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0"/>
  </p:notesMasterIdLst>
  <p:handoutMasterIdLst>
    <p:handoutMasterId r:id="rId171"/>
  </p:handoutMasterIdLst>
  <p:sldIdLst>
    <p:sldId id="410" r:id="rId2"/>
    <p:sldId id="448" r:id="rId3"/>
    <p:sldId id="428" r:id="rId4"/>
    <p:sldId id="430" r:id="rId5"/>
    <p:sldId id="475" r:id="rId6"/>
    <p:sldId id="429" r:id="rId7"/>
    <p:sldId id="425" r:id="rId8"/>
    <p:sldId id="436" r:id="rId9"/>
    <p:sldId id="435" r:id="rId10"/>
    <p:sldId id="432" r:id="rId11"/>
    <p:sldId id="433" r:id="rId12"/>
    <p:sldId id="438" r:id="rId13"/>
    <p:sldId id="434" r:id="rId14"/>
    <p:sldId id="440" r:id="rId15"/>
    <p:sldId id="439" r:id="rId16"/>
    <p:sldId id="441" r:id="rId17"/>
    <p:sldId id="442" r:id="rId18"/>
    <p:sldId id="557" r:id="rId19"/>
    <p:sldId id="558" r:id="rId20"/>
    <p:sldId id="437" r:id="rId21"/>
    <p:sldId id="474" r:id="rId22"/>
    <p:sldId id="431" r:id="rId23"/>
    <p:sldId id="480" r:id="rId24"/>
    <p:sldId id="486" r:id="rId25"/>
    <p:sldId id="482" r:id="rId26"/>
    <p:sldId id="488" r:id="rId27"/>
    <p:sldId id="487" r:id="rId28"/>
    <p:sldId id="363" r:id="rId29"/>
    <p:sldId id="443" r:id="rId30"/>
    <p:sldId id="551" r:id="rId31"/>
    <p:sldId id="552" r:id="rId32"/>
    <p:sldId id="553" r:id="rId33"/>
    <p:sldId id="555" r:id="rId34"/>
    <p:sldId id="554" r:id="rId35"/>
    <p:sldId id="674" r:id="rId36"/>
    <p:sldId id="675" r:id="rId37"/>
    <p:sldId id="562" r:id="rId38"/>
    <p:sldId id="563" r:id="rId39"/>
    <p:sldId id="556" r:id="rId40"/>
    <p:sldId id="559" r:id="rId41"/>
    <p:sldId id="676" r:id="rId42"/>
    <p:sldId id="565" r:id="rId43"/>
    <p:sldId id="566" r:id="rId44"/>
    <p:sldId id="567" r:id="rId45"/>
    <p:sldId id="573" r:id="rId46"/>
    <p:sldId id="574" r:id="rId47"/>
    <p:sldId id="575" r:id="rId48"/>
    <p:sldId id="578" r:id="rId49"/>
    <p:sldId id="577" r:id="rId50"/>
    <p:sldId id="580" r:id="rId51"/>
    <p:sldId id="581" r:id="rId52"/>
    <p:sldId id="576" r:id="rId53"/>
    <p:sldId id="585" r:id="rId54"/>
    <p:sldId id="677" r:id="rId55"/>
    <p:sldId id="678" r:id="rId56"/>
    <p:sldId id="679" r:id="rId57"/>
    <p:sldId id="702" r:id="rId58"/>
    <p:sldId id="444" r:id="rId59"/>
    <p:sldId id="414" r:id="rId60"/>
    <p:sldId id="386" r:id="rId61"/>
    <p:sldId id="470" r:id="rId62"/>
    <p:sldId id="473" r:id="rId63"/>
    <p:sldId id="476" r:id="rId64"/>
    <p:sldId id="664" r:id="rId65"/>
    <p:sldId id="472" r:id="rId66"/>
    <p:sldId id="665" r:id="rId67"/>
    <p:sldId id="477" r:id="rId68"/>
    <p:sldId id="671" r:id="rId69"/>
    <p:sldId id="666" r:id="rId70"/>
    <p:sldId id="667" r:id="rId71"/>
    <p:sldId id="672" r:id="rId72"/>
    <p:sldId id="389" r:id="rId73"/>
    <p:sldId id="544" r:id="rId74"/>
    <p:sldId id="546" r:id="rId75"/>
    <p:sldId id="548" r:id="rId76"/>
    <p:sldId id="547" r:id="rId77"/>
    <p:sldId id="545" r:id="rId78"/>
    <p:sldId id="659" r:id="rId79"/>
    <p:sldId id="468" r:id="rId80"/>
    <p:sldId id="668" r:id="rId81"/>
    <p:sldId id="673" r:id="rId82"/>
    <p:sldId id="669" r:id="rId83"/>
    <p:sldId id="550" r:id="rId84"/>
    <p:sldId id="445" r:id="rId85"/>
    <p:sldId id="568" r:id="rId86"/>
    <p:sldId id="680" r:id="rId87"/>
    <p:sldId id="569" r:id="rId88"/>
    <p:sldId id="570" r:id="rId89"/>
    <p:sldId id="681" r:id="rId90"/>
    <p:sldId id="682" r:id="rId91"/>
    <p:sldId id="683" r:id="rId92"/>
    <p:sldId id="684" r:id="rId93"/>
    <p:sldId id="685" r:id="rId94"/>
    <p:sldId id="686" r:id="rId95"/>
    <p:sldId id="687" r:id="rId96"/>
    <p:sldId id="688" r:id="rId97"/>
    <p:sldId id="689" r:id="rId98"/>
    <p:sldId id="690" r:id="rId99"/>
    <p:sldId id="691" r:id="rId100"/>
    <p:sldId id="692" r:id="rId101"/>
    <p:sldId id="693" r:id="rId102"/>
    <p:sldId id="694" r:id="rId103"/>
    <p:sldId id="695" r:id="rId104"/>
    <p:sldId id="697" r:id="rId105"/>
    <p:sldId id="698" r:id="rId106"/>
    <p:sldId id="699" r:id="rId107"/>
    <p:sldId id="571" r:id="rId108"/>
    <p:sldId id="586" r:id="rId109"/>
    <p:sldId id="700" r:id="rId110"/>
    <p:sldId id="663" r:id="rId111"/>
    <p:sldId id="427" r:id="rId112"/>
    <p:sldId id="588" r:id="rId113"/>
    <p:sldId id="589" r:id="rId114"/>
    <p:sldId id="593" r:id="rId115"/>
    <p:sldId id="607" r:id="rId116"/>
    <p:sldId id="608" r:id="rId117"/>
    <p:sldId id="609" r:id="rId118"/>
    <p:sldId id="597" r:id="rId119"/>
    <p:sldId id="600" r:id="rId120"/>
    <p:sldId id="591" r:id="rId121"/>
    <p:sldId id="446" r:id="rId122"/>
    <p:sldId id="620" r:id="rId123"/>
    <p:sldId id="622" r:id="rId124"/>
    <p:sldId id="623" r:id="rId125"/>
    <p:sldId id="621" r:id="rId126"/>
    <p:sldId id="463" r:id="rId127"/>
    <p:sldId id="625" r:id="rId128"/>
    <p:sldId id="629" r:id="rId129"/>
    <p:sldId id="632" r:id="rId130"/>
    <p:sldId id="634" r:id="rId131"/>
    <p:sldId id="626" r:id="rId132"/>
    <p:sldId id="636" r:id="rId133"/>
    <p:sldId id="637" r:id="rId134"/>
    <p:sldId id="638" r:id="rId135"/>
    <p:sldId id="627" r:id="rId136"/>
    <p:sldId id="639" r:id="rId137"/>
    <p:sldId id="640" r:id="rId138"/>
    <p:sldId id="642" r:id="rId139"/>
    <p:sldId id="641" r:id="rId140"/>
    <p:sldId id="660" r:id="rId141"/>
    <p:sldId id="661" r:id="rId142"/>
    <p:sldId id="645" r:id="rId143"/>
    <p:sldId id="646" r:id="rId144"/>
    <p:sldId id="624" r:id="rId145"/>
    <p:sldId id="647" r:id="rId146"/>
    <p:sldId id="466" r:id="rId147"/>
    <p:sldId id="459" r:id="rId148"/>
    <p:sldId id="462" r:id="rId149"/>
    <p:sldId id="460" r:id="rId150"/>
    <p:sldId id="464" r:id="rId151"/>
    <p:sldId id="648" r:id="rId152"/>
    <p:sldId id="461" r:id="rId153"/>
    <p:sldId id="447" r:id="rId154"/>
    <p:sldId id="605" r:id="rId155"/>
    <p:sldId id="602" r:id="rId156"/>
    <p:sldId id="701" r:id="rId157"/>
    <p:sldId id="572" r:id="rId158"/>
    <p:sldId id="650" r:id="rId159"/>
    <p:sldId id="655" r:id="rId160"/>
    <p:sldId id="652" r:id="rId161"/>
    <p:sldId id="651" r:id="rId162"/>
    <p:sldId id="656" r:id="rId163"/>
    <p:sldId id="653" r:id="rId164"/>
    <p:sldId id="654" r:id="rId165"/>
    <p:sldId id="643" r:id="rId166"/>
    <p:sldId id="539" r:id="rId167"/>
    <p:sldId id="537" r:id="rId168"/>
    <p:sldId id="662" r:id="rId169"/>
  </p:sldIdLst>
  <p:sldSz cx="9144000" cy="6858000" type="screen4x3"/>
  <p:notesSz cx="7099300" cy="10234613"/>
  <p:defaultTextStyle>
    <a:defPPr>
      <a:defRPr lang="cs-CZ"/>
    </a:defPPr>
    <a:lvl1pPr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p:defaultTextStyle>
  <p:extLst>
    <p:ext uri="{521415D9-36F7-43E2-AB2F-B90AF26B5E84}">
      <p14:sectionLst xmlns:p14="http://schemas.microsoft.com/office/powerpoint/2010/main">
        <p14:section name="Default Section" id="{D65D83EB-8526-420B-9469-E80F6CD11419}">
          <p14:sldIdLst>
            <p14:sldId id="410"/>
            <p14:sldId id="448"/>
            <p14:sldId id="428"/>
            <p14:sldId id="430"/>
            <p14:sldId id="475"/>
            <p14:sldId id="429"/>
            <p14:sldId id="425"/>
            <p14:sldId id="436"/>
            <p14:sldId id="435"/>
            <p14:sldId id="432"/>
            <p14:sldId id="433"/>
            <p14:sldId id="438"/>
            <p14:sldId id="434"/>
            <p14:sldId id="440"/>
            <p14:sldId id="439"/>
            <p14:sldId id="441"/>
            <p14:sldId id="442"/>
            <p14:sldId id="557"/>
            <p14:sldId id="558"/>
            <p14:sldId id="437"/>
            <p14:sldId id="474"/>
            <p14:sldId id="431"/>
            <p14:sldId id="480"/>
            <p14:sldId id="486"/>
            <p14:sldId id="482"/>
            <p14:sldId id="488"/>
            <p14:sldId id="487"/>
            <p14:sldId id="363"/>
            <p14:sldId id="443"/>
            <p14:sldId id="551"/>
            <p14:sldId id="552"/>
            <p14:sldId id="553"/>
            <p14:sldId id="555"/>
            <p14:sldId id="554"/>
            <p14:sldId id="674"/>
            <p14:sldId id="675"/>
            <p14:sldId id="562"/>
            <p14:sldId id="563"/>
            <p14:sldId id="556"/>
            <p14:sldId id="559"/>
            <p14:sldId id="676"/>
            <p14:sldId id="565"/>
            <p14:sldId id="566"/>
            <p14:sldId id="567"/>
            <p14:sldId id="573"/>
            <p14:sldId id="574"/>
            <p14:sldId id="575"/>
            <p14:sldId id="578"/>
            <p14:sldId id="577"/>
            <p14:sldId id="580"/>
            <p14:sldId id="581"/>
            <p14:sldId id="576"/>
            <p14:sldId id="585"/>
            <p14:sldId id="677"/>
            <p14:sldId id="678"/>
            <p14:sldId id="679"/>
            <p14:sldId id="702"/>
            <p14:sldId id="444"/>
            <p14:sldId id="414"/>
            <p14:sldId id="386"/>
            <p14:sldId id="470"/>
            <p14:sldId id="473"/>
            <p14:sldId id="476"/>
            <p14:sldId id="664"/>
            <p14:sldId id="472"/>
            <p14:sldId id="665"/>
            <p14:sldId id="477"/>
            <p14:sldId id="671"/>
            <p14:sldId id="666"/>
            <p14:sldId id="667"/>
            <p14:sldId id="672"/>
            <p14:sldId id="389"/>
            <p14:sldId id="544"/>
            <p14:sldId id="546"/>
            <p14:sldId id="548"/>
            <p14:sldId id="547"/>
            <p14:sldId id="545"/>
            <p14:sldId id="659"/>
            <p14:sldId id="468"/>
            <p14:sldId id="668"/>
            <p14:sldId id="673"/>
            <p14:sldId id="669"/>
            <p14:sldId id="550"/>
            <p14:sldId id="445"/>
            <p14:sldId id="568"/>
            <p14:sldId id="680"/>
            <p14:sldId id="569"/>
            <p14:sldId id="570"/>
            <p14:sldId id="681"/>
            <p14:sldId id="682"/>
            <p14:sldId id="683"/>
            <p14:sldId id="684"/>
            <p14:sldId id="685"/>
            <p14:sldId id="686"/>
            <p14:sldId id="687"/>
            <p14:sldId id="688"/>
            <p14:sldId id="689"/>
            <p14:sldId id="690"/>
            <p14:sldId id="691"/>
            <p14:sldId id="692"/>
            <p14:sldId id="693"/>
            <p14:sldId id="694"/>
            <p14:sldId id="695"/>
            <p14:sldId id="697"/>
            <p14:sldId id="698"/>
            <p14:sldId id="699"/>
            <p14:sldId id="571"/>
            <p14:sldId id="586"/>
            <p14:sldId id="700"/>
            <p14:sldId id="663"/>
            <p14:sldId id="427"/>
            <p14:sldId id="588"/>
            <p14:sldId id="589"/>
            <p14:sldId id="593"/>
            <p14:sldId id="607"/>
            <p14:sldId id="608"/>
            <p14:sldId id="609"/>
            <p14:sldId id="597"/>
            <p14:sldId id="600"/>
            <p14:sldId id="591"/>
            <p14:sldId id="446"/>
            <p14:sldId id="620"/>
            <p14:sldId id="622"/>
            <p14:sldId id="623"/>
            <p14:sldId id="621"/>
            <p14:sldId id="463"/>
            <p14:sldId id="625"/>
            <p14:sldId id="629"/>
            <p14:sldId id="632"/>
            <p14:sldId id="634"/>
            <p14:sldId id="626"/>
            <p14:sldId id="636"/>
            <p14:sldId id="637"/>
            <p14:sldId id="638"/>
            <p14:sldId id="627"/>
            <p14:sldId id="639"/>
            <p14:sldId id="640"/>
            <p14:sldId id="642"/>
            <p14:sldId id="641"/>
            <p14:sldId id="660"/>
            <p14:sldId id="661"/>
            <p14:sldId id="645"/>
            <p14:sldId id="646"/>
            <p14:sldId id="624"/>
            <p14:sldId id="647"/>
            <p14:sldId id="466"/>
            <p14:sldId id="459"/>
            <p14:sldId id="462"/>
            <p14:sldId id="460"/>
            <p14:sldId id="464"/>
            <p14:sldId id="648"/>
            <p14:sldId id="461"/>
            <p14:sldId id="447"/>
            <p14:sldId id="605"/>
            <p14:sldId id="602"/>
            <p14:sldId id="701"/>
            <p14:sldId id="572"/>
            <p14:sldId id="650"/>
            <p14:sldId id="655"/>
            <p14:sldId id="652"/>
            <p14:sldId id="651"/>
            <p14:sldId id="656"/>
            <p14:sldId id="653"/>
            <p14:sldId id="654"/>
            <p14:sldId id="643"/>
            <p14:sldId id="539"/>
            <p14:sldId id="537"/>
            <p14:sldId id="6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EDAFC"/>
    <a:srgbClr val="FFD34C"/>
    <a:srgbClr val="404040"/>
    <a:srgbClr val="F3F9FA"/>
    <a:srgbClr val="A8FDA1"/>
    <a:srgbClr val="CCE3F5"/>
    <a:srgbClr val="F4FAFD"/>
    <a:srgbClr val="236292"/>
    <a:srgbClr val="0691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Střední styl 3 – zvýraznění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Střední styl 3 – zvýraznění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Styl Tmavá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9" autoAdjust="0"/>
    <p:restoredTop sz="87427" autoAdjust="0"/>
  </p:normalViewPr>
  <p:slideViewPr>
    <p:cSldViewPr snapToObjects="1">
      <p:cViewPr varScale="1">
        <p:scale>
          <a:sx n="100" d="100"/>
          <a:sy n="100" d="100"/>
        </p:scale>
        <p:origin x="182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p:scale>
          <a:sx n="100" d="100"/>
          <a:sy n="100" d="100"/>
        </p:scale>
        <p:origin x="3474" y="-64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cs-CZ"/>
          </a:p>
        </p:txBody>
      </p:sp>
      <p:sp>
        <p:nvSpPr>
          <p:cNvPr id="2867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E5AA8DB1-0578-43C9-85D2-0F9F1D5812B4}" type="datetimeFigureOut">
              <a:rPr lang="cs-CZ"/>
              <a:pPr>
                <a:defRPr/>
              </a:pPr>
              <a:t>10.09.2019</a:t>
            </a:fld>
            <a:endParaRPr lang="cs-CZ"/>
          </a:p>
        </p:txBody>
      </p:sp>
      <p:sp>
        <p:nvSpPr>
          <p:cNvPr id="2867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cs-CZ"/>
          </a:p>
        </p:txBody>
      </p:sp>
      <p:sp>
        <p:nvSpPr>
          <p:cNvPr id="2867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301CD3A-EE0F-468E-BE29-9C8861FEA83F}" type="slidenum">
              <a:rPr lang="cs-CZ" altLang="en-US"/>
              <a:pPr>
                <a:defRPr/>
              </a:pPr>
              <a:t>‹#›</a:t>
            </a:fld>
            <a:endParaRPr lang="cs-CZ" altLang="en-US"/>
          </a:p>
        </p:txBody>
      </p:sp>
    </p:spTree>
    <p:extLst>
      <p:ext uri="{BB962C8B-B14F-4D97-AF65-F5344CB8AC3E}">
        <p14:creationId xmlns:p14="http://schemas.microsoft.com/office/powerpoint/2010/main" val="3875035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765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2765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765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D1AEC47-783F-406A-AB53-8B43AF1E0675}" type="slidenum">
              <a:rPr lang="en-US" altLang="en-US"/>
              <a:pPr>
                <a:defRPr/>
              </a:pPr>
              <a:t>‹#›</a:t>
            </a:fld>
            <a:endParaRPr lang="en-US" altLang="en-US"/>
          </a:p>
        </p:txBody>
      </p:sp>
    </p:spTree>
    <p:extLst>
      <p:ext uri="{BB962C8B-B14F-4D97-AF65-F5344CB8AC3E}">
        <p14:creationId xmlns:p14="http://schemas.microsoft.com/office/powerpoint/2010/main" val="30280990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rganicmotion.com/mocap-for-anim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62326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a:t>
            </a:fld>
            <a:endParaRPr lang="en-US" altLang="en-US"/>
          </a:p>
        </p:txBody>
      </p:sp>
    </p:spTree>
    <p:extLst>
      <p:ext uri="{BB962C8B-B14F-4D97-AF65-F5344CB8AC3E}">
        <p14:creationId xmlns:p14="http://schemas.microsoft.com/office/powerpoint/2010/main" val="40760018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100</a:t>
            </a:fld>
            <a:endParaRPr lang="en-US" altLang="en-US"/>
          </a:p>
        </p:txBody>
      </p:sp>
    </p:spTree>
    <p:extLst>
      <p:ext uri="{BB962C8B-B14F-4D97-AF65-F5344CB8AC3E}">
        <p14:creationId xmlns:p14="http://schemas.microsoft.com/office/powerpoint/2010/main" val="21357873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101</a:t>
            </a:fld>
            <a:endParaRPr lang="en-US" altLang="en-US"/>
          </a:p>
        </p:txBody>
      </p:sp>
    </p:spTree>
    <p:extLst>
      <p:ext uri="{BB962C8B-B14F-4D97-AF65-F5344CB8AC3E}">
        <p14:creationId xmlns:p14="http://schemas.microsoft.com/office/powerpoint/2010/main" val="30038665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102</a:t>
            </a:fld>
            <a:endParaRPr lang="en-US" altLang="en-US"/>
          </a:p>
        </p:txBody>
      </p:sp>
    </p:spTree>
    <p:extLst>
      <p:ext uri="{BB962C8B-B14F-4D97-AF65-F5344CB8AC3E}">
        <p14:creationId xmlns:p14="http://schemas.microsoft.com/office/powerpoint/2010/main" val="6995847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103</a:t>
            </a:fld>
            <a:endParaRPr lang="en-US" altLang="en-US"/>
          </a:p>
        </p:txBody>
      </p:sp>
    </p:spTree>
    <p:extLst>
      <p:ext uri="{BB962C8B-B14F-4D97-AF65-F5344CB8AC3E}">
        <p14:creationId xmlns:p14="http://schemas.microsoft.com/office/powerpoint/2010/main" val="40712529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104</a:t>
            </a:fld>
            <a:endParaRPr lang="en-US" altLang="en-US"/>
          </a:p>
        </p:txBody>
      </p:sp>
    </p:spTree>
    <p:extLst>
      <p:ext uri="{BB962C8B-B14F-4D97-AF65-F5344CB8AC3E}">
        <p14:creationId xmlns:p14="http://schemas.microsoft.com/office/powerpoint/2010/main" val="1477091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105</a:t>
            </a:fld>
            <a:endParaRPr lang="en-US" altLang="en-US"/>
          </a:p>
        </p:txBody>
      </p:sp>
    </p:spTree>
    <p:extLst>
      <p:ext uri="{BB962C8B-B14F-4D97-AF65-F5344CB8AC3E}">
        <p14:creationId xmlns:p14="http://schemas.microsoft.com/office/powerpoint/2010/main" val="7645047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106</a:t>
            </a:fld>
            <a:endParaRPr lang="en-US" altLang="en-US"/>
          </a:p>
        </p:txBody>
      </p:sp>
    </p:spTree>
    <p:extLst>
      <p:ext uri="{BB962C8B-B14F-4D97-AF65-F5344CB8AC3E}">
        <p14:creationId xmlns:p14="http://schemas.microsoft.com/office/powerpoint/2010/main" val="5311058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107</a:t>
            </a:fld>
            <a:endParaRPr lang="en-US" altLang="en-US"/>
          </a:p>
        </p:txBody>
      </p:sp>
    </p:spTree>
    <p:extLst>
      <p:ext uri="{BB962C8B-B14F-4D97-AF65-F5344CB8AC3E}">
        <p14:creationId xmlns:p14="http://schemas.microsoft.com/office/powerpoint/2010/main" val="36918392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108</a:t>
            </a:fld>
            <a:endParaRPr lang="en-US" altLang="en-US"/>
          </a:p>
        </p:txBody>
      </p:sp>
    </p:spTree>
    <p:extLst>
      <p:ext uri="{BB962C8B-B14F-4D97-AF65-F5344CB8AC3E}">
        <p14:creationId xmlns:p14="http://schemas.microsoft.com/office/powerpoint/2010/main" val="12362276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109</a:t>
            </a:fld>
            <a:endParaRPr lang="en-US" altLang="en-US"/>
          </a:p>
        </p:txBody>
      </p:sp>
    </p:spTree>
    <p:extLst>
      <p:ext uri="{BB962C8B-B14F-4D97-AF65-F5344CB8AC3E}">
        <p14:creationId xmlns:p14="http://schemas.microsoft.com/office/powerpoint/2010/main" val="296020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a:t>
            </a:fld>
            <a:endParaRPr lang="en-US" altLang="en-US"/>
          </a:p>
        </p:txBody>
      </p:sp>
    </p:spTree>
    <p:extLst>
      <p:ext uri="{BB962C8B-B14F-4D97-AF65-F5344CB8AC3E}">
        <p14:creationId xmlns:p14="http://schemas.microsoft.com/office/powerpoint/2010/main" val="33143166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7964266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111</a:t>
            </a:fld>
            <a:endParaRPr lang="en-US" altLang="en-US"/>
          </a:p>
        </p:txBody>
      </p:sp>
    </p:spTree>
    <p:extLst>
      <p:ext uri="{BB962C8B-B14F-4D97-AF65-F5344CB8AC3E}">
        <p14:creationId xmlns:p14="http://schemas.microsoft.com/office/powerpoint/2010/main" val="29772760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112</a:t>
            </a:fld>
            <a:endParaRPr lang="en-US" altLang="en-US"/>
          </a:p>
        </p:txBody>
      </p:sp>
    </p:spTree>
    <p:extLst>
      <p:ext uri="{BB962C8B-B14F-4D97-AF65-F5344CB8AC3E}">
        <p14:creationId xmlns:p14="http://schemas.microsoft.com/office/powerpoint/2010/main" val="31922135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113</a:t>
            </a:fld>
            <a:endParaRPr lang="en-US" altLang="en-US"/>
          </a:p>
        </p:txBody>
      </p:sp>
    </p:spTree>
    <p:extLst>
      <p:ext uri="{BB962C8B-B14F-4D97-AF65-F5344CB8AC3E}">
        <p14:creationId xmlns:p14="http://schemas.microsoft.com/office/powerpoint/2010/main" val="36987225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114</a:t>
            </a:fld>
            <a:endParaRPr lang="en-US" altLang="en-US"/>
          </a:p>
        </p:txBody>
      </p:sp>
    </p:spTree>
    <p:extLst>
      <p:ext uri="{BB962C8B-B14F-4D97-AF65-F5344CB8AC3E}">
        <p14:creationId xmlns:p14="http://schemas.microsoft.com/office/powerpoint/2010/main" val="30037361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116</a:t>
            </a:fld>
            <a:endParaRPr lang="en-US" altLang="en-US"/>
          </a:p>
        </p:txBody>
      </p:sp>
    </p:spTree>
    <p:extLst>
      <p:ext uri="{BB962C8B-B14F-4D97-AF65-F5344CB8AC3E}">
        <p14:creationId xmlns:p14="http://schemas.microsoft.com/office/powerpoint/2010/main" val="9461575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117</a:t>
            </a:fld>
            <a:endParaRPr lang="en-US" altLang="en-US"/>
          </a:p>
        </p:txBody>
      </p:sp>
    </p:spTree>
    <p:extLst>
      <p:ext uri="{BB962C8B-B14F-4D97-AF65-F5344CB8AC3E}">
        <p14:creationId xmlns:p14="http://schemas.microsoft.com/office/powerpoint/2010/main" val="7968422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118</a:t>
            </a:fld>
            <a:endParaRPr lang="en-US" altLang="en-US"/>
          </a:p>
        </p:txBody>
      </p:sp>
    </p:spTree>
    <p:extLst>
      <p:ext uri="{BB962C8B-B14F-4D97-AF65-F5344CB8AC3E}">
        <p14:creationId xmlns:p14="http://schemas.microsoft.com/office/powerpoint/2010/main" val="10383728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noProof="0" dirty="0"/>
              <a:t>STGC – </a:t>
            </a:r>
            <a:r>
              <a:rPr lang="en-US" sz="1200" i="0" noProof="0" dirty="0" err="1"/>
              <a:t>spatio</a:t>
            </a:r>
            <a:r>
              <a:rPr lang="en-US" sz="1200" i="0" noProof="0" dirty="0"/>
              <a:t>-temporal graph convolution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noProof="0" dirty="0"/>
          </a:p>
        </p:txBody>
      </p:sp>
    </p:spTree>
    <p:extLst>
      <p:ext uri="{BB962C8B-B14F-4D97-AF65-F5344CB8AC3E}">
        <p14:creationId xmlns:p14="http://schemas.microsoft.com/office/powerpoint/2010/main" val="22999374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046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12</a:t>
            </a:fld>
            <a:endParaRPr lang="en-US" altLang="en-US"/>
          </a:p>
        </p:txBody>
      </p:sp>
    </p:spTree>
    <p:extLst>
      <p:ext uri="{BB962C8B-B14F-4D97-AF65-F5344CB8AC3E}">
        <p14:creationId xmlns:p14="http://schemas.microsoft.com/office/powerpoint/2010/main" val="9811577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5624130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122</a:t>
            </a:fld>
            <a:endParaRPr lang="en-US" altLang="en-US"/>
          </a:p>
        </p:txBody>
      </p:sp>
    </p:spTree>
    <p:extLst>
      <p:ext uri="{BB962C8B-B14F-4D97-AF65-F5344CB8AC3E}">
        <p14:creationId xmlns:p14="http://schemas.microsoft.com/office/powerpoint/2010/main" val="1509492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123</a:t>
            </a:fld>
            <a:endParaRPr lang="en-US" altLang="en-US"/>
          </a:p>
        </p:txBody>
      </p:sp>
    </p:spTree>
    <p:extLst>
      <p:ext uri="{BB962C8B-B14F-4D97-AF65-F5344CB8AC3E}">
        <p14:creationId xmlns:p14="http://schemas.microsoft.com/office/powerpoint/2010/main" val="35166090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124</a:t>
            </a:fld>
            <a:endParaRPr lang="en-US" altLang="en-US"/>
          </a:p>
        </p:txBody>
      </p:sp>
    </p:spTree>
    <p:extLst>
      <p:ext uri="{BB962C8B-B14F-4D97-AF65-F5344CB8AC3E}">
        <p14:creationId xmlns:p14="http://schemas.microsoft.com/office/powerpoint/2010/main" val="30475990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125</a:t>
            </a:fld>
            <a:endParaRPr lang="en-US" altLang="en-US"/>
          </a:p>
        </p:txBody>
      </p:sp>
    </p:spTree>
    <p:extLst>
      <p:ext uri="{BB962C8B-B14F-4D97-AF65-F5344CB8AC3E}">
        <p14:creationId xmlns:p14="http://schemas.microsoft.com/office/powerpoint/2010/main" val="26186276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42901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8425123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808867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5304036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65662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13</a:t>
            </a:fld>
            <a:endParaRPr lang="en-US" altLang="en-US"/>
          </a:p>
        </p:txBody>
      </p:sp>
    </p:spTree>
    <p:extLst>
      <p:ext uri="{BB962C8B-B14F-4D97-AF65-F5344CB8AC3E}">
        <p14:creationId xmlns:p14="http://schemas.microsoft.com/office/powerpoint/2010/main" val="33234878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3010999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833691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5735175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2998038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41911483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7261448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9325488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1181465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2453002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61807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Arial" charset="0"/>
                <a:ea typeface="+mn-ea"/>
                <a:cs typeface="+mn-cs"/>
              </a:rPr>
              <a:t>Motion capture technology is also proving useful in improving the education and training of healthcare personnel including physicians, paramedics and nurses. One example involves capturing the detailed movements needed to perform endotracheal intubation. Usually done under emergency circumstances, endotracheal intubation takes not only thorough knowledge of anatomy and physiology, but also a great deal of skill with the controlled movements needed to insert the laryngoscope and tube safely and accurately.</a:t>
            </a:r>
          </a:p>
          <a:p>
            <a:r>
              <a:rPr lang="en-US" sz="1200" b="0" i="0" kern="1200" dirty="0">
                <a:solidFill>
                  <a:schemeClr val="tx1"/>
                </a:solidFill>
                <a:effectLst/>
                <a:latin typeface="Arial" charset="0"/>
                <a:ea typeface="+mn-ea"/>
                <a:cs typeface="+mn-cs"/>
              </a:rPr>
              <a:t>Motion capture is also being used give medical students insight into biomechanics and the subtleties of diagnosis, even capturing breathing rates and subtle ticks. </a:t>
            </a:r>
            <a:r>
              <a:rPr lang="en-US" sz="1200" b="0" i="0" u="none" strike="noStrike" kern="1200" dirty="0" err="1">
                <a:solidFill>
                  <a:schemeClr val="tx1"/>
                </a:solidFill>
                <a:effectLst/>
                <a:latin typeface="Arial" charset="0"/>
                <a:ea typeface="+mn-ea"/>
                <a:cs typeface="+mn-cs"/>
                <a:hlinkClick r:id="rId3"/>
              </a:rPr>
              <a:t>OpenStage</a:t>
            </a:r>
            <a:r>
              <a:rPr lang="en-US" sz="1200" b="0" i="0" u="none" strike="noStrike" kern="1200" dirty="0">
                <a:solidFill>
                  <a:schemeClr val="tx1"/>
                </a:solidFill>
                <a:effectLst/>
                <a:latin typeface="Arial" charset="0"/>
                <a:ea typeface="+mn-ea"/>
                <a:cs typeface="+mn-cs"/>
                <a:hlinkClick r:id="rId3"/>
              </a:rPr>
              <a:t> Software</a:t>
            </a:r>
            <a:r>
              <a:rPr lang="en-US" sz="1200" b="0" i="0" kern="1200" dirty="0">
                <a:solidFill>
                  <a:schemeClr val="tx1"/>
                </a:solidFill>
                <a:effectLst/>
                <a:latin typeface="Arial" charset="0"/>
                <a:ea typeface="+mn-ea"/>
                <a:cs typeface="+mn-cs"/>
              </a:rPr>
              <a:t>, which allows motion capture to be accomplished without sensors or calibration, makes the process even easier and more accurate. Osteopaths and chiropractors are also making use of motion capture to assist in diagnosing spinal conditions and evaluating treatment options.</a:t>
            </a:r>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14</a:t>
            </a:fld>
            <a:endParaRPr lang="en-US" altLang="en-US"/>
          </a:p>
        </p:txBody>
      </p:sp>
    </p:spTree>
    <p:extLst>
      <p:ext uri="{BB962C8B-B14F-4D97-AF65-F5344CB8AC3E}">
        <p14:creationId xmlns:p14="http://schemas.microsoft.com/office/powerpoint/2010/main" val="216827370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50689253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142</a:t>
            </a:fld>
            <a:endParaRPr lang="en-US" altLang="en-US"/>
          </a:p>
        </p:txBody>
      </p:sp>
    </p:spTree>
    <p:extLst>
      <p:ext uri="{BB962C8B-B14F-4D97-AF65-F5344CB8AC3E}">
        <p14:creationId xmlns:p14="http://schemas.microsoft.com/office/powerpoint/2010/main" val="12103407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7989214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1408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83057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Tree>
    <p:extLst>
      <p:ext uri="{BB962C8B-B14F-4D97-AF65-F5344CB8AC3E}">
        <p14:creationId xmlns:p14="http://schemas.microsoft.com/office/powerpoint/2010/main" val="28546764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394003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0603156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5758106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9065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15</a:t>
            </a:fld>
            <a:endParaRPr lang="en-US" altLang="en-US"/>
          </a:p>
        </p:txBody>
      </p:sp>
    </p:spTree>
    <p:extLst>
      <p:ext uri="{BB962C8B-B14F-4D97-AF65-F5344CB8AC3E}">
        <p14:creationId xmlns:p14="http://schemas.microsoft.com/office/powerpoint/2010/main" val="28707292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95665494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2398632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352961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9889124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4148493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8953104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157</a:t>
            </a:fld>
            <a:endParaRPr lang="en-US" altLang="en-US"/>
          </a:p>
        </p:txBody>
      </p:sp>
    </p:spTree>
    <p:extLst>
      <p:ext uri="{BB962C8B-B14F-4D97-AF65-F5344CB8AC3E}">
        <p14:creationId xmlns:p14="http://schemas.microsoft.com/office/powerpoint/2010/main" val="4817018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5100734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57014980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0341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16</a:t>
            </a:fld>
            <a:endParaRPr lang="en-US" altLang="en-US"/>
          </a:p>
        </p:txBody>
      </p:sp>
    </p:spTree>
    <p:extLst>
      <p:ext uri="{BB962C8B-B14F-4D97-AF65-F5344CB8AC3E}">
        <p14:creationId xmlns:p14="http://schemas.microsoft.com/office/powerpoint/2010/main" val="12328840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75954768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8980112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898136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5226850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860039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09989057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822981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24956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18</a:t>
            </a:fld>
            <a:endParaRPr lang="en-US" altLang="en-US"/>
          </a:p>
        </p:txBody>
      </p:sp>
    </p:spTree>
    <p:extLst>
      <p:ext uri="{BB962C8B-B14F-4D97-AF65-F5344CB8AC3E}">
        <p14:creationId xmlns:p14="http://schemas.microsoft.com/office/powerpoint/2010/main" val="267242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19</a:t>
            </a:fld>
            <a:endParaRPr lang="en-US" altLang="en-US"/>
          </a:p>
        </p:txBody>
      </p:sp>
    </p:spTree>
    <p:extLst>
      <p:ext uri="{BB962C8B-B14F-4D97-AF65-F5344CB8AC3E}">
        <p14:creationId xmlns:p14="http://schemas.microsoft.com/office/powerpoint/2010/main" val="407521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a:t>
            </a:fld>
            <a:endParaRPr lang="en-US" altLang="en-US"/>
          </a:p>
        </p:txBody>
      </p:sp>
    </p:spTree>
    <p:extLst>
      <p:ext uri="{BB962C8B-B14F-4D97-AF65-F5344CB8AC3E}">
        <p14:creationId xmlns:p14="http://schemas.microsoft.com/office/powerpoint/2010/main" val="1937522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20</a:t>
            </a:fld>
            <a:endParaRPr lang="en-US" altLang="en-US"/>
          </a:p>
        </p:txBody>
      </p:sp>
    </p:spTree>
    <p:extLst>
      <p:ext uri="{BB962C8B-B14F-4D97-AF65-F5344CB8AC3E}">
        <p14:creationId xmlns:p14="http://schemas.microsoft.com/office/powerpoint/2010/main" val="247587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21</a:t>
            </a:fld>
            <a:endParaRPr lang="en-US" altLang="en-US"/>
          </a:p>
        </p:txBody>
      </p:sp>
    </p:spTree>
    <p:extLst>
      <p:ext uri="{BB962C8B-B14F-4D97-AF65-F5344CB8AC3E}">
        <p14:creationId xmlns:p14="http://schemas.microsoft.com/office/powerpoint/2010/main" val="1791266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22</a:t>
            </a:fld>
            <a:endParaRPr lang="en-US" altLang="en-US"/>
          </a:p>
        </p:txBody>
      </p:sp>
    </p:spTree>
    <p:extLst>
      <p:ext uri="{BB962C8B-B14F-4D97-AF65-F5344CB8AC3E}">
        <p14:creationId xmlns:p14="http://schemas.microsoft.com/office/powerpoint/2010/main" val="1925472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23</a:t>
            </a:fld>
            <a:endParaRPr lang="en-US" altLang="en-US"/>
          </a:p>
        </p:txBody>
      </p:sp>
    </p:spTree>
    <p:extLst>
      <p:ext uri="{BB962C8B-B14F-4D97-AF65-F5344CB8AC3E}">
        <p14:creationId xmlns:p14="http://schemas.microsoft.com/office/powerpoint/2010/main" val="585599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24</a:t>
            </a:fld>
            <a:endParaRPr lang="en-US" altLang="en-US"/>
          </a:p>
        </p:txBody>
      </p:sp>
    </p:spTree>
    <p:extLst>
      <p:ext uri="{BB962C8B-B14F-4D97-AF65-F5344CB8AC3E}">
        <p14:creationId xmlns:p14="http://schemas.microsoft.com/office/powerpoint/2010/main" val="3960455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25</a:t>
            </a:fld>
            <a:endParaRPr lang="en-US" altLang="en-US"/>
          </a:p>
        </p:txBody>
      </p:sp>
    </p:spTree>
    <p:extLst>
      <p:ext uri="{BB962C8B-B14F-4D97-AF65-F5344CB8AC3E}">
        <p14:creationId xmlns:p14="http://schemas.microsoft.com/office/powerpoint/2010/main" val="1948990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26</a:t>
            </a:fld>
            <a:endParaRPr lang="en-US" altLang="en-US"/>
          </a:p>
        </p:txBody>
      </p:sp>
    </p:spTree>
    <p:extLst>
      <p:ext uri="{BB962C8B-B14F-4D97-AF65-F5344CB8AC3E}">
        <p14:creationId xmlns:p14="http://schemas.microsoft.com/office/powerpoint/2010/main" val="2275164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27</a:t>
            </a:fld>
            <a:endParaRPr lang="en-US" altLang="en-US"/>
          </a:p>
        </p:txBody>
      </p:sp>
    </p:spTree>
    <p:extLst>
      <p:ext uri="{BB962C8B-B14F-4D97-AF65-F5344CB8AC3E}">
        <p14:creationId xmlns:p14="http://schemas.microsoft.com/office/powerpoint/2010/main" val="1768527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519310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6040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376013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30</a:t>
            </a:fld>
            <a:endParaRPr lang="en-US" altLang="en-US"/>
          </a:p>
        </p:txBody>
      </p:sp>
    </p:spTree>
    <p:extLst>
      <p:ext uri="{BB962C8B-B14F-4D97-AF65-F5344CB8AC3E}">
        <p14:creationId xmlns:p14="http://schemas.microsoft.com/office/powerpoint/2010/main" val="469733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31</a:t>
            </a:fld>
            <a:endParaRPr lang="en-US" altLang="en-US"/>
          </a:p>
        </p:txBody>
      </p:sp>
    </p:spTree>
    <p:extLst>
      <p:ext uri="{BB962C8B-B14F-4D97-AF65-F5344CB8AC3E}">
        <p14:creationId xmlns:p14="http://schemas.microsoft.com/office/powerpoint/2010/main" val="2371709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32</a:t>
            </a:fld>
            <a:endParaRPr lang="en-US" altLang="en-US"/>
          </a:p>
        </p:txBody>
      </p:sp>
    </p:spTree>
    <p:extLst>
      <p:ext uri="{BB962C8B-B14F-4D97-AF65-F5344CB8AC3E}">
        <p14:creationId xmlns:p14="http://schemas.microsoft.com/office/powerpoint/2010/main" val="767524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33</a:t>
            </a:fld>
            <a:endParaRPr lang="en-US" altLang="en-US"/>
          </a:p>
        </p:txBody>
      </p:sp>
    </p:spTree>
    <p:extLst>
      <p:ext uri="{BB962C8B-B14F-4D97-AF65-F5344CB8AC3E}">
        <p14:creationId xmlns:p14="http://schemas.microsoft.com/office/powerpoint/2010/main" val="609978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34</a:t>
            </a:fld>
            <a:endParaRPr lang="en-US" altLang="en-US"/>
          </a:p>
        </p:txBody>
      </p:sp>
    </p:spTree>
    <p:extLst>
      <p:ext uri="{BB962C8B-B14F-4D97-AF65-F5344CB8AC3E}">
        <p14:creationId xmlns:p14="http://schemas.microsoft.com/office/powerpoint/2010/main" val="2502480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35</a:t>
            </a:fld>
            <a:endParaRPr lang="en-US" altLang="en-US"/>
          </a:p>
        </p:txBody>
      </p:sp>
    </p:spTree>
    <p:extLst>
      <p:ext uri="{BB962C8B-B14F-4D97-AF65-F5344CB8AC3E}">
        <p14:creationId xmlns:p14="http://schemas.microsoft.com/office/powerpoint/2010/main" val="394539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36</a:t>
            </a:fld>
            <a:endParaRPr lang="en-US" altLang="en-US"/>
          </a:p>
        </p:txBody>
      </p:sp>
    </p:spTree>
    <p:extLst>
      <p:ext uri="{BB962C8B-B14F-4D97-AF65-F5344CB8AC3E}">
        <p14:creationId xmlns:p14="http://schemas.microsoft.com/office/powerpoint/2010/main" val="1192630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37</a:t>
            </a:fld>
            <a:endParaRPr lang="en-US" altLang="en-US"/>
          </a:p>
        </p:txBody>
      </p:sp>
    </p:spTree>
    <p:extLst>
      <p:ext uri="{BB962C8B-B14F-4D97-AF65-F5344CB8AC3E}">
        <p14:creationId xmlns:p14="http://schemas.microsoft.com/office/powerpoint/2010/main" val="2115238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38</a:t>
            </a:fld>
            <a:endParaRPr lang="en-US" altLang="en-US"/>
          </a:p>
        </p:txBody>
      </p:sp>
    </p:spTree>
    <p:extLst>
      <p:ext uri="{BB962C8B-B14F-4D97-AF65-F5344CB8AC3E}">
        <p14:creationId xmlns:p14="http://schemas.microsoft.com/office/powerpoint/2010/main" val="4123101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39</a:t>
            </a:fld>
            <a:endParaRPr lang="en-US" altLang="en-US"/>
          </a:p>
        </p:txBody>
      </p:sp>
    </p:spTree>
    <p:extLst>
      <p:ext uri="{BB962C8B-B14F-4D97-AF65-F5344CB8AC3E}">
        <p14:creationId xmlns:p14="http://schemas.microsoft.com/office/powerpoint/2010/main" val="225404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a:t>
            </a:fld>
            <a:endParaRPr lang="en-US" altLang="en-US"/>
          </a:p>
        </p:txBody>
      </p:sp>
    </p:spTree>
    <p:extLst>
      <p:ext uri="{BB962C8B-B14F-4D97-AF65-F5344CB8AC3E}">
        <p14:creationId xmlns:p14="http://schemas.microsoft.com/office/powerpoint/2010/main" val="1016880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40</a:t>
            </a:fld>
            <a:endParaRPr lang="en-US" altLang="en-US"/>
          </a:p>
        </p:txBody>
      </p:sp>
    </p:spTree>
    <p:extLst>
      <p:ext uri="{BB962C8B-B14F-4D97-AF65-F5344CB8AC3E}">
        <p14:creationId xmlns:p14="http://schemas.microsoft.com/office/powerpoint/2010/main" val="318537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41</a:t>
            </a:fld>
            <a:endParaRPr lang="en-US" altLang="en-US"/>
          </a:p>
        </p:txBody>
      </p:sp>
    </p:spTree>
    <p:extLst>
      <p:ext uri="{BB962C8B-B14F-4D97-AF65-F5344CB8AC3E}">
        <p14:creationId xmlns:p14="http://schemas.microsoft.com/office/powerpoint/2010/main" val="72328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42</a:t>
            </a:fld>
            <a:endParaRPr lang="en-US" altLang="en-US"/>
          </a:p>
        </p:txBody>
      </p:sp>
    </p:spTree>
    <p:extLst>
      <p:ext uri="{BB962C8B-B14F-4D97-AF65-F5344CB8AC3E}">
        <p14:creationId xmlns:p14="http://schemas.microsoft.com/office/powerpoint/2010/main" val="2587848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43</a:t>
            </a:fld>
            <a:endParaRPr lang="en-US" altLang="en-US"/>
          </a:p>
        </p:txBody>
      </p:sp>
    </p:spTree>
    <p:extLst>
      <p:ext uri="{BB962C8B-B14F-4D97-AF65-F5344CB8AC3E}">
        <p14:creationId xmlns:p14="http://schemas.microsoft.com/office/powerpoint/2010/main" val="1107963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44</a:t>
            </a:fld>
            <a:endParaRPr lang="en-US" altLang="en-US"/>
          </a:p>
        </p:txBody>
      </p:sp>
    </p:spTree>
    <p:extLst>
      <p:ext uri="{BB962C8B-B14F-4D97-AF65-F5344CB8AC3E}">
        <p14:creationId xmlns:p14="http://schemas.microsoft.com/office/powerpoint/2010/main" val="993182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45</a:t>
            </a:fld>
            <a:endParaRPr lang="en-US" altLang="en-US"/>
          </a:p>
        </p:txBody>
      </p:sp>
    </p:spTree>
    <p:extLst>
      <p:ext uri="{BB962C8B-B14F-4D97-AF65-F5344CB8AC3E}">
        <p14:creationId xmlns:p14="http://schemas.microsoft.com/office/powerpoint/2010/main" val="1683029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46</a:t>
            </a:fld>
            <a:endParaRPr lang="en-US" altLang="en-US"/>
          </a:p>
        </p:txBody>
      </p:sp>
    </p:spTree>
    <p:extLst>
      <p:ext uri="{BB962C8B-B14F-4D97-AF65-F5344CB8AC3E}">
        <p14:creationId xmlns:p14="http://schemas.microsoft.com/office/powerpoint/2010/main" val="354379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47</a:t>
            </a:fld>
            <a:endParaRPr lang="en-US" altLang="en-US"/>
          </a:p>
        </p:txBody>
      </p:sp>
    </p:spTree>
    <p:extLst>
      <p:ext uri="{BB962C8B-B14F-4D97-AF65-F5344CB8AC3E}">
        <p14:creationId xmlns:p14="http://schemas.microsoft.com/office/powerpoint/2010/main" val="2621988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48</a:t>
            </a:fld>
            <a:endParaRPr lang="en-US" altLang="en-US"/>
          </a:p>
        </p:txBody>
      </p:sp>
    </p:spTree>
    <p:extLst>
      <p:ext uri="{BB962C8B-B14F-4D97-AF65-F5344CB8AC3E}">
        <p14:creationId xmlns:p14="http://schemas.microsoft.com/office/powerpoint/2010/main" val="3107728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49</a:t>
            </a:fld>
            <a:endParaRPr lang="en-US" altLang="en-US"/>
          </a:p>
        </p:txBody>
      </p:sp>
    </p:spTree>
    <p:extLst>
      <p:ext uri="{BB962C8B-B14F-4D97-AF65-F5344CB8AC3E}">
        <p14:creationId xmlns:p14="http://schemas.microsoft.com/office/powerpoint/2010/main" val="90072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a:t>
            </a:fld>
            <a:endParaRPr lang="en-US" altLang="en-US"/>
          </a:p>
        </p:txBody>
      </p:sp>
    </p:spTree>
    <p:extLst>
      <p:ext uri="{BB962C8B-B14F-4D97-AF65-F5344CB8AC3E}">
        <p14:creationId xmlns:p14="http://schemas.microsoft.com/office/powerpoint/2010/main" val="325214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50</a:t>
            </a:fld>
            <a:endParaRPr lang="en-US" altLang="en-US"/>
          </a:p>
        </p:txBody>
      </p:sp>
    </p:spTree>
    <p:extLst>
      <p:ext uri="{BB962C8B-B14F-4D97-AF65-F5344CB8AC3E}">
        <p14:creationId xmlns:p14="http://schemas.microsoft.com/office/powerpoint/2010/main" val="2198085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51</a:t>
            </a:fld>
            <a:endParaRPr lang="en-US" altLang="en-US"/>
          </a:p>
        </p:txBody>
      </p:sp>
    </p:spTree>
    <p:extLst>
      <p:ext uri="{BB962C8B-B14F-4D97-AF65-F5344CB8AC3E}">
        <p14:creationId xmlns:p14="http://schemas.microsoft.com/office/powerpoint/2010/main" val="1237359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52</a:t>
            </a:fld>
            <a:endParaRPr lang="en-US" altLang="en-US"/>
          </a:p>
        </p:txBody>
      </p:sp>
    </p:spTree>
    <p:extLst>
      <p:ext uri="{BB962C8B-B14F-4D97-AF65-F5344CB8AC3E}">
        <p14:creationId xmlns:p14="http://schemas.microsoft.com/office/powerpoint/2010/main" val="4054907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53</a:t>
            </a:fld>
            <a:endParaRPr lang="en-US" altLang="en-US"/>
          </a:p>
        </p:txBody>
      </p:sp>
    </p:spTree>
    <p:extLst>
      <p:ext uri="{BB962C8B-B14F-4D97-AF65-F5344CB8AC3E}">
        <p14:creationId xmlns:p14="http://schemas.microsoft.com/office/powerpoint/2010/main" val="3161780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It contains 5 convolutional layers and 3 fully connected layers. </a:t>
            </a:r>
            <a:r>
              <a:rPr lang="en-US" sz="1200" b="0" i="0" kern="1200" dirty="0" err="1">
                <a:solidFill>
                  <a:schemeClr val="tx1"/>
                </a:solidFill>
                <a:effectLst/>
                <a:latin typeface="Arial" charset="0"/>
                <a:ea typeface="+mn-ea"/>
                <a:cs typeface="+mn-cs"/>
              </a:rPr>
              <a:t>Relu</a:t>
            </a:r>
            <a:r>
              <a:rPr lang="en-US" sz="1200" b="0" i="0" kern="1200" dirty="0">
                <a:solidFill>
                  <a:schemeClr val="tx1"/>
                </a:solidFill>
                <a:effectLst/>
                <a:latin typeface="Arial" charset="0"/>
                <a:ea typeface="+mn-ea"/>
                <a:cs typeface="+mn-cs"/>
              </a:rPr>
              <a:t> is applied after very convolutional and fully connected layer. Dropout is applied before the first and the second fully connected year.</a:t>
            </a:r>
            <a:endParaRPr lang="en-US" altLang="en-US" dirty="0">
              <a:latin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Convolutional layer is a feature detector that automatically learns to filter out not needed information from an input by using convolutional kernel.</a:t>
            </a:r>
            <a:endParaRPr lang="cs-CZ" altLang="en-US" dirty="0">
              <a:latin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Pooling layers compute the max or average value of a particular feature over a region of the input data (downsizing of input images) and also help to detect objects in some unusual places and reduce memory size.</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altLang="en-US" dirty="0">
              <a:latin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The network has 62.3 million parameters (and 650,000 neurons), and needs 1.1 billion computation units in a forward pass. We can also see convolution layers, which accounts for 6% of all the parameters, consumes 95% of the computation. It takes five to six days to train on two GTX 580 3GB GPUs.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sz="1200" b="0" i="0" kern="1200" dirty="0">
                <a:solidFill>
                  <a:schemeClr val="tx1"/>
                </a:solidFill>
                <a:effectLst/>
                <a:latin typeface="Arial" charset="0"/>
                <a:ea typeface="+mn-ea"/>
                <a:cs typeface="+mn-cs"/>
              </a:rPr>
              <a:t>The network u</a:t>
            </a:r>
            <a:r>
              <a:rPr lang="en-US" sz="1200" b="0" i="0" kern="1200" dirty="0">
                <a:solidFill>
                  <a:schemeClr val="tx1"/>
                </a:solidFill>
                <a:effectLst/>
                <a:latin typeface="Arial" charset="0"/>
                <a:ea typeface="+mn-ea"/>
                <a:cs typeface="+mn-cs"/>
              </a:rPr>
              <a:t>ses </a:t>
            </a:r>
            <a:r>
              <a:rPr lang="en-US" sz="1200" b="0" i="0" kern="1200" dirty="0" err="1">
                <a:solidFill>
                  <a:schemeClr val="tx1"/>
                </a:solidFill>
                <a:effectLst/>
                <a:latin typeface="Arial" charset="0"/>
                <a:ea typeface="+mn-ea"/>
                <a:cs typeface="+mn-cs"/>
              </a:rPr>
              <a:t>Relu</a:t>
            </a:r>
            <a:r>
              <a:rPr lang="en-US" sz="1200" b="0" i="0" kern="1200" dirty="0">
                <a:solidFill>
                  <a:schemeClr val="tx1"/>
                </a:solidFill>
                <a:effectLst/>
                <a:latin typeface="Arial" charset="0"/>
                <a:ea typeface="+mn-ea"/>
                <a:cs typeface="+mn-cs"/>
              </a:rPr>
              <a:t> instead of Tanh to add non-linearity. It accelerates the speed by 6 times at the same accuracy.</a:t>
            </a:r>
          </a:p>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54</a:t>
            </a:fld>
            <a:endParaRPr lang="en-US" altLang="en-US"/>
          </a:p>
        </p:txBody>
      </p:sp>
    </p:spTree>
    <p:extLst>
      <p:ext uri="{BB962C8B-B14F-4D97-AF65-F5344CB8AC3E}">
        <p14:creationId xmlns:p14="http://schemas.microsoft.com/office/powerpoint/2010/main" val="1113476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55</a:t>
            </a:fld>
            <a:endParaRPr lang="en-US" altLang="en-US"/>
          </a:p>
        </p:txBody>
      </p:sp>
    </p:spTree>
    <p:extLst>
      <p:ext uri="{BB962C8B-B14F-4D97-AF65-F5344CB8AC3E}">
        <p14:creationId xmlns:p14="http://schemas.microsoft.com/office/powerpoint/2010/main" val="172088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56</a:t>
            </a:fld>
            <a:endParaRPr lang="en-US" altLang="en-US"/>
          </a:p>
        </p:txBody>
      </p:sp>
    </p:spTree>
    <p:extLst>
      <p:ext uri="{BB962C8B-B14F-4D97-AF65-F5344CB8AC3E}">
        <p14:creationId xmlns:p14="http://schemas.microsoft.com/office/powerpoint/2010/main" val="3194032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57</a:t>
            </a:fld>
            <a:endParaRPr lang="en-US" altLang="en-US"/>
          </a:p>
        </p:txBody>
      </p:sp>
    </p:spTree>
    <p:extLst>
      <p:ext uri="{BB962C8B-B14F-4D97-AF65-F5344CB8AC3E}">
        <p14:creationId xmlns:p14="http://schemas.microsoft.com/office/powerpoint/2010/main" val="3353180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89596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47685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6</a:t>
            </a:fld>
            <a:endParaRPr lang="en-US" altLang="en-US"/>
          </a:p>
        </p:txBody>
      </p:sp>
    </p:spTree>
    <p:extLst>
      <p:ext uri="{BB962C8B-B14F-4D97-AF65-F5344CB8AC3E}">
        <p14:creationId xmlns:p14="http://schemas.microsoft.com/office/powerpoint/2010/main" val="1309177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52206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Semantics of individual vector dimensions depends on the application and needn’t be easily interpretable.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605559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438902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0542480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7846686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cs-CZ" b="1" dirty="0">
                <a:solidFill>
                  <a:schemeClr val="accent2"/>
                </a:solidFill>
              </a:rPr>
              <a:t>Feature learning</a:t>
            </a:r>
          </a:p>
          <a:p>
            <a:r>
              <a:rPr lang="en-US" altLang="cs-CZ" sz="1200" dirty="0"/>
              <a:t>Goal – utilizing machine-learning techniques to automatically discover the representations needed for feature detection or classification from input data</a:t>
            </a:r>
          </a:p>
          <a:p>
            <a:r>
              <a:rPr lang="en-US" altLang="cs-CZ" sz="1200" dirty="0">
                <a:solidFill>
                  <a:schemeClr val="accent6"/>
                </a:solidFill>
              </a:rPr>
              <a:t>Machine learning </a:t>
            </a:r>
            <a:r>
              <a:rPr lang="en-US" altLang="cs-CZ" sz="1200" dirty="0"/>
              <a:t>– a type of artificial intelligence that provides computers with the ability to learn without being explicitly programmed</a:t>
            </a:r>
          </a:p>
          <a:p>
            <a:pPr marL="0" indent="0">
              <a:buNone/>
            </a:pPr>
            <a:r>
              <a:rPr lang="en-US" altLang="cs-CZ" b="1" dirty="0">
                <a:solidFill>
                  <a:schemeClr val="accent6"/>
                </a:solidFill>
              </a:rPr>
              <a:t>Deep learning</a:t>
            </a:r>
          </a:p>
          <a:p>
            <a:r>
              <a:rPr lang="en-US" altLang="cs-CZ" sz="1200" dirty="0">
                <a:solidFill>
                  <a:schemeClr val="accent6"/>
                </a:solidFill>
              </a:rPr>
              <a:t>P</a:t>
            </a:r>
            <a:r>
              <a:rPr lang="en-US" altLang="cs-CZ" sz="1200" dirty="0"/>
              <a:t>art of machine learning which derives meaning out of data by using a hierarchy of multiple layers that mimic the neural networks of our brain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Machine learning is a scientific discipline that explores the construction and study of algorithms that can learn from data. Such algorithms operate by building a model based on inputs and using that to make predictions or decisions, rather than following only explicitly programmed instructions.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In machine learning, feature learning or representation learning is a set of techniques that allows a system to automatically discover the representations needed for feature detection or classification from raw data. This replaces manual feature engineering and allows a machine to both learn the features and use them to perform a specific task.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Types of learning:</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Supervised – training with a labeled training set (e.g., e-mail spam detector with training set of already labeled emails)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Unsupervised – discovering patterns in unlabeled data (e.g., cluster similar documents based on the text content)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Reinforcement – learning based on feedback or reward (e.g., learn to play chess by winning or losing)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Convolutional neural networks (CNN)</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consist of a hierarchy of layers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each layer transforms the data into more abstract representations (e.g., edge -&gt; nose -&gt; face)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the output layer combines the features to make predictions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7434798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cs-CZ" b="1" dirty="0">
                <a:solidFill>
                  <a:schemeClr val="accent2"/>
                </a:solidFill>
              </a:rPr>
              <a:t>Approaches</a:t>
            </a:r>
          </a:p>
          <a:p>
            <a:pPr marL="171450" indent="-171450">
              <a:buFontTx/>
              <a:buChar char="-"/>
            </a:pPr>
            <a:r>
              <a:rPr lang="en-US" altLang="cs-CZ" sz="1200" dirty="0"/>
              <a:t>Coskun et al.: </a:t>
            </a:r>
            <a:r>
              <a:rPr lang="cs-CZ" sz="1200" b="0" i="0" u="none" strike="noStrike" kern="1200" baseline="0" dirty="0">
                <a:solidFill>
                  <a:schemeClr val="tx1"/>
                </a:solidFill>
                <a:latin typeface="Arial" charset="0"/>
                <a:ea typeface="+mn-ea"/>
                <a:cs typeface="+mn-cs"/>
              </a:rPr>
              <a:t>triplet-</a:t>
            </a:r>
            <a:r>
              <a:rPr lang="cs-CZ" sz="1200" b="0" i="0" u="none" strike="noStrike" kern="1200" baseline="0" dirty="0" err="1">
                <a:solidFill>
                  <a:schemeClr val="tx1"/>
                </a:solidFill>
                <a:latin typeface="Arial" charset="0"/>
                <a:ea typeface="+mn-ea"/>
                <a:cs typeface="+mn-cs"/>
              </a:rPr>
              <a:t>based</a:t>
            </a:r>
            <a:r>
              <a:rPr lang="cs-CZ" sz="1200" b="0" i="0" u="none" strike="noStrike" kern="1200" baseline="0" dirty="0">
                <a:solidFill>
                  <a:schemeClr val="tx1"/>
                </a:solidFill>
                <a:latin typeface="Arial" charset="0"/>
                <a:ea typeface="+mn-ea"/>
                <a:cs typeface="+mn-cs"/>
              </a:rPr>
              <a:t> </a:t>
            </a:r>
            <a:r>
              <a:rPr lang="cs-CZ" sz="1200" b="0" i="0" u="none" strike="noStrike" kern="1200" baseline="0" dirty="0" err="1">
                <a:solidFill>
                  <a:schemeClr val="tx1"/>
                </a:solidFill>
                <a:latin typeface="Arial" charset="0"/>
                <a:ea typeface="+mn-ea"/>
                <a:cs typeface="+mn-cs"/>
              </a:rPr>
              <a:t>deep</a:t>
            </a:r>
            <a:r>
              <a:rPr lang="cs-CZ" sz="1200" b="0" i="0" u="none" strike="noStrike" kern="1200" baseline="0" dirty="0">
                <a:solidFill>
                  <a:schemeClr val="tx1"/>
                </a:solidFill>
                <a:latin typeface="Arial" charset="0"/>
                <a:ea typeface="+mn-ea"/>
                <a:cs typeface="+mn-cs"/>
              </a:rPr>
              <a:t> </a:t>
            </a:r>
            <a:r>
              <a:rPr lang="cs-CZ" sz="1200" b="0" i="0" u="none" strike="noStrike" kern="1200" baseline="0" dirty="0" err="1">
                <a:solidFill>
                  <a:schemeClr val="tx1"/>
                </a:solidFill>
                <a:latin typeface="Arial" charset="0"/>
                <a:ea typeface="+mn-ea"/>
                <a:cs typeface="+mn-cs"/>
              </a:rPr>
              <a:t>metric</a:t>
            </a:r>
            <a:r>
              <a:rPr lang="cs-CZ" sz="1200" b="0" i="0" u="none" strike="noStrike" kern="1200" baseline="0" dirty="0">
                <a:solidFill>
                  <a:schemeClr val="tx1"/>
                </a:solidFill>
                <a:latin typeface="Arial" charset="0"/>
                <a:ea typeface="+mn-ea"/>
                <a:cs typeface="+mn-cs"/>
              </a:rPr>
              <a:t> learning</a:t>
            </a:r>
            <a:r>
              <a:rPr lang="en-US" sz="1200" b="0" i="0" u="none" strike="noStrike" kern="1200" baseline="0" dirty="0">
                <a:solidFill>
                  <a:schemeClr val="tx1"/>
                </a:solidFill>
                <a:latin typeface="Arial" charset="0"/>
                <a:ea typeface="+mn-ea"/>
                <a:cs typeface="+mn-cs"/>
              </a:rPr>
              <a:t> (+ utilization of LSTM)</a:t>
            </a:r>
          </a:p>
          <a:p>
            <a:pPr marL="171450" indent="-171450">
              <a:buFontTx/>
              <a:buChar char="-"/>
            </a:pPr>
            <a:r>
              <a:rPr lang="fr-FR" altLang="cs-CZ" sz="1200" dirty="0"/>
              <a:t>Aristidou et al.: </a:t>
            </a:r>
            <a:r>
              <a:rPr lang="cs-CZ" sz="1200" b="0" i="0" u="none" strike="noStrike" kern="1200" baseline="0" dirty="0">
                <a:solidFill>
                  <a:schemeClr val="tx1"/>
                </a:solidFill>
                <a:latin typeface="Arial" charset="0"/>
                <a:ea typeface="+mn-ea"/>
                <a:cs typeface="+mn-cs"/>
              </a:rPr>
              <a:t>triplet-</a:t>
            </a:r>
            <a:r>
              <a:rPr lang="cs-CZ" sz="1200" b="0" i="0" u="none" strike="noStrike" kern="1200" baseline="0" dirty="0" err="1">
                <a:solidFill>
                  <a:schemeClr val="tx1"/>
                </a:solidFill>
                <a:latin typeface="Arial" charset="0"/>
                <a:ea typeface="+mn-ea"/>
                <a:cs typeface="+mn-cs"/>
              </a:rPr>
              <a:t>based</a:t>
            </a:r>
            <a:r>
              <a:rPr lang="cs-CZ" sz="1200" b="0" i="0" u="none" strike="noStrike" kern="1200" baseline="0" dirty="0">
                <a:solidFill>
                  <a:schemeClr val="tx1"/>
                </a:solidFill>
                <a:latin typeface="Arial" charset="0"/>
                <a:ea typeface="+mn-ea"/>
                <a:cs typeface="+mn-cs"/>
              </a:rPr>
              <a:t> learning</a:t>
            </a:r>
            <a:endParaRPr lang="en-US" altLang="cs-CZ" sz="1200" dirty="0"/>
          </a:p>
          <a:p>
            <a:pPr marL="171450" indent="-171450">
              <a:buFontTx/>
              <a:buChar char="-"/>
            </a:pPr>
            <a:r>
              <a:rPr lang="en-US" altLang="cs-CZ" sz="1200" dirty="0"/>
              <a:t>Wang et al.: </a:t>
            </a:r>
            <a:r>
              <a:rPr lang="cs-CZ" sz="1200" b="0" i="0" u="none" strike="noStrike" kern="1200" baseline="0" dirty="0">
                <a:solidFill>
                  <a:schemeClr val="tx1"/>
                </a:solidFill>
                <a:latin typeface="Arial" charset="0"/>
                <a:ea typeface="+mn-ea"/>
                <a:cs typeface="+mn-cs"/>
              </a:rPr>
              <a:t>4-layer </a:t>
            </a:r>
            <a:r>
              <a:rPr lang="cs-CZ" sz="1200" b="0" i="0" u="none" strike="noStrike" kern="1200" baseline="0" dirty="0" err="1">
                <a:solidFill>
                  <a:schemeClr val="tx1"/>
                </a:solidFill>
                <a:latin typeface="Arial" charset="0"/>
                <a:ea typeface="+mn-ea"/>
                <a:cs typeface="+mn-cs"/>
              </a:rPr>
              <a:t>deep</a:t>
            </a:r>
            <a:r>
              <a:rPr lang="en-US" sz="1200" b="0" i="0" u="none" strike="noStrike" kern="1200" baseline="0" dirty="0">
                <a:solidFill>
                  <a:schemeClr val="tx1"/>
                </a:solidFill>
                <a:latin typeface="Arial" charset="0"/>
                <a:ea typeface="+mn-ea"/>
                <a:cs typeface="+mn-cs"/>
              </a:rPr>
              <a:t> autoencoder with the first layer being the gaussian RBM and the other 3 layers being normal RBMs (restricted Boltzmann machines)</a:t>
            </a:r>
          </a:p>
          <a:p>
            <a:endParaRPr lang="en-US" altLang="cs-CZ" b="0" dirty="0">
              <a:solidFill>
                <a:schemeClr val="accent2"/>
              </a:solidFill>
            </a:endParaRPr>
          </a:p>
        </p:txBody>
      </p:sp>
    </p:spTree>
    <p:extLst>
      <p:ext uri="{BB962C8B-B14F-4D97-AF65-F5344CB8AC3E}">
        <p14:creationId xmlns:p14="http://schemas.microsoft.com/office/powerpoint/2010/main" val="27548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41467732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dirty="0"/>
              <a:t>Combination of advantages of machine-learning techniques and distance-based methods</a:t>
            </a:r>
            <a:endParaRPr lang="en-US" altLang="en-US" dirty="0">
              <a:latin typeface="Arial" panose="020B0604020202020204" pitchFamily="34" charset="0"/>
            </a:endParaRPr>
          </a:p>
        </p:txBody>
      </p:sp>
    </p:spTree>
    <p:extLst>
      <p:ext uri="{BB962C8B-B14F-4D97-AF65-F5344CB8AC3E}">
        <p14:creationId xmlns:p14="http://schemas.microsoft.com/office/powerpoint/2010/main" val="314824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RNN:</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latin typeface="Arial" panose="020B0604020202020204" pitchFamily="34" charset="0"/>
              </a:rPr>
              <a:t>“</a:t>
            </a:r>
            <a:r>
              <a:rPr lang="en-US" altLang="en-US" dirty="0">
                <a:latin typeface="Arial" panose="020B0604020202020204" pitchFamily="34" charset="0"/>
              </a:rPr>
              <a:t>Whenever there is a sequence of data and that temporal dynamics that connects the data is more important than the spatial content of each individual frame.” – Lex </a:t>
            </a:r>
            <a:r>
              <a:rPr lang="en-US" altLang="en-US" dirty="0" err="1">
                <a:latin typeface="Arial" panose="020B0604020202020204" pitchFamily="34" charset="0"/>
              </a:rPr>
              <a:t>Fridman</a:t>
            </a:r>
            <a:r>
              <a:rPr lang="en-US" altLang="en-US" dirty="0">
                <a:latin typeface="Arial" panose="020B0604020202020204" pitchFamily="34" charset="0"/>
              </a:rPr>
              <a:t> (MIT)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Output state hi of the </a:t>
            </a:r>
            <a:r>
              <a:rPr lang="en-US" altLang="cs-CZ" sz="1200" dirty="0" err="1"/>
              <a:t>i-th</a:t>
            </a:r>
            <a:r>
              <a:rPr lang="en-US" altLang="cs-CZ" sz="1200" dirty="0"/>
              <a:t> cell is fed to the next (i+1)-</a:t>
            </a:r>
            <a:r>
              <a:rPr lang="en-US" altLang="cs-CZ" sz="1200" dirty="0" err="1"/>
              <a:t>th</a:t>
            </a:r>
            <a:r>
              <a:rPr lang="en-US" altLang="cs-CZ" sz="1200" dirty="0"/>
              <a:t> cell</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Number of states/cells corresponds to the number of poses (t)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cs-CZ"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GRU (Gated Recurrent Unit) – similar to a LSTM unit; LSTM has 3 gates, GRU has 2 gates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Deep RNN – multiple RNNs where output of each cell of the first layer is the input for the cell in the second layer, etc.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cs-CZ"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Sources: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http://colah.github.io/posts/2015-08-Understanding-LSTMs/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https://towardsdatascience.com/understanding-lstm-and-its-quick-implementation-in-keras-for-sentiment-analysis-af410fd85b47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tanh = hyperbolic tangent function (activation function). It is used t</a:t>
            </a:r>
            <a:r>
              <a:rPr lang="en-US" sz="1200" b="0" i="0" kern="1200" dirty="0">
                <a:solidFill>
                  <a:schemeClr val="tx1"/>
                </a:solidFill>
                <a:effectLst/>
                <a:latin typeface="Arial" charset="0"/>
                <a:ea typeface="+mn-ea"/>
                <a:cs typeface="+mn-cs"/>
              </a:rPr>
              <a:t>o overcome the vanishing gradient problem - we need a function whose second derivative can sustain for a long range before going to zero. </a:t>
            </a:r>
            <a:r>
              <a:rPr lang="en-US" sz="1200" b="0" i="1" kern="1200" dirty="0">
                <a:solidFill>
                  <a:schemeClr val="tx1"/>
                </a:solidFill>
                <a:effectLst/>
                <a:latin typeface="Arial" charset="0"/>
                <a:ea typeface="+mn-ea"/>
                <a:cs typeface="+mn-cs"/>
              </a:rPr>
              <a:t>tanh</a:t>
            </a:r>
            <a:r>
              <a:rPr lang="en-US" sz="1200" b="0" i="0" kern="1200" dirty="0">
                <a:solidFill>
                  <a:schemeClr val="tx1"/>
                </a:solidFill>
                <a:effectLst/>
                <a:latin typeface="Arial" charset="0"/>
                <a:ea typeface="+mn-ea"/>
                <a:cs typeface="+mn-cs"/>
              </a:rPr>
              <a:t> is a suitable function with this property.</a:t>
            </a:r>
            <a:endParaRPr lang="en-US" altLang="en-US" dirty="0">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r>
              <a:rPr lang="en-US" sz="1200" b="0" i="0" kern="1200" dirty="0">
                <a:solidFill>
                  <a:schemeClr val="tx1"/>
                </a:solidFill>
                <a:effectLst/>
                <a:latin typeface="Arial" charset="0"/>
                <a:ea typeface="+mn-ea"/>
                <a:cs typeface="+mn-cs"/>
              </a:rPr>
              <a:t>In cases where the gap between the relevant information and the place that it’s needed is small, RNNs can learn to use the past information. Unfortunately, as that gap grows, RNNs become unable to learn to connect the information. These larger gaps can be solved by LSTM cells. LSTM outperforms the other models when we want our model to learn from long term dependencies. LSTM’s ability to forget, remember and update the information pushes it one step ahead of RNNs.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altLang="cs-CZ"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LSTM:</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The key to LSTMs is the cell state, the horizontal line running through the top of the diagram.</a:t>
            </a:r>
            <a:endParaRPr lang="en-US" altLang="cs-CZ" sz="120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Steps:</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The first sigmoid layer outputs numbers between zero and one, describing how much of each component should be let through. A value of zero means “let nothing through,” while a value of one means “let everything through!”</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The next step is to decide what new information we’re going to store in the cell state (a sigmoid layer called the “input gate layer” decides which values we’ll update. Next, a tanh layer creates a vector of new candidate values that could be added to the state).</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Learning as in case of RNN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altLang="cs-CZ" sz="120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cs-CZ" sz="1200" dirty="0"/>
              <a:t>Learning for classification – p</a:t>
            </a:r>
            <a:r>
              <a:rPr lang="en-US" sz="1200" b="0" i="0" kern="1200" dirty="0">
                <a:solidFill>
                  <a:schemeClr val="tx1"/>
                </a:solidFill>
                <a:effectLst/>
                <a:latin typeface="Arial" charset="0"/>
                <a:ea typeface="+mn-ea"/>
                <a:cs typeface="+mn-cs"/>
              </a:rPr>
              <a:t>rojecting the hidden state output (e.g., 1,024D) into the classification output (e.g., 122D) and apply the </a:t>
            </a:r>
            <a:r>
              <a:rPr lang="en-US" sz="1200" b="0" i="0" kern="1200" dirty="0" err="1">
                <a:solidFill>
                  <a:schemeClr val="tx1"/>
                </a:solidFill>
                <a:effectLst/>
                <a:latin typeface="Arial" charset="0"/>
                <a:ea typeface="+mn-ea"/>
                <a:cs typeface="+mn-cs"/>
              </a:rPr>
              <a:t>softmax</a:t>
            </a:r>
            <a:r>
              <a:rPr lang="en-US" sz="1200" b="0" i="0" kern="1200" dirty="0">
                <a:solidFill>
                  <a:schemeClr val="tx1"/>
                </a:solidFill>
                <a:effectLst/>
                <a:latin typeface="Arial" charset="0"/>
                <a:ea typeface="+mn-ea"/>
                <a:cs typeface="+mn-cs"/>
              </a:rPr>
              <a:t> function to get a probability vector</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The projection is a linear function </a:t>
            </a:r>
            <a:r>
              <a:rPr lang="en-US" sz="1200" b="0" i="0" u="none" strike="noStrike" kern="1200" dirty="0">
                <a:solidFill>
                  <a:schemeClr val="tx1"/>
                </a:solidFill>
                <a:effectLst/>
                <a:latin typeface="Arial" charset="0"/>
                <a:ea typeface="+mn-ea"/>
                <a:cs typeface="+mn-cs"/>
              </a:rPr>
              <a:t>f(x)=</a:t>
            </a:r>
            <a:r>
              <a:rPr lang="en-US" sz="1200" b="0" i="0" u="none" strike="noStrike" kern="1200" dirty="0" err="1">
                <a:solidFill>
                  <a:schemeClr val="tx1"/>
                </a:solidFill>
                <a:effectLst/>
                <a:latin typeface="Arial" charset="0"/>
                <a:ea typeface="+mn-ea"/>
                <a:cs typeface="+mn-cs"/>
              </a:rPr>
              <a:t>Wx+b</a:t>
            </a:r>
            <a:r>
              <a:rPr lang="en-US" sz="1200" b="0" i="0" u="none" strike="noStrike" kern="1200" dirty="0">
                <a:solidFill>
                  <a:schemeClr val="tx1"/>
                </a:solidFill>
                <a:effectLst/>
                <a:latin typeface="Arial" charset="0"/>
                <a:ea typeface="+mn-ea"/>
                <a:cs typeface="+mn-cs"/>
              </a:rPr>
              <a:t>, where W is learnt matrix (weights) and b is learnt vector (bias)</a:t>
            </a:r>
            <a:endParaRPr lang="en-US" sz="2000" dirty="0"/>
          </a:p>
          <a:p>
            <a:endParaRPr lang="en-US" altLang="en-US" dirty="0">
              <a:latin typeface="Arial" panose="020B0604020202020204" pitchFamily="34" charset="0"/>
            </a:endParaRPr>
          </a:p>
        </p:txBody>
      </p:sp>
    </p:spTree>
    <p:extLst>
      <p:ext uri="{BB962C8B-B14F-4D97-AF65-F5344CB8AC3E}">
        <p14:creationId xmlns:p14="http://schemas.microsoft.com/office/powerpoint/2010/main" val="244830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sz="1200" dirty="0"/>
              <a:t>Sensors in mobile phones</a:t>
            </a:r>
          </a:p>
          <a:p>
            <a:pPr marL="171450" indent="-171450">
              <a:buFont typeface="Arial" panose="020B0604020202020204" pitchFamily="34" charset="0"/>
              <a:buChar char="•"/>
            </a:pPr>
            <a:r>
              <a:rPr lang="en-US" sz="1200" dirty="0"/>
              <a:t>Possibility to model </a:t>
            </a:r>
            <a:r>
              <a:rPr lang="en-US" sz="1200" dirty="0" err="1"/>
              <a:t>MoCap</a:t>
            </a:r>
            <a:r>
              <a:rPr lang="en-US" sz="1200" dirty="0"/>
              <a:t> data from ordinary videos</a:t>
            </a:r>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7</a:t>
            </a:fld>
            <a:endParaRPr lang="en-US" altLang="en-US"/>
          </a:p>
        </p:txBody>
      </p:sp>
    </p:spTree>
    <p:extLst>
      <p:ext uri="{BB962C8B-B14F-4D97-AF65-F5344CB8AC3E}">
        <p14:creationId xmlns:p14="http://schemas.microsoft.com/office/powerpoint/2010/main" val="15394360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4161240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1552334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0669489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895323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518499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9664995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rPr>
              <a:t>AlexNet</a:t>
            </a:r>
            <a:r>
              <a:rPr lang="en-US" altLang="en-US" dirty="0">
                <a:latin typeface="Arial" panose="020B0604020202020204" pitchFamily="34" charset="0"/>
              </a:rPr>
              <a: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It contains 5 convolutional layers and 3 fully connected layers. </a:t>
            </a:r>
            <a:r>
              <a:rPr lang="en-US" sz="1200" b="0" i="0" kern="1200" dirty="0" err="1">
                <a:solidFill>
                  <a:schemeClr val="tx1"/>
                </a:solidFill>
                <a:effectLst/>
                <a:latin typeface="Arial" charset="0"/>
                <a:ea typeface="+mn-ea"/>
                <a:cs typeface="+mn-cs"/>
              </a:rPr>
              <a:t>Relu</a:t>
            </a:r>
            <a:r>
              <a:rPr lang="en-US" sz="1200" b="0" i="0" kern="1200" dirty="0">
                <a:solidFill>
                  <a:schemeClr val="tx1"/>
                </a:solidFill>
                <a:effectLst/>
                <a:latin typeface="Arial" charset="0"/>
                <a:ea typeface="+mn-ea"/>
                <a:cs typeface="+mn-cs"/>
              </a:rPr>
              <a:t> is applied after very convolutional and fully connected layer. Dropout is applied before the first and the second fully connected year.</a:t>
            </a:r>
            <a:endParaRPr lang="en-US" altLang="en-US" dirty="0">
              <a:latin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Convolutional layer is a feature detector that automatically learns to filter out not needed information from an input by using convolutional kernel.</a:t>
            </a:r>
            <a:endParaRPr lang="cs-CZ" altLang="en-US" dirty="0">
              <a:latin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anose="020B0604020202020204" pitchFamily="34" charset="0"/>
              </a:rPr>
              <a:t>Pooling layers compute the max or average value of a particular feature over a region of the input data (downsizing of input images) and also help to detect objects in some unusual places and reduce memory size.</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altLang="en-US" dirty="0">
              <a:latin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kern="1200" dirty="0">
                <a:solidFill>
                  <a:schemeClr val="tx1"/>
                </a:solidFill>
                <a:effectLst/>
                <a:latin typeface="Arial" charset="0"/>
                <a:ea typeface="+mn-ea"/>
                <a:cs typeface="+mn-cs"/>
              </a:rPr>
              <a:t>The network has 62.3 million parameters (and 650,000 neurons), and needs 1.1 billion computation units in a forward pass. We can also see convolution layers, which accounts for 6% of all the parameters, consumes 95% of the computation. It takes five to six days to train on two GTX 580 3GB GPUs.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sz="1200" b="0" i="0" kern="1200" dirty="0">
                <a:solidFill>
                  <a:schemeClr val="tx1"/>
                </a:solidFill>
                <a:effectLst/>
                <a:latin typeface="Arial" charset="0"/>
                <a:ea typeface="+mn-ea"/>
                <a:cs typeface="+mn-cs"/>
              </a:rPr>
              <a:t>The network u</a:t>
            </a:r>
            <a:r>
              <a:rPr lang="en-US" sz="1200" b="0" i="0" kern="1200" dirty="0">
                <a:solidFill>
                  <a:schemeClr val="tx1"/>
                </a:solidFill>
                <a:effectLst/>
                <a:latin typeface="Arial" charset="0"/>
                <a:ea typeface="+mn-ea"/>
                <a:cs typeface="+mn-cs"/>
              </a:rPr>
              <a:t>ses </a:t>
            </a:r>
            <a:r>
              <a:rPr lang="en-US" sz="1200" b="0" i="0" kern="1200" dirty="0" err="1">
                <a:solidFill>
                  <a:schemeClr val="tx1"/>
                </a:solidFill>
                <a:effectLst/>
                <a:latin typeface="Arial" charset="0"/>
                <a:ea typeface="+mn-ea"/>
                <a:cs typeface="+mn-cs"/>
              </a:rPr>
              <a:t>Relu</a:t>
            </a:r>
            <a:r>
              <a:rPr lang="en-US" sz="1200" b="0" i="0" kern="1200" dirty="0">
                <a:solidFill>
                  <a:schemeClr val="tx1"/>
                </a:solidFill>
                <a:effectLst/>
                <a:latin typeface="Arial" charset="0"/>
                <a:ea typeface="+mn-ea"/>
                <a:cs typeface="+mn-cs"/>
              </a:rPr>
              <a:t> instead of Tanh to add non-linearity. It accelerates the speed by 6 times at the same accuracy.</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alt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kern="1200" dirty="0">
                <a:solidFill>
                  <a:schemeClr val="tx1"/>
                </a:solidFill>
                <a:effectLst/>
                <a:latin typeface="Arial" charset="0"/>
                <a:ea typeface="+mn-ea"/>
                <a:cs typeface="+mn-cs"/>
              </a:rPr>
              <a:t>Dropout: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Dropout is a regularization technique patented by Google for reducing overfitting in neural networks by preventing complex co-adaptations on training data. It is a very efficient way of performing model averaging with neural networks. The term "dropout" refers to dropping out units (both hidden and visible) in a neural network</a:t>
            </a:r>
          </a:p>
        </p:txBody>
      </p:sp>
    </p:spTree>
    <p:extLst>
      <p:ext uri="{BB962C8B-B14F-4D97-AF65-F5344CB8AC3E}">
        <p14:creationId xmlns:p14="http://schemas.microsoft.com/office/powerpoint/2010/main" val="32229619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854395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9599121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5658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8</a:t>
            </a:fld>
            <a:endParaRPr lang="en-US" altLang="en-US"/>
          </a:p>
        </p:txBody>
      </p:sp>
    </p:spTree>
    <p:extLst>
      <p:ext uri="{BB962C8B-B14F-4D97-AF65-F5344CB8AC3E}">
        <p14:creationId xmlns:p14="http://schemas.microsoft.com/office/powerpoint/2010/main" val="4580837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292374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Positive examples:</a:t>
            </a:r>
          </a:p>
          <a:p>
            <a:pPr marL="171450" indent="-171450">
              <a:buFontTx/>
              <a:buChar char="-"/>
            </a:pPr>
            <a:r>
              <a:rPr lang="en-US" altLang="en-US" dirty="0">
                <a:latin typeface="Arial" panose="020B0604020202020204" pitchFamily="34" charset="0"/>
              </a:rPr>
              <a:t>Z=4 temporally closest segments with no overlap</a:t>
            </a:r>
          </a:p>
          <a:p>
            <a:pPr marL="171450" indent="-171450">
              <a:buFontTx/>
              <a:buChar char="-"/>
            </a:pPr>
            <a:r>
              <a:rPr lang="en-US" altLang="en-US" dirty="0">
                <a:latin typeface="Arial" panose="020B0604020202020204" pitchFamily="34" charset="0"/>
              </a:rPr>
              <a:t>K=5 similar using DTW on joint-angle rotations</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0742996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dirty="0"/>
              <a:t>Network strives for an embedding function f (x) that minimizes the distance between an anchor motion word </a:t>
            </a:r>
            <a:r>
              <a:rPr lang="en-US" altLang="cs-CZ" sz="1200" dirty="0" err="1"/>
              <a:t>xa</a:t>
            </a:r>
            <a:r>
              <a:rPr lang="en-US" altLang="cs-CZ" sz="1200" dirty="0"/>
              <a:t> and a positive </a:t>
            </a:r>
            <a:r>
              <a:rPr lang="en-US" altLang="cs-CZ" sz="1200" dirty="0" err="1"/>
              <a:t>xp</a:t>
            </a:r>
            <a:r>
              <a:rPr lang="en-US" altLang="cs-CZ" sz="1200" dirty="0"/>
              <a:t> sample, that is semantically close to </a:t>
            </a:r>
            <a:r>
              <a:rPr lang="en-US" altLang="cs-CZ" sz="1200" dirty="0" err="1"/>
              <a:t>xa</a:t>
            </a:r>
            <a:r>
              <a:rPr lang="en-US" altLang="cs-CZ" sz="1200" dirty="0"/>
              <a:t>, and maximizes the distance between </a:t>
            </a:r>
            <a:r>
              <a:rPr lang="en-US" altLang="cs-CZ" sz="1200" dirty="0" err="1"/>
              <a:t>xa</a:t>
            </a:r>
            <a:r>
              <a:rPr lang="en-US" altLang="cs-CZ" sz="1200" dirty="0"/>
              <a:t> and a negative </a:t>
            </a:r>
            <a:r>
              <a:rPr lang="en-US" altLang="cs-CZ" sz="1200" dirty="0" err="1"/>
              <a:t>xn</a:t>
            </a:r>
            <a:r>
              <a:rPr lang="en-US" altLang="cs-CZ" sz="1200" dirty="0"/>
              <a:t> sample that is semantically different</a:t>
            </a:r>
            <a:r>
              <a:rPr lang="en-US" altLang="cs-CZ" sz="1200" dirty="0">
                <a:latin typeface="Arial" panose="020B0604020202020204" pitchFamily="34" charset="0"/>
              </a:rPr>
              <a:t>.</a:t>
            </a:r>
            <a:endParaRPr lang="en-US" altLang="cs-CZ" sz="1200" dirty="0"/>
          </a:p>
        </p:txBody>
      </p:sp>
    </p:spTree>
    <p:extLst>
      <p:ext uri="{BB962C8B-B14F-4D97-AF65-F5344CB8AC3E}">
        <p14:creationId xmlns:p14="http://schemas.microsoft.com/office/powerpoint/2010/main" val="37582601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2128889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835258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85</a:t>
            </a:fld>
            <a:endParaRPr lang="en-US" altLang="en-US"/>
          </a:p>
        </p:txBody>
      </p:sp>
    </p:spTree>
    <p:extLst>
      <p:ext uri="{BB962C8B-B14F-4D97-AF65-F5344CB8AC3E}">
        <p14:creationId xmlns:p14="http://schemas.microsoft.com/office/powerpoint/2010/main" val="13463822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86</a:t>
            </a:fld>
            <a:endParaRPr lang="en-US" altLang="en-US"/>
          </a:p>
        </p:txBody>
      </p:sp>
    </p:spTree>
    <p:extLst>
      <p:ext uri="{BB962C8B-B14F-4D97-AF65-F5344CB8AC3E}">
        <p14:creationId xmlns:p14="http://schemas.microsoft.com/office/powerpoint/2010/main" val="15723632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87</a:t>
            </a:fld>
            <a:endParaRPr lang="en-US" altLang="en-US"/>
          </a:p>
        </p:txBody>
      </p:sp>
    </p:spTree>
    <p:extLst>
      <p:ext uri="{BB962C8B-B14F-4D97-AF65-F5344CB8AC3E}">
        <p14:creationId xmlns:p14="http://schemas.microsoft.com/office/powerpoint/2010/main" val="19149852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88</a:t>
            </a:fld>
            <a:endParaRPr lang="en-US" altLang="en-US"/>
          </a:p>
        </p:txBody>
      </p:sp>
    </p:spTree>
    <p:extLst>
      <p:ext uri="{BB962C8B-B14F-4D97-AF65-F5344CB8AC3E}">
        <p14:creationId xmlns:p14="http://schemas.microsoft.com/office/powerpoint/2010/main" val="32424751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89</a:t>
            </a:fld>
            <a:endParaRPr lang="en-US" altLang="en-US"/>
          </a:p>
        </p:txBody>
      </p:sp>
    </p:spTree>
    <p:extLst>
      <p:ext uri="{BB962C8B-B14F-4D97-AF65-F5344CB8AC3E}">
        <p14:creationId xmlns:p14="http://schemas.microsoft.com/office/powerpoint/2010/main" val="441804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dirty="0">
                <a:solidFill>
                  <a:schemeClr val="accent6"/>
                </a:solidFill>
              </a:rPr>
              <a:t>Optical-based</a:t>
            </a:r>
            <a:r>
              <a:rPr lang="en-US" altLang="cs-CZ" sz="1200" dirty="0"/>
              <a:t> devices are the most commonly used</a:t>
            </a:r>
          </a:p>
          <a:p>
            <a:pPr marL="171450" indent="-171450">
              <a:buFontTx/>
              <a:buChar char="-"/>
            </a:pPr>
            <a:r>
              <a:rPr lang="en-US" altLang="cs-CZ" sz="1200" dirty="0"/>
              <a:t>A single RGB camera + depth sensing</a:t>
            </a:r>
          </a:p>
          <a:p>
            <a:pPr marL="171450" indent="-171450">
              <a:buFontTx/>
              <a:buChar char="-"/>
            </a:pPr>
            <a:r>
              <a:rPr lang="en-US" altLang="cs-CZ" sz="1200" dirty="0"/>
              <a:t>Multiple instances of synchronized RGB cameras</a:t>
            </a:r>
          </a:p>
          <a:p>
            <a:endParaRPr lang="en-US" sz="1200" dirty="0"/>
          </a:p>
          <a:p>
            <a:endParaRPr lang="en-US" sz="1200" dirty="0"/>
          </a:p>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a:t>
            </a:fld>
            <a:endParaRPr lang="en-US" altLang="en-US"/>
          </a:p>
        </p:txBody>
      </p:sp>
    </p:spTree>
    <p:extLst>
      <p:ext uri="{BB962C8B-B14F-4D97-AF65-F5344CB8AC3E}">
        <p14:creationId xmlns:p14="http://schemas.microsoft.com/office/powerpoint/2010/main" val="1231360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90</a:t>
            </a:fld>
            <a:endParaRPr lang="en-US" altLang="en-US"/>
          </a:p>
        </p:txBody>
      </p:sp>
    </p:spTree>
    <p:extLst>
      <p:ext uri="{BB962C8B-B14F-4D97-AF65-F5344CB8AC3E}">
        <p14:creationId xmlns:p14="http://schemas.microsoft.com/office/powerpoint/2010/main" val="74323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91</a:t>
            </a:fld>
            <a:endParaRPr lang="en-US" altLang="en-US"/>
          </a:p>
        </p:txBody>
      </p:sp>
    </p:spTree>
    <p:extLst>
      <p:ext uri="{BB962C8B-B14F-4D97-AF65-F5344CB8AC3E}">
        <p14:creationId xmlns:p14="http://schemas.microsoft.com/office/powerpoint/2010/main" val="23123410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92</a:t>
            </a:fld>
            <a:endParaRPr lang="en-US" altLang="en-US"/>
          </a:p>
        </p:txBody>
      </p:sp>
    </p:spTree>
    <p:extLst>
      <p:ext uri="{BB962C8B-B14F-4D97-AF65-F5344CB8AC3E}">
        <p14:creationId xmlns:p14="http://schemas.microsoft.com/office/powerpoint/2010/main" val="26765302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93</a:t>
            </a:fld>
            <a:endParaRPr lang="en-US" altLang="en-US"/>
          </a:p>
        </p:txBody>
      </p:sp>
    </p:spTree>
    <p:extLst>
      <p:ext uri="{BB962C8B-B14F-4D97-AF65-F5344CB8AC3E}">
        <p14:creationId xmlns:p14="http://schemas.microsoft.com/office/powerpoint/2010/main" val="1826759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94</a:t>
            </a:fld>
            <a:endParaRPr lang="en-US" altLang="en-US"/>
          </a:p>
        </p:txBody>
      </p:sp>
    </p:spTree>
    <p:extLst>
      <p:ext uri="{BB962C8B-B14F-4D97-AF65-F5344CB8AC3E}">
        <p14:creationId xmlns:p14="http://schemas.microsoft.com/office/powerpoint/2010/main" val="3028728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95</a:t>
            </a:fld>
            <a:endParaRPr lang="en-US" altLang="en-US"/>
          </a:p>
        </p:txBody>
      </p:sp>
    </p:spTree>
    <p:extLst>
      <p:ext uri="{BB962C8B-B14F-4D97-AF65-F5344CB8AC3E}">
        <p14:creationId xmlns:p14="http://schemas.microsoft.com/office/powerpoint/2010/main" val="13936621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96</a:t>
            </a:fld>
            <a:endParaRPr lang="en-US" altLang="en-US"/>
          </a:p>
        </p:txBody>
      </p:sp>
    </p:spTree>
    <p:extLst>
      <p:ext uri="{BB962C8B-B14F-4D97-AF65-F5344CB8AC3E}">
        <p14:creationId xmlns:p14="http://schemas.microsoft.com/office/powerpoint/2010/main" val="40751512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97</a:t>
            </a:fld>
            <a:endParaRPr lang="en-US" altLang="en-US"/>
          </a:p>
        </p:txBody>
      </p:sp>
    </p:spTree>
    <p:extLst>
      <p:ext uri="{BB962C8B-B14F-4D97-AF65-F5344CB8AC3E}">
        <p14:creationId xmlns:p14="http://schemas.microsoft.com/office/powerpoint/2010/main" val="6144372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98</a:t>
            </a:fld>
            <a:endParaRPr lang="en-US" altLang="en-US"/>
          </a:p>
        </p:txBody>
      </p:sp>
    </p:spTree>
    <p:extLst>
      <p:ext uri="{BB962C8B-B14F-4D97-AF65-F5344CB8AC3E}">
        <p14:creationId xmlns:p14="http://schemas.microsoft.com/office/powerpoint/2010/main" val="4108775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a:defRPr/>
            </a:pPr>
            <a:fld id="{4D1AEC47-783F-406A-AB53-8B43AF1E0675}" type="slidenum">
              <a:rPr lang="en-US" altLang="en-US" smtClean="0"/>
              <a:pPr>
                <a:defRPr/>
              </a:pPr>
              <a:t>99</a:t>
            </a:fld>
            <a:endParaRPr lang="en-US" altLang="en-US"/>
          </a:p>
        </p:txBody>
      </p:sp>
    </p:spTree>
    <p:extLst>
      <p:ext uri="{BB962C8B-B14F-4D97-AF65-F5344CB8AC3E}">
        <p14:creationId xmlns:p14="http://schemas.microsoft.com/office/powerpoint/2010/main" val="195421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p:cNvSpPr>
            <a:spLocks noGrp="1" noChangeArrowheads="1"/>
          </p:cNvSpPr>
          <p:nvPr>
            <p:ph type="dt" sz="half" idx="10"/>
          </p:nvPr>
        </p:nvSpPr>
        <p:spPr>
          <a:ln/>
        </p:spPr>
        <p:txBody>
          <a:bodyPr/>
          <a:lstStyle>
            <a:lvl1pPr>
              <a:defRPr/>
            </a:lvl1pPr>
          </a:lstStyle>
          <a:p>
            <a:pPr>
              <a:defRPr/>
            </a:pPr>
            <a:r>
              <a:rPr lang="cs-CZ"/>
              <a:t>June 10, 2019</a:t>
            </a:r>
            <a:endParaRPr lang="en-US" dirty="0"/>
          </a:p>
        </p:txBody>
      </p:sp>
      <p:sp>
        <p:nvSpPr>
          <p:cNvPr id="5" name="Rectangle 11"/>
          <p:cNvSpPr>
            <a:spLocks noGrp="1" noChangeArrowheads="1"/>
          </p:cNvSpPr>
          <p:nvPr>
            <p:ph type="sldNum" sz="quarter" idx="11"/>
          </p:nvPr>
        </p:nvSpPr>
        <p:spPr>
          <a:ln/>
        </p:spPr>
        <p:txBody>
          <a:bodyPr/>
          <a:lstStyle>
            <a:lvl1pPr>
              <a:defRPr/>
            </a:lvl1pPr>
          </a:lstStyle>
          <a:p>
            <a:pPr>
              <a:defRPr/>
            </a:pPr>
            <a:fld id="{0BAAA98E-AEB8-429B-B9FA-B14E1C5572D3}" type="slidenum">
              <a:rPr lang="en-US" altLang="en-US" smtClean="0"/>
              <a:pPr>
                <a:defRPr/>
              </a:pPr>
              <a:t>‹#›</a:t>
            </a:fld>
            <a:r>
              <a:rPr lang="en-US" altLang="en-US" dirty="0"/>
              <a:t>/1</a:t>
            </a:r>
            <a:r>
              <a:rPr lang="cs-CZ" altLang="en-US" dirty="0"/>
              <a:t>6</a:t>
            </a:r>
            <a:r>
              <a:rPr lang="en-US" altLang="en-US" dirty="0"/>
              <a:t>4</a:t>
            </a:r>
          </a:p>
        </p:txBody>
      </p:sp>
      <p:sp>
        <p:nvSpPr>
          <p:cNvPr id="6" name="Zástupný symbol pro zápatí 2"/>
          <p:cNvSpPr>
            <a:spLocks noGrp="1"/>
          </p:cNvSpPr>
          <p:nvPr>
            <p:ph type="ftr" sz="quarter" idx="12"/>
          </p:nvPr>
        </p:nvSpPr>
        <p:spPr>
          <a:xfrm>
            <a:off x="2268538" y="6573838"/>
            <a:ext cx="4608512" cy="215900"/>
          </a:xfrm>
        </p:spPr>
        <p:txBody>
          <a:bodyPr/>
          <a:lstStyle>
            <a:lvl1pPr>
              <a:defRPr/>
            </a:lvl1pPr>
          </a:lstStyle>
          <a:p>
            <a:pPr>
              <a:defRPr/>
            </a:pPr>
            <a:r>
              <a:rPr lang="en-US"/>
              <a:t>Tutorial – Similarity Search in 3D Human Motion Data</a:t>
            </a:r>
            <a:endParaRPr lang="en-US" dirty="0"/>
          </a:p>
        </p:txBody>
      </p:sp>
    </p:spTree>
    <p:extLst>
      <p:ext uri="{BB962C8B-B14F-4D97-AF65-F5344CB8AC3E}">
        <p14:creationId xmlns:p14="http://schemas.microsoft.com/office/powerpoint/2010/main" val="51115130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9144000" cy="1268413"/>
          </a:xfrm>
          <a:prstGeom prst="rect">
            <a:avLst/>
          </a:prstGeom>
          <a:gradFill flip="none" rotWithShape="1">
            <a:gsLst>
              <a:gs pos="0">
                <a:srgbClr val="333399"/>
              </a:gs>
              <a:gs pos="100000">
                <a:srgbClr val="333399">
                  <a:alpha val="93000"/>
                </a:srgbClr>
              </a:gs>
            </a:gsLst>
            <a:path path="rect">
              <a:fillToRect l="100000" t="100000"/>
            </a:path>
            <a:tileRect r="-100000" b="-100000"/>
          </a:gra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a:p>
        </p:txBody>
      </p:sp>
      <p:sp>
        <p:nvSpPr>
          <p:cNvPr id="13" name="Rectangle 5">
            <a:extLst>
              <a:ext uri="{FF2B5EF4-FFF2-40B4-BE49-F238E27FC236}">
                <a16:creationId xmlns:a16="http://schemas.microsoft.com/office/drawing/2014/main" id="{75870932-5AA8-43E5-9B74-8638F1566A49}"/>
              </a:ext>
            </a:extLst>
          </p:cNvPr>
          <p:cNvSpPr>
            <a:spLocks noChangeArrowheads="1"/>
          </p:cNvSpPr>
          <p:nvPr userDrawn="1"/>
        </p:nvSpPr>
        <p:spPr bwMode="auto">
          <a:xfrm>
            <a:off x="2268537" y="6524625"/>
            <a:ext cx="4622713" cy="333375"/>
          </a:xfrm>
          <a:prstGeom prst="rect">
            <a:avLst/>
          </a:prstGeom>
          <a:solidFill>
            <a:schemeClr val="accent2"/>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a:p>
        </p:txBody>
      </p:sp>
      <p:sp>
        <p:nvSpPr>
          <p:cNvPr id="1029" name="Rectangle 5"/>
          <p:cNvSpPr>
            <a:spLocks noChangeArrowheads="1"/>
          </p:cNvSpPr>
          <p:nvPr userDrawn="1"/>
        </p:nvSpPr>
        <p:spPr bwMode="auto">
          <a:xfrm>
            <a:off x="6891251" y="6524625"/>
            <a:ext cx="2252749" cy="333375"/>
          </a:xfrm>
          <a:prstGeom prst="rect">
            <a:avLst/>
          </a:prstGeom>
          <a:solidFill>
            <a:srgbClr val="3333CC"/>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a:p>
        </p:txBody>
      </p:sp>
      <p:sp>
        <p:nvSpPr>
          <p:cNvPr id="12" name="Rectangle 5">
            <a:extLst>
              <a:ext uri="{FF2B5EF4-FFF2-40B4-BE49-F238E27FC236}">
                <a16:creationId xmlns:a16="http://schemas.microsoft.com/office/drawing/2014/main" id="{0F9836D0-2EF0-4092-B5BD-2F4C51C0350A}"/>
              </a:ext>
            </a:extLst>
          </p:cNvPr>
          <p:cNvSpPr>
            <a:spLocks noChangeArrowheads="1"/>
          </p:cNvSpPr>
          <p:nvPr userDrawn="1"/>
        </p:nvSpPr>
        <p:spPr bwMode="auto">
          <a:xfrm>
            <a:off x="1588" y="6524625"/>
            <a:ext cx="2266950" cy="333375"/>
          </a:xfrm>
          <a:prstGeom prst="rect">
            <a:avLst/>
          </a:prstGeom>
          <a:solidFill>
            <a:srgbClr val="3333CC"/>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a:p>
        </p:txBody>
      </p:sp>
      <p:sp>
        <p:nvSpPr>
          <p:cNvPr id="1027" name="Rectangle 2"/>
          <p:cNvSpPr>
            <a:spLocks noGrp="1" noChangeArrowheads="1"/>
          </p:cNvSpPr>
          <p:nvPr>
            <p:ph type="body" idx="1"/>
          </p:nvPr>
        </p:nvSpPr>
        <p:spPr bwMode="auto">
          <a:xfrm>
            <a:off x="250825" y="1412875"/>
            <a:ext cx="86423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0"/>
              <a:t>Klepnutím lze upravit styly předlohy textu.</a:t>
            </a:r>
          </a:p>
          <a:p>
            <a:pPr lvl="1"/>
            <a:r>
              <a:rPr lang="en-US" altLang="en-US" noProof="0"/>
              <a:t>Druhá úroveň</a:t>
            </a:r>
          </a:p>
          <a:p>
            <a:pPr lvl="2"/>
            <a:r>
              <a:rPr lang="en-US" altLang="en-US" noProof="0"/>
              <a:t>Třetí úroveň</a:t>
            </a:r>
          </a:p>
          <a:p>
            <a:pPr lvl="3"/>
            <a:r>
              <a:rPr lang="en-US" altLang="en-US" noProof="0"/>
              <a:t>Čtvrtá úroveň</a:t>
            </a:r>
          </a:p>
          <a:p>
            <a:pPr lvl="4"/>
            <a:r>
              <a:rPr lang="en-US" altLang="en-US" noProof="0"/>
              <a:t>Pátá úroveň</a:t>
            </a:r>
          </a:p>
        </p:txBody>
      </p:sp>
      <p:sp>
        <p:nvSpPr>
          <p:cNvPr id="1032" name="Rectangle 8"/>
          <p:cNvSpPr>
            <a:spLocks noGrp="1" noChangeArrowheads="1"/>
          </p:cNvSpPr>
          <p:nvPr>
            <p:ph type="title"/>
          </p:nvPr>
        </p:nvSpPr>
        <p:spPr bwMode="auto">
          <a:xfrm>
            <a:off x="250825" y="171450"/>
            <a:ext cx="74168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noProof="0" dirty="0" err="1"/>
              <a:t>Klepnutím</a:t>
            </a:r>
            <a:r>
              <a:rPr lang="en-US" altLang="en-US" noProof="0" dirty="0"/>
              <a:t> </a:t>
            </a:r>
            <a:r>
              <a:rPr lang="en-US" altLang="en-US" noProof="0" dirty="0" err="1"/>
              <a:t>lze</a:t>
            </a:r>
            <a:r>
              <a:rPr lang="en-US" altLang="en-US" noProof="0" dirty="0"/>
              <a:t> </a:t>
            </a:r>
            <a:r>
              <a:rPr lang="en-US" altLang="en-US" noProof="0" dirty="0" err="1"/>
              <a:t>upravit</a:t>
            </a:r>
            <a:r>
              <a:rPr lang="en-US" altLang="en-US" noProof="0" dirty="0"/>
              <a:t> </a:t>
            </a:r>
            <a:r>
              <a:rPr lang="en-US" altLang="en-US" noProof="0" dirty="0" err="1"/>
              <a:t>styl</a:t>
            </a:r>
            <a:r>
              <a:rPr lang="en-US" altLang="en-US" noProof="0" dirty="0"/>
              <a:t> </a:t>
            </a:r>
            <a:r>
              <a:rPr lang="en-US" altLang="en-US" noProof="0" dirty="0" err="1"/>
              <a:t>předlohy</a:t>
            </a:r>
            <a:r>
              <a:rPr lang="en-US" altLang="en-US" noProof="0" dirty="0"/>
              <a:t> </a:t>
            </a:r>
            <a:r>
              <a:rPr lang="en-US" altLang="en-US" noProof="0" dirty="0" err="1"/>
              <a:t>nadpisů</a:t>
            </a:r>
            <a:r>
              <a:rPr lang="en-US" altLang="en-US" noProof="0" dirty="0"/>
              <a:t>.</a:t>
            </a:r>
          </a:p>
        </p:txBody>
      </p:sp>
      <p:sp>
        <p:nvSpPr>
          <p:cNvPr id="16393" name="Rectangle 9"/>
          <p:cNvSpPr>
            <a:spLocks noGrp="1" noChangeArrowheads="1"/>
          </p:cNvSpPr>
          <p:nvPr>
            <p:ph type="dt" sz="half" idx="2"/>
          </p:nvPr>
        </p:nvSpPr>
        <p:spPr bwMode="auto">
          <a:xfrm>
            <a:off x="6948488" y="6573838"/>
            <a:ext cx="1439862" cy="215900"/>
          </a:xfrm>
          <a:prstGeom prst="rect">
            <a:avLst/>
          </a:prstGeom>
          <a:noFill/>
          <a:ln w="9525">
            <a:noFill/>
            <a:miter lim="800000"/>
            <a:headEnd/>
            <a:tailEnd/>
          </a:ln>
          <a:effectLst/>
        </p:spPr>
        <p:txBody>
          <a:bodyPr vert="horz" wrap="square" lIns="36000" tIns="45720" rIns="0" bIns="45720" numCol="1" anchor="t" anchorCtr="0" compatLnSpc="1">
            <a:prstTxWarp prst="textNoShape">
              <a:avLst/>
            </a:prstTxWarp>
          </a:bodyPr>
          <a:lstStyle>
            <a:lvl1pPr eaLnBrk="1" hangingPunct="1">
              <a:defRPr sz="1000" smtClean="0">
                <a:solidFill>
                  <a:schemeClr val="bg1"/>
                </a:solidFill>
                <a:latin typeface="+mj-lt"/>
              </a:defRPr>
            </a:lvl1pPr>
          </a:lstStyle>
          <a:p>
            <a:pPr>
              <a:defRPr/>
            </a:pPr>
            <a:r>
              <a:rPr lang="cs-CZ"/>
              <a:t>June 10, 2019</a:t>
            </a:r>
            <a:endParaRPr lang="en-US" dirty="0"/>
          </a:p>
        </p:txBody>
      </p:sp>
      <p:sp>
        <p:nvSpPr>
          <p:cNvPr id="16395" name="Rectangle 11"/>
          <p:cNvSpPr>
            <a:spLocks noGrp="1" noChangeArrowheads="1"/>
          </p:cNvSpPr>
          <p:nvPr>
            <p:ph type="sldNum" sz="quarter" idx="4"/>
          </p:nvPr>
        </p:nvSpPr>
        <p:spPr bwMode="auto">
          <a:xfrm>
            <a:off x="8316416" y="6573838"/>
            <a:ext cx="576262" cy="2159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1" hangingPunct="1">
              <a:defRPr sz="1000">
                <a:solidFill>
                  <a:schemeClr val="bg1"/>
                </a:solidFill>
                <a:latin typeface="+mj-lt"/>
              </a:defRPr>
            </a:lvl1pPr>
          </a:lstStyle>
          <a:p>
            <a:pPr>
              <a:defRPr/>
            </a:pPr>
            <a:fld id="{43C5D8B6-ED34-4056-8ABF-C6235A5E8395}" type="slidenum">
              <a:rPr lang="en-US" altLang="en-US" smtClean="0"/>
              <a:pPr>
                <a:defRPr/>
              </a:pPr>
              <a:t>‹#›</a:t>
            </a:fld>
            <a:r>
              <a:rPr lang="en-US" altLang="en-US" dirty="0"/>
              <a:t>/1</a:t>
            </a:r>
            <a:r>
              <a:rPr lang="cs-CZ" altLang="en-US" dirty="0"/>
              <a:t>6</a:t>
            </a:r>
            <a:r>
              <a:rPr lang="en-US" altLang="en-US" dirty="0"/>
              <a:t>4</a:t>
            </a:r>
          </a:p>
        </p:txBody>
      </p:sp>
      <p:sp>
        <p:nvSpPr>
          <p:cNvPr id="1035" name="Rectangle 12"/>
          <p:cNvSpPr>
            <a:spLocks noChangeArrowheads="1"/>
          </p:cNvSpPr>
          <p:nvPr/>
        </p:nvSpPr>
        <p:spPr bwMode="auto">
          <a:xfrm>
            <a:off x="107950" y="6573838"/>
            <a:ext cx="2087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algn="ctr" eaLnBrk="1" hangingPunct="1">
              <a:defRPr/>
            </a:pPr>
            <a:r>
              <a:rPr lang="en-US" altLang="en-US" sz="1000" dirty="0" err="1">
                <a:solidFill>
                  <a:schemeClr val="bg1"/>
                </a:solidFill>
                <a:latin typeface="+mj-lt"/>
              </a:rPr>
              <a:t>Sedmidubsky</a:t>
            </a:r>
            <a:r>
              <a:rPr lang="en-US" altLang="en-US" sz="1000" kern="1200" dirty="0">
                <a:solidFill>
                  <a:schemeClr val="bg1"/>
                </a:solidFill>
                <a:latin typeface="Palatino Linotype" panose="02040502050505030304" pitchFamily="18" charset="0"/>
                <a:ea typeface="+mn-ea"/>
                <a:cs typeface="+mn-cs"/>
              </a:rPr>
              <a:t> &amp; </a:t>
            </a:r>
            <a:r>
              <a:rPr lang="en-US" altLang="en-US" sz="1000" kern="1200" dirty="0" err="1">
                <a:solidFill>
                  <a:schemeClr val="bg1"/>
                </a:solidFill>
                <a:latin typeface="Palatino Linotype" panose="02040502050505030304" pitchFamily="18" charset="0"/>
                <a:ea typeface="+mn-ea"/>
                <a:cs typeface="+mn-cs"/>
              </a:rPr>
              <a:t>Zezula</a:t>
            </a:r>
            <a:endParaRPr lang="en-US" altLang="en-US" sz="1000" dirty="0">
              <a:solidFill>
                <a:schemeClr val="bg1"/>
              </a:solidFill>
              <a:latin typeface="+mj-lt"/>
            </a:endParaRPr>
          </a:p>
        </p:txBody>
      </p:sp>
      <p:sp>
        <p:nvSpPr>
          <p:cNvPr id="16" name="Zástupný symbol pro zápatí 2"/>
          <p:cNvSpPr>
            <a:spLocks noGrp="1"/>
          </p:cNvSpPr>
          <p:nvPr>
            <p:ph type="ftr" sz="quarter" idx="3"/>
          </p:nvPr>
        </p:nvSpPr>
        <p:spPr>
          <a:xfrm>
            <a:off x="2268538" y="6573838"/>
            <a:ext cx="4608512" cy="2159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smtClean="0">
                <a:solidFill>
                  <a:schemeClr val="bg1"/>
                </a:solidFill>
                <a:latin typeface="+mj-lt"/>
              </a:defRPr>
            </a:lvl1pPr>
          </a:lstStyle>
          <a:p>
            <a:pPr>
              <a:defRPr/>
            </a:pPr>
            <a:r>
              <a:rPr lang="en-US"/>
              <a:t>Tutorial – Similarity Search in 3D Human Motion Data</a:t>
            </a:r>
            <a:endParaRPr lang="en-US" dirty="0"/>
          </a:p>
        </p:txBody>
      </p:sp>
      <p:sp>
        <p:nvSpPr>
          <p:cNvPr id="14" name="Rectangle 9">
            <a:extLst>
              <a:ext uri="{FF2B5EF4-FFF2-40B4-BE49-F238E27FC236}">
                <a16:creationId xmlns:a16="http://schemas.microsoft.com/office/drawing/2014/main" id="{9ECE7AA7-5185-4223-94ED-E066E98052B2}"/>
              </a:ext>
            </a:extLst>
          </p:cNvPr>
          <p:cNvSpPr txBox="1">
            <a:spLocks noChangeArrowheads="1"/>
          </p:cNvSpPr>
          <p:nvPr userDrawn="1"/>
        </p:nvSpPr>
        <p:spPr bwMode="auto">
          <a:xfrm>
            <a:off x="7812361" y="171450"/>
            <a:ext cx="864095" cy="922338"/>
          </a:xfrm>
          <a:prstGeom prst="rect">
            <a:avLst/>
          </a:prstGeom>
          <a:noFill/>
          <a:ln w="9525">
            <a:noFill/>
            <a:miter lim="800000"/>
            <a:headEnd/>
            <a:tailEnd/>
          </a:ln>
          <a:effectLst/>
        </p:spPr>
        <p:txBody>
          <a:bodyPr vert="horz" wrap="square" lIns="36000" tIns="45720" rIns="0" bIns="45720" numCol="1" anchor="ctr" anchorCtr="0" compatLnSpc="1">
            <a:prstTxWarp prst="textNoShape">
              <a:avLst/>
            </a:prstTxWarp>
          </a:bodyPr>
          <a:lstStyle>
            <a:defPPr>
              <a:defRPr lang="cs-CZ"/>
            </a:defPPr>
            <a:lvl1pPr algn="l"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algn="ctr">
              <a:defRPr/>
            </a:pPr>
            <a:r>
              <a:rPr lang="en-US" sz="2000" b="1" noProof="0" dirty="0"/>
              <a:t>ACM</a:t>
            </a:r>
          </a:p>
          <a:p>
            <a:pPr algn="ctr">
              <a:defRPr/>
            </a:pPr>
            <a:r>
              <a:rPr lang="en-US" sz="1800" b="1" noProof="0" dirty="0"/>
              <a:t>ICMR</a:t>
            </a:r>
            <a:endParaRPr lang="en-US" sz="2400" b="1" noProof="0" dirty="0"/>
          </a:p>
          <a:p>
            <a:pPr algn="ctr">
              <a:defRPr/>
            </a:pPr>
            <a:r>
              <a:rPr lang="en-US" sz="2400" b="1" noProof="0" dirty="0"/>
              <a:t>2019</a:t>
            </a:r>
          </a:p>
        </p:txBody>
      </p:sp>
      <p:sp>
        <p:nvSpPr>
          <p:cNvPr id="17" name="Rectangle 9">
            <a:extLst>
              <a:ext uri="{FF2B5EF4-FFF2-40B4-BE49-F238E27FC236}">
                <a16:creationId xmlns:a16="http://schemas.microsoft.com/office/drawing/2014/main" id="{E22F9208-2450-4A5C-B888-73343F9EECD5}"/>
              </a:ext>
            </a:extLst>
          </p:cNvPr>
          <p:cNvSpPr txBox="1">
            <a:spLocks noChangeArrowheads="1"/>
          </p:cNvSpPr>
          <p:nvPr userDrawn="1"/>
        </p:nvSpPr>
        <p:spPr bwMode="auto">
          <a:xfrm rot="16200000">
            <a:off x="8282108" y="503634"/>
            <a:ext cx="922338" cy="257969"/>
          </a:xfrm>
          <a:prstGeom prst="rect">
            <a:avLst/>
          </a:prstGeom>
          <a:noFill/>
          <a:ln w="9525">
            <a:noFill/>
            <a:miter lim="800000"/>
            <a:headEnd/>
            <a:tailEnd/>
          </a:ln>
          <a:effectLst/>
        </p:spPr>
        <p:txBody>
          <a:bodyPr vert="horz" wrap="square" lIns="36000" tIns="45720" rIns="0" bIns="45720" numCol="1" anchor="ctr" anchorCtr="0" compatLnSpc="1">
            <a:prstTxWarp prst="textNoShape">
              <a:avLst/>
            </a:prstTxWarp>
          </a:bodyPr>
          <a:lstStyle>
            <a:defPPr>
              <a:defRPr lang="cs-CZ"/>
            </a:defPPr>
            <a:lvl1pPr algn="l"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algn="ctr">
              <a:defRPr/>
            </a:pPr>
            <a:r>
              <a:rPr lang="en-US" sz="2800" b="1" dirty="0">
                <a:latin typeface="Brush Script MT" panose="03060802040406070304" pitchFamily="66" charset="0"/>
              </a:rPr>
              <a:t>Ottawa</a:t>
            </a:r>
            <a:endParaRPr lang="en-US" sz="3200" b="1" dirty="0">
              <a:latin typeface="Brush Script MT" panose="03060802040406070304" pitchFamily="66" charset="0"/>
            </a:endParaRPr>
          </a:p>
        </p:txBody>
      </p:sp>
    </p:spTree>
  </p:cSld>
  <p:clrMap bg1="lt1" tx1="dk1" bg2="lt2" tx2="dk2" accent1="accent1" accent2="accent2" accent3="accent3" accent4="accent4" accent5="accent5" accent6="accent6" hlink="hlink" folHlink="folHlink"/>
  <p:sldLayoutIdLst>
    <p:sldLayoutId id="2147483650" r:id="rId1"/>
  </p:sldLayoutIdLst>
  <p:hf hdr="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hyperlink" Target="https://dl.acm.org/citation.cfm?id=3326589" TargetMode="External"/><Relationship Id="rId3" Type="http://schemas.openxmlformats.org/officeDocument/2006/relationships/hyperlink" Target="mailto:xsedmid@fi.muni.cz" TargetMode="External"/><Relationship Id="rId7" Type="http://schemas.openxmlformats.org/officeDocument/2006/relationships/image" Target="../media/image2.jpeg"/><Relationship Id="rId12" Type="http://schemas.openxmlformats.org/officeDocument/2006/relationships/image" Target="../media/image7.png"/><Relationship Id="rId17" Type="http://schemas.openxmlformats.org/officeDocument/2006/relationships/hyperlink" Target="http://www.fi.muni.cz/" TargetMode="External"/><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hyperlink" Target="http://disa.fi.muni.cz/" TargetMode="Externa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hyperlink" Target="mailto:zezula@fi.muni.cz" TargetMode="Externa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www.nmis.isti.cnr.it/amato/similarity-search-book/" TargetMode="External"/><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128.jpeg"/><Relationship Id="rId4" Type="http://schemas.openxmlformats.org/officeDocument/2006/relationships/image" Target="../media/image127.jpeg"/></Relationships>
</file>

<file path=ppt/slides/_rels/slide108.xml.rels><?xml version="1.0" encoding="UTF-8" standalone="yes"?>
<Relationships xmlns="http://schemas.openxmlformats.org/package/2006/relationships"><Relationship Id="rId8" Type="http://schemas.openxmlformats.org/officeDocument/2006/relationships/image" Target="../media/image129.wmf"/><Relationship Id="rId13" Type="http://schemas.openxmlformats.org/officeDocument/2006/relationships/image" Target="../media/image135.png"/><Relationship Id="rId3" Type="http://schemas.openxmlformats.org/officeDocument/2006/relationships/notesSlide" Target="../notesSlides/notesSlide108.xml"/><Relationship Id="rId7" Type="http://schemas.openxmlformats.org/officeDocument/2006/relationships/oleObject" Target="../embeddings/oleObject9.bin"/><Relationship Id="rId12" Type="http://schemas.openxmlformats.org/officeDocument/2006/relationships/image" Target="../media/image134.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32.png"/><Relationship Id="rId11" Type="http://schemas.openxmlformats.org/officeDocument/2006/relationships/hyperlink" Target="http://www.roswellpark.org/mri/Image_Gallery/FMR/images/aa-fmr-slices-fmr.jpg" TargetMode="External"/><Relationship Id="rId5" Type="http://schemas.openxmlformats.org/officeDocument/2006/relationships/image" Target="../media/image131.png"/><Relationship Id="rId10" Type="http://schemas.openxmlformats.org/officeDocument/2006/relationships/image" Target="../media/image133.jpeg"/><Relationship Id="rId4" Type="http://schemas.openxmlformats.org/officeDocument/2006/relationships/image" Target="../media/image130.png"/><Relationship Id="rId9" Type="http://schemas.openxmlformats.org/officeDocument/2006/relationships/hyperlink" Target="http://www.williamoslerhc.on.ca/Patient_Services/MRI.jpg"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disa.fi.muni.cz/demos/profiset-decaf/"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jE_QjOM810c&amp;t=32"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8.emf"/></Relationships>
</file>

<file path=ppt/slides/_rels/slide11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00.svg"/><Relationship Id="rId2"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99.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98.sv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96.sv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disa.fi.muni.cz/mocap-action-recognition/" TargetMode="External"/><Relationship Id="rId7" Type="http://schemas.openxmlformats.org/officeDocument/2006/relationships/image" Target="../media/image98.sv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slides/_rels/slide1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9.sv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1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100.svg"/></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96.sv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hyperlink" Target="http://disa.fi.muni.cz/mocap-demo/" TargetMode="External"/><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8.png"/><Relationship Id="rId7" Type="http://schemas.openxmlformats.org/officeDocument/2006/relationships/image" Target="../media/image147.png"/><Relationship Id="rId2" Type="http://schemas.openxmlformats.org/officeDocument/2006/relationships/notesSlide" Target="../notesSlides/notesSlide142.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50.png"/><Relationship Id="rId4" Type="http://schemas.openxmlformats.org/officeDocument/2006/relationships/image" Target="../media/image149.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20.png"/><Relationship Id="rId3" Type="http://schemas.openxmlformats.org/officeDocument/2006/relationships/image" Target="../media/image157.png"/><Relationship Id="rId7" Type="http://schemas.openxmlformats.org/officeDocument/2006/relationships/image" Target="../media/image147.png"/><Relationship Id="rId12" Type="http://schemas.openxmlformats.org/officeDocument/2006/relationships/image" Target="../media/image19.png"/><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7.png"/><Relationship Id="rId5" Type="http://schemas.openxmlformats.org/officeDocument/2006/relationships/image" Target="../media/image159.gif"/><Relationship Id="rId10" Type="http://schemas.openxmlformats.org/officeDocument/2006/relationships/image" Target="../media/image9.png"/><Relationship Id="rId4" Type="http://schemas.openxmlformats.org/officeDocument/2006/relationships/image" Target="../media/image158.svg"/><Relationship Id="rId9" Type="http://schemas.openxmlformats.org/officeDocument/2006/relationships/image" Target="../media/image8.png"/><Relationship Id="rId14" Type="http://schemas.openxmlformats.org/officeDocument/2006/relationships/image" Target="../media/image18.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5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hyperlink" Target="http://disa.fi.muni.cz/mocap-demo/" TargetMode="External"/><Relationship Id="rId7" Type="http://schemas.openxmlformats.org/officeDocument/2006/relationships/image" Target="../media/image164.pn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hyperlink" Target="http://disa.fi.muni.cz/mmpi" TargetMode="External"/><Relationship Id="rId4" Type="http://schemas.openxmlformats.org/officeDocument/2006/relationships/hyperlink" Target="http://disa.fi.muni.cz/mocap-action-recognition/"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disa.fi.muni.cz/" TargetMode="External"/><Relationship Id="rId2" Type="http://schemas.openxmlformats.org/officeDocument/2006/relationships/notesSlide" Target="../notesSlides/notesSlide155.xml"/><Relationship Id="rId1" Type="http://schemas.openxmlformats.org/officeDocument/2006/relationships/slideLayout" Target="../slideLayouts/slideLayout1.xml"/><Relationship Id="rId6" Type="http://schemas.openxmlformats.org/officeDocument/2006/relationships/image" Target="../media/image167.gif"/><Relationship Id="rId5" Type="http://schemas.openxmlformats.org/officeDocument/2006/relationships/image" Target="../media/image166.png"/><Relationship Id="rId4" Type="http://schemas.openxmlformats.org/officeDocument/2006/relationships/image" Target="../media/image165.png"/></Relationships>
</file>

<file path=ppt/slides/_rels/slide157.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jpeg"/><Relationship Id="rId3" Type="http://schemas.openxmlformats.org/officeDocument/2006/relationships/hyperlink" Target="http://sisap.org/" TargetMode="External"/><Relationship Id="rId7" Type="http://schemas.openxmlformats.org/officeDocument/2006/relationships/image" Target="../media/image171.jpeg"/><Relationship Id="rId12" Type="http://schemas.openxmlformats.org/officeDocument/2006/relationships/image" Target="../media/image176.jpeg"/><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170.jpeg"/><Relationship Id="rId11" Type="http://schemas.openxmlformats.org/officeDocument/2006/relationships/image" Target="../media/image175.jpeg"/><Relationship Id="rId5" Type="http://schemas.openxmlformats.org/officeDocument/2006/relationships/image" Target="../media/image169.jpeg"/><Relationship Id="rId15" Type="http://schemas.openxmlformats.org/officeDocument/2006/relationships/image" Target="../media/image179.jpeg"/><Relationship Id="rId10" Type="http://schemas.openxmlformats.org/officeDocument/2006/relationships/image" Target="../media/image174.jpeg"/><Relationship Id="rId4" Type="http://schemas.openxmlformats.org/officeDocument/2006/relationships/image" Target="../media/image168.jpeg"/><Relationship Id="rId9" Type="http://schemas.openxmlformats.org/officeDocument/2006/relationships/image" Target="../media/image173.jpeg"/><Relationship Id="rId14" Type="http://schemas.openxmlformats.org/officeDocument/2006/relationships/image" Target="../media/image178.jpe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184.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fi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0.jf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3.xml"/><Relationship Id="rId7" Type="http://schemas.openxmlformats.org/officeDocument/2006/relationships/image" Target="../media/image6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3.wmf"/></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45.xml"/><Relationship Id="rId7" Type="http://schemas.openxmlformats.org/officeDocument/2006/relationships/image" Target="../media/image68.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7.jpeg"/><Relationship Id="rId5" Type="http://schemas.openxmlformats.org/officeDocument/2006/relationships/image" Target="../media/image66.wmf"/><Relationship Id="rId10" Type="http://schemas.openxmlformats.org/officeDocument/2006/relationships/image" Target="../media/image71.jpeg"/><Relationship Id="rId4" Type="http://schemas.openxmlformats.org/officeDocument/2006/relationships/oleObject" Target="../embeddings/oleObject5.bin"/><Relationship Id="rId9"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notesSlide" Target="../notesSlides/notesSlide51.xml"/><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78.wmf"/><Relationship Id="rId4" Type="http://schemas.openxmlformats.org/officeDocument/2006/relationships/image" Target="../media/image79.png"/><Relationship Id="rId9"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disa.fi.muni.cz/demos/profiset-decaf/" TargetMode="External"/><Relationship Id="rId7" Type="http://schemas.openxmlformats.org/officeDocument/2006/relationships/hyperlink" Target="http://disa.fi.muni.cz/subseq/"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disa.fi.muni.cz/fingerprints/" TargetMode="External"/><Relationship Id="rId5" Type="http://schemas.openxmlformats.org/officeDocument/2006/relationships/hyperlink" Target="http://disa.fi.muni.cz/annotation-ui/" TargetMode="External"/><Relationship Id="rId4" Type="http://schemas.openxmlformats.org/officeDocument/2006/relationships/hyperlink" Target="http://disa.fi.muni.cz/twenga/"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6.png"/><Relationship Id="rId7"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10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1.emf"/></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emf"/></Relationships>
</file>

<file path=ppt/slides/_rels/slide8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5.png"/><Relationship Id="rId7" Type="http://schemas.openxmlformats.org/officeDocument/2006/relationships/image" Target="../media/image97.png"/><Relationship Id="rId12" Type="http://schemas.openxmlformats.org/officeDocument/2006/relationships/image" Target="../media/image121.sv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19.svg"/><Relationship Id="rId11" Type="http://schemas.openxmlformats.org/officeDocument/2006/relationships/image" Target="../media/image120.png"/><Relationship Id="rId5" Type="http://schemas.openxmlformats.org/officeDocument/2006/relationships/image" Target="../media/image118.png"/><Relationship Id="rId10" Type="http://schemas.openxmlformats.org/officeDocument/2006/relationships/image" Target="../media/image100.svg"/><Relationship Id="rId4" Type="http://schemas.openxmlformats.org/officeDocument/2006/relationships/image" Target="../media/image96.svg"/><Relationship Id="rId9" Type="http://schemas.openxmlformats.org/officeDocument/2006/relationships/image" Target="../media/image99.png"/></Relationships>
</file>

<file path=ppt/slides/_rels/slide8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22.wmf"/><Relationship Id="rId4" Type="http://schemas.openxmlformats.org/officeDocument/2006/relationships/oleObject" Target="../embeddings/oleObject8.bin"/></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53377"/>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0" name="Rectangle 3"/>
          <p:cNvSpPr txBox="1">
            <a:spLocks noChangeArrowheads="1"/>
          </p:cNvSpPr>
          <p:nvPr/>
        </p:nvSpPr>
        <p:spPr bwMode="auto">
          <a:xfrm>
            <a:off x="550243" y="2532123"/>
            <a:ext cx="515538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altLang="en-US" sz="1800" kern="0" dirty="0">
                <a:solidFill>
                  <a:schemeClr val="tx1">
                    <a:lumMod val="65000"/>
                    <a:lumOff val="35000"/>
                  </a:schemeClr>
                </a:solidFill>
              </a:rPr>
              <a:t>Jan </a:t>
            </a:r>
            <a:r>
              <a:rPr lang="en-US" altLang="en-US" sz="1800" kern="0" dirty="0" err="1">
                <a:solidFill>
                  <a:schemeClr val="tx1">
                    <a:lumMod val="65000"/>
                    <a:lumOff val="35000"/>
                  </a:schemeClr>
                </a:solidFill>
              </a:rPr>
              <a:t>Sedmidubsky</a:t>
            </a:r>
            <a:r>
              <a:rPr lang="cs-CZ" altLang="en-US" sz="1800" kern="0" dirty="0">
                <a:solidFill>
                  <a:schemeClr val="tx1">
                    <a:lumMod val="65000"/>
                    <a:lumOff val="35000"/>
                  </a:schemeClr>
                </a:solidFill>
              </a:rPr>
              <a:t>		</a:t>
            </a:r>
            <a:r>
              <a:rPr lang="en-US" altLang="en-US" sz="1800" kern="0" dirty="0">
                <a:solidFill>
                  <a:schemeClr val="tx1">
                    <a:lumMod val="65000"/>
                    <a:lumOff val="35000"/>
                  </a:schemeClr>
                </a:solidFill>
              </a:rPr>
              <a:t>Pavel </a:t>
            </a:r>
            <a:r>
              <a:rPr lang="en-US" altLang="en-US" sz="1800" kern="0" dirty="0" err="1">
                <a:solidFill>
                  <a:schemeClr val="tx1">
                    <a:lumMod val="65000"/>
                    <a:lumOff val="35000"/>
                  </a:schemeClr>
                </a:solidFill>
              </a:rPr>
              <a:t>Zezula</a:t>
            </a:r>
            <a:endParaRPr lang="cs-CZ" altLang="en-US" sz="1800" kern="0" dirty="0">
              <a:solidFill>
                <a:schemeClr val="tx1">
                  <a:lumMod val="65000"/>
                  <a:lumOff val="35000"/>
                </a:schemeClr>
              </a:solidFill>
            </a:endParaRPr>
          </a:p>
          <a:p>
            <a:pPr marL="0" indent="0">
              <a:buFontTx/>
              <a:buNone/>
            </a:pPr>
            <a:r>
              <a:rPr lang="cs-CZ" altLang="en-US" sz="1600" kern="0" dirty="0">
                <a:solidFill>
                  <a:schemeClr val="tx1">
                    <a:lumMod val="65000"/>
                    <a:lumOff val="35000"/>
                  </a:schemeClr>
                </a:solidFill>
                <a:hlinkClick r:id="rId3"/>
              </a:rPr>
              <a:t>xsedmid@fi.muni.cz</a:t>
            </a:r>
            <a:r>
              <a:rPr lang="cs-CZ" altLang="en-US" sz="1600" kern="0" dirty="0">
                <a:solidFill>
                  <a:schemeClr val="tx1">
                    <a:lumMod val="65000"/>
                    <a:lumOff val="35000"/>
                  </a:schemeClr>
                </a:solidFill>
              </a:rPr>
              <a:t>		</a:t>
            </a:r>
            <a:r>
              <a:rPr lang="cs-CZ" altLang="en-US" sz="1600" kern="0" dirty="0">
                <a:solidFill>
                  <a:schemeClr val="tx1">
                    <a:lumMod val="65000"/>
                    <a:lumOff val="35000"/>
                  </a:schemeClr>
                </a:solidFill>
                <a:hlinkClick r:id="rId4"/>
              </a:rPr>
              <a:t>zezula@fi.muni.cz</a:t>
            </a:r>
            <a:r>
              <a:rPr lang="cs-CZ" altLang="en-US" sz="1600" kern="0" dirty="0">
                <a:solidFill>
                  <a:schemeClr val="tx1">
                    <a:lumMod val="65000"/>
                    <a:lumOff val="35000"/>
                  </a:schemeClr>
                </a:solidFill>
              </a:rPr>
              <a:t>	</a:t>
            </a:r>
            <a:endParaRPr lang="en-US" altLang="en-US" sz="1600" kern="0" dirty="0">
              <a:solidFill>
                <a:schemeClr val="tx1">
                  <a:lumMod val="65000"/>
                  <a:lumOff val="35000"/>
                </a:schemeClr>
              </a:solidFill>
            </a:endParaRPr>
          </a:p>
        </p:txBody>
      </p:sp>
      <p:sp>
        <p:nvSpPr>
          <p:cNvPr id="31" name="Rectangle 2"/>
          <p:cNvSpPr txBox="1">
            <a:spLocks noChangeArrowheads="1"/>
          </p:cNvSpPr>
          <p:nvPr/>
        </p:nvSpPr>
        <p:spPr bwMode="auto">
          <a:xfrm>
            <a:off x="495884" y="1412776"/>
            <a:ext cx="861047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Similarity Search in 3D Human Motion Data</a:t>
            </a:r>
          </a:p>
        </p:txBody>
      </p:sp>
      <p:sp>
        <p:nvSpPr>
          <p:cNvPr id="32" name="Text Box 13"/>
          <p:cNvSpPr txBox="1">
            <a:spLocks noChangeArrowheads="1"/>
          </p:cNvSpPr>
          <p:nvPr/>
        </p:nvSpPr>
        <p:spPr bwMode="auto">
          <a:xfrm>
            <a:off x="1115616" y="5679982"/>
            <a:ext cx="28803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spcBef>
                <a:spcPct val="0"/>
              </a:spcBef>
              <a:buFontTx/>
              <a:buNone/>
            </a:pPr>
            <a:r>
              <a:rPr lang="en-US" altLang="cs-CZ" sz="1200" i="1" dirty="0"/>
              <a:t>Laboratory of Data Intensive </a:t>
            </a:r>
            <a:br>
              <a:rPr lang="en-US" altLang="cs-CZ" sz="1200" i="1" dirty="0"/>
            </a:br>
            <a:r>
              <a:rPr lang="en-US" altLang="cs-CZ" sz="1200" i="1" dirty="0"/>
              <a:t>Systems and Applications</a:t>
            </a:r>
          </a:p>
          <a:p>
            <a:pPr eaLnBrk="1" hangingPunct="1">
              <a:spcBef>
                <a:spcPct val="0"/>
              </a:spcBef>
              <a:buFontTx/>
              <a:buNone/>
            </a:pPr>
            <a:r>
              <a:rPr lang="en-US" altLang="cs-CZ" sz="1100" dirty="0">
                <a:hlinkClick r:id="rId5"/>
              </a:rPr>
              <a:t>disa.fi.muni.cz</a:t>
            </a:r>
            <a:endParaRPr lang="en-US" altLang="cs-CZ" sz="1100" dirty="0"/>
          </a:p>
        </p:txBody>
      </p:sp>
      <p:pic>
        <p:nvPicPr>
          <p:cNvPr id="35" name="Obráze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5775324"/>
            <a:ext cx="923435" cy="4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http://www.noc-vedcu.cz/rs/wp-content/uploads/2014/05/2014_logo_brno_masarykova_univerzit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5622038"/>
            <a:ext cx="1012035" cy="803304"/>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Skupina 41"/>
          <p:cNvGrpSpPr/>
          <p:nvPr/>
        </p:nvGrpSpPr>
        <p:grpSpPr>
          <a:xfrm>
            <a:off x="934242" y="3923213"/>
            <a:ext cx="6769035" cy="1703615"/>
            <a:chOff x="2987259" y="3992034"/>
            <a:chExt cx="5617189" cy="1281095"/>
          </a:xfrm>
        </p:grpSpPr>
        <p:pic>
          <p:nvPicPr>
            <p:cNvPr id="50" name="Picture 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10">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11">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12">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1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1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5"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Zástupný symbol pro zápatí 1">
            <a:extLst>
              <a:ext uri="{FF2B5EF4-FFF2-40B4-BE49-F238E27FC236}">
                <a16:creationId xmlns:a16="http://schemas.microsoft.com/office/drawing/2014/main" id="{7B11637A-09C9-426F-905C-244E3C5B99D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AC74EA8C-1B9F-4C4D-80CC-B353496DAE5D}"/>
              </a:ext>
            </a:extLst>
          </p:cNvPr>
          <p:cNvSpPr>
            <a:spLocks noGrp="1"/>
          </p:cNvSpPr>
          <p:nvPr>
            <p:ph type="dt" sz="half" idx="10"/>
          </p:nvPr>
        </p:nvSpPr>
        <p:spPr/>
        <p:txBody>
          <a:bodyPr/>
          <a:lstStyle/>
          <a:p>
            <a:pPr>
              <a:defRPr/>
            </a:pPr>
            <a:r>
              <a:rPr lang="cs-CZ"/>
              <a:t>June 10, 2019</a:t>
            </a:r>
            <a:endParaRPr lang="en-US" dirty="0"/>
          </a:p>
        </p:txBody>
      </p:sp>
      <p:sp>
        <p:nvSpPr>
          <p:cNvPr id="23" name="Text Box 13">
            <a:extLst>
              <a:ext uri="{FF2B5EF4-FFF2-40B4-BE49-F238E27FC236}">
                <a16:creationId xmlns:a16="http://schemas.microsoft.com/office/drawing/2014/main" id="{1ACEE89B-FE9B-49AD-A306-5775755D3290}"/>
              </a:ext>
            </a:extLst>
          </p:cNvPr>
          <p:cNvSpPr txBox="1">
            <a:spLocks noChangeArrowheads="1"/>
          </p:cNvSpPr>
          <p:nvPr/>
        </p:nvSpPr>
        <p:spPr bwMode="auto">
          <a:xfrm>
            <a:off x="6300192" y="5679982"/>
            <a:ext cx="28061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buNone/>
              <a:defRPr/>
            </a:pPr>
            <a:r>
              <a:rPr lang="en-US" sz="1200" i="1" dirty="0"/>
              <a:t>Supported by the Czech Science Foundation project “Searching, Mining, and Annotating Human Motion Streams” No. GA19-02033S.</a:t>
            </a:r>
          </a:p>
        </p:txBody>
      </p:sp>
      <p:sp>
        <p:nvSpPr>
          <p:cNvPr id="36" name="Text Box 13"/>
          <p:cNvSpPr txBox="1">
            <a:spLocks noChangeArrowheads="1"/>
          </p:cNvSpPr>
          <p:nvPr/>
        </p:nvSpPr>
        <p:spPr bwMode="auto">
          <a:xfrm>
            <a:off x="3851920" y="5679982"/>
            <a:ext cx="25701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spcBef>
                <a:spcPct val="0"/>
              </a:spcBef>
              <a:buFontTx/>
              <a:buNone/>
            </a:pPr>
            <a:r>
              <a:rPr lang="en-US" altLang="cs-CZ" sz="1200" i="1" dirty="0"/>
              <a:t>Faculty of Informatics, Masaryk University, Czech Republic</a:t>
            </a:r>
          </a:p>
          <a:p>
            <a:pPr eaLnBrk="1" hangingPunct="1">
              <a:spcBef>
                <a:spcPct val="0"/>
              </a:spcBef>
              <a:buFontTx/>
              <a:buNone/>
            </a:pPr>
            <a:r>
              <a:rPr lang="en-US" altLang="cs-CZ" sz="1100" dirty="0">
                <a:hlinkClick r:id="rId17"/>
              </a:rPr>
              <a:t>fi.muni.cz</a:t>
            </a:r>
            <a:endParaRPr lang="en-US" altLang="cs-CZ" sz="1100" dirty="0"/>
          </a:p>
        </p:txBody>
      </p:sp>
      <p:sp>
        <p:nvSpPr>
          <p:cNvPr id="3" name="Obdélník 2">
            <a:extLst>
              <a:ext uri="{FF2B5EF4-FFF2-40B4-BE49-F238E27FC236}">
                <a16:creationId xmlns:a16="http://schemas.microsoft.com/office/drawing/2014/main" id="{69BD5C9E-A0CC-4759-905A-CE6E3FE0FC33}"/>
              </a:ext>
            </a:extLst>
          </p:cNvPr>
          <p:cNvSpPr/>
          <p:nvPr/>
        </p:nvSpPr>
        <p:spPr>
          <a:xfrm>
            <a:off x="550243" y="3284984"/>
            <a:ext cx="8280400" cy="646331"/>
          </a:xfrm>
          <a:prstGeom prst="rect">
            <a:avLst/>
          </a:prstGeom>
        </p:spPr>
        <p:txBody>
          <a:bodyPr wrap="square">
            <a:spAutoFit/>
          </a:bodyPr>
          <a:lstStyle/>
          <a:p>
            <a:r>
              <a:rPr lang="cs-CZ" sz="1200" dirty="0">
                <a:solidFill>
                  <a:srgbClr val="444444"/>
                </a:solidFill>
                <a:latin typeface="+mj-lt"/>
              </a:rPr>
              <a:t>[Jan </a:t>
            </a:r>
            <a:r>
              <a:rPr lang="cs-CZ" sz="1200" dirty="0" err="1">
                <a:solidFill>
                  <a:srgbClr val="444444"/>
                </a:solidFill>
                <a:latin typeface="+mj-lt"/>
              </a:rPr>
              <a:t>Sedmidubsky</a:t>
            </a:r>
            <a:r>
              <a:rPr lang="cs-CZ" sz="1200" dirty="0">
                <a:solidFill>
                  <a:srgbClr val="444444"/>
                </a:solidFill>
                <a:latin typeface="+mj-lt"/>
              </a:rPr>
              <a:t> and Pavel Zezula. </a:t>
            </a:r>
            <a:r>
              <a:rPr lang="en-US" sz="1200" dirty="0">
                <a:solidFill>
                  <a:srgbClr val="444444"/>
                </a:solidFill>
                <a:latin typeface="+mj-lt"/>
              </a:rPr>
              <a:t>Similarity Search in 3D Human Motion Data. ACM International Conference on Multimedia Retrieval (ICMR). ACM, </a:t>
            </a:r>
            <a:r>
              <a:rPr lang="cs-CZ" sz="1200" dirty="0">
                <a:solidFill>
                  <a:srgbClr val="444444"/>
                </a:solidFill>
                <a:latin typeface="+mj-lt"/>
              </a:rPr>
              <a:t>pp</a:t>
            </a:r>
            <a:r>
              <a:rPr lang="en-US" sz="1200" dirty="0">
                <a:solidFill>
                  <a:srgbClr val="444444"/>
                </a:solidFill>
                <a:latin typeface="+mj-lt"/>
              </a:rPr>
              <a:t>. </a:t>
            </a:r>
            <a:r>
              <a:rPr lang="cs-CZ" sz="1200" dirty="0">
                <a:solidFill>
                  <a:srgbClr val="444444"/>
                </a:solidFill>
                <a:latin typeface="+mj-lt"/>
              </a:rPr>
              <a:t>5</a:t>
            </a:r>
            <a:r>
              <a:rPr lang="en-US" sz="1200" dirty="0">
                <a:solidFill>
                  <a:srgbClr val="444444"/>
                </a:solidFill>
                <a:latin typeface="+mj-lt"/>
              </a:rPr>
              <a:t>–</a:t>
            </a:r>
            <a:r>
              <a:rPr lang="cs-CZ" sz="1200">
                <a:solidFill>
                  <a:srgbClr val="444444"/>
                </a:solidFill>
                <a:latin typeface="+mj-lt"/>
              </a:rPr>
              <a:t>6</a:t>
            </a:r>
            <a:r>
              <a:rPr lang="en-US" sz="1200">
                <a:solidFill>
                  <a:srgbClr val="444444"/>
                </a:solidFill>
                <a:latin typeface="+mj-lt"/>
              </a:rPr>
              <a:t>, </a:t>
            </a:r>
            <a:r>
              <a:rPr lang="cs-CZ" sz="1200" dirty="0">
                <a:solidFill>
                  <a:srgbClr val="444444"/>
                </a:solidFill>
                <a:latin typeface="+mj-lt"/>
              </a:rPr>
              <a:t>201</a:t>
            </a:r>
            <a:r>
              <a:rPr lang="en-US" sz="1200" dirty="0">
                <a:solidFill>
                  <a:srgbClr val="444444"/>
                </a:solidFill>
                <a:latin typeface="+mj-lt"/>
              </a:rPr>
              <a:t>9</a:t>
            </a:r>
            <a:r>
              <a:rPr lang="cs-CZ" sz="1200" dirty="0">
                <a:solidFill>
                  <a:srgbClr val="444444"/>
                </a:solidFill>
                <a:latin typeface="+mj-lt"/>
              </a:rPr>
              <a:t>.]</a:t>
            </a:r>
          </a:p>
          <a:p>
            <a:r>
              <a:rPr lang="cs-CZ" sz="1200" dirty="0">
                <a:hlinkClick r:id="rId18"/>
              </a:rPr>
              <a:t>https://dl.acm.org/citation.cfm?id=3326589</a:t>
            </a:r>
            <a:endParaRPr lang="en-US" sz="1200" dirty="0">
              <a:latin typeface="+mj-lt"/>
            </a:endParaRPr>
          </a:p>
        </p:txBody>
      </p:sp>
      <p:sp>
        <p:nvSpPr>
          <p:cNvPr id="5" name="Zástupný symbol pro číslo snímku 4">
            <a:extLst>
              <a:ext uri="{FF2B5EF4-FFF2-40B4-BE49-F238E27FC236}">
                <a16:creationId xmlns:a16="http://schemas.microsoft.com/office/drawing/2014/main" id="{A976F047-70E6-4BDB-8C06-A58691782B29}"/>
              </a:ext>
            </a:extLst>
          </p:cNvPr>
          <p:cNvSpPr>
            <a:spLocks noGrp="1"/>
          </p:cNvSpPr>
          <p:nvPr>
            <p:ph type="sldNum" sz="quarter" idx="11"/>
          </p:nvPr>
        </p:nvSpPr>
        <p:spPr/>
        <p:txBody>
          <a:bodyPr/>
          <a:lstStyle/>
          <a:p>
            <a:pPr>
              <a:defRPr/>
            </a:pPr>
            <a:fld id="{0BAAA98E-AEB8-429B-B9FA-B14E1C5572D3}" type="slidenum">
              <a:rPr lang="en-US" altLang="en-US" smtClean="0"/>
              <a:pPr>
                <a:defRPr/>
              </a:pPr>
              <a:t>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81784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Applications</a:t>
            </a:r>
          </a:p>
          <a:p>
            <a:r>
              <a:rPr lang="en-US" altLang="cs-CZ" sz="2400" dirty="0"/>
              <a:t>Many application domains where motion data have a great potential to be utilized and automatically processed</a:t>
            </a:r>
          </a:p>
          <a:p>
            <a:pPr lvl="1"/>
            <a:r>
              <a:rPr lang="en-US" altLang="cs-CZ" sz="2000" dirty="0"/>
              <a:t>Computer animation &amp; human-computer interaction</a:t>
            </a:r>
          </a:p>
          <a:p>
            <a:pPr lvl="1"/>
            <a:r>
              <a:rPr lang="en-US" altLang="cs-CZ" sz="2000" dirty="0"/>
              <a:t>Military</a:t>
            </a:r>
          </a:p>
          <a:p>
            <a:pPr lvl="1"/>
            <a:r>
              <a:rPr lang="en-US" altLang="cs-CZ" sz="2000" dirty="0"/>
              <a:t>Sports</a:t>
            </a:r>
          </a:p>
          <a:p>
            <a:pPr lvl="1"/>
            <a:r>
              <a:rPr lang="en-US" altLang="cs-CZ" sz="2000" dirty="0"/>
              <a:t>Medicine</a:t>
            </a:r>
          </a:p>
          <a:p>
            <a:pPr lvl="1"/>
            <a:r>
              <a:rPr lang="en-US" altLang="cs-CZ" sz="2000" dirty="0"/>
              <a:t>Other domains</a:t>
            </a:r>
          </a:p>
        </p:txBody>
      </p:sp>
      <p:pic>
        <p:nvPicPr>
          <p:cNvPr id="4098" name="Picture 2" descr="VÃ½sledek obrÃ¡zku pro mocap applications">
            <a:extLst>
              <a:ext uri="{FF2B5EF4-FFF2-40B4-BE49-F238E27FC236}">
                <a16:creationId xmlns:a16="http://schemas.microsoft.com/office/drawing/2014/main" id="{2A387247-AC61-4B86-B405-8D38DB6ED0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 y="4785093"/>
            <a:ext cx="3467850" cy="17339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uvisejÃ­cÃ­ obrÃ¡zek">
            <a:extLst>
              <a:ext uri="{FF2B5EF4-FFF2-40B4-BE49-F238E27FC236}">
                <a16:creationId xmlns:a16="http://schemas.microsoft.com/office/drawing/2014/main" id="{02ACAEF4-74E9-4144-9061-1AA08027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395" y="3140966"/>
            <a:ext cx="3467850" cy="33782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Ã½sledek obrÃ¡zku pro mocap applications">
            <a:extLst>
              <a:ext uri="{FF2B5EF4-FFF2-40B4-BE49-F238E27FC236}">
                <a16:creationId xmlns:a16="http://schemas.microsoft.com/office/drawing/2014/main" id="{286D2F1A-293D-4B48-BAA6-AE1CF43E6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399" y="3140967"/>
            <a:ext cx="2555601" cy="3378273"/>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09C19785-5BE9-477D-8D67-567AF48B95D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2806E35-17DB-4F2F-A162-3BBB8C497BF3}"/>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47EDCA5C-6C9F-4A08-B501-E7DBCB2A09BB}"/>
              </a:ext>
            </a:extLst>
          </p:cNvPr>
          <p:cNvSpPr>
            <a:spLocks noGrp="1"/>
          </p:cNvSpPr>
          <p:nvPr>
            <p:ph type="sldNum" sz="quarter" idx="11"/>
          </p:nvPr>
        </p:nvSpPr>
        <p:spPr/>
        <p:txBody>
          <a:bodyPr/>
          <a:lstStyle/>
          <a:p>
            <a:pPr>
              <a:defRPr/>
            </a:pPr>
            <a:fld id="{0BAAA98E-AEB8-429B-B9FA-B14E1C5572D3}" type="slidenum">
              <a:rPr lang="en-US" altLang="en-US" smtClean="0"/>
              <a:pPr>
                <a:defRPr/>
              </a:pPr>
              <a:t>10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0077711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D-Index</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D-Index – insertion</a:t>
            </a:r>
          </a:p>
        </p:txBody>
      </p:sp>
      <p:sp>
        <p:nvSpPr>
          <p:cNvPr id="46" name="Line 3">
            <a:extLst>
              <a:ext uri="{FF2B5EF4-FFF2-40B4-BE49-F238E27FC236}">
                <a16:creationId xmlns:a16="http://schemas.microsoft.com/office/drawing/2014/main" id="{7D22E8C3-06E0-4F09-9FB7-EF58801D6BE9}"/>
              </a:ext>
            </a:extLst>
          </p:cNvPr>
          <p:cNvSpPr>
            <a:spLocks noChangeShapeType="1"/>
          </p:cNvSpPr>
          <p:nvPr/>
        </p:nvSpPr>
        <p:spPr bwMode="auto">
          <a:xfrm flipH="1">
            <a:off x="2154238" y="4240213"/>
            <a:ext cx="0" cy="1511300"/>
          </a:xfrm>
          <a:prstGeom prst="line">
            <a:avLst/>
          </a:prstGeom>
          <a:noFill/>
          <a:ln w="9525" cap="rnd">
            <a:solidFill>
              <a:schemeClr val="tx1"/>
            </a:solidFill>
            <a:prstDash val="sysDot"/>
            <a:round/>
            <a:headEnd/>
            <a:tailEnd/>
          </a:ln>
          <a:effectLst/>
        </p:spPr>
        <p:txBody>
          <a:bodyPr/>
          <a:lstStyle/>
          <a:p>
            <a:endParaRPr lang="cs-CZ"/>
          </a:p>
        </p:txBody>
      </p:sp>
      <p:sp>
        <p:nvSpPr>
          <p:cNvPr id="47" name="Line 4">
            <a:extLst>
              <a:ext uri="{FF2B5EF4-FFF2-40B4-BE49-F238E27FC236}">
                <a16:creationId xmlns:a16="http://schemas.microsoft.com/office/drawing/2014/main" id="{88890AD2-116E-4A78-9699-3915DB164239}"/>
              </a:ext>
            </a:extLst>
          </p:cNvPr>
          <p:cNvSpPr>
            <a:spLocks noChangeShapeType="1"/>
          </p:cNvSpPr>
          <p:nvPr/>
        </p:nvSpPr>
        <p:spPr bwMode="auto">
          <a:xfrm flipH="1">
            <a:off x="2730500" y="4167188"/>
            <a:ext cx="0" cy="1511300"/>
          </a:xfrm>
          <a:prstGeom prst="line">
            <a:avLst/>
          </a:prstGeom>
          <a:noFill/>
          <a:ln w="9525" cap="rnd">
            <a:solidFill>
              <a:schemeClr val="tx1"/>
            </a:solidFill>
            <a:prstDash val="sysDot"/>
            <a:round/>
            <a:headEnd/>
            <a:tailEnd/>
          </a:ln>
          <a:effectLst/>
        </p:spPr>
        <p:txBody>
          <a:bodyPr/>
          <a:lstStyle/>
          <a:p>
            <a:endParaRPr lang="cs-CZ"/>
          </a:p>
        </p:txBody>
      </p:sp>
      <p:sp>
        <p:nvSpPr>
          <p:cNvPr id="48" name="Line 5">
            <a:extLst>
              <a:ext uri="{FF2B5EF4-FFF2-40B4-BE49-F238E27FC236}">
                <a16:creationId xmlns:a16="http://schemas.microsoft.com/office/drawing/2014/main" id="{B1F9ABE5-D308-4842-8E76-0A14413EBF51}"/>
              </a:ext>
            </a:extLst>
          </p:cNvPr>
          <p:cNvSpPr>
            <a:spLocks noChangeShapeType="1"/>
          </p:cNvSpPr>
          <p:nvPr/>
        </p:nvSpPr>
        <p:spPr bwMode="auto">
          <a:xfrm flipH="1">
            <a:off x="1146175" y="28717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49" name="Line 6">
            <a:extLst>
              <a:ext uri="{FF2B5EF4-FFF2-40B4-BE49-F238E27FC236}">
                <a16:creationId xmlns:a16="http://schemas.microsoft.com/office/drawing/2014/main" id="{98638CCD-861A-4168-A040-C8EF78FABD49}"/>
              </a:ext>
            </a:extLst>
          </p:cNvPr>
          <p:cNvSpPr>
            <a:spLocks noChangeShapeType="1"/>
          </p:cNvSpPr>
          <p:nvPr/>
        </p:nvSpPr>
        <p:spPr bwMode="auto">
          <a:xfrm flipH="1">
            <a:off x="1579563" y="24399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50" name="Line 7">
            <a:extLst>
              <a:ext uri="{FF2B5EF4-FFF2-40B4-BE49-F238E27FC236}">
                <a16:creationId xmlns:a16="http://schemas.microsoft.com/office/drawing/2014/main" id="{3609B719-526C-4894-9B10-36ECE78ED85B}"/>
              </a:ext>
            </a:extLst>
          </p:cNvPr>
          <p:cNvSpPr>
            <a:spLocks noChangeShapeType="1"/>
          </p:cNvSpPr>
          <p:nvPr/>
        </p:nvSpPr>
        <p:spPr bwMode="auto">
          <a:xfrm flipH="1">
            <a:off x="3019425" y="20081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51" name="Line 8">
            <a:extLst>
              <a:ext uri="{FF2B5EF4-FFF2-40B4-BE49-F238E27FC236}">
                <a16:creationId xmlns:a16="http://schemas.microsoft.com/office/drawing/2014/main" id="{6E0B6EC1-B793-413A-BD3F-A74494F34D52}"/>
              </a:ext>
            </a:extLst>
          </p:cNvPr>
          <p:cNvSpPr>
            <a:spLocks noChangeShapeType="1"/>
          </p:cNvSpPr>
          <p:nvPr/>
        </p:nvSpPr>
        <p:spPr bwMode="auto">
          <a:xfrm flipH="1">
            <a:off x="3595688" y="20081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52" name="AutoShape 9">
            <a:extLst>
              <a:ext uri="{FF2B5EF4-FFF2-40B4-BE49-F238E27FC236}">
                <a16:creationId xmlns:a16="http://schemas.microsoft.com/office/drawing/2014/main" id="{639B4C8A-F15A-4312-A1D3-333C6F8AC05C}"/>
              </a:ext>
            </a:extLst>
          </p:cNvPr>
          <p:cNvSpPr>
            <a:spLocks noChangeArrowheads="1"/>
          </p:cNvSpPr>
          <p:nvPr/>
        </p:nvSpPr>
        <p:spPr bwMode="auto">
          <a:xfrm>
            <a:off x="787400" y="2006600"/>
            <a:ext cx="3887788" cy="1296988"/>
          </a:xfrm>
          <a:prstGeom prst="parallelogram">
            <a:avLst>
              <a:gd name="adj" fmla="val 90620"/>
            </a:avLst>
          </a:prstGeom>
          <a:solidFill>
            <a:srgbClr val="DDDDDD"/>
          </a:solidFill>
          <a:ln w="9525" algn="ctr">
            <a:solidFill>
              <a:schemeClr val="tx1"/>
            </a:solidFill>
            <a:miter lim="800000"/>
            <a:headEnd/>
            <a:tailEnd/>
          </a:ln>
          <a:effectLst/>
        </p:spPr>
        <p:txBody>
          <a:bodyPr wrap="none" anchor="ctr"/>
          <a:lstStyle/>
          <a:p>
            <a:endParaRPr lang="cs-CZ"/>
          </a:p>
        </p:txBody>
      </p:sp>
      <p:sp>
        <p:nvSpPr>
          <p:cNvPr id="53" name="AutoShape 10">
            <a:extLst>
              <a:ext uri="{FF2B5EF4-FFF2-40B4-BE49-F238E27FC236}">
                <a16:creationId xmlns:a16="http://schemas.microsoft.com/office/drawing/2014/main" id="{DE490CEB-2B0C-401F-B8C7-8A522E2BFB03}"/>
              </a:ext>
            </a:extLst>
          </p:cNvPr>
          <p:cNvSpPr>
            <a:spLocks noChangeArrowheads="1"/>
          </p:cNvSpPr>
          <p:nvPr/>
        </p:nvSpPr>
        <p:spPr bwMode="auto">
          <a:xfrm>
            <a:off x="2443163" y="2871788"/>
            <a:ext cx="1439862" cy="431800"/>
          </a:xfrm>
          <a:prstGeom prst="parallelogram">
            <a:avLst>
              <a:gd name="adj" fmla="val 91916"/>
            </a:avLst>
          </a:prstGeom>
          <a:solidFill>
            <a:srgbClr val="99CCFF"/>
          </a:solidFill>
          <a:ln w="9525" algn="ctr">
            <a:solidFill>
              <a:schemeClr val="tx1"/>
            </a:solidFill>
            <a:miter lim="800000"/>
            <a:headEnd/>
            <a:tailEnd/>
          </a:ln>
          <a:effectLst/>
        </p:spPr>
        <p:txBody>
          <a:bodyPr wrap="none" anchor="ctr"/>
          <a:lstStyle/>
          <a:p>
            <a:endParaRPr lang="cs-CZ"/>
          </a:p>
        </p:txBody>
      </p:sp>
      <p:sp>
        <p:nvSpPr>
          <p:cNvPr id="54" name="AutoShape 11">
            <a:extLst>
              <a:ext uri="{FF2B5EF4-FFF2-40B4-BE49-F238E27FC236}">
                <a16:creationId xmlns:a16="http://schemas.microsoft.com/office/drawing/2014/main" id="{008968E4-5010-4A10-AF3C-CF4BDA757266}"/>
              </a:ext>
            </a:extLst>
          </p:cNvPr>
          <p:cNvSpPr>
            <a:spLocks noChangeArrowheads="1"/>
          </p:cNvSpPr>
          <p:nvPr/>
        </p:nvSpPr>
        <p:spPr bwMode="auto">
          <a:xfrm>
            <a:off x="3235325" y="2006600"/>
            <a:ext cx="1439863" cy="431800"/>
          </a:xfrm>
          <a:prstGeom prst="parallelogram">
            <a:avLst>
              <a:gd name="adj" fmla="val 91917"/>
            </a:avLst>
          </a:prstGeom>
          <a:solidFill>
            <a:srgbClr val="99CCFF"/>
          </a:solidFill>
          <a:ln w="9525" algn="ctr">
            <a:solidFill>
              <a:schemeClr val="tx1"/>
            </a:solidFill>
            <a:miter lim="800000"/>
            <a:headEnd/>
            <a:tailEnd/>
          </a:ln>
          <a:effectLst/>
        </p:spPr>
        <p:txBody>
          <a:bodyPr wrap="none" anchor="ctr"/>
          <a:lstStyle/>
          <a:p>
            <a:endParaRPr lang="cs-CZ"/>
          </a:p>
        </p:txBody>
      </p:sp>
      <p:sp>
        <p:nvSpPr>
          <p:cNvPr id="55" name="AutoShape 12">
            <a:extLst>
              <a:ext uri="{FF2B5EF4-FFF2-40B4-BE49-F238E27FC236}">
                <a16:creationId xmlns:a16="http://schemas.microsoft.com/office/drawing/2014/main" id="{CA475713-CE60-4EAE-801C-16B3145D1183}"/>
              </a:ext>
            </a:extLst>
          </p:cNvPr>
          <p:cNvSpPr>
            <a:spLocks noChangeArrowheads="1"/>
          </p:cNvSpPr>
          <p:nvPr/>
        </p:nvSpPr>
        <p:spPr bwMode="auto">
          <a:xfrm>
            <a:off x="1579563" y="2006600"/>
            <a:ext cx="1439862" cy="431800"/>
          </a:xfrm>
          <a:prstGeom prst="parallelogram">
            <a:avLst>
              <a:gd name="adj" fmla="val 91916"/>
            </a:avLst>
          </a:prstGeom>
          <a:solidFill>
            <a:srgbClr val="99CCFF"/>
          </a:solidFill>
          <a:ln w="9525" algn="ctr">
            <a:solidFill>
              <a:schemeClr val="tx1"/>
            </a:solidFill>
            <a:miter lim="800000"/>
            <a:headEnd/>
            <a:tailEnd/>
          </a:ln>
          <a:effectLst/>
        </p:spPr>
        <p:txBody>
          <a:bodyPr wrap="none" anchor="ctr"/>
          <a:lstStyle/>
          <a:p>
            <a:endParaRPr lang="cs-CZ"/>
          </a:p>
        </p:txBody>
      </p:sp>
      <p:sp>
        <p:nvSpPr>
          <p:cNvPr id="56" name="AutoShape 13">
            <a:extLst>
              <a:ext uri="{FF2B5EF4-FFF2-40B4-BE49-F238E27FC236}">
                <a16:creationId xmlns:a16="http://schemas.microsoft.com/office/drawing/2014/main" id="{622B2AD2-07A1-4212-BDAA-DCB68461C637}"/>
              </a:ext>
            </a:extLst>
          </p:cNvPr>
          <p:cNvSpPr>
            <a:spLocks noChangeArrowheads="1"/>
          </p:cNvSpPr>
          <p:nvPr/>
        </p:nvSpPr>
        <p:spPr bwMode="auto">
          <a:xfrm>
            <a:off x="787400" y="2871788"/>
            <a:ext cx="1439863" cy="431800"/>
          </a:xfrm>
          <a:prstGeom prst="parallelogram">
            <a:avLst>
              <a:gd name="adj" fmla="val 91917"/>
            </a:avLst>
          </a:prstGeom>
          <a:solidFill>
            <a:srgbClr val="99CCFF"/>
          </a:solidFill>
          <a:ln w="9525" algn="ctr">
            <a:solidFill>
              <a:schemeClr val="tx1"/>
            </a:solidFill>
            <a:miter lim="800000"/>
            <a:headEnd/>
            <a:tailEnd/>
          </a:ln>
          <a:effectLst/>
        </p:spPr>
        <p:txBody>
          <a:bodyPr wrap="none" anchor="ctr"/>
          <a:lstStyle/>
          <a:p>
            <a:endParaRPr lang="cs-CZ"/>
          </a:p>
        </p:txBody>
      </p:sp>
      <p:sp>
        <p:nvSpPr>
          <p:cNvPr id="57" name="Rectangle 14">
            <a:extLst>
              <a:ext uri="{FF2B5EF4-FFF2-40B4-BE49-F238E27FC236}">
                <a16:creationId xmlns:a16="http://schemas.microsoft.com/office/drawing/2014/main" id="{27F9B58D-2468-4CE7-B285-C4E8E1238A07}"/>
              </a:ext>
            </a:extLst>
          </p:cNvPr>
          <p:cNvSpPr>
            <a:spLocks noChangeArrowheads="1"/>
          </p:cNvSpPr>
          <p:nvPr/>
        </p:nvSpPr>
        <p:spPr bwMode="auto">
          <a:xfrm>
            <a:off x="4891088" y="2439988"/>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58" name="Rectangle 15">
            <a:extLst>
              <a:ext uri="{FF2B5EF4-FFF2-40B4-BE49-F238E27FC236}">
                <a16:creationId xmlns:a16="http://schemas.microsoft.com/office/drawing/2014/main" id="{7E2C7EB5-38EA-478B-99A9-405165BE6948}"/>
              </a:ext>
            </a:extLst>
          </p:cNvPr>
          <p:cNvSpPr>
            <a:spLocks noChangeArrowheads="1"/>
          </p:cNvSpPr>
          <p:nvPr/>
        </p:nvSpPr>
        <p:spPr bwMode="auto">
          <a:xfrm>
            <a:off x="5538788" y="2439988"/>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59" name="Rectangle 16">
            <a:extLst>
              <a:ext uri="{FF2B5EF4-FFF2-40B4-BE49-F238E27FC236}">
                <a16:creationId xmlns:a16="http://schemas.microsoft.com/office/drawing/2014/main" id="{971E9780-F87E-4C22-81C4-609B44B33CC4}"/>
              </a:ext>
            </a:extLst>
          </p:cNvPr>
          <p:cNvSpPr>
            <a:spLocks noChangeArrowheads="1"/>
          </p:cNvSpPr>
          <p:nvPr/>
        </p:nvSpPr>
        <p:spPr bwMode="auto">
          <a:xfrm>
            <a:off x="6188075" y="2439988"/>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60" name="Rectangle 17">
            <a:extLst>
              <a:ext uri="{FF2B5EF4-FFF2-40B4-BE49-F238E27FC236}">
                <a16:creationId xmlns:a16="http://schemas.microsoft.com/office/drawing/2014/main" id="{3318348F-8B53-46A8-86AF-0FD42271D9A4}"/>
              </a:ext>
            </a:extLst>
          </p:cNvPr>
          <p:cNvSpPr>
            <a:spLocks noChangeArrowheads="1"/>
          </p:cNvSpPr>
          <p:nvPr/>
        </p:nvSpPr>
        <p:spPr bwMode="auto">
          <a:xfrm>
            <a:off x="6835775" y="2439988"/>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61" name="Rectangle 18">
            <a:extLst>
              <a:ext uri="{FF2B5EF4-FFF2-40B4-BE49-F238E27FC236}">
                <a16:creationId xmlns:a16="http://schemas.microsoft.com/office/drawing/2014/main" id="{D1688022-0A4C-4208-9674-E7B98E43D8D9}"/>
              </a:ext>
            </a:extLst>
          </p:cNvPr>
          <p:cNvSpPr>
            <a:spLocks noChangeArrowheads="1"/>
          </p:cNvSpPr>
          <p:nvPr/>
        </p:nvSpPr>
        <p:spPr bwMode="auto">
          <a:xfrm>
            <a:off x="7627938" y="2439988"/>
            <a:ext cx="647700" cy="503237"/>
          </a:xfrm>
          <a:prstGeom prst="rect">
            <a:avLst/>
          </a:prstGeom>
          <a:noFill/>
          <a:ln w="19050" algn="ctr">
            <a:solidFill>
              <a:schemeClr val="tx1"/>
            </a:solidFill>
            <a:prstDash val="dash"/>
            <a:miter lim="800000"/>
            <a:headEnd/>
            <a:tailEnd/>
          </a:ln>
          <a:effectLst/>
        </p:spPr>
        <p:txBody>
          <a:bodyPr wrap="none" anchor="ctr"/>
          <a:lstStyle/>
          <a:p>
            <a:endParaRPr lang="cs-CZ"/>
          </a:p>
        </p:txBody>
      </p:sp>
      <p:sp>
        <p:nvSpPr>
          <p:cNvPr id="67" name="Freeform 19">
            <a:extLst>
              <a:ext uri="{FF2B5EF4-FFF2-40B4-BE49-F238E27FC236}">
                <a16:creationId xmlns:a16="http://schemas.microsoft.com/office/drawing/2014/main" id="{0F12F4F1-F682-49B3-8558-EB8EEB5A0CAC}"/>
              </a:ext>
            </a:extLst>
          </p:cNvPr>
          <p:cNvSpPr>
            <a:spLocks/>
          </p:cNvSpPr>
          <p:nvPr/>
        </p:nvSpPr>
        <p:spPr bwMode="auto">
          <a:xfrm>
            <a:off x="1146175" y="3808413"/>
            <a:ext cx="3097213" cy="1295400"/>
          </a:xfrm>
          <a:custGeom>
            <a:avLst/>
            <a:gdLst/>
            <a:ahLst/>
            <a:cxnLst>
              <a:cxn ang="0">
                <a:pos x="1724" y="544"/>
              </a:cxn>
              <a:cxn ang="0">
                <a:pos x="1044" y="544"/>
              </a:cxn>
              <a:cxn ang="0">
                <a:pos x="817" y="816"/>
              </a:cxn>
              <a:cxn ang="0">
                <a:pos x="454" y="816"/>
              </a:cxn>
              <a:cxn ang="0">
                <a:pos x="681" y="544"/>
              </a:cxn>
              <a:cxn ang="0">
                <a:pos x="0" y="544"/>
              </a:cxn>
              <a:cxn ang="0">
                <a:pos x="273" y="272"/>
              </a:cxn>
              <a:cxn ang="0">
                <a:pos x="908" y="272"/>
              </a:cxn>
              <a:cxn ang="0">
                <a:pos x="1180" y="0"/>
              </a:cxn>
              <a:cxn ang="0">
                <a:pos x="1543" y="0"/>
              </a:cxn>
              <a:cxn ang="0">
                <a:pos x="1316" y="272"/>
              </a:cxn>
              <a:cxn ang="0">
                <a:pos x="1951" y="272"/>
              </a:cxn>
              <a:cxn ang="0">
                <a:pos x="1724" y="544"/>
              </a:cxn>
            </a:cxnLst>
            <a:rect l="0" t="0" r="r" b="b"/>
            <a:pathLst>
              <a:path w="1951" h="816">
                <a:moveTo>
                  <a:pt x="1724" y="544"/>
                </a:moveTo>
                <a:lnTo>
                  <a:pt x="1044" y="544"/>
                </a:lnTo>
                <a:lnTo>
                  <a:pt x="817" y="816"/>
                </a:lnTo>
                <a:lnTo>
                  <a:pt x="454" y="816"/>
                </a:lnTo>
                <a:lnTo>
                  <a:pt x="681" y="544"/>
                </a:lnTo>
                <a:lnTo>
                  <a:pt x="0" y="544"/>
                </a:lnTo>
                <a:lnTo>
                  <a:pt x="273" y="272"/>
                </a:lnTo>
                <a:lnTo>
                  <a:pt x="908" y="272"/>
                </a:lnTo>
                <a:lnTo>
                  <a:pt x="1180" y="0"/>
                </a:lnTo>
                <a:lnTo>
                  <a:pt x="1543" y="0"/>
                </a:lnTo>
                <a:lnTo>
                  <a:pt x="1316" y="272"/>
                </a:lnTo>
                <a:lnTo>
                  <a:pt x="1951" y="272"/>
                </a:lnTo>
                <a:lnTo>
                  <a:pt x="1724" y="544"/>
                </a:lnTo>
                <a:close/>
              </a:path>
            </a:pathLst>
          </a:custGeom>
          <a:solidFill>
            <a:srgbClr val="99CCFF"/>
          </a:solidFill>
          <a:ln w="9525" cap="flat" cmpd="sng">
            <a:solidFill>
              <a:schemeClr val="tx1"/>
            </a:solidFill>
            <a:prstDash val="solid"/>
            <a:round/>
            <a:headEnd/>
            <a:tailEnd/>
          </a:ln>
          <a:effectLst/>
        </p:spPr>
        <p:txBody>
          <a:bodyPr/>
          <a:lstStyle/>
          <a:p>
            <a:endParaRPr lang="cs-CZ"/>
          </a:p>
        </p:txBody>
      </p:sp>
      <p:sp>
        <p:nvSpPr>
          <p:cNvPr id="72" name="Line 20">
            <a:extLst>
              <a:ext uri="{FF2B5EF4-FFF2-40B4-BE49-F238E27FC236}">
                <a16:creationId xmlns:a16="http://schemas.microsoft.com/office/drawing/2014/main" id="{A9198941-F80B-47D1-8161-8338E68B144F}"/>
              </a:ext>
            </a:extLst>
          </p:cNvPr>
          <p:cNvSpPr>
            <a:spLocks noChangeShapeType="1"/>
          </p:cNvSpPr>
          <p:nvPr/>
        </p:nvSpPr>
        <p:spPr bwMode="auto">
          <a:xfrm flipH="1">
            <a:off x="1866900" y="33035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73" name="Line 21">
            <a:extLst>
              <a:ext uri="{FF2B5EF4-FFF2-40B4-BE49-F238E27FC236}">
                <a16:creationId xmlns:a16="http://schemas.microsoft.com/office/drawing/2014/main" id="{5C73B32D-12B3-444D-9792-6727D7AFB752}"/>
              </a:ext>
            </a:extLst>
          </p:cNvPr>
          <p:cNvSpPr>
            <a:spLocks noChangeShapeType="1"/>
          </p:cNvSpPr>
          <p:nvPr/>
        </p:nvSpPr>
        <p:spPr bwMode="auto">
          <a:xfrm flipH="1">
            <a:off x="4243388" y="24399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74" name="Line 22">
            <a:extLst>
              <a:ext uri="{FF2B5EF4-FFF2-40B4-BE49-F238E27FC236}">
                <a16:creationId xmlns:a16="http://schemas.microsoft.com/office/drawing/2014/main" id="{CD3CCA7B-2DA1-44EA-B5BF-1D0C19AB62AD}"/>
              </a:ext>
            </a:extLst>
          </p:cNvPr>
          <p:cNvSpPr>
            <a:spLocks noChangeShapeType="1"/>
          </p:cNvSpPr>
          <p:nvPr/>
        </p:nvSpPr>
        <p:spPr bwMode="auto">
          <a:xfrm flipH="1">
            <a:off x="3883025" y="28717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75" name="Freeform 23">
            <a:extLst>
              <a:ext uri="{FF2B5EF4-FFF2-40B4-BE49-F238E27FC236}">
                <a16:creationId xmlns:a16="http://schemas.microsoft.com/office/drawing/2014/main" id="{295853D1-035E-4C44-8E9D-716E8A6DDB53}"/>
              </a:ext>
            </a:extLst>
          </p:cNvPr>
          <p:cNvSpPr>
            <a:spLocks/>
          </p:cNvSpPr>
          <p:nvPr/>
        </p:nvSpPr>
        <p:spPr bwMode="auto">
          <a:xfrm>
            <a:off x="2154238" y="4130675"/>
            <a:ext cx="1062037" cy="685800"/>
          </a:xfrm>
          <a:custGeom>
            <a:avLst/>
            <a:gdLst/>
            <a:ahLst/>
            <a:cxnLst>
              <a:cxn ang="0">
                <a:pos x="0" y="69"/>
              </a:cxn>
              <a:cxn ang="0">
                <a:pos x="333" y="432"/>
              </a:cxn>
              <a:cxn ang="0">
                <a:pos x="409" y="341"/>
              </a:cxn>
              <a:cxn ang="0">
                <a:pos x="669" y="343"/>
              </a:cxn>
              <a:cxn ang="0">
                <a:pos x="347" y="0"/>
              </a:cxn>
              <a:cxn ang="0">
                <a:pos x="273" y="69"/>
              </a:cxn>
              <a:cxn ang="0">
                <a:pos x="0" y="69"/>
              </a:cxn>
            </a:cxnLst>
            <a:rect l="0" t="0" r="r" b="b"/>
            <a:pathLst>
              <a:path w="669" h="432">
                <a:moveTo>
                  <a:pt x="0" y="69"/>
                </a:moveTo>
                <a:lnTo>
                  <a:pt x="333" y="432"/>
                </a:lnTo>
                <a:lnTo>
                  <a:pt x="409" y="341"/>
                </a:lnTo>
                <a:lnTo>
                  <a:pt x="669" y="343"/>
                </a:lnTo>
                <a:lnTo>
                  <a:pt x="347" y="0"/>
                </a:lnTo>
                <a:lnTo>
                  <a:pt x="273" y="69"/>
                </a:lnTo>
                <a:lnTo>
                  <a:pt x="0" y="69"/>
                </a:lnTo>
                <a:close/>
              </a:path>
            </a:pathLst>
          </a:custGeom>
          <a:solidFill>
            <a:srgbClr val="DDDDDD"/>
          </a:solidFill>
          <a:ln w="9525" cap="flat" cmpd="sng">
            <a:solidFill>
              <a:schemeClr val="tx1"/>
            </a:solidFill>
            <a:prstDash val="solid"/>
            <a:round/>
            <a:headEnd/>
            <a:tailEnd/>
          </a:ln>
          <a:effectLst/>
        </p:spPr>
        <p:txBody>
          <a:bodyPr/>
          <a:lstStyle/>
          <a:p>
            <a:endParaRPr lang="cs-CZ"/>
          </a:p>
        </p:txBody>
      </p:sp>
      <p:sp>
        <p:nvSpPr>
          <p:cNvPr id="76" name="Freeform 24">
            <a:extLst>
              <a:ext uri="{FF2B5EF4-FFF2-40B4-BE49-F238E27FC236}">
                <a16:creationId xmlns:a16="http://schemas.microsoft.com/office/drawing/2014/main" id="{E4CCF5F6-7928-4AA0-967D-25574B5A6C1D}"/>
              </a:ext>
            </a:extLst>
          </p:cNvPr>
          <p:cNvSpPr>
            <a:spLocks/>
          </p:cNvSpPr>
          <p:nvPr/>
        </p:nvSpPr>
        <p:spPr bwMode="auto">
          <a:xfrm>
            <a:off x="2154238" y="5641975"/>
            <a:ext cx="1062037" cy="685800"/>
          </a:xfrm>
          <a:custGeom>
            <a:avLst/>
            <a:gdLst/>
            <a:ahLst/>
            <a:cxnLst>
              <a:cxn ang="0">
                <a:pos x="0" y="69"/>
              </a:cxn>
              <a:cxn ang="0">
                <a:pos x="333" y="432"/>
              </a:cxn>
              <a:cxn ang="0">
                <a:pos x="409" y="341"/>
              </a:cxn>
              <a:cxn ang="0">
                <a:pos x="669" y="343"/>
              </a:cxn>
              <a:cxn ang="0">
                <a:pos x="347" y="0"/>
              </a:cxn>
              <a:cxn ang="0">
                <a:pos x="273" y="69"/>
              </a:cxn>
              <a:cxn ang="0">
                <a:pos x="0" y="69"/>
              </a:cxn>
            </a:cxnLst>
            <a:rect l="0" t="0" r="r" b="b"/>
            <a:pathLst>
              <a:path w="669" h="432">
                <a:moveTo>
                  <a:pt x="0" y="69"/>
                </a:moveTo>
                <a:lnTo>
                  <a:pt x="333" y="432"/>
                </a:lnTo>
                <a:lnTo>
                  <a:pt x="409" y="341"/>
                </a:lnTo>
                <a:lnTo>
                  <a:pt x="669" y="343"/>
                </a:lnTo>
                <a:lnTo>
                  <a:pt x="347" y="0"/>
                </a:lnTo>
                <a:lnTo>
                  <a:pt x="273" y="69"/>
                </a:lnTo>
                <a:lnTo>
                  <a:pt x="0" y="69"/>
                </a:lnTo>
                <a:close/>
              </a:path>
            </a:pathLst>
          </a:custGeom>
          <a:solidFill>
            <a:srgbClr val="99CCFF"/>
          </a:solidFill>
          <a:ln w="9525" cap="flat" cmpd="sng">
            <a:solidFill>
              <a:schemeClr val="tx1"/>
            </a:solidFill>
            <a:prstDash val="solid"/>
            <a:round/>
            <a:headEnd/>
            <a:tailEnd/>
          </a:ln>
          <a:effectLst/>
        </p:spPr>
        <p:txBody>
          <a:bodyPr/>
          <a:lstStyle/>
          <a:p>
            <a:endParaRPr lang="cs-CZ"/>
          </a:p>
        </p:txBody>
      </p:sp>
      <p:sp>
        <p:nvSpPr>
          <p:cNvPr id="77" name="Line 25">
            <a:extLst>
              <a:ext uri="{FF2B5EF4-FFF2-40B4-BE49-F238E27FC236}">
                <a16:creationId xmlns:a16="http://schemas.microsoft.com/office/drawing/2014/main" id="{052EBFFB-AC3C-46B5-AF48-811913202572}"/>
              </a:ext>
            </a:extLst>
          </p:cNvPr>
          <p:cNvSpPr>
            <a:spLocks noChangeShapeType="1"/>
          </p:cNvSpPr>
          <p:nvPr/>
        </p:nvSpPr>
        <p:spPr bwMode="auto">
          <a:xfrm flipH="1">
            <a:off x="3235325" y="4672013"/>
            <a:ext cx="0" cy="1511300"/>
          </a:xfrm>
          <a:prstGeom prst="line">
            <a:avLst/>
          </a:prstGeom>
          <a:noFill/>
          <a:ln w="9525" cap="rnd">
            <a:solidFill>
              <a:schemeClr val="tx1"/>
            </a:solidFill>
            <a:prstDash val="sysDot"/>
            <a:round/>
            <a:headEnd/>
            <a:tailEnd/>
          </a:ln>
          <a:effectLst/>
        </p:spPr>
        <p:txBody>
          <a:bodyPr/>
          <a:lstStyle/>
          <a:p>
            <a:endParaRPr lang="cs-CZ"/>
          </a:p>
        </p:txBody>
      </p:sp>
      <p:sp>
        <p:nvSpPr>
          <p:cNvPr id="78" name="Rectangle 26">
            <a:extLst>
              <a:ext uri="{FF2B5EF4-FFF2-40B4-BE49-F238E27FC236}">
                <a16:creationId xmlns:a16="http://schemas.microsoft.com/office/drawing/2014/main" id="{1AA47008-FE38-4B14-BC85-6847CDAA49E2}"/>
              </a:ext>
            </a:extLst>
          </p:cNvPr>
          <p:cNvSpPr>
            <a:spLocks noChangeArrowheads="1"/>
          </p:cNvSpPr>
          <p:nvPr/>
        </p:nvSpPr>
        <p:spPr bwMode="auto">
          <a:xfrm>
            <a:off x="4891088" y="4240213"/>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79" name="Rectangle 27">
            <a:extLst>
              <a:ext uri="{FF2B5EF4-FFF2-40B4-BE49-F238E27FC236}">
                <a16:creationId xmlns:a16="http://schemas.microsoft.com/office/drawing/2014/main" id="{DE2EEF23-713C-48D7-B5CF-088DCFF1C53E}"/>
              </a:ext>
            </a:extLst>
          </p:cNvPr>
          <p:cNvSpPr>
            <a:spLocks noChangeArrowheads="1"/>
          </p:cNvSpPr>
          <p:nvPr/>
        </p:nvSpPr>
        <p:spPr bwMode="auto">
          <a:xfrm>
            <a:off x="5538788" y="4240213"/>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80" name="Rectangle 28">
            <a:extLst>
              <a:ext uri="{FF2B5EF4-FFF2-40B4-BE49-F238E27FC236}">
                <a16:creationId xmlns:a16="http://schemas.microsoft.com/office/drawing/2014/main" id="{5F0734C4-4CD8-43B8-AF62-E843ED7296F4}"/>
              </a:ext>
            </a:extLst>
          </p:cNvPr>
          <p:cNvSpPr>
            <a:spLocks noChangeArrowheads="1"/>
          </p:cNvSpPr>
          <p:nvPr/>
        </p:nvSpPr>
        <p:spPr bwMode="auto">
          <a:xfrm>
            <a:off x="6332538" y="4240213"/>
            <a:ext cx="647700" cy="503237"/>
          </a:xfrm>
          <a:prstGeom prst="rect">
            <a:avLst/>
          </a:prstGeom>
          <a:noFill/>
          <a:ln w="19050" algn="ctr">
            <a:solidFill>
              <a:schemeClr val="tx1"/>
            </a:solidFill>
            <a:prstDash val="dash"/>
            <a:miter lim="800000"/>
            <a:headEnd/>
            <a:tailEnd/>
          </a:ln>
          <a:effectLst/>
        </p:spPr>
        <p:txBody>
          <a:bodyPr wrap="none" anchor="ctr"/>
          <a:lstStyle/>
          <a:p>
            <a:endParaRPr lang="cs-CZ"/>
          </a:p>
        </p:txBody>
      </p:sp>
      <p:sp>
        <p:nvSpPr>
          <p:cNvPr id="81" name="Line 29">
            <a:extLst>
              <a:ext uri="{FF2B5EF4-FFF2-40B4-BE49-F238E27FC236}">
                <a16:creationId xmlns:a16="http://schemas.microsoft.com/office/drawing/2014/main" id="{4C97E8DA-B447-427A-BAB7-BAF2947CF119}"/>
              </a:ext>
            </a:extLst>
          </p:cNvPr>
          <p:cNvSpPr>
            <a:spLocks noChangeShapeType="1"/>
          </p:cNvSpPr>
          <p:nvPr/>
        </p:nvSpPr>
        <p:spPr bwMode="auto">
          <a:xfrm flipH="1">
            <a:off x="2443163" y="3303588"/>
            <a:ext cx="0" cy="1800225"/>
          </a:xfrm>
          <a:prstGeom prst="line">
            <a:avLst/>
          </a:prstGeom>
          <a:noFill/>
          <a:ln w="9525" cap="rnd">
            <a:solidFill>
              <a:schemeClr val="tx1"/>
            </a:solidFill>
            <a:prstDash val="sysDot"/>
            <a:round/>
            <a:headEnd/>
            <a:tailEnd/>
          </a:ln>
          <a:effectLst/>
        </p:spPr>
        <p:txBody>
          <a:bodyPr/>
          <a:lstStyle/>
          <a:p>
            <a:endParaRPr lang="cs-CZ"/>
          </a:p>
        </p:txBody>
      </p:sp>
      <p:sp>
        <p:nvSpPr>
          <p:cNvPr id="82" name="Rectangle 30">
            <a:extLst>
              <a:ext uri="{FF2B5EF4-FFF2-40B4-BE49-F238E27FC236}">
                <a16:creationId xmlns:a16="http://schemas.microsoft.com/office/drawing/2014/main" id="{FF64C55A-69F1-4E0B-88D0-6C5FEE09247F}"/>
              </a:ext>
            </a:extLst>
          </p:cNvPr>
          <p:cNvSpPr>
            <a:spLocks noChangeArrowheads="1"/>
          </p:cNvSpPr>
          <p:nvPr/>
        </p:nvSpPr>
        <p:spPr bwMode="auto">
          <a:xfrm>
            <a:off x="4892675" y="5673725"/>
            <a:ext cx="647700" cy="503238"/>
          </a:xfrm>
          <a:prstGeom prst="rect">
            <a:avLst/>
          </a:prstGeom>
          <a:solidFill>
            <a:srgbClr val="DDDDDD"/>
          </a:solidFill>
          <a:ln w="19050" algn="ctr">
            <a:solidFill>
              <a:schemeClr val="tx1"/>
            </a:solidFill>
            <a:miter lim="800000"/>
            <a:headEnd/>
            <a:tailEnd/>
          </a:ln>
          <a:effectLst/>
        </p:spPr>
        <p:txBody>
          <a:bodyPr wrap="none" anchor="ctr"/>
          <a:lstStyle/>
          <a:p>
            <a:endParaRPr lang="cs-CZ"/>
          </a:p>
        </p:txBody>
      </p:sp>
      <p:sp>
        <p:nvSpPr>
          <p:cNvPr id="83" name="Oval 31">
            <a:extLst>
              <a:ext uri="{FF2B5EF4-FFF2-40B4-BE49-F238E27FC236}">
                <a16:creationId xmlns:a16="http://schemas.microsoft.com/office/drawing/2014/main" id="{7CAB9385-3562-4CDE-A176-48D009D10B43}"/>
              </a:ext>
            </a:extLst>
          </p:cNvPr>
          <p:cNvSpPr>
            <a:spLocks noChangeArrowheads="1"/>
          </p:cNvSpPr>
          <p:nvPr/>
        </p:nvSpPr>
        <p:spPr bwMode="auto">
          <a:xfrm>
            <a:off x="3302000" y="2593975"/>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84" name="Oval 32">
            <a:extLst>
              <a:ext uri="{FF2B5EF4-FFF2-40B4-BE49-F238E27FC236}">
                <a16:creationId xmlns:a16="http://schemas.microsoft.com/office/drawing/2014/main" id="{B88079E7-1ABF-4F29-8A3D-67880CEBCF08}"/>
              </a:ext>
            </a:extLst>
          </p:cNvPr>
          <p:cNvSpPr>
            <a:spLocks noChangeArrowheads="1"/>
          </p:cNvSpPr>
          <p:nvPr/>
        </p:nvSpPr>
        <p:spPr bwMode="auto">
          <a:xfrm>
            <a:off x="7721600" y="2670175"/>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85" name="Oval 33">
            <a:extLst>
              <a:ext uri="{FF2B5EF4-FFF2-40B4-BE49-F238E27FC236}">
                <a16:creationId xmlns:a16="http://schemas.microsoft.com/office/drawing/2014/main" id="{C8BCA3FF-2AA3-44DE-B7CF-424DB7FA43B6}"/>
              </a:ext>
            </a:extLst>
          </p:cNvPr>
          <p:cNvSpPr>
            <a:spLocks noChangeArrowheads="1"/>
          </p:cNvSpPr>
          <p:nvPr/>
        </p:nvSpPr>
        <p:spPr bwMode="auto">
          <a:xfrm>
            <a:off x="2616200" y="2517775"/>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86" name="Oval 34">
            <a:extLst>
              <a:ext uri="{FF2B5EF4-FFF2-40B4-BE49-F238E27FC236}">
                <a16:creationId xmlns:a16="http://schemas.microsoft.com/office/drawing/2014/main" id="{59E55778-FDBE-4945-8451-EAF6FD13352D}"/>
              </a:ext>
            </a:extLst>
          </p:cNvPr>
          <p:cNvSpPr>
            <a:spLocks noChangeArrowheads="1"/>
          </p:cNvSpPr>
          <p:nvPr/>
        </p:nvSpPr>
        <p:spPr bwMode="auto">
          <a:xfrm>
            <a:off x="8026400" y="2517775"/>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87" name="Line 35">
            <a:extLst>
              <a:ext uri="{FF2B5EF4-FFF2-40B4-BE49-F238E27FC236}">
                <a16:creationId xmlns:a16="http://schemas.microsoft.com/office/drawing/2014/main" id="{2961D758-660F-41B7-89DF-7DB95D318D66}"/>
              </a:ext>
            </a:extLst>
          </p:cNvPr>
          <p:cNvSpPr>
            <a:spLocks noChangeShapeType="1"/>
          </p:cNvSpPr>
          <p:nvPr/>
        </p:nvSpPr>
        <p:spPr bwMode="auto">
          <a:xfrm flipH="1">
            <a:off x="2659063" y="4816475"/>
            <a:ext cx="0" cy="1511300"/>
          </a:xfrm>
          <a:prstGeom prst="line">
            <a:avLst/>
          </a:prstGeom>
          <a:noFill/>
          <a:ln w="9525" cap="rnd">
            <a:solidFill>
              <a:schemeClr val="tx1"/>
            </a:solidFill>
            <a:prstDash val="sysDot"/>
            <a:round/>
            <a:headEnd/>
            <a:tailEnd/>
          </a:ln>
          <a:effectLst/>
        </p:spPr>
        <p:txBody>
          <a:bodyPr/>
          <a:lstStyle/>
          <a:p>
            <a:endParaRPr lang="cs-CZ"/>
          </a:p>
        </p:txBody>
      </p:sp>
      <p:sp>
        <p:nvSpPr>
          <p:cNvPr id="88" name="Oval 36">
            <a:extLst>
              <a:ext uri="{FF2B5EF4-FFF2-40B4-BE49-F238E27FC236}">
                <a16:creationId xmlns:a16="http://schemas.microsoft.com/office/drawing/2014/main" id="{31E80C3E-E82F-43EF-BA29-D1EB2E6404D0}"/>
              </a:ext>
            </a:extLst>
          </p:cNvPr>
          <p:cNvSpPr>
            <a:spLocks noChangeArrowheads="1"/>
          </p:cNvSpPr>
          <p:nvPr/>
        </p:nvSpPr>
        <p:spPr bwMode="auto">
          <a:xfrm>
            <a:off x="2616200" y="4303713"/>
            <a:ext cx="144463" cy="144462"/>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89" name="Oval 37">
            <a:extLst>
              <a:ext uri="{FF2B5EF4-FFF2-40B4-BE49-F238E27FC236}">
                <a16:creationId xmlns:a16="http://schemas.microsoft.com/office/drawing/2014/main" id="{CB938C73-367C-4387-9695-C6FB75C7017F}"/>
              </a:ext>
            </a:extLst>
          </p:cNvPr>
          <p:cNvSpPr>
            <a:spLocks noChangeArrowheads="1"/>
          </p:cNvSpPr>
          <p:nvPr/>
        </p:nvSpPr>
        <p:spPr bwMode="auto">
          <a:xfrm>
            <a:off x="2616200" y="5816600"/>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90" name="Oval 38">
            <a:extLst>
              <a:ext uri="{FF2B5EF4-FFF2-40B4-BE49-F238E27FC236}">
                <a16:creationId xmlns:a16="http://schemas.microsoft.com/office/drawing/2014/main" id="{6CC6494E-F717-4739-9BDE-E84E5A0AA04B}"/>
              </a:ext>
            </a:extLst>
          </p:cNvPr>
          <p:cNvSpPr>
            <a:spLocks noChangeArrowheads="1"/>
          </p:cNvSpPr>
          <p:nvPr/>
        </p:nvSpPr>
        <p:spPr bwMode="auto">
          <a:xfrm>
            <a:off x="6578600" y="4346575"/>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91" name="Oval 39">
            <a:extLst>
              <a:ext uri="{FF2B5EF4-FFF2-40B4-BE49-F238E27FC236}">
                <a16:creationId xmlns:a16="http://schemas.microsoft.com/office/drawing/2014/main" id="{B0060CB9-56AD-4E66-9AA0-6D41C6EE445C}"/>
              </a:ext>
            </a:extLst>
          </p:cNvPr>
          <p:cNvSpPr>
            <a:spLocks noChangeArrowheads="1"/>
          </p:cNvSpPr>
          <p:nvPr/>
        </p:nvSpPr>
        <p:spPr bwMode="auto">
          <a:xfrm>
            <a:off x="4924425" y="5805488"/>
            <a:ext cx="144463" cy="144462"/>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92" name="Oval 40">
            <a:extLst>
              <a:ext uri="{FF2B5EF4-FFF2-40B4-BE49-F238E27FC236}">
                <a16:creationId xmlns:a16="http://schemas.microsoft.com/office/drawing/2014/main" id="{76A75BE5-ECA1-4B68-8756-E689AD9ACEED}"/>
              </a:ext>
            </a:extLst>
          </p:cNvPr>
          <p:cNvSpPr>
            <a:spLocks noChangeArrowheads="1"/>
          </p:cNvSpPr>
          <p:nvPr/>
        </p:nvSpPr>
        <p:spPr bwMode="auto">
          <a:xfrm>
            <a:off x="5794375" y="4391025"/>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93" name="Oval 41">
            <a:extLst>
              <a:ext uri="{FF2B5EF4-FFF2-40B4-BE49-F238E27FC236}">
                <a16:creationId xmlns:a16="http://schemas.microsoft.com/office/drawing/2014/main" id="{5F3DAE6A-5A83-4351-B6CA-F2D654109B2A}"/>
              </a:ext>
            </a:extLst>
          </p:cNvPr>
          <p:cNvSpPr>
            <a:spLocks noChangeArrowheads="1"/>
          </p:cNvSpPr>
          <p:nvPr/>
        </p:nvSpPr>
        <p:spPr bwMode="auto">
          <a:xfrm>
            <a:off x="3313113" y="4422775"/>
            <a:ext cx="144462"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 name="Zástupný symbol pro číslo snímku 4">
            <a:extLst>
              <a:ext uri="{FF2B5EF4-FFF2-40B4-BE49-F238E27FC236}">
                <a16:creationId xmlns:a16="http://schemas.microsoft.com/office/drawing/2014/main" id="{C5CF4CC5-6456-4BDE-AA60-F3613B8715C4}"/>
              </a:ext>
            </a:extLst>
          </p:cNvPr>
          <p:cNvSpPr>
            <a:spLocks noGrp="1"/>
          </p:cNvSpPr>
          <p:nvPr>
            <p:ph type="sldNum" sz="quarter" idx="11"/>
          </p:nvPr>
        </p:nvSpPr>
        <p:spPr/>
        <p:txBody>
          <a:bodyPr/>
          <a:lstStyle/>
          <a:p>
            <a:pPr>
              <a:defRPr/>
            </a:pPr>
            <a:fld id="{0BAAA98E-AEB8-429B-B9FA-B14E1C5572D3}" type="slidenum">
              <a:rPr lang="en-US" altLang="en-US" smtClean="0"/>
              <a:pPr>
                <a:defRPr/>
              </a:pPr>
              <a:t>100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8365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500" fill="hold"/>
                                        <p:tgtEl>
                                          <p:spTgt spid="83"/>
                                        </p:tgtEl>
                                        <p:attrNameLst>
                                          <p:attrName>ppt_x</p:attrName>
                                        </p:attrNameLst>
                                      </p:cBhvr>
                                      <p:tavLst>
                                        <p:tav tm="0">
                                          <p:val>
                                            <p:strVal val="#ppt_x"/>
                                          </p:val>
                                        </p:tav>
                                        <p:tav tm="100000">
                                          <p:val>
                                            <p:strVal val="#ppt_x"/>
                                          </p:val>
                                        </p:tav>
                                      </p:tavLst>
                                    </p:anim>
                                    <p:anim calcmode="lin" valueType="num">
                                      <p:cBhvr additive="base">
                                        <p:cTn id="22" dur="500" fill="hold"/>
                                        <p:tgtEl>
                                          <p:spTgt spid="8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3.61111E-6 2.59259E-6 L 0.00052 0.26713 " pathEditMode="relative" rAng="0" ptsTypes="AA">
                                      <p:cBhvr>
                                        <p:cTn id="30" dur="2000" fill="hold"/>
                                        <p:tgtEl>
                                          <p:spTgt spid="83"/>
                                        </p:tgtEl>
                                        <p:attrNameLst>
                                          <p:attrName>ppt_x</p:attrName>
                                          <p:attrName>ppt_y</p:attrName>
                                        </p:attrNameLst>
                                      </p:cBhvr>
                                      <p:rCtr x="17" y="13356"/>
                                    </p:animMotion>
                                  </p:childTnLst>
                                </p:cTn>
                              </p:par>
                            </p:childTnLst>
                          </p:cTn>
                        </p:par>
                        <p:par>
                          <p:cTn id="31" fill="hold">
                            <p:stCondLst>
                              <p:cond delay="2000"/>
                            </p:stCondLst>
                            <p:childTnLst>
                              <p:par>
                                <p:cTn id="32" presetID="0" presetClass="path" presetSubtype="0" accel="50000" decel="50000" fill="hold" grpId="1" nodeType="afterEffect">
                                  <p:stCondLst>
                                    <p:cond delay="0"/>
                                  </p:stCondLst>
                                  <p:childTnLst>
                                    <p:animMotion origin="layout" path="M -0.00348 0.01134 C -0.07188 0.04676 -0.14028 0.08241 -0.17518 0.12268 C -0.21007 0.16296 -0.20712 0.2294 -0.21285 0.25278 " pathEditMode="relative" rAng="0" ptsTypes="AAA">
                                      <p:cBhvr>
                                        <p:cTn id="33" dur="2000" fill="hold"/>
                                        <p:tgtEl>
                                          <p:spTgt spid="84"/>
                                        </p:tgtEl>
                                        <p:attrNameLst>
                                          <p:attrName>ppt_x</p:attrName>
                                          <p:attrName>ppt_y</p:attrName>
                                        </p:attrNameLst>
                                      </p:cBhvr>
                                      <p:rCtr x="-10469" y="12060"/>
                                    </p:animMotion>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500" fill="hold"/>
                                        <p:tgtEl>
                                          <p:spTgt spid="85"/>
                                        </p:tgtEl>
                                        <p:attrNameLst>
                                          <p:attrName>ppt_x</p:attrName>
                                        </p:attrNameLst>
                                      </p:cBhvr>
                                      <p:tavLst>
                                        <p:tav tm="0">
                                          <p:val>
                                            <p:strVal val="#ppt_x"/>
                                          </p:val>
                                        </p:tav>
                                        <p:tav tm="100000">
                                          <p:val>
                                            <p:strVal val="#ppt_x"/>
                                          </p:val>
                                        </p:tav>
                                      </p:tavLst>
                                    </p:anim>
                                    <p:anim calcmode="lin" valueType="num">
                                      <p:cBhvr additive="base">
                                        <p:cTn id="39" dur="500" fill="hold"/>
                                        <p:tgtEl>
                                          <p:spTgt spid="85"/>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3.61111E-6 3.7037E-6 L -0.00034 0.26226 " pathEditMode="relative" rAng="0" ptsTypes="AA">
                                      <p:cBhvr>
                                        <p:cTn id="47" dur="2000" fill="hold"/>
                                        <p:tgtEl>
                                          <p:spTgt spid="85"/>
                                        </p:tgtEl>
                                        <p:attrNameLst>
                                          <p:attrName>ppt_x</p:attrName>
                                          <p:attrName>ppt_y</p:attrName>
                                        </p:attrNameLst>
                                      </p:cBhvr>
                                      <p:rCtr x="-17" y="13102"/>
                                    </p:animMotion>
                                  </p:childTnLst>
                                </p:cTn>
                              </p:par>
                            </p:childTnLst>
                          </p:cTn>
                        </p:par>
                        <p:par>
                          <p:cTn id="48" fill="hold">
                            <p:stCondLst>
                              <p:cond delay="2000"/>
                            </p:stCondLst>
                            <p:childTnLst>
                              <p:par>
                                <p:cTn id="49" presetID="0" presetClass="path" presetSubtype="0" accel="50000" decel="50000" fill="hold" grpId="1" nodeType="afterEffect">
                                  <p:stCondLst>
                                    <p:cond delay="0"/>
                                  </p:stCondLst>
                                  <p:childTnLst>
                                    <p:animMotion origin="layout" path="M -2.77778E-7 3.7037E-6 C -0.00746 0.02615 -0.01806 0.11296 -0.04496 0.15764 C -0.07187 0.20208 -0.13698 0.24514 -0.16128 0.26805 " pathEditMode="relative" rAng="0" ptsTypes="AAA">
                                      <p:cBhvr>
                                        <p:cTn id="50" dur="2000" fill="hold"/>
                                        <p:tgtEl>
                                          <p:spTgt spid="86"/>
                                        </p:tgtEl>
                                        <p:attrNameLst>
                                          <p:attrName>ppt_x</p:attrName>
                                          <p:attrName>ppt_y</p:attrName>
                                        </p:attrNameLst>
                                      </p:cBhvr>
                                      <p:rCtr x="-8073" y="13403"/>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2" nodeType="clickEffect">
                                  <p:stCondLst>
                                    <p:cond delay="0"/>
                                  </p:stCondLst>
                                  <p:childTnLst>
                                    <p:animMotion origin="layout" path="M -0.00034 0.26226 L 0.00105 0.48194 " pathEditMode="relative" rAng="0" ptsTypes="AA">
                                      <p:cBhvr>
                                        <p:cTn id="54" dur="2000" fill="hold"/>
                                        <p:tgtEl>
                                          <p:spTgt spid="85"/>
                                        </p:tgtEl>
                                        <p:attrNameLst>
                                          <p:attrName>ppt_x</p:attrName>
                                          <p:attrName>ppt_y</p:attrName>
                                        </p:attrNameLst>
                                      </p:cBhvr>
                                      <p:rCtr x="69" y="10972"/>
                                    </p:animMotion>
                                  </p:childTnLst>
                                </p:cTn>
                              </p:par>
                            </p:childTnLst>
                          </p:cTn>
                        </p:par>
                        <p:par>
                          <p:cTn id="55" fill="hold">
                            <p:stCondLst>
                              <p:cond delay="2000"/>
                            </p:stCondLst>
                            <p:childTnLst>
                              <p:par>
                                <p:cTn id="56" presetID="0" presetClass="path" presetSubtype="0" accel="50000" decel="50000" fill="hold" grpId="2" nodeType="afterEffect">
                                  <p:stCondLst>
                                    <p:cond delay="0"/>
                                  </p:stCondLst>
                                  <p:childTnLst>
                                    <p:animMotion origin="layout" path="M -0.16128 0.26805 C -0.21545 0.30069 -0.26944 0.33333 -0.29896 0.36851 C -0.32847 0.4037 -0.33368 0.44166 -0.33889 0.47986 " pathEditMode="relative" rAng="0" ptsTypes="AAA">
                                      <p:cBhvr>
                                        <p:cTn id="57" dur="2000" fill="hold"/>
                                        <p:tgtEl>
                                          <p:spTgt spid="86"/>
                                        </p:tgtEl>
                                        <p:attrNameLst>
                                          <p:attrName>ppt_x</p:attrName>
                                          <p:attrName>ppt_y</p:attrName>
                                        </p:attrNameLst>
                                      </p:cBhvr>
                                      <p:rCtr x="-8889" y="10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3" grpId="1" animBg="1"/>
      <p:bldP spid="84" grpId="0" animBg="1"/>
      <p:bldP spid="84" grpId="1" animBg="1"/>
      <p:bldP spid="85" grpId="0" animBg="1"/>
      <p:bldP spid="85" grpId="1" animBg="1"/>
      <p:bldP spid="85" grpId="2" animBg="1"/>
      <p:bldP spid="86" grpId="0" animBg="1"/>
      <p:bldP spid="86" grpId="1" animBg="1"/>
      <p:bldP spid="86" grpId="2" animBg="1"/>
      <p:bldP spid="88" grpId="0" animBg="1"/>
      <p:bldP spid="89" grpId="0" animBg="1"/>
      <p:bldP spid="90" grpId="0" animBg="1"/>
      <p:bldP spid="91" grpId="0" animBg="1"/>
      <p:bldP spid="92" grpId="0" animBg="1"/>
      <p:bldP spid="9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D-Index</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D-Index – range search</a:t>
            </a:r>
          </a:p>
        </p:txBody>
      </p:sp>
      <p:sp>
        <p:nvSpPr>
          <p:cNvPr id="7" name="Line 3">
            <a:extLst>
              <a:ext uri="{FF2B5EF4-FFF2-40B4-BE49-F238E27FC236}">
                <a16:creationId xmlns:a16="http://schemas.microsoft.com/office/drawing/2014/main" id="{FE3603D2-2917-4201-9214-F0414E75716F}"/>
              </a:ext>
            </a:extLst>
          </p:cNvPr>
          <p:cNvSpPr>
            <a:spLocks noChangeShapeType="1"/>
          </p:cNvSpPr>
          <p:nvPr/>
        </p:nvSpPr>
        <p:spPr bwMode="auto">
          <a:xfrm flipH="1">
            <a:off x="2413273" y="4137174"/>
            <a:ext cx="0" cy="1511300"/>
          </a:xfrm>
          <a:prstGeom prst="line">
            <a:avLst/>
          </a:prstGeom>
          <a:noFill/>
          <a:ln w="9525" cap="rnd">
            <a:solidFill>
              <a:schemeClr val="tx1"/>
            </a:solidFill>
            <a:prstDash val="sysDot"/>
            <a:round/>
            <a:headEnd/>
            <a:tailEnd/>
          </a:ln>
          <a:effectLst/>
        </p:spPr>
        <p:txBody>
          <a:bodyPr/>
          <a:lstStyle/>
          <a:p>
            <a:endParaRPr lang="cs-CZ"/>
          </a:p>
        </p:txBody>
      </p:sp>
      <p:sp>
        <p:nvSpPr>
          <p:cNvPr id="9" name="Line 4">
            <a:extLst>
              <a:ext uri="{FF2B5EF4-FFF2-40B4-BE49-F238E27FC236}">
                <a16:creationId xmlns:a16="http://schemas.microsoft.com/office/drawing/2014/main" id="{B1F6EC65-B596-4F1D-A2F2-209C9DA12762}"/>
              </a:ext>
            </a:extLst>
          </p:cNvPr>
          <p:cNvSpPr>
            <a:spLocks noChangeShapeType="1"/>
          </p:cNvSpPr>
          <p:nvPr/>
        </p:nvSpPr>
        <p:spPr bwMode="auto">
          <a:xfrm flipH="1">
            <a:off x="2989535" y="4064149"/>
            <a:ext cx="0" cy="1511300"/>
          </a:xfrm>
          <a:prstGeom prst="line">
            <a:avLst/>
          </a:prstGeom>
          <a:noFill/>
          <a:ln w="9525" cap="rnd">
            <a:solidFill>
              <a:schemeClr val="tx1"/>
            </a:solidFill>
            <a:prstDash val="sysDot"/>
            <a:round/>
            <a:headEnd/>
            <a:tailEnd/>
          </a:ln>
          <a:effectLst/>
        </p:spPr>
        <p:txBody>
          <a:bodyPr/>
          <a:lstStyle/>
          <a:p>
            <a:endParaRPr lang="cs-CZ"/>
          </a:p>
        </p:txBody>
      </p:sp>
      <p:sp>
        <p:nvSpPr>
          <p:cNvPr id="10" name="Line 5">
            <a:extLst>
              <a:ext uri="{FF2B5EF4-FFF2-40B4-BE49-F238E27FC236}">
                <a16:creationId xmlns:a16="http://schemas.microsoft.com/office/drawing/2014/main" id="{3E87AE1F-F9E9-4CAC-8226-C7A0316768CB}"/>
              </a:ext>
            </a:extLst>
          </p:cNvPr>
          <p:cNvSpPr>
            <a:spLocks noChangeShapeType="1"/>
          </p:cNvSpPr>
          <p:nvPr/>
        </p:nvSpPr>
        <p:spPr bwMode="auto">
          <a:xfrm flipH="1">
            <a:off x="1405210" y="27687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11" name="Line 6">
            <a:extLst>
              <a:ext uri="{FF2B5EF4-FFF2-40B4-BE49-F238E27FC236}">
                <a16:creationId xmlns:a16="http://schemas.microsoft.com/office/drawing/2014/main" id="{72697727-FBC3-4C74-BB45-0EAFA4A1CC28}"/>
              </a:ext>
            </a:extLst>
          </p:cNvPr>
          <p:cNvSpPr>
            <a:spLocks noChangeShapeType="1"/>
          </p:cNvSpPr>
          <p:nvPr/>
        </p:nvSpPr>
        <p:spPr bwMode="auto">
          <a:xfrm flipH="1">
            <a:off x="1838598" y="23369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12" name="Line 7">
            <a:extLst>
              <a:ext uri="{FF2B5EF4-FFF2-40B4-BE49-F238E27FC236}">
                <a16:creationId xmlns:a16="http://schemas.microsoft.com/office/drawing/2014/main" id="{8C21B543-1561-493C-A2EF-9C727E0D9DE2}"/>
              </a:ext>
            </a:extLst>
          </p:cNvPr>
          <p:cNvSpPr>
            <a:spLocks noChangeShapeType="1"/>
          </p:cNvSpPr>
          <p:nvPr/>
        </p:nvSpPr>
        <p:spPr bwMode="auto">
          <a:xfrm flipH="1">
            <a:off x="3278460" y="19051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13" name="Line 8">
            <a:extLst>
              <a:ext uri="{FF2B5EF4-FFF2-40B4-BE49-F238E27FC236}">
                <a16:creationId xmlns:a16="http://schemas.microsoft.com/office/drawing/2014/main" id="{BF024FA5-9273-4F6F-AA5C-761DC7FF53F7}"/>
              </a:ext>
            </a:extLst>
          </p:cNvPr>
          <p:cNvSpPr>
            <a:spLocks noChangeShapeType="1"/>
          </p:cNvSpPr>
          <p:nvPr/>
        </p:nvSpPr>
        <p:spPr bwMode="auto">
          <a:xfrm flipH="1">
            <a:off x="3854723" y="19051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14" name="AutoShape 9">
            <a:extLst>
              <a:ext uri="{FF2B5EF4-FFF2-40B4-BE49-F238E27FC236}">
                <a16:creationId xmlns:a16="http://schemas.microsoft.com/office/drawing/2014/main" id="{66B7D7A7-6817-40D4-912C-8F315051CB83}"/>
              </a:ext>
            </a:extLst>
          </p:cNvPr>
          <p:cNvSpPr>
            <a:spLocks noChangeArrowheads="1"/>
          </p:cNvSpPr>
          <p:nvPr/>
        </p:nvSpPr>
        <p:spPr bwMode="auto">
          <a:xfrm>
            <a:off x="1046435" y="1903561"/>
            <a:ext cx="3887788" cy="1296988"/>
          </a:xfrm>
          <a:prstGeom prst="parallelogram">
            <a:avLst>
              <a:gd name="adj" fmla="val 90620"/>
            </a:avLst>
          </a:prstGeom>
          <a:solidFill>
            <a:srgbClr val="DDDDDD"/>
          </a:solidFill>
          <a:ln w="9525" algn="ctr">
            <a:solidFill>
              <a:schemeClr val="tx1"/>
            </a:solidFill>
            <a:miter lim="800000"/>
            <a:headEnd/>
            <a:tailEnd/>
          </a:ln>
          <a:effectLst/>
        </p:spPr>
        <p:txBody>
          <a:bodyPr wrap="none" anchor="ctr"/>
          <a:lstStyle/>
          <a:p>
            <a:endParaRPr lang="cs-CZ"/>
          </a:p>
        </p:txBody>
      </p:sp>
      <p:sp>
        <p:nvSpPr>
          <p:cNvPr id="15" name="AutoShape 10">
            <a:extLst>
              <a:ext uri="{FF2B5EF4-FFF2-40B4-BE49-F238E27FC236}">
                <a16:creationId xmlns:a16="http://schemas.microsoft.com/office/drawing/2014/main" id="{C4900EAB-EE1F-4569-A41B-5F564B4D63A3}"/>
              </a:ext>
            </a:extLst>
          </p:cNvPr>
          <p:cNvSpPr>
            <a:spLocks noChangeArrowheads="1"/>
          </p:cNvSpPr>
          <p:nvPr/>
        </p:nvSpPr>
        <p:spPr bwMode="auto">
          <a:xfrm>
            <a:off x="2702198" y="2768749"/>
            <a:ext cx="1439862" cy="431800"/>
          </a:xfrm>
          <a:prstGeom prst="parallelogram">
            <a:avLst>
              <a:gd name="adj" fmla="val 91916"/>
            </a:avLst>
          </a:prstGeom>
          <a:solidFill>
            <a:srgbClr val="99CCFF"/>
          </a:solidFill>
          <a:ln w="9525" algn="ctr">
            <a:solidFill>
              <a:schemeClr val="tx1"/>
            </a:solidFill>
            <a:miter lim="800000"/>
            <a:headEnd/>
            <a:tailEnd/>
          </a:ln>
          <a:effectLst/>
        </p:spPr>
        <p:txBody>
          <a:bodyPr wrap="none" anchor="ctr"/>
          <a:lstStyle/>
          <a:p>
            <a:endParaRPr lang="cs-CZ"/>
          </a:p>
        </p:txBody>
      </p:sp>
      <p:sp>
        <p:nvSpPr>
          <p:cNvPr id="16" name="AutoShape 11">
            <a:extLst>
              <a:ext uri="{FF2B5EF4-FFF2-40B4-BE49-F238E27FC236}">
                <a16:creationId xmlns:a16="http://schemas.microsoft.com/office/drawing/2014/main" id="{71887A6E-C19A-4F64-B51A-F7A1E8BEF73B}"/>
              </a:ext>
            </a:extLst>
          </p:cNvPr>
          <p:cNvSpPr>
            <a:spLocks noChangeArrowheads="1"/>
          </p:cNvSpPr>
          <p:nvPr/>
        </p:nvSpPr>
        <p:spPr bwMode="auto">
          <a:xfrm>
            <a:off x="3494360" y="1903561"/>
            <a:ext cx="1439863" cy="431800"/>
          </a:xfrm>
          <a:prstGeom prst="parallelogram">
            <a:avLst>
              <a:gd name="adj" fmla="val 91917"/>
            </a:avLst>
          </a:prstGeom>
          <a:solidFill>
            <a:srgbClr val="99CCFF"/>
          </a:solidFill>
          <a:ln w="9525" algn="ctr">
            <a:solidFill>
              <a:schemeClr val="tx1"/>
            </a:solidFill>
            <a:miter lim="800000"/>
            <a:headEnd/>
            <a:tailEnd/>
          </a:ln>
          <a:effectLst/>
        </p:spPr>
        <p:txBody>
          <a:bodyPr wrap="none" anchor="ctr"/>
          <a:lstStyle/>
          <a:p>
            <a:endParaRPr lang="cs-CZ"/>
          </a:p>
        </p:txBody>
      </p:sp>
      <p:sp>
        <p:nvSpPr>
          <p:cNvPr id="17" name="AutoShape 12">
            <a:extLst>
              <a:ext uri="{FF2B5EF4-FFF2-40B4-BE49-F238E27FC236}">
                <a16:creationId xmlns:a16="http://schemas.microsoft.com/office/drawing/2014/main" id="{5A781571-7438-40F8-8FDF-DEE8ED453288}"/>
              </a:ext>
            </a:extLst>
          </p:cNvPr>
          <p:cNvSpPr>
            <a:spLocks noChangeArrowheads="1"/>
          </p:cNvSpPr>
          <p:nvPr/>
        </p:nvSpPr>
        <p:spPr bwMode="auto">
          <a:xfrm>
            <a:off x="1838598" y="1903561"/>
            <a:ext cx="1439862" cy="431800"/>
          </a:xfrm>
          <a:prstGeom prst="parallelogram">
            <a:avLst>
              <a:gd name="adj" fmla="val 91916"/>
            </a:avLst>
          </a:prstGeom>
          <a:solidFill>
            <a:srgbClr val="99CCFF"/>
          </a:solidFill>
          <a:ln w="9525" algn="ctr">
            <a:solidFill>
              <a:schemeClr val="tx1"/>
            </a:solidFill>
            <a:miter lim="800000"/>
            <a:headEnd/>
            <a:tailEnd/>
          </a:ln>
          <a:effectLst/>
        </p:spPr>
        <p:txBody>
          <a:bodyPr wrap="none" anchor="ctr"/>
          <a:lstStyle/>
          <a:p>
            <a:endParaRPr lang="cs-CZ"/>
          </a:p>
        </p:txBody>
      </p:sp>
      <p:sp>
        <p:nvSpPr>
          <p:cNvPr id="18" name="AutoShape 13">
            <a:extLst>
              <a:ext uri="{FF2B5EF4-FFF2-40B4-BE49-F238E27FC236}">
                <a16:creationId xmlns:a16="http://schemas.microsoft.com/office/drawing/2014/main" id="{870CCAB9-CA5F-453D-9A37-7190D54F4D70}"/>
              </a:ext>
            </a:extLst>
          </p:cNvPr>
          <p:cNvSpPr>
            <a:spLocks noChangeArrowheads="1"/>
          </p:cNvSpPr>
          <p:nvPr/>
        </p:nvSpPr>
        <p:spPr bwMode="auto">
          <a:xfrm>
            <a:off x="1046435" y="2768749"/>
            <a:ext cx="1439863" cy="431800"/>
          </a:xfrm>
          <a:prstGeom prst="parallelogram">
            <a:avLst>
              <a:gd name="adj" fmla="val 91917"/>
            </a:avLst>
          </a:prstGeom>
          <a:solidFill>
            <a:srgbClr val="99CCFF"/>
          </a:solidFill>
          <a:ln w="9525" algn="ctr">
            <a:solidFill>
              <a:schemeClr val="tx1"/>
            </a:solidFill>
            <a:miter lim="800000"/>
            <a:headEnd/>
            <a:tailEnd/>
          </a:ln>
          <a:effectLst/>
        </p:spPr>
        <p:txBody>
          <a:bodyPr wrap="none" anchor="ctr"/>
          <a:lstStyle/>
          <a:p>
            <a:endParaRPr lang="cs-CZ"/>
          </a:p>
        </p:txBody>
      </p:sp>
      <p:sp>
        <p:nvSpPr>
          <p:cNvPr id="19" name="Rectangle 14">
            <a:extLst>
              <a:ext uri="{FF2B5EF4-FFF2-40B4-BE49-F238E27FC236}">
                <a16:creationId xmlns:a16="http://schemas.microsoft.com/office/drawing/2014/main" id="{CEE43B32-4D0F-49F4-82E8-B043AE5542D1}"/>
              </a:ext>
            </a:extLst>
          </p:cNvPr>
          <p:cNvSpPr>
            <a:spLocks noChangeArrowheads="1"/>
          </p:cNvSpPr>
          <p:nvPr/>
        </p:nvSpPr>
        <p:spPr bwMode="auto">
          <a:xfrm>
            <a:off x="5150123" y="2336949"/>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20" name="Rectangle 15">
            <a:extLst>
              <a:ext uri="{FF2B5EF4-FFF2-40B4-BE49-F238E27FC236}">
                <a16:creationId xmlns:a16="http://schemas.microsoft.com/office/drawing/2014/main" id="{11C364C8-402F-4330-9F2D-1B48E0FB5C41}"/>
              </a:ext>
            </a:extLst>
          </p:cNvPr>
          <p:cNvSpPr>
            <a:spLocks noChangeArrowheads="1"/>
          </p:cNvSpPr>
          <p:nvPr/>
        </p:nvSpPr>
        <p:spPr bwMode="auto">
          <a:xfrm>
            <a:off x="5797823" y="2336949"/>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21" name="Rectangle 16">
            <a:extLst>
              <a:ext uri="{FF2B5EF4-FFF2-40B4-BE49-F238E27FC236}">
                <a16:creationId xmlns:a16="http://schemas.microsoft.com/office/drawing/2014/main" id="{518823F8-81D3-4E39-A5FE-0FB975C9243D}"/>
              </a:ext>
            </a:extLst>
          </p:cNvPr>
          <p:cNvSpPr>
            <a:spLocks noChangeArrowheads="1"/>
          </p:cNvSpPr>
          <p:nvPr/>
        </p:nvSpPr>
        <p:spPr bwMode="auto">
          <a:xfrm>
            <a:off x="6447110" y="2336949"/>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22" name="Rectangle 17">
            <a:extLst>
              <a:ext uri="{FF2B5EF4-FFF2-40B4-BE49-F238E27FC236}">
                <a16:creationId xmlns:a16="http://schemas.microsoft.com/office/drawing/2014/main" id="{462A0120-70D7-443C-B772-5C139CFE7FD2}"/>
              </a:ext>
            </a:extLst>
          </p:cNvPr>
          <p:cNvSpPr>
            <a:spLocks noChangeArrowheads="1"/>
          </p:cNvSpPr>
          <p:nvPr/>
        </p:nvSpPr>
        <p:spPr bwMode="auto">
          <a:xfrm>
            <a:off x="7094810" y="2336949"/>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23" name="Freeform 18">
            <a:extLst>
              <a:ext uri="{FF2B5EF4-FFF2-40B4-BE49-F238E27FC236}">
                <a16:creationId xmlns:a16="http://schemas.microsoft.com/office/drawing/2014/main" id="{D37BF5FD-7B76-42F9-98B8-200E4B82DDAA}"/>
              </a:ext>
            </a:extLst>
          </p:cNvPr>
          <p:cNvSpPr>
            <a:spLocks/>
          </p:cNvSpPr>
          <p:nvPr/>
        </p:nvSpPr>
        <p:spPr bwMode="auto">
          <a:xfrm>
            <a:off x="1405210" y="3705374"/>
            <a:ext cx="3097213" cy="1295400"/>
          </a:xfrm>
          <a:custGeom>
            <a:avLst/>
            <a:gdLst/>
            <a:ahLst/>
            <a:cxnLst>
              <a:cxn ang="0">
                <a:pos x="1724" y="544"/>
              </a:cxn>
              <a:cxn ang="0">
                <a:pos x="1044" y="544"/>
              </a:cxn>
              <a:cxn ang="0">
                <a:pos x="817" y="816"/>
              </a:cxn>
              <a:cxn ang="0">
                <a:pos x="454" y="816"/>
              </a:cxn>
              <a:cxn ang="0">
                <a:pos x="681" y="544"/>
              </a:cxn>
              <a:cxn ang="0">
                <a:pos x="0" y="544"/>
              </a:cxn>
              <a:cxn ang="0">
                <a:pos x="273" y="272"/>
              </a:cxn>
              <a:cxn ang="0">
                <a:pos x="908" y="272"/>
              </a:cxn>
              <a:cxn ang="0">
                <a:pos x="1180" y="0"/>
              </a:cxn>
              <a:cxn ang="0">
                <a:pos x="1543" y="0"/>
              </a:cxn>
              <a:cxn ang="0">
                <a:pos x="1316" y="272"/>
              </a:cxn>
              <a:cxn ang="0">
                <a:pos x="1951" y="272"/>
              </a:cxn>
              <a:cxn ang="0">
                <a:pos x="1724" y="544"/>
              </a:cxn>
            </a:cxnLst>
            <a:rect l="0" t="0" r="r" b="b"/>
            <a:pathLst>
              <a:path w="1951" h="816">
                <a:moveTo>
                  <a:pt x="1724" y="544"/>
                </a:moveTo>
                <a:lnTo>
                  <a:pt x="1044" y="544"/>
                </a:lnTo>
                <a:lnTo>
                  <a:pt x="817" y="816"/>
                </a:lnTo>
                <a:lnTo>
                  <a:pt x="454" y="816"/>
                </a:lnTo>
                <a:lnTo>
                  <a:pt x="681" y="544"/>
                </a:lnTo>
                <a:lnTo>
                  <a:pt x="0" y="544"/>
                </a:lnTo>
                <a:lnTo>
                  <a:pt x="273" y="272"/>
                </a:lnTo>
                <a:lnTo>
                  <a:pt x="908" y="272"/>
                </a:lnTo>
                <a:lnTo>
                  <a:pt x="1180" y="0"/>
                </a:lnTo>
                <a:lnTo>
                  <a:pt x="1543" y="0"/>
                </a:lnTo>
                <a:lnTo>
                  <a:pt x="1316" y="272"/>
                </a:lnTo>
                <a:lnTo>
                  <a:pt x="1951" y="272"/>
                </a:lnTo>
                <a:lnTo>
                  <a:pt x="1724" y="544"/>
                </a:lnTo>
                <a:close/>
              </a:path>
            </a:pathLst>
          </a:custGeom>
          <a:solidFill>
            <a:srgbClr val="99CCFF"/>
          </a:solidFill>
          <a:ln w="9525" cap="flat" cmpd="sng">
            <a:solidFill>
              <a:schemeClr val="tx1"/>
            </a:solidFill>
            <a:prstDash val="solid"/>
            <a:round/>
            <a:headEnd/>
            <a:tailEnd/>
          </a:ln>
          <a:effectLst/>
        </p:spPr>
        <p:txBody>
          <a:bodyPr/>
          <a:lstStyle/>
          <a:p>
            <a:endParaRPr lang="cs-CZ"/>
          </a:p>
        </p:txBody>
      </p:sp>
      <p:sp>
        <p:nvSpPr>
          <p:cNvPr id="24" name="Line 19">
            <a:extLst>
              <a:ext uri="{FF2B5EF4-FFF2-40B4-BE49-F238E27FC236}">
                <a16:creationId xmlns:a16="http://schemas.microsoft.com/office/drawing/2014/main" id="{205161E7-2CAB-47B9-8260-28E3A08048AE}"/>
              </a:ext>
            </a:extLst>
          </p:cNvPr>
          <p:cNvSpPr>
            <a:spLocks noChangeShapeType="1"/>
          </p:cNvSpPr>
          <p:nvPr/>
        </p:nvSpPr>
        <p:spPr bwMode="auto">
          <a:xfrm flipH="1">
            <a:off x="2125935" y="32005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5" name="Line 20">
            <a:extLst>
              <a:ext uri="{FF2B5EF4-FFF2-40B4-BE49-F238E27FC236}">
                <a16:creationId xmlns:a16="http://schemas.microsoft.com/office/drawing/2014/main" id="{EB8A5D92-3DC1-4A67-8E9E-639CCF9C6216}"/>
              </a:ext>
            </a:extLst>
          </p:cNvPr>
          <p:cNvSpPr>
            <a:spLocks noChangeShapeType="1"/>
          </p:cNvSpPr>
          <p:nvPr/>
        </p:nvSpPr>
        <p:spPr bwMode="auto">
          <a:xfrm flipH="1">
            <a:off x="4502423" y="23369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6" name="Line 21">
            <a:extLst>
              <a:ext uri="{FF2B5EF4-FFF2-40B4-BE49-F238E27FC236}">
                <a16:creationId xmlns:a16="http://schemas.microsoft.com/office/drawing/2014/main" id="{06DF6667-5DC1-4284-9700-2BFA1C13C795}"/>
              </a:ext>
            </a:extLst>
          </p:cNvPr>
          <p:cNvSpPr>
            <a:spLocks noChangeShapeType="1"/>
          </p:cNvSpPr>
          <p:nvPr/>
        </p:nvSpPr>
        <p:spPr bwMode="auto">
          <a:xfrm flipH="1">
            <a:off x="4142060" y="27687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7" name="Freeform 22">
            <a:extLst>
              <a:ext uri="{FF2B5EF4-FFF2-40B4-BE49-F238E27FC236}">
                <a16:creationId xmlns:a16="http://schemas.microsoft.com/office/drawing/2014/main" id="{8F36721B-F1F8-4AD4-805F-03A6EA9A47AA}"/>
              </a:ext>
            </a:extLst>
          </p:cNvPr>
          <p:cNvSpPr>
            <a:spLocks/>
          </p:cNvSpPr>
          <p:nvPr/>
        </p:nvSpPr>
        <p:spPr bwMode="auto">
          <a:xfrm>
            <a:off x="2413273" y="4027636"/>
            <a:ext cx="1062037" cy="685800"/>
          </a:xfrm>
          <a:custGeom>
            <a:avLst/>
            <a:gdLst/>
            <a:ahLst/>
            <a:cxnLst>
              <a:cxn ang="0">
                <a:pos x="0" y="69"/>
              </a:cxn>
              <a:cxn ang="0">
                <a:pos x="333" y="432"/>
              </a:cxn>
              <a:cxn ang="0">
                <a:pos x="409" y="341"/>
              </a:cxn>
              <a:cxn ang="0">
                <a:pos x="669" y="343"/>
              </a:cxn>
              <a:cxn ang="0">
                <a:pos x="347" y="0"/>
              </a:cxn>
              <a:cxn ang="0">
                <a:pos x="273" y="69"/>
              </a:cxn>
              <a:cxn ang="0">
                <a:pos x="0" y="69"/>
              </a:cxn>
            </a:cxnLst>
            <a:rect l="0" t="0" r="r" b="b"/>
            <a:pathLst>
              <a:path w="669" h="432">
                <a:moveTo>
                  <a:pt x="0" y="69"/>
                </a:moveTo>
                <a:lnTo>
                  <a:pt x="333" y="432"/>
                </a:lnTo>
                <a:lnTo>
                  <a:pt x="409" y="341"/>
                </a:lnTo>
                <a:lnTo>
                  <a:pt x="669" y="343"/>
                </a:lnTo>
                <a:lnTo>
                  <a:pt x="347" y="0"/>
                </a:lnTo>
                <a:lnTo>
                  <a:pt x="273" y="69"/>
                </a:lnTo>
                <a:lnTo>
                  <a:pt x="0" y="69"/>
                </a:lnTo>
                <a:close/>
              </a:path>
            </a:pathLst>
          </a:custGeom>
          <a:solidFill>
            <a:srgbClr val="DDDDDD"/>
          </a:solidFill>
          <a:ln w="9525" cap="flat" cmpd="sng">
            <a:solidFill>
              <a:schemeClr val="tx1"/>
            </a:solidFill>
            <a:prstDash val="solid"/>
            <a:round/>
            <a:headEnd/>
            <a:tailEnd/>
          </a:ln>
          <a:effectLst/>
        </p:spPr>
        <p:txBody>
          <a:bodyPr/>
          <a:lstStyle/>
          <a:p>
            <a:endParaRPr lang="cs-CZ"/>
          </a:p>
        </p:txBody>
      </p:sp>
      <p:sp>
        <p:nvSpPr>
          <p:cNvPr id="28" name="Freeform 23">
            <a:extLst>
              <a:ext uri="{FF2B5EF4-FFF2-40B4-BE49-F238E27FC236}">
                <a16:creationId xmlns:a16="http://schemas.microsoft.com/office/drawing/2014/main" id="{279DA151-99EC-4A4E-935F-D2BE021DEA28}"/>
              </a:ext>
            </a:extLst>
          </p:cNvPr>
          <p:cNvSpPr>
            <a:spLocks/>
          </p:cNvSpPr>
          <p:nvPr/>
        </p:nvSpPr>
        <p:spPr bwMode="auto">
          <a:xfrm>
            <a:off x="2413273" y="5538936"/>
            <a:ext cx="1062037" cy="685800"/>
          </a:xfrm>
          <a:custGeom>
            <a:avLst/>
            <a:gdLst/>
            <a:ahLst/>
            <a:cxnLst>
              <a:cxn ang="0">
                <a:pos x="0" y="69"/>
              </a:cxn>
              <a:cxn ang="0">
                <a:pos x="333" y="432"/>
              </a:cxn>
              <a:cxn ang="0">
                <a:pos x="409" y="341"/>
              </a:cxn>
              <a:cxn ang="0">
                <a:pos x="669" y="343"/>
              </a:cxn>
              <a:cxn ang="0">
                <a:pos x="347" y="0"/>
              </a:cxn>
              <a:cxn ang="0">
                <a:pos x="273" y="69"/>
              </a:cxn>
              <a:cxn ang="0">
                <a:pos x="0" y="69"/>
              </a:cxn>
            </a:cxnLst>
            <a:rect l="0" t="0" r="r" b="b"/>
            <a:pathLst>
              <a:path w="669" h="432">
                <a:moveTo>
                  <a:pt x="0" y="69"/>
                </a:moveTo>
                <a:lnTo>
                  <a:pt x="333" y="432"/>
                </a:lnTo>
                <a:lnTo>
                  <a:pt x="409" y="341"/>
                </a:lnTo>
                <a:lnTo>
                  <a:pt x="669" y="343"/>
                </a:lnTo>
                <a:lnTo>
                  <a:pt x="347" y="0"/>
                </a:lnTo>
                <a:lnTo>
                  <a:pt x="273" y="69"/>
                </a:lnTo>
                <a:lnTo>
                  <a:pt x="0" y="69"/>
                </a:lnTo>
                <a:close/>
              </a:path>
            </a:pathLst>
          </a:custGeom>
          <a:solidFill>
            <a:srgbClr val="99CCFF"/>
          </a:solidFill>
          <a:ln w="9525" cap="flat" cmpd="sng">
            <a:solidFill>
              <a:schemeClr val="tx1"/>
            </a:solidFill>
            <a:prstDash val="solid"/>
            <a:round/>
            <a:headEnd/>
            <a:tailEnd/>
          </a:ln>
          <a:effectLst/>
        </p:spPr>
        <p:txBody>
          <a:bodyPr/>
          <a:lstStyle/>
          <a:p>
            <a:endParaRPr lang="cs-CZ"/>
          </a:p>
        </p:txBody>
      </p:sp>
      <p:sp>
        <p:nvSpPr>
          <p:cNvPr id="29" name="Line 24">
            <a:extLst>
              <a:ext uri="{FF2B5EF4-FFF2-40B4-BE49-F238E27FC236}">
                <a16:creationId xmlns:a16="http://schemas.microsoft.com/office/drawing/2014/main" id="{4A5A7EC1-E968-4C89-866C-6E419685E3DE}"/>
              </a:ext>
            </a:extLst>
          </p:cNvPr>
          <p:cNvSpPr>
            <a:spLocks noChangeShapeType="1"/>
          </p:cNvSpPr>
          <p:nvPr/>
        </p:nvSpPr>
        <p:spPr bwMode="auto">
          <a:xfrm flipH="1">
            <a:off x="3494360" y="4568974"/>
            <a:ext cx="0" cy="1511300"/>
          </a:xfrm>
          <a:prstGeom prst="line">
            <a:avLst/>
          </a:prstGeom>
          <a:noFill/>
          <a:ln w="9525" cap="rnd">
            <a:solidFill>
              <a:schemeClr val="tx1"/>
            </a:solidFill>
            <a:prstDash val="sysDot"/>
            <a:round/>
            <a:headEnd/>
            <a:tailEnd/>
          </a:ln>
          <a:effectLst/>
        </p:spPr>
        <p:txBody>
          <a:bodyPr/>
          <a:lstStyle/>
          <a:p>
            <a:endParaRPr lang="cs-CZ"/>
          </a:p>
        </p:txBody>
      </p:sp>
      <p:sp>
        <p:nvSpPr>
          <p:cNvPr id="30" name="Rectangle 25">
            <a:extLst>
              <a:ext uri="{FF2B5EF4-FFF2-40B4-BE49-F238E27FC236}">
                <a16:creationId xmlns:a16="http://schemas.microsoft.com/office/drawing/2014/main" id="{516A6047-2C91-403F-BD99-E9D495810B18}"/>
              </a:ext>
            </a:extLst>
          </p:cNvPr>
          <p:cNvSpPr>
            <a:spLocks noChangeArrowheads="1"/>
          </p:cNvSpPr>
          <p:nvPr/>
        </p:nvSpPr>
        <p:spPr bwMode="auto">
          <a:xfrm>
            <a:off x="5150123" y="4137174"/>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31" name="Rectangle 26">
            <a:extLst>
              <a:ext uri="{FF2B5EF4-FFF2-40B4-BE49-F238E27FC236}">
                <a16:creationId xmlns:a16="http://schemas.microsoft.com/office/drawing/2014/main" id="{330F2688-5381-4CC1-AA03-F1136E7EC62C}"/>
              </a:ext>
            </a:extLst>
          </p:cNvPr>
          <p:cNvSpPr>
            <a:spLocks noChangeArrowheads="1"/>
          </p:cNvSpPr>
          <p:nvPr/>
        </p:nvSpPr>
        <p:spPr bwMode="auto">
          <a:xfrm>
            <a:off x="5797823" y="4137174"/>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32" name="Line 27">
            <a:extLst>
              <a:ext uri="{FF2B5EF4-FFF2-40B4-BE49-F238E27FC236}">
                <a16:creationId xmlns:a16="http://schemas.microsoft.com/office/drawing/2014/main" id="{C734AFFF-70E1-4A39-8E38-4E594185312A}"/>
              </a:ext>
            </a:extLst>
          </p:cNvPr>
          <p:cNvSpPr>
            <a:spLocks noChangeShapeType="1"/>
          </p:cNvSpPr>
          <p:nvPr/>
        </p:nvSpPr>
        <p:spPr bwMode="auto">
          <a:xfrm flipH="1">
            <a:off x="2702198" y="3200549"/>
            <a:ext cx="0" cy="1800225"/>
          </a:xfrm>
          <a:prstGeom prst="line">
            <a:avLst/>
          </a:prstGeom>
          <a:noFill/>
          <a:ln w="9525" cap="rnd">
            <a:solidFill>
              <a:schemeClr val="tx1"/>
            </a:solidFill>
            <a:prstDash val="sysDot"/>
            <a:round/>
            <a:headEnd/>
            <a:tailEnd/>
          </a:ln>
          <a:effectLst/>
        </p:spPr>
        <p:txBody>
          <a:bodyPr/>
          <a:lstStyle/>
          <a:p>
            <a:endParaRPr lang="cs-CZ"/>
          </a:p>
        </p:txBody>
      </p:sp>
      <p:sp>
        <p:nvSpPr>
          <p:cNvPr id="33" name="Rectangle 28">
            <a:extLst>
              <a:ext uri="{FF2B5EF4-FFF2-40B4-BE49-F238E27FC236}">
                <a16:creationId xmlns:a16="http://schemas.microsoft.com/office/drawing/2014/main" id="{B8DCE46B-2F63-4964-A80C-516066583071}"/>
              </a:ext>
            </a:extLst>
          </p:cNvPr>
          <p:cNvSpPr>
            <a:spLocks noChangeArrowheads="1"/>
          </p:cNvSpPr>
          <p:nvPr/>
        </p:nvSpPr>
        <p:spPr bwMode="auto">
          <a:xfrm>
            <a:off x="5151710" y="5570686"/>
            <a:ext cx="647700" cy="503238"/>
          </a:xfrm>
          <a:prstGeom prst="rect">
            <a:avLst/>
          </a:prstGeom>
          <a:solidFill>
            <a:srgbClr val="DDDDDD"/>
          </a:solidFill>
          <a:ln w="19050" algn="ctr">
            <a:solidFill>
              <a:schemeClr val="tx1"/>
            </a:solidFill>
            <a:miter lim="800000"/>
            <a:headEnd/>
            <a:tailEnd/>
          </a:ln>
          <a:effectLst/>
        </p:spPr>
        <p:txBody>
          <a:bodyPr wrap="none" anchor="ctr"/>
          <a:lstStyle/>
          <a:p>
            <a:endParaRPr lang="cs-CZ"/>
          </a:p>
        </p:txBody>
      </p:sp>
      <p:sp>
        <p:nvSpPr>
          <p:cNvPr id="34" name="Oval 29">
            <a:extLst>
              <a:ext uri="{FF2B5EF4-FFF2-40B4-BE49-F238E27FC236}">
                <a16:creationId xmlns:a16="http://schemas.microsoft.com/office/drawing/2014/main" id="{ECA8890D-971B-400C-9725-13500FF6FAEB}"/>
              </a:ext>
            </a:extLst>
          </p:cNvPr>
          <p:cNvSpPr>
            <a:spLocks noChangeArrowheads="1"/>
          </p:cNvSpPr>
          <p:nvPr/>
        </p:nvSpPr>
        <p:spPr bwMode="auto">
          <a:xfrm>
            <a:off x="3561035" y="2490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5" name="Line 30">
            <a:extLst>
              <a:ext uri="{FF2B5EF4-FFF2-40B4-BE49-F238E27FC236}">
                <a16:creationId xmlns:a16="http://schemas.microsoft.com/office/drawing/2014/main" id="{3B469319-E0DE-46C7-91C4-1B21161BFF65}"/>
              </a:ext>
            </a:extLst>
          </p:cNvPr>
          <p:cNvSpPr>
            <a:spLocks noChangeShapeType="1"/>
          </p:cNvSpPr>
          <p:nvPr/>
        </p:nvSpPr>
        <p:spPr bwMode="auto">
          <a:xfrm flipH="1">
            <a:off x="2918098" y="4713436"/>
            <a:ext cx="0" cy="1511300"/>
          </a:xfrm>
          <a:prstGeom prst="line">
            <a:avLst/>
          </a:prstGeom>
          <a:noFill/>
          <a:ln w="9525" cap="rnd">
            <a:solidFill>
              <a:schemeClr val="tx1"/>
            </a:solidFill>
            <a:prstDash val="sysDot"/>
            <a:round/>
            <a:headEnd/>
            <a:tailEnd/>
          </a:ln>
          <a:effectLst/>
        </p:spPr>
        <p:txBody>
          <a:bodyPr/>
          <a:lstStyle/>
          <a:p>
            <a:endParaRPr lang="cs-CZ"/>
          </a:p>
        </p:txBody>
      </p:sp>
      <p:sp>
        <p:nvSpPr>
          <p:cNvPr id="36" name="Oval 31">
            <a:extLst>
              <a:ext uri="{FF2B5EF4-FFF2-40B4-BE49-F238E27FC236}">
                <a16:creationId xmlns:a16="http://schemas.microsoft.com/office/drawing/2014/main" id="{C447EC03-C505-4761-928F-2BF437EB8067}"/>
              </a:ext>
            </a:extLst>
          </p:cNvPr>
          <p:cNvSpPr>
            <a:spLocks noChangeArrowheads="1"/>
          </p:cNvSpPr>
          <p:nvPr/>
        </p:nvSpPr>
        <p:spPr bwMode="auto">
          <a:xfrm>
            <a:off x="3789635" y="2109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7" name="Oval 32">
            <a:extLst>
              <a:ext uri="{FF2B5EF4-FFF2-40B4-BE49-F238E27FC236}">
                <a16:creationId xmlns:a16="http://schemas.microsoft.com/office/drawing/2014/main" id="{D878A977-CDF1-4F9E-84A8-4AD893BEB51D}"/>
              </a:ext>
            </a:extLst>
          </p:cNvPr>
          <p:cNvSpPr>
            <a:spLocks noChangeArrowheads="1"/>
          </p:cNvSpPr>
          <p:nvPr/>
        </p:nvSpPr>
        <p:spPr bwMode="auto">
          <a:xfrm>
            <a:off x="4246835" y="19575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8" name="Oval 33">
            <a:extLst>
              <a:ext uri="{FF2B5EF4-FFF2-40B4-BE49-F238E27FC236}">
                <a16:creationId xmlns:a16="http://schemas.microsoft.com/office/drawing/2014/main" id="{8F7A913F-3184-4029-9168-8AE3546EFA25}"/>
              </a:ext>
            </a:extLst>
          </p:cNvPr>
          <p:cNvSpPr>
            <a:spLocks noChangeArrowheads="1"/>
          </p:cNvSpPr>
          <p:nvPr/>
        </p:nvSpPr>
        <p:spPr bwMode="auto">
          <a:xfrm>
            <a:off x="4323035" y="21861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9" name="Oval 34">
            <a:extLst>
              <a:ext uri="{FF2B5EF4-FFF2-40B4-BE49-F238E27FC236}">
                <a16:creationId xmlns:a16="http://schemas.microsoft.com/office/drawing/2014/main" id="{60A8FEEA-5C05-48B3-A5CD-BD6C58B62966}"/>
              </a:ext>
            </a:extLst>
          </p:cNvPr>
          <p:cNvSpPr>
            <a:spLocks noChangeArrowheads="1"/>
          </p:cNvSpPr>
          <p:nvPr/>
        </p:nvSpPr>
        <p:spPr bwMode="auto">
          <a:xfrm>
            <a:off x="2189435" y="2033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0" name="Oval 35">
            <a:extLst>
              <a:ext uri="{FF2B5EF4-FFF2-40B4-BE49-F238E27FC236}">
                <a16:creationId xmlns:a16="http://schemas.microsoft.com/office/drawing/2014/main" id="{BE9D9C3C-2F86-41BB-8CE3-8717D87F638C}"/>
              </a:ext>
            </a:extLst>
          </p:cNvPr>
          <p:cNvSpPr>
            <a:spLocks noChangeArrowheads="1"/>
          </p:cNvSpPr>
          <p:nvPr/>
        </p:nvSpPr>
        <p:spPr bwMode="auto">
          <a:xfrm>
            <a:off x="2722835" y="2033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1" name="Oval 36">
            <a:extLst>
              <a:ext uri="{FF2B5EF4-FFF2-40B4-BE49-F238E27FC236}">
                <a16:creationId xmlns:a16="http://schemas.microsoft.com/office/drawing/2014/main" id="{C036D6FB-90F7-47AF-9607-F2F696E125E2}"/>
              </a:ext>
            </a:extLst>
          </p:cNvPr>
          <p:cNvSpPr>
            <a:spLocks noChangeArrowheads="1"/>
          </p:cNvSpPr>
          <p:nvPr/>
        </p:nvSpPr>
        <p:spPr bwMode="auto">
          <a:xfrm>
            <a:off x="5313635" y="26433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2" name="Oval 37">
            <a:extLst>
              <a:ext uri="{FF2B5EF4-FFF2-40B4-BE49-F238E27FC236}">
                <a16:creationId xmlns:a16="http://schemas.microsoft.com/office/drawing/2014/main" id="{D208D2B0-F6B6-4065-AD02-0DB0EF80E76B}"/>
              </a:ext>
            </a:extLst>
          </p:cNvPr>
          <p:cNvSpPr>
            <a:spLocks noChangeArrowheads="1"/>
          </p:cNvSpPr>
          <p:nvPr/>
        </p:nvSpPr>
        <p:spPr bwMode="auto">
          <a:xfrm>
            <a:off x="5542235" y="2414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3" name="Oval 38">
            <a:extLst>
              <a:ext uri="{FF2B5EF4-FFF2-40B4-BE49-F238E27FC236}">
                <a16:creationId xmlns:a16="http://schemas.microsoft.com/office/drawing/2014/main" id="{691ACA90-2A09-4262-B9E6-65309D9FBC56}"/>
              </a:ext>
            </a:extLst>
          </p:cNvPr>
          <p:cNvSpPr>
            <a:spLocks noChangeArrowheads="1"/>
          </p:cNvSpPr>
          <p:nvPr/>
        </p:nvSpPr>
        <p:spPr bwMode="auto">
          <a:xfrm>
            <a:off x="5923235" y="25671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4" name="Oval 39">
            <a:extLst>
              <a:ext uri="{FF2B5EF4-FFF2-40B4-BE49-F238E27FC236}">
                <a16:creationId xmlns:a16="http://schemas.microsoft.com/office/drawing/2014/main" id="{907089BD-E3E8-400A-A411-1EE026396CA9}"/>
              </a:ext>
            </a:extLst>
          </p:cNvPr>
          <p:cNvSpPr>
            <a:spLocks noChangeArrowheads="1"/>
          </p:cNvSpPr>
          <p:nvPr/>
        </p:nvSpPr>
        <p:spPr bwMode="auto">
          <a:xfrm>
            <a:off x="5847035" y="2414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5" name="Oval 40">
            <a:extLst>
              <a:ext uri="{FF2B5EF4-FFF2-40B4-BE49-F238E27FC236}">
                <a16:creationId xmlns:a16="http://schemas.microsoft.com/office/drawing/2014/main" id="{436FF240-06A3-4382-8F70-13566910E811}"/>
              </a:ext>
            </a:extLst>
          </p:cNvPr>
          <p:cNvSpPr>
            <a:spLocks noChangeArrowheads="1"/>
          </p:cNvSpPr>
          <p:nvPr/>
        </p:nvSpPr>
        <p:spPr bwMode="auto">
          <a:xfrm>
            <a:off x="6151835" y="2414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6" name="Oval 41">
            <a:extLst>
              <a:ext uri="{FF2B5EF4-FFF2-40B4-BE49-F238E27FC236}">
                <a16:creationId xmlns:a16="http://schemas.microsoft.com/office/drawing/2014/main" id="{46C357DF-7040-4C98-B1A9-4C0F64FF38EE}"/>
              </a:ext>
            </a:extLst>
          </p:cNvPr>
          <p:cNvSpPr>
            <a:spLocks noChangeArrowheads="1"/>
          </p:cNvSpPr>
          <p:nvPr/>
        </p:nvSpPr>
        <p:spPr bwMode="auto">
          <a:xfrm>
            <a:off x="1427435" y="29481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7" name="Oval 42">
            <a:extLst>
              <a:ext uri="{FF2B5EF4-FFF2-40B4-BE49-F238E27FC236}">
                <a16:creationId xmlns:a16="http://schemas.microsoft.com/office/drawing/2014/main" id="{54C882DF-6DC3-4D4D-876E-1583F4B26C08}"/>
              </a:ext>
            </a:extLst>
          </p:cNvPr>
          <p:cNvSpPr>
            <a:spLocks noChangeArrowheads="1"/>
          </p:cNvSpPr>
          <p:nvPr/>
        </p:nvSpPr>
        <p:spPr bwMode="auto">
          <a:xfrm>
            <a:off x="1884635" y="2871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8" name="Oval 43">
            <a:extLst>
              <a:ext uri="{FF2B5EF4-FFF2-40B4-BE49-F238E27FC236}">
                <a16:creationId xmlns:a16="http://schemas.microsoft.com/office/drawing/2014/main" id="{E1290A24-12E0-4C5F-8256-19359681081D}"/>
              </a:ext>
            </a:extLst>
          </p:cNvPr>
          <p:cNvSpPr>
            <a:spLocks noChangeArrowheads="1"/>
          </p:cNvSpPr>
          <p:nvPr/>
        </p:nvSpPr>
        <p:spPr bwMode="auto">
          <a:xfrm>
            <a:off x="3084785" y="2948136"/>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49" name="Oval 44">
            <a:extLst>
              <a:ext uri="{FF2B5EF4-FFF2-40B4-BE49-F238E27FC236}">
                <a16:creationId xmlns:a16="http://schemas.microsoft.com/office/drawing/2014/main" id="{D59E2419-4F6D-4F6A-8149-622B6EDA2B5E}"/>
              </a:ext>
            </a:extLst>
          </p:cNvPr>
          <p:cNvSpPr>
            <a:spLocks noChangeArrowheads="1"/>
          </p:cNvSpPr>
          <p:nvPr/>
        </p:nvSpPr>
        <p:spPr bwMode="auto">
          <a:xfrm>
            <a:off x="2832373" y="3032274"/>
            <a:ext cx="144462"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0" name="Oval 45">
            <a:extLst>
              <a:ext uri="{FF2B5EF4-FFF2-40B4-BE49-F238E27FC236}">
                <a16:creationId xmlns:a16="http://schemas.microsoft.com/office/drawing/2014/main" id="{8630CA6A-2CC9-4E46-81CF-63DDAF7DAD0B}"/>
              </a:ext>
            </a:extLst>
          </p:cNvPr>
          <p:cNvSpPr>
            <a:spLocks noChangeArrowheads="1"/>
          </p:cNvSpPr>
          <p:nvPr/>
        </p:nvSpPr>
        <p:spPr bwMode="auto">
          <a:xfrm>
            <a:off x="3637235" y="2871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1" name="Oval 46">
            <a:extLst>
              <a:ext uri="{FF2B5EF4-FFF2-40B4-BE49-F238E27FC236}">
                <a16:creationId xmlns:a16="http://schemas.microsoft.com/office/drawing/2014/main" id="{220A63AC-3DDB-4161-9981-96B43D0F07A7}"/>
              </a:ext>
            </a:extLst>
          </p:cNvPr>
          <p:cNvSpPr>
            <a:spLocks noChangeArrowheads="1"/>
          </p:cNvSpPr>
          <p:nvPr/>
        </p:nvSpPr>
        <p:spPr bwMode="auto">
          <a:xfrm>
            <a:off x="2570435" y="2871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2" name="Oval 47">
            <a:extLst>
              <a:ext uri="{FF2B5EF4-FFF2-40B4-BE49-F238E27FC236}">
                <a16:creationId xmlns:a16="http://schemas.microsoft.com/office/drawing/2014/main" id="{E748907D-298E-43ED-9C43-02A4C6681071}"/>
              </a:ext>
            </a:extLst>
          </p:cNvPr>
          <p:cNvSpPr>
            <a:spLocks noChangeArrowheads="1"/>
          </p:cNvSpPr>
          <p:nvPr/>
        </p:nvSpPr>
        <p:spPr bwMode="auto">
          <a:xfrm>
            <a:off x="3016523" y="2567136"/>
            <a:ext cx="144462"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3" name="Oval 48">
            <a:extLst>
              <a:ext uri="{FF2B5EF4-FFF2-40B4-BE49-F238E27FC236}">
                <a16:creationId xmlns:a16="http://schemas.microsoft.com/office/drawing/2014/main" id="{BEFFD379-3F9D-4AB7-BE45-E3D9DF3A0294}"/>
              </a:ext>
            </a:extLst>
          </p:cNvPr>
          <p:cNvSpPr>
            <a:spLocks noChangeArrowheads="1"/>
          </p:cNvSpPr>
          <p:nvPr/>
        </p:nvSpPr>
        <p:spPr bwMode="auto">
          <a:xfrm>
            <a:off x="2265635" y="2490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4" name="Oval 49">
            <a:extLst>
              <a:ext uri="{FF2B5EF4-FFF2-40B4-BE49-F238E27FC236}">
                <a16:creationId xmlns:a16="http://schemas.microsoft.com/office/drawing/2014/main" id="{B8A66DE3-76DA-48BD-8E8A-C27D0558B310}"/>
              </a:ext>
            </a:extLst>
          </p:cNvPr>
          <p:cNvSpPr>
            <a:spLocks noChangeArrowheads="1"/>
          </p:cNvSpPr>
          <p:nvPr/>
        </p:nvSpPr>
        <p:spPr bwMode="auto">
          <a:xfrm>
            <a:off x="3389585" y="25671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55" name="Oval 50">
            <a:extLst>
              <a:ext uri="{FF2B5EF4-FFF2-40B4-BE49-F238E27FC236}">
                <a16:creationId xmlns:a16="http://schemas.microsoft.com/office/drawing/2014/main" id="{A1CB19BC-2336-4FBC-929A-413F078EF45C}"/>
              </a:ext>
            </a:extLst>
          </p:cNvPr>
          <p:cNvSpPr>
            <a:spLocks noChangeArrowheads="1"/>
          </p:cNvSpPr>
          <p:nvPr/>
        </p:nvSpPr>
        <p:spPr bwMode="auto">
          <a:xfrm>
            <a:off x="2722835" y="2381399"/>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grpSp>
        <p:nvGrpSpPr>
          <p:cNvPr id="56" name="Group 51">
            <a:extLst>
              <a:ext uri="{FF2B5EF4-FFF2-40B4-BE49-F238E27FC236}">
                <a16:creationId xmlns:a16="http://schemas.microsoft.com/office/drawing/2014/main" id="{F483BA43-DDD1-486B-9DFA-3A1185158D2B}"/>
              </a:ext>
            </a:extLst>
          </p:cNvPr>
          <p:cNvGrpSpPr>
            <a:grpSpLocks/>
          </p:cNvGrpSpPr>
          <p:nvPr/>
        </p:nvGrpSpPr>
        <p:grpSpPr bwMode="auto">
          <a:xfrm>
            <a:off x="2937148" y="2368699"/>
            <a:ext cx="669925" cy="765175"/>
            <a:chOff x="1548" y="1198"/>
            <a:chExt cx="422" cy="482"/>
          </a:xfrm>
        </p:grpSpPr>
        <p:sp>
          <p:nvSpPr>
            <p:cNvPr id="57" name="Text Box 52">
              <a:extLst>
                <a:ext uri="{FF2B5EF4-FFF2-40B4-BE49-F238E27FC236}">
                  <a16:creationId xmlns:a16="http://schemas.microsoft.com/office/drawing/2014/main" id="{055970CD-7FA6-439E-9E9E-064212D27FBC}"/>
                </a:ext>
              </a:extLst>
            </p:cNvPr>
            <p:cNvSpPr txBox="1">
              <a:spLocks noChangeArrowheads="1"/>
            </p:cNvSpPr>
            <p:nvPr/>
          </p:nvSpPr>
          <p:spPr bwMode="auto">
            <a:xfrm>
              <a:off x="1774" y="1406"/>
              <a:ext cx="196"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q</a:t>
              </a:r>
              <a:endParaRPr lang="cs-CZ" sz="1800" i="1" baseline="-25000">
                <a:solidFill>
                  <a:schemeClr val="tx1"/>
                </a:solidFill>
                <a:latin typeface="Arial" charset="0"/>
              </a:endParaRPr>
            </a:p>
          </p:txBody>
        </p:sp>
        <p:sp>
          <p:nvSpPr>
            <p:cNvPr id="58" name="Oval 53">
              <a:extLst>
                <a:ext uri="{FF2B5EF4-FFF2-40B4-BE49-F238E27FC236}">
                  <a16:creationId xmlns:a16="http://schemas.microsoft.com/office/drawing/2014/main" id="{CC9B0CE5-1C5F-4980-8CD8-6F940CB4454C}"/>
                </a:ext>
              </a:extLst>
            </p:cNvPr>
            <p:cNvSpPr>
              <a:spLocks noChangeArrowheads="1"/>
            </p:cNvSpPr>
            <p:nvPr/>
          </p:nvSpPr>
          <p:spPr bwMode="auto">
            <a:xfrm>
              <a:off x="1548" y="1260"/>
              <a:ext cx="420" cy="420"/>
            </a:xfrm>
            <a:prstGeom prst="ellipse">
              <a:avLst/>
            </a:prstGeom>
            <a:noFill/>
            <a:ln w="9525" algn="ctr">
              <a:solidFill>
                <a:schemeClr val="tx1"/>
              </a:solidFill>
              <a:prstDash val="dash"/>
              <a:round/>
              <a:headEnd/>
              <a:tailEnd/>
            </a:ln>
            <a:effectLst/>
          </p:spPr>
          <p:txBody>
            <a:bodyPr wrap="none" anchor="ctr"/>
            <a:lstStyle/>
            <a:p>
              <a:endParaRPr lang="cs-CZ"/>
            </a:p>
          </p:txBody>
        </p:sp>
        <p:sp>
          <p:nvSpPr>
            <p:cNvPr id="59" name="Line 54">
              <a:extLst>
                <a:ext uri="{FF2B5EF4-FFF2-40B4-BE49-F238E27FC236}">
                  <a16:creationId xmlns:a16="http://schemas.microsoft.com/office/drawing/2014/main" id="{7B42BE6D-019F-4BFA-A42F-B0BA36D7399F}"/>
                </a:ext>
              </a:extLst>
            </p:cNvPr>
            <p:cNvSpPr>
              <a:spLocks noChangeShapeType="1"/>
            </p:cNvSpPr>
            <p:nvPr/>
          </p:nvSpPr>
          <p:spPr bwMode="auto">
            <a:xfrm flipH="1" flipV="1">
              <a:off x="1710" y="1273"/>
              <a:ext cx="48" cy="197"/>
            </a:xfrm>
            <a:prstGeom prst="line">
              <a:avLst/>
            </a:prstGeom>
            <a:noFill/>
            <a:ln w="9525">
              <a:solidFill>
                <a:schemeClr val="tx1"/>
              </a:solidFill>
              <a:prstDash val="dash"/>
              <a:round/>
              <a:headEnd/>
              <a:tailEnd type="triangle" w="med" len="med"/>
            </a:ln>
            <a:effectLst/>
          </p:spPr>
          <p:txBody>
            <a:bodyPr/>
            <a:lstStyle/>
            <a:p>
              <a:endParaRPr lang="cs-CZ"/>
            </a:p>
          </p:txBody>
        </p:sp>
        <p:sp>
          <p:nvSpPr>
            <p:cNvPr id="60" name="Text Box 55">
              <a:extLst>
                <a:ext uri="{FF2B5EF4-FFF2-40B4-BE49-F238E27FC236}">
                  <a16:creationId xmlns:a16="http://schemas.microsoft.com/office/drawing/2014/main" id="{FD0E46D1-C18A-49B6-A972-3DD076BD3859}"/>
                </a:ext>
              </a:extLst>
            </p:cNvPr>
            <p:cNvSpPr txBox="1">
              <a:spLocks noChangeArrowheads="1"/>
            </p:cNvSpPr>
            <p:nvPr/>
          </p:nvSpPr>
          <p:spPr bwMode="auto">
            <a:xfrm>
              <a:off x="1695" y="1198"/>
              <a:ext cx="164"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r</a:t>
              </a:r>
              <a:endParaRPr lang="cs-CZ" sz="1800" i="1">
                <a:solidFill>
                  <a:schemeClr val="tx1"/>
                </a:solidFill>
                <a:latin typeface="Arial" charset="0"/>
              </a:endParaRPr>
            </a:p>
          </p:txBody>
        </p:sp>
        <p:sp>
          <p:nvSpPr>
            <p:cNvPr id="61" name="Rectangle 56">
              <a:extLst>
                <a:ext uri="{FF2B5EF4-FFF2-40B4-BE49-F238E27FC236}">
                  <a16:creationId xmlns:a16="http://schemas.microsoft.com/office/drawing/2014/main" id="{DA2CEA16-6FB6-4EE1-90B6-020A866C0F43}"/>
                </a:ext>
              </a:extLst>
            </p:cNvPr>
            <p:cNvSpPr>
              <a:spLocks noChangeArrowheads="1"/>
            </p:cNvSpPr>
            <p:nvPr/>
          </p:nvSpPr>
          <p:spPr bwMode="auto">
            <a:xfrm>
              <a:off x="1713" y="1427"/>
              <a:ext cx="91" cy="91"/>
            </a:xfrm>
            <a:prstGeom prst="rect">
              <a:avLst/>
            </a:prstGeom>
            <a:solidFill>
              <a:schemeClr val="accent1"/>
            </a:solidFill>
            <a:ln w="9525">
              <a:solidFill>
                <a:schemeClr val="tx1"/>
              </a:solidFill>
              <a:miter lim="800000"/>
              <a:headEnd/>
              <a:tailEnd/>
            </a:ln>
            <a:effectLst/>
          </p:spPr>
          <p:txBody>
            <a:bodyPr wrap="none" anchor="ctr"/>
            <a:lstStyle/>
            <a:p>
              <a:endParaRPr lang="cs-CZ"/>
            </a:p>
          </p:txBody>
        </p:sp>
      </p:grpSp>
      <p:sp>
        <p:nvSpPr>
          <p:cNvPr id="62" name="Oval 57">
            <a:extLst>
              <a:ext uri="{FF2B5EF4-FFF2-40B4-BE49-F238E27FC236}">
                <a16:creationId xmlns:a16="http://schemas.microsoft.com/office/drawing/2014/main" id="{CEE28246-5191-4204-9401-94BF25EA18A9}"/>
              </a:ext>
            </a:extLst>
          </p:cNvPr>
          <p:cNvSpPr>
            <a:spLocks noChangeArrowheads="1"/>
          </p:cNvSpPr>
          <p:nvPr/>
        </p:nvSpPr>
        <p:spPr bwMode="auto">
          <a:xfrm>
            <a:off x="6532835" y="26433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63" name="Oval 58">
            <a:extLst>
              <a:ext uri="{FF2B5EF4-FFF2-40B4-BE49-F238E27FC236}">
                <a16:creationId xmlns:a16="http://schemas.microsoft.com/office/drawing/2014/main" id="{786253E7-88FF-4645-A102-E463768F8A39}"/>
              </a:ext>
            </a:extLst>
          </p:cNvPr>
          <p:cNvSpPr>
            <a:spLocks noChangeArrowheads="1"/>
          </p:cNvSpPr>
          <p:nvPr/>
        </p:nvSpPr>
        <p:spPr bwMode="auto">
          <a:xfrm>
            <a:off x="6761435" y="2414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64" name="Oval 59">
            <a:extLst>
              <a:ext uri="{FF2B5EF4-FFF2-40B4-BE49-F238E27FC236}">
                <a16:creationId xmlns:a16="http://schemas.microsoft.com/office/drawing/2014/main" id="{0B7B8745-D8D8-4106-B6CF-9C8E17F3F2E2}"/>
              </a:ext>
            </a:extLst>
          </p:cNvPr>
          <p:cNvSpPr>
            <a:spLocks noChangeArrowheads="1"/>
          </p:cNvSpPr>
          <p:nvPr/>
        </p:nvSpPr>
        <p:spPr bwMode="auto">
          <a:xfrm>
            <a:off x="7552010" y="235758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65" name="Oval 60">
            <a:extLst>
              <a:ext uri="{FF2B5EF4-FFF2-40B4-BE49-F238E27FC236}">
                <a16:creationId xmlns:a16="http://schemas.microsoft.com/office/drawing/2014/main" id="{4A1425A3-AE15-4C73-B448-7A3FFE5E23DC}"/>
              </a:ext>
            </a:extLst>
          </p:cNvPr>
          <p:cNvSpPr>
            <a:spLocks noChangeArrowheads="1"/>
          </p:cNvSpPr>
          <p:nvPr/>
        </p:nvSpPr>
        <p:spPr bwMode="auto">
          <a:xfrm>
            <a:off x="7142435" y="24147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66" name="Oval 61">
            <a:extLst>
              <a:ext uri="{FF2B5EF4-FFF2-40B4-BE49-F238E27FC236}">
                <a16:creationId xmlns:a16="http://schemas.microsoft.com/office/drawing/2014/main" id="{10716D9D-DC40-404E-8896-92E67DA04B8D}"/>
              </a:ext>
            </a:extLst>
          </p:cNvPr>
          <p:cNvSpPr>
            <a:spLocks noChangeArrowheads="1"/>
          </p:cNvSpPr>
          <p:nvPr/>
        </p:nvSpPr>
        <p:spPr bwMode="auto">
          <a:xfrm>
            <a:off x="7218635" y="2651274"/>
            <a:ext cx="144463" cy="144462"/>
          </a:xfrm>
          <a:prstGeom prst="ellipse">
            <a:avLst/>
          </a:prstGeom>
          <a:solidFill>
            <a:schemeClr val="accent2"/>
          </a:solidFill>
          <a:ln w="9525">
            <a:solidFill>
              <a:schemeClr val="tx1"/>
            </a:solidFill>
            <a:round/>
            <a:headEnd/>
            <a:tailEnd/>
          </a:ln>
          <a:effectLst/>
        </p:spPr>
        <p:txBody>
          <a:bodyPr wrap="none" anchor="ctr"/>
          <a:lstStyle/>
          <a:p>
            <a:endParaRPr lang="cs-CZ"/>
          </a:p>
        </p:txBody>
      </p:sp>
      <p:grpSp>
        <p:nvGrpSpPr>
          <p:cNvPr id="67" name="Group 62">
            <a:extLst>
              <a:ext uri="{FF2B5EF4-FFF2-40B4-BE49-F238E27FC236}">
                <a16:creationId xmlns:a16="http://schemas.microsoft.com/office/drawing/2014/main" id="{005FC29C-F9C2-4D04-BAAD-B5B6192724E5}"/>
              </a:ext>
            </a:extLst>
          </p:cNvPr>
          <p:cNvGrpSpPr>
            <a:grpSpLocks/>
          </p:cNvGrpSpPr>
          <p:nvPr/>
        </p:nvGrpSpPr>
        <p:grpSpPr bwMode="auto">
          <a:xfrm>
            <a:off x="7142435" y="2414736"/>
            <a:ext cx="669925" cy="765175"/>
            <a:chOff x="1548" y="1198"/>
            <a:chExt cx="422" cy="482"/>
          </a:xfrm>
        </p:grpSpPr>
        <p:sp>
          <p:nvSpPr>
            <p:cNvPr id="68" name="Text Box 63">
              <a:extLst>
                <a:ext uri="{FF2B5EF4-FFF2-40B4-BE49-F238E27FC236}">
                  <a16:creationId xmlns:a16="http://schemas.microsoft.com/office/drawing/2014/main" id="{F92A40BA-B78E-4B70-93B9-4D5D1877D628}"/>
                </a:ext>
              </a:extLst>
            </p:cNvPr>
            <p:cNvSpPr txBox="1">
              <a:spLocks noChangeArrowheads="1"/>
            </p:cNvSpPr>
            <p:nvPr/>
          </p:nvSpPr>
          <p:spPr bwMode="auto">
            <a:xfrm>
              <a:off x="1774" y="1406"/>
              <a:ext cx="196"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q</a:t>
              </a:r>
              <a:endParaRPr lang="cs-CZ" sz="1800" i="1" baseline="-25000">
                <a:solidFill>
                  <a:schemeClr val="tx1"/>
                </a:solidFill>
                <a:latin typeface="Arial" charset="0"/>
              </a:endParaRPr>
            </a:p>
          </p:txBody>
        </p:sp>
        <p:sp>
          <p:nvSpPr>
            <p:cNvPr id="69" name="Oval 64">
              <a:extLst>
                <a:ext uri="{FF2B5EF4-FFF2-40B4-BE49-F238E27FC236}">
                  <a16:creationId xmlns:a16="http://schemas.microsoft.com/office/drawing/2014/main" id="{885B760A-F1CC-4BB9-8714-457DA97C255B}"/>
                </a:ext>
              </a:extLst>
            </p:cNvPr>
            <p:cNvSpPr>
              <a:spLocks noChangeArrowheads="1"/>
            </p:cNvSpPr>
            <p:nvPr/>
          </p:nvSpPr>
          <p:spPr bwMode="auto">
            <a:xfrm>
              <a:off x="1548" y="1260"/>
              <a:ext cx="420" cy="420"/>
            </a:xfrm>
            <a:prstGeom prst="ellipse">
              <a:avLst/>
            </a:prstGeom>
            <a:noFill/>
            <a:ln w="9525" algn="ctr">
              <a:solidFill>
                <a:schemeClr val="tx1"/>
              </a:solidFill>
              <a:prstDash val="dash"/>
              <a:round/>
              <a:headEnd/>
              <a:tailEnd/>
            </a:ln>
            <a:effectLst/>
          </p:spPr>
          <p:txBody>
            <a:bodyPr wrap="none" anchor="ctr"/>
            <a:lstStyle/>
            <a:p>
              <a:endParaRPr lang="cs-CZ"/>
            </a:p>
          </p:txBody>
        </p:sp>
        <p:sp>
          <p:nvSpPr>
            <p:cNvPr id="70" name="Line 65">
              <a:extLst>
                <a:ext uri="{FF2B5EF4-FFF2-40B4-BE49-F238E27FC236}">
                  <a16:creationId xmlns:a16="http://schemas.microsoft.com/office/drawing/2014/main" id="{B8EA2946-5EFF-4BE3-A462-AC81DDE87516}"/>
                </a:ext>
              </a:extLst>
            </p:cNvPr>
            <p:cNvSpPr>
              <a:spLocks noChangeShapeType="1"/>
            </p:cNvSpPr>
            <p:nvPr/>
          </p:nvSpPr>
          <p:spPr bwMode="auto">
            <a:xfrm flipH="1" flipV="1">
              <a:off x="1710" y="1273"/>
              <a:ext cx="48" cy="197"/>
            </a:xfrm>
            <a:prstGeom prst="line">
              <a:avLst/>
            </a:prstGeom>
            <a:noFill/>
            <a:ln w="9525">
              <a:solidFill>
                <a:schemeClr val="tx1"/>
              </a:solidFill>
              <a:prstDash val="dash"/>
              <a:round/>
              <a:headEnd/>
              <a:tailEnd type="triangle" w="med" len="med"/>
            </a:ln>
            <a:effectLst/>
          </p:spPr>
          <p:txBody>
            <a:bodyPr/>
            <a:lstStyle/>
            <a:p>
              <a:endParaRPr lang="cs-CZ"/>
            </a:p>
          </p:txBody>
        </p:sp>
        <p:sp>
          <p:nvSpPr>
            <p:cNvPr id="71" name="Text Box 66">
              <a:extLst>
                <a:ext uri="{FF2B5EF4-FFF2-40B4-BE49-F238E27FC236}">
                  <a16:creationId xmlns:a16="http://schemas.microsoft.com/office/drawing/2014/main" id="{1FFB098D-099E-46C4-B83E-0166C5B49A01}"/>
                </a:ext>
              </a:extLst>
            </p:cNvPr>
            <p:cNvSpPr txBox="1">
              <a:spLocks noChangeArrowheads="1"/>
            </p:cNvSpPr>
            <p:nvPr/>
          </p:nvSpPr>
          <p:spPr bwMode="auto">
            <a:xfrm>
              <a:off x="1695" y="1198"/>
              <a:ext cx="164"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r</a:t>
              </a:r>
              <a:endParaRPr lang="cs-CZ" sz="1800" i="1">
                <a:solidFill>
                  <a:schemeClr val="tx1"/>
                </a:solidFill>
                <a:latin typeface="Arial" charset="0"/>
              </a:endParaRPr>
            </a:p>
          </p:txBody>
        </p:sp>
        <p:sp>
          <p:nvSpPr>
            <p:cNvPr id="72" name="Rectangle 67">
              <a:extLst>
                <a:ext uri="{FF2B5EF4-FFF2-40B4-BE49-F238E27FC236}">
                  <a16:creationId xmlns:a16="http://schemas.microsoft.com/office/drawing/2014/main" id="{6F592090-0461-4328-B8DF-318EDF539495}"/>
                </a:ext>
              </a:extLst>
            </p:cNvPr>
            <p:cNvSpPr>
              <a:spLocks noChangeArrowheads="1"/>
            </p:cNvSpPr>
            <p:nvPr/>
          </p:nvSpPr>
          <p:spPr bwMode="auto">
            <a:xfrm>
              <a:off x="1713" y="1427"/>
              <a:ext cx="91" cy="91"/>
            </a:xfrm>
            <a:prstGeom prst="rect">
              <a:avLst/>
            </a:prstGeom>
            <a:solidFill>
              <a:schemeClr val="accent1"/>
            </a:solidFill>
            <a:ln w="9525">
              <a:solidFill>
                <a:schemeClr val="tx1"/>
              </a:solidFill>
              <a:miter lim="800000"/>
              <a:headEnd/>
              <a:tailEnd/>
            </a:ln>
            <a:effectLst/>
          </p:spPr>
          <p:txBody>
            <a:bodyPr wrap="none" anchor="ctr"/>
            <a:lstStyle/>
            <a:p>
              <a:endParaRPr lang="cs-CZ"/>
            </a:p>
          </p:txBody>
        </p:sp>
      </p:grpSp>
      <p:sp>
        <p:nvSpPr>
          <p:cNvPr id="73" name="Oval 68">
            <a:extLst>
              <a:ext uri="{FF2B5EF4-FFF2-40B4-BE49-F238E27FC236}">
                <a16:creationId xmlns:a16="http://schemas.microsoft.com/office/drawing/2014/main" id="{6F42ED4F-6420-4CF0-937A-DCE3E1BCE0D8}"/>
              </a:ext>
            </a:extLst>
          </p:cNvPr>
          <p:cNvSpPr>
            <a:spLocks noChangeArrowheads="1"/>
          </p:cNvSpPr>
          <p:nvPr/>
        </p:nvSpPr>
        <p:spPr bwMode="auto">
          <a:xfrm>
            <a:off x="3561035" y="4286399"/>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74" name="Oval 69">
            <a:extLst>
              <a:ext uri="{FF2B5EF4-FFF2-40B4-BE49-F238E27FC236}">
                <a16:creationId xmlns:a16="http://schemas.microsoft.com/office/drawing/2014/main" id="{F7052ACC-F222-4873-A867-953CB29CBFA7}"/>
              </a:ext>
            </a:extLst>
          </p:cNvPr>
          <p:cNvSpPr>
            <a:spLocks noChangeArrowheads="1"/>
          </p:cNvSpPr>
          <p:nvPr/>
        </p:nvSpPr>
        <p:spPr bwMode="auto">
          <a:xfrm>
            <a:off x="2570435" y="4667399"/>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75" name="Oval 70">
            <a:extLst>
              <a:ext uri="{FF2B5EF4-FFF2-40B4-BE49-F238E27FC236}">
                <a16:creationId xmlns:a16="http://schemas.microsoft.com/office/drawing/2014/main" id="{C9F7A844-AA4D-4D20-A517-BBF96B949900}"/>
              </a:ext>
            </a:extLst>
          </p:cNvPr>
          <p:cNvSpPr>
            <a:spLocks noChangeArrowheads="1"/>
          </p:cNvSpPr>
          <p:nvPr/>
        </p:nvSpPr>
        <p:spPr bwMode="auto">
          <a:xfrm>
            <a:off x="3016523" y="4362599"/>
            <a:ext cx="144462"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76" name="Oval 71">
            <a:extLst>
              <a:ext uri="{FF2B5EF4-FFF2-40B4-BE49-F238E27FC236}">
                <a16:creationId xmlns:a16="http://schemas.microsoft.com/office/drawing/2014/main" id="{1E603815-2EF1-47DD-A3C2-4FB14C60E0B9}"/>
              </a:ext>
            </a:extLst>
          </p:cNvPr>
          <p:cNvSpPr>
            <a:spLocks noChangeArrowheads="1"/>
          </p:cNvSpPr>
          <p:nvPr/>
        </p:nvSpPr>
        <p:spPr bwMode="auto">
          <a:xfrm>
            <a:off x="2265635" y="4286399"/>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77" name="Oval 72">
            <a:extLst>
              <a:ext uri="{FF2B5EF4-FFF2-40B4-BE49-F238E27FC236}">
                <a16:creationId xmlns:a16="http://schemas.microsoft.com/office/drawing/2014/main" id="{5FE382E9-19E5-4017-AD48-2D82DAA512EA}"/>
              </a:ext>
            </a:extLst>
          </p:cNvPr>
          <p:cNvSpPr>
            <a:spLocks noChangeArrowheads="1"/>
          </p:cNvSpPr>
          <p:nvPr/>
        </p:nvSpPr>
        <p:spPr bwMode="auto">
          <a:xfrm>
            <a:off x="3389585" y="4362599"/>
            <a:ext cx="144463" cy="144462"/>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78" name="Oval 73">
            <a:extLst>
              <a:ext uri="{FF2B5EF4-FFF2-40B4-BE49-F238E27FC236}">
                <a16:creationId xmlns:a16="http://schemas.microsoft.com/office/drawing/2014/main" id="{64C01905-EF37-4C16-BE8B-3E56D4A34023}"/>
              </a:ext>
            </a:extLst>
          </p:cNvPr>
          <p:cNvSpPr>
            <a:spLocks noChangeArrowheads="1"/>
          </p:cNvSpPr>
          <p:nvPr/>
        </p:nvSpPr>
        <p:spPr bwMode="auto">
          <a:xfrm>
            <a:off x="2722835" y="4176861"/>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grpSp>
        <p:nvGrpSpPr>
          <p:cNvPr id="79" name="Group 74">
            <a:extLst>
              <a:ext uri="{FF2B5EF4-FFF2-40B4-BE49-F238E27FC236}">
                <a16:creationId xmlns:a16="http://schemas.microsoft.com/office/drawing/2014/main" id="{73447966-CE67-4C82-8C34-B7CBFC99A31F}"/>
              </a:ext>
            </a:extLst>
          </p:cNvPr>
          <p:cNvGrpSpPr>
            <a:grpSpLocks/>
          </p:cNvGrpSpPr>
          <p:nvPr/>
        </p:nvGrpSpPr>
        <p:grpSpPr bwMode="auto">
          <a:xfrm>
            <a:off x="2937148" y="4164161"/>
            <a:ext cx="669925" cy="765175"/>
            <a:chOff x="1548" y="1198"/>
            <a:chExt cx="422" cy="482"/>
          </a:xfrm>
        </p:grpSpPr>
        <p:sp>
          <p:nvSpPr>
            <p:cNvPr id="80" name="Text Box 75">
              <a:extLst>
                <a:ext uri="{FF2B5EF4-FFF2-40B4-BE49-F238E27FC236}">
                  <a16:creationId xmlns:a16="http://schemas.microsoft.com/office/drawing/2014/main" id="{01B25EBE-B383-4AB2-AFE9-6F3A367B2BD8}"/>
                </a:ext>
              </a:extLst>
            </p:cNvPr>
            <p:cNvSpPr txBox="1">
              <a:spLocks noChangeArrowheads="1"/>
            </p:cNvSpPr>
            <p:nvPr/>
          </p:nvSpPr>
          <p:spPr bwMode="auto">
            <a:xfrm>
              <a:off x="1774" y="1406"/>
              <a:ext cx="196"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q</a:t>
              </a:r>
              <a:endParaRPr lang="cs-CZ" sz="1800" i="1" baseline="-25000">
                <a:solidFill>
                  <a:schemeClr val="tx1"/>
                </a:solidFill>
                <a:latin typeface="Arial" charset="0"/>
              </a:endParaRPr>
            </a:p>
          </p:txBody>
        </p:sp>
        <p:sp>
          <p:nvSpPr>
            <p:cNvPr id="81" name="Oval 76">
              <a:extLst>
                <a:ext uri="{FF2B5EF4-FFF2-40B4-BE49-F238E27FC236}">
                  <a16:creationId xmlns:a16="http://schemas.microsoft.com/office/drawing/2014/main" id="{C9AA3154-CAAE-4F18-8F0C-1D0BCD81C771}"/>
                </a:ext>
              </a:extLst>
            </p:cNvPr>
            <p:cNvSpPr>
              <a:spLocks noChangeArrowheads="1"/>
            </p:cNvSpPr>
            <p:nvPr/>
          </p:nvSpPr>
          <p:spPr bwMode="auto">
            <a:xfrm>
              <a:off x="1548" y="1260"/>
              <a:ext cx="420" cy="420"/>
            </a:xfrm>
            <a:prstGeom prst="ellipse">
              <a:avLst/>
            </a:prstGeom>
            <a:noFill/>
            <a:ln w="9525" algn="ctr">
              <a:solidFill>
                <a:schemeClr val="tx1"/>
              </a:solidFill>
              <a:prstDash val="dash"/>
              <a:round/>
              <a:headEnd/>
              <a:tailEnd/>
            </a:ln>
            <a:effectLst/>
          </p:spPr>
          <p:txBody>
            <a:bodyPr wrap="none" anchor="ctr"/>
            <a:lstStyle/>
            <a:p>
              <a:endParaRPr lang="cs-CZ"/>
            </a:p>
          </p:txBody>
        </p:sp>
        <p:sp>
          <p:nvSpPr>
            <p:cNvPr id="82" name="Line 77">
              <a:extLst>
                <a:ext uri="{FF2B5EF4-FFF2-40B4-BE49-F238E27FC236}">
                  <a16:creationId xmlns:a16="http://schemas.microsoft.com/office/drawing/2014/main" id="{436494A9-67DC-41F1-A454-0157ADCB26E0}"/>
                </a:ext>
              </a:extLst>
            </p:cNvPr>
            <p:cNvSpPr>
              <a:spLocks noChangeShapeType="1"/>
            </p:cNvSpPr>
            <p:nvPr/>
          </p:nvSpPr>
          <p:spPr bwMode="auto">
            <a:xfrm flipH="1" flipV="1">
              <a:off x="1710" y="1273"/>
              <a:ext cx="48" cy="197"/>
            </a:xfrm>
            <a:prstGeom prst="line">
              <a:avLst/>
            </a:prstGeom>
            <a:noFill/>
            <a:ln w="9525">
              <a:solidFill>
                <a:schemeClr val="tx1"/>
              </a:solidFill>
              <a:prstDash val="dash"/>
              <a:round/>
              <a:headEnd/>
              <a:tailEnd type="triangle" w="med" len="med"/>
            </a:ln>
            <a:effectLst/>
          </p:spPr>
          <p:txBody>
            <a:bodyPr/>
            <a:lstStyle/>
            <a:p>
              <a:endParaRPr lang="cs-CZ"/>
            </a:p>
          </p:txBody>
        </p:sp>
        <p:sp>
          <p:nvSpPr>
            <p:cNvPr id="83" name="Text Box 78">
              <a:extLst>
                <a:ext uri="{FF2B5EF4-FFF2-40B4-BE49-F238E27FC236}">
                  <a16:creationId xmlns:a16="http://schemas.microsoft.com/office/drawing/2014/main" id="{9ADB858D-F82D-43BF-B7E5-71F3F0C9BCDA}"/>
                </a:ext>
              </a:extLst>
            </p:cNvPr>
            <p:cNvSpPr txBox="1">
              <a:spLocks noChangeArrowheads="1"/>
            </p:cNvSpPr>
            <p:nvPr/>
          </p:nvSpPr>
          <p:spPr bwMode="auto">
            <a:xfrm>
              <a:off x="1695" y="1198"/>
              <a:ext cx="164"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r</a:t>
              </a:r>
              <a:endParaRPr lang="cs-CZ" sz="1800" i="1">
                <a:solidFill>
                  <a:schemeClr val="tx1"/>
                </a:solidFill>
                <a:latin typeface="Arial" charset="0"/>
              </a:endParaRPr>
            </a:p>
          </p:txBody>
        </p:sp>
        <p:sp>
          <p:nvSpPr>
            <p:cNvPr id="84" name="Rectangle 79">
              <a:extLst>
                <a:ext uri="{FF2B5EF4-FFF2-40B4-BE49-F238E27FC236}">
                  <a16:creationId xmlns:a16="http://schemas.microsoft.com/office/drawing/2014/main" id="{00701A54-C0AC-44FC-9270-6CC2B686ABCD}"/>
                </a:ext>
              </a:extLst>
            </p:cNvPr>
            <p:cNvSpPr>
              <a:spLocks noChangeArrowheads="1"/>
            </p:cNvSpPr>
            <p:nvPr/>
          </p:nvSpPr>
          <p:spPr bwMode="auto">
            <a:xfrm>
              <a:off x="1713" y="1427"/>
              <a:ext cx="91" cy="91"/>
            </a:xfrm>
            <a:prstGeom prst="rect">
              <a:avLst/>
            </a:prstGeom>
            <a:solidFill>
              <a:schemeClr val="accent1"/>
            </a:solidFill>
            <a:ln w="9525">
              <a:solidFill>
                <a:schemeClr val="tx1"/>
              </a:solidFill>
              <a:miter lim="800000"/>
              <a:headEnd/>
              <a:tailEnd/>
            </a:ln>
            <a:effectLst/>
          </p:spPr>
          <p:txBody>
            <a:bodyPr wrap="none" anchor="ctr"/>
            <a:lstStyle/>
            <a:p>
              <a:endParaRPr lang="cs-CZ"/>
            </a:p>
          </p:txBody>
        </p:sp>
      </p:grpSp>
      <p:sp>
        <p:nvSpPr>
          <p:cNvPr id="85" name="Oval 80">
            <a:extLst>
              <a:ext uri="{FF2B5EF4-FFF2-40B4-BE49-F238E27FC236}">
                <a16:creationId xmlns:a16="http://schemas.microsoft.com/office/drawing/2014/main" id="{B58B087E-C0DA-4FA1-9019-9397AEB2737B}"/>
              </a:ext>
            </a:extLst>
          </p:cNvPr>
          <p:cNvSpPr>
            <a:spLocks noChangeArrowheads="1"/>
          </p:cNvSpPr>
          <p:nvPr/>
        </p:nvSpPr>
        <p:spPr bwMode="auto">
          <a:xfrm>
            <a:off x="3016523" y="5886599"/>
            <a:ext cx="144462" cy="144462"/>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86" name="Oval 81">
            <a:extLst>
              <a:ext uri="{FF2B5EF4-FFF2-40B4-BE49-F238E27FC236}">
                <a16:creationId xmlns:a16="http://schemas.microsoft.com/office/drawing/2014/main" id="{E840F854-B748-4525-95A8-37C6B3241DE9}"/>
              </a:ext>
            </a:extLst>
          </p:cNvPr>
          <p:cNvSpPr>
            <a:spLocks noChangeArrowheads="1"/>
          </p:cNvSpPr>
          <p:nvPr/>
        </p:nvSpPr>
        <p:spPr bwMode="auto">
          <a:xfrm>
            <a:off x="2722835" y="5700861"/>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grpSp>
        <p:nvGrpSpPr>
          <p:cNvPr id="87" name="Group 82">
            <a:extLst>
              <a:ext uri="{FF2B5EF4-FFF2-40B4-BE49-F238E27FC236}">
                <a16:creationId xmlns:a16="http://schemas.microsoft.com/office/drawing/2014/main" id="{62F7CF05-C25E-4A3C-8DC2-21CB69CC8A04}"/>
              </a:ext>
            </a:extLst>
          </p:cNvPr>
          <p:cNvGrpSpPr>
            <a:grpSpLocks/>
          </p:cNvGrpSpPr>
          <p:nvPr/>
        </p:nvGrpSpPr>
        <p:grpSpPr bwMode="auto">
          <a:xfrm>
            <a:off x="2937148" y="5688161"/>
            <a:ext cx="669925" cy="765175"/>
            <a:chOff x="1548" y="1198"/>
            <a:chExt cx="422" cy="482"/>
          </a:xfrm>
        </p:grpSpPr>
        <p:sp>
          <p:nvSpPr>
            <p:cNvPr id="88" name="Text Box 83">
              <a:extLst>
                <a:ext uri="{FF2B5EF4-FFF2-40B4-BE49-F238E27FC236}">
                  <a16:creationId xmlns:a16="http://schemas.microsoft.com/office/drawing/2014/main" id="{DF0BCA9D-109E-4809-9260-2B913C842E36}"/>
                </a:ext>
              </a:extLst>
            </p:cNvPr>
            <p:cNvSpPr txBox="1">
              <a:spLocks noChangeArrowheads="1"/>
            </p:cNvSpPr>
            <p:nvPr/>
          </p:nvSpPr>
          <p:spPr bwMode="auto">
            <a:xfrm>
              <a:off x="1774" y="1406"/>
              <a:ext cx="196"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q</a:t>
              </a:r>
              <a:endParaRPr lang="cs-CZ" sz="1800" i="1" baseline="-25000">
                <a:solidFill>
                  <a:schemeClr val="tx1"/>
                </a:solidFill>
                <a:latin typeface="Arial" charset="0"/>
              </a:endParaRPr>
            </a:p>
          </p:txBody>
        </p:sp>
        <p:sp>
          <p:nvSpPr>
            <p:cNvPr id="89" name="Oval 84">
              <a:extLst>
                <a:ext uri="{FF2B5EF4-FFF2-40B4-BE49-F238E27FC236}">
                  <a16:creationId xmlns:a16="http://schemas.microsoft.com/office/drawing/2014/main" id="{A8D7066F-BDC2-44F6-BA88-46550FBC2C05}"/>
                </a:ext>
              </a:extLst>
            </p:cNvPr>
            <p:cNvSpPr>
              <a:spLocks noChangeArrowheads="1"/>
            </p:cNvSpPr>
            <p:nvPr/>
          </p:nvSpPr>
          <p:spPr bwMode="auto">
            <a:xfrm>
              <a:off x="1548" y="1260"/>
              <a:ext cx="420" cy="420"/>
            </a:xfrm>
            <a:prstGeom prst="ellipse">
              <a:avLst/>
            </a:prstGeom>
            <a:noFill/>
            <a:ln w="9525" algn="ctr">
              <a:solidFill>
                <a:schemeClr val="tx1"/>
              </a:solidFill>
              <a:prstDash val="dash"/>
              <a:round/>
              <a:headEnd/>
              <a:tailEnd/>
            </a:ln>
            <a:effectLst/>
          </p:spPr>
          <p:txBody>
            <a:bodyPr wrap="none" anchor="ctr"/>
            <a:lstStyle/>
            <a:p>
              <a:endParaRPr lang="cs-CZ"/>
            </a:p>
          </p:txBody>
        </p:sp>
        <p:sp>
          <p:nvSpPr>
            <p:cNvPr id="90" name="Line 85">
              <a:extLst>
                <a:ext uri="{FF2B5EF4-FFF2-40B4-BE49-F238E27FC236}">
                  <a16:creationId xmlns:a16="http://schemas.microsoft.com/office/drawing/2014/main" id="{5FC8940C-147D-4CE1-9BBB-9BCC1D7D32ED}"/>
                </a:ext>
              </a:extLst>
            </p:cNvPr>
            <p:cNvSpPr>
              <a:spLocks noChangeShapeType="1"/>
            </p:cNvSpPr>
            <p:nvPr/>
          </p:nvSpPr>
          <p:spPr bwMode="auto">
            <a:xfrm flipH="1" flipV="1">
              <a:off x="1710" y="1273"/>
              <a:ext cx="48" cy="197"/>
            </a:xfrm>
            <a:prstGeom prst="line">
              <a:avLst/>
            </a:prstGeom>
            <a:noFill/>
            <a:ln w="9525">
              <a:solidFill>
                <a:schemeClr val="tx1"/>
              </a:solidFill>
              <a:prstDash val="dash"/>
              <a:round/>
              <a:headEnd/>
              <a:tailEnd type="triangle" w="med" len="med"/>
            </a:ln>
            <a:effectLst/>
          </p:spPr>
          <p:txBody>
            <a:bodyPr/>
            <a:lstStyle/>
            <a:p>
              <a:endParaRPr lang="cs-CZ"/>
            </a:p>
          </p:txBody>
        </p:sp>
        <p:sp>
          <p:nvSpPr>
            <p:cNvPr id="91" name="Text Box 86">
              <a:extLst>
                <a:ext uri="{FF2B5EF4-FFF2-40B4-BE49-F238E27FC236}">
                  <a16:creationId xmlns:a16="http://schemas.microsoft.com/office/drawing/2014/main" id="{098BA6F7-55D7-4DA1-B41C-C4668E1F9636}"/>
                </a:ext>
              </a:extLst>
            </p:cNvPr>
            <p:cNvSpPr txBox="1">
              <a:spLocks noChangeArrowheads="1"/>
            </p:cNvSpPr>
            <p:nvPr/>
          </p:nvSpPr>
          <p:spPr bwMode="auto">
            <a:xfrm>
              <a:off x="1695" y="1198"/>
              <a:ext cx="164"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r</a:t>
              </a:r>
              <a:endParaRPr lang="cs-CZ" sz="1800" i="1">
                <a:solidFill>
                  <a:schemeClr val="tx1"/>
                </a:solidFill>
                <a:latin typeface="Arial" charset="0"/>
              </a:endParaRPr>
            </a:p>
          </p:txBody>
        </p:sp>
        <p:sp>
          <p:nvSpPr>
            <p:cNvPr id="92" name="Rectangle 87">
              <a:extLst>
                <a:ext uri="{FF2B5EF4-FFF2-40B4-BE49-F238E27FC236}">
                  <a16:creationId xmlns:a16="http://schemas.microsoft.com/office/drawing/2014/main" id="{8ABA8784-5DDD-4F01-92F7-D831015E129E}"/>
                </a:ext>
              </a:extLst>
            </p:cNvPr>
            <p:cNvSpPr>
              <a:spLocks noChangeArrowheads="1"/>
            </p:cNvSpPr>
            <p:nvPr/>
          </p:nvSpPr>
          <p:spPr bwMode="auto">
            <a:xfrm>
              <a:off x="1713" y="1427"/>
              <a:ext cx="91" cy="91"/>
            </a:xfrm>
            <a:prstGeom prst="rect">
              <a:avLst/>
            </a:prstGeom>
            <a:solidFill>
              <a:schemeClr val="accent1"/>
            </a:solidFill>
            <a:ln w="9525">
              <a:solidFill>
                <a:schemeClr val="tx1"/>
              </a:solidFill>
              <a:miter lim="800000"/>
              <a:headEnd/>
              <a:tailEnd/>
            </a:ln>
            <a:effectLst/>
          </p:spPr>
          <p:txBody>
            <a:bodyPr wrap="none" anchor="ctr"/>
            <a:lstStyle/>
            <a:p>
              <a:endParaRPr lang="cs-CZ"/>
            </a:p>
          </p:txBody>
        </p:sp>
      </p:grpSp>
      <p:sp>
        <p:nvSpPr>
          <p:cNvPr id="93" name="Oval 88">
            <a:extLst>
              <a:ext uri="{FF2B5EF4-FFF2-40B4-BE49-F238E27FC236}">
                <a16:creationId xmlns:a16="http://schemas.microsoft.com/office/drawing/2014/main" id="{136C9AAA-4F1E-492A-A36E-63432235A1CB}"/>
              </a:ext>
            </a:extLst>
          </p:cNvPr>
          <p:cNvSpPr>
            <a:spLocks noChangeArrowheads="1"/>
          </p:cNvSpPr>
          <p:nvPr/>
        </p:nvSpPr>
        <p:spPr bwMode="auto">
          <a:xfrm>
            <a:off x="5618435" y="4395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94" name="Oval 89">
            <a:extLst>
              <a:ext uri="{FF2B5EF4-FFF2-40B4-BE49-F238E27FC236}">
                <a16:creationId xmlns:a16="http://schemas.microsoft.com/office/drawing/2014/main" id="{374DC43D-68A9-454C-AB4F-E9813F2A4889}"/>
              </a:ext>
            </a:extLst>
          </p:cNvPr>
          <p:cNvSpPr>
            <a:spLocks noChangeArrowheads="1"/>
          </p:cNvSpPr>
          <p:nvPr/>
        </p:nvSpPr>
        <p:spPr bwMode="auto">
          <a:xfrm>
            <a:off x="5237435" y="42435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95" name="Oval 90">
            <a:extLst>
              <a:ext uri="{FF2B5EF4-FFF2-40B4-BE49-F238E27FC236}">
                <a16:creationId xmlns:a16="http://schemas.microsoft.com/office/drawing/2014/main" id="{46FFB619-AE76-4447-AF95-E601B4D17266}"/>
              </a:ext>
            </a:extLst>
          </p:cNvPr>
          <p:cNvSpPr>
            <a:spLocks noChangeArrowheads="1"/>
          </p:cNvSpPr>
          <p:nvPr/>
        </p:nvSpPr>
        <p:spPr bwMode="auto">
          <a:xfrm>
            <a:off x="5923235" y="43959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96" name="Oval 91">
            <a:extLst>
              <a:ext uri="{FF2B5EF4-FFF2-40B4-BE49-F238E27FC236}">
                <a16:creationId xmlns:a16="http://schemas.microsoft.com/office/drawing/2014/main" id="{0CB3EB67-623A-4D97-9626-01CB309F2232}"/>
              </a:ext>
            </a:extLst>
          </p:cNvPr>
          <p:cNvSpPr>
            <a:spLocks noChangeArrowheads="1"/>
          </p:cNvSpPr>
          <p:nvPr/>
        </p:nvSpPr>
        <p:spPr bwMode="auto">
          <a:xfrm>
            <a:off x="5237435" y="5767536"/>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97" name="Oval 92">
            <a:extLst>
              <a:ext uri="{FF2B5EF4-FFF2-40B4-BE49-F238E27FC236}">
                <a16:creationId xmlns:a16="http://schemas.microsoft.com/office/drawing/2014/main" id="{C36B3A65-F223-4AEB-B405-70152A09F19B}"/>
              </a:ext>
            </a:extLst>
          </p:cNvPr>
          <p:cNvSpPr>
            <a:spLocks noChangeArrowheads="1"/>
          </p:cNvSpPr>
          <p:nvPr/>
        </p:nvSpPr>
        <p:spPr bwMode="auto">
          <a:xfrm>
            <a:off x="6228035" y="4319736"/>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sp>
        <p:nvSpPr>
          <p:cNvPr id="98" name="Oval 93">
            <a:extLst>
              <a:ext uri="{FF2B5EF4-FFF2-40B4-BE49-F238E27FC236}">
                <a16:creationId xmlns:a16="http://schemas.microsoft.com/office/drawing/2014/main" id="{0E16EFBA-B11D-458A-BCD1-07D18CAECAD0}"/>
              </a:ext>
            </a:extLst>
          </p:cNvPr>
          <p:cNvSpPr>
            <a:spLocks noChangeArrowheads="1"/>
          </p:cNvSpPr>
          <p:nvPr/>
        </p:nvSpPr>
        <p:spPr bwMode="auto">
          <a:xfrm>
            <a:off x="5542235" y="5767536"/>
            <a:ext cx="144463" cy="144463"/>
          </a:xfrm>
          <a:prstGeom prst="ellipse">
            <a:avLst/>
          </a:prstGeom>
          <a:solidFill>
            <a:schemeClr val="accent2"/>
          </a:solidFill>
          <a:ln w="9525">
            <a:solidFill>
              <a:schemeClr val="tx1"/>
            </a:solidFill>
            <a:round/>
            <a:headEnd/>
            <a:tailEnd/>
          </a:ln>
          <a:effectLst/>
        </p:spPr>
        <p:txBody>
          <a:bodyPr wrap="none" anchor="ctr"/>
          <a:lstStyle/>
          <a:p>
            <a:endParaRPr lang="cs-CZ"/>
          </a:p>
        </p:txBody>
      </p:sp>
      <p:grpSp>
        <p:nvGrpSpPr>
          <p:cNvPr id="99" name="Group 94">
            <a:extLst>
              <a:ext uri="{FF2B5EF4-FFF2-40B4-BE49-F238E27FC236}">
                <a16:creationId xmlns:a16="http://schemas.microsoft.com/office/drawing/2014/main" id="{3669D02E-EDA7-4EA1-8C75-FB9B8DA9CDDB}"/>
              </a:ext>
            </a:extLst>
          </p:cNvPr>
          <p:cNvGrpSpPr>
            <a:grpSpLocks/>
          </p:cNvGrpSpPr>
          <p:nvPr/>
        </p:nvGrpSpPr>
        <p:grpSpPr bwMode="auto">
          <a:xfrm>
            <a:off x="6151835" y="3862536"/>
            <a:ext cx="669925" cy="765175"/>
            <a:chOff x="1548" y="1198"/>
            <a:chExt cx="422" cy="482"/>
          </a:xfrm>
        </p:grpSpPr>
        <p:sp>
          <p:nvSpPr>
            <p:cNvPr id="100" name="Text Box 95">
              <a:extLst>
                <a:ext uri="{FF2B5EF4-FFF2-40B4-BE49-F238E27FC236}">
                  <a16:creationId xmlns:a16="http://schemas.microsoft.com/office/drawing/2014/main" id="{4AF8D718-1CD7-41DB-A076-8466EA0D43E0}"/>
                </a:ext>
              </a:extLst>
            </p:cNvPr>
            <p:cNvSpPr txBox="1">
              <a:spLocks noChangeArrowheads="1"/>
            </p:cNvSpPr>
            <p:nvPr/>
          </p:nvSpPr>
          <p:spPr bwMode="auto">
            <a:xfrm>
              <a:off x="1774" y="1406"/>
              <a:ext cx="196"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q</a:t>
              </a:r>
              <a:endParaRPr lang="cs-CZ" sz="1800" i="1" baseline="-25000">
                <a:solidFill>
                  <a:schemeClr val="tx1"/>
                </a:solidFill>
                <a:latin typeface="Arial" charset="0"/>
              </a:endParaRPr>
            </a:p>
          </p:txBody>
        </p:sp>
        <p:sp>
          <p:nvSpPr>
            <p:cNvPr id="101" name="Oval 96">
              <a:extLst>
                <a:ext uri="{FF2B5EF4-FFF2-40B4-BE49-F238E27FC236}">
                  <a16:creationId xmlns:a16="http://schemas.microsoft.com/office/drawing/2014/main" id="{502E481A-089A-404D-A70B-32C9DA9F61E0}"/>
                </a:ext>
              </a:extLst>
            </p:cNvPr>
            <p:cNvSpPr>
              <a:spLocks noChangeArrowheads="1"/>
            </p:cNvSpPr>
            <p:nvPr/>
          </p:nvSpPr>
          <p:spPr bwMode="auto">
            <a:xfrm>
              <a:off x="1548" y="1260"/>
              <a:ext cx="420" cy="420"/>
            </a:xfrm>
            <a:prstGeom prst="ellipse">
              <a:avLst/>
            </a:prstGeom>
            <a:noFill/>
            <a:ln w="9525" algn="ctr">
              <a:solidFill>
                <a:schemeClr val="tx1"/>
              </a:solidFill>
              <a:prstDash val="dash"/>
              <a:round/>
              <a:headEnd/>
              <a:tailEnd/>
            </a:ln>
            <a:effectLst/>
          </p:spPr>
          <p:txBody>
            <a:bodyPr wrap="none" anchor="ctr"/>
            <a:lstStyle/>
            <a:p>
              <a:endParaRPr lang="cs-CZ"/>
            </a:p>
          </p:txBody>
        </p:sp>
        <p:sp>
          <p:nvSpPr>
            <p:cNvPr id="102" name="Line 97">
              <a:extLst>
                <a:ext uri="{FF2B5EF4-FFF2-40B4-BE49-F238E27FC236}">
                  <a16:creationId xmlns:a16="http://schemas.microsoft.com/office/drawing/2014/main" id="{9BCFF0A3-9B79-4CAA-A56C-66567745EDF8}"/>
                </a:ext>
              </a:extLst>
            </p:cNvPr>
            <p:cNvSpPr>
              <a:spLocks noChangeShapeType="1"/>
            </p:cNvSpPr>
            <p:nvPr/>
          </p:nvSpPr>
          <p:spPr bwMode="auto">
            <a:xfrm flipH="1" flipV="1">
              <a:off x="1710" y="1273"/>
              <a:ext cx="48" cy="197"/>
            </a:xfrm>
            <a:prstGeom prst="line">
              <a:avLst/>
            </a:prstGeom>
            <a:noFill/>
            <a:ln w="9525">
              <a:solidFill>
                <a:schemeClr val="tx1"/>
              </a:solidFill>
              <a:prstDash val="dash"/>
              <a:round/>
              <a:headEnd/>
              <a:tailEnd type="triangle" w="med" len="med"/>
            </a:ln>
            <a:effectLst/>
          </p:spPr>
          <p:txBody>
            <a:bodyPr/>
            <a:lstStyle/>
            <a:p>
              <a:endParaRPr lang="cs-CZ"/>
            </a:p>
          </p:txBody>
        </p:sp>
        <p:sp>
          <p:nvSpPr>
            <p:cNvPr id="103" name="Text Box 98">
              <a:extLst>
                <a:ext uri="{FF2B5EF4-FFF2-40B4-BE49-F238E27FC236}">
                  <a16:creationId xmlns:a16="http://schemas.microsoft.com/office/drawing/2014/main" id="{B25D1728-F264-472D-A9BC-431D641A592C}"/>
                </a:ext>
              </a:extLst>
            </p:cNvPr>
            <p:cNvSpPr txBox="1">
              <a:spLocks noChangeArrowheads="1"/>
            </p:cNvSpPr>
            <p:nvPr/>
          </p:nvSpPr>
          <p:spPr bwMode="auto">
            <a:xfrm>
              <a:off x="1695" y="1198"/>
              <a:ext cx="164"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r</a:t>
              </a:r>
              <a:endParaRPr lang="cs-CZ" sz="1800" i="1">
                <a:solidFill>
                  <a:schemeClr val="tx1"/>
                </a:solidFill>
                <a:latin typeface="Arial" charset="0"/>
              </a:endParaRPr>
            </a:p>
          </p:txBody>
        </p:sp>
        <p:sp>
          <p:nvSpPr>
            <p:cNvPr id="104" name="Rectangle 99">
              <a:extLst>
                <a:ext uri="{FF2B5EF4-FFF2-40B4-BE49-F238E27FC236}">
                  <a16:creationId xmlns:a16="http://schemas.microsoft.com/office/drawing/2014/main" id="{7A9A9195-70AC-4F56-AEA5-CD61B5961F42}"/>
                </a:ext>
              </a:extLst>
            </p:cNvPr>
            <p:cNvSpPr>
              <a:spLocks noChangeArrowheads="1"/>
            </p:cNvSpPr>
            <p:nvPr/>
          </p:nvSpPr>
          <p:spPr bwMode="auto">
            <a:xfrm>
              <a:off x="1713" y="1427"/>
              <a:ext cx="91" cy="91"/>
            </a:xfrm>
            <a:prstGeom prst="rect">
              <a:avLst/>
            </a:prstGeom>
            <a:solidFill>
              <a:schemeClr val="accent1"/>
            </a:solidFill>
            <a:ln w="9525">
              <a:solidFill>
                <a:schemeClr val="tx1"/>
              </a:solidFill>
              <a:miter lim="800000"/>
              <a:headEnd/>
              <a:tailEnd/>
            </a:ln>
            <a:effectLst/>
          </p:spPr>
          <p:txBody>
            <a:bodyPr wrap="none" anchor="ctr"/>
            <a:lstStyle/>
            <a:p>
              <a:endParaRPr lang="cs-CZ"/>
            </a:p>
          </p:txBody>
        </p:sp>
      </p:grpSp>
      <p:grpSp>
        <p:nvGrpSpPr>
          <p:cNvPr id="105" name="Group 100">
            <a:extLst>
              <a:ext uri="{FF2B5EF4-FFF2-40B4-BE49-F238E27FC236}">
                <a16:creationId xmlns:a16="http://schemas.microsoft.com/office/drawing/2014/main" id="{C26D399D-3E2D-40C6-9C77-09053D859CBE}"/>
              </a:ext>
            </a:extLst>
          </p:cNvPr>
          <p:cNvGrpSpPr>
            <a:grpSpLocks/>
          </p:cNvGrpSpPr>
          <p:nvPr/>
        </p:nvGrpSpPr>
        <p:grpSpPr bwMode="auto">
          <a:xfrm>
            <a:off x="5342210" y="5172224"/>
            <a:ext cx="669925" cy="765175"/>
            <a:chOff x="1548" y="1198"/>
            <a:chExt cx="422" cy="482"/>
          </a:xfrm>
        </p:grpSpPr>
        <p:sp>
          <p:nvSpPr>
            <p:cNvPr id="106" name="Text Box 101">
              <a:extLst>
                <a:ext uri="{FF2B5EF4-FFF2-40B4-BE49-F238E27FC236}">
                  <a16:creationId xmlns:a16="http://schemas.microsoft.com/office/drawing/2014/main" id="{B19C13F5-30DC-4E7C-ACF6-383EFAC92F98}"/>
                </a:ext>
              </a:extLst>
            </p:cNvPr>
            <p:cNvSpPr txBox="1">
              <a:spLocks noChangeArrowheads="1"/>
            </p:cNvSpPr>
            <p:nvPr/>
          </p:nvSpPr>
          <p:spPr bwMode="auto">
            <a:xfrm>
              <a:off x="1774" y="1406"/>
              <a:ext cx="196"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q</a:t>
              </a:r>
              <a:endParaRPr lang="cs-CZ" sz="1800" i="1" baseline="-25000">
                <a:solidFill>
                  <a:schemeClr val="tx1"/>
                </a:solidFill>
                <a:latin typeface="Arial" charset="0"/>
              </a:endParaRPr>
            </a:p>
          </p:txBody>
        </p:sp>
        <p:sp>
          <p:nvSpPr>
            <p:cNvPr id="107" name="Oval 102">
              <a:extLst>
                <a:ext uri="{FF2B5EF4-FFF2-40B4-BE49-F238E27FC236}">
                  <a16:creationId xmlns:a16="http://schemas.microsoft.com/office/drawing/2014/main" id="{E6BE2C66-4A0B-4060-AD36-F984B62D3191}"/>
                </a:ext>
              </a:extLst>
            </p:cNvPr>
            <p:cNvSpPr>
              <a:spLocks noChangeArrowheads="1"/>
            </p:cNvSpPr>
            <p:nvPr/>
          </p:nvSpPr>
          <p:spPr bwMode="auto">
            <a:xfrm>
              <a:off x="1548" y="1260"/>
              <a:ext cx="420" cy="420"/>
            </a:xfrm>
            <a:prstGeom prst="ellipse">
              <a:avLst/>
            </a:prstGeom>
            <a:noFill/>
            <a:ln w="9525" algn="ctr">
              <a:solidFill>
                <a:schemeClr val="tx1"/>
              </a:solidFill>
              <a:prstDash val="dash"/>
              <a:round/>
              <a:headEnd/>
              <a:tailEnd/>
            </a:ln>
            <a:effectLst/>
          </p:spPr>
          <p:txBody>
            <a:bodyPr wrap="none" anchor="ctr"/>
            <a:lstStyle/>
            <a:p>
              <a:endParaRPr lang="cs-CZ"/>
            </a:p>
          </p:txBody>
        </p:sp>
        <p:sp>
          <p:nvSpPr>
            <p:cNvPr id="108" name="Line 103">
              <a:extLst>
                <a:ext uri="{FF2B5EF4-FFF2-40B4-BE49-F238E27FC236}">
                  <a16:creationId xmlns:a16="http://schemas.microsoft.com/office/drawing/2014/main" id="{77C2B1FD-46CB-4724-8FA9-1E1DDB13141D}"/>
                </a:ext>
              </a:extLst>
            </p:cNvPr>
            <p:cNvSpPr>
              <a:spLocks noChangeShapeType="1"/>
            </p:cNvSpPr>
            <p:nvPr/>
          </p:nvSpPr>
          <p:spPr bwMode="auto">
            <a:xfrm flipH="1" flipV="1">
              <a:off x="1710" y="1273"/>
              <a:ext cx="48" cy="197"/>
            </a:xfrm>
            <a:prstGeom prst="line">
              <a:avLst/>
            </a:prstGeom>
            <a:noFill/>
            <a:ln w="9525">
              <a:solidFill>
                <a:schemeClr val="tx1"/>
              </a:solidFill>
              <a:prstDash val="dash"/>
              <a:round/>
              <a:headEnd/>
              <a:tailEnd type="triangle" w="med" len="med"/>
            </a:ln>
            <a:effectLst/>
          </p:spPr>
          <p:txBody>
            <a:bodyPr/>
            <a:lstStyle/>
            <a:p>
              <a:endParaRPr lang="cs-CZ"/>
            </a:p>
          </p:txBody>
        </p:sp>
        <p:sp>
          <p:nvSpPr>
            <p:cNvPr id="109" name="Text Box 104">
              <a:extLst>
                <a:ext uri="{FF2B5EF4-FFF2-40B4-BE49-F238E27FC236}">
                  <a16:creationId xmlns:a16="http://schemas.microsoft.com/office/drawing/2014/main" id="{44B50B35-68C4-4932-B8BF-CC6F044E1BE1}"/>
                </a:ext>
              </a:extLst>
            </p:cNvPr>
            <p:cNvSpPr txBox="1">
              <a:spLocks noChangeArrowheads="1"/>
            </p:cNvSpPr>
            <p:nvPr/>
          </p:nvSpPr>
          <p:spPr bwMode="auto">
            <a:xfrm>
              <a:off x="1695" y="1198"/>
              <a:ext cx="164" cy="231"/>
            </a:xfrm>
            <a:prstGeom prst="rect">
              <a:avLst/>
            </a:prstGeom>
            <a:noFill/>
            <a:ln w="9525" algn="ctr">
              <a:noFill/>
              <a:miter lim="800000"/>
              <a:headEnd/>
              <a:tailEnd/>
            </a:ln>
            <a:effectLst/>
          </p:spPr>
          <p:txBody>
            <a:bodyPr wrap="none">
              <a:spAutoFit/>
            </a:bodyPr>
            <a:lstStyle/>
            <a:p>
              <a:pPr eaLnBrk="1" hangingPunct="1">
                <a:buClrTx/>
                <a:buSzTx/>
                <a:buFontTx/>
                <a:buNone/>
              </a:pPr>
              <a:r>
                <a:rPr lang="en-US" sz="1800" i="1">
                  <a:solidFill>
                    <a:schemeClr val="tx1"/>
                  </a:solidFill>
                  <a:latin typeface="Arial" charset="0"/>
                </a:rPr>
                <a:t>r</a:t>
              </a:r>
              <a:endParaRPr lang="cs-CZ" sz="1800" i="1">
                <a:solidFill>
                  <a:schemeClr val="tx1"/>
                </a:solidFill>
                <a:latin typeface="Arial" charset="0"/>
              </a:endParaRPr>
            </a:p>
          </p:txBody>
        </p:sp>
        <p:sp>
          <p:nvSpPr>
            <p:cNvPr id="110" name="Rectangle 105">
              <a:extLst>
                <a:ext uri="{FF2B5EF4-FFF2-40B4-BE49-F238E27FC236}">
                  <a16:creationId xmlns:a16="http://schemas.microsoft.com/office/drawing/2014/main" id="{F40019D7-B9D9-4515-8A8F-2B3E3153AB34}"/>
                </a:ext>
              </a:extLst>
            </p:cNvPr>
            <p:cNvSpPr>
              <a:spLocks noChangeArrowheads="1"/>
            </p:cNvSpPr>
            <p:nvPr/>
          </p:nvSpPr>
          <p:spPr bwMode="auto">
            <a:xfrm>
              <a:off x="1713" y="1427"/>
              <a:ext cx="91" cy="91"/>
            </a:xfrm>
            <a:prstGeom prst="rect">
              <a:avLst/>
            </a:prstGeom>
            <a:solidFill>
              <a:schemeClr val="accent1"/>
            </a:solidFill>
            <a:ln w="9525">
              <a:solidFill>
                <a:schemeClr val="tx1"/>
              </a:solidFill>
              <a:miter lim="800000"/>
              <a:headEnd/>
              <a:tailEnd/>
            </a:ln>
            <a:effectLst/>
          </p:spPr>
          <p:txBody>
            <a:bodyPr wrap="none" anchor="ctr"/>
            <a:lstStyle/>
            <a:p>
              <a:endParaRPr lang="cs-CZ"/>
            </a:p>
          </p:txBody>
        </p:sp>
      </p:grpSp>
      <p:sp>
        <p:nvSpPr>
          <p:cNvPr id="5" name="Zástupný symbol pro číslo snímku 4">
            <a:extLst>
              <a:ext uri="{FF2B5EF4-FFF2-40B4-BE49-F238E27FC236}">
                <a16:creationId xmlns:a16="http://schemas.microsoft.com/office/drawing/2014/main" id="{926A6DD9-5D13-4B95-A2C4-ACE4C5D3E7D6}"/>
              </a:ext>
            </a:extLst>
          </p:cNvPr>
          <p:cNvSpPr>
            <a:spLocks noGrp="1"/>
          </p:cNvSpPr>
          <p:nvPr>
            <p:ph type="sldNum" sz="quarter" idx="11"/>
          </p:nvPr>
        </p:nvSpPr>
        <p:spPr/>
        <p:txBody>
          <a:bodyPr/>
          <a:lstStyle/>
          <a:p>
            <a:pPr>
              <a:defRPr/>
            </a:pPr>
            <a:fld id="{0BAAA98E-AEB8-429B-B9FA-B14E1C5572D3}" type="slidenum">
              <a:rPr lang="en-US" altLang="en-US" smtClean="0"/>
              <a:pPr>
                <a:defRPr/>
              </a:pPr>
              <a:t>101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3142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1" nodeType="withEffect">
                                  <p:stCondLst>
                                    <p:cond delay="0"/>
                                  </p:stCondLst>
                                  <p:childTnLst>
                                    <p:set>
                                      <p:cBhvr>
                                        <p:cTn id="6" dur="indefinite"/>
                                        <p:tgtEl>
                                          <p:spTgt spid="48"/>
                                        </p:tgtEl>
                                        <p:attrNameLst>
                                          <p:attrName>fillcolor</p:attrName>
                                        </p:attrNameLst>
                                      </p:cBhvr>
                                      <p:to>
                                        <p:clrVal>
                                          <a:schemeClr val="folHlink"/>
                                        </p:clrVal>
                                      </p:to>
                                    </p:set>
                                    <p:set>
                                      <p:cBhvr>
                                        <p:cTn id="7" dur="indefinite"/>
                                        <p:tgtEl>
                                          <p:spTgt spid="48"/>
                                        </p:tgtEl>
                                        <p:attrNameLst>
                                          <p:attrName>fill.type</p:attrName>
                                        </p:attrNameLst>
                                      </p:cBhvr>
                                      <p:to>
                                        <p:strVal val="solid"/>
                                      </p:to>
                                    </p:set>
                                    <p:set>
                                      <p:cBhvr>
                                        <p:cTn id="8" dur="indefinite"/>
                                        <p:tgtEl>
                                          <p:spTgt spid="48"/>
                                        </p:tgtEl>
                                        <p:attrNameLst>
                                          <p:attrName>fill.on</p:attrName>
                                        </p:attrNameLst>
                                      </p:cBhvr>
                                      <p:to>
                                        <p:strVal val="true"/>
                                      </p:to>
                                    </p:set>
                                  </p:childTnLst>
                                </p:cTn>
                              </p:par>
                              <p:par>
                                <p:cTn id="9" presetID="1" presetClass="emph" presetSubtype="1" nodeType="withEffect">
                                  <p:stCondLst>
                                    <p:cond delay="0"/>
                                  </p:stCondLst>
                                  <p:childTnLst>
                                    <p:set>
                                      <p:cBhvr>
                                        <p:cTn id="10" dur="indefinite"/>
                                        <p:tgtEl>
                                          <p:spTgt spid="77"/>
                                        </p:tgtEl>
                                        <p:attrNameLst>
                                          <p:attrName>fillcolor</p:attrName>
                                        </p:attrNameLst>
                                      </p:cBhvr>
                                      <p:to>
                                        <p:clrVal>
                                          <a:schemeClr val="folHlink"/>
                                        </p:clrVal>
                                      </p:to>
                                    </p:set>
                                    <p:set>
                                      <p:cBhvr>
                                        <p:cTn id="11" dur="indefinite"/>
                                        <p:tgtEl>
                                          <p:spTgt spid="77"/>
                                        </p:tgtEl>
                                        <p:attrNameLst>
                                          <p:attrName>fill.type</p:attrName>
                                        </p:attrNameLst>
                                      </p:cBhvr>
                                      <p:to>
                                        <p:strVal val="solid"/>
                                      </p:to>
                                    </p:set>
                                    <p:set>
                                      <p:cBhvr>
                                        <p:cTn id="12" dur="indefinite"/>
                                        <p:tgtEl>
                                          <p:spTgt spid="77"/>
                                        </p:tgtEl>
                                        <p:attrNameLst>
                                          <p:attrName>fill.on</p:attrName>
                                        </p:attrNameLst>
                                      </p:cBhvr>
                                      <p:to>
                                        <p:strVal val="true"/>
                                      </p:to>
                                    </p:set>
                                  </p:childTnLst>
                                </p:cTn>
                              </p:par>
                              <p:par>
                                <p:cTn id="13" presetID="1" presetClass="emph" presetSubtype="1" nodeType="withEffect">
                                  <p:stCondLst>
                                    <p:cond delay="0"/>
                                  </p:stCondLst>
                                  <p:childTnLst>
                                    <p:set>
                                      <p:cBhvr>
                                        <p:cTn id="14" dur="indefinite"/>
                                        <p:tgtEl>
                                          <p:spTgt spid="97"/>
                                        </p:tgtEl>
                                        <p:attrNameLst>
                                          <p:attrName>fillcolor</p:attrName>
                                        </p:attrNameLst>
                                      </p:cBhvr>
                                      <p:to>
                                        <p:clrVal>
                                          <a:schemeClr val="folHlink"/>
                                        </p:clrVal>
                                      </p:to>
                                    </p:set>
                                    <p:set>
                                      <p:cBhvr>
                                        <p:cTn id="15" dur="indefinite"/>
                                        <p:tgtEl>
                                          <p:spTgt spid="97"/>
                                        </p:tgtEl>
                                        <p:attrNameLst>
                                          <p:attrName>fill.type</p:attrName>
                                        </p:attrNameLst>
                                      </p:cBhvr>
                                      <p:to>
                                        <p:strVal val="solid"/>
                                      </p:to>
                                    </p:set>
                                    <p:set>
                                      <p:cBhvr>
                                        <p:cTn id="16" dur="indefinite"/>
                                        <p:tgtEl>
                                          <p:spTgt spid="97"/>
                                        </p:tgtEl>
                                        <p:attrNameLst>
                                          <p:attrName>fill.on</p:attrName>
                                        </p:attrNameLst>
                                      </p:cBhvr>
                                      <p:to>
                                        <p:strVal val="true"/>
                                      </p:to>
                                    </p:set>
                                  </p:childTnLst>
                                </p:cTn>
                              </p:par>
                              <p:par>
                                <p:cTn id="17" presetID="1" presetClass="emph" presetSubtype="1" nodeType="withEffect">
                                  <p:stCondLst>
                                    <p:cond delay="0"/>
                                  </p:stCondLst>
                                  <p:childTnLst>
                                    <p:set>
                                      <p:cBhvr>
                                        <p:cTn id="18" dur="indefinite"/>
                                        <p:tgtEl>
                                          <p:spTgt spid="66"/>
                                        </p:tgtEl>
                                        <p:attrNameLst>
                                          <p:attrName>fillcolor</p:attrName>
                                        </p:attrNameLst>
                                      </p:cBhvr>
                                      <p:to>
                                        <p:clrVal>
                                          <a:schemeClr val="folHlink"/>
                                        </p:clrVal>
                                      </p:to>
                                    </p:set>
                                    <p:set>
                                      <p:cBhvr>
                                        <p:cTn id="19" dur="indefinite"/>
                                        <p:tgtEl>
                                          <p:spTgt spid="66"/>
                                        </p:tgtEl>
                                        <p:attrNameLst>
                                          <p:attrName>fill.type</p:attrName>
                                        </p:attrNameLst>
                                      </p:cBhvr>
                                      <p:to>
                                        <p:strVal val="solid"/>
                                      </p:to>
                                    </p:set>
                                    <p:set>
                                      <p:cBhvr>
                                        <p:cTn id="20" dur="indefinite"/>
                                        <p:tgtEl>
                                          <p:spTgt spid="66"/>
                                        </p:tgtEl>
                                        <p:attrNameLst>
                                          <p:attrName>fill.on</p:attrName>
                                        </p:attrNameLst>
                                      </p:cBhvr>
                                      <p:to>
                                        <p:strVal val="true"/>
                                      </p:to>
                                    </p:set>
                                  </p:childTnLst>
                                </p:cTn>
                              </p:par>
                              <p:par>
                                <p:cTn id="21" presetID="1" presetClass="emph" presetSubtype="1" nodeType="withEffect">
                                  <p:stCondLst>
                                    <p:cond delay="0"/>
                                  </p:stCondLst>
                                  <p:childTnLst>
                                    <p:set>
                                      <p:cBhvr>
                                        <p:cTn id="22" dur="indefinite"/>
                                        <p:tgtEl>
                                          <p:spTgt spid="98"/>
                                        </p:tgtEl>
                                        <p:attrNameLst>
                                          <p:attrName>fillcolor</p:attrName>
                                        </p:attrNameLst>
                                      </p:cBhvr>
                                      <p:to>
                                        <p:clrVal>
                                          <a:schemeClr val="folHlink"/>
                                        </p:clrVal>
                                      </p:to>
                                    </p:set>
                                    <p:set>
                                      <p:cBhvr>
                                        <p:cTn id="23" dur="indefinite"/>
                                        <p:tgtEl>
                                          <p:spTgt spid="98"/>
                                        </p:tgtEl>
                                        <p:attrNameLst>
                                          <p:attrName>fill.type</p:attrName>
                                        </p:attrNameLst>
                                      </p:cBhvr>
                                      <p:to>
                                        <p:strVal val="solid"/>
                                      </p:to>
                                    </p:set>
                                    <p:set>
                                      <p:cBhvr>
                                        <p:cTn id="24" dur="indefinite"/>
                                        <p:tgtEl>
                                          <p:spTgt spid="98"/>
                                        </p:tgtEl>
                                        <p:attrNameLst>
                                          <p:attrName>fill.on</p:attrName>
                                        </p:attrNameLst>
                                      </p:cBhvr>
                                      <p:to>
                                        <p:strVal val="true"/>
                                      </p:to>
                                    </p:set>
                                  </p:childTnLst>
                                </p:cTn>
                              </p:par>
                              <p:par>
                                <p:cTn id="25" presetID="1" presetClass="emph" presetSubtype="1" nodeType="withEffect">
                                  <p:stCondLst>
                                    <p:cond delay="0"/>
                                  </p:stCondLst>
                                  <p:childTnLst>
                                    <p:set>
                                      <p:cBhvr>
                                        <p:cTn id="26" dur="indefinite"/>
                                        <p:tgtEl>
                                          <p:spTgt spid="85"/>
                                        </p:tgtEl>
                                        <p:attrNameLst>
                                          <p:attrName>fillcolor</p:attrName>
                                        </p:attrNameLst>
                                      </p:cBhvr>
                                      <p:to>
                                        <p:clrVal>
                                          <a:schemeClr val="folHlink"/>
                                        </p:clrVal>
                                      </p:to>
                                    </p:set>
                                    <p:set>
                                      <p:cBhvr>
                                        <p:cTn id="27" dur="indefinite"/>
                                        <p:tgtEl>
                                          <p:spTgt spid="85"/>
                                        </p:tgtEl>
                                        <p:attrNameLst>
                                          <p:attrName>fill.type</p:attrName>
                                        </p:attrNameLst>
                                      </p:cBhvr>
                                      <p:to>
                                        <p:strVal val="solid"/>
                                      </p:to>
                                    </p:set>
                                    <p:set>
                                      <p:cBhvr>
                                        <p:cTn id="28" dur="indefinite"/>
                                        <p:tgtEl>
                                          <p:spTgt spid="85"/>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8"/>
                                        </p:tgtEl>
                                        <p:attrNameLst>
                                          <p:attrName>fillcolor</p:attrName>
                                        </p:attrNameLst>
                                      </p:cBhvr>
                                      <p:to>
                                        <a:schemeClr val="accent2"/>
                                      </p:to>
                                    </p:animClr>
                                    <p:set>
                                      <p:cBhvr>
                                        <p:cTn id="41" dur="500" fill="hold"/>
                                        <p:tgtEl>
                                          <p:spTgt spid="48"/>
                                        </p:tgtEl>
                                        <p:attrNameLst>
                                          <p:attrName>fill.type</p:attrName>
                                        </p:attrNameLst>
                                      </p:cBhvr>
                                      <p:to>
                                        <p:strVal val="solid"/>
                                      </p:to>
                                    </p:set>
                                    <p:set>
                                      <p:cBhvr>
                                        <p:cTn id="42" dur="500" fill="hold"/>
                                        <p:tgtEl>
                                          <p:spTgt spid="48"/>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500" fill="hold"/>
                                        <p:tgtEl>
                                          <p:spTgt spid="66"/>
                                        </p:tgtEl>
                                        <p:attrNameLst>
                                          <p:attrName>fillcolor</p:attrName>
                                        </p:attrNameLst>
                                      </p:cBhvr>
                                      <p:to>
                                        <a:schemeClr val="accent2"/>
                                      </p:to>
                                    </p:animClr>
                                    <p:set>
                                      <p:cBhvr>
                                        <p:cTn id="45" dur="500" fill="hold"/>
                                        <p:tgtEl>
                                          <p:spTgt spid="66"/>
                                        </p:tgtEl>
                                        <p:attrNameLst>
                                          <p:attrName>fill.type</p:attrName>
                                        </p:attrNameLst>
                                      </p:cBhvr>
                                      <p:to>
                                        <p:strVal val="solid"/>
                                      </p:to>
                                    </p:set>
                                    <p:set>
                                      <p:cBhvr>
                                        <p:cTn id="46" dur="500" fill="hold"/>
                                        <p:tgtEl>
                                          <p:spTgt spid="66"/>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7"/>
                                        </p:tgtEl>
                                        <p:attrNameLst>
                                          <p:attrName>fillcolor</p:attrName>
                                        </p:attrNameLst>
                                      </p:cBhvr>
                                      <p:to>
                                        <a:schemeClr val="accent2"/>
                                      </p:to>
                                    </p:animClr>
                                    <p:set>
                                      <p:cBhvr>
                                        <p:cTn id="59" dur="500" fill="hold"/>
                                        <p:tgtEl>
                                          <p:spTgt spid="77"/>
                                        </p:tgtEl>
                                        <p:attrNameLst>
                                          <p:attrName>fill.type</p:attrName>
                                        </p:attrNameLst>
                                      </p:cBhvr>
                                      <p:to>
                                        <p:strVal val="solid"/>
                                      </p:to>
                                    </p:set>
                                    <p:set>
                                      <p:cBhvr>
                                        <p:cTn id="60" dur="500" fill="hold"/>
                                        <p:tgtEl>
                                          <p:spTgt spid="77"/>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500" fill="hold"/>
                                        <p:tgtEl>
                                          <p:spTgt spid="97"/>
                                        </p:tgtEl>
                                        <p:attrNameLst>
                                          <p:attrName>fillcolor</p:attrName>
                                        </p:attrNameLst>
                                      </p:cBhvr>
                                      <p:to>
                                        <a:schemeClr val="accent2"/>
                                      </p:to>
                                    </p:animClr>
                                    <p:set>
                                      <p:cBhvr>
                                        <p:cTn id="63" dur="500" fill="hold"/>
                                        <p:tgtEl>
                                          <p:spTgt spid="97"/>
                                        </p:tgtEl>
                                        <p:attrNameLst>
                                          <p:attrName>fill.type</p:attrName>
                                        </p:attrNameLst>
                                      </p:cBhvr>
                                      <p:to>
                                        <p:strVal val="solid"/>
                                      </p:to>
                                    </p:set>
                                    <p:set>
                                      <p:cBhvr>
                                        <p:cTn id="64" dur="500" fill="hold"/>
                                        <p:tgtEl>
                                          <p:spTgt spid="97"/>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98"/>
                                        </p:tgtEl>
                                        <p:attrNameLst>
                                          <p:attrName>fillcolor</p:attrName>
                                        </p:attrNameLst>
                                      </p:cBhvr>
                                      <p:to>
                                        <a:schemeClr val="accent2"/>
                                      </p:to>
                                    </p:animClr>
                                    <p:set>
                                      <p:cBhvr>
                                        <p:cTn id="77" dur="500" fill="hold"/>
                                        <p:tgtEl>
                                          <p:spTgt spid="98"/>
                                        </p:tgtEl>
                                        <p:attrNameLst>
                                          <p:attrName>fill.type</p:attrName>
                                        </p:attrNameLst>
                                      </p:cBhvr>
                                      <p:to>
                                        <p:strVal val="solid"/>
                                      </p:to>
                                    </p:set>
                                    <p:set>
                                      <p:cBhvr>
                                        <p:cTn id="78" dur="500" fill="hold"/>
                                        <p:tgtEl>
                                          <p:spTgt spid="98"/>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500" fill="hold"/>
                                        <p:tgtEl>
                                          <p:spTgt spid="85"/>
                                        </p:tgtEl>
                                        <p:attrNameLst>
                                          <p:attrName>fillcolor</p:attrName>
                                        </p:attrNameLst>
                                      </p:cBhvr>
                                      <p:to>
                                        <a:schemeClr val="accent2"/>
                                      </p:to>
                                    </p:animClr>
                                    <p:set>
                                      <p:cBhvr>
                                        <p:cTn id="81" dur="500" fill="hold"/>
                                        <p:tgtEl>
                                          <p:spTgt spid="85"/>
                                        </p:tgtEl>
                                        <p:attrNameLst>
                                          <p:attrName>fill.type</p:attrName>
                                        </p:attrNameLst>
                                      </p:cBhvr>
                                      <p:to>
                                        <p:strVal val="solid"/>
                                      </p:to>
                                    </p:set>
                                    <p:set>
                                      <p:cBhvr>
                                        <p:cTn id="82" dur="500" fill="hold"/>
                                        <p:tgtEl>
                                          <p:spTgt spid="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Pivot Permutation Approach</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Pivot Permutation Approach</a:t>
            </a:r>
          </a:p>
          <a:p>
            <a:r>
              <a:rPr lang="en-US" sz="2400" dirty="0"/>
              <a:t>Assume a set of </a:t>
            </a:r>
            <a:r>
              <a:rPr lang="en-US" sz="2400" i="1" dirty="0"/>
              <a:t>n</a:t>
            </a:r>
            <a:r>
              <a:rPr lang="en-US" sz="2400" dirty="0"/>
              <a:t> pivots {</a:t>
            </a:r>
            <a:r>
              <a:rPr lang="en-US" sz="2400" i="1" dirty="0"/>
              <a:t>p</a:t>
            </a:r>
            <a:r>
              <a:rPr lang="en-US" sz="2400" baseline="-25000" dirty="0"/>
              <a:t>1</a:t>
            </a:r>
            <a:r>
              <a:rPr lang="en-US" sz="2400" i="1" dirty="0"/>
              <a:t>, p</a:t>
            </a:r>
            <a:r>
              <a:rPr lang="en-US" sz="2400" baseline="-25000" dirty="0"/>
              <a:t>2</a:t>
            </a:r>
            <a:r>
              <a:rPr lang="en-US" sz="2400" i="1" dirty="0"/>
              <a:t>, ..., </a:t>
            </a:r>
            <a:r>
              <a:rPr lang="en-US" sz="2400" i="1" dirty="0" err="1"/>
              <a:t>p</a:t>
            </a:r>
            <a:r>
              <a:rPr lang="en-US" sz="2400" i="1" baseline="-25000" dirty="0" err="1"/>
              <a:t>n</a:t>
            </a:r>
            <a:r>
              <a:rPr lang="en-US" sz="2400" dirty="0"/>
              <a:t>}</a:t>
            </a:r>
          </a:p>
          <a:p>
            <a:endParaRPr lang="en-US" sz="2400" dirty="0"/>
          </a:p>
          <a:p>
            <a:r>
              <a:rPr lang="en-US" sz="2400" dirty="0"/>
              <a:t>Given object </a:t>
            </a:r>
            <a:r>
              <a:rPr lang="en-US" sz="2400" i="1" dirty="0"/>
              <a:t>x</a:t>
            </a:r>
            <a:r>
              <a:rPr lang="en-US" sz="2400" dirty="0"/>
              <a:t> in </a:t>
            </a:r>
            <a:r>
              <a:rPr lang="en-US" sz="2400" i="1" dirty="0"/>
              <a:t>X,</a:t>
            </a:r>
            <a:r>
              <a:rPr lang="en-US" sz="2400" dirty="0"/>
              <a:t> </a:t>
            </a:r>
            <a:r>
              <a:rPr lang="en-US" sz="2400" dirty="0">
                <a:solidFill>
                  <a:schemeClr val="accent6"/>
                </a:solidFill>
              </a:rPr>
              <a:t>order</a:t>
            </a:r>
            <a:r>
              <a:rPr lang="en-US" sz="2400" dirty="0"/>
              <a:t> the pivots according to </a:t>
            </a:r>
            <a:r>
              <a:rPr lang="en-US" sz="2400" i="1" dirty="0"/>
              <a:t>d</a:t>
            </a:r>
            <a:r>
              <a:rPr lang="en-US" sz="2400" dirty="0"/>
              <a:t>(</a:t>
            </a:r>
            <a:r>
              <a:rPr lang="en-US" sz="2400" i="1" dirty="0"/>
              <a:t>x</a:t>
            </a:r>
            <a:r>
              <a:rPr lang="en-US" sz="2400" dirty="0"/>
              <a:t>, </a:t>
            </a:r>
            <a:r>
              <a:rPr lang="en-US" sz="2400" i="1" dirty="0"/>
              <a:t>p</a:t>
            </a:r>
            <a:r>
              <a:rPr lang="en-US" sz="2400" i="1" baseline="-25000" dirty="0"/>
              <a:t>i</a:t>
            </a:r>
            <a:r>
              <a:rPr lang="en-US" sz="2400" dirty="0"/>
              <a:t>)</a:t>
            </a:r>
          </a:p>
          <a:p>
            <a:endParaRPr lang="en-US" sz="2400" dirty="0"/>
          </a:p>
          <a:p>
            <a:r>
              <a:rPr lang="en-US" sz="2400" dirty="0"/>
              <a:t>Let ∏</a:t>
            </a:r>
            <a:r>
              <a:rPr lang="en-US" sz="2400" baseline="-25000" dirty="0"/>
              <a:t>x</a:t>
            </a:r>
            <a:r>
              <a:rPr lang="en-US" sz="2400" dirty="0"/>
              <a:t> be a </a:t>
            </a:r>
            <a:r>
              <a:rPr lang="en-US" sz="2400" dirty="0">
                <a:solidFill>
                  <a:schemeClr val="accent6"/>
                </a:solidFill>
              </a:rPr>
              <a:t>permutation</a:t>
            </a:r>
            <a:r>
              <a:rPr lang="en-US" sz="2400" dirty="0"/>
              <a:t> on</a:t>
            </a:r>
            <a:r>
              <a:rPr lang="en-US" sz="2400" b="1" dirty="0"/>
              <a:t> </a:t>
            </a:r>
            <a:r>
              <a:rPr lang="en-US" sz="2400" dirty="0"/>
              <a:t>the set of pivot </a:t>
            </a:r>
            <a:r>
              <a:rPr lang="en-US" sz="2400" b="1" dirty="0"/>
              <a:t>indexes</a:t>
            </a:r>
            <a:r>
              <a:rPr lang="en-US" sz="2400" dirty="0"/>
              <a:t> {1, …, </a:t>
            </a:r>
            <a:r>
              <a:rPr lang="en-US" sz="2400" i="1" dirty="0"/>
              <a:t>n</a:t>
            </a:r>
            <a:r>
              <a:rPr lang="en-US" sz="2400" dirty="0"/>
              <a:t>} such that ∏</a:t>
            </a:r>
            <a:r>
              <a:rPr lang="en-US" sz="2400" baseline="-25000" dirty="0"/>
              <a:t>x</a:t>
            </a:r>
            <a:r>
              <a:rPr lang="en-US" sz="2400" dirty="0"/>
              <a:t>(j) is index of the </a:t>
            </a:r>
            <a:r>
              <a:rPr lang="en-US" sz="2400" i="1" dirty="0"/>
              <a:t>j</a:t>
            </a:r>
            <a:r>
              <a:rPr lang="en-US" sz="2400" dirty="0"/>
              <a:t>-</a:t>
            </a:r>
            <a:r>
              <a:rPr lang="en-US" sz="2400" dirty="0" err="1"/>
              <a:t>th</a:t>
            </a:r>
            <a:r>
              <a:rPr lang="en-US" sz="2400" dirty="0"/>
              <a:t> closest pivot from </a:t>
            </a:r>
            <a:r>
              <a:rPr lang="en-US" sz="2400" i="1" dirty="0"/>
              <a:t>x</a:t>
            </a:r>
          </a:p>
          <a:p>
            <a:pPr lvl="1"/>
            <a:r>
              <a:rPr lang="en-US" sz="2000" dirty="0"/>
              <a:t>E.g., ∏</a:t>
            </a:r>
            <a:r>
              <a:rPr lang="en-US" sz="2000" baseline="-25000" dirty="0"/>
              <a:t>x</a:t>
            </a:r>
            <a:r>
              <a:rPr lang="en-US" sz="2000" dirty="0"/>
              <a:t>(1) is the </a:t>
            </a:r>
            <a:r>
              <a:rPr lang="en-US" sz="2000" dirty="0">
                <a:solidFill>
                  <a:schemeClr val="accent6"/>
                </a:solidFill>
              </a:rPr>
              <a:t>index</a:t>
            </a:r>
            <a:r>
              <a:rPr lang="en-US" sz="2000" dirty="0"/>
              <a:t> of the </a:t>
            </a:r>
            <a:r>
              <a:rPr lang="en-US" sz="2000" dirty="0">
                <a:solidFill>
                  <a:schemeClr val="accent6"/>
                </a:solidFill>
              </a:rPr>
              <a:t>closest</a:t>
            </a:r>
            <a:r>
              <a:rPr lang="en-US" sz="2000" dirty="0"/>
              <a:t> pivot to </a:t>
            </a:r>
            <a:r>
              <a:rPr lang="en-US" sz="2000" i="1" dirty="0"/>
              <a:t>x</a:t>
            </a:r>
          </a:p>
          <a:p>
            <a:pPr lvl="1"/>
            <a:r>
              <a:rPr lang="en-US" sz="2000" i="1" dirty="0" err="1"/>
              <a:t>p</a:t>
            </a:r>
            <a:r>
              <a:rPr lang="en-US" sz="2000" baseline="-25000" dirty="0" err="1"/>
              <a:t>∏x</a:t>
            </a:r>
            <a:r>
              <a:rPr lang="en-US" sz="2000" baseline="-25000" dirty="0"/>
              <a:t>(j) </a:t>
            </a:r>
            <a:r>
              <a:rPr lang="en-US" sz="2000" dirty="0"/>
              <a:t>is the </a:t>
            </a:r>
            <a:r>
              <a:rPr lang="en-US" sz="2000" i="1" dirty="0"/>
              <a:t>j</a:t>
            </a:r>
            <a:r>
              <a:rPr lang="en-US" sz="2000" dirty="0"/>
              <a:t>-</a:t>
            </a:r>
            <a:r>
              <a:rPr lang="en-US" sz="2000" dirty="0" err="1"/>
              <a:t>th</a:t>
            </a:r>
            <a:r>
              <a:rPr lang="en-US" sz="2000" dirty="0"/>
              <a:t> closest pivot from </a:t>
            </a:r>
            <a:r>
              <a:rPr lang="en-US" sz="2000" i="1" dirty="0"/>
              <a:t>x</a:t>
            </a:r>
          </a:p>
          <a:p>
            <a:endParaRPr lang="en-US" dirty="0"/>
          </a:p>
          <a:p>
            <a:r>
              <a:rPr lang="en-US" sz="2400" dirty="0"/>
              <a:t>∏</a:t>
            </a:r>
            <a:r>
              <a:rPr lang="en-US" sz="2400" baseline="-25000" dirty="0"/>
              <a:t>x</a:t>
            </a:r>
            <a:r>
              <a:rPr lang="en-US" sz="2400" dirty="0"/>
              <a:t> is denoted as </a:t>
            </a:r>
            <a:r>
              <a:rPr lang="en-US" sz="2400" dirty="0">
                <a:solidFill>
                  <a:schemeClr val="accent6"/>
                </a:solidFill>
              </a:rPr>
              <a:t>Pivot Permutation</a:t>
            </a:r>
            <a:r>
              <a:rPr lang="en-US" sz="2400" b="1" dirty="0"/>
              <a:t> </a:t>
            </a:r>
            <a:r>
              <a:rPr lang="en-US" sz="2400" dirty="0"/>
              <a:t>(PP) with respect to </a:t>
            </a:r>
            <a:r>
              <a:rPr lang="en-US" sz="2400" i="1" dirty="0"/>
              <a:t>x</a:t>
            </a:r>
            <a:endParaRPr lang="cs-CZ" sz="2400" dirty="0"/>
          </a:p>
        </p:txBody>
      </p:sp>
      <p:sp>
        <p:nvSpPr>
          <p:cNvPr id="5" name="Zástupný symbol pro číslo snímku 4">
            <a:extLst>
              <a:ext uri="{FF2B5EF4-FFF2-40B4-BE49-F238E27FC236}">
                <a16:creationId xmlns:a16="http://schemas.microsoft.com/office/drawing/2014/main" id="{802FEC4A-EEB6-4475-B106-95A59247B6A4}"/>
              </a:ext>
            </a:extLst>
          </p:cNvPr>
          <p:cNvSpPr>
            <a:spLocks noGrp="1"/>
          </p:cNvSpPr>
          <p:nvPr>
            <p:ph type="sldNum" sz="quarter" idx="11"/>
          </p:nvPr>
        </p:nvSpPr>
        <p:spPr/>
        <p:txBody>
          <a:bodyPr/>
          <a:lstStyle/>
          <a:p>
            <a:pPr>
              <a:defRPr/>
            </a:pPr>
            <a:fld id="{0BAAA98E-AEB8-429B-B9FA-B14E1C5572D3}" type="slidenum">
              <a:rPr lang="en-US" altLang="en-US" smtClean="0"/>
              <a:pPr>
                <a:defRPr/>
              </a:pPr>
              <a:t>102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7887775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Pivot Permutation Approach</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Pivot Permutation Approach</a:t>
            </a:r>
          </a:p>
          <a:p>
            <a:r>
              <a:rPr lang="en-US" sz="2400" dirty="0"/>
              <a:t>Can be seen as a</a:t>
            </a:r>
            <a:r>
              <a:rPr lang="en-US" sz="2400" i="1" dirty="0"/>
              <a:t> </a:t>
            </a:r>
            <a:r>
              <a:rPr lang="en-US" sz="2400" dirty="0">
                <a:solidFill>
                  <a:schemeClr val="accent6"/>
                </a:solidFill>
              </a:rPr>
              <a:t>recursive</a:t>
            </a:r>
            <a:r>
              <a:rPr lang="en-US" sz="2400" i="1" dirty="0"/>
              <a:t> Voronoi</a:t>
            </a:r>
            <a:r>
              <a:rPr lang="en-US" sz="2400" dirty="0"/>
              <a:t> partitioning to </a:t>
            </a:r>
            <a:r>
              <a:rPr lang="en-US" sz="2400" dirty="0">
                <a:solidFill>
                  <a:schemeClr val="accent6"/>
                </a:solidFill>
              </a:rPr>
              <a:t>level</a:t>
            </a:r>
            <a:r>
              <a:rPr lang="en-US" sz="2400" dirty="0"/>
              <a:t> </a:t>
            </a:r>
            <a:r>
              <a:rPr lang="en-US" sz="2400" i="1" dirty="0"/>
              <a:t>l</a:t>
            </a:r>
          </a:p>
          <a:p>
            <a:r>
              <a:rPr lang="en-US" sz="2400" dirty="0"/>
              <a:t>Cell C</a:t>
            </a:r>
            <a:r>
              <a:rPr lang="en-US" sz="2400" baseline="-25000" dirty="0"/>
              <a:t>&lt;</a:t>
            </a:r>
            <a:r>
              <a:rPr lang="en-US" sz="2400" i="1" baseline="-25000" dirty="0"/>
              <a:t>i</a:t>
            </a:r>
            <a:r>
              <a:rPr lang="en-US" sz="2400" baseline="-50000" dirty="0"/>
              <a:t>1</a:t>
            </a:r>
            <a:r>
              <a:rPr lang="en-US" sz="2400" baseline="-25000" dirty="0"/>
              <a:t>, … </a:t>
            </a:r>
            <a:r>
              <a:rPr lang="en-US" sz="2400" i="1" baseline="-25000" dirty="0" err="1"/>
              <a:t>i</a:t>
            </a:r>
            <a:r>
              <a:rPr lang="en-US" sz="2400" i="1" baseline="-50000" dirty="0" err="1"/>
              <a:t>l</a:t>
            </a:r>
            <a:r>
              <a:rPr lang="en-US" sz="2400" baseline="-25000" dirty="0"/>
              <a:t>&gt; </a:t>
            </a:r>
            <a:r>
              <a:rPr lang="en-US" sz="2400" dirty="0"/>
              <a:t>contains objects </a:t>
            </a:r>
            <a:r>
              <a:rPr lang="en-US" sz="2400" i="1" dirty="0"/>
              <a:t>x</a:t>
            </a:r>
            <a:r>
              <a:rPr lang="en-US" sz="2400" dirty="0"/>
              <a:t> for which:</a:t>
            </a:r>
          </a:p>
          <a:p>
            <a:pPr marL="0" indent="0">
              <a:buNone/>
            </a:pPr>
            <a:r>
              <a:rPr lang="en-US" sz="2400" dirty="0"/>
              <a:t>	∏</a:t>
            </a:r>
            <a:r>
              <a:rPr lang="en-US" sz="2400" baseline="-25000" dirty="0"/>
              <a:t>x</a:t>
            </a:r>
            <a:r>
              <a:rPr lang="en-US" sz="2400" dirty="0"/>
              <a:t>(1) = </a:t>
            </a:r>
            <a:r>
              <a:rPr lang="en-US" sz="2400" i="1" dirty="0"/>
              <a:t>i</a:t>
            </a:r>
            <a:r>
              <a:rPr lang="en-US" sz="2400" baseline="-25000" dirty="0"/>
              <a:t>1</a:t>
            </a:r>
            <a:r>
              <a:rPr lang="en-US" sz="2400" dirty="0"/>
              <a:t>, ∏</a:t>
            </a:r>
            <a:r>
              <a:rPr lang="en-US" sz="2400" baseline="-25000" dirty="0"/>
              <a:t>x</a:t>
            </a:r>
            <a:r>
              <a:rPr lang="en-US" sz="2400" dirty="0"/>
              <a:t>(2) = </a:t>
            </a:r>
            <a:r>
              <a:rPr lang="en-US" sz="2400" i="1" dirty="0"/>
              <a:t>i</a:t>
            </a:r>
            <a:r>
              <a:rPr lang="en-US" sz="2400" baseline="-25000" dirty="0"/>
              <a:t>2</a:t>
            </a:r>
            <a:r>
              <a:rPr lang="en-US" sz="2400" dirty="0"/>
              <a:t>, …, ∏</a:t>
            </a:r>
            <a:r>
              <a:rPr lang="en-US" sz="2400" baseline="-25000" dirty="0"/>
              <a:t>x</a:t>
            </a:r>
            <a:r>
              <a:rPr lang="en-US" sz="2400" dirty="0"/>
              <a:t>(</a:t>
            </a:r>
            <a:r>
              <a:rPr lang="en-US" sz="2400" i="1" dirty="0"/>
              <a:t>l</a:t>
            </a:r>
            <a:r>
              <a:rPr lang="en-US" sz="2400" dirty="0"/>
              <a:t>)=</a:t>
            </a:r>
            <a:r>
              <a:rPr lang="en-US" sz="2400" i="1" dirty="0" err="1"/>
              <a:t>i</a:t>
            </a:r>
            <a:r>
              <a:rPr lang="en-US" sz="2400" i="1" baseline="-25000" dirty="0" err="1"/>
              <a:t>l</a:t>
            </a:r>
            <a:endParaRPr lang="cs-CZ" sz="2400" dirty="0"/>
          </a:p>
        </p:txBody>
      </p:sp>
      <p:pic>
        <p:nvPicPr>
          <p:cNvPr id="7" name="Obrázek 6">
            <a:extLst>
              <a:ext uri="{FF2B5EF4-FFF2-40B4-BE49-F238E27FC236}">
                <a16:creationId xmlns:a16="http://schemas.microsoft.com/office/drawing/2014/main" id="{C3D1E908-1A15-4C41-A1D4-533FB3028A2F}"/>
              </a:ext>
            </a:extLst>
          </p:cNvPr>
          <p:cNvPicPr>
            <a:picLocks noChangeAspect="1"/>
          </p:cNvPicPr>
          <p:nvPr/>
        </p:nvPicPr>
        <p:blipFill>
          <a:blip r:embed="rId3"/>
          <a:stretch>
            <a:fillRect/>
          </a:stretch>
        </p:blipFill>
        <p:spPr>
          <a:xfrm>
            <a:off x="683568" y="3212976"/>
            <a:ext cx="3670843" cy="3240360"/>
          </a:xfrm>
          <a:prstGeom prst="rect">
            <a:avLst/>
          </a:prstGeom>
        </p:spPr>
      </p:pic>
      <p:sp>
        <p:nvSpPr>
          <p:cNvPr id="5" name="Zástupný symbol pro číslo snímku 4">
            <a:extLst>
              <a:ext uri="{FF2B5EF4-FFF2-40B4-BE49-F238E27FC236}">
                <a16:creationId xmlns:a16="http://schemas.microsoft.com/office/drawing/2014/main" id="{FCBC281C-8019-47A1-B1ED-1330C34092EF}"/>
              </a:ext>
            </a:extLst>
          </p:cNvPr>
          <p:cNvSpPr>
            <a:spLocks noGrp="1"/>
          </p:cNvSpPr>
          <p:nvPr>
            <p:ph type="sldNum" sz="quarter" idx="11"/>
          </p:nvPr>
        </p:nvSpPr>
        <p:spPr/>
        <p:txBody>
          <a:bodyPr/>
          <a:lstStyle/>
          <a:p>
            <a:pPr>
              <a:defRPr/>
            </a:pPr>
            <a:fld id="{0BAAA98E-AEB8-429B-B9FA-B14E1C5572D3}" type="slidenum">
              <a:rPr lang="en-US" altLang="en-US" smtClean="0"/>
              <a:pPr>
                <a:defRPr/>
              </a:pPr>
              <a:t>103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5528261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Metric Sketches</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Metric sketches for fast searching and filtering</a:t>
            </a:r>
          </a:p>
          <a:p>
            <a:r>
              <a:rPr lang="en-US" sz="2400" dirty="0"/>
              <a:t>Transformation of any metric space (</a:t>
            </a:r>
            <a:r>
              <a:rPr lang="en-US" altLang="cs-CZ" i="1" dirty="0">
                <a:latin typeface="Monotype Corsiva" panose="03010101010201010101" pitchFamily="66" charset="0"/>
              </a:rPr>
              <a:t>D</a:t>
            </a:r>
            <a:r>
              <a:rPr lang="en-US" sz="2400" i="1" dirty="0"/>
              <a:t>, d</a:t>
            </a:r>
            <a:r>
              <a:rPr lang="en-US" sz="2400" dirty="0"/>
              <a:t>) to the Hamming space:</a:t>
            </a:r>
          </a:p>
          <a:p>
            <a:pPr lvl="1"/>
            <a:r>
              <a:rPr lang="en-US" sz="2000" dirty="0"/>
              <a:t>Each descriptor </a:t>
            </a:r>
            <a:r>
              <a:rPr lang="en-US" sz="2000" i="1" dirty="0"/>
              <a:t>o</a:t>
            </a:r>
            <a:r>
              <a:rPr lang="en-US" sz="2000" dirty="0"/>
              <a:t> is transformed into a </a:t>
            </a:r>
            <a:r>
              <a:rPr lang="en-US" sz="2000" dirty="0">
                <a:solidFill>
                  <a:schemeClr val="accent6"/>
                </a:solidFill>
              </a:rPr>
              <a:t>bit-string sketch</a:t>
            </a:r>
            <a:r>
              <a:rPr lang="en-US" sz="2000" dirty="0"/>
              <a:t> of length </a:t>
            </a:r>
            <a:r>
              <a:rPr lang="el-GR" sz="2000" dirty="0"/>
              <a:t>λ</a:t>
            </a:r>
            <a:endParaRPr lang="en-US" sz="2000" dirty="0"/>
          </a:p>
          <a:p>
            <a:pPr lvl="1"/>
            <a:r>
              <a:rPr lang="en-US" sz="2000" dirty="0">
                <a:solidFill>
                  <a:schemeClr val="accent6"/>
                </a:solidFill>
              </a:rPr>
              <a:t>Hamming distance</a:t>
            </a:r>
            <a:r>
              <a:rPr lang="en-US" sz="2000" b="1" dirty="0"/>
              <a:t> </a:t>
            </a:r>
            <a:r>
              <a:rPr lang="en-US" sz="2000" dirty="0"/>
              <a:t>evaluates the number of different bits – very efficient (using a hardware instruction)</a:t>
            </a:r>
          </a:p>
          <a:p>
            <a:r>
              <a:rPr lang="en-US" sz="2400" dirty="0"/>
              <a:t>Sketches compared by the Hamming distance should </a:t>
            </a:r>
            <a:r>
              <a:rPr lang="en-US" sz="2400" dirty="0">
                <a:solidFill>
                  <a:schemeClr val="accent6"/>
                </a:solidFill>
              </a:rPr>
              <a:t>approximate</a:t>
            </a:r>
            <a:r>
              <a:rPr lang="en-US" sz="2400" dirty="0"/>
              <a:t> similarity relationships of the original metric</a:t>
            </a:r>
          </a:p>
          <a:p>
            <a:r>
              <a:rPr lang="en-US" sz="2400" dirty="0"/>
              <a:t>Typical sketch length is 32–320 bits</a:t>
            </a:r>
            <a:endParaRPr lang="cs-CZ" sz="2400" dirty="0"/>
          </a:p>
        </p:txBody>
      </p:sp>
      <p:sp>
        <p:nvSpPr>
          <p:cNvPr id="5" name="Zástupný symbol pro číslo snímku 4">
            <a:extLst>
              <a:ext uri="{FF2B5EF4-FFF2-40B4-BE49-F238E27FC236}">
                <a16:creationId xmlns:a16="http://schemas.microsoft.com/office/drawing/2014/main" id="{73DC92BB-E890-4CD7-867C-088ADA241752}"/>
              </a:ext>
            </a:extLst>
          </p:cNvPr>
          <p:cNvSpPr>
            <a:spLocks noGrp="1"/>
          </p:cNvSpPr>
          <p:nvPr>
            <p:ph type="sldNum" sz="quarter" idx="11"/>
          </p:nvPr>
        </p:nvSpPr>
        <p:spPr/>
        <p:txBody>
          <a:bodyPr/>
          <a:lstStyle/>
          <a:p>
            <a:pPr>
              <a:defRPr/>
            </a:pPr>
            <a:fld id="{0BAAA98E-AEB8-429B-B9FA-B14E1C5572D3}" type="slidenum">
              <a:rPr lang="en-US" altLang="en-US" smtClean="0"/>
              <a:pPr>
                <a:defRPr/>
              </a:pPr>
              <a:t>104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84129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Metric Sketches</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a:xfrm>
            <a:off x="250825" y="1412875"/>
            <a:ext cx="8641854" cy="4968875"/>
          </a:xfrm>
        </p:spPr>
        <p:txBody>
          <a:bodyPr/>
          <a:lstStyle/>
          <a:p>
            <a:pPr eaLnBrk="1" hangingPunct="1">
              <a:lnSpc>
                <a:spcPct val="90000"/>
              </a:lnSpc>
              <a:buFont typeface="Wingdings" panose="05000000000000000000" pitchFamily="2" charset="2"/>
              <a:buNone/>
            </a:pPr>
            <a:r>
              <a:rPr lang="en-US" altLang="cs-CZ" b="1" dirty="0">
                <a:solidFill>
                  <a:schemeClr val="accent6"/>
                </a:solidFill>
              </a:rPr>
              <a:t>Sketching transformation</a:t>
            </a:r>
          </a:p>
          <a:p>
            <a:pPr marL="0" indent="0">
              <a:buNone/>
            </a:pPr>
            <a:r>
              <a:rPr lang="en-US" sz="2400" dirty="0"/>
              <a:t>GHP to set one bit of </a:t>
            </a:r>
            <a:r>
              <a:rPr lang="en-US" sz="2400" i="1" dirty="0" err="1"/>
              <a:t>sk</a:t>
            </a:r>
            <a:r>
              <a:rPr lang="en-US" sz="2400" i="1" dirty="0"/>
              <a:t>(o)	</a:t>
            </a:r>
            <a:r>
              <a:rPr lang="en-US" sz="2400" dirty="0"/>
              <a:t> 	Two GHPs to set two bits </a:t>
            </a:r>
            <a:r>
              <a:rPr lang="el-GR" sz="2400" i="1" dirty="0"/>
              <a:t>μ</a:t>
            </a:r>
            <a:r>
              <a:rPr lang="en-US" sz="2400" dirty="0"/>
              <a:t> 					and </a:t>
            </a:r>
            <a:r>
              <a:rPr lang="en-US" sz="2400" i="1" dirty="0"/>
              <a:t>v</a:t>
            </a:r>
            <a:r>
              <a:rPr lang="en-US" sz="2400" dirty="0"/>
              <a:t> of all sketches </a:t>
            </a:r>
            <a:r>
              <a:rPr lang="en-US" sz="2400" i="1" dirty="0" err="1"/>
              <a:t>sk</a:t>
            </a:r>
            <a:r>
              <a:rPr lang="en-US" sz="2400" i="1" dirty="0"/>
              <a:t>(o)</a:t>
            </a:r>
            <a:endParaRPr lang="cs-CZ" sz="2400" dirty="0"/>
          </a:p>
        </p:txBody>
      </p:sp>
      <p:pic>
        <p:nvPicPr>
          <p:cNvPr id="7" name="Obrázek 6">
            <a:extLst>
              <a:ext uri="{FF2B5EF4-FFF2-40B4-BE49-F238E27FC236}">
                <a16:creationId xmlns:a16="http://schemas.microsoft.com/office/drawing/2014/main" id="{ACE99848-1064-4FFE-AB9C-A2E6F3CD6C5F}"/>
              </a:ext>
            </a:extLst>
          </p:cNvPr>
          <p:cNvPicPr>
            <a:picLocks noChangeAspect="1"/>
          </p:cNvPicPr>
          <p:nvPr/>
        </p:nvPicPr>
        <p:blipFill rotWithShape="1">
          <a:blip r:embed="rId3"/>
          <a:srcRect b="21045"/>
          <a:stretch/>
        </p:blipFill>
        <p:spPr>
          <a:xfrm>
            <a:off x="250825" y="2708921"/>
            <a:ext cx="4181843" cy="2461622"/>
          </a:xfrm>
          <a:prstGeom prst="rect">
            <a:avLst/>
          </a:prstGeom>
        </p:spPr>
      </p:pic>
      <p:pic>
        <p:nvPicPr>
          <p:cNvPr id="9" name="Obrázek 8">
            <a:extLst>
              <a:ext uri="{FF2B5EF4-FFF2-40B4-BE49-F238E27FC236}">
                <a16:creationId xmlns:a16="http://schemas.microsoft.com/office/drawing/2014/main" id="{B02109B8-1E5D-4713-AF70-CF089941C591}"/>
              </a:ext>
            </a:extLst>
          </p:cNvPr>
          <p:cNvPicPr>
            <a:picLocks/>
          </p:cNvPicPr>
          <p:nvPr/>
        </p:nvPicPr>
        <p:blipFill rotWithShape="1">
          <a:blip r:embed="rId4"/>
          <a:srcRect l="20073" t="2335" r="16456" b="29917"/>
          <a:stretch/>
        </p:blipFill>
        <p:spPr>
          <a:xfrm>
            <a:off x="4809732" y="2780928"/>
            <a:ext cx="3866724" cy="2733643"/>
          </a:xfrm>
          <a:prstGeom prst="rect">
            <a:avLst/>
          </a:prstGeom>
        </p:spPr>
      </p:pic>
      <p:sp>
        <p:nvSpPr>
          <p:cNvPr id="6" name="Obdélník 5">
            <a:extLst>
              <a:ext uri="{FF2B5EF4-FFF2-40B4-BE49-F238E27FC236}">
                <a16:creationId xmlns:a16="http://schemas.microsoft.com/office/drawing/2014/main" id="{DEAB9F11-0A27-4AD2-8F11-38ED1C955346}"/>
              </a:ext>
            </a:extLst>
          </p:cNvPr>
          <p:cNvSpPr/>
          <p:nvPr/>
        </p:nvSpPr>
        <p:spPr>
          <a:xfrm>
            <a:off x="4553249" y="2719587"/>
            <a:ext cx="449162" cy="461665"/>
          </a:xfrm>
          <a:prstGeom prst="rect">
            <a:avLst/>
          </a:prstGeom>
        </p:spPr>
        <p:txBody>
          <a:bodyPr wrap="square">
            <a:spAutoFit/>
          </a:bodyPr>
          <a:lstStyle/>
          <a:p>
            <a:r>
              <a:rPr lang="el-GR" sz="2400" i="1" dirty="0"/>
              <a:t>μ</a:t>
            </a:r>
            <a:r>
              <a:rPr lang="en-US" sz="2400" i="1" dirty="0"/>
              <a:t>:</a:t>
            </a:r>
            <a:endParaRPr lang="cs-CZ" dirty="0"/>
          </a:p>
        </p:txBody>
      </p:sp>
      <p:sp>
        <p:nvSpPr>
          <p:cNvPr id="10" name="Obdélník 9">
            <a:extLst>
              <a:ext uri="{FF2B5EF4-FFF2-40B4-BE49-F238E27FC236}">
                <a16:creationId xmlns:a16="http://schemas.microsoft.com/office/drawing/2014/main" id="{878EFB86-982D-4C81-87EC-52C7C5BD82B7}"/>
              </a:ext>
            </a:extLst>
          </p:cNvPr>
          <p:cNvSpPr/>
          <p:nvPr/>
        </p:nvSpPr>
        <p:spPr>
          <a:xfrm>
            <a:off x="8437676" y="2779591"/>
            <a:ext cx="449162" cy="461665"/>
          </a:xfrm>
          <a:prstGeom prst="rect">
            <a:avLst/>
          </a:prstGeom>
        </p:spPr>
        <p:txBody>
          <a:bodyPr wrap="square">
            <a:spAutoFit/>
          </a:bodyPr>
          <a:lstStyle/>
          <a:p>
            <a:r>
              <a:rPr lang="en-US" sz="2400" i="1" dirty="0"/>
              <a:t>v:</a:t>
            </a:r>
            <a:endParaRPr lang="cs-CZ" dirty="0"/>
          </a:p>
        </p:txBody>
      </p:sp>
      <p:sp>
        <p:nvSpPr>
          <p:cNvPr id="5" name="Zástupný symbol pro číslo snímku 4">
            <a:extLst>
              <a:ext uri="{FF2B5EF4-FFF2-40B4-BE49-F238E27FC236}">
                <a16:creationId xmlns:a16="http://schemas.microsoft.com/office/drawing/2014/main" id="{C9BCF544-C8BB-4422-994F-9500B6516C2A}"/>
              </a:ext>
            </a:extLst>
          </p:cNvPr>
          <p:cNvSpPr>
            <a:spLocks noGrp="1"/>
          </p:cNvSpPr>
          <p:nvPr>
            <p:ph type="sldNum" sz="quarter" idx="11"/>
          </p:nvPr>
        </p:nvSpPr>
        <p:spPr/>
        <p:txBody>
          <a:bodyPr/>
          <a:lstStyle/>
          <a:p>
            <a:pPr>
              <a:defRPr/>
            </a:pPr>
            <a:fld id="{0BAAA98E-AEB8-429B-B9FA-B14E1C5572D3}" type="slidenum">
              <a:rPr lang="en-US" altLang="en-US" smtClean="0"/>
              <a:pPr>
                <a:defRPr/>
              </a:pPr>
              <a:t>105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5695090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Metric Sketches</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Properties and application</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Good sketches (choosing pivots):</a:t>
            </a:r>
          </a:p>
          <a:p>
            <a:pPr lvl="1"/>
            <a:r>
              <a:rPr lang="en-US" sz="2000" dirty="0"/>
              <a:t>Balanced split</a:t>
            </a:r>
          </a:p>
          <a:p>
            <a:pPr lvl="1"/>
            <a:r>
              <a:rPr lang="en-US" sz="2000" dirty="0"/>
              <a:t>Low correlation</a:t>
            </a:r>
          </a:p>
          <a:p>
            <a:r>
              <a:rPr lang="en-US" sz="2400" dirty="0"/>
              <a:t>Application – even better for filtering than searching</a:t>
            </a:r>
            <a:endParaRPr lang="cs-CZ" sz="2400" dirty="0"/>
          </a:p>
        </p:txBody>
      </p:sp>
      <p:pic>
        <p:nvPicPr>
          <p:cNvPr id="7" name="Obrázek 6">
            <a:extLst>
              <a:ext uri="{FF2B5EF4-FFF2-40B4-BE49-F238E27FC236}">
                <a16:creationId xmlns:a16="http://schemas.microsoft.com/office/drawing/2014/main" id="{006174E7-DF57-4155-8843-7EEDB4263C22}"/>
              </a:ext>
            </a:extLst>
          </p:cNvPr>
          <p:cNvPicPr>
            <a:picLocks noChangeAspect="1"/>
          </p:cNvPicPr>
          <p:nvPr/>
        </p:nvPicPr>
        <p:blipFill>
          <a:blip r:embed="rId3"/>
          <a:stretch>
            <a:fillRect/>
          </a:stretch>
        </p:blipFill>
        <p:spPr>
          <a:xfrm>
            <a:off x="683568" y="1844824"/>
            <a:ext cx="4320480" cy="2577905"/>
          </a:xfrm>
          <a:prstGeom prst="rect">
            <a:avLst/>
          </a:prstGeom>
        </p:spPr>
      </p:pic>
      <p:sp>
        <p:nvSpPr>
          <p:cNvPr id="5" name="Zástupný symbol pro číslo snímku 4">
            <a:extLst>
              <a:ext uri="{FF2B5EF4-FFF2-40B4-BE49-F238E27FC236}">
                <a16:creationId xmlns:a16="http://schemas.microsoft.com/office/drawing/2014/main" id="{F0471310-8164-4D4E-9569-2F066CC04301}"/>
              </a:ext>
            </a:extLst>
          </p:cNvPr>
          <p:cNvSpPr>
            <a:spLocks noGrp="1"/>
          </p:cNvSpPr>
          <p:nvPr>
            <p:ph type="sldNum" sz="quarter" idx="11"/>
          </p:nvPr>
        </p:nvSpPr>
        <p:spPr/>
        <p:txBody>
          <a:bodyPr/>
          <a:lstStyle/>
          <a:p>
            <a:pPr>
              <a:defRPr/>
            </a:pPr>
            <a:fld id="{0BAAA98E-AEB8-429B-B9FA-B14E1C5572D3}" type="slidenum">
              <a:rPr lang="en-US" altLang="en-US" smtClean="0"/>
              <a:pPr>
                <a:defRPr/>
              </a:pPr>
              <a:t>106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681905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5.3</a:t>
            </a:r>
            <a:r>
              <a:rPr lang="cs-CZ" dirty="0"/>
              <a:t> </a:t>
            </a:r>
            <a:r>
              <a:rPr lang="en-US" dirty="0"/>
              <a:t>Similarity Search Textbooks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Major textbooks on metric searching technologies</a:t>
            </a:r>
            <a:endParaRPr lang="en-US" dirty="0">
              <a:solidFill>
                <a:schemeClr val="accent6"/>
              </a:solidFill>
            </a:endParaRPr>
          </a:p>
          <a:p>
            <a:pPr marL="0" indent="0">
              <a:buNone/>
            </a:pPr>
            <a:endParaRPr lang="en-US" sz="1800" dirty="0">
              <a:solidFill>
                <a:prstClr val="black"/>
              </a:solidFill>
            </a:endParaRPr>
          </a:p>
          <a:p>
            <a:pPr marL="0" indent="0">
              <a:buNone/>
            </a:pPr>
            <a:r>
              <a:rPr lang="en-US" sz="1800" dirty="0">
                <a:solidFill>
                  <a:prstClr val="black"/>
                </a:solidFill>
              </a:rPr>
              <a:t>		H. </a:t>
            </a:r>
            <a:r>
              <a:rPr lang="en-US" sz="1800" dirty="0" err="1">
                <a:solidFill>
                  <a:prstClr val="black"/>
                </a:solidFill>
              </a:rPr>
              <a:t>Samet</a:t>
            </a:r>
            <a:endParaRPr lang="en-US" sz="1800" dirty="0">
              <a:solidFill>
                <a:prstClr val="black"/>
              </a:solidFill>
            </a:endParaRPr>
          </a:p>
          <a:p>
            <a:pPr marL="0" indent="0">
              <a:buNone/>
            </a:pPr>
            <a:r>
              <a:rPr lang="en-US" sz="1800" dirty="0">
                <a:solidFill>
                  <a:schemeClr val="accent6"/>
                </a:solidFill>
              </a:rPr>
              <a:t>		Foundation of Multidimensional and Metric Data Structures</a:t>
            </a:r>
          </a:p>
          <a:p>
            <a:pPr marL="0" indent="0">
              <a:buNone/>
            </a:pPr>
            <a:r>
              <a:rPr lang="en-US" sz="1800" dirty="0">
                <a:solidFill>
                  <a:prstClr val="black"/>
                </a:solidFill>
              </a:rPr>
              <a:t>		Morgan Kaufmann, 1,024 pages, 2006</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		P. </a:t>
            </a:r>
            <a:r>
              <a:rPr lang="en-US" sz="1800" dirty="0" err="1"/>
              <a:t>Zezula</a:t>
            </a:r>
            <a:r>
              <a:rPr lang="en-US" sz="1800" dirty="0"/>
              <a:t>, G. Amato, V. </a:t>
            </a:r>
            <a:r>
              <a:rPr lang="en-US" sz="1800" dirty="0" err="1"/>
              <a:t>Dohnal</a:t>
            </a:r>
            <a:r>
              <a:rPr lang="en-US" sz="1800" dirty="0"/>
              <a:t>, and M. </a:t>
            </a:r>
            <a:r>
              <a:rPr lang="en-US" sz="1800" dirty="0" err="1"/>
              <a:t>Batko</a:t>
            </a:r>
            <a:endParaRPr lang="en-US" sz="1800" dirty="0"/>
          </a:p>
          <a:p>
            <a:pPr marL="0" indent="0">
              <a:buNone/>
            </a:pPr>
            <a:r>
              <a:rPr lang="en-US" sz="1800" dirty="0">
                <a:solidFill>
                  <a:schemeClr val="accent6"/>
                </a:solidFill>
              </a:rPr>
              <a:t>		Similarity Search: The Metric Space Approach</a:t>
            </a:r>
          </a:p>
          <a:p>
            <a:pPr marL="0" indent="0">
              <a:buNone/>
            </a:pPr>
            <a:r>
              <a:rPr lang="en-US" sz="1800" dirty="0"/>
              <a:t>		Springer, 220 pages, 2005</a:t>
            </a:r>
          </a:p>
          <a:p>
            <a:pPr marL="0" indent="0">
              <a:buNone/>
            </a:pPr>
            <a:endParaRPr lang="en-US" sz="1800" dirty="0"/>
          </a:p>
          <a:p>
            <a:pPr marL="0" indent="0">
              <a:buNone/>
            </a:pPr>
            <a:r>
              <a:rPr lang="en-US" sz="1800" dirty="0"/>
              <a:t>		Teaching materials:</a:t>
            </a:r>
          </a:p>
          <a:p>
            <a:pPr marL="0" indent="0">
              <a:buNone/>
            </a:pPr>
            <a:r>
              <a:rPr lang="en-US" sz="1800" dirty="0"/>
              <a:t>		</a:t>
            </a:r>
            <a:r>
              <a:rPr lang="en-US" sz="1800" dirty="0">
                <a:hlinkClick r:id="rId3"/>
              </a:rPr>
              <a:t>http://www.nmis.isti.cnr.it/amato/similarity-search-book/</a:t>
            </a:r>
            <a:endParaRPr lang="en-US" sz="1800" dirty="0"/>
          </a:p>
        </p:txBody>
      </p:sp>
      <p:pic>
        <p:nvPicPr>
          <p:cNvPr id="9218" name="Picture 2" descr="VÃ½sledek obrÃ¡zku pro Similarity Search: The Metric Space Approach">
            <a:extLst>
              <a:ext uri="{FF2B5EF4-FFF2-40B4-BE49-F238E27FC236}">
                <a16:creationId xmlns:a16="http://schemas.microsoft.com/office/drawing/2014/main" id="{B77F97E2-4B4B-46B5-978A-9C225E17E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43" y="4149080"/>
            <a:ext cx="1558698" cy="232871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Ã½sledek obrÃ¡zku pro Foundation of Multidimensional and Metric Data Structures">
            <a:extLst>
              <a:ext uri="{FF2B5EF4-FFF2-40B4-BE49-F238E27FC236}">
                <a16:creationId xmlns:a16="http://schemas.microsoft.com/office/drawing/2014/main" id="{9586610B-C9A8-4177-AD9B-54984FC78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43" y="1916832"/>
            <a:ext cx="1548389"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DB9B8695-6166-42B4-BBF9-22654DE46B1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46810A12-2382-42B9-974F-AE89CF779AE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8E79798-A824-440A-A07E-FF7416F75490}"/>
              </a:ext>
            </a:extLst>
          </p:cNvPr>
          <p:cNvSpPr>
            <a:spLocks noGrp="1"/>
          </p:cNvSpPr>
          <p:nvPr>
            <p:ph type="sldNum" sz="quarter" idx="11"/>
          </p:nvPr>
        </p:nvSpPr>
        <p:spPr/>
        <p:txBody>
          <a:bodyPr/>
          <a:lstStyle/>
          <a:p>
            <a:pPr>
              <a:defRPr/>
            </a:pPr>
            <a:fld id="{0BAAA98E-AEB8-429B-B9FA-B14E1C5572D3}" type="slidenum">
              <a:rPr lang="en-US" altLang="en-US" smtClean="0"/>
              <a:pPr>
                <a:defRPr/>
              </a:pPr>
              <a:t>107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50030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5.3 MESSIF– Infrastructure Independence</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MESSIF (Metric Similarity Search Implementation Framework)</a:t>
            </a:r>
            <a:endParaRPr lang="cs-CZ" b="1" dirty="0">
              <a:solidFill>
                <a:schemeClr val="accent6"/>
              </a:solidFill>
            </a:endParaRPr>
          </a:p>
        </p:txBody>
      </p:sp>
      <p:sp>
        <p:nvSpPr>
          <p:cNvPr id="2" name="Zástupný symbol pro zápatí 1">
            <a:extLst>
              <a:ext uri="{FF2B5EF4-FFF2-40B4-BE49-F238E27FC236}">
                <a16:creationId xmlns:a16="http://schemas.microsoft.com/office/drawing/2014/main" id="{14E4DFD2-BCC1-4A3F-BF77-6DDB9537D89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13BBE704-ADAB-415C-AEF3-8645512C949A}"/>
              </a:ext>
            </a:extLst>
          </p:cNvPr>
          <p:cNvSpPr>
            <a:spLocks noGrp="1"/>
          </p:cNvSpPr>
          <p:nvPr>
            <p:ph type="dt" sz="half" idx="10"/>
          </p:nvPr>
        </p:nvSpPr>
        <p:spPr/>
        <p:txBody>
          <a:bodyPr/>
          <a:lstStyle/>
          <a:p>
            <a:pPr>
              <a:defRPr/>
            </a:pPr>
            <a:r>
              <a:rPr lang="cs-CZ"/>
              <a:t>June 10, 2019</a:t>
            </a:r>
            <a:endParaRPr lang="en-US" dirty="0"/>
          </a:p>
        </p:txBody>
      </p:sp>
      <p:grpSp>
        <p:nvGrpSpPr>
          <p:cNvPr id="7" name="Group 992">
            <a:extLst>
              <a:ext uri="{FF2B5EF4-FFF2-40B4-BE49-F238E27FC236}">
                <a16:creationId xmlns:a16="http://schemas.microsoft.com/office/drawing/2014/main" id="{352E3430-A1E5-420F-B844-B1BC63FFB09E}"/>
              </a:ext>
            </a:extLst>
          </p:cNvPr>
          <p:cNvGrpSpPr>
            <a:grpSpLocks noChangeAspect="1"/>
          </p:cNvGrpSpPr>
          <p:nvPr/>
        </p:nvGrpSpPr>
        <p:grpSpPr bwMode="auto">
          <a:xfrm>
            <a:off x="720361" y="1995213"/>
            <a:ext cx="7380031" cy="4458123"/>
            <a:chOff x="102" y="845"/>
            <a:chExt cx="5556" cy="3356"/>
          </a:xfrm>
        </p:grpSpPr>
        <p:sp>
          <p:nvSpPr>
            <p:cNvPr id="10" name="Line 503">
              <a:extLst>
                <a:ext uri="{FF2B5EF4-FFF2-40B4-BE49-F238E27FC236}">
                  <a16:creationId xmlns:a16="http://schemas.microsoft.com/office/drawing/2014/main" id="{F51226D0-9E28-4543-8CFA-6A080F3AB08D}"/>
                </a:ext>
              </a:extLst>
            </p:cNvPr>
            <p:cNvSpPr>
              <a:spLocks noChangeShapeType="1"/>
            </p:cNvSpPr>
            <p:nvPr/>
          </p:nvSpPr>
          <p:spPr bwMode="auto">
            <a:xfrm flipH="1" flipV="1">
              <a:off x="3327" y="1173"/>
              <a:ext cx="1343" cy="1527"/>
            </a:xfrm>
            <a:prstGeom prst="line">
              <a:avLst/>
            </a:prstGeom>
            <a:noFill/>
            <a:ln w="76200">
              <a:solidFill>
                <a:srgbClr val="FF9966"/>
              </a:solidFill>
              <a:prstDash val="sysDot"/>
              <a:round/>
              <a:headEnd/>
              <a:tailEnd type="triangle" w="med" len="med"/>
            </a:ln>
            <a:effectLst/>
          </p:spPr>
          <p:txBody>
            <a:bodyPr/>
            <a:lstStyle/>
            <a:p>
              <a:endParaRPr lang="cs-CZ"/>
            </a:p>
          </p:txBody>
        </p:sp>
        <p:sp>
          <p:nvSpPr>
            <p:cNvPr id="11" name="Line 504">
              <a:extLst>
                <a:ext uri="{FF2B5EF4-FFF2-40B4-BE49-F238E27FC236}">
                  <a16:creationId xmlns:a16="http://schemas.microsoft.com/office/drawing/2014/main" id="{D14275D0-7969-4C3F-8855-9F045F321E65}"/>
                </a:ext>
              </a:extLst>
            </p:cNvPr>
            <p:cNvSpPr>
              <a:spLocks noChangeShapeType="1"/>
            </p:cNvSpPr>
            <p:nvPr/>
          </p:nvSpPr>
          <p:spPr bwMode="auto">
            <a:xfrm flipV="1">
              <a:off x="3107" y="1207"/>
              <a:ext cx="0" cy="1497"/>
            </a:xfrm>
            <a:prstGeom prst="line">
              <a:avLst/>
            </a:prstGeom>
            <a:noFill/>
            <a:ln w="76200">
              <a:solidFill>
                <a:srgbClr val="FF9966"/>
              </a:solidFill>
              <a:prstDash val="sysDot"/>
              <a:round/>
              <a:headEnd/>
              <a:tailEnd type="triangle" w="med" len="med"/>
            </a:ln>
            <a:effectLst/>
          </p:spPr>
          <p:txBody>
            <a:bodyPr/>
            <a:lstStyle/>
            <a:p>
              <a:endParaRPr lang="cs-CZ"/>
            </a:p>
          </p:txBody>
        </p:sp>
        <p:sp>
          <p:nvSpPr>
            <p:cNvPr id="12" name="Line 505">
              <a:extLst>
                <a:ext uri="{FF2B5EF4-FFF2-40B4-BE49-F238E27FC236}">
                  <a16:creationId xmlns:a16="http://schemas.microsoft.com/office/drawing/2014/main" id="{BE5AA3CA-4130-48EF-BCB8-665ABFA44DA4}"/>
                </a:ext>
              </a:extLst>
            </p:cNvPr>
            <p:cNvSpPr>
              <a:spLocks noChangeShapeType="1"/>
            </p:cNvSpPr>
            <p:nvPr/>
          </p:nvSpPr>
          <p:spPr bwMode="auto">
            <a:xfrm flipV="1">
              <a:off x="2653" y="1207"/>
              <a:ext cx="0" cy="1497"/>
            </a:xfrm>
            <a:prstGeom prst="line">
              <a:avLst/>
            </a:prstGeom>
            <a:noFill/>
            <a:ln w="76200">
              <a:solidFill>
                <a:srgbClr val="FF9966"/>
              </a:solidFill>
              <a:prstDash val="sysDot"/>
              <a:round/>
              <a:headEnd/>
              <a:tailEnd type="triangle" w="med" len="med"/>
            </a:ln>
            <a:effectLst/>
          </p:spPr>
          <p:txBody>
            <a:bodyPr/>
            <a:lstStyle/>
            <a:p>
              <a:endParaRPr lang="cs-CZ"/>
            </a:p>
          </p:txBody>
        </p:sp>
        <p:sp>
          <p:nvSpPr>
            <p:cNvPr id="13" name="Line 506">
              <a:extLst>
                <a:ext uri="{FF2B5EF4-FFF2-40B4-BE49-F238E27FC236}">
                  <a16:creationId xmlns:a16="http://schemas.microsoft.com/office/drawing/2014/main" id="{15B8A9B8-DDB8-4E6F-A0F2-9F4C6F728613}"/>
                </a:ext>
              </a:extLst>
            </p:cNvPr>
            <p:cNvSpPr>
              <a:spLocks noChangeShapeType="1"/>
            </p:cNvSpPr>
            <p:nvPr/>
          </p:nvSpPr>
          <p:spPr bwMode="auto">
            <a:xfrm flipV="1">
              <a:off x="1294" y="1213"/>
              <a:ext cx="1124" cy="1488"/>
            </a:xfrm>
            <a:prstGeom prst="line">
              <a:avLst/>
            </a:prstGeom>
            <a:noFill/>
            <a:ln w="76200">
              <a:solidFill>
                <a:srgbClr val="FF9966"/>
              </a:solidFill>
              <a:prstDash val="sysDot"/>
              <a:round/>
              <a:headEnd/>
              <a:tailEnd type="triangle" w="med" len="med"/>
            </a:ln>
            <a:effectLst/>
          </p:spPr>
          <p:txBody>
            <a:bodyPr/>
            <a:lstStyle/>
            <a:p>
              <a:endParaRPr lang="cs-CZ"/>
            </a:p>
          </p:txBody>
        </p:sp>
        <p:sp>
          <p:nvSpPr>
            <p:cNvPr id="14" name="AutoShape 507">
              <a:extLst>
                <a:ext uri="{FF2B5EF4-FFF2-40B4-BE49-F238E27FC236}">
                  <a16:creationId xmlns:a16="http://schemas.microsoft.com/office/drawing/2014/main" id="{67485252-0E29-4F7B-ABCF-2859193D868C}"/>
                </a:ext>
              </a:extLst>
            </p:cNvPr>
            <p:cNvSpPr>
              <a:spLocks noChangeArrowheads="1"/>
            </p:cNvSpPr>
            <p:nvPr/>
          </p:nvSpPr>
          <p:spPr bwMode="auto">
            <a:xfrm rot="-5400000">
              <a:off x="3260" y="2461"/>
              <a:ext cx="182" cy="306"/>
            </a:xfrm>
            <a:prstGeom prst="rightArrow">
              <a:avLst>
                <a:gd name="adj1" fmla="val 50333"/>
                <a:gd name="adj2" fmla="val 26269"/>
              </a:avLst>
            </a:prstGeom>
            <a:solidFill>
              <a:srgbClr val="80C5CA"/>
            </a:solidFill>
            <a:ln w="9525">
              <a:solidFill>
                <a:srgbClr val="009999"/>
              </a:solidFill>
              <a:miter lim="800000"/>
              <a:headEnd/>
              <a:tailEnd/>
            </a:ln>
            <a:effectLst/>
          </p:spPr>
          <p:txBody>
            <a:bodyPr wrap="none" anchor="ctr"/>
            <a:lstStyle/>
            <a:p>
              <a:endParaRPr lang="cs-CZ"/>
            </a:p>
          </p:txBody>
        </p:sp>
        <p:sp>
          <p:nvSpPr>
            <p:cNvPr id="15" name="AutoShape 508">
              <a:extLst>
                <a:ext uri="{FF2B5EF4-FFF2-40B4-BE49-F238E27FC236}">
                  <a16:creationId xmlns:a16="http://schemas.microsoft.com/office/drawing/2014/main" id="{97EE260B-2BD1-4AA4-B20D-B712423F1DD6}"/>
                </a:ext>
              </a:extLst>
            </p:cNvPr>
            <p:cNvSpPr>
              <a:spLocks noChangeArrowheads="1"/>
            </p:cNvSpPr>
            <p:nvPr/>
          </p:nvSpPr>
          <p:spPr bwMode="auto">
            <a:xfrm rot="-5400000">
              <a:off x="1932" y="2461"/>
              <a:ext cx="182" cy="306"/>
            </a:xfrm>
            <a:prstGeom prst="rightArrow">
              <a:avLst>
                <a:gd name="adj1" fmla="val 50333"/>
                <a:gd name="adj2" fmla="val 26269"/>
              </a:avLst>
            </a:prstGeom>
            <a:solidFill>
              <a:srgbClr val="80C5CA"/>
            </a:solidFill>
            <a:ln w="9525">
              <a:solidFill>
                <a:srgbClr val="009999"/>
              </a:solidFill>
              <a:miter lim="800000"/>
              <a:headEnd/>
              <a:tailEnd/>
            </a:ln>
            <a:effectLst/>
          </p:spPr>
          <p:txBody>
            <a:bodyPr wrap="none" anchor="ctr"/>
            <a:lstStyle/>
            <a:p>
              <a:endParaRPr lang="cs-CZ"/>
            </a:p>
          </p:txBody>
        </p:sp>
        <p:sp>
          <p:nvSpPr>
            <p:cNvPr id="16" name="AutoShape 509">
              <a:extLst>
                <a:ext uri="{FF2B5EF4-FFF2-40B4-BE49-F238E27FC236}">
                  <a16:creationId xmlns:a16="http://schemas.microsoft.com/office/drawing/2014/main" id="{12500B5C-14CE-4D9A-8991-E32810A18BA5}"/>
                </a:ext>
              </a:extLst>
            </p:cNvPr>
            <p:cNvSpPr>
              <a:spLocks noChangeArrowheads="1"/>
            </p:cNvSpPr>
            <p:nvPr/>
          </p:nvSpPr>
          <p:spPr bwMode="auto">
            <a:xfrm rot="-5400000">
              <a:off x="583" y="2461"/>
              <a:ext cx="182" cy="306"/>
            </a:xfrm>
            <a:prstGeom prst="rightArrow">
              <a:avLst>
                <a:gd name="adj1" fmla="val 50333"/>
                <a:gd name="adj2" fmla="val 26269"/>
              </a:avLst>
            </a:prstGeom>
            <a:solidFill>
              <a:srgbClr val="80C5CA"/>
            </a:solidFill>
            <a:ln w="9525">
              <a:solidFill>
                <a:srgbClr val="009999"/>
              </a:solidFill>
              <a:miter lim="800000"/>
              <a:headEnd/>
              <a:tailEnd/>
            </a:ln>
            <a:effectLst/>
          </p:spPr>
          <p:txBody>
            <a:bodyPr wrap="none" anchor="ctr"/>
            <a:lstStyle/>
            <a:p>
              <a:endParaRPr lang="cs-CZ"/>
            </a:p>
          </p:txBody>
        </p:sp>
        <p:sp>
          <p:nvSpPr>
            <p:cNvPr id="17" name="AutoShape 511">
              <a:extLst>
                <a:ext uri="{FF2B5EF4-FFF2-40B4-BE49-F238E27FC236}">
                  <a16:creationId xmlns:a16="http://schemas.microsoft.com/office/drawing/2014/main" id="{35208F6D-E9C9-4AC6-B6F4-D11E2C7B62CD}"/>
                </a:ext>
              </a:extLst>
            </p:cNvPr>
            <p:cNvSpPr>
              <a:spLocks noChangeArrowheads="1"/>
            </p:cNvSpPr>
            <p:nvPr/>
          </p:nvSpPr>
          <p:spPr bwMode="auto">
            <a:xfrm rot="-5400000">
              <a:off x="527" y="2166"/>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endParaRPr lang="cs-CZ"/>
            </a:p>
          </p:txBody>
        </p:sp>
        <p:sp>
          <p:nvSpPr>
            <p:cNvPr id="18" name="AutoShape 512">
              <a:extLst>
                <a:ext uri="{FF2B5EF4-FFF2-40B4-BE49-F238E27FC236}">
                  <a16:creationId xmlns:a16="http://schemas.microsoft.com/office/drawing/2014/main" id="{1EAFE1B2-449D-4266-8DD2-08981AB3B57B}"/>
                </a:ext>
              </a:extLst>
            </p:cNvPr>
            <p:cNvSpPr>
              <a:spLocks noChangeArrowheads="1"/>
            </p:cNvSpPr>
            <p:nvPr/>
          </p:nvSpPr>
          <p:spPr bwMode="auto">
            <a:xfrm rot="-5400000">
              <a:off x="4604" y="2166"/>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endParaRPr lang="cs-CZ"/>
            </a:p>
          </p:txBody>
        </p:sp>
        <p:sp>
          <p:nvSpPr>
            <p:cNvPr id="19" name="AutoShape 513">
              <a:extLst>
                <a:ext uri="{FF2B5EF4-FFF2-40B4-BE49-F238E27FC236}">
                  <a16:creationId xmlns:a16="http://schemas.microsoft.com/office/drawing/2014/main" id="{6CA564F0-801D-44DE-9B0A-4CC6ACEB3725}"/>
                </a:ext>
              </a:extLst>
            </p:cNvPr>
            <p:cNvSpPr>
              <a:spLocks noChangeArrowheads="1"/>
            </p:cNvSpPr>
            <p:nvPr/>
          </p:nvSpPr>
          <p:spPr bwMode="auto">
            <a:xfrm rot="-5400000">
              <a:off x="3192" y="2167"/>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endParaRPr lang="cs-CZ"/>
            </a:p>
          </p:txBody>
        </p:sp>
        <p:sp>
          <p:nvSpPr>
            <p:cNvPr id="20" name="AutoShape 514">
              <a:extLst>
                <a:ext uri="{FF2B5EF4-FFF2-40B4-BE49-F238E27FC236}">
                  <a16:creationId xmlns:a16="http://schemas.microsoft.com/office/drawing/2014/main" id="{241F3116-6AF4-4C53-AEE4-3914E3949EA4}"/>
                </a:ext>
              </a:extLst>
            </p:cNvPr>
            <p:cNvSpPr>
              <a:spLocks noChangeArrowheads="1"/>
            </p:cNvSpPr>
            <p:nvPr/>
          </p:nvSpPr>
          <p:spPr bwMode="auto">
            <a:xfrm rot="-5400000">
              <a:off x="1876" y="2166"/>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endParaRPr lang="cs-CZ"/>
            </a:p>
          </p:txBody>
        </p:sp>
        <p:sp>
          <p:nvSpPr>
            <p:cNvPr id="21" name="Rectangle 515">
              <a:extLst>
                <a:ext uri="{FF2B5EF4-FFF2-40B4-BE49-F238E27FC236}">
                  <a16:creationId xmlns:a16="http://schemas.microsoft.com/office/drawing/2014/main" id="{1F161B7A-26EE-4159-B78E-1D1A67EC8B78}"/>
                </a:ext>
              </a:extLst>
            </p:cNvPr>
            <p:cNvSpPr>
              <a:spLocks noChangeArrowheads="1"/>
            </p:cNvSpPr>
            <p:nvPr/>
          </p:nvSpPr>
          <p:spPr bwMode="auto">
            <a:xfrm>
              <a:off x="193" y="2705"/>
              <a:ext cx="1247" cy="680"/>
            </a:xfrm>
            <a:prstGeom prst="rect">
              <a:avLst/>
            </a:prstGeom>
            <a:solidFill>
              <a:srgbClr val="FFFFFF"/>
            </a:solidFill>
            <a:ln w="9525">
              <a:solidFill>
                <a:srgbClr val="000000"/>
              </a:solidFill>
              <a:miter lim="800000"/>
              <a:headEnd/>
              <a:tailEnd/>
            </a:ln>
            <a:effectLst/>
          </p:spPr>
          <p:txBody>
            <a:bodyPr wrap="none"/>
            <a:lstStyle/>
            <a:p>
              <a:pPr algn="ctr" eaLnBrk="1" hangingPunct="1">
                <a:buClrTx/>
                <a:buSzTx/>
                <a:buFontTx/>
                <a:buNone/>
              </a:pPr>
              <a:r>
                <a:rPr lang="en-US" sz="1600">
                  <a:solidFill>
                    <a:srgbClr val="000000"/>
                  </a:solidFill>
                  <a:latin typeface="Arial" charset="0"/>
                </a:rPr>
                <a:t>Metric space (</a:t>
              </a:r>
              <a:r>
                <a:rPr lang="en-US" sz="1600" i="1">
                  <a:solidFill>
                    <a:srgbClr val="000000"/>
                  </a:solidFill>
                  <a:latin typeface="Arial" charset="0"/>
                </a:rPr>
                <a:t>D</a:t>
              </a:r>
              <a:r>
                <a:rPr lang="en-US" sz="1600">
                  <a:solidFill>
                    <a:srgbClr val="000000"/>
                  </a:solidFill>
                  <a:latin typeface="Arial" charset="0"/>
                </a:rPr>
                <a:t>,</a:t>
              </a:r>
              <a:r>
                <a:rPr lang="en-US" sz="1600" i="1">
                  <a:solidFill>
                    <a:srgbClr val="000000"/>
                  </a:solidFill>
                  <a:latin typeface="Arial" charset="0"/>
                </a:rPr>
                <a:t>d</a:t>
              </a:r>
              <a:r>
                <a:rPr lang="en-US" sz="1600">
                  <a:solidFill>
                    <a:srgbClr val="000000"/>
                  </a:solidFill>
                  <a:latin typeface="Arial" charset="0"/>
                </a:rPr>
                <a:t>)</a:t>
              </a:r>
              <a:endParaRPr lang="cs-CZ" sz="1600">
                <a:solidFill>
                  <a:srgbClr val="000000"/>
                </a:solidFill>
                <a:latin typeface="Arial" charset="0"/>
              </a:endParaRPr>
            </a:p>
          </p:txBody>
        </p:sp>
        <p:sp>
          <p:nvSpPr>
            <p:cNvPr id="22" name="Rectangle 516">
              <a:extLst>
                <a:ext uri="{FF2B5EF4-FFF2-40B4-BE49-F238E27FC236}">
                  <a16:creationId xmlns:a16="http://schemas.microsoft.com/office/drawing/2014/main" id="{68DA7EA2-058E-43C1-A0EF-3ECFAC251402}"/>
                </a:ext>
              </a:extLst>
            </p:cNvPr>
            <p:cNvSpPr>
              <a:spLocks noChangeArrowheads="1"/>
            </p:cNvSpPr>
            <p:nvPr/>
          </p:nvSpPr>
          <p:spPr bwMode="auto">
            <a:xfrm>
              <a:off x="1530" y="2705"/>
              <a:ext cx="1247" cy="680"/>
            </a:xfrm>
            <a:prstGeom prst="rect">
              <a:avLst/>
            </a:prstGeom>
            <a:solidFill>
              <a:srgbClr val="BEBEBE"/>
            </a:solidFill>
            <a:ln w="9525">
              <a:noFill/>
              <a:miter lim="800000"/>
              <a:headEnd/>
              <a:tailEnd/>
            </a:ln>
            <a:effectLst/>
          </p:spPr>
          <p:txBody>
            <a:bodyPr wrap="none"/>
            <a:lstStyle/>
            <a:p>
              <a:pPr algn="ctr" eaLnBrk="1" hangingPunct="1">
                <a:buClrTx/>
                <a:buSzTx/>
                <a:buFontTx/>
                <a:buNone/>
              </a:pPr>
              <a:r>
                <a:rPr lang="en-US" sz="1600">
                  <a:solidFill>
                    <a:srgbClr val="000000"/>
                  </a:solidFill>
                  <a:latin typeface="Arial" charset="0"/>
                </a:rPr>
                <a:t>Operations</a:t>
              </a:r>
              <a:endParaRPr lang="cs-CZ" sz="1600">
                <a:solidFill>
                  <a:srgbClr val="000000"/>
                </a:solidFill>
                <a:latin typeface="Arial" charset="0"/>
              </a:endParaRPr>
            </a:p>
          </p:txBody>
        </p:sp>
        <p:sp>
          <p:nvSpPr>
            <p:cNvPr id="23" name="Rectangle 517">
              <a:extLst>
                <a:ext uri="{FF2B5EF4-FFF2-40B4-BE49-F238E27FC236}">
                  <a16:creationId xmlns:a16="http://schemas.microsoft.com/office/drawing/2014/main" id="{5925D1D8-60A0-411B-8D65-D91D083F0338}"/>
                </a:ext>
              </a:extLst>
            </p:cNvPr>
            <p:cNvSpPr>
              <a:spLocks noChangeArrowheads="1"/>
            </p:cNvSpPr>
            <p:nvPr/>
          </p:nvSpPr>
          <p:spPr bwMode="auto">
            <a:xfrm>
              <a:off x="2852" y="2705"/>
              <a:ext cx="1247" cy="680"/>
            </a:xfrm>
            <a:prstGeom prst="rect">
              <a:avLst/>
            </a:prstGeom>
            <a:solidFill>
              <a:srgbClr val="BBE0E3"/>
            </a:solidFill>
            <a:ln w="38100">
              <a:noFill/>
              <a:miter lim="800000"/>
              <a:headEnd/>
              <a:tailEnd/>
            </a:ln>
            <a:effectLst/>
          </p:spPr>
          <p:txBody>
            <a:bodyPr wrap="none"/>
            <a:lstStyle/>
            <a:p>
              <a:pPr algn="ctr" eaLnBrk="1" hangingPunct="1">
                <a:buClrTx/>
                <a:buSzTx/>
                <a:buFontTx/>
                <a:buNone/>
              </a:pPr>
              <a:r>
                <a:rPr lang="en-US" sz="1600">
                  <a:solidFill>
                    <a:srgbClr val="000000"/>
                  </a:solidFill>
                  <a:latin typeface="Arial" charset="0"/>
                </a:rPr>
                <a:t>Storage</a:t>
              </a:r>
              <a:endParaRPr lang="cs-CZ" sz="1600">
                <a:solidFill>
                  <a:srgbClr val="000000"/>
                </a:solidFill>
                <a:latin typeface="Arial" charset="0"/>
              </a:endParaRPr>
            </a:p>
          </p:txBody>
        </p:sp>
        <p:sp>
          <p:nvSpPr>
            <p:cNvPr id="24" name="Rectangle 518">
              <a:extLst>
                <a:ext uri="{FF2B5EF4-FFF2-40B4-BE49-F238E27FC236}">
                  <a16:creationId xmlns:a16="http://schemas.microsoft.com/office/drawing/2014/main" id="{83DBB1AC-7E77-4EBC-94B8-10D8E9FB7F5E}"/>
                </a:ext>
              </a:extLst>
            </p:cNvPr>
            <p:cNvSpPr>
              <a:spLocks noChangeArrowheads="1"/>
            </p:cNvSpPr>
            <p:nvPr/>
          </p:nvSpPr>
          <p:spPr bwMode="auto">
            <a:xfrm>
              <a:off x="193" y="2115"/>
              <a:ext cx="4128" cy="413"/>
            </a:xfrm>
            <a:prstGeom prst="rect">
              <a:avLst/>
            </a:prstGeom>
            <a:solidFill>
              <a:srgbClr val="80C5CA"/>
            </a:solidFill>
            <a:ln w="19050">
              <a:solidFill>
                <a:srgbClr val="009999"/>
              </a:solidFill>
              <a:miter lim="800000"/>
              <a:headEnd/>
              <a:tailEnd/>
            </a:ln>
            <a:effectLst/>
          </p:spPr>
          <p:txBody>
            <a:bodyPr wrap="none" anchor="ctr"/>
            <a:lstStyle/>
            <a:p>
              <a:pPr algn="ctr" eaLnBrk="1" hangingPunct="1">
                <a:buClrTx/>
                <a:buSzTx/>
                <a:buFontTx/>
                <a:buNone/>
              </a:pPr>
              <a:r>
                <a:rPr lang="en-US" sz="1600">
                  <a:solidFill>
                    <a:srgbClr val="000000"/>
                  </a:solidFill>
                  <a:latin typeface="Arial" charset="0"/>
                </a:rPr>
                <a:t>Centralized index structures</a:t>
              </a:r>
              <a:endParaRPr lang="cs-CZ" sz="1600">
                <a:solidFill>
                  <a:srgbClr val="000000"/>
                </a:solidFill>
                <a:latin typeface="Arial" charset="0"/>
              </a:endParaRPr>
            </a:p>
          </p:txBody>
        </p:sp>
        <p:sp>
          <p:nvSpPr>
            <p:cNvPr id="25" name="Rectangle 519">
              <a:extLst>
                <a:ext uri="{FF2B5EF4-FFF2-40B4-BE49-F238E27FC236}">
                  <a16:creationId xmlns:a16="http://schemas.microsoft.com/office/drawing/2014/main" id="{A8DCA5B2-5977-4314-9455-D528F00BEFF0}"/>
                </a:ext>
              </a:extLst>
            </p:cNvPr>
            <p:cNvSpPr>
              <a:spLocks noChangeArrowheads="1"/>
            </p:cNvSpPr>
            <p:nvPr/>
          </p:nvSpPr>
          <p:spPr bwMode="auto">
            <a:xfrm>
              <a:off x="193" y="1470"/>
              <a:ext cx="5454" cy="413"/>
            </a:xfrm>
            <a:prstGeom prst="rect">
              <a:avLst/>
            </a:prstGeom>
            <a:solidFill>
              <a:srgbClr val="009999"/>
            </a:solidFill>
            <a:ln w="19050">
              <a:solidFill>
                <a:srgbClr val="007370"/>
              </a:solidFill>
              <a:miter lim="800000"/>
              <a:headEnd/>
              <a:tailEnd/>
            </a:ln>
            <a:effectLst/>
          </p:spPr>
          <p:txBody>
            <a:bodyPr wrap="none" anchor="ctr"/>
            <a:lstStyle/>
            <a:p>
              <a:pPr algn="ctr" eaLnBrk="1" hangingPunct="1">
                <a:buClrTx/>
                <a:buSzTx/>
                <a:buFontTx/>
                <a:buNone/>
              </a:pPr>
              <a:r>
                <a:rPr lang="en-US" sz="1600">
                  <a:solidFill>
                    <a:srgbClr val="000000"/>
                  </a:solidFill>
                  <a:latin typeface="Arial" charset="0"/>
                </a:rPr>
                <a:t>Distributed index structures</a:t>
              </a:r>
              <a:endParaRPr lang="cs-CZ" sz="1600">
                <a:solidFill>
                  <a:srgbClr val="000000"/>
                </a:solidFill>
                <a:latin typeface="Arial" charset="0"/>
              </a:endParaRPr>
            </a:p>
          </p:txBody>
        </p:sp>
        <p:sp>
          <p:nvSpPr>
            <p:cNvPr id="26" name="AutoShape 520">
              <a:extLst>
                <a:ext uri="{FF2B5EF4-FFF2-40B4-BE49-F238E27FC236}">
                  <a16:creationId xmlns:a16="http://schemas.microsoft.com/office/drawing/2014/main" id="{669DE22C-5603-43CA-BCCF-8EC8C35F0CF3}"/>
                </a:ext>
              </a:extLst>
            </p:cNvPr>
            <p:cNvSpPr>
              <a:spLocks noChangeArrowheads="1"/>
            </p:cNvSpPr>
            <p:nvPr/>
          </p:nvSpPr>
          <p:spPr bwMode="auto">
            <a:xfrm flipH="1" flipV="1">
              <a:off x="3640" y="2977"/>
              <a:ext cx="681" cy="771"/>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80C5CA"/>
            </a:solidFill>
            <a:ln w="19050">
              <a:solidFill>
                <a:srgbClr val="009999"/>
              </a:solidFill>
              <a:miter lim="800000"/>
              <a:headEnd/>
              <a:tailEnd/>
            </a:ln>
            <a:effectLst/>
          </p:spPr>
          <p:txBody>
            <a:bodyPr wrap="none" anchor="ctr"/>
            <a:lstStyle/>
            <a:p>
              <a:endParaRPr lang="cs-CZ"/>
            </a:p>
          </p:txBody>
        </p:sp>
        <p:grpSp>
          <p:nvGrpSpPr>
            <p:cNvPr id="27" name="Group 521">
              <a:extLst>
                <a:ext uri="{FF2B5EF4-FFF2-40B4-BE49-F238E27FC236}">
                  <a16:creationId xmlns:a16="http://schemas.microsoft.com/office/drawing/2014/main" id="{5E277455-806B-4F95-A092-CCA27999D36C}"/>
                </a:ext>
              </a:extLst>
            </p:cNvPr>
            <p:cNvGrpSpPr>
              <a:grpSpLocks/>
            </p:cNvGrpSpPr>
            <p:nvPr/>
          </p:nvGrpSpPr>
          <p:grpSpPr bwMode="auto">
            <a:xfrm>
              <a:off x="4129" y="2514"/>
              <a:ext cx="192" cy="474"/>
              <a:chOff x="4412" y="2602"/>
              <a:chExt cx="192" cy="481"/>
            </a:xfrm>
          </p:grpSpPr>
          <p:sp>
            <p:nvSpPr>
              <p:cNvPr id="495" name="Rectangle 522">
                <a:extLst>
                  <a:ext uri="{FF2B5EF4-FFF2-40B4-BE49-F238E27FC236}">
                    <a16:creationId xmlns:a16="http://schemas.microsoft.com/office/drawing/2014/main" id="{EE2648E1-26F4-4D2B-ACF6-9949D7E6B010}"/>
                  </a:ext>
                </a:extLst>
              </p:cNvPr>
              <p:cNvSpPr>
                <a:spLocks noChangeArrowheads="1"/>
              </p:cNvSpPr>
              <p:nvPr/>
            </p:nvSpPr>
            <p:spPr bwMode="auto">
              <a:xfrm>
                <a:off x="4416" y="2602"/>
                <a:ext cx="185" cy="481"/>
              </a:xfrm>
              <a:prstGeom prst="rect">
                <a:avLst/>
              </a:prstGeom>
              <a:solidFill>
                <a:srgbClr val="80C5CA"/>
              </a:solidFill>
              <a:ln w="9525">
                <a:noFill/>
                <a:miter lim="800000"/>
                <a:headEnd/>
                <a:tailEnd/>
              </a:ln>
              <a:effectLst/>
            </p:spPr>
            <p:txBody>
              <a:bodyPr wrap="none" anchor="ctr"/>
              <a:lstStyle/>
              <a:p>
                <a:endParaRPr lang="cs-CZ"/>
              </a:p>
            </p:txBody>
          </p:sp>
          <p:sp>
            <p:nvSpPr>
              <p:cNvPr id="496" name="Line 523">
                <a:extLst>
                  <a:ext uri="{FF2B5EF4-FFF2-40B4-BE49-F238E27FC236}">
                    <a16:creationId xmlns:a16="http://schemas.microsoft.com/office/drawing/2014/main" id="{AD59009B-0673-4560-886C-2F104434FE50}"/>
                  </a:ext>
                </a:extLst>
              </p:cNvPr>
              <p:cNvSpPr>
                <a:spLocks noChangeShapeType="1"/>
              </p:cNvSpPr>
              <p:nvPr/>
            </p:nvSpPr>
            <p:spPr bwMode="auto">
              <a:xfrm flipV="1">
                <a:off x="4412" y="2614"/>
                <a:ext cx="0" cy="453"/>
              </a:xfrm>
              <a:prstGeom prst="line">
                <a:avLst/>
              </a:prstGeom>
              <a:noFill/>
              <a:ln w="19050">
                <a:solidFill>
                  <a:srgbClr val="009999"/>
                </a:solidFill>
                <a:round/>
                <a:headEnd/>
                <a:tailEnd/>
              </a:ln>
              <a:effectLst/>
            </p:spPr>
            <p:txBody>
              <a:bodyPr/>
              <a:lstStyle/>
              <a:p>
                <a:endParaRPr lang="cs-CZ"/>
              </a:p>
            </p:txBody>
          </p:sp>
          <p:sp>
            <p:nvSpPr>
              <p:cNvPr id="497" name="Line 524">
                <a:extLst>
                  <a:ext uri="{FF2B5EF4-FFF2-40B4-BE49-F238E27FC236}">
                    <a16:creationId xmlns:a16="http://schemas.microsoft.com/office/drawing/2014/main" id="{5CD3D106-2AE1-4A43-A830-A6E86AFB47CE}"/>
                  </a:ext>
                </a:extLst>
              </p:cNvPr>
              <p:cNvSpPr>
                <a:spLocks noChangeShapeType="1"/>
              </p:cNvSpPr>
              <p:nvPr/>
            </p:nvSpPr>
            <p:spPr bwMode="auto">
              <a:xfrm flipV="1">
                <a:off x="4604" y="2614"/>
                <a:ext cx="0" cy="453"/>
              </a:xfrm>
              <a:prstGeom prst="line">
                <a:avLst/>
              </a:prstGeom>
              <a:noFill/>
              <a:ln w="19050">
                <a:solidFill>
                  <a:srgbClr val="009999"/>
                </a:solidFill>
                <a:round/>
                <a:headEnd/>
                <a:tailEnd/>
              </a:ln>
              <a:effectLst/>
            </p:spPr>
            <p:txBody>
              <a:bodyPr/>
              <a:lstStyle/>
              <a:p>
                <a:endParaRPr lang="cs-CZ"/>
              </a:p>
            </p:txBody>
          </p:sp>
        </p:grpSp>
        <p:sp>
          <p:nvSpPr>
            <p:cNvPr id="28" name="Rectangle 525">
              <a:extLst>
                <a:ext uri="{FF2B5EF4-FFF2-40B4-BE49-F238E27FC236}">
                  <a16:creationId xmlns:a16="http://schemas.microsoft.com/office/drawing/2014/main" id="{DDA1394A-A359-41EA-BC2D-6C2730DA7DF3}"/>
                </a:ext>
              </a:extLst>
            </p:cNvPr>
            <p:cNvSpPr>
              <a:spLocks noChangeArrowheads="1"/>
            </p:cNvSpPr>
            <p:nvPr/>
          </p:nvSpPr>
          <p:spPr bwMode="auto">
            <a:xfrm>
              <a:off x="4411" y="2705"/>
              <a:ext cx="1247" cy="1315"/>
            </a:xfrm>
            <a:prstGeom prst="rect">
              <a:avLst/>
            </a:prstGeom>
            <a:solidFill>
              <a:srgbClr val="CEAEC9"/>
            </a:solidFill>
            <a:ln w="9525">
              <a:noFill/>
              <a:miter lim="800000"/>
              <a:headEnd/>
              <a:tailEnd/>
            </a:ln>
            <a:effectLst/>
          </p:spPr>
          <p:txBody>
            <a:bodyPr wrap="none"/>
            <a:lstStyle/>
            <a:p>
              <a:pPr algn="ctr" eaLnBrk="1" hangingPunct="1">
                <a:buClrTx/>
                <a:buSzTx/>
                <a:buFontTx/>
                <a:buNone/>
              </a:pPr>
              <a:r>
                <a:rPr lang="en-US" sz="1600">
                  <a:solidFill>
                    <a:srgbClr val="000000"/>
                  </a:solidFill>
                  <a:latin typeface="Arial" charset="0"/>
                </a:rPr>
                <a:t>Communication</a:t>
              </a:r>
              <a:endParaRPr lang="cs-CZ" sz="1600">
                <a:solidFill>
                  <a:srgbClr val="000000"/>
                </a:solidFill>
                <a:latin typeface="Arial" charset="0"/>
              </a:endParaRPr>
            </a:p>
          </p:txBody>
        </p:sp>
        <p:pic>
          <p:nvPicPr>
            <p:cNvPr id="29" name="Picture 526" descr="x">
              <a:extLst>
                <a:ext uri="{FF2B5EF4-FFF2-40B4-BE49-F238E27FC236}">
                  <a16:creationId xmlns:a16="http://schemas.microsoft.com/office/drawing/2014/main" id="{8ACCC275-CDAB-407A-BFE8-CF9ED0165BCF}"/>
                </a:ext>
              </a:extLst>
            </p:cNvPr>
            <p:cNvPicPr>
              <a:picLocks noChangeAspect="1" noChangeArrowheads="1"/>
            </p:cNvPicPr>
            <p:nvPr/>
          </p:nvPicPr>
          <p:blipFill>
            <a:blip r:embed="rId4" cstate="print">
              <a:lum bright="-12000" contrast="12000"/>
            </a:blip>
            <a:srcRect/>
            <a:stretch>
              <a:fillRect/>
            </a:stretch>
          </p:blipFill>
          <p:spPr bwMode="auto">
            <a:xfrm rot="-90695691">
              <a:off x="1574" y="2821"/>
              <a:ext cx="590" cy="822"/>
            </a:xfrm>
            <a:prstGeom prst="rect">
              <a:avLst/>
            </a:prstGeom>
            <a:noFill/>
          </p:spPr>
        </p:pic>
        <p:sp>
          <p:nvSpPr>
            <p:cNvPr id="30" name="AutoShape 527">
              <a:extLst>
                <a:ext uri="{FF2B5EF4-FFF2-40B4-BE49-F238E27FC236}">
                  <a16:creationId xmlns:a16="http://schemas.microsoft.com/office/drawing/2014/main" id="{EC72164D-61C1-4A52-AE78-5F181B82313D}"/>
                </a:ext>
              </a:extLst>
            </p:cNvPr>
            <p:cNvSpPr>
              <a:spLocks noChangeArrowheads="1"/>
            </p:cNvSpPr>
            <p:nvPr/>
          </p:nvSpPr>
          <p:spPr bwMode="auto">
            <a:xfrm>
              <a:off x="3242" y="3022"/>
              <a:ext cx="318" cy="272"/>
            </a:xfrm>
            <a:prstGeom prst="flowChartMagneticDisk">
              <a:avLst/>
            </a:prstGeom>
            <a:solidFill>
              <a:srgbClr val="80C5CA"/>
            </a:solidFill>
            <a:ln w="38100">
              <a:solidFill>
                <a:srgbClr val="007370"/>
              </a:solidFill>
              <a:round/>
              <a:headEnd/>
              <a:tailEnd/>
            </a:ln>
            <a:effectLst/>
          </p:spPr>
          <p:txBody>
            <a:bodyPr wrap="none" anchor="ctr"/>
            <a:lstStyle/>
            <a:p>
              <a:endParaRPr lang="cs-CZ"/>
            </a:p>
          </p:txBody>
        </p:sp>
        <p:sp>
          <p:nvSpPr>
            <p:cNvPr id="31" name="AutoShape 528">
              <a:extLst>
                <a:ext uri="{FF2B5EF4-FFF2-40B4-BE49-F238E27FC236}">
                  <a16:creationId xmlns:a16="http://schemas.microsoft.com/office/drawing/2014/main" id="{59928851-E4EA-4FD7-9290-0148F38B7953}"/>
                </a:ext>
              </a:extLst>
            </p:cNvPr>
            <p:cNvSpPr>
              <a:spLocks noChangeArrowheads="1"/>
            </p:cNvSpPr>
            <p:nvPr/>
          </p:nvSpPr>
          <p:spPr bwMode="auto">
            <a:xfrm>
              <a:off x="3106" y="3067"/>
              <a:ext cx="318" cy="272"/>
            </a:xfrm>
            <a:prstGeom prst="flowChartMagneticDisk">
              <a:avLst/>
            </a:prstGeom>
            <a:solidFill>
              <a:srgbClr val="98D0D4"/>
            </a:solidFill>
            <a:ln w="38100">
              <a:solidFill>
                <a:srgbClr val="007370"/>
              </a:solidFill>
              <a:round/>
              <a:headEnd/>
              <a:tailEnd/>
            </a:ln>
            <a:effectLst/>
          </p:spPr>
          <p:txBody>
            <a:bodyPr wrap="none" anchor="ctr"/>
            <a:lstStyle/>
            <a:p>
              <a:endParaRPr lang="cs-CZ"/>
            </a:p>
          </p:txBody>
        </p:sp>
        <p:sp>
          <p:nvSpPr>
            <p:cNvPr id="32" name="AutoShape 529">
              <a:extLst>
                <a:ext uri="{FF2B5EF4-FFF2-40B4-BE49-F238E27FC236}">
                  <a16:creationId xmlns:a16="http://schemas.microsoft.com/office/drawing/2014/main" id="{09A59835-1942-4886-9599-D14A44DAEDAE}"/>
                </a:ext>
              </a:extLst>
            </p:cNvPr>
            <p:cNvSpPr>
              <a:spLocks noChangeArrowheads="1"/>
            </p:cNvSpPr>
            <p:nvPr/>
          </p:nvSpPr>
          <p:spPr bwMode="auto">
            <a:xfrm>
              <a:off x="2970" y="3113"/>
              <a:ext cx="318" cy="272"/>
            </a:xfrm>
            <a:prstGeom prst="flowChartMagneticDisk">
              <a:avLst/>
            </a:prstGeom>
            <a:solidFill>
              <a:srgbClr val="A0D4D8"/>
            </a:solidFill>
            <a:ln w="38100">
              <a:solidFill>
                <a:srgbClr val="007370"/>
              </a:solidFill>
              <a:round/>
              <a:headEnd/>
              <a:tailEnd/>
            </a:ln>
            <a:effectLst/>
          </p:spPr>
          <p:txBody>
            <a:bodyPr wrap="none" anchor="ctr"/>
            <a:lstStyle/>
            <a:p>
              <a:endParaRPr lang="cs-CZ"/>
            </a:p>
          </p:txBody>
        </p:sp>
        <p:sp>
          <p:nvSpPr>
            <p:cNvPr id="33" name="AutoShape 530">
              <a:extLst>
                <a:ext uri="{FF2B5EF4-FFF2-40B4-BE49-F238E27FC236}">
                  <a16:creationId xmlns:a16="http://schemas.microsoft.com/office/drawing/2014/main" id="{E23E5F3B-AA08-41B3-8EE0-74F5F0881F32}"/>
                </a:ext>
              </a:extLst>
            </p:cNvPr>
            <p:cNvSpPr>
              <a:spLocks noChangeArrowheads="1"/>
            </p:cNvSpPr>
            <p:nvPr/>
          </p:nvSpPr>
          <p:spPr bwMode="auto">
            <a:xfrm>
              <a:off x="2834" y="3158"/>
              <a:ext cx="318" cy="272"/>
            </a:xfrm>
            <a:prstGeom prst="flowChartMagneticDisk">
              <a:avLst/>
            </a:prstGeom>
            <a:solidFill>
              <a:srgbClr val="BBE0E3"/>
            </a:solidFill>
            <a:ln w="38100">
              <a:solidFill>
                <a:srgbClr val="007370"/>
              </a:solidFill>
              <a:round/>
              <a:headEnd/>
              <a:tailEnd/>
            </a:ln>
            <a:effectLst/>
          </p:spPr>
          <p:txBody>
            <a:bodyPr wrap="none" anchor="ctr"/>
            <a:lstStyle/>
            <a:p>
              <a:endParaRPr lang="cs-CZ"/>
            </a:p>
          </p:txBody>
        </p:sp>
        <p:sp>
          <p:nvSpPr>
            <p:cNvPr id="34" name="Line 531">
              <a:extLst>
                <a:ext uri="{FF2B5EF4-FFF2-40B4-BE49-F238E27FC236}">
                  <a16:creationId xmlns:a16="http://schemas.microsoft.com/office/drawing/2014/main" id="{93B8FDED-A7D4-475C-BF48-E502064F4F99}"/>
                </a:ext>
              </a:extLst>
            </p:cNvPr>
            <p:cNvSpPr>
              <a:spLocks noChangeShapeType="1"/>
            </p:cNvSpPr>
            <p:nvPr/>
          </p:nvSpPr>
          <p:spPr bwMode="auto">
            <a:xfrm>
              <a:off x="4694" y="3113"/>
              <a:ext cx="318" cy="363"/>
            </a:xfrm>
            <a:prstGeom prst="line">
              <a:avLst/>
            </a:prstGeom>
            <a:noFill/>
            <a:ln w="57150">
              <a:solidFill>
                <a:srgbClr val="FF6699"/>
              </a:solidFill>
              <a:round/>
              <a:headEnd/>
              <a:tailEnd/>
            </a:ln>
            <a:effectLst/>
          </p:spPr>
          <p:txBody>
            <a:bodyPr/>
            <a:lstStyle/>
            <a:p>
              <a:endParaRPr lang="cs-CZ"/>
            </a:p>
          </p:txBody>
        </p:sp>
        <p:sp>
          <p:nvSpPr>
            <p:cNvPr id="35" name="Line 532">
              <a:extLst>
                <a:ext uri="{FF2B5EF4-FFF2-40B4-BE49-F238E27FC236}">
                  <a16:creationId xmlns:a16="http://schemas.microsoft.com/office/drawing/2014/main" id="{E498A2ED-6450-4A3D-8AB1-9C9E9549FB60}"/>
                </a:ext>
              </a:extLst>
            </p:cNvPr>
            <p:cNvSpPr>
              <a:spLocks noChangeShapeType="1"/>
            </p:cNvSpPr>
            <p:nvPr/>
          </p:nvSpPr>
          <p:spPr bwMode="auto">
            <a:xfrm flipH="1">
              <a:off x="5057" y="3113"/>
              <a:ext cx="227" cy="363"/>
            </a:xfrm>
            <a:prstGeom prst="line">
              <a:avLst/>
            </a:prstGeom>
            <a:noFill/>
            <a:ln w="57150">
              <a:solidFill>
                <a:srgbClr val="FF6699"/>
              </a:solidFill>
              <a:round/>
              <a:headEnd/>
              <a:tailEnd/>
            </a:ln>
            <a:effectLst/>
          </p:spPr>
          <p:txBody>
            <a:bodyPr/>
            <a:lstStyle/>
            <a:p>
              <a:endParaRPr lang="cs-CZ"/>
            </a:p>
          </p:txBody>
        </p:sp>
        <p:sp>
          <p:nvSpPr>
            <p:cNvPr id="36" name="Line 533">
              <a:extLst>
                <a:ext uri="{FF2B5EF4-FFF2-40B4-BE49-F238E27FC236}">
                  <a16:creationId xmlns:a16="http://schemas.microsoft.com/office/drawing/2014/main" id="{4361E9A8-1EDF-4F92-88E9-A9ADE91AF998}"/>
                </a:ext>
              </a:extLst>
            </p:cNvPr>
            <p:cNvSpPr>
              <a:spLocks noChangeShapeType="1"/>
            </p:cNvSpPr>
            <p:nvPr/>
          </p:nvSpPr>
          <p:spPr bwMode="auto">
            <a:xfrm flipH="1">
              <a:off x="5057" y="3476"/>
              <a:ext cx="318" cy="0"/>
            </a:xfrm>
            <a:prstGeom prst="line">
              <a:avLst/>
            </a:prstGeom>
            <a:noFill/>
            <a:ln w="57150">
              <a:solidFill>
                <a:srgbClr val="FF6699"/>
              </a:solidFill>
              <a:round/>
              <a:headEnd/>
              <a:tailEnd/>
            </a:ln>
            <a:effectLst/>
          </p:spPr>
          <p:txBody>
            <a:bodyPr/>
            <a:lstStyle/>
            <a:p>
              <a:endParaRPr lang="cs-CZ"/>
            </a:p>
          </p:txBody>
        </p:sp>
        <p:sp>
          <p:nvSpPr>
            <p:cNvPr id="37" name="Line 534">
              <a:extLst>
                <a:ext uri="{FF2B5EF4-FFF2-40B4-BE49-F238E27FC236}">
                  <a16:creationId xmlns:a16="http://schemas.microsoft.com/office/drawing/2014/main" id="{27C9F2BE-73A0-43F3-A493-D642E3B522FE}"/>
                </a:ext>
              </a:extLst>
            </p:cNvPr>
            <p:cNvSpPr>
              <a:spLocks noChangeShapeType="1"/>
            </p:cNvSpPr>
            <p:nvPr/>
          </p:nvSpPr>
          <p:spPr bwMode="auto">
            <a:xfrm flipH="1" flipV="1">
              <a:off x="5057" y="3476"/>
              <a:ext cx="227" cy="317"/>
            </a:xfrm>
            <a:prstGeom prst="line">
              <a:avLst/>
            </a:prstGeom>
            <a:noFill/>
            <a:ln w="57150">
              <a:solidFill>
                <a:srgbClr val="FF6699"/>
              </a:solidFill>
              <a:round/>
              <a:headEnd/>
              <a:tailEnd/>
            </a:ln>
            <a:effectLst/>
          </p:spPr>
          <p:txBody>
            <a:bodyPr/>
            <a:lstStyle/>
            <a:p>
              <a:endParaRPr lang="cs-CZ"/>
            </a:p>
          </p:txBody>
        </p:sp>
        <p:sp>
          <p:nvSpPr>
            <p:cNvPr id="38" name="Line 535">
              <a:extLst>
                <a:ext uri="{FF2B5EF4-FFF2-40B4-BE49-F238E27FC236}">
                  <a16:creationId xmlns:a16="http://schemas.microsoft.com/office/drawing/2014/main" id="{66039A90-E9F4-431C-A841-59FF5C0E0B10}"/>
                </a:ext>
              </a:extLst>
            </p:cNvPr>
            <p:cNvSpPr>
              <a:spLocks noChangeShapeType="1"/>
            </p:cNvSpPr>
            <p:nvPr/>
          </p:nvSpPr>
          <p:spPr bwMode="auto">
            <a:xfrm flipV="1">
              <a:off x="4694" y="3476"/>
              <a:ext cx="363" cy="272"/>
            </a:xfrm>
            <a:prstGeom prst="line">
              <a:avLst/>
            </a:prstGeom>
            <a:noFill/>
            <a:ln w="57150">
              <a:solidFill>
                <a:srgbClr val="FF6699"/>
              </a:solidFill>
              <a:round/>
              <a:headEnd/>
              <a:tailEnd/>
            </a:ln>
            <a:effectLst/>
          </p:spPr>
          <p:txBody>
            <a:bodyPr/>
            <a:lstStyle/>
            <a:p>
              <a:endParaRPr lang="cs-CZ"/>
            </a:p>
          </p:txBody>
        </p:sp>
        <p:sp>
          <p:nvSpPr>
            <p:cNvPr id="39" name="Line 536">
              <a:extLst>
                <a:ext uri="{FF2B5EF4-FFF2-40B4-BE49-F238E27FC236}">
                  <a16:creationId xmlns:a16="http://schemas.microsoft.com/office/drawing/2014/main" id="{09733174-F455-4478-8E30-38BD9732F1FD}"/>
                </a:ext>
              </a:extLst>
            </p:cNvPr>
            <p:cNvSpPr>
              <a:spLocks noChangeShapeType="1"/>
            </p:cNvSpPr>
            <p:nvPr/>
          </p:nvSpPr>
          <p:spPr bwMode="auto">
            <a:xfrm>
              <a:off x="4604" y="3430"/>
              <a:ext cx="408" cy="46"/>
            </a:xfrm>
            <a:prstGeom prst="line">
              <a:avLst/>
            </a:prstGeom>
            <a:noFill/>
            <a:ln w="57150">
              <a:solidFill>
                <a:srgbClr val="FF6699"/>
              </a:solidFill>
              <a:round/>
              <a:headEnd/>
              <a:tailEnd/>
            </a:ln>
            <a:effectLst/>
          </p:spPr>
          <p:txBody>
            <a:bodyPr/>
            <a:lstStyle/>
            <a:p>
              <a:endParaRPr lang="cs-CZ"/>
            </a:p>
          </p:txBody>
        </p:sp>
        <p:grpSp>
          <p:nvGrpSpPr>
            <p:cNvPr id="40" name="Group 537">
              <a:extLst>
                <a:ext uri="{FF2B5EF4-FFF2-40B4-BE49-F238E27FC236}">
                  <a16:creationId xmlns:a16="http://schemas.microsoft.com/office/drawing/2014/main" id="{6F692176-FBBD-4822-895B-E176B9A255F5}"/>
                </a:ext>
              </a:extLst>
            </p:cNvPr>
            <p:cNvGrpSpPr>
              <a:grpSpLocks/>
            </p:cNvGrpSpPr>
            <p:nvPr/>
          </p:nvGrpSpPr>
          <p:grpSpPr bwMode="auto">
            <a:xfrm>
              <a:off x="4823" y="3243"/>
              <a:ext cx="435" cy="446"/>
              <a:chOff x="4823" y="3152"/>
              <a:chExt cx="435" cy="446"/>
            </a:xfrm>
          </p:grpSpPr>
          <p:sp>
            <p:nvSpPr>
              <p:cNvPr id="493" name="AutoShape 538">
                <a:extLst>
                  <a:ext uri="{FF2B5EF4-FFF2-40B4-BE49-F238E27FC236}">
                    <a16:creationId xmlns:a16="http://schemas.microsoft.com/office/drawing/2014/main" id="{7839A8B5-EACA-4239-8957-C8FDD4A9745B}"/>
                  </a:ext>
                </a:extLst>
              </p:cNvPr>
              <p:cNvSpPr>
                <a:spLocks noChangeArrowheads="1"/>
              </p:cNvSpPr>
              <p:nvPr/>
            </p:nvSpPr>
            <p:spPr bwMode="auto">
              <a:xfrm rot="2645872">
                <a:off x="4823" y="3152"/>
                <a:ext cx="435" cy="446"/>
              </a:xfrm>
              <a:prstGeom prst="irregularSeal2">
                <a:avLst/>
              </a:prstGeom>
              <a:solidFill>
                <a:srgbClr val="FF6699"/>
              </a:solidFill>
              <a:ln w="9525">
                <a:noFill/>
                <a:miter lim="800000"/>
                <a:headEnd/>
                <a:tailEnd/>
              </a:ln>
              <a:effectLst/>
            </p:spPr>
            <p:txBody>
              <a:bodyPr wrap="none" anchor="ctr"/>
              <a:lstStyle/>
              <a:p>
                <a:pPr algn="ctr" eaLnBrk="1" hangingPunct="1">
                  <a:buClrTx/>
                  <a:buSzTx/>
                  <a:buFontTx/>
                  <a:buNone/>
                </a:pPr>
                <a:endParaRPr lang="en-US" sz="1600">
                  <a:solidFill>
                    <a:schemeClr val="tx1"/>
                  </a:solidFill>
                  <a:latin typeface="Arial" charset="0"/>
                </a:endParaRPr>
              </a:p>
            </p:txBody>
          </p:sp>
          <p:sp>
            <p:nvSpPr>
              <p:cNvPr id="494" name="Text Box 539">
                <a:extLst>
                  <a:ext uri="{FF2B5EF4-FFF2-40B4-BE49-F238E27FC236}">
                    <a16:creationId xmlns:a16="http://schemas.microsoft.com/office/drawing/2014/main" id="{0C41B849-DA8F-4BAD-BC7E-D6BF907755FC}"/>
                  </a:ext>
                </a:extLst>
              </p:cNvPr>
              <p:cNvSpPr txBox="1">
                <a:spLocks noChangeArrowheads="1"/>
              </p:cNvSpPr>
              <p:nvPr/>
            </p:nvSpPr>
            <p:spPr bwMode="auto">
              <a:xfrm>
                <a:off x="4853" y="3265"/>
                <a:ext cx="357" cy="236"/>
              </a:xfrm>
              <a:prstGeom prst="rect">
                <a:avLst/>
              </a:prstGeom>
              <a:noFill/>
              <a:ln w="9525">
                <a:noFill/>
                <a:miter lim="800000"/>
                <a:headEnd/>
                <a:tailEnd/>
              </a:ln>
              <a:effectLst/>
            </p:spPr>
            <p:txBody>
              <a:bodyPr wrap="none">
                <a:spAutoFit/>
              </a:bodyPr>
              <a:lstStyle/>
              <a:p>
                <a:pPr eaLnBrk="1" hangingPunct="1">
                  <a:buClrTx/>
                  <a:buSzTx/>
                  <a:buFontTx/>
                  <a:buNone/>
                </a:pPr>
                <a:r>
                  <a:rPr lang="en-US" sz="1600" b="1">
                    <a:solidFill>
                      <a:srgbClr val="000000"/>
                    </a:solidFill>
                    <a:latin typeface="Arial" charset="0"/>
                  </a:rPr>
                  <a:t>Net</a:t>
                </a:r>
                <a:endParaRPr lang="cs-CZ" sz="1600" b="1">
                  <a:solidFill>
                    <a:srgbClr val="000000"/>
                  </a:solidFill>
                  <a:latin typeface="Arial" charset="0"/>
                </a:endParaRPr>
              </a:p>
            </p:txBody>
          </p:sp>
        </p:grpSp>
        <p:grpSp>
          <p:nvGrpSpPr>
            <p:cNvPr id="41" name="Group 540">
              <a:extLst>
                <a:ext uri="{FF2B5EF4-FFF2-40B4-BE49-F238E27FC236}">
                  <a16:creationId xmlns:a16="http://schemas.microsoft.com/office/drawing/2014/main" id="{17173A0C-9010-40D4-9089-F5AC74942165}"/>
                </a:ext>
              </a:extLst>
            </p:cNvPr>
            <p:cNvGrpSpPr>
              <a:grpSpLocks/>
            </p:cNvGrpSpPr>
            <p:nvPr/>
          </p:nvGrpSpPr>
          <p:grpSpPr bwMode="auto">
            <a:xfrm>
              <a:off x="4468" y="3327"/>
              <a:ext cx="304" cy="284"/>
              <a:chOff x="4663" y="3339"/>
              <a:chExt cx="727" cy="679"/>
            </a:xfrm>
          </p:grpSpPr>
          <p:sp>
            <p:nvSpPr>
              <p:cNvPr id="421" name="Freeform 541">
                <a:extLst>
                  <a:ext uri="{FF2B5EF4-FFF2-40B4-BE49-F238E27FC236}">
                    <a16:creationId xmlns:a16="http://schemas.microsoft.com/office/drawing/2014/main" id="{CAC368C5-A6CB-4B1B-AC37-ED90C42A40DE}"/>
                  </a:ext>
                </a:extLst>
              </p:cNvPr>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endParaRPr lang="cs-CZ"/>
              </a:p>
            </p:txBody>
          </p:sp>
          <p:sp>
            <p:nvSpPr>
              <p:cNvPr id="422" name="Freeform 542">
                <a:extLst>
                  <a:ext uri="{FF2B5EF4-FFF2-40B4-BE49-F238E27FC236}">
                    <a16:creationId xmlns:a16="http://schemas.microsoft.com/office/drawing/2014/main" id="{5F9DC640-8F41-4DFE-A9D9-E9B124B3C467}"/>
                  </a:ext>
                </a:extLst>
              </p:cNvPr>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endParaRPr lang="cs-CZ"/>
              </a:p>
            </p:txBody>
          </p:sp>
          <p:sp>
            <p:nvSpPr>
              <p:cNvPr id="423" name="Freeform 543">
                <a:extLst>
                  <a:ext uri="{FF2B5EF4-FFF2-40B4-BE49-F238E27FC236}">
                    <a16:creationId xmlns:a16="http://schemas.microsoft.com/office/drawing/2014/main" id="{D11CABEC-BABB-4629-9B6A-4829E2832A69}"/>
                  </a:ext>
                </a:extLst>
              </p:cNvPr>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endParaRPr lang="cs-CZ"/>
              </a:p>
            </p:txBody>
          </p:sp>
          <p:sp>
            <p:nvSpPr>
              <p:cNvPr id="424" name="Freeform 544">
                <a:extLst>
                  <a:ext uri="{FF2B5EF4-FFF2-40B4-BE49-F238E27FC236}">
                    <a16:creationId xmlns:a16="http://schemas.microsoft.com/office/drawing/2014/main" id="{29D404BE-95F5-4B63-B2FC-8DD76D360BF1}"/>
                  </a:ext>
                </a:extLst>
              </p:cNvPr>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endParaRPr lang="cs-CZ"/>
              </a:p>
            </p:txBody>
          </p:sp>
          <p:sp>
            <p:nvSpPr>
              <p:cNvPr id="425" name="Freeform 545">
                <a:extLst>
                  <a:ext uri="{FF2B5EF4-FFF2-40B4-BE49-F238E27FC236}">
                    <a16:creationId xmlns:a16="http://schemas.microsoft.com/office/drawing/2014/main" id="{C863E2D5-E1C8-434C-A132-1A96AD2900AB}"/>
                  </a:ext>
                </a:extLst>
              </p:cNvPr>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endParaRPr lang="cs-CZ"/>
              </a:p>
            </p:txBody>
          </p:sp>
          <p:sp>
            <p:nvSpPr>
              <p:cNvPr id="426" name="Freeform 546">
                <a:extLst>
                  <a:ext uri="{FF2B5EF4-FFF2-40B4-BE49-F238E27FC236}">
                    <a16:creationId xmlns:a16="http://schemas.microsoft.com/office/drawing/2014/main" id="{D6D3EBC4-2E04-4106-96FF-9F7D75C175E7}"/>
                  </a:ext>
                </a:extLst>
              </p:cNvPr>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endParaRPr lang="cs-CZ"/>
              </a:p>
            </p:txBody>
          </p:sp>
          <p:sp>
            <p:nvSpPr>
              <p:cNvPr id="427" name="Freeform 547">
                <a:extLst>
                  <a:ext uri="{FF2B5EF4-FFF2-40B4-BE49-F238E27FC236}">
                    <a16:creationId xmlns:a16="http://schemas.microsoft.com/office/drawing/2014/main" id="{F50FEF81-8F30-4A34-BA9A-1CB5BFB09AE9}"/>
                  </a:ext>
                </a:extLst>
              </p:cNvPr>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endParaRPr lang="cs-CZ"/>
              </a:p>
            </p:txBody>
          </p:sp>
          <p:sp>
            <p:nvSpPr>
              <p:cNvPr id="428" name="Freeform 548">
                <a:extLst>
                  <a:ext uri="{FF2B5EF4-FFF2-40B4-BE49-F238E27FC236}">
                    <a16:creationId xmlns:a16="http://schemas.microsoft.com/office/drawing/2014/main" id="{3A866949-134A-43DD-B158-05DE6009FC2C}"/>
                  </a:ext>
                </a:extLst>
              </p:cNvPr>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endParaRPr lang="cs-CZ"/>
              </a:p>
            </p:txBody>
          </p:sp>
          <p:sp>
            <p:nvSpPr>
              <p:cNvPr id="429" name="Freeform 549">
                <a:extLst>
                  <a:ext uri="{FF2B5EF4-FFF2-40B4-BE49-F238E27FC236}">
                    <a16:creationId xmlns:a16="http://schemas.microsoft.com/office/drawing/2014/main" id="{F2031A97-3C88-4783-9B40-843B505B0043}"/>
                  </a:ext>
                </a:extLst>
              </p:cNvPr>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endParaRPr lang="cs-CZ"/>
              </a:p>
            </p:txBody>
          </p:sp>
          <p:sp>
            <p:nvSpPr>
              <p:cNvPr id="430" name="Freeform 550">
                <a:extLst>
                  <a:ext uri="{FF2B5EF4-FFF2-40B4-BE49-F238E27FC236}">
                    <a16:creationId xmlns:a16="http://schemas.microsoft.com/office/drawing/2014/main" id="{BA4E1163-3B8D-405A-93FC-AE7A455B1DC3}"/>
                  </a:ext>
                </a:extLst>
              </p:cNvPr>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endParaRPr lang="cs-CZ"/>
              </a:p>
            </p:txBody>
          </p:sp>
          <p:sp>
            <p:nvSpPr>
              <p:cNvPr id="431" name="Freeform 551">
                <a:extLst>
                  <a:ext uri="{FF2B5EF4-FFF2-40B4-BE49-F238E27FC236}">
                    <a16:creationId xmlns:a16="http://schemas.microsoft.com/office/drawing/2014/main" id="{B9D3BC00-A2E5-4485-9FAF-E88F008F9866}"/>
                  </a:ext>
                </a:extLst>
              </p:cNvPr>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endParaRPr lang="cs-CZ"/>
              </a:p>
            </p:txBody>
          </p:sp>
          <p:sp>
            <p:nvSpPr>
              <p:cNvPr id="432" name="Freeform 552">
                <a:extLst>
                  <a:ext uri="{FF2B5EF4-FFF2-40B4-BE49-F238E27FC236}">
                    <a16:creationId xmlns:a16="http://schemas.microsoft.com/office/drawing/2014/main" id="{07D459C8-3DDD-4956-8669-F6FE7CF821E8}"/>
                  </a:ext>
                </a:extLst>
              </p:cNvPr>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endParaRPr lang="cs-CZ"/>
              </a:p>
            </p:txBody>
          </p:sp>
          <p:sp>
            <p:nvSpPr>
              <p:cNvPr id="433" name="Freeform 553">
                <a:extLst>
                  <a:ext uri="{FF2B5EF4-FFF2-40B4-BE49-F238E27FC236}">
                    <a16:creationId xmlns:a16="http://schemas.microsoft.com/office/drawing/2014/main" id="{56C83BF2-977E-4A9C-B2D9-8449BFE76FB2}"/>
                  </a:ext>
                </a:extLst>
              </p:cNvPr>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endParaRPr lang="cs-CZ"/>
              </a:p>
            </p:txBody>
          </p:sp>
          <p:sp>
            <p:nvSpPr>
              <p:cNvPr id="434" name="Freeform 554">
                <a:extLst>
                  <a:ext uri="{FF2B5EF4-FFF2-40B4-BE49-F238E27FC236}">
                    <a16:creationId xmlns:a16="http://schemas.microsoft.com/office/drawing/2014/main" id="{4F97CF1A-2F8A-4FFF-8415-6D3B623724E4}"/>
                  </a:ext>
                </a:extLst>
              </p:cNvPr>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endParaRPr lang="cs-CZ"/>
              </a:p>
            </p:txBody>
          </p:sp>
          <p:sp>
            <p:nvSpPr>
              <p:cNvPr id="435" name="Freeform 555">
                <a:extLst>
                  <a:ext uri="{FF2B5EF4-FFF2-40B4-BE49-F238E27FC236}">
                    <a16:creationId xmlns:a16="http://schemas.microsoft.com/office/drawing/2014/main" id="{D34791A7-E73E-4459-AA2A-C1C65DE8F5BF}"/>
                  </a:ext>
                </a:extLst>
              </p:cNvPr>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endParaRPr lang="cs-CZ"/>
              </a:p>
            </p:txBody>
          </p:sp>
          <p:sp>
            <p:nvSpPr>
              <p:cNvPr id="436" name="Freeform 556">
                <a:extLst>
                  <a:ext uri="{FF2B5EF4-FFF2-40B4-BE49-F238E27FC236}">
                    <a16:creationId xmlns:a16="http://schemas.microsoft.com/office/drawing/2014/main" id="{FC99249D-0935-4D6D-A673-A5CFCFD4BECD}"/>
                  </a:ext>
                </a:extLst>
              </p:cNvPr>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endParaRPr lang="cs-CZ"/>
              </a:p>
            </p:txBody>
          </p:sp>
          <p:sp>
            <p:nvSpPr>
              <p:cNvPr id="437" name="Freeform 557">
                <a:extLst>
                  <a:ext uri="{FF2B5EF4-FFF2-40B4-BE49-F238E27FC236}">
                    <a16:creationId xmlns:a16="http://schemas.microsoft.com/office/drawing/2014/main" id="{F20F5666-DB66-4195-B018-F0927F4DB22A}"/>
                  </a:ext>
                </a:extLst>
              </p:cNvPr>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endParaRPr lang="cs-CZ"/>
              </a:p>
            </p:txBody>
          </p:sp>
          <p:sp>
            <p:nvSpPr>
              <p:cNvPr id="438" name="Freeform 558">
                <a:extLst>
                  <a:ext uri="{FF2B5EF4-FFF2-40B4-BE49-F238E27FC236}">
                    <a16:creationId xmlns:a16="http://schemas.microsoft.com/office/drawing/2014/main" id="{F3E9A9CC-3762-4196-8D30-74E82289F6D3}"/>
                  </a:ext>
                </a:extLst>
              </p:cNvPr>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endParaRPr lang="cs-CZ"/>
              </a:p>
            </p:txBody>
          </p:sp>
          <p:sp>
            <p:nvSpPr>
              <p:cNvPr id="439" name="Freeform 559">
                <a:extLst>
                  <a:ext uri="{FF2B5EF4-FFF2-40B4-BE49-F238E27FC236}">
                    <a16:creationId xmlns:a16="http://schemas.microsoft.com/office/drawing/2014/main" id="{F9F37365-6EFD-42E6-9855-763593E429B9}"/>
                  </a:ext>
                </a:extLst>
              </p:cNvPr>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endParaRPr lang="cs-CZ"/>
              </a:p>
            </p:txBody>
          </p:sp>
          <p:sp>
            <p:nvSpPr>
              <p:cNvPr id="440" name="Freeform 560">
                <a:extLst>
                  <a:ext uri="{FF2B5EF4-FFF2-40B4-BE49-F238E27FC236}">
                    <a16:creationId xmlns:a16="http://schemas.microsoft.com/office/drawing/2014/main" id="{FE6D67A0-766C-4E65-A4F0-07EE2EC14B5D}"/>
                  </a:ext>
                </a:extLst>
              </p:cNvPr>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endParaRPr lang="cs-CZ"/>
              </a:p>
            </p:txBody>
          </p:sp>
          <p:sp>
            <p:nvSpPr>
              <p:cNvPr id="441" name="Freeform 561">
                <a:extLst>
                  <a:ext uri="{FF2B5EF4-FFF2-40B4-BE49-F238E27FC236}">
                    <a16:creationId xmlns:a16="http://schemas.microsoft.com/office/drawing/2014/main" id="{321C2CA7-ECD3-49D2-9421-C4C4782D3745}"/>
                  </a:ext>
                </a:extLst>
              </p:cNvPr>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endParaRPr lang="cs-CZ"/>
              </a:p>
            </p:txBody>
          </p:sp>
          <p:sp>
            <p:nvSpPr>
              <p:cNvPr id="442" name="Freeform 562">
                <a:extLst>
                  <a:ext uri="{FF2B5EF4-FFF2-40B4-BE49-F238E27FC236}">
                    <a16:creationId xmlns:a16="http://schemas.microsoft.com/office/drawing/2014/main" id="{ACA34E1A-5F7B-4647-8A75-3D3844322ACA}"/>
                  </a:ext>
                </a:extLst>
              </p:cNvPr>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endParaRPr lang="cs-CZ"/>
              </a:p>
            </p:txBody>
          </p:sp>
          <p:sp>
            <p:nvSpPr>
              <p:cNvPr id="443" name="Freeform 563">
                <a:extLst>
                  <a:ext uri="{FF2B5EF4-FFF2-40B4-BE49-F238E27FC236}">
                    <a16:creationId xmlns:a16="http://schemas.microsoft.com/office/drawing/2014/main" id="{3CE50B46-9102-4B0F-9EEE-6C83B007D144}"/>
                  </a:ext>
                </a:extLst>
              </p:cNvPr>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endParaRPr lang="cs-CZ"/>
              </a:p>
            </p:txBody>
          </p:sp>
          <p:sp>
            <p:nvSpPr>
              <p:cNvPr id="444" name="Freeform 564">
                <a:extLst>
                  <a:ext uri="{FF2B5EF4-FFF2-40B4-BE49-F238E27FC236}">
                    <a16:creationId xmlns:a16="http://schemas.microsoft.com/office/drawing/2014/main" id="{5D0A0C3A-0378-4845-9B9A-EA0ED62F6BA9}"/>
                  </a:ext>
                </a:extLst>
              </p:cNvPr>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endParaRPr lang="cs-CZ"/>
              </a:p>
            </p:txBody>
          </p:sp>
          <p:sp>
            <p:nvSpPr>
              <p:cNvPr id="445" name="Freeform 565">
                <a:extLst>
                  <a:ext uri="{FF2B5EF4-FFF2-40B4-BE49-F238E27FC236}">
                    <a16:creationId xmlns:a16="http://schemas.microsoft.com/office/drawing/2014/main" id="{007B47F6-A950-44FC-882F-85BF370075E1}"/>
                  </a:ext>
                </a:extLst>
              </p:cNvPr>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endParaRPr lang="cs-CZ"/>
              </a:p>
            </p:txBody>
          </p:sp>
          <p:sp>
            <p:nvSpPr>
              <p:cNvPr id="446" name="Freeform 566">
                <a:extLst>
                  <a:ext uri="{FF2B5EF4-FFF2-40B4-BE49-F238E27FC236}">
                    <a16:creationId xmlns:a16="http://schemas.microsoft.com/office/drawing/2014/main" id="{2ACCE2A9-DE3B-4D93-8BAB-8389F445C429}"/>
                  </a:ext>
                </a:extLst>
              </p:cNvPr>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endParaRPr lang="cs-CZ"/>
              </a:p>
            </p:txBody>
          </p:sp>
          <p:sp>
            <p:nvSpPr>
              <p:cNvPr id="447" name="Freeform 567">
                <a:extLst>
                  <a:ext uri="{FF2B5EF4-FFF2-40B4-BE49-F238E27FC236}">
                    <a16:creationId xmlns:a16="http://schemas.microsoft.com/office/drawing/2014/main" id="{7D4E782D-2C55-43AB-B748-AE080D11A6B4}"/>
                  </a:ext>
                </a:extLst>
              </p:cNvPr>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endParaRPr lang="cs-CZ"/>
              </a:p>
            </p:txBody>
          </p:sp>
          <p:sp>
            <p:nvSpPr>
              <p:cNvPr id="448" name="Freeform 568">
                <a:extLst>
                  <a:ext uri="{FF2B5EF4-FFF2-40B4-BE49-F238E27FC236}">
                    <a16:creationId xmlns:a16="http://schemas.microsoft.com/office/drawing/2014/main" id="{440A17BF-AA87-4F5D-B819-19CFAFCFD340}"/>
                  </a:ext>
                </a:extLst>
              </p:cNvPr>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endParaRPr lang="cs-CZ"/>
              </a:p>
            </p:txBody>
          </p:sp>
          <p:sp>
            <p:nvSpPr>
              <p:cNvPr id="449" name="Freeform 569">
                <a:extLst>
                  <a:ext uri="{FF2B5EF4-FFF2-40B4-BE49-F238E27FC236}">
                    <a16:creationId xmlns:a16="http://schemas.microsoft.com/office/drawing/2014/main" id="{24402849-E8DF-4A16-A57F-8F99C26B831B}"/>
                  </a:ext>
                </a:extLst>
              </p:cNvPr>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endParaRPr lang="cs-CZ"/>
              </a:p>
            </p:txBody>
          </p:sp>
          <p:sp>
            <p:nvSpPr>
              <p:cNvPr id="450" name="Freeform 570">
                <a:extLst>
                  <a:ext uri="{FF2B5EF4-FFF2-40B4-BE49-F238E27FC236}">
                    <a16:creationId xmlns:a16="http://schemas.microsoft.com/office/drawing/2014/main" id="{8792553E-BDA8-4339-9D3B-D4AD93C7AC8F}"/>
                  </a:ext>
                </a:extLst>
              </p:cNvPr>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endParaRPr lang="cs-CZ"/>
              </a:p>
            </p:txBody>
          </p:sp>
          <p:sp>
            <p:nvSpPr>
              <p:cNvPr id="451" name="Freeform 571">
                <a:extLst>
                  <a:ext uri="{FF2B5EF4-FFF2-40B4-BE49-F238E27FC236}">
                    <a16:creationId xmlns:a16="http://schemas.microsoft.com/office/drawing/2014/main" id="{7841877D-BF60-44F3-99B7-FD961FFDC1C4}"/>
                  </a:ext>
                </a:extLst>
              </p:cNvPr>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endParaRPr lang="cs-CZ"/>
              </a:p>
            </p:txBody>
          </p:sp>
          <p:sp>
            <p:nvSpPr>
              <p:cNvPr id="452" name="Freeform 572">
                <a:extLst>
                  <a:ext uri="{FF2B5EF4-FFF2-40B4-BE49-F238E27FC236}">
                    <a16:creationId xmlns:a16="http://schemas.microsoft.com/office/drawing/2014/main" id="{79FF75F1-7B15-422D-B3E4-AF113908DF24}"/>
                  </a:ext>
                </a:extLst>
              </p:cNvPr>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endParaRPr lang="cs-CZ"/>
              </a:p>
            </p:txBody>
          </p:sp>
          <p:sp>
            <p:nvSpPr>
              <p:cNvPr id="453" name="Freeform 573">
                <a:extLst>
                  <a:ext uri="{FF2B5EF4-FFF2-40B4-BE49-F238E27FC236}">
                    <a16:creationId xmlns:a16="http://schemas.microsoft.com/office/drawing/2014/main" id="{BE3DFF20-7E6C-43A4-A2C0-A960B3B08E34}"/>
                  </a:ext>
                </a:extLst>
              </p:cNvPr>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endParaRPr lang="cs-CZ"/>
              </a:p>
            </p:txBody>
          </p:sp>
          <p:sp>
            <p:nvSpPr>
              <p:cNvPr id="454" name="Freeform 574">
                <a:extLst>
                  <a:ext uri="{FF2B5EF4-FFF2-40B4-BE49-F238E27FC236}">
                    <a16:creationId xmlns:a16="http://schemas.microsoft.com/office/drawing/2014/main" id="{E68803E2-7A41-4346-96FD-70C1FFF34DD6}"/>
                  </a:ext>
                </a:extLst>
              </p:cNvPr>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endParaRPr lang="cs-CZ"/>
              </a:p>
            </p:txBody>
          </p:sp>
          <p:sp>
            <p:nvSpPr>
              <p:cNvPr id="455" name="Freeform 575">
                <a:extLst>
                  <a:ext uri="{FF2B5EF4-FFF2-40B4-BE49-F238E27FC236}">
                    <a16:creationId xmlns:a16="http://schemas.microsoft.com/office/drawing/2014/main" id="{7E280F0F-BF81-4A92-ABE7-ED3272A5D1F5}"/>
                  </a:ext>
                </a:extLst>
              </p:cNvPr>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endParaRPr lang="cs-CZ"/>
              </a:p>
            </p:txBody>
          </p:sp>
          <p:sp>
            <p:nvSpPr>
              <p:cNvPr id="456" name="Freeform 576">
                <a:extLst>
                  <a:ext uri="{FF2B5EF4-FFF2-40B4-BE49-F238E27FC236}">
                    <a16:creationId xmlns:a16="http://schemas.microsoft.com/office/drawing/2014/main" id="{895E1752-400A-4DEE-8DD2-5AD7DFC11479}"/>
                  </a:ext>
                </a:extLst>
              </p:cNvPr>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endParaRPr lang="cs-CZ"/>
              </a:p>
            </p:txBody>
          </p:sp>
          <p:sp>
            <p:nvSpPr>
              <p:cNvPr id="457" name="Freeform 577">
                <a:extLst>
                  <a:ext uri="{FF2B5EF4-FFF2-40B4-BE49-F238E27FC236}">
                    <a16:creationId xmlns:a16="http://schemas.microsoft.com/office/drawing/2014/main" id="{27A6755D-49B7-450D-BFD3-99376DE6855F}"/>
                  </a:ext>
                </a:extLst>
              </p:cNvPr>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endParaRPr lang="cs-CZ"/>
              </a:p>
            </p:txBody>
          </p:sp>
          <p:sp>
            <p:nvSpPr>
              <p:cNvPr id="458" name="Freeform 578">
                <a:extLst>
                  <a:ext uri="{FF2B5EF4-FFF2-40B4-BE49-F238E27FC236}">
                    <a16:creationId xmlns:a16="http://schemas.microsoft.com/office/drawing/2014/main" id="{04E41FB8-2FD9-49DC-8CBB-A56F50BCED4E}"/>
                  </a:ext>
                </a:extLst>
              </p:cNvPr>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endParaRPr lang="cs-CZ"/>
              </a:p>
            </p:txBody>
          </p:sp>
          <p:sp>
            <p:nvSpPr>
              <p:cNvPr id="459" name="Freeform 579">
                <a:extLst>
                  <a:ext uri="{FF2B5EF4-FFF2-40B4-BE49-F238E27FC236}">
                    <a16:creationId xmlns:a16="http://schemas.microsoft.com/office/drawing/2014/main" id="{7BACBD23-17B5-41D3-8166-41E2F1B0E23B}"/>
                  </a:ext>
                </a:extLst>
              </p:cNvPr>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endParaRPr lang="cs-CZ"/>
              </a:p>
            </p:txBody>
          </p:sp>
          <p:sp>
            <p:nvSpPr>
              <p:cNvPr id="460" name="Freeform 580">
                <a:extLst>
                  <a:ext uri="{FF2B5EF4-FFF2-40B4-BE49-F238E27FC236}">
                    <a16:creationId xmlns:a16="http://schemas.microsoft.com/office/drawing/2014/main" id="{9425AA22-B410-4804-AF89-8EF9754C153E}"/>
                  </a:ext>
                </a:extLst>
              </p:cNvPr>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endParaRPr lang="cs-CZ"/>
              </a:p>
            </p:txBody>
          </p:sp>
          <p:sp>
            <p:nvSpPr>
              <p:cNvPr id="461" name="Freeform 581">
                <a:extLst>
                  <a:ext uri="{FF2B5EF4-FFF2-40B4-BE49-F238E27FC236}">
                    <a16:creationId xmlns:a16="http://schemas.microsoft.com/office/drawing/2014/main" id="{207EAD2E-58ED-4ED7-801C-B4A143A0D7B5}"/>
                  </a:ext>
                </a:extLst>
              </p:cNvPr>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endParaRPr lang="cs-CZ"/>
              </a:p>
            </p:txBody>
          </p:sp>
          <p:sp>
            <p:nvSpPr>
              <p:cNvPr id="462" name="Freeform 582">
                <a:extLst>
                  <a:ext uri="{FF2B5EF4-FFF2-40B4-BE49-F238E27FC236}">
                    <a16:creationId xmlns:a16="http://schemas.microsoft.com/office/drawing/2014/main" id="{34AEFC80-0856-4CBC-87E6-D82CD7C1240B}"/>
                  </a:ext>
                </a:extLst>
              </p:cNvPr>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endParaRPr lang="cs-CZ"/>
              </a:p>
            </p:txBody>
          </p:sp>
          <p:sp>
            <p:nvSpPr>
              <p:cNvPr id="463" name="Freeform 583">
                <a:extLst>
                  <a:ext uri="{FF2B5EF4-FFF2-40B4-BE49-F238E27FC236}">
                    <a16:creationId xmlns:a16="http://schemas.microsoft.com/office/drawing/2014/main" id="{912B4E47-D461-4952-ACBB-50F1C973FCD3}"/>
                  </a:ext>
                </a:extLst>
              </p:cNvPr>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endParaRPr lang="cs-CZ"/>
              </a:p>
            </p:txBody>
          </p:sp>
          <p:sp>
            <p:nvSpPr>
              <p:cNvPr id="464" name="Freeform 584">
                <a:extLst>
                  <a:ext uri="{FF2B5EF4-FFF2-40B4-BE49-F238E27FC236}">
                    <a16:creationId xmlns:a16="http://schemas.microsoft.com/office/drawing/2014/main" id="{5C7E8FEC-0E67-4258-93A1-EF36BD1250B4}"/>
                  </a:ext>
                </a:extLst>
              </p:cNvPr>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endParaRPr lang="cs-CZ"/>
              </a:p>
            </p:txBody>
          </p:sp>
          <p:sp>
            <p:nvSpPr>
              <p:cNvPr id="465" name="Freeform 585">
                <a:extLst>
                  <a:ext uri="{FF2B5EF4-FFF2-40B4-BE49-F238E27FC236}">
                    <a16:creationId xmlns:a16="http://schemas.microsoft.com/office/drawing/2014/main" id="{42F656E1-D23A-4FEA-BC0A-F7BE6082FE16}"/>
                  </a:ext>
                </a:extLst>
              </p:cNvPr>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endParaRPr lang="cs-CZ"/>
              </a:p>
            </p:txBody>
          </p:sp>
          <p:sp>
            <p:nvSpPr>
              <p:cNvPr id="466" name="Freeform 586">
                <a:extLst>
                  <a:ext uri="{FF2B5EF4-FFF2-40B4-BE49-F238E27FC236}">
                    <a16:creationId xmlns:a16="http://schemas.microsoft.com/office/drawing/2014/main" id="{5ACBAA51-2773-4F60-B086-65432DDB63E9}"/>
                  </a:ext>
                </a:extLst>
              </p:cNvPr>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endParaRPr lang="cs-CZ"/>
              </a:p>
            </p:txBody>
          </p:sp>
          <p:sp>
            <p:nvSpPr>
              <p:cNvPr id="467" name="Freeform 587">
                <a:extLst>
                  <a:ext uri="{FF2B5EF4-FFF2-40B4-BE49-F238E27FC236}">
                    <a16:creationId xmlns:a16="http://schemas.microsoft.com/office/drawing/2014/main" id="{4FC723D4-352D-4C62-8C4F-3B0CAF95C704}"/>
                  </a:ext>
                </a:extLst>
              </p:cNvPr>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endParaRPr lang="cs-CZ"/>
              </a:p>
            </p:txBody>
          </p:sp>
          <p:sp>
            <p:nvSpPr>
              <p:cNvPr id="468" name="Freeform 588">
                <a:extLst>
                  <a:ext uri="{FF2B5EF4-FFF2-40B4-BE49-F238E27FC236}">
                    <a16:creationId xmlns:a16="http://schemas.microsoft.com/office/drawing/2014/main" id="{BB326F8C-BE1F-4EB3-A352-DEF74BBBD161}"/>
                  </a:ext>
                </a:extLst>
              </p:cNvPr>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endParaRPr lang="cs-CZ"/>
              </a:p>
            </p:txBody>
          </p:sp>
          <p:sp>
            <p:nvSpPr>
              <p:cNvPr id="469" name="Freeform 589">
                <a:extLst>
                  <a:ext uri="{FF2B5EF4-FFF2-40B4-BE49-F238E27FC236}">
                    <a16:creationId xmlns:a16="http://schemas.microsoft.com/office/drawing/2014/main" id="{8A72BF1B-91E3-400E-950A-F3C837BA0F3E}"/>
                  </a:ext>
                </a:extLst>
              </p:cNvPr>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endParaRPr lang="cs-CZ"/>
              </a:p>
            </p:txBody>
          </p:sp>
          <p:sp>
            <p:nvSpPr>
              <p:cNvPr id="470" name="Freeform 590">
                <a:extLst>
                  <a:ext uri="{FF2B5EF4-FFF2-40B4-BE49-F238E27FC236}">
                    <a16:creationId xmlns:a16="http://schemas.microsoft.com/office/drawing/2014/main" id="{FDBF590B-9BA5-40AB-840D-3DF4485B7B1C}"/>
                  </a:ext>
                </a:extLst>
              </p:cNvPr>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endParaRPr lang="cs-CZ"/>
              </a:p>
            </p:txBody>
          </p:sp>
          <p:sp>
            <p:nvSpPr>
              <p:cNvPr id="471" name="Freeform 591">
                <a:extLst>
                  <a:ext uri="{FF2B5EF4-FFF2-40B4-BE49-F238E27FC236}">
                    <a16:creationId xmlns:a16="http://schemas.microsoft.com/office/drawing/2014/main" id="{5AFD97B6-D973-4D29-A608-B311590C6163}"/>
                  </a:ext>
                </a:extLst>
              </p:cNvPr>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472" name="Freeform 592">
                <a:extLst>
                  <a:ext uri="{FF2B5EF4-FFF2-40B4-BE49-F238E27FC236}">
                    <a16:creationId xmlns:a16="http://schemas.microsoft.com/office/drawing/2014/main" id="{309CD7E3-1BC0-445D-844F-5142055D9DAB}"/>
                  </a:ext>
                </a:extLst>
              </p:cNvPr>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endParaRPr lang="cs-CZ"/>
              </a:p>
            </p:txBody>
          </p:sp>
          <p:sp>
            <p:nvSpPr>
              <p:cNvPr id="473" name="Freeform 593">
                <a:extLst>
                  <a:ext uri="{FF2B5EF4-FFF2-40B4-BE49-F238E27FC236}">
                    <a16:creationId xmlns:a16="http://schemas.microsoft.com/office/drawing/2014/main" id="{BDB82893-8787-444E-9A18-66570C9652D2}"/>
                  </a:ext>
                </a:extLst>
              </p:cNvPr>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474" name="Freeform 594">
                <a:extLst>
                  <a:ext uri="{FF2B5EF4-FFF2-40B4-BE49-F238E27FC236}">
                    <a16:creationId xmlns:a16="http://schemas.microsoft.com/office/drawing/2014/main" id="{D2E9B256-93AB-4314-8ED2-E282A8D2076F}"/>
                  </a:ext>
                </a:extLst>
              </p:cNvPr>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endParaRPr lang="cs-CZ"/>
              </a:p>
            </p:txBody>
          </p:sp>
          <p:sp>
            <p:nvSpPr>
              <p:cNvPr id="475" name="Freeform 595">
                <a:extLst>
                  <a:ext uri="{FF2B5EF4-FFF2-40B4-BE49-F238E27FC236}">
                    <a16:creationId xmlns:a16="http://schemas.microsoft.com/office/drawing/2014/main" id="{CF02F652-5F82-4A6C-A3F0-D2B6E90E9A17}"/>
                  </a:ext>
                </a:extLst>
              </p:cNvPr>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endParaRPr lang="cs-CZ"/>
              </a:p>
            </p:txBody>
          </p:sp>
          <p:sp>
            <p:nvSpPr>
              <p:cNvPr id="476" name="Freeform 596">
                <a:extLst>
                  <a:ext uri="{FF2B5EF4-FFF2-40B4-BE49-F238E27FC236}">
                    <a16:creationId xmlns:a16="http://schemas.microsoft.com/office/drawing/2014/main" id="{F31768C5-530F-408B-906C-0E1204096F29}"/>
                  </a:ext>
                </a:extLst>
              </p:cNvPr>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endParaRPr lang="cs-CZ"/>
              </a:p>
            </p:txBody>
          </p:sp>
          <p:sp>
            <p:nvSpPr>
              <p:cNvPr id="477" name="Freeform 597">
                <a:extLst>
                  <a:ext uri="{FF2B5EF4-FFF2-40B4-BE49-F238E27FC236}">
                    <a16:creationId xmlns:a16="http://schemas.microsoft.com/office/drawing/2014/main" id="{5834DD14-EA0F-4552-BD1A-6A1246B9DC72}"/>
                  </a:ext>
                </a:extLst>
              </p:cNvPr>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endParaRPr lang="cs-CZ"/>
              </a:p>
            </p:txBody>
          </p:sp>
          <p:sp>
            <p:nvSpPr>
              <p:cNvPr id="478" name="Freeform 598">
                <a:extLst>
                  <a:ext uri="{FF2B5EF4-FFF2-40B4-BE49-F238E27FC236}">
                    <a16:creationId xmlns:a16="http://schemas.microsoft.com/office/drawing/2014/main" id="{8D4ABBD4-E90D-4356-8121-8D818E530E69}"/>
                  </a:ext>
                </a:extLst>
              </p:cNvPr>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endParaRPr lang="cs-CZ"/>
              </a:p>
            </p:txBody>
          </p:sp>
          <p:sp>
            <p:nvSpPr>
              <p:cNvPr id="479" name="Freeform 599">
                <a:extLst>
                  <a:ext uri="{FF2B5EF4-FFF2-40B4-BE49-F238E27FC236}">
                    <a16:creationId xmlns:a16="http://schemas.microsoft.com/office/drawing/2014/main" id="{76ACAE36-903A-4BF6-A20E-411DB6EDACCD}"/>
                  </a:ext>
                </a:extLst>
              </p:cNvPr>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endParaRPr lang="cs-CZ"/>
              </a:p>
            </p:txBody>
          </p:sp>
          <p:sp>
            <p:nvSpPr>
              <p:cNvPr id="480" name="Freeform 600">
                <a:extLst>
                  <a:ext uri="{FF2B5EF4-FFF2-40B4-BE49-F238E27FC236}">
                    <a16:creationId xmlns:a16="http://schemas.microsoft.com/office/drawing/2014/main" id="{16EDC5D0-1E66-42CE-9B35-E1B068F70403}"/>
                  </a:ext>
                </a:extLst>
              </p:cNvPr>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endParaRPr lang="cs-CZ"/>
              </a:p>
            </p:txBody>
          </p:sp>
          <p:sp>
            <p:nvSpPr>
              <p:cNvPr id="481" name="Freeform 601">
                <a:extLst>
                  <a:ext uri="{FF2B5EF4-FFF2-40B4-BE49-F238E27FC236}">
                    <a16:creationId xmlns:a16="http://schemas.microsoft.com/office/drawing/2014/main" id="{B6DADFAE-9712-46AC-BF92-923AF19CEA83}"/>
                  </a:ext>
                </a:extLst>
              </p:cNvPr>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endParaRPr lang="cs-CZ"/>
              </a:p>
            </p:txBody>
          </p:sp>
          <p:sp>
            <p:nvSpPr>
              <p:cNvPr id="482" name="Freeform 602">
                <a:extLst>
                  <a:ext uri="{FF2B5EF4-FFF2-40B4-BE49-F238E27FC236}">
                    <a16:creationId xmlns:a16="http://schemas.microsoft.com/office/drawing/2014/main" id="{6AE544D6-EDEC-4151-AAB5-AF0B3433C2DC}"/>
                  </a:ext>
                </a:extLst>
              </p:cNvPr>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endParaRPr lang="cs-CZ"/>
              </a:p>
            </p:txBody>
          </p:sp>
          <p:sp>
            <p:nvSpPr>
              <p:cNvPr id="483" name="Freeform 603">
                <a:extLst>
                  <a:ext uri="{FF2B5EF4-FFF2-40B4-BE49-F238E27FC236}">
                    <a16:creationId xmlns:a16="http://schemas.microsoft.com/office/drawing/2014/main" id="{20AAB596-60C1-48DE-8A74-C41DE56F2F22}"/>
                  </a:ext>
                </a:extLst>
              </p:cNvPr>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endParaRPr lang="cs-CZ"/>
              </a:p>
            </p:txBody>
          </p:sp>
          <p:sp>
            <p:nvSpPr>
              <p:cNvPr id="484" name="Freeform 604">
                <a:extLst>
                  <a:ext uri="{FF2B5EF4-FFF2-40B4-BE49-F238E27FC236}">
                    <a16:creationId xmlns:a16="http://schemas.microsoft.com/office/drawing/2014/main" id="{4C05C561-43D9-4321-AE01-660229D1A732}"/>
                  </a:ext>
                </a:extLst>
              </p:cNvPr>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endParaRPr lang="cs-CZ"/>
              </a:p>
            </p:txBody>
          </p:sp>
          <p:sp>
            <p:nvSpPr>
              <p:cNvPr id="485" name="Freeform 605">
                <a:extLst>
                  <a:ext uri="{FF2B5EF4-FFF2-40B4-BE49-F238E27FC236}">
                    <a16:creationId xmlns:a16="http://schemas.microsoft.com/office/drawing/2014/main" id="{FA6216EC-A0E8-4C36-A045-396D0FF5EAF1}"/>
                  </a:ext>
                </a:extLst>
              </p:cNvPr>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endParaRPr lang="cs-CZ"/>
              </a:p>
            </p:txBody>
          </p:sp>
          <p:sp>
            <p:nvSpPr>
              <p:cNvPr id="486" name="Freeform 606">
                <a:extLst>
                  <a:ext uri="{FF2B5EF4-FFF2-40B4-BE49-F238E27FC236}">
                    <a16:creationId xmlns:a16="http://schemas.microsoft.com/office/drawing/2014/main" id="{8D770AEA-2E6B-4736-BF1E-4FD69E0F3D28}"/>
                  </a:ext>
                </a:extLst>
              </p:cNvPr>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endParaRPr lang="cs-CZ"/>
              </a:p>
            </p:txBody>
          </p:sp>
          <p:sp>
            <p:nvSpPr>
              <p:cNvPr id="487" name="Freeform 607">
                <a:extLst>
                  <a:ext uri="{FF2B5EF4-FFF2-40B4-BE49-F238E27FC236}">
                    <a16:creationId xmlns:a16="http://schemas.microsoft.com/office/drawing/2014/main" id="{008093E0-850E-40D8-BFC6-8B40FF0B7204}"/>
                  </a:ext>
                </a:extLst>
              </p:cNvPr>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endParaRPr lang="cs-CZ"/>
              </a:p>
            </p:txBody>
          </p:sp>
          <p:sp>
            <p:nvSpPr>
              <p:cNvPr id="488" name="Freeform 608">
                <a:extLst>
                  <a:ext uri="{FF2B5EF4-FFF2-40B4-BE49-F238E27FC236}">
                    <a16:creationId xmlns:a16="http://schemas.microsoft.com/office/drawing/2014/main" id="{D5289DD6-579A-4A7A-AF2F-115951833453}"/>
                  </a:ext>
                </a:extLst>
              </p:cNvPr>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endParaRPr lang="cs-CZ"/>
              </a:p>
            </p:txBody>
          </p:sp>
          <p:sp>
            <p:nvSpPr>
              <p:cNvPr id="489" name="Freeform 609">
                <a:extLst>
                  <a:ext uri="{FF2B5EF4-FFF2-40B4-BE49-F238E27FC236}">
                    <a16:creationId xmlns:a16="http://schemas.microsoft.com/office/drawing/2014/main" id="{2FA1342E-6D7F-4F39-9042-D6521D5E5942}"/>
                  </a:ext>
                </a:extLst>
              </p:cNvPr>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endParaRPr lang="cs-CZ"/>
              </a:p>
            </p:txBody>
          </p:sp>
          <p:sp>
            <p:nvSpPr>
              <p:cNvPr id="490" name="Freeform 610">
                <a:extLst>
                  <a:ext uri="{FF2B5EF4-FFF2-40B4-BE49-F238E27FC236}">
                    <a16:creationId xmlns:a16="http://schemas.microsoft.com/office/drawing/2014/main" id="{A557096C-4EFB-41E5-950D-BFCCDB7DE826}"/>
                  </a:ext>
                </a:extLst>
              </p:cNvPr>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endParaRPr lang="cs-CZ"/>
              </a:p>
            </p:txBody>
          </p:sp>
          <p:sp>
            <p:nvSpPr>
              <p:cNvPr id="491" name="Freeform 611">
                <a:extLst>
                  <a:ext uri="{FF2B5EF4-FFF2-40B4-BE49-F238E27FC236}">
                    <a16:creationId xmlns:a16="http://schemas.microsoft.com/office/drawing/2014/main" id="{B4D74740-51DB-4423-8762-1732E42FAA47}"/>
                  </a:ext>
                </a:extLst>
              </p:cNvPr>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endParaRPr lang="cs-CZ"/>
              </a:p>
            </p:txBody>
          </p:sp>
          <p:sp>
            <p:nvSpPr>
              <p:cNvPr id="492" name="Freeform 612">
                <a:extLst>
                  <a:ext uri="{FF2B5EF4-FFF2-40B4-BE49-F238E27FC236}">
                    <a16:creationId xmlns:a16="http://schemas.microsoft.com/office/drawing/2014/main" id="{97F0F0D5-5B43-4886-8ACD-B3AA5141CDF4}"/>
                  </a:ext>
                </a:extLst>
              </p:cNvPr>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endParaRPr lang="cs-CZ"/>
              </a:p>
            </p:txBody>
          </p:sp>
        </p:grpSp>
        <p:grpSp>
          <p:nvGrpSpPr>
            <p:cNvPr id="42" name="Group 613">
              <a:extLst>
                <a:ext uri="{FF2B5EF4-FFF2-40B4-BE49-F238E27FC236}">
                  <a16:creationId xmlns:a16="http://schemas.microsoft.com/office/drawing/2014/main" id="{56CBC7B7-6E94-4435-A4E1-8B5C8E7045E0}"/>
                </a:ext>
              </a:extLst>
            </p:cNvPr>
            <p:cNvGrpSpPr>
              <a:grpSpLocks/>
            </p:cNvGrpSpPr>
            <p:nvPr/>
          </p:nvGrpSpPr>
          <p:grpSpPr bwMode="auto">
            <a:xfrm>
              <a:off x="5284" y="3327"/>
              <a:ext cx="304" cy="284"/>
              <a:chOff x="4663" y="3339"/>
              <a:chExt cx="727" cy="679"/>
            </a:xfrm>
          </p:grpSpPr>
          <p:sp>
            <p:nvSpPr>
              <p:cNvPr id="349" name="Freeform 614">
                <a:extLst>
                  <a:ext uri="{FF2B5EF4-FFF2-40B4-BE49-F238E27FC236}">
                    <a16:creationId xmlns:a16="http://schemas.microsoft.com/office/drawing/2014/main" id="{A8C062CA-C992-4588-A5E0-FDEF09E91497}"/>
                  </a:ext>
                </a:extLst>
              </p:cNvPr>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endParaRPr lang="cs-CZ"/>
              </a:p>
            </p:txBody>
          </p:sp>
          <p:sp>
            <p:nvSpPr>
              <p:cNvPr id="350" name="Freeform 615">
                <a:extLst>
                  <a:ext uri="{FF2B5EF4-FFF2-40B4-BE49-F238E27FC236}">
                    <a16:creationId xmlns:a16="http://schemas.microsoft.com/office/drawing/2014/main" id="{835C0B71-70B4-4C77-A0B9-BE2E64141F78}"/>
                  </a:ext>
                </a:extLst>
              </p:cNvPr>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endParaRPr lang="cs-CZ"/>
              </a:p>
            </p:txBody>
          </p:sp>
          <p:sp>
            <p:nvSpPr>
              <p:cNvPr id="351" name="Freeform 616">
                <a:extLst>
                  <a:ext uri="{FF2B5EF4-FFF2-40B4-BE49-F238E27FC236}">
                    <a16:creationId xmlns:a16="http://schemas.microsoft.com/office/drawing/2014/main" id="{FC33CD69-9336-4028-9DDB-14E72C30300C}"/>
                  </a:ext>
                </a:extLst>
              </p:cNvPr>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endParaRPr lang="cs-CZ"/>
              </a:p>
            </p:txBody>
          </p:sp>
          <p:sp>
            <p:nvSpPr>
              <p:cNvPr id="352" name="Freeform 617">
                <a:extLst>
                  <a:ext uri="{FF2B5EF4-FFF2-40B4-BE49-F238E27FC236}">
                    <a16:creationId xmlns:a16="http://schemas.microsoft.com/office/drawing/2014/main" id="{FF540F23-F62A-472B-BB37-357CF3194A1A}"/>
                  </a:ext>
                </a:extLst>
              </p:cNvPr>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endParaRPr lang="cs-CZ"/>
              </a:p>
            </p:txBody>
          </p:sp>
          <p:sp>
            <p:nvSpPr>
              <p:cNvPr id="353" name="Freeform 618">
                <a:extLst>
                  <a:ext uri="{FF2B5EF4-FFF2-40B4-BE49-F238E27FC236}">
                    <a16:creationId xmlns:a16="http://schemas.microsoft.com/office/drawing/2014/main" id="{6C7C8A7F-D996-4EC9-A437-BDE859EBD5FE}"/>
                  </a:ext>
                </a:extLst>
              </p:cNvPr>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endParaRPr lang="cs-CZ"/>
              </a:p>
            </p:txBody>
          </p:sp>
          <p:sp>
            <p:nvSpPr>
              <p:cNvPr id="354" name="Freeform 619">
                <a:extLst>
                  <a:ext uri="{FF2B5EF4-FFF2-40B4-BE49-F238E27FC236}">
                    <a16:creationId xmlns:a16="http://schemas.microsoft.com/office/drawing/2014/main" id="{0D257857-388D-45AA-8349-2371F4614295}"/>
                  </a:ext>
                </a:extLst>
              </p:cNvPr>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endParaRPr lang="cs-CZ"/>
              </a:p>
            </p:txBody>
          </p:sp>
          <p:sp>
            <p:nvSpPr>
              <p:cNvPr id="355" name="Freeform 620">
                <a:extLst>
                  <a:ext uri="{FF2B5EF4-FFF2-40B4-BE49-F238E27FC236}">
                    <a16:creationId xmlns:a16="http://schemas.microsoft.com/office/drawing/2014/main" id="{5A2DD311-1D91-47A2-970D-0726D9691961}"/>
                  </a:ext>
                </a:extLst>
              </p:cNvPr>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endParaRPr lang="cs-CZ"/>
              </a:p>
            </p:txBody>
          </p:sp>
          <p:sp>
            <p:nvSpPr>
              <p:cNvPr id="356" name="Freeform 621">
                <a:extLst>
                  <a:ext uri="{FF2B5EF4-FFF2-40B4-BE49-F238E27FC236}">
                    <a16:creationId xmlns:a16="http://schemas.microsoft.com/office/drawing/2014/main" id="{3274BF9E-1819-43D5-9EC9-4E3F1AAA0A98}"/>
                  </a:ext>
                </a:extLst>
              </p:cNvPr>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endParaRPr lang="cs-CZ"/>
              </a:p>
            </p:txBody>
          </p:sp>
          <p:sp>
            <p:nvSpPr>
              <p:cNvPr id="357" name="Freeform 622">
                <a:extLst>
                  <a:ext uri="{FF2B5EF4-FFF2-40B4-BE49-F238E27FC236}">
                    <a16:creationId xmlns:a16="http://schemas.microsoft.com/office/drawing/2014/main" id="{6D3BEA95-6E6C-4DB7-8B69-09191C7E56AB}"/>
                  </a:ext>
                </a:extLst>
              </p:cNvPr>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endParaRPr lang="cs-CZ"/>
              </a:p>
            </p:txBody>
          </p:sp>
          <p:sp>
            <p:nvSpPr>
              <p:cNvPr id="358" name="Freeform 623">
                <a:extLst>
                  <a:ext uri="{FF2B5EF4-FFF2-40B4-BE49-F238E27FC236}">
                    <a16:creationId xmlns:a16="http://schemas.microsoft.com/office/drawing/2014/main" id="{737DC642-7A7B-4B7D-BF14-13B1FFBFF3E0}"/>
                  </a:ext>
                </a:extLst>
              </p:cNvPr>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endParaRPr lang="cs-CZ"/>
              </a:p>
            </p:txBody>
          </p:sp>
          <p:sp>
            <p:nvSpPr>
              <p:cNvPr id="359" name="Freeform 624">
                <a:extLst>
                  <a:ext uri="{FF2B5EF4-FFF2-40B4-BE49-F238E27FC236}">
                    <a16:creationId xmlns:a16="http://schemas.microsoft.com/office/drawing/2014/main" id="{A2F0F587-C057-4470-8732-8FB460F7ABBA}"/>
                  </a:ext>
                </a:extLst>
              </p:cNvPr>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endParaRPr lang="cs-CZ"/>
              </a:p>
            </p:txBody>
          </p:sp>
          <p:sp>
            <p:nvSpPr>
              <p:cNvPr id="360" name="Freeform 625">
                <a:extLst>
                  <a:ext uri="{FF2B5EF4-FFF2-40B4-BE49-F238E27FC236}">
                    <a16:creationId xmlns:a16="http://schemas.microsoft.com/office/drawing/2014/main" id="{A46140FC-0CCB-400D-BBC0-7FB552C45502}"/>
                  </a:ext>
                </a:extLst>
              </p:cNvPr>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endParaRPr lang="cs-CZ"/>
              </a:p>
            </p:txBody>
          </p:sp>
          <p:sp>
            <p:nvSpPr>
              <p:cNvPr id="361" name="Freeform 626">
                <a:extLst>
                  <a:ext uri="{FF2B5EF4-FFF2-40B4-BE49-F238E27FC236}">
                    <a16:creationId xmlns:a16="http://schemas.microsoft.com/office/drawing/2014/main" id="{D13B2DB4-3101-4C54-9ACF-3F70E71B2254}"/>
                  </a:ext>
                </a:extLst>
              </p:cNvPr>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endParaRPr lang="cs-CZ"/>
              </a:p>
            </p:txBody>
          </p:sp>
          <p:sp>
            <p:nvSpPr>
              <p:cNvPr id="362" name="Freeform 627">
                <a:extLst>
                  <a:ext uri="{FF2B5EF4-FFF2-40B4-BE49-F238E27FC236}">
                    <a16:creationId xmlns:a16="http://schemas.microsoft.com/office/drawing/2014/main" id="{6529B7B9-AA3E-411A-ACED-6E894A7DEA45}"/>
                  </a:ext>
                </a:extLst>
              </p:cNvPr>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endParaRPr lang="cs-CZ"/>
              </a:p>
            </p:txBody>
          </p:sp>
          <p:sp>
            <p:nvSpPr>
              <p:cNvPr id="363" name="Freeform 628">
                <a:extLst>
                  <a:ext uri="{FF2B5EF4-FFF2-40B4-BE49-F238E27FC236}">
                    <a16:creationId xmlns:a16="http://schemas.microsoft.com/office/drawing/2014/main" id="{AEFC7FD6-AA8C-4809-BE07-38EFDBED2D33}"/>
                  </a:ext>
                </a:extLst>
              </p:cNvPr>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endParaRPr lang="cs-CZ"/>
              </a:p>
            </p:txBody>
          </p:sp>
          <p:sp>
            <p:nvSpPr>
              <p:cNvPr id="364" name="Freeform 629">
                <a:extLst>
                  <a:ext uri="{FF2B5EF4-FFF2-40B4-BE49-F238E27FC236}">
                    <a16:creationId xmlns:a16="http://schemas.microsoft.com/office/drawing/2014/main" id="{7E5DBFD6-AD86-452F-801A-FC729758D3D8}"/>
                  </a:ext>
                </a:extLst>
              </p:cNvPr>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endParaRPr lang="cs-CZ"/>
              </a:p>
            </p:txBody>
          </p:sp>
          <p:sp>
            <p:nvSpPr>
              <p:cNvPr id="365" name="Freeform 630">
                <a:extLst>
                  <a:ext uri="{FF2B5EF4-FFF2-40B4-BE49-F238E27FC236}">
                    <a16:creationId xmlns:a16="http://schemas.microsoft.com/office/drawing/2014/main" id="{C9337933-36B2-484D-96A4-6B4791203455}"/>
                  </a:ext>
                </a:extLst>
              </p:cNvPr>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endParaRPr lang="cs-CZ"/>
              </a:p>
            </p:txBody>
          </p:sp>
          <p:sp>
            <p:nvSpPr>
              <p:cNvPr id="366" name="Freeform 631">
                <a:extLst>
                  <a:ext uri="{FF2B5EF4-FFF2-40B4-BE49-F238E27FC236}">
                    <a16:creationId xmlns:a16="http://schemas.microsoft.com/office/drawing/2014/main" id="{5E8C7CBA-7C94-4AC4-A1E0-9D7944A54DD1}"/>
                  </a:ext>
                </a:extLst>
              </p:cNvPr>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endParaRPr lang="cs-CZ"/>
              </a:p>
            </p:txBody>
          </p:sp>
          <p:sp>
            <p:nvSpPr>
              <p:cNvPr id="367" name="Freeform 632">
                <a:extLst>
                  <a:ext uri="{FF2B5EF4-FFF2-40B4-BE49-F238E27FC236}">
                    <a16:creationId xmlns:a16="http://schemas.microsoft.com/office/drawing/2014/main" id="{68FC7A67-7192-492D-94E5-9EA03D0E8EE0}"/>
                  </a:ext>
                </a:extLst>
              </p:cNvPr>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endParaRPr lang="cs-CZ"/>
              </a:p>
            </p:txBody>
          </p:sp>
          <p:sp>
            <p:nvSpPr>
              <p:cNvPr id="368" name="Freeform 633">
                <a:extLst>
                  <a:ext uri="{FF2B5EF4-FFF2-40B4-BE49-F238E27FC236}">
                    <a16:creationId xmlns:a16="http://schemas.microsoft.com/office/drawing/2014/main" id="{2E5C4C6E-E77E-466D-8E9F-6B64FE66EF10}"/>
                  </a:ext>
                </a:extLst>
              </p:cNvPr>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endParaRPr lang="cs-CZ"/>
              </a:p>
            </p:txBody>
          </p:sp>
          <p:sp>
            <p:nvSpPr>
              <p:cNvPr id="369" name="Freeform 634">
                <a:extLst>
                  <a:ext uri="{FF2B5EF4-FFF2-40B4-BE49-F238E27FC236}">
                    <a16:creationId xmlns:a16="http://schemas.microsoft.com/office/drawing/2014/main" id="{95E852DD-C0E1-4CBC-A901-6BCAD27C043D}"/>
                  </a:ext>
                </a:extLst>
              </p:cNvPr>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endParaRPr lang="cs-CZ"/>
              </a:p>
            </p:txBody>
          </p:sp>
          <p:sp>
            <p:nvSpPr>
              <p:cNvPr id="370" name="Freeform 635">
                <a:extLst>
                  <a:ext uri="{FF2B5EF4-FFF2-40B4-BE49-F238E27FC236}">
                    <a16:creationId xmlns:a16="http://schemas.microsoft.com/office/drawing/2014/main" id="{796F026F-6F47-4C49-B377-DC3A92F259CA}"/>
                  </a:ext>
                </a:extLst>
              </p:cNvPr>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endParaRPr lang="cs-CZ"/>
              </a:p>
            </p:txBody>
          </p:sp>
          <p:sp>
            <p:nvSpPr>
              <p:cNvPr id="371" name="Freeform 636">
                <a:extLst>
                  <a:ext uri="{FF2B5EF4-FFF2-40B4-BE49-F238E27FC236}">
                    <a16:creationId xmlns:a16="http://schemas.microsoft.com/office/drawing/2014/main" id="{A82EA1BB-BAE0-423D-9DBC-AA599A5ACEF2}"/>
                  </a:ext>
                </a:extLst>
              </p:cNvPr>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endParaRPr lang="cs-CZ"/>
              </a:p>
            </p:txBody>
          </p:sp>
          <p:sp>
            <p:nvSpPr>
              <p:cNvPr id="372" name="Freeform 637">
                <a:extLst>
                  <a:ext uri="{FF2B5EF4-FFF2-40B4-BE49-F238E27FC236}">
                    <a16:creationId xmlns:a16="http://schemas.microsoft.com/office/drawing/2014/main" id="{253B12A0-6687-488E-A5EC-9936BAC09EB1}"/>
                  </a:ext>
                </a:extLst>
              </p:cNvPr>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endParaRPr lang="cs-CZ"/>
              </a:p>
            </p:txBody>
          </p:sp>
          <p:sp>
            <p:nvSpPr>
              <p:cNvPr id="373" name="Freeform 638">
                <a:extLst>
                  <a:ext uri="{FF2B5EF4-FFF2-40B4-BE49-F238E27FC236}">
                    <a16:creationId xmlns:a16="http://schemas.microsoft.com/office/drawing/2014/main" id="{473A3A2E-BC06-4E88-9CD9-5B9DB0EAD4A8}"/>
                  </a:ext>
                </a:extLst>
              </p:cNvPr>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endParaRPr lang="cs-CZ"/>
              </a:p>
            </p:txBody>
          </p:sp>
          <p:sp>
            <p:nvSpPr>
              <p:cNvPr id="374" name="Freeform 639">
                <a:extLst>
                  <a:ext uri="{FF2B5EF4-FFF2-40B4-BE49-F238E27FC236}">
                    <a16:creationId xmlns:a16="http://schemas.microsoft.com/office/drawing/2014/main" id="{85271852-2111-4454-B6EA-501F31669488}"/>
                  </a:ext>
                </a:extLst>
              </p:cNvPr>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endParaRPr lang="cs-CZ"/>
              </a:p>
            </p:txBody>
          </p:sp>
          <p:sp>
            <p:nvSpPr>
              <p:cNvPr id="375" name="Freeform 640">
                <a:extLst>
                  <a:ext uri="{FF2B5EF4-FFF2-40B4-BE49-F238E27FC236}">
                    <a16:creationId xmlns:a16="http://schemas.microsoft.com/office/drawing/2014/main" id="{6872E355-9AF7-4567-BB64-B47F824164C6}"/>
                  </a:ext>
                </a:extLst>
              </p:cNvPr>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endParaRPr lang="cs-CZ"/>
              </a:p>
            </p:txBody>
          </p:sp>
          <p:sp>
            <p:nvSpPr>
              <p:cNvPr id="376" name="Freeform 641">
                <a:extLst>
                  <a:ext uri="{FF2B5EF4-FFF2-40B4-BE49-F238E27FC236}">
                    <a16:creationId xmlns:a16="http://schemas.microsoft.com/office/drawing/2014/main" id="{5E91530F-87AA-44FA-9C04-EE689DBF085F}"/>
                  </a:ext>
                </a:extLst>
              </p:cNvPr>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endParaRPr lang="cs-CZ"/>
              </a:p>
            </p:txBody>
          </p:sp>
          <p:sp>
            <p:nvSpPr>
              <p:cNvPr id="377" name="Freeform 642">
                <a:extLst>
                  <a:ext uri="{FF2B5EF4-FFF2-40B4-BE49-F238E27FC236}">
                    <a16:creationId xmlns:a16="http://schemas.microsoft.com/office/drawing/2014/main" id="{AF9EEC9A-44B0-4A1A-8C23-C6ED44863F60}"/>
                  </a:ext>
                </a:extLst>
              </p:cNvPr>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endParaRPr lang="cs-CZ"/>
              </a:p>
            </p:txBody>
          </p:sp>
          <p:sp>
            <p:nvSpPr>
              <p:cNvPr id="378" name="Freeform 643">
                <a:extLst>
                  <a:ext uri="{FF2B5EF4-FFF2-40B4-BE49-F238E27FC236}">
                    <a16:creationId xmlns:a16="http://schemas.microsoft.com/office/drawing/2014/main" id="{86F04739-43CD-43FC-83E2-D6923C06C53F}"/>
                  </a:ext>
                </a:extLst>
              </p:cNvPr>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endParaRPr lang="cs-CZ"/>
              </a:p>
            </p:txBody>
          </p:sp>
          <p:sp>
            <p:nvSpPr>
              <p:cNvPr id="379" name="Freeform 644">
                <a:extLst>
                  <a:ext uri="{FF2B5EF4-FFF2-40B4-BE49-F238E27FC236}">
                    <a16:creationId xmlns:a16="http://schemas.microsoft.com/office/drawing/2014/main" id="{510D7D78-F14F-49F5-A57D-5E34BDE54A18}"/>
                  </a:ext>
                </a:extLst>
              </p:cNvPr>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endParaRPr lang="cs-CZ"/>
              </a:p>
            </p:txBody>
          </p:sp>
          <p:sp>
            <p:nvSpPr>
              <p:cNvPr id="380" name="Freeform 645">
                <a:extLst>
                  <a:ext uri="{FF2B5EF4-FFF2-40B4-BE49-F238E27FC236}">
                    <a16:creationId xmlns:a16="http://schemas.microsoft.com/office/drawing/2014/main" id="{36B52B81-E5BA-4EF7-B4F6-6EEAF0FDC53B}"/>
                  </a:ext>
                </a:extLst>
              </p:cNvPr>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endParaRPr lang="cs-CZ"/>
              </a:p>
            </p:txBody>
          </p:sp>
          <p:sp>
            <p:nvSpPr>
              <p:cNvPr id="381" name="Freeform 646">
                <a:extLst>
                  <a:ext uri="{FF2B5EF4-FFF2-40B4-BE49-F238E27FC236}">
                    <a16:creationId xmlns:a16="http://schemas.microsoft.com/office/drawing/2014/main" id="{E45EF233-6EE9-4503-9754-BDBCEAE42F1F}"/>
                  </a:ext>
                </a:extLst>
              </p:cNvPr>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endParaRPr lang="cs-CZ"/>
              </a:p>
            </p:txBody>
          </p:sp>
          <p:sp>
            <p:nvSpPr>
              <p:cNvPr id="382" name="Freeform 647">
                <a:extLst>
                  <a:ext uri="{FF2B5EF4-FFF2-40B4-BE49-F238E27FC236}">
                    <a16:creationId xmlns:a16="http://schemas.microsoft.com/office/drawing/2014/main" id="{4363527A-DA7A-4644-9E74-949318C58911}"/>
                  </a:ext>
                </a:extLst>
              </p:cNvPr>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endParaRPr lang="cs-CZ"/>
              </a:p>
            </p:txBody>
          </p:sp>
          <p:sp>
            <p:nvSpPr>
              <p:cNvPr id="383" name="Freeform 648">
                <a:extLst>
                  <a:ext uri="{FF2B5EF4-FFF2-40B4-BE49-F238E27FC236}">
                    <a16:creationId xmlns:a16="http://schemas.microsoft.com/office/drawing/2014/main" id="{5CC7CE93-B9E7-43D1-897C-3C7446E9AC30}"/>
                  </a:ext>
                </a:extLst>
              </p:cNvPr>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endParaRPr lang="cs-CZ"/>
              </a:p>
            </p:txBody>
          </p:sp>
          <p:sp>
            <p:nvSpPr>
              <p:cNvPr id="384" name="Freeform 649">
                <a:extLst>
                  <a:ext uri="{FF2B5EF4-FFF2-40B4-BE49-F238E27FC236}">
                    <a16:creationId xmlns:a16="http://schemas.microsoft.com/office/drawing/2014/main" id="{9ED74117-2B22-48FC-81C8-081116EE6352}"/>
                  </a:ext>
                </a:extLst>
              </p:cNvPr>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endParaRPr lang="cs-CZ"/>
              </a:p>
            </p:txBody>
          </p:sp>
          <p:sp>
            <p:nvSpPr>
              <p:cNvPr id="385" name="Freeform 650">
                <a:extLst>
                  <a:ext uri="{FF2B5EF4-FFF2-40B4-BE49-F238E27FC236}">
                    <a16:creationId xmlns:a16="http://schemas.microsoft.com/office/drawing/2014/main" id="{0D18EFA0-EF71-4804-8EEB-FE6181A85FDA}"/>
                  </a:ext>
                </a:extLst>
              </p:cNvPr>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endParaRPr lang="cs-CZ"/>
              </a:p>
            </p:txBody>
          </p:sp>
          <p:sp>
            <p:nvSpPr>
              <p:cNvPr id="386" name="Freeform 651">
                <a:extLst>
                  <a:ext uri="{FF2B5EF4-FFF2-40B4-BE49-F238E27FC236}">
                    <a16:creationId xmlns:a16="http://schemas.microsoft.com/office/drawing/2014/main" id="{A6ACC6A5-A7EF-4DF8-85D0-A5BDA42F00B6}"/>
                  </a:ext>
                </a:extLst>
              </p:cNvPr>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endParaRPr lang="cs-CZ"/>
              </a:p>
            </p:txBody>
          </p:sp>
          <p:sp>
            <p:nvSpPr>
              <p:cNvPr id="387" name="Freeform 652">
                <a:extLst>
                  <a:ext uri="{FF2B5EF4-FFF2-40B4-BE49-F238E27FC236}">
                    <a16:creationId xmlns:a16="http://schemas.microsoft.com/office/drawing/2014/main" id="{D3F702FC-ED01-4C1C-847D-6D49895097B2}"/>
                  </a:ext>
                </a:extLst>
              </p:cNvPr>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endParaRPr lang="cs-CZ"/>
              </a:p>
            </p:txBody>
          </p:sp>
          <p:sp>
            <p:nvSpPr>
              <p:cNvPr id="388" name="Freeform 653">
                <a:extLst>
                  <a:ext uri="{FF2B5EF4-FFF2-40B4-BE49-F238E27FC236}">
                    <a16:creationId xmlns:a16="http://schemas.microsoft.com/office/drawing/2014/main" id="{73ADC7C8-7901-43DE-8167-E3AA1EE126DC}"/>
                  </a:ext>
                </a:extLst>
              </p:cNvPr>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endParaRPr lang="cs-CZ"/>
              </a:p>
            </p:txBody>
          </p:sp>
          <p:sp>
            <p:nvSpPr>
              <p:cNvPr id="389" name="Freeform 654">
                <a:extLst>
                  <a:ext uri="{FF2B5EF4-FFF2-40B4-BE49-F238E27FC236}">
                    <a16:creationId xmlns:a16="http://schemas.microsoft.com/office/drawing/2014/main" id="{57171286-83D5-42C6-BA32-16A00FDF5396}"/>
                  </a:ext>
                </a:extLst>
              </p:cNvPr>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endParaRPr lang="cs-CZ"/>
              </a:p>
            </p:txBody>
          </p:sp>
          <p:sp>
            <p:nvSpPr>
              <p:cNvPr id="390" name="Freeform 655">
                <a:extLst>
                  <a:ext uri="{FF2B5EF4-FFF2-40B4-BE49-F238E27FC236}">
                    <a16:creationId xmlns:a16="http://schemas.microsoft.com/office/drawing/2014/main" id="{79C09F0B-90DE-4A79-A079-BF3463578630}"/>
                  </a:ext>
                </a:extLst>
              </p:cNvPr>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endParaRPr lang="cs-CZ"/>
              </a:p>
            </p:txBody>
          </p:sp>
          <p:sp>
            <p:nvSpPr>
              <p:cNvPr id="391" name="Freeform 656">
                <a:extLst>
                  <a:ext uri="{FF2B5EF4-FFF2-40B4-BE49-F238E27FC236}">
                    <a16:creationId xmlns:a16="http://schemas.microsoft.com/office/drawing/2014/main" id="{95CC9094-E710-4E34-94E2-B02835FE3BFC}"/>
                  </a:ext>
                </a:extLst>
              </p:cNvPr>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endParaRPr lang="cs-CZ"/>
              </a:p>
            </p:txBody>
          </p:sp>
          <p:sp>
            <p:nvSpPr>
              <p:cNvPr id="392" name="Freeform 657">
                <a:extLst>
                  <a:ext uri="{FF2B5EF4-FFF2-40B4-BE49-F238E27FC236}">
                    <a16:creationId xmlns:a16="http://schemas.microsoft.com/office/drawing/2014/main" id="{B11E0363-6EC9-48A0-B514-0B97BE261B7E}"/>
                  </a:ext>
                </a:extLst>
              </p:cNvPr>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endParaRPr lang="cs-CZ"/>
              </a:p>
            </p:txBody>
          </p:sp>
          <p:sp>
            <p:nvSpPr>
              <p:cNvPr id="393" name="Freeform 658">
                <a:extLst>
                  <a:ext uri="{FF2B5EF4-FFF2-40B4-BE49-F238E27FC236}">
                    <a16:creationId xmlns:a16="http://schemas.microsoft.com/office/drawing/2014/main" id="{0A436CD5-6E35-45AD-8BB3-20B08EF7F468}"/>
                  </a:ext>
                </a:extLst>
              </p:cNvPr>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endParaRPr lang="cs-CZ"/>
              </a:p>
            </p:txBody>
          </p:sp>
          <p:sp>
            <p:nvSpPr>
              <p:cNvPr id="394" name="Freeform 659">
                <a:extLst>
                  <a:ext uri="{FF2B5EF4-FFF2-40B4-BE49-F238E27FC236}">
                    <a16:creationId xmlns:a16="http://schemas.microsoft.com/office/drawing/2014/main" id="{D1CE1173-8C65-406A-B4BA-A6744B3061AB}"/>
                  </a:ext>
                </a:extLst>
              </p:cNvPr>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endParaRPr lang="cs-CZ"/>
              </a:p>
            </p:txBody>
          </p:sp>
          <p:sp>
            <p:nvSpPr>
              <p:cNvPr id="395" name="Freeform 660">
                <a:extLst>
                  <a:ext uri="{FF2B5EF4-FFF2-40B4-BE49-F238E27FC236}">
                    <a16:creationId xmlns:a16="http://schemas.microsoft.com/office/drawing/2014/main" id="{A62DEE4C-5371-4214-B606-4E28E2F5F56B}"/>
                  </a:ext>
                </a:extLst>
              </p:cNvPr>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endParaRPr lang="cs-CZ"/>
              </a:p>
            </p:txBody>
          </p:sp>
          <p:sp>
            <p:nvSpPr>
              <p:cNvPr id="396" name="Freeform 661">
                <a:extLst>
                  <a:ext uri="{FF2B5EF4-FFF2-40B4-BE49-F238E27FC236}">
                    <a16:creationId xmlns:a16="http://schemas.microsoft.com/office/drawing/2014/main" id="{F7827067-6E9C-456B-A932-C885EA3F7398}"/>
                  </a:ext>
                </a:extLst>
              </p:cNvPr>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endParaRPr lang="cs-CZ"/>
              </a:p>
            </p:txBody>
          </p:sp>
          <p:sp>
            <p:nvSpPr>
              <p:cNvPr id="397" name="Freeform 662">
                <a:extLst>
                  <a:ext uri="{FF2B5EF4-FFF2-40B4-BE49-F238E27FC236}">
                    <a16:creationId xmlns:a16="http://schemas.microsoft.com/office/drawing/2014/main" id="{738E3C47-0BDF-4396-B70E-2B2F5584466E}"/>
                  </a:ext>
                </a:extLst>
              </p:cNvPr>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endParaRPr lang="cs-CZ"/>
              </a:p>
            </p:txBody>
          </p:sp>
          <p:sp>
            <p:nvSpPr>
              <p:cNvPr id="398" name="Freeform 663">
                <a:extLst>
                  <a:ext uri="{FF2B5EF4-FFF2-40B4-BE49-F238E27FC236}">
                    <a16:creationId xmlns:a16="http://schemas.microsoft.com/office/drawing/2014/main" id="{FFD44497-9199-4DC4-B54F-FE8EA36566BF}"/>
                  </a:ext>
                </a:extLst>
              </p:cNvPr>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endParaRPr lang="cs-CZ"/>
              </a:p>
            </p:txBody>
          </p:sp>
          <p:sp>
            <p:nvSpPr>
              <p:cNvPr id="399" name="Freeform 664">
                <a:extLst>
                  <a:ext uri="{FF2B5EF4-FFF2-40B4-BE49-F238E27FC236}">
                    <a16:creationId xmlns:a16="http://schemas.microsoft.com/office/drawing/2014/main" id="{C02CA36F-7F9F-4567-A098-F558F89A6AB0}"/>
                  </a:ext>
                </a:extLst>
              </p:cNvPr>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400" name="Freeform 665">
                <a:extLst>
                  <a:ext uri="{FF2B5EF4-FFF2-40B4-BE49-F238E27FC236}">
                    <a16:creationId xmlns:a16="http://schemas.microsoft.com/office/drawing/2014/main" id="{5F6498B4-5030-45A3-99F1-F2C5134CCA20}"/>
                  </a:ext>
                </a:extLst>
              </p:cNvPr>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endParaRPr lang="cs-CZ"/>
              </a:p>
            </p:txBody>
          </p:sp>
          <p:sp>
            <p:nvSpPr>
              <p:cNvPr id="401" name="Freeform 666">
                <a:extLst>
                  <a:ext uri="{FF2B5EF4-FFF2-40B4-BE49-F238E27FC236}">
                    <a16:creationId xmlns:a16="http://schemas.microsoft.com/office/drawing/2014/main" id="{B5739B5B-D31B-47E1-9D54-7158E494F9BD}"/>
                  </a:ext>
                </a:extLst>
              </p:cNvPr>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402" name="Freeform 667">
                <a:extLst>
                  <a:ext uri="{FF2B5EF4-FFF2-40B4-BE49-F238E27FC236}">
                    <a16:creationId xmlns:a16="http://schemas.microsoft.com/office/drawing/2014/main" id="{CF952FD3-3306-4ABD-94EA-A92432AEF23E}"/>
                  </a:ext>
                </a:extLst>
              </p:cNvPr>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endParaRPr lang="cs-CZ"/>
              </a:p>
            </p:txBody>
          </p:sp>
          <p:sp>
            <p:nvSpPr>
              <p:cNvPr id="403" name="Freeform 668">
                <a:extLst>
                  <a:ext uri="{FF2B5EF4-FFF2-40B4-BE49-F238E27FC236}">
                    <a16:creationId xmlns:a16="http://schemas.microsoft.com/office/drawing/2014/main" id="{81E8333D-CF69-4BAB-8796-84754F7C3C08}"/>
                  </a:ext>
                </a:extLst>
              </p:cNvPr>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endParaRPr lang="cs-CZ"/>
              </a:p>
            </p:txBody>
          </p:sp>
          <p:sp>
            <p:nvSpPr>
              <p:cNvPr id="404" name="Freeform 669">
                <a:extLst>
                  <a:ext uri="{FF2B5EF4-FFF2-40B4-BE49-F238E27FC236}">
                    <a16:creationId xmlns:a16="http://schemas.microsoft.com/office/drawing/2014/main" id="{72B90190-4806-4785-A3B4-85ADD82CAE73}"/>
                  </a:ext>
                </a:extLst>
              </p:cNvPr>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endParaRPr lang="cs-CZ"/>
              </a:p>
            </p:txBody>
          </p:sp>
          <p:sp>
            <p:nvSpPr>
              <p:cNvPr id="405" name="Freeform 670">
                <a:extLst>
                  <a:ext uri="{FF2B5EF4-FFF2-40B4-BE49-F238E27FC236}">
                    <a16:creationId xmlns:a16="http://schemas.microsoft.com/office/drawing/2014/main" id="{E02AE7D1-0F32-4489-9C63-F36854665D40}"/>
                  </a:ext>
                </a:extLst>
              </p:cNvPr>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endParaRPr lang="cs-CZ"/>
              </a:p>
            </p:txBody>
          </p:sp>
          <p:sp>
            <p:nvSpPr>
              <p:cNvPr id="406" name="Freeform 671">
                <a:extLst>
                  <a:ext uri="{FF2B5EF4-FFF2-40B4-BE49-F238E27FC236}">
                    <a16:creationId xmlns:a16="http://schemas.microsoft.com/office/drawing/2014/main" id="{BA692184-AE0C-484F-8469-3C349FCC6A02}"/>
                  </a:ext>
                </a:extLst>
              </p:cNvPr>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endParaRPr lang="cs-CZ"/>
              </a:p>
            </p:txBody>
          </p:sp>
          <p:sp>
            <p:nvSpPr>
              <p:cNvPr id="407" name="Freeform 672">
                <a:extLst>
                  <a:ext uri="{FF2B5EF4-FFF2-40B4-BE49-F238E27FC236}">
                    <a16:creationId xmlns:a16="http://schemas.microsoft.com/office/drawing/2014/main" id="{BC9C6AD6-C74E-4C11-9CA4-93E79F14B002}"/>
                  </a:ext>
                </a:extLst>
              </p:cNvPr>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endParaRPr lang="cs-CZ"/>
              </a:p>
            </p:txBody>
          </p:sp>
          <p:sp>
            <p:nvSpPr>
              <p:cNvPr id="408" name="Freeform 673">
                <a:extLst>
                  <a:ext uri="{FF2B5EF4-FFF2-40B4-BE49-F238E27FC236}">
                    <a16:creationId xmlns:a16="http://schemas.microsoft.com/office/drawing/2014/main" id="{276F2565-2F0A-4A54-B33E-2975E7514F28}"/>
                  </a:ext>
                </a:extLst>
              </p:cNvPr>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endParaRPr lang="cs-CZ"/>
              </a:p>
            </p:txBody>
          </p:sp>
          <p:sp>
            <p:nvSpPr>
              <p:cNvPr id="409" name="Freeform 674">
                <a:extLst>
                  <a:ext uri="{FF2B5EF4-FFF2-40B4-BE49-F238E27FC236}">
                    <a16:creationId xmlns:a16="http://schemas.microsoft.com/office/drawing/2014/main" id="{5F7B01B8-F378-4110-A734-0BCF7C54EC3F}"/>
                  </a:ext>
                </a:extLst>
              </p:cNvPr>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endParaRPr lang="cs-CZ"/>
              </a:p>
            </p:txBody>
          </p:sp>
          <p:sp>
            <p:nvSpPr>
              <p:cNvPr id="410" name="Freeform 675">
                <a:extLst>
                  <a:ext uri="{FF2B5EF4-FFF2-40B4-BE49-F238E27FC236}">
                    <a16:creationId xmlns:a16="http://schemas.microsoft.com/office/drawing/2014/main" id="{C1E2A7A6-EF7E-4FDB-A95C-0C1AACD97E96}"/>
                  </a:ext>
                </a:extLst>
              </p:cNvPr>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endParaRPr lang="cs-CZ"/>
              </a:p>
            </p:txBody>
          </p:sp>
          <p:sp>
            <p:nvSpPr>
              <p:cNvPr id="411" name="Freeform 676">
                <a:extLst>
                  <a:ext uri="{FF2B5EF4-FFF2-40B4-BE49-F238E27FC236}">
                    <a16:creationId xmlns:a16="http://schemas.microsoft.com/office/drawing/2014/main" id="{808970B7-77F4-4E88-9986-7DCC308F1B18}"/>
                  </a:ext>
                </a:extLst>
              </p:cNvPr>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endParaRPr lang="cs-CZ"/>
              </a:p>
            </p:txBody>
          </p:sp>
          <p:sp>
            <p:nvSpPr>
              <p:cNvPr id="412" name="Freeform 677">
                <a:extLst>
                  <a:ext uri="{FF2B5EF4-FFF2-40B4-BE49-F238E27FC236}">
                    <a16:creationId xmlns:a16="http://schemas.microsoft.com/office/drawing/2014/main" id="{B843A481-A3A8-4014-9235-82DBF5C7FA8D}"/>
                  </a:ext>
                </a:extLst>
              </p:cNvPr>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endParaRPr lang="cs-CZ"/>
              </a:p>
            </p:txBody>
          </p:sp>
          <p:sp>
            <p:nvSpPr>
              <p:cNvPr id="413" name="Freeform 678">
                <a:extLst>
                  <a:ext uri="{FF2B5EF4-FFF2-40B4-BE49-F238E27FC236}">
                    <a16:creationId xmlns:a16="http://schemas.microsoft.com/office/drawing/2014/main" id="{E44AD089-0547-437F-A738-A8F32AAAC3BA}"/>
                  </a:ext>
                </a:extLst>
              </p:cNvPr>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endParaRPr lang="cs-CZ"/>
              </a:p>
            </p:txBody>
          </p:sp>
          <p:sp>
            <p:nvSpPr>
              <p:cNvPr id="414" name="Freeform 679">
                <a:extLst>
                  <a:ext uri="{FF2B5EF4-FFF2-40B4-BE49-F238E27FC236}">
                    <a16:creationId xmlns:a16="http://schemas.microsoft.com/office/drawing/2014/main" id="{FBEE3AB2-282F-4C27-8039-B344703CA2A1}"/>
                  </a:ext>
                </a:extLst>
              </p:cNvPr>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endParaRPr lang="cs-CZ"/>
              </a:p>
            </p:txBody>
          </p:sp>
          <p:sp>
            <p:nvSpPr>
              <p:cNvPr id="415" name="Freeform 680">
                <a:extLst>
                  <a:ext uri="{FF2B5EF4-FFF2-40B4-BE49-F238E27FC236}">
                    <a16:creationId xmlns:a16="http://schemas.microsoft.com/office/drawing/2014/main" id="{E9747E06-A4AA-4072-9F63-A828644F3EAD}"/>
                  </a:ext>
                </a:extLst>
              </p:cNvPr>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endParaRPr lang="cs-CZ"/>
              </a:p>
            </p:txBody>
          </p:sp>
          <p:sp>
            <p:nvSpPr>
              <p:cNvPr id="416" name="Freeform 681">
                <a:extLst>
                  <a:ext uri="{FF2B5EF4-FFF2-40B4-BE49-F238E27FC236}">
                    <a16:creationId xmlns:a16="http://schemas.microsoft.com/office/drawing/2014/main" id="{7B480826-03FE-4036-B9DA-7982420A2BC2}"/>
                  </a:ext>
                </a:extLst>
              </p:cNvPr>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endParaRPr lang="cs-CZ"/>
              </a:p>
            </p:txBody>
          </p:sp>
          <p:sp>
            <p:nvSpPr>
              <p:cNvPr id="417" name="Freeform 682">
                <a:extLst>
                  <a:ext uri="{FF2B5EF4-FFF2-40B4-BE49-F238E27FC236}">
                    <a16:creationId xmlns:a16="http://schemas.microsoft.com/office/drawing/2014/main" id="{44E78BC2-64A2-482D-8E3F-64B7B35F209F}"/>
                  </a:ext>
                </a:extLst>
              </p:cNvPr>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endParaRPr lang="cs-CZ"/>
              </a:p>
            </p:txBody>
          </p:sp>
          <p:sp>
            <p:nvSpPr>
              <p:cNvPr id="418" name="Freeform 683">
                <a:extLst>
                  <a:ext uri="{FF2B5EF4-FFF2-40B4-BE49-F238E27FC236}">
                    <a16:creationId xmlns:a16="http://schemas.microsoft.com/office/drawing/2014/main" id="{79A644FC-43CE-4056-93CA-97A41753D174}"/>
                  </a:ext>
                </a:extLst>
              </p:cNvPr>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endParaRPr lang="cs-CZ"/>
              </a:p>
            </p:txBody>
          </p:sp>
          <p:sp>
            <p:nvSpPr>
              <p:cNvPr id="419" name="Freeform 684">
                <a:extLst>
                  <a:ext uri="{FF2B5EF4-FFF2-40B4-BE49-F238E27FC236}">
                    <a16:creationId xmlns:a16="http://schemas.microsoft.com/office/drawing/2014/main" id="{8EE3CF3F-7D55-4828-AC40-D48228210280}"/>
                  </a:ext>
                </a:extLst>
              </p:cNvPr>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endParaRPr lang="cs-CZ"/>
              </a:p>
            </p:txBody>
          </p:sp>
          <p:sp>
            <p:nvSpPr>
              <p:cNvPr id="420" name="Freeform 685">
                <a:extLst>
                  <a:ext uri="{FF2B5EF4-FFF2-40B4-BE49-F238E27FC236}">
                    <a16:creationId xmlns:a16="http://schemas.microsoft.com/office/drawing/2014/main" id="{DD32BE44-45EC-48A2-B38C-187A92741673}"/>
                  </a:ext>
                </a:extLst>
              </p:cNvPr>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endParaRPr lang="cs-CZ"/>
              </a:p>
            </p:txBody>
          </p:sp>
        </p:grpSp>
        <p:grpSp>
          <p:nvGrpSpPr>
            <p:cNvPr id="43" name="Group 686">
              <a:extLst>
                <a:ext uri="{FF2B5EF4-FFF2-40B4-BE49-F238E27FC236}">
                  <a16:creationId xmlns:a16="http://schemas.microsoft.com/office/drawing/2014/main" id="{F11515B9-C3D7-4100-AEC5-84C25AF0A730}"/>
                </a:ext>
              </a:extLst>
            </p:cNvPr>
            <p:cNvGrpSpPr>
              <a:grpSpLocks/>
            </p:cNvGrpSpPr>
            <p:nvPr/>
          </p:nvGrpSpPr>
          <p:grpSpPr bwMode="auto">
            <a:xfrm>
              <a:off x="4558" y="3645"/>
              <a:ext cx="304" cy="284"/>
              <a:chOff x="4663" y="3339"/>
              <a:chExt cx="727" cy="679"/>
            </a:xfrm>
          </p:grpSpPr>
          <p:sp>
            <p:nvSpPr>
              <p:cNvPr id="277" name="Freeform 687">
                <a:extLst>
                  <a:ext uri="{FF2B5EF4-FFF2-40B4-BE49-F238E27FC236}">
                    <a16:creationId xmlns:a16="http://schemas.microsoft.com/office/drawing/2014/main" id="{83F97367-6EA8-45CE-964E-8431BCDC6AE6}"/>
                  </a:ext>
                </a:extLst>
              </p:cNvPr>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endParaRPr lang="cs-CZ"/>
              </a:p>
            </p:txBody>
          </p:sp>
          <p:sp>
            <p:nvSpPr>
              <p:cNvPr id="278" name="Freeform 688">
                <a:extLst>
                  <a:ext uri="{FF2B5EF4-FFF2-40B4-BE49-F238E27FC236}">
                    <a16:creationId xmlns:a16="http://schemas.microsoft.com/office/drawing/2014/main" id="{6250A14B-0D9F-4046-96A0-2733B4D3B91D}"/>
                  </a:ext>
                </a:extLst>
              </p:cNvPr>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endParaRPr lang="cs-CZ"/>
              </a:p>
            </p:txBody>
          </p:sp>
          <p:sp>
            <p:nvSpPr>
              <p:cNvPr id="279" name="Freeform 689">
                <a:extLst>
                  <a:ext uri="{FF2B5EF4-FFF2-40B4-BE49-F238E27FC236}">
                    <a16:creationId xmlns:a16="http://schemas.microsoft.com/office/drawing/2014/main" id="{3555CA86-4ED3-43B9-9CC9-575C1055629D}"/>
                  </a:ext>
                </a:extLst>
              </p:cNvPr>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endParaRPr lang="cs-CZ"/>
              </a:p>
            </p:txBody>
          </p:sp>
          <p:sp>
            <p:nvSpPr>
              <p:cNvPr id="280" name="Freeform 690">
                <a:extLst>
                  <a:ext uri="{FF2B5EF4-FFF2-40B4-BE49-F238E27FC236}">
                    <a16:creationId xmlns:a16="http://schemas.microsoft.com/office/drawing/2014/main" id="{758EE1B2-DD50-4DEB-824F-AAFA80DB6FCB}"/>
                  </a:ext>
                </a:extLst>
              </p:cNvPr>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endParaRPr lang="cs-CZ"/>
              </a:p>
            </p:txBody>
          </p:sp>
          <p:sp>
            <p:nvSpPr>
              <p:cNvPr id="281" name="Freeform 691">
                <a:extLst>
                  <a:ext uri="{FF2B5EF4-FFF2-40B4-BE49-F238E27FC236}">
                    <a16:creationId xmlns:a16="http://schemas.microsoft.com/office/drawing/2014/main" id="{0A7AD934-EC6A-4EF6-9C8C-7BB7E9807C43}"/>
                  </a:ext>
                </a:extLst>
              </p:cNvPr>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endParaRPr lang="cs-CZ"/>
              </a:p>
            </p:txBody>
          </p:sp>
          <p:sp>
            <p:nvSpPr>
              <p:cNvPr id="282" name="Freeform 692">
                <a:extLst>
                  <a:ext uri="{FF2B5EF4-FFF2-40B4-BE49-F238E27FC236}">
                    <a16:creationId xmlns:a16="http://schemas.microsoft.com/office/drawing/2014/main" id="{4B06AC2C-6874-43E5-8CA2-5594F54451A7}"/>
                  </a:ext>
                </a:extLst>
              </p:cNvPr>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endParaRPr lang="cs-CZ"/>
              </a:p>
            </p:txBody>
          </p:sp>
          <p:sp>
            <p:nvSpPr>
              <p:cNvPr id="283" name="Freeform 693">
                <a:extLst>
                  <a:ext uri="{FF2B5EF4-FFF2-40B4-BE49-F238E27FC236}">
                    <a16:creationId xmlns:a16="http://schemas.microsoft.com/office/drawing/2014/main" id="{473FBA51-6AB7-4457-B341-EFD90A3ED657}"/>
                  </a:ext>
                </a:extLst>
              </p:cNvPr>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endParaRPr lang="cs-CZ"/>
              </a:p>
            </p:txBody>
          </p:sp>
          <p:sp>
            <p:nvSpPr>
              <p:cNvPr id="284" name="Freeform 694">
                <a:extLst>
                  <a:ext uri="{FF2B5EF4-FFF2-40B4-BE49-F238E27FC236}">
                    <a16:creationId xmlns:a16="http://schemas.microsoft.com/office/drawing/2014/main" id="{5163D3F8-4105-4275-8EF9-1476444C2E84}"/>
                  </a:ext>
                </a:extLst>
              </p:cNvPr>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endParaRPr lang="cs-CZ"/>
              </a:p>
            </p:txBody>
          </p:sp>
          <p:sp>
            <p:nvSpPr>
              <p:cNvPr id="285" name="Freeform 695">
                <a:extLst>
                  <a:ext uri="{FF2B5EF4-FFF2-40B4-BE49-F238E27FC236}">
                    <a16:creationId xmlns:a16="http://schemas.microsoft.com/office/drawing/2014/main" id="{F4A16345-37F0-4DB4-9F69-19D3828B7B4C}"/>
                  </a:ext>
                </a:extLst>
              </p:cNvPr>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endParaRPr lang="cs-CZ"/>
              </a:p>
            </p:txBody>
          </p:sp>
          <p:sp>
            <p:nvSpPr>
              <p:cNvPr id="286" name="Freeform 696">
                <a:extLst>
                  <a:ext uri="{FF2B5EF4-FFF2-40B4-BE49-F238E27FC236}">
                    <a16:creationId xmlns:a16="http://schemas.microsoft.com/office/drawing/2014/main" id="{48B78403-389D-4533-B42D-F511A4B84A7C}"/>
                  </a:ext>
                </a:extLst>
              </p:cNvPr>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endParaRPr lang="cs-CZ"/>
              </a:p>
            </p:txBody>
          </p:sp>
          <p:sp>
            <p:nvSpPr>
              <p:cNvPr id="287" name="Freeform 697">
                <a:extLst>
                  <a:ext uri="{FF2B5EF4-FFF2-40B4-BE49-F238E27FC236}">
                    <a16:creationId xmlns:a16="http://schemas.microsoft.com/office/drawing/2014/main" id="{ED3FCD70-2149-429F-BFE7-C3327358A183}"/>
                  </a:ext>
                </a:extLst>
              </p:cNvPr>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endParaRPr lang="cs-CZ"/>
              </a:p>
            </p:txBody>
          </p:sp>
          <p:sp>
            <p:nvSpPr>
              <p:cNvPr id="288" name="Freeform 698">
                <a:extLst>
                  <a:ext uri="{FF2B5EF4-FFF2-40B4-BE49-F238E27FC236}">
                    <a16:creationId xmlns:a16="http://schemas.microsoft.com/office/drawing/2014/main" id="{9F525AC8-AC16-41A2-AB50-C6770C942A8C}"/>
                  </a:ext>
                </a:extLst>
              </p:cNvPr>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endParaRPr lang="cs-CZ"/>
              </a:p>
            </p:txBody>
          </p:sp>
          <p:sp>
            <p:nvSpPr>
              <p:cNvPr id="289" name="Freeform 699">
                <a:extLst>
                  <a:ext uri="{FF2B5EF4-FFF2-40B4-BE49-F238E27FC236}">
                    <a16:creationId xmlns:a16="http://schemas.microsoft.com/office/drawing/2014/main" id="{3DCF091F-87C5-435F-92FA-9534123AADD5}"/>
                  </a:ext>
                </a:extLst>
              </p:cNvPr>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endParaRPr lang="cs-CZ"/>
              </a:p>
            </p:txBody>
          </p:sp>
          <p:sp>
            <p:nvSpPr>
              <p:cNvPr id="290" name="Freeform 700">
                <a:extLst>
                  <a:ext uri="{FF2B5EF4-FFF2-40B4-BE49-F238E27FC236}">
                    <a16:creationId xmlns:a16="http://schemas.microsoft.com/office/drawing/2014/main" id="{62F3A646-B851-4B72-9FFC-BC2DA84CC823}"/>
                  </a:ext>
                </a:extLst>
              </p:cNvPr>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endParaRPr lang="cs-CZ"/>
              </a:p>
            </p:txBody>
          </p:sp>
          <p:sp>
            <p:nvSpPr>
              <p:cNvPr id="291" name="Freeform 701">
                <a:extLst>
                  <a:ext uri="{FF2B5EF4-FFF2-40B4-BE49-F238E27FC236}">
                    <a16:creationId xmlns:a16="http://schemas.microsoft.com/office/drawing/2014/main" id="{E7F096E7-F2F8-49D8-9E95-E312DCA2A7CC}"/>
                  </a:ext>
                </a:extLst>
              </p:cNvPr>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endParaRPr lang="cs-CZ"/>
              </a:p>
            </p:txBody>
          </p:sp>
          <p:sp>
            <p:nvSpPr>
              <p:cNvPr id="292" name="Freeform 702">
                <a:extLst>
                  <a:ext uri="{FF2B5EF4-FFF2-40B4-BE49-F238E27FC236}">
                    <a16:creationId xmlns:a16="http://schemas.microsoft.com/office/drawing/2014/main" id="{9E7486EB-8C7E-44FB-8F3B-3555006D62DD}"/>
                  </a:ext>
                </a:extLst>
              </p:cNvPr>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endParaRPr lang="cs-CZ"/>
              </a:p>
            </p:txBody>
          </p:sp>
          <p:sp>
            <p:nvSpPr>
              <p:cNvPr id="293" name="Freeform 703">
                <a:extLst>
                  <a:ext uri="{FF2B5EF4-FFF2-40B4-BE49-F238E27FC236}">
                    <a16:creationId xmlns:a16="http://schemas.microsoft.com/office/drawing/2014/main" id="{8A4F37E5-054F-424F-9523-AC2AD5E99828}"/>
                  </a:ext>
                </a:extLst>
              </p:cNvPr>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endParaRPr lang="cs-CZ"/>
              </a:p>
            </p:txBody>
          </p:sp>
          <p:sp>
            <p:nvSpPr>
              <p:cNvPr id="294" name="Freeform 704">
                <a:extLst>
                  <a:ext uri="{FF2B5EF4-FFF2-40B4-BE49-F238E27FC236}">
                    <a16:creationId xmlns:a16="http://schemas.microsoft.com/office/drawing/2014/main" id="{B7AE12C8-5C06-401E-B992-C8DC433E941B}"/>
                  </a:ext>
                </a:extLst>
              </p:cNvPr>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endParaRPr lang="cs-CZ"/>
              </a:p>
            </p:txBody>
          </p:sp>
          <p:sp>
            <p:nvSpPr>
              <p:cNvPr id="295" name="Freeform 705">
                <a:extLst>
                  <a:ext uri="{FF2B5EF4-FFF2-40B4-BE49-F238E27FC236}">
                    <a16:creationId xmlns:a16="http://schemas.microsoft.com/office/drawing/2014/main" id="{21B2E47C-AAA3-47ED-8D0A-28C7C368B21A}"/>
                  </a:ext>
                </a:extLst>
              </p:cNvPr>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endParaRPr lang="cs-CZ"/>
              </a:p>
            </p:txBody>
          </p:sp>
          <p:sp>
            <p:nvSpPr>
              <p:cNvPr id="296" name="Freeform 706">
                <a:extLst>
                  <a:ext uri="{FF2B5EF4-FFF2-40B4-BE49-F238E27FC236}">
                    <a16:creationId xmlns:a16="http://schemas.microsoft.com/office/drawing/2014/main" id="{45A1AEB3-7D4D-4CFF-BED6-807C1D15DE83}"/>
                  </a:ext>
                </a:extLst>
              </p:cNvPr>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endParaRPr lang="cs-CZ"/>
              </a:p>
            </p:txBody>
          </p:sp>
          <p:sp>
            <p:nvSpPr>
              <p:cNvPr id="297" name="Freeform 707">
                <a:extLst>
                  <a:ext uri="{FF2B5EF4-FFF2-40B4-BE49-F238E27FC236}">
                    <a16:creationId xmlns:a16="http://schemas.microsoft.com/office/drawing/2014/main" id="{D085F969-9376-4AD4-96A6-4CF7C302643A}"/>
                  </a:ext>
                </a:extLst>
              </p:cNvPr>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endParaRPr lang="cs-CZ"/>
              </a:p>
            </p:txBody>
          </p:sp>
          <p:sp>
            <p:nvSpPr>
              <p:cNvPr id="298" name="Freeform 708">
                <a:extLst>
                  <a:ext uri="{FF2B5EF4-FFF2-40B4-BE49-F238E27FC236}">
                    <a16:creationId xmlns:a16="http://schemas.microsoft.com/office/drawing/2014/main" id="{DF759ACC-C50D-4D3C-8E36-4E71509110E8}"/>
                  </a:ext>
                </a:extLst>
              </p:cNvPr>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endParaRPr lang="cs-CZ"/>
              </a:p>
            </p:txBody>
          </p:sp>
          <p:sp>
            <p:nvSpPr>
              <p:cNvPr id="299" name="Freeform 709">
                <a:extLst>
                  <a:ext uri="{FF2B5EF4-FFF2-40B4-BE49-F238E27FC236}">
                    <a16:creationId xmlns:a16="http://schemas.microsoft.com/office/drawing/2014/main" id="{279A5580-F506-41A4-A9C1-ADD3D6629986}"/>
                  </a:ext>
                </a:extLst>
              </p:cNvPr>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endParaRPr lang="cs-CZ"/>
              </a:p>
            </p:txBody>
          </p:sp>
          <p:sp>
            <p:nvSpPr>
              <p:cNvPr id="300" name="Freeform 710">
                <a:extLst>
                  <a:ext uri="{FF2B5EF4-FFF2-40B4-BE49-F238E27FC236}">
                    <a16:creationId xmlns:a16="http://schemas.microsoft.com/office/drawing/2014/main" id="{87BA2240-F863-44B4-A466-37DA29203A2B}"/>
                  </a:ext>
                </a:extLst>
              </p:cNvPr>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endParaRPr lang="cs-CZ"/>
              </a:p>
            </p:txBody>
          </p:sp>
          <p:sp>
            <p:nvSpPr>
              <p:cNvPr id="301" name="Freeform 711">
                <a:extLst>
                  <a:ext uri="{FF2B5EF4-FFF2-40B4-BE49-F238E27FC236}">
                    <a16:creationId xmlns:a16="http://schemas.microsoft.com/office/drawing/2014/main" id="{36BCE7FC-AE76-4180-AF35-88EA511703E6}"/>
                  </a:ext>
                </a:extLst>
              </p:cNvPr>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endParaRPr lang="cs-CZ"/>
              </a:p>
            </p:txBody>
          </p:sp>
          <p:sp>
            <p:nvSpPr>
              <p:cNvPr id="302" name="Freeform 712">
                <a:extLst>
                  <a:ext uri="{FF2B5EF4-FFF2-40B4-BE49-F238E27FC236}">
                    <a16:creationId xmlns:a16="http://schemas.microsoft.com/office/drawing/2014/main" id="{4F180C96-6FBD-461A-A2B7-936905FFDEC9}"/>
                  </a:ext>
                </a:extLst>
              </p:cNvPr>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endParaRPr lang="cs-CZ"/>
              </a:p>
            </p:txBody>
          </p:sp>
          <p:sp>
            <p:nvSpPr>
              <p:cNvPr id="303" name="Freeform 713">
                <a:extLst>
                  <a:ext uri="{FF2B5EF4-FFF2-40B4-BE49-F238E27FC236}">
                    <a16:creationId xmlns:a16="http://schemas.microsoft.com/office/drawing/2014/main" id="{094DE293-4A21-4BF1-A554-DB3D5C8837E9}"/>
                  </a:ext>
                </a:extLst>
              </p:cNvPr>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endParaRPr lang="cs-CZ"/>
              </a:p>
            </p:txBody>
          </p:sp>
          <p:sp>
            <p:nvSpPr>
              <p:cNvPr id="304" name="Freeform 714">
                <a:extLst>
                  <a:ext uri="{FF2B5EF4-FFF2-40B4-BE49-F238E27FC236}">
                    <a16:creationId xmlns:a16="http://schemas.microsoft.com/office/drawing/2014/main" id="{18167B6D-61E9-44B2-82F5-D9137FF858D9}"/>
                  </a:ext>
                </a:extLst>
              </p:cNvPr>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endParaRPr lang="cs-CZ"/>
              </a:p>
            </p:txBody>
          </p:sp>
          <p:sp>
            <p:nvSpPr>
              <p:cNvPr id="305" name="Freeform 715">
                <a:extLst>
                  <a:ext uri="{FF2B5EF4-FFF2-40B4-BE49-F238E27FC236}">
                    <a16:creationId xmlns:a16="http://schemas.microsoft.com/office/drawing/2014/main" id="{465C5B43-0BBF-4F97-AEBE-A36F44E6F0FC}"/>
                  </a:ext>
                </a:extLst>
              </p:cNvPr>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endParaRPr lang="cs-CZ"/>
              </a:p>
            </p:txBody>
          </p:sp>
          <p:sp>
            <p:nvSpPr>
              <p:cNvPr id="306" name="Freeform 716">
                <a:extLst>
                  <a:ext uri="{FF2B5EF4-FFF2-40B4-BE49-F238E27FC236}">
                    <a16:creationId xmlns:a16="http://schemas.microsoft.com/office/drawing/2014/main" id="{7FDDE9DB-E39F-4D2C-A035-8BDDE251A78B}"/>
                  </a:ext>
                </a:extLst>
              </p:cNvPr>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endParaRPr lang="cs-CZ"/>
              </a:p>
            </p:txBody>
          </p:sp>
          <p:sp>
            <p:nvSpPr>
              <p:cNvPr id="307" name="Freeform 717">
                <a:extLst>
                  <a:ext uri="{FF2B5EF4-FFF2-40B4-BE49-F238E27FC236}">
                    <a16:creationId xmlns:a16="http://schemas.microsoft.com/office/drawing/2014/main" id="{7715FA6E-E2B9-4E15-BC0D-201E0C141D76}"/>
                  </a:ext>
                </a:extLst>
              </p:cNvPr>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endParaRPr lang="cs-CZ"/>
              </a:p>
            </p:txBody>
          </p:sp>
          <p:sp>
            <p:nvSpPr>
              <p:cNvPr id="308" name="Freeform 718">
                <a:extLst>
                  <a:ext uri="{FF2B5EF4-FFF2-40B4-BE49-F238E27FC236}">
                    <a16:creationId xmlns:a16="http://schemas.microsoft.com/office/drawing/2014/main" id="{9CD18DF5-7222-4AC9-B715-B6BF813B2082}"/>
                  </a:ext>
                </a:extLst>
              </p:cNvPr>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endParaRPr lang="cs-CZ"/>
              </a:p>
            </p:txBody>
          </p:sp>
          <p:sp>
            <p:nvSpPr>
              <p:cNvPr id="309" name="Freeform 719">
                <a:extLst>
                  <a:ext uri="{FF2B5EF4-FFF2-40B4-BE49-F238E27FC236}">
                    <a16:creationId xmlns:a16="http://schemas.microsoft.com/office/drawing/2014/main" id="{9F946609-F226-4C50-9182-9C1D673B89B5}"/>
                  </a:ext>
                </a:extLst>
              </p:cNvPr>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endParaRPr lang="cs-CZ"/>
              </a:p>
            </p:txBody>
          </p:sp>
          <p:sp>
            <p:nvSpPr>
              <p:cNvPr id="310" name="Freeform 720">
                <a:extLst>
                  <a:ext uri="{FF2B5EF4-FFF2-40B4-BE49-F238E27FC236}">
                    <a16:creationId xmlns:a16="http://schemas.microsoft.com/office/drawing/2014/main" id="{CCD42BBA-7709-4642-8D75-85080A1841A5}"/>
                  </a:ext>
                </a:extLst>
              </p:cNvPr>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endParaRPr lang="cs-CZ"/>
              </a:p>
            </p:txBody>
          </p:sp>
          <p:sp>
            <p:nvSpPr>
              <p:cNvPr id="311" name="Freeform 721">
                <a:extLst>
                  <a:ext uri="{FF2B5EF4-FFF2-40B4-BE49-F238E27FC236}">
                    <a16:creationId xmlns:a16="http://schemas.microsoft.com/office/drawing/2014/main" id="{D1FD8FA8-B875-472D-8209-DDE784DA5D96}"/>
                  </a:ext>
                </a:extLst>
              </p:cNvPr>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endParaRPr lang="cs-CZ"/>
              </a:p>
            </p:txBody>
          </p:sp>
          <p:sp>
            <p:nvSpPr>
              <p:cNvPr id="312" name="Freeform 722">
                <a:extLst>
                  <a:ext uri="{FF2B5EF4-FFF2-40B4-BE49-F238E27FC236}">
                    <a16:creationId xmlns:a16="http://schemas.microsoft.com/office/drawing/2014/main" id="{19684419-B61D-48E3-836C-543473989E1E}"/>
                  </a:ext>
                </a:extLst>
              </p:cNvPr>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endParaRPr lang="cs-CZ"/>
              </a:p>
            </p:txBody>
          </p:sp>
          <p:sp>
            <p:nvSpPr>
              <p:cNvPr id="313" name="Freeform 723">
                <a:extLst>
                  <a:ext uri="{FF2B5EF4-FFF2-40B4-BE49-F238E27FC236}">
                    <a16:creationId xmlns:a16="http://schemas.microsoft.com/office/drawing/2014/main" id="{48AD77F9-45CE-4ADC-859E-0A8384BE6CCD}"/>
                  </a:ext>
                </a:extLst>
              </p:cNvPr>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endParaRPr lang="cs-CZ"/>
              </a:p>
            </p:txBody>
          </p:sp>
          <p:sp>
            <p:nvSpPr>
              <p:cNvPr id="314" name="Freeform 724">
                <a:extLst>
                  <a:ext uri="{FF2B5EF4-FFF2-40B4-BE49-F238E27FC236}">
                    <a16:creationId xmlns:a16="http://schemas.microsoft.com/office/drawing/2014/main" id="{E6E795D9-2060-407D-90EB-EE210BDE796F}"/>
                  </a:ext>
                </a:extLst>
              </p:cNvPr>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endParaRPr lang="cs-CZ"/>
              </a:p>
            </p:txBody>
          </p:sp>
          <p:sp>
            <p:nvSpPr>
              <p:cNvPr id="315" name="Freeform 725">
                <a:extLst>
                  <a:ext uri="{FF2B5EF4-FFF2-40B4-BE49-F238E27FC236}">
                    <a16:creationId xmlns:a16="http://schemas.microsoft.com/office/drawing/2014/main" id="{305047E7-AD38-4E77-895C-DE29C81B5D3A}"/>
                  </a:ext>
                </a:extLst>
              </p:cNvPr>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endParaRPr lang="cs-CZ"/>
              </a:p>
            </p:txBody>
          </p:sp>
          <p:sp>
            <p:nvSpPr>
              <p:cNvPr id="316" name="Freeform 726">
                <a:extLst>
                  <a:ext uri="{FF2B5EF4-FFF2-40B4-BE49-F238E27FC236}">
                    <a16:creationId xmlns:a16="http://schemas.microsoft.com/office/drawing/2014/main" id="{BD901BD4-A414-4A7E-8376-ACFE41B6C4EA}"/>
                  </a:ext>
                </a:extLst>
              </p:cNvPr>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endParaRPr lang="cs-CZ"/>
              </a:p>
            </p:txBody>
          </p:sp>
          <p:sp>
            <p:nvSpPr>
              <p:cNvPr id="317" name="Freeform 727">
                <a:extLst>
                  <a:ext uri="{FF2B5EF4-FFF2-40B4-BE49-F238E27FC236}">
                    <a16:creationId xmlns:a16="http://schemas.microsoft.com/office/drawing/2014/main" id="{81B28FE5-F467-45FE-BD91-BF021B226C22}"/>
                  </a:ext>
                </a:extLst>
              </p:cNvPr>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endParaRPr lang="cs-CZ"/>
              </a:p>
            </p:txBody>
          </p:sp>
          <p:sp>
            <p:nvSpPr>
              <p:cNvPr id="318" name="Freeform 728">
                <a:extLst>
                  <a:ext uri="{FF2B5EF4-FFF2-40B4-BE49-F238E27FC236}">
                    <a16:creationId xmlns:a16="http://schemas.microsoft.com/office/drawing/2014/main" id="{E53E7D0D-8B20-4A0F-9E7B-6BAB9E850EC8}"/>
                  </a:ext>
                </a:extLst>
              </p:cNvPr>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endParaRPr lang="cs-CZ"/>
              </a:p>
            </p:txBody>
          </p:sp>
          <p:sp>
            <p:nvSpPr>
              <p:cNvPr id="319" name="Freeform 729">
                <a:extLst>
                  <a:ext uri="{FF2B5EF4-FFF2-40B4-BE49-F238E27FC236}">
                    <a16:creationId xmlns:a16="http://schemas.microsoft.com/office/drawing/2014/main" id="{6AC0FD5A-B872-4669-869B-75C3B0AF557B}"/>
                  </a:ext>
                </a:extLst>
              </p:cNvPr>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endParaRPr lang="cs-CZ"/>
              </a:p>
            </p:txBody>
          </p:sp>
          <p:sp>
            <p:nvSpPr>
              <p:cNvPr id="320" name="Freeform 730">
                <a:extLst>
                  <a:ext uri="{FF2B5EF4-FFF2-40B4-BE49-F238E27FC236}">
                    <a16:creationId xmlns:a16="http://schemas.microsoft.com/office/drawing/2014/main" id="{604D36CF-7D14-4905-9A77-E9AF7EF1BD2C}"/>
                  </a:ext>
                </a:extLst>
              </p:cNvPr>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endParaRPr lang="cs-CZ"/>
              </a:p>
            </p:txBody>
          </p:sp>
          <p:sp>
            <p:nvSpPr>
              <p:cNvPr id="321" name="Freeform 731">
                <a:extLst>
                  <a:ext uri="{FF2B5EF4-FFF2-40B4-BE49-F238E27FC236}">
                    <a16:creationId xmlns:a16="http://schemas.microsoft.com/office/drawing/2014/main" id="{35680DA2-DEB6-49A0-BC73-F4B12227A471}"/>
                  </a:ext>
                </a:extLst>
              </p:cNvPr>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endParaRPr lang="cs-CZ"/>
              </a:p>
            </p:txBody>
          </p:sp>
          <p:sp>
            <p:nvSpPr>
              <p:cNvPr id="322" name="Freeform 732">
                <a:extLst>
                  <a:ext uri="{FF2B5EF4-FFF2-40B4-BE49-F238E27FC236}">
                    <a16:creationId xmlns:a16="http://schemas.microsoft.com/office/drawing/2014/main" id="{7167FCA4-16EB-42B3-9FD7-BBC69D4546F2}"/>
                  </a:ext>
                </a:extLst>
              </p:cNvPr>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endParaRPr lang="cs-CZ"/>
              </a:p>
            </p:txBody>
          </p:sp>
          <p:sp>
            <p:nvSpPr>
              <p:cNvPr id="323" name="Freeform 733">
                <a:extLst>
                  <a:ext uri="{FF2B5EF4-FFF2-40B4-BE49-F238E27FC236}">
                    <a16:creationId xmlns:a16="http://schemas.microsoft.com/office/drawing/2014/main" id="{91CF327E-1D7F-4E38-9B69-FEECFCDBE138}"/>
                  </a:ext>
                </a:extLst>
              </p:cNvPr>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endParaRPr lang="cs-CZ"/>
              </a:p>
            </p:txBody>
          </p:sp>
          <p:sp>
            <p:nvSpPr>
              <p:cNvPr id="324" name="Freeform 734">
                <a:extLst>
                  <a:ext uri="{FF2B5EF4-FFF2-40B4-BE49-F238E27FC236}">
                    <a16:creationId xmlns:a16="http://schemas.microsoft.com/office/drawing/2014/main" id="{DB6C20EC-DDED-42FE-A8B8-95D3591D9C20}"/>
                  </a:ext>
                </a:extLst>
              </p:cNvPr>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endParaRPr lang="cs-CZ"/>
              </a:p>
            </p:txBody>
          </p:sp>
          <p:sp>
            <p:nvSpPr>
              <p:cNvPr id="325" name="Freeform 735">
                <a:extLst>
                  <a:ext uri="{FF2B5EF4-FFF2-40B4-BE49-F238E27FC236}">
                    <a16:creationId xmlns:a16="http://schemas.microsoft.com/office/drawing/2014/main" id="{C51A076E-82F5-4486-9A29-52D8F53E6478}"/>
                  </a:ext>
                </a:extLst>
              </p:cNvPr>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endParaRPr lang="cs-CZ"/>
              </a:p>
            </p:txBody>
          </p:sp>
          <p:sp>
            <p:nvSpPr>
              <p:cNvPr id="326" name="Freeform 736">
                <a:extLst>
                  <a:ext uri="{FF2B5EF4-FFF2-40B4-BE49-F238E27FC236}">
                    <a16:creationId xmlns:a16="http://schemas.microsoft.com/office/drawing/2014/main" id="{BE2666D2-8F33-4D78-8D59-062CD5DB47BB}"/>
                  </a:ext>
                </a:extLst>
              </p:cNvPr>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endParaRPr lang="cs-CZ"/>
              </a:p>
            </p:txBody>
          </p:sp>
          <p:sp>
            <p:nvSpPr>
              <p:cNvPr id="327" name="Freeform 737">
                <a:extLst>
                  <a:ext uri="{FF2B5EF4-FFF2-40B4-BE49-F238E27FC236}">
                    <a16:creationId xmlns:a16="http://schemas.microsoft.com/office/drawing/2014/main" id="{AC26E44F-F074-4B0C-A82D-44866FB03D57}"/>
                  </a:ext>
                </a:extLst>
              </p:cNvPr>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328" name="Freeform 738">
                <a:extLst>
                  <a:ext uri="{FF2B5EF4-FFF2-40B4-BE49-F238E27FC236}">
                    <a16:creationId xmlns:a16="http://schemas.microsoft.com/office/drawing/2014/main" id="{71B961E9-9C46-4A18-BADA-232F9EA86CD6}"/>
                  </a:ext>
                </a:extLst>
              </p:cNvPr>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endParaRPr lang="cs-CZ"/>
              </a:p>
            </p:txBody>
          </p:sp>
          <p:sp>
            <p:nvSpPr>
              <p:cNvPr id="329" name="Freeform 739">
                <a:extLst>
                  <a:ext uri="{FF2B5EF4-FFF2-40B4-BE49-F238E27FC236}">
                    <a16:creationId xmlns:a16="http://schemas.microsoft.com/office/drawing/2014/main" id="{D3293F3B-DA2B-4E7C-A0B2-9B51F2F092C3}"/>
                  </a:ext>
                </a:extLst>
              </p:cNvPr>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330" name="Freeform 740">
                <a:extLst>
                  <a:ext uri="{FF2B5EF4-FFF2-40B4-BE49-F238E27FC236}">
                    <a16:creationId xmlns:a16="http://schemas.microsoft.com/office/drawing/2014/main" id="{214BF26F-2006-4741-906C-418F033E09AF}"/>
                  </a:ext>
                </a:extLst>
              </p:cNvPr>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endParaRPr lang="cs-CZ"/>
              </a:p>
            </p:txBody>
          </p:sp>
          <p:sp>
            <p:nvSpPr>
              <p:cNvPr id="331" name="Freeform 741">
                <a:extLst>
                  <a:ext uri="{FF2B5EF4-FFF2-40B4-BE49-F238E27FC236}">
                    <a16:creationId xmlns:a16="http://schemas.microsoft.com/office/drawing/2014/main" id="{E7C5E446-1F0B-4074-A148-813EE949D7A6}"/>
                  </a:ext>
                </a:extLst>
              </p:cNvPr>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endParaRPr lang="cs-CZ"/>
              </a:p>
            </p:txBody>
          </p:sp>
          <p:sp>
            <p:nvSpPr>
              <p:cNvPr id="332" name="Freeform 742">
                <a:extLst>
                  <a:ext uri="{FF2B5EF4-FFF2-40B4-BE49-F238E27FC236}">
                    <a16:creationId xmlns:a16="http://schemas.microsoft.com/office/drawing/2014/main" id="{D54F3A9F-AE98-4808-8D21-8D092F25376F}"/>
                  </a:ext>
                </a:extLst>
              </p:cNvPr>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endParaRPr lang="cs-CZ"/>
              </a:p>
            </p:txBody>
          </p:sp>
          <p:sp>
            <p:nvSpPr>
              <p:cNvPr id="333" name="Freeform 743">
                <a:extLst>
                  <a:ext uri="{FF2B5EF4-FFF2-40B4-BE49-F238E27FC236}">
                    <a16:creationId xmlns:a16="http://schemas.microsoft.com/office/drawing/2014/main" id="{E1B0A3E9-D309-461E-8C61-A2B2D198E94D}"/>
                  </a:ext>
                </a:extLst>
              </p:cNvPr>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endParaRPr lang="cs-CZ"/>
              </a:p>
            </p:txBody>
          </p:sp>
          <p:sp>
            <p:nvSpPr>
              <p:cNvPr id="334" name="Freeform 744">
                <a:extLst>
                  <a:ext uri="{FF2B5EF4-FFF2-40B4-BE49-F238E27FC236}">
                    <a16:creationId xmlns:a16="http://schemas.microsoft.com/office/drawing/2014/main" id="{15F29C98-0EF4-4625-8B27-46AFFEE1B7A1}"/>
                  </a:ext>
                </a:extLst>
              </p:cNvPr>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endParaRPr lang="cs-CZ"/>
              </a:p>
            </p:txBody>
          </p:sp>
          <p:sp>
            <p:nvSpPr>
              <p:cNvPr id="335" name="Freeform 745">
                <a:extLst>
                  <a:ext uri="{FF2B5EF4-FFF2-40B4-BE49-F238E27FC236}">
                    <a16:creationId xmlns:a16="http://schemas.microsoft.com/office/drawing/2014/main" id="{CFCF475A-A3E9-4E8F-83B9-15104B464B41}"/>
                  </a:ext>
                </a:extLst>
              </p:cNvPr>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endParaRPr lang="cs-CZ"/>
              </a:p>
            </p:txBody>
          </p:sp>
          <p:sp>
            <p:nvSpPr>
              <p:cNvPr id="336" name="Freeform 746">
                <a:extLst>
                  <a:ext uri="{FF2B5EF4-FFF2-40B4-BE49-F238E27FC236}">
                    <a16:creationId xmlns:a16="http://schemas.microsoft.com/office/drawing/2014/main" id="{D26D602C-4A36-4CAC-A425-E6556ACE47EB}"/>
                  </a:ext>
                </a:extLst>
              </p:cNvPr>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endParaRPr lang="cs-CZ"/>
              </a:p>
            </p:txBody>
          </p:sp>
          <p:sp>
            <p:nvSpPr>
              <p:cNvPr id="337" name="Freeform 747">
                <a:extLst>
                  <a:ext uri="{FF2B5EF4-FFF2-40B4-BE49-F238E27FC236}">
                    <a16:creationId xmlns:a16="http://schemas.microsoft.com/office/drawing/2014/main" id="{4830DD89-A191-4C74-8B38-94EBFFF42973}"/>
                  </a:ext>
                </a:extLst>
              </p:cNvPr>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endParaRPr lang="cs-CZ"/>
              </a:p>
            </p:txBody>
          </p:sp>
          <p:sp>
            <p:nvSpPr>
              <p:cNvPr id="338" name="Freeform 748">
                <a:extLst>
                  <a:ext uri="{FF2B5EF4-FFF2-40B4-BE49-F238E27FC236}">
                    <a16:creationId xmlns:a16="http://schemas.microsoft.com/office/drawing/2014/main" id="{59DD603A-5888-44E8-BD53-78B44B72505E}"/>
                  </a:ext>
                </a:extLst>
              </p:cNvPr>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endParaRPr lang="cs-CZ"/>
              </a:p>
            </p:txBody>
          </p:sp>
          <p:sp>
            <p:nvSpPr>
              <p:cNvPr id="339" name="Freeform 749">
                <a:extLst>
                  <a:ext uri="{FF2B5EF4-FFF2-40B4-BE49-F238E27FC236}">
                    <a16:creationId xmlns:a16="http://schemas.microsoft.com/office/drawing/2014/main" id="{7EF633C9-BED1-41E5-96EF-9D6465A7725D}"/>
                  </a:ext>
                </a:extLst>
              </p:cNvPr>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endParaRPr lang="cs-CZ"/>
              </a:p>
            </p:txBody>
          </p:sp>
          <p:sp>
            <p:nvSpPr>
              <p:cNvPr id="340" name="Freeform 750">
                <a:extLst>
                  <a:ext uri="{FF2B5EF4-FFF2-40B4-BE49-F238E27FC236}">
                    <a16:creationId xmlns:a16="http://schemas.microsoft.com/office/drawing/2014/main" id="{52594817-3348-4D20-A158-5D653AE039BA}"/>
                  </a:ext>
                </a:extLst>
              </p:cNvPr>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endParaRPr lang="cs-CZ"/>
              </a:p>
            </p:txBody>
          </p:sp>
          <p:sp>
            <p:nvSpPr>
              <p:cNvPr id="341" name="Freeform 751">
                <a:extLst>
                  <a:ext uri="{FF2B5EF4-FFF2-40B4-BE49-F238E27FC236}">
                    <a16:creationId xmlns:a16="http://schemas.microsoft.com/office/drawing/2014/main" id="{EB27D320-A13B-49C2-8F76-2389AD47DFD7}"/>
                  </a:ext>
                </a:extLst>
              </p:cNvPr>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endParaRPr lang="cs-CZ"/>
              </a:p>
            </p:txBody>
          </p:sp>
          <p:sp>
            <p:nvSpPr>
              <p:cNvPr id="342" name="Freeform 752">
                <a:extLst>
                  <a:ext uri="{FF2B5EF4-FFF2-40B4-BE49-F238E27FC236}">
                    <a16:creationId xmlns:a16="http://schemas.microsoft.com/office/drawing/2014/main" id="{CA81EA63-6DC6-4277-86BC-4F9B937ABAAA}"/>
                  </a:ext>
                </a:extLst>
              </p:cNvPr>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endParaRPr lang="cs-CZ"/>
              </a:p>
            </p:txBody>
          </p:sp>
          <p:sp>
            <p:nvSpPr>
              <p:cNvPr id="343" name="Freeform 753">
                <a:extLst>
                  <a:ext uri="{FF2B5EF4-FFF2-40B4-BE49-F238E27FC236}">
                    <a16:creationId xmlns:a16="http://schemas.microsoft.com/office/drawing/2014/main" id="{C68FB9E2-687C-49DE-8282-7D0367731CB0}"/>
                  </a:ext>
                </a:extLst>
              </p:cNvPr>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endParaRPr lang="cs-CZ"/>
              </a:p>
            </p:txBody>
          </p:sp>
          <p:sp>
            <p:nvSpPr>
              <p:cNvPr id="344" name="Freeform 754">
                <a:extLst>
                  <a:ext uri="{FF2B5EF4-FFF2-40B4-BE49-F238E27FC236}">
                    <a16:creationId xmlns:a16="http://schemas.microsoft.com/office/drawing/2014/main" id="{6A39E43E-ED39-4383-91F0-151BA9E85FF3}"/>
                  </a:ext>
                </a:extLst>
              </p:cNvPr>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endParaRPr lang="cs-CZ"/>
              </a:p>
            </p:txBody>
          </p:sp>
          <p:sp>
            <p:nvSpPr>
              <p:cNvPr id="345" name="Freeform 755">
                <a:extLst>
                  <a:ext uri="{FF2B5EF4-FFF2-40B4-BE49-F238E27FC236}">
                    <a16:creationId xmlns:a16="http://schemas.microsoft.com/office/drawing/2014/main" id="{69347710-9092-4FBB-9145-CA9120686384}"/>
                  </a:ext>
                </a:extLst>
              </p:cNvPr>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endParaRPr lang="cs-CZ"/>
              </a:p>
            </p:txBody>
          </p:sp>
          <p:sp>
            <p:nvSpPr>
              <p:cNvPr id="346" name="Freeform 756">
                <a:extLst>
                  <a:ext uri="{FF2B5EF4-FFF2-40B4-BE49-F238E27FC236}">
                    <a16:creationId xmlns:a16="http://schemas.microsoft.com/office/drawing/2014/main" id="{F7B0DA06-DEE1-4371-A32C-D208B673F3C8}"/>
                  </a:ext>
                </a:extLst>
              </p:cNvPr>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endParaRPr lang="cs-CZ"/>
              </a:p>
            </p:txBody>
          </p:sp>
          <p:sp>
            <p:nvSpPr>
              <p:cNvPr id="347" name="Freeform 757">
                <a:extLst>
                  <a:ext uri="{FF2B5EF4-FFF2-40B4-BE49-F238E27FC236}">
                    <a16:creationId xmlns:a16="http://schemas.microsoft.com/office/drawing/2014/main" id="{0B427AAD-03F8-4EC4-A104-7066D92ADC25}"/>
                  </a:ext>
                </a:extLst>
              </p:cNvPr>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endParaRPr lang="cs-CZ"/>
              </a:p>
            </p:txBody>
          </p:sp>
          <p:sp>
            <p:nvSpPr>
              <p:cNvPr id="348" name="Freeform 758">
                <a:extLst>
                  <a:ext uri="{FF2B5EF4-FFF2-40B4-BE49-F238E27FC236}">
                    <a16:creationId xmlns:a16="http://schemas.microsoft.com/office/drawing/2014/main" id="{884378CF-036F-402D-B0DC-50822AB12C40}"/>
                  </a:ext>
                </a:extLst>
              </p:cNvPr>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endParaRPr lang="cs-CZ"/>
              </a:p>
            </p:txBody>
          </p:sp>
        </p:grpSp>
        <p:grpSp>
          <p:nvGrpSpPr>
            <p:cNvPr id="44" name="Group 759">
              <a:extLst>
                <a:ext uri="{FF2B5EF4-FFF2-40B4-BE49-F238E27FC236}">
                  <a16:creationId xmlns:a16="http://schemas.microsoft.com/office/drawing/2014/main" id="{86698F2B-469F-4AE4-B8F6-6C6DE2841604}"/>
                </a:ext>
              </a:extLst>
            </p:cNvPr>
            <p:cNvGrpSpPr>
              <a:grpSpLocks/>
            </p:cNvGrpSpPr>
            <p:nvPr/>
          </p:nvGrpSpPr>
          <p:grpSpPr bwMode="auto">
            <a:xfrm>
              <a:off x="5148" y="3645"/>
              <a:ext cx="304" cy="284"/>
              <a:chOff x="4663" y="3339"/>
              <a:chExt cx="727" cy="679"/>
            </a:xfrm>
          </p:grpSpPr>
          <p:sp>
            <p:nvSpPr>
              <p:cNvPr id="205" name="Freeform 760">
                <a:extLst>
                  <a:ext uri="{FF2B5EF4-FFF2-40B4-BE49-F238E27FC236}">
                    <a16:creationId xmlns:a16="http://schemas.microsoft.com/office/drawing/2014/main" id="{66318515-12D7-49FF-A7D8-F5CBE04B4E81}"/>
                  </a:ext>
                </a:extLst>
              </p:cNvPr>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endParaRPr lang="cs-CZ"/>
              </a:p>
            </p:txBody>
          </p:sp>
          <p:sp>
            <p:nvSpPr>
              <p:cNvPr id="206" name="Freeform 761">
                <a:extLst>
                  <a:ext uri="{FF2B5EF4-FFF2-40B4-BE49-F238E27FC236}">
                    <a16:creationId xmlns:a16="http://schemas.microsoft.com/office/drawing/2014/main" id="{506CF26C-D147-4D21-8AF7-FFEFCBD1E5D6}"/>
                  </a:ext>
                </a:extLst>
              </p:cNvPr>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endParaRPr lang="cs-CZ"/>
              </a:p>
            </p:txBody>
          </p:sp>
          <p:sp>
            <p:nvSpPr>
              <p:cNvPr id="207" name="Freeform 762">
                <a:extLst>
                  <a:ext uri="{FF2B5EF4-FFF2-40B4-BE49-F238E27FC236}">
                    <a16:creationId xmlns:a16="http://schemas.microsoft.com/office/drawing/2014/main" id="{DF704F21-B6C9-404A-BF07-76EEAB78B718}"/>
                  </a:ext>
                </a:extLst>
              </p:cNvPr>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endParaRPr lang="cs-CZ"/>
              </a:p>
            </p:txBody>
          </p:sp>
          <p:sp>
            <p:nvSpPr>
              <p:cNvPr id="208" name="Freeform 763">
                <a:extLst>
                  <a:ext uri="{FF2B5EF4-FFF2-40B4-BE49-F238E27FC236}">
                    <a16:creationId xmlns:a16="http://schemas.microsoft.com/office/drawing/2014/main" id="{B50B7B06-052D-404E-8737-7B7EFC92F452}"/>
                  </a:ext>
                </a:extLst>
              </p:cNvPr>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endParaRPr lang="cs-CZ"/>
              </a:p>
            </p:txBody>
          </p:sp>
          <p:sp>
            <p:nvSpPr>
              <p:cNvPr id="209" name="Freeform 764">
                <a:extLst>
                  <a:ext uri="{FF2B5EF4-FFF2-40B4-BE49-F238E27FC236}">
                    <a16:creationId xmlns:a16="http://schemas.microsoft.com/office/drawing/2014/main" id="{9999C606-954F-4529-BEEA-FCBEB580C7FA}"/>
                  </a:ext>
                </a:extLst>
              </p:cNvPr>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endParaRPr lang="cs-CZ"/>
              </a:p>
            </p:txBody>
          </p:sp>
          <p:sp>
            <p:nvSpPr>
              <p:cNvPr id="210" name="Freeform 765">
                <a:extLst>
                  <a:ext uri="{FF2B5EF4-FFF2-40B4-BE49-F238E27FC236}">
                    <a16:creationId xmlns:a16="http://schemas.microsoft.com/office/drawing/2014/main" id="{E915FF1F-6409-42E4-855D-1A0D59E51870}"/>
                  </a:ext>
                </a:extLst>
              </p:cNvPr>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endParaRPr lang="cs-CZ"/>
              </a:p>
            </p:txBody>
          </p:sp>
          <p:sp>
            <p:nvSpPr>
              <p:cNvPr id="211" name="Freeform 766">
                <a:extLst>
                  <a:ext uri="{FF2B5EF4-FFF2-40B4-BE49-F238E27FC236}">
                    <a16:creationId xmlns:a16="http://schemas.microsoft.com/office/drawing/2014/main" id="{C4929EA3-9D33-46D9-A303-E0FEB6CD62D0}"/>
                  </a:ext>
                </a:extLst>
              </p:cNvPr>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endParaRPr lang="cs-CZ"/>
              </a:p>
            </p:txBody>
          </p:sp>
          <p:sp>
            <p:nvSpPr>
              <p:cNvPr id="212" name="Freeform 767">
                <a:extLst>
                  <a:ext uri="{FF2B5EF4-FFF2-40B4-BE49-F238E27FC236}">
                    <a16:creationId xmlns:a16="http://schemas.microsoft.com/office/drawing/2014/main" id="{5C07DABB-55AB-4405-82DA-9FDA55815970}"/>
                  </a:ext>
                </a:extLst>
              </p:cNvPr>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endParaRPr lang="cs-CZ"/>
              </a:p>
            </p:txBody>
          </p:sp>
          <p:sp>
            <p:nvSpPr>
              <p:cNvPr id="213" name="Freeform 768">
                <a:extLst>
                  <a:ext uri="{FF2B5EF4-FFF2-40B4-BE49-F238E27FC236}">
                    <a16:creationId xmlns:a16="http://schemas.microsoft.com/office/drawing/2014/main" id="{539037E7-E54F-4E14-9AAF-03E4235D11AD}"/>
                  </a:ext>
                </a:extLst>
              </p:cNvPr>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endParaRPr lang="cs-CZ"/>
              </a:p>
            </p:txBody>
          </p:sp>
          <p:sp>
            <p:nvSpPr>
              <p:cNvPr id="214" name="Freeform 769">
                <a:extLst>
                  <a:ext uri="{FF2B5EF4-FFF2-40B4-BE49-F238E27FC236}">
                    <a16:creationId xmlns:a16="http://schemas.microsoft.com/office/drawing/2014/main" id="{74BC5D66-FDBE-4F16-87B8-D44AFD8DFD46}"/>
                  </a:ext>
                </a:extLst>
              </p:cNvPr>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endParaRPr lang="cs-CZ"/>
              </a:p>
            </p:txBody>
          </p:sp>
          <p:sp>
            <p:nvSpPr>
              <p:cNvPr id="215" name="Freeform 770">
                <a:extLst>
                  <a:ext uri="{FF2B5EF4-FFF2-40B4-BE49-F238E27FC236}">
                    <a16:creationId xmlns:a16="http://schemas.microsoft.com/office/drawing/2014/main" id="{DAF65B22-ADCF-46BE-959E-A0A1CE91D3F4}"/>
                  </a:ext>
                </a:extLst>
              </p:cNvPr>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endParaRPr lang="cs-CZ"/>
              </a:p>
            </p:txBody>
          </p:sp>
          <p:sp>
            <p:nvSpPr>
              <p:cNvPr id="216" name="Freeform 771">
                <a:extLst>
                  <a:ext uri="{FF2B5EF4-FFF2-40B4-BE49-F238E27FC236}">
                    <a16:creationId xmlns:a16="http://schemas.microsoft.com/office/drawing/2014/main" id="{B45FB1D2-42D2-4193-BEBC-0E2BF95A0BA6}"/>
                  </a:ext>
                </a:extLst>
              </p:cNvPr>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endParaRPr lang="cs-CZ"/>
              </a:p>
            </p:txBody>
          </p:sp>
          <p:sp>
            <p:nvSpPr>
              <p:cNvPr id="217" name="Freeform 772">
                <a:extLst>
                  <a:ext uri="{FF2B5EF4-FFF2-40B4-BE49-F238E27FC236}">
                    <a16:creationId xmlns:a16="http://schemas.microsoft.com/office/drawing/2014/main" id="{857E6178-6CD4-4C1D-A526-EAD343CDBC44}"/>
                  </a:ext>
                </a:extLst>
              </p:cNvPr>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endParaRPr lang="cs-CZ"/>
              </a:p>
            </p:txBody>
          </p:sp>
          <p:sp>
            <p:nvSpPr>
              <p:cNvPr id="218" name="Freeform 773">
                <a:extLst>
                  <a:ext uri="{FF2B5EF4-FFF2-40B4-BE49-F238E27FC236}">
                    <a16:creationId xmlns:a16="http://schemas.microsoft.com/office/drawing/2014/main" id="{6504FAC7-DC44-4AE7-89B8-95AC2A4E69BE}"/>
                  </a:ext>
                </a:extLst>
              </p:cNvPr>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endParaRPr lang="cs-CZ"/>
              </a:p>
            </p:txBody>
          </p:sp>
          <p:sp>
            <p:nvSpPr>
              <p:cNvPr id="219" name="Freeform 774">
                <a:extLst>
                  <a:ext uri="{FF2B5EF4-FFF2-40B4-BE49-F238E27FC236}">
                    <a16:creationId xmlns:a16="http://schemas.microsoft.com/office/drawing/2014/main" id="{34F8F9E3-ABB1-4E7F-860C-63CC01705EB4}"/>
                  </a:ext>
                </a:extLst>
              </p:cNvPr>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endParaRPr lang="cs-CZ"/>
              </a:p>
            </p:txBody>
          </p:sp>
          <p:sp>
            <p:nvSpPr>
              <p:cNvPr id="220" name="Freeform 775">
                <a:extLst>
                  <a:ext uri="{FF2B5EF4-FFF2-40B4-BE49-F238E27FC236}">
                    <a16:creationId xmlns:a16="http://schemas.microsoft.com/office/drawing/2014/main" id="{03C0A165-091D-4DFE-9BA4-C0BA065D43AE}"/>
                  </a:ext>
                </a:extLst>
              </p:cNvPr>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endParaRPr lang="cs-CZ"/>
              </a:p>
            </p:txBody>
          </p:sp>
          <p:sp>
            <p:nvSpPr>
              <p:cNvPr id="221" name="Freeform 776">
                <a:extLst>
                  <a:ext uri="{FF2B5EF4-FFF2-40B4-BE49-F238E27FC236}">
                    <a16:creationId xmlns:a16="http://schemas.microsoft.com/office/drawing/2014/main" id="{58A7AE8A-4DBB-4ACF-ADE4-6D397766DE17}"/>
                  </a:ext>
                </a:extLst>
              </p:cNvPr>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endParaRPr lang="cs-CZ"/>
              </a:p>
            </p:txBody>
          </p:sp>
          <p:sp>
            <p:nvSpPr>
              <p:cNvPr id="222" name="Freeform 777">
                <a:extLst>
                  <a:ext uri="{FF2B5EF4-FFF2-40B4-BE49-F238E27FC236}">
                    <a16:creationId xmlns:a16="http://schemas.microsoft.com/office/drawing/2014/main" id="{C70FBEA6-EB5F-42A6-8B30-464A8CDE47BF}"/>
                  </a:ext>
                </a:extLst>
              </p:cNvPr>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endParaRPr lang="cs-CZ"/>
              </a:p>
            </p:txBody>
          </p:sp>
          <p:sp>
            <p:nvSpPr>
              <p:cNvPr id="223" name="Freeform 778">
                <a:extLst>
                  <a:ext uri="{FF2B5EF4-FFF2-40B4-BE49-F238E27FC236}">
                    <a16:creationId xmlns:a16="http://schemas.microsoft.com/office/drawing/2014/main" id="{A803F401-E56E-4A1B-AE71-9F54EC1A5AD4}"/>
                  </a:ext>
                </a:extLst>
              </p:cNvPr>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endParaRPr lang="cs-CZ"/>
              </a:p>
            </p:txBody>
          </p:sp>
          <p:sp>
            <p:nvSpPr>
              <p:cNvPr id="224" name="Freeform 779">
                <a:extLst>
                  <a:ext uri="{FF2B5EF4-FFF2-40B4-BE49-F238E27FC236}">
                    <a16:creationId xmlns:a16="http://schemas.microsoft.com/office/drawing/2014/main" id="{3F01832A-618C-4547-B2C7-9FF47B1586EC}"/>
                  </a:ext>
                </a:extLst>
              </p:cNvPr>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endParaRPr lang="cs-CZ"/>
              </a:p>
            </p:txBody>
          </p:sp>
          <p:sp>
            <p:nvSpPr>
              <p:cNvPr id="225" name="Freeform 780">
                <a:extLst>
                  <a:ext uri="{FF2B5EF4-FFF2-40B4-BE49-F238E27FC236}">
                    <a16:creationId xmlns:a16="http://schemas.microsoft.com/office/drawing/2014/main" id="{A6325E47-8A03-4825-86C6-6AE7798502EB}"/>
                  </a:ext>
                </a:extLst>
              </p:cNvPr>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endParaRPr lang="cs-CZ"/>
              </a:p>
            </p:txBody>
          </p:sp>
          <p:sp>
            <p:nvSpPr>
              <p:cNvPr id="226" name="Freeform 781">
                <a:extLst>
                  <a:ext uri="{FF2B5EF4-FFF2-40B4-BE49-F238E27FC236}">
                    <a16:creationId xmlns:a16="http://schemas.microsoft.com/office/drawing/2014/main" id="{77B7500B-F61B-463D-89E6-75B53EBE5F4E}"/>
                  </a:ext>
                </a:extLst>
              </p:cNvPr>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endParaRPr lang="cs-CZ"/>
              </a:p>
            </p:txBody>
          </p:sp>
          <p:sp>
            <p:nvSpPr>
              <p:cNvPr id="227" name="Freeform 782">
                <a:extLst>
                  <a:ext uri="{FF2B5EF4-FFF2-40B4-BE49-F238E27FC236}">
                    <a16:creationId xmlns:a16="http://schemas.microsoft.com/office/drawing/2014/main" id="{DB94454E-7761-4866-B073-0C68A85D3453}"/>
                  </a:ext>
                </a:extLst>
              </p:cNvPr>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endParaRPr lang="cs-CZ"/>
              </a:p>
            </p:txBody>
          </p:sp>
          <p:sp>
            <p:nvSpPr>
              <p:cNvPr id="228" name="Freeform 783">
                <a:extLst>
                  <a:ext uri="{FF2B5EF4-FFF2-40B4-BE49-F238E27FC236}">
                    <a16:creationId xmlns:a16="http://schemas.microsoft.com/office/drawing/2014/main" id="{61E4534E-58BB-4F1F-A856-EBD52A1EF515}"/>
                  </a:ext>
                </a:extLst>
              </p:cNvPr>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endParaRPr lang="cs-CZ"/>
              </a:p>
            </p:txBody>
          </p:sp>
          <p:sp>
            <p:nvSpPr>
              <p:cNvPr id="229" name="Freeform 784">
                <a:extLst>
                  <a:ext uri="{FF2B5EF4-FFF2-40B4-BE49-F238E27FC236}">
                    <a16:creationId xmlns:a16="http://schemas.microsoft.com/office/drawing/2014/main" id="{FAFE61DD-A33E-482F-8D6A-9256B914CF81}"/>
                  </a:ext>
                </a:extLst>
              </p:cNvPr>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endParaRPr lang="cs-CZ"/>
              </a:p>
            </p:txBody>
          </p:sp>
          <p:sp>
            <p:nvSpPr>
              <p:cNvPr id="230" name="Freeform 785">
                <a:extLst>
                  <a:ext uri="{FF2B5EF4-FFF2-40B4-BE49-F238E27FC236}">
                    <a16:creationId xmlns:a16="http://schemas.microsoft.com/office/drawing/2014/main" id="{2EA00E36-CBAA-47AA-BA70-B6798CE8F5B0}"/>
                  </a:ext>
                </a:extLst>
              </p:cNvPr>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endParaRPr lang="cs-CZ"/>
              </a:p>
            </p:txBody>
          </p:sp>
          <p:sp>
            <p:nvSpPr>
              <p:cNvPr id="231" name="Freeform 786">
                <a:extLst>
                  <a:ext uri="{FF2B5EF4-FFF2-40B4-BE49-F238E27FC236}">
                    <a16:creationId xmlns:a16="http://schemas.microsoft.com/office/drawing/2014/main" id="{AB0D04F2-2AE3-4B9E-AF2A-D86FCBAB4324}"/>
                  </a:ext>
                </a:extLst>
              </p:cNvPr>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endParaRPr lang="cs-CZ"/>
              </a:p>
            </p:txBody>
          </p:sp>
          <p:sp>
            <p:nvSpPr>
              <p:cNvPr id="232" name="Freeform 787">
                <a:extLst>
                  <a:ext uri="{FF2B5EF4-FFF2-40B4-BE49-F238E27FC236}">
                    <a16:creationId xmlns:a16="http://schemas.microsoft.com/office/drawing/2014/main" id="{CBC77793-3FAB-43BE-BB31-48994E37A87B}"/>
                  </a:ext>
                </a:extLst>
              </p:cNvPr>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endParaRPr lang="cs-CZ"/>
              </a:p>
            </p:txBody>
          </p:sp>
          <p:sp>
            <p:nvSpPr>
              <p:cNvPr id="233" name="Freeform 788">
                <a:extLst>
                  <a:ext uri="{FF2B5EF4-FFF2-40B4-BE49-F238E27FC236}">
                    <a16:creationId xmlns:a16="http://schemas.microsoft.com/office/drawing/2014/main" id="{A1ACC009-1D30-4A96-8EBA-ABEB951ED86F}"/>
                  </a:ext>
                </a:extLst>
              </p:cNvPr>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endParaRPr lang="cs-CZ"/>
              </a:p>
            </p:txBody>
          </p:sp>
          <p:sp>
            <p:nvSpPr>
              <p:cNvPr id="234" name="Freeform 789">
                <a:extLst>
                  <a:ext uri="{FF2B5EF4-FFF2-40B4-BE49-F238E27FC236}">
                    <a16:creationId xmlns:a16="http://schemas.microsoft.com/office/drawing/2014/main" id="{6FA4BA4A-A99F-440B-9E5A-C761E17A3100}"/>
                  </a:ext>
                </a:extLst>
              </p:cNvPr>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endParaRPr lang="cs-CZ"/>
              </a:p>
            </p:txBody>
          </p:sp>
          <p:sp>
            <p:nvSpPr>
              <p:cNvPr id="235" name="Freeform 790">
                <a:extLst>
                  <a:ext uri="{FF2B5EF4-FFF2-40B4-BE49-F238E27FC236}">
                    <a16:creationId xmlns:a16="http://schemas.microsoft.com/office/drawing/2014/main" id="{96107901-2B67-4112-B02B-0F6C4EEB6019}"/>
                  </a:ext>
                </a:extLst>
              </p:cNvPr>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endParaRPr lang="cs-CZ"/>
              </a:p>
            </p:txBody>
          </p:sp>
          <p:sp>
            <p:nvSpPr>
              <p:cNvPr id="236" name="Freeform 791">
                <a:extLst>
                  <a:ext uri="{FF2B5EF4-FFF2-40B4-BE49-F238E27FC236}">
                    <a16:creationId xmlns:a16="http://schemas.microsoft.com/office/drawing/2014/main" id="{FED9A972-4132-4D34-A5C2-8E7510B45F48}"/>
                  </a:ext>
                </a:extLst>
              </p:cNvPr>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endParaRPr lang="cs-CZ"/>
              </a:p>
            </p:txBody>
          </p:sp>
          <p:sp>
            <p:nvSpPr>
              <p:cNvPr id="237" name="Freeform 792">
                <a:extLst>
                  <a:ext uri="{FF2B5EF4-FFF2-40B4-BE49-F238E27FC236}">
                    <a16:creationId xmlns:a16="http://schemas.microsoft.com/office/drawing/2014/main" id="{2A841C85-EB1A-4CCA-A981-050952430131}"/>
                  </a:ext>
                </a:extLst>
              </p:cNvPr>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endParaRPr lang="cs-CZ"/>
              </a:p>
            </p:txBody>
          </p:sp>
          <p:sp>
            <p:nvSpPr>
              <p:cNvPr id="238" name="Freeform 793">
                <a:extLst>
                  <a:ext uri="{FF2B5EF4-FFF2-40B4-BE49-F238E27FC236}">
                    <a16:creationId xmlns:a16="http://schemas.microsoft.com/office/drawing/2014/main" id="{CDCB8160-1E72-4F07-88A6-605FD9653C7F}"/>
                  </a:ext>
                </a:extLst>
              </p:cNvPr>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endParaRPr lang="cs-CZ"/>
              </a:p>
            </p:txBody>
          </p:sp>
          <p:sp>
            <p:nvSpPr>
              <p:cNvPr id="239" name="Freeform 794">
                <a:extLst>
                  <a:ext uri="{FF2B5EF4-FFF2-40B4-BE49-F238E27FC236}">
                    <a16:creationId xmlns:a16="http://schemas.microsoft.com/office/drawing/2014/main" id="{AC268CAE-566A-4CAE-83A9-58FBC87F71EE}"/>
                  </a:ext>
                </a:extLst>
              </p:cNvPr>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endParaRPr lang="cs-CZ"/>
              </a:p>
            </p:txBody>
          </p:sp>
          <p:sp>
            <p:nvSpPr>
              <p:cNvPr id="240" name="Freeform 795">
                <a:extLst>
                  <a:ext uri="{FF2B5EF4-FFF2-40B4-BE49-F238E27FC236}">
                    <a16:creationId xmlns:a16="http://schemas.microsoft.com/office/drawing/2014/main" id="{0FE15FCE-2292-412A-8D1A-6783BD19C0BF}"/>
                  </a:ext>
                </a:extLst>
              </p:cNvPr>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endParaRPr lang="cs-CZ"/>
              </a:p>
            </p:txBody>
          </p:sp>
          <p:sp>
            <p:nvSpPr>
              <p:cNvPr id="241" name="Freeform 796">
                <a:extLst>
                  <a:ext uri="{FF2B5EF4-FFF2-40B4-BE49-F238E27FC236}">
                    <a16:creationId xmlns:a16="http://schemas.microsoft.com/office/drawing/2014/main" id="{9E8509B6-16F7-4411-B51A-6A0E27A41EDC}"/>
                  </a:ext>
                </a:extLst>
              </p:cNvPr>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endParaRPr lang="cs-CZ"/>
              </a:p>
            </p:txBody>
          </p:sp>
          <p:sp>
            <p:nvSpPr>
              <p:cNvPr id="242" name="Freeform 797">
                <a:extLst>
                  <a:ext uri="{FF2B5EF4-FFF2-40B4-BE49-F238E27FC236}">
                    <a16:creationId xmlns:a16="http://schemas.microsoft.com/office/drawing/2014/main" id="{32000F94-BD07-4138-B4D4-A360D25DE209}"/>
                  </a:ext>
                </a:extLst>
              </p:cNvPr>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endParaRPr lang="cs-CZ"/>
              </a:p>
            </p:txBody>
          </p:sp>
          <p:sp>
            <p:nvSpPr>
              <p:cNvPr id="243" name="Freeform 798">
                <a:extLst>
                  <a:ext uri="{FF2B5EF4-FFF2-40B4-BE49-F238E27FC236}">
                    <a16:creationId xmlns:a16="http://schemas.microsoft.com/office/drawing/2014/main" id="{378F309C-A963-422A-8714-4F72EFDC16A0}"/>
                  </a:ext>
                </a:extLst>
              </p:cNvPr>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endParaRPr lang="cs-CZ"/>
              </a:p>
            </p:txBody>
          </p:sp>
          <p:sp>
            <p:nvSpPr>
              <p:cNvPr id="244" name="Freeform 799">
                <a:extLst>
                  <a:ext uri="{FF2B5EF4-FFF2-40B4-BE49-F238E27FC236}">
                    <a16:creationId xmlns:a16="http://schemas.microsoft.com/office/drawing/2014/main" id="{95EF771D-F91B-4EC5-932E-EF9C6EC8B344}"/>
                  </a:ext>
                </a:extLst>
              </p:cNvPr>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endParaRPr lang="cs-CZ"/>
              </a:p>
            </p:txBody>
          </p:sp>
          <p:sp>
            <p:nvSpPr>
              <p:cNvPr id="245" name="Freeform 800">
                <a:extLst>
                  <a:ext uri="{FF2B5EF4-FFF2-40B4-BE49-F238E27FC236}">
                    <a16:creationId xmlns:a16="http://schemas.microsoft.com/office/drawing/2014/main" id="{3DE224F0-A6CC-4987-AE8E-369BCC82045C}"/>
                  </a:ext>
                </a:extLst>
              </p:cNvPr>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endParaRPr lang="cs-CZ"/>
              </a:p>
            </p:txBody>
          </p:sp>
          <p:sp>
            <p:nvSpPr>
              <p:cNvPr id="246" name="Freeform 801">
                <a:extLst>
                  <a:ext uri="{FF2B5EF4-FFF2-40B4-BE49-F238E27FC236}">
                    <a16:creationId xmlns:a16="http://schemas.microsoft.com/office/drawing/2014/main" id="{42B8F006-EF8F-4559-B5F1-97D6226C4C37}"/>
                  </a:ext>
                </a:extLst>
              </p:cNvPr>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endParaRPr lang="cs-CZ"/>
              </a:p>
            </p:txBody>
          </p:sp>
          <p:sp>
            <p:nvSpPr>
              <p:cNvPr id="247" name="Freeform 802">
                <a:extLst>
                  <a:ext uri="{FF2B5EF4-FFF2-40B4-BE49-F238E27FC236}">
                    <a16:creationId xmlns:a16="http://schemas.microsoft.com/office/drawing/2014/main" id="{C37E1C1A-F738-48AD-B11C-3834255F040D}"/>
                  </a:ext>
                </a:extLst>
              </p:cNvPr>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endParaRPr lang="cs-CZ"/>
              </a:p>
            </p:txBody>
          </p:sp>
          <p:sp>
            <p:nvSpPr>
              <p:cNvPr id="248" name="Freeform 803">
                <a:extLst>
                  <a:ext uri="{FF2B5EF4-FFF2-40B4-BE49-F238E27FC236}">
                    <a16:creationId xmlns:a16="http://schemas.microsoft.com/office/drawing/2014/main" id="{9106399B-0E0E-4F28-BB11-36FEF0685B44}"/>
                  </a:ext>
                </a:extLst>
              </p:cNvPr>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endParaRPr lang="cs-CZ"/>
              </a:p>
            </p:txBody>
          </p:sp>
          <p:sp>
            <p:nvSpPr>
              <p:cNvPr id="249" name="Freeform 804">
                <a:extLst>
                  <a:ext uri="{FF2B5EF4-FFF2-40B4-BE49-F238E27FC236}">
                    <a16:creationId xmlns:a16="http://schemas.microsoft.com/office/drawing/2014/main" id="{E0AD156F-C617-4D2C-AD5A-CCF879D064CD}"/>
                  </a:ext>
                </a:extLst>
              </p:cNvPr>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endParaRPr lang="cs-CZ"/>
              </a:p>
            </p:txBody>
          </p:sp>
          <p:sp>
            <p:nvSpPr>
              <p:cNvPr id="250" name="Freeform 805">
                <a:extLst>
                  <a:ext uri="{FF2B5EF4-FFF2-40B4-BE49-F238E27FC236}">
                    <a16:creationId xmlns:a16="http://schemas.microsoft.com/office/drawing/2014/main" id="{00761AF5-1F53-4CEA-A5C0-86C656085AC8}"/>
                  </a:ext>
                </a:extLst>
              </p:cNvPr>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endParaRPr lang="cs-CZ"/>
              </a:p>
            </p:txBody>
          </p:sp>
          <p:sp>
            <p:nvSpPr>
              <p:cNvPr id="251" name="Freeform 806">
                <a:extLst>
                  <a:ext uri="{FF2B5EF4-FFF2-40B4-BE49-F238E27FC236}">
                    <a16:creationId xmlns:a16="http://schemas.microsoft.com/office/drawing/2014/main" id="{52413675-C6D5-4349-A41B-1AAB38581CCA}"/>
                  </a:ext>
                </a:extLst>
              </p:cNvPr>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endParaRPr lang="cs-CZ"/>
              </a:p>
            </p:txBody>
          </p:sp>
          <p:sp>
            <p:nvSpPr>
              <p:cNvPr id="252" name="Freeform 807">
                <a:extLst>
                  <a:ext uri="{FF2B5EF4-FFF2-40B4-BE49-F238E27FC236}">
                    <a16:creationId xmlns:a16="http://schemas.microsoft.com/office/drawing/2014/main" id="{55BEB85D-8D13-41C3-8871-5F0657126498}"/>
                  </a:ext>
                </a:extLst>
              </p:cNvPr>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endParaRPr lang="cs-CZ"/>
              </a:p>
            </p:txBody>
          </p:sp>
          <p:sp>
            <p:nvSpPr>
              <p:cNvPr id="253" name="Freeform 808">
                <a:extLst>
                  <a:ext uri="{FF2B5EF4-FFF2-40B4-BE49-F238E27FC236}">
                    <a16:creationId xmlns:a16="http://schemas.microsoft.com/office/drawing/2014/main" id="{D3674502-7383-4B57-9E6A-965815D8E67F}"/>
                  </a:ext>
                </a:extLst>
              </p:cNvPr>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endParaRPr lang="cs-CZ"/>
              </a:p>
            </p:txBody>
          </p:sp>
          <p:sp>
            <p:nvSpPr>
              <p:cNvPr id="254" name="Freeform 809">
                <a:extLst>
                  <a:ext uri="{FF2B5EF4-FFF2-40B4-BE49-F238E27FC236}">
                    <a16:creationId xmlns:a16="http://schemas.microsoft.com/office/drawing/2014/main" id="{63903D60-408B-4968-B5F3-BA23E82605EC}"/>
                  </a:ext>
                </a:extLst>
              </p:cNvPr>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endParaRPr lang="cs-CZ"/>
              </a:p>
            </p:txBody>
          </p:sp>
          <p:sp>
            <p:nvSpPr>
              <p:cNvPr id="255" name="Freeform 810">
                <a:extLst>
                  <a:ext uri="{FF2B5EF4-FFF2-40B4-BE49-F238E27FC236}">
                    <a16:creationId xmlns:a16="http://schemas.microsoft.com/office/drawing/2014/main" id="{25052451-525B-4016-82C7-60D1D98A5A8D}"/>
                  </a:ext>
                </a:extLst>
              </p:cNvPr>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256" name="Freeform 811">
                <a:extLst>
                  <a:ext uri="{FF2B5EF4-FFF2-40B4-BE49-F238E27FC236}">
                    <a16:creationId xmlns:a16="http://schemas.microsoft.com/office/drawing/2014/main" id="{0B6498CF-E609-4009-AA88-B0BCFF6AF614}"/>
                  </a:ext>
                </a:extLst>
              </p:cNvPr>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endParaRPr lang="cs-CZ"/>
              </a:p>
            </p:txBody>
          </p:sp>
          <p:sp>
            <p:nvSpPr>
              <p:cNvPr id="257" name="Freeform 812">
                <a:extLst>
                  <a:ext uri="{FF2B5EF4-FFF2-40B4-BE49-F238E27FC236}">
                    <a16:creationId xmlns:a16="http://schemas.microsoft.com/office/drawing/2014/main" id="{12046441-C459-4F46-BCAA-76F661D71D43}"/>
                  </a:ext>
                </a:extLst>
              </p:cNvPr>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258" name="Freeform 813">
                <a:extLst>
                  <a:ext uri="{FF2B5EF4-FFF2-40B4-BE49-F238E27FC236}">
                    <a16:creationId xmlns:a16="http://schemas.microsoft.com/office/drawing/2014/main" id="{2145A6B6-EE4A-412D-9431-7400CED07FD7}"/>
                  </a:ext>
                </a:extLst>
              </p:cNvPr>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endParaRPr lang="cs-CZ"/>
              </a:p>
            </p:txBody>
          </p:sp>
          <p:sp>
            <p:nvSpPr>
              <p:cNvPr id="259" name="Freeform 814">
                <a:extLst>
                  <a:ext uri="{FF2B5EF4-FFF2-40B4-BE49-F238E27FC236}">
                    <a16:creationId xmlns:a16="http://schemas.microsoft.com/office/drawing/2014/main" id="{F2F61D79-3A65-4F2E-BCB3-BE2E94239261}"/>
                  </a:ext>
                </a:extLst>
              </p:cNvPr>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endParaRPr lang="cs-CZ"/>
              </a:p>
            </p:txBody>
          </p:sp>
          <p:sp>
            <p:nvSpPr>
              <p:cNvPr id="260" name="Freeform 815">
                <a:extLst>
                  <a:ext uri="{FF2B5EF4-FFF2-40B4-BE49-F238E27FC236}">
                    <a16:creationId xmlns:a16="http://schemas.microsoft.com/office/drawing/2014/main" id="{EDB3C44A-913C-48CB-ADAD-6AD2C175D788}"/>
                  </a:ext>
                </a:extLst>
              </p:cNvPr>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endParaRPr lang="cs-CZ"/>
              </a:p>
            </p:txBody>
          </p:sp>
          <p:sp>
            <p:nvSpPr>
              <p:cNvPr id="261" name="Freeform 816">
                <a:extLst>
                  <a:ext uri="{FF2B5EF4-FFF2-40B4-BE49-F238E27FC236}">
                    <a16:creationId xmlns:a16="http://schemas.microsoft.com/office/drawing/2014/main" id="{14D52406-D126-47D2-B8D7-19650F60E558}"/>
                  </a:ext>
                </a:extLst>
              </p:cNvPr>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endParaRPr lang="cs-CZ"/>
              </a:p>
            </p:txBody>
          </p:sp>
          <p:sp>
            <p:nvSpPr>
              <p:cNvPr id="262" name="Freeform 817">
                <a:extLst>
                  <a:ext uri="{FF2B5EF4-FFF2-40B4-BE49-F238E27FC236}">
                    <a16:creationId xmlns:a16="http://schemas.microsoft.com/office/drawing/2014/main" id="{7C228C2C-F5A7-4BF2-8268-0F199107AFC1}"/>
                  </a:ext>
                </a:extLst>
              </p:cNvPr>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endParaRPr lang="cs-CZ"/>
              </a:p>
            </p:txBody>
          </p:sp>
          <p:sp>
            <p:nvSpPr>
              <p:cNvPr id="263" name="Freeform 818">
                <a:extLst>
                  <a:ext uri="{FF2B5EF4-FFF2-40B4-BE49-F238E27FC236}">
                    <a16:creationId xmlns:a16="http://schemas.microsoft.com/office/drawing/2014/main" id="{87B6F5E5-94BA-42C2-B44C-753E7E70CF56}"/>
                  </a:ext>
                </a:extLst>
              </p:cNvPr>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endParaRPr lang="cs-CZ"/>
              </a:p>
            </p:txBody>
          </p:sp>
          <p:sp>
            <p:nvSpPr>
              <p:cNvPr id="264" name="Freeform 819">
                <a:extLst>
                  <a:ext uri="{FF2B5EF4-FFF2-40B4-BE49-F238E27FC236}">
                    <a16:creationId xmlns:a16="http://schemas.microsoft.com/office/drawing/2014/main" id="{7FAD48EB-6344-4FBE-9F87-C467C1205885}"/>
                  </a:ext>
                </a:extLst>
              </p:cNvPr>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endParaRPr lang="cs-CZ"/>
              </a:p>
            </p:txBody>
          </p:sp>
          <p:sp>
            <p:nvSpPr>
              <p:cNvPr id="265" name="Freeform 820">
                <a:extLst>
                  <a:ext uri="{FF2B5EF4-FFF2-40B4-BE49-F238E27FC236}">
                    <a16:creationId xmlns:a16="http://schemas.microsoft.com/office/drawing/2014/main" id="{6D8BAA54-90E9-4060-8534-6B6A4FE0451B}"/>
                  </a:ext>
                </a:extLst>
              </p:cNvPr>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endParaRPr lang="cs-CZ"/>
              </a:p>
            </p:txBody>
          </p:sp>
          <p:sp>
            <p:nvSpPr>
              <p:cNvPr id="266" name="Freeform 821">
                <a:extLst>
                  <a:ext uri="{FF2B5EF4-FFF2-40B4-BE49-F238E27FC236}">
                    <a16:creationId xmlns:a16="http://schemas.microsoft.com/office/drawing/2014/main" id="{C874107B-7771-4BA4-9F4D-0358EEC085DD}"/>
                  </a:ext>
                </a:extLst>
              </p:cNvPr>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endParaRPr lang="cs-CZ"/>
              </a:p>
            </p:txBody>
          </p:sp>
          <p:sp>
            <p:nvSpPr>
              <p:cNvPr id="267" name="Freeform 822">
                <a:extLst>
                  <a:ext uri="{FF2B5EF4-FFF2-40B4-BE49-F238E27FC236}">
                    <a16:creationId xmlns:a16="http://schemas.microsoft.com/office/drawing/2014/main" id="{2CD163A4-F4CB-47E2-9DFC-349903C287F4}"/>
                  </a:ext>
                </a:extLst>
              </p:cNvPr>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endParaRPr lang="cs-CZ"/>
              </a:p>
            </p:txBody>
          </p:sp>
          <p:sp>
            <p:nvSpPr>
              <p:cNvPr id="268" name="Freeform 823">
                <a:extLst>
                  <a:ext uri="{FF2B5EF4-FFF2-40B4-BE49-F238E27FC236}">
                    <a16:creationId xmlns:a16="http://schemas.microsoft.com/office/drawing/2014/main" id="{6B854411-75F7-403D-A462-972D4A45D568}"/>
                  </a:ext>
                </a:extLst>
              </p:cNvPr>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endParaRPr lang="cs-CZ"/>
              </a:p>
            </p:txBody>
          </p:sp>
          <p:sp>
            <p:nvSpPr>
              <p:cNvPr id="269" name="Freeform 824">
                <a:extLst>
                  <a:ext uri="{FF2B5EF4-FFF2-40B4-BE49-F238E27FC236}">
                    <a16:creationId xmlns:a16="http://schemas.microsoft.com/office/drawing/2014/main" id="{D2479F4F-ED3C-4364-9B16-BCB14B37F39A}"/>
                  </a:ext>
                </a:extLst>
              </p:cNvPr>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endParaRPr lang="cs-CZ"/>
              </a:p>
            </p:txBody>
          </p:sp>
          <p:sp>
            <p:nvSpPr>
              <p:cNvPr id="270" name="Freeform 825">
                <a:extLst>
                  <a:ext uri="{FF2B5EF4-FFF2-40B4-BE49-F238E27FC236}">
                    <a16:creationId xmlns:a16="http://schemas.microsoft.com/office/drawing/2014/main" id="{389C0841-58E6-4ED8-BDA0-DE9AC00C8D96}"/>
                  </a:ext>
                </a:extLst>
              </p:cNvPr>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endParaRPr lang="cs-CZ"/>
              </a:p>
            </p:txBody>
          </p:sp>
          <p:sp>
            <p:nvSpPr>
              <p:cNvPr id="271" name="Freeform 826">
                <a:extLst>
                  <a:ext uri="{FF2B5EF4-FFF2-40B4-BE49-F238E27FC236}">
                    <a16:creationId xmlns:a16="http://schemas.microsoft.com/office/drawing/2014/main" id="{6EAB8829-FC01-4EE4-A316-75B8EEFFA516}"/>
                  </a:ext>
                </a:extLst>
              </p:cNvPr>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endParaRPr lang="cs-CZ"/>
              </a:p>
            </p:txBody>
          </p:sp>
          <p:sp>
            <p:nvSpPr>
              <p:cNvPr id="272" name="Freeform 827">
                <a:extLst>
                  <a:ext uri="{FF2B5EF4-FFF2-40B4-BE49-F238E27FC236}">
                    <a16:creationId xmlns:a16="http://schemas.microsoft.com/office/drawing/2014/main" id="{5D4B5389-047B-42B8-A4F3-3D408A3732AE}"/>
                  </a:ext>
                </a:extLst>
              </p:cNvPr>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endParaRPr lang="cs-CZ"/>
              </a:p>
            </p:txBody>
          </p:sp>
          <p:sp>
            <p:nvSpPr>
              <p:cNvPr id="273" name="Freeform 828">
                <a:extLst>
                  <a:ext uri="{FF2B5EF4-FFF2-40B4-BE49-F238E27FC236}">
                    <a16:creationId xmlns:a16="http://schemas.microsoft.com/office/drawing/2014/main" id="{E24F1602-E8F5-48C8-828E-025E4A563039}"/>
                  </a:ext>
                </a:extLst>
              </p:cNvPr>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endParaRPr lang="cs-CZ"/>
              </a:p>
            </p:txBody>
          </p:sp>
          <p:sp>
            <p:nvSpPr>
              <p:cNvPr id="274" name="Freeform 829">
                <a:extLst>
                  <a:ext uri="{FF2B5EF4-FFF2-40B4-BE49-F238E27FC236}">
                    <a16:creationId xmlns:a16="http://schemas.microsoft.com/office/drawing/2014/main" id="{C70D27CD-D7AC-4569-9E71-5BCAF6081E15}"/>
                  </a:ext>
                </a:extLst>
              </p:cNvPr>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endParaRPr lang="cs-CZ"/>
              </a:p>
            </p:txBody>
          </p:sp>
          <p:sp>
            <p:nvSpPr>
              <p:cNvPr id="275" name="Freeform 830">
                <a:extLst>
                  <a:ext uri="{FF2B5EF4-FFF2-40B4-BE49-F238E27FC236}">
                    <a16:creationId xmlns:a16="http://schemas.microsoft.com/office/drawing/2014/main" id="{FDEA5BDC-C468-4C49-826D-D41D79723D97}"/>
                  </a:ext>
                </a:extLst>
              </p:cNvPr>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endParaRPr lang="cs-CZ"/>
              </a:p>
            </p:txBody>
          </p:sp>
          <p:sp>
            <p:nvSpPr>
              <p:cNvPr id="276" name="Freeform 831">
                <a:extLst>
                  <a:ext uri="{FF2B5EF4-FFF2-40B4-BE49-F238E27FC236}">
                    <a16:creationId xmlns:a16="http://schemas.microsoft.com/office/drawing/2014/main" id="{E0C6D3D5-B5E0-45BA-995B-B7EA786FBFA2}"/>
                  </a:ext>
                </a:extLst>
              </p:cNvPr>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endParaRPr lang="cs-CZ"/>
              </a:p>
            </p:txBody>
          </p:sp>
        </p:grpSp>
        <p:grpSp>
          <p:nvGrpSpPr>
            <p:cNvPr id="45" name="Group 832">
              <a:extLst>
                <a:ext uri="{FF2B5EF4-FFF2-40B4-BE49-F238E27FC236}">
                  <a16:creationId xmlns:a16="http://schemas.microsoft.com/office/drawing/2014/main" id="{398B34FB-28B8-4A83-AEE4-90B1B40FD87E}"/>
                </a:ext>
              </a:extLst>
            </p:cNvPr>
            <p:cNvGrpSpPr>
              <a:grpSpLocks/>
            </p:cNvGrpSpPr>
            <p:nvPr/>
          </p:nvGrpSpPr>
          <p:grpSpPr bwMode="auto">
            <a:xfrm>
              <a:off x="4558" y="2998"/>
              <a:ext cx="304" cy="284"/>
              <a:chOff x="4663" y="3339"/>
              <a:chExt cx="727" cy="679"/>
            </a:xfrm>
          </p:grpSpPr>
          <p:sp>
            <p:nvSpPr>
              <p:cNvPr id="133" name="Freeform 833">
                <a:extLst>
                  <a:ext uri="{FF2B5EF4-FFF2-40B4-BE49-F238E27FC236}">
                    <a16:creationId xmlns:a16="http://schemas.microsoft.com/office/drawing/2014/main" id="{F8DF7EC6-FE2A-488B-BFAC-22C08153A1BB}"/>
                  </a:ext>
                </a:extLst>
              </p:cNvPr>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endParaRPr lang="cs-CZ"/>
              </a:p>
            </p:txBody>
          </p:sp>
          <p:sp>
            <p:nvSpPr>
              <p:cNvPr id="134" name="Freeform 834">
                <a:extLst>
                  <a:ext uri="{FF2B5EF4-FFF2-40B4-BE49-F238E27FC236}">
                    <a16:creationId xmlns:a16="http://schemas.microsoft.com/office/drawing/2014/main" id="{9E906B00-725C-4DEB-8674-AE4A2EE39B8F}"/>
                  </a:ext>
                </a:extLst>
              </p:cNvPr>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endParaRPr lang="cs-CZ"/>
              </a:p>
            </p:txBody>
          </p:sp>
          <p:sp>
            <p:nvSpPr>
              <p:cNvPr id="135" name="Freeform 835">
                <a:extLst>
                  <a:ext uri="{FF2B5EF4-FFF2-40B4-BE49-F238E27FC236}">
                    <a16:creationId xmlns:a16="http://schemas.microsoft.com/office/drawing/2014/main" id="{1DFCEE1B-EB4D-4BF6-A745-A504F2C47663}"/>
                  </a:ext>
                </a:extLst>
              </p:cNvPr>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endParaRPr lang="cs-CZ"/>
              </a:p>
            </p:txBody>
          </p:sp>
          <p:sp>
            <p:nvSpPr>
              <p:cNvPr id="136" name="Freeform 836">
                <a:extLst>
                  <a:ext uri="{FF2B5EF4-FFF2-40B4-BE49-F238E27FC236}">
                    <a16:creationId xmlns:a16="http://schemas.microsoft.com/office/drawing/2014/main" id="{D57E5829-D725-446E-B67D-6B1F070842C7}"/>
                  </a:ext>
                </a:extLst>
              </p:cNvPr>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endParaRPr lang="cs-CZ"/>
              </a:p>
            </p:txBody>
          </p:sp>
          <p:sp>
            <p:nvSpPr>
              <p:cNvPr id="137" name="Freeform 837">
                <a:extLst>
                  <a:ext uri="{FF2B5EF4-FFF2-40B4-BE49-F238E27FC236}">
                    <a16:creationId xmlns:a16="http://schemas.microsoft.com/office/drawing/2014/main" id="{C12674A4-4CBF-4DB4-9414-1C3898CE7030}"/>
                  </a:ext>
                </a:extLst>
              </p:cNvPr>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endParaRPr lang="cs-CZ"/>
              </a:p>
            </p:txBody>
          </p:sp>
          <p:sp>
            <p:nvSpPr>
              <p:cNvPr id="138" name="Freeform 838">
                <a:extLst>
                  <a:ext uri="{FF2B5EF4-FFF2-40B4-BE49-F238E27FC236}">
                    <a16:creationId xmlns:a16="http://schemas.microsoft.com/office/drawing/2014/main" id="{5C7D1DC3-6461-4038-944C-F89E2C2E78C3}"/>
                  </a:ext>
                </a:extLst>
              </p:cNvPr>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endParaRPr lang="cs-CZ"/>
              </a:p>
            </p:txBody>
          </p:sp>
          <p:sp>
            <p:nvSpPr>
              <p:cNvPr id="139" name="Freeform 839">
                <a:extLst>
                  <a:ext uri="{FF2B5EF4-FFF2-40B4-BE49-F238E27FC236}">
                    <a16:creationId xmlns:a16="http://schemas.microsoft.com/office/drawing/2014/main" id="{27FADF4A-DFC9-4A04-AE3F-523CF9C4A4F4}"/>
                  </a:ext>
                </a:extLst>
              </p:cNvPr>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endParaRPr lang="cs-CZ"/>
              </a:p>
            </p:txBody>
          </p:sp>
          <p:sp>
            <p:nvSpPr>
              <p:cNvPr id="140" name="Freeform 840">
                <a:extLst>
                  <a:ext uri="{FF2B5EF4-FFF2-40B4-BE49-F238E27FC236}">
                    <a16:creationId xmlns:a16="http://schemas.microsoft.com/office/drawing/2014/main" id="{74F500A3-86AC-42D7-AAB2-8147FAAC8D8E}"/>
                  </a:ext>
                </a:extLst>
              </p:cNvPr>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endParaRPr lang="cs-CZ"/>
              </a:p>
            </p:txBody>
          </p:sp>
          <p:sp>
            <p:nvSpPr>
              <p:cNvPr id="141" name="Freeform 841">
                <a:extLst>
                  <a:ext uri="{FF2B5EF4-FFF2-40B4-BE49-F238E27FC236}">
                    <a16:creationId xmlns:a16="http://schemas.microsoft.com/office/drawing/2014/main" id="{22FCD355-74C2-4353-ACD5-5B945AFB585A}"/>
                  </a:ext>
                </a:extLst>
              </p:cNvPr>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endParaRPr lang="cs-CZ"/>
              </a:p>
            </p:txBody>
          </p:sp>
          <p:sp>
            <p:nvSpPr>
              <p:cNvPr id="142" name="Freeform 842">
                <a:extLst>
                  <a:ext uri="{FF2B5EF4-FFF2-40B4-BE49-F238E27FC236}">
                    <a16:creationId xmlns:a16="http://schemas.microsoft.com/office/drawing/2014/main" id="{D6B93C04-EA0F-42FF-A844-C5989AEE05F8}"/>
                  </a:ext>
                </a:extLst>
              </p:cNvPr>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endParaRPr lang="cs-CZ"/>
              </a:p>
            </p:txBody>
          </p:sp>
          <p:sp>
            <p:nvSpPr>
              <p:cNvPr id="143" name="Freeform 843">
                <a:extLst>
                  <a:ext uri="{FF2B5EF4-FFF2-40B4-BE49-F238E27FC236}">
                    <a16:creationId xmlns:a16="http://schemas.microsoft.com/office/drawing/2014/main" id="{B3C5A074-F55C-4328-9A7F-8C70A1341E36}"/>
                  </a:ext>
                </a:extLst>
              </p:cNvPr>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endParaRPr lang="cs-CZ"/>
              </a:p>
            </p:txBody>
          </p:sp>
          <p:sp>
            <p:nvSpPr>
              <p:cNvPr id="144" name="Freeform 844">
                <a:extLst>
                  <a:ext uri="{FF2B5EF4-FFF2-40B4-BE49-F238E27FC236}">
                    <a16:creationId xmlns:a16="http://schemas.microsoft.com/office/drawing/2014/main" id="{2876A96D-7249-4B6D-AF35-11E08447954D}"/>
                  </a:ext>
                </a:extLst>
              </p:cNvPr>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endParaRPr lang="cs-CZ"/>
              </a:p>
            </p:txBody>
          </p:sp>
          <p:sp>
            <p:nvSpPr>
              <p:cNvPr id="145" name="Freeform 845">
                <a:extLst>
                  <a:ext uri="{FF2B5EF4-FFF2-40B4-BE49-F238E27FC236}">
                    <a16:creationId xmlns:a16="http://schemas.microsoft.com/office/drawing/2014/main" id="{154477DD-0F57-4BC4-A4B0-B133541755DF}"/>
                  </a:ext>
                </a:extLst>
              </p:cNvPr>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endParaRPr lang="cs-CZ"/>
              </a:p>
            </p:txBody>
          </p:sp>
          <p:sp>
            <p:nvSpPr>
              <p:cNvPr id="146" name="Freeform 846">
                <a:extLst>
                  <a:ext uri="{FF2B5EF4-FFF2-40B4-BE49-F238E27FC236}">
                    <a16:creationId xmlns:a16="http://schemas.microsoft.com/office/drawing/2014/main" id="{C11A0421-3AAB-4FD5-8BDE-1A5D7A42133F}"/>
                  </a:ext>
                </a:extLst>
              </p:cNvPr>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endParaRPr lang="cs-CZ"/>
              </a:p>
            </p:txBody>
          </p:sp>
          <p:sp>
            <p:nvSpPr>
              <p:cNvPr id="147" name="Freeform 847">
                <a:extLst>
                  <a:ext uri="{FF2B5EF4-FFF2-40B4-BE49-F238E27FC236}">
                    <a16:creationId xmlns:a16="http://schemas.microsoft.com/office/drawing/2014/main" id="{93F723F9-D6D6-4A5F-8F73-4CABEB6B6D5F}"/>
                  </a:ext>
                </a:extLst>
              </p:cNvPr>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endParaRPr lang="cs-CZ"/>
              </a:p>
            </p:txBody>
          </p:sp>
          <p:sp>
            <p:nvSpPr>
              <p:cNvPr id="148" name="Freeform 848">
                <a:extLst>
                  <a:ext uri="{FF2B5EF4-FFF2-40B4-BE49-F238E27FC236}">
                    <a16:creationId xmlns:a16="http://schemas.microsoft.com/office/drawing/2014/main" id="{F90D986C-401F-42CB-B656-090A692C71F0}"/>
                  </a:ext>
                </a:extLst>
              </p:cNvPr>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endParaRPr lang="cs-CZ"/>
              </a:p>
            </p:txBody>
          </p:sp>
          <p:sp>
            <p:nvSpPr>
              <p:cNvPr id="149" name="Freeform 849">
                <a:extLst>
                  <a:ext uri="{FF2B5EF4-FFF2-40B4-BE49-F238E27FC236}">
                    <a16:creationId xmlns:a16="http://schemas.microsoft.com/office/drawing/2014/main" id="{554F2366-5D2F-4DF9-B83B-D8A37EF37524}"/>
                  </a:ext>
                </a:extLst>
              </p:cNvPr>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endParaRPr lang="cs-CZ"/>
              </a:p>
            </p:txBody>
          </p:sp>
          <p:sp>
            <p:nvSpPr>
              <p:cNvPr id="150" name="Freeform 850">
                <a:extLst>
                  <a:ext uri="{FF2B5EF4-FFF2-40B4-BE49-F238E27FC236}">
                    <a16:creationId xmlns:a16="http://schemas.microsoft.com/office/drawing/2014/main" id="{C5D8F666-9C8A-4E4B-9325-E4E3B87C49F9}"/>
                  </a:ext>
                </a:extLst>
              </p:cNvPr>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endParaRPr lang="cs-CZ"/>
              </a:p>
            </p:txBody>
          </p:sp>
          <p:sp>
            <p:nvSpPr>
              <p:cNvPr id="151" name="Freeform 851">
                <a:extLst>
                  <a:ext uri="{FF2B5EF4-FFF2-40B4-BE49-F238E27FC236}">
                    <a16:creationId xmlns:a16="http://schemas.microsoft.com/office/drawing/2014/main" id="{96F59F67-2E04-481D-9761-366F9F23DD22}"/>
                  </a:ext>
                </a:extLst>
              </p:cNvPr>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endParaRPr lang="cs-CZ"/>
              </a:p>
            </p:txBody>
          </p:sp>
          <p:sp>
            <p:nvSpPr>
              <p:cNvPr id="152" name="Freeform 852">
                <a:extLst>
                  <a:ext uri="{FF2B5EF4-FFF2-40B4-BE49-F238E27FC236}">
                    <a16:creationId xmlns:a16="http://schemas.microsoft.com/office/drawing/2014/main" id="{58AD492E-D496-4F1C-A56B-FD1154BC9358}"/>
                  </a:ext>
                </a:extLst>
              </p:cNvPr>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endParaRPr lang="cs-CZ"/>
              </a:p>
            </p:txBody>
          </p:sp>
          <p:sp>
            <p:nvSpPr>
              <p:cNvPr id="153" name="Freeform 853">
                <a:extLst>
                  <a:ext uri="{FF2B5EF4-FFF2-40B4-BE49-F238E27FC236}">
                    <a16:creationId xmlns:a16="http://schemas.microsoft.com/office/drawing/2014/main" id="{9C8784B3-F298-46A6-9699-5E19D660CBCF}"/>
                  </a:ext>
                </a:extLst>
              </p:cNvPr>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endParaRPr lang="cs-CZ"/>
              </a:p>
            </p:txBody>
          </p:sp>
          <p:sp>
            <p:nvSpPr>
              <p:cNvPr id="154" name="Freeform 854">
                <a:extLst>
                  <a:ext uri="{FF2B5EF4-FFF2-40B4-BE49-F238E27FC236}">
                    <a16:creationId xmlns:a16="http://schemas.microsoft.com/office/drawing/2014/main" id="{53BAFF2E-18D7-490E-8541-0F608E884B81}"/>
                  </a:ext>
                </a:extLst>
              </p:cNvPr>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endParaRPr lang="cs-CZ"/>
              </a:p>
            </p:txBody>
          </p:sp>
          <p:sp>
            <p:nvSpPr>
              <p:cNvPr id="155" name="Freeform 855">
                <a:extLst>
                  <a:ext uri="{FF2B5EF4-FFF2-40B4-BE49-F238E27FC236}">
                    <a16:creationId xmlns:a16="http://schemas.microsoft.com/office/drawing/2014/main" id="{B0501C68-7BB3-47AC-B742-070B794BB761}"/>
                  </a:ext>
                </a:extLst>
              </p:cNvPr>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endParaRPr lang="cs-CZ"/>
              </a:p>
            </p:txBody>
          </p:sp>
          <p:sp>
            <p:nvSpPr>
              <p:cNvPr id="156" name="Freeform 856">
                <a:extLst>
                  <a:ext uri="{FF2B5EF4-FFF2-40B4-BE49-F238E27FC236}">
                    <a16:creationId xmlns:a16="http://schemas.microsoft.com/office/drawing/2014/main" id="{0FC9956A-C4AE-4A44-9E11-4846A3F3AF7D}"/>
                  </a:ext>
                </a:extLst>
              </p:cNvPr>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endParaRPr lang="cs-CZ"/>
              </a:p>
            </p:txBody>
          </p:sp>
          <p:sp>
            <p:nvSpPr>
              <p:cNvPr id="157" name="Freeform 857">
                <a:extLst>
                  <a:ext uri="{FF2B5EF4-FFF2-40B4-BE49-F238E27FC236}">
                    <a16:creationId xmlns:a16="http://schemas.microsoft.com/office/drawing/2014/main" id="{FB2C2980-DF56-4615-86EF-D5DCD573B183}"/>
                  </a:ext>
                </a:extLst>
              </p:cNvPr>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endParaRPr lang="cs-CZ"/>
              </a:p>
            </p:txBody>
          </p:sp>
          <p:sp>
            <p:nvSpPr>
              <p:cNvPr id="158" name="Freeform 858">
                <a:extLst>
                  <a:ext uri="{FF2B5EF4-FFF2-40B4-BE49-F238E27FC236}">
                    <a16:creationId xmlns:a16="http://schemas.microsoft.com/office/drawing/2014/main" id="{4841BAF5-CB04-485C-A09E-910A1B55B0E5}"/>
                  </a:ext>
                </a:extLst>
              </p:cNvPr>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endParaRPr lang="cs-CZ"/>
              </a:p>
            </p:txBody>
          </p:sp>
          <p:sp>
            <p:nvSpPr>
              <p:cNvPr id="159" name="Freeform 859">
                <a:extLst>
                  <a:ext uri="{FF2B5EF4-FFF2-40B4-BE49-F238E27FC236}">
                    <a16:creationId xmlns:a16="http://schemas.microsoft.com/office/drawing/2014/main" id="{0847867F-A39F-42A2-965F-DF3D59EBC3ED}"/>
                  </a:ext>
                </a:extLst>
              </p:cNvPr>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endParaRPr lang="cs-CZ"/>
              </a:p>
            </p:txBody>
          </p:sp>
          <p:sp>
            <p:nvSpPr>
              <p:cNvPr id="160" name="Freeform 860">
                <a:extLst>
                  <a:ext uri="{FF2B5EF4-FFF2-40B4-BE49-F238E27FC236}">
                    <a16:creationId xmlns:a16="http://schemas.microsoft.com/office/drawing/2014/main" id="{720AAC57-8AE2-43CB-A7E3-8A9959BB417B}"/>
                  </a:ext>
                </a:extLst>
              </p:cNvPr>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endParaRPr lang="cs-CZ"/>
              </a:p>
            </p:txBody>
          </p:sp>
          <p:sp>
            <p:nvSpPr>
              <p:cNvPr id="161" name="Freeform 861">
                <a:extLst>
                  <a:ext uri="{FF2B5EF4-FFF2-40B4-BE49-F238E27FC236}">
                    <a16:creationId xmlns:a16="http://schemas.microsoft.com/office/drawing/2014/main" id="{289EBC8A-051D-45D3-8A92-D48841842B7B}"/>
                  </a:ext>
                </a:extLst>
              </p:cNvPr>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endParaRPr lang="cs-CZ"/>
              </a:p>
            </p:txBody>
          </p:sp>
          <p:sp>
            <p:nvSpPr>
              <p:cNvPr id="162" name="Freeform 862">
                <a:extLst>
                  <a:ext uri="{FF2B5EF4-FFF2-40B4-BE49-F238E27FC236}">
                    <a16:creationId xmlns:a16="http://schemas.microsoft.com/office/drawing/2014/main" id="{A3F32AD0-B9A5-4986-BBD3-9240116A3CEC}"/>
                  </a:ext>
                </a:extLst>
              </p:cNvPr>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endParaRPr lang="cs-CZ"/>
              </a:p>
            </p:txBody>
          </p:sp>
          <p:sp>
            <p:nvSpPr>
              <p:cNvPr id="163" name="Freeform 863">
                <a:extLst>
                  <a:ext uri="{FF2B5EF4-FFF2-40B4-BE49-F238E27FC236}">
                    <a16:creationId xmlns:a16="http://schemas.microsoft.com/office/drawing/2014/main" id="{9D349C1F-21F4-495D-A53E-6A5519BBD58B}"/>
                  </a:ext>
                </a:extLst>
              </p:cNvPr>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endParaRPr lang="cs-CZ"/>
              </a:p>
            </p:txBody>
          </p:sp>
          <p:sp>
            <p:nvSpPr>
              <p:cNvPr id="164" name="Freeform 864">
                <a:extLst>
                  <a:ext uri="{FF2B5EF4-FFF2-40B4-BE49-F238E27FC236}">
                    <a16:creationId xmlns:a16="http://schemas.microsoft.com/office/drawing/2014/main" id="{10E5668E-FBF5-4B75-8A0D-D8CA3D4B6CA6}"/>
                  </a:ext>
                </a:extLst>
              </p:cNvPr>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endParaRPr lang="cs-CZ"/>
              </a:p>
            </p:txBody>
          </p:sp>
          <p:sp>
            <p:nvSpPr>
              <p:cNvPr id="165" name="Freeform 865">
                <a:extLst>
                  <a:ext uri="{FF2B5EF4-FFF2-40B4-BE49-F238E27FC236}">
                    <a16:creationId xmlns:a16="http://schemas.microsoft.com/office/drawing/2014/main" id="{87BBE7B5-B72B-4101-8ED6-EECDD9F6FBE3}"/>
                  </a:ext>
                </a:extLst>
              </p:cNvPr>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endParaRPr lang="cs-CZ"/>
              </a:p>
            </p:txBody>
          </p:sp>
          <p:sp>
            <p:nvSpPr>
              <p:cNvPr id="166" name="Freeform 866">
                <a:extLst>
                  <a:ext uri="{FF2B5EF4-FFF2-40B4-BE49-F238E27FC236}">
                    <a16:creationId xmlns:a16="http://schemas.microsoft.com/office/drawing/2014/main" id="{46955A17-240B-4F5F-B998-64116D866D1F}"/>
                  </a:ext>
                </a:extLst>
              </p:cNvPr>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endParaRPr lang="cs-CZ"/>
              </a:p>
            </p:txBody>
          </p:sp>
          <p:sp>
            <p:nvSpPr>
              <p:cNvPr id="167" name="Freeform 867">
                <a:extLst>
                  <a:ext uri="{FF2B5EF4-FFF2-40B4-BE49-F238E27FC236}">
                    <a16:creationId xmlns:a16="http://schemas.microsoft.com/office/drawing/2014/main" id="{311A65A7-3DD0-41C1-BE41-B1535160C9EA}"/>
                  </a:ext>
                </a:extLst>
              </p:cNvPr>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endParaRPr lang="cs-CZ"/>
              </a:p>
            </p:txBody>
          </p:sp>
          <p:sp>
            <p:nvSpPr>
              <p:cNvPr id="168" name="Freeform 868">
                <a:extLst>
                  <a:ext uri="{FF2B5EF4-FFF2-40B4-BE49-F238E27FC236}">
                    <a16:creationId xmlns:a16="http://schemas.microsoft.com/office/drawing/2014/main" id="{25413A00-F396-4C32-9E33-8F6A9A8A2836}"/>
                  </a:ext>
                </a:extLst>
              </p:cNvPr>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endParaRPr lang="cs-CZ"/>
              </a:p>
            </p:txBody>
          </p:sp>
          <p:sp>
            <p:nvSpPr>
              <p:cNvPr id="169" name="Freeform 869">
                <a:extLst>
                  <a:ext uri="{FF2B5EF4-FFF2-40B4-BE49-F238E27FC236}">
                    <a16:creationId xmlns:a16="http://schemas.microsoft.com/office/drawing/2014/main" id="{E04A5786-A581-48D6-AABC-B403F0AB0F81}"/>
                  </a:ext>
                </a:extLst>
              </p:cNvPr>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endParaRPr lang="cs-CZ"/>
              </a:p>
            </p:txBody>
          </p:sp>
          <p:sp>
            <p:nvSpPr>
              <p:cNvPr id="170" name="Freeform 870">
                <a:extLst>
                  <a:ext uri="{FF2B5EF4-FFF2-40B4-BE49-F238E27FC236}">
                    <a16:creationId xmlns:a16="http://schemas.microsoft.com/office/drawing/2014/main" id="{AC608C44-F5CF-4F9E-A724-C24F428A0660}"/>
                  </a:ext>
                </a:extLst>
              </p:cNvPr>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endParaRPr lang="cs-CZ"/>
              </a:p>
            </p:txBody>
          </p:sp>
          <p:sp>
            <p:nvSpPr>
              <p:cNvPr id="171" name="Freeform 871">
                <a:extLst>
                  <a:ext uri="{FF2B5EF4-FFF2-40B4-BE49-F238E27FC236}">
                    <a16:creationId xmlns:a16="http://schemas.microsoft.com/office/drawing/2014/main" id="{76FFC4A9-DE68-41C9-95BD-80236496C829}"/>
                  </a:ext>
                </a:extLst>
              </p:cNvPr>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endParaRPr lang="cs-CZ"/>
              </a:p>
            </p:txBody>
          </p:sp>
          <p:sp>
            <p:nvSpPr>
              <p:cNvPr id="172" name="Freeform 872">
                <a:extLst>
                  <a:ext uri="{FF2B5EF4-FFF2-40B4-BE49-F238E27FC236}">
                    <a16:creationId xmlns:a16="http://schemas.microsoft.com/office/drawing/2014/main" id="{DD4AC14A-058F-4D3C-BC6D-883BD5CF566E}"/>
                  </a:ext>
                </a:extLst>
              </p:cNvPr>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endParaRPr lang="cs-CZ"/>
              </a:p>
            </p:txBody>
          </p:sp>
          <p:sp>
            <p:nvSpPr>
              <p:cNvPr id="173" name="Freeform 873">
                <a:extLst>
                  <a:ext uri="{FF2B5EF4-FFF2-40B4-BE49-F238E27FC236}">
                    <a16:creationId xmlns:a16="http://schemas.microsoft.com/office/drawing/2014/main" id="{061C9521-1119-440C-8AEB-A671C34967D4}"/>
                  </a:ext>
                </a:extLst>
              </p:cNvPr>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endParaRPr lang="cs-CZ"/>
              </a:p>
            </p:txBody>
          </p:sp>
          <p:sp>
            <p:nvSpPr>
              <p:cNvPr id="174" name="Freeform 874">
                <a:extLst>
                  <a:ext uri="{FF2B5EF4-FFF2-40B4-BE49-F238E27FC236}">
                    <a16:creationId xmlns:a16="http://schemas.microsoft.com/office/drawing/2014/main" id="{8A007A0C-6E48-4051-AF07-D793292400A0}"/>
                  </a:ext>
                </a:extLst>
              </p:cNvPr>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endParaRPr lang="cs-CZ"/>
              </a:p>
            </p:txBody>
          </p:sp>
          <p:sp>
            <p:nvSpPr>
              <p:cNvPr id="175" name="Freeform 875">
                <a:extLst>
                  <a:ext uri="{FF2B5EF4-FFF2-40B4-BE49-F238E27FC236}">
                    <a16:creationId xmlns:a16="http://schemas.microsoft.com/office/drawing/2014/main" id="{8011B9A7-91A8-4F03-AF73-63E5CC80E5DF}"/>
                  </a:ext>
                </a:extLst>
              </p:cNvPr>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endParaRPr lang="cs-CZ"/>
              </a:p>
            </p:txBody>
          </p:sp>
          <p:sp>
            <p:nvSpPr>
              <p:cNvPr id="176" name="Freeform 876">
                <a:extLst>
                  <a:ext uri="{FF2B5EF4-FFF2-40B4-BE49-F238E27FC236}">
                    <a16:creationId xmlns:a16="http://schemas.microsoft.com/office/drawing/2014/main" id="{8166E243-362A-460B-90E2-1CD18A109B89}"/>
                  </a:ext>
                </a:extLst>
              </p:cNvPr>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endParaRPr lang="cs-CZ"/>
              </a:p>
            </p:txBody>
          </p:sp>
          <p:sp>
            <p:nvSpPr>
              <p:cNvPr id="177" name="Freeform 877">
                <a:extLst>
                  <a:ext uri="{FF2B5EF4-FFF2-40B4-BE49-F238E27FC236}">
                    <a16:creationId xmlns:a16="http://schemas.microsoft.com/office/drawing/2014/main" id="{028948B7-3A75-46CF-8F8E-5F73F02933C9}"/>
                  </a:ext>
                </a:extLst>
              </p:cNvPr>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endParaRPr lang="cs-CZ"/>
              </a:p>
            </p:txBody>
          </p:sp>
          <p:sp>
            <p:nvSpPr>
              <p:cNvPr id="178" name="Freeform 878">
                <a:extLst>
                  <a:ext uri="{FF2B5EF4-FFF2-40B4-BE49-F238E27FC236}">
                    <a16:creationId xmlns:a16="http://schemas.microsoft.com/office/drawing/2014/main" id="{E3EC945B-7355-40F7-AEEF-6D4C0DCB3A89}"/>
                  </a:ext>
                </a:extLst>
              </p:cNvPr>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endParaRPr lang="cs-CZ"/>
              </a:p>
            </p:txBody>
          </p:sp>
          <p:sp>
            <p:nvSpPr>
              <p:cNvPr id="179" name="Freeform 879">
                <a:extLst>
                  <a:ext uri="{FF2B5EF4-FFF2-40B4-BE49-F238E27FC236}">
                    <a16:creationId xmlns:a16="http://schemas.microsoft.com/office/drawing/2014/main" id="{DFF84A10-D334-4C70-9A32-9E0D058DC55E}"/>
                  </a:ext>
                </a:extLst>
              </p:cNvPr>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endParaRPr lang="cs-CZ"/>
              </a:p>
            </p:txBody>
          </p:sp>
          <p:sp>
            <p:nvSpPr>
              <p:cNvPr id="180" name="Freeform 880">
                <a:extLst>
                  <a:ext uri="{FF2B5EF4-FFF2-40B4-BE49-F238E27FC236}">
                    <a16:creationId xmlns:a16="http://schemas.microsoft.com/office/drawing/2014/main" id="{BE48B95A-D4AA-4CF0-8902-C3534C6302E9}"/>
                  </a:ext>
                </a:extLst>
              </p:cNvPr>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endParaRPr lang="cs-CZ"/>
              </a:p>
            </p:txBody>
          </p:sp>
          <p:sp>
            <p:nvSpPr>
              <p:cNvPr id="181" name="Freeform 881">
                <a:extLst>
                  <a:ext uri="{FF2B5EF4-FFF2-40B4-BE49-F238E27FC236}">
                    <a16:creationId xmlns:a16="http://schemas.microsoft.com/office/drawing/2014/main" id="{6A067A49-FF13-410C-BC94-022B742DB1A8}"/>
                  </a:ext>
                </a:extLst>
              </p:cNvPr>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endParaRPr lang="cs-CZ"/>
              </a:p>
            </p:txBody>
          </p:sp>
          <p:sp>
            <p:nvSpPr>
              <p:cNvPr id="182" name="Freeform 882">
                <a:extLst>
                  <a:ext uri="{FF2B5EF4-FFF2-40B4-BE49-F238E27FC236}">
                    <a16:creationId xmlns:a16="http://schemas.microsoft.com/office/drawing/2014/main" id="{FBEF3CD9-A628-444F-8C12-2C538CB9808B}"/>
                  </a:ext>
                </a:extLst>
              </p:cNvPr>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endParaRPr lang="cs-CZ"/>
              </a:p>
            </p:txBody>
          </p:sp>
          <p:sp>
            <p:nvSpPr>
              <p:cNvPr id="183" name="Freeform 883">
                <a:extLst>
                  <a:ext uri="{FF2B5EF4-FFF2-40B4-BE49-F238E27FC236}">
                    <a16:creationId xmlns:a16="http://schemas.microsoft.com/office/drawing/2014/main" id="{C05681A1-FEDF-4133-92D8-36803481395F}"/>
                  </a:ext>
                </a:extLst>
              </p:cNvPr>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184" name="Freeform 884">
                <a:extLst>
                  <a:ext uri="{FF2B5EF4-FFF2-40B4-BE49-F238E27FC236}">
                    <a16:creationId xmlns:a16="http://schemas.microsoft.com/office/drawing/2014/main" id="{1401D5C0-9928-4B49-B250-840219B52403}"/>
                  </a:ext>
                </a:extLst>
              </p:cNvPr>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endParaRPr lang="cs-CZ"/>
              </a:p>
            </p:txBody>
          </p:sp>
          <p:sp>
            <p:nvSpPr>
              <p:cNvPr id="185" name="Freeform 885">
                <a:extLst>
                  <a:ext uri="{FF2B5EF4-FFF2-40B4-BE49-F238E27FC236}">
                    <a16:creationId xmlns:a16="http://schemas.microsoft.com/office/drawing/2014/main" id="{A55B6CB9-574A-4343-856F-5502961EA3F0}"/>
                  </a:ext>
                </a:extLst>
              </p:cNvPr>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186" name="Freeform 886">
                <a:extLst>
                  <a:ext uri="{FF2B5EF4-FFF2-40B4-BE49-F238E27FC236}">
                    <a16:creationId xmlns:a16="http://schemas.microsoft.com/office/drawing/2014/main" id="{D48CEC1A-E2C1-4C5C-9E95-458885C807D3}"/>
                  </a:ext>
                </a:extLst>
              </p:cNvPr>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endParaRPr lang="cs-CZ"/>
              </a:p>
            </p:txBody>
          </p:sp>
          <p:sp>
            <p:nvSpPr>
              <p:cNvPr id="187" name="Freeform 887">
                <a:extLst>
                  <a:ext uri="{FF2B5EF4-FFF2-40B4-BE49-F238E27FC236}">
                    <a16:creationId xmlns:a16="http://schemas.microsoft.com/office/drawing/2014/main" id="{23834F20-539A-477C-8CA3-D930821E9DD3}"/>
                  </a:ext>
                </a:extLst>
              </p:cNvPr>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endParaRPr lang="cs-CZ"/>
              </a:p>
            </p:txBody>
          </p:sp>
          <p:sp>
            <p:nvSpPr>
              <p:cNvPr id="188" name="Freeform 888">
                <a:extLst>
                  <a:ext uri="{FF2B5EF4-FFF2-40B4-BE49-F238E27FC236}">
                    <a16:creationId xmlns:a16="http://schemas.microsoft.com/office/drawing/2014/main" id="{E0EF7A0A-41B0-40D7-BBA9-F66E16263E7E}"/>
                  </a:ext>
                </a:extLst>
              </p:cNvPr>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endParaRPr lang="cs-CZ"/>
              </a:p>
            </p:txBody>
          </p:sp>
          <p:sp>
            <p:nvSpPr>
              <p:cNvPr id="189" name="Freeform 889">
                <a:extLst>
                  <a:ext uri="{FF2B5EF4-FFF2-40B4-BE49-F238E27FC236}">
                    <a16:creationId xmlns:a16="http://schemas.microsoft.com/office/drawing/2014/main" id="{A6C47637-9D17-4CC5-A282-71BD6ED676D8}"/>
                  </a:ext>
                </a:extLst>
              </p:cNvPr>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endParaRPr lang="cs-CZ"/>
              </a:p>
            </p:txBody>
          </p:sp>
          <p:sp>
            <p:nvSpPr>
              <p:cNvPr id="190" name="Freeform 890">
                <a:extLst>
                  <a:ext uri="{FF2B5EF4-FFF2-40B4-BE49-F238E27FC236}">
                    <a16:creationId xmlns:a16="http://schemas.microsoft.com/office/drawing/2014/main" id="{201269CB-17DF-48CF-8A02-292CE005F35C}"/>
                  </a:ext>
                </a:extLst>
              </p:cNvPr>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endParaRPr lang="cs-CZ"/>
              </a:p>
            </p:txBody>
          </p:sp>
          <p:sp>
            <p:nvSpPr>
              <p:cNvPr id="191" name="Freeform 891">
                <a:extLst>
                  <a:ext uri="{FF2B5EF4-FFF2-40B4-BE49-F238E27FC236}">
                    <a16:creationId xmlns:a16="http://schemas.microsoft.com/office/drawing/2014/main" id="{61BE1884-AB5A-452E-A009-48EAC8339B3F}"/>
                  </a:ext>
                </a:extLst>
              </p:cNvPr>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endParaRPr lang="cs-CZ"/>
              </a:p>
            </p:txBody>
          </p:sp>
          <p:sp>
            <p:nvSpPr>
              <p:cNvPr id="192" name="Freeform 892">
                <a:extLst>
                  <a:ext uri="{FF2B5EF4-FFF2-40B4-BE49-F238E27FC236}">
                    <a16:creationId xmlns:a16="http://schemas.microsoft.com/office/drawing/2014/main" id="{886CD0B1-C11E-43BF-9F33-9A72F30065F0}"/>
                  </a:ext>
                </a:extLst>
              </p:cNvPr>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endParaRPr lang="cs-CZ"/>
              </a:p>
            </p:txBody>
          </p:sp>
          <p:sp>
            <p:nvSpPr>
              <p:cNvPr id="193" name="Freeform 893">
                <a:extLst>
                  <a:ext uri="{FF2B5EF4-FFF2-40B4-BE49-F238E27FC236}">
                    <a16:creationId xmlns:a16="http://schemas.microsoft.com/office/drawing/2014/main" id="{E7EB4C41-284A-4DA5-9D32-FFDB69109372}"/>
                  </a:ext>
                </a:extLst>
              </p:cNvPr>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endParaRPr lang="cs-CZ"/>
              </a:p>
            </p:txBody>
          </p:sp>
          <p:sp>
            <p:nvSpPr>
              <p:cNvPr id="194" name="Freeform 894">
                <a:extLst>
                  <a:ext uri="{FF2B5EF4-FFF2-40B4-BE49-F238E27FC236}">
                    <a16:creationId xmlns:a16="http://schemas.microsoft.com/office/drawing/2014/main" id="{91521992-0883-49D9-BE95-CF8E1099C578}"/>
                  </a:ext>
                </a:extLst>
              </p:cNvPr>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endParaRPr lang="cs-CZ"/>
              </a:p>
            </p:txBody>
          </p:sp>
          <p:sp>
            <p:nvSpPr>
              <p:cNvPr id="195" name="Freeform 895">
                <a:extLst>
                  <a:ext uri="{FF2B5EF4-FFF2-40B4-BE49-F238E27FC236}">
                    <a16:creationId xmlns:a16="http://schemas.microsoft.com/office/drawing/2014/main" id="{3D78316F-1D17-401B-83D7-5E3C75506684}"/>
                  </a:ext>
                </a:extLst>
              </p:cNvPr>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endParaRPr lang="cs-CZ"/>
              </a:p>
            </p:txBody>
          </p:sp>
          <p:sp>
            <p:nvSpPr>
              <p:cNvPr id="196" name="Freeform 896">
                <a:extLst>
                  <a:ext uri="{FF2B5EF4-FFF2-40B4-BE49-F238E27FC236}">
                    <a16:creationId xmlns:a16="http://schemas.microsoft.com/office/drawing/2014/main" id="{BB4914DB-F173-4531-94CC-DF1FE1549EF7}"/>
                  </a:ext>
                </a:extLst>
              </p:cNvPr>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endParaRPr lang="cs-CZ"/>
              </a:p>
            </p:txBody>
          </p:sp>
          <p:sp>
            <p:nvSpPr>
              <p:cNvPr id="197" name="Freeform 897">
                <a:extLst>
                  <a:ext uri="{FF2B5EF4-FFF2-40B4-BE49-F238E27FC236}">
                    <a16:creationId xmlns:a16="http://schemas.microsoft.com/office/drawing/2014/main" id="{35D1AE39-FE06-4F11-B05C-708F8A8B1E2C}"/>
                  </a:ext>
                </a:extLst>
              </p:cNvPr>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endParaRPr lang="cs-CZ"/>
              </a:p>
            </p:txBody>
          </p:sp>
          <p:sp>
            <p:nvSpPr>
              <p:cNvPr id="198" name="Freeform 898">
                <a:extLst>
                  <a:ext uri="{FF2B5EF4-FFF2-40B4-BE49-F238E27FC236}">
                    <a16:creationId xmlns:a16="http://schemas.microsoft.com/office/drawing/2014/main" id="{78333496-5B3E-4995-8267-97B3714E8667}"/>
                  </a:ext>
                </a:extLst>
              </p:cNvPr>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endParaRPr lang="cs-CZ"/>
              </a:p>
            </p:txBody>
          </p:sp>
          <p:sp>
            <p:nvSpPr>
              <p:cNvPr id="199" name="Freeform 899">
                <a:extLst>
                  <a:ext uri="{FF2B5EF4-FFF2-40B4-BE49-F238E27FC236}">
                    <a16:creationId xmlns:a16="http://schemas.microsoft.com/office/drawing/2014/main" id="{E7A0077A-9555-483B-B068-E8BB0BA1D0A0}"/>
                  </a:ext>
                </a:extLst>
              </p:cNvPr>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endParaRPr lang="cs-CZ"/>
              </a:p>
            </p:txBody>
          </p:sp>
          <p:sp>
            <p:nvSpPr>
              <p:cNvPr id="200" name="Freeform 900">
                <a:extLst>
                  <a:ext uri="{FF2B5EF4-FFF2-40B4-BE49-F238E27FC236}">
                    <a16:creationId xmlns:a16="http://schemas.microsoft.com/office/drawing/2014/main" id="{1858082D-3B6D-48D0-B804-814560175AE2}"/>
                  </a:ext>
                </a:extLst>
              </p:cNvPr>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endParaRPr lang="cs-CZ"/>
              </a:p>
            </p:txBody>
          </p:sp>
          <p:sp>
            <p:nvSpPr>
              <p:cNvPr id="201" name="Freeform 901">
                <a:extLst>
                  <a:ext uri="{FF2B5EF4-FFF2-40B4-BE49-F238E27FC236}">
                    <a16:creationId xmlns:a16="http://schemas.microsoft.com/office/drawing/2014/main" id="{23D936A3-077D-4BF8-AF63-CCF1E7C05E35}"/>
                  </a:ext>
                </a:extLst>
              </p:cNvPr>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endParaRPr lang="cs-CZ"/>
              </a:p>
            </p:txBody>
          </p:sp>
          <p:sp>
            <p:nvSpPr>
              <p:cNvPr id="202" name="Freeform 902">
                <a:extLst>
                  <a:ext uri="{FF2B5EF4-FFF2-40B4-BE49-F238E27FC236}">
                    <a16:creationId xmlns:a16="http://schemas.microsoft.com/office/drawing/2014/main" id="{B821EA0E-B9D1-49A7-B224-245A8AA988FC}"/>
                  </a:ext>
                </a:extLst>
              </p:cNvPr>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endParaRPr lang="cs-CZ"/>
              </a:p>
            </p:txBody>
          </p:sp>
          <p:sp>
            <p:nvSpPr>
              <p:cNvPr id="203" name="Freeform 903">
                <a:extLst>
                  <a:ext uri="{FF2B5EF4-FFF2-40B4-BE49-F238E27FC236}">
                    <a16:creationId xmlns:a16="http://schemas.microsoft.com/office/drawing/2014/main" id="{C7E7CBF4-B748-49AB-91A0-C8053F76D8CB}"/>
                  </a:ext>
                </a:extLst>
              </p:cNvPr>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endParaRPr lang="cs-CZ"/>
              </a:p>
            </p:txBody>
          </p:sp>
          <p:sp>
            <p:nvSpPr>
              <p:cNvPr id="204" name="Freeform 904">
                <a:extLst>
                  <a:ext uri="{FF2B5EF4-FFF2-40B4-BE49-F238E27FC236}">
                    <a16:creationId xmlns:a16="http://schemas.microsoft.com/office/drawing/2014/main" id="{6DF4EB04-B2B9-4A86-8155-02EA6C3E900F}"/>
                  </a:ext>
                </a:extLst>
              </p:cNvPr>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endParaRPr lang="cs-CZ"/>
              </a:p>
            </p:txBody>
          </p:sp>
        </p:grpSp>
        <p:grpSp>
          <p:nvGrpSpPr>
            <p:cNvPr id="46" name="Group 905">
              <a:extLst>
                <a:ext uri="{FF2B5EF4-FFF2-40B4-BE49-F238E27FC236}">
                  <a16:creationId xmlns:a16="http://schemas.microsoft.com/office/drawing/2014/main" id="{C6290126-B588-44DB-B1B0-00BA39C3E2F8}"/>
                </a:ext>
              </a:extLst>
            </p:cNvPr>
            <p:cNvGrpSpPr>
              <a:grpSpLocks/>
            </p:cNvGrpSpPr>
            <p:nvPr/>
          </p:nvGrpSpPr>
          <p:grpSpPr bwMode="auto">
            <a:xfrm>
              <a:off x="5148" y="2998"/>
              <a:ext cx="304" cy="284"/>
              <a:chOff x="4663" y="3339"/>
              <a:chExt cx="727" cy="679"/>
            </a:xfrm>
          </p:grpSpPr>
          <p:sp>
            <p:nvSpPr>
              <p:cNvPr id="61" name="Freeform 906">
                <a:extLst>
                  <a:ext uri="{FF2B5EF4-FFF2-40B4-BE49-F238E27FC236}">
                    <a16:creationId xmlns:a16="http://schemas.microsoft.com/office/drawing/2014/main" id="{7B50B778-B0E6-4544-ACFC-BE8088C29B80}"/>
                  </a:ext>
                </a:extLst>
              </p:cNvPr>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endParaRPr lang="cs-CZ"/>
              </a:p>
            </p:txBody>
          </p:sp>
          <p:sp>
            <p:nvSpPr>
              <p:cNvPr id="62" name="Freeform 907">
                <a:extLst>
                  <a:ext uri="{FF2B5EF4-FFF2-40B4-BE49-F238E27FC236}">
                    <a16:creationId xmlns:a16="http://schemas.microsoft.com/office/drawing/2014/main" id="{A8CA8C01-9FFD-4B30-AE8E-B24AC42D4445}"/>
                  </a:ext>
                </a:extLst>
              </p:cNvPr>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endParaRPr lang="cs-CZ"/>
              </a:p>
            </p:txBody>
          </p:sp>
          <p:sp>
            <p:nvSpPr>
              <p:cNvPr id="63" name="Freeform 908">
                <a:extLst>
                  <a:ext uri="{FF2B5EF4-FFF2-40B4-BE49-F238E27FC236}">
                    <a16:creationId xmlns:a16="http://schemas.microsoft.com/office/drawing/2014/main" id="{E73254EC-A011-4746-B65D-2BB94B4BC98D}"/>
                  </a:ext>
                </a:extLst>
              </p:cNvPr>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endParaRPr lang="cs-CZ"/>
              </a:p>
            </p:txBody>
          </p:sp>
          <p:sp>
            <p:nvSpPr>
              <p:cNvPr id="64" name="Freeform 909">
                <a:extLst>
                  <a:ext uri="{FF2B5EF4-FFF2-40B4-BE49-F238E27FC236}">
                    <a16:creationId xmlns:a16="http://schemas.microsoft.com/office/drawing/2014/main" id="{C0CDFC1F-EA20-40CD-A43A-287D1A7AFCAB}"/>
                  </a:ext>
                </a:extLst>
              </p:cNvPr>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endParaRPr lang="cs-CZ"/>
              </a:p>
            </p:txBody>
          </p:sp>
          <p:sp>
            <p:nvSpPr>
              <p:cNvPr id="65" name="Freeform 910">
                <a:extLst>
                  <a:ext uri="{FF2B5EF4-FFF2-40B4-BE49-F238E27FC236}">
                    <a16:creationId xmlns:a16="http://schemas.microsoft.com/office/drawing/2014/main" id="{CF43FC18-2692-4C71-9097-95D596F1AB3F}"/>
                  </a:ext>
                </a:extLst>
              </p:cNvPr>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endParaRPr lang="cs-CZ"/>
              </a:p>
            </p:txBody>
          </p:sp>
          <p:sp>
            <p:nvSpPr>
              <p:cNvPr id="66" name="Freeform 911">
                <a:extLst>
                  <a:ext uri="{FF2B5EF4-FFF2-40B4-BE49-F238E27FC236}">
                    <a16:creationId xmlns:a16="http://schemas.microsoft.com/office/drawing/2014/main" id="{89938650-28E8-44C9-BEC8-33969FD563C8}"/>
                  </a:ext>
                </a:extLst>
              </p:cNvPr>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endParaRPr lang="cs-CZ"/>
              </a:p>
            </p:txBody>
          </p:sp>
          <p:sp>
            <p:nvSpPr>
              <p:cNvPr id="67" name="Freeform 912">
                <a:extLst>
                  <a:ext uri="{FF2B5EF4-FFF2-40B4-BE49-F238E27FC236}">
                    <a16:creationId xmlns:a16="http://schemas.microsoft.com/office/drawing/2014/main" id="{892C6680-6F1E-4532-BE7C-EBD3F06F9141}"/>
                  </a:ext>
                </a:extLst>
              </p:cNvPr>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endParaRPr lang="cs-CZ"/>
              </a:p>
            </p:txBody>
          </p:sp>
          <p:sp>
            <p:nvSpPr>
              <p:cNvPr id="68" name="Freeform 913">
                <a:extLst>
                  <a:ext uri="{FF2B5EF4-FFF2-40B4-BE49-F238E27FC236}">
                    <a16:creationId xmlns:a16="http://schemas.microsoft.com/office/drawing/2014/main" id="{F2D8174E-DD7B-4CD8-8BE9-E36F3B5AB24F}"/>
                  </a:ext>
                </a:extLst>
              </p:cNvPr>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endParaRPr lang="cs-CZ"/>
              </a:p>
            </p:txBody>
          </p:sp>
          <p:sp>
            <p:nvSpPr>
              <p:cNvPr id="69" name="Freeform 914">
                <a:extLst>
                  <a:ext uri="{FF2B5EF4-FFF2-40B4-BE49-F238E27FC236}">
                    <a16:creationId xmlns:a16="http://schemas.microsoft.com/office/drawing/2014/main" id="{66FD10F1-F620-4C59-B8F2-409257158940}"/>
                  </a:ext>
                </a:extLst>
              </p:cNvPr>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endParaRPr lang="cs-CZ"/>
              </a:p>
            </p:txBody>
          </p:sp>
          <p:sp>
            <p:nvSpPr>
              <p:cNvPr id="70" name="Freeform 915">
                <a:extLst>
                  <a:ext uri="{FF2B5EF4-FFF2-40B4-BE49-F238E27FC236}">
                    <a16:creationId xmlns:a16="http://schemas.microsoft.com/office/drawing/2014/main" id="{5EF9D367-62DA-4703-8641-B3D0170CCC2C}"/>
                  </a:ext>
                </a:extLst>
              </p:cNvPr>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endParaRPr lang="cs-CZ"/>
              </a:p>
            </p:txBody>
          </p:sp>
          <p:sp>
            <p:nvSpPr>
              <p:cNvPr id="71" name="Freeform 916">
                <a:extLst>
                  <a:ext uri="{FF2B5EF4-FFF2-40B4-BE49-F238E27FC236}">
                    <a16:creationId xmlns:a16="http://schemas.microsoft.com/office/drawing/2014/main" id="{F1198F5B-9B7B-42D8-9ACE-8ED16EECF796}"/>
                  </a:ext>
                </a:extLst>
              </p:cNvPr>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endParaRPr lang="cs-CZ"/>
              </a:p>
            </p:txBody>
          </p:sp>
          <p:sp>
            <p:nvSpPr>
              <p:cNvPr id="72" name="Freeform 917">
                <a:extLst>
                  <a:ext uri="{FF2B5EF4-FFF2-40B4-BE49-F238E27FC236}">
                    <a16:creationId xmlns:a16="http://schemas.microsoft.com/office/drawing/2014/main" id="{F3AAA59F-DC39-46B7-9E15-75B6CC6E4E2B}"/>
                  </a:ext>
                </a:extLst>
              </p:cNvPr>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endParaRPr lang="cs-CZ"/>
              </a:p>
            </p:txBody>
          </p:sp>
          <p:sp>
            <p:nvSpPr>
              <p:cNvPr id="73" name="Freeform 918">
                <a:extLst>
                  <a:ext uri="{FF2B5EF4-FFF2-40B4-BE49-F238E27FC236}">
                    <a16:creationId xmlns:a16="http://schemas.microsoft.com/office/drawing/2014/main" id="{C26D7326-3DBC-4610-9CE8-FB29129A878D}"/>
                  </a:ext>
                </a:extLst>
              </p:cNvPr>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endParaRPr lang="cs-CZ"/>
              </a:p>
            </p:txBody>
          </p:sp>
          <p:sp>
            <p:nvSpPr>
              <p:cNvPr id="74" name="Freeform 919">
                <a:extLst>
                  <a:ext uri="{FF2B5EF4-FFF2-40B4-BE49-F238E27FC236}">
                    <a16:creationId xmlns:a16="http://schemas.microsoft.com/office/drawing/2014/main" id="{F0C1FEBB-8F8A-4609-BA35-C7224CC62888}"/>
                  </a:ext>
                </a:extLst>
              </p:cNvPr>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endParaRPr lang="cs-CZ"/>
              </a:p>
            </p:txBody>
          </p:sp>
          <p:sp>
            <p:nvSpPr>
              <p:cNvPr id="75" name="Freeform 920">
                <a:extLst>
                  <a:ext uri="{FF2B5EF4-FFF2-40B4-BE49-F238E27FC236}">
                    <a16:creationId xmlns:a16="http://schemas.microsoft.com/office/drawing/2014/main" id="{FD86E6DB-7069-47D6-8072-DF95ACF8BBBE}"/>
                  </a:ext>
                </a:extLst>
              </p:cNvPr>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endParaRPr lang="cs-CZ"/>
              </a:p>
            </p:txBody>
          </p:sp>
          <p:sp>
            <p:nvSpPr>
              <p:cNvPr id="76" name="Freeform 921">
                <a:extLst>
                  <a:ext uri="{FF2B5EF4-FFF2-40B4-BE49-F238E27FC236}">
                    <a16:creationId xmlns:a16="http://schemas.microsoft.com/office/drawing/2014/main" id="{07EC5363-A47F-41D3-846E-2AE0FE0D9599}"/>
                  </a:ext>
                </a:extLst>
              </p:cNvPr>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endParaRPr lang="cs-CZ"/>
              </a:p>
            </p:txBody>
          </p:sp>
          <p:sp>
            <p:nvSpPr>
              <p:cNvPr id="77" name="Freeform 922">
                <a:extLst>
                  <a:ext uri="{FF2B5EF4-FFF2-40B4-BE49-F238E27FC236}">
                    <a16:creationId xmlns:a16="http://schemas.microsoft.com/office/drawing/2014/main" id="{2A0A369A-A49D-4925-89F2-3C1236BBE2D0}"/>
                  </a:ext>
                </a:extLst>
              </p:cNvPr>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endParaRPr lang="cs-CZ"/>
              </a:p>
            </p:txBody>
          </p:sp>
          <p:sp>
            <p:nvSpPr>
              <p:cNvPr id="78" name="Freeform 923">
                <a:extLst>
                  <a:ext uri="{FF2B5EF4-FFF2-40B4-BE49-F238E27FC236}">
                    <a16:creationId xmlns:a16="http://schemas.microsoft.com/office/drawing/2014/main" id="{80049D12-A0F0-41FE-92D7-7A7FDED11BD6}"/>
                  </a:ext>
                </a:extLst>
              </p:cNvPr>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endParaRPr lang="cs-CZ"/>
              </a:p>
            </p:txBody>
          </p:sp>
          <p:sp>
            <p:nvSpPr>
              <p:cNvPr id="79" name="Freeform 924">
                <a:extLst>
                  <a:ext uri="{FF2B5EF4-FFF2-40B4-BE49-F238E27FC236}">
                    <a16:creationId xmlns:a16="http://schemas.microsoft.com/office/drawing/2014/main" id="{AC2C56BE-2F83-4C0A-B7CA-A1E394DC5C8C}"/>
                  </a:ext>
                </a:extLst>
              </p:cNvPr>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endParaRPr lang="cs-CZ"/>
              </a:p>
            </p:txBody>
          </p:sp>
          <p:sp>
            <p:nvSpPr>
              <p:cNvPr id="80" name="Freeform 925">
                <a:extLst>
                  <a:ext uri="{FF2B5EF4-FFF2-40B4-BE49-F238E27FC236}">
                    <a16:creationId xmlns:a16="http://schemas.microsoft.com/office/drawing/2014/main" id="{A5B17F00-2FFD-4C9E-88A7-C6A03FF9AA8F}"/>
                  </a:ext>
                </a:extLst>
              </p:cNvPr>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endParaRPr lang="cs-CZ"/>
              </a:p>
            </p:txBody>
          </p:sp>
          <p:sp>
            <p:nvSpPr>
              <p:cNvPr id="81" name="Freeform 926">
                <a:extLst>
                  <a:ext uri="{FF2B5EF4-FFF2-40B4-BE49-F238E27FC236}">
                    <a16:creationId xmlns:a16="http://schemas.microsoft.com/office/drawing/2014/main" id="{8A9D34F6-9939-4490-A1A3-6EBE5CBCB77B}"/>
                  </a:ext>
                </a:extLst>
              </p:cNvPr>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endParaRPr lang="cs-CZ"/>
              </a:p>
            </p:txBody>
          </p:sp>
          <p:sp>
            <p:nvSpPr>
              <p:cNvPr id="82" name="Freeform 927">
                <a:extLst>
                  <a:ext uri="{FF2B5EF4-FFF2-40B4-BE49-F238E27FC236}">
                    <a16:creationId xmlns:a16="http://schemas.microsoft.com/office/drawing/2014/main" id="{B9E80DDE-7B41-4127-93E5-312C6966DE3B}"/>
                  </a:ext>
                </a:extLst>
              </p:cNvPr>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endParaRPr lang="cs-CZ"/>
              </a:p>
            </p:txBody>
          </p:sp>
          <p:sp>
            <p:nvSpPr>
              <p:cNvPr id="83" name="Freeform 928">
                <a:extLst>
                  <a:ext uri="{FF2B5EF4-FFF2-40B4-BE49-F238E27FC236}">
                    <a16:creationId xmlns:a16="http://schemas.microsoft.com/office/drawing/2014/main" id="{E8E4907F-309A-4947-BC89-0FEF10C2BABE}"/>
                  </a:ext>
                </a:extLst>
              </p:cNvPr>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endParaRPr lang="cs-CZ"/>
              </a:p>
            </p:txBody>
          </p:sp>
          <p:sp>
            <p:nvSpPr>
              <p:cNvPr id="84" name="Freeform 929">
                <a:extLst>
                  <a:ext uri="{FF2B5EF4-FFF2-40B4-BE49-F238E27FC236}">
                    <a16:creationId xmlns:a16="http://schemas.microsoft.com/office/drawing/2014/main" id="{8C4E8CBA-ACD1-4128-880A-1663CE7B8BBC}"/>
                  </a:ext>
                </a:extLst>
              </p:cNvPr>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endParaRPr lang="cs-CZ"/>
              </a:p>
            </p:txBody>
          </p:sp>
          <p:sp>
            <p:nvSpPr>
              <p:cNvPr id="85" name="Freeform 930">
                <a:extLst>
                  <a:ext uri="{FF2B5EF4-FFF2-40B4-BE49-F238E27FC236}">
                    <a16:creationId xmlns:a16="http://schemas.microsoft.com/office/drawing/2014/main" id="{D214EE79-97F7-4B05-93B3-898B74689115}"/>
                  </a:ext>
                </a:extLst>
              </p:cNvPr>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endParaRPr lang="cs-CZ"/>
              </a:p>
            </p:txBody>
          </p:sp>
          <p:sp>
            <p:nvSpPr>
              <p:cNvPr id="86" name="Freeform 931">
                <a:extLst>
                  <a:ext uri="{FF2B5EF4-FFF2-40B4-BE49-F238E27FC236}">
                    <a16:creationId xmlns:a16="http://schemas.microsoft.com/office/drawing/2014/main" id="{18BBFCF6-ED83-428B-8372-0FB27E20237F}"/>
                  </a:ext>
                </a:extLst>
              </p:cNvPr>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endParaRPr lang="cs-CZ"/>
              </a:p>
            </p:txBody>
          </p:sp>
          <p:sp>
            <p:nvSpPr>
              <p:cNvPr id="87" name="Freeform 932">
                <a:extLst>
                  <a:ext uri="{FF2B5EF4-FFF2-40B4-BE49-F238E27FC236}">
                    <a16:creationId xmlns:a16="http://schemas.microsoft.com/office/drawing/2014/main" id="{36182DCD-227B-44B6-A049-2EA6EAF3D1B0}"/>
                  </a:ext>
                </a:extLst>
              </p:cNvPr>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endParaRPr lang="cs-CZ"/>
              </a:p>
            </p:txBody>
          </p:sp>
          <p:sp>
            <p:nvSpPr>
              <p:cNvPr id="88" name="Freeform 933">
                <a:extLst>
                  <a:ext uri="{FF2B5EF4-FFF2-40B4-BE49-F238E27FC236}">
                    <a16:creationId xmlns:a16="http://schemas.microsoft.com/office/drawing/2014/main" id="{CF2A4C8B-E902-4627-9AD0-65B4134CE61D}"/>
                  </a:ext>
                </a:extLst>
              </p:cNvPr>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endParaRPr lang="cs-CZ"/>
              </a:p>
            </p:txBody>
          </p:sp>
          <p:sp>
            <p:nvSpPr>
              <p:cNvPr id="89" name="Freeform 934">
                <a:extLst>
                  <a:ext uri="{FF2B5EF4-FFF2-40B4-BE49-F238E27FC236}">
                    <a16:creationId xmlns:a16="http://schemas.microsoft.com/office/drawing/2014/main" id="{7DDDE313-5A33-4C42-88CC-9F704C9F7BB3}"/>
                  </a:ext>
                </a:extLst>
              </p:cNvPr>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endParaRPr lang="cs-CZ"/>
              </a:p>
            </p:txBody>
          </p:sp>
          <p:sp>
            <p:nvSpPr>
              <p:cNvPr id="90" name="Freeform 935">
                <a:extLst>
                  <a:ext uri="{FF2B5EF4-FFF2-40B4-BE49-F238E27FC236}">
                    <a16:creationId xmlns:a16="http://schemas.microsoft.com/office/drawing/2014/main" id="{E4AF3F65-3A34-48CD-8A56-1FC64A15E409}"/>
                  </a:ext>
                </a:extLst>
              </p:cNvPr>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endParaRPr lang="cs-CZ"/>
              </a:p>
            </p:txBody>
          </p:sp>
          <p:sp>
            <p:nvSpPr>
              <p:cNvPr id="91" name="Freeform 936">
                <a:extLst>
                  <a:ext uri="{FF2B5EF4-FFF2-40B4-BE49-F238E27FC236}">
                    <a16:creationId xmlns:a16="http://schemas.microsoft.com/office/drawing/2014/main" id="{989820DF-E754-4B6C-B012-85494DAED0BD}"/>
                  </a:ext>
                </a:extLst>
              </p:cNvPr>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endParaRPr lang="cs-CZ"/>
              </a:p>
            </p:txBody>
          </p:sp>
          <p:sp>
            <p:nvSpPr>
              <p:cNvPr id="92" name="Freeform 937">
                <a:extLst>
                  <a:ext uri="{FF2B5EF4-FFF2-40B4-BE49-F238E27FC236}">
                    <a16:creationId xmlns:a16="http://schemas.microsoft.com/office/drawing/2014/main" id="{E34E00FE-E01A-40A9-A206-57AFA16B359C}"/>
                  </a:ext>
                </a:extLst>
              </p:cNvPr>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endParaRPr lang="cs-CZ"/>
              </a:p>
            </p:txBody>
          </p:sp>
          <p:sp>
            <p:nvSpPr>
              <p:cNvPr id="93" name="Freeform 938">
                <a:extLst>
                  <a:ext uri="{FF2B5EF4-FFF2-40B4-BE49-F238E27FC236}">
                    <a16:creationId xmlns:a16="http://schemas.microsoft.com/office/drawing/2014/main" id="{307EEC20-1634-4720-9DC2-D5B0A100591A}"/>
                  </a:ext>
                </a:extLst>
              </p:cNvPr>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endParaRPr lang="cs-CZ"/>
              </a:p>
            </p:txBody>
          </p:sp>
          <p:sp>
            <p:nvSpPr>
              <p:cNvPr id="94" name="Freeform 939">
                <a:extLst>
                  <a:ext uri="{FF2B5EF4-FFF2-40B4-BE49-F238E27FC236}">
                    <a16:creationId xmlns:a16="http://schemas.microsoft.com/office/drawing/2014/main" id="{1A84D939-CB73-4244-903D-9C7AA0ED9892}"/>
                  </a:ext>
                </a:extLst>
              </p:cNvPr>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endParaRPr lang="cs-CZ"/>
              </a:p>
            </p:txBody>
          </p:sp>
          <p:sp>
            <p:nvSpPr>
              <p:cNvPr id="95" name="Freeform 940">
                <a:extLst>
                  <a:ext uri="{FF2B5EF4-FFF2-40B4-BE49-F238E27FC236}">
                    <a16:creationId xmlns:a16="http://schemas.microsoft.com/office/drawing/2014/main" id="{9CC0166A-30A9-4CFE-98FB-79F168526311}"/>
                  </a:ext>
                </a:extLst>
              </p:cNvPr>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endParaRPr lang="cs-CZ"/>
              </a:p>
            </p:txBody>
          </p:sp>
          <p:sp>
            <p:nvSpPr>
              <p:cNvPr id="96" name="Freeform 941">
                <a:extLst>
                  <a:ext uri="{FF2B5EF4-FFF2-40B4-BE49-F238E27FC236}">
                    <a16:creationId xmlns:a16="http://schemas.microsoft.com/office/drawing/2014/main" id="{0E4AC126-E44F-442A-ABC3-3A482B32D3F9}"/>
                  </a:ext>
                </a:extLst>
              </p:cNvPr>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endParaRPr lang="cs-CZ"/>
              </a:p>
            </p:txBody>
          </p:sp>
          <p:sp>
            <p:nvSpPr>
              <p:cNvPr id="97" name="Freeform 942">
                <a:extLst>
                  <a:ext uri="{FF2B5EF4-FFF2-40B4-BE49-F238E27FC236}">
                    <a16:creationId xmlns:a16="http://schemas.microsoft.com/office/drawing/2014/main" id="{6655EE92-1F47-42BF-8F99-2FA06DEFB225}"/>
                  </a:ext>
                </a:extLst>
              </p:cNvPr>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endParaRPr lang="cs-CZ"/>
              </a:p>
            </p:txBody>
          </p:sp>
          <p:sp>
            <p:nvSpPr>
              <p:cNvPr id="98" name="Freeform 943">
                <a:extLst>
                  <a:ext uri="{FF2B5EF4-FFF2-40B4-BE49-F238E27FC236}">
                    <a16:creationId xmlns:a16="http://schemas.microsoft.com/office/drawing/2014/main" id="{7986DCA5-0504-4D4D-8F60-0C8DF1CA4063}"/>
                  </a:ext>
                </a:extLst>
              </p:cNvPr>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endParaRPr lang="cs-CZ"/>
              </a:p>
            </p:txBody>
          </p:sp>
          <p:sp>
            <p:nvSpPr>
              <p:cNvPr id="99" name="Freeform 944">
                <a:extLst>
                  <a:ext uri="{FF2B5EF4-FFF2-40B4-BE49-F238E27FC236}">
                    <a16:creationId xmlns:a16="http://schemas.microsoft.com/office/drawing/2014/main" id="{8CAB1E75-D42E-4514-8A05-EC81C6185E8D}"/>
                  </a:ext>
                </a:extLst>
              </p:cNvPr>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endParaRPr lang="cs-CZ"/>
              </a:p>
            </p:txBody>
          </p:sp>
          <p:sp>
            <p:nvSpPr>
              <p:cNvPr id="100" name="Freeform 945">
                <a:extLst>
                  <a:ext uri="{FF2B5EF4-FFF2-40B4-BE49-F238E27FC236}">
                    <a16:creationId xmlns:a16="http://schemas.microsoft.com/office/drawing/2014/main" id="{95B6EEF9-AE52-4658-92E1-C0780DD64676}"/>
                  </a:ext>
                </a:extLst>
              </p:cNvPr>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endParaRPr lang="cs-CZ"/>
              </a:p>
            </p:txBody>
          </p:sp>
          <p:sp>
            <p:nvSpPr>
              <p:cNvPr id="101" name="Freeform 946">
                <a:extLst>
                  <a:ext uri="{FF2B5EF4-FFF2-40B4-BE49-F238E27FC236}">
                    <a16:creationId xmlns:a16="http://schemas.microsoft.com/office/drawing/2014/main" id="{CBAC2EB2-0906-478B-A846-38BE07D78AEF}"/>
                  </a:ext>
                </a:extLst>
              </p:cNvPr>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endParaRPr lang="cs-CZ"/>
              </a:p>
            </p:txBody>
          </p:sp>
          <p:sp>
            <p:nvSpPr>
              <p:cNvPr id="102" name="Freeform 947">
                <a:extLst>
                  <a:ext uri="{FF2B5EF4-FFF2-40B4-BE49-F238E27FC236}">
                    <a16:creationId xmlns:a16="http://schemas.microsoft.com/office/drawing/2014/main" id="{2431DC3F-CCED-41FB-A7C7-499656FFB8A1}"/>
                  </a:ext>
                </a:extLst>
              </p:cNvPr>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endParaRPr lang="cs-CZ"/>
              </a:p>
            </p:txBody>
          </p:sp>
          <p:sp>
            <p:nvSpPr>
              <p:cNvPr id="103" name="Freeform 948">
                <a:extLst>
                  <a:ext uri="{FF2B5EF4-FFF2-40B4-BE49-F238E27FC236}">
                    <a16:creationId xmlns:a16="http://schemas.microsoft.com/office/drawing/2014/main" id="{FC20C718-74E4-446C-93FE-46E6326D0B12}"/>
                  </a:ext>
                </a:extLst>
              </p:cNvPr>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endParaRPr lang="cs-CZ"/>
              </a:p>
            </p:txBody>
          </p:sp>
          <p:sp>
            <p:nvSpPr>
              <p:cNvPr id="104" name="Freeform 949">
                <a:extLst>
                  <a:ext uri="{FF2B5EF4-FFF2-40B4-BE49-F238E27FC236}">
                    <a16:creationId xmlns:a16="http://schemas.microsoft.com/office/drawing/2014/main" id="{B910065B-31E8-41C2-8D6E-EFC6A7D236DE}"/>
                  </a:ext>
                </a:extLst>
              </p:cNvPr>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endParaRPr lang="cs-CZ"/>
              </a:p>
            </p:txBody>
          </p:sp>
          <p:sp>
            <p:nvSpPr>
              <p:cNvPr id="105" name="Freeform 950">
                <a:extLst>
                  <a:ext uri="{FF2B5EF4-FFF2-40B4-BE49-F238E27FC236}">
                    <a16:creationId xmlns:a16="http://schemas.microsoft.com/office/drawing/2014/main" id="{3D30DC4D-325E-4F36-B4E6-B8897DEEEFAA}"/>
                  </a:ext>
                </a:extLst>
              </p:cNvPr>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endParaRPr lang="cs-CZ"/>
              </a:p>
            </p:txBody>
          </p:sp>
          <p:sp>
            <p:nvSpPr>
              <p:cNvPr id="106" name="Freeform 951">
                <a:extLst>
                  <a:ext uri="{FF2B5EF4-FFF2-40B4-BE49-F238E27FC236}">
                    <a16:creationId xmlns:a16="http://schemas.microsoft.com/office/drawing/2014/main" id="{9346A0DB-9B14-4866-B90F-2A90F3B37577}"/>
                  </a:ext>
                </a:extLst>
              </p:cNvPr>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endParaRPr lang="cs-CZ"/>
              </a:p>
            </p:txBody>
          </p:sp>
          <p:sp>
            <p:nvSpPr>
              <p:cNvPr id="107" name="Freeform 952">
                <a:extLst>
                  <a:ext uri="{FF2B5EF4-FFF2-40B4-BE49-F238E27FC236}">
                    <a16:creationId xmlns:a16="http://schemas.microsoft.com/office/drawing/2014/main" id="{F2AD7E02-B3ED-4D44-959D-5D7F3B2DFC6F}"/>
                  </a:ext>
                </a:extLst>
              </p:cNvPr>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endParaRPr lang="cs-CZ"/>
              </a:p>
            </p:txBody>
          </p:sp>
          <p:sp>
            <p:nvSpPr>
              <p:cNvPr id="108" name="Freeform 953">
                <a:extLst>
                  <a:ext uri="{FF2B5EF4-FFF2-40B4-BE49-F238E27FC236}">
                    <a16:creationId xmlns:a16="http://schemas.microsoft.com/office/drawing/2014/main" id="{22D965DD-BCA3-4CAD-94FE-79D680C7369E}"/>
                  </a:ext>
                </a:extLst>
              </p:cNvPr>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endParaRPr lang="cs-CZ"/>
              </a:p>
            </p:txBody>
          </p:sp>
          <p:sp>
            <p:nvSpPr>
              <p:cNvPr id="109" name="Freeform 954">
                <a:extLst>
                  <a:ext uri="{FF2B5EF4-FFF2-40B4-BE49-F238E27FC236}">
                    <a16:creationId xmlns:a16="http://schemas.microsoft.com/office/drawing/2014/main" id="{12371106-DE62-40E5-A699-1F6E09015EC6}"/>
                  </a:ext>
                </a:extLst>
              </p:cNvPr>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endParaRPr lang="cs-CZ"/>
              </a:p>
            </p:txBody>
          </p:sp>
          <p:sp>
            <p:nvSpPr>
              <p:cNvPr id="110" name="Freeform 955">
                <a:extLst>
                  <a:ext uri="{FF2B5EF4-FFF2-40B4-BE49-F238E27FC236}">
                    <a16:creationId xmlns:a16="http://schemas.microsoft.com/office/drawing/2014/main" id="{91185578-0C45-4F4E-8568-82E916989485}"/>
                  </a:ext>
                </a:extLst>
              </p:cNvPr>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endParaRPr lang="cs-CZ"/>
              </a:p>
            </p:txBody>
          </p:sp>
          <p:sp>
            <p:nvSpPr>
              <p:cNvPr id="111" name="Freeform 956">
                <a:extLst>
                  <a:ext uri="{FF2B5EF4-FFF2-40B4-BE49-F238E27FC236}">
                    <a16:creationId xmlns:a16="http://schemas.microsoft.com/office/drawing/2014/main" id="{F22D0179-3165-41E3-A159-E38D370363FB}"/>
                  </a:ext>
                </a:extLst>
              </p:cNvPr>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112" name="Freeform 957">
                <a:extLst>
                  <a:ext uri="{FF2B5EF4-FFF2-40B4-BE49-F238E27FC236}">
                    <a16:creationId xmlns:a16="http://schemas.microsoft.com/office/drawing/2014/main" id="{0A45EF49-C9BE-49A9-B89C-8F4FB8779478}"/>
                  </a:ext>
                </a:extLst>
              </p:cNvPr>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endParaRPr lang="cs-CZ"/>
              </a:p>
            </p:txBody>
          </p:sp>
          <p:sp>
            <p:nvSpPr>
              <p:cNvPr id="113" name="Freeform 958">
                <a:extLst>
                  <a:ext uri="{FF2B5EF4-FFF2-40B4-BE49-F238E27FC236}">
                    <a16:creationId xmlns:a16="http://schemas.microsoft.com/office/drawing/2014/main" id="{59BD8E86-A2DE-48B3-B209-1A983633EAD5}"/>
                  </a:ext>
                </a:extLst>
              </p:cNvPr>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endParaRPr lang="cs-CZ"/>
              </a:p>
            </p:txBody>
          </p:sp>
          <p:sp>
            <p:nvSpPr>
              <p:cNvPr id="114" name="Freeform 959">
                <a:extLst>
                  <a:ext uri="{FF2B5EF4-FFF2-40B4-BE49-F238E27FC236}">
                    <a16:creationId xmlns:a16="http://schemas.microsoft.com/office/drawing/2014/main" id="{0F27DE18-ED32-4DAA-AF45-6FB8FE2BC8C0}"/>
                  </a:ext>
                </a:extLst>
              </p:cNvPr>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endParaRPr lang="cs-CZ"/>
              </a:p>
            </p:txBody>
          </p:sp>
          <p:sp>
            <p:nvSpPr>
              <p:cNvPr id="115" name="Freeform 960">
                <a:extLst>
                  <a:ext uri="{FF2B5EF4-FFF2-40B4-BE49-F238E27FC236}">
                    <a16:creationId xmlns:a16="http://schemas.microsoft.com/office/drawing/2014/main" id="{283078FD-21B3-4F64-B3DB-2CD34568F128}"/>
                  </a:ext>
                </a:extLst>
              </p:cNvPr>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endParaRPr lang="cs-CZ"/>
              </a:p>
            </p:txBody>
          </p:sp>
          <p:sp>
            <p:nvSpPr>
              <p:cNvPr id="116" name="Freeform 961">
                <a:extLst>
                  <a:ext uri="{FF2B5EF4-FFF2-40B4-BE49-F238E27FC236}">
                    <a16:creationId xmlns:a16="http://schemas.microsoft.com/office/drawing/2014/main" id="{53CC61B8-A77F-4DA4-8679-68116DEB2E50}"/>
                  </a:ext>
                </a:extLst>
              </p:cNvPr>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endParaRPr lang="cs-CZ"/>
              </a:p>
            </p:txBody>
          </p:sp>
          <p:sp>
            <p:nvSpPr>
              <p:cNvPr id="117" name="Freeform 962">
                <a:extLst>
                  <a:ext uri="{FF2B5EF4-FFF2-40B4-BE49-F238E27FC236}">
                    <a16:creationId xmlns:a16="http://schemas.microsoft.com/office/drawing/2014/main" id="{808BA166-C4D4-4ACD-A61A-DAF4AF54056C}"/>
                  </a:ext>
                </a:extLst>
              </p:cNvPr>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endParaRPr lang="cs-CZ"/>
              </a:p>
            </p:txBody>
          </p:sp>
          <p:sp>
            <p:nvSpPr>
              <p:cNvPr id="118" name="Freeform 963">
                <a:extLst>
                  <a:ext uri="{FF2B5EF4-FFF2-40B4-BE49-F238E27FC236}">
                    <a16:creationId xmlns:a16="http://schemas.microsoft.com/office/drawing/2014/main" id="{34110492-880A-4B27-941F-658F997816DA}"/>
                  </a:ext>
                </a:extLst>
              </p:cNvPr>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endParaRPr lang="cs-CZ"/>
              </a:p>
            </p:txBody>
          </p:sp>
          <p:sp>
            <p:nvSpPr>
              <p:cNvPr id="119" name="Freeform 964">
                <a:extLst>
                  <a:ext uri="{FF2B5EF4-FFF2-40B4-BE49-F238E27FC236}">
                    <a16:creationId xmlns:a16="http://schemas.microsoft.com/office/drawing/2014/main" id="{D24B3791-5D2D-416F-83D9-27970D3190C5}"/>
                  </a:ext>
                </a:extLst>
              </p:cNvPr>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endParaRPr lang="cs-CZ"/>
              </a:p>
            </p:txBody>
          </p:sp>
          <p:sp>
            <p:nvSpPr>
              <p:cNvPr id="120" name="Freeform 965">
                <a:extLst>
                  <a:ext uri="{FF2B5EF4-FFF2-40B4-BE49-F238E27FC236}">
                    <a16:creationId xmlns:a16="http://schemas.microsoft.com/office/drawing/2014/main" id="{757E183D-0CBE-4AEE-8FB4-376B36588DDE}"/>
                  </a:ext>
                </a:extLst>
              </p:cNvPr>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endParaRPr lang="cs-CZ"/>
              </a:p>
            </p:txBody>
          </p:sp>
          <p:sp>
            <p:nvSpPr>
              <p:cNvPr id="121" name="Freeform 966">
                <a:extLst>
                  <a:ext uri="{FF2B5EF4-FFF2-40B4-BE49-F238E27FC236}">
                    <a16:creationId xmlns:a16="http://schemas.microsoft.com/office/drawing/2014/main" id="{50236EEA-5757-4AEB-9457-DAD683707DB0}"/>
                  </a:ext>
                </a:extLst>
              </p:cNvPr>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endParaRPr lang="cs-CZ"/>
              </a:p>
            </p:txBody>
          </p:sp>
          <p:sp>
            <p:nvSpPr>
              <p:cNvPr id="122" name="Freeform 967">
                <a:extLst>
                  <a:ext uri="{FF2B5EF4-FFF2-40B4-BE49-F238E27FC236}">
                    <a16:creationId xmlns:a16="http://schemas.microsoft.com/office/drawing/2014/main" id="{F0C9BC8E-3374-4D89-9D42-5B5410EC944B}"/>
                  </a:ext>
                </a:extLst>
              </p:cNvPr>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endParaRPr lang="cs-CZ"/>
              </a:p>
            </p:txBody>
          </p:sp>
          <p:sp>
            <p:nvSpPr>
              <p:cNvPr id="123" name="Freeform 968">
                <a:extLst>
                  <a:ext uri="{FF2B5EF4-FFF2-40B4-BE49-F238E27FC236}">
                    <a16:creationId xmlns:a16="http://schemas.microsoft.com/office/drawing/2014/main" id="{7A956A0D-EB51-4517-BA66-5873A3F438B8}"/>
                  </a:ext>
                </a:extLst>
              </p:cNvPr>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endParaRPr lang="cs-CZ"/>
              </a:p>
            </p:txBody>
          </p:sp>
          <p:sp>
            <p:nvSpPr>
              <p:cNvPr id="124" name="Freeform 969">
                <a:extLst>
                  <a:ext uri="{FF2B5EF4-FFF2-40B4-BE49-F238E27FC236}">
                    <a16:creationId xmlns:a16="http://schemas.microsoft.com/office/drawing/2014/main" id="{1834EA4F-CA61-4C06-BFF5-7430EFC733D5}"/>
                  </a:ext>
                </a:extLst>
              </p:cNvPr>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endParaRPr lang="cs-CZ"/>
              </a:p>
            </p:txBody>
          </p:sp>
          <p:sp>
            <p:nvSpPr>
              <p:cNvPr id="125" name="Freeform 970">
                <a:extLst>
                  <a:ext uri="{FF2B5EF4-FFF2-40B4-BE49-F238E27FC236}">
                    <a16:creationId xmlns:a16="http://schemas.microsoft.com/office/drawing/2014/main" id="{A6E942C2-81C3-4B4C-BA42-6143382164AD}"/>
                  </a:ext>
                </a:extLst>
              </p:cNvPr>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endParaRPr lang="cs-CZ"/>
              </a:p>
            </p:txBody>
          </p:sp>
          <p:sp>
            <p:nvSpPr>
              <p:cNvPr id="126" name="Freeform 971">
                <a:extLst>
                  <a:ext uri="{FF2B5EF4-FFF2-40B4-BE49-F238E27FC236}">
                    <a16:creationId xmlns:a16="http://schemas.microsoft.com/office/drawing/2014/main" id="{F4FB8161-6AFF-476A-9B2F-32E2E453F519}"/>
                  </a:ext>
                </a:extLst>
              </p:cNvPr>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endParaRPr lang="cs-CZ"/>
              </a:p>
            </p:txBody>
          </p:sp>
          <p:sp>
            <p:nvSpPr>
              <p:cNvPr id="127" name="Freeform 972">
                <a:extLst>
                  <a:ext uri="{FF2B5EF4-FFF2-40B4-BE49-F238E27FC236}">
                    <a16:creationId xmlns:a16="http://schemas.microsoft.com/office/drawing/2014/main" id="{BCADF6B0-096C-4F5B-9FFE-4A2D5B3E525C}"/>
                  </a:ext>
                </a:extLst>
              </p:cNvPr>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endParaRPr lang="cs-CZ"/>
              </a:p>
            </p:txBody>
          </p:sp>
          <p:sp>
            <p:nvSpPr>
              <p:cNvPr id="128" name="Freeform 973">
                <a:extLst>
                  <a:ext uri="{FF2B5EF4-FFF2-40B4-BE49-F238E27FC236}">
                    <a16:creationId xmlns:a16="http://schemas.microsoft.com/office/drawing/2014/main" id="{552A52A4-F30E-41AA-B00D-358C1392DC99}"/>
                  </a:ext>
                </a:extLst>
              </p:cNvPr>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endParaRPr lang="cs-CZ"/>
              </a:p>
            </p:txBody>
          </p:sp>
          <p:sp>
            <p:nvSpPr>
              <p:cNvPr id="129" name="Freeform 974">
                <a:extLst>
                  <a:ext uri="{FF2B5EF4-FFF2-40B4-BE49-F238E27FC236}">
                    <a16:creationId xmlns:a16="http://schemas.microsoft.com/office/drawing/2014/main" id="{406D670A-0107-4473-94AF-DBAA3E577ACE}"/>
                  </a:ext>
                </a:extLst>
              </p:cNvPr>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endParaRPr lang="cs-CZ"/>
              </a:p>
            </p:txBody>
          </p:sp>
          <p:sp>
            <p:nvSpPr>
              <p:cNvPr id="130" name="Freeform 975">
                <a:extLst>
                  <a:ext uri="{FF2B5EF4-FFF2-40B4-BE49-F238E27FC236}">
                    <a16:creationId xmlns:a16="http://schemas.microsoft.com/office/drawing/2014/main" id="{2D8DD698-6DEF-4C36-8E0F-FC2ABBD69447}"/>
                  </a:ext>
                </a:extLst>
              </p:cNvPr>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endParaRPr lang="cs-CZ"/>
              </a:p>
            </p:txBody>
          </p:sp>
          <p:sp>
            <p:nvSpPr>
              <p:cNvPr id="131" name="Freeform 976">
                <a:extLst>
                  <a:ext uri="{FF2B5EF4-FFF2-40B4-BE49-F238E27FC236}">
                    <a16:creationId xmlns:a16="http://schemas.microsoft.com/office/drawing/2014/main" id="{F9F4C94A-0663-4FB4-9E69-E30632A1ADD0}"/>
                  </a:ext>
                </a:extLst>
              </p:cNvPr>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endParaRPr lang="cs-CZ"/>
              </a:p>
            </p:txBody>
          </p:sp>
          <p:sp>
            <p:nvSpPr>
              <p:cNvPr id="132" name="Freeform 977">
                <a:extLst>
                  <a:ext uri="{FF2B5EF4-FFF2-40B4-BE49-F238E27FC236}">
                    <a16:creationId xmlns:a16="http://schemas.microsoft.com/office/drawing/2014/main" id="{A9471827-0671-4BA5-8460-9CF97728FE29}"/>
                  </a:ext>
                </a:extLst>
              </p:cNvPr>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endParaRPr lang="cs-CZ"/>
              </a:p>
            </p:txBody>
          </p:sp>
        </p:grpSp>
        <p:pic>
          <p:nvPicPr>
            <p:cNvPr id="47" name="Picture 978" descr="apchart_dow">
              <a:extLst>
                <a:ext uri="{FF2B5EF4-FFF2-40B4-BE49-F238E27FC236}">
                  <a16:creationId xmlns:a16="http://schemas.microsoft.com/office/drawing/2014/main" id="{F724DB8F-6606-4594-B8C0-C24E87A9425F}"/>
                </a:ext>
              </a:extLst>
            </p:cNvPr>
            <p:cNvPicPr>
              <a:picLocks noChangeAspect="1" noChangeArrowheads="1"/>
            </p:cNvPicPr>
            <p:nvPr/>
          </p:nvPicPr>
          <p:blipFill>
            <a:blip r:embed="rId5" cstate="print"/>
            <a:srcRect/>
            <a:stretch>
              <a:fillRect/>
            </a:stretch>
          </p:blipFill>
          <p:spPr bwMode="auto">
            <a:xfrm>
              <a:off x="521" y="3068"/>
              <a:ext cx="499" cy="324"/>
            </a:xfrm>
            <a:prstGeom prst="rect">
              <a:avLst/>
            </a:prstGeom>
            <a:noFill/>
          </p:spPr>
        </p:pic>
        <p:pic>
          <p:nvPicPr>
            <p:cNvPr id="48" name="Picture 979" descr="molecule">
              <a:extLst>
                <a:ext uri="{FF2B5EF4-FFF2-40B4-BE49-F238E27FC236}">
                  <a16:creationId xmlns:a16="http://schemas.microsoft.com/office/drawing/2014/main" id="{394BBB06-0BBC-457D-A890-1347BDBB411A}"/>
                </a:ext>
              </a:extLst>
            </p:cNvPr>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1083" y="2932"/>
              <a:ext cx="436" cy="499"/>
            </a:xfrm>
            <a:prstGeom prst="rect">
              <a:avLst/>
            </a:prstGeom>
            <a:noFill/>
          </p:spPr>
        </p:pic>
        <p:graphicFrame>
          <p:nvGraphicFramePr>
            <p:cNvPr id="49" name="Object 980">
              <a:extLst>
                <a:ext uri="{FF2B5EF4-FFF2-40B4-BE49-F238E27FC236}">
                  <a16:creationId xmlns:a16="http://schemas.microsoft.com/office/drawing/2014/main" id="{A061D19A-7AB4-4DE8-BA5E-4AE336886503}"/>
                </a:ext>
              </a:extLst>
            </p:cNvPr>
            <p:cNvGraphicFramePr>
              <a:graphicFrameLocks/>
            </p:cNvGraphicFramePr>
            <p:nvPr/>
          </p:nvGraphicFramePr>
          <p:xfrm>
            <a:off x="204" y="3192"/>
            <a:ext cx="283" cy="192"/>
          </p:xfrm>
          <a:graphic>
            <a:graphicData uri="http://schemas.openxmlformats.org/presentationml/2006/ole">
              <mc:AlternateContent xmlns:mc="http://schemas.openxmlformats.org/markup-compatibility/2006">
                <mc:Choice xmlns:v="urn:schemas-microsoft-com:vml" Requires="v">
                  <p:oleObj spid="_x0000_s17442" name="Clip" r:id="rId7" imgW="3657600" imgH="2212920" progId="">
                    <p:embed/>
                  </p:oleObj>
                </mc:Choice>
                <mc:Fallback>
                  <p:oleObj name="Clip" r:id="rId7" imgW="3657600" imgH="2212920" progId="">
                    <p:embed/>
                    <p:pic>
                      <p:nvPicPr>
                        <p:cNvPr id="90068" name="Object 98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 y="3192"/>
                          <a:ext cx="2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0" name="Picture 981" descr="MRI">
              <a:hlinkClick r:id="rId9"/>
              <a:extLst>
                <a:ext uri="{FF2B5EF4-FFF2-40B4-BE49-F238E27FC236}">
                  <a16:creationId xmlns:a16="http://schemas.microsoft.com/office/drawing/2014/main" id="{CC1ACD44-E722-47F2-B41C-B15C0C959F62}"/>
                </a:ext>
              </a:extLst>
            </p:cNvPr>
            <p:cNvPicPr>
              <a:picLocks noChangeAspect="1" noChangeArrowheads="1"/>
            </p:cNvPicPr>
            <p:nvPr/>
          </p:nvPicPr>
          <p:blipFill>
            <a:blip r:embed="rId10" cstate="print"/>
            <a:srcRect/>
            <a:stretch>
              <a:fillRect/>
            </a:stretch>
          </p:blipFill>
          <p:spPr bwMode="auto">
            <a:xfrm>
              <a:off x="427" y="3023"/>
              <a:ext cx="230" cy="164"/>
            </a:xfrm>
            <a:prstGeom prst="rect">
              <a:avLst/>
            </a:prstGeom>
            <a:noFill/>
          </p:spPr>
        </p:pic>
        <p:pic>
          <p:nvPicPr>
            <p:cNvPr id="51" name="Picture 982" descr="aa-fmr-slices-fmr.jpg (153663 bytes)">
              <a:hlinkClick r:id="rId11"/>
              <a:extLst>
                <a:ext uri="{FF2B5EF4-FFF2-40B4-BE49-F238E27FC236}">
                  <a16:creationId xmlns:a16="http://schemas.microsoft.com/office/drawing/2014/main" id="{3A8E11AB-38EC-40BA-A8E5-12FF770860EA}"/>
                </a:ext>
              </a:extLst>
            </p:cNvPr>
            <p:cNvPicPr>
              <a:picLocks noChangeAspect="1" noChangeArrowheads="1"/>
            </p:cNvPicPr>
            <p:nvPr/>
          </p:nvPicPr>
          <p:blipFill>
            <a:blip r:embed="rId12" cstate="print"/>
            <a:srcRect/>
            <a:stretch>
              <a:fillRect/>
            </a:stretch>
          </p:blipFill>
          <p:spPr bwMode="auto">
            <a:xfrm>
              <a:off x="249" y="2932"/>
              <a:ext cx="190" cy="126"/>
            </a:xfrm>
            <a:prstGeom prst="rect">
              <a:avLst/>
            </a:prstGeom>
            <a:noFill/>
          </p:spPr>
        </p:pic>
        <p:sp>
          <p:nvSpPr>
            <p:cNvPr id="52" name="AutoShape 983">
              <a:extLst>
                <a:ext uri="{FF2B5EF4-FFF2-40B4-BE49-F238E27FC236}">
                  <a16:creationId xmlns:a16="http://schemas.microsoft.com/office/drawing/2014/main" id="{6345A251-64B0-4379-B9E3-2DD9523C02F8}"/>
                </a:ext>
              </a:extLst>
            </p:cNvPr>
            <p:cNvSpPr>
              <a:spLocks noChangeArrowheads="1"/>
            </p:cNvSpPr>
            <p:nvPr/>
          </p:nvSpPr>
          <p:spPr bwMode="auto">
            <a:xfrm>
              <a:off x="102" y="3475"/>
              <a:ext cx="1497" cy="725"/>
            </a:xfrm>
            <a:prstGeom prst="wedgeEllipseCallout">
              <a:avLst>
                <a:gd name="adj1" fmla="val 21944"/>
                <a:gd name="adj2" fmla="val -82968"/>
              </a:avLst>
            </a:prstGeom>
            <a:solidFill>
              <a:srgbClr val="FFFFFF"/>
            </a:solidFill>
            <a:ln w="9525">
              <a:solidFill>
                <a:srgbClr val="000000"/>
              </a:solidFill>
              <a:miter lim="800000"/>
              <a:headEnd/>
              <a:tailEnd/>
            </a:ln>
            <a:effectLst/>
          </p:spPr>
          <p:txBody>
            <a:bodyPr wrap="none" lIns="0" tIns="0" rIns="0" bIns="0"/>
            <a:lstStyle/>
            <a:p>
              <a:pPr defTabSz="914400" eaLnBrk="1" hangingPunct="1">
                <a:buClrTx/>
                <a:buSzTx/>
                <a:buFontTx/>
                <a:buNone/>
              </a:pPr>
              <a:r>
                <a:rPr lang="en-US" sz="1000">
                  <a:solidFill>
                    <a:srgbClr val="000000"/>
                  </a:solidFill>
                  <a:latin typeface="Arial" charset="0"/>
                </a:rPr>
                <a:t>Vectors</a:t>
              </a:r>
            </a:p>
            <a:p>
              <a:pPr marL="179388" lvl="1" defTabSz="914400" eaLnBrk="1" hangingPunct="1">
                <a:buClrTx/>
                <a:buSzTx/>
                <a:buFontTx/>
                <a:buChar char="•"/>
              </a:pPr>
              <a:r>
                <a:rPr lang="en-US" sz="1000">
                  <a:solidFill>
                    <a:srgbClr val="000000"/>
                  </a:solidFill>
                  <a:latin typeface="Arial" charset="0"/>
                </a:rPr>
                <a:t> </a:t>
              </a:r>
              <a:r>
                <a:rPr lang="en-US" sz="1000" i="1">
                  <a:solidFill>
                    <a:srgbClr val="000000"/>
                  </a:solidFill>
                  <a:latin typeface="Arial" charset="0"/>
                </a:rPr>
                <a:t>L</a:t>
              </a:r>
              <a:r>
                <a:rPr lang="en-US" sz="1000" i="1" baseline="-25000">
                  <a:solidFill>
                    <a:srgbClr val="000000"/>
                  </a:solidFill>
                  <a:latin typeface="Arial" charset="0"/>
                </a:rPr>
                <a:t>p</a:t>
              </a:r>
              <a:r>
                <a:rPr lang="en-US" sz="1000">
                  <a:solidFill>
                    <a:srgbClr val="000000"/>
                  </a:solidFill>
                  <a:latin typeface="Arial" charset="0"/>
                </a:rPr>
                <a:t> and </a:t>
              </a:r>
              <a:r>
                <a:rPr lang="en-US" sz="1000" i="1">
                  <a:solidFill>
                    <a:srgbClr val="000000"/>
                  </a:solidFill>
                  <a:latin typeface="Arial" charset="0"/>
                </a:rPr>
                <a:t>quadratic form</a:t>
              </a:r>
            </a:p>
            <a:p>
              <a:pPr defTabSz="914400" eaLnBrk="1" hangingPunct="1">
                <a:buClrTx/>
                <a:buSzTx/>
                <a:buFontTx/>
                <a:buNone/>
              </a:pPr>
              <a:r>
                <a:rPr lang="en-US" sz="1000">
                  <a:solidFill>
                    <a:srgbClr val="000000"/>
                  </a:solidFill>
                  <a:latin typeface="Arial" charset="0"/>
                </a:rPr>
                <a:t>Strings </a:t>
              </a:r>
            </a:p>
            <a:p>
              <a:pPr marL="179388" lvl="1" defTabSz="914400" eaLnBrk="1" hangingPunct="1">
                <a:buClrTx/>
                <a:buSzTx/>
                <a:buFontTx/>
                <a:buChar char="•"/>
              </a:pPr>
              <a:r>
                <a:rPr lang="en-US" sz="1000" i="1">
                  <a:solidFill>
                    <a:srgbClr val="000000"/>
                  </a:solidFill>
                  <a:latin typeface="Arial" charset="0"/>
                </a:rPr>
                <a:t> (weighted</a:t>
              </a:r>
              <a:r>
                <a:rPr lang="en-US" sz="1000">
                  <a:solidFill>
                    <a:srgbClr val="000000"/>
                  </a:solidFill>
                  <a:latin typeface="Arial" charset="0"/>
                </a:rPr>
                <a:t>) </a:t>
              </a:r>
              <a:r>
                <a:rPr lang="en-US" sz="1000" i="1">
                  <a:solidFill>
                    <a:srgbClr val="000000"/>
                  </a:solidFill>
                  <a:latin typeface="Arial" charset="0"/>
                </a:rPr>
                <a:t>edit</a:t>
              </a:r>
              <a:r>
                <a:rPr lang="en-US" sz="1000">
                  <a:solidFill>
                    <a:srgbClr val="000000"/>
                  </a:solidFill>
                  <a:latin typeface="Arial" charset="0"/>
                </a:rPr>
                <a:t> and</a:t>
              </a:r>
              <a:br>
                <a:rPr lang="en-US" sz="1000">
                  <a:solidFill>
                    <a:srgbClr val="000000"/>
                  </a:solidFill>
                  <a:latin typeface="Arial" charset="0"/>
                </a:rPr>
              </a:br>
              <a:r>
                <a:rPr lang="en-US" sz="1000">
                  <a:solidFill>
                    <a:srgbClr val="000000"/>
                  </a:solidFill>
                  <a:latin typeface="Arial" charset="0"/>
                </a:rPr>
                <a:t>  </a:t>
              </a:r>
              <a:r>
                <a:rPr lang="en-US" sz="1000" i="1">
                  <a:solidFill>
                    <a:srgbClr val="000000"/>
                  </a:solidFill>
                  <a:latin typeface="Arial" charset="0"/>
                </a:rPr>
                <a:t>protein sequence</a:t>
              </a:r>
              <a:endParaRPr lang="cs-CZ" sz="1000">
                <a:solidFill>
                  <a:srgbClr val="000000"/>
                </a:solidFill>
                <a:latin typeface="Arial" charset="0"/>
              </a:endParaRPr>
            </a:p>
          </p:txBody>
        </p:sp>
        <p:sp>
          <p:nvSpPr>
            <p:cNvPr id="53" name="AutoShape 984">
              <a:extLst>
                <a:ext uri="{FF2B5EF4-FFF2-40B4-BE49-F238E27FC236}">
                  <a16:creationId xmlns:a16="http://schemas.microsoft.com/office/drawing/2014/main" id="{2270F644-CA00-4542-BAA3-EB4AEAFE6EA5}"/>
                </a:ext>
              </a:extLst>
            </p:cNvPr>
            <p:cNvSpPr>
              <a:spLocks noChangeArrowheads="1"/>
            </p:cNvSpPr>
            <p:nvPr/>
          </p:nvSpPr>
          <p:spPr bwMode="auto">
            <a:xfrm>
              <a:off x="1655" y="3475"/>
              <a:ext cx="1078" cy="725"/>
            </a:xfrm>
            <a:prstGeom prst="wedgeEllipseCallout">
              <a:avLst>
                <a:gd name="adj1" fmla="val 13171"/>
                <a:gd name="adj2" fmla="val -82690"/>
              </a:avLst>
            </a:prstGeom>
            <a:solidFill>
              <a:srgbClr val="FFFFFF"/>
            </a:solidFill>
            <a:ln w="9525">
              <a:solidFill>
                <a:srgbClr val="000000"/>
              </a:solidFill>
              <a:miter lim="800000"/>
              <a:headEnd/>
              <a:tailEnd/>
            </a:ln>
            <a:effectLst/>
          </p:spPr>
          <p:txBody>
            <a:bodyPr wrap="none" lIns="0" tIns="0" rIns="0" bIns="0"/>
            <a:lstStyle/>
            <a:p>
              <a:pPr eaLnBrk="1" hangingPunct="1">
                <a:buClrTx/>
                <a:buSzTx/>
                <a:buFontTx/>
                <a:buNone/>
              </a:pPr>
              <a:r>
                <a:rPr lang="en-US" sz="1000">
                  <a:solidFill>
                    <a:srgbClr val="000000"/>
                  </a:solidFill>
                  <a:latin typeface="Arial" charset="0"/>
                </a:rPr>
                <a:t>Insert, delete,</a:t>
              </a:r>
            </a:p>
            <a:p>
              <a:pPr eaLnBrk="1" hangingPunct="1">
                <a:buClrTx/>
                <a:buSzTx/>
                <a:buFontTx/>
                <a:buNone/>
              </a:pPr>
              <a:r>
                <a:rPr lang="en-US" sz="1000">
                  <a:solidFill>
                    <a:srgbClr val="000000"/>
                  </a:solidFill>
                  <a:latin typeface="Arial" charset="0"/>
                </a:rPr>
                <a:t>range query,</a:t>
              </a:r>
            </a:p>
            <a:p>
              <a:pPr eaLnBrk="1" hangingPunct="1">
                <a:buClrTx/>
                <a:buSzTx/>
                <a:buFontTx/>
                <a:buNone/>
              </a:pPr>
              <a:r>
                <a:rPr lang="en-US" sz="1000">
                  <a:solidFill>
                    <a:srgbClr val="000000"/>
                  </a:solidFill>
                  <a:latin typeface="Arial" charset="0"/>
                </a:rPr>
                <a:t>k-NN query,</a:t>
              </a:r>
            </a:p>
            <a:p>
              <a:pPr eaLnBrk="1" hangingPunct="1">
                <a:buClrTx/>
                <a:buSzTx/>
                <a:buFontTx/>
                <a:buNone/>
              </a:pPr>
              <a:r>
                <a:rPr lang="en-US" sz="1000">
                  <a:solidFill>
                    <a:srgbClr val="000000"/>
                  </a:solidFill>
                  <a:latin typeface="Arial" charset="0"/>
                </a:rPr>
                <a:t>Incremental k-NN</a:t>
              </a:r>
              <a:endParaRPr lang="cs-CZ" sz="1000">
                <a:solidFill>
                  <a:srgbClr val="000000"/>
                </a:solidFill>
                <a:latin typeface="Arial" charset="0"/>
              </a:endParaRPr>
            </a:p>
          </p:txBody>
        </p:sp>
        <p:sp>
          <p:nvSpPr>
            <p:cNvPr id="54" name="AutoShape 985">
              <a:extLst>
                <a:ext uri="{FF2B5EF4-FFF2-40B4-BE49-F238E27FC236}">
                  <a16:creationId xmlns:a16="http://schemas.microsoft.com/office/drawing/2014/main" id="{5C7B609D-B9BD-4CE2-81BD-B84F012B9671}"/>
                </a:ext>
              </a:extLst>
            </p:cNvPr>
            <p:cNvSpPr>
              <a:spLocks noChangeArrowheads="1"/>
            </p:cNvSpPr>
            <p:nvPr/>
          </p:nvSpPr>
          <p:spPr bwMode="auto">
            <a:xfrm>
              <a:off x="2778" y="3475"/>
              <a:ext cx="1009" cy="726"/>
            </a:xfrm>
            <a:prstGeom prst="wedgeEllipseCallout">
              <a:avLst>
                <a:gd name="adj1" fmla="val 7681"/>
                <a:gd name="adj2" fmla="val -79338"/>
              </a:avLst>
            </a:prstGeom>
            <a:solidFill>
              <a:srgbClr val="FFFFFF"/>
            </a:solidFill>
            <a:ln w="9525">
              <a:solidFill>
                <a:srgbClr val="000000"/>
              </a:solidFill>
              <a:miter lim="800000"/>
              <a:headEnd/>
              <a:tailEnd/>
            </a:ln>
            <a:effectLst/>
          </p:spPr>
          <p:txBody>
            <a:bodyPr wrap="none" lIns="0" tIns="0" rIns="0" bIns="0"/>
            <a:lstStyle/>
            <a:p>
              <a:pPr eaLnBrk="1" hangingPunct="1">
                <a:buClrTx/>
                <a:buSzTx/>
                <a:buFontTx/>
                <a:buNone/>
              </a:pPr>
              <a:endParaRPr lang="en-US" sz="1000">
                <a:solidFill>
                  <a:srgbClr val="000000"/>
                </a:solidFill>
                <a:latin typeface="Arial" charset="0"/>
              </a:endParaRPr>
            </a:p>
            <a:p>
              <a:pPr eaLnBrk="1" hangingPunct="1">
                <a:buClrTx/>
                <a:buSzTx/>
                <a:buFontTx/>
                <a:buNone/>
              </a:pPr>
              <a:r>
                <a:rPr lang="en-US" sz="1000">
                  <a:solidFill>
                    <a:srgbClr val="000000"/>
                  </a:solidFill>
                  <a:latin typeface="Arial" charset="0"/>
                </a:rPr>
                <a:t>Volatile memory</a:t>
              </a:r>
            </a:p>
            <a:p>
              <a:pPr eaLnBrk="1" hangingPunct="1">
                <a:buClrTx/>
                <a:buSzTx/>
                <a:buFontTx/>
                <a:buNone/>
              </a:pPr>
              <a:r>
                <a:rPr lang="en-US" sz="1000">
                  <a:solidFill>
                    <a:srgbClr val="000000"/>
                  </a:solidFill>
                  <a:latin typeface="Arial" charset="0"/>
                </a:rPr>
                <a:t>Persistent memory</a:t>
              </a:r>
            </a:p>
          </p:txBody>
        </p:sp>
        <p:pic>
          <p:nvPicPr>
            <p:cNvPr id="55" name="Picture 986" descr="dna_icon">
              <a:extLst>
                <a:ext uri="{FF2B5EF4-FFF2-40B4-BE49-F238E27FC236}">
                  <a16:creationId xmlns:a16="http://schemas.microsoft.com/office/drawing/2014/main" id="{DD0BF5DA-3D5E-4AB2-8D17-225B8CB329BD}"/>
                </a:ext>
              </a:extLst>
            </p:cNvPr>
            <p:cNvPicPr>
              <a:picLocks noChangeAspect="1" noChangeArrowheads="1"/>
            </p:cNvPicPr>
            <p:nvPr/>
          </p:nvPicPr>
          <p:blipFill>
            <a:blip r:embed="rId13" cstate="print"/>
            <a:srcRect/>
            <a:stretch>
              <a:fillRect/>
            </a:stretch>
          </p:blipFill>
          <p:spPr bwMode="auto">
            <a:xfrm>
              <a:off x="793" y="2932"/>
              <a:ext cx="407" cy="210"/>
            </a:xfrm>
            <a:prstGeom prst="rect">
              <a:avLst/>
            </a:prstGeom>
            <a:noFill/>
          </p:spPr>
        </p:pic>
        <p:grpSp>
          <p:nvGrpSpPr>
            <p:cNvPr id="56" name="Group 987">
              <a:extLst>
                <a:ext uri="{FF2B5EF4-FFF2-40B4-BE49-F238E27FC236}">
                  <a16:creationId xmlns:a16="http://schemas.microsoft.com/office/drawing/2014/main" id="{0E5C8C89-A681-4B0B-962C-4FF9E1F26721}"/>
                </a:ext>
              </a:extLst>
            </p:cNvPr>
            <p:cNvGrpSpPr>
              <a:grpSpLocks/>
            </p:cNvGrpSpPr>
            <p:nvPr/>
          </p:nvGrpSpPr>
          <p:grpSpPr bwMode="auto">
            <a:xfrm>
              <a:off x="1111" y="845"/>
              <a:ext cx="3129" cy="1338"/>
              <a:chOff x="1111" y="845"/>
              <a:chExt cx="3129" cy="1338"/>
            </a:xfrm>
          </p:grpSpPr>
          <p:sp>
            <p:nvSpPr>
              <p:cNvPr id="57" name="AutoShape 988">
                <a:extLst>
                  <a:ext uri="{FF2B5EF4-FFF2-40B4-BE49-F238E27FC236}">
                    <a16:creationId xmlns:a16="http://schemas.microsoft.com/office/drawing/2014/main" id="{79A0A766-4938-44BE-B236-CD9D345C8325}"/>
                  </a:ext>
                </a:extLst>
              </p:cNvPr>
              <p:cNvSpPr>
                <a:spLocks noChangeArrowheads="1"/>
              </p:cNvSpPr>
              <p:nvPr/>
            </p:nvSpPr>
            <p:spPr bwMode="auto">
              <a:xfrm>
                <a:off x="1519" y="845"/>
                <a:ext cx="2721" cy="384"/>
              </a:xfrm>
              <a:prstGeom prst="cloudCallout">
                <a:avLst>
                  <a:gd name="adj1" fmla="val 56065"/>
                  <a:gd name="adj2" fmla="val 118491"/>
                </a:avLst>
              </a:prstGeom>
              <a:solidFill>
                <a:srgbClr val="FF9966"/>
              </a:solidFill>
              <a:ln w="9525">
                <a:solidFill>
                  <a:srgbClr val="000000"/>
                </a:solidFill>
                <a:round/>
                <a:headEnd/>
                <a:tailEnd/>
              </a:ln>
              <a:effectLst/>
            </p:spPr>
            <p:txBody>
              <a:bodyPr/>
              <a:lstStyle/>
              <a:p>
                <a:pPr algn="ctr" eaLnBrk="1" hangingPunct="1">
                  <a:buClrTx/>
                  <a:buSzTx/>
                  <a:buFontTx/>
                  <a:buNone/>
                </a:pPr>
                <a:r>
                  <a:rPr lang="en-US" sz="1600">
                    <a:solidFill>
                      <a:srgbClr val="000000"/>
                    </a:solidFill>
                    <a:latin typeface="Arial" charset="0"/>
                  </a:rPr>
                  <a:t>Performance statistics</a:t>
                </a:r>
                <a:endParaRPr lang="cs-CZ" sz="1600">
                  <a:solidFill>
                    <a:srgbClr val="000000"/>
                  </a:solidFill>
                  <a:latin typeface="Arial" charset="0"/>
                </a:endParaRPr>
              </a:p>
            </p:txBody>
          </p:sp>
          <p:sp>
            <p:nvSpPr>
              <p:cNvPr id="58" name="Oval 989">
                <a:extLst>
                  <a:ext uri="{FF2B5EF4-FFF2-40B4-BE49-F238E27FC236}">
                    <a16:creationId xmlns:a16="http://schemas.microsoft.com/office/drawing/2014/main" id="{18D9548E-D339-4A33-8848-D797A34545D0}"/>
                  </a:ext>
                </a:extLst>
              </p:cNvPr>
              <p:cNvSpPr>
                <a:spLocks noChangeArrowheads="1"/>
              </p:cNvSpPr>
              <p:nvPr/>
            </p:nvSpPr>
            <p:spPr bwMode="auto">
              <a:xfrm>
                <a:off x="1429" y="1434"/>
                <a:ext cx="441" cy="66"/>
              </a:xfrm>
              <a:prstGeom prst="ellipse">
                <a:avLst/>
              </a:prstGeom>
              <a:solidFill>
                <a:srgbClr val="FF9966"/>
              </a:solidFill>
              <a:ln w="9525">
                <a:solidFill>
                  <a:srgbClr val="000000"/>
                </a:solidFill>
                <a:round/>
                <a:headEnd/>
                <a:tailEnd/>
              </a:ln>
              <a:effectLst/>
            </p:spPr>
            <p:txBody>
              <a:bodyPr wrap="none" anchor="ctr"/>
              <a:lstStyle/>
              <a:p>
                <a:endParaRPr lang="cs-CZ"/>
              </a:p>
            </p:txBody>
          </p:sp>
          <p:sp>
            <p:nvSpPr>
              <p:cNvPr id="59" name="Oval 990">
                <a:extLst>
                  <a:ext uri="{FF2B5EF4-FFF2-40B4-BE49-F238E27FC236}">
                    <a16:creationId xmlns:a16="http://schemas.microsoft.com/office/drawing/2014/main" id="{E712B977-C6E5-41C4-9106-13FB8A27BEBF}"/>
                  </a:ext>
                </a:extLst>
              </p:cNvPr>
              <p:cNvSpPr>
                <a:spLocks noChangeArrowheads="1"/>
              </p:cNvSpPr>
              <p:nvPr/>
            </p:nvSpPr>
            <p:spPr bwMode="auto">
              <a:xfrm>
                <a:off x="1247" y="1797"/>
                <a:ext cx="294" cy="44"/>
              </a:xfrm>
              <a:prstGeom prst="ellipse">
                <a:avLst/>
              </a:prstGeom>
              <a:solidFill>
                <a:srgbClr val="FF9966"/>
              </a:solidFill>
              <a:ln w="9525">
                <a:solidFill>
                  <a:srgbClr val="000000"/>
                </a:solidFill>
                <a:round/>
                <a:headEnd/>
                <a:tailEnd/>
              </a:ln>
              <a:effectLst/>
            </p:spPr>
            <p:txBody>
              <a:bodyPr wrap="none" anchor="ctr"/>
              <a:lstStyle/>
              <a:p>
                <a:endParaRPr lang="cs-CZ"/>
              </a:p>
            </p:txBody>
          </p:sp>
          <p:sp>
            <p:nvSpPr>
              <p:cNvPr id="60" name="Oval 991">
                <a:extLst>
                  <a:ext uri="{FF2B5EF4-FFF2-40B4-BE49-F238E27FC236}">
                    <a16:creationId xmlns:a16="http://schemas.microsoft.com/office/drawing/2014/main" id="{6D2B3708-DE8A-448B-9DAD-27CAE9C2C753}"/>
                  </a:ext>
                </a:extLst>
              </p:cNvPr>
              <p:cNvSpPr>
                <a:spLocks noChangeArrowheads="1"/>
              </p:cNvSpPr>
              <p:nvPr/>
            </p:nvSpPr>
            <p:spPr bwMode="auto">
              <a:xfrm>
                <a:off x="1111" y="2160"/>
                <a:ext cx="149" cy="23"/>
              </a:xfrm>
              <a:prstGeom prst="ellipse">
                <a:avLst/>
              </a:prstGeom>
              <a:solidFill>
                <a:srgbClr val="FF9966"/>
              </a:solidFill>
              <a:ln w="9525">
                <a:solidFill>
                  <a:srgbClr val="000000"/>
                </a:solidFill>
                <a:round/>
                <a:headEnd/>
                <a:tailEnd/>
              </a:ln>
              <a:effectLst/>
            </p:spPr>
            <p:txBody>
              <a:bodyPr wrap="none" anchor="ctr"/>
              <a:lstStyle/>
              <a:p>
                <a:endParaRPr lang="cs-CZ"/>
              </a:p>
            </p:txBody>
          </p:sp>
        </p:grpSp>
      </p:grpSp>
      <p:sp>
        <p:nvSpPr>
          <p:cNvPr id="5" name="Zástupný symbol pro číslo snímku 4">
            <a:extLst>
              <a:ext uri="{FF2B5EF4-FFF2-40B4-BE49-F238E27FC236}">
                <a16:creationId xmlns:a16="http://schemas.microsoft.com/office/drawing/2014/main" id="{0A7CE6EF-CDBA-4648-B8A0-F5E62401F7EF}"/>
              </a:ext>
            </a:extLst>
          </p:cNvPr>
          <p:cNvSpPr>
            <a:spLocks noGrp="1"/>
          </p:cNvSpPr>
          <p:nvPr>
            <p:ph type="sldNum" sz="quarter" idx="11"/>
          </p:nvPr>
        </p:nvSpPr>
        <p:spPr/>
        <p:txBody>
          <a:bodyPr/>
          <a:lstStyle/>
          <a:p>
            <a:pPr>
              <a:defRPr/>
            </a:pPr>
            <a:fld id="{0BAAA98E-AEB8-429B-B9FA-B14E1C5572D3}" type="slidenum">
              <a:rPr lang="en-US" altLang="en-US" smtClean="0"/>
              <a:pPr>
                <a:defRPr/>
              </a:pPr>
              <a:t>108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3569116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5.3</a:t>
            </a:r>
            <a:r>
              <a:rPr lang="cs-CZ" dirty="0"/>
              <a:t> </a:t>
            </a:r>
            <a:r>
              <a:rPr lang="en-US" dirty="0"/>
              <a:t>Demos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Similarity search demos – scalability</a:t>
            </a:r>
          </a:p>
          <a:p>
            <a:r>
              <a:rPr lang="en-US" sz="2400" dirty="0"/>
              <a:t>20M images: </a:t>
            </a:r>
            <a:r>
              <a:rPr lang="en-US" sz="2400" dirty="0">
                <a:hlinkClick r:id="rId3"/>
              </a:rPr>
              <a:t>http://disa.fi.muni.cz/demos/profiset-decaf/</a:t>
            </a:r>
            <a:endParaRPr lang="en-US" sz="2400" dirty="0"/>
          </a:p>
        </p:txBody>
      </p:sp>
      <p:sp>
        <p:nvSpPr>
          <p:cNvPr id="2" name="Zástupný symbol pro zápatí 1">
            <a:extLst>
              <a:ext uri="{FF2B5EF4-FFF2-40B4-BE49-F238E27FC236}">
                <a16:creationId xmlns:a16="http://schemas.microsoft.com/office/drawing/2014/main" id="{14E4DFD2-BCC1-4A3F-BF77-6DDB9537D89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13BBE704-ADAB-415C-AEF3-8645512C949A}"/>
              </a:ext>
            </a:extLst>
          </p:cNvPr>
          <p:cNvSpPr>
            <a:spLocks noGrp="1"/>
          </p:cNvSpPr>
          <p:nvPr>
            <p:ph type="dt" sz="half" idx="10"/>
          </p:nvPr>
        </p:nvSpPr>
        <p:spPr/>
        <p:txBody>
          <a:bodyPr/>
          <a:lstStyle/>
          <a:p>
            <a:pPr>
              <a:defRPr/>
            </a:pPr>
            <a:r>
              <a:rPr lang="cs-CZ"/>
              <a:t>June 10, 2019</a:t>
            </a:r>
            <a:endParaRPr lang="en-US" dirty="0"/>
          </a:p>
        </p:txBody>
      </p:sp>
      <p:pic>
        <p:nvPicPr>
          <p:cNvPr id="6" name="Obrázek 5">
            <a:extLst>
              <a:ext uri="{FF2B5EF4-FFF2-40B4-BE49-F238E27FC236}">
                <a16:creationId xmlns:a16="http://schemas.microsoft.com/office/drawing/2014/main" id="{99B3C336-BD18-4BB4-B81D-FFE96DA36E78}"/>
              </a:ext>
            </a:extLst>
          </p:cNvPr>
          <p:cNvPicPr>
            <a:picLocks noChangeAspect="1"/>
          </p:cNvPicPr>
          <p:nvPr/>
        </p:nvPicPr>
        <p:blipFill>
          <a:blip r:embed="rId4"/>
          <a:stretch>
            <a:fillRect/>
          </a:stretch>
        </p:blipFill>
        <p:spPr>
          <a:xfrm>
            <a:off x="683568" y="2582069"/>
            <a:ext cx="7572375" cy="3895725"/>
          </a:xfrm>
          <a:prstGeom prst="rect">
            <a:avLst/>
          </a:prstGeom>
        </p:spPr>
      </p:pic>
      <p:sp>
        <p:nvSpPr>
          <p:cNvPr id="7" name="Zástupný symbol pro číslo snímku 6">
            <a:extLst>
              <a:ext uri="{FF2B5EF4-FFF2-40B4-BE49-F238E27FC236}">
                <a16:creationId xmlns:a16="http://schemas.microsoft.com/office/drawing/2014/main" id="{E56BFFA2-F86F-4A48-B0E5-8F95F7EF34EB}"/>
              </a:ext>
            </a:extLst>
          </p:cNvPr>
          <p:cNvSpPr>
            <a:spLocks noGrp="1"/>
          </p:cNvSpPr>
          <p:nvPr>
            <p:ph type="sldNum" sz="quarter" idx="11"/>
          </p:nvPr>
        </p:nvSpPr>
        <p:spPr/>
        <p:txBody>
          <a:bodyPr/>
          <a:lstStyle/>
          <a:p>
            <a:pPr>
              <a:defRPr/>
            </a:pPr>
            <a:fld id="{0BAAA98E-AEB8-429B-B9FA-B14E1C5572D3}" type="slidenum">
              <a:rPr lang="en-US" altLang="en-US" smtClean="0"/>
              <a:pPr>
                <a:defRPr/>
              </a:pPr>
              <a:t>109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956579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a:xfrm>
            <a:off x="250824" y="1412875"/>
            <a:ext cx="8713663" cy="4968875"/>
          </a:xfrm>
        </p:spPr>
        <p:txBody>
          <a:bodyPr/>
          <a:lstStyle/>
          <a:p>
            <a:pPr marL="0" indent="0">
              <a:buNone/>
            </a:pPr>
            <a:r>
              <a:rPr lang="en-US" altLang="cs-CZ" b="1" dirty="0">
                <a:solidFill>
                  <a:schemeClr val="accent2"/>
                </a:solidFill>
              </a:rPr>
              <a:t>Computer animation</a:t>
            </a:r>
          </a:p>
          <a:p>
            <a:r>
              <a:rPr lang="en-US" altLang="cs-CZ" sz="2400" dirty="0"/>
              <a:t>Make subject (human) movements in movies and computer games as much realistic as possible</a:t>
            </a:r>
          </a:p>
          <a:p>
            <a:pPr lvl="1"/>
            <a:r>
              <a:rPr lang="en-US" altLang="cs-CZ" sz="2000" dirty="0"/>
              <a:t>Games: Far Cry 4, </a:t>
            </a:r>
            <a:r>
              <a:rPr lang="en-US" altLang="cs-CZ" sz="2000" dirty="0">
                <a:hlinkClick r:id="rId3"/>
              </a:rPr>
              <a:t>GTA V</a:t>
            </a:r>
            <a:endParaRPr lang="en-US" altLang="cs-CZ" sz="2000" dirty="0"/>
          </a:p>
          <a:p>
            <a:pPr lvl="1"/>
            <a:r>
              <a:rPr lang="en-US" altLang="cs-CZ" sz="2000" dirty="0"/>
              <a:t>Movies: Avatar, The Lord of the Rings</a:t>
            </a:r>
          </a:p>
          <a:p>
            <a:r>
              <a:rPr lang="en-US" altLang="cs-CZ" sz="2400" dirty="0"/>
              <a:t>Generate artificial motions by merging real movements that follow each other</a:t>
            </a:r>
          </a:p>
        </p:txBody>
      </p:sp>
      <p:pic>
        <p:nvPicPr>
          <p:cNvPr id="1026" name="Picture 2" descr="VÃ½sledek obrÃ¡zku pro motion capture movies">
            <a:extLst>
              <a:ext uri="{FF2B5EF4-FFF2-40B4-BE49-F238E27FC236}">
                <a16:creationId xmlns:a16="http://schemas.microsoft.com/office/drawing/2014/main" id="{DDDCCD38-DF5B-4B58-AA8A-F45018DD7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68629"/>
            <a:ext cx="4251274" cy="22523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motion capture movies">
            <a:extLst>
              <a:ext uri="{FF2B5EF4-FFF2-40B4-BE49-F238E27FC236}">
                <a16:creationId xmlns:a16="http://schemas.microsoft.com/office/drawing/2014/main" id="{F8B7EFD8-CA39-406D-BC3F-E1B3F580F9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95" b="5368"/>
          <a:stretch/>
        </p:blipFill>
        <p:spPr bwMode="auto">
          <a:xfrm>
            <a:off x="4251274" y="4268628"/>
            <a:ext cx="4892726" cy="2252337"/>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BA019487-CF74-4574-8362-80F0DC36605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516D034E-473E-449B-9C52-9DA70B50D9A1}"/>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6E7C7D84-511A-4CF8-AD25-785D28D886A4}"/>
              </a:ext>
            </a:extLst>
          </p:cNvPr>
          <p:cNvSpPr>
            <a:spLocks noGrp="1"/>
          </p:cNvSpPr>
          <p:nvPr>
            <p:ph type="sldNum" sz="quarter" idx="11"/>
          </p:nvPr>
        </p:nvSpPr>
        <p:spPr/>
        <p:txBody>
          <a:bodyPr/>
          <a:lstStyle/>
          <a:p>
            <a:pPr>
              <a:defRPr/>
            </a:pPr>
            <a:fld id="{0BAAA98E-AEB8-429B-B9FA-B14E1C5572D3}" type="slidenum">
              <a:rPr lang="en-US" altLang="en-US" smtClean="0"/>
              <a:pPr>
                <a:defRPr/>
              </a:pPr>
              <a:t>11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8051169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Action Recognition</a:t>
            </a:r>
          </a:p>
        </p:txBody>
      </p:sp>
      <p:grpSp>
        <p:nvGrpSpPr>
          <p:cNvPr id="42" name="Skupina 41"/>
          <p:cNvGrpSpPr/>
          <p:nvPr/>
        </p:nvGrpSpPr>
        <p:grpSpPr>
          <a:xfrm>
            <a:off x="899384" y="4509120"/>
            <a:ext cx="6769035" cy="1703615"/>
            <a:chOff x="2987259" y="3992034"/>
            <a:chExt cx="5617189" cy="1281095"/>
          </a:xfrm>
        </p:grpSpPr>
        <p:pic>
          <p:nvPicPr>
            <p:cNvPr id="50" name="Picture 5"/>
            <p:cNvPicPr>
              <a:picLocks noChangeAspect="1"/>
            </p:cNvPicPr>
            <p:nvPr/>
          </p:nvPicPr>
          <p:blipFill>
            <a:blip r:embed="rId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5">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7">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0"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348881"/>
            <a:ext cx="82804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6.1 Action Recognition</a:t>
            </a:r>
          </a:p>
          <a:p>
            <a:r>
              <a:rPr lang="en-US" altLang="en-US" sz="2000" kern="0" dirty="0">
                <a:solidFill>
                  <a:schemeClr val="bg1">
                    <a:lumMod val="50000"/>
                  </a:schemeClr>
                </a:solidFill>
              </a:rPr>
              <a:t>6.2 </a:t>
            </a:r>
            <a:r>
              <a:rPr lang="en-US" altLang="en-US" sz="2000" i="1" kern="0" dirty="0" err="1">
                <a:solidFill>
                  <a:schemeClr val="bg1">
                    <a:lumMod val="50000"/>
                  </a:schemeClr>
                </a:solidFill>
              </a:rPr>
              <a:t>k</a:t>
            </a:r>
            <a:r>
              <a:rPr lang="en-US" altLang="en-US" sz="2000" kern="0" dirty="0" err="1">
                <a:solidFill>
                  <a:schemeClr val="bg1">
                    <a:lumMod val="50000"/>
                  </a:schemeClr>
                </a:solidFill>
              </a:rPr>
              <a:t>NN</a:t>
            </a:r>
            <a:r>
              <a:rPr lang="en-US" altLang="en-US" sz="2000" kern="0" dirty="0">
                <a:solidFill>
                  <a:schemeClr val="bg1">
                    <a:lumMod val="50000"/>
                  </a:schemeClr>
                </a:solidFill>
              </a:rPr>
              <a:t> Classification</a:t>
            </a:r>
          </a:p>
          <a:p>
            <a:r>
              <a:rPr lang="en-US" altLang="en-US" sz="2000" kern="0" dirty="0">
                <a:solidFill>
                  <a:schemeClr val="bg1">
                    <a:lumMod val="50000"/>
                  </a:schemeClr>
                </a:solidFill>
              </a:rPr>
              <a:t>6.3 Live Demo</a:t>
            </a:r>
          </a:p>
        </p:txBody>
      </p:sp>
      <p:sp>
        <p:nvSpPr>
          <p:cNvPr id="18" name="Rectangle 2">
            <a:extLst>
              <a:ext uri="{FF2B5EF4-FFF2-40B4-BE49-F238E27FC236}">
                <a16:creationId xmlns:a16="http://schemas.microsoft.com/office/drawing/2014/main" id="{F723D075-8ABD-4E0F-A3A1-0DEFE01474F2}"/>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6</a:t>
            </a:r>
          </a:p>
        </p:txBody>
      </p:sp>
      <p:sp>
        <p:nvSpPr>
          <p:cNvPr id="2" name="Zástupný symbol pro zápatí 1">
            <a:extLst>
              <a:ext uri="{FF2B5EF4-FFF2-40B4-BE49-F238E27FC236}">
                <a16:creationId xmlns:a16="http://schemas.microsoft.com/office/drawing/2014/main" id="{BB769D39-7D8D-4EA2-8ADA-5E5046FD373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CB48EA97-E389-4628-8D21-D17F10A98A08}"/>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36FAFF20-95F7-47B9-A64C-686179DA9F34}"/>
              </a:ext>
            </a:extLst>
          </p:cNvPr>
          <p:cNvSpPr>
            <a:spLocks noGrp="1"/>
          </p:cNvSpPr>
          <p:nvPr>
            <p:ph type="sldNum" sz="quarter" idx="11"/>
          </p:nvPr>
        </p:nvSpPr>
        <p:spPr/>
        <p:txBody>
          <a:bodyPr/>
          <a:lstStyle/>
          <a:p>
            <a:pPr>
              <a:defRPr/>
            </a:pPr>
            <a:fld id="{0BAAA98E-AEB8-429B-B9FA-B14E1C5572D3}" type="slidenum">
              <a:rPr lang="en-US" altLang="en-US" smtClean="0"/>
              <a:pPr>
                <a:defRPr/>
              </a:pPr>
              <a:t>110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64299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6.1 Action Classification</a:t>
            </a:r>
          </a:p>
        </p:txBody>
      </p:sp>
      <p:sp>
        <p:nvSpPr>
          <p:cNvPr id="9" name="Content Placeholder 8"/>
          <p:cNvSpPr>
            <a:spLocks noGrp="1"/>
          </p:cNvSpPr>
          <p:nvPr>
            <p:ph idx="1"/>
          </p:nvPr>
        </p:nvSpPr>
        <p:spPr/>
        <p:txBody>
          <a:bodyPr/>
          <a:lstStyle/>
          <a:p>
            <a:pPr marL="0" indent="0">
              <a:buNone/>
            </a:pPr>
            <a:r>
              <a:rPr lang="en-US" b="1" dirty="0">
                <a:solidFill>
                  <a:schemeClr val="accent2"/>
                </a:solidFill>
              </a:rPr>
              <a:t>Action classification</a:t>
            </a:r>
            <a:r>
              <a:rPr lang="en-US" altLang="cs-CZ" sz="2400" dirty="0"/>
              <a:t> – the problem of identifying a single class (category) to which a query movement action belongs, on the basis of a training set of already categorized motions</a:t>
            </a:r>
          </a:p>
          <a:p>
            <a:r>
              <a:rPr lang="en-US" altLang="cs-CZ" sz="2400" dirty="0"/>
              <a:t>Sometimes referred to as </a:t>
            </a:r>
            <a:r>
              <a:rPr lang="en-US" altLang="cs-CZ" sz="2400" dirty="0">
                <a:solidFill>
                  <a:schemeClr val="accent2"/>
                </a:solidFill>
              </a:rPr>
              <a:t>action recognition</a:t>
            </a:r>
          </a:p>
        </p:txBody>
      </p:sp>
      <p:grpSp>
        <p:nvGrpSpPr>
          <p:cNvPr id="10" name="Group 836">
            <a:extLst>
              <a:ext uri="{FF2B5EF4-FFF2-40B4-BE49-F238E27FC236}">
                <a16:creationId xmlns:a16="http://schemas.microsoft.com/office/drawing/2014/main" id="{03B2D340-D60D-4E09-A87A-A7A3AEC2C3AB}"/>
              </a:ext>
            </a:extLst>
          </p:cNvPr>
          <p:cNvGrpSpPr/>
          <p:nvPr/>
        </p:nvGrpSpPr>
        <p:grpSpPr>
          <a:xfrm>
            <a:off x="731856" y="3501008"/>
            <a:ext cx="6432432" cy="2448272"/>
            <a:chOff x="1336822" y="6823565"/>
            <a:chExt cx="5059725" cy="1871387"/>
          </a:xfrm>
        </p:grpSpPr>
        <p:sp>
          <p:nvSpPr>
            <p:cNvPr id="11" name="TextBox 408">
              <a:extLst>
                <a:ext uri="{FF2B5EF4-FFF2-40B4-BE49-F238E27FC236}">
                  <a16:creationId xmlns:a16="http://schemas.microsoft.com/office/drawing/2014/main" id="{C40DC718-FEA5-4DC3-9EC0-19DB165F38E0}"/>
                </a:ext>
              </a:extLst>
            </p:cNvPr>
            <p:cNvSpPr txBox="1"/>
            <p:nvPr/>
          </p:nvSpPr>
          <p:spPr>
            <a:xfrm>
              <a:off x="2755605" y="8110177"/>
              <a:ext cx="3118104" cy="584775"/>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cs-CZ" sz="3200" b="0" i="0" u="none" strike="noStrike" kern="0" cap="none" spc="0" normalizeH="0" baseline="0" noProof="0" dirty="0">
                  <a:ln>
                    <a:noFill/>
                  </a:ln>
                  <a:solidFill>
                    <a:srgbClr val="4472C4"/>
                  </a:solidFill>
                  <a:effectLst/>
                  <a:uLnTx/>
                  <a:uFillTx/>
                  <a:latin typeface="+mj-lt"/>
                </a:rPr>
                <a:t>HANDSTAND</a:t>
              </a:r>
              <a:endParaRPr kumimoji="0" lang="en-US" sz="3200" b="0" i="0" u="none" strike="noStrike" kern="0" cap="none" spc="0" normalizeH="0" baseline="0" noProof="0" dirty="0">
                <a:ln>
                  <a:noFill/>
                </a:ln>
                <a:solidFill>
                  <a:srgbClr val="4472C4"/>
                </a:solidFill>
                <a:effectLst/>
                <a:uLnTx/>
                <a:uFillTx/>
                <a:latin typeface="+mj-lt"/>
              </a:endParaRPr>
            </a:p>
          </p:txBody>
        </p:sp>
        <p:sp>
          <p:nvSpPr>
            <p:cNvPr id="12" name="TextBox 409">
              <a:extLst>
                <a:ext uri="{FF2B5EF4-FFF2-40B4-BE49-F238E27FC236}">
                  <a16:creationId xmlns:a16="http://schemas.microsoft.com/office/drawing/2014/main" id="{BD0B2486-1BF2-40EB-B688-25ED6C2325DB}"/>
                </a:ext>
              </a:extLst>
            </p:cNvPr>
            <p:cNvSpPr txBox="1"/>
            <p:nvPr/>
          </p:nvSpPr>
          <p:spPr>
            <a:xfrm>
              <a:off x="5320642" y="6978134"/>
              <a:ext cx="907710" cy="369332"/>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72C4"/>
                  </a:solidFill>
                  <a:effectLst/>
                  <a:uLnTx/>
                  <a:uFillTx/>
                  <a:latin typeface="+mj-lt"/>
                </a:rPr>
                <a:t>jump</a:t>
              </a:r>
            </a:p>
          </p:txBody>
        </p:sp>
        <p:sp>
          <p:nvSpPr>
            <p:cNvPr id="13" name="TextBox 410">
              <a:extLst>
                <a:ext uri="{FF2B5EF4-FFF2-40B4-BE49-F238E27FC236}">
                  <a16:creationId xmlns:a16="http://schemas.microsoft.com/office/drawing/2014/main" id="{35282E81-7E88-4644-9987-AA61A79C2D3D}"/>
                </a:ext>
              </a:extLst>
            </p:cNvPr>
            <p:cNvSpPr txBox="1"/>
            <p:nvPr/>
          </p:nvSpPr>
          <p:spPr>
            <a:xfrm>
              <a:off x="1922433" y="8251907"/>
              <a:ext cx="962464" cy="400110"/>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solidFill>
                  <a:effectLst/>
                  <a:uLnTx/>
                  <a:uFillTx/>
                  <a:latin typeface="+mj-lt"/>
                </a:rPr>
                <a:t>stretch</a:t>
              </a:r>
            </a:p>
          </p:txBody>
        </p:sp>
        <p:sp>
          <p:nvSpPr>
            <p:cNvPr id="14" name="TextBox 411">
              <a:extLst>
                <a:ext uri="{FF2B5EF4-FFF2-40B4-BE49-F238E27FC236}">
                  <a16:creationId xmlns:a16="http://schemas.microsoft.com/office/drawing/2014/main" id="{C48EA1CA-AAB6-4E61-9DAD-522EEB62A102}"/>
                </a:ext>
              </a:extLst>
            </p:cNvPr>
            <p:cNvSpPr txBox="1"/>
            <p:nvPr/>
          </p:nvSpPr>
          <p:spPr>
            <a:xfrm>
              <a:off x="1407727" y="6874133"/>
              <a:ext cx="1717674" cy="523220"/>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4472C4"/>
                  </a:solidFill>
                  <a:effectLst/>
                  <a:uLnTx/>
                  <a:uFillTx/>
                  <a:latin typeface="+mj-lt"/>
                </a:rPr>
                <a:t>exercise</a:t>
              </a:r>
            </a:p>
          </p:txBody>
        </p:sp>
        <p:sp>
          <p:nvSpPr>
            <p:cNvPr id="15" name="TextBox 412">
              <a:extLst>
                <a:ext uri="{FF2B5EF4-FFF2-40B4-BE49-F238E27FC236}">
                  <a16:creationId xmlns:a16="http://schemas.microsoft.com/office/drawing/2014/main" id="{78385FCF-8CBC-4275-976F-3044D025B824}"/>
                </a:ext>
              </a:extLst>
            </p:cNvPr>
            <p:cNvSpPr txBox="1"/>
            <p:nvPr/>
          </p:nvSpPr>
          <p:spPr>
            <a:xfrm>
              <a:off x="4974819" y="8248582"/>
              <a:ext cx="1421728" cy="369332"/>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472C4"/>
                  </a:solidFill>
                  <a:effectLst/>
                  <a:uLnTx/>
                  <a:uFillTx/>
                  <a:latin typeface="+mj-lt"/>
                </a:rPr>
                <a:t>kick</a:t>
              </a:r>
            </a:p>
          </p:txBody>
        </p:sp>
        <p:sp>
          <p:nvSpPr>
            <p:cNvPr id="16" name="TextBox 413">
              <a:extLst>
                <a:ext uri="{FF2B5EF4-FFF2-40B4-BE49-F238E27FC236}">
                  <a16:creationId xmlns:a16="http://schemas.microsoft.com/office/drawing/2014/main" id="{8733B340-F681-4F47-8B98-29C79A2B87E0}"/>
                </a:ext>
              </a:extLst>
            </p:cNvPr>
            <p:cNvSpPr txBox="1"/>
            <p:nvPr/>
          </p:nvSpPr>
          <p:spPr>
            <a:xfrm>
              <a:off x="4533298" y="7028111"/>
              <a:ext cx="885944" cy="307777"/>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472C4"/>
                  </a:solidFill>
                  <a:effectLst/>
                  <a:uLnTx/>
                  <a:uFillTx/>
                  <a:latin typeface="+mj-lt"/>
                </a:rPr>
                <a:t>sit down</a:t>
              </a:r>
            </a:p>
          </p:txBody>
        </p:sp>
        <p:sp>
          <p:nvSpPr>
            <p:cNvPr id="17" name="TextBox 415">
              <a:extLst>
                <a:ext uri="{FF2B5EF4-FFF2-40B4-BE49-F238E27FC236}">
                  <a16:creationId xmlns:a16="http://schemas.microsoft.com/office/drawing/2014/main" id="{569CA41D-7F41-4E89-B03C-8AB21BD67EA7}"/>
                </a:ext>
              </a:extLst>
            </p:cNvPr>
            <p:cNvSpPr txBox="1"/>
            <p:nvPr/>
          </p:nvSpPr>
          <p:spPr>
            <a:xfrm>
              <a:off x="5479229" y="8319126"/>
              <a:ext cx="755721" cy="261610"/>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472C4"/>
                  </a:solidFill>
                  <a:effectLst/>
                  <a:uLnTx/>
                  <a:uFillTx/>
                  <a:latin typeface="+mj-lt"/>
                </a:rPr>
                <a:t>wave</a:t>
              </a:r>
            </a:p>
          </p:txBody>
        </p:sp>
        <p:sp>
          <p:nvSpPr>
            <p:cNvPr id="18" name="TextBox 416">
              <a:extLst>
                <a:ext uri="{FF2B5EF4-FFF2-40B4-BE49-F238E27FC236}">
                  <a16:creationId xmlns:a16="http://schemas.microsoft.com/office/drawing/2014/main" id="{ED411804-DD13-4826-98EB-34980109998B}"/>
                </a:ext>
              </a:extLst>
            </p:cNvPr>
            <p:cNvSpPr txBox="1"/>
            <p:nvPr/>
          </p:nvSpPr>
          <p:spPr>
            <a:xfrm>
              <a:off x="1469446" y="8356304"/>
              <a:ext cx="755721" cy="261610"/>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472C4"/>
                  </a:solidFill>
                  <a:effectLst/>
                  <a:uLnTx/>
                  <a:uFillTx/>
                  <a:latin typeface="+mj-lt"/>
                </a:rPr>
                <a:t>punch</a:t>
              </a:r>
            </a:p>
          </p:txBody>
        </p:sp>
        <p:sp>
          <p:nvSpPr>
            <p:cNvPr id="19" name="TextBox 417">
              <a:extLst>
                <a:ext uri="{FF2B5EF4-FFF2-40B4-BE49-F238E27FC236}">
                  <a16:creationId xmlns:a16="http://schemas.microsoft.com/office/drawing/2014/main" id="{B0019653-BDA9-41CF-9122-815B73177B19}"/>
                </a:ext>
              </a:extLst>
            </p:cNvPr>
            <p:cNvSpPr txBox="1"/>
            <p:nvPr/>
          </p:nvSpPr>
          <p:spPr>
            <a:xfrm>
              <a:off x="2754674" y="6823565"/>
              <a:ext cx="1893107" cy="584775"/>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solidFill>
                  <a:effectLst/>
                  <a:uLnTx/>
                  <a:uFillTx/>
                  <a:latin typeface="+mj-lt"/>
                </a:rPr>
                <a:t>cartwheel</a:t>
              </a:r>
            </a:p>
          </p:txBody>
        </p:sp>
        <p:sp>
          <p:nvSpPr>
            <p:cNvPr id="20" name="TextBox 418">
              <a:extLst>
                <a:ext uri="{FF2B5EF4-FFF2-40B4-BE49-F238E27FC236}">
                  <a16:creationId xmlns:a16="http://schemas.microsoft.com/office/drawing/2014/main" id="{B3F16454-5DA6-46C7-8DE8-848D836CD935}"/>
                </a:ext>
              </a:extLst>
            </p:cNvPr>
            <p:cNvSpPr txBox="1"/>
            <p:nvPr/>
          </p:nvSpPr>
          <p:spPr>
            <a:xfrm>
              <a:off x="1336822" y="7239652"/>
              <a:ext cx="969264" cy="1107996"/>
            </a:xfrm>
            <a:prstGeom prst="rect">
              <a:avLst/>
            </a:prstGeom>
            <a:noFill/>
          </p:spPr>
          <p:txBody>
            <a:bodyPr wrap="square" rtlCol="0">
              <a:spAutoFit/>
            </a:bodyPr>
            <a:lstStyle/>
            <a:p>
              <a:pPr marL="0" marR="0" lvl="0" indent="0" defTabSz="914267" eaLnBrk="1" fontAlgn="auto" latinLnBrk="0" hangingPunct="1">
                <a:lnSpc>
                  <a:spcPct val="100000"/>
                </a:lnSpc>
                <a:spcBef>
                  <a:spcPts val="0"/>
                </a:spcBef>
                <a:spcAft>
                  <a:spcPts val="0"/>
                </a:spcAft>
                <a:buClrTx/>
                <a:buSzTx/>
                <a:buFontTx/>
                <a:buNone/>
                <a:tabLst/>
                <a:defRPr/>
              </a:pPr>
              <a:r>
                <a:rPr kumimoji="0" lang="en-US" sz="6600" i="0" u="none" strike="noStrike" kern="0" cap="none" spc="0" normalizeH="0" baseline="0" noProof="0" dirty="0">
                  <a:ln>
                    <a:noFill/>
                  </a:ln>
                  <a:solidFill>
                    <a:srgbClr val="4472C4"/>
                  </a:solidFill>
                  <a:effectLst/>
                  <a:uLnTx/>
                  <a:uFillTx/>
                  <a:latin typeface="+mj-lt"/>
                </a:rPr>
                <a:t>?</a:t>
              </a:r>
            </a:p>
          </p:txBody>
        </p:sp>
        <p:pic>
          <p:nvPicPr>
            <p:cNvPr id="21" name="Picture 419">
              <a:extLst>
                <a:ext uri="{FF2B5EF4-FFF2-40B4-BE49-F238E27FC236}">
                  <a16:creationId xmlns:a16="http://schemas.microsoft.com/office/drawing/2014/main" id="{A08E2E95-A481-427A-8218-89EC725DBDCE}"/>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1711851" y="7286008"/>
              <a:ext cx="921844" cy="878025"/>
            </a:xfrm>
            <a:prstGeom prst="rect">
              <a:avLst/>
            </a:prstGeom>
            <a:noFill/>
          </p:spPr>
        </p:pic>
        <p:pic>
          <p:nvPicPr>
            <p:cNvPr id="22" name="Picture 420">
              <a:extLst>
                <a:ext uri="{FF2B5EF4-FFF2-40B4-BE49-F238E27FC236}">
                  <a16:creationId xmlns:a16="http://schemas.microsoft.com/office/drawing/2014/main" id="{1C70CE42-5875-4340-AEF3-E42AD6064102}"/>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434031" y="7350268"/>
              <a:ext cx="940658" cy="784735"/>
            </a:xfrm>
            <a:prstGeom prst="rect">
              <a:avLst/>
            </a:prstGeom>
            <a:noFill/>
          </p:spPr>
        </p:pic>
        <p:pic>
          <p:nvPicPr>
            <p:cNvPr id="23" name="Picture 421">
              <a:extLst>
                <a:ext uri="{FF2B5EF4-FFF2-40B4-BE49-F238E27FC236}">
                  <a16:creationId xmlns:a16="http://schemas.microsoft.com/office/drawing/2014/main" id="{40447424-9A31-48D1-96A0-20031BD375B6}"/>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3270926" y="7311644"/>
              <a:ext cx="965744" cy="845100"/>
            </a:xfrm>
            <a:prstGeom prst="rect">
              <a:avLst/>
            </a:prstGeom>
            <a:noFill/>
          </p:spPr>
        </p:pic>
        <p:pic>
          <p:nvPicPr>
            <p:cNvPr id="24" name="Picture 422">
              <a:extLst>
                <a:ext uri="{FF2B5EF4-FFF2-40B4-BE49-F238E27FC236}">
                  <a16:creationId xmlns:a16="http://schemas.microsoft.com/office/drawing/2014/main" id="{B65C2D6D-3125-44D4-8209-CA7936A99F93}"/>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4354724" y="7324012"/>
              <a:ext cx="677274" cy="938388"/>
            </a:xfrm>
            <a:prstGeom prst="rect">
              <a:avLst/>
            </a:prstGeom>
            <a:noFill/>
          </p:spPr>
        </p:pic>
        <p:pic>
          <p:nvPicPr>
            <p:cNvPr id="25" name="Picture 423">
              <a:extLst>
                <a:ext uri="{FF2B5EF4-FFF2-40B4-BE49-F238E27FC236}">
                  <a16:creationId xmlns:a16="http://schemas.microsoft.com/office/drawing/2014/main" id="{55B559AB-02A7-410C-B965-6FD6C6159E66}"/>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026737" y="7306658"/>
              <a:ext cx="765068" cy="932901"/>
            </a:xfrm>
            <a:prstGeom prst="rect">
              <a:avLst/>
            </a:prstGeom>
            <a:noFill/>
          </p:spPr>
        </p:pic>
      </p:grpSp>
      <p:sp>
        <p:nvSpPr>
          <p:cNvPr id="2" name="Zástupný symbol pro zápatí 1">
            <a:extLst>
              <a:ext uri="{FF2B5EF4-FFF2-40B4-BE49-F238E27FC236}">
                <a16:creationId xmlns:a16="http://schemas.microsoft.com/office/drawing/2014/main" id="{519EE41D-680C-4EE8-8EA4-0FB7C23EF24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FD47A67A-29C1-44D2-93E1-023D1ABC000F}"/>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DA41D316-6FB8-4F2A-A4BA-1A170E3DBB2F}"/>
              </a:ext>
            </a:extLst>
          </p:cNvPr>
          <p:cNvSpPr>
            <a:spLocks noGrp="1"/>
          </p:cNvSpPr>
          <p:nvPr>
            <p:ph type="sldNum" sz="quarter" idx="11"/>
          </p:nvPr>
        </p:nvSpPr>
        <p:spPr/>
        <p:txBody>
          <a:bodyPr/>
          <a:lstStyle/>
          <a:p>
            <a:pPr>
              <a:defRPr/>
            </a:pPr>
            <a:fld id="{0BAAA98E-AEB8-429B-B9FA-B14E1C5572D3}" type="slidenum">
              <a:rPr lang="en-US" altLang="en-US" smtClean="0"/>
              <a:pPr>
                <a:defRPr/>
              </a:pPr>
              <a:t>111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592908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délník 29">
            <a:extLst>
              <a:ext uri="{FF2B5EF4-FFF2-40B4-BE49-F238E27FC236}">
                <a16:creationId xmlns:a16="http://schemas.microsoft.com/office/drawing/2014/main" id="{6F6AA95D-8B22-4086-9AEC-8151840B106A}"/>
              </a:ext>
            </a:extLst>
          </p:cNvPr>
          <p:cNvSpPr/>
          <p:nvPr/>
        </p:nvSpPr>
        <p:spPr bwMode="auto">
          <a:xfrm>
            <a:off x="4932040" y="1274083"/>
            <a:ext cx="4211959" cy="2942442"/>
          </a:xfrm>
          <a:prstGeom prst="rect">
            <a:avLst/>
          </a:prstGeom>
          <a:solidFill>
            <a:schemeClr val="bg1">
              <a:lumMod val="9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nvGrpSpPr>
          <p:cNvPr id="154" name="Skupina 153">
            <a:extLst>
              <a:ext uri="{FF2B5EF4-FFF2-40B4-BE49-F238E27FC236}">
                <a16:creationId xmlns:a16="http://schemas.microsoft.com/office/drawing/2014/main" id="{58A36246-DD48-43B3-B23B-109A43E4C83E}"/>
              </a:ext>
            </a:extLst>
          </p:cNvPr>
          <p:cNvGrpSpPr/>
          <p:nvPr/>
        </p:nvGrpSpPr>
        <p:grpSpPr>
          <a:xfrm>
            <a:off x="5039357" y="5075023"/>
            <a:ext cx="1450106" cy="488072"/>
            <a:chOff x="5039357" y="5075023"/>
            <a:chExt cx="1450106" cy="488072"/>
          </a:xfrm>
        </p:grpSpPr>
        <p:sp>
          <p:nvSpPr>
            <p:cNvPr id="35" name="Obdélník 6">
              <a:extLst>
                <a:ext uri="{FF2B5EF4-FFF2-40B4-BE49-F238E27FC236}">
                  <a16:creationId xmlns:a16="http://schemas.microsoft.com/office/drawing/2014/main" id="{F0C32FA3-6C27-4B26-9C18-4F7F887BD490}"/>
                </a:ext>
              </a:extLst>
            </p:cNvPr>
            <p:cNvSpPr/>
            <p:nvPr/>
          </p:nvSpPr>
          <p:spPr bwMode="auto">
            <a:xfrm flipV="1">
              <a:off x="5107682" y="5075023"/>
              <a:ext cx="1381781" cy="232495"/>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53" name="TextovéPole 152">
              <a:extLst>
                <a:ext uri="{FF2B5EF4-FFF2-40B4-BE49-F238E27FC236}">
                  <a16:creationId xmlns:a16="http://schemas.microsoft.com/office/drawing/2014/main" id="{A8E5129F-195A-4551-A24C-7D73E0338E27}"/>
                </a:ext>
              </a:extLst>
            </p:cNvPr>
            <p:cNvSpPr txBox="1"/>
            <p:nvPr/>
          </p:nvSpPr>
          <p:spPr>
            <a:xfrm>
              <a:off x="5039357" y="5255318"/>
              <a:ext cx="1226618" cy="307777"/>
            </a:xfrm>
            <a:prstGeom prst="rect">
              <a:avLst/>
            </a:prstGeom>
            <a:noFill/>
          </p:spPr>
          <p:txBody>
            <a:bodyPr wrap="none" rtlCol="0">
              <a:spAutoFit/>
            </a:bodyPr>
            <a:lstStyle/>
            <a:p>
              <a:r>
                <a:rPr lang="en-US" sz="1400" dirty="0"/>
                <a:t>Short motion</a:t>
              </a:r>
              <a:endParaRPr lang="cs-CZ" sz="1400" dirty="0"/>
            </a:p>
          </p:txBody>
        </p:sp>
      </p:grpSp>
      <p:sp>
        <p:nvSpPr>
          <p:cNvPr id="8" name="Title 7"/>
          <p:cNvSpPr>
            <a:spLocks noGrp="1"/>
          </p:cNvSpPr>
          <p:nvPr>
            <p:ph type="title"/>
          </p:nvPr>
        </p:nvSpPr>
        <p:spPr/>
        <p:txBody>
          <a:bodyPr/>
          <a:lstStyle/>
          <a:p>
            <a:r>
              <a:rPr lang="en-US" dirty="0"/>
              <a:t>6.1 Action Classification</a:t>
            </a:r>
          </a:p>
        </p:txBody>
      </p:sp>
      <p:sp>
        <p:nvSpPr>
          <p:cNvPr id="36" name="Myšlenková bublina: obláček 35">
            <a:extLst>
              <a:ext uri="{FF2B5EF4-FFF2-40B4-BE49-F238E27FC236}">
                <a16:creationId xmlns:a16="http://schemas.microsoft.com/office/drawing/2014/main" id="{1FA2F39D-C8FE-48E1-8FD3-6B89A0F73A93}"/>
              </a:ext>
            </a:extLst>
          </p:cNvPr>
          <p:cNvSpPr/>
          <p:nvPr/>
        </p:nvSpPr>
        <p:spPr bwMode="auto">
          <a:xfrm>
            <a:off x="6654720" y="5394648"/>
            <a:ext cx="1517584" cy="1053864"/>
          </a:xfrm>
          <a:prstGeom prst="cloudCallout">
            <a:avLst>
              <a:gd name="adj1" fmla="val -63295"/>
              <a:gd name="adj2" fmla="val -62597"/>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What is it?</a:t>
            </a:r>
            <a:endParaRPr lang="cs-CZ" sz="2000" dirty="0"/>
          </a:p>
        </p:txBody>
      </p:sp>
      <p:sp>
        <p:nvSpPr>
          <p:cNvPr id="38" name="Ovál 37">
            <a:extLst>
              <a:ext uri="{FF2B5EF4-FFF2-40B4-BE49-F238E27FC236}">
                <a16:creationId xmlns:a16="http://schemas.microsoft.com/office/drawing/2014/main" id="{2173568E-FE7D-4C6B-9488-1105120D85C3}"/>
              </a:ext>
            </a:extLst>
          </p:cNvPr>
          <p:cNvSpPr/>
          <p:nvPr/>
        </p:nvSpPr>
        <p:spPr bwMode="auto">
          <a:xfrm>
            <a:off x="6927636" y="3911390"/>
            <a:ext cx="2010810"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Classification</a:t>
            </a:r>
            <a:endParaRPr kumimoji="0" lang="cs-CZ" sz="1600" b="0" i="0" u="none" strike="noStrike" cap="none" normalizeH="0" baseline="0" dirty="0">
              <a:ln>
                <a:noFill/>
              </a:ln>
              <a:solidFill>
                <a:schemeClr val="tx1"/>
              </a:solidFill>
              <a:effectLst/>
              <a:latin typeface="Palatino Linotype" pitchFamily="18" charset="0"/>
            </a:endParaRPr>
          </a:p>
        </p:txBody>
      </p:sp>
      <p:grpSp>
        <p:nvGrpSpPr>
          <p:cNvPr id="141" name="Skupina 140">
            <a:extLst>
              <a:ext uri="{FF2B5EF4-FFF2-40B4-BE49-F238E27FC236}">
                <a16:creationId xmlns:a16="http://schemas.microsoft.com/office/drawing/2014/main" id="{4A6F0FC8-9385-4D63-B45D-7FBD3E0260DB}"/>
              </a:ext>
            </a:extLst>
          </p:cNvPr>
          <p:cNvGrpSpPr/>
          <p:nvPr/>
        </p:nvGrpSpPr>
        <p:grpSpPr>
          <a:xfrm>
            <a:off x="7133039" y="4539012"/>
            <a:ext cx="1609274" cy="812694"/>
            <a:chOff x="7133039" y="4539012"/>
            <a:chExt cx="1609274" cy="812694"/>
          </a:xfrm>
        </p:grpSpPr>
        <p:cxnSp>
          <p:nvCxnSpPr>
            <p:cNvPr id="47" name="Přímá spojnice se šipkou 46">
              <a:extLst>
                <a:ext uri="{FF2B5EF4-FFF2-40B4-BE49-F238E27FC236}">
                  <a16:creationId xmlns:a16="http://schemas.microsoft.com/office/drawing/2014/main" id="{7D4D911A-2EDD-4D1A-8D5C-F3EEB0533D41}"/>
                </a:ext>
              </a:extLst>
            </p:cNvPr>
            <p:cNvCxnSpPr>
              <a:cxnSpLocks/>
              <a:stCxn id="38" idx="4"/>
              <a:endCxn id="50" idx="0"/>
            </p:cNvCxnSpPr>
            <p:nvPr/>
          </p:nvCxnSpPr>
          <p:spPr bwMode="auto">
            <a:xfrm>
              <a:off x="7933041" y="4539012"/>
              <a:ext cx="4635" cy="497115"/>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
          <p:nvSpPr>
            <p:cNvPr id="50" name="Obdélník 49">
              <a:extLst>
                <a:ext uri="{FF2B5EF4-FFF2-40B4-BE49-F238E27FC236}">
                  <a16:creationId xmlns:a16="http://schemas.microsoft.com/office/drawing/2014/main" id="{7AED83F0-78E4-48B8-88EC-EC5F1EA0B20E}"/>
                </a:ext>
              </a:extLst>
            </p:cNvPr>
            <p:cNvSpPr/>
            <p:nvPr/>
          </p:nvSpPr>
          <p:spPr bwMode="auto">
            <a:xfrm>
              <a:off x="7133039" y="5036127"/>
              <a:ext cx="1609274" cy="315579"/>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Pirouette (95%)</a:t>
              </a:r>
              <a:endParaRPr kumimoji="0" lang="cs-CZ" sz="1600" b="0" i="0" u="none" strike="noStrike" cap="none" normalizeH="0" baseline="0" dirty="0">
                <a:ln>
                  <a:noFill/>
                </a:ln>
                <a:solidFill>
                  <a:schemeClr val="tx1"/>
                </a:solidFill>
                <a:effectLst/>
                <a:latin typeface="Palatino Linotype" pitchFamily="18" charset="0"/>
              </a:endParaRPr>
            </a:p>
          </p:txBody>
        </p:sp>
      </p:grpSp>
      <p:grpSp>
        <p:nvGrpSpPr>
          <p:cNvPr id="149" name="Skupina 148">
            <a:extLst>
              <a:ext uri="{FF2B5EF4-FFF2-40B4-BE49-F238E27FC236}">
                <a16:creationId xmlns:a16="http://schemas.microsoft.com/office/drawing/2014/main" id="{FCAE0FC4-E42F-4270-AA94-4179BF2DBB67}"/>
              </a:ext>
            </a:extLst>
          </p:cNvPr>
          <p:cNvGrpSpPr/>
          <p:nvPr/>
        </p:nvGrpSpPr>
        <p:grpSpPr>
          <a:xfrm>
            <a:off x="6153444" y="3145382"/>
            <a:ext cx="2748463" cy="626631"/>
            <a:chOff x="6153444" y="3145382"/>
            <a:chExt cx="2748463" cy="626631"/>
          </a:xfrm>
        </p:grpSpPr>
        <p:sp>
          <p:nvSpPr>
            <p:cNvPr id="32" name="TextovéPole 31">
              <a:extLst>
                <a:ext uri="{FF2B5EF4-FFF2-40B4-BE49-F238E27FC236}">
                  <a16:creationId xmlns:a16="http://schemas.microsoft.com/office/drawing/2014/main" id="{C3340538-CA25-4932-A9FC-5E4BC290FA34}"/>
                </a:ext>
              </a:extLst>
            </p:cNvPr>
            <p:cNvSpPr txBox="1"/>
            <p:nvPr/>
          </p:nvSpPr>
          <p:spPr>
            <a:xfrm>
              <a:off x="7792308" y="3145382"/>
              <a:ext cx="1109599" cy="523220"/>
            </a:xfrm>
            <a:prstGeom prst="rect">
              <a:avLst/>
            </a:prstGeom>
            <a:noFill/>
          </p:spPr>
          <p:txBody>
            <a:bodyPr wrap="none" rtlCol="0">
              <a:spAutoFit/>
            </a:bodyPr>
            <a:lstStyle/>
            <a:p>
              <a:r>
                <a:rPr lang="en-US" sz="1400" dirty="0" err="1"/>
                <a:t>Rittberger</a:t>
              </a:r>
              <a:endParaRPr lang="en-US" sz="1400" dirty="0"/>
            </a:p>
            <a:p>
              <a:r>
                <a:rPr lang="en-US" sz="1400" dirty="0"/>
                <a:t>jump (0.4 s)</a:t>
              </a:r>
              <a:endParaRPr lang="cs-CZ" sz="1400" dirty="0"/>
            </a:p>
          </p:txBody>
        </p:sp>
        <p:sp>
          <p:nvSpPr>
            <p:cNvPr id="33" name="TextovéPole 32">
              <a:extLst>
                <a:ext uri="{FF2B5EF4-FFF2-40B4-BE49-F238E27FC236}">
                  <a16:creationId xmlns:a16="http://schemas.microsoft.com/office/drawing/2014/main" id="{FF7411A9-A5DA-441D-AD07-3E434B8BABCF}"/>
                </a:ext>
              </a:extLst>
            </p:cNvPr>
            <p:cNvSpPr txBox="1"/>
            <p:nvPr/>
          </p:nvSpPr>
          <p:spPr>
            <a:xfrm>
              <a:off x="6153444" y="3464236"/>
              <a:ext cx="1959191" cy="307777"/>
            </a:xfrm>
            <a:prstGeom prst="rect">
              <a:avLst/>
            </a:prstGeom>
            <a:noFill/>
          </p:spPr>
          <p:txBody>
            <a:bodyPr wrap="square" rtlCol="0">
              <a:spAutoFit/>
            </a:bodyPr>
            <a:lstStyle/>
            <a:p>
              <a:r>
                <a:rPr lang="en-US" sz="1400" dirty="0"/>
                <a:t>Pirouette (1.1 s)</a:t>
              </a:r>
              <a:endParaRPr lang="cs-CZ" sz="1400" dirty="0"/>
            </a:p>
          </p:txBody>
        </p:sp>
      </p:grpSp>
      <p:grpSp>
        <p:nvGrpSpPr>
          <p:cNvPr id="148" name="Skupina 147">
            <a:extLst>
              <a:ext uri="{FF2B5EF4-FFF2-40B4-BE49-F238E27FC236}">
                <a16:creationId xmlns:a16="http://schemas.microsoft.com/office/drawing/2014/main" id="{DFCBF406-34F3-41DA-BEFB-E0E08B99931B}"/>
              </a:ext>
            </a:extLst>
          </p:cNvPr>
          <p:cNvGrpSpPr/>
          <p:nvPr/>
        </p:nvGrpSpPr>
        <p:grpSpPr>
          <a:xfrm>
            <a:off x="5490508" y="1259375"/>
            <a:ext cx="3877764" cy="2512638"/>
            <a:chOff x="5490508" y="1259375"/>
            <a:chExt cx="3877764" cy="2512638"/>
          </a:xfrm>
        </p:grpSpPr>
        <p:sp>
          <p:nvSpPr>
            <p:cNvPr id="18" name="Obdélník 6">
              <a:extLst>
                <a:ext uri="{FF2B5EF4-FFF2-40B4-BE49-F238E27FC236}">
                  <a16:creationId xmlns:a16="http://schemas.microsoft.com/office/drawing/2014/main" id="{8663AC75-D3E3-4D01-B66C-CAD4B8661574}"/>
                </a:ext>
              </a:extLst>
            </p:cNvPr>
            <p:cNvSpPr/>
            <p:nvPr/>
          </p:nvSpPr>
          <p:spPr bwMode="auto">
            <a:xfrm flipV="1">
              <a:off x="6093817" y="2315210"/>
              <a:ext cx="1553910"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19" name="Picture 11">
              <a:extLst>
                <a:ext uri="{FF2B5EF4-FFF2-40B4-BE49-F238E27FC236}">
                  <a16:creationId xmlns:a16="http://schemas.microsoft.com/office/drawing/2014/main" id="{3CF6BD46-A459-4957-821E-437CDF3C002E}"/>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074525" y="1678273"/>
              <a:ext cx="610773" cy="599867"/>
            </a:xfrm>
            <a:prstGeom prst="rect">
              <a:avLst/>
            </a:prstGeom>
            <a:noFill/>
          </p:spPr>
        </p:pic>
        <p:pic>
          <p:nvPicPr>
            <p:cNvPr id="20" name="Picture 12">
              <a:extLst>
                <a:ext uri="{FF2B5EF4-FFF2-40B4-BE49-F238E27FC236}">
                  <a16:creationId xmlns:a16="http://schemas.microsoft.com/office/drawing/2014/main" id="{2698483B-22B6-4C18-BCFF-3E05077CDC61}"/>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21564" y="1646674"/>
              <a:ext cx="627061" cy="646011"/>
            </a:xfrm>
            <a:prstGeom prst="rect">
              <a:avLst/>
            </a:prstGeom>
            <a:noFill/>
          </p:spPr>
        </p:pic>
        <p:pic>
          <p:nvPicPr>
            <p:cNvPr id="21" name="Picture 13">
              <a:extLst>
                <a:ext uri="{FF2B5EF4-FFF2-40B4-BE49-F238E27FC236}">
                  <a16:creationId xmlns:a16="http://schemas.microsoft.com/office/drawing/2014/main" id="{0EE9DF1E-180A-49E7-BF46-69A06AF04BD4}"/>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921219" y="1590448"/>
              <a:ext cx="439756" cy="717324"/>
            </a:xfrm>
            <a:prstGeom prst="rect">
              <a:avLst/>
            </a:prstGeom>
            <a:noFill/>
          </p:spPr>
        </p:pic>
        <p:pic>
          <p:nvPicPr>
            <p:cNvPr id="22" name="Picture 14">
              <a:extLst>
                <a:ext uri="{FF2B5EF4-FFF2-40B4-BE49-F238E27FC236}">
                  <a16:creationId xmlns:a16="http://schemas.microsoft.com/office/drawing/2014/main" id="{A902AFAD-73A0-45FB-94D3-2A541D157A4A}"/>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181010" y="1590014"/>
              <a:ext cx="496761" cy="713127"/>
            </a:xfrm>
            <a:prstGeom prst="rect">
              <a:avLst/>
            </a:prstGeom>
            <a:noFill/>
          </p:spPr>
        </p:pic>
        <p:sp>
          <p:nvSpPr>
            <p:cNvPr id="24" name="Obdélník 6">
              <a:extLst>
                <a:ext uri="{FF2B5EF4-FFF2-40B4-BE49-F238E27FC236}">
                  <a16:creationId xmlns:a16="http://schemas.microsoft.com/office/drawing/2014/main" id="{A51396B6-F6BA-4256-A150-5A9C385B1FA0}"/>
                </a:ext>
              </a:extLst>
            </p:cNvPr>
            <p:cNvSpPr/>
            <p:nvPr/>
          </p:nvSpPr>
          <p:spPr bwMode="auto">
            <a:xfrm flipV="1">
              <a:off x="7269389" y="2642019"/>
              <a:ext cx="1488699"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5" name="Obdélník 6">
              <a:extLst>
                <a:ext uri="{FF2B5EF4-FFF2-40B4-BE49-F238E27FC236}">
                  <a16:creationId xmlns:a16="http://schemas.microsoft.com/office/drawing/2014/main" id="{D88658BD-3DE3-46BA-923E-E9A43E052983}"/>
                </a:ext>
              </a:extLst>
            </p:cNvPr>
            <p:cNvSpPr/>
            <p:nvPr/>
          </p:nvSpPr>
          <p:spPr bwMode="auto">
            <a:xfrm flipV="1">
              <a:off x="6074525" y="2946439"/>
              <a:ext cx="1177591"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6" name="Obdélník 6">
              <a:extLst>
                <a:ext uri="{FF2B5EF4-FFF2-40B4-BE49-F238E27FC236}">
                  <a16:creationId xmlns:a16="http://schemas.microsoft.com/office/drawing/2014/main" id="{93A20CA8-1107-474B-81FF-B53BBDC1DF4D}"/>
                </a:ext>
              </a:extLst>
            </p:cNvPr>
            <p:cNvSpPr/>
            <p:nvPr/>
          </p:nvSpPr>
          <p:spPr bwMode="auto">
            <a:xfrm flipV="1">
              <a:off x="7871094" y="2954685"/>
              <a:ext cx="76182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7" name="Obdélník 6">
              <a:extLst>
                <a:ext uri="{FF2B5EF4-FFF2-40B4-BE49-F238E27FC236}">
                  <a16:creationId xmlns:a16="http://schemas.microsoft.com/office/drawing/2014/main" id="{A33FF13D-A50B-4414-B99F-555136EA1790}"/>
                </a:ext>
              </a:extLst>
            </p:cNvPr>
            <p:cNvSpPr/>
            <p:nvPr/>
          </p:nvSpPr>
          <p:spPr bwMode="auto">
            <a:xfrm flipV="1">
              <a:off x="7801798" y="1817145"/>
              <a:ext cx="95896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8" name="Obdélník 6">
              <a:extLst>
                <a:ext uri="{FF2B5EF4-FFF2-40B4-BE49-F238E27FC236}">
                  <a16:creationId xmlns:a16="http://schemas.microsoft.com/office/drawing/2014/main" id="{4190B79E-3069-4A16-84B5-89B72DE96AFB}"/>
                </a:ext>
              </a:extLst>
            </p:cNvPr>
            <p:cNvSpPr/>
            <p:nvPr/>
          </p:nvSpPr>
          <p:spPr bwMode="auto">
            <a:xfrm flipV="1">
              <a:off x="6237364" y="3261813"/>
              <a:ext cx="1435594"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4" name="TextovéPole 33">
              <a:extLst>
                <a:ext uri="{FF2B5EF4-FFF2-40B4-BE49-F238E27FC236}">
                  <a16:creationId xmlns:a16="http://schemas.microsoft.com/office/drawing/2014/main" id="{6B6088C8-DFBA-4371-B8EA-A29A54C2E1B8}"/>
                </a:ext>
              </a:extLst>
            </p:cNvPr>
            <p:cNvSpPr txBox="1"/>
            <p:nvPr/>
          </p:nvSpPr>
          <p:spPr>
            <a:xfrm>
              <a:off x="5490508" y="1259375"/>
              <a:ext cx="3877764" cy="338554"/>
            </a:xfrm>
            <a:prstGeom prst="rect">
              <a:avLst/>
            </a:prstGeom>
            <a:noFill/>
          </p:spPr>
          <p:txBody>
            <a:bodyPr wrap="square" rtlCol="0">
              <a:spAutoFit/>
            </a:bodyPr>
            <a:lstStyle/>
            <a:p>
              <a:r>
                <a:rPr lang="en-US" sz="1600" dirty="0"/>
                <a:t>Short semantically-indivisible motions</a:t>
              </a:r>
              <a:endParaRPr lang="cs-CZ" sz="1600" dirty="0"/>
            </a:p>
          </p:txBody>
        </p:sp>
        <p:sp>
          <p:nvSpPr>
            <p:cNvPr id="39" name="Obdélník 38">
              <a:extLst>
                <a:ext uri="{FF2B5EF4-FFF2-40B4-BE49-F238E27FC236}">
                  <a16:creationId xmlns:a16="http://schemas.microsoft.com/office/drawing/2014/main" id="{584A93B4-FDF2-4B0B-A2CA-74E5C8F29AA4}"/>
                </a:ext>
              </a:extLst>
            </p:cNvPr>
            <p:cNvSpPr/>
            <p:nvPr/>
          </p:nvSpPr>
          <p:spPr bwMode="auto">
            <a:xfrm>
              <a:off x="5868144" y="1541445"/>
              <a:ext cx="3024417" cy="223056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74" name="Obdélník 6">
              <a:extLst>
                <a:ext uri="{FF2B5EF4-FFF2-40B4-BE49-F238E27FC236}">
                  <a16:creationId xmlns:a16="http://schemas.microsoft.com/office/drawing/2014/main" id="{D6379E74-20E8-4EBF-916E-30BC0839B0DF}"/>
                </a:ext>
              </a:extLst>
            </p:cNvPr>
            <p:cNvSpPr/>
            <p:nvPr/>
          </p:nvSpPr>
          <p:spPr bwMode="auto">
            <a:xfrm flipV="1">
              <a:off x="7860630" y="2202346"/>
              <a:ext cx="72312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grpSp>
      <p:grpSp>
        <p:nvGrpSpPr>
          <p:cNvPr id="140" name="Skupina 139">
            <a:extLst>
              <a:ext uri="{FF2B5EF4-FFF2-40B4-BE49-F238E27FC236}">
                <a16:creationId xmlns:a16="http://schemas.microsoft.com/office/drawing/2014/main" id="{BB4A85E9-A0A7-4CC6-9AB3-7DF3752C57C7}"/>
              </a:ext>
            </a:extLst>
          </p:cNvPr>
          <p:cNvGrpSpPr/>
          <p:nvPr/>
        </p:nvGrpSpPr>
        <p:grpSpPr>
          <a:xfrm>
            <a:off x="6489463" y="3772013"/>
            <a:ext cx="732649" cy="1419257"/>
            <a:chOff x="6489463" y="3772013"/>
            <a:chExt cx="732649" cy="1419257"/>
          </a:xfrm>
        </p:grpSpPr>
        <p:cxnSp>
          <p:nvCxnSpPr>
            <p:cNvPr id="42" name="Přímá spojnice se šipkou 41">
              <a:extLst>
                <a:ext uri="{FF2B5EF4-FFF2-40B4-BE49-F238E27FC236}">
                  <a16:creationId xmlns:a16="http://schemas.microsoft.com/office/drawing/2014/main" id="{3053772A-3797-40B4-91EF-B30BD2461220}"/>
                </a:ext>
              </a:extLst>
            </p:cNvPr>
            <p:cNvCxnSpPr>
              <a:cxnSpLocks/>
              <a:stCxn id="35" idx="3"/>
              <a:endCxn id="38" idx="3"/>
            </p:cNvCxnSpPr>
            <p:nvPr/>
          </p:nvCxnSpPr>
          <p:spPr bwMode="auto">
            <a:xfrm flipV="1">
              <a:off x="6489463" y="4447099"/>
              <a:ext cx="732649" cy="744171"/>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cxnSp>
          <p:nvCxnSpPr>
            <p:cNvPr id="133" name="Přímá spojnice se šipkou 132">
              <a:extLst>
                <a:ext uri="{FF2B5EF4-FFF2-40B4-BE49-F238E27FC236}">
                  <a16:creationId xmlns:a16="http://schemas.microsoft.com/office/drawing/2014/main" id="{F684E78F-DA4B-43D8-B825-1E3A60E45544}"/>
                </a:ext>
              </a:extLst>
            </p:cNvPr>
            <p:cNvCxnSpPr>
              <a:cxnSpLocks/>
              <a:endCxn id="38" idx="1"/>
            </p:cNvCxnSpPr>
            <p:nvPr/>
          </p:nvCxnSpPr>
          <p:spPr bwMode="auto">
            <a:xfrm>
              <a:off x="6654720" y="3772013"/>
              <a:ext cx="567392" cy="231290"/>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grpSp>
      <p:pic>
        <p:nvPicPr>
          <p:cNvPr id="46" name="Grafický objekt 45" descr="Uživatel">
            <a:extLst>
              <a:ext uri="{FF2B5EF4-FFF2-40B4-BE49-F238E27FC236}">
                <a16:creationId xmlns:a16="http://schemas.microsoft.com/office/drawing/2014/main" id="{42944B4B-D9D7-479A-93B9-FB6282566D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5832" y="5629915"/>
            <a:ext cx="914400" cy="914400"/>
          </a:xfrm>
          <a:prstGeom prst="rect">
            <a:avLst/>
          </a:prstGeom>
        </p:spPr>
      </p:pic>
      <p:sp>
        <p:nvSpPr>
          <p:cNvPr id="85" name="Content Placeholder 8">
            <a:extLst>
              <a:ext uri="{FF2B5EF4-FFF2-40B4-BE49-F238E27FC236}">
                <a16:creationId xmlns:a16="http://schemas.microsoft.com/office/drawing/2014/main" id="{90D9041A-CADA-4F16-92B9-53240C2F5781}"/>
              </a:ext>
            </a:extLst>
          </p:cNvPr>
          <p:cNvSpPr>
            <a:spLocks noGrp="1"/>
          </p:cNvSpPr>
          <p:nvPr>
            <p:ph idx="1"/>
          </p:nvPr>
        </p:nvSpPr>
        <p:spPr>
          <a:xfrm>
            <a:off x="250825" y="1412875"/>
            <a:ext cx="4393183" cy="4968875"/>
          </a:xfrm>
        </p:spPr>
        <p:txBody>
          <a:bodyPr/>
          <a:lstStyle/>
          <a:p>
            <a:pPr marL="0" indent="0">
              <a:buNone/>
            </a:pPr>
            <a:r>
              <a:rPr lang="en-US" b="1" dirty="0">
                <a:solidFill>
                  <a:schemeClr val="accent2"/>
                </a:solidFill>
              </a:rPr>
              <a:t>Knowledge base</a:t>
            </a:r>
          </a:p>
          <a:p>
            <a:r>
              <a:rPr lang="en-US" altLang="cs-CZ" sz="2400" dirty="0"/>
              <a:t>Collection of labeled short actions ~ </a:t>
            </a:r>
            <a:r>
              <a:rPr lang="en-US" altLang="cs-CZ" sz="2400" dirty="0">
                <a:solidFill>
                  <a:schemeClr val="accent6"/>
                </a:solidFill>
              </a:rPr>
              <a:t>training data</a:t>
            </a:r>
            <a:endParaRPr lang="en-US" sz="2400" b="1" dirty="0">
              <a:solidFill>
                <a:schemeClr val="accent6"/>
              </a:solidFill>
            </a:endParaRPr>
          </a:p>
          <a:p>
            <a:pPr marL="0" indent="0">
              <a:buNone/>
            </a:pPr>
            <a:r>
              <a:rPr lang="en-US" b="1" dirty="0">
                <a:solidFill>
                  <a:schemeClr val="accent2"/>
                </a:solidFill>
              </a:rPr>
              <a:t>Input</a:t>
            </a:r>
          </a:p>
          <a:p>
            <a:r>
              <a:rPr lang="en-US" altLang="cs-CZ" sz="2400" dirty="0"/>
              <a:t>Unlabeled short action ~ query action</a:t>
            </a:r>
          </a:p>
          <a:p>
            <a:pPr marL="0" indent="0">
              <a:buNone/>
            </a:pPr>
            <a:r>
              <a:rPr lang="en-US" b="1" dirty="0">
                <a:solidFill>
                  <a:schemeClr val="accent2"/>
                </a:solidFill>
              </a:rPr>
              <a:t>Output</a:t>
            </a:r>
          </a:p>
          <a:p>
            <a:r>
              <a:rPr lang="en-US" altLang="cs-CZ" sz="2400" dirty="0"/>
              <a:t>Estimated class of the query</a:t>
            </a:r>
          </a:p>
          <a:p>
            <a:r>
              <a:rPr lang="en-US" altLang="cs-CZ" sz="2400" dirty="0"/>
              <a:t>Probability of the query action being a member of each of the possible classes</a:t>
            </a:r>
          </a:p>
        </p:txBody>
      </p:sp>
      <p:sp>
        <p:nvSpPr>
          <p:cNvPr id="2" name="Zástupný symbol pro zápatí 1">
            <a:extLst>
              <a:ext uri="{FF2B5EF4-FFF2-40B4-BE49-F238E27FC236}">
                <a16:creationId xmlns:a16="http://schemas.microsoft.com/office/drawing/2014/main" id="{E4108496-4EEC-4122-9574-F442FED498E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F5D945BA-25D1-43DB-834E-03BAAF5C6F21}"/>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C2AFE61A-8BF9-4361-8C3D-3576AF562D98}"/>
              </a:ext>
            </a:extLst>
          </p:cNvPr>
          <p:cNvSpPr>
            <a:spLocks noGrp="1"/>
          </p:cNvSpPr>
          <p:nvPr>
            <p:ph type="sldNum" sz="quarter" idx="11"/>
          </p:nvPr>
        </p:nvSpPr>
        <p:spPr/>
        <p:txBody>
          <a:bodyPr/>
          <a:lstStyle/>
          <a:p>
            <a:pPr>
              <a:defRPr/>
            </a:pPr>
            <a:fld id="{0BAAA98E-AEB8-429B-B9FA-B14E1C5572D3}" type="slidenum">
              <a:rPr lang="en-US" altLang="en-US" smtClean="0"/>
              <a:pPr>
                <a:defRPr/>
              </a:pPr>
              <a:t>112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6483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6.1 Existing Approaches</a:t>
            </a:r>
          </a:p>
        </p:txBody>
      </p:sp>
      <p:sp>
        <p:nvSpPr>
          <p:cNvPr id="9" name="Content Placeholder 8"/>
          <p:cNvSpPr>
            <a:spLocks noGrp="1"/>
          </p:cNvSpPr>
          <p:nvPr>
            <p:ph idx="1"/>
          </p:nvPr>
        </p:nvSpPr>
        <p:spPr/>
        <p:txBody>
          <a:bodyPr/>
          <a:lstStyle/>
          <a:p>
            <a:pPr marL="0" indent="0">
              <a:buNone/>
            </a:pPr>
            <a:endParaRPr lang="en-US" b="1" dirty="0">
              <a:solidFill>
                <a:schemeClr val="accent2"/>
              </a:solidFill>
            </a:endParaRPr>
          </a:p>
          <a:p>
            <a:pPr marL="0" indent="0">
              <a:buNone/>
            </a:pPr>
            <a:endParaRPr lang="en-US" b="1" dirty="0">
              <a:solidFill>
                <a:schemeClr val="accent2"/>
              </a:solidFill>
            </a:endParaRPr>
          </a:p>
          <a:p>
            <a:pPr marL="0" indent="0">
              <a:buNone/>
            </a:pPr>
            <a:r>
              <a:rPr lang="en-US" b="1" dirty="0">
                <a:solidFill>
                  <a:schemeClr val="accent2"/>
                </a:solidFill>
              </a:rPr>
              <a:t>Action recognition approaches</a:t>
            </a:r>
          </a:p>
          <a:p>
            <a:r>
              <a:rPr lang="en-US" altLang="cs-CZ" sz="2400" i="1" dirty="0"/>
              <a:t>k</a:t>
            </a:r>
            <a:r>
              <a:rPr lang="en-US" altLang="cs-CZ" sz="2400" dirty="0"/>
              <a:t>-nearest-neighbor (</a:t>
            </a:r>
            <a:r>
              <a:rPr lang="en-US" altLang="cs-CZ" sz="2400" i="1" dirty="0" err="1"/>
              <a:t>k</a:t>
            </a:r>
            <a:r>
              <a:rPr lang="en-US" altLang="cs-CZ" sz="2400" dirty="0" err="1"/>
              <a:t>NN</a:t>
            </a:r>
            <a:r>
              <a:rPr lang="en-US" altLang="cs-CZ" sz="2400" dirty="0"/>
              <a:t>) classifiers</a:t>
            </a:r>
          </a:p>
          <a:p>
            <a:pPr lvl="1"/>
            <a:r>
              <a:rPr lang="en-US" altLang="cs-CZ" sz="2000" dirty="0"/>
              <a:t>Require an effective similarity model (features + distance function)</a:t>
            </a:r>
          </a:p>
          <a:p>
            <a:pPr lvl="1"/>
            <a:r>
              <a:rPr lang="en-US" altLang="cs-CZ" sz="2000" dirty="0"/>
              <a:t>Search for the </a:t>
            </a:r>
            <a:r>
              <a:rPr lang="en-US" altLang="cs-CZ" sz="2000" i="1" dirty="0"/>
              <a:t>k</a:t>
            </a:r>
            <a:r>
              <a:rPr lang="en-US" altLang="cs-CZ" sz="2000" dirty="0"/>
              <a:t> most similar actions with respect to the query</a:t>
            </a:r>
          </a:p>
          <a:p>
            <a:pPr lvl="1"/>
            <a:r>
              <a:rPr lang="en-US" altLang="cs-CZ" sz="2000" dirty="0"/>
              <a:t>Rank the retrieved actions to estimate the query class (probability)</a:t>
            </a:r>
          </a:p>
          <a:p>
            <a:r>
              <a:rPr lang="en-US" altLang="cs-CZ" sz="2400" dirty="0"/>
              <a:t>Machine-learning (ML) classifiers</a:t>
            </a:r>
          </a:p>
          <a:p>
            <a:pPr lvl="1"/>
            <a:r>
              <a:rPr lang="en-US" altLang="cs-CZ" sz="2000" dirty="0"/>
              <a:t>Learn the representation of classes from the provided training data</a:t>
            </a:r>
          </a:p>
          <a:p>
            <a:pPr lvl="1"/>
            <a:r>
              <a:rPr lang="en-US" altLang="cs-CZ" sz="2000" dirty="0"/>
              <a:t>Query action is directly classified (usually in constant time)</a:t>
            </a:r>
          </a:p>
          <a:p>
            <a:pPr lvl="1"/>
            <a:r>
              <a:rPr lang="en-US" altLang="cs-CZ" sz="2000" dirty="0"/>
              <a:t>Many approaches – support vector machines, decision trees, Bayesian networks, </a:t>
            </a:r>
            <a:r>
              <a:rPr lang="en-US" altLang="cs-CZ" sz="2000" dirty="0">
                <a:solidFill>
                  <a:schemeClr val="accent6"/>
                </a:solidFill>
              </a:rPr>
              <a:t>artificial neural networks</a:t>
            </a:r>
          </a:p>
        </p:txBody>
      </p:sp>
      <p:pic>
        <p:nvPicPr>
          <p:cNvPr id="10" name="Picture 2" descr="https://upload.wikimedia.org/wikipedia/commons/thumb/e/e7/KnnClassification.svg/279px-KnnClassification.svg.png">
            <a:extLst>
              <a:ext uri="{FF2B5EF4-FFF2-40B4-BE49-F238E27FC236}">
                <a16:creationId xmlns:a16="http://schemas.microsoft.com/office/drawing/2014/main" id="{5B6BCE03-A992-4556-9ABE-F4797BD1C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195" y="1298996"/>
            <a:ext cx="2358219" cy="213000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FFFCF8A8-A24B-44A5-AD71-61151A49D0D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0D66482C-16FC-4D67-9026-2D630BABCBCF}"/>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394A075D-22FC-447C-AD01-2D6809CE6C2F}"/>
              </a:ext>
            </a:extLst>
          </p:cNvPr>
          <p:cNvSpPr>
            <a:spLocks noGrp="1"/>
          </p:cNvSpPr>
          <p:nvPr>
            <p:ph type="sldNum" sz="quarter" idx="11"/>
          </p:nvPr>
        </p:nvSpPr>
        <p:spPr/>
        <p:txBody>
          <a:bodyPr/>
          <a:lstStyle/>
          <a:p>
            <a:pPr>
              <a:defRPr/>
            </a:pPr>
            <a:fld id="{0BAAA98E-AEB8-429B-B9FA-B14E1C5572D3}" type="slidenum">
              <a:rPr lang="en-US" altLang="en-US" smtClean="0"/>
              <a:pPr>
                <a:defRPr/>
              </a:pPr>
              <a:t>113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0026077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6.1 ML-Based Classification</a:t>
            </a:r>
          </a:p>
        </p:txBody>
      </p:sp>
      <p:sp>
        <p:nvSpPr>
          <p:cNvPr id="9" name="Content Placeholder 8"/>
          <p:cNvSpPr>
            <a:spLocks noGrp="1"/>
          </p:cNvSpPr>
          <p:nvPr>
            <p:ph idx="1"/>
          </p:nvPr>
        </p:nvSpPr>
        <p:spPr/>
        <p:txBody>
          <a:bodyPr/>
          <a:lstStyle/>
          <a:p>
            <a:pPr marL="0" indent="0">
              <a:buNone/>
            </a:pPr>
            <a:r>
              <a:rPr lang="en-US" altLang="cs-CZ" b="1" dirty="0">
                <a:solidFill>
                  <a:schemeClr val="accent6"/>
                </a:solidFill>
              </a:rPr>
              <a:t>Neural network classifiers</a:t>
            </a:r>
          </a:p>
          <a:p>
            <a:r>
              <a:rPr lang="en-US" altLang="cs-CZ" sz="2400" dirty="0"/>
              <a:t>Suitable architectures:</a:t>
            </a:r>
          </a:p>
          <a:p>
            <a:pPr lvl="1"/>
            <a:r>
              <a:rPr lang="en-US" altLang="cs-CZ" sz="2000" dirty="0"/>
              <a:t>CNN or LSTM neural networks</a:t>
            </a:r>
          </a:p>
          <a:p>
            <a:r>
              <a:rPr lang="en-US" altLang="cs-CZ" sz="2400" dirty="0"/>
              <a:t>Training a network with labelled (categorized) actions</a:t>
            </a:r>
          </a:p>
          <a:p>
            <a:pPr lvl="1"/>
            <a:r>
              <a:rPr lang="en-US" altLang="cs-CZ" sz="2000" dirty="0"/>
              <a:t>(Re)Training is time-consuming</a:t>
            </a:r>
          </a:p>
          <a:p>
            <a:r>
              <a:rPr lang="en-US" altLang="cs-CZ" sz="2400" dirty="0"/>
              <a:t>Classification only into known classes provided within the training process</a:t>
            </a:r>
          </a:p>
          <a:p>
            <a:endParaRPr lang="en-US" altLang="cs-CZ" sz="2400" dirty="0"/>
          </a:p>
          <a:p>
            <a:endParaRPr lang="en-US" altLang="cs-CZ" sz="2000" dirty="0"/>
          </a:p>
        </p:txBody>
      </p:sp>
      <p:pic>
        <p:nvPicPr>
          <p:cNvPr id="11" name="Picture 2" descr="VÃ½sledek obrÃ¡zku pro krizhevsky imagenet">
            <a:extLst>
              <a:ext uri="{FF2B5EF4-FFF2-40B4-BE49-F238E27FC236}">
                <a16:creationId xmlns:a16="http://schemas.microsoft.com/office/drawing/2014/main" id="{DCEA11FD-FBD7-4DC2-AC4C-F9F647517B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97" b="6054"/>
          <a:stretch/>
        </p:blipFill>
        <p:spPr bwMode="auto">
          <a:xfrm>
            <a:off x="241494" y="4650056"/>
            <a:ext cx="4965629" cy="1566503"/>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a:extLst>
              <a:ext uri="{FF2B5EF4-FFF2-40B4-BE49-F238E27FC236}">
                <a16:creationId xmlns:a16="http://schemas.microsoft.com/office/drawing/2014/main" id="{1E970B35-D35F-48B5-A950-7711767DE7AE}"/>
              </a:ext>
            </a:extLst>
          </p:cNvPr>
          <p:cNvSpPr/>
          <p:nvPr/>
        </p:nvSpPr>
        <p:spPr bwMode="auto">
          <a:xfrm>
            <a:off x="5436096" y="4509121"/>
            <a:ext cx="3600400" cy="1899551"/>
          </a:xfrm>
          <a:prstGeom prst="rect">
            <a:avLst/>
          </a:prstGeom>
          <a:noFill/>
          <a:ln w="57150" cap="flat" cmpd="sng" algn="ctr">
            <a:solidFill>
              <a:schemeClr val="accent6"/>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nvGrpSpPr>
          <p:cNvPr id="2" name="Skupina 1">
            <a:extLst>
              <a:ext uri="{FF2B5EF4-FFF2-40B4-BE49-F238E27FC236}">
                <a16:creationId xmlns:a16="http://schemas.microsoft.com/office/drawing/2014/main" id="{D58B0C8E-A50E-4376-8875-D4BF6FE91DF9}"/>
              </a:ext>
            </a:extLst>
          </p:cNvPr>
          <p:cNvGrpSpPr/>
          <p:nvPr/>
        </p:nvGrpSpPr>
        <p:grpSpPr>
          <a:xfrm>
            <a:off x="5521958" y="4560092"/>
            <a:ext cx="3385464" cy="1810267"/>
            <a:chOff x="6156176" y="4442125"/>
            <a:chExt cx="3385464" cy="1810267"/>
          </a:xfrm>
        </p:grpSpPr>
        <p:pic>
          <p:nvPicPr>
            <p:cNvPr id="16" name="Picture 6">
              <a:extLst>
                <a:ext uri="{FF2B5EF4-FFF2-40B4-BE49-F238E27FC236}">
                  <a16:creationId xmlns:a16="http://schemas.microsoft.com/office/drawing/2014/main" id="{BFF2D3C9-4B23-4E17-9C0F-2D444F8E0EFA}"/>
                </a:ext>
              </a:extLst>
            </p:cNvPr>
            <p:cNvPicPr>
              <a:picLocks noChangeAspect="1"/>
            </p:cNvPicPr>
            <p:nvPr/>
          </p:nvPicPr>
          <p:blipFill rotWithShape="1">
            <a:blip r:embed="rId4"/>
            <a:srcRect l="24746"/>
            <a:stretch/>
          </p:blipFill>
          <p:spPr>
            <a:xfrm>
              <a:off x="6156176" y="4442125"/>
              <a:ext cx="3385464" cy="1656467"/>
            </a:xfrm>
            <a:prstGeom prst="rect">
              <a:avLst/>
            </a:prstGeom>
          </p:spPr>
        </p:pic>
        <p:pic>
          <p:nvPicPr>
            <p:cNvPr id="18" name="Picture 8">
              <a:extLst>
                <a:ext uri="{FF2B5EF4-FFF2-40B4-BE49-F238E27FC236}">
                  <a16:creationId xmlns:a16="http://schemas.microsoft.com/office/drawing/2014/main" id="{3DCF9DEC-8346-4B4E-B8D2-2AC3A0A089D5}"/>
                </a:ext>
              </a:extLst>
            </p:cNvPr>
            <p:cNvPicPr>
              <a:picLocks noChangeAspect="1"/>
            </p:cNvPicPr>
            <p:nvPr/>
          </p:nvPicPr>
          <p:blipFill>
            <a:blip r:embed="rId5"/>
            <a:stretch>
              <a:fillRect/>
            </a:stretch>
          </p:blipFill>
          <p:spPr>
            <a:xfrm>
              <a:off x="6515740" y="5741530"/>
              <a:ext cx="260421" cy="510862"/>
            </a:xfrm>
            <a:prstGeom prst="rect">
              <a:avLst/>
            </a:prstGeom>
          </p:spPr>
        </p:pic>
        <p:pic>
          <p:nvPicPr>
            <p:cNvPr id="19" name="Picture 9">
              <a:extLst>
                <a:ext uri="{FF2B5EF4-FFF2-40B4-BE49-F238E27FC236}">
                  <a16:creationId xmlns:a16="http://schemas.microsoft.com/office/drawing/2014/main" id="{107A2B27-86CA-487D-B55C-03CDB3FF8F69}"/>
                </a:ext>
              </a:extLst>
            </p:cNvPr>
            <p:cNvPicPr>
              <a:picLocks noChangeAspect="1"/>
            </p:cNvPicPr>
            <p:nvPr/>
          </p:nvPicPr>
          <p:blipFill>
            <a:blip r:embed="rId6"/>
            <a:stretch>
              <a:fillRect/>
            </a:stretch>
          </p:blipFill>
          <p:spPr>
            <a:xfrm>
              <a:off x="8156605" y="5764452"/>
              <a:ext cx="286464" cy="487940"/>
            </a:xfrm>
            <a:prstGeom prst="rect">
              <a:avLst/>
            </a:prstGeom>
          </p:spPr>
        </p:pic>
      </p:grpSp>
      <p:sp>
        <p:nvSpPr>
          <p:cNvPr id="20" name="Obdélník 19">
            <a:extLst>
              <a:ext uri="{FF2B5EF4-FFF2-40B4-BE49-F238E27FC236}">
                <a16:creationId xmlns:a16="http://schemas.microsoft.com/office/drawing/2014/main" id="{A1655010-48CD-470A-A8DD-3821D7E6C90C}"/>
              </a:ext>
            </a:extLst>
          </p:cNvPr>
          <p:cNvSpPr/>
          <p:nvPr/>
        </p:nvSpPr>
        <p:spPr bwMode="auto">
          <a:xfrm>
            <a:off x="179646" y="4509120"/>
            <a:ext cx="5088253" cy="1899551"/>
          </a:xfrm>
          <a:prstGeom prst="rect">
            <a:avLst/>
          </a:prstGeom>
          <a:noFill/>
          <a:ln w="57150" cap="flat" cmpd="sng" algn="ctr">
            <a:solidFill>
              <a:schemeClr val="accent6"/>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3" name="Obdélník 12">
            <a:extLst>
              <a:ext uri="{FF2B5EF4-FFF2-40B4-BE49-F238E27FC236}">
                <a16:creationId xmlns:a16="http://schemas.microsoft.com/office/drawing/2014/main" id="{1B359714-291D-4582-905F-1F3EFAB8FEF2}"/>
              </a:ext>
            </a:extLst>
          </p:cNvPr>
          <p:cNvSpPr/>
          <p:nvPr/>
        </p:nvSpPr>
        <p:spPr bwMode="auto">
          <a:xfrm>
            <a:off x="4980771" y="4994523"/>
            <a:ext cx="226351" cy="1023110"/>
          </a:xfrm>
          <a:prstGeom prst="rect">
            <a:avLst/>
          </a:prstGeom>
          <a:noFill/>
          <a:ln w="3810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1" name="Obdélník 20">
            <a:extLst>
              <a:ext uri="{FF2B5EF4-FFF2-40B4-BE49-F238E27FC236}">
                <a16:creationId xmlns:a16="http://schemas.microsoft.com/office/drawing/2014/main" id="{0E7B1D27-AB23-43DA-A3A8-21FD94BDB586}"/>
              </a:ext>
            </a:extLst>
          </p:cNvPr>
          <p:cNvSpPr/>
          <p:nvPr/>
        </p:nvSpPr>
        <p:spPr bwMode="auto">
          <a:xfrm>
            <a:off x="8527779" y="4887468"/>
            <a:ext cx="288032" cy="1023110"/>
          </a:xfrm>
          <a:prstGeom prst="rect">
            <a:avLst/>
          </a:prstGeom>
          <a:noFill/>
          <a:ln w="3810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4" name="Zástupný symbol pro zápatí 3">
            <a:extLst>
              <a:ext uri="{FF2B5EF4-FFF2-40B4-BE49-F238E27FC236}">
                <a16:creationId xmlns:a16="http://schemas.microsoft.com/office/drawing/2014/main" id="{2307AC48-3C64-4230-B177-C22F3F64A1D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7FFA24B4-B278-4C3A-81DF-41796CDE0277}"/>
              </a:ext>
            </a:extLst>
          </p:cNvPr>
          <p:cNvSpPr>
            <a:spLocks noGrp="1"/>
          </p:cNvSpPr>
          <p:nvPr>
            <p:ph type="dt" sz="half" idx="10"/>
          </p:nvPr>
        </p:nvSpPr>
        <p:spPr/>
        <p:txBody>
          <a:bodyPr/>
          <a:lstStyle/>
          <a:p>
            <a:pPr>
              <a:defRPr/>
            </a:pPr>
            <a:r>
              <a:rPr lang="cs-CZ"/>
              <a:t>June 10, 2019</a:t>
            </a:r>
            <a:endParaRPr lang="en-US" dirty="0"/>
          </a:p>
        </p:txBody>
      </p:sp>
      <p:sp>
        <p:nvSpPr>
          <p:cNvPr id="3" name="Obdélník 2">
            <a:extLst>
              <a:ext uri="{FF2B5EF4-FFF2-40B4-BE49-F238E27FC236}">
                <a16:creationId xmlns:a16="http://schemas.microsoft.com/office/drawing/2014/main" id="{2FC8E8DB-6880-4F09-BC01-3AB81E689BCB}"/>
              </a:ext>
            </a:extLst>
          </p:cNvPr>
          <p:cNvSpPr/>
          <p:nvPr/>
        </p:nvSpPr>
        <p:spPr>
          <a:xfrm>
            <a:off x="5328325" y="4128398"/>
            <a:ext cx="1356462" cy="369332"/>
          </a:xfrm>
          <a:prstGeom prst="rect">
            <a:avLst/>
          </a:prstGeom>
        </p:spPr>
        <p:txBody>
          <a:bodyPr wrap="none">
            <a:spAutoFit/>
          </a:bodyPr>
          <a:lstStyle/>
          <a:p>
            <a:r>
              <a:rPr lang="en-US" altLang="en-US" b="1" dirty="0">
                <a:solidFill>
                  <a:schemeClr val="accent6"/>
                </a:solidFill>
              </a:rPr>
              <a:t>1kD LSTM</a:t>
            </a:r>
            <a:endParaRPr lang="cs-CZ" dirty="0"/>
          </a:p>
        </p:txBody>
      </p:sp>
      <p:sp>
        <p:nvSpPr>
          <p:cNvPr id="17" name="Obdélník 16">
            <a:extLst>
              <a:ext uri="{FF2B5EF4-FFF2-40B4-BE49-F238E27FC236}">
                <a16:creationId xmlns:a16="http://schemas.microsoft.com/office/drawing/2014/main" id="{EBF3DB71-C8DC-4ADB-BF64-70DAE415F8F9}"/>
              </a:ext>
            </a:extLst>
          </p:cNvPr>
          <p:cNvSpPr/>
          <p:nvPr/>
        </p:nvSpPr>
        <p:spPr>
          <a:xfrm>
            <a:off x="4067944" y="4128398"/>
            <a:ext cx="1242648" cy="369332"/>
          </a:xfrm>
          <a:prstGeom prst="rect">
            <a:avLst/>
          </a:prstGeom>
        </p:spPr>
        <p:txBody>
          <a:bodyPr wrap="none">
            <a:spAutoFit/>
          </a:bodyPr>
          <a:lstStyle/>
          <a:p>
            <a:r>
              <a:rPr lang="en-US" altLang="en-US" b="1" dirty="0">
                <a:solidFill>
                  <a:schemeClr val="accent6"/>
                </a:solidFill>
              </a:rPr>
              <a:t>4kD CNN</a:t>
            </a:r>
            <a:endParaRPr lang="cs-CZ" dirty="0"/>
          </a:p>
        </p:txBody>
      </p:sp>
      <p:sp>
        <p:nvSpPr>
          <p:cNvPr id="22" name="Obdélník 21">
            <a:extLst>
              <a:ext uri="{FF2B5EF4-FFF2-40B4-BE49-F238E27FC236}">
                <a16:creationId xmlns:a16="http://schemas.microsoft.com/office/drawing/2014/main" id="{35ED2FCE-6BE0-4DD0-807D-60F1BE786797}"/>
              </a:ext>
            </a:extLst>
          </p:cNvPr>
          <p:cNvSpPr/>
          <p:nvPr/>
        </p:nvSpPr>
        <p:spPr bwMode="auto">
          <a:xfrm>
            <a:off x="7218229" y="4859309"/>
            <a:ext cx="288032" cy="1023110"/>
          </a:xfrm>
          <a:prstGeom prst="rect">
            <a:avLst/>
          </a:prstGeom>
          <a:noFill/>
          <a:ln w="38100" cap="flat" cmpd="sng" algn="ctr">
            <a:solidFill>
              <a:schemeClr val="accent6"/>
            </a:solidFill>
            <a:prstDash val="solid"/>
            <a:round/>
            <a:headEnd type="none" w="med" len="med"/>
            <a:tailEnd type="triangle" w="med" len="lg"/>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accent6"/>
                </a:solidFill>
                <a:effectLst/>
                <a:latin typeface="Palatino Linotype" pitchFamily="18" charset="0"/>
              </a:rPr>
              <a:t>1,024</a:t>
            </a:r>
            <a:endParaRPr kumimoji="0" lang="cs-CZ" sz="1400" b="0" i="0" u="none" strike="noStrike" cap="none" normalizeH="0" baseline="0" dirty="0">
              <a:ln>
                <a:noFill/>
              </a:ln>
              <a:solidFill>
                <a:schemeClr val="accent6"/>
              </a:solidFill>
              <a:effectLst/>
              <a:latin typeface="Palatino Linotype" pitchFamily="18" charset="0"/>
            </a:endParaRPr>
          </a:p>
        </p:txBody>
      </p:sp>
      <p:sp>
        <p:nvSpPr>
          <p:cNvPr id="23" name="Obdélník 22">
            <a:extLst>
              <a:ext uri="{FF2B5EF4-FFF2-40B4-BE49-F238E27FC236}">
                <a16:creationId xmlns:a16="http://schemas.microsoft.com/office/drawing/2014/main" id="{65F6A102-050C-43FD-AED7-CDEAEC35922F}"/>
              </a:ext>
            </a:extLst>
          </p:cNvPr>
          <p:cNvSpPr/>
          <p:nvPr/>
        </p:nvSpPr>
        <p:spPr bwMode="auto">
          <a:xfrm>
            <a:off x="4606878" y="4591261"/>
            <a:ext cx="288032" cy="1426372"/>
          </a:xfrm>
          <a:prstGeom prst="rect">
            <a:avLst/>
          </a:prstGeom>
          <a:noFill/>
          <a:ln w="38100" cap="flat" cmpd="sng" algn="ctr">
            <a:solidFill>
              <a:schemeClr val="accent6"/>
            </a:solidFill>
            <a:prstDash val="solid"/>
            <a:round/>
            <a:headEnd type="none" w="med" len="med"/>
            <a:tailEnd type="triangle" w="med" len="lg"/>
          </a:ln>
          <a:effec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accent6"/>
                </a:solidFill>
                <a:effectLst/>
                <a:latin typeface="Palatino Linotype" pitchFamily="18" charset="0"/>
              </a:rPr>
              <a:t>4,096</a:t>
            </a:r>
            <a:endParaRPr kumimoji="0" lang="cs-CZ" sz="1400" b="0" i="0" u="none" strike="noStrike" cap="none" normalizeH="0" baseline="0" dirty="0">
              <a:ln>
                <a:noFill/>
              </a:ln>
              <a:solidFill>
                <a:schemeClr val="accent6"/>
              </a:solidFill>
              <a:effectLst/>
              <a:latin typeface="Palatino Linotype" pitchFamily="18" charset="0"/>
            </a:endParaRPr>
          </a:p>
        </p:txBody>
      </p:sp>
      <p:sp>
        <p:nvSpPr>
          <p:cNvPr id="5" name="Zástupný symbol pro číslo snímku 4">
            <a:extLst>
              <a:ext uri="{FF2B5EF4-FFF2-40B4-BE49-F238E27FC236}">
                <a16:creationId xmlns:a16="http://schemas.microsoft.com/office/drawing/2014/main" id="{73E054CC-5124-4D16-BF41-87CDA79556EA}"/>
              </a:ext>
            </a:extLst>
          </p:cNvPr>
          <p:cNvSpPr>
            <a:spLocks noGrp="1"/>
          </p:cNvSpPr>
          <p:nvPr>
            <p:ph type="sldNum" sz="quarter" idx="11"/>
          </p:nvPr>
        </p:nvSpPr>
        <p:spPr/>
        <p:txBody>
          <a:bodyPr/>
          <a:lstStyle/>
          <a:p>
            <a:pPr>
              <a:defRPr/>
            </a:pPr>
            <a:fld id="{0BAAA98E-AEB8-429B-B9FA-B14E1C5572D3}" type="slidenum">
              <a:rPr lang="en-US" altLang="en-US" smtClean="0"/>
              <a:pPr>
                <a:defRPr/>
              </a:pPr>
              <a:t>114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679259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Skupina 40">
            <a:extLst>
              <a:ext uri="{FF2B5EF4-FFF2-40B4-BE49-F238E27FC236}">
                <a16:creationId xmlns:a16="http://schemas.microsoft.com/office/drawing/2014/main" id="{3BF787D6-2DEF-4319-B342-E49E8D81FAAD}"/>
              </a:ext>
            </a:extLst>
          </p:cNvPr>
          <p:cNvGrpSpPr/>
          <p:nvPr/>
        </p:nvGrpSpPr>
        <p:grpSpPr>
          <a:xfrm>
            <a:off x="1110289" y="3459887"/>
            <a:ext cx="1977653" cy="1303311"/>
            <a:chOff x="5125766" y="2425513"/>
            <a:chExt cx="1977653" cy="1303311"/>
          </a:xfrm>
        </p:grpSpPr>
        <p:pic>
          <p:nvPicPr>
            <p:cNvPr id="20" name="Picture 191">
              <a:extLst>
                <a:ext uri="{FF2B5EF4-FFF2-40B4-BE49-F238E27FC236}">
                  <a16:creationId xmlns:a16="http://schemas.microsoft.com/office/drawing/2014/main" id="{F4D42CB8-BDDE-48FB-AAF2-F80D276B80BD}"/>
                </a:ext>
              </a:extLst>
            </p:cNvPr>
            <p:cNvPicPr>
              <a:picLocks noChangeAspect="1"/>
            </p:cNvPicPr>
            <p:nvPr/>
          </p:nvPicPr>
          <p:blipFill>
            <a:blip r:embed="rId2">
              <a:duotone>
                <a:schemeClr val="accent2">
                  <a:shade val="45000"/>
                  <a:satMod val="135000"/>
                </a:schemeClr>
                <a:prstClr val="white"/>
              </a:duotone>
            </a:blip>
            <a:stretch>
              <a:fillRect/>
            </a:stretch>
          </p:blipFill>
          <p:spPr>
            <a:xfrm flipH="1">
              <a:off x="5125766" y="2425513"/>
              <a:ext cx="685798" cy="1243187"/>
            </a:xfrm>
            <a:prstGeom prst="rect">
              <a:avLst/>
            </a:prstGeom>
          </p:spPr>
        </p:pic>
        <p:pic>
          <p:nvPicPr>
            <p:cNvPr id="21" name="Picture 192">
              <a:extLst>
                <a:ext uri="{FF2B5EF4-FFF2-40B4-BE49-F238E27FC236}">
                  <a16:creationId xmlns:a16="http://schemas.microsoft.com/office/drawing/2014/main" id="{4924FADB-98AB-44E2-94BE-FF721B825820}"/>
                </a:ext>
              </a:extLst>
            </p:cNvPr>
            <p:cNvPicPr>
              <a:picLocks noChangeAspect="1"/>
            </p:cNvPicPr>
            <p:nvPr/>
          </p:nvPicPr>
          <p:blipFill>
            <a:blip r:embed="rId3">
              <a:duotone>
                <a:schemeClr val="accent2">
                  <a:shade val="45000"/>
                  <a:satMod val="135000"/>
                </a:schemeClr>
                <a:prstClr val="white"/>
              </a:duotone>
            </a:blip>
            <a:stretch>
              <a:fillRect/>
            </a:stretch>
          </p:blipFill>
          <p:spPr>
            <a:xfrm flipH="1">
              <a:off x="5784646" y="2650560"/>
              <a:ext cx="748144" cy="1030936"/>
            </a:xfrm>
            <a:prstGeom prst="rect">
              <a:avLst/>
            </a:prstGeom>
          </p:spPr>
        </p:pic>
        <p:pic>
          <p:nvPicPr>
            <p:cNvPr id="22" name="Picture 193">
              <a:extLst>
                <a:ext uri="{FF2B5EF4-FFF2-40B4-BE49-F238E27FC236}">
                  <a16:creationId xmlns:a16="http://schemas.microsoft.com/office/drawing/2014/main" id="{360067AA-9B4A-4A92-ABE6-2EA968D2D391}"/>
                </a:ext>
              </a:extLst>
            </p:cNvPr>
            <p:cNvPicPr>
              <a:picLocks noChangeAspect="1"/>
            </p:cNvPicPr>
            <p:nvPr/>
          </p:nvPicPr>
          <p:blipFill>
            <a:blip r:embed="rId4">
              <a:duotone>
                <a:schemeClr val="accent2">
                  <a:shade val="45000"/>
                  <a:satMod val="135000"/>
                </a:schemeClr>
                <a:prstClr val="white"/>
              </a:duotone>
            </a:blip>
            <a:stretch>
              <a:fillRect/>
            </a:stretch>
          </p:blipFill>
          <p:spPr>
            <a:xfrm flipH="1">
              <a:off x="6346369" y="2872237"/>
              <a:ext cx="757050" cy="856587"/>
            </a:xfrm>
            <a:prstGeom prst="rect">
              <a:avLst/>
            </a:prstGeom>
          </p:spPr>
        </p:pic>
      </p:grpSp>
      <p:sp>
        <p:nvSpPr>
          <p:cNvPr id="3" name="Zástupný symbol pro obsah 2">
            <a:extLst>
              <a:ext uri="{FF2B5EF4-FFF2-40B4-BE49-F238E27FC236}">
                <a16:creationId xmlns:a16="http://schemas.microsoft.com/office/drawing/2014/main" id="{35793C52-45B0-4DFB-87AA-B9E4A095ECD8}"/>
              </a:ext>
            </a:extLst>
          </p:cNvPr>
          <p:cNvSpPr>
            <a:spLocks noGrp="1"/>
          </p:cNvSpPr>
          <p:nvPr>
            <p:ph idx="1"/>
          </p:nvPr>
        </p:nvSpPr>
        <p:spPr>
          <a:xfrm>
            <a:off x="250825" y="1412875"/>
            <a:ext cx="5888146" cy="4968875"/>
          </a:xfrm>
        </p:spPr>
        <p:txBody>
          <a:bodyPr/>
          <a:lstStyle/>
          <a:p>
            <a:pPr marL="0" indent="0">
              <a:buNone/>
            </a:pPr>
            <a:r>
              <a:rPr lang="en-US" b="1" dirty="0">
                <a:solidFill>
                  <a:schemeClr val="accent6"/>
                </a:solidFill>
              </a:rPr>
              <a:t>1NN classification</a:t>
            </a:r>
          </a:p>
          <a:p>
            <a:r>
              <a:rPr lang="en-US" sz="2400" dirty="0"/>
              <a:t>Searching for the nearest neighbor based on similarity of features</a:t>
            </a:r>
          </a:p>
          <a:p>
            <a:r>
              <a:rPr lang="en-US" sz="2400" dirty="0"/>
              <a:t>Class of the nearest neighbor considered as class of the query</a:t>
            </a:r>
          </a:p>
        </p:txBody>
      </p:sp>
      <p:grpSp>
        <p:nvGrpSpPr>
          <p:cNvPr id="40" name="Skupina 39">
            <a:extLst>
              <a:ext uri="{FF2B5EF4-FFF2-40B4-BE49-F238E27FC236}">
                <a16:creationId xmlns:a16="http://schemas.microsoft.com/office/drawing/2014/main" id="{86F9E555-3DB8-4AA2-91D0-2F51C6A38000}"/>
              </a:ext>
            </a:extLst>
          </p:cNvPr>
          <p:cNvGrpSpPr/>
          <p:nvPr/>
        </p:nvGrpSpPr>
        <p:grpSpPr>
          <a:xfrm>
            <a:off x="6547048" y="1352970"/>
            <a:ext cx="2057400" cy="1257418"/>
            <a:chOff x="786912" y="2546546"/>
            <a:chExt cx="2057400" cy="1257418"/>
          </a:xfrm>
        </p:grpSpPr>
        <p:pic>
          <p:nvPicPr>
            <p:cNvPr id="9" name="Picture 157">
              <a:extLst>
                <a:ext uri="{FF2B5EF4-FFF2-40B4-BE49-F238E27FC236}">
                  <a16:creationId xmlns:a16="http://schemas.microsoft.com/office/drawing/2014/main" id="{195AB332-0897-463B-9975-F299CC001974}"/>
                </a:ext>
              </a:extLst>
            </p:cNvPr>
            <p:cNvPicPr>
              <a:picLocks noChangeAspect="1"/>
            </p:cNvPicPr>
            <p:nvPr/>
          </p:nvPicPr>
          <p:blipFill>
            <a:blip r:embed="rId5">
              <a:duotone>
                <a:schemeClr val="accent1">
                  <a:shade val="45000"/>
                  <a:satMod val="135000"/>
                </a:schemeClr>
                <a:prstClr val="white"/>
              </a:duotone>
            </a:blip>
            <a:stretch>
              <a:fillRect/>
            </a:stretch>
          </p:blipFill>
          <p:spPr>
            <a:xfrm>
              <a:off x="786912" y="2546546"/>
              <a:ext cx="771525" cy="1257418"/>
            </a:xfrm>
            <a:prstGeom prst="rect">
              <a:avLst/>
            </a:prstGeom>
          </p:spPr>
        </p:pic>
        <p:pic>
          <p:nvPicPr>
            <p:cNvPr id="11" name="Picture 159">
              <a:extLst>
                <a:ext uri="{FF2B5EF4-FFF2-40B4-BE49-F238E27FC236}">
                  <a16:creationId xmlns:a16="http://schemas.microsoft.com/office/drawing/2014/main" id="{3D3B1D61-8B98-4851-910C-667DAA687F75}"/>
                </a:ext>
              </a:extLst>
            </p:cNvPr>
            <p:cNvPicPr>
              <a:picLocks noChangeAspect="1"/>
            </p:cNvPicPr>
            <p:nvPr/>
          </p:nvPicPr>
          <p:blipFill>
            <a:blip r:embed="rId6">
              <a:duotone>
                <a:schemeClr val="accent1">
                  <a:shade val="45000"/>
                  <a:satMod val="135000"/>
                </a:schemeClr>
                <a:prstClr val="white"/>
              </a:duotone>
            </a:blip>
            <a:stretch>
              <a:fillRect/>
            </a:stretch>
          </p:blipFill>
          <p:spPr>
            <a:xfrm>
              <a:off x="1558437" y="2677581"/>
              <a:ext cx="619125" cy="1069233"/>
            </a:xfrm>
            <a:prstGeom prst="rect">
              <a:avLst/>
            </a:prstGeom>
          </p:spPr>
        </p:pic>
        <p:pic>
          <p:nvPicPr>
            <p:cNvPr id="12" name="Picture 160">
              <a:extLst>
                <a:ext uri="{FF2B5EF4-FFF2-40B4-BE49-F238E27FC236}">
                  <a16:creationId xmlns:a16="http://schemas.microsoft.com/office/drawing/2014/main" id="{58C7C379-B98C-4A45-9C81-AC05A82B5C74}"/>
                </a:ext>
              </a:extLst>
            </p:cNvPr>
            <p:cNvPicPr>
              <a:picLocks noChangeAspect="1"/>
            </p:cNvPicPr>
            <p:nvPr/>
          </p:nvPicPr>
          <p:blipFill>
            <a:blip r:embed="rId7">
              <a:duotone>
                <a:schemeClr val="accent1">
                  <a:shade val="45000"/>
                  <a:satMod val="135000"/>
                </a:schemeClr>
                <a:prstClr val="white"/>
              </a:duotone>
            </a:blip>
            <a:stretch>
              <a:fillRect/>
            </a:stretch>
          </p:blipFill>
          <p:spPr>
            <a:xfrm>
              <a:off x="2177562" y="2859884"/>
              <a:ext cx="666750" cy="940925"/>
            </a:xfrm>
            <a:prstGeom prst="rect">
              <a:avLst/>
            </a:prstGeom>
          </p:spPr>
        </p:pic>
      </p:grpSp>
      <p:sp>
        <p:nvSpPr>
          <p:cNvPr id="2" name="Nadpis 1">
            <a:extLst>
              <a:ext uri="{FF2B5EF4-FFF2-40B4-BE49-F238E27FC236}">
                <a16:creationId xmlns:a16="http://schemas.microsoft.com/office/drawing/2014/main" id="{245D3E30-6AAB-40B5-81CB-65C21584BED3}"/>
              </a:ext>
            </a:extLst>
          </p:cNvPr>
          <p:cNvSpPr>
            <a:spLocks noGrp="1"/>
          </p:cNvSpPr>
          <p:nvPr>
            <p:ph type="title"/>
          </p:nvPr>
        </p:nvSpPr>
        <p:spPr/>
        <p:txBody>
          <a:bodyPr/>
          <a:lstStyle/>
          <a:p>
            <a:r>
              <a:rPr lang="en-US" dirty="0"/>
              <a:t>6.2 1NN Classification</a:t>
            </a:r>
            <a:endParaRPr lang="cs-CZ" dirty="0"/>
          </a:p>
        </p:txBody>
      </p:sp>
      <p:sp>
        <p:nvSpPr>
          <p:cNvPr id="36" name="TextBox 121">
            <a:extLst>
              <a:ext uri="{FF2B5EF4-FFF2-40B4-BE49-F238E27FC236}">
                <a16:creationId xmlns:a16="http://schemas.microsoft.com/office/drawing/2014/main" id="{42D62E6E-B1AF-4572-98EB-EB5E70B5FE5B}"/>
              </a:ext>
            </a:extLst>
          </p:cNvPr>
          <p:cNvSpPr txBox="1"/>
          <p:nvPr/>
        </p:nvSpPr>
        <p:spPr>
          <a:xfrm>
            <a:off x="6406435" y="2333198"/>
            <a:ext cx="2697279" cy="1446550"/>
          </a:xfrm>
          <a:prstGeom prst="rect">
            <a:avLst/>
          </a:prstGeom>
          <a:noFill/>
        </p:spPr>
        <p:txBody>
          <a:bodyPr wrap="square" rtlCol="0">
            <a:spAutoFit/>
          </a:bodyPr>
          <a:lstStyle/>
          <a:p>
            <a:pPr algn="ctr" defTabSz="3656924" eaLnBrk="1" fontAlgn="auto" hangingPunct="1">
              <a:spcBef>
                <a:spcPts val="0"/>
              </a:spcBef>
              <a:spcAft>
                <a:spcPts val="0"/>
              </a:spcAft>
              <a:defRPr/>
            </a:pPr>
            <a:r>
              <a:rPr lang="cs-CZ" sz="2000" b="1" dirty="0">
                <a:solidFill>
                  <a:schemeClr val="accent6"/>
                </a:solidFill>
              </a:rPr>
              <a:t>JUMP</a:t>
            </a:r>
            <a:r>
              <a:rPr lang="en-US" sz="2000" b="1" dirty="0">
                <a:solidFill>
                  <a:schemeClr val="accent6"/>
                </a:solidFill>
              </a:rPr>
              <a:t> class</a:t>
            </a:r>
            <a:br>
              <a:rPr lang="cs-CZ" sz="2000" b="1" dirty="0">
                <a:solidFill>
                  <a:schemeClr val="accent6"/>
                </a:solidFill>
              </a:rPr>
            </a:br>
            <a:r>
              <a:rPr lang="en-US" sz="2000" dirty="0">
                <a:solidFill>
                  <a:schemeClr val="accent6"/>
                </a:solidFill>
              </a:rPr>
              <a:t>feature vectors</a:t>
            </a:r>
            <a:endParaRPr kumimoji="0" lang="en-US" sz="2000" i="0" u="none" strike="noStrike" kern="0" cap="none" spc="0" normalizeH="0" baseline="0" noProof="0" dirty="0">
              <a:ln>
                <a:noFill/>
              </a:ln>
              <a:solidFill>
                <a:schemeClr val="tx1">
                  <a:lumMod val="95000"/>
                  <a:lumOff val="5000"/>
                </a:schemeClr>
              </a:solidFill>
              <a:effectLst/>
              <a:uLnTx/>
              <a:uFillTx/>
            </a:endParaRPr>
          </a:p>
          <a:p>
            <a:pPr marL="0" marR="0" lvl="0" indent="0" defTabSz="3656924"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lumMod val="95000"/>
                    <a:lumOff val="5000"/>
                  </a:schemeClr>
                </a:solidFill>
                <a:effectLst/>
                <a:uLnTx/>
                <a:uFillTx/>
              </a:rPr>
              <a:t>&lt;</a:t>
            </a:r>
            <a:r>
              <a:rPr kumimoji="0" lang="en-US" i="0" u="none" strike="noStrike" kern="0" cap="none" spc="0" normalizeH="0" baseline="0" noProof="0" dirty="0">
                <a:ln>
                  <a:noFill/>
                </a:ln>
                <a:solidFill>
                  <a:schemeClr val="tx1">
                    <a:lumMod val="95000"/>
                    <a:lumOff val="5000"/>
                  </a:schemeClr>
                </a:solidFill>
                <a:effectLst/>
                <a:uLnTx/>
                <a:uFillTx/>
              </a:rPr>
              <a:t>…, 0.53, 1</a:t>
            </a:r>
            <a:r>
              <a:rPr kumimoji="0" lang="cs-CZ" i="0" u="none" strike="noStrike" kern="0" cap="none" spc="0" normalizeH="0" baseline="0" noProof="0" dirty="0">
                <a:ln>
                  <a:noFill/>
                </a:ln>
                <a:solidFill>
                  <a:schemeClr val="tx1">
                    <a:lumMod val="95000"/>
                    <a:lumOff val="5000"/>
                  </a:schemeClr>
                </a:solidFill>
                <a:effectLst/>
                <a:uLnTx/>
                <a:uFillTx/>
              </a:rPr>
              <a:t>0</a:t>
            </a:r>
            <a:r>
              <a:rPr kumimoji="0" lang="en-US" i="0" u="none" strike="noStrike" kern="0" cap="none" spc="0" normalizeH="0" baseline="0" noProof="0" dirty="0">
                <a:ln>
                  <a:noFill/>
                </a:ln>
                <a:solidFill>
                  <a:schemeClr val="tx1">
                    <a:lumMod val="95000"/>
                    <a:lumOff val="5000"/>
                  </a:schemeClr>
                </a:solidFill>
                <a:effectLst/>
                <a:uLnTx/>
                <a:uFillTx/>
              </a:rPr>
              <a:t>.8, </a:t>
            </a:r>
            <a:r>
              <a:rPr kumimoji="0" lang="cs-CZ" i="0" u="none" strike="noStrike" kern="0" cap="none" spc="0" normalizeH="0" baseline="0" noProof="0" dirty="0">
                <a:ln>
                  <a:noFill/>
                </a:ln>
                <a:solidFill>
                  <a:schemeClr val="tx1">
                    <a:lumMod val="95000"/>
                    <a:lumOff val="5000"/>
                  </a:schemeClr>
                </a:solidFill>
                <a:effectLst/>
                <a:uLnTx/>
                <a:uFillTx/>
              </a:rPr>
              <a:t>4</a:t>
            </a:r>
            <a:r>
              <a:rPr kumimoji="0" lang="en-US" i="0" u="none" strike="noStrike" kern="0" cap="none" spc="0" normalizeH="0" baseline="0" noProof="0" dirty="0">
                <a:ln>
                  <a:noFill/>
                </a:ln>
                <a:solidFill>
                  <a:schemeClr val="tx1">
                    <a:lumMod val="95000"/>
                    <a:lumOff val="5000"/>
                  </a:schemeClr>
                </a:solidFill>
                <a:effectLst/>
                <a:uLnTx/>
                <a:uFillTx/>
              </a:rPr>
              <a:t>.64, …</a:t>
            </a:r>
            <a:r>
              <a:rPr kumimoji="0" lang="en-US" sz="2400" i="0" u="none" strike="noStrike" kern="0" cap="none" spc="0" normalizeH="0" baseline="0" noProof="0" dirty="0">
                <a:ln>
                  <a:noFill/>
                </a:ln>
                <a:solidFill>
                  <a:schemeClr val="tx1">
                    <a:lumMod val="95000"/>
                    <a:lumOff val="5000"/>
                  </a:schemeClr>
                </a:solidFill>
                <a:effectLst/>
                <a:uLnTx/>
                <a:uFillTx/>
              </a:rPr>
              <a:t>&gt;</a:t>
            </a:r>
            <a:endParaRPr kumimoji="0" lang="en-US" i="0" u="none" strike="noStrike" kern="0" cap="none" spc="0" normalizeH="0" baseline="0" noProof="0" dirty="0">
              <a:ln>
                <a:noFill/>
              </a:ln>
              <a:solidFill>
                <a:schemeClr val="tx1">
                  <a:lumMod val="95000"/>
                  <a:lumOff val="5000"/>
                </a:schemeClr>
              </a:solidFill>
              <a:effectLst/>
              <a:uLnTx/>
              <a:uFillTx/>
            </a:endParaRPr>
          </a:p>
          <a:p>
            <a:pPr marL="0" marR="0" lvl="0" indent="0" defTabSz="3656924" eaLnBrk="1" fontAlgn="auto" latinLnBrk="0" hangingPunct="1">
              <a:lnSpc>
                <a:spcPct val="100000"/>
              </a:lnSpc>
              <a:spcBef>
                <a:spcPts val="0"/>
              </a:spcBef>
              <a:spcAft>
                <a:spcPts val="0"/>
              </a:spcAft>
              <a:buClrTx/>
              <a:buSzTx/>
              <a:buFontTx/>
              <a:buNone/>
              <a:tabLst/>
              <a:defRPr/>
            </a:pPr>
            <a:r>
              <a:rPr lang="en-US" sz="2400" kern="0" dirty="0">
                <a:solidFill>
                  <a:srgbClr val="000000">
                    <a:lumMod val="95000"/>
                    <a:lumOff val="5000"/>
                  </a:srgbClr>
                </a:solidFill>
              </a:rPr>
              <a:t>&lt;</a:t>
            </a:r>
            <a:r>
              <a:rPr lang="en-US" kern="0" dirty="0">
                <a:solidFill>
                  <a:schemeClr val="tx1">
                    <a:lumMod val="95000"/>
                    <a:lumOff val="5000"/>
                  </a:schemeClr>
                </a:solidFill>
              </a:rPr>
              <a:t>…, 0.12, 8.60, 1.99, …</a:t>
            </a:r>
            <a:r>
              <a:rPr lang="en-US" sz="2400" kern="0" dirty="0">
                <a:solidFill>
                  <a:schemeClr val="tx1">
                    <a:lumMod val="95000"/>
                    <a:lumOff val="5000"/>
                  </a:schemeClr>
                </a:solidFill>
              </a:rPr>
              <a:t>&gt;</a:t>
            </a:r>
            <a:endParaRPr lang="en-US" kern="0" dirty="0">
              <a:solidFill>
                <a:schemeClr val="tx1">
                  <a:lumMod val="95000"/>
                  <a:lumOff val="5000"/>
                </a:schemeClr>
              </a:solidFill>
            </a:endParaRPr>
          </a:p>
        </p:txBody>
      </p:sp>
      <p:grpSp>
        <p:nvGrpSpPr>
          <p:cNvPr id="42" name="Skupina 41">
            <a:extLst>
              <a:ext uri="{FF2B5EF4-FFF2-40B4-BE49-F238E27FC236}">
                <a16:creationId xmlns:a16="http://schemas.microsoft.com/office/drawing/2014/main" id="{BDA84F1C-66AA-49A1-8252-50BC74A79BF8}"/>
              </a:ext>
            </a:extLst>
          </p:cNvPr>
          <p:cNvGrpSpPr/>
          <p:nvPr/>
        </p:nvGrpSpPr>
        <p:grpSpPr>
          <a:xfrm>
            <a:off x="6638237" y="4005064"/>
            <a:ext cx="2171224" cy="1062776"/>
            <a:chOff x="9876435" y="2677716"/>
            <a:chExt cx="2171224" cy="1062776"/>
          </a:xfrm>
        </p:grpSpPr>
        <p:pic>
          <p:nvPicPr>
            <p:cNvPr id="15" name="Picture 182">
              <a:extLst>
                <a:ext uri="{FF2B5EF4-FFF2-40B4-BE49-F238E27FC236}">
                  <a16:creationId xmlns:a16="http://schemas.microsoft.com/office/drawing/2014/main" id="{93FCC7C1-E10A-4C56-9CCB-1983528C48F5}"/>
                </a:ext>
              </a:extLst>
            </p:cNvPr>
            <p:cNvPicPr>
              <a:picLocks noChangeAspect="1"/>
            </p:cNvPicPr>
            <p:nvPr/>
          </p:nvPicPr>
          <p:blipFill>
            <a:blip r:embed="rId8">
              <a:duotone>
                <a:schemeClr val="accent1">
                  <a:shade val="45000"/>
                  <a:satMod val="135000"/>
                </a:schemeClr>
                <a:prstClr val="white"/>
              </a:duotone>
            </a:blip>
            <a:stretch>
              <a:fillRect/>
            </a:stretch>
          </p:blipFill>
          <p:spPr>
            <a:xfrm flipH="1">
              <a:off x="10522438" y="2685189"/>
              <a:ext cx="866535" cy="1055133"/>
            </a:xfrm>
            <a:prstGeom prst="rect">
              <a:avLst/>
            </a:prstGeom>
          </p:spPr>
        </p:pic>
        <p:pic>
          <p:nvPicPr>
            <p:cNvPr id="16" name="Picture 183">
              <a:extLst>
                <a:ext uri="{FF2B5EF4-FFF2-40B4-BE49-F238E27FC236}">
                  <a16:creationId xmlns:a16="http://schemas.microsoft.com/office/drawing/2014/main" id="{43149506-707E-4B60-9B70-CFAB6B33B5CD}"/>
                </a:ext>
              </a:extLst>
            </p:cNvPr>
            <p:cNvPicPr>
              <a:picLocks noChangeAspect="1"/>
            </p:cNvPicPr>
            <p:nvPr/>
          </p:nvPicPr>
          <p:blipFill>
            <a:blip r:embed="rId9">
              <a:duotone>
                <a:schemeClr val="accent1">
                  <a:shade val="45000"/>
                  <a:satMod val="135000"/>
                </a:schemeClr>
                <a:prstClr val="white"/>
              </a:duotone>
            </a:blip>
            <a:stretch>
              <a:fillRect/>
            </a:stretch>
          </p:blipFill>
          <p:spPr>
            <a:xfrm flipH="1">
              <a:off x="11307935" y="2712241"/>
              <a:ext cx="739724" cy="1028251"/>
            </a:xfrm>
            <a:prstGeom prst="rect">
              <a:avLst/>
            </a:prstGeom>
          </p:spPr>
        </p:pic>
        <p:pic>
          <p:nvPicPr>
            <p:cNvPr id="17" name="Picture 184">
              <a:extLst>
                <a:ext uri="{FF2B5EF4-FFF2-40B4-BE49-F238E27FC236}">
                  <a16:creationId xmlns:a16="http://schemas.microsoft.com/office/drawing/2014/main" id="{9B9EF9DF-9E01-44E5-84A8-AB09AAD4641A}"/>
                </a:ext>
              </a:extLst>
            </p:cNvPr>
            <p:cNvPicPr>
              <a:picLocks noChangeAspect="1"/>
            </p:cNvPicPr>
            <p:nvPr/>
          </p:nvPicPr>
          <p:blipFill>
            <a:blip r:embed="rId10">
              <a:duotone>
                <a:schemeClr val="accent1">
                  <a:shade val="45000"/>
                  <a:satMod val="135000"/>
                </a:schemeClr>
                <a:prstClr val="white"/>
              </a:duotone>
            </a:blip>
            <a:stretch>
              <a:fillRect/>
            </a:stretch>
          </p:blipFill>
          <p:spPr>
            <a:xfrm flipH="1">
              <a:off x="9876435" y="2677716"/>
              <a:ext cx="686888" cy="1028251"/>
            </a:xfrm>
            <a:prstGeom prst="rect">
              <a:avLst/>
            </a:prstGeom>
          </p:spPr>
        </p:pic>
      </p:grpSp>
      <p:sp>
        <p:nvSpPr>
          <p:cNvPr id="43" name="TextBox 121">
            <a:extLst>
              <a:ext uri="{FF2B5EF4-FFF2-40B4-BE49-F238E27FC236}">
                <a16:creationId xmlns:a16="http://schemas.microsoft.com/office/drawing/2014/main" id="{3F1EAF1E-4DE7-48B7-AEE4-406826266950}"/>
              </a:ext>
            </a:extLst>
          </p:cNvPr>
          <p:cNvSpPr txBox="1"/>
          <p:nvPr/>
        </p:nvSpPr>
        <p:spPr>
          <a:xfrm>
            <a:off x="6403117" y="4797152"/>
            <a:ext cx="2697279" cy="1815882"/>
          </a:xfrm>
          <a:prstGeom prst="rect">
            <a:avLst/>
          </a:prstGeom>
          <a:noFill/>
        </p:spPr>
        <p:txBody>
          <a:bodyPr wrap="square" rtlCol="0">
            <a:spAutoFit/>
          </a:bodyPr>
          <a:lstStyle/>
          <a:p>
            <a:pPr algn="ctr" defTabSz="3656924" eaLnBrk="1" fontAlgn="auto" hangingPunct="1">
              <a:spcBef>
                <a:spcPts val="0"/>
              </a:spcBef>
              <a:spcAft>
                <a:spcPts val="0"/>
              </a:spcAft>
              <a:defRPr/>
            </a:pPr>
            <a:r>
              <a:rPr lang="en-US" sz="2000" b="1" dirty="0">
                <a:solidFill>
                  <a:schemeClr val="accent6"/>
                </a:solidFill>
              </a:rPr>
              <a:t>KICK class</a:t>
            </a:r>
            <a:br>
              <a:rPr lang="cs-CZ" sz="2000" b="1" dirty="0">
                <a:solidFill>
                  <a:schemeClr val="accent6"/>
                </a:solidFill>
              </a:rPr>
            </a:br>
            <a:r>
              <a:rPr lang="en-US" sz="2000" dirty="0">
                <a:solidFill>
                  <a:schemeClr val="accent6"/>
                </a:solidFill>
              </a:rPr>
              <a:t>feature vectors</a:t>
            </a:r>
            <a:endParaRPr kumimoji="0" lang="en-US" sz="2000" i="0" u="none" strike="noStrike" kern="0" cap="none" spc="0" normalizeH="0" baseline="0" noProof="0" dirty="0">
              <a:ln>
                <a:noFill/>
              </a:ln>
              <a:solidFill>
                <a:schemeClr val="tx1">
                  <a:lumMod val="95000"/>
                  <a:lumOff val="5000"/>
                </a:schemeClr>
              </a:solidFill>
              <a:effectLst/>
              <a:uLnTx/>
              <a:uFillTx/>
            </a:endParaRPr>
          </a:p>
          <a:p>
            <a:pPr marL="0" marR="0" lvl="0" indent="0" defTabSz="3656924"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lumMod val="95000"/>
                    <a:lumOff val="5000"/>
                  </a:schemeClr>
                </a:solidFill>
                <a:effectLst/>
                <a:uLnTx/>
                <a:uFillTx/>
              </a:rPr>
              <a:t>&lt;</a:t>
            </a:r>
            <a:r>
              <a:rPr kumimoji="0" lang="en-US" i="0" u="none" strike="noStrike" kern="0" cap="none" spc="0" normalizeH="0" baseline="0" noProof="0" dirty="0">
                <a:ln>
                  <a:noFill/>
                </a:ln>
                <a:solidFill>
                  <a:schemeClr val="tx1">
                    <a:lumMod val="95000"/>
                    <a:lumOff val="5000"/>
                  </a:schemeClr>
                </a:solidFill>
                <a:effectLst/>
                <a:uLnTx/>
                <a:uFillTx/>
              </a:rPr>
              <a:t>…, </a:t>
            </a:r>
            <a:r>
              <a:rPr lang="en-US" kern="0" dirty="0">
                <a:solidFill>
                  <a:schemeClr val="tx1">
                    <a:lumMod val="95000"/>
                    <a:lumOff val="5000"/>
                  </a:schemeClr>
                </a:solidFill>
              </a:rPr>
              <a:t>8.93, 10.1, 2.43, </a:t>
            </a:r>
            <a:r>
              <a:rPr kumimoji="0" lang="en-US" i="0" u="none" strike="noStrike" kern="0" cap="none" spc="0" normalizeH="0" baseline="0" noProof="0" dirty="0">
                <a:ln>
                  <a:noFill/>
                </a:ln>
                <a:solidFill>
                  <a:schemeClr val="tx1">
                    <a:lumMod val="95000"/>
                    <a:lumOff val="5000"/>
                  </a:schemeClr>
                </a:solidFill>
                <a:effectLst/>
                <a:uLnTx/>
                <a:uFillTx/>
              </a:rPr>
              <a:t>…</a:t>
            </a:r>
            <a:r>
              <a:rPr kumimoji="0" lang="en-US" sz="2400" i="0" u="none" strike="noStrike" kern="0" cap="none" spc="0" normalizeH="0" baseline="0" noProof="0" dirty="0">
                <a:ln>
                  <a:noFill/>
                </a:ln>
                <a:solidFill>
                  <a:schemeClr val="tx1">
                    <a:lumMod val="95000"/>
                    <a:lumOff val="5000"/>
                  </a:schemeClr>
                </a:solidFill>
                <a:effectLst/>
                <a:uLnTx/>
                <a:uFillTx/>
              </a:rPr>
              <a:t>&gt;</a:t>
            </a:r>
            <a:endParaRPr kumimoji="0" lang="en-US" i="0" u="none" strike="noStrike" kern="0" cap="none" spc="0" normalizeH="0" baseline="0" noProof="0" dirty="0">
              <a:ln>
                <a:noFill/>
              </a:ln>
              <a:solidFill>
                <a:schemeClr val="tx1">
                  <a:lumMod val="95000"/>
                  <a:lumOff val="5000"/>
                </a:schemeClr>
              </a:solidFill>
              <a:effectLst/>
              <a:uLnTx/>
              <a:uFillTx/>
            </a:endParaRPr>
          </a:p>
          <a:p>
            <a:pPr marL="0" marR="0" lvl="0" indent="0" defTabSz="3656924" eaLnBrk="1" fontAlgn="auto" latinLnBrk="0" hangingPunct="1">
              <a:lnSpc>
                <a:spcPct val="100000"/>
              </a:lnSpc>
              <a:spcBef>
                <a:spcPts val="0"/>
              </a:spcBef>
              <a:spcAft>
                <a:spcPts val="0"/>
              </a:spcAft>
              <a:buClrTx/>
              <a:buSzTx/>
              <a:buFontTx/>
              <a:buNone/>
              <a:tabLst/>
              <a:defRPr/>
            </a:pPr>
            <a:r>
              <a:rPr lang="en-US" sz="2400" kern="0" dirty="0">
                <a:solidFill>
                  <a:srgbClr val="000000">
                    <a:lumMod val="95000"/>
                    <a:lumOff val="5000"/>
                  </a:srgbClr>
                </a:solidFill>
              </a:rPr>
              <a:t>&lt;</a:t>
            </a:r>
            <a:r>
              <a:rPr lang="en-US" kern="0" dirty="0">
                <a:solidFill>
                  <a:schemeClr val="tx1">
                    <a:lumMod val="95000"/>
                    <a:lumOff val="5000"/>
                  </a:schemeClr>
                </a:solidFill>
              </a:rPr>
              <a:t>…, 7.42, 7.14, 2.27, …</a:t>
            </a:r>
            <a:r>
              <a:rPr lang="en-US" sz="2400" kern="0" dirty="0">
                <a:solidFill>
                  <a:schemeClr val="tx1">
                    <a:lumMod val="95000"/>
                    <a:lumOff val="5000"/>
                  </a:schemeClr>
                </a:solidFill>
              </a:rPr>
              <a:t>&gt;</a:t>
            </a:r>
          </a:p>
          <a:p>
            <a:pPr marL="0" marR="0" lvl="0" indent="0" defTabSz="3656924" eaLnBrk="1" fontAlgn="auto" latinLnBrk="0" hangingPunct="1">
              <a:lnSpc>
                <a:spcPct val="100000"/>
              </a:lnSpc>
              <a:spcBef>
                <a:spcPts val="0"/>
              </a:spcBef>
              <a:spcAft>
                <a:spcPts val="0"/>
              </a:spcAft>
              <a:buClrTx/>
              <a:buSzTx/>
              <a:buFontTx/>
              <a:buNone/>
              <a:tabLst/>
              <a:defRPr/>
            </a:pPr>
            <a:r>
              <a:rPr lang="en-US" sz="2400" kern="0" dirty="0">
                <a:solidFill>
                  <a:srgbClr val="000000">
                    <a:lumMod val="95000"/>
                    <a:lumOff val="5000"/>
                  </a:srgbClr>
                </a:solidFill>
              </a:rPr>
              <a:t>&lt;</a:t>
            </a:r>
            <a:r>
              <a:rPr lang="en-US" kern="0" dirty="0">
                <a:solidFill>
                  <a:schemeClr val="tx1">
                    <a:lumMod val="95000"/>
                    <a:lumOff val="5000"/>
                  </a:schemeClr>
                </a:solidFill>
              </a:rPr>
              <a:t>…, 3.93, 6.26, 3.41, …</a:t>
            </a:r>
            <a:r>
              <a:rPr lang="en-US" sz="2400" kern="0" dirty="0">
                <a:solidFill>
                  <a:schemeClr val="tx1">
                    <a:lumMod val="95000"/>
                    <a:lumOff val="5000"/>
                  </a:schemeClr>
                </a:solidFill>
              </a:rPr>
              <a:t>&gt;</a:t>
            </a:r>
            <a:endParaRPr lang="en-US" kern="0" dirty="0">
              <a:solidFill>
                <a:schemeClr val="tx1">
                  <a:lumMod val="95000"/>
                  <a:lumOff val="5000"/>
                </a:schemeClr>
              </a:solidFill>
            </a:endParaRPr>
          </a:p>
        </p:txBody>
      </p:sp>
      <p:sp>
        <p:nvSpPr>
          <p:cNvPr id="46" name="TextBox 121">
            <a:extLst>
              <a:ext uri="{FF2B5EF4-FFF2-40B4-BE49-F238E27FC236}">
                <a16:creationId xmlns:a16="http://schemas.microsoft.com/office/drawing/2014/main" id="{9829F77B-4DDB-4CB4-9C31-4A2538A6E4B5}"/>
              </a:ext>
            </a:extLst>
          </p:cNvPr>
          <p:cNvSpPr txBox="1"/>
          <p:nvPr/>
        </p:nvSpPr>
        <p:spPr>
          <a:xfrm>
            <a:off x="794601" y="4590028"/>
            <a:ext cx="2697279" cy="1077218"/>
          </a:xfrm>
          <a:prstGeom prst="rect">
            <a:avLst/>
          </a:prstGeom>
          <a:noFill/>
        </p:spPr>
        <p:txBody>
          <a:bodyPr wrap="square" rtlCol="0">
            <a:spAutoFit/>
          </a:bodyPr>
          <a:lstStyle/>
          <a:p>
            <a:pPr algn="ctr" defTabSz="3656924" eaLnBrk="1" fontAlgn="auto" hangingPunct="1">
              <a:spcBef>
                <a:spcPts val="0"/>
              </a:spcBef>
              <a:spcAft>
                <a:spcPts val="0"/>
              </a:spcAft>
              <a:defRPr/>
            </a:pPr>
            <a:r>
              <a:rPr lang="en-US" sz="2000" b="1" dirty="0">
                <a:solidFill>
                  <a:schemeClr val="accent6"/>
                </a:solidFill>
              </a:rPr>
              <a:t>Query action</a:t>
            </a:r>
          </a:p>
          <a:p>
            <a:pPr algn="ctr" defTabSz="3656924" eaLnBrk="1" fontAlgn="auto" hangingPunct="1">
              <a:spcBef>
                <a:spcPts val="0"/>
              </a:spcBef>
              <a:spcAft>
                <a:spcPts val="0"/>
              </a:spcAft>
              <a:defRPr/>
            </a:pPr>
            <a:r>
              <a:rPr lang="en-US" sz="2000" dirty="0">
                <a:solidFill>
                  <a:schemeClr val="accent6"/>
                </a:solidFill>
              </a:rPr>
              <a:t>feature vector</a:t>
            </a:r>
            <a:endParaRPr kumimoji="0" lang="en-US" sz="2000" i="0" u="none" strike="noStrike" kern="0" cap="none" spc="0" normalizeH="0" baseline="0" noProof="0" dirty="0">
              <a:ln>
                <a:noFill/>
              </a:ln>
              <a:solidFill>
                <a:schemeClr val="tx1">
                  <a:lumMod val="95000"/>
                  <a:lumOff val="5000"/>
                </a:schemeClr>
              </a:solidFill>
              <a:effectLst/>
              <a:uLnTx/>
              <a:uFillTx/>
            </a:endParaRPr>
          </a:p>
          <a:p>
            <a:pPr marL="0" marR="0" lvl="0" indent="0" defTabSz="3656924"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lumMod val="95000"/>
                    <a:lumOff val="5000"/>
                  </a:schemeClr>
                </a:solidFill>
                <a:effectLst/>
                <a:uLnTx/>
                <a:uFillTx/>
              </a:rPr>
              <a:t>&lt;</a:t>
            </a:r>
            <a:r>
              <a:rPr lang="en-US" kern="0" dirty="0">
                <a:solidFill>
                  <a:schemeClr val="tx1">
                    <a:lumMod val="95000"/>
                    <a:lumOff val="5000"/>
                  </a:schemeClr>
                </a:solidFill>
              </a:rPr>
              <a:t>…, 0.93, 10.1, 2.43, </a:t>
            </a:r>
            <a:r>
              <a:rPr kumimoji="0" lang="en-US" i="0" u="none" strike="noStrike" kern="0" cap="none" spc="0" normalizeH="0" baseline="0" noProof="0" dirty="0">
                <a:ln>
                  <a:noFill/>
                </a:ln>
                <a:solidFill>
                  <a:schemeClr val="tx1">
                    <a:lumMod val="95000"/>
                    <a:lumOff val="5000"/>
                  </a:schemeClr>
                </a:solidFill>
                <a:effectLst/>
                <a:uLnTx/>
                <a:uFillTx/>
              </a:rPr>
              <a:t>…</a:t>
            </a:r>
            <a:r>
              <a:rPr kumimoji="0" lang="en-US" sz="2400" i="0" u="none" strike="noStrike" kern="0" cap="none" spc="0" normalizeH="0" baseline="0" noProof="0" dirty="0">
                <a:ln>
                  <a:noFill/>
                </a:ln>
                <a:solidFill>
                  <a:schemeClr val="tx1">
                    <a:lumMod val="95000"/>
                    <a:lumOff val="5000"/>
                  </a:schemeClr>
                </a:solidFill>
                <a:effectLst/>
                <a:uLnTx/>
                <a:uFillTx/>
              </a:rPr>
              <a:t>&gt;</a:t>
            </a:r>
            <a:endParaRPr kumimoji="0" lang="en-US" i="0" u="none" strike="noStrike" kern="0" cap="none" spc="0" normalizeH="0" baseline="0" noProof="0" dirty="0">
              <a:ln>
                <a:noFill/>
              </a:ln>
              <a:solidFill>
                <a:schemeClr val="tx1">
                  <a:lumMod val="95000"/>
                  <a:lumOff val="5000"/>
                </a:schemeClr>
              </a:solidFill>
              <a:effectLst/>
              <a:uLnTx/>
              <a:uFillTx/>
            </a:endParaRPr>
          </a:p>
        </p:txBody>
      </p:sp>
      <p:grpSp>
        <p:nvGrpSpPr>
          <p:cNvPr id="23" name="Skupina 22">
            <a:extLst>
              <a:ext uri="{FF2B5EF4-FFF2-40B4-BE49-F238E27FC236}">
                <a16:creationId xmlns:a16="http://schemas.microsoft.com/office/drawing/2014/main" id="{487CACC6-6E65-4D4F-BC06-62BCB1C42486}"/>
              </a:ext>
            </a:extLst>
          </p:cNvPr>
          <p:cNvGrpSpPr/>
          <p:nvPr/>
        </p:nvGrpSpPr>
        <p:grpSpPr>
          <a:xfrm>
            <a:off x="3383449" y="3144292"/>
            <a:ext cx="2878943" cy="3095823"/>
            <a:chOff x="3383449" y="3144292"/>
            <a:chExt cx="2878943" cy="3095823"/>
          </a:xfrm>
        </p:grpSpPr>
        <p:cxnSp>
          <p:nvCxnSpPr>
            <p:cNvPr id="8" name="Přímá spojnice se šipkou 7">
              <a:extLst>
                <a:ext uri="{FF2B5EF4-FFF2-40B4-BE49-F238E27FC236}">
                  <a16:creationId xmlns:a16="http://schemas.microsoft.com/office/drawing/2014/main" id="{18882F99-0309-45F7-96D2-760DB9A5863C}"/>
                </a:ext>
              </a:extLst>
            </p:cNvPr>
            <p:cNvCxnSpPr>
              <a:cxnSpLocks/>
            </p:cNvCxnSpPr>
            <p:nvPr/>
          </p:nvCxnSpPr>
          <p:spPr bwMode="auto">
            <a:xfrm flipV="1">
              <a:off x="3398436" y="3144292"/>
              <a:ext cx="2863956" cy="2280750"/>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29" name="Přímá spojnice se šipkou 28">
              <a:extLst>
                <a:ext uri="{FF2B5EF4-FFF2-40B4-BE49-F238E27FC236}">
                  <a16:creationId xmlns:a16="http://schemas.microsoft.com/office/drawing/2014/main" id="{67AFADBE-86A7-4E69-96F2-19AFB676594F}"/>
                </a:ext>
              </a:extLst>
            </p:cNvPr>
            <p:cNvCxnSpPr>
              <a:cxnSpLocks/>
            </p:cNvCxnSpPr>
            <p:nvPr/>
          </p:nvCxnSpPr>
          <p:spPr bwMode="auto">
            <a:xfrm flipV="1">
              <a:off x="3383449" y="3562194"/>
              <a:ext cx="2878943" cy="1871408"/>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31" name="Přímá spojnice se šipkou 30">
              <a:extLst>
                <a:ext uri="{FF2B5EF4-FFF2-40B4-BE49-F238E27FC236}">
                  <a16:creationId xmlns:a16="http://schemas.microsoft.com/office/drawing/2014/main" id="{EA761D37-935D-4D75-88DB-A1F9E88F4997}"/>
                </a:ext>
              </a:extLst>
            </p:cNvPr>
            <p:cNvCxnSpPr>
              <a:cxnSpLocks/>
            </p:cNvCxnSpPr>
            <p:nvPr/>
          </p:nvCxnSpPr>
          <p:spPr bwMode="auto">
            <a:xfrm>
              <a:off x="3383449" y="5412518"/>
              <a:ext cx="2878943" cy="254728"/>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34" name="Přímá spojnice se šipkou 33">
              <a:extLst>
                <a:ext uri="{FF2B5EF4-FFF2-40B4-BE49-F238E27FC236}">
                  <a16:creationId xmlns:a16="http://schemas.microsoft.com/office/drawing/2014/main" id="{DC8D3AB8-41C5-4487-8E61-2564C25CBF16}"/>
                </a:ext>
              </a:extLst>
            </p:cNvPr>
            <p:cNvCxnSpPr>
              <a:cxnSpLocks/>
            </p:cNvCxnSpPr>
            <p:nvPr/>
          </p:nvCxnSpPr>
          <p:spPr bwMode="auto">
            <a:xfrm>
              <a:off x="3408728" y="5425042"/>
              <a:ext cx="2853664" cy="455455"/>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37" name="Přímá spojnice se šipkou 36">
              <a:extLst>
                <a:ext uri="{FF2B5EF4-FFF2-40B4-BE49-F238E27FC236}">
                  <a16:creationId xmlns:a16="http://schemas.microsoft.com/office/drawing/2014/main" id="{D0CD384C-CF4F-468A-BB88-95914AB6BDB2}"/>
                </a:ext>
              </a:extLst>
            </p:cNvPr>
            <p:cNvCxnSpPr>
              <a:cxnSpLocks/>
            </p:cNvCxnSpPr>
            <p:nvPr/>
          </p:nvCxnSpPr>
          <p:spPr bwMode="auto">
            <a:xfrm>
              <a:off x="3398436" y="5425042"/>
              <a:ext cx="2863956" cy="815073"/>
            </a:xfrm>
            <a:prstGeom prst="straightConnector1">
              <a:avLst/>
            </a:prstGeom>
            <a:solidFill>
              <a:schemeClr val="accent1"/>
            </a:solidFill>
            <a:ln w="9525" cap="flat" cmpd="sng" algn="ctr">
              <a:solidFill>
                <a:schemeClr val="tx1"/>
              </a:solidFill>
              <a:prstDash val="dash"/>
              <a:round/>
              <a:headEnd type="none" w="med" len="med"/>
              <a:tailEnd type="arrow"/>
            </a:ln>
            <a:effectLst/>
          </p:spPr>
        </p:cxnSp>
      </p:grpSp>
      <p:sp>
        <p:nvSpPr>
          <p:cNvPr id="28" name="TextovéPole 27">
            <a:extLst>
              <a:ext uri="{FF2B5EF4-FFF2-40B4-BE49-F238E27FC236}">
                <a16:creationId xmlns:a16="http://schemas.microsoft.com/office/drawing/2014/main" id="{DCFD12ED-6F64-449E-B3CD-B0AD28FBF0C2}"/>
              </a:ext>
            </a:extLst>
          </p:cNvPr>
          <p:cNvSpPr txBox="1"/>
          <p:nvPr/>
        </p:nvSpPr>
        <p:spPr>
          <a:xfrm>
            <a:off x="5114364" y="4183920"/>
            <a:ext cx="1848583" cy="1477328"/>
          </a:xfrm>
          <a:prstGeom prst="rect">
            <a:avLst/>
          </a:prstGeom>
          <a:noFill/>
        </p:spPr>
        <p:txBody>
          <a:bodyPr wrap="none" rtlCol="0">
            <a:spAutoFit/>
          </a:bodyPr>
          <a:lstStyle/>
          <a:p>
            <a:pPr marL="342900" indent="-342900">
              <a:buFont typeface="+mj-lt"/>
              <a:buAutoNum type="arabicPeriod"/>
            </a:pPr>
            <a:r>
              <a:rPr lang="en-US" b="1" dirty="0"/>
              <a:t>  8.7 KICK</a:t>
            </a:r>
          </a:p>
          <a:p>
            <a:pPr marL="342900" indent="-342900">
              <a:buFont typeface="+mj-lt"/>
              <a:buAutoNum type="arabicPeriod"/>
            </a:pPr>
            <a:r>
              <a:rPr lang="en-US" dirty="0">
                <a:solidFill>
                  <a:schemeClr val="bg2">
                    <a:lumMod val="60000"/>
                    <a:lumOff val="40000"/>
                  </a:schemeClr>
                </a:solidFill>
              </a:rPr>
              <a:t>  9.1 JUMP</a:t>
            </a:r>
          </a:p>
          <a:p>
            <a:pPr marL="342900" indent="-342900">
              <a:buFont typeface="+mj-lt"/>
              <a:buAutoNum type="arabicPeriod"/>
            </a:pPr>
            <a:r>
              <a:rPr lang="en-US" dirty="0">
                <a:solidFill>
                  <a:schemeClr val="bg2">
                    <a:lumMod val="60000"/>
                    <a:lumOff val="40000"/>
                  </a:schemeClr>
                </a:solidFill>
              </a:rPr>
              <a:t>10.2 JUMP</a:t>
            </a:r>
          </a:p>
          <a:p>
            <a:pPr marL="342900" indent="-342900">
              <a:buFont typeface="+mj-lt"/>
              <a:buAutoNum type="arabicPeriod"/>
            </a:pPr>
            <a:r>
              <a:rPr lang="en-US" dirty="0">
                <a:solidFill>
                  <a:schemeClr val="bg2">
                    <a:lumMod val="60000"/>
                    <a:lumOff val="40000"/>
                  </a:schemeClr>
                </a:solidFill>
              </a:rPr>
              <a:t>14.3 KICK</a:t>
            </a:r>
          </a:p>
          <a:p>
            <a:pPr marL="285750" indent="-285750">
              <a:buFont typeface="Symbol" panose="05050102010706020507" pitchFamily="18" charset="2"/>
              <a:buChar char="Þ"/>
            </a:pPr>
            <a:r>
              <a:rPr lang="en-US" b="1" dirty="0">
                <a:solidFill>
                  <a:srgbClr val="C00000"/>
                </a:solidFill>
              </a:rPr>
              <a:t>KICK (100%)</a:t>
            </a:r>
            <a:endParaRPr lang="cs-CZ" b="1" dirty="0">
              <a:solidFill>
                <a:srgbClr val="C00000"/>
              </a:solidFill>
            </a:endParaRPr>
          </a:p>
        </p:txBody>
      </p:sp>
      <p:sp>
        <p:nvSpPr>
          <p:cNvPr id="5" name="Zástupný symbol pro zápatí 4">
            <a:extLst>
              <a:ext uri="{FF2B5EF4-FFF2-40B4-BE49-F238E27FC236}">
                <a16:creationId xmlns:a16="http://schemas.microsoft.com/office/drawing/2014/main" id="{AC658855-0817-4CDC-8684-98590855E9A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10" name="Zástupný symbol pro datum 9">
            <a:extLst>
              <a:ext uri="{FF2B5EF4-FFF2-40B4-BE49-F238E27FC236}">
                <a16:creationId xmlns:a16="http://schemas.microsoft.com/office/drawing/2014/main" id="{4070B1D9-6F11-4033-A1B0-4E28D9FFB777}"/>
              </a:ext>
            </a:extLst>
          </p:cNvPr>
          <p:cNvSpPr>
            <a:spLocks noGrp="1"/>
          </p:cNvSpPr>
          <p:nvPr>
            <p:ph type="dt" sz="half" idx="10"/>
          </p:nvPr>
        </p:nvSpPr>
        <p:spPr/>
        <p:txBody>
          <a:bodyPr/>
          <a:lstStyle/>
          <a:p>
            <a:pPr>
              <a:defRPr/>
            </a:pPr>
            <a:r>
              <a:rPr lang="cs-CZ"/>
              <a:t>June 10, 2019</a:t>
            </a:r>
            <a:endParaRPr lang="en-US" dirty="0"/>
          </a:p>
        </p:txBody>
      </p:sp>
      <p:pic>
        <p:nvPicPr>
          <p:cNvPr id="30" name="Grafický objekt 29" descr="Smutný obličej bez výplně">
            <a:extLst>
              <a:ext uri="{FF2B5EF4-FFF2-40B4-BE49-F238E27FC236}">
                <a16:creationId xmlns:a16="http://schemas.microsoft.com/office/drawing/2014/main" id="{08032F61-2F32-41EF-BFC1-EB8DB23D9F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52920" y="4962954"/>
            <a:ext cx="540000" cy="540000"/>
          </a:xfrm>
          <a:prstGeom prst="rect">
            <a:avLst/>
          </a:prstGeom>
        </p:spPr>
      </p:pic>
      <p:sp>
        <p:nvSpPr>
          <p:cNvPr id="6" name="Zástupný symbol pro číslo snímku 5">
            <a:extLst>
              <a:ext uri="{FF2B5EF4-FFF2-40B4-BE49-F238E27FC236}">
                <a16:creationId xmlns:a16="http://schemas.microsoft.com/office/drawing/2014/main" id="{6DDBDB88-FE41-446E-B69A-EE4EBD030E84}"/>
              </a:ext>
            </a:extLst>
          </p:cNvPr>
          <p:cNvSpPr>
            <a:spLocks noGrp="1"/>
          </p:cNvSpPr>
          <p:nvPr>
            <p:ph type="sldNum" sz="quarter" idx="11"/>
          </p:nvPr>
        </p:nvSpPr>
        <p:spPr/>
        <p:txBody>
          <a:bodyPr/>
          <a:lstStyle/>
          <a:p>
            <a:pPr>
              <a:defRPr/>
            </a:pPr>
            <a:fld id="{0BAAA98E-AEB8-429B-B9FA-B14E1C5572D3}" type="slidenum">
              <a:rPr lang="en-US" altLang="en-US" smtClean="0"/>
              <a:pPr>
                <a:defRPr/>
              </a:pPr>
              <a:t>115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2306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6">
                                            <p:txEl>
                                              <p:pRg st="1" end="1"/>
                                            </p:txEl>
                                          </p:spTgt>
                                        </p:tgtEl>
                                        <p:attrNameLst>
                                          <p:attrName>style.fontWeight</p:attrName>
                                        </p:attrNameLst>
                                      </p:cBhvr>
                                      <p:to>
                                        <p:strVal val="bold"/>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6.2 </a:t>
            </a:r>
            <a:r>
              <a:rPr lang="en-US" i="1" dirty="0" err="1"/>
              <a:t>k</a:t>
            </a:r>
            <a:r>
              <a:rPr lang="en-US" dirty="0" err="1"/>
              <a:t>NN</a:t>
            </a:r>
            <a:r>
              <a:rPr lang="en-US" dirty="0"/>
              <a:t> Classification</a:t>
            </a:r>
          </a:p>
        </p:txBody>
      </p:sp>
      <p:sp>
        <p:nvSpPr>
          <p:cNvPr id="9" name="Content Placeholder 8"/>
          <p:cNvSpPr>
            <a:spLocks noGrp="1"/>
          </p:cNvSpPr>
          <p:nvPr>
            <p:ph idx="1"/>
          </p:nvPr>
        </p:nvSpPr>
        <p:spPr/>
        <p:txBody>
          <a:bodyPr/>
          <a:lstStyle/>
          <a:p>
            <a:pPr marL="0" indent="0">
              <a:buNone/>
            </a:pPr>
            <a:r>
              <a:rPr lang="en-US" altLang="cs-CZ" b="1" dirty="0">
                <a:solidFill>
                  <a:schemeClr val="accent6"/>
                </a:solidFill>
              </a:rPr>
              <a:t>1NN classification</a:t>
            </a:r>
          </a:p>
          <a:p>
            <a:r>
              <a:rPr lang="en-US" altLang="cs-CZ" sz="2400" dirty="0"/>
              <a:t>Problems – relying on the nearest neighbor only</a:t>
            </a:r>
            <a:endParaRPr lang="en-US" altLang="cs-CZ" sz="2400" b="1" i="1" dirty="0">
              <a:solidFill>
                <a:schemeClr val="accent6"/>
              </a:solidFill>
            </a:endParaRPr>
          </a:p>
          <a:p>
            <a:pPr marL="0" indent="0">
              <a:buNone/>
            </a:pPr>
            <a:r>
              <a:rPr lang="en-US" altLang="cs-CZ" b="1" i="1" dirty="0" err="1">
                <a:solidFill>
                  <a:schemeClr val="accent6"/>
                </a:solidFill>
              </a:rPr>
              <a:t>k</a:t>
            </a:r>
            <a:r>
              <a:rPr lang="en-US" altLang="cs-CZ" b="1" dirty="0" err="1">
                <a:solidFill>
                  <a:schemeClr val="accent6"/>
                </a:solidFill>
              </a:rPr>
              <a:t>NN</a:t>
            </a:r>
            <a:r>
              <a:rPr lang="en-US" altLang="cs-CZ" b="1" dirty="0">
                <a:solidFill>
                  <a:schemeClr val="accent6"/>
                </a:solidFill>
              </a:rPr>
              <a:t> classification</a:t>
            </a:r>
          </a:p>
          <a:p>
            <a:r>
              <a:rPr lang="en-US" altLang="cs-CZ" sz="2400" dirty="0"/>
              <a:t>Possible design – considering the output class as the class with the highest number of occurrences within </a:t>
            </a:r>
            <a:r>
              <a:rPr lang="en-US" altLang="cs-CZ" sz="2400" i="1" dirty="0"/>
              <a:t>k</a:t>
            </a:r>
            <a:r>
              <a:rPr lang="en-US" altLang="cs-CZ" sz="2400" dirty="0"/>
              <a:t> results</a:t>
            </a:r>
          </a:p>
          <a:p>
            <a:pPr lvl="1"/>
            <a:r>
              <a:rPr lang="en-US" altLang="cs-CZ" sz="2000" dirty="0"/>
              <a:t>If more candidates exist, take that with the minimum distance</a:t>
            </a:r>
          </a:p>
          <a:p>
            <a:r>
              <a:rPr lang="en-US" altLang="cs-CZ" sz="2400" dirty="0"/>
              <a:t>Problems:</a:t>
            </a:r>
          </a:p>
          <a:p>
            <a:pPr lvl="1"/>
            <a:r>
              <a:rPr lang="en-US" altLang="cs-CZ" sz="2000" dirty="0"/>
              <a:t>When </a:t>
            </a:r>
            <a:r>
              <a:rPr lang="en-US" altLang="cs-CZ" sz="2000" i="1" dirty="0"/>
              <a:t>k</a:t>
            </a:r>
            <a:r>
              <a:rPr lang="en-US" altLang="cs-CZ" sz="2000" dirty="0"/>
              <a:t> is higher than the count of relevant class samples</a:t>
            </a:r>
          </a:p>
          <a:p>
            <a:pPr lvl="1"/>
            <a:r>
              <a:rPr lang="en-US" altLang="cs-CZ" sz="2000" dirty="0"/>
              <a:t>Similarities of neighbors are not considered</a:t>
            </a:r>
          </a:p>
          <a:p>
            <a:pPr lvl="1"/>
            <a:endParaRPr lang="en-US" altLang="cs-CZ" sz="2000" dirty="0"/>
          </a:p>
          <a:p>
            <a:pPr lvl="1"/>
            <a:r>
              <a:rPr lang="en-US" altLang="cs-CZ" sz="2000" dirty="0"/>
              <a:t>Example: query action of the </a:t>
            </a:r>
            <a:r>
              <a:rPr lang="en-US" altLang="cs-CZ" sz="2000" b="1" dirty="0"/>
              <a:t>jump</a:t>
            </a:r>
            <a:r>
              <a:rPr lang="en-US" altLang="cs-CZ" sz="2000" dirty="0"/>
              <a:t> class</a:t>
            </a:r>
          </a:p>
        </p:txBody>
      </p:sp>
      <p:sp>
        <p:nvSpPr>
          <p:cNvPr id="10" name="TextBox 121">
            <a:extLst>
              <a:ext uri="{FF2B5EF4-FFF2-40B4-BE49-F238E27FC236}">
                <a16:creationId xmlns:a16="http://schemas.microsoft.com/office/drawing/2014/main" id="{00977EAF-4C30-4EC3-A10E-D062D2845650}"/>
              </a:ext>
            </a:extLst>
          </p:cNvPr>
          <p:cNvSpPr txBox="1"/>
          <p:nvPr/>
        </p:nvSpPr>
        <p:spPr>
          <a:xfrm>
            <a:off x="6210962" y="5209254"/>
            <a:ext cx="664500" cy="400110"/>
          </a:xfrm>
          <a:prstGeom prst="rect">
            <a:avLst/>
          </a:prstGeom>
          <a:noFill/>
        </p:spPr>
        <p:txBody>
          <a:bodyPr wrap="square" rtlCol="0">
            <a:spAutoFit/>
          </a:bodyPr>
          <a:lstStyle/>
          <a:p>
            <a:pPr marL="0" marR="0" lvl="0" indent="0" defTabSz="3656924" eaLnBrk="1" fontAlgn="auto" latinLnBrk="0" hangingPunct="1">
              <a:lnSpc>
                <a:spcPct val="100000"/>
              </a:lnSpc>
              <a:spcBef>
                <a:spcPts val="0"/>
              </a:spcBef>
              <a:spcAft>
                <a:spcPts val="0"/>
              </a:spcAft>
              <a:buClrTx/>
              <a:buSzTx/>
              <a:buFontTx/>
              <a:buNone/>
              <a:tabLst/>
              <a:defRPr/>
            </a:pPr>
            <a:r>
              <a:rPr lang="en-US" sz="2000" kern="0" dirty="0">
                <a:solidFill>
                  <a:schemeClr val="tx1">
                    <a:lumMod val="95000"/>
                    <a:lumOff val="5000"/>
                  </a:schemeClr>
                </a:solidFill>
              </a:rPr>
              <a:t>k=4:</a:t>
            </a:r>
            <a:endParaRPr kumimoji="0" lang="en-US" sz="1600" i="0" u="none" strike="noStrike" kern="0" cap="none" spc="0" normalizeH="0" baseline="0" noProof="0" dirty="0">
              <a:ln>
                <a:noFill/>
              </a:ln>
              <a:solidFill>
                <a:schemeClr val="tx1">
                  <a:lumMod val="95000"/>
                  <a:lumOff val="5000"/>
                </a:schemeClr>
              </a:solidFill>
              <a:effectLst/>
              <a:uLnTx/>
              <a:uFillTx/>
            </a:endParaRPr>
          </a:p>
        </p:txBody>
      </p:sp>
      <p:sp>
        <p:nvSpPr>
          <p:cNvPr id="11" name="TextovéPole 10">
            <a:extLst>
              <a:ext uri="{FF2B5EF4-FFF2-40B4-BE49-F238E27FC236}">
                <a16:creationId xmlns:a16="http://schemas.microsoft.com/office/drawing/2014/main" id="{650D8A56-05C0-44A5-AD37-62C4BD19EAD9}"/>
              </a:ext>
            </a:extLst>
          </p:cNvPr>
          <p:cNvSpPr txBox="1"/>
          <p:nvPr/>
        </p:nvSpPr>
        <p:spPr>
          <a:xfrm>
            <a:off x="6875462" y="4819512"/>
            <a:ext cx="1762021" cy="1754326"/>
          </a:xfrm>
          <a:prstGeom prst="rect">
            <a:avLst/>
          </a:prstGeom>
          <a:noFill/>
        </p:spPr>
        <p:txBody>
          <a:bodyPr wrap="none" rtlCol="0">
            <a:spAutoFit/>
          </a:bodyPr>
          <a:lstStyle/>
          <a:p>
            <a:pPr marL="342900" indent="-342900">
              <a:buFont typeface="+mj-lt"/>
              <a:buAutoNum type="arabicPeriod"/>
            </a:pPr>
            <a:r>
              <a:rPr lang="en-US" dirty="0"/>
              <a:t>  8.7 KICK</a:t>
            </a:r>
          </a:p>
          <a:p>
            <a:pPr marL="342900" indent="-342900">
              <a:buFont typeface="+mj-lt"/>
              <a:buAutoNum type="arabicPeriod"/>
            </a:pPr>
            <a:r>
              <a:rPr lang="en-US" dirty="0"/>
              <a:t>  9.1 JUMP</a:t>
            </a:r>
          </a:p>
          <a:p>
            <a:pPr marL="342900" indent="-342900">
              <a:buFont typeface="+mj-lt"/>
              <a:buAutoNum type="arabicPeriod"/>
            </a:pPr>
            <a:r>
              <a:rPr lang="en-US" dirty="0"/>
              <a:t>10.2 JUMP</a:t>
            </a:r>
          </a:p>
          <a:p>
            <a:pPr marL="342900" indent="-342900">
              <a:buFont typeface="+mj-lt"/>
              <a:buAutoNum type="arabicPeriod"/>
            </a:pPr>
            <a:r>
              <a:rPr lang="en-US" dirty="0"/>
              <a:t>14.3 KICK</a:t>
            </a:r>
          </a:p>
          <a:p>
            <a:pPr marL="285750" indent="-285750">
              <a:buFont typeface="Symbol" panose="05050102010706020507" pitchFamily="18" charset="2"/>
              <a:buChar char="Þ"/>
            </a:pPr>
            <a:r>
              <a:rPr lang="en-US" dirty="0">
                <a:solidFill>
                  <a:srgbClr val="FFC000"/>
                </a:solidFill>
              </a:rPr>
              <a:t>JUMP (50%)</a:t>
            </a:r>
          </a:p>
          <a:p>
            <a:pPr marL="285750" indent="-285750">
              <a:buFont typeface="Symbol" panose="05050102010706020507" pitchFamily="18" charset="2"/>
              <a:buChar char="Þ"/>
            </a:pPr>
            <a:r>
              <a:rPr lang="en-US" dirty="0">
                <a:solidFill>
                  <a:srgbClr val="FFC000"/>
                </a:solidFill>
              </a:rPr>
              <a:t>KICK (50%)</a:t>
            </a:r>
            <a:endParaRPr lang="cs-CZ" dirty="0">
              <a:solidFill>
                <a:srgbClr val="FFC000"/>
              </a:solidFill>
            </a:endParaRPr>
          </a:p>
        </p:txBody>
      </p:sp>
      <p:sp>
        <p:nvSpPr>
          <p:cNvPr id="3" name="Zástupný symbol pro zápatí 2">
            <a:extLst>
              <a:ext uri="{FF2B5EF4-FFF2-40B4-BE49-F238E27FC236}">
                <a16:creationId xmlns:a16="http://schemas.microsoft.com/office/drawing/2014/main" id="{EC708049-AB4C-43D7-A7EA-97E2A16DFDE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E5FEB11-6CBF-40AD-932C-5C1261FCDA2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328A2AAC-C7C0-41C7-9902-176C4124F736}"/>
              </a:ext>
            </a:extLst>
          </p:cNvPr>
          <p:cNvSpPr>
            <a:spLocks noGrp="1"/>
          </p:cNvSpPr>
          <p:nvPr>
            <p:ph type="sldNum" sz="quarter" idx="11"/>
          </p:nvPr>
        </p:nvSpPr>
        <p:spPr/>
        <p:txBody>
          <a:bodyPr/>
          <a:lstStyle/>
          <a:p>
            <a:pPr>
              <a:defRPr/>
            </a:pPr>
            <a:fld id="{0BAAA98E-AEB8-429B-B9FA-B14E1C5572D3}" type="slidenum">
              <a:rPr lang="en-US" altLang="en-US" smtClean="0"/>
              <a:pPr>
                <a:defRPr/>
              </a:pPr>
              <a:t>116</a:t>
            </a:fld>
            <a:r>
              <a:rPr lang="en-US" altLang="en-US"/>
              <a:t>/1</a:t>
            </a:r>
            <a:r>
              <a:rPr lang="cs-CZ" altLang="en-US"/>
              <a:t>6</a:t>
            </a:r>
            <a:r>
              <a:rPr lang="en-US" altLang="en-US"/>
              <a:t>4</a:t>
            </a:r>
            <a:endParaRPr lang="en-US" altLang="en-US" dirty="0"/>
          </a:p>
        </p:txBody>
      </p:sp>
      <p:pic>
        <p:nvPicPr>
          <p:cNvPr id="12" name="Grafický objekt 11" descr="Neutrální obličej bez výplně">
            <a:extLst>
              <a:ext uri="{FF2B5EF4-FFF2-40B4-BE49-F238E27FC236}">
                <a16:creationId xmlns:a16="http://schemas.microsoft.com/office/drawing/2014/main" id="{5635403F-6B60-40ED-BB23-D5DA564140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2541" y="5937794"/>
            <a:ext cx="540000" cy="540000"/>
          </a:xfrm>
          <a:prstGeom prst="rect">
            <a:avLst/>
          </a:prstGeom>
        </p:spPr>
      </p:pic>
    </p:spTree>
    <p:extLst>
      <p:ext uri="{BB962C8B-B14F-4D97-AF65-F5344CB8AC3E}">
        <p14:creationId xmlns:p14="http://schemas.microsoft.com/office/powerpoint/2010/main" val="39681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6.2 </a:t>
            </a:r>
            <a:r>
              <a:rPr lang="en-US" i="1" dirty="0" err="1"/>
              <a:t>k</a:t>
            </a:r>
            <a:r>
              <a:rPr lang="en-US" dirty="0" err="1"/>
              <a:t>NN</a:t>
            </a:r>
            <a:r>
              <a:rPr lang="en-US" dirty="0"/>
              <a:t> Classification</a:t>
            </a:r>
          </a:p>
        </p:txBody>
      </p:sp>
      <p:sp>
        <p:nvSpPr>
          <p:cNvPr id="9" name="Content Placeholder 8"/>
          <p:cNvSpPr>
            <a:spLocks noGrp="1"/>
          </p:cNvSpPr>
          <p:nvPr>
            <p:ph idx="1"/>
          </p:nvPr>
        </p:nvSpPr>
        <p:spPr>
          <a:xfrm>
            <a:off x="250824" y="1412875"/>
            <a:ext cx="8739731" cy="4968875"/>
          </a:xfrm>
        </p:spPr>
        <p:txBody>
          <a:bodyPr/>
          <a:lstStyle/>
          <a:p>
            <a:pPr marL="0" indent="0">
              <a:buNone/>
            </a:pPr>
            <a:r>
              <a:rPr lang="en-US" b="1" dirty="0">
                <a:solidFill>
                  <a:schemeClr val="accent6"/>
                </a:solidFill>
              </a:rPr>
              <a:t>Weighted-distance </a:t>
            </a:r>
            <a:r>
              <a:rPr lang="en-US" b="1" i="1" dirty="0" err="1">
                <a:solidFill>
                  <a:schemeClr val="accent6"/>
                </a:solidFill>
              </a:rPr>
              <a:t>k</a:t>
            </a:r>
            <a:r>
              <a:rPr lang="en-US" b="1" dirty="0" err="1">
                <a:solidFill>
                  <a:schemeClr val="accent6"/>
                </a:solidFill>
              </a:rPr>
              <a:t>NN</a:t>
            </a:r>
            <a:r>
              <a:rPr lang="en-US" b="1" dirty="0">
                <a:solidFill>
                  <a:schemeClr val="accent6"/>
                </a:solidFill>
              </a:rPr>
              <a:t> classifier </a:t>
            </a:r>
            <a:r>
              <a:rPr lang="en-US" altLang="cs-CZ" b="1" dirty="0">
                <a:solidFill>
                  <a:schemeClr val="accent6"/>
                </a:solidFill>
              </a:rPr>
              <a:t>(</a:t>
            </a:r>
            <a:r>
              <a:rPr lang="en-US" altLang="cs-CZ" b="1" i="1" dirty="0" err="1">
                <a:solidFill>
                  <a:schemeClr val="accent6"/>
                </a:solidFill>
              </a:rPr>
              <a:t>k</a:t>
            </a:r>
            <a:r>
              <a:rPr lang="en-US" altLang="cs-CZ" b="1" dirty="0" err="1">
                <a:solidFill>
                  <a:schemeClr val="accent6"/>
                </a:solidFill>
              </a:rPr>
              <a:t>NN_WD</a:t>
            </a:r>
            <a:r>
              <a:rPr lang="en-US" altLang="cs-CZ" b="1" dirty="0">
                <a:solidFill>
                  <a:schemeClr val="accent6"/>
                </a:solidFill>
              </a:rPr>
              <a:t>)</a:t>
            </a:r>
          </a:p>
          <a:p>
            <a:r>
              <a:rPr lang="en-US" sz="2400" dirty="0"/>
              <a:t>Considering not only the number of votes but also the </a:t>
            </a:r>
            <a:r>
              <a:rPr lang="en-US" sz="2400" dirty="0">
                <a:solidFill>
                  <a:schemeClr val="accent6"/>
                </a:solidFill>
              </a:rPr>
              <a:t>similarity</a:t>
            </a:r>
            <a:r>
              <a:rPr lang="en-US" sz="2400" dirty="0"/>
              <a:t> of neighbors</a:t>
            </a:r>
            <a:endParaRPr lang="en-US" altLang="cs-CZ" sz="2400" dirty="0"/>
          </a:p>
          <a:p>
            <a:pPr lvl="1"/>
            <a:r>
              <a:rPr lang="en-US" sz="2000" dirty="0"/>
              <a:t>Normalizing the neighbor distance with respect to the </a:t>
            </a:r>
            <a:r>
              <a:rPr lang="en-US" sz="2000" i="1" dirty="0"/>
              <a:t>k</a:t>
            </a:r>
            <a:r>
              <a:rPr lang="en-US" sz="2000" dirty="0"/>
              <a:t>-</a:t>
            </a:r>
            <a:r>
              <a:rPr lang="en-US" sz="2000" dirty="0" err="1"/>
              <a:t>th</a:t>
            </a:r>
            <a:r>
              <a:rPr lang="en-US" sz="2000" dirty="0"/>
              <a:t> neighbor</a:t>
            </a:r>
          </a:p>
          <a:p>
            <a:pPr lvl="2"/>
            <a:r>
              <a:rPr lang="en-US" dirty="0"/>
              <a:t>Effective when distances of nearest neighbors vary across classes</a:t>
            </a:r>
          </a:p>
          <a:p>
            <a:pPr lvl="1"/>
            <a:r>
              <a:rPr lang="en-US" sz="2000" dirty="0"/>
              <a:t>Computing class relevance by summing relevance of class neighbors (1 – normalized distance)</a:t>
            </a:r>
          </a:p>
          <a:p>
            <a:r>
              <a:rPr lang="en-US" altLang="cs-CZ" sz="2400" dirty="0"/>
              <a:t>Example scenario – query action belonging to the </a:t>
            </a:r>
            <a:r>
              <a:rPr lang="en-US" altLang="cs-CZ" sz="2400" b="1" dirty="0"/>
              <a:t>jump</a:t>
            </a:r>
            <a:r>
              <a:rPr lang="en-US" altLang="cs-CZ" sz="2400" dirty="0"/>
              <a:t> class</a:t>
            </a:r>
          </a:p>
        </p:txBody>
      </p:sp>
      <p:sp>
        <p:nvSpPr>
          <p:cNvPr id="10" name="TextovéPole 9">
            <a:extLst>
              <a:ext uri="{FF2B5EF4-FFF2-40B4-BE49-F238E27FC236}">
                <a16:creationId xmlns:a16="http://schemas.microsoft.com/office/drawing/2014/main" id="{FFA9AEE5-E583-4CD8-B38A-E36C189B2435}"/>
              </a:ext>
            </a:extLst>
          </p:cNvPr>
          <p:cNvSpPr txBox="1"/>
          <p:nvPr/>
        </p:nvSpPr>
        <p:spPr>
          <a:xfrm>
            <a:off x="107504" y="4627002"/>
            <a:ext cx="1646605" cy="1754326"/>
          </a:xfrm>
          <a:prstGeom prst="rect">
            <a:avLst/>
          </a:prstGeom>
          <a:noFill/>
        </p:spPr>
        <p:txBody>
          <a:bodyPr wrap="none" rtlCol="0">
            <a:spAutoFit/>
          </a:bodyPr>
          <a:lstStyle/>
          <a:p>
            <a:pPr lvl="0" algn="ctr"/>
            <a:r>
              <a:rPr lang="en-US" b="1" dirty="0">
                <a:solidFill>
                  <a:srgbClr val="000000"/>
                </a:solidFill>
              </a:rPr>
              <a:t>Original</a:t>
            </a:r>
          </a:p>
          <a:p>
            <a:pPr lvl="0" algn="ctr"/>
            <a:r>
              <a:rPr lang="en-US" b="1" dirty="0">
                <a:solidFill>
                  <a:srgbClr val="000000"/>
                </a:solidFill>
              </a:rPr>
              <a:t>distances</a:t>
            </a:r>
            <a:endParaRPr lang="en-US" dirty="0"/>
          </a:p>
          <a:p>
            <a:pPr marL="342900" indent="-342900">
              <a:buFont typeface="+mj-lt"/>
              <a:buAutoNum type="arabicPeriod"/>
            </a:pPr>
            <a:r>
              <a:rPr lang="en-US" dirty="0"/>
              <a:t>  8.7 KICK</a:t>
            </a:r>
          </a:p>
          <a:p>
            <a:pPr marL="342900" indent="-342900">
              <a:buFont typeface="+mj-lt"/>
              <a:buAutoNum type="arabicPeriod"/>
            </a:pPr>
            <a:r>
              <a:rPr lang="en-US" dirty="0"/>
              <a:t>  9.1 JUMP</a:t>
            </a:r>
          </a:p>
          <a:p>
            <a:pPr marL="342900" indent="-342900">
              <a:buFont typeface="+mj-lt"/>
              <a:buAutoNum type="arabicPeriod"/>
            </a:pPr>
            <a:r>
              <a:rPr lang="en-US" dirty="0"/>
              <a:t>10.2 JUMP</a:t>
            </a:r>
          </a:p>
          <a:p>
            <a:pPr marL="342900" indent="-342900">
              <a:buFont typeface="+mj-lt"/>
              <a:buAutoNum type="arabicPeriod"/>
            </a:pPr>
            <a:r>
              <a:rPr lang="en-US" dirty="0"/>
              <a:t>14.3 KICK</a:t>
            </a:r>
          </a:p>
        </p:txBody>
      </p:sp>
      <p:sp>
        <p:nvSpPr>
          <p:cNvPr id="11" name="TextovéPole 10">
            <a:extLst>
              <a:ext uri="{FF2B5EF4-FFF2-40B4-BE49-F238E27FC236}">
                <a16:creationId xmlns:a16="http://schemas.microsoft.com/office/drawing/2014/main" id="{CF79E94A-B32A-4B4D-BC06-7619A5500BEF}"/>
              </a:ext>
            </a:extLst>
          </p:cNvPr>
          <p:cNvSpPr txBox="1"/>
          <p:nvPr/>
        </p:nvSpPr>
        <p:spPr>
          <a:xfrm>
            <a:off x="2039229" y="4627002"/>
            <a:ext cx="1630575" cy="1754326"/>
          </a:xfrm>
          <a:prstGeom prst="rect">
            <a:avLst/>
          </a:prstGeom>
          <a:noFill/>
        </p:spPr>
        <p:txBody>
          <a:bodyPr wrap="none" rtlCol="0">
            <a:spAutoFit/>
          </a:bodyPr>
          <a:lstStyle/>
          <a:p>
            <a:pPr lvl="0" algn="ctr"/>
            <a:r>
              <a:rPr lang="en-US" b="1" dirty="0">
                <a:solidFill>
                  <a:srgbClr val="000000"/>
                </a:solidFill>
              </a:rPr>
              <a:t>Normalized</a:t>
            </a:r>
          </a:p>
          <a:p>
            <a:pPr lvl="0" algn="ctr"/>
            <a:r>
              <a:rPr lang="en-US" b="1" dirty="0">
                <a:solidFill>
                  <a:srgbClr val="000000"/>
                </a:solidFill>
              </a:rPr>
              <a:t>distances</a:t>
            </a:r>
            <a:endParaRPr lang="en-US" b="1" dirty="0"/>
          </a:p>
          <a:p>
            <a:pPr marL="342900" indent="-342900">
              <a:buFont typeface="+mj-lt"/>
              <a:buAutoNum type="arabicPeriod"/>
            </a:pPr>
            <a:r>
              <a:rPr lang="en-US" dirty="0"/>
              <a:t>0.55 KICK</a:t>
            </a:r>
          </a:p>
          <a:p>
            <a:pPr marL="342900" indent="-342900">
              <a:buFont typeface="+mj-lt"/>
              <a:buAutoNum type="arabicPeriod"/>
            </a:pPr>
            <a:r>
              <a:rPr lang="en-US" dirty="0"/>
              <a:t>0.58 JUMP</a:t>
            </a:r>
          </a:p>
          <a:p>
            <a:pPr marL="342900" indent="-342900">
              <a:buFont typeface="+mj-lt"/>
              <a:buAutoNum type="arabicPeriod"/>
            </a:pPr>
            <a:r>
              <a:rPr lang="en-US" dirty="0"/>
              <a:t>0.65 JUMP</a:t>
            </a:r>
          </a:p>
          <a:p>
            <a:pPr marL="342900" indent="-342900">
              <a:buFont typeface="+mj-lt"/>
              <a:buAutoNum type="arabicPeriod"/>
            </a:pPr>
            <a:r>
              <a:rPr lang="en-US" dirty="0"/>
              <a:t>0.91 KICK</a:t>
            </a:r>
          </a:p>
        </p:txBody>
      </p:sp>
      <p:sp>
        <p:nvSpPr>
          <p:cNvPr id="12" name="TextovéPole 11">
            <a:extLst>
              <a:ext uri="{FF2B5EF4-FFF2-40B4-BE49-F238E27FC236}">
                <a16:creationId xmlns:a16="http://schemas.microsoft.com/office/drawing/2014/main" id="{556268D1-DB58-410F-9BCC-79A32A93BC5B}"/>
              </a:ext>
            </a:extLst>
          </p:cNvPr>
          <p:cNvSpPr txBox="1"/>
          <p:nvPr/>
        </p:nvSpPr>
        <p:spPr>
          <a:xfrm>
            <a:off x="4011927" y="4627002"/>
            <a:ext cx="1640193" cy="1754326"/>
          </a:xfrm>
          <a:prstGeom prst="rect">
            <a:avLst/>
          </a:prstGeom>
          <a:noFill/>
        </p:spPr>
        <p:txBody>
          <a:bodyPr wrap="none" rtlCol="0">
            <a:spAutoFit/>
          </a:bodyPr>
          <a:lstStyle/>
          <a:p>
            <a:pPr lvl="0" algn="ctr"/>
            <a:r>
              <a:rPr lang="en-US" b="1" dirty="0">
                <a:solidFill>
                  <a:srgbClr val="000000"/>
                </a:solidFill>
              </a:rPr>
              <a:t>Relevance</a:t>
            </a:r>
          </a:p>
          <a:p>
            <a:pPr lvl="0" algn="ctr"/>
            <a:r>
              <a:rPr lang="en-US" b="1" dirty="0">
                <a:solidFill>
                  <a:srgbClr val="000000"/>
                </a:solidFill>
              </a:rPr>
              <a:t>of neighbors</a:t>
            </a:r>
            <a:endParaRPr lang="en-US" dirty="0"/>
          </a:p>
          <a:p>
            <a:pPr marL="342900" indent="-342900">
              <a:buFont typeface="+mj-lt"/>
              <a:buAutoNum type="arabicPeriod"/>
            </a:pPr>
            <a:r>
              <a:rPr lang="en-US" dirty="0"/>
              <a:t>0.45 KICK</a:t>
            </a:r>
          </a:p>
          <a:p>
            <a:pPr marL="342900" indent="-342900">
              <a:buFont typeface="+mj-lt"/>
              <a:buAutoNum type="arabicPeriod"/>
            </a:pPr>
            <a:r>
              <a:rPr lang="en-US" dirty="0"/>
              <a:t>0.42 JUMP</a:t>
            </a:r>
          </a:p>
          <a:p>
            <a:pPr marL="342900" indent="-342900">
              <a:buFont typeface="+mj-lt"/>
              <a:buAutoNum type="arabicPeriod"/>
            </a:pPr>
            <a:r>
              <a:rPr lang="en-US" dirty="0"/>
              <a:t>0.35 JUMP</a:t>
            </a:r>
          </a:p>
          <a:p>
            <a:pPr marL="342900" indent="-342900">
              <a:buFont typeface="+mj-lt"/>
              <a:buAutoNum type="arabicPeriod"/>
            </a:pPr>
            <a:r>
              <a:rPr lang="en-US" dirty="0"/>
              <a:t>0.09 KICK</a:t>
            </a:r>
          </a:p>
        </p:txBody>
      </p:sp>
      <p:sp>
        <p:nvSpPr>
          <p:cNvPr id="13" name="TextovéPole 12">
            <a:extLst>
              <a:ext uri="{FF2B5EF4-FFF2-40B4-BE49-F238E27FC236}">
                <a16:creationId xmlns:a16="http://schemas.microsoft.com/office/drawing/2014/main" id="{625082FB-BFD0-45EB-A8ED-91C16C4B1D6F}"/>
              </a:ext>
            </a:extLst>
          </p:cNvPr>
          <p:cNvSpPr txBox="1"/>
          <p:nvPr/>
        </p:nvSpPr>
        <p:spPr>
          <a:xfrm>
            <a:off x="7272072" y="5151893"/>
            <a:ext cx="1762021" cy="646331"/>
          </a:xfrm>
          <a:prstGeom prst="rect">
            <a:avLst/>
          </a:prstGeom>
          <a:noFill/>
        </p:spPr>
        <p:txBody>
          <a:bodyPr wrap="none" rtlCol="0">
            <a:spAutoFit/>
          </a:bodyPr>
          <a:lstStyle/>
          <a:p>
            <a:pPr marL="285750" indent="-285750">
              <a:buFont typeface="Symbol" panose="05050102010706020507" pitchFamily="18" charset="2"/>
              <a:buChar char="Þ"/>
            </a:pPr>
            <a:r>
              <a:rPr lang="en-US" dirty="0"/>
              <a:t>KICK (41%)</a:t>
            </a:r>
          </a:p>
          <a:p>
            <a:pPr marL="285750" indent="-285750">
              <a:buFont typeface="Symbol" panose="05050102010706020507" pitchFamily="18" charset="2"/>
              <a:buChar char="Þ"/>
            </a:pPr>
            <a:r>
              <a:rPr lang="en-US" b="1" dirty="0">
                <a:solidFill>
                  <a:srgbClr val="00B050"/>
                </a:solidFill>
              </a:rPr>
              <a:t>JUMP (59%)</a:t>
            </a:r>
          </a:p>
        </p:txBody>
      </p:sp>
      <p:sp>
        <p:nvSpPr>
          <p:cNvPr id="14" name="Šipka: doprava 13">
            <a:extLst>
              <a:ext uri="{FF2B5EF4-FFF2-40B4-BE49-F238E27FC236}">
                <a16:creationId xmlns:a16="http://schemas.microsoft.com/office/drawing/2014/main" id="{BD17E8B9-D12C-4EB4-AA76-D416F2994398}"/>
              </a:ext>
            </a:extLst>
          </p:cNvPr>
          <p:cNvSpPr/>
          <p:nvPr/>
        </p:nvSpPr>
        <p:spPr bwMode="auto">
          <a:xfrm>
            <a:off x="1595289" y="5332334"/>
            <a:ext cx="503337" cy="484632"/>
          </a:xfrm>
          <a:prstGeom prst="rightArrow">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5" name="Šipka: doprava 14">
            <a:extLst>
              <a:ext uri="{FF2B5EF4-FFF2-40B4-BE49-F238E27FC236}">
                <a16:creationId xmlns:a16="http://schemas.microsoft.com/office/drawing/2014/main" id="{2AE1A0DF-B8C1-4C8D-8CBD-851C208B1D2E}"/>
              </a:ext>
            </a:extLst>
          </p:cNvPr>
          <p:cNvSpPr/>
          <p:nvPr/>
        </p:nvSpPr>
        <p:spPr bwMode="auto">
          <a:xfrm>
            <a:off x="3563888" y="5332334"/>
            <a:ext cx="503337" cy="484632"/>
          </a:xfrm>
          <a:prstGeom prst="rightArrow">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6" name="Šipka: doprava 15">
            <a:extLst>
              <a:ext uri="{FF2B5EF4-FFF2-40B4-BE49-F238E27FC236}">
                <a16:creationId xmlns:a16="http://schemas.microsoft.com/office/drawing/2014/main" id="{B717A498-19FA-4907-9CCE-D761E7F66FA7}"/>
              </a:ext>
            </a:extLst>
          </p:cNvPr>
          <p:cNvSpPr/>
          <p:nvPr/>
        </p:nvSpPr>
        <p:spPr bwMode="auto">
          <a:xfrm>
            <a:off x="5580831" y="5332334"/>
            <a:ext cx="503337" cy="484632"/>
          </a:xfrm>
          <a:prstGeom prst="rightArrow">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20" name="TextovéPole 19">
            <a:extLst>
              <a:ext uri="{FF2B5EF4-FFF2-40B4-BE49-F238E27FC236}">
                <a16:creationId xmlns:a16="http://schemas.microsoft.com/office/drawing/2014/main" id="{294F253A-F76B-4D7D-86F6-C0381DA39E8F}"/>
              </a:ext>
            </a:extLst>
          </p:cNvPr>
          <p:cNvSpPr txBox="1"/>
          <p:nvPr/>
        </p:nvSpPr>
        <p:spPr>
          <a:xfrm>
            <a:off x="6119392" y="4628679"/>
            <a:ext cx="1361270" cy="1200329"/>
          </a:xfrm>
          <a:prstGeom prst="rect">
            <a:avLst/>
          </a:prstGeom>
          <a:noFill/>
        </p:spPr>
        <p:txBody>
          <a:bodyPr wrap="none" rtlCol="0">
            <a:spAutoFit/>
          </a:bodyPr>
          <a:lstStyle/>
          <a:p>
            <a:pPr lvl="0" algn="ctr"/>
            <a:r>
              <a:rPr lang="en-US" b="1" dirty="0">
                <a:solidFill>
                  <a:srgbClr val="000000"/>
                </a:solidFill>
              </a:rPr>
              <a:t>Relevance</a:t>
            </a:r>
          </a:p>
          <a:p>
            <a:pPr lvl="0" algn="ctr"/>
            <a:r>
              <a:rPr lang="en-US" b="1" dirty="0">
                <a:solidFill>
                  <a:srgbClr val="000000"/>
                </a:solidFill>
              </a:rPr>
              <a:t>of classes</a:t>
            </a:r>
            <a:endParaRPr lang="en-US" dirty="0"/>
          </a:p>
          <a:p>
            <a:r>
              <a:rPr lang="en-US" dirty="0"/>
              <a:t>0.54 KICK</a:t>
            </a:r>
          </a:p>
          <a:p>
            <a:r>
              <a:rPr lang="en-US" dirty="0"/>
              <a:t>0.77 JUMP</a:t>
            </a:r>
          </a:p>
        </p:txBody>
      </p:sp>
      <p:sp>
        <p:nvSpPr>
          <p:cNvPr id="3" name="Zástupný symbol pro zápatí 2">
            <a:extLst>
              <a:ext uri="{FF2B5EF4-FFF2-40B4-BE49-F238E27FC236}">
                <a16:creationId xmlns:a16="http://schemas.microsoft.com/office/drawing/2014/main" id="{FD5771CE-CB91-46FB-9B08-564C7C70ABC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417A5B5B-BD8A-4C82-A967-4A13914A4D17}"/>
              </a:ext>
            </a:extLst>
          </p:cNvPr>
          <p:cNvSpPr>
            <a:spLocks noGrp="1"/>
          </p:cNvSpPr>
          <p:nvPr>
            <p:ph type="dt" sz="half" idx="10"/>
          </p:nvPr>
        </p:nvSpPr>
        <p:spPr/>
        <p:txBody>
          <a:bodyPr/>
          <a:lstStyle/>
          <a:p>
            <a:pPr>
              <a:defRPr/>
            </a:pPr>
            <a:r>
              <a:rPr lang="cs-CZ"/>
              <a:t>June 10, 2019</a:t>
            </a:r>
            <a:endParaRPr lang="en-US" dirty="0"/>
          </a:p>
        </p:txBody>
      </p:sp>
      <p:pic>
        <p:nvPicPr>
          <p:cNvPr id="17" name="Grafický objekt 16" descr="Usmívající se obličej bez výplně">
            <a:extLst>
              <a:ext uri="{FF2B5EF4-FFF2-40B4-BE49-F238E27FC236}">
                <a16:creationId xmlns:a16="http://schemas.microsoft.com/office/drawing/2014/main" id="{B64F32C4-CB92-4433-B4A9-A449095B7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6376" y="5805264"/>
            <a:ext cx="540000" cy="540000"/>
          </a:xfrm>
          <a:prstGeom prst="rect">
            <a:avLst/>
          </a:prstGeom>
        </p:spPr>
      </p:pic>
      <p:sp>
        <p:nvSpPr>
          <p:cNvPr id="5" name="Zástupný symbol pro číslo snímku 4">
            <a:extLst>
              <a:ext uri="{FF2B5EF4-FFF2-40B4-BE49-F238E27FC236}">
                <a16:creationId xmlns:a16="http://schemas.microsoft.com/office/drawing/2014/main" id="{0DBAE262-AD66-4B16-9323-B07D48238F6C}"/>
              </a:ext>
            </a:extLst>
          </p:cNvPr>
          <p:cNvSpPr>
            <a:spLocks noGrp="1"/>
          </p:cNvSpPr>
          <p:nvPr>
            <p:ph type="sldNum" sz="quarter" idx="11"/>
          </p:nvPr>
        </p:nvSpPr>
        <p:spPr/>
        <p:txBody>
          <a:bodyPr/>
          <a:lstStyle/>
          <a:p>
            <a:pPr>
              <a:defRPr/>
            </a:pPr>
            <a:fld id="{0BAAA98E-AEB8-429B-B9FA-B14E1C5572D3}" type="slidenum">
              <a:rPr lang="en-US" altLang="en-US" smtClean="0"/>
              <a:pPr>
                <a:defRPr/>
              </a:pPr>
              <a:t>117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95089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animBg="1"/>
      <p:bldP spid="2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6.2 Classification Dataset</a:t>
            </a:r>
          </a:p>
        </p:txBody>
      </p:sp>
      <p:sp>
        <p:nvSpPr>
          <p:cNvPr id="9" name="Content Placeholder 8"/>
          <p:cNvSpPr>
            <a:spLocks noGrp="1"/>
          </p:cNvSpPr>
          <p:nvPr>
            <p:ph idx="1"/>
          </p:nvPr>
        </p:nvSpPr>
        <p:spPr>
          <a:xfrm>
            <a:off x="250824" y="1412875"/>
            <a:ext cx="8785672" cy="4968875"/>
          </a:xfrm>
        </p:spPr>
        <p:txBody>
          <a:bodyPr/>
          <a:lstStyle/>
          <a:p>
            <a:pPr marL="0" indent="0">
              <a:buNone/>
            </a:pPr>
            <a:r>
              <a:rPr lang="en-US" altLang="cs-CZ" b="1" dirty="0">
                <a:solidFill>
                  <a:schemeClr val="accent6"/>
                </a:solidFill>
              </a:rPr>
              <a:t>HDM05 dataset</a:t>
            </a:r>
            <a:endParaRPr lang="en-US" altLang="cs-CZ" sz="2400" i="1" dirty="0">
              <a:solidFill>
                <a:schemeClr val="accent2"/>
              </a:solidFill>
            </a:endParaRPr>
          </a:p>
          <a:p>
            <a:r>
              <a:rPr lang="en-US" sz="2400" dirty="0"/>
              <a:t>Acquired by Vicon (120 Hz sampling, 31 body joints)</a:t>
            </a:r>
          </a:p>
          <a:p>
            <a:r>
              <a:rPr lang="en-US" sz="2400" dirty="0"/>
              <a:t>5 actors, 102 long motion sequences, 68 minutes in total</a:t>
            </a:r>
          </a:p>
          <a:p>
            <a:r>
              <a:rPr lang="en-US" altLang="cs-CZ" sz="2400" dirty="0">
                <a:solidFill>
                  <a:schemeClr val="accent6"/>
                </a:solidFill>
              </a:rPr>
              <a:t>Ground truth</a:t>
            </a:r>
            <a:r>
              <a:rPr lang="en-US" altLang="cs-CZ" sz="2400" dirty="0"/>
              <a:t> – 2,328/2,345 short actions in 122/130 classes</a:t>
            </a:r>
          </a:p>
          <a:p>
            <a:pPr lvl="1"/>
            <a:r>
              <a:rPr lang="en-US" altLang="cs-CZ" sz="2000" dirty="0"/>
              <a:t>Shortest and longest samples: 13 frames (0.1s) and 900 frames (7.5s)</a:t>
            </a:r>
          </a:p>
          <a:p>
            <a:pPr lvl="1"/>
            <a:r>
              <a:rPr lang="en-US" altLang="cs-CZ" sz="2000" dirty="0"/>
              <a:t>Action classes corresponding to daily/exercising activities:</a:t>
            </a:r>
          </a:p>
          <a:p>
            <a:pPr lvl="2"/>
            <a:r>
              <a:rPr lang="en-US" altLang="cs-CZ" sz="1600" dirty="0"/>
              <a:t>Clap with hands 5 times</a:t>
            </a:r>
          </a:p>
          <a:p>
            <a:pPr lvl="2"/>
            <a:r>
              <a:rPr lang="en-US" altLang="cs-CZ" sz="1600" dirty="0"/>
              <a:t>Walk two steps, starting with left leg</a:t>
            </a:r>
          </a:p>
          <a:p>
            <a:pPr lvl="2"/>
            <a:r>
              <a:rPr lang="en-US" altLang="cs-CZ" sz="1600" dirty="0"/>
              <a:t>Turn left</a:t>
            </a:r>
          </a:p>
          <a:p>
            <a:pPr lvl="2"/>
            <a:r>
              <a:rPr lang="en-US" altLang="cs-CZ" sz="1600" dirty="0"/>
              <a:t>Frontal kick by left leg two times</a:t>
            </a:r>
          </a:p>
          <a:p>
            <a:pPr lvl="2"/>
            <a:r>
              <a:rPr lang="en-US" altLang="cs-CZ" sz="1600" dirty="0"/>
              <a:t>Cartwheel, starting with left hand</a:t>
            </a:r>
          </a:p>
        </p:txBody>
      </p:sp>
      <p:sp>
        <p:nvSpPr>
          <p:cNvPr id="2" name="Zástupný symbol pro zápatí 1">
            <a:extLst>
              <a:ext uri="{FF2B5EF4-FFF2-40B4-BE49-F238E27FC236}">
                <a16:creationId xmlns:a16="http://schemas.microsoft.com/office/drawing/2014/main" id="{8F1B9D70-F44A-40E5-8D3E-B5B917DC5798}"/>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C08E437-3874-49B5-8B05-0429308B8FB1}"/>
              </a:ext>
            </a:extLst>
          </p:cNvPr>
          <p:cNvSpPr>
            <a:spLocks noGrp="1"/>
          </p:cNvSpPr>
          <p:nvPr>
            <p:ph type="dt" sz="half" idx="10"/>
          </p:nvPr>
        </p:nvSpPr>
        <p:spPr/>
        <p:txBody>
          <a:bodyPr/>
          <a:lstStyle/>
          <a:p>
            <a:pPr>
              <a:defRPr/>
            </a:pPr>
            <a:r>
              <a:rPr lang="cs-CZ"/>
              <a:t>June 10, 2019</a:t>
            </a:r>
            <a:endParaRPr lang="en-US" dirty="0"/>
          </a:p>
        </p:txBody>
      </p:sp>
      <p:sp>
        <p:nvSpPr>
          <p:cNvPr id="11" name="TextovéPole 10">
            <a:extLst>
              <a:ext uri="{FF2B5EF4-FFF2-40B4-BE49-F238E27FC236}">
                <a16:creationId xmlns:a16="http://schemas.microsoft.com/office/drawing/2014/main" id="{B8038F8F-9CD3-4723-8ED4-90667997AAAF}"/>
              </a:ext>
            </a:extLst>
          </p:cNvPr>
          <p:cNvSpPr txBox="1"/>
          <p:nvPr/>
        </p:nvSpPr>
        <p:spPr>
          <a:xfrm rot="5400000">
            <a:off x="1380565" y="5428674"/>
            <a:ext cx="415498" cy="369332"/>
          </a:xfrm>
          <a:prstGeom prst="rect">
            <a:avLst/>
          </a:prstGeom>
          <a:noFill/>
        </p:spPr>
        <p:txBody>
          <a:bodyPr wrap="none" rtlCol="0">
            <a:spAutoFit/>
          </a:bodyPr>
          <a:lstStyle/>
          <a:p>
            <a:r>
              <a:rPr lang="en-US" dirty="0"/>
              <a:t>…</a:t>
            </a:r>
            <a:endParaRPr lang="cs-CZ" dirty="0"/>
          </a:p>
        </p:txBody>
      </p:sp>
      <p:sp>
        <p:nvSpPr>
          <p:cNvPr id="5" name="Zástupný symbol pro číslo snímku 4">
            <a:extLst>
              <a:ext uri="{FF2B5EF4-FFF2-40B4-BE49-F238E27FC236}">
                <a16:creationId xmlns:a16="http://schemas.microsoft.com/office/drawing/2014/main" id="{ABC7C987-17DA-4873-9973-34CD9AD6CA63}"/>
              </a:ext>
            </a:extLst>
          </p:cNvPr>
          <p:cNvSpPr>
            <a:spLocks noGrp="1"/>
          </p:cNvSpPr>
          <p:nvPr>
            <p:ph type="sldNum" sz="quarter" idx="11"/>
          </p:nvPr>
        </p:nvSpPr>
        <p:spPr/>
        <p:txBody>
          <a:bodyPr/>
          <a:lstStyle/>
          <a:p>
            <a:pPr>
              <a:defRPr/>
            </a:pPr>
            <a:fld id="{0BAAA98E-AEB8-429B-B9FA-B14E1C5572D3}" type="slidenum">
              <a:rPr lang="en-US" altLang="en-US" smtClean="0"/>
              <a:pPr>
                <a:defRPr/>
              </a:pPr>
              <a:t>118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595382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Zástupný symbol pro obsah 2"/>
          <p:cNvSpPr>
            <a:spLocks noGrp="1"/>
          </p:cNvSpPr>
          <p:nvPr>
            <p:ph idx="1"/>
          </p:nvPr>
        </p:nvSpPr>
        <p:spPr>
          <a:xfrm>
            <a:off x="250825" y="1412875"/>
            <a:ext cx="8742363" cy="4968875"/>
          </a:xfrm>
        </p:spPr>
        <p:txBody>
          <a:bodyPr/>
          <a:lstStyle/>
          <a:p>
            <a:r>
              <a:rPr lang="en-US" sz="2400" dirty="0"/>
              <a:t>HDM05 dataset 2,328/2,345 samples in 122/130 classes</a:t>
            </a:r>
          </a:p>
          <a:p>
            <a:r>
              <a:rPr lang="en-US" sz="2400" dirty="0"/>
              <a:t>2-fold cross validation (50% of training data)</a:t>
            </a:r>
          </a:p>
          <a:p>
            <a:pPr lvl="1"/>
            <a:r>
              <a:rPr lang="en-US" sz="2000" dirty="0"/>
              <a:t>Only about 10 action samples per class for training on average</a:t>
            </a:r>
          </a:p>
        </p:txBody>
      </p:sp>
      <p:sp>
        <p:nvSpPr>
          <p:cNvPr id="28677" name="Nadpis 1"/>
          <p:cNvSpPr>
            <a:spLocks noGrp="1"/>
          </p:cNvSpPr>
          <p:nvPr>
            <p:ph type="title"/>
          </p:nvPr>
        </p:nvSpPr>
        <p:spPr/>
        <p:txBody>
          <a:bodyPr/>
          <a:lstStyle/>
          <a:p>
            <a:pPr eaLnBrk="1" hangingPunct="1"/>
            <a:r>
              <a:rPr lang="en-US" altLang="en-US" dirty="0"/>
              <a:t>6.2 Comparison of Classification Methods</a:t>
            </a:r>
          </a:p>
        </p:txBody>
      </p:sp>
      <p:sp>
        <p:nvSpPr>
          <p:cNvPr id="4" name="Zástupný symbol pro zápatí 3">
            <a:extLst>
              <a:ext uri="{FF2B5EF4-FFF2-40B4-BE49-F238E27FC236}">
                <a16:creationId xmlns:a16="http://schemas.microsoft.com/office/drawing/2014/main" id="{6971054B-4D73-43BD-B89F-3F92E77D1EF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16F1512E-A11E-4918-BDB2-38C7555D33A7}"/>
              </a:ext>
            </a:extLst>
          </p:cNvPr>
          <p:cNvSpPr>
            <a:spLocks noGrp="1"/>
          </p:cNvSpPr>
          <p:nvPr>
            <p:ph type="dt" sz="half" idx="10"/>
          </p:nvPr>
        </p:nvSpPr>
        <p:spPr/>
        <p:txBody>
          <a:bodyPr/>
          <a:lstStyle/>
          <a:p>
            <a:pPr>
              <a:defRPr/>
            </a:pPr>
            <a:r>
              <a:rPr lang="cs-CZ"/>
              <a:t>June 10, 2019</a:t>
            </a:r>
            <a:endParaRPr lang="en-US" dirty="0"/>
          </a:p>
        </p:txBody>
      </p:sp>
      <p:graphicFrame>
        <p:nvGraphicFramePr>
          <p:cNvPr id="9" name="Tabulka 2">
            <a:extLst>
              <a:ext uri="{FF2B5EF4-FFF2-40B4-BE49-F238E27FC236}">
                <a16:creationId xmlns:a16="http://schemas.microsoft.com/office/drawing/2014/main" id="{FE0EB807-FE10-47E0-A00A-3B20F3CC01C1}"/>
              </a:ext>
            </a:extLst>
          </p:cNvPr>
          <p:cNvGraphicFramePr>
            <a:graphicFrameLocks noGrp="1"/>
          </p:cNvGraphicFramePr>
          <p:nvPr>
            <p:extLst>
              <p:ext uri="{D42A27DB-BD31-4B8C-83A1-F6EECF244321}">
                <p14:modId xmlns:p14="http://schemas.microsoft.com/office/powerpoint/2010/main" val="2356296443"/>
              </p:ext>
            </p:extLst>
          </p:nvPr>
        </p:nvGraphicFramePr>
        <p:xfrm>
          <a:off x="755576" y="2973288"/>
          <a:ext cx="7138134" cy="2743200"/>
        </p:xfrm>
        <a:graphic>
          <a:graphicData uri="http://schemas.openxmlformats.org/drawingml/2006/table">
            <a:tbl>
              <a:tblPr firstRow="1" firstCol="1">
                <a:tableStyleId>{0660B408-B3CF-4A94-85FC-2B1E0A45F4A2}</a:tableStyleId>
              </a:tblPr>
              <a:tblGrid>
                <a:gridCol w="5121910">
                  <a:extLst>
                    <a:ext uri="{9D8B030D-6E8A-4147-A177-3AD203B41FA5}">
                      <a16:colId xmlns:a16="http://schemas.microsoft.com/office/drawing/2014/main" val="20000"/>
                    </a:ext>
                  </a:extLst>
                </a:gridCol>
                <a:gridCol w="1008112">
                  <a:extLst>
                    <a:ext uri="{9D8B030D-6E8A-4147-A177-3AD203B41FA5}">
                      <a16:colId xmlns:a16="http://schemas.microsoft.com/office/drawing/2014/main" val="2714604690"/>
                    </a:ext>
                  </a:extLst>
                </a:gridCol>
                <a:gridCol w="1008112">
                  <a:extLst>
                    <a:ext uri="{9D8B030D-6E8A-4147-A177-3AD203B41FA5}">
                      <a16:colId xmlns:a16="http://schemas.microsoft.com/office/drawing/2014/main" val="20004"/>
                    </a:ext>
                  </a:extLst>
                </a:gridCol>
              </a:tblGrid>
              <a:tr h="0">
                <a:tc rowSpan="2">
                  <a:txBody>
                    <a:bodyPr/>
                    <a:lstStyle/>
                    <a:p>
                      <a:pPr algn="ctr"/>
                      <a:endParaRPr lang="en-US" sz="1400" b="0" noProof="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lumOff val="25000"/>
                      </a:schemeClr>
                    </a:solidFill>
                  </a:tcPr>
                </a:tc>
                <a:tc gridSpan="2">
                  <a:txBody>
                    <a:bodyPr/>
                    <a:lstStyle/>
                    <a:p>
                      <a:pPr algn="ctr"/>
                      <a:r>
                        <a:rPr lang="en-US" sz="1400" b="0" noProof="0" dirty="0"/>
                        <a:t>Accuracy (%)</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lumOff val="25000"/>
                      </a:schemeClr>
                    </a:solidFill>
                  </a:tcPr>
                </a:tc>
                <a:tc hMerge="1">
                  <a:txBody>
                    <a:bodyPr/>
                    <a:lstStyle/>
                    <a:p>
                      <a:pPr algn="ct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2532124"/>
                  </a:ext>
                </a:extLst>
              </a:tr>
              <a:tr h="0">
                <a:tc vMerge="1">
                  <a:txBody>
                    <a:bodyPr/>
                    <a:lstStyle/>
                    <a:p>
                      <a:pPr algn="ct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noProof="0" dirty="0">
                          <a:solidFill>
                            <a:schemeClr val="bg1"/>
                          </a:solidFill>
                        </a:rPr>
                        <a:t>HDM-122</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400" b="0" noProof="0" dirty="0">
                          <a:solidFill>
                            <a:schemeClr val="bg1"/>
                          </a:solidFill>
                        </a:rPr>
                        <a:t>HDM-130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0">
                <a:tc>
                  <a:txBody>
                    <a:bodyPr/>
                    <a:lstStyle/>
                    <a:p>
                      <a:r>
                        <a:rPr lang="en-US" sz="1400" b="0" noProof="0" dirty="0"/>
                        <a:t>LieNet-2Blocks (Huang et al., CVPR 2017)</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N/A</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75.78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CNN on motion images (</a:t>
                      </a:r>
                      <a:r>
                        <a:rPr lang="en-US" sz="1400" b="0" noProof="0" dirty="0" err="1"/>
                        <a:t>Laraba</a:t>
                      </a:r>
                      <a:r>
                        <a:rPr lang="en-US" sz="1400" b="0" noProof="0" dirty="0"/>
                        <a:t> et al., CAVW 2017)</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N/A</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83.33</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5209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Multi-scale filtering version of STGC (Li et al., AAAI 2018)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N/A</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86.17</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110045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4kD CNN motion-image features + 1NN (Sed., </a:t>
                      </a:r>
                      <a:r>
                        <a:rPr lang="en-US" sz="1400" b="0" noProof="0" dirty="0" err="1"/>
                        <a:t>MTaP</a:t>
                      </a:r>
                      <a:r>
                        <a:rPr lang="en-US" sz="1400" b="0" noProof="0" dirty="0"/>
                        <a:t> 2018)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87.24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86.79</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7014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4kD CNN &amp; handcrafted features + </a:t>
                      </a:r>
                      <a:r>
                        <a:rPr lang="en-US" sz="1400" b="0" i="1" noProof="0" dirty="0" err="1"/>
                        <a:t>k</a:t>
                      </a:r>
                      <a:r>
                        <a:rPr lang="en-US" sz="1400" b="0" noProof="0" dirty="0" err="1"/>
                        <a:t>NN</a:t>
                      </a:r>
                      <a:r>
                        <a:rPr lang="en-US" sz="1400" b="0" noProof="0" dirty="0"/>
                        <a:t> (Sed., DEXA 2018)</a:t>
                      </a:r>
                      <a:endParaRPr lang="en-US" sz="1400" b="0" baseline="30000" noProof="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89.09</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88.78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52582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1kD LSTM features + </a:t>
                      </a:r>
                      <a:r>
                        <a:rPr lang="en-US" sz="1400" b="0" i="0" noProof="0" dirty="0"/>
                        <a:t>1</a:t>
                      </a:r>
                      <a:r>
                        <a:rPr lang="en-US" sz="1400" b="0" noProof="0" dirty="0"/>
                        <a:t>NN (2019)</a:t>
                      </a:r>
                      <a:endParaRPr lang="en-US" sz="1400" b="0" baseline="30000" noProof="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91.41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90.74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05100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1kD LSTM features + augmented training data + </a:t>
                      </a:r>
                      <a:r>
                        <a:rPr lang="en-US" sz="1400" b="0" i="1" noProof="0" dirty="0" err="1"/>
                        <a:t>k</a:t>
                      </a:r>
                      <a:r>
                        <a:rPr lang="en-US" sz="1400" b="0" noProof="0" dirty="0" err="1"/>
                        <a:t>NN</a:t>
                      </a:r>
                      <a:r>
                        <a:rPr lang="en-US" sz="1400" b="0" noProof="0" dirty="0"/>
                        <a:t> (2019)</a:t>
                      </a:r>
                      <a:endParaRPr lang="en-US" sz="1400" b="0" baseline="30000" noProof="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94.33</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noProof="0" dirty="0"/>
                        <a:t>93.64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5680608"/>
                  </a:ext>
                </a:extLst>
              </a:tr>
            </a:tbl>
          </a:graphicData>
        </a:graphic>
      </p:graphicFrame>
      <p:sp>
        <p:nvSpPr>
          <p:cNvPr id="3" name="Zástupný symbol pro číslo snímku 2">
            <a:extLst>
              <a:ext uri="{FF2B5EF4-FFF2-40B4-BE49-F238E27FC236}">
                <a16:creationId xmlns:a16="http://schemas.microsoft.com/office/drawing/2014/main" id="{0A80BF97-41AD-4D17-9983-90A3768148D2}"/>
              </a:ext>
            </a:extLst>
          </p:cNvPr>
          <p:cNvSpPr>
            <a:spLocks noGrp="1"/>
          </p:cNvSpPr>
          <p:nvPr>
            <p:ph type="sldNum" sz="quarter" idx="11"/>
          </p:nvPr>
        </p:nvSpPr>
        <p:spPr/>
        <p:txBody>
          <a:bodyPr/>
          <a:lstStyle/>
          <a:p>
            <a:pPr>
              <a:defRPr/>
            </a:pPr>
            <a:fld id="{0BAAA98E-AEB8-429B-B9FA-B14E1C5572D3}" type="slidenum">
              <a:rPr lang="en-US" altLang="en-US" smtClean="0"/>
              <a:pPr>
                <a:defRPr/>
              </a:pPr>
              <a:t>119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59654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a:xfrm>
            <a:off x="250824" y="1412875"/>
            <a:ext cx="8713663" cy="4968875"/>
          </a:xfrm>
        </p:spPr>
        <p:txBody>
          <a:bodyPr/>
          <a:lstStyle/>
          <a:p>
            <a:pPr marL="0" indent="0">
              <a:buNone/>
            </a:pPr>
            <a:r>
              <a:rPr lang="en-US" altLang="cs-CZ" b="1" dirty="0">
                <a:solidFill>
                  <a:schemeClr val="accent2"/>
                </a:solidFill>
              </a:rPr>
              <a:t>Human computer interaction, augmented reality</a:t>
            </a:r>
          </a:p>
          <a:p>
            <a:r>
              <a:rPr lang="en-US" altLang="cs-CZ" sz="2400" dirty="0"/>
              <a:t>Detection of gestures/actions to enable real-time interactions</a:t>
            </a:r>
          </a:p>
        </p:txBody>
      </p:sp>
      <p:pic>
        <p:nvPicPr>
          <p:cNvPr id="12" name="Picture 7">
            <a:extLst>
              <a:ext uri="{FF2B5EF4-FFF2-40B4-BE49-F238E27FC236}">
                <a16:creationId xmlns:a16="http://schemas.microsoft.com/office/drawing/2014/main" id="{660BFA44-8075-43B9-A6DB-C6424676784E}"/>
              </a:ext>
            </a:extLst>
          </p:cNvPr>
          <p:cNvPicPr>
            <a:picLocks noChangeAspect="1"/>
          </p:cNvPicPr>
          <p:nvPr/>
        </p:nvPicPr>
        <p:blipFill rotWithShape="1">
          <a:blip r:embed="rId3">
            <a:extLst>
              <a:ext uri="{28A0092B-C50C-407E-A947-70E740481C1C}">
                <a14:useLocalDpi xmlns:a14="http://schemas.microsoft.com/office/drawing/2010/main" val="0"/>
              </a:ext>
            </a:extLst>
          </a:blip>
          <a:srcRect l="10265" t="7820" r="9862" b="39160"/>
          <a:stretch/>
        </p:blipFill>
        <p:spPr>
          <a:xfrm>
            <a:off x="2797663" y="4361781"/>
            <a:ext cx="6346338" cy="2163134"/>
          </a:xfrm>
          <a:prstGeom prst="rect">
            <a:avLst/>
          </a:prstGeom>
        </p:spPr>
      </p:pic>
      <p:sp>
        <p:nvSpPr>
          <p:cNvPr id="2" name="Zástupný symbol pro zápatí 1">
            <a:extLst>
              <a:ext uri="{FF2B5EF4-FFF2-40B4-BE49-F238E27FC236}">
                <a16:creationId xmlns:a16="http://schemas.microsoft.com/office/drawing/2014/main" id="{F93C8285-4A71-42DF-A702-E7C31FEB1F1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1F1CD4C-7AA8-46AC-BD09-1F010EA26FE0}"/>
              </a:ext>
            </a:extLst>
          </p:cNvPr>
          <p:cNvSpPr>
            <a:spLocks noGrp="1"/>
          </p:cNvSpPr>
          <p:nvPr>
            <p:ph type="dt" sz="half" idx="10"/>
          </p:nvPr>
        </p:nvSpPr>
        <p:spPr/>
        <p:txBody>
          <a:bodyPr/>
          <a:lstStyle/>
          <a:p>
            <a:pPr>
              <a:defRPr/>
            </a:pPr>
            <a:r>
              <a:rPr lang="cs-CZ"/>
              <a:t>June 10, 2019</a:t>
            </a:r>
            <a:endParaRPr lang="en-US" dirty="0"/>
          </a:p>
        </p:txBody>
      </p:sp>
      <p:pic>
        <p:nvPicPr>
          <p:cNvPr id="10" name="Picture 8" descr="Image result for motion capture augmented reality">
            <a:extLst>
              <a:ext uri="{FF2B5EF4-FFF2-40B4-BE49-F238E27FC236}">
                <a16:creationId xmlns:a16="http://schemas.microsoft.com/office/drawing/2014/main" id="{FDE179FF-3345-4CBF-A5C4-BFE6992C1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361781"/>
            <a:ext cx="2892640" cy="2166688"/>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1EF4F1CA-FCC0-4AFA-AB4E-F8232E822500}"/>
              </a:ext>
            </a:extLst>
          </p:cNvPr>
          <p:cNvSpPr>
            <a:spLocks noGrp="1"/>
          </p:cNvSpPr>
          <p:nvPr>
            <p:ph type="sldNum" sz="quarter" idx="11"/>
          </p:nvPr>
        </p:nvSpPr>
        <p:spPr/>
        <p:txBody>
          <a:bodyPr/>
          <a:lstStyle/>
          <a:p>
            <a:pPr>
              <a:defRPr/>
            </a:pPr>
            <a:fld id="{0BAAA98E-AEB8-429B-B9FA-B14E1C5572D3}" type="slidenum">
              <a:rPr lang="en-US" altLang="en-US" smtClean="0"/>
              <a:pPr>
                <a:defRPr/>
              </a:pPr>
              <a:t>12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136875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6.3 Summary &amp; Live Demo</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2"/>
                </a:solidFill>
              </a:rPr>
              <a:t>Advantages/disadvantages of </a:t>
            </a:r>
            <a:r>
              <a:rPr lang="en-US" altLang="cs-CZ" b="1" dirty="0">
                <a:solidFill>
                  <a:schemeClr val="accent6"/>
                </a:solidFill>
              </a:rPr>
              <a:t>the </a:t>
            </a:r>
            <a:r>
              <a:rPr lang="en-US" altLang="cs-CZ" b="1" i="1" dirty="0" err="1">
                <a:solidFill>
                  <a:schemeClr val="accent6"/>
                </a:solidFill>
              </a:rPr>
              <a:t>k</a:t>
            </a:r>
            <a:r>
              <a:rPr lang="en-US" altLang="cs-CZ" b="1" dirty="0" err="1">
                <a:solidFill>
                  <a:schemeClr val="accent6"/>
                </a:solidFill>
              </a:rPr>
              <a:t>NN</a:t>
            </a:r>
            <a:r>
              <a:rPr lang="en-US" altLang="cs-CZ" b="1" dirty="0">
                <a:solidFill>
                  <a:schemeClr val="accent6"/>
                </a:solidFill>
              </a:rPr>
              <a:t> and ML classifiers</a:t>
            </a:r>
          </a:p>
          <a:p>
            <a:endParaRPr lang="en-US" altLang="cs-CZ" sz="2400" dirty="0"/>
          </a:p>
          <a:p>
            <a:endParaRPr lang="en-US" altLang="cs-CZ" sz="2400" dirty="0"/>
          </a:p>
          <a:p>
            <a:endParaRPr lang="en-US" altLang="cs-CZ" sz="2400" dirty="0"/>
          </a:p>
          <a:p>
            <a:endParaRPr lang="en-US" altLang="cs-CZ" sz="2400" dirty="0"/>
          </a:p>
          <a:p>
            <a:endParaRPr lang="en-US" altLang="cs-CZ" sz="2400" dirty="0"/>
          </a:p>
          <a:p>
            <a:endParaRPr lang="en-US" altLang="cs-CZ" sz="2400" dirty="0"/>
          </a:p>
          <a:p>
            <a:endParaRPr lang="en-US" altLang="cs-CZ" sz="2400" dirty="0"/>
          </a:p>
          <a:p>
            <a:pPr marL="0" indent="0">
              <a:buNone/>
            </a:pPr>
            <a:r>
              <a:rPr lang="en-US" sz="2400">
                <a:solidFill>
                  <a:schemeClr val="accent2"/>
                </a:solidFill>
              </a:rPr>
              <a:t>Live Demo</a:t>
            </a:r>
            <a:r>
              <a:rPr lang="en-US" sz="2400" dirty="0"/>
              <a:t>: </a:t>
            </a:r>
            <a:r>
              <a:rPr lang="cs-CZ" sz="2400" dirty="0">
                <a:hlinkClick r:id="rId3"/>
              </a:rPr>
              <a:t>http://disa.fi.muni.cz/mocap-action-recognition/</a:t>
            </a:r>
            <a:endParaRPr lang="en-US" sz="2400" dirty="0"/>
          </a:p>
          <a:p>
            <a:pPr marL="0" indent="0">
              <a:buNone/>
            </a:pPr>
            <a:r>
              <a:rPr lang="en-US" sz="1200" dirty="0"/>
              <a:t>[</a:t>
            </a:r>
            <a:r>
              <a:rPr lang="en-US" sz="1200" dirty="0" err="1"/>
              <a:t>Sedmidubsky</a:t>
            </a:r>
            <a:r>
              <a:rPr lang="en-US" sz="1200" dirty="0"/>
              <a:t> et al.: Recognizing User-Defined Subsequences in Human Motion Data. ICMR, 2019]</a:t>
            </a:r>
          </a:p>
        </p:txBody>
      </p:sp>
      <p:graphicFrame>
        <p:nvGraphicFramePr>
          <p:cNvPr id="7" name="Table 22">
            <a:extLst>
              <a:ext uri="{FF2B5EF4-FFF2-40B4-BE49-F238E27FC236}">
                <a16:creationId xmlns:a16="http://schemas.microsoft.com/office/drawing/2014/main" id="{33341E97-21BF-4A24-9289-4C19166DFE63}"/>
              </a:ext>
            </a:extLst>
          </p:cNvPr>
          <p:cNvGraphicFramePr>
            <a:graphicFrameLocks noGrp="1"/>
          </p:cNvGraphicFramePr>
          <p:nvPr>
            <p:extLst>
              <p:ext uri="{D42A27DB-BD31-4B8C-83A1-F6EECF244321}">
                <p14:modId xmlns:p14="http://schemas.microsoft.com/office/powerpoint/2010/main" val="18100486"/>
              </p:ext>
            </p:extLst>
          </p:nvPr>
        </p:nvGraphicFramePr>
        <p:xfrm>
          <a:off x="1691680" y="2492896"/>
          <a:ext cx="5487594" cy="2700000"/>
        </p:xfrm>
        <a:graphic>
          <a:graphicData uri="http://schemas.openxmlformats.org/drawingml/2006/table">
            <a:tbl>
              <a:tblPr firstRow="1" bandRow="1"/>
              <a:tblGrid>
                <a:gridCol w="2607594">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1386193026"/>
                    </a:ext>
                  </a:extLst>
                </a:gridCol>
              </a:tblGrid>
              <a:tr h="54000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n-US" sz="1400" b="1" i="1" noProof="0" dirty="0" err="1">
                          <a:latin typeface="+mn-lt"/>
                        </a:rPr>
                        <a:t>k</a:t>
                      </a:r>
                      <a:r>
                        <a:rPr lang="en-US" sz="1400" b="1" noProof="0" dirty="0" err="1">
                          <a:latin typeface="+mn-lt"/>
                        </a:rPr>
                        <a:t>NN</a:t>
                      </a:r>
                      <a:r>
                        <a:rPr lang="en-US" sz="1400" b="1" noProof="0" dirty="0">
                          <a:latin typeface="+mn-lt"/>
                        </a:rPr>
                        <a:t>-BASED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noProof="0" dirty="0">
                          <a:latin typeface="+mn-lt"/>
                        </a:rPr>
                        <a:t>ML-BASED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75000"/>
                      </a:srgbClr>
                    </a:solidFill>
                  </a:tcPr>
                </a:tc>
                <a:extLst>
                  <a:ext uri="{0D108BD9-81ED-4DB2-BD59-A6C34878D82A}">
                    <a16:rowId xmlns:a16="http://schemas.microsoft.com/office/drawing/2014/main" val="10000"/>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latin typeface="+mn-lt"/>
                        </a:rPr>
                        <a:t>Accuracy</a:t>
                      </a:r>
                      <a:endParaRPr lang="en-US" sz="1400" b="1"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10001"/>
                  </a:ext>
                </a:extLst>
              </a:tr>
              <a:tr h="54000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Training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Adaptability to a changing knowledge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1034683390"/>
                  </a:ext>
                </a:extLst>
              </a:tr>
              <a:tr h="54000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Classification efficiency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noProof="0" dirty="0">
                        <a:solidFill>
                          <a:srgbClr val="FFC00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rgbClr val="C00000"/>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pic>
        <p:nvPicPr>
          <p:cNvPr id="12" name="Grafický objekt 11" descr="Usmívající se obličej bez výplně">
            <a:extLst>
              <a:ext uri="{FF2B5EF4-FFF2-40B4-BE49-F238E27FC236}">
                <a16:creationId xmlns:a16="http://schemas.microsoft.com/office/drawing/2014/main" id="{3A23D7E4-DAAC-426C-BA28-FE552331DA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1322" y="3032896"/>
            <a:ext cx="540000" cy="540000"/>
          </a:xfrm>
          <a:prstGeom prst="rect">
            <a:avLst/>
          </a:prstGeom>
        </p:spPr>
      </p:pic>
      <p:pic>
        <p:nvPicPr>
          <p:cNvPr id="15" name="Grafický objekt 14" descr="Usmívající se obličej bez výplně">
            <a:extLst>
              <a:ext uri="{FF2B5EF4-FFF2-40B4-BE49-F238E27FC236}">
                <a16:creationId xmlns:a16="http://schemas.microsoft.com/office/drawing/2014/main" id="{6B328194-831B-41EE-84D4-D811DD76A5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1482" y="4653136"/>
            <a:ext cx="540000" cy="540000"/>
          </a:xfrm>
          <a:prstGeom prst="rect">
            <a:avLst/>
          </a:prstGeom>
        </p:spPr>
      </p:pic>
      <p:pic>
        <p:nvPicPr>
          <p:cNvPr id="16" name="Grafický objekt 15" descr="Neutrální obličej bez výplně">
            <a:extLst>
              <a:ext uri="{FF2B5EF4-FFF2-40B4-BE49-F238E27FC236}">
                <a16:creationId xmlns:a16="http://schemas.microsoft.com/office/drawing/2014/main" id="{F71C5989-A79B-4370-9FD1-9E36EB3466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31322" y="4653136"/>
            <a:ext cx="540000" cy="540000"/>
          </a:xfrm>
          <a:prstGeom prst="rect">
            <a:avLst/>
          </a:prstGeom>
        </p:spPr>
      </p:pic>
      <p:pic>
        <p:nvPicPr>
          <p:cNvPr id="22" name="Grafický objekt 21" descr="Usmívající se obličej bez výplně">
            <a:extLst>
              <a:ext uri="{FF2B5EF4-FFF2-40B4-BE49-F238E27FC236}">
                <a16:creationId xmlns:a16="http://schemas.microsoft.com/office/drawing/2014/main" id="{E6BDE245-C14C-467B-BA28-D95EA94EA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4048" y="4099693"/>
            <a:ext cx="540000" cy="540000"/>
          </a:xfrm>
          <a:prstGeom prst="rect">
            <a:avLst/>
          </a:prstGeom>
        </p:spPr>
      </p:pic>
      <p:pic>
        <p:nvPicPr>
          <p:cNvPr id="23" name="Grafický objekt 22" descr="Usmívající se obličej bez výplně">
            <a:extLst>
              <a:ext uri="{FF2B5EF4-FFF2-40B4-BE49-F238E27FC236}">
                <a16:creationId xmlns:a16="http://schemas.microsoft.com/office/drawing/2014/main" id="{BFA349BA-A071-4DE0-9CE7-61EF84ECC8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56" y="3559693"/>
            <a:ext cx="540000" cy="540000"/>
          </a:xfrm>
          <a:prstGeom prst="rect">
            <a:avLst/>
          </a:prstGeom>
        </p:spPr>
      </p:pic>
      <p:pic>
        <p:nvPicPr>
          <p:cNvPr id="24" name="Grafický objekt 23" descr="Smutný obličej bez výplně">
            <a:extLst>
              <a:ext uri="{FF2B5EF4-FFF2-40B4-BE49-F238E27FC236}">
                <a16:creationId xmlns:a16="http://schemas.microsoft.com/office/drawing/2014/main" id="{CB6D53E9-5C52-43E9-9E1D-4C1B31F545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4048" y="3583056"/>
            <a:ext cx="540000" cy="540000"/>
          </a:xfrm>
          <a:prstGeom prst="rect">
            <a:avLst/>
          </a:prstGeom>
        </p:spPr>
      </p:pic>
      <p:pic>
        <p:nvPicPr>
          <p:cNvPr id="25" name="Grafický objekt 24" descr="Smutný obličej bez výplně">
            <a:extLst>
              <a:ext uri="{FF2B5EF4-FFF2-40B4-BE49-F238E27FC236}">
                <a16:creationId xmlns:a16="http://schemas.microsoft.com/office/drawing/2014/main" id="{981069A9-324B-4363-AE2D-2F27D0F30E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1482" y="3583056"/>
            <a:ext cx="540000" cy="540000"/>
          </a:xfrm>
          <a:prstGeom prst="rect">
            <a:avLst/>
          </a:prstGeom>
        </p:spPr>
      </p:pic>
      <p:pic>
        <p:nvPicPr>
          <p:cNvPr id="26" name="Grafický objekt 25" descr="Smutný obličej bez výplně">
            <a:extLst>
              <a:ext uri="{FF2B5EF4-FFF2-40B4-BE49-F238E27FC236}">
                <a16:creationId xmlns:a16="http://schemas.microsoft.com/office/drawing/2014/main" id="{EF635B42-CAD4-4647-8FB2-061EF8E60C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1482" y="4112896"/>
            <a:ext cx="540000" cy="540000"/>
          </a:xfrm>
          <a:prstGeom prst="rect">
            <a:avLst/>
          </a:prstGeom>
        </p:spPr>
      </p:pic>
      <p:sp>
        <p:nvSpPr>
          <p:cNvPr id="2" name="Zástupný symbol pro zápatí 1">
            <a:extLst>
              <a:ext uri="{FF2B5EF4-FFF2-40B4-BE49-F238E27FC236}">
                <a16:creationId xmlns:a16="http://schemas.microsoft.com/office/drawing/2014/main" id="{197959E7-5D79-4A1D-B094-A664DBC3612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334FDEF-146F-4599-9F75-C786C6685F0C}"/>
              </a:ext>
            </a:extLst>
          </p:cNvPr>
          <p:cNvSpPr>
            <a:spLocks noGrp="1"/>
          </p:cNvSpPr>
          <p:nvPr>
            <p:ph type="dt" sz="half" idx="10"/>
          </p:nvPr>
        </p:nvSpPr>
        <p:spPr/>
        <p:txBody>
          <a:bodyPr/>
          <a:lstStyle/>
          <a:p>
            <a:pPr>
              <a:defRPr/>
            </a:pPr>
            <a:r>
              <a:rPr lang="cs-CZ"/>
              <a:t>June 10, 2019</a:t>
            </a:r>
            <a:endParaRPr lang="en-US" dirty="0"/>
          </a:p>
        </p:txBody>
      </p:sp>
      <p:pic>
        <p:nvPicPr>
          <p:cNvPr id="17" name="Grafický objekt 16" descr="Usmívající se obličej bez výplně">
            <a:extLst>
              <a:ext uri="{FF2B5EF4-FFF2-40B4-BE49-F238E27FC236}">
                <a16:creationId xmlns:a16="http://schemas.microsoft.com/office/drawing/2014/main" id="{FA306658-0859-4EDC-B9E8-F1FE34BCEE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1482" y="3043056"/>
            <a:ext cx="540000" cy="540000"/>
          </a:xfrm>
          <a:prstGeom prst="rect">
            <a:avLst/>
          </a:prstGeom>
        </p:spPr>
      </p:pic>
      <p:sp>
        <p:nvSpPr>
          <p:cNvPr id="5" name="Zástupný symbol pro číslo snímku 4">
            <a:extLst>
              <a:ext uri="{FF2B5EF4-FFF2-40B4-BE49-F238E27FC236}">
                <a16:creationId xmlns:a16="http://schemas.microsoft.com/office/drawing/2014/main" id="{466B9638-F1EB-47B5-B0B8-10656D70B026}"/>
              </a:ext>
            </a:extLst>
          </p:cNvPr>
          <p:cNvSpPr>
            <a:spLocks noGrp="1"/>
          </p:cNvSpPr>
          <p:nvPr>
            <p:ph type="sldNum" sz="quarter" idx="11"/>
          </p:nvPr>
        </p:nvSpPr>
        <p:spPr/>
        <p:txBody>
          <a:bodyPr/>
          <a:lstStyle/>
          <a:p>
            <a:pPr>
              <a:defRPr/>
            </a:pPr>
            <a:fld id="{0BAAA98E-AEB8-429B-B9FA-B14E1C5572D3}" type="slidenum">
              <a:rPr lang="en-US" altLang="en-US" smtClean="0"/>
              <a:pPr>
                <a:defRPr/>
              </a:pPr>
              <a:t>120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6091671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Indexing and Searching in Long Motion Sequences</a:t>
            </a:r>
          </a:p>
        </p:txBody>
      </p:sp>
      <p:grpSp>
        <p:nvGrpSpPr>
          <p:cNvPr id="42" name="Skupina 41"/>
          <p:cNvGrpSpPr/>
          <p:nvPr/>
        </p:nvGrpSpPr>
        <p:grpSpPr>
          <a:xfrm>
            <a:off x="899384" y="4509120"/>
            <a:ext cx="6769035" cy="1703615"/>
            <a:chOff x="2987259" y="3992034"/>
            <a:chExt cx="5617189" cy="1281095"/>
          </a:xfrm>
        </p:grpSpPr>
        <p:pic>
          <p:nvPicPr>
            <p:cNvPr id="50" name="Picture 5"/>
            <p:cNvPicPr>
              <a:picLocks noChangeAspect="1"/>
            </p:cNvPicPr>
            <p:nvPr/>
          </p:nvPicPr>
          <p:blipFill>
            <a:blip r:embed="rId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5">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7">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0"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706489"/>
            <a:ext cx="8280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7.1 Processing Long Motions</a:t>
            </a:r>
          </a:p>
          <a:p>
            <a:r>
              <a:rPr lang="en-US" altLang="en-US" sz="2000" kern="0" dirty="0">
                <a:solidFill>
                  <a:schemeClr val="bg1">
                    <a:lumMod val="50000"/>
                  </a:schemeClr>
                </a:solidFill>
              </a:rPr>
              <a:t>7.2 Subsequence Search</a:t>
            </a:r>
          </a:p>
          <a:p>
            <a:r>
              <a:rPr lang="en-US" altLang="en-US" sz="2000" kern="0" dirty="0">
                <a:solidFill>
                  <a:schemeClr val="bg1">
                    <a:lumMod val="50000"/>
                  </a:schemeClr>
                </a:solidFill>
              </a:rPr>
              <a:t>7.3 Sequence Annotation</a:t>
            </a:r>
          </a:p>
        </p:txBody>
      </p:sp>
      <p:sp>
        <p:nvSpPr>
          <p:cNvPr id="18" name="Rectangle 2">
            <a:extLst>
              <a:ext uri="{FF2B5EF4-FFF2-40B4-BE49-F238E27FC236}">
                <a16:creationId xmlns:a16="http://schemas.microsoft.com/office/drawing/2014/main" id="{F723D075-8ABD-4E0F-A3A1-0DEFE01474F2}"/>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7</a:t>
            </a:r>
          </a:p>
        </p:txBody>
      </p:sp>
      <p:sp>
        <p:nvSpPr>
          <p:cNvPr id="2" name="Zástupný symbol pro zápatí 1">
            <a:extLst>
              <a:ext uri="{FF2B5EF4-FFF2-40B4-BE49-F238E27FC236}">
                <a16:creationId xmlns:a16="http://schemas.microsoft.com/office/drawing/2014/main" id="{E867C165-24FF-4CF9-BE9B-C77FE737CE08}"/>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8A72343-B81A-40DA-B714-91249EF5537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D8720C8B-59C5-4E9A-A25E-3727F944B51C}"/>
              </a:ext>
            </a:extLst>
          </p:cNvPr>
          <p:cNvSpPr>
            <a:spLocks noGrp="1"/>
          </p:cNvSpPr>
          <p:nvPr>
            <p:ph type="sldNum" sz="quarter" idx="11"/>
          </p:nvPr>
        </p:nvSpPr>
        <p:spPr/>
        <p:txBody>
          <a:bodyPr/>
          <a:lstStyle/>
          <a:p>
            <a:pPr>
              <a:defRPr/>
            </a:pPr>
            <a:fld id="{0BAAA98E-AEB8-429B-B9FA-B14E1C5572D3}" type="slidenum">
              <a:rPr lang="en-US" altLang="en-US" smtClean="0"/>
              <a:pPr>
                <a:defRPr/>
              </a:pPr>
              <a:t>121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8836300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7.1 Long Motions</a:t>
            </a:r>
          </a:p>
        </p:txBody>
      </p:sp>
      <p:sp>
        <p:nvSpPr>
          <p:cNvPr id="9" name="Content Placeholder 8"/>
          <p:cNvSpPr>
            <a:spLocks noGrp="1"/>
          </p:cNvSpPr>
          <p:nvPr>
            <p:ph idx="1"/>
          </p:nvPr>
        </p:nvSpPr>
        <p:spPr/>
        <p:txBody>
          <a:bodyPr/>
          <a:lstStyle/>
          <a:p>
            <a:pPr marL="0" indent="0">
              <a:buNone/>
            </a:pPr>
            <a:r>
              <a:rPr lang="en-US" altLang="cs-CZ" b="1" dirty="0">
                <a:solidFill>
                  <a:schemeClr val="accent6"/>
                </a:solidFill>
              </a:rPr>
              <a:t>Long motions</a:t>
            </a:r>
            <a:endParaRPr lang="en-US" altLang="cs-CZ" sz="2400" dirty="0"/>
          </a:p>
          <a:p>
            <a:r>
              <a:rPr lang="en-US" altLang="cs-CZ" sz="2400" dirty="0"/>
              <a:t>Semantically-</a:t>
            </a:r>
            <a:r>
              <a:rPr lang="en-US" altLang="cs-CZ" sz="2400" b="1" dirty="0">
                <a:solidFill>
                  <a:schemeClr val="accent6"/>
                </a:solidFill>
              </a:rPr>
              <a:t>divisible</a:t>
            </a:r>
            <a:r>
              <a:rPr lang="en-US" altLang="cs-CZ" sz="2400" dirty="0"/>
              <a:t> motions ~ sequence of actions</a:t>
            </a:r>
          </a:p>
          <a:p>
            <a:r>
              <a:rPr lang="en-US" altLang="cs-CZ" sz="2400" dirty="0"/>
              <a:t>Length – in order of minutes, hours, days, or even unlimited</a:t>
            </a:r>
          </a:p>
          <a:p>
            <a:r>
              <a:rPr lang="en-US" altLang="cs-CZ" sz="2400" dirty="0"/>
              <a:t>Database – typically a single long motion either pre-processed as a whole, or evaluated in the stream-based manner</a:t>
            </a:r>
          </a:p>
          <a:p>
            <a:pPr lvl="1"/>
            <a:endParaRPr lang="en-US" altLang="cs-CZ" sz="2000" dirty="0"/>
          </a:p>
          <a:p>
            <a:pPr lvl="1"/>
            <a:endParaRPr lang="en-US" altLang="cs-CZ" sz="2000" dirty="0"/>
          </a:p>
        </p:txBody>
      </p:sp>
      <p:sp>
        <p:nvSpPr>
          <p:cNvPr id="3" name="Zástupný symbol pro zápatí 2">
            <a:extLst>
              <a:ext uri="{FF2B5EF4-FFF2-40B4-BE49-F238E27FC236}">
                <a16:creationId xmlns:a16="http://schemas.microsoft.com/office/drawing/2014/main" id="{F6457FCE-8919-4A74-9086-2CB8C34118E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19" name="Zástupný symbol pro datum 18">
            <a:extLst>
              <a:ext uri="{FF2B5EF4-FFF2-40B4-BE49-F238E27FC236}">
                <a16:creationId xmlns:a16="http://schemas.microsoft.com/office/drawing/2014/main" id="{9F170228-1B2F-43EB-B25A-DB84AE28A948}"/>
              </a:ext>
            </a:extLst>
          </p:cNvPr>
          <p:cNvSpPr>
            <a:spLocks noGrp="1"/>
          </p:cNvSpPr>
          <p:nvPr>
            <p:ph type="dt" sz="half" idx="10"/>
          </p:nvPr>
        </p:nvSpPr>
        <p:spPr/>
        <p:txBody>
          <a:bodyPr/>
          <a:lstStyle/>
          <a:p>
            <a:pPr>
              <a:defRPr/>
            </a:pPr>
            <a:r>
              <a:rPr lang="cs-CZ"/>
              <a:t>June 10, 2019</a:t>
            </a:r>
            <a:endParaRPr lang="en-US" dirty="0"/>
          </a:p>
        </p:txBody>
      </p:sp>
      <p:grpSp>
        <p:nvGrpSpPr>
          <p:cNvPr id="17" name="Skupina 16">
            <a:extLst>
              <a:ext uri="{FF2B5EF4-FFF2-40B4-BE49-F238E27FC236}">
                <a16:creationId xmlns:a16="http://schemas.microsoft.com/office/drawing/2014/main" id="{22B95E27-B744-4AC0-A83D-269839288D31}"/>
              </a:ext>
            </a:extLst>
          </p:cNvPr>
          <p:cNvGrpSpPr/>
          <p:nvPr/>
        </p:nvGrpSpPr>
        <p:grpSpPr>
          <a:xfrm>
            <a:off x="4680468" y="5010371"/>
            <a:ext cx="4212210" cy="1199962"/>
            <a:chOff x="4680468" y="5010371"/>
            <a:chExt cx="4212210" cy="1199962"/>
          </a:xfrm>
        </p:grpSpPr>
        <p:grpSp>
          <p:nvGrpSpPr>
            <p:cNvPr id="18" name="Skupina 17">
              <a:extLst>
                <a:ext uri="{FF2B5EF4-FFF2-40B4-BE49-F238E27FC236}">
                  <a16:creationId xmlns:a16="http://schemas.microsoft.com/office/drawing/2014/main" id="{BE65B431-EAFF-4311-8B09-152F9AAA524F}"/>
                </a:ext>
              </a:extLst>
            </p:cNvPr>
            <p:cNvGrpSpPr/>
            <p:nvPr/>
          </p:nvGrpSpPr>
          <p:grpSpPr>
            <a:xfrm>
              <a:off x="4680468" y="5010371"/>
              <a:ext cx="4212210" cy="1199962"/>
              <a:chOff x="4770945" y="3552874"/>
              <a:chExt cx="4212210" cy="1199962"/>
            </a:xfrm>
          </p:grpSpPr>
          <p:pic>
            <p:nvPicPr>
              <p:cNvPr id="23" name="Picture 11">
                <a:extLst>
                  <a:ext uri="{FF2B5EF4-FFF2-40B4-BE49-F238E27FC236}">
                    <a16:creationId xmlns:a16="http://schemas.microsoft.com/office/drawing/2014/main" id="{2588A034-2886-4D47-8F9F-DDB575A6F98C}"/>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19969" y="3657829"/>
                <a:ext cx="610773" cy="599867"/>
              </a:xfrm>
              <a:prstGeom prst="rect">
                <a:avLst/>
              </a:prstGeom>
              <a:noFill/>
            </p:spPr>
          </p:pic>
          <p:pic>
            <p:nvPicPr>
              <p:cNvPr id="24" name="Picture 12">
                <a:extLst>
                  <a:ext uri="{FF2B5EF4-FFF2-40B4-BE49-F238E27FC236}">
                    <a16:creationId xmlns:a16="http://schemas.microsoft.com/office/drawing/2014/main" id="{45D5C4E9-2D8B-4137-AFE1-7ED6556B485F}"/>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767008" y="3626230"/>
                <a:ext cx="627061" cy="646011"/>
              </a:xfrm>
              <a:prstGeom prst="rect">
                <a:avLst/>
              </a:prstGeom>
              <a:noFill/>
            </p:spPr>
          </p:pic>
          <p:pic>
            <p:nvPicPr>
              <p:cNvPr id="25" name="Picture 13">
                <a:extLst>
                  <a:ext uri="{FF2B5EF4-FFF2-40B4-BE49-F238E27FC236}">
                    <a16:creationId xmlns:a16="http://schemas.microsoft.com/office/drawing/2014/main" id="{5EA168DF-3B63-41C5-888A-0B38D88F3D2B}"/>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266663" y="3570004"/>
                <a:ext cx="439756" cy="717324"/>
              </a:xfrm>
              <a:prstGeom prst="rect">
                <a:avLst/>
              </a:prstGeom>
              <a:noFill/>
            </p:spPr>
          </p:pic>
          <p:pic>
            <p:nvPicPr>
              <p:cNvPr id="26" name="Picture 14">
                <a:extLst>
                  <a:ext uri="{FF2B5EF4-FFF2-40B4-BE49-F238E27FC236}">
                    <a16:creationId xmlns:a16="http://schemas.microsoft.com/office/drawing/2014/main" id="{5BD46DDE-8E84-4B31-979B-DF0A155C2172}"/>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526454" y="3569570"/>
                <a:ext cx="496761" cy="713127"/>
              </a:xfrm>
              <a:prstGeom prst="rect">
                <a:avLst/>
              </a:prstGeom>
              <a:noFill/>
            </p:spPr>
          </p:pic>
          <p:pic>
            <p:nvPicPr>
              <p:cNvPr id="27" name="Picture 15">
                <a:extLst>
                  <a:ext uri="{FF2B5EF4-FFF2-40B4-BE49-F238E27FC236}">
                    <a16:creationId xmlns:a16="http://schemas.microsoft.com/office/drawing/2014/main" id="{3CF5441A-70E9-4C9E-85E7-3DAB2D8399F2}"/>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174745" y="3552874"/>
                <a:ext cx="671822" cy="719008"/>
              </a:xfrm>
              <a:prstGeom prst="rect">
                <a:avLst/>
              </a:prstGeom>
              <a:noFill/>
            </p:spPr>
          </p:pic>
          <p:sp>
            <p:nvSpPr>
              <p:cNvPr id="28" name="Obdélník 6">
                <a:extLst>
                  <a:ext uri="{FF2B5EF4-FFF2-40B4-BE49-F238E27FC236}">
                    <a16:creationId xmlns:a16="http://schemas.microsoft.com/office/drawing/2014/main" id="{8B6F74F2-1E8F-40A4-9102-81B09AB3D1B3}"/>
                  </a:ext>
                </a:extLst>
              </p:cNvPr>
              <p:cNvSpPr/>
              <p:nvPr/>
            </p:nvSpPr>
            <p:spPr bwMode="auto">
              <a:xfrm flipV="1">
                <a:off x="5059497" y="4251623"/>
                <a:ext cx="362763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5" name="TextovéPole 34">
                <a:extLst>
                  <a:ext uri="{FF2B5EF4-FFF2-40B4-BE49-F238E27FC236}">
                    <a16:creationId xmlns:a16="http://schemas.microsoft.com/office/drawing/2014/main" id="{D8D718DA-FB88-48A4-9E94-44A5152328B5}"/>
                  </a:ext>
                </a:extLst>
              </p:cNvPr>
              <p:cNvSpPr txBox="1"/>
              <p:nvPr/>
            </p:nvSpPr>
            <p:spPr>
              <a:xfrm>
                <a:off x="4770945" y="4176341"/>
                <a:ext cx="364202" cy="307777"/>
              </a:xfrm>
              <a:prstGeom prst="rect">
                <a:avLst/>
              </a:prstGeom>
              <a:noFill/>
            </p:spPr>
            <p:txBody>
              <a:bodyPr wrap="none" rtlCol="0">
                <a:spAutoFit/>
              </a:bodyPr>
              <a:lstStyle/>
              <a:p>
                <a:r>
                  <a:rPr lang="en-US" sz="1400" dirty="0"/>
                  <a:t>…</a:t>
                </a:r>
                <a:endParaRPr lang="cs-CZ" sz="1400" dirty="0"/>
              </a:p>
            </p:txBody>
          </p:sp>
          <p:sp>
            <p:nvSpPr>
              <p:cNvPr id="36" name="TextovéPole 35">
                <a:extLst>
                  <a:ext uri="{FF2B5EF4-FFF2-40B4-BE49-F238E27FC236}">
                    <a16:creationId xmlns:a16="http://schemas.microsoft.com/office/drawing/2014/main" id="{310C0A0A-F1C7-40CE-8378-A0DE0F53BA11}"/>
                  </a:ext>
                </a:extLst>
              </p:cNvPr>
              <p:cNvSpPr txBox="1"/>
              <p:nvPr/>
            </p:nvSpPr>
            <p:spPr>
              <a:xfrm>
                <a:off x="8618953" y="4172346"/>
                <a:ext cx="364202" cy="307777"/>
              </a:xfrm>
              <a:prstGeom prst="rect">
                <a:avLst/>
              </a:prstGeom>
              <a:noFill/>
            </p:spPr>
            <p:txBody>
              <a:bodyPr wrap="none" rtlCol="0">
                <a:spAutoFit/>
              </a:bodyPr>
              <a:lstStyle/>
              <a:p>
                <a:r>
                  <a:rPr lang="en-US" sz="1400" dirty="0"/>
                  <a:t>…</a:t>
                </a:r>
                <a:endParaRPr lang="cs-CZ" sz="1400" dirty="0"/>
              </a:p>
            </p:txBody>
          </p:sp>
          <p:sp>
            <p:nvSpPr>
              <p:cNvPr id="40" name="TextovéPole 39">
                <a:extLst>
                  <a:ext uri="{FF2B5EF4-FFF2-40B4-BE49-F238E27FC236}">
                    <a16:creationId xmlns:a16="http://schemas.microsoft.com/office/drawing/2014/main" id="{AA8E9E45-3FC2-4CCF-820D-7C3649E31DA0}"/>
                  </a:ext>
                </a:extLst>
              </p:cNvPr>
              <p:cNvSpPr txBox="1"/>
              <p:nvPr/>
            </p:nvSpPr>
            <p:spPr>
              <a:xfrm>
                <a:off x="5411849" y="4445059"/>
                <a:ext cx="3073277" cy="307777"/>
              </a:xfrm>
              <a:prstGeom prst="rect">
                <a:avLst/>
              </a:prstGeom>
              <a:noFill/>
            </p:spPr>
            <p:txBody>
              <a:bodyPr wrap="none" rtlCol="0">
                <a:spAutoFit/>
              </a:bodyPr>
              <a:lstStyle/>
              <a:p>
                <a:r>
                  <a:rPr lang="en-US" sz="1400" dirty="0"/>
                  <a:t>Figure skating performance (3 mins)</a:t>
                </a:r>
                <a:endParaRPr lang="cs-CZ" sz="1400" dirty="0"/>
              </a:p>
            </p:txBody>
          </p:sp>
        </p:grpSp>
        <p:sp>
          <p:nvSpPr>
            <p:cNvPr id="21" name="Obdélník 6">
              <a:extLst>
                <a:ext uri="{FF2B5EF4-FFF2-40B4-BE49-F238E27FC236}">
                  <a16:creationId xmlns:a16="http://schemas.microsoft.com/office/drawing/2014/main" id="{E9A357F1-5E69-4331-A301-6D8579CFEA0E}"/>
                </a:ext>
              </a:extLst>
            </p:cNvPr>
            <p:cNvSpPr/>
            <p:nvPr/>
          </p:nvSpPr>
          <p:spPr bwMode="auto">
            <a:xfrm flipV="1">
              <a:off x="6426703" y="5705122"/>
              <a:ext cx="1506035" cy="232495"/>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2" name="Obdélník 6">
              <a:extLst>
                <a:ext uri="{FF2B5EF4-FFF2-40B4-BE49-F238E27FC236}">
                  <a16:creationId xmlns:a16="http://schemas.microsoft.com/office/drawing/2014/main" id="{9C8B576E-1F51-495E-9668-19A3AAAEE46F}"/>
                </a:ext>
              </a:extLst>
            </p:cNvPr>
            <p:cNvSpPr/>
            <p:nvPr/>
          </p:nvSpPr>
          <p:spPr bwMode="auto">
            <a:xfrm flipV="1">
              <a:off x="5068301" y="5705123"/>
              <a:ext cx="944395" cy="232495"/>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grpSp>
      <p:sp>
        <p:nvSpPr>
          <p:cNvPr id="4" name="Zástupný symbol pro číslo snímku 3">
            <a:extLst>
              <a:ext uri="{FF2B5EF4-FFF2-40B4-BE49-F238E27FC236}">
                <a16:creationId xmlns:a16="http://schemas.microsoft.com/office/drawing/2014/main" id="{C110581D-CDC2-4430-ABD1-F64836245235}"/>
              </a:ext>
            </a:extLst>
          </p:cNvPr>
          <p:cNvSpPr>
            <a:spLocks noGrp="1"/>
          </p:cNvSpPr>
          <p:nvPr>
            <p:ph type="sldNum" sz="quarter" idx="11"/>
          </p:nvPr>
        </p:nvSpPr>
        <p:spPr/>
        <p:txBody>
          <a:bodyPr/>
          <a:lstStyle/>
          <a:p>
            <a:pPr>
              <a:defRPr/>
            </a:pPr>
            <a:fld id="{0BAAA98E-AEB8-429B-B9FA-B14E1C5572D3}" type="slidenum">
              <a:rPr lang="en-US" altLang="en-US" smtClean="0"/>
              <a:pPr>
                <a:defRPr/>
              </a:pPr>
              <a:t>122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185373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délník 29">
            <a:extLst>
              <a:ext uri="{FF2B5EF4-FFF2-40B4-BE49-F238E27FC236}">
                <a16:creationId xmlns:a16="http://schemas.microsoft.com/office/drawing/2014/main" id="{6F6AA95D-8B22-4086-9AEC-8151840B106A}"/>
              </a:ext>
            </a:extLst>
          </p:cNvPr>
          <p:cNvSpPr/>
          <p:nvPr/>
        </p:nvSpPr>
        <p:spPr bwMode="auto">
          <a:xfrm>
            <a:off x="0" y="1252229"/>
            <a:ext cx="9143999" cy="2964296"/>
          </a:xfrm>
          <a:prstGeom prst="rect">
            <a:avLst/>
          </a:prstGeom>
          <a:solidFill>
            <a:schemeClr val="bg1">
              <a:lumMod val="9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nvGrpSpPr>
          <p:cNvPr id="162" name="Skupina 161">
            <a:extLst>
              <a:ext uri="{FF2B5EF4-FFF2-40B4-BE49-F238E27FC236}">
                <a16:creationId xmlns:a16="http://schemas.microsoft.com/office/drawing/2014/main" id="{148FE873-6AE3-41BD-BB57-AE5E2CB89643}"/>
              </a:ext>
            </a:extLst>
          </p:cNvPr>
          <p:cNvGrpSpPr/>
          <p:nvPr/>
        </p:nvGrpSpPr>
        <p:grpSpPr>
          <a:xfrm>
            <a:off x="239202" y="1260625"/>
            <a:ext cx="4589889" cy="2511387"/>
            <a:chOff x="239202" y="1260625"/>
            <a:chExt cx="4589889" cy="2511387"/>
          </a:xfrm>
        </p:grpSpPr>
        <p:pic>
          <p:nvPicPr>
            <p:cNvPr id="11" name="Picture 11">
              <a:extLst>
                <a:ext uri="{FF2B5EF4-FFF2-40B4-BE49-F238E27FC236}">
                  <a16:creationId xmlns:a16="http://schemas.microsoft.com/office/drawing/2014/main" id="{14B5F41A-8EFB-4745-8894-6610E4B56B8A}"/>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1960642" y="1712699"/>
              <a:ext cx="610773" cy="599867"/>
            </a:xfrm>
            <a:prstGeom prst="rect">
              <a:avLst/>
            </a:prstGeom>
            <a:noFill/>
          </p:spPr>
        </p:pic>
        <p:pic>
          <p:nvPicPr>
            <p:cNvPr id="12" name="Picture 12">
              <a:extLst>
                <a:ext uri="{FF2B5EF4-FFF2-40B4-BE49-F238E27FC236}">
                  <a16:creationId xmlns:a16="http://schemas.microsoft.com/office/drawing/2014/main" id="{C6CA34AC-14E4-4712-BD24-9DB31E9FE93B}"/>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307681" y="1681100"/>
              <a:ext cx="627061" cy="646011"/>
            </a:xfrm>
            <a:prstGeom prst="rect">
              <a:avLst/>
            </a:prstGeom>
            <a:noFill/>
          </p:spPr>
        </p:pic>
        <p:pic>
          <p:nvPicPr>
            <p:cNvPr id="13" name="Picture 13">
              <a:extLst>
                <a:ext uri="{FF2B5EF4-FFF2-40B4-BE49-F238E27FC236}">
                  <a16:creationId xmlns:a16="http://schemas.microsoft.com/office/drawing/2014/main" id="{89434DF7-0660-4873-B293-32386AA38B3B}"/>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807336" y="1624874"/>
              <a:ext cx="439756" cy="717324"/>
            </a:xfrm>
            <a:prstGeom prst="rect">
              <a:avLst/>
            </a:prstGeom>
            <a:noFill/>
          </p:spPr>
        </p:pic>
        <p:pic>
          <p:nvPicPr>
            <p:cNvPr id="14" name="Picture 14">
              <a:extLst>
                <a:ext uri="{FF2B5EF4-FFF2-40B4-BE49-F238E27FC236}">
                  <a16:creationId xmlns:a16="http://schemas.microsoft.com/office/drawing/2014/main" id="{2EA3165F-83BA-4BB2-B190-95A189C36860}"/>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3067127" y="1624440"/>
              <a:ext cx="496761" cy="713127"/>
            </a:xfrm>
            <a:prstGeom prst="rect">
              <a:avLst/>
            </a:prstGeom>
            <a:noFill/>
          </p:spPr>
        </p:pic>
        <p:pic>
          <p:nvPicPr>
            <p:cNvPr id="15" name="Picture 15">
              <a:extLst>
                <a:ext uri="{FF2B5EF4-FFF2-40B4-BE49-F238E27FC236}">
                  <a16:creationId xmlns:a16="http://schemas.microsoft.com/office/drawing/2014/main" id="{C3606EB2-C2B2-4254-9470-B90817795801}"/>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15418" y="1607744"/>
              <a:ext cx="671822" cy="719008"/>
            </a:xfrm>
            <a:prstGeom prst="rect">
              <a:avLst/>
            </a:prstGeom>
            <a:noFill/>
          </p:spPr>
        </p:pic>
        <p:sp>
          <p:nvSpPr>
            <p:cNvPr id="16" name="Obdélník 6">
              <a:extLst>
                <a:ext uri="{FF2B5EF4-FFF2-40B4-BE49-F238E27FC236}">
                  <a16:creationId xmlns:a16="http://schemas.microsoft.com/office/drawing/2014/main" id="{ACEE70DD-9BF2-48CA-8692-B660ABF276D3}"/>
                </a:ext>
              </a:extLst>
            </p:cNvPr>
            <p:cNvSpPr/>
            <p:nvPr/>
          </p:nvSpPr>
          <p:spPr bwMode="auto">
            <a:xfrm flipV="1">
              <a:off x="600170" y="2306493"/>
              <a:ext cx="362763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55" name="Obdélník 54">
              <a:extLst>
                <a:ext uri="{FF2B5EF4-FFF2-40B4-BE49-F238E27FC236}">
                  <a16:creationId xmlns:a16="http://schemas.microsoft.com/office/drawing/2014/main" id="{96EB75BF-DB04-4BAE-9917-0AC07F349AEC}"/>
                </a:ext>
              </a:extLst>
            </p:cNvPr>
            <p:cNvSpPr/>
            <p:nvPr/>
          </p:nvSpPr>
          <p:spPr bwMode="auto">
            <a:xfrm>
              <a:off x="239202" y="1541443"/>
              <a:ext cx="4589889" cy="2230569"/>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73" name="TextovéPole 72">
              <a:extLst>
                <a:ext uri="{FF2B5EF4-FFF2-40B4-BE49-F238E27FC236}">
                  <a16:creationId xmlns:a16="http://schemas.microsoft.com/office/drawing/2014/main" id="{EEBF798D-C05C-45A9-85EA-7189BD8EA214}"/>
                </a:ext>
              </a:extLst>
            </p:cNvPr>
            <p:cNvSpPr txBox="1"/>
            <p:nvPr/>
          </p:nvSpPr>
          <p:spPr>
            <a:xfrm>
              <a:off x="738492" y="1260625"/>
              <a:ext cx="3877764" cy="338554"/>
            </a:xfrm>
            <a:prstGeom prst="rect">
              <a:avLst/>
            </a:prstGeom>
            <a:noFill/>
          </p:spPr>
          <p:txBody>
            <a:bodyPr wrap="square" rtlCol="0">
              <a:spAutoFit/>
            </a:bodyPr>
            <a:lstStyle/>
            <a:p>
              <a:r>
                <a:rPr lang="en-US" sz="1600" dirty="0"/>
                <a:t>Long semantically-divisible motion</a:t>
              </a:r>
              <a:endParaRPr lang="cs-CZ" sz="1600" dirty="0"/>
            </a:p>
          </p:txBody>
        </p:sp>
        <p:sp>
          <p:nvSpPr>
            <p:cNvPr id="156" name="TextovéPole 155">
              <a:extLst>
                <a:ext uri="{FF2B5EF4-FFF2-40B4-BE49-F238E27FC236}">
                  <a16:creationId xmlns:a16="http://schemas.microsoft.com/office/drawing/2014/main" id="{327F412A-9A77-4612-8106-88B23DD636B1}"/>
                </a:ext>
              </a:extLst>
            </p:cNvPr>
            <p:cNvSpPr txBox="1"/>
            <p:nvPr/>
          </p:nvSpPr>
          <p:spPr>
            <a:xfrm>
              <a:off x="311618" y="2231211"/>
              <a:ext cx="364202" cy="307777"/>
            </a:xfrm>
            <a:prstGeom prst="rect">
              <a:avLst/>
            </a:prstGeom>
            <a:noFill/>
          </p:spPr>
          <p:txBody>
            <a:bodyPr wrap="none" rtlCol="0">
              <a:spAutoFit/>
            </a:bodyPr>
            <a:lstStyle/>
            <a:p>
              <a:r>
                <a:rPr lang="en-US" sz="1400" dirty="0"/>
                <a:t>…</a:t>
              </a:r>
              <a:endParaRPr lang="cs-CZ" sz="1400" dirty="0"/>
            </a:p>
          </p:txBody>
        </p:sp>
        <p:sp>
          <p:nvSpPr>
            <p:cNvPr id="157" name="TextovéPole 156">
              <a:extLst>
                <a:ext uri="{FF2B5EF4-FFF2-40B4-BE49-F238E27FC236}">
                  <a16:creationId xmlns:a16="http://schemas.microsoft.com/office/drawing/2014/main" id="{184FB8FE-B7D6-4BC7-AB8E-673CDB2AB263}"/>
                </a:ext>
              </a:extLst>
            </p:cNvPr>
            <p:cNvSpPr txBox="1"/>
            <p:nvPr/>
          </p:nvSpPr>
          <p:spPr>
            <a:xfrm>
              <a:off x="4159626" y="2227216"/>
              <a:ext cx="364202" cy="307777"/>
            </a:xfrm>
            <a:prstGeom prst="rect">
              <a:avLst/>
            </a:prstGeom>
            <a:noFill/>
          </p:spPr>
          <p:txBody>
            <a:bodyPr wrap="none" rtlCol="0">
              <a:spAutoFit/>
            </a:bodyPr>
            <a:lstStyle/>
            <a:p>
              <a:r>
                <a:rPr lang="en-US" sz="1400" dirty="0"/>
                <a:t>…</a:t>
              </a:r>
              <a:endParaRPr lang="cs-CZ" sz="1400" dirty="0"/>
            </a:p>
          </p:txBody>
        </p:sp>
      </p:grpSp>
      <p:grpSp>
        <p:nvGrpSpPr>
          <p:cNvPr id="163" name="Skupina 162">
            <a:extLst>
              <a:ext uri="{FF2B5EF4-FFF2-40B4-BE49-F238E27FC236}">
                <a16:creationId xmlns:a16="http://schemas.microsoft.com/office/drawing/2014/main" id="{654AD12E-5691-43B7-B8B5-D41993EE4BA4}"/>
              </a:ext>
            </a:extLst>
          </p:cNvPr>
          <p:cNvGrpSpPr/>
          <p:nvPr/>
        </p:nvGrpSpPr>
        <p:grpSpPr>
          <a:xfrm>
            <a:off x="514358" y="5000691"/>
            <a:ext cx="4298880" cy="561703"/>
            <a:chOff x="514358" y="5000691"/>
            <a:chExt cx="4298880" cy="561703"/>
          </a:xfrm>
        </p:grpSpPr>
        <p:sp>
          <p:nvSpPr>
            <p:cNvPr id="108" name="Obdélník 6">
              <a:extLst>
                <a:ext uri="{FF2B5EF4-FFF2-40B4-BE49-F238E27FC236}">
                  <a16:creationId xmlns:a16="http://schemas.microsoft.com/office/drawing/2014/main" id="{AA0973ED-FE77-4026-9B10-2CA21AA88FE8}"/>
                </a:ext>
              </a:extLst>
            </p:cNvPr>
            <p:cNvSpPr/>
            <p:nvPr/>
          </p:nvSpPr>
          <p:spPr bwMode="auto">
            <a:xfrm flipV="1">
              <a:off x="596102" y="5075020"/>
              <a:ext cx="3928031" cy="232495"/>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52" name="TextovéPole 151">
              <a:extLst>
                <a:ext uri="{FF2B5EF4-FFF2-40B4-BE49-F238E27FC236}">
                  <a16:creationId xmlns:a16="http://schemas.microsoft.com/office/drawing/2014/main" id="{EBB021DB-0562-45CB-88FD-42E28109C19E}"/>
                </a:ext>
              </a:extLst>
            </p:cNvPr>
            <p:cNvSpPr txBox="1"/>
            <p:nvPr/>
          </p:nvSpPr>
          <p:spPr>
            <a:xfrm>
              <a:off x="514358" y="5254617"/>
              <a:ext cx="1210588" cy="307777"/>
            </a:xfrm>
            <a:prstGeom prst="rect">
              <a:avLst/>
            </a:prstGeom>
            <a:noFill/>
          </p:spPr>
          <p:txBody>
            <a:bodyPr wrap="none" rtlCol="0">
              <a:spAutoFit/>
            </a:bodyPr>
            <a:lstStyle/>
            <a:p>
              <a:r>
                <a:rPr lang="en-US" sz="1400" dirty="0"/>
                <a:t>Long motion</a:t>
              </a:r>
              <a:endParaRPr lang="cs-CZ" sz="1400" dirty="0"/>
            </a:p>
          </p:txBody>
        </p:sp>
        <p:sp>
          <p:nvSpPr>
            <p:cNvPr id="161" name="TextovéPole 160">
              <a:extLst>
                <a:ext uri="{FF2B5EF4-FFF2-40B4-BE49-F238E27FC236}">
                  <a16:creationId xmlns:a16="http://schemas.microsoft.com/office/drawing/2014/main" id="{F7972C17-600A-4A19-9183-DE0391366C4D}"/>
                </a:ext>
              </a:extLst>
            </p:cNvPr>
            <p:cNvSpPr txBox="1"/>
            <p:nvPr/>
          </p:nvSpPr>
          <p:spPr>
            <a:xfrm>
              <a:off x="4449036" y="5000691"/>
              <a:ext cx="364202" cy="307777"/>
            </a:xfrm>
            <a:prstGeom prst="rect">
              <a:avLst/>
            </a:prstGeom>
            <a:noFill/>
          </p:spPr>
          <p:txBody>
            <a:bodyPr wrap="none" rtlCol="0">
              <a:spAutoFit/>
            </a:bodyPr>
            <a:lstStyle/>
            <a:p>
              <a:r>
                <a:rPr lang="en-US" sz="1400" dirty="0"/>
                <a:t>…</a:t>
              </a:r>
              <a:endParaRPr lang="cs-CZ" sz="1400" dirty="0"/>
            </a:p>
          </p:txBody>
        </p:sp>
      </p:grpSp>
      <p:grpSp>
        <p:nvGrpSpPr>
          <p:cNvPr id="154" name="Skupina 153">
            <a:extLst>
              <a:ext uri="{FF2B5EF4-FFF2-40B4-BE49-F238E27FC236}">
                <a16:creationId xmlns:a16="http://schemas.microsoft.com/office/drawing/2014/main" id="{58A36246-DD48-43B3-B23B-109A43E4C83E}"/>
              </a:ext>
            </a:extLst>
          </p:cNvPr>
          <p:cNvGrpSpPr/>
          <p:nvPr/>
        </p:nvGrpSpPr>
        <p:grpSpPr>
          <a:xfrm>
            <a:off x="5039357" y="5075023"/>
            <a:ext cx="1450106" cy="488072"/>
            <a:chOff x="5039357" y="5075023"/>
            <a:chExt cx="1450106" cy="488072"/>
          </a:xfrm>
        </p:grpSpPr>
        <p:sp>
          <p:nvSpPr>
            <p:cNvPr id="35" name="Obdélník 6">
              <a:extLst>
                <a:ext uri="{FF2B5EF4-FFF2-40B4-BE49-F238E27FC236}">
                  <a16:creationId xmlns:a16="http://schemas.microsoft.com/office/drawing/2014/main" id="{F0C32FA3-6C27-4B26-9C18-4F7F887BD490}"/>
                </a:ext>
              </a:extLst>
            </p:cNvPr>
            <p:cNvSpPr/>
            <p:nvPr/>
          </p:nvSpPr>
          <p:spPr bwMode="auto">
            <a:xfrm flipV="1">
              <a:off x="5107682" y="5075023"/>
              <a:ext cx="1381781" cy="232495"/>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53" name="TextovéPole 152">
              <a:extLst>
                <a:ext uri="{FF2B5EF4-FFF2-40B4-BE49-F238E27FC236}">
                  <a16:creationId xmlns:a16="http://schemas.microsoft.com/office/drawing/2014/main" id="{A8E5129F-195A-4551-A24C-7D73E0338E27}"/>
                </a:ext>
              </a:extLst>
            </p:cNvPr>
            <p:cNvSpPr txBox="1"/>
            <p:nvPr/>
          </p:nvSpPr>
          <p:spPr>
            <a:xfrm>
              <a:off x="5039357" y="5255318"/>
              <a:ext cx="1226618" cy="307777"/>
            </a:xfrm>
            <a:prstGeom prst="rect">
              <a:avLst/>
            </a:prstGeom>
            <a:noFill/>
          </p:spPr>
          <p:txBody>
            <a:bodyPr wrap="none" rtlCol="0">
              <a:spAutoFit/>
            </a:bodyPr>
            <a:lstStyle/>
            <a:p>
              <a:r>
                <a:rPr lang="en-US" sz="1400" dirty="0"/>
                <a:t>Short motion</a:t>
              </a:r>
              <a:endParaRPr lang="cs-CZ" sz="1400" dirty="0"/>
            </a:p>
          </p:txBody>
        </p:sp>
      </p:grpSp>
      <p:sp>
        <p:nvSpPr>
          <p:cNvPr id="8" name="Title 7"/>
          <p:cNvSpPr>
            <a:spLocks noGrp="1"/>
          </p:cNvSpPr>
          <p:nvPr>
            <p:ph type="title"/>
          </p:nvPr>
        </p:nvSpPr>
        <p:spPr/>
        <p:txBody>
          <a:bodyPr/>
          <a:lstStyle/>
          <a:p>
            <a:r>
              <a:rPr lang="en-US" dirty="0"/>
              <a:t>7.1 Processing Long Motions</a:t>
            </a:r>
          </a:p>
        </p:txBody>
      </p:sp>
      <p:sp>
        <p:nvSpPr>
          <p:cNvPr id="53" name="Myšlenková bublina: obláček 52">
            <a:extLst>
              <a:ext uri="{FF2B5EF4-FFF2-40B4-BE49-F238E27FC236}">
                <a16:creationId xmlns:a16="http://schemas.microsoft.com/office/drawing/2014/main" id="{3FD2BC1F-215B-4E8C-90D0-6F84D58AEEFA}"/>
              </a:ext>
            </a:extLst>
          </p:cNvPr>
          <p:cNvSpPr/>
          <p:nvPr/>
        </p:nvSpPr>
        <p:spPr bwMode="auto">
          <a:xfrm>
            <a:off x="5046430" y="5524884"/>
            <a:ext cx="1517584" cy="1053864"/>
          </a:xfrm>
          <a:prstGeom prst="cloudCallout">
            <a:avLst>
              <a:gd name="adj1" fmla="val 33745"/>
              <a:gd name="adj2" fmla="val -68076"/>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Where is it?</a:t>
            </a:r>
            <a:endParaRPr lang="cs-CZ" sz="2000" dirty="0"/>
          </a:p>
        </p:txBody>
      </p:sp>
      <p:sp>
        <p:nvSpPr>
          <p:cNvPr id="54" name="Ovál 53">
            <a:extLst>
              <a:ext uri="{FF2B5EF4-FFF2-40B4-BE49-F238E27FC236}">
                <a16:creationId xmlns:a16="http://schemas.microsoft.com/office/drawing/2014/main" id="{18076FAB-FC3C-4790-865B-2098DB8D3E82}"/>
              </a:ext>
            </a:extLst>
          </p:cNvPr>
          <p:cNvSpPr/>
          <p:nvPr/>
        </p:nvSpPr>
        <p:spPr bwMode="auto">
          <a:xfrm>
            <a:off x="179512" y="3911390"/>
            <a:ext cx="2554286"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Subsequence</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a:t> similarity s</a:t>
            </a:r>
            <a:r>
              <a:rPr kumimoji="0" lang="en-US" sz="1600" b="0" i="0" u="none" strike="noStrike" cap="none" normalizeH="0" baseline="0" dirty="0">
                <a:ln>
                  <a:noFill/>
                </a:ln>
                <a:solidFill>
                  <a:schemeClr val="tx1"/>
                </a:solidFill>
                <a:effectLst/>
                <a:latin typeface="Palatino Linotype" pitchFamily="18" charset="0"/>
              </a:rPr>
              <a:t>earch</a:t>
            </a:r>
            <a:endParaRPr kumimoji="0" lang="cs-CZ" sz="1600" b="0" i="0" u="none" strike="noStrike" cap="none" normalizeH="0" baseline="0" dirty="0">
              <a:ln>
                <a:noFill/>
              </a:ln>
              <a:solidFill>
                <a:schemeClr val="tx1"/>
              </a:solidFill>
              <a:effectLst/>
              <a:latin typeface="Palatino Linotype" pitchFamily="18" charset="0"/>
            </a:endParaRPr>
          </a:p>
        </p:txBody>
      </p:sp>
      <p:grpSp>
        <p:nvGrpSpPr>
          <p:cNvPr id="149" name="Skupina 148">
            <a:extLst>
              <a:ext uri="{FF2B5EF4-FFF2-40B4-BE49-F238E27FC236}">
                <a16:creationId xmlns:a16="http://schemas.microsoft.com/office/drawing/2014/main" id="{FCAE0FC4-E42F-4270-AA94-4179BF2DBB67}"/>
              </a:ext>
            </a:extLst>
          </p:cNvPr>
          <p:cNvGrpSpPr/>
          <p:nvPr/>
        </p:nvGrpSpPr>
        <p:grpSpPr>
          <a:xfrm>
            <a:off x="6153444" y="3145382"/>
            <a:ext cx="2748463" cy="626631"/>
            <a:chOff x="6153444" y="3145382"/>
            <a:chExt cx="2748463" cy="626631"/>
          </a:xfrm>
        </p:grpSpPr>
        <p:sp>
          <p:nvSpPr>
            <p:cNvPr id="32" name="TextovéPole 31">
              <a:extLst>
                <a:ext uri="{FF2B5EF4-FFF2-40B4-BE49-F238E27FC236}">
                  <a16:creationId xmlns:a16="http://schemas.microsoft.com/office/drawing/2014/main" id="{C3340538-CA25-4932-A9FC-5E4BC290FA34}"/>
                </a:ext>
              </a:extLst>
            </p:cNvPr>
            <p:cNvSpPr txBox="1"/>
            <p:nvPr/>
          </p:nvSpPr>
          <p:spPr>
            <a:xfrm>
              <a:off x="7792308" y="3145382"/>
              <a:ext cx="1109599" cy="523220"/>
            </a:xfrm>
            <a:prstGeom prst="rect">
              <a:avLst/>
            </a:prstGeom>
            <a:noFill/>
          </p:spPr>
          <p:txBody>
            <a:bodyPr wrap="none" rtlCol="0">
              <a:spAutoFit/>
            </a:bodyPr>
            <a:lstStyle/>
            <a:p>
              <a:r>
                <a:rPr lang="en-US" sz="1400" dirty="0" err="1"/>
                <a:t>Rittberger</a:t>
              </a:r>
              <a:endParaRPr lang="en-US" sz="1400" dirty="0"/>
            </a:p>
            <a:p>
              <a:r>
                <a:rPr lang="en-US" sz="1400" dirty="0"/>
                <a:t>jump (0.4 s)</a:t>
              </a:r>
              <a:endParaRPr lang="cs-CZ" sz="1400" dirty="0"/>
            </a:p>
          </p:txBody>
        </p:sp>
        <p:sp>
          <p:nvSpPr>
            <p:cNvPr id="33" name="TextovéPole 32">
              <a:extLst>
                <a:ext uri="{FF2B5EF4-FFF2-40B4-BE49-F238E27FC236}">
                  <a16:creationId xmlns:a16="http://schemas.microsoft.com/office/drawing/2014/main" id="{FF7411A9-A5DA-441D-AD07-3E434B8BABCF}"/>
                </a:ext>
              </a:extLst>
            </p:cNvPr>
            <p:cNvSpPr txBox="1"/>
            <p:nvPr/>
          </p:nvSpPr>
          <p:spPr>
            <a:xfrm>
              <a:off x="6153444" y="3464236"/>
              <a:ext cx="1959191" cy="307777"/>
            </a:xfrm>
            <a:prstGeom prst="rect">
              <a:avLst/>
            </a:prstGeom>
            <a:noFill/>
          </p:spPr>
          <p:txBody>
            <a:bodyPr wrap="square" rtlCol="0">
              <a:spAutoFit/>
            </a:bodyPr>
            <a:lstStyle/>
            <a:p>
              <a:r>
                <a:rPr lang="en-US" sz="1400" dirty="0"/>
                <a:t>Pirouette (1.1 s)</a:t>
              </a:r>
              <a:endParaRPr lang="cs-CZ" sz="1400" dirty="0"/>
            </a:p>
          </p:txBody>
        </p:sp>
      </p:grpSp>
      <p:grpSp>
        <p:nvGrpSpPr>
          <p:cNvPr id="148" name="Skupina 147">
            <a:extLst>
              <a:ext uri="{FF2B5EF4-FFF2-40B4-BE49-F238E27FC236}">
                <a16:creationId xmlns:a16="http://schemas.microsoft.com/office/drawing/2014/main" id="{DFCBF406-34F3-41DA-BEFB-E0E08B99931B}"/>
              </a:ext>
            </a:extLst>
          </p:cNvPr>
          <p:cNvGrpSpPr/>
          <p:nvPr/>
        </p:nvGrpSpPr>
        <p:grpSpPr>
          <a:xfrm>
            <a:off x="5490508" y="1259375"/>
            <a:ext cx="3877764" cy="2512638"/>
            <a:chOff x="5490508" y="1259375"/>
            <a:chExt cx="3877764" cy="2512638"/>
          </a:xfrm>
        </p:grpSpPr>
        <p:sp>
          <p:nvSpPr>
            <p:cNvPr id="18" name="Obdélník 6">
              <a:extLst>
                <a:ext uri="{FF2B5EF4-FFF2-40B4-BE49-F238E27FC236}">
                  <a16:creationId xmlns:a16="http://schemas.microsoft.com/office/drawing/2014/main" id="{8663AC75-D3E3-4D01-B66C-CAD4B8661574}"/>
                </a:ext>
              </a:extLst>
            </p:cNvPr>
            <p:cNvSpPr/>
            <p:nvPr/>
          </p:nvSpPr>
          <p:spPr bwMode="auto">
            <a:xfrm flipV="1">
              <a:off x="6093817" y="2315210"/>
              <a:ext cx="1553910"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19" name="Picture 11">
              <a:extLst>
                <a:ext uri="{FF2B5EF4-FFF2-40B4-BE49-F238E27FC236}">
                  <a16:creationId xmlns:a16="http://schemas.microsoft.com/office/drawing/2014/main" id="{3CF6BD46-A459-4957-821E-437CDF3C002E}"/>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074525" y="1678273"/>
              <a:ext cx="610773" cy="599867"/>
            </a:xfrm>
            <a:prstGeom prst="rect">
              <a:avLst/>
            </a:prstGeom>
            <a:noFill/>
          </p:spPr>
        </p:pic>
        <p:pic>
          <p:nvPicPr>
            <p:cNvPr id="20" name="Picture 12">
              <a:extLst>
                <a:ext uri="{FF2B5EF4-FFF2-40B4-BE49-F238E27FC236}">
                  <a16:creationId xmlns:a16="http://schemas.microsoft.com/office/drawing/2014/main" id="{2698483B-22B6-4C18-BCFF-3E05077CDC61}"/>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21564" y="1646674"/>
              <a:ext cx="627061" cy="646011"/>
            </a:xfrm>
            <a:prstGeom prst="rect">
              <a:avLst/>
            </a:prstGeom>
            <a:noFill/>
          </p:spPr>
        </p:pic>
        <p:pic>
          <p:nvPicPr>
            <p:cNvPr id="21" name="Picture 13">
              <a:extLst>
                <a:ext uri="{FF2B5EF4-FFF2-40B4-BE49-F238E27FC236}">
                  <a16:creationId xmlns:a16="http://schemas.microsoft.com/office/drawing/2014/main" id="{0EE9DF1E-180A-49E7-BF46-69A06AF04BD4}"/>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921219" y="1590448"/>
              <a:ext cx="439756" cy="717324"/>
            </a:xfrm>
            <a:prstGeom prst="rect">
              <a:avLst/>
            </a:prstGeom>
            <a:noFill/>
          </p:spPr>
        </p:pic>
        <p:pic>
          <p:nvPicPr>
            <p:cNvPr id="22" name="Picture 14">
              <a:extLst>
                <a:ext uri="{FF2B5EF4-FFF2-40B4-BE49-F238E27FC236}">
                  <a16:creationId xmlns:a16="http://schemas.microsoft.com/office/drawing/2014/main" id="{A902AFAD-73A0-45FB-94D3-2A541D157A4A}"/>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181010" y="1590014"/>
              <a:ext cx="496761" cy="713127"/>
            </a:xfrm>
            <a:prstGeom prst="rect">
              <a:avLst/>
            </a:prstGeom>
            <a:noFill/>
          </p:spPr>
        </p:pic>
        <p:sp>
          <p:nvSpPr>
            <p:cNvPr id="24" name="Obdélník 6">
              <a:extLst>
                <a:ext uri="{FF2B5EF4-FFF2-40B4-BE49-F238E27FC236}">
                  <a16:creationId xmlns:a16="http://schemas.microsoft.com/office/drawing/2014/main" id="{A51396B6-F6BA-4256-A150-5A9C385B1FA0}"/>
                </a:ext>
              </a:extLst>
            </p:cNvPr>
            <p:cNvSpPr/>
            <p:nvPr/>
          </p:nvSpPr>
          <p:spPr bwMode="auto">
            <a:xfrm flipV="1">
              <a:off x="7269389" y="2642019"/>
              <a:ext cx="1488699"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5" name="Obdélník 6">
              <a:extLst>
                <a:ext uri="{FF2B5EF4-FFF2-40B4-BE49-F238E27FC236}">
                  <a16:creationId xmlns:a16="http://schemas.microsoft.com/office/drawing/2014/main" id="{D88658BD-3DE3-46BA-923E-E9A43E052983}"/>
                </a:ext>
              </a:extLst>
            </p:cNvPr>
            <p:cNvSpPr/>
            <p:nvPr/>
          </p:nvSpPr>
          <p:spPr bwMode="auto">
            <a:xfrm flipV="1">
              <a:off x="6074525" y="2946439"/>
              <a:ext cx="1177591"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6" name="Obdélník 6">
              <a:extLst>
                <a:ext uri="{FF2B5EF4-FFF2-40B4-BE49-F238E27FC236}">
                  <a16:creationId xmlns:a16="http://schemas.microsoft.com/office/drawing/2014/main" id="{93A20CA8-1107-474B-81FF-B53BBDC1DF4D}"/>
                </a:ext>
              </a:extLst>
            </p:cNvPr>
            <p:cNvSpPr/>
            <p:nvPr/>
          </p:nvSpPr>
          <p:spPr bwMode="auto">
            <a:xfrm flipV="1">
              <a:off x="7871094" y="2954685"/>
              <a:ext cx="76182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7" name="Obdélník 6">
              <a:extLst>
                <a:ext uri="{FF2B5EF4-FFF2-40B4-BE49-F238E27FC236}">
                  <a16:creationId xmlns:a16="http://schemas.microsoft.com/office/drawing/2014/main" id="{A33FF13D-A50B-4414-B99F-555136EA1790}"/>
                </a:ext>
              </a:extLst>
            </p:cNvPr>
            <p:cNvSpPr/>
            <p:nvPr/>
          </p:nvSpPr>
          <p:spPr bwMode="auto">
            <a:xfrm flipV="1">
              <a:off x="7801798" y="1817145"/>
              <a:ext cx="95896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8" name="Obdélník 6">
              <a:extLst>
                <a:ext uri="{FF2B5EF4-FFF2-40B4-BE49-F238E27FC236}">
                  <a16:creationId xmlns:a16="http://schemas.microsoft.com/office/drawing/2014/main" id="{4190B79E-3069-4A16-84B5-89B72DE96AFB}"/>
                </a:ext>
              </a:extLst>
            </p:cNvPr>
            <p:cNvSpPr/>
            <p:nvPr/>
          </p:nvSpPr>
          <p:spPr bwMode="auto">
            <a:xfrm flipV="1">
              <a:off x="6237364" y="3261813"/>
              <a:ext cx="1435594"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4" name="TextovéPole 33">
              <a:extLst>
                <a:ext uri="{FF2B5EF4-FFF2-40B4-BE49-F238E27FC236}">
                  <a16:creationId xmlns:a16="http://schemas.microsoft.com/office/drawing/2014/main" id="{6B6088C8-DFBA-4371-B8EA-A29A54C2E1B8}"/>
                </a:ext>
              </a:extLst>
            </p:cNvPr>
            <p:cNvSpPr txBox="1"/>
            <p:nvPr/>
          </p:nvSpPr>
          <p:spPr>
            <a:xfrm>
              <a:off x="5490508" y="1259375"/>
              <a:ext cx="3877764" cy="338554"/>
            </a:xfrm>
            <a:prstGeom prst="rect">
              <a:avLst/>
            </a:prstGeom>
            <a:noFill/>
          </p:spPr>
          <p:txBody>
            <a:bodyPr wrap="square" rtlCol="0">
              <a:spAutoFit/>
            </a:bodyPr>
            <a:lstStyle/>
            <a:p>
              <a:r>
                <a:rPr lang="en-US" sz="1600" dirty="0"/>
                <a:t>Short semantically-indivisible motions</a:t>
              </a:r>
              <a:endParaRPr lang="cs-CZ" sz="1600" dirty="0"/>
            </a:p>
          </p:txBody>
        </p:sp>
        <p:sp>
          <p:nvSpPr>
            <p:cNvPr id="39" name="Obdélník 38">
              <a:extLst>
                <a:ext uri="{FF2B5EF4-FFF2-40B4-BE49-F238E27FC236}">
                  <a16:creationId xmlns:a16="http://schemas.microsoft.com/office/drawing/2014/main" id="{584A93B4-FDF2-4B0B-A2CA-74E5C8F29AA4}"/>
                </a:ext>
              </a:extLst>
            </p:cNvPr>
            <p:cNvSpPr/>
            <p:nvPr/>
          </p:nvSpPr>
          <p:spPr bwMode="auto">
            <a:xfrm>
              <a:off x="5868144" y="1541445"/>
              <a:ext cx="3024417" cy="223056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74" name="Obdélník 6">
              <a:extLst>
                <a:ext uri="{FF2B5EF4-FFF2-40B4-BE49-F238E27FC236}">
                  <a16:creationId xmlns:a16="http://schemas.microsoft.com/office/drawing/2014/main" id="{D6379E74-20E8-4EBF-916E-30BC0839B0DF}"/>
                </a:ext>
              </a:extLst>
            </p:cNvPr>
            <p:cNvSpPr/>
            <p:nvPr/>
          </p:nvSpPr>
          <p:spPr bwMode="auto">
            <a:xfrm flipV="1">
              <a:off x="7860630" y="2202346"/>
              <a:ext cx="72312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grpSp>
      <p:sp>
        <p:nvSpPr>
          <p:cNvPr id="107" name="Ovál 106">
            <a:extLst>
              <a:ext uri="{FF2B5EF4-FFF2-40B4-BE49-F238E27FC236}">
                <a16:creationId xmlns:a16="http://schemas.microsoft.com/office/drawing/2014/main" id="{AE0E04D4-F1B4-452A-971A-7ADFC60C4FAE}"/>
              </a:ext>
            </a:extLst>
          </p:cNvPr>
          <p:cNvSpPr/>
          <p:nvPr/>
        </p:nvSpPr>
        <p:spPr bwMode="auto">
          <a:xfrm>
            <a:off x="2934742" y="3910168"/>
            <a:ext cx="1979957"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Semantic segmentation</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09" name="Myšlenková bublina: obláček 108">
            <a:extLst>
              <a:ext uri="{FF2B5EF4-FFF2-40B4-BE49-F238E27FC236}">
                <a16:creationId xmlns:a16="http://schemas.microsoft.com/office/drawing/2014/main" id="{9219ECB7-C0CA-453D-A3E9-4974FA6A8FC3}"/>
              </a:ext>
            </a:extLst>
          </p:cNvPr>
          <p:cNvSpPr/>
          <p:nvPr/>
        </p:nvSpPr>
        <p:spPr bwMode="auto">
          <a:xfrm>
            <a:off x="1812622" y="5408506"/>
            <a:ext cx="1607249" cy="1053864"/>
          </a:xfrm>
          <a:prstGeom prst="cloudCallout">
            <a:avLst>
              <a:gd name="adj1" fmla="val 5838"/>
              <a:gd name="adj2" fmla="val -72643"/>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What is inside?</a:t>
            </a:r>
            <a:endParaRPr lang="cs-CZ" sz="2000" dirty="0"/>
          </a:p>
        </p:txBody>
      </p:sp>
      <p:grpSp>
        <p:nvGrpSpPr>
          <p:cNvPr id="146" name="Skupina 145">
            <a:extLst>
              <a:ext uri="{FF2B5EF4-FFF2-40B4-BE49-F238E27FC236}">
                <a16:creationId xmlns:a16="http://schemas.microsoft.com/office/drawing/2014/main" id="{B5869604-3E5B-4F29-99E2-48A9B1A50F3A}"/>
              </a:ext>
            </a:extLst>
          </p:cNvPr>
          <p:cNvGrpSpPr/>
          <p:nvPr/>
        </p:nvGrpSpPr>
        <p:grpSpPr>
          <a:xfrm>
            <a:off x="1113683" y="4445877"/>
            <a:ext cx="3079901" cy="861637"/>
            <a:chOff x="1113683" y="4445877"/>
            <a:chExt cx="3079901" cy="861637"/>
          </a:xfrm>
        </p:grpSpPr>
        <p:sp>
          <p:nvSpPr>
            <p:cNvPr id="110" name="Obdélník 6">
              <a:extLst>
                <a:ext uri="{FF2B5EF4-FFF2-40B4-BE49-F238E27FC236}">
                  <a16:creationId xmlns:a16="http://schemas.microsoft.com/office/drawing/2014/main" id="{E1B3E639-9A1A-4BFC-89C4-747F8518B969}"/>
                </a:ext>
              </a:extLst>
            </p:cNvPr>
            <p:cNvSpPr/>
            <p:nvPr/>
          </p:nvSpPr>
          <p:spPr bwMode="auto">
            <a:xfrm flipV="1">
              <a:off x="1113683" y="5075019"/>
              <a:ext cx="1245652" cy="232495"/>
            </a:xfrm>
            <a:prstGeom prst="rect">
              <a:avLst/>
            </a:prstGeom>
            <a:pattFill prst="dkVert">
              <a:fgClr>
                <a:schemeClr val="bg1"/>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11" name="Obdélník 110">
              <a:extLst>
                <a:ext uri="{FF2B5EF4-FFF2-40B4-BE49-F238E27FC236}">
                  <a16:creationId xmlns:a16="http://schemas.microsoft.com/office/drawing/2014/main" id="{99257E84-DDA9-45D6-8F6B-BB00F5B0E5A1}"/>
                </a:ext>
              </a:extLst>
            </p:cNvPr>
            <p:cNvSpPr/>
            <p:nvPr/>
          </p:nvSpPr>
          <p:spPr bwMode="auto">
            <a:xfrm>
              <a:off x="1113683" y="4852563"/>
              <a:ext cx="1245652" cy="21101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Pirouette (97%)</a:t>
              </a:r>
              <a:endParaRPr kumimoji="0" lang="cs-CZ" sz="1200" b="0" i="0" u="none" strike="noStrike" cap="none" normalizeH="0" baseline="0" dirty="0">
                <a:ln>
                  <a:noFill/>
                </a:ln>
                <a:solidFill>
                  <a:schemeClr val="tx1"/>
                </a:solidFill>
                <a:effectLst/>
                <a:latin typeface="Palatino Linotype" pitchFamily="18" charset="0"/>
              </a:endParaRPr>
            </a:p>
          </p:txBody>
        </p:sp>
        <p:sp>
          <p:nvSpPr>
            <p:cNvPr id="112" name="Obdélník 6">
              <a:extLst>
                <a:ext uri="{FF2B5EF4-FFF2-40B4-BE49-F238E27FC236}">
                  <a16:creationId xmlns:a16="http://schemas.microsoft.com/office/drawing/2014/main" id="{72EE2AEC-66EF-48CC-820D-78747C554EF8}"/>
                </a:ext>
              </a:extLst>
            </p:cNvPr>
            <p:cNvSpPr/>
            <p:nvPr/>
          </p:nvSpPr>
          <p:spPr bwMode="auto">
            <a:xfrm flipV="1">
              <a:off x="3162107" y="5073796"/>
              <a:ext cx="691621" cy="232495"/>
            </a:xfrm>
            <a:prstGeom prst="rect">
              <a:avLst/>
            </a:prstGeom>
            <a:pattFill prst="dkVert">
              <a:fgClr>
                <a:schemeClr val="bg1"/>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13" name="Obdélník 112">
              <a:extLst>
                <a:ext uri="{FF2B5EF4-FFF2-40B4-BE49-F238E27FC236}">
                  <a16:creationId xmlns:a16="http://schemas.microsoft.com/office/drawing/2014/main" id="{53A47B8C-00EB-4D47-9D1E-CE81FEF8157B}"/>
                </a:ext>
              </a:extLst>
            </p:cNvPr>
            <p:cNvSpPr/>
            <p:nvPr/>
          </p:nvSpPr>
          <p:spPr bwMode="auto">
            <a:xfrm>
              <a:off x="2821556" y="4857886"/>
              <a:ext cx="1372028" cy="203616"/>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Palatino Linotype" pitchFamily="18" charset="0"/>
                </a:rPr>
                <a:t>Rittberger</a:t>
              </a:r>
              <a:r>
                <a:rPr kumimoji="0" lang="en-US" sz="1200" b="0" i="0" u="none" strike="noStrike" cap="none" normalizeH="0" baseline="0" dirty="0">
                  <a:ln>
                    <a:noFill/>
                  </a:ln>
                  <a:solidFill>
                    <a:schemeClr val="tx1"/>
                  </a:solidFill>
                  <a:effectLst/>
                  <a:latin typeface="Palatino Linotype" pitchFamily="18" charset="0"/>
                </a:rPr>
                <a:t> (92%)</a:t>
              </a:r>
              <a:endParaRPr kumimoji="0" lang="cs-CZ" sz="1200" b="0" i="0" u="none" strike="noStrike" cap="none" normalizeH="0" baseline="0" dirty="0">
                <a:ln>
                  <a:noFill/>
                </a:ln>
                <a:solidFill>
                  <a:schemeClr val="tx1"/>
                </a:solidFill>
                <a:effectLst/>
                <a:latin typeface="Palatino Linotype" pitchFamily="18" charset="0"/>
              </a:endParaRPr>
            </a:p>
          </p:txBody>
        </p:sp>
        <p:cxnSp>
          <p:nvCxnSpPr>
            <p:cNvPr id="114" name="Přímá spojnice se šipkou 113">
              <a:extLst>
                <a:ext uri="{FF2B5EF4-FFF2-40B4-BE49-F238E27FC236}">
                  <a16:creationId xmlns:a16="http://schemas.microsoft.com/office/drawing/2014/main" id="{542B8AA9-376D-4FEF-B595-50B835A58041}"/>
                </a:ext>
              </a:extLst>
            </p:cNvPr>
            <p:cNvCxnSpPr>
              <a:cxnSpLocks/>
              <a:stCxn id="107" idx="3"/>
              <a:endCxn id="111" idx="3"/>
            </p:cNvCxnSpPr>
            <p:nvPr/>
          </p:nvCxnSpPr>
          <p:spPr bwMode="auto">
            <a:xfrm flipH="1">
              <a:off x="2359335" y="4445877"/>
              <a:ext cx="865365" cy="512195"/>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117" name="Přímá spojnice se šipkou 116">
              <a:extLst>
                <a:ext uri="{FF2B5EF4-FFF2-40B4-BE49-F238E27FC236}">
                  <a16:creationId xmlns:a16="http://schemas.microsoft.com/office/drawing/2014/main" id="{932D029F-06C4-4FDD-B6D0-13AA1C4719E1}"/>
                </a:ext>
              </a:extLst>
            </p:cNvPr>
            <p:cNvCxnSpPr>
              <a:cxnSpLocks/>
              <a:stCxn id="107" idx="3"/>
              <a:endCxn id="113" idx="0"/>
            </p:cNvCxnSpPr>
            <p:nvPr/>
          </p:nvCxnSpPr>
          <p:spPr bwMode="auto">
            <a:xfrm>
              <a:off x="3224700" y="4445877"/>
              <a:ext cx="282870" cy="412009"/>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grpSp>
      <p:grpSp>
        <p:nvGrpSpPr>
          <p:cNvPr id="145" name="Skupina 144">
            <a:extLst>
              <a:ext uri="{FF2B5EF4-FFF2-40B4-BE49-F238E27FC236}">
                <a16:creationId xmlns:a16="http://schemas.microsoft.com/office/drawing/2014/main" id="{59D01C24-723D-4442-B216-3EEEFA663267}"/>
              </a:ext>
            </a:extLst>
          </p:cNvPr>
          <p:cNvGrpSpPr/>
          <p:nvPr/>
        </p:nvGrpSpPr>
        <p:grpSpPr>
          <a:xfrm>
            <a:off x="690929" y="1073909"/>
            <a:ext cx="3632216" cy="2964295"/>
            <a:chOff x="690929" y="1073909"/>
            <a:chExt cx="3632216" cy="2964295"/>
          </a:xfrm>
        </p:grpSpPr>
        <p:sp>
          <p:nvSpPr>
            <p:cNvPr id="58" name="Oblouk 57">
              <a:extLst>
                <a:ext uri="{FF2B5EF4-FFF2-40B4-BE49-F238E27FC236}">
                  <a16:creationId xmlns:a16="http://schemas.microsoft.com/office/drawing/2014/main" id="{13D3855A-BE45-43DD-A96D-FAD2D6C9E5B5}"/>
                </a:ext>
              </a:extLst>
            </p:cNvPr>
            <p:cNvSpPr/>
            <p:nvPr/>
          </p:nvSpPr>
          <p:spPr bwMode="auto">
            <a:xfrm rot="5400000">
              <a:off x="1058740" y="1170901"/>
              <a:ext cx="2964295" cy="2770311"/>
            </a:xfrm>
            <a:prstGeom prst="arc">
              <a:avLst/>
            </a:prstGeom>
            <a:noFill/>
            <a:ln w="38100" cap="flat" cmpd="sng" algn="ctr">
              <a:solidFill>
                <a:schemeClr val="tx1"/>
              </a:solidFill>
              <a:prstDash val="solid"/>
              <a:round/>
              <a:headEnd type="arrow"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59" name="Obdélník 6">
              <a:extLst>
                <a:ext uri="{FF2B5EF4-FFF2-40B4-BE49-F238E27FC236}">
                  <a16:creationId xmlns:a16="http://schemas.microsoft.com/office/drawing/2014/main" id="{60BF3980-244F-4C3C-83A4-3A0EFE810F65}"/>
                </a:ext>
              </a:extLst>
            </p:cNvPr>
            <p:cNvSpPr/>
            <p:nvPr/>
          </p:nvSpPr>
          <p:spPr bwMode="auto">
            <a:xfrm flipV="1">
              <a:off x="2825323" y="2303141"/>
              <a:ext cx="1179642" cy="232495"/>
            </a:xfrm>
            <a:prstGeom prst="rect">
              <a:avLst/>
            </a:prstGeom>
            <a:pattFill prst="dkVert">
              <a:fgClr>
                <a:schemeClr val="accent3"/>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60" name="Obdélník 6">
              <a:extLst>
                <a:ext uri="{FF2B5EF4-FFF2-40B4-BE49-F238E27FC236}">
                  <a16:creationId xmlns:a16="http://schemas.microsoft.com/office/drawing/2014/main" id="{7E29EE0C-7CE8-4CF7-8B3F-74DB5961CEDD}"/>
                </a:ext>
              </a:extLst>
            </p:cNvPr>
            <p:cNvSpPr/>
            <p:nvPr/>
          </p:nvSpPr>
          <p:spPr bwMode="auto">
            <a:xfrm flipV="1">
              <a:off x="690929" y="2304921"/>
              <a:ext cx="1172617" cy="232495"/>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61" name="Oblouk 60">
              <a:extLst>
                <a:ext uri="{FF2B5EF4-FFF2-40B4-BE49-F238E27FC236}">
                  <a16:creationId xmlns:a16="http://schemas.microsoft.com/office/drawing/2014/main" id="{525D2EEA-2976-4A8D-86D3-D1993B630F9E}"/>
                </a:ext>
              </a:extLst>
            </p:cNvPr>
            <p:cNvSpPr/>
            <p:nvPr/>
          </p:nvSpPr>
          <p:spPr bwMode="auto">
            <a:xfrm rot="5400000" flipV="1">
              <a:off x="-68163" y="2034991"/>
              <a:ext cx="2723029" cy="1046552"/>
            </a:xfrm>
            <a:prstGeom prst="arc">
              <a:avLst/>
            </a:prstGeom>
            <a:noFill/>
            <a:ln w="38100" cap="flat" cmpd="sng" algn="ctr">
              <a:solidFill>
                <a:schemeClr val="tx1"/>
              </a:solidFill>
              <a:prstDash val="solid"/>
              <a:round/>
              <a:headEnd type="arrow"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20" name="Obdélník 119">
              <a:extLst>
                <a:ext uri="{FF2B5EF4-FFF2-40B4-BE49-F238E27FC236}">
                  <a16:creationId xmlns:a16="http://schemas.microsoft.com/office/drawing/2014/main" id="{B025C424-2037-4590-BE71-8460676D6859}"/>
                </a:ext>
              </a:extLst>
            </p:cNvPr>
            <p:cNvSpPr/>
            <p:nvPr/>
          </p:nvSpPr>
          <p:spPr bwMode="auto">
            <a:xfrm>
              <a:off x="828717" y="3104023"/>
              <a:ext cx="569931" cy="315579"/>
            </a:xfrm>
            <a:prstGeom prst="rect">
              <a:avLst/>
            </a:prstGeom>
            <a:noFill/>
            <a:ln w="9525" cap="flat" cmpd="sng" algn="ctr">
              <a:no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a:t>88</a:t>
              </a:r>
              <a:r>
                <a:rPr kumimoji="0" lang="en-US" sz="1600" b="1" i="0" u="none" strike="noStrike" cap="none" normalizeH="0" baseline="0" dirty="0">
                  <a:ln>
                    <a:noFill/>
                  </a:ln>
                  <a:solidFill>
                    <a:schemeClr val="tx1"/>
                  </a:solidFill>
                  <a:effectLst/>
                  <a:latin typeface="Palatino Linotype" pitchFamily="18" charset="0"/>
                </a:rPr>
                <a:t>%</a:t>
              </a:r>
              <a:endParaRPr kumimoji="0" lang="cs-CZ" sz="1600" b="1" i="0" u="none" strike="noStrike" cap="none" normalizeH="0" baseline="0" dirty="0">
                <a:ln>
                  <a:noFill/>
                </a:ln>
                <a:solidFill>
                  <a:schemeClr val="tx1"/>
                </a:solidFill>
                <a:effectLst/>
                <a:latin typeface="Palatino Linotype" pitchFamily="18" charset="0"/>
              </a:endParaRPr>
            </a:p>
          </p:txBody>
        </p:sp>
        <p:sp>
          <p:nvSpPr>
            <p:cNvPr id="121" name="Obdélník 120">
              <a:extLst>
                <a:ext uri="{FF2B5EF4-FFF2-40B4-BE49-F238E27FC236}">
                  <a16:creationId xmlns:a16="http://schemas.microsoft.com/office/drawing/2014/main" id="{6DA1451A-7E4A-4F8A-B754-1C968ACE4975}"/>
                </a:ext>
              </a:extLst>
            </p:cNvPr>
            <p:cNvSpPr/>
            <p:nvPr/>
          </p:nvSpPr>
          <p:spPr bwMode="auto">
            <a:xfrm>
              <a:off x="3753214" y="3108619"/>
              <a:ext cx="569931" cy="315579"/>
            </a:xfrm>
            <a:prstGeom prst="rect">
              <a:avLst/>
            </a:prstGeom>
            <a:noFill/>
            <a:ln w="9525" cap="flat" cmpd="sng" algn="ctr">
              <a:no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96%</a:t>
              </a:r>
              <a:endParaRPr kumimoji="0" lang="cs-CZ" sz="1600" b="1" i="0" u="none" strike="noStrike" cap="none" normalizeH="0" baseline="0" dirty="0">
                <a:ln>
                  <a:noFill/>
                </a:ln>
                <a:solidFill>
                  <a:schemeClr val="tx1"/>
                </a:solidFill>
                <a:effectLst/>
                <a:latin typeface="Palatino Linotype" pitchFamily="18" charset="0"/>
              </a:endParaRPr>
            </a:p>
          </p:txBody>
        </p:sp>
      </p:grpSp>
      <p:grpSp>
        <p:nvGrpSpPr>
          <p:cNvPr id="144" name="Skupina 143">
            <a:extLst>
              <a:ext uri="{FF2B5EF4-FFF2-40B4-BE49-F238E27FC236}">
                <a16:creationId xmlns:a16="http://schemas.microsoft.com/office/drawing/2014/main" id="{065E8F6A-542F-42D9-A1A4-8E13161692DF}"/>
              </a:ext>
            </a:extLst>
          </p:cNvPr>
          <p:cNvGrpSpPr/>
          <p:nvPr/>
        </p:nvGrpSpPr>
        <p:grpSpPr>
          <a:xfrm>
            <a:off x="2359731" y="3772012"/>
            <a:ext cx="2747951" cy="1419258"/>
            <a:chOff x="2359731" y="3772012"/>
            <a:chExt cx="2747951" cy="1419258"/>
          </a:xfrm>
        </p:grpSpPr>
        <p:cxnSp>
          <p:nvCxnSpPr>
            <p:cNvPr id="62" name="Přímá spojnice se šipkou 61">
              <a:extLst>
                <a:ext uri="{FF2B5EF4-FFF2-40B4-BE49-F238E27FC236}">
                  <a16:creationId xmlns:a16="http://schemas.microsoft.com/office/drawing/2014/main" id="{E6415CFE-89BD-42DD-9C9D-74695B11E5DC}"/>
                </a:ext>
              </a:extLst>
            </p:cNvPr>
            <p:cNvCxnSpPr>
              <a:cxnSpLocks/>
              <a:stCxn id="35" idx="1"/>
              <a:endCxn id="54" idx="5"/>
            </p:cNvCxnSpPr>
            <p:nvPr/>
          </p:nvCxnSpPr>
          <p:spPr bwMode="auto">
            <a:xfrm flipH="1" flipV="1">
              <a:off x="2359731" y="4447099"/>
              <a:ext cx="2747951" cy="744171"/>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cxnSp>
          <p:nvCxnSpPr>
            <p:cNvPr id="122" name="Přímá spojnice se šipkou 121">
              <a:extLst>
                <a:ext uri="{FF2B5EF4-FFF2-40B4-BE49-F238E27FC236}">
                  <a16:creationId xmlns:a16="http://schemas.microsoft.com/office/drawing/2014/main" id="{8344CD10-215B-402E-90F1-0A1F1B066B5B}"/>
                </a:ext>
              </a:extLst>
            </p:cNvPr>
            <p:cNvCxnSpPr>
              <a:cxnSpLocks/>
              <a:stCxn id="55" idx="2"/>
              <a:endCxn id="54" idx="7"/>
            </p:cNvCxnSpPr>
            <p:nvPr/>
          </p:nvCxnSpPr>
          <p:spPr bwMode="auto">
            <a:xfrm flipH="1">
              <a:off x="2359731" y="3772012"/>
              <a:ext cx="174416" cy="231291"/>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grpSp>
      <p:grpSp>
        <p:nvGrpSpPr>
          <p:cNvPr id="147" name="Skupina 146">
            <a:extLst>
              <a:ext uri="{FF2B5EF4-FFF2-40B4-BE49-F238E27FC236}">
                <a16:creationId xmlns:a16="http://schemas.microsoft.com/office/drawing/2014/main" id="{1E92DA96-9D2E-43E4-849C-8C5A68033CC6}"/>
              </a:ext>
            </a:extLst>
          </p:cNvPr>
          <p:cNvGrpSpPr/>
          <p:nvPr/>
        </p:nvGrpSpPr>
        <p:grpSpPr>
          <a:xfrm>
            <a:off x="3681111" y="2656729"/>
            <a:ext cx="2187034" cy="2645213"/>
            <a:chOff x="3681111" y="2656729"/>
            <a:chExt cx="2187034" cy="2645213"/>
          </a:xfrm>
        </p:grpSpPr>
        <p:cxnSp>
          <p:nvCxnSpPr>
            <p:cNvPr id="127" name="Přímá spojnice se šipkou 126">
              <a:extLst>
                <a:ext uri="{FF2B5EF4-FFF2-40B4-BE49-F238E27FC236}">
                  <a16:creationId xmlns:a16="http://schemas.microsoft.com/office/drawing/2014/main" id="{2817AF2A-B77A-4A9E-A1BB-7DA209852ACF}"/>
                </a:ext>
              </a:extLst>
            </p:cNvPr>
            <p:cNvCxnSpPr>
              <a:cxnSpLocks/>
              <a:stCxn id="39" idx="1"/>
              <a:endCxn id="107" idx="7"/>
            </p:cNvCxnSpPr>
            <p:nvPr/>
          </p:nvCxnSpPr>
          <p:spPr bwMode="auto">
            <a:xfrm rot="10800000" flipV="1">
              <a:off x="4624742" y="2656729"/>
              <a:ext cx="1243403" cy="1345352"/>
            </a:xfrm>
            <a:prstGeom prst="curvedConnector2">
              <a:avLst/>
            </a:prstGeom>
            <a:solidFill>
              <a:schemeClr val="accent1"/>
            </a:solidFill>
            <a:ln w="9525" cap="flat" cmpd="sng" algn="ctr">
              <a:solidFill>
                <a:schemeClr val="tx1"/>
              </a:solidFill>
              <a:prstDash val="sysDash"/>
              <a:round/>
              <a:headEnd type="none" w="med" len="med"/>
              <a:tailEnd type="arrow"/>
            </a:ln>
            <a:effectLst/>
          </p:spPr>
        </p:cxnSp>
        <p:sp>
          <p:nvSpPr>
            <p:cNvPr id="130" name="Oblouk 129">
              <a:extLst>
                <a:ext uri="{FF2B5EF4-FFF2-40B4-BE49-F238E27FC236}">
                  <a16:creationId xmlns:a16="http://schemas.microsoft.com/office/drawing/2014/main" id="{56E01551-8B51-4278-B1F9-7AA34C4D4F5B}"/>
                </a:ext>
              </a:extLst>
            </p:cNvPr>
            <p:cNvSpPr/>
            <p:nvPr/>
          </p:nvSpPr>
          <p:spPr bwMode="auto">
            <a:xfrm rot="8320511" flipH="1">
              <a:off x="3681111" y="4280491"/>
              <a:ext cx="1016462" cy="1021451"/>
            </a:xfrm>
            <a:prstGeom prst="arc">
              <a:avLst/>
            </a:prstGeom>
            <a:noFill/>
            <a:ln w="9525" cap="flat" cmpd="sng" algn="ctr">
              <a:solidFill>
                <a:schemeClr val="tx1"/>
              </a:solidFill>
              <a:prstDash val="sysDash"/>
              <a:round/>
              <a:headEnd type="none" w="med" len="med"/>
              <a:tailEnd type="arrow"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pic>
        <p:nvPicPr>
          <p:cNvPr id="46" name="Grafický objekt 45" descr="Uživatel">
            <a:extLst>
              <a:ext uri="{FF2B5EF4-FFF2-40B4-BE49-F238E27FC236}">
                <a16:creationId xmlns:a16="http://schemas.microsoft.com/office/drawing/2014/main" id="{42944B4B-D9D7-479A-93B9-FB6282566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2930" y="5629915"/>
            <a:ext cx="914400" cy="914400"/>
          </a:xfrm>
          <a:prstGeom prst="rect">
            <a:avLst/>
          </a:prstGeom>
        </p:spPr>
      </p:pic>
      <p:sp>
        <p:nvSpPr>
          <p:cNvPr id="2" name="Zástupný symbol pro zápatí 1">
            <a:extLst>
              <a:ext uri="{FF2B5EF4-FFF2-40B4-BE49-F238E27FC236}">
                <a16:creationId xmlns:a16="http://schemas.microsoft.com/office/drawing/2014/main" id="{9CEAE369-5ACA-4575-82A7-AFC3B1DFE82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02BF917D-D149-494D-A2AB-56FCCA65CD36}"/>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E2B5FBC3-A0E5-4E13-A4B7-EABBF7F82BC6}"/>
              </a:ext>
            </a:extLst>
          </p:cNvPr>
          <p:cNvSpPr>
            <a:spLocks noGrp="1"/>
          </p:cNvSpPr>
          <p:nvPr>
            <p:ph type="sldNum" sz="quarter" idx="11"/>
          </p:nvPr>
        </p:nvSpPr>
        <p:spPr/>
        <p:txBody>
          <a:bodyPr/>
          <a:lstStyle/>
          <a:p>
            <a:pPr>
              <a:defRPr/>
            </a:pPr>
            <a:fld id="{0BAAA98E-AEB8-429B-B9FA-B14E1C5572D3}" type="slidenum">
              <a:rPr lang="en-US" altLang="en-US" smtClean="0"/>
              <a:pPr>
                <a:defRPr/>
              </a:pPr>
              <a:t>123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04512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6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3" grpId="0" animBg="1"/>
      <p:bldP spid="53" grpId="1" animBg="1"/>
      <p:bldP spid="54" grpId="0" animBg="1"/>
      <p:bldP spid="54" grpId="1" animBg="1"/>
      <p:bldP spid="107" grpId="0" animBg="1"/>
      <p:bldP spid="109"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7.1 Processing Long Motions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Operations</a:t>
            </a:r>
          </a:p>
          <a:p>
            <a:r>
              <a:rPr lang="en-US" altLang="cs-CZ" sz="2400" dirty="0"/>
              <a:t>Subsequence similarity search</a:t>
            </a:r>
          </a:p>
          <a:p>
            <a:r>
              <a:rPr lang="en-US" altLang="cs-CZ" sz="2400" dirty="0"/>
              <a:t>Semantic segmentation</a:t>
            </a:r>
          </a:p>
          <a:p>
            <a:pPr lvl="1"/>
            <a:r>
              <a:rPr lang="en-US" altLang="cs-CZ" sz="2000" dirty="0"/>
              <a:t>Offline sequence annotation</a:t>
            </a:r>
          </a:p>
          <a:p>
            <a:pPr lvl="1"/>
            <a:r>
              <a:rPr lang="en-US" altLang="cs-CZ" sz="2000" dirty="0"/>
              <a:t>Real-time event detection</a:t>
            </a:r>
          </a:p>
          <a:p>
            <a:r>
              <a:rPr lang="en-US" altLang="cs-CZ" sz="2400" dirty="0"/>
              <a:t>Other operations:</a:t>
            </a:r>
          </a:p>
          <a:p>
            <a:pPr lvl="1"/>
            <a:r>
              <a:rPr lang="en-US" altLang="cs-CZ" sz="2000" dirty="0"/>
              <a:t>Mining frequent movement patterns</a:t>
            </a:r>
          </a:p>
          <a:p>
            <a:pPr lvl="1"/>
            <a:r>
              <a:rPr lang="en-US" altLang="cs-CZ" sz="2000" dirty="0"/>
              <a:t>Prediction of actions</a:t>
            </a:r>
          </a:p>
        </p:txBody>
      </p:sp>
      <p:sp>
        <p:nvSpPr>
          <p:cNvPr id="3" name="Zástupný symbol pro zápatí 2">
            <a:extLst>
              <a:ext uri="{FF2B5EF4-FFF2-40B4-BE49-F238E27FC236}">
                <a16:creationId xmlns:a16="http://schemas.microsoft.com/office/drawing/2014/main" id="{6428D6C4-7BAB-48F6-B821-F70605CBD60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232E11D-AD7B-43CC-BEA9-9F850017A09B}"/>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616384A-EC54-4D05-96B1-6D5A0DF15523}"/>
              </a:ext>
            </a:extLst>
          </p:cNvPr>
          <p:cNvSpPr>
            <a:spLocks noGrp="1"/>
          </p:cNvSpPr>
          <p:nvPr>
            <p:ph type="sldNum" sz="quarter" idx="11"/>
          </p:nvPr>
        </p:nvSpPr>
        <p:spPr/>
        <p:txBody>
          <a:bodyPr/>
          <a:lstStyle/>
          <a:p>
            <a:pPr>
              <a:defRPr/>
            </a:pPr>
            <a:fld id="{0BAAA98E-AEB8-429B-B9FA-B14E1C5572D3}" type="slidenum">
              <a:rPr lang="en-US" altLang="en-US" smtClean="0"/>
              <a:pPr>
                <a:defRPr/>
              </a:pPr>
              <a:t>124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2318826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7.1 Processing Long Motions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Long-motion processing</a:t>
            </a:r>
          </a:p>
          <a:p>
            <a:r>
              <a:rPr lang="en-US" altLang="cs-CZ" sz="2400" dirty="0">
                <a:solidFill>
                  <a:schemeClr val="accent6"/>
                </a:solidFill>
              </a:rPr>
              <a:t>File-based processing</a:t>
            </a:r>
            <a:r>
              <a:rPr lang="en-US" altLang="cs-CZ" sz="2400" dirty="0"/>
              <a:t>:</a:t>
            </a:r>
          </a:p>
          <a:p>
            <a:pPr lvl="1"/>
            <a:r>
              <a:rPr lang="en-US" altLang="cs-CZ" sz="2000" dirty="0"/>
              <a:t>The long motion is known in advance and can be stored and pre-processed offline as a whole</a:t>
            </a:r>
          </a:p>
          <a:p>
            <a:pPr lvl="1"/>
            <a:r>
              <a:rPr lang="en-US" altLang="cs-CZ" sz="2000" dirty="0"/>
              <a:t>E.g., offline sequence annotation</a:t>
            </a:r>
          </a:p>
          <a:p>
            <a:endParaRPr lang="en-US" altLang="cs-CZ" sz="2400" dirty="0"/>
          </a:p>
          <a:p>
            <a:r>
              <a:rPr lang="en-US" altLang="cs-CZ" sz="2400" dirty="0">
                <a:solidFill>
                  <a:schemeClr val="accent6"/>
                </a:solidFill>
              </a:rPr>
              <a:t>Stream-based processing</a:t>
            </a:r>
            <a:r>
              <a:rPr lang="en-US" altLang="cs-CZ" sz="2400" dirty="0"/>
              <a:t>:</a:t>
            </a:r>
          </a:p>
          <a:p>
            <a:pPr lvl="1"/>
            <a:r>
              <a:rPr lang="en-US" altLang="cs-CZ" sz="2000" dirty="0"/>
              <a:t>A limited part of the long motion is accessible at a given time</a:t>
            </a:r>
          </a:p>
          <a:p>
            <a:pPr lvl="1"/>
            <a:r>
              <a:rPr lang="en-US" altLang="cs-CZ" sz="2000" dirty="0"/>
              <a:t>E.g., real-time event detection in data from surveillance cameras</a:t>
            </a:r>
          </a:p>
        </p:txBody>
      </p:sp>
      <p:grpSp>
        <p:nvGrpSpPr>
          <p:cNvPr id="4" name="Skupina 3">
            <a:extLst>
              <a:ext uri="{FF2B5EF4-FFF2-40B4-BE49-F238E27FC236}">
                <a16:creationId xmlns:a16="http://schemas.microsoft.com/office/drawing/2014/main" id="{E0051CBF-7B33-42D9-88B1-2B00ADD50932}"/>
              </a:ext>
            </a:extLst>
          </p:cNvPr>
          <p:cNvGrpSpPr/>
          <p:nvPr/>
        </p:nvGrpSpPr>
        <p:grpSpPr>
          <a:xfrm>
            <a:off x="4067944" y="2708920"/>
            <a:ext cx="4320677" cy="974387"/>
            <a:chOff x="4572000" y="1748905"/>
            <a:chExt cx="4320677" cy="974387"/>
          </a:xfrm>
        </p:grpSpPr>
        <p:sp>
          <p:nvSpPr>
            <p:cNvPr id="57" name="Obdélník 6">
              <a:extLst>
                <a:ext uri="{FF2B5EF4-FFF2-40B4-BE49-F238E27FC236}">
                  <a16:creationId xmlns:a16="http://schemas.microsoft.com/office/drawing/2014/main" id="{5500F743-04E0-455D-A787-3A8E419EE0C7}"/>
                </a:ext>
              </a:extLst>
            </p:cNvPr>
            <p:cNvSpPr/>
            <p:nvPr/>
          </p:nvSpPr>
          <p:spPr bwMode="auto">
            <a:xfrm flipV="1">
              <a:off x="4572000" y="2490797"/>
              <a:ext cx="432067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58" name="Picture 11">
              <a:extLst>
                <a:ext uri="{FF2B5EF4-FFF2-40B4-BE49-F238E27FC236}">
                  <a16:creationId xmlns:a16="http://schemas.microsoft.com/office/drawing/2014/main" id="{15256938-6FFD-47FB-AE9C-A30F1AF2F11E}"/>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62759" y="1853860"/>
              <a:ext cx="610773" cy="599867"/>
            </a:xfrm>
            <a:prstGeom prst="rect">
              <a:avLst/>
            </a:prstGeom>
            <a:noFill/>
          </p:spPr>
        </p:pic>
        <p:pic>
          <p:nvPicPr>
            <p:cNvPr id="59" name="Picture 12">
              <a:extLst>
                <a:ext uri="{FF2B5EF4-FFF2-40B4-BE49-F238E27FC236}">
                  <a16:creationId xmlns:a16="http://schemas.microsoft.com/office/drawing/2014/main" id="{ABADC7AB-E526-4502-8A4E-617CB270933E}"/>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809798" y="1822261"/>
              <a:ext cx="627061" cy="646011"/>
            </a:xfrm>
            <a:prstGeom prst="rect">
              <a:avLst/>
            </a:prstGeom>
            <a:noFill/>
          </p:spPr>
        </p:pic>
        <p:pic>
          <p:nvPicPr>
            <p:cNvPr id="60" name="Picture 13">
              <a:extLst>
                <a:ext uri="{FF2B5EF4-FFF2-40B4-BE49-F238E27FC236}">
                  <a16:creationId xmlns:a16="http://schemas.microsoft.com/office/drawing/2014/main" id="{5A2BE2EB-7DDD-422C-B9D6-70C6457E8DD3}"/>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309453" y="1766035"/>
              <a:ext cx="439756" cy="717324"/>
            </a:xfrm>
            <a:prstGeom prst="rect">
              <a:avLst/>
            </a:prstGeom>
            <a:noFill/>
          </p:spPr>
        </p:pic>
        <p:pic>
          <p:nvPicPr>
            <p:cNvPr id="61" name="Picture 14">
              <a:extLst>
                <a:ext uri="{FF2B5EF4-FFF2-40B4-BE49-F238E27FC236}">
                  <a16:creationId xmlns:a16="http://schemas.microsoft.com/office/drawing/2014/main" id="{824016A8-DEA4-45CB-B52A-4E81B11F4703}"/>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569244" y="1765601"/>
              <a:ext cx="496761" cy="713127"/>
            </a:xfrm>
            <a:prstGeom prst="rect">
              <a:avLst/>
            </a:prstGeom>
            <a:noFill/>
          </p:spPr>
        </p:pic>
        <p:pic>
          <p:nvPicPr>
            <p:cNvPr id="62" name="Picture 15">
              <a:extLst>
                <a:ext uri="{FF2B5EF4-FFF2-40B4-BE49-F238E27FC236}">
                  <a16:creationId xmlns:a16="http://schemas.microsoft.com/office/drawing/2014/main" id="{931104AB-979B-4525-BC99-749F9692CB63}"/>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217535" y="1748905"/>
              <a:ext cx="671822" cy="719008"/>
            </a:xfrm>
            <a:prstGeom prst="rect">
              <a:avLst/>
            </a:prstGeom>
            <a:noFill/>
          </p:spPr>
        </p:pic>
      </p:grpSp>
      <p:grpSp>
        <p:nvGrpSpPr>
          <p:cNvPr id="6" name="Skupina 5">
            <a:extLst>
              <a:ext uri="{FF2B5EF4-FFF2-40B4-BE49-F238E27FC236}">
                <a16:creationId xmlns:a16="http://schemas.microsoft.com/office/drawing/2014/main" id="{A5C29364-0F8D-42B5-8601-74DFEA480257}"/>
              </a:ext>
            </a:extLst>
          </p:cNvPr>
          <p:cNvGrpSpPr/>
          <p:nvPr/>
        </p:nvGrpSpPr>
        <p:grpSpPr>
          <a:xfrm>
            <a:off x="1344907" y="5059384"/>
            <a:ext cx="7799093" cy="1418410"/>
            <a:chOff x="467544" y="4653136"/>
            <a:chExt cx="7799093" cy="1418410"/>
          </a:xfrm>
        </p:grpSpPr>
        <p:sp>
          <p:nvSpPr>
            <p:cNvPr id="63" name="Obdélník 6">
              <a:extLst>
                <a:ext uri="{FF2B5EF4-FFF2-40B4-BE49-F238E27FC236}">
                  <a16:creationId xmlns:a16="http://schemas.microsoft.com/office/drawing/2014/main" id="{C9E12D6D-2966-4238-A333-237987048DEB}"/>
                </a:ext>
              </a:extLst>
            </p:cNvPr>
            <p:cNvSpPr/>
            <p:nvPr/>
          </p:nvSpPr>
          <p:spPr bwMode="auto">
            <a:xfrm flipV="1">
              <a:off x="992726" y="5468655"/>
              <a:ext cx="6006755" cy="232495"/>
            </a:xfrm>
            <a:prstGeom prst="rect">
              <a:avLst/>
            </a:prstGeom>
            <a:pattFill prst="dkVert">
              <a:fgClr>
                <a:schemeClr val="bg1">
                  <a:lumMod val="75000"/>
                </a:schemeClr>
              </a:fgClr>
              <a:bgClr>
                <a:schemeClr val="bg1"/>
              </a:bgClr>
            </a:pattFill>
            <a:ln w="9525" cap="flat" cmpd="sng" algn="ctr">
              <a:noFill/>
              <a:prstDash val="solid"/>
              <a:round/>
              <a:headEnd type="none" w="med" len="med"/>
              <a:tailEnd type="triangle" w="med" len="lg"/>
            </a:ln>
            <a:effectLst>
              <a:reflection endPos="0" dist="50800" dir="5400000" sy="-100000" algn="bl" rotWithShape="0"/>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64" name="Obdélník 6">
              <a:extLst>
                <a:ext uri="{FF2B5EF4-FFF2-40B4-BE49-F238E27FC236}">
                  <a16:creationId xmlns:a16="http://schemas.microsoft.com/office/drawing/2014/main" id="{9E2D84B8-8F4D-4AD8-977E-6B4D2F5B3133}"/>
                </a:ext>
              </a:extLst>
            </p:cNvPr>
            <p:cNvSpPr/>
            <p:nvPr/>
          </p:nvSpPr>
          <p:spPr bwMode="auto">
            <a:xfrm flipV="1">
              <a:off x="3827605" y="5468654"/>
              <a:ext cx="316835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65" name="Picture 11">
              <a:extLst>
                <a:ext uri="{FF2B5EF4-FFF2-40B4-BE49-F238E27FC236}">
                  <a16:creationId xmlns:a16="http://schemas.microsoft.com/office/drawing/2014/main" id="{994123DD-41F8-4BCB-B50A-AF35E7A92D56}"/>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106395" y="4830099"/>
              <a:ext cx="610773" cy="599867"/>
            </a:xfrm>
            <a:prstGeom prst="rect">
              <a:avLst/>
            </a:prstGeom>
            <a:noFill/>
          </p:spPr>
        </p:pic>
        <p:pic>
          <p:nvPicPr>
            <p:cNvPr id="66" name="Picture 12">
              <a:extLst>
                <a:ext uri="{FF2B5EF4-FFF2-40B4-BE49-F238E27FC236}">
                  <a16:creationId xmlns:a16="http://schemas.microsoft.com/office/drawing/2014/main" id="{D8364995-A4DF-4F97-9917-0154CB0C85D8}"/>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453434" y="4798500"/>
              <a:ext cx="627061" cy="646011"/>
            </a:xfrm>
            <a:prstGeom prst="rect">
              <a:avLst/>
            </a:prstGeom>
            <a:noFill/>
          </p:spPr>
        </p:pic>
        <p:pic>
          <p:nvPicPr>
            <p:cNvPr id="67" name="Picture 13">
              <a:extLst>
                <a:ext uri="{FF2B5EF4-FFF2-40B4-BE49-F238E27FC236}">
                  <a16:creationId xmlns:a16="http://schemas.microsoft.com/office/drawing/2014/main" id="{DACC2E0A-19C2-4C35-8FF7-E4E6442CBB9F}"/>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953089" y="4742274"/>
              <a:ext cx="439756" cy="717324"/>
            </a:xfrm>
            <a:prstGeom prst="rect">
              <a:avLst/>
            </a:prstGeom>
            <a:noFill/>
          </p:spPr>
        </p:pic>
        <p:pic>
          <p:nvPicPr>
            <p:cNvPr id="68" name="Picture 14">
              <a:extLst>
                <a:ext uri="{FF2B5EF4-FFF2-40B4-BE49-F238E27FC236}">
                  <a16:creationId xmlns:a16="http://schemas.microsoft.com/office/drawing/2014/main" id="{BA013FC3-D44E-498C-BCB4-083696DD414D}"/>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212880" y="4741840"/>
              <a:ext cx="496761" cy="713127"/>
            </a:xfrm>
            <a:prstGeom prst="rect">
              <a:avLst/>
            </a:prstGeom>
            <a:noFill/>
          </p:spPr>
        </p:pic>
        <p:pic>
          <p:nvPicPr>
            <p:cNvPr id="69" name="Picture 15">
              <a:extLst>
                <a:ext uri="{FF2B5EF4-FFF2-40B4-BE49-F238E27FC236}">
                  <a16:creationId xmlns:a16="http://schemas.microsoft.com/office/drawing/2014/main" id="{FBDCCA8C-FFAD-4496-AE5D-96A520C02D50}"/>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3861171" y="4725144"/>
              <a:ext cx="671822" cy="719008"/>
            </a:xfrm>
            <a:prstGeom prst="rect">
              <a:avLst/>
            </a:prstGeom>
            <a:noFill/>
          </p:spPr>
        </p:pic>
        <p:pic>
          <p:nvPicPr>
            <p:cNvPr id="70" name="Picture 13">
              <a:extLst>
                <a:ext uri="{FF2B5EF4-FFF2-40B4-BE49-F238E27FC236}">
                  <a16:creationId xmlns:a16="http://schemas.microsoft.com/office/drawing/2014/main" id="{AEF85531-1E24-4FE1-A48B-2F763C92F2DD}"/>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139681" y="4731818"/>
              <a:ext cx="439756" cy="717324"/>
            </a:xfrm>
            <a:prstGeom prst="rect">
              <a:avLst/>
            </a:prstGeom>
            <a:noFill/>
          </p:spPr>
        </p:pic>
        <p:pic>
          <p:nvPicPr>
            <p:cNvPr id="71" name="Picture 14">
              <a:extLst>
                <a:ext uri="{FF2B5EF4-FFF2-40B4-BE49-F238E27FC236}">
                  <a16:creationId xmlns:a16="http://schemas.microsoft.com/office/drawing/2014/main" id="{9DC2D4B5-7D62-4D0C-9032-AFC83F9FFCE8}"/>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399472" y="4731384"/>
              <a:ext cx="496761" cy="713127"/>
            </a:xfrm>
            <a:prstGeom prst="rect">
              <a:avLst/>
            </a:prstGeom>
            <a:noFill/>
          </p:spPr>
        </p:pic>
        <p:sp>
          <p:nvSpPr>
            <p:cNvPr id="72" name="Rectangle 209">
              <a:extLst>
                <a:ext uri="{FF2B5EF4-FFF2-40B4-BE49-F238E27FC236}">
                  <a16:creationId xmlns:a16="http://schemas.microsoft.com/office/drawing/2014/main" id="{1C67CA17-ABA0-43AE-9FDC-C0E1CB1103CF}"/>
                </a:ext>
              </a:extLst>
            </p:cNvPr>
            <p:cNvSpPr/>
            <p:nvPr/>
          </p:nvSpPr>
          <p:spPr>
            <a:xfrm>
              <a:off x="2867658" y="5709101"/>
              <a:ext cx="1044436" cy="3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PAST ◀</a:t>
              </a:r>
            </a:p>
          </p:txBody>
        </p:sp>
        <p:sp>
          <p:nvSpPr>
            <p:cNvPr id="73" name="Rectangle 210">
              <a:extLst>
                <a:ext uri="{FF2B5EF4-FFF2-40B4-BE49-F238E27FC236}">
                  <a16:creationId xmlns:a16="http://schemas.microsoft.com/office/drawing/2014/main" id="{62ACB2E1-EBC9-43CF-8AA4-5B6BCBEEA04B}"/>
                </a:ext>
              </a:extLst>
            </p:cNvPr>
            <p:cNvSpPr/>
            <p:nvPr/>
          </p:nvSpPr>
          <p:spPr>
            <a:xfrm>
              <a:off x="6936998" y="5711546"/>
              <a:ext cx="1329639" cy="3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 FUTURE</a:t>
              </a:r>
            </a:p>
          </p:txBody>
        </p:sp>
        <p:sp>
          <p:nvSpPr>
            <p:cNvPr id="74" name="Rectangle 211">
              <a:extLst>
                <a:ext uri="{FF2B5EF4-FFF2-40B4-BE49-F238E27FC236}">
                  <a16:creationId xmlns:a16="http://schemas.microsoft.com/office/drawing/2014/main" id="{7DB0DF59-204F-4CAB-A9FB-BA361D95E962}"/>
                </a:ext>
              </a:extLst>
            </p:cNvPr>
            <p:cNvSpPr/>
            <p:nvPr/>
          </p:nvSpPr>
          <p:spPr>
            <a:xfrm>
              <a:off x="3827605" y="5701585"/>
              <a:ext cx="3168352" cy="3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SLIDING WINDOW</a:t>
              </a:r>
            </a:p>
          </p:txBody>
        </p:sp>
        <p:sp>
          <p:nvSpPr>
            <p:cNvPr id="75" name="Rectangle 209">
              <a:extLst>
                <a:ext uri="{FF2B5EF4-FFF2-40B4-BE49-F238E27FC236}">
                  <a16:creationId xmlns:a16="http://schemas.microsoft.com/office/drawing/2014/main" id="{407B6F8F-3622-41FD-99F9-2CB73D7AD804}"/>
                </a:ext>
              </a:extLst>
            </p:cNvPr>
            <p:cNvSpPr/>
            <p:nvPr/>
          </p:nvSpPr>
          <p:spPr>
            <a:xfrm>
              <a:off x="467544" y="5349101"/>
              <a:ext cx="555273" cy="3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endParaRPr lang="cs-CZ" sz="1600" dirty="0">
                <a:solidFill>
                  <a:schemeClr val="tx1"/>
                </a:solidFill>
              </a:endParaRPr>
            </a:p>
          </p:txBody>
        </p:sp>
        <p:sp>
          <p:nvSpPr>
            <p:cNvPr id="76" name="Rectangle 209">
              <a:extLst>
                <a:ext uri="{FF2B5EF4-FFF2-40B4-BE49-F238E27FC236}">
                  <a16:creationId xmlns:a16="http://schemas.microsoft.com/office/drawing/2014/main" id="{9D147D8F-3138-4C3C-A54F-709B1CB1069A}"/>
                </a:ext>
              </a:extLst>
            </p:cNvPr>
            <p:cNvSpPr/>
            <p:nvPr/>
          </p:nvSpPr>
          <p:spPr>
            <a:xfrm>
              <a:off x="6909807" y="5349101"/>
              <a:ext cx="555273" cy="3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endParaRPr lang="cs-CZ" sz="1600" dirty="0">
                <a:solidFill>
                  <a:schemeClr val="tx1"/>
                </a:solidFill>
              </a:endParaRPr>
            </a:p>
          </p:txBody>
        </p:sp>
        <p:sp>
          <p:nvSpPr>
            <p:cNvPr id="2" name="Obdélník 1">
              <a:extLst>
                <a:ext uri="{FF2B5EF4-FFF2-40B4-BE49-F238E27FC236}">
                  <a16:creationId xmlns:a16="http://schemas.microsoft.com/office/drawing/2014/main" id="{CC0BB1BD-476B-49DF-90F4-01679D751228}"/>
                </a:ext>
              </a:extLst>
            </p:cNvPr>
            <p:cNvSpPr/>
            <p:nvPr/>
          </p:nvSpPr>
          <p:spPr bwMode="auto">
            <a:xfrm>
              <a:off x="3827605" y="4653136"/>
              <a:ext cx="3171876" cy="1415965"/>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sp>
        <p:nvSpPr>
          <p:cNvPr id="3" name="Zástupný symbol pro zápatí 2">
            <a:extLst>
              <a:ext uri="{FF2B5EF4-FFF2-40B4-BE49-F238E27FC236}">
                <a16:creationId xmlns:a16="http://schemas.microsoft.com/office/drawing/2014/main" id="{98413930-0F83-44EC-86FC-114B2307E16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11" name="Zástupný symbol pro datum 10">
            <a:extLst>
              <a:ext uri="{FF2B5EF4-FFF2-40B4-BE49-F238E27FC236}">
                <a16:creationId xmlns:a16="http://schemas.microsoft.com/office/drawing/2014/main" id="{017246EB-0D9C-4712-B2E7-BA699EED7C52}"/>
              </a:ext>
            </a:extLst>
          </p:cNvPr>
          <p:cNvSpPr>
            <a:spLocks noGrp="1"/>
          </p:cNvSpPr>
          <p:nvPr>
            <p:ph type="dt" sz="half" idx="10"/>
          </p:nvPr>
        </p:nvSpPr>
        <p:spPr/>
        <p:txBody>
          <a:bodyPr/>
          <a:lstStyle/>
          <a:p>
            <a:pPr>
              <a:defRPr/>
            </a:pPr>
            <a:r>
              <a:rPr lang="cs-CZ"/>
              <a:t>June 10, 2019</a:t>
            </a:r>
            <a:endParaRPr lang="en-US" dirty="0"/>
          </a:p>
        </p:txBody>
      </p:sp>
      <p:sp>
        <p:nvSpPr>
          <p:cNvPr id="7" name="Zástupný symbol pro číslo snímku 6">
            <a:extLst>
              <a:ext uri="{FF2B5EF4-FFF2-40B4-BE49-F238E27FC236}">
                <a16:creationId xmlns:a16="http://schemas.microsoft.com/office/drawing/2014/main" id="{E07FD3BF-C040-47D8-A4C8-4477CD2A76FD}"/>
              </a:ext>
            </a:extLst>
          </p:cNvPr>
          <p:cNvSpPr>
            <a:spLocks noGrp="1"/>
          </p:cNvSpPr>
          <p:nvPr>
            <p:ph type="sldNum" sz="quarter" idx="11"/>
          </p:nvPr>
        </p:nvSpPr>
        <p:spPr/>
        <p:txBody>
          <a:bodyPr/>
          <a:lstStyle/>
          <a:p>
            <a:pPr>
              <a:defRPr/>
            </a:pPr>
            <a:fld id="{0BAAA98E-AEB8-429B-B9FA-B14E1C5572D3}" type="slidenum">
              <a:rPr lang="en-US" altLang="en-US" smtClean="0"/>
              <a:pPr>
                <a:defRPr/>
              </a:pPr>
              <a:t>125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0910379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Nadpis 1"/>
          <p:cNvSpPr>
            <a:spLocks noGrp="1"/>
          </p:cNvSpPr>
          <p:nvPr>
            <p:ph type="title"/>
          </p:nvPr>
        </p:nvSpPr>
        <p:spPr/>
        <p:txBody>
          <a:bodyPr/>
          <a:lstStyle/>
          <a:p>
            <a:pPr eaLnBrk="1" hangingPunct="1"/>
            <a:r>
              <a:rPr lang="en-US" altLang="en-US" dirty="0"/>
              <a:t>7.2 Subsequence Search</a:t>
            </a:r>
          </a:p>
        </p:txBody>
      </p:sp>
      <p:sp>
        <p:nvSpPr>
          <p:cNvPr id="6146" name="Zástupný symbol pro obsah 2"/>
          <p:cNvSpPr>
            <a:spLocks noGrp="1"/>
          </p:cNvSpPr>
          <p:nvPr>
            <p:ph idx="1"/>
          </p:nvPr>
        </p:nvSpPr>
        <p:spPr>
          <a:xfrm>
            <a:off x="250825" y="1412875"/>
            <a:ext cx="8742363" cy="4968875"/>
          </a:xfrm>
        </p:spPr>
        <p:txBody>
          <a:bodyPr/>
          <a:lstStyle/>
          <a:p>
            <a:pPr marL="0" indent="0" eaLnBrk="1" hangingPunct="1">
              <a:buNone/>
            </a:pPr>
            <a:r>
              <a:rPr lang="en-US" altLang="en-US" b="1" dirty="0">
                <a:solidFill>
                  <a:schemeClr val="accent2"/>
                </a:solidFill>
              </a:rPr>
              <a:t>Subsequence search</a:t>
            </a:r>
            <a:endParaRPr lang="en-US" altLang="en-US" b="1" dirty="0"/>
          </a:p>
          <a:p>
            <a:r>
              <a:rPr lang="en-US" altLang="en-US" sz="2400" dirty="0"/>
              <a:t>An efficient mechanism for searching a </a:t>
            </a:r>
            <a:r>
              <a:rPr lang="en-US" altLang="en-US" sz="2400" dirty="0">
                <a:solidFill>
                  <a:schemeClr val="accent2"/>
                </a:solidFill>
              </a:rPr>
              <a:t>long motion</a:t>
            </a:r>
            <a:r>
              <a:rPr lang="en-US" altLang="en-US" sz="2400" dirty="0"/>
              <a:t> and localizing its parts that are similar to a </a:t>
            </a:r>
            <a:r>
              <a:rPr lang="en-US" altLang="en-US" sz="2400" dirty="0">
                <a:solidFill>
                  <a:schemeClr val="accent2"/>
                </a:solidFill>
              </a:rPr>
              <a:t>short query</a:t>
            </a:r>
            <a:r>
              <a:rPr lang="en-US" altLang="cs-CZ" sz="2400" dirty="0">
                <a:solidFill>
                  <a:schemeClr val="accent2"/>
                </a:solidFill>
              </a:rPr>
              <a:t> sequence</a:t>
            </a:r>
          </a:p>
        </p:txBody>
      </p:sp>
      <p:sp>
        <p:nvSpPr>
          <p:cNvPr id="2" name="Zástupný symbol pro zápatí 1">
            <a:extLst>
              <a:ext uri="{FF2B5EF4-FFF2-40B4-BE49-F238E27FC236}">
                <a16:creationId xmlns:a16="http://schemas.microsoft.com/office/drawing/2014/main" id="{1DFA9953-819C-4199-A6BB-9CE46876935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5C9C534B-794A-4DE4-AED6-34269BCB349B}"/>
              </a:ext>
            </a:extLst>
          </p:cNvPr>
          <p:cNvSpPr>
            <a:spLocks noGrp="1"/>
          </p:cNvSpPr>
          <p:nvPr>
            <p:ph type="dt" sz="half" idx="10"/>
          </p:nvPr>
        </p:nvSpPr>
        <p:spPr/>
        <p:txBody>
          <a:bodyPr/>
          <a:lstStyle/>
          <a:p>
            <a:pPr>
              <a:defRPr/>
            </a:pPr>
            <a:r>
              <a:rPr lang="cs-CZ"/>
              <a:t>June 10, 2019</a:t>
            </a:r>
            <a:endParaRPr lang="en-US" dirty="0"/>
          </a:p>
        </p:txBody>
      </p:sp>
      <p:sp>
        <p:nvSpPr>
          <p:cNvPr id="10" name="Obdélník 6">
            <a:extLst>
              <a:ext uri="{FF2B5EF4-FFF2-40B4-BE49-F238E27FC236}">
                <a16:creationId xmlns:a16="http://schemas.microsoft.com/office/drawing/2014/main" id="{6E39E035-2F5D-4463-AD56-E7BF9AC8D548}"/>
              </a:ext>
            </a:extLst>
          </p:cNvPr>
          <p:cNvSpPr/>
          <p:nvPr/>
        </p:nvSpPr>
        <p:spPr bwMode="auto">
          <a:xfrm>
            <a:off x="1476256" y="5751105"/>
            <a:ext cx="6655340" cy="1573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extovéPole 12">
            <a:extLst>
              <a:ext uri="{FF2B5EF4-FFF2-40B4-BE49-F238E27FC236}">
                <a16:creationId xmlns:a16="http://schemas.microsoft.com/office/drawing/2014/main" id="{4DE2AFAE-64F1-4995-9A3B-D844213EC83A}"/>
              </a:ext>
            </a:extLst>
          </p:cNvPr>
          <p:cNvSpPr txBox="1"/>
          <p:nvPr/>
        </p:nvSpPr>
        <p:spPr>
          <a:xfrm>
            <a:off x="1183148" y="5936135"/>
            <a:ext cx="7330424" cy="369332"/>
          </a:xfrm>
          <a:prstGeom prst="rect">
            <a:avLst/>
          </a:prstGeom>
          <a:noFill/>
        </p:spPr>
        <p:txBody>
          <a:bodyPr wrap="square" rtlCol="0">
            <a:spAutoFit/>
          </a:bodyPr>
          <a:lstStyle/>
          <a:p>
            <a:pPr algn="ctr"/>
            <a:r>
              <a:rPr lang="en-US" dirty="0"/>
              <a:t>Long motion</a:t>
            </a:r>
            <a:endParaRPr lang="en-US" i="1" dirty="0"/>
          </a:p>
        </p:txBody>
      </p:sp>
      <p:pic>
        <p:nvPicPr>
          <p:cNvPr id="12" name="Obrázek 8">
            <a:extLst>
              <a:ext uri="{FF2B5EF4-FFF2-40B4-BE49-F238E27FC236}">
                <a16:creationId xmlns:a16="http://schemas.microsoft.com/office/drawing/2014/main" id="{2ECC7CE5-3F71-4B14-97EE-B6C8A28FB11A}"/>
              </a:ext>
            </a:extLst>
          </p:cNvPr>
          <p:cNvPicPr>
            <a:picLocks noChangeAspect="1"/>
          </p:cNvPicPr>
          <p:nvPr/>
        </p:nvPicPr>
        <p:blipFill>
          <a:blip r:embed="rId3"/>
          <a:stretch>
            <a:fillRect/>
          </a:stretch>
        </p:blipFill>
        <p:spPr>
          <a:xfrm>
            <a:off x="2783157" y="4541085"/>
            <a:ext cx="991124" cy="1202961"/>
          </a:xfrm>
          <a:prstGeom prst="rect">
            <a:avLst/>
          </a:prstGeom>
        </p:spPr>
      </p:pic>
      <p:sp>
        <p:nvSpPr>
          <p:cNvPr id="13" name="Obdélník 13">
            <a:extLst>
              <a:ext uri="{FF2B5EF4-FFF2-40B4-BE49-F238E27FC236}">
                <a16:creationId xmlns:a16="http://schemas.microsoft.com/office/drawing/2014/main" id="{DD94A316-F92C-4407-A9BE-1F0E7A36FAF1}"/>
              </a:ext>
            </a:extLst>
          </p:cNvPr>
          <p:cNvSpPr/>
          <p:nvPr/>
        </p:nvSpPr>
        <p:spPr bwMode="auto">
          <a:xfrm>
            <a:off x="2781577" y="5753486"/>
            <a:ext cx="992703" cy="151074"/>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14" name="Obrázek 9">
            <a:extLst>
              <a:ext uri="{FF2B5EF4-FFF2-40B4-BE49-F238E27FC236}">
                <a16:creationId xmlns:a16="http://schemas.microsoft.com/office/drawing/2014/main" id="{E8B22DFA-D6BE-457F-AA20-4207029A6084}"/>
              </a:ext>
            </a:extLst>
          </p:cNvPr>
          <p:cNvPicPr>
            <a:picLocks noChangeAspect="1"/>
          </p:cNvPicPr>
          <p:nvPr/>
        </p:nvPicPr>
        <p:blipFill>
          <a:blip r:embed="rId4"/>
          <a:stretch>
            <a:fillRect/>
          </a:stretch>
        </p:blipFill>
        <p:spPr>
          <a:xfrm>
            <a:off x="4332698" y="4548145"/>
            <a:ext cx="1041447" cy="1195902"/>
          </a:xfrm>
          <a:prstGeom prst="rect">
            <a:avLst/>
          </a:prstGeom>
          <a:ln>
            <a:solidFill>
              <a:schemeClr val="accent5">
                <a:lumMod val="50000"/>
              </a:schemeClr>
            </a:solidFill>
          </a:ln>
        </p:spPr>
      </p:pic>
      <p:sp>
        <p:nvSpPr>
          <p:cNvPr id="15" name="Obdélník 14">
            <a:extLst>
              <a:ext uri="{FF2B5EF4-FFF2-40B4-BE49-F238E27FC236}">
                <a16:creationId xmlns:a16="http://schemas.microsoft.com/office/drawing/2014/main" id="{DDB95376-1B72-4EAE-AB47-3D633ABB21E0}"/>
              </a:ext>
            </a:extLst>
          </p:cNvPr>
          <p:cNvSpPr/>
          <p:nvPr/>
        </p:nvSpPr>
        <p:spPr bwMode="auto">
          <a:xfrm>
            <a:off x="4322575" y="5751105"/>
            <a:ext cx="1051571" cy="158132"/>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16" name="Obrázek 3">
            <a:extLst>
              <a:ext uri="{FF2B5EF4-FFF2-40B4-BE49-F238E27FC236}">
                <a16:creationId xmlns:a16="http://schemas.microsoft.com/office/drawing/2014/main" id="{32293668-CF53-494D-A7D3-0CD6DDD83EFF}"/>
              </a:ext>
            </a:extLst>
          </p:cNvPr>
          <p:cNvPicPr>
            <a:picLocks noChangeAspect="1"/>
          </p:cNvPicPr>
          <p:nvPr/>
        </p:nvPicPr>
        <p:blipFill>
          <a:blip r:embed="rId5"/>
          <a:stretch>
            <a:fillRect/>
          </a:stretch>
        </p:blipFill>
        <p:spPr>
          <a:xfrm>
            <a:off x="6054880" y="4541086"/>
            <a:ext cx="491467" cy="1195902"/>
          </a:xfrm>
          <a:prstGeom prst="rect">
            <a:avLst/>
          </a:prstGeom>
        </p:spPr>
      </p:pic>
      <p:sp>
        <p:nvSpPr>
          <p:cNvPr id="17" name="Obdélník 16">
            <a:extLst>
              <a:ext uri="{FF2B5EF4-FFF2-40B4-BE49-F238E27FC236}">
                <a16:creationId xmlns:a16="http://schemas.microsoft.com/office/drawing/2014/main" id="{C932A073-5AD4-4CC8-9B43-C8F1E75B21C5}"/>
              </a:ext>
            </a:extLst>
          </p:cNvPr>
          <p:cNvSpPr/>
          <p:nvPr/>
        </p:nvSpPr>
        <p:spPr bwMode="auto">
          <a:xfrm>
            <a:off x="6046782" y="5751105"/>
            <a:ext cx="506709" cy="158132"/>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cxnSp>
        <p:nvCxnSpPr>
          <p:cNvPr id="18" name="Přímá spojnice se šipkou 5">
            <a:extLst>
              <a:ext uri="{FF2B5EF4-FFF2-40B4-BE49-F238E27FC236}">
                <a16:creationId xmlns:a16="http://schemas.microsoft.com/office/drawing/2014/main" id="{07DE311F-E695-4E3F-A55D-1B2F1F86D02A}"/>
              </a:ext>
            </a:extLst>
          </p:cNvPr>
          <p:cNvCxnSpPr/>
          <p:nvPr/>
        </p:nvCxnSpPr>
        <p:spPr bwMode="auto">
          <a:xfrm flipV="1">
            <a:off x="3527738" y="4098433"/>
            <a:ext cx="193863" cy="344676"/>
          </a:xfrm>
          <a:prstGeom prst="straightConnector1">
            <a:avLst/>
          </a:prstGeom>
          <a:solidFill>
            <a:schemeClr val="accent1"/>
          </a:solidFill>
          <a:ln w="12700" cap="flat" cmpd="sng" algn="ctr">
            <a:solidFill>
              <a:schemeClr val="accent5">
                <a:lumMod val="50000"/>
              </a:schemeClr>
            </a:solidFill>
            <a:prstDash val="sysDash"/>
            <a:round/>
            <a:headEnd type="arrow" w="med" len="med"/>
            <a:tailEnd type="none" w="med" len="med"/>
          </a:ln>
          <a:effectLst/>
        </p:spPr>
      </p:cxnSp>
      <p:sp>
        <p:nvSpPr>
          <p:cNvPr id="19" name="TextovéPole 31">
            <a:extLst>
              <a:ext uri="{FF2B5EF4-FFF2-40B4-BE49-F238E27FC236}">
                <a16:creationId xmlns:a16="http://schemas.microsoft.com/office/drawing/2014/main" id="{37A4281A-FD15-4A86-9EB0-028600F85BB0}"/>
              </a:ext>
            </a:extLst>
          </p:cNvPr>
          <p:cNvSpPr txBox="1"/>
          <p:nvPr/>
        </p:nvSpPr>
        <p:spPr>
          <a:xfrm>
            <a:off x="3172467" y="3430741"/>
            <a:ext cx="3079689" cy="646331"/>
          </a:xfrm>
          <a:prstGeom prst="rect">
            <a:avLst/>
          </a:prstGeom>
          <a:noFill/>
        </p:spPr>
        <p:txBody>
          <a:bodyPr wrap="none" rtlCol="0">
            <a:spAutoFit/>
          </a:bodyPr>
          <a:lstStyle/>
          <a:p>
            <a:pPr algn="ctr"/>
            <a:br>
              <a:rPr lang="en-US" dirty="0">
                <a:solidFill>
                  <a:schemeClr val="accent6"/>
                </a:solidFill>
              </a:rPr>
            </a:br>
            <a:r>
              <a:rPr lang="en-US" dirty="0">
                <a:solidFill>
                  <a:schemeClr val="accent6"/>
                </a:solidFill>
              </a:rPr>
              <a:t>Query-similar subsequences</a:t>
            </a:r>
          </a:p>
        </p:txBody>
      </p:sp>
      <p:cxnSp>
        <p:nvCxnSpPr>
          <p:cNvPr id="20" name="Přímá spojnice se šipkou 5">
            <a:extLst>
              <a:ext uri="{FF2B5EF4-FFF2-40B4-BE49-F238E27FC236}">
                <a16:creationId xmlns:a16="http://schemas.microsoft.com/office/drawing/2014/main" id="{D6C5E6B6-8C8A-476A-A7D9-0D5B01CB87E2}"/>
              </a:ext>
            </a:extLst>
          </p:cNvPr>
          <p:cNvCxnSpPr/>
          <p:nvPr/>
        </p:nvCxnSpPr>
        <p:spPr bwMode="auto">
          <a:xfrm flipH="1" flipV="1">
            <a:off x="5907463" y="4098433"/>
            <a:ext cx="235213" cy="327150"/>
          </a:xfrm>
          <a:prstGeom prst="straightConnector1">
            <a:avLst/>
          </a:prstGeom>
          <a:solidFill>
            <a:schemeClr val="accent1"/>
          </a:solidFill>
          <a:ln w="12700" cap="flat" cmpd="sng" algn="ctr">
            <a:solidFill>
              <a:schemeClr val="accent5">
                <a:lumMod val="50000"/>
              </a:schemeClr>
            </a:solidFill>
            <a:prstDash val="sysDash"/>
            <a:round/>
            <a:headEnd type="arrow" w="med" len="med"/>
            <a:tailEnd type="none" w="med" len="med"/>
          </a:ln>
          <a:effectLst/>
        </p:spPr>
      </p:cxnSp>
      <p:cxnSp>
        <p:nvCxnSpPr>
          <p:cNvPr id="21" name="Přímá spojnice se šipkou 5">
            <a:extLst>
              <a:ext uri="{FF2B5EF4-FFF2-40B4-BE49-F238E27FC236}">
                <a16:creationId xmlns:a16="http://schemas.microsoft.com/office/drawing/2014/main" id="{922FD7C8-0A93-40CA-9BE8-C6C03CF01D07}"/>
              </a:ext>
            </a:extLst>
          </p:cNvPr>
          <p:cNvCxnSpPr/>
          <p:nvPr/>
        </p:nvCxnSpPr>
        <p:spPr bwMode="auto">
          <a:xfrm flipV="1">
            <a:off x="4803926" y="4077072"/>
            <a:ext cx="0" cy="348511"/>
          </a:xfrm>
          <a:prstGeom prst="straightConnector1">
            <a:avLst/>
          </a:prstGeom>
          <a:solidFill>
            <a:schemeClr val="accent1"/>
          </a:solidFill>
          <a:ln w="12700" cap="flat" cmpd="sng" algn="ctr">
            <a:solidFill>
              <a:schemeClr val="accent5">
                <a:lumMod val="50000"/>
              </a:schemeClr>
            </a:solidFill>
            <a:prstDash val="sysDash"/>
            <a:round/>
            <a:headEnd type="arrow" w="med" len="med"/>
            <a:tailEnd type="none" w="med" len="med"/>
          </a:ln>
          <a:effectLst/>
        </p:spPr>
      </p:cxnSp>
      <p:grpSp>
        <p:nvGrpSpPr>
          <p:cNvPr id="22" name="Group 28680">
            <a:extLst>
              <a:ext uri="{FF2B5EF4-FFF2-40B4-BE49-F238E27FC236}">
                <a16:creationId xmlns:a16="http://schemas.microsoft.com/office/drawing/2014/main" id="{90650447-6FFB-4870-924A-5905B05C31DE}"/>
              </a:ext>
            </a:extLst>
          </p:cNvPr>
          <p:cNvGrpSpPr/>
          <p:nvPr/>
        </p:nvGrpSpPr>
        <p:grpSpPr>
          <a:xfrm>
            <a:off x="594174" y="3471839"/>
            <a:ext cx="905825" cy="1375853"/>
            <a:chOff x="2152841" y="4293911"/>
            <a:chExt cx="905825" cy="1375853"/>
          </a:xfrm>
        </p:grpSpPr>
        <p:pic>
          <p:nvPicPr>
            <p:cNvPr id="23" name="Obrázek 7">
              <a:extLst>
                <a:ext uri="{FF2B5EF4-FFF2-40B4-BE49-F238E27FC236}">
                  <a16:creationId xmlns:a16="http://schemas.microsoft.com/office/drawing/2014/main" id="{3CD07B82-6125-47F4-8280-4C0A7F8C4A98}"/>
                </a:ext>
              </a:extLst>
            </p:cNvPr>
            <p:cNvPicPr>
              <a:picLocks noChangeAspect="1"/>
            </p:cNvPicPr>
            <p:nvPr/>
          </p:nvPicPr>
          <p:blipFill>
            <a:blip r:embed="rId6"/>
            <a:stretch>
              <a:fillRect/>
            </a:stretch>
          </p:blipFill>
          <p:spPr>
            <a:xfrm>
              <a:off x="2162676" y="4293911"/>
              <a:ext cx="895990" cy="1267910"/>
            </a:xfrm>
            <a:prstGeom prst="rect">
              <a:avLst/>
            </a:prstGeom>
            <a:ln>
              <a:solidFill>
                <a:srgbClr val="FF9900"/>
              </a:solidFill>
            </a:ln>
          </p:spPr>
        </p:pic>
        <p:sp>
          <p:nvSpPr>
            <p:cNvPr id="24" name="Obdélník 10">
              <a:extLst>
                <a:ext uri="{FF2B5EF4-FFF2-40B4-BE49-F238E27FC236}">
                  <a16:creationId xmlns:a16="http://schemas.microsoft.com/office/drawing/2014/main" id="{23D377FE-7FB3-4FCF-81E7-846681A4E30C}"/>
                </a:ext>
              </a:extLst>
            </p:cNvPr>
            <p:cNvSpPr/>
            <p:nvPr/>
          </p:nvSpPr>
          <p:spPr bwMode="auto">
            <a:xfrm>
              <a:off x="2162676" y="5509248"/>
              <a:ext cx="895990" cy="160516"/>
            </a:xfrm>
            <a:prstGeom prst="rect">
              <a:avLst/>
            </a:prstGeom>
            <a:pattFill prst="dkVert">
              <a:fgClr>
                <a:srgbClr val="FF9900"/>
              </a:fgClr>
              <a:bgClr>
                <a:srgbClr val="FFD34C"/>
              </a:bgClr>
            </a:pattFill>
            <a:ln w="9525" cap="flat" cmpd="sng" algn="ctr">
              <a:solidFill>
                <a:srgbClr val="FF99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25" name="Rectangle 6">
              <a:extLst>
                <a:ext uri="{FF2B5EF4-FFF2-40B4-BE49-F238E27FC236}">
                  <a16:creationId xmlns:a16="http://schemas.microsoft.com/office/drawing/2014/main" id="{0B7BE05F-761C-4ADF-A8A7-096DC66F8327}"/>
                </a:ext>
              </a:extLst>
            </p:cNvPr>
            <p:cNvSpPr/>
            <p:nvPr/>
          </p:nvSpPr>
          <p:spPr bwMode="auto">
            <a:xfrm>
              <a:off x="2152841" y="4293911"/>
              <a:ext cx="905825" cy="1364176"/>
            </a:xfrm>
            <a:prstGeom prst="rect">
              <a:avLst/>
            </a:prstGeom>
            <a:noFill/>
            <a:ln w="9525" cap="flat" cmpd="sng" algn="ctr">
              <a:solidFill>
                <a:srgbClr val="FF99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noFill/>
                <a:effectLst/>
                <a:latin typeface="Palatino Linotype" pitchFamily="18" charset="0"/>
              </a:endParaRPr>
            </a:p>
          </p:txBody>
        </p:sp>
      </p:grpSp>
      <p:sp>
        <p:nvSpPr>
          <p:cNvPr id="26" name="Rectangle 86">
            <a:extLst>
              <a:ext uri="{FF2B5EF4-FFF2-40B4-BE49-F238E27FC236}">
                <a16:creationId xmlns:a16="http://schemas.microsoft.com/office/drawing/2014/main" id="{75E18E4A-7B91-4791-A4BC-C6C6B3A1A978}"/>
              </a:ext>
            </a:extLst>
          </p:cNvPr>
          <p:cNvSpPr/>
          <p:nvPr/>
        </p:nvSpPr>
        <p:spPr bwMode="auto">
          <a:xfrm>
            <a:off x="2783156" y="4541086"/>
            <a:ext cx="991125" cy="1202961"/>
          </a:xfrm>
          <a:prstGeom prst="rect">
            <a:avLst/>
          </a:prstGeom>
          <a:noFill/>
          <a:ln w="9525" cap="flat" cmpd="sng" algn="ctr">
            <a:solidFill>
              <a:schemeClr val="accent5">
                <a:lumMod val="50000"/>
              </a:scheme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noFill/>
              <a:effectLst/>
              <a:latin typeface="Palatino Linotype" pitchFamily="18" charset="0"/>
            </a:endParaRPr>
          </a:p>
        </p:txBody>
      </p:sp>
      <p:sp>
        <p:nvSpPr>
          <p:cNvPr id="28" name="TextovéPole 12">
            <a:extLst>
              <a:ext uri="{FF2B5EF4-FFF2-40B4-BE49-F238E27FC236}">
                <a16:creationId xmlns:a16="http://schemas.microsoft.com/office/drawing/2014/main" id="{E590AE3E-2121-44ED-87D6-C7C31544603C}"/>
              </a:ext>
            </a:extLst>
          </p:cNvPr>
          <p:cNvSpPr txBox="1"/>
          <p:nvPr/>
        </p:nvSpPr>
        <p:spPr>
          <a:xfrm>
            <a:off x="1105003" y="5588473"/>
            <a:ext cx="479506" cy="369332"/>
          </a:xfrm>
          <a:prstGeom prst="rect">
            <a:avLst/>
          </a:prstGeom>
          <a:noFill/>
        </p:spPr>
        <p:txBody>
          <a:bodyPr wrap="square" rtlCol="0">
            <a:spAutoFit/>
          </a:bodyPr>
          <a:lstStyle/>
          <a:p>
            <a:r>
              <a:rPr lang="en-US" b="1" dirty="0">
                <a:solidFill>
                  <a:schemeClr val="accent6"/>
                </a:solidFill>
              </a:rPr>
              <a:t>…</a:t>
            </a:r>
            <a:endParaRPr lang="en-US" b="1" i="1" dirty="0">
              <a:solidFill>
                <a:schemeClr val="accent6"/>
              </a:solidFill>
            </a:endParaRPr>
          </a:p>
        </p:txBody>
      </p:sp>
      <p:sp>
        <p:nvSpPr>
          <p:cNvPr id="29" name="TextovéPole 12">
            <a:extLst>
              <a:ext uri="{FF2B5EF4-FFF2-40B4-BE49-F238E27FC236}">
                <a16:creationId xmlns:a16="http://schemas.microsoft.com/office/drawing/2014/main" id="{4E953E22-0D26-4625-97CB-A73A7CFE8125}"/>
              </a:ext>
            </a:extLst>
          </p:cNvPr>
          <p:cNvSpPr txBox="1"/>
          <p:nvPr/>
        </p:nvSpPr>
        <p:spPr>
          <a:xfrm>
            <a:off x="6826542" y="5307352"/>
            <a:ext cx="1666782" cy="646331"/>
          </a:xfrm>
          <a:prstGeom prst="rect">
            <a:avLst/>
          </a:prstGeom>
          <a:noFill/>
        </p:spPr>
        <p:txBody>
          <a:bodyPr wrap="square" rtlCol="0">
            <a:spAutoFit/>
          </a:bodyPr>
          <a:lstStyle/>
          <a:p>
            <a:pPr algn="r"/>
            <a:r>
              <a:rPr lang="cs-CZ" dirty="0">
                <a:solidFill>
                  <a:schemeClr val="accent6"/>
                </a:solidFill>
              </a:rPr>
              <a:t>&gt; 1 </a:t>
            </a:r>
            <a:r>
              <a:rPr lang="en-US" dirty="0">
                <a:solidFill>
                  <a:schemeClr val="accent6"/>
                </a:solidFill>
              </a:rPr>
              <a:t>hour</a:t>
            </a:r>
            <a:endParaRPr lang="cs-CZ" dirty="0">
              <a:solidFill>
                <a:schemeClr val="accent6"/>
              </a:solidFill>
            </a:endParaRPr>
          </a:p>
          <a:p>
            <a:pPr algn="r"/>
            <a:r>
              <a:rPr lang="en-US" b="1" dirty="0">
                <a:solidFill>
                  <a:schemeClr val="accent6"/>
                </a:solidFill>
              </a:rPr>
              <a:t>…</a:t>
            </a:r>
            <a:endParaRPr lang="en-US" b="1" i="1" dirty="0">
              <a:solidFill>
                <a:schemeClr val="accent6"/>
              </a:solidFill>
            </a:endParaRPr>
          </a:p>
        </p:txBody>
      </p:sp>
      <p:sp>
        <p:nvSpPr>
          <p:cNvPr id="30" name="Rectangle 97">
            <a:extLst>
              <a:ext uri="{FF2B5EF4-FFF2-40B4-BE49-F238E27FC236}">
                <a16:creationId xmlns:a16="http://schemas.microsoft.com/office/drawing/2014/main" id="{835DC1D8-DE0A-4BE9-A9B2-34A36E8C0DD4}"/>
              </a:ext>
            </a:extLst>
          </p:cNvPr>
          <p:cNvSpPr/>
          <p:nvPr/>
        </p:nvSpPr>
        <p:spPr bwMode="auto">
          <a:xfrm>
            <a:off x="6046782" y="4541086"/>
            <a:ext cx="506708" cy="1202962"/>
          </a:xfrm>
          <a:prstGeom prst="rect">
            <a:avLst/>
          </a:prstGeom>
          <a:noFill/>
          <a:ln w="9525" cap="flat" cmpd="sng" algn="ctr">
            <a:solidFill>
              <a:schemeClr val="accent5">
                <a:lumMod val="50000"/>
              </a:scheme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noFill/>
              <a:effectLst/>
              <a:latin typeface="Palatino Linotype" pitchFamily="18" charset="0"/>
            </a:endParaRPr>
          </a:p>
        </p:txBody>
      </p:sp>
      <p:sp>
        <p:nvSpPr>
          <p:cNvPr id="31" name="TextovéPole 12">
            <a:extLst>
              <a:ext uri="{FF2B5EF4-FFF2-40B4-BE49-F238E27FC236}">
                <a16:creationId xmlns:a16="http://schemas.microsoft.com/office/drawing/2014/main" id="{1BD5020A-8D2D-4E69-A777-F254DF4AD6F9}"/>
              </a:ext>
            </a:extLst>
          </p:cNvPr>
          <p:cNvSpPr txBox="1"/>
          <p:nvPr/>
        </p:nvSpPr>
        <p:spPr>
          <a:xfrm>
            <a:off x="179512" y="3068960"/>
            <a:ext cx="1666782" cy="369332"/>
          </a:xfrm>
          <a:prstGeom prst="rect">
            <a:avLst/>
          </a:prstGeom>
          <a:noFill/>
        </p:spPr>
        <p:txBody>
          <a:bodyPr wrap="square" rtlCol="0">
            <a:spAutoFit/>
          </a:bodyPr>
          <a:lstStyle/>
          <a:p>
            <a:pPr algn="ctr"/>
            <a:r>
              <a:rPr lang="en-US" dirty="0">
                <a:solidFill>
                  <a:srgbClr val="FF9900"/>
                </a:solidFill>
              </a:rPr>
              <a:t>Query</a:t>
            </a:r>
            <a:endParaRPr lang="cs-CZ" dirty="0">
              <a:solidFill>
                <a:srgbClr val="FF9900"/>
              </a:solidFill>
            </a:endParaRPr>
          </a:p>
        </p:txBody>
      </p:sp>
      <p:sp>
        <p:nvSpPr>
          <p:cNvPr id="32" name="Rectangle 1">
            <a:extLst>
              <a:ext uri="{FF2B5EF4-FFF2-40B4-BE49-F238E27FC236}">
                <a16:creationId xmlns:a16="http://schemas.microsoft.com/office/drawing/2014/main" id="{6436294F-D845-4CB5-B22B-6237AFF68C20}"/>
              </a:ext>
            </a:extLst>
          </p:cNvPr>
          <p:cNvSpPr/>
          <p:nvPr/>
        </p:nvSpPr>
        <p:spPr>
          <a:xfrm>
            <a:off x="443399" y="4845746"/>
            <a:ext cx="1168910" cy="369332"/>
          </a:xfrm>
          <a:prstGeom prst="rect">
            <a:avLst/>
          </a:prstGeom>
        </p:spPr>
        <p:txBody>
          <a:bodyPr wrap="none">
            <a:spAutoFit/>
          </a:bodyPr>
          <a:lstStyle/>
          <a:p>
            <a:pPr algn="ctr"/>
            <a:r>
              <a:rPr lang="en-US" dirty="0">
                <a:solidFill>
                  <a:srgbClr val="FF9900"/>
                </a:solidFill>
              </a:rPr>
              <a:t>2 seconds</a:t>
            </a:r>
          </a:p>
        </p:txBody>
      </p:sp>
      <p:sp>
        <p:nvSpPr>
          <p:cNvPr id="4" name="Zástupný symbol pro číslo snímku 3">
            <a:extLst>
              <a:ext uri="{FF2B5EF4-FFF2-40B4-BE49-F238E27FC236}">
                <a16:creationId xmlns:a16="http://schemas.microsoft.com/office/drawing/2014/main" id="{B799F4B3-6ACD-4023-A9ED-C0A00EFE552E}"/>
              </a:ext>
            </a:extLst>
          </p:cNvPr>
          <p:cNvSpPr>
            <a:spLocks noGrp="1"/>
          </p:cNvSpPr>
          <p:nvPr>
            <p:ph type="sldNum" sz="quarter" idx="11"/>
          </p:nvPr>
        </p:nvSpPr>
        <p:spPr/>
        <p:txBody>
          <a:bodyPr/>
          <a:lstStyle/>
          <a:p>
            <a:pPr>
              <a:defRPr/>
            </a:pPr>
            <a:fld id="{0BAAA98E-AEB8-429B-B9FA-B14E1C5572D3}" type="slidenum">
              <a:rPr lang="en-US" altLang="en-US" smtClean="0"/>
              <a:pPr>
                <a:defRPr/>
              </a:pPr>
              <a:t>126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4414277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Search Challenges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Problems</a:t>
            </a:r>
            <a:endParaRPr lang="en-US" altLang="cs-CZ" dirty="0"/>
          </a:p>
          <a:p>
            <a:r>
              <a:rPr lang="en-US" altLang="cs-CZ" sz="2400" dirty="0"/>
              <a:t>Query can be potentially </a:t>
            </a:r>
            <a:r>
              <a:rPr lang="en-US" altLang="cs-CZ" sz="2400" dirty="0">
                <a:solidFill>
                  <a:schemeClr val="accent2"/>
                </a:solidFill>
              </a:rPr>
              <a:t>any motion sequence</a:t>
            </a:r>
            <a:r>
              <a:rPr lang="en-US" altLang="cs-CZ" sz="2400" dirty="0"/>
              <a:t>, usually limited in its length</a:t>
            </a:r>
            <a:endParaRPr lang="en-US" altLang="cs-CZ" sz="2400" i="1" dirty="0"/>
          </a:p>
          <a:p>
            <a:pPr lvl="1"/>
            <a:r>
              <a:rPr lang="en-US" altLang="cs-CZ" sz="2000" dirty="0"/>
              <a:t>E.g., semantic action such as kick or jump, its part or a transition in between any of these, but also any non-categorized motion</a:t>
            </a:r>
          </a:p>
          <a:p>
            <a:r>
              <a:rPr lang="en-US" altLang="cs-CZ" sz="2400" dirty="0"/>
              <a:t>Query-similar subsequences can potentially occur</a:t>
            </a:r>
            <a:r>
              <a:rPr lang="en-US" altLang="cs-CZ" sz="2400" dirty="0">
                <a:solidFill>
                  <a:schemeClr val="accent2"/>
                </a:solidFill>
              </a:rPr>
              <a:t> anywhere</a:t>
            </a:r>
            <a:r>
              <a:rPr lang="en-US" altLang="cs-CZ" sz="2400" b="1" dirty="0"/>
              <a:t> </a:t>
            </a:r>
            <a:r>
              <a:rPr lang="en-US" altLang="cs-CZ" sz="2400" dirty="0"/>
              <a:t>in a long sequence</a:t>
            </a:r>
          </a:p>
          <a:p>
            <a:r>
              <a:rPr lang="en-US" altLang="cs-CZ" sz="2400" dirty="0"/>
              <a:t>Length of query-similar subsequences needn’t be exactly the same with respect to the query motion</a:t>
            </a:r>
          </a:p>
          <a:p>
            <a:endParaRPr lang="en-US" altLang="cs-CZ" sz="2400" dirty="0">
              <a:solidFill>
                <a:schemeClr val="accent6"/>
              </a:solidFill>
            </a:endParaRPr>
          </a:p>
          <a:p>
            <a:pPr marL="800100" lvl="2" indent="0">
              <a:buNone/>
            </a:pPr>
            <a:r>
              <a:rPr lang="en-US" altLang="cs-CZ" sz="2400" dirty="0">
                <a:solidFill>
                  <a:schemeClr val="accent6"/>
                </a:solidFill>
              </a:rPr>
              <a:t>=&gt; </a:t>
            </a:r>
            <a:r>
              <a:rPr lang="en-US" sz="2400" b="1" dirty="0">
                <a:solidFill>
                  <a:schemeClr val="accent6"/>
                </a:solidFill>
              </a:rPr>
              <a:t>efficient subsequence matching algorithm</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3B756D45-0A4C-4B72-BEC4-616A1B15F119}"/>
              </a:ext>
            </a:extLst>
          </p:cNvPr>
          <p:cNvSpPr>
            <a:spLocks noGrp="1"/>
          </p:cNvSpPr>
          <p:nvPr>
            <p:ph type="sldNum" sz="quarter" idx="11"/>
          </p:nvPr>
        </p:nvSpPr>
        <p:spPr/>
        <p:txBody>
          <a:bodyPr/>
          <a:lstStyle/>
          <a:p>
            <a:pPr>
              <a:defRPr/>
            </a:pPr>
            <a:fld id="{0BAAA98E-AEB8-429B-B9FA-B14E1C5572D3}" type="slidenum">
              <a:rPr lang="en-US" altLang="en-US" smtClean="0"/>
              <a:pPr>
                <a:defRPr/>
              </a:pPr>
              <a:t>127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116728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Subsequence Search in Time Series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Subsequence matching in time series</a:t>
            </a:r>
            <a:endParaRPr lang="en-US" altLang="cs-CZ" dirty="0"/>
          </a:p>
          <a:p>
            <a:r>
              <a:rPr lang="en-US" altLang="cs-CZ" sz="2400" dirty="0"/>
              <a:t>Motion data can be perceived as a set of synchronized time series ~ a single multi-dimensional time series</a:t>
            </a:r>
          </a:p>
          <a:p>
            <a:pPr lvl="1"/>
            <a:r>
              <a:rPr lang="en-US" altLang="cs-CZ" sz="2000" dirty="0"/>
              <a:t>E.g., a single time series for each joint and axis (</a:t>
            </a:r>
            <a:r>
              <a:rPr lang="en-US" altLang="cs-CZ" sz="2000" i="1" dirty="0"/>
              <a:t>x</a:t>
            </a:r>
            <a:r>
              <a:rPr lang="en-US" altLang="cs-CZ" sz="2000" dirty="0"/>
              <a:t>/</a:t>
            </a:r>
            <a:r>
              <a:rPr lang="en-US" altLang="cs-CZ" sz="2000" i="1" dirty="0"/>
              <a:t>y</a:t>
            </a:r>
            <a:r>
              <a:rPr lang="en-US" altLang="cs-CZ" sz="2000" dirty="0"/>
              <a:t>/</a:t>
            </a:r>
            <a:r>
              <a:rPr lang="en-US" altLang="cs-CZ" sz="2000" i="1" dirty="0"/>
              <a:t>z</a:t>
            </a:r>
            <a:r>
              <a:rPr lang="en-US" altLang="cs-CZ" sz="2000" dirty="0"/>
              <a:t>)</a:t>
            </a:r>
          </a:p>
          <a:p>
            <a:pPr marL="914400" lvl="2" indent="0">
              <a:buNone/>
            </a:pPr>
            <a:r>
              <a:rPr lang="en-US" altLang="cs-CZ" dirty="0"/>
              <a:t>=&gt; 31 joints ∙ 3 = 93 time series</a:t>
            </a:r>
          </a:p>
          <a:p>
            <a:endParaRPr lang="en-US" altLang="cs-CZ" sz="2400" dirty="0"/>
          </a:p>
          <a:p>
            <a:r>
              <a:rPr lang="en-US" altLang="cs-CZ" sz="2400" dirty="0"/>
              <a:t>Subsequence matching in time series data is a well-known problem for 1-dimensional time series</a:t>
            </a:r>
          </a:p>
          <a:p>
            <a:pPr marL="400050" lvl="1" indent="0">
              <a:buNone/>
            </a:pPr>
            <a:r>
              <a:rPr lang="en-US" altLang="cs-CZ" sz="1200" dirty="0"/>
              <a:t>[</a:t>
            </a:r>
            <a:r>
              <a:rPr lang="en-US" altLang="cs-CZ" sz="1200" dirty="0" err="1"/>
              <a:t>Esling</a:t>
            </a:r>
            <a:r>
              <a:rPr lang="en-US" altLang="cs-CZ" sz="1200" dirty="0"/>
              <a:t> et al.: Time-series data mining. ACM Computing Surveys, 2012]</a:t>
            </a:r>
          </a:p>
          <a:p>
            <a:pPr marL="400050" lvl="1" indent="0">
              <a:buNone/>
            </a:pPr>
            <a:r>
              <a:rPr lang="en-US" altLang="cs-CZ" sz="1200" dirty="0"/>
              <a:t>[</a:t>
            </a:r>
            <a:r>
              <a:rPr lang="cs-CZ" sz="1200" dirty="0" err="1"/>
              <a:t>Rakthanmanon</a:t>
            </a:r>
            <a:r>
              <a:rPr lang="en-US" sz="1200" dirty="0"/>
              <a:t> et al.: Searching and Mining Trillions of Time Series Subsequences under Dynamic Time Warping. KDD, 2012</a:t>
            </a:r>
            <a:r>
              <a:rPr lang="en-US" altLang="cs-CZ" sz="1200" dirty="0"/>
              <a:t>]</a:t>
            </a:r>
          </a:p>
          <a:p>
            <a:pPr lvl="1"/>
            <a:endParaRPr lang="en-US" altLang="cs-CZ" sz="2000" dirty="0"/>
          </a:p>
          <a:p>
            <a:pPr lvl="1"/>
            <a:endParaRPr lang="en-US" altLang="cs-CZ" sz="2000" dirty="0"/>
          </a:p>
          <a:p>
            <a:pPr lvl="1"/>
            <a:endParaRPr lang="en-US" altLang="cs-CZ" sz="2000" dirty="0"/>
          </a:p>
          <a:p>
            <a:pPr lvl="1"/>
            <a:endParaRPr lang="en-US" altLang="cs-CZ" sz="2000"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pic>
        <p:nvPicPr>
          <p:cNvPr id="10" name="Obrázek 9">
            <a:extLst>
              <a:ext uri="{FF2B5EF4-FFF2-40B4-BE49-F238E27FC236}">
                <a16:creationId xmlns:a16="http://schemas.microsoft.com/office/drawing/2014/main" id="{17055181-1791-4D98-8956-58C66FD3B267}"/>
              </a:ext>
            </a:extLst>
          </p:cNvPr>
          <p:cNvPicPr>
            <a:picLocks noChangeAspect="1"/>
          </p:cNvPicPr>
          <p:nvPr/>
        </p:nvPicPr>
        <p:blipFill>
          <a:blip r:embed="rId3"/>
          <a:stretch>
            <a:fillRect/>
          </a:stretch>
        </p:blipFill>
        <p:spPr>
          <a:xfrm>
            <a:off x="2411760" y="5382741"/>
            <a:ext cx="2419350" cy="952500"/>
          </a:xfrm>
          <a:prstGeom prst="rect">
            <a:avLst/>
          </a:prstGeom>
          <a:ln>
            <a:solidFill>
              <a:schemeClr val="tx1"/>
            </a:solidFill>
          </a:ln>
        </p:spPr>
      </p:pic>
      <p:pic>
        <p:nvPicPr>
          <p:cNvPr id="11" name="Obrázek 10">
            <a:extLst>
              <a:ext uri="{FF2B5EF4-FFF2-40B4-BE49-F238E27FC236}">
                <a16:creationId xmlns:a16="http://schemas.microsoft.com/office/drawing/2014/main" id="{A5DC49F9-B90B-41F8-A0EF-ED6106F3DD0D}"/>
              </a:ext>
            </a:extLst>
          </p:cNvPr>
          <p:cNvPicPr>
            <a:picLocks noChangeAspect="1"/>
          </p:cNvPicPr>
          <p:nvPr/>
        </p:nvPicPr>
        <p:blipFill>
          <a:blip r:embed="rId4"/>
          <a:stretch>
            <a:fillRect/>
          </a:stretch>
        </p:blipFill>
        <p:spPr>
          <a:xfrm>
            <a:off x="791766" y="5373216"/>
            <a:ext cx="647700" cy="962025"/>
          </a:xfrm>
          <a:prstGeom prst="rect">
            <a:avLst/>
          </a:prstGeom>
        </p:spPr>
      </p:pic>
      <p:sp>
        <p:nvSpPr>
          <p:cNvPr id="5" name="Zástupný symbol pro číslo snímku 4">
            <a:extLst>
              <a:ext uri="{FF2B5EF4-FFF2-40B4-BE49-F238E27FC236}">
                <a16:creationId xmlns:a16="http://schemas.microsoft.com/office/drawing/2014/main" id="{571C41D3-32E5-47B5-A953-A143F1C75D96}"/>
              </a:ext>
            </a:extLst>
          </p:cNvPr>
          <p:cNvSpPr>
            <a:spLocks noGrp="1"/>
          </p:cNvSpPr>
          <p:nvPr>
            <p:ph type="sldNum" sz="quarter" idx="11"/>
          </p:nvPr>
        </p:nvSpPr>
        <p:spPr/>
        <p:txBody>
          <a:bodyPr/>
          <a:lstStyle/>
          <a:p>
            <a:pPr>
              <a:defRPr/>
            </a:pPr>
            <a:fld id="{0BAAA98E-AEB8-429B-B9FA-B14E1C5572D3}" type="slidenum">
              <a:rPr lang="en-US" altLang="en-US" smtClean="0"/>
              <a:pPr>
                <a:defRPr/>
              </a:pPr>
              <a:t>128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1496129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Subsequence Search in Time Series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Subsequence matching in time series</a:t>
            </a:r>
            <a:endParaRPr lang="en-US" altLang="cs-CZ" dirty="0"/>
          </a:p>
          <a:p>
            <a:r>
              <a:rPr lang="en-US" altLang="cs-CZ" sz="2400" dirty="0"/>
              <a:t>Subsequence matching in time series data also applied to multi-dimensional time series</a:t>
            </a:r>
          </a:p>
          <a:p>
            <a:pPr marL="400050" lvl="1" indent="0">
              <a:buNone/>
            </a:pPr>
            <a:r>
              <a:rPr lang="en-US" altLang="cs-CZ" sz="1200" dirty="0"/>
              <a:t>[Hu et al.: Time Series Classification under More Realistic Assumptions. ICDM, 2013.]</a:t>
            </a:r>
          </a:p>
          <a:p>
            <a:pPr marL="400050" lvl="1" indent="0">
              <a:buNone/>
            </a:pPr>
            <a:r>
              <a:rPr lang="en-US" altLang="cs-CZ" sz="1200" dirty="0"/>
              <a:t>[Gong et al.: Fast Similarity Search of Multi-Dimensional Time Series via Segment Rotation. DASFAA, 2015.]</a:t>
            </a:r>
            <a:endParaRPr lang="en-US" altLang="cs-CZ" sz="2000" dirty="0"/>
          </a:p>
          <a:p>
            <a:endParaRPr lang="en-US" altLang="cs-CZ" sz="2400" dirty="0"/>
          </a:p>
          <a:p>
            <a:endParaRPr lang="en-US" altLang="cs-CZ" sz="2400" dirty="0"/>
          </a:p>
          <a:p>
            <a:endParaRPr lang="en-US" altLang="cs-CZ" sz="2400" dirty="0"/>
          </a:p>
          <a:p>
            <a:pPr lvl="1"/>
            <a:r>
              <a:rPr lang="en-US" altLang="cs-CZ" sz="2000" dirty="0"/>
              <a:t>Efficient algorithms are based on distance functions that compare </a:t>
            </a:r>
            <a:r>
              <a:rPr lang="en-US" altLang="cs-CZ" sz="2000" dirty="0">
                <a:solidFill>
                  <a:schemeClr val="accent6"/>
                </a:solidFill>
              </a:rPr>
              <a:t>frame-based features</a:t>
            </a:r>
          </a:p>
          <a:p>
            <a:r>
              <a:rPr lang="en-US" altLang="cs-CZ" sz="2400" dirty="0"/>
              <a:t>Traditional time-series algorithms hardly applicable to motion-data domain due to the absence of distance functions working </a:t>
            </a:r>
            <a:r>
              <a:rPr lang="en-US" altLang="cs-CZ" sz="2400" b="1" dirty="0">
                <a:solidFill>
                  <a:schemeClr val="accent6"/>
                </a:solidFill>
              </a:rPr>
              <a:t>effectively</a:t>
            </a:r>
            <a:r>
              <a:rPr lang="en-US" altLang="cs-CZ" sz="2400" dirty="0"/>
              <a:t> on </a:t>
            </a:r>
            <a:r>
              <a:rPr lang="en-US" altLang="cs-CZ" sz="2400" b="1" dirty="0">
                <a:solidFill>
                  <a:schemeClr val="accent6"/>
                </a:solidFill>
              </a:rPr>
              <a:t>frame-based features</a:t>
            </a:r>
            <a:endParaRPr lang="en-US" altLang="cs-CZ" sz="2400" b="1" dirty="0"/>
          </a:p>
          <a:p>
            <a:pPr lvl="1"/>
            <a:endParaRPr lang="en-US" altLang="cs-CZ" sz="2000" dirty="0"/>
          </a:p>
          <a:p>
            <a:pPr lvl="1"/>
            <a:endParaRPr lang="en-US" altLang="cs-CZ" sz="2000"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pic>
        <p:nvPicPr>
          <p:cNvPr id="9" name="Obrázek 8">
            <a:extLst>
              <a:ext uri="{FF2B5EF4-FFF2-40B4-BE49-F238E27FC236}">
                <a16:creationId xmlns:a16="http://schemas.microsoft.com/office/drawing/2014/main" id="{954A3A46-9834-4FE6-8E06-548DDA7C98D9}"/>
              </a:ext>
            </a:extLst>
          </p:cNvPr>
          <p:cNvPicPr>
            <a:picLocks noChangeAspect="1"/>
          </p:cNvPicPr>
          <p:nvPr/>
        </p:nvPicPr>
        <p:blipFill>
          <a:blip r:embed="rId3"/>
          <a:stretch>
            <a:fillRect/>
          </a:stretch>
        </p:blipFill>
        <p:spPr>
          <a:xfrm>
            <a:off x="2424733" y="3124572"/>
            <a:ext cx="2419350" cy="952500"/>
          </a:xfrm>
          <a:prstGeom prst="rect">
            <a:avLst/>
          </a:prstGeom>
          <a:ln>
            <a:solidFill>
              <a:schemeClr val="tx1"/>
            </a:solidFill>
          </a:ln>
        </p:spPr>
      </p:pic>
      <p:pic>
        <p:nvPicPr>
          <p:cNvPr id="12" name="Obrázek 11">
            <a:extLst>
              <a:ext uri="{FF2B5EF4-FFF2-40B4-BE49-F238E27FC236}">
                <a16:creationId xmlns:a16="http://schemas.microsoft.com/office/drawing/2014/main" id="{420F0615-8128-4161-8860-1A0E9266A1CE}"/>
              </a:ext>
            </a:extLst>
          </p:cNvPr>
          <p:cNvPicPr>
            <a:picLocks noChangeAspect="1"/>
          </p:cNvPicPr>
          <p:nvPr/>
        </p:nvPicPr>
        <p:blipFill>
          <a:blip r:embed="rId4"/>
          <a:stretch>
            <a:fillRect/>
          </a:stretch>
        </p:blipFill>
        <p:spPr>
          <a:xfrm>
            <a:off x="804739" y="3115047"/>
            <a:ext cx="647700" cy="962025"/>
          </a:xfrm>
          <a:prstGeom prst="rect">
            <a:avLst/>
          </a:prstGeom>
        </p:spPr>
      </p:pic>
      <p:sp>
        <p:nvSpPr>
          <p:cNvPr id="2" name="Oblouk 1">
            <a:extLst>
              <a:ext uri="{FF2B5EF4-FFF2-40B4-BE49-F238E27FC236}">
                <a16:creationId xmlns:a16="http://schemas.microsoft.com/office/drawing/2014/main" id="{C66C170D-0C6A-4960-BC27-B281B8BEA3B8}"/>
              </a:ext>
            </a:extLst>
          </p:cNvPr>
          <p:cNvSpPr/>
          <p:nvPr/>
        </p:nvSpPr>
        <p:spPr bwMode="auto">
          <a:xfrm rot="8112796">
            <a:off x="-378828" y="-1529542"/>
            <a:ext cx="5725191" cy="5884638"/>
          </a:xfrm>
          <a:prstGeom prst="arc">
            <a:avLst>
              <a:gd name="adj1" fmla="val 17499404"/>
              <a:gd name="adj2" fmla="val 20118402"/>
            </a:avLst>
          </a:prstGeom>
          <a:noFill/>
          <a:ln w="9525" cap="flat" cmpd="sng" algn="ctr">
            <a:solidFill>
              <a:schemeClr val="accent6"/>
            </a:solidFill>
            <a:prstDash val="dash"/>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effectLst/>
              <a:latin typeface="Palatino Linotype" pitchFamily="18" charset="0"/>
            </a:endParaRPr>
          </a:p>
        </p:txBody>
      </p:sp>
      <p:sp>
        <p:nvSpPr>
          <p:cNvPr id="6" name="TextovéPole 5">
            <a:extLst>
              <a:ext uri="{FF2B5EF4-FFF2-40B4-BE49-F238E27FC236}">
                <a16:creationId xmlns:a16="http://schemas.microsoft.com/office/drawing/2014/main" id="{3CC84ECA-E054-4A23-88C7-65E2AE647A73}"/>
              </a:ext>
            </a:extLst>
          </p:cNvPr>
          <p:cNvSpPr txBox="1"/>
          <p:nvPr/>
        </p:nvSpPr>
        <p:spPr>
          <a:xfrm>
            <a:off x="3707904" y="4077072"/>
            <a:ext cx="5116337" cy="369332"/>
          </a:xfrm>
          <a:prstGeom prst="rect">
            <a:avLst/>
          </a:prstGeom>
          <a:noFill/>
        </p:spPr>
        <p:txBody>
          <a:bodyPr wrap="none" rtlCol="0">
            <a:spAutoFit/>
          </a:bodyPr>
          <a:lstStyle/>
          <a:p>
            <a:r>
              <a:rPr lang="en-US" dirty="0">
                <a:solidFill>
                  <a:schemeClr val="accent6"/>
                </a:solidFill>
              </a:rPr>
              <a:t>There is a need for an effective distance function</a:t>
            </a:r>
            <a:endParaRPr lang="cs-CZ" dirty="0">
              <a:solidFill>
                <a:schemeClr val="accent6"/>
              </a:solidFill>
            </a:endParaRPr>
          </a:p>
        </p:txBody>
      </p:sp>
      <p:sp>
        <p:nvSpPr>
          <p:cNvPr id="13" name="Volný tvar: obrazec 12">
            <a:extLst>
              <a:ext uri="{FF2B5EF4-FFF2-40B4-BE49-F238E27FC236}">
                <a16:creationId xmlns:a16="http://schemas.microsoft.com/office/drawing/2014/main" id="{47E66754-C012-41AA-89B4-AE0FD0203A5A}"/>
              </a:ext>
            </a:extLst>
          </p:cNvPr>
          <p:cNvSpPr/>
          <p:nvPr/>
        </p:nvSpPr>
        <p:spPr bwMode="auto">
          <a:xfrm>
            <a:off x="812800" y="3384511"/>
            <a:ext cx="628650" cy="336589"/>
          </a:xfrm>
          <a:custGeom>
            <a:avLst/>
            <a:gdLst>
              <a:gd name="connsiteX0" fmla="*/ 0 w 628650"/>
              <a:gd name="connsiteY0" fmla="*/ 336589 h 336589"/>
              <a:gd name="connsiteX1" fmla="*/ 165100 w 628650"/>
              <a:gd name="connsiteY1" fmla="*/ 241339 h 336589"/>
              <a:gd name="connsiteX2" fmla="*/ 285750 w 628650"/>
              <a:gd name="connsiteY2" fmla="*/ 39 h 336589"/>
              <a:gd name="connsiteX3" fmla="*/ 539750 w 628650"/>
              <a:gd name="connsiteY3" fmla="*/ 222289 h 336589"/>
              <a:gd name="connsiteX4" fmla="*/ 628650 w 628650"/>
              <a:gd name="connsiteY4" fmla="*/ 222289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336589">
                <a:moveTo>
                  <a:pt x="0" y="336589"/>
                </a:moveTo>
                <a:cubicBezTo>
                  <a:pt x="58737" y="317010"/>
                  <a:pt x="117475" y="297431"/>
                  <a:pt x="165100" y="241339"/>
                </a:cubicBezTo>
                <a:cubicBezTo>
                  <a:pt x="212725" y="185247"/>
                  <a:pt x="223308" y="3214"/>
                  <a:pt x="285750" y="39"/>
                </a:cubicBezTo>
                <a:cubicBezTo>
                  <a:pt x="348192" y="-3136"/>
                  <a:pt x="482600" y="185247"/>
                  <a:pt x="539750" y="222289"/>
                </a:cubicBezTo>
                <a:cubicBezTo>
                  <a:pt x="596900" y="259331"/>
                  <a:pt x="612775" y="240810"/>
                  <a:pt x="628650" y="222289"/>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4" name="Volný tvar: obrazec 13">
            <a:extLst>
              <a:ext uri="{FF2B5EF4-FFF2-40B4-BE49-F238E27FC236}">
                <a16:creationId xmlns:a16="http://schemas.microsoft.com/office/drawing/2014/main" id="{37832396-A485-4211-B42F-6CFDEE26DA1A}"/>
              </a:ext>
            </a:extLst>
          </p:cNvPr>
          <p:cNvSpPr/>
          <p:nvPr/>
        </p:nvSpPr>
        <p:spPr bwMode="auto">
          <a:xfrm>
            <a:off x="2419350" y="3492264"/>
            <a:ext cx="2432050" cy="409522"/>
          </a:xfrm>
          <a:custGeom>
            <a:avLst/>
            <a:gdLst>
              <a:gd name="connsiteX0" fmla="*/ 0 w 2432050"/>
              <a:gd name="connsiteY0" fmla="*/ 216136 h 409522"/>
              <a:gd name="connsiteX1" fmla="*/ 317500 w 2432050"/>
              <a:gd name="connsiteY1" fmla="*/ 254236 h 409522"/>
              <a:gd name="connsiteX2" fmla="*/ 654050 w 2432050"/>
              <a:gd name="connsiteY2" fmla="*/ 222486 h 409522"/>
              <a:gd name="connsiteX3" fmla="*/ 990600 w 2432050"/>
              <a:gd name="connsiteY3" fmla="*/ 381236 h 409522"/>
              <a:gd name="connsiteX4" fmla="*/ 1181100 w 2432050"/>
              <a:gd name="connsiteY4" fmla="*/ 400286 h 409522"/>
              <a:gd name="connsiteX5" fmla="*/ 1409700 w 2432050"/>
              <a:gd name="connsiteY5" fmla="*/ 279636 h 409522"/>
              <a:gd name="connsiteX6" fmla="*/ 1568450 w 2432050"/>
              <a:gd name="connsiteY6" fmla="*/ 236 h 409522"/>
              <a:gd name="connsiteX7" fmla="*/ 2006600 w 2432050"/>
              <a:gd name="connsiteY7" fmla="*/ 330436 h 409522"/>
              <a:gd name="connsiteX8" fmla="*/ 2235200 w 2432050"/>
              <a:gd name="connsiteY8" fmla="*/ 368536 h 409522"/>
              <a:gd name="connsiteX9" fmla="*/ 2317750 w 2432050"/>
              <a:gd name="connsiteY9" fmla="*/ 311386 h 409522"/>
              <a:gd name="connsiteX10" fmla="*/ 2432050 w 2432050"/>
              <a:gd name="connsiteY10" fmla="*/ 247886 h 4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2050" h="409522">
                <a:moveTo>
                  <a:pt x="0" y="216136"/>
                </a:moveTo>
                <a:cubicBezTo>
                  <a:pt x="104246" y="234657"/>
                  <a:pt x="208492" y="253178"/>
                  <a:pt x="317500" y="254236"/>
                </a:cubicBezTo>
                <a:cubicBezTo>
                  <a:pt x="426508" y="255294"/>
                  <a:pt x="541867" y="201319"/>
                  <a:pt x="654050" y="222486"/>
                </a:cubicBezTo>
                <a:cubicBezTo>
                  <a:pt x="766233" y="243653"/>
                  <a:pt x="902758" y="351603"/>
                  <a:pt x="990600" y="381236"/>
                </a:cubicBezTo>
                <a:cubicBezTo>
                  <a:pt x="1078442" y="410869"/>
                  <a:pt x="1111250" y="417219"/>
                  <a:pt x="1181100" y="400286"/>
                </a:cubicBezTo>
                <a:cubicBezTo>
                  <a:pt x="1250950" y="383353"/>
                  <a:pt x="1345142" y="346311"/>
                  <a:pt x="1409700" y="279636"/>
                </a:cubicBezTo>
                <a:cubicBezTo>
                  <a:pt x="1474258" y="212961"/>
                  <a:pt x="1468967" y="-8231"/>
                  <a:pt x="1568450" y="236"/>
                </a:cubicBezTo>
                <a:cubicBezTo>
                  <a:pt x="1667933" y="8703"/>
                  <a:pt x="1895475" y="269053"/>
                  <a:pt x="2006600" y="330436"/>
                </a:cubicBezTo>
                <a:cubicBezTo>
                  <a:pt x="2117725" y="391819"/>
                  <a:pt x="2183342" y="371711"/>
                  <a:pt x="2235200" y="368536"/>
                </a:cubicBezTo>
                <a:cubicBezTo>
                  <a:pt x="2287058" y="365361"/>
                  <a:pt x="2284942" y="331494"/>
                  <a:pt x="2317750" y="311386"/>
                </a:cubicBezTo>
                <a:cubicBezTo>
                  <a:pt x="2350558" y="291278"/>
                  <a:pt x="2391304" y="269582"/>
                  <a:pt x="2432050" y="247886"/>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5" name="Zástupný symbol pro číslo snímku 4">
            <a:extLst>
              <a:ext uri="{FF2B5EF4-FFF2-40B4-BE49-F238E27FC236}">
                <a16:creationId xmlns:a16="http://schemas.microsoft.com/office/drawing/2014/main" id="{9ECB4A6F-CFB8-406B-820A-BA81D0E8EA12}"/>
              </a:ext>
            </a:extLst>
          </p:cNvPr>
          <p:cNvSpPr>
            <a:spLocks noGrp="1"/>
          </p:cNvSpPr>
          <p:nvPr>
            <p:ph type="sldNum" sz="quarter" idx="11"/>
          </p:nvPr>
        </p:nvSpPr>
        <p:spPr/>
        <p:txBody>
          <a:bodyPr/>
          <a:lstStyle/>
          <a:p>
            <a:pPr>
              <a:defRPr/>
            </a:pPr>
            <a:fld id="{0BAAA98E-AEB8-429B-B9FA-B14E1C5572D3}" type="slidenum">
              <a:rPr lang="en-US" altLang="en-US" smtClean="0"/>
              <a:pPr>
                <a:defRPr/>
              </a:pPr>
              <a:t>129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650429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Sports</a:t>
            </a:r>
          </a:p>
          <a:p>
            <a:r>
              <a:rPr lang="en-US" altLang="cs-CZ" sz="2400" dirty="0"/>
              <a:t>Digital referees – detection of fouls</a:t>
            </a:r>
          </a:p>
          <a:p>
            <a:r>
              <a:rPr lang="en-US" altLang="cs-CZ" sz="2400" dirty="0"/>
              <a:t>Digital judges – assignment of scores</a:t>
            </a:r>
          </a:p>
          <a:p>
            <a:r>
              <a:rPr lang="en-US" altLang="cs-CZ" sz="2400" dirty="0"/>
              <a:t>Movement analysis to quantify an improvement or loss of performance</a:t>
            </a:r>
          </a:p>
          <a:p>
            <a:endParaRPr lang="en-US" altLang="cs-CZ" sz="2400" dirty="0"/>
          </a:p>
        </p:txBody>
      </p:sp>
      <p:pic>
        <p:nvPicPr>
          <p:cNvPr id="11" name="Picture 7">
            <a:extLst>
              <a:ext uri="{FF2B5EF4-FFF2-40B4-BE49-F238E27FC236}">
                <a16:creationId xmlns:a16="http://schemas.microsoft.com/office/drawing/2014/main" id="{CEEE5E61-C3C9-4892-BA84-41F7725AE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88219"/>
            <a:ext cx="3707904" cy="2133598"/>
          </a:xfrm>
          <a:prstGeom prst="rect">
            <a:avLst/>
          </a:prstGeom>
        </p:spPr>
      </p:pic>
      <p:sp>
        <p:nvSpPr>
          <p:cNvPr id="2" name="Zástupný symbol pro zápatí 1">
            <a:extLst>
              <a:ext uri="{FF2B5EF4-FFF2-40B4-BE49-F238E27FC236}">
                <a16:creationId xmlns:a16="http://schemas.microsoft.com/office/drawing/2014/main" id="{304B0477-31D8-4B6C-9356-54698C34FF37}"/>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58496B4-576A-4A5B-8BDF-857380E675DE}"/>
              </a:ext>
            </a:extLst>
          </p:cNvPr>
          <p:cNvSpPr>
            <a:spLocks noGrp="1"/>
          </p:cNvSpPr>
          <p:nvPr>
            <p:ph type="dt" sz="half" idx="10"/>
          </p:nvPr>
        </p:nvSpPr>
        <p:spPr/>
        <p:txBody>
          <a:bodyPr/>
          <a:lstStyle/>
          <a:p>
            <a:pPr>
              <a:defRPr/>
            </a:pPr>
            <a:r>
              <a:rPr lang="cs-CZ"/>
              <a:t>June 10, 2019</a:t>
            </a:r>
            <a:endParaRPr lang="en-US" dirty="0"/>
          </a:p>
        </p:txBody>
      </p:sp>
      <p:pic>
        <p:nvPicPr>
          <p:cNvPr id="12" name="Picture 10" descr="https://kinetisense.com/wp-content/uploads/2016/07/10.0-functional-movement-fitness.png">
            <a:extLst>
              <a:ext uri="{FF2B5EF4-FFF2-40B4-BE49-F238E27FC236}">
                <a16:creationId xmlns:a16="http://schemas.microsoft.com/office/drawing/2014/main" id="{1423F8ED-537B-45A9-8747-7808870D47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77"/>
          <a:stretch/>
        </p:blipFill>
        <p:spPr bwMode="auto">
          <a:xfrm>
            <a:off x="6472786" y="4388219"/>
            <a:ext cx="2664295" cy="2136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motion capture data applications">
            <a:extLst>
              <a:ext uri="{FF2B5EF4-FFF2-40B4-BE49-F238E27FC236}">
                <a16:creationId xmlns:a16="http://schemas.microsoft.com/office/drawing/2014/main" id="{B030E310-5503-481B-8376-4589F9FB47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158"/>
          <a:stretch/>
        </p:blipFill>
        <p:spPr bwMode="auto">
          <a:xfrm>
            <a:off x="3707904" y="4388218"/>
            <a:ext cx="2852263" cy="2136445"/>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BCCAD6F0-985A-454C-8836-D82F9119306A}"/>
              </a:ext>
            </a:extLst>
          </p:cNvPr>
          <p:cNvSpPr>
            <a:spLocks noGrp="1"/>
          </p:cNvSpPr>
          <p:nvPr>
            <p:ph type="sldNum" sz="quarter" idx="11"/>
          </p:nvPr>
        </p:nvSpPr>
        <p:spPr/>
        <p:txBody>
          <a:bodyPr/>
          <a:lstStyle/>
          <a:p>
            <a:pPr>
              <a:defRPr/>
            </a:pPr>
            <a:fld id="{0BAAA98E-AEB8-429B-B9FA-B14E1C5572D3}" type="slidenum">
              <a:rPr lang="en-US" altLang="en-US" smtClean="0"/>
              <a:pPr>
                <a:defRPr/>
              </a:pPr>
              <a:t>13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238366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Subsequence Search in Motion Data</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altLang="cs-CZ" b="1" dirty="0">
                <a:solidFill>
                  <a:schemeClr val="accent2"/>
                </a:solidFill>
              </a:rPr>
              <a:t>Subsequence matching in motion data</a:t>
            </a:r>
          </a:p>
          <a:p>
            <a:r>
              <a:rPr lang="en-US" altLang="cs-CZ" sz="2400" dirty="0"/>
              <a:t>Effective motion-based features are extracted from short motions =&gt; </a:t>
            </a:r>
            <a:r>
              <a:rPr lang="en-US" altLang="cs-CZ" sz="2400" dirty="0">
                <a:solidFill>
                  <a:schemeClr val="accent6"/>
                </a:solidFill>
              </a:rPr>
              <a:t>segmentation</a:t>
            </a:r>
            <a:endParaRPr lang="en-US" altLang="cs-CZ" sz="2400" dirty="0"/>
          </a:p>
          <a:p>
            <a:r>
              <a:rPr lang="en-US" altLang="cs-CZ" sz="2400" dirty="0"/>
              <a:t>Partitioning the query and long motion sequence into parts – </a:t>
            </a:r>
            <a:r>
              <a:rPr lang="en-US" altLang="cs-CZ" sz="2400" dirty="0">
                <a:solidFill>
                  <a:schemeClr val="accent6"/>
                </a:solidFill>
              </a:rPr>
              <a:t>segments</a:t>
            </a:r>
            <a:r>
              <a:rPr lang="en-US" altLang="cs-CZ" sz="2400" dirty="0"/>
              <a:t> – to be meaningfully comparable</a:t>
            </a:r>
          </a:p>
          <a:p>
            <a:endParaRPr lang="en-US" altLang="cs-CZ" sz="2400" dirty="0"/>
          </a:p>
          <a:p>
            <a:endParaRPr lang="en-US" altLang="cs-CZ" sz="2400" dirty="0"/>
          </a:p>
          <a:p>
            <a:endParaRPr lang="en-US" altLang="cs-CZ" sz="2400" dirty="0"/>
          </a:p>
          <a:p>
            <a:r>
              <a:rPr lang="en-US" altLang="cs-CZ" sz="2400" dirty="0"/>
              <a:t>Types of segmentation:</a:t>
            </a:r>
          </a:p>
          <a:p>
            <a:pPr lvl="1"/>
            <a:r>
              <a:rPr lang="en-US" altLang="cs-CZ" sz="2000" dirty="0"/>
              <a:t>Overlapping/disjoint segments</a:t>
            </a:r>
          </a:p>
          <a:p>
            <a:pPr lvl="1"/>
            <a:r>
              <a:rPr lang="en-US" altLang="cs-CZ" sz="2000" dirty="0"/>
              <a:t>Segments of a fixed/variable length</a:t>
            </a:r>
          </a:p>
          <a:p>
            <a:pPr lvl="1"/>
            <a:r>
              <a:rPr lang="en-US" altLang="cs-CZ" sz="2000" dirty="0"/>
              <a:t>Unsupervised/supervised (semantic) segmentation</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7" name="TextovéPole 30">
            <a:extLst>
              <a:ext uri="{FF2B5EF4-FFF2-40B4-BE49-F238E27FC236}">
                <a16:creationId xmlns:a16="http://schemas.microsoft.com/office/drawing/2014/main" id="{A470A040-1BFA-469D-BA40-80846A7CF81E}"/>
              </a:ext>
            </a:extLst>
          </p:cNvPr>
          <p:cNvSpPr txBox="1"/>
          <p:nvPr/>
        </p:nvSpPr>
        <p:spPr>
          <a:xfrm>
            <a:off x="597622" y="3847340"/>
            <a:ext cx="1606995" cy="307777"/>
          </a:xfrm>
          <a:prstGeom prst="rect">
            <a:avLst/>
          </a:prstGeom>
          <a:noFill/>
        </p:spPr>
        <p:txBody>
          <a:bodyPr wrap="square" rtlCol="0">
            <a:spAutoFit/>
          </a:bodyPr>
          <a:lstStyle/>
          <a:p>
            <a:r>
              <a:rPr lang="en-US" sz="1400" dirty="0">
                <a:solidFill>
                  <a:srgbClr val="FF9900"/>
                </a:solidFill>
              </a:rPr>
              <a:t>Query</a:t>
            </a:r>
          </a:p>
        </p:txBody>
      </p:sp>
      <p:sp>
        <p:nvSpPr>
          <p:cNvPr id="8" name="TextovéPole 31">
            <a:extLst>
              <a:ext uri="{FF2B5EF4-FFF2-40B4-BE49-F238E27FC236}">
                <a16:creationId xmlns:a16="http://schemas.microsoft.com/office/drawing/2014/main" id="{2449970D-19A9-44B1-BB29-1A18EE763EDB}"/>
              </a:ext>
            </a:extLst>
          </p:cNvPr>
          <p:cNvSpPr txBox="1"/>
          <p:nvPr/>
        </p:nvSpPr>
        <p:spPr>
          <a:xfrm>
            <a:off x="2195736" y="3847340"/>
            <a:ext cx="3464922" cy="307777"/>
          </a:xfrm>
          <a:prstGeom prst="rect">
            <a:avLst/>
          </a:prstGeom>
          <a:noFill/>
        </p:spPr>
        <p:txBody>
          <a:bodyPr wrap="square" rtlCol="0">
            <a:spAutoFit/>
          </a:bodyPr>
          <a:lstStyle/>
          <a:p>
            <a:r>
              <a:rPr lang="en-US" sz="1400" dirty="0">
                <a:solidFill>
                  <a:schemeClr val="accent2"/>
                </a:solidFill>
              </a:rPr>
              <a:t>Long data sequence</a:t>
            </a:r>
          </a:p>
        </p:txBody>
      </p:sp>
      <p:sp>
        <p:nvSpPr>
          <p:cNvPr id="9" name="Obdélník 6">
            <a:extLst>
              <a:ext uri="{FF2B5EF4-FFF2-40B4-BE49-F238E27FC236}">
                <a16:creationId xmlns:a16="http://schemas.microsoft.com/office/drawing/2014/main" id="{A5750537-FD44-4844-B80B-33DB3F6F08FF}"/>
              </a:ext>
            </a:extLst>
          </p:cNvPr>
          <p:cNvSpPr/>
          <p:nvPr/>
        </p:nvSpPr>
        <p:spPr bwMode="auto">
          <a:xfrm>
            <a:off x="2295821" y="3717032"/>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 name="Obdélník 10">
            <a:extLst>
              <a:ext uri="{FF2B5EF4-FFF2-40B4-BE49-F238E27FC236}">
                <a16:creationId xmlns:a16="http://schemas.microsoft.com/office/drawing/2014/main" id="{C3AA15E0-4AD7-4720-84D0-A62359703A1D}"/>
              </a:ext>
            </a:extLst>
          </p:cNvPr>
          <p:cNvSpPr/>
          <p:nvPr/>
        </p:nvSpPr>
        <p:spPr bwMode="auto">
          <a:xfrm>
            <a:off x="695167" y="3730327"/>
            <a:ext cx="1289027"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11" name="Obdélník 78">
            <a:extLst>
              <a:ext uri="{FF2B5EF4-FFF2-40B4-BE49-F238E27FC236}">
                <a16:creationId xmlns:a16="http://schemas.microsoft.com/office/drawing/2014/main" id="{2EDAB3D2-6DCC-4BF3-AAE8-806523293F61}"/>
              </a:ext>
            </a:extLst>
          </p:cNvPr>
          <p:cNvSpPr/>
          <p:nvPr/>
        </p:nvSpPr>
        <p:spPr bwMode="auto">
          <a:xfrm>
            <a:off x="696454" y="4293096"/>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 name="Obdélník 79">
            <a:extLst>
              <a:ext uri="{FF2B5EF4-FFF2-40B4-BE49-F238E27FC236}">
                <a16:creationId xmlns:a16="http://schemas.microsoft.com/office/drawing/2014/main" id="{FA4A4A99-73AB-4972-82B3-1D0CE0F6B9E3}"/>
              </a:ext>
            </a:extLst>
          </p:cNvPr>
          <p:cNvSpPr/>
          <p:nvPr/>
        </p:nvSpPr>
        <p:spPr bwMode="auto">
          <a:xfrm>
            <a:off x="1121891" y="4293096"/>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Obdélník 80">
            <a:extLst>
              <a:ext uri="{FF2B5EF4-FFF2-40B4-BE49-F238E27FC236}">
                <a16:creationId xmlns:a16="http://schemas.microsoft.com/office/drawing/2014/main" id="{21D912F2-4566-40DA-BE91-DBCA93B31036}"/>
              </a:ext>
            </a:extLst>
          </p:cNvPr>
          <p:cNvSpPr/>
          <p:nvPr/>
        </p:nvSpPr>
        <p:spPr bwMode="auto">
          <a:xfrm>
            <a:off x="1547329" y="4293096"/>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14" name="Group 4">
            <a:extLst>
              <a:ext uri="{FF2B5EF4-FFF2-40B4-BE49-F238E27FC236}">
                <a16:creationId xmlns:a16="http://schemas.microsoft.com/office/drawing/2014/main" id="{420C3B5F-87CD-4D97-80AD-0E9EBEE23960}"/>
              </a:ext>
            </a:extLst>
          </p:cNvPr>
          <p:cNvGrpSpPr/>
          <p:nvPr/>
        </p:nvGrpSpPr>
        <p:grpSpPr>
          <a:xfrm>
            <a:off x="2295821" y="4310080"/>
            <a:ext cx="5953997" cy="164943"/>
            <a:chOff x="2188316" y="3388814"/>
            <a:chExt cx="5953997" cy="164943"/>
          </a:xfrm>
        </p:grpSpPr>
        <p:sp>
          <p:nvSpPr>
            <p:cNvPr id="15" name="Obdélník 78">
              <a:extLst>
                <a:ext uri="{FF2B5EF4-FFF2-40B4-BE49-F238E27FC236}">
                  <a16:creationId xmlns:a16="http://schemas.microsoft.com/office/drawing/2014/main" id="{ED4DF3BD-E33D-4FF4-8204-7754EA806739}"/>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 name="Obdélník 79">
              <a:extLst>
                <a:ext uri="{FF2B5EF4-FFF2-40B4-BE49-F238E27FC236}">
                  <a16:creationId xmlns:a16="http://schemas.microsoft.com/office/drawing/2014/main" id="{723FFED9-FD1B-4DD0-B265-59372AC1F453}"/>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 name="Obdélník 80">
              <a:extLst>
                <a:ext uri="{FF2B5EF4-FFF2-40B4-BE49-F238E27FC236}">
                  <a16:creationId xmlns:a16="http://schemas.microsoft.com/office/drawing/2014/main" id="{6743D4AD-AB93-4107-A699-0588560797B6}"/>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 name="Obdélník 78">
              <a:extLst>
                <a:ext uri="{FF2B5EF4-FFF2-40B4-BE49-F238E27FC236}">
                  <a16:creationId xmlns:a16="http://schemas.microsoft.com/office/drawing/2014/main" id="{A635C147-0ED6-4CEF-B847-5A11D0D8FE94}"/>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 name="Obdélník 79">
              <a:extLst>
                <a:ext uri="{FF2B5EF4-FFF2-40B4-BE49-F238E27FC236}">
                  <a16:creationId xmlns:a16="http://schemas.microsoft.com/office/drawing/2014/main" id="{96F1B424-55CA-4047-B5ED-BB7A110BAE7E}"/>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 name="Obdélník 80">
              <a:extLst>
                <a:ext uri="{FF2B5EF4-FFF2-40B4-BE49-F238E27FC236}">
                  <a16:creationId xmlns:a16="http://schemas.microsoft.com/office/drawing/2014/main" id="{E03DD2B9-E355-417B-82C0-244594D78F8E}"/>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 name="Obdélník 78">
              <a:extLst>
                <a:ext uri="{FF2B5EF4-FFF2-40B4-BE49-F238E27FC236}">
                  <a16:creationId xmlns:a16="http://schemas.microsoft.com/office/drawing/2014/main" id="{B9A1F828-73C1-4603-A20A-7A5FA3CCB3FD}"/>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 name="Obdélník 79">
              <a:extLst>
                <a:ext uri="{FF2B5EF4-FFF2-40B4-BE49-F238E27FC236}">
                  <a16:creationId xmlns:a16="http://schemas.microsoft.com/office/drawing/2014/main" id="{791088F6-FC73-449C-AEFE-451540B5BE30}"/>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 name="Obdélník 80">
              <a:extLst>
                <a:ext uri="{FF2B5EF4-FFF2-40B4-BE49-F238E27FC236}">
                  <a16:creationId xmlns:a16="http://schemas.microsoft.com/office/drawing/2014/main" id="{AD2A3FC9-D03F-4AF0-AE09-1EAACE20D106}"/>
                </a:ext>
              </a:extLst>
            </p:cNvPr>
            <p:cNvSpPr/>
            <p:nvPr/>
          </p:nvSpPr>
          <p:spPr bwMode="auto">
            <a:xfrm>
              <a:off x="5591812"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 name="Obdélník 78">
              <a:extLst>
                <a:ext uri="{FF2B5EF4-FFF2-40B4-BE49-F238E27FC236}">
                  <a16:creationId xmlns:a16="http://schemas.microsoft.com/office/drawing/2014/main" id="{BE21678E-5274-4754-BB1E-2987C2FFD0A7}"/>
                </a:ext>
              </a:extLst>
            </p:cNvPr>
            <p:cNvSpPr/>
            <p:nvPr/>
          </p:nvSpPr>
          <p:spPr bwMode="auto">
            <a:xfrm>
              <a:off x="6017248"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5" name="Obdélník 79">
              <a:extLst>
                <a:ext uri="{FF2B5EF4-FFF2-40B4-BE49-F238E27FC236}">
                  <a16:creationId xmlns:a16="http://schemas.microsoft.com/office/drawing/2014/main" id="{A2433C82-CFB0-4F42-9C1C-9C8D6B7C8874}"/>
                </a:ext>
              </a:extLst>
            </p:cNvPr>
            <p:cNvSpPr/>
            <p:nvPr/>
          </p:nvSpPr>
          <p:spPr bwMode="auto">
            <a:xfrm>
              <a:off x="6442685"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6" name="Obdélník 80">
              <a:extLst>
                <a:ext uri="{FF2B5EF4-FFF2-40B4-BE49-F238E27FC236}">
                  <a16:creationId xmlns:a16="http://schemas.microsoft.com/office/drawing/2014/main" id="{812252A8-F44F-4FD8-AFCC-D15E04DF44F1}"/>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7" name="Obdélník 78">
              <a:extLst>
                <a:ext uri="{FF2B5EF4-FFF2-40B4-BE49-F238E27FC236}">
                  <a16:creationId xmlns:a16="http://schemas.microsoft.com/office/drawing/2014/main" id="{99EA989C-B407-43CC-9040-23EC4655F3C3}"/>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8" name="Obdélník 79">
              <a:extLst>
                <a:ext uri="{FF2B5EF4-FFF2-40B4-BE49-F238E27FC236}">
                  <a16:creationId xmlns:a16="http://schemas.microsoft.com/office/drawing/2014/main" id="{6E87AEA5-1CE2-47EA-878A-ECEE8C114BB9}"/>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5" name="Zástupný symbol pro číslo snímku 4">
            <a:extLst>
              <a:ext uri="{FF2B5EF4-FFF2-40B4-BE49-F238E27FC236}">
                <a16:creationId xmlns:a16="http://schemas.microsoft.com/office/drawing/2014/main" id="{60F944D1-F529-413E-863F-BBAA9E06D856}"/>
              </a:ext>
            </a:extLst>
          </p:cNvPr>
          <p:cNvSpPr>
            <a:spLocks noGrp="1"/>
          </p:cNvSpPr>
          <p:nvPr>
            <p:ph type="sldNum" sz="quarter" idx="11"/>
          </p:nvPr>
        </p:nvSpPr>
        <p:spPr/>
        <p:txBody>
          <a:bodyPr/>
          <a:lstStyle/>
          <a:p>
            <a:pPr>
              <a:defRPr/>
            </a:pPr>
            <a:fld id="{0BAAA98E-AEB8-429B-B9FA-B14E1C5572D3}" type="slidenum">
              <a:rPr lang="en-US" altLang="en-US" smtClean="0"/>
              <a:pPr>
                <a:defRPr/>
              </a:pPr>
              <a:t>130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4434304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Subsequence Search in Motion Data</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altLang="cs-CZ" b="1" dirty="0">
                <a:solidFill>
                  <a:schemeClr val="accent2"/>
                </a:solidFill>
              </a:rPr>
              <a:t>Subsequence matching in motion data</a:t>
            </a:r>
          </a:p>
          <a:p>
            <a:r>
              <a:rPr lang="en-US" altLang="cs-CZ" sz="2400" dirty="0"/>
              <a:t>Subsequence search = segmentation + retrieval algorithm</a:t>
            </a:r>
          </a:p>
          <a:p>
            <a:r>
              <a:rPr lang="en-US" altLang="cs-CZ" sz="2400" dirty="0"/>
              <a:t>Retrieval algorithm – searching for consecutive data segments that are similar to consecutive query segments</a:t>
            </a:r>
          </a:p>
          <a:p>
            <a:endParaRPr lang="en-US" altLang="cs-CZ" sz="2400" dirty="0"/>
          </a:p>
          <a:p>
            <a:endParaRPr lang="en-US" altLang="cs-CZ" sz="2400"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29" name="TextovéPole 30">
            <a:extLst>
              <a:ext uri="{FF2B5EF4-FFF2-40B4-BE49-F238E27FC236}">
                <a16:creationId xmlns:a16="http://schemas.microsoft.com/office/drawing/2014/main" id="{D3BF4758-B1D1-4DF5-AEF5-CD7972B2BC8A}"/>
              </a:ext>
            </a:extLst>
          </p:cNvPr>
          <p:cNvSpPr txBox="1"/>
          <p:nvPr/>
        </p:nvSpPr>
        <p:spPr>
          <a:xfrm>
            <a:off x="603962" y="4439609"/>
            <a:ext cx="1606995" cy="954107"/>
          </a:xfrm>
          <a:prstGeom prst="rect">
            <a:avLst/>
          </a:prstGeom>
          <a:noFill/>
        </p:spPr>
        <p:txBody>
          <a:bodyPr wrap="square" rtlCol="0">
            <a:spAutoFit/>
          </a:bodyPr>
          <a:lstStyle/>
          <a:p>
            <a:r>
              <a:rPr lang="en-US" sz="1400" dirty="0">
                <a:solidFill>
                  <a:srgbClr val="FF9900"/>
                </a:solidFill>
              </a:rPr>
              <a:t>Query</a:t>
            </a:r>
          </a:p>
          <a:p>
            <a:endParaRPr lang="en-US" sz="1400" dirty="0">
              <a:solidFill>
                <a:srgbClr val="FF9900"/>
              </a:solidFill>
            </a:endParaRPr>
          </a:p>
          <a:p>
            <a:endParaRPr lang="en-US" sz="1400" dirty="0">
              <a:solidFill>
                <a:srgbClr val="FF9900"/>
              </a:solidFill>
            </a:endParaRPr>
          </a:p>
          <a:p>
            <a:r>
              <a:rPr lang="en-US" sz="1400" dirty="0">
                <a:solidFill>
                  <a:srgbClr val="FF9900"/>
                </a:solidFill>
              </a:rPr>
              <a:t>Query segments</a:t>
            </a:r>
          </a:p>
        </p:txBody>
      </p:sp>
      <p:sp>
        <p:nvSpPr>
          <p:cNvPr id="30" name="TextovéPole 31">
            <a:extLst>
              <a:ext uri="{FF2B5EF4-FFF2-40B4-BE49-F238E27FC236}">
                <a16:creationId xmlns:a16="http://schemas.microsoft.com/office/drawing/2014/main" id="{2F32BB73-04E4-401D-B2FB-050BB5CBDB8F}"/>
              </a:ext>
            </a:extLst>
          </p:cNvPr>
          <p:cNvSpPr txBox="1"/>
          <p:nvPr/>
        </p:nvSpPr>
        <p:spPr>
          <a:xfrm>
            <a:off x="2195736" y="4439610"/>
            <a:ext cx="3464922" cy="954107"/>
          </a:xfrm>
          <a:prstGeom prst="rect">
            <a:avLst/>
          </a:prstGeom>
          <a:noFill/>
        </p:spPr>
        <p:txBody>
          <a:bodyPr wrap="square" rtlCol="0">
            <a:spAutoFit/>
          </a:bodyPr>
          <a:lstStyle/>
          <a:p>
            <a:r>
              <a:rPr lang="en-US" sz="1400" dirty="0">
                <a:solidFill>
                  <a:schemeClr val="accent2"/>
                </a:solidFill>
              </a:rPr>
              <a:t>Long data sequence</a:t>
            </a:r>
          </a:p>
          <a:p>
            <a:endParaRPr lang="en-US" sz="1400" dirty="0">
              <a:solidFill>
                <a:schemeClr val="accent2"/>
              </a:solidFill>
            </a:endParaRPr>
          </a:p>
          <a:p>
            <a:endParaRPr lang="en-US" sz="1400" dirty="0">
              <a:solidFill>
                <a:schemeClr val="accent2"/>
              </a:solidFill>
            </a:endParaRPr>
          </a:p>
          <a:p>
            <a:r>
              <a:rPr lang="en-US" sz="1400" dirty="0">
                <a:solidFill>
                  <a:schemeClr val="accent2"/>
                </a:solidFill>
              </a:rPr>
              <a:t>Data segments</a:t>
            </a:r>
          </a:p>
        </p:txBody>
      </p:sp>
      <p:sp>
        <p:nvSpPr>
          <p:cNvPr id="31" name="Obdélník 6">
            <a:extLst>
              <a:ext uri="{FF2B5EF4-FFF2-40B4-BE49-F238E27FC236}">
                <a16:creationId xmlns:a16="http://schemas.microsoft.com/office/drawing/2014/main" id="{29216372-7765-494B-A052-5D3377D9A370}"/>
              </a:ext>
            </a:extLst>
          </p:cNvPr>
          <p:cNvSpPr/>
          <p:nvPr/>
        </p:nvSpPr>
        <p:spPr bwMode="auto">
          <a:xfrm>
            <a:off x="2309759" y="4309302"/>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10">
            <a:extLst>
              <a:ext uri="{FF2B5EF4-FFF2-40B4-BE49-F238E27FC236}">
                <a16:creationId xmlns:a16="http://schemas.microsoft.com/office/drawing/2014/main" id="{1F895210-A7B9-40DB-8ED9-F8C6019D58E7}"/>
              </a:ext>
            </a:extLst>
          </p:cNvPr>
          <p:cNvSpPr/>
          <p:nvPr/>
        </p:nvSpPr>
        <p:spPr bwMode="auto">
          <a:xfrm>
            <a:off x="709105" y="4322597"/>
            <a:ext cx="1289027"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33" name="Obdélník 13">
            <a:extLst>
              <a:ext uri="{FF2B5EF4-FFF2-40B4-BE49-F238E27FC236}">
                <a16:creationId xmlns:a16="http://schemas.microsoft.com/office/drawing/2014/main" id="{98B0A91B-A5EB-4135-BC0E-F92F78D72220}"/>
              </a:ext>
            </a:extLst>
          </p:cNvPr>
          <p:cNvSpPr/>
          <p:nvPr/>
        </p:nvSpPr>
        <p:spPr bwMode="auto">
          <a:xfrm>
            <a:off x="5739257" y="4309303"/>
            <a:ext cx="1280735" cy="173810"/>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TextovéPole 31">
            <a:extLst>
              <a:ext uri="{FF2B5EF4-FFF2-40B4-BE49-F238E27FC236}">
                <a16:creationId xmlns:a16="http://schemas.microsoft.com/office/drawing/2014/main" id="{41DE5796-780E-48D5-BCEB-0EA38B01318E}"/>
              </a:ext>
            </a:extLst>
          </p:cNvPr>
          <p:cNvSpPr txBox="1"/>
          <p:nvPr/>
        </p:nvSpPr>
        <p:spPr>
          <a:xfrm>
            <a:off x="5148064" y="4006114"/>
            <a:ext cx="3087806" cy="338554"/>
          </a:xfrm>
          <a:prstGeom prst="rect">
            <a:avLst/>
          </a:prstGeom>
          <a:noFill/>
        </p:spPr>
        <p:txBody>
          <a:bodyPr wrap="square" rtlCol="0">
            <a:spAutoFit/>
          </a:bodyPr>
          <a:lstStyle/>
          <a:p>
            <a:r>
              <a:rPr lang="en-US" sz="1600" dirty="0">
                <a:solidFill>
                  <a:schemeClr val="accent5">
                    <a:lumMod val="50000"/>
                  </a:schemeClr>
                </a:solidFill>
              </a:rPr>
              <a:t>Query-similar subsequence </a:t>
            </a:r>
          </a:p>
        </p:txBody>
      </p:sp>
      <p:sp>
        <p:nvSpPr>
          <p:cNvPr id="35" name="Obdélník 78">
            <a:extLst>
              <a:ext uri="{FF2B5EF4-FFF2-40B4-BE49-F238E27FC236}">
                <a16:creationId xmlns:a16="http://schemas.microsoft.com/office/drawing/2014/main" id="{EDF3E5F3-1FEC-455A-8AAC-590A4265A2AC}"/>
              </a:ext>
            </a:extLst>
          </p:cNvPr>
          <p:cNvSpPr/>
          <p:nvPr/>
        </p:nvSpPr>
        <p:spPr bwMode="auto">
          <a:xfrm>
            <a:off x="710392" y="4921300"/>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6" name="Obdélník 79">
            <a:extLst>
              <a:ext uri="{FF2B5EF4-FFF2-40B4-BE49-F238E27FC236}">
                <a16:creationId xmlns:a16="http://schemas.microsoft.com/office/drawing/2014/main" id="{0518C80F-2477-4F2F-BDC9-6D98C16F0FA0}"/>
              </a:ext>
            </a:extLst>
          </p:cNvPr>
          <p:cNvSpPr/>
          <p:nvPr/>
        </p:nvSpPr>
        <p:spPr bwMode="auto">
          <a:xfrm>
            <a:off x="1135829" y="4921300"/>
            <a:ext cx="425437" cy="162668"/>
          </a:xfrm>
          <a:prstGeom prst="rect">
            <a:avLst/>
          </a:prstGeom>
          <a:solidFill>
            <a:srgbClr val="FFC000">
              <a:alpha val="7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7" name="Obdélník 80">
            <a:extLst>
              <a:ext uri="{FF2B5EF4-FFF2-40B4-BE49-F238E27FC236}">
                <a16:creationId xmlns:a16="http://schemas.microsoft.com/office/drawing/2014/main" id="{5F9DE039-ED14-44B8-B438-2DBE21A80FEB}"/>
              </a:ext>
            </a:extLst>
          </p:cNvPr>
          <p:cNvSpPr/>
          <p:nvPr/>
        </p:nvSpPr>
        <p:spPr bwMode="auto">
          <a:xfrm>
            <a:off x="1561267" y="4921300"/>
            <a:ext cx="425437" cy="162668"/>
          </a:xfrm>
          <a:prstGeom prst="rect">
            <a:avLst/>
          </a:prstGeom>
          <a:solidFill>
            <a:srgbClr val="FFC000">
              <a:alpha val="3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38" name="Group 249">
            <a:extLst>
              <a:ext uri="{FF2B5EF4-FFF2-40B4-BE49-F238E27FC236}">
                <a16:creationId xmlns:a16="http://schemas.microsoft.com/office/drawing/2014/main" id="{82A04013-F17D-46CB-A08B-66C4CC61CBD3}"/>
              </a:ext>
            </a:extLst>
          </p:cNvPr>
          <p:cNvGrpSpPr/>
          <p:nvPr/>
        </p:nvGrpSpPr>
        <p:grpSpPr>
          <a:xfrm>
            <a:off x="2333275" y="4920732"/>
            <a:ext cx="5953997" cy="164943"/>
            <a:chOff x="2188316" y="3388814"/>
            <a:chExt cx="5953997" cy="164943"/>
          </a:xfrm>
        </p:grpSpPr>
        <p:sp>
          <p:nvSpPr>
            <p:cNvPr id="39" name="Obdélník 78">
              <a:extLst>
                <a:ext uri="{FF2B5EF4-FFF2-40B4-BE49-F238E27FC236}">
                  <a16:creationId xmlns:a16="http://schemas.microsoft.com/office/drawing/2014/main" id="{118100D8-71B5-4435-91D5-82D6503EC428}"/>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0" name="Obdélník 79">
              <a:extLst>
                <a:ext uri="{FF2B5EF4-FFF2-40B4-BE49-F238E27FC236}">
                  <a16:creationId xmlns:a16="http://schemas.microsoft.com/office/drawing/2014/main" id="{27BBF6F9-D3E0-42D6-97C9-44931DE29613}"/>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1" name="Obdélník 80">
              <a:extLst>
                <a:ext uri="{FF2B5EF4-FFF2-40B4-BE49-F238E27FC236}">
                  <a16:creationId xmlns:a16="http://schemas.microsoft.com/office/drawing/2014/main" id="{1CC75A8F-6368-40A6-89AF-E66C710ED340}"/>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2" name="Obdélník 78">
              <a:extLst>
                <a:ext uri="{FF2B5EF4-FFF2-40B4-BE49-F238E27FC236}">
                  <a16:creationId xmlns:a16="http://schemas.microsoft.com/office/drawing/2014/main" id="{05FC0E65-4553-43C7-829F-8F9C310046A2}"/>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3" name="Obdélník 79">
              <a:extLst>
                <a:ext uri="{FF2B5EF4-FFF2-40B4-BE49-F238E27FC236}">
                  <a16:creationId xmlns:a16="http://schemas.microsoft.com/office/drawing/2014/main" id="{A2A65651-FE47-492D-85E8-1A76FB3574B2}"/>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4" name="Obdélník 80">
              <a:extLst>
                <a:ext uri="{FF2B5EF4-FFF2-40B4-BE49-F238E27FC236}">
                  <a16:creationId xmlns:a16="http://schemas.microsoft.com/office/drawing/2014/main" id="{7C4C43FF-844F-47A3-9920-3F5BD1E633C3}"/>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5" name="Obdélník 78">
              <a:extLst>
                <a:ext uri="{FF2B5EF4-FFF2-40B4-BE49-F238E27FC236}">
                  <a16:creationId xmlns:a16="http://schemas.microsoft.com/office/drawing/2014/main" id="{034B4517-667E-4A63-92E9-76C66124818A}"/>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6" name="Obdélník 79">
              <a:extLst>
                <a:ext uri="{FF2B5EF4-FFF2-40B4-BE49-F238E27FC236}">
                  <a16:creationId xmlns:a16="http://schemas.microsoft.com/office/drawing/2014/main" id="{41F4070D-B215-47F0-8E15-8C9A14E4EEC8}"/>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7" name="Obdélník 80">
              <a:extLst>
                <a:ext uri="{FF2B5EF4-FFF2-40B4-BE49-F238E27FC236}">
                  <a16:creationId xmlns:a16="http://schemas.microsoft.com/office/drawing/2014/main" id="{B3BB5D52-8CAD-4D21-B40B-6DC6A60DF4DD}"/>
                </a:ext>
              </a:extLst>
            </p:cNvPr>
            <p:cNvSpPr/>
            <p:nvPr/>
          </p:nvSpPr>
          <p:spPr bwMode="auto">
            <a:xfrm>
              <a:off x="5591812" y="3391089"/>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8" name="Obdélník 78">
              <a:extLst>
                <a:ext uri="{FF2B5EF4-FFF2-40B4-BE49-F238E27FC236}">
                  <a16:creationId xmlns:a16="http://schemas.microsoft.com/office/drawing/2014/main" id="{7B539FC0-9D51-41E2-B612-C421D1807A5D}"/>
                </a:ext>
              </a:extLst>
            </p:cNvPr>
            <p:cNvSpPr/>
            <p:nvPr/>
          </p:nvSpPr>
          <p:spPr bwMode="auto">
            <a:xfrm>
              <a:off x="6017248" y="3391089"/>
              <a:ext cx="425437" cy="162668"/>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9" name="Obdélník 79">
              <a:extLst>
                <a:ext uri="{FF2B5EF4-FFF2-40B4-BE49-F238E27FC236}">
                  <a16:creationId xmlns:a16="http://schemas.microsoft.com/office/drawing/2014/main" id="{248F2177-D074-453A-88D2-3E892CCFE514}"/>
                </a:ext>
              </a:extLst>
            </p:cNvPr>
            <p:cNvSpPr/>
            <p:nvPr/>
          </p:nvSpPr>
          <p:spPr bwMode="auto">
            <a:xfrm>
              <a:off x="6442685" y="3391089"/>
              <a:ext cx="425437" cy="162668"/>
            </a:xfrm>
            <a:prstGeom prst="rect">
              <a:avLst/>
            </a:prstGeom>
            <a:solidFill>
              <a:srgbClr val="FFECB2"/>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0" name="Obdélník 80">
              <a:extLst>
                <a:ext uri="{FF2B5EF4-FFF2-40B4-BE49-F238E27FC236}">
                  <a16:creationId xmlns:a16="http://schemas.microsoft.com/office/drawing/2014/main" id="{D8D9D977-1D9D-4689-8F65-A1FC9E59F7AD}"/>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1" name="Obdélník 78">
              <a:extLst>
                <a:ext uri="{FF2B5EF4-FFF2-40B4-BE49-F238E27FC236}">
                  <a16:creationId xmlns:a16="http://schemas.microsoft.com/office/drawing/2014/main" id="{D6F33A45-C3E6-41C4-8965-F4AB2BF3256D}"/>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2" name="Obdélník 79">
              <a:extLst>
                <a:ext uri="{FF2B5EF4-FFF2-40B4-BE49-F238E27FC236}">
                  <a16:creationId xmlns:a16="http://schemas.microsoft.com/office/drawing/2014/main" id="{1E868F83-6E8F-4C0B-A4B7-970ACAAE51B6}"/>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cxnSp>
        <p:nvCxnSpPr>
          <p:cNvPr id="53" name="Straight Connector 55">
            <a:extLst>
              <a:ext uri="{FF2B5EF4-FFF2-40B4-BE49-F238E27FC236}">
                <a16:creationId xmlns:a16="http://schemas.microsoft.com/office/drawing/2014/main" id="{834AA8CD-DE93-46C3-8854-A175B0E20E6F}"/>
              </a:ext>
            </a:extLst>
          </p:cNvPr>
          <p:cNvCxnSpPr/>
          <p:nvPr/>
        </p:nvCxnSpPr>
        <p:spPr bwMode="auto">
          <a:xfrm>
            <a:off x="5728624" y="4309302"/>
            <a:ext cx="0" cy="1279938"/>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4" name="Straight Connector 74">
            <a:extLst>
              <a:ext uri="{FF2B5EF4-FFF2-40B4-BE49-F238E27FC236}">
                <a16:creationId xmlns:a16="http://schemas.microsoft.com/office/drawing/2014/main" id="{211F19B4-1D67-4291-B524-DDCBC81B35D0}"/>
              </a:ext>
            </a:extLst>
          </p:cNvPr>
          <p:cNvCxnSpPr/>
          <p:nvPr/>
        </p:nvCxnSpPr>
        <p:spPr bwMode="auto">
          <a:xfrm>
            <a:off x="7019992" y="4309303"/>
            <a:ext cx="0" cy="1279936"/>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sp>
        <p:nvSpPr>
          <p:cNvPr id="5" name="Zástupný symbol pro číslo snímku 4">
            <a:extLst>
              <a:ext uri="{FF2B5EF4-FFF2-40B4-BE49-F238E27FC236}">
                <a16:creationId xmlns:a16="http://schemas.microsoft.com/office/drawing/2014/main" id="{3D6A9A9E-FA42-4CA8-8A6F-8FA0061E5198}"/>
              </a:ext>
            </a:extLst>
          </p:cNvPr>
          <p:cNvSpPr>
            <a:spLocks noGrp="1"/>
          </p:cNvSpPr>
          <p:nvPr>
            <p:ph type="sldNum" sz="quarter" idx="11"/>
          </p:nvPr>
        </p:nvSpPr>
        <p:spPr/>
        <p:txBody>
          <a:bodyPr/>
          <a:lstStyle/>
          <a:p>
            <a:pPr>
              <a:defRPr/>
            </a:pPr>
            <a:fld id="{0BAAA98E-AEB8-429B-B9FA-B14E1C5572D3}" type="slidenum">
              <a:rPr lang="en-US" altLang="en-US" smtClean="0"/>
              <a:pPr>
                <a:defRPr/>
              </a:pPr>
              <a:t>131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0926343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Obdélník 78">
            <a:extLst>
              <a:ext uri="{FF2B5EF4-FFF2-40B4-BE49-F238E27FC236}">
                <a16:creationId xmlns:a16="http://schemas.microsoft.com/office/drawing/2014/main" id="{9B3BEE1E-FA69-4D68-AEF1-4BFB58BC8B4C}"/>
              </a:ext>
            </a:extLst>
          </p:cNvPr>
          <p:cNvSpPr/>
          <p:nvPr/>
        </p:nvSpPr>
        <p:spPr bwMode="auto">
          <a:xfrm>
            <a:off x="5884670" y="3174179"/>
            <a:ext cx="425437" cy="162668"/>
          </a:xfrm>
          <a:prstGeom prst="rect">
            <a:avLst/>
          </a:prstGeom>
          <a:solidFill>
            <a:srgbClr val="FFC000"/>
          </a:solidFill>
          <a:ln w="19050" cap="flat" cmpd="sng" algn="ctr">
            <a:solidFill>
              <a:srgbClr val="FF9900"/>
            </a:solidFill>
            <a:prstDash val="sys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8" name="Obdélník 79">
            <a:extLst>
              <a:ext uri="{FF2B5EF4-FFF2-40B4-BE49-F238E27FC236}">
                <a16:creationId xmlns:a16="http://schemas.microsoft.com/office/drawing/2014/main" id="{76AA1F17-E1F0-47CB-994F-D8F4B7C61D31}"/>
              </a:ext>
            </a:extLst>
          </p:cNvPr>
          <p:cNvSpPr/>
          <p:nvPr/>
        </p:nvSpPr>
        <p:spPr bwMode="auto">
          <a:xfrm>
            <a:off x="6310107" y="3174179"/>
            <a:ext cx="425437" cy="162668"/>
          </a:xfrm>
          <a:prstGeom prst="rect">
            <a:avLst/>
          </a:prstGeom>
          <a:solidFill>
            <a:srgbClr val="FFC000">
              <a:alpha val="70000"/>
            </a:srgbClr>
          </a:solidFill>
          <a:ln w="19050" cap="flat" cmpd="sng" algn="ctr">
            <a:solidFill>
              <a:srgbClr val="FF9900"/>
            </a:solidFill>
            <a:prstDash val="sys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9" name="Obdélník 80">
            <a:extLst>
              <a:ext uri="{FF2B5EF4-FFF2-40B4-BE49-F238E27FC236}">
                <a16:creationId xmlns:a16="http://schemas.microsoft.com/office/drawing/2014/main" id="{DEC505E2-8CA3-4D70-8154-5551AB891F60}"/>
              </a:ext>
            </a:extLst>
          </p:cNvPr>
          <p:cNvSpPr/>
          <p:nvPr/>
        </p:nvSpPr>
        <p:spPr bwMode="auto">
          <a:xfrm>
            <a:off x="6735545" y="3174179"/>
            <a:ext cx="425437" cy="162668"/>
          </a:xfrm>
          <a:prstGeom prst="rect">
            <a:avLst/>
          </a:prstGeom>
          <a:solidFill>
            <a:srgbClr val="FFC000">
              <a:alpha val="30000"/>
            </a:srgbClr>
          </a:solidFill>
          <a:ln w="19050" cap="flat" cmpd="sng" algn="ctr">
            <a:solidFill>
              <a:srgbClr val="FF9900"/>
            </a:solidFill>
            <a:prstDash val="sys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8677" name="Nadpis 1"/>
          <p:cNvSpPr>
            <a:spLocks noGrp="1"/>
          </p:cNvSpPr>
          <p:nvPr>
            <p:ph type="title"/>
          </p:nvPr>
        </p:nvSpPr>
        <p:spPr/>
        <p:txBody>
          <a:bodyPr/>
          <a:lstStyle/>
          <a:p>
            <a:pPr eaLnBrk="1" hangingPunct="1"/>
            <a:r>
              <a:rPr lang="en-US" altLang="en-US" dirty="0"/>
              <a:t>7.2 Alignment Problem</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altLang="cs-CZ" b="1" dirty="0">
                <a:solidFill>
                  <a:schemeClr val="accent2"/>
                </a:solidFill>
              </a:rPr>
              <a:t>Alignment problem in subsequence matching</a:t>
            </a:r>
          </a:p>
          <a:p>
            <a:pPr>
              <a:buFont typeface="Symbol" panose="05050102010706020507" pitchFamily="18" charset="2"/>
              <a:buChar char="Þ"/>
            </a:pPr>
            <a:r>
              <a:rPr lang="en-US" altLang="cs-CZ" sz="2400" dirty="0"/>
              <a:t>Detecting only “</a:t>
            </a:r>
            <a:r>
              <a:rPr lang="en-US" altLang="cs-CZ" sz="2400" i="1" dirty="0"/>
              <a:t>selected</a:t>
            </a:r>
            <a:r>
              <a:rPr lang="en-US" altLang="cs-CZ" sz="2400" dirty="0"/>
              <a:t>” segments =&gt; alignment problem</a:t>
            </a:r>
          </a:p>
          <a:p>
            <a:pPr>
              <a:buFont typeface="Symbol" panose="05050102010706020507" pitchFamily="18" charset="2"/>
              <a:buChar char="Þ"/>
            </a:pPr>
            <a:endParaRPr lang="en-US" altLang="cs-CZ" sz="2400" dirty="0"/>
          </a:p>
          <a:p>
            <a:pPr>
              <a:buFont typeface="Symbol" panose="05050102010706020507" pitchFamily="18" charset="2"/>
              <a:buChar char="Þ"/>
            </a:pPr>
            <a:endParaRPr lang="en-US" altLang="cs-CZ" sz="2400" dirty="0"/>
          </a:p>
          <a:p>
            <a:pPr>
              <a:buFont typeface="Symbol" panose="05050102010706020507" pitchFamily="18" charset="2"/>
              <a:buChar char="Þ"/>
            </a:pPr>
            <a:endParaRPr lang="en-US" altLang="cs-CZ" sz="2400" dirty="0"/>
          </a:p>
          <a:p>
            <a:pPr>
              <a:buFont typeface="Symbol" panose="05050102010706020507" pitchFamily="18" charset="2"/>
              <a:buChar char="Þ"/>
            </a:pPr>
            <a:r>
              <a:rPr lang="en-US" altLang="cs-CZ" sz="2400" dirty="0"/>
              <a:t>Solving the alignment problem by overlapping segments</a:t>
            </a:r>
          </a:p>
          <a:p>
            <a:pPr lvl="1"/>
            <a:r>
              <a:rPr lang="en-US" altLang="cs-CZ" sz="2000" dirty="0"/>
              <a:t>Considering every possible segment is extremely expensive</a:t>
            </a:r>
          </a:p>
          <a:p>
            <a:pPr>
              <a:buFont typeface="Symbol" panose="05050102010706020507" pitchFamily="18" charset="2"/>
              <a:buChar char="Þ"/>
            </a:pPr>
            <a:endParaRPr lang="en-US" altLang="cs-CZ" sz="2400"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29" name="TextovéPole 30">
            <a:extLst>
              <a:ext uri="{FF2B5EF4-FFF2-40B4-BE49-F238E27FC236}">
                <a16:creationId xmlns:a16="http://schemas.microsoft.com/office/drawing/2014/main" id="{D3BF4758-B1D1-4DF5-AEF5-CD7972B2BC8A}"/>
              </a:ext>
            </a:extLst>
          </p:cNvPr>
          <p:cNvSpPr txBox="1"/>
          <p:nvPr/>
        </p:nvSpPr>
        <p:spPr>
          <a:xfrm>
            <a:off x="603962" y="2782375"/>
            <a:ext cx="1606995" cy="954107"/>
          </a:xfrm>
          <a:prstGeom prst="rect">
            <a:avLst/>
          </a:prstGeom>
          <a:noFill/>
        </p:spPr>
        <p:txBody>
          <a:bodyPr wrap="square" rtlCol="0">
            <a:spAutoFit/>
          </a:bodyPr>
          <a:lstStyle/>
          <a:p>
            <a:r>
              <a:rPr lang="en-US" sz="1400" dirty="0">
                <a:solidFill>
                  <a:srgbClr val="FF9900"/>
                </a:solidFill>
              </a:rPr>
              <a:t>Query</a:t>
            </a:r>
          </a:p>
          <a:p>
            <a:endParaRPr lang="en-US" sz="1400" dirty="0">
              <a:solidFill>
                <a:srgbClr val="FF9900"/>
              </a:solidFill>
            </a:endParaRPr>
          </a:p>
          <a:p>
            <a:endParaRPr lang="en-US" sz="1400" dirty="0">
              <a:solidFill>
                <a:srgbClr val="FF9900"/>
              </a:solidFill>
            </a:endParaRPr>
          </a:p>
          <a:p>
            <a:r>
              <a:rPr lang="en-US" sz="1400" dirty="0">
                <a:solidFill>
                  <a:srgbClr val="FF9900"/>
                </a:solidFill>
              </a:rPr>
              <a:t>Query segments</a:t>
            </a:r>
          </a:p>
        </p:txBody>
      </p:sp>
      <p:sp>
        <p:nvSpPr>
          <p:cNvPr id="30" name="TextovéPole 31">
            <a:extLst>
              <a:ext uri="{FF2B5EF4-FFF2-40B4-BE49-F238E27FC236}">
                <a16:creationId xmlns:a16="http://schemas.microsoft.com/office/drawing/2014/main" id="{2F32BB73-04E4-401D-B2FB-050BB5CBDB8F}"/>
              </a:ext>
            </a:extLst>
          </p:cNvPr>
          <p:cNvSpPr txBox="1"/>
          <p:nvPr/>
        </p:nvSpPr>
        <p:spPr>
          <a:xfrm>
            <a:off x="2195735" y="2782376"/>
            <a:ext cx="6802085" cy="307777"/>
          </a:xfrm>
          <a:prstGeom prst="rect">
            <a:avLst/>
          </a:prstGeom>
          <a:noFill/>
        </p:spPr>
        <p:txBody>
          <a:bodyPr wrap="square" rtlCol="0">
            <a:spAutoFit/>
          </a:bodyPr>
          <a:lstStyle/>
          <a:p>
            <a:r>
              <a:rPr lang="en-US" sz="1400" dirty="0">
                <a:solidFill>
                  <a:schemeClr val="accent2"/>
                </a:solidFill>
              </a:rPr>
              <a:t>Long data sequence</a:t>
            </a:r>
          </a:p>
        </p:txBody>
      </p:sp>
      <p:sp>
        <p:nvSpPr>
          <p:cNvPr id="31" name="Obdélník 6">
            <a:extLst>
              <a:ext uri="{FF2B5EF4-FFF2-40B4-BE49-F238E27FC236}">
                <a16:creationId xmlns:a16="http://schemas.microsoft.com/office/drawing/2014/main" id="{29216372-7765-494B-A052-5D3377D9A370}"/>
              </a:ext>
            </a:extLst>
          </p:cNvPr>
          <p:cNvSpPr/>
          <p:nvPr/>
        </p:nvSpPr>
        <p:spPr bwMode="auto">
          <a:xfrm>
            <a:off x="2309759" y="2652068"/>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10">
            <a:extLst>
              <a:ext uri="{FF2B5EF4-FFF2-40B4-BE49-F238E27FC236}">
                <a16:creationId xmlns:a16="http://schemas.microsoft.com/office/drawing/2014/main" id="{1F895210-A7B9-40DB-8ED9-F8C6019D58E7}"/>
              </a:ext>
            </a:extLst>
          </p:cNvPr>
          <p:cNvSpPr/>
          <p:nvPr/>
        </p:nvSpPr>
        <p:spPr bwMode="auto">
          <a:xfrm>
            <a:off x="709105" y="2665363"/>
            <a:ext cx="1289027"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33" name="Obdélník 13">
            <a:extLst>
              <a:ext uri="{FF2B5EF4-FFF2-40B4-BE49-F238E27FC236}">
                <a16:creationId xmlns:a16="http://schemas.microsoft.com/office/drawing/2014/main" id="{98B0A91B-A5EB-4135-BC0E-F92F78D72220}"/>
              </a:ext>
            </a:extLst>
          </p:cNvPr>
          <p:cNvSpPr/>
          <p:nvPr/>
        </p:nvSpPr>
        <p:spPr bwMode="auto">
          <a:xfrm>
            <a:off x="5883273" y="2652069"/>
            <a:ext cx="1280735" cy="173810"/>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TextovéPole 31">
            <a:extLst>
              <a:ext uri="{FF2B5EF4-FFF2-40B4-BE49-F238E27FC236}">
                <a16:creationId xmlns:a16="http://schemas.microsoft.com/office/drawing/2014/main" id="{41DE5796-780E-48D5-BCEB-0EA38B01318E}"/>
              </a:ext>
            </a:extLst>
          </p:cNvPr>
          <p:cNvSpPr txBox="1"/>
          <p:nvPr/>
        </p:nvSpPr>
        <p:spPr>
          <a:xfrm>
            <a:off x="5292080" y="2348880"/>
            <a:ext cx="3087806" cy="338554"/>
          </a:xfrm>
          <a:prstGeom prst="rect">
            <a:avLst/>
          </a:prstGeom>
          <a:noFill/>
        </p:spPr>
        <p:txBody>
          <a:bodyPr wrap="square" rtlCol="0">
            <a:spAutoFit/>
          </a:bodyPr>
          <a:lstStyle/>
          <a:p>
            <a:r>
              <a:rPr lang="en-US" sz="1600" dirty="0">
                <a:solidFill>
                  <a:schemeClr val="accent5">
                    <a:lumMod val="50000"/>
                  </a:schemeClr>
                </a:solidFill>
              </a:rPr>
              <a:t>Query-similar subsequence </a:t>
            </a:r>
          </a:p>
        </p:txBody>
      </p:sp>
      <p:sp>
        <p:nvSpPr>
          <p:cNvPr id="35" name="Obdélník 78">
            <a:extLst>
              <a:ext uri="{FF2B5EF4-FFF2-40B4-BE49-F238E27FC236}">
                <a16:creationId xmlns:a16="http://schemas.microsoft.com/office/drawing/2014/main" id="{EDF3E5F3-1FEC-455A-8AAC-590A4265A2AC}"/>
              </a:ext>
            </a:extLst>
          </p:cNvPr>
          <p:cNvSpPr/>
          <p:nvPr/>
        </p:nvSpPr>
        <p:spPr bwMode="auto">
          <a:xfrm>
            <a:off x="710392" y="3264066"/>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6" name="Obdélník 79">
            <a:extLst>
              <a:ext uri="{FF2B5EF4-FFF2-40B4-BE49-F238E27FC236}">
                <a16:creationId xmlns:a16="http://schemas.microsoft.com/office/drawing/2014/main" id="{0518C80F-2477-4F2F-BDC9-6D98C16F0FA0}"/>
              </a:ext>
            </a:extLst>
          </p:cNvPr>
          <p:cNvSpPr/>
          <p:nvPr/>
        </p:nvSpPr>
        <p:spPr bwMode="auto">
          <a:xfrm>
            <a:off x="1135829" y="3264066"/>
            <a:ext cx="425437" cy="162668"/>
          </a:xfrm>
          <a:prstGeom prst="rect">
            <a:avLst/>
          </a:prstGeom>
          <a:solidFill>
            <a:srgbClr val="FFC000">
              <a:alpha val="7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7" name="Obdélník 80">
            <a:extLst>
              <a:ext uri="{FF2B5EF4-FFF2-40B4-BE49-F238E27FC236}">
                <a16:creationId xmlns:a16="http://schemas.microsoft.com/office/drawing/2014/main" id="{5F9DE039-ED14-44B8-B438-2DBE21A80FEB}"/>
              </a:ext>
            </a:extLst>
          </p:cNvPr>
          <p:cNvSpPr/>
          <p:nvPr/>
        </p:nvSpPr>
        <p:spPr bwMode="auto">
          <a:xfrm>
            <a:off x="1561267" y="3264066"/>
            <a:ext cx="425437" cy="162668"/>
          </a:xfrm>
          <a:prstGeom prst="rect">
            <a:avLst/>
          </a:prstGeom>
          <a:solidFill>
            <a:srgbClr val="FFC000">
              <a:alpha val="3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38" name="Group 249">
            <a:extLst>
              <a:ext uri="{FF2B5EF4-FFF2-40B4-BE49-F238E27FC236}">
                <a16:creationId xmlns:a16="http://schemas.microsoft.com/office/drawing/2014/main" id="{82A04013-F17D-46CB-A08B-66C4CC61CBD3}"/>
              </a:ext>
            </a:extLst>
          </p:cNvPr>
          <p:cNvGrpSpPr/>
          <p:nvPr/>
        </p:nvGrpSpPr>
        <p:grpSpPr>
          <a:xfrm>
            <a:off x="2333275" y="3263498"/>
            <a:ext cx="5953997" cy="164943"/>
            <a:chOff x="2188316" y="3388814"/>
            <a:chExt cx="5953997" cy="164943"/>
          </a:xfrm>
        </p:grpSpPr>
        <p:sp>
          <p:nvSpPr>
            <p:cNvPr id="39" name="Obdélník 78">
              <a:extLst>
                <a:ext uri="{FF2B5EF4-FFF2-40B4-BE49-F238E27FC236}">
                  <a16:creationId xmlns:a16="http://schemas.microsoft.com/office/drawing/2014/main" id="{118100D8-71B5-4435-91D5-82D6503EC428}"/>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0" name="Obdélník 79">
              <a:extLst>
                <a:ext uri="{FF2B5EF4-FFF2-40B4-BE49-F238E27FC236}">
                  <a16:creationId xmlns:a16="http://schemas.microsoft.com/office/drawing/2014/main" id="{27BBF6F9-D3E0-42D6-97C9-44931DE29613}"/>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1" name="Obdélník 80">
              <a:extLst>
                <a:ext uri="{FF2B5EF4-FFF2-40B4-BE49-F238E27FC236}">
                  <a16:creationId xmlns:a16="http://schemas.microsoft.com/office/drawing/2014/main" id="{1CC75A8F-6368-40A6-89AF-E66C710ED340}"/>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2" name="Obdélník 78">
              <a:extLst>
                <a:ext uri="{FF2B5EF4-FFF2-40B4-BE49-F238E27FC236}">
                  <a16:creationId xmlns:a16="http://schemas.microsoft.com/office/drawing/2014/main" id="{05FC0E65-4553-43C7-829F-8F9C310046A2}"/>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3" name="Obdélník 79">
              <a:extLst>
                <a:ext uri="{FF2B5EF4-FFF2-40B4-BE49-F238E27FC236}">
                  <a16:creationId xmlns:a16="http://schemas.microsoft.com/office/drawing/2014/main" id="{A2A65651-FE47-492D-85E8-1A76FB3574B2}"/>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4" name="Obdélník 80">
              <a:extLst>
                <a:ext uri="{FF2B5EF4-FFF2-40B4-BE49-F238E27FC236}">
                  <a16:creationId xmlns:a16="http://schemas.microsoft.com/office/drawing/2014/main" id="{7C4C43FF-844F-47A3-9920-3F5BD1E633C3}"/>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5" name="Obdélník 78">
              <a:extLst>
                <a:ext uri="{FF2B5EF4-FFF2-40B4-BE49-F238E27FC236}">
                  <a16:creationId xmlns:a16="http://schemas.microsoft.com/office/drawing/2014/main" id="{034B4517-667E-4A63-92E9-76C66124818A}"/>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6" name="Obdélník 79">
              <a:extLst>
                <a:ext uri="{FF2B5EF4-FFF2-40B4-BE49-F238E27FC236}">
                  <a16:creationId xmlns:a16="http://schemas.microsoft.com/office/drawing/2014/main" id="{41F4070D-B215-47F0-8E15-8C9A14E4EEC8}"/>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7" name="Obdélník 80">
              <a:extLst>
                <a:ext uri="{FF2B5EF4-FFF2-40B4-BE49-F238E27FC236}">
                  <a16:creationId xmlns:a16="http://schemas.microsoft.com/office/drawing/2014/main" id="{B3BB5D52-8CAD-4D21-B40B-6DC6A60DF4DD}"/>
                </a:ext>
              </a:extLst>
            </p:cNvPr>
            <p:cNvSpPr/>
            <p:nvPr/>
          </p:nvSpPr>
          <p:spPr bwMode="auto">
            <a:xfrm>
              <a:off x="5591812"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8" name="Obdélník 78">
              <a:extLst>
                <a:ext uri="{FF2B5EF4-FFF2-40B4-BE49-F238E27FC236}">
                  <a16:creationId xmlns:a16="http://schemas.microsoft.com/office/drawing/2014/main" id="{7B539FC0-9D51-41E2-B612-C421D1807A5D}"/>
                </a:ext>
              </a:extLst>
            </p:cNvPr>
            <p:cNvSpPr/>
            <p:nvPr/>
          </p:nvSpPr>
          <p:spPr bwMode="auto">
            <a:xfrm>
              <a:off x="6017248"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9" name="Obdélník 79">
              <a:extLst>
                <a:ext uri="{FF2B5EF4-FFF2-40B4-BE49-F238E27FC236}">
                  <a16:creationId xmlns:a16="http://schemas.microsoft.com/office/drawing/2014/main" id="{248F2177-D074-453A-88D2-3E892CCFE514}"/>
                </a:ext>
              </a:extLst>
            </p:cNvPr>
            <p:cNvSpPr/>
            <p:nvPr/>
          </p:nvSpPr>
          <p:spPr bwMode="auto">
            <a:xfrm>
              <a:off x="6442685"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0" name="Obdélník 80">
              <a:extLst>
                <a:ext uri="{FF2B5EF4-FFF2-40B4-BE49-F238E27FC236}">
                  <a16:creationId xmlns:a16="http://schemas.microsoft.com/office/drawing/2014/main" id="{D8D9D977-1D9D-4689-8F65-A1FC9E59F7AD}"/>
                </a:ext>
              </a:extLst>
            </p:cNvPr>
            <p:cNvSpPr/>
            <p:nvPr/>
          </p:nvSpPr>
          <p:spPr bwMode="auto">
            <a:xfrm>
              <a:off x="6868123"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1" name="Obdélník 78">
              <a:extLst>
                <a:ext uri="{FF2B5EF4-FFF2-40B4-BE49-F238E27FC236}">
                  <a16:creationId xmlns:a16="http://schemas.microsoft.com/office/drawing/2014/main" id="{D6F33A45-C3E6-41C4-8965-F4AB2BF3256D}"/>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2" name="Obdélník 79">
              <a:extLst>
                <a:ext uri="{FF2B5EF4-FFF2-40B4-BE49-F238E27FC236}">
                  <a16:creationId xmlns:a16="http://schemas.microsoft.com/office/drawing/2014/main" id="{1E868F83-6E8F-4C0B-A4B7-970ACAAE51B6}"/>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136" name="Obdélník 79">
            <a:extLst>
              <a:ext uri="{FF2B5EF4-FFF2-40B4-BE49-F238E27FC236}">
                <a16:creationId xmlns:a16="http://schemas.microsoft.com/office/drawing/2014/main" id="{E9C116D3-0CAE-4F5E-A047-5A6578B267EC}"/>
              </a:ext>
            </a:extLst>
          </p:cNvPr>
          <p:cNvSpPr/>
          <p:nvPr/>
        </p:nvSpPr>
        <p:spPr bwMode="auto">
          <a:xfrm>
            <a:off x="733163" y="4791793"/>
            <a:ext cx="424800"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7" name="Obdélník 79">
            <a:extLst>
              <a:ext uri="{FF2B5EF4-FFF2-40B4-BE49-F238E27FC236}">
                <a16:creationId xmlns:a16="http://schemas.microsoft.com/office/drawing/2014/main" id="{FB1ADE1F-09AA-4B54-B22F-3586656B1894}"/>
              </a:ext>
            </a:extLst>
          </p:cNvPr>
          <p:cNvSpPr/>
          <p:nvPr/>
        </p:nvSpPr>
        <p:spPr bwMode="auto">
          <a:xfrm>
            <a:off x="873872" y="4868563"/>
            <a:ext cx="424800"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8" name="Obdélník 79">
            <a:extLst>
              <a:ext uri="{FF2B5EF4-FFF2-40B4-BE49-F238E27FC236}">
                <a16:creationId xmlns:a16="http://schemas.microsoft.com/office/drawing/2014/main" id="{33D6A0D2-988F-4A25-B10B-39862D27A10F}"/>
              </a:ext>
            </a:extLst>
          </p:cNvPr>
          <p:cNvSpPr/>
          <p:nvPr/>
        </p:nvSpPr>
        <p:spPr bwMode="auto">
          <a:xfrm>
            <a:off x="1017888" y="4969147"/>
            <a:ext cx="424800"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9" name="Obdélník 79">
            <a:extLst>
              <a:ext uri="{FF2B5EF4-FFF2-40B4-BE49-F238E27FC236}">
                <a16:creationId xmlns:a16="http://schemas.microsoft.com/office/drawing/2014/main" id="{204DA60F-F280-4889-A2F4-6996FA353983}"/>
              </a:ext>
            </a:extLst>
          </p:cNvPr>
          <p:cNvSpPr/>
          <p:nvPr/>
        </p:nvSpPr>
        <p:spPr bwMode="auto">
          <a:xfrm>
            <a:off x="1161904" y="5052783"/>
            <a:ext cx="424800"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0" name="TextovéPole 30">
            <a:extLst>
              <a:ext uri="{FF2B5EF4-FFF2-40B4-BE49-F238E27FC236}">
                <a16:creationId xmlns:a16="http://schemas.microsoft.com/office/drawing/2014/main" id="{28AAE504-1258-461F-B9E2-A13916FF6F8A}"/>
              </a:ext>
            </a:extLst>
          </p:cNvPr>
          <p:cNvSpPr txBox="1"/>
          <p:nvPr/>
        </p:nvSpPr>
        <p:spPr>
          <a:xfrm>
            <a:off x="578397" y="4538208"/>
            <a:ext cx="1606995" cy="276999"/>
          </a:xfrm>
          <a:prstGeom prst="rect">
            <a:avLst/>
          </a:prstGeom>
          <a:noFill/>
        </p:spPr>
        <p:txBody>
          <a:bodyPr wrap="square" rtlCol="0">
            <a:spAutoFit/>
          </a:bodyPr>
          <a:lstStyle/>
          <a:p>
            <a:r>
              <a:rPr lang="en-US" sz="1200" i="1" dirty="0">
                <a:solidFill>
                  <a:srgbClr val="FF9900"/>
                </a:solidFill>
              </a:rPr>
              <a:t>Overlapping segments</a:t>
            </a:r>
          </a:p>
        </p:txBody>
      </p:sp>
      <p:sp>
        <p:nvSpPr>
          <p:cNvPr id="141" name="TextovéPole 31">
            <a:extLst>
              <a:ext uri="{FF2B5EF4-FFF2-40B4-BE49-F238E27FC236}">
                <a16:creationId xmlns:a16="http://schemas.microsoft.com/office/drawing/2014/main" id="{0C9FE19D-B253-4C42-8A11-7796DF7E11B2}"/>
              </a:ext>
            </a:extLst>
          </p:cNvPr>
          <p:cNvSpPr txBox="1"/>
          <p:nvPr/>
        </p:nvSpPr>
        <p:spPr>
          <a:xfrm>
            <a:off x="2259017" y="4538208"/>
            <a:ext cx="3464922" cy="276999"/>
          </a:xfrm>
          <a:prstGeom prst="rect">
            <a:avLst/>
          </a:prstGeom>
          <a:noFill/>
        </p:spPr>
        <p:txBody>
          <a:bodyPr wrap="square" rtlCol="0">
            <a:spAutoFit/>
          </a:bodyPr>
          <a:lstStyle/>
          <a:p>
            <a:r>
              <a:rPr lang="en-US" sz="1200" i="1" dirty="0">
                <a:solidFill>
                  <a:schemeClr val="accent2"/>
                </a:solidFill>
              </a:rPr>
              <a:t>Disjoint segments</a:t>
            </a:r>
          </a:p>
        </p:txBody>
      </p:sp>
      <p:sp>
        <p:nvSpPr>
          <p:cNvPr id="148" name="Obdélník 78">
            <a:extLst>
              <a:ext uri="{FF2B5EF4-FFF2-40B4-BE49-F238E27FC236}">
                <a16:creationId xmlns:a16="http://schemas.microsoft.com/office/drawing/2014/main" id="{B7E2E994-6791-4DB2-A8B2-6DEC13F3A96F}"/>
              </a:ext>
            </a:extLst>
          </p:cNvPr>
          <p:cNvSpPr/>
          <p:nvPr/>
        </p:nvSpPr>
        <p:spPr bwMode="auto">
          <a:xfrm>
            <a:off x="742265" y="5751938"/>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9" name="Obdélník 79">
            <a:extLst>
              <a:ext uri="{FF2B5EF4-FFF2-40B4-BE49-F238E27FC236}">
                <a16:creationId xmlns:a16="http://schemas.microsoft.com/office/drawing/2014/main" id="{94D148C7-8C98-4E89-863C-289730CB7C3B}"/>
              </a:ext>
            </a:extLst>
          </p:cNvPr>
          <p:cNvSpPr/>
          <p:nvPr/>
        </p:nvSpPr>
        <p:spPr bwMode="auto">
          <a:xfrm>
            <a:off x="1167702" y="5751938"/>
            <a:ext cx="425437" cy="162668"/>
          </a:xfrm>
          <a:prstGeom prst="rect">
            <a:avLst/>
          </a:prstGeom>
          <a:solidFill>
            <a:srgbClr val="FFC000">
              <a:alpha val="7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0" name="Obdélník 80">
            <a:extLst>
              <a:ext uri="{FF2B5EF4-FFF2-40B4-BE49-F238E27FC236}">
                <a16:creationId xmlns:a16="http://schemas.microsoft.com/office/drawing/2014/main" id="{42852118-318D-4D96-A3F4-A58BA24BD1DF}"/>
              </a:ext>
            </a:extLst>
          </p:cNvPr>
          <p:cNvSpPr/>
          <p:nvPr/>
        </p:nvSpPr>
        <p:spPr bwMode="auto">
          <a:xfrm>
            <a:off x="1593140" y="5751938"/>
            <a:ext cx="425437" cy="162668"/>
          </a:xfrm>
          <a:prstGeom prst="rect">
            <a:avLst/>
          </a:prstGeom>
          <a:solidFill>
            <a:srgbClr val="FFC000">
              <a:alpha val="3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151" name="Group 4">
            <a:extLst>
              <a:ext uri="{FF2B5EF4-FFF2-40B4-BE49-F238E27FC236}">
                <a16:creationId xmlns:a16="http://schemas.microsoft.com/office/drawing/2014/main" id="{F8DD0502-2E48-444A-93F1-AE708E92B3BE}"/>
              </a:ext>
            </a:extLst>
          </p:cNvPr>
          <p:cNvGrpSpPr/>
          <p:nvPr/>
        </p:nvGrpSpPr>
        <p:grpSpPr>
          <a:xfrm>
            <a:off x="2341632" y="5768922"/>
            <a:ext cx="5953997" cy="164943"/>
            <a:chOff x="2188316" y="3388814"/>
            <a:chExt cx="5953997" cy="164943"/>
          </a:xfrm>
        </p:grpSpPr>
        <p:sp>
          <p:nvSpPr>
            <p:cNvPr id="152" name="Obdélník 78">
              <a:extLst>
                <a:ext uri="{FF2B5EF4-FFF2-40B4-BE49-F238E27FC236}">
                  <a16:creationId xmlns:a16="http://schemas.microsoft.com/office/drawing/2014/main" id="{0BD533B2-AE4E-4A3C-98E9-66020D6B155E}"/>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3" name="Obdélník 79">
              <a:extLst>
                <a:ext uri="{FF2B5EF4-FFF2-40B4-BE49-F238E27FC236}">
                  <a16:creationId xmlns:a16="http://schemas.microsoft.com/office/drawing/2014/main" id="{0B44F5EE-0988-493F-A1A8-25C7E624181E}"/>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4" name="Obdélník 80">
              <a:extLst>
                <a:ext uri="{FF2B5EF4-FFF2-40B4-BE49-F238E27FC236}">
                  <a16:creationId xmlns:a16="http://schemas.microsoft.com/office/drawing/2014/main" id="{DC73C26F-B77D-41FE-9EA9-2D5AA4A5DA98}"/>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5" name="Obdélník 78">
              <a:extLst>
                <a:ext uri="{FF2B5EF4-FFF2-40B4-BE49-F238E27FC236}">
                  <a16:creationId xmlns:a16="http://schemas.microsoft.com/office/drawing/2014/main" id="{26B81A1E-4D61-41CC-9AC8-66931C1BC9DF}"/>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6" name="Obdélník 79">
              <a:extLst>
                <a:ext uri="{FF2B5EF4-FFF2-40B4-BE49-F238E27FC236}">
                  <a16:creationId xmlns:a16="http://schemas.microsoft.com/office/drawing/2014/main" id="{F1D84D86-8900-47FA-B78D-40ABA8FA0C86}"/>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7" name="Obdélník 80">
              <a:extLst>
                <a:ext uri="{FF2B5EF4-FFF2-40B4-BE49-F238E27FC236}">
                  <a16:creationId xmlns:a16="http://schemas.microsoft.com/office/drawing/2014/main" id="{4757055F-8498-47B5-936B-8E58B2E82396}"/>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8" name="Obdélník 78">
              <a:extLst>
                <a:ext uri="{FF2B5EF4-FFF2-40B4-BE49-F238E27FC236}">
                  <a16:creationId xmlns:a16="http://schemas.microsoft.com/office/drawing/2014/main" id="{9DCAC618-4A68-40AF-A55C-CE9BE6F833EB}"/>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9" name="Obdélník 79">
              <a:extLst>
                <a:ext uri="{FF2B5EF4-FFF2-40B4-BE49-F238E27FC236}">
                  <a16:creationId xmlns:a16="http://schemas.microsoft.com/office/drawing/2014/main" id="{66F39FE2-BC74-4804-B198-BDACEA510892}"/>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0" name="Obdélník 80">
              <a:extLst>
                <a:ext uri="{FF2B5EF4-FFF2-40B4-BE49-F238E27FC236}">
                  <a16:creationId xmlns:a16="http://schemas.microsoft.com/office/drawing/2014/main" id="{3DB10641-FBE6-431B-8E62-9A988CE37D55}"/>
                </a:ext>
              </a:extLst>
            </p:cNvPr>
            <p:cNvSpPr/>
            <p:nvPr/>
          </p:nvSpPr>
          <p:spPr bwMode="auto">
            <a:xfrm>
              <a:off x="5591812"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1" name="Obdélník 78">
              <a:extLst>
                <a:ext uri="{FF2B5EF4-FFF2-40B4-BE49-F238E27FC236}">
                  <a16:creationId xmlns:a16="http://schemas.microsoft.com/office/drawing/2014/main" id="{303FF491-E911-4E84-9D81-1EFB3CB7389B}"/>
                </a:ext>
              </a:extLst>
            </p:cNvPr>
            <p:cNvSpPr/>
            <p:nvPr/>
          </p:nvSpPr>
          <p:spPr bwMode="auto">
            <a:xfrm>
              <a:off x="6017248"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2" name="Obdélník 79">
              <a:extLst>
                <a:ext uri="{FF2B5EF4-FFF2-40B4-BE49-F238E27FC236}">
                  <a16:creationId xmlns:a16="http://schemas.microsoft.com/office/drawing/2014/main" id="{987B7987-55D7-4204-9B52-2F56F839ECD6}"/>
                </a:ext>
              </a:extLst>
            </p:cNvPr>
            <p:cNvSpPr/>
            <p:nvPr/>
          </p:nvSpPr>
          <p:spPr bwMode="auto">
            <a:xfrm>
              <a:off x="6442685"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3" name="Obdélník 80">
              <a:extLst>
                <a:ext uri="{FF2B5EF4-FFF2-40B4-BE49-F238E27FC236}">
                  <a16:creationId xmlns:a16="http://schemas.microsoft.com/office/drawing/2014/main" id="{D1E25062-69B3-4761-B92C-29E50E167239}"/>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4" name="Obdélník 78">
              <a:extLst>
                <a:ext uri="{FF2B5EF4-FFF2-40B4-BE49-F238E27FC236}">
                  <a16:creationId xmlns:a16="http://schemas.microsoft.com/office/drawing/2014/main" id="{579A7413-08DA-4D45-8F6A-5F49F9287513}"/>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5" name="Obdélník 79">
              <a:extLst>
                <a:ext uri="{FF2B5EF4-FFF2-40B4-BE49-F238E27FC236}">
                  <a16:creationId xmlns:a16="http://schemas.microsoft.com/office/drawing/2014/main" id="{F3BF127B-9E84-4AA2-8A26-5A63313FA317}"/>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66" name="Group 234">
            <a:extLst>
              <a:ext uri="{FF2B5EF4-FFF2-40B4-BE49-F238E27FC236}">
                <a16:creationId xmlns:a16="http://schemas.microsoft.com/office/drawing/2014/main" id="{B5B825BF-48B8-4D36-ACDD-02E433E9E447}"/>
              </a:ext>
            </a:extLst>
          </p:cNvPr>
          <p:cNvGrpSpPr/>
          <p:nvPr/>
        </p:nvGrpSpPr>
        <p:grpSpPr>
          <a:xfrm>
            <a:off x="2494032" y="5861857"/>
            <a:ext cx="5953997" cy="164943"/>
            <a:chOff x="2188316" y="3388814"/>
            <a:chExt cx="5953997" cy="164943"/>
          </a:xfrm>
        </p:grpSpPr>
        <p:sp>
          <p:nvSpPr>
            <p:cNvPr id="167" name="Obdélník 78">
              <a:extLst>
                <a:ext uri="{FF2B5EF4-FFF2-40B4-BE49-F238E27FC236}">
                  <a16:creationId xmlns:a16="http://schemas.microsoft.com/office/drawing/2014/main" id="{B86DFB49-7046-45AD-B3E6-96197585E39A}"/>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8" name="Obdélník 79">
              <a:extLst>
                <a:ext uri="{FF2B5EF4-FFF2-40B4-BE49-F238E27FC236}">
                  <a16:creationId xmlns:a16="http://schemas.microsoft.com/office/drawing/2014/main" id="{517156E3-0DEC-4E7B-AD4F-43BB19789283}"/>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9" name="Obdélník 80">
              <a:extLst>
                <a:ext uri="{FF2B5EF4-FFF2-40B4-BE49-F238E27FC236}">
                  <a16:creationId xmlns:a16="http://schemas.microsoft.com/office/drawing/2014/main" id="{3DF7474A-EB8E-4B47-9390-9B46723ABFE3}"/>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0" name="Obdélník 78">
              <a:extLst>
                <a:ext uri="{FF2B5EF4-FFF2-40B4-BE49-F238E27FC236}">
                  <a16:creationId xmlns:a16="http://schemas.microsoft.com/office/drawing/2014/main" id="{69B5521B-F70C-4CAE-91FC-D1E3363F7D70}"/>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1" name="Obdélník 79">
              <a:extLst>
                <a:ext uri="{FF2B5EF4-FFF2-40B4-BE49-F238E27FC236}">
                  <a16:creationId xmlns:a16="http://schemas.microsoft.com/office/drawing/2014/main" id="{D67A2DE6-4290-42D5-9C54-ECCC31D6DEF4}"/>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2" name="Obdélník 80">
              <a:extLst>
                <a:ext uri="{FF2B5EF4-FFF2-40B4-BE49-F238E27FC236}">
                  <a16:creationId xmlns:a16="http://schemas.microsoft.com/office/drawing/2014/main" id="{AE792900-9433-4C32-97B9-B47528593F26}"/>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3" name="Obdélník 78">
              <a:extLst>
                <a:ext uri="{FF2B5EF4-FFF2-40B4-BE49-F238E27FC236}">
                  <a16:creationId xmlns:a16="http://schemas.microsoft.com/office/drawing/2014/main" id="{62245CA4-EFA8-485D-A0C6-B01CE6C93038}"/>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4" name="Obdélník 79">
              <a:extLst>
                <a:ext uri="{FF2B5EF4-FFF2-40B4-BE49-F238E27FC236}">
                  <a16:creationId xmlns:a16="http://schemas.microsoft.com/office/drawing/2014/main" id="{26D8A3D4-095B-4DD6-AFC3-965CE5681A34}"/>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5" name="Obdélník 80">
              <a:extLst>
                <a:ext uri="{FF2B5EF4-FFF2-40B4-BE49-F238E27FC236}">
                  <a16:creationId xmlns:a16="http://schemas.microsoft.com/office/drawing/2014/main" id="{CA2FABC0-D9C2-439C-B9D7-D48FF0801D8A}"/>
                </a:ext>
              </a:extLst>
            </p:cNvPr>
            <p:cNvSpPr/>
            <p:nvPr/>
          </p:nvSpPr>
          <p:spPr bwMode="auto">
            <a:xfrm>
              <a:off x="5591812" y="3391089"/>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6" name="Obdélník 175">
              <a:extLst>
                <a:ext uri="{FF2B5EF4-FFF2-40B4-BE49-F238E27FC236}">
                  <a16:creationId xmlns:a16="http://schemas.microsoft.com/office/drawing/2014/main" id="{823A243D-ECB5-411E-A5FB-38191BDD0EF8}"/>
                </a:ext>
              </a:extLst>
            </p:cNvPr>
            <p:cNvSpPr/>
            <p:nvPr/>
          </p:nvSpPr>
          <p:spPr bwMode="auto">
            <a:xfrm>
              <a:off x="6017248" y="3391089"/>
              <a:ext cx="425437" cy="162668"/>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7" name="Obdélník 176">
              <a:extLst>
                <a:ext uri="{FF2B5EF4-FFF2-40B4-BE49-F238E27FC236}">
                  <a16:creationId xmlns:a16="http://schemas.microsoft.com/office/drawing/2014/main" id="{CF31443B-4C25-4DA6-B983-AF45D85F9A07}"/>
                </a:ext>
              </a:extLst>
            </p:cNvPr>
            <p:cNvSpPr/>
            <p:nvPr/>
          </p:nvSpPr>
          <p:spPr bwMode="auto">
            <a:xfrm>
              <a:off x="6442685" y="3391089"/>
              <a:ext cx="425437" cy="162668"/>
            </a:xfrm>
            <a:prstGeom prst="rect">
              <a:avLst/>
            </a:prstGeom>
            <a:solidFill>
              <a:srgbClr val="FFECB2"/>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8" name="Obdélník 177">
              <a:extLst>
                <a:ext uri="{FF2B5EF4-FFF2-40B4-BE49-F238E27FC236}">
                  <a16:creationId xmlns:a16="http://schemas.microsoft.com/office/drawing/2014/main" id="{99D84375-27F2-4609-9293-0BBF48F76886}"/>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9" name="Obdélník 78">
              <a:extLst>
                <a:ext uri="{FF2B5EF4-FFF2-40B4-BE49-F238E27FC236}">
                  <a16:creationId xmlns:a16="http://schemas.microsoft.com/office/drawing/2014/main" id="{757FA701-F4AE-4177-BA18-CF6F732097C2}"/>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0" name="Obdélník 79">
              <a:extLst>
                <a:ext uri="{FF2B5EF4-FFF2-40B4-BE49-F238E27FC236}">
                  <a16:creationId xmlns:a16="http://schemas.microsoft.com/office/drawing/2014/main" id="{48E7AD34-8CAD-408A-997C-19590011E503}"/>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81" name="Group 249">
            <a:extLst>
              <a:ext uri="{FF2B5EF4-FFF2-40B4-BE49-F238E27FC236}">
                <a16:creationId xmlns:a16="http://schemas.microsoft.com/office/drawing/2014/main" id="{7675BDDF-3C60-49AB-9951-8348F515506B}"/>
              </a:ext>
            </a:extLst>
          </p:cNvPr>
          <p:cNvGrpSpPr/>
          <p:nvPr/>
        </p:nvGrpSpPr>
        <p:grpSpPr>
          <a:xfrm>
            <a:off x="2646432" y="5946408"/>
            <a:ext cx="5953997" cy="164943"/>
            <a:chOff x="2188316" y="3388814"/>
            <a:chExt cx="5953997" cy="164943"/>
          </a:xfrm>
          <a:solidFill>
            <a:schemeClr val="bg1"/>
          </a:solidFill>
        </p:grpSpPr>
        <p:sp>
          <p:nvSpPr>
            <p:cNvPr id="182" name="Obdélník 78">
              <a:extLst>
                <a:ext uri="{FF2B5EF4-FFF2-40B4-BE49-F238E27FC236}">
                  <a16:creationId xmlns:a16="http://schemas.microsoft.com/office/drawing/2014/main" id="{BE7C2840-1794-44C3-B5FE-DEF89137BCAF}"/>
                </a:ext>
              </a:extLst>
            </p:cNvPr>
            <p:cNvSpPr/>
            <p:nvPr/>
          </p:nvSpPr>
          <p:spPr bwMode="auto">
            <a:xfrm>
              <a:off x="2188316"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3" name="Obdélník 79">
              <a:extLst>
                <a:ext uri="{FF2B5EF4-FFF2-40B4-BE49-F238E27FC236}">
                  <a16:creationId xmlns:a16="http://schemas.microsoft.com/office/drawing/2014/main" id="{758FB720-F787-4F36-B65C-2EFF5BFFEC03}"/>
                </a:ext>
              </a:extLst>
            </p:cNvPr>
            <p:cNvSpPr/>
            <p:nvPr/>
          </p:nvSpPr>
          <p:spPr bwMode="auto">
            <a:xfrm>
              <a:off x="2613753"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4" name="Obdélník 80">
              <a:extLst>
                <a:ext uri="{FF2B5EF4-FFF2-40B4-BE49-F238E27FC236}">
                  <a16:creationId xmlns:a16="http://schemas.microsoft.com/office/drawing/2014/main" id="{A5009EA1-DDEC-4719-BA33-5C64AB492496}"/>
                </a:ext>
              </a:extLst>
            </p:cNvPr>
            <p:cNvSpPr/>
            <p:nvPr/>
          </p:nvSpPr>
          <p:spPr bwMode="auto">
            <a:xfrm>
              <a:off x="3039191"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5" name="Obdélník 78">
              <a:extLst>
                <a:ext uri="{FF2B5EF4-FFF2-40B4-BE49-F238E27FC236}">
                  <a16:creationId xmlns:a16="http://schemas.microsoft.com/office/drawing/2014/main" id="{17950761-CA52-4B99-9FA7-24821772D6DD}"/>
                </a:ext>
              </a:extLst>
            </p:cNvPr>
            <p:cNvSpPr/>
            <p:nvPr/>
          </p:nvSpPr>
          <p:spPr bwMode="auto">
            <a:xfrm>
              <a:off x="3464627"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6" name="Obdélník 79">
              <a:extLst>
                <a:ext uri="{FF2B5EF4-FFF2-40B4-BE49-F238E27FC236}">
                  <a16:creationId xmlns:a16="http://schemas.microsoft.com/office/drawing/2014/main" id="{0D32A157-E290-4657-B6DB-00C57A3F7B3A}"/>
                </a:ext>
              </a:extLst>
            </p:cNvPr>
            <p:cNvSpPr/>
            <p:nvPr/>
          </p:nvSpPr>
          <p:spPr bwMode="auto">
            <a:xfrm>
              <a:off x="3890064"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7" name="Obdélník 80">
              <a:extLst>
                <a:ext uri="{FF2B5EF4-FFF2-40B4-BE49-F238E27FC236}">
                  <a16:creationId xmlns:a16="http://schemas.microsoft.com/office/drawing/2014/main" id="{6EF533AC-AF7D-4B6D-8307-E505C414C542}"/>
                </a:ext>
              </a:extLst>
            </p:cNvPr>
            <p:cNvSpPr/>
            <p:nvPr/>
          </p:nvSpPr>
          <p:spPr bwMode="auto">
            <a:xfrm>
              <a:off x="4315502"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8" name="Obdélník 78">
              <a:extLst>
                <a:ext uri="{FF2B5EF4-FFF2-40B4-BE49-F238E27FC236}">
                  <a16:creationId xmlns:a16="http://schemas.microsoft.com/office/drawing/2014/main" id="{626C9D70-28B3-4DB4-B045-3C5499511AAF}"/>
                </a:ext>
              </a:extLst>
            </p:cNvPr>
            <p:cNvSpPr/>
            <p:nvPr/>
          </p:nvSpPr>
          <p:spPr bwMode="auto">
            <a:xfrm>
              <a:off x="4740937"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9" name="Obdélník 79">
              <a:extLst>
                <a:ext uri="{FF2B5EF4-FFF2-40B4-BE49-F238E27FC236}">
                  <a16:creationId xmlns:a16="http://schemas.microsoft.com/office/drawing/2014/main" id="{A1B6D2A4-2E7F-494C-B012-77F89B565974}"/>
                </a:ext>
              </a:extLst>
            </p:cNvPr>
            <p:cNvSpPr/>
            <p:nvPr/>
          </p:nvSpPr>
          <p:spPr bwMode="auto">
            <a:xfrm>
              <a:off x="5166374"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0" name="Obdélník 80">
              <a:extLst>
                <a:ext uri="{FF2B5EF4-FFF2-40B4-BE49-F238E27FC236}">
                  <a16:creationId xmlns:a16="http://schemas.microsoft.com/office/drawing/2014/main" id="{3E7E1E97-43E7-47A4-97F6-A29EC3E8A12A}"/>
                </a:ext>
              </a:extLst>
            </p:cNvPr>
            <p:cNvSpPr/>
            <p:nvPr/>
          </p:nvSpPr>
          <p:spPr bwMode="auto">
            <a:xfrm>
              <a:off x="5591812"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1" name="Obdélník 78">
              <a:extLst>
                <a:ext uri="{FF2B5EF4-FFF2-40B4-BE49-F238E27FC236}">
                  <a16:creationId xmlns:a16="http://schemas.microsoft.com/office/drawing/2014/main" id="{EF394E33-5E14-4C65-9D29-51410C0FC7C0}"/>
                </a:ext>
              </a:extLst>
            </p:cNvPr>
            <p:cNvSpPr/>
            <p:nvPr/>
          </p:nvSpPr>
          <p:spPr bwMode="auto">
            <a:xfrm>
              <a:off x="6017248"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2" name="Obdélník 79">
              <a:extLst>
                <a:ext uri="{FF2B5EF4-FFF2-40B4-BE49-F238E27FC236}">
                  <a16:creationId xmlns:a16="http://schemas.microsoft.com/office/drawing/2014/main" id="{55801C75-709B-4AF0-A72D-0E8EEDA1C26F}"/>
                </a:ext>
              </a:extLst>
            </p:cNvPr>
            <p:cNvSpPr/>
            <p:nvPr/>
          </p:nvSpPr>
          <p:spPr bwMode="auto">
            <a:xfrm>
              <a:off x="6442685"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3" name="Obdélník 80">
              <a:extLst>
                <a:ext uri="{FF2B5EF4-FFF2-40B4-BE49-F238E27FC236}">
                  <a16:creationId xmlns:a16="http://schemas.microsoft.com/office/drawing/2014/main" id="{DE8ADA18-F4DD-465D-B02C-38EA476D1A48}"/>
                </a:ext>
              </a:extLst>
            </p:cNvPr>
            <p:cNvSpPr/>
            <p:nvPr/>
          </p:nvSpPr>
          <p:spPr bwMode="auto">
            <a:xfrm>
              <a:off x="6868123"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4" name="Obdélník 78">
              <a:extLst>
                <a:ext uri="{FF2B5EF4-FFF2-40B4-BE49-F238E27FC236}">
                  <a16:creationId xmlns:a16="http://schemas.microsoft.com/office/drawing/2014/main" id="{05A0CFF9-5C78-4E5E-940F-1A631F55CA06}"/>
                </a:ext>
              </a:extLst>
            </p:cNvPr>
            <p:cNvSpPr/>
            <p:nvPr/>
          </p:nvSpPr>
          <p:spPr bwMode="auto">
            <a:xfrm>
              <a:off x="7291439"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5" name="Obdélník 79">
              <a:extLst>
                <a:ext uri="{FF2B5EF4-FFF2-40B4-BE49-F238E27FC236}">
                  <a16:creationId xmlns:a16="http://schemas.microsoft.com/office/drawing/2014/main" id="{4A28EF57-B100-430D-8651-D0B91EFF46AE}"/>
                </a:ext>
              </a:extLst>
            </p:cNvPr>
            <p:cNvSpPr/>
            <p:nvPr/>
          </p:nvSpPr>
          <p:spPr bwMode="auto">
            <a:xfrm>
              <a:off x="7716876"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196" name="TextovéPole 30">
            <a:extLst>
              <a:ext uri="{FF2B5EF4-FFF2-40B4-BE49-F238E27FC236}">
                <a16:creationId xmlns:a16="http://schemas.microsoft.com/office/drawing/2014/main" id="{3B02F7DE-A162-4921-83BC-030E36D6A6C2}"/>
              </a:ext>
            </a:extLst>
          </p:cNvPr>
          <p:cNvSpPr txBox="1"/>
          <p:nvPr/>
        </p:nvSpPr>
        <p:spPr>
          <a:xfrm>
            <a:off x="618297" y="5494198"/>
            <a:ext cx="1606995" cy="276999"/>
          </a:xfrm>
          <a:prstGeom prst="rect">
            <a:avLst/>
          </a:prstGeom>
          <a:noFill/>
        </p:spPr>
        <p:txBody>
          <a:bodyPr wrap="square" rtlCol="0">
            <a:spAutoFit/>
          </a:bodyPr>
          <a:lstStyle/>
          <a:p>
            <a:r>
              <a:rPr lang="en-US" sz="1200" i="1" dirty="0">
                <a:solidFill>
                  <a:srgbClr val="FF9900"/>
                </a:solidFill>
              </a:rPr>
              <a:t>Disjoint segments</a:t>
            </a:r>
          </a:p>
        </p:txBody>
      </p:sp>
      <p:sp>
        <p:nvSpPr>
          <p:cNvPr id="197" name="TextovéPole 31">
            <a:extLst>
              <a:ext uri="{FF2B5EF4-FFF2-40B4-BE49-F238E27FC236}">
                <a16:creationId xmlns:a16="http://schemas.microsoft.com/office/drawing/2014/main" id="{E99C3FC4-8A5E-47F1-A44D-8F8CE95F7C4F}"/>
              </a:ext>
            </a:extLst>
          </p:cNvPr>
          <p:cNvSpPr txBox="1"/>
          <p:nvPr/>
        </p:nvSpPr>
        <p:spPr>
          <a:xfrm>
            <a:off x="2250482" y="5483262"/>
            <a:ext cx="3464922" cy="276999"/>
          </a:xfrm>
          <a:prstGeom prst="rect">
            <a:avLst/>
          </a:prstGeom>
          <a:noFill/>
        </p:spPr>
        <p:txBody>
          <a:bodyPr wrap="square" rtlCol="0">
            <a:spAutoFit/>
          </a:bodyPr>
          <a:lstStyle/>
          <a:p>
            <a:r>
              <a:rPr lang="en-US" sz="1200" i="1" dirty="0">
                <a:solidFill>
                  <a:schemeClr val="accent2"/>
                </a:solidFill>
              </a:rPr>
              <a:t>Overlapping segments</a:t>
            </a:r>
          </a:p>
        </p:txBody>
      </p:sp>
      <p:grpSp>
        <p:nvGrpSpPr>
          <p:cNvPr id="198" name="Group 249">
            <a:extLst>
              <a:ext uri="{FF2B5EF4-FFF2-40B4-BE49-F238E27FC236}">
                <a16:creationId xmlns:a16="http://schemas.microsoft.com/office/drawing/2014/main" id="{15E78249-A1AE-4763-8D9C-354A7F6E429B}"/>
              </a:ext>
            </a:extLst>
          </p:cNvPr>
          <p:cNvGrpSpPr/>
          <p:nvPr/>
        </p:nvGrpSpPr>
        <p:grpSpPr>
          <a:xfrm>
            <a:off x="2329256" y="4796555"/>
            <a:ext cx="5953997" cy="164943"/>
            <a:chOff x="2188316" y="3388814"/>
            <a:chExt cx="5953997" cy="164943"/>
          </a:xfrm>
        </p:grpSpPr>
        <p:sp>
          <p:nvSpPr>
            <p:cNvPr id="199" name="Obdélník 78">
              <a:extLst>
                <a:ext uri="{FF2B5EF4-FFF2-40B4-BE49-F238E27FC236}">
                  <a16:creationId xmlns:a16="http://schemas.microsoft.com/office/drawing/2014/main" id="{04AC95D2-E8F8-4773-BD03-F0589A6A13C5}"/>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0" name="Obdélník 79">
              <a:extLst>
                <a:ext uri="{FF2B5EF4-FFF2-40B4-BE49-F238E27FC236}">
                  <a16:creationId xmlns:a16="http://schemas.microsoft.com/office/drawing/2014/main" id="{2D24D76D-3070-410C-A077-E3E80C6E5706}"/>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1" name="Obdélník 80">
              <a:extLst>
                <a:ext uri="{FF2B5EF4-FFF2-40B4-BE49-F238E27FC236}">
                  <a16:creationId xmlns:a16="http://schemas.microsoft.com/office/drawing/2014/main" id="{AF8C7C15-8850-4E59-805F-CC4C3C1F3DDC}"/>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2" name="Obdélník 78">
              <a:extLst>
                <a:ext uri="{FF2B5EF4-FFF2-40B4-BE49-F238E27FC236}">
                  <a16:creationId xmlns:a16="http://schemas.microsoft.com/office/drawing/2014/main" id="{AA8AF37B-FCF0-453F-8665-E633389E8DA2}"/>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3" name="Obdélník 79">
              <a:extLst>
                <a:ext uri="{FF2B5EF4-FFF2-40B4-BE49-F238E27FC236}">
                  <a16:creationId xmlns:a16="http://schemas.microsoft.com/office/drawing/2014/main" id="{F86323D6-A720-48CF-8185-A17EFFFBDB5E}"/>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4" name="Obdélník 80">
              <a:extLst>
                <a:ext uri="{FF2B5EF4-FFF2-40B4-BE49-F238E27FC236}">
                  <a16:creationId xmlns:a16="http://schemas.microsoft.com/office/drawing/2014/main" id="{BD0E7607-8F05-4C6D-A2FA-43B9C58610E4}"/>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5" name="Obdélník 78">
              <a:extLst>
                <a:ext uri="{FF2B5EF4-FFF2-40B4-BE49-F238E27FC236}">
                  <a16:creationId xmlns:a16="http://schemas.microsoft.com/office/drawing/2014/main" id="{766C2535-6F3F-44B1-8C57-527867F843FD}"/>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6" name="Obdélník 79">
              <a:extLst>
                <a:ext uri="{FF2B5EF4-FFF2-40B4-BE49-F238E27FC236}">
                  <a16:creationId xmlns:a16="http://schemas.microsoft.com/office/drawing/2014/main" id="{006E3BD9-94A3-41AE-ADD9-557940D8407F}"/>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7" name="Obdélník 80">
              <a:extLst>
                <a:ext uri="{FF2B5EF4-FFF2-40B4-BE49-F238E27FC236}">
                  <a16:creationId xmlns:a16="http://schemas.microsoft.com/office/drawing/2014/main" id="{FE2E2E5A-F5A1-40CE-9D64-34267F500D1D}"/>
                </a:ext>
              </a:extLst>
            </p:cNvPr>
            <p:cNvSpPr/>
            <p:nvPr/>
          </p:nvSpPr>
          <p:spPr bwMode="auto">
            <a:xfrm>
              <a:off x="5591812"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8" name="Obdélník 78">
              <a:extLst>
                <a:ext uri="{FF2B5EF4-FFF2-40B4-BE49-F238E27FC236}">
                  <a16:creationId xmlns:a16="http://schemas.microsoft.com/office/drawing/2014/main" id="{CF1A9421-4B78-4BFF-A392-C19C6A1A9E56}"/>
                </a:ext>
              </a:extLst>
            </p:cNvPr>
            <p:cNvSpPr/>
            <p:nvPr/>
          </p:nvSpPr>
          <p:spPr bwMode="auto">
            <a:xfrm>
              <a:off x="6017248" y="3391089"/>
              <a:ext cx="425437" cy="162668"/>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9" name="Obdélník 79">
              <a:extLst>
                <a:ext uri="{FF2B5EF4-FFF2-40B4-BE49-F238E27FC236}">
                  <a16:creationId xmlns:a16="http://schemas.microsoft.com/office/drawing/2014/main" id="{51E3CADC-77EB-4DC1-8704-49EA315701B8}"/>
                </a:ext>
              </a:extLst>
            </p:cNvPr>
            <p:cNvSpPr/>
            <p:nvPr/>
          </p:nvSpPr>
          <p:spPr bwMode="auto">
            <a:xfrm>
              <a:off x="6442685"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0" name="Obdélník 80">
              <a:extLst>
                <a:ext uri="{FF2B5EF4-FFF2-40B4-BE49-F238E27FC236}">
                  <a16:creationId xmlns:a16="http://schemas.microsoft.com/office/drawing/2014/main" id="{B3F2A0DA-E27A-4977-A345-679DFF319884}"/>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1" name="Obdélník 78">
              <a:extLst>
                <a:ext uri="{FF2B5EF4-FFF2-40B4-BE49-F238E27FC236}">
                  <a16:creationId xmlns:a16="http://schemas.microsoft.com/office/drawing/2014/main" id="{3870569A-C8AE-4DB2-8ECC-0987C1B8EB9D}"/>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2" name="Obdélník 79">
              <a:extLst>
                <a:ext uri="{FF2B5EF4-FFF2-40B4-BE49-F238E27FC236}">
                  <a16:creationId xmlns:a16="http://schemas.microsoft.com/office/drawing/2014/main" id="{8C077DD9-6D52-43E1-8B0F-A65627CFBA99}"/>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215" name="Obdélník 79">
            <a:extLst>
              <a:ext uri="{FF2B5EF4-FFF2-40B4-BE49-F238E27FC236}">
                <a16:creationId xmlns:a16="http://schemas.microsoft.com/office/drawing/2014/main" id="{7FFCCFCD-08C8-4B57-BDB9-FF9E0AC546AF}"/>
              </a:ext>
            </a:extLst>
          </p:cNvPr>
          <p:cNvSpPr/>
          <p:nvPr/>
        </p:nvSpPr>
        <p:spPr bwMode="auto">
          <a:xfrm>
            <a:off x="1305725" y="5156595"/>
            <a:ext cx="424800"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6" name="Obdélník 79">
            <a:extLst>
              <a:ext uri="{FF2B5EF4-FFF2-40B4-BE49-F238E27FC236}">
                <a16:creationId xmlns:a16="http://schemas.microsoft.com/office/drawing/2014/main" id="{41489366-0E44-419A-B947-3217C91DC634}"/>
              </a:ext>
            </a:extLst>
          </p:cNvPr>
          <p:cNvSpPr/>
          <p:nvPr/>
        </p:nvSpPr>
        <p:spPr bwMode="auto">
          <a:xfrm>
            <a:off x="1458125" y="5228603"/>
            <a:ext cx="424800"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257" name="Grafický objekt 256" descr="Smutný obličej bez výplně">
            <a:extLst>
              <a:ext uri="{FF2B5EF4-FFF2-40B4-BE49-F238E27FC236}">
                <a16:creationId xmlns:a16="http://schemas.microsoft.com/office/drawing/2014/main" id="{069A1CCC-D009-4CAF-9C23-F11678CC56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7868" y="3079819"/>
            <a:ext cx="540000" cy="540000"/>
          </a:xfrm>
          <a:prstGeom prst="rect">
            <a:avLst/>
          </a:prstGeom>
        </p:spPr>
      </p:pic>
      <p:cxnSp>
        <p:nvCxnSpPr>
          <p:cNvPr id="53" name="Straight Connector 55">
            <a:extLst>
              <a:ext uri="{FF2B5EF4-FFF2-40B4-BE49-F238E27FC236}">
                <a16:creationId xmlns:a16="http://schemas.microsoft.com/office/drawing/2014/main" id="{834AA8CD-DE93-46C3-8854-A175B0E20E6F}"/>
              </a:ext>
            </a:extLst>
          </p:cNvPr>
          <p:cNvCxnSpPr>
            <a:cxnSpLocks/>
          </p:cNvCxnSpPr>
          <p:nvPr/>
        </p:nvCxnSpPr>
        <p:spPr bwMode="auto">
          <a:xfrm>
            <a:off x="5872640" y="2636912"/>
            <a:ext cx="12030" cy="3594941"/>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4" name="Straight Connector 74">
            <a:extLst>
              <a:ext uri="{FF2B5EF4-FFF2-40B4-BE49-F238E27FC236}">
                <a16:creationId xmlns:a16="http://schemas.microsoft.com/office/drawing/2014/main" id="{211F19B4-1D67-4291-B524-DDCBC81B35D0}"/>
              </a:ext>
            </a:extLst>
          </p:cNvPr>
          <p:cNvCxnSpPr>
            <a:cxnSpLocks/>
          </p:cNvCxnSpPr>
          <p:nvPr/>
        </p:nvCxnSpPr>
        <p:spPr bwMode="auto">
          <a:xfrm>
            <a:off x="7164008" y="2636913"/>
            <a:ext cx="0" cy="359494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pic>
        <p:nvPicPr>
          <p:cNvPr id="258" name="Grafický objekt 257" descr="Usmívající se obličej bez výplně">
            <a:extLst>
              <a:ext uri="{FF2B5EF4-FFF2-40B4-BE49-F238E27FC236}">
                <a16:creationId xmlns:a16="http://schemas.microsoft.com/office/drawing/2014/main" id="{D79B1420-7BC6-489D-9A72-EB1E43E6BC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5451" y="5463279"/>
            <a:ext cx="540000" cy="540000"/>
          </a:xfrm>
          <a:prstGeom prst="rect">
            <a:avLst/>
          </a:prstGeom>
        </p:spPr>
      </p:pic>
      <p:pic>
        <p:nvPicPr>
          <p:cNvPr id="130" name="Grafický objekt 129" descr="Usmívající se obličej bez výplně">
            <a:extLst>
              <a:ext uri="{FF2B5EF4-FFF2-40B4-BE49-F238E27FC236}">
                <a16:creationId xmlns:a16="http://schemas.microsoft.com/office/drawing/2014/main" id="{C167C087-047F-4CBB-8FB8-FAC9C51B3E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5451" y="4598563"/>
            <a:ext cx="540000" cy="540000"/>
          </a:xfrm>
          <a:prstGeom prst="rect">
            <a:avLst/>
          </a:prstGeom>
        </p:spPr>
      </p:pic>
      <p:sp>
        <p:nvSpPr>
          <p:cNvPr id="5" name="Zástupný symbol pro číslo snímku 4">
            <a:extLst>
              <a:ext uri="{FF2B5EF4-FFF2-40B4-BE49-F238E27FC236}">
                <a16:creationId xmlns:a16="http://schemas.microsoft.com/office/drawing/2014/main" id="{83B38AEF-9AEE-4FCF-917F-89BA55322F53}"/>
              </a:ext>
            </a:extLst>
          </p:cNvPr>
          <p:cNvSpPr>
            <a:spLocks noGrp="1"/>
          </p:cNvSpPr>
          <p:nvPr>
            <p:ph type="sldNum" sz="quarter" idx="11"/>
          </p:nvPr>
        </p:nvSpPr>
        <p:spPr/>
        <p:txBody>
          <a:bodyPr/>
          <a:lstStyle/>
          <a:p>
            <a:pPr>
              <a:defRPr/>
            </a:pPr>
            <a:fld id="{0BAAA98E-AEB8-429B-B9FA-B14E1C5572D3}" type="slidenum">
              <a:rPr lang="en-US" altLang="en-US" smtClean="0"/>
              <a:pPr>
                <a:defRPr/>
              </a:pPr>
              <a:t>132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509992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Overlapping Segmentation</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altLang="cs-CZ" b="1" dirty="0">
                <a:solidFill>
                  <a:schemeClr val="accent2"/>
                </a:solidFill>
              </a:rPr>
              <a:t>Partitioning both the query and data sequence</a:t>
            </a:r>
          </a:p>
          <a:p>
            <a:r>
              <a:rPr lang="en-US" altLang="cs-CZ" sz="2400" dirty="0">
                <a:solidFill>
                  <a:srgbClr val="00B050"/>
                </a:solidFill>
                <a:sym typeface="Wingdings" panose="05000000000000000000" pitchFamily="2" charset="2"/>
              </a:rPr>
              <a:t></a:t>
            </a:r>
            <a:r>
              <a:rPr lang="en-US" altLang="cs-CZ" sz="2400" dirty="0">
                <a:sym typeface="Wingdings" panose="05000000000000000000" pitchFamily="2" charset="2"/>
              </a:rPr>
              <a:t> O</a:t>
            </a:r>
            <a:r>
              <a:rPr lang="en-US" altLang="cs-CZ" sz="2400" dirty="0"/>
              <a:t>verlapping segments solve the alignment problem</a:t>
            </a:r>
          </a:p>
          <a:p>
            <a:r>
              <a:rPr lang="en-US" altLang="cs-CZ" sz="2400" dirty="0">
                <a:solidFill>
                  <a:srgbClr val="FF0000"/>
                </a:solidFill>
                <a:sym typeface="Wingdings" panose="05000000000000000000" pitchFamily="2" charset="2"/>
              </a:rPr>
              <a:t> </a:t>
            </a:r>
            <a:r>
              <a:rPr lang="en-US" altLang="cs-CZ" sz="2400" dirty="0">
                <a:sym typeface="Wingdings" panose="05000000000000000000" pitchFamily="2" charset="2"/>
              </a:rPr>
              <a:t>Longer queries have more query segments and are more expensive to evaluate</a:t>
            </a:r>
          </a:p>
          <a:p>
            <a:r>
              <a:rPr lang="en-US" altLang="cs-CZ" sz="2400" dirty="0">
                <a:solidFill>
                  <a:srgbClr val="FF0000"/>
                </a:solidFill>
                <a:sym typeface="Wingdings" panose="05000000000000000000" pitchFamily="2" charset="2"/>
              </a:rPr>
              <a:t> </a:t>
            </a:r>
            <a:r>
              <a:rPr lang="en-US" altLang="cs-CZ" sz="2400" dirty="0">
                <a:sym typeface="Wingdings" panose="05000000000000000000" pitchFamily="2" charset="2"/>
              </a:rPr>
              <a:t>Grouping relevant segments </a:t>
            </a:r>
            <a:r>
              <a:rPr lang="en-US" altLang="cs-CZ" sz="2400" dirty="0" err="1">
                <a:sym typeface="Wingdings" panose="05000000000000000000" pitchFamily="2" charset="2"/>
              </a:rPr>
              <a:t>w.r.t.</a:t>
            </a:r>
            <a:r>
              <a:rPr lang="en-US" altLang="cs-CZ" sz="2400" dirty="0">
                <a:sym typeface="Wingdings" panose="05000000000000000000" pitchFamily="2" charset="2"/>
              </a:rPr>
              <a:t> temporal information</a:t>
            </a:r>
          </a:p>
          <a:p>
            <a:endParaRPr lang="en-US" altLang="cs-CZ" sz="2400"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29" name="TextovéPole 30">
            <a:extLst>
              <a:ext uri="{FF2B5EF4-FFF2-40B4-BE49-F238E27FC236}">
                <a16:creationId xmlns:a16="http://schemas.microsoft.com/office/drawing/2014/main" id="{D3BF4758-B1D1-4DF5-AEF5-CD7972B2BC8A}"/>
              </a:ext>
            </a:extLst>
          </p:cNvPr>
          <p:cNvSpPr txBox="1"/>
          <p:nvPr/>
        </p:nvSpPr>
        <p:spPr>
          <a:xfrm>
            <a:off x="603962" y="4333340"/>
            <a:ext cx="1606995" cy="307777"/>
          </a:xfrm>
          <a:prstGeom prst="rect">
            <a:avLst/>
          </a:prstGeom>
          <a:noFill/>
        </p:spPr>
        <p:txBody>
          <a:bodyPr wrap="square" rtlCol="0">
            <a:spAutoFit/>
          </a:bodyPr>
          <a:lstStyle/>
          <a:p>
            <a:r>
              <a:rPr lang="en-US" sz="1400" dirty="0">
                <a:solidFill>
                  <a:srgbClr val="FF9900"/>
                </a:solidFill>
              </a:rPr>
              <a:t>Query</a:t>
            </a:r>
          </a:p>
        </p:txBody>
      </p:sp>
      <p:sp>
        <p:nvSpPr>
          <p:cNvPr id="30" name="TextovéPole 31">
            <a:extLst>
              <a:ext uri="{FF2B5EF4-FFF2-40B4-BE49-F238E27FC236}">
                <a16:creationId xmlns:a16="http://schemas.microsoft.com/office/drawing/2014/main" id="{2F32BB73-04E4-401D-B2FB-050BB5CBDB8F}"/>
              </a:ext>
            </a:extLst>
          </p:cNvPr>
          <p:cNvSpPr txBox="1"/>
          <p:nvPr/>
        </p:nvSpPr>
        <p:spPr>
          <a:xfrm>
            <a:off x="2195735" y="4333341"/>
            <a:ext cx="6802085" cy="307777"/>
          </a:xfrm>
          <a:prstGeom prst="rect">
            <a:avLst/>
          </a:prstGeom>
          <a:noFill/>
        </p:spPr>
        <p:txBody>
          <a:bodyPr wrap="square" rtlCol="0">
            <a:spAutoFit/>
          </a:bodyPr>
          <a:lstStyle/>
          <a:p>
            <a:r>
              <a:rPr lang="en-US" sz="1400" dirty="0">
                <a:solidFill>
                  <a:schemeClr val="accent2"/>
                </a:solidFill>
              </a:rPr>
              <a:t>Long data sequence</a:t>
            </a:r>
          </a:p>
        </p:txBody>
      </p:sp>
      <p:sp>
        <p:nvSpPr>
          <p:cNvPr id="31" name="Obdélník 6">
            <a:extLst>
              <a:ext uri="{FF2B5EF4-FFF2-40B4-BE49-F238E27FC236}">
                <a16:creationId xmlns:a16="http://schemas.microsoft.com/office/drawing/2014/main" id="{29216372-7765-494B-A052-5D3377D9A370}"/>
              </a:ext>
            </a:extLst>
          </p:cNvPr>
          <p:cNvSpPr/>
          <p:nvPr/>
        </p:nvSpPr>
        <p:spPr bwMode="auto">
          <a:xfrm>
            <a:off x="2309759" y="4203033"/>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10">
            <a:extLst>
              <a:ext uri="{FF2B5EF4-FFF2-40B4-BE49-F238E27FC236}">
                <a16:creationId xmlns:a16="http://schemas.microsoft.com/office/drawing/2014/main" id="{1F895210-A7B9-40DB-8ED9-F8C6019D58E7}"/>
              </a:ext>
            </a:extLst>
          </p:cNvPr>
          <p:cNvSpPr/>
          <p:nvPr/>
        </p:nvSpPr>
        <p:spPr bwMode="auto">
          <a:xfrm>
            <a:off x="709105" y="4216328"/>
            <a:ext cx="1289027"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33" name="Obdélník 13">
            <a:extLst>
              <a:ext uri="{FF2B5EF4-FFF2-40B4-BE49-F238E27FC236}">
                <a16:creationId xmlns:a16="http://schemas.microsoft.com/office/drawing/2014/main" id="{98B0A91B-A5EB-4135-BC0E-F92F78D72220}"/>
              </a:ext>
            </a:extLst>
          </p:cNvPr>
          <p:cNvSpPr/>
          <p:nvPr/>
        </p:nvSpPr>
        <p:spPr bwMode="auto">
          <a:xfrm>
            <a:off x="5883273" y="4203034"/>
            <a:ext cx="1280735" cy="173810"/>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TextovéPole 31">
            <a:extLst>
              <a:ext uri="{FF2B5EF4-FFF2-40B4-BE49-F238E27FC236}">
                <a16:creationId xmlns:a16="http://schemas.microsoft.com/office/drawing/2014/main" id="{41DE5796-780E-48D5-BCEB-0EA38B01318E}"/>
              </a:ext>
            </a:extLst>
          </p:cNvPr>
          <p:cNvSpPr txBox="1"/>
          <p:nvPr/>
        </p:nvSpPr>
        <p:spPr>
          <a:xfrm>
            <a:off x="5292080" y="3899845"/>
            <a:ext cx="3087806" cy="338554"/>
          </a:xfrm>
          <a:prstGeom prst="rect">
            <a:avLst/>
          </a:prstGeom>
          <a:noFill/>
        </p:spPr>
        <p:txBody>
          <a:bodyPr wrap="square" rtlCol="0">
            <a:spAutoFit/>
          </a:bodyPr>
          <a:lstStyle/>
          <a:p>
            <a:r>
              <a:rPr lang="en-US" sz="1600" dirty="0">
                <a:solidFill>
                  <a:schemeClr val="accent5">
                    <a:lumMod val="50000"/>
                  </a:schemeClr>
                </a:solidFill>
              </a:rPr>
              <a:t>Query-similar subsequence </a:t>
            </a:r>
          </a:p>
        </p:txBody>
      </p:sp>
      <p:sp>
        <p:nvSpPr>
          <p:cNvPr id="136" name="Obdélník 79">
            <a:extLst>
              <a:ext uri="{FF2B5EF4-FFF2-40B4-BE49-F238E27FC236}">
                <a16:creationId xmlns:a16="http://schemas.microsoft.com/office/drawing/2014/main" id="{E9C116D3-0CAE-4F5E-A047-5A6578B267EC}"/>
              </a:ext>
            </a:extLst>
          </p:cNvPr>
          <p:cNvSpPr/>
          <p:nvPr/>
        </p:nvSpPr>
        <p:spPr bwMode="auto">
          <a:xfrm>
            <a:off x="733163" y="4978729"/>
            <a:ext cx="424800"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7" name="Obdélník 79">
            <a:extLst>
              <a:ext uri="{FF2B5EF4-FFF2-40B4-BE49-F238E27FC236}">
                <a16:creationId xmlns:a16="http://schemas.microsoft.com/office/drawing/2014/main" id="{FB1ADE1F-09AA-4B54-B22F-3586656B1894}"/>
              </a:ext>
            </a:extLst>
          </p:cNvPr>
          <p:cNvSpPr/>
          <p:nvPr/>
        </p:nvSpPr>
        <p:spPr bwMode="auto">
          <a:xfrm>
            <a:off x="873872" y="5055499"/>
            <a:ext cx="424800"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8" name="Obdélník 79">
            <a:extLst>
              <a:ext uri="{FF2B5EF4-FFF2-40B4-BE49-F238E27FC236}">
                <a16:creationId xmlns:a16="http://schemas.microsoft.com/office/drawing/2014/main" id="{33D6A0D2-988F-4A25-B10B-39862D27A10F}"/>
              </a:ext>
            </a:extLst>
          </p:cNvPr>
          <p:cNvSpPr/>
          <p:nvPr/>
        </p:nvSpPr>
        <p:spPr bwMode="auto">
          <a:xfrm>
            <a:off x="1017888" y="5156083"/>
            <a:ext cx="424800"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9" name="Obdélník 79">
            <a:extLst>
              <a:ext uri="{FF2B5EF4-FFF2-40B4-BE49-F238E27FC236}">
                <a16:creationId xmlns:a16="http://schemas.microsoft.com/office/drawing/2014/main" id="{204DA60F-F280-4889-A2F4-6996FA353983}"/>
              </a:ext>
            </a:extLst>
          </p:cNvPr>
          <p:cNvSpPr/>
          <p:nvPr/>
        </p:nvSpPr>
        <p:spPr bwMode="auto">
          <a:xfrm>
            <a:off x="1161904" y="5239719"/>
            <a:ext cx="424800"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0" name="TextovéPole 30">
            <a:extLst>
              <a:ext uri="{FF2B5EF4-FFF2-40B4-BE49-F238E27FC236}">
                <a16:creationId xmlns:a16="http://schemas.microsoft.com/office/drawing/2014/main" id="{28AAE504-1258-461F-B9E2-A13916FF6F8A}"/>
              </a:ext>
            </a:extLst>
          </p:cNvPr>
          <p:cNvSpPr txBox="1"/>
          <p:nvPr/>
        </p:nvSpPr>
        <p:spPr>
          <a:xfrm>
            <a:off x="578397" y="4725144"/>
            <a:ext cx="1606995" cy="276999"/>
          </a:xfrm>
          <a:prstGeom prst="rect">
            <a:avLst/>
          </a:prstGeom>
          <a:noFill/>
        </p:spPr>
        <p:txBody>
          <a:bodyPr wrap="square" rtlCol="0">
            <a:spAutoFit/>
          </a:bodyPr>
          <a:lstStyle/>
          <a:p>
            <a:r>
              <a:rPr lang="en-US" sz="1200" i="1" dirty="0">
                <a:solidFill>
                  <a:srgbClr val="FF9900"/>
                </a:solidFill>
              </a:rPr>
              <a:t>Overlapping segments</a:t>
            </a:r>
          </a:p>
        </p:txBody>
      </p:sp>
      <p:sp>
        <p:nvSpPr>
          <p:cNvPr id="141" name="TextovéPole 31">
            <a:extLst>
              <a:ext uri="{FF2B5EF4-FFF2-40B4-BE49-F238E27FC236}">
                <a16:creationId xmlns:a16="http://schemas.microsoft.com/office/drawing/2014/main" id="{0C9FE19D-B253-4C42-8A11-7796DF7E11B2}"/>
              </a:ext>
            </a:extLst>
          </p:cNvPr>
          <p:cNvSpPr txBox="1"/>
          <p:nvPr/>
        </p:nvSpPr>
        <p:spPr>
          <a:xfrm>
            <a:off x="2259017" y="4725144"/>
            <a:ext cx="3464922" cy="276999"/>
          </a:xfrm>
          <a:prstGeom prst="rect">
            <a:avLst/>
          </a:prstGeom>
          <a:noFill/>
        </p:spPr>
        <p:txBody>
          <a:bodyPr wrap="square" rtlCol="0">
            <a:spAutoFit/>
          </a:bodyPr>
          <a:lstStyle/>
          <a:p>
            <a:r>
              <a:rPr lang="en-US" sz="1200" i="1" dirty="0">
                <a:solidFill>
                  <a:schemeClr val="accent2"/>
                </a:solidFill>
              </a:rPr>
              <a:t>Disjoint segments</a:t>
            </a:r>
          </a:p>
        </p:txBody>
      </p:sp>
      <p:sp>
        <p:nvSpPr>
          <p:cNvPr id="148" name="Obdélník 78">
            <a:extLst>
              <a:ext uri="{FF2B5EF4-FFF2-40B4-BE49-F238E27FC236}">
                <a16:creationId xmlns:a16="http://schemas.microsoft.com/office/drawing/2014/main" id="{B7E2E994-6791-4DB2-A8B2-6DEC13F3A96F}"/>
              </a:ext>
            </a:extLst>
          </p:cNvPr>
          <p:cNvSpPr/>
          <p:nvPr/>
        </p:nvSpPr>
        <p:spPr bwMode="auto">
          <a:xfrm>
            <a:off x="742265" y="5938874"/>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9" name="Obdélník 79">
            <a:extLst>
              <a:ext uri="{FF2B5EF4-FFF2-40B4-BE49-F238E27FC236}">
                <a16:creationId xmlns:a16="http://schemas.microsoft.com/office/drawing/2014/main" id="{94D148C7-8C98-4E89-863C-289730CB7C3B}"/>
              </a:ext>
            </a:extLst>
          </p:cNvPr>
          <p:cNvSpPr/>
          <p:nvPr/>
        </p:nvSpPr>
        <p:spPr bwMode="auto">
          <a:xfrm>
            <a:off x="1167702" y="5938874"/>
            <a:ext cx="425437" cy="162668"/>
          </a:xfrm>
          <a:prstGeom prst="rect">
            <a:avLst/>
          </a:prstGeom>
          <a:solidFill>
            <a:srgbClr val="FFC000">
              <a:alpha val="7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0" name="Obdélník 80">
            <a:extLst>
              <a:ext uri="{FF2B5EF4-FFF2-40B4-BE49-F238E27FC236}">
                <a16:creationId xmlns:a16="http://schemas.microsoft.com/office/drawing/2014/main" id="{42852118-318D-4D96-A3F4-A58BA24BD1DF}"/>
              </a:ext>
            </a:extLst>
          </p:cNvPr>
          <p:cNvSpPr/>
          <p:nvPr/>
        </p:nvSpPr>
        <p:spPr bwMode="auto">
          <a:xfrm>
            <a:off x="1593140" y="5938874"/>
            <a:ext cx="425437" cy="162668"/>
          </a:xfrm>
          <a:prstGeom prst="rect">
            <a:avLst/>
          </a:prstGeom>
          <a:solidFill>
            <a:srgbClr val="FFC000">
              <a:alpha val="30000"/>
            </a:srgb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151" name="Group 4">
            <a:extLst>
              <a:ext uri="{FF2B5EF4-FFF2-40B4-BE49-F238E27FC236}">
                <a16:creationId xmlns:a16="http://schemas.microsoft.com/office/drawing/2014/main" id="{F8DD0502-2E48-444A-93F1-AE708E92B3BE}"/>
              </a:ext>
            </a:extLst>
          </p:cNvPr>
          <p:cNvGrpSpPr/>
          <p:nvPr/>
        </p:nvGrpSpPr>
        <p:grpSpPr>
          <a:xfrm>
            <a:off x="2341632" y="5955858"/>
            <a:ext cx="5953997" cy="164943"/>
            <a:chOff x="2188316" y="3388814"/>
            <a:chExt cx="5953997" cy="164943"/>
          </a:xfrm>
        </p:grpSpPr>
        <p:sp>
          <p:nvSpPr>
            <p:cNvPr id="152" name="Obdélník 78">
              <a:extLst>
                <a:ext uri="{FF2B5EF4-FFF2-40B4-BE49-F238E27FC236}">
                  <a16:creationId xmlns:a16="http://schemas.microsoft.com/office/drawing/2014/main" id="{0BD533B2-AE4E-4A3C-98E9-66020D6B155E}"/>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3" name="Obdélník 79">
              <a:extLst>
                <a:ext uri="{FF2B5EF4-FFF2-40B4-BE49-F238E27FC236}">
                  <a16:creationId xmlns:a16="http://schemas.microsoft.com/office/drawing/2014/main" id="{0B44F5EE-0988-493F-A1A8-25C7E624181E}"/>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4" name="Obdélník 80">
              <a:extLst>
                <a:ext uri="{FF2B5EF4-FFF2-40B4-BE49-F238E27FC236}">
                  <a16:creationId xmlns:a16="http://schemas.microsoft.com/office/drawing/2014/main" id="{DC73C26F-B77D-41FE-9EA9-2D5AA4A5DA98}"/>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5" name="Obdélník 78">
              <a:extLst>
                <a:ext uri="{FF2B5EF4-FFF2-40B4-BE49-F238E27FC236}">
                  <a16:creationId xmlns:a16="http://schemas.microsoft.com/office/drawing/2014/main" id="{26B81A1E-4D61-41CC-9AC8-66931C1BC9DF}"/>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6" name="Obdélník 79">
              <a:extLst>
                <a:ext uri="{FF2B5EF4-FFF2-40B4-BE49-F238E27FC236}">
                  <a16:creationId xmlns:a16="http://schemas.microsoft.com/office/drawing/2014/main" id="{F1D84D86-8900-47FA-B78D-40ABA8FA0C86}"/>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7" name="Obdélník 80">
              <a:extLst>
                <a:ext uri="{FF2B5EF4-FFF2-40B4-BE49-F238E27FC236}">
                  <a16:creationId xmlns:a16="http://schemas.microsoft.com/office/drawing/2014/main" id="{4757055F-8498-47B5-936B-8E58B2E82396}"/>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8" name="Obdélník 78">
              <a:extLst>
                <a:ext uri="{FF2B5EF4-FFF2-40B4-BE49-F238E27FC236}">
                  <a16:creationId xmlns:a16="http://schemas.microsoft.com/office/drawing/2014/main" id="{9DCAC618-4A68-40AF-A55C-CE9BE6F833EB}"/>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9" name="Obdélník 79">
              <a:extLst>
                <a:ext uri="{FF2B5EF4-FFF2-40B4-BE49-F238E27FC236}">
                  <a16:creationId xmlns:a16="http://schemas.microsoft.com/office/drawing/2014/main" id="{66F39FE2-BC74-4804-B198-BDACEA510892}"/>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0" name="Obdélník 80">
              <a:extLst>
                <a:ext uri="{FF2B5EF4-FFF2-40B4-BE49-F238E27FC236}">
                  <a16:creationId xmlns:a16="http://schemas.microsoft.com/office/drawing/2014/main" id="{3DB10641-FBE6-431B-8E62-9A988CE37D55}"/>
                </a:ext>
              </a:extLst>
            </p:cNvPr>
            <p:cNvSpPr/>
            <p:nvPr/>
          </p:nvSpPr>
          <p:spPr bwMode="auto">
            <a:xfrm>
              <a:off x="5591812"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1" name="Obdélník 78">
              <a:extLst>
                <a:ext uri="{FF2B5EF4-FFF2-40B4-BE49-F238E27FC236}">
                  <a16:creationId xmlns:a16="http://schemas.microsoft.com/office/drawing/2014/main" id="{303FF491-E911-4E84-9D81-1EFB3CB7389B}"/>
                </a:ext>
              </a:extLst>
            </p:cNvPr>
            <p:cNvSpPr/>
            <p:nvPr/>
          </p:nvSpPr>
          <p:spPr bwMode="auto">
            <a:xfrm>
              <a:off x="6017248"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2" name="Obdélník 79">
              <a:extLst>
                <a:ext uri="{FF2B5EF4-FFF2-40B4-BE49-F238E27FC236}">
                  <a16:creationId xmlns:a16="http://schemas.microsoft.com/office/drawing/2014/main" id="{987B7987-55D7-4204-9B52-2F56F839ECD6}"/>
                </a:ext>
              </a:extLst>
            </p:cNvPr>
            <p:cNvSpPr/>
            <p:nvPr/>
          </p:nvSpPr>
          <p:spPr bwMode="auto">
            <a:xfrm>
              <a:off x="6442685"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3" name="Obdélník 80">
              <a:extLst>
                <a:ext uri="{FF2B5EF4-FFF2-40B4-BE49-F238E27FC236}">
                  <a16:creationId xmlns:a16="http://schemas.microsoft.com/office/drawing/2014/main" id="{D1E25062-69B3-4761-B92C-29E50E167239}"/>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4" name="Obdélník 78">
              <a:extLst>
                <a:ext uri="{FF2B5EF4-FFF2-40B4-BE49-F238E27FC236}">
                  <a16:creationId xmlns:a16="http://schemas.microsoft.com/office/drawing/2014/main" id="{579A7413-08DA-4D45-8F6A-5F49F9287513}"/>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5" name="Obdélník 79">
              <a:extLst>
                <a:ext uri="{FF2B5EF4-FFF2-40B4-BE49-F238E27FC236}">
                  <a16:creationId xmlns:a16="http://schemas.microsoft.com/office/drawing/2014/main" id="{F3BF127B-9E84-4AA2-8A26-5A63313FA317}"/>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66" name="Group 234">
            <a:extLst>
              <a:ext uri="{FF2B5EF4-FFF2-40B4-BE49-F238E27FC236}">
                <a16:creationId xmlns:a16="http://schemas.microsoft.com/office/drawing/2014/main" id="{B5B825BF-48B8-4D36-ACDD-02E433E9E447}"/>
              </a:ext>
            </a:extLst>
          </p:cNvPr>
          <p:cNvGrpSpPr/>
          <p:nvPr/>
        </p:nvGrpSpPr>
        <p:grpSpPr>
          <a:xfrm>
            <a:off x="2494032" y="6048793"/>
            <a:ext cx="5953997" cy="164943"/>
            <a:chOff x="2188316" y="3388814"/>
            <a:chExt cx="5953997" cy="164943"/>
          </a:xfrm>
        </p:grpSpPr>
        <p:sp>
          <p:nvSpPr>
            <p:cNvPr id="167" name="Obdélník 78">
              <a:extLst>
                <a:ext uri="{FF2B5EF4-FFF2-40B4-BE49-F238E27FC236}">
                  <a16:creationId xmlns:a16="http://schemas.microsoft.com/office/drawing/2014/main" id="{B86DFB49-7046-45AD-B3E6-96197585E39A}"/>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8" name="Obdélník 79">
              <a:extLst>
                <a:ext uri="{FF2B5EF4-FFF2-40B4-BE49-F238E27FC236}">
                  <a16:creationId xmlns:a16="http://schemas.microsoft.com/office/drawing/2014/main" id="{517156E3-0DEC-4E7B-AD4F-43BB19789283}"/>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9" name="Obdélník 80">
              <a:extLst>
                <a:ext uri="{FF2B5EF4-FFF2-40B4-BE49-F238E27FC236}">
                  <a16:creationId xmlns:a16="http://schemas.microsoft.com/office/drawing/2014/main" id="{3DF7474A-EB8E-4B47-9390-9B46723ABFE3}"/>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0" name="Obdélník 78">
              <a:extLst>
                <a:ext uri="{FF2B5EF4-FFF2-40B4-BE49-F238E27FC236}">
                  <a16:creationId xmlns:a16="http://schemas.microsoft.com/office/drawing/2014/main" id="{69B5521B-F70C-4CAE-91FC-D1E3363F7D70}"/>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1" name="Obdélník 79">
              <a:extLst>
                <a:ext uri="{FF2B5EF4-FFF2-40B4-BE49-F238E27FC236}">
                  <a16:creationId xmlns:a16="http://schemas.microsoft.com/office/drawing/2014/main" id="{D67A2DE6-4290-42D5-9C54-ECCC31D6DEF4}"/>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2" name="Obdélník 80">
              <a:extLst>
                <a:ext uri="{FF2B5EF4-FFF2-40B4-BE49-F238E27FC236}">
                  <a16:creationId xmlns:a16="http://schemas.microsoft.com/office/drawing/2014/main" id="{AE792900-9433-4C32-97B9-B47528593F26}"/>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3" name="Obdélník 78">
              <a:extLst>
                <a:ext uri="{FF2B5EF4-FFF2-40B4-BE49-F238E27FC236}">
                  <a16:creationId xmlns:a16="http://schemas.microsoft.com/office/drawing/2014/main" id="{62245CA4-EFA8-485D-A0C6-B01CE6C93038}"/>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4" name="Obdélník 79">
              <a:extLst>
                <a:ext uri="{FF2B5EF4-FFF2-40B4-BE49-F238E27FC236}">
                  <a16:creationId xmlns:a16="http://schemas.microsoft.com/office/drawing/2014/main" id="{26D8A3D4-095B-4DD6-AFC3-965CE5681A34}"/>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5" name="Obdélník 80">
              <a:extLst>
                <a:ext uri="{FF2B5EF4-FFF2-40B4-BE49-F238E27FC236}">
                  <a16:creationId xmlns:a16="http://schemas.microsoft.com/office/drawing/2014/main" id="{CA2FABC0-D9C2-439C-B9D7-D48FF0801D8A}"/>
                </a:ext>
              </a:extLst>
            </p:cNvPr>
            <p:cNvSpPr/>
            <p:nvPr/>
          </p:nvSpPr>
          <p:spPr bwMode="auto">
            <a:xfrm>
              <a:off x="5591812" y="3391089"/>
              <a:ext cx="425437" cy="162668"/>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6" name="Obdélník 175">
              <a:extLst>
                <a:ext uri="{FF2B5EF4-FFF2-40B4-BE49-F238E27FC236}">
                  <a16:creationId xmlns:a16="http://schemas.microsoft.com/office/drawing/2014/main" id="{823A243D-ECB5-411E-A5FB-38191BDD0EF8}"/>
                </a:ext>
              </a:extLst>
            </p:cNvPr>
            <p:cNvSpPr/>
            <p:nvPr/>
          </p:nvSpPr>
          <p:spPr bwMode="auto">
            <a:xfrm>
              <a:off x="6017248" y="3391089"/>
              <a:ext cx="425437" cy="162668"/>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7" name="Obdélník 176">
              <a:extLst>
                <a:ext uri="{FF2B5EF4-FFF2-40B4-BE49-F238E27FC236}">
                  <a16:creationId xmlns:a16="http://schemas.microsoft.com/office/drawing/2014/main" id="{CF31443B-4C25-4DA6-B983-AF45D85F9A07}"/>
                </a:ext>
              </a:extLst>
            </p:cNvPr>
            <p:cNvSpPr/>
            <p:nvPr/>
          </p:nvSpPr>
          <p:spPr bwMode="auto">
            <a:xfrm>
              <a:off x="6442685" y="3391089"/>
              <a:ext cx="425437" cy="162668"/>
            </a:xfrm>
            <a:prstGeom prst="rect">
              <a:avLst/>
            </a:prstGeom>
            <a:solidFill>
              <a:srgbClr val="FFECB2"/>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8" name="Obdélník 177">
              <a:extLst>
                <a:ext uri="{FF2B5EF4-FFF2-40B4-BE49-F238E27FC236}">
                  <a16:creationId xmlns:a16="http://schemas.microsoft.com/office/drawing/2014/main" id="{99D84375-27F2-4609-9293-0BBF48F76886}"/>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9" name="Obdélník 78">
              <a:extLst>
                <a:ext uri="{FF2B5EF4-FFF2-40B4-BE49-F238E27FC236}">
                  <a16:creationId xmlns:a16="http://schemas.microsoft.com/office/drawing/2014/main" id="{757FA701-F4AE-4177-BA18-CF6F732097C2}"/>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0" name="Obdélník 79">
              <a:extLst>
                <a:ext uri="{FF2B5EF4-FFF2-40B4-BE49-F238E27FC236}">
                  <a16:creationId xmlns:a16="http://schemas.microsoft.com/office/drawing/2014/main" id="{48E7AD34-8CAD-408A-997C-19590011E503}"/>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81" name="Group 249">
            <a:extLst>
              <a:ext uri="{FF2B5EF4-FFF2-40B4-BE49-F238E27FC236}">
                <a16:creationId xmlns:a16="http://schemas.microsoft.com/office/drawing/2014/main" id="{7675BDDF-3C60-49AB-9951-8348F515506B}"/>
              </a:ext>
            </a:extLst>
          </p:cNvPr>
          <p:cNvGrpSpPr/>
          <p:nvPr/>
        </p:nvGrpSpPr>
        <p:grpSpPr>
          <a:xfrm>
            <a:off x="2646432" y="6133344"/>
            <a:ext cx="5953997" cy="164943"/>
            <a:chOff x="2188316" y="3388814"/>
            <a:chExt cx="5953997" cy="164943"/>
          </a:xfrm>
          <a:solidFill>
            <a:schemeClr val="bg1"/>
          </a:solidFill>
        </p:grpSpPr>
        <p:sp>
          <p:nvSpPr>
            <p:cNvPr id="182" name="Obdélník 78">
              <a:extLst>
                <a:ext uri="{FF2B5EF4-FFF2-40B4-BE49-F238E27FC236}">
                  <a16:creationId xmlns:a16="http://schemas.microsoft.com/office/drawing/2014/main" id="{BE7C2840-1794-44C3-B5FE-DEF89137BCAF}"/>
                </a:ext>
              </a:extLst>
            </p:cNvPr>
            <p:cNvSpPr/>
            <p:nvPr/>
          </p:nvSpPr>
          <p:spPr bwMode="auto">
            <a:xfrm>
              <a:off x="2188316"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3" name="Obdélník 79">
              <a:extLst>
                <a:ext uri="{FF2B5EF4-FFF2-40B4-BE49-F238E27FC236}">
                  <a16:creationId xmlns:a16="http://schemas.microsoft.com/office/drawing/2014/main" id="{758FB720-F787-4F36-B65C-2EFF5BFFEC03}"/>
                </a:ext>
              </a:extLst>
            </p:cNvPr>
            <p:cNvSpPr/>
            <p:nvPr/>
          </p:nvSpPr>
          <p:spPr bwMode="auto">
            <a:xfrm>
              <a:off x="2613753"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4" name="Obdélník 80">
              <a:extLst>
                <a:ext uri="{FF2B5EF4-FFF2-40B4-BE49-F238E27FC236}">
                  <a16:creationId xmlns:a16="http://schemas.microsoft.com/office/drawing/2014/main" id="{A5009EA1-DDEC-4719-BA33-5C64AB492496}"/>
                </a:ext>
              </a:extLst>
            </p:cNvPr>
            <p:cNvSpPr/>
            <p:nvPr/>
          </p:nvSpPr>
          <p:spPr bwMode="auto">
            <a:xfrm>
              <a:off x="3039191"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5" name="Obdélník 78">
              <a:extLst>
                <a:ext uri="{FF2B5EF4-FFF2-40B4-BE49-F238E27FC236}">
                  <a16:creationId xmlns:a16="http://schemas.microsoft.com/office/drawing/2014/main" id="{17950761-CA52-4B99-9FA7-24821772D6DD}"/>
                </a:ext>
              </a:extLst>
            </p:cNvPr>
            <p:cNvSpPr/>
            <p:nvPr/>
          </p:nvSpPr>
          <p:spPr bwMode="auto">
            <a:xfrm>
              <a:off x="3464627"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6" name="Obdélník 79">
              <a:extLst>
                <a:ext uri="{FF2B5EF4-FFF2-40B4-BE49-F238E27FC236}">
                  <a16:creationId xmlns:a16="http://schemas.microsoft.com/office/drawing/2014/main" id="{0D32A157-E290-4657-B6DB-00C57A3F7B3A}"/>
                </a:ext>
              </a:extLst>
            </p:cNvPr>
            <p:cNvSpPr/>
            <p:nvPr/>
          </p:nvSpPr>
          <p:spPr bwMode="auto">
            <a:xfrm>
              <a:off x="3890064"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7" name="Obdélník 80">
              <a:extLst>
                <a:ext uri="{FF2B5EF4-FFF2-40B4-BE49-F238E27FC236}">
                  <a16:creationId xmlns:a16="http://schemas.microsoft.com/office/drawing/2014/main" id="{6EF533AC-AF7D-4B6D-8307-E505C414C542}"/>
                </a:ext>
              </a:extLst>
            </p:cNvPr>
            <p:cNvSpPr/>
            <p:nvPr/>
          </p:nvSpPr>
          <p:spPr bwMode="auto">
            <a:xfrm>
              <a:off x="4315502"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8" name="Obdélník 78">
              <a:extLst>
                <a:ext uri="{FF2B5EF4-FFF2-40B4-BE49-F238E27FC236}">
                  <a16:creationId xmlns:a16="http://schemas.microsoft.com/office/drawing/2014/main" id="{626C9D70-28B3-4DB4-B045-3C5499511AAF}"/>
                </a:ext>
              </a:extLst>
            </p:cNvPr>
            <p:cNvSpPr/>
            <p:nvPr/>
          </p:nvSpPr>
          <p:spPr bwMode="auto">
            <a:xfrm>
              <a:off x="4740937"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9" name="Obdélník 79">
              <a:extLst>
                <a:ext uri="{FF2B5EF4-FFF2-40B4-BE49-F238E27FC236}">
                  <a16:creationId xmlns:a16="http://schemas.microsoft.com/office/drawing/2014/main" id="{A1B6D2A4-2E7F-494C-B012-77F89B565974}"/>
                </a:ext>
              </a:extLst>
            </p:cNvPr>
            <p:cNvSpPr/>
            <p:nvPr/>
          </p:nvSpPr>
          <p:spPr bwMode="auto">
            <a:xfrm>
              <a:off x="5166374"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0" name="Obdélník 80">
              <a:extLst>
                <a:ext uri="{FF2B5EF4-FFF2-40B4-BE49-F238E27FC236}">
                  <a16:creationId xmlns:a16="http://schemas.microsoft.com/office/drawing/2014/main" id="{3E7E1E97-43E7-47A4-97F6-A29EC3E8A12A}"/>
                </a:ext>
              </a:extLst>
            </p:cNvPr>
            <p:cNvSpPr/>
            <p:nvPr/>
          </p:nvSpPr>
          <p:spPr bwMode="auto">
            <a:xfrm>
              <a:off x="5591812"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1" name="Obdélník 78">
              <a:extLst>
                <a:ext uri="{FF2B5EF4-FFF2-40B4-BE49-F238E27FC236}">
                  <a16:creationId xmlns:a16="http://schemas.microsoft.com/office/drawing/2014/main" id="{EF394E33-5E14-4C65-9D29-51410C0FC7C0}"/>
                </a:ext>
              </a:extLst>
            </p:cNvPr>
            <p:cNvSpPr/>
            <p:nvPr/>
          </p:nvSpPr>
          <p:spPr bwMode="auto">
            <a:xfrm>
              <a:off x="6017248"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2" name="Obdélník 79">
              <a:extLst>
                <a:ext uri="{FF2B5EF4-FFF2-40B4-BE49-F238E27FC236}">
                  <a16:creationId xmlns:a16="http://schemas.microsoft.com/office/drawing/2014/main" id="{55801C75-709B-4AF0-A72D-0E8EEDA1C26F}"/>
                </a:ext>
              </a:extLst>
            </p:cNvPr>
            <p:cNvSpPr/>
            <p:nvPr/>
          </p:nvSpPr>
          <p:spPr bwMode="auto">
            <a:xfrm>
              <a:off x="6442685"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3" name="Obdélník 80">
              <a:extLst>
                <a:ext uri="{FF2B5EF4-FFF2-40B4-BE49-F238E27FC236}">
                  <a16:creationId xmlns:a16="http://schemas.microsoft.com/office/drawing/2014/main" id="{DE8ADA18-F4DD-465D-B02C-38EA476D1A48}"/>
                </a:ext>
              </a:extLst>
            </p:cNvPr>
            <p:cNvSpPr/>
            <p:nvPr/>
          </p:nvSpPr>
          <p:spPr bwMode="auto">
            <a:xfrm>
              <a:off x="6868123"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4" name="Obdélník 78">
              <a:extLst>
                <a:ext uri="{FF2B5EF4-FFF2-40B4-BE49-F238E27FC236}">
                  <a16:creationId xmlns:a16="http://schemas.microsoft.com/office/drawing/2014/main" id="{05A0CFF9-5C78-4E5E-940F-1A631F55CA06}"/>
                </a:ext>
              </a:extLst>
            </p:cNvPr>
            <p:cNvSpPr/>
            <p:nvPr/>
          </p:nvSpPr>
          <p:spPr bwMode="auto">
            <a:xfrm>
              <a:off x="7291439"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5" name="Obdélník 79">
              <a:extLst>
                <a:ext uri="{FF2B5EF4-FFF2-40B4-BE49-F238E27FC236}">
                  <a16:creationId xmlns:a16="http://schemas.microsoft.com/office/drawing/2014/main" id="{4A28EF57-B100-430D-8651-D0B91EFF46AE}"/>
                </a:ext>
              </a:extLst>
            </p:cNvPr>
            <p:cNvSpPr/>
            <p:nvPr/>
          </p:nvSpPr>
          <p:spPr bwMode="auto">
            <a:xfrm>
              <a:off x="7716876"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196" name="TextovéPole 30">
            <a:extLst>
              <a:ext uri="{FF2B5EF4-FFF2-40B4-BE49-F238E27FC236}">
                <a16:creationId xmlns:a16="http://schemas.microsoft.com/office/drawing/2014/main" id="{3B02F7DE-A162-4921-83BC-030E36D6A6C2}"/>
              </a:ext>
            </a:extLst>
          </p:cNvPr>
          <p:cNvSpPr txBox="1"/>
          <p:nvPr/>
        </p:nvSpPr>
        <p:spPr>
          <a:xfrm>
            <a:off x="618297" y="5681134"/>
            <a:ext cx="1606995" cy="276999"/>
          </a:xfrm>
          <a:prstGeom prst="rect">
            <a:avLst/>
          </a:prstGeom>
          <a:noFill/>
        </p:spPr>
        <p:txBody>
          <a:bodyPr wrap="square" rtlCol="0">
            <a:spAutoFit/>
          </a:bodyPr>
          <a:lstStyle/>
          <a:p>
            <a:r>
              <a:rPr lang="en-US" sz="1200" i="1" dirty="0">
                <a:solidFill>
                  <a:srgbClr val="FF9900"/>
                </a:solidFill>
              </a:rPr>
              <a:t>Disjoint segments</a:t>
            </a:r>
          </a:p>
        </p:txBody>
      </p:sp>
      <p:sp>
        <p:nvSpPr>
          <p:cNvPr id="197" name="TextovéPole 31">
            <a:extLst>
              <a:ext uri="{FF2B5EF4-FFF2-40B4-BE49-F238E27FC236}">
                <a16:creationId xmlns:a16="http://schemas.microsoft.com/office/drawing/2014/main" id="{E99C3FC4-8A5E-47F1-A44D-8F8CE95F7C4F}"/>
              </a:ext>
            </a:extLst>
          </p:cNvPr>
          <p:cNvSpPr txBox="1"/>
          <p:nvPr/>
        </p:nvSpPr>
        <p:spPr>
          <a:xfrm>
            <a:off x="2250482" y="5670198"/>
            <a:ext cx="3464922" cy="276999"/>
          </a:xfrm>
          <a:prstGeom prst="rect">
            <a:avLst/>
          </a:prstGeom>
          <a:noFill/>
        </p:spPr>
        <p:txBody>
          <a:bodyPr wrap="square" rtlCol="0">
            <a:spAutoFit/>
          </a:bodyPr>
          <a:lstStyle/>
          <a:p>
            <a:r>
              <a:rPr lang="en-US" sz="1200" i="1" dirty="0">
                <a:solidFill>
                  <a:schemeClr val="accent2"/>
                </a:solidFill>
              </a:rPr>
              <a:t>Overlapping segments</a:t>
            </a:r>
          </a:p>
        </p:txBody>
      </p:sp>
      <p:grpSp>
        <p:nvGrpSpPr>
          <p:cNvPr id="198" name="Group 249">
            <a:extLst>
              <a:ext uri="{FF2B5EF4-FFF2-40B4-BE49-F238E27FC236}">
                <a16:creationId xmlns:a16="http://schemas.microsoft.com/office/drawing/2014/main" id="{15E78249-A1AE-4763-8D9C-354A7F6E429B}"/>
              </a:ext>
            </a:extLst>
          </p:cNvPr>
          <p:cNvGrpSpPr/>
          <p:nvPr/>
        </p:nvGrpSpPr>
        <p:grpSpPr>
          <a:xfrm>
            <a:off x="2329256" y="4983491"/>
            <a:ext cx="5953997" cy="164943"/>
            <a:chOff x="2188316" y="3388814"/>
            <a:chExt cx="5953997" cy="164943"/>
          </a:xfrm>
        </p:grpSpPr>
        <p:sp>
          <p:nvSpPr>
            <p:cNvPr id="199" name="Obdélník 78">
              <a:extLst>
                <a:ext uri="{FF2B5EF4-FFF2-40B4-BE49-F238E27FC236}">
                  <a16:creationId xmlns:a16="http://schemas.microsoft.com/office/drawing/2014/main" id="{04AC95D2-E8F8-4773-BD03-F0589A6A13C5}"/>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0" name="Obdélník 79">
              <a:extLst>
                <a:ext uri="{FF2B5EF4-FFF2-40B4-BE49-F238E27FC236}">
                  <a16:creationId xmlns:a16="http://schemas.microsoft.com/office/drawing/2014/main" id="{2D24D76D-3070-410C-A077-E3E80C6E5706}"/>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1" name="Obdélník 80">
              <a:extLst>
                <a:ext uri="{FF2B5EF4-FFF2-40B4-BE49-F238E27FC236}">
                  <a16:creationId xmlns:a16="http://schemas.microsoft.com/office/drawing/2014/main" id="{AF8C7C15-8850-4E59-805F-CC4C3C1F3DDC}"/>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2" name="Obdélník 78">
              <a:extLst>
                <a:ext uri="{FF2B5EF4-FFF2-40B4-BE49-F238E27FC236}">
                  <a16:creationId xmlns:a16="http://schemas.microsoft.com/office/drawing/2014/main" id="{AA8AF37B-FCF0-453F-8665-E633389E8DA2}"/>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3" name="Obdélník 79">
              <a:extLst>
                <a:ext uri="{FF2B5EF4-FFF2-40B4-BE49-F238E27FC236}">
                  <a16:creationId xmlns:a16="http://schemas.microsoft.com/office/drawing/2014/main" id="{F86323D6-A720-48CF-8185-A17EFFFBDB5E}"/>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4" name="Obdélník 80">
              <a:extLst>
                <a:ext uri="{FF2B5EF4-FFF2-40B4-BE49-F238E27FC236}">
                  <a16:creationId xmlns:a16="http://schemas.microsoft.com/office/drawing/2014/main" id="{BD0E7607-8F05-4C6D-A2FA-43B9C58610E4}"/>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5" name="Obdélník 78">
              <a:extLst>
                <a:ext uri="{FF2B5EF4-FFF2-40B4-BE49-F238E27FC236}">
                  <a16:creationId xmlns:a16="http://schemas.microsoft.com/office/drawing/2014/main" id="{766C2535-6F3F-44B1-8C57-527867F843FD}"/>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6" name="Obdélník 79">
              <a:extLst>
                <a:ext uri="{FF2B5EF4-FFF2-40B4-BE49-F238E27FC236}">
                  <a16:creationId xmlns:a16="http://schemas.microsoft.com/office/drawing/2014/main" id="{006E3BD9-94A3-41AE-ADD9-557940D8407F}"/>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7" name="Obdélník 80">
              <a:extLst>
                <a:ext uri="{FF2B5EF4-FFF2-40B4-BE49-F238E27FC236}">
                  <a16:creationId xmlns:a16="http://schemas.microsoft.com/office/drawing/2014/main" id="{FE2E2E5A-F5A1-40CE-9D64-34267F500D1D}"/>
                </a:ext>
              </a:extLst>
            </p:cNvPr>
            <p:cNvSpPr/>
            <p:nvPr/>
          </p:nvSpPr>
          <p:spPr bwMode="auto">
            <a:xfrm>
              <a:off x="5591812"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8" name="Obdélník 78">
              <a:extLst>
                <a:ext uri="{FF2B5EF4-FFF2-40B4-BE49-F238E27FC236}">
                  <a16:creationId xmlns:a16="http://schemas.microsoft.com/office/drawing/2014/main" id="{CF1A9421-4B78-4BFF-A392-C19C6A1A9E56}"/>
                </a:ext>
              </a:extLst>
            </p:cNvPr>
            <p:cNvSpPr/>
            <p:nvPr/>
          </p:nvSpPr>
          <p:spPr bwMode="auto">
            <a:xfrm>
              <a:off x="6017248" y="3391089"/>
              <a:ext cx="425437" cy="162668"/>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9" name="Obdélník 79">
              <a:extLst>
                <a:ext uri="{FF2B5EF4-FFF2-40B4-BE49-F238E27FC236}">
                  <a16:creationId xmlns:a16="http://schemas.microsoft.com/office/drawing/2014/main" id="{51E3CADC-77EB-4DC1-8704-49EA315701B8}"/>
                </a:ext>
              </a:extLst>
            </p:cNvPr>
            <p:cNvSpPr/>
            <p:nvPr/>
          </p:nvSpPr>
          <p:spPr bwMode="auto">
            <a:xfrm>
              <a:off x="6442685" y="3391089"/>
              <a:ext cx="425437"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0" name="Obdélník 80">
              <a:extLst>
                <a:ext uri="{FF2B5EF4-FFF2-40B4-BE49-F238E27FC236}">
                  <a16:creationId xmlns:a16="http://schemas.microsoft.com/office/drawing/2014/main" id="{B3F2A0DA-E27A-4977-A345-679DFF319884}"/>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1" name="Obdélník 78">
              <a:extLst>
                <a:ext uri="{FF2B5EF4-FFF2-40B4-BE49-F238E27FC236}">
                  <a16:creationId xmlns:a16="http://schemas.microsoft.com/office/drawing/2014/main" id="{3870569A-C8AE-4DB2-8ECC-0987C1B8EB9D}"/>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2" name="Obdélník 79">
              <a:extLst>
                <a:ext uri="{FF2B5EF4-FFF2-40B4-BE49-F238E27FC236}">
                  <a16:creationId xmlns:a16="http://schemas.microsoft.com/office/drawing/2014/main" id="{8C077DD9-6D52-43E1-8B0F-A65627CFBA99}"/>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215" name="Obdélník 79">
            <a:extLst>
              <a:ext uri="{FF2B5EF4-FFF2-40B4-BE49-F238E27FC236}">
                <a16:creationId xmlns:a16="http://schemas.microsoft.com/office/drawing/2014/main" id="{7FFCCFCD-08C8-4B57-BDB9-FF9E0AC546AF}"/>
              </a:ext>
            </a:extLst>
          </p:cNvPr>
          <p:cNvSpPr/>
          <p:nvPr/>
        </p:nvSpPr>
        <p:spPr bwMode="auto">
          <a:xfrm>
            <a:off x="1305725" y="5343531"/>
            <a:ext cx="424800"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6" name="Obdélník 79">
            <a:extLst>
              <a:ext uri="{FF2B5EF4-FFF2-40B4-BE49-F238E27FC236}">
                <a16:creationId xmlns:a16="http://schemas.microsoft.com/office/drawing/2014/main" id="{41489366-0E44-419A-B947-3217C91DC634}"/>
              </a:ext>
            </a:extLst>
          </p:cNvPr>
          <p:cNvSpPr/>
          <p:nvPr/>
        </p:nvSpPr>
        <p:spPr bwMode="auto">
          <a:xfrm>
            <a:off x="1458125" y="5415539"/>
            <a:ext cx="424800" cy="162668"/>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cxnSp>
        <p:nvCxnSpPr>
          <p:cNvPr id="53" name="Straight Connector 55">
            <a:extLst>
              <a:ext uri="{FF2B5EF4-FFF2-40B4-BE49-F238E27FC236}">
                <a16:creationId xmlns:a16="http://schemas.microsoft.com/office/drawing/2014/main" id="{834AA8CD-DE93-46C3-8854-A175B0E20E6F}"/>
              </a:ext>
            </a:extLst>
          </p:cNvPr>
          <p:cNvCxnSpPr>
            <a:cxnSpLocks/>
          </p:cNvCxnSpPr>
          <p:nvPr/>
        </p:nvCxnSpPr>
        <p:spPr bwMode="auto">
          <a:xfrm>
            <a:off x="5872640" y="4203033"/>
            <a:ext cx="24887" cy="2250303"/>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4" name="Straight Connector 74">
            <a:extLst>
              <a:ext uri="{FF2B5EF4-FFF2-40B4-BE49-F238E27FC236}">
                <a16:creationId xmlns:a16="http://schemas.microsoft.com/office/drawing/2014/main" id="{211F19B4-1D67-4291-B524-DDCBC81B35D0}"/>
              </a:ext>
            </a:extLst>
          </p:cNvPr>
          <p:cNvCxnSpPr>
            <a:cxnSpLocks/>
          </p:cNvCxnSpPr>
          <p:nvPr/>
        </p:nvCxnSpPr>
        <p:spPr bwMode="auto">
          <a:xfrm>
            <a:off x="7164008" y="4203034"/>
            <a:ext cx="9830" cy="2250302"/>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pic>
        <p:nvPicPr>
          <p:cNvPr id="258" name="Grafický objekt 257" descr="Usmívající se obličej bez výplně">
            <a:extLst>
              <a:ext uri="{FF2B5EF4-FFF2-40B4-BE49-F238E27FC236}">
                <a16:creationId xmlns:a16="http://schemas.microsoft.com/office/drawing/2014/main" id="{D79B1420-7BC6-489D-9A72-EB1E43E6B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5451" y="5650215"/>
            <a:ext cx="540000" cy="540000"/>
          </a:xfrm>
          <a:prstGeom prst="rect">
            <a:avLst/>
          </a:prstGeom>
        </p:spPr>
      </p:pic>
      <p:pic>
        <p:nvPicPr>
          <p:cNvPr id="130" name="Grafický objekt 129" descr="Usmívající se obličej bez výplně">
            <a:extLst>
              <a:ext uri="{FF2B5EF4-FFF2-40B4-BE49-F238E27FC236}">
                <a16:creationId xmlns:a16="http://schemas.microsoft.com/office/drawing/2014/main" id="{C167C087-047F-4CBB-8FB8-FAC9C51B3E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5451" y="4785499"/>
            <a:ext cx="540000" cy="540000"/>
          </a:xfrm>
          <a:prstGeom prst="rect">
            <a:avLst/>
          </a:prstGeom>
        </p:spPr>
      </p:pic>
      <p:sp>
        <p:nvSpPr>
          <p:cNvPr id="5" name="Zástupný symbol pro číslo snímku 4">
            <a:extLst>
              <a:ext uri="{FF2B5EF4-FFF2-40B4-BE49-F238E27FC236}">
                <a16:creationId xmlns:a16="http://schemas.microsoft.com/office/drawing/2014/main" id="{F390E78E-0D2A-4B1A-BD97-E5069FEFA18D}"/>
              </a:ext>
            </a:extLst>
          </p:cNvPr>
          <p:cNvSpPr>
            <a:spLocks noGrp="1"/>
          </p:cNvSpPr>
          <p:nvPr>
            <p:ph type="sldNum" sz="quarter" idx="11"/>
          </p:nvPr>
        </p:nvSpPr>
        <p:spPr/>
        <p:txBody>
          <a:bodyPr/>
          <a:lstStyle/>
          <a:p>
            <a:pPr>
              <a:defRPr/>
            </a:pPr>
            <a:fld id="{0BAAA98E-AEB8-429B-B9FA-B14E1C5572D3}" type="slidenum">
              <a:rPr lang="en-US" altLang="en-US" smtClean="0"/>
              <a:pPr>
                <a:defRPr/>
              </a:pPr>
              <a:t>133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033880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Overlapping Data Segmentation &amp; Query as a Single Segment</a:t>
            </a:r>
          </a:p>
        </p:txBody>
      </p:sp>
      <p:sp>
        <p:nvSpPr>
          <p:cNvPr id="28674" name="Zástupný symbol pro obsah 2"/>
          <p:cNvSpPr>
            <a:spLocks noGrp="1"/>
          </p:cNvSpPr>
          <p:nvPr>
            <p:ph idx="1"/>
          </p:nvPr>
        </p:nvSpPr>
        <p:spPr>
          <a:xfrm>
            <a:off x="250824" y="1412776"/>
            <a:ext cx="8893176" cy="4853869"/>
          </a:xfrm>
        </p:spPr>
        <p:txBody>
          <a:bodyPr/>
          <a:lstStyle/>
          <a:p>
            <a:pPr marL="0" indent="0">
              <a:buNone/>
            </a:pPr>
            <a:r>
              <a:rPr lang="en-US" altLang="cs-CZ" b="1" dirty="0">
                <a:solidFill>
                  <a:schemeClr val="accent2"/>
                </a:solidFill>
              </a:rPr>
              <a:t>Partitioning only the data sequence</a:t>
            </a:r>
          </a:p>
          <a:p>
            <a:r>
              <a:rPr lang="en-US" altLang="cs-CZ" sz="2400" dirty="0">
                <a:sym typeface="Wingdings" panose="05000000000000000000" pitchFamily="2" charset="2"/>
              </a:rPr>
              <a:t>Solving </a:t>
            </a:r>
            <a:r>
              <a:rPr lang="en-US" altLang="cs-CZ" sz="2400" dirty="0"/>
              <a:t>the alignment problem by:</a:t>
            </a:r>
          </a:p>
          <a:p>
            <a:pPr lvl="1"/>
            <a:r>
              <a:rPr lang="en-US" altLang="cs-CZ" sz="2000" dirty="0"/>
              <a:t>Considering a query as a </a:t>
            </a:r>
            <a:r>
              <a:rPr lang="en-US" altLang="cs-CZ" sz="2000" dirty="0">
                <a:solidFill>
                  <a:schemeClr val="accent6"/>
                </a:solidFill>
              </a:rPr>
              <a:t>single</a:t>
            </a:r>
            <a:r>
              <a:rPr lang="en-US" altLang="cs-CZ" sz="2000" dirty="0"/>
              <a:t> segment</a:t>
            </a:r>
          </a:p>
          <a:p>
            <a:pPr lvl="1"/>
            <a:r>
              <a:rPr lang="en-US" altLang="cs-CZ" sz="2000" dirty="0"/>
              <a:t>Organizing overlapping data segments in multiple levels for different segment lengths</a:t>
            </a:r>
            <a:endParaRPr lang="en-US" altLang="cs-CZ" sz="2000" dirty="0">
              <a:sym typeface="Wingdings" panose="05000000000000000000" pitchFamily="2" charset="2"/>
            </a:endParaRPr>
          </a:p>
          <a:p>
            <a:r>
              <a:rPr lang="en-US" altLang="cs-CZ" sz="2000" dirty="0">
                <a:solidFill>
                  <a:srgbClr val="00B050"/>
                </a:solidFill>
                <a:sym typeface="Wingdings" panose="05000000000000000000" pitchFamily="2" charset="2"/>
              </a:rPr>
              <a:t></a:t>
            </a:r>
            <a:r>
              <a:rPr lang="en-US" altLang="cs-CZ" sz="2000" dirty="0">
                <a:sym typeface="Wingdings" panose="05000000000000000000" pitchFamily="2" charset="2"/>
              </a:rPr>
              <a:t> Much easier retrieval – one query, no complex post-processing</a:t>
            </a:r>
            <a:endParaRPr lang="en-US" altLang="cs-CZ" sz="2000" dirty="0"/>
          </a:p>
          <a:p>
            <a:r>
              <a:rPr lang="en-US" altLang="cs-CZ" sz="2000" dirty="0">
                <a:solidFill>
                  <a:srgbClr val="FF0000"/>
                </a:solidFill>
                <a:sym typeface="Wingdings" panose="05000000000000000000" pitchFamily="2" charset="2"/>
              </a:rPr>
              <a:t> </a:t>
            </a:r>
            <a:r>
              <a:rPr lang="en-US" altLang="cs-CZ" sz="2000" dirty="0">
                <a:sym typeface="Wingdings" panose="05000000000000000000" pitchFamily="2" charset="2"/>
              </a:rPr>
              <a:t>Segment level for each query length – a big number of data segments</a:t>
            </a:r>
          </a:p>
          <a:p>
            <a:endParaRPr lang="en-US" altLang="cs-CZ" sz="2000" dirty="0">
              <a:sym typeface="Wingdings" panose="05000000000000000000" pitchFamily="2" charset="2"/>
            </a:endParaRPr>
          </a:p>
          <a:p>
            <a:endParaRPr lang="en-US" altLang="cs-CZ" sz="2000" dirty="0">
              <a:sym typeface="Wingdings" panose="05000000000000000000" pitchFamily="2" charset="2"/>
            </a:endParaRPr>
          </a:p>
          <a:p>
            <a:endParaRPr lang="en-US" altLang="cs-CZ" sz="2000" dirty="0">
              <a:sym typeface="Wingdings" panose="05000000000000000000" pitchFamily="2" charset="2"/>
            </a:endParaRPr>
          </a:p>
          <a:p>
            <a:endParaRPr lang="en-US" altLang="cs-CZ" sz="2000" dirty="0">
              <a:sym typeface="Wingdings" panose="05000000000000000000" pitchFamily="2" charset="2"/>
            </a:endParaRPr>
          </a:p>
          <a:p>
            <a:endParaRPr lang="en-US" altLang="cs-CZ" sz="2000" dirty="0">
              <a:sym typeface="Wingdings" panose="05000000000000000000" pitchFamily="2" charset="2"/>
            </a:endParaRPr>
          </a:p>
          <a:p>
            <a:endParaRPr lang="en-US" altLang="cs-CZ" sz="2000" dirty="0">
              <a:sym typeface="Wingdings" panose="05000000000000000000" pitchFamily="2" charset="2"/>
            </a:endParaRPr>
          </a:p>
          <a:p>
            <a:pPr marL="0" indent="0">
              <a:buNone/>
            </a:pPr>
            <a:r>
              <a:rPr lang="en-US" altLang="cs-CZ" sz="1200" dirty="0">
                <a:sym typeface="Wingdings" panose="05000000000000000000" pitchFamily="2" charset="2"/>
              </a:rPr>
              <a:t>[</a:t>
            </a:r>
            <a:r>
              <a:rPr lang="en-US" altLang="cs-CZ" sz="1200" dirty="0" err="1">
                <a:sym typeface="Wingdings" panose="05000000000000000000" pitchFamily="2" charset="2"/>
              </a:rPr>
              <a:t>Sedmidubsky</a:t>
            </a:r>
            <a:r>
              <a:rPr lang="en-US" altLang="cs-CZ" sz="1200" dirty="0">
                <a:sym typeface="Wingdings" panose="05000000000000000000" pitchFamily="2" charset="2"/>
              </a:rPr>
              <a:t> et al.: Similarity Searching in Long Sequences of Motion Capture Data. SISAP, 2016]</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29" name="TextovéPole 30">
            <a:extLst>
              <a:ext uri="{FF2B5EF4-FFF2-40B4-BE49-F238E27FC236}">
                <a16:creationId xmlns:a16="http://schemas.microsoft.com/office/drawing/2014/main" id="{D3BF4758-B1D1-4DF5-AEF5-CD7972B2BC8A}"/>
              </a:ext>
            </a:extLst>
          </p:cNvPr>
          <p:cNvSpPr txBox="1"/>
          <p:nvPr/>
        </p:nvSpPr>
        <p:spPr>
          <a:xfrm>
            <a:off x="603962" y="4261332"/>
            <a:ext cx="1606995" cy="492443"/>
          </a:xfrm>
          <a:prstGeom prst="rect">
            <a:avLst/>
          </a:prstGeom>
          <a:noFill/>
        </p:spPr>
        <p:txBody>
          <a:bodyPr wrap="square" rtlCol="0">
            <a:spAutoFit/>
          </a:bodyPr>
          <a:lstStyle/>
          <a:p>
            <a:r>
              <a:rPr lang="en-US" sz="1400" dirty="0">
                <a:solidFill>
                  <a:srgbClr val="FF9900"/>
                </a:solidFill>
              </a:rPr>
              <a:t>Query</a:t>
            </a:r>
          </a:p>
          <a:p>
            <a:r>
              <a:rPr lang="en-US" sz="1200" i="1" dirty="0">
                <a:solidFill>
                  <a:srgbClr val="FF9900"/>
                </a:solidFill>
              </a:rPr>
              <a:t>Single segment</a:t>
            </a:r>
          </a:p>
        </p:txBody>
      </p:sp>
      <p:sp>
        <p:nvSpPr>
          <p:cNvPr id="30" name="TextovéPole 31">
            <a:extLst>
              <a:ext uri="{FF2B5EF4-FFF2-40B4-BE49-F238E27FC236}">
                <a16:creationId xmlns:a16="http://schemas.microsoft.com/office/drawing/2014/main" id="{2F32BB73-04E4-401D-B2FB-050BB5CBDB8F}"/>
              </a:ext>
            </a:extLst>
          </p:cNvPr>
          <p:cNvSpPr txBox="1"/>
          <p:nvPr/>
        </p:nvSpPr>
        <p:spPr>
          <a:xfrm>
            <a:off x="2195735" y="4261333"/>
            <a:ext cx="6802085" cy="492443"/>
          </a:xfrm>
          <a:prstGeom prst="rect">
            <a:avLst/>
          </a:prstGeom>
          <a:noFill/>
        </p:spPr>
        <p:txBody>
          <a:bodyPr wrap="square" rtlCol="0">
            <a:spAutoFit/>
          </a:bodyPr>
          <a:lstStyle/>
          <a:p>
            <a:r>
              <a:rPr lang="en-US" sz="1400" dirty="0">
                <a:solidFill>
                  <a:schemeClr val="accent2"/>
                </a:solidFill>
              </a:rPr>
              <a:t>Long data sequence</a:t>
            </a:r>
          </a:p>
          <a:p>
            <a:r>
              <a:rPr lang="en-US" sz="1200" i="1" dirty="0">
                <a:solidFill>
                  <a:schemeClr val="accent2"/>
                </a:solidFill>
              </a:rPr>
              <a:t>Overlapping segments for all possible lengths of queries</a:t>
            </a:r>
            <a:endParaRPr lang="en-US" sz="1400" dirty="0">
              <a:solidFill>
                <a:schemeClr val="accent2"/>
              </a:solidFill>
            </a:endParaRPr>
          </a:p>
        </p:txBody>
      </p:sp>
      <p:sp>
        <p:nvSpPr>
          <p:cNvPr id="31" name="Obdélník 6">
            <a:extLst>
              <a:ext uri="{FF2B5EF4-FFF2-40B4-BE49-F238E27FC236}">
                <a16:creationId xmlns:a16="http://schemas.microsoft.com/office/drawing/2014/main" id="{29216372-7765-494B-A052-5D3377D9A370}"/>
              </a:ext>
            </a:extLst>
          </p:cNvPr>
          <p:cNvSpPr/>
          <p:nvPr/>
        </p:nvSpPr>
        <p:spPr bwMode="auto">
          <a:xfrm>
            <a:off x="2309759" y="4131025"/>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10">
            <a:extLst>
              <a:ext uri="{FF2B5EF4-FFF2-40B4-BE49-F238E27FC236}">
                <a16:creationId xmlns:a16="http://schemas.microsoft.com/office/drawing/2014/main" id="{1F895210-A7B9-40DB-8ED9-F8C6019D58E7}"/>
              </a:ext>
            </a:extLst>
          </p:cNvPr>
          <p:cNvSpPr/>
          <p:nvPr/>
        </p:nvSpPr>
        <p:spPr bwMode="auto">
          <a:xfrm>
            <a:off x="709105" y="4144320"/>
            <a:ext cx="1289027"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33" name="Obdélník 13">
            <a:extLst>
              <a:ext uri="{FF2B5EF4-FFF2-40B4-BE49-F238E27FC236}">
                <a16:creationId xmlns:a16="http://schemas.microsoft.com/office/drawing/2014/main" id="{98B0A91B-A5EB-4135-BC0E-F92F78D72220}"/>
              </a:ext>
            </a:extLst>
          </p:cNvPr>
          <p:cNvSpPr/>
          <p:nvPr/>
        </p:nvSpPr>
        <p:spPr bwMode="auto">
          <a:xfrm>
            <a:off x="5883274" y="4131026"/>
            <a:ext cx="1122446" cy="165673"/>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TextovéPole 31">
            <a:extLst>
              <a:ext uri="{FF2B5EF4-FFF2-40B4-BE49-F238E27FC236}">
                <a16:creationId xmlns:a16="http://schemas.microsoft.com/office/drawing/2014/main" id="{41DE5796-780E-48D5-BCEB-0EA38B01318E}"/>
              </a:ext>
            </a:extLst>
          </p:cNvPr>
          <p:cNvSpPr txBox="1"/>
          <p:nvPr/>
        </p:nvSpPr>
        <p:spPr>
          <a:xfrm>
            <a:off x="6340158" y="4239007"/>
            <a:ext cx="3087806" cy="338554"/>
          </a:xfrm>
          <a:prstGeom prst="rect">
            <a:avLst/>
          </a:prstGeom>
          <a:noFill/>
        </p:spPr>
        <p:txBody>
          <a:bodyPr wrap="square" rtlCol="0">
            <a:spAutoFit/>
          </a:bodyPr>
          <a:lstStyle/>
          <a:p>
            <a:r>
              <a:rPr lang="en-US" sz="1600" dirty="0">
                <a:solidFill>
                  <a:schemeClr val="accent5">
                    <a:lumMod val="50000"/>
                  </a:schemeClr>
                </a:solidFill>
              </a:rPr>
              <a:t>Query-similar subsequence </a:t>
            </a:r>
          </a:p>
        </p:txBody>
      </p:sp>
      <p:sp>
        <p:nvSpPr>
          <p:cNvPr id="96" name="Obdélník 78">
            <a:extLst>
              <a:ext uri="{FF2B5EF4-FFF2-40B4-BE49-F238E27FC236}">
                <a16:creationId xmlns:a16="http://schemas.microsoft.com/office/drawing/2014/main" id="{C464114F-C586-4334-94D0-FC648932AA0C}"/>
              </a:ext>
            </a:extLst>
          </p:cNvPr>
          <p:cNvSpPr/>
          <p:nvPr/>
        </p:nvSpPr>
        <p:spPr bwMode="auto">
          <a:xfrm>
            <a:off x="715121" y="5795201"/>
            <a:ext cx="1283012" cy="162667"/>
          </a:xfrm>
          <a:prstGeom prst="rect">
            <a:avLst/>
          </a:prstGeom>
          <a:solidFill>
            <a:srgbClr val="FFC000"/>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97" name="Group 69">
            <a:extLst>
              <a:ext uri="{FF2B5EF4-FFF2-40B4-BE49-F238E27FC236}">
                <a16:creationId xmlns:a16="http://schemas.microsoft.com/office/drawing/2014/main" id="{BFCA5A43-E8F5-4549-AFE4-B3F5CAB3F479}"/>
              </a:ext>
            </a:extLst>
          </p:cNvPr>
          <p:cNvGrpSpPr/>
          <p:nvPr/>
        </p:nvGrpSpPr>
        <p:grpSpPr>
          <a:xfrm>
            <a:off x="2356741" y="5795201"/>
            <a:ext cx="5575897" cy="162667"/>
            <a:chOff x="2479269" y="5061688"/>
            <a:chExt cx="4965334" cy="144016"/>
          </a:xfrm>
          <a:solidFill>
            <a:schemeClr val="bg1"/>
          </a:solidFill>
        </p:grpSpPr>
        <p:sp>
          <p:nvSpPr>
            <p:cNvPr id="98" name="Obdélník 38">
              <a:extLst>
                <a:ext uri="{FF2B5EF4-FFF2-40B4-BE49-F238E27FC236}">
                  <a16:creationId xmlns:a16="http://schemas.microsoft.com/office/drawing/2014/main" id="{8EBB50DF-306F-48DB-8F35-3EF5C3523762}"/>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9" name="Obdélník 39">
              <a:extLst>
                <a:ext uri="{FF2B5EF4-FFF2-40B4-BE49-F238E27FC236}">
                  <a16:creationId xmlns:a16="http://schemas.microsoft.com/office/drawing/2014/main" id="{0A1F4E0A-02F6-44E7-8121-1A51AE4D3D4E}"/>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0" name="Obdélník 40">
              <a:extLst>
                <a:ext uri="{FF2B5EF4-FFF2-40B4-BE49-F238E27FC236}">
                  <a16:creationId xmlns:a16="http://schemas.microsoft.com/office/drawing/2014/main" id="{C15DF3D5-0DA7-4E19-8226-1D17C8289A5D}"/>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1" name="Obdélník 41">
              <a:extLst>
                <a:ext uri="{FF2B5EF4-FFF2-40B4-BE49-F238E27FC236}">
                  <a16:creationId xmlns:a16="http://schemas.microsoft.com/office/drawing/2014/main" id="{4A14AC26-4820-4D15-9C69-20988165C10B}"/>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2" name="Obdélník 45">
              <a:extLst>
                <a:ext uri="{FF2B5EF4-FFF2-40B4-BE49-F238E27FC236}">
                  <a16:creationId xmlns:a16="http://schemas.microsoft.com/office/drawing/2014/main" id="{02032514-7B20-4A6D-962B-6E0C9A754348}"/>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03" name="Group 70">
            <a:extLst>
              <a:ext uri="{FF2B5EF4-FFF2-40B4-BE49-F238E27FC236}">
                <a16:creationId xmlns:a16="http://schemas.microsoft.com/office/drawing/2014/main" id="{B7238A17-4AAE-444F-A538-A777AA69D1CF}"/>
              </a:ext>
            </a:extLst>
          </p:cNvPr>
          <p:cNvGrpSpPr/>
          <p:nvPr/>
        </p:nvGrpSpPr>
        <p:grpSpPr>
          <a:xfrm>
            <a:off x="2533100" y="5867209"/>
            <a:ext cx="5575897" cy="162667"/>
            <a:chOff x="2479269" y="5061688"/>
            <a:chExt cx="4965334" cy="144016"/>
          </a:xfrm>
          <a:solidFill>
            <a:schemeClr val="bg1"/>
          </a:solidFill>
        </p:grpSpPr>
        <p:sp>
          <p:nvSpPr>
            <p:cNvPr id="104" name="Obdélník 38">
              <a:extLst>
                <a:ext uri="{FF2B5EF4-FFF2-40B4-BE49-F238E27FC236}">
                  <a16:creationId xmlns:a16="http://schemas.microsoft.com/office/drawing/2014/main" id="{78DE4D38-BD67-4A0D-9496-ABF0E0A314B4}"/>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5" name="Obdélník 39">
              <a:extLst>
                <a:ext uri="{FF2B5EF4-FFF2-40B4-BE49-F238E27FC236}">
                  <a16:creationId xmlns:a16="http://schemas.microsoft.com/office/drawing/2014/main" id="{B7AAC585-463B-4072-B8DF-93C6DC658176}"/>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6" name="Obdélník 40">
              <a:extLst>
                <a:ext uri="{FF2B5EF4-FFF2-40B4-BE49-F238E27FC236}">
                  <a16:creationId xmlns:a16="http://schemas.microsoft.com/office/drawing/2014/main" id="{6869B473-30B2-404E-B7FD-68F3832B20A3}"/>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7" name="Obdélník 41">
              <a:extLst>
                <a:ext uri="{FF2B5EF4-FFF2-40B4-BE49-F238E27FC236}">
                  <a16:creationId xmlns:a16="http://schemas.microsoft.com/office/drawing/2014/main" id="{9AE5E03C-6C01-434F-980C-7148311C4482}"/>
                </a:ext>
              </a:extLst>
            </p:cNvPr>
            <p:cNvSpPr/>
            <p:nvPr/>
          </p:nvSpPr>
          <p:spPr bwMode="auto">
            <a:xfrm>
              <a:off x="5457378" y="5061688"/>
              <a:ext cx="992703" cy="144016"/>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8" name="Obdélník 45">
              <a:extLst>
                <a:ext uri="{FF2B5EF4-FFF2-40B4-BE49-F238E27FC236}">
                  <a16:creationId xmlns:a16="http://schemas.microsoft.com/office/drawing/2014/main" id="{E43A4224-C70A-4985-8BA1-A75DFA1F5735}"/>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09" name="Group 75">
            <a:extLst>
              <a:ext uri="{FF2B5EF4-FFF2-40B4-BE49-F238E27FC236}">
                <a16:creationId xmlns:a16="http://schemas.microsoft.com/office/drawing/2014/main" id="{0CB1CE53-D892-4D7B-A59E-37E79F5BE77D}"/>
              </a:ext>
            </a:extLst>
          </p:cNvPr>
          <p:cNvGrpSpPr/>
          <p:nvPr/>
        </p:nvGrpSpPr>
        <p:grpSpPr>
          <a:xfrm>
            <a:off x="2749124" y="5939217"/>
            <a:ext cx="5538539" cy="162667"/>
            <a:chOff x="2479269" y="5061688"/>
            <a:chExt cx="4932067" cy="144016"/>
          </a:xfrm>
          <a:solidFill>
            <a:schemeClr val="bg1"/>
          </a:solidFill>
        </p:grpSpPr>
        <p:sp>
          <p:nvSpPr>
            <p:cNvPr id="110" name="Obdélník 38">
              <a:extLst>
                <a:ext uri="{FF2B5EF4-FFF2-40B4-BE49-F238E27FC236}">
                  <a16:creationId xmlns:a16="http://schemas.microsoft.com/office/drawing/2014/main" id="{8A5FA367-C6C8-4C79-9C20-9FB5AAD67C21}"/>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1" name="Obdélník 39">
              <a:extLst>
                <a:ext uri="{FF2B5EF4-FFF2-40B4-BE49-F238E27FC236}">
                  <a16:creationId xmlns:a16="http://schemas.microsoft.com/office/drawing/2014/main" id="{BC192F69-01F8-474F-8565-A39858E17C81}"/>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2" name="Obdélník 40">
              <a:extLst>
                <a:ext uri="{FF2B5EF4-FFF2-40B4-BE49-F238E27FC236}">
                  <a16:creationId xmlns:a16="http://schemas.microsoft.com/office/drawing/2014/main" id="{6EA5AF2D-60A8-4B63-BF81-B93B7FC77E10}"/>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3" name="Obdélník 41">
              <a:extLst>
                <a:ext uri="{FF2B5EF4-FFF2-40B4-BE49-F238E27FC236}">
                  <a16:creationId xmlns:a16="http://schemas.microsoft.com/office/drawing/2014/main" id="{11E4E851-FFC8-4940-B3A9-551275FAE794}"/>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4" name="Obdélník 45">
              <a:extLst>
                <a:ext uri="{FF2B5EF4-FFF2-40B4-BE49-F238E27FC236}">
                  <a16:creationId xmlns:a16="http://schemas.microsoft.com/office/drawing/2014/main" id="{C8CD40EA-7368-462C-94A1-0F33B1F53510}"/>
                </a:ext>
              </a:extLst>
            </p:cNvPr>
            <p:cNvSpPr/>
            <p:nvPr/>
          </p:nvSpPr>
          <p:spPr bwMode="auto">
            <a:xfrm>
              <a:off x="6418633"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15" name="Group 76">
            <a:extLst>
              <a:ext uri="{FF2B5EF4-FFF2-40B4-BE49-F238E27FC236}">
                <a16:creationId xmlns:a16="http://schemas.microsoft.com/office/drawing/2014/main" id="{C320AE34-2DB0-4009-887E-BFB9CA75DDC4}"/>
              </a:ext>
            </a:extLst>
          </p:cNvPr>
          <p:cNvGrpSpPr/>
          <p:nvPr/>
        </p:nvGrpSpPr>
        <p:grpSpPr>
          <a:xfrm>
            <a:off x="2965148" y="6011225"/>
            <a:ext cx="5575897" cy="162667"/>
            <a:chOff x="2479269" y="5061688"/>
            <a:chExt cx="4965334" cy="144016"/>
          </a:xfrm>
          <a:solidFill>
            <a:schemeClr val="bg1"/>
          </a:solidFill>
        </p:grpSpPr>
        <p:sp>
          <p:nvSpPr>
            <p:cNvPr id="116" name="Obdélník 38">
              <a:extLst>
                <a:ext uri="{FF2B5EF4-FFF2-40B4-BE49-F238E27FC236}">
                  <a16:creationId xmlns:a16="http://schemas.microsoft.com/office/drawing/2014/main" id="{964FA836-B0DB-4642-B756-16BB1C89FA2E}"/>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7" name="Obdélník 39">
              <a:extLst>
                <a:ext uri="{FF2B5EF4-FFF2-40B4-BE49-F238E27FC236}">
                  <a16:creationId xmlns:a16="http://schemas.microsoft.com/office/drawing/2014/main" id="{D386915D-DC43-4D90-8EE8-ECFCFFD21235}"/>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8" name="Obdélník 40">
              <a:extLst>
                <a:ext uri="{FF2B5EF4-FFF2-40B4-BE49-F238E27FC236}">
                  <a16:creationId xmlns:a16="http://schemas.microsoft.com/office/drawing/2014/main" id="{952C5C84-5EEC-430F-A1D9-2886CD8D5BD1}"/>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9" name="Obdélník 41">
              <a:extLst>
                <a:ext uri="{FF2B5EF4-FFF2-40B4-BE49-F238E27FC236}">
                  <a16:creationId xmlns:a16="http://schemas.microsoft.com/office/drawing/2014/main" id="{BA854FBE-7B4B-48DA-A720-0590E00DF9C6}"/>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0" name="Obdélník 45">
              <a:extLst>
                <a:ext uri="{FF2B5EF4-FFF2-40B4-BE49-F238E27FC236}">
                  <a16:creationId xmlns:a16="http://schemas.microsoft.com/office/drawing/2014/main" id="{F3F44B1A-FB89-4578-AFBB-B52E6CBAACCE}"/>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21" name="Group 77">
            <a:extLst>
              <a:ext uri="{FF2B5EF4-FFF2-40B4-BE49-F238E27FC236}">
                <a16:creationId xmlns:a16="http://schemas.microsoft.com/office/drawing/2014/main" id="{66EB7A58-E71D-47FC-904B-C053AA61DB64}"/>
              </a:ext>
            </a:extLst>
          </p:cNvPr>
          <p:cNvGrpSpPr/>
          <p:nvPr/>
        </p:nvGrpSpPr>
        <p:grpSpPr>
          <a:xfrm>
            <a:off x="3181172" y="6083233"/>
            <a:ext cx="5575897" cy="162667"/>
            <a:chOff x="2479269" y="5061688"/>
            <a:chExt cx="4965334" cy="144016"/>
          </a:xfrm>
          <a:solidFill>
            <a:schemeClr val="bg1"/>
          </a:solidFill>
        </p:grpSpPr>
        <p:sp>
          <p:nvSpPr>
            <p:cNvPr id="122" name="Obdélník 38">
              <a:extLst>
                <a:ext uri="{FF2B5EF4-FFF2-40B4-BE49-F238E27FC236}">
                  <a16:creationId xmlns:a16="http://schemas.microsoft.com/office/drawing/2014/main" id="{43F89639-C510-462A-BA35-F918572BF479}"/>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3" name="Obdélník 39">
              <a:extLst>
                <a:ext uri="{FF2B5EF4-FFF2-40B4-BE49-F238E27FC236}">
                  <a16:creationId xmlns:a16="http://schemas.microsoft.com/office/drawing/2014/main" id="{7B00928C-93C5-4D25-81F2-B29CAC397701}"/>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4" name="Obdélník 40">
              <a:extLst>
                <a:ext uri="{FF2B5EF4-FFF2-40B4-BE49-F238E27FC236}">
                  <a16:creationId xmlns:a16="http://schemas.microsoft.com/office/drawing/2014/main" id="{01541E33-36D0-41BF-8890-6CBE6E6EC0FA}"/>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5" name="Obdélník 41">
              <a:extLst>
                <a:ext uri="{FF2B5EF4-FFF2-40B4-BE49-F238E27FC236}">
                  <a16:creationId xmlns:a16="http://schemas.microsoft.com/office/drawing/2014/main" id="{6898AABA-B6F8-4628-AD4F-36040ACCD590}"/>
                </a:ext>
              </a:extLst>
            </p:cNvPr>
            <p:cNvSpPr/>
            <p:nvPr/>
          </p:nvSpPr>
          <p:spPr bwMode="auto">
            <a:xfrm>
              <a:off x="5457378" y="5061688"/>
              <a:ext cx="992703" cy="144016"/>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6" name="Obdélník 45">
              <a:extLst>
                <a:ext uri="{FF2B5EF4-FFF2-40B4-BE49-F238E27FC236}">
                  <a16:creationId xmlns:a16="http://schemas.microsoft.com/office/drawing/2014/main" id="{683B5A88-F00C-4569-BCCB-6DDC308BBDCD}"/>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27" name="Group 78">
            <a:extLst>
              <a:ext uri="{FF2B5EF4-FFF2-40B4-BE49-F238E27FC236}">
                <a16:creationId xmlns:a16="http://schemas.microsoft.com/office/drawing/2014/main" id="{65687269-429A-4819-BD8F-EA3D00548EBE}"/>
              </a:ext>
            </a:extLst>
          </p:cNvPr>
          <p:cNvGrpSpPr/>
          <p:nvPr/>
        </p:nvGrpSpPr>
        <p:grpSpPr>
          <a:xfrm>
            <a:off x="3397196" y="6155241"/>
            <a:ext cx="5575897" cy="162667"/>
            <a:chOff x="2479269" y="5061688"/>
            <a:chExt cx="4965334" cy="144016"/>
          </a:xfrm>
          <a:solidFill>
            <a:schemeClr val="bg1"/>
          </a:solidFill>
        </p:grpSpPr>
        <p:sp>
          <p:nvSpPr>
            <p:cNvPr id="128" name="Obdélník 38">
              <a:extLst>
                <a:ext uri="{FF2B5EF4-FFF2-40B4-BE49-F238E27FC236}">
                  <a16:creationId xmlns:a16="http://schemas.microsoft.com/office/drawing/2014/main" id="{6016AB68-51D4-4129-9F00-27A69A3DD7D8}"/>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9" name="Obdélník 39">
              <a:extLst>
                <a:ext uri="{FF2B5EF4-FFF2-40B4-BE49-F238E27FC236}">
                  <a16:creationId xmlns:a16="http://schemas.microsoft.com/office/drawing/2014/main" id="{E760E0E8-2558-4744-9869-29F58CB8714F}"/>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1" name="Obdélník 40">
              <a:extLst>
                <a:ext uri="{FF2B5EF4-FFF2-40B4-BE49-F238E27FC236}">
                  <a16:creationId xmlns:a16="http://schemas.microsoft.com/office/drawing/2014/main" id="{2DBC9645-8080-4CC0-9E3B-C5F24283840F}"/>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2" name="Obdélník 41">
              <a:extLst>
                <a:ext uri="{FF2B5EF4-FFF2-40B4-BE49-F238E27FC236}">
                  <a16:creationId xmlns:a16="http://schemas.microsoft.com/office/drawing/2014/main" id="{65DB7D13-2E50-4FF2-9D70-7AA5BA251AE1}"/>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3" name="Obdélník 45">
              <a:extLst>
                <a:ext uri="{FF2B5EF4-FFF2-40B4-BE49-F238E27FC236}">
                  <a16:creationId xmlns:a16="http://schemas.microsoft.com/office/drawing/2014/main" id="{C96E5508-D952-4319-8F75-9C9F123C2BD4}"/>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34" name="Group 80">
            <a:extLst>
              <a:ext uri="{FF2B5EF4-FFF2-40B4-BE49-F238E27FC236}">
                <a16:creationId xmlns:a16="http://schemas.microsoft.com/office/drawing/2014/main" id="{1747C032-99D5-4257-B2D2-76F19B7CB73B}"/>
              </a:ext>
            </a:extLst>
          </p:cNvPr>
          <p:cNvGrpSpPr/>
          <p:nvPr/>
        </p:nvGrpSpPr>
        <p:grpSpPr>
          <a:xfrm>
            <a:off x="2355719" y="5003114"/>
            <a:ext cx="5575897" cy="162667"/>
            <a:chOff x="2479269" y="5061688"/>
            <a:chExt cx="4965334" cy="144016"/>
          </a:xfrm>
          <a:solidFill>
            <a:schemeClr val="bg1"/>
          </a:solidFill>
        </p:grpSpPr>
        <p:sp>
          <p:nvSpPr>
            <p:cNvPr id="135" name="Obdélník 38">
              <a:extLst>
                <a:ext uri="{FF2B5EF4-FFF2-40B4-BE49-F238E27FC236}">
                  <a16:creationId xmlns:a16="http://schemas.microsoft.com/office/drawing/2014/main" id="{CEDD1D91-E0B1-449E-8CBD-A36E7B7CCEEF}"/>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2" name="Obdélník 39">
              <a:extLst>
                <a:ext uri="{FF2B5EF4-FFF2-40B4-BE49-F238E27FC236}">
                  <a16:creationId xmlns:a16="http://schemas.microsoft.com/office/drawing/2014/main" id="{3271B7C5-0BEF-4C4B-BFF7-9714A58F0EA7}"/>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3" name="Obdélník 40">
              <a:extLst>
                <a:ext uri="{FF2B5EF4-FFF2-40B4-BE49-F238E27FC236}">
                  <a16:creationId xmlns:a16="http://schemas.microsoft.com/office/drawing/2014/main" id="{69FB8267-256D-4454-929F-0831B68DB3CF}"/>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4" name="Obdélník 41">
              <a:extLst>
                <a:ext uri="{FF2B5EF4-FFF2-40B4-BE49-F238E27FC236}">
                  <a16:creationId xmlns:a16="http://schemas.microsoft.com/office/drawing/2014/main" id="{F62F2D5D-25CE-470F-98DA-ED90EBE6795B}"/>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5" name="Obdélník 45">
              <a:extLst>
                <a:ext uri="{FF2B5EF4-FFF2-40B4-BE49-F238E27FC236}">
                  <a16:creationId xmlns:a16="http://schemas.microsoft.com/office/drawing/2014/main" id="{7AD3A697-F15D-46F7-98C2-6619F0458B75}"/>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46" name="Group 80">
            <a:extLst>
              <a:ext uri="{FF2B5EF4-FFF2-40B4-BE49-F238E27FC236}">
                <a16:creationId xmlns:a16="http://schemas.microsoft.com/office/drawing/2014/main" id="{D8CC9FC3-B4FB-4F32-97AD-D192E05E8756}"/>
              </a:ext>
            </a:extLst>
          </p:cNvPr>
          <p:cNvGrpSpPr/>
          <p:nvPr/>
        </p:nvGrpSpPr>
        <p:grpSpPr>
          <a:xfrm>
            <a:off x="2893140" y="5003113"/>
            <a:ext cx="4459083" cy="162667"/>
            <a:chOff x="2479269" y="5061688"/>
            <a:chExt cx="3970812" cy="144016"/>
          </a:xfrm>
          <a:noFill/>
        </p:grpSpPr>
        <p:sp>
          <p:nvSpPr>
            <p:cNvPr id="147" name="Obdélník 38">
              <a:extLst>
                <a:ext uri="{FF2B5EF4-FFF2-40B4-BE49-F238E27FC236}">
                  <a16:creationId xmlns:a16="http://schemas.microsoft.com/office/drawing/2014/main" id="{A9E86EA4-93E6-49EF-B8A0-0DE262E6C803}"/>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3" name="Obdélník 39">
              <a:extLst>
                <a:ext uri="{FF2B5EF4-FFF2-40B4-BE49-F238E27FC236}">
                  <a16:creationId xmlns:a16="http://schemas.microsoft.com/office/drawing/2014/main" id="{FC60829F-B8CE-4239-B27F-288E8C9A6072}"/>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4" name="Obdélník 40">
              <a:extLst>
                <a:ext uri="{FF2B5EF4-FFF2-40B4-BE49-F238E27FC236}">
                  <a16:creationId xmlns:a16="http://schemas.microsoft.com/office/drawing/2014/main" id="{19ED1EFA-68DF-473C-B0D0-938508DAFFD8}"/>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7" name="Obdélník 41">
              <a:extLst>
                <a:ext uri="{FF2B5EF4-FFF2-40B4-BE49-F238E27FC236}">
                  <a16:creationId xmlns:a16="http://schemas.microsoft.com/office/drawing/2014/main" id="{A698AA89-7DF8-4FA3-8DDA-4E67F96F1551}"/>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18" name="Group 80">
            <a:extLst>
              <a:ext uri="{FF2B5EF4-FFF2-40B4-BE49-F238E27FC236}">
                <a16:creationId xmlns:a16="http://schemas.microsoft.com/office/drawing/2014/main" id="{6BB2A21F-FCF8-476D-BD53-8375D0A46D53}"/>
              </a:ext>
            </a:extLst>
          </p:cNvPr>
          <p:cNvGrpSpPr/>
          <p:nvPr/>
        </p:nvGrpSpPr>
        <p:grpSpPr>
          <a:xfrm>
            <a:off x="2508119" y="5078827"/>
            <a:ext cx="5575897" cy="162667"/>
            <a:chOff x="2479269" y="5061688"/>
            <a:chExt cx="4965334" cy="144016"/>
          </a:xfrm>
          <a:solidFill>
            <a:schemeClr val="bg1"/>
          </a:solidFill>
        </p:grpSpPr>
        <p:sp>
          <p:nvSpPr>
            <p:cNvPr id="219" name="Obdélník 38">
              <a:extLst>
                <a:ext uri="{FF2B5EF4-FFF2-40B4-BE49-F238E27FC236}">
                  <a16:creationId xmlns:a16="http://schemas.microsoft.com/office/drawing/2014/main" id="{9D019264-3062-49DC-8EF6-B79A03E50223}"/>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0" name="Obdélník 39">
              <a:extLst>
                <a:ext uri="{FF2B5EF4-FFF2-40B4-BE49-F238E27FC236}">
                  <a16:creationId xmlns:a16="http://schemas.microsoft.com/office/drawing/2014/main" id="{331BEA5F-790F-4512-B9D8-966527366C94}"/>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1" name="Obdélník 40">
              <a:extLst>
                <a:ext uri="{FF2B5EF4-FFF2-40B4-BE49-F238E27FC236}">
                  <a16:creationId xmlns:a16="http://schemas.microsoft.com/office/drawing/2014/main" id="{1F5CEA83-0EA1-4996-B233-F2D5184D9D4B}"/>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2" name="Obdélník 41">
              <a:extLst>
                <a:ext uri="{FF2B5EF4-FFF2-40B4-BE49-F238E27FC236}">
                  <a16:creationId xmlns:a16="http://schemas.microsoft.com/office/drawing/2014/main" id="{9FCF0351-BA4E-45D9-A0D7-0C303AC4D075}"/>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3" name="Obdélník 45">
              <a:extLst>
                <a:ext uri="{FF2B5EF4-FFF2-40B4-BE49-F238E27FC236}">
                  <a16:creationId xmlns:a16="http://schemas.microsoft.com/office/drawing/2014/main" id="{4E78D225-100B-4369-A51E-E45ED137BD86}"/>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24" name="Group 80">
            <a:extLst>
              <a:ext uri="{FF2B5EF4-FFF2-40B4-BE49-F238E27FC236}">
                <a16:creationId xmlns:a16="http://schemas.microsoft.com/office/drawing/2014/main" id="{96B042EC-1EF3-4B46-A65B-2B89E87936FE}"/>
              </a:ext>
            </a:extLst>
          </p:cNvPr>
          <p:cNvGrpSpPr/>
          <p:nvPr/>
        </p:nvGrpSpPr>
        <p:grpSpPr>
          <a:xfrm>
            <a:off x="3045540" y="5078826"/>
            <a:ext cx="4459083" cy="162667"/>
            <a:chOff x="2479269" y="5061688"/>
            <a:chExt cx="3970812" cy="144016"/>
          </a:xfrm>
          <a:noFill/>
        </p:grpSpPr>
        <p:sp>
          <p:nvSpPr>
            <p:cNvPr id="225" name="Obdélník 38">
              <a:extLst>
                <a:ext uri="{FF2B5EF4-FFF2-40B4-BE49-F238E27FC236}">
                  <a16:creationId xmlns:a16="http://schemas.microsoft.com/office/drawing/2014/main" id="{6B1D9AE9-D276-4BB7-8906-2B3F33AB72C6}"/>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6" name="Obdélník 39">
              <a:extLst>
                <a:ext uri="{FF2B5EF4-FFF2-40B4-BE49-F238E27FC236}">
                  <a16:creationId xmlns:a16="http://schemas.microsoft.com/office/drawing/2014/main" id="{01725A88-2495-432A-B352-272ED00CA640}"/>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7" name="Obdélník 40">
              <a:extLst>
                <a:ext uri="{FF2B5EF4-FFF2-40B4-BE49-F238E27FC236}">
                  <a16:creationId xmlns:a16="http://schemas.microsoft.com/office/drawing/2014/main" id="{099B35D8-9E6E-4480-AEDE-BECB991B95E4}"/>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8" name="Obdélník 41">
              <a:extLst>
                <a:ext uri="{FF2B5EF4-FFF2-40B4-BE49-F238E27FC236}">
                  <a16:creationId xmlns:a16="http://schemas.microsoft.com/office/drawing/2014/main" id="{423B1566-5F11-4880-ADA5-4CAF38BB8F4B}"/>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29" name="Group 80">
            <a:extLst>
              <a:ext uri="{FF2B5EF4-FFF2-40B4-BE49-F238E27FC236}">
                <a16:creationId xmlns:a16="http://schemas.microsoft.com/office/drawing/2014/main" id="{EBEF88DB-2772-4F54-9840-350F72BFA38A}"/>
              </a:ext>
            </a:extLst>
          </p:cNvPr>
          <p:cNvGrpSpPr/>
          <p:nvPr/>
        </p:nvGrpSpPr>
        <p:grpSpPr>
          <a:xfrm>
            <a:off x="2662430" y="5145924"/>
            <a:ext cx="5553225" cy="162667"/>
            <a:chOff x="2479269" y="5061688"/>
            <a:chExt cx="4945145" cy="144016"/>
          </a:xfrm>
          <a:solidFill>
            <a:schemeClr val="bg1"/>
          </a:solidFill>
        </p:grpSpPr>
        <p:sp>
          <p:nvSpPr>
            <p:cNvPr id="230" name="Obdélník 38">
              <a:extLst>
                <a:ext uri="{FF2B5EF4-FFF2-40B4-BE49-F238E27FC236}">
                  <a16:creationId xmlns:a16="http://schemas.microsoft.com/office/drawing/2014/main" id="{B5CB82EF-13C8-4EB5-B2DD-7816B2CCAA6F}"/>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1" name="Obdélník 39">
              <a:extLst>
                <a:ext uri="{FF2B5EF4-FFF2-40B4-BE49-F238E27FC236}">
                  <a16:creationId xmlns:a16="http://schemas.microsoft.com/office/drawing/2014/main" id="{1326B8DC-CF3D-40A6-8B0F-A3C18338F5D2}"/>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2" name="Obdélník 40">
              <a:extLst>
                <a:ext uri="{FF2B5EF4-FFF2-40B4-BE49-F238E27FC236}">
                  <a16:creationId xmlns:a16="http://schemas.microsoft.com/office/drawing/2014/main" id="{F367E4FB-8C42-486A-80A5-08515056BFEF}"/>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3" name="Obdélník 41">
              <a:extLst>
                <a:ext uri="{FF2B5EF4-FFF2-40B4-BE49-F238E27FC236}">
                  <a16:creationId xmlns:a16="http://schemas.microsoft.com/office/drawing/2014/main" id="{A51B39D5-B7F9-4E75-8D87-4088498E9FC0}"/>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4" name="Obdélník 45">
              <a:extLst>
                <a:ext uri="{FF2B5EF4-FFF2-40B4-BE49-F238E27FC236}">
                  <a16:creationId xmlns:a16="http://schemas.microsoft.com/office/drawing/2014/main" id="{A4F8B9F3-73AB-4C4E-BD95-7D1868D81E11}"/>
                </a:ext>
              </a:extLst>
            </p:cNvPr>
            <p:cNvSpPr/>
            <p:nvPr/>
          </p:nvSpPr>
          <p:spPr bwMode="auto">
            <a:xfrm>
              <a:off x="6431711"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35" name="Group 80">
            <a:extLst>
              <a:ext uri="{FF2B5EF4-FFF2-40B4-BE49-F238E27FC236}">
                <a16:creationId xmlns:a16="http://schemas.microsoft.com/office/drawing/2014/main" id="{0122F413-90D2-45CC-8E5C-908B61B63D62}"/>
              </a:ext>
            </a:extLst>
          </p:cNvPr>
          <p:cNvGrpSpPr/>
          <p:nvPr/>
        </p:nvGrpSpPr>
        <p:grpSpPr>
          <a:xfrm>
            <a:off x="3199851" y="5145923"/>
            <a:ext cx="4459083" cy="162667"/>
            <a:chOff x="2479269" y="5061688"/>
            <a:chExt cx="3970812" cy="144016"/>
          </a:xfrm>
          <a:noFill/>
        </p:grpSpPr>
        <p:sp>
          <p:nvSpPr>
            <p:cNvPr id="236" name="Obdélník 38">
              <a:extLst>
                <a:ext uri="{FF2B5EF4-FFF2-40B4-BE49-F238E27FC236}">
                  <a16:creationId xmlns:a16="http://schemas.microsoft.com/office/drawing/2014/main" id="{9F741B28-2774-4CBE-86FE-628287EC833B}"/>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7" name="Obdélník 39">
              <a:extLst>
                <a:ext uri="{FF2B5EF4-FFF2-40B4-BE49-F238E27FC236}">
                  <a16:creationId xmlns:a16="http://schemas.microsoft.com/office/drawing/2014/main" id="{1EC4E280-790E-4CBA-85D2-1EFA1C9DE36B}"/>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8" name="Obdélník 40">
              <a:extLst>
                <a:ext uri="{FF2B5EF4-FFF2-40B4-BE49-F238E27FC236}">
                  <a16:creationId xmlns:a16="http://schemas.microsoft.com/office/drawing/2014/main" id="{AC87C48A-3318-4033-8A86-70CFB6E5FA78}"/>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9" name="Obdélník 41">
              <a:extLst>
                <a:ext uri="{FF2B5EF4-FFF2-40B4-BE49-F238E27FC236}">
                  <a16:creationId xmlns:a16="http://schemas.microsoft.com/office/drawing/2014/main" id="{897C45DF-7A19-4E68-AFD4-1D3ACCB84FC8}"/>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40" name="Group 80">
            <a:extLst>
              <a:ext uri="{FF2B5EF4-FFF2-40B4-BE49-F238E27FC236}">
                <a16:creationId xmlns:a16="http://schemas.microsoft.com/office/drawing/2014/main" id="{106D3683-99DD-4BBE-BDEB-57FF48132566}"/>
              </a:ext>
            </a:extLst>
          </p:cNvPr>
          <p:cNvGrpSpPr/>
          <p:nvPr/>
        </p:nvGrpSpPr>
        <p:grpSpPr>
          <a:xfrm>
            <a:off x="2868280" y="5214826"/>
            <a:ext cx="5563400" cy="162667"/>
            <a:chOff x="2479269" y="5061688"/>
            <a:chExt cx="4954205" cy="144016"/>
          </a:xfrm>
          <a:solidFill>
            <a:schemeClr val="bg1"/>
          </a:solidFill>
        </p:grpSpPr>
        <p:sp>
          <p:nvSpPr>
            <p:cNvPr id="241" name="Obdélník 38">
              <a:extLst>
                <a:ext uri="{FF2B5EF4-FFF2-40B4-BE49-F238E27FC236}">
                  <a16:creationId xmlns:a16="http://schemas.microsoft.com/office/drawing/2014/main" id="{2248BD47-B7EC-4091-A30D-088C2A2AD9AE}"/>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2" name="Obdélník 39">
              <a:extLst>
                <a:ext uri="{FF2B5EF4-FFF2-40B4-BE49-F238E27FC236}">
                  <a16:creationId xmlns:a16="http://schemas.microsoft.com/office/drawing/2014/main" id="{761DB52C-D728-4EA5-B4B3-A42548976903}"/>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3" name="Obdélník 40">
              <a:extLst>
                <a:ext uri="{FF2B5EF4-FFF2-40B4-BE49-F238E27FC236}">
                  <a16:creationId xmlns:a16="http://schemas.microsoft.com/office/drawing/2014/main" id="{E642C52D-6062-4B9F-B909-0BCC20F97995}"/>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4" name="Obdélník 41">
              <a:extLst>
                <a:ext uri="{FF2B5EF4-FFF2-40B4-BE49-F238E27FC236}">
                  <a16:creationId xmlns:a16="http://schemas.microsoft.com/office/drawing/2014/main" id="{D94A471D-7393-4DBC-B5F8-373CD1B54038}"/>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5" name="Obdélník 45">
              <a:extLst>
                <a:ext uri="{FF2B5EF4-FFF2-40B4-BE49-F238E27FC236}">
                  <a16:creationId xmlns:a16="http://schemas.microsoft.com/office/drawing/2014/main" id="{E076CB6F-77E0-4E9F-A57F-E67FB5B52963}"/>
                </a:ext>
              </a:extLst>
            </p:cNvPr>
            <p:cNvSpPr/>
            <p:nvPr/>
          </p:nvSpPr>
          <p:spPr bwMode="auto">
            <a:xfrm>
              <a:off x="6440771"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46" name="Group 80">
            <a:extLst>
              <a:ext uri="{FF2B5EF4-FFF2-40B4-BE49-F238E27FC236}">
                <a16:creationId xmlns:a16="http://schemas.microsoft.com/office/drawing/2014/main" id="{87AB3B39-DDE0-4686-96C2-58CE5A919E6B}"/>
              </a:ext>
            </a:extLst>
          </p:cNvPr>
          <p:cNvGrpSpPr/>
          <p:nvPr/>
        </p:nvGrpSpPr>
        <p:grpSpPr>
          <a:xfrm>
            <a:off x="3405701" y="5214825"/>
            <a:ext cx="4459083" cy="162667"/>
            <a:chOff x="2479269" y="5061688"/>
            <a:chExt cx="3970812" cy="144016"/>
          </a:xfrm>
          <a:noFill/>
        </p:grpSpPr>
        <p:sp>
          <p:nvSpPr>
            <p:cNvPr id="247" name="Obdélník 38">
              <a:extLst>
                <a:ext uri="{FF2B5EF4-FFF2-40B4-BE49-F238E27FC236}">
                  <a16:creationId xmlns:a16="http://schemas.microsoft.com/office/drawing/2014/main" id="{4C19B44C-988F-4CB9-9525-2D8E0E475A75}"/>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8" name="Obdélník 39">
              <a:extLst>
                <a:ext uri="{FF2B5EF4-FFF2-40B4-BE49-F238E27FC236}">
                  <a16:creationId xmlns:a16="http://schemas.microsoft.com/office/drawing/2014/main" id="{3D111852-2E66-436F-84B1-8379E7EEB352}"/>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49" name="Obdélník 40">
              <a:extLst>
                <a:ext uri="{FF2B5EF4-FFF2-40B4-BE49-F238E27FC236}">
                  <a16:creationId xmlns:a16="http://schemas.microsoft.com/office/drawing/2014/main" id="{7FA259B8-DD3F-412D-85FA-AA127F7F5FEA}"/>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50" name="Obdélník 41">
              <a:extLst>
                <a:ext uri="{FF2B5EF4-FFF2-40B4-BE49-F238E27FC236}">
                  <a16:creationId xmlns:a16="http://schemas.microsoft.com/office/drawing/2014/main" id="{BB2C1865-103C-4E70-BEBF-9C1873B125F4}"/>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253" name="Rectangle 1">
            <a:extLst>
              <a:ext uri="{FF2B5EF4-FFF2-40B4-BE49-F238E27FC236}">
                <a16:creationId xmlns:a16="http://schemas.microsoft.com/office/drawing/2014/main" id="{4F39F349-1418-4609-885C-F38DB71C78E5}"/>
              </a:ext>
            </a:extLst>
          </p:cNvPr>
          <p:cNvSpPr/>
          <p:nvPr/>
        </p:nvSpPr>
        <p:spPr>
          <a:xfrm rot="5400000">
            <a:off x="2177889" y="5264693"/>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254" name="Rectangle 1">
            <a:extLst>
              <a:ext uri="{FF2B5EF4-FFF2-40B4-BE49-F238E27FC236}">
                <a16:creationId xmlns:a16="http://schemas.microsoft.com/office/drawing/2014/main" id="{3AFFC4F0-C7F3-4FE7-97EC-114650FC2862}"/>
              </a:ext>
            </a:extLst>
          </p:cNvPr>
          <p:cNvSpPr/>
          <p:nvPr/>
        </p:nvSpPr>
        <p:spPr>
          <a:xfrm rot="5400000">
            <a:off x="2178128" y="4651784"/>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255" name="Rectangle 1">
            <a:extLst>
              <a:ext uri="{FF2B5EF4-FFF2-40B4-BE49-F238E27FC236}">
                <a16:creationId xmlns:a16="http://schemas.microsoft.com/office/drawing/2014/main" id="{D31F7BF3-BACB-4012-90E4-BE0CA4898469}"/>
              </a:ext>
            </a:extLst>
          </p:cNvPr>
          <p:cNvSpPr/>
          <p:nvPr/>
        </p:nvSpPr>
        <p:spPr>
          <a:xfrm rot="5400000">
            <a:off x="2141842" y="5992608"/>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256" name="TextovéPole 255">
            <a:extLst>
              <a:ext uri="{FF2B5EF4-FFF2-40B4-BE49-F238E27FC236}">
                <a16:creationId xmlns:a16="http://schemas.microsoft.com/office/drawing/2014/main" id="{7B66A044-7BFE-4C47-B7B6-9A2AE8482A4E}"/>
              </a:ext>
            </a:extLst>
          </p:cNvPr>
          <p:cNvSpPr txBox="1"/>
          <p:nvPr/>
        </p:nvSpPr>
        <p:spPr>
          <a:xfrm>
            <a:off x="2377709" y="4737105"/>
            <a:ext cx="928139" cy="338554"/>
          </a:xfrm>
          <a:prstGeom prst="rect">
            <a:avLst/>
          </a:prstGeom>
          <a:noFill/>
        </p:spPr>
        <p:txBody>
          <a:bodyPr wrap="none" rtlCol="0">
            <a:spAutoFit/>
          </a:bodyPr>
          <a:lstStyle/>
          <a:p>
            <a:r>
              <a:rPr lang="en-US" sz="1600" dirty="0"/>
              <a:t>Level #5</a:t>
            </a:r>
            <a:endParaRPr lang="en-US" sz="1600" i="1" dirty="0"/>
          </a:p>
        </p:txBody>
      </p:sp>
      <p:sp>
        <p:nvSpPr>
          <p:cNvPr id="257" name="TextovéPole 256">
            <a:extLst>
              <a:ext uri="{FF2B5EF4-FFF2-40B4-BE49-F238E27FC236}">
                <a16:creationId xmlns:a16="http://schemas.microsoft.com/office/drawing/2014/main" id="{FC4F6DF9-3C65-42C6-92DA-3F0C4C770264}"/>
              </a:ext>
            </a:extLst>
          </p:cNvPr>
          <p:cNvSpPr txBox="1"/>
          <p:nvPr/>
        </p:nvSpPr>
        <p:spPr>
          <a:xfrm>
            <a:off x="2377709" y="5509264"/>
            <a:ext cx="1030731" cy="338554"/>
          </a:xfrm>
          <a:prstGeom prst="rect">
            <a:avLst/>
          </a:prstGeom>
          <a:noFill/>
        </p:spPr>
        <p:txBody>
          <a:bodyPr wrap="none" rtlCol="0">
            <a:spAutoFit/>
          </a:bodyPr>
          <a:lstStyle/>
          <a:p>
            <a:r>
              <a:rPr lang="en-US" sz="1600" dirty="0"/>
              <a:t>Level #14</a:t>
            </a:r>
            <a:endParaRPr lang="en-US" sz="1600" i="1" dirty="0"/>
          </a:p>
        </p:txBody>
      </p:sp>
      <p:cxnSp>
        <p:nvCxnSpPr>
          <p:cNvPr id="53" name="Straight Connector 55">
            <a:extLst>
              <a:ext uri="{FF2B5EF4-FFF2-40B4-BE49-F238E27FC236}">
                <a16:creationId xmlns:a16="http://schemas.microsoft.com/office/drawing/2014/main" id="{834AA8CD-DE93-46C3-8854-A175B0E20E6F}"/>
              </a:ext>
            </a:extLst>
          </p:cNvPr>
          <p:cNvCxnSpPr>
            <a:cxnSpLocks/>
          </p:cNvCxnSpPr>
          <p:nvPr/>
        </p:nvCxnSpPr>
        <p:spPr bwMode="auto">
          <a:xfrm>
            <a:off x="5872640" y="4131025"/>
            <a:ext cx="24887" cy="2250303"/>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4" name="Straight Connector 74">
            <a:extLst>
              <a:ext uri="{FF2B5EF4-FFF2-40B4-BE49-F238E27FC236}">
                <a16:creationId xmlns:a16="http://schemas.microsoft.com/office/drawing/2014/main" id="{211F19B4-1D67-4291-B524-DDCBC81B35D0}"/>
              </a:ext>
            </a:extLst>
          </p:cNvPr>
          <p:cNvCxnSpPr>
            <a:cxnSpLocks/>
          </p:cNvCxnSpPr>
          <p:nvPr/>
        </p:nvCxnSpPr>
        <p:spPr bwMode="auto">
          <a:xfrm>
            <a:off x="6995889" y="4131026"/>
            <a:ext cx="9830" cy="2250302"/>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sp>
        <p:nvSpPr>
          <p:cNvPr id="5" name="Zástupný symbol pro číslo snímku 4">
            <a:extLst>
              <a:ext uri="{FF2B5EF4-FFF2-40B4-BE49-F238E27FC236}">
                <a16:creationId xmlns:a16="http://schemas.microsoft.com/office/drawing/2014/main" id="{97914D44-764F-4437-B16C-023A142447AF}"/>
              </a:ext>
            </a:extLst>
          </p:cNvPr>
          <p:cNvSpPr>
            <a:spLocks noGrp="1"/>
          </p:cNvSpPr>
          <p:nvPr>
            <p:ph type="sldNum" sz="quarter" idx="11"/>
          </p:nvPr>
        </p:nvSpPr>
        <p:spPr/>
        <p:txBody>
          <a:bodyPr/>
          <a:lstStyle/>
          <a:p>
            <a:pPr>
              <a:defRPr/>
            </a:pPr>
            <a:fld id="{0BAAA98E-AEB8-429B-B9FA-B14E1C5572D3}" type="slidenum">
              <a:rPr lang="en-US" altLang="en-US" smtClean="0"/>
              <a:pPr>
                <a:defRPr/>
              </a:pPr>
              <a:t>134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910204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8AA37A3D-248C-4259-98E6-3EF023E0BA9A}"/>
              </a:ext>
            </a:extLst>
          </p:cNvPr>
          <p:cNvPicPr>
            <a:picLocks noChangeAspect="1"/>
          </p:cNvPicPr>
          <p:nvPr/>
        </p:nvPicPr>
        <p:blipFill rotWithShape="1">
          <a:blip r:embed="rId3"/>
          <a:srcRect l="50759" t="13326" r="495" b="7140"/>
          <a:stretch/>
        </p:blipFill>
        <p:spPr>
          <a:xfrm>
            <a:off x="5580112" y="2708920"/>
            <a:ext cx="3513584" cy="2088232"/>
          </a:xfrm>
          <a:prstGeom prst="rect">
            <a:avLst/>
          </a:prstGeom>
        </p:spPr>
      </p:pic>
      <p:sp>
        <p:nvSpPr>
          <p:cNvPr id="28677" name="Nadpis 1"/>
          <p:cNvSpPr>
            <a:spLocks noGrp="1"/>
          </p:cNvSpPr>
          <p:nvPr>
            <p:ph type="title"/>
          </p:nvPr>
        </p:nvSpPr>
        <p:spPr/>
        <p:txBody>
          <a:bodyPr/>
          <a:lstStyle/>
          <a:p>
            <a:pPr eaLnBrk="1" hangingPunct="1"/>
            <a:r>
              <a:rPr lang="en-US" altLang="en-US" dirty="0"/>
              <a:t>7.2 Elasticity Property</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Reducing the number of levels and segments</a:t>
            </a:r>
          </a:p>
          <a:p>
            <a:r>
              <a:rPr lang="en-US" altLang="cs-CZ" sz="2400" dirty="0"/>
              <a:t>Motion-image similarity concept exhibits </a:t>
            </a:r>
            <a:r>
              <a:rPr lang="en-US" altLang="cs-CZ" sz="2400" dirty="0">
                <a:solidFill>
                  <a:schemeClr val="accent6"/>
                </a:solidFill>
              </a:rPr>
              <a:t>elasticity</a:t>
            </a:r>
            <a:r>
              <a:rPr lang="en-US" altLang="cs-CZ" sz="2400" dirty="0"/>
              <a:t> property</a:t>
            </a:r>
          </a:p>
          <a:p>
            <a:pPr lvl="1"/>
            <a:r>
              <a:rPr lang="en-US" altLang="cs-CZ" sz="2000" dirty="0"/>
              <a:t>Search accuracy decreases only slightly when up to</a:t>
            </a:r>
            <a:r>
              <a:rPr lang="en-US" altLang="cs-CZ" sz="2000" b="1" dirty="0"/>
              <a:t> </a:t>
            </a:r>
            <a:r>
              <a:rPr lang="en-US" altLang="cs-CZ" sz="2000" dirty="0"/>
              <a:t>20% of segment content is misaligned (i.e., shifted)</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34" name="Rectangle 1">
            <a:extLst>
              <a:ext uri="{FF2B5EF4-FFF2-40B4-BE49-F238E27FC236}">
                <a16:creationId xmlns:a16="http://schemas.microsoft.com/office/drawing/2014/main" id="{27BF1C95-A5E4-4E49-B67D-CF2D1E4D25C8}"/>
              </a:ext>
            </a:extLst>
          </p:cNvPr>
          <p:cNvSpPr/>
          <p:nvPr/>
        </p:nvSpPr>
        <p:spPr>
          <a:xfrm>
            <a:off x="323528" y="4907863"/>
            <a:ext cx="3876590" cy="1015663"/>
          </a:xfrm>
          <a:prstGeom prst="rect">
            <a:avLst/>
          </a:prstGeom>
          <a:ln w="15875">
            <a:solidFill>
              <a:schemeClr val="accent2"/>
            </a:solidFill>
          </a:ln>
        </p:spPr>
        <p:txBody>
          <a:bodyPr wrap="square">
            <a:spAutoFit/>
          </a:bodyPr>
          <a:lstStyle/>
          <a:p>
            <a:r>
              <a:rPr lang="en-US" altLang="cs-CZ" sz="2000" dirty="0">
                <a:sym typeface="Wingdings" panose="05000000000000000000" pitchFamily="2" charset="2"/>
              </a:rPr>
              <a:t>Overlapping segments can be shifted by 5–25 % of their length (and not only by a single frame)</a:t>
            </a:r>
          </a:p>
        </p:txBody>
      </p:sp>
      <p:sp>
        <p:nvSpPr>
          <p:cNvPr id="35" name="Rectangle 1">
            <a:extLst>
              <a:ext uri="{FF2B5EF4-FFF2-40B4-BE49-F238E27FC236}">
                <a16:creationId xmlns:a16="http://schemas.microsoft.com/office/drawing/2014/main" id="{4A22F7A4-A023-442C-A9CB-10F5E02EF533}"/>
              </a:ext>
            </a:extLst>
          </p:cNvPr>
          <p:cNvSpPr/>
          <p:nvPr/>
        </p:nvSpPr>
        <p:spPr>
          <a:xfrm>
            <a:off x="251520" y="6023242"/>
            <a:ext cx="8597652" cy="461665"/>
          </a:xfrm>
          <a:prstGeom prst="rect">
            <a:avLst/>
          </a:prstGeom>
        </p:spPr>
        <p:txBody>
          <a:bodyPr wrap="square">
            <a:spAutoFit/>
          </a:bodyPr>
          <a:lstStyle/>
          <a:p>
            <a:r>
              <a:rPr lang="en-US" altLang="cs-CZ" sz="2400" b="1" dirty="0">
                <a:solidFill>
                  <a:srgbClr val="00B050"/>
                </a:solidFill>
                <a:sym typeface="Wingdings" panose="05000000000000000000" pitchFamily="2" charset="2"/>
              </a:rPr>
              <a:t></a:t>
            </a:r>
            <a:r>
              <a:rPr lang="en-US" altLang="cs-CZ" sz="2400" dirty="0">
                <a:solidFill>
                  <a:schemeClr val="accent6"/>
                </a:solidFill>
                <a:sym typeface="Wingdings" panose="05000000000000000000" pitchFamily="2" charset="2"/>
              </a:rPr>
              <a:t> The big number of segments can be dramatically reduced</a:t>
            </a:r>
          </a:p>
        </p:txBody>
      </p:sp>
      <p:sp>
        <p:nvSpPr>
          <p:cNvPr id="36" name="Rectangle 1">
            <a:extLst>
              <a:ext uri="{FF2B5EF4-FFF2-40B4-BE49-F238E27FC236}">
                <a16:creationId xmlns:a16="http://schemas.microsoft.com/office/drawing/2014/main" id="{D0C0A408-01BA-4676-BB1C-2CAE7E66712B}"/>
              </a:ext>
            </a:extLst>
          </p:cNvPr>
          <p:cNvSpPr/>
          <p:nvPr/>
        </p:nvSpPr>
        <p:spPr>
          <a:xfrm>
            <a:off x="4903439" y="4902365"/>
            <a:ext cx="3989041" cy="1015663"/>
          </a:xfrm>
          <a:prstGeom prst="rect">
            <a:avLst/>
          </a:prstGeom>
          <a:ln w="15875">
            <a:solidFill>
              <a:schemeClr val="accent2"/>
            </a:solidFill>
          </a:ln>
        </p:spPr>
        <p:txBody>
          <a:bodyPr wrap="square">
            <a:spAutoFit/>
          </a:bodyPr>
          <a:lstStyle/>
          <a:p>
            <a:r>
              <a:rPr lang="en-US" altLang="cs-CZ" sz="2000" dirty="0">
                <a:sym typeface="Wingdings" panose="05000000000000000000" pitchFamily="2" charset="2"/>
              </a:rPr>
              <a:t>Levels can be generated only for the specific lengths of queries (and not for all the possible ones)</a:t>
            </a:r>
          </a:p>
        </p:txBody>
      </p:sp>
      <p:sp>
        <p:nvSpPr>
          <p:cNvPr id="41" name="Obdélník 6">
            <a:extLst>
              <a:ext uri="{FF2B5EF4-FFF2-40B4-BE49-F238E27FC236}">
                <a16:creationId xmlns:a16="http://schemas.microsoft.com/office/drawing/2014/main" id="{DDC56DBE-A415-4D80-A150-F7D2211B1B14}"/>
              </a:ext>
            </a:extLst>
          </p:cNvPr>
          <p:cNvSpPr/>
          <p:nvPr/>
        </p:nvSpPr>
        <p:spPr bwMode="auto">
          <a:xfrm>
            <a:off x="1129654" y="3252321"/>
            <a:ext cx="3348000"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2" name="Obdélník 13">
            <a:extLst>
              <a:ext uri="{FF2B5EF4-FFF2-40B4-BE49-F238E27FC236}">
                <a16:creationId xmlns:a16="http://schemas.microsoft.com/office/drawing/2014/main" id="{E1484B14-33F1-4EB4-8F22-5D45DF3A8BCC}"/>
              </a:ext>
            </a:extLst>
          </p:cNvPr>
          <p:cNvSpPr/>
          <p:nvPr/>
        </p:nvSpPr>
        <p:spPr bwMode="auto">
          <a:xfrm>
            <a:off x="2051720" y="3252322"/>
            <a:ext cx="1122446" cy="165673"/>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43" name="Group 69">
            <a:extLst>
              <a:ext uri="{FF2B5EF4-FFF2-40B4-BE49-F238E27FC236}">
                <a16:creationId xmlns:a16="http://schemas.microsoft.com/office/drawing/2014/main" id="{63A7633B-1C69-4869-B499-80FABF68A2C1}"/>
              </a:ext>
            </a:extLst>
          </p:cNvPr>
          <p:cNvGrpSpPr/>
          <p:nvPr/>
        </p:nvGrpSpPr>
        <p:grpSpPr>
          <a:xfrm>
            <a:off x="1134666" y="3546924"/>
            <a:ext cx="3344312" cy="162667"/>
            <a:chOff x="2479269" y="5061688"/>
            <a:chExt cx="2978109" cy="144016"/>
          </a:xfrm>
          <a:solidFill>
            <a:schemeClr val="bg1"/>
          </a:solidFill>
        </p:grpSpPr>
        <p:sp>
          <p:nvSpPr>
            <p:cNvPr id="44" name="Obdélník 38">
              <a:extLst>
                <a:ext uri="{FF2B5EF4-FFF2-40B4-BE49-F238E27FC236}">
                  <a16:creationId xmlns:a16="http://schemas.microsoft.com/office/drawing/2014/main" id="{6C729C04-6642-4DC8-B449-4E256FD5331A}"/>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5" name="Obdélník 39">
              <a:extLst>
                <a:ext uri="{FF2B5EF4-FFF2-40B4-BE49-F238E27FC236}">
                  <a16:creationId xmlns:a16="http://schemas.microsoft.com/office/drawing/2014/main" id="{BC8DFE83-55B7-495C-B5A2-58475BAD559C}"/>
                </a:ext>
              </a:extLst>
            </p:cNvPr>
            <p:cNvSpPr/>
            <p:nvPr/>
          </p:nvSpPr>
          <p:spPr bwMode="auto">
            <a:xfrm>
              <a:off x="3471972" y="5061688"/>
              <a:ext cx="992703" cy="144016"/>
            </a:xfrm>
            <a:prstGeom prst="rect">
              <a:avLst/>
            </a:prstGeom>
            <a:grpFill/>
            <a:ln w="2540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6" name="Obdélník 40">
              <a:extLst>
                <a:ext uri="{FF2B5EF4-FFF2-40B4-BE49-F238E27FC236}">
                  <a16:creationId xmlns:a16="http://schemas.microsoft.com/office/drawing/2014/main" id="{6A69AF58-5813-46E4-9189-B49164A46BF6}"/>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cxnSp>
        <p:nvCxnSpPr>
          <p:cNvPr id="49" name="Straight Connector 55">
            <a:extLst>
              <a:ext uri="{FF2B5EF4-FFF2-40B4-BE49-F238E27FC236}">
                <a16:creationId xmlns:a16="http://schemas.microsoft.com/office/drawing/2014/main" id="{F38D9AB1-002F-4E30-84AE-4738C3BF0F51}"/>
              </a:ext>
            </a:extLst>
          </p:cNvPr>
          <p:cNvCxnSpPr>
            <a:cxnSpLocks/>
          </p:cNvCxnSpPr>
          <p:nvPr/>
        </p:nvCxnSpPr>
        <p:spPr bwMode="auto">
          <a:xfrm>
            <a:off x="2035974" y="3096821"/>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1" name="Straight Connector 55">
            <a:extLst>
              <a:ext uri="{FF2B5EF4-FFF2-40B4-BE49-F238E27FC236}">
                <a16:creationId xmlns:a16="http://schemas.microsoft.com/office/drawing/2014/main" id="{13F4B380-7D34-4745-B654-2FA8C6DCFD87}"/>
              </a:ext>
            </a:extLst>
          </p:cNvPr>
          <p:cNvCxnSpPr>
            <a:cxnSpLocks/>
          </p:cNvCxnSpPr>
          <p:nvPr/>
        </p:nvCxnSpPr>
        <p:spPr bwMode="auto">
          <a:xfrm>
            <a:off x="2268487" y="3096821"/>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2" name="Straight Connector 55">
            <a:extLst>
              <a:ext uri="{FF2B5EF4-FFF2-40B4-BE49-F238E27FC236}">
                <a16:creationId xmlns:a16="http://schemas.microsoft.com/office/drawing/2014/main" id="{8DD12511-83A3-4BFE-8D6D-6BE25AF9E37B}"/>
              </a:ext>
            </a:extLst>
          </p:cNvPr>
          <p:cNvCxnSpPr>
            <a:cxnSpLocks/>
          </p:cNvCxnSpPr>
          <p:nvPr/>
        </p:nvCxnSpPr>
        <p:spPr bwMode="auto">
          <a:xfrm>
            <a:off x="3175273" y="3114876"/>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3" name="Straight Connector 55">
            <a:extLst>
              <a:ext uri="{FF2B5EF4-FFF2-40B4-BE49-F238E27FC236}">
                <a16:creationId xmlns:a16="http://schemas.microsoft.com/office/drawing/2014/main" id="{EF73F2B3-A860-4127-B9FA-06F4F242DEDB}"/>
              </a:ext>
            </a:extLst>
          </p:cNvPr>
          <p:cNvCxnSpPr>
            <a:cxnSpLocks/>
          </p:cNvCxnSpPr>
          <p:nvPr/>
        </p:nvCxnSpPr>
        <p:spPr bwMode="auto">
          <a:xfrm>
            <a:off x="3381772" y="3114876"/>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sp>
        <p:nvSpPr>
          <p:cNvPr id="54" name="TextovéPole 31">
            <a:extLst>
              <a:ext uri="{FF2B5EF4-FFF2-40B4-BE49-F238E27FC236}">
                <a16:creationId xmlns:a16="http://schemas.microsoft.com/office/drawing/2014/main" id="{ECD1B42A-0F39-4F96-9262-100E80141357}"/>
              </a:ext>
            </a:extLst>
          </p:cNvPr>
          <p:cNvSpPr txBox="1"/>
          <p:nvPr/>
        </p:nvSpPr>
        <p:spPr>
          <a:xfrm>
            <a:off x="1983380" y="3815211"/>
            <a:ext cx="1724524" cy="307777"/>
          </a:xfrm>
          <a:prstGeom prst="rect">
            <a:avLst/>
          </a:prstGeom>
          <a:noFill/>
        </p:spPr>
        <p:txBody>
          <a:bodyPr wrap="square" rtlCol="0">
            <a:spAutoFit/>
          </a:bodyPr>
          <a:lstStyle/>
          <a:p>
            <a:r>
              <a:rPr lang="en-US" sz="1400" dirty="0">
                <a:solidFill>
                  <a:schemeClr val="accent2"/>
                </a:solidFill>
              </a:rPr>
              <a:t>20%                 20%</a:t>
            </a:r>
          </a:p>
        </p:txBody>
      </p:sp>
      <p:sp>
        <p:nvSpPr>
          <p:cNvPr id="55" name="TextovéPole 31">
            <a:extLst>
              <a:ext uri="{FF2B5EF4-FFF2-40B4-BE49-F238E27FC236}">
                <a16:creationId xmlns:a16="http://schemas.microsoft.com/office/drawing/2014/main" id="{2945772C-59F7-41A7-AA48-75C4F1B4FB28}"/>
              </a:ext>
            </a:extLst>
          </p:cNvPr>
          <p:cNvSpPr txBox="1"/>
          <p:nvPr/>
        </p:nvSpPr>
        <p:spPr>
          <a:xfrm>
            <a:off x="875550" y="3995772"/>
            <a:ext cx="3989042" cy="369332"/>
          </a:xfrm>
          <a:prstGeom prst="rect">
            <a:avLst/>
          </a:prstGeom>
          <a:noFill/>
        </p:spPr>
        <p:txBody>
          <a:bodyPr wrap="square" rtlCol="0">
            <a:spAutoFit/>
          </a:bodyPr>
          <a:lstStyle/>
          <a:p>
            <a:r>
              <a:rPr lang="en-US" dirty="0">
                <a:solidFill>
                  <a:schemeClr val="accent6"/>
                </a:solidFill>
              </a:rPr>
              <a:t>20% misalignment </a:t>
            </a:r>
            <a:r>
              <a:rPr lang="en-US" dirty="0" err="1">
                <a:solidFill>
                  <a:schemeClr val="accent6"/>
                </a:solidFill>
              </a:rPr>
              <a:t>w.r.t.</a:t>
            </a:r>
            <a:r>
              <a:rPr lang="en-US" dirty="0">
                <a:solidFill>
                  <a:schemeClr val="accent6"/>
                </a:solidFill>
              </a:rPr>
              <a:t> segment size</a:t>
            </a:r>
            <a:endParaRPr lang="en-US" dirty="0">
              <a:solidFill>
                <a:schemeClr val="accent2"/>
              </a:solidFill>
            </a:endParaRPr>
          </a:p>
        </p:txBody>
      </p:sp>
      <p:sp>
        <p:nvSpPr>
          <p:cNvPr id="59" name="Bublinový popisek: se šipkou dolů 58">
            <a:extLst>
              <a:ext uri="{FF2B5EF4-FFF2-40B4-BE49-F238E27FC236}">
                <a16:creationId xmlns:a16="http://schemas.microsoft.com/office/drawing/2014/main" id="{A61CA6BE-F9F5-4BA1-9923-25A061825428}"/>
              </a:ext>
            </a:extLst>
          </p:cNvPr>
          <p:cNvSpPr/>
          <p:nvPr/>
        </p:nvSpPr>
        <p:spPr bwMode="auto">
          <a:xfrm>
            <a:off x="4200118" y="5338080"/>
            <a:ext cx="703322" cy="797358"/>
          </a:xfrm>
          <a:prstGeom prst="downArrowCallout">
            <a:avLst>
              <a:gd name="adj1" fmla="val 25000"/>
              <a:gd name="adj2" fmla="val 25000"/>
              <a:gd name="adj3" fmla="val 25000"/>
              <a:gd name="adj4" fmla="val 19617"/>
            </a:avLst>
          </a:prstGeom>
          <a:solidFill>
            <a:schemeClr val="accent6"/>
          </a:solid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5" name="Zástupný symbol pro číslo snímku 4">
            <a:extLst>
              <a:ext uri="{FF2B5EF4-FFF2-40B4-BE49-F238E27FC236}">
                <a16:creationId xmlns:a16="http://schemas.microsoft.com/office/drawing/2014/main" id="{6A5C0148-8BCD-40E7-8491-872D3F703184}"/>
              </a:ext>
            </a:extLst>
          </p:cNvPr>
          <p:cNvSpPr>
            <a:spLocks noGrp="1"/>
          </p:cNvSpPr>
          <p:nvPr>
            <p:ph type="sldNum" sz="quarter" idx="11"/>
          </p:nvPr>
        </p:nvSpPr>
        <p:spPr/>
        <p:txBody>
          <a:bodyPr/>
          <a:lstStyle/>
          <a:p>
            <a:pPr>
              <a:defRPr/>
            </a:pPr>
            <a:fld id="{0BAAA98E-AEB8-429B-B9FA-B14E1C5572D3}" type="slidenum">
              <a:rPr lang="en-US" altLang="en-US" smtClean="0"/>
              <a:pPr>
                <a:defRPr/>
              </a:pPr>
              <a:t>135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32007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ovéPole 12">
            <a:extLst>
              <a:ext uri="{FF2B5EF4-FFF2-40B4-BE49-F238E27FC236}">
                <a16:creationId xmlns:a16="http://schemas.microsoft.com/office/drawing/2014/main" id="{BC165BD2-A23A-4C70-96EE-897DA47DB0B7}"/>
              </a:ext>
            </a:extLst>
          </p:cNvPr>
          <p:cNvSpPr txBox="1"/>
          <p:nvPr/>
        </p:nvSpPr>
        <p:spPr>
          <a:xfrm>
            <a:off x="238633" y="3817394"/>
            <a:ext cx="3312368" cy="646331"/>
          </a:xfrm>
          <a:prstGeom prst="rect">
            <a:avLst/>
          </a:prstGeom>
          <a:noFill/>
        </p:spPr>
        <p:txBody>
          <a:bodyPr wrap="square" rtlCol="0">
            <a:spAutoFit/>
          </a:bodyPr>
          <a:lstStyle/>
          <a:p>
            <a:r>
              <a:rPr lang="en-US" b="1" dirty="0">
                <a:solidFill>
                  <a:srgbClr val="FF9900"/>
                </a:solidFill>
              </a:rPr>
              <a:t>Query length</a:t>
            </a:r>
            <a:br>
              <a:rPr lang="en-US" b="1" dirty="0">
                <a:solidFill>
                  <a:srgbClr val="FF9900"/>
                </a:solidFill>
              </a:rPr>
            </a:br>
            <a:r>
              <a:rPr lang="en-US" b="1" dirty="0">
                <a:solidFill>
                  <a:srgbClr val="FF9900"/>
                </a:solidFill>
              </a:rPr>
              <a:t>limits [100, 500]</a:t>
            </a:r>
          </a:p>
        </p:txBody>
      </p:sp>
      <p:sp>
        <p:nvSpPr>
          <p:cNvPr id="28677" name="Nadpis 1"/>
          <p:cNvSpPr>
            <a:spLocks noGrp="1"/>
          </p:cNvSpPr>
          <p:nvPr>
            <p:ph type="title"/>
          </p:nvPr>
        </p:nvSpPr>
        <p:spPr/>
        <p:txBody>
          <a:bodyPr/>
          <a:lstStyle/>
          <a:p>
            <a:pPr eaLnBrk="1" hangingPunct="1"/>
            <a:r>
              <a:rPr lang="en-US" altLang="en-US" dirty="0"/>
              <a:t>7.2 Decreasing Number of Segments</a:t>
            </a:r>
          </a:p>
        </p:txBody>
      </p:sp>
      <mc:AlternateContent xmlns:mc="http://schemas.openxmlformats.org/markup-compatibility/2006" xmlns:a14="http://schemas.microsoft.com/office/drawing/2010/main">
        <mc:Choice Requires="a14">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Reducing the number of levels and segments</a:t>
                </a:r>
              </a:p>
              <a:p>
                <a:r>
                  <a:rPr lang="en-US" altLang="cs-CZ" sz="2400" dirty="0"/>
                  <a:t>Segment lengths and number of levels depend on</a:t>
                </a:r>
              </a:p>
              <a:p>
                <a:pPr lvl="1"/>
                <a:r>
                  <a:rPr lang="en-US" altLang="cs-CZ" sz="2000" dirty="0"/>
                  <a:t>Query length limits </a:t>
                </a:r>
                <a:r>
                  <a:rPr lang="en-US" altLang="cs-CZ" sz="2000" dirty="0">
                    <a:solidFill>
                      <a:srgbClr val="FF9900"/>
                    </a:solidFill>
                  </a:rPr>
                  <a:t>(</a:t>
                </a:r>
                <a:r>
                  <a:rPr lang="en-US" altLang="cs-CZ" sz="2000" i="1" dirty="0" err="1">
                    <a:solidFill>
                      <a:srgbClr val="FF9900"/>
                    </a:solidFill>
                  </a:rPr>
                  <a:t>l</a:t>
                </a:r>
                <a:r>
                  <a:rPr lang="en-US" altLang="cs-CZ" sz="2000" i="1" baseline="30000" dirty="0" err="1">
                    <a:solidFill>
                      <a:srgbClr val="FF9900"/>
                    </a:solidFill>
                  </a:rPr>
                  <a:t>min</a:t>
                </a:r>
                <a:r>
                  <a:rPr lang="en-US" altLang="cs-CZ" sz="2000" dirty="0">
                    <a:solidFill>
                      <a:srgbClr val="FF9900"/>
                    </a:solidFill>
                  </a:rPr>
                  <a:t>, </a:t>
                </a:r>
                <a:r>
                  <a:rPr lang="en-US" altLang="cs-CZ" sz="2000" i="1" dirty="0" err="1">
                    <a:solidFill>
                      <a:srgbClr val="FF9900"/>
                    </a:solidFill>
                  </a:rPr>
                  <a:t>l</a:t>
                </a:r>
                <a:r>
                  <a:rPr lang="en-US" altLang="cs-CZ" sz="2000" i="1" baseline="30000" dirty="0" err="1">
                    <a:solidFill>
                      <a:srgbClr val="FF9900"/>
                    </a:solidFill>
                  </a:rPr>
                  <a:t>max</a:t>
                </a:r>
                <a:r>
                  <a:rPr lang="en-US" altLang="cs-CZ" sz="2000" dirty="0">
                    <a:solidFill>
                      <a:srgbClr val="FF9900"/>
                    </a:solidFill>
                  </a:rPr>
                  <a:t>)</a:t>
                </a:r>
              </a:p>
              <a:p>
                <a:pPr lvl="1"/>
                <a:r>
                  <a:rPr lang="en-US" altLang="cs-CZ" sz="2000" dirty="0"/>
                  <a:t>Elasticity of the similarity measure (quantified by </a:t>
                </a:r>
                <a14:m>
                  <m:oMath xmlns:m="http://schemas.openxmlformats.org/officeDocument/2006/math">
                    <m:r>
                      <a:rPr lang="en-US" altLang="cs-CZ" sz="2000" b="0" i="1" smtClean="0">
                        <a:solidFill>
                          <a:schemeClr val="accent6"/>
                        </a:solidFill>
                        <a:latin typeface="Cambria Math" panose="02040503050406030204" pitchFamily="18" charset="0"/>
                      </a:rPr>
                      <m:t>𝑐𝑓</m:t>
                    </m:r>
                    <m:r>
                      <a:rPr lang="en-US" altLang="cs-CZ" sz="2000" i="1">
                        <a:solidFill>
                          <a:schemeClr val="accent6"/>
                        </a:solidFill>
                        <a:latin typeface="Cambria Math" panose="02040503050406030204" pitchFamily="18" charset="0"/>
                        <a:ea typeface="Cambria Math" panose="02040503050406030204" pitchFamily="18" charset="0"/>
                      </a:rPr>
                      <m:t>∈</m:t>
                    </m:r>
                    <m:r>
                      <a:rPr lang="en-US" altLang="cs-CZ" sz="2000" b="0" i="1" smtClean="0">
                        <a:solidFill>
                          <a:schemeClr val="accent6"/>
                        </a:solidFill>
                        <a:latin typeface="Cambria Math" panose="02040503050406030204" pitchFamily="18" charset="0"/>
                        <a:ea typeface="Cambria Math" panose="02040503050406030204" pitchFamily="18" charset="0"/>
                      </a:rPr>
                      <m:t>[0, 1]</m:t>
                    </m:r>
                  </m:oMath>
                </a14:m>
                <a:r>
                  <a:rPr lang="en-US" altLang="cs-CZ" sz="2000" dirty="0"/>
                  <a:t>)</a:t>
                </a:r>
              </a:p>
              <a:p>
                <a:pPr lvl="1"/>
                <a:endParaRPr lang="en-US" altLang="cs-CZ" sz="2000" dirty="0"/>
              </a:p>
              <a:p>
                <a:r>
                  <a:rPr lang="en-US" altLang="cs-CZ" sz="2400" dirty="0"/>
                  <a:t>Segmentation example for elasticity </a:t>
                </a:r>
                <a:r>
                  <a:rPr lang="en-US" altLang="cs-CZ" sz="2400" i="1" dirty="0" err="1">
                    <a:solidFill>
                      <a:schemeClr val="accent2"/>
                    </a:solidFill>
                  </a:rPr>
                  <a:t>cf</a:t>
                </a:r>
                <a:r>
                  <a:rPr lang="en-US" altLang="cs-CZ" sz="2400" dirty="0">
                    <a:solidFill>
                      <a:schemeClr val="accent2"/>
                    </a:solidFill>
                  </a:rPr>
                  <a:t> = 0.2 ~ 20%</a:t>
                </a:r>
                <a:r>
                  <a:rPr lang="en-US" altLang="cs-CZ" sz="2400" dirty="0"/>
                  <a:t>:</a:t>
                </a:r>
              </a:p>
            </p:txBody>
          </p:sp>
        </mc:Choice>
        <mc:Fallback xmlns="">
          <p:sp>
            <p:nvSpPr>
              <p:cNvPr id="28674" name="Zástupný symbol pro obsah 2"/>
              <p:cNvSpPr>
                <a:spLocks noGrp="1" noRot="1" noChangeAspect="1" noMove="1" noResize="1" noEditPoints="1" noAdjustHandles="1" noChangeArrowheads="1" noChangeShapeType="1" noTextEdit="1"/>
              </p:cNvSpPr>
              <p:nvPr>
                <p:ph idx="1"/>
              </p:nvPr>
            </p:nvSpPr>
            <p:spPr>
              <a:xfrm>
                <a:off x="250824" y="1412776"/>
                <a:ext cx="8641853" cy="4853869"/>
              </a:xfrm>
              <a:blipFill>
                <a:blip r:embed="rId3"/>
                <a:stretch>
                  <a:fillRect l="-1410" t="-1508"/>
                </a:stretch>
              </a:blipFill>
            </p:spPr>
            <p:txBody>
              <a:bodyPr/>
              <a:lstStyle/>
              <a:p>
                <a:r>
                  <a:rPr lang="cs-CZ">
                    <a:noFill/>
                  </a:rPr>
                  <a:t> </a:t>
                </a:r>
              </a:p>
            </p:txBody>
          </p:sp>
        </mc:Fallback>
      </mc:AlternateContent>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27" name="Obdélník 113">
            <a:extLst>
              <a:ext uri="{FF2B5EF4-FFF2-40B4-BE49-F238E27FC236}">
                <a16:creationId xmlns:a16="http://schemas.microsoft.com/office/drawing/2014/main" id="{6A234CDD-03FC-4667-BC98-C04D170EC5E8}"/>
              </a:ext>
            </a:extLst>
          </p:cNvPr>
          <p:cNvSpPr/>
          <p:nvPr/>
        </p:nvSpPr>
        <p:spPr bwMode="auto">
          <a:xfrm>
            <a:off x="3994878" y="5889932"/>
            <a:ext cx="936000" cy="144000"/>
          </a:xfrm>
          <a:prstGeom prst="rect">
            <a:avLst/>
          </a:prstGeom>
          <a:solidFill>
            <a:srgbClr val="FFC000"/>
          </a:solidFill>
          <a:ln w="9525" cap="flat" cmpd="sng" algn="ctr">
            <a:solidFill>
              <a:srgbClr val="FFC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8" name="Obdélník 113">
            <a:extLst>
              <a:ext uri="{FF2B5EF4-FFF2-40B4-BE49-F238E27FC236}">
                <a16:creationId xmlns:a16="http://schemas.microsoft.com/office/drawing/2014/main" id="{F0FFAC9C-32FC-4D72-AA46-A8E0B1575F1A}"/>
              </a:ext>
            </a:extLst>
          </p:cNvPr>
          <p:cNvSpPr/>
          <p:nvPr/>
        </p:nvSpPr>
        <p:spPr bwMode="auto">
          <a:xfrm>
            <a:off x="3287573" y="5522408"/>
            <a:ext cx="703399" cy="144016"/>
          </a:xfrm>
          <a:prstGeom prst="rect">
            <a:avLst/>
          </a:prstGeom>
          <a:solidFill>
            <a:srgbClr val="FFC000"/>
          </a:solidFill>
          <a:ln w="9525" cap="flat" cmpd="sng" algn="ctr">
            <a:solidFill>
              <a:srgbClr val="FFC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9" name="Obdélník 113">
            <a:extLst>
              <a:ext uri="{FF2B5EF4-FFF2-40B4-BE49-F238E27FC236}">
                <a16:creationId xmlns:a16="http://schemas.microsoft.com/office/drawing/2014/main" id="{B99EF764-9606-40A1-9BD5-3265324CA7D8}"/>
              </a:ext>
            </a:extLst>
          </p:cNvPr>
          <p:cNvSpPr/>
          <p:nvPr/>
        </p:nvSpPr>
        <p:spPr bwMode="auto">
          <a:xfrm>
            <a:off x="2801688" y="5184847"/>
            <a:ext cx="480431" cy="144016"/>
          </a:xfrm>
          <a:prstGeom prst="rect">
            <a:avLst/>
          </a:prstGeom>
          <a:solidFill>
            <a:srgbClr val="FFC000"/>
          </a:solidFill>
          <a:ln w="9525" cap="flat" cmpd="sng" algn="ctr">
            <a:solidFill>
              <a:srgbClr val="FFC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0" name="Obdélník 113">
            <a:extLst>
              <a:ext uri="{FF2B5EF4-FFF2-40B4-BE49-F238E27FC236}">
                <a16:creationId xmlns:a16="http://schemas.microsoft.com/office/drawing/2014/main" id="{87AD1573-E1DE-4470-A6E7-332A5CD505AA}"/>
              </a:ext>
            </a:extLst>
          </p:cNvPr>
          <p:cNvSpPr/>
          <p:nvPr/>
        </p:nvSpPr>
        <p:spPr bwMode="auto">
          <a:xfrm>
            <a:off x="2546533" y="4809874"/>
            <a:ext cx="261140" cy="144016"/>
          </a:xfrm>
          <a:prstGeom prst="rect">
            <a:avLst/>
          </a:prstGeom>
          <a:solidFill>
            <a:srgbClr val="FFC000"/>
          </a:solidFill>
          <a:ln w="9525" cap="flat" cmpd="sng" algn="ctr">
            <a:solidFill>
              <a:srgbClr val="FFC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1" name="Obdélník 30">
            <a:extLst>
              <a:ext uri="{FF2B5EF4-FFF2-40B4-BE49-F238E27FC236}">
                <a16:creationId xmlns:a16="http://schemas.microsoft.com/office/drawing/2014/main" id="{5757B48B-4C2E-4E31-8484-418D925DE1FC}"/>
              </a:ext>
            </a:extLst>
          </p:cNvPr>
          <p:cNvSpPr/>
          <p:nvPr/>
        </p:nvSpPr>
        <p:spPr bwMode="auto">
          <a:xfrm>
            <a:off x="2199273" y="4809874"/>
            <a:ext cx="468000" cy="144016"/>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31">
            <a:extLst>
              <a:ext uri="{FF2B5EF4-FFF2-40B4-BE49-F238E27FC236}">
                <a16:creationId xmlns:a16="http://schemas.microsoft.com/office/drawing/2014/main" id="{26987656-4668-40A9-8299-45873E9C4B27}"/>
              </a:ext>
            </a:extLst>
          </p:cNvPr>
          <p:cNvSpPr/>
          <p:nvPr/>
        </p:nvSpPr>
        <p:spPr bwMode="auto">
          <a:xfrm>
            <a:off x="2199273" y="5184847"/>
            <a:ext cx="828000" cy="144016"/>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3" name="Obdélník 32">
            <a:extLst>
              <a:ext uri="{FF2B5EF4-FFF2-40B4-BE49-F238E27FC236}">
                <a16:creationId xmlns:a16="http://schemas.microsoft.com/office/drawing/2014/main" id="{D7FCC54D-08D3-40D5-BEDB-20DA9D3215B6}"/>
              </a:ext>
            </a:extLst>
          </p:cNvPr>
          <p:cNvSpPr/>
          <p:nvPr/>
        </p:nvSpPr>
        <p:spPr bwMode="auto">
          <a:xfrm>
            <a:off x="2199273" y="5525295"/>
            <a:ext cx="1440000" cy="144016"/>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Obdélník 33">
            <a:extLst>
              <a:ext uri="{FF2B5EF4-FFF2-40B4-BE49-F238E27FC236}">
                <a16:creationId xmlns:a16="http://schemas.microsoft.com/office/drawing/2014/main" id="{3A4F075B-1F9D-4416-A881-80F6EEA8F10A}"/>
              </a:ext>
            </a:extLst>
          </p:cNvPr>
          <p:cNvSpPr/>
          <p:nvPr/>
        </p:nvSpPr>
        <p:spPr bwMode="auto">
          <a:xfrm>
            <a:off x="2199527" y="5887046"/>
            <a:ext cx="2250000" cy="144016"/>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5" name="TextovéPole 34">
            <a:extLst>
              <a:ext uri="{FF2B5EF4-FFF2-40B4-BE49-F238E27FC236}">
                <a16:creationId xmlns:a16="http://schemas.microsoft.com/office/drawing/2014/main" id="{E6156CA4-6FD5-4321-9B80-54D3FDBC84EB}"/>
              </a:ext>
            </a:extLst>
          </p:cNvPr>
          <p:cNvSpPr txBox="1"/>
          <p:nvPr/>
        </p:nvSpPr>
        <p:spPr>
          <a:xfrm>
            <a:off x="251520" y="4708361"/>
            <a:ext cx="2052165" cy="369332"/>
          </a:xfrm>
          <a:prstGeom prst="rect">
            <a:avLst/>
          </a:prstGeom>
          <a:noFill/>
        </p:spPr>
        <p:txBody>
          <a:bodyPr wrap="none" rtlCol="0">
            <a:spAutoFit/>
          </a:bodyPr>
          <a:lstStyle/>
          <a:p>
            <a:r>
              <a:rPr lang="en-US" b="1" dirty="0"/>
              <a:t>#1 </a:t>
            </a:r>
            <a:r>
              <a:rPr lang="en-US" i="1" dirty="0"/>
              <a:t>(l</a:t>
            </a:r>
            <a:r>
              <a:rPr lang="en-US" baseline="-25000" dirty="0"/>
              <a:t>1</a:t>
            </a:r>
            <a:r>
              <a:rPr lang="en-US" i="1" dirty="0"/>
              <a:t> = </a:t>
            </a:r>
            <a:r>
              <a:rPr lang="en-US" dirty="0"/>
              <a:t>125</a:t>
            </a:r>
            <a:r>
              <a:rPr lang="en-US" i="1" dirty="0"/>
              <a:t> frames)</a:t>
            </a:r>
          </a:p>
        </p:txBody>
      </p:sp>
      <p:sp>
        <p:nvSpPr>
          <p:cNvPr id="36" name="TextovéPole 35">
            <a:extLst>
              <a:ext uri="{FF2B5EF4-FFF2-40B4-BE49-F238E27FC236}">
                <a16:creationId xmlns:a16="http://schemas.microsoft.com/office/drawing/2014/main" id="{C5D6DF8E-1958-4D50-B357-6E963BBF034E}"/>
              </a:ext>
            </a:extLst>
          </p:cNvPr>
          <p:cNvSpPr txBox="1"/>
          <p:nvPr/>
        </p:nvSpPr>
        <p:spPr>
          <a:xfrm>
            <a:off x="251521" y="5059109"/>
            <a:ext cx="2090637" cy="369332"/>
          </a:xfrm>
          <a:prstGeom prst="rect">
            <a:avLst/>
          </a:prstGeom>
          <a:noFill/>
        </p:spPr>
        <p:txBody>
          <a:bodyPr wrap="none" rtlCol="0">
            <a:spAutoFit/>
          </a:bodyPr>
          <a:lstStyle/>
          <a:p>
            <a:r>
              <a:rPr lang="en-US" b="1" dirty="0"/>
              <a:t>#2 </a:t>
            </a:r>
            <a:r>
              <a:rPr lang="en-US" i="1" dirty="0"/>
              <a:t>(l</a:t>
            </a:r>
            <a:r>
              <a:rPr lang="en-US" baseline="-25000" dirty="0"/>
              <a:t>2</a:t>
            </a:r>
            <a:r>
              <a:rPr lang="en-US" i="1" dirty="0"/>
              <a:t> = </a:t>
            </a:r>
            <a:r>
              <a:rPr lang="en-US" dirty="0"/>
              <a:t>187</a:t>
            </a:r>
            <a:r>
              <a:rPr lang="en-US" i="1" dirty="0"/>
              <a:t> frames)</a:t>
            </a:r>
          </a:p>
        </p:txBody>
      </p:sp>
      <p:sp>
        <p:nvSpPr>
          <p:cNvPr id="37" name="TextovéPole 36">
            <a:extLst>
              <a:ext uri="{FF2B5EF4-FFF2-40B4-BE49-F238E27FC236}">
                <a16:creationId xmlns:a16="http://schemas.microsoft.com/office/drawing/2014/main" id="{37622459-F893-4123-8615-F09D89B20BE2}"/>
              </a:ext>
            </a:extLst>
          </p:cNvPr>
          <p:cNvSpPr txBox="1"/>
          <p:nvPr/>
        </p:nvSpPr>
        <p:spPr>
          <a:xfrm>
            <a:off x="251521" y="5419149"/>
            <a:ext cx="2090637" cy="369332"/>
          </a:xfrm>
          <a:prstGeom prst="rect">
            <a:avLst/>
          </a:prstGeom>
          <a:noFill/>
        </p:spPr>
        <p:txBody>
          <a:bodyPr wrap="none" rtlCol="0">
            <a:spAutoFit/>
          </a:bodyPr>
          <a:lstStyle/>
          <a:p>
            <a:r>
              <a:rPr lang="en-US" b="1" dirty="0"/>
              <a:t>#3 </a:t>
            </a:r>
            <a:r>
              <a:rPr lang="en-US" i="1" dirty="0"/>
              <a:t>(l</a:t>
            </a:r>
            <a:r>
              <a:rPr lang="en-US" baseline="-25000" dirty="0"/>
              <a:t>3</a:t>
            </a:r>
            <a:r>
              <a:rPr lang="en-US" i="1" dirty="0"/>
              <a:t> = </a:t>
            </a:r>
            <a:r>
              <a:rPr lang="en-US" dirty="0"/>
              <a:t>280</a:t>
            </a:r>
            <a:r>
              <a:rPr lang="en-US" i="1" dirty="0"/>
              <a:t> frames)</a:t>
            </a:r>
          </a:p>
        </p:txBody>
      </p:sp>
      <p:sp>
        <p:nvSpPr>
          <p:cNvPr id="38" name="TextovéPole 37">
            <a:extLst>
              <a:ext uri="{FF2B5EF4-FFF2-40B4-BE49-F238E27FC236}">
                <a16:creationId xmlns:a16="http://schemas.microsoft.com/office/drawing/2014/main" id="{C2C25E29-4173-4B86-AE7C-30A17D1849C0}"/>
              </a:ext>
            </a:extLst>
          </p:cNvPr>
          <p:cNvSpPr txBox="1"/>
          <p:nvPr/>
        </p:nvSpPr>
        <p:spPr>
          <a:xfrm>
            <a:off x="251521" y="5788481"/>
            <a:ext cx="2090637" cy="369332"/>
          </a:xfrm>
          <a:prstGeom prst="rect">
            <a:avLst/>
          </a:prstGeom>
          <a:noFill/>
        </p:spPr>
        <p:txBody>
          <a:bodyPr wrap="none" rtlCol="0">
            <a:spAutoFit/>
          </a:bodyPr>
          <a:lstStyle/>
          <a:p>
            <a:r>
              <a:rPr lang="en-US" b="1" dirty="0"/>
              <a:t>#4 </a:t>
            </a:r>
            <a:r>
              <a:rPr lang="en-US" i="1" dirty="0"/>
              <a:t>(l</a:t>
            </a:r>
            <a:r>
              <a:rPr lang="en-US" baseline="-25000" dirty="0"/>
              <a:t>4</a:t>
            </a:r>
            <a:r>
              <a:rPr lang="en-US" i="1" dirty="0"/>
              <a:t> = </a:t>
            </a:r>
            <a:r>
              <a:rPr lang="en-US" dirty="0"/>
              <a:t>420</a:t>
            </a:r>
            <a:r>
              <a:rPr lang="en-US" i="1" dirty="0"/>
              <a:t> frames)</a:t>
            </a:r>
          </a:p>
        </p:txBody>
      </p:sp>
      <p:sp>
        <p:nvSpPr>
          <p:cNvPr id="39" name="Obdélník 10">
            <a:extLst>
              <a:ext uri="{FF2B5EF4-FFF2-40B4-BE49-F238E27FC236}">
                <a16:creationId xmlns:a16="http://schemas.microsoft.com/office/drawing/2014/main" id="{13713209-570E-4DA1-8DFF-2A37011983C1}"/>
              </a:ext>
            </a:extLst>
          </p:cNvPr>
          <p:cNvSpPr/>
          <p:nvPr/>
        </p:nvSpPr>
        <p:spPr bwMode="auto">
          <a:xfrm>
            <a:off x="2199273" y="3943245"/>
            <a:ext cx="356503"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cxnSp>
        <p:nvCxnSpPr>
          <p:cNvPr id="41" name="Straight Connector 30">
            <a:extLst>
              <a:ext uri="{FF2B5EF4-FFF2-40B4-BE49-F238E27FC236}">
                <a16:creationId xmlns:a16="http://schemas.microsoft.com/office/drawing/2014/main" id="{40C94021-1E2A-4F03-95DD-C8492CE7DE51}"/>
              </a:ext>
            </a:extLst>
          </p:cNvPr>
          <p:cNvCxnSpPr/>
          <p:nvPr/>
        </p:nvCxnSpPr>
        <p:spPr bwMode="auto">
          <a:xfrm flipH="1">
            <a:off x="2555777" y="4401442"/>
            <a:ext cx="2" cy="1756714"/>
          </a:xfrm>
          <a:prstGeom prst="line">
            <a:avLst/>
          </a:prstGeom>
          <a:solidFill>
            <a:schemeClr val="accent1"/>
          </a:solidFill>
          <a:ln w="28575" cap="flat" cmpd="sng" algn="ctr">
            <a:solidFill>
              <a:srgbClr val="FF9900"/>
            </a:solidFill>
            <a:prstDash val="dash"/>
            <a:round/>
            <a:headEnd type="none" w="med" len="med"/>
            <a:tailEnd type="none" w="med" len="med"/>
          </a:ln>
          <a:effectLst/>
        </p:spPr>
      </p:cxnSp>
      <p:cxnSp>
        <p:nvCxnSpPr>
          <p:cNvPr id="42" name="Straight Arrow Connector 31">
            <a:extLst>
              <a:ext uri="{FF2B5EF4-FFF2-40B4-BE49-F238E27FC236}">
                <a16:creationId xmlns:a16="http://schemas.microsoft.com/office/drawing/2014/main" id="{02131D93-5812-434D-9A31-331943985C48}"/>
              </a:ext>
            </a:extLst>
          </p:cNvPr>
          <p:cNvCxnSpPr/>
          <p:nvPr/>
        </p:nvCxnSpPr>
        <p:spPr bwMode="auto">
          <a:xfrm>
            <a:off x="2625964" y="4023503"/>
            <a:ext cx="82965"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43" name="Rectangle 2">
            <a:extLst>
              <a:ext uri="{FF2B5EF4-FFF2-40B4-BE49-F238E27FC236}">
                <a16:creationId xmlns:a16="http://schemas.microsoft.com/office/drawing/2014/main" id="{5B9318B4-C159-4DDF-8C90-75BB432C8259}"/>
              </a:ext>
            </a:extLst>
          </p:cNvPr>
          <p:cNvSpPr/>
          <p:nvPr/>
        </p:nvSpPr>
        <p:spPr>
          <a:xfrm>
            <a:off x="2770075" y="3857912"/>
            <a:ext cx="1103187" cy="369332"/>
          </a:xfrm>
          <a:prstGeom prst="rect">
            <a:avLst/>
          </a:prstGeom>
        </p:spPr>
        <p:txBody>
          <a:bodyPr wrap="none">
            <a:spAutoFit/>
          </a:bodyPr>
          <a:lstStyle/>
          <a:p>
            <a:r>
              <a:rPr lang="en-US" altLang="cs-CZ" b="1" i="1" dirty="0" err="1">
                <a:solidFill>
                  <a:srgbClr val="FF9900"/>
                </a:solidFill>
              </a:rPr>
              <a:t>l</a:t>
            </a:r>
            <a:r>
              <a:rPr lang="en-US" altLang="cs-CZ" b="1" i="1" baseline="30000" dirty="0" err="1">
                <a:solidFill>
                  <a:srgbClr val="FF9900"/>
                </a:solidFill>
              </a:rPr>
              <a:t>min</a:t>
            </a:r>
            <a:r>
              <a:rPr lang="en-US" altLang="cs-CZ" b="1" i="1" dirty="0">
                <a:solidFill>
                  <a:srgbClr val="FF9900"/>
                </a:solidFill>
              </a:rPr>
              <a:t> = </a:t>
            </a:r>
            <a:r>
              <a:rPr lang="en-US" altLang="cs-CZ" b="1" dirty="0">
                <a:solidFill>
                  <a:srgbClr val="FF9900"/>
                </a:solidFill>
              </a:rPr>
              <a:t>100</a:t>
            </a:r>
            <a:endParaRPr lang="en-US" dirty="0">
              <a:solidFill>
                <a:srgbClr val="FF9900"/>
              </a:solidFill>
            </a:endParaRPr>
          </a:p>
        </p:txBody>
      </p:sp>
      <p:sp>
        <p:nvSpPr>
          <p:cNvPr id="44" name="Rectangle 36">
            <a:extLst>
              <a:ext uri="{FF2B5EF4-FFF2-40B4-BE49-F238E27FC236}">
                <a16:creationId xmlns:a16="http://schemas.microsoft.com/office/drawing/2014/main" id="{1F7EEBD2-D315-4299-BD07-660496E7DCB3}"/>
              </a:ext>
            </a:extLst>
          </p:cNvPr>
          <p:cNvSpPr/>
          <p:nvPr/>
        </p:nvSpPr>
        <p:spPr>
          <a:xfrm>
            <a:off x="3885109" y="3857912"/>
            <a:ext cx="1128835" cy="646331"/>
          </a:xfrm>
          <a:prstGeom prst="rect">
            <a:avLst/>
          </a:prstGeom>
        </p:spPr>
        <p:txBody>
          <a:bodyPr wrap="none">
            <a:spAutoFit/>
          </a:bodyPr>
          <a:lstStyle/>
          <a:p>
            <a:r>
              <a:rPr lang="en-US" altLang="cs-CZ" b="1" i="1" dirty="0" err="1">
                <a:solidFill>
                  <a:srgbClr val="FF9900"/>
                </a:solidFill>
              </a:rPr>
              <a:t>l</a:t>
            </a:r>
            <a:r>
              <a:rPr lang="en-US" altLang="cs-CZ" b="1" i="1" baseline="30000" dirty="0" err="1">
                <a:solidFill>
                  <a:srgbClr val="FF9900"/>
                </a:solidFill>
              </a:rPr>
              <a:t>max</a:t>
            </a:r>
            <a:r>
              <a:rPr lang="en-US" altLang="cs-CZ" b="1" i="1" dirty="0">
                <a:solidFill>
                  <a:srgbClr val="FF9900"/>
                </a:solidFill>
              </a:rPr>
              <a:t> = </a:t>
            </a:r>
            <a:r>
              <a:rPr lang="en-US" altLang="cs-CZ" b="1" dirty="0">
                <a:solidFill>
                  <a:srgbClr val="FF9900"/>
                </a:solidFill>
              </a:rPr>
              <a:t>500</a:t>
            </a:r>
            <a:endParaRPr lang="en-US" dirty="0">
              <a:solidFill>
                <a:srgbClr val="FF9900"/>
              </a:solidFill>
            </a:endParaRPr>
          </a:p>
          <a:p>
            <a:endParaRPr lang="en-US" dirty="0">
              <a:solidFill>
                <a:srgbClr val="FF9900"/>
              </a:solidFill>
            </a:endParaRPr>
          </a:p>
        </p:txBody>
      </p:sp>
      <p:sp>
        <p:nvSpPr>
          <p:cNvPr id="45" name="TextovéPole 12">
            <a:extLst>
              <a:ext uri="{FF2B5EF4-FFF2-40B4-BE49-F238E27FC236}">
                <a16:creationId xmlns:a16="http://schemas.microsoft.com/office/drawing/2014/main" id="{1108FE04-6915-475A-822A-001736799949}"/>
              </a:ext>
            </a:extLst>
          </p:cNvPr>
          <p:cNvSpPr txBox="1"/>
          <p:nvPr/>
        </p:nvSpPr>
        <p:spPr>
          <a:xfrm>
            <a:off x="258643" y="4401745"/>
            <a:ext cx="3312368" cy="369332"/>
          </a:xfrm>
          <a:prstGeom prst="rect">
            <a:avLst/>
          </a:prstGeom>
          <a:noFill/>
        </p:spPr>
        <p:txBody>
          <a:bodyPr wrap="square" rtlCol="0">
            <a:spAutoFit/>
          </a:bodyPr>
          <a:lstStyle/>
          <a:p>
            <a:r>
              <a:rPr lang="en-US" b="1" dirty="0"/>
              <a:t>Segment levels</a:t>
            </a:r>
          </a:p>
        </p:txBody>
      </p:sp>
      <p:sp>
        <p:nvSpPr>
          <p:cNvPr id="46" name="Obdélník 10">
            <a:extLst>
              <a:ext uri="{FF2B5EF4-FFF2-40B4-BE49-F238E27FC236}">
                <a16:creationId xmlns:a16="http://schemas.microsoft.com/office/drawing/2014/main" id="{CE52A2E4-0278-44ED-AC69-AD5A5780FA70}"/>
              </a:ext>
            </a:extLst>
          </p:cNvPr>
          <p:cNvSpPr/>
          <p:nvPr/>
        </p:nvSpPr>
        <p:spPr bwMode="auto">
          <a:xfrm>
            <a:off x="2190796" y="4217413"/>
            <a:ext cx="2732767" cy="160516"/>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cxnSp>
        <p:nvCxnSpPr>
          <p:cNvPr id="47" name="Straight Arrow Connector 39">
            <a:extLst>
              <a:ext uri="{FF2B5EF4-FFF2-40B4-BE49-F238E27FC236}">
                <a16:creationId xmlns:a16="http://schemas.microsoft.com/office/drawing/2014/main" id="{A88DDD5D-97B8-4696-BB2A-F87ABD64869D}"/>
              </a:ext>
            </a:extLst>
          </p:cNvPr>
          <p:cNvCxnSpPr/>
          <p:nvPr/>
        </p:nvCxnSpPr>
        <p:spPr bwMode="auto">
          <a:xfrm>
            <a:off x="4773407" y="4297671"/>
            <a:ext cx="57750" cy="0"/>
          </a:xfrm>
          <a:prstGeom prst="straightConnector1">
            <a:avLst/>
          </a:prstGeom>
          <a:solidFill>
            <a:schemeClr val="accent1"/>
          </a:solidFill>
          <a:ln w="28575" cap="flat" cmpd="sng" algn="ctr">
            <a:solidFill>
              <a:schemeClr val="tx1"/>
            </a:solidFill>
            <a:prstDash val="solid"/>
            <a:round/>
            <a:headEnd type="arrow" w="med" len="med"/>
            <a:tailEnd type="none" w="med" len="med"/>
          </a:ln>
          <a:effectLst/>
        </p:spPr>
      </p:cxnSp>
      <p:cxnSp>
        <p:nvCxnSpPr>
          <p:cNvPr id="48" name="Straight Connector 50">
            <a:extLst>
              <a:ext uri="{FF2B5EF4-FFF2-40B4-BE49-F238E27FC236}">
                <a16:creationId xmlns:a16="http://schemas.microsoft.com/office/drawing/2014/main" id="{BE22A356-2057-461D-B8F8-ABF2862DFB11}"/>
              </a:ext>
            </a:extLst>
          </p:cNvPr>
          <p:cNvCxnSpPr/>
          <p:nvPr/>
        </p:nvCxnSpPr>
        <p:spPr bwMode="auto">
          <a:xfrm>
            <a:off x="4914850" y="4399427"/>
            <a:ext cx="0" cy="1758729"/>
          </a:xfrm>
          <a:prstGeom prst="line">
            <a:avLst/>
          </a:prstGeom>
          <a:solidFill>
            <a:schemeClr val="accent1"/>
          </a:solidFill>
          <a:ln w="28575" cap="flat" cmpd="sng" algn="ctr">
            <a:solidFill>
              <a:srgbClr val="FF9900"/>
            </a:solidFill>
            <a:prstDash val="dash"/>
            <a:round/>
            <a:headEnd type="none" w="med" len="med"/>
            <a:tailEnd type="none" w="med" len="med"/>
          </a:ln>
          <a:effectLst/>
        </p:spPr>
      </p:cxnSp>
      <p:sp>
        <p:nvSpPr>
          <p:cNvPr id="49" name="Rectangle 16">
            <a:extLst>
              <a:ext uri="{FF2B5EF4-FFF2-40B4-BE49-F238E27FC236}">
                <a16:creationId xmlns:a16="http://schemas.microsoft.com/office/drawing/2014/main" id="{C5F7C3BD-FD7B-4D9F-B64F-80D7BC6F2102}"/>
              </a:ext>
            </a:extLst>
          </p:cNvPr>
          <p:cNvSpPr/>
          <p:nvPr/>
        </p:nvSpPr>
        <p:spPr>
          <a:xfrm>
            <a:off x="2762410" y="4724848"/>
            <a:ext cx="813043" cy="307777"/>
          </a:xfrm>
          <a:prstGeom prst="rect">
            <a:avLst/>
          </a:prstGeom>
        </p:spPr>
        <p:txBody>
          <a:bodyPr wrap="none">
            <a:spAutoFit/>
          </a:bodyPr>
          <a:lstStyle/>
          <a:p>
            <a:r>
              <a:rPr lang="en-US" sz="1400" b="1" dirty="0">
                <a:solidFill>
                  <a:srgbClr val="FF9900"/>
                </a:solidFill>
              </a:rPr>
              <a:t>100–150</a:t>
            </a:r>
            <a:endParaRPr lang="en-US" sz="1400" dirty="0">
              <a:solidFill>
                <a:srgbClr val="FF9900"/>
              </a:solidFill>
            </a:endParaRPr>
          </a:p>
        </p:txBody>
      </p:sp>
      <p:sp>
        <p:nvSpPr>
          <p:cNvPr id="50" name="Rectangle 57">
            <a:extLst>
              <a:ext uri="{FF2B5EF4-FFF2-40B4-BE49-F238E27FC236}">
                <a16:creationId xmlns:a16="http://schemas.microsoft.com/office/drawing/2014/main" id="{9EDD67ED-15C2-4452-8CE5-5EC07597138A}"/>
              </a:ext>
            </a:extLst>
          </p:cNvPr>
          <p:cNvSpPr/>
          <p:nvPr/>
        </p:nvSpPr>
        <p:spPr>
          <a:xfrm>
            <a:off x="3224808" y="5101822"/>
            <a:ext cx="813043" cy="307777"/>
          </a:xfrm>
          <a:prstGeom prst="rect">
            <a:avLst/>
          </a:prstGeom>
        </p:spPr>
        <p:txBody>
          <a:bodyPr wrap="none">
            <a:spAutoFit/>
          </a:bodyPr>
          <a:lstStyle/>
          <a:p>
            <a:r>
              <a:rPr lang="en-US" sz="1400" b="1" dirty="0">
                <a:solidFill>
                  <a:srgbClr val="FF9900"/>
                </a:solidFill>
              </a:rPr>
              <a:t>150–224</a:t>
            </a:r>
            <a:endParaRPr lang="en-US" sz="1400" dirty="0">
              <a:solidFill>
                <a:srgbClr val="FF9900"/>
              </a:solidFill>
            </a:endParaRPr>
          </a:p>
        </p:txBody>
      </p:sp>
      <p:sp>
        <p:nvSpPr>
          <p:cNvPr id="51" name="Rectangle 58">
            <a:extLst>
              <a:ext uri="{FF2B5EF4-FFF2-40B4-BE49-F238E27FC236}">
                <a16:creationId xmlns:a16="http://schemas.microsoft.com/office/drawing/2014/main" id="{D5E64B19-BE1E-46A9-A89B-0EA7D48C45DE}"/>
              </a:ext>
            </a:extLst>
          </p:cNvPr>
          <p:cNvSpPr/>
          <p:nvPr/>
        </p:nvSpPr>
        <p:spPr>
          <a:xfrm>
            <a:off x="3912297" y="5444734"/>
            <a:ext cx="813043" cy="307777"/>
          </a:xfrm>
          <a:prstGeom prst="rect">
            <a:avLst/>
          </a:prstGeom>
        </p:spPr>
        <p:txBody>
          <a:bodyPr wrap="none">
            <a:spAutoFit/>
          </a:bodyPr>
          <a:lstStyle/>
          <a:p>
            <a:r>
              <a:rPr lang="en-US" sz="1400" b="1" dirty="0">
                <a:solidFill>
                  <a:srgbClr val="FF9900"/>
                </a:solidFill>
              </a:rPr>
              <a:t>224–336</a:t>
            </a:r>
            <a:endParaRPr lang="en-US" sz="1400" dirty="0">
              <a:solidFill>
                <a:srgbClr val="FF9900"/>
              </a:solidFill>
            </a:endParaRPr>
          </a:p>
        </p:txBody>
      </p:sp>
      <p:sp>
        <p:nvSpPr>
          <p:cNvPr id="52" name="Rectangle 59">
            <a:extLst>
              <a:ext uri="{FF2B5EF4-FFF2-40B4-BE49-F238E27FC236}">
                <a16:creationId xmlns:a16="http://schemas.microsoft.com/office/drawing/2014/main" id="{F640D66C-586F-4AD5-B754-F1A3949ECE98}"/>
              </a:ext>
            </a:extLst>
          </p:cNvPr>
          <p:cNvSpPr/>
          <p:nvPr/>
        </p:nvSpPr>
        <p:spPr>
          <a:xfrm>
            <a:off x="4889067" y="5808240"/>
            <a:ext cx="813043" cy="307777"/>
          </a:xfrm>
          <a:prstGeom prst="rect">
            <a:avLst/>
          </a:prstGeom>
        </p:spPr>
        <p:txBody>
          <a:bodyPr wrap="none">
            <a:spAutoFit/>
          </a:bodyPr>
          <a:lstStyle/>
          <a:p>
            <a:r>
              <a:rPr lang="en-US" sz="1400" b="1" dirty="0">
                <a:solidFill>
                  <a:srgbClr val="FF9900"/>
                </a:solidFill>
              </a:rPr>
              <a:t>336–504</a:t>
            </a:r>
            <a:endParaRPr lang="en-US" sz="1400" dirty="0">
              <a:solidFill>
                <a:srgbClr val="FF9900"/>
              </a:solidFill>
            </a:endParaRPr>
          </a:p>
        </p:txBody>
      </p:sp>
      <p:grpSp>
        <p:nvGrpSpPr>
          <p:cNvPr id="53" name="Group 38">
            <a:extLst>
              <a:ext uri="{FF2B5EF4-FFF2-40B4-BE49-F238E27FC236}">
                <a16:creationId xmlns:a16="http://schemas.microsoft.com/office/drawing/2014/main" id="{9C29F0E5-793B-4BC6-88AD-50DC4C224CBE}"/>
              </a:ext>
            </a:extLst>
          </p:cNvPr>
          <p:cNvGrpSpPr/>
          <p:nvPr/>
        </p:nvGrpSpPr>
        <p:grpSpPr>
          <a:xfrm>
            <a:off x="5580112" y="4712562"/>
            <a:ext cx="2223186" cy="355839"/>
            <a:chOff x="5342700" y="4800609"/>
            <a:chExt cx="2223186" cy="355839"/>
          </a:xfrm>
          <a:solidFill>
            <a:schemeClr val="bg1"/>
          </a:solidFill>
        </p:grpSpPr>
        <p:grpSp>
          <p:nvGrpSpPr>
            <p:cNvPr id="54" name="Group 35">
              <a:extLst>
                <a:ext uri="{FF2B5EF4-FFF2-40B4-BE49-F238E27FC236}">
                  <a16:creationId xmlns:a16="http://schemas.microsoft.com/office/drawing/2014/main" id="{0A50714F-2975-42A6-87B8-645CCA87D73B}"/>
                </a:ext>
              </a:extLst>
            </p:cNvPr>
            <p:cNvGrpSpPr/>
            <p:nvPr/>
          </p:nvGrpSpPr>
          <p:grpSpPr>
            <a:xfrm>
              <a:off x="5342700" y="4800609"/>
              <a:ext cx="1872000" cy="144016"/>
              <a:chOff x="5349423" y="4948862"/>
              <a:chExt cx="1872000" cy="144016"/>
            </a:xfrm>
            <a:grpFill/>
          </p:grpSpPr>
          <p:sp>
            <p:nvSpPr>
              <p:cNvPr id="70" name="Obdélník 113">
                <a:extLst>
                  <a:ext uri="{FF2B5EF4-FFF2-40B4-BE49-F238E27FC236}">
                    <a16:creationId xmlns:a16="http://schemas.microsoft.com/office/drawing/2014/main" id="{797B06FD-FA99-4903-BC08-F12405D50F18}"/>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71" name="Obdélník 113">
                <a:extLst>
                  <a:ext uri="{FF2B5EF4-FFF2-40B4-BE49-F238E27FC236}">
                    <a16:creationId xmlns:a16="http://schemas.microsoft.com/office/drawing/2014/main" id="{6F03C108-D597-4197-9421-8332A7079E44}"/>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72" name="Obdélník 113">
                <a:extLst>
                  <a:ext uri="{FF2B5EF4-FFF2-40B4-BE49-F238E27FC236}">
                    <a16:creationId xmlns:a16="http://schemas.microsoft.com/office/drawing/2014/main" id="{82D8744F-4CBF-45F7-947F-2FACF8D66F63}"/>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73" name="Obdélník 113">
                <a:extLst>
                  <a:ext uri="{FF2B5EF4-FFF2-40B4-BE49-F238E27FC236}">
                    <a16:creationId xmlns:a16="http://schemas.microsoft.com/office/drawing/2014/main" id="{45C43C8D-EFB7-4F42-9830-B3F4DA220E8D}"/>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55" name="Group 74">
              <a:extLst>
                <a:ext uri="{FF2B5EF4-FFF2-40B4-BE49-F238E27FC236}">
                  <a16:creationId xmlns:a16="http://schemas.microsoft.com/office/drawing/2014/main" id="{937DFD14-3942-46C1-A53A-5FAB46DBD63C}"/>
                </a:ext>
              </a:extLst>
            </p:cNvPr>
            <p:cNvGrpSpPr/>
            <p:nvPr/>
          </p:nvGrpSpPr>
          <p:grpSpPr>
            <a:xfrm>
              <a:off x="5453320" y="4866836"/>
              <a:ext cx="1872000" cy="144016"/>
              <a:chOff x="5349423" y="4948862"/>
              <a:chExt cx="1872000" cy="144016"/>
            </a:xfrm>
            <a:grpFill/>
          </p:grpSpPr>
          <p:sp>
            <p:nvSpPr>
              <p:cNvPr id="66" name="Obdélník 113">
                <a:extLst>
                  <a:ext uri="{FF2B5EF4-FFF2-40B4-BE49-F238E27FC236}">
                    <a16:creationId xmlns:a16="http://schemas.microsoft.com/office/drawing/2014/main" id="{EC99EFF5-82C2-4265-8B5D-B5114497C6F0}"/>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7" name="Obdélník 113">
                <a:extLst>
                  <a:ext uri="{FF2B5EF4-FFF2-40B4-BE49-F238E27FC236}">
                    <a16:creationId xmlns:a16="http://schemas.microsoft.com/office/drawing/2014/main" id="{DFA08C00-0C55-40EA-8AD2-3FDB6881F0F6}"/>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8" name="Obdélník 113">
                <a:extLst>
                  <a:ext uri="{FF2B5EF4-FFF2-40B4-BE49-F238E27FC236}">
                    <a16:creationId xmlns:a16="http://schemas.microsoft.com/office/drawing/2014/main" id="{07B50576-AEF5-4F36-9AF8-7A1A9874F0FB}"/>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9" name="Obdélník 113">
                <a:extLst>
                  <a:ext uri="{FF2B5EF4-FFF2-40B4-BE49-F238E27FC236}">
                    <a16:creationId xmlns:a16="http://schemas.microsoft.com/office/drawing/2014/main" id="{6E5C81E0-2440-4741-841C-418595BF0B02}"/>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56" name="Group 79">
              <a:extLst>
                <a:ext uri="{FF2B5EF4-FFF2-40B4-BE49-F238E27FC236}">
                  <a16:creationId xmlns:a16="http://schemas.microsoft.com/office/drawing/2014/main" id="{81EB4695-90EF-49B8-AE50-D59E7298AAA1}"/>
                </a:ext>
              </a:extLst>
            </p:cNvPr>
            <p:cNvGrpSpPr/>
            <p:nvPr/>
          </p:nvGrpSpPr>
          <p:grpSpPr>
            <a:xfrm>
              <a:off x="5576700" y="4946218"/>
              <a:ext cx="1872000" cy="144016"/>
              <a:chOff x="5349423" y="4948862"/>
              <a:chExt cx="1872000" cy="144016"/>
            </a:xfrm>
            <a:grpFill/>
          </p:grpSpPr>
          <p:sp>
            <p:nvSpPr>
              <p:cNvPr id="62" name="Obdélník 113">
                <a:extLst>
                  <a:ext uri="{FF2B5EF4-FFF2-40B4-BE49-F238E27FC236}">
                    <a16:creationId xmlns:a16="http://schemas.microsoft.com/office/drawing/2014/main" id="{57160C56-267A-43F6-8412-4C82FED768B8}"/>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 name="Obdélník 113">
                <a:extLst>
                  <a:ext uri="{FF2B5EF4-FFF2-40B4-BE49-F238E27FC236}">
                    <a16:creationId xmlns:a16="http://schemas.microsoft.com/office/drawing/2014/main" id="{FB7E4F24-7DB4-434C-9FA6-2E2B3AA50003}"/>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4" name="Obdélník 113">
                <a:extLst>
                  <a:ext uri="{FF2B5EF4-FFF2-40B4-BE49-F238E27FC236}">
                    <a16:creationId xmlns:a16="http://schemas.microsoft.com/office/drawing/2014/main" id="{8BAC1E83-D011-4BDB-A4BE-58108B1CD6B5}"/>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5" name="Obdélník 113">
                <a:extLst>
                  <a:ext uri="{FF2B5EF4-FFF2-40B4-BE49-F238E27FC236}">
                    <a16:creationId xmlns:a16="http://schemas.microsoft.com/office/drawing/2014/main" id="{E23AC6A7-24A3-4D43-8AC9-963D4A71098E}"/>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57" name="Group 84">
              <a:extLst>
                <a:ext uri="{FF2B5EF4-FFF2-40B4-BE49-F238E27FC236}">
                  <a16:creationId xmlns:a16="http://schemas.microsoft.com/office/drawing/2014/main" id="{A41D08D8-4D75-4E50-BF2A-53B81115CCB9}"/>
                </a:ext>
              </a:extLst>
            </p:cNvPr>
            <p:cNvGrpSpPr/>
            <p:nvPr/>
          </p:nvGrpSpPr>
          <p:grpSpPr>
            <a:xfrm>
              <a:off x="5693886" y="5012432"/>
              <a:ext cx="1872000" cy="144016"/>
              <a:chOff x="5349423" y="4948862"/>
              <a:chExt cx="1872000" cy="144016"/>
            </a:xfrm>
            <a:grpFill/>
          </p:grpSpPr>
          <p:sp>
            <p:nvSpPr>
              <p:cNvPr id="58" name="Obdélník 113">
                <a:extLst>
                  <a:ext uri="{FF2B5EF4-FFF2-40B4-BE49-F238E27FC236}">
                    <a16:creationId xmlns:a16="http://schemas.microsoft.com/office/drawing/2014/main" id="{337D8662-914B-48B0-A1E6-6AC9926B529C}"/>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 name="Obdélník 113">
                <a:extLst>
                  <a:ext uri="{FF2B5EF4-FFF2-40B4-BE49-F238E27FC236}">
                    <a16:creationId xmlns:a16="http://schemas.microsoft.com/office/drawing/2014/main" id="{6D85722B-CC95-4050-B2DC-2F85E28F8F26}"/>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 name="Obdélník 113">
                <a:extLst>
                  <a:ext uri="{FF2B5EF4-FFF2-40B4-BE49-F238E27FC236}">
                    <a16:creationId xmlns:a16="http://schemas.microsoft.com/office/drawing/2014/main" id="{6417D0E2-9E8E-4E38-B506-4548F9103187}"/>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 name="Obdélník 113">
                <a:extLst>
                  <a:ext uri="{FF2B5EF4-FFF2-40B4-BE49-F238E27FC236}">
                    <a16:creationId xmlns:a16="http://schemas.microsoft.com/office/drawing/2014/main" id="{8830B817-0BB3-456F-869D-11EAD9C7F35C}"/>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grpSp>
        <p:nvGrpSpPr>
          <p:cNvPr id="74" name="Group 37">
            <a:extLst>
              <a:ext uri="{FF2B5EF4-FFF2-40B4-BE49-F238E27FC236}">
                <a16:creationId xmlns:a16="http://schemas.microsoft.com/office/drawing/2014/main" id="{040AE94A-B646-4CC9-A988-9AE35F64A518}"/>
              </a:ext>
            </a:extLst>
          </p:cNvPr>
          <p:cNvGrpSpPr/>
          <p:nvPr/>
        </p:nvGrpSpPr>
        <p:grpSpPr>
          <a:xfrm>
            <a:off x="5586836" y="5144610"/>
            <a:ext cx="3058238" cy="355839"/>
            <a:chOff x="2198840" y="5425297"/>
            <a:chExt cx="1755186" cy="355839"/>
          </a:xfrm>
          <a:solidFill>
            <a:schemeClr val="bg1"/>
          </a:solidFill>
        </p:grpSpPr>
        <p:grpSp>
          <p:nvGrpSpPr>
            <p:cNvPr id="75" name="Group 89">
              <a:extLst>
                <a:ext uri="{FF2B5EF4-FFF2-40B4-BE49-F238E27FC236}">
                  <a16:creationId xmlns:a16="http://schemas.microsoft.com/office/drawing/2014/main" id="{36914302-8017-4768-BA55-4DC134F3D83F}"/>
                </a:ext>
              </a:extLst>
            </p:cNvPr>
            <p:cNvGrpSpPr/>
            <p:nvPr/>
          </p:nvGrpSpPr>
          <p:grpSpPr>
            <a:xfrm>
              <a:off x="2198840" y="5425297"/>
              <a:ext cx="1404000" cy="144016"/>
              <a:chOff x="5349423" y="4948862"/>
              <a:chExt cx="1404000" cy="144016"/>
            </a:xfrm>
            <a:grpFill/>
          </p:grpSpPr>
          <p:sp>
            <p:nvSpPr>
              <p:cNvPr id="88" name="Obdélník 113">
                <a:extLst>
                  <a:ext uri="{FF2B5EF4-FFF2-40B4-BE49-F238E27FC236}">
                    <a16:creationId xmlns:a16="http://schemas.microsoft.com/office/drawing/2014/main" id="{839EB8EC-4685-4925-B4AD-865D8427BE4A}"/>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9" name="Obdélník 113">
                <a:extLst>
                  <a:ext uri="{FF2B5EF4-FFF2-40B4-BE49-F238E27FC236}">
                    <a16:creationId xmlns:a16="http://schemas.microsoft.com/office/drawing/2014/main" id="{EC318734-A6EE-4360-A359-1E85326AF1D1}"/>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0" name="Obdélník 113">
                <a:extLst>
                  <a:ext uri="{FF2B5EF4-FFF2-40B4-BE49-F238E27FC236}">
                    <a16:creationId xmlns:a16="http://schemas.microsoft.com/office/drawing/2014/main" id="{25E22734-F413-4D38-8D02-415B5643D6DE}"/>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76" name="Group 94">
              <a:extLst>
                <a:ext uri="{FF2B5EF4-FFF2-40B4-BE49-F238E27FC236}">
                  <a16:creationId xmlns:a16="http://schemas.microsoft.com/office/drawing/2014/main" id="{92D5F0DA-A0B6-442C-9271-7C7372C1CE61}"/>
                </a:ext>
              </a:extLst>
            </p:cNvPr>
            <p:cNvGrpSpPr/>
            <p:nvPr/>
          </p:nvGrpSpPr>
          <p:grpSpPr>
            <a:xfrm>
              <a:off x="2309460" y="5491524"/>
              <a:ext cx="1404000" cy="144016"/>
              <a:chOff x="5349423" y="4948862"/>
              <a:chExt cx="1404000" cy="144016"/>
            </a:xfrm>
            <a:grpFill/>
          </p:grpSpPr>
          <p:sp>
            <p:nvSpPr>
              <p:cNvPr id="85" name="Obdélník 113">
                <a:extLst>
                  <a:ext uri="{FF2B5EF4-FFF2-40B4-BE49-F238E27FC236}">
                    <a16:creationId xmlns:a16="http://schemas.microsoft.com/office/drawing/2014/main" id="{EE723CB8-E822-444E-8092-8AA6EEAD5BD3}"/>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6" name="Obdélník 113">
                <a:extLst>
                  <a:ext uri="{FF2B5EF4-FFF2-40B4-BE49-F238E27FC236}">
                    <a16:creationId xmlns:a16="http://schemas.microsoft.com/office/drawing/2014/main" id="{2FABB508-D0EE-4126-A143-AF06198265B0}"/>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7" name="Obdélník 113">
                <a:extLst>
                  <a:ext uri="{FF2B5EF4-FFF2-40B4-BE49-F238E27FC236}">
                    <a16:creationId xmlns:a16="http://schemas.microsoft.com/office/drawing/2014/main" id="{1C2D6776-9602-44CE-8B14-30CA437779D2}"/>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77" name="Group 99">
              <a:extLst>
                <a:ext uri="{FF2B5EF4-FFF2-40B4-BE49-F238E27FC236}">
                  <a16:creationId xmlns:a16="http://schemas.microsoft.com/office/drawing/2014/main" id="{DD101EAE-2131-44A6-9CD2-589951785959}"/>
                </a:ext>
              </a:extLst>
            </p:cNvPr>
            <p:cNvGrpSpPr/>
            <p:nvPr/>
          </p:nvGrpSpPr>
          <p:grpSpPr>
            <a:xfrm>
              <a:off x="2432840" y="5570906"/>
              <a:ext cx="1404000" cy="144016"/>
              <a:chOff x="5349423" y="4948862"/>
              <a:chExt cx="1404000" cy="144016"/>
            </a:xfrm>
            <a:grpFill/>
          </p:grpSpPr>
          <p:sp>
            <p:nvSpPr>
              <p:cNvPr id="82" name="Obdélník 113">
                <a:extLst>
                  <a:ext uri="{FF2B5EF4-FFF2-40B4-BE49-F238E27FC236}">
                    <a16:creationId xmlns:a16="http://schemas.microsoft.com/office/drawing/2014/main" id="{8173067A-EDDA-43A4-A540-38BD5912E89F}"/>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3" name="Obdélník 113">
                <a:extLst>
                  <a:ext uri="{FF2B5EF4-FFF2-40B4-BE49-F238E27FC236}">
                    <a16:creationId xmlns:a16="http://schemas.microsoft.com/office/drawing/2014/main" id="{80E1F0E6-E218-4B98-BC8B-284156D9E19D}"/>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4" name="Obdélník 113">
                <a:extLst>
                  <a:ext uri="{FF2B5EF4-FFF2-40B4-BE49-F238E27FC236}">
                    <a16:creationId xmlns:a16="http://schemas.microsoft.com/office/drawing/2014/main" id="{E288596D-B0CB-4B0D-B849-D3CB150FD868}"/>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78" name="Group 104">
              <a:extLst>
                <a:ext uri="{FF2B5EF4-FFF2-40B4-BE49-F238E27FC236}">
                  <a16:creationId xmlns:a16="http://schemas.microsoft.com/office/drawing/2014/main" id="{09AD29E7-7B1F-4273-A9DA-E8C4F2D8C683}"/>
                </a:ext>
              </a:extLst>
            </p:cNvPr>
            <p:cNvGrpSpPr/>
            <p:nvPr/>
          </p:nvGrpSpPr>
          <p:grpSpPr>
            <a:xfrm>
              <a:off x="2550026" y="5637120"/>
              <a:ext cx="1404000" cy="144016"/>
              <a:chOff x="5349423" y="4948862"/>
              <a:chExt cx="1404000" cy="144016"/>
            </a:xfrm>
            <a:grpFill/>
          </p:grpSpPr>
          <p:sp>
            <p:nvSpPr>
              <p:cNvPr id="79" name="Obdélník 113">
                <a:extLst>
                  <a:ext uri="{FF2B5EF4-FFF2-40B4-BE49-F238E27FC236}">
                    <a16:creationId xmlns:a16="http://schemas.microsoft.com/office/drawing/2014/main" id="{2B7A115B-D06A-488C-B550-F8D04BB46B01}"/>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0" name="Obdélník 113">
                <a:extLst>
                  <a:ext uri="{FF2B5EF4-FFF2-40B4-BE49-F238E27FC236}">
                    <a16:creationId xmlns:a16="http://schemas.microsoft.com/office/drawing/2014/main" id="{5D662AC3-A9D8-49D6-9CF6-AEE9E310861F}"/>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81" name="Obdélník 113">
                <a:extLst>
                  <a:ext uri="{FF2B5EF4-FFF2-40B4-BE49-F238E27FC236}">
                    <a16:creationId xmlns:a16="http://schemas.microsoft.com/office/drawing/2014/main" id="{4F736D86-BD4C-4C33-BE2A-B4BD99537643}"/>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grpSp>
        <p:nvGrpSpPr>
          <p:cNvPr id="91" name="Group 164">
            <a:extLst>
              <a:ext uri="{FF2B5EF4-FFF2-40B4-BE49-F238E27FC236}">
                <a16:creationId xmlns:a16="http://schemas.microsoft.com/office/drawing/2014/main" id="{793F2EE1-4B9A-451F-BAD9-84B0F83B4DC5}"/>
              </a:ext>
            </a:extLst>
          </p:cNvPr>
          <p:cNvGrpSpPr/>
          <p:nvPr/>
        </p:nvGrpSpPr>
        <p:grpSpPr>
          <a:xfrm>
            <a:off x="5580112" y="5578238"/>
            <a:ext cx="3186539" cy="210243"/>
            <a:chOff x="2198840" y="5425297"/>
            <a:chExt cx="1046620" cy="210243"/>
          </a:xfrm>
          <a:solidFill>
            <a:schemeClr val="bg1"/>
          </a:solidFill>
        </p:grpSpPr>
        <p:grpSp>
          <p:nvGrpSpPr>
            <p:cNvPr id="92" name="Group 165">
              <a:extLst>
                <a:ext uri="{FF2B5EF4-FFF2-40B4-BE49-F238E27FC236}">
                  <a16:creationId xmlns:a16="http://schemas.microsoft.com/office/drawing/2014/main" id="{68588AA7-5AFE-4CF3-BBF4-05C2BD4CCDDC}"/>
                </a:ext>
              </a:extLst>
            </p:cNvPr>
            <p:cNvGrpSpPr/>
            <p:nvPr/>
          </p:nvGrpSpPr>
          <p:grpSpPr>
            <a:xfrm>
              <a:off x="2198840" y="5425297"/>
              <a:ext cx="936000" cy="144016"/>
              <a:chOff x="5349423" y="4948862"/>
              <a:chExt cx="936000" cy="144016"/>
            </a:xfrm>
            <a:grpFill/>
          </p:grpSpPr>
          <p:sp>
            <p:nvSpPr>
              <p:cNvPr id="96" name="Obdélník 113">
                <a:extLst>
                  <a:ext uri="{FF2B5EF4-FFF2-40B4-BE49-F238E27FC236}">
                    <a16:creationId xmlns:a16="http://schemas.microsoft.com/office/drawing/2014/main" id="{E1C9CF0B-081D-4DBB-AD46-68DDC69E7132}"/>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7" name="Obdélník 113">
                <a:extLst>
                  <a:ext uri="{FF2B5EF4-FFF2-40B4-BE49-F238E27FC236}">
                    <a16:creationId xmlns:a16="http://schemas.microsoft.com/office/drawing/2014/main" id="{ABE00FA5-94F8-4BD7-901D-B0D2C06F9DD3}"/>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93" name="Group 166">
              <a:extLst>
                <a:ext uri="{FF2B5EF4-FFF2-40B4-BE49-F238E27FC236}">
                  <a16:creationId xmlns:a16="http://schemas.microsoft.com/office/drawing/2014/main" id="{A890FD2D-AB2F-45C3-878D-DAB49EC3E5CC}"/>
                </a:ext>
              </a:extLst>
            </p:cNvPr>
            <p:cNvGrpSpPr/>
            <p:nvPr/>
          </p:nvGrpSpPr>
          <p:grpSpPr>
            <a:xfrm>
              <a:off x="2309460" y="5491524"/>
              <a:ext cx="936000" cy="144016"/>
              <a:chOff x="5349423" y="4948862"/>
              <a:chExt cx="936000" cy="144016"/>
            </a:xfrm>
            <a:grpFill/>
          </p:grpSpPr>
          <p:sp>
            <p:nvSpPr>
              <p:cNvPr id="94" name="Obdélník 113">
                <a:extLst>
                  <a:ext uri="{FF2B5EF4-FFF2-40B4-BE49-F238E27FC236}">
                    <a16:creationId xmlns:a16="http://schemas.microsoft.com/office/drawing/2014/main" id="{AA68A891-98D0-42A4-84C8-3EBE14D9C63A}"/>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5" name="Obdélník 113">
                <a:extLst>
                  <a:ext uri="{FF2B5EF4-FFF2-40B4-BE49-F238E27FC236}">
                    <a16:creationId xmlns:a16="http://schemas.microsoft.com/office/drawing/2014/main" id="{FEEA5EAA-6FE9-4AE6-8902-127DA1515663}"/>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sp>
        <p:nvSpPr>
          <p:cNvPr id="98" name="TextovéPole 31">
            <a:extLst>
              <a:ext uri="{FF2B5EF4-FFF2-40B4-BE49-F238E27FC236}">
                <a16:creationId xmlns:a16="http://schemas.microsoft.com/office/drawing/2014/main" id="{9D3541AB-611F-45CB-A01A-FEF7DC3AC682}"/>
              </a:ext>
            </a:extLst>
          </p:cNvPr>
          <p:cNvSpPr txBox="1"/>
          <p:nvPr/>
        </p:nvSpPr>
        <p:spPr>
          <a:xfrm>
            <a:off x="5485262" y="3859763"/>
            <a:ext cx="3464922" cy="369332"/>
          </a:xfrm>
          <a:prstGeom prst="rect">
            <a:avLst/>
          </a:prstGeom>
          <a:noFill/>
        </p:spPr>
        <p:txBody>
          <a:bodyPr wrap="square" rtlCol="0">
            <a:spAutoFit/>
          </a:bodyPr>
          <a:lstStyle/>
          <a:p>
            <a:r>
              <a:rPr lang="en-US" b="1" dirty="0">
                <a:solidFill>
                  <a:schemeClr val="accent6"/>
                </a:solidFill>
              </a:rPr>
              <a:t>Long data sequence</a:t>
            </a:r>
            <a:endParaRPr lang="en-US" b="1" i="1" dirty="0">
              <a:solidFill>
                <a:schemeClr val="accent6"/>
              </a:solidFill>
            </a:endParaRPr>
          </a:p>
        </p:txBody>
      </p:sp>
      <p:sp>
        <p:nvSpPr>
          <p:cNvPr id="99" name="Obdélník 6">
            <a:extLst>
              <a:ext uri="{FF2B5EF4-FFF2-40B4-BE49-F238E27FC236}">
                <a16:creationId xmlns:a16="http://schemas.microsoft.com/office/drawing/2014/main" id="{06A13E31-DC7F-4FC9-B3BB-61B39FEB44ED}"/>
              </a:ext>
            </a:extLst>
          </p:cNvPr>
          <p:cNvSpPr/>
          <p:nvPr/>
        </p:nvSpPr>
        <p:spPr bwMode="auto">
          <a:xfrm>
            <a:off x="5586835" y="4223585"/>
            <a:ext cx="3305843" cy="154344"/>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100" name="Group 187">
            <a:extLst>
              <a:ext uri="{FF2B5EF4-FFF2-40B4-BE49-F238E27FC236}">
                <a16:creationId xmlns:a16="http://schemas.microsoft.com/office/drawing/2014/main" id="{76600AE3-722E-4BC3-924E-C11166BB1261}"/>
              </a:ext>
            </a:extLst>
          </p:cNvPr>
          <p:cNvGrpSpPr/>
          <p:nvPr/>
        </p:nvGrpSpPr>
        <p:grpSpPr>
          <a:xfrm>
            <a:off x="5606911" y="5866270"/>
            <a:ext cx="2772620" cy="210243"/>
            <a:chOff x="2198840" y="5425297"/>
            <a:chExt cx="578620" cy="210243"/>
          </a:xfrm>
        </p:grpSpPr>
        <p:sp>
          <p:nvSpPr>
            <p:cNvPr id="101" name="Obdélník 113">
              <a:extLst>
                <a:ext uri="{FF2B5EF4-FFF2-40B4-BE49-F238E27FC236}">
                  <a16:creationId xmlns:a16="http://schemas.microsoft.com/office/drawing/2014/main" id="{C5051F01-D8AB-4209-88B6-8ED38E4D3B52}"/>
                </a:ext>
              </a:extLst>
            </p:cNvPr>
            <p:cNvSpPr/>
            <p:nvPr/>
          </p:nvSpPr>
          <p:spPr bwMode="auto">
            <a:xfrm>
              <a:off x="2198840" y="5425297"/>
              <a:ext cx="468000" cy="144016"/>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2" name="Obdélník 113">
              <a:extLst>
                <a:ext uri="{FF2B5EF4-FFF2-40B4-BE49-F238E27FC236}">
                  <a16:creationId xmlns:a16="http://schemas.microsoft.com/office/drawing/2014/main" id="{6AB847D9-51A7-4524-8FF0-8EC4637B3590}"/>
                </a:ext>
              </a:extLst>
            </p:cNvPr>
            <p:cNvSpPr/>
            <p:nvPr/>
          </p:nvSpPr>
          <p:spPr bwMode="auto">
            <a:xfrm>
              <a:off x="2309460" y="5491524"/>
              <a:ext cx="468000" cy="144016"/>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103" name="Rectangle 42">
            <a:extLst>
              <a:ext uri="{FF2B5EF4-FFF2-40B4-BE49-F238E27FC236}">
                <a16:creationId xmlns:a16="http://schemas.microsoft.com/office/drawing/2014/main" id="{C73645FB-4236-48D7-88AD-D93B437BDC6C}"/>
              </a:ext>
            </a:extLst>
          </p:cNvPr>
          <p:cNvSpPr/>
          <p:nvPr/>
        </p:nvSpPr>
        <p:spPr>
          <a:xfrm>
            <a:off x="-652554" y="6182058"/>
            <a:ext cx="4684296" cy="369332"/>
          </a:xfrm>
          <a:prstGeom prst="rect">
            <a:avLst/>
          </a:prstGeom>
        </p:spPr>
        <p:txBody>
          <a:bodyPr wrap="none">
            <a:spAutoFit/>
          </a:bodyPr>
          <a:lstStyle/>
          <a:p>
            <a:pPr lvl="2"/>
            <a:r>
              <a:rPr lang="en-US" altLang="cs-CZ" dirty="0"/>
              <a:t>Level shift: </a:t>
            </a:r>
            <a:r>
              <a:rPr lang="en-US" altLang="cs-CZ" i="1" dirty="0"/>
              <a:t>l</a:t>
            </a:r>
            <a:r>
              <a:rPr lang="en-US" altLang="cs-CZ" i="1" baseline="-25000" dirty="0"/>
              <a:t>n</a:t>
            </a:r>
            <a:r>
              <a:rPr lang="en-US" altLang="cs-CZ" i="1" dirty="0"/>
              <a:t> = l</a:t>
            </a:r>
            <a:r>
              <a:rPr lang="en-US" altLang="cs-CZ" i="1" baseline="-25000" dirty="0"/>
              <a:t>n-1</a:t>
            </a:r>
            <a:r>
              <a:rPr lang="en-US" altLang="cs-CZ" i="1" dirty="0"/>
              <a:t> * (1 + </a:t>
            </a:r>
            <a:r>
              <a:rPr lang="en-US" altLang="cs-CZ" i="1" dirty="0" err="1"/>
              <a:t>cf</a:t>
            </a:r>
            <a:r>
              <a:rPr lang="en-US" altLang="cs-CZ" i="1" dirty="0"/>
              <a:t>)/(1 – </a:t>
            </a:r>
            <a:r>
              <a:rPr lang="en-US" altLang="cs-CZ" i="1" dirty="0" err="1"/>
              <a:t>cf</a:t>
            </a:r>
            <a:r>
              <a:rPr lang="en-US" altLang="cs-CZ" i="1" dirty="0"/>
              <a:t>)</a:t>
            </a:r>
          </a:p>
        </p:txBody>
      </p:sp>
      <p:sp>
        <p:nvSpPr>
          <p:cNvPr id="104" name="Rectangle 42">
            <a:extLst>
              <a:ext uri="{FF2B5EF4-FFF2-40B4-BE49-F238E27FC236}">
                <a16:creationId xmlns:a16="http://schemas.microsoft.com/office/drawing/2014/main" id="{3308232D-D288-4F30-8CF6-4F991C16BD81}"/>
              </a:ext>
            </a:extLst>
          </p:cNvPr>
          <p:cNvSpPr/>
          <p:nvPr/>
        </p:nvSpPr>
        <p:spPr>
          <a:xfrm>
            <a:off x="4666942" y="6194112"/>
            <a:ext cx="3251211" cy="369332"/>
          </a:xfrm>
          <a:prstGeom prst="rect">
            <a:avLst/>
          </a:prstGeom>
        </p:spPr>
        <p:txBody>
          <a:bodyPr wrap="none">
            <a:spAutoFit/>
          </a:bodyPr>
          <a:lstStyle/>
          <a:p>
            <a:pPr lvl="2"/>
            <a:r>
              <a:rPr lang="en-US" altLang="cs-CZ" dirty="0"/>
              <a:t>Segment shift: </a:t>
            </a:r>
            <a:r>
              <a:rPr lang="en-US" altLang="cs-CZ" i="1" dirty="0"/>
              <a:t>l</a:t>
            </a:r>
            <a:r>
              <a:rPr lang="en-US" altLang="cs-CZ" i="1" baseline="-25000" dirty="0"/>
              <a:t>n</a:t>
            </a:r>
            <a:r>
              <a:rPr lang="en-US" altLang="cs-CZ" i="1" dirty="0"/>
              <a:t> * </a:t>
            </a:r>
            <a:r>
              <a:rPr lang="en-US" altLang="cs-CZ" i="1" dirty="0" err="1"/>
              <a:t>cf</a:t>
            </a:r>
            <a:endParaRPr lang="en-US" altLang="cs-CZ" i="1" dirty="0"/>
          </a:p>
        </p:txBody>
      </p:sp>
      <p:sp>
        <p:nvSpPr>
          <p:cNvPr id="5" name="Zástupný symbol pro číslo snímku 4">
            <a:extLst>
              <a:ext uri="{FF2B5EF4-FFF2-40B4-BE49-F238E27FC236}">
                <a16:creationId xmlns:a16="http://schemas.microsoft.com/office/drawing/2014/main" id="{0B783499-27A7-403E-B74C-CA06CFEEF5D1}"/>
              </a:ext>
            </a:extLst>
          </p:cNvPr>
          <p:cNvSpPr>
            <a:spLocks noGrp="1"/>
          </p:cNvSpPr>
          <p:nvPr>
            <p:ph type="sldNum" sz="quarter" idx="11"/>
          </p:nvPr>
        </p:nvSpPr>
        <p:spPr/>
        <p:txBody>
          <a:bodyPr/>
          <a:lstStyle/>
          <a:p>
            <a:pPr>
              <a:defRPr/>
            </a:pPr>
            <a:fld id="{0BAAA98E-AEB8-429B-B9FA-B14E1C5572D3}" type="slidenum">
              <a:rPr lang="en-US" altLang="en-US" smtClean="0"/>
              <a:pPr>
                <a:defRPr/>
              </a:pPr>
              <a:t>136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4436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66667E-6 2.59259E-6 L 1.66667E-6 -0.03959 " pathEditMode="relative" rAng="0" ptsTypes="AA">
                                      <p:cBhvr>
                                        <p:cTn id="34" dur="750" fill="hold"/>
                                        <p:tgtEl>
                                          <p:spTgt spid="30"/>
                                        </p:tgtEl>
                                        <p:attrNameLst>
                                          <p:attrName>ppt_x</p:attrName>
                                          <p:attrName>ppt_y</p:attrName>
                                        </p:attrNameLst>
                                      </p:cBhvr>
                                      <p:rCtr x="0" y="-1991"/>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11111E-6 2.96296E-6 L 1.11111E-6 -0.09422 " pathEditMode="relative" rAng="0" ptsTypes="AA">
                                      <p:cBhvr>
                                        <p:cTn id="38" dur="750" fill="hold"/>
                                        <p:tgtEl>
                                          <p:spTgt spid="29"/>
                                        </p:tgtEl>
                                        <p:attrNameLst>
                                          <p:attrName>ppt_x</p:attrName>
                                          <p:attrName>ppt_y</p:attrName>
                                        </p:attrNameLst>
                                      </p:cBhvr>
                                      <p:rCtr x="0" y="-472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33333E-6 -2.59259E-6 L 3.33333E-6 -0.14352 " pathEditMode="relative" rAng="0" ptsTypes="AA">
                                      <p:cBhvr>
                                        <p:cTn id="42" dur="750" fill="hold"/>
                                        <p:tgtEl>
                                          <p:spTgt spid="28"/>
                                        </p:tgtEl>
                                        <p:attrNameLst>
                                          <p:attrName>ppt_x</p:attrName>
                                          <p:attrName>ppt_y</p:attrName>
                                        </p:attrNameLst>
                                      </p:cBhvr>
                                      <p:rCtr x="0" y="-7176"/>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8.33333E-7 -0.00023 L -8.33333E-7 -0.19699 " pathEditMode="relative" rAng="0" ptsTypes="AA">
                                      <p:cBhvr>
                                        <p:cTn id="46" dur="750" fill="hold"/>
                                        <p:tgtEl>
                                          <p:spTgt spid="27"/>
                                        </p:tgtEl>
                                        <p:attrNameLst>
                                          <p:attrName>ppt_x</p:attrName>
                                          <p:attrName>ppt_y</p:attrName>
                                        </p:attrNameLst>
                                      </p:cBhvr>
                                      <p:rCtr x="0" y="-9838"/>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fade">
                                      <p:cBhvr>
                                        <p:cTn id="56" dur="500"/>
                                        <p:tgtEl>
                                          <p:spTgt spid="9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fade">
                                      <p:cBhvr>
                                        <p:cTn id="59" dur="500"/>
                                        <p:tgtEl>
                                          <p:spTgt spid="9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500"/>
                                        <p:tgtEl>
                                          <p:spTgt spid="9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fade">
                                      <p:cBhvr>
                                        <p:cTn id="79" dur="500"/>
                                        <p:tgtEl>
                                          <p:spTgt spid="10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4"/>
                                        </p:tgtEl>
                                        <p:attrNameLst>
                                          <p:attrName>style.visibility</p:attrName>
                                        </p:attrNameLst>
                                      </p:cBhvr>
                                      <p:to>
                                        <p:strVal val="visible"/>
                                      </p:to>
                                    </p:set>
                                    <p:animEffect transition="in" filter="fade">
                                      <p:cBhvr>
                                        <p:cTn id="84"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49" grpId="0"/>
      <p:bldP spid="50" grpId="0"/>
      <p:bldP spid="51" grpId="0"/>
      <p:bldP spid="52" grpId="0"/>
      <p:bldP spid="98" grpId="0"/>
      <p:bldP spid="99" grpId="0" animBg="1"/>
      <p:bldP spid="103" grpId="0"/>
      <p:bldP spid="10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Query Evaluation</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altLang="cs-CZ" b="1" dirty="0">
                <a:solidFill>
                  <a:schemeClr val="accent2"/>
                </a:solidFill>
              </a:rPr>
              <a:t>Searching within a multi-level segmentation</a:t>
            </a:r>
          </a:p>
          <a:p>
            <a:r>
              <a:rPr lang="en-US" altLang="cs-CZ" sz="2400" dirty="0"/>
              <a:t>Only a single query-relevant level considered for search</a:t>
            </a:r>
          </a:p>
          <a:p>
            <a:pPr lvl="1"/>
            <a:r>
              <a:rPr lang="en-US" altLang="cs-CZ" sz="2000" dirty="0"/>
              <a:t>For arbitrary data subsequence of </a:t>
            </a:r>
            <a:r>
              <a:rPr lang="en-US" altLang="cs-CZ" sz="2000" i="1" dirty="0" err="1">
                <a:solidFill>
                  <a:schemeClr val="accent6"/>
                </a:solidFill>
              </a:rPr>
              <a:t>l</a:t>
            </a:r>
            <a:r>
              <a:rPr lang="en-US" altLang="cs-CZ" sz="2000" i="1" baseline="30000" dirty="0" err="1">
                <a:solidFill>
                  <a:schemeClr val="accent6"/>
                </a:solidFill>
              </a:rPr>
              <a:t>min</a:t>
            </a:r>
            <a:r>
              <a:rPr lang="en-US" altLang="cs-CZ" sz="2000" i="1" baseline="30000" dirty="0">
                <a:solidFill>
                  <a:schemeClr val="accent6"/>
                </a:solidFill>
              </a:rPr>
              <a:t> </a:t>
            </a:r>
            <a:r>
              <a:rPr lang="en-US" altLang="cs-CZ" sz="2000" dirty="0"/>
              <a:t> &lt; length &lt; </a:t>
            </a:r>
            <a:r>
              <a:rPr lang="en-US" altLang="cs-CZ" sz="2000" i="1" dirty="0" err="1">
                <a:solidFill>
                  <a:schemeClr val="accent6"/>
                </a:solidFill>
              </a:rPr>
              <a:t>l</a:t>
            </a:r>
            <a:r>
              <a:rPr lang="en-US" altLang="cs-CZ" sz="2000" i="1" baseline="30000" dirty="0" err="1">
                <a:solidFill>
                  <a:schemeClr val="accent6"/>
                </a:solidFill>
              </a:rPr>
              <a:t>max</a:t>
            </a:r>
            <a:r>
              <a:rPr lang="en-US" altLang="cs-CZ" sz="2000" dirty="0"/>
              <a:t>, there exists a single segment that overlaps for at most </a:t>
            </a:r>
            <a:r>
              <a:rPr lang="en-US" altLang="cs-CZ" sz="2000" dirty="0">
                <a:solidFill>
                  <a:schemeClr val="accent2"/>
                </a:solidFill>
              </a:rPr>
              <a:t>100 ∙ (1 – </a:t>
            </a:r>
            <a:r>
              <a:rPr lang="en-US" altLang="cs-CZ" sz="2000" i="1" dirty="0" err="1">
                <a:solidFill>
                  <a:schemeClr val="accent2"/>
                </a:solidFill>
              </a:rPr>
              <a:t>cf</a:t>
            </a:r>
            <a:r>
              <a:rPr lang="en-US" altLang="cs-CZ" sz="2000" dirty="0">
                <a:solidFill>
                  <a:schemeClr val="accent6"/>
                </a:solidFill>
              </a:rPr>
              <a:t>)</a:t>
            </a:r>
            <a:r>
              <a:rPr lang="en-US" altLang="cs-CZ" sz="2000" dirty="0"/>
              <a:t> [%]</a:t>
            </a:r>
          </a:p>
          <a:p>
            <a:r>
              <a:rPr lang="en-US" altLang="cs-CZ" sz="2400" dirty="0"/>
              <a:t>The </a:t>
            </a:r>
            <a:r>
              <a:rPr lang="en-US" altLang="cs-CZ" sz="2400" i="1" dirty="0">
                <a:solidFill>
                  <a:schemeClr val="accent2"/>
                </a:solidFill>
              </a:rPr>
              <a:t>k</a:t>
            </a:r>
            <a:r>
              <a:rPr lang="en-US" altLang="cs-CZ" sz="2400" dirty="0">
                <a:solidFill>
                  <a:schemeClr val="accent2"/>
                </a:solidFill>
              </a:rPr>
              <a:t> most similar segments</a:t>
            </a:r>
            <a:r>
              <a:rPr lang="en-US" altLang="cs-CZ" sz="2400" dirty="0"/>
              <a:t> presented as the query result</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29" name="TextovéPole 30">
            <a:extLst>
              <a:ext uri="{FF2B5EF4-FFF2-40B4-BE49-F238E27FC236}">
                <a16:creationId xmlns:a16="http://schemas.microsoft.com/office/drawing/2014/main" id="{D3BF4758-B1D1-4DF5-AEF5-CD7972B2BC8A}"/>
              </a:ext>
            </a:extLst>
          </p:cNvPr>
          <p:cNvSpPr txBox="1"/>
          <p:nvPr/>
        </p:nvSpPr>
        <p:spPr>
          <a:xfrm>
            <a:off x="603962" y="4333340"/>
            <a:ext cx="1606995" cy="492443"/>
          </a:xfrm>
          <a:prstGeom prst="rect">
            <a:avLst/>
          </a:prstGeom>
          <a:noFill/>
        </p:spPr>
        <p:txBody>
          <a:bodyPr wrap="square" rtlCol="0">
            <a:spAutoFit/>
          </a:bodyPr>
          <a:lstStyle/>
          <a:p>
            <a:r>
              <a:rPr lang="en-US" sz="1400" dirty="0">
                <a:solidFill>
                  <a:srgbClr val="FF9900"/>
                </a:solidFill>
              </a:rPr>
              <a:t>Query</a:t>
            </a:r>
          </a:p>
          <a:p>
            <a:r>
              <a:rPr lang="en-US" sz="1200" i="1" dirty="0">
                <a:solidFill>
                  <a:srgbClr val="FF9900"/>
                </a:solidFill>
              </a:rPr>
              <a:t>Single segment</a:t>
            </a:r>
          </a:p>
        </p:txBody>
      </p:sp>
      <p:sp>
        <p:nvSpPr>
          <p:cNvPr id="30" name="TextovéPole 31">
            <a:extLst>
              <a:ext uri="{FF2B5EF4-FFF2-40B4-BE49-F238E27FC236}">
                <a16:creationId xmlns:a16="http://schemas.microsoft.com/office/drawing/2014/main" id="{2F32BB73-04E4-401D-B2FB-050BB5CBDB8F}"/>
              </a:ext>
            </a:extLst>
          </p:cNvPr>
          <p:cNvSpPr txBox="1"/>
          <p:nvPr/>
        </p:nvSpPr>
        <p:spPr>
          <a:xfrm>
            <a:off x="2195735" y="4333341"/>
            <a:ext cx="6802085" cy="492443"/>
          </a:xfrm>
          <a:prstGeom prst="rect">
            <a:avLst/>
          </a:prstGeom>
          <a:noFill/>
        </p:spPr>
        <p:txBody>
          <a:bodyPr wrap="square" rtlCol="0">
            <a:spAutoFit/>
          </a:bodyPr>
          <a:lstStyle/>
          <a:p>
            <a:r>
              <a:rPr lang="en-US" sz="1400" dirty="0">
                <a:solidFill>
                  <a:schemeClr val="accent2"/>
                </a:solidFill>
              </a:rPr>
              <a:t>Long data sequence</a:t>
            </a:r>
          </a:p>
          <a:p>
            <a:r>
              <a:rPr lang="en-US" sz="1200" i="1" dirty="0">
                <a:solidFill>
                  <a:schemeClr val="accent2"/>
                </a:solidFill>
              </a:rPr>
              <a:t>Overlapping segments for all possible lengths of queries</a:t>
            </a:r>
            <a:endParaRPr lang="en-US" sz="1400" dirty="0">
              <a:solidFill>
                <a:schemeClr val="accent2"/>
              </a:solidFill>
            </a:endParaRPr>
          </a:p>
        </p:txBody>
      </p:sp>
      <p:sp>
        <p:nvSpPr>
          <p:cNvPr id="31" name="Obdélník 6">
            <a:extLst>
              <a:ext uri="{FF2B5EF4-FFF2-40B4-BE49-F238E27FC236}">
                <a16:creationId xmlns:a16="http://schemas.microsoft.com/office/drawing/2014/main" id="{29216372-7765-494B-A052-5D3377D9A370}"/>
              </a:ext>
            </a:extLst>
          </p:cNvPr>
          <p:cNvSpPr/>
          <p:nvPr/>
        </p:nvSpPr>
        <p:spPr bwMode="auto">
          <a:xfrm>
            <a:off x="2309759" y="4203033"/>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10">
            <a:extLst>
              <a:ext uri="{FF2B5EF4-FFF2-40B4-BE49-F238E27FC236}">
                <a16:creationId xmlns:a16="http://schemas.microsoft.com/office/drawing/2014/main" id="{1F895210-A7B9-40DB-8ED9-F8C6019D58E7}"/>
              </a:ext>
            </a:extLst>
          </p:cNvPr>
          <p:cNvSpPr/>
          <p:nvPr/>
        </p:nvSpPr>
        <p:spPr bwMode="auto">
          <a:xfrm>
            <a:off x="709106" y="4216327"/>
            <a:ext cx="1140126" cy="173811"/>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accent4">
                  <a:lumMod val="95000"/>
                  <a:lumOff val="5000"/>
                </a:schemeClr>
              </a:solidFill>
              <a:effectLst/>
              <a:latin typeface="Palatino Linotype" pitchFamily="18" charset="0"/>
            </a:endParaRPr>
          </a:p>
        </p:txBody>
      </p:sp>
      <p:sp>
        <p:nvSpPr>
          <p:cNvPr id="33" name="Obdélník 13">
            <a:extLst>
              <a:ext uri="{FF2B5EF4-FFF2-40B4-BE49-F238E27FC236}">
                <a16:creationId xmlns:a16="http://schemas.microsoft.com/office/drawing/2014/main" id="{98B0A91B-A5EB-4135-BC0E-F92F78D72220}"/>
              </a:ext>
            </a:extLst>
          </p:cNvPr>
          <p:cNvSpPr/>
          <p:nvPr/>
        </p:nvSpPr>
        <p:spPr bwMode="auto">
          <a:xfrm>
            <a:off x="5883274" y="4203034"/>
            <a:ext cx="1122446" cy="165673"/>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TextovéPole 31">
            <a:extLst>
              <a:ext uri="{FF2B5EF4-FFF2-40B4-BE49-F238E27FC236}">
                <a16:creationId xmlns:a16="http://schemas.microsoft.com/office/drawing/2014/main" id="{41DE5796-780E-48D5-BCEB-0EA38B01318E}"/>
              </a:ext>
            </a:extLst>
          </p:cNvPr>
          <p:cNvSpPr txBox="1"/>
          <p:nvPr/>
        </p:nvSpPr>
        <p:spPr>
          <a:xfrm>
            <a:off x="4884818" y="3860423"/>
            <a:ext cx="3087806" cy="338554"/>
          </a:xfrm>
          <a:prstGeom prst="rect">
            <a:avLst/>
          </a:prstGeom>
          <a:noFill/>
        </p:spPr>
        <p:txBody>
          <a:bodyPr wrap="square" rtlCol="0">
            <a:spAutoFit/>
          </a:bodyPr>
          <a:lstStyle/>
          <a:p>
            <a:pPr algn="ctr"/>
            <a:r>
              <a:rPr lang="en-US" sz="1600" dirty="0">
                <a:solidFill>
                  <a:schemeClr val="accent5">
                    <a:lumMod val="50000"/>
                  </a:schemeClr>
                </a:solidFill>
              </a:rPr>
              <a:t>Query-similar subsequence </a:t>
            </a:r>
          </a:p>
        </p:txBody>
      </p:sp>
      <p:grpSp>
        <p:nvGrpSpPr>
          <p:cNvPr id="97" name="Group 69">
            <a:extLst>
              <a:ext uri="{FF2B5EF4-FFF2-40B4-BE49-F238E27FC236}">
                <a16:creationId xmlns:a16="http://schemas.microsoft.com/office/drawing/2014/main" id="{BFCA5A43-E8F5-4549-AFE4-B3F5CAB3F479}"/>
              </a:ext>
            </a:extLst>
          </p:cNvPr>
          <p:cNvGrpSpPr/>
          <p:nvPr/>
        </p:nvGrpSpPr>
        <p:grpSpPr>
          <a:xfrm>
            <a:off x="2356741" y="5867209"/>
            <a:ext cx="5575897" cy="162667"/>
            <a:chOff x="2479269" y="5061688"/>
            <a:chExt cx="4965334" cy="144016"/>
          </a:xfrm>
          <a:solidFill>
            <a:schemeClr val="bg1"/>
          </a:solidFill>
        </p:grpSpPr>
        <p:sp>
          <p:nvSpPr>
            <p:cNvPr id="98" name="Obdélník 38">
              <a:extLst>
                <a:ext uri="{FF2B5EF4-FFF2-40B4-BE49-F238E27FC236}">
                  <a16:creationId xmlns:a16="http://schemas.microsoft.com/office/drawing/2014/main" id="{8EBB50DF-306F-48DB-8F35-3EF5C3523762}"/>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9" name="Obdélník 39">
              <a:extLst>
                <a:ext uri="{FF2B5EF4-FFF2-40B4-BE49-F238E27FC236}">
                  <a16:creationId xmlns:a16="http://schemas.microsoft.com/office/drawing/2014/main" id="{0A1F4E0A-02F6-44E7-8121-1A51AE4D3D4E}"/>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0" name="Obdélník 40">
              <a:extLst>
                <a:ext uri="{FF2B5EF4-FFF2-40B4-BE49-F238E27FC236}">
                  <a16:creationId xmlns:a16="http://schemas.microsoft.com/office/drawing/2014/main" id="{C15DF3D5-0DA7-4E19-8226-1D17C8289A5D}"/>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1" name="Obdélník 41">
              <a:extLst>
                <a:ext uri="{FF2B5EF4-FFF2-40B4-BE49-F238E27FC236}">
                  <a16:creationId xmlns:a16="http://schemas.microsoft.com/office/drawing/2014/main" id="{4A14AC26-4820-4D15-9C69-20988165C10B}"/>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2" name="Obdélník 45">
              <a:extLst>
                <a:ext uri="{FF2B5EF4-FFF2-40B4-BE49-F238E27FC236}">
                  <a16:creationId xmlns:a16="http://schemas.microsoft.com/office/drawing/2014/main" id="{02032514-7B20-4A6D-962B-6E0C9A754348}"/>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03" name="Group 70">
            <a:extLst>
              <a:ext uri="{FF2B5EF4-FFF2-40B4-BE49-F238E27FC236}">
                <a16:creationId xmlns:a16="http://schemas.microsoft.com/office/drawing/2014/main" id="{B7238A17-4AAE-444F-A538-A777AA69D1CF}"/>
              </a:ext>
            </a:extLst>
          </p:cNvPr>
          <p:cNvGrpSpPr/>
          <p:nvPr/>
        </p:nvGrpSpPr>
        <p:grpSpPr>
          <a:xfrm>
            <a:off x="2533100" y="5939217"/>
            <a:ext cx="5575897" cy="162667"/>
            <a:chOff x="2479269" y="5061688"/>
            <a:chExt cx="4965334" cy="144016"/>
          </a:xfrm>
          <a:solidFill>
            <a:schemeClr val="bg1"/>
          </a:solidFill>
        </p:grpSpPr>
        <p:sp>
          <p:nvSpPr>
            <p:cNvPr id="104" name="Obdélník 38">
              <a:extLst>
                <a:ext uri="{FF2B5EF4-FFF2-40B4-BE49-F238E27FC236}">
                  <a16:creationId xmlns:a16="http://schemas.microsoft.com/office/drawing/2014/main" id="{78DE4D38-BD67-4A0D-9496-ABF0E0A314B4}"/>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5" name="Obdélník 39">
              <a:extLst>
                <a:ext uri="{FF2B5EF4-FFF2-40B4-BE49-F238E27FC236}">
                  <a16:creationId xmlns:a16="http://schemas.microsoft.com/office/drawing/2014/main" id="{B7AAC585-463B-4072-B8DF-93C6DC658176}"/>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6" name="Obdélník 40">
              <a:extLst>
                <a:ext uri="{FF2B5EF4-FFF2-40B4-BE49-F238E27FC236}">
                  <a16:creationId xmlns:a16="http://schemas.microsoft.com/office/drawing/2014/main" id="{6869B473-30B2-404E-B7FD-68F3832B20A3}"/>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7" name="Obdélník 41">
              <a:extLst>
                <a:ext uri="{FF2B5EF4-FFF2-40B4-BE49-F238E27FC236}">
                  <a16:creationId xmlns:a16="http://schemas.microsoft.com/office/drawing/2014/main" id="{9AE5E03C-6C01-434F-980C-7148311C4482}"/>
                </a:ext>
              </a:extLst>
            </p:cNvPr>
            <p:cNvSpPr/>
            <p:nvPr/>
          </p:nvSpPr>
          <p:spPr bwMode="auto">
            <a:xfrm>
              <a:off x="5457378" y="5061688"/>
              <a:ext cx="992703" cy="144016"/>
            </a:xfrm>
            <a:prstGeom prst="rect">
              <a:avLst/>
            </a:prstGeom>
            <a:solidFill>
              <a:srgbClr val="FFD34C"/>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08" name="Obdélník 45">
              <a:extLst>
                <a:ext uri="{FF2B5EF4-FFF2-40B4-BE49-F238E27FC236}">
                  <a16:creationId xmlns:a16="http://schemas.microsoft.com/office/drawing/2014/main" id="{E43A4224-C70A-4985-8BA1-A75DFA1F5735}"/>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09" name="Group 75">
            <a:extLst>
              <a:ext uri="{FF2B5EF4-FFF2-40B4-BE49-F238E27FC236}">
                <a16:creationId xmlns:a16="http://schemas.microsoft.com/office/drawing/2014/main" id="{0CB1CE53-D892-4D7B-A59E-37E79F5BE77D}"/>
              </a:ext>
            </a:extLst>
          </p:cNvPr>
          <p:cNvGrpSpPr/>
          <p:nvPr/>
        </p:nvGrpSpPr>
        <p:grpSpPr>
          <a:xfrm>
            <a:off x="2749124" y="6011225"/>
            <a:ext cx="5538539" cy="162667"/>
            <a:chOff x="2479269" y="5061688"/>
            <a:chExt cx="4932067" cy="144016"/>
          </a:xfrm>
          <a:solidFill>
            <a:schemeClr val="bg1"/>
          </a:solidFill>
        </p:grpSpPr>
        <p:sp>
          <p:nvSpPr>
            <p:cNvPr id="110" name="Obdélník 38">
              <a:extLst>
                <a:ext uri="{FF2B5EF4-FFF2-40B4-BE49-F238E27FC236}">
                  <a16:creationId xmlns:a16="http://schemas.microsoft.com/office/drawing/2014/main" id="{8A5FA367-C6C8-4C79-9C20-9FB5AAD67C21}"/>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1" name="Obdélník 39">
              <a:extLst>
                <a:ext uri="{FF2B5EF4-FFF2-40B4-BE49-F238E27FC236}">
                  <a16:creationId xmlns:a16="http://schemas.microsoft.com/office/drawing/2014/main" id="{BC192F69-01F8-474F-8565-A39858E17C81}"/>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2" name="Obdélník 40">
              <a:extLst>
                <a:ext uri="{FF2B5EF4-FFF2-40B4-BE49-F238E27FC236}">
                  <a16:creationId xmlns:a16="http://schemas.microsoft.com/office/drawing/2014/main" id="{6EA5AF2D-60A8-4B63-BF81-B93B7FC77E10}"/>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3" name="Obdélník 41">
              <a:extLst>
                <a:ext uri="{FF2B5EF4-FFF2-40B4-BE49-F238E27FC236}">
                  <a16:creationId xmlns:a16="http://schemas.microsoft.com/office/drawing/2014/main" id="{11E4E851-FFC8-4940-B3A9-551275FAE794}"/>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4" name="Obdélník 45">
              <a:extLst>
                <a:ext uri="{FF2B5EF4-FFF2-40B4-BE49-F238E27FC236}">
                  <a16:creationId xmlns:a16="http://schemas.microsoft.com/office/drawing/2014/main" id="{C8CD40EA-7368-462C-94A1-0F33B1F53510}"/>
                </a:ext>
              </a:extLst>
            </p:cNvPr>
            <p:cNvSpPr/>
            <p:nvPr/>
          </p:nvSpPr>
          <p:spPr bwMode="auto">
            <a:xfrm>
              <a:off x="6418633"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15" name="Group 76">
            <a:extLst>
              <a:ext uri="{FF2B5EF4-FFF2-40B4-BE49-F238E27FC236}">
                <a16:creationId xmlns:a16="http://schemas.microsoft.com/office/drawing/2014/main" id="{C320AE34-2DB0-4009-887E-BFB9CA75DDC4}"/>
              </a:ext>
            </a:extLst>
          </p:cNvPr>
          <p:cNvGrpSpPr/>
          <p:nvPr/>
        </p:nvGrpSpPr>
        <p:grpSpPr>
          <a:xfrm>
            <a:off x="2965148" y="6083233"/>
            <a:ext cx="5575896" cy="162667"/>
            <a:chOff x="2479269" y="5061688"/>
            <a:chExt cx="4965334" cy="144016"/>
          </a:xfrm>
          <a:solidFill>
            <a:schemeClr val="bg1"/>
          </a:solidFill>
        </p:grpSpPr>
        <p:sp>
          <p:nvSpPr>
            <p:cNvPr id="116" name="Obdélník 38">
              <a:extLst>
                <a:ext uri="{FF2B5EF4-FFF2-40B4-BE49-F238E27FC236}">
                  <a16:creationId xmlns:a16="http://schemas.microsoft.com/office/drawing/2014/main" id="{964FA836-B0DB-4642-B756-16BB1C89FA2E}"/>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7" name="Obdélník 39">
              <a:extLst>
                <a:ext uri="{FF2B5EF4-FFF2-40B4-BE49-F238E27FC236}">
                  <a16:creationId xmlns:a16="http://schemas.microsoft.com/office/drawing/2014/main" id="{D386915D-DC43-4D90-8EE8-ECFCFFD21235}"/>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8" name="Obdélník 40">
              <a:extLst>
                <a:ext uri="{FF2B5EF4-FFF2-40B4-BE49-F238E27FC236}">
                  <a16:creationId xmlns:a16="http://schemas.microsoft.com/office/drawing/2014/main" id="{952C5C84-5EEC-430F-A1D9-2886CD8D5BD1}"/>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9" name="Obdélník 41">
              <a:extLst>
                <a:ext uri="{FF2B5EF4-FFF2-40B4-BE49-F238E27FC236}">
                  <a16:creationId xmlns:a16="http://schemas.microsoft.com/office/drawing/2014/main" id="{BA854FBE-7B4B-48DA-A720-0590E00DF9C6}"/>
                </a:ext>
              </a:extLst>
            </p:cNvPr>
            <p:cNvSpPr/>
            <p:nvPr/>
          </p:nvSpPr>
          <p:spPr bwMode="auto">
            <a:xfrm>
              <a:off x="5457378"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0" name="Obdélník 45">
              <a:extLst>
                <a:ext uri="{FF2B5EF4-FFF2-40B4-BE49-F238E27FC236}">
                  <a16:creationId xmlns:a16="http://schemas.microsoft.com/office/drawing/2014/main" id="{F3F44B1A-FB89-4578-AFBB-B52E6CBAACCE}"/>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21" name="Group 77">
            <a:extLst>
              <a:ext uri="{FF2B5EF4-FFF2-40B4-BE49-F238E27FC236}">
                <a16:creationId xmlns:a16="http://schemas.microsoft.com/office/drawing/2014/main" id="{66EB7A58-E71D-47FC-904B-C053AA61DB64}"/>
              </a:ext>
            </a:extLst>
          </p:cNvPr>
          <p:cNvGrpSpPr/>
          <p:nvPr/>
        </p:nvGrpSpPr>
        <p:grpSpPr>
          <a:xfrm>
            <a:off x="3181172" y="6155241"/>
            <a:ext cx="5575897" cy="162667"/>
            <a:chOff x="2479269" y="5061688"/>
            <a:chExt cx="4965334" cy="144016"/>
          </a:xfrm>
          <a:solidFill>
            <a:schemeClr val="bg1"/>
          </a:solidFill>
        </p:grpSpPr>
        <p:sp>
          <p:nvSpPr>
            <p:cNvPr id="122" name="Obdélník 38">
              <a:extLst>
                <a:ext uri="{FF2B5EF4-FFF2-40B4-BE49-F238E27FC236}">
                  <a16:creationId xmlns:a16="http://schemas.microsoft.com/office/drawing/2014/main" id="{43F89639-C510-462A-BA35-F918572BF479}"/>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3" name="Obdélník 39">
              <a:extLst>
                <a:ext uri="{FF2B5EF4-FFF2-40B4-BE49-F238E27FC236}">
                  <a16:creationId xmlns:a16="http://schemas.microsoft.com/office/drawing/2014/main" id="{7B00928C-93C5-4D25-81F2-B29CAC397701}"/>
                </a:ext>
              </a:extLst>
            </p:cNvPr>
            <p:cNvSpPr/>
            <p:nvPr/>
          </p:nvSpPr>
          <p:spPr bwMode="auto">
            <a:xfrm>
              <a:off x="3471972"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4" name="Obdélník 40">
              <a:extLst>
                <a:ext uri="{FF2B5EF4-FFF2-40B4-BE49-F238E27FC236}">
                  <a16:creationId xmlns:a16="http://schemas.microsoft.com/office/drawing/2014/main" id="{01541E33-36D0-41BF-8890-6CBE6E6EC0FA}"/>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6" name="Obdélník 45">
              <a:extLst>
                <a:ext uri="{FF2B5EF4-FFF2-40B4-BE49-F238E27FC236}">
                  <a16:creationId xmlns:a16="http://schemas.microsoft.com/office/drawing/2014/main" id="{683B5A88-F00C-4569-BCCB-6DDC308BBDCD}"/>
                </a:ext>
              </a:extLst>
            </p:cNvPr>
            <p:cNvSpPr/>
            <p:nvPr/>
          </p:nvSpPr>
          <p:spPr bwMode="auto">
            <a:xfrm>
              <a:off x="6451900"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129" name="Obdélník 39">
            <a:extLst>
              <a:ext uri="{FF2B5EF4-FFF2-40B4-BE49-F238E27FC236}">
                <a16:creationId xmlns:a16="http://schemas.microsoft.com/office/drawing/2014/main" id="{E760E0E8-2558-4744-9869-29F58CB8714F}"/>
              </a:ext>
            </a:extLst>
          </p:cNvPr>
          <p:cNvSpPr/>
          <p:nvPr/>
        </p:nvSpPr>
        <p:spPr bwMode="auto">
          <a:xfrm>
            <a:off x="4511967" y="6227237"/>
            <a:ext cx="1114771" cy="162667"/>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53" name="Rectangle 1">
            <a:extLst>
              <a:ext uri="{FF2B5EF4-FFF2-40B4-BE49-F238E27FC236}">
                <a16:creationId xmlns:a16="http://schemas.microsoft.com/office/drawing/2014/main" id="{4F39F349-1418-4609-885C-F38DB71C78E5}"/>
              </a:ext>
            </a:extLst>
          </p:cNvPr>
          <p:cNvSpPr/>
          <p:nvPr/>
        </p:nvSpPr>
        <p:spPr>
          <a:xfrm rot="5400000">
            <a:off x="2177889" y="5336701"/>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254" name="Rectangle 1">
            <a:extLst>
              <a:ext uri="{FF2B5EF4-FFF2-40B4-BE49-F238E27FC236}">
                <a16:creationId xmlns:a16="http://schemas.microsoft.com/office/drawing/2014/main" id="{3AFFC4F0-C7F3-4FE7-97EC-114650FC2862}"/>
              </a:ext>
            </a:extLst>
          </p:cNvPr>
          <p:cNvSpPr/>
          <p:nvPr/>
        </p:nvSpPr>
        <p:spPr>
          <a:xfrm rot="5400000">
            <a:off x="2178128" y="4723792"/>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255" name="Rectangle 1">
            <a:extLst>
              <a:ext uri="{FF2B5EF4-FFF2-40B4-BE49-F238E27FC236}">
                <a16:creationId xmlns:a16="http://schemas.microsoft.com/office/drawing/2014/main" id="{D31F7BF3-BACB-4012-90E4-BE0CA4898469}"/>
              </a:ext>
            </a:extLst>
          </p:cNvPr>
          <p:cNvSpPr/>
          <p:nvPr/>
        </p:nvSpPr>
        <p:spPr>
          <a:xfrm rot="5400000">
            <a:off x="2141842" y="6064616"/>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256" name="TextovéPole 255">
            <a:extLst>
              <a:ext uri="{FF2B5EF4-FFF2-40B4-BE49-F238E27FC236}">
                <a16:creationId xmlns:a16="http://schemas.microsoft.com/office/drawing/2014/main" id="{7B66A044-7BFE-4C47-B7B6-9A2AE8482A4E}"/>
              </a:ext>
            </a:extLst>
          </p:cNvPr>
          <p:cNvSpPr txBox="1"/>
          <p:nvPr/>
        </p:nvSpPr>
        <p:spPr>
          <a:xfrm>
            <a:off x="2377709" y="4809113"/>
            <a:ext cx="928139" cy="338554"/>
          </a:xfrm>
          <a:prstGeom prst="rect">
            <a:avLst/>
          </a:prstGeom>
          <a:noFill/>
        </p:spPr>
        <p:txBody>
          <a:bodyPr wrap="none" rtlCol="0">
            <a:spAutoFit/>
          </a:bodyPr>
          <a:lstStyle/>
          <a:p>
            <a:r>
              <a:rPr lang="en-US" sz="1600" dirty="0"/>
              <a:t>Level #2</a:t>
            </a:r>
            <a:endParaRPr lang="en-US" sz="1600" i="1" dirty="0"/>
          </a:p>
        </p:txBody>
      </p:sp>
      <p:sp>
        <p:nvSpPr>
          <p:cNvPr id="257" name="TextovéPole 256">
            <a:extLst>
              <a:ext uri="{FF2B5EF4-FFF2-40B4-BE49-F238E27FC236}">
                <a16:creationId xmlns:a16="http://schemas.microsoft.com/office/drawing/2014/main" id="{FC4F6DF9-3C65-42C6-92DA-3F0C4C770264}"/>
              </a:ext>
            </a:extLst>
          </p:cNvPr>
          <p:cNvSpPr txBox="1"/>
          <p:nvPr/>
        </p:nvSpPr>
        <p:spPr>
          <a:xfrm>
            <a:off x="2377709" y="5581272"/>
            <a:ext cx="928139" cy="338554"/>
          </a:xfrm>
          <a:prstGeom prst="rect">
            <a:avLst/>
          </a:prstGeom>
          <a:noFill/>
        </p:spPr>
        <p:txBody>
          <a:bodyPr wrap="none" rtlCol="0">
            <a:spAutoFit/>
          </a:bodyPr>
          <a:lstStyle/>
          <a:p>
            <a:r>
              <a:rPr lang="en-US" sz="1600" dirty="0"/>
              <a:t>Level #4</a:t>
            </a:r>
            <a:endParaRPr lang="en-US" sz="1600" i="1" dirty="0"/>
          </a:p>
        </p:txBody>
      </p:sp>
      <p:sp>
        <p:nvSpPr>
          <p:cNvPr id="136" name="Obdélník 113">
            <a:extLst>
              <a:ext uri="{FF2B5EF4-FFF2-40B4-BE49-F238E27FC236}">
                <a16:creationId xmlns:a16="http://schemas.microsoft.com/office/drawing/2014/main" id="{43635BB0-DB8D-4C91-9BCB-46EA7B0B295B}"/>
              </a:ext>
            </a:extLst>
          </p:cNvPr>
          <p:cNvSpPr/>
          <p:nvPr/>
        </p:nvSpPr>
        <p:spPr bwMode="auto">
          <a:xfrm>
            <a:off x="1108440" y="5066333"/>
            <a:ext cx="284907" cy="162667"/>
          </a:xfrm>
          <a:prstGeom prst="rect">
            <a:avLst/>
          </a:prstGeom>
          <a:solidFill>
            <a:srgbClr val="FFC000"/>
          </a:solidFill>
          <a:ln w="9525" cap="flat" cmpd="sng" algn="ctr">
            <a:solidFill>
              <a:srgbClr val="FFC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7" name="Obdélník 113">
            <a:extLst>
              <a:ext uri="{FF2B5EF4-FFF2-40B4-BE49-F238E27FC236}">
                <a16:creationId xmlns:a16="http://schemas.microsoft.com/office/drawing/2014/main" id="{3EB775CF-FDF7-4401-A803-E697026E334B}"/>
              </a:ext>
            </a:extLst>
          </p:cNvPr>
          <p:cNvSpPr/>
          <p:nvPr/>
        </p:nvSpPr>
        <p:spPr bwMode="auto">
          <a:xfrm>
            <a:off x="1535776" y="5867209"/>
            <a:ext cx="703399" cy="159762"/>
          </a:xfrm>
          <a:prstGeom prst="rect">
            <a:avLst/>
          </a:prstGeom>
          <a:solidFill>
            <a:srgbClr val="FFC000"/>
          </a:solidFill>
          <a:ln w="9525" cap="flat" cmpd="sng" algn="ctr">
            <a:solidFill>
              <a:srgbClr val="FFC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0" name="Obdélník 38">
            <a:extLst>
              <a:ext uri="{FF2B5EF4-FFF2-40B4-BE49-F238E27FC236}">
                <a16:creationId xmlns:a16="http://schemas.microsoft.com/office/drawing/2014/main" id="{40F4DE68-2D00-485C-8CB9-93D4BD7CF7EF}"/>
              </a:ext>
            </a:extLst>
          </p:cNvPr>
          <p:cNvSpPr/>
          <p:nvPr/>
        </p:nvSpPr>
        <p:spPr bwMode="auto">
          <a:xfrm>
            <a:off x="705552" y="5066333"/>
            <a:ext cx="538617" cy="162667"/>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6" name="Obdélník 78">
            <a:extLst>
              <a:ext uri="{FF2B5EF4-FFF2-40B4-BE49-F238E27FC236}">
                <a16:creationId xmlns:a16="http://schemas.microsoft.com/office/drawing/2014/main" id="{C464114F-C586-4334-94D0-FC648932AA0C}"/>
              </a:ext>
            </a:extLst>
          </p:cNvPr>
          <p:cNvSpPr/>
          <p:nvPr/>
        </p:nvSpPr>
        <p:spPr bwMode="auto">
          <a:xfrm>
            <a:off x="3400293" y="6226343"/>
            <a:ext cx="1138318" cy="170609"/>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8" name="Obdélník 38">
            <a:extLst>
              <a:ext uri="{FF2B5EF4-FFF2-40B4-BE49-F238E27FC236}">
                <a16:creationId xmlns:a16="http://schemas.microsoft.com/office/drawing/2014/main" id="{6016AB68-51D4-4129-9F00-27A69A3DD7D8}"/>
              </a:ext>
            </a:extLst>
          </p:cNvPr>
          <p:cNvSpPr/>
          <p:nvPr/>
        </p:nvSpPr>
        <p:spPr bwMode="auto">
          <a:xfrm>
            <a:off x="712130" y="5867209"/>
            <a:ext cx="1114771" cy="162667"/>
          </a:xfrm>
          <a:prstGeom prst="rect">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138" name="Picture 2" descr="https://pixabay.com/static/uploads/photo/2016/03/31/14/37/check-mark-1292787_960_720.png">
            <a:extLst>
              <a:ext uri="{FF2B5EF4-FFF2-40B4-BE49-F238E27FC236}">
                <a16:creationId xmlns:a16="http://schemas.microsoft.com/office/drawing/2014/main" id="{EE6556BF-22A0-4AE3-B642-4144DCE3DD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19" y="5625530"/>
            <a:ext cx="237477" cy="23326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http://images.all-free-download.com/images/graphiclarge/not_ok_mark_clip_art_9056.jpg">
            <a:extLst>
              <a:ext uri="{FF2B5EF4-FFF2-40B4-BE49-F238E27FC236}">
                <a16:creationId xmlns:a16="http://schemas.microsoft.com/office/drawing/2014/main" id="{C71FB369-0F01-4794-BB65-7AE494D7D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297" y="4824243"/>
            <a:ext cx="196066" cy="196066"/>
          </a:xfrm>
          <a:prstGeom prst="rect">
            <a:avLst/>
          </a:prstGeom>
          <a:noFill/>
          <a:extLst>
            <a:ext uri="{909E8E84-426E-40DD-AFC4-6F175D3DCCD1}">
              <a14:hiddenFill xmlns:a14="http://schemas.microsoft.com/office/drawing/2010/main">
                <a:solidFill>
                  <a:srgbClr val="FFFFFF"/>
                </a:solidFill>
              </a14:hiddenFill>
            </a:ext>
          </a:extLst>
        </p:spPr>
      </p:pic>
      <p:cxnSp>
        <p:nvCxnSpPr>
          <p:cNvPr id="140" name="Přímá spojnice se šipkou 139">
            <a:extLst>
              <a:ext uri="{FF2B5EF4-FFF2-40B4-BE49-F238E27FC236}">
                <a16:creationId xmlns:a16="http://schemas.microsoft.com/office/drawing/2014/main" id="{F3E31B8A-6554-4D21-AC89-DA82EB54776C}"/>
              </a:ext>
            </a:extLst>
          </p:cNvPr>
          <p:cNvCxnSpPr>
            <a:cxnSpLocks/>
          </p:cNvCxnSpPr>
          <p:nvPr/>
        </p:nvCxnSpPr>
        <p:spPr bwMode="auto">
          <a:xfrm>
            <a:off x="1826901" y="4463712"/>
            <a:ext cx="0" cy="1259481"/>
          </a:xfrm>
          <a:prstGeom prst="straightConnector1">
            <a:avLst/>
          </a:prstGeom>
          <a:solidFill>
            <a:schemeClr val="accent1"/>
          </a:solidFill>
          <a:ln w="15875" cap="flat" cmpd="sng" algn="ctr">
            <a:solidFill>
              <a:srgbClr val="FF9900"/>
            </a:solidFill>
            <a:prstDash val="sysDot"/>
            <a:round/>
            <a:headEnd type="none" w="med" len="med"/>
            <a:tailEnd type="arrow" w="med" len="lg"/>
          </a:ln>
          <a:effectLst/>
        </p:spPr>
      </p:cxnSp>
      <p:sp>
        <p:nvSpPr>
          <p:cNvPr id="127" name="Obdélník 40">
            <a:extLst>
              <a:ext uri="{FF2B5EF4-FFF2-40B4-BE49-F238E27FC236}">
                <a16:creationId xmlns:a16="http://schemas.microsoft.com/office/drawing/2014/main" id="{0A8FF3C8-AC33-444E-A1A4-8780F9C77E8A}"/>
              </a:ext>
            </a:extLst>
          </p:cNvPr>
          <p:cNvSpPr/>
          <p:nvPr/>
        </p:nvSpPr>
        <p:spPr bwMode="auto">
          <a:xfrm>
            <a:off x="6527158" y="6155241"/>
            <a:ext cx="1114771" cy="162667"/>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1" name="Obdélník 40">
            <a:extLst>
              <a:ext uri="{FF2B5EF4-FFF2-40B4-BE49-F238E27FC236}">
                <a16:creationId xmlns:a16="http://schemas.microsoft.com/office/drawing/2014/main" id="{1E253282-B470-4177-AE84-5FCBBD6C42C5}"/>
              </a:ext>
            </a:extLst>
          </p:cNvPr>
          <p:cNvSpPr/>
          <p:nvPr/>
        </p:nvSpPr>
        <p:spPr bwMode="auto">
          <a:xfrm>
            <a:off x="6741375" y="6227237"/>
            <a:ext cx="1114771" cy="162667"/>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8" name="Obdélník 40">
            <a:extLst>
              <a:ext uri="{FF2B5EF4-FFF2-40B4-BE49-F238E27FC236}">
                <a16:creationId xmlns:a16="http://schemas.microsoft.com/office/drawing/2014/main" id="{514D5E9F-4E7C-414C-B237-504F54E97D95}"/>
              </a:ext>
            </a:extLst>
          </p:cNvPr>
          <p:cNvSpPr/>
          <p:nvPr/>
        </p:nvSpPr>
        <p:spPr bwMode="auto">
          <a:xfrm>
            <a:off x="7854635" y="6226343"/>
            <a:ext cx="1114771" cy="162667"/>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1" name="Obdélník 40">
            <a:extLst>
              <a:ext uri="{FF2B5EF4-FFF2-40B4-BE49-F238E27FC236}">
                <a16:creationId xmlns:a16="http://schemas.microsoft.com/office/drawing/2014/main" id="{2DBC9645-8080-4CC0-9E3B-C5F24283840F}"/>
              </a:ext>
            </a:extLst>
          </p:cNvPr>
          <p:cNvSpPr/>
          <p:nvPr/>
        </p:nvSpPr>
        <p:spPr bwMode="auto">
          <a:xfrm>
            <a:off x="5626738" y="6227237"/>
            <a:ext cx="1114771" cy="162667"/>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cxnSp>
        <p:nvCxnSpPr>
          <p:cNvPr id="54" name="Straight Connector 74">
            <a:extLst>
              <a:ext uri="{FF2B5EF4-FFF2-40B4-BE49-F238E27FC236}">
                <a16:creationId xmlns:a16="http://schemas.microsoft.com/office/drawing/2014/main" id="{211F19B4-1D67-4291-B524-DDCBC81B35D0}"/>
              </a:ext>
            </a:extLst>
          </p:cNvPr>
          <p:cNvCxnSpPr>
            <a:cxnSpLocks/>
          </p:cNvCxnSpPr>
          <p:nvPr/>
        </p:nvCxnSpPr>
        <p:spPr bwMode="auto">
          <a:xfrm>
            <a:off x="6995889" y="4203034"/>
            <a:ext cx="9830" cy="2250302"/>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53" name="Straight Connector 55">
            <a:extLst>
              <a:ext uri="{FF2B5EF4-FFF2-40B4-BE49-F238E27FC236}">
                <a16:creationId xmlns:a16="http://schemas.microsoft.com/office/drawing/2014/main" id="{834AA8CD-DE93-46C3-8854-A175B0E20E6F}"/>
              </a:ext>
            </a:extLst>
          </p:cNvPr>
          <p:cNvCxnSpPr>
            <a:cxnSpLocks/>
          </p:cNvCxnSpPr>
          <p:nvPr/>
        </p:nvCxnSpPr>
        <p:spPr bwMode="auto">
          <a:xfrm>
            <a:off x="5872640" y="4203033"/>
            <a:ext cx="24887" cy="2250303"/>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grpSp>
        <p:nvGrpSpPr>
          <p:cNvPr id="149" name="Group 38">
            <a:extLst>
              <a:ext uri="{FF2B5EF4-FFF2-40B4-BE49-F238E27FC236}">
                <a16:creationId xmlns:a16="http://schemas.microsoft.com/office/drawing/2014/main" id="{19573B09-4DCA-47FD-97A5-BCE8469BAB5A}"/>
              </a:ext>
            </a:extLst>
          </p:cNvPr>
          <p:cNvGrpSpPr/>
          <p:nvPr/>
        </p:nvGrpSpPr>
        <p:grpSpPr>
          <a:xfrm>
            <a:off x="2348565" y="5121136"/>
            <a:ext cx="2223186" cy="355839"/>
            <a:chOff x="5342700" y="4800609"/>
            <a:chExt cx="2223186" cy="355839"/>
          </a:xfrm>
          <a:solidFill>
            <a:schemeClr val="bg2">
              <a:lumMod val="40000"/>
              <a:lumOff val="60000"/>
            </a:schemeClr>
          </a:solidFill>
        </p:grpSpPr>
        <p:grpSp>
          <p:nvGrpSpPr>
            <p:cNvPr id="150" name="Group 35">
              <a:extLst>
                <a:ext uri="{FF2B5EF4-FFF2-40B4-BE49-F238E27FC236}">
                  <a16:creationId xmlns:a16="http://schemas.microsoft.com/office/drawing/2014/main" id="{7500FAC0-026F-47DF-AD86-F8D52F23562E}"/>
                </a:ext>
              </a:extLst>
            </p:cNvPr>
            <p:cNvGrpSpPr/>
            <p:nvPr/>
          </p:nvGrpSpPr>
          <p:grpSpPr>
            <a:xfrm>
              <a:off x="5342700" y="4800609"/>
              <a:ext cx="1872000" cy="144016"/>
              <a:chOff x="5349423" y="4948862"/>
              <a:chExt cx="1872000" cy="144016"/>
            </a:xfrm>
            <a:grpFill/>
          </p:grpSpPr>
          <p:sp>
            <p:nvSpPr>
              <p:cNvPr id="166" name="Obdélník 113">
                <a:extLst>
                  <a:ext uri="{FF2B5EF4-FFF2-40B4-BE49-F238E27FC236}">
                    <a16:creationId xmlns:a16="http://schemas.microsoft.com/office/drawing/2014/main" id="{E66D066E-29AB-41F1-B724-2EBF501EA3F5}"/>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7" name="Obdélník 113">
                <a:extLst>
                  <a:ext uri="{FF2B5EF4-FFF2-40B4-BE49-F238E27FC236}">
                    <a16:creationId xmlns:a16="http://schemas.microsoft.com/office/drawing/2014/main" id="{47869CBE-096C-43A8-8F0D-1A6763D03512}"/>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8" name="Obdélník 113">
                <a:extLst>
                  <a:ext uri="{FF2B5EF4-FFF2-40B4-BE49-F238E27FC236}">
                    <a16:creationId xmlns:a16="http://schemas.microsoft.com/office/drawing/2014/main" id="{ECA4C183-EE2C-432F-83A9-EB7E380CF2F4}"/>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9" name="Obdélník 113">
                <a:extLst>
                  <a:ext uri="{FF2B5EF4-FFF2-40B4-BE49-F238E27FC236}">
                    <a16:creationId xmlns:a16="http://schemas.microsoft.com/office/drawing/2014/main" id="{6C51E2F6-4850-45CC-AB35-D17919D05CAD}"/>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51" name="Group 74">
              <a:extLst>
                <a:ext uri="{FF2B5EF4-FFF2-40B4-BE49-F238E27FC236}">
                  <a16:creationId xmlns:a16="http://schemas.microsoft.com/office/drawing/2014/main" id="{0C741D15-1D2A-440E-82D3-07A8D7DBA96F}"/>
                </a:ext>
              </a:extLst>
            </p:cNvPr>
            <p:cNvGrpSpPr/>
            <p:nvPr/>
          </p:nvGrpSpPr>
          <p:grpSpPr>
            <a:xfrm>
              <a:off x="5453320" y="4866836"/>
              <a:ext cx="1872000" cy="144016"/>
              <a:chOff x="5349423" y="4948862"/>
              <a:chExt cx="1872000" cy="144016"/>
            </a:xfrm>
            <a:grpFill/>
          </p:grpSpPr>
          <p:sp>
            <p:nvSpPr>
              <p:cNvPr id="162" name="Obdélník 113">
                <a:extLst>
                  <a:ext uri="{FF2B5EF4-FFF2-40B4-BE49-F238E27FC236}">
                    <a16:creationId xmlns:a16="http://schemas.microsoft.com/office/drawing/2014/main" id="{0B781312-BC48-4DEB-BD4F-A98FE9C06DC9}"/>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3" name="Obdélník 113">
                <a:extLst>
                  <a:ext uri="{FF2B5EF4-FFF2-40B4-BE49-F238E27FC236}">
                    <a16:creationId xmlns:a16="http://schemas.microsoft.com/office/drawing/2014/main" id="{AD04484F-1F16-4CF2-A2DE-6B14E2971CB4}"/>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4" name="Obdélník 113">
                <a:extLst>
                  <a:ext uri="{FF2B5EF4-FFF2-40B4-BE49-F238E27FC236}">
                    <a16:creationId xmlns:a16="http://schemas.microsoft.com/office/drawing/2014/main" id="{F20F68BB-DCFF-4266-9C08-33FB7EB99021}"/>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5" name="Obdélník 113">
                <a:extLst>
                  <a:ext uri="{FF2B5EF4-FFF2-40B4-BE49-F238E27FC236}">
                    <a16:creationId xmlns:a16="http://schemas.microsoft.com/office/drawing/2014/main" id="{07CCAC11-8325-4A4E-978A-DAFD03F6FF82}"/>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52" name="Group 79">
              <a:extLst>
                <a:ext uri="{FF2B5EF4-FFF2-40B4-BE49-F238E27FC236}">
                  <a16:creationId xmlns:a16="http://schemas.microsoft.com/office/drawing/2014/main" id="{D58DAE9D-1772-4EA2-A0E6-33333922FDAE}"/>
                </a:ext>
              </a:extLst>
            </p:cNvPr>
            <p:cNvGrpSpPr/>
            <p:nvPr/>
          </p:nvGrpSpPr>
          <p:grpSpPr>
            <a:xfrm>
              <a:off x="5576700" y="4946218"/>
              <a:ext cx="1872000" cy="144016"/>
              <a:chOff x="5349423" y="4948862"/>
              <a:chExt cx="1872000" cy="144016"/>
            </a:xfrm>
            <a:grpFill/>
          </p:grpSpPr>
          <p:sp>
            <p:nvSpPr>
              <p:cNvPr id="158" name="Obdélník 113">
                <a:extLst>
                  <a:ext uri="{FF2B5EF4-FFF2-40B4-BE49-F238E27FC236}">
                    <a16:creationId xmlns:a16="http://schemas.microsoft.com/office/drawing/2014/main" id="{8EB19F45-DF88-46A2-B378-F087E88F6BA0}"/>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9" name="Obdélník 113">
                <a:extLst>
                  <a:ext uri="{FF2B5EF4-FFF2-40B4-BE49-F238E27FC236}">
                    <a16:creationId xmlns:a16="http://schemas.microsoft.com/office/drawing/2014/main" id="{CE34AB40-27FB-4F9D-9225-5D1214E112AA}"/>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0" name="Obdélník 113">
                <a:extLst>
                  <a:ext uri="{FF2B5EF4-FFF2-40B4-BE49-F238E27FC236}">
                    <a16:creationId xmlns:a16="http://schemas.microsoft.com/office/drawing/2014/main" id="{32F13C6F-8FFB-46D5-A84A-6AD30DB9AC36}"/>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1" name="Obdélník 113">
                <a:extLst>
                  <a:ext uri="{FF2B5EF4-FFF2-40B4-BE49-F238E27FC236}">
                    <a16:creationId xmlns:a16="http://schemas.microsoft.com/office/drawing/2014/main" id="{EB6EAE71-81E3-4A08-A962-AC216D37E104}"/>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153" name="Group 84">
              <a:extLst>
                <a:ext uri="{FF2B5EF4-FFF2-40B4-BE49-F238E27FC236}">
                  <a16:creationId xmlns:a16="http://schemas.microsoft.com/office/drawing/2014/main" id="{3F284614-1892-4A22-9123-96E2B572A2B3}"/>
                </a:ext>
              </a:extLst>
            </p:cNvPr>
            <p:cNvGrpSpPr/>
            <p:nvPr/>
          </p:nvGrpSpPr>
          <p:grpSpPr>
            <a:xfrm>
              <a:off x="5693886" y="5012432"/>
              <a:ext cx="1872000" cy="144016"/>
              <a:chOff x="5349423" y="4948862"/>
              <a:chExt cx="1872000" cy="144016"/>
            </a:xfrm>
            <a:grpFill/>
          </p:grpSpPr>
          <p:sp>
            <p:nvSpPr>
              <p:cNvPr id="154" name="Obdélník 113">
                <a:extLst>
                  <a:ext uri="{FF2B5EF4-FFF2-40B4-BE49-F238E27FC236}">
                    <a16:creationId xmlns:a16="http://schemas.microsoft.com/office/drawing/2014/main" id="{EEF78E5A-C882-4BB4-831C-1863460F3841}"/>
                  </a:ext>
                </a:extLst>
              </p:cNvPr>
              <p:cNvSpPr/>
              <p:nvPr/>
            </p:nvSpPr>
            <p:spPr bwMode="auto">
              <a:xfrm>
                <a:off x="5817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5" name="Obdélník 113">
                <a:extLst>
                  <a:ext uri="{FF2B5EF4-FFF2-40B4-BE49-F238E27FC236}">
                    <a16:creationId xmlns:a16="http://schemas.microsoft.com/office/drawing/2014/main" id="{A5E33DB3-7F71-4337-85F2-C898B4AC7136}"/>
                  </a:ext>
                </a:extLst>
              </p:cNvPr>
              <p:cNvSpPr/>
              <p:nvPr/>
            </p:nvSpPr>
            <p:spPr bwMode="auto">
              <a:xfrm>
                <a:off x="5349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6" name="Obdélník 113">
                <a:extLst>
                  <a:ext uri="{FF2B5EF4-FFF2-40B4-BE49-F238E27FC236}">
                    <a16:creationId xmlns:a16="http://schemas.microsoft.com/office/drawing/2014/main" id="{293FFCA1-1560-4567-A67E-6E867034E194}"/>
                  </a:ext>
                </a:extLst>
              </p:cNvPr>
              <p:cNvSpPr/>
              <p:nvPr/>
            </p:nvSpPr>
            <p:spPr bwMode="auto">
              <a:xfrm>
                <a:off x="6753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7" name="Obdélník 113">
                <a:extLst>
                  <a:ext uri="{FF2B5EF4-FFF2-40B4-BE49-F238E27FC236}">
                    <a16:creationId xmlns:a16="http://schemas.microsoft.com/office/drawing/2014/main" id="{4B4F30A0-29FA-47EC-B359-941DC4787D05}"/>
                  </a:ext>
                </a:extLst>
              </p:cNvPr>
              <p:cNvSpPr/>
              <p:nvPr/>
            </p:nvSpPr>
            <p:spPr bwMode="auto">
              <a:xfrm>
                <a:off x="6285423" y="4948862"/>
                <a:ext cx="468000"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sp>
        <p:nvSpPr>
          <p:cNvPr id="191" name="Rectangle 1">
            <a:extLst>
              <a:ext uri="{FF2B5EF4-FFF2-40B4-BE49-F238E27FC236}">
                <a16:creationId xmlns:a16="http://schemas.microsoft.com/office/drawing/2014/main" id="{67DE826A-AB1B-4888-B47A-D1EC38800649}"/>
              </a:ext>
            </a:extLst>
          </p:cNvPr>
          <p:cNvSpPr/>
          <p:nvPr/>
        </p:nvSpPr>
        <p:spPr>
          <a:xfrm>
            <a:off x="4578412" y="4982390"/>
            <a:ext cx="372873" cy="400110"/>
          </a:xfrm>
          <a:prstGeom prst="rect">
            <a:avLst/>
          </a:prstGeom>
        </p:spPr>
        <p:txBody>
          <a:bodyPr wrap="square">
            <a:spAutoFit/>
          </a:bodyPr>
          <a:lstStyle/>
          <a:p>
            <a:r>
              <a:rPr lang="en-US" altLang="cs-CZ" sz="2000" dirty="0">
                <a:sym typeface="Wingdings" panose="05000000000000000000" pitchFamily="2" charset="2"/>
              </a:rPr>
              <a:t>…</a:t>
            </a:r>
          </a:p>
        </p:txBody>
      </p:sp>
      <p:sp>
        <p:nvSpPr>
          <p:cNvPr id="5" name="Zástupný symbol pro číslo snímku 4">
            <a:extLst>
              <a:ext uri="{FF2B5EF4-FFF2-40B4-BE49-F238E27FC236}">
                <a16:creationId xmlns:a16="http://schemas.microsoft.com/office/drawing/2014/main" id="{3C3EDDF8-5886-4459-9555-CC8085F6FD0A}"/>
              </a:ext>
            </a:extLst>
          </p:cNvPr>
          <p:cNvSpPr>
            <a:spLocks noGrp="1"/>
          </p:cNvSpPr>
          <p:nvPr>
            <p:ph type="sldNum" sz="quarter" idx="11"/>
          </p:nvPr>
        </p:nvSpPr>
        <p:spPr/>
        <p:txBody>
          <a:bodyPr/>
          <a:lstStyle/>
          <a:p>
            <a:pPr>
              <a:defRPr/>
            </a:pPr>
            <a:fld id="{0BAAA98E-AEB8-429B-B9FA-B14E1C5572D3}" type="slidenum">
              <a:rPr lang="en-US" altLang="en-US" smtClean="0"/>
              <a:pPr>
                <a:defRPr/>
              </a:pPr>
              <a:t>137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655702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Query Evaluation Costs</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altLang="cs-CZ" b="1" dirty="0">
                <a:solidFill>
                  <a:schemeClr val="accent2"/>
                </a:solidFill>
              </a:rPr>
              <a:t>Example</a:t>
            </a:r>
            <a:r>
              <a:rPr lang="en-US" altLang="cs-CZ" dirty="0"/>
              <a:t>:</a:t>
            </a:r>
          </a:p>
          <a:p>
            <a:r>
              <a:rPr lang="en-US" altLang="cs-CZ" sz="2400" dirty="0"/>
              <a:t>Data sequence of length </a:t>
            </a:r>
            <a:r>
              <a:rPr lang="en-US" altLang="cs-CZ" sz="2400" dirty="0">
                <a:solidFill>
                  <a:schemeClr val="accent2"/>
                </a:solidFill>
              </a:rPr>
              <a:t>400,000</a:t>
            </a:r>
            <a:r>
              <a:rPr lang="en-US" altLang="cs-CZ" sz="2400" dirty="0"/>
              <a:t> frames (120 Hz ~ 1 hour)</a:t>
            </a:r>
          </a:p>
          <a:p>
            <a:r>
              <a:rPr lang="en-US" altLang="cs-CZ" sz="2400" dirty="0"/>
              <a:t>Query length limits: </a:t>
            </a:r>
            <a:r>
              <a:rPr lang="en-US" altLang="cs-CZ" sz="2400" i="1" dirty="0" err="1"/>
              <a:t>l</a:t>
            </a:r>
            <a:r>
              <a:rPr lang="en-US" altLang="cs-CZ" sz="2400" i="1" baseline="30000" dirty="0" err="1"/>
              <a:t>min</a:t>
            </a:r>
            <a:r>
              <a:rPr lang="en-US" altLang="cs-CZ" sz="2400" i="1" dirty="0"/>
              <a:t> = </a:t>
            </a:r>
            <a:r>
              <a:rPr lang="en-US" altLang="cs-CZ" sz="2400" dirty="0">
                <a:solidFill>
                  <a:schemeClr val="accent2"/>
                </a:solidFill>
              </a:rPr>
              <a:t>100</a:t>
            </a:r>
            <a:r>
              <a:rPr lang="en-US" altLang="cs-CZ" sz="2400" b="1" i="1" dirty="0">
                <a:solidFill>
                  <a:srgbClr val="FF0000"/>
                </a:solidFill>
              </a:rPr>
              <a:t> </a:t>
            </a:r>
            <a:r>
              <a:rPr lang="en-US" altLang="cs-CZ" sz="2400" dirty="0"/>
              <a:t>and </a:t>
            </a:r>
            <a:r>
              <a:rPr lang="en-US" altLang="cs-CZ" sz="2400" i="1" dirty="0" err="1"/>
              <a:t>l</a:t>
            </a:r>
            <a:r>
              <a:rPr lang="en-US" altLang="cs-CZ" sz="2400" i="1" baseline="30000" dirty="0" err="1"/>
              <a:t>max</a:t>
            </a:r>
            <a:r>
              <a:rPr lang="en-US" altLang="cs-CZ" sz="2400" i="1" dirty="0"/>
              <a:t> = </a:t>
            </a:r>
            <a:r>
              <a:rPr lang="en-US" altLang="cs-CZ" sz="2400" dirty="0">
                <a:solidFill>
                  <a:schemeClr val="accent2"/>
                </a:solidFill>
              </a:rPr>
              <a:t>500 </a:t>
            </a:r>
            <a:r>
              <a:rPr lang="en-US" altLang="cs-CZ" sz="2400" dirty="0"/>
              <a:t>frames</a:t>
            </a:r>
          </a:p>
          <a:p>
            <a:r>
              <a:rPr lang="en-US" altLang="cs-CZ" sz="2400" dirty="0"/>
              <a:t>Example query length: </a:t>
            </a:r>
            <a:r>
              <a:rPr lang="en-US" altLang="cs-CZ" sz="2400" dirty="0">
                <a:solidFill>
                  <a:schemeClr val="accent2"/>
                </a:solidFill>
              </a:rPr>
              <a:t>300</a:t>
            </a:r>
            <a:r>
              <a:rPr lang="en-US" altLang="cs-CZ" sz="2400" dirty="0"/>
              <a:t> frames (120 Hz ~ 3 seconds)</a:t>
            </a:r>
          </a:p>
          <a:p>
            <a:endParaRPr lang="en-US" altLang="cs-CZ" sz="2400"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graphicFrame>
        <p:nvGraphicFramePr>
          <p:cNvPr id="8" name="Tabulka 7">
            <a:extLst>
              <a:ext uri="{FF2B5EF4-FFF2-40B4-BE49-F238E27FC236}">
                <a16:creationId xmlns:a16="http://schemas.microsoft.com/office/drawing/2014/main" id="{223BD652-0897-4BD6-B3BA-437696173777}"/>
              </a:ext>
            </a:extLst>
          </p:cNvPr>
          <p:cNvGraphicFramePr>
            <a:graphicFrameLocks noGrp="1"/>
          </p:cNvGraphicFramePr>
          <p:nvPr>
            <p:extLst>
              <p:ext uri="{D42A27DB-BD31-4B8C-83A1-F6EECF244321}">
                <p14:modId xmlns:p14="http://schemas.microsoft.com/office/powerpoint/2010/main" val="3770391041"/>
              </p:ext>
            </p:extLst>
          </p:nvPr>
        </p:nvGraphicFramePr>
        <p:xfrm>
          <a:off x="736101" y="3626086"/>
          <a:ext cx="7292283" cy="1809699"/>
        </p:xfrm>
        <a:graphic>
          <a:graphicData uri="http://schemas.openxmlformats.org/drawingml/2006/table">
            <a:tbl>
              <a:tblPr firstRow="1" firstCol="1">
                <a:tableStyleId>{912C8C85-51F0-491E-9774-3900AFEF0FD7}</a:tableStyleId>
              </a:tblPr>
              <a:tblGrid>
                <a:gridCol w="2862132">
                  <a:extLst>
                    <a:ext uri="{9D8B030D-6E8A-4147-A177-3AD203B41FA5}">
                      <a16:colId xmlns:a16="http://schemas.microsoft.com/office/drawing/2014/main" val="20000"/>
                    </a:ext>
                  </a:extLst>
                </a:gridCol>
                <a:gridCol w="1568019">
                  <a:extLst>
                    <a:ext uri="{9D8B030D-6E8A-4147-A177-3AD203B41FA5}">
                      <a16:colId xmlns:a16="http://schemas.microsoft.com/office/drawing/2014/main" val="20003"/>
                    </a:ext>
                  </a:extLst>
                </a:gridCol>
                <a:gridCol w="1237679">
                  <a:extLst>
                    <a:ext uri="{9D8B030D-6E8A-4147-A177-3AD203B41FA5}">
                      <a16:colId xmlns:a16="http://schemas.microsoft.com/office/drawing/2014/main" val="2714604690"/>
                    </a:ext>
                  </a:extLst>
                </a:gridCol>
                <a:gridCol w="1624453">
                  <a:extLst>
                    <a:ext uri="{9D8B030D-6E8A-4147-A177-3AD203B41FA5}">
                      <a16:colId xmlns:a16="http://schemas.microsoft.com/office/drawing/2014/main" val="20004"/>
                    </a:ext>
                  </a:extLst>
                </a:gridCol>
              </a:tblGrid>
              <a:tr h="359141">
                <a:tc>
                  <a:txBody>
                    <a:bodyPr/>
                    <a:lstStyle/>
                    <a:p>
                      <a:pPr algn="ct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p>
                      <a:pPr algn="ctr"/>
                      <a:r>
                        <a:rPr lang="en-US" sz="1400" b="0" noProof="0" dirty="0"/>
                        <a:t>Total</a:t>
                      </a:r>
                      <a:r>
                        <a:rPr lang="en-US" sz="1400" b="0" baseline="0" noProof="0" dirty="0"/>
                        <a:t> # of data segments</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p>
                      <a:pPr algn="ctr"/>
                      <a:r>
                        <a:rPr lang="en-US" sz="1400" b="0" noProof="0" dirty="0"/>
                        <a:t>Data replication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p>
                      <a:pPr algn="ctr"/>
                      <a:r>
                        <a:rPr lang="en-US" sz="1400" b="0" noProof="0" dirty="0"/>
                        <a:t>Max # of comparisons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10000"/>
                  </a:ext>
                </a:extLst>
              </a:tr>
              <a:tr h="207924">
                <a:tc>
                  <a:txBody>
                    <a:bodyPr/>
                    <a:lstStyle/>
                    <a:p>
                      <a:r>
                        <a:rPr lang="en-US" sz="1400" b="0" noProof="0" dirty="0"/>
                        <a:t>Baseline – overlap</a:t>
                      </a:r>
                      <a:r>
                        <a:rPr lang="en-US" sz="1400" b="0" baseline="0" noProof="0" dirty="0"/>
                        <a:t> on query</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800,000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extLst>
                  <a:ext uri="{0D108BD9-81ED-4DB2-BD59-A6C34878D82A}">
                    <a16:rowId xmlns:a16="http://schemas.microsoft.com/office/drawing/2014/main" val="10001"/>
                  </a:ext>
                </a:extLst>
              </a:tr>
              <a:tr h="207924">
                <a:tc>
                  <a:txBody>
                    <a:bodyPr/>
                    <a:lstStyle/>
                    <a:p>
                      <a:r>
                        <a:rPr lang="en-US" sz="1400" b="0" noProof="0" dirty="0"/>
                        <a:t>Baseline – overlap on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400,000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1,200,000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extLst>
                  <a:ext uri="{0D108BD9-81ED-4DB2-BD59-A6C34878D82A}">
                    <a16:rowId xmlns:a16="http://schemas.microsoft.com/office/drawing/2014/main" val="10004"/>
                  </a:ext>
                </a:extLst>
              </a:tr>
              <a:tr h="377139">
                <a:tc>
                  <a:txBody>
                    <a:bodyPr/>
                    <a:lstStyle/>
                    <a:p>
                      <a:r>
                        <a:rPr lang="en-US" sz="1400" b="0" noProof="0" dirty="0"/>
                        <a:t>Multi-level segmentation – naïve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160,000,000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120,000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pPr algn="r"/>
                      <a:r>
                        <a:rPr lang="en-US" sz="1400" b="0" noProof="0" dirty="0"/>
                        <a:t>400,000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9FA"/>
                    </a:solidFill>
                  </a:tcPr>
                </a:tc>
                <a:extLst>
                  <a:ext uri="{0D108BD9-81ED-4DB2-BD59-A6C34878D82A}">
                    <a16:rowId xmlns:a16="http://schemas.microsoft.com/office/drawing/2014/main" val="10002"/>
                  </a:ext>
                </a:extLst>
              </a:tr>
              <a:tr h="207924">
                <a:tc>
                  <a:txBody>
                    <a:bodyPr/>
                    <a:lstStyle/>
                    <a:p>
                      <a:r>
                        <a:rPr lang="en-US" sz="1400" b="0" noProof="0" dirty="0"/>
                        <a:t>Multi-level segmentation</a:t>
                      </a:r>
                      <a:endParaRPr lang="en-US" sz="1400" b="0" i="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FDA1"/>
                    </a:solidFill>
                  </a:tcPr>
                </a:tc>
                <a:tc>
                  <a:txBody>
                    <a:bodyPr/>
                    <a:lstStyle/>
                    <a:p>
                      <a:pPr algn="r"/>
                      <a:r>
                        <a:rPr lang="en-US" sz="1400" b="0" noProof="0" dirty="0"/>
                        <a:t>7,720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FDA1"/>
                    </a:solidFill>
                  </a:tcPr>
                </a:tc>
                <a:tc>
                  <a:txBody>
                    <a:bodyPr/>
                    <a:lstStyle/>
                    <a:p>
                      <a:pPr algn="r"/>
                      <a:r>
                        <a:rPr lang="en-US" sz="1400" b="0" noProof="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FDA1"/>
                    </a:solidFill>
                  </a:tcPr>
                </a:tc>
                <a:tc>
                  <a:txBody>
                    <a:bodyPr/>
                    <a:lstStyle/>
                    <a:p>
                      <a:pPr algn="r"/>
                      <a:r>
                        <a:rPr lang="en-US" sz="1400" b="0" noProof="0" dirty="0"/>
                        <a:t>1,430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FDA1"/>
                    </a:solidFill>
                  </a:tcPr>
                </a:tc>
                <a:extLst>
                  <a:ext uri="{0D108BD9-81ED-4DB2-BD59-A6C34878D82A}">
                    <a16:rowId xmlns:a16="http://schemas.microsoft.com/office/drawing/2014/main" val="10003"/>
                  </a:ext>
                </a:extLst>
              </a:tr>
            </a:tbl>
          </a:graphicData>
        </a:graphic>
      </p:graphicFrame>
      <p:sp>
        <p:nvSpPr>
          <p:cNvPr id="5" name="Zástupný symbol pro číslo snímku 4">
            <a:extLst>
              <a:ext uri="{FF2B5EF4-FFF2-40B4-BE49-F238E27FC236}">
                <a16:creationId xmlns:a16="http://schemas.microsoft.com/office/drawing/2014/main" id="{40DDD4EA-4F35-4E80-85A6-979372FD929C}"/>
              </a:ext>
            </a:extLst>
          </p:cNvPr>
          <p:cNvSpPr>
            <a:spLocks noGrp="1"/>
          </p:cNvSpPr>
          <p:nvPr>
            <p:ph type="sldNum" sz="quarter" idx="11"/>
          </p:nvPr>
        </p:nvSpPr>
        <p:spPr/>
        <p:txBody>
          <a:bodyPr/>
          <a:lstStyle/>
          <a:p>
            <a:pPr>
              <a:defRPr/>
            </a:pPr>
            <a:fld id="{0BAAA98E-AEB8-429B-B9FA-B14E1C5572D3}" type="slidenum">
              <a:rPr lang="en-US" altLang="en-US" smtClean="0"/>
              <a:pPr>
                <a:defRPr/>
              </a:pPr>
              <a:t>138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3419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Dataset</a:t>
            </a:r>
          </a:p>
        </p:txBody>
      </p:sp>
      <p:sp>
        <p:nvSpPr>
          <p:cNvPr id="28674" name="Zástupný symbol pro obsah 2"/>
          <p:cNvSpPr>
            <a:spLocks noGrp="1"/>
          </p:cNvSpPr>
          <p:nvPr>
            <p:ph idx="1"/>
          </p:nvPr>
        </p:nvSpPr>
        <p:spPr>
          <a:xfrm>
            <a:off x="250824" y="1412776"/>
            <a:ext cx="8857680" cy="4853869"/>
          </a:xfrm>
        </p:spPr>
        <p:txBody>
          <a:bodyPr/>
          <a:lstStyle/>
          <a:p>
            <a:pPr marL="0" indent="0">
              <a:buNone/>
            </a:pPr>
            <a:r>
              <a:rPr lang="en-US" b="1" dirty="0">
                <a:solidFill>
                  <a:schemeClr val="accent6"/>
                </a:solidFill>
              </a:rPr>
              <a:t>HDM05 – long motions</a:t>
            </a:r>
          </a:p>
          <a:p>
            <a:r>
              <a:rPr lang="en-US" sz="2400" dirty="0"/>
              <a:t>102 long sequences ~ 68 minutes in total</a:t>
            </a:r>
          </a:p>
          <a:p>
            <a:r>
              <a:rPr lang="en-US" sz="2400" dirty="0">
                <a:solidFill>
                  <a:schemeClr val="accent6"/>
                </a:solidFill>
              </a:rPr>
              <a:t>Ground truth</a:t>
            </a:r>
            <a:r>
              <a:rPr lang="en-US" sz="2400" dirty="0"/>
              <a:t> – </a:t>
            </a:r>
            <a:r>
              <a:rPr lang="en-US" sz="2000" dirty="0"/>
              <a:t>1,464 short </a:t>
            </a:r>
            <a:r>
              <a:rPr lang="en-US" sz="2000" dirty="0">
                <a:solidFill>
                  <a:schemeClr val="accent6"/>
                </a:solidFill>
              </a:rPr>
              <a:t>subsequences</a:t>
            </a:r>
            <a:r>
              <a:rPr lang="en-US" sz="2000" dirty="0"/>
              <a:t> in 15 categories (~queries)</a:t>
            </a:r>
            <a:endParaRPr lang="en-US" altLang="cs-CZ" sz="2000" dirty="0"/>
          </a:p>
          <a:p>
            <a:pPr lvl="1"/>
            <a:r>
              <a:rPr lang="en-US" altLang="cs-CZ" sz="2000" dirty="0"/>
              <a:t>Shortest and longest samples: 41 frames (0.3s) and 2,063 frames (17.2s)</a:t>
            </a:r>
          </a:p>
          <a:p>
            <a:pPr lvl="1"/>
            <a:r>
              <a:rPr lang="en-US" altLang="cs-CZ" sz="2000" dirty="0"/>
              <a:t>Action classes corresponding to exercising activities:</a:t>
            </a:r>
          </a:p>
          <a:p>
            <a:pPr lvl="2"/>
            <a:r>
              <a:rPr lang="en-US" altLang="cs-CZ" sz="1600" dirty="0"/>
              <a:t>Cartwheel</a:t>
            </a:r>
          </a:p>
          <a:p>
            <a:pPr lvl="2"/>
            <a:r>
              <a:rPr lang="en-US" altLang="cs-CZ" sz="1600" dirty="0"/>
              <a:t>Exercise</a:t>
            </a:r>
          </a:p>
          <a:p>
            <a:pPr lvl="2"/>
            <a:r>
              <a:rPr lang="en-US" altLang="cs-CZ" sz="1600" dirty="0"/>
              <a:t>Jump</a:t>
            </a:r>
          </a:p>
          <a:p>
            <a:pPr lvl="2"/>
            <a:r>
              <a:rPr lang="en-US" altLang="cs-CZ" sz="1600" dirty="0"/>
              <a:t>Kick</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141" name="TextovéPole 140">
            <a:extLst>
              <a:ext uri="{FF2B5EF4-FFF2-40B4-BE49-F238E27FC236}">
                <a16:creationId xmlns:a16="http://schemas.microsoft.com/office/drawing/2014/main" id="{43598F51-E364-4FCC-B8B1-E79491CEBFD9}"/>
              </a:ext>
            </a:extLst>
          </p:cNvPr>
          <p:cNvSpPr txBox="1"/>
          <p:nvPr/>
        </p:nvSpPr>
        <p:spPr>
          <a:xfrm rot="5400000">
            <a:off x="1380565" y="4676219"/>
            <a:ext cx="415498" cy="369332"/>
          </a:xfrm>
          <a:prstGeom prst="rect">
            <a:avLst/>
          </a:prstGeom>
          <a:noFill/>
        </p:spPr>
        <p:txBody>
          <a:bodyPr wrap="none" rtlCol="0">
            <a:spAutoFit/>
          </a:bodyPr>
          <a:lstStyle/>
          <a:p>
            <a:r>
              <a:rPr lang="en-US" dirty="0"/>
              <a:t>…</a:t>
            </a:r>
            <a:endParaRPr lang="cs-CZ" dirty="0"/>
          </a:p>
        </p:txBody>
      </p:sp>
      <p:sp>
        <p:nvSpPr>
          <p:cNvPr id="5" name="Zástupný symbol pro číslo snímku 4">
            <a:extLst>
              <a:ext uri="{FF2B5EF4-FFF2-40B4-BE49-F238E27FC236}">
                <a16:creationId xmlns:a16="http://schemas.microsoft.com/office/drawing/2014/main" id="{A13DF035-4C0F-4B32-8EBF-A20043F5BC1E}"/>
              </a:ext>
            </a:extLst>
          </p:cNvPr>
          <p:cNvSpPr>
            <a:spLocks noGrp="1"/>
          </p:cNvSpPr>
          <p:nvPr>
            <p:ph type="sldNum" sz="quarter" idx="11"/>
          </p:nvPr>
        </p:nvSpPr>
        <p:spPr/>
        <p:txBody>
          <a:bodyPr/>
          <a:lstStyle/>
          <a:p>
            <a:pPr>
              <a:defRPr/>
            </a:pPr>
            <a:fld id="{0BAAA98E-AEB8-429B-B9FA-B14E1C5572D3}" type="slidenum">
              <a:rPr lang="en-US" altLang="en-US" smtClean="0"/>
              <a:pPr>
                <a:defRPr/>
              </a:pPr>
              <a:t>139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792689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Medicine</a:t>
            </a:r>
          </a:p>
          <a:p>
            <a:r>
              <a:rPr lang="en-US" altLang="cs-CZ" sz="2400" dirty="0"/>
              <a:t>Improvement of the education and training of healthcare personnel including physicians, paramedics and nurses</a:t>
            </a:r>
          </a:p>
          <a:p>
            <a:r>
              <a:rPr lang="en-US" altLang="cs-CZ" sz="2400" dirty="0"/>
              <a:t>Creation of a roadmap to help each patient by showing exactly where and how he or she has gotten better</a:t>
            </a:r>
          </a:p>
          <a:p>
            <a:r>
              <a:rPr lang="en-US" altLang="cs-CZ" sz="2400" dirty="0"/>
              <a:t>Recognition of developmental disabilities or movement disorders</a:t>
            </a:r>
          </a:p>
        </p:txBody>
      </p:sp>
      <p:pic>
        <p:nvPicPr>
          <p:cNvPr id="12" name="Picture 9">
            <a:extLst>
              <a:ext uri="{FF2B5EF4-FFF2-40B4-BE49-F238E27FC236}">
                <a16:creationId xmlns:a16="http://schemas.microsoft.com/office/drawing/2014/main" id="{5684EBD3-7DAB-4318-A957-F422DCCC6602}"/>
              </a:ext>
            </a:extLst>
          </p:cNvPr>
          <p:cNvPicPr>
            <a:picLocks noChangeAspect="1"/>
          </p:cNvPicPr>
          <p:nvPr/>
        </p:nvPicPr>
        <p:blipFill rotWithShape="1">
          <a:blip r:embed="rId3">
            <a:extLst>
              <a:ext uri="{28A0092B-C50C-407E-A947-70E740481C1C}">
                <a14:useLocalDpi xmlns:a14="http://schemas.microsoft.com/office/drawing/2010/main" val="0"/>
              </a:ext>
            </a:extLst>
          </a:blip>
          <a:srcRect t="31548" r="1402" b="17184"/>
          <a:stretch/>
        </p:blipFill>
        <p:spPr>
          <a:xfrm>
            <a:off x="1" y="4293096"/>
            <a:ext cx="9143999" cy="2226682"/>
          </a:xfrm>
          <a:prstGeom prst="rect">
            <a:avLst/>
          </a:prstGeom>
        </p:spPr>
      </p:pic>
      <p:sp>
        <p:nvSpPr>
          <p:cNvPr id="2" name="Zástupný symbol pro zápatí 1">
            <a:extLst>
              <a:ext uri="{FF2B5EF4-FFF2-40B4-BE49-F238E27FC236}">
                <a16:creationId xmlns:a16="http://schemas.microsoft.com/office/drawing/2014/main" id="{F6A6E266-A2F7-4EAD-9C01-3E0DA955AE9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D4C2D7A-27D1-4D76-8FDD-8097365C1E32}"/>
              </a:ext>
            </a:extLst>
          </p:cNvPr>
          <p:cNvSpPr>
            <a:spLocks noGrp="1"/>
          </p:cNvSpPr>
          <p:nvPr>
            <p:ph type="dt" sz="half" idx="10"/>
          </p:nvPr>
        </p:nvSpPr>
        <p:spPr/>
        <p:txBody>
          <a:bodyPr/>
          <a:lstStyle/>
          <a:p>
            <a:pPr>
              <a:defRPr/>
            </a:pPr>
            <a:r>
              <a:rPr lang="cs-CZ"/>
              <a:t>June 10, 2019</a:t>
            </a:r>
            <a:endParaRPr lang="en-US" dirty="0"/>
          </a:p>
        </p:txBody>
      </p:sp>
      <p:pic>
        <p:nvPicPr>
          <p:cNvPr id="10" name="Picture 6" descr="https://encrypted-tbn0.gstatic.com/images?q=tbn:ANd9GcQ7GGJGCpKuakZkms4KvIcsFRAK08UjKztxgsd64ab0kIHx5Vkqew">
            <a:extLst>
              <a:ext uri="{FF2B5EF4-FFF2-40B4-BE49-F238E27FC236}">
                <a16:creationId xmlns:a16="http://schemas.microsoft.com/office/drawing/2014/main" id="{758AF370-D993-43FA-A100-20CC01283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 y="4293096"/>
            <a:ext cx="3105637" cy="2226682"/>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A64DEECE-F988-4C1F-BCAE-644CEA61FBB9}"/>
              </a:ext>
            </a:extLst>
          </p:cNvPr>
          <p:cNvSpPr>
            <a:spLocks noGrp="1"/>
          </p:cNvSpPr>
          <p:nvPr>
            <p:ph type="sldNum" sz="quarter" idx="11"/>
          </p:nvPr>
        </p:nvSpPr>
        <p:spPr/>
        <p:txBody>
          <a:bodyPr/>
          <a:lstStyle/>
          <a:p>
            <a:pPr>
              <a:defRPr/>
            </a:pPr>
            <a:fld id="{0BAAA98E-AEB8-429B-B9FA-B14E1C5572D3}" type="slidenum">
              <a:rPr lang="en-US" altLang="en-US" smtClean="0"/>
              <a:pPr>
                <a:defRPr/>
              </a:pPr>
              <a:t>14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6385176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Experimental Evaluation</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b="1" dirty="0">
                <a:solidFill>
                  <a:schemeClr val="accent6"/>
                </a:solidFill>
              </a:rPr>
              <a:t>Subsequence search evaluation</a:t>
            </a:r>
          </a:p>
          <a:p>
            <a:r>
              <a:rPr lang="en-US" sz="2400" dirty="0"/>
              <a:t>Subsequence retrieval using </a:t>
            </a:r>
            <a:r>
              <a:rPr lang="en-US" sz="2400" i="1" dirty="0" err="1"/>
              <a:t>k</a:t>
            </a:r>
            <a:r>
              <a:rPr lang="en-US" sz="2400" dirty="0" err="1"/>
              <a:t>NN</a:t>
            </a:r>
            <a:r>
              <a:rPr lang="en-US" sz="2400" dirty="0"/>
              <a:t> queries:</a:t>
            </a:r>
          </a:p>
          <a:p>
            <a:pPr lvl="1"/>
            <a:r>
              <a:rPr lang="en-US" sz="2000" dirty="0"/>
              <a:t>1,464 ground-truth subsequences used as query objects</a:t>
            </a:r>
          </a:p>
          <a:p>
            <a:pPr lvl="1"/>
            <a:r>
              <a:rPr lang="en-US" altLang="cs-CZ" sz="2000" dirty="0"/>
              <a:t>Retrieved subsequence is relevant if it overlaps with some ground-truth subsequence of the same class</a:t>
            </a:r>
          </a:p>
          <a:p>
            <a:pPr lvl="1"/>
            <a:r>
              <a:rPr lang="en-US" altLang="cs-CZ" sz="2000" i="1" dirty="0" err="1"/>
              <a:t>l</a:t>
            </a:r>
            <a:r>
              <a:rPr lang="en-US" altLang="cs-CZ" sz="2000" i="1" baseline="30000" dirty="0" err="1"/>
              <a:t>min</a:t>
            </a:r>
            <a:r>
              <a:rPr lang="en-US" altLang="cs-CZ" sz="2000" baseline="30000" dirty="0"/>
              <a:t> </a:t>
            </a:r>
            <a:r>
              <a:rPr lang="en-US" altLang="cs-CZ" sz="2000" dirty="0"/>
              <a:t>= 41 frames (0.3s), </a:t>
            </a:r>
            <a:r>
              <a:rPr lang="en-US" altLang="cs-CZ" sz="2000" i="1" dirty="0" err="1"/>
              <a:t>l</a:t>
            </a:r>
            <a:r>
              <a:rPr lang="en-US" altLang="cs-CZ" sz="2000" i="1" baseline="30000" dirty="0" err="1"/>
              <a:t>max</a:t>
            </a:r>
            <a:r>
              <a:rPr lang="en-US" altLang="cs-CZ" sz="2000" dirty="0"/>
              <a:t> = 2,063 frames (17.2s)</a:t>
            </a:r>
          </a:p>
          <a:p>
            <a:pPr lvl="1"/>
            <a:r>
              <a:rPr lang="en-US" sz="2000" dirty="0"/>
              <a:t>Different settings of elasticity </a:t>
            </a:r>
            <a:r>
              <a:rPr lang="en-US" sz="2000" i="1" dirty="0" err="1"/>
              <a:t>cf</a:t>
            </a:r>
            <a:r>
              <a:rPr lang="en-US" sz="2000" dirty="0"/>
              <a:t> = {10%, 20%, 30%, 40%, 50%}</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pic>
        <p:nvPicPr>
          <p:cNvPr id="14340" name="Picture 4">
            <a:extLst>
              <a:ext uri="{FF2B5EF4-FFF2-40B4-BE49-F238E27FC236}">
                <a16:creationId xmlns:a16="http://schemas.microsoft.com/office/drawing/2014/main" id="{F30C246D-1C9F-41EF-9DF5-C28E0C81E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5" y="4149080"/>
            <a:ext cx="3816425" cy="23604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9">
            <a:extLst>
              <a:ext uri="{FF2B5EF4-FFF2-40B4-BE49-F238E27FC236}">
                <a16:creationId xmlns:a16="http://schemas.microsoft.com/office/drawing/2014/main" id="{2E30ABF4-9A44-4023-9421-62C91EC54921}"/>
              </a:ext>
            </a:extLst>
          </p:cNvPr>
          <p:cNvGraphicFramePr>
            <a:graphicFrameLocks noGrp="1"/>
          </p:cNvGraphicFramePr>
          <p:nvPr>
            <p:extLst>
              <p:ext uri="{D42A27DB-BD31-4B8C-83A1-F6EECF244321}">
                <p14:modId xmlns:p14="http://schemas.microsoft.com/office/powerpoint/2010/main" val="1523569369"/>
              </p:ext>
            </p:extLst>
          </p:nvPr>
        </p:nvGraphicFramePr>
        <p:xfrm>
          <a:off x="5580833" y="4308224"/>
          <a:ext cx="2447552" cy="2042160"/>
        </p:xfrm>
        <a:graphic>
          <a:graphicData uri="http://schemas.openxmlformats.org/drawingml/2006/table">
            <a:tbl>
              <a:tblPr firstRow="1" bandRow="1">
                <a:tableStyleId>{00A15C55-8517-42AA-B614-E9B94910E393}</a:tableStyleId>
              </a:tblPr>
              <a:tblGrid>
                <a:gridCol w="611888">
                  <a:extLst>
                    <a:ext uri="{9D8B030D-6E8A-4147-A177-3AD203B41FA5}">
                      <a16:colId xmlns:a16="http://schemas.microsoft.com/office/drawing/2014/main" val="20000"/>
                    </a:ext>
                  </a:extLst>
                </a:gridCol>
                <a:gridCol w="764860">
                  <a:extLst>
                    <a:ext uri="{9D8B030D-6E8A-4147-A177-3AD203B41FA5}">
                      <a16:colId xmlns:a16="http://schemas.microsoft.com/office/drawing/2014/main" val="20001"/>
                    </a:ext>
                  </a:extLst>
                </a:gridCol>
                <a:gridCol w="1070804">
                  <a:extLst>
                    <a:ext uri="{9D8B030D-6E8A-4147-A177-3AD203B41FA5}">
                      <a16:colId xmlns:a16="http://schemas.microsoft.com/office/drawing/2014/main" val="20005"/>
                    </a:ext>
                  </a:extLst>
                </a:gridCol>
              </a:tblGrid>
              <a:tr h="432048">
                <a:tc>
                  <a:txBody>
                    <a:bodyPr/>
                    <a:lstStyle/>
                    <a:p>
                      <a:pPr algn="ctr"/>
                      <a:r>
                        <a:rPr lang="en-US" sz="1400" b="0" noProof="0" dirty="0" err="1"/>
                        <a:t>cf</a:t>
                      </a:r>
                      <a:endParaRPr lang="en-US" sz="1400" b="0" noProof="0" dirty="0"/>
                    </a:p>
                    <a:p>
                      <a:pPr algn="ctr"/>
                      <a:r>
                        <a:rPr lang="en-US" sz="1400" b="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ctr"/>
                      <a:r>
                        <a:rPr lang="en-US" sz="1400" b="0" noProof="0" dirty="0"/>
                        <a:t># of levels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ctr"/>
                      <a:r>
                        <a:rPr lang="en-US" sz="1400" b="0" noProof="0" dirty="0"/>
                        <a:t>Sequential scan [</a:t>
                      </a:r>
                      <a:r>
                        <a:rPr lang="en-US" sz="1400" b="0" noProof="0" dirty="0" err="1"/>
                        <a:t>ms</a:t>
                      </a:r>
                      <a:r>
                        <a:rPr lang="en-US" sz="1400" b="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0000"/>
                  </a:ext>
                </a:extLst>
              </a:tr>
              <a:tr h="216024">
                <a:tc>
                  <a:txBody>
                    <a:bodyPr/>
                    <a:lstStyle/>
                    <a:p>
                      <a:pPr algn="r"/>
                      <a:r>
                        <a:rPr lang="en-US" sz="1400" b="0" noProof="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447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2"/>
                  </a:ext>
                </a:extLst>
              </a:tr>
              <a:tr h="216024">
                <a:tc>
                  <a:txBody>
                    <a:bodyPr/>
                    <a:lstStyle/>
                    <a:p>
                      <a:pPr algn="r"/>
                      <a:r>
                        <a:rPr lang="en-US" sz="1400" b="0" noProof="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3"/>
                  </a:ext>
                </a:extLst>
              </a:tr>
              <a:tr h="216024">
                <a:tc>
                  <a:txBody>
                    <a:bodyPr/>
                    <a:lstStyle/>
                    <a:p>
                      <a:pPr algn="r"/>
                      <a:r>
                        <a:rPr lang="en-US" sz="1400" b="0" noProof="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4"/>
                  </a:ext>
                </a:extLst>
              </a:tr>
              <a:tr h="216024">
                <a:tc>
                  <a:txBody>
                    <a:bodyPr/>
                    <a:lstStyle/>
                    <a:p>
                      <a:pPr algn="r"/>
                      <a:r>
                        <a:rPr lang="en-US" sz="1400" b="0" noProof="0"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5"/>
                  </a:ext>
                </a:extLst>
              </a:tr>
              <a:tr h="216024">
                <a:tc>
                  <a:txBody>
                    <a:bodyPr/>
                    <a:lstStyle/>
                    <a:p>
                      <a:pPr algn="r"/>
                      <a:r>
                        <a:rPr lang="en-US" sz="1400" b="0" noProof="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6"/>
                  </a:ext>
                </a:extLst>
              </a:tr>
            </a:tbl>
          </a:graphicData>
        </a:graphic>
      </p:graphicFrame>
      <p:sp>
        <p:nvSpPr>
          <p:cNvPr id="5" name="Zástupný symbol pro číslo snímku 4">
            <a:extLst>
              <a:ext uri="{FF2B5EF4-FFF2-40B4-BE49-F238E27FC236}">
                <a16:creationId xmlns:a16="http://schemas.microsoft.com/office/drawing/2014/main" id="{7080ECD0-1E47-4684-B243-E2D1BADC650F}"/>
              </a:ext>
            </a:extLst>
          </p:cNvPr>
          <p:cNvSpPr>
            <a:spLocks noGrp="1"/>
          </p:cNvSpPr>
          <p:nvPr>
            <p:ph type="sldNum" sz="quarter" idx="11"/>
          </p:nvPr>
        </p:nvSpPr>
        <p:spPr/>
        <p:txBody>
          <a:bodyPr/>
          <a:lstStyle/>
          <a:p>
            <a:pPr>
              <a:defRPr/>
            </a:pPr>
            <a:fld id="{0BAAA98E-AEB8-429B-B9FA-B14E1C5572D3}" type="slidenum">
              <a:rPr lang="en-US" altLang="en-US" smtClean="0"/>
              <a:pPr>
                <a:defRPr/>
              </a:pPr>
              <a:t>140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7883401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7.2 Subsequence Search Summary</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b="1" dirty="0">
                <a:solidFill>
                  <a:schemeClr val="accent2"/>
                </a:solidFill>
              </a:rPr>
              <a:t>Summary</a:t>
            </a:r>
          </a:p>
          <a:p>
            <a:r>
              <a:rPr lang="en-US" sz="2400" dirty="0">
                <a:solidFill>
                  <a:schemeClr val="accent2"/>
                </a:solidFill>
              </a:rPr>
              <a:t>Advanced subsequence matching in mocap data:</a:t>
            </a:r>
          </a:p>
          <a:p>
            <a:pPr lvl="1"/>
            <a:r>
              <a:rPr lang="en-US" sz="2000" dirty="0"/>
              <a:t>Query always considered as a single segment</a:t>
            </a:r>
          </a:p>
          <a:p>
            <a:pPr lvl="1"/>
            <a:r>
              <a:rPr lang="en-US" sz="2000" dirty="0"/>
              <a:t>The elasticity property of the motion-image similarity concept dramatically reduces the number of data segments</a:t>
            </a:r>
          </a:p>
          <a:p>
            <a:r>
              <a:rPr lang="en-US" sz="2400" dirty="0">
                <a:solidFill>
                  <a:schemeClr val="accent2"/>
                </a:solidFill>
              </a:rPr>
              <a:t>Efficiency:</a:t>
            </a:r>
          </a:p>
          <a:p>
            <a:pPr lvl="1"/>
            <a:r>
              <a:rPr lang="en-US" sz="2000" dirty="0"/>
              <a:t>Searching the 68-minute sequence sequentially takes 2</a:t>
            </a:r>
            <a:r>
              <a:rPr lang="cs-CZ" sz="2000" dirty="0"/>
              <a:t>05</a:t>
            </a:r>
            <a:r>
              <a:rPr lang="en-US" sz="2000" dirty="0" err="1"/>
              <a:t>ms</a:t>
            </a:r>
            <a:endParaRPr lang="en-US" sz="2000" dirty="0"/>
          </a:p>
          <a:p>
            <a:pPr lvl="1"/>
            <a:r>
              <a:rPr lang="en-US" sz="2000" dirty="0"/>
              <a:t>Search times can further be decreased by roughly two orders of magnitude by indexing data segments at each level</a:t>
            </a:r>
            <a:endParaRPr lang="en-US" sz="2000" b="1" dirty="0"/>
          </a:p>
          <a:p>
            <a:pPr lvl="2"/>
            <a:r>
              <a:rPr lang="en-US" sz="1600" dirty="0"/>
              <a:t>Approximate search within a 121-day long data sequence in 1 second</a:t>
            </a:r>
            <a:endParaRPr lang="en-US" sz="1600" b="1" dirty="0"/>
          </a:p>
          <a:p>
            <a:r>
              <a:rPr lang="en-US" sz="2400" dirty="0">
                <a:solidFill>
                  <a:schemeClr val="accent2"/>
                </a:solidFill>
              </a:rPr>
              <a:t>Live demo</a:t>
            </a:r>
            <a:r>
              <a:rPr lang="en-US" sz="2400" dirty="0"/>
              <a:t>: </a:t>
            </a:r>
            <a:r>
              <a:rPr lang="en-US" sz="2400" dirty="0">
                <a:hlinkClick r:id="rId3"/>
              </a:rPr>
              <a:t>http://disa.fi.muni.cz/mocap-demo/</a:t>
            </a:r>
            <a:endParaRPr lang="en-US" sz="2400" dirty="0"/>
          </a:p>
          <a:p>
            <a:endParaRPr lang="en-US" sz="2400" b="1" dirty="0"/>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D263B845-1449-4920-A9CC-BFFC0D264343}"/>
              </a:ext>
            </a:extLst>
          </p:cNvPr>
          <p:cNvSpPr>
            <a:spLocks noGrp="1"/>
          </p:cNvSpPr>
          <p:nvPr>
            <p:ph type="sldNum" sz="quarter" idx="11"/>
          </p:nvPr>
        </p:nvSpPr>
        <p:spPr/>
        <p:txBody>
          <a:bodyPr/>
          <a:lstStyle/>
          <a:p>
            <a:pPr>
              <a:defRPr/>
            </a:pPr>
            <a:fld id="{0BAAA98E-AEB8-429B-B9FA-B14E1C5572D3}" type="slidenum">
              <a:rPr lang="en-US" altLang="en-US" smtClean="0"/>
              <a:pPr>
                <a:defRPr/>
              </a:pPr>
              <a:t>141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2097899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délník 29">
            <a:extLst>
              <a:ext uri="{FF2B5EF4-FFF2-40B4-BE49-F238E27FC236}">
                <a16:creationId xmlns:a16="http://schemas.microsoft.com/office/drawing/2014/main" id="{6F6AA95D-8B22-4086-9AEC-8151840B106A}"/>
              </a:ext>
            </a:extLst>
          </p:cNvPr>
          <p:cNvSpPr/>
          <p:nvPr/>
        </p:nvSpPr>
        <p:spPr bwMode="auto">
          <a:xfrm>
            <a:off x="0" y="1252229"/>
            <a:ext cx="9143999" cy="2964296"/>
          </a:xfrm>
          <a:prstGeom prst="rect">
            <a:avLst/>
          </a:prstGeom>
          <a:solidFill>
            <a:schemeClr val="bg1">
              <a:lumMod val="9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nvGrpSpPr>
          <p:cNvPr id="163" name="Skupina 162">
            <a:extLst>
              <a:ext uri="{FF2B5EF4-FFF2-40B4-BE49-F238E27FC236}">
                <a16:creationId xmlns:a16="http://schemas.microsoft.com/office/drawing/2014/main" id="{654AD12E-5691-43B7-B8B5-D41993EE4BA4}"/>
              </a:ext>
            </a:extLst>
          </p:cNvPr>
          <p:cNvGrpSpPr/>
          <p:nvPr/>
        </p:nvGrpSpPr>
        <p:grpSpPr>
          <a:xfrm>
            <a:off x="514358" y="5000691"/>
            <a:ext cx="4298880" cy="561703"/>
            <a:chOff x="514358" y="5000691"/>
            <a:chExt cx="4298880" cy="561703"/>
          </a:xfrm>
        </p:grpSpPr>
        <p:sp>
          <p:nvSpPr>
            <p:cNvPr id="108" name="Obdélník 6">
              <a:extLst>
                <a:ext uri="{FF2B5EF4-FFF2-40B4-BE49-F238E27FC236}">
                  <a16:creationId xmlns:a16="http://schemas.microsoft.com/office/drawing/2014/main" id="{AA0973ED-FE77-4026-9B10-2CA21AA88FE8}"/>
                </a:ext>
              </a:extLst>
            </p:cNvPr>
            <p:cNvSpPr/>
            <p:nvPr/>
          </p:nvSpPr>
          <p:spPr bwMode="auto">
            <a:xfrm flipV="1">
              <a:off x="596102" y="5075020"/>
              <a:ext cx="3928031" cy="232495"/>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52" name="TextovéPole 151">
              <a:extLst>
                <a:ext uri="{FF2B5EF4-FFF2-40B4-BE49-F238E27FC236}">
                  <a16:creationId xmlns:a16="http://schemas.microsoft.com/office/drawing/2014/main" id="{EBB021DB-0562-45CB-88FD-42E28109C19E}"/>
                </a:ext>
              </a:extLst>
            </p:cNvPr>
            <p:cNvSpPr txBox="1"/>
            <p:nvPr/>
          </p:nvSpPr>
          <p:spPr>
            <a:xfrm>
              <a:off x="514358" y="5254617"/>
              <a:ext cx="1210588" cy="307777"/>
            </a:xfrm>
            <a:prstGeom prst="rect">
              <a:avLst/>
            </a:prstGeom>
            <a:noFill/>
          </p:spPr>
          <p:txBody>
            <a:bodyPr wrap="none" rtlCol="0">
              <a:spAutoFit/>
            </a:bodyPr>
            <a:lstStyle/>
            <a:p>
              <a:r>
                <a:rPr lang="en-US" sz="1400" dirty="0"/>
                <a:t>Long motion</a:t>
              </a:r>
              <a:endParaRPr lang="cs-CZ" sz="1400" dirty="0"/>
            </a:p>
          </p:txBody>
        </p:sp>
        <p:sp>
          <p:nvSpPr>
            <p:cNvPr id="161" name="TextovéPole 160">
              <a:extLst>
                <a:ext uri="{FF2B5EF4-FFF2-40B4-BE49-F238E27FC236}">
                  <a16:creationId xmlns:a16="http://schemas.microsoft.com/office/drawing/2014/main" id="{F7972C17-600A-4A19-9183-DE0391366C4D}"/>
                </a:ext>
              </a:extLst>
            </p:cNvPr>
            <p:cNvSpPr txBox="1"/>
            <p:nvPr/>
          </p:nvSpPr>
          <p:spPr>
            <a:xfrm>
              <a:off x="4449036" y="5000691"/>
              <a:ext cx="364202" cy="307777"/>
            </a:xfrm>
            <a:prstGeom prst="rect">
              <a:avLst/>
            </a:prstGeom>
            <a:noFill/>
          </p:spPr>
          <p:txBody>
            <a:bodyPr wrap="none" rtlCol="0">
              <a:spAutoFit/>
            </a:bodyPr>
            <a:lstStyle/>
            <a:p>
              <a:r>
                <a:rPr lang="en-US" sz="1400" dirty="0"/>
                <a:t>…</a:t>
              </a:r>
              <a:endParaRPr lang="cs-CZ" sz="1400" dirty="0"/>
            </a:p>
          </p:txBody>
        </p:sp>
      </p:grpSp>
      <p:sp>
        <p:nvSpPr>
          <p:cNvPr id="8" name="Title 7"/>
          <p:cNvSpPr>
            <a:spLocks noGrp="1"/>
          </p:cNvSpPr>
          <p:nvPr>
            <p:ph type="title"/>
          </p:nvPr>
        </p:nvSpPr>
        <p:spPr/>
        <p:txBody>
          <a:bodyPr/>
          <a:lstStyle/>
          <a:p>
            <a:r>
              <a:rPr lang="en-US" dirty="0"/>
              <a:t>7.3 Semantic Segmentation</a:t>
            </a:r>
          </a:p>
        </p:txBody>
      </p:sp>
      <p:grpSp>
        <p:nvGrpSpPr>
          <p:cNvPr id="149" name="Skupina 148">
            <a:extLst>
              <a:ext uri="{FF2B5EF4-FFF2-40B4-BE49-F238E27FC236}">
                <a16:creationId xmlns:a16="http://schemas.microsoft.com/office/drawing/2014/main" id="{FCAE0FC4-E42F-4270-AA94-4179BF2DBB67}"/>
              </a:ext>
            </a:extLst>
          </p:cNvPr>
          <p:cNvGrpSpPr/>
          <p:nvPr/>
        </p:nvGrpSpPr>
        <p:grpSpPr>
          <a:xfrm>
            <a:off x="6153444" y="3145382"/>
            <a:ext cx="2748463" cy="626631"/>
            <a:chOff x="6153444" y="3145382"/>
            <a:chExt cx="2748463" cy="626631"/>
          </a:xfrm>
        </p:grpSpPr>
        <p:sp>
          <p:nvSpPr>
            <p:cNvPr id="32" name="TextovéPole 31">
              <a:extLst>
                <a:ext uri="{FF2B5EF4-FFF2-40B4-BE49-F238E27FC236}">
                  <a16:creationId xmlns:a16="http://schemas.microsoft.com/office/drawing/2014/main" id="{C3340538-CA25-4932-A9FC-5E4BC290FA34}"/>
                </a:ext>
              </a:extLst>
            </p:cNvPr>
            <p:cNvSpPr txBox="1"/>
            <p:nvPr/>
          </p:nvSpPr>
          <p:spPr>
            <a:xfrm>
              <a:off x="7792308" y="3145382"/>
              <a:ext cx="1109599" cy="523220"/>
            </a:xfrm>
            <a:prstGeom prst="rect">
              <a:avLst/>
            </a:prstGeom>
            <a:noFill/>
          </p:spPr>
          <p:txBody>
            <a:bodyPr wrap="none" rtlCol="0">
              <a:spAutoFit/>
            </a:bodyPr>
            <a:lstStyle/>
            <a:p>
              <a:r>
                <a:rPr lang="en-US" sz="1400" dirty="0" err="1"/>
                <a:t>Rittberger</a:t>
              </a:r>
              <a:endParaRPr lang="en-US" sz="1400" dirty="0"/>
            </a:p>
            <a:p>
              <a:r>
                <a:rPr lang="en-US" sz="1400" dirty="0"/>
                <a:t>jump (0.4 s)</a:t>
              </a:r>
              <a:endParaRPr lang="cs-CZ" sz="1400" dirty="0"/>
            </a:p>
          </p:txBody>
        </p:sp>
        <p:sp>
          <p:nvSpPr>
            <p:cNvPr id="33" name="TextovéPole 32">
              <a:extLst>
                <a:ext uri="{FF2B5EF4-FFF2-40B4-BE49-F238E27FC236}">
                  <a16:creationId xmlns:a16="http://schemas.microsoft.com/office/drawing/2014/main" id="{FF7411A9-A5DA-441D-AD07-3E434B8BABCF}"/>
                </a:ext>
              </a:extLst>
            </p:cNvPr>
            <p:cNvSpPr txBox="1"/>
            <p:nvPr/>
          </p:nvSpPr>
          <p:spPr>
            <a:xfrm>
              <a:off x="6153444" y="3464236"/>
              <a:ext cx="1959191" cy="307777"/>
            </a:xfrm>
            <a:prstGeom prst="rect">
              <a:avLst/>
            </a:prstGeom>
            <a:noFill/>
          </p:spPr>
          <p:txBody>
            <a:bodyPr wrap="square" rtlCol="0">
              <a:spAutoFit/>
            </a:bodyPr>
            <a:lstStyle/>
            <a:p>
              <a:r>
                <a:rPr lang="en-US" sz="1400" dirty="0"/>
                <a:t>Pirouette (1.1 s)</a:t>
              </a:r>
              <a:endParaRPr lang="cs-CZ" sz="1400" dirty="0"/>
            </a:p>
          </p:txBody>
        </p:sp>
      </p:grpSp>
      <p:grpSp>
        <p:nvGrpSpPr>
          <p:cNvPr id="148" name="Skupina 147">
            <a:extLst>
              <a:ext uri="{FF2B5EF4-FFF2-40B4-BE49-F238E27FC236}">
                <a16:creationId xmlns:a16="http://schemas.microsoft.com/office/drawing/2014/main" id="{DFCBF406-34F3-41DA-BEFB-E0E08B99931B}"/>
              </a:ext>
            </a:extLst>
          </p:cNvPr>
          <p:cNvGrpSpPr/>
          <p:nvPr/>
        </p:nvGrpSpPr>
        <p:grpSpPr>
          <a:xfrm>
            <a:off x="5490508" y="1259375"/>
            <a:ext cx="3877764" cy="2512638"/>
            <a:chOff x="5490508" y="1259375"/>
            <a:chExt cx="3877764" cy="2512638"/>
          </a:xfrm>
        </p:grpSpPr>
        <p:sp>
          <p:nvSpPr>
            <p:cNvPr id="18" name="Obdélník 6">
              <a:extLst>
                <a:ext uri="{FF2B5EF4-FFF2-40B4-BE49-F238E27FC236}">
                  <a16:creationId xmlns:a16="http://schemas.microsoft.com/office/drawing/2014/main" id="{8663AC75-D3E3-4D01-B66C-CAD4B8661574}"/>
                </a:ext>
              </a:extLst>
            </p:cNvPr>
            <p:cNvSpPr/>
            <p:nvPr/>
          </p:nvSpPr>
          <p:spPr bwMode="auto">
            <a:xfrm flipV="1">
              <a:off x="6093817" y="2315210"/>
              <a:ext cx="1553910"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19" name="Picture 11">
              <a:extLst>
                <a:ext uri="{FF2B5EF4-FFF2-40B4-BE49-F238E27FC236}">
                  <a16:creationId xmlns:a16="http://schemas.microsoft.com/office/drawing/2014/main" id="{3CF6BD46-A459-4957-821E-437CDF3C002E}"/>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074525" y="1678273"/>
              <a:ext cx="610773" cy="599867"/>
            </a:xfrm>
            <a:prstGeom prst="rect">
              <a:avLst/>
            </a:prstGeom>
            <a:noFill/>
          </p:spPr>
        </p:pic>
        <p:pic>
          <p:nvPicPr>
            <p:cNvPr id="20" name="Picture 12">
              <a:extLst>
                <a:ext uri="{FF2B5EF4-FFF2-40B4-BE49-F238E27FC236}">
                  <a16:creationId xmlns:a16="http://schemas.microsoft.com/office/drawing/2014/main" id="{2698483B-22B6-4C18-BCFF-3E05077CDC61}"/>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21564" y="1646674"/>
              <a:ext cx="627061" cy="646011"/>
            </a:xfrm>
            <a:prstGeom prst="rect">
              <a:avLst/>
            </a:prstGeom>
            <a:noFill/>
          </p:spPr>
        </p:pic>
        <p:pic>
          <p:nvPicPr>
            <p:cNvPr id="21" name="Picture 13">
              <a:extLst>
                <a:ext uri="{FF2B5EF4-FFF2-40B4-BE49-F238E27FC236}">
                  <a16:creationId xmlns:a16="http://schemas.microsoft.com/office/drawing/2014/main" id="{0EE9DF1E-180A-49E7-BF46-69A06AF04BD4}"/>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921219" y="1590448"/>
              <a:ext cx="439756" cy="717324"/>
            </a:xfrm>
            <a:prstGeom prst="rect">
              <a:avLst/>
            </a:prstGeom>
            <a:noFill/>
          </p:spPr>
        </p:pic>
        <p:pic>
          <p:nvPicPr>
            <p:cNvPr id="22" name="Picture 14">
              <a:extLst>
                <a:ext uri="{FF2B5EF4-FFF2-40B4-BE49-F238E27FC236}">
                  <a16:creationId xmlns:a16="http://schemas.microsoft.com/office/drawing/2014/main" id="{A902AFAD-73A0-45FB-94D3-2A541D157A4A}"/>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181010" y="1590014"/>
              <a:ext cx="496761" cy="713127"/>
            </a:xfrm>
            <a:prstGeom prst="rect">
              <a:avLst/>
            </a:prstGeom>
            <a:noFill/>
          </p:spPr>
        </p:pic>
        <p:sp>
          <p:nvSpPr>
            <p:cNvPr id="24" name="Obdélník 6">
              <a:extLst>
                <a:ext uri="{FF2B5EF4-FFF2-40B4-BE49-F238E27FC236}">
                  <a16:creationId xmlns:a16="http://schemas.microsoft.com/office/drawing/2014/main" id="{A51396B6-F6BA-4256-A150-5A9C385B1FA0}"/>
                </a:ext>
              </a:extLst>
            </p:cNvPr>
            <p:cNvSpPr/>
            <p:nvPr/>
          </p:nvSpPr>
          <p:spPr bwMode="auto">
            <a:xfrm flipV="1">
              <a:off x="7269389" y="2642019"/>
              <a:ext cx="1488699"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5" name="Obdélník 6">
              <a:extLst>
                <a:ext uri="{FF2B5EF4-FFF2-40B4-BE49-F238E27FC236}">
                  <a16:creationId xmlns:a16="http://schemas.microsoft.com/office/drawing/2014/main" id="{D88658BD-3DE3-46BA-923E-E9A43E052983}"/>
                </a:ext>
              </a:extLst>
            </p:cNvPr>
            <p:cNvSpPr/>
            <p:nvPr/>
          </p:nvSpPr>
          <p:spPr bwMode="auto">
            <a:xfrm flipV="1">
              <a:off x="6074525" y="2946439"/>
              <a:ext cx="1177591"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6" name="Obdélník 6">
              <a:extLst>
                <a:ext uri="{FF2B5EF4-FFF2-40B4-BE49-F238E27FC236}">
                  <a16:creationId xmlns:a16="http://schemas.microsoft.com/office/drawing/2014/main" id="{93A20CA8-1107-474B-81FF-B53BBDC1DF4D}"/>
                </a:ext>
              </a:extLst>
            </p:cNvPr>
            <p:cNvSpPr/>
            <p:nvPr/>
          </p:nvSpPr>
          <p:spPr bwMode="auto">
            <a:xfrm flipV="1">
              <a:off x="7871094" y="2954685"/>
              <a:ext cx="76182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7" name="Obdélník 6">
              <a:extLst>
                <a:ext uri="{FF2B5EF4-FFF2-40B4-BE49-F238E27FC236}">
                  <a16:creationId xmlns:a16="http://schemas.microsoft.com/office/drawing/2014/main" id="{A33FF13D-A50B-4414-B99F-555136EA1790}"/>
                </a:ext>
              </a:extLst>
            </p:cNvPr>
            <p:cNvSpPr/>
            <p:nvPr/>
          </p:nvSpPr>
          <p:spPr bwMode="auto">
            <a:xfrm flipV="1">
              <a:off x="7801798" y="1817145"/>
              <a:ext cx="95896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8" name="Obdélník 6">
              <a:extLst>
                <a:ext uri="{FF2B5EF4-FFF2-40B4-BE49-F238E27FC236}">
                  <a16:creationId xmlns:a16="http://schemas.microsoft.com/office/drawing/2014/main" id="{4190B79E-3069-4A16-84B5-89B72DE96AFB}"/>
                </a:ext>
              </a:extLst>
            </p:cNvPr>
            <p:cNvSpPr/>
            <p:nvPr/>
          </p:nvSpPr>
          <p:spPr bwMode="auto">
            <a:xfrm flipV="1">
              <a:off x="6237364" y="3261813"/>
              <a:ext cx="1435594"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4" name="TextovéPole 33">
              <a:extLst>
                <a:ext uri="{FF2B5EF4-FFF2-40B4-BE49-F238E27FC236}">
                  <a16:creationId xmlns:a16="http://schemas.microsoft.com/office/drawing/2014/main" id="{6B6088C8-DFBA-4371-B8EA-A29A54C2E1B8}"/>
                </a:ext>
              </a:extLst>
            </p:cNvPr>
            <p:cNvSpPr txBox="1"/>
            <p:nvPr/>
          </p:nvSpPr>
          <p:spPr>
            <a:xfrm>
              <a:off x="5490508" y="1259375"/>
              <a:ext cx="3877764" cy="338554"/>
            </a:xfrm>
            <a:prstGeom prst="rect">
              <a:avLst/>
            </a:prstGeom>
            <a:noFill/>
          </p:spPr>
          <p:txBody>
            <a:bodyPr wrap="square" rtlCol="0">
              <a:spAutoFit/>
            </a:bodyPr>
            <a:lstStyle/>
            <a:p>
              <a:r>
                <a:rPr lang="en-US" sz="1600" dirty="0"/>
                <a:t>Short semantically-indivisible motions</a:t>
              </a:r>
              <a:endParaRPr lang="cs-CZ" sz="1600" dirty="0"/>
            </a:p>
          </p:txBody>
        </p:sp>
        <p:sp>
          <p:nvSpPr>
            <p:cNvPr id="39" name="Obdélník 38">
              <a:extLst>
                <a:ext uri="{FF2B5EF4-FFF2-40B4-BE49-F238E27FC236}">
                  <a16:creationId xmlns:a16="http://schemas.microsoft.com/office/drawing/2014/main" id="{584A93B4-FDF2-4B0B-A2CA-74E5C8F29AA4}"/>
                </a:ext>
              </a:extLst>
            </p:cNvPr>
            <p:cNvSpPr/>
            <p:nvPr/>
          </p:nvSpPr>
          <p:spPr bwMode="auto">
            <a:xfrm>
              <a:off x="5868144" y="1541445"/>
              <a:ext cx="3024417" cy="223056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74" name="Obdélník 6">
              <a:extLst>
                <a:ext uri="{FF2B5EF4-FFF2-40B4-BE49-F238E27FC236}">
                  <a16:creationId xmlns:a16="http://schemas.microsoft.com/office/drawing/2014/main" id="{D6379E74-20E8-4EBF-916E-30BC0839B0DF}"/>
                </a:ext>
              </a:extLst>
            </p:cNvPr>
            <p:cNvSpPr/>
            <p:nvPr/>
          </p:nvSpPr>
          <p:spPr bwMode="auto">
            <a:xfrm flipV="1">
              <a:off x="7860630" y="2202346"/>
              <a:ext cx="72312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grpSp>
      <p:sp>
        <p:nvSpPr>
          <p:cNvPr id="107" name="Ovál 106">
            <a:extLst>
              <a:ext uri="{FF2B5EF4-FFF2-40B4-BE49-F238E27FC236}">
                <a16:creationId xmlns:a16="http://schemas.microsoft.com/office/drawing/2014/main" id="{AE0E04D4-F1B4-452A-971A-7ADFC60C4FAE}"/>
              </a:ext>
            </a:extLst>
          </p:cNvPr>
          <p:cNvSpPr/>
          <p:nvPr/>
        </p:nvSpPr>
        <p:spPr bwMode="auto">
          <a:xfrm>
            <a:off x="2934742" y="3910168"/>
            <a:ext cx="1979957"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Semantic segmentation</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09" name="Myšlenková bublina: obláček 108">
            <a:extLst>
              <a:ext uri="{FF2B5EF4-FFF2-40B4-BE49-F238E27FC236}">
                <a16:creationId xmlns:a16="http://schemas.microsoft.com/office/drawing/2014/main" id="{9219ECB7-C0CA-453D-A3E9-4974FA6A8FC3}"/>
              </a:ext>
            </a:extLst>
          </p:cNvPr>
          <p:cNvSpPr/>
          <p:nvPr/>
        </p:nvSpPr>
        <p:spPr bwMode="auto">
          <a:xfrm>
            <a:off x="1812622" y="5408506"/>
            <a:ext cx="1607249" cy="1053864"/>
          </a:xfrm>
          <a:prstGeom prst="cloudCallout">
            <a:avLst>
              <a:gd name="adj1" fmla="val 5838"/>
              <a:gd name="adj2" fmla="val -72643"/>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What is inside?</a:t>
            </a:r>
            <a:endParaRPr lang="cs-CZ" sz="2000" dirty="0"/>
          </a:p>
        </p:txBody>
      </p:sp>
      <p:grpSp>
        <p:nvGrpSpPr>
          <p:cNvPr id="146" name="Skupina 145">
            <a:extLst>
              <a:ext uri="{FF2B5EF4-FFF2-40B4-BE49-F238E27FC236}">
                <a16:creationId xmlns:a16="http://schemas.microsoft.com/office/drawing/2014/main" id="{B5869604-3E5B-4F29-99E2-48A9B1A50F3A}"/>
              </a:ext>
            </a:extLst>
          </p:cNvPr>
          <p:cNvGrpSpPr/>
          <p:nvPr/>
        </p:nvGrpSpPr>
        <p:grpSpPr>
          <a:xfrm>
            <a:off x="1113683" y="4445877"/>
            <a:ext cx="3079901" cy="861637"/>
            <a:chOff x="1113683" y="4445877"/>
            <a:chExt cx="3079901" cy="861637"/>
          </a:xfrm>
        </p:grpSpPr>
        <p:sp>
          <p:nvSpPr>
            <p:cNvPr id="110" name="Obdélník 6">
              <a:extLst>
                <a:ext uri="{FF2B5EF4-FFF2-40B4-BE49-F238E27FC236}">
                  <a16:creationId xmlns:a16="http://schemas.microsoft.com/office/drawing/2014/main" id="{E1B3E639-9A1A-4BFC-89C4-747F8518B969}"/>
                </a:ext>
              </a:extLst>
            </p:cNvPr>
            <p:cNvSpPr/>
            <p:nvPr/>
          </p:nvSpPr>
          <p:spPr bwMode="auto">
            <a:xfrm flipV="1">
              <a:off x="1113683" y="5075019"/>
              <a:ext cx="1245652" cy="232495"/>
            </a:xfrm>
            <a:prstGeom prst="rect">
              <a:avLst/>
            </a:prstGeom>
            <a:pattFill prst="dkVert">
              <a:fgClr>
                <a:schemeClr val="bg1"/>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11" name="Obdélník 110">
              <a:extLst>
                <a:ext uri="{FF2B5EF4-FFF2-40B4-BE49-F238E27FC236}">
                  <a16:creationId xmlns:a16="http://schemas.microsoft.com/office/drawing/2014/main" id="{99257E84-DDA9-45D6-8F6B-BB00F5B0E5A1}"/>
                </a:ext>
              </a:extLst>
            </p:cNvPr>
            <p:cNvSpPr/>
            <p:nvPr/>
          </p:nvSpPr>
          <p:spPr bwMode="auto">
            <a:xfrm>
              <a:off x="1113683" y="4852563"/>
              <a:ext cx="1245652" cy="21101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Pirouette (97%)</a:t>
              </a:r>
              <a:endParaRPr kumimoji="0" lang="cs-CZ" sz="1200" b="0" i="0" u="none" strike="noStrike" cap="none" normalizeH="0" baseline="0" dirty="0">
                <a:ln>
                  <a:noFill/>
                </a:ln>
                <a:solidFill>
                  <a:schemeClr val="tx1"/>
                </a:solidFill>
                <a:effectLst/>
                <a:latin typeface="Palatino Linotype" pitchFamily="18" charset="0"/>
              </a:endParaRPr>
            </a:p>
          </p:txBody>
        </p:sp>
        <p:sp>
          <p:nvSpPr>
            <p:cNvPr id="112" name="Obdélník 6">
              <a:extLst>
                <a:ext uri="{FF2B5EF4-FFF2-40B4-BE49-F238E27FC236}">
                  <a16:creationId xmlns:a16="http://schemas.microsoft.com/office/drawing/2014/main" id="{72EE2AEC-66EF-48CC-820D-78747C554EF8}"/>
                </a:ext>
              </a:extLst>
            </p:cNvPr>
            <p:cNvSpPr/>
            <p:nvPr/>
          </p:nvSpPr>
          <p:spPr bwMode="auto">
            <a:xfrm flipV="1">
              <a:off x="3162107" y="5073796"/>
              <a:ext cx="691621" cy="232495"/>
            </a:xfrm>
            <a:prstGeom prst="rect">
              <a:avLst/>
            </a:prstGeom>
            <a:pattFill prst="dkVert">
              <a:fgClr>
                <a:schemeClr val="bg1"/>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13" name="Obdélník 112">
              <a:extLst>
                <a:ext uri="{FF2B5EF4-FFF2-40B4-BE49-F238E27FC236}">
                  <a16:creationId xmlns:a16="http://schemas.microsoft.com/office/drawing/2014/main" id="{53A47B8C-00EB-4D47-9D1E-CE81FEF8157B}"/>
                </a:ext>
              </a:extLst>
            </p:cNvPr>
            <p:cNvSpPr/>
            <p:nvPr/>
          </p:nvSpPr>
          <p:spPr bwMode="auto">
            <a:xfrm>
              <a:off x="2821556" y="4857886"/>
              <a:ext cx="1372028" cy="203616"/>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Palatino Linotype" pitchFamily="18" charset="0"/>
                </a:rPr>
                <a:t>Rittberger</a:t>
              </a:r>
              <a:r>
                <a:rPr kumimoji="0" lang="en-US" sz="1200" b="0" i="0" u="none" strike="noStrike" cap="none" normalizeH="0" baseline="0" dirty="0">
                  <a:ln>
                    <a:noFill/>
                  </a:ln>
                  <a:solidFill>
                    <a:schemeClr val="tx1"/>
                  </a:solidFill>
                  <a:effectLst/>
                  <a:latin typeface="Palatino Linotype" pitchFamily="18" charset="0"/>
                </a:rPr>
                <a:t> (92%)</a:t>
              </a:r>
              <a:endParaRPr kumimoji="0" lang="cs-CZ" sz="1200" b="0" i="0" u="none" strike="noStrike" cap="none" normalizeH="0" baseline="0" dirty="0">
                <a:ln>
                  <a:noFill/>
                </a:ln>
                <a:solidFill>
                  <a:schemeClr val="tx1"/>
                </a:solidFill>
                <a:effectLst/>
                <a:latin typeface="Palatino Linotype" pitchFamily="18" charset="0"/>
              </a:endParaRPr>
            </a:p>
          </p:txBody>
        </p:sp>
        <p:cxnSp>
          <p:nvCxnSpPr>
            <p:cNvPr id="114" name="Přímá spojnice se šipkou 113">
              <a:extLst>
                <a:ext uri="{FF2B5EF4-FFF2-40B4-BE49-F238E27FC236}">
                  <a16:creationId xmlns:a16="http://schemas.microsoft.com/office/drawing/2014/main" id="{542B8AA9-376D-4FEF-B595-50B835A58041}"/>
                </a:ext>
              </a:extLst>
            </p:cNvPr>
            <p:cNvCxnSpPr>
              <a:cxnSpLocks/>
              <a:stCxn id="107" idx="3"/>
              <a:endCxn id="111" idx="3"/>
            </p:cNvCxnSpPr>
            <p:nvPr/>
          </p:nvCxnSpPr>
          <p:spPr bwMode="auto">
            <a:xfrm flipH="1">
              <a:off x="2359335" y="4445877"/>
              <a:ext cx="865365" cy="512195"/>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117" name="Přímá spojnice se šipkou 116">
              <a:extLst>
                <a:ext uri="{FF2B5EF4-FFF2-40B4-BE49-F238E27FC236}">
                  <a16:creationId xmlns:a16="http://schemas.microsoft.com/office/drawing/2014/main" id="{932D029F-06C4-4FDD-B6D0-13AA1C4719E1}"/>
                </a:ext>
              </a:extLst>
            </p:cNvPr>
            <p:cNvCxnSpPr>
              <a:cxnSpLocks/>
              <a:stCxn id="107" idx="3"/>
              <a:endCxn id="113" idx="0"/>
            </p:cNvCxnSpPr>
            <p:nvPr/>
          </p:nvCxnSpPr>
          <p:spPr bwMode="auto">
            <a:xfrm>
              <a:off x="3224700" y="4445877"/>
              <a:ext cx="282870" cy="412009"/>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grpSp>
      <p:grpSp>
        <p:nvGrpSpPr>
          <p:cNvPr id="147" name="Skupina 146">
            <a:extLst>
              <a:ext uri="{FF2B5EF4-FFF2-40B4-BE49-F238E27FC236}">
                <a16:creationId xmlns:a16="http://schemas.microsoft.com/office/drawing/2014/main" id="{1E92DA96-9D2E-43E4-849C-8C5A68033CC6}"/>
              </a:ext>
            </a:extLst>
          </p:cNvPr>
          <p:cNvGrpSpPr/>
          <p:nvPr/>
        </p:nvGrpSpPr>
        <p:grpSpPr>
          <a:xfrm>
            <a:off x="3681111" y="2656729"/>
            <a:ext cx="2187034" cy="2645213"/>
            <a:chOff x="3681111" y="2656729"/>
            <a:chExt cx="2187034" cy="2645213"/>
          </a:xfrm>
        </p:grpSpPr>
        <p:cxnSp>
          <p:nvCxnSpPr>
            <p:cNvPr id="127" name="Přímá spojnice se šipkou 126">
              <a:extLst>
                <a:ext uri="{FF2B5EF4-FFF2-40B4-BE49-F238E27FC236}">
                  <a16:creationId xmlns:a16="http://schemas.microsoft.com/office/drawing/2014/main" id="{2817AF2A-B77A-4A9E-A1BB-7DA209852ACF}"/>
                </a:ext>
              </a:extLst>
            </p:cNvPr>
            <p:cNvCxnSpPr>
              <a:cxnSpLocks/>
              <a:stCxn id="39" idx="1"/>
              <a:endCxn id="107" idx="7"/>
            </p:cNvCxnSpPr>
            <p:nvPr/>
          </p:nvCxnSpPr>
          <p:spPr bwMode="auto">
            <a:xfrm rot="10800000" flipV="1">
              <a:off x="4624742" y="2656729"/>
              <a:ext cx="1243403" cy="1345352"/>
            </a:xfrm>
            <a:prstGeom prst="curvedConnector2">
              <a:avLst/>
            </a:prstGeom>
            <a:solidFill>
              <a:schemeClr val="accent1"/>
            </a:solidFill>
            <a:ln w="9525" cap="flat" cmpd="sng" algn="ctr">
              <a:solidFill>
                <a:schemeClr val="tx1"/>
              </a:solidFill>
              <a:prstDash val="sysDash"/>
              <a:round/>
              <a:headEnd type="none" w="med" len="med"/>
              <a:tailEnd type="arrow"/>
            </a:ln>
            <a:effectLst/>
          </p:spPr>
        </p:cxnSp>
        <p:sp>
          <p:nvSpPr>
            <p:cNvPr id="130" name="Oblouk 129">
              <a:extLst>
                <a:ext uri="{FF2B5EF4-FFF2-40B4-BE49-F238E27FC236}">
                  <a16:creationId xmlns:a16="http://schemas.microsoft.com/office/drawing/2014/main" id="{56E01551-8B51-4278-B1F9-7AA34C4D4F5B}"/>
                </a:ext>
              </a:extLst>
            </p:cNvPr>
            <p:cNvSpPr/>
            <p:nvPr/>
          </p:nvSpPr>
          <p:spPr bwMode="auto">
            <a:xfrm rot="8320511" flipH="1">
              <a:off x="3681111" y="4280491"/>
              <a:ext cx="1016462" cy="1021451"/>
            </a:xfrm>
            <a:prstGeom prst="arc">
              <a:avLst/>
            </a:prstGeom>
            <a:noFill/>
            <a:ln w="9525" cap="flat" cmpd="sng" algn="ctr">
              <a:solidFill>
                <a:schemeClr val="tx1"/>
              </a:solidFill>
              <a:prstDash val="sysDash"/>
              <a:round/>
              <a:headEnd type="none" w="med" len="med"/>
              <a:tailEnd type="arrow"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pic>
        <p:nvPicPr>
          <p:cNvPr id="46" name="Grafický objekt 45" descr="Uživatel">
            <a:extLst>
              <a:ext uri="{FF2B5EF4-FFF2-40B4-BE49-F238E27FC236}">
                <a16:creationId xmlns:a16="http://schemas.microsoft.com/office/drawing/2014/main" id="{42944B4B-D9D7-479A-93B9-FB6282566D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2930" y="5629915"/>
            <a:ext cx="914400" cy="914400"/>
          </a:xfrm>
          <a:prstGeom prst="rect">
            <a:avLst/>
          </a:prstGeom>
        </p:spPr>
      </p:pic>
      <p:sp>
        <p:nvSpPr>
          <p:cNvPr id="2" name="Zástupný symbol pro zápatí 1">
            <a:extLst>
              <a:ext uri="{FF2B5EF4-FFF2-40B4-BE49-F238E27FC236}">
                <a16:creationId xmlns:a16="http://schemas.microsoft.com/office/drawing/2014/main" id="{9CEAE369-5ACA-4575-82A7-AFC3B1DFE82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02BF917D-D149-494D-A2AB-56FCCA65CD36}"/>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A2E86FC9-379C-467E-B484-29040115B063}"/>
              </a:ext>
            </a:extLst>
          </p:cNvPr>
          <p:cNvSpPr>
            <a:spLocks noGrp="1"/>
          </p:cNvSpPr>
          <p:nvPr>
            <p:ph type="sldNum" sz="quarter" idx="11"/>
          </p:nvPr>
        </p:nvSpPr>
        <p:spPr/>
        <p:txBody>
          <a:bodyPr/>
          <a:lstStyle/>
          <a:p>
            <a:pPr>
              <a:defRPr/>
            </a:pPr>
            <a:fld id="{0BAAA98E-AEB8-429B-B9FA-B14E1C5572D3}" type="slidenum">
              <a:rPr lang="en-US" altLang="en-US" smtClean="0"/>
              <a:pPr>
                <a:defRPr/>
              </a:pPr>
              <a:t>142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0982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Nadpis 1"/>
          <p:cNvSpPr>
            <a:spLocks noGrp="1"/>
          </p:cNvSpPr>
          <p:nvPr>
            <p:ph type="title"/>
          </p:nvPr>
        </p:nvSpPr>
        <p:spPr/>
        <p:txBody>
          <a:bodyPr/>
          <a:lstStyle/>
          <a:p>
            <a:pPr eaLnBrk="1" hangingPunct="1"/>
            <a:r>
              <a:rPr lang="en-US" altLang="en-US" dirty="0"/>
              <a:t>7.3 Semantic Segmentation</a:t>
            </a:r>
          </a:p>
        </p:txBody>
      </p:sp>
      <p:sp>
        <p:nvSpPr>
          <p:cNvPr id="6146" name="Zástupný symbol pro obsah 2"/>
          <p:cNvSpPr>
            <a:spLocks noGrp="1"/>
          </p:cNvSpPr>
          <p:nvPr>
            <p:ph idx="1"/>
          </p:nvPr>
        </p:nvSpPr>
        <p:spPr>
          <a:xfrm>
            <a:off x="250825" y="1412875"/>
            <a:ext cx="8742363" cy="4968875"/>
          </a:xfrm>
        </p:spPr>
        <p:txBody>
          <a:bodyPr/>
          <a:lstStyle/>
          <a:p>
            <a:pPr marL="0" indent="0" eaLnBrk="1" hangingPunct="1">
              <a:buNone/>
            </a:pPr>
            <a:r>
              <a:rPr lang="en-US" altLang="en-US" b="1" dirty="0">
                <a:solidFill>
                  <a:schemeClr val="accent2"/>
                </a:solidFill>
              </a:rPr>
              <a:t>Semantic segmentation</a:t>
            </a:r>
            <a:endParaRPr lang="en-US" altLang="en-US" b="1" dirty="0"/>
          </a:p>
          <a:p>
            <a:r>
              <a:rPr lang="en-US" altLang="en-US" sz="2400" dirty="0"/>
              <a:t>An efficient mechanism for discovering actions within a </a:t>
            </a:r>
            <a:r>
              <a:rPr lang="en-US" altLang="en-US" sz="2400" dirty="0">
                <a:solidFill>
                  <a:schemeClr val="accent2"/>
                </a:solidFill>
              </a:rPr>
              <a:t>long motion</a:t>
            </a:r>
            <a:r>
              <a:rPr lang="en-US" altLang="en-US" sz="2400" dirty="0"/>
              <a:t>, based on a user-provided categorization</a:t>
            </a:r>
          </a:p>
          <a:p>
            <a:r>
              <a:rPr lang="en-US" altLang="cs-CZ" sz="2400" dirty="0">
                <a:solidFill>
                  <a:schemeClr val="accent2"/>
                </a:solidFill>
              </a:rPr>
              <a:t>Processing</a:t>
            </a:r>
            <a:r>
              <a:rPr lang="en-US" altLang="cs-CZ" sz="2400" dirty="0"/>
              <a:t>:</a:t>
            </a:r>
          </a:p>
          <a:p>
            <a:pPr lvl="1"/>
            <a:r>
              <a:rPr lang="en-US" altLang="cs-CZ" sz="2000" dirty="0"/>
              <a:t>File-based processing ~ </a:t>
            </a:r>
            <a:r>
              <a:rPr lang="en-US" altLang="cs-CZ" sz="2000" dirty="0">
                <a:solidFill>
                  <a:schemeClr val="accent2"/>
                </a:solidFill>
              </a:rPr>
              <a:t>offline sequence annotation</a:t>
            </a:r>
          </a:p>
          <a:p>
            <a:pPr lvl="1"/>
            <a:r>
              <a:rPr lang="en-US" altLang="cs-CZ" sz="2000" dirty="0"/>
              <a:t>Stream-based processing ~ </a:t>
            </a:r>
            <a:r>
              <a:rPr lang="en-US" altLang="cs-CZ" sz="2000" dirty="0">
                <a:solidFill>
                  <a:schemeClr val="accent2"/>
                </a:solidFill>
              </a:rPr>
              <a:t>online event detection</a:t>
            </a:r>
          </a:p>
          <a:p>
            <a:endParaRPr lang="en-US" altLang="cs-CZ" dirty="0">
              <a:solidFill>
                <a:schemeClr val="accent2"/>
              </a:solidFill>
            </a:endParaRPr>
          </a:p>
        </p:txBody>
      </p:sp>
      <p:sp>
        <p:nvSpPr>
          <p:cNvPr id="2" name="Zástupný symbol pro zápatí 1">
            <a:extLst>
              <a:ext uri="{FF2B5EF4-FFF2-40B4-BE49-F238E27FC236}">
                <a16:creationId xmlns:a16="http://schemas.microsoft.com/office/drawing/2014/main" id="{1DFA9953-819C-4199-A6BB-9CE46876935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5C9C534B-794A-4DE4-AED6-34269BCB349B}"/>
              </a:ext>
            </a:extLst>
          </p:cNvPr>
          <p:cNvSpPr>
            <a:spLocks noGrp="1"/>
          </p:cNvSpPr>
          <p:nvPr>
            <p:ph type="dt" sz="half" idx="10"/>
          </p:nvPr>
        </p:nvSpPr>
        <p:spPr/>
        <p:txBody>
          <a:bodyPr/>
          <a:lstStyle/>
          <a:p>
            <a:pPr>
              <a:defRPr/>
            </a:pPr>
            <a:r>
              <a:rPr lang="cs-CZ"/>
              <a:t>June 10, 2019</a:t>
            </a:r>
            <a:endParaRPr lang="en-US" dirty="0"/>
          </a:p>
        </p:txBody>
      </p:sp>
      <p:sp>
        <p:nvSpPr>
          <p:cNvPr id="10" name="Obdélník 6">
            <a:extLst>
              <a:ext uri="{FF2B5EF4-FFF2-40B4-BE49-F238E27FC236}">
                <a16:creationId xmlns:a16="http://schemas.microsoft.com/office/drawing/2014/main" id="{6E39E035-2F5D-4463-AD56-E7BF9AC8D548}"/>
              </a:ext>
            </a:extLst>
          </p:cNvPr>
          <p:cNvSpPr/>
          <p:nvPr/>
        </p:nvSpPr>
        <p:spPr bwMode="auto">
          <a:xfrm>
            <a:off x="1476256" y="5898974"/>
            <a:ext cx="6655340" cy="1573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extovéPole 12">
            <a:extLst>
              <a:ext uri="{FF2B5EF4-FFF2-40B4-BE49-F238E27FC236}">
                <a16:creationId xmlns:a16="http://schemas.microsoft.com/office/drawing/2014/main" id="{4DE2AFAE-64F1-4995-9A3B-D844213EC83A}"/>
              </a:ext>
            </a:extLst>
          </p:cNvPr>
          <p:cNvSpPr txBox="1"/>
          <p:nvPr/>
        </p:nvSpPr>
        <p:spPr>
          <a:xfrm>
            <a:off x="1183148" y="6084004"/>
            <a:ext cx="7330424" cy="369332"/>
          </a:xfrm>
          <a:prstGeom prst="rect">
            <a:avLst/>
          </a:prstGeom>
          <a:noFill/>
        </p:spPr>
        <p:txBody>
          <a:bodyPr wrap="square" rtlCol="0">
            <a:spAutoFit/>
          </a:bodyPr>
          <a:lstStyle/>
          <a:p>
            <a:pPr algn="ctr"/>
            <a:r>
              <a:rPr lang="en-US" dirty="0"/>
              <a:t>Long motion</a:t>
            </a:r>
            <a:endParaRPr lang="en-US" i="1" dirty="0"/>
          </a:p>
        </p:txBody>
      </p:sp>
      <p:pic>
        <p:nvPicPr>
          <p:cNvPr id="12" name="Obrázek 8">
            <a:extLst>
              <a:ext uri="{FF2B5EF4-FFF2-40B4-BE49-F238E27FC236}">
                <a16:creationId xmlns:a16="http://schemas.microsoft.com/office/drawing/2014/main" id="{2ECC7CE5-3F71-4B14-97EE-B6C8A28FB11A}"/>
              </a:ext>
            </a:extLst>
          </p:cNvPr>
          <p:cNvPicPr>
            <a:picLocks noChangeAspect="1"/>
          </p:cNvPicPr>
          <p:nvPr/>
        </p:nvPicPr>
        <p:blipFill>
          <a:blip r:embed="rId3"/>
          <a:stretch>
            <a:fillRect/>
          </a:stretch>
        </p:blipFill>
        <p:spPr>
          <a:xfrm>
            <a:off x="2783157" y="4688955"/>
            <a:ext cx="991124" cy="1195902"/>
          </a:xfrm>
          <a:prstGeom prst="rect">
            <a:avLst/>
          </a:prstGeom>
        </p:spPr>
      </p:pic>
      <p:sp>
        <p:nvSpPr>
          <p:cNvPr id="13" name="Obdélník 13">
            <a:extLst>
              <a:ext uri="{FF2B5EF4-FFF2-40B4-BE49-F238E27FC236}">
                <a16:creationId xmlns:a16="http://schemas.microsoft.com/office/drawing/2014/main" id="{DD94A316-F92C-4407-A9BE-1F0E7A36FAF1}"/>
              </a:ext>
            </a:extLst>
          </p:cNvPr>
          <p:cNvSpPr/>
          <p:nvPr/>
        </p:nvSpPr>
        <p:spPr bwMode="auto">
          <a:xfrm>
            <a:off x="2781577" y="5903737"/>
            <a:ext cx="992703" cy="151074"/>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14" name="Obrázek 9">
            <a:extLst>
              <a:ext uri="{FF2B5EF4-FFF2-40B4-BE49-F238E27FC236}">
                <a16:creationId xmlns:a16="http://schemas.microsoft.com/office/drawing/2014/main" id="{E8B22DFA-D6BE-457F-AA20-4207029A6084}"/>
              </a:ext>
            </a:extLst>
          </p:cNvPr>
          <p:cNvPicPr>
            <a:picLocks noChangeAspect="1"/>
          </p:cNvPicPr>
          <p:nvPr/>
        </p:nvPicPr>
        <p:blipFill>
          <a:blip r:embed="rId4"/>
          <a:stretch>
            <a:fillRect/>
          </a:stretch>
        </p:blipFill>
        <p:spPr>
          <a:xfrm>
            <a:off x="4332698" y="4696014"/>
            <a:ext cx="1041447" cy="1195902"/>
          </a:xfrm>
          <a:prstGeom prst="rect">
            <a:avLst/>
          </a:prstGeom>
          <a:ln>
            <a:solidFill>
              <a:schemeClr val="accent5">
                <a:lumMod val="50000"/>
              </a:schemeClr>
            </a:solidFill>
          </a:ln>
        </p:spPr>
      </p:pic>
      <p:sp>
        <p:nvSpPr>
          <p:cNvPr id="15" name="Obdélník 14">
            <a:extLst>
              <a:ext uri="{FF2B5EF4-FFF2-40B4-BE49-F238E27FC236}">
                <a16:creationId xmlns:a16="http://schemas.microsoft.com/office/drawing/2014/main" id="{DDB95376-1B72-4EAE-AB47-3D633ABB21E0}"/>
              </a:ext>
            </a:extLst>
          </p:cNvPr>
          <p:cNvSpPr/>
          <p:nvPr/>
        </p:nvSpPr>
        <p:spPr bwMode="auto">
          <a:xfrm>
            <a:off x="4322575" y="5898974"/>
            <a:ext cx="1051571" cy="158132"/>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16" name="Obrázek 3">
            <a:extLst>
              <a:ext uri="{FF2B5EF4-FFF2-40B4-BE49-F238E27FC236}">
                <a16:creationId xmlns:a16="http://schemas.microsoft.com/office/drawing/2014/main" id="{32293668-CF53-494D-A7D3-0CD6DDD83EFF}"/>
              </a:ext>
            </a:extLst>
          </p:cNvPr>
          <p:cNvPicPr>
            <a:picLocks noChangeAspect="1"/>
          </p:cNvPicPr>
          <p:nvPr/>
        </p:nvPicPr>
        <p:blipFill>
          <a:blip r:embed="rId5"/>
          <a:stretch>
            <a:fillRect/>
          </a:stretch>
        </p:blipFill>
        <p:spPr>
          <a:xfrm>
            <a:off x="6054880" y="4696098"/>
            <a:ext cx="491467" cy="1195902"/>
          </a:xfrm>
          <a:prstGeom prst="rect">
            <a:avLst/>
          </a:prstGeom>
        </p:spPr>
      </p:pic>
      <p:sp>
        <p:nvSpPr>
          <p:cNvPr id="17" name="Obdélník 16">
            <a:extLst>
              <a:ext uri="{FF2B5EF4-FFF2-40B4-BE49-F238E27FC236}">
                <a16:creationId xmlns:a16="http://schemas.microsoft.com/office/drawing/2014/main" id="{C932A073-5AD4-4CC8-9B43-C8F1E75B21C5}"/>
              </a:ext>
            </a:extLst>
          </p:cNvPr>
          <p:cNvSpPr/>
          <p:nvPr/>
        </p:nvSpPr>
        <p:spPr bwMode="auto">
          <a:xfrm>
            <a:off x="6046782" y="5898974"/>
            <a:ext cx="506709" cy="158132"/>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cxnSp>
        <p:nvCxnSpPr>
          <p:cNvPr id="18" name="Přímá spojnice se šipkou 5">
            <a:extLst>
              <a:ext uri="{FF2B5EF4-FFF2-40B4-BE49-F238E27FC236}">
                <a16:creationId xmlns:a16="http://schemas.microsoft.com/office/drawing/2014/main" id="{07DE311F-E695-4E3F-A55D-1B2F1F86D02A}"/>
              </a:ext>
            </a:extLst>
          </p:cNvPr>
          <p:cNvCxnSpPr>
            <a:cxnSpLocks/>
            <a:endCxn id="41" idx="1"/>
          </p:cNvCxnSpPr>
          <p:nvPr/>
        </p:nvCxnSpPr>
        <p:spPr bwMode="auto">
          <a:xfrm flipV="1">
            <a:off x="3851920" y="3826071"/>
            <a:ext cx="3368725" cy="862063"/>
          </a:xfrm>
          <a:prstGeom prst="straightConnector1">
            <a:avLst/>
          </a:prstGeom>
          <a:solidFill>
            <a:schemeClr val="accent1"/>
          </a:solidFill>
          <a:ln w="12700" cap="flat" cmpd="sng" algn="ctr">
            <a:solidFill>
              <a:schemeClr val="accent5">
                <a:lumMod val="50000"/>
              </a:schemeClr>
            </a:solidFill>
            <a:prstDash val="sysDash"/>
            <a:round/>
            <a:headEnd type="arrow" w="med" len="med"/>
            <a:tailEnd type="none" w="med" len="med"/>
          </a:ln>
          <a:effectLst/>
        </p:spPr>
      </p:cxnSp>
      <p:cxnSp>
        <p:nvCxnSpPr>
          <p:cNvPr id="20" name="Přímá spojnice se šipkou 5">
            <a:extLst>
              <a:ext uri="{FF2B5EF4-FFF2-40B4-BE49-F238E27FC236}">
                <a16:creationId xmlns:a16="http://schemas.microsoft.com/office/drawing/2014/main" id="{D6C5E6B6-8C8A-476A-A7D9-0D5B01CB87E2}"/>
              </a:ext>
            </a:extLst>
          </p:cNvPr>
          <p:cNvCxnSpPr>
            <a:cxnSpLocks/>
            <a:endCxn id="41" idx="1"/>
          </p:cNvCxnSpPr>
          <p:nvPr/>
        </p:nvCxnSpPr>
        <p:spPr bwMode="auto">
          <a:xfrm flipV="1">
            <a:off x="6637080" y="3826071"/>
            <a:ext cx="583565" cy="862063"/>
          </a:xfrm>
          <a:prstGeom prst="straightConnector1">
            <a:avLst/>
          </a:prstGeom>
          <a:solidFill>
            <a:schemeClr val="accent1"/>
          </a:solidFill>
          <a:ln w="12700" cap="flat" cmpd="sng" algn="ctr">
            <a:solidFill>
              <a:schemeClr val="accent5">
                <a:lumMod val="50000"/>
              </a:schemeClr>
            </a:solidFill>
            <a:prstDash val="sysDash"/>
            <a:round/>
            <a:headEnd type="arrow" w="med" len="med"/>
            <a:tailEnd type="none" w="med" len="med"/>
          </a:ln>
          <a:effectLst/>
        </p:spPr>
      </p:cxnSp>
      <p:cxnSp>
        <p:nvCxnSpPr>
          <p:cNvPr id="21" name="Přímá spojnice se šipkou 5">
            <a:extLst>
              <a:ext uri="{FF2B5EF4-FFF2-40B4-BE49-F238E27FC236}">
                <a16:creationId xmlns:a16="http://schemas.microsoft.com/office/drawing/2014/main" id="{922FD7C8-0A93-40CA-9BE8-C6C03CF01D07}"/>
              </a:ext>
            </a:extLst>
          </p:cNvPr>
          <p:cNvCxnSpPr>
            <a:cxnSpLocks/>
            <a:endCxn id="41" idx="1"/>
          </p:cNvCxnSpPr>
          <p:nvPr/>
        </p:nvCxnSpPr>
        <p:spPr bwMode="auto">
          <a:xfrm flipV="1">
            <a:off x="5459092" y="3826071"/>
            <a:ext cx="1761553" cy="862063"/>
          </a:xfrm>
          <a:prstGeom prst="straightConnector1">
            <a:avLst/>
          </a:prstGeom>
          <a:solidFill>
            <a:schemeClr val="accent1"/>
          </a:solidFill>
          <a:ln w="12700" cap="flat" cmpd="sng" algn="ctr">
            <a:solidFill>
              <a:schemeClr val="accent5">
                <a:lumMod val="50000"/>
              </a:schemeClr>
            </a:solidFill>
            <a:prstDash val="sysDash"/>
            <a:round/>
            <a:headEnd type="arrow" w="med" len="med"/>
            <a:tailEnd type="none" w="med" len="med"/>
          </a:ln>
          <a:effectLst/>
        </p:spPr>
      </p:cxnSp>
      <p:sp>
        <p:nvSpPr>
          <p:cNvPr id="26" name="Rectangle 86">
            <a:extLst>
              <a:ext uri="{FF2B5EF4-FFF2-40B4-BE49-F238E27FC236}">
                <a16:creationId xmlns:a16="http://schemas.microsoft.com/office/drawing/2014/main" id="{75E18E4A-7B91-4791-A4BC-C6C6B3A1A978}"/>
              </a:ext>
            </a:extLst>
          </p:cNvPr>
          <p:cNvSpPr/>
          <p:nvPr/>
        </p:nvSpPr>
        <p:spPr bwMode="auto">
          <a:xfrm>
            <a:off x="2783156" y="4688955"/>
            <a:ext cx="991125" cy="1210019"/>
          </a:xfrm>
          <a:prstGeom prst="rect">
            <a:avLst/>
          </a:prstGeom>
          <a:noFill/>
          <a:ln w="9525" cap="flat" cmpd="sng" algn="ctr">
            <a:solidFill>
              <a:schemeClr val="accent5">
                <a:lumMod val="50000"/>
              </a:scheme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noFill/>
              <a:effectLst/>
              <a:latin typeface="Palatino Linotype" pitchFamily="18" charset="0"/>
            </a:endParaRPr>
          </a:p>
        </p:txBody>
      </p:sp>
      <p:sp>
        <p:nvSpPr>
          <p:cNvPr id="28" name="TextovéPole 12">
            <a:extLst>
              <a:ext uri="{FF2B5EF4-FFF2-40B4-BE49-F238E27FC236}">
                <a16:creationId xmlns:a16="http://schemas.microsoft.com/office/drawing/2014/main" id="{E590AE3E-2121-44ED-87D6-C7C31544603C}"/>
              </a:ext>
            </a:extLst>
          </p:cNvPr>
          <p:cNvSpPr txBox="1"/>
          <p:nvPr/>
        </p:nvSpPr>
        <p:spPr>
          <a:xfrm>
            <a:off x="1105003" y="5736342"/>
            <a:ext cx="479506" cy="369332"/>
          </a:xfrm>
          <a:prstGeom prst="rect">
            <a:avLst/>
          </a:prstGeom>
          <a:noFill/>
        </p:spPr>
        <p:txBody>
          <a:bodyPr wrap="square" rtlCol="0">
            <a:spAutoFit/>
          </a:bodyPr>
          <a:lstStyle/>
          <a:p>
            <a:r>
              <a:rPr lang="en-US" b="1" dirty="0">
                <a:solidFill>
                  <a:schemeClr val="accent6"/>
                </a:solidFill>
              </a:rPr>
              <a:t>…</a:t>
            </a:r>
            <a:endParaRPr lang="en-US" b="1" i="1" dirty="0">
              <a:solidFill>
                <a:schemeClr val="accent6"/>
              </a:solidFill>
            </a:endParaRPr>
          </a:p>
        </p:txBody>
      </p:sp>
      <p:sp>
        <p:nvSpPr>
          <p:cNvPr id="29" name="TextovéPole 12">
            <a:extLst>
              <a:ext uri="{FF2B5EF4-FFF2-40B4-BE49-F238E27FC236}">
                <a16:creationId xmlns:a16="http://schemas.microsoft.com/office/drawing/2014/main" id="{4E953E22-0D26-4625-97CB-A73A7CFE8125}"/>
              </a:ext>
            </a:extLst>
          </p:cNvPr>
          <p:cNvSpPr txBox="1"/>
          <p:nvPr/>
        </p:nvSpPr>
        <p:spPr>
          <a:xfrm>
            <a:off x="6826542" y="5455221"/>
            <a:ext cx="1666782" cy="646331"/>
          </a:xfrm>
          <a:prstGeom prst="rect">
            <a:avLst/>
          </a:prstGeom>
          <a:noFill/>
        </p:spPr>
        <p:txBody>
          <a:bodyPr wrap="square" rtlCol="0">
            <a:spAutoFit/>
          </a:bodyPr>
          <a:lstStyle/>
          <a:p>
            <a:pPr algn="r"/>
            <a:r>
              <a:rPr lang="cs-CZ" dirty="0">
                <a:solidFill>
                  <a:schemeClr val="accent6"/>
                </a:solidFill>
              </a:rPr>
              <a:t>&gt; 1 </a:t>
            </a:r>
            <a:r>
              <a:rPr lang="en-US" dirty="0">
                <a:solidFill>
                  <a:schemeClr val="accent6"/>
                </a:solidFill>
              </a:rPr>
              <a:t>hour</a:t>
            </a:r>
            <a:endParaRPr lang="cs-CZ" dirty="0">
              <a:solidFill>
                <a:schemeClr val="accent6"/>
              </a:solidFill>
            </a:endParaRPr>
          </a:p>
          <a:p>
            <a:pPr algn="r"/>
            <a:r>
              <a:rPr lang="en-US" b="1" dirty="0">
                <a:solidFill>
                  <a:schemeClr val="accent6"/>
                </a:solidFill>
              </a:rPr>
              <a:t>…</a:t>
            </a:r>
            <a:endParaRPr lang="en-US" b="1" i="1" dirty="0">
              <a:solidFill>
                <a:schemeClr val="accent6"/>
              </a:solidFill>
            </a:endParaRPr>
          </a:p>
        </p:txBody>
      </p:sp>
      <p:sp>
        <p:nvSpPr>
          <p:cNvPr id="30" name="Rectangle 97">
            <a:extLst>
              <a:ext uri="{FF2B5EF4-FFF2-40B4-BE49-F238E27FC236}">
                <a16:creationId xmlns:a16="http://schemas.microsoft.com/office/drawing/2014/main" id="{835DC1D8-DE0A-4BE9-A9B2-34A36E8C0DD4}"/>
              </a:ext>
            </a:extLst>
          </p:cNvPr>
          <p:cNvSpPr/>
          <p:nvPr/>
        </p:nvSpPr>
        <p:spPr bwMode="auto">
          <a:xfrm>
            <a:off x="6046782" y="4688954"/>
            <a:ext cx="506708" cy="1210019"/>
          </a:xfrm>
          <a:prstGeom prst="rect">
            <a:avLst/>
          </a:prstGeom>
          <a:noFill/>
          <a:ln w="9525" cap="flat" cmpd="sng" algn="ctr">
            <a:solidFill>
              <a:schemeClr val="accent5">
                <a:lumMod val="50000"/>
              </a:scheme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noFill/>
              <a:effectLst/>
              <a:latin typeface="Palatino Linotype" pitchFamily="18" charset="0"/>
            </a:endParaRPr>
          </a:p>
        </p:txBody>
      </p:sp>
      <p:grpSp>
        <p:nvGrpSpPr>
          <p:cNvPr id="8" name="Skupina 7">
            <a:extLst>
              <a:ext uri="{FF2B5EF4-FFF2-40B4-BE49-F238E27FC236}">
                <a16:creationId xmlns:a16="http://schemas.microsoft.com/office/drawing/2014/main" id="{5FEB300F-CD40-4D89-8D3A-40DAD16A89D5}"/>
              </a:ext>
            </a:extLst>
          </p:cNvPr>
          <p:cNvGrpSpPr/>
          <p:nvPr/>
        </p:nvGrpSpPr>
        <p:grpSpPr>
          <a:xfrm>
            <a:off x="7058387" y="3356992"/>
            <a:ext cx="1787278" cy="1850479"/>
            <a:chOff x="7058387" y="3563891"/>
            <a:chExt cx="1787278" cy="1850479"/>
          </a:xfrm>
        </p:grpSpPr>
        <p:grpSp>
          <p:nvGrpSpPr>
            <p:cNvPr id="40" name="Group 16">
              <a:extLst>
                <a:ext uri="{FF2B5EF4-FFF2-40B4-BE49-F238E27FC236}">
                  <a16:creationId xmlns:a16="http://schemas.microsoft.com/office/drawing/2014/main" id="{17D140FD-60F6-46D5-A317-0FBEBA1E4096}"/>
                </a:ext>
              </a:extLst>
            </p:cNvPr>
            <p:cNvGrpSpPr/>
            <p:nvPr/>
          </p:nvGrpSpPr>
          <p:grpSpPr>
            <a:xfrm>
              <a:off x="7058387" y="3563891"/>
              <a:ext cx="1787278" cy="1850479"/>
              <a:chOff x="2990331" y="5043771"/>
              <a:chExt cx="1787278" cy="1850479"/>
            </a:xfrm>
          </p:grpSpPr>
          <p:sp>
            <p:nvSpPr>
              <p:cNvPr id="41" name="Rectangle 3">
                <a:extLst>
                  <a:ext uri="{FF2B5EF4-FFF2-40B4-BE49-F238E27FC236}">
                    <a16:creationId xmlns:a16="http://schemas.microsoft.com/office/drawing/2014/main" id="{67057C40-E2CC-4ECE-A5DB-6209085C25C9}"/>
                  </a:ext>
                </a:extLst>
              </p:cNvPr>
              <p:cNvSpPr/>
              <p:nvPr/>
            </p:nvSpPr>
            <p:spPr>
              <a:xfrm>
                <a:off x="3152589" y="5043771"/>
                <a:ext cx="1127044" cy="938157"/>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2" name="Group 34">
                <a:extLst>
                  <a:ext uri="{FF2B5EF4-FFF2-40B4-BE49-F238E27FC236}">
                    <a16:creationId xmlns:a16="http://schemas.microsoft.com/office/drawing/2014/main" id="{9641B34D-AB0C-485B-8CB0-9FFB9215CB68}"/>
                  </a:ext>
                </a:extLst>
              </p:cNvPr>
              <p:cNvGrpSpPr/>
              <p:nvPr/>
            </p:nvGrpSpPr>
            <p:grpSpPr>
              <a:xfrm>
                <a:off x="3270194" y="5168007"/>
                <a:ext cx="1009439" cy="759532"/>
                <a:chOff x="1929345" y="4691843"/>
                <a:chExt cx="1509510" cy="1135800"/>
              </a:xfrm>
            </p:grpSpPr>
            <p:pic>
              <p:nvPicPr>
                <p:cNvPr id="44" name="Picture 35">
                  <a:extLst>
                    <a:ext uri="{FF2B5EF4-FFF2-40B4-BE49-F238E27FC236}">
                      <a16:creationId xmlns:a16="http://schemas.microsoft.com/office/drawing/2014/main" id="{33F1E55A-C1C5-49E5-B647-97EFC345EB8D}"/>
                    </a:ext>
                  </a:extLst>
                </p:cNvPr>
                <p:cNvPicPr>
                  <a:picLocks noChangeAspect="1"/>
                </p:cNvPicPr>
                <p:nvPr/>
              </p:nvPicPr>
              <p:blipFill>
                <a:blip r:embed="rId6">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2912971" y="4691843"/>
                  <a:ext cx="525884" cy="814006"/>
                </a:xfrm>
                <a:prstGeom prst="rect">
                  <a:avLst/>
                </a:prstGeom>
              </p:spPr>
            </p:pic>
            <p:pic>
              <p:nvPicPr>
                <p:cNvPr id="45" name="Picture 36">
                  <a:extLst>
                    <a:ext uri="{FF2B5EF4-FFF2-40B4-BE49-F238E27FC236}">
                      <a16:creationId xmlns:a16="http://schemas.microsoft.com/office/drawing/2014/main" id="{AB580DA7-3C38-411F-B0F6-C7307EF02A51}"/>
                    </a:ext>
                  </a:extLst>
                </p:cNvPr>
                <p:cNvPicPr>
                  <a:picLocks noChangeAspect="1"/>
                </p:cNvPicPr>
                <p:nvPr/>
              </p:nvPicPr>
              <p:blipFill>
                <a:blip r:embed="rId7">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1929345" y="4702747"/>
                  <a:ext cx="498923" cy="831677"/>
                </a:xfrm>
                <a:prstGeom prst="rect">
                  <a:avLst/>
                </a:prstGeom>
              </p:spPr>
            </p:pic>
            <p:pic>
              <p:nvPicPr>
                <p:cNvPr id="46" name="Picture 37">
                  <a:extLst>
                    <a:ext uri="{FF2B5EF4-FFF2-40B4-BE49-F238E27FC236}">
                      <a16:creationId xmlns:a16="http://schemas.microsoft.com/office/drawing/2014/main" id="{8FCB7EFA-D021-4000-9A71-417ED690D5D9}"/>
                    </a:ext>
                  </a:extLst>
                </p:cNvPr>
                <p:cNvPicPr>
                  <a:picLocks noChangeAspect="1"/>
                </p:cNvPicPr>
                <p:nvPr/>
              </p:nvPicPr>
              <p:blipFill>
                <a:blip r:embed="rId8">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2286318" y="4835897"/>
                  <a:ext cx="731427" cy="991746"/>
                </a:xfrm>
                <a:prstGeom prst="rect">
                  <a:avLst/>
                </a:prstGeom>
              </p:spPr>
            </p:pic>
          </p:grpSp>
          <p:sp>
            <p:nvSpPr>
              <p:cNvPr id="43" name="TextBox 1">
                <a:extLst>
                  <a:ext uri="{FF2B5EF4-FFF2-40B4-BE49-F238E27FC236}">
                    <a16:creationId xmlns:a16="http://schemas.microsoft.com/office/drawing/2014/main" id="{5B27D3FC-D73C-4095-AC2F-F911667D19F5}"/>
                  </a:ext>
                </a:extLst>
              </p:cNvPr>
              <p:cNvSpPr txBox="1"/>
              <p:nvPr/>
            </p:nvSpPr>
            <p:spPr>
              <a:xfrm>
                <a:off x="2990331" y="5970920"/>
                <a:ext cx="1787278" cy="923330"/>
              </a:xfrm>
              <a:prstGeom prst="rect">
                <a:avLst/>
              </a:prstGeom>
              <a:noFill/>
            </p:spPr>
            <p:txBody>
              <a:bodyPr wrap="square" rtlCol="0">
                <a:spAutoFit/>
              </a:bodyPr>
              <a:lstStyle/>
              <a:p>
                <a:pPr algn="ctr"/>
                <a:r>
                  <a:rPr lang="en-US" dirty="0">
                    <a:solidFill>
                      <a:schemeClr val="accent6"/>
                    </a:solidFill>
                  </a:rPr>
                  <a:t>User-provided instances of the</a:t>
                </a:r>
              </a:p>
              <a:p>
                <a:pPr algn="ctr"/>
                <a:r>
                  <a:rPr lang="en-US" dirty="0">
                    <a:solidFill>
                      <a:schemeClr val="accent6"/>
                    </a:solidFill>
                  </a:rPr>
                  <a:t>KICK class</a:t>
                </a:r>
                <a:endParaRPr lang="cs-CZ" dirty="0"/>
              </a:p>
            </p:txBody>
          </p:sp>
        </p:grpSp>
        <p:sp>
          <p:nvSpPr>
            <p:cNvPr id="47" name="Obdélník 78">
              <a:extLst>
                <a:ext uri="{FF2B5EF4-FFF2-40B4-BE49-F238E27FC236}">
                  <a16:creationId xmlns:a16="http://schemas.microsoft.com/office/drawing/2014/main" id="{97478187-2837-4F32-A0F2-08E0B43F6537}"/>
                </a:ext>
              </a:extLst>
            </p:cNvPr>
            <p:cNvSpPr/>
            <p:nvPr/>
          </p:nvSpPr>
          <p:spPr bwMode="auto">
            <a:xfrm>
              <a:off x="8431279" y="3613501"/>
              <a:ext cx="288000" cy="241551"/>
            </a:xfrm>
            <a:prstGeom prst="rect">
              <a:avLst/>
            </a:prstGeom>
            <a:solidFill>
              <a:srgbClr val="A88181"/>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8" name="Obdélník 78">
              <a:extLst>
                <a:ext uri="{FF2B5EF4-FFF2-40B4-BE49-F238E27FC236}">
                  <a16:creationId xmlns:a16="http://schemas.microsoft.com/office/drawing/2014/main" id="{AB645D8C-2F78-4D24-B702-C5292B3535E5}"/>
                </a:ext>
              </a:extLst>
            </p:cNvPr>
            <p:cNvSpPr/>
            <p:nvPr/>
          </p:nvSpPr>
          <p:spPr bwMode="auto">
            <a:xfrm>
              <a:off x="8431279" y="4220859"/>
              <a:ext cx="252000" cy="241551"/>
            </a:xfrm>
            <a:prstGeom prst="rect">
              <a:avLst/>
            </a:prstGeom>
            <a:solidFill>
              <a:srgbClr val="A88181"/>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9" name="Obdélník 78">
              <a:extLst>
                <a:ext uri="{FF2B5EF4-FFF2-40B4-BE49-F238E27FC236}">
                  <a16:creationId xmlns:a16="http://schemas.microsoft.com/office/drawing/2014/main" id="{FBABC876-32CF-46E4-AF55-39C4B0692CA4}"/>
                </a:ext>
              </a:extLst>
            </p:cNvPr>
            <p:cNvSpPr/>
            <p:nvPr/>
          </p:nvSpPr>
          <p:spPr bwMode="auto">
            <a:xfrm>
              <a:off x="8431279" y="3919389"/>
              <a:ext cx="360000" cy="241551"/>
            </a:xfrm>
            <a:prstGeom prst="rect">
              <a:avLst/>
            </a:prstGeom>
            <a:solidFill>
              <a:srgbClr val="A88181"/>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4" name="Zástupný symbol pro číslo snímku 3">
            <a:extLst>
              <a:ext uri="{FF2B5EF4-FFF2-40B4-BE49-F238E27FC236}">
                <a16:creationId xmlns:a16="http://schemas.microsoft.com/office/drawing/2014/main" id="{DD2DE139-7156-43E5-AE38-6E88F4AE7099}"/>
              </a:ext>
            </a:extLst>
          </p:cNvPr>
          <p:cNvSpPr>
            <a:spLocks noGrp="1"/>
          </p:cNvSpPr>
          <p:nvPr>
            <p:ph type="sldNum" sz="quarter" idx="11"/>
          </p:nvPr>
        </p:nvSpPr>
        <p:spPr/>
        <p:txBody>
          <a:bodyPr/>
          <a:lstStyle/>
          <a:p>
            <a:pPr>
              <a:defRPr/>
            </a:pPr>
            <a:fld id="{0BAAA98E-AEB8-429B-B9FA-B14E1C5572D3}" type="slidenum">
              <a:rPr lang="en-US" altLang="en-US" smtClean="0"/>
              <a:pPr>
                <a:defRPr/>
              </a:pPr>
              <a:t>143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2827707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Nadpis 1"/>
          <p:cNvSpPr>
            <a:spLocks noGrp="1"/>
          </p:cNvSpPr>
          <p:nvPr>
            <p:ph type="title"/>
          </p:nvPr>
        </p:nvSpPr>
        <p:spPr/>
        <p:txBody>
          <a:bodyPr/>
          <a:lstStyle/>
          <a:p>
            <a:pPr eaLnBrk="1" hangingPunct="1"/>
            <a:r>
              <a:rPr lang="en-US" altLang="en-US" dirty="0"/>
              <a:t>7.3 Semantic Segmentation</a:t>
            </a:r>
          </a:p>
        </p:txBody>
      </p:sp>
      <p:sp>
        <p:nvSpPr>
          <p:cNvPr id="6146" name="Zástupný symbol pro obsah 2"/>
          <p:cNvSpPr>
            <a:spLocks noGrp="1"/>
          </p:cNvSpPr>
          <p:nvPr>
            <p:ph idx="1"/>
          </p:nvPr>
        </p:nvSpPr>
        <p:spPr>
          <a:xfrm>
            <a:off x="250825" y="1412875"/>
            <a:ext cx="8641853" cy="4968875"/>
          </a:xfrm>
        </p:spPr>
        <p:txBody>
          <a:bodyPr/>
          <a:lstStyle/>
          <a:p>
            <a:pPr marL="0" indent="0" eaLnBrk="1" hangingPunct="1">
              <a:buNone/>
            </a:pPr>
            <a:r>
              <a:rPr lang="en-US" altLang="en-US" b="1" dirty="0">
                <a:solidFill>
                  <a:schemeClr val="accent2"/>
                </a:solidFill>
              </a:rPr>
              <a:t>Challenges</a:t>
            </a:r>
            <a:endParaRPr lang="en-US" altLang="en-US" b="1" dirty="0"/>
          </a:p>
          <a:p>
            <a:r>
              <a:rPr lang="en-US" altLang="cs-CZ" sz="2400" dirty="0"/>
              <a:t>Beginnings and endings of actions are unknown</a:t>
            </a:r>
          </a:p>
          <a:p>
            <a:pPr lvl="1"/>
            <a:r>
              <a:rPr lang="en-US" altLang="cs-CZ" sz="2000" dirty="0"/>
              <a:t>A more difficult problem than action classification</a:t>
            </a:r>
          </a:p>
          <a:p>
            <a:r>
              <a:rPr lang="en-US" altLang="cs-CZ" sz="2400" dirty="0"/>
              <a:t>In case of stream-based processing, only a small part of data is accessible and has to be processed in real time</a:t>
            </a:r>
          </a:p>
          <a:p>
            <a:pPr marL="0" indent="0">
              <a:buNone/>
            </a:pPr>
            <a:r>
              <a:rPr lang="en-US" altLang="cs-CZ" b="1" dirty="0">
                <a:solidFill>
                  <a:schemeClr val="accent2"/>
                </a:solidFill>
              </a:rPr>
              <a:t>Approaches</a:t>
            </a:r>
            <a:endParaRPr lang="en-US" altLang="cs-CZ" b="1" dirty="0"/>
          </a:p>
          <a:p>
            <a:r>
              <a:rPr lang="en-US" altLang="cs-CZ" sz="2400" dirty="0"/>
              <a:t>Segment-based event detection</a:t>
            </a:r>
          </a:p>
          <a:p>
            <a:pPr marL="400050" lvl="1" indent="0">
              <a:buNone/>
            </a:pPr>
            <a:r>
              <a:rPr lang="en-US" altLang="cs-CZ" sz="1200" dirty="0"/>
              <a:t>[Elias et al.: A Real-Time Annotation of Motion Data Streams. ISM, 2017]</a:t>
            </a:r>
          </a:p>
          <a:p>
            <a:r>
              <a:rPr lang="en-US" altLang="cs-CZ" sz="2400" dirty="0"/>
              <a:t>Frame-based semantic segmentation using a LSTM network</a:t>
            </a:r>
          </a:p>
          <a:p>
            <a:r>
              <a:rPr lang="en-US" altLang="cs-CZ" sz="1200" dirty="0"/>
              <a:t>[Carrara et al.: LSTM-Based Real-Time Action Detection and Prediction in Human Motion Streams. Multimedia Tools and Applications, 2019]</a:t>
            </a:r>
          </a:p>
          <a:p>
            <a:pPr lvl="1"/>
            <a:r>
              <a:rPr lang="en-US" altLang="cs-CZ" sz="2000" dirty="0"/>
              <a:t>Offline-LSTM – offline sequence annotation</a:t>
            </a:r>
          </a:p>
          <a:p>
            <a:pPr lvl="1"/>
            <a:r>
              <a:rPr lang="en-US" altLang="cs-CZ" sz="2000" dirty="0"/>
              <a:t>Online-LSTM – online event detection</a:t>
            </a:r>
          </a:p>
        </p:txBody>
      </p:sp>
      <p:sp>
        <p:nvSpPr>
          <p:cNvPr id="2" name="Zástupný symbol pro zápatí 1">
            <a:extLst>
              <a:ext uri="{FF2B5EF4-FFF2-40B4-BE49-F238E27FC236}">
                <a16:creationId xmlns:a16="http://schemas.microsoft.com/office/drawing/2014/main" id="{1DFA9953-819C-4199-A6BB-9CE46876935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5C9C534B-794A-4DE4-AED6-34269BCB349B}"/>
              </a:ext>
            </a:extLst>
          </p:cNvPr>
          <p:cNvSpPr>
            <a:spLocks noGrp="1"/>
          </p:cNvSpPr>
          <p:nvPr>
            <p:ph type="dt" sz="half" idx="10"/>
          </p:nvPr>
        </p:nvSpPr>
        <p:spPr/>
        <p:txBody>
          <a:bodyPr/>
          <a:lstStyle/>
          <a:p>
            <a:pPr>
              <a:defRPr/>
            </a:pPr>
            <a:r>
              <a:rPr lang="cs-CZ"/>
              <a:t>June 10, 2019</a:t>
            </a:r>
            <a:endParaRPr lang="en-US" dirty="0"/>
          </a:p>
        </p:txBody>
      </p:sp>
      <p:sp>
        <p:nvSpPr>
          <p:cNvPr id="4" name="Zástupný symbol pro číslo snímku 3">
            <a:extLst>
              <a:ext uri="{FF2B5EF4-FFF2-40B4-BE49-F238E27FC236}">
                <a16:creationId xmlns:a16="http://schemas.microsoft.com/office/drawing/2014/main" id="{788299B5-94A7-4BF9-A32B-B3BA6EECA907}"/>
              </a:ext>
            </a:extLst>
          </p:cNvPr>
          <p:cNvSpPr>
            <a:spLocks noGrp="1"/>
          </p:cNvSpPr>
          <p:nvPr>
            <p:ph type="sldNum" sz="quarter" idx="11"/>
          </p:nvPr>
        </p:nvSpPr>
        <p:spPr/>
        <p:txBody>
          <a:bodyPr/>
          <a:lstStyle/>
          <a:p>
            <a:pPr>
              <a:defRPr/>
            </a:pPr>
            <a:fld id="{0BAAA98E-AEB8-429B-B9FA-B14E1C5572D3}" type="slidenum">
              <a:rPr lang="en-US" altLang="en-US" smtClean="0"/>
              <a:pPr>
                <a:defRPr/>
              </a:pPr>
              <a:t>144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962401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dirty="0"/>
              <a:t>7.3 Segment-Based Event Detection</a:t>
            </a:r>
            <a:endParaRPr lang="en-US" altLang="en-US" dirty="0"/>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Segment-based matching</a:t>
            </a:r>
            <a:endParaRPr lang="en-US" altLang="cs-CZ" b="1" dirty="0"/>
          </a:p>
          <a:p>
            <a:r>
              <a:rPr lang="en-US" sz="2400" dirty="0"/>
              <a:t>Multi-level segmentation structure as in subsequence search</a:t>
            </a:r>
          </a:p>
          <a:p>
            <a:pPr lvl="1"/>
            <a:r>
              <a:rPr lang="en-US" sz="2000" dirty="0"/>
              <a:t>Segments detected in a stream-based manner</a:t>
            </a:r>
          </a:p>
          <a:p>
            <a:r>
              <a:rPr lang="en-US" sz="2400" dirty="0"/>
              <a:t>Each segment is matched against each action in each class</a:t>
            </a:r>
          </a:p>
          <a:p>
            <a:pPr lvl="1"/>
            <a:r>
              <a:rPr lang="en-US" sz="2000" dirty="0"/>
              <a:t>Matching based on motion-image similarity concept</a:t>
            </a:r>
          </a:p>
          <a:p>
            <a:pPr lvl="1"/>
            <a:r>
              <a:rPr lang="en-US" sz="2000" dirty="0"/>
              <a:t>If similarity between the segment and action is under a class-based threshold, the segment is assigned the action class</a:t>
            </a:r>
          </a:p>
          <a:p>
            <a:pPr lvl="1"/>
            <a:r>
              <a:rPr lang="en-US" sz="2000" dirty="0"/>
              <a:t>All the assigned segments are merged to obtain the overall semantic segmentation</a:t>
            </a:r>
          </a:p>
        </p:txBody>
      </p:sp>
      <p:sp>
        <p:nvSpPr>
          <p:cNvPr id="2" name="Zástupný symbol pro zápatí 1">
            <a:extLst>
              <a:ext uri="{FF2B5EF4-FFF2-40B4-BE49-F238E27FC236}">
                <a16:creationId xmlns:a16="http://schemas.microsoft.com/office/drawing/2014/main" id="{BD4705E0-5961-4DB2-AB9D-EE44740EE46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06803C04-1BED-44D4-8F38-DD591FC16E9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6F094B7C-2D55-42C7-9DA1-F8B5121B451B}"/>
              </a:ext>
            </a:extLst>
          </p:cNvPr>
          <p:cNvSpPr>
            <a:spLocks noGrp="1"/>
          </p:cNvSpPr>
          <p:nvPr>
            <p:ph type="sldNum" sz="quarter" idx="11"/>
          </p:nvPr>
        </p:nvSpPr>
        <p:spPr/>
        <p:txBody>
          <a:bodyPr/>
          <a:lstStyle/>
          <a:p>
            <a:pPr>
              <a:defRPr/>
            </a:pPr>
            <a:fld id="{0BAAA98E-AEB8-429B-B9FA-B14E1C5572D3}" type="slidenum">
              <a:rPr lang="en-US" altLang="en-US" smtClean="0"/>
              <a:pPr>
                <a:defRPr/>
              </a:pPr>
              <a:t>145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002735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Obdélník 78">
            <a:extLst>
              <a:ext uri="{FF2B5EF4-FFF2-40B4-BE49-F238E27FC236}">
                <a16:creationId xmlns:a16="http://schemas.microsoft.com/office/drawing/2014/main" id="{953469E8-7211-41DB-A1D8-A17FD02AD4FE}"/>
              </a:ext>
            </a:extLst>
          </p:cNvPr>
          <p:cNvSpPr/>
          <p:nvPr/>
        </p:nvSpPr>
        <p:spPr bwMode="auto">
          <a:xfrm>
            <a:off x="3089636" y="2742386"/>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37" name="Obdélník 78">
            <a:extLst>
              <a:ext uri="{FF2B5EF4-FFF2-40B4-BE49-F238E27FC236}">
                <a16:creationId xmlns:a16="http://schemas.microsoft.com/office/drawing/2014/main" id="{FB2FCC12-E55F-48B6-A128-EF534CEF9D71}"/>
              </a:ext>
            </a:extLst>
          </p:cNvPr>
          <p:cNvSpPr/>
          <p:nvPr/>
        </p:nvSpPr>
        <p:spPr bwMode="auto">
          <a:xfrm>
            <a:off x="3087226" y="3266056"/>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38" name="Obdélník 78">
            <a:extLst>
              <a:ext uri="{FF2B5EF4-FFF2-40B4-BE49-F238E27FC236}">
                <a16:creationId xmlns:a16="http://schemas.microsoft.com/office/drawing/2014/main" id="{64665E0B-2F90-4E3E-982A-60FA703E0D04}"/>
              </a:ext>
            </a:extLst>
          </p:cNvPr>
          <p:cNvSpPr/>
          <p:nvPr/>
        </p:nvSpPr>
        <p:spPr bwMode="auto">
          <a:xfrm>
            <a:off x="3503164" y="2741631"/>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39" name="Obdélník 78">
            <a:extLst>
              <a:ext uri="{FF2B5EF4-FFF2-40B4-BE49-F238E27FC236}">
                <a16:creationId xmlns:a16="http://schemas.microsoft.com/office/drawing/2014/main" id="{278230D0-401D-425C-ABDE-AB0013B90DFE}"/>
              </a:ext>
            </a:extLst>
          </p:cNvPr>
          <p:cNvSpPr/>
          <p:nvPr/>
        </p:nvSpPr>
        <p:spPr bwMode="auto">
          <a:xfrm>
            <a:off x="3913422" y="2743125"/>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0" name="Obdélník 78">
            <a:extLst>
              <a:ext uri="{FF2B5EF4-FFF2-40B4-BE49-F238E27FC236}">
                <a16:creationId xmlns:a16="http://schemas.microsoft.com/office/drawing/2014/main" id="{1EB190C6-96D0-44BF-91D8-F0AE8D14A322}"/>
              </a:ext>
            </a:extLst>
          </p:cNvPr>
          <p:cNvSpPr/>
          <p:nvPr/>
        </p:nvSpPr>
        <p:spPr bwMode="auto">
          <a:xfrm>
            <a:off x="4328400" y="2744666"/>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1" name="Obdélník 78">
            <a:extLst>
              <a:ext uri="{FF2B5EF4-FFF2-40B4-BE49-F238E27FC236}">
                <a16:creationId xmlns:a16="http://schemas.microsoft.com/office/drawing/2014/main" id="{0A26F17F-6DFD-49A7-A2CC-8BD64BE9F7A5}"/>
              </a:ext>
            </a:extLst>
          </p:cNvPr>
          <p:cNvSpPr/>
          <p:nvPr/>
        </p:nvSpPr>
        <p:spPr bwMode="auto">
          <a:xfrm>
            <a:off x="4315206" y="3273430"/>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2" name="Obdélník 78">
            <a:extLst>
              <a:ext uri="{FF2B5EF4-FFF2-40B4-BE49-F238E27FC236}">
                <a16:creationId xmlns:a16="http://schemas.microsoft.com/office/drawing/2014/main" id="{D4A55310-CB4F-454F-B3ED-5AE054D7C050}"/>
              </a:ext>
            </a:extLst>
          </p:cNvPr>
          <p:cNvSpPr/>
          <p:nvPr/>
        </p:nvSpPr>
        <p:spPr bwMode="auto">
          <a:xfrm>
            <a:off x="4738992" y="2743273"/>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3" name="Obdélník 78">
            <a:extLst>
              <a:ext uri="{FF2B5EF4-FFF2-40B4-BE49-F238E27FC236}">
                <a16:creationId xmlns:a16="http://schemas.microsoft.com/office/drawing/2014/main" id="{11212D08-4B9C-42E6-AD33-C77A7BD4E4E8}"/>
              </a:ext>
            </a:extLst>
          </p:cNvPr>
          <p:cNvSpPr/>
          <p:nvPr/>
        </p:nvSpPr>
        <p:spPr bwMode="auto">
          <a:xfrm>
            <a:off x="5151005" y="2741172"/>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4" name="Obdélník 78">
            <a:extLst>
              <a:ext uri="{FF2B5EF4-FFF2-40B4-BE49-F238E27FC236}">
                <a16:creationId xmlns:a16="http://schemas.microsoft.com/office/drawing/2014/main" id="{4F842752-D882-44F6-9F08-741978959132}"/>
              </a:ext>
            </a:extLst>
          </p:cNvPr>
          <p:cNvSpPr/>
          <p:nvPr/>
        </p:nvSpPr>
        <p:spPr bwMode="auto">
          <a:xfrm>
            <a:off x="5564535" y="2741409"/>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5" name="Obdélník 78">
            <a:extLst>
              <a:ext uri="{FF2B5EF4-FFF2-40B4-BE49-F238E27FC236}">
                <a16:creationId xmlns:a16="http://schemas.microsoft.com/office/drawing/2014/main" id="{4C05D5FE-06AC-4CA9-8EE4-2C810841D98A}"/>
              </a:ext>
            </a:extLst>
          </p:cNvPr>
          <p:cNvSpPr/>
          <p:nvPr/>
        </p:nvSpPr>
        <p:spPr bwMode="auto">
          <a:xfrm>
            <a:off x="5544711" y="3272224"/>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6" name="Obdélník 78">
            <a:extLst>
              <a:ext uri="{FF2B5EF4-FFF2-40B4-BE49-F238E27FC236}">
                <a16:creationId xmlns:a16="http://schemas.microsoft.com/office/drawing/2014/main" id="{27A298A9-BFD3-4CEE-9780-68383E70CC71}"/>
              </a:ext>
            </a:extLst>
          </p:cNvPr>
          <p:cNvSpPr/>
          <p:nvPr/>
        </p:nvSpPr>
        <p:spPr bwMode="auto">
          <a:xfrm>
            <a:off x="5976241" y="2744297"/>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7" name="Obdélník 78">
            <a:extLst>
              <a:ext uri="{FF2B5EF4-FFF2-40B4-BE49-F238E27FC236}">
                <a16:creationId xmlns:a16="http://schemas.microsoft.com/office/drawing/2014/main" id="{1814EE8E-1189-4B3B-AB94-26120FF320E5}"/>
              </a:ext>
            </a:extLst>
          </p:cNvPr>
          <p:cNvSpPr/>
          <p:nvPr/>
        </p:nvSpPr>
        <p:spPr bwMode="auto">
          <a:xfrm>
            <a:off x="6392794" y="2744296"/>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8" name="Obdélník 78">
            <a:extLst>
              <a:ext uri="{FF2B5EF4-FFF2-40B4-BE49-F238E27FC236}">
                <a16:creationId xmlns:a16="http://schemas.microsoft.com/office/drawing/2014/main" id="{27ADEF92-99DB-4DD2-8DD1-96E5CF07BC01}"/>
              </a:ext>
            </a:extLst>
          </p:cNvPr>
          <p:cNvSpPr/>
          <p:nvPr/>
        </p:nvSpPr>
        <p:spPr bwMode="auto">
          <a:xfrm>
            <a:off x="6805701" y="2744797"/>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49" name="Obdélník 78">
            <a:extLst>
              <a:ext uri="{FF2B5EF4-FFF2-40B4-BE49-F238E27FC236}">
                <a16:creationId xmlns:a16="http://schemas.microsoft.com/office/drawing/2014/main" id="{8FE53369-BFE0-44D8-A5B3-687D5B61C565}"/>
              </a:ext>
            </a:extLst>
          </p:cNvPr>
          <p:cNvSpPr/>
          <p:nvPr/>
        </p:nvSpPr>
        <p:spPr bwMode="auto">
          <a:xfrm>
            <a:off x="6771732" y="3273277"/>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50" name="Obdélník 78">
            <a:extLst>
              <a:ext uri="{FF2B5EF4-FFF2-40B4-BE49-F238E27FC236}">
                <a16:creationId xmlns:a16="http://schemas.microsoft.com/office/drawing/2014/main" id="{4F83FBB8-EE7D-478A-9B75-5ED99F7AAA2D}"/>
              </a:ext>
            </a:extLst>
          </p:cNvPr>
          <p:cNvSpPr/>
          <p:nvPr/>
        </p:nvSpPr>
        <p:spPr bwMode="auto">
          <a:xfrm>
            <a:off x="7219090" y="2744666"/>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54" name="Obdélník 6">
            <a:extLst>
              <a:ext uri="{FF2B5EF4-FFF2-40B4-BE49-F238E27FC236}">
                <a16:creationId xmlns:a16="http://schemas.microsoft.com/office/drawing/2014/main" id="{A8E68C05-4BF0-4F29-A41A-2A3B0BA9632F}"/>
              </a:ext>
            </a:extLst>
          </p:cNvPr>
          <p:cNvSpPr/>
          <p:nvPr/>
        </p:nvSpPr>
        <p:spPr bwMode="auto">
          <a:xfrm>
            <a:off x="1098320" y="2003867"/>
            <a:ext cx="8405922" cy="241551"/>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42057" rtl="0" eaLnBrk="1" fontAlgn="base" latinLnBrk="0" hangingPunct="1">
              <a:lnSpc>
                <a:spcPct val="100000"/>
              </a:lnSpc>
              <a:spcBef>
                <a:spcPct val="0"/>
              </a:spcBef>
              <a:spcAft>
                <a:spcPct val="0"/>
              </a:spcAft>
              <a:buClrTx/>
              <a:buSzTx/>
              <a:buFontTx/>
              <a:buNone/>
              <a:tabLst/>
              <a:defRPr/>
            </a:pPr>
            <a:endParaRPr kumimoji="0" lang="en-US" sz="1264" b="0" i="0" u="none" strike="noStrike" kern="0" cap="none" spc="0" normalizeH="0" baseline="0" noProof="0" dirty="0">
              <a:ln>
                <a:noFill/>
              </a:ln>
              <a:solidFill>
                <a:srgbClr val="000000"/>
              </a:solidFill>
              <a:effectLst/>
              <a:uLnTx/>
              <a:uFillTx/>
              <a:latin typeface="+mj-lt"/>
              <a:ea typeface="+mn-ea"/>
              <a:cs typeface="+mn-cs"/>
            </a:endParaRPr>
          </a:p>
        </p:txBody>
      </p:sp>
      <p:grpSp>
        <p:nvGrpSpPr>
          <p:cNvPr id="555" name="Group 33">
            <a:extLst>
              <a:ext uri="{FF2B5EF4-FFF2-40B4-BE49-F238E27FC236}">
                <a16:creationId xmlns:a16="http://schemas.microsoft.com/office/drawing/2014/main" id="{64E7B911-B724-4F0E-955E-93DEE0BF8EF6}"/>
              </a:ext>
            </a:extLst>
          </p:cNvPr>
          <p:cNvGrpSpPr/>
          <p:nvPr/>
        </p:nvGrpSpPr>
        <p:grpSpPr>
          <a:xfrm>
            <a:off x="-6005481" y="1689300"/>
            <a:ext cx="15639622" cy="669554"/>
            <a:chOff x="-5199085" y="2463035"/>
            <a:chExt cx="15639622" cy="669554"/>
          </a:xfrm>
        </p:grpSpPr>
        <p:sp>
          <p:nvSpPr>
            <p:cNvPr id="556" name="Rectangle 30">
              <a:extLst>
                <a:ext uri="{FF2B5EF4-FFF2-40B4-BE49-F238E27FC236}">
                  <a16:creationId xmlns:a16="http://schemas.microsoft.com/office/drawing/2014/main" id="{16835CC6-5315-485F-9AC1-29423FF7621B}"/>
                </a:ext>
              </a:extLst>
            </p:cNvPr>
            <p:cNvSpPr/>
            <p:nvPr/>
          </p:nvSpPr>
          <p:spPr>
            <a:xfrm>
              <a:off x="1904715" y="2662919"/>
              <a:ext cx="2035311" cy="469670"/>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7" name="Rectangle 31">
              <a:extLst>
                <a:ext uri="{FF2B5EF4-FFF2-40B4-BE49-F238E27FC236}">
                  <a16:creationId xmlns:a16="http://schemas.microsoft.com/office/drawing/2014/main" id="{A4F2B263-35E5-41C2-A622-725ED07FAB2D}"/>
                </a:ext>
              </a:extLst>
            </p:cNvPr>
            <p:cNvSpPr/>
            <p:nvPr/>
          </p:nvSpPr>
          <p:spPr>
            <a:xfrm>
              <a:off x="3940026" y="2662919"/>
              <a:ext cx="6500511" cy="46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8" name="Rectangle 32">
              <a:extLst>
                <a:ext uri="{FF2B5EF4-FFF2-40B4-BE49-F238E27FC236}">
                  <a16:creationId xmlns:a16="http://schemas.microsoft.com/office/drawing/2014/main" id="{728C026A-3092-4F51-AB37-6FAD460C3E88}"/>
                </a:ext>
              </a:extLst>
            </p:cNvPr>
            <p:cNvSpPr/>
            <p:nvPr/>
          </p:nvSpPr>
          <p:spPr>
            <a:xfrm>
              <a:off x="-5199085" y="2662919"/>
              <a:ext cx="7103801" cy="46967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9" name="Rectangle 209">
              <a:extLst>
                <a:ext uri="{FF2B5EF4-FFF2-40B4-BE49-F238E27FC236}">
                  <a16:creationId xmlns:a16="http://schemas.microsoft.com/office/drawing/2014/main" id="{051E170E-05DB-4E80-AB57-FA2F648A045B}"/>
                </a:ext>
              </a:extLst>
            </p:cNvPr>
            <p:cNvSpPr/>
            <p:nvPr/>
          </p:nvSpPr>
          <p:spPr>
            <a:xfrm>
              <a:off x="711500" y="2463977"/>
              <a:ext cx="2035311" cy="2048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tx1"/>
                  </a:solidFill>
                </a:rPr>
                <a:t>PAST ◀</a:t>
              </a:r>
            </a:p>
          </p:txBody>
        </p:sp>
        <p:sp>
          <p:nvSpPr>
            <p:cNvPr id="560" name="Rectangle 210">
              <a:extLst>
                <a:ext uri="{FF2B5EF4-FFF2-40B4-BE49-F238E27FC236}">
                  <a16:creationId xmlns:a16="http://schemas.microsoft.com/office/drawing/2014/main" id="{D5D3D636-B8D3-4BB6-8427-3981D0A2EF65}"/>
                </a:ext>
              </a:extLst>
            </p:cNvPr>
            <p:cNvSpPr/>
            <p:nvPr/>
          </p:nvSpPr>
          <p:spPr>
            <a:xfrm>
              <a:off x="3216271" y="2463035"/>
              <a:ext cx="2035311" cy="2048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tx1"/>
                  </a:solidFill>
                </a:rPr>
                <a:t>▶ FUTURE</a:t>
              </a:r>
            </a:p>
          </p:txBody>
        </p:sp>
        <p:sp>
          <p:nvSpPr>
            <p:cNvPr id="561" name="Rectangle 211">
              <a:extLst>
                <a:ext uri="{FF2B5EF4-FFF2-40B4-BE49-F238E27FC236}">
                  <a16:creationId xmlns:a16="http://schemas.microsoft.com/office/drawing/2014/main" id="{8C19DB3A-F919-458D-A679-297FDB9A64AA}"/>
                </a:ext>
              </a:extLst>
            </p:cNvPr>
            <p:cNvSpPr/>
            <p:nvPr/>
          </p:nvSpPr>
          <p:spPr>
            <a:xfrm>
              <a:off x="1904714" y="2463506"/>
              <a:ext cx="2035312" cy="2048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a:solidFill>
                    <a:schemeClr val="tx1"/>
                  </a:solidFill>
                </a:rPr>
                <a:t>SLIDING WINDOW</a:t>
              </a:r>
            </a:p>
          </p:txBody>
        </p:sp>
      </p:grpSp>
      <p:sp>
        <p:nvSpPr>
          <p:cNvPr id="562" name="Oval 11">
            <a:extLst>
              <a:ext uri="{FF2B5EF4-FFF2-40B4-BE49-F238E27FC236}">
                <a16:creationId xmlns:a16="http://schemas.microsoft.com/office/drawing/2014/main" id="{DFD0354C-906A-4826-B279-6E381772FE2C}"/>
              </a:ext>
            </a:extLst>
          </p:cNvPr>
          <p:cNvSpPr/>
          <p:nvPr/>
        </p:nvSpPr>
        <p:spPr>
          <a:xfrm>
            <a:off x="497821" y="1925849"/>
            <a:ext cx="33718" cy="337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63" name="Grafický objekt 3" descr="Webová kamera">
            <a:extLst>
              <a:ext uri="{FF2B5EF4-FFF2-40B4-BE49-F238E27FC236}">
                <a16:creationId xmlns:a16="http://schemas.microsoft.com/office/drawing/2014/main" id="{C4D6889E-1D05-45E3-BB8E-A685D2E17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000" y="1818961"/>
            <a:ext cx="611360" cy="611360"/>
          </a:xfrm>
          <a:prstGeom prst="rect">
            <a:avLst/>
          </a:prstGeom>
        </p:spPr>
      </p:pic>
      <p:pic>
        <p:nvPicPr>
          <p:cNvPr id="564" name="Picture 2">
            <a:extLst>
              <a:ext uri="{FF2B5EF4-FFF2-40B4-BE49-F238E27FC236}">
                <a16:creationId xmlns:a16="http://schemas.microsoft.com/office/drawing/2014/main" id="{A57BE4EA-0081-4A45-8923-0EB8117B4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33" y="2365357"/>
            <a:ext cx="1435113" cy="1594570"/>
          </a:xfrm>
          <a:prstGeom prst="rect">
            <a:avLst/>
          </a:prstGeom>
        </p:spPr>
      </p:pic>
      <p:grpSp>
        <p:nvGrpSpPr>
          <p:cNvPr id="565" name="Group 16">
            <a:extLst>
              <a:ext uri="{FF2B5EF4-FFF2-40B4-BE49-F238E27FC236}">
                <a16:creationId xmlns:a16="http://schemas.microsoft.com/office/drawing/2014/main" id="{658EF355-1E48-4F10-BCBC-AF7B355DB355}"/>
              </a:ext>
            </a:extLst>
          </p:cNvPr>
          <p:cNvGrpSpPr/>
          <p:nvPr/>
        </p:nvGrpSpPr>
        <p:grpSpPr>
          <a:xfrm>
            <a:off x="1427717" y="4947515"/>
            <a:ext cx="2208179" cy="1322099"/>
            <a:chOff x="2601193" y="5043771"/>
            <a:chExt cx="2208179" cy="1322099"/>
          </a:xfrm>
        </p:grpSpPr>
        <p:sp>
          <p:nvSpPr>
            <p:cNvPr id="566" name="Rectangle 3">
              <a:extLst>
                <a:ext uri="{FF2B5EF4-FFF2-40B4-BE49-F238E27FC236}">
                  <a16:creationId xmlns:a16="http://schemas.microsoft.com/office/drawing/2014/main" id="{45FB8688-8257-452F-A03A-5E395557B763}"/>
                </a:ext>
              </a:extLst>
            </p:cNvPr>
            <p:cNvSpPr/>
            <p:nvPr/>
          </p:nvSpPr>
          <p:spPr>
            <a:xfrm>
              <a:off x="3152589" y="5043771"/>
              <a:ext cx="1127044" cy="938157"/>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67" name="Group 34">
              <a:extLst>
                <a:ext uri="{FF2B5EF4-FFF2-40B4-BE49-F238E27FC236}">
                  <a16:creationId xmlns:a16="http://schemas.microsoft.com/office/drawing/2014/main" id="{0375FF90-95F4-4721-9F64-DBDA54CC3200}"/>
                </a:ext>
              </a:extLst>
            </p:cNvPr>
            <p:cNvGrpSpPr/>
            <p:nvPr/>
          </p:nvGrpSpPr>
          <p:grpSpPr>
            <a:xfrm>
              <a:off x="3270194" y="5168007"/>
              <a:ext cx="1009439" cy="759532"/>
              <a:chOff x="1929345" y="4691843"/>
              <a:chExt cx="1509510" cy="1135800"/>
            </a:xfrm>
          </p:grpSpPr>
          <p:pic>
            <p:nvPicPr>
              <p:cNvPr id="569" name="Picture 35">
                <a:extLst>
                  <a:ext uri="{FF2B5EF4-FFF2-40B4-BE49-F238E27FC236}">
                    <a16:creationId xmlns:a16="http://schemas.microsoft.com/office/drawing/2014/main" id="{F9CEEB22-AA4A-4582-8059-986A773A6DFF}"/>
                  </a:ext>
                </a:extLst>
              </p:cNvPr>
              <p:cNvPicPr>
                <a:picLocks noChangeAspect="1"/>
              </p:cNvPicPr>
              <p:nvPr/>
            </p:nvPicPr>
            <p:blipFill>
              <a:blip r:embed="rId6">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2912971" y="4691843"/>
                <a:ext cx="525884" cy="814006"/>
              </a:xfrm>
              <a:prstGeom prst="rect">
                <a:avLst/>
              </a:prstGeom>
            </p:spPr>
          </p:pic>
          <p:pic>
            <p:nvPicPr>
              <p:cNvPr id="570" name="Picture 36">
                <a:extLst>
                  <a:ext uri="{FF2B5EF4-FFF2-40B4-BE49-F238E27FC236}">
                    <a16:creationId xmlns:a16="http://schemas.microsoft.com/office/drawing/2014/main" id="{FC668FEA-7C69-48B6-915D-DCA9E0B3C931}"/>
                  </a:ext>
                </a:extLst>
              </p:cNvPr>
              <p:cNvPicPr>
                <a:picLocks noChangeAspect="1"/>
              </p:cNvPicPr>
              <p:nvPr/>
            </p:nvPicPr>
            <p:blipFill>
              <a:blip r:embed="rId7">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1929345" y="4702747"/>
                <a:ext cx="498923" cy="831677"/>
              </a:xfrm>
              <a:prstGeom prst="rect">
                <a:avLst/>
              </a:prstGeom>
            </p:spPr>
          </p:pic>
          <p:pic>
            <p:nvPicPr>
              <p:cNvPr id="571" name="Picture 37">
                <a:extLst>
                  <a:ext uri="{FF2B5EF4-FFF2-40B4-BE49-F238E27FC236}">
                    <a16:creationId xmlns:a16="http://schemas.microsoft.com/office/drawing/2014/main" id="{8BDBD002-D18F-443E-B7DD-0C195EA0FD03}"/>
                  </a:ext>
                </a:extLst>
              </p:cNvPr>
              <p:cNvPicPr>
                <a:picLocks noChangeAspect="1"/>
              </p:cNvPicPr>
              <p:nvPr/>
            </p:nvPicPr>
            <p:blipFill>
              <a:blip r:embed="rId8">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2286318" y="4835897"/>
                <a:ext cx="731427" cy="991746"/>
              </a:xfrm>
              <a:prstGeom prst="rect">
                <a:avLst/>
              </a:prstGeom>
            </p:spPr>
          </p:pic>
        </p:grpSp>
        <p:sp>
          <p:nvSpPr>
            <p:cNvPr id="568" name="TextBox 1">
              <a:extLst>
                <a:ext uri="{FF2B5EF4-FFF2-40B4-BE49-F238E27FC236}">
                  <a16:creationId xmlns:a16="http://schemas.microsoft.com/office/drawing/2014/main" id="{02D57B60-250E-4592-92B4-58B0C0813861}"/>
                </a:ext>
              </a:extLst>
            </p:cNvPr>
            <p:cNvSpPr txBox="1"/>
            <p:nvPr/>
          </p:nvSpPr>
          <p:spPr>
            <a:xfrm>
              <a:off x="2601193" y="6058093"/>
              <a:ext cx="2208179" cy="307777"/>
            </a:xfrm>
            <a:prstGeom prst="rect">
              <a:avLst/>
            </a:prstGeom>
            <a:noFill/>
          </p:spPr>
          <p:txBody>
            <a:bodyPr wrap="square" rtlCol="0">
              <a:spAutoFit/>
            </a:bodyPr>
            <a:lstStyle/>
            <a:p>
              <a:pPr algn="ctr"/>
              <a:r>
                <a:rPr lang="cs-CZ" sz="1400" b="1" dirty="0"/>
                <a:t>KICK</a:t>
              </a:r>
              <a:endParaRPr lang="cs-CZ" sz="1400" dirty="0"/>
            </a:p>
          </p:txBody>
        </p:sp>
      </p:grpSp>
      <p:grpSp>
        <p:nvGrpSpPr>
          <p:cNvPr id="572" name="Group 14">
            <a:extLst>
              <a:ext uri="{FF2B5EF4-FFF2-40B4-BE49-F238E27FC236}">
                <a16:creationId xmlns:a16="http://schemas.microsoft.com/office/drawing/2014/main" id="{23B74EC4-924D-4CC4-80A6-3F4BC9C78A16}"/>
              </a:ext>
            </a:extLst>
          </p:cNvPr>
          <p:cNvGrpSpPr/>
          <p:nvPr/>
        </p:nvGrpSpPr>
        <p:grpSpPr>
          <a:xfrm>
            <a:off x="3891086" y="4945657"/>
            <a:ext cx="2208179" cy="1325105"/>
            <a:chOff x="4979523" y="5097051"/>
            <a:chExt cx="2208179" cy="1325105"/>
          </a:xfrm>
        </p:grpSpPr>
        <p:sp>
          <p:nvSpPr>
            <p:cNvPr id="573" name="Rectangle 54">
              <a:extLst>
                <a:ext uri="{FF2B5EF4-FFF2-40B4-BE49-F238E27FC236}">
                  <a16:creationId xmlns:a16="http://schemas.microsoft.com/office/drawing/2014/main" id="{5E334249-FF3E-47C7-BFE5-E6677A1287C1}"/>
                </a:ext>
              </a:extLst>
            </p:cNvPr>
            <p:cNvSpPr/>
            <p:nvPr/>
          </p:nvSpPr>
          <p:spPr>
            <a:xfrm>
              <a:off x="5503783" y="5097051"/>
              <a:ext cx="1127044" cy="940015"/>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4" name="Group 42">
              <a:extLst>
                <a:ext uri="{FF2B5EF4-FFF2-40B4-BE49-F238E27FC236}">
                  <a16:creationId xmlns:a16="http://schemas.microsoft.com/office/drawing/2014/main" id="{48FCBD7A-2FA8-4E61-BCEC-BCC00770CB67}"/>
                </a:ext>
              </a:extLst>
            </p:cNvPr>
            <p:cNvGrpSpPr/>
            <p:nvPr/>
          </p:nvGrpSpPr>
          <p:grpSpPr>
            <a:xfrm>
              <a:off x="5546017" y="5148519"/>
              <a:ext cx="1046119" cy="805583"/>
              <a:chOff x="4226783" y="4556303"/>
              <a:chExt cx="1564361" cy="1204665"/>
            </a:xfrm>
          </p:grpSpPr>
          <p:pic>
            <p:nvPicPr>
              <p:cNvPr id="576" name="Picture 43">
                <a:extLst>
                  <a:ext uri="{FF2B5EF4-FFF2-40B4-BE49-F238E27FC236}">
                    <a16:creationId xmlns:a16="http://schemas.microsoft.com/office/drawing/2014/main" id="{C3063EDD-1753-4BB5-AE3B-533B4D0D45AD}"/>
                  </a:ext>
                </a:extLst>
              </p:cNvPr>
              <p:cNvPicPr>
                <a:picLocks noChangeAspect="1"/>
              </p:cNvPicPr>
              <p:nvPr/>
            </p:nvPicPr>
            <p:blipFill rotWithShape="1">
              <a:blip r:embed="rId9">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a:ext>
                </a:extLst>
              </a:blip>
              <a:srcRect r="6010"/>
              <a:stretch/>
            </p:blipFill>
            <p:spPr>
              <a:xfrm>
                <a:off x="4873259" y="4691843"/>
                <a:ext cx="725261" cy="1069125"/>
              </a:xfrm>
              <a:prstGeom prst="rect">
                <a:avLst/>
              </a:prstGeom>
            </p:spPr>
          </p:pic>
          <p:pic>
            <p:nvPicPr>
              <p:cNvPr id="577" name="Picture 44">
                <a:extLst>
                  <a:ext uri="{FF2B5EF4-FFF2-40B4-BE49-F238E27FC236}">
                    <a16:creationId xmlns:a16="http://schemas.microsoft.com/office/drawing/2014/main" id="{242B379F-D2F1-4BF9-AA7B-51D9882B7A90}"/>
                  </a:ext>
                </a:extLst>
              </p:cNvPr>
              <p:cNvPicPr>
                <a:picLocks noChangeAspect="1"/>
              </p:cNvPicPr>
              <p:nvPr/>
            </p:nvPicPr>
            <p:blipFill>
              <a:blip r:embed="rId10">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5185938" y="4556303"/>
                <a:ext cx="605206" cy="737970"/>
              </a:xfrm>
              <a:prstGeom prst="rect">
                <a:avLst/>
              </a:prstGeom>
            </p:spPr>
          </p:pic>
          <p:pic>
            <p:nvPicPr>
              <p:cNvPr id="578" name="Picture 45">
                <a:extLst>
                  <a:ext uri="{FF2B5EF4-FFF2-40B4-BE49-F238E27FC236}">
                    <a16:creationId xmlns:a16="http://schemas.microsoft.com/office/drawing/2014/main" id="{4A3BBAA7-426E-42ED-8E8E-7B98A835AA59}"/>
                  </a:ext>
                </a:extLst>
              </p:cNvPr>
              <p:cNvPicPr>
                <a:picLocks noChangeAspect="1"/>
              </p:cNvPicPr>
              <p:nvPr/>
            </p:nvPicPr>
            <p:blipFill rotWithShape="1">
              <a:blip r:embed="rId11">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a:ext>
                </a:extLst>
              </a:blip>
              <a:srcRect r="9787"/>
              <a:stretch/>
            </p:blipFill>
            <p:spPr>
              <a:xfrm>
                <a:off x="4226783" y="4648199"/>
                <a:ext cx="778238" cy="754899"/>
              </a:xfrm>
              <a:prstGeom prst="rect">
                <a:avLst/>
              </a:prstGeom>
            </p:spPr>
          </p:pic>
        </p:grpSp>
        <p:sp>
          <p:nvSpPr>
            <p:cNvPr id="575" name="TextBox 46">
              <a:extLst>
                <a:ext uri="{FF2B5EF4-FFF2-40B4-BE49-F238E27FC236}">
                  <a16:creationId xmlns:a16="http://schemas.microsoft.com/office/drawing/2014/main" id="{42E66B36-0F07-4F9A-AE3D-F79466D03C85}"/>
                </a:ext>
              </a:extLst>
            </p:cNvPr>
            <p:cNvSpPr txBox="1"/>
            <p:nvPr/>
          </p:nvSpPr>
          <p:spPr>
            <a:xfrm>
              <a:off x="4979523" y="6114379"/>
              <a:ext cx="2208179" cy="307777"/>
            </a:xfrm>
            <a:prstGeom prst="rect">
              <a:avLst/>
            </a:prstGeom>
            <a:noFill/>
          </p:spPr>
          <p:txBody>
            <a:bodyPr wrap="square" rtlCol="0">
              <a:spAutoFit/>
            </a:bodyPr>
            <a:lstStyle/>
            <a:p>
              <a:pPr algn="ctr"/>
              <a:r>
                <a:rPr lang="cs-CZ" sz="1400" b="1" dirty="0"/>
                <a:t>CARTWHEEL</a:t>
              </a:r>
              <a:endParaRPr lang="cs-CZ" sz="1400" dirty="0"/>
            </a:p>
          </p:txBody>
        </p:sp>
      </p:grpSp>
      <p:grpSp>
        <p:nvGrpSpPr>
          <p:cNvPr id="579" name="Group 15">
            <a:extLst>
              <a:ext uri="{FF2B5EF4-FFF2-40B4-BE49-F238E27FC236}">
                <a16:creationId xmlns:a16="http://schemas.microsoft.com/office/drawing/2014/main" id="{EB181CB0-0149-4FBE-AE14-C429A12FBED8}"/>
              </a:ext>
            </a:extLst>
          </p:cNvPr>
          <p:cNvGrpSpPr/>
          <p:nvPr/>
        </p:nvGrpSpPr>
        <p:grpSpPr>
          <a:xfrm>
            <a:off x="6331630" y="4948661"/>
            <a:ext cx="2208179" cy="1337958"/>
            <a:chOff x="7403744" y="5100055"/>
            <a:chExt cx="2208179" cy="1337958"/>
          </a:xfrm>
        </p:grpSpPr>
        <p:sp>
          <p:nvSpPr>
            <p:cNvPr id="580" name="Rectangle 58">
              <a:extLst>
                <a:ext uri="{FF2B5EF4-FFF2-40B4-BE49-F238E27FC236}">
                  <a16:creationId xmlns:a16="http://schemas.microsoft.com/office/drawing/2014/main" id="{A5E60829-790C-4A5B-9FAA-761DAD4CEC93}"/>
                </a:ext>
              </a:extLst>
            </p:cNvPr>
            <p:cNvSpPr/>
            <p:nvPr/>
          </p:nvSpPr>
          <p:spPr>
            <a:xfrm>
              <a:off x="7925017" y="5100055"/>
              <a:ext cx="1127044" cy="937011"/>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81" name="Group 38">
              <a:extLst>
                <a:ext uri="{FF2B5EF4-FFF2-40B4-BE49-F238E27FC236}">
                  <a16:creationId xmlns:a16="http://schemas.microsoft.com/office/drawing/2014/main" id="{0F578B5F-C0E9-49B8-A656-511CF076FFEF}"/>
                </a:ext>
              </a:extLst>
            </p:cNvPr>
            <p:cNvGrpSpPr/>
            <p:nvPr/>
          </p:nvGrpSpPr>
          <p:grpSpPr>
            <a:xfrm>
              <a:off x="8008393" y="5141827"/>
              <a:ext cx="965354" cy="829864"/>
              <a:chOff x="6558057" y="4470908"/>
              <a:chExt cx="1443585" cy="1240974"/>
            </a:xfrm>
          </p:grpSpPr>
          <p:pic>
            <p:nvPicPr>
              <p:cNvPr id="583" name="Picture 39">
                <a:extLst>
                  <a:ext uri="{FF2B5EF4-FFF2-40B4-BE49-F238E27FC236}">
                    <a16:creationId xmlns:a16="http://schemas.microsoft.com/office/drawing/2014/main" id="{3779919D-B17B-4998-A6BF-3585E04D35AF}"/>
                  </a:ext>
                </a:extLst>
              </p:cNvPr>
              <p:cNvPicPr>
                <a:picLocks noChangeAspect="1"/>
              </p:cNvPicPr>
              <p:nvPr/>
            </p:nvPicPr>
            <p:blipFill>
              <a:blip r:embed="rId12">
                <a:clrChange>
                  <a:clrFrom>
                    <a:srgbClr val="FFFFFF"/>
                  </a:clrFrom>
                  <a:clrTo>
                    <a:srgbClr val="FFFFFF">
                      <a:alpha val="0"/>
                    </a:srgbClr>
                  </a:clrTo>
                </a:clrChange>
                <a:duotone>
                  <a:prstClr val="black"/>
                  <a:srgbClr val="CC00FF">
                    <a:tint val="45000"/>
                    <a:satMod val="400000"/>
                  </a:srgbClr>
                </a:duotone>
              </a:blip>
              <a:stretch>
                <a:fillRect/>
              </a:stretch>
            </p:blipFill>
            <p:spPr>
              <a:xfrm>
                <a:off x="7002767" y="4648199"/>
                <a:ext cx="676275" cy="1063683"/>
              </a:xfrm>
              <a:prstGeom prst="rect">
                <a:avLst/>
              </a:prstGeom>
            </p:spPr>
          </p:pic>
          <p:pic>
            <p:nvPicPr>
              <p:cNvPr id="584" name="Picture 40">
                <a:extLst>
                  <a:ext uri="{FF2B5EF4-FFF2-40B4-BE49-F238E27FC236}">
                    <a16:creationId xmlns:a16="http://schemas.microsoft.com/office/drawing/2014/main" id="{8627C368-159F-428E-951C-AC1FDEDD6C52}"/>
                  </a:ext>
                </a:extLst>
              </p:cNvPr>
              <p:cNvPicPr>
                <a:picLocks noChangeAspect="1"/>
              </p:cNvPicPr>
              <p:nvPr/>
            </p:nvPicPr>
            <p:blipFill>
              <a:blip r:embed="rId13">
                <a:clrChange>
                  <a:clrFrom>
                    <a:srgbClr val="FFFFFF"/>
                  </a:clrFrom>
                  <a:clrTo>
                    <a:srgbClr val="FFFFFF">
                      <a:alpha val="0"/>
                    </a:srgbClr>
                  </a:clrTo>
                </a:clrChange>
                <a:duotone>
                  <a:prstClr val="black"/>
                  <a:srgbClr val="CC00FF">
                    <a:tint val="45000"/>
                    <a:satMod val="400000"/>
                  </a:srgbClr>
                </a:duotone>
              </a:blip>
              <a:stretch>
                <a:fillRect/>
              </a:stretch>
            </p:blipFill>
            <p:spPr>
              <a:xfrm>
                <a:off x="7524156" y="4499759"/>
                <a:ext cx="477486" cy="836859"/>
              </a:xfrm>
              <a:prstGeom prst="rect">
                <a:avLst/>
              </a:prstGeom>
            </p:spPr>
          </p:pic>
          <p:pic>
            <p:nvPicPr>
              <p:cNvPr id="585" name="Picture 41">
                <a:extLst>
                  <a:ext uri="{FF2B5EF4-FFF2-40B4-BE49-F238E27FC236}">
                    <a16:creationId xmlns:a16="http://schemas.microsoft.com/office/drawing/2014/main" id="{483F1FDE-88F7-4EA9-9A97-391072D807EB}"/>
                  </a:ext>
                </a:extLst>
              </p:cNvPr>
              <p:cNvPicPr>
                <a:picLocks noChangeAspect="1"/>
              </p:cNvPicPr>
              <p:nvPr/>
            </p:nvPicPr>
            <p:blipFill>
              <a:blip r:embed="rId14">
                <a:clrChange>
                  <a:clrFrom>
                    <a:srgbClr val="FFFFFF"/>
                  </a:clrFrom>
                  <a:clrTo>
                    <a:srgbClr val="FFFFFF">
                      <a:alpha val="0"/>
                    </a:srgbClr>
                  </a:clrTo>
                </a:clrChange>
                <a:duotone>
                  <a:prstClr val="black"/>
                  <a:srgbClr val="CC00FF">
                    <a:tint val="45000"/>
                    <a:satMod val="400000"/>
                  </a:srgbClr>
                </a:duotone>
              </a:blip>
              <a:stretch>
                <a:fillRect/>
              </a:stretch>
            </p:blipFill>
            <p:spPr>
              <a:xfrm>
                <a:off x="6558057" y="4470908"/>
                <a:ext cx="616623" cy="894286"/>
              </a:xfrm>
              <a:prstGeom prst="rect">
                <a:avLst/>
              </a:prstGeom>
            </p:spPr>
          </p:pic>
        </p:grpSp>
        <p:sp>
          <p:nvSpPr>
            <p:cNvPr id="582" name="TextBox 47">
              <a:extLst>
                <a:ext uri="{FF2B5EF4-FFF2-40B4-BE49-F238E27FC236}">
                  <a16:creationId xmlns:a16="http://schemas.microsoft.com/office/drawing/2014/main" id="{968EDE40-5BF8-4AD8-8F9D-15ED6F34291B}"/>
                </a:ext>
              </a:extLst>
            </p:cNvPr>
            <p:cNvSpPr txBox="1"/>
            <p:nvPr/>
          </p:nvSpPr>
          <p:spPr>
            <a:xfrm>
              <a:off x="7403744" y="6130236"/>
              <a:ext cx="2208179" cy="307777"/>
            </a:xfrm>
            <a:prstGeom prst="rect">
              <a:avLst/>
            </a:prstGeom>
            <a:noFill/>
          </p:spPr>
          <p:txBody>
            <a:bodyPr wrap="square" rtlCol="0">
              <a:spAutoFit/>
            </a:bodyPr>
            <a:lstStyle/>
            <a:p>
              <a:pPr algn="ctr"/>
              <a:r>
                <a:rPr lang="cs-CZ" sz="1400" b="1" dirty="0"/>
                <a:t>WALK</a:t>
              </a:r>
              <a:endParaRPr lang="cs-CZ" sz="1400" dirty="0"/>
            </a:p>
          </p:txBody>
        </p:sp>
      </p:grpSp>
      <p:sp>
        <p:nvSpPr>
          <p:cNvPr id="586" name="TextBox 7">
            <a:extLst>
              <a:ext uri="{FF2B5EF4-FFF2-40B4-BE49-F238E27FC236}">
                <a16:creationId xmlns:a16="http://schemas.microsoft.com/office/drawing/2014/main" id="{136188B0-B3B3-45AA-BDA6-69FD72222CE7}"/>
              </a:ext>
            </a:extLst>
          </p:cNvPr>
          <p:cNvSpPr txBox="1"/>
          <p:nvPr/>
        </p:nvSpPr>
        <p:spPr>
          <a:xfrm>
            <a:off x="107504" y="4962123"/>
            <a:ext cx="1568675" cy="1138773"/>
          </a:xfrm>
          <a:prstGeom prst="rect">
            <a:avLst/>
          </a:prstGeom>
          <a:noFill/>
        </p:spPr>
        <p:txBody>
          <a:bodyPr wrap="square" rtlCol="0">
            <a:spAutoFit/>
          </a:bodyPr>
          <a:lstStyle/>
          <a:p>
            <a:pPr algn="ctr"/>
            <a:r>
              <a:rPr lang="en-US" sz="2000" b="1" dirty="0"/>
              <a:t>Actions</a:t>
            </a:r>
          </a:p>
          <a:p>
            <a:pPr algn="ctr"/>
            <a:r>
              <a:rPr lang="en-US" sz="2000" b="1" dirty="0"/>
              <a:t> </a:t>
            </a:r>
            <a:r>
              <a:rPr lang="en-US" sz="1400" i="1" dirty="0"/>
              <a:t>Each class is represented by action samples</a:t>
            </a:r>
            <a:endParaRPr lang="en-US" sz="2400" i="1" dirty="0"/>
          </a:p>
        </p:txBody>
      </p:sp>
      <p:sp>
        <p:nvSpPr>
          <p:cNvPr id="588" name="Obdélník 78">
            <a:extLst>
              <a:ext uri="{FF2B5EF4-FFF2-40B4-BE49-F238E27FC236}">
                <a16:creationId xmlns:a16="http://schemas.microsoft.com/office/drawing/2014/main" id="{70166B18-28BC-4B57-919C-ED06CC452BDC}"/>
              </a:ext>
            </a:extLst>
          </p:cNvPr>
          <p:cNvSpPr/>
          <p:nvPr/>
        </p:nvSpPr>
        <p:spPr bwMode="auto">
          <a:xfrm>
            <a:off x="3288924" y="2858688"/>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89" name="Obdélník 78">
            <a:extLst>
              <a:ext uri="{FF2B5EF4-FFF2-40B4-BE49-F238E27FC236}">
                <a16:creationId xmlns:a16="http://schemas.microsoft.com/office/drawing/2014/main" id="{63FB4B05-F6D8-41F9-85FC-EB60480438A0}"/>
              </a:ext>
            </a:extLst>
          </p:cNvPr>
          <p:cNvSpPr/>
          <p:nvPr/>
        </p:nvSpPr>
        <p:spPr bwMode="auto">
          <a:xfrm>
            <a:off x="3703452" y="2858688"/>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0" name="Obdélník 78">
            <a:extLst>
              <a:ext uri="{FF2B5EF4-FFF2-40B4-BE49-F238E27FC236}">
                <a16:creationId xmlns:a16="http://schemas.microsoft.com/office/drawing/2014/main" id="{A4D7CBA7-398D-411A-A190-C905BD79D8B2}"/>
              </a:ext>
            </a:extLst>
          </p:cNvPr>
          <p:cNvSpPr/>
          <p:nvPr/>
        </p:nvSpPr>
        <p:spPr bwMode="auto">
          <a:xfrm>
            <a:off x="4119391" y="2857861"/>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1" name="Obdélník 78">
            <a:extLst>
              <a:ext uri="{FF2B5EF4-FFF2-40B4-BE49-F238E27FC236}">
                <a16:creationId xmlns:a16="http://schemas.microsoft.com/office/drawing/2014/main" id="{5DC55CE4-9B1A-4223-AE49-7A4F5B91FB05}"/>
              </a:ext>
            </a:extLst>
          </p:cNvPr>
          <p:cNvSpPr/>
          <p:nvPr/>
        </p:nvSpPr>
        <p:spPr bwMode="auto">
          <a:xfrm>
            <a:off x="4529467" y="2858216"/>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2" name="Obdélník 78">
            <a:extLst>
              <a:ext uri="{FF2B5EF4-FFF2-40B4-BE49-F238E27FC236}">
                <a16:creationId xmlns:a16="http://schemas.microsoft.com/office/drawing/2014/main" id="{0A16D38E-B864-4F24-ACAD-BDD42C98281D}"/>
              </a:ext>
            </a:extLst>
          </p:cNvPr>
          <p:cNvSpPr/>
          <p:nvPr/>
        </p:nvSpPr>
        <p:spPr bwMode="auto">
          <a:xfrm>
            <a:off x="4944416" y="2857652"/>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3" name="Obdélník 78">
            <a:extLst>
              <a:ext uri="{FF2B5EF4-FFF2-40B4-BE49-F238E27FC236}">
                <a16:creationId xmlns:a16="http://schemas.microsoft.com/office/drawing/2014/main" id="{37404B69-37B2-431A-9878-7F0E035F67D0}"/>
              </a:ext>
            </a:extLst>
          </p:cNvPr>
          <p:cNvSpPr/>
          <p:nvPr/>
        </p:nvSpPr>
        <p:spPr bwMode="auto">
          <a:xfrm>
            <a:off x="5357148" y="2858687"/>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4" name="Obdélník 78">
            <a:extLst>
              <a:ext uri="{FF2B5EF4-FFF2-40B4-BE49-F238E27FC236}">
                <a16:creationId xmlns:a16="http://schemas.microsoft.com/office/drawing/2014/main" id="{9FC2C8D3-3A8A-46F1-B207-1E475DA014EF}"/>
              </a:ext>
            </a:extLst>
          </p:cNvPr>
          <p:cNvSpPr/>
          <p:nvPr/>
        </p:nvSpPr>
        <p:spPr bwMode="auto">
          <a:xfrm>
            <a:off x="5770343" y="2855683"/>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5" name="Obdélník 78">
            <a:extLst>
              <a:ext uri="{FF2B5EF4-FFF2-40B4-BE49-F238E27FC236}">
                <a16:creationId xmlns:a16="http://schemas.microsoft.com/office/drawing/2014/main" id="{B3BCB567-A8FE-49B9-8B94-3D75E605C401}"/>
              </a:ext>
            </a:extLst>
          </p:cNvPr>
          <p:cNvSpPr/>
          <p:nvPr/>
        </p:nvSpPr>
        <p:spPr bwMode="auto">
          <a:xfrm>
            <a:off x="6183818" y="2855682"/>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96" name="Obdélník 78">
            <a:extLst>
              <a:ext uri="{FF2B5EF4-FFF2-40B4-BE49-F238E27FC236}">
                <a16:creationId xmlns:a16="http://schemas.microsoft.com/office/drawing/2014/main" id="{BE9A09CF-87EA-42EA-9DC6-F6BEF897E332}"/>
              </a:ext>
            </a:extLst>
          </p:cNvPr>
          <p:cNvSpPr/>
          <p:nvPr/>
        </p:nvSpPr>
        <p:spPr bwMode="auto">
          <a:xfrm>
            <a:off x="6596078" y="2861668"/>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Palatino Linotype" pitchFamily="18" charset="0"/>
            </a:endParaRPr>
          </a:p>
        </p:txBody>
      </p:sp>
      <p:sp>
        <p:nvSpPr>
          <p:cNvPr id="597" name="Obdélník 78">
            <a:extLst>
              <a:ext uri="{FF2B5EF4-FFF2-40B4-BE49-F238E27FC236}">
                <a16:creationId xmlns:a16="http://schemas.microsoft.com/office/drawing/2014/main" id="{50617295-CF0F-433C-B883-8292D9375EF7}"/>
              </a:ext>
            </a:extLst>
          </p:cNvPr>
          <p:cNvSpPr/>
          <p:nvPr/>
        </p:nvSpPr>
        <p:spPr bwMode="auto">
          <a:xfrm>
            <a:off x="7012465" y="2863922"/>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Palatino Linotype" pitchFamily="18" charset="0"/>
            </a:endParaRPr>
          </a:p>
        </p:txBody>
      </p:sp>
      <p:sp>
        <p:nvSpPr>
          <p:cNvPr id="598" name="Obdélník 78">
            <a:extLst>
              <a:ext uri="{FF2B5EF4-FFF2-40B4-BE49-F238E27FC236}">
                <a16:creationId xmlns:a16="http://schemas.microsoft.com/office/drawing/2014/main" id="{1629EB62-2258-4CDE-B852-4A6595733A54}"/>
              </a:ext>
            </a:extLst>
          </p:cNvPr>
          <p:cNvSpPr/>
          <p:nvPr/>
        </p:nvSpPr>
        <p:spPr bwMode="auto">
          <a:xfrm>
            <a:off x="7425854" y="2864453"/>
            <a:ext cx="413528"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Palatino Linotype" pitchFamily="18" charset="0"/>
            </a:endParaRPr>
          </a:p>
        </p:txBody>
      </p:sp>
      <p:sp>
        <p:nvSpPr>
          <p:cNvPr id="599" name="Obdélník 78">
            <a:extLst>
              <a:ext uri="{FF2B5EF4-FFF2-40B4-BE49-F238E27FC236}">
                <a16:creationId xmlns:a16="http://schemas.microsoft.com/office/drawing/2014/main" id="{686E42FB-7A9D-4893-9090-202C2B1EB4D6}"/>
              </a:ext>
            </a:extLst>
          </p:cNvPr>
          <p:cNvSpPr/>
          <p:nvPr/>
        </p:nvSpPr>
        <p:spPr bwMode="auto">
          <a:xfrm>
            <a:off x="4937402" y="3390901"/>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0" name="Obdélník 78">
            <a:extLst>
              <a:ext uri="{FF2B5EF4-FFF2-40B4-BE49-F238E27FC236}">
                <a16:creationId xmlns:a16="http://schemas.microsoft.com/office/drawing/2014/main" id="{199800A9-126B-4178-A517-0E96F4E1371A}"/>
              </a:ext>
            </a:extLst>
          </p:cNvPr>
          <p:cNvSpPr/>
          <p:nvPr/>
        </p:nvSpPr>
        <p:spPr bwMode="auto">
          <a:xfrm>
            <a:off x="6160453" y="3393380"/>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1" name="Obdélník 78">
            <a:extLst>
              <a:ext uri="{FF2B5EF4-FFF2-40B4-BE49-F238E27FC236}">
                <a16:creationId xmlns:a16="http://schemas.microsoft.com/office/drawing/2014/main" id="{40E45712-2E1B-4490-BCC6-172D1A649258}"/>
              </a:ext>
            </a:extLst>
          </p:cNvPr>
          <p:cNvSpPr/>
          <p:nvPr/>
        </p:nvSpPr>
        <p:spPr bwMode="auto">
          <a:xfrm>
            <a:off x="7395276" y="3390779"/>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2" name="Obdélník 78">
            <a:extLst>
              <a:ext uri="{FF2B5EF4-FFF2-40B4-BE49-F238E27FC236}">
                <a16:creationId xmlns:a16="http://schemas.microsoft.com/office/drawing/2014/main" id="{5077B698-35E3-406B-80C1-531749F5589E}"/>
              </a:ext>
            </a:extLst>
          </p:cNvPr>
          <p:cNvSpPr/>
          <p:nvPr/>
        </p:nvSpPr>
        <p:spPr bwMode="auto">
          <a:xfrm>
            <a:off x="3708731" y="3385628"/>
            <a:ext cx="1229644" cy="241551"/>
          </a:xfrm>
          <a:prstGeom prst="rect">
            <a:avLst/>
          </a:prstGeom>
          <a:solidFill>
            <a:srgbClr val="FFFF00">
              <a:alpha val="40000"/>
            </a:srgbClr>
          </a:solidFill>
          <a:ln w="635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3" name="Obdélník 78">
            <a:extLst>
              <a:ext uri="{FF2B5EF4-FFF2-40B4-BE49-F238E27FC236}">
                <a16:creationId xmlns:a16="http://schemas.microsoft.com/office/drawing/2014/main" id="{A598EDD5-8EFE-472B-9875-1E794D2D2719}"/>
              </a:ext>
            </a:extLst>
          </p:cNvPr>
          <p:cNvSpPr/>
          <p:nvPr/>
        </p:nvSpPr>
        <p:spPr bwMode="auto">
          <a:xfrm>
            <a:off x="3086260" y="2003867"/>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4" name="Obdélník 78">
            <a:extLst>
              <a:ext uri="{FF2B5EF4-FFF2-40B4-BE49-F238E27FC236}">
                <a16:creationId xmlns:a16="http://schemas.microsoft.com/office/drawing/2014/main" id="{37B8F23D-2970-4D08-9F1F-0B4CF0F87BDF}"/>
              </a:ext>
            </a:extLst>
          </p:cNvPr>
          <p:cNvSpPr/>
          <p:nvPr/>
        </p:nvSpPr>
        <p:spPr bwMode="auto">
          <a:xfrm>
            <a:off x="3499788" y="2003866"/>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5" name="Obdélník 78">
            <a:extLst>
              <a:ext uri="{FF2B5EF4-FFF2-40B4-BE49-F238E27FC236}">
                <a16:creationId xmlns:a16="http://schemas.microsoft.com/office/drawing/2014/main" id="{9F141033-0521-4CDE-82CC-45E13F4EC18E}"/>
              </a:ext>
            </a:extLst>
          </p:cNvPr>
          <p:cNvSpPr/>
          <p:nvPr/>
        </p:nvSpPr>
        <p:spPr bwMode="auto">
          <a:xfrm>
            <a:off x="3913316" y="2003866"/>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6" name="Obdélník 78">
            <a:extLst>
              <a:ext uri="{FF2B5EF4-FFF2-40B4-BE49-F238E27FC236}">
                <a16:creationId xmlns:a16="http://schemas.microsoft.com/office/drawing/2014/main" id="{4DDB7D66-40DF-46A1-ACBE-9364AB9761F8}"/>
              </a:ext>
            </a:extLst>
          </p:cNvPr>
          <p:cNvSpPr/>
          <p:nvPr/>
        </p:nvSpPr>
        <p:spPr bwMode="auto">
          <a:xfrm>
            <a:off x="4326845" y="2003452"/>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7" name="Obdélník 78">
            <a:extLst>
              <a:ext uri="{FF2B5EF4-FFF2-40B4-BE49-F238E27FC236}">
                <a16:creationId xmlns:a16="http://schemas.microsoft.com/office/drawing/2014/main" id="{BFD8914E-DECD-4BD7-9263-EE42B30512C6}"/>
              </a:ext>
            </a:extLst>
          </p:cNvPr>
          <p:cNvSpPr/>
          <p:nvPr/>
        </p:nvSpPr>
        <p:spPr bwMode="auto">
          <a:xfrm>
            <a:off x="4739621" y="2003452"/>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8" name="Obdélník 78">
            <a:extLst>
              <a:ext uri="{FF2B5EF4-FFF2-40B4-BE49-F238E27FC236}">
                <a16:creationId xmlns:a16="http://schemas.microsoft.com/office/drawing/2014/main" id="{CC9B6270-B6F6-4049-B883-B8705A98BCB5}"/>
              </a:ext>
            </a:extLst>
          </p:cNvPr>
          <p:cNvSpPr/>
          <p:nvPr/>
        </p:nvSpPr>
        <p:spPr bwMode="auto">
          <a:xfrm>
            <a:off x="5153149" y="2003451"/>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09" name="Obdélník 78">
            <a:extLst>
              <a:ext uri="{FF2B5EF4-FFF2-40B4-BE49-F238E27FC236}">
                <a16:creationId xmlns:a16="http://schemas.microsoft.com/office/drawing/2014/main" id="{9CE708D0-87BE-4FB7-8917-999F0E8F517C}"/>
              </a:ext>
            </a:extLst>
          </p:cNvPr>
          <p:cNvSpPr/>
          <p:nvPr/>
        </p:nvSpPr>
        <p:spPr bwMode="auto">
          <a:xfrm>
            <a:off x="5564723"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0" name="Obdélník 78">
            <a:extLst>
              <a:ext uri="{FF2B5EF4-FFF2-40B4-BE49-F238E27FC236}">
                <a16:creationId xmlns:a16="http://schemas.microsoft.com/office/drawing/2014/main" id="{D410D272-D035-447B-8108-99D0C14E5396}"/>
              </a:ext>
            </a:extLst>
          </p:cNvPr>
          <p:cNvSpPr/>
          <p:nvPr/>
        </p:nvSpPr>
        <p:spPr bwMode="auto">
          <a:xfrm>
            <a:off x="5978251"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1" name="Obdélník 78">
            <a:extLst>
              <a:ext uri="{FF2B5EF4-FFF2-40B4-BE49-F238E27FC236}">
                <a16:creationId xmlns:a16="http://schemas.microsoft.com/office/drawing/2014/main" id="{C3281B24-FB63-4C89-8A21-0B0F8AD86786}"/>
              </a:ext>
            </a:extLst>
          </p:cNvPr>
          <p:cNvSpPr/>
          <p:nvPr/>
        </p:nvSpPr>
        <p:spPr bwMode="auto">
          <a:xfrm>
            <a:off x="6388369"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2" name="Obdélník 78">
            <a:extLst>
              <a:ext uri="{FF2B5EF4-FFF2-40B4-BE49-F238E27FC236}">
                <a16:creationId xmlns:a16="http://schemas.microsoft.com/office/drawing/2014/main" id="{9CE428FD-1702-4901-A7E5-53E48C162223}"/>
              </a:ext>
            </a:extLst>
          </p:cNvPr>
          <p:cNvSpPr/>
          <p:nvPr/>
        </p:nvSpPr>
        <p:spPr bwMode="auto">
          <a:xfrm>
            <a:off x="6801199"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3" name="Obdélník 78">
            <a:extLst>
              <a:ext uri="{FF2B5EF4-FFF2-40B4-BE49-F238E27FC236}">
                <a16:creationId xmlns:a16="http://schemas.microsoft.com/office/drawing/2014/main" id="{A5E440F8-D33B-424F-BE98-460FCEE52470}"/>
              </a:ext>
            </a:extLst>
          </p:cNvPr>
          <p:cNvSpPr/>
          <p:nvPr/>
        </p:nvSpPr>
        <p:spPr bwMode="auto">
          <a:xfrm>
            <a:off x="7213649"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4" name="Obdélník 78">
            <a:extLst>
              <a:ext uri="{FF2B5EF4-FFF2-40B4-BE49-F238E27FC236}">
                <a16:creationId xmlns:a16="http://schemas.microsoft.com/office/drawing/2014/main" id="{3DAC8D11-B0D8-4D94-952D-FEEC7887A9F5}"/>
              </a:ext>
            </a:extLst>
          </p:cNvPr>
          <p:cNvSpPr/>
          <p:nvPr/>
        </p:nvSpPr>
        <p:spPr bwMode="auto">
          <a:xfrm>
            <a:off x="3293024" y="2003866"/>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5" name="Obdélník 78">
            <a:extLst>
              <a:ext uri="{FF2B5EF4-FFF2-40B4-BE49-F238E27FC236}">
                <a16:creationId xmlns:a16="http://schemas.microsoft.com/office/drawing/2014/main" id="{910BC1AF-BDDF-4BD6-8FBC-7615F30B2326}"/>
              </a:ext>
            </a:extLst>
          </p:cNvPr>
          <p:cNvSpPr/>
          <p:nvPr/>
        </p:nvSpPr>
        <p:spPr bwMode="auto">
          <a:xfrm>
            <a:off x="3706552" y="2003866"/>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6" name="Obdélník 78">
            <a:extLst>
              <a:ext uri="{FF2B5EF4-FFF2-40B4-BE49-F238E27FC236}">
                <a16:creationId xmlns:a16="http://schemas.microsoft.com/office/drawing/2014/main" id="{98169D91-300A-4A48-A248-0035125560EB}"/>
              </a:ext>
            </a:extLst>
          </p:cNvPr>
          <p:cNvSpPr/>
          <p:nvPr/>
        </p:nvSpPr>
        <p:spPr bwMode="auto">
          <a:xfrm>
            <a:off x="4120081" y="2003452"/>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7" name="Obdélník 78">
            <a:extLst>
              <a:ext uri="{FF2B5EF4-FFF2-40B4-BE49-F238E27FC236}">
                <a16:creationId xmlns:a16="http://schemas.microsoft.com/office/drawing/2014/main" id="{4D095F5C-CD24-41B8-B9D3-4C61EE5DFFD1}"/>
              </a:ext>
            </a:extLst>
          </p:cNvPr>
          <p:cNvSpPr/>
          <p:nvPr/>
        </p:nvSpPr>
        <p:spPr bwMode="auto">
          <a:xfrm>
            <a:off x="4537585" y="2003452"/>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8" name="Obdélník 78">
            <a:extLst>
              <a:ext uri="{FF2B5EF4-FFF2-40B4-BE49-F238E27FC236}">
                <a16:creationId xmlns:a16="http://schemas.microsoft.com/office/drawing/2014/main" id="{AF9F58E4-1847-447D-BF21-367002D02D7F}"/>
              </a:ext>
            </a:extLst>
          </p:cNvPr>
          <p:cNvSpPr/>
          <p:nvPr/>
        </p:nvSpPr>
        <p:spPr bwMode="auto">
          <a:xfrm>
            <a:off x="4951113" y="2003452"/>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19" name="Obdélník 78">
            <a:extLst>
              <a:ext uri="{FF2B5EF4-FFF2-40B4-BE49-F238E27FC236}">
                <a16:creationId xmlns:a16="http://schemas.microsoft.com/office/drawing/2014/main" id="{D7617F3A-25A0-4C68-9E8F-2B5AD8F1BEA0}"/>
              </a:ext>
            </a:extLst>
          </p:cNvPr>
          <p:cNvSpPr/>
          <p:nvPr/>
        </p:nvSpPr>
        <p:spPr bwMode="auto">
          <a:xfrm>
            <a:off x="5361697" y="2003451"/>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0" name="Obdélník 78">
            <a:extLst>
              <a:ext uri="{FF2B5EF4-FFF2-40B4-BE49-F238E27FC236}">
                <a16:creationId xmlns:a16="http://schemas.microsoft.com/office/drawing/2014/main" id="{72ADAAA4-464C-4B06-92F3-120E4AD80648}"/>
              </a:ext>
            </a:extLst>
          </p:cNvPr>
          <p:cNvSpPr/>
          <p:nvPr/>
        </p:nvSpPr>
        <p:spPr bwMode="auto">
          <a:xfrm>
            <a:off x="5775922"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1" name="Obdélník 78">
            <a:extLst>
              <a:ext uri="{FF2B5EF4-FFF2-40B4-BE49-F238E27FC236}">
                <a16:creationId xmlns:a16="http://schemas.microsoft.com/office/drawing/2014/main" id="{1C793F5E-7477-4FA4-8333-3E61CBF53CE6}"/>
              </a:ext>
            </a:extLst>
          </p:cNvPr>
          <p:cNvSpPr/>
          <p:nvPr/>
        </p:nvSpPr>
        <p:spPr bwMode="auto">
          <a:xfrm>
            <a:off x="6187678"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2" name="Obdélník 78">
            <a:extLst>
              <a:ext uri="{FF2B5EF4-FFF2-40B4-BE49-F238E27FC236}">
                <a16:creationId xmlns:a16="http://schemas.microsoft.com/office/drawing/2014/main" id="{934356DD-E9D5-46A4-A289-62F9D05EE77F}"/>
              </a:ext>
            </a:extLst>
          </p:cNvPr>
          <p:cNvSpPr/>
          <p:nvPr/>
        </p:nvSpPr>
        <p:spPr bwMode="auto">
          <a:xfrm>
            <a:off x="6601206"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3" name="Obdélník 78">
            <a:extLst>
              <a:ext uri="{FF2B5EF4-FFF2-40B4-BE49-F238E27FC236}">
                <a16:creationId xmlns:a16="http://schemas.microsoft.com/office/drawing/2014/main" id="{9F4FF534-5AEE-4031-92C5-34DD56C5FB38}"/>
              </a:ext>
            </a:extLst>
          </p:cNvPr>
          <p:cNvSpPr/>
          <p:nvPr/>
        </p:nvSpPr>
        <p:spPr bwMode="auto">
          <a:xfrm>
            <a:off x="7014734" y="2003245"/>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4" name="Obdélník 78">
            <a:extLst>
              <a:ext uri="{FF2B5EF4-FFF2-40B4-BE49-F238E27FC236}">
                <a16:creationId xmlns:a16="http://schemas.microsoft.com/office/drawing/2014/main" id="{F08656A9-4A4B-406F-B244-DF4EAC8CA4DC}"/>
              </a:ext>
            </a:extLst>
          </p:cNvPr>
          <p:cNvSpPr/>
          <p:nvPr/>
        </p:nvSpPr>
        <p:spPr bwMode="auto">
          <a:xfrm>
            <a:off x="7427564" y="2003244"/>
            <a:ext cx="413528"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5" name="Obdélník 78">
            <a:extLst>
              <a:ext uri="{FF2B5EF4-FFF2-40B4-BE49-F238E27FC236}">
                <a16:creationId xmlns:a16="http://schemas.microsoft.com/office/drawing/2014/main" id="{570A63C6-B478-4B5D-BAC8-4130F328661F}"/>
              </a:ext>
            </a:extLst>
          </p:cNvPr>
          <p:cNvSpPr/>
          <p:nvPr/>
        </p:nvSpPr>
        <p:spPr bwMode="auto">
          <a:xfrm>
            <a:off x="3085841" y="2005181"/>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6" name="Obdélník 78">
            <a:extLst>
              <a:ext uri="{FF2B5EF4-FFF2-40B4-BE49-F238E27FC236}">
                <a16:creationId xmlns:a16="http://schemas.microsoft.com/office/drawing/2014/main" id="{FD47D915-3471-4A7C-A3CA-1A1CA4D099A6}"/>
              </a:ext>
            </a:extLst>
          </p:cNvPr>
          <p:cNvSpPr/>
          <p:nvPr/>
        </p:nvSpPr>
        <p:spPr bwMode="auto">
          <a:xfrm>
            <a:off x="4315206" y="2006387"/>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7" name="Obdélník 78">
            <a:extLst>
              <a:ext uri="{FF2B5EF4-FFF2-40B4-BE49-F238E27FC236}">
                <a16:creationId xmlns:a16="http://schemas.microsoft.com/office/drawing/2014/main" id="{CB3CB6AC-3F84-440A-8994-53010AD10B78}"/>
              </a:ext>
            </a:extLst>
          </p:cNvPr>
          <p:cNvSpPr/>
          <p:nvPr/>
        </p:nvSpPr>
        <p:spPr bwMode="auto">
          <a:xfrm>
            <a:off x="5545862" y="2004559"/>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8" name="Obdélník 78">
            <a:extLst>
              <a:ext uri="{FF2B5EF4-FFF2-40B4-BE49-F238E27FC236}">
                <a16:creationId xmlns:a16="http://schemas.microsoft.com/office/drawing/2014/main" id="{620DC4C8-D2D2-4711-8CDA-5E6EB286F126}"/>
              </a:ext>
            </a:extLst>
          </p:cNvPr>
          <p:cNvSpPr/>
          <p:nvPr/>
        </p:nvSpPr>
        <p:spPr bwMode="auto">
          <a:xfrm>
            <a:off x="6768292" y="2004559"/>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29" name="Obdélník 78">
            <a:extLst>
              <a:ext uri="{FF2B5EF4-FFF2-40B4-BE49-F238E27FC236}">
                <a16:creationId xmlns:a16="http://schemas.microsoft.com/office/drawing/2014/main" id="{7CA5E225-E885-4A64-9BDF-9CCE39F8E2A8}"/>
              </a:ext>
            </a:extLst>
          </p:cNvPr>
          <p:cNvSpPr/>
          <p:nvPr/>
        </p:nvSpPr>
        <p:spPr bwMode="auto">
          <a:xfrm>
            <a:off x="3706133" y="2004239"/>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0" name="Obdélník 78">
            <a:extLst>
              <a:ext uri="{FF2B5EF4-FFF2-40B4-BE49-F238E27FC236}">
                <a16:creationId xmlns:a16="http://schemas.microsoft.com/office/drawing/2014/main" id="{1CD591FF-D869-434B-9034-1797CBB8BF45}"/>
              </a:ext>
            </a:extLst>
          </p:cNvPr>
          <p:cNvSpPr/>
          <p:nvPr/>
        </p:nvSpPr>
        <p:spPr bwMode="auto">
          <a:xfrm>
            <a:off x="4938413" y="2003286"/>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1" name="Obdélník 78">
            <a:extLst>
              <a:ext uri="{FF2B5EF4-FFF2-40B4-BE49-F238E27FC236}">
                <a16:creationId xmlns:a16="http://schemas.microsoft.com/office/drawing/2014/main" id="{62DB9956-24ED-4869-A996-2DD7A1F12724}"/>
              </a:ext>
            </a:extLst>
          </p:cNvPr>
          <p:cNvSpPr/>
          <p:nvPr/>
        </p:nvSpPr>
        <p:spPr bwMode="auto">
          <a:xfrm>
            <a:off x="6164819" y="2002319"/>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2" name="Obdélník 78">
            <a:extLst>
              <a:ext uri="{FF2B5EF4-FFF2-40B4-BE49-F238E27FC236}">
                <a16:creationId xmlns:a16="http://schemas.microsoft.com/office/drawing/2014/main" id="{636BADFD-2322-41CC-9E71-0C2CC948D7D2}"/>
              </a:ext>
            </a:extLst>
          </p:cNvPr>
          <p:cNvSpPr/>
          <p:nvPr/>
        </p:nvSpPr>
        <p:spPr bwMode="auto">
          <a:xfrm>
            <a:off x="7391134" y="2003286"/>
            <a:ext cx="1229644" cy="241551"/>
          </a:xfrm>
          <a:prstGeom prst="rect">
            <a:avLst/>
          </a:prstGeom>
          <a:no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3" name="Obdélník 78">
            <a:extLst>
              <a:ext uri="{FF2B5EF4-FFF2-40B4-BE49-F238E27FC236}">
                <a16:creationId xmlns:a16="http://schemas.microsoft.com/office/drawing/2014/main" id="{6323489E-F1C7-4063-A1D0-356840BCA5BD}"/>
              </a:ext>
            </a:extLst>
          </p:cNvPr>
          <p:cNvSpPr/>
          <p:nvPr/>
        </p:nvSpPr>
        <p:spPr bwMode="auto">
          <a:xfrm>
            <a:off x="3189747" y="4997125"/>
            <a:ext cx="288000" cy="241551"/>
          </a:xfrm>
          <a:prstGeom prst="rect">
            <a:avLst/>
          </a:prstGeom>
          <a:solidFill>
            <a:srgbClr val="A88181"/>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4" name="Obdélník 78">
            <a:extLst>
              <a:ext uri="{FF2B5EF4-FFF2-40B4-BE49-F238E27FC236}">
                <a16:creationId xmlns:a16="http://schemas.microsoft.com/office/drawing/2014/main" id="{9A7C414E-1631-45AB-98EC-4B8FFF0DE259}"/>
              </a:ext>
            </a:extLst>
          </p:cNvPr>
          <p:cNvSpPr/>
          <p:nvPr/>
        </p:nvSpPr>
        <p:spPr bwMode="auto">
          <a:xfrm>
            <a:off x="3189747" y="5604483"/>
            <a:ext cx="252000" cy="241551"/>
          </a:xfrm>
          <a:prstGeom prst="rect">
            <a:avLst/>
          </a:prstGeom>
          <a:solidFill>
            <a:srgbClr val="A88181"/>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5" name="Obdélník 78">
            <a:extLst>
              <a:ext uri="{FF2B5EF4-FFF2-40B4-BE49-F238E27FC236}">
                <a16:creationId xmlns:a16="http://schemas.microsoft.com/office/drawing/2014/main" id="{2841EC73-AEDA-4F16-87D6-3B1224DB65AF}"/>
              </a:ext>
            </a:extLst>
          </p:cNvPr>
          <p:cNvSpPr/>
          <p:nvPr/>
        </p:nvSpPr>
        <p:spPr bwMode="auto">
          <a:xfrm>
            <a:off x="5637083" y="4997125"/>
            <a:ext cx="699345" cy="241551"/>
          </a:xfrm>
          <a:prstGeom prst="rect">
            <a:avLst/>
          </a:prstGeom>
          <a:solidFill>
            <a:srgbClr val="D87575"/>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6" name="Obdélník 78">
            <a:extLst>
              <a:ext uri="{FF2B5EF4-FFF2-40B4-BE49-F238E27FC236}">
                <a16:creationId xmlns:a16="http://schemas.microsoft.com/office/drawing/2014/main" id="{8D337A91-2666-4770-9303-90ABE61A4129}"/>
              </a:ext>
            </a:extLst>
          </p:cNvPr>
          <p:cNvSpPr/>
          <p:nvPr/>
        </p:nvSpPr>
        <p:spPr bwMode="auto">
          <a:xfrm>
            <a:off x="5637084" y="5303013"/>
            <a:ext cx="786762" cy="241551"/>
          </a:xfrm>
          <a:prstGeom prst="rect">
            <a:avLst/>
          </a:prstGeom>
          <a:solidFill>
            <a:srgbClr val="D87575"/>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7" name="Obdélník 78">
            <a:extLst>
              <a:ext uri="{FF2B5EF4-FFF2-40B4-BE49-F238E27FC236}">
                <a16:creationId xmlns:a16="http://schemas.microsoft.com/office/drawing/2014/main" id="{9EA27FAC-344A-4C5E-ABF2-091E851265D8}"/>
              </a:ext>
            </a:extLst>
          </p:cNvPr>
          <p:cNvSpPr/>
          <p:nvPr/>
        </p:nvSpPr>
        <p:spPr bwMode="auto">
          <a:xfrm>
            <a:off x="5637084" y="5604483"/>
            <a:ext cx="879132" cy="241551"/>
          </a:xfrm>
          <a:prstGeom prst="rect">
            <a:avLst/>
          </a:prstGeom>
          <a:solidFill>
            <a:srgbClr val="D87575"/>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8" name="Obdélník 78">
            <a:extLst>
              <a:ext uri="{FF2B5EF4-FFF2-40B4-BE49-F238E27FC236}">
                <a16:creationId xmlns:a16="http://schemas.microsoft.com/office/drawing/2014/main" id="{602F655D-1DBF-4BD1-BA9C-CBB363A3EE10}"/>
              </a:ext>
            </a:extLst>
          </p:cNvPr>
          <p:cNvSpPr/>
          <p:nvPr/>
        </p:nvSpPr>
        <p:spPr bwMode="auto">
          <a:xfrm>
            <a:off x="8061541" y="4997125"/>
            <a:ext cx="614915" cy="241551"/>
          </a:xfrm>
          <a:prstGeom prst="rect">
            <a:avLst/>
          </a:prstGeom>
          <a:solidFill>
            <a:srgbClr val="923D92"/>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39" name="Obdélník 78">
            <a:extLst>
              <a:ext uri="{FF2B5EF4-FFF2-40B4-BE49-F238E27FC236}">
                <a16:creationId xmlns:a16="http://schemas.microsoft.com/office/drawing/2014/main" id="{0DA72D28-7523-4E66-AA75-878D357FBC99}"/>
              </a:ext>
            </a:extLst>
          </p:cNvPr>
          <p:cNvSpPr/>
          <p:nvPr/>
        </p:nvSpPr>
        <p:spPr bwMode="auto">
          <a:xfrm>
            <a:off x="8061541" y="5303013"/>
            <a:ext cx="398873" cy="241551"/>
          </a:xfrm>
          <a:prstGeom prst="rect">
            <a:avLst/>
          </a:prstGeom>
          <a:solidFill>
            <a:srgbClr val="923D92"/>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40" name="Obdélník 78">
            <a:extLst>
              <a:ext uri="{FF2B5EF4-FFF2-40B4-BE49-F238E27FC236}">
                <a16:creationId xmlns:a16="http://schemas.microsoft.com/office/drawing/2014/main" id="{B258BB04-09F3-4044-B469-DE632B41BAAF}"/>
              </a:ext>
            </a:extLst>
          </p:cNvPr>
          <p:cNvSpPr/>
          <p:nvPr/>
        </p:nvSpPr>
        <p:spPr bwMode="auto">
          <a:xfrm>
            <a:off x="8061542" y="5604483"/>
            <a:ext cx="485590" cy="241551"/>
          </a:xfrm>
          <a:prstGeom prst="rect">
            <a:avLst/>
          </a:prstGeom>
          <a:solidFill>
            <a:srgbClr val="923D92"/>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cxnSp>
        <p:nvCxnSpPr>
          <p:cNvPr id="644" name="Connector: Curved 190">
            <a:extLst>
              <a:ext uri="{FF2B5EF4-FFF2-40B4-BE49-F238E27FC236}">
                <a16:creationId xmlns:a16="http://schemas.microsoft.com/office/drawing/2014/main" id="{CA00B4AA-B5B1-4B90-B24D-80309EF32BAC}"/>
              </a:ext>
            </a:extLst>
          </p:cNvPr>
          <p:cNvCxnSpPr>
            <a:cxnSpLocks/>
            <a:endCxn id="566" idx="0"/>
          </p:cNvCxnSpPr>
          <p:nvPr/>
        </p:nvCxnSpPr>
        <p:spPr>
          <a:xfrm rot="5400000">
            <a:off x="1878819" y="3533302"/>
            <a:ext cx="2078029" cy="750396"/>
          </a:xfrm>
          <a:prstGeom prst="curvedConnector3">
            <a:avLst>
              <a:gd name="adj1" fmla="val 35332"/>
            </a:avLst>
          </a:prstGeom>
          <a:ln w="28575">
            <a:solidFill>
              <a:srgbClr val="A8818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5" name="Connector: Curved 191">
            <a:extLst>
              <a:ext uri="{FF2B5EF4-FFF2-40B4-BE49-F238E27FC236}">
                <a16:creationId xmlns:a16="http://schemas.microsoft.com/office/drawing/2014/main" id="{61152734-B086-47E1-98BF-D96AAF077E72}"/>
              </a:ext>
            </a:extLst>
          </p:cNvPr>
          <p:cNvCxnSpPr>
            <a:cxnSpLocks/>
            <a:endCxn id="573" idx="0"/>
          </p:cNvCxnSpPr>
          <p:nvPr/>
        </p:nvCxnSpPr>
        <p:spPr>
          <a:xfrm rot="16200000" flipH="1">
            <a:off x="3094937" y="3061726"/>
            <a:ext cx="2076176" cy="1691685"/>
          </a:xfrm>
          <a:prstGeom prst="curvedConnector3">
            <a:avLst>
              <a:gd name="adj1" fmla="val 35319"/>
            </a:avLst>
          </a:prstGeom>
          <a:ln w="28575">
            <a:solidFill>
              <a:srgbClr val="D8757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6" name="Connector: Curved 192">
            <a:extLst>
              <a:ext uri="{FF2B5EF4-FFF2-40B4-BE49-F238E27FC236}">
                <a16:creationId xmlns:a16="http://schemas.microsoft.com/office/drawing/2014/main" id="{0A31BAB4-469B-46EB-8D02-982B24F721E9}"/>
              </a:ext>
            </a:extLst>
          </p:cNvPr>
          <p:cNvCxnSpPr>
            <a:cxnSpLocks/>
            <a:endCxn id="580" idx="0"/>
          </p:cNvCxnSpPr>
          <p:nvPr/>
        </p:nvCxnSpPr>
        <p:spPr>
          <a:xfrm>
            <a:off x="3293024" y="2866124"/>
            <a:ext cx="4123401" cy="2082537"/>
          </a:xfrm>
          <a:prstGeom prst="curvedConnector2">
            <a:avLst/>
          </a:prstGeom>
          <a:ln w="28575">
            <a:solidFill>
              <a:srgbClr val="923D9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47" name="TextBox 193">
            <a:extLst>
              <a:ext uri="{FF2B5EF4-FFF2-40B4-BE49-F238E27FC236}">
                <a16:creationId xmlns:a16="http://schemas.microsoft.com/office/drawing/2014/main" id="{11659079-E010-41DD-B1F1-12E635A33355}"/>
              </a:ext>
            </a:extLst>
          </p:cNvPr>
          <p:cNvSpPr txBox="1"/>
          <p:nvPr/>
        </p:nvSpPr>
        <p:spPr>
          <a:xfrm>
            <a:off x="2698757" y="3759670"/>
            <a:ext cx="1579600" cy="1015663"/>
          </a:xfrm>
          <a:prstGeom prst="rect">
            <a:avLst/>
          </a:prstGeom>
          <a:noFill/>
        </p:spPr>
        <p:txBody>
          <a:bodyPr wrap="square" rtlCol="0">
            <a:spAutoFit/>
          </a:bodyPr>
          <a:lstStyle/>
          <a:p>
            <a:r>
              <a:rPr lang="en-US" sz="1200" dirty="0">
                <a:solidFill>
                  <a:srgbClr val="6D4B4B"/>
                </a:solidFill>
              </a:rPr>
              <a:t>For each class, search for 1NN and match its distance with the class-based threshold</a:t>
            </a:r>
            <a:endParaRPr lang="cs-CZ" sz="1200" dirty="0">
              <a:solidFill>
                <a:srgbClr val="6D4B4B"/>
              </a:solidFill>
            </a:endParaRPr>
          </a:p>
        </p:txBody>
      </p:sp>
      <p:sp>
        <p:nvSpPr>
          <p:cNvPr id="648" name="Obdélník 78">
            <a:extLst>
              <a:ext uri="{FF2B5EF4-FFF2-40B4-BE49-F238E27FC236}">
                <a16:creationId xmlns:a16="http://schemas.microsoft.com/office/drawing/2014/main" id="{202E76B0-666C-49F4-9CCA-31998FD7462D}"/>
              </a:ext>
            </a:extLst>
          </p:cNvPr>
          <p:cNvSpPr/>
          <p:nvPr/>
        </p:nvSpPr>
        <p:spPr bwMode="auto">
          <a:xfrm>
            <a:off x="3189747" y="5303013"/>
            <a:ext cx="360000" cy="241551"/>
          </a:xfrm>
          <a:prstGeom prst="rect">
            <a:avLst/>
          </a:prstGeom>
          <a:solidFill>
            <a:srgbClr val="A88181"/>
          </a:solidFill>
          <a:ln w="635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666" name="TextBox 170">
            <a:extLst>
              <a:ext uri="{FF2B5EF4-FFF2-40B4-BE49-F238E27FC236}">
                <a16:creationId xmlns:a16="http://schemas.microsoft.com/office/drawing/2014/main" id="{E6135D88-CD06-476B-A71B-D29CE5044A3B}"/>
              </a:ext>
            </a:extLst>
          </p:cNvPr>
          <p:cNvSpPr txBox="1"/>
          <p:nvPr/>
        </p:nvSpPr>
        <p:spPr>
          <a:xfrm>
            <a:off x="4562771" y="3917801"/>
            <a:ext cx="1581721" cy="307777"/>
          </a:xfrm>
          <a:prstGeom prst="rect">
            <a:avLst/>
          </a:prstGeom>
          <a:noFill/>
        </p:spPr>
        <p:txBody>
          <a:bodyPr wrap="square" rtlCol="0">
            <a:spAutoFit/>
          </a:bodyPr>
          <a:lstStyle/>
          <a:p>
            <a:r>
              <a:rPr lang="cs-CZ" sz="1400" b="1" dirty="0"/>
              <a:t>WALK</a:t>
            </a:r>
          </a:p>
        </p:txBody>
      </p:sp>
      <p:sp>
        <p:nvSpPr>
          <p:cNvPr id="667" name="TextBox 171">
            <a:extLst>
              <a:ext uri="{FF2B5EF4-FFF2-40B4-BE49-F238E27FC236}">
                <a16:creationId xmlns:a16="http://schemas.microsoft.com/office/drawing/2014/main" id="{7296C2A2-753F-443F-9986-8C37B230ED10}"/>
              </a:ext>
            </a:extLst>
          </p:cNvPr>
          <p:cNvSpPr txBox="1"/>
          <p:nvPr/>
        </p:nvSpPr>
        <p:spPr>
          <a:xfrm>
            <a:off x="6544963" y="4176367"/>
            <a:ext cx="1581721" cy="307777"/>
          </a:xfrm>
          <a:prstGeom prst="rect">
            <a:avLst/>
          </a:prstGeom>
          <a:noFill/>
        </p:spPr>
        <p:txBody>
          <a:bodyPr wrap="square" rtlCol="0">
            <a:spAutoFit/>
          </a:bodyPr>
          <a:lstStyle/>
          <a:p>
            <a:r>
              <a:rPr lang="cs-CZ" sz="1400" b="1" dirty="0"/>
              <a:t>CARTWHEEL</a:t>
            </a:r>
          </a:p>
        </p:txBody>
      </p:sp>
      <p:sp>
        <p:nvSpPr>
          <p:cNvPr id="5" name="Nadpis 4">
            <a:extLst>
              <a:ext uri="{FF2B5EF4-FFF2-40B4-BE49-F238E27FC236}">
                <a16:creationId xmlns:a16="http://schemas.microsoft.com/office/drawing/2014/main" id="{710B8D61-59A3-46B9-BF0E-B364E6F0F14D}"/>
              </a:ext>
            </a:extLst>
          </p:cNvPr>
          <p:cNvSpPr>
            <a:spLocks noGrp="1"/>
          </p:cNvSpPr>
          <p:nvPr>
            <p:ph type="title"/>
          </p:nvPr>
        </p:nvSpPr>
        <p:spPr/>
        <p:txBody>
          <a:bodyPr/>
          <a:lstStyle/>
          <a:p>
            <a:r>
              <a:rPr lang="en-US" dirty="0"/>
              <a:t>7.3 Segment-Based Event Detection</a:t>
            </a:r>
            <a:endParaRPr lang="cs-CZ" dirty="0"/>
          </a:p>
        </p:txBody>
      </p:sp>
      <p:sp>
        <p:nvSpPr>
          <p:cNvPr id="7" name="TextovéPole 6">
            <a:extLst>
              <a:ext uri="{FF2B5EF4-FFF2-40B4-BE49-F238E27FC236}">
                <a16:creationId xmlns:a16="http://schemas.microsoft.com/office/drawing/2014/main" id="{9F0861FE-A3FC-40A3-A7BB-86FB768372F3}"/>
              </a:ext>
            </a:extLst>
          </p:cNvPr>
          <p:cNvSpPr txBox="1"/>
          <p:nvPr/>
        </p:nvSpPr>
        <p:spPr>
          <a:xfrm>
            <a:off x="6878125" y="6162375"/>
            <a:ext cx="1067921" cy="276999"/>
          </a:xfrm>
          <a:prstGeom prst="rect">
            <a:avLst/>
          </a:prstGeom>
          <a:noFill/>
        </p:spPr>
        <p:txBody>
          <a:bodyPr wrap="none" rtlCol="0">
            <a:spAutoFit/>
          </a:bodyPr>
          <a:lstStyle/>
          <a:p>
            <a:r>
              <a:rPr lang="en-US" sz="1200" dirty="0"/>
              <a:t>threshold = </a:t>
            </a:r>
            <a:r>
              <a:rPr lang="en-US" sz="1200" b="1" dirty="0"/>
              <a:t>2</a:t>
            </a:r>
            <a:endParaRPr lang="cs-CZ" sz="1200" b="1" dirty="0"/>
          </a:p>
        </p:txBody>
      </p:sp>
      <p:sp>
        <p:nvSpPr>
          <p:cNvPr id="139" name="TextovéPole 138">
            <a:extLst>
              <a:ext uri="{FF2B5EF4-FFF2-40B4-BE49-F238E27FC236}">
                <a16:creationId xmlns:a16="http://schemas.microsoft.com/office/drawing/2014/main" id="{13CCF24A-89CB-4EFB-A8CB-C046618A7474}"/>
              </a:ext>
            </a:extLst>
          </p:cNvPr>
          <p:cNvSpPr txBox="1"/>
          <p:nvPr/>
        </p:nvSpPr>
        <p:spPr>
          <a:xfrm>
            <a:off x="4444907" y="6144727"/>
            <a:ext cx="1067921" cy="276999"/>
          </a:xfrm>
          <a:prstGeom prst="rect">
            <a:avLst/>
          </a:prstGeom>
          <a:noFill/>
        </p:spPr>
        <p:txBody>
          <a:bodyPr wrap="none" rtlCol="0">
            <a:spAutoFit/>
          </a:bodyPr>
          <a:lstStyle/>
          <a:p>
            <a:r>
              <a:rPr lang="en-US" sz="1200" dirty="0"/>
              <a:t>threshold = </a:t>
            </a:r>
            <a:r>
              <a:rPr lang="en-US" sz="1200" b="1" dirty="0"/>
              <a:t>7</a:t>
            </a:r>
            <a:endParaRPr lang="cs-CZ" sz="1200" b="1" dirty="0"/>
          </a:p>
        </p:txBody>
      </p:sp>
      <p:sp>
        <p:nvSpPr>
          <p:cNvPr id="140" name="TextovéPole 139">
            <a:extLst>
              <a:ext uri="{FF2B5EF4-FFF2-40B4-BE49-F238E27FC236}">
                <a16:creationId xmlns:a16="http://schemas.microsoft.com/office/drawing/2014/main" id="{121131E8-1A7C-4662-AE1F-458E88E45090}"/>
              </a:ext>
            </a:extLst>
          </p:cNvPr>
          <p:cNvSpPr txBox="1"/>
          <p:nvPr/>
        </p:nvSpPr>
        <p:spPr>
          <a:xfrm>
            <a:off x="2008674" y="6153229"/>
            <a:ext cx="1067921" cy="276999"/>
          </a:xfrm>
          <a:prstGeom prst="rect">
            <a:avLst/>
          </a:prstGeom>
          <a:noFill/>
        </p:spPr>
        <p:txBody>
          <a:bodyPr wrap="none" rtlCol="0">
            <a:spAutoFit/>
          </a:bodyPr>
          <a:lstStyle/>
          <a:p>
            <a:r>
              <a:rPr lang="en-US" sz="1200" dirty="0"/>
              <a:t>threshold = </a:t>
            </a:r>
            <a:r>
              <a:rPr lang="en-US" sz="1200" b="1" dirty="0"/>
              <a:t>5</a:t>
            </a:r>
            <a:endParaRPr lang="cs-CZ" sz="1200" b="1" dirty="0"/>
          </a:p>
        </p:txBody>
      </p:sp>
      <p:sp>
        <p:nvSpPr>
          <p:cNvPr id="4" name="Zástupný symbol pro zápatí 3">
            <a:extLst>
              <a:ext uri="{FF2B5EF4-FFF2-40B4-BE49-F238E27FC236}">
                <a16:creationId xmlns:a16="http://schemas.microsoft.com/office/drawing/2014/main" id="{094D5B18-F7ED-4C1D-9D07-448525F4489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380379CD-5722-4883-8D49-638736EA969A}"/>
              </a:ext>
            </a:extLst>
          </p:cNvPr>
          <p:cNvSpPr>
            <a:spLocks noGrp="1"/>
          </p:cNvSpPr>
          <p:nvPr>
            <p:ph type="dt" sz="half" idx="10"/>
          </p:nvPr>
        </p:nvSpPr>
        <p:spPr/>
        <p:txBody>
          <a:bodyPr/>
          <a:lstStyle/>
          <a:p>
            <a:pPr>
              <a:defRPr/>
            </a:pPr>
            <a:r>
              <a:rPr lang="cs-CZ"/>
              <a:t>June 10, 2019</a:t>
            </a:r>
            <a:endParaRPr lang="en-US" dirty="0"/>
          </a:p>
        </p:txBody>
      </p:sp>
      <p:sp>
        <p:nvSpPr>
          <p:cNvPr id="3" name="Zástupný symbol pro číslo snímku 2">
            <a:extLst>
              <a:ext uri="{FF2B5EF4-FFF2-40B4-BE49-F238E27FC236}">
                <a16:creationId xmlns:a16="http://schemas.microsoft.com/office/drawing/2014/main" id="{7302BB0D-D5C6-4665-8244-0344CCE1E9C3}"/>
              </a:ext>
            </a:extLst>
          </p:cNvPr>
          <p:cNvSpPr>
            <a:spLocks noGrp="1"/>
          </p:cNvSpPr>
          <p:nvPr>
            <p:ph type="sldNum" sz="quarter" idx="11"/>
          </p:nvPr>
        </p:nvSpPr>
        <p:spPr/>
        <p:txBody>
          <a:bodyPr/>
          <a:lstStyle/>
          <a:p>
            <a:pPr>
              <a:defRPr/>
            </a:pPr>
            <a:fld id="{0BAAA98E-AEB8-429B-B9FA-B14E1C5572D3}" type="slidenum">
              <a:rPr lang="en-US" altLang="en-US" smtClean="0"/>
              <a:pPr>
                <a:defRPr/>
              </a:pPr>
              <a:t>146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484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5"/>
                                        </p:tgtEl>
                                        <p:attrNameLst>
                                          <p:attrName>style.visibility</p:attrName>
                                        </p:attrNameLst>
                                      </p:cBhvr>
                                      <p:to>
                                        <p:strVal val="visible"/>
                                      </p:to>
                                    </p:set>
                                    <p:animEffect transition="in" filter="fade">
                                      <p:cBhvr>
                                        <p:cTn id="11" dur="500"/>
                                        <p:tgtEl>
                                          <p:spTgt spid="56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33"/>
                                        </p:tgtEl>
                                        <p:attrNameLst>
                                          <p:attrName>style.visibility</p:attrName>
                                        </p:attrNameLst>
                                      </p:cBhvr>
                                      <p:to>
                                        <p:strVal val="visible"/>
                                      </p:to>
                                    </p:set>
                                    <p:animEffect transition="in" filter="fade">
                                      <p:cBhvr>
                                        <p:cTn id="14" dur="500"/>
                                        <p:tgtEl>
                                          <p:spTgt spid="6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48"/>
                                        </p:tgtEl>
                                        <p:attrNameLst>
                                          <p:attrName>style.visibility</p:attrName>
                                        </p:attrNameLst>
                                      </p:cBhvr>
                                      <p:to>
                                        <p:strVal val="visible"/>
                                      </p:to>
                                    </p:set>
                                    <p:animEffect transition="in" filter="fade">
                                      <p:cBhvr>
                                        <p:cTn id="17" dur="500"/>
                                        <p:tgtEl>
                                          <p:spTgt spid="6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4"/>
                                        </p:tgtEl>
                                        <p:attrNameLst>
                                          <p:attrName>style.visibility</p:attrName>
                                        </p:attrNameLst>
                                      </p:cBhvr>
                                      <p:to>
                                        <p:strVal val="visible"/>
                                      </p:to>
                                    </p:set>
                                    <p:animEffect transition="in" filter="fade">
                                      <p:cBhvr>
                                        <p:cTn id="20" dur="500"/>
                                        <p:tgtEl>
                                          <p:spTgt spid="63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72"/>
                                        </p:tgtEl>
                                        <p:attrNameLst>
                                          <p:attrName>style.visibility</p:attrName>
                                        </p:attrNameLst>
                                      </p:cBhvr>
                                      <p:to>
                                        <p:strVal val="visible"/>
                                      </p:to>
                                    </p:set>
                                    <p:animEffect transition="in" filter="fade">
                                      <p:cBhvr>
                                        <p:cTn id="24" dur="500"/>
                                        <p:tgtEl>
                                          <p:spTgt spid="57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35"/>
                                        </p:tgtEl>
                                        <p:attrNameLst>
                                          <p:attrName>style.visibility</p:attrName>
                                        </p:attrNameLst>
                                      </p:cBhvr>
                                      <p:to>
                                        <p:strVal val="visible"/>
                                      </p:to>
                                    </p:set>
                                    <p:animEffect transition="in" filter="fade">
                                      <p:cBhvr>
                                        <p:cTn id="28" dur="500"/>
                                        <p:tgtEl>
                                          <p:spTgt spid="6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6"/>
                                        </p:tgtEl>
                                        <p:attrNameLst>
                                          <p:attrName>style.visibility</p:attrName>
                                        </p:attrNameLst>
                                      </p:cBhvr>
                                      <p:to>
                                        <p:strVal val="visible"/>
                                      </p:to>
                                    </p:set>
                                    <p:animEffect transition="in" filter="fade">
                                      <p:cBhvr>
                                        <p:cTn id="31" dur="500"/>
                                        <p:tgtEl>
                                          <p:spTgt spid="6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7"/>
                                        </p:tgtEl>
                                        <p:attrNameLst>
                                          <p:attrName>style.visibility</p:attrName>
                                        </p:attrNameLst>
                                      </p:cBhvr>
                                      <p:to>
                                        <p:strVal val="visible"/>
                                      </p:to>
                                    </p:set>
                                    <p:animEffect transition="in" filter="fade">
                                      <p:cBhvr>
                                        <p:cTn id="34" dur="500"/>
                                        <p:tgtEl>
                                          <p:spTgt spid="637"/>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579"/>
                                        </p:tgtEl>
                                        <p:attrNameLst>
                                          <p:attrName>style.visibility</p:attrName>
                                        </p:attrNameLst>
                                      </p:cBhvr>
                                      <p:to>
                                        <p:strVal val="visible"/>
                                      </p:to>
                                    </p:set>
                                    <p:animEffect transition="in" filter="fade">
                                      <p:cBhvr>
                                        <p:cTn id="38" dur="500"/>
                                        <p:tgtEl>
                                          <p:spTgt spid="579"/>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638"/>
                                        </p:tgtEl>
                                        <p:attrNameLst>
                                          <p:attrName>style.visibility</p:attrName>
                                        </p:attrNameLst>
                                      </p:cBhvr>
                                      <p:to>
                                        <p:strVal val="visible"/>
                                      </p:to>
                                    </p:set>
                                    <p:animEffect transition="in" filter="fade">
                                      <p:cBhvr>
                                        <p:cTn id="42" dur="500"/>
                                        <p:tgtEl>
                                          <p:spTgt spid="6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39"/>
                                        </p:tgtEl>
                                        <p:attrNameLst>
                                          <p:attrName>style.visibility</p:attrName>
                                        </p:attrNameLst>
                                      </p:cBhvr>
                                      <p:to>
                                        <p:strVal val="visible"/>
                                      </p:to>
                                    </p:set>
                                    <p:animEffect transition="in" filter="fade">
                                      <p:cBhvr>
                                        <p:cTn id="45" dur="500"/>
                                        <p:tgtEl>
                                          <p:spTgt spid="6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40"/>
                                        </p:tgtEl>
                                        <p:attrNameLst>
                                          <p:attrName>style.visibility</p:attrName>
                                        </p:attrNameLst>
                                      </p:cBhvr>
                                      <p:to>
                                        <p:strVal val="visible"/>
                                      </p:to>
                                    </p:set>
                                    <p:animEffect transition="in" filter="fade">
                                      <p:cBhvr>
                                        <p:cTn id="48" dur="500"/>
                                        <p:tgtEl>
                                          <p:spTgt spid="6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63"/>
                                        </p:tgtEl>
                                        <p:attrNameLst>
                                          <p:attrName>style.visibility</p:attrName>
                                        </p:attrNameLst>
                                      </p:cBhvr>
                                      <p:to>
                                        <p:strVal val="visible"/>
                                      </p:to>
                                    </p:set>
                                    <p:animEffect transition="in" filter="fade">
                                      <p:cBhvr>
                                        <p:cTn id="53" dur="500"/>
                                        <p:tgtEl>
                                          <p:spTgt spid="563"/>
                                        </p:tgtEl>
                                      </p:cBhvr>
                                    </p:animEffect>
                                  </p:childTnLst>
                                </p:cTn>
                              </p:par>
                            </p:childTnLst>
                          </p:cTn>
                        </p:par>
                        <p:par>
                          <p:cTn id="54" fill="hold">
                            <p:stCondLst>
                              <p:cond delay="500"/>
                            </p:stCondLst>
                            <p:childTnLst>
                              <p:par>
                                <p:cTn id="55" presetID="10" presetClass="entr" presetSubtype="0" fill="hold" grpId="0" nodeType="afterEffect">
                                  <p:stCondLst>
                                    <p:cond delay="100"/>
                                  </p:stCondLst>
                                  <p:childTnLst>
                                    <p:set>
                                      <p:cBhvr>
                                        <p:cTn id="56" dur="1" fill="hold">
                                          <p:stCondLst>
                                            <p:cond delay="0"/>
                                          </p:stCondLst>
                                        </p:cTn>
                                        <p:tgtEl>
                                          <p:spTgt spid="562"/>
                                        </p:tgtEl>
                                        <p:attrNameLst>
                                          <p:attrName>style.visibility</p:attrName>
                                        </p:attrNameLst>
                                      </p:cBhvr>
                                      <p:to>
                                        <p:strVal val="visible"/>
                                      </p:to>
                                    </p:set>
                                    <p:animEffect transition="in" filter="fade">
                                      <p:cBhvr>
                                        <p:cTn id="57" dur="400"/>
                                        <p:tgtEl>
                                          <p:spTgt spid="562"/>
                                        </p:tgtEl>
                                      </p:cBhvr>
                                    </p:animEffect>
                                  </p:childTnLst>
                                </p:cTn>
                              </p:par>
                              <p:par>
                                <p:cTn id="58" presetID="10" presetClass="entr" presetSubtype="0" fill="hold" nodeType="withEffect">
                                  <p:stCondLst>
                                    <p:cond delay="100"/>
                                  </p:stCondLst>
                                  <p:childTnLst>
                                    <p:set>
                                      <p:cBhvr>
                                        <p:cTn id="59" dur="1" fill="hold">
                                          <p:stCondLst>
                                            <p:cond delay="0"/>
                                          </p:stCondLst>
                                        </p:cTn>
                                        <p:tgtEl>
                                          <p:spTgt spid="564"/>
                                        </p:tgtEl>
                                        <p:attrNameLst>
                                          <p:attrName>style.visibility</p:attrName>
                                        </p:attrNameLst>
                                      </p:cBhvr>
                                      <p:to>
                                        <p:strVal val="visible"/>
                                      </p:to>
                                    </p:set>
                                    <p:animEffect transition="in" filter="fade">
                                      <p:cBhvr>
                                        <p:cTn id="60" dur="600"/>
                                        <p:tgtEl>
                                          <p:spTgt spid="564"/>
                                        </p:tgtEl>
                                      </p:cBhvr>
                                    </p:animEffect>
                                  </p:childTnLst>
                                </p:cTn>
                              </p:par>
                              <p:par>
                                <p:cTn id="61" presetID="10" presetClass="exit" presetSubtype="0" fill="hold" nodeType="withEffect">
                                  <p:stCondLst>
                                    <p:cond delay="4200"/>
                                  </p:stCondLst>
                                  <p:childTnLst>
                                    <p:animEffect transition="out" filter="fade">
                                      <p:cBhvr>
                                        <p:cTn id="62" dur="100"/>
                                        <p:tgtEl>
                                          <p:spTgt spid="564"/>
                                        </p:tgtEl>
                                      </p:cBhvr>
                                    </p:animEffect>
                                    <p:set>
                                      <p:cBhvr>
                                        <p:cTn id="63" dur="1" fill="hold">
                                          <p:stCondLst>
                                            <p:cond delay="99"/>
                                          </p:stCondLst>
                                        </p:cTn>
                                        <p:tgtEl>
                                          <p:spTgt spid="564"/>
                                        </p:tgtEl>
                                        <p:attrNameLst>
                                          <p:attrName>style.visibility</p:attrName>
                                        </p:attrNameLst>
                                      </p:cBhvr>
                                      <p:to>
                                        <p:strVal val="hidden"/>
                                      </p:to>
                                    </p:set>
                                  </p:childTnLst>
                                </p:cTn>
                              </p:par>
                              <p:par>
                                <p:cTn id="64" presetID="10" presetClass="entr" presetSubtype="0" fill="hold" nodeType="withEffect">
                                  <p:stCondLst>
                                    <p:cond delay="4000"/>
                                  </p:stCondLst>
                                  <p:childTnLst>
                                    <p:set>
                                      <p:cBhvr>
                                        <p:cTn id="65" dur="1" fill="hold">
                                          <p:stCondLst>
                                            <p:cond delay="0"/>
                                          </p:stCondLst>
                                        </p:cTn>
                                        <p:tgtEl>
                                          <p:spTgt spid="555"/>
                                        </p:tgtEl>
                                        <p:attrNameLst>
                                          <p:attrName>style.visibility</p:attrName>
                                        </p:attrNameLst>
                                      </p:cBhvr>
                                      <p:to>
                                        <p:strVal val="visible"/>
                                      </p:to>
                                    </p:set>
                                    <p:animEffect transition="in" filter="fade">
                                      <p:cBhvr>
                                        <p:cTn id="66" dur="1000"/>
                                        <p:tgtEl>
                                          <p:spTgt spid="555"/>
                                        </p:tgtEl>
                                      </p:cBhvr>
                                    </p:animEffect>
                                  </p:childTnLst>
                                </p:cTn>
                              </p:par>
                              <p:par>
                                <p:cTn id="67" presetID="10" presetClass="entr" presetSubtype="0" fill="hold" grpId="0" nodeType="withEffect">
                                  <p:stCondLst>
                                    <p:cond delay="4900"/>
                                  </p:stCondLst>
                                  <p:childTnLst>
                                    <p:set>
                                      <p:cBhvr>
                                        <p:cTn id="68" dur="1" fill="hold">
                                          <p:stCondLst>
                                            <p:cond delay="0"/>
                                          </p:stCondLst>
                                        </p:cTn>
                                        <p:tgtEl>
                                          <p:spTgt spid="554"/>
                                        </p:tgtEl>
                                        <p:attrNameLst>
                                          <p:attrName>style.visibility</p:attrName>
                                        </p:attrNameLst>
                                      </p:cBhvr>
                                      <p:to>
                                        <p:strVal val="visible"/>
                                      </p:to>
                                    </p:set>
                                    <p:animEffect transition="in" filter="fade">
                                      <p:cBhvr>
                                        <p:cTn id="69" dur="1000"/>
                                        <p:tgtEl>
                                          <p:spTgt spid="554"/>
                                        </p:tgtEl>
                                      </p:cBhvr>
                                    </p:animEffect>
                                  </p:childTnLst>
                                </p:cTn>
                              </p:par>
                              <p:par>
                                <p:cTn id="70" presetID="63" presetClass="path" presetSubtype="0" fill="hold" nodeType="withEffect">
                                  <p:stCondLst>
                                    <p:cond delay="10000"/>
                                  </p:stCondLst>
                                  <p:childTnLst>
                                    <p:animMotion origin="layout" path="M -2.5E-6 1.11111E-6 L 0.52175 1.11111E-6 " pathEditMode="relative" rAng="0" ptsTypes="AA">
                                      <p:cBhvr>
                                        <p:cTn id="71" dur="31000" fill="hold"/>
                                        <p:tgtEl>
                                          <p:spTgt spid="555"/>
                                        </p:tgtEl>
                                        <p:attrNameLst>
                                          <p:attrName>ppt_x</p:attrName>
                                          <p:attrName>ppt_y</p:attrName>
                                        </p:attrNameLst>
                                      </p:cBhvr>
                                      <p:rCtr x="26081" y="0"/>
                                    </p:animMotion>
                                  </p:childTnLst>
                                </p:cTn>
                              </p:par>
                              <p:par>
                                <p:cTn id="72" presetID="10" presetClass="entr" presetSubtype="0" fill="hold" grpId="0" nodeType="withEffect">
                                  <p:stCondLst>
                                    <p:cond delay="19000"/>
                                  </p:stCondLst>
                                  <p:childTnLst>
                                    <p:set>
                                      <p:cBhvr>
                                        <p:cTn id="73" dur="1" fill="hold">
                                          <p:stCondLst>
                                            <p:cond delay="0"/>
                                          </p:stCondLst>
                                        </p:cTn>
                                        <p:tgtEl>
                                          <p:spTgt spid="603"/>
                                        </p:tgtEl>
                                        <p:attrNameLst>
                                          <p:attrName>style.visibility</p:attrName>
                                        </p:attrNameLst>
                                      </p:cBhvr>
                                      <p:to>
                                        <p:strVal val="visible"/>
                                      </p:to>
                                    </p:set>
                                    <p:animEffect transition="in" filter="fade">
                                      <p:cBhvr>
                                        <p:cTn id="74" dur="1000"/>
                                        <p:tgtEl>
                                          <p:spTgt spid="603"/>
                                        </p:tgtEl>
                                      </p:cBhvr>
                                    </p:animEffect>
                                  </p:childTnLst>
                                </p:cTn>
                              </p:par>
                              <p:par>
                                <p:cTn id="75" presetID="42" presetClass="path" presetSubtype="0" accel="50000" decel="50000" fill="hold" grpId="1" nodeType="withEffect">
                                  <p:stCondLst>
                                    <p:cond delay="20000"/>
                                  </p:stCondLst>
                                  <p:childTnLst>
                                    <p:animMotion origin="layout" path="M 3.33333E-6 -2.22222E-6 L 3.33333E-6 0.10787 " pathEditMode="relative" rAng="0" ptsTypes="AA">
                                      <p:cBhvr>
                                        <p:cTn id="76" dur="500" fill="hold"/>
                                        <p:tgtEl>
                                          <p:spTgt spid="603"/>
                                        </p:tgtEl>
                                        <p:attrNameLst>
                                          <p:attrName>ppt_x</p:attrName>
                                          <p:attrName>ppt_y</p:attrName>
                                        </p:attrNameLst>
                                      </p:cBhvr>
                                      <p:rCtr x="0" y="5394"/>
                                    </p:animMotion>
                                  </p:childTnLst>
                                </p:cTn>
                              </p:par>
                              <p:par>
                                <p:cTn id="77" presetID="10" presetClass="entr" presetSubtype="0" fill="hold" grpId="0" nodeType="withEffect">
                                  <p:stCondLst>
                                    <p:cond delay="20000"/>
                                  </p:stCondLst>
                                  <p:childTnLst>
                                    <p:set>
                                      <p:cBhvr>
                                        <p:cTn id="78" dur="1" fill="hold">
                                          <p:stCondLst>
                                            <p:cond delay="0"/>
                                          </p:stCondLst>
                                        </p:cTn>
                                        <p:tgtEl>
                                          <p:spTgt spid="614"/>
                                        </p:tgtEl>
                                        <p:attrNameLst>
                                          <p:attrName>style.visibility</p:attrName>
                                        </p:attrNameLst>
                                      </p:cBhvr>
                                      <p:to>
                                        <p:strVal val="visible"/>
                                      </p:to>
                                    </p:set>
                                    <p:animEffect transition="in" filter="fade">
                                      <p:cBhvr>
                                        <p:cTn id="79" dur="1000"/>
                                        <p:tgtEl>
                                          <p:spTgt spid="614"/>
                                        </p:tgtEl>
                                      </p:cBhvr>
                                    </p:animEffect>
                                  </p:childTnLst>
                                </p:cTn>
                              </p:par>
                              <p:par>
                                <p:cTn id="80" presetID="42" presetClass="path" presetSubtype="0" accel="50000" decel="50000" fill="hold" grpId="1" nodeType="withEffect">
                                  <p:stCondLst>
                                    <p:cond delay="21000"/>
                                  </p:stCondLst>
                                  <p:childTnLst>
                                    <p:animMotion origin="layout" path="M -3.75E-6 -2.22222E-6 L -3.75E-6 0.12523 " pathEditMode="relative" rAng="0" ptsTypes="AA">
                                      <p:cBhvr>
                                        <p:cTn id="81" dur="500" fill="hold"/>
                                        <p:tgtEl>
                                          <p:spTgt spid="614"/>
                                        </p:tgtEl>
                                        <p:attrNameLst>
                                          <p:attrName>ppt_x</p:attrName>
                                          <p:attrName>ppt_y</p:attrName>
                                        </p:attrNameLst>
                                      </p:cBhvr>
                                      <p:rCtr x="0" y="6250"/>
                                    </p:animMotion>
                                  </p:childTnLst>
                                </p:cTn>
                              </p:par>
                              <p:par>
                                <p:cTn id="82" presetID="10" presetClass="entr" presetSubtype="0" fill="hold" grpId="0" nodeType="withEffect">
                                  <p:stCondLst>
                                    <p:cond delay="21000"/>
                                  </p:stCondLst>
                                  <p:childTnLst>
                                    <p:set>
                                      <p:cBhvr>
                                        <p:cTn id="83" dur="1" fill="hold">
                                          <p:stCondLst>
                                            <p:cond delay="0"/>
                                          </p:stCondLst>
                                        </p:cTn>
                                        <p:tgtEl>
                                          <p:spTgt spid="604"/>
                                        </p:tgtEl>
                                        <p:attrNameLst>
                                          <p:attrName>style.visibility</p:attrName>
                                        </p:attrNameLst>
                                      </p:cBhvr>
                                      <p:to>
                                        <p:strVal val="visible"/>
                                      </p:to>
                                    </p:set>
                                    <p:animEffect transition="in" filter="fade">
                                      <p:cBhvr>
                                        <p:cTn id="84" dur="1000"/>
                                        <p:tgtEl>
                                          <p:spTgt spid="604"/>
                                        </p:tgtEl>
                                      </p:cBhvr>
                                    </p:animEffect>
                                  </p:childTnLst>
                                </p:cTn>
                              </p:par>
                              <p:par>
                                <p:cTn id="85" presetID="42" presetClass="path" presetSubtype="0" accel="50000" decel="50000" fill="hold" grpId="1" nodeType="withEffect">
                                  <p:stCondLst>
                                    <p:cond delay="22000"/>
                                  </p:stCondLst>
                                  <p:childTnLst>
                                    <p:animMotion origin="layout" path="M -8.33333E-7 -2.22222E-6 L -8.33333E-7 0.10787 " pathEditMode="relative" rAng="0" ptsTypes="AA">
                                      <p:cBhvr>
                                        <p:cTn id="86" dur="500" fill="hold"/>
                                        <p:tgtEl>
                                          <p:spTgt spid="604"/>
                                        </p:tgtEl>
                                        <p:attrNameLst>
                                          <p:attrName>ppt_x</p:attrName>
                                          <p:attrName>ppt_y</p:attrName>
                                        </p:attrNameLst>
                                      </p:cBhvr>
                                      <p:rCtr x="0" y="5394"/>
                                    </p:animMotion>
                                  </p:childTnLst>
                                </p:cTn>
                              </p:par>
                              <p:par>
                                <p:cTn id="87" presetID="10" presetClass="entr" presetSubtype="0" fill="hold" grpId="0" nodeType="withEffect">
                                  <p:stCondLst>
                                    <p:cond delay="22000"/>
                                  </p:stCondLst>
                                  <p:childTnLst>
                                    <p:set>
                                      <p:cBhvr>
                                        <p:cTn id="88" dur="1" fill="hold">
                                          <p:stCondLst>
                                            <p:cond delay="0"/>
                                          </p:stCondLst>
                                        </p:cTn>
                                        <p:tgtEl>
                                          <p:spTgt spid="615"/>
                                        </p:tgtEl>
                                        <p:attrNameLst>
                                          <p:attrName>style.visibility</p:attrName>
                                        </p:attrNameLst>
                                      </p:cBhvr>
                                      <p:to>
                                        <p:strVal val="visible"/>
                                      </p:to>
                                    </p:set>
                                    <p:animEffect transition="in" filter="fade">
                                      <p:cBhvr>
                                        <p:cTn id="89" dur="1000"/>
                                        <p:tgtEl>
                                          <p:spTgt spid="615"/>
                                        </p:tgtEl>
                                      </p:cBhvr>
                                    </p:animEffect>
                                  </p:childTnLst>
                                </p:cTn>
                              </p:par>
                              <p:par>
                                <p:cTn id="90" presetID="42" presetClass="path" presetSubtype="0" accel="50000" decel="50000" fill="hold" grpId="1" nodeType="withEffect">
                                  <p:stCondLst>
                                    <p:cond delay="23000"/>
                                  </p:stCondLst>
                                  <p:childTnLst>
                                    <p:animMotion origin="layout" path="M 2.08333E-6 -2.22222E-6 L 2.08333E-6 0.12523 " pathEditMode="relative" rAng="0" ptsTypes="AA">
                                      <p:cBhvr>
                                        <p:cTn id="91" dur="500" fill="hold"/>
                                        <p:tgtEl>
                                          <p:spTgt spid="615"/>
                                        </p:tgtEl>
                                        <p:attrNameLst>
                                          <p:attrName>ppt_x</p:attrName>
                                          <p:attrName>ppt_y</p:attrName>
                                        </p:attrNameLst>
                                      </p:cBhvr>
                                      <p:rCtr x="0" y="6250"/>
                                    </p:animMotion>
                                  </p:childTnLst>
                                </p:cTn>
                              </p:par>
                              <p:par>
                                <p:cTn id="92" presetID="10" presetClass="entr" presetSubtype="0" fill="hold" grpId="0" nodeType="withEffect">
                                  <p:stCondLst>
                                    <p:cond delay="23000"/>
                                  </p:stCondLst>
                                  <p:childTnLst>
                                    <p:set>
                                      <p:cBhvr>
                                        <p:cTn id="93" dur="1" fill="hold">
                                          <p:stCondLst>
                                            <p:cond delay="0"/>
                                          </p:stCondLst>
                                        </p:cTn>
                                        <p:tgtEl>
                                          <p:spTgt spid="605"/>
                                        </p:tgtEl>
                                        <p:attrNameLst>
                                          <p:attrName>style.visibility</p:attrName>
                                        </p:attrNameLst>
                                      </p:cBhvr>
                                      <p:to>
                                        <p:strVal val="visible"/>
                                      </p:to>
                                    </p:set>
                                    <p:animEffect transition="in" filter="fade">
                                      <p:cBhvr>
                                        <p:cTn id="94" dur="1000"/>
                                        <p:tgtEl>
                                          <p:spTgt spid="605"/>
                                        </p:tgtEl>
                                      </p:cBhvr>
                                    </p:animEffect>
                                  </p:childTnLst>
                                </p:cTn>
                              </p:par>
                              <p:par>
                                <p:cTn id="95" presetID="42" presetClass="path" presetSubtype="0" accel="50000" decel="50000" fill="hold" grpId="1" nodeType="withEffect">
                                  <p:stCondLst>
                                    <p:cond delay="24000"/>
                                  </p:stCondLst>
                                  <p:childTnLst>
                                    <p:animMotion origin="layout" path="M 4.79167E-6 -2.22222E-6 L 4.79167E-6 0.10787 " pathEditMode="relative" rAng="0" ptsTypes="AA">
                                      <p:cBhvr>
                                        <p:cTn id="96" dur="500" fill="hold"/>
                                        <p:tgtEl>
                                          <p:spTgt spid="605"/>
                                        </p:tgtEl>
                                        <p:attrNameLst>
                                          <p:attrName>ppt_x</p:attrName>
                                          <p:attrName>ppt_y</p:attrName>
                                        </p:attrNameLst>
                                      </p:cBhvr>
                                      <p:rCtr x="0" y="5394"/>
                                    </p:animMotion>
                                  </p:childTnLst>
                                </p:cTn>
                              </p:par>
                              <p:par>
                                <p:cTn id="97" presetID="10" presetClass="entr" presetSubtype="0" fill="hold" grpId="0" nodeType="withEffect">
                                  <p:stCondLst>
                                    <p:cond delay="24000"/>
                                  </p:stCondLst>
                                  <p:childTnLst>
                                    <p:set>
                                      <p:cBhvr>
                                        <p:cTn id="98" dur="1" fill="hold">
                                          <p:stCondLst>
                                            <p:cond delay="0"/>
                                          </p:stCondLst>
                                        </p:cTn>
                                        <p:tgtEl>
                                          <p:spTgt spid="616"/>
                                        </p:tgtEl>
                                        <p:attrNameLst>
                                          <p:attrName>style.visibility</p:attrName>
                                        </p:attrNameLst>
                                      </p:cBhvr>
                                      <p:to>
                                        <p:strVal val="visible"/>
                                      </p:to>
                                    </p:set>
                                    <p:animEffect transition="in" filter="fade">
                                      <p:cBhvr>
                                        <p:cTn id="99" dur="1000"/>
                                        <p:tgtEl>
                                          <p:spTgt spid="616"/>
                                        </p:tgtEl>
                                      </p:cBhvr>
                                    </p:animEffect>
                                  </p:childTnLst>
                                </p:cTn>
                              </p:par>
                              <p:par>
                                <p:cTn id="100" presetID="42" presetClass="path" presetSubtype="0" accel="50000" decel="50000" fill="hold" grpId="1" nodeType="withEffect">
                                  <p:stCondLst>
                                    <p:cond delay="25000"/>
                                  </p:stCondLst>
                                  <p:childTnLst>
                                    <p:animMotion origin="layout" path="M -2.29167E-6 -2.22222E-6 L -2.29167E-6 0.12523 " pathEditMode="relative" rAng="0" ptsTypes="AA">
                                      <p:cBhvr>
                                        <p:cTn id="101" dur="500" fill="hold"/>
                                        <p:tgtEl>
                                          <p:spTgt spid="616"/>
                                        </p:tgtEl>
                                        <p:attrNameLst>
                                          <p:attrName>ppt_x</p:attrName>
                                          <p:attrName>ppt_y</p:attrName>
                                        </p:attrNameLst>
                                      </p:cBhvr>
                                      <p:rCtr x="0" y="6250"/>
                                    </p:animMotion>
                                  </p:childTnLst>
                                </p:cTn>
                              </p:par>
                              <p:par>
                                <p:cTn id="102" presetID="10" presetClass="entr" presetSubtype="0" fill="hold" grpId="0" nodeType="withEffect">
                                  <p:stCondLst>
                                    <p:cond delay="25000"/>
                                  </p:stCondLst>
                                  <p:childTnLst>
                                    <p:set>
                                      <p:cBhvr>
                                        <p:cTn id="103" dur="1" fill="hold">
                                          <p:stCondLst>
                                            <p:cond delay="0"/>
                                          </p:stCondLst>
                                        </p:cTn>
                                        <p:tgtEl>
                                          <p:spTgt spid="606"/>
                                        </p:tgtEl>
                                        <p:attrNameLst>
                                          <p:attrName>style.visibility</p:attrName>
                                        </p:attrNameLst>
                                      </p:cBhvr>
                                      <p:to>
                                        <p:strVal val="visible"/>
                                      </p:to>
                                    </p:set>
                                    <p:animEffect transition="in" filter="fade">
                                      <p:cBhvr>
                                        <p:cTn id="104" dur="1000"/>
                                        <p:tgtEl>
                                          <p:spTgt spid="606"/>
                                        </p:tgtEl>
                                      </p:cBhvr>
                                    </p:animEffect>
                                  </p:childTnLst>
                                </p:cTn>
                              </p:par>
                              <p:par>
                                <p:cTn id="105" presetID="42" presetClass="path" presetSubtype="0" accel="50000" decel="50000" fill="hold" grpId="1" nodeType="withEffect">
                                  <p:stCondLst>
                                    <p:cond delay="26000"/>
                                  </p:stCondLst>
                                  <p:childTnLst>
                                    <p:animMotion origin="layout" path="M 6.25E-7 -2.22222E-6 L 6.25E-7 0.10787 " pathEditMode="relative" rAng="0" ptsTypes="AA">
                                      <p:cBhvr>
                                        <p:cTn id="106" dur="500" fill="hold"/>
                                        <p:tgtEl>
                                          <p:spTgt spid="606"/>
                                        </p:tgtEl>
                                        <p:attrNameLst>
                                          <p:attrName>ppt_x</p:attrName>
                                          <p:attrName>ppt_y</p:attrName>
                                        </p:attrNameLst>
                                      </p:cBhvr>
                                      <p:rCtr x="0" y="5394"/>
                                    </p:animMotion>
                                  </p:childTnLst>
                                </p:cTn>
                              </p:par>
                              <p:par>
                                <p:cTn id="107" presetID="10" presetClass="entr" presetSubtype="0" fill="hold" grpId="0" nodeType="withEffect">
                                  <p:stCondLst>
                                    <p:cond delay="26000"/>
                                  </p:stCondLst>
                                  <p:childTnLst>
                                    <p:set>
                                      <p:cBhvr>
                                        <p:cTn id="108" dur="1" fill="hold">
                                          <p:stCondLst>
                                            <p:cond delay="0"/>
                                          </p:stCondLst>
                                        </p:cTn>
                                        <p:tgtEl>
                                          <p:spTgt spid="617"/>
                                        </p:tgtEl>
                                        <p:attrNameLst>
                                          <p:attrName>style.visibility</p:attrName>
                                        </p:attrNameLst>
                                      </p:cBhvr>
                                      <p:to>
                                        <p:strVal val="visible"/>
                                      </p:to>
                                    </p:set>
                                    <p:animEffect transition="in" filter="fade">
                                      <p:cBhvr>
                                        <p:cTn id="109" dur="1000"/>
                                        <p:tgtEl>
                                          <p:spTgt spid="617"/>
                                        </p:tgtEl>
                                      </p:cBhvr>
                                    </p:animEffect>
                                  </p:childTnLst>
                                </p:cTn>
                              </p:par>
                              <p:par>
                                <p:cTn id="110" presetID="42" presetClass="path" presetSubtype="0" accel="50000" decel="50000" fill="hold" grpId="1" nodeType="withEffect">
                                  <p:stCondLst>
                                    <p:cond delay="27000"/>
                                  </p:stCondLst>
                                  <p:childTnLst>
                                    <p:animMotion origin="layout" path="M -0.00078 -2.22222E-6 L -0.00078 0.12523 " pathEditMode="relative" rAng="0" ptsTypes="AA">
                                      <p:cBhvr>
                                        <p:cTn id="111" dur="500" fill="hold"/>
                                        <p:tgtEl>
                                          <p:spTgt spid="617"/>
                                        </p:tgtEl>
                                        <p:attrNameLst>
                                          <p:attrName>ppt_x</p:attrName>
                                          <p:attrName>ppt_y</p:attrName>
                                        </p:attrNameLst>
                                      </p:cBhvr>
                                      <p:rCtr x="0" y="6250"/>
                                    </p:animMotion>
                                  </p:childTnLst>
                                </p:cTn>
                              </p:par>
                              <p:par>
                                <p:cTn id="112" presetID="10" presetClass="entr" presetSubtype="0" fill="hold" grpId="0" nodeType="withEffect">
                                  <p:stCondLst>
                                    <p:cond delay="27000"/>
                                  </p:stCondLst>
                                  <p:childTnLst>
                                    <p:set>
                                      <p:cBhvr>
                                        <p:cTn id="113" dur="1" fill="hold">
                                          <p:stCondLst>
                                            <p:cond delay="0"/>
                                          </p:stCondLst>
                                        </p:cTn>
                                        <p:tgtEl>
                                          <p:spTgt spid="607"/>
                                        </p:tgtEl>
                                        <p:attrNameLst>
                                          <p:attrName>style.visibility</p:attrName>
                                        </p:attrNameLst>
                                      </p:cBhvr>
                                      <p:to>
                                        <p:strVal val="visible"/>
                                      </p:to>
                                    </p:set>
                                    <p:animEffect transition="in" filter="fade">
                                      <p:cBhvr>
                                        <p:cTn id="114" dur="1000"/>
                                        <p:tgtEl>
                                          <p:spTgt spid="607"/>
                                        </p:tgtEl>
                                      </p:cBhvr>
                                    </p:animEffect>
                                  </p:childTnLst>
                                </p:cTn>
                              </p:par>
                              <p:par>
                                <p:cTn id="115" presetID="42" presetClass="path" presetSubtype="0" accel="50000" decel="50000" fill="hold" grpId="1" nodeType="withEffect">
                                  <p:stCondLst>
                                    <p:cond delay="28000"/>
                                  </p:stCondLst>
                                  <p:childTnLst>
                                    <p:animMotion origin="layout" path="M -3.54167E-6 -2.22222E-6 L -3.54167E-6 0.10787 " pathEditMode="relative" rAng="0" ptsTypes="AA">
                                      <p:cBhvr>
                                        <p:cTn id="116" dur="500" fill="hold"/>
                                        <p:tgtEl>
                                          <p:spTgt spid="607"/>
                                        </p:tgtEl>
                                        <p:attrNameLst>
                                          <p:attrName>ppt_x</p:attrName>
                                          <p:attrName>ppt_y</p:attrName>
                                        </p:attrNameLst>
                                      </p:cBhvr>
                                      <p:rCtr x="0" y="5394"/>
                                    </p:animMotion>
                                  </p:childTnLst>
                                </p:cTn>
                              </p:par>
                              <p:par>
                                <p:cTn id="117" presetID="10" presetClass="entr" presetSubtype="0" fill="hold" grpId="0" nodeType="withEffect">
                                  <p:stCondLst>
                                    <p:cond delay="28000"/>
                                  </p:stCondLst>
                                  <p:childTnLst>
                                    <p:set>
                                      <p:cBhvr>
                                        <p:cTn id="118" dur="1" fill="hold">
                                          <p:stCondLst>
                                            <p:cond delay="0"/>
                                          </p:stCondLst>
                                        </p:cTn>
                                        <p:tgtEl>
                                          <p:spTgt spid="618"/>
                                        </p:tgtEl>
                                        <p:attrNameLst>
                                          <p:attrName>style.visibility</p:attrName>
                                        </p:attrNameLst>
                                      </p:cBhvr>
                                      <p:to>
                                        <p:strVal val="visible"/>
                                      </p:to>
                                    </p:set>
                                    <p:animEffect transition="in" filter="fade">
                                      <p:cBhvr>
                                        <p:cTn id="119" dur="1000"/>
                                        <p:tgtEl>
                                          <p:spTgt spid="618"/>
                                        </p:tgtEl>
                                      </p:cBhvr>
                                    </p:animEffect>
                                  </p:childTnLst>
                                </p:cTn>
                              </p:par>
                              <p:par>
                                <p:cTn id="120" presetID="42" presetClass="path" presetSubtype="0" accel="50000" decel="50000" fill="hold" grpId="1" nodeType="withEffect">
                                  <p:stCondLst>
                                    <p:cond delay="29000"/>
                                  </p:stCondLst>
                                  <p:childTnLst>
                                    <p:animMotion origin="layout" path="M -0.00078 -2.22222E-6 L -0.00078 0.12523 " pathEditMode="relative" rAng="0" ptsTypes="AA">
                                      <p:cBhvr>
                                        <p:cTn id="121" dur="500" fill="hold"/>
                                        <p:tgtEl>
                                          <p:spTgt spid="618"/>
                                        </p:tgtEl>
                                        <p:attrNameLst>
                                          <p:attrName>ppt_x</p:attrName>
                                          <p:attrName>ppt_y</p:attrName>
                                        </p:attrNameLst>
                                      </p:cBhvr>
                                      <p:rCtr x="0" y="6250"/>
                                    </p:animMotion>
                                  </p:childTnLst>
                                </p:cTn>
                              </p:par>
                              <p:par>
                                <p:cTn id="122" presetID="10" presetClass="entr" presetSubtype="0" fill="hold" grpId="0" nodeType="withEffect">
                                  <p:stCondLst>
                                    <p:cond delay="29000"/>
                                  </p:stCondLst>
                                  <p:childTnLst>
                                    <p:set>
                                      <p:cBhvr>
                                        <p:cTn id="123" dur="1" fill="hold">
                                          <p:stCondLst>
                                            <p:cond delay="0"/>
                                          </p:stCondLst>
                                        </p:cTn>
                                        <p:tgtEl>
                                          <p:spTgt spid="608"/>
                                        </p:tgtEl>
                                        <p:attrNameLst>
                                          <p:attrName>style.visibility</p:attrName>
                                        </p:attrNameLst>
                                      </p:cBhvr>
                                      <p:to>
                                        <p:strVal val="visible"/>
                                      </p:to>
                                    </p:set>
                                    <p:animEffect transition="in" filter="fade">
                                      <p:cBhvr>
                                        <p:cTn id="124" dur="1000"/>
                                        <p:tgtEl>
                                          <p:spTgt spid="608"/>
                                        </p:tgtEl>
                                      </p:cBhvr>
                                    </p:animEffect>
                                  </p:childTnLst>
                                </p:cTn>
                              </p:par>
                              <p:par>
                                <p:cTn id="125" presetID="42" presetClass="path" presetSubtype="0" accel="50000" decel="50000" fill="hold" grpId="1" nodeType="withEffect">
                                  <p:stCondLst>
                                    <p:cond delay="30000"/>
                                  </p:stCondLst>
                                  <p:childTnLst>
                                    <p:animMotion origin="layout" path="M 2.08333E-6 -2.22222E-6 L 2.08333E-6 0.10787 " pathEditMode="relative" rAng="0" ptsTypes="AA">
                                      <p:cBhvr>
                                        <p:cTn id="126" dur="500" fill="hold"/>
                                        <p:tgtEl>
                                          <p:spTgt spid="608"/>
                                        </p:tgtEl>
                                        <p:attrNameLst>
                                          <p:attrName>ppt_x</p:attrName>
                                          <p:attrName>ppt_y</p:attrName>
                                        </p:attrNameLst>
                                      </p:cBhvr>
                                      <p:rCtr x="0" y="5394"/>
                                    </p:animMotion>
                                  </p:childTnLst>
                                </p:cTn>
                              </p:par>
                              <p:par>
                                <p:cTn id="127" presetID="10" presetClass="entr" presetSubtype="0" fill="hold" grpId="0" nodeType="withEffect">
                                  <p:stCondLst>
                                    <p:cond delay="30000"/>
                                  </p:stCondLst>
                                  <p:childTnLst>
                                    <p:set>
                                      <p:cBhvr>
                                        <p:cTn id="128" dur="1" fill="hold">
                                          <p:stCondLst>
                                            <p:cond delay="0"/>
                                          </p:stCondLst>
                                        </p:cTn>
                                        <p:tgtEl>
                                          <p:spTgt spid="619"/>
                                        </p:tgtEl>
                                        <p:attrNameLst>
                                          <p:attrName>style.visibility</p:attrName>
                                        </p:attrNameLst>
                                      </p:cBhvr>
                                      <p:to>
                                        <p:strVal val="visible"/>
                                      </p:to>
                                    </p:set>
                                    <p:animEffect transition="in" filter="fade">
                                      <p:cBhvr>
                                        <p:cTn id="129" dur="1000"/>
                                        <p:tgtEl>
                                          <p:spTgt spid="619"/>
                                        </p:tgtEl>
                                      </p:cBhvr>
                                    </p:animEffect>
                                  </p:childTnLst>
                                </p:cTn>
                              </p:par>
                              <p:par>
                                <p:cTn id="130" presetID="42" presetClass="path" presetSubtype="0" accel="50000" decel="50000" fill="hold" grpId="1" nodeType="withEffect">
                                  <p:stCondLst>
                                    <p:cond delay="31000"/>
                                  </p:stCondLst>
                                  <p:childTnLst>
                                    <p:animMotion origin="layout" path="M -0.00079 -2.22222E-6 L -0.00079 0.12523 " pathEditMode="relative" rAng="0" ptsTypes="AA">
                                      <p:cBhvr>
                                        <p:cTn id="131" dur="500" fill="hold"/>
                                        <p:tgtEl>
                                          <p:spTgt spid="619"/>
                                        </p:tgtEl>
                                        <p:attrNameLst>
                                          <p:attrName>ppt_x</p:attrName>
                                          <p:attrName>ppt_y</p:attrName>
                                        </p:attrNameLst>
                                      </p:cBhvr>
                                      <p:rCtr x="0" y="6250"/>
                                    </p:animMotion>
                                  </p:childTnLst>
                                </p:cTn>
                              </p:par>
                              <p:par>
                                <p:cTn id="132" presetID="10" presetClass="entr" presetSubtype="0" fill="hold" grpId="0" nodeType="withEffect">
                                  <p:stCondLst>
                                    <p:cond delay="31000"/>
                                  </p:stCondLst>
                                  <p:childTnLst>
                                    <p:set>
                                      <p:cBhvr>
                                        <p:cTn id="133" dur="1" fill="hold">
                                          <p:stCondLst>
                                            <p:cond delay="0"/>
                                          </p:stCondLst>
                                        </p:cTn>
                                        <p:tgtEl>
                                          <p:spTgt spid="609"/>
                                        </p:tgtEl>
                                        <p:attrNameLst>
                                          <p:attrName>style.visibility</p:attrName>
                                        </p:attrNameLst>
                                      </p:cBhvr>
                                      <p:to>
                                        <p:strVal val="visible"/>
                                      </p:to>
                                    </p:set>
                                    <p:animEffect transition="in" filter="fade">
                                      <p:cBhvr>
                                        <p:cTn id="134" dur="1000"/>
                                        <p:tgtEl>
                                          <p:spTgt spid="609"/>
                                        </p:tgtEl>
                                      </p:cBhvr>
                                    </p:animEffect>
                                  </p:childTnLst>
                                </p:cTn>
                              </p:par>
                              <p:par>
                                <p:cTn id="135" presetID="42" presetClass="path" presetSubtype="0" accel="50000" decel="50000" fill="hold" grpId="1" nodeType="withEffect">
                                  <p:stCondLst>
                                    <p:cond delay="32000"/>
                                  </p:stCondLst>
                                  <p:childTnLst>
                                    <p:animMotion origin="layout" path="M -1.875E-6 -2.22222E-6 L -1.875E-6 0.10787 " pathEditMode="relative" rAng="0" ptsTypes="AA">
                                      <p:cBhvr>
                                        <p:cTn id="136" dur="500" fill="hold"/>
                                        <p:tgtEl>
                                          <p:spTgt spid="609"/>
                                        </p:tgtEl>
                                        <p:attrNameLst>
                                          <p:attrName>ppt_x</p:attrName>
                                          <p:attrName>ppt_y</p:attrName>
                                        </p:attrNameLst>
                                      </p:cBhvr>
                                      <p:rCtr x="0" y="5394"/>
                                    </p:animMotion>
                                  </p:childTnLst>
                                </p:cTn>
                              </p:par>
                              <p:par>
                                <p:cTn id="137" presetID="10" presetClass="entr" presetSubtype="0" fill="hold" grpId="0" nodeType="withEffect">
                                  <p:stCondLst>
                                    <p:cond delay="32000"/>
                                  </p:stCondLst>
                                  <p:childTnLst>
                                    <p:set>
                                      <p:cBhvr>
                                        <p:cTn id="138" dur="1" fill="hold">
                                          <p:stCondLst>
                                            <p:cond delay="0"/>
                                          </p:stCondLst>
                                        </p:cTn>
                                        <p:tgtEl>
                                          <p:spTgt spid="620"/>
                                        </p:tgtEl>
                                        <p:attrNameLst>
                                          <p:attrName>style.visibility</p:attrName>
                                        </p:attrNameLst>
                                      </p:cBhvr>
                                      <p:to>
                                        <p:strVal val="visible"/>
                                      </p:to>
                                    </p:set>
                                    <p:animEffect transition="in" filter="fade">
                                      <p:cBhvr>
                                        <p:cTn id="139" dur="1000"/>
                                        <p:tgtEl>
                                          <p:spTgt spid="620"/>
                                        </p:tgtEl>
                                      </p:cBhvr>
                                    </p:animEffect>
                                  </p:childTnLst>
                                </p:cTn>
                              </p:par>
                              <p:par>
                                <p:cTn id="140" presetID="42" presetClass="path" presetSubtype="0" accel="50000" decel="50000" fill="hold" grpId="1" nodeType="withEffect">
                                  <p:stCondLst>
                                    <p:cond delay="33000"/>
                                  </p:stCondLst>
                                  <p:childTnLst>
                                    <p:animMotion origin="layout" path="M -0.00208 -2.22222E-6 L -0.00208 0.12523 " pathEditMode="relative" rAng="0" ptsTypes="AA">
                                      <p:cBhvr>
                                        <p:cTn id="141" dur="500" fill="hold"/>
                                        <p:tgtEl>
                                          <p:spTgt spid="620"/>
                                        </p:tgtEl>
                                        <p:attrNameLst>
                                          <p:attrName>ppt_x</p:attrName>
                                          <p:attrName>ppt_y</p:attrName>
                                        </p:attrNameLst>
                                      </p:cBhvr>
                                      <p:rCtr x="0" y="6250"/>
                                    </p:animMotion>
                                  </p:childTnLst>
                                </p:cTn>
                              </p:par>
                              <p:par>
                                <p:cTn id="142" presetID="10" presetClass="entr" presetSubtype="0" fill="hold" grpId="0" nodeType="withEffect">
                                  <p:stCondLst>
                                    <p:cond delay="33000"/>
                                  </p:stCondLst>
                                  <p:childTnLst>
                                    <p:set>
                                      <p:cBhvr>
                                        <p:cTn id="143" dur="1" fill="hold">
                                          <p:stCondLst>
                                            <p:cond delay="0"/>
                                          </p:stCondLst>
                                        </p:cTn>
                                        <p:tgtEl>
                                          <p:spTgt spid="610"/>
                                        </p:tgtEl>
                                        <p:attrNameLst>
                                          <p:attrName>style.visibility</p:attrName>
                                        </p:attrNameLst>
                                      </p:cBhvr>
                                      <p:to>
                                        <p:strVal val="visible"/>
                                      </p:to>
                                    </p:set>
                                    <p:animEffect transition="in" filter="fade">
                                      <p:cBhvr>
                                        <p:cTn id="144" dur="1000"/>
                                        <p:tgtEl>
                                          <p:spTgt spid="610"/>
                                        </p:tgtEl>
                                      </p:cBhvr>
                                    </p:animEffect>
                                  </p:childTnLst>
                                </p:cTn>
                              </p:par>
                              <p:par>
                                <p:cTn id="145" presetID="42" presetClass="path" presetSubtype="0" accel="50000" decel="50000" fill="hold" grpId="1" nodeType="withEffect">
                                  <p:stCondLst>
                                    <p:cond delay="34000"/>
                                  </p:stCondLst>
                                  <p:childTnLst>
                                    <p:animMotion origin="layout" path="M 3.95833E-6 -2.22222E-6 L 3.95833E-6 0.10787 " pathEditMode="relative" rAng="0" ptsTypes="AA">
                                      <p:cBhvr>
                                        <p:cTn id="146" dur="500" fill="hold"/>
                                        <p:tgtEl>
                                          <p:spTgt spid="610"/>
                                        </p:tgtEl>
                                        <p:attrNameLst>
                                          <p:attrName>ppt_x</p:attrName>
                                          <p:attrName>ppt_y</p:attrName>
                                        </p:attrNameLst>
                                      </p:cBhvr>
                                      <p:rCtr x="0" y="5394"/>
                                    </p:animMotion>
                                  </p:childTnLst>
                                </p:cTn>
                              </p:par>
                              <p:par>
                                <p:cTn id="147" presetID="10" presetClass="entr" presetSubtype="0" fill="hold" grpId="0" nodeType="withEffect">
                                  <p:stCondLst>
                                    <p:cond delay="34000"/>
                                  </p:stCondLst>
                                  <p:childTnLst>
                                    <p:set>
                                      <p:cBhvr>
                                        <p:cTn id="148" dur="1" fill="hold">
                                          <p:stCondLst>
                                            <p:cond delay="0"/>
                                          </p:stCondLst>
                                        </p:cTn>
                                        <p:tgtEl>
                                          <p:spTgt spid="621"/>
                                        </p:tgtEl>
                                        <p:attrNameLst>
                                          <p:attrName>style.visibility</p:attrName>
                                        </p:attrNameLst>
                                      </p:cBhvr>
                                      <p:to>
                                        <p:strVal val="visible"/>
                                      </p:to>
                                    </p:set>
                                    <p:animEffect transition="in" filter="fade">
                                      <p:cBhvr>
                                        <p:cTn id="149" dur="1000"/>
                                        <p:tgtEl>
                                          <p:spTgt spid="621"/>
                                        </p:tgtEl>
                                      </p:cBhvr>
                                    </p:animEffect>
                                  </p:childTnLst>
                                </p:cTn>
                              </p:par>
                              <p:par>
                                <p:cTn id="150" presetID="42" presetClass="path" presetSubtype="0" accel="50000" decel="50000" fill="hold" grpId="1" nodeType="withEffect">
                                  <p:stCondLst>
                                    <p:cond delay="35000"/>
                                  </p:stCondLst>
                                  <p:childTnLst>
                                    <p:animMotion origin="layout" path="M -0.00208 -2.22222E-6 L -0.00208 0.12523 " pathEditMode="relative" rAng="0" ptsTypes="AA">
                                      <p:cBhvr>
                                        <p:cTn id="151" dur="500" fill="hold"/>
                                        <p:tgtEl>
                                          <p:spTgt spid="621"/>
                                        </p:tgtEl>
                                        <p:attrNameLst>
                                          <p:attrName>ppt_x</p:attrName>
                                          <p:attrName>ppt_y</p:attrName>
                                        </p:attrNameLst>
                                      </p:cBhvr>
                                      <p:rCtr x="0" y="6250"/>
                                    </p:animMotion>
                                  </p:childTnLst>
                                </p:cTn>
                              </p:par>
                              <p:par>
                                <p:cTn id="152" presetID="10" presetClass="entr" presetSubtype="0" fill="hold" grpId="0" nodeType="withEffect">
                                  <p:stCondLst>
                                    <p:cond delay="35000"/>
                                  </p:stCondLst>
                                  <p:childTnLst>
                                    <p:set>
                                      <p:cBhvr>
                                        <p:cTn id="153" dur="1" fill="hold">
                                          <p:stCondLst>
                                            <p:cond delay="0"/>
                                          </p:stCondLst>
                                        </p:cTn>
                                        <p:tgtEl>
                                          <p:spTgt spid="611"/>
                                        </p:tgtEl>
                                        <p:attrNameLst>
                                          <p:attrName>style.visibility</p:attrName>
                                        </p:attrNameLst>
                                      </p:cBhvr>
                                      <p:to>
                                        <p:strVal val="visible"/>
                                      </p:to>
                                    </p:set>
                                    <p:animEffect transition="in" filter="fade">
                                      <p:cBhvr>
                                        <p:cTn id="154" dur="1000"/>
                                        <p:tgtEl>
                                          <p:spTgt spid="611"/>
                                        </p:tgtEl>
                                      </p:cBhvr>
                                    </p:animEffect>
                                  </p:childTnLst>
                                </p:cTn>
                              </p:par>
                              <p:par>
                                <p:cTn id="155" presetID="42" presetClass="path" presetSubtype="0" accel="50000" decel="50000" fill="hold" grpId="1" nodeType="withEffect">
                                  <p:stCondLst>
                                    <p:cond delay="36000"/>
                                  </p:stCondLst>
                                  <p:childTnLst>
                                    <p:animMotion origin="layout" path="M 0 -2.22222E-6 L 0 0.10787 " pathEditMode="relative" rAng="0" ptsTypes="AA">
                                      <p:cBhvr>
                                        <p:cTn id="156" dur="500" fill="hold"/>
                                        <p:tgtEl>
                                          <p:spTgt spid="611"/>
                                        </p:tgtEl>
                                        <p:attrNameLst>
                                          <p:attrName>ppt_x</p:attrName>
                                          <p:attrName>ppt_y</p:attrName>
                                        </p:attrNameLst>
                                      </p:cBhvr>
                                      <p:rCtr x="0" y="5394"/>
                                    </p:animMotion>
                                  </p:childTnLst>
                                </p:cTn>
                              </p:par>
                              <p:par>
                                <p:cTn id="157" presetID="10" presetClass="entr" presetSubtype="0" fill="hold" grpId="0" nodeType="withEffect">
                                  <p:stCondLst>
                                    <p:cond delay="36000"/>
                                  </p:stCondLst>
                                  <p:childTnLst>
                                    <p:set>
                                      <p:cBhvr>
                                        <p:cTn id="158" dur="1" fill="hold">
                                          <p:stCondLst>
                                            <p:cond delay="0"/>
                                          </p:stCondLst>
                                        </p:cTn>
                                        <p:tgtEl>
                                          <p:spTgt spid="622"/>
                                        </p:tgtEl>
                                        <p:attrNameLst>
                                          <p:attrName>style.visibility</p:attrName>
                                        </p:attrNameLst>
                                      </p:cBhvr>
                                      <p:to>
                                        <p:strVal val="visible"/>
                                      </p:to>
                                    </p:set>
                                    <p:animEffect transition="in" filter="fade">
                                      <p:cBhvr>
                                        <p:cTn id="159" dur="1000"/>
                                        <p:tgtEl>
                                          <p:spTgt spid="622"/>
                                        </p:tgtEl>
                                      </p:cBhvr>
                                    </p:animEffect>
                                  </p:childTnLst>
                                </p:cTn>
                              </p:par>
                              <p:par>
                                <p:cTn id="160" presetID="42" presetClass="path" presetSubtype="0" accel="50000" decel="50000" fill="hold" grpId="1" nodeType="withEffect">
                                  <p:stCondLst>
                                    <p:cond delay="37000"/>
                                  </p:stCondLst>
                                  <p:childTnLst>
                                    <p:animMotion origin="layout" path="M -0.00261 -2.22222E-6 L -0.00261 0.12523 " pathEditMode="relative" rAng="0" ptsTypes="AA">
                                      <p:cBhvr>
                                        <p:cTn id="161" dur="500" fill="hold"/>
                                        <p:tgtEl>
                                          <p:spTgt spid="622"/>
                                        </p:tgtEl>
                                        <p:attrNameLst>
                                          <p:attrName>ppt_x</p:attrName>
                                          <p:attrName>ppt_y</p:attrName>
                                        </p:attrNameLst>
                                      </p:cBhvr>
                                      <p:rCtr x="0" y="6250"/>
                                    </p:animMotion>
                                  </p:childTnLst>
                                </p:cTn>
                              </p:par>
                              <p:par>
                                <p:cTn id="162" presetID="10" presetClass="entr" presetSubtype="0" fill="hold" grpId="0" nodeType="withEffect">
                                  <p:stCondLst>
                                    <p:cond delay="37000"/>
                                  </p:stCondLst>
                                  <p:childTnLst>
                                    <p:set>
                                      <p:cBhvr>
                                        <p:cTn id="163" dur="1" fill="hold">
                                          <p:stCondLst>
                                            <p:cond delay="0"/>
                                          </p:stCondLst>
                                        </p:cTn>
                                        <p:tgtEl>
                                          <p:spTgt spid="612"/>
                                        </p:tgtEl>
                                        <p:attrNameLst>
                                          <p:attrName>style.visibility</p:attrName>
                                        </p:attrNameLst>
                                      </p:cBhvr>
                                      <p:to>
                                        <p:strVal val="visible"/>
                                      </p:to>
                                    </p:set>
                                    <p:animEffect transition="in" filter="fade">
                                      <p:cBhvr>
                                        <p:cTn id="164" dur="1000"/>
                                        <p:tgtEl>
                                          <p:spTgt spid="612"/>
                                        </p:tgtEl>
                                      </p:cBhvr>
                                    </p:animEffect>
                                  </p:childTnLst>
                                </p:cTn>
                              </p:par>
                              <p:par>
                                <p:cTn id="165" presetID="42" presetClass="path" presetSubtype="0" accel="50000" decel="50000" fill="hold" grpId="1" nodeType="withEffect">
                                  <p:stCondLst>
                                    <p:cond delay="38000"/>
                                  </p:stCondLst>
                                  <p:childTnLst>
                                    <p:animMotion origin="layout" path="M -4.16667E-6 -2.22222E-6 L -4.16667E-6 0.10787 " pathEditMode="relative" rAng="0" ptsTypes="AA">
                                      <p:cBhvr>
                                        <p:cTn id="166" dur="500" fill="hold"/>
                                        <p:tgtEl>
                                          <p:spTgt spid="612"/>
                                        </p:tgtEl>
                                        <p:attrNameLst>
                                          <p:attrName>ppt_x</p:attrName>
                                          <p:attrName>ppt_y</p:attrName>
                                        </p:attrNameLst>
                                      </p:cBhvr>
                                      <p:rCtr x="0" y="5394"/>
                                    </p:animMotion>
                                  </p:childTnLst>
                                </p:cTn>
                              </p:par>
                              <p:par>
                                <p:cTn id="167" presetID="10" presetClass="entr" presetSubtype="0" fill="hold" grpId="0" nodeType="withEffect">
                                  <p:stCondLst>
                                    <p:cond delay="38000"/>
                                  </p:stCondLst>
                                  <p:childTnLst>
                                    <p:set>
                                      <p:cBhvr>
                                        <p:cTn id="168" dur="1" fill="hold">
                                          <p:stCondLst>
                                            <p:cond delay="0"/>
                                          </p:stCondLst>
                                        </p:cTn>
                                        <p:tgtEl>
                                          <p:spTgt spid="623"/>
                                        </p:tgtEl>
                                        <p:attrNameLst>
                                          <p:attrName>style.visibility</p:attrName>
                                        </p:attrNameLst>
                                      </p:cBhvr>
                                      <p:to>
                                        <p:strVal val="visible"/>
                                      </p:to>
                                    </p:set>
                                    <p:animEffect transition="in" filter="fade">
                                      <p:cBhvr>
                                        <p:cTn id="169" dur="1000"/>
                                        <p:tgtEl>
                                          <p:spTgt spid="623"/>
                                        </p:tgtEl>
                                      </p:cBhvr>
                                    </p:animEffect>
                                  </p:childTnLst>
                                </p:cTn>
                              </p:par>
                              <p:par>
                                <p:cTn id="170" presetID="42" presetClass="path" presetSubtype="0" accel="50000" decel="50000" fill="hold" grpId="1" nodeType="withEffect">
                                  <p:stCondLst>
                                    <p:cond delay="39000"/>
                                  </p:stCondLst>
                                  <p:childTnLst>
                                    <p:animMotion origin="layout" path="M -0.0026 -2.22222E-6 L -0.0026 0.12523 " pathEditMode="relative" rAng="0" ptsTypes="AA">
                                      <p:cBhvr>
                                        <p:cTn id="171" dur="500" fill="hold"/>
                                        <p:tgtEl>
                                          <p:spTgt spid="623"/>
                                        </p:tgtEl>
                                        <p:attrNameLst>
                                          <p:attrName>ppt_x</p:attrName>
                                          <p:attrName>ppt_y</p:attrName>
                                        </p:attrNameLst>
                                      </p:cBhvr>
                                      <p:rCtr x="0" y="6250"/>
                                    </p:animMotion>
                                  </p:childTnLst>
                                </p:cTn>
                              </p:par>
                              <p:par>
                                <p:cTn id="172" presetID="10" presetClass="entr" presetSubtype="0" fill="hold" grpId="0" nodeType="withEffect">
                                  <p:stCondLst>
                                    <p:cond delay="39000"/>
                                  </p:stCondLst>
                                  <p:childTnLst>
                                    <p:set>
                                      <p:cBhvr>
                                        <p:cTn id="173" dur="1" fill="hold">
                                          <p:stCondLst>
                                            <p:cond delay="0"/>
                                          </p:stCondLst>
                                        </p:cTn>
                                        <p:tgtEl>
                                          <p:spTgt spid="613"/>
                                        </p:tgtEl>
                                        <p:attrNameLst>
                                          <p:attrName>style.visibility</p:attrName>
                                        </p:attrNameLst>
                                      </p:cBhvr>
                                      <p:to>
                                        <p:strVal val="visible"/>
                                      </p:to>
                                    </p:set>
                                    <p:animEffect transition="in" filter="fade">
                                      <p:cBhvr>
                                        <p:cTn id="174" dur="1000"/>
                                        <p:tgtEl>
                                          <p:spTgt spid="613"/>
                                        </p:tgtEl>
                                      </p:cBhvr>
                                    </p:animEffect>
                                  </p:childTnLst>
                                </p:cTn>
                              </p:par>
                              <p:par>
                                <p:cTn id="175" presetID="42" presetClass="path" presetSubtype="0" accel="50000" decel="50000" fill="hold" grpId="1" nodeType="withEffect">
                                  <p:stCondLst>
                                    <p:cond delay="40000"/>
                                  </p:stCondLst>
                                  <p:childTnLst>
                                    <p:animMotion origin="layout" path="M 1.875E-6 -2.22222E-6 L 1.875E-6 0.10787 " pathEditMode="relative" rAng="0" ptsTypes="AA">
                                      <p:cBhvr>
                                        <p:cTn id="176" dur="500" fill="hold"/>
                                        <p:tgtEl>
                                          <p:spTgt spid="613"/>
                                        </p:tgtEl>
                                        <p:attrNameLst>
                                          <p:attrName>ppt_x</p:attrName>
                                          <p:attrName>ppt_y</p:attrName>
                                        </p:attrNameLst>
                                      </p:cBhvr>
                                      <p:rCtr x="0" y="5394"/>
                                    </p:animMotion>
                                  </p:childTnLst>
                                </p:cTn>
                              </p:par>
                              <p:par>
                                <p:cTn id="177" presetID="10" presetClass="entr" presetSubtype="0" fill="hold" grpId="0" nodeType="withEffect">
                                  <p:stCondLst>
                                    <p:cond delay="40000"/>
                                  </p:stCondLst>
                                  <p:childTnLst>
                                    <p:set>
                                      <p:cBhvr>
                                        <p:cTn id="178" dur="1" fill="hold">
                                          <p:stCondLst>
                                            <p:cond delay="0"/>
                                          </p:stCondLst>
                                        </p:cTn>
                                        <p:tgtEl>
                                          <p:spTgt spid="624"/>
                                        </p:tgtEl>
                                        <p:attrNameLst>
                                          <p:attrName>style.visibility</p:attrName>
                                        </p:attrNameLst>
                                      </p:cBhvr>
                                      <p:to>
                                        <p:strVal val="visible"/>
                                      </p:to>
                                    </p:set>
                                    <p:animEffect transition="in" filter="fade">
                                      <p:cBhvr>
                                        <p:cTn id="179" dur="1000"/>
                                        <p:tgtEl>
                                          <p:spTgt spid="624"/>
                                        </p:tgtEl>
                                      </p:cBhvr>
                                    </p:animEffect>
                                  </p:childTnLst>
                                </p:cTn>
                              </p:par>
                              <p:par>
                                <p:cTn id="180" presetID="42" presetClass="path" presetSubtype="0" accel="50000" decel="50000" fill="hold" grpId="1" nodeType="withEffect">
                                  <p:stCondLst>
                                    <p:cond delay="41000"/>
                                  </p:stCondLst>
                                  <p:childTnLst>
                                    <p:animMotion origin="layout" path="M -0.00261 -2.22222E-6 L -0.00261 0.12523 " pathEditMode="relative" rAng="0" ptsTypes="AA">
                                      <p:cBhvr>
                                        <p:cTn id="181" dur="500" fill="hold"/>
                                        <p:tgtEl>
                                          <p:spTgt spid="624"/>
                                        </p:tgtEl>
                                        <p:attrNameLst>
                                          <p:attrName>ppt_x</p:attrName>
                                          <p:attrName>ppt_y</p:attrName>
                                        </p:attrNameLst>
                                      </p:cBhvr>
                                      <p:rCtr x="0" y="6250"/>
                                    </p:animMotion>
                                  </p:childTnLst>
                                </p:cTn>
                              </p:par>
                              <p:par>
                                <p:cTn id="182" presetID="10" presetClass="entr" presetSubtype="0" fill="hold" grpId="0" nodeType="withEffect">
                                  <p:stCondLst>
                                    <p:cond delay="19000"/>
                                  </p:stCondLst>
                                  <p:childTnLst>
                                    <p:set>
                                      <p:cBhvr>
                                        <p:cTn id="183" dur="1" fill="hold">
                                          <p:stCondLst>
                                            <p:cond delay="0"/>
                                          </p:stCondLst>
                                        </p:cTn>
                                        <p:tgtEl>
                                          <p:spTgt spid="625"/>
                                        </p:tgtEl>
                                        <p:attrNameLst>
                                          <p:attrName>style.visibility</p:attrName>
                                        </p:attrNameLst>
                                      </p:cBhvr>
                                      <p:to>
                                        <p:strVal val="visible"/>
                                      </p:to>
                                    </p:set>
                                    <p:animEffect transition="in" filter="fade">
                                      <p:cBhvr>
                                        <p:cTn id="184" dur="1000"/>
                                        <p:tgtEl>
                                          <p:spTgt spid="625"/>
                                        </p:tgtEl>
                                      </p:cBhvr>
                                    </p:animEffect>
                                  </p:childTnLst>
                                </p:cTn>
                              </p:par>
                              <p:par>
                                <p:cTn id="185" presetID="42" presetClass="path" presetSubtype="0" accel="50000" decel="50000" fill="hold" grpId="1" nodeType="withEffect">
                                  <p:stCondLst>
                                    <p:cond delay="20000"/>
                                  </p:stCondLst>
                                  <p:childTnLst>
                                    <p:animMotion origin="layout" path="M 5.55112E-17 -3.7037E-6 L 5.55112E-17 0.18426 " pathEditMode="relative" rAng="0" ptsTypes="AA">
                                      <p:cBhvr>
                                        <p:cTn id="186" dur="500" fill="hold"/>
                                        <p:tgtEl>
                                          <p:spTgt spid="625"/>
                                        </p:tgtEl>
                                        <p:attrNameLst>
                                          <p:attrName>ppt_x</p:attrName>
                                          <p:attrName>ppt_y</p:attrName>
                                        </p:attrNameLst>
                                      </p:cBhvr>
                                      <p:rCtr x="0" y="9213"/>
                                    </p:animMotion>
                                  </p:childTnLst>
                                </p:cTn>
                              </p:par>
                              <p:par>
                                <p:cTn id="187" presetID="10" presetClass="entr" presetSubtype="0" fill="hold" grpId="0" nodeType="withEffect">
                                  <p:stCondLst>
                                    <p:cond delay="22000"/>
                                  </p:stCondLst>
                                  <p:childTnLst>
                                    <p:set>
                                      <p:cBhvr>
                                        <p:cTn id="188" dur="1" fill="hold">
                                          <p:stCondLst>
                                            <p:cond delay="0"/>
                                          </p:stCondLst>
                                        </p:cTn>
                                        <p:tgtEl>
                                          <p:spTgt spid="629"/>
                                        </p:tgtEl>
                                        <p:attrNameLst>
                                          <p:attrName>style.visibility</p:attrName>
                                        </p:attrNameLst>
                                      </p:cBhvr>
                                      <p:to>
                                        <p:strVal val="visible"/>
                                      </p:to>
                                    </p:set>
                                    <p:animEffect transition="in" filter="fade">
                                      <p:cBhvr>
                                        <p:cTn id="189" dur="1000"/>
                                        <p:tgtEl>
                                          <p:spTgt spid="629"/>
                                        </p:tgtEl>
                                      </p:cBhvr>
                                    </p:animEffect>
                                  </p:childTnLst>
                                </p:cTn>
                              </p:par>
                              <p:par>
                                <p:cTn id="190" presetID="42" presetClass="path" presetSubtype="0" accel="50000" decel="50000" fill="hold" grpId="1" nodeType="withEffect">
                                  <p:stCondLst>
                                    <p:cond delay="23000"/>
                                  </p:stCondLst>
                                  <p:childTnLst>
                                    <p:animMotion origin="layout" path="M -1.45833E-6 -2.22222E-6 L -1.45833E-6 0.20162 " pathEditMode="relative" rAng="0" ptsTypes="AA">
                                      <p:cBhvr>
                                        <p:cTn id="191" dur="500" fill="hold"/>
                                        <p:tgtEl>
                                          <p:spTgt spid="629"/>
                                        </p:tgtEl>
                                        <p:attrNameLst>
                                          <p:attrName>ppt_x</p:attrName>
                                          <p:attrName>ppt_y</p:attrName>
                                        </p:attrNameLst>
                                      </p:cBhvr>
                                      <p:rCtr x="0" y="10093"/>
                                    </p:animMotion>
                                  </p:childTnLst>
                                </p:cTn>
                              </p:par>
                              <p:par>
                                <p:cTn id="192" presetID="10" presetClass="entr" presetSubtype="0" fill="hold" grpId="0" nodeType="withEffect">
                                  <p:stCondLst>
                                    <p:cond delay="25000"/>
                                  </p:stCondLst>
                                  <p:childTnLst>
                                    <p:set>
                                      <p:cBhvr>
                                        <p:cTn id="193" dur="1" fill="hold">
                                          <p:stCondLst>
                                            <p:cond delay="0"/>
                                          </p:stCondLst>
                                        </p:cTn>
                                        <p:tgtEl>
                                          <p:spTgt spid="626"/>
                                        </p:tgtEl>
                                        <p:attrNameLst>
                                          <p:attrName>style.visibility</p:attrName>
                                        </p:attrNameLst>
                                      </p:cBhvr>
                                      <p:to>
                                        <p:strVal val="visible"/>
                                      </p:to>
                                    </p:set>
                                    <p:animEffect transition="in" filter="fade">
                                      <p:cBhvr>
                                        <p:cTn id="194" dur="1000"/>
                                        <p:tgtEl>
                                          <p:spTgt spid="626"/>
                                        </p:tgtEl>
                                      </p:cBhvr>
                                    </p:animEffect>
                                  </p:childTnLst>
                                </p:cTn>
                              </p:par>
                              <p:par>
                                <p:cTn id="195" presetID="42" presetClass="path" presetSubtype="0" accel="50000" decel="50000" fill="hold" grpId="1" nodeType="withEffect">
                                  <p:stCondLst>
                                    <p:cond delay="26000"/>
                                  </p:stCondLst>
                                  <p:childTnLst>
                                    <p:animMotion origin="layout" path="M -1.45833E-6 4.81481E-6 L -1.45833E-6 0.18425 " pathEditMode="relative" rAng="0" ptsTypes="AA">
                                      <p:cBhvr>
                                        <p:cTn id="196" dur="500" fill="hold"/>
                                        <p:tgtEl>
                                          <p:spTgt spid="626"/>
                                        </p:tgtEl>
                                        <p:attrNameLst>
                                          <p:attrName>ppt_x</p:attrName>
                                          <p:attrName>ppt_y</p:attrName>
                                        </p:attrNameLst>
                                      </p:cBhvr>
                                      <p:rCtr x="0" y="9213"/>
                                    </p:animMotion>
                                  </p:childTnLst>
                                </p:cTn>
                              </p:par>
                              <p:par>
                                <p:cTn id="197" presetID="10" presetClass="entr" presetSubtype="0" fill="hold" grpId="0" nodeType="withEffect">
                                  <p:stCondLst>
                                    <p:cond delay="28000"/>
                                  </p:stCondLst>
                                  <p:childTnLst>
                                    <p:set>
                                      <p:cBhvr>
                                        <p:cTn id="198" dur="1" fill="hold">
                                          <p:stCondLst>
                                            <p:cond delay="0"/>
                                          </p:stCondLst>
                                        </p:cTn>
                                        <p:tgtEl>
                                          <p:spTgt spid="630"/>
                                        </p:tgtEl>
                                        <p:attrNameLst>
                                          <p:attrName>style.visibility</p:attrName>
                                        </p:attrNameLst>
                                      </p:cBhvr>
                                      <p:to>
                                        <p:strVal val="visible"/>
                                      </p:to>
                                    </p:set>
                                    <p:animEffect transition="in" filter="fade">
                                      <p:cBhvr>
                                        <p:cTn id="199" dur="1000"/>
                                        <p:tgtEl>
                                          <p:spTgt spid="630"/>
                                        </p:tgtEl>
                                      </p:cBhvr>
                                    </p:animEffect>
                                  </p:childTnLst>
                                </p:cTn>
                              </p:par>
                              <p:par>
                                <p:cTn id="200" presetID="42" presetClass="path" presetSubtype="0" accel="50000" decel="50000" fill="hold" grpId="1" nodeType="withEffect">
                                  <p:stCondLst>
                                    <p:cond delay="29000"/>
                                  </p:stCondLst>
                                  <p:childTnLst>
                                    <p:animMotion origin="layout" path="M -3.125E-6 -2.22222E-6 L -3.125E-6 0.20162 " pathEditMode="relative" rAng="0" ptsTypes="AA">
                                      <p:cBhvr>
                                        <p:cTn id="201" dur="500" fill="hold"/>
                                        <p:tgtEl>
                                          <p:spTgt spid="630"/>
                                        </p:tgtEl>
                                        <p:attrNameLst>
                                          <p:attrName>ppt_x</p:attrName>
                                          <p:attrName>ppt_y</p:attrName>
                                        </p:attrNameLst>
                                      </p:cBhvr>
                                      <p:rCtr x="0" y="10069"/>
                                    </p:animMotion>
                                  </p:childTnLst>
                                </p:cTn>
                              </p:par>
                              <p:par>
                                <p:cTn id="202" presetID="10" presetClass="entr" presetSubtype="0" fill="hold" grpId="0" nodeType="withEffect">
                                  <p:stCondLst>
                                    <p:cond delay="31000"/>
                                  </p:stCondLst>
                                  <p:childTnLst>
                                    <p:set>
                                      <p:cBhvr>
                                        <p:cTn id="203" dur="1" fill="hold">
                                          <p:stCondLst>
                                            <p:cond delay="0"/>
                                          </p:stCondLst>
                                        </p:cTn>
                                        <p:tgtEl>
                                          <p:spTgt spid="627"/>
                                        </p:tgtEl>
                                        <p:attrNameLst>
                                          <p:attrName>style.visibility</p:attrName>
                                        </p:attrNameLst>
                                      </p:cBhvr>
                                      <p:to>
                                        <p:strVal val="visible"/>
                                      </p:to>
                                    </p:set>
                                    <p:animEffect transition="in" filter="fade">
                                      <p:cBhvr>
                                        <p:cTn id="204" dur="1000"/>
                                        <p:tgtEl>
                                          <p:spTgt spid="627"/>
                                        </p:tgtEl>
                                      </p:cBhvr>
                                    </p:animEffect>
                                  </p:childTnLst>
                                </p:cTn>
                              </p:par>
                              <p:par>
                                <p:cTn id="205" presetID="42" presetClass="path" presetSubtype="0" accel="50000" decel="50000" fill="hold" grpId="1" nodeType="withEffect">
                                  <p:stCondLst>
                                    <p:cond delay="32000"/>
                                  </p:stCondLst>
                                  <p:childTnLst>
                                    <p:animMotion origin="layout" path="M -2.91667E-6 -3.7037E-6 L -2.91667E-6 0.18426 " pathEditMode="relative" rAng="0" ptsTypes="AA">
                                      <p:cBhvr>
                                        <p:cTn id="206" dur="500" fill="hold"/>
                                        <p:tgtEl>
                                          <p:spTgt spid="627"/>
                                        </p:tgtEl>
                                        <p:attrNameLst>
                                          <p:attrName>ppt_x</p:attrName>
                                          <p:attrName>ppt_y</p:attrName>
                                        </p:attrNameLst>
                                      </p:cBhvr>
                                      <p:rCtr x="0" y="9213"/>
                                    </p:animMotion>
                                  </p:childTnLst>
                                </p:cTn>
                              </p:par>
                              <p:par>
                                <p:cTn id="207" presetID="10" presetClass="entr" presetSubtype="0" fill="hold" grpId="0" nodeType="withEffect">
                                  <p:stCondLst>
                                    <p:cond delay="34000"/>
                                  </p:stCondLst>
                                  <p:childTnLst>
                                    <p:set>
                                      <p:cBhvr>
                                        <p:cTn id="208" dur="1" fill="hold">
                                          <p:stCondLst>
                                            <p:cond delay="0"/>
                                          </p:stCondLst>
                                        </p:cTn>
                                        <p:tgtEl>
                                          <p:spTgt spid="631"/>
                                        </p:tgtEl>
                                        <p:attrNameLst>
                                          <p:attrName>style.visibility</p:attrName>
                                        </p:attrNameLst>
                                      </p:cBhvr>
                                      <p:to>
                                        <p:strVal val="visible"/>
                                      </p:to>
                                    </p:set>
                                    <p:animEffect transition="in" filter="fade">
                                      <p:cBhvr>
                                        <p:cTn id="209" dur="1000"/>
                                        <p:tgtEl>
                                          <p:spTgt spid="631"/>
                                        </p:tgtEl>
                                      </p:cBhvr>
                                    </p:animEffect>
                                  </p:childTnLst>
                                </p:cTn>
                              </p:par>
                              <p:par>
                                <p:cTn id="210" presetID="42" presetClass="path" presetSubtype="0" accel="50000" decel="50000" fill="hold" grpId="1" nodeType="withEffect">
                                  <p:stCondLst>
                                    <p:cond delay="35000"/>
                                  </p:stCondLst>
                                  <p:childTnLst>
                                    <p:animMotion origin="layout" path="M -4.16667E-6 -7.40741E-7 L -4.16667E-6 0.20185 " pathEditMode="relative" rAng="0" ptsTypes="AA">
                                      <p:cBhvr>
                                        <p:cTn id="211" dur="500" fill="hold"/>
                                        <p:tgtEl>
                                          <p:spTgt spid="631"/>
                                        </p:tgtEl>
                                        <p:attrNameLst>
                                          <p:attrName>ppt_x</p:attrName>
                                          <p:attrName>ppt_y</p:attrName>
                                        </p:attrNameLst>
                                      </p:cBhvr>
                                      <p:rCtr x="0" y="10093"/>
                                    </p:animMotion>
                                  </p:childTnLst>
                                </p:cTn>
                              </p:par>
                              <p:par>
                                <p:cTn id="212" presetID="10" presetClass="entr" presetSubtype="0" fill="hold" grpId="0" nodeType="withEffect">
                                  <p:stCondLst>
                                    <p:cond delay="37000"/>
                                  </p:stCondLst>
                                  <p:childTnLst>
                                    <p:set>
                                      <p:cBhvr>
                                        <p:cTn id="213" dur="1" fill="hold">
                                          <p:stCondLst>
                                            <p:cond delay="0"/>
                                          </p:stCondLst>
                                        </p:cTn>
                                        <p:tgtEl>
                                          <p:spTgt spid="628"/>
                                        </p:tgtEl>
                                        <p:attrNameLst>
                                          <p:attrName>style.visibility</p:attrName>
                                        </p:attrNameLst>
                                      </p:cBhvr>
                                      <p:to>
                                        <p:strVal val="visible"/>
                                      </p:to>
                                    </p:set>
                                    <p:animEffect transition="in" filter="fade">
                                      <p:cBhvr>
                                        <p:cTn id="214" dur="1000"/>
                                        <p:tgtEl>
                                          <p:spTgt spid="628"/>
                                        </p:tgtEl>
                                      </p:cBhvr>
                                    </p:animEffect>
                                  </p:childTnLst>
                                </p:cTn>
                              </p:par>
                              <p:par>
                                <p:cTn id="215" presetID="42" presetClass="path" presetSubtype="0" accel="50000" decel="50000" fill="hold" grpId="1" nodeType="withEffect">
                                  <p:stCondLst>
                                    <p:cond delay="38000"/>
                                  </p:stCondLst>
                                  <p:childTnLst>
                                    <p:animMotion origin="layout" path="M -3.33333E-6 -3.33333E-6 L -3.33333E-6 0.18426 " pathEditMode="relative" rAng="0" ptsTypes="AA">
                                      <p:cBhvr>
                                        <p:cTn id="216" dur="500" fill="hold"/>
                                        <p:tgtEl>
                                          <p:spTgt spid="628"/>
                                        </p:tgtEl>
                                        <p:attrNameLst>
                                          <p:attrName>ppt_x</p:attrName>
                                          <p:attrName>ppt_y</p:attrName>
                                        </p:attrNameLst>
                                      </p:cBhvr>
                                      <p:rCtr x="0" y="9282"/>
                                    </p:animMotion>
                                  </p:childTnLst>
                                </p:cTn>
                              </p:par>
                              <p:par>
                                <p:cTn id="217" presetID="10" presetClass="entr" presetSubtype="0" fill="hold" grpId="0" nodeType="withEffect">
                                  <p:stCondLst>
                                    <p:cond delay="40000"/>
                                  </p:stCondLst>
                                  <p:childTnLst>
                                    <p:set>
                                      <p:cBhvr>
                                        <p:cTn id="218" dur="1" fill="hold">
                                          <p:stCondLst>
                                            <p:cond delay="0"/>
                                          </p:stCondLst>
                                        </p:cTn>
                                        <p:tgtEl>
                                          <p:spTgt spid="632"/>
                                        </p:tgtEl>
                                        <p:attrNameLst>
                                          <p:attrName>style.visibility</p:attrName>
                                        </p:attrNameLst>
                                      </p:cBhvr>
                                      <p:to>
                                        <p:strVal val="visible"/>
                                      </p:to>
                                    </p:set>
                                    <p:animEffect transition="in" filter="fade">
                                      <p:cBhvr>
                                        <p:cTn id="219" dur="1000"/>
                                        <p:tgtEl>
                                          <p:spTgt spid="632"/>
                                        </p:tgtEl>
                                      </p:cBhvr>
                                    </p:animEffect>
                                  </p:childTnLst>
                                </p:cTn>
                              </p:par>
                              <p:par>
                                <p:cTn id="220" presetID="42" presetClass="path" presetSubtype="0" accel="50000" decel="50000" fill="hold" grpId="1" nodeType="withEffect">
                                  <p:stCondLst>
                                    <p:cond delay="41000"/>
                                  </p:stCondLst>
                                  <p:childTnLst>
                                    <p:animMotion origin="layout" path="M 5E-6 -2.22222E-6 L 5E-6 0.20162 " pathEditMode="relative" rAng="0" ptsTypes="AA">
                                      <p:cBhvr>
                                        <p:cTn id="221" dur="500" fill="hold"/>
                                        <p:tgtEl>
                                          <p:spTgt spid="632"/>
                                        </p:tgtEl>
                                        <p:attrNameLst>
                                          <p:attrName>ppt_x</p:attrName>
                                          <p:attrName>ppt_y</p:attrName>
                                        </p:attrNameLst>
                                      </p:cBhvr>
                                      <p:rCtr x="0" y="10069"/>
                                    </p:animMotion>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536"/>
                                        </p:tgtEl>
                                        <p:attrNameLst>
                                          <p:attrName>style.visibility</p:attrName>
                                        </p:attrNameLst>
                                      </p:cBhvr>
                                      <p:to>
                                        <p:strVal val="visible"/>
                                      </p:to>
                                    </p:set>
                                    <p:animEffect transition="in" filter="fade">
                                      <p:cBhvr>
                                        <p:cTn id="226" dur="500"/>
                                        <p:tgtEl>
                                          <p:spTgt spid="536"/>
                                        </p:tgtEl>
                                      </p:cBhvr>
                                    </p:animEffect>
                                  </p:childTnLst>
                                </p:cTn>
                              </p:par>
                            </p:childTnLst>
                          </p:cTn>
                        </p:par>
                        <p:par>
                          <p:cTn id="227" fill="hold">
                            <p:stCondLst>
                              <p:cond delay="500"/>
                            </p:stCondLst>
                            <p:childTnLst>
                              <p:par>
                                <p:cTn id="228" presetID="10" presetClass="entr" presetSubtype="0" fill="hold" nodeType="afterEffect">
                                  <p:stCondLst>
                                    <p:cond delay="0"/>
                                  </p:stCondLst>
                                  <p:childTnLst>
                                    <p:set>
                                      <p:cBhvr>
                                        <p:cTn id="229" dur="1" fill="hold">
                                          <p:stCondLst>
                                            <p:cond delay="0"/>
                                          </p:stCondLst>
                                        </p:cTn>
                                        <p:tgtEl>
                                          <p:spTgt spid="644"/>
                                        </p:tgtEl>
                                        <p:attrNameLst>
                                          <p:attrName>style.visibility</p:attrName>
                                        </p:attrNameLst>
                                      </p:cBhvr>
                                      <p:to>
                                        <p:strVal val="visible"/>
                                      </p:to>
                                    </p:set>
                                    <p:animEffect transition="in" filter="fade">
                                      <p:cBhvr>
                                        <p:cTn id="230" dur="500"/>
                                        <p:tgtEl>
                                          <p:spTgt spid="644"/>
                                        </p:tgtEl>
                                      </p:cBhvr>
                                    </p:animEffect>
                                  </p:childTnLst>
                                </p:cTn>
                              </p:par>
                            </p:childTnLst>
                          </p:cTn>
                        </p:par>
                        <p:par>
                          <p:cTn id="231" fill="hold">
                            <p:stCondLst>
                              <p:cond delay="1000"/>
                            </p:stCondLst>
                            <p:childTnLst>
                              <p:par>
                                <p:cTn id="232" presetID="10" presetClass="entr" presetSubtype="0" fill="hold" nodeType="afterEffect">
                                  <p:stCondLst>
                                    <p:cond delay="0"/>
                                  </p:stCondLst>
                                  <p:childTnLst>
                                    <p:set>
                                      <p:cBhvr>
                                        <p:cTn id="233" dur="1" fill="hold">
                                          <p:stCondLst>
                                            <p:cond delay="0"/>
                                          </p:stCondLst>
                                        </p:cTn>
                                        <p:tgtEl>
                                          <p:spTgt spid="645"/>
                                        </p:tgtEl>
                                        <p:attrNameLst>
                                          <p:attrName>style.visibility</p:attrName>
                                        </p:attrNameLst>
                                      </p:cBhvr>
                                      <p:to>
                                        <p:strVal val="visible"/>
                                      </p:to>
                                    </p:set>
                                    <p:animEffect transition="in" filter="fade">
                                      <p:cBhvr>
                                        <p:cTn id="234" dur="500"/>
                                        <p:tgtEl>
                                          <p:spTgt spid="645"/>
                                        </p:tgtEl>
                                      </p:cBhvr>
                                    </p:animEffect>
                                  </p:childTnLst>
                                </p:cTn>
                              </p:par>
                            </p:childTnLst>
                          </p:cTn>
                        </p:par>
                        <p:par>
                          <p:cTn id="235" fill="hold">
                            <p:stCondLst>
                              <p:cond delay="1500"/>
                            </p:stCondLst>
                            <p:childTnLst>
                              <p:par>
                                <p:cTn id="236" presetID="10" presetClass="entr" presetSubtype="0" fill="hold" nodeType="afterEffect">
                                  <p:stCondLst>
                                    <p:cond delay="0"/>
                                  </p:stCondLst>
                                  <p:childTnLst>
                                    <p:set>
                                      <p:cBhvr>
                                        <p:cTn id="237" dur="1" fill="hold">
                                          <p:stCondLst>
                                            <p:cond delay="0"/>
                                          </p:stCondLst>
                                        </p:cTn>
                                        <p:tgtEl>
                                          <p:spTgt spid="646"/>
                                        </p:tgtEl>
                                        <p:attrNameLst>
                                          <p:attrName>style.visibility</p:attrName>
                                        </p:attrNameLst>
                                      </p:cBhvr>
                                      <p:to>
                                        <p:strVal val="visible"/>
                                      </p:to>
                                    </p:set>
                                    <p:animEffect transition="in" filter="fade">
                                      <p:cBhvr>
                                        <p:cTn id="238" dur="500"/>
                                        <p:tgtEl>
                                          <p:spTgt spid="646"/>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grpId="0" nodeType="clickEffect">
                                  <p:stCondLst>
                                    <p:cond delay="0"/>
                                  </p:stCondLst>
                                  <p:childTnLst>
                                    <p:set>
                                      <p:cBhvr>
                                        <p:cTn id="242" dur="1" fill="hold">
                                          <p:stCondLst>
                                            <p:cond delay="0"/>
                                          </p:stCondLst>
                                        </p:cTn>
                                        <p:tgtEl>
                                          <p:spTgt spid="647"/>
                                        </p:tgtEl>
                                        <p:attrNameLst>
                                          <p:attrName>style.visibility</p:attrName>
                                        </p:attrNameLst>
                                      </p:cBhvr>
                                      <p:to>
                                        <p:strVal val="visible"/>
                                      </p:to>
                                    </p:set>
                                    <p:animEffect transition="in" filter="fade">
                                      <p:cBhvr>
                                        <p:cTn id="243" dur="500"/>
                                        <p:tgtEl>
                                          <p:spTgt spid="647"/>
                                        </p:tgtEl>
                                      </p:cBhvr>
                                    </p:animEffect>
                                  </p:childTnLst>
                                </p:cTn>
                              </p:par>
                              <p:par>
                                <p:cTn id="244" presetID="1" presetClass="entr" presetSubtype="0" fill="hold" grpId="0" nodeType="withEffect">
                                  <p:stCondLst>
                                    <p:cond delay="0"/>
                                  </p:stCondLst>
                                  <p:childTnLst>
                                    <p:set>
                                      <p:cBhvr>
                                        <p:cTn id="245" dur="1" fill="hold">
                                          <p:stCondLst>
                                            <p:cond delay="0"/>
                                          </p:stCondLst>
                                        </p:cTn>
                                        <p:tgtEl>
                                          <p:spTgt spid="7"/>
                                        </p:tgtEl>
                                        <p:attrNameLst>
                                          <p:attrName>style.visibility</p:attrName>
                                        </p:attrNameLst>
                                      </p:cBhvr>
                                      <p:to>
                                        <p:strVal val="visible"/>
                                      </p:to>
                                    </p:set>
                                  </p:childTnLst>
                                </p:cTn>
                              </p:par>
                              <p:par>
                                <p:cTn id="246" presetID="1" presetClass="entr" presetSubtype="0" fill="hold" grpId="0" nodeType="withEffect">
                                  <p:stCondLst>
                                    <p:cond delay="0"/>
                                  </p:stCondLst>
                                  <p:childTnLst>
                                    <p:set>
                                      <p:cBhvr>
                                        <p:cTn id="247" dur="1" fill="hold">
                                          <p:stCondLst>
                                            <p:cond delay="0"/>
                                          </p:stCondLst>
                                        </p:cTn>
                                        <p:tgtEl>
                                          <p:spTgt spid="139"/>
                                        </p:tgtEl>
                                        <p:attrNameLst>
                                          <p:attrName>style.visibility</p:attrName>
                                        </p:attrNameLst>
                                      </p:cBhvr>
                                      <p:to>
                                        <p:strVal val="visible"/>
                                      </p:to>
                                    </p:set>
                                  </p:childTnLst>
                                </p:cTn>
                              </p:par>
                              <p:par>
                                <p:cTn id="248" presetID="1" presetClass="entr" presetSubtype="0" fill="hold" grpId="0" nodeType="withEffect">
                                  <p:stCondLst>
                                    <p:cond delay="0"/>
                                  </p:stCondLst>
                                  <p:childTnLst>
                                    <p:set>
                                      <p:cBhvr>
                                        <p:cTn id="249" dur="1" fill="hold">
                                          <p:stCondLst>
                                            <p:cond delay="0"/>
                                          </p:stCondLst>
                                        </p:cTn>
                                        <p:tgtEl>
                                          <p:spTgt spid="140"/>
                                        </p:tgtEl>
                                        <p:attrNameLst>
                                          <p:attrName>style.visibility</p:attrName>
                                        </p:attrNameLst>
                                      </p:cBhvr>
                                      <p:to>
                                        <p:strVal val="visible"/>
                                      </p:to>
                                    </p:set>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grpId="1" nodeType="clickEffect">
                                  <p:stCondLst>
                                    <p:cond delay="0"/>
                                  </p:stCondLst>
                                  <p:childTnLst>
                                    <p:animEffect transition="out" filter="fade">
                                      <p:cBhvr>
                                        <p:cTn id="253" dur="500"/>
                                        <p:tgtEl>
                                          <p:spTgt spid="647"/>
                                        </p:tgtEl>
                                      </p:cBhvr>
                                    </p:animEffect>
                                    <p:set>
                                      <p:cBhvr>
                                        <p:cTn id="254" dur="1" fill="hold">
                                          <p:stCondLst>
                                            <p:cond delay="499"/>
                                          </p:stCondLst>
                                        </p:cTn>
                                        <p:tgtEl>
                                          <p:spTgt spid="647"/>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644"/>
                                        </p:tgtEl>
                                      </p:cBhvr>
                                    </p:animEffect>
                                    <p:set>
                                      <p:cBhvr>
                                        <p:cTn id="257" dur="1" fill="hold">
                                          <p:stCondLst>
                                            <p:cond delay="499"/>
                                          </p:stCondLst>
                                        </p:cTn>
                                        <p:tgtEl>
                                          <p:spTgt spid="64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645"/>
                                        </p:tgtEl>
                                      </p:cBhvr>
                                    </p:animEffect>
                                    <p:set>
                                      <p:cBhvr>
                                        <p:cTn id="260" dur="1" fill="hold">
                                          <p:stCondLst>
                                            <p:cond delay="499"/>
                                          </p:stCondLst>
                                        </p:cTn>
                                        <p:tgtEl>
                                          <p:spTgt spid="645"/>
                                        </p:tgtEl>
                                        <p:attrNameLst>
                                          <p:attrName>style.visibility</p:attrName>
                                        </p:attrNameLst>
                                      </p:cBhvr>
                                      <p:to>
                                        <p:strVal val="hidden"/>
                                      </p:to>
                                    </p:set>
                                  </p:childTnLst>
                                </p:cTn>
                              </p:par>
                              <p:par>
                                <p:cTn id="261" presetID="19" presetClass="emph" presetSubtype="0" fill="hold" grpId="1" nodeType="withEffect">
                                  <p:stCondLst>
                                    <p:cond delay="0"/>
                                  </p:stCondLst>
                                  <p:childTnLst>
                                    <p:animClr clrSpc="rgb" dir="cw">
                                      <p:cBhvr override="childStyle">
                                        <p:cTn id="262" dur="500" fill="hold"/>
                                        <p:tgtEl>
                                          <p:spTgt spid="640"/>
                                        </p:tgtEl>
                                        <p:attrNameLst>
                                          <p:attrName>style.color</p:attrName>
                                        </p:attrNameLst>
                                      </p:cBhvr>
                                      <p:to>
                                        <a:srgbClr val="5100A2"/>
                                      </p:to>
                                    </p:animClr>
                                    <p:animClr clrSpc="rgb" dir="cw">
                                      <p:cBhvr>
                                        <p:cTn id="263" dur="500" fill="hold"/>
                                        <p:tgtEl>
                                          <p:spTgt spid="640"/>
                                        </p:tgtEl>
                                        <p:attrNameLst>
                                          <p:attrName>fillcolor</p:attrName>
                                        </p:attrNameLst>
                                      </p:cBhvr>
                                      <p:to>
                                        <a:srgbClr val="5100A2"/>
                                      </p:to>
                                    </p:animClr>
                                    <p:set>
                                      <p:cBhvr>
                                        <p:cTn id="264" dur="500" fill="hold"/>
                                        <p:tgtEl>
                                          <p:spTgt spid="640"/>
                                        </p:tgtEl>
                                        <p:attrNameLst>
                                          <p:attrName>fill.type</p:attrName>
                                        </p:attrNameLst>
                                      </p:cBhvr>
                                      <p:to>
                                        <p:strVal val="solid"/>
                                      </p:to>
                                    </p:set>
                                    <p:set>
                                      <p:cBhvr>
                                        <p:cTn id="265" dur="500" fill="hold"/>
                                        <p:tgtEl>
                                          <p:spTgt spid="640"/>
                                        </p:tgtEl>
                                        <p:attrNameLst>
                                          <p:attrName>fill.on</p:attrName>
                                        </p:attrNameLst>
                                      </p:cBhvr>
                                      <p:to>
                                        <p:strVal val="true"/>
                                      </p:to>
                                    </p:set>
                                  </p:childTnLst>
                                </p:cTn>
                              </p:par>
                            </p:childTnLst>
                          </p:cTn>
                        </p:par>
                      </p:childTnLst>
                    </p:cTn>
                  </p:par>
                  <p:par>
                    <p:cTn id="266" fill="hold">
                      <p:stCondLst>
                        <p:cond delay="indefinite"/>
                      </p:stCondLst>
                      <p:childTnLst>
                        <p:par>
                          <p:cTn id="267" fill="hold">
                            <p:stCondLst>
                              <p:cond delay="0"/>
                            </p:stCondLst>
                            <p:childTnLst>
                              <p:par>
                                <p:cTn id="268" presetID="19" presetClass="emph" presetSubtype="0" fill="hold" grpId="2" nodeType="clickEffect">
                                  <p:stCondLst>
                                    <p:cond delay="0"/>
                                  </p:stCondLst>
                                  <p:childTnLst>
                                    <p:animClr clrSpc="rgb" dir="cw">
                                      <p:cBhvr override="childStyle">
                                        <p:cTn id="269" dur="500" fill="hold"/>
                                        <p:tgtEl>
                                          <p:spTgt spid="640"/>
                                        </p:tgtEl>
                                        <p:attrNameLst>
                                          <p:attrName>style.color</p:attrName>
                                        </p:attrNameLst>
                                      </p:cBhvr>
                                      <p:to>
                                        <a:srgbClr val="923D92"/>
                                      </p:to>
                                    </p:animClr>
                                    <p:animClr clrSpc="rgb" dir="cw">
                                      <p:cBhvr>
                                        <p:cTn id="270" dur="500" fill="hold"/>
                                        <p:tgtEl>
                                          <p:spTgt spid="640"/>
                                        </p:tgtEl>
                                        <p:attrNameLst>
                                          <p:attrName>fillcolor</p:attrName>
                                        </p:attrNameLst>
                                      </p:cBhvr>
                                      <p:to>
                                        <a:srgbClr val="923D92"/>
                                      </p:to>
                                    </p:animClr>
                                    <p:set>
                                      <p:cBhvr>
                                        <p:cTn id="271" dur="500" fill="hold"/>
                                        <p:tgtEl>
                                          <p:spTgt spid="640"/>
                                        </p:tgtEl>
                                        <p:attrNameLst>
                                          <p:attrName>fill.type</p:attrName>
                                        </p:attrNameLst>
                                      </p:cBhvr>
                                      <p:to>
                                        <p:strVal val="solid"/>
                                      </p:to>
                                    </p:set>
                                    <p:set>
                                      <p:cBhvr>
                                        <p:cTn id="272" dur="500" fill="hold"/>
                                        <p:tgtEl>
                                          <p:spTgt spid="640"/>
                                        </p:tgtEl>
                                        <p:attrNameLst>
                                          <p:attrName>fill.on</p:attrName>
                                        </p:attrNameLst>
                                      </p:cBhvr>
                                      <p:to>
                                        <p:strVal val="true"/>
                                      </p:to>
                                    </p:set>
                                  </p:childTnLst>
                                </p:cTn>
                              </p:par>
                              <p:par>
                                <p:cTn id="273" presetID="19" presetClass="emph" presetSubtype="0" fill="hold" grpId="1" nodeType="withEffect">
                                  <p:stCondLst>
                                    <p:cond delay="0"/>
                                  </p:stCondLst>
                                  <p:childTnLst>
                                    <p:animClr clrSpc="rgb" dir="cw">
                                      <p:cBhvr override="childStyle">
                                        <p:cTn id="274" dur="500" fill="hold"/>
                                        <p:tgtEl>
                                          <p:spTgt spid="536"/>
                                        </p:tgtEl>
                                        <p:attrNameLst>
                                          <p:attrName>style.color</p:attrName>
                                        </p:attrNameLst>
                                      </p:cBhvr>
                                      <p:to>
                                        <a:srgbClr val="923D92"/>
                                      </p:to>
                                    </p:animClr>
                                    <p:animClr clrSpc="rgb" dir="cw">
                                      <p:cBhvr>
                                        <p:cTn id="275" dur="500" fill="hold"/>
                                        <p:tgtEl>
                                          <p:spTgt spid="536"/>
                                        </p:tgtEl>
                                        <p:attrNameLst>
                                          <p:attrName>fillcolor</p:attrName>
                                        </p:attrNameLst>
                                      </p:cBhvr>
                                      <p:to>
                                        <a:srgbClr val="923D92"/>
                                      </p:to>
                                    </p:animClr>
                                    <p:set>
                                      <p:cBhvr>
                                        <p:cTn id="276" dur="500" fill="hold"/>
                                        <p:tgtEl>
                                          <p:spTgt spid="536"/>
                                        </p:tgtEl>
                                        <p:attrNameLst>
                                          <p:attrName>fill.type</p:attrName>
                                        </p:attrNameLst>
                                      </p:cBhvr>
                                      <p:to>
                                        <p:strVal val="solid"/>
                                      </p:to>
                                    </p:set>
                                    <p:set>
                                      <p:cBhvr>
                                        <p:cTn id="277" dur="500" fill="hold"/>
                                        <p:tgtEl>
                                          <p:spTgt spid="536"/>
                                        </p:tgtEl>
                                        <p:attrNameLst>
                                          <p:attrName>fill.on</p:attrName>
                                        </p:attrNameLst>
                                      </p:cBhvr>
                                      <p:to>
                                        <p:strVal val="true"/>
                                      </p:to>
                                    </p:set>
                                  </p:childTnLst>
                                </p:cTn>
                              </p:par>
                              <p:par>
                                <p:cTn id="278" presetID="10" presetClass="exit" presetSubtype="0" fill="hold" nodeType="withEffect">
                                  <p:stCondLst>
                                    <p:cond delay="0"/>
                                  </p:stCondLst>
                                  <p:childTnLst>
                                    <p:animEffect transition="out" filter="fade">
                                      <p:cBhvr>
                                        <p:cTn id="279" dur="500"/>
                                        <p:tgtEl>
                                          <p:spTgt spid="646"/>
                                        </p:tgtEl>
                                      </p:cBhvr>
                                    </p:animEffect>
                                    <p:set>
                                      <p:cBhvr>
                                        <p:cTn id="280" dur="1" fill="hold">
                                          <p:stCondLst>
                                            <p:cond delay="499"/>
                                          </p:stCondLst>
                                        </p:cTn>
                                        <p:tgtEl>
                                          <p:spTgt spid="646"/>
                                        </p:tgtEl>
                                        <p:attrNameLst>
                                          <p:attrName>style.visibility</p:attrName>
                                        </p:attrNameLst>
                                      </p:cBhvr>
                                      <p:to>
                                        <p:strVal val="hidden"/>
                                      </p:to>
                                    </p:se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grpId="0" nodeType="clickEffect">
                                  <p:stCondLst>
                                    <p:cond delay="0"/>
                                  </p:stCondLst>
                                  <p:childTnLst>
                                    <p:set>
                                      <p:cBhvr>
                                        <p:cTn id="284" dur="1" fill="hold">
                                          <p:stCondLst>
                                            <p:cond delay="0"/>
                                          </p:stCondLst>
                                        </p:cTn>
                                        <p:tgtEl>
                                          <p:spTgt spid="537"/>
                                        </p:tgtEl>
                                        <p:attrNameLst>
                                          <p:attrName>style.visibility</p:attrName>
                                        </p:attrNameLst>
                                      </p:cBhvr>
                                      <p:to>
                                        <p:strVal val="visible"/>
                                      </p:to>
                                    </p:set>
                                    <p:animEffect transition="in" filter="fade">
                                      <p:cBhvr>
                                        <p:cTn id="285" dur="500"/>
                                        <p:tgtEl>
                                          <p:spTgt spid="537"/>
                                        </p:tgtEl>
                                      </p:cBhvr>
                                    </p:animEffect>
                                  </p:childTnLst>
                                </p:cTn>
                              </p:par>
                              <p:par>
                                <p:cTn id="286" presetID="19" presetClass="emph" presetSubtype="0" fill="hold" grpId="1" nodeType="withEffect">
                                  <p:stCondLst>
                                    <p:cond delay="0"/>
                                  </p:stCondLst>
                                  <p:childTnLst>
                                    <p:animClr clrSpc="rgb" dir="cw">
                                      <p:cBhvr override="childStyle">
                                        <p:cTn id="287" dur="500" fill="hold"/>
                                        <p:tgtEl>
                                          <p:spTgt spid="537"/>
                                        </p:tgtEl>
                                        <p:attrNameLst>
                                          <p:attrName>style.color</p:attrName>
                                        </p:attrNameLst>
                                      </p:cBhvr>
                                      <p:to>
                                        <a:schemeClr val="bg1"/>
                                      </p:to>
                                    </p:animClr>
                                    <p:animClr clrSpc="rgb" dir="cw">
                                      <p:cBhvr>
                                        <p:cTn id="288" dur="500" fill="hold"/>
                                        <p:tgtEl>
                                          <p:spTgt spid="537"/>
                                        </p:tgtEl>
                                        <p:attrNameLst>
                                          <p:attrName>fillcolor</p:attrName>
                                        </p:attrNameLst>
                                      </p:cBhvr>
                                      <p:to>
                                        <a:schemeClr val="bg1"/>
                                      </p:to>
                                    </p:animClr>
                                    <p:set>
                                      <p:cBhvr>
                                        <p:cTn id="289" dur="500" fill="hold"/>
                                        <p:tgtEl>
                                          <p:spTgt spid="537"/>
                                        </p:tgtEl>
                                        <p:attrNameLst>
                                          <p:attrName>fill.type</p:attrName>
                                        </p:attrNameLst>
                                      </p:cBhvr>
                                      <p:to>
                                        <p:strVal val="solid"/>
                                      </p:to>
                                    </p:set>
                                    <p:set>
                                      <p:cBhvr>
                                        <p:cTn id="290" dur="500" fill="hold"/>
                                        <p:tgtEl>
                                          <p:spTgt spid="537"/>
                                        </p:tgtEl>
                                        <p:attrNameLst>
                                          <p:attrName>fill.on</p:attrName>
                                        </p:attrNameLst>
                                      </p:cBhvr>
                                      <p:to>
                                        <p:strVal val="true"/>
                                      </p:to>
                                    </p:set>
                                  </p:childTnLst>
                                </p:cTn>
                              </p:par>
                            </p:childTnLst>
                          </p:cTn>
                        </p:par>
                        <p:par>
                          <p:cTn id="291" fill="hold">
                            <p:stCondLst>
                              <p:cond delay="500"/>
                            </p:stCondLst>
                            <p:childTnLst>
                              <p:par>
                                <p:cTn id="292" presetID="10" presetClass="entr" presetSubtype="0" fill="hold" grpId="0" nodeType="afterEffect">
                                  <p:stCondLst>
                                    <p:cond delay="0"/>
                                  </p:stCondLst>
                                  <p:childTnLst>
                                    <p:set>
                                      <p:cBhvr>
                                        <p:cTn id="293" dur="1" fill="hold">
                                          <p:stCondLst>
                                            <p:cond delay="0"/>
                                          </p:stCondLst>
                                        </p:cTn>
                                        <p:tgtEl>
                                          <p:spTgt spid="588"/>
                                        </p:tgtEl>
                                        <p:attrNameLst>
                                          <p:attrName>style.visibility</p:attrName>
                                        </p:attrNameLst>
                                      </p:cBhvr>
                                      <p:to>
                                        <p:strVal val="visible"/>
                                      </p:to>
                                    </p:set>
                                    <p:animEffect transition="in" filter="fade">
                                      <p:cBhvr>
                                        <p:cTn id="294" dur="500"/>
                                        <p:tgtEl>
                                          <p:spTgt spid="588"/>
                                        </p:tgtEl>
                                      </p:cBhvr>
                                    </p:animEffect>
                                  </p:childTnLst>
                                </p:cTn>
                              </p:par>
                              <p:par>
                                <p:cTn id="295" presetID="19" presetClass="emph" presetSubtype="0" fill="hold" grpId="1" nodeType="withEffect">
                                  <p:stCondLst>
                                    <p:cond delay="0"/>
                                  </p:stCondLst>
                                  <p:childTnLst>
                                    <p:animClr clrSpc="rgb" dir="cw">
                                      <p:cBhvr override="childStyle">
                                        <p:cTn id="296" dur="500" fill="hold"/>
                                        <p:tgtEl>
                                          <p:spTgt spid="588"/>
                                        </p:tgtEl>
                                        <p:attrNameLst>
                                          <p:attrName>style.color</p:attrName>
                                        </p:attrNameLst>
                                      </p:cBhvr>
                                      <p:to>
                                        <a:srgbClr val="923D92"/>
                                      </p:to>
                                    </p:animClr>
                                    <p:animClr clrSpc="rgb" dir="cw">
                                      <p:cBhvr>
                                        <p:cTn id="297" dur="500" fill="hold"/>
                                        <p:tgtEl>
                                          <p:spTgt spid="588"/>
                                        </p:tgtEl>
                                        <p:attrNameLst>
                                          <p:attrName>fillcolor</p:attrName>
                                        </p:attrNameLst>
                                      </p:cBhvr>
                                      <p:to>
                                        <a:srgbClr val="923D92"/>
                                      </p:to>
                                    </p:animClr>
                                    <p:set>
                                      <p:cBhvr>
                                        <p:cTn id="298" dur="500" fill="hold"/>
                                        <p:tgtEl>
                                          <p:spTgt spid="588"/>
                                        </p:tgtEl>
                                        <p:attrNameLst>
                                          <p:attrName>fill.type</p:attrName>
                                        </p:attrNameLst>
                                      </p:cBhvr>
                                      <p:to>
                                        <p:strVal val="solid"/>
                                      </p:to>
                                    </p:set>
                                    <p:set>
                                      <p:cBhvr>
                                        <p:cTn id="299" dur="500" fill="hold"/>
                                        <p:tgtEl>
                                          <p:spTgt spid="588"/>
                                        </p:tgtEl>
                                        <p:attrNameLst>
                                          <p:attrName>fill.on</p:attrName>
                                        </p:attrNameLst>
                                      </p:cBhvr>
                                      <p:to>
                                        <p:strVal val="true"/>
                                      </p:to>
                                    </p:set>
                                  </p:childTnLst>
                                </p:cTn>
                              </p:par>
                            </p:childTnLst>
                          </p:cTn>
                        </p:par>
                        <p:par>
                          <p:cTn id="300" fill="hold">
                            <p:stCondLst>
                              <p:cond delay="1000"/>
                            </p:stCondLst>
                            <p:childTnLst>
                              <p:par>
                                <p:cTn id="301" presetID="10" presetClass="entr" presetSubtype="0" fill="hold" grpId="0" nodeType="afterEffect">
                                  <p:stCondLst>
                                    <p:cond delay="0"/>
                                  </p:stCondLst>
                                  <p:childTnLst>
                                    <p:set>
                                      <p:cBhvr>
                                        <p:cTn id="302" dur="1" fill="hold">
                                          <p:stCondLst>
                                            <p:cond delay="0"/>
                                          </p:stCondLst>
                                        </p:cTn>
                                        <p:tgtEl>
                                          <p:spTgt spid="538"/>
                                        </p:tgtEl>
                                        <p:attrNameLst>
                                          <p:attrName>style.visibility</p:attrName>
                                        </p:attrNameLst>
                                      </p:cBhvr>
                                      <p:to>
                                        <p:strVal val="visible"/>
                                      </p:to>
                                    </p:set>
                                    <p:animEffect transition="in" filter="fade">
                                      <p:cBhvr>
                                        <p:cTn id="303" dur="500"/>
                                        <p:tgtEl>
                                          <p:spTgt spid="538"/>
                                        </p:tgtEl>
                                      </p:cBhvr>
                                    </p:animEffect>
                                  </p:childTnLst>
                                </p:cTn>
                              </p:par>
                              <p:par>
                                <p:cTn id="304" presetID="19" presetClass="emph" presetSubtype="0" fill="hold" grpId="1" nodeType="withEffect">
                                  <p:stCondLst>
                                    <p:cond delay="0"/>
                                  </p:stCondLst>
                                  <p:childTnLst>
                                    <p:animClr clrSpc="rgb" dir="cw">
                                      <p:cBhvr override="childStyle">
                                        <p:cTn id="305" dur="500" fill="hold"/>
                                        <p:tgtEl>
                                          <p:spTgt spid="538"/>
                                        </p:tgtEl>
                                        <p:attrNameLst>
                                          <p:attrName>style.color</p:attrName>
                                        </p:attrNameLst>
                                      </p:cBhvr>
                                      <p:to>
                                        <a:schemeClr val="bg1"/>
                                      </p:to>
                                    </p:animClr>
                                    <p:animClr clrSpc="rgb" dir="cw">
                                      <p:cBhvr>
                                        <p:cTn id="306" dur="500" fill="hold"/>
                                        <p:tgtEl>
                                          <p:spTgt spid="538"/>
                                        </p:tgtEl>
                                        <p:attrNameLst>
                                          <p:attrName>fillcolor</p:attrName>
                                        </p:attrNameLst>
                                      </p:cBhvr>
                                      <p:to>
                                        <a:schemeClr val="bg1"/>
                                      </p:to>
                                    </p:animClr>
                                    <p:set>
                                      <p:cBhvr>
                                        <p:cTn id="307" dur="500" fill="hold"/>
                                        <p:tgtEl>
                                          <p:spTgt spid="538"/>
                                        </p:tgtEl>
                                        <p:attrNameLst>
                                          <p:attrName>fill.type</p:attrName>
                                        </p:attrNameLst>
                                      </p:cBhvr>
                                      <p:to>
                                        <p:strVal val="solid"/>
                                      </p:to>
                                    </p:set>
                                    <p:set>
                                      <p:cBhvr>
                                        <p:cTn id="308" dur="500" fill="hold"/>
                                        <p:tgtEl>
                                          <p:spTgt spid="538"/>
                                        </p:tgtEl>
                                        <p:attrNameLst>
                                          <p:attrName>fill.on</p:attrName>
                                        </p:attrNameLst>
                                      </p:cBhvr>
                                      <p:to>
                                        <p:strVal val="true"/>
                                      </p:to>
                                    </p:set>
                                  </p:childTnLst>
                                </p:cTn>
                              </p:par>
                            </p:childTnLst>
                          </p:cTn>
                        </p:par>
                        <p:par>
                          <p:cTn id="309" fill="hold">
                            <p:stCondLst>
                              <p:cond delay="1500"/>
                            </p:stCondLst>
                            <p:childTnLst>
                              <p:par>
                                <p:cTn id="310" presetID="10" presetClass="entr" presetSubtype="0" fill="hold" grpId="0" nodeType="afterEffect">
                                  <p:stCondLst>
                                    <p:cond delay="0"/>
                                  </p:stCondLst>
                                  <p:childTnLst>
                                    <p:set>
                                      <p:cBhvr>
                                        <p:cTn id="311" dur="1" fill="hold">
                                          <p:stCondLst>
                                            <p:cond delay="0"/>
                                          </p:stCondLst>
                                        </p:cTn>
                                        <p:tgtEl>
                                          <p:spTgt spid="589"/>
                                        </p:tgtEl>
                                        <p:attrNameLst>
                                          <p:attrName>style.visibility</p:attrName>
                                        </p:attrNameLst>
                                      </p:cBhvr>
                                      <p:to>
                                        <p:strVal val="visible"/>
                                      </p:to>
                                    </p:set>
                                    <p:animEffect transition="in" filter="fade">
                                      <p:cBhvr>
                                        <p:cTn id="312" dur="500"/>
                                        <p:tgtEl>
                                          <p:spTgt spid="589"/>
                                        </p:tgtEl>
                                      </p:cBhvr>
                                    </p:animEffect>
                                  </p:childTnLst>
                                </p:cTn>
                              </p:par>
                              <p:par>
                                <p:cTn id="313" presetID="19" presetClass="emph" presetSubtype="0" fill="hold" grpId="1" nodeType="withEffect">
                                  <p:stCondLst>
                                    <p:cond delay="0"/>
                                  </p:stCondLst>
                                  <p:childTnLst>
                                    <p:animClr clrSpc="rgb" dir="cw">
                                      <p:cBhvr override="childStyle">
                                        <p:cTn id="314" dur="500" fill="hold"/>
                                        <p:tgtEl>
                                          <p:spTgt spid="589"/>
                                        </p:tgtEl>
                                        <p:attrNameLst>
                                          <p:attrName>style.color</p:attrName>
                                        </p:attrNameLst>
                                      </p:cBhvr>
                                      <p:to>
                                        <a:schemeClr val="bg1"/>
                                      </p:to>
                                    </p:animClr>
                                    <p:animClr clrSpc="rgb" dir="cw">
                                      <p:cBhvr>
                                        <p:cTn id="315" dur="500" fill="hold"/>
                                        <p:tgtEl>
                                          <p:spTgt spid="589"/>
                                        </p:tgtEl>
                                        <p:attrNameLst>
                                          <p:attrName>fillcolor</p:attrName>
                                        </p:attrNameLst>
                                      </p:cBhvr>
                                      <p:to>
                                        <a:schemeClr val="bg1"/>
                                      </p:to>
                                    </p:animClr>
                                    <p:set>
                                      <p:cBhvr>
                                        <p:cTn id="316" dur="500" fill="hold"/>
                                        <p:tgtEl>
                                          <p:spTgt spid="589"/>
                                        </p:tgtEl>
                                        <p:attrNameLst>
                                          <p:attrName>fill.type</p:attrName>
                                        </p:attrNameLst>
                                      </p:cBhvr>
                                      <p:to>
                                        <p:strVal val="solid"/>
                                      </p:to>
                                    </p:set>
                                    <p:set>
                                      <p:cBhvr>
                                        <p:cTn id="317" dur="500" fill="hold"/>
                                        <p:tgtEl>
                                          <p:spTgt spid="589"/>
                                        </p:tgtEl>
                                        <p:attrNameLst>
                                          <p:attrName>fill.on</p:attrName>
                                        </p:attrNameLst>
                                      </p:cBhvr>
                                      <p:to>
                                        <p:strVal val="true"/>
                                      </p:to>
                                    </p:set>
                                  </p:childTnLst>
                                </p:cTn>
                              </p:par>
                            </p:childTnLst>
                          </p:cTn>
                        </p:par>
                        <p:par>
                          <p:cTn id="318" fill="hold">
                            <p:stCondLst>
                              <p:cond delay="2000"/>
                            </p:stCondLst>
                            <p:childTnLst>
                              <p:par>
                                <p:cTn id="319" presetID="10" presetClass="entr" presetSubtype="0" fill="hold" grpId="0" nodeType="afterEffect">
                                  <p:stCondLst>
                                    <p:cond delay="0"/>
                                  </p:stCondLst>
                                  <p:childTnLst>
                                    <p:set>
                                      <p:cBhvr>
                                        <p:cTn id="320" dur="1" fill="hold">
                                          <p:stCondLst>
                                            <p:cond delay="0"/>
                                          </p:stCondLst>
                                        </p:cTn>
                                        <p:tgtEl>
                                          <p:spTgt spid="602"/>
                                        </p:tgtEl>
                                        <p:attrNameLst>
                                          <p:attrName>style.visibility</p:attrName>
                                        </p:attrNameLst>
                                      </p:cBhvr>
                                      <p:to>
                                        <p:strVal val="visible"/>
                                      </p:to>
                                    </p:set>
                                    <p:animEffect transition="in" filter="fade">
                                      <p:cBhvr>
                                        <p:cTn id="321" dur="500"/>
                                        <p:tgtEl>
                                          <p:spTgt spid="602"/>
                                        </p:tgtEl>
                                      </p:cBhvr>
                                    </p:animEffect>
                                  </p:childTnLst>
                                </p:cTn>
                              </p:par>
                              <p:par>
                                <p:cTn id="322" presetID="19" presetClass="emph" presetSubtype="0" fill="hold" grpId="1" nodeType="withEffect">
                                  <p:stCondLst>
                                    <p:cond delay="0"/>
                                  </p:stCondLst>
                                  <p:childTnLst>
                                    <p:animClr clrSpc="rgb" dir="cw">
                                      <p:cBhvr override="childStyle">
                                        <p:cTn id="323" dur="500" fill="hold"/>
                                        <p:tgtEl>
                                          <p:spTgt spid="602"/>
                                        </p:tgtEl>
                                        <p:attrNameLst>
                                          <p:attrName>style.color</p:attrName>
                                        </p:attrNameLst>
                                      </p:cBhvr>
                                      <p:to>
                                        <a:srgbClr val="923D92"/>
                                      </p:to>
                                    </p:animClr>
                                    <p:animClr clrSpc="rgb" dir="cw">
                                      <p:cBhvr>
                                        <p:cTn id="324" dur="500" fill="hold"/>
                                        <p:tgtEl>
                                          <p:spTgt spid="602"/>
                                        </p:tgtEl>
                                        <p:attrNameLst>
                                          <p:attrName>fillcolor</p:attrName>
                                        </p:attrNameLst>
                                      </p:cBhvr>
                                      <p:to>
                                        <a:srgbClr val="923D92"/>
                                      </p:to>
                                    </p:animClr>
                                    <p:set>
                                      <p:cBhvr>
                                        <p:cTn id="325" dur="500" fill="hold"/>
                                        <p:tgtEl>
                                          <p:spTgt spid="602"/>
                                        </p:tgtEl>
                                        <p:attrNameLst>
                                          <p:attrName>fill.type</p:attrName>
                                        </p:attrNameLst>
                                      </p:cBhvr>
                                      <p:to>
                                        <p:strVal val="solid"/>
                                      </p:to>
                                    </p:set>
                                    <p:set>
                                      <p:cBhvr>
                                        <p:cTn id="326" dur="500" fill="hold"/>
                                        <p:tgtEl>
                                          <p:spTgt spid="602"/>
                                        </p:tgtEl>
                                        <p:attrNameLst>
                                          <p:attrName>fill.on</p:attrName>
                                        </p:attrNameLst>
                                      </p:cBhvr>
                                      <p:to>
                                        <p:strVal val="true"/>
                                      </p:to>
                                    </p:set>
                                  </p:childTnLst>
                                </p:cTn>
                              </p:par>
                            </p:childTnLst>
                          </p:cTn>
                        </p:par>
                        <p:par>
                          <p:cTn id="327" fill="hold">
                            <p:stCondLst>
                              <p:cond delay="2500"/>
                            </p:stCondLst>
                            <p:childTnLst>
                              <p:par>
                                <p:cTn id="328" presetID="10" presetClass="entr" presetSubtype="0" fill="hold" grpId="0" nodeType="afterEffect">
                                  <p:stCondLst>
                                    <p:cond delay="0"/>
                                  </p:stCondLst>
                                  <p:childTnLst>
                                    <p:set>
                                      <p:cBhvr>
                                        <p:cTn id="329" dur="1" fill="hold">
                                          <p:stCondLst>
                                            <p:cond delay="0"/>
                                          </p:stCondLst>
                                        </p:cTn>
                                        <p:tgtEl>
                                          <p:spTgt spid="539"/>
                                        </p:tgtEl>
                                        <p:attrNameLst>
                                          <p:attrName>style.visibility</p:attrName>
                                        </p:attrNameLst>
                                      </p:cBhvr>
                                      <p:to>
                                        <p:strVal val="visible"/>
                                      </p:to>
                                    </p:set>
                                    <p:animEffect transition="in" filter="fade">
                                      <p:cBhvr>
                                        <p:cTn id="330" dur="500"/>
                                        <p:tgtEl>
                                          <p:spTgt spid="539"/>
                                        </p:tgtEl>
                                      </p:cBhvr>
                                    </p:animEffect>
                                  </p:childTnLst>
                                </p:cTn>
                              </p:par>
                              <p:par>
                                <p:cTn id="331" presetID="19" presetClass="emph" presetSubtype="0" fill="hold" grpId="1" nodeType="withEffect">
                                  <p:stCondLst>
                                    <p:cond delay="0"/>
                                  </p:stCondLst>
                                  <p:childTnLst>
                                    <p:animClr clrSpc="rgb" dir="cw">
                                      <p:cBhvr override="childStyle">
                                        <p:cTn id="332" dur="500" fill="hold"/>
                                        <p:tgtEl>
                                          <p:spTgt spid="539"/>
                                        </p:tgtEl>
                                        <p:attrNameLst>
                                          <p:attrName>style.color</p:attrName>
                                        </p:attrNameLst>
                                      </p:cBhvr>
                                      <p:to>
                                        <a:srgbClr val="923D92"/>
                                      </p:to>
                                    </p:animClr>
                                    <p:animClr clrSpc="rgb" dir="cw">
                                      <p:cBhvr>
                                        <p:cTn id="333" dur="500" fill="hold"/>
                                        <p:tgtEl>
                                          <p:spTgt spid="539"/>
                                        </p:tgtEl>
                                        <p:attrNameLst>
                                          <p:attrName>fillcolor</p:attrName>
                                        </p:attrNameLst>
                                      </p:cBhvr>
                                      <p:to>
                                        <a:srgbClr val="923D92"/>
                                      </p:to>
                                    </p:animClr>
                                    <p:set>
                                      <p:cBhvr>
                                        <p:cTn id="334" dur="500" fill="hold"/>
                                        <p:tgtEl>
                                          <p:spTgt spid="539"/>
                                        </p:tgtEl>
                                        <p:attrNameLst>
                                          <p:attrName>fill.type</p:attrName>
                                        </p:attrNameLst>
                                      </p:cBhvr>
                                      <p:to>
                                        <p:strVal val="solid"/>
                                      </p:to>
                                    </p:set>
                                    <p:set>
                                      <p:cBhvr>
                                        <p:cTn id="335" dur="500" fill="hold"/>
                                        <p:tgtEl>
                                          <p:spTgt spid="539"/>
                                        </p:tgtEl>
                                        <p:attrNameLst>
                                          <p:attrName>fill.on</p:attrName>
                                        </p:attrNameLst>
                                      </p:cBhvr>
                                      <p:to>
                                        <p:strVal val="true"/>
                                      </p:to>
                                    </p:set>
                                  </p:childTnLst>
                                </p:cTn>
                              </p:par>
                            </p:childTnLst>
                          </p:cTn>
                        </p:par>
                        <p:par>
                          <p:cTn id="336" fill="hold">
                            <p:stCondLst>
                              <p:cond delay="3000"/>
                            </p:stCondLst>
                            <p:childTnLst>
                              <p:par>
                                <p:cTn id="337" presetID="10" presetClass="entr" presetSubtype="0" fill="hold" grpId="0" nodeType="afterEffect">
                                  <p:stCondLst>
                                    <p:cond delay="0"/>
                                  </p:stCondLst>
                                  <p:childTnLst>
                                    <p:set>
                                      <p:cBhvr>
                                        <p:cTn id="338" dur="1" fill="hold">
                                          <p:stCondLst>
                                            <p:cond delay="0"/>
                                          </p:stCondLst>
                                        </p:cTn>
                                        <p:tgtEl>
                                          <p:spTgt spid="590"/>
                                        </p:tgtEl>
                                        <p:attrNameLst>
                                          <p:attrName>style.visibility</p:attrName>
                                        </p:attrNameLst>
                                      </p:cBhvr>
                                      <p:to>
                                        <p:strVal val="visible"/>
                                      </p:to>
                                    </p:set>
                                    <p:animEffect transition="in" filter="fade">
                                      <p:cBhvr>
                                        <p:cTn id="339" dur="500"/>
                                        <p:tgtEl>
                                          <p:spTgt spid="590"/>
                                        </p:tgtEl>
                                      </p:cBhvr>
                                    </p:animEffect>
                                  </p:childTnLst>
                                </p:cTn>
                              </p:par>
                              <p:par>
                                <p:cTn id="340" presetID="19" presetClass="emph" presetSubtype="0" fill="hold" grpId="1" nodeType="withEffect">
                                  <p:stCondLst>
                                    <p:cond delay="0"/>
                                  </p:stCondLst>
                                  <p:childTnLst>
                                    <p:animClr clrSpc="rgb" dir="cw">
                                      <p:cBhvr override="childStyle">
                                        <p:cTn id="341" dur="500" fill="hold"/>
                                        <p:tgtEl>
                                          <p:spTgt spid="590"/>
                                        </p:tgtEl>
                                        <p:attrNameLst>
                                          <p:attrName>style.color</p:attrName>
                                        </p:attrNameLst>
                                      </p:cBhvr>
                                      <p:to>
                                        <a:srgbClr val="923D92"/>
                                      </p:to>
                                    </p:animClr>
                                    <p:animClr clrSpc="rgb" dir="cw">
                                      <p:cBhvr>
                                        <p:cTn id="342" dur="500" fill="hold"/>
                                        <p:tgtEl>
                                          <p:spTgt spid="590"/>
                                        </p:tgtEl>
                                        <p:attrNameLst>
                                          <p:attrName>fillcolor</p:attrName>
                                        </p:attrNameLst>
                                      </p:cBhvr>
                                      <p:to>
                                        <a:srgbClr val="923D92"/>
                                      </p:to>
                                    </p:animClr>
                                    <p:set>
                                      <p:cBhvr>
                                        <p:cTn id="343" dur="500" fill="hold"/>
                                        <p:tgtEl>
                                          <p:spTgt spid="590"/>
                                        </p:tgtEl>
                                        <p:attrNameLst>
                                          <p:attrName>fill.type</p:attrName>
                                        </p:attrNameLst>
                                      </p:cBhvr>
                                      <p:to>
                                        <p:strVal val="solid"/>
                                      </p:to>
                                    </p:set>
                                    <p:set>
                                      <p:cBhvr>
                                        <p:cTn id="344" dur="500" fill="hold"/>
                                        <p:tgtEl>
                                          <p:spTgt spid="590"/>
                                        </p:tgtEl>
                                        <p:attrNameLst>
                                          <p:attrName>fill.on</p:attrName>
                                        </p:attrNameLst>
                                      </p:cBhvr>
                                      <p:to>
                                        <p:strVal val="true"/>
                                      </p:to>
                                    </p:set>
                                  </p:childTnLst>
                                </p:cTn>
                              </p:par>
                            </p:childTnLst>
                          </p:cTn>
                        </p:par>
                        <p:par>
                          <p:cTn id="345" fill="hold">
                            <p:stCondLst>
                              <p:cond delay="3500"/>
                            </p:stCondLst>
                            <p:childTnLst>
                              <p:par>
                                <p:cTn id="346" presetID="10" presetClass="entr" presetSubtype="0" fill="hold" grpId="0" nodeType="afterEffect">
                                  <p:stCondLst>
                                    <p:cond delay="0"/>
                                  </p:stCondLst>
                                  <p:childTnLst>
                                    <p:set>
                                      <p:cBhvr>
                                        <p:cTn id="347" dur="1" fill="hold">
                                          <p:stCondLst>
                                            <p:cond delay="0"/>
                                          </p:stCondLst>
                                        </p:cTn>
                                        <p:tgtEl>
                                          <p:spTgt spid="540"/>
                                        </p:tgtEl>
                                        <p:attrNameLst>
                                          <p:attrName>style.visibility</p:attrName>
                                        </p:attrNameLst>
                                      </p:cBhvr>
                                      <p:to>
                                        <p:strVal val="visible"/>
                                      </p:to>
                                    </p:set>
                                    <p:animEffect transition="in" filter="fade">
                                      <p:cBhvr>
                                        <p:cTn id="348" dur="500"/>
                                        <p:tgtEl>
                                          <p:spTgt spid="540"/>
                                        </p:tgtEl>
                                      </p:cBhvr>
                                    </p:animEffect>
                                  </p:childTnLst>
                                </p:cTn>
                              </p:par>
                              <p:par>
                                <p:cTn id="349" presetID="19" presetClass="emph" presetSubtype="0" fill="hold" grpId="1" nodeType="withEffect">
                                  <p:stCondLst>
                                    <p:cond delay="0"/>
                                  </p:stCondLst>
                                  <p:childTnLst>
                                    <p:animClr clrSpc="rgb" dir="cw">
                                      <p:cBhvr override="childStyle">
                                        <p:cTn id="350" dur="500" fill="hold"/>
                                        <p:tgtEl>
                                          <p:spTgt spid="540"/>
                                        </p:tgtEl>
                                        <p:attrNameLst>
                                          <p:attrName>style.color</p:attrName>
                                        </p:attrNameLst>
                                      </p:cBhvr>
                                      <p:to>
                                        <a:srgbClr val="923D92"/>
                                      </p:to>
                                    </p:animClr>
                                    <p:animClr clrSpc="rgb" dir="cw">
                                      <p:cBhvr>
                                        <p:cTn id="351" dur="500" fill="hold"/>
                                        <p:tgtEl>
                                          <p:spTgt spid="540"/>
                                        </p:tgtEl>
                                        <p:attrNameLst>
                                          <p:attrName>fillcolor</p:attrName>
                                        </p:attrNameLst>
                                      </p:cBhvr>
                                      <p:to>
                                        <a:srgbClr val="923D92"/>
                                      </p:to>
                                    </p:animClr>
                                    <p:set>
                                      <p:cBhvr>
                                        <p:cTn id="352" dur="500" fill="hold"/>
                                        <p:tgtEl>
                                          <p:spTgt spid="540"/>
                                        </p:tgtEl>
                                        <p:attrNameLst>
                                          <p:attrName>fill.type</p:attrName>
                                        </p:attrNameLst>
                                      </p:cBhvr>
                                      <p:to>
                                        <p:strVal val="solid"/>
                                      </p:to>
                                    </p:set>
                                    <p:set>
                                      <p:cBhvr>
                                        <p:cTn id="353" dur="500" fill="hold"/>
                                        <p:tgtEl>
                                          <p:spTgt spid="540"/>
                                        </p:tgtEl>
                                        <p:attrNameLst>
                                          <p:attrName>fill.on</p:attrName>
                                        </p:attrNameLst>
                                      </p:cBhvr>
                                      <p:to>
                                        <p:strVal val="true"/>
                                      </p:to>
                                    </p:set>
                                  </p:childTnLst>
                                </p:cTn>
                              </p:par>
                            </p:childTnLst>
                          </p:cTn>
                        </p:par>
                        <p:par>
                          <p:cTn id="354" fill="hold">
                            <p:stCondLst>
                              <p:cond delay="4000"/>
                            </p:stCondLst>
                            <p:childTnLst>
                              <p:par>
                                <p:cTn id="355" presetID="10" presetClass="entr" presetSubtype="0" fill="hold" grpId="0" nodeType="afterEffect">
                                  <p:stCondLst>
                                    <p:cond delay="0"/>
                                  </p:stCondLst>
                                  <p:childTnLst>
                                    <p:set>
                                      <p:cBhvr>
                                        <p:cTn id="356" dur="1" fill="hold">
                                          <p:stCondLst>
                                            <p:cond delay="0"/>
                                          </p:stCondLst>
                                        </p:cTn>
                                        <p:tgtEl>
                                          <p:spTgt spid="541"/>
                                        </p:tgtEl>
                                        <p:attrNameLst>
                                          <p:attrName>style.visibility</p:attrName>
                                        </p:attrNameLst>
                                      </p:cBhvr>
                                      <p:to>
                                        <p:strVal val="visible"/>
                                      </p:to>
                                    </p:set>
                                    <p:animEffect transition="in" filter="fade">
                                      <p:cBhvr>
                                        <p:cTn id="357" dur="500"/>
                                        <p:tgtEl>
                                          <p:spTgt spid="541"/>
                                        </p:tgtEl>
                                      </p:cBhvr>
                                    </p:animEffect>
                                  </p:childTnLst>
                                </p:cTn>
                              </p:par>
                              <p:par>
                                <p:cTn id="358" presetID="19" presetClass="emph" presetSubtype="0" fill="hold" grpId="1" nodeType="withEffect">
                                  <p:stCondLst>
                                    <p:cond delay="0"/>
                                  </p:stCondLst>
                                  <p:childTnLst>
                                    <p:animClr clrSpc="rgb" dir="cw">
                                      <p:cBhvr override="childStyle">
                                        <p:cTn id="359" dur="500" fill="hold"/>
                                        <p:tgtEl>
                                          <p:spTgt spid="541"/>
                                        </p:tgtEl>
                                        <p:attrNameLst>
                                          <p:attrName>style.color</p:attrName>
                                        </p:attrNameLst>
                                      </p:cBhvr>
                                      <p:to>
                                        <a:srgbClr val="923D92"/>
                                      </p:to>
                                    </p:animClr>
                                    <p:animClr clrSpc="rgb" dir="cw">
                                      <p:cBhvr>
                                        <p:cTn id="360" dur="500" fill="hold"/>
                                        <p:tgtEl>
                                          <p:spTgt spid="541"/>
                                        </p:tgtEl>
                                        <p:attrNameLst>
                                          <p:attrName>fillcolor</p:attrName>
                                        </p:attrNameLst>
                                      </p:cBhvr>
                                      <p:to>
                                        <a:srgbClr val="923D92"/>
                                      </p:to>
                                    </p:animClr>
                                    <p:set>
                                      <p:cBhvr>
                                        <p:cTn id="361" dur="500" fill="hold"/>
                                        <p:tgtEl>
                                          <p:spTgt spid="541"/>
                                        </p:tgtEl>
                                        <p:attrNameLst>
                                          <p:attrName>fill.type</p:attrName>
                                        </p:attrNameLst>
                                      </p:cBhvr>
                                      <p:to>
                                        <p:strVal val="solid"/>
                                      </p:to>
                                    </p:set>
                                    <p:set>
                                      <p:cBhvr>
                                        <p:cTn id="362" dur="500" fill="hold"/>
                                        <p:tgtEl>
                                          <p:spTgt spid="541"/>
                                        </p:tgtEl>
                                        <p:attrNameLst>
                                          <p:attrName>fill.on</p:attrName>
                                        </p:attrNameLst>
                                      </p:cBhvr>
                                      <p:to>
                                        <p:strVal val="true"/>
                                      </p:to>
                                    </p:set>
                                  </p:childTnLst>
                                </p:cTn>
                              </p:par>
                            </p:childTnLst>
                          </p:cTn>
                        </p:par>
                        <p:par>
                          <p:cTn id="363" fill="hold">
                            <p:stCondLst>
                              <p:cond delay="4500"/>
                            </p:stCondLst>
                            <p:childTnLst>
                              <p:par>
                                <p:cTn id="364" presetID="10" presetClass="entr" presetSubtype="0" fill="hold" grpId="0" nodeType="afterEffect">
                                  <p:stCondLst>
                                    <p:cond delay="0"/>
                                  </p:stCondLst>
                                  <p:childTnLst>
                                    <p:set>
                                      <p:cBhvr>
                                        <p:cTn id="365" dur="1" fill="hold">
                                          <p:stCondLst>
                                            <p:cond delay="0"/>
                                          </p:stCondLst>
                                        </p:cTn>
                                        <p:tgtEl>
                                          <p:spTgt spid="591"/>
                                        </p:tgtEl>
                                        <p:attrNameLst>
                                          <p:attrName>style.visibility</p:attrName>
                                        </p:attrNameLst>
                                      </p:cBhvr>
                                      <p:to>
                                        <p:strVal val="visible"/>
                                      </p:to>
                                    </p:set>
                                    <p:animEffect transition="in" filter="fade">
                                      <p:cBhvr>
                                        <p:cTn id="366" dur="500"/>
                                        <p:tgtEl>
                                          <p:spTgt spid="591"/>
                                        </p:tgtEl>
                                      </p:cBhvr>
                                    </p:animEffect>
                                  </p:childTnLst>
                                </p:cTn>
                              </p:par>
                              <p:par>
                                <p:cTn id="367" presetID="19" presetClass="emph" presetSubtype="0" fill="hold" grpId="1" nodeType="withEffect">
                                  <p:stCondLst>
                                    <p:cond delay="0"/>
                                  </p:stCondLst>
                                  <p:childTnLst>
                                    <p:animClr clrSpc="rgb" dir="cw">
                                      <p:cBhvr override="childStyle">
                                        <p:cTn id="368" dur="500" fill="hold"/>
                                        <p:tgtEl>
                                          <p:spTgt spid="591"/>
                                        </p:tgtEl>
                                        <p:attrNameLst>
                                          <p:attrName>style.color</p:attrName>
                                        </p:attrNameLst>
                                      </p:cBhvr>
                                      <p:to>
                                        <a:srgbClr val="923D92"/>
                                      </p:to>
                                    </p:animClr>
                                    <p:animClr clrSpc="rgb" dir="cw">
                                      <p:cBhvr>
                                        <p:cTn id="369" dur="500" fill="hold"/>
                                        <p:tgtEl>
                                          <p:spTgt spid="591"/>
                                        </p:tgtEl>
                                        <p:attrNameLst>
                                          <p:attrName>fillcolor</p:attrName>
                                        </p:attrNameLst>
                                      </p:cBhvr>
                                      <p:to>
                                        <a:srgbClr val="923D92"/>
                                      </p:to>
                                    </p:animClr>
                                    <p:set>
                                      <p:cBhvr>
                                        <p:cTn id="370" dur="500" fill="hold"/>
                                        <p:tgtEl>
                                          <p:spTgt spid="591"/>
                                        </p:tgtEl>
                                        <p:attrNameLst>
                                          <p:attrName>fill.type</p:attrName>
                                        </p:attrNameLst>
                                      </p:cBhvr>
                                      <p:to>
                                        <p:strVal val="solid"/>
                                      </p:to>
                                    </p:set>
                                    <p:set>
                                      <p:cBhvr>
                                        <p:cTn id="371" dur="500" fill="hold"/>
                                        <p:tgtEl>
                                          <p:spTgt spid="591"/>
                                        </p:tgtEl>
                                        <p:attrNameLst>
                                          <p:attrName>fill.on</p:attrName>
                                        </p:attrNameLst>
                                      </p:cBhvr>
                                      <p:to>
                                        <p:strVal val="true"/>
                                      </p:to>
                                    </p:set>
                                  </p:childTnLst>
                                </p:cTn>
                              </p:par>
                            </p:childTnLst>
                          </p:cTn>
                        </p:par>
                        <p:par>
                          <p:cTn id="372" fill="hold">
                            <p:stCondLst>
                              <p:cond delay="5000"/>
                            </p:stCondLst>
                            <p:childTnLst>
                              <p:par>
                                <p:cTn id="373" presetID="10" presetClass="entr" presetSubtype="0" fill="hold" grpId="0" nodeType="afterEffect">
                                  <p:stCondLst>
                                    <p:cond delay="0"/>
                                  </p:stCondLst>
                                  <p:childTnLst>
                                    <p:set>
                                      <p:cBhvr>
                                        <p:cTn id="374" dur="1" fill="hold">
                                          <p:stCondLst>
                                            <p:cond delay="0"/>
                                          </p:stCondLst>
                                        </p:cTn>
                                        <p:tgtEl>
                                          <p:spTgt spid="542"/>
                                        </p:tgtEl>
                                        <p:attrNameLst>
                                          <p:attrName>style.visibility</p:attrName>
                                        </p:attrNameLst>
                                      </p:cBhvr>
                                      <p:to>
                                        <p:strVal val="visible"/>
                                      </p:to>
                                    </p:set>
                                    <p:animEffect transition="in" filter="fade">
                                      <p:cBhvr>
                                        <p:cTn id="375" dur="500"/>
                                        <p:tgtEl>
                                          <p:spTgt spid="542"/>
                                        </p:tgtEl>
                                      </p:cBhvr>
                                    </p:animEffect>
                                  </p:childTnLst>
                                </p:cTn>
                              </p:par>
                              <p:par>
                                <p:cTn id="376" presetID="19" presetClass="emph" presetSubtype="0" fill="hold" grpId="1" nodeType="withEffect">
                                  <p:stCondLst>
                                    <p:cond delay="0"/>
                                  </p:stCondLst>
                                  <p:childTnLst>
                                    <p:animClr clrSpc="rgb" dir="cw">
                                      <p:cBhvr override="childStyle">
                                        <p:cTn id="377" dur="500" fill="hold"/>
                                        <p:tgtEl>
                                          <p:spTgt spid="542"/>
                                        </p:tgtEl>
                                        <p:attrNameLst>
                                          <p:attrName>style.color</p:attrName>
                                        </p:attrNameLst>
                                      </p:cBhvr>
                                      <p:to>
                                        <a:srgbClr val="923D92"/>
                                      </p:to>
                                    </p:animClr>
                                    <p:animClr clrSpc="rgb" dir="cw">
                                      <p:cBhvr>
                                        <p:cTn id="378" dur="500" fill="hold"/>
                                        <p:tgtEl>
                                          <p:spTgt spid="542"/>
                                        </p:tgtEl>
                                        <p:attrNameLst>
                                          <p:attrName>fillcolor</p:attrName>
                                        </p:attrNameLst>
                                      </p:cBhvr>
                                      <p:to>
                                        <a:srgbClr val="923D92"/>
                                      </p:to>
                                    </p:animClr>
                                    <p:set>
                                      <p:cBhvr>
                                        <p:cTn id="379" dur="500" fill="hold"/>
                                        <p:tgtEl>
                                          <p:spTgt spid="542"/>
                                        </p:tgtEl>
                                        <p:attrNameLst>
                                          <p:attrName>fill.type</p:attrName>
                                        </p:attrNameLst>
                                      </p:cBhvr>
                                      <p:to>
                                        <p:strVal val="solid"/>
                                      </p:to>
                                    </p:set>
                                    <p:set>
                                      <p:cBhvr>
                                        <p:cTn id="380" dur="500" fill="hold"/>
                                        <p:tgtEl>
                                          <p:spTgt spid="542"/>
                                        </p:tgtEl>
                                        <p:attrNameLst>
                                          <p:attrName>fill.on</p:attrName>
                                        </p:attrNameLst>
                                      </p:cBhvr>
                                      <p:to>
                                        <p:strVal val="true"/>
                                      </p:to>
                                    </p:set>
                                  </p:childTnLst>
                                </p:cTn>
                              </p:par>
                            </p:childTnLst>
                          </p:cTn>
                        </p:par>
                        <p:par>
                          <p:cTn id="381" fill="hold">
                            <p:stCondLst>
                              <p:cond delay="5500"/>
                            </p:stCondLst>
                            <p:childTnLst>
                              <p:par>
                                <p:cTn id="382" presetID="10" presetClass="entr" presetSubtype="0" fill="hold" grpId="0" nodeType="afterEffect">
                                  <p:stCondLst>
                                    <p:cond delay="0"/>
                                  </p:stCondLst>
                                  <p:childTnLst>
                                    <p:set>
                                      <p:cBhvr>
                                        <p:cTn id="383" dur="1" fill="hold">
                                          <p:stCondLst>
                                            <p:cond delay="0"/>
                                          </p:stCondLst>
                                        </p:cTn>
                                        <p:tgtEl>
                                          <p:spTgt spid="592"/>
                                        </p:tgtEl>
                                        <p:attrNameLst>
                                          <p:attrName>style.visibility</p:attrName>
                                        </p:attrNameLst>
                                      </p:cBhvr>
                                      <p:to>
                                        <p:strVal val="visible"/>
                                      </p:to>
                                    </p:set>
                                    <p:animEffect transition="in" filter="fade">
                                      <p:cBhvr>
                                        <p:cTn id="384" dur="500"/>
                                        <p:tgtEl>
                                          <p:spTgt spid="592"/>
                                        </p:tgtEl>
                                      </p:cBhvr>
                                    </p:animEffect>
                                  </p:childTnLst>
                                </p:cTn>
                              </p:par>
                              <p:par>
                                <p:cTn id="385" presetID="19" presetClass="emph" presetSubtype="0" fill="hold" grpId="1" nodeType="withEffect">
                                  <p:stCondLst>
                                    <p:cond delay="0"/>
                                  </p:stCondLst>
                                  <p:childTnLst>
                                    <p:animClr clrSpc="rgb" dir="cw">
                                      <p:cBhvr override="childStyle">
                                        <p:cTn id="386" dur="500" fill="hold"/>
                                        <p:tgtEl>
                                          <p:spTgt spid="592"/>
                                        </p:tgtEl>
                                        <p:attrNameLst>
                                          <p:attrName>style.color</p:attrName>
                                        </p:attrNameLst>
                                      </p:cBhvr>
                                      <p:to>
                                        <a:srgbClr val="923D92"/>
                                      </p:to>
                                    </p:animClr>
                                    <p:animClr clrSpc="rgb" dir="cw">
                                      <p:cBhvr>
                                        <p:cTn id="387" dur="500" fill="hold"/>
                                        <p:tgtEl>
                                          <p:spTgt spid="592"/>
                                        </p:tgtEl>
                                        <p:attrNameLst>
                                          <p:attrName>fillcolor</p:attrName>
                                        </p:attrNameLst>
                                      </p:cBhvr>
                                      <p:to>
                                        <a:srgbClr val="923D92"/>
                                      </p:to>
                                    </p:animClr>
                                    <p:set>
                                      <p:cBhvr>
                                        <p:cTn id="388" dur="500" fill="hold"/>
                                        <p:tgtEl>
                                          <p:spTgt spid="592"/>
                                        </p:tgtEl>
                                        <p:attrNameLst>
                                          <p:attrName>fill.type</p:attrName>
                                        </p:attrNameLst>
                                      </p:cBhvr>
                                      <p:to>
                                        <p:strVal val="solid"/>
                                      </p:to>
                                    </p:set>
                                    <p:set>
                                      <p:cBhvr>
                                        <p:cTn id="389" dur="500" fill="hold"/>
                                        <p:tgtEl>
                                          <p:spTgt spid="592"/>
                                        </p:tgtEl>
                                        <p:attrNameLst>
                                          <p:attrName>fill.on</p:attrName>
                                        </p:attrNameLst>
                                      </p:cBhvr>
                                      <p:to>
                                        <p:strVal val="true"/>
                                      </p:to>
                                    </p:set>
                                  </p:childTnLst>
                                </p:cTn>
                              </p:par>
                            </p:childTnLst>
                          </p:cTn>
                        </p:par>
                        <p:par>
                          <p:cTn id="390" fill="hold">
                            <p:stCondLst>
                              <p:cond delay="6000"/>
                            </p:stCondLst>
                            <p:childTnLst>
                              <p:par>
                                <p:cTn id="391" presetID="10" presetClass="entr" presetSubtype="0" fill="hold" grpId="0" nodeType="afterEffect">
                                  <p:stCondLst>
                                    <p:cond delay="0"/>
                                  </p:stCondLst>
                                  <p:childTnLst>
                                    <p:set>
                                      <p:cBhvr>
                                        <p:cTn id="392" dur="1" fill="hold">
                                          <p:stCondLst>
                                            <p:cond delay="0"/>
                                          </p:stCondLst>
                                        </p:cTn>
                                        <p:tgtEl>
                                          <p:spTgt spid="599"/>
                                        </p:tgtEl>
                                        <p:attrNameLst>
                                          <p:attrName>style.visibility</p:attrName>
                                        </p:attrNameLst>
                                      </p:cBhvr>
                                      <p:to>
                                        <p:strVal val="visible"/>
                                      </p:to>
                                    </p:set>
                                    <p:animEffect transition="in" filter="fade">
                                      <p:cBhvr>
                                        <p:cTn id="393" dur="500"/>
                                        <p:tgtEl>
                                          <p:spTgt spid="599"/>
                                        </p:tgtEl>
                                      </p:cBhvr>
                                    </p:animEffect>
                                  </p:childTnLst>
                                </p:cTn>
                              </p:par>
                              <p:par>
                                <p:cTn id="394" presetID="19" presetClass="emph" presetSubtype="0" fill="hold" grpId="1" nodeType="withEffect">
                                  <p:stCondLst>
                                    <p:cond delay="0"/>
                                  </p:stCondLst>
                                  <p:childTnLst>
                                    <p:animClr clrSpc="rgb" dir="cw">
                                      <p:cBhvr override="childStyle">
                                        <p:cTn id="395" dur="500" fill="hold"/>
                                        <p:tgtEl>
                                          <p:spTgt spid="599"/>
                                        </p:tgtEl>
                                        <p:attrNameLst>
                                          <p:attrName>style.color</p:attrName>
                                        </p:attrNameLst>
                                      </p:cBhvr>
                                      <p:to>
                                        <a:srgbClr val="923D92"/>
                                      </p:to>
                                    </p:animClr>
                                    <p:animClr clrSpc="rgb" dir="cw">
                                      <p:cBhvr>
                                        <p:cTn id="396" dur="500" fill="hold"/>
                                        <p:tgtEl>
                                          <p:spTgt spid="599"/>
                                        </p:tgtEl>
                                        <p:attrNameLst>
                                          <p:attrName>fillcolor</p:attrName>
                                        </p:attrNameLst>
                                      </p:cBhvr>
                                      <p:to>
                                        <a:srgbClr val="923D92"/>
                                      </p:to>
                                    </p:animClr>
                                    <p:set>
                                      <p:cBhvr>
                                        <p:cTn id="397" dur="500" fill="hold"/>
                                        <p:tgtEl>
                                          <p:spTgt spid="599"/>
                                        </p:tgtEl>
                                        <p:attrNameLst>
                                          <p:attrName>fill.type</p:attrName>
                                        </p:attrNameLst>
                                      </p:cBhvr>
                                      <p:to>
                                        <p:strVal val="solid"/>
                                      </p:to>
                                    </p:set>
                                    <p:set>
                                      <p:cBhvr>
                                        <p:cTn id="398" dur="500" fill="hold"/>
                                        <p:tgtEl>
                                          <p:spTgt spid="599"/>
                                        </p:tgtEl>
                                        <p:attrNameLst>
                                          <p:attrName>fill.on</p:attrName>
                                        </p:attrNameLst>
                                      </p:cBhvr>
                                      <p:to>
                                        <p:strVal val="true"/>
                                      </p:to>
                                    </p:set>
                                  </p:childTnLst>
                                </p:cTn>
                              </p:par>
                            </p:childTnLst>
                          </p:cTn>
                        </p:par>
                        <p:par>
                          <p:cTn id="399" fill="hold">
                            <p:stCondLst>
                              <p:cond delay="6500"/>
                            </p:stCondLst>
                            <p:childTnLst>
                              <p:par>
                                <p:cTn id="400" presetID="10" presetClass="entr" presetSubtype="0" fill="hold" grpId="0" nodeType="afterEffect">
                                  <p:stCondLst>
                                    <p:cond delay="0"/>
                                  </p:stCondLst>
                                  <p:childTnLst>
                                    <p:set>
                                      <p:cBhvr>
                                        <p:cTn id="401" dur="1" fill="hold">
                                          <p:stCondLst>
                                            <p:cond delay="0"/>
                                          </p:stCondLst>
                                        </p:cTn>
                                        <p:tgtEl>
                                          <p:spTgt spid="543"/>
                                        </p:tgtEl>
                                        <p:attrNameLst>
                                          <p:attrName>style.visibility</p:attrName>
                                        </p:attrNameLst>
                                      </p:cBhvr>
                                      <p:to>
                                        <p:strVal val="visible"/>
                                      </p:to>
                                    </p:set>
                                    <p:animEffect transition="in" filter="fade">
                                      <p:cBhvr>
                                        <p:cTn id="402" dur="500"/>
                                        <p:tgtEl>
                                          <p:spTgt spid="543"/>
                                        </p:tgtEl>
                                      </p:cBhvr>
                                    </p:animEffect>
                                  </p:childTnLst>
                                </p:cTn>
                              </p:par>
                              <p:par>
                                <p:cTn id="403" presetID="19" presetClass="emph" presetSubtype="0" fill="hold" grpId="1" nodeType="withEffect">
                                  <p:stCondLst>
                                    <p:cond delay="0"/>
                                  </p:stCondLst>
                                  <p:childTnLst>
                                    <p:animClr clrSpc="rgb" dir="cw">
                                      <p:cBhvr override="childStyle">
                                        <p:cTn id="404" dur="500" fill="hold"/>
                                        <p:tgtEl>
                                          <p:spTgt spid="543"/>
                                        </p:tgtEl>
                                        <p:attrNameLst>
                                          <p:attrName>style.color</p:attrName>
                                        </p:attrNameLst>
                                      </p:cBhvr>
                                      <p:to>
                                        <a:srgbClr val="923D92"/>
                                      </p:to>
                                    </p:animClr>
                                    <p:animClr clrSpc="rgb" dir="cw">
                                      <p:cBhvr>
                                        <p:cTn id="405" dur="500" fill="hold"/>
                                        <p:tgtEl>
                                          <p:spTgt spid="543"/>
                                        </p:tgtEl>
                                        <p:attrNameLst>
                                          <p:attrName>fillcolor</p:attrName>
                                        </p:attrNameLst>
                                      </p:cBhvr>
                                      <p:to>
                                        <a:srgbClr val="923D92"/>
                                      </p:to>
                                    </p:animClr>
                                    <p:set>
                                      <p:cBhvr>
                                        <p:cTn id="406" dur="500" fill="hold"/>
                                        <p:tgtEl>
                                          <p:spTgt spid="543"/>
                                        </p:tgtEl>
                                        <p:attrNameLst>
                                          <p:attrName>fill.type</p:attrName>
                                        </p:attrNameLst>
                                      </p:cBhvr>
                                      <p:to>
                                        <p:strVal val="solid"/>
                                      </p:to>
                                    </p:set>
                                    <p:set>
                                      <p:cBhvr>
                                        <p:cTn id="407" dur="500" fill="hold"/>
                                        <p:tgtEl>
                                          <p:spTgt spid="543"/>
                                        </p:tgtEl>
                                        <p:attrNameLst>
                                          <p:attrName>fill.on</p:attrName>
                                        </p:attrNameLst>
                                      </p:cBhvr>
                                      <p:to>
                                        <p:strVal val="true"/>
                                      </p:to>
                                    </p:set>
                                  </p:childTnLst>
                                </p:cTn>
                              </p:par>
                            </p:childTnLst>
                          </p:cTn>
                        </p:par>
                        <p:par>
                          <p:cTn id="408" fill="hold">
                            <p:stCondLst>
                              <p:cond delay="7000"/>
                            </p:stCondLst>
                            <p:childTnLst>
                              <p:par>
                                <p:cTn id="409" presetID="10" presetClass="entr" presetSubtype="0" fill="hold" grpId="0" nodeType="afterEffect">
                                  <p:stCondLst>
                                    <p:cond delay="0"/>
                                  </p:stCondLst>
                                  <p:childTnLst>
                                    <p:set>
                                      <p:cBhvr>
                                        <p:cTn id="410" dur="1" fill="hold">
                                          <p:stCondLst>
                                            <p:cond delay="0"/>
                                          </p:stCondLst>
                                        </p:cTn>
                                        <p:tgtEl>
                                          <p:spTgt spid="593"/>
                                        </p:tgtEl>
                                        <p:attrNameLst>
                                          <p:attrName>style.visibility</p:attrName>
                                        </p:attrNameLst>
                                      </p:cBhvr>
                                      <p:to>
                                        <p:strVal val="visible"/>
                                      </p:to>
                                    </p:set>
                                    <p:animEffect transition="in" filter="fade">
                                      <p:cBhvr>
                                        <p:cTn id="411" dur="500"/>
                                        <p:tgtEl>
                                          <p:spTgt spid="593"/>
                                        </p:tgtEl>
                                      </p:cBhvr>
                                    </p:animEffect>
                                  </p:childTnLst>
                                </p:cTn>
                              </p:par>
                              <p:par>
                                <p:cTn id="412" presetID="19" presetClass="emph" presetSubtype="0" fill="hold" grpId="1" nodeType="withEffect">
                                  <p:stCondLst>
                                    <p:cond delay="0"/>
                                  </p:stCondLst>
                                  <p:childTnLst>
                                    <p:animClr clrSpc="rgb" dir="cw">
                                      <p:cBhvr override="childStyle">
                                        <p:cTn id="413" dur="500" fill="hold"/>
                                        <p:tgtEl>
                                          <p:spTgt spid="593"/>
                                        </p:tgtEl>
                                        <p:attrNameLst>
                                          <p:attrName>style.color</p:attrName>
                                        </p:attrNameLst>
                                      </p:cBhvr>
                                      <p:to>
                                        <a:srgbClr val="923D92"/>
                                      </p:to>
                                    </p:animClr>
                                    <p:animClr clrSpc="rgb" dir="cw">
                                      <p:cBhvr>
                                        <p:cTn id="414" dur="500" fill="hold"/>
                                        <p:tgtEl>
                                          <p:spTgt spid="593"/>
                                        </p:tgtEl>
                                        <p:attrNameLst>
                                          <p:attrName>fillcolor</p:attrName>
                                        </p:attrNameLst>
                                      </p:cBhvr>
                                      <p:to>
                                        <a:srgbClr val="923D92"/>
                                      </p:to>
                                    </p:animClr>
                                    <p:set>
                                      <p:cBhvr>
                                        <p:cTn id="415" dur="500" fill="hold"/>
                                        <p:tgtEl>
                                          <p:spTgt spid="593"/>
                                        </p:tgtEl>
                                        <p:attrNameLst>
                                          <p:attrName>fill.type</p:attrName>
                                        </p:attrNameLst>
                                      </p:cBhvr>
                                      <p:to>
                                        <p:strVal val="solid"/>
                                      </p:to>
                                    </p:set>
                                    <p:set>
                                      <p:cBhvr>
                                        <p:cTn id="416" dur="500" fill="hold"/>
                                        <p:tgtEl>
                                          <p:spTgt spid="593"/>
                                        </p:tgtEl>
                                        <p:attrNameLst>
                                          <p:attrName>fill.on</p:attrName>
                                        </p:attrNameLst>
                                      </p:cBhvr>
                                      <p:to>
                                        <p:strVal val="true"/>
                                      </p:to>
                                    </p:set>
                                  </p:childTnLst>
                                </p:cTn>
                              </p:par>
                            </p:childTnLst>
                          </p:cTn>
                        </p:par>
                        <p:par>
                          <p:cTn id="417" fill="hold">
                            <p:stCondLst>
                              <p:cond delay="7500"/>
                            </p:stCondLst>
                            <p:childTnLst>
                              <p:par>
                                <p:cTn id="418" presetID="10" presetClass="entr" presetSubtype="0" fill="hold" grpId="0" nodeType="afterEffect">
                                  <p:stCondLst>
                                    <p:cond delay="0"/>
                                  </p:stCondLst>
                                  <p:childTnLst>
                                    <p:set>
                                      <p:cBhvr>
                                        <p:cTn id="419" dur="1" fill="hold">
                                          <p:stCondLst>
                                            <p:cond delay="0"/>
                                          </p:stCondLst>
                                        </p:cTn>
                                        <p:tgtEl>
                                          <p:spTgt spid="544"/>
                                        </p:tgtEl>
                                        <p:attrNameLst>
                                          <p:attrName>style.visibility</p:attrName>
                                        </p:attrNameLst>
                                      </p:cBhvr>
                                      <p:to>
                                        <p:strVal val="visible"/>
                                      </p:to>
                                    </p:set>
                                    <p:animEffect transition="in" filter="fade">
                                      <p:cBhvr>
                                        <p:cTn id="420" dur="500"/>
                                        <p:tgtEl>
                                          <p:spTgt spid="544"/>
                                        </p:tgtEl>
                                      </p:cBhvr>
                                    </p:animEffect>
                                  </p:childTnLst>
                                </p:cTn>
                              </p:par>
                              <p:par>
                                <p:cTn id="421" presetID="19" presetClass="emph" presetSubtype="0" fill="hold" grpId="1" nodeType="withEffect">
                                  <p:stCondLst>
                                    <p:cond delay="0"/>
                                  </p:stCondLst>
                                  <p:childTnLst>
                                    <p:animClr clrSpc="rgb" dir="cw">
                                      <p:cBhvr override="childStyle">
                                        <p:cTn id="422" dur="500" fill="hold"/>
                                        <p:tgtEl>
                                          <p:spTgt spid="544"/>
                                        </p:tgtEl>
                                        <p:attrNameLst>
                                          <p:attrName>style.color</p:attrName>
                                        </p:attrNameLst>
                                      </p:cBhvr>
                                      <p:to>
                                        <a:schemeClr val="bg1"/>
                                      </p:to>
                                    </p:animClr>
                                    <p:animClr clrSpc="rgb" dir="cw">
                                      <p:cBhvr>
                                        <p:cTn id="423" dur="500" fill="hold"/>
                                        <p:tgtEl>
                                          <p:spTgt spid="544"/>
                                        </p:tgtEl>
                                        <p:attrNameLst>
                                          <p:attrName>fillcolor</p:attrName>
                                        </p:attrNameLst>
                                      </p:cBhvr>
                                      <p:to>
                                        <a:schemeClr val="bg1"/>
                                      </p:to>
                                    </p:animClr>
                                    <p:set>
                                      <p:cBhvr>
                                        <p:cTn id="424" dur="500" fill="hold"/>
                                        <p:tgtEl>
                                          <p:spTgt spid="544"/>
                                        </p:tgtEl>
                                        <p:attrNameLst>
                                          <p:attrName>fill.type</p:attrName>
                                        </p:attrNameLst>
                                      </p:cBhvr>
                                      <p:to>
                                        <p:strVal val="solid"/>
                                      </p:to>
                                    </p:set>
                                    <p:set>
                                      <p:cBhvr>
                                        <p:cTn id="425" dur="500" fill="hold"/>
                                        <p:tgtEl>
                                          <p:spTgt spid="544"/>
                                        </p:tgtEl>
                                        <p:attrNameLst>
                                          <p:attrName>fill.on</p:attrName>
                                        </p:attrNameLst>
                                      </p:cBhvr>
                                      <p:to>
                                        <p:strVal val="true"/>
                                      </p:to>
                                    </p:set>
                                  </p:childTnLst>
                                </p:cTn>
                              </p:par>
                            </p:childTnLst>
                          </p:cTn>
                        </p:par>
                        <p:par>
                          <p:cTn id="426" fill="hold">
                            <p:stCondLst>
                              <p:cond delay="8000"/>
                            </p:stCondLst>
                            <p:childTnLst>
                              <p:par>
                                <p:cTn id="427" presetID="10" presetClass="entr" presetSubtype="0" fill="hold" grpId="0" nodeType="afterEffect">
                                  <p:stCondLst>
                                    <p:cond delay="0"/>
                                  </p:stCondLst>
                                  <p:childTnLst>
                                    <p:set>
                                      <p:cBhvr>
                                        <p:cTn id="428" dur="1" fill="hold">
                                          <p:stCondLst>
                                            <p:cond delay="0"/>
                                          </p:stCondLst>
                                        </p:cTn>
                                        <p:tgtEl>
                                          <p:spTgt spid="545"/>
                                        </p:tgtEl>
                                        <p:attrNameLst>
                                          <p:attrName>style.visibility</p:attrName>
                                        </p:attrNameLst>
                                      </p:cBhvr>
                                      <p:to>
                                        <p:strVal val="visible"/>
                                      </p:to>
                                    </p:set>
                                    <p:animEffect transition="in" filter="fade">
                                      <p:cBhvr>
                                        <p:cTn id="429" dur="500"/>
                                        <p:tgtEl>
                                          <p:spTgt spid="545"/>
                                        </p:tgtEl>
                                      </p:cBhvr>
                                    </p:animEffect>
                                  </p:childTnLst>
                                </p:cTn>
                              </p:par>
                              <p:par>
                                <p:cTn id="430" presetID="19" presetClass="emph" presetSubtype="0" fill="hold" grpId="1" nodeType="withEffect">
                                  <p:stCondLst>
                                    <p:cond delay="0"/>
                                  </p:stCondLst>
                                  <p:childTnLst>
                                    <p:animClr clrSpc="rgb" dir="cw">
                                      <p:cBhvr override="childStyle">
                                        <p:cTn id="431" dur="500" fill="hold"/>
                                        <p:tgtEl>
                                          <p:spTgt spid="545"/>
                                        </p:tgtEl>
                                        <p:attrNameLst>
                                          <p:attrName>style.color</p:attrName>
                                        </p:attrNameLst>
                                      </p:cBhvr>
                                      <p:to>
                                        <a:srgbClr val="DD5D5D"/>
                                      </p:to>
                                    </p:animClr>
                                    <p:animClr clrSpc="rgb" dir="cw">
                                      <p:cBhvr>
                                        <p:cTn id="432" dur="500" fill="hold"/>
                                        <p:tgtEl>
                                          <p:spTgt spid="545"/>
                                        </p:tgtEl>
                                        <p:attrNameLst>
                                          <p:attrName>fillcolor</p:attrName>
                                        </p:attrNameLst>
                                      </p:cBhvr>
                                      <p:to>
                                        <a:srgbClr val="DD5D5D"/>
                                      </p:to>
                                    </p:animClr>
                                    <p:set>
                                      <p:cBhvr>
                                        <p:cTn id="433" dur="500" fill="hold"/>
                                        <p:tgtEl>
                                          <p:spTgt spid="545"/>
                                        </p:tgtEl>
                                        <p:attrNameLst>
                                          <p:attrName>fill.type</p:attrName>
                                        </p:attrNameLst>
                                      </p:cBhvr>
                                      <p:to>
                                        <p:strVal val="solid"/>
                                      </p:to>
                                    </p:set>
                                    <p:set>
                                      <p:cBhvr>
                                        <p:cTn id="434" dur="500" fill="hold"/>
                                        <p:tgtEl>
                                          <p:spTgt spid="545"/>
                                        </p:tgtEl>
                                        <p:attrNameLst>
                                          <p:attrName>fill.on</p:attrName>
                                        </p:attrNameLst>
                                      </p:cBhvr>
                                      <p:to>
                                        <p:strVal val="true"/>
                                      </p:to>
                                    </p:set>
                                  </p:childTnLst>
                                </p:cTn>
                              </p:par>
                            </p:childTnLst>
                          </p:cTn>
                        </p:par>
                        <p:par>
                          <p:cTn id="435" fill="hold">
                            <p:stCondLst>
                              <p:cond delay="8500"/>
                            </p:stCondLst>
                            <p:childTnLst>
                              <p:par>
                                <p:cTn id="436" presetID="10" presetClass="entr" presetSubtype="0" fill="hold" grpId="0" nodeType="afterEffect">
                                  <p:stCondLst>
                                    <p:cond delay="0"/>
                                  </p:stCondLst>
                                  <p:childTnLst>
                                    <p:set>
                                      <p:cBhvr>
                                        <p:cTn id="437" dur="1" fill="hold">
                                          <p:stCondLst>
                                            <p:cond delay="0"/>
                                          </p:stCondLst>
                                        </p:cTn>
                                        <p:tgtEl>
                                          <p:spTgt spid="594"/>
                                        </p:tgtEl>
                                        <p:attrNameLst>
                                          <p:attrName>style.visibility</p:attrName>
                                        </p:attrNameLst>
                                      </p:cBhvr>
                                      <p:to>
                                        <p:strVal val="visible"/>
                                      </p:to>
                                    </p:set>
                                    <p:animEffect transition="in" filter="fade">
                                      <p:cBhvr>
                                        <p:cTn id="438" dur="500"/>
                                        <p:tgtEl>
                                          <p:spTgt spid="594"/>
                                        </p:tgtEl>
                                      </p:cBhvr>
                                    </p:animEffect>
                                  </p:childTnLst>
                                </p:cTn>
                              </p:par>
                              <p:par>
                                <p:cTn id="439" presetID="19" presetClass="emph" presetSubtype="0" fill="hold" grpId="1" nodeType="withEffect">
                                  <p:stCondLst>
                                    <p:cond delay="0"/>
                                  </p:stCondLst>
                                  <p:childTnLst>
                                    <p:animClr clrSpc="rgb" dir="cw">
                                      <p:cBhvr override="childStyle">
                                        <p:cTn id="440" dur="500" fill="hold"/>
                                        <p:tgtEl>
                                          <p:spTgt spid="594"/>
                                        </p:tgtEl>
                                        <p:attrNameLst>
                                          <p:attrName>style.color</p:attrName>
                                        </p:attrNameLst>
                                      </p:cBhvr>
                                      <p:to>
                                        <a:schemeClr val="bg1"/>
                                      </p:to>
                                    </p:animClr>
                                    <p:animClr clrSpc="rgb" dir="cw">
                                      <p:cBhvr>
                                        <p:cTn id="441" dur="500" fill="hold"/>
                                        <p:tgtEl>
                                          <p:spTgt spid="594"/>
                                        </p:tgtEl>
                                        <p:attrNameLst>
                                          <p:attrName>fillcolor</p:attrName>
                                        </p:attrNameLst>
                                      </p:cBhvr>
                                      <p:to>
                                        <a:schemeClr val="bg1"/>
                                      </p:to>
                                    </p:animClr>
                                    <p:set>
                                      <p:cBhvr>
                                        <p:cTn id="442" dur="500" fill="hold"/>
                                        <p:tgtEl>
                                          <p:spTgt spid="594"/>
                                        </p:tgtEl>
                                        <p:attrNameLst>
                                          <p:attrName>fill.type</p:attrName>
                                        </p:attrNameLst>
                                      </p:cBhvr>
                                      <p:to>
                                        <p:strVal val="solid"/>
                                      </p:to>
                                    </p:set>
                                    <p:set>
                                      <p:cBhvr>
                                        <p:cTn id="443" dur="500" fill="hold"/>
                                        <p:tgtEl>
                                          <p:spTgt spid="594"/>
                                        </p:tgtEl>
                                        <p:attrNameLst>
                                          <p:attrName>fill.on</p:attrName>
                                        </p:attrNameLst>
                                      </p:cBhvr>
                                      <p:to>
                                        <p:strVal val="true"/>
                                      </p:to>
                                    </p:set>
                                  </p:childTnLst>
                                </p:cTn>
                              </p:par>
                            </p:childTnLst>
                          </p:cTn>
                        </p:par>
                        <p:par>
                          <p:cTn id="444" fill="hold">
                            <p:stCondLst>
                              <p:cond delay="9000"/>
                            </p:stCondLst>
                            <p:childTnLst>
                              <p:par>
                                <p:cTn id="445" presetID="10" presetClass="entr" presetSubtype="0" fill="hold" grpId="0" nodeType="afterEffect">
                                  <p:stCondLst>
                                    <p:cond delay="0"/>
                                  </p:stCondLst>
                                  <p:childTnLst>
                                    <p:set>
                                      <p:cBhvr>
                                        <p:cTn id="446" dur="1" fill="hold">
                                          <p:stCondLst>
                                            <p:cond delay="0"/>
                                          </p:stCondLst>
                                        </p:cTn>
                                        <p:tgtEl>
                                          <p:spTgt spid="546"/>
                                        </p:tgtEl>
                                        <p:attrNameLst>
                                          <p:attrName>style.visibility</p:attrName>
                                        </p:attrNameLst>
                                      </p:cBhvr>
                                      <p:to>
                                        <p:strVal val="visible"/>
                                      </p:to>
                                    </p:set>
                                    <p:animEffect transition="in" filter="fade">
                                      <p:cBhvr>
                                        <p:cTn id="447" dur="500"/>
                                        <p:tgtEl>
                                          <p:spTgt spid="546"/>
                                        </p:tgtEl>
                                      </p:cBhvr>
                                    </p:animEffect>
                                  </p:childTnLst>
                                </p:cTn>
                              </p:par>
                              <p:par>
                                <p:cTn id="448" presetID="19" presetClass="emph" presetSubtype="0" fill="hold" grpId="1" nodeType="withEffect">
                                  <p:stCondLst>
                                    <p:cond delay="0"/>
                                  </p:stCondLst>
                                  <p:childTnLst>
                                    <p:animClr clrSpc="rgb" dir="cw">
                                      <p:cBhvr override="childStyle">
                                        <p:cTn id="449" dur="500" fill="hold"/>
                                        <p:tgtEl>
                                          <p:spTgt spid="546"/>
                                        </p:tgtEl>
                                        <p:attrNameLst>
                                          <p:attrName>style.color</p:attrName>
                                        </p:attrNameLst>
                                      </p:cBhvr>
                                      <p:to>
                                        <a:schemeClr val="bg1"/>
                                      </p:to>
                                    </p:animClr>
                                    <p:animClr clrSpc="rgb" dir="cw">
                                      <p:cBhvr>
                                        <p:cTn id="450" dur="500" fill="hold"/>
                                        <p:tgtEl>
                                          <p:spTgt spid="546"/>
                                        </p:tgtEl>
                                        <p:attrNameLst>
                                          <p:attrName>fillcolor</p:attrName>
                                        </p:attrNameLst>
                                      </p:cBhvr>
                                      <p:to>
                                        <a:schemeClr val="bg1"/>
                                      </p:to>
                                    </p:animClr>
                                    <p:set>
                                      <p:cBhvr>
                                        <p:cTn id="451" dur="500" fill="hold"/>
                                        <p:tgtEl>
                                          <p:spTgt spid="546"/>
                                        </p:tgtEl>
                                        <p:attrNameLst>
                                          <p:attrName>fill.type</p:attrName>
                                        </p:attrNameLst>
                                      </p:cBhvr>
                                      <p:to>
                                        <p:strVal val="solid"/>
                                      </p:to>
                                    </p:set>
                                    <p:set>
                                      <p:cBhvr>
                                        <p:cTn id="452" dur="500" fill="hold"/>
                                        <p:tgtEl>
                                          <p:spTgt spid="546"/>
                                        </p:tgtEl>
                                        <p:attrNameLst>
                                          <p:attrName>fill.on</p:attrName>
                                        </p:attrNameLst>
                                      </p:cBhvr>
                                      <p:to>
                                        <p:strVal val="true"/>
                                      </p:to>
                                    </p:set>
                                  </p:childTnLst>
                                </p:cTn>
                              </p:par>
                            </p:childTnLst>
                          </p:cTn>
                        </p:par>
                        <p:par>
                          <p:cTn id="453" fill="hold">
                            <p:stCondLst>
                              <p:cond delay="9500"/>
                            </p:stCondLst>
                            <p:childTnLst>
                              <p:par>
                                <p:cTn id="454" presetID="10" presetClass="entr" presetSubtype="0" fill="hold" grpId="0" nodeType="afterEffect">
                                  <p:stCondLst>
                                    <p:cond delay="0"/>
                                  </p:stCondLst>
                                  <p:childTnLst>
                                    <p:set>
                                      <p:cBhvr>
                                        <p:cTn id="455" dur="1" fill="hold">
                                          <p:stCondLst>
                                            <p:cond delay="0"/>
                                          </p:stCondLst>
                                        </p:cTn>
                                        <p:tgtEl>
                                          <p:spTgt spid="595"/>
                                        </p:tgtEl>
                                        <p:attrNameLst>
                                          <p:attrName>style.visibility</p:attrName>
                                        </p:attrNameLst>
                                      </p:cBhvr>
                                      <p:to>
                                        <p:strVal val="visible"/>
                                      </p:to>
                                    </p:set>
                                    <p:animEffect transition="in" filter="fade">
                                      <p:cBhvr>
                                        <p:cTn id="456" dur="500"/>
                                        <p:tgtEl>
                                          <p:spTgt spid="595"/>
                                        </p:tgtEl>
                                      </p:cBhvr>
                                    </p:animEffect>
                                  </p:childTnLst>
                                </p:cTn>
                              </p:par>
                              <p:par>
                                <p:cTn id="457" presetID="19" presetClass="emph" presetSubtype="0" fill="hold" grpId="1" nodeType="withEffect">
                                  <p:stCondLst>
                                    <p:cond delay="0"/>
                                  </p:stCondLst>
                                  <p:childTnLst>
                                    <p:animClr clrSpc="rgb" dir="cw">
                                      <p:cBhvr override="childStyle">
                                        <p:cTn id="458" dur="500" fill="hold"/>
                                        <p:tgtEl>
                                          <p:spTgt spid="595"/>
                                        </p:tgtEl>
                                        <p:attrNameLst>
                                          <p:attrName>style.color</p:attrName>
                                        </p:attrNameLst>
                                      </p:cBhvr>
                                      <p:to>
                                        <a:schemeClr val="bg1"/>
                                      </p:to>
                                    </p:animClr>
                                    <p:animClr clrSpc="rgb" dir="cw">
                                      <p:cBhvr>
                                        <p:cTn id="459" dur="500" fill="hold"/>
                                        <p:tgtEl>
                                          <p:spTgt spid="595"/>
                                        </p:tgtEl>
                                        <p:attrNameLst>
                                          <p:attrName>fillcolor</p:attrName>
                                        </p:attrNameLst>
                                      </p:cBhvr>
                                      <p:to>
                                        <a:schemeClr val="bg1"/>
                                      </p:to>
                                    </p:animClr>
                                    <p:set>
                                      <p:cBhvr>
                                        <p:cTn id="460" dur="500" fill="hold"/>
                                        <p:tgtEl>
                                          <p:spTgt spid="595"/>
                                        </p:tgtEl>
                                        <p:attrNameLst>
                                          <p:attrName>fill.type</p:attrName>
                                        </p:attrNameLst>
                                      </p:cBhvr>
                                      <p:to>
                                        <p:strVal val="solid"/>
                                      </p:to>
                                    </p:set>
                                    <p:set>
                                      <p:cBhvr>
                                        <p:cTn id="461" dur="500" fill="hold"/>
                                        <p:tgtEl>
                                          <p:spTgt spid="595"/>
                                        </p:tgtEl>
                                        <p:attrNameLst>
                                          <p:attrName>fill.on</p:attrName>
                                        </p:attrNameLst>
                                      </p:cBhvr>
                                      <p:to>
                                        <p:strVal val="true"/>
                                      </p:to>
                                    </p:set>
                                  </p:childTnLst>
                                </p:cTn>
                              </p:par>
                            </p:childTnLst>
                          </p:cTn>
                        </p:par>
                        <p:par>
                          <p:cTn id="462" fill="hold">
                            <p:stCondLst>
                              <p:cond delay="10000"/>
                            </p:stCondLst>
                            <p:childTnLst>
                              <p:par>
                                <p:cTn id="463" presetID="10" presetClass="entr" presetSubtype="0" fill="hold" grpId="0" nodeType="afterEffect">
                                  <p:stCondLst>
                                    <p:cond delay="0"/>
                                  </p:stCondLst>
                                  <p:childTnLst>
                                    <p:set>
                                      <p:cBhvr>
                                        <p:cTn id="464" dur="1" fill="hold">
                                          <p:stCondLst>
                                            <p:cond delay="0"/>
                                          </p:stCondLst>
                                        </p:cTn>
                                        <p:tgtEl>
                                          <p:spTgt spid="600"/>
                                        </p:tgtEl>
                                        <p:attrNameLst>
                                          <p:attrName>style.visibility</p:attrName>
                                        </p:attrNameLst>
                                      </p:cBhvr>
                                      <p:to>
                                        <p:strVal val="visible"/>
                                      </p:to>
                                    </p:set>
                                    <p:animEffect transition="in" filter="fade">
                                      <p:cBhvr>
                                        <p:cTn id="465" dur="500"/>
                                        <p:tgtEl>
                                          <p:spTgt spid="600"/>
                                        </p:tgtEl>
                                      </p:cBhvr>
                                    </p:animEffect>
                                  </p:childTnLst>
                                </p:cTn>
                              </p:par>
                              <p:par>
                                <p:cTn id="466" presetID="19" presetClass="emph" presetSubtype="0" fill="hold" grpId="1" nodeType="withEffect">
                                  <p:stCondLst>
                                    <p:cond delay="0"/>
                                  </p:stCondLst>
                                  <p:childTnLst>
                                    <p:animClr clrSpc="rgb" dir="cw">
                                      <p:cBhvr override="childStyle">
                                        <p:cTn id="467" dur="500" fill="hold"/>
                                        <p:tgtEl>
                                          <p:spTgt spid="600"/>
                                        </p:tgtEl>
                                        <p:attrNameLst>
                                          <p:attrName>style.color</p:attrName>
                                        </p:attrNameLst>
                                      </p:cBhvr>
                                      <p:to>
                                        <a:srgbClr val="DD5D5D"/>
                                      </p:to>
                                    </p:animClr>
                                    <p:animClr clrSpc="rgb" dir="cw">
                                      <p:cBhvr>
                                        <p:cTn id="468" dur="500" fill="hold"/>
                                        <p:tgtEl>
                                          <p:spTgt spid="600"/>
                                        </p:tgtEl>
                                        <p:attrNameLst>
                                          <p:attrName>fillcolor</p:attrName>
                                        </p:attrNameLst>
                                      </p:cBhvr>
                                      <p:to>
                                        <a:srgbClr val="DD5D5D"/>
                                      </p:to>
                                    </p:animClr>
                                    <p:set>
                                      <p:cBhvr>
                                        <p:cTn id="469" dur="500" fill="hold"/>
                                        <p:tgtEl>
                                          <p:spTgt spid="600"/>
                                        </p:tgtEl>
                                        <p:attrNameLst>
                                          <p:attrName>fill.type</p:attrName>
                                        </p:attrNameLst>
                                      </p:cBhvr>
                                      <p:to>
                                        <p:strVal val="solid"/>
                                      </p:to>
                                    </p:set>
                                    <p:set>
                                      <p:cBhvr>
                                        <p:cTn id="470" dur="500" fill="hold"/>
                                        <p:tgtEl>
                                          <p:spTgt spid="600"/>
                                        </p:tgtEl>
                                        <p:attrNameLst>
                                          <p:attrName>fill.on</p:attrName>
                                        </p:attrNameLst>
                                      </p:cBhvr>
                                      <p:to>
                                        <p:strVal val="true"/>
                                      </p:to>
                                    </p:set>
                                  </p:childTnLst>
                                </p:cTn>
                              </p:par>
                            </p:childTnLst>
                          </p:cTn>
                        </p:par>
                        <p:par>
                          <p:cTn id="471" fill="hold">
                            <p:stCondLst>
                              <p:cond delay="10500"/>
                            </p:stCondLst>
                            <p:childTnLst>
                              <p:par>
                                <p:cTn id="472" presetID="10" presetClass="entr" presetSubtype="0" fill="hold" grpId="0" nodeType="afterEffect">
                                  <p:stCondLst>
                                    <p:cond delay="0"/>
                                  </p:stCondLst>
                                  <p:childTnLst>
                                    <p:set>
                                      <p:cBhvr>
                                        <p:cTn id="473" dur="1" fill="hold">
                                          <p:stCondLst>
                                            <p:cond delay="0"/>
                                          </p:stCondLst>
                                        </p:cTn>
                                        <p:tgtEl>
                                          <p:spTgt spid="547"/>
                                        </p:tgtEl>
                                        <p:attrNameLst>
                                          <p:attrName>style.visibility</p:attrName>
                                        </p:attrNameLst>
                                      </p:cBhvr>
                                      <p:to>
                                        <p:strVal val="visible"/>
                                      </p:to>
                                    </p:set>
                                    <p:animEffect transition="in" filter="fade">
                                      <p:cBhvr>
                                        <p:cTn id="474" dur="500"/>
                                        <p:tgtEl>
                                          <p:spTgt spid="547"/>
                                        </p:tgtEl>
                                      </p:cBhvr>
                                    </p:animEffect>
                                  </p:childTnLst>
                                </p:cTn>
                              </p:par>
                              <p:par>
                                <p:cTn id="475" presetID="19" presetClass="emph" presetSubtype="0" fill="hold" grpId="1" nodeType="withEffect">
                                  <p:stCondLst>
                                    <p:cond delay="0"/>
                                  </p:stCondLst>
                                  <p:childTnLst>
                                    <p:animClr clrSpc="rgb" dir="cw">
                                      <p:cBhvr override="childStyle">
                                        <p:cTn id="476" dur="500" fill="hold"/>
                                        <p:tgtEl>
                                          <p:spTgt spid="547"/>
                                        </p:tgtEl>
                                        <p:attrNameLst>
                                          <p:attrName>style.color</p:attrName>
                                        </p:attrNameLst>
                                      </p:cBhvr>
                                      <p:to>
                                        <a:schemeClr val="bg1"/>
                                      </p:to>
                                    </p:animClr>
                                    <p:animClr clrSpc="rgb" dir="cw">
                                      <p:cBhvr>
                                        <p:cTn id="477" dur="500" fill="hold"/>
                                        <p:tgtEl>
                                          <p:spTgt spid="547"/>
                                        </p:tgtEl>
                                        <p:attrNameLst>
                                          <p:attrName>fillcolor</p:attrName>
                                        </p:attrNameLst>
                                      </p:cBhvr>
                                      <p:to>
                                        <a:schemeClr val="bg1"/>
                                      </p:to>
                                    </p:animClr>
                                    <p:set>
                                      <p:cBhvr>
                                        <p:cTn id="478" dur="500" fill="hold"/>
                                        <p:tgtEl>
                                          <p:spTgt spid="547"/>
                                        </p:tgtEl>
                                        <p:attrNameLst>
                                          <p:attrName>fill.type</p:attrName>
                                        </p:attrNameLst>
                                      </p:cBhvr>
                                      <p:to>
                                        <p:strVal val="solid"/>
                                      </p:to>
                                    </p:set>
                                    <p:set>
                                      <p:cBhvr>
                                        <p:cTn id="479" dur="500" fill="hold"/>
                                        <p:tgtEl>
                                          <p:spTgt spid="547"/>
                                        </p:tgtEl>
                                        <p:attrNameLst>
                                          <p:attrName>fill.on</p:attrName>
                                        </p:attrNameLst>
                                      </p:cBhvr>
                                      <p:to>
                                        <p:strVal val="true"/>
                                      </p:to>
                                    </p:set>
                                  </p:childTnLst>
                                </p:cTn>
                              </p:par>
                            </p:childTnLst>
                          </p:cTn>
                        </p:par>
                        <p:par>
                          <p:cTn id="480" fill="hold">
                            <p:stCondLst>
                              <p:cond delay="11000"/>
                            </p:stCondLst>
                            <p:childTnLst>
                              <p:par>
                                <p:cTn id="481" presetID="10" presetClass="entr" presetSubtype="0" fill="hold" grpId="0" nodeType="afterEffect">
                                  <p:stCondLst>
                                    <p:cond delay="0"/>
                                  </p:stCondLst>
                                  <p:childTnLst>
                                    <p:set>
                                      <p:cBhvr>
                                        <p:cTn id="482" dur="1" fill="hold">
                                          <p:stCondLst>
                                            <p:cond delay="0"/>
                                          </p:stCondLst>
                                        </p:cTn>
                                        <p:tgtEl>
                                          <p:spTgt spid="596"/>
                                        </p:tgtEl>
                                        <p:attrNameLst>
                                          <p:attrName>style.visibility</p:attrName>
                                        </p:attrNameLst>
                                      </p:cBhvr>
                                      <p:to>
                                        <p:strVal val="visible"/>
                                      </p:to>
                                    </p:set>
                                    <p:animEffect transition="in" filter="fade">
                                      <p:cBhvr>
                                        <p:cTn id="483" dur="500"/>
                                        <p:tgtEl>
                                          <p:spTgt spid="596"/>
                                        </p:tgtEl>
                                      </p:cBhvr>
                                    </p:animEffect>
                                  </p:childTnLst>
                                </p:cTn>
                              </p:par>
                              <p:par>
                                <p:cTn id="484" presetID="19" presetClass="emph" presetSubtype="0" fill="hold" grpId="1" nodeType="withEffect">
                                  <p:stCondLst>
                                    <p:cond delay="0"/>
                                  </p:stCondLst>
                                  <p:childTnLst>
                                    <p:animClr clrSpc="rgb" dir="cw">
                                      <p:cBhvr override="childStyle">
                                        <p:cTn id="485" dur="500" fill="hold"/>
                                        <p:tgtEl>
                                          <p:spTgt spid="596"/>
                                        </p:tgtEl>
                                        <p:attrNameLst>
                                          <p:attrName>style.color</p:attrName>
                                        </p:attrNameLst>
                                      </p:cBhvr>
                                      <p:to>
                                        <a:schemeClr val="bg1"/>
                                      </p:to>
                                    </p:animClr>
                                    <p:animClr clrSpc="rgb" dir="cw">
                                      <p:cBhvr>
                                        <p:cTn id="486" dur="500" fill="hold"/>
                                        <p:tgtEl>
                                          <p:spTgt spid="596"/>
                                        </p:tgtEl>
                                        <p:attrNameLst>
                                          <p:attrName>fillcolor</p:attrName>
                                        </p:attrNameLst>
                                      </p:cBhvr>
                                      <p:to>
                                        <a:schemeClr val="bg1"/>
                                      </p:to>
                                    </p:animClr>
                                    <p:set>
                                      <p:cBhvr>
                                        <p:cTn id="487" dur="500" fill="hold"/>
                                        <p:tgtEl>
                                          <p:spTgt spid="596"/>
                                        </p:tgtEl>
                                        <p:attrNameLst>
                                          <p:attrName>fill.type</p:attrName>
                                        </p:attrNameLst>
                                      </p:cBhvr>
                                      <p:to>
                                        <p:strVal val="solid"/>
                                      </p:to>
                                    </p:set>
                                    <p:set>
                                      <p:cBhvr>
                                        <p:cTn id="488" dur="500" fill="hold"/>
                                        <p:tgtEl>
                                          <p:spTgt spid="596"/>
                                        </p:tgtEl>
                                        <p:attrNameLst>
                                          <p:attrName>fill.on</p:attrName>
                                        </p:attrNameLst>
                                      </p:cBhvr>
                                      <p:to>
                                        <p:strVal val="true"/>
                                      </p:to>
                                    </p:set>
                                  </p:childTnLst>
                                </p:cTn>
                              </p:par>
                            </p:childTnLst>
                          </p:cTn>
                        </p:par>
                        <p:par>
                          <p:cTn id="489" fill="hold">
                            <p:stCondLst>
                              <p:cond delay="11500"/>
                            </p:stCondLst>
                            <p:childTnLst>
                              <p:par>
                                <p:cTn id="490" presetID="10" presetClass="entr" presetSubtype="0" fill="hold" grpId="0" nodeType="afterEffect">
                                  <p:stCondLst>
                                    <p:cond delay="0"/>
                                  </p:stCondLst>
                                  <p:childTnLst>
                                    <p:set>
                                      <p:cBhvr>
                                        <p:cTn id="491" dur="1" fill="hold">
                                          <p:stCondLst>
                                            <p:cond delay="0"/>
                                          </p:stCondLst>
                                        </p:cTn>
                                        <p:tgtEl>
                                          <p:spTgt spid="548"/>
                                        </p:tgtEl>
                                        <p:attrNameLst>
                                          <p:attrName>style.visibility</p:attrName>
                                        </p:attrNameLst>
                                      </p:cBhvr>
                                      <p:to>
                                        <p:strVal val="visible"/>
                                      </p:to>
                                    </p:set>
                                    <p:animEffect transition="in" filter="fade">
                                      <p:cBhvr>
                                        <p:cTn id="492" dur="500"/>
                                        <p:tgtEl>
                                          <p:spTgt spid="548"/>
                                        </p:tgtEl>
                                      </p:cBhvr>
                                    </p:animEffect>
                                  </p:childTnLst>
                                </p:cTn>
                              </p:par>
                              <p:par>
                                <p:cTn id="493" presetID="19" presetClass="emph" presetSubtype="0" fill="hold" grpId="1" nodeType="withEffect">
                                  <p:stCondLst>
                                    <p:cond delay="0"/>
                                  </p:stCondLst>
                                  <p:childTnLst>
                                    <p:animClr clrSpc="rgb" dir="cw">
                                      <p:cBhvr override="childStyle">
                                        <p:cTn id="494" dur="500" fill="hold"/>
                                        <p:tgtEl>
                                          <p:spTgt spid="548"/>
                                        </p:tgtEl>
                                        <p:attrNameLst>
                                          <p:attrName>style.color</p:attrName>
                                        </p:attrNameLst>
                                      </p:cBhvr>
                                      <p:to>
                                        <a:schemeClr val="bg1"/>
                                      </p:to>
                                    </p:animClr>
                                    <p:animClr clrSpc="rgb" dir="cw">
                                      <p:cBhvr>
                                        <p:cTn id="495" dur="500" fill="hold"/>
                                        <p:tgtEl>
                                          <p:spTgt spid="548"/>
                                        </p:tgtEl>
                                        <p:attrNameLst>
                                          <p:attrName>fillcolor</p:attrName>
                                        </p:attrNameLst>
                                      </p:cBhvr>
                                      <p:to>
                                        <a:schemeClr val="bg1"/>
                                      </p:to>
                                    </p:animClr>
                                    <p:set>
                                      <p:cBhvr>
                                        <p:cTn id="496" dur="500" fill="hold"/>
                                        <p:tgtEl>
                                          <p:spTgt spid="548"/>
                                        </p:tgtEl>
                                        <p:attrNameLst>
                                          <p:attrName>fill.type</p:attrName>
                                        </p:attrNameLst>
                                      </p:cBhvr>
                                      <p:to>
                                        <p:strVal val="solid"/>
                                      </p:to>
                                    </p:set>
                                    <p:set>
                                      <p:cBhvr>
                                        <p:cTn id="497" dur="500" fill="hold"/>
                                        <p:tgtEl>
                                          <p:spTgt spid="548"/>
                                        </p:tgtEl>
                                        <p:attrNameLst>
                                          <p:attrName>fill.on</p:attrName>
                                        </p:attrNameLst>
                                      </p:cBhvr>
                                      <p:to>
                                        <p:strVal val="true"/>
                                      </p:to>
                                    </p:set>
                                  </p:childTnLst>
                                </p:cTn>
                              </p:par>
                            </p:childTnLst>
                          </p:cTn>
                        </p:par>
                        <p:par>
                          <p:cTn id="498" fill="hold">
                            <p:stCondLst>
                              <p:cond delay="12000"/>
                            </p:stCondLst>
                            <p:childTnLst>
                              <p:par>
                                <p:cTn id="499" presetID="10" presetClass="entr" presetSubtype="0" fill="hold" grpId="0" nodeType="afterEffect">
                                  <p:stCondLst>
                                    <p:cond delay="0"/>
                                  </p:stCondLst>
                                  <p:childTnLst>
                                    <p:set>
                                      <p:cBhvr>
                                        <p:cTn id="500" dur="1" fill="hold">
                                          <p:stCondLst>
                                            <p:cond delay="0"/>
                                          </p:stCondLst>
                                        </p:cTn>
                                        <p:tgtEl>
                                          <p:spTgt spid="549"/>
                                        </p:tgtEl>
                                        <p:attrNameLst>
                                          <p:attrName>style.visibility</p:attrName>
                                        </p:attrNameLst>
                                      </p:cBhvr>
                                      <p:to>
                                        <p:strVal val="visible"/>
                                      </p:to>
                                    </p:set>
                                    <p:animEffect transition="in" filter="fade">
                                      <p:cBhvr>
                                        <p:cTn id="501" dur="500"/>
                                        <p:tgtEl>
                                          <p:spTgt spid="549"/>
                                        </p:tgtEl>
                                      </p:cBhvr>
                                    </p:animEffect>
                                  </p:childTnLst>
                                </p:cTn>
                              </p:par>
                              <p:par>
                                <p:cTn id="502" presetID="19" presetClass="emph" presetSubtype="0" fill="hold" grpId="1" nodeType="withEffect">
                                  <p:stCondLst>
                                    <p:cond delay="0"/>
                                  </p:stCondLst>
                                  <p:childTnLst>
                                    <p:animClr clrSpc="rgb" dir="cw">
                                      <p:cBhvr override="childStyle">
                                        <p:cTn id="503" dur="500" fill="hold"/>
                                        <p:tgtEl>
                                          <p:spTgt spid="549"/>
                                        </p:tgtEl>
                                        <p:attrNameLst>
                                          <p:attrName>style.color</p:attrName>
                                        </p:attrNameLst>
                                      </p:cBhvr>
                                      <p:to>
                                        <a:srgbClr val="DD5D5D"/>
                                      </p:to>
                                    </p:animClr>
                                    <p:animClr clrSpc="rgb" dir="cw">
                                      <p:cBhvr>
                                        <p:cTn id="504" dur="500" fill="hold"/>
                                        <p:tgtEl>
                                          <p:spTgt spid="549"/>
                                        </p:tgtEl>
                                        <p:attrNameLst>
                                          <p:attrName>fillcolor</p:attrName>
                                        </p:attrNameLst>
                                      </p:cBhvr>
                                      <p:to>
                                        <a:srgbClr val="DD5D5D"/>
                                      </p:to>
                                    </p:animClr>
                                    <p:set>
                                      <p:cBhvr>
                                        <p:cTn id="505" dur="500" fill="hold"/>
                                        <p:tgtEl>
                                          <p:spTgt spid="549"/>
                                        </p:tgtEl>
                                        <p:attrNameLst>
                                          <p:attrName>fill.type</p:attrName>
                                        </p:attrNameLst>
                                      </p:cBhvr>
                                      <p:to>
                                        <p:strVal val="solid"/>
                                      </p:to>
                                    </p:set>
                                    <p:set>
                                      <p:cBhvr>
                                        <p:cTn id="506" dur="500" fill="hold"/>
                                        <p:tgtEl>
                                          <p:spTgt spid="549"/>
                                        </p:tgtEl>
                                        <p:attrNameLst>
                                          <p:attrName>fill.on</p:attrName>
                                        </p:attrNameLst>
                                      </p:cBhvr>
                                      <p:to>
                                        <p:strVal val="true"/>
                                      </p:to>
                                    </p:set>
                                  </p:childTnLst>
                                </p:cTn>
                              </p:par>
                            </p:childTnLst>
                          </p:cTn>
                        </p:par>
                        <p:par>
                          <p:cTn id="507" fill="hold">
                            <p:stCondLst>
                              <p:cond delay="12500"/>
                            </p:stCondLst>
                            <p:childTnLst>
                              <p:par>
                                <p:cTn id="508" presetID="10" presetClass="entr" presetSubtype="0" fill="hold" grpId="0" nodeType="afterEffect">
                                  <p:stCondLst>
                                    <p:cond delay="0"/>
                                  </p:stCondLst>
                                  <p:childTnLst>
                                    <p:set>
                                      <p:cBhvr>
                                        <p:cTn id="509" dur="1" fill="hold">
                                          <p:stCondLst>
                                            <p:cond delay="0"/>
                                          </p:stCondLst>
                                        </p:cTn>
                                        <p:tgtEl>
                                          <p:spTgt spid="597"/>
                                        </p:tgtEl>
                                        <p:attrNameLst>
                                          <p:attrName>style.visibility</p:attrName>
                                        </p:attrNameLst>
                                      </p:cBhvr>
                                      <p:to>
                                        <p:strVal val="visible"/>
                                      </p:to>
                                    </p:set>
                                    <p:animEffect transition="in" filter="fade">
                                      <p:cBhvr>
                                        <p:cTn id="510" dur="500"/>
                                        <p:tgtEl>
                                          <p:spTgt spid="597"/>
                                        </p:tgtEl>
                                      </p:cBhvr>
                                    </p:animEffect>
                                  </p:childTnLst>
                                </p:cTn>
                              </p:par>
                              <p:par>
                                <p:cTn id="511" presetID="19" presetClass="emph" presetSubtype="0" fill="hold" grpId="1" nodeType="withEffect">
                                  <p:stCondLst>
                                    <p:cond delay="0"/>
                                  </p:stCondLst>
                                  <p:childTnLst>
                                    <p:animClr clrSpc="rgb" dir="cw">
                                      <p:cBhvr override="childStyle">
                                        <p:cTn id="512" dur="500" fill="hold"/>
                                        <p:tgtEl>
                                          <p:spTgt spid="597"/>
                                        </p:tgtEl>
                                        <p:attrNameLst>
                                          <p:attrName>style.color</p:attrName>
                                        </p:attrNameLst>
                                      </p:cBhvr>
                                      <p:to>
                                        <a:schemeClr val="bg1"/>
                                      </p:to>
                                    </p:animClr>
                                    <p:animClr clrSpc="rgb" dir="cw">
                                      <p:cBhvr>
                                        <p:cTn id="513" dur="500" fill="hold"/>
                                        <p:tgtEl>
                                          <p:spTgt spid="597"/>
                                        </p:tgtEl>
                                        <p:attrNameLst>
                                          <p:attrName>fillcolor</p:attrName>
                                        </p:attrNameLst>
                                      </p:cBhvr>
                                      <p:to>
                                        <a:schemeClr val="bg1"/>
                                      </p:to>
                                    </p:animClr>
                                    <p:set>
                                      <p:cBhvr>
                                        <p:cTn id="514" dur="500" fill="hold"/>
                                        <p:tgtEl>
                                          <p:spTgt spid="597"/>
                                        </p:tgtEl>
                                        <p:attrNameLst>
                                          <p:attrName>fill.type</p:attrName>
                                        </p:attrNameLst>
                                      </p:cBhvr>
                                      <p:to>
                                        <p:strVal val="solid"/>
                                      </p:to>
                                    </p:set>
                                    <p:set>
                                      <p:cBhvr>
                                        <p:cTn id="515" dur="500" fill="hold"/>
                                        <p:tgtEl>
                                          <p:spTgt spid="597"/>
                                        </p:tgtEl>
                                        <p:attrNameLst>
                                          <p:attrName>fill.on</p:attrName>
                                        </p:attrNameLst>
                                      </p:cBhvr>
                                      <p:to>
                                        <p:strVal val="true"/>
                                      </p:to>
                                    </p:set>
                                  </p:childTnLst>
                                </p:cTn>
                              </p:par>
                            </p:childTnLst>
                          </p:cTn>
                        </p:par>
                        <p:par>
                          <p:cTn id="516" fill="hold">
                            <p:stCondLst>
                              <p:cond delay="13000"/>
                            </p:stCondLst>
                            <p:childTnLst>
                              <p:par>
                                <p:cTn id="517" presetID="10" presetClass="entr" presetSubtype="0" fill="hold" grpId="0" nodeType="afterEffect">
                                  <p:stCondLst>
                                    <p:cond delay="0"/>
                                  </p:stCondLst>
                                  <p:childTnLst>
                                    <p:set>
                                      <p:cBhvr>
                                        <p:cTn id="518" dur="1" fill="hold">
                                          <p:stCondLst>
                                            <p:cond delay="0"/>
                                          </p:stCondLst>
                                        </p:cTn>
                                        <p:tgtEl>
                                          <p:spTgt spid="550"/>
                                        </p:tgtEl>
                                        <p:attrNameLst>
                                          <p:attrName>style.visibility</p:attrName>
                                        </p:attrNameLst>
                                      </p:cBhvr>
                                      <p:to>
                                        <p:strVal val="visible"/>
                                      </p:to>
                                    </p:set>
                                    <p:animEffect transition="in" filter="fade">
                                      <p:cBhvr>
                                        <p:cTn id="519" dur="500"/>
                                        <p:tgtEl>
                                          <p:spTgt spid="550"/>
                                        </p:tgtEl>
                                      </p:cBhvr>
                                    </p:animEffect>
                                  </p:childTnLst>
                                </p:cTn>
                              </p:par>
                              <p:par>
                                <p:cTn id="520" presetID="19" presetClass="emph" presetSubtype="0" fill="hold" grpId="1" nodeType="withEffect">
                                  <p:stCondLst>
                                    <p:cond delay="0"/>
                                  </p:stCondLst>
                                  <p:childTnLst>
                                    <p:animClr clrSpc="rgb" dir="cw">
                                      <p:cBhvr override="childStyle">
                                        <p:cTn id="521" dur="500" fill="hold"/>
                                        <p:tgtEl>
                                          <p:spTgt spid="550"/>
                                        </p:tgtEl>
                                        <p:attrNameLst>
                                          <p:attrName>style.color</p:attrName>
                                        </p:attrNameLst>
                                      </p:cBhvr>
                                      <p:to>
                                        <a:schemeClr val="bg1"/>
                                      </p:to>
                                    </p:animClr>
                                    <p:animClr clrSpc="rgb" dir="cw">
                                      <p:cBhvr>
                                        <p:cTn id="522" dur="500" fill="hold"/>
                                        <p:tgtEl>
                                          <p:spTgt spid="550"/>
                                        </p:tgtEl>
                                        <p:attrNameLst>
                                          <p:attrName>fillcolor</p:attrName>
                                        </p:attrNameLst>
                                      </p:cBhvr>
                                      <p:to>
                                        <a:schemeClr val="bg1"/>
                                      </p:to>
                                    </p:animClr>
                                    <p:set>
                                      <p:cBhvr>
                                        <p:cTn id="523" dur="500" fill="hold"/>
                                        <p:tgtEl>
                                          <p:spTgt spid="550"/>
                                        </p:tgtEl>
                                        <p:attrNameLst>
                                          <p:attrName>fill.type</p:attrName>
                                        </p:attrNameLst>
                                      </p:cBhvr>
                                      <p:to>
                                        <p:strVal val="solid"/>
                                      </p:to>
                                    </p:set>
                                    <p:set>
                                      <p:cBhvr>
                                        <p:cTn id="524" dur="500" fill="hold"/>
                                        <p:tgtEl>
                                          <p:spTgt spid="550"/>
                                        </p:tgtEl>
                                        <p:attrNameLst>
                                          <p:attrName>fill.on</p:attrName>
                                        </p:attrNameLst>
                                      </p:cBhvr>
                                      <p:to>
                                        <p:strVal val="true"/>
                                      </p:to>
                                    </p:set>
                                  </p:childTnLst>
                                </p:cTn>
                              </p:par>
                            </p:childTnLst>
                          </p:cTn>
                        </p:par>
                        <p:par>
                          <p:cTn id="525" fill="hold">
                            <p:stCondLst>
                              <p:cond delay="13500"/>
                            </p:stCondLst>
                            <p:childTnLst>
                              <p:par>
                                <p:cTn id="526" presetID="10" presetClass="entr" presetSubtype="0" fill="hold" grpId="0" nodeType="afterEffect">
                                  <p:stCondLst>
                                    <p:cond delay="0"/>
                                  </p:stCondLst>
                                  <p:childTnLst>
                                    <p:set>
                                      <p:cBhvr>
                                        <p:cTn id="527" dur="1" fill="hold">
                                          <p:stCondLst>
                                            <p:cond delay="0"/>
                                          </p:stCondLst>
                                        </p:cTn>
                                        <p:tgtEl>
                                          <p:spTgt spid="598"/>
                                        </p:tgtEl>
                                        <p:attrNameLst>
                                          <p:attrName>style.visibility</p:attrName>
                                        </p:attrNameLst>
                                      </p:cBhvr>
                                      <p:to>
                                        <p:strVal val="visible"/>
                                      </p:to>
                                    </p:set>
                                    <p:animEffect transition="in" filter="fade">
                                      <p:cBhvr>
                                        <p:cTn id="528" dur="500"/>
                                        <p:tgtEl>
                                          <p:spTgt spid="598"/>
                                        </p:tgtEl>
                                      </p:cBhvr>
                                    </p:animEffect>
                                  </p:childTnLst>
                                </p:cTn>
                              </p:par>
                              <p:par>
                                <p:cTn id="529" presetID="19" presetClass="emph" presetSubtype="0" fill="hold" grpId="1" nodeType="withEffect">
                                  <p:stCondLst>
                                    <p:cond delay="0"/>
                                  </p:stCondLst>
                                  <p:childTnLst>
                                    <p:animClr clrSpc="rgb" dir="cw">
                                      <p:cBhvr override="childStyle">
                                        <p:cTn id="530" dur="500" fill="hold"/>
                                        <p:tgtEl>
                                          <p:spTgt spid="598"/>
                                        </p:tgtEl>
                                        <p:attrNameLst>
                                          <p:attrName>style.color</p:attrName>
                                        </p:attrNameLst>
                                      </p:cBhvr>
                                      <p:to>
                                        <a:schemeClr val="bg1"/>
                                      </p:to>
                                    </p:animClr>
                                    <p:animClr clrSpc="rgb" dir="cw">
                                      <p:cBhvr>
                                        <p:cTn id="531" dur="500" fill="hold"/>
                                        <p:tgtEl>
                                          <p:spTgt spid="598"/>
                                        </p:tgtEl>
                                        <p:attrNameLst>
                                          <p:attrName>fillcolor</p:attrName>
                                        </p:attrNameLst>
                                      </p:cBhvr>
                                      <p:to>
                                        <a:schemeClr val="bg1"/>
                                      </p:to>
                                    </p:animClr>
                                    <p:set>
                                      <p:cBhvr>
                                        <p:cTn id="532" dur="500" fill="hold"/>
                                        <p:tgtEl>
                                          <p:spTgt spid="598"/>
                                        </p:tgtEl>
                                        <p:attrNameLst>
                                          <p:attrName>fill.type</p:attrName>
                                        </p:attrNameLst>
                                      </p:cBhvr>
                                      <p:to>
                                        <p:strVal val="solid"/>
                                      </p:to>
                                    </p:set>
                                    <p:set>
                                      <p:cBhvr>
                                        <p:cTn id="533" dur="500" fill="hold"/>
                                        <p:tgtEl>
                                          <p:spTgt spid="598"/>
                                        </p:tgtEl>
                                        <p:attrNameLst>
                                          <p:attrName>fill.on</p:attrName>
                                        </p:attrNameLst>
                                      </p:cBhvr>
                                      <p:to>
                                        <p:strVal val="true"/>
                                      </p:to>
                                    </p:set>
                                  </p:childTnLst>
                                </p:cTn>
                              </p:par>
                            </p:childTnLst>
                          </p:cTn>
                        </p:par>
                        <p:par>
                          <p:cTn id="534" fill="hold">
                            <p:stCondLst>
                              <p:cond delay="14000"/>
                            </p:stCondLst>
                            <p:childTnLst>
                              <p:par>
                                <p:cTn id="535" presetID="10" presetClass="entr" presetSubtype="0" fill="hold" grpId="0" nodeType="afterEffect">
                                  <p:stCondLst>
                                    <p:cond delay="0"/>
                                  </p:stCondLst>
                                  <p:childTnLst>
                                    <p:set>
                                      <p:cBhvr>
                                        <p:cTn id="536" dur="1" fill="hold">
                                          <p:stCondLst>
                                            <p:cond delay="0"/>
                                          </p:stCondLst>
                                        </p:cTn>
                                        <p:tgtEl>
                                          <p:spTgt spid="601"/>
                                        </p:tgtEl>
                                        <p:attrNameLst>
                                          <p:attrName>style.visibility</p:attrName>
                                        </p:attrNameLst>
                                      </p:cBhvr>
                                      <p:to>
                                        <p:strVal val="visible"/>
                                      </p:to>
                                    </p:set>
                                    <p:animEffect transition="in" filter="fade">
                                      <p:cBhvr>
                                        <p:cTn id="537" dur="500"/>
                                        <p:tgtEl>
                                          <p:spTgt spid="601"/>
                                        </p:tgtEl>
                                      </p:cBhvr>
                                    </p:animEffect>
                                  </p:childTnLst>
                                </p:cTn>
                              </p:par>
                              <p:par>
                                <p:cTn id="538" presetID="19" presetClass="emph" presetSubtype="0" fill="hold" grpId="1" nodeType="withEffect">
                                  <p:stCondLst>
                                    <p:cond delay="0"/>
                                  </p:stCondLst>
                                  <p:childTnLst>
                                    <p:animClr clrSpc="rgb" dir="cw">
                                      <p:cBhvr override="childStyle">
                                        <p:cTn id="539" dur="500" fill="hold"/>
                                        <p:tgtEl>
                                          <p:spTgt spid="601"/>
                                        </p:tgtEl>
                                        <p:attrNameLst>
                                          <p:attrName>style.color</p:attrName>
                                        </p:attrNameLst>
                                      </p:cBhvr>
                                      <p:to>
                                        <a:srgbClr val="DD5D5D"/>
                                      </p:to>
                                    </p:animClr>
                                    <p:animClr clrSpc="rgb" dir="cw">
                                      <p:cBhvr>
                                        <p:cTn id="540" dur="500" fill="hold"/>
                                        <p:tgtEl>
                                          <p:spTgt spid="601"/>
                                        </p:tgtEl>
                                        <p:attrNameLst>
                                          <p:attrName>fillcolor</p:attrName>
                                        </p:attrNameLst>
                                      </p:cBhvr>
                                      <p:to>
                                        <a:srgbClr val="DD5D5D"/>
                                      </p:to>
                                    </p:animClr>
                                    <p:set>
                                      <p:cBhvr>
                                        <p:cTn id="541" dur="500" fill="hold"/>
                                        <p:tgtEl>
                                          <p:spTgt spid="601"/>
                                        </p:tgtEl>
                                        <p:attrNameLst>
                                          <p:attrName>fill.type</p:attrName>
                                        </p:attrNameLst>
                                      </p:cBhvr>
                                      <p:to>
                                        <p:strVal val="solid"/>
                                      </p:to>
                                    </p:set>
                                    <p:set>
                                      <p:cBhvr>
                                        <p:cTn id="542" dur="500" fill="hold"/>
                                        <p:tgtEl>
                                          <p:spTgt spid="601"/>
                                        </p:tgtEl>
                                        <p:attrNameLst>
                                          <p:attrName>fill.on</p:attrName>
                                        </p:attrNameLst>
                                      </p:cBhvr>
                                      <p:to>
                                        <p:strVal val="true"/>
                                      </p:to>
                                    </p:set>
                                  </p:childTnLst>
                                </p:cTn>
                              </p:par>
                            </p:childTnLst>
                          </p:cTn>
                        </p:par>
                      </p:childTnLst>
                    </p:cTn>
                  </p:par>
                  <p:par>
                    <p:cTn id="543" fill="hold">
                      <p:stCondLst>
                        <p:cond delay="indefinite"/>
                      </p:stCondLst>
                      <p:childTnLst>
                        <p:par>
                          <p:cTn id="544" fill="hold">
                            <p:stCondLst>
                              <p:cond delay="0"/>
                            </p:stCondLst>
                            <p:childTnLst>
                              <p:par>
                                <p:cTn id="545" presetID="42" presetClass="path" presetSubtype="0" accel="50000" decel="50000" fill="hold" grpId="2" nodeType="clickEffect">
                                  <p:stCondLst>
                                    <p:cond delay="0"/>
                                  </p:stCondLst>
                                  <p:childTnLst>
                                    <p:animMotion origin="layout" path="M 2.91667E-6 -1.11111E-6 L 2.91667E-6 0.17824 " pathEditMode="relative" rAng="0" ptsTypes="AA">
                                      <p:cBhvr>
                                        <p:cTn id="546" dur="2000" fill="hold"/>
                                        <p:tgtEl>
                                          <p:spTgt spid="536"/>
                                        </p:tgtEl>
                                        <p:attrNameLst>
                                          <p:attrName>ppt_x</p:attrName>
                                          <p:attrName>ppt_y</p:attrName>
                                        </p:attrNameLst>
                                      </p:cBhvr>
                                      <p:rCtr x="0" y="8912"/>
                                    </p:animMotion>
                                  </p:childTnLst>
                                </p:cTn>
                              </p:par>
                              <p:par>
                                <p:cTn id="547" presetID="42" presetClass="path" presetSubtype="0" accel="50000" decel="50000" fill="hold" grpId="2" nodeType="withEffect">
                                  <p:stCondLst>
                                    <p:cond delay="0"/>
                                  </p:stCondLst>
                                  <p:childTnLst>
                                    <p:animMotion origin="layout" path="M -3.125E-6 -7.40741E-7 L -3.125E-6 0.16111 " pathEditMode="relative" rAng="0" ptsTypes="AA">
                                      <p:cBhvr>
                                        <p:cTn id="548" dur="2000" fill="hold"/>
                                        <p:tgtEl>
                                          <p:spTgt spid="588"/>
                                        </p:tgtEl>
                                        <p:attrNameLst>
                                          <p:attrName>ppt_x</p:attrName>
                                          <p:attrName>ppt_y</p:attrName>
                                        </p:attrNameLst>
                                      </p:cBhvr>
                                      <p:rCtr x="0" y="8056"/>
                                    </p:animMotion>
                                  </p:childTnLst>
                                </p:cTn>
                              </p:par>
                              <p:par>
                                <p:cTn id="549" presetID="42" presetClass="path" presetSubtype="0" accel="50000" decel="50000" fill="hold" grpId="2" nodeType="withEffect">
                                  <p:stCondLst>
                                    <p:cond delay="0"/>
                                  </p:stCondLst>
                                  <p:childTnLst>
                                    <p:animMotion origin="layout" path="M 4.79167E-6 -2.59259E-6 L 4.79167E-6 0.17685 " pathEditMode="relative" rAng="0" ptsTypes="AA">
                                      <p:cBhvr>
                                        <p:cTn id="550" dur="2000" fill="hold"/>
                                        <p:tgtEl>
                                          <p:spTgt spid="539"/>
                                        </p:tgtEl>
                                        <p:attrNameLst>
                                          <p:attrName>ppt_x</p:attrName>
                                          <p:attrName>ppt_y</p:attrName>
                                        </p:attrNameLst>
                                      </p:cBhvr>
                                      <p:rCtr x="0" y="8843"/>
                                    </p:animMotion>
                                  </p:childTnLst>
                                </p:cTn>
                              </p:par>
                              <p:par>
                                <p:cTn id="551" presetID="42" presetClass="path" presetSubtype="0" accel="50000" decel="50000" fill="hold" grpId="2" nodeType="withEffect">
                                  <p:stCondLst>
                                    <p:cond delay="0"/>
                                  </p:stCondLst>
                                  <p:childTnLst>
                                    <p:animMotion origin="layout" path="M -2.08333E-6 7.40741E-7 L -2.08333E-6 0.16018 " pathEditMode="relative" rAng="0" ptsTypes="AA">
                                      <p:cBhvr>
                                        <p:cTn id="552" dur="2000" fill="hold"/>
                                        <p:tgtEl>
                                          <p:spTgt spid="590"/>
                                        </p:tgtEl>
                                        <p:attrNameLst>
                                          <p:attrName>ppt_x</p:attrName>
                                          <p:attrName>ppt_y</p:attrName>
                                        </p:attrNameLst>
                                      </p:cBhvr>
                                      <p:rCtr x="0" y="8009"/>
                                    </p:animMotion>
                                  </p:childTnLst>
                                </p:cTn>
                              </p:par>
                              <p:par>
                                <p:cTn id="553" presetID="42" presetClass="path" presetSubtype="0" accel="50000" decel="50000" fill="hold" grpId="2" nodeType="withEffect">
                                  <p:stCondLst>
                                    <p:cond delay="0"/>
                                  </p:stCondLst>
                                  <p:childTnLst>
                                    <p:animMotion origin="layout" path="M 4.16667E-7 -4.07407E-6 L 4.16667E-7 0.17662 " pathEditMode="relative" rAng="0" ptsTypes="AA">
                                      <p:cBhvr>
                                        <p:cTn id="554" dur="2000" fill="hold"/>
                                        <p:tgtEl>
                                          <p:spTgt spid="540"/>
                                        </p:tgtEl>
                                        <p:attrNameLst>
                                          <p:attrName>ppt_x</p:attrName>
                                          <p:attrName>ppt_y</p:attrName>
                                        </p:attrNameLst>
                                      </p:cBhvr>
                                      <p:rCtr x="0" y="8819"/>
                                    </p:animMotion>
                                  </p:childTnLst>
                                </p:cTn>
                              </p:par>
                              <p:par>
                                <p:cTn id="555" presetID="42" presetClass="path" presetSubtype="0" accel="50000" decel="50000" fill="hold" grpId="2" nodeType="withEffect">
                                  <p:stCondLst>
                                    <p:cond delay="0"/>
                                  </p:stCondLst>
                                  <p:childTnLst>
                                    <p:animMotion origin="layout" path="M 3.95833E-6 7.40741E-7 L 3.95833E-6 0.16018 " pathEditMode="relative" rAng="0" ptsTypes="AA">
                                      <p:cBhvr>
                                        <p:cTn id="556" dur="2000" fill="hold"/>
                                        <p:tgtEl>
                                          <p:spTgt spid="591"/>
                                        </p:tgtEl>
                                        <p:attrNameLst>
                                          <p:attrName>ppt_x</p:attrName>
                                          <p:attrName>ppt_y</p:attrName>
                                        </p:attrNameLst>
                                      </p:cBhvr>
                                      <p:rCtr x="0" y="8009"/>
                                    </p:animMotion>
                                  </p:childTnLst>
                                </p:cTn>
                              </p:par>
                              <p:par>
                                <p:cTn id="557" presetID="42" presetClass="path" presetSubtype="0" accel="50000" decel="50000" fill="hold" grpId="2" nodeType="withEffect">
                                  <p:stCondLst>
                                    <p:cond delay="0"/>
                                  </p:stCondLst>
                                  <p:childTnLst>
                                    <p:animMotion origin="layout" path="M -3.54167E-6 -2.59259E-6 L -3.54167E-6 0.17685 " pathEditMode="relative" rAng="0" ptsTypes="AA">
                                      <p:cBhvr>
                                        <p:cTn id="558" dur="2000" fill="hold"/>
                                        <p:tgtEl>
                                          <p:spTgt spid="542"/>
                                        </p:tgtEl>
                                        <p:attrNameLst>
                                          <p:attrName>ppt_x</p:attrName>
                                          <p:attrName>ppt_y</p:attrName>
                                        </p:attrNameLst>
                                      </p:cBhvr>
                                      <p:rCtr x="0" y="8843"/>
                                    </p:animMotion>
                                  </p:childTnLst>
                                </p:cTn>
                              </p:par>
                              <p:par>
                                <p:cTn id="559" presetID="42" presetClass="path" presetSubtype="0" accel="50000" decel="50000" fill="hold" grpId="2" nodeType="withEffect">
                                  <p:stCondLst>
                                    <p:cond delay="0"/>
                                  </p:stCondLst>
                                  <p:childTnLst>
                                    <p:animMotion origin="layout" path="M -4.16667E-7 7.40741E-7 L -4.16667E-7 0.16018 " pathEditMode="relative" rAng="0" ptsTypes="AA">
                                      <p:cBhvr>
                                        <p:cTn id="560" dur="2000" fill="hold"/>
                                        <p:tgtEl>
                                          <p:spTgt spid="592"/>
                                        </p:tgtEl>
                                        <p:attrNameLst>
                                          <p:attrName>ppt_x</p:attrName>
                                          <p:attrName>ppt_y</p:attrName>
                                        </p:attrNameLst>
                                      </p:cBhvr>
                                      <p:rCtr x="0" y="8009"/>
                                    </p:animMotion>
                                  </p:childTnLst>
                                </p:cTn>
                              </p:par>
                              <p:par>
                                <p:cTn id="561" presetID="42" presetClass="path" presetSubtype="0" accel="50000" decel="50000" fill="hold" grpId="2" nodeType="withEffect">
                                  <p:stCondLst>
                                    <p:cond delay="0"/>
                                  </p:stCondLst>
                                  <p:childTnLst>
                                    <p:animMotion origin="layout" path="M 2.5E-6 -1.11111E-6 L 2.5E-6 0.17708 " pathEditMode="relative" rAng="0" ptsTypes="AA">
                                      <p:cBhvr>
                                        <p:cTn id="562" dur="2000" fill="hold"/>
                                        <p:tgtEl>
                                          <p:spTgt spid="543"/>
                                        </p:tgtEl>
                                        <p:attrNameLst>
                                          <p:attrName>ppt_x</p:attrName>
                                          <p:attrName>ppt_y</p:attrName>
                                        </p:attrNameLst>
                                      </p:cBhvr>
                                      <p:rCtr x="0" y="8843"/>
                                    </p:animMotion>
                                  </p:childTnLst>
                                </p:cTn>
                              </p:par>
                              <p:par>
                                <p:cTn id="563" presetID="42" presetClass="path" presetSubtype="0" accel="50000" decel="50000" fill="hold" grpId="2" nodeType="withEffect">
                                  <p:stCondLst>
                                    <p:cond delay="0"/>
                                  </p:stCondLst>
                                  <p:childTnLst>
                                    <p:animMotion origin="layout" path="M -4.58333E-6 -7.40741E-7 L -4.58333E-6 0.15995 " pathEditMode="relative" rAng="0" ptsTypes="AA">
                                      <p:cBhvr>
                                        <p:cTn id="564" dur="2000" fill="hold"/>
                                        <p:tgtEl>
                                          <p:spTgt spid="593"/>
                                        </p:tgtEl>
                                        <p:attrNameLst>
                                          <p:attrName>ppt_x</p:attrName>
                                          <p:attrName>ppt_y</p:attrName>
                                        </p:attrNameLst>
                                      </p:cBhvr>
                                      <p:rCtr x="0" y="7986"/>
                                    </p:animMotion>
                                  </p:childTnLst>
                                </p:cTn>
                              </p:par>
                              <p:par>
                                <p:cTn id="565" presetID="42" presetClass="path" presetSubtype="0" accel="50000" decel="50000" fill="hold" grpId="2" nodeType="withEffect">
                                  <p:stCondLst>
                                    <p:cond delay="0"/>
                                  </p:stCondLst>
                                  <p:childTnLst>
                                    <p:animMotion origin="layout" path="M -3.125E-6 2.96296E-6 L -3.125E-6 0.0824 " pathEditMode="relative" rAng="0" ptsTypes="AA">
                                      <p:cBhvr>
                                        <p:cTn id="566" dur="2000" fill="hold"/>
                                        <p:tgtEl>
                                          <p:spTgt spid="599"/>
                                        </p:tgtEl>
                                        <p:attrNameLst>
                                          <p:attrName>ppt_x</p:attrName>
                                          <p:attrName>ppt_y</p:attrName>
                                        </p:attrNameLst>
                                      </p:cBhvr>
                                      <p:rCtr x="0" y="4120"/>
                                    </p:animMotion>
                                  </p:childTnLst>
                                </p:cTn>
                              </p:par>
                              <p:par>
                                <p:cTn id="567" presetID="42" presetClass="path" presetSubtype="0" accel="50000" decel="50000" fill="hold" grpId="2" nodeType="withEffect">
                                  <p:stCondLst>
                                    <p:cond delay="0"/>
                                  </p:stCondLst>
                                  <p:childTnLst>
                                    <p:animMotion origin="layout" path="M -2.70833E-6 4.07407E-6 L -2.70833E-6 0.13657 " pathEditMode="relative" rAng="0" ptsTypes="AA">
                                      <p:cBhvr>
                                        <p:cTn id="568" dur="2000" fill="hold"/>
                                        <p:tgtEl>
                                          <p:spTgt spid="545"/>
                                        </p:tgtEl>
                                        <p:attrNameLst>
                                          <p:attrName>ppt_x</p:attrName>
                                          <p:attrName>ppt_y</p:attrName>
                                        </p:attrNameLst>
                                      </p:cBhvr>
                                      <p:rCtr x="0" y="6829"/>
                                    </p:animMotion>
                                  </p:childTnLst>
                                </p:cTn>
                              </p:par>
                              <p:par>
                                <p:cTn id="569" presetID="42" presetClass="path" presetSubtype="0" accel="50000" decel="50000" fill="hold" grpId="2" nodeType="withEffect">
                                  <p:stCondLst>
                                    <p:cond delay="0"/>
                                  </p:stCondLst>
                                  <p:childTnLst>
                                    <p:animMotion origin="layout" path="M -1.45833E-6 2.59259E-6 L -1.45833E-6 0.09953 " pathEditMode="relative" rAng="0" ptsTypes="AA">
                                      <p:cBhvr>
                                        <p:cTn id="570" dur="2000" fill="hold"/>
                                        <p:tgtEl>
                                          <p:spTgt spid="541"/>
                                        </p:tgtEl>
                                        <p:attrNameLst>
                                          <p:attrName>ppt_x</p:attrName>
                                          <p:attrName>ppt_y</p:attrName>
                                        </p:attrNameLst>
                                      </p:cBhvr>
                                      <p:rCtr x="0" y="4977"/>
                                    </p:animMotion>
                                  </p:childTnLst>
                                </p:cTn>
                              </p:par>
                              <p:par>
                                <p:cTn id="571" presetID="42" presetClass="path" presetSubtype="0" accel="50000" decel="50000" fill="hold" grpId="2" nodeType="withEffect">
                                  <p:stCondLst>
                                    <p:cond delay="0"/>
                                  </p:stCondLst>
                                  <p:childTnLst>
                                    <p:animMotion origin="layout" path="M -1.875E-6 -2.59259E-6 L -1.875E-6 0.0831 " pathEditMode="relative" rAng="0" ptsTypes="AA">
                                      <p:cBhvr>
                                        <p:cTn id="572" dur="2000" fill="hold"/>
                                        <p:tgtEl>
                                          <p:spTgt spid="602"/>
                                        </p:tgtEl>
                                        <p:attrNameLst>
                                          <p:attrName>ppt_x</p:attrName>
                                          <p:attrName>ppt_y</p:attrName>
                                        </p:attrNameLst>
                                      </p:cBhvr>
                                      <p:rCtr x="0" y="4144"/>
                                    </p:animMotion>
                                  </p:childTnLst>
                                </p:cTn>
                              </p:par>
                              <p:par>
                                <p:cTn id="573" presetID="42" presetClass="path" presetSubtype="0" accel="50000" decel="50000" fill="hold" grpId="2" nodeType="withEffect">
                                  <p:stCondLst>
                                    <p:cond delay="0"/>
                                  </p:stCondLst>
                                  <p:childTnLst>
                                    <p:animMotion origin="layout" path="M -3.75E-6 2.59259E-6 L -3.75E-6 0.13634 " pathEditMode="relative" rAng="0" ptsTypes="AA">
                                      <p:cBhvr>
                                        <p:cTn id="574" dur="2000" fill="hold"/>
                                        <p:tgtEl>
                                          <p:spTgt spid="549"/>
                                        </p:tgtEl>
                                        <p:attrNameLst>
                                          <p:attrName>ppt_x</p:attrName>
                                          <p:attrName>ppt_y</p:attrName>
                                        </p:attrNameLst>
                                      </p:cBhvr>
                                      <p:rCtr x="0" y="6806"/>
                                    </p:animMotion>
                                  </p:childTnLst>
                                </p:cTn>
                              </p:par>
                              <p:par>
                                <p:cTn id="575" presetID="42" presetClass="path" presetSubtype="0" accel="50000" decel="50000" fill="hold" grpId="2" nodeType="withEffect">
                                  <p:stCondLst>
                                    <p:cond delay="0"/>
                                  </p:stCondLst>
                                  <p:childTnLst>
                                    <p:animMotion origin="layout" path="M -3.54167E-6 -1.11022E-16 L -3.54167E-6 0.11875 " pathEditMode="relative" rAng="0" ptsTypes="AA">
                                      <p:cBhvr>
                                        <p:cTn id="576" dur="2000" fill="hold"/>
                                        <p:tgtEl>
                                          <p:spTgt spid="600"/>
                                        </p:tgtEl>
                                        <p:attrNameLst>
                                          <p:attrName>ppt_x</p:attrName>
                                          <p:attrName>ppt_y</p:attrName>
                                        </p:attrNameLst>
                                      </p:cBhvr>
                                      <p:rCtr x="0" y="5926"/>
                                    </p:animMotion>
                                  </p:childTnLst>
                                </p:cTn>
                              </p:par>
                              <p:par>
                                <p:cTn id="577" presetID="42" presetClass="path" presetSubtype="0" accel="50000" decel="50000" fill="hold" grpId="2" nodeType="withEffect">
                                  <p:stCondLst>
                                    <p:cond delay="0"/>
                                  </p:stCondLst>
                                  <p:childTnLst>
                                    <p:animMotion origin="layout" path="M 4.375E-6 2.96296E-6 L 4.375E-6 0.11921 " pathEditMode="relative" rAng="0" ptsTypes="AA">
                                      <p:cBhvr>
                                        <p:cTn id="578" dur="2000" fill="hold"/>
                                        <p:tgtEl>
                                          <p:spTgt spid="601"/>
                                        </p:tgtEl>
                                        <p:attrNameLst>
                                          <p:attrName>ppt_x</p:attrName>
                                          <p:attrName>ppt_y</p:attrName>
                                        </p:attrNameLst>
                                      </p:cBhvr>
                                      <p:rCtr x="0" y="5949"/>
                                    </p:animMotion>
                                  </p:childTnLst>
                                </p:cTn>
                              </p:par>
                              <p:par>
                                <p:cTn id="579" presetID="10" presetClass="entr" presetSubtype="0" fill="hold" grpId="0" nodeType="withEffect">
                                  <p:stCondLst>
                                    <p:cond delay="0"/>
                                  </p:stCondLst>
                                  <p:childTnLst>
                                    <p:set>
                                      <p:cBhvr>
                                        <p:cTn id="580" dur="1" fill="hold">
                                          <p:stCondLst>
                                            <p:cond delay="0"/>
                                          </p:stCondLst>
                                        </p:cTn>
                                        <p:tgtEl>
                                          <p:spTgt spid="666"/>
                                        </p:tgtEl>
                                        <p:attrNameLst>
                                          <p:attrName>style.visibility</p:attrName>
                                        </p:attrNameLst>
                                      </p:cBhvr>
                                      <p:to>
                                        <p:strVal val="visible"/>
                                      </p:to>
                                    </p:set>
                                    <p:animEffect transition="in" filter="fade">
                                      <p:cBhvr>
                                        <p:cTn id="581" dur="500"/>
                                        <p:tgtEl>
                                          <p:spTgt spid="666"/>
                                        </p:tgtEl>
                                      </p:cBhvr>
                                    </p:animEffect>
                                  </p:childTnLst>
                                </p:cTn>
                              </p:par>
                              <p:par>
                                <p:cTn id="582" presetID="10" presetClass="entr" presetSubtype="0" fill="hold" grpId="0" nodeType="withEffect">
                                  <p:stCondLst>
                                    <p:cond delay="0"/>
                                  </p:stCondLst>
                                  <p:childTnLst>
                                    <p:set>
                                      <p:cBhvr>
                                        <p:cTn id="583" dur="1" fill="hold">
                                          <p:stCondLst>
                                            <p:cond delay="0"/>
                                          </p:stCondLst>
                                        </p:cTn>
                                        <p:tgtEl>
                                          <p:spTgt spid="667"/>
                                        </p:tgtEl>
                                        <p:attrNameLst>
                                          <p:attrName>style.visibility</p:attrName>
                                        </p:attrNameLst>
                                      </p:cBhvr>
                                      <p:to>
                                        <p:strVal val="visible"/>
                                      </p:to>
                                    </p:set>
                                    <p:animEffect transition="in" filter="fade">
                                      <p:cBhvr>
                                        <p:cTn id="584" dur="5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animBg="1"/>
      <p:bldP spid="536" grpId="1" animBg="1"/>
      <p:bldP spid="536" grpId="2" animBg="1"/>
      <p:bldP spid="537" grpId="0" animBg="1"/>
      <p:bldP spid="537" grpId="1" animBg="1"/>
      <p:bldP spid="538" grpId="0" animBg="1"/>
      <p:bldP spid="538" grpId="1" animBg="1"/>
      <p:bldP spid="539" grpId="0" animBg="1"/>
      <p:bldP spid="539" grpId="1" animBg="1"/>
      <p:bldP spid="539" grpId="2" animBg="1"/>
      <p:bldP spid="540" grpId="0" animBg="1"/>
      <p:bldP spid="540" grpId="1" animBg="1"/>
      <p:bldP spid="540" grpId="2" animBg="1"/>
      <p:bldP spid="541" grpId="0" animBg="1"/>
      <p:bldP spid="541" grpId="1" animBg="1"/>
      <p:bldP spid="541" grpId="2" animBg="1"/>
      <p:bldP spid="542" grpId="0" animBg="1"/>
      <p:bldP spid="542" grpId="1" animBg="1"/>
      <p:bldP spid="542" grpId="2" animBg="1"/>
      <p:bldP spid="543" grpId="0" animBg="1"/>
      <p:bldP spid="543" grpId="1" animBg="1"/>
      <p:bldP spid="543" grpId="2" animBg="1"/>
      <p:bldP spid="544" grpId="0" animBg="1"/>
      <p:bldP spid="544" grpId="1" animBg="1"/>
      <p:bldP spid="545" grpId="0" animBg="1"/>
      <p:bldP spid="545" grpId="1" animBg="1"/>
      <p:bldP spid="545" grpId="2" animBg="1"/>
      <p:bldP spid="546" grpId="0" animBg="1"/>
      <p:bldP spid="546" grpId="1" animBg="1"/>
      <p:bldP spid="547" grpId="0" animBg="1"/>
      <p:bldP spid="547" grpId="1" animBg="1"/>
      <p:bldP spid="548" grpId="0" animBg="1"/>
      <p:bldP spid="548" grpId="1" animBg="1"/>
      <p:bldP spid="549" grpId="0" animBg="1"/>
      <p:bldP spid="549" grpId="1" animBg="1"/>
      <p:bldP spid="549" grpId="2" animBg="1"/>
      <p:bldP spid="550" grpId="0" animBg="1"/>
      <p:bldP spid="550" grpId="1" animBg="1"/>
      <p:bldP spid="554" grpId="0" animBg="1"/>
      <p:bldP spid="562" grpId="0" animBg="1"/>
      <p:bldP spid="586" grpId="0"/>
      <p:bldP spid="588" grpId="0" animBg="1"/>
      <p:bldP spid="588" grpId="1" animBg="1"/>
      <p:bldP spid="588" grpId="2" animBg="1"/>
      <p:bldP spid="589" grpId="0" animBg="1"/>
      <p:bldP spid="589" grpId="1" animBg="1"/>
      <p:bldP spid="590" grpId="0" animBg="1"/>
      <p:bldP spid="590" grpId="1" animBg="1"/>
      <p:bldP spid="590" grpId="2" animBg="1"/>
      <p:bldP spid="591" grpId="0" animBg="1"/>
      <p:bldP spid="591" grpId="1" animBg="1"/>
      <p:bldP spid="591" grpId="2" animBg="1"/>
      <p:bldP spid="592" grpId="0" animBg="1"/>
      <p:bldP spid="592" grpId="1" animBg="1"/>
      <p:bldP spid="592" grpId="2" animBg="1"/>
      <p:bldP spid="593" grpId="0" animBg="1"/>
      <p:bldP spid="593" grpId="1" animBg="1"/>
      <p:bldP spid="593" grpId="2" animBg="1"/>
      <p:bldP spid="594" grpId="0" animBg="1"/>
      <p:bldP spid="594" grpId="1" animBg="1"/>
      <p:bldP spid="595" grpId="0" animBg="1"/>
      <p:bldP spid="595" grpId="1" animBg="1"/>
      <p:bldP spid="596" grpId="0" animBg="1"/>
      <p:bldP spid="596" grpId="1" animBg="1"/>
      <p:bldP spid="597" grpId="0" animBg="1"/>
      <p:bldP spid="597" grpId="1" animBg="1"/>
      <p:bldP spid="598" grpId="0" animBg="1"/>
      <p:bldP spid="598" grpId="1" animBg="1"/>
      <p:bldP spid="599" grpId="0" animBg="1"/>
      <p:bldP spid="599" grpId="1" animBg="1"/>
      <p:bldP spid="599" grpId="2" animBg="1"/>
      <p:bldP spid="600" grpId="0" animBg="1"/>
      <p:bldP spid="600" grpId="1" animBg="1"/>
      <p:bldP spid="600" grpId="2" animBg="1"/>
      <p:bldP spid="601" grpId="0" animBg="1"/>
      <p:bldP spid="601" grpId="1" animBg="1"/>
      <p:bldP spid="601" grpId="2" animBg="1"/>
      <p:bldP spid="602" grpId="0" animBg="1"/>
      <p:bldP spid="602" grpId="1" animBg="1"/>
      <p:bldP spid="602" grpId="2" animBg="1"/>
      <p:bldP spid="603" grpId="0" animBg="1"/>
      <p:bldP spid="603" grpId="1" animBg="1"/>
      <p:bldP spid="604" grpId="0" animBg="1"/>
      <p:bldP spid="604" grpId="1" animBg="1"/>
      <p:bldP spid="605" grpId="0" animBg="1"/>
      <p:bldP spid="605" grpId="1" animBg="1"/>
      <p:bldP spid="606" grpId="0" animBg="1"/>
      <p:bldP spid="606" grpId="1" animBg="1"/>
      <p:bldP spid="607" grpId="0" animBg="1"/>
      <p:bldP spid="607" grpId="1" animBg="1"/>
      <p:bldP spid="608" grpId="0" animBg="1"/>
      <p:bldP spid="608" grpId="1" animBg="1"/>
      <p:bldP spid="609" grpId="0" animBg="1"/>
      <p:bldP spid="609" grpId="1" animBg="1"/>
      <p:bldP spid="610" grpId="0" animBg="1"/>
      <p:bldP spid="610" grpId="1" animBg="1"/>
      <p:bldP spid="611" grpId="0" animBg="1"/>
      <p:bldP spid="611" grpId="1" animBg="1"/>
      <p:bldP spid="612" grpId="0" animBg="1"/>
      <p:bldP spid="612" grpId="1" animBg="1"/>
      <p:bldP spid="613" grpId="0" animBg="1"/>
      <p:bldP spid="613" grpId="1" animBg="1"/>
      <p:bldP spid="614" grpId="0" animBg="1"/>
      <p:bldP spid="614" grpId="1" animBg="1"/>
      <p:bldP spid="615" grpId="0" animBg="1"/>
      <p:bldP spid="615" grpId="1" animBg="1"/>
      <p:bldP spid="616" grpId="0" animBg="1"/>
      <p:bldP spid="616" grpId="1" animBg="1"/>
      <p:bldP spid="617" grpId="0" animBg="1"/>
      <p:bldP spid="617" grpId="1" animBg="1"/>
      <p:bldP spid="618" grpId="0" animBg="1"/>
      <p:bldP spid="618" grpId="1" animBg="1"/>
      <p:bldP spid="619" grpId="0" animBg="1"/>
      <p:bldP spid="619" grpId="1" animBg="1"/>
      <p:bldP spid="620" grpId="0" animBg="1"/>
      <p:bldP spid="620" grpId="1" animBg="1"/>
      <p:bldP spid="621" grpId="0" animBg="1"/>
      <p:bldP spid="621" grpId="1" animBg="1"/>
      <p:bldP spid="622" grpId="0" animBg="1"/>
      <p:bldP spid="622" grpId="1" animBg="1"/>
      <p:bldP spid="623" grpId="0" animBg="1"/>
      <p:bldP spid="623" grpId="1" animBg="1"/>
      <p:bldP spid="624" grpId="0" animBg="1"/>
      <p:bldP spid="624" grpId="1" animBg="1"/>
      <p:bldP spid="625" grpId="0" animBg="1"/>
      <p:bldP spid="625" grpId="1" animBg="1"/>
      <p:bldP spid="626" grpId="0" animBg="1"/>
      <p:bldP spid="626" grpId="1" animBg="1"/>
      <p:bldP spid="627" grpId="0" animBg="1"/>
      <p:bldP spid="627" grpId="1" animBg="1"/>
      <p:bldP spid="628" grpId="0" animBg="1"/>
      <p:bldP spid="628" grpId="1" animBg="1"/>
      <p:bldP spid="629" grpId="0" animBg="1"/>
      <p:bldP spid="629" grpId="1" animBg="1"/>
      <p:bldP spid="630" grpId="0" animBg="1"/>
      <p:bldP spid="630" grpId="1" animBg="1"/>
      <p:bldP spid="631" grpId="0" animBg="1"/>
      <p:bldP spid="631" grpId="1" animBg="1"/>
      <p:bldP spid="632" grpId="0" animBg="1"/>
      <p:bldP spid="632" grpId="1" animBg="1"/>
      <p:bldP spid="633" grpId="0" animBg="1"/>
      <p:bldP spid="634" grpId="0" animBg="1"/>
      <p:bldP spid="635" grpId="0" animBg="1"/>
      <p:bldP spid="636" grpId="0" animBg="1"/>
      <p:bldP spid="637" grpId="0" animBg="1"/>
      <p:bldP spid="638" grpId="0" animBg="1"/>
      <p:bldP spid="639" grpId="0" animBg="1"/>
      <p:bldP spid="640" grpId="0" animBg="1"/>
      <p:bldP spid="640" grpId="1" animBg="1"/>
      <p:bldP spid="640" grpId="2" animBg="1"/>
      <p:bldP spid="647" grpId="0"/>
      <p:bldP spid="647" grpId="1"/>
      <p:bldP spid="648" grpId="0" animBg="1"/>
      <p:bldP spid="666" grpId="0"/>
      <p:bldP spid="667" grpId="0"/>
      <p:bldP spid="7" grpId="0"/>
      <p:bldP spid="139" grpId="0"/>
      <p:bldP spid="14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dirty="0"/>
              <a:t>7.3 Segment-Based Event Detection</a:t>
            </a:r>
            <a:endParaRPr lang="en-US" altLang="en-US" dirty="0"/>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Segmentation</a:t>
            </a:r>
            <a:endParaRPr lang="en-US" altLang="cs-CZ" b="1" dirty="0"/>
          </a:p>
          <a:p>
            <a:r>
              <a:rPr lang="en-US" sz="2400" dirty="0"/>
              <a:t>Multi-level segmentation structure as in subsequence search</a:t>
            </a:r>
          </a:p>
          <a:p>
            <a:pPr lvl="1"/>
            <a:r>
              <a:rPr lang="en-US" sz="2000" dirty="0"/>
              <a:t>Versatility – the density of the segments is controlled by a user-specified parameter </a:t>
            </a:r>
            <a:r>
              <a:rPr lang="en-US" sz="2000" i="1" dirty="0" err="1"/>
              <a:t>cf</a:t>
            </a:r>
            <a:endParaRPr lang="en-US" sz="2000" i="1" dirty="0"/>
          </a:p>
          <a:p>
            <a:pPr lvl="1"/>
            <a:r>
              <a:rPr lang="en-US" sz="2000" dirty="0"/>
              <a:t>The parameter denotes the number of levels and the size of shift (overlap) between consecutive segments</a:t>
            </a:r>
          </a:p>
          <a:p>
            <a:pPr lvl="1"/>
            <a:endParaRPr lang="en-US" sz="2000" dirty="0"/>
          </a:p>
          <a:p>
            <a:pPr lvl="1"/>
            <a:endParaRPr lang="en-US" sz="2000" dirty="0"/>
          </a:p>
          <a:p>
            <a:pPr lvl="1"/>
            <a:endParaRPr lang="en-US" sz="2400" dirty="0"/>
          </a:p>
          <a:p>
            <a:endParaRPr lang="en-US" sz="2400" dirty="0"/>
          </a:p>
          <a:p>
            <a:endParaRPr lang="en-US" sz="2000" dirty="0"/>
          </a:p>
          <a:p>
            <a:endParaRPr lang="en-US" sz="2000" dirty="0"/>
          </a:p>
          <a:p>
            <a:r>
              <a:rPr lang="en-US" sz="2400" dirty="0"/>
              <a:t>Segmentation density impacts efficiency and effectiveness</a:t>
            </a:r>
            <a:endParaRPr lang="cs-CZ" sz="2400" dirty="0"/>
          </a:p>
        </p:txBody>
      </p:sp>
      <p:grpSp>
        <p:nvGrpSpPr>
          <p:cNvPr id="9" name="Group 9">
            <a:extLst>
              <a:ext uri="{FF2B5EF4-FFF2-40B4-BE49-F238E27FC236}">
                <a16:creationId xmlns:a16="http://schemas.microsoft.com/office/drawing/2014/main" id="{021CCFD2-118C-4872-91C1-5A8DF1E651F4}"/>
              </a:ext>
            </a:extLst>
          </p:cNvPr>
          <p:cNvGrpSpPr/>
          <p:nvPr/>
        </p:nvGrpSpPr>
        <p:grpSpPr>
          <a:xfrm>
            <a:off x="1130019" y="3869865"/>
            <a:ext cx="1944286" cy="110810"/>
            <a:chOff x="2479269" y="5061688"/>
            <a:chExt cx="3970812" cy="144016"/>
          </a:xfrm>
          <a:solidFill>
            <a:schemeClr val="bg1"/>
          </a:solidFill>
        </p:grpSpPr>
        <p:sp>
          <p:nvSpPr>
            <p:cNvPr id="10" name="Obdélník 38">
              <a:extLst>
                <a:ext uri="{FF2B5EF4-FFF2-40B4-BE49-F238E27FC236}">
                  <a16:creationId xmlns:a16="http://schemas.microsoft.com/office/drawing/2014/main" id="{4324D056-EB97-46F5-BBD0-8886A4C7FAD1}"/>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11" name="Obdélník 39">
              <a:extLst>
                <a:ext uri="{FF2B5EF4-FFF2-40B4-BE49-F238E27FC236}">
                  <a16:creationId xmlns:a16="http://schemas.microsoft.com/office/drawing/2014/main" id="{6C38A031-4463-4D1C-93E6-2CF01320796D}"/>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12" name="Obdélník 40">
              <a:extLst>
                <a:ext uri="{FF2B5EF4-FFF2-40B4-BE49-F238E27FC236}">
                  <a16:creationId xmlns:a16="http://schemas.microsoft.com/office/drawing/2014/main" id="{30BE78B1-CD67-484A-8EF1-E1ACECBA8FD2}"/>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13" name="Obdélník 41">
              <a:extLst>
                <a:ext uri="{FF2B5EF4-FFF2-40B4-BE49-F238E27FC236}">
                  <a16:creationId xmlns:a16="http://schemas.microsoft.com/office/drawing/2014/main" id="{5665EAC2-0BA9-43A5-A01F-D6A8921200FE}"/>
                </a:ext>
              </a:extLst>
            </p:cNvPr>
            <p:cNvSpPr/>
            <p:nvPr/>
          </p:nvSpPr>
          <p:spPr bwMode="auto">
            <a:xfrm>
              <a:off x="5457378"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14" name="Group 10">
            <a:extLst>
              <a:ext uri="{FF2B5EF4-FFF2-40B4-BE49-F238E27FC236}">
                <a16:creationId xmlns:a16="http://schemas.microsoft.com/office/drawing/2014/main" id="{0B6B8D58-EE26-4744-A6D2-34B1DF152528}"/>
              </a:ext>
            </a:extLst>
          </p:cNvPr>
          <p:cNvGrpSpPr/>
          <p:nvPr/>
        </p:nvGrpSpPr>
        <p:grpSpPr>
          <a:xfrm>
            <a:off x="1224782" y="3932895"/>
            <a:ext cx="1944286" cy="110810"/>
            <a:chOff x="2479269" y="5061688"/>
            <a:chExt cx="3970812" cy="144016"/>
          </a:xfrm>
          <a:solidFill>
            <a:schemeClr val="bg1"/>
          </a:solidFill>
        </p:grpSpPr>
        <p:sp>
          <p:nvSpPr>
            <p:cNvPr id="15" name="Obdélník 38">
              <a:extLst>
                <a:ext uri="{FF2B5EF4-FFF2-40B4-BE49-F238E27FC236}">
                  <a16:creationId xmlns:a16="http://schemas.microsoft.com/office/drawing/2014/main" id="{DE96C1C3-08E9-4B38-B132-95F4A84DB229}"/>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16" name="Obdélník 39">
              <a:extLst>
                <a:ext uri="{FF2B5EF4-FFF2-40B4-BE49-F238E27FC236}">
                  <a16:creationId xmlns:a16="http://schemas.microsoft.com/office/drawing/2014/main" id="{41FBC9DD-09B4-4E2A-AFD0-FDD4B272AE8C}"/>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17" name="Obdélník 40">
              <a:extLst>
                <a:ext uri="{FF2B5EF4-FFF2-40B4-BE49-F238E27FC236}">
                  <a16:creationId xmlns:a16="http://schemas.microsoft.com/office/drawing/2014/main" id="{A4787D99-BC9A-40EF-87E9-87CCC5979C22}"/>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18" name="Obdélník 41">
              <a:extLst>
                <a:ext uri="{FF2B5EF4-FFF2-40B4-BE49-F238E27FC236}">
                  <a16:creationId xmlns:a16="http://schemas.microsoft.com/office/drawing/2014/main" id="{03A06749-E794-41DE-BCE9-FFDE4036CF3A}"/>
                </a:ext>
              </a:extLst>
            </p:cNvPr>
            <p:cNvSpPr/>
            <p:nvPr/>
          </p:nvSpPr>
          <p:spPr bwMode="auto">
            <a:xfrm>
              <a:off x="5457378"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19" name="Group 11">
            <a:extLst>
              <a:ext uri="{FF2B5EF4-FFF2-40B4-BE49-F238E27FC236}">
                <a16:creationId xmlns:a16="http://schemas.microsoft.com/office/drawing/2014/main" id="{62FAF53F-675B-4932-8F3F-1AEE89798529}"/>
              </a:ext>
            </a:extLst>
          </p:cNvPr>
          <p:cNvGrpSpPr/>
          <p:nvPr/>
        </p:nvGrpSpPr>
        <p:grpSpPr>
          <a:xfrm>
            <a:off x="1375642" y="3995927"/>
            <a:ext cx="1944286" cy="110810"/>
            <a:chOff x="2479269" y="5061688"/>
            <a:chExt cx="3970812" cy="144016"/>
          </a:xfrm>
          <a:solidFill>
            <a:schemeClr val="bg1"/>
          </a:solidFill>
        </p:grpSpPr>
        <p:sp>
          <p:nvSpPr>
            <p:cNvPr id="20" name="Obdélník 38">
              <a:extLst>
                <a:ext uri="{FF2B5EF4-FFF2-40B4-BE49-F238E27FC236}">
                  <a16:creationId xmlns:a16="http://schemas.microsoft.com/office/drawing/2014/main" id="{BCE22E7D-698F-40A8-B174-83D930A28C0E}"/>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21" name="Obdélník 39">
              <a:extLst>
                <a:ext uri="{FF2B5EF4-FFF2-40B4-BE49-F238E27FC236}">
                  <a16:creationId xmlns:a16="http://schemas.microsoft.com/office/drawing/2014/main" id="{7ED1D32A-8B21-4524-A67F-7EB399B67206}"/>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22" name="Obdélník 40">
              <a:extLst>
                <a:ext uri="{FF2B5EF4-FFF2-40B4-BE49-F238E27FC236}">
                  <a16:creationId xmlns:a16="http://schemas.microsoft.com/office/drawing/2014/main" id="{95144DBD-EB02-4EFD-A2FD-9C48065ACDE2}"/>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23" name="Obdélník 41">
              <a:extLst>
                <a:ext uri="{FF2B5EF4-FFF2-40B4-BE49-F238E27FC236}">
                  <a16:creationId xmlns:a16="http://schemas.microsoft.com/office/drawing/2014/main" id="{EFF1ECAF-72D7-4A55-8425-543CDE1CAF8C}"/>
                </a:ext>
              </a:extLst>
            </p:cNvPr>
            <p:cNvSpPr/>
            <p:nvPr/>
          </p:nvSpPr>
          <p:spPr bwMode="auto">
            <a:xfrm>
              <a:off x="5457378"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24" name="Group 12">
            <a:extLst>
              <a:ext uri="{FF2B5EF4-FFF2-40B4-BE49-F238E27FC236}">
                <a16:creationId xmlns:a16="http://schemas.microsoft.com/office/drawing/2014/main" id="{29D93A8E-2F66-4C0E-A028-599724484482}"/>
              </a:ext>
            </a:extLst>
          </p:cNvPr>
          <p:cNvGrpSpPr/>
          <p:nvPr/>
        </p:nvGrpSpPr>
        <p:grpSpPr>
          <a:xfrm>
            <a:off x="1526503" y="4058956"/>
            <a:ext cx="1944286" cy="110810"/>
            <a:chOff x="2479269" y="5061688"/>
            <a:chExt cx="3970812" cy="144016"/>
          </a:xfrm>
          <a:solidFill>
            <a:schemeClr val="bg1"/>
          </a:solidFill>
        </p:grpSpPr>
        <p:sp>
          <p:nvSpPr>
            <p:cNvPr id="25" name="Obdélník 38">
              <a:extLst>
                <a:ext uri="{FF2B5EF4-FFF2-40B4-BE49-F238E27FC236}">
                  <a16:creationId xmlns:a16="http://schemas.microsoft.com/office/drawing/2014/main" id="{D3172CE6-7D36-4308-991C-45613BAEF579}"/>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26" name="Obdélník 39">
              <a:extLst>
                <a:ext uri="{FF2B5EF4-FFF2-40B4-BE49-F238E27FC236}">
                  <a16:creationId xmlns:a16="http://schemas.microsoft.com/office/drawing/2014/main" id="{EDC9A20F-E06D-4F4A-AE63-5E1FB1A601F9}"/>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27" name="Obdélník 40">
              <a:extLst>
                <a:ext uri="{FF2B5EF4-FFF2-40B4-BE49-F238E27FC236}">
                  <a16:creationId xmlns:a16="http://schemas.microsoft.com/office/drawing/2014/main" id="{35BCFEA7-0FB3-46CD-86F5-0C79CFEF787E}"/>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28" name="Obdélník 41">
              <a:extLst>
                <a:ext uri="{FF2B5EF4-FFF2-40B4-BE49-F238E27FC236}">
                  <a16:creationId xmlns:a16="http://schemas.microsoft.com/office/drawing/2014/main" id="{45DEE646-7298-4599-8884-6E2BBA82F614}"/>
                </a:ext>
              </a:extLst>
            </p:cNvPr>
            <p:cNvSpPr/>
            <p:nvPr/>
          </p:nvSpPr>
          <p:spPr bwMode="auto">
            <a:xfrm>
              <a:off x="5457378"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29" name="Group 77">
            <a:extLst>
              <a:ext uri="{FF2B5EF4-FFF2-40B4-BE49-F238E27FC236}">
                <a16:creationId xmlns:a16="http://schemas.microsoft.com/office/drawing/2014/main" id="{9A6307E9-2D50-4B7C-AB55-1462C6E16871}"/>
              </a:ext>
            </a:extLst>
          </p:cNvPr>
          <p:cNvGrpSpPr/>
          <p:nvPr/>
        </p:nvGrpSpPr>
        <p:grpSpPr>
          <a:xfrm>
            <a:off x="1130019" y="4236939"/>
            <a:ext cx="2086256" cy="110810"/>
            <a:chOff x="2479269" y="5061688"/>
            <a:chExt cx="2978109" cy="144016"/>
          </a:xfrm>
          <a:solidFill>
            <a:schemeClr val="bg1"/>
          </a:solidFill>
        </p:grpSpPr>
        <p:sp>
          <p:nvSpPr>
            <p:cNvPr id="30" name="Obdélník 38">
              <a:extLst>
                <a:ext uri="{FF2B5EF4-FFF2-40B4-BE49-F238E27FC236}">
                  <a16:creationId xmlns:a16="http://schemas.microsoft.com/office/drawing/2014/main" id="{B77B234C-1137-4C02-90CF-31293C5C1600}"/>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31" name="Obdélník 39">
              <a:extLst>
                <a:ext uri="{FF2B5EF4-FFF2-40B4-BE49-F238E27FC236}">
                  <a16:creationId xmlns:a16="http://schemas.microsoft.com/office/drawing/2014/main" id="{37E00B91-C5CE-461D-AA19-3FA795C29A6F}"/>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32" name="Obdélník 40">
              <a:extLst>
                <a:ext uri="{FF2B5EF4-FFF2-40B4-BE49-F238E27FC236}">
                  <a16:creationId xmlns:a16="http://schemas.microsoft.com/office/drawing/2014/main" id="{BDF23251-1C57-4D18-B9E2-834885A02F3C}"/>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33" name="Group 82">
            <a:extLst>
              <a:ext uri="{FF2B5EF4-FFF2-40B4-BE49-F238E27FC236}">
                <a16:creationId xmlns:a16="http://schemas.microsoft.com/office/drawing/2014/main" id="{09745E1C-0E74-48AA-99D1-020B54074515}"/>
              </a:ext>
            </a:extLst>
          </p:cNvPr>
          <p:cNvGrpSpPr/>
          <p:nvPr/>
        </p:nvGrpSpPr>
        <p:grpSpPr>
          <a:xfrm>
            <a:off x="1274821" y="4299969"/>
            <a:ext cx="2086256" cy="110810"/>
            <a:chOff x="2479269" y="5061688"/>
            <a:chExt cx="2978109" cy="144016"/>
          </a:xfrm>
          <a:solidFill>
            <a:schemeClr val="bg1"/>
          </a:solidFill>
        </p:grpSpPr>
        <p:sp>
          <p:nvSpPr>
            <p:cNvPr id="34" name="Obdélník 38">
              <a:extLst>
                <a:ext uri="{FF2B5EF4-FFF2-40B4-BE49-F238E27FC236}">
                  <a16:creationId xmlns:a16="http://schemas.microsoft.com/office/drawing/2014/main" id="{990600BF-87B3-4521-AC7B-7C9FE1D34B7F}"/>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35" name="Obdélník 39">
              <a:extLst>
                <a:ext uri="{FF2B5EF4-FFF2-40B4-BE49-F238E27FC236}">
                  <a16:creationId xmlns:a16="http://schemas.microsoft.com/office/drawing/2014/main" id="{0E84120D-703A-49D3-9969-F75BB14A6C71}"/>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36" name="Obdélník 40">
              <a:extLst>
                <a:ext uri="{FF2B5EF4-FFF2-40B4-BE49-F238E27FC236}">
                  <a16:creationId xmlns:a16="http://schemas.microsoft.com/office/drawing/2014/main" id="{D6D87946-9E7A-4790-BB39-422FF1E4EF50}"/>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37" name="Group 87">
            <a:extLst>
              <a:ext uri="{FF2B5EF4-FFF2-40B4-BE49-F238E27FC236}">
                <a16:creationId xmlns:a16="http://schemas.microsoft.com/office/drawing/2014/main" id="{657CFAAC-4318-458A-BEE6-BBEB6D5712B1}"/>
              </a:ext>
            </a:extLst>
          </p:cNvPr>
          <p:cNvGrpSpPr/>
          <p:nvPr/>
        </p:nvGrpSpPr>
        <p:grpSpPr>
          <a:xfrm>
            <a:off x="1475720" y="4363001"/>
            <a:ext cx="2086256" cy="110810"/>
            <a:chOff x="2479269" y="5061688"/>
            <a:chExt cx="2978109" cy="144016"/>
          </a:xfrm>
          <a:solidFill>
            <a:schemeClr val="bg1"/>
          </a:solidFill>
        </p:grpSpPr>
        <p:sp>
          <p:nvSpPr>
            <p:cNvPr id="38" name="Obdélník 38">
              <a:extLst>
                <a:ext uri="{FF2B5EF4-FFF2-40B4-BE49-F238E27FC236}">
                  <a16:creationId xmlns:a16="http://schemas.microsoft.com/office/drawing/2014/main" id="{FABC1C97-11CF-434C-A62E-CE9669DB742E}"/>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39" name="Obdélník 39">
              <a:extLst>
                <a:ext uri="{FF2B5EF4-FFF2-40B4-BE49-F238E27FC236}">
                  <a16:creationId xmlns:a16="http://schemas.microsoft.com/office/drawing/2014/main" id="{18FB8657-EFB5-4F3C-ACEC-60C051707CAA}"/>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40" name="Obdélník 40">
              <a:extLst>
                <a:ext uri="{FF2B5EF4-FFF2-40B4-BE49-F238E27FC236}">
                  <a16:creationId xmlns:a16="http://schemas.microsoft.com/office/drawing/2014/main" id="{2081B8E3-630E-4E86-96F5-C3AEABD21BCC}"/>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41" name="Group 92">
            <a:extLst>
              <a:ext uri="{FF2B5EF4-FFF2-40B4-BE49-F238E27FC236}">
                <a16:creationId xmlns:a16="http://schemas.microsoft.com/office/drawing/2014/main" id="{4700A853-C080-4CB0-9761-40E4A41CC99A}"/>
              </a:ext>
            </a:extLst>
          </p:cNvPr>
          <p:cNvGrpSpPr/>
          <p:nvPr/>
        </p:nvGrpSpPr>
        <p:grpSpPr>
          <a:xfrm>
            <a:off x="1676620" y="4426030"/>
            <a:ext cx="2086256" cy="110810"/>
            <a:chOff x="2479269" y="5061688"/>
            <a:chExt cx="2978109" cy="144016"/>
          </a:xfrm>
          <a:solidFill>
            <a:schemeClr val="bg1"/>
          </a:solidFill>
        </p:grpSpPr>
        <p:sp>
          <p:nvSpPr>
            <p:cNvPr id="42" name="Obdélník 38">
              <a:extLst>
                <a:ext uri="{FF2B5EF4-FFF2-40B4-BE49-F238E27FC236}">
                  <a16:creationId xmlns:a16="http://schemas.microsoft.com/office/drawing/2014/main" id="{72F542B4-EB40-4D2E-A7E5-438928633464}"/>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43" name="Obdélník 39">
              <a:extLst>
                <a:ext uri="{FF2B5EF4-FFF2-40B4-BE49-F238E27FC236}">
                  <a16:creationId xmlns:a16="http://schemas.microsoft.com/office/drawing/2014/main" id="{A734067B-1BFB-477D-9D30-71DEF7163121}"/>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44" name="Obdélník 40">
              <a:extLst>
                <a:ext uri="{FF2B5EF4-FFF2-40B4-BE49-F238E27FC236}">
                  <a16:creationId xmlns:a16="http://schemas.microsoft.com/office/drawing/2014/main" id="{C1D0FF8C-F697-4263-9707-7FC6E37421D1}"/>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45" name="Group 97">
            <a:extLst>
              <a:ext uri="{FF2B5EF4-FFF2-40B4-BE49-F238E27FC236}">
                <a16:creationId xmlns:a16="http://schemas.microsoft.com/office/drawing/2014/main" id="{8487A814-02E9-468E-A064-C495D48423BD}"/>
              </a:ext>
            </a:extLst>
          </p:cNvPr>
          <p:cNvGrpSpPr/>
          <p:nvPr/>
        </p:nvGrpSpPr>
        <p:grpSpPr>
          <a:xfrm>
            <a:off x="1128011" y="4604461"/>
            <a:ext cx="2117817" cy="110810"/>
            <a:chOff x="2479269" y="5061688"/>
            <a:chExt cx="1985406" cy="144016"/>
          </a:xfrm>
          <a:solidFill>
            <a:schemeClr val="bg1"/>
          </a:solidFill>
        </p:grpSpPr>
        <p:sp>
          <p:nvSpPr>
            <p:cNvPr id="46" name="Obdélník 38">
              <a:extLst>
                <a:ext uri="{FF2B5EF4-FFF2-40B4-BE49-F238E27FC236}">
                  <a16:creationId xmlns:a16="http://schemas.microsoft.com/office/drawing/2014/main" id="{8CFF25FF-061A-474A-BB59-7CE5992E9A1E}"/>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47" name="Obdélník 39">
              <a:extLst>
                <a:ext uri="{FF2B5EF4-FFF2-40B4-BE49-F238E27FC236}">
                  <a16:creationId xmlns:a16="http://schemas.microsoft.com/office/drawing/2014/main" id="{84BEDB77-A4CE-4A1C-ABA8-92E0862980E5}"/>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48" name="Group 101">
            <a:extLst>
              <a:ext uri="{FF2B5EF4-FFF2-40B4-BE49-F238E27FC236}">
                <a16:creationId xmlns:a16="http://schemas.microsoft.com/office/drawing/2014/main" id="{FDB663FE-7CDD-4364-A765-F85C70210682}"/>
              </a:ext>
            </a:extLst>
          </p:cNvPr>
          <p:cNvGrpSpPr/>
          <p:nvPr/>
        </p:nvGrpSpPr>
        <p:grpSpPr>
          <a:xfrm>
            <a:off x="1359493" y="4667491"/>
            <a:ext cx="2117817" cy="110810"/>
            <a:chOff x="2479269" y="5061688"/>
            <a:chExt cx="1985406" cy="144016"/>
          </a:xfrm>
          <a:solidFill>
            <a:schemeClr val="bg1"/>
          </a:solidFill>
        </p:grpSpPr>
        <p:sp>
          <p:nvSpPr>
            <p:cNvPr id="49" name="Obdélník 38">
              <a:extLst>
                <a:ext uri="{FF2B5EF4-FFF2-40B4-BE49-F238E27FC236}">
                  <a16:creationId xmlns:a16="http://schemas.microsoft.com/office/drawing/2014/main" id="{40E8E718-E395-45EB-9DB0-65E6DBD49AD2}"/>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50" name="Obdélník 39">
              <a:extLst>
                <a:ext uri="{FF2B5EF4-FFF2-40B4-BE49-F238E27FC236}">
                  <a16:creationId xmlns:a16="http://schemas.microsoft.com/office/drawing/2014/main" id="{060DB653-CF07-4984-AAF5-F5E86469C94D}"/>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51" name="Group 105">
            <a:extLst>
              <a:ext uri="{FF2B5EF4-FFF2-40B4-BE49-F238E27FC236}">
                <a16:creationId xmlns:a16="http://schemas.microsoft.com/office/drawing/2014/main" id="{0CD1E2A0-E916-4052-95C9-699F89A819B4}"/>
              </a:ext>
            </a:extLst>
          </p:cNvPr>
          <p:cNvGrpSpPr/>
          <p:nvPr/>
        </p:nvGrpSpPr>
        <p:grpSpPr>
          <a:xfrm>
            <a:off x="1647072" y="4730523"/>
            <a:ext cx="2117817" cy="110810"/>
            <a:chOff x="2479269" y="5061688"/>
            <a:chExt cx="1985406" cy="144016"/>
          </a:xfrm>
          <a:solidFill>
            <a:schemeClr val="bg1"/>
          </a:solidFill>
        </p:grpSpPr>
        <p:sp>
          <p:nvSpPr>
            <p:cNvPr id="52" name="Obdélník 38">
              <a:extLst>
                <a:ext uri="{FF2B5EF4-FFF2-40B4-BE49-F238E27FC236}">
                  <a16:creationId xmlns:a16="http://schemas.microsoft.com/office/drawing/2014/main" id="{73026162-CEF1-42E9-A096-A192478D55E5}"/>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53" name="Obdélník 39">
              <a:extLst>
                <a:ext uri="{FF2B5EF4-FFF2-40B4-BE49-F238E27FC236}">
                  <a16:creationId xmlns:a16="http://schemas.microsoft.com/office/drawing/2014/main" id="{A1B3E708-4C08-4C31-965E-FB14E9B22FCD}"/>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54" name="Group 109">
            <a:extLst>
              <a:ext uri="{FF2B5EF4-FFF2-40B4-BE49-F238E27FC236}">
                <a16:creationId xmlns:a16="http://schemas.microsoft.com/office/drawing/2014/main" id="{D5F14439-1245-406E-AD03-4EB8AB8EC930}"/>
              </a:ext>
            </a:extLst>
          </p:cNvPr>
          <p:cNvGrpSpPr/>
          <p:nvPr/>
        </p:nvGrpSpPr>
        <p:grpSpPr>
          <a:xfrm>
            <a:off x="1934652" y="4793552"/>
            <a:ext cx="2117817" cy="110810"/>
            <a:chOff x="2479269" y="5061688"/>
            <a:chExt cx="1985406" cy="144016"/>
          </a:xfrm>
          <a:solidFill>
            <a:schemeClr val="bg1"/>
          </a:solidFill>
        </p:grpSpPr>
        <p:sp>
          <p:nvSpPr>
            <p:cNvPr id="55" name="Obdélník 38">
              <a:extLst>
                <a:ext uri="{FF2B5EF4-FFF2-40B4-BE49-F238E27FC236}">
                  <a16:creationId xmlns:a16="http://schemas.microsoft.com/office/drawing/2014/main" id="{00AA329D-0CFC-4C45-B20D-CA6F6A2085DB}"/>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56" name="Obdélník 39">
              <a:extLst>
                <a:ext uri="{FF2B5EF4-FFF2-40B4-BE49-F238E27FC236}">
                  <a16:creationId xmlns:a16="http://schemas.microsoft.com/office/drawing/2014/main" id="{D42F6F8B-BF46-40A7-945A-CDC08FE2282B}"/>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57" name="Group 113">
            <a:extLst>
              <a:ext uri="{FF2B5EF4-FFF2-40B4-BE49-F238E27FC236}">
                <a16:creationId xmlns:a16="http://schemas.microsoft.com/office/drawing/2014/main" id="{678D3EE1-59BB-4886-BA1E-00EEED08C1F6}"/>
              </a:ext>
            </a:extLst>
          </p:cNvPr>
          <p:cNvGrpSpPr/>
          <p:nvPr/>
        </p:nvGrpSpPr>
        <p:grpSpPr>
          <a:xfrm>
            <a:off x="5942912" y="4012082"/>
            <a:ext cx="1944286" cy="110810"/>
            <a:chOff x="2479269" y="5061688"/>
            <a:chExt cx="3970812" cy="144016"/>
          </a:xfrm>
          <a:solidFill>
            <a:schemeClr val="bg1"/>
          </a:solidFill>
        </p:grpSpPr>
        <p:sp>
          <p:nvSpPr>
            <p:cNvPr id="58" name="Obdélník 38">
              <a:extLst>
                <a:ext uri="{FF2B5EF4-FFF2-40B4-BE49-F238E27FC236}">
                  <a16:creationId xmlns:a16="http://schemas.microsoft.com/office/drawing/2014/main" id="{15BD9903-E333-42EA-A0D8-B4157692E64E}"/>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59" name="Obdélník 39">
              <a:extLst>
                <a:ext uri="{FF2B5EF4-FFF2-40B4-BE49-F238E27FC236}">
                  <a16:creationId xmlns:a16="http://schemas.microsoft.com/office/drawing/2014/main" id="{A9A79A33-82B9-427C-A1AA-908F85770593}"/>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60" name="Obdélník 40">
              <a:extLst>
                <a:ext uri="{FF2B5EF4-FFF2-40B4-BE49-F238E27FC236}">
                  <a16:creationId xmlns:a16="http://schemas.microsoft.com/office/drawing/2014/main" id="{27FA8323-59C2-4F82-9ED1-5F6F05875F96}"/>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61" name="Obdélník 41">
              <a:extLst>
                <a:ext uri="{FF2B5EF4-FFF2-40B4-BE49-F238E27FC236}">
                  <a16:creationId xmlns:a16="http://schemas.microsoft.com/office/drawing/2014/main" id="{8DF93AEC-B9EB-43DF-AA5F-4BB9338750FC}"/>
                </a:ext>
              </a:extLst>
            </p:cNvPr>
            <p:cNvSpPr/>
            <p:nvPr/>
          </p:nvSpPr>
          <p:spPr bwMode="auto">
            <a:xfrm>
              <a:off x="5457378"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62" name="Group 118">
            <a:extLst>
              <a:ext uri="{FF2B5EF4-FFF2-40B4-BE49-F238E27FC236}">
                <a16:creationId xmlns:a16="http://schemas.microsoft.com/office/drawing/2014/main" id="{68D4EAE6-BCCD-45E6-A158-8B9BF2012DA9}"/>
              </a:ext>
            </a:extLst>
          </p:cNvPr>
          <p:cNvGrpSpPr/>
          <p:nvPr/>
        </p:nvGrpSpPr>
        <p:grpSpPr>
          <a:xfrm>
            <a:off x="6208275" y="4082079"/>
            <a:ext cx="1944286" cy="110810"/>
            <a:chOff x="2479269" y="5061688"/>
            <a:chExt cx="3970812" cy="144016"/>
          </a:xfrm>
          <a:solidFill>
            <a:schemeClr val="bg1"/>
          </a:solidFill>
        </p:grpSpPr>
        <p:sp>
          <p:nvSpPr>
            <p:cNvPr id="63" name="Obdélník 38">
              <a:extLst>
                <a:ext uri="{FF2B5EF4-FFF2-40B4-BE49-F238E27FC236}">
                  <a16:creationId xmlns:a16="http://schemas.microsoft.com/office/drawing/2014/main" id="{B1125F7A-5B93-47C0-B620-6A7131D70935}"/>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64" name="Obdélník 39">
              <a:extLst>
                <a:ext uri="{FF2B5EF4-FFF2-40B4-BE49-F238E27FC236}">
                  <a16:creationId xmlns:a16="http://schemas.microsoft.com/office/drawing/2014/main" id="{7A8F570F-F2EF-460D-B412-8BE5D0840359}"/>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65" name="Obdélník 40">
              <a:extLst>
                <a:ext uri="{FF2B5EF4-FFF2-40B4-BE49-F238E27FC236}">
                  <a16:creationId xmlns:a16="http://schemas.microsoft.com/office/drawing/2014/main" id="{C0C9F500-1126-483A-A0E8-4B6073015CA6}"/>
                </a:ext>
              </a:extLst>
            </p:cNvPr>
            <p:cNvSpPr/>
            <p:nvPr/>
          </p:nvSpPr>
          <p:spPr bwMode="auto">
            <a:xfrm>
              <a:off x="4464675"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66" name="Obdélník 41">
              <a:extLst>
                <a:ext uri="{FF2B5EF4-FFF2-40B4-BE49-F238E27FC236}">
                  <a16:creationId xmlns:a16="http://schemas.microsoft.com/office/drawing/2014/main" id="{BE8912FD-FD35-4D0D-9B89-ACE73DD75D1C}"/>
                </a:ext>
              </a:extLst>
            </p:cNvPr>
            <p:cNvSpPr/>
            <p:nvPr/>
          </p:nvSpPr>
          <p:spPr bwMode="auto">
            <a:xfrm>
              <a:off x="5457378"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67" name="Group 149">
            <a:extLst>
              <a:ext uri="{FF2B5EF4-FFF2-40B4-BE49-F238E27FC236}">
                <a16:creationId xmlns:a16="http://schemas.microsoft.com/office/drawing/2014/main" id="{FDD6E4BA-3A37-40EA-98BD-3BBA0F8D67E1}"/>
              </a:ext>
            </a:extLst>
          </p:cNvPr>
          <p:cNvGrpSpPr/>
          <p:nvPr/>
        </p:nvGrpSpPr>
        <p:grpSpPr>
          <a:xfrm>
            <a:off x="5940904" y="4332408"/>
            <a:ext cx="2117817" cy="110810"/>
            <a:chOff x="2479269" y="5061688"/>
            <a:chExt cx="1985406" cy="144016"/>
          </a:xfrm>
          <a:solidFill>
            <a:schemeClr val="bg1"/>
          </a:solidFill>
        </p:grpSpPr>
        <p:sp>
          <p:nvSpPr>
            <p:cNvPr id="68" name="Obdélník 38">
              <a:extLst>
                <a:ext uri="{FF2B5EF4-FFF2-40B4-BE49-F238E27FC236}">
                  <a16:creationId xmlns:a16="http://schemas.microsoft.com/office/drawing/2014/main" id="{B50C73F4-FE50-4803-85A4-BEF81B0B8DDD}"/>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69" name="Obdélník 39">
              <a:extLst>
                <a:ext uri="{FF2B5EF4-FFF2-40B4-BE49-F238E27FC236}">
                  <a16:creationId xmlns:a16="http://schemas.microsoft.com/office/drawing/2014/main" id="{AB67A09A-F7DB-4069-8C4A-CC7C091D6F96}"/>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grpSp>
        <p:nvGrpSpPr>
          <p:cNvPr id="70" name="Group 152">
            <a:extLst>
              <a:ext uri="{FF2B5EF4-FFF2-40B4-BE49-F238E27FC236}">
                <a16:creationId xmlns:a16="http://schemas.microsoft.com/office/drawing/2014/main" id="{4D237335-C611-495B-AC03-04CCD16B8450}"/>
              </a:ext>
            </a:extLst>
          </p:cNvPr>
          <p:cNvGrpSpPr/>
          <p:nvPr/>
        </p:nvGrpSpPr>
        <p:grpSpPr>
          <a:xfrm>
            <a:off x="6470358" y="4398282"/>
            <a:ext cx="2117817" cy="110810"/>
            <a:chOff x="2479269" y="5061688"/>
            <a:chExt cx="1985406" cy="144016"/>
          </a:xfrm>
          <a:solidFill>
            <a:schemeClr val="bg1"/>
          </a:solidFill>
        </p:grpSpPr>
        <p:sp>
          <p:nvSpPr>
            <p:cNvPr id="71" name="Obdélník 38">
              <a:extLst>
                <a:ext uri="{FF2B5EF4-FFF2-40B4-BE49-F238E27FC236}">
                  <a16:creationId xmlns:a16="http://schemas.microsoft.com/office/drawing/2014/main" id="{BCA5A744-502F-446D-B545-314B3B565A78}"/>
                </a:ext>
              </a:extLst>
            </p:cNvPr>
            <p:cNvSpPr/>
            <p:nvPr/>
          </p:nvSpPr>
          <p:spPr bwMode="auto">
            <a:xfrm>
              <a:off x="2479269"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sp>
          <p:nvSpPr>
            <p:cNvPr id="72" name="Obdélník 39">
              <a:extLst>
                <a:ext uri="{FF2B5EF4-FFF2-40B4-BE49-F238E27FC236}">
                  <a16:creationId xmlns:a16="http://schemas.microsoft.com/office/drawing/2014/main" id="{2BF3495F-4EF0-4390-BF36-30258E6EFD8B}"/>
                </a:ext>
              </a:extLst>
            </p:cNvPr>
            <p:cNvSpPr/>
            <p:nvPr/>
          </p:nvSpPr>
          <p:spPr bwMode="auto">
            <a:xfrm>
              <a:off x="3471972" y="5061688"/>
              <a:ext cx="992703" cy="144016"/>
            </a:xfrm>
            <a:prstGeom prst="rect">
              <a:avLst/>
            </a:prstGeom>
            <a:grpFill/>
            <a:ln w="9525" cap="flat" cmpd="sng" algn="ctr">
              <a:solidFill>
                <a:srgbClr val="000000"/>
              </a:solidFill>
              <a:prstDash val="solid"/>
              <a:round/>
              <a:headEnd type="none" w="med" len="med"/>
              <a:tailEnd type="triangle" w="med" len="lg"/>
            </a:ln>
            <a:effectLst/>
          </p:spPr>
          <p:txBody>
            <a:bodyPr vert="horz" wrap="square" lIns="129326" tIns="64663" rIns="129326" bIns="64663" numCol="1" rtlCol="0" anchor="t" anchorCtr="0" compatLnSpc="1">
              <a:prstTxWarp prst="textNoShape">
                <a:avLst/>
              </a:prstTxWarp>
            </a:bodyPr>
            <a:lstStyle>
              <a:defPPr>
                <a:defRPr lang="cs-CZ"/>
              </a:defPPr>
              <a:lvl1pPr marL="0" algn="l" defTabSz="2950442" rtl="0" eaLnBrk="1" latinLnBrk="0" hangingPunct="1">
                <a:defRPr sz="5764" kern="1200">
                  <a:solidFill>
                    <a:schemeClr val="tx1"/>
                  </a:solidFill>
                  <a:latin typeface="+mn-lt"/>
                  <a:ea typeface="+mn-ea"/>
                  <a:cs typeface="+mn-cs"/>
                </a:defRPr>
              </a:lvl1pPr>
              <a:lvl2pPr marL="1475221" algn="l" defTabSz="2950442" rtl="0" eaLnBrk="1" latinLnBrk="0" hangingPunct="1">
                <a:defRPr sz="5764" kern="1200">
                  <a:solidFill>
                    <a:schemeClr val="tx1"/>
                  </a:solidFill>
                  <a:latin typeface="+mn-lt"/>
                  <a:ea typeface="+mn-ea"/>
                  <a:cs typeface="+mn-cs"/>
                </a:defRPr>
              </a:lvl2pPr>
              <a:lvl3pPr marL="2950442" algn="l" defTabSz="2950442" rtl="0" eaLnBrk="1" latinLnBrk="0" hangingPunct="1">
                <a:defRPr sz="5764" kern="1200">
                  <a:solidFill>
                    <a:schemeClr val="tx1"/>
                  </a:solidFill>
                  <a:latin typeface="+mn-lt"/>
                  <a:ea typeface="+mn-ea"/>
                  <a:cs typeface="+mn-cs"/>
                </a:defRPr>
              </a:lvl3pPr>
              <a:lvl4pPr marL="4425663" algn="l" defTabSz="2950442" rtl="0" eaLnBrk="1" latinLnBrk="0" hangingPunct="1">
                <a:defRPr sz="5764" kern="1200">
                  <a:solidFill>
                    <a:schemeClr val="tx1"/>
                  </a:solidFill>
                  <a:latin typeface="+mn-lt"/>
                  <a:ea typeface="+mn-ea"/>
                  <a:cs typeface="+mn-cs"/>
                </a:defRPr>
              </a:lvl4pPr>
              <a:lvl5pPr marL="5900881" algn="l" defTabSz="2950442" rtl="0" eaLnBrk="1" latinLnBrk="0" hangingPunct="1">
                <a:defRPr sz="5764" kern="1200">
                  <a:solidFill>
                    <a:schemeClr val="tx1"/>
                  </a:solidFill>
                  <a:latin typeface="+mn-lt"/>
                  <a:ea typeface="+mn-ea"/>
                  <a:cs typeface="+mn-cs"/>
                </a:defRPr>
              </a:lvl5pPr>
              <a:lvl6pPr marL="7376098" algn="l" defTabSz="2950442" rtl="0" eaLnBrk="1" latinLnBrk="0" hangingPunct="1">
                <a:defRPr sz="5764" kern="1200">
                  <a:solidFill>
                    <a:schemeClr val="tx1"/>
                  </a:solidFill>
                  <a:latin typeface="+mn-lt"/>
                  <a:ea typeface="+mn-ea"/>
                  <a:cs typeface="+mn-cs"/>
                </a:defRPr>
              </a:lvl6pPr>
              <a:lvl7pPr marL="8851322" algn="l" defTabSz="2950442" rtl="0" eaLnBrk="1" latinLnBrk="0" hangingPunct="1">
                <a:defRPr sz="5764" kern="1200">
                  <a:solidFill>
                    <a:schemeClr val="tx1"/>
                  </a:solidFill>
                  <a:latin typeface="+mn-lt"/>
                  <a:ea typeface="+mn-ea"/>
                  <a:cs typeface="+mn-cs"/>
                </a:defRPr>
              </a:lvl7pPr>
              <a:lvl8pPr marL="10326539" algn="l" defTabSz="2950442" rtl="0" eaLnBrk="1" latinLnBrk="0" hangingPunct="1">
                <a:defRPr sz="5764" kern="1200">
                  <a:solidFill>
                    <a:schemeClr val="tx1"/>
                  </a:solidFill>
                  <a:latin typeface="+mn-lt"/>
                  <a:ea typeface="+mn-ea"/>
                  <a:cs typeface="+mn-cs"/>
                </a:defRPr>
              </a:lvl8pPr>
              <a:lvl9pPr marL="11801761" algn="l" defTabSz="2950442" rtl="0" eaLnBrk="1" latinLnBrk="0" hangingPunct="1">
                <a:defRPr sz="5764" kern="1200">
                  <a:solidFill>
                    <a:schemeClr val="tx1"/>
                  </a:solidFill>
                  <a:latin typeface="+mn-lt"/>
                  <a:ea typeface="+mn-ea"/>
                  <a:cs typeface="+mn-cs"/>
                </a:defRPr>
              </a:lvl9pPr>
            </a:lstStyle>
            <a:p>
              <a:pPr defTabSz="1293324" fontAlgn="base">
                <a:spcBef>
                  <a:spcPct val="0"/>
                </a:spcBef>
                <a:spcAft>
                  <a:spcPct val="0"/>
                </a:spcAft>
              </a:pPr>
              <a:endParaRPr lang="en-US" sz="2547" kern="0">
                <a:solidFill>
                  <a:srgbClr val="000000"/>
                </a:solidFill>
                <a:latin typeface="+mj-lt"/>
              </a:endParaRPr>
            </a:p>
          </p:txBody>
        </p:sp>
      </p:grpSp>
      <p:sp>
        <p:nvSpPr>
          <p:cNvPr id="73" name="Rectangle 161">
            <a:extLst>
              <a:ext uri="{FF2B5EF4-FFF2-40B4-BE49-F238E27FC236}">
                <a16:creationId xmlns:a16="http://schemas.microsoft.com/office/drawing/2014/main" id="{DA8E1795-F7D4-40F4-B856-AC98205FD613}"/>
              </a:ext>
            </a:extLst>
          </p:cNvPr>
          <p:cNvSpPr/>
          <p:nvPr/>
        </p:nvSpPr>
        <p:spPr>
          <a:xfrm>
            <a:off x="329376" y="4995173"/>
            <a:ext cx="3688379" cy="954107"/>
          </a:xfrm>
          <a:prstGeom prst="rect">
            <a:avLst/>
          </a:prstGeom>
        </p:spPr>
        <p:txBody>
          <a:bodyPr wrap="square">
            <a:spAutoFit/>
          </a:bodyPr>
          <a:lstStyle/>
          <a:p>
            <a:pPr marL="719280" lvl="1" defTabSz="1438561" eaLnBrk="0" fontAlgn="base" hangingPunct="0">
              <a:spcBef>
                <a:spcPct val="0"/>
              </a:spcBef>
              <a:spcAft>
                <a:spcPct val="0"/>
              </a:spcAft>
            </a:pPr>
            <a:r>
              <a:rPr lang="en-US" altLang="cs-CZ" sz="1400" b="1" dirty="0">
                <a:solidFill>
                  <a:srgbClr val="000000"/>
                </a:solidFill>
                <a:latin typeface="+mj-lt"/>
              </a:rPr>
              <a:t>Dense segmentation</a:t>
            </a:r>
          </a:p>
          <a:p>
            <a:pPr marL="719280" lvl="1" defTabSz="1438561" eaLnBrk="0" fontAlgn="base" hangingPunct="0">
              <a:spcBef>
                <a:spcPct val="0"/>
              </a:spcBef>
              <a:spcAft>
                <a:spcPct val="0"/>
              </a:spcAft>
            </a:pPr>
            <a:r>
              <a:rPr lang="en-US" altLang="cs-CZ" sz="1400" i="1" dirty="0">
                <a:solidFill>
                  <a:srgbClr val="000000"/>
                </a:solidFill>
                <a:latin typeface="+mj-lt"/>
              </a:rPr>
              <a:t>Produces more segments resulting in a more precise annotation but </a:t>
            </a:r>
            <a:r>
              <a:rPr lang="en-US" altLang="cs-CZ" sz="1400" i="1" dirty="0">
                <a:solidFill>
                  <a:srgbClr val="000000"/>
                </a:solidFill>
              </a:rPr>
              <a:t>requires </a:t>
            </a:r>
          </a:p>
          <a:p>
            <a:pPr marL="719280" lvl="1" defTabSz="1438561" eaLnBrk="0" fontAlgn="base" hangingPunct="0">
              <a:spcBef>
                <a:spcPct val="0"/>
              </a:spcBef>
              <a:spcAft>
                <a:spcPct val="0"/>
              </a:spcAft>
            </a:pPr>
            <a:r>
              <a:rPr lang="en-US" altLang="cs-CZ" sz="1400" i="1" dirty="0">
                <a:solidFill>
                  <a:srgbClr val="000000"/>
                </a:solidFill>
              </a:rPr>
              <a:t>more processing power.</a:t>
            </a:r>
            <a:endParaRPr lang="en-US" sz="1400" i="1" dirty="0"/>
          </a:p>
        </p:txBody>
      </p:sp>
      <p:sp>
        <p:nvSpPr>
          <p:cNvPr id="74" name="Rectangle 162">
            <a:extLst>
              <a:ext uri="{FF2B5EF4-FFF2-40B4-BE49-F238E27FC236}">
                <a16:creationId xmlns:a16="http://schemas.microsoft.com/office/drawing/2014/main" id="{05C03029-802E-4D8C-A623-6B94A82D1CC2}"/>
              </a:ext>
            </a:extLst>
          </p:cNvPr>
          <p:cNvSpPr/>
          <p:nvPr/>
        </p:nvSpPr>
        <p:spPr>
          <a:xfrm>
            <a:off x="5093193" y="4995173"/>
            <a:ext cx="3688379" cy="738664"/>
          </a:xfrm>
          <a:prstGeom prst="rect">
            <a:avLst/>
          </a:prstGeom>
        </p:spPr>
        <p:txBody>
          <a:bodyPr wrap="square">
            <a:spAutoFit/>
          </a:bodyPr>
          <a:lstStyle/>
          <a:p>
            <a:pPr marL="719280" lvl="1" defTabSz="1438561" eaLnBrk="0" fontAlgn="base" hangingPunct="0">
              <a:spcBef>
                <a:spcPct val="0"/>
              </a:spcBef>
              <a:spcAft>
                <a:spcPct val="0"/>
              </a:spcAft>
            </a:pPr>
            <a:r>
              <a:rPr lang="en-US" altLang="cs-CZ" sz="1400" b="1" dirty="0">
                <a:solidFill>
                  <a:srgbClr val="000000"/>
                </a:solidFill>
                <a:latin typeface="+mj-lt"/>
              </a:rPr>
              <a:t>Sparse segmentation</a:t>
            </a:r>
          </a:p>
          <a:p>
            <a:pPr marL="719280" lvl="1" defTabSz="1438561" eaLnBrk="0" fontAlgn="base" hangingPunct="0">
              <a:spcBef>
                <a:spcPct val="0"/>
              </a:spcBef>
              <a:spcAft>
                <a:spcPct val="0"/>
              </a:spcAft>
            </a:pPr>
            <a:r>
              <a:rPr lang="en-US" altLang="cs-CZ" sz="1400" i="1" dirty="0">
                <a:solidFill>
                  <a:srgbClr val="000000"/>
                </a:solidFill>
                <a:latin typeface="+mj-lt"/>
              </a:rPr>
              <a:t>Produces less segments but </a:t>
            </a:r>
            <a:r>
              <a:rPr lang="en-US" altLang="cs-CZ" sz="1400" i="1" dirty="0">
                <a:solidFill>
                  <a:srgbClr val="000000"/>
                </a:solidFill>
              </a:rPr>
              <a:t>requires a more elastic similarity measure.</a:t>
            </a:r>
            <a:endParaRPr lang="en-US" sz="1400" i="1" dirty="0"/>
          </a:p>
        </p:txBody>
      </p:sp>
      <p:sp>
        <p:nvSpPr>
          <p:cNvPr id="2" name="Zástupný symbol pro zápatí 1">
            <a:extLst>
              <a:ext uri="{FF2B5EF4-FFF2-40B4-BE49-F238E27FC236}">
                <a16:creationId xmlns:a16="http://schemas.microsoft.com/office/drawing/2014/main" id="{BD4705E0-5961-4DB2-AB9D-EE44740EE46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06803C04-1BED-44D4-8F38-DD591FC16E9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BE4C440-EC50-41AE-9174-0D5CD3609BFA}"/>
              </a:ext>
            </a:extLst>
          </p:cNvPr>
          <p:cNvSpPr>
            <a:spLocks noGrp="1"/>
          </p:cNvSpPr>
          <p:nvPr>
            <p:ph type="sldNum" sz="quarter" idx="11"/>
          </p:nvPr>
        </p:nvSpPr>
        <p:spPr/>
        <p:txBody>
          <a:bodyPr/>
          <a:lstStyle/>
          <a:p>
            <a:pPr>
              <a:defRPr/>
            </a:pPr>
            <a:fld id="{0BAAA98E-AEB8-429B-B9FA-B14E1C5572D3}" type="slidenum">
              <a:rPr lang="en-US" altLang="en-US" smtClean="0"/>
              <a:pPr>
                <a:defRPr/>
              </a:pPr>
              <a:t>147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6206905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5F02CC4-588C-4C3C-B838-F907DC99544A}"/>
              </a:ext>
            </a:extLst>
          </p:cNvPr>
          <p:cNvPicPr>
            <a:picLocks noChangeAspect="1"/>
          </p:cNvPicPr>
          <p:nvPr/>
        </p:nvPicPr>
        <p:blipFill>
          <a:blip r:embed="rId3"/>
          <a:stretch>
            <a:fillRect/>
          </a:stretch>
        </p:blipFill>
        <p:spPr>
          <a:xfrm>
            <a:off x="3563888" y="3342232"/>
            <a:ext cx="5544616" cy="3183112"/>
          </a:xfrm>
          <a:prstGeom prst="rect">
            <a:avLst/>
          </a:prstGeom>
        </p:spPr>
      </p:pic>
      <p:sp>
        <p:nvSpPr>
          <p:cNvPr id="28677" name="Nadpis 1"/>
          <p:cNvSpPr>
            <a:spLocks noGrp="1"/>
          </p:cNvSpPr>
          <p:nvPr>
            <p:ph type="title"/>
          </p:nvPr>
        </p:nvSpPr>
        <p:spPr/>
        <p:txBody>
          <a:bodyPr/>
          <a:lstStyle/>
          <a:p>
            <a:pPr eaLnBrk="1" hangingPunct="1"/>
            <a:r>
              <a:rPr lang="en-US" altLang="en-US" dirty="0"/>
              <a:t>7.3 Frame-Based Semantic Segmentation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LSTM-based semantic segmentation</a:t>
            </a:r>
            <a:endParaRPr lang="en-US" altLang="cs-CZ" b="1" dirty="0"/>
          </a:p>
          <a:p>
            <a:r>
              <a:rPr lang="en-US" altLang="cs-CZ" sz="2400" dirty="0"/>
              <a:t>Learning a class assignment for each frame on training data</a:t>
            </a:r>
          </a:p>
          <a:p>
            <a:pPr lvl="1"/>
            <a:r>
              <a:rPr lang="en-US" altLang="cs-CZ" sz="2000" dirty="0"/>
              <a:t>Sequences with their annotated parts are provided in advance</a:t>
            </a:r>
          </a:p>
          <a:p>
            <a:pPr lvl="1"/>
            <a:r>
              <a:rPr lang="en-US" altLang="cs-CZ" sz="2000" dirty="0"/>
              <a:t>No similarity concept needed</a:t>
            </a:r>
          </a:p>
          <a:p>
            <a:r>
              <a:rPr lang="en-US" altLang="cs-CZ" sz="2400" dirty="0">
                <a:solidFill>
                  <a:schemeClr val="accent2"/>
                </a:solidFill>
              </a:rPr>
              <a:t>Online-LSTM</a:t>
            </a:r>
            <a:r>
              <a:rPr lang="en-US" altLang="cs-CZ" sz="2400" dirty="0"/>
              <a:t> model:</a:t>
            </a:r>
          </a:p>
          <a:p>
            <a:pPr lvl="1"/>
            <a:r>
              <a:rPr lang="en-US" altLang="cs-CZ" sz="2000" i="1" dirty="0"/>
              <a:t>h</a:t>
            </a:r>
            <a:r>
              <a:rPr lang="en-US" altLang="cs-CZ" sz="2000" i="1" baseline="-25000" dirty="0"/>
              <a:t>i</a:t>
            </a:r>
            <a:r>
              <a:rPr lang="en-US" altLang="cs-CZ" sz="2000" dirty="0"/>
              <a:t> – 1kD feature (1x1,024)</a:t>
            </a:r>
          </a:p>
          <a:p>
            <a:pPr lvl="1"/>
            <a:r>
              <a:rPr lang="en-US" altLang="cs-CZ" sz="2000" dirty="0"/>
              <a:t>Sequence of </a:t>
            </a:r>
            <a:r>
              <a:rPr lang="en-US" altLang="cs-CZ" sz="2000" i="1" dirty="0"/>
              <a:t>n</a:t>
            </a:r>
            <a:r>
              <a:rPr lang="en-US" altLang="cs-CZ" sz="2000" dirty="0"/>
              <a:t> poses</a:t>
            </a:r>
          </a:p>
          <a:p>
            <a:pPr lvl="1"/>
            <a:r>
              <a:rPr lang="en-US" altLang="cs-CZ" sz="2000" i="1" dirty="0"/>
              <a:t>m</a:t>
            </a:r>
            <a:r>
              <a:rPr lang="en-US" altLang="cs-CZ" sz="2000" dirty="0"/>
              <a:t> classes</a:t>
            </a:r>
          </a:p>
        </p:txBody>
      </p:sp>
      <p:sp>
        <p:nvSpPr>
          <p:cNvPr id="2" name="Zástupný symbol pro zápatí 1">
            <a:extLst>
              <a:ext uri="{FF2B5EF4-FFF2-40B4-BE49-F238E27FC236}">
                <a16:creationId xmlns:a16="http://schemas.microsoft.com/office/drawing/2014/main" id="{0AAEE540-CC7E-493A-AA2A-697B4C1AACD8}"/>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CA82AB83-12A9-4B19-BBB8-478B737987E0}"/>
              </a:ext>
            </a:extLst>
          </p:cNvPr>
          <p:cNvSpPr>
            <a:spLocks noGrp="1"/>
          </p:cNvSpPr>
          <p:nvPr>
            <p:ph type="dt" sz="half" idx="10"/>
          </p:nvPr>
        </p:nvSpPr>
        <p:spPr/>
        <p:txBody>
          <a:bodyPr/>
          <a:lstStyle/>
          <a:p>
            <a:pPr>
              <a:defRPr/>
            </a:pPr>
            <a:r>
              <a:rPr lang="cs-CZ"/>
              <a:t>June 10, 2019</a:t>
            </a:r>
            <a:endParaRPr lang="en-US" dirty="0"/>
          </a:p>
        </p:txBody>
      </p:sp>
      <p:sp>
        <p:nvSpPr>
          <p:cNvPr id="6" name="Zástupný symbol pro číslo snímku 5">
            <a:extLst>
              <a:ext uri="{FF2B5EF4-FFF2-40B4-BE49-F238E27FC236}">
                <a16:creationId xmlns:a16="http://schemas.microsoft.com/office/drawing/2014/main" id="{E497C5DF-9033-4418-B7DF-56184405C9CB}"/>
              </a:ext>
            </a:extLst>
          </p:cNvPr>
          <p:cNvSpPr>
            <a:spLocks noGrp="1"/>
          </p:cNvSpPr>
          <p:nvPr>
            <p:ph type="sldNum" sz="quarter" idx="11"/>
          </p:nvPr>
        </p:nvSpPr>
        <p:spPr/>
        <p:txBody>
          <a:bodyPr/>
          <a:lstStyle/>
          <a:p>
            <a:pPr>
              <a:defRPr/>
            </a:pPr>
            <a:fld id="{0BAAA98E-AEB8-429B-B9FA-B14E1C5572D3}" type="slidenum">
              <a:rPr lang="en-US" altLang="en-US" smtClean="0"/>
              <a:pPr>
                <a:defRPr/>
              </a:pPr>
              <a:t>148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3010343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7.3 Frame-Based Semantic Segmentation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Output of Online-LSTM</a:t>
            </a:r>
            <a:endParaRPr lang="en-US" altLang="cs-CZ" b="1" dirty="0"/>
          </a:p>
        </p:txBody>
      </p:sp>
      <p:pic>
        <p:nvPicPr>
          <p:cNvPr id="4" name="Obrázek 3">
            <a:extLst>
              <a:ext uri="{FF2B5EF4-FFF2-40B4-BE49-F238E27FC236}">
                <a16:creationId xmlns:a16="http://schemas.microsoft.com/office/drawing/2014/main" id="{9BD9CD8A-4B0F-44D7-AC58-E185023A701D}"/>
              </a:ext>
            </a:extLst>
          </p:cNvPr>
          <p:cNvPicPr>
            <a:picLocks noChangeAspect="1"/>
          </p:cNvPicPr>
          <p:nvPr/>
        </p:nvPicPr>
        <p:blipFill>
          <a:blip r:embed="rId3"/>
          <a:stretch>
            <a:fillRect/>
          </a:stretch>
        </p:blipFill>
        <p:spPr>
          <a:xfrm>
            <a:off x="665506" y="1995278"/>
            <a:ext cx="6277043" cy="4472322"/>
          </a:xfrm>
          <a:prstGeom prst="rect">
            <a:avLst/>
          </a:prstGeom>
        </p:spPr>
      </p:pic>
      <p:sp>
        <p:nvSpPr>
          <p:cNvPr id="2" name="Zástupný symbol pro zápatí 1">
            <a:extLst>
              <a:ext uri="{FF2B5EF4-FFF2-40B4-BE49-F238E27FC236}">
                <a16:creationId xmlns:a16="http://schemas.microsoft.com/office/drawing/2014/main" id="{636F4110-9B78-49A0-8550-7AA494BA902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7B2E694B-F8BA-43AC-AEA7-D86CCABBF35F}"/>
              </a:ext>
            </a:extLst>
          </p:cNvPr>
          <p:cNvSpPr>
            <a:spLocks noGrp="1"/>
          </p:cNvSpPr>
          <p:nvPr>
            <p:ph type="dt" sz="half" idx="10"/>
          </p:nvPr>
        </p:nvSpPr>
        <p:spPr/>
        <p:txBody>
          <a:bodyPr/>
          <a:lstStyle/>
          <a:p>
            <a:pPr>
              <a:defRPr/>
            </a:pPr>
            <a:r>
              <a:rPr lang="cs-CZ"/>
              <a:t>June 10, 2019</a:t>
            </a:r>
            <a:endParaRPr lang="en-US" dirty="0"/>
          </a:p>
        </p:txBody>
      </p:sp>
      <p:sp>
        <p:nvSpPr>
          <p:cNvPr id="6" name="Zástupný symbol pro číslo snímku 5">
            <a:extLst>
              <a:ext uri="{FF2B5EF4-FFF2-40B4-BE49-F238E27FC236}">
                <a16:creationId xmlns:a16="http://schemas.microsoft.com/office/drawing/2014/main" id="{370DBEC7-B55A-4176-9323-CED99658556E}"/>
              </a:ext>
            </a:extLst>
          </p:cNvPr>
          <p:cNvSpPr>
            <a:spLocks noGrp="1"/>
          </p:cNvSpPr>
          <p:nvPr>
            <p:ph type="sldNum" sz="quarter" idx="11"/>
          </p:nvPr>
        </p:nvSpPr>
        <p:spPr/>
        <p:txBody>
          <a:bodyPr/>
          <a:lstStyle/>
          <a:p>
            <a:pPr>
              <a:defRPr/>
            </a:pPr>
            <a:fld id="{0BAAA98E-AEB8-429B-B9FA-B14E1C5572D3}" type="slidenum">
              <a:rPr lang="en-US" altLang="en-US" smtClean="0"/>
              <a:pPr>
                <a:defRPr/>
              </a:pPr>
              <a:t>149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33462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a:xfrm>
            <a:off x="250824" y="1412875"/>
            <a:ext cx="8713663" cy="4968875"/>
          </a:xfrm>
        </p:spPr>
        <p:txBody>
          <a:bodyPr/>
          <a:lstStyle/>
          <a:p>
            <a:pPr marL="0" indent="0">
              <a:buNone/>
            </a:pPr>
            <a:r>
              <a:rPr lang="en-US" altLang="cs-CZ" b="1" dirty="0">
                <a:solidFill>
                  <a:schemeClr val="accent2"/>
                </a:solidFill>
              </a:rPr>
              <a:t>Military</a:t>
            </a:r>
          </a:p>
          <a:p>
            <a:r>
              <a:rPr lang="en-US" altLang="cs-CZ" sz="2400" dirty="0"/>
              <a:t>Interaction with digitally animated characters in live training scenarios in a natural and intuitive way</a:t>
            </a:r>
          </a:p>
          <a:p>
            <a:r>
              <a:rPr lang="en-US" altLang="cs-CZ" sz="2400" dirty="0"/>
              <a:t>Simulation of a combat and conflict-resolving situations</a:t>
            </a:r>
          </a:p>
          <a:p>
            <a:pPr lvl="1"/>
            <a:r>
              <a:rPr lang="en-US" altLang="cs-CZ" sz="2000" dirty="0"/>
              <a:t>To improve the education and training of military forces or healthcare personnel by inserting live role-players</a:t>
            </a:r>
          </a:p>
        </p:txBody>
      </p:sp>
      <p:pic>
        <p:nvPicPr>
          <p:cNvPr id="10" name="Picture 8" descr="markerless motion capture for the military">
            <a:extLst>
              <a:ext uri="{FF2B5EF4-FFF2-40B4-BE49-F238E27FC236}">
                <a16:creationId xmlns:a16="http://schemas.microsoft.com/office/drawing/2014/main" id="{7C3B0F6D-D2B8-4DA5-A6CF-4807D73DDE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6" t="5107" r="3787" b="4293"/>
          <a:stretch/>
        </p:blipFill>
        <p:spPr bwMode="auto">
          <a:xfrm>
            <a:off x="4211960" y="3965718"/>
            <a:ext cx="4932040" cy="255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cdn.vox-cdn.com/thumbor/9gVAQnz8kizQnwpw13X8I0VNY7c=/0x5:1000x672/1200x800/filters:focal(0x5:1000x672)/cdn.vox-cdn.com/assets/2961881/organic-motion-live-press-shot.png">
            <a:extLst>
              <a:ext uri="{FF2B5EF4-FFF2-40B4-BE49-F238E27FC236}">
                <a16:creationId xmlns:a16="http://schemas.microsoft.com/office/drawing/2014/main" id="{6D717849-7CD5-4D48-BF91-37EDBA2391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67943"/>
            <a:ext cx="4211960" cy="2555267"/>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6105D0AC-2AB2-4D2F-A421-B2BAE2074B0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7E7D9E9-D41A-4CF6-AED7-672C45FDB61E}"/>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AD2B836F-CF9B-409A-940E-F1FBD991D7D4}"/>
              </a:ext>
            </a:extLst>
          </p:cNvPr>
          <p:cNvSpPr>
            <a:spLocks noGrp="1"/>
          </p:cNvSpPr>
          <p:nvPr>
            <p:ph type="sldNum" sz="quarter" idx="11"/>
          </p:nvPr>
        </p:nvSpPr>
        <p:spPr/>
        <p:txBody>
          <a:bodyPr/>
          <a:lstStyle/>
          <a:p>
            <a:pPr>
              <a:defRPr/>
            </a:pPr>
            <a:fld id="{0BAAA98E-AEB8-429B-B9FA-B14E1C5572D3}" type="slidenum">
              <a:rPr lang="en-US" altLang="en-US" smtClean="0"/>
              <a:pPr>
                <a:defRPr/>
              </a:pPr>
              <a:t>15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170695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7.3 Frame-Based Semantic Segmentation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Offline-LSTM model</a:t>
            </a:r>
          </a:p>
          <a:p>
            <a:r>
              <a:rPr lang="en-US" altLang="cs-CZ" sz="2400" dirty="0"/>
              <a:t>A bidirectional LSTM architecture to enhance the estimation of beginnings and endings of actions</a:t>
            </a:r>
          </a:p>
          <a:p>
            <a:r>
              <a:rPr lang="en-US" altLang="cs-CZ" sz="2400" dirty="0"/>
              <a:t>1kD feature (2x512)</a:t>
            </a:r>
          </a:p>
          <a:p>
            <a:pPr lvl="1"/>
            <a:r>
              <a:rPr lang="en-US" altLang="cs-CZ" sz="2000" i="1" dirty="0" err="1"/>
              <a:t>h</a:t>
            </a:r>
            <a:r>
              <a:rPr lang="en-US" altLang="cs-CZ" sz="2000" dirty="0" err="1"/>
              <a:t>’</a:t>
            </a:r>
            <a:r>
              <a:rPr lang="en-US" altLang="cs-CZ" sz="2000" i="1" baseline="-25000" dirty="0" err="1"/>
              <a:t>i</a:t>
            </a:r>
            <a:r>
              <a:rPr lang="en-US" altLang="cs-CZ" sz="2000" dirty="0"/>
              <a:t> – 512D feature</a:t>
            </a:r>
            <a:endParaRPr lang="en-US" altLang="cs-CZ" dirty="0"/>
          </a:p>
          <a:p>
            <a:pPr lvl="1"/>
            <a:r>
              <a:rPr lang="en-US" altLang="cs-CZ" sz="2000" i="1" dirty="0"/>
              <a:t>h</a:t>
            </a:r>
            <a:r>
              <a:rPr lang="en-US" altLang="cs-CZ" sz="2000" i="1" baseline="-25000" dirty="0"/>
              <a:t>i</a:t>
            </a:r>
            <a:r>
              <a:rPr lang="en-US" altLang="cs-CZ" sz="2000" dirty="0"/>
              <a:t> – 512D feature</a:t>
            </a:r>
          </a:p>
        </p:txBody>
      </p:sp>
      <p:pic>
        <p:nvPicPr>
          <p:cNvPr id="2" name="Obrázek 1">
            <a:extLst>
              <a:ext uri="{FF2B5EF4-FFF2-40B4-BE49-F238E27FC236}">
                <a16:creationId xmlns:a16="http://schemas.microsoft.com/office/drawing/2014/main" id="{01BDFE3F-EA48-4961-B03A-C47BBC465928}"/>
              </a:ext>
            </a:extLst>
          </p:cNvPr>
          <p:cNvPicPr>
            <a:picLocks noChangeAspect="1"/>
          </p:cNvPicPr>
          <p:nvPr/>
        </p:nvPicPr>
        <p:blipFill>
          <a:blip r:embed="rId3"/>
          <a:stretch>
            <a:fillRect/>
          </a:stretch>
        </p:blipFill>
        <p:spPr>
          <a:xfrm>
            <a:off x="3840227" y="2780928"/>
            <a:ext cx="4764320" cy="3672408"/>
          </a:xfrm>
          <a:prstGeom prst="rect">
            <a:avLst/>
          </a:prstGeom>
        </p:spPr>
      </p:pic>
      <p:sp>
        <p:nvSpPr>
          <p:cNvPr id="4" name="Zástupný symbol pro zápatí 3">
            <a:extLst>
              <a:ext uri="{FF2B5EF4-FFF2-40B4-BE49-F238E27FC236}">
                <a16:creationId xmlns:a16="http://schemas.microsoft.com/office/drawing/2014/main" id="{8CDE93BF-E070-432C-85B9-A5C45666710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9A354395-CD60-4990-9121-5B6173ED1DD6}"/>
              </a:ext>
            </a:extLst>
          </p:cNvPr>
          <p:cNvSpPr>
            <a:spLocks noGrp="1"/>
          </p:cNvSpPr>
          <p:nvPr>
            <p:ph type="dt" sz="half" idx="10"/>
          </p:nvPr>
        </p:nvSpPr>
        <p:spPr/>
        <p:txBody>
          <a:bodyPr/>
          <a:lstStyle/>
          <a:p>
            <a:pPr>
              <a:defRPr/>
            </a:pPr>
            <a:r>
              <a:rPr lang="cs-CZ"/>
              <a:t>June 10, 2019</a:t>
            </a:r>
            <a:endParaRPr lang="en-US" dirty="0"/>
          </a:p>
        </p:txBody>
      </p:sp>
      <p:sp>
        <p:nvSpPr>
          <p:cNvPr id="6" name="Zástupný symbol pro číslo snímku 5">
            <a:extLst>
              <a:ext uri="{FF2B5EF4-FFF2-40B4-BE49-F238E27FC236}">
                <a16:creationId xmlns:a16="http://schemas.microsoft.com/office/drawing/2014/main" id="{CC06627D-F72A-4C24-814C-10C501BB1BFE}"/>
              </a:ext>
            </a:extLst>
          </p:cNvPr>
          <p:cNvSpPr>
            <a:spLocks noGrp="1"/>
          </p:cNvSpPr>
          <p:nvPr>
            <p:ph type="sldNum" sz="quarter" idx="11"/>
          </p:nvPr>
        </p:nvSpPr>
        <p:spPr/>
        <p:txBody>
          <a:bodyPr/>
          <a:lstStyle/>
          <a:p>
            <a:pPr>
              <a:defRPr/>
            </a:pPr>
            <a:fld id="{0BAAA98E-AEB8-429B-B9FA-B14E1C5572D3}" type="slidenum">
              <a:rPr lang="en-US" altLang="en-US" smtClean="0"/>
              <a:pPr>
                <a:defRPr/>
              </a:pPr>
              <a:t>150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639209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7.3 Dataset</a:t>
            </a:r>
          </a:p>
        </p:txBody>
      </p:sp>
      <p:sp>
        <p:nvSpPr>
          <p:cNvPr id="28674" name="Zástupný symbol pro obsah 2"/>
          <p:cNvSpPr>
            <a:spLocks noGrp="1"/>
          </p:cNvSpPr>
          <p:nvPr>
            <p:ph idx="1"/>
          </p:nvPr>
        </p:nvSpPr>
        <p:spPr>
          <a:xfrm>
            <a:off x="250824" y="1412776"/>
            <a:ext cx="8857680" cy="4853869"/>
          </a:xfrm>
        </p:spPr>
        <p:txBody>
          <a:bodyPr/>
          <a:lstStyle/>
          <a:p>
            <a:pPr marL="0" indent="0">
              <a:buNone/>
            </a:pPr>
            <a:r>
              <a:rPr lang="en-US" b="1" dirty="0">
                <a:solidFill>
                  <a:schemeClr val="accent6"/>
                </a:solidFill>
              </a:rPr>
              <a:t>HDM05 – long motions</a:t>
            </a:r>
          </a:p>
          <a:p>
            <a:r>
              <a:rPr lang="en-US" sz="2400" dirty="0"/>
              <a:t>102 long sequences ~ 68 minutes in total</a:t>
            </a:r>
          </a:p>
          <a:p>
            <a:r>
              <a:rPr lang="en-US" sz="2400" dirty="0">
                <a:solidFill>
                  <a:schemeClr val="accent6"/>
                </a:solidFill>
              </a:rPr>
              <a:t>Ground truth</a:t>
            </a:r>
            <a:r>
              <a:rPr lang="en-US" sz="2400" dirty="0"/>
              <a:t> – </a:t>
            </a:r>
            <a:r>
              <a:rPr lang="en-US" sz="2000" dirty="0"/>
              <a:t>1,464 short </a:t>
            </a:r>
            <a:r>
              <a:rPr lang="en-US" sz="2000" dirty="0">
                <a:solidFill>
                  <a:schemeClr val="accent6"/>
                </a:solidFill>
              </a:rPr>
              <a:t>subsequences</a:t>
            </a:r>
            <a:r>
              <a:rPr lang="en-US" sz="2000" dirty="0"/>
              <a:t> in 15 categories</a:t>
            </a:r>
            <a:endParaRPr lang="en-US" altLang="cs-CZ" sz="2000" dirty="0"/>
          </a:p>
          <a:p>
            <a:pPr lvl="1"/>
            <a:r>
              <a:rPr lang="en-US" altLang="cs-CZ" sz="2000" dirty="0"/>
              <a:t>Shortest and longest samples: 41 frames (0.3s) and 2,063 frames (17.2s)</a:t>
            </a:r>
          </a:p>
          <a:p>
            <a:pPr lvl="1"/>
            <a:r>
              <a:rPr lang="en-US" altLang="cs-CZ" sz="2000" dirty="0"/>
              <a:t>Action classes corresponding to exercising activities:</a:t>
            </a:r>
          </a:p>
          <a:p>
            <a:pPr lvl="2"/>
            <a:r>
              <a:rPr lang="en-US" altLang="cs-CZ" sz="1600" dirty="0"/>
              <a:t>Cartwheel</a:t>
            </a:r>
          </a:p>
          <a:p>
            <a:pPr lvl="2"/>
            <a:r>
              <a:rPr lang="en-US" altLang="cs-CZ" sz="1600" dirty="0"/>
              <a:t>Exercise</a:t>
            </a:r>
          </a:p>
          <a:p>
            <a:pPr lvl="2"/>
            <a:r>
              <a:rPr lang="en-US" altLang="cs-CZ" sz="1600" dirty="0"/>
              <a:t>Jump</a:t>
            </a:r>
          </a:p>
          <a:p>
            <a:pPr lvl="2"/>
            <a:r>
              <a:rPr lang="en-US" altLang="cs-CZ" sz="1600" dirty="0"/>
              <a:t>Kick</a:t>
            </a:r>
          </a:p>
          <a:p>
            <a:endParaRPr lang="en-US" altLang="cs-CZ" sz="2400" dirty="0">
              <a:solidFill>
                <a:schemeClr val="accent6"/>
              </a:solidFill>
            </a:endParaRPr>
          </a:p>
          <a:p>
            <a:r>
              <a:rPr lang="en-US" altLang="cs-CZ" sz="2400" dirty="0">
                <a:solidFill>
                  <a:schemeClr val="accent6"/>
                </a:solidFill>
              </a:rPr>
              <a:t>Event detection scenario</a:t>
            </a:r>
            <a:r>
              <a:rPr lang="en-US" altLang="cs-CZ" sz="2400" dirty="0"/>
              <a:t>:</a:t>
            </a:r>
          </a:p>
          <a:p>
            <a:pPr lvl="1"/>
            <a:r>
              <a:rPr lang="en-US" sz="2000" dirty="0"/>
              <a:t>Actions in sequences of 17 mins used as representatives of classes</a:t>
            </a:r>
          </a:p>
          <a:p>
            <a:pPr lvl="1"/>
            <a:r>
              <a:rPr lang="en-US" sz="2000" dirty="0"/>
              <a:t>Sequences of 51mins used for online event detection</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141" name="TextovéPole 140">
            <a:extLst>
              <a:ext uri="{FF2B5EF4-FFF2-40B4-BE49-F238E27FC236}">
                <a16:creationId xmlns:a16="http://schemas.microsoft.com/office/drawing/2014/main" id="{43598F51-E364-4FCC-B8B1-E79491CEBFD9}"/>
              </a:ext>
            </a:extLst>
          </p:cNvPr>
          <p:cNvSpPr txBox="1"/>
          <p:nvPr/>
        </p:nvSpPr>
        <p:spPr>
          <a:xfrm rot="5400000">
            <a:off x="1380565" y="4676219"/>
            <a:ext cx="415498" cy="369332"/>
          </a:xfrm>
          <a:prstGeom prst="rect">
            <a:avLst/>
          </a:prstGeom>
          <a:noFill/>
        </p:spPr>
        <p:txBody>
          <a:bodyPr wrap="none" rtlCol="0">
            <a:spAutoFit/>
          </a:bodyPr>
          <a:lstStyle/>
          <a:p>
            <a:r>
              <a:rPr lang="en-US" dirty="0"/>
              <a:t>…</a:t>
            </a:r>
            <a:endParaRPr lang="cs-CZ" dirty="0"/>
          </a:p>
        </p:txBody>
      </p:sp>
      <p:sp>
        <p:nvSpPr>
          <p:cNvPr id="5" name="Zástupný symbol pro číslo snímku 4">
            <a:extLst>
              <a:ext uri="{FF2B5EF4-FFF2-40B4-BE49-F238E27FC236}">
                <a16:creationId xmlns:a16="http://schemas.microsoft.com/office/drawing/2014/main" id="{723EA6BD-4023-4D9D-AA4B-5E1FE793F93B}"/>
              </a:ext>
            </a:extLst>
          </p:cNvPr>
          <p:cNvSpPr>
            <a:spLocks noGrp="1"/>
          </p:cNvSpPr>
          <p:nvPr>
            <p:ph type="sldNum" sz="quarter" idx="11"/>
          </p:nvPr>
        </p:nvSpPr>
        <p:spPr/>
        <p:txBody>
          <a:bodyPr/>
          <a:lstStyle/>
          <a:p>
            <a:pPr>
              <a:defRPr/>
            </a:pPr>
            <a:fld id="{0BAAA98E-AEB8-429B-B9FA-B14E1C5572D3}" type="slidenum">
              <a:rPr lang="en-US" altLang="en-US" smtClean="0"/>
              <a:pPr>
                <a:defRPr/>
              </a:pPr>
              <a:t>151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817885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7.3 Comparison of Methods</a:t>
            </a:r>
          </a:p>
        </p:txBody>
      </p:sp>
      <mc:AlternateContent xmlns:mc="http://schemas.openxmlformats.org/markup-compatibility/2006" xmlns:a14="http://schemas.microsoft.com/office/drawing/2010/main">
        <mc:Choice Requires="a14">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Accuracy measure</a:t>
                </a:r>
                <a:endParaRPr lang="en-US" altLang="cs-CZ" b="1" dirty="0"/>
              </a:p>
              <a:p>
                <a:r>
                  <a:rPr lang="en-US" altLang="cs-CZ" sz="2400" i="1" dirty="0"/>
                  <a:t>F</a:t>
                </a:r>
                <a:r>
                  <a:rPr lang="en-US" altLang="cs-CZ" sz="2400" i="1" baseline="-25000" dirty="0"/>
                  <a:t>1</a:t>
                </a:r>
                <a:r>
                  <a:rPr lang="en-US" altLang="cs-CZ" sz="2400" dirty="0"/>
                  <a:t> score – a harmonic mean of recall and precision measured on the level of individual </a:t>
                </a:r>
                <a:r>
                  <a:rPr lang="en-US" altLang="cs-CZ" sz="2400" dirty="0">
                    <a:solidFill>
                      <a:schemeClr val="accent2"/>
                    </a:solidFill>
                  </a:rPr>
                  <a:t>frames</a:t>
                </a:r>
                <a:r>
                  <a:rPr lang="en-US" altLang="cs-CZ" sz="2000" i="1" dirty="0">
                    <a:latin typeface="Cambria Math" panose="02040503050406030204" pitchFamily="18" charset="0"/>
                    <a:ea typeface="Cambria Math" panose="02040503050406030204" pitchFamily="18" charset="0"/>
                  </a:rPr>
                  <a:t>	</a:t>
                </a:r>
                <a14:m>
                  <m:oMath xmlns:m="http://schemas.openxmlformats.org/officeDocument/2006/math">
                    <m:sSub>
                      <m:sSubPr>
                        <m:ctrlPr>
                          <a:rPr lang="cs-CZ"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𝐹</m:t>
                        </m:r>
                      </m:e>
                      <m:sub>
                        <m:r>
                          <a:rPr lang="en-US" sz="2000" i="1">
                            <a:latin typeface="Cambria Math" panose="02040503050406030204" pitchFamily="18" charset="0"/>
                            <a:ea typeface="Cambria Math" panose="02040503050406030204" pitchFamily="18" charset="0"/>
                          </a:rPr>
                          <m:t>1</m:t>
                        </m:r>
                      </m:sub>
                    </m:sSub>
                    <m:r>
                      <a:rPr lang="en-US" sz="2000" i="1">
                        <a:latin typeface="Cambria Math" panose="02040503050406030204" pitchFamily="18" charset="0"/>
                        <a:ea typeface="Cambria Math" panose="02040503050406030204" pitchFamily="18" charset="0"/>
                      </a:rPr>
                      <m:t>=</m:t>
                    </m:r>
                    <m:f>
                      <m:fPr>
                        <m:ctrlPr>
                          <a:rPr lang="cs-CZ" sz="2000" i="1">
                            <a:latin typeface="Cambria Math" panose="02040503050406030204" pitchFamily="18" charset="0"/>
                            <a:ea typeface="Cambria Math" panose="02040503050406030204" pitchFamily="18" charset="0"/>
                          </a:rPr>
                        </m:ctrlPr>
                      </m:fPr>
                      <m:num>
                        <m:r>
                          <m:rPr>
                            <m:nor/>
                          </m:rPr>
                          <a:rPr lang="cs-CZ" sz="2000">
                            <a:latin typeface="Cambria Math" panose="02040503050406030204" pitchFamily="18" charset="0"/>
                            <a:ea typeface="Cambria Math" panose="02040503050406030204" pitchFamily="18" charset="0"/>
                          </a:rPr>
                          <m:t>2</m:t>
                        </m:r>
                        <m:r>
                          <m:rPr>
                            <m:nor/>
                          </m:rPr>
                          <a:rPr lang="en-US" sz="2000">
                            <a:latin typeface="Cambria Math" panose="02040503050406030204" pitchFamily="18" charset="0"/>
                            <a:ea typeface="Cambria Math" panose="02040503050406030204" pitchFamily="18" charset="0"/>
                          </a:rPr>
                          <m:t> </m:t>
                        </m:r>
                        <m:r>
                          <a:rPr lang="cs-CZ"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 </m:t>
                        </m:r>
                        <m:r>
                          <m:rPr>
                            <m:nor/>
                          </m:rPr>
                          <a:rPr lang="cs-CZ" sz="2000">
                            <a:latin typeface="Cambria Math" panose="02040503050406030204" pitchFamily="18" charset="0"/>
                            <a:ea typeface="Cambria Math" panose="02040503050406030204" pitchFamily="18" charset="0"/>
                          </a:rPr>
                          <m:t>Precision</m:t>
                        </m:r>
                        <m:r>
                          <a:rPr lang="en-US" sz="2000" i="1">
                            <a:latin typeface="Cambria Math" panose="02040503050406030204" pitchFamily="18" charset="0"/>
                            <a:ea typeface="Cambria Math" panose="02040503050406030204" pitchFamily="18" charset="0"/>
                          </a:rPr>
                          <m:t> </m:t>
                        </m:r>
                        <m:r>
                          <a:rPr lang="cs-CZ"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 </m:t>
                        </m:r>
                        <m:r>
                          <m:rPr>
                            <m:nor/>
                          </m:rPr>
                          <a:rPr lang="cs-CZ" sz="2000">
                            <a:latin typeface="Cambria Math" panose="02040503050406030204" pitchFamily="18" charset="0"/>
                            <a:ea typeface="Cambria Math" panose="02040503050406030204" pitchFamily="18" charset="0"/>
                          </a:rPr>
                          <m:t>Recall</m:t>
                        </m:r>
                      </m:num>
                      <m:den>
                        <m:r>
                          <m:rPr>
                            <m:nor/>
                          </m:rPr>
                          <a:rPr lang="cs-CZ" sz="2000">
                            <a:latin typeface="Cambria Math" panose="02040503050406030204" pitchFamily="18" charset="0"/>
                            <a:ea typeface="Cambria Math" panose="02040503050406030204" pitchFamily="18" charset="0"/>
                          </a:rPr>
                          <m:t>Precision</m:t>
                        </m:r>
                        <m:r>
                          <m:rPr>
                            <m:nor/>
                          </m:rPr>
                          <a:rPr lang="cs-CZ" sz="2000">
                            <a:latin typeface="Cambria Math" panose="02040503050406030204" pitchFamily="18" charset="0"/>
                            <a:ea typeface="Cambria Math" panose="02040503050406030204" pitchFamily="18" charset="0"/>
                          </a:rPr>
                          <m:t> + </m:t>
                        </m:r>
                        <m:r>
                          <m:rPr>
                            <m:nor/>
                          </m:rPr>
                          <a:rPr lang="cs-CZ" sz="2000">
                            <a:latin typeface="Cambria Math" panose="02040503050406030204" pitchFamily="18" charset="0"/>
                            <a:ea typeface="Cambria Math" panose="02040503050406030204" pitchFamily="18" charset="0"/>
                          </a:rPr>
                          <m:t>Recall</m:t>
                        </m:r>
                      </m:den>
                    </m:f>
                  </m:oMath>
                </a14:m>
                <a:endParaRPr lang="en-US" altLang="cs-CZ" sz="2400" dirty="0">
                  <a:solidFill>
                    <a:schemeClr val="accent2"/>
                  </a:solidFill>
                </a:endParaRPr>
              </a:p>
              <a:p>
                <a:pPr lvl="1"/>
                <a:r>
                  <a:rPr lang="en-US" sz="2000" dirty="0"/>
                  <a:t>Precision – the ratio of correctly annotated frames and all the algorithm-annotated frames</a:t>
                </a:r>
              </a:p>
              <a:p>
                <a:pPr lvl="1"/>
                <a:r>
                  <a:rPr lang="en-US" sz="2000" dirty="0"/>
                  <a:t>Recall – the ratio of correctly annotated frames and all the ground-truth annotated frames</a:t>
                </a:r>
                <a:endParaRPr lang="en-US" altLang="cs-CZ" sz="2000" dirty="0">
                  <a:solidFill>
                    <a:schemeClr val="accent2"/>
                  </a:solidFill>
                </a:endParaRPr>
              </a:p>
            </p:txBody>
          </p:sp>
        </mc:Choice>
        <mc:Fallback xmlns="">
          <p:sp>
            <p:nvSpPr>
              <p:cNvPr id="28674" name="Zástupný symbol pro obsah 2"/>
              <p:cNvSpPr>
                <a:spLocks noGrp="1" noRot="1" noChangeAspect="1" noMove="1" noResize="1" noEditPoints="1" noAdjustHandles="1" noChangeArrowheads="1" noChangeShapeType="1" noTextEdit="1"/>
              </p:cNvSpPr>
              <p:nvPr>
                <p:ph idx="1"/>
              </p:nvPr>
            </p:nvSpPr>
            <p:spPr>
              <a:xfrm>
                <a:off x="250825" y="1432736"/>
                <a:ext cx="8742363" cy="4968875"/>
              </a:xfrm>
              <a:blipFill>
                <a:blip r:embed="rId3"/>
                <a:stretch>
                  <a:fillRect l="-1395" t="-1350" r="-1255"/>
                </a:stretch>
              </a:blipFill>
            </p:spPr>
            <p:txBody>
              <a:bodyPr/>
              <a:lstStyle/>
              <a:p>
                <a:r>
                  <a:rPr lang="cs-CZ">
                    <a:noFill/>
                  </a:rPr>
                  <a:t> </a:t>
                </a:r>
              </a:p>
            </p:txBody>
          </p:sp>
        </mc:Fallback>
      </mc:AlternateContent>
      <p:sp>
        <p:nvSpPr>
          <p:cNvPr id="2" name="Zástupný symbol pro zápatí 1">
            <a:extLst>
              <a:ext uri="{FF2B5EF4-FFF2-40B4-BE49-F238E27FC236}">
                <a16:creationId xmlns:a16="http://schemas.microsoft.com/office/drawing/2014/main" id="{048CB0A4-3CD7-47BE-B03B-033F8A7A786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4C22A776-BBC9-42BC-9652-D0881EA97BF2}"/>
              </a:ext>
            </a:extLst>
          </p:cNvPr>
          <p:cNvSpPr>
            <a:spLocks noGrp="1"/>
          </p:cNvSpPr>
          <p:nvPr>
            <p:ph type="dt" sz="half" idx="10"/>
          </p:nvPr>
        </p:nvSpPr>
        <p:spPr/>
        <p:txBody>
          <a:bodyPr/>
          <a:lstStyle/>
          <a:p>
            <a:pPr>
              <a:defRPr/>
            </a:pPr>
            <a:r>
              <a:rPr lang="cs-CZ"/>
              <a:t>June 10, 2019</a:t>
            </a:r>
            <a:endParaRPr lang="en-US" dirty="0"/>
          </a:p>
        </p:txBody>
      </p:sp>
      <p:graphicFrame>
        <p:nvGraphicFramePr>
          <p:cNvPr id="9" name="Tabulka 2">
            <a:extLst>
              <a:ext uri="{FF2B5EF4-FFF2-40B4-BE49-F238E27FC236}">
                <a16:creationId xmlns:a16="http://schemas.microsoft.com/office/drawing/2014/main" id="{BA9DBC45-57BA-4CD7-88B0-C8B1EB7F62CB}"/>
              </a:ext>
            </a:extLst>
          </p:cNvPr>
          <p:cNvGraphicFramePr>
            <a:graphicFrameLocks noGrp="1"/>
          </p:cNvGraphicFramePr>
          <p:nvPr>
            <p:extLst>
              <p:ext uri="{D42A27DB-BD31-4B8C-83A1-F6EECF244321}">
                <p14:modId xmlns:p14="http://schemas.microsoft.com/office/powerpoint/2010/main" val="2480555716"/>
              </p:ext>
            </p:extLst>
          </p:nvPr>
        </p:nvGraphicFramePr>
        <p:xfrm>
          <a:off x="428594" y="4319736"/>
          <a:ext cx="8286812" cy="2133600"/>
        </p:xfrm>
        <a:graphic>
          <a:graphicData uri="http://schemas.openxmlformats.org/drawingml/2006/table">
            <a:tbl>
              <a:tblPr firstRow="1" firstCol="1">
                <a:tableStyleId>{0660B408-B3CF-4A94-85FC-2B1E0A45F4A2}</a:tableStyleId>
              </a:tblPr>
              <a:tblGrid>
                <a:gridCol w="2382156">
                  <a:extLst>
                    <a:ext uri="{9D8B030D-6E8A-4147-A177-3AD203B41FA5}">
                      <a16:colId xmlns:a16="http://schemas.microsoft.com/office/drawing/2014/main" val="20000"/>
                    </a:ext>
                  </a:extLst>
                </a:gridCol>
                <a:gridCol w="864096">
                  <a:extLst>
                    <a:ext uri="{9D8B030D-6E8A-4147-A177-3AD203B41FA5}">
                      <a16:colId xmlns:a16="http://schemas.microsoft.com/office/drawing/2014/main" val="3046750214"/>
                    </a:ext>
                  </a:extLst>
                </a:gridCol>
                <a:gridCol w="792088">
                  <a:extLst>
                    <a:ext uri="{9D8B030D-6E8A-4147-A177-3AD203B41FA5}">
                      <a16:colId xmlns:a16="http://schemas.microsoft.com/office/drawing/2014/main" val="2868664200"/>
                    </a:ext>
                  </a:extLst>
                </a:gridCol>
                <a:gridCol w="936104">
                  <a:extLst>
                    <a:ext uri="{9D8B030D-6E8A-4147-A177-3AD203B41FA5}">
                      <a16:colId xmlns:a16="http://schemas.microsoft.com/office/drawing/2014/main" val="4291259808"/>
                    </a:ext>
                  </a:extLst>
                </a:gridCol>
                <a:gridCol w="792088">
                  <a:extLst>
                    <a:ext uri="{9D8B030D-6E8A-4147-A177-3AD203B41FA5}">
                      <a16:colId xmlns:a16="http://schemas.microsoft.com/office/drawing/2014/main" val="833075210"/>
                    </a:ext>
                  </a:extLst>
                </a:gridCol>
                <a:gridCol w="792088">
                  <a:extLst>
                    <a:ext uri="{9D8B030D-6E8A-4147-A177-3AD203B41FA5}">
                      <a16:colId xmlns:a16="http://schemas.microsoft.com/office/drawing/2014/main" val="2714604690"/>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813503900"/>
                    </a:ext>
                  </a:extLst>
                </a:gridCol>
              </a:tblGrid>
              <a:tr h="0">
                <a:tc rowSpan="2">
                  <a:txBody>
                    <a:bodyPr/>
                    <a:lstStyle/>
                    <a:p>
                      <a:pPr algn="ct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rowSpan="2">
                  <a:txBody>
                    <a:bodyPr/>
                    <a:lstStyle/>
                    <a:p>
                      <a:pPr algn="ctr"/>
                      <a:r>
                        <a:rPr lang="en-US" sz="1400" b="0" noProof="0" dirty="0"/>
                        <a:t>Training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rowSpan="2">
                  <a:txBody>
                    <a:bodyPr/>
                    <a:lstStyle/>
                    <a:p>
                      <a:pPr algn="ctr"/>
                      <a:r>
                        <a:rPr lang="en-US" sz="1400" b="0" noProof="0" dirty="0"/>
                        <a:t>Test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rowSpan="2">
                  <a:txBody>
                    <a:bodyPr/>
                    <a:lstStyle/>
                    <a:p>
                      <a:pPr algn="ctr"/>
                      <a:r>
                        <a:rPr lang="en-US" sz="1400" b="0" noProof="0" dirty="0"/>
                        <a:t>Training time</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gridSpan="3">
                  <a:txBody>
                    <a:bodyPr/>
                    <a:lstStyle/>
                    <a:p>
                      <a:pPr algn="ctr"/>
                      <a:r>
                        <a:rPr lang="en-US" sz="1400" b="0" noProof="0" dirty="0"/>
                        <a:t>Per-frame efficiency</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hMerge="1">
                  <a:txBody>
                    <a:bodyPr/>
                    <a:lstStyle/>
                    <a:p>
                      <a:pPr algn="ctr"/>
                      <a:endParaRPr lang="en-US" sz="1400" b="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hMerge="1">
                  <a:txBody>
                    <a:bodyPr/>
                    <a:lstStyle/>
                    <a:p>
                      <a:pPr algn="ct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0" noProof="0" dirty="0"/>
                        <a:t>F</a:t>
                      </a:r>
                      <a:r>
                        <a:rPr lang="en-US" sz="1400" b="0" baseline="-25000" noProof="0" dirty="0"/>
                        <a:t>1</a:t>
                      </a:r>
                      <a:r>
                        <a:rPr lang="en-US" sz="1400" b="0" noProof="0" dirty="0"/>
                        <a:t> accuracy</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692532124"/>
                  </a:ext>
                </a:extLst>
              </a:tr>
              <a:tr h="0">
                <a:tc vMerge="1">
                  <a:txBody>
                    <a:bodyPr/>
                    <a:lstStyle/>
                    <a:p>
                      <a:pPr algn="ct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b="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vMerge="1">
                  <a:txBody>
                    <a:bodyPr/>
                    <a:lstStyle/>
                    <a:p>
                      <a:pPr algn="ctr"/>
                      <a:endParaRPr lang="en-US" sz="1400" b="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vMerge="1">
                  <a:txBody>
                    <a:bodyPr/>
                    <a:lstStyle/>
                    <a:p>
                      <a:pPr algn="ctr"/>
                      <a:endParaRPr lang="en-US" sz="1400" b="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noProof="0" dirty="0" err="1">
                          <a:solidFill>
                            <a:schemeClr val="bg1"/>
                          </a:solidFill>
                        </a:rPr>
                        <a:t>Extr</a:t>
                      </a:r>
                      <a:r>
                        <a:rPr lang="en-US" sz="1400" b="0" noProof="0" dirty="0">
                          <a:solidFill>
                            <a:schemeClr val="bg1"/>
                          </a:solidFill>
                        </a:rPr>
                        <a:t>.</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400" b="0" noProof="0" dirty="0" err="1">
                          <a:solidFill>
                            <a:schemeClr val="bg1"/>
                          </a:solidFill>
                        </a:rPr>
                        <a:t>Annot</a:t>
                      </a:r>
                      <a:r>
                        <a:rPr lang="en-US" sz="1400" b="0" noProof="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400" b="0" noProof="0" dirty="0">
                          <a:solidFill>
                            <a:schemeClr val="bg1"/>
                          </a:solidFill>
                        </a:rPr>
                        <a:t>Total</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vMerge="1">
                  <a:txBody>
                    <a:bodyPr/>
                    <a:lstStyle/>
                    <a:p>
                      <a:pPr algn="ctr"/>
                      <a:endParaRPr lang="en-US" sz="1400" b="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0">
                <a:tc>
                  <a:txBody>
                    <a:bodyPr/>
                    <a:lstStyle/>
                    <a:p>
                      <a:r>
                        <a:rPr lang="en-US" sz="1400" b="0" noProof="0" dirty="0"/>
                        <a:t>Muller et al. (2009)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24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60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N/A</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1.9 </a:t>
                      </a:r>
                      <a:r>
                        <a:rPr lang="en-US" sz="1400" b="0" noProof="0" dirty="0" err="1"/>
                        <a:t>ms</a:t>
                      </a:r>
                      <a:endParaRPr lang="en-US" sz="1400" b="0" noProof="0"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2.3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4.2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61.00 %</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Muller + keyframes (2009)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24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60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N/A</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1.9 </a:t>
                      </a:r>
                      <a:r>
                        <a:rPr lang="en-US" sz="1400" b="0" noProof="0" dirty="0" err="1"/>
                        <a:t>ms</a:t>
                      </a:r>
                      <a:endParaRPr lang="en-US" sz="1400" b="0" noProof="0"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0.2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2.1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0" noProof="0" dirty="0"/>
                        <a:t>75.00 %</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5209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Segment-based ann.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17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51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2 h</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7.1 </a:t>
                      </a:r>
                      <a:r>
                        <a:rPr lang="en-US" sz="1400" b="0" noProof="0" dirty="0" err="1"/>
                        <a:t>ms</a:t>
                      </a:r>
                      <a:endParaRPr lang="en-US" sz="1400" b="0" noProof="0"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0.5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7.6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tc>
                  <a:txBody>
                    <a:bodyPr/>
                    <a:lstStyle/>
                    <a:p>
                      <a:pPr algn="r"/>
                      <a:r>
                        <a:rPr lang="en-US" sz="1400" b="0" noProof="0" dirty="0"/>
                        <a:t>68.65 %</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5AF"/>
                    </a:solidFill>
                  </a:tcPr>
                </a:tc>
                <a:extLst>
                  <a:ext uri="{0D108BD9-81ED-4DB2-BD59-A6C34878D82A}">
                    <a16:rowId xmlns:a16="http://schemas.microsoft.com/office/drawing/2014/main" val="384692897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t>Online-LSTM (2019)</a:t>
                      </a:r>
                      <a:endParaRPr lang="en-US" sz="1400" b="0" baseline="30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17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noProof="0" dirty="0"/>
                        <a:t>51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5 h</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0.1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0.1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74.95 %</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extLst>
                  <a:ext uri="{0D108BD9-81ED-4DB2-BD59-A6C34878D82A}">
                    <a16:rowId xmlns:a16="http://schemas.microsoft.com/office/drawing/2014/main" val="35052582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baseline="0" noProof="0" dirty="0"/>
                        <a:t>Offline-LSTM (2019)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17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noProof="0" dirty="0"/>
                        <a:t>51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3.5 h</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0.1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0.1 </a:t>
                      </a:r>
                      <a:r>
                        <a:rPr lang="en-US" sz="1400" b="0" noProof="0" dirty="0" err="1"/>
                        <a:t>ms</a:t>
                      </a:r>
                      <a:endParaRPr lang="en-US" sz="1400" b="0" noProof="0"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tc>
                  <a:txBody>
                    <a:bodyPr/>
                    <a:lstStyle/>
                    <a:p>
                      <a:pPr algn="r"/>
                      <a:r>
                        <a:rPr lang="en-US" sz="1400" b="0" noProof="0" dirty="0"/>
                        <a:t>78.78 %</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EEFF"/>
                    </a:solidFill>
                  </a:tcPr>
                </a:tc>
                <a:extLst>
                  <a:ext uri="{0D108BD9-81ED-4DB2-BD59-A6C34878D82A}">
                    <a16:rowId xmlns:a16="http://schemas.microsoft.com/office/drawing/2014/main" val="1711112851"/>
                  </a:ext>
                </a:extLst>
              </a:tr>
            </a:tbl>
          </a:graphicData>
        </a:graphic>
      </p:graphicFrame>
      <p:sp>
        <p:nvSpPr>
          <p:cNvPr id="5" name="Zástupný symbol pro číslo snímku 4">
            <a:extLst>
              <a:ext uri="{FF2B5EF4-FFF2-40B4-BE49-F238E27FC236}">
                <a16:creationId xmlns:a16="http://schemas.microsoft.com/office/drawing/2014/main" id="{ECCE3129-6F5F-4517-9D83-DF274A7DAE14}"/>
              </a:ext>
            </a:extLst>
          </p:cNvPr>
          <p:cNvSpPr>
            <a:spLocks noGrp="1"/>
          </p:cNvSpPr>
          <p:nvPr>
            <p:ph type="sldNum" sz="quarter" idx="11"/>
          </p:nvPr>
        </p:nvSpPr>
        <p:spPr/>
        <p:txBody>
          <a:bodyPr/>
          <a:lstStyle/>
          <a:p>
            <a:pPr>
              <a:defRPr/>
            </a:pPr>
            <a:fld id="{0BAAA98E-AEB8-429B-B9FA-B14E1C5572D3}" type="slidenum">
              <a:rPr lang="en-US" altLang="en-US" smtClean="0"/>
              <a:pPr>
                <a:defRPr/>
              </a:pPr>
              <a:t>152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642095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Conclusions</a:t>
            </a:r>
          </a:p>
        </p:txBody>
      </p:sp>
      <p:grpSp>
        <p:nvGrpSpPr>
          <p:cNvPr id="42" name="Skupina 41"/>
          <p:cNvGrpSpPr/>
          <p:nvPr/>
        </p:nvGrpSpPr>
        <p:grpSpPr>
          <a:xfrm>
            <a:off x="899384" y="4509120"/>
            <a:ext cx="6769035" cy="1703615"/>
            <a:chOff x="2987259" y="3992034"/>
            <a:chExt cx="5617189" cy="1281095"/>
          </a:xfrm>
        </p:grpSpPr>
        <p:pic>
          <p:nvPicPr>
            <p:cNvPr id="50" name="Picture 5"/>
            <p:cNvPicPr>
              <a:picLocks noChangeAspect="1"/>
            </p:cNvPicPr>
            <p:nvPr/>
          </p:nvPicPr>
          <p:blipFill>
            <a:blip r:embed="rId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5">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7">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0"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706489"/>
            <a:ext cx="8280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endParaRPr lang="en-US" altLang="en-US" sz="2000" kern="0" dirty="0">
              <a:solidFill>
                <a:schemeClr val="bg1">
                  <a:lumMod val="50000"/>
                </a:schemeClr>
              </a:solidFill>
            </a:endParaRPr>
          </a:p>
        </p:txBody>
      </p:sp>
      <p:sp>
        <p:nvSpPr>
          <p:cNvPr id="18" name="Rectangle 2">
            <a:extLst>
              <a:ext uri="{FF2B5EF4-FFF2-40B4-BE49-F238E27FC236}">
                <a16:creationId xmlns:a16="http://schemas.microsoft.com/office/drawing/2014/main" id="{F723D075-8ABD-4E0F-A3A1-0DEFE01474F2}"/>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8</a:t>
            </a:r>
          </a:p>
        </p:txBody>
      </p:sp>
      <p:sp>
        <p:nvSpPr>
          <p:cNvPr id="2" name="Zástupný symbol pro zápatí 1">
            <a:extLst>
              <a:ext uri="{FF2B5EF4-FFF2-40B4-BE49-F238E27FC236}">
                <a16:creationId xmlns:a16="http://schemas.microsoft.com/office/drawing/2014/main" id="{B01BE040-886B-4883-8515-A5F5C72FBF6B}"/>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C91A6552-F003-4280-80C3-F93A8089803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60727C6A-6609-4CF7-9CDA-BCA3C1ADB931}"/>
              </a:ext>
            </a:extLst>
          </p:cNvPr>
          <p:cNvSpPr>
            <a:spLocks noGrp="1"/>
          </p:cNvSpPr>
          <p:nvPr>
            <p:ph type="sldNum" sz="quarter" idx="11"/>
          </p:nvPr>
        </p:nvSpPr>
        <p:spPr/>
        <p:txBody>
          <a:bodyPr/>
          <a:lstStyle/>
          <a:p>
            <a:pPr>
              <a:defRPr/>
            </a:pPr>
            <a:fld id="{0BAAA98E-AEB8-429B-B9FA-B14E1C5572D3}" type="slidenum">
              <a:rPr lang="en-US" altLang="en-US" smtClean="0"/>
              <a:pPr>
                <a:defRPr/>
              </a:pPr>
              <a:t>153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0678372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8 Conclusions</a:t>
            </a:r>
          </a:p>
        </p:txBody>
      </p:sp>
      <p:sp>
        <p:nvSpPr>
          <p:cNvPr id="28674" name="Zástupný symbol pro obsah 2"/>
          <p:cNvSpPr>
            <a:spLocks noGrp="1"/>
          </p:cNvSpPr>
          <p:nvPr>
            <p:ph idx="1"/>
          </p:nvPr>
        </p:nvSpPr>
        <p:spPr>
          <a:xfrm>
            <a:off x="250825" y="1432736"/>
            <a:ext cx="8641853" cy="4968875"/>
          </a:xfrm>
        </p:spPr>
        <p:txBody>
          <a:bodyPr/>
          <a:lstStyle/>
          <a:p>
            <a:pPr marL="0" indent="0">
              <a:buNone/>
            </a:pPr>
            <a:r>
              <a:rPr lang="en-US" altLang="cs-CZ" b="1" dirty="0">
                <a:solidFill>
                  <a:schemeClr val="accent6"/>
                </a:solidFill>
              </a:rPr>
              <a:t>Tutorial objectives</a:t>
            </a:r>
            <a:r>
              <a:rPr lang="en-US" altLang="cs-CZ" dirty="0"/>
              <a:t>:</a:t>
            </a:r>
          </a:p>
          <a:p>
            <a:r>
              <a:rPr lang="en-US" altLang="cs-CZ" sz="2400" dirty="0"/>
              <a:t>To present challenges and existing principles for searching in mocap capture data</a:t>
            </a:r>
          </a:p>
          <a:p>
            <a:pPr lvl="1"/>
            <a:r>
              <a:rPr lang="en-US" altLang="cs-CZ" sz="2000" b="1" dirty="0">
                <a:solidFill>
                  <a:schemeClr val="accent6"/>
                </a:solidFill>
              </a:rPr>
              <a:t>Presented operations</a:t>
            </a:r>
            <a:r>
              <a:rPr lang="en-US" altLang="cs-CZ" sz="2000" dirty="0"/>
              <a:t> – similarity comparison, subsequence search, action recognition, semantic segmentation</a:t>
            </a:r>
            <a:endParaRPr lang="en-US" altLang="cs-CZ" sz="2400" dirty="0"/>
          </a:p>
          <a:p>
            <a:r>
              <a:rPr lang="en-US" altLang="cs-CZ" sz="2400" dirty="0"/>
              <a:t>To focus not only on effectiveness but also on efficiency and exploit similarity search</a:t>
            </a:r>
          </a:p>
          <a:p>
            <a:r>
              <a:rPr lang="en-US" altLang="cs-CZ" sz="2400" dirty="0"/>
              <a:t>To apply modern machine-learning principles to automatically learn content-preserving movement features</a:t>
            </a:r>
          </a:p>
          <a:p>
            <a:r>
              <a:rPr lang="en-US" altLang="cs-CZ" sz="2400" dirty="0"/>
              <a:t>Presented approaches possibly applicable:</a:t>
            </a:r>
          </a:p>
          <a:p>
            <a:pPr lvl="1"/>
            <a:r>
              <a:rPr lang="en-US" altLang="cs-CZ" sz="2000" dirty="0"/>
              <a:t>To any application field that processes motion data, e.g., medicine</a:t>
            </a:r>
          </a:p>
          <a:p>
            <a:pPr lvl="1"/>
            <a:r>
              <a:rPr lang="en-US" altLang="cs-CZ" sz="2000" dirty="0"/>
              <a:t>To any </a:t>
            </a:r>
            <a:r>
              <a:rPr lang="en-US" altLang="cs-CZ" sz="2000" dirty="0" err="1"/>
              <a:t>spatio</a:t>
            </a:r>
            <a:r>
              <a:rPr lang="en-US" altLang="cs-CZ" sz="2000" dirty="0"/>
              <a:t>-temporal data ~ ground-reaction force (GRF) data</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B7659AE-F76F-4238-BCAD-386FB1AE9666}"/>
              </a:ext>
            </a:extLst>
          </p:cNvPr>
          <p:cNvSpPr>
            <a:spLocks noGrp="1"/>
          </p:cNvSpPr>
          <p:nvPr>
            <p:ph type="sldNum" sz="quarter" idx="11"/>
          </p:nvPr>
        </p:nvSpPr>
        <p:spPr/>
        <p:txBody>
          <a:bodyPr/>
          <a:lstStyle/>
          <a:p>
            <a:pPr>
              <a:defRPr/>
            </a:pPr>
            <a:fld id="{0BAAA98E-AEB8-429B-B9FA-B14E1C5572D3}" type="slidenum">
              <a:rPr lang="en-US" altLang="en-US" smtClean="0"/>
              <a:pPr>
                <a:defRPr/>
              </a:pPr>
              <a:t>154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7218056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8 Demos</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Subsequence search demo</a:t>
            </a:r>
            <a:endParaRPr lang="en-US" altLang="cs-CZ" b="1" dirty="0"/>
          </a:p>
          <a:p>
            <a:r>
              <a:rPr lang="en-US" altLang="cs-CZ" sz="2400" dirty="0">
                <a:solidFill>
                  <a:schemeClr val="accent2"/>
                </a:solidFill>
                <a:hlinkClick r:id="rId3"/>
              </a:rPr>
              <a:t>http://disa.fi.muni.cz/mocap-demo/</a:t>
            </a:r>
            <a:endParaRPr lang="en-US" altLang="cs-CZ" sz="2400" dirty="0">
              <a:solidFill>
                <a:schemeClr val="accent2"/>
              </a:solidFill>
            </a:endParaRPr>
          </a:p>
          <a:p>
            <a:pPr marL="0" indent="0">
              <a:buNone/>
            </a:pPr>
            <a:r>
              <a:rPr lang="en-US" altLang="cs-CZ" b="1" dirty="0">
                <a:solidFill>
                  <a:schemeClr val="accent6"/>
                </a:solidFill>
              </a:rPr>
              <a:t>Action recognition demo</a:t>
            </a:r>
            <a:endParaRPr lang="en-US" altLang="cs-CZ" b="1" dirty="0"/>
          </a:p>
          <a:p>
            <a:r>
              <a:rPr lang="en-US" altLang="cs-CZ" sz="2400" dirty="0">
                <a:solidFill>
                  <a:schemeClr val="accent2"/>
                </a:solidFill>
                <a:hlinkClick r:id="rId4"/>
              </a:rPr>
              <a:t>http://disa.fi.muni.cz/mocap-action-recognition/</a:t>
            </a:r>
            <a:endParaRPr lang="en-US" altLang="cs-CZ" sz="2400" dirty="0">
              <a:solidFill>
                <a:schemeClr val="accent2"/>
              </a:solidFill>
            </a:endParaRPr>
          </a:p>
          <a:p>
            <a:pPr marL="0" indent="0">
              <a:buNone/>
            </a:pPr>
            <a:r>
              <a:rPr lang="en-US" altLang="cs-CZ" b="1" dirty="0">
                <a:solidFill>
                  <a:schemeClr val="accent2"/>
                </a:solidFill>
              </a:rPr>
              <a:t>Gait recognition demo</a:t>
            </a:r>
          </a:p>
          <a:p>
            <a:r>
              <a:rPr lang="en-US" altLang="cs-CZ" sz="2400" dirty="0">
                <a:solidFill>
                  <a:schemeClr val="accent2"/>
                </a:solidFill>
                <a:hlinkClick r:id="rId5"/>
              </a:rPr>
              <a:t>http://disa.fi.muni.cz/mmpi</a:t>
            </a:r>
            <a:endParaRPr lang="en-US" altLang="cs-CZ" sz="2400" dirty="0">
              <a:solidFill>
                <a:schemeClr val="accent2"/>
              </a:solidFill>
            </a:endParaRPr>
          </a:p>
        </p:txBody>
      </p:sp>
      <p:pic>
        <p:nvPicPr>
          <p:cNvPr id="2" name="Obrázek 1">
            <a:extLst>
              <a:ext uri="{FF2B5EF4-FFF2-40B4-BE49-F238E27FC236}">
                <a16:creationId xmlns:a16="http://schemas.microsoft.com/office/drawing/2014/main" id="{1FE9C0D4-E133-4A6D-A724-ED65A4E3CA82}"/>
              </a:ext>
            </a:extLst>
          </p:cNvPr>
          <p:cNvPicPr>
            <a:picLocks noChangeAspect="1"/>
          </p:cNvPicPr>
          <p:nvPr/>
        </p:nvPicPr>
        <p:blipFill rotWithShape="1">
          <a:blip r:embed="rId6"/>
          <a:srcRect l="18490" t="9853" r="22952" b="17807"/>
          <a:stretch/>
        </p:blipFill>
        <p:spPr>
          <a:xfrm>
            <a:off x="4716016" y="3492246"/>
            <a:ext cx="4104654" cy="2852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Obrázek 3">
            <a:extLst>
              <a:ext uri="{FF2B5EF4-FFF2-40B4-BE49-F238E27FC236}">
                <a16:creationId xmlns:a16="http://schemas.microsoft.com/office/drawing/2014/main" id="{ADC373E8-E550-4BBC-B130-87F16306AE17}"/>
              </a:ext>
            </a:extLst>
          </p:cNvPr>
          <p:cNvPicPr>
            <a:picLocks noChangeAspect="1"/>
          </p:cNvPicPr>
          <p:nvPr/>
        </p:nvPicPr>
        <p:blipFill rotWithShape="1">
          <a:blip r:embed="rId7"/>
          <a:srcRect l="18499" t="36449" r="50000" b="4752"/>
          <a:stretch/>
        </p:blipFill>
        <p:spPr>
          <a:xfrm>
            <a:off x="755650" y="4459448"/>
            <a:ext cx="1800126" cy="1890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Zástupný symbol pro zápatí 4">
            <a:extLst>
              <a:ext uri="{FF2B5EF4-FFF2-40B4-BE49-F238E27FC236}">
                <a16:creationId xmlns:a16="http://schemas.microsoft.com/office/drawing/2014/main" id="{0565B960-3C14-4238-95CF-4F478F76CC4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C8A794AB-3774-42E4-A7D6-4131C7DF91A4}"/>
              </a:ext>
            </a:extLst>
          </p:cNvPr>
          <p:cNvSpPr>
            <a:spLocks noGrp="1"/>
          </p:cNvSpPr>
          <p:nvPr>
            <p:ph type="dt" sz="half" idx="10"/>
          </p:nvPr>
        </p:nvSpPr>
        <p:spPr/>
        <p:txBody>
          <a:bodyPr/>
          <a:lstStyle/>
          <a:p>
            <a:pPr>
              <a:defRPr/>
            </a:pPr>
            <a:r>
              <a:rPr lang="cs-CZ"/>
              <a:t>June 10, 2019</a:t>
            </a:r>
            <a:endParaRPr lang="en-US" dirty="0"/>
          </a:p>
        </p:txBody>
      </p:sp>
      <p:sp>
        <p:nvSpPr>
          <p:cNvPr id="7" name="Zástupný symbol pro číslo snímku 6">
            <a:extLst>
              <a:ext uri="{FF2B5EF4-FFF2-40B4-BE49-F238E27FC236}">
                <a16:creationId xmlns:a16="http://schemas.microsoft.com/office/drawing/2014/main" id="{6084B2AE-5D47-46A7-9240-A39DD2761305}"/>
              </a:ext>
            </a:extLst>
          </p:cNvPr>
          <p:cNvSpPr>
            <a:spLocks noGrp="1"/>
          </p:cNvSpPr>
          <p:nvPr>
            <p:ph type="sldNum" sz="quarter" idx="11"/>
          </p:nvPr>
        </p:nvSpPr>
        <p:spPr/>
        <p:txBody>
          <a:bodyPr/>
          <a:lstStyle/>
          <a:p>
            <a:pPr>
              <a:defRPr/>
            </a:pPr>
            <a:fld id="{0BAAA98E-AEB8-429B-B9FA-B14E1C5572D3}" type="slidenum">
              <a:rPr lang="en-US" altLang="en-US" smtClean="0"/>
              <a:pPr>
                <a:defRPr/>
              </a:pPr>
              <a:t>155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366849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8 DISA at Masaryk University</a:t>
            </a:r>
          </a:p>
        </p:txBody>
      </p:sp>
      <p:sp>
        <p:nvSpPr>
          <p:cNvPr id="28674" name="Zástupný symbol pro obsah 2"/>
          <p:cNvSpPr>
            <a:spLocks noGrp="1"/>
          </p:cNvSpPr>
          <p:nvPr>
            <p:ph idx="1"/>
          </p:nvPr>
        </p:nvSpPr>
        <p:spPr>
          <a:xfrm>
            <a:off x="250825" y="1432736"/>
            <a:ext cx="8742363" cy="4968875"/>
          </a:xfrm>
        </p:spPr>
        <p:txBody>
          <a:bodyPr/>
          <a:lstStyle/>
          <a:p>
            <a:pPr marL="0" indent="0">
              <a:buNone/>
            </a:pPr>
            <a:endParaRPr lang="en-US" altLang="cs-CZ" b="1" dirty="0">
              <a:solidFill>
                <a:schemeClr val="accent6"/>
              </a:solidFill>
            </a:endParaRPr>
          </a:p>
          <a:p>
            <a:pPr marL="0" indent="0">
              <a:buNone/>
            </a:pPr>
            <a:r>
              <a:rPr lang="en-US" altLang="cs-CZ" sz="2400" dirty="0">
                <a:solidFill>
                  <a:schemeClr val="accent6"/>
                </a:solidFill>
              </a:rPr>
              <a:t>	</a:t>
            </a:r>
            <a:r>
              <a:rPr lang="en-US" altLang="cs-CZ" sz="2000" dirty="0">
                <a:solidFill>
                  <a:schemeClr val="accent6"/>
                </a:solidFill>
              </a:rPr>
              <a:t>Laboratory of </a:t>
            </a:r>
            <a:br>
              <a:rPr lang="en-US" altLang="cs-CZ" sz="2400" b="1" dirty="0">
                <a:solidFill>
                  <a:schemeClr val="accent6"/>
                </a:solidFill>
              </a:rPr>
            </a:br>
            <a:r>
              <a:rPr lang="en-US" altLang="cs-CZ" sz="2400" b="1" dirty="0">
                <a:solidFill>
                  <a:schemeClr val="accent6"/>
                </a:solidFill>
              </a:rPr>
              <a:t>	Data Intensive Systems and Applications</a:t>
            </a:r>
          </a:p>
          <a:p>
            <a:pPr marL="0" indent="0">
              <a:buNone/>
            </a:pPr>
            <a:endParaRPr lang="en-US" altLang="cs-CZ" sz="2400" b="1" dirty="0">
              <a:solidFill>
                <a:schemeClr val="accent6"/>
              </a:solidFill>
            </a:endParaRPr>
          </a:p>
          <a:p>
            <a:pPr marL="0" indent="0">
              <a:buNone/>
            </a:pPr>
            <a:endParaRPr lang="en-US" altLang="cs-CZ" sz="2400" b="1" dirty="0">
              <a:solidFill>
                <a:schemeClr val="accent6"/>
              </a:solidFill>
            </a:endParaRPr>
          </a:p>
          <a:p>
            <a:pPr marL="0" indent="0">
              <a:buNone/>
            </a:pPr>
            <a:endParaRPr lang="en-US" altLang="cs-CZ" sz="2400" b="1" dirty="0">
              <a:solidFill>
                <a:schemeClr val="accent6"/>
              </a:solidFill>
            </a:endParaRPr>
          </a:p>
          <a:p>
            <a:pPr marL="0" indent="0">
              <a:buNone/>
            </a:pPr>
            <a:endParaRPr lang="en-US" altLang="cs-CZ" sz="2400" b="1" dirty="0">
              <a:solidFill>
                <a:schemeClr val="accent6"/>
              </a:solidFill>
            </a:endParaRPr>
          </a:p>
          <a:p>
            <a:pPr marL="0" indent="0">
              <a:buNone/>
            </a:pPr>
            <a:endParaRPr lang="en-US" altLang="cs-CZ" sz="2400" b="1" dirty="0">
              <a:solidFill>
                <a:schemeClr val="accent6"/>
              </a:solidFill>
            </a:endParaRPr>
          </a:p>
          <a:p>
            <a:pPr marL="0" indent="0">
              <a:buNone/>
            </a:pPr>
            <a:endParaRPr lang="en-US" altLang="cs-CZ" sz="2400" b="1" dirty="0">
              <a:solidFill>
                <a:schemeClr val="accent6"/>
              </a:solidFill>
            </a:endParaRPr>
          </a:p>
          <a:p>
            <a:pPr marL="0" indent="0">
              <a:buNone/>
            </a:pPr>
            <a:endParaRPr lang="en-US" altLang="cs-CZ" sz="2400" b="1" dirty="0">
              <a:solidFill>
                <a:schemeClr val="accent6"/>
              </a:solidFill>
            </a:endParaRPr>
          </a:p>
          <a:p>
            <a:pPr marL="0" indent="0">
              <a:buNone/>
            </a:pPr>
            <a:r>
              <a:rPr lang="en-US" altLang="cs-CZ" sz="2400" b="1" dirty="0">
                <a:solidFill>
                  <a:schemeClr val="accent6"/>
                </a:solidFill>
              </a:rPr>
              <a:t>			</a:t>
            </a:r>
            <a:r>
              <a:rPr lang="cs-CZ" sz="2400" dirty="0">
                <a:hlinkClick r:id="rId3"/>
              </a:rPr>
              <a:t>http://disa.fi.muni.cz</a:t>
            </a:r>
            <a:endParaRPr lang="en-US" altLang="cs-CZ" sz="2400" b="1" dirty="0">
              <a:solidFill>
                <a:schemeClr val="accent6"/>
              </a:solidFill>
            </a:endParaRPr>
          </a:p>
          <a:p>
            <a:pPr marL="0" indent="0">
              <a:buNone/>
            </a:pPr>
            <a:endParaRPr lang="en-US" altLang="cs-CZ" b="1" dirty="0">
              <a:solidFill>
                <a:schemeClr val="accent6"/>
              </a:solidFill>
            </a:endParaRPr>
          </a:p>
          <a:p>
            <a:pPr marL="0" indent="0">
              <a:buNone/>
            </a:pPr>
            <a:endParaRPr lang="en-US" altLang="cs-CZ" b="1" dirty="0"/>
          </a:p>
        </p:txBody>
      </p:sp>
      <p:sp>
        <p:nvSpPr>
          <p:cNvPr id="5" name="Zástupný symbol pro zápatí 4">
            <a:extLst>
              <a:ext uri="{FF2B5EF4-FFF2-40B4-BE49-F238E27FC236}">
                <a16:creationId xmlns:a16="http://schemas.microsoft.com/office/drawing/2014/main" id="{0565B960-3C14-4238-95CF-4F478F76CC4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C8A794AB-3774-42E4-A7D6-4131C7DF91A4}"/>
              </a:ext>
            </a:extLst>
          </p:cNvPr>
          <p:cNvSpPr>
            <a:spLocks noGrp="1"/>
          </p:cNvSpPr>
          <p:nvPr>
            <p:ph type="dt" sz="half" idx="10"/>
          </p:nvPr>
        </p:nvSpPr>
        <p:spPr/>
        <p:txBody>
          <a:bodyPr/>
          <a:lstStyle/>
          <a:p>
            <a:pPr>
              <a:defRPr/>
            </a:pPr>
            <a:r>
              <a:rPr lang="cs-CZ"/>
              <a:t>June 10, 2019</a:t>
            </a:r>
            <a:endParaRPr lang="en-US" dirty="0"/>
          </a:p>
        </p:txBody>
      </p:sp>
      <p:pic>
        <p:nvPicPr>
          <p:cNvPr id="9" name="Picture 10">
            <a:extLst>
              <a:ext uri="{FF2B5EF4-FFF2-40B4-BE49-F238E27FC236}">
                <a16:creationId xmlns:a16="http://schemas.microsoft.com/office/drawing/2014/main" id="{9FA3C7A2-105A-4F94-A71C-16F88CBE8073}"/>
              </a:ext>
            </a:extLst>
          </p:cNvPr>
          <p:cNvPicPr>
            <a:picLocks noChangeAspect="1"/>
          </p:cNvPicPr>
          <p:nvPr/>
        </p:nvPicPr>
        <p:blipFill rotWithShape="1">
          <a:blip r:embed="rId4"/>
          <a:srcRect l="35199" t="49212" r="16272" b="29467"/>
          <a:stretch/>
        </p:blipFill>
        <p:spPr>
          <a:xfrm>
            <a:off x="395536" y="3553881"/>
            <a:ext cx="7543800" cy="2071423"/>
          </a:xfrm>
          <a:prstGeom prst="rect">
            <a:avLst/>
          </a:prstGeom>
        </p:spPr>
      </p:pic>
      <p:pic>
        <p:nvPicPr>
          <p:cNvPr id="10" name="Picture 9">
            <a:extLst>
              <a:ext uri="{FF2B5EF4-FFF2-40B4-BE49-F238E27FC236}">
                <a16:creationId xmlns:a16="http://schemas.microsoft.com/office/drawing/2014/main" id="{75357C7B-42BA-4248-8315-46769C9DB8D5}"/>
              </a:ext>
            </a:extLst>
          </p:cNvPr>
          <p:cNvPicPr>
            <a:picLocks noChangeAspect="1"/>
          </p:cNvPicPr>
          <p:nvPr/>
        </p:nvPicPr>
        <p:blipFill rotWithShape="1">
          <a:blip r:embed="rId5"/>
          <a:srcRect l="22935" t="9442" r="23843" b="78261"/>
          <a:stretch/>
        </p:blipFill>
        <p:spPr>
          <a:xfrm>
            <a:off x="492076" y="2852936"/>
            <a:ext cx="7280027" cy="1051306"/>
          </a:xfrm>
          <a:prstGeom prst="rect">
            <a:avLst/>
          </a:prstGeom>
        </p:spPr>
      </p:pic>
      <p:pic>
        <p:nvPicPr>
          <p:cNvPr id="11" name="Picture 16">
            <a:extLst>
              <a:ext uri="{FF2B5EF4-FFF2-40B4-BE49-F238E27FC236}">
                <a16:creationId xmlns:a16="http://schemas.microsoft.com/office/drawing/2014/main" id="{84C541D5-E32C-4838-B8BE-768F3B7BB8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1930840"/>
            <a:ext cx="785813" cy="785813"/>
          </a:xfrm>
          <a:prstGeom prst="rect">
            <a:avLst/>
          </a:prstGeom>
        </p:spPr>
      </p:pic>
      <p:sp>
        <p:nvSpPr>
          <p:cNvPr id="2" name="Zástupný symbol pro číslo snímku 1">
            <a:extLst>
              <a:ext uri="{FF2B5EF4-FFF2-40B4-BE49-F238E27FC236}">
                <a16:creationId xmlns:a16="http://schemas.microsoft.com/office/drawing/2014/main" id="{9D73C0BD-8804-4DD5-905E-239912EAC8DF}"/>
              </a:ext>
            </a:extLst>
          </p:cNvPr>
          <p:cNvSpPr>
            <a:spLocks noGrp="1"/>
          </p:cNvSpPr>
          <p:nvPr>
            <p:ph type="sldNum" sz="quarter" idx="11"/>
          </p:nvPr>
        </p:nvSpPr>
        <p:spPr/>
        <p:txBody>
          <a:bodyPr/>
          <a:lstStyle/>
          <a:p>
            <a:pPr>
              <a:defRPr/>
            </a:pPr>
            <a:fld id="{0BAAA98E-AEB8-429B-B9FA-B14E1C5572D3}" type="slidenum">
              <a:rPr lang="en-US" altLang="en-US" smtClean="0"/>
              <a:pPr>
                <a:defRPr/>
              </a:pPr>
              <a:t>156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906956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8</a:t>
            </a:r>
            <a:r>
              <a:rPr lang="cs-CZ" dirty="0"/>
              <a:t> </a:t>
            </a:r>
            <a:r>
              <a:rPr lang="en-US" dirty="0"/>
              <a:t>SISAP Conference</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SISAP (Similarity Search and Applications)</a:t>
            </a:r>
          </a:p>
          <a:p>
            <a:r>
              <a:rPr lang="en-US" sz="2400" dirty="0"/>
              <a:t>International conference series (</a:t>
            </a:r>
            <a:r>
              <a:rPr lang="en-US" sz="2400" dirty="0">
                <a:solidFill>
                  <a:schemeClr val="accent6"/>
                </a:solidFill>
                <a:hlinkClick r:id="rId3"/>
              </a:rPr>
              <a:t>http://sisap.org/</a:t>
            </a:r>
            <a:r>
              <a:rPr lang="en-US" sz="2400" dirty="0"/>
              <a:t>)</a:t>
            </a:r>
            <a:endParaRPr lang="en-US" sz="2400" dirty="0">
              <a:solidFill>
                <a:schemeClr val="accent6"/>
              </a:solidFill>
            </a:endParaRPr>
          </a:p>
          <a:p>
            <a:endParaRPr lang="en-US" sz="2400" dirty="0">
              <a:solidFill>
                <a:schemeClr val="accent6"/>
              </a:solidFill>
            </a:endParaRPr>
          </a:p>
        </p:txBody>
      </p:sp>
      <p:cxnSp>
        <p:nvCxnSpPr>
          <p:cNvPr id="3" name="Přímá spojnice se šipkou 2">
            <a:extLst>
              <a:ext uri="{FF2B5EF4-FFF2-40B4-BE49-F238E27FC236}">
                <a16:creationId xmlns:a16="http://schemas.microsoft.com/office/drawing/2014/main" id="{12EDF3BE-495E-44DC-9001-12099FCC31E7}"/>
              </a:ext>
            </a:extLst>
          </p:cNvPr>
          <p:cNvCxnSpPr>
            <a:cxnSpLocks/>
          </p:cNvCxnSpPr>
          <p:nvPr/>
        </p:nvCxnSpPr>
        <p:spPr bwMode="auto">
          <a:xfrm flipV="1">
            <a:off x="-4810" y="3446155"/>
            <a:ext cx="9148810" cy="17597"/>
          </a:xfrm>
          <a:prstGeom prst="straightConnector1">
            <a:avLst/>
          </a:prstGeom>
          <a:solidFill>
            <a:schemeClr val="accent1"/>
          </a:solidFill>
          <a:ln w="57150" cap="flat" cmpd="sng" algn="ctr">
            <a:solidFill>
              <a:schemeClr val="accent6"/>
            </a:solidFill>
            <a:prstDash val="sysDot"/>
            <a:round/>
            <a:headEnd type="none" w="med" len="med"/>
            <a:tailEnd type="triangle"/>
          </a:ln>
          <a:effectLst/>
        </p:spPr>
      </p:cxnSp>
      <p:sp>
        <p:nvSpPr>
          <p:cNvPr id="12" name="TextovéPole 11">
            <a:extLst>
              <a:ext uri="{FF2B5EF4-FFF2-40B4-BE49-F238E27FC236}">
                <a16:creationId xmlns:a16="http://schemas.microsoft.com/office/drawing/2014/main" id="{138D7C39-5DCD-433A-ABD7-36F3418C4374}"/>
              </a:ext>
            </a:extLst>
          </p:cNvPr>
          <p:cNvSpPr txBox="1"/>
          <p:nvPr/>
        </p:nvSpPr>
        <p:spPr>
          <a:xfrm>
            <a:off x="0" y="3474831"/>
            <a:ext cx="992579" cy="1015663"/>
          </a:xfrm>
          <a:prstGeom prst="rect">
            <a:avLst/>
          </a:prstGeom>
          <a:noFill/>
        </p:spPr>
        <p:txBody>
          <a:bodyPr wrap="none" rtlCol="0">
            <a:spAutoFit/>
          </a:bodyPr>
          <a:lstStyle/>
          <a:p>
            <a:pPr algn="ctr"/>
            <a:r>
              <a:rPr lang="en-US" sz="2400" b="1" dirty="0">
                <a:solidFill>
                  <a:schemeClr val="accent6"/>
                </a:solidFill>
              </a:rPr>
              <a:t>2008</a:t>
            </a:r>
            <a:endParaRPr lang="en-US" b="1" dirty="0">
              <a:solidFill>
                <a:schemeClr val="accent6"/>
              </a:solidFill>
            </a:endParaRPr>
          </a:p>
          <a:p>
            <a:pPr algn="ctr"/>
            <a:r>
              <a:rPr lang="en-US" dirty="0">
                <a:solidFill>
                  <a:schemeClr val="accent6"/>
                </a:solidFill>
              </a:rPr>
              <a:t>Cancun</a:t>
            </a:r>
          </a:p>
          <a:p>
            <a:pPr algn="ctr"/>
            <a:r>
              <a:rPr lang="en-US" dirty="0">
                <a:solidFill>
                  <a:schemeClr val="accent6"/>
                </a:solidFill>
              </a:rPr>
              <a:t>Mexico</a:t>
            </a:r>
          </a:p>
        </p:txBody>
      </p:sp>
      <p:pic>
        <p:nvPicPr>
          <p:cNvPr id="7172" name="Picture 4" descr="VÃ½sledek obrÃ¡zku pro cancun">
            <a:extLst>
              <a:ext uri="{FF2B5EF4-FFF2-40B4-BE49-F238E27FC236}">
                <a16:creationId xmlns:a16="http://schemas.microsoft.com/office/drawing/2014/main" id="{050F0CC5-DDD3-442E-87C5-888CF821C8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64" r="-1472"/>
          <a:stretch/>
        </p:blipFill>
        <p:spPr bwMode="auto">
          <a:xfrm>
            <a:off x="161440" y="5396843"/>
            <a:ext cx="1317942" cy="9816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264608B4-A3C3-4442-A951-04FF075F7265}"/>
              </a:ext>
            </a:extLst>
          </p:cNvPr>
          <p:cNvSpPr txBox="1"/>
          <p:nvPr/>
        </p:nvSpPr>
        <p:spPr>
          <a:xfrm>
            <a:off x="2411760" y="3471261"/>
            <a:ext cx="990656" cy="1015663"/>
          </a:xfrm>
          <a:prstGeom prst="rect">
            <a:avLst/>
          </a:prstGeom>
          <a:noFill/>
        </p:spPr>
        <p:txBody>
          <a:bodyPr wrap="none" rtlCol="0">
            <a:spAutoFit/>
          </a:bodyPr>
          <a:lstStyle/>
          <a:p>
            <a:pPr algn="ctr"/>
            <a:r>
              <a:rPr lang="en-US" sz="2400" b="1" dirty="0">
                <a:solidFill>
                  <a:schemeClr val="accent6"/>
                </a:solidFill>
              </a:rPr>
              <a:t>2012</a:t>
            </a:r>
            <a:endParaRPr lang="en-US" b="1" dirty="0">
              <a:solidFill>
                <a:schemeClr val="accent6"/>
              </a:solidFill>
            </a:endParaRPr>
          </a:p>
          <a:p>
            <a:pPr algn="ctr"/>
            <a:r>
              <a:rPr lang="en-US" dirty="0">
                <a:solidFill>
                  <a:schemeClr val="accent6"/>
                </a:solidFill>
              </a:rPr>
              <a:t>Toronto</a:t>
            </a:r>
          </a:p>
          <a:p>
            <a:pPr algn="ctr"/>
            <a:r>
              <a:rPr lang="en-US" dirty="0">
                <a:solidFill>
                  <a:schemeClr val="accent6"/>
                </a:solidFill>
              </a:rPr>
              <a:t>Canada</a:t>
            </a:r>
          </a:p>
        </p:txBody>
      </p:sp>
      <p:sp>
        <p:nvSpPr>
          <p:cNvPr id="23" name="TextovéPole 22">
            <a:extLst>
              <a:ext uri="{FF2B5EF4-FFF2-40B4-BE49-F238E27FC236}">
                <a16:creationId xmlns:a16="http://schemas.microsoft.com/office/drawing/2014/main" id="{5B491473-F7B8-40D2-A906-5F7AA6EE1B8A}"/>
              </a:ext>
            </a:extLst>
          </p:cNvPr>
          <p:cNvSpPr txBox="1"/>
          <p:nvPr/>
        </p:nvSpPr>
        <p:spPr>
          <a:xfrm>
            <a:off x="5436096" y="3460742"/>
            <a:ext cx="815159" cy="1015663"/>
          </a:xfrm>
          <a:prstGeom prst="rect">
            <a:avLst/>
          </a:prstGeom>
          <a:noFill/>
        </p:spPr>
        <p:txBody>
          <a:bodyPr wrap="none" rtlCol="0">
            <a:spAutoFit/>
          </a:bodyPr>
          <a:lstStyle/>
          <a:p>
            <a:pPr algn="ctr"/>
            <a:r>
              <a:rPr lang="en-US" sz="2400" b="1" dirty="0">
                <a:solidFill>
                  <a:schemeClr val="accent6"/>
                </a:solidFill>
              </a:rPr>
              <a:t>2016</a:t>
            </a:r>
            <a:endParaRPr lang="en-US" b="1" dirty="0">
              <a:solidFill>
                <a:schemeClr val="accent6"/>
              </a:solidFill>
            </a:endParaRPr>
          </a:p>
          <a:p>
            <a:pPr algn="ctr"/>
            <a:r>
              <a:rPr lang="en-US" dirty="0">
                <a:solidFill>
                  <a:schemeClr val="accent6"/>
                </a:solidFill>
              </a:rPr>
              <a:t>Tokyo</a:t>
            </a:r>
          </a:p>
          <a:p>
            <a:pPr algn="ctr"/>
            <a:r>
              <a:rPr lang="en-US" dirty="0">
                <a:solidFill>
                  <a:schemeClr val="accent6"/>
                </a:solidFill>
              </a:rPr>
              <a:t>Japan</a:t>
            </a:r>
          </a:p>
        </p:txBody>
      </p:sp>
      <p:sp>
        <p:nvSpPr>
          <p:cNvPr id="24" name="TextovéPole 23">
            <a:extLst>
              <a:ext uri="{FF2B5EF4-FFF2-40B4-BE49-F238E27FC236}">
                <a16:creationId xmlns:a16="http://schemas.microsoft.com/office/drawing/2014/main" id="{7F657625-A095-442B-A742-BD8F577BF33A}"/>
              </a:ext>
            </a:extLst>
          </p:cNvPr>
          <p:cNvSpPr txBox="1"/>
          <p:nvPr/>
        </p:nvSpPr>
        <p:spPr>
          <a:xfrm>
            <a:off x="6804248" y="3443845"/>
            <a:ext cx="800219" cy="1015663"/>
          </a:xfrm>
          <a:prstGeom prst="rect">
            <a:avLst/>
          </a:prstGeom>
          <a:noFill/>
        </p:spPr>
        <p:txBody>
          <a:bodyPr wrap="none" rtlCol="0">
            <a:spAutoFit/>
          </a:bodyPr>
          <a:lstStyle/>
          <a:p>
            <a:pPr algn="ctr"/>
            <a:r>
              <a:rPr lang="en-US" sz="2400" b="1" dirty="0">
                <a:solidFill>
                  <a:schemeClr val="accent6"/>
                </a:solidFill>
              </a:rPr>
              <a:t>2018</a:t>
            </a:r>
            <a:endParaRPr lang="en-US" b="1" dirty="0">
              <a:solidFill>
                <a:schemeClr val="accent6"/>
              </a:solidFill>
            </a:endParaRPr>
          </a:p>
          <a:p>
            <a:pPr algn="ctr"/>
            <a:r>
              <a:rPr lang="en-US" dirty="0">
                <a:solidFill>
                  <a:schemeClr val="accent6"/>
                </a:solidFill>
              </a:rPr>
              <a:t>Lima</a:t>
            </a:r>
          </a:p>
          <a:p>
            <a:pPr algn="ctr"/>
            <a:r>
              <a:rPr lang="en-US" dirty="0">
                <a:solidFill>
                  <a:schemeClr val="accent6"/>
                </a:solidFill>
              </a:rPr>
              <a:t>Peru</a:t>
            </a:r>
          </a:p>
        </p:txBody>
      </p:sp>
      <p:sp>
        <p:nvSpPr>
          <p:cNvPr id="16" name="TextovéPole 15">
            <a:extLst>
              <a:ext uri="{FF2B5EF4-FFF2-40B4-BE49-F238E27FC236}">
                <a16:creationId xmlns:a16="http://schemas.microsoft.com/office/drawing/2014/main" id="{F473D983-9893-4648-943E-CF2D6E0C0D9D}"/>
              </a:ext>
            </a:extLst>
          </p:cNvPr>
          <p:cNvSpPr txBox="1"/>
          <p:nvPr/>
        </p:nvSpPr>
        <p:spPr>
          <a:xfrm>
            <a:off x="611560" y="2440874"/>
            <a:ext cx="994183" cy="1015663"/>
          </a:xfrm>
          <a:prstGeom prst="rect">
            <a:avLst/>
          </a:prstGeom>
          <a:noFill/>
        </p:spPr>
        <p:txBody>
          <a:bodyPr wrap="none" rtlCol="0">
            <a:spAutoFit/>
          </a:bodyPr>
          <a:lstStyle/>
          <a:p>
            <a:pPr algn="ctr"/>
            <a:r>
              <a:rPr lang="en-US" sz="2400" b="1" dirty="0">
                <a:solidFill>
                  <a:schemeClr val="accent6"/>
                </a:solidFill>
              </a:rPr>
              <a:t>2009</a:t>
            </a:r>
            <a:endParaRPr lang="en-US" b="1" dirty="0">
              <a:solidFill>
                <a:schemeClr val="accent6"/>
              </a:solidFill>
            </a:endParaRPr>
          </a:p>
          <a:p>
            <a:pPr algn="ctr"/>
            <a:r>
              <a:rPr lang="en-US" dirty="0">
                <a:solidFill>
                  <a:schemeClr val="accent6"/>
                </a:solidFill>
              </a:rPr>
              <a:t>Prague</a:t>
            </a:r>
          </a:p>
          <a:p>
            <a:pPr algn="ctr"/>
            <a:r>
              <a:rPr lang="en-US" dirty="0">
                <a:solidFill>
                  <a:schemeClr val="accent6"/>
                </a:solidFill>
              </a:rPr>
              <a:t>Czechia</a:t>
            </a:r>
          </a:p>
        </p:txBody>
      </p:sp>
      <p:sp>
        <p:nvSpPr>
          <p:cNvPr id="17" name="TextovéPole 16">
            <a:extLst>
              <a:ext uri="{FF2B5EF4-FFF2-40B4-BE49-F238E27FC236}">
                <a16:creationId xmlns:a16="http://schemas.microsoft.com/office/drawing/2014/main" id="{75D5F67C-F314-433C-B1D5-C91FDA3E27F6}"/>
              </a:ext>
            </a:extLst>
          </p:cNvPr>
          <p:cNvSpPr txBox="1"/>
          <p:nvPr/>
        </p:nvSpPr>
        <p:spPr>
          <a:xfrm>
            <a:off x="1183666" y="3454953"/>
            <a:ext cx="1156086" cy="1015663"/>
          </a:xfrm>
          <a:prstGeom prst="rect">
            <a:avLst/>
          </a:prstGeom>
          <a:noFill/>
        </p:spPr>
        <p:txBody>
          <a:bodyPr wrap="none" rtlCol="0">
            <a:spAutoFit/>
          </a:bodyPr>
          <a:lstStyle/>
          <a:p>
            <a:pPr algn="ctr"/>
            <a:r>
              <a:rPr lang="en-US" sz="2400" b="1" dirty="0">
                <a:solidFill>
                  <a:schemeClr val="accent6"/>
                </a:solidFill>
              </a:rPr>
              <a:t>2010</a:t>
            </a:r>
            <a:endParaRPr lang="en-US" b="1" dirty="0">
              <a:solidFill>
                <a:schemeClr val="accent6"/>
              </a:solidFill>
            </a:endParaRPr>
          </a:p>
          <a:p>
            <a:pPr algn="ctr"/>
            <a:r>
              <a:rPr lang="en-US" dirty="0" err="1">
                <a:solidFill>
                  <a:schemeClr val="accent6"/>
                </a:solidFill>
              </a:rPr>
              <a:t>Instanbul</a:t>
            </a:r>
            <a:endParaRPr lang="en-US" dirty="0">
              <a:solidFill>
                <a:schemeClr val="accent6"/>
              </a:solidFill>
            </a:endParaRPr>
          </a:p>
          <a:p>
            <a:pPr algn="ctr"/>
            <a:r>
              <a:rPr lang="en-US" dirty="0">
                <a:solidFill>
                  <a:schemeClr val="accent6"/>
                </a:solidFill>
              </a:rPr>
              <a:t>Turkey</a:t>
            </a:r>
          </a:p>
        </p:txBody>
      </p:sp>
      <p:sp>
        <p:nvSpPr>
          <p:cNvPr id="18" name="TextovéPole 17">
            <a:extLst>
              <a:ext uri="{FF2B5EF4-FFF2-40B4-BE49-F238E27FC236}">
                <a16:creationId xmlns:a16="http://schemas.microsoft.com/office/drawing/2014/main" id="{0932A5FA-4517-48CB-BA73-439B897BDB7C}"/>
              </a:ext>
            </a:extLst>
          </p:cNvPr>
          <p:cNvSpPr txBox="1"/>
          <p:nvPr/>
        </p:nvSpPr>
        <p:spPr>
          <a:xfrm>
            <a:off x="1907704" y="2433840"/>
            <a:ext cx="806631" cy="1015663"/>
          </a:xfrm>
          <a:prstGeom prst="rect">
            <a:avLst/>
          </a:prstGeom>
          <a:noFill/>
        </p:spPr>
        <p:txBody>
          <a:bodyPr wrap="none" rtlCol="0">
            <a:spAutoFit/>
          </a:bodyPr>
          <a:lstStyle/>
          <a:p>
            <a:pPr algn="ctr"/>
            <a:r>
              <a:rPr lang="en-US" sz="2400" b="1" dirty="0">
                <a:solidFill>
                  <a:schemeClr val="accent6"/>
                </a:solidFill>
              </a:rPr>
              <a:t>2011</a:t>
            </a:r>
            <a:endParaRPr lang="en-US" b="1" dirty="0">
              <a:solidFill>
                <a:schemeClr val="accent6"/>
              </a:solidFill>
            </a:endParaRPr>
          </a:p>
          <a:p>
            <a:pPr algn="ctr"/>
            <a:r>
              <a:rPr lang="en-US" dirty="0">
                <a:solidFill>
                  <a:schemeClr val="accent6"/>
                </a:solidFill>
              </a:rPr>
              <a:t>Lipari</a:t>
            </a:r>
          </a:p>
          <a:p>
            <a:pPr algn="ctr"/>
            <a:r>
              <a:rPr lang="en-US" dirty="0">
                <a:solidFill>
                  <a:schemeClr val="accent6"/>
                </a:solidFill>
              </a:rPr>
              <a:t>Italy</a:t>
            </a:r>
          </a:p>
        </p:txBody>
      </p:sp>
      <p:sp>
        <p:nvSpPr>
          <p:cNvPr id="19" name="TextovéPole 18">
            <a:extLst>
              <a:ext uri="{FF2B5EF4-FFF2-40B4-BE49-F238E27FC236}">
                <a16:creationId xmlns:a16="http://schemas.microsoft.com/office/drawing/2014/main" id="{8385C38D-A46A-4EA3-8B34-7E8B8F500C78}"/>
              </a:ext>
            </a:extLst>
          </p:cNvPr>
          <p:cNvSpPr txBox="1"/>
          <p:nvPr/>
        </p:nvSpPr>
        <p:spPr>
          <a:xfrm>
            <a:off x="3059832" y="2430492"/>
            <a:ext cx="1180003" cy="1015663"/>
          </a:xfrm>
          <a:prstGeom prst="rect">
            <a:avLst/>
          </a:prstGeom>
          <a:noFill/>
        </p:spPr>
        <p:txBody>
          <a:bodyPr wrap="none" rtlCol="0">
            <a:spAutoFit/>
          </a:bodyPr>
          <a:lstStyle/>
          <a:p>
            <a:pPr algn="ctr"/>
            <a:r>
              <a:rPr lang="en-US" sz="2400" b="1" dirty="0">
                <a:solidFill>
                  <a:schemeClr val="accent6"/>
                </a:solidFill>
              </a:rPr>
              <a:t>2013</a:t>
            </a:r>
            <a:endParaRPr lang="en-US" b="1" dirty="0">
              <a:solidFill>
                <a:schemeClr val="accent6"/>
              </a:solidFill>
            </a:endParaRPr>
          </a:p>
          <a:p>
            <a:pPr algn="ctr"/>
            <a:r>
              <a:rPr lang="en-US" dirty="0">
                <a:solidFill>
                  <a:schemeClr val="accent6"/>
                </a:solidFill>
              </a:rPr>
              <a:t>A </a:t>
            </a:r>
            <a:r>
              <a:rPr lang="en-US" dirty="0" err="1">
                <a:solidFill>
                  <a:schemeClr val="accent6"/>
                </a:solidFill>
              </a:rPr>
              <a:t>Coruña</a:t>
            </a:r>
            <a:endParaRPr lang="en-US" dirty="0">
              <a:solidFill>
                <a:schemeClr val="accent6"/>
              </a:solidFill>
            </a:endParaRPr>
          </a:p>
          <a:p>
            <a:pPr algn="ctr"/>
            <a:r>
              <a:rPr lang="en-US" dirty="0">
                <a:solidFill>
                  <a:schemeClr val="accent6"/>
                </a:solidFill>
              </a:rPr>
              <a:t>Spain</a:t>
            </a:r>
          </a:p>
        </p:txBody>
      </p:sp>
      <p:sp>
        <p:nvSpPr>
          <p:cNvPr id="20" name="TextovéPole 19">
            <a:extLst>
              <a:ext uri="{FF2B5EF4-FFF2-40B4-BE49-F238E27FC236}">
                <a16:creationId xmlns:a16="http://schemas.microsoft.com/office/drawing/2014/main" id="{CDB01B5D-77D3-46E2-AB7E-59D976C4C4FC}"/>
              </a:ext>
            </a:extLst>
          </p:cNvPr>
          <p:cNvSpPr txBox="1"/>
          <p:nvPr/>
        </p:nvSpPr>
        <p:spPr>
          <a:xfrm>
            <a:off x="5868144" y="2420888"/>
            <a:ext cx="1159293" cy="1015663"/>
          </a:xfrm>
          <a:prstGeom prst="rect">
            <a:avLst/>
          </a:prstGeom>
          <a:noFill/>
        </p:spPr>
        <p:txBody>
          <a:bodyPr wrap="none" rtlCol="0">
            <a:spAutoFit/>
          </a:bodyPr>
          <a:lstStyle/>
          <a:p>
            <a:pPr algn="ctr"/>
            <a:r>
              <a:rPr lang="en-US" sz="2400" b="1" dirty="0">
                <a:solidFill>
                  <a:schemeClr val="accent6"/>
                </a:solidFill>
              </a:rPr>
              <a:t>2017</a:t>
            </a:r>
            <a:endParaRPr lang="en-US" b="1" dirty="0">
              <a:solidFill>
                <a:schemeClr val="accent6"/>
              </a:solidFill>
            </a:endParaRPr>
          </a:p>
          <a:p>
            <a:pPr algn="ctr"/>
            <a:r>
              <a:rPr lang="en-US" dirty="0">
                <a:solidFill>
                  <a:schemeClr val="accent6"/>
                </a:solidFill>
              </a:rPr>
              <a:t>Munich</a:t>
            </a:r>
          </a:p>
          <a:p>
            <a:pPr algn="ctr"/>
            <a:r>
              <a:rPr lang="en-US" dirty="0">
                <a:solidFill>
                  <a:schemeClr val="accent6"/>
                </a:solidFill>
              </a:rPr>
              <a:t>Germany</a:t>
            </a:r>
          </a:p>
        </p:txBody>
      </p:sp>
      <p:sp>
        <p:nvSpPr>
          <p:cNvPr id="25" name="TextovéPole 24">
            <a:extLst>
              <a:ext uri="{FF2B5EF4-FFF2-40B4-BE49-F238E27FC236}">
                <a16:creationId xmlns:a16="http://schemas.microsoft.com/office/drawing/2014/main" id="{EB76A746-C969-4F42-A46D-5E8AC3741419}"/>
              </a:ext>
            </a:extLst>
          </p:cNvPr>
          <p:cNvSpPr txBox="1"/>
          <p:nvPr/>
        </p:nvSpPr>
        <p:spPr>
          <a:xfrm>
            <a:off x="4572000" y="2437570"/>
            <a:ext cx="1088761" cy="1015663"/>
          </a:xfrm>
          <a:prstGeom prst="rect">
            <a:avLst/>
          </a:prstGeom>
          <a:noFill/>
        </p:spPr>
        <p:txBody>
          <a:bodyPr wrap="none" rtlCol="0">
            <a:spAutoFit/>
          </a:bodyPr>
          <a:lstStyle/>
          <a:p>
            <a:pPr algn="ctr"/>
            <a:r>
              <a:rPr lang="en-US" sz="2400" b="1" dirty="0">
                <a:solidFill>
                  <a:schemeClr val="accent6"/>
                </a:solidFill>
              </a:rPr>
              <a:t>2015</a:t>
            </a:r>
            <a:endParaRPr lang="en-US" b="1" dirty="0">
              <a:solidFill>
                <a:schemeClr val="accent6"/>
              </a:solidFill>
            </a:endParaRPr>
          </a:p>
          <a:p>
            <a:pPr algn="ctr"/>
            <a:r>
              <a:rPr lang="en-US" dirty="0">
                <a:solidFill>
                  <a:schemeClr val="accent6"/>
                </a:solidFill>
              </a:rPr>
              <a:t>Glasgow</a:t>
            </a:r>
          </a:p>
          <a:p>
            <a:pPr algn="ctr"/>
            <a:r>
              <a:rPr lang="en-US" dirty="0">
                <a:solidFill>
                  <a:schemeClr val="accent6"/>
                </a:solidFill>
              </a:rPr>
              <a:t>UK</a:t>
            </a:r>
          </a:p>
        </p:txBody>
      </p:sp>
      <p:sp>
        <p:nvSpPr>
          <p:cNvPr id="26" name="TextovéPole 25">
            <a:extLst>
              <a:ext uri="{FF2B5EF4-FFF2-40B4-BE49-F238E27FC236}">
                <a16:creationId xmlns:a16="http://schemas.microsoft.com/office/drawing/2014/main" id="{584EA24B-E673-4C5C-AFBB-1E8C47F94B3F}"/>
              </a:ext>
            </a:extLst>
          </p:cNvPr>
          <p:cNvSpPr txBox="1"/>
          <p:nvPr/>
        </p:nvSpPr>
        <p:spPr>
          <a:xfrm>
            <a:off x="3779912" y="3449503"/>
            <a:ext cx="1239443" cy="1015663"/>
          </a:xfrm>
          <a:prstGeom prst="rect">
            <a:avLst/>
          </a:prstGeom>
          <a:noFill/>
        </p:spPr>
        <p:txBody>
          <a:bodyPr wrap="none" rtlCol="0">
            <a:spAutoFit/>
          </a:bodyPr>
          <a:lstStyle/>
          <a:p>
            <a:pPr algn="ctr"/>
            <a:r>
              <a:rPr lang="en-US" sz="2400" b="1" dirty="0">
                <a:solidFill>
                  <a:schemeClr val="accent6"/>
                </a:solidFill>
              </a:rPr>
              <a:t>2014</a:t>
            </a:r>
            <a:endParaRPr lang="en-US" b="1" dirty="0">
              <a:solidFill>
                <a:schemeClr val="accent6"/>
              </a:solidFill>
            </a:endParaRPr>
          </a:p>
          <a:p>
            <a:pPr algn="ctr"/>
            <a:r>
              <a:rPr lang="en-US" dirty="0">
                <a:solidFill>
                  <a:schemeClr val="accent6"/>
                </a:solidFill>
              </a:rPr>
              <a:t>Los Cabos</a:t>
            </a:r>
          </a:p>
          <a:p>
            <a:pPr algn="ctr"/>
            <a:r>
              <a:rPr lang="en-US" dirty="0">
                <a:solidFill>
                  <a:schemeClr val="accent6"/>
                </a:solidFill>
              </a:rPr>
              <a:t>Mexico</a:t>
            </a:r>
          </a:p>
        </p:txBody>
      </p:sp>
      <p:pic>
        <p:nvPicPr>
          <p:cNvPr id="9218" name="Picture 2" descr="VÃ½sledek obrÃ¡zku pro prague">
            <a:extLst>
              <a:ext uri="{FF2B5EF4-FFF2-40B4-BE49-F238E27FC236}">
                <a16:creationId xmlns:a16="http://schemas.microsoft.com/office/drawing/2014/main" id="{D879F60A-D0CE-4B43-9ADF-5839D78183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590" y="4580662"/>
            <a:ext cx="1997259" cy="9993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VÃ½sledek obrÃ¡zku pro istanbul">
            <a:extLst>
              <a:ext uri="{FF2B5EF4-FFF2-40B4-BE49-F238E27FC236}">
                <a16:creationId xmlns:a16="http://schemas.microsoft.com/office/drawing/2014/main" id="{084FF134-D6F4-43E9-B4D1-C8D9C99C74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760" y="5448802"/>
            <a:ext cx="1801080" cy="900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VÃ½sledek obrÃ¡zku pro lipari">
            <a:extLst>
              <a:ext uri="{FF2B5EF4-FFF2-40B4-BE49-F238E27FC236}">
                <a16:creationId xmlns:a16="http://schemas.microsoft.com/office/drawing/2014/main" id="{8D54A7CA-1980-4E5D-8B98-0410F545587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619" r="20319"/>
          <a:stretch/>
        </p:blipFill>
        <p:spPr bwMode="auto">
          <a:xfrm>
            <a:off x="2123728" y="4556050"/>
            <a:ext cx="1402817" cy="939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8" name="Picture 10" descr="SouvisejÃ­cÃ­ obrÃ¡zek">
            <a:extLst>
              <a:ext uri="{FF2B5EF4-FFF2-40B4-BE49-F238E27FC236}">
                <a16:creationId xmlns:a16="http://schemas.microsoft.com/office/drawing/2014/main" id="{E2E90895-97DE-4568-BEB9-1860D8C4FB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4" y="5403038"/>
            <a:ext cx="1086280" cy="814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4" name="Picture 8" descr="VÃ½sledek obrÃ¡zku pro la coruna">
            <a:extLst>
              <a:ext uri="{FF2B5EF4-FFF2-40B4-BE49-F238E27FC236}">
                <a16:creationId xmlns:a16="http://schemas.microsoft.com/office/drawing/2014/main" id="{AE509312-C66D-48C0-A390-DA5FD42DE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7203" y="4494433"/>
            <a:ext cx="1470821" cy="9024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6" name="Picture 10" descr="VÃ½sledek obrÃ¡zku pro los cabos">
            <a:extLst>
              <a:ext uri="{FF2B5EF4-FFF2-40B4-BE49-F238E27FC236}">
                <a16:creationId xmlns:a16="http://schemas.microsoft.com/office/drawing/2014/main" id="{95043E7A-3704-4E02-893A-D72BBCC641D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392" r="22392"/>
          <a:stretch/>
        </p:blipFill>
        <p:spPr bwMode="auto">
          <a:xfrm>
            <a:off x="4139952" y="5316442"/>
            <a:ext cx="1702509" cy="1094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8" name="Picture 12" descr="VÃ½sledek obrÃ¡zku pro glasgow">
            <a:extLst>
              <a:ext uri="{FF2B5EF4-FFF2-40B4-BE49-F238E27FC236}">
                <a16:creationId xmlns:a16="http://schemas.microsoft.com/office/drawing/2014/main" id="{92EC1F85-144C-4D1B-A305-774B391390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8024" y="4505672"/>
            <a:ext cx="1440864" cy="900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80" name="Picture 12" descr="VÃ½sledek obrÃ¡zku pro tokyo fudzi">
            <a:extLst>
              <a:ext uri="{FF2B5EF4-FFF2-40B4-BE49-F238E27FC236}">
                <a16:creationId xmlns:a16="http://schemas.microsoft.com/office/drawing/2014/main" id="{398A4A2E-01AC-4F43-93CD-BE05DB9A94D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085" r="5781"/>
          <a:stretch/>
        </p:blipFill>
        <p:spPr bwMode="auto">
          <a:xfrm>
            <a:off x="5580112" y="5355330"/>
            <a:ext cx="1317942" cy="900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30" name="Picture 14" descr="VÃ½sledek obrÃ¡zku pro munich">
            <a:extLst>
              <a:ext uri="{FF2B5EF4-FFF2-40B4-BE49-F238E27FC236}">
                <a16:creationId xmlns:a16="http://schemas.microsoft.com/office/drawing/2014/main" id="{23EE9C3D-23A3-4E9E-A7FB-D7E9300BFD7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459" r="6081"/>
          <a:stretch/>
        </p:blipFill>
        <p:spPr bwMode="auto">
          <a:xfrm>
            <a:off x="6084168" y="4470616"/>
            <a:ext cx="1782741" cy="8847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0" name="Picture 2" descr="VÃ½sledek obrÃ¡zku pro lima peru">
            <a:extLst>
              <a:ext uri="{FF2B5EF4-FFF2-40B4-BE49-F238E27FC236}">
                <a16:creationId xmlns:a16="http://schemas.microsoft.com/office/drawing/2014/main" id="{DFDD8184-1BAB-4A53-9042-D322D64A18F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2202" r="3531"/>
          <a:stretch/>
        </p:blipFill>
        <p:spPr bwMode="auto">
          <a:xfrm>
            <a:off x="6804248" y="5412436"/>
            <a:ext cx="1250801" cy="9125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3928E89-399E-4AF8-B7C4-39D72FD5DFAB}"/>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FF8B0906-CCAA-4A2B-9A86-FFF6F384F1B7}"/>
              </a:ext>
            </a:extLst>
          </p:cNvPr>
          <p:cNvSpPr>
            <a:spLocks noGrp="1"/>
          </p:cNvSpPr>
          <p:nvPr>
            <p:ph type="dt" sz="half" idx="10"/>
          </p:nvPr>
        </p:nvSpPr>
        <p:spPr/>
        <p:txBody>
          <a:bodyPr/>
          <a:lstStyle/>
          <a:p>
            <a:pPr>
              <a:defRPr/>
            </a:pPr>
            <a:r>
              <a:rPr lang="cs-CZ"/>
              <a:t>June 10, 2019</a:t>
            </a:r>
            <a:endParaRPr lang="en-US" dirty="0"/>
          </a:p>
        </p:txBody>
      </p:sp>
      <p:sp>
        <p:nvSpPr>
          <p:cNvPr id="30" name="TextovéPole 29">
            <a:extLst>
              <a:ext uri="{FF2B5EF4-FFF2-40B4-BE49-F238E27FC236}">
                <a16:creationId xmlns:a16="http://schemas.microsoft.com/office/drawing/2014/main" id="{787D8A49-00F3-4692-A90C-AB80B95242A9}"/>
              </a:ext>
            </a:extLst>
          </p:cNvPr>
          <p:cNvSpPr txBox="1"/>
          <p:nvPr/>
        </p:nvSpPr>
        <p:spPr>
          <a:xfrm>
            <a:off x="7012553" y="2414096"/>
            <a:ext cx="1353256" cy="1015663"/>
          </a:xfrm>
          <a:prstGeom prst="rect">
            <a:avLst/>
          </a:prstGeom>
          <a:noFill/>
        </p:spPr>
        <p:txBody>
          <a:bodyPr wrap="none" rtlCol="0">
            <a:spAutoFit/>
          </a:bodyPr>
          <a:lstStyle/>
          <a:p>
            <a:pPr algn="ctr"/>
            <a:r>
              <a:rPr lang="en-US" sz="2400" b="1" dirty="0">
                <a:solidFill>
                  <a:schemeClr val="accent6"/>
                </a:solidFill>
              </a:rPr>
              <a:t>2019</a:t>
            </a:r>
            <a:endParaRPr lang="en-US" b="1" dirty="0">
              <a:solidFill>
                <a:schemeClr val="accent6"/>
              </a:solidFill>
            </a:endParaRPr>
          </a:p>
          <a:p>
            <a:pPr algn="ctr"/>
            <a:r>
              <a:rPr lang="en-US" dirty="0">
                <a:solidFill>
                  <a:schemeClr val="accent6"/>
                </a:solidFill>
              </a:rPr>
              <a:t>Newark NJ</a:t>
            </a:r>
          </a:p>
          <a:p>
            <a:pPr algn="ctr"/>
            <a:r>
              <a:rPr lang="en-US" dirty="0">
                <a:solidFill>
                  <a:schemeClr val="accent6"/>
                </a:solidFill>
              </a:rPr>
              <a:t>USA</a:t>
            </a:r>
          </a:p>
        </p:txBody>
      </p:sp>
      <p:pic>
        <p:nvPicPr>
          <p:cNvPr id="18434" name="Picture 2" descr="by  _skynet (CC BY-SA 3.0)">
            <a:extLst>
              <a:ext uri="{FF2B5EF4-FFF2-40B4-BE49-F238E27FC236}">
                <a16:creationId xmlns:a16="http://schemas.microsoft.com/office/drawing/2014/main" id="{78C18728-8427-4450-93B9-4ED708D291B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2871" r="22893"/>
          <a:stretch/>
        </p:blipFill>
        <p:spPr bwMode="auto">
          <a:xfrm>
            <a:off x="7689327" y="4555285"/>
            <a:ext cx="1280745" cy="1033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ED678FAB-A4F7-469F-A561-FC2B8E434ABF}"/>
              </a:ext>
            </a:extLst>
          </p:cNvPr>
          <p:cNvSpPr>
            <a:spLocks noGrp="1"/>
          </p:cNvSpPr>
          <p:nvPr>
            <p:ph type="sldNum" sz="quarter" idx="11"/>
          </p:nvPr>
        </p:nvSpPr>
        <p:spPr/>
        <p:txBody>
          <a:bodyPr/>
          <a:lstStyle/>
          <a:p>
            <a:pPr>
              <a:defRPr/>
            </a:pPr>
            <a:fld id="{0BAAA98E-AEB8-429B-B9FA-B14E1C5572D3}" type="slidenum">
              <a:rPr lang="en-US" altLang="en-US" smtClean="0"/>
              <a:pPr>
                <a:defRPr/>
              </a:pPr>
              <a:t>157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0638061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893175" cy="4968875"/>
          </a:xfrm>
        </p:spPr>
        <p:txBody>
          <a:bodyPr/>
          <a:lstStyle/>
          <a:p>
            <a:pPr marL="0" indent="0">
              <a:buNone/>
            </a:pPr>
            <a:r>
              <a:rPr lang="en-US" altLang="cs-CZ" b="1" dirty="0">
                <a:solidFill>
                  <a:schemeClr val="accent6"/>
                </a:solidFill>
              </a:rPr>
              <a:t>Similarity Measures &amp; Motion Features</a:t>
            </a:r>
          </a:p>
          <a:p>
            <a:r>
              <a:rPr lang="en-US" altLang="cs-CZ" sz="1200" dirty="0"/>
              <a:t>[Mathieu </a:t>
            </a:r>
            <a:r>
              <a:rPr lang="en-US" altLang="cs-CZ" sz="1200" dirty="0" err="1"/>
              <a:t>Barnachon</a:t>
            </a:r>
            <a:r>
              <a:rPr lang="en-US" altLang="cs-CZ" sz="1200" dirty="0"/>
              <a:t>, </a:t>
            </a:r>
            <a:r>
              <a:rPr lang="en-US" altLang="cs-CZ" sz="1200" dirty="0" err="1"/>
              <a:t>Saïda</a:t>
            </a:r>
            <a:r>
              <a:rPr lang="en-US" altLang="cs-CZ" sz="1200" dirty="0"/>
              <a:t> </a:t>
            </a:r>
            <a:r>
              <a:rPr lang="en-US" altLang="cs-CZ" sz="1200" dirty="0" err="1"/>
              <a:t>Bouakaz</a:t>
            </a:r>
            <a:r>
              <a:rPr lang="en-US" altLang="cs-CZ" sz="1200" dirty="0"/>
              <a:t>, </a:t>
            </a:r>
            <a:r>
              <a:rPr lang="en-US" altLang="cs-CZ" sz="1200" dirty="0" err="1"/>
              <a:t>Boubakeur</a:t>
            </a:r>
            <a:r>
              <a:rPr lang="en-US" altLang="cs-CZ" sz="1200" dirty="0"/>
              <a:t> </a:t>
            </a:r>
            <a:r>
              <a:rPr lang="en-US" altLang="cs-CZ" sz="1200" dirty="0" err="1"/>
              <a:t>Boufama</a:t>
            </a:r>
            <a:r>
              <a:rPr lang="en-US" altLang="cs-CZ" sz="1200" dirty="0"/>
              <a:t>, and </a:t>
            </a:r>
            <a:r>
              <a:rPr lang="en-US" altLang="cs-CZ" sz="1200" dirty="0" err="1"/>
              <a:t>Erwan</a:t>
            </a:r>
            <a:r>
              <a:rPr lang="en-US" altLang="cs-CZ" sz="1200" dirty="0"/>
              <a:t> </a:t>
            </a:r>
            <a:r>
              <a:rPr lang="en-US" altLang="cs-CZ" sz="1200" dirty="0" err="1"/>
              <a:t>Guillou</a:t>
            </a:r>
            <a:r>
              <a:rPr lang="en-US" altLang="cs-CZ" sz="1200" dirty="0"/>
              <a:t>. Ongoing human action recognition with motion capture. Pattern Recognition, 2014.]</a:t>
            </a:r>
          </a:p>
          <a:p>
            <a:r>
              <a:rPr lang="en-US" altLang="cs-CZ" sz="1200" dirty="0"/>
              <a:t>[Yong Du, Wei Wang, and Liang Wang. Hierarchical Recurrent Neural Network for Skeleton Based Action Recognition. CVPR, 2015.]</a:t>
            </a:r>
          </a:p>
          <a:p>
            <a:r>
              <a:rPr lang="en-US" altLang="cs-CZ" sz="1200" dirty="0"/>
              <a:t>[Georgios </a:t>
            </a:r>
            <a:r>
              <a:rPr lang="en-US" altLang="cs-CZ" sz="1200" dirty="0" err="1"/>
              <a:t>Evangelidis</a:t>
            </a:r>
            <a:r>
              <a:rPr lang="en-US" altLang="cs-CZ" sz="1200" dirty="0"/>
              <a:t>, </a:t>
            </a:r>
            <a:r>
              <a:rPr lang="en-US" altLang="cs-CZ" sz="1200" dirty="0" err="1"/>
              <a:t>Gurkirt</a:t>
            </a:r>
            <a:r>
              <a:rPr lang="en-US" altLang="cs-CZ" sz="1200" dirty="0"/>
              <a:t> Singh, and Radu </a:t>
            </a:r>
            <a:r>
              <a:rPr lang="en-US" altLang="cs-CZ" sz="1200" dirty="0" err="1"/>
              <a:t>Horaud</a:t>
            </a:r>
            <a:r>
              <a:rPr lang="en-US" altLang="cs-CZ" sz="1200" dirty="0"/>
              <a:t>. Skeletal Quads: Human Action Recognition Using Joint Quadruples. ICPR, 2014.]</a:t>
            </a:r>
          </a:p>
          <a:p>
            <a:r>
              <a:rPr lang="en-US" altLang="cs-CZ" sz="1200" dirty="0"/>
              <a:t>[Harshad Kadu and C.-C. Jay </a:t>
            </a:r>
            <a:r>
              <a:rPr lang="en-US" altLang="cs-CZ" sz="1200" dirty="0" err="1"/>
              <a:t>Kuo</a:t>
            </a:r>
            <a:r>
              <a:rPr lang="en-US" altLang="cs-CZ" sz="1200" dirty="0"/>
              <a:t>. Automatic Human Mocap Data Classification. IEEE Transactions on Multimedia, 2014.]</a:t>
            </a:r>
          </a:p>
          <a:p>
            <a:r>
              <a:rPr lang="en-US" altLang="cs-CZ" sz="1200" dirty="0"/>
              <a:t>[</a:t>
            </a:r>
            <a:r>
              <a:rPr lang="en-US" altLang="cs-CZ" sz="1200" dirty="0" err="1"/>
              <a:t>Meinard</a:t>
            </a:r>
            <a:r>
              <a:rPr lang="en-US" altLang="cs-CZ" sz="1200" dirty="0"/>
              <a:t> Müller, Andreas </a:t>
            </a:r>
            <a:r>
              <a:rPr lang="en-US" altLang="cs-CZ" sz="1200" dirty="0" err="1"/>
              <a:t>Baak</a:t>
            </a:r>
            <a:r>
              <a:rPr lang="en-US" altLang="cs-CZ" sz="1200" dirty="0"/>
              <a:t>, and Hans-Peter Seidel. Efficient and Robust Annotation of Motion Capture Data. SCA, 2009.]</a:t>
            </a:r>
          </a:p>
          <a:p>
            <a:r>
              <a:rPr lang="en-US" altLang="cs-CZ" sz="1200" dirty="0"/>
              <a:t>[Jan </a:t>
            </a:r>
            <a:r>
              <a:rPr lang="en-US" altLang="cs-CZ" sz="1200" dirty="0" err="1"/>
              <a:t>Sedmidubsky</a:t>
            </a:r>
            <a:r>
              <a:rPr lang="en-US" altLang="cs-CZ" sz="1200" dirty="0"/>
              <a:t>, Petr Elias, and Pavel </a:t>
            </a:r>
            <a:r>
              <a:rPr lang="en-US" altLang="cs-CZ" sz="1200" dirty="0" err="1"/>
              <a:t>Zezula</a:t>
            </a:r>
            <a:r>
              <a:rPr lang="en-US" altLang="cs-CZ" sz="1200" dirty="0"/>
              <a:t>. Effective and Efficient Similarity Searching in Motion Capture Data. Multimedia Tools and Applications, 2018.]</a:t>
            </a:r>
          </a:p>
          <a:p>
            <a:r>
              <a:rPr lang="en-US" altLang="cs-CZ" sz="1200" dirty="0"/>
              <a:t>[Jan </a:t>
            </a:r>
            <a:r>
              <a:rPr lang="en-US" altLang="cs-CZ" sz="1200" dirty="0" err="1"/>
              <a:t>Sedmidubsky</a:t>
            </a:r>
            <a:r>
              <a:rPr lang="en-US" altLang="cs-CZ" sz="1200" dirty="0"/>
              <a:t>, Petr Elias, and Pavel </a:t>
            </a:r>
            <a:r>
              <a:rPr lang="en-US" altLang="cs-CZ" sz="1200" dirty="0" err="1"/>
              <a:t>Zezula</a:t>
            </a:r>
            <a:r>
              <a:rPr lang="en-US" altLang="cs-CZ" sz="1200" dirty="0"/>
              <a:t>. Enhancing Effectiveness of Descriptors for Searching and Recognition in Motion Capture Data, ISM 2017.]</a:t>
            </a:r>
          </a:p>
          <a:p>
            <a:r>
              <a:rPr lang="en-US" altLang="cs-CZ" sz="1200" dirty="0"/>
              <a:t>[Jan </a:t>
            </a:r>
            <a:r>
              <a:rPr lang="en-US" altLang="cs-CZ" sz="1200" dirty="0" err="1"/>
              <a:t>Sedmidubsky</a:t>
            </a:r>
            <a:r>
              <a:rPr lang="en-US" altLang="cs-CZ" sz="1200" dirty="0"/>
              <a:t> and Pavel </a:t>
            </a:r>
            <a:r>
              <a:rPr lang="en-US" altLang="cs-CZ" sz="1200" dirty="0" err="1"/>
              <a:t>Zezula</a:t>
            </a:r>
            <a:r>
              <a:rPr lang="en-US" altLang="cs-CZ" sz="1200" dirty="0"/>
              <a:t>. Probabilistic Classification of Skeleton Sequences. DEXA, 2018.]</a:t>
            </a:r>
          </a:p>
          <a:p>
            <a:r>
              <a:rPr lang="en-US" altLang="cs-CZ" sz="1200" dirty="0"/>
              <a:t>[Roshan Singh, </a:t>
            </a:r>
            <a:r>
              <a:rPr lang="en-US" altLang="cs-CZ" sz="1200" dirty="0" err="1"/>
              <a:t>Jagwinder</a:t>
            </a:r>
            <a:r>
              <a:rPr lang="en-US" altLang="cs-CZ" sz="1200" dirty="0"/>
              <a:t> Kaur Dhillon, Alok Kumar Singh Kushwaha, and Rajeev Srivastava. Depth based enlarged temporal dimension of 3D deep convolutional network for activity recognition. Multimedia Tools and Applications, 2018.]</a:t>
            </a:r>
          </a:p>
          <a:p>
            <a:r>
              <a:rPr lang="en-US" altLang="cs-CZ" sz="1200" dirty="0"/>
              <a:t>[Bin Sun, </a:t>
            </a:r>
            <a:r>
              <a:rPr lang="en-US" altLang="cs-CZ" sz="1200" dirty="0" err="1"/>
              <a:t>Dehui</a:t>
            </a:r>
            <a:r>
              <a:rPr lang="en-US" altLang="cs-CZ" sz="1200" dirty="0"/>
              <a:t> Kong, </a:t>
            </a:r>
            <a:r>
              <a:rPr lang="en-US" altLang="cs-CZ" sz="1200" dirty="0" err="1"/>
              <a:t>Shaofan</a:t>
            </a:r>
            <a:r>
              <a:rPr lang="en-US" altLang="cs-CZ" sz="1200" dirty="0"/>
              <a:t> Wang, </a:t>
            </a:r>
            <a:r>
              <a:rPr lang="en-US" altLang="cs-CZ" sz="1200" dirty="0" err="1"/>
              <a:t>Lichun</a:t>
            </a:r>
            <a:r>
              <a:rPr lang="en-US" altLang="cs-CZ" sz="1200" dirty="0"/>
              <a:t> Wang, </a:t>
            </a:r>
            <a:r>
              <a:rPr lang="en-US" altLang="cs-CZ" sz="1200" dirty="0" err="1"/>
              <a:t>Yuping</a:t>
            </a:r>
            <a:r>
              <a:rPr lang="en-US" altLang="cs-CZ" sz="1200" dirty="0"/>
              <a:t> Wang, and </a:t>
            </a:r>
            <a:r>
              <a:rPr lang="en-US" altLang="cs-CZ" sz="1200" dirty="0" err="1"/>
              <a:t>Baocai</a:t>
            </a:r>
            <a:r>
              <a:rPr lang="en-US" altLang="cs-CZ" sz="1200" dirty="0"/>
              <a:t> Yin. Effective human action recognition using global and local offsets of skeleton joints. Multimedia Tools and Applications, 2018.]</a:t>
            </a:r>
          </a:p>
          <a:p>
            <a:r>
              <a:rPr lang="en-US" altLang="cs-CZ" sz="1200" dirty="0"/>
              <a:t>[Chang Tang, </a:t>
            </a:r>
            <a:r>
              <a:rPr lang="en-US" altLang="cs-CZ" sz="1200" dirty="0" err="1"/>
              <a:t>Wanqing</a:t>
            </a:r>
            <a:r>
              <a:rPr lang="en-US" altLang="cs-CZ" sz="1200" dirty="0"/>
              <a:t> Li, </a:t>
            </a:r>
            <a:r>
              <a:rPr lang="en-US" altLang="cs-CZ" sz="1200" dirty="0" err="1"/>
              <a:t>Pichao</a:t>
            </a:r>
            <a:r>
              <a:rPr lang="en-US" altLang="cs-CZ" sz="1200" dirty="0"/>
              <a:t> Wang, and </a:t>
            </a:r>
            <a:r>
              <a:rPr lang="en-US" altLang="cs-CZ" sz="1200" dirty="0" err="1"/>
              <a:t>Lizhe</a:t>
            </a:r>
            <a:r>
              <a:rPr lang="en-US" altLang="cs-CZ" sz="1200" dirty="0"/>
              <a:t> Wang. Online human action recognition based on incremental learning of weighted covariance descriptors. Information Sciences, 2018.]</a:t>
            </a:r>
          </a:p>
          <a:p>
            <a:r>
              <a:rPr lang="en-US" altLang="cs-CZ" sz="1200" dirty="0"/>
              <a:t>[</a:t>
            </a:r>
            <a:r>
              <a:rPr lang="en-US" altLang="cs-CZ" sz="1200" dirty="0" err="1"/>
              <a:t>Yingying</a:t>
            </a:r>
            <a:r>
              <a:rPr lang="en-US" altLang="cs-CZ" sz="1200" dirty="0"/>
              <a:t> Wang and Michael Neff. Deep signatures for indexing and retrieval in large motion databases. Motion in Games, 2015.]</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9A15FCA6-E097-4F0F-B3AD-3871C18445CE}"/>
              </a:ext>
            </a:extLst>
          </p:cNvPr>
          <p:cNvSpPr>
            <a:spLocks noGrp="1"/>
          </p:cNvSpPr>
          <p:nvPr>
            <p:ph type="sldNum" sz="quarter" idx="11"/>
          </p:nvPr>
        </p:nvSpPr>
        <p:spPr/>
        <p:txBody>
          <a:bodyPr/>
          <a:lstStyle/>
          <a:p>
            <a:pPr>
              <a:defRPr/>
            </a:pPr>
            <a:fld id="{0BAAA98E-AEB8-429B-B9FA-B14E1C5572D3}" type="slidenum">
              <a:rPr lang="en-US" altLang="en-US" smtClean="0"/>
              <a:pPr>
                <a:defRPr/>
              </a:pPr>
              <a:t>158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7783394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893175" cy="4968875"/>
          </a:xfrm>
        </p:spPr>
        <p:txBody>
          <a:bodyPr/>
          <a:lstStyle/>
          <a:p>
            <a:pPr marL="0" indent="0">
              <a:buNone/>
            </a:pPr>
            <a:r>
              <a:rPr lang="en-US" altLang="cs-CZ" b="1" dirty="0">
                <a:solidFill>
                  <a:schemeClr val="accent6"/>
                </a:solidFill>
              </a:rPr>
              <a:t>Similarity Measures &amp; Motion Features</a:t>
            </a:r>
          </a:p>
          <a:p>
            <a:r>
              <a:rPr lang="en-US" altLang="cs-CZ" sz="1200" dirty="0"/>
              <a:t>[D. Wu and L. Shao. Leveraging Hierarchical Parametric Networks for Skeletal Joints Based Action Segmentation and Recognition. CVPR, 2014.]</a:t>
            </a:r>
          </a:p>
          <a:p>
            <a:r>
              <a:rPr lang="en-US" altLang="cs-CZ" sz="1200" dirty="0"/>
              <a:t>[Pavel </a:t>
            </a:r>
            <a:r>
              <a:rPr lang="en-US" altLang="cs-CZ" sz="1200" dirty="0" err="1"/>
              <a:t>Zezula</a:t>
            </a:r>
            <a:r>
              <a:rPr lang="en-US" altLang="cs-CZ" sz="1200" dirty="0"/>
              <a:t>, Giuseppe Amato, </a:t>
            </a:r>
            <a:r>
              <a:rPr lang="en-US" altLang="cs-CZ" sz="1200" dirty="0" err="1"/>
              <a:t>Vlastislav</a:t>
            </a:r>
            <a:r>
              <a:rPr lang="en-US" altLang="cs-CZ" sz="1200" dirty="0"/>
              <a:t> </a:t>
            </a:r>
            <a:r>
              <a:rPr lang="en-US" altLang="cs-CZ" sz="1200" dirty="0" err="1"/>
              <a:t>Dohnal</a:t>
            </a:r>
            <a:r>
              <a:rPr lang="en-US" altLang="cs-CZ" sz="1200" dirty="0"/>
              <a:t>, and Michal </a:t>
            </a:r>
            <a:r>
              <a:rPr lang="en-US" altLang="cs-CZ" sz="1200" dirty="0" err="1"/>
              <a:t>Batko</a:t>
            </a:r>
            <a:r>
              <a:rPr lang="en-US" altLang="cs-CZ" sz="1200" dirty="0"/>
              <a:t>. Similarity Search: The Metric Space Approach. Advances in Database Systems, Vol. 32., Springer-Verlag. 220 pages.]</a:t>
            </a:r>
          </a:p>
          <a:p>
            <a:r>
              <a:rPr lang="en-US" altLang="cs-CZ" sz="1200" dirty="0"/>
              <a:t>[</a:t>
            </a:r>
            <a:r>
              <a:rPr lang="en-US" altLang="cs-CZ" sz="1200" dirty="0" err="1"/>
              <a:t>Huseyin</a:t>
            </a:r>
            <a:r>
              <a:rPr lang="en-US" altLang="cs-CZ" sz="1200" dirty="0"/>
              <a:t> Coskun, David Joseph Tan, </a:t>
            </a:r>
            <a:r>
              <a:rPr lang="en-US" altLang="cs-CZ" sz="1200" dirty="0" err="1"/>
              <a:t>Sailesh</a:t>
            </a:r>
            <a:r>
              <a:rPr lang="en-US" altLang="cs-CZ" sz="1200" dirty="0"/>
              <a:t> </a:t>
            </a:r>
            <a:r>
              <a:rPr lang="en-US" altLang="cs-CZ" sz="1200" dirty="0" err="1"/>
              <a:t>Conjeti</a:t>
            </a:r>
            <a:r>
              <a:rPr lang="en-US" altLang="cs-CZ" sz="1200" dirty="0"/>
              <a:t>, Nassir </a:t>
            </a:r>
            <a:r>
              <a:rPr lang="en-US" altLang="cs-CZ" sz="1200" dirty="0" err="1"/>
              <a:t>Navab</a:t>
            </a:r>
            <a:r>
              <a:rPr lang="en-US" altLang="cs-CZ" sz="1200" dirty="0"/>
              <a:t>, and Federico </a:t>
            </a:r>
            <a:r>
              <a:rPr lang="en-US" altLang="cs-CZ" sz="1200" dirty="0" err="1"/>
              <a:t>Tombari</a:t>
            </a:r>
            <a:r>
              <a:rPr lang="en-US" altLang="cs-CZ" sz="1200" dirty="0"/>
              <a:t>. Human Motion Analysis with Deep Metric Learning. ECCV, 2018.]</a:t>
            </a:r>
          </a:p>
          <a:p>
            <a:r>
              <a:rPr lang="en-US" altLang="cs-CZ" sz="1200" dirty="0"/>
              <a:t>[Andreas </a:t>
            </a:r>
            <a:r>
              <a:rPr lang="en-US" altLang="cs-CZ" sz="1200" dirty="0" err="1"/>
              <a:t>Aristidou</a:t>
            </a:r>
            <a:r>
              <a:rPr lang="en-US" altLang="cs-CZ" sz="1200" dirty="0"/>
              <a:t>, Daniel Cohen-Or, Jessica K. Hodgins, </a:t>
            </a:r>
            <a:r>
              <a:rPr lang="en-US" altLang="cs-CZ" sz="1200" dirty="0" err="1"/>
              <a:t>Yiorgos</a:t>
            </a:r>
            <a:r>
              <a:rPr lang="en-US" altLang="cs-CZ" sz="1200" dirty="0"/>
              <a:t> </a:t>
            </a:r>
            <a:r>
              <a:rPr lang="en-US" altLang="cs-CZ" sz="1200" dirty="0" err="1"/>
              <a:t>Chrysanthou</a:t>
            </a:r>
            <a:r>
              <a:rPr lang="en-US" altLang="cs-CZ" sz="1200" dirty="0"/>
              <a:t>, and Ariel Shamir. Deep Motifs and Motion Signatures. ACM Transactions on Graphics, 2018.]</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7403CDD-B8A7-4963-B70A-17B858973B9F}"/>
              </a:ext>
            </a:extLst>
          </p:cNvPr>
          <p:cNvSpPr>
            <a:spLocks noGrp="1"/>
          </p:cNvSpPr>
          <p:nvPr>
            <p:ph type="sldNum" sz="quarter" idx="11"/>
          </p:nvPr>
        </p:nvSpPr>
        <p:spPr/>
        <p:txBody>
          <a:bodyPr/>
          <a:lstStyle/>
          <a:p>
            <a:pPr>
              <a:defRPr/>
            </a:pPr>
            <a:fld id="{0BAAA98E-AEB8-429B-B9FA-B14E1C5572D3}" type="slidenum">
              <a:rPr lang="en-US" altLang="en-US" smtClean="0"/>
              <a:pPr>
                <a:defRPr/>
              </a:pPr>
              <a:t>159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5883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1.3 Applications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Other domains</a:t>
            </a:r>
          </a:p>
          <a:p>
            <a:r>
              <a:rPr lang="en-US" altLang="cs-CZ" sz="2400" dirty="0">
                <a:solidFill>
                  <a:schemeClr val="accent6"/>
                </a:solidFill>
              </a:rPr>
              <a:t>Security</a:t>
            </a:r>
            <a:r>
              <a:rPr lang="en-US" altLang="cs-CZ" sz="2400" dirty="0"/>
              <a:t> – identification of persons based on their style of walking (~ gait recognition)</a:t>
            </a:r>
          </a:p>
          <a:p>
            <a:r>
              <a:rPr lang="en-US" altLang="cs-CZ" sz="2400" dirty="0">
                <a:solidFill>
                  <a:schemeClr val="accent6"/>
                </a:solidFill>
              </a:rPr>
              <a:t>Smart-homes</a:t>
            </a:r>
            <a:r>
              <a:rPr lang="en-US" altLang="cs-CZ" sz="2400" dirty="0"/>
              <a:t> – detection of falls of elderly people</a:t>
            </a:r>
          </a:p>
          <a:p>
            <a:r>
              <a:rPr lang="en-US" altLang="cs-CZ" sz="2400" dirty="0">
                <a:solidFill>
                  <a:schemeClr val="accent6"/>
                </a:solidFill>
              </a:rPr>
              <a:t>Construction-sites</a:t>
            </a:r>
            <a:r>
              <a:rPr lang="en-US" altLang="cs-CZ" sz="2400" dirty="0"/>
              <a:t> – identification of unsafe acts, e.g., speed limit violations of equipment or close distance between equipment and workers</a:t>
            </a:r>
          </a:p>
          <a:p>
            <a:endParaRPr lang="en-US" altLang="cs-CZ" sz="2400" dirty="0"/>
          </a:p>
        </p:txBody>
      </p:sp>
      <p:pic>
        <p:nvPicPr>
          <p:cNvPr id="3074" name="Picture 2" descr="VÃ½sledek obrÃ¡zku">
            <a:extLst>
              <a:ext uri="{FF2B5EF4-FFF2-40B4-BE49-F238E27FC236}">
                <a16:creationId xmlns:a16="http://schemas.microsoft.com/office/drawing/2014/main" id="{B9DDE83D-859C-4C7A-8318-23FB27A93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83" b="10163"/>
          <a:stretch/>
        </p:blipFill>
        <p:spPr bwMode="auto">
          <a:xfrm>
            <a:off x="0" y="4305145"/>
            <a:ext cx="5226618" cy="2214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Ã½sledek obrÃ¡zku pro Senior">
            <a:extLst>
              <a:ext uri="{FF2B5EF4-FFF2-40B4-BE49-F238E27FC236}">
                <a16:creationId xmlns:a16="http://schemas.microsoft.com/office/drawing/2014/main" id="{4180E564-D647-46C5-B1DD-FED627A337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6618" y="4308320"/>
            <a:ext cx="3917382" cy="2213278"/>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CA4D4164-7E66-46DB-8B1B-0D5FE452840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5A6A7469-AE70-4087-8772-A1E285EFBEF1}"/>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A0B3F1A-F63D-4749-A725-9FD31A0FA6AD}"/>
              </a:ext>
            </a:extLst>
          </p:cNvPr>
          <p:cNvSpPr>
            <a:spLocks noGrp="1"/>
          </p:cNvSpPr>
          <p:nvPr>
            <p:ph type="sldNum" sz="quarter" idx="11"/>
          </p:nvPr>
        </p:nvSpPr>
        <p:spPr/>
        <p:txBody>
          <a:bodyPr/>
          <a:lstStyle/>
          <a:p>
            <a:pPr>
              <a:defRPr/>
            </a:pPr>
            <a:fld id="{0BAAA98E-AEB8-429B-B9FA-B14E1C5572D3}" type="slidenum">
              <a:rPr lang="en-US" altLang="en-US" smtClean="0"/>
              <a:pPr>
                <a:defRPr/>
              </a:pPr>
              <a:t>16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1900040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893175" cy="4968875"/>
          </a:xfrm>
        </p:spPr>
        <p:txBody>
          <a:bodyPr/>
          <a:lstStyle/>
          <a:p>
            <a:pPr marL="0" indent="0">
              <a:buNone/>
            </a:pPr>
            <a:r>
              <a:rPr lang="en-US" altLang="cs-CZ" b="1" dirty="0">
                <a:solidFill>
                  <a:schemeClr val="accent6"/>
                </a:solidFill>
              </a:rPr>
              <a:t>Similarity Searching</a:t>
            </a:r>
          </a:p>
          <a:p>
            <a:r>
              <a:rPr lang="en-US" altLang="cs-CZ" sz="1200" dirty="0"/>
              <a:t>[</a:t>
            </a:r>
            <a:r>
              <a:rPr lang="en-US" altLang="cs-CZ" sz="1200" dirty="0" err="1"/>
              <a:t>Zhigang</a:t>
            </a:r>
            <a:r>
              <a:rPr lang="en-US" altLang="cs-CZ" sz="1200" dirty="0"/>
              <a:t> Deng, Qin Gu, and Qing Li. Perceptually Consistent </a:t>
            </a:r>
            <a:r>
              <a:rPr lang="en-US" altLang="cs-CZ" sz="1200" dirty="0" err="1"/>
              <a:t>Examplebased</a:t>
            </a:r>
            <a:r>
              <a:rPr lang="en-US" altLang="cs-CZ" sz="1200" dirty="0"/>
              <a:t> Human Motion Retrieval. I3D, 2009.]</a:t>
            </a:r>
          </a:p>
          <a:p>
            <a:r>
              <a:rPr lang="en-US" altLang="cs-CZ" sz="1200" dirty="0"/>
              <a:t>[Y. Fang, K. Sugano, K. Oku, H. H. Huang, and K. Kawagoe. Searching human actions based on a multi-dimensional time series similarity calculation method. ICIS, 2015.]</a:t>
            </a:r>
          </a:p>
          <a:p>
            <a:r>
              <a:rPr lang="en-US" altLang="cs-CZ" sz="1200" dirty="0"/>
              <a:t>[</a:t>
            </a:r>
            <a:r>
              <a:rPr lang="en-US" altLang="cs-CZ" sz="1200" dirty="0" err="1"/>
              <a:t>Mubbasir</a:t>
            </a:r>
            <a:r>
              <a:rPr lang="en-US" altLang="cs-CZ" sz="1200" dirty="0"/>
              <a:t> Kapadia, I-</a:t>
            </a:r>
            <a:r>
              <a:rPr lang="en-US" altLang="cs-CZ" sz="1200" dirty="0" err="1"/>
              <a:t>kao</a:t>
            </a:r>
            <a:r>
              <a:rPr lang="en-US" altLang="cs-CZ" sz="1200" dirty="0"/>
              <a:t> Chiang, </a:t>
            </a:r>
            <a:r>
              <a:rPr lang="en-US" altLang="cs-CZ" sz="1200" dirty="0" err="1"/>
              <a:t>Tiju</a:t>
            </a:r>
            <a:r>
              <a:rPr lang="en-US" altLang="cs-CZ" sz="1200" dirty="0"/>
              <a:t> Thomas, Norman I </a:t>
            </a:r>
            <a:r>
              <a:rPr lang="en-US" altLang="cs-CZ" sz="1200" dirty="0" err="1"/>
              <a:t>Badler</a:t>
            </a:r>
            <a:r>
              <a:rPr lang="en-US" altLang="cs-CZ" sz="1200" dirty="0"/>
              <a:t>, and Joseph T </a:t>
            </a:r>
            <a:r>
              <a:rPr lang="en-US" altLang="cs-CZ" sz="1200" dirty="0" err="1"/>
              <a:t>Kider</a:t>
            </a:r>
            <a:r>
              <a:rPr lang="en-US" altLang="cs-CZ" sz="1200" dirty="0"/>
              <a:t> Jr. Efficient Motion Retrieval in Large Motion Databases. I3D, 2013.]</a:t>
            </a:r>
          </a:p>
          <a:p>
            <a:r>
              <a:rPr lang="en-US" altLang="cs-CZ" sz="1200" dirty="0"/>
              <a:t>[Björn </a:t>
            </a:r>
            <a:r>
              <a:rPr lang="en-US" altLang="cs-CZ" sz="1200" dirty="0" err="1"/>
              <a:t>Krüger</a:t>
            </a:r>
            <a:r>
              <a:rPr lang="en-US" altLang="cs-CZ" sz="1200" dirty="0"/>
              <a:t>, Anna </a:t>
            </a:r>
            <a:r>
              <a:rPr lang="en-US" altLang="cs-CZ" sz="1200" dirty="0" err="1"/>
              <a:t>Vögele</a:t>
            </a:r>
            <a:r>
              <a:rPr lang="en-US" altLang="cs-CZ" sz="1200" dirty="0"/>
              <a:t>, Tobias </a:t>
            </a:r>
            <a:r>
              <a:rPr lang="en-US" altLang="cs-CZ" sz="1200" dirty="0" err="1"/>
              <a:t>Willig</a:t>
            </a:r>
            <a:r>
              <a:rPr lang="en-US" altLang="cs-CZ" sz="1200" dirty="0"/>
              <a:t>, Angela Yao, Reinhard Klein, and Andreas Weber. Efficient Unsupervised Temporal Segmentation of Motion Data. IEEE Transactions on Multimedia, 2017.]</a:t>
            </a:r>
          </a:p>
          <a:p>
            <a:r>
              <a:rPr lang="en-US" altLang="cs-CZ" sz="1200" dirty="0"/>
              <a:t>[Jan </a:t>
            </a:r>
            <a:r>
              <a:rPr lang="en-US" altLang="cs-CZ" sz="1200" dirty="0" err="1"/>
              <a:t>Sedmidubsky</a:t>
            </a:r>
            <a:r>
              <a:rPr lang="en-US" altLang="cs-CZ" sz="1200" dirty="0"/>
              <a:t>, Petr Elias, and Pavel </a:t>
            </a:r>
            <a:r>
              <a:rPr lang="en-US" altLang="cs-CZ" sz="1200" dirty="0" err="1"/>
              <a:t>Zezula</a:t>
            </a:r>
            <a:r>
              <a:rPr lang="en-US" altLang="cs-CZ" sz="1200" dirty="0"/>
              <a:t>. Effective and Efficient Similarity Searching in Motion Capture Data. Multimedia Tools and Applications, 2018.]</a:t>
            </a:r>
          </a:p>
          <a:p>
            <a:r>
              <a:rPr lang="en-US" altLang="cs-CZ" sz="1200" dirty="0"/>
              <a:t>[Jan </a:t>
            </a:r>
            <a:r>
              <a:rPr lang="en-US" altLang="cs-CZ" sz="1200" dirty="0" err="1"/>
              <a:t>Sedmidubsky</a:t>
            </a:r>
            <a:r>
              <a:rPr lang="en-US" altLang="cs-CZ" sz="1200" dirty="0"/>
              <a:t>, Petr Elias, and Pavel </a:t>
            </a:r>
            <a:r>
              <a:rPr lang="en-US" altLang="cs-CZ" sz="1200" dirty="0" err="1"/>
              <a:t>Zezula</a:t>
            </a:r>
            <a:r>
              <a:rPr lang="en-US" altLang="cs-CZ" sz="1200" dirty="0"/>
              <a:t>. Searching for variable-speed motions in long sequences of motion capture data. Information Systems, 2018.]</a:t>
            </a:r>
          </a:p>
          <a:p>
            <a:r>
              <a:rPr lang="en-US" altLang="cs-CZ" sz="1200" dirty="0"/>
              <a:t>[Jan </a:t>
            </a:r>
            <a:r>
              <a:rPr lang="en-US" altLang="cs-CZ" sz="1200" dirty="0" err="1"/>
              <a:t>Sedmidubsky</a:t>
            </a:r>
            <a:r>
              <a:rPr lang="en-US" altLang="cs-CZ" sz="1200" dirty="0"/>
              <a:t>, Jakub </a:t>
            </a:r>
            <a:r>
              <a:rPr lang="en-US" altLang="cs-CZ" sz="1200" dirty="0" err="1"/>
              <a:t>Valcik</a:t>
            </a:r>
            <a:r>
              <a:rPr lang="en-US" altLang="cs-CZ" sz="1200" dirty="0"/>
              <a:t>, and Pavel </a:t>
            </a:r>
            <a:r>
              <a:rPr lang="en-US" altLang="cs-CZ" sz="1200" dirty="0" err="1"/>
              <a:t>Zezula</a:t>
            </a:r>
            <a:r>
              <a:rPr lang="en-US" altLang="cs-CZ" sz="1200" dirty="0"/>
              <a:t>. A Key-Pose Similarity Algorithm for Motion Data Retrieval. ACIVS, 2013.]</a:t>
            </a:r>
          </a:p>
          <a:p>
            <a:r>
              <a:rPr lang="en-US" altLang="cs-CZ" sz="1200" dirty="0"/>
              <a:t>[Jan </a:t>
            </a:r>
            <a:r>
              <a:rPr lang="en-US" altLang="cs-CZ" sz="1200" dirty="0" err="1"/>
              <a:t>Sedmidubsky</a:t>
            </a:r>
            <a:r>
              <a:rPr lang="en-US" altLang="cs-CZ" sz="1200" dirty="0"/>
              <a:t>, Pavel </a:t>
            </a:r>
            <a:r>
              <a:rPr lang="en-US" altLang="cs-CZ" sz="1200" dirty="0" err="1"/>
              <a:t>Zezula</a:t>
            </a:r>
            <a:r>
              <a:rPr lang="en-US" altLang="cs-CZ" sz="1200" dirty="0"/>
              <a:t>, and Jan </a:t>
            </a:r>
            <a:r>
              <a:rPr lang="en-US" altLang="cs-CZ" sz="1200" dirty="0" err="1"/>
              <a:t>Svec</a:t>
            </a:r>
            <a:r>
              <a:rPr lang="en-US" altLang="cs-CZ" sz="1200" dirty="0"/>
              <a:t>. Fast Subsequence Matching in Motion Capture Data. ADBIS, 2017.]</a:t>
            </a:r>
          </a:p>
          <a:p>
            <a:r>
              <a:rPr lang="en-US" altLang="cs-CZ" sz="1200" dirty="0"/>
              <a:t>[Pavel </a:t>
            </a:r>
            <a:r>
              <a:rPr lang="en-US" altLang="cs-CZ" sz="1200" dirty="0" err="1"/>
              <a:t>Zezula</a:t>
            </a:r>
            <a:r>
              <a:rPr lang="en-US" altLang="cs-CZ" sz="1200" dirty="0"/>
              <a:t>. Similarity Searching for the Big Data. Mob. </a:t>
            </a:r>
            <a:r>
              <a:rPr lang="en-US" altLang="cs-CZ" sz="1200" dirty="0" err="1"/>
              <a:t>Netw</a:t>
            </a:r>
            <a:r>
              <a:rPr lang="en-US" altLang="cs-CZ" sz="1200" dirty="0"/>
              <a:t>. Appl., 2015.]</a:t>
            </a:r>
          </a:p>
          <a:p>
            <a:r>
              <a:rPr lang="en-US" altLang="cs-CZ" sz="1200" dirty="0"/>
              <a:t>[Pavel </a:t>
            </a:r>
            <a:r>
              <a:rPr lang="en-US" altLang="cs-CZ" sz="1200" dirty="0" err="1"/>
              <a:t>Zezula</a:t>
            </a:r>
            <a:r>
              <a:rPr lang="en-US" altLang="cs-CZ" sz="1200" dirty="0"/>
              <a:t>. Similarity Searching for Database Applications. ADBIS, 2016.]</a:t>
            </a:r>
          </a:p>
          <a:p>
            <a:r>
              <a:rPr lang="en-US" altLang="cs-CZ" sz="1200" dirty="0"/>
              <a:t>[Pavel </a:t>
            </a:r>
            <a:r>
              <a:rPr lang="en-US" altLang="cs-CZ" sz="1200" dirty="0" err="1"/>
              <a:t>Zezula</a:t>
            </a:r>
            <a:r>
              <a:rPr lang="en-US" altLang="cs-CZ" sz="1200" dirty="0"/>
              <a:t>, Giuseppe Amato, </a:t>
            </a:r>
            <a:r>
              <a:rPr lang="en-US" altLang="cs-CZ" sz="1200" dirty="0" err="1"/>
              <a:t>Vlastislav</a:t>
            </a:r>
            <a:r>
              <a:rPr lang="en-US" altLang="cs-CZ" sz="1200" dirty="0"/>
              <a:t> </a:t>
            </a:r>
            <a:r>
              <a:rPr lang="en-US" altLang="cs-CZ" sz="1200" dirty="0" err="1"/>
              <a:t>Dohnal</a:t>
            </a:r>
            <a:r>
              <a:rPr lang="en-US" altLang="cs-CZ" sz="1200" dirty="0"/>
              <a:t>, and Michal </a:t>
            </a:r>
            <a:r>
              <a:rPr lang="en-US" altLang="cs-CZ" sz="1200" dirty="0" err="1"/>
              <a:t>Batko</a:t>
            </a:r>
            <a:r>
              <a:rPr lang="en-US" altLang="cs-CZ" sz="1200" dirty="0"/>
              <a:t>. Similarity Search: The Metric Space Approach. Advances in Database Systems, Vol. 32., Springer-Verlag. 220 pages.]</a:t>
            </a:r>
          </a:p>
          <a:p>
            <a:r>
              <a:rPr lang="en-US" altLang="cs-CZ" sz="1200" dirty="0"/>
              <a:t>[Andreas </a:t>
            </a:r>
            <a:r>
              <a:rPr lang="en-US" altLang="cs-CZ" sz="1200" dirty="0" err="1"/>
              <a:t>Aristidou</a:t>
            </a:r>
            <a:r>
              <a:rPr lang="en-US" altLang="cs-CZ" sz="1200" dirty="0"/>
              <a:t>, Daniel Cohen-Or, Jessica K. Hodgins, </a:t>
            </a:r>
            <a:r>
              <a:rPr lang="en-US" altLang="cs-CZ" sz="1200" dirty="0" err="1"/>
              <a:t>Yiorgos</a:t>
            </a:r>
            <a:r>
              <a:rPr lang="en-US" altLang="cs-CZ" sz="1200" dirty="0"/>
              <a:t> </a:t>
            </a:r>
            <a:r>
              <a:rPr lang="en-US" altLang="cs-CZ" sz="1200" dirty="0" err="1"/>
              <a:t>Chrysanthou</a:t>
            </a:r>
            <a:r>
              <a:rPr lang="en-US" altLang="cs-CZ" sz="1200" dirty="0"/>
              <a:t>, and Ariel Shamir. Deep Motifs and Motion Signatures. ACM Transactions on Graphics, 2018.]</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5560217-9BA9-4F0B-BBC6-1BD29DC9D530}"/>
              </a:ext>
            </a:extLst>
          </p:cNvPr>
          <p:cNvSpPr>
            <a:spLocks noGrp="1"/>
          </p:cNvSpPr>
          <p:nvPr>
            <p:ph type="sldNum" sz="quarter" idx="11"/>
          </p:nvPr>
        </p:nvSpPr>
        <p:spPr/>
        <p:txBody>
          <a:bodyPr/>
          <a:lstStyle/>
          <a:p>
            <a:pPr>
              <a:defRPr/>
            </a:pPr>
            <a:fld id="{0BAAA98E-AEB8-429B-B9FA-B14E1C5572D3}" type="slidenum">
              <a:rPr lang="en-US" altLang="en-US" smtClean="0"/>
              <a:pPr>
                <a:defRPr/>
              </a:pPr>
              <a:t>160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788715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893175" cy="4968875"/>
          </a:xfrm>
        </p:spPr>
        <p:txBody>
          <a:bodyPr/>
          <a:lstStyle/>
          <a:p>
            <a:pPr marL="0" indent="0">
              <a:buNone/>
            </a:pPr>
            <a:r>
              <a:rPr lang="en-US" altLang="cs-CZ" b="1" dirty="0">
                <a:solidFill>
                  <a:schemeClr val="accent6"/>
                </a:solidFill>
              </a:rPr>
              <a:t>Classification</a:t>
            </a:r>
          </a:p>
          <a:p>
            <a:r>
              <a:rPr lang="en-US" altLang="cs-CZ" sz="1200" dirty="0"/>
              <a:t>[Fabien </a:t>
            </a:r>
            <a:r>
              <a:rPr lang="en-US" altLang="cs-CZ" sz="1200" dirty="0" err="1"/>
              <a:t>Baradel</a:t>
            </a:r>
            <a:r>
              <a:rPr lang="en-US" altLang="cs-CZ" sz="1200" dirty="0"/>
              <a:t>, Christian Wolf, and Julien Mille. Human Action Recognition: Pose-based Attention draws focus to Hands. ICCV Workshop on Hands in Action, 2017.]</a:t>
            </a:r>
          </a:p>
          <a:p>
            <a:r>
              <a:rPr lang="en-US" altLang="cs-CZ" sz="1200" dirty="0"/>
              <a:t>[Mathieu </a:t>
            </a:r>
            <a:r>
              <a:rPr lang="en-US" altLang="cs-CZ" sz="1200" dirty="0" err="1"/>
              <a:t>Barnachon</a:t>
            </a:r>
            <a:r>
              <a:rPr lang="en-US" altLang="cs-CZ" sz="1200" dirty="0"/>
              <a:t>, </a:t>
            </a:r>
            <a:r>
              <a:rPr lang="en-US" altLang="cs-CZ" sz="1200" dirty="0" err="1"/>
              <a:t>Saïda</a:t>
            </a:r>
            <a:r>
              <a:rPr lang="en-US" altLang="cs-CZ" sz="1200" dirty="0"/>
              <a:t> </a:t>
            </a:r>
            <a:r>
              <a:rPr lang="en-US" altLang="cs-CZ" sz="1200" dirty="0" err="1"/>
              <a:t>Bouakaz</a:t>
            </a:r>
            <a:r>
              <a:rPr lang="en-US" altLang="cs-CZ" sz="1200" dirty="0"/>
              <a:t>, </a:t>
            </a:r>
            <a:r>
              <a:rPr lang="en-US" altLang="cs-CZ" sz="1200" dirty="0" err="1"/>
              <a:t>Boubakeur</a:t>
            </a:r>
            <a:r>
              <a:rPr lang="en-US" altLang="cs-CZ" sz="1200" dirty="0"/>
              <a:t> </a:t>
            </a:r>
            <a:r>
              <a:rPr lang="en-US" altLang="cs-CZ" sz="1200" dirty="0" err="1"/>
              <a:t>Boufama</a:t>
            </a:r>
            <a:r>
              <a:rPr lang="en-US" altLang="cs-CZ" sz="1200" dirty="0"/>
              <a:t>, and </a:t>
            </a:r>
            <a:r>
              <a:rPr lang="en-US" altLang="cs-CZ" sz="1200" dirty="0" err="1"/>
              <a:t>Erwan</a:t>
            </a:r>
            <a:r>
              <a:rPr lang="en-US" altLang="cs-CZ" sz="1200" dirty="0"/>
              <a:t> </a:t>
            </a:r>
            <a:r>
              <a:rPr lang="en-US" altLang="cs-CZ" sz="1200" dirty="0" err="1"/>
              <a:t>Guillou</a:t>
            </a:r>
            <a:r>
              <a:rPr lang="en-US" altLang="cs-CZ" sz="1200" dirty="0"/>
              <a:t>. Ongoing human action recognition with motion capture. Pattern Recognition, 2014.]</a:t>
            </a:r>
          </a:p>
          <a:p>
            <a:r>
              <a:rPr lang="en-US" altLang="cs-CZ" sz="1200" dirty="0"/>
              <a:t>[Judith </a:t>
            </a:r>
            <a:r>
              <a:rPr lang="en-US" altLang="cs-CZ" sz="1200" dirty="0" err="1"/>
              <a:t>Butepage</a:t>
            </a:r>
            <a:r>
              <a:rPr lang="en-US" altLang="cs-CZ" sz="1200" dirty="0"/>
              <a:t>, Michael J. Black, Danica </a:t>
            </a:r>
            <a:r>
              <a:rPr lang="en-US" altLang="cs-CZ" sz="1200" dirty="0" err="1"/>
              <a:t>Kragic</a:t>
            </a:r>
            <a:r>
              <a:rPr lang="en-US" altLang="cs-CZ" sz="1200" dirty="0"/>
              <a:t>, and </a:t>
            </a:r>
            <a:r>
              <a:rPr lang="en-US" altLang="cs-CZ" sz="1200" dirty="0" err="1"/>
              <a:t>Hedvig</a:t>
            </a:r>
            <a:r>
              <a:rPr lang="en-US" altLang="cs-CZ" sz="1200" dirty="0"/>
              <a:t> </a:t>
            </a:r>
            <a:r>
              <a:rPr lang="en-US" altLang="cs-CZ" sz="1200" dirty="0" err="1"/>
              <a:t>Kjellstrom</a:t>
            </a:r>
            <a:r>
              <a:rPr lang="en-US" altLang="cs-CZ" sz="1200" dirty="0"/>
              <a:t>. Deep Representation Learning for Human Motion Prediction and Classification. CVPR, 2017.]</a:t>
            </a:r>
          </a:p>
          <a:p>
            <a:r>
              <a:rPr lang="en-US" altLang="cs-CZ" sz="1200" dirty="0"/>
              <a:t>[Yong Du, Wei Wang, and Liang Wang. Hierarchical Recurrent Neural Network for Skeleton Based Action Recognition. CVPR, 2015.]</a:t>
            </a:r>
          </a:p>
          <a:p>
            <a:r>
              <a:rPr lang="en-US" altLang="cs-CZ" sz="1200" dirty="0"/>
              <a:t>[Georgios </a:t>
            </a:r>
            <a:r>
              <a:rPr lang="en-US" altLang="cs-CZ" sz="1200" dirty="0" err="1"/>
              <a:t>Evangelidis</a:t>
            </a:r>
            <a:r>
              <a:rPr lang="en-US" altLang="cs-CZ" sz="1200" dirty="0"/>
              <a:t>, </a:t>
            </a:r>
            <a:r>
              <a:rPr lang="en-US" altLang="cs-CZ" sz="1200" dirty="0" err="1"/>
              <a:t>Gurkirt</a:t>
            </a:r>
            <a:r>
              <a:rPr lang="en-US" altLang="cs-CZ" sz="1200" dirty="0"/>
              <a:t> Singh, and Radu </a:t>
            </a:r>
            <a:r>
              <a:rPr lang="en-US" altLang="cs-CZ" sz="1200" dirty="0" err="1"/>
              <a:t>Horaud</a:t>
            </a:r>
            <a:r>
              <a:rPr lang="en-US" altLang="cs-CZ" sz="1200" dirty="0"/>
              <a:t>. Skeletal Quads: Human Action Recognition Using Joint Quadruples. ICPR, 2014.]</a:t>
            </a:r>
          </a:p>
          <a:p>
            <a:r>
              <a:rPr lang="en-US" altLang="cs-CZ" sz="1200" dirty="0"/>
              <a:t>[Harshad Kadu and C.-C. Jay </a:t>
            </a:r>
            <a:r>
              <a:rPr lang="en-US" altLang="cs-CZ" sz="1200" dirty="0" err="1"/>
              <a:t>Kuo</a:t>
            </a:r>
            <a:r>
              <a:rPr lang="en-US" altLang="cs-CZ" sz="1200" dirty="0"/>
              <a:t>. Automatic Human Mocap Data Classification. IEEE Transactions on Multimedia, 2014.]</a:t>
            </a:r>
          </a:p>
          <a:p>
            <a:r>
              <a:rPr lang="en-US" altLang="cs-CZ" sz="1200" dirty="0"/>
              <a:t>[</a:t>
            </a:r>
            <a:r>
              <a:rPr lang="en-US" altLang="cs-CZ" sz="1200" dirty="0" err="1"/>
              <a:t>Sohaib</a:t>
            </a:r>
            <a:r>
              <a:rPr lang="en-US" altLang="cs-CZ" sz="1200" dirty="0"/>
              <a:t> </a:t>
            </a:r>
            <a:r>
              <a:rPr lang="en-US" altLang="cs-CZ" sz="1200" dirty="0" err="1"/>
              <a:t>Laraba</a:t>
            </a:r>
            <a:r>
              <a:rPr lang="en-US" altLang="cs-CZ" sz="1200" dirty="0"/>
              <a:t>, Mohammed Brahimi, Joelle </a:t>
            </a:r>
            <a:r>
              <a:rPr lang="en-US" altLang="cs-CZ" sz="1200" dirty="0" err="1"/>
              <a:t>Tilmanne</a:t>
            </a:r>
            <a:r>
              <a:rPr lang="en-US" altLang="cs-CZ" sz="1200" dirty="0"/>
              <a:t>, and Thierry </a:t>
            </a:r>
            <a:r>
              <a:rPr lang="en-US" altLang="cs-CZ" sz="1200" dirty="0" err="1"/>
              <a:t>Dutoit</a:t>
            </a:r>
            <a:r>
              <a:rPr lang="en-US" altLang="cs-CZ" sz="1200" dirty="0"/>
              <a:t>. 3D skeleton-based action recognition by representing motion capture sequences as 2D-RGB images. Computer Animation and Virtual Worlds, 2017.]</a:t>
            </a:r>
          </a:p>
          <a:p>
            <a:r>
              <a:rPr lang="en-US" altLang="cs-CZ" sz="1200" dirty="0"/>
              <a:t>[</a:t>
            </a:r>
            <a:r>
              <a:rPr lang="en-US" altLang="cs-CZ" sz="1200" dirty="0" err="1"/>
              <a:t>Chaolong</a:t>
            </a:r>
            <a:r>
              <a:rPr lang="en-US" altLang="cs-CZ" sz="1200" dirty="0"/>
              <a:t> Li, Zhen Cui, </a:t>
            </a:r>
            <a:r>
              <a:rPr lang="en-US" altLang="cs-CZ" sz="1200" dirty="0" err="1"/>
              <a:t>Wenming</a:t>
            </a:r>
            <a:r>
              <a:rPr lang="en-US" altLang="cs-CZ" sz="1200" dirty="0"/>
              <a:t> Zheng, </a:t>
            </a:r>
            <a:r>
              <a:rPr lang="en-US" altLang="cs-CZ" sz="1200" dirty="0" err="1"/>
              <a:t>Chunyan</a:t>
            </a:r>
            <a:r>
              <a:rPr lang="en-US" altLang="cs-CZ" sz="1200" dirty="0"/>
              <a:t> Xu, and Jian Yang. </a:t>
            </a:r>
            <a:r>
              <a:rPr lang="en-US" altLang="cs-CZ" sz="1200" dirty="0" err="1"/>
              <a:t>Spatio</a:t>
            </a:r>
            <a:r>
              <a:rPr lang="en-US" altLang="cs-CZ" sz="1200" dirty="0"/>
              <a:t>-Temporal Graph Convolution for Skeleton Based Action Recognition. AAAI, 2018.]</a:t>
            </a:r>
          </a:p>
          <a:p>
            <a:r>
              <a:rPr lang="en-US" altLang="cs-CZ" sz="1200" dirty="0"/>
              <a:t>[Jun Liu, Amir </a:t>
            </a:r>
            <a:r>
              <a:rPr lang="en-US" altLang="cs-CZ" sz="1200" dirty="0" err="1"/>
              <a:t>Shahroudy</a:t>
            </a:r>
            <a:r>
              <a:rPr lang="en-US" altLang="cs-CZ" sz="1200" dirty="0"/>
              <a:t>, Dong Xu, and </a:t>
            </a:r>
            <a:r>
              <a:rPr lang="en-US" altLang="cs-CZ" sz="1200" dirty="0" err="1"/>
              <a:t>GangWang</a:t>
            </a:r>
            <a:r>
              <a:rPr lang="en-US" altLang="cs-CZ" sz="1200" dirty="0"/>
              <a:t>. </a:t>
            </a:r>
            <a:r>
              <a:rPr lang="en-US" altLang="cs-CZ" sz="1200" dirty="0" err="1"/>
              <a:t>Spatio</a:t>
            </a:r>
            <a:r>
              <a:rPr lang="en-US" altLang="cs-CZ" sz="1200" dirty="0"/>
              <a:t>-Temporal LSTM with Trust Gates for 3D Human Action Recognition. ECCV, 2016.]</a:t>
            </a:r>
          </a:p>
          <a:p>
            <a:r>
              <a:rPr lang="en-US" altLang="cs-CZ" sz="1200" dirty="0"/>
              <a:t>[Jun Liu, Gang Wang, Ling-Yu </a:t>
            </a:r>
            <a:r>
              <a:rPr lang="en-US" altLang="cs-CZ" sz="1200" dirty="0" err="1"/>
              <a:t>Duan</a:t>
            </a:r>
            <a:r>
              <a:rPr lang="en-US" altLang="cs-CZ" sz="1200" dirty="0"/>
              <a:t>, Ping Hu, and Alex C. </a:t>
            </a:r>
            <a:r>
              <a:rPr lang="en-US" altLang="cs-CZ" sz="1200" dirty="0" err="1"/>
              <a:t>Kot</a:t>
            </a:r>
            <a:r>
              <a:rPr lang="en-US" altLang="cs-CZ" sz="1200" dirty="0"/>
              <a:t>. Skeleton Based Human Action Recognition with Global Context-Aware Attention LSTM Networks. IEEE Transactions on Image Processing, 2018.]</a:t>
            </a:r>
          </a:p>
          <a:p>
            <a:r>
              <a:rPr lang="en-US" altLang="cs-CZ" sz="1200" dirty="0"/>
              <a:t>[Juan C. Nunez, Raul </a:t>
            </a:r>
            <a:r>
              <a:rPr lang="en-US" altLang="cs-CZ" sz="1200" dirty="0" err="1"/>
              <a:t>Cabido</a:t>
            </a:r>
            <a:r>
              <a:rPr lang="en-US" altLang="cs-CZ" sz="1200" dirty="0"/>
              <a:t>, Juan J. </a:t>
            </a:r>
            <a:r>
              <a:rPr lang="en-US" altLang="cs-CZ" sz="1200" dirty="0" err="1"/>
              <a:t>Pantrigo</a:t>
            </a:r>
            <a:r>
              <a:rPr lang="en-US" altLang="cs-CZ" sz="1200" dirty="0"/>
              <a:t>, Antonio S. Montemayor, and Jose F. Velez. Convolutional Neural Networks and Long Short-Term Memory for skeleton-based human activity and hand gesture recognition. Pattern Recognition, 2018.]</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75821E6-B36A-4E14-B3AD-3731D2B1EF30}"/>
              </a:ext>
            </a:extLst>
          </p:cNvPr>
          <p:cNvSpPr>
            <a:spLocks noGrp="1"/>
          </p:cNvSpPr>
          <p:nvPr>
            <p:ph type="sldNum" sz="quarter" idx="11"/>
          </p:nvPr>
        </p:nvSpPr>
        <p:spPr/>
        <p:txBody>
          <a:bodyPr/>
          <a:lstStyle/>
          <a:p>
            <a:pPr>
              <a:defRPr/>
            </a:pPr>
            <a:fld id="{0BAAA98E-AEB8-429B-B9FA-B14E1C5572D3}" type="slidenum">
              <a:rPr lang="en-US" altLang="en-US" smtClean="0"/>
              <a:pPr>
                <a:defRPr/>
              </a:pPr>
              <a:t>161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578457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893175" cy="4968875"/>
          </a:xfrm>
        </p:spPr>
        <p:txBody>
          <a:bodyPr/>
          <a:lstStyle/>
          <a:p>
            <a:pPr marL="0" indent="0">
              <a:buNone/>
            </a:pPr>
            <a:r>
              <a:rPr lang="en-US" altLang="cs-CZ" b="1" dirty="0">
                <a:solidFill>
                  <a:schemeClr val="accent6"/>
                </a:solidFill>
              </a:rPr>
              <a:t>Classification</a:t>
            </a:r>
          </a:p>
          <a:p>
            <a:r>
              <a:rPr lang="en-US" altLang="cs-CZ" sz="1200" dirty="0"/>
              <a:t>[Jan </a:t>
            </a:r>
            <a:r>
              <a:rPr lang="en-US" altLang="cs-CZ" sz="1200" dirty="0" err="1"/>
              <a:t>Sedmidubsky</a:t>
            </a:r>
            <a:r>
              <a:rPr lang="en-US" altLang="cs-CZ" sz="1200" dirty="0"/>
              <a:t> and Pavel </a:t>
            </a:r>
            <a:r>
              <a:rPr lang="en-US" altLang="cs-CZ" sz="1200" dirty="0" err="1"/>
              <a:t>Zezula</a:t>
            </a:r>
            <a:r>
              <a:rPr lang="en-US" altLang="cs-CZ" sz="1200" dirty="0"/>
              <a:t>. Probabilistic Classification of Skeleton Sequences. DEXA, 2018.]</a:t>
            </a:r>
          </a:p>
          <a:p>
            <a:r>
              <a:rPr lang="en-US" altLang="cs-CZ" sz="1200" dirty="0"/>
              <a:t>[Roshan Singh, </a:t>
            </a:r>
            <a:r>
              <a:rPr lang="en-US" altLang="cs-CZ" sz="1200" dirty="0" err="1"/>
              <a:t>Jagwinder</a:t>
            </a:r>
            <a:r>
              <a:rPr lang="en-US" altLang="cs-CZ" sz="1200" dirty="0"/>
              <a:t> Kaur Dhillon, Alok Kumar Singh Kushwaha, and Rajeev Srivastava. Depth based enlarged temporal dimension of 3D deep convolutional network for activity recognition. Multimedia Tools and Applications, 2018.]</a:t>
            </a:r>
          </a:p>
          <a:p>
            <a:r>
              <a:rPr lang="en-US" altLang="cs-CZ" sz="1200" dirty="0"/>
              <a:t>[</a:t>
            </a:r>
            <a:r>
              <a:rPr lang="en-US" altLang="cs-CZ" sz="1200" dirty="0" err="1"/>
              <a:t>Sijie</a:t>
            </a:r>
            <a:r>
              <a:rPr lang="en-US" altLang="cs-CZ" sz="1200" dirty="0"/>
              <a:t> Song, </a:t>
            </a:r>
            <a:r>
              <a:rPr lang="en-US" altLang="cs-CZ" sz="1200" dirty="0" err="1"/>
              <a:t>Cuiling</a:t>
            </a:r>
            <a:r>
              <a:rPr lang="en-US" altLang="cs-CZ" sz="1200" dirty="0"/>
              <a:t> Lan, </a:t>
            </a:r>
            <a:r>
              <a:rPr lang="en-US" altLang="cs-CZ" sz="1200" dirty="0" err="1"/>
              <a:t>Junliang</a:t>
            </a:r>
            <a:r>
              <a:rPr lang="en-US" altLang="cs-CZ" sz="1200" dirty="0"/>
              <a:t> Xing, Wenjun Zeng, and </a:t>
            </a:r>
            <a:r>
              <a:rPr lang="en-US" altLang="cs-CZ" sz="1200" dirty="0" err="1"/>
              <a:t>Jiaying</a:t>
            </a:r>
            <a:r>
              <a:rPr lang="en-US" altLang="cs-CZ" sz="1200" dirty="0"/>
              <a:t> Liu. An End-to-End </a:t>
            </a:r>
            <a:r>
              <a:rPr lang="en-US" altLang="cs-CZ" sz="1200" dirty="0" err="1"/>
              <a:t>Spatio</a:t>
            </a:r>
            <a:r>
              <a:rPr lang="en-US" altLang="cs-CZ" sz="1200" dirty="0"/>
              <a:t>-Temporal Attention Model for Human Action Recognition from Skeleton Data. </a:t>
            </a:r>
            <a:r>
              <a:rPr lang="en-US" altLang="cs-CZ" sz="1200" dirty="0" err="1"/>
              <a:t>CoRR</a:t>
            </a:r>
            <a:r>
              <a:rPr lang="en-US" altLang="cs-CZ" sz="1200" dirty="0"/>
              <a:t> abs/1611.06067, 2016.]</a:t>
            </a:r>
          </a:p>
          <a:p>
            <a:r>
              <a:rPr lang="en-US" altLang="cs-CZ" sz="1200" dirty="0"/>
              <a:t>[Bin Sun, </a:t>
            </a:r>
            <a:r>
              <a:rPr lang="en-US" altLang="cs-CZ" sz="1200" dirty="0" err="1"/>
              <a:t>Dehui</a:t>
            </a:r>
            <a:r>
              <a:rPr lang="en-US" altLang="cs-CZ" sz="1200" dirty="0"/>
              <a:t> Kong, </a:t>
            </a:r>
            <a:r>
              <a:rPr lang="en-US" altLang="cs-CZ" sz="1200" dirty="0" err="1"/>
              <a:t>Shaofan</a:t>
            </a:r>
            <a:r>
              <a:rPr lang="en-US" altLang="cs-CZ" sz="1200" dirty="0"/>
              <a:t> Wang, </a:t>
            </a:r>
            <a:r>
              <a:rPr lang="en-US" altLang="cs-CZ" sz="1200" dirty="0" err="1"/>
              <a:t>Lichun</a:t>
            </a:r>
            <a:r>
              <a:rPr lang="en-US" altLang="cs-CZ" sz="1200" dirty="0"/>
              <a:t> Wang, </a:t>
            </a:r>
            <a:r>
              <a:rPr lang="en-US" altLang="cs-CZ" sz="1200" dirty="0" err="1"/>
              <a:t>Yuping</a:t>
            </a:r>
            <a:r>
              <a:rPr lang="en-US" altLang="cs-CZ" sz="1200" dirty="0"/>
              <a:t> Wang, and </a:t>
            </a:r>
            <a:r>
              <a:rPr lang="en-US" altLang="cs-CZ" sz="1200" dirty="0" err="1"/>
              <a:t>Baocai</a:t>
            </a:r>
            <a:r>
              <a:rPr lang="en-US" altLang="cs-CZ" sz="1200" dirty="0"/>
              <a:t> Yin. Effective human action recognition using global and local offsets of skeleton joints. Multimedia Tools and Applications, 2018.]</a:t>
            </a:r>
          </a:p>
          <a:p>
            <a:r>
              <a:rPr lang="en-US" altLang="cs-CZ" sz="1200" dirty="0"/>
              <a:t>[</a:t>
            </a:r>
            <a:r>
              <a:rPr lang="en-US" altLang="cs-CZ" sz="1200" dirty="0" err="1"/>
              <a:t>Wentao</a:t>
            </a:r>
            <a:r>
              <a:rPr lang="en-US" altLang="cs-CZ" sz="1200" dirty="0"/>
              <a:t> Zhu, </a:t>
            </a:r>
            <a:r>
              <a:rPr lang="en-US" altLang="cs-CZ" sz="1200" dirty="0" err="1"/>
              <a:t>Cuiling</a:t>
            </a:r>
            <a:r>
              <a:rPr lang="en-US" altLang="cs-CZ" sz="1200" dirty="0"/>
              <a:t> Lan, </a:t>
            </a:r>
            <a:r>
              <a:rPr lang="en-US" altLang="cs-CZ" sz="1200" dirty="0" err="1"/>
              <a:t>Junliang</a:t>
            </a:r>
            <a:r>
              <a:rPr lang="en-US" altLang="cs-CZ" sz="1200" dirty="0"/>
              <a:t> Xing, Wenjun Zeng, </a:t>
            </a:r>
            <a:r>
              <a:rPr lang="en-US" altLang="cs-CZ" sz="1200" dirty="0" err="1"/>
              <a:t>Yanghao</a:t>
            </a:r>
            <a:r>
              <a:rPr lang="en-US" altLang="cs-CZ" sz="1200" dirty="0"/>
              <a:t> Li, Li Shen, and </a:t>
            </a:r>
            <a:r>
              <a:rPr lang="en-US" altLang="cs-CZ" sz="1200" dirty="0" err="1"/>
              <a:t>Xiaohui</a:t>
            </a:r>
            <a:r>
              <a:rPr lang="en-US" altLang="cs-CZ" sz="1200" dirty="0"/>
              <a:t> </a:t>
            </a:r>
            <a:r>
              <a:rPr lang="en-US" altLang="cs-CZ" sz="1200" dirty="0" err="1"/>
              <a:t>Xie</a:t>
            </a:r>
            <a:r>
              <a:rPr lang="en-US" altLang="cs-CZ" sz="1200" dirty="0"/>
              <a:t>. Co-occurrence Feature Learning for Skeleton Based Action Recognition Using Regularized Deep LSTM Networks. AAAI, 2016.]</a:t>
            </a:r>
          </a:p>
          <a:p>
            <a:r>
              <a:rPr lang="en-US" altLang="cs-CZ" sz="1200" dirty="0"/>
              <a:t>[</a:t>
            </a:r>
            <a:r>
              <a:rPr lang="en-US" altLang="cs-CZ" sz="1200" dirty="0" err="1"/>
              <a:t>Pattreeya</a:t>
            </a:r>
            <a:r>
              <a:rPr lang="en-US" altLang="cs-CZ" sz="1200" dirty="0"/>
              <a:t> </a:t>
            </a:r>
            <a:r>
              <a:rPr lang="en-US" altLang="cs-CZ" sz="1200" dirty="0" err="1"/>
              <a:t>Tanisaro</a:t>
            </a:r>
            <a:r>
              <a:rPr lang="en-US" altLang="cs-CZ" sz="1200" dirty="0"/>
              <a:t> and Gunther </a:t>
            </a:r>
            <a:r>
              <a:rPr lang="en-US" altLang="cs-CZ" sz="1200" dirty="0" err="1"/>
              <a:t>Heidemann</a:t>
            </a:r>
            <a:r>
              <a:rPr lang="en-US" altLang="cs-CZ" sz="1200" dirty="0"/>
              <a:t>. An Empirical Study on Bidirectional Recurrent Neural Networks for Human Motion Recognition. TIME, 2018.]</a:t>
            </a:r>
          </a:p>
          <a:p>
            <a:r>
              <a:rPr lang="en-US" altLang="cs-CZ" sz="1200" dirty="0"/>
              <a:t>[</a:t>
            </a:r>
            <a:r>
              <a:rPr lang="en-US" altLang="cs-CZ" sz="1200" dirty="0" err="1"/>
              <a:t>Zhiwu</a:t>
            </a:r>
            <a:r>
              <a:rPr lang="en-US" altLang="cs-CZ" sz="1200" dirty="0"/>
              <a:t> Huang, Chengde Wan, Thomas Probst, and Luc Van </a:t>
            </a:r>
            <a:r>
              <a:rPr lang="en-US" altLang="cs-CZ" sz="1200" dirty="0" err="1"/>
              <a:t>Gool</a:t>
            </a:r>
            <a:r>
              <a:rPr lang="en-US" altLang="cs-CZ" sz="1200" dirty="0"/>
              <a:t>. Deep Learning on Lie Groups for Skeleton-Based Action Recognition. CVPR, 2017.]</a:t>
            </a:r>
          </a:p>
          <a:p>
            <a:r>
              <a:rPr lang="en-US" altLang="cs-CZ" sz="1200" dirty="0"/>
              <a:t>[</a:t>
            </a:r>
            <a:r>
              <a:rPr lang="en-US" altLang="cs-CZ" sz="1200" dirty="0" err="1"/>
              <a:t>Qiuhong</a:t>
            </a:r>
            <a:r>
              <a:rPr lang="en-US" altLang="cs-CZ" sz="1200" dirty="0"/>
              <a:t> </a:t>
            </a:r>
            <a:r>
              <a:rPr lang="en-US" altLang="cs-CZ" sz="1200" dirty="0" err="1"/>
              <a:t>Ke</a:t>
            </a:r>
            <a:r>
              <a:rPr lang="en-US" altLang="cs-CZ" sz="1200" dirty="0"/>
              <a:t>, Mohammed </a:t>
            </a:r>
            <a:r>
              <a:rPr lang="en-US" altLang="cs-CZ" sz="1200" dirty="0" err="1"/>
              <a:t>Bennamoun</a:t>
            </a:r>
            <a:r>
              <a:rPr lang="en-US" altLang="cs-CZ" sz="1200" dirty="0"/>
              <a:t>, </a:t>
            </a:r>
            <a:r>
              <a:rPr lang="en-US" altLang="cs-CZ" sz="1200" dirty="0" err="1"/>
              <a:t>Senjian</a:t>
            </a:r>
            <a:r>
              <a:rPr lang="en-US" altLang="cs-CZ" sz="1200" dirty="0"/>
              <a:t> An, Ferdous Ahmed </a:t>
            </a:r>
            <a:r>
              <a:rPr lang="en-US" altLang="cs-CZ" sz="1200" dirty="0" err="1"/>
              <a:t>Sohel</a:t>
            </a:r>
            <a:r>
              <a:rPr lang="en-US" altLang="cs-CZ" sz="1200" dirty="0"/>
              <a:t>, and Farid </a:t>
            </a:r>
            <a:r>
              <a:rPr lang="en-US" altLang="cs-CZ" sz="1200" dirty="0" err="1"/>
              <a:t>Boussaïd</a:t>
            </a:r>
            <a:r>
              <a:rPr lang="en-US" altLang="cs-CZ" sz="1200" dirty="0"/>
              <a:t>. A New Representation of Skeleton Sequences for 3D Action Recognition. CVPR, 2017.]</a:t>
            </a:r>
          </a:p>
          <a:p>
            <a:r>
              <a:rPr lang="en-US" altLang="cs-CZ" sz="1200" dirty="0"/>
              <a:t>[</a:t>
            </a:r>
            <a:r>
              <a:rPr lang="en-US" altLang="cs-CZ" sz="1200" dirty="0" err="1"/>
              <a:t>Chaolong</a:t>
            </a:r>
            <a:r>
              <a:rPr lang="en-US" altLang="cs-CZ" sz="1200" dirty="0"/>
              <a:t> Li, Zhen Cui, </a:t>
            </a:r>
            <a:r>
              <a:rPr lang="en-US" altLang="cs-CZ" sz="1200" dirty="0" err="1"/>
              <a:t>Wenming</a:t>
            </a:r>
            <a:r>
              <a:rPr lang="en-US" altLang="cs-CZ" sz="1200" dirty="0"/>
              <a:t> Zheng, </a:t>
            </a:r>
            <a:r>
              <a:rPr lang="en-US" altLang="cs-CZ" sz="1200" dirty="0" err="1"/>
              <a:t>Chunyan</a:t>
            </a:r>
            <a:r>
              <a:rPr lang="en-US" altLang="cs-CZ" sz="1200" dirty="0"/>
              <a:t> Xu, and Jian Yang. </a:t>
            </a:r>
            <a:r>
              <a:rPr lang="en-US" altLang="cs-CZ" sz="1200" dirty="0" err="1"/>
              <a:t>Spatio</a:t>
            </a:r>
            <a:r>
              <a:rPr lang="en-US" altLang="cs-CZ" sz="1200" dirty="0"/>
              <a:t>-Temporal Graph Convolution for Skeleton Based Action Recognition. AAAI, 2018.]</a:t>
            </a:r>
          </a:p>
          <a:p>
            <a:r>
              <a:rPr lang="en-US" altLang="cs-CZ" sz="1200" dirty="0"/>
              <a:t>[Jun Liu, Gang Wang, Ling-Yu </a:t>
            </a:r>
            <a:r>
              <a:rPr lang="en-US" altLang="cs-CZ" sz="1200" dirty="0" err="1"/>
              <a:t>Duan</a:t>
            </a:r>
            <a:r>
              <a:rPr lang="en-US" altLang="cs-CZ" sz="1200" dirty="0"/>
              <a:t>, Ping Hu, and Alex C. </a:t>
            </a:r>
            <a:r>
              <a:rPr lang="en-US" altLang="cs-CZ" sz="1200" dirty="0" err="1"/>
              <a:t>Kot</a:t>
            </a:r>
            <a:r>
              <a:rPr lang="en-US" altLang="cs-CZ" sz="1200" dirty="0"/>
              <a:t>. Skeleton Based Human Action Recognition with Global Context-Aware Attention LSTM Networks. IEEE Transactions on Image Processing, 2018.]</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5F9ECA8-CCE0-431F-93E0-9FEF4FA0CD7B}"/>
              </a:ext>
            </a:extLst>
          </p:cNvPr>
          <p:cNvSpPr>
            <a:spLocks noGrp="1"/>
          </p:cNvSpPr>
          <p:nvPr>
            <p:ph type="sldNum" sz="quarter" idx="11"/>
          </p:nvPr>
        </p:nvSpPr>
        <p:spPr/>
        <p:txBody>
          <a:bodyPr/>
          <a:lstStyle/>
          <a:p>
            <a:pPr>
              <a:defRPr/>
            </a:pPr>
            <a:fld id="{0BAAA98E-AEB8-429B-B9FA-B14E1C5572D3}" type="slidenum">
              <a:rPr lang="en-US" altLang="en-US" smtClean="0"/>
              <a:pPr>
                <a:defRPr/>
              </a:pPr>
              <a:t>162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9921064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893175" cy="4968875"/>
          </a:xfrm>
        </p:spPr>
        <p:txBody>
          <a:bodyPr/>
          <a:lstStyle/>
          <a:p>
            <a:pPr marL="0" indent="0">
              <a:buNone/>
            </a:pPr>
            <a:r>
              <a:rPr lang="en-US" altLang="cs-CZ" b="1" dirty="0">
                <a:solidFill>
                  <a:schemeClr val="accent6"/>
                </a:solidFill>
              </a:rPr>
              <a:t>Semantic Segmentation</a:t>
            </a:r>
          </a:p>
          <a:p>
            <a:r>
              <a:rPr lang="en-US" altLang="cs-CZ" sz="1200" dirty="0"/>
              <a:t>[Said </a:t>
            </a:r>
            <a:r>
              <a:rPr lang="en-US" altLang="cs-CZ" sz="1200" dirty="0" err="1"/>
              <a:t>Yacine</a:t>
            </a:r>
            <a:r>
              <a:rPr lang="en-US" altLang="cs-CZ" sz="1200" dirty="0"/>
              <a:t> </a:t>
            </a:r>
            <a:r>
              <a:rPr lang="en-US" altLang="cs-CZ" sz="1200" dirty="0" err="1"/>
              <a:t>Boulahia</a:t>
            </a:r>
            <a:r>
              <a:rPr lang="en-US" altLang="cs-CZ" sz="1200" dirty="0"/>
              <a:t>, Eric Anquetil, Franck </a:t>
            </a:r>
            <a:r>
              <a:rPr lang="en-US" altLang="cs-CZ" sz="1200" dirty="0" err="1"/>
              <a:t>Multon</a:t>
            </a:r>
            <a:r>
              <a:rPr lang="en-US" altLang="cs-CZ" sz="1200" dirty="0"/>
              <a:t>, and Richard </a:t>
            </a:r>
            <a:r>
              <a:rPr lang="en-US" altLang="cs-CZ" sz="1200" dirty="0" err="1"/>
              <a:t>Kulpa</a:t>
            </a:r>
            <a:r>
              <a:rPr lang="en-US" altLang="cs-CZ" sz="1200" dirty="0"/>
              <a:t>. CuDi3D: Curvilinear displacement based approach for online 3D action detection. Computer Vision and Image Understanding, 2018.]</a:t>
            </a:r>
          </a:p>
          <a:p>
            <a:r>
              <a:rPr lang="en-US" altLang="cs-CZ" sz="1200" dirty="0"/>
              <a:t>[Judith </a:t>
            </a:r>
            <a:r>
              <a:rPr lang="en-US" altLang="cs-CZ" sz="1200" dirty="0" err="1"/>
              <a:t>Butepage</a:t>
            </a:r>
            <a:r>
              <a:rPr lang="en-US" altLang="cs-CZ" sz="1200" dirty="0"/>
              <a:t>, Michael J. Black, Danica </a:t>
            </a:r>
            <a:r>
              <a:rPr lang="en-US" altLang="cs-CZ" sz="1200" dirty="0" err="1"/>
              <a:t>Kragic</a:t>
            </a:r>
            <a:r>
              <a:rPr lang="en-US" altLang="cs-CZ" sz="1200" dirty="0"/>
              <a:t>, and </a:t>
            </a:r>
            <a:r>
              <a:rPr lang="en-US" altLang="cs-CZ" sz="1200" dirty="0" err="1"/>
              <a:t>Hedvig</a:t>
            </a:r>
            <a:r>
              <a:rPr lang="en-US" altLang="cs-CZ" sz="1200" dirty="0"/>
              <a:t> </a:t>
            </a:r>
            <a:r>
              <a:rPr lang="en-US" altLang="cs-CZ" sz="1200" dirty="0" err="1"/>
              <a:t>Kjellstrom</a:t>
            </a:r>
            <a:r>
              <a:rPr lang="en-US" altLang="cs-CZ" sz="1200" dirty="0"/>
              <a:t>. Deep Representation Learning for Human Motion Prediction and Classification. CVPR, 2017.]</a:t>
            </a:r>
          </a:p>
          <a:p>
            <a:r>
              <a:rPr lang="en-US" altLang="cs-CZ" sz="1200" dirty="0"/>
              <a:t>[Petr Elias, Jan </a:t>
            </a:r>
            <a:r>
              <a:rPr lang="en-US" altLang="cs-CZ" sz="1200" dirty="0" err="1"/>
              <a:t>Sedmidubsky</a:t>
            </a:r>
            <a:r>
              <a:rPr lang="en-US" altLang="cs-CZ" sz="1200" dirty="0"/>
              <a:t>, and Pavel </a:t>
            </a:r>
            <a:r>
              <a:rPr lang="en-US" altLang="cs-CZ" sz="1200" dirty="0" err="1"/>
              <a:t>Zezula</a:t>
            </a:r>
            <a:r>
              <a:rPr lang="en-US" altLang="cs-CZ" sz="1200" dirty="0"/>
              <a:t>. A Real-Time Annotation of Motion Data Streams. ISM, 2017.]</a:t>
            </a:r>
          </a:p>
          <a:p>
            <a:r>
              <a:rPr lang="en-US" altLang="cs-CZ" sz="1200" dirty="0"/>
              <a:t>[Sheng Li, Kang Li, and Yun Fu. Early Recognition of 3D Human Actions. ACM Trans. Multimedia </a:t>
            </a:r>
            <a:r>
              <a:rPr lang="en-US" altLang="cs-CZ" sz="1200" dirty="0" err="1"/>
              <a:t>Comput</a:t>
            </a:r>
            <a:r>
              <a:rPr lang="en-US" altLang="cs-CZ" sz="1200" dirty="0"/>
              <a:t>. </a:t>
            </a:r>
            <a:r>
              <a:rPr lang="en-US" altLang="cs-CZ" sz="1200" dirty="0" err="1"/>
              <a:t>Commun</a:t>
            </a:r>
            <a:r>
              <a:rPr lang="en-US" altLang="cs-CZ" sz="1200" dirty="0"/>
              <a:t>. Appl., 2018.]</a:t>
            </a:r>
          </a:p>
          <a:p>
            <a:r>
              <a:rPr lang="en-US" altLang="cs-CZ" sz="1200" dirty="0"/>
              <a:t>[</a:t>
            </a:r>
            <a:r>
              <a:rPr lang="en-US" altLang="cs-CZ" sz="1200" dirty="0" err="1"/>
              <a:t>Shugao</a:t>
            </a:r>
            <a:r>
              <a:rPr lang="en-US" altLang="cs-CZ" sz="1200" dirty="0"/>
              <a:t> Ma, Leonid </a:t>
            </a:r>
            <a:r>
              <a:rPr lang="en-US" altLang="cs-CZ" sz="1200" dirty="0" err="1"/>
              <a:t>Sigal</a:t>
            </a:r>
            <a:r>
              <a:rPr lang="en-US" altLang="cs-CZ" sz="1200" dirty="0"/>
              <a:t>, and Stan </a:t>
            </a:r>
            <a:r>
              <a:rPr lang="en-US" altLang="cs-CZ" sz="1200" dirty="0" err="1"/>
              <a:t>Sclaroff</a:t>
            </a:r>
            <a:r>
              <a:rPr lang="en-US" altLang="cs-CZ" sz="1200" dirty="0"/>
              <a:t>. Learning Activity Progression in LSTMs for Activity Detection and Early Detection. CVPR, 2016.]</a:t>
            </a:r>
          </a:p>
          <a:p>
            <a:r>
              <a:rPr lang="en-US" altLang="cs-CZ" sz="1200" dirty="0"/>
              <a:t>[</a:t>
            </a:r>
            <a:r>
              <a:rPr lang="en-US" altLang="cs-CZ" sz="1200" dirty="0" err="1"/>
              <a:t>Meinard</a:t>
            </a:r>
            <a:r>
              <a:rPr lang="en-US" altLang="cs-CZ" sz="1200" dirty="0"/>
              <a:t> Müller, Andreas </a:t>
            </a:r>
            <a:r>
              <a:rPr lang="en-US" altLang="cs-CZ" sz="1200" dirty="0" err="1"/>
              <a:t>Baak</a:t>
            </a:r>
            <a:r>
              <a:rPr lang="en-US" altLang="cs-CZ" sz="1200" dirty="0"/>
              <a:t>, and Hans-Peter Seidel. Efficient and Robust Annotation of Motion Capture Data. SCA, 2009.]</a:t>
            </a:r>
          </a:p>
          <a:p>
            <a:r>
              <a:rPr lang="en-US" altLang="cs-CZ" sz="1200" dirty="0"/>
              <a:t>[</a:t>
            </a:r>
            <a:r>
              <a:rPr lang="en-US" altLang="cs-CZ" sz="1200" dirty="0" err="1"/>
              <a:t>Sijie</a:t>
            </a:r>
            <a:r>
              <a:rPr lang="en-US" altLang="cs-CZ" sz="1200" dirty="0"/>
              <a:t> Song, </a:t>
            </a:r>
            <a:r>
              <a:rPr lang="en-US" altLang="cs-CZ" sz="1200" dirty="0" err="1"/>
              <a:t>Cuiling</a:t>
            </a:r>
            <a:r>
              <a:rPr lang="en-US" altLang="cs-CZ" sz="1200" dirty="0"/>
              <a:t> Lan, </a:t>
            </a:r>
            <a:r>
              <a:rPr lang="en-US" altLang="cs-CZ" sz="1200" dirty="0" err="1"/>
              <a:t>Junliang</a:t>
            </a:r>
            <a:r>
              <a:rPr lang="en-US" altLang="cs-CZ" sz="1200" dirty="0"/>
              <a:t> Xing, Wenjun Zeng, and </a:t>
            </a:r>
            <a:r>
              <a:rPr lang="en-US" altLang="cs-CZ" sz="1200" dirty="0" err="1"/>
              <a:t>Jiaying</a:t>
            </a:r>
            <a:r>
              <a:rPr lang="en-US" altLang="cs-CZ" sz="1200" dirty="0"/>
              <a:t> Liu. </a:t>
            </a:r>
            <a:r>
              <a:rPr lang="en-US" altLang="cs-CZ" sz="1200" dirty="0" err="1"/>
              <a:t>Spatio</a:t>
            </a:r>
            <a:r>
              <a:rPr lang="en-US" altLang="cs-CZ" sz="1200" dirty="0"/>
              <a:t>-Temporal Attention-Based LSTM Networks for 3D Action Recognition and Detection. IEEE Transactions on Image Processing, 2018.]</a:t>
            </a:r>
          </a:p>
          <a:p>
            <a:r>
              <a:rPr lang="en-US" altLang="cs-CZ" sz="1200" dirty="0"/>
              <a:t>[Chang Tang, </a:t>
            </a:r>
            <a:r>
              <a:rPr lang="en-US" altLang="cs-CZ" sz="1200" dirty="0" err="1"/>
              <a:t>Wanqing</a:t>
            </a:r>
            <a:r>
              <a:rPr lang="en-US" altLang="cs-CZ" sz="1200" dirty="0"/>
              <a:t> Li, </a:t>
            </a:r>
            <a:r>
              <a:rPr lang="en-US" altLang="cs-CZ" sz="1200" dirty="0" err="1"/>
              <a:t>Pichao</a:t>
            </a:r>
            <a:r>
              <a:rPr lang="en-US" altLang="cs-CZ" sz="1200" dirty="0"/>
              <a:t> Wang, and </a:t>
            </a:r>
            <a:r>
              <a:rPr lang="en-US" altLang="cs-CZ" sz="1200" dirty="0" err="1"/>
              <a:t>Lizhe</a:t>
            </a:r>
            <a:r>
              <a:rPr lang="en-US" altLang="cs-CZ" sz="1200" dirty="0"/>
              <a:t> Wang. Online human action recognition based on incremental learning of weighted covariance descriptors. Information Sciences, 2018.]</a:t>
            </a:r>
          </a:p>
          <a:p>
            <a:r>
              <a:rPr lang="en-US" altLang="cs-CZ" sz="1200" dirty="0"/>
              <a:t>[D. Wu and L. Shao. Leveraging Hierarchical Parametric Networks for Skeletal Joints Based Action Segmentation and Recognition. CVPR, 2014.]</a:t>
            </a:r>
          </a:p>
          <a:p>
            <a:r>
              <a:rPr lang="en-US" altLang="cs-CZ" sz="1200" dirty="0"/>
              <a:t>[Yan Xu, </a:t>
            </a:r>
            <a:r>
              <a:rPr lang="en-US" altLang="cs-CZ" sz="1200" dirty="0" err="1"/>
              <a:t>Zhengyang</a:t>
            </a:r>
            <a:r>
              <a:rPr lang="en-US" altLang="cs-CZ" sz="1200" dirty="0"/>
              <a:t> Shen, Xin Zhang, </a:t>
            </a:r>
            <a:r>
              <a:rPr lang="en-US" altLang="cs-CZ" sz="1200" dirty="0" err="1"/>
              <a:t>Yifan</a:t>
            </a:r>
            <a:r>
              <a:rPr lang="en-US" altLang="cs-CZ" sz="1200" dirty="0"/>
              <a:t> Gao, </a:t>
            </a:r>
            <a:r>
              <a:rPr lang="en-US" altLang="cs-CZ" sz="1200" dirty="0" err="1"/>
              <a:t>Shujian</a:t>
            </a:r>
            <a:r>
              <a:rPr lang="en-US" altLang="cs-CZ" sz="1200" dirty="0"/>
              <a:t> Deng, </a:t>
            </a:r>
            <a:r>
              <a:rPr lang="en-US" altLang="cs-CZ" sz="1200" dirty="0" err="1"/>
              <a:t>YipeiWang</a:t>
            </a:r>
            <a:r>
              <a:rPr lang="en-US" altLang="cs-CZ" sz="1200" dirty="0"/>
              <a:t>, </a:t>
            </a:r>
            <a:r>
              <a:rPr lang="en-US" altLang="cs-CZ" sz="1200" dirty="0" err="1"/>
              <a:t>Yubo</a:t>
            </a:r>
            <a:r>
              <a:rPr lang="en-US" altLang="cs-CZ" sz="1200" dirty="0"/>
              <a:t> Fan, and </a:t>
            </a:r>
            <a:r>
              <a:rPr lang="en-US" altLang="cs-CZ" sz="1200" dirty="0" err="1"/>
              <a:t>EricI</a:t>
            </a:r>
            <a:r>
              <a:rPr lang="en-US" altLang="cs-CZ" sz="1200" dirty="0"/>
              <a:t>-Chao Chang. Learning multi-level features for sensor-based human action recognition. Pervasive and Mobile Computing, 2017.]</a:t>
            </a:r>
          </a:p>
          <a:p>
            <a:r>
              <a:rPr lang="en-US" altLang="cs-CZ" sz="1200" dirty="0"/>
              <a:t>[Xin Zhao, </a:t>
            </a:r>
            <a:r>
              <a:rPr lang="en-US" altLang="cs-CZ" sz="1200" dirty="0" err="1"/>
              <a:t>Xue</a:t>
            </a:r>
            <a:r>
              <a:rPr lang="en-US" altLang="cs-CZ" sz="1200" dirty="0"/>
              <a:t> Li, </a:t>
            </a:r>
            <a:r>
              <a:rPr lang="en-US" altLang="cs-CZ" sz="1200" dirty="0" err="1"/>
              <a:t>Chaoyi</a:t>
            </a:r>
            <a:r>
              <a:rPr lang="en-US" altLang="cs-CZ" sz="1200" dirty="0"/>
              <a:t> Pang, Quan Z. Sheng, Sen Wang, and Mao Ye. Structured Streaming Skeleton – A New Feature for Online Human Gesture Recognition. ACM Trans. Multimedia </a:t>
            </a:r>
            <a:r>
              <a:rPr lang="en-US" altLang="cs-CZ" sz="1200" dirty="0" err="1"/>
              <a:t>Comput</a:t>
            </a:r>
            <a:r>
              <a:rPr lang="en-US" altLang="cs-CZ" sz="1200" dirty="0"/>
              <a:t>. </a:t>
            </a:r>
            <a:r>
              <a:rPr lang="en-US" altLang="cs-CZ" sz="1200" dirty="0" err="1"/>
              <a:t>Commun</a:t>
            </a:r>
            <a:r>
              <a:rPr lang="en-US" altLang="cs-CZ" sz="1200" dirty="0"/>
              <a:t>. Appl., 2014.]</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2A6C5E72-C594-47F9-AC53-627F494DB1FE}"/>
              </a:ext>
            </a:extLst>
          </p:cNvPr>
          <p:cNvSpPr>
            <a:spLocks noGrp="1"/>
          </p:cNvSpPr>
          <p:nvPr>
            <p:ph type="sldNum" sz="quarter" idx="11"/>
          </p:nvPr>
        </p:nvSpPr>
        <p:spPr/>
        <p:txBody>
          <a:bodyPr/>
          <a:lstStyle/>
          <a:p>
            <a:pPr>
              <a:defRPr/>
            </a:pPr>
            <a:fld id="{0BAAA98E-AEB8-429B-B9FA-B14E1C5572D3}" type="slidenum">
              <a:rPr lang="en-US" altLang="en-US" smtClean="0"/>
              <a:pPr>
                <a:defRPr/>
              </a:pPr>
              <a:t>163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4784824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Resources</a:t>
            </a:r>
          </a:p>
        </p:txBody>
      </p:sp>
      <p:sp>
        <p:nvSpPr>
          <p:cNvPr id="28674" name="Zástupný symbol pro obsah 2"/>
          <p:cNvSpPr>
            <a:spLocks noGrp="1"/>
          </p:cNvSpPr>
          <p:nvPr>
            <p:ph idx="1"/>
          </p:nvPr>
        </p:nvSpPr>
        <p:spPr>
          <a:xfrm>
            <a:off x="250825" y="1432736"/>
            <a:ext cx="8713663" cy="4968875"/>
          </a:xfrm>
        </p:spPr>
        <p:txBody>
          <a:bodyPr/>
          <a:lstStyle/>
          <a:p>
            <a:pPr marL="0" indent="0">
              <a:buNone/>
            </a:pPr>
            <a:r>
              <a:rPr lang="en-US" altLang="cs-CZ" b="1" dirty="0">
                <a:solidFill>
                  <a:schemeClr val="accent6"/>
                </a:solidFill>
              </a:rPr>
              <a:t>Presentations</a:t>
            </a:r>
          </a:p>
          <a:p>
            <a:r>
              <a:rPr lang="en-US" altLang="cs-CZ" sz="1200" dirty="0"/>
              <a:t>[Lukas </a:t>
            </a:r>
            <a:r>
              <a:rPr lang="en-US" altLang="cs-CZ" sz="1200" dirty="0" err="1"/>
              <a:t>Masuch</a:t>
            </a:r>
            <a:r>
              <a:rPr lang="en-US" altLang="cs-CZ" sz="1200" dirty="0"/>
              <a:t>: Deep Learning – The Past, Present and Future of Artificial Intelligence, 2015]</a:t>
            </a:r>
          </a:p>
          <a:p>
            <a:pPr marL="0" indent="0">
              <a:buNone/>
            </a:pPr>
            <a:endParaRPr lang="en-US" altLang="cs-CZ" b="1" dirty="0">
              <a:solidFill>
                <a:schemeClr val="accent6"/>
              </a:solidFill>
            </a:endParaRPr>
          </a:p>
          <a:p>
            <a:pPr marL="0" indent="0">
              <a:buNone/>
            </a:pPr>
            <a:endParaRPr lang="en-US" altLang="cs-CZ" b="1" dirty="0">
              <a:solidFill>
                <a:schemeClr val="accent6"/>
              </a:solidFill>
            </a:endParaRPr>
          </a:p>
          <a:p>
            <a:pPr marL="0" indent="0">
              <a:buNone/>
            </a:pPr>
            <a:r>
              <a:rPr lang="en-US" altLang="cs-CZ" b="1" dirty="0">
                <a:solidFill>
                  <a:schemeClr val="accent6"/>
                </a:solidFill>
              </a:rPr>
              <a:t>Funding</a:t>
            </a:r>
          </a:p>
          <a:p>
            <a:r>
              <a:rPr lang="en-US" sz="2400" dirty="0"/>
              <a:t>Supported by the Czech Science Foundation project No. GA19-02033S.</a:t>
            </a:r>
          </a:p>
        </p:txBody>
      </p:sp>
      <p:sp>
        <p:nvSpPr>
          <p:cNvPr id="2" name="Zástupný symbol pro zápatí 1">
            <a:extLst>
              <a:ext uri="{FF2B5EF4-FFF2-40B4-BE49-F238E27FC236}">
                <a16:creationId xmlns:a16="http://schemas.microsoft.com/office/drawing/2014/main" id="{719461BD-23F7-46EE-89B1-AB7D6C8A254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AF7E85B-C591-4713-8268-0C70D8D4318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ACBE2DF1-93E0-4093-9802-62C60F970097}"/>
              </a:ext>
            </a:extLst>
          </p:cNvPr>
          <p:cNvSpPr>
            <a:spLocks noGrp="1"/>
          </p:cNvSpPr>
          <p:nvPr>
            <p:ph type="sldNum" sz="quarter" idx="11"/>
          </p:nvPr>
        </p:nvSpPr>
        <p:spPr/>
        <p:txBody>
          <a:bodyPr/>
          <a:lstStyle/>
          <a:p>
            <a:pPr>
              <a:defRPr/>
            </a:pPr>
            <a:fld id="{0BAAA98E-AEB8-429B-B9FA-B14E1C5572D3}" type="slidenum">
              <a:rPr lang="en-US" altLang="en-US" smtClean="0"/>
              <a:pPr>
                <a:defRPr/>
              </a:pPr>
              <a:t>164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749232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6.2 Experimental Evaluation</a:t>
            </a:r>
          </a:p>
        </p:txBody>
      </p:sp>
      <p:sp>
        <p:nvSpPr>
          <p:cNvPr id="28674" name="Zástupný symbol pro obsah 2"/>
          <p:cNvSpPr>
            <a:spLocks noGrp="1"/>
          </p:cNvSpPr>
          <p:nvPr>
            <p:ph idx="1"/>
          </p:nvPr>
        </p:nvSpPr>
        <p:spPr>
          <a:xfrm>
            <a:off x="250824" y="1412776"/>
            <a:ext cx="8641854" cy="4853869"/>
          </a:xfrm>
        </p:spPr>
        <p:txBody>
          <a:bodyPr/>
          <a:lstStyle/>
          <a:p>
            <a:pPr marL="0" indent="0">
              <a:buNone/>
            </a:pPr>
            <a:r>
              <a:rPr lang="en-US" b="1" dirty="0">
                <a:solidFill>
                  <a:schemeClr val="accent6"/>
                </a:solidFill>
              </a:rPr>
              <a:t>Subsequence search evaluation</a:t>
            </a:r>
          </a:p>
          <a:p>
            <a:r>
              <a:rPr lang="en-US" sz="2400" dirty="0"/>
              <a:t>Subsequence retrieval using </a:t>
            </a:r>
            <a:r>
              <a:rPr lang="en-US" sz="2400" i="1" dirty="0" err="1"/>
              <a:t>k</a:t>
            </a:r>
            <a:r>
              <a:rPr lang="en-US" sz="2400" dirty="0" err="1"/>
              <a:t>NN</a:t>
            </a:r>
            <a:r>
              <a:rPr lang="en-US" sz="2400" dirty="0"/>
              <a:t> queries:</a:t>
            </a:r>
          </a:p>
          <a:p>
            <a:pPr lvl="1"/>
            <a:r>
              <a:rPr lang="en-US" sz="2000" dirty="0"/>
              <a:t>1,464 ground-truth subsequences used as query objects</a:t>
            </a:r>
          </a:p>
          <a:p>
            <a:pPr lvl="1"/>
            <a:r>
              <a:rPr lang="en-US" altLang="cs-CZ" sz="2000" dirty="0"/>
              <a:t>Retrieved subsequence is relevant if it overlaps with some ground-truth subsequence of the same class</a:t>
            </a:r>
          </a:p>
          <a:p>
            <a:pPr lvl="1"/>
            <a:r>
              <a:rPr lang="en-US" altLang="cs-CZ" sz="2000" i="1" dirty="0" err="1"/>
              <a:t>l</a:t>
            </a:r>
            <a:r>
              <a:rPr lang="en-US" altLang="cs-CZ" sz="2000" i="1" baseline="30000" dirty="0" err="1"/>
              <a:t>min</a:t>
            </a:r>
            <a:r>
              <a:rPr lang="en-US" altLang="cs-CZ" sz="2000" baseline="30000" dirty="0"/>
              <a:t> </a:t>
            </a:r>
            <a:r>
              <a:rPr lang="en-US" altLang="cs-CZ" sz="2000" dirty="0"/>
              <a:t>= 41 frames (0.3s), </a:t>
            </a:r>
            <a:r>
              <a:rPr lang="en-US" altLang="cs-CZ" sz="2000" i="1" dirty="0" err="1"/>
              <a:t>l</a:t>
            </a:r>
            <a:r>
              <a:rPr lang="en-US" altLang="cs-CZ" sz="2000" i="1" baseline="30000" dirty="0" err="1"/>
              <a:t>max</a:t>
            </a:r>
            <a:r>
              <a:rPr lang="en-US" altLang="cs-CZ" sz="2000" dirty="0"/>
              <a:t> = 2,063 frames (17.2s)</a:t>
            </a:r>
          </a:p>
          <a:p>
            <a:pPr lvl="1"/>
            <a:r>
              <a:rPr lang="en-US" sz="2000" dirty="0"/>
              <a:t>Different settings of elasticity </a:t>
            </a:r>
            <a:r>
              <a:rPr lang="en-US" sz="2000" i="1" dirty="0" err="1"/>
              <a:t>cf</a:t>
            </a:r>
            <a:r>
              <a:rPr lang="en-US" sz="2000" dirty="0"/>
              <a:t> = {10%, 20%, 30%, 40%, 50%}</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graphicFrame>
        <p:nvGraphicFramePr>
          <p:cNvPr id="127" name="Table 9">
            <a:extLst>
              <a:ext uri="{FF2B5EF4-FFF2-40B4-BE49-F238E27FC236}">
                <a16:creationId xmlns:a16="http://schemas.microsoft.com/office/drawing/2014/main" id="{7B77FA69-75AF-4A50-95C7-B8447AB3112C}"/>
              </a:ext>
            </a:extLst>
          </p:cNvPr>
          <p:cNvGraphicFramePr>
            <a:graphicFrameLocks noGrp="1"/>
          </p:cNvGraphicFramePr>
          <p:nvPr>
            <p:extLst>
              <p:ext uri="{D42A27DB-BD31-4B8C-83A1-F6EECF244321}">
                <p14:modId xmlns:p14="http://schemas.microsoft.com/office/powerpoint/2010/main" val="413575139"/>
              </p:ext>
            </p:extLst>
          </p:nvPr>
        </p:nvGraphicFramePr>
        <p:xfrm>
          <a:off x="395536" y="4247728"/>
          <a:ext cx="8352928" cy="2133600"/>
        </p:xfrm>
        <a:graphic>
          <a:graphicData uri="http://schemas.openxmlformats.org/drawingml/2006/table">
            <a:tbl>
              <a:tblPr firstRow="1" bandRow="1">
                <a:tableStyleId>{00A15C55-8517-42AA-B614-E9B94910E393}</a:tableStyleId>
              </a:tblPr>
              <a:tblGrid>
                <a:gridCol w="504056">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656184">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gridCol w="1044116">
                  <a:extLst>
                    <a:ext uri="{9D8B030D-6E8A-4147-A177-3AD203B41FA5}">
                      <a16:colId xmlns:a16="http://schemas.microsoft.com/office/drawing/2014/main" val="20006"/>
                    </a:ext>
                  </a:extLst>
                </a:gridCol>
                <a:gridCol w="1044116">
                  <a:extLst>
                    <a:ext uri="{9D8B030D-6E8A-4147-A177-3AD203B41FA5}">
                      <a16:colId xmlns:a16="http://schemas.microsoft.com/office/drawing/2014/main" val="20007"/>
                    </a:ext>
                  </a:extLst>
                </a:gridCol>
              </a:tblGrid>
              <a:tr h="257171">
                <a:tc rowSpan="2">
                  <a:txBody>
                    <a:bodyPr/>
                    <a:lstStyle/>
                    <a:p>
                      <a:pPr algn="ctr"/>
                      <a:r>
                        <a:rPr lang="en-US" sz="1400" b="0" noProof="0" dirty="0" err="1"/>
                        <a:t>cf</a:t>
                      </a:r>
                      <a:endParaRPr lang="en-US" sz="1400" b="0" noProof="0" dirty="0"/>
                    </a:p>
                    <a:p>
                      <a:pPr algn="ctr"/>
                      <a:r>
                        <a:rPr lang="en-US" sz="1400" b="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rowSpan="2">
                  <a:txBody>
                    <a:bodyPr/>
                    <a:lstStyle/>
                    <a:p>
                      <a:pPr algn="ctr"/>
                      <a:r>
                        <a:rPr lang="en-US" sz="1400" b="0" noProof="0" dirty="0"/>
                        <a:t># of levels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gridSpan="2">
                  <a:txBody>
                    <a:bodyPr/>
                    <a:lstStyle/>
                    <a:p>
                      <a:pPr algn="ctr"/>
                      <a:r>
                        <a:rPr lang="en-US" sz="1400" b="0" noProof="0" dirty="0"/>
                        <a:t># of levels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hMerge="1">
                  <a:txBody>
                    <a:bodyPr/>
                    <a:lstStyle/>
                    <a:p>
                      <a:endParaRPr lang="en-US" dirty="0"/>
                    </a:p>
                  </a:txBody>
                  <a:tcPr/>
                </a:tc>
                <a:tc rowSpan="2">
                  <a:txBody>
                    <a:bodyPr/>
                    <a:lstStyle/>
                    <a:p>
                      <a:pPr algn="ctr"/>
                      <a:r>
                        <a:rPr lang="en-US" sz="1400" b="0" noProof="0" dirty="0"/>
                        <a:t>Feature extract.</a:t>
                      </a:r>
                      <a:r>
                        <a:rPr lang="en-US" sz="1400" b="0" baseline="0" noProof="0" dirty="0"/>
                        <a:t> time</a:t>
                      </a:r>
                      <a:r>
                        <a:rPr lang="en-US" sz="1400" b="0" noProof="0"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rowSpan="2">
                  <a:txBody>
                    <a:bodyPr/>
                    <a:lstStyle/>
                    <a:p>
                      <a:pPr algn="ctr"/>
                      <a:r>
                        <a:rPr lang="en-US" sz="1400" b="0" noProof="0" dirty="0"/>
                        <a:t>Sequential scan [</a:t>
                      </a:r>
                      <a:r>
                        <a:rPr lang="en-US" sz="1400" b="0" noProof="0" dirty="0" err="1"/>
                        <a:t>ms</a:t>
                      </a:r>
                      <a:r>
                        <a:rPr lang="en-US" sz="1400" b="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gridSpan="2">
                  <a:txBody>
                    <a:bodyPr/>
                    <a:lstStyle/>
                    <a:p>
                      <a:pPr algn="ctr"/>
                      <a:r>
                        <a:rPr lang="en-US" sz="1400" b="0" noProof="0" dirty="0"/>
                        <a:t>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171">
                <a:tc vMerge="1">
                  <a:txBody>
                    <a:bodyPr/>
                    <a:lstStyle/>
                    <a:p>
                      <a:endParaRPr lang="en-US" b="1" dirty="0">
                        <a:solidFill>
                          <a:schemeClr val="bg1"/>
                        </a:solidFill>
                      </a:endParaRPr>
                    </a:p>
                  </a:txBody>
                  <a:tcPr>
                    <a:solidFill>
                      <a:schemeClr val="tx1"/>
                    </a:solidFill>
                  </a:tcPr>
                </a:tc>
                <a:tc vMerge="1">
                  <a:txBody>
                    <a:bodyPr/>
                    <a:lstStyle/>
                    <a:p>
                      <a:pPr algn="ctr"/>
                      <a:endParaRPr lang="en-US" b="1" dirty="0">
                        <a:solidFill>
                          <a:schemeClr val="bg1"/>
                        </a:solidFill>
                      </a:endParaRPr>
                    </a:p>
                  </a:txBody>
                  <a:tcPr>
                    <a:solidFill>
                      <a:schemeClr val="tx1"/>
                    </a:solidFill>
                  </a:tcPr>
                </a:tc>
                <a:tc>
                  <a:txBody>
                    <a:bodyPr/>
                    <a:lstStyle/>
                    <a:p>
                      <a:pPr algn="ctr"/>
                      <a:r>
                        <a:rPr lang="en-US" sz="1400" b="0" noProof="0" dirty="0">
                          <a:solidFill>
                            <a:schemeClr val="bg1"/>
                          </a:solidFill>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ctr"/>
                      <a:r>
                        <a:rPr lang="en-US" sz="1400" b="0" noProof="0" dirty="0">
                          <a:solidFill>
                            <a:schemeClr val="bg1"/>
                          </a:solidFill>
                        </a:rPr>
                        <a:t>1st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vMerge="1">
                  <a:txBody>
                    <a:bodyPr/>
                    <a:lstStyle/>
                    <a:p>
                      <a:pPr algn="ctr"/>
                      <a:endParaRPr lang="en-US"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pPr algn="ctr"/>
                      <a:endParaRPr lang="en-US"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400" b="0" i="1" noProof="0" dirty="0">
                          <a:solidFill>
                            <a:schemeClr val="bg1"/>
                          </a:solidFill>
                        </a:rPr>
                        <a:t>k</a:t>
                      </a:r>
                      <a:r>
                        <a:rPr lang="en-US" sz="1400" b="0" i="0" noProof="0" dirty="0">
                          <a:solidFill>
                            <a:schemeClr val="bg1"/>
                          </a:solidFill>
                        </a:rPr>
                        <a:t> =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p>
                      <a:pPr algn="ctr"/>
                      <a:r>
                        <a:rPr lang="en-US" sz="1400" b="0" i="1" noProof="0" dirty="0">
                          <a:solidFill>
                            <a:schemeClr val="bg1"/>
                          </a:solidFill>
                        </a:rPr>
                        <a:t>k </a:t>
                      </a:r>
                      <a:r>
                        <a:rPr lang="en-US" sz="1400" b="0" i="0" noProof="0" dirty="0">
                          <a:solidFill>
                            <a:schemeClr val="bg1"/>
                          </a:solidFill>
                        </a:rPr>
                        <a:t>=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10001"/>
                  </a:ext>
                </a:extLst>
              </a:tr>
              <a:tr h="257171">
                <a:tc>
                  <a:txBody>
                    <a:bodyPr/>
                    <a:lstStyle/>
                    <a:p>
                      <a:pPr algn="r"/>
                      <a:r>
                        <a:rPr lang="en-US" sz="1400" b="0" noProof="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631,746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111,774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263.2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447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87.30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84.37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2"/>
                  </a:ext>
                </a:extLst>
              </a:tr>
              <a:tr h="257171">
                <a:tc>
                  <a:txBody>
                    <a:bodyPr/>
                    <a:lstStyle/>
                    <a:p>
                      <a:pPr algn="r"/>
                      <a:r>
                        <a:rPr lang="en-US" sz="1400" b="0" noProof="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150,971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51,230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84.13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3"/>
                  </a:ext>
                </a:extLst>
              </a:tr>
              <a:tr h="257171">
                <a:tc>
                  <a:txBody>
                    <a:bodyPr/>
                    <a:lstStyle/>
                    <a:p>
                      <a:pPr algn="r"/>
                      <a:r>
                        <a:rPr lang="en-US" sz="1400" b="0" noProof="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66,972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31,526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86.89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82.98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4"/>
                  </a:ext>
                </a:extLst>
              </a:tr>
              <a:tr h="257171">
                <a:tc>
                  <a:txBody>
                    <a:bodyPr/>
                    <a:lstStyle/>
                    <a:p>
                      <a:pPr algn="r"/>
                      <a:r>
                        <a:rPr lang="en-US" sz="1400" b="0" noProof="0"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37,345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21,955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85.79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82.65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5"/>
                  </a:ext>
                </a:extLst>
              </a:tr>
              <a:tr h="257171">
                <a:tc>
                  <a:txBody>
                    <a:bodyPr/>
                    <a:lstStyle/>
                    <a:p>
                      <a:pPr algn="r"/>
                      <a:r>
                        <a:rPr lang="en-US" sz="1400" b="0" noProof="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23,669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16,393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84.43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tc>
                  <a:txBody>
                    <a:bodyPr/>
                    <a:lstStyle/>
                    <a:p>
                      <a:pPr algn="r"/>
                      <a:r>
                        <a:rPr lang="en-US" sz="1400" b="0" noProof="0" dirty="0"/>
                        <a:t>81.99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9FA"/>
                    </a:solidFill>
                  </a:tcPr>
                </a:tc>
                <a:extLst>
                  <a:ext uri="{0D108BD9-81ED-4DB2-BD59-A6C34878D82A}">
                    <a16:rowId xmlns:a16="http://schemas.microsoft.com/office/drawing/2014/main" val="10006"/>
                  </a:ext>
                </a:extLst>
              </a:tr>
            </a:tbl>
          </a:graphicData>
        </a:graphic>
      </p:graphicFrame>
      <p:sp>
        <p:nvSpPr>
          <p:cNvPr id="5" name="Zástupný symbol pro číslo snímku 4">
            <a:extLst>
              <a:ext uri="{FF2B5EF4-FFF2-40B4-BE49-F238E27FC236}">
                <a16:creationId xmlns:a16="http://schemas.microsoft.com/office/drawing/2014/main" id="{76DA270B-9134-4DCE-BB35-74173FC4CE11}"/>
              </a:ext>
            </a:extLst>
          </p:cNvPr>
          <p:cNvSpPr>
            <a:spLocks noGrp="1"/>
          </p:cNvSpPr>
          <p:nvPr>
            <p:ph type="sldNum" sz="quarter" idx="11"/>
          </p:nvPr>
        </p:nvSpPr>
        <p:spPr/>
        <p:txBody>
          <a:bodyPr/>
          <a:lstStyle/>
          <a:p>
            <a:pPr>
              <a:defRPr/>
            </a:pPr>
            <a:fld id="{0BAAA98E-AEB8-429B-B9FA-B14E1C5572D3}" type="slidenum">
              <a:rPr lang="en-US" altLang="en-US" smtClean="0"/>
              <a:pPr>
                <a:defRPr/>
              </a:pPr>
              <a:t>165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9916380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endParaRPr lang="en-US" altLang="en-US" dirty="0"/>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Deep learning – problem types</a:t>
            </a:r>
          </a:p>
        </p:txBody>
      </p:sp>
      <p:pic>
        <p:nvPicPr>
          <p:cNvPr id="12290" name="Picture 2" descr="Machine Learning - Basics&#10;Problem Types&#10;Regression&#10;(supervised â predictive)&#10;Classification&#10;(supervised â predictive)&#10;Anom...">
            <a:extLst>
              <a:ext uri="{FF2B5EF4-FFF2-40B4-BE49-F238E27FC236}">
                <a16:creationId xmlns:a16="http://schemas.microsoft.com/office/drawing/2014/main" id="{BC6B2F16-C1CB-418D-9BF6-FD1819F91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91" t="27904" r="20378" b="13700"/>
          <a:stretch/>
        </p:blipFill>
        <p:spPr bwMode="auto">
          <a:xfrm>
            <a:off x="539552" y="1988840"/>
            <a:ext cx="6192688" cy="449273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zápatí 2">
            <a:extLst>
              <a:ext uri="{FF2B5EF4-FFF2-40B4-BE49-F238E27FC236}">
                <a16:creationId xmlns:a16="http://schemas.microsoft.com/office/drawing/2014/main" id="{AA0CC311-160E-4C59-9509-7AB129424EE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A51DC2DB-87F9-47EF-A301-4E2859BD917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87D7179E-DA2E-4ED6-A8E6-FF04A010D029}"/>
              </a:ext>
            </a:extLst>
          </p:cNvPr>
          <p:cNvSpPr>
            <a:spLocks noGrp="1"/>
          </p:cNvSpPr>
          <p:nvPr>
            <p:ph type="sldNum" sz="quarter" idx="11"/>
          </p:nvPr>
        </p:nvSpPr>
        <p:spPr/>
        <p:txBody>
          <a:bodyPr/>
          <a:lstStyle/>
          <a:p>
            <a:pPr>
              <a:defRPr/>
            </a:pPr>
            <a:fld id="{0BAAA98E-AEB8-429B-B9FA-B14E1C5572D3}" type="slidenum">
              <a:rPr lang="en-US" altLang="en-US" smtClean="0"/>
              <a:pPr>
                <a:defRPr/>
              </a:pPr>
              <a:t>166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2253466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endParaRPr lang="en-US" altLang="en-US" dirty="0"/>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Deep learning – classification</a:t>
            </a:r>
          </a:p>
        </p:txBody>
      </p:sp>
      <p:pic>
        <p:nvPicPr>
          <p:cNvPr id="7172" name="Picture 4" descr="Overfitting examples No heading">
            <a:extLst>
              <a:ext uri="{FF2B5EF4-FFF2-40B4-BE49-F238E27FC236}">
                <a16:creationId xmlns:a16="http://schemas.microsoft.com/office/drawing/2014/main" id="{8A1BE1AE-5C4B-424A-ABB7-ED951A523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92" t="45889"/>
          <a:stretch/>
        </p:blipFill>
        <p:spPr bwMode="auto">
          <a:xfrm>
            <a:off x="457615" y="3131388"/>
            <a:ext cx="8279973" cy="3135257"/>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zápatí 2">
            <a:extLst>
              <a:ext uri="{FF2B5EF4-FFF2-40B4-BE49-F238E27FC236}">
                <a16:creationId xmlns:a16="http://schemas.microsoft.com/office/drawing/2014/main" id="{45CC1C27-8741-456A-9C84-B68DE797B24B}"/>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B39D262-AFB9-4632-8210-36DAD01D7BF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56B26C9-74ED-48C7-B52F-76C43DADBA22}"/>
              </a:ext>
            </a:extLst>
          </p:cNvPr>
          <p:cNvSpPr>
            <a:spLocks noGrp="1"/>
          </p:cNvSpPr>
          <p:nvPr>
            <p:ph type="sldNum" sz="quarter" idx="11"/>
          </p:nvPr>
        </p:nvSpPr>
        <p:spPr/>
        <p:txBody>
          <a:bodyPr/>
          <a:lstStyle/>
          <a:p>
            <a:pPr>
              <a:defRPr/>
            </a:pPr>
            <a:fld id="{0BAAA98E-AEB8-429B-B9FA-B14E1C5572D3}" type="slidenum">
              <a:rPr lang="en-US" altLang="en-US" smtClean="0"/>
              <a:pPr>
                <a:defRPr/>
              </a:pPr>
              <a:t>167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3803154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Online-LSTM</a:t>
            </a:r>
          </a:p>
        </p:txBody>
      </p:sp>
      <p:sp>
        <p:nvSpPr>
          <p:cNvPr id="9" name="Content Placeholder 8"/>
          <p:cNvSpPr>
            <a:spLocks noGrp="1"/>
          </p:cNvSpPr>
          <p:nvPr>
            <p:ph idx="1"/>
          </p:nvPr>
        </p:nvSpPr>
        <p:spPr/>
        <p:txBody>
          <a:bodyPr/>
          <a:lstStyle/>
          <a:p>
            <a:r>
              <a:rPr lang="en-US" sz="2000" dirty="0"/>
              <a:t>Each pose Pi ∈ R93 embedded into a 64-dimensional space with a linear projection (with parameters WE ∈ R93×64 and </a:t>
            </a:r>
            <a:r>
              <a:rPr lang="en-US" sz="2000" dirty="0" err="1"/>
              <a:t>bE</a:t>
            </a:r>
            <a:r>
              <a:rPr lang="en-US" sz="2000" dirty="0"/>
              <a:t> ∈ R64) followed by a </a:t>
            </a:r>
            <a:r>
              <a:rPr lang="en-US" sz="2000" dirty="0" err="1"/>
              <a:t>ReLU</a:t>
            </a:r>
            <a:r>
              <a:rPr lang="en-US" sz="2000" dirty="0"/>
              <a:t> activation</a:t>
            </a:r>
          </a:p>
          <a:p>
            <a:endParaRPr lang="en-US" sz="2400" dirty="0"/>
          </a:p>
          <a:p>
            <a:r>
              <a:rPr lang="en-US" sz="2000" dirty="0"/>
              <a:t>The obtained embedded poses </a:t>
            </a:r>
            <a:r>
              <a:rPr lang="en-US" sz="2000" dirty="0" err="1"/>
              <a:t>P′i</a:t>
            </a:r>
            <a:r>
              <a:rPr lang="en-US" sz="2000" dirty="0"/>
              <a:t> ∈ R64 are then fed to a unidirectional LSTM cell, which produces a hidden state vector hi ∈ R1,024</a:t>
            </a:r>
          </a:p>
          <a:p>
            <a:endParaRPr lang="en-US" sz="2000" dirty="0"/>
          </a:p>
          <a:p>
            <a:endParaRPr lang="en-US" sz="2000" dirty="0"/>
          </a:p>
          <a:p>
            <a:r>
              <a:rPr lang="en-US" sz="2000" dirty="0"/>
              <a:t>We optimize the parameters (WE , </a:t>
            </a:r>
            <a:r>
              <a:rPr lang="en-US" sz="2000" dirty="0" err="1"/>
              <a:t>bE</a:t>
            </a:r>
            <a:r>
              <a:rPr lang="en-US" sz="2000" dirty="0"/>
              <a:t> , WC, </a:t>
            </a:r>
            <a:r>
              <a:rPr lang="en-US" sz="2000" dirty="0" err="1"/>
              <a:t>bC</a:t>
            </a:r>
            <a:r>
              <a:rPr lang="en-US" sz="2000" dirty="0"/>
              <a:t>, and LSTM parameters) by minimizing the binary cross-entropy between the pose-level predictions and the targets. The loss function is defined as:</a:t>
            </a:r>
          </a:p>
        </p:txBody>
      </p:sp>
      <p:sp>
        <p:nvSpPr>
          <p:cNvPr id="7" name="Footer Placeholder 6"/>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p:cNvSpPr>
            <a:spLocks noGrp="1"/>
          </p:cNvSpPr>
          <p:nvPr>
            <p:ph type="dt" sz="half" idx="10"/>
          </p:nvPr>
        </p:nvSpPr>
        <p:spPr/>
        <p:txBody>
          <a:bodyPr/>
          <a:lstStyle/>
          <a:p>
            <a:pPr>
              <a:defRPr/>
            </a:pPr>
            <a:r>
              <a:rPr lang="cs-CZ"/>
              <a:t>June 10, 2019</a:t>
            </a:r>
            <a:endParaRPr lang="en-US" dirty="0"/>
          </a:p>
        </p:txBody>
      </p:sp>
      <p:pic>
        <p:nvPicPr>
          <p:cNvPr id="2" name="Obrázek 1">
            <a:extLst>
              <a:ext uri="{FF2B5EF4-FFF2-40B4-BE49-F238E27FC236}">
                <a16:creationId xmlns:a16="http://schemas.microsoft.com/office/drawing/2014/main" id="{92CE7109-F13B-45BD-99E2-534B6F0AE7D9}"/>
              </a:ext>
            </a:extLst>
          </p:cNvPr>
          <p:cNvPicPr>
            <a:picLocks noChangeAspect="1"/>
          </p:cNvPicPr>
          <p:nvPr/>
        </p:nvPicPr>
        <p:blipFill>
          <a:blip r:embed="rId2"/>
          <a:stretch>
            <a:fillRect/>
          </a:stretch>
        </p:blipFill>
        <p:spPr>
          <a:xfrm>
            <a:off x="658661" y="5227806"/>
            <a:ext cx="7308304" cy="1081331"/>
          </a:xfrm>
          <a:prstGeom prst="rect">
            <a:avLst/>
          </a:prstGeom>
        </p:spPr>
      </p:pic>
      <p:pic>
        <p:nvPicPr>
          <p:cNvPr id="5" name="Obrázek 4">
            <a:extLst>
              <a:ext uri="{FF2B5EF4-FFF2-40B4-BE49-F238E27FC236}">
                <a16:creationId xmlns:a16="http://schemas.microsoft.com/office/drawing/2014/main" id="{0D58326D-A829-42B2-AB7E-43ADCE6F5386}"/>
              </a:ext>
            </a:extLst>
          </p:cNvPr>
          <p:cNvPicPr>
            <a:picLocks noChangeAspect="1"/>
          </p:cNvPicPr>
          <p:nvPr/>
        </p:nvPicPr>
        <p:blipFill>
          <a:blip r:embed="rId3"/>
          <a:stretch>
            <a:fillRect/>
          </a:stretch>
        </p:blipFill>
        <p:spPr>
          <a:xfrm>
            <a:off x="906683" y="2411609"/>
            <a:ext cx="3406130" cy="513335"/>
          </a:xfrm>
          <a:prstGeom prst="rect">
            <a:avLst/>
          </a:prstGeom>
        </p:spPr>
      </p:pic>
      <p:pic>
        <p:nvPicPr>
          <p:cNvPr id="6" name="Obrázek 5">
            <a:extLst>
              <a:ext uri="{FF2B5EF4-FFF2-40B4-BE49-F238E27FC236}">
                <a16:creationId xmlns:a16="http://schemas.microsoft.com/office/drawing/2014/main" id="{4B9ACBB4-FC4B-45C8-888F-B91AC86E19CE}"/>
              </a:ext>
            </a:extLst>
          </p:cNvPr>
          <p:cNvPicPr>
            <a:picLocks noChangeAspect="1"/>
          </p:cNvPicPr>
          <p:nvPr/>
        </p:nvPicPr>
        <p:blipFill>
          <a:blip r:embed="rId4"/>
          <a:stretch>
            <a:fillRect/>
          </a:stretch>
        </p:blipFill>
        <p:spPr>
          <a:xfrm>
            <a:off x="509671" y="3551349"/>
            <a:ext cx="2990266" cy="600582"/>
          </a:xfrm>
          <a:prstGeom prst="rect">
            <a:avLst/>
          </a:prstGeom>
        </p:spPr>
      </p:pic>
      <p:pic>
        <p:nvPicPr>
          <p:cNvPr id="10" name="Obrázek 9">
            <a:extLst>
              <a:ext uri="{FF2B5EF4-FFF2-40B4-BE49-F238E27FC236}">
                <a16:creationId xmlns:a16="http://schemas.microsoft.com/office/drawing/2014/main" id="{F84690B6-9B3D-4F03-8BB8-FC45D75E4F9B}"/>
              </a:ext>
            </a:extLst>
          </p:cNvPr>
          <p:cNvPicPr>
            <a:picLocks noChangeAspect="1"/>
          </p:cNvPicPr>
          <p:nvPr/>
        </p:nvPicPr>
        <p:blipFill>
          <a:blip r:embed="rId5"/>
          <a:stretch>
            <a:fillRect/>
          </a:stretch>
        </p:blipFill>
        <p:spPr>
          <a:xfrm>
            <a:off x="3631083" y="3594370"/>
            <a:ext cx="5281786" cy="514540"/>
          </a:xfrm>
          <a:prstGeom prst="rect">
            <a:avLst/>
          </a:prstGeom>
        </p:spPr>
      </p:pic>
      <p:sp>
        <p:nvSpPr>
          <p:cNvPr id="4" name="Zástupný symbol pro číslo snímku 3">
            <a:extLst>
              <a:ext uri="{FF2B5EF4-FFF2-40B4-BE49-F238E27FC236}">
                <a16:creationId xmlns:a16="http://schemas.microsoft.com/office/drawing/2014/main" id="{1C8EF857-50CA-4199-ACBD-5D5C055EE2F7}"/>
              </a:ext>
            </a:extLst>
          </p:cNvPr>
          <p:cNvSpPr>
            <a:spLocks noGrp="1"/>
          </p:cNvSpPr>
          <p:nvPr>
            <p:ph type="sldNum" sz="quarter" idx="11"/>
          </p:nvPr>
        </p:nvSpPr>
        <p:spPr/>
        <p:txBody>
          <a:bodyPr/>
          <a:lstStyle/>
          <a:p>
            <a:pPr>
              <a:defRPr/>
            </a:pPr>
            <a:fld id="{0BAAA98E-AEB8-429B-B9FA-B14E1C5572D3}" type="slidenum">
              <a:rPr lang="en-US" altLang="en-US" smtClean="0"/>
              <a:pPr>
                <a:defRPr/>
              </a:pPr>
              <a:t>168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60073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Challenges in Motion Data Processing</a:t>
            </a:r>
          </a:p>
        </p:txBody>
      </p:sp>
      <p:grpSp>
        <p:nvGrpSpPr>
          <p:cNvPr id="42" name="Skupina 41"/>
          <p:cNvGrpSpPr/>
          <p:nvPr/>
        </p:nvGrpSpPr>
        <p:grpSpPr>
          <a:xfrm>
            <a:off x="899384" y="4509120"/>
            <a:ext cx="6769035" cy="1703615"/>
            <a:chOff x="2987259" y="3992034"/>
            <a:chExt cx="5617189" cy="1281095"/>
          </a:xfrm>
        </p:grpSpPr>
        <p:pic>
          <p:nvPicPr>
            <p:cNvPr id="50" name="Picture 5"/>
            <p:cNvPicPr>
              <a:picLocks noChangeAspect="1"/>
            </p:cNvPicPr>
            <p:nvPr/>
          </p:nvPicPr>
          <p:blipFill>
            <a:blip r:embed="rId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5">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7">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0"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706489"/>
            <a:ext cx="8280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2.1 Data Volume</a:t>
            </a:r>
          </a:p>
          <a:p>
            <a:r>
              <a:rPr lang="en-US" altLang="en-US" sz="2000" kern="0" dirty="0">
                <a:solidFill>
                  <a:schemeClr val="bg1">
                    <a:lumMod val="50000"/>
                  </a:schemeClr>
                </a:solidFill>
              </a:rPr>
              <a:t>2.2 Imprecise Data</a:t>
            </a:r>
          </a:p>
          <a:p>
            <a:r>
              <a:rPr lang="en-US" altLang="en-US" sz="2000" kern="0" dirty="0">
                <a:solidFill>
                  <a:schemeClr val="bg1">
                    <a:lumMod val="50000"/>
                  </a:schemeClr>
                </a:solidFill>
              </a:rPr>
              <a:t>2.3 Operations</a:t>
            </a:r>
          </a:p>
        </p:txBody>
      </p:sp>
      <p:sp>
        <p:nvSpPr>
          <p:cNvPr id="18" name="Rectangle 2">
            <a:extLst>
              <a:ext uri="{FF2B5EF4-FFF2-40B4-BE49-F238E27FC236}">
                <a16:creationId xmlns:a16="http://schemas.microsoft.com/office/drawing/2014/main" id="{34B04FE0-1750-4401-AEF7-4B3E0245C847}"/>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2</a:t>
            </a:r>
          </a:p>
        </p:txBody>
      </p:sp>
      <p:sp>
        <p:nvSpPr>
          <p:cNvPr id="2" name="Zástupný symbol pro zápatí 1">
            <a:extLst>
              <a:ext uri="{FF2B5EF4-FFF2-40B4-BE49-F238E27FC236}">
                <a16:creationId xmlns:a16="http://schemas.microsoft.com/office/drawing/2014/main" id="{590AA4D0-9A38-4EB4-952D-B73474953BD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8FBD222-9E52-45C8-A625-34F392310A5D}"/>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84C3E62A-5CD7-4055-84C7-86510B9980DF}"/>
              </a:ext>
            </a:extLst>
          </p:cNvPr>
          <p:cNvSpPr>
            <a:spLocks noGrp="1"/>
          </p:cNvSpPr>
          <p:nvPr>
            <p:ph type="sldNum" sz="quarter" idx="11"/>
          </p:nvPr>
        </p:nvSpPr>
        <p:spPr/>
        <p:txBody>
          <a:bodyPr/>
          <a:lstStyle/>
          <a:p>
            <a:pPr>
              <a:defRPr/>
            </a:pPr>
            <a:fld id="{0BAAA98E-AEB8-429B-B9FA-B14E1C5572D3}" type="slidenum">
              <a:rPr lang="en-US" altLang="en-US" smtClean="0"/>
              <a:pPr>
                <a:defRPr/>
              </a:pPr>
              <a:t>17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984695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a:t>
            </a:r>
            <a:r>
              <a:rPr lang="cs-CZ" dirty="0"/>
              <a:t> </a:t>
            </a:r>
            <a:r>
              <a:rPr lang="en-US" dirty="0"/>
              <a:t>The Big Data Corollaries</a:t>
            </a:r>
          </a:p>
        </p:txBody>
      </p:sp>
      <p:sp>
        <p:nvSpPr>
          <p:cNvPr id="9" name="Content Placeholder 8"/>
          <p:cNvSpPr>
            <a:spLocks noGrp="1"/>
          </p:cNvSpPr>
          <p:nvPr>
            <p:ph idx="1"/>
          </p:nvPr>
        </p:nvSpPr>
        <p:spPr>
          <a:xfrm>
            <a:off x="250824" y="1412875"/>
            <a:ext cx="8785671" cy="4968875"/>
          </a:xfrm>
        </p:spPr>
        <p:txBody>
          <a:bodyPr/>
          <a:lstStyle/>
          <a:p>
            <a:pPr marL="0" indent="0">
              <a:buNone/>
            </a:pPr>
            <a:r>
              <a:rPr lang="en-US" b="1" dirty="0">
                <a:solidFill>
                  <a:schemeClr val="accent6"/>
                </a:solidFill>
              </a:rPr>
              <a:t>Shifts in thinking</a:t>
            </a:r>
            <a:endParaRPr lang="en-US" dirty="0">
              <a:solidFill>
                <a:schemeClr val="accent6"/>
              </a:solidFill>
            </a:endParaRPr>
          </a:p>
          <a:p>
            <a:r>
              <a:rPr lang="en-US" sz="2400" dirty="0"/>
              <a:t>From </a:t>
            </a:r>
            <a:r>
              <a:rPr lang="en-US" sz="2400" i="1" dirty="0"/>
              <a:t>some to all </a:t>
            </a:r>
            <a:r>
              <a:rPr lang="en-US" sz="2400" dirty="0"/>
              <a:t>– more scalability</a:t>
            </a:r>
          </a:p>
          <a:p>
            <a:r>
              <a:rPr lang="en-US" sz="2400" dirty="0"/>
              <a:t>From </a:t>
            </a:r>
            <a:r>
              <a:rPr lang="en-US" sz="2400" i="1" dirty="0"/>
              <a:t>clean to messy </a:t>
            </a:r>
            <a:r>
              <a:rPr lang="en-US" sz="2400" dirty="0"/>
              <a:t>– less determinism (ranked comparisons)</a:t>
            </a:r>
          </a:p>
          <a:p>
            <a:r>
              <a:rPr lang="en-US" sz="2400" dirty="0"/>
              <a:t>Loads on a sharp rise – usage on decline</a:t>
            </a:r>
          </a:p>
          <a:p>
            <a:endParaRPr lang="en-US" sz="2400" dirty="0"/>
          </a:p>
          <a:p>
            <a:pPr marL="0" indent="0">
              <a:buNone/>
            </a:pPr>
            <a:r>
              <a:rPr lang="en-US" b="1" dirty="0">
                <a:solidFill>
                  <a:schemeClr val="accent6"/>
                </a:solidFill>
              </a:rPr>
              <a:t>Foundational concerns</a:t>
            </a:r>
          </a:p>
          <a:p>
            <a:r>
              <a:rPr lang="en-US" sz="2400" i="1" dirty="0"/>
              <a:t>Scalable</a:t>
            </a:r>
            <a:r>
              <a:rPr lang="en-US" sz="2400" dirty="0"/>
              <a:t> and </a:t>
            </a:r>
            <a:r>
              <a:rPr lang="en-US" sz="2400" i="1" dirty="0"/>
              <a:t>secure</a:t>
            </a:r>
            <a:r>
              <a:rPr lang="en-US" sz="2400" dirty="0"/>
              <a:t> data </a:t>
            </a:r>
            <a:r>
              <a:rPr lang="en-US" sz="2400" i="1" dirty="0"/>
              <a:t>analysis</a:t>
            </a:r>
            <a:r>
              <a:rPr lang="en-US" sz="2400" dirty="0"/>
              <a:t>, </a:t>
            </a:r>
            <a:r>
              <a:rPr lang="en-US" sz="2400" i="1" dirty="0"/>
              <a:t>organization</a:t>
            </a:r>
            <a:r>
              <a:rPr lang="en-US" sz="2400" dirty="0"/>
              <a:t>, </a:t>
            </a:r>
            <a:r>
              <a:rPr lang="en-US" sz="2400" i="1" dirty="0"/>
              <a:t>retrieval</a:t>
            </a:r>
            <a:r>
              <a:rPr lang="en-US" sz="2400" dirty="0"/>
              <a:t>, and </a:t>
            </a:r>
            <a:r>
              <a:rPr lang="en-US" sz="2400" i="1" dirty="0"/>
              <a:t>modeling</a:t>
            </a:r>
            <a:endParaRPr lang="en-US" sz="2400" b="1" dirty="0"/>
          </a:p>
          <a:p>
            <a:pPr marL="0" indent="0">
              <a:buNone/>
            </a:pPr>
            <a:endParaRPr lang="en-US" sz="2400" b="1" dirty="0"/>
          </a:p>
          <a:p>
            <a:pPr marL="0" indent="0">
              <a:buNone/>
            </a:pPr>
            <a:r>
              <a:rPr lang="en-US" b="1" dirty="0">
                <a:solidFill>
                  <a:schemeClr val="accent6"/>
                </a:solidFill>
              </a:rPr>
              <a:t>Technological</a:t>
            </a:r>
            <a:r>
              <a:rPr lang="en-US" dirty="0">
                <a:solidFill>
                  <a:schemeClr val="accent6"/>
                </a:solidFill>
              </a:rPr>
              <a:t> </a:t>
            </a:r>
            <a:r>
              <a:rPr lang="en-US" b="1" dirty="0">
                <a:solidFill>
                  <a:schemeClr val="accent6"/>
                </a:solidFill>
              </a:rPr>
              <a:t>obstacles</a:t>
            </a:r>
          </a:p>
          <a:p>
            <a:r>
              <a:rPr lang="en-US" sz="2400" i="1" dirty="0"/>
              <a:t>Heterogeneity</a:t>
            </a:r>
            <a:r>
              <a:rPr lang="en-US" sz="2400" dirty="0"/>
              <a:t>, </a:t>
            </a:r>
            <a:r>
              <a:rPr lang="en-US" sz="2400" i="1" dirty="0"/>
              <a:t>scale</a:t>
            </a:r>
            <a:r>
              <a:rPr lang="en-US" sz="2400" dirty="0"/>
              <a:t>, </a:t>
            </a:r>
            <a:r>
              <a:rPr lang="en-US" sz="2400" i="1" dirty="0"/>
              <a:t>timeliness</a:t>
            </a:r>
            <a:r>
              <a:rPr lang="en-US" sz="2400" dirty="0"/>
              <a:t>, </a:t>
            </a:r>
            <a:r>
              <a:rPr lang="en-US" sz="2400" i="1" dirty="0"/>
              <a:t>complexity</a:t>
            </a:r>
            <a:r>
              <a:rPr lang="en-US" sz="2400" dirty="0"/>
              <a:t>, and </a:t>
            </a:r>
            <a:r>
              <a:rPr lang="en-US" sz="2400" i="1" dirty="0"/>
              <a:t>privacy</a:t>
            </a:r>
            <a:r>
              <a:rPr lang="en-US" sz="2400" dirty="0"/>
              <a:t> aspects</a:t>
            </a:r>
          </a:p>
          <a:p>
            <a:pPr marL="0" indent="0">
              <a:buNone/>
            </a:pPr>
            <a:endParaRPr lang="en-US" sz="2400" dirty="0"/>
          </a:p>
        </p:txBody>
      </p:sp>
      <p:sp>
        <p:nvSpPr>
          <p:cNvPr id="2" name="Zástupný symbol pro zápatí 1">
            <a:extLst>
              <a:ext uri="{FF2B5EF4-FFF2-40B4-BE49-F238E27FC236}">
                <a16:creationId xmlns:a16="http://schemas.microsoft.com/office/drawing/2014/main" id="{AB006EF8-D1E7-486E-A460-07579B6E6BE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BD71BEC6-95C6-4BE0-A599-B6BFF38B6C23}"/>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E0619B74-64A8-47F6-A977-993B1E3A69C5}"/>
              </a:ext>
            </a:extLst>
          </p:cNvPr>
          <p:cNvSpPr>
            <a:spLocks noGrp="1"/>
          </p:cNvSpPr>
          <p:nvPr>
            <p:ph type="sldNum" sz="quarter" idx="11"/>
          </p:nvPr>
        </p:nvSpPr>
        <p:spPr/>
        <p:txBody>
          <a:bodyPr/>
          <a:lstStyle/>
          <a:p>
            <a:pPr>
              <a:defRPr/>
            </a:pPr>
            <a:fld id="{0BAAA98E-AEB8-429B-B9FA-B14E1C5572D3}" type="slidenum">
              <a:rPr lang="en-US" altLang="en-US" smtClean="0"/>
              <a:pPr>
                <a:defRPr/>
              </a:pPr>
              <a:t>18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628070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 The Big Data Corollaries</a:t>
            </a:r>
          </a:p>
        </p:txBody>
      </p:sp>
      <p:sp>
        <p:nvSpPr>
          <p:cNvPr id="9" name="Content Placeholder 8"/>
          <p:cNvSpPr>
            <a:spLocks noGrp="1"/>
          </p:cNvSpPr>
          <p:nvPr>
            <p:ph idx="1"/>
          </p:nvPr>
        </p:nvSpPr>
        <p:spPr>
          <a:xfrm>
            <a:off x="250825" y="1412875"/>
            <a:ext cx="8641854" cy="4968875"/>
          </a:xfrm>
        </p:spPr>
        <p:txBody>
          <a:bodyPr/>
          <a:lstStyle/>
          <a:p>
            <a:pPr marL="0" indent="0">
              <a:buNone/>
            </a:pPr>
            <a:r>
              <a:rPr lang="en-US" b="1" dirty="0">
                <a:solidFill>
                  <a:schemeClr val="accent6"/>
                </a:solidFill>
              </a:rPr>
              <a:t>The (3V) problem: Volume, Variety, Velocity</a:t>
            </a:r>
          </a:p>
          <a:p>
            <a:r>
              <a:rPr lang="en-US" sz="2400" dirty="0"/>
              <a:t>Issues:</a:t>
            </a:r>
          </a:p>
          <a:p>
            <a:pPr lvl="1"/>
            <a:r>
              <a:rPr lang="en-US" dirty="0">
                <a:solidFill>
                  <a:schemeClr val="accent6"/>
                </a:solidFill>
              </a:rPr>
              <a:t>Acquisition</a:t>
            </a:r>
            <a:r>
              <a:rPr lang="en-US" dirty="0"/>
              <a:t> – what to keep and what to discard</a:t>
            </a:r>
          </a:p>
          <a:p>
            <a:pPr lvl="1"/>
            <a:r>
              <a:rPr lang="en-US" dirty="0">
                <a:solidFill>
                  <a:schemeClr val="accent6"/>
                </a:solidFill>
              </a:rPr>
              <a:t>Datafication</a:t>
            </a:r>
            <a:r>
              <a:rPr lang="en-US" dirty="0"/>
              <a:t> – render into data aspects that do not exist in analog form</a:t>
            </a:r>
          </a:p>
          <a:p>
            <a:pPr lvl="1"/>
            <a:r>
              <a:rPr lang="en-US" dirty="0">
                <a:solidFill>
                  <a:schemeClr val="accent6"/>
                </a:solidFill>
              </a:rPr>
              <a:t>Unstructured data</a:t>
            </a:r>
            <a:r>
              <a:rPr lang="en-US" dirty="0"/>
              <a:t> – structured only on storage and display</a:t>
            </a:r>
          </a:p>
          <a:p>
            <a:pPr lvl="1"/>
            <a:r>
              <a:rPr lang="en-US" dirty="0">
                <a:solidFill>
                  <a:schemeClr val="accent6"/>
                </a:solidFill>
              </a:rPr>
              <a:t>Inaccuracy</a:t>
            </a:r>
            <a:r>
              <a:rPr lang="en-US" dirty="0"/>
              <a:t> – approximation, imprecision, noise</a:t>
            </a:r>
          </a:p>
        </p:txBody>
      </p:sp>
      <p:sp>
        <p:nvSpPr>
          <p:cNvPr id="2" name="Zástupný symbol pro zápatí 1">
            <a:extLst>
              <a:ext uri="{FF2B5EF4-FFF2-40B4-BE49-F238E27FC236}">
                <a16:creationId xmlns:a16="http://schemas.microsoft.com/office/drawing/2014/main" id="{EEAEDF07-CF56-4C36-A866-23162ED94E9C}"/>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27DE8200-84D9-40AB-9B3F-8FD66443727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9DF0379-8507-4602-B529-78C2BFADE0F4}"/>
              </a:ext>
            </a:extLst>
          </p:cNvPr>
          <p:cNvSpPr>
            <a:spLocks noGrp="1"/>
          </p:cNvSpPr>
          <p:nvPr>
            <p:ph type="sldNum" sz="quarter" idx="11"/>
          </p:nvPr>
        </p:nvSpPr>
        <p:spPr/>
        <p:txBody>
          <a:bodyPr/>
          <a:lstStyle/>
          <a:p>
            <a:pPr>
              <a:defRPr/>
            </a:pPr>
            <a:fld id="{0BAAA98E-AEB8-429B-B9FA-B14E1C5572D3}" type="slidenum">
              <a:rPr lang="en-US" altLang="en-US" smtClean="0"/>
              <a:pPr>
                <a:defRPr/>
              </a:pPr>
              <a:t>19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38472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Outline</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Outline</a:t>
            </a:r>
          </a:p>
          <a:p>
            <a:pPr marL="457200" indent="-457200">
              <a:buFont typeface="+mj-lt"/>
              <a:buAutoNum type="arabicParenR"/>
            </a:pPr>
            <a:r>
              <a:rPr lang="en-US" altLang="cs-CZ" sz="2400" dirty="0"/>
              <a:t>Motion Data: Acquisition and Applications</a:t>
            </a:r>
          </a:p>
          <a:p>
            <a:pPr marL="457200" indent="-457200">
              <a:buFont typeface="+mj-lt"/>
              <a:buAutoNum type="arabicParenR"/>
            </a:pPr>
            <a:r>
              <a:rPr lang="en-US" altLang="cs-CZ" sz="2400" dirty="0"/>
              <a:t>Challenges in Motion Data Processing</a:t>
            </a:r>
          </a:p>
          <a:p>
            <a:pPr marL="457200" indent="-457200">
              <a:buFont typeface="+mj-lt"/>
              <a:buAutoNum type="arabicParenR"/>
            </a:pPr>
            <a:r>
              <a:rPr lang="en-US" altLang="cs-CZ" sz="2400" dirty="0"/>
              <a:t>Similarity as a General Concept of Data Understanding</a:t>
            </a:r>
          </a:p>
          <a:p>
            <a:pPr marL="457200" indent="-457200">
              <a:buFont typeface="+mj-lt"/>
              <a:buAutoNum type="arabicParenR"/>
            </a:pPr>
            <a:r>
              <a:rPr lang="en-US" altLang="cs-CZ" sz="2400" dirty="0"/>
              <a:t>Similarity of Actions</a:t>
            </a:r>
          </a:p>
          <a:p>
            <a:pPr marL="457200" indent="-457200">
              <a:buFont typeface="+mj-lt"/>
              <a:buAutoNum type="arabicParenR"/>
            </a:pPr>
            <a:endParaRPr lang="en-US" altLang="cs-CZ" sz="1200" dirty="0"/>
          </a:p>
          <a:p>
            <a:pPr marL="457200" indent="-457200">
              <a:buFont typeface="+mj-lt"/>
              <a:buAutoNum type="arabicParenR"/>
            </a:pPr>
            <a:r>
              <a:rPr lang="en-US" altLang="cs-CZ" sz="2400" dirty="0"/>
              <a:t>Metric Searching as a Data-Access Paradigm</a:t>
            </a:r>
          </a:p>
          <a:p>
            <a:pPr marL="457200" indent="-457200">
              <a:buFont typeface="+mj-lt"/>
              <a:buAutoNum type="arabicParenR"/>
            </a:pPr>
            <a:r>
              <a:rPr lang="en-US" altLang="cs-CZ" sz="2400" dirty="0"/>
              <a:t>Action Recognition</a:t>
            </a:r>
          </a:p>
          <a:p>
            <a:pPr marL="457200" indent="-457200">
              <a:buFont typeface="+mj-lt"/>
              <a:buAutoNum type="arabicParenR"/>
            </a:pPr>
            <a:r>
              <a:rPr lang="en-US" altLang="cs-CZ" sz="2400" dirty="0"/>
              <a:t>Indexing and Searching in Long Motion Sequences</a:t>
            </a:r>
          </a:p>
          <a:p>
            <a:pPr marL="857250" lvl="1" indent="-457200"/>
            <a:r>
              <a:rPr lang="en-US" altLang="cs-CZ" sz="2000" dirty="0"/>
              <a:t>Subsequence Search in Long Sequences</a:t>
            </a:r>
          </a:p>
          <a:p>
            <a:pPr marL="857250" lvl="1" indent="-457200"/>
            <a:r>
              <a:rPr lang="en-US" altLang="cs-CZ" sz="2000" dirty="0"/>
              <a:t>Stream-based Event Detection</a:t>
            </a:r>
          </a:p>
          <a:p>
            <a:pPr marL="457200" indent="-457200">
              <a:buFont typeface="+mj-lt"/>
              <a:buAutoNum type="arabicParenR"/>
            </a:pPr>
            <a:r>
              <a:rPr lang="en-US" altLang="cs-CZ" sz="2400" dirty="0"/>
              <a:t>Conclusions and Discussion</a:t>
            </a:r>
          </a:p>
        </p:txBody>
      </p:sp>
      <p:cxnSp>
        <p:nvCxnSpPr>
          <p:cNvPr id="3" name="Přímá spojnice 2">
            <a:extLst>
              <a:ext uri="{FF2B5EF4-FFF2-40B4-BE49-F238E27FC236}">
                <a16:creationId xmlns:a16="http://schemas.microsoft.com/office/drawing/2014/main" id="{4BEA656A-CFDC-4F22-B5F0-9DBA2D9BEFA1}"/>
              </a:ext>
            </a:extLst>
          </p:cNvPr>
          <p:cNvCxnSpPr>
            <a:cxnSpLocks/>
            <a:endCxn id="12" idx="1"/>
          </p:cNvCxnSpPr>
          <p:nvPr/>
        </p:nvCxnSpPr>
        <p:spPr bwMode="auto">
          <a:xfrm>
            <a:off x="344196" y="3757682"/>
            <a:ext cx="3363708" cy="15389"/>
          </a:xfrm>
          <a:prstGeom prst="line">
            <a:avLst/>
          </a:prstGeom>
          <a:solidFill>
            <a:schemeClr val="accent1"/>
          </a:solidFill>
          <a:ln w="25400" cap="flat" cmpd="sng" algn="ctr">
            <a:solidFill>
              <a:schemeClr val="tx1">
                <a:lumMod val="50000"/>
                <a:lumOff val="50000"/>
              </a:schemeClr>
            </a:solidFill>
            <a:prstDash val="dash"/>
            <a:round/>
            <a:headEnd type="none" w="med" len="med"/>
            <a:tailEnd type="none" w="med" len="lg"/>
          </a:ln>
          <a:effectLst/>
        </p:spPr>
      </p:cxnSp>
      <p:sp>
        <p:nvSpPr>
          <p:cNvPr id="12" name="TextovéPole 11">
            <a:extLst>
              <a:ext uri="{FF2B5EF4-FFF2-40B4-BE49-F238E27FC236}">
                <a16:creationId xmlns:a16="http://schemas.microsoft.com/office/drawing/2014/main" id="{E7C7E79E-AAE8-4C0B-909F-A3EE6E126FAD}"/>
              </a:ext>
            </a:extLst>
          </p:cNvPr>
          <p:cNvSpPr txBox="1"/>
          <p:nvPr/>
        </p:nvSpPr>
        <p:spPr>
          <a:xfrm>
            <a:off x="3707904" y="3573016"/>
            <a:ext cx="1624163" cy="400110"/>
          </a:xfrm>
          <a:prstGeom prst="rect">
            <a:avLst/>
          </a:prstGeom>
          <a:noFill/>
        </p:spPr>
        <p:txBody>
          <a:bodyPr wrap="none" rtlCol="0">
            <a:spAutoFit/>
          </a:bodyPr>
          <a:lstStyle/>
          <a:p>
            <a:r>
              <a:rPr lang="en-US" sz="2000" dirty="0">
                <a:solidFill>
                  <a:schemeClr val="tx1">
                    <a:lumMod val="50000"/>
                    <a:lumOff val="50000"/>
                  </a:schemeClr>
                </a:solidFill>
              </a:rPr>
              <a:t>Coffee break</a:t>
            </a:r>
            <a:endParaRPr lang="cs-CZ" sz="2000" dirty="0">
              <a:solidFill>
                <a:schemeClr val="tx1">
                  <a:lumMod val="50000"/>
                  <a:lumOff val="50000"/>
                </a:schemeClr>
              </a:solidFill>
            </a:endParaRPr>
          </a:p>
        </p:txBody>
      </p:sp>
      <p:cxnSp>
        <p:nvCxnSpPr>
          <p:cNvPr id="13" name="Přímá spojnice 12">
            <a:extLst>
              <a:ext uri="{FF2B5EF4-FFF2-40B4-BE49-F238E27FC236}">
                <a16:creationId xmlns:a16="http://schemas.microsoft.com/office/drawing/2014/main" id="{44C6E2DB-4B95-4C31-879D-4998FFB2C5EA}"/>
              </a:ext>
            </a:extLst>
          </p:cNvPr>
          <p:cNvCxnSpPr>
            <a:cxnSpLocks/>
            <a:stCxn id="12" idx="3"/>
          </p:cNvCxnSpPr>
          <p:nvPr/>
        </p:nvCxnSpPr>
        <p:spPr bwMode="auto">
          <a:xfrm flipV="1">
            <a:off x="5332067" y="3757682"/>
            <a:ext cx="3365752" cy="15389"/>
          </a:xfrm>
          <a:prstGeom prst="line">
            <a:avLst/>
          </a:prstGeom>
          <a:solidFill>
            <a:schemeClr val="accent1"/>
          </a:solidFill>
          <a:ln w="25400" cap="flat" cmpd="sng" algn="ctr">
            <a:solidFill>
              <a:schemeClr val="tx1">
                <a:lumMod val="50000"/>
                <a:lumOff val="50000"/>
              </a:schemeClr>
            </a:solidFill>
            <a:prstDash val="dash"/>
            <a:round/>
            <a:headEnd type="none" w="med" len="med"/>
            <a:tailEnd type="none" w="med" len="lg"/>
          </a:ln>
          <a:effectLst/>
        </p:spPr>
      </p:cxnSp>
      <p:sp>
        <p:nvSpPr>
          <p:cNvPr id="4" name="Zástupný symbol pro zápatí 3">
            <a:extLst>
              <a:ext uri="{FF2B5EF4-FFF2-40B4-BE49-F238E27FC236}">
                <a16:creationId xmlns:a16="http://schemas.microsoft.com/office/drawing/2014/main" id="{714E9D77-D43D-4620-91DC-F5244D9AECD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EBB14950-5059-4D1F-B2A5-4E41397C6D78}"/>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BC4D3B88-DFC6-45E5-9C77-203ADE28D347}"/>
              </a:ext>
            </a:extLst>
          </p:cNvPr>
          <p:cNvSpPr>
            <a:spLocks noGrp="1"/>
          </p:cNvSpPr>
          <p:nvPr>
            <p:ph type="sldNum" sz="quarter" idx="11"/>
          </p:nvPr>
        </p:nvSpPr>
        <p:spPr/>
        <p:txBody>
          <a:bodyPr/>
          <a:lstStyle/>
          <a:p>
            <a:pPr>
              <a:defRPr/>
            </a:pPr>
            <a:fld id="{0BAAA98E-AEB8-429B-B9FA-B14E1C5572D3}" type="slidenum">
              <a:rPr lang="en-US" altLang="en-US" smtClean="0"/>
              <a:pPr>
                <a:defRPr/>
              </a:pPr>
              <a:t>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38483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 Challenges in Motion Data Processing</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Computerized processing</a:t>
            </a:r>
            <a:endParaRPr lang="en-US" altLang="cs-CZ" dirty="0"/>
          </a:p>
          <a:p>
            <a:r>
              <a:rPr lang="en-US" altLang="cs-CZ" sz="2400" dirty="0"/>
              <a:t>Operations that process motion data automatically, without any need of user intervention</a:t>
            </a:r>
          </a:p>
          <a:p>
            <a:endParaRPr lang="en-US" altLang="cs-CZ" sz="2400" dirty="0"/>
          </a:p>
          <a:p>
            <a:pPr marL="0" indent="0">
              <a:buNone/>
            </a:pPr>
            <a:r>
              <a:rPr lang="en-US" altLang="cs-CZ" b="1" dirty="0">
                <a:solidFill>
                  <a:schemeClr val="accent2"/>
                </a:solidFill>
              </a:rPr>
              <a:t>Challenges</a:t>
            </a:r>
          </a:p>
          <a:p>
            <a:r>
              <a:rPr lang="en-US" altLang="cs-CZ" sz="2400" dirty="0"/>
              <a:t>Large volume of data</a:t>
            </a:r>
          </a:p>
          <a:p>
            <a:r>
              <a:rPr lang="en-US" altLang="cs-CZ" sz="2400" dirty="0"/>
              <a:t>Inaccuracy of data</a:t>
            </a:r>
          </a:p>
          <a:p>
            <a:r>
              <a:rPr lang="en-US" altLang="cs-CZ" sz="2400" dirty="0"/>
              <a:t>Variety of motion-analysis operations</a:t>
            </a:r>
          </a:p>
        </p:txBody>
      </p:sp>
      <p:sp>
        <p:nvSpPr>
          <p:cNvPr id="2" name="Zástupný symbol pro zápatí 1">
            <a:extLst>
              <a:ext uri="{FF2B5EF4-FFF2-40B4-BE49-F238E27FC236}">
                <a16:creationId xmlns:a16="http://schemas.microsoft.com/office/drawing/2014/main" id="{63CCFEA0-80F2-4EEC-B565-24D34C71318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C1830A53-A31F-403C-869D-FABAEC18678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1ABBB42-1462-470E-950B-EB68CBA538E9}"/>
              </a:ext>
            </a:extLst>
          </p:cNvPr>
          <p:cNvSpPr>
            <a:spLocks noGrp="1"/>
          </p:cNvSpPr>
          <p:nvPr>
            <p:ph type="sldNum" sz="quarter" idx="11"/>
          </p:nvPr>
        </p:nvSpPr>
        <p:spPr/>
        <p:txBody>
          <a:bodyPr/>
          <a:lstStyle/>
          <a:p>
            <a:pPr>
              <a:defRPr/>
            </a:pPr>
            <a:fld id="{0BAAA98E-AEB8-429B-B9FA-B14E1C5572D3}" type="slidenum">
              <a:rPr lang="en-US" altLang="en-US" smtClean="0"/>
              <a:pPr>
                <a:defRPr/>
              </a:pPr>
              <a:t>20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197717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 Motion Data Specifics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Motion data specifics</a:t>
            </a:r>
          </a:p>
          <a:p>
            <a:r>
              <a:rPr lang="en-US" altLang="cs-CZ" sz="2400" dirty="0"/>
              <a:t>Large volume of data</a:t>
            </a:r>
          </a:p>
          <a:p>
            <a:pPr lvl="1"/>
            <a:r>
              <a:rPr lang="en-US" altLang="cs-CZ" sz="2000" dirty="0"/>
              <a:t>E.g., 31 joints ∙ 3D space ∙ 120 Hz =&gt; 11,160 float numbers/second generated =&gt; 1.5 TB/year needed to store the data</a:t>
            </a:r>
          </a:p>
          <a:p>
            <a:r>
              <a:rPr lang="en-US" altLang="cs-CZ" sz="2400" dirty="0"/>
              <a:t>Inaccuracy of data – captured data can be</a:t>
            </a:r>
            <a:r>
              <a:rPr lang="en-US" altLang="cs-CZ" sz="2000" dirty="0">
                <a:solidFill>
                  <a:schemeClr val="accent2"/>
                </a:solidFill>
              </a:rPr>
              <a:t>:</a:t>
            </a:r>
          </a:p>
          <a:p>
            <a:pPr lvl="1"/>
            <a:r>
              <a:rPr lang="en-US" altLang="cs-CZ" sz="2000" dirty="0">
                <a:solidFill>
                  <a:schemeClr val="accent6"/>
                </a:solidFill>
              </a:rPr>
              <a:t>Inconsistent</a:t>
            </a:r>
            <a:r>
              <a:rPr lang="en-US" altLang="cs-CZ" sz="2000" dirty="0"/>
              <a:t> (e.g., location of markers)</a:t>
            </a:r>
            <a:endParaRPr lang="en-US" altLang="cs-CZ" sz="2000" dirty="0">
              <a:solidFill>
                <a:schemeClr val="accent2"/>
              </a:solidFill>
            </a:endParaRPr>
          </a:p>
          <a:p>
            <a:pPr lvl="1"/>
            <a:r>
              <a:rPr lang="en-US" altLang="cs-CZ" sz="2000" dirty="0">
                <a:solidFill>
                  <a:schemeClr val="accent2"/>
                </a:solidFill>
              </a:rPr>
              <a:t>Imprecise</a:t>
            </a:r>
            <a:r>
              <a:rPr lang="en-US" altLang="cs-CZ" sz="2000" dirty="0"/>
              <a:t> (e.g., inaccurate information about positions of joints)</a:t>
            </a:r>
          </a:p>
          <a:p>
            <a:pPr lvl="1"/>
            <a:r>
              <a:rPr lang="en-US" altLang="cs-CZ" sz="2000" dirty="0">
                <a:solidFill>
                  <a:schemeClr val="accent2"/>
                </a:solidFill>
              </a:rPr>
              <a:t>Incomplete</a:t>
            </a:r>
            <a:r>
              <a:rPr lang="en-US" altLang="cs-CZ" sz="2000" dirty="0"/>
              <a:t> (e.g., missing information about some joint positions)</a:t>
            </a:r>
          </a:p>
          <a:p>
            <a:r>
              <a:rPr lang="en-US" altLang="cs-CZ" sz="2400" dirty="0"/>
              <a:t>Variety of motion-analysis operations</a:t>
            </a:r>
          </a:p>
          <a:p>
            <a:pPr lvl="1"/>
            <a:r>
              <a:rPr lang="en-US" altLang="cs-CZ" sz="2000" dirty="0"/>
              <a:t>Designing operations, such as similarity comparison, searching, classification, semantic segmentation, clustering or outlier detection, with respect to the </a:t>
            </a:r>
            <a:r>
              <a:rPr lang="en-US" altLang="cs-CZ" sz="2000" dirty="0" err="1"/>
              <a:t>spatio</a:t>
            </a:r>
            <a:r>
              <a:rPr lang="en-US" altLang="cs-CZ" sz="2000" dirty="0"/>
              <a:t>-temporal nature of motion data</a:t>
            </a:r>
          </a:p>
        </p:txBody>
      </p:sp>
      <p:sp>
        <p:nvSpPr>
          <p:cNvPr id="2" name="Zástupný symbol pro zápatí 1">
            <a:extLst>
              <a:ext uri="{FF2B5EF4-FFF2-40B4-BE49-F238E27FC236}">
                <a16:creationId xmlns:a16="http://schemas.microsoft.com/office/drawing/2014/main" id="{BA46C58A-134F-46A0-B51B-293E1138CB9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CB897613-545C-445B-ADAA-23B4A6D1EE69}"/>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98EF2B7-081F-4353-ADE8-785BB783AFBB}"/>
              </a:ext>
            </a:extLst>
          </p:cNvPr>
          <p:cNvSpPr>
            <a:spLocks noGrp="1"/>
          </p:cNvSpPr>
          <p:nvPr>
            <p:ph type="sldNum" sz="quarter" idx="11"/>
          </p:nvPr>
        </p:nvSpPr>
        <p:spPr/>
        <p:txBody>
          <a:bodyPr/>
          <a:lstStyle/>
          <a:p>
            <a:pPr>
              <a:defRPr/>
            </a:pPr>
            <a:fld id="{0BAAA98E-AEB8-429B-B9FA-B14E1C5572D3}" type="slidenum">
              <a:rPr lang="en-US" altLang="en-US" smtClean="0"/>
              <a:pPr>
                <a:defRPr/>
              </a:pPr>
              <a:t>21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94305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2.1 Data – Types of Motions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Motion data types</a:t>
            </a:r>
          </a:p>
          <a:p>
            <a:r>
              <a:rPr lang="en-US" altLang="cs-CZ" sz="2400" b="1" dirty="0">
                <a:solidFill>
                  <a:schemeClr val="accent6"/>
                </a:solidFill>
              </a:rPr>
              <a:t>Short</a:t>
            </a:r>
            <a:r>
              <a:rPr lang="en-US" altLang="cs-CZ" sz="2400" dirty="0"/>
              <a:t> motions:</a:t>
            </a:r>
          </a:p>
          <a:p>
            <a:pPr lvl="1"/>
            <a:r>
              <a:rPr lang="en-US" altLang="cs-CZ" sz="2000" dirty="0"/>
              <a:t>Semantically-</a:t>
            </a:r>
            <a:r>
              <a:rPr lang="en-US" altLang="cs-CZ" sz="2000" b="1" dirty="0">
                <a:solidFill>
                  <a:schemeClr val="accent6"/>
                </a:solidFill>
              </a:rPr>
              <a:t>indivisible</a:t>
            </a:r>
            <a:r>
              <a:rPr lang="en-US" altLang="cs-CZ" sz="2000" dirty="0"/>
              <a:t> motions ~ </a:t>
            </a:r>
            <a:r>
              <a:rPr lang="en-US" altLang="cs-CZ" sz="2000" b="1" dirty="0">
                <a:solidFill>
                  <a:schemeClr val="accent6"/>
                </a:solidFill>
              </a:rPr>
              <a:t>ACTIONS</a:t>
            </a:r>
            <a:endParaRPr lang="en-US" altLang="cs-CZ" b="1" dirty="0">
              <a:solidFill>
                <a:schemeClr val="accent6"/>
              </a:solidFill>
            </a:endParaRPr>
          </a:p>
          <a:p>
            <a:pPr lvl="1"/>
            <a:r>
              <a:rPr lang="en-US" altLang="cs-CZ" sz="2000" dirty="0"/>
              <a:t>Length – typically in order of seconds</a:t>
            </a:r>
          </a:p>
          <a:p>
            <a:pPr lvl="1"/>
            <a:r>
              <a:rPr lang="en-US" altLang="cs-CZ" sz="2000" dirty="0"/>
              <a:t>Database – usually a large number of actions</a:t>
            </a:r>
          </a:p>
          <a:p>
            <a:r>
              <a:rPr lang="en-US" altLang="cs-CZ" sz="2400" b="1" dirty="0">
                <a:solidFill>
                  <a:schemeClr val="accent6"/>
                </a:solidFill>
              </a:rPr>
              <a:t>Long</a:t>
            </a:r>
            <a:r>
              <a:rPr lang="en-US" altLang="cs-CZ" sz="2400" dirty="0"/>
              <a:t> motions:</a:t>
            </a:r>
          </a:p>
          <a:p>
            <a:pPr lvl="1"/>
            <a:r>
              <a:rPr lang="en-US" altLang="cs-CZ" sz="2000" dirty="0"/>
              <a:t>Semantically-</a:t>
            </a:r>
            <a:r>
              <a:rPr lang="en-US" altLang="cs-CZ" sz="2000" b="1" dirty="0">
                <a:solidFill>
                  <a:schemeClr val="accent6"/>
                </a:solidFill>
              </a:rPr>
              <a:t>divisible</a:t>
            </a:r>
            <a:r>
              <a:rPr lang="en-US" altLang="cs-CZ" sz="2000" dirty="0"/>
              <a:t> motions ~ sequences of actions</a:t>
            </a:r>
          </a:p>
          <a:p>
            <a:pPr lvl="1"/>
            <a:r>
              <a:rPr lang="en-US" altLang="cs-CZ" sz="2000" dirty="0"/>
              <a:t>Length – in order of minutes, hours, days, or even unlimited</a:t>
            </a:r>
          </a:p>
          <a:p>
            <a:pPr lvl="1"/>
            <a:r>
              <a:rPr lang="en-US" altLang="cs-CZ" sz="2000" dirty="0"/>
              <a:t>Database – typically a single long motion processed either as a whole, or in the stream-based nature</a:t>
            </a:r>
          </a:p>
          <a:p>
            <a:pPr lvl="1"/>
            <a:endParaRPr lang="en-US" altLang="cs-CZ" sz="2000" dirty="0"/>
          </a:p>
          <a:p>
            <a:pPr lvl="1"/>
            <a:endParaRPr lang="en-US" altLang="cs-CZ" sz="2000" dirty="0"/>
          </a:p>
        </p:txBody>
      </p:sp>
      <p:grpSp>
        <p:nvGrpSpPr>
          <p:cNvPr id="4" name="Skupina 3">
            <a:extLst>
              <a:ext uri="{FF2B5EF4-FFF2-40B4-BE49-F238E27FC236}">
                <a16:creationId xmlns:a16="http://schemas.microsoft.com/office/drawing/2014/main" id="{E1F71BF2-ABA9-4771-9C2D-237D8BD6B2D1}"/>
              </a:ext>
            </a:extLst>
          </p:cNvPr>
          <p:cNvGrpSpPr/>
          <p:nvPr/>
        </p:nvGrpSpPr>
        <p:grpSpPr>
          <a:xfrm>
            <a:off x="7950669" y="1444553"/>
            <a:ext cx="966931" cy="1422300"/>
            <a:chOff x="7572567" y="1484784"/>
            <a:chExt cx="966931" cy="1422300"/>
          </a:xfrm>
        </p:grpSpPr>
        <p:pic>
          <p:nvPicPr>
            <p:cNvPr id="10" name="Picture 15">
              <a:extLst>
                <a:ext uri="{FF2B5EF4-FFF2-40B4-BE49-F238E27FC236}">
                  <a16:creationId xmlns:a16="http://schemas.microsoft.com/office/drawing/2014/main" id="{7872C2E3-C672-4B89-BDF1-0246197E6749}"/>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629883" y="1484784"/>
              <a:ext cx="671822" cy="719008"/>
            </a:xfrm>
            <a:prstGeom prst="rect">
              <a:avLst/>
            </a:prstGeom>
            <a:noFill/>
          </p:spPr>
        </p:pic>
        <p:sp>
          <p:nvSpPr>
            <p:cNvPr id="11" name="Obdélník 6">
              <a:extLst>
                <a:ext uri="{FF2B5EF4-FFF2-40B4-BE49-F238E27FC236}">
                  <a16:creationId xmlns:a16="http://schemas.microsoft.com/office/drawing/2014/main" id="{574F8B7E-D1F3-4529-B6DC-B4BFB474362B}"/>
                </a:ext>
              </a:extLst>
            </p:cNvPr>
            <p:cNvSpPr/>
            <p:nvPr/>
          </p:nvSpPr>
          <p:spPr bwMode="auto">
            <a:xfrm flipV="1">
              <a:off x="7675122" y="2201469"/>
              <a:ext cx="76182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2" name="TextovéPole 11">
              <a:extLst>
                <a:ext uri="{FF2B5EF4-FFF2-40B4-BE49-F238E27FC236}">
                  <a16:creationId xmlns:a16="http://schemas.microsoft.com/office/drawing/2014/main" id="{750C0194-CC2F-4716-B13A-305A7910AE66}"/>
                </a:ext>
              </a:extLst>
            </p:cNvPr>
            <p:cNvSpPr txBox="1"/>
            <p:nvPr/>
          </p:nvSpPr>
          <p:spPr>
            <a:xfrm>
              <a:off x="7572567" y="2383864"/>
              <a:ext cx="966931" cy="523220"/>
            </a:xfrm>
            <a:prstGeom prst="rect">
              <a:avLst/>
            </a:prstGeom>
            <a:noFill/>
          </p:spPr>
          <p:txBody>
            <a:bodyPr wrap="none" rtlCol="0">
              <a:spAutoFit/>
            </a:bodyPr>
            <a:lstStyle/>
            <a:p>
              <a:r>
                <a:rPr lang="en-US" sz="1400" dirty="0"/>
                <a:t>Gait cycle</a:t>
              </a:r>
            </a:p>
            <a:p>
              <a:pPr algn="ctr"/>
              <a:r>
                <a:rPr lang="en-US" sz="1400" dirty="0"/>
                <a:t>(0.6 s)</a:t>
              </a:r>
              <a:endParaRPr lang="cs-CZ" sz="1400" dirty="0"/>
            </a:p>
          </p:txBody>
        </p:sp>
      </p:grpSp>
      <p:grpSp>
        <p:nvGrpSpPr>
          <p:cNvPr id="2" name="Skupina 1">
            <a:extLst>
              <a:ext uri="{FF2B5EF4-FFF2-40B4-BE49-F238E27FC236}">
                <a16:creationId xmlns:a16="http://schemas.microsoft.com/office/drawing/2014/main" id="{BE61BF1D-FDB3-4507-8441-A1D0FF220770}"/>
              </a:ext>
            </a:extLst>
          </p:cNvPr>
          <p:cNvGrpSpPr/>
          <p:nvPr/>
        </p:nvGrpSpPr>
        <p:grpSpPr>
          <a:xfrm>
            <a:off x="6329492" y="2318963"/>
            <a:ext cx="1876788" cy="1429094"/>
            <a:chOff x="6424916" y="3087157"/>
            <a:chExt cx="1876788" cy="1429094"/>
          </a:xfrm>
        </p:grpSpPr>
        <p:sp>
          <p:nvSpPr>
            <p:cNvPr id="14" name="Obdélník 6">
              <a:extLst>
                <a:ext uri="{FF2B5EF4-FFF2-40B4-BE49-F238E27FC236}">
                  <a16:creationId xmlns:a16="http://schemas.microsoft.com/office/drawing/2014/main" id="{249C8081-3D0C-49D9-B064-A8649DBB9EB6}"/>
                </a:ext>
              </a:extLst>
            </p:cNvPr>
            <p:cNvSpPr/>
            <p:nvPr/>
          </p:nvSpPr>
          <p:spPr bwMode="auto">
            <a:xfrm flipV="1">
              <a:off x="6444207" y="3812352"/>
              <a:ext cx="185749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15" name="Picture 11">
              <a:extLst>
                <a:ext uri="{FF2B5EF4-FFF2-40B4-BE49-F238E27FC236}">
                  <a16:creationId xmlns:a16="http://schemas.microsoft.com/office/drawing/2014/main" id="{10CB8024-13BD-43EC-A7D4-7EB1CD6F9C44}"/>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24916" y="3175416"/>
              <a:ext cx="610773" cy="599867"/>
            </a:xfrm>
            <a:prstGeom prst="rect">
              <a:avLst/>
            </a:prstGeom>
            <a:noFill/>
          </p:spPr>
        </p:pic>
        <p:pic>
          <p:nvPicPr>
            <p:cNvPr id="16" name="Picture 12">
              <a:extLst>
                <a:ext uri="{FF2B5EF4-FFF2-40B4-BE49-F238E27FC236}">
                  <a16:creationId xmlns:a16="http://schemas.microsoft.com/office/drawing/2014/main" id="{5632DCF5-84E3-4691-978E-DAD23DA2F782}"/>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771955" y="3143817"/>
              <a:ext cx="627061" cy="646011"/>
            </a:xfrm>
            <a:prstGeom prst="rect">
              <a:avLst/>
            </a:prstGeom>
            <a:noFill/>
          </p:spPr>
        </p:pic>
        <p:pic>
          <p:nvPicPr>
            <p:cNvPr id="17" name="Picture 13">
              <a:extLst>
                <a:ext uri="{FF2B5EF4-FFF2-40B4-BE49-F238E27FC236}">
                  <a16:creationId xmlns:a16="http://schemas.microsoft.com/office/drawing/2014/main" id="{F7F63D5D-CCFA-47FC-90F0-AA2809B7E60D}"/>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271610" y="3087591"/>
              <a:ext cx="439756" cy="717324"/>
            </a:xfrm>
            <a:prstGeom prst="rect">
              <a:avLst/>
            </a:prstGeom>
            <a:noFill/>
          </p:spPr>
        </p:pic>
        <p:pic>
          <p:nvPicPr>
            <p:cNvPr id="18" name="Picture 14">
              <a:extLst>
                <a:ext uri="{FF2B5EF4-FFF2-40B4-BE49-F238E27FC236}">
                  <a16:creationId xmlns:a16="http://schemas.microsoft.com/office/drawing/2014/main" id="{899A4602-8F5B-414D-988E-833D9C6472AD}"/>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531401" y="3087157"/>
              <a:ext cx="496761" cy="713127"/>
            </a:xfrm>
            <a:prstGeom prst="rect">
              <a:avLst/>
            </a:prstGeom>
            <a:noFill/>
          </p:spPr>
        </p:pic>
        <p:sp>
          <p:nvSpPr>
            <p:cNvPr id="27" name="TextovéPole 26">
              <a:extLst>
                <a:ext uri="{FF2B5EF4-FFF2-40B4-BE49-F238E27FC236}">
                  <a16:creationId xmlns:a16="http://schemas.microsoft.com/office/drawing/2014/main" id="{862F0914-55B7-4E54-93EA-50FA1BBE66AB}"/>
                </a:ext>
              </a:extLst>
            </p:cNvPr>
            <p:cNvSpPr txBox="1"/>
            <p:nvPr/>
          </p:nvSpPr>
          <p:spPr>
            <a:xfrm>
              <a:off x="6893909" y="3993031"/>
              <a:ext cx="1010213" cy="523220"/>
            </a:xfrm>
            <a:prstGeom prst="rect">
              <a:avLst/>
            </a:prstGeom>
            <a:noFill/>
          </p:spPr>
          <p:txBody>
            <a:bodyPr wrap="none" rtlCol="0">
              <a:spAutoFit/>
            </a:bodyPr>
            <a:lstStyle/>
            <a:p>
              <a:r>
                <a:rPr lang="en-US" sz="1400" dirty="0"/>
                <a:t>Cartwheel</a:t>
              </a:r>
            </a:p>
            <a:p>
              <a:pPr algn="ctr"/>
              <a:r>
                <a:rPr lang="en-US" sz="1400" dirty="0"/>
                <a:t>(2.1 s)</a:t>
              </a:r>
              <a:endParaRPr lang="cs-CZ" sz="1400" dirty="0"/>
            </a:p>
          </p:txBody>
        </p:sp>
      </p:grpSp>
      <p:sp>
        <p:nvSpPr>
          <p:cNvPr id="3" name="Zástupný symbol pro zápatí 2">
            <a:extLst>
              <a:ext uri="{FF2B5EF4-FFF2-40B4-BE49-F238E27FC236}">
                <a16:creationId xmlns:a16="http://schemas.microsoft.com/office/drawing/2014/main" id="{F6457FCE-8919-4A74-9086-2CB8C34118E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19" name="Zástupný symbol pro datum 18">
            <a:extLst>
              <a:ext uri="{FF2B5EF4-FFF2-40B4-BE49-F238E27FC236}">
                <a16:creationId xmlns:a16="http://schemas.microsoft.com/office/drawing/2014/main" id="{9F170228-1B2F-43EB-B25A-DB84AE28A948}"/>
              </a:ext>
            </a:extLst>
          </p:cNvPr>
          <p:cNvSpPr>
            <a:spLocks noGrp="1"/>
          </p:cNvSpPr>
          <p:nvPr>
            <p:ph type="dt" sz="half" idx="10"/>
          </p:nvPr>
        </p:nvSpPr>
        <p:spPr/>
        <p:txBody>
          <a:bodyPr/>
          <a:lstStyle/>
          <a:p>
            <a:pPr>
              <a:defRPr/>
            </a:pPr>
            <a:r>
              <a:rPr lang="cs-CZ"/>
              <a:t>June 10, 2019</a:t>
            </a:r>
            <a:endParaRPr lang="en-US" dirty="0"/>
          </a:p>
        </p:txBody>
      </p:sp>
      <p:grpSp>
        <p:nvGrpSpPr>
          <p:cNvPr id="5" name="Skupina 4">
            <a:extLst>
              <a:ext uri="{FF2B5EF4-FFF2-40B4-BE49-F238E27FC236}">
                <a16:creationId xmlns:a16="http://schemas.microsoft.com/office/drawing/2014/main" id="{EA9F6FD2-25AF-4BD0-A6B5-2F7F5AFF48D1}"/>
              </a:ext>
            </a:extLst>
          </p:cNvPr>
          <p:cNvGrpSpPr/>
          <p:nvPr/>
        </p:nvGrpSpPr>
        <p:grpSpPr>
          <a:xfrm>
            <a:off x="4680468" y="5010371"/>
            <a:ext cx="4212210" cy="1199962"/>
            <a:chOff x="4680468" y="5010371"/>
            <a:chExt cx="4212210" cy="1199962"/>
          </a:xfrm>
        </p:grpSpPr>
        <p:grpSp>
          <p:nvGrpSpPr>
            <p:cNvPr id="6" name="Skupina 5">
              <a:extLst>
                <a:ext uri="{FF2B5EF4-FFF2-40B4-BE49-F238E27FC236}">
                  <a16:creationId xmlns:a16="http://schemas.microsoft.com/office/drawing/2014/main" id="{D2D7CF91-7048-40F2-A45D-2D1FB769C4A6}"/>
                </a:ext>
              </a:extLst>
            </p:cNvPr>
            <p:cNvGrpSpPr/>
            <p:nvPr/>
          </p:nvGrpSpPr>
          <p:grpSpPr>
            <a:xfrm>
              <a:off x="4680468" y="5010371"/>
              <a:ext cx="4212210" cy="1199962"/>
              <a:chOff x="4770945" y="3552874"/>
              <a:chExt cx="4212210" cy="1199962"/>
            </a:xfrm>
          </p:grpSpPr>
          <p:pic>
            <p:nvPicPr>
              <p:cNvPr id="29" name="Picture 11">
                <a:extLst>
                  <a:ext uri="{FF2B5EF4-FFF2-40B4-BE49-F238E27FC236}">
                    <a16:creationId xmlns:a16="http://schemas.microsoft.com/office/drawing/2014/main" id="{98DF6161-69A8-4362-A92C-9880BD1329B7}"/>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19969" y="3657829"/>
                <a:ext cx="610773" cy="599867"/>
              </a:xfrm>
              <a:prstGeom prst="rect">
                <a:avLst/>
              </a:prstGeom>
              <a:noFill/>
            </p:spPr>
          </p:pic>
          <p:pic>
            <p:nvPicPr>
              <p:cNvPr id="30" name="Picture 12">
                <a:extLst>
                  <a:ext uri="{FF2B5EF4-FFF2-40B4-BE49-F238E27FC236}">
                    <a16:creationId xmlns:a16="http://schemas.microsoft.com/office/drawing/2014/main" id="{5F110436-EF29-4EFF-A96A-1386890B4C8E}"/>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767008" y="3626230"/>
                <a:ext cx="627061" cy="646011"/>
              </a:xfrm>
              <a:prstGeom prst="rect">
                <a:avLst/>
              </a:prstGeom>
              <a:noFill/>
            </p:spPr>
          </p:pic>
          <p:pic>
            <p:nvPicPr>
              <p:cNvPr id="31" name="Picture 13">
                <a:extLst>
                  <a:ext uri="{FF2B5EF4-FFF2-40B4-BE49-F238E27FC236}">
                    <a16:creationId xmlns:a16="http://schemas.microsoft.com/office/drawing/2014/main" id="{28B00468-2636-4E9C-A366-A0CCB397A0F0}"/>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266663" y="3570004"/>
                <a:ext cx="439756" cy="717324"/>
              </a:xfrm>
              <a:prstGeom prst="rect">
                <a:avLst/>
              </a:prstGeom>
              <a:noFill/>
            </p:spPr>
          </p:pic>
          <p:pic>
            <p:nvPicPr>
              <p:cNvPr id="32" name="Picture 14">
                <a:extLst>
                  <a:ext uri="{FF2B5EF4-FFF2-40B4-BE49-F238E27FC236}">
                    <a16:creationId xmlns:a16="http://schemas.microsoft.com/office/drawing/2014/main" id="{0A00205E-FE8A-4595-90D4-4778022558E5}"/>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526454" y="3569570"/>
                <a:ext cx="496761" cy="713127"/>
              </a:xfrm>
              <a:prstGeom prst="rect">
                <a:avLst/>
              </a:prstGeom>
              <a:noFill/>
            </p:spPr>
          </p:pic>
          <p:pic>
            <p:nvPicPr>
              <p:cNvPr id="33" name="Picture 15">
                <a:extLst>
                  <a:ext uri="{FF2B5EF4-FFF2-40B4-BE49-F238E27FC236}">
                    <a16:creationId xmlns:a16="http://schemas.microsoft.com/office/drawing/2014/main" id="{54788C1C-BE6B-4714-8C7A-569D5B77D01F}"/>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174745" y="3552874"/>
                <a:ext cx="671822" cy="719008"/>
              </a:xfrm>
              <a:prstGeom prst="rect">
                <a:avLst/>
              </a:prstGeom>
              <a:noFill/>
            </p:spPr>
          </p:pic>
          <p:sp>
            <p:nvSpPr>
              <p:cNvPr id="34" name="Obdélník 6">
                <a:extLst>
                  <a:ext uri="{FF2B5EF4-FFF2-40B4-BE49-F238E27FC236}">
                    <a16:creationId xmlns:a16="http://schemas.microsoft.com/office/drawing/2014/main" id="{D5951148-0F96-492A-8725-205A965C36C6}"/>
                  </a:ext>
                </a:extLst>
              </p:cNvPr>
              <p:cNvSpPr/>
              <p:nvPr/>
            </p:nvSpPr>
            <p:spPr bwMode="auto">
              <a:xfrm flipV="1">
                <a:off x="5059497" y="4251623"/>
                <a:ext cx="362763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7" name="TextovéPole 36">
                <a:extLst>
                  <a:ext uri="{FF2B5EF4-FFF2-40B4-BE49-F238E27FC236}">
                    <a16:creationId xmlns:a16="http://schemas.microsoft.com/office/drawing/2014/main" id="{21D0CC13-AB1F-455A-ADB8-2F3CD807E167}"/>
                  </a:ext>
                </a:extLst>
              </p:cNvPr>
              <p:cNvSpPr txBox="1"/>
              <p:nvPr/>
            </p:nvSpPr>
            <p:spPr>
              <a:xfrm>
                <a:off x="4770945" y="4176341"/>
                <a:ext cx="364202" cy="307777"/>
              </a:xfrm>
              <a:prstGeom prst="rect">
                <a:avLst/>
              </a:prstGeom>
              <a:noFill/>
            </p:spPr>
            <p:txBody>
              <a:bodyPr wrap="none" rtlCol="0">
                <a:spAutoFit/>
              </a:bodyPr>
              <a:lstStyle/>
              <a:p>
                <a:r>
                  <a:rPr lang="en-US" sz="1400" dirty="0"/>
                  <a:t>…</a:t>
                </a:r>
                <a:endParaRPr lang="cs-CZ" sz="1400" dirty="0"/>
              </a:p>
            </p:txBody>
          </p:sp>
          <p:sp>
            <p:nvSpPr>
              <p:cNvPr id="38" name="TextovéPole 37">
                <a:extLst>
                  <a:ext uri="{FF2B5EF4-FFF2-40B4-BE49-F238E27FC236}">
                    <a16:creationId xmlns:a16="http://schemas.microsoft.com/office/drawing/2014/main" id="{A5A251D9-17AB-48EF-98D0-D0334BAF5153}"/>
                  </a:ext>
                </a:extLst>
              </p:cNvPr>
              <p:cNvSpPr txBox="1"/>
              <p:nvPr/>
            </p:nvSpPr>
            <p:spPr>
              <a:xfrm>
                <a:off x="8618953" y="4172346"/>
                <a:ext cx="364202" cy="307777"/>
              </a:xfrm>
              <a:prstGeom prst="rect">
                <a:avLst/>
              </a:prstGeom>
              <a:noFill/>
            </p:spPr>
            <p:txBody>
              <a:bodyPr wrap="none" rtlCol="0">
                <a:spAutoFit/>
              </a:bodyPr>
              <a:lstStyle/>
              <a:p>
                <a:r>
                  <a:rPr lang="en-US" sz="1400" dirty="0"/>
                  <a:t>…</a:t>
                </a:r>
                <a:endParaRPr lang="cs-CZ" sz="1400" dirty="0"/>
              </a:p>
            </p:txBody>
          </p:sp>
          <p:sp>
            <p:nvSpPr>
              <p:cNvPr id="39" name="TextovéPole 38">
                <a:extLst>
                  <a:ext uri="{FF2B5EF4-FFF2-40B4-BE49-F238E27FC236}">
                    <a16:creationId xmlns:a16="http://schemas.microsoft.com/office/drawing/2014/main" id="{60AB3B6B-101B-4AB7-B4CD-8A5BF1C9DB40}"/>
                  </a:ext>
                </a:extLst>
              </p:cNvPr>
              <p:cNvSpPr txBox="1"/>
              <p:nvPr/>
            </p:nvSpPr>
            <p:spPr>
              <a:xfrm>
                <a:off x="5411849" y="4445059"/>
                <a:ext cx="3073277" cy="307777"/>
              </a:xfrm>
              <a:prstGeom prst="rect">
                <a:avLst/>
              </a:prstGeom>
              <a:noFill/>
            </p:spPr>
            <p:txBody>
              <a:bodyPr wrap="none" rtlCol="0">
                <a:spAutoFit/>
              </a:bodyPr>
              <a:lstStyle/>
              <a:p>
                <a:r>
                  <a:rPr lang="en-US" sz="1400" dirty="0"/>
                  <a:t>Figure skating performance (3 mins)</a:t>
                </a:r>
                <a:endParaRPr lang="cs-CZ" sz="1400" dirty="0"/>
              </a:p>
            </p:txBody>
          </p:sp>
        </p:grpSp>
        <p:sp>
          <p:nvSpPr>
            <p:cNvPr id="28" name="Obdélník 6">
              <a:extLst>
                <a:ext uri="{FF2B5EF4-FFF2-40B4-BE49-F238E27FC236}">
                  <a16:creationId xmlns:a16="http://schemas.microsoft.com/office/drawing/2014/main" id="{AE897920-D44A-4C92-8F86-EE0F3F16648E}"/>
                </a:ext>
              </a:extLst>
            </p:cNvPr>
            <p:cNvSpPr/>
            <p:nvPr/>
          </p:nvSpPr>
          <p:spPr bwMode="auto">
            <a:xfrm flipV="1">
              <a:off x="6426703" y="5705122"/>
              <a:ext cx="1506035" cy="232495"/>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5" name="Obdélník 6">
              <a:extLst>
                <a:ext uri="{FF2B5EF4-FFF2-40B4-BE49-F238E27FC236}">
                  <a16:creationId xmlns:a16="http://schemas.microsoft.com/office/drawing/2014/main" id="{1A448979-12A9-465C-9380-7F840D667E80}"/>
                </a:ext>
              </a:extLst>
            </p:cNvPr>
            <p:cNvSpPr/>
            <p:nvPr/>
          </p:nvSpPr>
          <p:spPr bwMode="auto">
            <a:xfrm flipV="1">
              <a:off x="5068301" y="5705123"/>
              <a:ext cx="944395" cy="232495"/>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grpSp>
      <p:sp>
        <p:nvSpPr>
          <p:cNvPr id="13" name="Zástupný symbol pro číslo snímku 12">
            <a:extLst>
              <a:ext uri="{FF2B5EF4-FFF2-40B4-BE49-F238E27FC236}">
                <a16:creationId xmlns:a16="http://schemas.microsoft.com/office/drawing/2014/main" id="{99A374FE-E976-428A-9B38-1D1FDD16F951}"/>
              </a:ext>
            </a:extLst>
          </p:cNvPr>
          <p:cNvSpPr>
            <a:spLocks noGrp="1"/>
          </p:cNvSpPr>
          <p:nvPr>
            <p:ph type="sldNum" sz="quarter" idx="11"/>
          </p:nvPr>
        </p:nvSpPr>
        <p:spPr/>
        <p:txBody>
          <a:bodyPr/>
          <a:lstStyle/>
          <a:p>
            <a:pPr>
              <a:defRPr/>
            </a:pPr>
            <a:fld id="{0BAAA98E-AEB8-429B-B9FA-B14E1C5572D3}" type="slidenum">
              <a:rPr lang="en-US" altLang="en-US" smtClean="0"/>
              <a:pPr>
                <a:defRPr/>
              </a:pPr>
              <a:t>22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064074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délník 29">
            <a:extLst>
              <a:ext uri="{FF2B5EF4-FFF2-40B4-BE49-F238E27FC236}">
                <a16:creationId xmlns:a16="http://schemas.microsoft.com/office/drawing/2014/main" id="{6F6AA95D-8B22-4086-9AEC-8151840B106A}"/>
              </a:ext>
            </a:extLst>
          </p:cNvPr>
          <p:cNvSpPr/>
          <p:nvPr/>
        </p:nvSpPr>
        <p:spPr bwMode="auto">
          <a:xfrm>
            <a:off x="0" y="1252229"/>
            <a:ext cx="9143999" cy="2964296"/>
          </a:xfrm>
          <a:prstGeom prst="rect">
            <a:avLst/>
          </a:prstGeom>
          <a:solidFill>
            <a:schemeClr val="bg1">
              <a:lumMod val="9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nvGrpSpPr>
          <p:cNvPr id="162" name="Skupina 161">
            <a:extLst>
              <a:ext uri="{FF2B5EF4-FFF2-40B4-BE49-F238E27FC236}">
                <a16:creationId xmlns:a16="http://schemas.microsoft.com/office/drawing/2014/main" id="{148FE873-6AE3-41BD-BB57-AE5E2CB89643}"/>
              </a:ext>
            </a:extLst>
          </p:cNvPr>
          <p:cNvGrpSpPr/>
          <p:nvPr/>
        </p:nvGrpSpPr>
        <p:grpSpPr>
          <a:xfrm>
            <a:off x="239202" y="1260625"/>
            <a:ext cx="4589889" cy="2511387"/>
            <a:chOff x="239202" y="1260625"/>
            <a:chExt cx="4589889" cy="2511387"/>
          </a:xfrm>
        </p:grpSpPr>
        <p:pic>
          <p:nvPicPr>
            <p:cNvPr id="11" name="Picture 11">
              <a:extLst>
                <a:ext uri="{FF2B5EF4-FFF2-40B4-BE49-F238E27FC236}">
                  <a16:creationId xmlns:a16="http://schemas.microsoft.com/office/drawing/2014/main" id="{14B5F41A-8EFB-4745-8894-6610E4B56B8A}"/>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1960642" y="1712699"/>
              <a:ext cx="610773" cy="599867"/>
            </a:xfrm>
            <a:prstGeom prst="rect">
              <a:avLst/>
            </a:prstGeom>
            <a:noFill/>
          </p:spPr>
        </p:pic>
        <p:pic>
          <p:nvPicPr>
            <p:cNvPr id="12" name="Picture 12">
              <a:extLst>
                <a:ext uri="{FF2B5EF4-FFF2-40B4-BE49-F238E27FC236}">
                  <a16:creationId xmlns:a16="http://schemas.microsoft.com/office/drawing/2014/main" id="{C6CA34AC-14E4-4712-BD24-9DB31E9FE93B}"/>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307681" y="1681100"/>
              <a:ext cx="627061" cy="646011"/>
            </a:xfrm>
            <a:prstGeom prst="rect">
              <a:avLst/>
            </a:prstGeom>
            <a:noFill/>
          </p:spPr>
        </p:pic>
        <p:pic>
          <p:nvPicPr>
            <p:cNvPr id="13" name="Picture 13">
              <a:extLst>
                <a:ext uri="{FF2B5EF4-FFF2-40B4-BE49-F238E27FC236}">
                  <a16:creationId xmlns:a16="http://schemas.microsoft.com/office/drawing/2014/main" id="{89434DF7-0660-4873-B293-32386AA38B3B}"/>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2807336" y="1624874"/>
              <a:ext cx="439756" cy="717324"/>
            </a:xfrm>
            <a:prstGeom prst="rect">
              <a:avLst/>
            </a:prstGeom>
            <a:noFill/>
          </p:spPr>
        </p:pic>
        <p:pic>
          <p:nvPicPr>
            <p:cNvPr id="14" name="Picture 14">
              <a:extLst>
                <a:ext uri="{FF2B5EF4-FFF2-40B4-BE49-F238E27FC236}">
                  <a16:creationId xmlns:a16="http://schemas.microsoft.com/office/drawing/2014/main" id="{2EA3165F-83BA-4BB2-B190-95A189C36860}"/>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3067127" y="1624440"/>
              <a:ext cx="496761" cy="713127"/>
            </a:xfrm>
            <a:prstGeom prst="rect">
              <a:avLst/>
            </a:prstGeom>
            <a:noFill/>
          </p:spPr>
        </p:pic>
        <p:pic>
          <p:nvPicPr>
            <p:cNvPr id="15" name="Picture 15">
              <a:extLst>
                <a:ext uri="{FF2B5EF4-FFF2-40B4-BE49-F238E27FC236}">
                  <a16:creationId xmlns:a16="http://schemas.microsoft.com/office/drawing/2014/main" id="{C3606EB2-C2B2-4254-9470-B90817795801}"/>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15418" y="1607744"/>
              <a:ext cx="671822" cy="719008"/>
            </a:xfrm>
            <a:prstGeom prst="rect">
              <a:avLst/>
            </a:prstGeom>
            <a:noFill/>
          </p:spPr>
        </p:pic>
        <p:sp>
          <p:nvSpPr>
            <p:cNvPr id="16" name="Obdélník 6">
              <a:extLst>
                <a:ext uri="{FF2B5EF4-FFF2-40B4-BE49-F238E27FC236}">
                  <a16:creationId xmlns:a16="http://schemas.microsoft.com/office/drawing/2014/main" id="{ACEE70DD-9BF2-48CA-8692-B660ABF276D3}"/>
                </a:ext>
              </a:extLst>
            </p:cNvPr>
            <p:cNvSpPr/>
            <p:nvPr/>
          </p:nvSpPr>
          <p:spPr bwMode="auto">
            <a:xfrm flipV="1">
              <a:off x="600170" y="2306493"/>
              <a:ext cx="362763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55" name="Obdélník 54">
              <a:extLst>
                <a:ext uri="{FF2B5EF4-FFF2-40B4-BE49-F238E27FC236}">
                  <a16:creationId xmlns:a16="http://schemas.microsoft.com/office/drawing/2014/main" id="{96EB75BF-DB04-4BAE-9917-0AC07F349AEC}"/>
                </a:ext>
              </a:extLst>
            </p:cNvPr>
            <p:cNvSpPr/>
            <p:nvPr/>
          </p:nvSpPr>
          <p:spPr bwMode="auto">
            <a:xfrm>
              <a:off x="239202" y="1541443"/>
              <a:ext cx="4589889" cy="2230569"/>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73" name="TextovéPole 72">
              <a:extLst>
                <a:ext uri="{FF2B5EF4-FFF2-40B4-BE49-F238E27FC236}">
                  <a16:creationId xmlns:a16="http://schemas.microsoft.com/office/drawing/2014/main" id="{EEBF798D-C05C-45A9-85EA-7189BD8EA214}"/>
                </a:ext>
              </a:extLst>
            </p:cNvPr>
            <p:cNvSpPr txBox="1"/>
            <p:nvPr/>
          </p:nvSpPr>
          <p:spPr>
            <a:xfrm>
              <a:off x="738492" y="1260625"/>
              <a:ext cx="3877764" cy="338554"/>
            </a:xfrm>
            <a:prstGeom prst="rect">
              <a:avLst/>
            </a:prstGeom>
            <a:noFill/>
          </p:spPr>
          <p:txBody>
            <a:bodyPr wrap="square" rtlCol="0">
              <a:spAutoFit/>
            </a:bodyPr>
            <a:lstStyle/>
            <a:p>
              <a:r>
                <a:rPr lang="en-US" sz="1600" dirty="0"/>
                <a:t>Long semantically-divisible motion</a:t>
              </a:r>
              <a:endParaRPr lang="cs-CZ" sz="1600" dirty="0"/>
            </a:p>
          </p:txBody>
        </p:sp>
        <p:sp>
          <p:nvSpPr>
            <p:cNvPr id="156" name="TextovéPole 155">
              <a:extLst>
                <a:ext uri="{FF2B5EF4-FFF2-40B4-BE49-F238E27FC236}">
                  <a16:creationId xmlns:a16="http://schemas.microsoft.com/office/drawing/2014/main" id="{327F412A-9A77-4612-8106-88B23DD636B1}"/>
                </a:ext>
              </a:extLst>
            </p:cNvPr>
            <p:cNvSpPr txBox="1"/>
            <p:nvPr/>
          </p:nvSpPr>
          <p:spPr>
            <a:xfrm>
              <a:off x="311618" y="2231211"/>
              <a:ext cx="364202" cy="307777"/>
            </a:xfrm>
            <a:prstGeom prst="rect">
              <a:avLst/>
            </a:prstGeom>
            <a:noFill/>
          </p:spPr>
          <p:txBody>
            <a:bodyPr wrap="none" rtlCol="0">
              <a:spAutoFit/>
            </a:bodyPr>
            <a:lstStyle/>
            <a:p>
              <a:r>
                <a:rPr lang="en-US" sz="1400" dirty="0"/>
                <a:t>…</a:t>
              </a:r>
              <a:endParaRPr lang="cs-CZ" sz="1400" dirty="0"/>
            </a:p>
          </p:txBody>
        </p:sp>
        <p:sp>
          <p:nvSpPr>
            <p:cNvPr id="157" name="TextovéPole 156">
              <a:extLst>
                <a:ext uri="{FF2B5EF4-FFF2-40B4-BE49-F238E27FC236}">
                  <a16:creationId xmlns:a16="http://schemas.microsoft.com/office/drawing/2014/main" id="{184FB8FE-B7D6-4BC7-AB8E-673CDB2AB263}"/>
                </a:ext>
              </a:extLst>
            </p:cNvPr>
            <p:cNvSpPr txBox="1"/>
            <p:nvPr/>
          </p:nvSpPr>
          <p:spPr>
            <a:xfrm>
              <a:off x="4159626" y="2227216"/>
              <a:ext cx="364202" cy="307777"/>
            </a:xfrm>
            <a:prstGeom prst="rect">
              <a:avLst/>
            </a:prstGeom>
            <a:noFill/>
          </p:spPr>
          <p:txBody>
            <a:bodyPr wrap="none" rtlCol="0">
              <a:spAutoFit/>
            </a:bodyPr>
            <a:lstStyle/>
            <a:p>
              <a:r>
                <a:rPr lang="en-US" sz="1400" dirty="0"/>
                <a:t>…</a:t>
              </a:r>
              <a:endParaRPr lang="cs-CZ" sz="1400" dirty="0"/>
            </a:p>
          </p:txBody>
        </p:sp>
      </p:grpSp>
      <p:grpSp>
        <p:nvGrpSpPr>
          <p:cNvPr id="163" name="Skupina 162">
            <a:extLst>
              <a:ext uri="{FF2B5EF4-FFF2-40B4-BE49-F238E27FC236}">
                <a16:creationId xmlns:a16="http://schemas.microsoft.com/office/drawing/2014/main" id="{654AD12E-5691-43B7-B8B5-D41993EE4BA4}"/>
              </a:ext>
            </a:extLst>
          </p:cNvPr>
          <p:cNvGrpSpPr/>
          <p:nvPr/>
        </p:nvGrpSpPr>
        <p:grpSpPr>
          <a:xfrm>
            <a:off x="514358" y="5000691"/>
            <a:ext cx="4298880" cy="561703"/>
            <a:chOff x="514358" y="5000691"/>
            <a:chExt cx="4298880" cy="561703"/>
          </a:xfrm>
        </p:grpSpPr>
        <p:sp>
          <p:nvSpPr>
            <p:cNvPr id="108" name="Obdélník 6">
              <a:extLst>
                <a:ext uri="{FF2B5EF4-FFF2-40B4-BE49-F238E27FC236}">
                  <a16:creationId xmlns:a16="http://schemas.microsoft.com/office/drawing/2014/main" id="{AA0973ED-FE77-4026-9B10-2CA21AA88FE8}"/>
                </a:ext>
              </a:extLst>
            </p:cNvPr>
            <p:cNvSpPr/>
            <p:nvPr/>
          </p:nvSpPr>
          <p:spPr bwMode="auto">
            <a:xfrm flipV="1">
              <a:off x="596102" y="5075020"/>
              <a:ext cx="3928031" cy="232495"/>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52" name="TextovéPole 151">
              <a:extLst>
                <a:ext uri="{FF2B5EF4-FFF2-40B4-BE49-F238E27FC236}">
                  <a16:creationId xmlns:a16="http://schemas.microsoft.com/office/drawing/2014/main" id="{EBB021DB-0562-45CB-88FD-42E28109C19E}"/>
                </a:ext>
              </a:extLst>
            </p:cNvPr>
            <p:cNvSpPr txBox="1"/>
            <p:nvPr/>
          </p:nvSpPr>
          <p:spPr>
            <a:xfrm>
              <a:off x="514358" y="5254617"/>
              <a:ext cx="1210588" cy="307777"/>
            </a:xfrm>
            <a:prstGeom prst="rect">
              <a:avLst/>
            </a:prstGeom>
            <a:noFill/>
          </p:spPr>
          <p:txBody>
            <a:bodyPr wrap="none" rtlCol="0">
              <a:spAutoFit/>
            </a:bodyPr>
            <a:lstStyle/>
            <a:p>
              <a:r>
                <a:rPr lang="en-US" sz="1400" dirty="0"/>
                <a:t>Long motion</a:t>
              </a:r>
              <a:endParaRPr lang="cs-CZ" sz="1400" dirty="0"/>
            </a:p>
          </p:txBody>
        </p:sp>
        <p:sp>
          <p:nvSpPr>
            <p:cNvPr id="161" name="TextovéPole 160">
              <a:extLst>
                <a:ext uri="{FF2B5EF4-FFF2-40B4-BE49-F238E27FC236}">
                  <a16:creationId xmlns:a16="http://schemas.microsoft.com/office/drawing/2014/main" id="{F7972C17-600A-4A19-9183-DE0391366C4D}"/>
                </a:ext>
              </a:extLst>
            </p:cNvPr>
            <p:cNvSpPr txBox="1"/>
            <p:nvPr/>
          </p:nvSpPr>
          <p:spPr>
            <a:xfrm>
              <a:off x="4449036" y="5000691"/>
              <a:ext cx="364202" cy="307777"/>
            </a:xfrm>
            <a:prstGeom prst="rect">
              <a:avLst/>
            </a:prstGeom>
            <a:noFill/>
          </p:spPr>
          <p:txBody>
            <a:bodyPr wrap="none" rtlCol="0">
              <a:spAutoFit/>
            </a:bodyPr>
            <a:lstStyle/>
            <a:p>
              <a:r>
                <a:rPr lang="en-US" sz="1400" dirty="0"/>
                <a:t>…</a:t>
              </a:r>
              <a:endParaRPr lang="cs-CZ" sz="1400" dirty="0"/>
            </a:p>
          </p:txBody>
        </p:sp>
      </p:grpSp>
      <p:grpSp>
        <p:nvGrpSpPr>
          <p:cNvPr id="154" name="Skupina 153">
            <a:extLst>
              <a:ext uri="{FF2B5EF4-FFF2-40B4-BE49-F238E27FC236}">
                <a16:creationId xmlns:a16="http://schemas.microsoft.com/office/drawing/2014/main" id="{58A36246-DD48-43B3-B23B-109A43E4C83E}"/>
              </a:ext>
            </a:extLst>
          </p:cNvPr>
          <p:cNvGrpSpPr/>
          <p:nvPr/>
        </p:nvGrpSpPr>
        <p:grpSpPr>
          <a:xfrm>
            <a:off x="5039357" y="5075023"/>
            <a:ext cx="1450106" cy="488072"/>
            <a:chOff x="5039357" y="5075023"/>
            <a:chExt cx="1450106" cy="488072"/>
          </a:xfrm>
        </p:grpSpPr>
        <p:sp>
          <p:nvSpPr>
            <p:cNvPr id="35" name="Obdélník 6">
              <a:extLst>
                <a:ext uri="{FF2B5EF4-FFF2-40B4-BE49-F238E27FC236}">
                  <a16:creationId xmlns:a16="http://schemas.microsoft.com/office/drawing/2014/main" id="{F0C32FA3-6C27-4B26-9C18-4F7F887BD490}"/>
                </a:ext>
              </a:extLst>
            </p:cNvPr>
            <p:cNvSpPr/>
            <p:nvPr/>
          </p:nvSpPr>
          <p:spPr bwMode="auto">
            <a:xfrm flipV="1">
              <a:off x="5107682" y="5075023"/>
              <a:ext cx="1381781" cy="232495"/>
            </a:xfrm>
            <a:prstGeom prst="rect">
              <a:avLst/>
            </a:prstGeom>
            <a:pattFill prst="dkVert">
              <a:fgClr>
                <a:srgbClr val="FF9900"/>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53" name="TextovéPole 152">
              <a:extLst>
                <a:ext uri="{FF2B5EF4-FFF2-40B4-BE49-F238E27FC236}">
                  <a16:creationId xmlns:a16="http://schemas.microsoft.com/office/drawing/2014/main" id="{A8E5129F-195A-4551-A24C-7D73E0338E27}"/>
                </a:ext>
              </a:extLst>
            </p:cNvPr>
            <p:cNvSpPr txBox="1"/>
            <p:nvPr/>
          </p:nvSpPr>
          <p:spPr>
            <a:xfrm>
              <a:off x="5039357" y="5255318"/>
              <a:ext cx="1226618" cy="307777"/>
            </a:xfrm>
            <a:prstGeom prst="rect">
              <a:avLst/>
            </a:prstGeom>
            <a:noFill/>
          </p:spPr>
          <p:txBody>
            <a:bodyPr wrap="none" rtlCol="0">
              <a:spAutoFit/>
            </a:bodyPr>
            <a:lstStyle/>
            <a:p>
              <a:r>
                <a:rPr lang="en-US" sz="1400" dirty="0"/>
                <a:t>Short motion</a:t>
              </a:r>
              <a:endParaRPr lang="cs-CZ" sz="1400" dirty="0"/>
            </a:p>
          </p:txBody>
        </p:sp>
      </p:grpSp>
      <p:sp>
        <p:nvSpPr>
          <p:cNvPr id="8" name="Title 7"/>
          <p:cNvSpPr>
            <a:spLocks noGrp="1"/>
          </p:cNvSpPr>
          <p:nvPr>
            <p:ph type="title"/>
          </p:nvPr>
        </p:nvSpPr>
        <p:spPr/>
        <p:txBody>
          <a:bodyPr/>
          <a:lstStyle/>
          <a:p>
            <a:r>
              <a:rPr lang="en-US" dirty="0"/>
              <a:t>2.3 Motion-Analysis Operations</a:t>
            </a:r>
          </a:p>
        </p:txBody>
      </p:sp>
      <p:sp>
        <p:nvSpPr>
          <p:cNvPr id="36" name="Myšlenková bublina: obláček 35">
            <a:extLst>
              <a:ext uri="{FF2B5EF4-FFF2-40B4-BE49-F238E27FC236}">
                <a16:creationId xmlns:a16="http://schemas.microsoft.com/office/drawing/2014/main" id="{1FA2F39D-C8FE-48E1-8FD3-6B89A0F73A93}"/>
              </a:ext>
            </a:extLst>
          </p:cNvPr>
          <p:cNvSpPr/>
          <p:nvPr/>
        </p:nvSpPr>
        <p:spPr bwMode="auto">
          <a:xfrm>
            <a:off x="6654720" y="5394648"/>
            <a:ext cx="1517584" cy="1053864"/>
          </a:xfrm>
          <a:prstGeom prst="cloudCallout">
            <a:avLst>
              <a:gd name="adj1" fmla="val -63295"/>
              <a:gd name="adj2" fmla="val -62597"/>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What is it?</a:t>
            </a:r>
            <a:endParaRPr lang="cs-CZ" sz="2000" dirty="0"/>
          </a:p>
        </p:txBody>
      </p:sp>
      <p:sp>
        <p:nvSpPr>
          <p:cNvPr id="38" name="Ovál 37">
            <a:extLst>
              <a:ext uri="{FF2B5EF4-FFF2-40B4-BE49-F238E27FC236}">
                <a16:creationId xmlns:a16="http://schemas.microsoft.com/office/drawing/2014/main" id="{2173568E-FE7D-4C6B-9488-1105120D85C3}"/>
              </a:ext>
            </a:extLst>
          </p:cNvPr>
          <p:cNvSpPr/>
          <p:nvPr/>
        </p:nvSpPr>
        <p:spPr bwMode="auto">
          <a:xfrm>
            <a:off x="6927636" y="3911390"/>
            <a:ext cx="2010810"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Classification</a:t>
            </a:r>
            <a:endParaRPr kumimoji="0" lang="cs-CZ" sz="1600" b="0" i="0" u="none" strike="noStrike" cap="none" normalizeH="0" baseline="0" dirty="0">
              <a:ln>
                <a:noFill/>
              </a:ln>
              <a:solidFill>
                <a:schemeClr val="tx1"/>
              </a:solidFill>
              <a:effectLst/>
              <a:latin typeface="Palatino Linotype" pitchFamily="18" charset="0"/>
            </a:endParaRPr>
          </a:p>
        </p:txBody>
      </p:sp>
      <p:grpSp>
        <p:nvGrpSpPr>
          <p:cNvPr id="141" name="Skupina 140">
            <a:extLst>
              <a:ext uri="{FF2B5EF4-FFF2-40B4-BE49-F238E27FC236}">
                <a16:creationId xmlns:a16="http://schemas.microsoft.com/office/drawing/2014/main" id="{4A6F0FC8-9385-4D63-B45D-7FBD3E0260DB}"/>
              </a:ext>
            </a:extLst>
          </p:cNvPr>
          <p:cNvGrpSpPr/>
          <p:nvPr/>
        </p:nvGrpSpPr>
        <p:grpSpPr>
          <a:xfrm>
            <a:off x="7133039" y="4539012"/>
            <a:ext cx="1609274" cy="812694"/>
            <a:chOff x="7133039" y="4539012"/>
            <a:chExt cx="1609274" cy="812694"/>
          </a:xfrm>
        </p:grpSpPr>
        <p:cxnSp>
          <p:nvCxnSpPr>
            <p:cNvPr id="47" name="Přímá spojnice se šipkou 46">
              <a:extLst>
                <a:ext uri="{FF2B5EF4-FFF2-40B4-BE49-F238E27FC236}">
                  <a16:creationId xmlns:a16="http://schemas.microsoft.com/office/drawing/2014/main" id="{7D4D911A-2EDD-4D1A-8D5C-F3EEB0533D41}"/>
                </a:ext>
              </a:extLst>
            </p:cNvPr>
            <p:cNvCxnSpPr>
              <a:cxnSpLocks/>
              <a:stCxn id="38" idx="4"/>
              <a:endCxn id="50" idx="0"/>
            </p:cNvCxnSpPr>
            <p:nvPr/>
          </p:nvCxnSpPr>
          <p:spPr bwMode="auto">
            <a:xfrm>
              <a:off x="7933041" y="4539012"/>
              <a:ext cx="4635" cy="497115"/>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
          <p:nvSpPr>
            <p:cNvPr id="50" name="Obdélník 49">
              <a:extLst>
                <a:ext uri="{FF2B5EF4-FFF2-40B4-BE49-F238E27FC236}">
                  <a16:creationId xmlns:a16="http://schemas.microsoft.com/office/drawing/2014/main" id="{7AED83F0-78E4-48B8-88EC-EC5F1EA0B20E}"/>
                </a:ext>
              </a:extLst>
            </p:cNvPr>
            <p:cNvSpPr/>
            <p:nvPr/>
          </p:nvSpPr>
          <p:spPr bwMode="auto">
            <a:xfrm>
              <a:off x="7133039" y="5036127"/>
              <a:ext cx="1609274" cy="315579"/>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Pirouette (95%)</a:t>
              </a:r>
              <a:endParaRPr kumimoji="0" lang="cs-CZ" sz="1600" b="0" i="0" u="none" strike="noStrike" cap="none" normalizeH="0" baseline="0" dirty="0">
                <a:ln>
                  <a:noFill/>
                </a:ln>
                <a:solidFill>
                  <a:schemeClr val="tx1"/>
                </a:solidFill>
                <a:effectLst/>
                <a:latin typeface="Palatino Linotype" pitchFamily="18" charset="0"/>
              </a:endParaRPr>
            </a:p>
          </p:txBody>
        </p:sp>
      </p:grpSp>
      <p:sp>
        <p:nvSpPr>
          <p:cNvPr id="53" name="Myšlenková bublina: obláček 52">
            <a:extLst>
              <a:ext uri="{FF2B5EF4-FFF2-40B4-BE49-F238E27FC236}">
                <a16:creationId xmlns:a16="http://schemas.microsoft.com/office/drawing/2014/main" id="{3FD2BC1F-215B-4E8C-90D0-6F84D58AEEFA}"/>
              </a:ext>
            </a:extLst>
          </p:cNvPr>
          <p:cNvSpPr/>
          <p:nvPr/>
        </p:nvSpPr>
        <p:spPr bwMode="auto">
          <a:xfrm>
            <a:off x="5046430" y="5524884"/>
            <a:ext cx="1517584" cy="1053864"/>
          </a:xfrm>
          <a:prstGeom prst="cloudCallout">
            <a:avLst>
              <a:gd name="adj1" fmla="val 33745"/>
              <a:gd name="adj2" fmla="val -68076"/>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Where is it?</a:t>
            </a:r>
            <a:endParaRPr lang="cs-CZ" sz="2000" dirty="0"/>
          </a:p>
        </p:txBody>
      </p:sp>
      <p:sp>
        <p:nvSpPr>
          <p:cNvPr id="54" name="Ovál 53">
            <a:extLst>
              <a:ext uri="{FF2B5EF4-FFF2-40B4-BE49-F238E27FC236}">
                <a16:creationId xmlns:a16="http://schemas.microsoft.com/office/drawing/2014/main" id="{18076FAB-FC3C-4790-865B-2098DB8D3E82}"/>
              </a:ext>
            </a:extLst>
          </p:cNvPr>
          <p:cNvSpPr/>
          <p:nvPr/>
        </p:nvSpPr>
        <p:spPr bwMode="auto">
          <a:xfrm>
            <a:off x="179512" y="3911390"/>
            <a:ext cx="2554286"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Subsequence</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a:t>s</a:t>
            </a:r>
            <a:r>
              <a:rPr kumimoji="0" lang="en-US" sz="1600" b="0" i="0" u="none" strike="noStrike" cap="none" normalizeH="0" baseline="0" dirty="0">
                <a:ln>
                  <a:noFill/>
                </a:ln>
                <a:solidFill>
                  <a:schemeClr val="tx1"/>
                </a:solidFill>
                <a:effectLst/>
                <a:latin typeface="Palatino Linotype" pitchFamily="18" charset="0"/>
              </a:rPr>
              <a:t>earch</a:t>
            </a:r>
            <a:endParaRPr kumimoji="0" lang="cs-CZ" sz="1600" b="0" i="0" u="none" strike="noStrike" cap="none" normalizeH="0" baseline="0" dirty="0">
              <a:ln>
                <a:noFill/>
              </a:ln>
              <a:solidFill>
                <a:schemeClr val="tx1"/>
              </a:solidFill>
              <a:effectLst/>
              <a:latin typeface="Palatino Linotype" pitchFamily="18" charset="0"/>
            </a:endParaRPr>
          </a:p>
        </p:txBody>
      </p:sp>
      <p:sp>
        <p:nvSpPr>
          <p:cNvPr id="49" name="Ovál 48">
            <a:extLst>
              <a:ext uri="{FF2B5EF4-FFF2-40B4-BE49-F238E27FC236}">
                <a16:creationId xmlns:a16="http://schemas.microsoft.com/office/drawing/2014/main" id="{1C0EBC9C-C180-4337-ADD1-F6D74B39E894}"/>
              </a:ext>
            </a:extLst>
          </p:cNvPr>
          <p:cNvSpPr/>
          <p:nvPr/>
        </p:nvSpPr>
        <p:spPr bwMode="auto">
          <a:xfrm>
            <a:off x="4995898" y="3911390"/>
            <a:ext cx="1618648" cy="626400"/>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Search</a:t>
            </a:r>
            <a:endParaRPr kumimoji="0" lang="cs-CZ" sz="1600" b="0" i="0" u="none" strike="noStrike" cap="none" normalizeH="0" baseline="0" dirty="0">
              <a:ln>
                <a:noFill/>
              </a:ln>
              <a:solidFill>
                <a:schemeClr val="tx1"/>
              </a:solidFill>
              <a:effectLst/>
              <a:latin typeface="Palatino Linotype" pitchFamily="18" charset="0"/>
            </a:endParaRPr>
          </a:p>
        </p:txBody>
      </p:sp>
      <p:grpSp>
        <p:nvGrpSpPr>
          <p:cNvPr id="142" name="Skupina 141">
            <a:extLst>
              <a:ext uri="{FF2B5EF4-FFF2-40B4-BE49-F238E27FC236}">
                <a16:creationId xmlns:a16="http://schemas.microsoft.com/office/drawing/2014/main" id="{41171DAC-55AD-4AB8-8E6C-8768C1F9ADDB}"/>
              </a:ext>
            </a:extLst>
          </p:cNvPr>
          <p:cNvGrpSpPr/>
          <p:nvPr/>
        </p:nvGrpSpPr>
        <p:grpSpPr>
          <a:xfrm>
            <a:off x="5440311" y="2725089"/>
            <a:ext cx="859883" cy="2434580"/>
            <a:chOff x="5440311" y="2725089"/>
            <a:chExt cx="859883" cy="2434580"/>
          </a:xfrm>
        </p:grpSpPr>
        <p:sp>
          <p:nvSpPr>
            <p:cNvPr id="37" name="Oblouk 36">
              <a:extLst>
                <a:ext uri="{FF2B5EF4-FFF2-40B4-BE49-F238E27FC236}">
                  <a16:creationId xmlns:a16="http://schemas.microsoft.com/office/drawing/2014/main" id="{06292A3D-8C0B-4A69-B73E-4D4DD05290E7}"/>
                </a:ext>
              </a:extLst>
            </p:cNvPr>
            <p:cNvSpPr/>
            <p:nvPr/>
          </p:nvSpPr>
          <p:spPr bwMode="auto">
            <a:xfrm rot="16200000">
              <a:off x="4652963" y="3512437"/>
              <a:ext cx="2434580" cy="859883"/>
            </a:xfrm>
            <a:prstGeom prst="arc">
              <a:avLst/>
            </a:prstGeom>
            <a:noFill/>
            <a:ln w="9525" cap="flat" cmpd="sng" algn="ctr">
              <a:solidFill>
                <a:schemeClr val="tx1"/>
              </a:solidFill>
              <a:prstDash val="sysDash"/>
              <a:round/>
              <a:headEnd type="arrow"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cxnSp>
          <p:nvCxnSpPr>
            <p:cNvPr id="68" name="Přímá spojnice se šipkou 67">
              <a:extLst>
                <a:ext uri="{FF2B5EF4-FFF2-40B4-BE49-F238E27FC236}">
                  <a16:creationId xmlns:a16="http://schemas.microsoft.com/office/drawing/2014/main" id="{F5EF18D7-5AD8-4B9C-99E6-2ED1C9CBC107}"/>
                </a:ext>
              </a:extLst>
            </p:cNvPr>
            <p:cNvCxnSpPr>
              <a:cxnSpLocks/>
              <a:stCxn id="35" idx="2"/>
              <a:endCxn id="49" idx="4"/>
            </p:cNvCxnSpPr>
            <p:nvPr/>
          </p:nvCxnSpPr>
          <p:spPr bwMode="auto">
            <a:xfrm flipV="1">
              <a:off x="5798573" y="4537790"/>
              <a:ext cx="6649" cy="537233"/>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grpSp>
      <p:grpSp>
        <p:nvGrpSpPr>
          <p:cNvPr id="149" name="Skupina 148">
            <a:extLst>
              <a:ext uri="{FF2B5EF4-FFF2-40B4-BE49-F238E27FC236}">
                <a16:creationId xmlns:a16="http://schemas.microsoft.com/office/drawing/2014/main" id="{FCAE0FC4-E42F-4270-AA94-4179BF2DBB67}"/>
              </a:ext>
            </a:extLst>
          </p:cNvPr>
          <p:cNvGrpSpPr/>
          <p:nvPr/>
        </p:nvGrpSpPr>
        <p:grpSpPr>
          <a:xfrm>
            <a:off x="827584" y="2511628"/>
            <a:ext cx="8074323" cy="1260385"/>
            <a:chOff x="827584" y="2511628"/>
            <a:chExt cx="8074323" cy="1260385"/>
          </a:xfrm>
        </p:grpSpPr>
        <p:sp>
          <p:nvSpPr>
            <p:cNvPr id="31" name="TextovéPole 30">
              <a:extLst>
                <a:ext uri="{FF2B5EF4-FFF2-40B4-BE49-F238E27FC236}">
                  <a16:creationId xmlns:a16="http://schemas.microsoft.com/office/drawing/2014/main" id="{5DCB4D73-5F2F-412A-B0D5-1F39D1165C5F}"/>
                </a:ext>
              </a:extLst>
            </p:cNvPr>
            <p:cNvSpPr txBox="1"/>
            <p:nvPr/>
          </p:nvSpPr>
          <p:spPr>
            <a:xfrm>
              <a:off x="827584" y="2511628"/>
              <a:ext cx="3073277" cy="307777"/>
            </a:xfrm>
            <a:prstGeom prst="rect">
              <a:avLst/>
            </a:prstGeom>
            <a:noFill/>
          </p:spPr>
          <p:txBody>
            <a:bodyPr wrap="none" rtlCol="0">
              <a:spAutoFit/>
            </a:bodyPr>
            <a:lstStyle/>
            <a:p>
              <a:r>
                <a:rPr lang="en-US" sz="1400" dirty="0"/>
                <a:t>Figure skating performance (3 mins)</a:t>
              </a:r>
              <a:endParaRPr lang="cs-CZ" sz="1400" dirty="0"/>
            </a:p>
          </p:txBody>
        </p:sp>
        <p:sp>
          <p:nvSpPr>
            <p:cNvPr id="32" name="TextovéPole 31">
              <a:extLst>
                <a:ext uri="{FF2B5EF4-FFF2-40B4-BE49-F238E27FC236}">
                  <a16:creationId xmlns:a16="http://schemas.microsoft.com/office/drawing/2014/main" id="{C3340538-CA25-4932-A9FC-5E4BC290FA34}"/>
                </a:ext>
              </a:extLst>
            </p:cNvPr>
            <p:cNvSpPr txBox="1"/>
            <p:nvPr/>
          </p:nvSpPr>
          <p:spPr>
            <a:xfrm>
              <a:off x="7792308" y="3145382"/>
              <a:ext cx="1109599" cy="523220"/>
            </a:xfrm>
            <a:prstGeom prst="rect">
              <a:avLst/>
            </a:prstGeom>
            <a:noFill/>
          </p:spPr>
          <p:txBody>
            <a:bodyPr wrap="none" rtlCol="0">
              <a:spAutoFit/>
            </a:bodyPr>
            <a:lstStyle/>
            <a:p>
              <a:r>
                <a:rPr lang="en-US" sz="1400" dirty="0" err="1"/>
                <a:t>Rittberger</a:t>
              </a:r>
              <a:endParaRPr lang="en-US" sz="1400" dirty="0"/>
            </a:p>
            <a:p>
              <a:r>
                <a:rPr lang="en-US" sz="1400" dirty="0"/>
                <a:t>jump (0.4 s)</a:t>
              </a:r>
              <a:endParaRPr lang="cs-CZ" sz="1400" dirty="0"/>
            </a:p>
          </p:txBody>
        </p:sp>
        <p:sp>
          <p:nvSpPr>
            <p:cNvPr id="33" name="TextovéPole 32">
              <a:extLst>
                <a:ext uri="{FF2B5EF4-FFF2-40B4-BE49-F238E27FC236}">
                  <a16:creationId xmlns:a16="http://schemas.microsoft.com/office/drawing/2014/main" id="{FF7411A9-A5DA-441D-AD07-3E434B8BABCF}"/>
                </a:ext>
              </a:extLst>
            </p:cNvPr>
            <p:cNvSpPr txBox="1"/>
            <p:nvPr/>
          </p:nvSpPr>
          <p:spPr>
            <a:xfrm>
              <a:off x="6153444" y="3464236"/>
              <a:ext cx="1959191" cy="307777"/>
            </a:xfrm>
            <a:prstGeom prst="rect">
              <a:avLst/>
            </a:prstGeom>
            <a:noFill/>
          </p:spPr>
          <p:txBody>
            <a:bodyPr wrap="square" rtlCol="0">
              <a:spAutoFit/>
            </a:bodyPr>
            <a:lstStyle/>
            <a:p>
              <a:r>
                <a:rPr lang="en-US" sz="1400" dirty="0"/>
                <a:t>Pirouette (1.1 s)</a:t>
              </a:r>
              <a:endParaRPr lang="cs-CZ" sz="1400" dirty="0"/>
            </a:p>
          </p:txBody>
        </p:sp>
      </p:grpSp>
      <p:grpSp>
        <p:nvGrpSpPr>
          <p:cNvPr id="148" name="Skupina 147">
            <a:extLst>
              <a:ext uri="{FF2B5EF4-FFF2-40B4-BE49-F238E27FC236}">
                <a16:creationId xmlns:a16="http://schemas.microsoft.com/office/drawing/2014/main" id="{DFCBF406-34F3-41DA-BEFB-E0E08B99931B}"/>
              </a:ext>
            </a:extLst>
          </p:cNvPr>
          <p:cNvGrpSpPr/>
          <p:nvPr/>
        </p:nvGrpSpPr>
        <p:grpSpPr>
          <a:xfrm>
            <a:off x="5490508" y="1259375"/>
            <a:ext cx="3877764" cy="2512638"/>
            <a:chOff x="5490508" y="1259375"/>
            <a:chExt cx="3877764" cy="2512638"/>
          </a:xfrm>
        </p:grpSpPr>
        <p:sp>
          <p:nvSpPr>
            <p:cNvPr id="18" name="Obdélník 6">
              <a:extLst>
                <a:ext uri="{FF2B5EF4-FFF2-40B4-BE49-F238E27FC236}">
                  <a16:creationId xmlns:a16="http://schemas.microsoft.com/office/drawing/2014/main" id="{8663AC75-D3E3-4D01-B66C-CAD4B8661574}"/>
                </a:ext>
              </a:extLst>
            </p:cNvPr>
            <p:cNvSpPr/>
            <p:nvPr/>
          </p:nvSpPr>
          <p:spPr bwMode="auto">
            <a:xfrm flipV="1">
              <a:off x="6093817" y="2315210"/>
              <a:ext cx="1553910"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pic>
          <p:nvPicPr>
            <p:cNvPr id="19" name="Picture 11">
              <a:extLst>
                <a:ext uri="{FF2B5EF4-FFF2-40B4-BE49-F238E27FC236}">
                  <a16:creationId xmlns:a16="http://schemas.microsoft.com/office/drawing/2014/main" id="{3CF6BD46-A459-4957-821E-437CDF3C002E}"/>
                </a:ext>
              </a:extLst>
            </p:cNvPr>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074525" y="1678273"/>
              <a:ext cx="610773" cy="599867"/>
            </a:xfrm>
            <a:prstGeom prst="rect">
              <a:avLst/>
            </a:prstGeom>
            <a:noFill/>
          </p:spPr>
        </p:pic>
        <p:pic>
          <p:nvPicPr>
            <p:cNvPr id="20" name="Picture 12">
              <a:extLst>
                <a:ext uri="{FF2B5EF4-FFF2-40B4-BE49-F238E27FC236}">
                  <a16:creationId xmlns:a16="http://schemas.microsoft.com/office/drawing/2014/main" id="{2698483B-22B6-4C18-BCFF-3E05077CDC61}"/>
                </a:ext>
              </a:extLst>
            </p:cNvPr>
            <p:cNvPicPr>
              <a:picLocks noChangeAspect="1"/>
            </p:cNvPicPr>
            <p:nvPr/>
          </p:nvPicPr>
          <p:blipFill>
            <a:blip r:embed="rId4">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421564" y="1646674"/>
              <a:ext cx="627061" cy="646011"/>
            </a:xfrm>
            <a:prstGeom prst="rect">
              <a:avLst/>
            </a:prstGeom>
            <a:noFill/>
          </p:spPr>
        </p:pic>
        <p:pic>
          <p:nvPicPr>
            <p:cNvPr id="21" name="Picture 13">
              <a:extLst>
                <a:ext uri="{FF2B5EF4-FFF2-40B4-BE49-F238E27FC236}">
                  <a16:creationId xmlns:a16="http://schemas.microsoft.com/office/drawing/2014/main" id="{0EE9DF1E-180A-49E7-BF46-69A06AF04BD4}"/>
                </a:ext>
              </a:extLst>
            </p:cNvPr>
            <p:cNvPicPr>
              <a:picLocks noChangeAspect="1"/>
            </p:cNvPicPr>
            <p:nvPr/>
          </p:nvPicPr>
          <p:blipFill>
            <a:blip r:embed="rId5">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6921219" y="1590448"/>
              <a:ext cx="439756" cy="717324"/>
            </a:xfrm>
            <a:prstGeom prst="rect">
              <a:avLst/>
            </a:prstGeom>
            <a:noFill/>
          </p:spPr>
        </p:pic>
        <p:pic>
          <p:nvPicPr>
            <p:cNvPr id="22" name="Picture 14">
              <a:extLst>
                <a:ext uri="{FF2B5EF4-FFF2-40B4-BE49-F238E27FC236}">
                  <a16:creationId xmlns:a16="http://schemas.microsoft.com/office/drawing/2014/main" id="{A902AFAD-73A0-45FB-94D3-2A541D157A4A}"/>
                </a:ext>
              </a:extLst>
            </p:cNvPr>
            <p:cNvPicPr>
              <a:picLocks noChangeAspect="1"/>
            </p:cNvPicPr>
            <p:nvPr/>
          </p:nvPicPr>
          <p:blipFill>
            <a:blip r:embed="rId6">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7181010" y="1590014"/>
              <a:ext cx="496761" cy="713127"/>
            </a:xfrm>
            <a:prstGeom prst="rect">
              <a:avLst/>
            </a:prstGeom>
            <a:noFill/>
          </p:spPr>
        </p:pic>
        <p:sp>
          <p:nvSpPr>
            <p:cNvPr id="24" name="Obdélník 6">
              <a:extLst>
                <a:ext uri="{FF2B5EF4-FFF2-40B4-BE49-F238E27FC236}">
                  <a16:creationId xmlns:a16="http://schemas.microsoft.com/office/drawing/2014/main" id="{A51396B6-F6BA-4256-A150-5A9C385B1FA0}"/>
                </a:ext>
              </a:extLst>
            </p:cNvPr>
            <p:cNvSpPr/>
            <p:nvPr/>
          </p:nvSpPr>
          <p:spPr bwMode="auto">
            <a:xfrm flipV="1">
              <a:off x="7269389" y="2642019"/>
              <a:ext cx="1488699"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5" name="Obdélník 6">
              <a:extLst>
                <a:ext uri="{FF2B5EF4-FFF2-40B4-BE49-F238E27FC236}">
                  <a16:creationId xmlns:a16="http://schemas.microsoft.com/office/drawing/2014/main" id="{D88658BD-3DE3-46BA-923E-E9A43E052983}"/>
                </a:ext>
              </a:extLst>
            </p:cNvPr>
            <p:cNvSpPr/>
            <p:nvPr/>
          </p:nvSpPr>
          <p:spPr bwMode="auto">
            <a:xfrm flipV="1">
              <a:off x="6074525" y="2946439"/>
              <a:ext cx="1177591"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6" name="Obdélník 6">
              <a:extLst>
                <a:ext uri="{FF2B5EF4-FFF2-40B4-BE49-F238E27FC236}">
                  <a16:creationId xmlns:a16="http://schemas.microsoft.com/office/drawing/2014/main" id="{93A20CA8-1107-474B-81FF-B53BBDC1DF4D}"/>
                </a:ext>
              </a:extLst>
            </p:cNvPr>
            <p:cNvSpPr/>
            <p:nvPr/>
          </p:nvSpPr>
          <p:spPr bwMode="auto">
            <a:xfrm flipV="1">
              <a:off x="7871094" y="2954685"/>
              <a:ext cx="761822"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7" name="Obdélník 6">
              <a:extLst>
                <a:ext uri="{FF2B5EF4-FFF2-40B4-BE49-F238E27FC236}">
                  <a16:creationId xmlns:a16="http://schemas.microsoft.com/office/drawing/2014/main" id="{A33FF13D-A50B-4414-B99F-555136EA1790}"/>
                </a:ext>
              </a:extLst>
            </p:cNvPr>
            <p:cNvSpPr/>
            <p:nvPr/>
          </p:nvSpPr>
          <p:spPr bwMode="auto">
            <a:xfrm flipV="1">
              <a:off x="7801798" y="1817145"/>
              <a:ext cx="95896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28" name="Obdélník 6">
              <a:extLst>
                <a:ext uri="{FF2B5EF4-FFF2-40B4-BE49-F238E27FC236}">
                  <a16:creationId xmlns:a16="http://schemas.microsoft.com/office/drawing/2014/main" id="{4190B79E-3069-4A16-84B5-89B72DE96AFB}"/>
                </a:ext>
              </a:extLst>
            </p:cNvPr>
            <p:cNvSpPr/>
            <p:nvPr/>
          </p:nvSpPr>
          <p:spPr bwMode="auto">
            <a:xfrm flipV="1">
              <a:off x="6237364" y="3261813"/>
              <a:ext cx="1435594"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34" name="TextovéPole 33">
              <a:extLst>
                <a:ext uri="{FF2B5EF4-FFF2-40B4-BE49-F238E27FC236}">
                  <a16:creationId xmlns:a16="http://schemas.microsoft.com/office/drawing/2014/main" id="{6B6088C8-DFBA-4371-B8EA-A29A54C2E1B8}"/>
                </a:ext>
              </a:extLst>
            </p:cNvPr>
            <p:cNvSpPr txBox="1"/>
            <p:nvPr/>
          </p:nvSpPr>
          <p:spPr>
            <a:xfrm>
              <a:off x="5490508" y="1259375"/>
              <a:ext cx="3877764" cy="338554"/>
            </a:xfrm>
            <a:prstGeom prst="rect">
              <a:avLst/>
            </a:prstGeom>
            <a:noFill/>
          </p:spPr>
          <p:txBody>
            <a:bodyPr wrap="square" rtlCol="0">
              <a:spAutoFit/>
            </a:bodyPr>
            <a:lstStyle/>
            <a:p>
              <a:r>
                <a:rPr lang="en-US" sz="1600" dirty="0"/>
                <a:t>Short semantically-indivisible motions</a:t>
              </a:r>
              <a:endParaRPr lang="cs-CZ" sz="1600" dirty="0"/>
            </a:p>
          </p:txBody>
        </p:sp>
        <p:sp>
          <p:nvSpPr>
            <p:cNvPr id="39" name="Obdélník 38">
              <a:extLst>
                <a:ext uri="{FF2B5EF4-FFF2-40B4-BE49-F238E27FC236}">
                  <a16:creationId xmlns:a16="http://schemas.microsoft.com/office/drawing/2014/main" id="{584A93B4-FDF2-4B0B-A2CA-74E5C8F29AA4}"/>
                </a:ext>
              </a:extLst>
            </p:cNvPr>
            <p:cNvSpPr/>
            <p:nvPr/>
          </p:nvSpPr>
          <p:spPr bwMode="auto">
            <a:xfrm>
              <a:off x="5868144" y="1541445"/>
              <a:ext cx="3024417" cy="223056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74" name="Obdélník 6">
              <a:extLst>
                <a:ext uri="{FF2B5EF4-FFF2-40B4-BE49-F238E27FC236}">
                  <a16:creationId xmlns:a16="http://schemas.microsoft.com/office/drawing/2014/main" id="{D6379E74-20E8-4EBF-916E-30BC0839B0DF}"/>
                </a:ext>
              </a:extLst>
            </p:cNvPr>
            <p:cNvSpPr/>
            <p:nvPr/>
          </p:nvSpPr>
          <p:spPr bwMode="auto">
            <a:xfrm flipV="1">
              <a:off x="7860630" y="2202346"/>
              <a:ext cx="723127" cy="232495"/>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grpSp>
      <p:grpSp>
        <p:nvGrpSpPr>
          <p:cNvPr id="143" name="Skupina 142">
            <a:extLst>
              <a:ext uri="{FF2B5EF4-FFF2-40B4-BE49-F238E27FC236}">
                <a16:creationId xmlns:a16="http://schemas.microsoft.com/office/drawing/2014/main" id="{3147B910-5C36-4E15-BE51-CF8A1B856AC2}"/>
              </a:ext>
            </a:extLst>
          </p:cNvPr>
          <p:cNvGrpSpPr/>
          <p:nvPr/>
        </p:nvGrpSpPr>
        <p:grpSpPr>
          <a:xfrm>
            <a:off x="5451362" y="3062686"/>
            <a:ext cx="1017415" cy="942378"/>
            <a:chOff x="5451362" y="3062686"/>
            <a:chExt cx="1017415" cy="942378"/>
          </a:xfrm>
        </p:grpSpPr>
        <p:cxnSp>
          <p:nvCxnSpPr>
            <p:cNvPr id="56" name="Přímá spojnice se šipkou 55">
              <a:extLst>
                <a:ext uri="{FF2B5EF4-FFF2-40B4-BE49-F238E27FC236}">
                  <a16:creationId xmlns:a16="http://schemas.microsoft.com/office/drawing/2014/main" id="{1EB884E2-16F9-4FBE-86F0-7400610C75E4}"/>
                </a:ext>
              </a:extLst>
            </p:cNvPr>
            <p:cNvCxnSpPr>
              <a:cxnSpLocks/>
              <a:stCxn id="49" idx="0"/>
              <a:endCxn id="28" idx="1"/>
            </p:cNvCxnSpPr>
            <p:nvPr/>
          </p:nvCxnSpPr>
          <p:spPr bwMode="auto">
            <a:xfrm flipV="1">
              <a:off x="5805222" y="3378060"/>
              <a:ext cx="432142" cy="533330"/>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57" name="Přímá spojnice se šipkou 56">
              <a:extLst>
                <a:ext uri="{FF2B5EF4-FFF2-40B4-BE49-F238E27FC236}">
                  <a16:creationId xmlns:a16="http://schemas.microsoft.com/office/drawing/2014/main" id="{CBD24846-CBC5-4177-A430-A4D94B1D837E}"/>
                </a:ext>
              </a:extLst>
            </p:cNvPr>
            <p:cNvCxnSpPr>
              <a:cxnSpLocks/>
              <a:stCxn id="49" idx="0"/>
              <a:endCxn id="25" idx="1"/>
            </p:cNvCxnSpPr>
            <p:nvPr/>
          </p:nvCxnSpPr>
          <p:spPr bwMode="auto">
            <a:xfrm flipV="1">
              <a:off x="5805222" y="3062686"/>
              <a:ext cx="269303" cy="848704"/>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
          <p:nvSpPr>
            <p:cNvPr id="105" name="Obdélník 104">
              <a:extLst>
                <a:ext uri="{FF2B5EF4-FFF2-40B4-BE49-F238E27FC236}">
                  <a16:creationId xmlns:a16="http://schemas.microsoft.com/office/drawing/2014/main" id="{6BD6D441-CB76-4E2F-B56E-62D46A49AE95}"/>
                </a:ext>
              </a:extLst>
            </p:cNvPr>
            <p:cNvSpPr/>
            <p:nvPr/>
          </p:nvSpPr>
          <p:spPr bwMode="auto">
            <a:xfrm>
              <a:off x="5451362" y="3223588"/>
              <a:ext cx="569931" cy="315579"/>
            </a:xfrm>
            <a:prstGeom prst="rect">
              <a:avLst/>
            </a:prstGeom>
            <a:noFill/>
            <a:ln w="9525" cap="flat" cmpd="sng" algn="ctr">
              <a:no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90%</a:t>
              </a:r>
              <a:endParaRPr kumimoji="0" lang="cs-CZ" sz="1600" b="1" i="0" u="none" strike="noStrike" cap="none" normalizeH="0" baseline="0" dirty="0">
                <a:ln>
                  <a:noFill/>
                </a:ln>
                <a:solidFill>
                  <a:schemeClr val="tx1"/>
                </a:solidFill>
                <a:effectLst/>
                <a:latin typeface="Palatino Linotype" pitchFamily="18" charset="0"/>
              </a:endParaRPr>
            </a:p>
          </p:txBody>
        </p:sp>
        <p:sp>
          <p:nvSpPr>
            <p:cNvPr id="106" name="Obdélník 105">
              <a:extLst>
                <a:ext uri="{FF2B5EF4-FFF2-40B4-BE49-F238E27FC236}">
                  <a16:creationId xmlns:a16="http://schemas.microsoft.com/office/drawing/2014/main" id="{AD8BB47A-07DF-4560-A9D1-89670A96449E}"/>
                </a:ext>
              </a:extLst>
            </p:cNvPr>
            <p:cNvSpPr/>
            <p:nvPr/>
          </p:nvSpPr>
          <p:spPr bwMode="auto">
            <a:xfrm>
              <a:off x="5898846" y="3689485"/>
              <a:ext cx="569931" cy="315579"/>
            </a:xfrm>
            <a:prstGeom prst="rect">
              <a:avLst/>
            </a:prstGeom>
            <a:noFill/>
            <a:ln w="9525" cap="flat" cmpd="sng" algn="ctr">
              <a:no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95%</a:t>
              </a:r>
              <a:endParaRPr kumimoji="0" lang="cs-CZ" sz="1600" b="1" i="0" u="none" strike="noStrike" cap="none" normalizeH="0" baseline="0" dirty="0">
                <a:ln>
                  <a:noFill/>
                </a:ln>
                <a:solidFill>
                  <a:schemeClr val="tx1"/>
                </a:solidFill>
                <a:effectLst/>
                <a:latin typeface="Palatino Linotype" pitchFamily="18" charset="0"/>
              </a:endParaRPr>
            </a:p>
          </p:txBody>
        </p:sp>
      </p:grpSp>
      <p:sp>
        <p:nvSpPr>
          <p:cNvPr id="107" name="Ovál 106">
            <a:extLst>
              <a:ext uri="{FF2B5EF4-FFF2-40B4-BE49-F238E27FC236}">
                <a16:creationId xmlns:a16="http://schemas.microsoft.com/office/drawing/2014/main" id="{AE0E04D4-F1B4-452A-971A-7ADFC60C4FAE}"/>
              </a:ext>
            </a:extLst>
          </p:cNvPr>
          <p:cNvSpPr/>
          <p:nvPr/>
        </p:nvSpPr>
        <p:spPr bwMode="auto">
          <a:xfrm>
            <a:off x="2934742" y="3910168"/>
            <a:ext cx="1979957" cy="627622"/>
          </a:xfrm>
          <a:prstGeom prst="ellipse">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Semantic segmentation</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09" name="Myšlenková bublina: obláček 108">
            <a:extLst>
              <a:ext uri="{FF2B5EF4-FFF2-40B4-BE49-F238E27FC236}">
                <a16:creationId xmlns:a16="http://schemas.microsoft.com/office/drawing/2014/main" id="{9219ECB7-C0CA-453D-A3E9-4974FA6A8FC3}"/>
              </a:ext>
            </a:extLst>
          </p:cNvPr>
          <p:cNvSpPr/>
          <p:nvPr/>
        </p:nvSpPr>
        <p:spPr bwMode="auto">
          <a:xfrm>
            <a:off x="1812622" y="5408506"/>
            <a:ext cx="1607249" cy="1053864"/>
          </a:xfrm>
          <a:prstGeom prst="cloudCallout">
            <a:avLst>
              <a:gd name="adj1" fmla="val 5838"/>
              <a:gd name="adj2" fmla="val -72643"/>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What is inside?</a:t>
            </a:r>
            <a:endParaRPr lang="cs-CZ" sz="2000" dirty="0"/>
          </a:p>
        </p:txBody>
      </p:sp>
      <p:grpSp>
        <p:nvGrpSpPr>
          <p:cNvPr id="146" name="Skupina 145">
            <a:extLst>
              <a:ext uri="{FF2B5EF4-FFF2-40B4-BE49-F238E27FC236}">
                <a16:creationId xmlns:a16="http://schemas.microsoft.com/office/drawing/2014/main" id="{B5869604-3E5B-4F29-99E2-48A9B1A50F3A}"/>
              </a:ext>
            </a:extLst>
          </p:cNvPr>
          <p:cNvGrpSpPr/>
          <p:nvPr/>
        </p:nvGrpSpPr>
        <p:grpSpPr>
          <a:xfrm>
            <a:off x="1113683" y="4445877"/>
            <a:ext cx="3079901" cy="861637"/>
            <a:chOff x="1113683" y="4445877"/>
            <a:chExt cx="3079901" cy="861637"/>
          </a:xfrm>
        </p:grpSpPr>
        <p:sp>
          <p:nvSpPr>
            <p:cNvPr id="110" name="Obdélník 6">
              <a:extLst>
                <a:ext uri="{FF2B5EF4-FFF2-40B4-BE49-F238E27FC236}">
                  <a16:creationId xmlns:a16="http://schemas.microsoft.com/office/drawing/2014/main" id="{E1B3E639-9A1A-4BFC-89C4-747F8518B969}"/>
                </a:ext>
              </a:extLst>
            </p:cNvPr>
            <p:cNvSpPr/>
            <p:nvPr/>
          </p:nvSpPr>
          <p:spPr bwMode="auto">
            <a:xfrm flipV="1">
              <a:off x="1113683" y="5075019"/>
              <a:ext cx="1245652" cy="232495"/>
            </a:xfrm>
            <a:prstGeom prst="rect">
              <a:avLst/>
            </a:prstGeom>
            <a:pattFill prst="dkVert">
              <a:fgClr>
                <a:schemeClr val="bg1"/>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11" name="Obdélník 110">
              <a:extLst>
                <a:ext uri="{FF2B5EF4-FFF2-40B4-BE49-F238E27FC236}">
                  <a16:creationId xmlns:a16="http://schemas.microsoft.com/office/drawing/2014/main" id="{99257E84-DDA9-45D6-8F6B-BB00F5B0E5A1}"/>
                </a:ext>
              </a:extLst>
            </p:cNvPr>
            <p:cNvSpPr/>
            <p:nvPr/>
          </p:nvSpPr>
          <p:spPr bwMode="auto">
            <a:xfrm>
              <a:off x="1113683" y="4852563"/>
              <a:ext cx="1245652" cy="211018"/>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Pirouette (97%)</a:t>
              </a:r>
              <a:endParaRPr kumimoji="0" lang="cs-CZ" sz="1200" b="0" i="0" u="none" strike="noStrike" cap="none" normalizeH="0" baseline="0" dirty="0">
                <a:ln>
                  <a:noFill/>
                </a:ln>
                <a:solidFill>
                  <a:schemeClr val="tx1"/>
                </a:solidFill>
                <a:effectLst/>
                <a:latin typeface="Palatino Linotype" pitchFamily="18" charset="0"/>
              </a:endParaRPr>
            </a:p>
          </p:txBody>
        </p:sp>
        <p:sp>
          <p:nvSpPr>
            <p:cNvPr id="112" name="Obdélník 6">
              <a:extLst>
                <a:ext uri="{FF2B5EF4-FFF2-40B4-BE49-F238E27FC236}">
                  <a16:creationId xmlns:a16="http://schemas.microsoft.com/office/drawing/2014/main" id="{72EE2AEC-66EF-48CC-820D-78747C554EF8}"/>
                </a:ext>
              </a:extLst>
            </p:cNvPr>
            <p:cNvSpPr/>
            <p:nvPr/>
          </p:nvSpPr>
          <p:spPr bwMode="auto">
            <a:xfrm flipV="1">
              <a:off x="3162107" y="5073796"/>
              <a:ext cx="691621" cy="232495"/>
            </a:xfrm>
            <a:prstGeom prst="rect">
              <a:avLst/>
            </a:prstGeom>
            <a:pattFill prst="dkVert">
              <a:fgClr>
                <a:schemeClr val="bg1"/>
              </a:fgClr>
              <a:bgClr>
                <a:srgbClr val="FFD34C"/>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113" name="Obdélník 112">
              <a:extLst>
                <a:ext uri="{FF2B5EF4-FFF2-40B4-BE49-F238E27FC236}">
                  <a16:creationId xmlns:a16="http://schemas.microsoft.com/office/drawing/2014/main" id="{53A47B8C-00EB-4D47-9D1E-CE81FEF8157B}"/>
                </a:ext>
              </a:extLst>
            </p:cNvPr>
            <p:cNvSpPr/>
            <p:nvPr/>
          </p:nvSpPr>
          <p:spPr bwMode="auto">
            <a:xfrm>
              <a:off x="2821556" y="4857886"/>
              <a:ext cx="1372028" cy="203616"/>
            </a:xfrm>
            <a:prstGeom prst="rect">
              <a:avLst/>
            </a:prstGeom>
            <a:noFill/>
            <a:ln w="9525" cap="flat" cmpd="sng" algn="ctr">
              <a:solidFill>
                <a:schemeClr val="tx1"/>
              </a:solid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Palatino Linotype" pitchFamily="18" charset="0"/>
                </a:rPr>
                <a:t>Rittberger</a:t>
              </a:r>
              <a:r>
                <a:rPr kumimoji="0" lang="en-US" sz="1200" b="0" i="0" u="none" strike="noStrike" cap="none" normalizeH="0" baseline="0" dirty="0">
                  <a:ln>
                    <a:noFill/>
                  </a:ln>
                  <a:solidFill>
                    <a:schemeClr val="tx1"/>
                  </a:solidFill>
                  <a:effectLst/>
                  <a:latin typeface="Palatino Linotype" pitchFamily="18" charset="0"/>
                </a:rPr>
                <a:t> (92%)</a:t>
              </a:r>
              <a:endParaRPr kumimoji="0" lang="cs-CZ" sz="1200" b="0" i="0" u="none" strike="noStrike" cap="none" normalizeH="0" baseline="0" dirty="0">
                <a:ln>
                  <a:noFill/>
                </a:ln>
                <a:solidFill>
                  <a:schemeClr val="tx1"/>
                </a:solidFill>
                <a:effectLst/>
                <a:latin typeface="Palatino Linotype" pitchFamily="18" charset="0"/>
              </a:endParaRPr>
            </a:p>
          </p:txBody>
        </p:sp>
        <p:cxnSp>
          <p:nvCxnSpPr>
            <p:cNvPr id="114" name="Přímá spojnice se šipkou 113">
              <a:extLst>
                <a:ext uri="{FF2B5EF4-FFF2-40B4-BE49-F238E27FC236}">
                  <a16:creationId xmlns:a16="http://schemas.microsoft.com/office/drawing/2014/main" id="{542B8AA9-376D-4FEF-B595-50B835A58041}"/>
                </a:ext>
              </a:extLst>
            </p:cNvPr>
            <p:cNvCxnSpPr>
              <a:cxnSpLocks/>
              <a:stCxn id="107" idx="3"/>
              <a:endCxn id="111" idx="3"/>
            </p:cNvCxnSpPr>
            <p:nvPr/>
          </p:nvCxnSpPr>
          <p:spPr bwMode="auto">
            <a:xfrm flipH="1">
              <a:off x="2359335" y="4445877"/>
              <a:ext cx="865365" cy="512195"/>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117" name="Přímá spojnice se šipkou 116">
              <a:extLst>
                <a:ext uri="{FF2B5EF4-FFF2-40B4-BE49-F238E27FC236}">
                  <a16:creationId xmlns:a16="http://schemas.microsoft.com/office/drawing/2014/main" id="{932D029F-06C4-4FDD-B6D0-13AA1C4719E1}"/>
                </a:ext>
              </a:extLst>
            </p:cNvPr>
            <p:cNvCxnSpPr>
              <a:cxnSpLocks/>
              <a:stCxn id="107" idx="3"/>
              <a:endCxn id="113" idx="0"/>
            </p:cNvCxnSpPr>
            <p:nvPr/>
          </p:nvCxnSpPr>
          <p:spPr bwMode="auto">
            <a:xfrm>
              <a:off x="3224700" y="4445877"/>
              <a:ext cx="282870" cy="412009"/>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grpSp>
      <p:grpSp>
        <p:nvGrpSpPr>
          <p:cNvPr id="145" name="Skupina 144">
            <a:extLst>
              <a:ext uri="{FF2B5EF4-FFF2-40B4-BE49-F238E27FC236}">
                <a16:creationId xmlns:a16="http://schemas.microsoft.com/office/drawing/2014/main" id="{59D01C24-723D-4442-B216-3EEEFA663267}"/>
              </a:ext>
            </a:extLst>
          </p:cNvPr>
          <p:cNvGrpSpPr/>
          <p:nvPr/>
        </p:nvGrpSpPr>
        <p:grpSpPr>
          <a:xfrm>
            <a:off x="690929" y="1073909"/>
            <a:ext cx="3632216" cy="2964295"/>
            <a:chOff x="690929" y="1073909"/>
            <a:chExt cx="3632216" cy="2964295"/>
          </a:xfrm>
        </p:grpSpPr>
        <p:sp>
          <p:nvSpPr>
            <p:cNvPr id="58" name="Oblouk 57">
              <a:extLst>
                <a:ext uri="{FF2B5EF4-FFF2-40B4-BE49-F238E27FC236}">
                  <a16:creationId xmlns:a16="http://schemas.microsoft.com/office/drawing/2014/main" id="{13D3855A-BE45-43DD-A96D-FAD2D6C9E5B5}"/>
                </a:ext>
              </a:extLst>
            </p:cNvPr>
            <p:cNvSpPr/>
            <p:nvPr/>
          </p:nvSpPr>
          <p:spPr bwMode="auto">
            <a:xfrm rot="5400000">
              <a:off x="1058740" y="1170901"/>
              <a:ext cx="2964295" cy="2770311"/>
            </a:xfrm>
            <a:prstGeom prst="arc">
              <a:avLst/>
            </a:prstGeom>
            <a:noFill/>
            <a:ln w="38100" cap="flat" cmpd="sng" algn="ctr">
              <a:solidFill>
                <a:schemeClr val="tx1"/>
              </a:solidFill>
              <a:prstDash val="solid"/>
              <a:round/>
              <a:headEnd type="arrow"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59" name="Obdélník 6">
              <a:extLst>
                <a:ext uri="{FF2B5EF4-FFF2-40B4-BE49-F238E27FC236}">
                  <a16:creationId xmlns:a16="http://schemas.microsoft.com/office/drawing/2014/main" id="{60BF3980-244F-4C3C-83A4-3A0EFE810F65}"/>
                </a:ext>
              </a:extLst>
            </p:cNvPr>
            <p:cNvSpPr/>
            <p:nvPr/>
          </p:nvSpPr>
          <p:spPr bwMode="auto">
            <a:xfrm flipV="1">
              <a:off x="2825323" y="2303141"/>
              <a:ext cx="1179642" cy="232495"/>
            </a:xfrm>
            <a:prstGeom prst="rect">
              <a:avLst/>
            </a:prstGeom>
            <a:pattFill prst="dkVert">
              <a:fgClr>
                <a:schemeClr val="accent3"/>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60" name="Obdélník 6">
              <a:extLst>
                <a:ext uri="{FF2B5EF4-FFF2-40B4-BE49-F238E27FC236}">
                  <a16:creationId xmlns:a16="http://schemas.microsoft.com/office/drawing/2014/main" id="{7E29EE0C-7CE8-4CF7-8B3F-74DB5961CEDD}"/>
                </a:ext>
              </a:extLst>
            </p:cNvPr>
            <p:cNvSpPr/>
            <p:nvPr/>
          </p:nvSpPr>
          <p:spPr bwMode="auto">
            <a:xfrm flipV="1">
              <a:off x="690929" y="2304921"/>
              <a:ext cx="1172617" cy="232495"/>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defTabSz="2036715" fontAlgn="base">
                <a:spcBef>
                  <a:spcPct val="0"/>
                </a:spcBef>
                <a:spcAft>
                  <a:spcPct val="0"/>
                </a:spcAft>
              </a:pPr>
              <a:endParaRPr lang="en-US" sz="4010" kern="0" dirty="0">
                <a:solidFill>
                  <a:srgbClr val="000000"/>
                </a:solidFill>
                <a:latin typeface="+mj-lt"/>
              </a:endParaRPr>
            </a:p>
          </p:txBody>
        </p:sp>
        <p:sp>
          <p:nvSpPr>
            <p:cNvPr id="61" name="Oblouk 60">
              <a:extLst>
                <a:ext uri="{FF2B5EF4-FFF2-40B4-BE49-F238E27FC236}">
                  <a16:creationId xmlns:a16="http://schemas.microsoft.com/office/drawing/2014/main" id="{525D2EEA-2976-4A8D-86D3-D1993B630F9E}"/>
                </a:ext>
              </a:extLst>
            </p:cNvPr>
            <p:cNvSpPr/>
            <p:nvPr/>
          </p:nvSpPr>
          <p:spPr bwMode="auto">
            <a:xfrm rot="5400000" flipV="1">
              <a:off x="-68163" y="2034991"/>
              <a:ext cx="2723029" cy="1046552"/>
            </a:xfrm>
            <a:prstGeom prst="arc">
              <a:avLst/>
            </a:prstGeom>
            <a:noFill/>
            <a:ln w="38100" cap="flat" cmpd="sng" algn="ctr">
              <a:solidFill>
                <a:schemeClr val="tx1"/>
              </a:solidFill>
              <a:prstDash val="solid"/>
              <a:round/>
              <a:headEnd type="arrow"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20" name="Obdélník 119">
              <a:extLst>
                <a:ext uri="{FF2B5EF4-FFF2-40B4-BE49-F238E27FC236}">
                  <a16:creationId xmlns:a16="http://schemas.microsoft.com/office/drawing/2014/main" id="{B025C424-2037-4590-BE71-8460676D6859}"/>
                </a:ext>
              </a:extLst>
            </p:cNvPr>
            <p:cNvSpPr/>
            <p:nvPr/>
          </p:nvSpPr>
          <p:spPr bwMode="auto">
            <a:xfrm>
              <a:off x="828717" y="3104023"/>
              <a:ext cx="569931" cy="315579"/>
            </a:xfrm>
            <a:prstGeom prst="rect">
              <a:avLst/>
            </a:prstGeom>
            <a:noFill/>
            <a:ln w="9525" cap="flat" cmpd="sng" algn="ctr">
              <a:no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a:t>88</a:t>
              </a:r>
              <a:r>
                <a:rPr kumimoji="0" lang="en-US" sz="1600" b="1" i="0" u="none" strike="noStrike" cap="none" normalizeH="0" baseline="0" dirty="0">
                  <a:ln>
                    <a:noFill/>
                  </a:ln>
                  <a:solidFill>
                    <a:schemeClr val="tx1"/>
                  </a:solidFill>
                  <a:effectLst/>
                  <a:latin typeface="Palatino Linotype" pitchFamily="18" charset="0"/>
                </a:rPr>
                <a:t>%</a:t>
              </a:r>
              <a:endParaRPr kumimoji="0" lang="cs-CZ" sz="1600" b="1" i="0" u="none" strike="noStrike" cap="none" normalizeH="0" baseline="0" dirty="0">
                <a:ln>
                  <a:noFill/>
                </a:ln>
                <a:solidFill>
                  <a:schemeClr val="tx1"/>
                </a:solidFill>
                <a:effectLst/>
                <a:latin typeface="Palatino Linotype" pitchFamily="18" charset="0"/>
              </a:endParaRPr>
            </a:p>
          </p:txBody>
        </p:sp>
        <p:sp>
          <p:nvSpPr>
            <p:cNvPr id="121" name="Obdélník 120">
              <a:extLst>
                <a:ext uri="{FF2B5EF4-FFF2-40B4-BE49-F238E27FC236}">
                  <a16:creationId xmlns:a16="http://schemas.microsoft.com/office/drawing/2014/main" id="{6DA1451A-7E4A-4F8A-B754-1C968ACE4975}"/>
                </a:ext>
              </a:extLst>
            </p:cNvPr>
            <p:cNvSpPr/>
            <p:nvPr/>
          </p:nvSpPr>
          <p:spPr bwMode="auto">
            <a:xfrm>
              <a:off x="3753214" y="3108619"/>
              <a:ext cx="569931" cy="315579"/>
            </a:xfrm>
            <a:prstGeom prst="rect">
              <a:avLst/>
            </a:prstGeom>
            <a:noFill/>
            <a:ln w="9525" cap="flat" cmpd="sng" algn="ctr">
              <a:noFill/>
              <a:prstDash val="dash"/>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96%</a:t>
              </a:r>
              <a:endParaRPr kumimoji="0" lang="cs-CZ" sz="1600" b="1" i="0" u="none" strike="noStrike" cap="none" normalizeH="0" baseline="0" dirty="0">
                <a:ln>
                  <a:noFill/>
                </a:ln>
                <a:solidFill>
                  <a:schemeClr val="tx1"/>
                </a:solidFill>
                <a:effectLst/>
                <a:latin typeface="Palatino Linotype" pitchFamily="18" charset="0"/>
              </a:endParaRPr>
            </a:p>
          </p:txBody>
        </p:sp>
      </p:grpSp>
      <p:grpSp>
        <p:nvGrpSpPr>
          <p:cNvPr id="144" name="Skupina 143">
            <a:extLst>
              <a:ext uri="{FF2B5EF4-FFF2-40B4-BE49-F238E27FC236}">
                <a16:creationId xmlns:a16="http://schemas.microsoft.com/office/drawing/2014/main" id="{065E8F6A-542F-42D9-A1A4-8E13161692DF}"/>
              </a:ext>
            </a:extLst>
          </p:cNvPr>
          <p:cNvGrpSpPr/>
          <p:nvPr/>
        </p:nvGrpSpPr>
        <p:grpSpPr>
          <a:xfrm>
            <a:off x="2359731" y="3772012"/>
            <a:ext cx="2747951" cy="1419258"/>
            <a:chOff x="2359731" y="3772012"/>
            <a:chExt cx="2747951" cy="1419258"/>
          </a:xfrm>
        </p:grpSpPr>
        <p:cxnSp>
          <p:nvCxnSpPr>
            <p:cNvPr id="62" name="Přímá spojnice se šipkou 61">
              <a:extLst>
                <a:ext uri="{FF2B5EF4-FFF2-40B4-BE49-F238E27FC236}">
                  <a16:creationId xmlns:a16="http://schemas.microsoft.com/office/drawing/2014/main" id="{E6415CFE-89BD-42DD-9C9D-74695B11E5DC}"/>
                </a:ext>
              </a:extLst>
            </p:cNvPr>
            <p:cNvCxnSpPr>
              <a:cxnSpLocks/>
              <a:stCxn id="35" idx="1"/>
              <a:endCxn id="54" idx="5"/>
            </p:cNvCxnSpPr>
            <p:nvPr/>
          </p:nvCxnSpPr>
          <p:spPr bwMode="auto">
            <a:xfrm flipH="1" flipV="1">
              <a:off x="2359731" y="4447099"/>
              <a:ext cx="2747951" cy="744171"/>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cxnSp>
          <p:nvCxnSpPr>
            <p:cNvPr id="122" name="Přímá spojnice se šipkou 121">
              <a:extLst>
                <a:ext uri="{FF2B5EF4-FFF2-40B4-BE49-F238E27FC236}">
                  <a16:creationId xmlns:a16="http://schemas.microsoft.com/office/drawing/2014/main" id="{8344CD10-215B-402E-90F1-0A1F1B066B5B}"/>
                </a:ext>
              </a:extLst>
            </p:cNvPr>
            <p:cNvCxnSpPr>
              <a:cxnSpLocks/>
              <a:stCxn id="55" idx="2"/>
              <a:endCxn id="54" idx="7"/>
            </p:cNvCxnSpPr>
            <p:nvPr/>
          </p:nvCxnSpPr>
          <p:spPr bwMode="auto">
            <a:xfrm flipH="1">
              <a:off x="2359731" y="3772012"/>
              <a:ext cx="174416" cy="231291"/>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grpSp>
      <p:grpSp>
        <p:nvGrpSpPr>
          <p:cNvPr id="147" name="Skupina 146">
            <a:extLst>
              <a:ext uri="{FF2B5EF4-FFF2-40B4-BE49-F238E27FC236}">
                <a16:creationId xmlns:a16="http://schemas.microsoft.com/office/drawing/2014/main" id="{1E92DA96-9D2E-43E4-849C-8C5A68033CC6}"/>
              </a:ext>
            </a:extLst>
          </p:cNvPr>
          <p:cNvGrpSpPr/>
          <p:nvPr/>
        </p:nvGrpSpPr>
        <p:grpSpPr>
          <a:xfrm>
            <a:off x="3681111" y="2656729"/>
            <a:ext cx="2187034" cy="2645213"/>
            <a:chOff x="3681111" y="2656729"/>
            <a:chExt cx="2187034" cy="2645213"/>
          </a:xfrm>
        </p:grpSpPr>
        <p:cxnSp>
          <p:nvCxnSpPr>
            <p:cNvPr id="127" name="Přímá spojnice se šipkou 126">
              <a:extLst>
                <a:ext uri="{FF2B5EF4-FFF2-40B4-BE49-F238E27FC236}">
                  <a16:creationId xmlns:a16="http://schemas.microsoft.com/office/drawing/2014/main" id="{2817AF2A-B77A-4A9E-A1BB-7DA209852ACF}"/>
                </a:ext>
              </a:extLst>
            </p:cNvPr>
            <p:cNvCxnSpPr>
              <a:cxnSpLocks/>
              <a:stCxn id="39" idx="1"/>
              <a:endCxn id="107" idx="7"/>
            </p:cNvCxnSpPr>
            <p:nvPr/>
          </p:nvCxnSpPr>
          <p:spPr bwMode="auto">
            <a:xfrm rot="10800000" flipV="1">
              <a:off x="4624742" y="2656729"/>
              <a:ext cx="1243403" cy="1345352"/>
            </a:xfrm>
            <a:prstGeom prst="curvedConnector2">
              <a:avLst/>
            </a:prstGeom>
            <a:solidFill>
              <a:schemeClr val="accent1"/>
            </a:solidFill>
            <a:ln w="9525" cap="flat" cmpd="sng" algn="ctr">
              <a:solidFill>
                <a:schemeClr val="tx1"/>
              </a:solidFill>
              <a:prstDash val="sysDash"/>
              <a:round/>
              <a:headEnd type="none" w="med" len="med"/>
              <a:tailEnd type="arrow"/>
            </a:ln>
            <a:effectLst/>
          </p:spPr>
        </p:cxnSp>
        <p:sp>
          <p:nvSpPr>
            <p:cNvPr id="130" name="Oblouk 129">
              <a:extLst>
                <a:ext uri="{FF2B5EF4-FFF2-40B4-BE49-F238E27FC236}">
                  <a16:creationId xmlns:a16="http://schemas.microsoft.com/office/drawing/2014/main" id="{56E01551-8B51-4278-B1F9-7AA34C4D4F5B}"/>
                </a:ext>
              </a:extLst>
            </p:cNvPr>
            <p:cNvSpPr/>
            <p:nvPr/>
          </p:nvSpPr>
          <p:spPr bwMode="auto">
            <a:xfrm rot="8320511" flipH="1">
              <a:off x="3681111" y="4280491"/>
              <a:ext cx="1016462" cy="1021451"/>
            </a:xfrm>
            <a:prstGeom prst="arc">
              <a:avLst/>
            </a:prstGeom>
            <a:noFill/>
            <a:ln w="9525" cap="flat" cmpd="sng" algn="ctr">
              <a:solidFill>
                <a:schemeClr val="tx1"/>
              </a:solidFill>
              <a:prstDash val="sysDash"/>
              <a:round/>
              <a:headEnd type="none" w="med" len="med"/>
              <a:tailEnd type="arrow"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grpSp>
        <p:nvGrpSpPr>
          <p:cNvPr id="140" name="Skupina 139">
            <a:extLst>
              <a:ext uri="{FF2B5EF4-FFF2-40B4-BE49-F238E27FC236}">
                <a16:creationId xmlns:a16="http://schemas.microsoft.com/office/drawing/2014/main" id="{BB4A85E9-A0A7-4CC6-9AB3-7DF3752C57C7}"/>
              </a:ext>
            </a:extLst>
          </p:cNvPr>
          <p:cNvGrpSpPr/>
          <p:nvPr/>
        </p:nvGrpSpPr>
        <p:grpSpPr>
          <a:xfrm>
            <a:off x="6489463" y="3772013"/>
            <a:ext cx="732649" cy="1419257"/>
            <a:chOff x="6489463" y="3772013"/>
            <a:chExt cx="732649" cy="1419257"/>
          </a:xfrm>
        </p:grpSpPr>
        <p:cxnSp>
          <p:nvCxnSpPr>
            <p:cNvPr id="42" name="Přímá spojnice se šipkou 41">
              <a:extLst>
                <a:ext uri="{FF2B5EF4-FFF2-40B4-BE49-F238E27FC236}">
                  <a16:creationId xmlns:a16="http://schemas.microsoft.com/office/drawing/2014/main" id="{3053772A-3797-40B4-91EF-B30BD2461220}"/>
                </a:ext>
              </a:extLst>
            </p:cNvPr>
            <p:cNvCxnSpPr>
              <a:cxnSpLocks/>
              <a:stCxn id="35" idx="3"/>
              <a:endCxn id="38" idx="3"/>
            </p:cNvCxnSpPr>
            <p:nvPr/>
          </p:nvCxnSpPr>
          <p:spPr bwMode="auto">
            <a:xfrm flipV="1">
              <a:off x="6489463" y="4447099"/>
              <a:ext cx="732649" cy="744171"/>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cxnSp>
          <p:nvCxnSpPr>
            <p:cNvPr id="133" name="Přímá spojnice se šipkou 132">
              <a:extLst>
                <a:ext uri="{FF2B5EF4-FFF2-40B4-BE49-F238E27FC236}">
                  <a16:creationId xmlns:a16="http://schemas.microsoft.com/office/drawing/2014/main" id="{F684E78F-DA4B-43D8-B825-1E3A60E45544}"/>
                </a:ext>
              </a:extLst>
            </p:cNvPr>
            <p:cNvCxnSpPr>
              <a:cxnSpLocks/>
              <a:endCxn id="38" idx="1"/>
            </p:cNvCxnSpPr>
            <p:nvPr/>
          </p:nvCxnSpPr>
          <p:spPr bwMode="auto">
            <a:xfrm>
              <a:off x="6654720" y="3772013"/>
              <a:ext cx="567392" cy="231290"/>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grpSp>
      <p:pic>
        <p:nvPicPr>
          <p:cNvPr id="46" name="Grafický objekt 45" descr="Uživatel">
            <a:extLst>
              <a:ext uri="{FF2B5EF4-FFF2-40B4-BE49-F238E27FC236}">
                <a16:creationId xmlns:a16="http://schemas.microsoft.com/office/drawing/2014/main" id="{42944B4B-D9D7-479A-93B9-FB6282566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2930" y="5629915"/>
            <a:ext cx="914400" cy="914400"/>
          </a:xfrm>
          <a:prstGeom prst="rect">
            <a:avLst/>
          </a:prstGeom>
        </p:spPr>
      </p:pic>
      <p:sp>
        <p:nvSpPr>
          <p:cNvPr id="2" name="Zástupný symbol pro zápatí 1">
            <a:extLst>
              <a:ext uri="{FF2B5EF4-FFF2-40B4-BE49-F238E27FC236}">
                <a16:creationId xmlns:a16="http://schemas.microsoft.com/office/drawing/2014/main" id="{9CEAE369-5ACA-4575-82A7-AFC3B1DFE82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02BF917D-D149-494D-A2AB-56FCCA65CD36}"/>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CAA49988-1742-49C2-B6DD-5DCE16490B57}"/>
              </a:ext>
            </a:extLst>
          </p:cNvPr>
          <p:cNvSpPr>
            <a:spLocks noGrp="1"/>
          </p:cNvSpPr>
          <p:nvPr>
            <p:ph type="sldNum" sz="quarter" idx="11"/>
          </p:nvPr>
        </p:nvSpPr>
        <p:spPr/>
        <p:txBody>
          <a:bodyPr/>
          <a:lstStyle/>
          <a:p>
            <a:pPr>
              <a:defRPr/>
            </a:pPr>
            <a:fld id="{0BAAA98E-AEB8-429B-B9FA-B14E1C5572D3}" type="slidenum">
              <a:rPr lang="en-US" altLang="en-US" smtClean="0"/>
              <a:pPr>
                <a:defRPr/>
              </a:pPr>
              <a:t>23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1706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40"/>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4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6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4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38" grpId="0" animBg="1"/>
      <p:bldP spid="53" grpId="0" animBg="1"/>
      <p:bldP spid="54" grpId="0" animBg="1"/>
      <p:bldP spid="49" grpId="0" animBg="1"/>
      <p:bldP spid="107" grpId="0" animBg="1"/>
      <p:bldP spid="1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2.3 Operations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Motion-analysis operations</a:t>
            </a:r>
          </a:p>
          <a:p>
            <a:r>
              <a:rPr lang="en-US" altLang="cs-CZ" sz="2400" dirty="0"/>
              <a:t>Search</a:t>
            </a:r>
          </a:p>
          <a:p>
            <a:r>
              <a:rPr lang="en-US" altLang="cs-CZ" sz="2400" dirty="0"/>
              <a:t>Subsequence search</a:t>
            </a:r>
          </a:p>
          <a:p>
            <a:r>
              <a:rPr lang="en-US" altLang="cs-CZ" sz="2400" dirty="0"/>
              <a:t>Classification</a:t>
            </a:r>
          </a:p>
          <a:p>
            <a:r>
              <a:rPr lang="en-US" altLang="cs-CZ" sz="2400" dirty="0"/>
              <a:t>Semantic segmentation</a:t>
            </a:r>
          </a:p>
          <a:p>
            <a:r>
              <a:rPr lang="en-US" altLang="cs-CZ" sz="2400" dirty="0"/>
              <a:t>Other operations:</a:t>
            </a:r>
          </a:p>
          <a:p>
            <a:pPr lvl="1"/>
            <a:r>
              <a:rPr lang="en-US" altLang="cs-CZ" sz="2000" dirty="0"/>
              <a:t>Clustering</a:t>
            </a:r>
          </a:p>
          <a:p>
            <a:pPr lvl="1"/>
            <a:r>
              <a:rPr lang="en-US" altLang="cs-CZ" sz="2000" dirty="0"/>
              <a:t>Outlier detection</a:t>
            </a:r>
          </a:p>
          <a:p>
            <a:pPr lvl="1"/>
            <a:r>
              <a:rPr lang="en-US" altLang="cs-CZ" sz="2000" dirty="0"/>
              <a:t>Joins</a:t>
            </a:r>
          </a:p>
          <a:p>
            <a:pPr lvl="1"/>
            <a:r>
              <a:rPr lang="en-US" altLang="cs-CZ" sz="2000" dirty="0"/>
              <a:t>Mining frequent movement patterns</a:t>
            </a:r>
          </a:p>
          <a:p>
            <a:pPr lvl="1"/>
            <a:r>
              <a:rPr lang="en-US" altLang="cs-CZ" sz="2000" dirty="0"/>
              <a:t>Action prediction</a:t>
            </a:r>
          </a:p>
        </p:txBody>
      </p:sp>
      <p:sp>
        <p:nvSpPr>
          <p:cNvPr id="3" name="Zástupný symbol pro zápatí 2">
            <a:extLst>
              <a:ext uri="{FF2B5EF4-FFF2-40B4-BE49-F238E27FC236}">
                <a16:creationId xmlns:a16="http://schemas.microsoft.com/office/drawing/2014/main" id="{6428D6C4-7BAB-48F6-B821-F70605CBD60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232E11D-AD7B-43CC-BEA9-9F850017A09B}"/>
              </a:ext>
            </a:extLst>
          </p:cNvPr>
          <p:cNvSpPr>
            <a:spLocks noGrp="1"/>
          </p:cNvSpPr>
          <p:nvPr>
            <p:ph type="dt" sz="half" idx="10"/>
          </p:nvPr>
        </p:nvSpPr>
        <p:spPr/>
        <p:txBody>
          <a:bodyPr/>
          <a:lstStyle/>
          <a:p>
            <a:pPr>
              <a:defRPr/>
            </a:pPr>
            <a:r>
              <a:rPr lang="cs-CZ"/>
              <a:t>June 10, 2019</a:t>
            </a:r>
            <a:endParaRPr lang="en-US" dirty="0"/>
          </a:p>
        </p:txBody>
      </p:sp>
      <p:sp>
        <p:nvSpPr>
          <p:cNvPr id="7" name="TextovéPole 6">
            <a:extLst>
              <a:ext uri="{FF2B5EF4-FFF2-40B4-BE49-F238E27FC236}">
                <a16:creationId xmlns:a16="http://schemas.microsoft.com/office/drawing/2014/main" id="{9B8497ED-77ED-4653-8AC0-997D26C562D3}"/>
              </a:ext>
            </a:extLst>
          </p:cNvPr>
          <p:cNvSpPr txBox="1"/>
          <p:nvPr/>
        </p:nvSpPr>
        <p:spPr>
          <a:xfrm rot="5400000">
            <a:off x="1016988" y="5898014"/>
            <a:ext cx="415498" cy="369332"/>
          </a:xfrm>
          <a:prstGeom prst="rect">
            <a:avLst/>
          </a:prstGeom>
          <a:noFill/>
        </p:spPr>
        <p:txBody>
          <a:bodyPr wrap="none" rtlCol="0">
            <a:spAutoFit/>
          </a:bodyPr>
          <a:lstStyle/>
          <a:p>
            <a:r>
              <a:rPr lang="en-US" dirty="0"/>
              <a:t>…</a:t>
            </a:r>
            <a:endParaRPr lang="cs-CZ" dirty="0"/>
          </a:p>
        </p:txBody>
      </p:sp>
      <p:sp>
        <p:nvSpPr>
          <p:cNvPr id="5" name="Zástupný symbol pro číslo snímku 4">
            <a:extLst>
              <a:ext uri="{FF2B5EF4-FFF2-40B4-BE49-F238E27FC236}">
                <a16:creationId xmlns:a16="http://schemas.microsoft.com/office/drawing/2014/main" id="{9EB1FEFE-F8F9-4D23-A44D-083D2704F514}"/>
              </a:ext>
            </a:extLst>
          </p:cNvPr>
          <p:cNvSpPr>
            <a:spLocks noGrp="1"/>
          </p:cNvSpPr>
          <p:nvPr>
            <p:ph type="sldNum" sz="quarter" idx="11"/>
          </p:nvPr>
        </p:nvSpPr>
        <p:spPr/>
        <p:txBody>
          <a:bodyPr/>
          <a:lstStyle/>
          <a:p>
            <a:pPr>
              <a:defRPr/>
            </a:pPr>
            <a:fld id="{0BAAA98E-AEB8-429B-B9FA-B14E1C5572D3}" type="slidenum">
              <a:rPr lang="en-US" altLang="en-US" smtClean="0"/>
              <a:pPr>
                <a:defRPr/>
              </a:pPr>
              <a:t>24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64760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2.3 Other Operations – Clustering</a:t>
            </a:r>
          </a:p>
        </p:txBody>
      </p:sp>
      <p:sp>
        <p:nvSpPr>
          <p:cNvPr id="9" name="Content Placeholder 8"/>
          <p:cNvSpPr>
            <a:spLocks noGrp="1"/>
          </p:cNvSpPr>
          <p:nvPr>
            <p:ph idx="1"/>
          </p:nvPr>
        </p:nvSpPr>
        <p:spPr>
          <a:xfrm>
            <a:off x="250824" y="1412875"/>
            <a:ext cx="8713663" cy="4968875"/>
          </a:xfrm>
        </p:spPr>
        <p:txBody>
          <a:bodyPr/>
          <a:lstStyle/>
          <a:p>
            <a:pPr marL="0" indent="0">
              <a:buNone/>
            </a:pPr>
            <a:r>
              <a:rPr lang="en-US" altLang="cs-CZ" b="1" dirty="0">
                <a:solidFill>
                  <a:schemeClr val="accent2"/>
                </a:solidFill>
              </a:rPr>
              <a:t>Clustering</a:t>
            </a:r>
          </a:p>
          <a:p>
            <a:r>
              <a:rPr lang="en-US" altLang="cs-CZ" sz="2400" dirty="0"/>
              <a:t>Suppose each motion as a point in </a:t>
            </a:r>
            <a:r>
              <a:rPr lang="en-US" altLang="cs-CZ" sz="2400" i="1" dirty="0"/>
              <a:t>n</a:t>
            </a:r>
            <a:r>
              <a:rPr lang="en-US" altLang="cs-CZ" sz="2400" dirty="0"/>
              <a:t>-dimensional space</a:t>
            </a:r>
          </a:p>
          <a:p>
            <a:r>
              <a:rPr lang="en-US" altLang="cs-CZ" sz="2400" dirty="0"/>
              <a:t>Grouping motions in action collections</a:t>
            </a:r>
          </a:p>
          <a:p>
            <a:pPr lvl="1"/>
            <a:r>
              <a:rPr lang="en-US" altLang="cs-CZ" sz="2000" dirty="0"/>
              <a:t>Motions in the same group (called a cluster) are more similar (in some sense) to each other than to those in other groups (clusters)</a:t>
            </a:r>
          </a:p>
          <a:p>
            <a:r>
              <a:rPr lang="en-US" altLang="cs-CZ" sz="2400" dirty="0"/>
              <a:t>Useful for statistical data analysis</a:t>
            </a:r>
          </a:p>
          <a:p>
            <a:endParaRPr lang="en-US" altLang="cs-CZ" sz="2400" dirty="0"/>
          </a:p>
        </p:txBody>
      </p:sp>
      <p:pic>
        <p:nvPicPr>
          <p:cNvPr id="1026" name="Picture 2" descr="https://upload.wikimedia.org/wikipedia/commons/thumb/b/b7/SLINK-Gaussian-data.svg/434px-SLINK-Gaussian-data.svg.png">
            <a:extLst>
              <a:ext uri="{FF2B5EF4-FFF2-40B4-BE49-F238E27FC236}">
                <a16:creationId xmlns:a16="http://schemas.microsoft.com/office/drawing/2014/main" id="{A9FF91C1-22D6-43D9-BB7E-74BD96148F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16" r="10399" b="10861"/>
          <a:stretch/>
        </p:blipFill>
        <p:spPr bwMode="auto">
          <a:xfrm>
            <a:off x="5580113" y="3429000"/>
            <a:ext cx="3312566"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79C549CE-08F4-4561-946D-368EAF16A40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BCF7F232-F90D-467D-9B6E-84CE8B864CC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0575F6D-EEE9-492C-9E58-0C7F72701120}"/>
              </a:ext>
            </a:extLst>
          </p:cNvPr>
          <p:cNvSpPr>
            <a:spLocks noGrp="1"/>
          </p:cNvSpPr>
          <p:nvPr>
            <p:ph type="sldNum" sz="quarter" idx="11"/>
          </p:nvPr>
        </p:nvSpPr>
        <p:spPr/>
        <p:txBody>
          <a:bodyPr/>
          <a:lstStyle/>
          <a:p>
            <a:pPr>
              <a:defRPr/>
            </a:pPr>
            <a:fld id="{0BAAA98E-AEB8-429B-B9FA-B14E1C5572D3}" type="slidenum">
              <a:rPr lang="en-US" altLang="en-US" smtClean="0"/>
              <a:pPr>
                <a:defRPr/>
              </a:pPr>
              <a:t>25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460633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2.3 Other Operations – Outlier Detection</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Outlier detection</a:t>
            </a:r>
          </a:p>
          <a:p>
            <a:r>
              <a:rPr lang="en-US" altLang="cs-CZ" sz="2400" dirty="0"/>
              <a:t>Identifying motions which significantly deviate from other motion entities</a:t>
            </a:r>
          </a:p>
          <a:p>
            <a:endParaRPr lang="en-US" altLang="cs-CZ" sz="2400" dirty="0"/>
          </a:p>
        </p:txBody>
      </p:sp>
      <p:pic>
        <p:nvPicPr>
          <p:cNvPr id="1026" name="Picture 2" descr="https://cdn-images-1.medium.com/max/2000/1*F_yiILIE954AZPgPADx76A.png">
            <a:extLst>
              <a:ext uri="{FF2B5EF4-FFF2-40B4-BE49-F238E27FC236}">
                <a16:creationId xmlns:a16="http://schemas.microsoft.com/office/drawing/2014/main" id="{16E6E946-729F-43BE-84E2-B01813D8B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402" y="3103202"/>
            <a:ext cx="3780272" cy="252018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Skupina 32">
            <a:extLst>
              <a:ext uri="{FF2B5EF4-FFF2-40B4-BE49-F238E27FC236}">
                <a16:creationId xmlns:a16="http://schemas.microsoft.com/office/drawing/2014/main" id="{4E685D58-3157-421C-AC2C-3660EE98C3B2}"/>
              </a:ext>
            </a:extLst>
          </p:cNvPr>
          <p:cNvGrpSpPr/>
          <p:nvPr/>
        </p:nvGrpSpPr>
        <p:grpSpPr>
          <a:xfrm>
            <a:off x="4401145" y="2833038"/>
            <a:ext cx="3933664" cy="2900218"/>
            <a:chOff x="4401145" y="2833038"/>
            <a:chExt cx="3933664" cy="2900218"/>
          </a:xfrm>
        </p:grpSpPr>
        <p:sp>
          <p:nvSpPr>
            <p:cNvPr id="10" name="Ovál 9">
              <a:extLst>
                <a:ext uri="{FF2B5EF4-FFF2-40B4-BE49-F238E27FC236}">
                  <a16:creationId xmlns:a16="http://schemas.microsoft.com/office/drawing/2014/main" id="{FF73C71D-DE26-48B8-81E4-EBFE227866AA}"/>
                </a:ext>
              </a:extLst>
            </p:cNvPr>
            <p:cNvSpPr/>
            <p:nvPr/>
          </p:nvSpPr>
          <p:spPr bwMode="auto">
            <a:xfrm>
              <a:off x="5343280" y="3373047"/>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1" name="Ovál 10">
              <a:extLst>
                <a:ext uri="{FF2B5EF4-FFF2-40B4-BE49-F238E27FC236}">
                  <a16:creationId xmlns:a16="http://schemas.microsoft.com/office/drawing/2014/main" id="{B8E504D0-51D9-44EE-B44E-B32116A575D7}"/>
                </a:ext>
              </a:extLst>
            </p:cNvPr>
            <p:cNvSpPr/>
            <p:nvPr/>
          </p:nvSpPr>
          <p:spPr bwMode="auto">
            <a:xfrm>
              <a:off x="4956707" y="4351106"/>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2" name="Ovál 11">
              <a:extLst>
                <a:ext uri="{FF2B5EF4-FFF2-40B4-BE49-F238E27FC236}">
                  <a16:creationId xmlns:a16="http://schemas.microsoft.com/office/drawing/2014/main" id="{6DE930B1-E642-4781-BCEB-0269AD7A33B8}"/>
                </a:ext>
              </a:extLst>
            </p:cNvPr>
            <p:cNvSpPr/>
            <p:nvPr/>
          </p:nvSpPr>
          <p:spPr bwMode="auto">
            <a:xfrm>
              <a:off x="5451541" y="4557422"/>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3" name="Ovál 12">
              <a:extLst>
                <a:ext uri="{FF2B5EF4-FFF2-40B4-BE49-F238E27FC236}">
                  <a16:creationId xmlns:a16="http://schemas.microsoft.com/office/drawing/2014/main" id="{4D45503E-6CC0-4A46-833B-F1889C0B5A92}"/>
                </a:ext>
              </a:extLst>
            </p:cNvPr>
            <p:cNvSpPr/>
            <p:nvPr/>
          </p:nvSpPr>
          <p:spPr bwMode="auto">
            <a:xfrm>
              <a:off x="6015608" y="4282735"/>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4" name="Ovál 13">
              <a:extLst>
                <a:ext uri="{FF2B5EF4-FFF2-40B4-BE49-F238E27FC236}">
                  <a16:creationId xmlns:a16="http://schemas.microsoft.com/office/drawing/2014/main" id="{1A4476C9-D223-4865-B41F-BBDD3B5DC303}"/>
                </a:ext>
              </a:extLst>
            </p:cNvPr>
            <p:cNvSpPr/>
            <p:nvPr/>
          </p:nvSpPr>
          <p:spPr bwMode="auto">
            <a:xfrm>
              <a:off x="5580906" y="5251135"/>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5" name="Ovál 14">
              <a:extLst>
                <a:ext uri="{FF2B5EF4-FFF2-40B4-BE49-F238E27FC236}">
                  <a16:creationId xmlns:a16="http://schemas.microsoft.com/office/drawing/2014/main" id="{19DBBACF-BA0D-49DC-96BB-35E2CAE39036}"/>
                </a:ext>
              </a:extLst>
            </p:cNvPr>
            <p:cNvSpPr/>
            <p:nvPr/>
          </p:nvSpPr>
          <p:spPr bwMode="auto">
            <a:xfrm>
              <a:off x="6149008" y="4979706"/>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6" name="Ovál 15">
              <a:extLst>
                <a:ext uri="{FF2B5EF4-FFF2-40B4-BE49-F238E27FC236}">
                  <a16:creationId xmlns:a16="http://schemas.microsoft.com/office/drawing/2014/main" id="{4F964E0E-99D8-4037-BB34-30F44B27FC77}"/>
                </a:ext>
              </a:extLst>
            </p:cNvPr>
            <p:cNvSpPr/>
            <p:nvPr/>
          </p:nvSpPr>
          <p:spPr bwMode="auto">
            <a:xfrm>
              <a:off x="6663408" y="4565393"/>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7" name="Ovál 16">
              <a:extLst>
                <a:ext uri="{FF2B5EF4-FFF2-40B4-BE49-F238E27FC236}">
                  <a16:creationId xmlns:a16="http://schemas.microsoft.com/office/drawing/2014/main" id="{14EEFD52-1E71-4B21-B463-B10405E1CAC2}"/>
                </a:ext>
              </a:extLst>
            </p:cNvPr>
            <p:cNvSpPr/>
            <p:nvPr/>
          </p:nvSpPr>
          <p:spPr bwMode="auto">
            <a:xfrm>
              <a:off x="6583288" y="4762640"/>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8" name="Ovál 17">
              <a:extLst>
                <a:ext uri="{FF2B5EF4-FFF2-40B4-BE49-F238E27FC236}">
                  <a16:creationId xmlns:a16="http://schemas.microsoft.com/office/drawing/2014/main" id="{6A6AD819-7E88-4855-8EDA-BC675389415A}"/>
                </a:ext>
              </a:extLst>
            </p:cNvPr>
            <p:cNvSpPr/>
            <p:nvPr/>
          </p:nvSpPr>
          <p:spPr bwMode="auto">
            <a:xfrm>
              <a:off x="6583288" y="5197135"/>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9" name="Ovál 18">
              <a:extLst>
                <a:ext uri="{FF2B5EF4-FFF2-40B4-BE49-F238E27FC236}">
                  <a16:creationId xmlns:a16="http://schemas.microsoft.com/office/drawing/2014/main" id="{66D4A6EC-19E5-4A1D-B6C4-D3E440AB509B}"/>
                </a:ext>
              </a:extLst>
            </p:cNvPr>
            <p:cNvSpPr/>
            <p:nvPr/>
          </p:nvSpPr>
          <p:spPr bwMode="auto">
            <a:xfrm>
              <a:off x="6149008" y="4085935"/>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0" name="Ovál 19">
              <a:extLst>
                <a:ext uri="{FF2B5EF4-FFF2-40B4-BE49-F238E27FC236}">
                  <a16:creationId xmlns:a16="http://schemas.microsoft.com/office/drawing/2014/main" id="{B7612CA9-3754-433F-8547-BBA64E724D23}"/>
                </a:ext>
              </a:extLst>
            </p:cNvPr>
            <p:cNvSpPr/>
            <p:nvPr/>
          </p:nvSpPr>
          <p:spPr bwMode="auto">
            <a:xfrm>
              <a:off x="4900616" y="5064843"/>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1" name="Ovál 20">
              <a:extLst>
                <a:ext uri="{FF2B5EF4-FFF2-40B4-BE49-F238E27FC236}">
                  <a16:creationId xmlns:a16="http://schemas.microsoft.com/office/drawing/2014/main" id="{F2B8A6EE-C491-4C10-B3E7-B14BFC6153ED}"/>
                </a:ext>
              </a:extLst>
            </p:cNvPr>
            <p:cNvSpPr/>
            <p:nvPr/>
          </p:nvSpPr>
          <p:spPr bwMode="auto">
            <a:xfrm>
              <a:off x="6115895" y="5464372"/>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2" name="Ovál 21">
              <a:extLst>
                <a:ext uri="{FF2B5EF4-FFF2-40B4-BE49-F238E27FC236}">
                  <a16:creationId xmlns:a16="http://schemas.microsoft.com/office/drawing/2014/main" id="{5CEC62DA-AA36-47AA-BFCF-DAE69329CB98}"/>
                </a:ext>
              </a:extLst>
            </p:cNvPr>
            <p:cNvSpPr/>
            <p:nvPr/>
          </p:nvSpPr>
          <p:spPr bwMode="auto">
            <a:xfrm>
              <a:off x="8100392" y="3699858"/>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cxnSp>
          <p:nvCxnSpPr>
            <p:cNvPr id="23" name="Přímá spojnice se šipkou 22">
              <a:extLst>
                <a:ext uri="{FF2B5EF4-FFF2-40B4-BE49-F238E27FC236}">
                  <a16:creationId xmlns:a16="http://schemas.microsoft.com/office/drawing/2014/main" id="{1A6DC632-BAAF-4021-958A-7FECF7F8C46D}"/>
                </a:ext>
              </a:extLst>
            </p:cNvPr>
            <p:cNvCxnSpPr>
              <a:cxnSpLocks/>
            </p:cNvCxnSpPr>
            <p:nvPr/>
          </p:nvCxnSpPr>
          <p:spPr bwMode="auto">
            <a:xfrm>
              <a:off x="4401145" y="5733256"/>
              <a:ext cx="3915271" cy="0"/>
            </a:xfrm>
            <a:prstGeom prst="straightConnector1">
              <a:avLst/>
            </a:prstGeom>
            <a:solidFill>
              <a:schemeClr val="accent1"/>
            </a:solidFill>
            <a:ln w="12700" cap="flat" cmpd="sng" algn="ctr">
              <a:solidFill>
                <a:schemeClr val="tx1"/>
              </a:solidFill>
              <a:prstDash val="solid"/>
              <a:round/>
              <a:headEnd type="none" w="med" len="med"/>
              <a:tailEnd type="arrow" w="med" len="med"/>
            </a:ln>
            <a:effectLst/>
          </p:spPr>
        </p:cxnSp>
        <p:cxnSp>
          <p:nvCxnSpPr>
            <p:cNvPr id="24" name="Přímá spojnice se šipkou 23">
              <a:extLst>
                <a:ext uri="{FF2B5EF4-FFF2-40B4-BE49-F238E27FC236}">
                  <a16:creationId xmlns:a16="http://schemas.microsoft.com/office/drawing/2014/main" id="{507F1E69-AA50-44D8-B273-6C9268340147}"/>
                </a:ext>
              </a:extLst>
            </p:cNvPr>
            <p:cNvCxnSpPr>
              <a:cxnSpLocks/>
            </p:cNvCxnSpPr>
            <p:nvPr/>
          </p:nvCxnSpPr>
          <p:spPr bwMode="auto">
            <a:xfrm flipV="1">
              <a:off x="4401145" y="3338475"/>
              <a:ext cx="0" cy="2394781"/>
            </a:xfrm>
            <a:prstGeom prst="straightConnector1">
              <a:avLst/>
            </a:prstGeom>
            <a:solidFill>
              <a:schemeClr val="accent1"/>
            </a:solidFill>
            <a:ln w="12700" cap="flat" cmpd="sng" algn="ctr">
              <a:solidFill>
                <a:schemeClr val="tx1"/>
              </a:solidFill>
              <a:prstDash val="solid"/>
              <a:round/>
              <a:headEnd type="none" w="med" len="med"/>
              <a:tailEnd type="arrow" w="med" len="med"/>
            </a:ln>
            <a:effectLst/>
          </p:spPr>
        </p:cxnSp>
        <p:sp>
          <p:nvSpPr>
            <p:cNvPr id="3" name="Ovál 2">
              <a:extLst>
                <a:ext uri="{FF2B5EF4-FFF2-40B4-BE49-F238E27FC236}">
                  <a16:creationId xmlns:a16="http://schemas.microsoft.com/office/drawing/2014/main" id="{C75CB7B1-20F2-4B0A-B2F1-04441F8A2286}"/>
                </a:ext>
              </a:extLst>
            </p:cNvPr>
            <p:cNvSpPr/>
            <p:nvPr/>
          </p:nvSpPr>
          <p:spPr bwMode="auto">
            <a:xfrm>
              <a:off x="5212581" y="3247047"/>
              <a:ext cx="360834" cy="360000"/>
            </a:xfrm>
            <a:prstGeom prst="ellipse">
              <a:avLst/>
            </a:prstGeom>
            <a:noFill/>
            <a:ln w="1905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5" name="Ovál 24">
              <a:extLst>
                <a:ext uri="{FF2B5EF4-FFF2-40B4-BE49-F238E27FC236}">
                  <a16:creationId xmlns:a16="http://schemas.microsoft.com/office/drawing/2014/main" id="{93D45A39-CA88-4A9E-932B-F8B64E004D9B}"/>
                </a:ext>
              </a:extLst>
            </p:cNvPr>
            <p:cNvSpPr/>
            <p:nvPr/>
          </p:nvSpPr>
          <p:spPr bwMode="auto">
            <a:xfrm>
              <a:off x="7973975" y="3573858"/>
              <a:ext cx="360834" cy="360000"/>
            </a:xfrm>
            <a:prstGeom prst="ellipse">
              <a:avLst/>
            </a:prstGeom>
            <a:noFill/>
            <a:ln w="1905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6" name="TextovéPole 25">
              <a:extLst>
                <a:ext uri="{FF2B5EF4-FFF2-40B4-BE49-F238E27FC236}">
                  <a16:creationId xmlns:a16="http://schemas.microsoft.com/office/drawing/2014/main" id="{ECF9E751-C7D5-4689-99C8-E5B5693E7948}"/>
                </a:ext>
              </a:extLst>
            </p:cNvPr>
            <p:cNvSpPr txBox="1"/>
            <p:nvPr/>
          </p:nvSpPr>
          <p:spPr>
            <a:xfrm>
              <a:off x="6369539" y="2833038"/>
              <a:ext cx="1015021" cy="369332"/>
            </a:xfrm>
            <a:prstGeom prst="rect">
              <a:avLst/>
            </a:prstGeom>
            <a:noFill/>
          </p:spPr>
          <p:txBody>
            <a:bodyPr wrap="none" rtlCol="0">
              <a:spAutoFit/>
            </a:bodyPr>
            <a:lstStyle/>
            <a:p>
              <a:r>
                <a:rPr lang="en-US" dirty="0">
                  <a:solidFill>
                    <a:srgbClr val="FF0000"/>
                  </a:solidFill>
                </a:rPr>
                <a:t>Outliers</a:t>
              </a:r>
              <a:endParaRPr lang="cs-CZ" dirty="0">
                <a:solidFill>
                  <a:srgbClr val="FF0000"/>
                </a:solidFill>
              </a:endParaRPr>
            </a:p>
          </p:txBody>
        </p:sp>
        <p:cxnSp>
          <p:nvCxnSpPr>
            <p:cNvPr id="6" name="Přímá spojnice se šipkou 5">
              <a:extLst>
                <a:ext uri="{FF2B5EF4-FFF2-40B4-BE49-F238E27FC236}">
                  <a16:creationId xmlns:a16="http://schemas.microsoft.com/office/drawing/2014/main" id="{4BCE49C6-CAC8-40AE-93E1-B9A6D237C499}"/>
                </a:ext>
              </a:extLst>
            </p:cNvPr>
            <p:cNvCxnSpPr>
              <a:cxnSpLocks/>
              <a:stCxn id="26" idx="2"/>
              <a:endCxn id="3" idx="6"/>
            </p:cNvCxnSpPr>
            <p:nvPr/>
          </p:nvCxnSpPr>
          <p:spPr bwMode="auto">
            <a:xfrm flipH="1">
              <a:off x="5573415" y="3202370"/>
              <a:ext cx="1303635" cy="224677"/>
            </a:xfrm>
            <a:prstGeom prst="straightConnector1">
              <a:avLst/>
            </a:prstGeom>
            <a:solidFill>
              <a:schemeClr val="accent1"/>
            </a:solidFill>
            <a:ln w="9525" cap="flat" cmpd="sng" algn="ctr">
              <a:solidFill>
                <a:srgbClr val="FF0000"/>
              </a:solidFill>
              <a:prstDash val="solid"/>
              <a:round/>
              <a:headEnd type="none" w="med" len="med"/>
              <a:tailEnd type="arrow" w="med" len="med"/>
            </a:ln>
            <a:effectLst/>
          </p:spPr>
        </p:cxnSp>
        <p:cxnSp>
          <p:nvCxnSpPr>
            <p:cNvPr id="30" name="Přímá spojnice se šipkou 29">
              <a:extLst>
                <a:ext uri="{FF2B5EF4-FFF2-40B4-BE49-F238E27FC236}">
                  <a16:creationId xmlns:a16="http://schemas.microsoft.com/office/drawing/2014/main" id="{028C7B0B-7D22-4BAC-9920-95021E111129}"/>
                </a:ext>
              </a:extLst>
            </p:cNvPr>
            <p:cNvCxnSpPr>
              <a:cxnSpLocks/>
              <a:stCxn id="26" idx="2"/>
              <a:endCxn id="25" idx="1"/>
            </p:cNvCxnSpPr>
            <p:nvPr/>
          </p:nvCxnSpPr>
          <p:spPr bwMode="auto">
            <a:xfrm>
              <a:off x="6877050" y="3202370"/>
              <a:ext cx="1149768" cy="424209"/>
            </a:xfrm>
            <a:prstGeom prst="straightConnector1">
              <a:avLst/>
            </a:prstGeom>
            <a:solidFill>
              <a:schemeClr val="accent1"/>
            </a:solidFill>
            <a:ln w="9525" cap="flat" cmpd="sng" algn="ctr">
              <a:solidFill>
                <a:srgbClr val="FF0000"/>
              </a:solidFill>
              <a:prstDash val="solid"/>
              <a:round/>
              <a:headEnd type="none" w="med" len="med"/>
              <a:tailEnd type="arrow" w="med" len="med"/>
            </a:ln>
            <a:effectLst/>
          </p:spPr>
        </p:cxnSp>
      </p:grpSp>
      <p:sp>
        <p:nvSpPr>
          <p:cNvPr id="2" name="Zástupný symbol pro zápatí 1">
            <a:extLst>
              <a:ext uri="{FF2B5EF4-FFF2-40B4-BE49-F238E27FC236}">
                <a16:creationId xmlns:a16="http://schemas.microsoft.com/office/drawing/2014/main" id="{6B7A74F9-5BF2-4BE5-AA0E-44B00082CDE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27" name="Zástupný symbol pro datum 26">
            <a:extLst>
              <a:ext uri="{FF2B5EF4-FFF2-40B4-BE49-F238E27FC236}">
                <a16:creationId xmlns:a16="http://schemas.microsoft.com/office/drawing/2014/main" id="{7FB749D4-1D57-4A19-8E5A-7C7A3F50D18D}"/>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46DCC98A-BF15-4B46-ADB3-C1BD09EB3792}"/>
              </a:ext>
            </a:extLst>
          </p:cNvPr>
          <p:cNvSpPr>
            <a:spLocks noGrp="1"/>
          </p:cNvSpPr>
          <p:nvPr>
            <p:ph type="sldNum" sz="quarter" idx="11"/>
          </p:nvPr>
        </p:nvSpPr>
        <p:spPr/>
        <p:txBody>
          <a:bodyPr/>
          <a:lstStyle/>
          <a:p>
            <a:pPr>
              <a:defRPr/>
            </a:pPr>
            <a:fld id="{0BAAA98E-AEB8-429B-B9FA-B14E1C5572D3}" type="slidenum">
              <a:rPr lang="en-US" altLang="en-US" smtClean="0"/>
              <a:pPr>
                <a:defRPr/>
              </a:pPr>
              <a:t>26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188315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2.3 Other Operations – Similarity Join</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altLang="cs-CZ" b="1" dirty="0">
                <a:solidFill>
                  <a:schemeClr val="accent2"/>
                </a:solidFill>
              </a:rPr>
              <a:t>Similarity join</a:t>
            </a:r>
          </a:p>
          <a:p>
            <a:r>
              <a:rPr lang="en-US" altLang="cs-CZ" sz="2400" dirty="0"/>
              <a:t>Finding pairs of similar motions</a:t>
            </a:r>
          </a:p>
          <a:p>
            <a:r>
              <a:rPr lang="en-US" altLang="cs-CZ" sz="2400" dirty="0"/>
              <a:t>Types:</a:t>
            </a:r>
          </a:p>
          <a:p>
            <a:pPr lvl="1"/>
            <a:r>
              <a:rPr lang="en-US" altLang="cs-CZ" sz="2000" dirty="0"/>
              <a:t>Range joins – finding all the motion pairs at distance at most </a:t>
            </a:r>
            <a:r>
              <a:rPr lang="en-US" altLang="cs-CZ" sz="2000" i="1" dirty="0"/>
              <a:t>r</a:t>
            </a:r>
          </a:p>
          <a:p>
            <a:pPr lvl="1"/>
            <a:r>
              <a:rPr lang="en-US" altLang="cs-CZ" sz="2000" i="1" dirty="0"/>
              <a:t>k</a:t>
            </a:r>
            <a:r>
              <a:rPr lang="en-US" altLang="cs-CZ" sz="2000" dirty="0"/>
              <a:t>-closest pair joins – finding the </a:t>
            </a:r>
            <a:r>
              <a:rPr lang="en-US" altLang="cs-CZ" sz="2000" i="1" dirty="0"/>
              <a:t>k</a:t>
            </a:r>
            <a:r>
              <a:rPr lang="en-US" altLang="cs-CZ" sz="2000" dirty="0"/>
              <a:t> closest motion pairs</a:t>
            </a:r>
            <a:endParaRPr lang="en-US" altLang="cs-CZ" sz="1600" dirty="0"/>
          </a:p>
          <a:p>
            <a:endParaRPr lang="en-US" altLang="cs-CZ" sz="2400" dirty="0"/>
          </a:p>
        </p:txBody>
      </p:sp>
      <p:sp>
        <p:nvSpPr>
          <p:cNvPr id="3" name="Ovál 2">
            <a:extLst>
              <a:ext uri="{FF2B5EF4-FFF2-40B4-BE49-F238E27FC236}">
                <a16:creationId xmlns:a16="http://schemas.microsoft.com/office/drawing/2014/main" id="{6D07632B-FC64-4FFD-AEF6-DBC556620895}"/>
              </a:ext>
            </a:extLst>
          </p:cNvPr>
          <p:cNvSpPr/>
          <p:nvPr/>
        </p:nvSpPr>
        <p:spPr bwMode="auto">
          <a:xfrm>
            <a:off x="2030912" y="3760216"/>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0" name="Ovál 9">
            <a:extLst>
              <a:ext uri="{FF2B5EF4-FFF2-40B4-BE49-F238E27FC236}">
                <a16:creationId xmlns:a16="http://schemas.microsoft.com/office/drawing/2014/main" id="{7921E04C-D9F1-46CA-BC82-257916BCFF14}"/>
              </a:ext>
            </a:extLst>
          </p:cNvPr>
          <p:cNvSpPr/>
          <p:nvPr/>
        </p:nvSpPr>
        <p:spPr bwMode="auto">
          <a:xfrm>
            <a:off x="1644339" y="4738275"/>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1" name="Ovál 10">
            <a:extLst>
              <a:ext uri="{FF2B5EF4-FFF2-40B4-BE49-F238E27FC236}">
                <a16:creationId xmlns:a16="http://schemas.microsoft.com/office/drawing/2014/main" id="{B59F39C4-FAD3-4699-8FEF-7C9A140BA198}"/>
              </a:ext>
            </a:extLst>
          </p:cNvPr>
          <p:cNvSpPr/>
          <p:nvPr/>
        </p:nvSpPr>
        <p:spPr bwMode="auto">
          <a:xfrm>
            <a:off x="2139173" y="4944591"/>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2" name="Ovál 11">
            <a:extLst>
              <a:ext uri="{FF2B5EF4-FFF2-40B4-BE49-F238E27FC236}">
                <a16:creationId xmlns:a16="http://schemas.microsoft.com/office/drawing/2014/main" id="{C17509EC-9547-4DE1-BD3D-E2F0B78C802A}"/>
              </a:ext>
            </a:extLst>
          </p:cNvPr>
          <p:cNvSpPr/>
          <p:nvPr/>
        </p:nvSpPr>
        <p:spPr bwMode="auto">
          <a:xfrm>
            <a:off x="2703240" y="4669904"/>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3" name="Ovál 12">
            <a:extLst>
              <a:ext uri="{FF2B5EF4-FFF2-40B4-BE49-F238E27FC236}">
                <a16:creationId xmlns:a16="http://schemas.microsoft.com/office/drawing/2014/main" id="{35AC20BB-7915-4B84-B98E-35F837D16EEB}"/>
              </a:ext>
            </a:extLst>
          </p:cNvPr>
          <p:cNvSpPr/>
          <p:nvPr/>
        </p:nvSpPr>
        <p:spPr bwMode="auto">
          <a:xfrm>
            <a:off x="2268538" y="5638304"/>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4" name="Ovál 13">
            <a:extLst>
              <a:ext uri="{FF2B5EF4-FFF2-40B4-BE49-F238E27FC236}">
                <a16:creationId xmlns:a16="http://schemas.microsoft.com/office/drawing/2014/main" id="{2B8DCF40-1E3D-43AD-A6EE-D2559910EE87}"/>
              </a:ext>
            </a:extLst>
          </p:cNvPr>
          <p:cNvSpPr/>
          <p:nvPr/>
        </p:nvSpPr>
        <p:spPr bwMode="auto">
          <a:xfrm>
            <a:off x="2836640" y="5366875"/>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5" name="Ovál 14">
            <a:extLst>
              <a:ext uri="{FF2B5EF4-FFF2-40B4-BE49-F238E27FC236}">
                <a16:creationId xmlns:a16="http://schemas.microsoft.com/office/drawing/2014/main" id="{BD8A3705-E422-4FE9-9488-F25AF69005D9}"/>
              </a:ext>
            </a:extLst>
          </p:cNvPr>
          <p:cNvSpPr/>
          <p:nvPr/>
        </p:nvSpPr>
        <p:spPr bwMode="auto">
          <a:xfrm>
            <a:off x="3351040" y="4952562"/>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6" name="Ovál 15">
            <a:extLst>
              <a:ext uri="{FF2B5EF4-FFF2-40B4-BE49-F238E27FC236}">
                <a16:creationId xmlns:a16="http://schemas.microsoft.com/office/drawing/2014/main" id="{32E10CE1-D3DC-4CF0-B934-2EFE7AA154B9}"/>
              </a:ext>
            </a:extLst>
          </p:cNvPr>
          <p:cNvSpPr/>
          <p:nvPr/>
        </p:nvSpPr>
        <p:spPr bwMode="auto">
          <a:xfrm>
            <a:off x="3270920" y="5149809"/>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7" name="Ovál 16">
            <a:extLst>
              <a:ext uri="{FF2B5EF4-FFF2-40B4-BE49-F238E27FC236}">
                <a16:creationId xmlns:a16="http://schemas.microsoft.com/office/drawing/2014/main" id="{D5DFA3B2-5995-4E7C-921A-387506D14622}"/>
              </a:ext>
            </a:extLst>
          </p:cNvPr>
          <p:cNvSpPr/>
          <p:nvPr/>
        </p:nvSpPr>
        <p:spPr bwMode="auto">
          <a:xfrm>
            <a:off x="3270920" y="5584304"/>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8" name="Ovál 17">
            <a:extLst>
              <a:ext uri="{FF2B5EF4-FFF2-40B4-BE49-F238E27FC236}">
                <a16:creationId xmlns:a16="http://schemas.microsoft.com/office/drawing/2014/main" id="{B5D81F7A-FF88-4505-AB7D-BE40BC0EFB2D}"/>
              </a:ext>
            </a:extLst>
          </p:cNvPr>
          <p:cNvSpPr/>
          <p:nvPr/>
        </p:nvSpPr>
        <p:spPr bwMode="auto">
          <a:xfrm>
            <a:off x="2836640" y="4473104"/>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9" name="Ovál 18">
            <a:extLst>
              <a:ext uri="{FF2B5EF4-FFF2-40B4-BE49-F238E27FC236}">
                <a16:creationId xmlns:a16="http://schemas.microsoft.com/office/drawing/2014/main" id="{1395D70C-2796-4417-AE84-B719D481831A}"/>
              </a:ext>
            </a:extLst>
          </p:cNvPr>
          <p:cNvSpPr/>
          <p:nvPr/>
        </p:nvSpPr>
        <p:spPr bwMode="auto">
          <a:xfrm>
            <a:off x="1588248" y="5452012"/>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0" name="Ovál 19">
            <a:extLst>
              <a:ext uri="{FF2B5EF4-FFF2-40B4-BE49-F238E27FC236}">
                <a16:creationId xmlns:a16="http://schemas.microsoft.com/office/drawing/2014/main" id="{196BFB2F-832A-46DD-B1DC-8FC00C1F3FA3}"/>
              </a:ext>
            </a:extLst>
          </p:cNvPr>
          <p:cNvSpPr/>
          <p:nvPr/>
        </p:nvSpPr>
        <p:spPr bwMode="auto">
          <a:xfrm>
            <a:off x="2803527" y="5851541"/>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1" name="Ovál 20">
            <a:extLst>
              <a:ext uri="{FF2B5EF4-FFF2-40B4-BE49-F238E27FC236}">
                <a16:creationId xmlns:a16="http://schemas.microsoft.com/office/drawing/2014/main" id="{A54B2C87-7F4D-4029-AC5F-832503738DFF}"/>
              </a:ext>
            </a:extLst>
          </p:cNvPr>
          <p:cNvSpPr/>
          <p:nvPr/>
        </p:nvSpPr>
        <p:spPr bwMode="auto">
          <a:xfrm>
            <a:off x="4788024" y="4087027"/>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cxnSp>
        <p:nvCxnSpPr>
          <p:cNvPr id="6" name="Přímá spojnice se šipkou 5">
            <a:extLst>
              <a:ext uri="{FF2B5EF4-FFF2-40B4-BE49-F238E27FC236}">
                <a16:creationId xmlns:a16="http://schemas.microsoft.com/office/drawing/2014/main" id="{BC8B8A7B-FE03-4232-B420-0C7D8134D41F}"/>
              </a:ext>
            </a:extLst>
          </p:cNvPr>
          <p:cNvCxnSpPr>
            <a:cxnSpLocks/>
          </p:cNvCxnSpPr>
          <p:nvPr/>
        </p:nvCxnSpPr>
        <p:spPr bwMode="auto">
          <a:xfrm>
            <a:off x="1088777" y="6120425"/>
            <a:ext cx="3915271" cy="0"/>
          </a:xfrm>
          <a:prstGeom prst="straightConnector1">
            <a:avLst/>
          </a:prstGeom>
          <a:solidFill>
            <a:schemeClr val="accent1"/>
          </a:solidFill>
          <a:ln w="12700" cap="flat" cmpd="sng" algn="ctr">
            <a:solidFill>
              <a:schemeClr val="tx1"/>
            </a:solidFill>
            <a:prstDash val="solid"/>
            <a:round/>
            <a:headEnd type="none" w="med" len="med"/>
            <a:tailEnd type="arrow" w="med" len="med"/>
          </a:ln>
          <a:effectLst/>
        </p:spPr>
      </p:cxnSp>
      <p:cxnSp>
        <p:nvCxnSpPr>
          <p:cNvPr id="25" name="Přímá spojnice se šipkou 24">
            <a:extLst>
              <a:ext uri="{FF2B5EF4-FFF2-40B4-BE49-F238E27FC236}">
                <a16:creationId xmlns:a16="http://schemas.microsoft.com/office/drawing/2014/main" id="{95C31D8B-41DE-43A4-AA17-A4E9C577F212}"/>
              </a:ext>
            </a:extLst>
          </p:cNvPr>
          <p:cNvCxnSpPr>
            <a:cxnSpLocks/>
          </p:cNvCxnSpPr>
          <p:nvPr/>
        </p:nvCxnSpPr>
        <p:spPr bwMode="auto">
          <a:xfrm flipV="1">
            <a:off x="1088777" y="3725644"/>
            <a:ext cx="0" cy="2394781"/>
          </a:xfrm>
          <a:prstGeom prst="straightConnector1">
            <a:avLst/>
          </a:prstGeom>
          <a:solidFill>
            <a:schemeClr val="accent1"/>
          </a:solidFill>
          <a:ln w="12700" cap="flat" cmpd="sng" algn="ctr">
            <a:solidFill>
              <a:schemeClr val="tx1"/>
            </a:solidFill>
            <a:prstDash val="solid"/>
            <a:round/>
            <a:headEnd type="none" w="med" len="med"/>
            <a:tailEnd type="arrow" w="med" len="med"/>
          </a:ln>
          <a:effectLst/>
        </p:spPr>
      </p:cxnSp>
      <p:sp>
        <p:nvSpPr>
          <p:cNvPr id="28" name="Ovál 27">
            <a:extLst>
              <a:ext uri="{FF2B5EF4-FFF2-40B4-BE49-F238E27FC236}">
                <a16:creationId xmlns:a16="http://schemas.microsoft.com/office/drawing/2014/main" id="{054BC2DE-9EC8-4540-84B0-0590D8D68C0E}"/>
              </a:ext>
            </a:extLst>
          </p:cNvPr>
          <p:cNvSpPr/>
          <p:nvPr/>
        </p:nvSpPr>
        <p:spPr bwMode="auto">
          <a:xfrm rot="18408044">
            <a:off x="2471686" y="4465968"/>
            <a:ext cx="679108" cy="336028"/>
          </a:xfrm>
          <a:prstGeom prst="ellipse">
            <a:avLst/>
          </a:prstGeom>
          <a:noFill/>
          <a:ln w="1905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9" name="TextovéPole 28">
            <a:extLst>
              <a:ext uri="{FF2B5EF4-FFF2-40B4-BE49-F238E27FC236}">
                <a16:creationId xmlns:a16="http://schemas.microsoft.com/office/drawing/2014/main" id="{83BC7A47-FDE1-429C-BBC0-4563B70FBCD2}"/>
              </a:ext>
            </a:extLst>
          </p:cNvPr>
          <p:cNvSpPr txBox="1"/>
          <p:nvPr/>
        </p:nvSpPr>
        <p:spPr>
          <a:xfrm>
            <a:off x="3014644" y="3499345"/>
            <a:ext cx="955161" cy="646331"/>
          </a:xfrm>
          <a:prstGeom prst="rect">
            <a:avLst/>
          </a:prstGeom>
          <a:noFill/>
        </p:spPr>
        <p:txBody>
          <a:bodyPr wrap="square" rtlCol="0">
            <a:spAutoFit/>
          </a:bodyPr>
          <a:lstStyle/>
          <a:p>
            <a:pPr algn="ctr"/>
            <a:r>
              <a:rPr lang="en-US" dirty="0">
                <a:solidFill>
                  <a:srgbClr val="FF0000"/>
                </a:solidFill>
              </a:rPr>
              <a:t>Similar</a:t>
            </a:r>
          </a:p>
          <a:p>
            <a:pPr algn="ctr"/>
            <a:r>
              <a:rPr lang="en-US" dirty="0">
                <a:solidFill>
                  <a:srgbClr val="FF0000"/>
                </a:solidFill>
              </a:rPr>
              <a:t>pairs</a:t>
            </a:r>
            <a:endParaRPr lang="cs-CZ" dirty="0">
              <a:solidFill>
                <a:srgbClr val="FF0000"/>
              </a:solidFill>
            </a:endParaRPr>
          </a:p>
        </p:txBody>
      </p:sp>
      <p:cxnSp>
        <p:nvCxnSpPr>
          <p:cNvPr id="30" name="Přímá spojnice se šipkou 29">
            <a:extLst>
              <a:ext uri="{FF2B5EF4-FFF2-40B4-BE49-F238E27FC236}">
                <a16:creationId xmlns:a16="http://schemas.microsoft.com/office/drawing/2014/main" id="{801FE17D-36C8-4B1E-9FFF-79F1175C98F1}"/>
              </a:ext>
            </a:extLst>
          </p:cNvPr>
          <p:cNvCxnSpPr>
            <a:cxnSpLocks/>
            <a:stCxn id="29" idx="2"/>
            <a:endCxn id="28" idx="6"/>
          </p:cNvCxnSpPr>
          <p:nvPr/>
        </p:nvCxnSpPr>
        <p:spPr bwMode="auto">
          <a:xfrm flipH="1">
            <a:off x="3014644" y="4145676"/>
            <a:ext cx="477581" cy="216417"/>
          </a:xfrm>
          <a:prstGeom prst="straightConnector1">
            <a:avLst/>
          </a:prstGeom>
          <a:solidFill>
            <a:schemeClr val="accent1"/>
          </a:solidFill>
          <a:ln w="9525" cap="flat" cmpd="sng" algn="ctr">
            <a:solidFill>
              <a:srgbClr val="FF0000"/>
            </a:solidFill>
            <a:prstDash val="solid"/>
            <a:round/>
            <a:headEnd type="none" w="med" len="med"/>
            <a:tailEnd type="arrow" w="med" len="med"/>
          </a:ln>
          <a:effectLst/>
        </p:spPr>
      </p:cxnSp>
      <p:sp>
        <p:nvSpPr>
          <p:cNvPr id="36" name="Ovál 35">
            <a:extLst>
              <a:ext uri="{FF2B5EF4-FFF2-40B4-BE49-F238E27FC236}">
                <a16:creationId xmlns:a16="http://schemas.microsoft.com/office/drawing/2014/main" id="{28C91606-04E6-4BBF-A629-6A5195FD361A}"/>
              </a:ext>
            </a:extLst>
          </p:cNvPr>
          <p:cNvSpPr/>
          <p:nvPr/>
        </p:nvSpPr>
        <p:spPr bwMode="auto">
          <a:xfrm rot="17549058">
            <a:off x="3030778" y="4947330"/>
            <a:ext cx="679108" cy="336028"/>
          </a:xfrm>
          <a:prstGeom prst="ellipse">
            <a:avLst/>
          </a:prstGeom>
          <a:noFill/>
          <a:ln w="1905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cxnSp>
        <p:nvCxnSpPr>
          <p:cNvPr id="39" name="Přímá spojnice se šipkou 38">
            <a:extLst>
              <a:ext uri="{FF2B5EF4-FFF2-40B4-BE49-F238E27FC236}">
                <a16:creationId xmlns:a16="http://schemas.microsoft.com/office/drawing/2014/main" id="{71DADAD5-ACD8-4472-BF05-17C1B5041A1F}"/>
              </a:ext>
            </a:extLst>
          </p:cNvPr>
          <p:cNvCxnSpPr>
            <a:cxnSpLocks/>
            <a:stCxn id="29" idx="2"/>
            <a:endCxn id="36" idx="6"/>
          </p:cNvCxnSpPr>
          <p:nvPr/>
        </p:nvCxnSpPr>
        <p:spPr bwMode="auto">
          <a:xfrm>
            <a:off x="3492225" y="4145676"/>
            <a:ext cx="7963" cy="655925"/>
          </a:xfrm>
          <a:prstGeom prst="straightConnector1">
            <a:avLst/>
          </a:prstGeom>
          <a:solidFill>
            <a:schemeClr val="accent1"/>
          </a:solidFill>
          <a:ln w="9525" cap="flat" cmpd="sng" algn="ctr">
            <a:solidFill>
              <a:srgbClr val="FF0000"/>
            </a:solidFill>
            <a:prstDash val="solid"/>
            <a:round/>
            <a:headEnd type="none" w="med" len="med"/>
            <a:tailEnd type="arrow" w="med" len="med"/>
          </a:ln>
          <a:effectLst/>
        </p:spPr>
      </p:cxnSp>
      <p:sp>
        <p:nvSpPr>
          <p:cNvPr id="42" name="Ovál 41">
            <a:extLst>
              <a:ext uri="{FF2B5EF4-FFF2-40B4-BE49-F238E27FC236}">
                <a16:creationId xmlns:a16="http://schemas.microsoft.com/office/drawing/2014/main" id="{A2ABB02C-BE6C-4F3E-B144-338761A8F715}"/>
              </a:ext>
            </a:extLst>
          </p:cNvPr>
          <p:cNvSpPr/>
          <p:nvPr/>
        </p:nvSpPr>
        <p:spPr bwMode="auto">
          <a:xfrm>
            <a:off x="4664105" y="4141027"/>
            <a:ext cx="108000" cy="108000"/>
          </a:xfrm>
          <a:prstGeom prst="ellipse">
            <a:avLst/>
          </a:prstGeom>
          <a:solidFill>
            <a:schemeClr val="tx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43" name="Ovál 42">
            <a:extLst>
              <a:ext uri="{FF2B5EF4-FFF2-40B4-BE49-F238E27FC236}">
                <a16:creationId xmlns:a16="http://schemas.microsoft.com/office/drawing/2014/main" id="{55032F28-2123-4F3D-ACD4-767FC7441D82}"/>
              </a:ext>
            </a:extLst>
          </p:cNvPr>
          <p:cNvSpPr/>
          <p:nvPr/>
        </p:nvSpPr>
        <p:spPr bwMode="auto">
          <a:xfrm rot="20187623">
            <a:off x="4534235" y="4044495"/>
            <a:ext cx="490641" cy="253583"/>
          </a:xfrm>
          <a:prstGeom prst="ellipse">
            <a:avLst/>
          </a:prstGeom>
          <a:noFill/>
          <a:ln w="1905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cxnSp>
        <p:nvCxnSpPr>
          <p:cNvPr id="44" name="Přímá spojnice se šipkou 43">
            <a:extLst>
              <a:ext uri="{FF2B5EF4-FFF2-40B4-BE49-F238E27FC236}">
                <a16:creationId xmlns:a16="http://schemas.microsoft.com/office/drawing/2014/main" id="{ACDC6A16-A55E-4563-8F6C-8746C8C0234C}"/>
              </a:ext>
            </a:extLst>
          </p:cNvPr>
          <p:cNvCxnSpPr>
            <a:cxnSpLocks/>
            <a:stCxn id="29" idx="2"/>
            <a:endCxn id="43" idx="1"/>
          </p:cNvCxnSpPr>
          <p:nvPr/>
        </p:nvCxnSpPr>
        <p:spPr bwMode="auto">
          <a:xfrm>
            <a:off x="3492225" y="4145676"/>
            <a:ext cx="1092491" cy="12696"/>
          </a:xfrm>
          <a:prstGeom prst="straightConnector1">
            <a:avLst/>
          </a:prstGeom>
          <a:solidFill>
            <a:schemeClr val="accent1"/>
          </a:solidFill>
          <a:ln w="9525" cap="flat" cmpd="sng" algn="ctr">
            <a:solidFill>
              <a:srgbClr val="FF0000"/>
            </a:solidFill>
            <a:prstDash val="solid"/>
            <a:round/>
            <a:headEnd type="none" w="med" len="med"/>
            <a:tailEnd type="arrow" w="med" len="med"/>
          </a:ln>
          <a:effectLst/>
        </p:spPr>
      </p:cxnSp>
      <p:sp>
        <p:nvSpPr>
          <p:cNvPr id="2" name="Zástupný symbol pro zápatí 1">
            <a:extLst>
              <a:ext uri="{FF2B5EF4-FFF2-40B4-BE49-F238E27FC236}">
                <a16:creationId xmlns:a16="http://schemas.microsoft.com/office/drawing/2014/main" id="{B6108ECA-E1E9-4D4F-AC02-3DD8DB80AD18}"/>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22" name="Zástupný symbol pro datum 21">
            <a:extLst>
              <a:ext uri="{FF2B5EF4-FFF2-40B4-BE49-F238E27FC236}">
                <a16:creationId xmlns:a16="http://schemas.microsoft.com/office/drawing/2014/main" id="{7C247879-5361-4748-979E-2F097D323F8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D9DE1842-4597-4C71-913C-40EBA31398F6}"/>
              </a:ext>
            </a:extLst>
          </p:cNvPr>
          <p:cNvSpPr>
            <a:spLocks noGrp="1"/>
          </p:cNvSpPr>
          <p:nvPr>
            <p:ph type="sldNum" sz="quarter" idx="11"/>
          </p:nvPr>
        </p:nvSpPr>
        <p:spPr/>
        <p:txBody>
          <a:bodyPr/>
          <a:lstStyle/>
          <a:p>
            <a:pPr>
              <a:defRPr/>
            </a:pPr>
            <a:fld id="{0BAAA98E-AEB8-429B-B9FA-B14E1C5572D3}" type="slidenum">
              <a:rPr lang="en-US" altLang="en-US" smtClean="0"/>
              <a:pPr>
                <a:defRPr/>
              </a:pPr>
              <a:t>27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214631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2.3 </a:t>
            </a:r>
            <a:r>
              <a:rPr lang="en-US" dirty="0"/>
              <a:t>Summary of Motion-Analysis Operations</a:t>
            </a:r>
            <a:endParaRPr lang="en-US" altLang="en-US" dirty="0"/>
          </a:p>
        </p:txBody>
      </p:sp>
      <p:sp>
        <p:nvSpPr>
          <p:cNvPr id="28674" name="Zástupný symbol pro obsah 2"/>
          <p:cNvSpPr>
            <a:spLocks noGrp="1"/>
          </p:cNvSpPr>
          <p:nvPr>
            <p:ph idx="1"/>
          </p:nvPr>
        </p:nvSpPr>
        <p:spPr>
          <a:xfrm>
            <a:off x="250825" y="1412875"/>
            <a:ext cx="8742363" cy="4968875"/>
          </a:xfrm>
        </p:spPr>
        <p:txBody>
          <a:bodyPr/>
          <a:lstStyle/>
          <a:p>
            <a:pPr marL="0" indent="0">
              <a:buNone/>
            </a:pPr>
            <a:r>
              <a:rPr lang="en-US" altLang="en-US" b="1" dirty="0">
                <a:solidFill>
                  <a:schemeClr val="accent2"/>
                </a:solidFill>
              </a:rPr>
              <a:t>Summary of operations</a:t>
            </a:r>
          </a:p>
          <a:p>
            <a:endParaRPr lang="en-US" altLang="cs-CZ" sz="2400" dirty="0"/>
          </a:p>
          <a:p>
            <a:endParaRPr lang="en-US" altLang="cs-CZ" sz="2400" dirty="0"/>
          </a:p>
          <a:p>
            <a:endParaRPr lang="en-US" altLang="cs-CZ" sz="2400" dirty="0"/>
          </a:p>
          <a:p>
            <a:endParaRPr lang="en-US" altLang="cs-CZ" sz="2400" dirty="0"/>
          </a:p>
          <a:p>
            <a:endParaRPr lang="en-US" altLang="cs-CZ" sz="2400" dirty="0"/>
          </a:p>
          <a:p>
            <a:endParaRPr lang="en-US" altLang="cs-CZ" sz="2400" dirty="0"/>
          </a:p>
          <a:p>
            <a:endParaRPr lang="en-US" altLang="cs-CZ" sz="2400" dirty="0"/>
          </a:p>
          <a:p>
            <a:endParaRPr lang="en-US" altLang="cs-CZ" sz="2400" dirty="0"/>
          </a:p>
          <a:p>
            <a:endParaRPr lang="en-US" altLang="cs-CZ" sz="2400" dirty="0"/>
          </a:p>
          <a:p>
            <a:pPr marL="0" indent="0">
              <a:buNone/>
            </a:pPr>
            <a:r>
              <a:rPr lang="en-US" altLang="cs-CZ" sz="2400" dirty="0"/>
              <a:t>=&gt; All the operations require the concept of motion </a:t>
            </a:r>
            <a:r>
              <a:rPr lang="en-US" altLang="cs-CZ" sz="2400" dirty="0">
                <a:solidFill>
                  <a:schemeClr val="accent6"/>
                </a:solidFill>
              </a:rPr>
              <a:t>similarity</a:t>
            </a:r>
          </a:p>
        </p:txBody>
      </p:sp>
      <p:graphicFrame>
        <p:nvGraphicFramePr>
          <p:cNvPr id="42" name="Table 22">
            <a:extLst>
              <a:ext uri="{FF2B5EF4-FFF2-40B4-BE49-F238E27FC236}">
                <a16:creationId xmlns:a16="http://schemas.microsoft.com/office/drawing/2014/main" id="{473D1855-9979-49DC-B600-686801D98238}"/>
              </a:ext>
            </a:extLst>
          </p:cNvPr>
          <p:cNvGraphicFramePr>
            <a:graphicFrameLocks noGrp="1"/>
          </p:cNvGraphicFramePr>
          <p:nvPr>
            <p:extLst>
              <p:ext uri="{D42A27DB-BD31-4B8C-83A1-F6EECF244321}">
                <p14:modId xmlns:p14="http://schemas.microsoft.com/office/powerpoint/2010/main" val="187654807"/>
              </p:ext>
            </p:extLst>
          </p:nvPr>
        </p:nvGraphicFramePr>
        <p:xfrm>
          <a:off x="323673" y="2006195"/>
          <a:ext cx="7848727" cy="3444240"/>
        </p:xfrm>
        <a:graphic>
          <a:graphicData uri="http://schemas.openxmlformats.org/drawingml/2006/table">
            <a:tbl>
              <a:tblPr firstRow="1" bandRow="1"/>
              <a:tblGrid>
                <a:gridCol w="1394579">
                  <a:extLst>
                    <a:ext uri="{9D8B030D-6E8A-4147-A177-3AD203B41FA5}">
                      <a16:colId xmlns:a16="http://schemas.microsoft.com/office/drawing/2014/main" val="20000"/>
                    </a:ext>
                  </a:extLst>
                </a:gridCol>
                <a:gridCol w="2235264">
                  <a:extLst>
                    <a:ext uri="{9D8B030D-6E8A-4147-A177-3AD203B41FA5}">
                      <a16:colId xmlns:a16="http://schemas.microsoft.com/office/drawing/2014/main" val="20001"/>
                    </a:ext>
                  </a:extLst>
                </a:gridCol>
                <a:gridCol w="2103778">
                  <a:extLst>
                    <a:ext uri="{9D8B030D-6E8A-4147-A177-3AD203B41FA5}">
                      <a16:colId xmlns:a16="http://schemas.microsoft.com/office/drawing/2014/main" val="1386193026"/>
                    </a:ext>
                  </a:extLst>
                </a:gridCol>
                <a:gridCol w="2115106">
                  <a:extLst>
                    <a:ext uri="{9D8B030D-6E8A-4147-A177-3AD203B41FA5}">
                      <a16:colId xmlns:a16="http://schemas.microsoft.com/office/drawing/2014/main" val="1800024982"/>
                    </a:ext>
                  </a:extLst>
                </a:gridCol>
              </a:tblGrid>
              <a:tr h="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bg1"/>
                          </a:solidFill>
                          <a:latin typeface="+mj-lt"/>
                        </a:rPr>
                        <a:t>OPERATION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bg1"/>
                          </a:solidFill>
                          <a:latin typeface="+mj-lt"/>
                          <a:ea typeface="+mn-ea"/>
                          <a:cs typeface="+mn-cs"/>
                        </a:rPr>
                        <a:t>OPERATION DATA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bg1"/>
                          </a:solidFill>
                          <a:latin typeface="+mj-lt"/>
                          <a:ea typeface="+mn-ea"/>
                          <a:cs typeface="+mn-cs"/>
                        </a:rPr>
                        <a:t>(KNOWLEDGE BASE)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kern="1200" noProof="0" dirty="0">
                          <a:solidFill>
                            <a:schemeClr val="bg1"/>
                          </a:solidFill>
                          <a:latin typeface="+mj-lt"/>
                          <a:ea typeface="+mn-ea"/>
                          <a:cs typeface="+mn-cs"/>
                        </a:rPr>
                        <a:t>USER INPUT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kern="1200" noProof="0" dirty="0">
                          <a:solidFill>
                            <a:schemeClr val="bg1"/>
                          </a:solidFill>
                          <a:latin typeface="+mj-lt"/>
                          <a:ea typeface="+mn-ea"/>
                          <a:cs typeface="+mn-cs"/>
                        </a:rPr>
                        <a:t>(QUERY)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7500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noProof="0" dirty="0">
                          <a:solidFill>
                            <a:schemeClr val="bg1"/>
                          </a:solidFill>
                          <a:latin typeface="+mj-lt"/>
                        </a:rPr>
                        <a:t>OPERATION RESULT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75000"/>
                      </a:srgbClr>
                    </a:solidFill>
                  </a:tcPr>
                </a:tc>
                <a:extLst>
                  <a:ext uri="{0D108BD9-81ED-4DB2-BD59-A6C34878D82A}">
                    <a16:rowId xmlns:a16="http://schemas.microsoft.com/office/drawing/2014/main" val="10000"/>
                  </a:ext>
                </a:extLst>
              </a:tr>
              <a:tr h="73152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latin typeface="+mj-lt"/>
                        </a:rPr>
                        <a:t>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i="0" noProof="0" dirty="0">
                          <a:latin typeface="+mj-lt"/>
                        </a:rPr>
                        <a:t>Actions</a:t>
                      </a:r>
                      <a:endParaRPr lang="en-US" sz="1400" i="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latin typeface="+mj-lt"/>
                        </a:rPr>
                        <a:t>Action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solidFill>
                            <a:schemeClr val="tx1"/>
                          </a:solidFill>
                          <a:latin typeface="+mj-lt"/>
                        </a:rPr>
                        <a:t>Actions similar to the query action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3152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latin typeface="+mj-lt"/>
                        </a:rPr>
                        <a:t>Subsequence 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latin typeface="+mj-lt"/>
                        </a:rPr>
                        <a:t>Long motions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latin typeface="+mj-lt"/>
                        </a:rPr>
                        <a:t>Action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noProof="0" dirty="0">
                          <a:solidFill>
                            <a:schemeClr val="tx1"/>
                          </a:solidFill>
                          <a:latin typeface="+mj-lt"/>
                        </a:rPr>
                        <a:t>Positions of query-similar subsequences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r h="73152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latin typeface="+mj-lt"/>
                        </a:rPr>
                        <a:t>Classification</a:t>
                      </a:r>
                      <a:endParaRPr lang="en-US" sz="1400" b="1"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i="0" noProof="0" dirty="0">
                          <a:latin typeface="+mj-lt"/>
                        </a:rPr>
                        <a:t>Labelled (categorized) actions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i="0" baseline="0" noProof="0" dirty="0">
                          <a:latin typeface="+mj-lt"/>
                        </a:rPr>
                        <a:t>A</a:t>
                      </a:r>
                      <a:r>
                        <a:rPr lang="en-US" sz="1400" b="0" i="0" noProof="0" dirty="0">
                          <a:latin typeface="+mj-lt"/>
                        </a:rPr>
                        <a:t>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i="0" noProof="0" dirty="0">
                          <a:solidFill>
                            <a:schemeClr val="tx1"/>
                          </a:solidFill>
                          <a:latin typeface="+mj-lt"/>
                        </a:rPr>
                        <a:t>Class of the examined action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7333992"/>
                  </a:ext>
                </a:extLst>
              </a:tr>
              <a:tr h="73152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latin typeface="+mj-lt"/>
                        </a:rPr>
                        <a:t>Semantic segmentation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i="0" noProof="0" dirty="0">
                          <a:latin typeface="+mj-lt"/>
                        </a:rPr>
                        <a:t>Labelled (categorized) actions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noProof="0" dirty="0">
                          <a:latin typeface="+mj-lt"/>
                        </a:rPr>
                        <a:t>Long motion</a:t>
                      </a:r>
                      <a:endParaRPr lang="en-US" sz="1400" b="0" baseline="0" noProof="0" dirty="0">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latin typeface="+mn-lt"/>
                          <a:ea typeface="+mn-ea"/>
                          <a:cs typeface="+mn-cs"/>
                        </a:rPr>
                        <a:t>Positions</a:t>
                      </a:r>
                      <a:r>
                        <a:rPr lang="en-US" sz="1400" b="0" baseline="0" noProof="0" dirty="0">
                          <a:solidFill>
                            <a:schemeClr val="tx1"/>
                          </a:solidFill>
                          <a:latin typeface="+mj-lt"/>
                        </a:rPr>
                        <a:t> of detected actions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66344904"/>
                  </a:ext>
                </a:extLst>
              </a:tr>
            </a:tbl>
          </a:graphicData>
        </a:graphic>
      </p:graphicFrame>
      <p:sp>
        <p:nvSpPr>
          <p:cNvPr id="4" name="Pravá složená závorka 3">
            <a:extLst>
              <a:ext uri="{FF2B5EF4-FFF2-40B4-BE49-F238E27FC236}">
                <a16:creationId xmlns:a16="http://schemas.microsoft.com/office/drawing/2014/main" id="{EFDD59DD-9352-4716-A673-0AFDE3FE4E18}"/>
              </a:ext>
            </a:extLst>
          </p:cNvPr>
          <p:cNvSpPr/>
          <p:nvPr/>
        </p:nvSpPr>
        <p:spPr bwMode="auto">
          <a:xfrm>
            <a:off x="8316416" y="4005065"/>
            <a:ext cx="216024" cy="144537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9" name="TextovéPole 8">
            <a:extLst>
              <a:ext uri="{FF2B5EF4-FFF2-40B4-BE49-F238E27FC236}">
                <a16:creationId xmlns:a16="http://schemas.microsoft.com/office/drawing/2014/main" id="{ACF161C2-43BD-4239-8BA1-29F1DAA3E87B}"/>
              </a:ext>
            </a:extLst>
          </p:cNvPr>
          <p:cNvSpPr txBox="1"/>
          <p:nvPr/>
        </p:nvSpPr>
        <p:spPr>
          <a:xfrm rot="16200000">
            <a:off x="7587893" y="4404584"/>
            <a:ext cx="2349444" cy="646331"/>
          </a:xfrm>
          <a:prstGeom prst="rect">
            <a:avLst/>
          </a:prstGeom>
          <a:noFill/>
        </p:spPr>
        <p:txBody>
          <a:bodyPr wrap="square" rtlCol="0">
            <a:spAutoFit/>
          </a:bodyPr>
          <a:lstStyle/>
          <a:p>
            <a:pPr algn="ctr"/>
            <a:r>
              <a:rPr lang="en-US" dirty="0">
                <a:solidFill>
                  <a:srgbClr val="FF0000"/>
                </a:solidFill>
              </a:rPr>
              <a:t>Require annotated (labeled) data</a:t>
            </a:r>
            <a:endParaRPr lang="cs-CZ" dirty="0">
              <a:solidFill>
                <a:srgbClr val="FF0000"/>
              </a:solidFill>
            </a:endParaRPr>
          </a:p>
        </p:txBody>
      </p:sp>
      <p:sp>
        <p:nvSpPr>
          <p:cNvPr id="2" name="Zástupný symbol pro zápatí 1">
            <a:extLst>
              <a:ext uri="{FF2B5EF4-FFF2-40B4-BE49-F238E27FC236}">
                <a16:creationId xmlns:a16="http://schemas.microsoft.com/office/drawing/2014/main" id="{B23F586A-8B2A-4F33-BAD1-119BDF05F30C}"/>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D8AD3A54-6257-46A4-9420-9F6EE52D101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8E1016D-7D0A-4B64-B4F3-58715867648D}"/>
              </a:ext>
            </a:extLst>
          </p:cNvPr>
          <p:cNvSpPr>
            <a:spLocks noGrp="1"/>
          </p:cNvSpPr>
          <p:nvPr>
            <p:ph type="sldNum" sz="quarter" idx="11"/>
          </p:nvPr>
        </p:nvSpPr>
        <p:spPr/>
        <p:txBody>
          <a:bodyPr/>
          <a:lstStyle/>
          <a:p>
            <a:pPr>
              <a:defRPr/>
            </a:pPr>
            <a:fld id="{0BAAA98E-AEB8-429B-B9FA-B14E1C5572D3}" type="slidenum">
              <a:rPr lang="en-US" altLang="en-US" smtClean="0"/>
              <a:pPr>
                <a:defRPr/>
              </a:pPr>
              <a:t>28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521732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Similarity as a General Concept of Data Understanding</a:t>
            </a:r>
          </a:p>
        </p:txBody>
      </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706489"/>
            <a:ext cx="8280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3.1 Social-Psychology View/Computer-Science View</a:t>
            </a:r>
          </a:p>
          <a:p>
            <a:r>
              <a:rPr lang="en-US" altLang="en-US" sz="2000" kern="0" dirty="0">
                <a:solidFill>
                  <a:schemeClr val="bg1">
                    <a:lumMod val="50000"/>
                  </a:schemeClr>
                </a:solidFill>
              </a:rPr>
              <a:t>3.2 Metric Space Model</a:t>
            </a:r>
          </a:p>
          <a:p>
            <a:r>
              <a:rPr lang="en-US" altLang="en-US" sz="2000" kern="0" dirty="0">
                <a:solidFill>
                  <a:schemeClr val="bg1">
                    <a:lumMod val="50000"/>
                  </a:schemeClr>
                </a:solidFill>
              </a:rPr>
              <a:t>3.3 Feature Learning</a:t>
            </a:r>
          </a:p>
        </p:txBody>
      </p:sp>
      <p:sp>
        <p:nvSpPr>
          <p:cNvPr id="18" name="Rectangle 2">
            <a:extLst>
              <a:ext uri="{FF2B5EF4-FFF2-40B4-BE49-F238E27FC236}">
                <a16:creationId xmlns:a16="http://schemas.microsoft.com/office/drawing/2014/main" id="{F723D075-8ABD-4E0F-A3A1-0DEFE01474F2}"/>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3</a:t>
            </a:r>
          </a:p>
        </p:txBody>
      </p:sp>
      <p:pic>
        <p:nvPicPr>
          <p:cNvPr id="1026" name="Picture 2" descr="VÃ½sledek obrÃ¡zku pro we are becoming similar in a lot of ways">
            <a:extLst>
              <a:ext uri="{FF2B5EF4-FFF2-40B4-BE49-F238E27FC236}">
                <a16:creationId xmlns:a16="http://schemas.microsoft.com/office/drawing/2014/main" id="{6307CC79-51B7-45B0-93A3-91D257528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9" b="34991"/>
          <a:stretch/>
        </p:blipFill>
        <p:spPr bwMode="auto">
          <a:xfrm>
            <a:off x="1187624" y="3993159"/>
            <a:ext cx="3220785" cy="2532361"/>
          </a:xfrm>
          <a:prstGeom prst="rect">
            <a:avLst/>
          </a:prstGeom>
          <a:noFill/>
          <a:extLst>
            <a:ext uri="{909E8E84-426E-40DD-AFC4-6F175D3DCCD1}">
              <a14:hiddenFill xmlns:a14="http://schemas.microsoft.com/office/drawing/2010/main">
                <a:solidFill>
                  <a:srgbClr val="FFFFFF"/>
                </a:solidFill>
              </a14:hiddenFill>
            </a:ext>
          </a:extLst>
        </p:spPr>
      </p:pic>
      <p:sp>
        <p:nvSpPr>
          <p:cNvPr id="21" name="Myšlenková bublina: obláček 20">
            <a:extLst>
              <a:ext uri="{FF2B5EF4-FFF2-40B4-BE49-F238E27FC236}">
                <a16:creationId xmlns:a16="http://schemas.microsoft.com/office/drawing/2014/main" id="{B0679FE8-37F5-458E-8620-AA62A1ED3697}"/>
              </a:ext>
            </a:extLst>
          </p:cNvPr>
          <p:cNvSpPr/>
          <p:nvPr/>
        </p:nvSpPr>
        <p:spPr bwMode="auto">
          <a:xfrm>
            <a:off x="3923928" y="3455256"/>
            <a:ext cx="3262650" cy="1458553"/>
          </a:xfrm>
          <a:prstGeom prst="cloudCallout">
            <a:avLst>
              <a:gd name="adj1" fmla="val -37924"/>
              <a:gd name="adj2" fmla="val 81710"/>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r>
              <a:rPr lang="en-US" sz="2000" dirty="0"/>
              <a:t>We are becoming very similar in a lot of ways…</a:t>
            </a:r>
            <a:endParaRPr lang="cs-CZ" sz="2000" dirty="0"/>
          </a:p>
        </p:txBody>
      </p:sp>
      <p:sp>
        <p:nvSpPr>
          <p:cNvPr id="3" name="Zástupný symbol pro zápatí 2">
            <a:extLst>
              <a:ext uri="{FF2B5EF4-FFF2-40B4-BE49-F238E27FC236}">
                <a16:creationId xmlns:a16="http://schemas.microsoft.com/office/drawing/2014/main" id="{E1E6501C-E2BE-4DB7-843B-B305A1D5719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9F4A817B-5E14-4194-9780-7372F534919F}"/>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35C6811-CD12-4436-B5B7-FC4A2B670C98}"/>
              </a:ext>
            </a:extLst>
          </p:cNvPr>
          <p:cNvSpPr>
            <a:spLocks noGrp="1"/>
          </p:cNvSpPr>
          <p:nvPr>
            <p:ph type="sldNum" sz="quarter" idx="11"/>
          </p:nvPr>
        </p:nvSpPr>
        <p:spPr/>
        <p:txBody>
          <a:bodyPr/>
          <a:lstStyle/>
          <a:p>
            <a:pPr>
              <a:defRPr/>
            </a:pPr>
            <a:fld id="{0BAAA98E-AEB8-429B-B9FA-B14E1C5572D3}" type="slidenum">
              <a:rPr lang="en-US" altLang="en-US" smtClean="0"/>
              <a:pPr>
                <a:defRPr/>
              </a:pPr>
              <a:t>29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95526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Motion Capture Data: Acquisition and Applications</a:t>
            </a:r>
          </a:p>
        </p:txBody>
      </p:sp>
      <p:grpSp>
        <p:nvGrpSpPr>
          <p:cNvPr id="42" name="Skupina 41"/>
          <p:cNvGrpSpPr/>
          <p:nvPr/>
        </p:nvGrpSpPr>
        <p:grpSpPr>
          <a:xfrm>
            <a:off x="899384" y="4509120"/>
            <a:ext cx="6769035" cy="1703615"/>
            <a:chOff x="2987259" y="3992034"/>
            <a:chExt cx="5617189" cy="1281095"/>
          </a:xfrm>
        </p:grpSpPr>
        <p:pic>
          <p:nvPicPr>
            <p:cNvPr id="50" name="Picture 5"/>
            <p:cNvPicPr>
              <a:picLocks noChangeAspect="1"/>
            </p:cNvPicPr>
            <p:nvPr/>
          </p:nvPicPr>
          <p:blipFill>
            <a:blip r:embed="rId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5">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7">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0"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706489"/>
            <a:ext cx="8280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1.1 Motion Capture Data</a:t>
            </a:r>
          </a:p>
          <a:p>
            <a:r>
              <a:rPr lang="en-US" altLang="en-US" sz="2000" kern="0" dirty="0">
                <a:solidFill>
                  <a:schemeClr val="bg1">
                    <a:lumMod val="50000"/>
                  </a:schemeClr>
                </a:solidFill>
              </a:rPr>
              <a:t>1.2 Capturing Devices</a:t>
            </a:r>
          </a:p>
          <a:p>
            <a:r>
              <a:rPr lang="en-US" altLang="en-US" sz="2000" kern="0" dirty="0">
                <a:solidFill>
                  <a:schemeClr val="bg1">
                    <a:lumMod val="50000"/>
                  </a:schemeClr>
                </a:solidFill>
              </a:rPr>
              <a:t>1.3 Applications</a:t>
            </a:r>
          </a:p>
        </p:txBody>
      </p:sp>
      <p:sp>
        <p:nvSpPr>
          <p:cNvPr id="18" name="Rectangle 2">
            <a:extLst>
              <a:ext uri="{FF2B5EF4-FFF2-40B4-BE49-F238E27FC236}">
                <a16:creationId xmlns:a16="http://schemas.microsoft.com/office/drawing/2014/main" id="{2D4B34AD-5AE8-4A04-A59E-B6BB5A23382D}"/>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1</a:t>
            </a:r>
          </a:p>
        </p:txBody>
      </p:sp>
      <p:sp>
        <p:nvSpPr>
          <p:cNvPr id="2" name="Zástupný symbol pro zápatí 1">
            <a:extLst>
              <a:ext uri="{FF2B5EF4-FFF2-40B4-BE49-F238E27FC236}">
                <a16:creationId xmlns:a16="http://schemas.microsoft.com/office/drawing/2014/main" id="{2F45CDBF-705E-4D38-8C4D-2490129EDBCB}"/>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9F5D174B-1A34-41E5-8F07-026C9E4DC24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31EBFC6-B444-4C0D-86BD-86ABA4E72DEE}"/>
              </a:ext>
            </a:extLst>
          </p:cNvPr>
          <p:cNvSpPr>
            <a:spLocks noGrp="1"/>
          </p:cNvSpPr>
          <p:nvPr>
            <p:ph type="sldNum" sz="quarter" idx="11"/>
          </p:nvPr>
        </p:nvSpPr>
        <p:spPr/>
        <p:txBody>
          <a:bodyPr/>
          <a:lstStyle/>
          <a:p>
            <a:pPr>
              <a:defRPr/>
            </a:pPr>
            <a:fld id="{0BAAA98E-AEB8-429B-B9FA-B14E1C5572D3}" type="slidenum">
              <a:rPr lang="en-US" altLang="en-US" smtClean="0"/>
              <a:pPr>
                <a:defRPr/>
              </a:pPr>
              <a:t>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893805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Motivation</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Quotations from the social psychology literature</a:t>
            </a:r>
            <a:endParaRPr lang="en-US" altLang="cs-CZ" b="1" dirty="0">
              <a:solidFill>
                <a:schemeClr val="accent6"/>
              </a:solidFill>
            </a:endParaRPr>
          </a:p>
          <a:p>
            <a:r>
              <a:rPr lang="en-US" sz="2400" dirty="0"/>
              <a:t>Any event in the history of organism is, in a sense, </a:t>
            </a:r>
            <a:r>
              <a:rPr lang="en-US" sz="2400" dirty="0">
                <a:solidFill>
                  <a:schemeClr val="accent6"/>
                </a:solidFill>
              </a:rPr>
              <a:t>unique</a:t>
            </a:r>
          </a:p>
          <a:p>
            <a:r>
              <a:rPr lang="en-US" sz="2400" i="1" dirty="0"/>
              <a:t>Recognition</a:t>
            </a:r>
            <a:r>
              <a:rPr lang="en-US" sz="2400" dirty="0"/>
              <a:t>, </a:t>
            </a:r>
            <a:r>
              <a:rPr lang="en-US" sz="2400" i="1" dirty="0"/>
              <a:t>learning</a:t>
            </a:r>
            <a:r>
              <a:rPr lang="en-US" sz="2400" dirty="0"/>
              <a:t>, and </a:t>
            </a:r>
            <a:r>
              <a:rPr lang="en-US" sz="2400" i="1" dirty="0"/>
              <a:t>judgment</a:t>
            </a:r>
            <a:r>
              <a:rPr lang="en-US" sz="2400" dirty="0"/>
              <a:t> presuppose an ability to categorize stimuli and classify situations by </a:t>
            </a:r>
            <a:r>
              <a:rPr lang="en-US" sz="2400" dirty="0">
                <a:solidFill>
                  <a:schemeClr val="accent6"/>
                </a:solidFill>
              </a:rPr>
              <a:t>similarity</a:t>
            </a:r>
            <a:endParaRPr lang="en-US" sz="2400" dirty="0"/>
          </a:p>
          <a:p>
            <a:r>
              <a:rPr lang="en-US" sz="2400" dirty="0"/>
              <a:t>Similarity (</a:t>
            </a:r>
            <a:r>
              <a:rPr lang="en-US" sz="2400" i="1" dirty="0"/>
              <a:t>proximity</a:t>
            </a:r>
            <a:r>
              <a:rPr lang="en-US" sz="2400" dirty="0"/>
              <a:t>, </a:t>
            </a:r>
            <a:r>
              <a:rPr lang="en-US" sz="2400" i="1" dirty="0"/>
              <a:t>resemblance</a:t>
            </a:r>
            <a:r>
              <a:rPr lang="en-US" sz="2400" dirty="0"/>
              <a:t>, </a:t>
            </a:r>
            <a:r>
              <a:rPr lang="en-US" sz="2400" i="1" dirty="0"/>
              <a:t>communality</a:t>
            </a:r>
            <a:r>
              <a:rPr lang="en-US" sz="2400" dirty="0"/>
              <a:t>, </a:t>
            </a:r>
            <a:r>
              <a:rPr lang="en-US" sz="2400" i="1" dirty="0"/>
              <a:t>representativeness</a:t>
            </a:r>
            <a:r>
              <a:rPr lang="en-US" sz="2400" dirty="0"/>
              <a:t>, </a:t>
            </a:r>
            <a:r>
              <a:rPr lang="en-US" sz="2400" i="1" dirty="0"/>
              <a:t>psychological</a:t>
            </a:r>
            <a:r>
              <a:rPr lang="en-US" sz="2400" dirty="0"/>
              <a:t> </a:t>
            </a:r>
            <a:r>
              <a:rPr lang="en-US" sz="2400" i="1" dirty="0"/>
              <a:t>distance</a:t>
            </a:r>
            <a:r>
              <a:rPr lang="en-US" sz="2400" dirty="0"/>
              <a:t>, etc.) is </a:t>
            </a:r>
            <a:r>
              <a:rPr lang="en-US" sz="2400" dirty="0">
                <a:solidFill>
                  <a:schemeClr val="accent6"/>
                </a:solidFill>
              </a:rPr>
              <a:t>fundamental</a:t>
            </a:r>
            <a:r>
              <a:rPr lang="en-US" sz="2400" dirty="0"/>
              <a:t> to theories of </a:t>
            </a:r>
            <a:r>
              <a:rPr lang="en-US" sz="2400" i="1" dirty="0"/>
              <a:t>perception</a:t>
            </a:r>
            <a:r>
              <a:rPr lang="en-US" sz="2400" dirty="0"/>
              <a:t>, </a:t>
            </a:r>
            <a:r>
              <a:rPr lang="en-US" sz="2400" i="1" dirty="0"/>
              <a:t>learning</a:t>
            </a:r>
            <a:r>
              <a:rPr lang="en-US" sz="2400" dirty="0"/>
              <a:t>, </a:t>
            </a:r>
            <a:r>
              <a:rPr lang="en-US" sz="2400" i="1" dirty="0"/>
              <a:t>judgment</a:t>
            </a:r>
            <a:r>
              <a:rPr lang="en-US" sz="2400" dirty="0"/>
              <a:t>, etc.</a:t>
            </a:r>
          </a:p>
          <a:p>
            <a:r>
              <a:rPr lang="en-US" sz="2400" dirty="0"/>
              <a:t>Similarity is </a:t>
            </a:r>
            <a:r>
              <a:rPr lang="en-US" sz="2400" dirty="0">
                <a:solidFill>
                  <a:schemeClr val="accent6"/>
                </a:solidFill>
              </a:rPr>
              <a:t>subjective</a:t>
            </a:r>
            <a:r>
              <a:rPr lang="en-US" sz="2400" dirty="0"/>
              <a:t> and </a:t>
            </a:r>
            <a:r>
              <a:rPr lang="en-US" sz="2400" dirty="0">
                <a:solidFill>
                  <a:schemeClr val="accent6"/>
                </a:solidFill>
              </a:rPr>
              <a:t>context-dependent</a:t>
            </a:r>
            <a:endParaRPr lang="cs-CZ" sz="2400" dirty="0">
              <a:solidFill>
                <a:schemeClr val="accent6"/>
              </a:solidFill>
            </a:endParaRPr>
          </a:p>
        </p:txBody>
      </p:sp>
      <p:sp>
        <p:nvSpPr>
          <p:cNvPr id="2" name="Zástupný symbol pro zápatí 1">
            <a:extLst>
              <a:ext uri="{FF2B5EF4-FFF2-40B4-BE49-F238E27FC236}">
                <a16:creationId xmlns:a16="http://schemas.microsoft.com/office/drawing/2014/main" id="{3182A56B-33F3-4F07-826E-754375CACC35}"/>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594526A4-A846-4F8A-8BA6-6C5478485119}"/>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94FC9C6F-CF2D-465B-A88F-E40DA5D4761F}"/>
              </a:ext>
            </a:extLst>
          </p:cNvPr>
          <p:cNvSpPr>
            <a:spLocks noGrp="1"/>
          </p:cNvSpPr>
          <p:nvPr>
            <p:ph type="sldNum" sz="quarter" idx="11"/>
          </p:nvPr>
        </p:nvSpPr>
        <p:spPr/>
        <p:txBody>
          <a:bodyPr/>
          <a:lstStyle/>
          <a:p>
            <a:pPr>
              <a:defRPr/>
            </a:pPr>
            <a:fld id="{0BAAA98E-AEB8-429B-B9FA-B14E1C5572D3}" type="slidenum">
              <a:rPr lang="en-US" altLang="en-US" smtClean="0"/>
              <a:pPr>
                <a:defRPr/>
              </a:pPr>
              <a:t>30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2893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Similarity</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Are they similar?</a:t>
            </a:r>
            <a:endParaRPr lang="cs-CZ" sz="2400" dirty="0">
              <a:solidFill>
                <a:schemeClr val="accent6"/>
              </a:solidFill>
            </a:endParaRPr>
          </a:p>
        </p:txBody>
      </p:sp>
      <p:pic>
        <p:nvPicPr>
          <p:cNvPr id="10" name="Picture 22" descr="http://html.slidesharecdn.com/similarity-120222193728-phpapp02/output009.png?1329961814">
            <a:extLst>
              <a:ext uri="{FF2B5EF4-FFF2-40B4-BE49-F238E27FC236}">
                <a16:creationId xmlns:a16="http://schemas.microsoft.com/office/drawing/2014/main" id="{10F0BC15-BA63-4F57-9F9E-9B1790271823}"/>
              </a:ext>
            </a:extLst>
          </p:cNvPr>
          <p:cNvPicPr>
            <a:picLocks noChangeAspect="1" noChangeArrowheads="1"/>
          </p:cNvPicPr>
          <p:nvPr/>
        </p:nvPicPr>
        <p:blipFill>
          <a:blip r:embed="rId3"/>
          <a:srcRect l="11458" t="18055" r="12499" b="16667"/>
          <a:stretch>
            <a:fillRect/>
          </a:stretch>
        </p:blipFill>
        <p:spPr bwMode="auto">
          <a:xfrm>
            <a:off x="992578" y="2148313"/>
            <a:ext cx="6840760" cy="4404325"/>
          </a:xfrm>
          <a:prstGeom prst="rect">
            <a:avLst/>
          </a:prstGeom>
          <a:ln>
            <a:noFill/>
          </a:ln>
          <a:effectLst>
            <a:softEdge rad="112500"/>
          </a:effectLst>
        </p:spPr>
      </p:pic>
      <p:sp>
        <p:nvSpPr>
          <p:cNvPr id="2" name="Zástupný symbol pro zápatí 1">
            <a:extLst>
              <a:ext uri="{FF2B5EF4-FFF2-40B4-BE49-F238E27FC236}">
                <a16:creationId xmlns:a16="http://schemas.microsoft.com/office/drawing/2014/main" id="{AD403D1C-0723-4A67-AE41-105AA5F4E07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7D5850AA-4556-46C8-B8C7-01F92C1B0BA6}"/>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2E3B4D01-357D-469E-82F7-68BB74B0B1AD}"/>
              </a:ext>
            </a:extLst>
          </p:cNvPr>
          <p:cNvSpPr>
            <a:spLocks noGrp="1"/>
          </p:cNvSpPr>
          <p:nvPr>
            <p:ph type="sldNum" sz="quarter" idx="11"/>
          </p:nvPr>
        </p:nvSpPr>
        <p:spPr/>
        <p:txBody>
          <a:bodyPr/>
          <a:lstStyle/>
          <a:p>
            <a:pPr>
              <a:defRPr/>
            </a:pPr>
            <a:fld id="{0BAAA98E-AEB8-429B-B9FA-B14E1C5572D3}" type="slidenum">
              <a:rPr lang="en-US" altLang="en-US" smtClean="0"/>
              <a:pPr>
                <a:defRPr/>
              </a:pPr>
              <a:t>31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25465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Similarity</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Are they similar?</a:t>
            </a:r>
            <a:endParaRPr lang="cs-CZ" sz="2400" dirty="0">
              <a:solidFill>
                <a:schemeClr val="accent6"/>
              </a:solidFill>
            </a:endParaRPr>
          </a:p>
        </p:txBody>
      </p:sp>
      <p:pic>
        <p:nvPicPr>
          <p:cNvPr id="11" name="Picture 28" descr="http://html.slidesharecdn.com/similarity-120222193728-phpapp02/output001.png?1329961814">
            <a:extLst>
              <a:ext uri="{FF2B5EF4-FFF2-40B4-BE49-F238E27FC236}">
                <a16:creationId xmlns:a16="http://schemas.microsoft.com/office/drawing/2014/main" id="{DA2917AC-1420-4409-B1A9-C62686FAC131}"/>
              </a:ext>
            </a:extLst>
          </p:cNvPr>
          <p:cNvPicPr>
            <a:picLocks noChangeAspect="1" noChangeArrowheads="1"/>
          </p:cNvPicPr>
          <p:nvPr/>
        </p:nvPicPr>
        <p:blipFill>
          <a:blip r:embed="rId3"/>
          <a:srcRect l="10417" t="33334" r="10169" b="29166"/>
          <a:stretch>
            <a:fillRect/>
          </a:stretch>
        </p:blipFill>
        <p:spPr bwMode="auto">
          <a:xfrm>
            <a:off x="440159" y="2532323"/>
            <a:ext cx="8263682" cy="2926632"/>
          </a:xfrm>
          <a:prstGeom prst="rect">
            <a:avLst/>
          </a:prstGeom>
          <a:noFill/>
        </p:spPr>
      </p:pic>
      <p:sp>
        <p:nvSpPr>
          <p:cNvPr id="2" name="Zástupný symbol pro zápatí 1">
            <a:extLst>
              <a:ext uri="{FF2B5EF4-FFF2-40B4-BE49-F238E27FC236}">
                <a16:creationId xmlns:a16="http://schemas.microsoft.com/office/drawing/2014/main" id="{431DA332-7E24-41BC-91CB-9B1B22DCB4B8}"/>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E66CB720-5F72-4613-9224-100AFD1020E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6C444E31-CF00-4567-BCD2-6970C42ACDA3}"/>
              </a:ext>
            </a:extLst>
          </p:cNvPr>
          <p:cNvSpPr>
            <a:spLocks noGrp="1"/>
          </p:cNvSpPr>
          <p:nvPr>
            <p:ph type="sldNum" sz="quarter" idx="11"/>
          </p:nvPr>
        </p:nvSpPr>
        <p:spPr/>
        <p:txBody>
          <a:bodyPr/>
          <a:lstStyle/>
          <a:p>
            <a:pPr>
              <a:defRPr/>
            </a:pPr>
            <a:fld id="{0BAAA98E-AEB8-429B-B9FA-B14E1C5572D3}" type="slidenum">
              <a:rPr lang="en-US" altLang="en-US" smtClean="0"/>
              <a:pPr>
                <a:defRPr/>
              </a:pPr>
              <a:t>32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18257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Similarity</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Are they similar?</a:t>
            </a:r>
            <a:endParaRPr lang="cs-CZ" sz="2400" dirty="0">
              <a:solidFill>
                <a:schemeClr val="accent6"/>
              </a:solidFill>
            </a:endParaRPr>
          </a:p>
        </p:txBody>
      </p:sp>
      <p:pic>
        <p:nvPicPr>
          <p:cNvPr id="10" name="Picture 17" descr="http://html.slidesharecdn.com/similarity-120222193728-phpapp02/output004.png?1329961814">
            <a:extLst>
              <a:ext uri="{FF2B5EF4-FFF2-40B4-BE49-F238E27FC236}">
                <a16:creationId xmlns:a16="http://schemas.microsoft.com/office/drawing/2014/main" id="{7EDA6BD0-33BC-4B7F-ACFD-B148F332A7A3}"/>
              </a:ext>
            </a:extLst>
          </p:cNvPr>
          <p:cNvPicPr>
            <a:picLocks noChangeAspect="1" noChangeArrowheads="1"/>
          </p:cNvPicPr>
          <p:nvPr/>
        </p:nvPicPr>
        <p:blipFill rotWithShape="1">
          <a:blip r:embed="rId3"/>
          <a:srcRect l="11458" t="21917" r="12500" b="19444"/>
          <a:stretch/>
        </p:blipFill>
        <p:spPr bwMode="auto">
          <a:xfrm>
            <a:off x="365016" y="2276872"/>
            <a:ext cx="8413968" cy="3893195"/>
          </a:xfrm>
          <a:prstGeom prst="rect">
            <a:avLst/>
          </a:prstGeom>
          <a:noFill/>
        </p:spPr>
      </p:pic>
      <p:sp>
        <p:nvSpPr>
          <p:cNvPr id="2" name="Zástupný symbol pro zápatí 1">
            <a:extLst>
              <a:ext uri="{FF2B5EF4-FFF2-40B4-BE49-F238E27FC236}">
                <a16:creationId xmlns:a16="http://schemas.microsoft.com/office/drawing/2014/main" id="{86FDAD85-C047-40E4-B8A3-A1DF018C918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1811748B-A828-4641-9A61-EE30AE1AA49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A7428E7-529F-418F-B42D-0F04F299E5BE}"/>
              </a:ext>
            </a:extLst>
          </p:cNvPr>
          <p:cNvSpPr>
            <a:spLocks noGrp="1"/>
          </p:cNvSpPr>
          <p:nvPr>
            <p:ph type="sldNum" sz="quarter" idx="11"/>
          </p:nvPr>
        </p:nvSpPr>
        <p:spPr/>
        <p:txBody>
          <a:bodyPr/>
          <a:lstStyle/>
          <a:p>
            <a:pPr>
              <a:defRPr/>
            </a:pPr>
            <a:fld id="{0BAAA98E-AEB8-429B-B9FA-B14E1C5572D3}" type="slidenum">
              <a:rPr lang="en-US" altLang="en-US" smtClean="0"/>
              <a:pPr>
                <a:defRPr/>
              </a:pPr>
              <a:t>33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858412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Similarity</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Are they similar?</a:t>
            </a:r>
            <a:endParaRPr lang="cs-CZ" sz="2400" dirty="0">
              <a:solidFill>
                <a:schemeClr val="accent6"/>
              </a:solidFill>
            </a:endParaRPr>
          </a:p>
        </p:txBody>
      </p:sp>
      <p:pic>
        <p:nvPicPr>
          <p:cNvPr id="12" name="Picture 23" descr="http://html.slidesharecdn.com/similarity-120222193728-phpapp02/output010.png?1329961814">
            <a:extLst>
              <a:ext uri="{FF2B5EF4-FFF2-40B4-BE49-F238E27FC236}">
                <a16:creationId xmlns:a16="http://schemas.microsoft.com/office/drawing/2014/main" id="{27A2E3FF-82E7-4BA8-BA30-D2B5E23DB239}"/>
              </a:ext>
            </a:extLst>
          </p:cNvPr>
          <p:cNvPicPr>
            <a:picLocks noChangeAspect="1" noChangeArrowheads="1"/>
          </p:cNvPicPr>
          <p:nvPr/>
        </p:nvPicPr>
        <p:blipFill rotWithShape="1">
          <a:blip r:embed="rId3"/>
          <a:srcRect l="13542" t="23537" r="14627" b="15727"/>
          <a:stretch/>
        </p:blipFill>
        <p:spPr bwMode="auto">
          <a:xfrm>
            <a:off x="975926" y="1916832"/>
            <a:ext cx="7192148" cy="4560962"/>
          </a:xfrm>
          <a:prstGeom prst="rect">
            <a:avLst/>
          </a:prstGeom>
          <a:noFill/>
        </p:spPr>
      </p:pic>
      <p:sp>
        <p:nvSpPr>
          <p:cNvPr id="2" name="Zástupný symbol pro zápatí 1">
            <a:extLst>
              <a:ext uri="{FF2B5EF4-FFF2-40B4-BE49-F238E27FC236}">
                <a16:creationId xmlns:a16="http://schemas.microsoft.com/office/drawing/2014/main" id="{59CDCC4C-C8DE-4653-A018-2D48F461147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ED188AE4-F33C-41F6-A572-D9730596B5C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EB0B25D-93BF-4F62-95CD-DD6A0F7D1A62}"/>
              </a:ext>
            </a:extLst>
          </p:cNvPr>
          <p:cNvSpPr>
            <a:spLocks noGrp="1"/>
          </p:cNvSpPr>
          <p:nvPr>
            <p:ph type="sldNum" sz="quarter" idx="11"/>
          </p:nvPr>
        </p:nvSpPr>
        <p:spPr/>
        <p:txBody>
          <a:bodyPr/>
          <a:lstStyle/>
          <a:p>
            <a:pPr>
              <a:defRPr/>
            </a:pPr>
            <a:fld id="{0BAAA98E-AEB8-429B-B9FA-B14E1C5572D3}" type="slidenum">
              <a:rPr lang="en-US" altLang="en-US" smtClean="0"/>
              <a:pPr>
                <a:defRPr/>
              </a:pPr>
              <a:t>34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48441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Similarity</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Prototypicality or </a:t>
            </a:r>
            <a:r>
              <a:rPr lang="cs-CZ" b="1" dirty="0">
                <a:solidFill>
                  <a:schemeClr val="accent6"/>
                </a:solidFill>
              </a:rPr>
              <a:t>c</a:t>
            </a:r>
            <a:r>
              <a:rPr lang="en-US" b="1" dirty="0" err="1">
                <a:solidFill>
                  <a:schemeClr val="accent6"/>
                </a:solidFill>
              </a:rPr>
              <a:t>entrality</a:t>
            </a:r>
            <a:endParaRPr lang="en-US" b="1" dirty="0">
              <a:solidFill>
                <a:schemeClr val="accent6"/>
              </a:solidFill>
            </a:endParaRPr>
          </a:p>
          <a:p>
            <a:r>
              <a:rPr lang="en-US" sz="2400" dirty="0"/>
              <a:t>Not symmetric</a:t>
            </a:r>
            <a:endParaRPr lang="cs-CZ" sz="2400" dirty="0"/>
          </a:p>
        </p:txBody>
      </p:sp>
      <p:sp>
        <p:nvSpPr>
          <p:cNvPr id="2" name="Zástupný symbol pro zápatí 1">
            <a:extLst>
              <a:ext uri="{FF2B5EF4-FFF2-40B4-BE49-F238E27FC236}">
                <a16:creationId xmlns:a16="http://schemas.microsoft.com/office/drawing/2014/main" id="{59CDCC4C-C8DE-4653-A018-2D48F461147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ED188AE4-F33C-41F6-A572-D9730596B5C0}"/>
              </a:ext>
            </a:extLst>
          </p:cNvPr>
          <p:cNvSpPr>
            <a:spLocks noGrp="1"/>
          </p:cNvSpPr>
          <p:nvPr>
            <p:ph type="dt" sz="half" idx="10"/>
          </p:nvPr>
        </p:nvSpPr>
        <p:spPr/>
        <p:txBody>
          <a:bodyPr/>
          <a:lstStyle/>
          <a:p>
            <a:pPr>
              <a:defRPr/>
            </a:pPr>
            <a:r>
              <a:rPr lang="cs-CZ"/>
              <a:t>June 10, 2019</a:t>
            </a:r>
            <a:endParaRPr lang="en-US" dirty="0"/>
          </a:p>
        </p:txBody>
      </p:sp>
      <p:pic>
        <p:nvPicPr>
          <p:cNvPr id="10" name="Zástupný symbol pro obsah 5">
            <a:extLst>
              <a:ext uri="{FF2B5EF4-FFF2-40B4-BE49-F238E27FC236}">
                <a16:creationId xmlns:a16="http://schemas.microsoft.com/office/drawing/2014/main" id="{5E09B315-018C-49A2-8EAE-0A159207D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75171" y="2420888"/>
            <a:ext cx="4480709"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a:extLst>
              <a:ext uri="{FF2B5EF4-FFF2-40B4-BE49-F238E27FC236}">
                <a16:creationId xmlns:a16="http://schemas.microsoft.com/office/drawing/2014/main" id="{12C27A39-67CE-49FD-8732-9EA11A041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158" y="2420888"/>
            <a:ext cx="2551883" cy="3888432"/>
          </a:xfrm>
          <a:prstGeom prst="rect">
            <a:avLst/>
          </a:prstGeom>
        </p:spPr>
      </p:pic>
      <p:sp>
        <p:nvSpPr>
          <p:cNvPr id="5" name="Zástupný symbol pro číslo snímku 4">
            <a:extLst>
              <a:ext uri="{FF2B5EF4-FFF2-40B4-BE49-F238E27FC236}">
                <a16:creationId xmlns:a16="http://schemas.microsoft.com/office/drawing/2014/main" id="{2DC18F04-FA44-4B73-BF15-DFC597275207}"/>
              </a:ext>
            </a:extLst>
          </p:cNvPr>
          <p:cNvSpPr>
            <a:spLocks noGrp="1"/>
          </p:cNvSpPr>
          <p:nvPr>
            <p:ph type="sldNum" sz="quarter" idx="11"/>
          </p:nvPr>
        </p:nvSpPr>
        <p:spPr/>
        <p:txBody>
          <a:bodyPr/>
          <a:lstStyle/>
          <a:p>
            <a:pPr>
              <a:defRPr/>
            </a:pPr>
            <a:fld id="{0BAAA98E-AEB8-429B-B9FA-B14E1C5572D3}" type="slidenum">
              <a:rPr lang="en-US" altLang="en-US" smtClean="0"/>
              <a:pPr>
                <a:defRPr/>
              </a:pPr>
              <a:t>35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90439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Real-Life Similarity</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Context/Data/Environment </a:t>
            </a:r>
            <a:r>
              <a:rPr lang="cs-CZ" b="1" dirty="0">
                <a:solidFill>
                  <a:schemeClr val="accent6"/>
                </a:solidFill>
              </a:rPr>
              <a:t>d</a:t>
            </a:r>
            <a:r>
              <a:rPr lang="en-US" b="1" dirty="0" err="1">
                <a:solidFill>
                  <a:schemeClr val="accent6"/>
                </a:solidFill>
              </a:rPr>
              <a:t>ependent</a:t>
            </a:r>
            <a:endParaRPr lang="en-US" b="1" dirty="0">
              <a:solidFill>
                <a:schemeClr val="accent6"/>
              </a:solidFill>
            </a:endParaRPr>
          </a:p>
          <a:p>
            <a:r>
              <a:rPr lang="en-US" sz="2400" dirty="0"/>
              <a:t>Circumstances alter similarities</a:t>
            </a:r>
            <a:endParaRPr lang="cs-CZ" sz="2400" dirty="0"/>
          </a:p>
        </p:txBody>
      </p:sp>
      <p:sp>
        <p:nvSpPr>
          <p:cNvPr id="2" name="Zástupný symbol pro zápatí 1">
            <a:extLst>
              <a:ext uri="{FF2B5EF4-FFF2-40B4-BE49-F238E27FC236}">
                <a16:creationId xmlns:a16="http://schemas.microsoft.com/office/drawing/2014/main" id="{59CDCC4C-C8DE-4653-A018-2D48F461147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ED188AE4-F33C-41F6-A572-D9730596B5C0}"/>
              </a:ext>
            </a:extLst>
          </p:cNvPr>
          <p:cNvSpPr>
            <a:spLocks noGrp="1"/>
          </p:cNvSpPr>
          <p:nvPr>
            <p:ph type="dt" sz="half" idx="10"/>
          </p:nvPr>
        </p:nvSpPr>
        <p:spPr/>
        <p:txBody>
          <a:bodyPr/>
          <a:lstStyle/>
          <a:p>
            <a:pPr>
              <a:defRPr/>
            </a:pPr>
            <a:r>
              <a:rPr lang="cs-CZ"/>
              <a:t>June 10, 2019</a:t>
            </a:r>
            <a:endParaRPr lang="en-US" dirty="0"/>
          </a:p>
        </p:txBody>
      </p:sp>
      <p:pic>
        <p:nvPicPr>
          <p:cNvPr id="12" name="Zástupný symbol pro obsah 5">
            <a:extLst>
              <a:ext uri="{FF2B5EF4-FFF2-40B4-BE49-F238E27FC236}">
                <a16:creationId xmlns:a16="http://schemas.microsoft.com/office/drawing/2014/main" id="{2B3188C7-FB1E-42CF-815F-9CB835E82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2512" y="2924944"/>
            <a:ext cx="392341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a:extLst>
              <a:ext uri="{FF2B5EF4-FFF2-40B4-BE49-F238E27FC236}">
                <a16:creationId xmlns:a16="http://schemas.microsoft.com/office/drawing/2014/main" id="{A0D6019A-578C-4A29-B3C4-67F2A8C9F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2632" y="2924943"/>
            <a:ext cx="4183824" cy="2952329"/>
          </a:xfrm>
          <a:prstGeom prst="rect">
            <a:avLst/>
          </a:prstGeom>
        </p:spPr>
      </p:pic>
      <p:sp>
        <p:nvSpPr>
          <p:cNvPr id="5" name="Zástupný symbol pro číslo snímku 4">
            <a:extLst>
              <a:ext uri="{FF2B5EF4-FFF2-40B4-BE49-F238E27FC236}">
                <a16:creationId xmlns:a16="http://schemas.microsoft.com/office/drawing/2014/main" id="{AFA47720-7371-45A0-9A9B-40E4A6F6B00E}"/>
              </a:ext>
            </a:extLst>
          </p:cNvPr>
          <p:cNvSpPr>
            <a:spLocks noGrp="1"/>
          </p:cNvSpPr>
          <p:nvPr>
            <p:ph type="sldNum" sz="quarter" idx="11"/>
          </p:nvPr>
        </p:nvSpPr>
        <p:spPr/>
        <p:txBody>
          <a:bodyPr/>
          <a:lstStyle/>
          <a:p>
            <a:pPr>
              <a:defRPr/>
            </a:pPr>
            <a:fld id="{0BAAA98E-AEB8-429B-B9FA-B14E1C5572D3}" type="slidenum">
              <a:rPr lang="en-US" altLang="en-US" smtClean="0"/>
              <a:pPr>
                <a:defRPr/>
              </a:pPr>
              <a:t>36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056475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Similarity in Geometry</a:t>
            </a:r>
          </a:p>
        </p:txBody>
      </p:sp>
      <p:sp>
        <p:nvSpPr>
          <p:cNvPr id="9" name="Content Placeholder 8"/>
          <p:cNvSpPr>
            <a:spLocks noGrp="1"/>
          </p:cNvSpPr>
          <p:nvPr>
            <p:ph idx="1"/>
          </p:nvPr>
        </p:nvSpPr>
        <p:spPr>
          <a:xfrm>
            <a:off x="250824" y="1412875"/>
            <a:ext cx="8893176" cy="4968875"/>
          </a:xfrm>
        </p:spPr>
        <p:txBody>
          <a:bodyPr/>
          <a:lstStyle/>
          <a:p>
            <a:pPr marL="0" indent="0">
              <a:buNone/>
            </a:pPr>
            <a:r>
              <a:rPr lang="en-US" b="1" dirty="0">
                <a:solidFill>
                  <a:schemeClr val="accent6"/>
                </a:solidFill>
              </a:rPr>
              <a:t>We learned from school</a:t>
            </a:r>
          </a:p>
          <a:p>
            <a:r>
              <a:rPr lang="en-US" sz="2400" dirty="0"/>
              <a:t>Two polygons are </a:t>
            </a:r>
            <a:r>
              <a:rPr lang="en-US" sz="2400" dirty="0">
                <a:solidFill>
                  <a:schemeClr val="accent6"/>
                </a:solidFill>
              </a:rPr>
              <a:t>similar</a:t>
            </a:r>
            <a:r>
              <a:rPr lang="en-US" sz="2400" dirty="0"/>
              <a:t> to each other, if:</a:t>
            </a:r>
          </a:p>
          <a:p>
            <a:pPr marL="914400" lvl="1" indent="-514350">
              <a:buFont typeface="+mj-lt"/>
              <a:buAutoNum type="arabicParenR"/>
            </a:pPr>
            <a:r>
              <a:rPr lang="en-US" dirty="0"/>
              <a:t>Their corresponding angles are </a:t>
            </a:r>
            <a:r>
              <a:rPr lang="en-US" dirty="0">
                <a:solidFill>
                  <a:schemeClr val="accent6"/>
                </a:solidFill>
              </a:rPr>
              <a:t>congruent</a:t>
            </a:r>
          </a:p>
          <a:p>
            <a:pPr marL="1314450" lvl="2" indent="-514350"/>
            <a:r>
              <a:rPr lang="cs-CZ" b="1" dirty="0"/>
              <a:t>∠</a:t>
            </a:r>
            <a:r>
              <a:rPr lang="en-US" dirty="0"/>
              <a:t>A = </a:t>
            </a:r>
            <a:r>
              <a:rPr lang="cs-CZ" b="1" dirty="0"/>
              <a:t>∠</a:t>
            </a:r>
            <a:r>
              <a:rPr lang="en-US" dirty="0"/>
              <a:t>E; </a:t>
            </a:r>
            <a:r>
              <a:rPr lang="cs-CZ" b="1" dirty="0"/>
              <a:t>∠</a:t>
            </a:r>
            <a:r>
              <a:rPr lang="en-US" dirty="0"/>
              <a:t>B = </a:t>
            </a:r>
            <a:r>
              <a:rPr lang="cs-CZ" b="1" dirty="0"/>
              <a:t>∠</a:t>
            </a:r>
            <a:r>
              <a:rPr lang="en-US" dirty="0"/>
              <a:t>F; </a:t>
            </a:r>
            <a:r>
              <a:rPr lang="cs-CZ" b="1" dirty="0"/>
              <a:t>∠</a:t>
            </a:r>
            <a:r>
              <a:rPr lang="en-US" dirty="0"/>
              <a:t>C = </a:t>
            </a:r>
            <a:r>
              <a:rPr lang="cs-CZ" b="1" dirty="0"/>
              <a:t>∠</a:t>
            </a:r>
            <a:r>
              <a:rPr lang="en-US" dirty="0"/>
              <a:t>G; </a:t>
            </a:r>
            <a:r>
              <a:rPr lang="cs-CZ" b="1" dirty="0"/>
              <a:t>∠</a:t>
            </a:r>
            <a:r>
              <a:rPr lang="en-US" dirty="0"/>
              <a:t>D = </a:t>
            </a:r>
            <a:r>
              <a:rPr lang="cs-CZ" b="1" dirty="0"/>
              <a:t>∠</a:t>
            </a:r>
            <a:r>
              <a:rPr lang="en-US" dirty="0"/>
              <a:t>H, </a:t>
            </a:r>
            <a:r>
              <a:rPr lang="en-US" sz="2400" dirty="0"/>
              <a:t>and</a:t>
            </a:r>
            <a:endParaRPr lang="en-US" dirty="0"/>
          </a:p>
          <a:p>
            <a:pPr marL="914400" lvl="1" indent="-514350">
              <a:buFont typeface="+mj-lt"/>
              <a:buAutoNum type="arabicParenR"/>
            </a:pPr>
            <a:r>
              <a:rPr lang="en-US" dirty="0"/>
              <a:t>The lengths of their corresponding sides are </a:t>
            </a:r>
            <a:r>
              <a:rPr lang="en-US" dirty="0">
                <a:solidFill>
                  <a:schemeClr val="accent6"/>
                </a:solidFill>
              </a:rPr>
              <a:t>proportional</a:t>
            </a:r>
          </a:p>
          <a:p>
            <a:pPr marL="1314450" lvl="2" indent="-514350"/>
            <a:r>
              <a:rPr lang="en-US" dirty="0"/>
              <a:t>AB/EF = BC/FG = CD/GH = DA/HE</a:t>
            </a:r>
            <a:endParaRPr lang="cs-CZ" dirty="0"/>
          </a:p>
          <a:p>
            <a:endParaRPr lang="cs-CZ" sz="2400" dirty="0"/>
          </a:p>
        </p:txBody>
      </p:sp>
      <p:sp>
        <p:nvSpPr>
          <p:cNvPr id="11" name="Lichoběžník 10">
            <a:extLst>
              <a:ext uri="{FF2B5EF4-FFF2-40B4-BE49-F238E27FC236}">
                <a16:creationId xmlns:a16="http://schemas.microsoft.com/office/drawing/2014/main" id="{D7E7CEA9-BC00-42EE-B609-2497520C6ABB}"/>
              </a:ext>
            </a:extLst>
          </p:cNvPr>
          <p:cNvSpPr/>
          <p:nvPr/>
        </p:nvSpPr>
        <p:spPr>
          <a:xfrm>
            <a:off x="2348814" y="4476793"/>
            <a:ext cx="1074473" cy="864096"/>
          </a:xfrm>
          <a:prstGeom prst="trapezoid">
            <a:avLst>
              <a:gd name="adj" fmla="val 26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Lichoběžník 11">
            <a:extLst>
              <a:ext uri="{FF2B5EF4-FFF2-40B4-BE49-F238E27FC236}">
                <a16:creationId xmlns:a16="http://schemas.microsoft.com/office/drawing/2014/main" id="{6090A2EB-8946-4014-8A49-0E9EFA541DBE}"/>
              </a:ext>
            </a:extLst>
          </p:cNvPr>
          <p:cNvSpPr/>
          <p:nvPr/>
        </p:nvSpPr>
        <p:spPr>
          <a:xfrm>
            <a:off x="4740649" y="4390432"/>
            <a:ext cx="2353512" cy="1667432"/>
          </a:xfrm>
          <a:prstGeom prst="trapezoid">
            <a:avLst>
              <a:gd name="adj" fmla="val 26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3A7828A9-396C-4777-906B-8154FAC961A5}"/>
              </a:ext>
            </a:extLst>
          </p:cNvPr>
          <p:cNvSpPr txBox="1"/>
          <p:nvPr/>
        </p:nvSpPr>
        <p:spPr>
          <a:xfrm>
            <a:off x="3470396" y="5156223"/>
            <a:ext cx="309700" cy="369332"/>
          </a:xfrm>
          <a:prstGeom prst="rect">
            <a:avLst/>
          </a:prstGeom>
          <a:noFill/>
        </p:spPr>
        <p:txBody>
          <a:bodyPr wrap="none" rtlCol="0">
            <a:spAutoFit/>
          </a:bodyPr>
          <a:lstStyle/>
          <a:p>
            <a:r>
              <a:rPr lang="en-US" dirty="0"/>
              <a:t>B</a:t>
            </a:r>
            <a:endParaRPr lang="cs-CZ" dirty="0"/>
          </a:p>
        </p:txBody>
      </p:sp>
      <p:sp>
        <p:nvSpPr>
          <p:cNvPr id="14" name="TextovéPole 13">
            <a:extLst>
              <a:ext uri="{FF2B5EF4-FFF2-40B4-BE49-F238E27FC236}">
                <a16:creationId xmlns:a16="http://schemas.microsoft.com/office/drawing/2014/main" id="{7A89868D-F7AB-46CA-9549-2BA9667AEA1B}"/>
              </a:ext>
            </a:extLst>
          </p:cNvPr>
          <p:cNvSpPr txBox="1"/>
          <p:nvPr/>
        </p:nvSpPr>
        <p:spPr>
          <a:xfrm>
            <a:off x="3326802" y="4292127"/>
            <a:ext cx="308098" cy="369332"/>
          </a:xfrm>
          <a:prstGeom prst="rect">
            <a:avLst/>
          </a:prstGeom>
          <a:noFill/>
        </p:spPr>
        <p:txBody>
          <a:bodyPr wrap="none" rtlCol="0">
            <a:spAutoFit/>
          </a:bodyPr>
          <a:lstStyle/>
          <a:p>
            <a:r>
              <a:rPr lang="en-US" dirty="0"/>
              <a:t>C</a:t>
            </a:r>
            <a:endParaRPr lang="cs-CZ" dirty="0"/>
          </a:p>
        </p:txBody>
      </p:sp>
      <p:sp>
        <p:nvSpPr>
          <p:cNvPr id="15" name="TextovéPole 14">
            <a:extLst>
              <a:ext uri="{FF2B5EF4-FFF2-40B4-BE49-F238E27FC236}">
                <a16:creationId xmlns:a16="http://schemas.microsoft.com/office/drawing/2014/main" id="{1A9B0768-0F27-4A5C-82AA-E5F8BE221686}"/>
              </a:ext>
            </a:extLst>
          </p:cNvPr>
          <p:cNvSpPr txBox="1"/>
          <p:nvPr/>
        </p:nvSpPr>
        <p:spPr>
          <a:xfrm>
            <a:off x="1992310" y="5156223"/>
            <a:ext cx="276228" cy="369332"/>
          </a:xfrm>
          <a:prstGeom prst="rect">
            <a:avLst/>
          </a:prstGeom>
          <a:noFill/>
        </p:spPr>
        <p:txBody>
          <a:bodyPr wrap="square" rtlCol="0">
            <a:spAutoFit/>
          </a:bodyPr>
          <a:lstStyle/>
          <a:p>
            <a:r>
              <a:rPr lang="en-US" dirty="0"/>
              <a:t>A</a:t>
            </a:r>
            <a:endParaRPr lang="cs-CZ" dirty="0"/>
          </a:p>
        </p:txBody>
      </p:sp>
      <p:sp>
        <p:nvSpPr>
          <p:cNvPr id="16" name="TextovéPole 15">
            <a:extLst>
              <a:ext uri="{FF2B5EF4-FFF2-40B4-BE49-F238E27FC236}">
                <a16:creationId xmlns:a16="http://schemas.microsoft.com/office/drawing/2014/main" id="{43227820-E660-4A07-BB22-87D5FEA92AB0}"/>
              </a:ext>
            </a:extLst>
          </p:cNvPr>
          <p:cNvSpPr txBox="1"/>
          <p:nvPr/>
        </p:nvSpPr>
        <p:spPr>
          <a:xfrm>
            <a:off x="2121667" y="4292127"/>
            <a:ext cx="317716" cy="369332"/>
          </a:xfrm>
          <a:prstGeom prst="rect">
            <a:avLst/>
          </a:prstGeom>
          <a:noFill/>
        </p:spPr>
        <p:txBody>
          <a:bodyPr wrap="square" rtlCol="0">
            <a:spAutoFit/>
          </a:bodyPr>
          <a:lstStyle/>
          <a:p>
            <a:r>
              <a:rPr lang="en-US" dirty="0"/>
              <a:t>D</a:t>
            </a:r>
            <a:endParaRPr lang="cs-CZ" dirty="0"/>
          </a:p>
        </p:txBody>
      </p:sp>
      <p:sp>
        <p:nvSpPr>
          <p:cNvPr id="17" name="TextovéPole 16">
            <a:extLst>
              <a:ext uri="{FF2B5EF4-FFF2-40B4-BE49-F238E27FC236}">
                <a16:creationId xmlns:a16="http://schemas.microsoft.com/office/drawing/2014/main" id="{03162422-EF6B-43CA-9528-5428BC9E1D69}"/>
              </a:ext>
            </a:extLst>
          </p:cNvPr>
          <p:cNvSpPr txBox="1"/>
          <p:nvPr/>
        </p:nvSpPr>
        <p:spPr>
          <a:xfrm>
            <a:off x="4403352" y="5795972"/>
            <a:ext cx="296876" cy="369332"/>
          </a:xfrm>
          <a:prstGeom prst="rect">
            <a:avLst/>
          </a:prstGeom>
          <a:noFill/>
        </p:spPr>
        <p:txBody>
          <a:bodyPr wrap="none" rtlCol="0">
            <a:spAutoFit/>
          </a:bodyPr>
          <a:lstStyle/>
          <a:p>
            <a:r>
              <a:rPr lang="en-US" dirty="0"/>
              <a:t>E</a:t>
            </a:r>
            <a:endParaRPr lang="cs-CZ" dirty="0"/>
          </a:p>
        </p:txBody>
      </p:sp>
      <p:sp>
        <p:nvSpPr>
          <p:cNvPr id="18" name="TextovéPole 17">
            <a:extLst>
              <a:ext uri="{FF2B5EF4-FFF2-40B4-BE49-F238E27FC236}">
                <a16:creationId xmlns:a16="http://schemas.microsoft.com/office/drawing/2014/main" id="{982609F3-AB41-4AD0-BA26-CD6565D18F74}"/>
              </a:ext>
            </a:extLst>
          </p:cNvPr>
          <p:cNvSpPr txBox="1"/>
          <p:nvPr/>
        </p:nvSpPr>
        <p:spPr>
          <a:xfrm>
            <a:off x="7094161" y="5795972"/>
            <a:ext cx="290464" cy="369332"/>
          </a:xfrm>
          <a:prstGeom prst="rect">
            <a:avLst/>
          </a:prstGeom>
          <a:noFill/>
        </p:spPr>
        <p:txBody>
          <a:bodyPr wrap="none" rtlCol="0">
            <a:spAutoFit/>
          </a:bodyPr>
          <a:lstStyle/>
          <a:p>
            <a:r>
              <a:rPr lang="en-US" dirty="0"/>
              <a:t>F</a:t>
            </a:r>
            <a:endParaRPr lang="cs-CZ" dirty="0"/>
          </a:p>
        </p:txBody>
      </p:sp>
      <p:sp>
        <p:nvSpPr>
          <p:cNvPr id="23" name="TextovéPole 22">
            <a:extLst>
              <a:ext uri="{FF2B5EF4-FFF2-40B4-BE49-F238E27FC236}">
                <a16:creationId xmlns:a16="http://schemas.microsoft.com/office/drawing/2014/main" id="{A783EA8B-1685-44DE-9143-59E2A19446AE}"/>
              </a:ext>
            </a:extLst>
          </p:cNvPr>
          <p:cNvSpPr txBox="1"/>
          <p:nvPr/>
        </p:nvSpPr>
        <p:spPr>
          <a:xfrm>
            <a:off x="4792898" y="4205766"/>
            <a:ext cx="328936" cy="369332"/>
          </a:xfrm>
          <a:prstGeom prst="rect">
            <a:avLst/>
          </a:prstGeom>
          <a:noFill/>
        </p:spPr>
        <p:txBody>
          <a:bodyPr wrap="none" rtlCol="0">
            <a:spAutoFit/>
          </a:bodyPr>
          <a:lstStyle/>
          <a:p>
            <a:r>
              <a:rPr lang="en-US" dirty="0"/>
              <a:t>H</a:t>
            </a:r>
            <a:endParaRPr lang="cs-CZ" dirty="0"/>
          </a:p>
        </p:txBody>
      </p:sp>
      <p:sp>
        <p:nvSpPr>
          <p:cNvPr id="24" name="TextovéPole 23">
            <a:extLst>
              <a:ext uri="{FF2B5EF4-FFF2-40B4-BE49-F238E27FC236}">
                <a16:creationId xmlns:a16="http://schemas.microsoft.com/office/drawing/2014/main" id="{BCFFEF6A-A867-4034-B680-729976693CAB}"/>
              </a:ext>
            </a:extLst>
          </p:cNvPr>
          <p:cNvSpPr txBox="1"/>
          <p:nvPr/>
        </p:nvSpPr>
        <p:spPr>
          <a:xfrm>
            <a:off x="6691793" y="4205766"/>
            <a:ext cx="330540" cy="369332"/>
          </a:xfrm>
          <a:prstGeom prst="rect">
            <a:avLst/>
          </a:prstGeom>
          <a:noFill/>
        </p:spPr>
        <p:txBody>
          <a:bodyPr wrap="none" rtlCol="0">
            <a:spAutoFit/>
          </a:bodyPr>
          <a:lstStyle/>
          <a:p>
            <a:r>
              <a:rPr lang="en-US" dirty="0"/>
              <a:t>G</a:t>
            </a:r>
            <a:endParaRPr lang="cs-CZ" dirty="0"/>
          </a:p>
        </p:txBody>
      </p:sp>
      <p:sp>
        <p:nvSpPr>
          <p:cNvPr id="2" name="Zástupný symbol pro zápatí 1">
            <a:extLst>
              <a:ext uri="{FF2B5EF4-FFF2-40B4-BE49-F238E27FC236}">
                <a16:creationId xmlns:a16="http://schemas.microsoft.com/office/drawing/2014/main" id="{1820939D-76BC-4FEF-A405-4E6119F34A0C}"/>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61A05258-95A5-4C91-A072-82AA589EC63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3336FDE-23A1-413C-A78F-00CC8FE19A6E}"/>
              </a:ext>
            </a:extLst>
          </p:cNvPr>
          <p:cNvSpPr>
            <a:spLocks noGrp="1"/>
          </p:cNvSpPr>
          <p:nvPr>
            <p:ph type="sldNum" sz="quarter" idx="11"/>
          </p:nvPr>
        </p:nvSpPr>
        <p:spPr/>
        <p:txBody>
          <a:bodyPr/>
          <a:lstStyle/>
          <a:p>
            <a:pPr>
              <a:defRPr/>
            </a:pPr>
            <a:fld id="{0BAAA98E-AEB8-429B-B9FA-B14E1C5572D3}" type="slidenum">
              <a:rPr lang="en-US" altLang="en-US" smtClean="0"/>
              <a:pPr>
                <a:defRPr/>
              </a:pPr>
              <a:t>37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522350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Similarity in Geometry</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Similarity in geometry</a:t>
            </a:r>
          </a:p>
          <a:p>
            <a:r>
              <a:rPr lang="en-US" sz="2400" dirty="0"/>
              <a:t>If one polygon is similar to a second polygon, and the second polygon is similar to the third polygon, the first polygon is similar to the third polygon</a:t>
            </a:r>
          </a:p>
          <a:p>
            <a:endParaRPr lang="en-US" sz="2400" dirty="0"/>
          </a:p>
          <a:p>
            <a:r>
              <a:rPr lang="en-US" sz="2400" dirty="0"/>
              <a:t>In any case: </a:t>
            </a:r>
            <a:r>
              <a:rPr lang="en-US" sz="2400" dirty="0">
                <a:solidFill>
                  <a:schemeClr val="accent6"/>
                </a:solidFill>
              </a:rPr>
              <a:t>two geometric figures are either similar, or they are not similar at all</a:t>
            </a:r>
          </a:p>
        </p:txBody>
      </p:sp>
      <p:sp>
        <p:nvSpPr>
          <p:cNvPr id="2" name="Zástupný symbol pro zápatí 1">
            <a:extLst>
              <a:ext uri="{FF2B5EF4-FFF2-40B4-BE49-F238E27FC236}">
                <a16:creationId xmlns:a16="http://schemas.microsoft.com/office/drawing/2014/main" id="{9125F7A4-8EA2-4BDC-A04B-33AEFE31F1E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C8179C28-E00C-446D-BDB7-8CC8FC0340E1}"/>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254CE28B-1478-4F74-896D-C718943DC7F9}"/>
              </a:ext>
            </a:extLst>
          </p:cNvPr>
          <p:cNvSpPr>
            <a:spLocks noGrp="1"/>
          </p:cNvSpPr>
          <p:nvPr>
            <p:ph type="sldNum" sz="quarter" idx="11"/>
          </p:nvPr>
        </p:nvSpPr>
        <p:spPr/>
        <p:txBody>
          <a:bodyPr/>
          <a:lstStyle/>
          <a:p>
            <a:pPr>
              <a:defRPr/>
            </a:pPr>
            <a:fld id="{0BAAA98E-AEB8-429B-B9FA-B14E1C5572D3}" type="slidenum">
              <a:rPr lang="en-US" altLang="en-US" smtClean="0"/>
              <a:pPr>
                <a:defRPr/>
              </a:pPr>
              <a:t>38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585083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Contemporary Networked Media</a:t>
            </a:r>
          </a:p>
        </p:txBody>
      </p:sp>
      <p:sp>
        <p:nvSpPr>
          <p:cNvPr id="9" name="Content Placeholder 8"/>
          <p:cNvSpPr>
            <a:spLocks noGrp="1"/>
          </p:cNvSpPr>
          <p:nvPr>
            <p:ph idx="1"/>
          </p:nvPr>
        </p:nvSpPr>
        <p:spPr>
          <a:xfrm>
            <a:off x="250825" y="1412875"/>
            <a:ext cx="8642350" cy="4968875"/>
          </a:xfrm>
        </p:spPr>
        <p:txBody>
          <a:bodyPr/>
          <a:lstStyle/>
          <a:p>
            <a:pPr marL="0" indent="0">
              <a:buNone/>
            </a:pPr>
            <a:r>
              <a:rPr lang="en-US" b="1" dirty="0">
                <a:solidFill>
                  <a:schemeClr val="accent6"/>
                </a:solidFill>
              </a:rPr>
              <a:t>The digital data point of view</a:t>
            </a:r>
            <a:endParaRPr lang="en-US" altLang="cs-CZ" b="1" dirty="0">
              <a:solidFill>
                <a:schemeClr val="accent6"/>
              </a:solidFill>
            </a:endParaRPr>
          </a:p>
          <a:p>
            <a:r>
              <a:rPr lang="en-AU" sz="2400" dirty="0"/>
              <a:t>Almost </a:t>
            </a:r>
            <a:r>
              <a:rPr lang="en-AU" sz="2400" dirty="0">
                <a:solidFill>
                  <a:schemeClr val="accent6"/>
                </a:solidFill>
              </a:rPr>
              <a:t>everything</a:t>
            </a:r>
            <a:r>
              <a:rPr lang="en-AU" sz="2400" dirty="0"/>
              <a:t> that we </a:t>
            </a:r>
            <a:r>
              <a:rPr lang="en-AU" sz="2400" i="1" dirty="0"/>
              <a:t>see</a:t>
            </a:r>
            <a:r>
              <a:rPr lang="en-AU" sz="2400" dirty="0"/>
              <a:t>, </a:t>
            </a:r>
            <a:r>
              <a:rPr lang="en-AU" sz="2400" i="1" dirty="0"/>
              <a:t>read</a:t>
            </a:r>
            <a:r>
              <a:rPr lang="en-AU" sz="2400" dirty="0"/>
              <a:t>, </a:t>
            </a:r>
            <a:r>
              <a:rPr lang="en-AU" sz="2400" i="1" dirty="0"/>
              <a:t>hear</a:t>
            </a:r>
            <a:r>
              <a:rPr lang="en-AU" sz="2400" dirty="0"/>
              <a:t>, </a:t>
            </a:r>
            <a:r>
              <a:rPr lang="en-AU" sz="2400" i="1" dirty="0"/>
              <a:t>write</a:t>
            </a:r>
            <a:r>
              <a:rPr lang="en-AU" sz="2400" dirty="0"/>
              <a:t>, </a:t>
            </a:r>
            <a:r>
              <a:rPr lang="en-AU" sz="2400" i="1" dirty="0"/>
              <a:t>measure</a:t>
            </a:r>
            <a:r>
              <a:rPr lang="en-AU" sz="2400" dirty="0"/>
              <a:t>, or </a:t>
            </a:r>
            <a:r>
              <a:rPr lang="en-AU" sz="2400" i="1" dirty="0"/>
              <a:t>observe</a:t>
            </a:r>
            <a:r>
              <a:rPr lang="en-AU" sz="2400" dirty="0"/>
              <a:t> can be </a:t>
            </a:r>
            <a:r>
              <a:rPr lang="en-AU" sz="2400" dirty="0">
                <a:solidFill>
                  <a:schemeClr val="accent6"/>
                </a:solidFill>
              </a:rPr>
              <a:t>digital</a:t>
            </a:r>
            <a:endParaRPr lang="en-AU" sz="2400" dirty="0"/>
          </a:p>
          <a:p>
            <a:r>
              <a:rPr lang="en-US" sz="2400" dirty="0"/>
              <a:t>Users </a:t>
            </a:r>
            <a:r>
              <a:rPr lang="en-US" sz="2400" dirty="0">
                <a:solidFill>
                  <a:schemeClr val="accent6"/>
                </a:solidFill>
              </a:rPr>
              <a:t>autonomously</a:t>
            </a:r>
            <a:r>
              <a:rPr lang="en-US" sz="2400" dirty="0"/>
              <a:t> </a:t>
            </a:r>
            <a:r>
              <a:rPr lang="en-US" sz="2400" i="1" dirty="0"/>
              <a:t>contribute</a:t>
            </a:r>
            <a:r>
              <a:rPr lang="en-US" sz="2400" dirty="0"/>
              <a:t> to production of global media and the growth is </a:t>
            </a:r>
            <a:r>
              <a:rPr lang="en-US" sz="2400" dirty="0">
                <a:solidFill>
                  <a:schemeClr val="accent6"/>
                </a:solidFill>
              </a:rPr>
              <a:t>exponential</a:t>
            </a:r>
          </a:p>
          <a:p>
            <a:r>
              <a:rPr lang="en-US" sz="2400" dirty="0"/>
              <a:t>Sites like Flickr, YouTube, Facebook host user contributed content for a variety of </a:t>
            </a:r>
            <a:r>
              <a:rPr lang="en-US" sz="2400" dirty="0">
                <a:solidFill>
                  <a:schemeClr val="accent6"/>
                </a:solidFill>
              </a:rPr>
              <a:t>events</a:t>
            </a:r>
            <a:endParaRPr lang="en-US" sz="2400" dirty="0"/>
          </a:p>
          <a:p>
            <a:r>
              <a:rPr lang="en-US" sz="2400" dirty="0"/>
              <a:t>The elements of networked media are related by numerous multi-facet </a:t>
            </a:r>
            <a:r>
              <a:rPr lang="en-US" sz="2400" dirty="0">
                <a:solidFill>
                  <a:schemeClr val="accent6"/>
                </a:solidFill>
              </a:rPr>
              <a:t>links of similarity</a:t>
            </a:r>
          </a:p>
          <a:p>
            <a:endParaRPr lang="en-US" sz="1600" dirty="0"/>
          </a:p>
          <a:p>
            <a:pPr marL="0" indent="0" algn="ctr">
              <a:buNone/>
            </a:pPr>
            <a:r>
              <a:rPr lang="en-US" dirty="0"/>
              <a:t>Majority of current data is </a:t>
            </a:r>
            <a:r>
              <a:rPr lang="en-US" b="1" dirty="0">
                <a:solidFill>
                  <a:schemeClr val="accent6"/>
                </a:solidFill>
              </a:rPr>
              <a:t>unstructured</a:t>
            </a:r>
            <a:r>
              <a:rPr lang="en-US" dirty="0"/>
              <a:t>,</a:t>
            </a:r>
          </a:p>
          <a:p>
            <a:pPr marL="0" indent="0" algn="ctr">
              <a:buNone/>
            </a:pPr>
            <a:r>
              <a:rPr lang="en-US" sz="2400" dirty="0"/>
              <a:t>possibly only structured on display</a:t>
            </a:r>
          </a:p>
        </p:txBody>
      </p:sp>
      <p:sp>
        <p:nvSpPr>
          <p:cNvPr id="2" name="Zástupný symbol pro zápatí 1">
            <a:extLst>
              <a:ext uri="{FF2B5EF4-FFF2-40B4-BE49-F238E27FC236}">
                <a16:creationId xmlns:a16="http://schemas.microsoft.com/office/drawing/2014/main" id="{489901BD-25F2-4F4A-8519-54375BC6D9C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2E45DE96-BD9F-4C97-8DD4-5C4549A631B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E104928-B2C0-4433-8B98-E9DF0ACAE780}"/>
              </a:ext>
            </a:extLst>
          </p:cNvPr>
          <p:cNvSpPr>
            <a:spLocks noGrp="1"/>
          </p:cNvSpPr>
          <p:nvPr>
            <p:ph type="sldNum" sz="quarter" idx="11"/>
          </p:nvPr>
        </p:nvSpPr>
        <p:spPr/>
        <p:txBody>
          <a:bodyPr/>
          <a:lstStyle/>
          <a:p>
            <a:pPr>
              <a:defRPr/>
            </a:pPr>
            <a:fld id="{0BAAA98E-AEB8-429B-B9FA-B14E1C5572D3}" type="slidenum">
              <a:rPr lang="en-US" altLang="en-US" smtClean="0"/>
              <a:pPr>
                <a:defRPr/>
              </a:pPr>
              <a:t>39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53558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1.1 Motion Data</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Motion data</a:t>
            </a:r>
          </a:p>
          <a:p>
            <a:r>
              <a:rPr lang="en-US" altLang="cs-CZ" sz="2400" dirty="0"/>
              <a:t>A digital representation of a human motion</a:t>
            </a:r>
          </a:p>
          <a:p>
            <a:r>
              <a:rPr lang="en-US" altLang="cs-CZ" sz="2400" dirty="0"/>
              <a:t>Types of data:</a:t>
            </a:r>
          </a:p>
          <a:p>
            <a:pPr lvl="1"/>
            <a:r>
              <a:rPr lang="en-US" altLang="cs-CZ" sz="2000" b="1" dirty="0">
                <a:solidFill>
                  <a:schemeClr val="accent6"/>
                </a:solidFill>
              </a:rPr>
              <a:t>Kinematic</a:t>
            </a:r>
            <a:r>
              <a:rPr lang="en-US" altLang="cs-CZ" sz="2000" dirty="0"/>
              <a:t> – motion capture data, recorded by synchronized cams</a:t>
            </a:r>
          </a:p>
          <a:p>
            <a:pPr lvl="1"/>
            <a:r>
              <a:rPr lang="en-US" altLang="cs-CZ" sz="2000" b="1" dirty="0">
                <a:solidFill>
                  <a:schemeClr val="accent6"/>
                </a:solidFill>
              </a:rPr>
              <a:t>Kinetic</a:t>
            </a:r>
            <a:r>
              <a:rPr lang="en-US" altLang="cs-CZ" sz="2000" dirty="0"/>
              <a:t> – ground-reaction force data, obtained by pressure plates</a:t>
            </a:r>
            <a:endParaRPr lang="en-US" altLang="cs-CZ" sz="2000" b="1" i="1" dirty="0">
              <a:solidFill>
                <a:schemeClr val="accent2"/>
              </a:solidFill>
            </a:endParaRPr>
          </a:p>
        </p:txBody>
      </p:sp>
      <p:pic>
        <p:nvPicPr>
          <p:cNvPr id="1026" name="Picture 2" descr="VÃ½sledek obrÃ¡zku pro kinematics vs kinetics">
            <a:extLst>
              <a:ext uri="{FF2B5EF4-FFF2-40B4-BE49-F238E27FC236}">
                <a16:creationId xmlns:a16="http://schemas.microsoft.com/office/drawing/2014/main" id="{59FC1CBC-8872-4BC3-B3FD-B5B2813E5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391" y="3717032"/>
            <a:ext cx="5041404" cy="2520702"/>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90E7CEE9-B645-42DA-B59F-F56C42C7E081}"/>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A367B92-7935-41E5-AAA4-ED8BC7531B8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4F169EB0-AC30-4DA9-A071-DB7941523C64}"/>
              </a:ext>
            </a:extLst>
          </p:cNvPr>
          <p:cNvSpPr>
            <a:spLocks noGrp="1"/>
          </p:cNvSpPr>
          <p:nvPr>
            <p:ph type="sldNum" sz="quarter" idx="11"/>
          </p:nvPr>
        </p:nvSpPr>
        <p:spPr/>
        <p:txBody>
          <a:bodyPr/>
          <a:lstStyle/>
          <a:p>
            <a:pPr>
              <a:defRPr/>
            </a:pPr>
            <a:fld id="{0BAAA98E-AEB8-429B-B9FA-B14E1C5572D3}" type="slidenum">
              <a:rPr lang="en-US" altLang="en-US" smtClean="0"/>
              <a:pPr>
                <a:defRPr/>
              </a:pPr>
              <a:t>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692563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Challenge</a:t>
            </a:r>
          </a:p>
        </p:txBody>
      </p:sp>
      <p:sp>
        <p:nvSpPr>
          <p:cNvPr id="9" name="Content Placeholder 8"/>
          <p:cNvSpPr>
            <a:spLocks noGrp="1"/>
          </p:cNvSpPr>
          <p:nvPr>
            <p:ph idx="1"/>
          </p:nvPr>
        </p:nvSpPr>
        <p:spPr>
          <a:xfrm>
            <a:off x="250825" y="1412875"/>
            <a:ext cx="8641854" cy="4968875"/>
          </a:xfrm>
        </p:spPr>
        <p:txBody>
          <a:bodyPr/>
          <a:lstStyle/>
          <a:p>
            <a:pPr marL="0" indent="0">
              <a:buNone/>
            </a:pPr>
            <a:r>
              <a:rPr lang="en-US" b="1" dirty="0">
                <a:solidFill>
                  <a:schemeClr val="accent6"/>
                </a:solidFill>
              </a:rPr>
              <a:t>Challenge</a:t>
            </a:r>
          </a:p>
          <a:p>
            <a:r>
              <a:rPr lang="en-US" sz="2400" dirty="0"/>
              <a:t>Networked media database is getting close to the human “fact-bases”</a:t>
            </a:r>
          </a:p>
          <a:p>
            <a:pPr lvl="1"/>
            <a:r>
              <a:rPr lang="en-US" dirty="0"/>
              <a:t>The gap between physical and digital world has blurred</a:t>
            </a:r>
          </a:p>
          <a:p>
            <a:endParaRPr lang="en-US" sz="2400" b="1" dirty="0"/>
          </a:p>
          <a:p>
            <a:r>
              <a:rPr lang="en-US" sz="2400" dirty="0">
                <a:solidFill>
                  <a:schemeClr val="accent6"/>
                </a:solidFill>
              </a:rPr>
              <a:t>Similarity data management</a:t>
            </a:r>
            <a:r>
              <a:rPr lang="en-US" sz="2400" dirty="0"/>
              <a:t> is needed to </a:t>
            </a:r>
            <a:r>
              <a:rPr lang="en-US" sz="2400" i="1" dirty="0"/>
              <a:t>connect</a:t>
            </a:r>
            <a:r>
              <a:rPr lang="en-US" sz="2400" dirty="0"/>
              <a:t>, </a:t>
            </a:r>
            <a:r>
              <a:rPr lang="en-US" sz="2400" i="1" dirty="0"/>
              <a:t>search</a:t>
            </a:r>
            <a:r>
              <a:rPr lang="en-US" sz="2400" dirty="0"/>
              <a:t>, </a:t>
            </a:r>
            <a:r>
              <a:rPr lang="en-US" sz="2400" i="1" dirty="0"/>
              <a:t>filter</a:t>
            </a:r>
            <a:r>
              <a:rPr lang="en-US" sz="2400" dirty="0"/>
              <a:t>, </a:t>
            </a:r>
            <a:r>
              <a:rPr lang="en-US" sz="2400" i="1" dirty="0"/>
              <a:t>merge</a:t>
            </a:r>
            <a:r>
              <a:rPr lang="en-US" sz="2400" dirty="0"/>
              <a:t>, </a:t>
            </a:r>
            <a:r>
              <a:rPr lang="en-US" sz="2400" i="1" dirty="0"/>
              <a:t>relate</a:t>
            </a:r>
            <a:r>
              <a:rPr lang="en-US" sz="2400" dirty="0"/>
              <a:t>, </a:t>
            </a:r>
            <a:r>
              <a:rPr lang="en-US" sz="2400" i="1" dirty="0"/>
              <a:t>rank</a:t>
            </a:r>
            <a:r>
              <a:rPr lang="en-US" sz="2400" dirty="0"/>
              <a:t>, </a:t>
            </a:r>
            <a:r>
              <a:rPr lang="en-US" sz="2400" i="1" dirty="0"/>
              <a:t>cluster</a:t>
            </a:r>
            <a:r>
              <a:rPr lang="en-US" sz="2400" dirty="0"/>
              <a:t>, </a:t>
            </a:r>
            <a:r>
              <a:rPr lang="en-US" sz="2400" i="1" dirty="0"/>
              <a:t>classify</a:t>
            </a:r>
            <a:r>
              <a:rPr lang="en-US" sz="2400" dirty="0"/>
              <a:t>, </a:t>
            </a:r>
            <a:r>
              <a:rPr lang="en-US" sz="2400" i="1" dirty="0"/>
              <a:t>identify</a:t>
            </a:r>
            <a:r>
              <a:rPr lang="en-US" sz="2400" dirty="0"/>
              <a:t>, or </a:t>
            </a:r>
            <a:r>
              <a:rPr lang="en-US" sz="2400" i="1" dirty="0"/>
              <a:t>categorize</a:t>
            </a:r>
            <a:r>
              <a:rPr lang="en-US" sz="2400" dirty="0"/>
              <a:t> objects across various collections</a:t>
            </a:r>
          </a:p>
          <a:p>
            <a:endParaRPr lang="en-US" sz="2400" dirty="0"/>
          </a:p>
          <a:p>
            <a:pPr algn="ctr">
              <a:buNone/>
            </a:pPr>
            <a:r>
              <a:rPr lang="en-US" b="1" dirty="0">
                <a:solidFill>
                  <a:schemeClr val="accent6"/>
                </a:solidFill>
              </a:rPr>
              <a:t>WHY?</a:t>
            </a:r>
          </a:p>
          <a:p>
            <a:pPr algn="ctr">
              <a:buNone/>
            </a:pPr>
            <a:r>
              <a:rPr lang="en-US" sz="2400" dirty="0"/>
              <a:t>It is the </a:t>
            </a:r>
            <a:r>
              <a:rPr lang="en-US" sz="2400" i="1" dirty="0"/>
              <a:t>similarity</a:t>
            </a:r>
            <a:r>
              <a:rPr lang="en-US" sz="2400" dirty="0"/>
              <a:t> which is in the world </a:t>
            </a:r>
            <a:r>
              <a:rPr lang="en-US" sz="2400" i="1" dirty="0"/>
              <a:t>revealing</a:t>
            </a:r>
          </a:p>
        </p:txBody>
      </p:sp>
      <p:sp>
        <p:nvSpPr>
          <p:cNvPr id="2" name="Zástupný symbol pro zápatí 1">
            <a:extLst>
              <a:ext uri="{FF2B5EF4-FFF2-40B4-BE49-F238E27FC236}">
                <a16:creationId xmlns:a16="http://schemas.microsoft.com/office/drawing/2014/main" id="{BE9CEEC3-0714-4AC1-92A7-A7FC681889F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C4892B75-DA0F-4B0F-81A9-7745FAF6B8F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F15E3BB1-26AA-408D-84BE-BED5727E0F1C}"/>
              </a:ext>
            </a:extLst>
          </p:cNvPr>
          <p:cNvSpPr>
            <a:spLocks noGrp="1"/>
          </p:cNvSpPr>
          <p:nvPr>
            <p:ph type="sldNum" sz="quarter" idx="11"/>
          </p:nvPr>
        </p:nvSpPr>
        <p:spPr/>
        <p:txBody>
          <a:bodyPr/>
          <a:lstStyle/>
          <a:p>
            <a:pPr>
              <a:defRPr/>
            </a:pPr>
            <a:fld id="{0BAAA98E-AEB8-429B-B9FA-B14E1C5572D3}" type="slidenum">
              <a:rPr lang="en-US" altLang="en-US" smtClean="0"/>
              <a:pPr>
                <a:defRPr/>
              </a:pPr>
              <a:t>40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928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3.1</a:t>
            </a:r>
            <a:r>
              <a:rPr lang="cs-CZ" dirty="0"/>
              <a:t> </a:t>
            </a:r>
            <a:r>
              <a:rPr lang="en-US" dirty="0"/>
              <a:t>Iterative and Interactive</a:t>
            </a:r>
            <a:br>
              <a:rPr lang="en-US" dirty="0"/>
            </a:br>
            <a:r>
              <a:rPr lang="en-US" dirty="0"/>
              <a:t>Nature of Contemporary Searching</a:t>
            </a:r>
          </a:p>
        </p:txBody>
      </p:sp>
      <p:sp>
        <p:nvSpPr>
          <p:cNvPr id="9" name="Content Placeholder 8"/>
          <p:cNvSpPr>
            <a:spLocks noGrp="1"/>
          </p:cNvSpPr>
          <p:nvPr>
            <p:ph idx="1"/>
          </p:nvPr>
        </p:nvSpPr>
        <p:spPr>
          <a:xfrm>
            <a:off x="250825" y="1412875"/>
            <a:ext cx="8641854" cy="4968875"/>
          </a:xfrm>
        </p:spPr>
        <p:txBody>
          <a:bodyPr/>
          <a:lstStyle/>
          <a:p>
            <a:r>
              <a:rPr lang="en-US" dirty="0"/>
              <a:t>When we search, our next actions are reactions to the </a:t>
            </a:r>
            <a:r>
              <a:rPr lang="en-US" dirty="0">
                <a:solidFill>
                  <a:schemeClr val="accent6"/>
                </a:solidFill>
              </a:rPr>
              <a:t>stimuli</a:t>
            </a:r>
            <a:r>
              <a:rPr lang="en-US" dirty="0"/>
              <a:t> of previous search results</a:t>
            </a:r>
          </a:p>
          <a:p>
            <a:endParaRPr lang="en-US" dirty="0"/>
          </a:p>
          <a:p>
            <a:r>
              <a:rPr lang="en-US" dirty="0"/>
              <a:t>What we </a:t>
            </a:r>
            <a:r>
              <a:rPr lang="en-US" dirty="0">
                <a:solidFill>
                  <a:schemeClr val="accent6"/>
                </a:solidFill>
              </a:rPr>
              <a:t>find</a:t>
            </a:r>
            <a:r>
              <a:rPr lang="en-US" dirty="0"/>
              <a:t> is changing what we </a:t>
            </a:r>
            <a:r>
              <a:rPr lang="en-US" dirty="0">
                <a:solidFill>
                  <a:schemeClr val="accent6"/>
                </a:solidFill>
              </a:rPr>
              <a:t>seek</a:t>
            </a:r>
          </a:p>
          <a:p>
            <a:endParaRPr lang="en-US" dirty="0"/>
          </a:p>
          <a:p>
            <a:r>
              <a:rPr lang="en-US" dirty="0"/>
              <a:t>In any case, search must be:</a:t>
            </a:r>
          </a:p>
          <a:p>
            <a:pPr marL="0" indent="0" algn="ctr">
              <a:buNone/>
            </a:pPr>
            <a:r>
              <a:rPr lang="en-US" i="1" dirty="0">
                <a:solidFill>
                  <a:schemeClr val="accent6"/>
                </a:solidFill>
              </a:rPr>
              <a:t>fast</a:t>
            </a:r>
            <a:r>
              <a:rPr lang="en-US" dirty="0"/>
              <a:t>, </a:t>
            </a:r>
            <a:r>
              <a:rPr lang="en-US" i="1" dirty="0">
                <a:solidFill>
                  <a:schemeClr val="accent6"/>
                </a:solidFill>
              </a:rPr>
              <a:t>simple</a:t>
            </a:r>
            <a:r>
              <a:rPr lang="en-US" dirty="0"/>
              <a:t>, and </a:t>
            </a:r>
            <a:r>
              <a:rPr lang="en-US" i="1" dirty="0">
                <a:solidFill>
                  <a:schemeClr val="accent6"/>
                </a:solidFill>
              </a:rPr>
              <a:t>relevant</a:t>
            </a:r>
          </a:p>
        </p:txBody>
      </p:sp>
      <p:sp>
        <p:nvSpPr>
          <p:cNvPr id="2" name="Zástupný symbol pro zápatí 1">
            <a:extLst>
              <a:ext uri="{FF2B5EF4-FFF2-40B4-BE49-F238E27FC236}">
                <a16:creationId xmlns:a16="http://schemas.microsoft.com/office/drawing/2014/main" id="{BE9CEEC3-0714-4AC1-92A7-A7FC681889F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C4892B75-DA0F-4B0F-81A9-7745FAF6B8F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D5CF37B3-62F9-4048-9202-C5BE289F1295}"/>
              </a:ext>
            </a:extLst>
          </p:cNvPr>
          <p:cNvSpPr>
            <a:spLocks noGrp="1"/>
          </p:cNvSpPr>
          <p:nvPr>
            <p:ph type="sldNum" sz="quarter" idx="11"/>
          </p:nvPr>
        </p:nvSpPr>
        <p:spPr/>
        <p:txBody>
          <a:bodyPr/>
          <a:lstStyle/>
          <a:p>
            <a:pPr>
              <a:defRPr/>
            </a:pPr>
            <a:fld id="{0BAAA98E-AEB8-429B-B9FA-B14E1C5572D3}" type="slidenum">
              <a:rPr lang="en-US" altLang="en-US" smtClean="0"/>
              <a:pPr>
                <a:defRPr/>
              </a:pPr>
              <a:t>41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001352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Metric Space: A Geometric Model of Similarity</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Metric space</a:t>
            </a:r>
            <a:r>
              <a:rPr lang="en-US" dirty="0">
                <a:solidFill>
                  <a:schemeClr val="accent6"/>
                </a:solidFill>
              </a:rPr>
              <a:t> </a:t>
            </a:r>
            <a:r>
              <a:rPr lang="en-GB" b="1" i="1" dirty="0">
                <a:solidFill>
                  <a:schemeClr val="accent6"/>
                </a:solidFill>
                <a:latin typeface="Monotype Corsiva" pitchFamily="66" charset="0"/>
              </a:rPr>
              <a:t>M</a:t>
            </a:r>
            <a:r>
              <a:rPr lang="en-GB" i="1" dirty="0">
                <a:solidFill>
                  <a:schemeClr val="accent6"/>
                </a:solidFill>
              </a:rPr>
              <a:t> = </a:t>
            </a:r>
            <a:r>
              <a:rPr lang="en-GB" dirty="0">
                <a:solidFill>
                  <a:schemeClr val="accent6"/>
                </a:solidFill>
              </a:rPr>
              <a:t>(</a:t>
            </a:r>
            <a:r>
              <a:rPr lang="en-GB" i="1" dirty="0">
                <a:solidFill>
                  <a:schemeClr val="accent6"/>
                </a:solidFill>
                <a:latin typeface="Monotype Corsiva" pitchFamily="66" charset="0"/>
              </a:rPr>
              <a:t>D</a:t>
            </a:r>
            <a:r>
              <a:rPr lang="en-GB" i="1" dirty="0">
                <a:solidFill>
                  <a:schemeClr val="accent6"/>
                </a:solidFill>
              </a:rPr>
              <a:t>, d</a:t>
            </a:r>
            <a:r>
              <a:rPr lang="en-GB" dirty="0">
                <a:solidFill>
                  <a:schemeClr val="accent6"/>
                </a:solidFill>
              </a:rPr>
              <a:t>)</a:t>
            </a:r>
            <a:endParaRPr lang="en-US" dirty="0">
              <a:solidFill>
                <a:schemeClr val="accent6"/>
              </a:solidFill>
            </a:endParaRPr>
          </a:p>
          <a:p>
            <a:r>
              <a:rPr lang="en-GB" i="1" dirty="0">
                <a:latin typeface="Monotype Corsiva" pitchFamily="66" charset="0"/>
              </a:rPr>
              <a:t>D</a:t>
            </a:r>
            <a:r>
              <a:rPr lang="es-ES" sz="2400" dirty="0"/>
              <a:t> – domain of objects</a:t>
            </a:r>
          </a:p>
          <a:p>
            <a:r>
              <a:rPr lang="es-ES" sz="2400" i="1" dirty="0"/>
              <a:t>d(x, y)</a:t>
            </a:r>
            <a:r>
              <a:rPr lang="es-ES" sz="2400" dirty="0"/>
              <a:t> – distance function between objects </a:t>
            </a:r>
            <a:r>
              <a:rPr lang="es-ES" sz="2400" i="1" dirty="0"/>
              <a:t>x</a:t>
            </a:r>
            <a:r>
              <a:rPr lang="es-ES" sz="2400" dirty="0"/>
              <a:t> and </a:t>
            </a:r>
            <a:r>
              <a:rPr lang="es-ES" sz="2400" i="1" dirty="0"/>
              <a:t>y</a:t>
            </a:r>
          </a:p>
          <a:p>
            <a:pPr lvl="1"/>
            <a:r>
              <a:rPr lang="en-GB" dirty="0">
                <a:sym typeface="Symbol" pitchFamily="18" charset="2"/>
              </a:rPr>
              <a:t> </a:t>
            </a:r>
            <a:r>
              <a:rPr lang="es-ES" i="1" dirty="0"/>
              <a:t>x</a:t>
            </a:r>
            <a:r>
              <a:rPr lang="es-ES" dirty="0"/>
              <a:t>, </a:t>
            </a:r>
            <a:r>
              <a:rPr lang="es-ES" i="1" dirty="0"/>
              <a:t>y</a:t>
            </a:r>
            <a:r>
              <a:rPr lang="es-ES" dirty="0"/>
              <a:t>, </a:t>
            </a:r>
            <a:r>
              <a:rPr lang="es-ES" i="1" dirty="0"/>
              <a:t>z</a:t>
            </a:r>
            <a:r>
              <a:rPr lang="es-ES" dirty="0"/>
              <a:t> </a:t>
            </a:r>
            <a:r>
              <a:rPr lang="en-GB" dirty="0">
                <a:sym typeface="Symbol" pitchFamily="18" charset="2"/>
              </a:rPr>
              <a:t></a:t>
            </a:r>
            <a:r>
              <a:rPr lang="es-ES" dirty="0"/>
              <a:t> </a:t>
            </a:r>
            <a:r>
              <a:rPr lang="en-GB" sz="2800" i="1" dirty="0">
                <a:latin typeface="Monotype Corsiva" pitchFamily="66" charset="0"/>
              </a:rPr>
              <a:t>D</a:t>
            </a:r>
            <a:r>
              <a:rPr lang="en-GB" dirty="0">
                <a:sym typeface="Symbol" pitchFamily="18" charset="2"/>
              </a:rPr>
              <a:t> :</a:t>
            </a:r>
            <a:endParaRPr lang="es-ES" dirty="0"/>
          </a:p>
          <a:p>
            <a:pPr marL="457200" lvl="1" indent="0">
              <a:buNone/>
            </a:pPr>
            <a:r>
              <a:rPr lang="es-ES" i="1" dirty="0"/>
              <a:t>	d(x, y) &gt; </a:t>
            </a:r>
            <a:r>
              <a:rPr lang="es-ES" dirty="0"/>
              <a:t>0</a:t>
            </a:r>
            <a:r>
              <a:rPr lang="es-ES" i="1" dirty="0"/>
              <a:t>			</a:t>
            </a:r>
            <a:r>
              <a:rPr lang="es-ES" dirty="0"/>
              <a:t>– </a:t>
            </a:r>
            <a:r>
              <a:rPr lang="es-ES" i="1" dirty="0"/>
              <a:t>non-negativity</a:t>
            </a:r>
          </a:p>
          <a:p>
            <a:pPr marL="457200" lvl="1" indent="0">
              <a:buNone/>
            </a:pPr>
            <a:r>
              <a:rPr lang="es-ES" i="1" dirty="0"/>
              <a:t>	d(x, y) = </a:t>
            </a:r>
            <a:r>
              <a:rPr lang="es-ES" dirty="0"/>
              <a:t>0</a:t>
            </a:r>
            <a:r>
              <a:rPr lang="es-ES" i="1" dirty="0"/>
              <a:t> </a:t>
            </a:r>
            <a:r>
              <a:rPr lang="en-GB" dirty="0">
                <a:sym typeface="Symbol" pitchFamily="18" charset="2"/>
              </a:rPr>
              <a:t></a:t>
            </a:r>
            <a:r>
              <a:rPr lang="es-ES" i="1" dirty="0"/>
              <a:t> x = y		</a:t>
            </a:r>
            <a:r>
              <a:rPr lang="es-ES" dirty="0"/>
              <a:t>– </a:t>
            </a:r>
            <a:r>
              <a:rPr lang="es-ES" i="1" dirty="0"/>
              <a:t>identity</a:t>
            </a:r>
          </a:p>
          <a:p>
            <a:pPr marL="457200" lvl="1" indent="0">
              <a:buNone/>
            </a:pPr>
            <a:r>
              <a:rPr lang="es-ES" i="1" dirty="0"/>
              <a:t>	d(x, y) = d(y, x)		</a:t>
            </a:r>
            <a:r>
              <a:rPr lang="es-ES" dirty="0"/>
              <a:t>–</a:t>
            </a:r>
            <a:r>
              <a:rPr lang="es-ES" i="1" dirty="0"/>
              <a:t> symmetry</a:t>
            </a:r>
          </a:p>
          <a:p>
            <a:pPr marL="457200" lvl="1" indent="0">
              <a:buNone/>
            </a:pPr>
            <a:r>
              <a:rPr lang="es-ES" i="1" dirty="0"/>
              <a:t>	d(x, y) ≤ d(x, z) + d(z, y)	</a:t>
            </a:r>
            <a:r>
              <a:rPr lang="es-ES" dirty="0"/>
              <a:t>–</a:t>
            </a:r>
            <a:r>
              <a:rPr lang="es-ES" i="1" dirty="0"/>
              <a:t> triangle inequality</a:t>
            </a:r>
          </a:p>
        </p:txBody>
      </p:sp>
      <p:sp>
        <p:nvSpPr>
          <p:cNvPr id="2" name="Zástupný symbol pro zápatí 1">
            <a:extLst>
              <a:ext uri="{FF2B5EF4-FFF2-40B4-BE49-F238E27FC236}">
                <a16:creationId xmlns:a16="http://schemas.microsoft.com/office/drawing/2014/main" id="{57473519-931F-43EA-925A-BA9501D90E5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F9E665D4-87C7-46B9-A031-E90112F73CB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27D60BB-B95A-4F63-9E84-0CC5AD068965}"/>
              </a:ext>
            </a:extLst>
          </p:cNvPr>
          <p:cNvSpPr>
            <a:spLocks noGrp="1"/>
          </p:cNvSpPr>
          <p:nvPr>
            <p:ph type="sldNum" sz="quarter" idx="11"/>
          </p:nvPr>
        </p:nvSpPr>
        <p:spPr/>
        <p:txBody>
          <a:bodyPr/>
          <a:lstStyle/>
          <a:p>
            <a:pPr>
              <a:defRPr/>
            </a:pPr>
            <a:fld id="{0BAAA98E-AEB8-429B-B9FA-B14E1C5572D3}" type="slidenum">
              <a:rPr lang="en-US" altLang="en-US" smtClean="0"/>
              <a:pPr>
                <a:defRPr/>
              </a:pPr>
              <a:t>42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38166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Metric Space – Distance Functions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Example of distance functions</a:t>
            </a:r>
            <a:endParaRPr lang="en-US" dirty="0">
              <a:solidFill>
                <a:schemeClr val="accent6"/>
              </a:solidFill>
            </a:endParaRPr>
          </a:p>
          <a:p>
            <a:r>
              <a:rPr lang="es-ES" sz="2400" i="1" dirty="0"/>
              <a:t>L</a:t>
            </a:r>
            <a:r>
              <a:rPr lang="es-ES" sz="2400" i="1" baseline="-25000" dirty="0"/>
              <a:t>p</a:t>
            </a:r>
            <a:r>
              <a:rPr lang="es-ES" sz="2400" dirty="0"/>
              <a:t> </a:t>
            </a:r>
            <a:r>
              <a:rPr lang="es-ES" sz="2400" dirty="0">
                <a:solidFill>
                  <a:schemeClr val="accent6"/>
                </a:solidFill>
              </a:rPr>
              <a:t>Minkovski distance</a:t>
            </a:r>
            <a:r>
              <a:rPr lang="es-ES" sz="2400" dirty="0"/>
              <a:t> – for vectors</a:t>
            </a:r>
          </a:p>
          <a:p>
            <a:pPr lvl="1"/>
            <a:r>
              <a:rPr lang="es-ES" sz="2000" i="1" dirty="0"/>
              <a:t>L</a:t>
            </a:r>
            <a:r>
              <a:rPr lang="es-ES" sz="2000" baseline="-25000" dirty="0"/>
              <a:t>1</a:t>
            </a:r>
            <a:r>
              <a:rPr lang="es-ES" sz="2000" dirty="0"/>
              <a:t> – city-block distance</a:t>
            </a:r>
          </a:p>
          <a:p>
            <a:pPr lvl="1"/>
            <a:r>
              <a:rPr lang="es-ES" sz="2000" i="1" dirty="0"/>
              <a:t>L</a:t>
            </a:r>
            <a:r>
              <a:rPr lang="es-ES" sz="2000" baseline="-25000" dirty="0"/>
              <a:t>2</a:t>
            </a:r>
            <a:r>
              <a:rPr lang="es-ES" sz="2000" dirty="0"/>
              <a:t> – Euclidean distance</a:t>
            </a:r>
          </a:p>
          <a:p>
            <a:pPr lvl="1"/>
            <a:r>
              <a:rPr lang="es-ES" sz="2000" i="1" dirty="0"/>
              <a:t>L</a:t>
            </a:r>
            <a:r>
              <a:rPr lang="en-GB" sz="2000" i="1" baseline="-25000" dirty="0">
                <a:latin typeface="Symbol" pitchFamily="18" charset="2"/>
              </a:rPr>
              <a:t>¥</a:t>
            </a:r>
            <a:r>
              <a:rPr lang="es-ES" sz="2000" dirty="0"/>
              <a:t>  – infinity</a:t>
            </a:r>
          </a:p>
          <a:p>
            <a:endParaRPr lang="es-ES" sz="2400" dirty="0"/>
          </a:p>
          <a:p>
            <a:r>
              <a:rPr lang="es-ES" sz="2400" dirty="0">
                <a:solidFill>
                  <a:schemeClr val="accent6"/>
                </a:solidFill>
              </a:rPr>
              <a:t>Edit distance</a:t>
            </a:r>
            <a:r>
              <a:rPr lang="es-ES" sz="2400" dirty="0"/>
              <a:t> – for strings</a:t>
            </a:r>
          </a:p>
          <a:p>
            <a:pPr lvl="1"/>
            <a:r>
              <a:rPr lang="es-ES" sz="2000" dirty="0"/>
              <a:t>Minimum number of insertions, deletions and substitutions</a:t>
            </a:r>
          </a:p>
          <a:p>
            <a:pPr lvl="1"/>
            <a:r>
              <a:rPr lang="es-ES" sz="2000" i="1" dirty="0"/>
              <a:t>d</a:t>
            </a:r>
            <a:r>
              <a:rPr lang="es-ES" sz="2000" dirty="0"/>
              <a:t>(“application”, “applet”) = 6</a:t>
            </a:r>
          </a:p>
          <a:p>
            <a:endParaRPr lang="es-ES" sz="2400" dirty="0"/>
          </a:p>
          <a:p>
            <a:r>
              <a:rPr lang="es-ES" sz="2400" dirty="0">
                <a:solidFill>
                  <a:schemeClr val="accent6"/>
                </a:solidFill>
              </a:rPr>
              <a:t>Jaccard’s coefficient</a:t>
            </a:r>
            <a:r>
              <a:rPr lang="es-ES" sz="2400" dirty="0"/>
              <a:t> – for sets </a:t>
            </a:r>
            <a:r>
              <a:rPr lang="es-ES" sz="2400" i="1" dirty="0"/>
              <a:t>A</a:t>
            </a:r>
            <a:r>
              <a:rPr lang="es-ES" sz="2400" dirty="0"/>
              <a:t>, </a:t>
            </a:r>
            <a:r>
              <a:rPr lang="es-ES" sz="2400" i="1" dirty="0"/>
              <a:t>B</a:t>
            </a:r>
          </a:p>
        </p:txBody>
      </p:sp>
      <p:graphicFrame>
        <p:nvGraphicFramePr>
          <p:cNvPr id="10" name="Object 4">
            <a:extLst>
              <a:ext uri="{FF2B5EF4-FFF2-40B4-BE49-F238E27FC236}">
                <a16:creationId xmlns:a16="http://schemas.microsoft.com/office/drawing/2014/main" id="{32CD33F3-DC75-4426-A93C-A4B8A77AC79D}"/>
              </a:ext>
            </a:extLst>
          </p:cNvPr>
          <p:cNvGraphicFramePr>
            <a:graphicFrameLocks noChangeAspect="1"/>
          </p:cNvGraphicFramePr>
          <p:nvPr>
            <p:extLst>
              <p:ext uri="{D42A27DB-BD31-4B8C-83A1-F6EECF244321}">
                <p14:modId xmlns:p14="http://schemas.microsoft.com/office/powerpoint/2010/main" val="1259000178"/>
              </p:ext>
            </p:extLst>
          </p:nvPr>
        </p:nvGraphicFramePr>
        <p:xfrm>
          <a:off x="5681273" y="1988840"/>
          <a:ext cx="2419350" cy="811213"/>
        </p:xfrm>
        <a:graphic>
          <a:graphicData uri="http://schemas.openxmlformats.org/presentationml/2006/ole">
            <mc:AlternateContent xmlns:mc="http://schemas.openxmlformats.org/markup-compatibility/2006">
              <mc:Choice xmlns:v="urn:schemas-microsoft-com:vml" Requires="v">
                <p:oleObj spid="_x0000_s14710" name="Rovnice" r:id="rId4" imgW="1320480" imgH="431640" progId="Equation.3">
                  <p:embed/>
                </p:oleObj>
              </mc:Choice>
              <mc:Fallback>
                <p:oleObj name="Rovnice" r:id="rId4" imgW="1320480" imgH="431640" progId="Equation.3">
                  <p:embed/>
                  <p:pic>
                    <p:nvPicPr>
                      <p:cNvPr id="2355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273" y="1988840"/>
                        <a:ext cx="2419350"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5">
            <a:extLst>
              <a:ext uri="{FF2B5EF4-FFF2-40B4-BE49-F238E27FC236}">
                <a16:creationId xmlns:a16="http://schemas.microsoft.com/office/drawing/2014/main" id="{E8F538E1-FF9B-4470-9056-D3CE6B66FE95}"/>
              </a:ext>
            </a:extLst>
          </p:cNvPr>
          <p:cNvGraphicFramePr>
            <a:graphicFrameLocks noChangeAspect="1"/>
          </p:cNvGraphicFramePr>
          <p:nvPr>
            <p:extLst>
              <p:ext uri="{D42A27DB-BD31-4B8C-83A1-F6EECF244321}">
                <p14:modId xmlns:p14="http://schemas.microsoft.com/office/powerpoint/2010/main" val="2392205889"/>
              </p:ext>
            </p:extLst>
          </p:nvPr>
        </p:nvGraphicFramePr>
        <p:xfrm>
          <a:off x="5681273" y="2706699"/>
          <a:ext cx="2451100" cy="933450"/>
        </p:xfrm>
        <a:graphic>
          <a:graphicData uri="http://schemas.openxmlformats.org/presentationml/2006/ole">
            <mc:AlternateContent xmlns:mc="http://schemas.openxmlformats.org/markup-compatibility/2006">
              <mc:Choice xmlns:v="urn:schemas-microsoft-com:vml" Requires="v">
                <p:oleObj spid="_x0000_s14711" name="Rovnice" r:id="rId6" imgW="1511280" imgH="482400" progId="Equation.3">
                  <p:embed/>
                </p:oleObj>
              </mc:Choice>
              <mc:Fallback>
                <p:oleObj name="Rovnice" r:id="rId6" imgW="1511280" imgH="482400" progId="Equation.3">
                  <p:embed/>
                  <p:pic>
                    <p:nvPicPr>
                      <p:cNvPr id="2355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1273" y="2706699"/>
                        <a:ext cx="245110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a:extLst>
              <a:ext uri="{FF2B5EF4-FFF2-40B4-BE49-F238E27FC236}">
                <a16:creationId xmlns:a16="http://schemas.microsoft.com/office/drawing/2014/main" id="{770CE731-9CC5-4C84-A97A-5B47F0F8B5F6}"/>
              </a:ext>
            </a:extLst>
          </p:cNvPr>
          <p:cNvGraphicFramePr>
            <a:graphicFrameLocks noChangeAspect="1"/>
          </p:cNvGraphicFramePr>
          <p:nvPr>
            <p:extLst>
              <p:ext uri="{D42A27DB-BD31-4B8C-83A1-F6EECF244321}">
                <p14:modId xmlns:p14="http://schemas.microsoft.com/office/powerpoint/2010/main" val="2482167586"/>
              </p:ext>
            </p:extLst>
          </p:nvPr>
        </p:nvGraphicFramePr>
        <p:xfrm>
          <a:off x="5682860" y="3568762"/>
          <a:ext cx="2952750" cy="647700"/>
        </p:xfrm>
        <a:graphic>
          <a:graphicData uri="http://schemas.openxmlformats.org/presentationml/2006/ole">
            <mc:AlternateContent xmlns:mc="http://schemas.openxmlformats.org/markup-compatibility/2006">
              <mc:Choice xmlns:v="urn:schemas-microsoft-com:vml" Requires="v">
                <p:oleObj spid="_x0000_s14712" name="Rovnice" r:id="rId8" imgW="1396800" imgH="355320" progId="Equation.3">
                  <p:embed/>
                </p:oleObj>
              </mc:Choice>
              <mc:Fallback>
                <p:oleObj name="Rovnice" r:id="rId8" imgW="1396800" imgH="355320" progId="Equation.3">
                  <p:embed/>
                  <p:pic>
                    <p:nvPicPr>
                      <p:cNvPr id="2355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2860" y="3568762"/>
                        <a:ext cx="29527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7">
            <a:extLst>
              <a:ext uri="{FF2B5EF4-FFF2-40B4-BE49-F238E27FC236}">
                <a16:creationId xmlns:a16="http://schemas.microsoft.com/office/drawing/2014/main" id="{39E9768A-9532-46E3-8BCE-853EC92DFABE}"/>
              </a:ext>
            </a:extLst>
          </p:cNvPr>
          <p:cNvGraphicFramePr>
            <a:graphicFrameLocks noChangeAspect="1"/>
          </p:cNvGraphicFramePr>
          <p:nvPr>
            <p:extLst>
              <p:ext uri="{D42A27DB-BD31-4B8C-83A1-F6EECF244321}">
                <p14:modId xmlns:p14="http://schemas.microsoft.com/office/powerpoint/2010/main" val="323486477"/>
              </p:ext>
            </p:extLst>
          </p:nvPr>
        </p:nvGraphicFramePr>
        <p:xfrm>
          <a:off x="5682860" y="5301005"/>
          <a:ext cx="2376488" cy="998538"/>
        </p:xfrm>
        <a:graphic>
          <a:graphicData uri="http://schemas.openxmlformats.org/presentationml/2006/ole">
            <mc:AlternateContent xmlns:mc="http://schemas.openxmlformats.org/markup-compatibility/2006">
              <mc:Choice xmlns:v="urn:schemas-microsoft-com:vml" Requires="v">
                <p:oleObj spid="_x0000_s14713" name="Rovnice" r:id="rId10" imgW="1269720" imgH="533160" progId="Equation.3">
                  <p:embed/>
                </p:oleObj>
              </mc:Choice>
              <mc:Fallback>
                <p:oleObj name="Rovnice" r:id="rId10" imgW="1269720" imgH="533160" progId="Equation.3">
                  <p:embed/>
                  <p:pic>
                    <p:nvPicPr>
                      <p:cNvPr id="2355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2860" y="5301005"/>
                        <a:ext cx="2376488" cy="998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Zástupný symbol pro zápatí 1">
            <a:extLst>
              <a:ext uri="{FF2B5EF4-FFF2-40B4-BE49-F238E27FC236}">
                <a16:creationId xmlns:a16="http://schemas.microsoft.com/office/drawing/2014/main" id="{2E4597CF-355F-4977-8770-3CE670E19BCC}"/>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5AD31B00-32A3-4DCE-BDBD-138343A5806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98967B4-24E7-4947-947F-7A1A17985EAB}"/>
              </a:ext>
            </a:extLst>
          </p:cNvPr>
          <p:cNvSpPr>
            <a:spLocks noGrp="1"/>
          </p:cNvSpPr>
          <p:nvPr>
            <p:ph type="sldNum" sz="quarter" idx="11"/>
          </p:nvPr>
        </p:nvSpPr>
        <p:spPr/>
        <p:txBody>
          <a:bodyPr/>
          <a:lstStyle/>
          <a:p>
            <a:pPr>
              <a:defRPr/>
            </a:pPr>
            <a:fld id="{0BAAA98E-AEB8-429B-B9FA-B14E1C5572D3}" type="slidenum">
              <a:rPr lang="en-US" altLang="en-US" smtClean="0"/>
              <a:pPr>
                <a:defRPr/>
              </a:pPr>
              <a:t>43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035007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9DC82F20-6E87-4A8C-BF25-79E6010A2419}"/>
              </a:ext>
            </a:extLst>
          </p:cNvPr>
          <p:cNvPicPr>
            <a:picLocks noChangeAspect="1"/>
          </p:cNvPicPr>
          <p:nvPr/>
        </p:nvPicPr>
        <p:blipFill>
          <a:blip r:embed="rId3"/>
          <a:stretch>
            <a:fillRect/>
          </a:stretch>
        </p:blipFill>
        <p:spPr>
          <a:xfrm>
            <a:off x="6877050" y="3675290"/>
            <a:ext cx="2210962" cy="2802504"/>
          </a:xfrm>
          <a:prstGeom prst="rect">
            <a:avLst/>
          </a:prstGeom>
        </p:spPr>
      </p:pic>
      <p:sp>
        <p:nvSpPr>
          <p:cNvPr id="8" name="Title 7"/>
          <p:cNvSpPr>
            <a:spLocks noGrp="1"/>
          </p:cNvSpPr>
          <p:nvPr>
            <p:ph type="title"/>
          </p:nvPr>
        </p:nvSpPr>
        <p:spPr/>
        <p:txBody>
          <a:bodyPr/>
          <a:lstStyle/>
          <a:p>
            <a:r>
              <a:rPr lang="en-US" dirty="0"/>
              <a:t>3.2</a:t>
            </a:r>
            <a:r>
              <a:rPr lang="cs-CZ" dirty="0"/>
              <a:t> </a:t>
            </a:r>
            <a:r>
              <a:rPr lang="en-US" dirty="0"/>
              <a:t>Metric Space – Distance Functions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Example of other distance functions</a:t>
            </a:r>
            <a:endParaRPr lang="en-US" dirty="0">
              <a:solidFill>
                <a:schemeClr val="accent6"/>
              </a:solidFill>
            </a:endParaRPr>
          </a:p>
          <a:p>
            <a:r>
              <a:rPr lang="en-US" sz="2400" dirty="0" err="1">
                <a:solidFill>
                  <a:schemeClr val="accent6"/>
                </a:solidFill>
              </a:rPr>
              <a:t>Mahalanobis</a:t>
            </a:r>
            <a:r>
              <a:rPr lang="en-US" sz="2400" dirty="0">
                <a:solidFill>
                  <a:schemeClr val="accent6"/>
                </a:solidFill>
              </a:rPr>
              <a:t> distance</a:t>
            </a:r>
          </a:p>
          <a:p>
            <a:pPr lvl="1"/>
            <a:r>
              <a:rPr lang="en-US" dirty="0"/>
              <a:t>For vectors with correlated dimensions</a:t>
            </a:r>
            <a:endParaRPr lang="en-US" sz="2400" dirty="0">
              <a:solidFill>
                <a:schemeClr val="accent6"/>
              </a:solidFill>
            </a:endParaRPr>
          </a:p>
          <a:p>
            <a:r>
              <a:rPr lang="en-US" sz="2400" dirty="0" err="1">
                <a:solidFill>
                  <a:schemeClr val="accent6"/>
                </a:solidFill>
              </a:rPr>
              <a:t>Hausdorff</a:t>
            </a:r>
            <a:r>
              <a:rPr lang="en-US" sz="2400" dirty="0">
                <a:solidFill>
                  <a:schemeClr val="accent6"/>
                </a:solidFill>
              </a:rPr>
              <a:t> distance</a:t>
            </a:r>
          </a:p>
          <a:p>
            <a:pPr lvl="1"/>
            <a:r>
              <a:rPr lang="en-US" dirty="0"/>
              <a:t>For sets with elements related by another distance</a:t>
            </a:r>
          </a:p>
          <a:p>
            <a:r>
              <a:rPr lang="en-US" sz="2400" dirty="0">
                <a:solidFill>
                  <a:schemeClr val="accent6"/>
                </a:solidFill>
              </a:rPr>
              <a:t>Earth-movers distance</a:t>
            </a:r>
          </a:p>
          <a:p>
            <a:pPr lvl="1"/>
            <a:r>
              <a:rPr lang="en-US" dirty="0"/>
              <a:t>Primarily for histograms (sets of weighted features)</a:t>
            </a:r>
          </a:p>
          <a:p>
            <a:r>
              <a:rPr lang="en-US" sz="2400" dirty="0"/>
              <a:t>and many others – see the book</a:t>
            </a:r>
          </a:p>
        </p:txBody>
      </p:sp>
      <p:sp>
        <p:nvSpPr>
          <p:cNvPr id="2" name="Zástupný symbol pro zápatí 1">
            <a:extLst>
              <a:ext uri="{FF2B5EF4-FFF2-40B4-BE49-F238E27FC236}">
                <a16:creationId xmlns:a16="http://schemas.microsoft.com/office/drawing/2014/main" id="{361C2001-694C-4ADA-B95D-D645DF6E253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6083F09E-BA67-47A0-A48D-23A813E28C15}"/>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234D0761-ADE8-4CE4-9A11-97A8C5B4CB18}"/>
              </a:ext>
            </a:extLst>
          </p:cNvPr>
          <p:cNvSpPr>
            <a:spLocks noGrp="1"/>
          </p:cNvSpPr>
          <p:nvPr>
            <p:ph type="sldNum" sz="quarter" idx="11"/>
          </p:nvPr>
        </p:nvSpPr>
        <p:spPr/>
        <p:txBody>
          <a:bodyPr/>
          <a:lstStyle/>
          <a:p>
            <a:pPr>
              <a:defRPr/>
            </a:pPr>
            <a:fld id="{0BAAA98E-AEB8-429B-B9FA-B14E1C5572D3}" type="slidenum">
              <a:rPr lang="en-US" altLang="en-US" smtClean="0"/>
              <a:pPr>
                <a:defRPr/>
              </a:pPr>
              <a:t>44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49871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Content-Based Search</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Content-based search in images</a:t>
            </a:r>
          </a:p>
        </p:txBody>
      </p:sp>
      <p:sp>
        <p:nvSpPr>
          <p:cNvPr id="30" name="AutoShape 2">
            <a:extLst>
              <a:ext uri="{FF2B5EF4-FFF2-40B4-BE49-F238E27FC236}">
                <a16:creationId xmlns:a16="http://schemas.microsoft.com/office/drawing/2014/main" id="{702E17E7-67B7-4AB3-9DCB-5D79CF5021F6}"/>
              </a:ext>
            </a:extLst>
          </p:cNvPr>
          <p:cNvSpPr>
            <a:spLocks noChangeArrowheads="1"/>
          </p:cNvSpPr>
          <p:nvPr/>
        </p:nvSpPr>
        <p:spPr bwMode="auto">
          <a:xfrm>
            <a:off x="4914900" y="1844824"/>
            <a:ext cx="3581400" cy="4343400"/>
          </a:xfrm>
          <a:prstGeom prst="can">
            <a:avLst>
              <a:gd name="adj" fmla="val 21274"/>
            </a:avLst>
          </a:prstGeom>
          <a:solidFill>
            <a:srgbClr val="C0C0C0"/>
          </a:solidFill>
          <a:ln w="9525">
            <a:solidFill>
              <a:schemeClr val="tx1"/>
            </a:solidFill>
            <a:round/>
            <a:headEnd/>
            <a:tailEnd/>
          </a:ln>
          <a:effectLst/>
        </p:spPr>
        <p:txBody>
          <a:bodyPr wrap="none" anchor="ctr"/>
          <a:lstStyle/>
          <a:p>
            <a:endParaRPr lang="cs-CZ"/>
          </a:p>
        </p:txBody>
      </p:sp>
      <p:graphicFrame>
        <p:nvGraphicFramePr>
          <p:cNvPr id="31" name="Object 4">
            <a:extLst>
              <a:ext uri="{FF2B5EF4-FFF2-40B4-BE49-F238E27FC236}">
                <a16:creationId xmlns:a16="http://schemas.microsoft.com/office/drawing/2014/main" id="{C486AA02-0B92-4699-A624-7E85C9B48A7B}"/>
              </a:ext>
            </a:extLst>
          </p:cNvPr>
          <p:cNvGraphicFramePr>
            <a:graphicFrameLocks noChangeAspect="1"/>
          </p:cNvGraphicFramePr>
          <p:nvPr>
            <p:extLst>
              <p:ext uri="{D42A27DB-BD31-4B8C-83A1-F6EECF244321}">
                <p14:modId xmlns:p14="http://schemas.microsoft.com/office/powerpoint/2010/main" val="2968370103"/>
              </p:ext>
            </p:extLst>
          </p:nvPr>
        </p:nvGraphicFramePr>
        <p:xfrm>
          <a:off x="563564" y="4408637"/>
          <a:ext cx="1609725" cy="1543050"/>
        </p:xfrm>
        <a:graphic>
          <a:graphicData uri="http://schemas.openxmlformats.org/presentationml/2006/ole">
            <mc:AlternateContent xmlns:mc="http://schemas.openxmlformats.org/markup-compatibility/2006">
              <mc:Choice xmlns:v="urn:schemas-microsoft-com:vml" Requires="v">
                <p:oleObj spid="_x0000_s10831" name="Clip" r:id="rId4" imgW="3954240" imgH="3497040" progId="">
                  <p:embed/>
                </p:oleObj>
              </mc:Choice>
              <mc:Fallback>
                <p:oleObj name="Clip" r:id="rId4" imgW="3954240" imgH="3497040" progId="">
                  <p:embed/>
                  <p:pic>
                    <p:nvPicPr>
                      <p:cNvPr id="1331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564" y="4408637"/>
                        <a:ext cx="1609725" cy="154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AutoShape 5">
            <a:extLst>
              <a:ext uri="{FF2B5EF4-FFF2-40B4-BE49-F238E27FC236}">
                <a16:creationId xmlns:a16="http://schemas.microsoft.com/office/drawing/2014/main" id="{F3E0DB80-21A6-457D-AB0D-1CCF94A0C0B7}"/>
              </a:ext>
            </a:extLst>
          </p:cNvPr>
          <p:cNvSpPr>
            <a:spLocks noChangeArrowheads="1"/>
          </p:cNvSpPr>
          <p:nvPr/>
        </p:nvSpPr>
        <p:spPr bwMode="auto">
          <a:xfrm>
            <a:off x="723900" y="1921024"/>
            <a:ext cx="2743200" cy="1905000"/>
          </a:xfrm>
          <a:prstGeom prst="cloudCallout">
            <a:avLst>
              <a:gd name="adj1" fmla="val -31074"/>
              <a:gd name="adj2" fmla="val 82667"/>
            </a:avLst>
          </a:prstGeom>
          <a:solidFill>
            <a:srgbClr val="CCECFF"/>
          </a:solidFill>
          <a:ln w="9525">
            <a:solidFill>
              <a:schemeClr val="tx1"/>
            </a:solidFill>
            <a:round/>
            <a:headEnd/>
            <a:tailEnd/>
          </a:ln>
          <a:effectLst/>
        </p:spPr>
        <p:txBody>
          <a:bodyPr wrap="none" anchor="ctr"/>
          <a:lstStyle/>
          <a:p>
            <a:pPr algn="ctr" eaLnBrk="0" hangingPunct="0"/>
            <a:endParaRPr lang="cs-CZ" sz="2400">
              <a:latin typeface="Times New Roman" pitchFamily="18" charset="0"/>
              <a:ea typeface="ＭＳ Ｐゴシック" pitchFamily="1" charset="-128"/>
            </a:endParaRPr>
          </a:p>
        </p:txBody>
      </p:sp>
      <p:pic>
        <p:nvPicPr>
          <p:cNvPr id="33" name="Picture 6" descr="1806">
            <a:extLst>
              <a:ext uri="{FF2B5EF4-FFF2-40B4-BE49-F238E27FC236}">
                <a16:creationId xmlns:a16="http://schemas.microsoft.com/office/drawing/2014/main" id="{3CEB4C22-7562-4315-AF7B-A7356D12DA31}"/>
              </a:ext>
            </a:extLst>
          </p:cNvPr>
          <p:cNvPicPr>
            <a:picLocks noChangeAspect="1" noChangeArrowheads="1"/>
          </p:cNvPicPr>
          <p:nvPr/>
        </p:nvPicPr>
        <p:blipFill>
          <a:blip r:embed="rId6"/>
          <a:srcRect/>
          <a:stretch>
            <a:fillRect/>
          </a:stretch>
        </p:blipFill>
        <p:spPr bwMode="auto">
          <a:xfrm>
            <a:off x="1333500" y="2225825"/>
            <a:ext cx="1600200" cy="1249363"/>
          </a:xfrm>
          <a:prstGeom prst="rect">
            <a:avLst/>
          </a:prstGeom>
          <a:noFill/>
        </p:spPr>
      </p:pic>
      <p:pic>
        <p:nvPicPr>
          <p:cNvPr id="34" name="Picture 7" descr="1040158">
            <a:extLst>
              <a:ext uri="{FF2B5EF4-FFF2-40B4-BE49-F238E27FC236}">
                <a16:creationId xmlns:a16="http://schemas.microsoft.com/office/drawing/2014/main" id="{5F4E7744-A81A-454C-8CF2-0AF77D2EAA70}"/>
              </a:ext>
            </a:extLst>
          </p:cNvPr>
          <p:cNvPicPr>
            <a:picLocks noChangeAspect="1" noChangeArrowheads="1"/>
          </p:cNvPicPr>
          <p:nvPr/>
        </p:nvPicPr>
        <p:blipFill>
          <a:blip r:embed="rId7"/>
          <a:srcRect/>
          <a:stretch>
            <a:fillRect/>
          </a:stretch>
        </p:blipFill>
        <p:spPr bwMode="auto">
          <a:xfrm>
            <a:off x="5026025" y="3902224"/>
            <a:ext cx="1905000" cy="1651000"/>
          </a:xfrm>
          <a:prstGeom prst="rect">
            <a:avLst/>
          </a:prstGeom>
          <a:noFill/>
        </p:spPr>
      </p:pic>
      <p:pic>
        <p:nvPicPr>
          <p:cNvPr id="35" name="Picture 8" descr="1045791">
            <a:extLst>
              <a:ext uri="{FF2B5EF4-FFF2-40B4-BE49-F238E27FC236}">
                <a16:creationId xmlns:a16="http://schemas.microsoft.com/office/drawing/2014/main" id="{079E2BE7-85FA-4631-BFC1-49E1F2C63568}"/>
              </a:ext>
            </a:extLst>
          </p:cNvPr>
          <p:cNvPicPr>
            <a:picLocks noChangeAspect="1" noChangeArrowheads="1"/>
          </p:cNvPicPr>
          <p:nvPr/>
        </p:nvPicPr>
        <p:blipFill>
          <a:blip r:embed="rId8"/>
          <a:srcRect/>
          <a:stretch>
            <a:fillRect/>
          </a:stretch>
        </p:blipFill>
        <p:spPr bwMode="auto">
          <a:xfrm>
            <a:off x="6503988" y="4130824"/>
            <a:ext cx="1903412" cy="1568450"/>
          </a:xfrm>
          <a:prstGeom prst="rect">
            <a:avLst/>
          </a:prstGeom>
          <a:noFill/>
        </p:spPr>
      </p:pic>
      <p:pic>
        <p:nvPicPr>
          <p:cNvPr id="36" name="Picture 9" descr="984761">
            <a:extLst>
              <a:ext uri="{FF2B5EF4-FFF2-40B4-BE49-F238E27FC236}">
                <a16:creationId xmlns:a16="http://schemas.microsoft.com/office/drawing/2014/main" id="{3AD0B869-1F1A-43AA-9B21-29C7A421ED51}"/>
              </a:ext>
            </a:extLst>
          </p:cNvPr>
          <p:cNvPicPr>
            <a:picLocks noChangeAspect="1" noChangeArrowheads="1"/>
          </p:cNvPicPr>
          <p:nvPr/>
        </p:nvPicPr>
        <p:blipFill>
          <a:blip r:embed="rId9"/>
          <a:srcRect/>
          <a:stretch>
            <a:fillRect/>
          </a:stretch>
        </p:blipFill>
        <p:spPr bwMode="auto">
          <a:xfrm>
            <a:off x="5519738" y="2683024"/>
            <a:ext cx="1903412" cy="1428750"/>
          </a:xfrm>
          <a:prstGeom prst="rect">
            <a:avLst/>
          </a:prstGeom>
          <a:noFill/>
        </p:spPr>
      </p:pic>
      <p:pic>
        <p:nvPicPr>
          <p:cNvPr id="37" name="Picture 10" descr="1042473">
            <a:extLst>
              <a:ext uri="{FF2B5EF4-FFF2-40B4-BE49-F238E27FC236}">
                <a16:creationId xmlns:a16="http://schemas.microsoft.com/office/drawing/2014/main" id="{41B20398-02ED-4E09-B286-5045F04AA52B}"/>
              </a:ext>
            </a:extLst>
          </p:cNvPr>
          <p:cNvPicPr>
            <a:picLocks noChangeAspect="1" noChangeArrowheads="1"/>
          </p:cNvPicPr>
          <p:nvPr/>
        </p:nvPicPr>
        <p:blipFill>
          <a:blip r:embed="rId10"/>
          <a:srcRect/>
          <a:stretch>
            <a:fillRect/>
          </a:stretch>
        </p:blipFill>
        <p:spPr bwMode="auto">
          <a:xfrm>
            <a:off x="6994525" y="3368824"/>
            <a:ext cx="1347788" cy="939800"/>
          </a:xfrm>
          <a:prstGeom prst="rect">
            <a:avLst/>
          </a:prstGeom>
          <a:noFill/>
        </p:spPr>
      </p:pic>
      <p:sp>
        <p:nvSpPr>
          <p:cNvPr id="38" name="Text Box 11">
            <a:extLst>
              <a:ext uri="{FF2B5EF4-FFF2-40B4-BE49-F238E27FC236}">
                <a16:creationId xmlns:a16="http://schemas.microsoft.com/office/drawing/2014/main" id="{1A2B6312-6374-4E03-B840-75F88B0CB3B7}"/>
              </a:ext>
            </a:extLst>
          </p:cNvPr>
          <p:cNvSpPr txBox="1">
            <a:spLocks noChangeArrowheads="1"/>
          </p:cNvSpPr>
          <p:nvPr/>
        </p:nvSpPr>
        <p:spPr bwMode="auto">
          <a:xfrm>
            <a:off x="5753100" y="1997225"/>
            <a:ext cx="1632050" cy="461665"/>
          </a:xfrm>
          <a:prstGeom prst="rect">
            <a:avLst/>
          </a:prstGeom>
          <a:noFill/>
          <a:ln w="9525">
            <a:noFill/>
            <a:miter lim="800000"/>
            <a:headEnd/>
            <a:tailEnd/>
          </a:ln>
          <a:effectLst/>
        </p:spPr>
        <p:txBody>
          <a:bodyPr wrap="none">
            <a:spAutoFit/>
          </a:bodyPr>
          <a:lstStyle/>
          <a:p>
            <a:pPr eaLnBrk="0" hangingPunct="0"/>
            <a:r>
              <a:rPr lang="en-US" sz="2400" b="1"/>
              <a:t>Image base</a:t>
            </a:r>
          </a:p>
        </p:txBody>
      </p:sp>
      <p:sp>
        <p:nvSpPr>
          <p:cNvPr id="39" name="Line 12">
            <a:extLst>
              <a:ext uri="{FF2B5EF4-FFF2-40B4-BE49-F238E27FC236}">
                <a16:creationId xmlns:a16="http://schemas.microsoft.com/office/drawing/2014/main" id="{4BD598A6-9A83-41FF-87A4-F2F6A33F106B}"/>
              </a:ext>
            </a:extLst>
          </p:cNvPr>
          <p:cNvSpPr>
            <a:spLocks noChangeShapeType="1"/>
          </p:cNvSpPr>
          <p:nvPr/>
        </p:nvSpPr>
        <p:spPr bwMode="auto">
          <a:xfrm>
            <a:off x="2857500" y="3216424"/>
            <a:ext cx="2286000" cy="914400"/>
          </a:xfrm>
          <a:prstGeom prst="line">
            <a:avLst/>
          </a:prstGeom>
          <a:noFill/>
          <a:ln w="57150">
            <a:solidFill>
              <a:schemeClr val="tx1"/>
            </a:solidFill>
            <a:round/>
            <a:headEnd type="triangle" w="med" len="lg"/>
            <a:tailEnd type="triangle" w="med" len="lg"/>
          </a:ln>
          <a:effectLst/>
        </p:spPr>
        <p:txBody>
          <a:bodyPr wrap="none" anchor="ctr"/>
          <a:lstStyle/>
          <a:p>
            <a:endParaRPr lang="cs-CZ"/>
          </a:p>
        </p:txBody>
      </p:sp>
      <p:cxnSp>
        <p:nvCxnSpPr>
          <p:cNvPr id="40" name="AutoShape 13">
            <a:extLst>
              <a:ext uri="{FF2B5EF4-FFF2-40B4-BE49-F238E27FC236}">
                <a16:creationId xmlns:a16="http://schemas.microsoft.com/office/drawing/2014/main" id="{E7080712-4016-4F66-B23E-2A8CFBB38ED3}"/>
              </a:ext>
            </a:extLst>
          </p:cNvPr>
          <p:cNvCxnSpPr>
            <a:cxnSpLocks noChangeShapeType="1"/>
            <a:endCxn id="30" idx="3"/>
          </p:cNvCxnSpPr>
          <p:nvPr/>
        </p:nvCxnSpPr>
        <p:spPr bwMode="auto">
          <a:xfrm>
            <a:off x="2095500" y="5654824"/>
            <a:ext cx="4610100" cy="533400"/>
          </a:xfrm>
          <a:prstGeom prst="curvedConnector4">
            <a:avLst>
              <a:gd name="adj1" fmla="val 30579"/>
              <a:gd name="adj2" fmla="val 142856"/>
            </a:avLst>
          </a:prstGeom>
          <a:noFill/>
          <a:ln w="9525">
            <a:solidFill>
              <a:schemeClr val="tx1"/>
            </a:solidFill>
            <a:round/>
            <a:headEnd/>
            <a:tailEnd/>
          </a:ln>
          <a:effectLst/>
        </p:spPr>
      </p:cxnSp>
      <p:sp>
        <p:nvSpPr>
          <p:cNvPr id="41" name="Text Box 14">
            <a:extLst>
              <a:ext uri="{FF2B5EF4-FFF2-40B4-BE49-F238E27FC236}">
                <a16:creationId xmlns:a16="http://schemas.microsoft.com/office/drawing/2014/main" id="{4D41DE91-CCBA-4CB0-948D-F560249BFDBB}"/>
              </a:ext>
            </a:extLst>
          </p:cNvPr>
          <p:cNvSpPr txBox="1">
            <a:spLocks noChangeArrowheads="1"/>
          </p:cNvSpPr>
          <p:nvPr/>
        </p:nvSpPr>
        <p:spPr bwMode="auto">
          <a:xfrm rot="1306771">
            <a:off x="3406427" y="3157043"/>
            <a:ext cx="1188146" cy="461665"/>
          </a:xfrm>
          <a:prstGeom prst="rect">
            <a:avLst/>
          </a:prstGeom>
          <a:noFill/>
          <a:ln w="9525">
            <a:noFill/>
            <a:miter lim="800000"/>
            <a:headEnd/>
            <a:tailEnd/>
          </a:ln>
          <a:effectLst/>
        </p:spPr>
        <p:txBody>
          <a:bodyPr wrap="none">
            <a:spAutoFit/>
          </a:bodyPr>
          <a:lstStyle/>
          <a:p>
            <a:pPr eaLnBrk="0" hangingPunct="0"/>
            <a:r>
              <a:rPr lang="en-US" sz="2400" b="1"/>
              <a:t>similar</a:t>
            </a:r>
            <a:r>
              <a:rPr lang="en-US" sz="2400" b="1">
                <a:ea typeface="ＭＳ Ｐゴシック" pitchFamily="1" charset="-128"/>
              </a:rPr>
              <a:t>?</a:t>
            </a:r>
          </a:p>
        </p:txBody>
      </p:sp>
      <p:sp>
        <p:nvSpPr>
          <p:cNvPr id="2" name="Zástupný symbol pro zápatí 1">
            <a:extLst>
              <a:ext uri="{FF2B5EF4-FFF2-40B4-BE49-F238E27FC236}">
                <a16:creationId xmlns:a16="http://schemas.microsoft.com/office/drawing/2014/main" id="{D377F675-DEE2-448C-B7D0-91099778D0C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A4BD073A-0393-466D-A07D-20D8A7F7A7E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849286F9-7CE4-497F-8647-E22D22724FA2}"/>
              </a:ext>
            </a:extLst>
          </p:cNvPr>
          <p:cNvSpPr>
            <a:spLocks noGrp="1"/>
          </p:cNvSpPr>
          <p:nvPr>
            <p:ph type="sldNum" sz="quarter" idx="11"/>
          </p:nvPr>
        </p:nvSpPr>
        <p:spPr/>
        <p:txBody>
          <a:bodyPr/>
          <a:lstStyle/>
          <a:p>
            <a:pPr>
              <a:defRPr/>
            </a:pPr>
            <a:fld id="{0BAAA98E-AEB8-429B-B9FA-B14E1C5572D3}" type="slidenum">
              <a:rPr lang="en-US" altLang="en-US" smtClean="0"/>
              <a:pPr>
                <a:defRPr/>
              </a:pPr>
              <a:t>45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17667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Extracting Features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Extracting features</a:t>
            </a:r>
          </a:p>
        </p:txBody>
      </p:sp>
      <p:sp>
        <p:nvSpPr>
          <p:cNvPr id="19" name="AutoShape 3">
            <a:extLst>
              <a:ext uri="{FF2B5EF4-FFF2-40B4-BE49-F238E27FC236}">
                <a16:creationId xmlns:a16="http://schemas.microsoft.com/office/drawing/2014/main" id="{1D2BC807-300D-4A9F-8223-38838CE4230A}"/>
              </a:ext>
            </a:extLst>
          </p:cNvPr>
          <p:cNvSpPr>
            <a:spLocks noChangeArrowheads="1"/>
          </p:cNvSpPr>
          <p:nvPr/>
        </p:nvSpPr>
        <p:spPr bwMode="auto">
          <a:xfrm>
            <a:off x="2590538" y="5077619"/>
            <a:ext cx="5438775" cy="1352550"/>
          </a:xfrm>
          <a:prstGeom prst="parallelogram">
            <a:avLst>
              <a:gd name="adj" fmla="val 142936"/>
            </a:avLst>
          </a:prstGeom>
          <a:solidFill>
            <a:srgbClr val="FFCCCC"/>
          </a:solidFill>
          <a:ln w="12700">
            <a:noFill/>
            <a:miter lim="800000"/>
            <a:headEnd type="none" w="sm" len="sm"/>
            <a:tailEnd type="none" w="sm" len="sm"/>
          </a:ln>
          <a:effectLst/>
        </p:spPr>
        <p:txBody>
          <a:bodyPr wrap="none" anchor="ctr"/>
          <a:lstStyle/>
          <a:p>
            <a:endParaRPr lang="cs-CZ"/>
          </a:p>
        </p:txBody>
      </p:sp>
      <p:pic>
        <p:nvPicPr>
          <p:cNvPr id="20" name="Picture 4" descr="1806">
            <a:extLst>
              <a:ext uri="{FF2B5EF4-FFF2-40B4-BE49-F238E27FC236}">
                <a16:creationId xmlns:a16="http://schemas.microsoft.com/office/drawing/2014/main" id="{47796DD2-F319-4E58-82BA-1CEEF1305408}"/>
              </a:ext>
            </a:extLst>
          </p:cNvPr>
          <p:cNvPicPr>
            <a:picLocks noChangeAspect="1" noChangeArrowheads="1"/>
          </p:cNvPicPr>
          <p:nvPr/>
        </p:nvPicPr>
        <p:blipFill>
          <a:blip r:embed="rId3"/>
          <a:srcRect/>
          <a:stretch>
            <a:fillRect/>
          </a:stretch>
        </p:blipFill>
        <p:spPr bwMode="auto">
          <a:xfrm>
            <a:off x="2971537" y="1877220"/>
            <a:ext cx="1600200" cy="1249363"/>
          </a:xfrm>
          <a:prstGeom prst="rect">
            <a:avLst/>
          </a:prstGeom>
          <a:noFill/>
          <a:effectLst>
            <a:outerShdw dist="71842" dir="2700000" algn="ctr" rotWithShape="0">
              <a:srgbClr val="808080"/>
            </a:outerShdw>
          </a:effectLst>
        </p:spPr>
      </p:pic>
      <p:grpSp>
        <p:nvGrpSpPr>
          <p:cNvPr id="21" name="Group 5">
            <a:extLst>
              <a:ext uri="{FF2B5EF4-FFF2-40B4-BE49-F238E27FC236}">
                <a16:creationId xmlns:a16="http://schemas.microsoft.com/office/drawing/2014/main" id="{55813351-73EA-45E7-BD11-AAAF05E70447}"/>
              </a:ext>
            </a:extLst>
          </p:cNvPr>
          <p:cNvGrpSpPr>
            <a:grpSpLocks/>
          </p:cNvGrpSpPr>
          <p:nvPr/>
        </p:nvGrpSpPr>
        <p:grpSpPr bwMode="auto">
          <a:xfrm>
            <a:off x="6629137" y="1496219"/>
            <a:ext cx="2286000" cy="2262188"/>
            <a:chOff x="3792" y="912"/>
            <a:chExt cx="1872" cy="1852"/>
          </a:xfrm>
        </p:grpSpPr>
        <p:pic>
          <p:nvPicPr>
            <p:cNvPr id="22" name="Picture 6" descr="1040158">
              <a:extLst>
                <a:ext uri="{FF2B5EF4-FFF2-40B4-BE49-F238E27FC236}">
                  <a16:creationId xmlns:a16="http://schemas.microsoft.com/office/drawing/2014/main" id="{5B3BD89C-E754-4955-9216-09B9F1C142EC}"/>
                </a:ext>
              </a:extLst>
            </p:cNvPr>
            <p:cNvPicPr>
              <a:picLocks noChangeAspect="1" noChangeArrowheads="1"/>
            </p:cNvPicPr>
            <p:nvPr/>
          </p:nvPicPr>
          <p:blipFill>
            <a:blip r:embed="rId4"/>
            <a:srcRect/>
            <a:stretch>
              <a:fillRect/>
            </a:stretch>
          </p:blipFill>
          <p:spPr bwMode="auto">
            <a:xfrm>
              <a:off x="3792" y="1488"/>
              <a:ext cx="1200" cy="1040"/>
            </a:xfrm>
            <a:prstGeom prst="rect">
              <a:avLst/>
            </a:prstGeom>
            <a:noFill/>
            <a:effectLst>
              <a:outerShdw dist="71842" dir="2700000" algn="ctr" rotWithShape="0">
                <a:srgbClr val="808080"/>
              </a:outerShdw>
            </a:effectLst>
          </p:spPr>
        </p:pic>
        <p:pic>
          <p:nvPicPr>
            <p:cNvPr id="23" name="Picture 7" descr="1045791">
              <a:extLst>
                <a:ext uri="{FF2B5EF4-FFF2-40B4-BE49-F238E27FC236}">
                  <a16:creationId xmlns:a16="http://schemas.microsoft.com/office/drawing/2014/main" id="{4A7A3F46-7F76-4DF8-866B-D6CFE10949BF}"/>
                </a:ext>
              </a:extLst>
            </p:cNvPr>
            <p:cNvPicPr>
              <a:picLocks noChangeAspect="1" noChangeArrowheads="1"/>
            </p:cNvPicPr>
            <p:nvPr/>
          </p:nvPicPr>
          <p:blipFill>
            <a:blip r:embed="rId5"/>
            <a:srcRect/>
            <a:stretch>
              <a:fillRect/>
            </a:stretch>
          </p:blipFill>
          <p:spPr bwMode="auto">
            <a:xfrm>
              <a:off x="4464" y="1776"/>
              <a:ext cx="1200" cy="988"/>
            </a:xfrm>
            <a:prstGeom prst="rect">
              <a:avLst/>
            </a:prstGeom>
            <a:noFill/>
            <a:effectLst>
              <a:outerShdw dist="71842" dir="2700000" algn="ctr" rotWithShape="0">
                <a:srgbClr val="808080"/>
              </a:outerShdw>
            </a:effectLst>
          </p:spPr>
        </p:pic>
        <p:pic>
          <p:nvPicPr>
            <p:cNvPr id="24" name="Picture 8" descr="984761">
              <a:extLst>
                <a:ext uri="{FF2B5EF4-FFF2-40B4-BE49-F238E27FC236}">
                  <a16:creationId xmlns:a16="http://schemas.microsoft.com/office/drawing/2014/main" id="{5B6D4593-86AC-426E-B6AD-73EDAAC18904}"/>
                </a:ext>
              </a:extLst>
            </p:cNvPr>
            <p:cNvPicPr>
              <a:picLocks noChangeAspect="1" noChangeArrowheads="1"/>
            </p:cNvPicPr>
            <p:nvPr/>
          </p:nvPicPr>
          <p:blipFill>
            <a:blip r:embed="rId6"/>
            <a:srcRect/>
            <a:stretch>
              <a:fillRect/>
            </a:stretch>
          </p:blipFill>
          <p:spPr bwMode="auto">
            <a:xfrm>
              <a:off x="4032" y="912"/>
              <a:ext cx="1200" cy="900"/>
            </a:xfrm>
            <a:prstGeom prst="rect">
              <a:avLst/>
            </a:prstGeom>
            <a:noFill/>
            <a:effectLst>
              <a:outerShdw dist="71842" dir="2700000" algn="ctr" rotWithShape="0">
                <a:srgbClr val="808080"/>
              </a:outerShdw>
            </a:effectLst>
          </p:spPr>
        </p:pic>
        <p:pic>
          <p:nvPicPr>
            <p:cNvPr id="25" name="Picture 9" descr="1042473">
              <a:extLst>
                <a:ext uri="{FF2B5EF4-FFF2-40B4-BE49-F238E27FC236}">
                  <a16:creationId xmlns:a16="http://schemas.microsoft.com/office/drawing/2014/main" id="{82FC9468-46C0-4ED6-A97A-83A0F682FE2C}"/>
                </a:ext>
              </a:extLst>
            </p:cNvPr>
            <p:cNvPicPr>
              <a:picLocks noChangeAspect="1" noChangeArrowheads="1"/>
            </p:cNvPicPr>
            <p:nvPr/>
          </p:nvPicPr>
          <p:blipFill>
            <a:blip r:embed="rId7"/>
            <a:srcRect/>
            <a:stretch>
              <a:fillRect/>
            </a:stretch>
          </p:blipFill>
          <p:spPr bwMode="auto">
            <a:xfrm>
              <a:off x="4656" y="1440"/>
              <a:ext cx="848" cy="592"/>
            </a:xfrm>
            <a:prstGeom prst="rect">
              <a:avLst/>
            </a:prstGeom>
            <a:noFill/>
            <a:effectLst>
              <a:outerShdw dist="71842" dir="2700000" algn="ctr" rotWithShape="0">
                <a:srgbClr val="808080"/>
              </a:outerShdw>
            </a:effectLst>
          </p:spPr>
        </p:pic>
      </p:grpSp>
      <p:sp>
        <p:nvSpPr>
          <p:cNvPr id="26" name="Text Box 10">
            <a:extLst>
              <a:ext uri="{FF2B5EF4-FFF2-40B4-BE49-F238E27FC236}">
                <a16:creationId xmlns:a16="http://schemas.microsoft.com/office/drawing/2014/main" id="{D08C2578-8EED-4EDC-8196-DAD1A1FA0700}"/>
              </a:ext>
            </a:extLst>
          </p:cNvPr>
          <p:cNvSpPr txBox="1">
            <a:spLocks noChangeArrowheads="1"/>
          </p:cNvSpPr>
          <p:nvPr/>
        </p:nvSpPr>
        <p:spPr bwMode="auto">
          <a:xfrm>
            <a:off x="735361" y="2481015"/>
            <a:ext cx="1638910" cy="461665"/>
          </a:xfrm>
          <a:prstGeom prst="rect">
            <a:avLst/>
          </a:prstGeom>
          <a:noFill/>
          <a:ln w="9525">
            <a:noFill/>
            <a:miter lim="800000"/>
            <a:headEnd/>
            <a:tailEnd/>
          </a:ln>
          <a:effectLst/>
        </p:spPr>
        <p:txBody>
          <a:bodyPr wrap="none">
            <a:spAutoFit/>
          </a:bodyPr>
          <a:lstStyle/>
          <a:p>
            <a:pPr eaLnBrk="0" hangingPunct="0"/>
            <a:r>
              <a:rPr lang="en-US" sz="2400" b="1" dirty="0">
                <a:solidFill>
                  <a:schemeClr val="accent2"/>
                </a:solidFill>
              </a:rPr>
              <a:t>Image level</a:t>
            </a:r>
          </a:p>
        </p:txBody>
      </p:sp>
      <p:sp>
        <p:nvSpPr>
          <p:cNvPr id="27" name="Line 11">
            <a:extLst>
              <a:ext uri="{FF2B5EF4-FFF2-40B4-BE49-F238E27FC236}">
                <a16:creationId xmlns:a16="http://schemas.microsoft.com/office/drawing/2014/main" id="{8D145093-B07B-40E3-9038-472057255EC8}"/>
              </a:ext>
            </a:extLst>
          </p:cNvPr>
          <p:cNvSpPr>
            <a:spLocks noChangeShapeType="1"/>
          </p:cNvSpPr>
          <p:nvPr/>
        </p:nvSpPr>
        <p:spPr bwMode="auto">
          <a:xfrm>
            <a:off x="4724137" y="5534819"/>
            <a:ext cx="1524000" cy="0"/>
          </a:xfrm>
          <a:prstGeom prst="line">
            <a:avLst/>
          </a:prstGeom>
          <a:noFill/>
          <a:ln w="28575">
            <a:solidFill>
              <a:schemeClr val="tx1"/>
            </a:solidFill>
            <a:round/>
            <a:headEnd/>
            <a:tailEnd type="triangle" w="med" len="med"/>
          </a:ln>
          <a:effectLst/>
        </p:spPr>
        <p:txBody>
          <a:bodyPr anchor="ctr">
            <a:spAutoFit/>
          </a:bodyPr>
          <a:lstStyle/>
          <a:p>
            <a:endParaRPr lang="cs-CZ"/>
          </a:p>
        </p:txBody>
      </p:sp>
      <p:sp>
        <p:nvSpPr>
          <p:cNvPr id="28" name="Line 12">
            <a:extLst>
              <a:ext uri="{FF2B5EF4-FFF2-40B4-BE49-F238E27FC236}">
                <a16:creationId xmlns:a16="http://schemas.microsoft.com/office/drawing/2014/main" id="{5B3B8B27-2AB5-461D-95AA-361FBF7A2944}"/>
              </a:ext>
            </a:extLst>
          </p:cNvPr>
          <p:cNvSpPr>
            <a:spLocks noChangeShapeType="1"/>
          </p:cNvSpPr>
          <p:nvPr/>
        </p:nvSpPr>
        <p:spPr bwMode="auto">
          <a:xfrm flipV="1">
            <a:off x="4724137" y="4163219"/>
            <a:ext cx="0" cy="1371600"/>
          </a:xfrm>
          <a:prstGeom prst="line">
            <a:avLst/>
          </a:prstGeom>
          <a:noFill/>
          <a:ln w="28575">
            <a:solidFill>
              <a:schemeClr val="tx1"/>
            </a:solidFill>
            <a:round/>
            <a:headEnd/>
            <a:tailEnd type="triangle" w="med" len="med"/>
          </a:ln>
          <a:effectLst/>
        </p:spPr>
        <p:txBody>
          <a:bodyPr wrap="none" anchor="ctr">
            <a:spAutoFit/>
          </a:bodyPr>
          <a:lstStyle/>
          <a:p>
            <a:endParaRPr lang="cs-CZ"/>
          </a:p>
        </p:txBody>
      </p:sp>
      <p:sp>
        <p:nvSpPr>
          <p:cNvPr id="29" name="Line 13">
            <a:extLst>
              <a:ext uri="{FF2B5EF4-FFF2-40B4-BE49-F238E27FC236}">
                <a16:creationId xmlns:a16="http://schemas.microsoft.com/office/drawing/2014/main" id="{37A7B0B1-41E0-48B8-81E3-4A2E82111B44}"/>
              </a:ext>
            </a:extLst>
          </p:cNvPr>
          <p:cNvSpPr>
            <a:spLocks noChangeShapeType="1"/>
          </p:cNvSpPr>
          <p:nvPr/>
        </p:nvSpPr>
        <p:spPr bwMode="auto">
          <a:xfrm flipH="1">
            <a:off x="3885937" y="5534819"/>
            <a:ext cx="838200" cy="609600"/>
          </a:xfrm>
          <a:prstGeom prst="line">
            <a:avLst/>
          </a:prstGeom>
          <a:noFill/>
          <a:ln w="28575">
            <a:solidFill>
              <a:schemeClr val="tx1"/>
            </a:solidFill>
            <a:round/>
            <a:headEnd/>
            <a:tailEnd type="triangle" w="med" len="med"/>
          </a:ln>
          <a:effectLst/>
        </p:spPr>
        <p:txBody>
          <a:bodyPr anchor="ctr">
            <a:spAutoFit/>
          </a:bodyPr>
          <a:lstStyle/>
          <a:p>
            <a:endParaRPr lang="cs-CZ"/>
          </a:p>
        </p:txBody>
      </p:sp>
      <p:sp>
        <p:nvSpPr>
          <p:cNvPr id="42" name="Text Box 14">
            <a:extLst>
              <a:ext uri="{FF2B5EF4-FFF2-40B4-BE49-F238E27FC236}">
                <a16:creationId xmlns:a16="http://schemas.microsoft.com/office/drawing/2014/main" id="{E42DD51C-4395-4E38-85FD-FF7A6AA14EFC}"/>
              </a:ext>
            </a:extLst>
          </p:cNvPr>
          <p:cNvSpPr txBox="1">
            <a:spLocks noChangeArrowheads="1"/>
          </p:cNvSpPr>
          <p:nvPr/>
        </p:nvSpPr>
        <p:spPr bwMode="auto">
          <a:xfrm>
            <a:off x="5948008" y="5152510"/>
            <a:ext cx="314509" cy="369332"/>
          </a:xfrm>
          <a:prstGeom prst="rect">
            <a:avLst/>
          </a:prstGeom>
          <a:noFill/>
          <a:ln w="9525">
            <a:noFill/>
            <a:miter lim="800000"/>
            <a:headEnd/>
            <a:tailEnd/>
          </a:ln>
          <a:effectLst/>
        </p:spPr>
        <p:txBody>
          <a:bodyPr wrap="none" anchor="ctr">
            <a:spAutoFit/>
          </a:bodyPr>
          <a:lstStyle/>
          <a:p>
            <a:pPr algn="ctr" eaLnBrk="0" hangingPunct="0"/>
            <a:r>
              <a:rPr lang="en-US" b="1">
                <a:ea typeface="ＭＳ Ｐゴシック" pitchFamily="1" charset="-128"/>
              </a:rPr>
              <a:t>R</a:t>
            </a:r>
          </a:p>
        </p:txBody>
      </p:sp>
      <p:sp>
        <p:nvSpPr>
          <p:cNvPr id="43" name="Text Box 15">
            <a:extLst>
              <a:ext uri="{FF2B5EF4-FFF2-40B4-BE49-F238E27FC236}">
                <a16:creationId xmlns:a16="http://schemas.microsoft.com/office/drawing/2014/main" id="{77A785FD-7430-4158-A9A1-1760FBE1A169}"/>
              </a:ext>
            </a:extLst>
          </p:cNvPr>
          <p:cNvSpPr txBox="1">
            <a:spLocks noChangeArrowheads="1"/>
          </p:cNvSpPr>
          <p:nvPr/>
        </p:nvSpPr>
        <p:spPr bwMode="auto">
          <a:xfrm>
            <a:off x="4424008" y="4009510"/>
            <a:ext cx="314509" cy="369332"/>
          </a:xfrm>
          <a:prstGeom prst="rect">
            <a:avLst/>
          </a:prstGeom>
          <a:noFill/>
          <a:ln w="9525">
            <a:noFill/>
            <a:miter lim="800000"/>
            <a:headEnd/>
            <a:tailEnd/>
          </a:ln>
          <a:effectLst/>
        </p:spPr>
        <p:txBody>
          <a:bodyPr wrap="none" anchor="ctr">
            <a:spAutoFit/>
          </a:bodyPr>
          <a:lstStyle/>
          <a:p>
            <a:pPr algn="ctr" eaLnBrk="0" hangingPunct="0"/>
            <a:r>
              <a:rPr lang="en-US" b="1">
                <a:ea typeface="ＭＳ Ｐゴシック" pitchFamily="1" charset="-128"/>
              </a:rPr>
              <a:t>B</a:t>
            </a:r>
          </a:p>
        </p:txBody>
      </p:sp>
      <p:sp>
        <p:nvSpPr>
          <p:cNvPr id="44" name="Text Box 16">
            <a:extLst>
              <a:ext uri="{FF2B5EF4-FFF2-40B4-BE49-F238E27FC236}">
                <a16:creationId xmlns:a16="http://schemas.microsoft.com/office/drawing/2014/main" id="{688945A4-3065-4CCF-AD8C-643308B1A570}"/>
              </a:ext>
            </a:extLst>
          </p:cNvPr>
          <p:cNvSpPr txBox="1">
            <a:spLocks noChangeArrowheads="1"/>
          </p:cNvSpPr>
          <p:nvPr/>
        </p:nvSpPr>
        <p:spPr bwMode="auto">
          <a:xfrm>
            <a:off x="3746238" y="5687220"/>
            <a:ext cx="334963" cy="366713"/>
          </a:xfrm>
          <a:prstGeom prst="rect">
            <a:avLst/>
          </a:prstGeom>
          <a:noFill/>
          <a:ln w="9525">
            <a:noFill/>
            <a:miter lim="800000"/>
            <a:headEnd/>
            <a:tailEnd/>
          </a:ln>
          <a:effectLst/>
        </p:spPr>
        <p:txBody>
          <a:bodyPr wrap="none" anchor="ctr">
            <a:spAutoFit/>
          </a:bodyPr>
          <a:lstStyle/>
          <a:p>
            <a:pPr algn="ctr" eaLnBrk="0" hangingPunct="0"/>
            <a:r>
              <a:rPr lang="en-US" b="1">
                <a:ea typeface="ＭＳ Ｐゴシック" pitchFamily="1" charset="-128"/>
              </a:rPr>
              <a:t>G</a:t>
            </a:r>
          </a:p>
        </p:txBody>
      </p:sp>
      <p:sp>
        <p:nvSpPr>
          <p:cNvPr id="45" name="AutoShape 17">
            <a:extLst>
              <a:ext uri="{FF2B5EF4-FFF2-40B4-BE49-F238E27FC236}">
                <a16:creationId xmlns:a16="http://schemas.microsoft.com/office/drawing/2014/main" id="{B6C61957-4D79-4F96-BA82-99653DF41411}"/>
              </a:ext>
            </a:extLst>
          </p:cNvPr>
          <p:cNvSpPr>
            <a:spLocks noChangeArrowheads="1"/>
          </p:cNvSpPr>
          <p:nvPr/>
        </p:nvSpPr>
        <p:spPr bwMode="auto">
          <a:xfrm>
            <a:off x="4876537" y="4620419"/>
            <a:ext cx="134938" cy="185738"/>
          </a:xfrm>
          <a:prstGeom prst="irregularSeal1">
            <a:avLst/>
          </a:prstGeom>
          <a:solidFill>
            <a:srgbClr val="CCECFF"/>
          </a:solidFill>
          <a:ln w="12700">
            <a:solidFill>
              <a:schemeClr val="tx1"/>
            </a:solidFill>
            <a:miter lim="800000"/>
            <a:headEnd type="none" w="sm" len="sm"/>
            <a:tailEnd type="none" w="sm" len="sm"/>
          </a:ln>
          <a:effectLst/>
        </p:spPr>
        <p:txBody>
          <a:bodyPr wrap="none" anchor="ctr"/>
          <a:lstStyle/>
          <a:p>
            <a:endParaRPr lang="cs-CZ"/>
          </a:p>
        </p:txBody>
      </p:sp>
      <p:sp>
        <p:nvSpPr>
          <p:cNvPr id="46" name="AutoShape 18">
            <a:extLst>
              <a:ext uri="{FF2B5EF4-FFF2-40B4-BE49-F238E27FC236}">
                <a16:creationId xmlns:a16="http://schemas.microsoft.com/office/drawing/2014/main" id="{0A0A7BA6-241F-480E-8523-83B4113B9CE5}"/>
              </a:ext>
            </a:extLst>
          </p:cNvPr>
          <p:cNvSpPr>
            <a:spLocks noChangeArrowheads="1"/>
          </p:cNvSpPr>
          <p:nvPr/>
        </p:nvSpPr>
        <p:spPr bwMode="auto">
          <a:xfrm>
            <a:off x="5486137" y="5534819"/>
            <a:ext cx="152400" cy="228600"/>
          </a:xfrm>
          <a:prstGeom prst="irregularSeal1">
            <a:avLst/>
          </a:prstGeom>
          <a:solidFill>
            <a:srgbClr val="FF9933"/>
          </a:solidFill>
          <a:ln w="12700">
            <a:solidFill>
              <a:schemeClr val="tx1"/>
            </a:solidFill>
            <a:miter lim="800000"/>
            <a:headEnd type="none" w="sm" len="sm"/>
            <a:tailEnd type="none" w="sm" len="sm"/>
          </a:ln>
          <a:effectLst/>
        </p:spPr>
        <p:txBody>
          <a:bodyPr wrap="none" anchor="ctr"/>
          <a:lstStyle/>
          <a:p>
            <a:endParaRPr lang="cs-CZ"/>
          </a:p>
        </p:txBody>
      </p:sp>
      <p:sp>
        <p:nvSpPr>
          <p:cNvPr id="47" name="AutoShape 19">
            <a:extLst>
              <a:ext uri="{FF2B5EF4-FFF2-40B4-BE49-F238E27FC236}">
                <a16:creationId xmlns:a16="http://schemas.microsoft.com/office/drawing/2014/main" id="{366A7B3B-51F9-4725-9FEA-1AA2FF9A065C}"/>
              </a:ext>
            </a:extLst>
          </p:cNvPr>
          <p:cNvSpPr>
            <a:spLocks noChangeArrowheads="1"/>
          </p:cNvSpPr>
          <p:nvPr/>
        </p:nvSpPr>
        <p:spPr bwMode="auto">
          <a:xfrm>
            <a:off x="5028937" y="5077619"/>
            <a:ext cx="134938" cy="185738"/>
          </a:xfrm>
          <a:prstGeom prst="irregularSeal1">
            <a:avLst/>
          </a:prstGeom>
          <a:solidFill>
            <a:srgbClr val="9999FF"/>
          </a:solidFill>
          <a:ln w="12700">
            <a:solidFill>
              <a:schemeClr val="tx1"/>
            </a:solidFill>
            <a:miter lim="800000"/>
            <a:headEnd type="none" w="sm" len="sm"/>
            <a:tailEnd type="none" w="sm" len="sm"/>
          </a:ln>
          <a:effectLst/>
        </p:spPr>
        <p:txBody>
          <a:bodyPr wrap="none" anchor="ctr"/>
          <a:lstStyle/>
          <a:p>
            <a:endParaRPr lang="cs-CZ"/>
          </a:p>
        </p:txBody>
      </p:sp>
      <p:sp>
        <p:nvSpPr>
          <p:cNvPr id="48" name="AutoShape 20">
            <a:extLst>
              <a:ext uri="{FF2B5EF4-FFF2-40B4-BE49-F238E27FC236}">
                <a16:creationId xmlns:a16="http://schemas.microsoft.com/office/drawing/2014/main" id="{A808E3BF-2ABE-44DF-88C3-3F711C21B6BA}"/>
              </a:ext>
            </a:extLst>
          </p:cNvPr>
          <p:cNvSpPr>
            <a:spLocks noChangeArrowheads="1"/>
          </p:cNvSpPr>
          <p:nvPr/>
        </p:nvSpPr>
        <p:spPr bwMode="auto">
          <a:xfrm>
            <a:off x="4495537" y="5839619"/>
            <a:ext cx="134938" cy="185738"/>
          </a:xfrm>
          <a:prstGeom prst="irregularSeal1">
            <a:avLst/>
          </a:prstGeom>
          <a:solidFill>
            <a:schemeClr val="accent1"/>
          </a:solidFill>
          <a:ln w="12700">
            <a:solidFill>
              <a:schemeClr val="tx1"/>
            </a:solidFill>
            <a:miter lim="800000"/>
            <a:headEnd type="none" w="sm" len="sm"/>
            <a:tailEnd type="none" w="sm" len="sm"/>
          </a:ln>
          <a:effectLst/>
        </p:spPr>
        <p:txBody>
          <a:bodyPr wrap="none" anchor="ctr"/>
          <a:lstStyle/>
          <a:p>
            <a:endParaRPr lang="cs-CZ"/>
          </a:p>
        </p:txBody>
      </p:sp>
      <p:sp>
        <p:nvSpPr>
          <p:cNvPr id="49" name="AutoShape 21">
            <a:extLst>
              <a:ext uri="{FF2B5EF4-FFF2-40B4-BE49-F238E27FC236}">
                <a16:creationId xmlns:a16="http://schemas.microsoft.com/office/drawing/2014/main" id="{6D62C66E-4D28-4385-8CDF-4E4365ADFA81}"/>
              </a:ext>
            </a:extLst>
          </p:cNvPr>
          <p:cNvSpPr>
            <a:spLocks noChangeArrowheads="1"/>
          </p:cNvSpPr>
          <p:nvPr/>
        </p:nvSpPr>
        <p:spPr bwMode="auto">
          <a:xfrm>
            <a:off x="5790937" y="5687219"/>
            <a:ext cx="134938" cy="185738"/>
          </a:xfrm>
          <a:prstGeom prst="irregularSeal1">
            <a:avLst/>
          </a:prstGeom>
          <a:solidFill>
            <a:srgbClr val="99CC00"/>
          </a:solidFill>
          <a:ln w="12700">
            <a:solidFill>
              <a:schemeClr val="tx1"/>
            </a:solidFill>
            <a:miter lim="800000"/>
            <a:headEnd type="none" w="sm" len="sm"/>
            <a:tailEnd type="none" w="sm" len="sm"/>
          </a:ln>
          <a:effectLst/>
        </p:spPr>
        <p:txBody>
          <a:bodyPr wrap="none" anchor="ctr"/>
          <a:lstStyle/>
          <a:p>
            <a:endParaRPr lang="cs-CZ"/>
          </a:p>
        </p:txBody>
      </p:sp>
      <p:cxnSp>
        <p:nvCxnSpPr>
          <p:cNvPr id="50" name="AutoShape 22">
            <a:extLst>
              <a:ext uri="{FF2B5EF4-FFF2-40B4-BE49-F238E27FC236}">
                <a16:creationId xmlns:a16="http://schemas.microsoft.com/office/drawing/2014/main" id="{2B508754-130C-475B-9AB3-5DF2B94626A3}"/>
              </a:ext>
            </a:extLst>
          </p:cNvPr>
          <p:cNvCxnSpPr>
            <a:cxnSpLocks noChangeShapeType="1"/>
            <a:endCxn id="45" idx="1"/>
          </p:cNvCxnSpPr>
          <p:nvPr/>
        </p:nvCxnSpPr>
        <p:spPr bwMode="auto">
          <a:xfrm rot="16200000" flipH="1">
            <a:off x="3539862" y="3358357"/>
            <a:ext cx="1568450" cy="1104900"/>
          </a:xfrm>
          <a:prstGeom prst="curvedConnector2">
            <a:avLst/>
          </a:prstGeom>
          <a:noFill/>
          <a:ln w="12700">
            <a:solidFill>
              <a:schemeClr val="tx1"/>
            </a:solidFill>
            <a:prstDash val="dash"/>
            <a:round/>
            <a:headEnd/>
            <a:tailEnd type="triangle" w="med" len="med"/>
          </a:ln>
          <a:effectLst/>
        </p:spPr>
      </p:cxnSp>
      <p:cxnSp>
        <p:nvCxnSpPr>
          <p:cNvPr id="51" name="AutoShape 23">
            <a:extLst>
              <a:ext uri="{FF2B5EF4-FFF2-40B4-BE49-F238E27FC236}">
                <a16:creationId xmlns:a16="http://schemas.microsoft.com/office/drawing/2014/main" id="{A3088BB5-6B9D-4828-B7E0-9B8F82B1995F}"/>
              </a:ext>
            </a:extLst>
          </p:cNvPr>
          <p:cNvCxnSpPr>
            <a:cxnSpLocks noChangeShapeType="1"/>
            <a:endCxn id="48" idx="3"/>
          </p:cNvCxnSpPr>
          <p:nvPr/>
        </p:nvCxnSpPr>
        <p:spPr bwMode="auto">
          <a:xfrm rot="10800000" flipV="1">
            <a:off x="4630475" y="3629819"/>
            <a:ext cx="3903662" cy="2324100"/>
          </a:xfrm>
          <a:prstGeom prst="curvedConnector3">
            <a:avLst>
              <a:gd name="adj1" fmla="val 50019"/>
            </a:avLst>
          </a:prstGeom>
          <a:noFill/>
          <a:ln w="12700">
            <a:solidFill>
              <a:schemeClr val="tx1"/>
            </a:solidFill>
            <a:prstDash val="dash"/>
            <a:round/>
            <a:headEnd/>
            <a:tailEnd type="triangle" w="med" len="med"/>
          </a:ln>
          <a:effectLst/>
        </p:spPr>
      </p:cxnSp>
      <p:cxnSp>
        <p:nvCxnSpPr>
          <p:cNvPr id="52" name="AutoShape 24">
            <a:extLst>
              <a:ext uri="{FF2B5EF4-FFF2-40B4-BE49-F238E27FC236}">
                <a16:creationId xmlns:a16="http://schemas.microsoft.com/office/drawing/2014/main" id="{7385CBF4-0ABB-451C-B994-94B6B546C277}"/>
              </a:ext>
            </a:extLst>
          </p:cNvPr>
          <p:cNvCxnSpPr>
            <a:cxnSpLocks noChangeShapeType="1"/>
            <a:endCxn id="49" idx="3"/>
          </p:cNvCxnSpPr>
          <p:nvPr/>
        </p:nvCxnSpPr>
        <p:spPr bwMode="auto">
          <a:xfrm rot="5400000">
            <a:off x="5478201" y="3917158"/>
            <a:ext cx="2332037" cy="1436687"/>
          </a:xfrm>
          <a:prstGeom prst="curvedConnector2">
            <a:avLst/>
          </a:prstGeom>
          <a:noFill/>
          <a:ln w="12700">
            <a:solidFill>
              <a:schemeClr val="tx1"/>
            </a:solidFill>
            <a:prstDash val="dash"/>
            <a:round/>
            <a:headEnd/>
            <a:tailEnd type="triangle" w="med" len="med"/>
          </a:ln>
          <a:effectLst/>
        </p:spPr>
      </p:cxnSp>
      <p:cxnSp>
        <p:nvCxnSpPr>
          <p:cNvPr id="53" name="AutoShape 25">
            <a:extLst>
              <a:ext uri="{FF2B5EF4-FFF2-40B4-BE49-F238E27FC236}">
                <a16:creationId xmlns:a16="http://schemas.microsoft.com/office/drawing/2014/main" id="{A24BE2A6-3B4F-4E00-AEBE-0DC7E9619C8D}"/>
              </a:ext>
            </a:extLst>
          </p:cNvPr>
          <p:cNvCxnSpPr>
            <a:cxnSpLocks noChangeShapeType="1"/>
          </p:cNvCxnSpPr>
          <p:nvPr/>
        </p:nvCxnSpPr>
        <p:spPr bwMode="auto">
          <a:xfrm rot="5400000">
            <a:off x="5292463" y="2494757"/>
            <a:ext cx="2482850" cy="2746375"/>
          </a:xfrm>
          <a:prstGeom prst="curvedConnector3">
            <a:avLst>
              <a:gd name="adj1" fmla="val 50000"/>
            </a:avLst>
          </a:prstGeom>
          <a:noFill/>
          <a:ln w="12700">
            <a:solidFill>
              <a:schemeClr val="tx1"/>
            </a:solidFill>
            <a:prstDash val="dash"/>
            <a:round/>
            <a:headEnd/>
            <a:tailEnd type="triangle" w="med" len="med"/>
          </a:ln>
          <a:effectLst/>
        </p:spPr>
      </p:cxnSp>
      <p:cxnSp>
        <p:nvCxnSpPr>
          <p:cNvPr id="54" name="AutoShape 26">
            <a:extLst>
              <a:ext uri="{FF2B5EF4-FFF2-40B4-BE49-F238E27FC236}">
                <a16:creationId xmlns:a16="http://schemas.microsoft.com/office/drawing/2014/main" id="{12DADBC9-95B7-4EC6-A005-B2FE6B70B6EF}"/>
              </a:ext>
            </a:extLst>
          </p:cNvPr>
          <p:cNvCxnSpPr>
            <a:cxnSpLocks noChangeShapeType="1"/>
            <a:endCxn id="46" idx="0"/>
          </p:cNvCxnSpPr>
          <p:nvPr/>
        </p:nvCxnSpPr>
        <p:spPr bwMode="auto">
          <a:xfrm rot="10800000" flipV="1">
            <a:off x="5589325" y="2045495"/>
            <a:ext cx="1333500" cy="3489325"/>
          </a:xfrm>
          <a:prstGeom prst="curvedConnector2">
            <a:avLst/>
          </a:prstGeom>
          <a:noFill/>
          <a:ln w="12700">
            <a:solidFill>
              <a:schemeClr val="tx1"/>
            </a:solidFill>
            <a:prstDash val="dash"/>
            <a:round/>
            <a:headEnd/>
            <a:tailEnd type="triangle" w="med" len="med"/>
          </a:ln>
          <a:effectLst/>
        </p:spPr>
      </p:cxnSp>
      <p:sp>
        <p:nvSpPr>
          <p:cNvPr id="55" name="Text Box 27">
            <a:extLst>
              <a:ext uri="{FF2B5EF4-FFF2-40B4-BE49-F238E27FC236}">
                <a16:creationId xmlns:a16="http://schemas.microsoft.com/office/drawing/2014/main" id="{412FBEF9-385B-4922-B2D9-9819033619B9}"/>
              </a:ext>
            </a:extLst>
          </p:cNvPr>
          <p:cNvSpPr txBox="1">
            <a:spLocks noChangeArrowheads="1"/>
          </p:cNvSpPr>
          <p:nvPr/>
        </p:nvSpPr>
        <p:spPr bwMode="auto">
          <a:xfrm>
            <a:off x="559993" y="5075388"/>
            <a:ext cx="1989647" cy="461665"/>
          </a:xfrm>
          <a:prstGeom prst="rect">
            <a:avLst/>
          </a:prstGeom>
          <a:noFill/>
          <a:ln w="9525">
            <a:noFill/>
            <a:miter lim="800000"/>
            <a:headEnd/>
            <a:tailEnd/>
          </a:ln>
          <a:effectLst/>
        </p:spPr>
        <p:txBody>
          <a:bodyPr wrap="none" anchor="ctr">
            <a:spAutoFit/>
          </a:bodyPr>
          <a:lstStyle/>
          <a:p>
            <a:pPr eaLnBrk="0" hangingPunct="0"/>
            <a:r>
              <a:rPr lang="en-US" sz="2400" b="1" dirty="0">
                <a:solidFill>
                  <a:srgbClr val="FF0000"/>
                </a:solidFill>
              </a:rPr>
              <a:t>Feature level</a:t>
            </a:r>
          </a:p>
        </p:txBody>
      </p:sp>
      <p:sp>
        <p:nvSpPr>
          <p:cNvPr id="56" name="AutoShape 28">
            <a:extLst>
              <a:ext uri="{FF2B5EF4-FFF2-40B4-BE49-F238E27FC236}">
                <a16:creationId xmlns:a16="http://schemas.microsoft.com/office/drawing/2014/main" id="{3C143763-0091-4FD7-88DC-D8124440EFD4}"/>
              </a:ext>
            </a:extLst>
          </p:cNvPr>
          <p:cNvSpPr>
            <a:spLocks noChangeArrowheads="1"/>
          </p:cNvSpPr>
          <p:nvPr/>
        </p:nvSpPr>
        <p:spPr bwMode="auto">
          <a:xfrm>
            <a:off x="1371337" y="3789839"/>
            <a:ext cx="366960" cy="594360"/>
          </a:xfrm>
          <a:prstGeom prst="downArrow">
            <a:avLst>
              <a:gd name="adj1" fmla="val 50000"/>
              <a:gd name="adj2" fmla="val 150000"/>
            </a:avLst>
          </a:prstGeom>
          <a:gradFill rotWithShape="0">
            <a:gsLst>
              <a:gs pos="0">
                <a:schemeClr val="accent2"/>
              </a:gs>
              <a:gs pos="100000">
                <a:srgbClr val="FF0000"/>
              </a:gs>
            </a:gsLst>
            <a:lin ang="5400000" scaled="1"/>
          </a:gradFill>
          <a:ln w="9525">
            <a:solidFill>
              <a:schemeClr val="tx1"/>
            </a:solidFill>
            <a:miter lim="800000"/>
            <a:headEnd/>
            <a:tailEnd/>
          </a:ln>
          <a:effectLst>
            <a:outerShdw dist="71842" dir="2700000" algn="ctr" rotWithShape="0">
              <a:schemeClr val="bg2"/>
            </a:outerShdw>
          </a:effectLst>
        </p:spPr>
        <p:txBody>
          <a:bodyPr wrap="none" anchor="ctr">
            <a:spAutoFit/>
          </a:bodyPr>
          <a:lstStyle/>
          <a:p>
            <a:endParaRPr lang="cs-CZ"/>
          </a:p>
        </p:txBody>
      </p:sp>
      <p:sp>
        <p:nvSpPr>
          <p:cNvPr id="57" name="Line 29">
            <a:extLst>
              <a:ext uri="{FF2B5EF4-FFF2-40B4-BE49-F238E27FC236}">
                <a16:creationId xmlns:a16="http://schemas.microsoft.com/office/drawing/2014/main" id="{ECC4DE9D-1937-47D9-A97E-B513FC004572}"/>
              </a:ext>
            </a:extLst>
          </p:cNvPr>
          <p:cNvSpPr>
            <a:spLocks noChangeShapeType="1"/>
          </p:cNvSpPr>
          <p:nvPr/>
        </p:nvSpPr>
        <p:spPr bwMode="auto">
          <a:xfrm flipH="1">
            <a:off x="609337" y="4010819"/>
            <a:ext cx="8382000" cy="0"/>
          </a:xfrm>
          <a:prstGeom prst="line">
            <a:avLst/>
          </a:prstGeom>
          <a:noFill/>
          <a:ln w="19050" cap="rnd">
            <a:solidFill>
              <a:schemeClr val="tx1"/>
            </a:solidFill>
            <a:prstDash val="sysDot"/>
            <a:round/>
            <a:headEnd/>
            <a:tailEnd/>
          </a:ln>
          <a:effectLst/>
        </p:spPr>
        <p:txBody>
          <a:bodyPr/>
          <a:lstStyle/>
          <a:p>
            <a:endParaRPr lang="cs-CZ"/>
          </a:p>
        </p:txBody>
      </p:sp>
      <p:sp>
        <p:nvSpPr>
          <p:cNvPr id="2" name="Zástupný symbol pro zápatí 1">
            <a:extLst>
              <a:ext uri="{FF2B5EF4-FFF2-40B4-BE49-F238E27FC236}">
                <a16:creationId xmlns:a16="http://schemas.microsoft.com/office/drawing/2014/main" id="{B20344F0-40F3-4BC5-86AB-810A2A609A3C}"/>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34E9BC5-44BA-4209-B3DC-10EEAD0DBDF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6828BF4-DF97-45B6-ABA2-E885BC369756}"/>
              </a:ext>
            </a:extLst>
          </p:cNvPr>
          <p:cNvSpPr>
            <a:spLocks noGrp="1"/>
          </p:cNvSpPr>
          <p:nvPr>
            <p:ph type="sldNum" sz="quarter" idx="11"/>
          </p:nvPr>
        </p:nvSpPr>
        <p:spPr/>
        <p:txBody>
          <a:bodyPr/>
          <a:lstStyle/>
          <a:p>
            <a:pPr>
              <a:defRPr/>
            </a:pPr>
            <a:fld id="{0BAAA98E-AEB8-429B-B9FA-B14E1C5572D3}" type="slidenum">
              <a:rPr lang="en-US" altLang="en-US" smtClean="0"/>
              <a:pPr>
                <a:defRPr/>
              </a:pPr>
              <a:t>46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48020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Visual Similarity</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Examples of features – MPEG-7</a:t>
            </a:r>
          </a:p>
          <a:p>
            <a:r>
              <a:rPr lang="en-US" sz="2400" dirty="0"/>
              <a:t>MPEG-7 multimedia content descriptor standard ~ 2000</a:t>
            </a:r>
          </a:p>
          <a:p>
            <a:pPr lvl="1"/>
            <a:r>
              <a:rPr lang="en-US" sz="2000" dirty="0"/>
              <a:t>Global feature descriptors – color, shape, texture, etc.</a:t>
            </a:r>
          </a:p>
          <a:p>
            <a:pPr lvl="1"/>
            <a:r>
              <a:rPr lang="en-US" sz="2000" dirty="0"/>
              <a:t>One high-dimensional vector per image and feature</a:t>
            </a:r>
          </a:p>
          <a:p>
            <a:pPr lvl="1"/>
            <a:r>
              <a:rPr lang="en-US" sz="2000" dirty="0" err="1"/>
              <a:t>Minkovski</a:t>
            </a:r>
            <a:r>
              <a:rPr lang="en-US" sz="2000" dirty="0"/>
              <a:t> distance used</a:t>
            </a:r>
          </a:p>
        </p:txBody>
      </p:sp>
      <p:sp>
        <p:nvSpPr>
          <p:cNvPr id="2" name="Zástupný symbol pro zápatí 1">
            <a:extLst>
              <a:ext uri="{FF2B5EF4-FFF2-40B4-BE49-F238E27FC236}">
                <a16:creationId xmlns:a16="http://schemas.microsoft.com/office/drawing/2014/main" id="{BDF388F2-2BBA-400E-A64B-7770E64AE638}"/>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FEAE64C1-6D49-41D6-83D2-B3F0D4A8260C}"/>
              </a:ext>
            </a:extLst>
          </p:cNvPr>
          <p:cNvSpPr>
            <a:spLocks noGrp="1"/>
          </p:cNvSpPr>
          <p:nvPr>
            <p:ph type="dt" sz="half" idx="10"/>
          </p:nvPr>
        </p:nvSpPr>
        <p:spPr/>
        <p:txBody>
          <a:bodyPr/>
          <a:lstStyle/>
          <a:p>
            <a:pPr>
              <a:defRPr/>
            </a:pPr>
            <a:r>
              <a:rPr lang="cs-CZ"/>
              <a:t>June 10, 2019</a:t>
            </a:r>
            <a:endParaRPr lang="en-US" dirty="0"/>
          </a:p>
        </p:txBody>
      </p:sp>
      <p:pic>
        <p:nvPicPr>
          <p:cNvPr id="12290" name="Picture 2" descr="VÃ½sledek obrÃ¡zku pro color image histogram">
            <a:extLst>
              <a:ext uri="{FF2B5EF4-FFF2-40B4-BE49-F238E27FC236}">
                <a16:creationId xmlns:a16="http://schemas.microsoft.com/office/drawing/2014/main" id="{20511B53-5EE2-4DC2-BC36-F901A4D75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905" y="3822828"/>
            <a:ext cx="2828503" cy="19799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Ã½sledek obrÃ¡zku pro blue color person background">
            <a:extLst>
              <a:ext uri="{FF2B5EF4-FFF2-40B4-BE49-F238E27FC236}">
                <a16:creationId xmlns:a16="http://schemas.microsoft.com/office/drawing/2014/main" id="{74843AAB-EFBB-4C4F-BAA1-04053AD2E4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3822828"/>
            <a:ext cx="2987824" cy="1979952"/>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a:extLst>
              <a:ext uri="{FF2B5EF4-FFF2-40B4-BE49-F238E27FC236}">
                <a16:creationId xmlns:a16="http://schemas.microsoft.com/office/drawing/2014/main" id="{3A6746D3-CF33-4B2A-8078-BBC2FA337E03}"/>
              </a:ext>
            </a:extLst>
          </p:cNvPr>
          <p:cNvSpPr/>
          <p:nvPr/>
        </p:nvSpPr>
        <p:spPr bwMode="auto">
          <a:xfrm>
            <a:off x="4278431" y="4570488"/>
            <a:ext cx="978408" cy="484632"/>
          </a:xfrm>
          <a:prstGeom prst="rightArrow">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6" name="Zástupný symbol pro číslo snímku 5">
            <a:extLst>
              <a:ext uri="{FF2B5EF4-FFF2-40B4-BE49-F238E27FC236}">
                <a16:creationId xmlns:a16="http://schemas.microsoft.com/office/drawing/2014/main" id="{6C9BDABA-89E2-48D9-84D4-EDC7F8460D51}"/>
              </a:ext>
            </a:extLst>
          </p:cNvPr>
          <p:cNvSpPr>
            <a:spLocks noGrp="1"/>
          </p:cNvSpPr>
          <p:nvPr>
            <p:ph type="sldNum" sz="quarter" idx="11"/>
          </p:nvPr>
        </p:nvSpPr>
        <p:spPr/>
        <p:txBody>
          <a:bodyPr/>
          <a:lstStyle/>
          <a:p>
            <a:pPr>
              <a:defRPr/>
            </a:pPr>
            <a:fld id="{0BAAA98E-AEB8-429B-B9FA-B14E1C5572D3}" type="slidenum">
              <a:rPr lang="en-US" altLang="en-US" smtClean="0"/>
              <a:pPr>
                <a:defRPr/>
              </a:pPr>
              <a:t>47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194422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Visual Similarity</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Examples of features</a:t>
            </a:r>
          </a:p>
          <a:p>
            <a:r>
              <a:rPr lang="en-US" sz="2400" dirty="0"/>
              <a:t>Local feature descriptors – SIFT, SURF, etc.</a:t>
            </a:r>
          </a:p>
          <a:p>
            <a:pPr lvl="1"/>
            <a:r>
              <a:rPr lang="en-US" sz="2000" dirty="0"/>
              <a:t>Invariant to image scaling, small viewpoint change, rotation, noise, illumination</a:t>
            </a:r>
            <a:endParaRPr lang="cs-CZ" sz="2000" dirty="0"/>
          </a:p>
          <a:p>
            <a:pPr lvl="1"/>
            <a:endParaRPr lang="en-US" sz="2000" dirty="0"/>
          </a:p>
        </p:txBody>
      </p:sp>
      <p:pic>
        <p:nvPicPr>
          <p:cNvPr id="10" name="Picture 3" descr="IMG_2088_sifts_thick">
            <a:extLst>
              <a:ext uri="{FF2B5EF4-FFF2-40B4-BE49-F238E27FC236}">
                <a16:creationId xmlns:a16="http://schemas.microsoft.com/office/drawing/2014/main" id="{48F54965-AC46-45B8-9940-4A4359DA31AC}"/>
              </a:ext>
            </a:extLst>
          </p:cNvPr>
          <p:cNvPicPr>
            <a:picLocks noChangeAspect="1" noChangeArrowheads="1"/>
          </p:cNvPicPr>
          <p:nvPr/>
        </p:nvPicPr>
        <p:blipFill>
          <a:blip r:embed="rId3"/>
          <a:srcRect/>
          <a:stretch>
            <a:fillRect/>
          </a:stretch>
        </p:blipFill>
        <p:spPr bwMode="auto">
          <a:xfrm>
            <a:off x="2704222" y="2741887"/>
            <a:ext cx="5612193" cy="3744672"/>
          </a:xfrm>
          <a:prstGeom prst="rect">
            <a:avLst/>
          </a:prstGeom>
          <a:noFill/>
          <a:ln w="9525">
            <a:noFill/>
            <a:miter lim="800000"/>
            <a:headEnd/>
            <a:tailEnd/>
          </a:ln>
        </p:spPr>
      </p:pic>
      <p:sp>
        <p:nvSpPr>
          <p:cNvPr id="2" name="Zástupný symbol pro zápatí 1">
            <a:extLst>
              <a:ext uri="{FF2B5EF4-FFF2-40B4-BE49-F238E27FC236}">
                <a16:creationId xmlns:a16="http://schemas.microsoft.com/office/drawing/2014/main" id="{9DAC22A6-76CD-481F-B92F-FCE64069181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495793D0-98A7-4ED3-94C4-B6962B97A42F}"/>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52A3E71A-9B4E-4227-80EB-F9DB376BCBD5}"/>
              </a:ext>
            </a:extLst>
          </p:cNvPr>
          <p:cNvSpPr>
            <a:spLocks noGrp="1"/>
          </p:cNvSpPr>
          <p:nvPr>
            <p:ph type="sldNum" sz="quarter" idx="11"/>
          </p:nvPr>
        </p:nvSpPr>
        <p:spPr/>
        <p:txBody>
          <a:bodyPr/>
          <a:lstStyle/>
          <a:p>
            <a:pPr>
              <a:defRPr/>
            </a:pPr>
            <a:fld id="{0BAAA98E-AEB8-429B-B9FA-B14E1C5572D3}" type="slidenum">
              <a:rPr lang="en-US" altLang="en-US" smtClean="0"/>
              <a:pPr>
                <a:defRPr/>
              </a:pPr>
              <a:t>48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18975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Visual Similarity</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Finding correspondence</a:t>
            </a:r>
          </a:p>
        </p:txBody>
      </p:sp>
      <p:pic>
        <p:nvPicPr>
          <p:cNvPr id="11" name="Picture 3">
            <a:extLst>
              <a:ext uri="{FF2B5EF4-FFF2-40B4-BE49-F238E27FC236}">
                <a16:creationId xmlns:a16="http://schemas.microsoft.com/office/drawing/2014/main" id="{AC4022D5-D52E-4E3B-B301-30205124DC43}"/>
              </a:ext>
            </a:extLst>
          </p:cNvPr>
          <p:cNvPicPr>
            <a:picLocks noChangeAspect="1" noChangeArrowheads="1"/>
          </p:cNvPicPr>
          <p:nvPr/>
        </p:nvPicPr>
        <p:blipFill>
          <a:blip r:embed="rId3"/>
          <a:srcRect/>
          <a:stretch>
            <a:fillRect/>
          </a:stretch>
        </p:blipFill>
        <p:spPr bwMode="auto">
          <a:xfrm>
            <a:off x="395038" y="2276872"/>
            <a:ext cx="8353425" cy="3957637"/>
          </a:xfrm>
          <a:prstGeom prst="rect">
            <a:avLst/>
          </a:prstGeom>
          <a:noFill/>
          <a:ln w="12700" algn="ctr">
            <a:noFill/>
            <a:miter lim="800000"/>
            <a:headEnd/>
            <a:tailEnd/>
          </a:ln>
        </p:spPr>
      </p:pic>
      <p:sp>
        <p:nvSpPr>
          <p:cNvPr id="2" name="Zástupný symbol pro zápatí 1">
            <a:extLst>
              <a:ext uri="{FF2B5EF4-FFF2-40B4-BE49-F238E27FC236}">
                <a16:creationId xmlns:a16="http://schemas.microsoft.com/office/drawing/2014/main" id="{681649D7-4827-4ACC-9219-A18B9B4E151B}"/>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4AF21F62-6460-4E73-8B87-A45DEE93EB6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90844DBE-86F3-4F6D-BB7E-D1330C2FBD0F}"/>
              </a:ext>
            </a:extLst>
          </p:cNvPr>
          <p:cNvSpPr>
            <a:spLocks noGrp="1"/>
          </p:cNvSpPr>
          <p:nvPr>
            <p:ph type="sldNum" sz="quarter" idx="11"/>
          </p:nvPr>
        </p:nvSpPr>
        <p:spPr/>
        <p:txBody>
          <a:bodyPr/>
          <a:lstStyle/>
          <a:p>
            <a:pPr>
              <a:defRPr/>
            </a:pPr>
            <a:fld id="{0BAAA98E-AEB8-429B-B9FA-B14E1C5572D3}" type="slidenum">
              <a:rPr lang="en-US" altLang="en-US" smtClean="0"/>
              <a:pPr>
                <a:defRPr/>
              </a:pPr>
              <a:t>49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12139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1.1 Motion Capture Data</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Motion Capture Data ~ </a:t>
            </a:r>
            <a:r>
              <a:rPr lang="en-US" altLang="cs-CZ" b="1" dirty="0" err="1">
                <a:solidFill>
                  <a:schemeClr val="accent2"/>
                </a:solidFill>
              </a:rPr>
              <a:t>MoCap</a:t>
            </a:r>
            <a:r>
              <a:rPr lang="en-US" altLang="cs-CZ" b="1" dirty="0">
                <a:solidFill>
                  <a:schemeClr val="accent2"/>
                </a:solidFill>
              </a:rPr>
              <a:t> Data ~ Motion Data</a:t>
            </a:r>
          </a:p>
          <a:p>
            <a:r>
              <a:rPr lang="en-US" altLang="cs-CZ" sz="2400" dirty="0" err="1"/>
              <a:t>Spatio</a:t>
            </a:r>
            <a:r>
              <a:rPr lang="en-US" altLang="cs-CZ" sz="2400" dirty="0"/>
              <a:t>-temporal 3D representation of a human motion</a:t>
            </a:r>
            <a:endParaRPr lang="en-US" altLang="cs-CZ" sz="2400" b="1" i="1" dirty="0">
              <a:solidFill>
                <a:schemeClr val="accent2"/>
              </a:solidFill>
            </a:endParaRPr>
          </a:p>
        </p:txBody>
      </p:sp>
      <p:pic>
        <p:nvPicPr>
          <p:cNvPr id="45" name="Picture 4" descr="http://www.cim.mcgill.ca/~gholami/images/MoCap.jpg">
            <a:extLst>
              <a:ext uri="{FF2B5EF4-FFF2-40B4-BE49-F238E27FC236}">
                <a16:creationId xmlns:a16="http://schemas.microsoft.com/office/drawing/2014/main" id="{35D9C520-ED29-4967-881A-6974F55CBB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14" t="3457" r="11798" b="12506"/>
          <a:stretch/>
        </p:blipFill>
        <p:spPr bwMode="auto">
          <a:xfrm>
            <a:off x="687462" y="2534608"/>
            <a:ext cx="3386606" cy="3216996"/>
          </a:xfrm>
          <a:prstGeom prst="rect">
            <a:avLst/>
          </a:prstGeom>
          <a:noFill/>
          <a:extLst>
            <a:ext uri="{909E8E84-426E-40DD-AFC4-6F175D3DCCD1}">
              <a14:hiddenFill xmlns:a14="http://schemas.microsoft.com/office/drawing/2010/main">
                <a:solidFill>
                  <a:srgbClr val="FFFFFF"/>
                </a:solidFill>
              </a14:hiddenFill>
            </a:ext>
          </a:extLst>
        </p:spPr>
      </p:pic>
      <p:sp>
        <p:nvSpPr>
          <p:cNvPr id="46" name="TextovéPole 45">
            <a:extLst>
              <a:ext uri="{FF2B5EF4-FFF2-40B4-BE49-F238E27FC236}">
                <a16:creationId xmlns:a16="http://schemas.microsoft.com/office/drawing/2014/main" id="{575ED673-F55B-4805-978E-FB171198BC11}"/>
              </a:ext>
            </a:extLst>
          </p:cNvPr>
          <p:cNvSpPr txBox="1"/>
          <p:nvPr/>
        </p:nvSpPr>
        <p:spPr>
          <a:xfrm>
            <a:off x="2360958" y="3746501"/>
            <a:ext cx="1646605" cy="646331"/>
          </a:xfrm>
          <a:prstGeom prst="rect">
            <a:avLst/>
          </a:prstGeom>
          <a:noFill/>
        </p:spPr>
        <p:txBody>
          <a:bodyPr wrap="none" rtlCol="0">
            <a:spAutoFit/>
          </a:bodyPr>
          <a:lstStyle/>
          <a:p>
            <a:r>
              <a:rPr lang="en-US" b="1" dirty="0">
                <a:solidFill>
                  <a:schemeClr val="bg1"/>
                </a:solidFill>
              </a:rPr>
              <a:t>Synchronized</a:t>
            </a:r>
          </a:p>
          <a:p>
            <a:pPr algn="ctr"/>
            <a:r>
              <a:rPr lang="en-US" b="1" dirty="0">
                <a:solidFill>
                  <a:schemeClr val="bg1"/>
                </a:solidFill>
              </a:rPr>
              <a:t>cameras</a:t>
            </a:r>
            <a:endParaRPr lang="cs-CZ" b="1" dirty="0">
              <a:solidFill>
                <a:schemeClr val="bg1"/>
              </a:solidFill>
            </a:endParaRPr>
          </a:p>
        </p:txBody>
      </p:sp>
      <p:cxnSp>
        <p:nvCxnSpPr>
          <p:cNvPr id="47" name="Přímá spojnice se šipkou 46">
            <a:extLst>
              <a:ext uri="{FF2B5EF4-FFF2-40B4-BE49-F238E27FC236}">
                <a16:creationId xmlns:a16="http://schemas.microsoft.com/office/drawing/2014/main" id="{FF0A38A6-DE30-4BEA-B8C1-ABFDBAE5C99A}"/>
              </a:ext>
            </a:extLst>
          </p:cNvPr>
          <p:cNvCxnSpPr>
            <a:cxnSpLocks/>
            <a:stCxn id="46" idx="0"/>
          </p:cNvCxnSpPr>
          <p:nvPr/>
        </p:nvCxnSpPr>
        <p:spPr bwMode="auto">
          <a:xfrm flipH="1" flipV="1">
            <a:off x="842441" y="3034763"/>
            <a:ext cx="2341820" cy="711738"/>
          </a:xfrm>
          <a:prstGeom prst="straightConnector1">
            <a:avLst/>
          </a:prstGeom>
          <a:solidFill>
            <a:schemeClr val="accent1"/>
          </a:solidFill>
          <a:ln w="28575" cap="flat" cmpd="sng" algn="ctr">
            <a:solidFill>
              <a:schemeClr val="bg1"/>
            </a:solidFill>
            <a:prstDash val="solid"/>
            <a:round/>
            <a:headEnd type="none" w="med" len="med"/>
            <a:tailEnd type="arrow" w="med" len="med"/>
          </a:ln>
          <a:effectLst/>
        </p:spPr>
      </p:cxnSp>
      <p:cxnSp>
        <p:nvCxnSpPr>
          <p:cNvPr id="48" name="Přímá spojnice se šipkou 47">
            <a:extLst>
              <a:ext uri="{FF2B5EF4-FFF2-40B4-BE49-F238E27FC236}">
                <a16:creationId xmlns:a16="http://schemas.microsoft.com/office/drawing/2014/main" id="{53EE0A87-3001-422A-AE91-4501027F4E58}"/>
              </a:ext>
            </a:extLst>
          </p:cNvPr>
          <p:cNvCxnSpPr>
            <a:cxnSpLocks/>
            <a:stCxn id="46" idx="0"/>
          </p:cNvCxnSpPr>
          <p:nvPr/>
        </p:nvCxnSpPr>
        <p:spPr bwMode="auto">
          <a:xfrm flipH="1" flipV="1">
            <a:off x="2166064" y="3162516"/>
            <a:ext cx="1018197" cy="583985"/>
          </a:xfrm>
          <a:prstGeom prst="straightConnector1">
            <a:avLst/>
          </a:prstGeom>
          <a:solidFill>
            <a:schemeClr val="accent1"/>
          </a:solidFill>
          <a:ln w="28575" cap="flat" cmpd="sng" algn="ctr">
            <a:solidFill>
              <a:schemeClr val="bg1"/>
            </a:solidFill>
            <a:prstDash val="solid"/>
            <a:round/>
            <a:headEnd type="none" w="med" len="med"/>
            <a:tailEnd type="arrow" w="med" len="med"/>
          </a:ln>
          <a:effectLst/>
        </p:spPr>
      </p:cxnSp>
      <p:cxnSp>
        <p:nvCxnSpPr>
          <p:cNvPr id="49" name="Přímá spojnice se šipkou 48">
            <a:extLst>
              <a:ext uri="{FF2B5EF4-FFF2-40B4-BE49-F238E27FC236}">
                <a16:creationId xmlns:a16="http://schemas.microsoft.com/office/drawing/2014/main" id="{F26DB86E-1C31-4AEF-BB68-AF46AF3E56E1}"/>
              </a:ext>
            </a:extLst>
          </p:cNvPr>
          <p:cNvCxnSpPr>
            <a:cxnSpLocks/>
            <a:stCxn id="46" idx="0"/>
          </p:cNvCxnSpPr>
          <p:nvPr/>
        </p:nvCxnSpPr>
        <p:spPr bwMode="auto">
          <a:xfrm flipV="1">
            <a:off x="3184261" y="2843429"/>
            <a:ext cx="218880" cy="903072"/>
          </a:xfrm>
          <a:prstGeom prst="straightConnector1">
            <a:avLst/>
          </a:prstGeom>
          <a:solidFill>
            <a:schemeClr val="accent1"/>
          </a:solidFill>
          <a:ln w="28575" cap="flat" cmpd="sng" algn="ctr">
            <a:solidFill>
              <a:schemeClr val="bg1"/>
            </a:solidFill>
            <a:prstDash val="solid"/>
            <a:round/>
            <a:headEnd type="none" w="med" len="med"/>
            <a:tailEnd type="arrow" w="med" len="med"/>
          </a:ln>
          <a:effectLst/>
        </p:spPr>
      </p:cxnSp>
      <p:grpSp>
        <p:nvGrpSpPr>
          <p:cNvPr id="24" name="Group 4">
            <a:extLst>
              <a:ext uri="{FF2B5EF4-FFF2-40B4-BE49-F238E27FC236}">
                <a16:creationId xmlns:a16="http://schemas.microsoft.com/office/drawing/2014/main" id="{ADDED92B-F102-4E6E-84C4-E2B2DFF04E5C}"/>
              </a:ext>
            </a:extLst>
          </p:cNvPr>
          <p:cNvGrpSpPr/>
          <p:nvPr/>
        </p:nvGrpSpPr>
        <p:grpSpPr>
          <a:xfrm>
            <a:off x="4200065" y="3821078"/>
            <a:ext cx="4505292" cy="1796576"/>
            <a:chOff x="677335" y="3980148"/>
            <a:chExt cx="5292225" cy="996233"/>
          </a:xfrm>
        </p:grpSpPr>
        <p:grpSp>
          <p:nvGrpSpPr>
            <p:cNvPr id="25" name="Group 19">
              <a:extLst>
                <a:ext uri="{FF2B5EF4-FFF2-40B4-BE49-F238E27FC236}">
                  <a16:creationId xmlns:a16="http://schemas.microsoft.com/office/drawing/2014/main" id="{EF6EEB7F-B64E-410C-A33E-D19FFE089E4B}"/>
                </a:ext>
              </a:extLst>
            </p:cNvPr>
            <p:cNvGrpSpPr/>
            <p:nvPr/>
          </p:nvGrpSpPr>
          <p:grpSpPr>
            <a:xfrm>
              <a:off x="677335" y="3980148"/>
              <a:ext cx="5292225" cy="996233"/>
              <a:chOff x="872463" y="5389418"/>
              <a:chExt cx="4826326" cy="908530"/>
            </a:xfrm>
          </p:grpSpPr>
          <p:pic>
            <p:nvPicPr>
              <p:cNvPr id="39" name="Picture 11">
                <a:extLst>
                  <a:ext uri="{FF2B5EF4-FFF2-40B4-BE49-F238E27FC236}">
                    <a16:creationId xmlns:a16="http://schemas.microsoft.com/office/drawing/2014/main" id="{06784EB8-0F9E-4BAB-91DD-8A689CE37AD5}"/>
                  </a:ext>
                </a:extLst>
              </p:cNvPr>
              <p:cNvPicPr>
                <a:picLocks noChangeAspect="1"/>
              </p:cNvPicPr>
              <p:nvPr/>
            </p:nvPicPr>
            <p:blipFill>
              <a:blip r:embed="rId4"/>
              <a:stretch>
                <a:fillRect/>
              </a:stretch>
            </p:blipFill>
            <p:spPr>
              <a:xfrm>
                <a:off x="872463" y="5389418"/>
                <a:ext cx="651528" cy="905045"/>
              </a:xfrm>
              <a:prstGeom prst="rect">
                <a:avLst/>
              </a:prstGeom>
            </p:spPr>
          </p:pic>
          <p:pic>
            <p:nvPicPr>
              <p:cNvPr id="40" name="Picture 12">
                <a:extLst>
                  <a:ext uri="{FF2B5EF4-FFF2-40B4-BE49-F238E27FC236}">
                    <a16:creationId xmlns:a16="http://schemas.microsoft.com/office/drawing/2014/main" id="{AD91DEF5-4EFB-40F3-AD13-F6DD2A6BEAC6}"/>
                  </a:ext>
                </a:extLst>
              </p:cNvPr>
              <p:cNvPicPr>
                <a:picLocks noChangeAspect="1"/>
              </p:cNvPicPr>
              <p:nvPr/>
            </p:nvPicPr>
            <p:blipFill>
              <a:blip r:embed="rId5"/>
              <a:stretch>
                <a:fillRect/>
              </a:stretch>
            </p:blipFill>
            <p:spPr>
              <a:xfrm>
                <a:off x="1703336" y="5422050"/>
                <a:ext cx="547286" cy="854456"/>
              </a:xfrm>
              <a:prstGeom prst="rect">
                <a:avLst/>
              </a:prstGeom>
            </p:spPr>
          </p:pic>
          <p:pic>
            <p:nvPicPr>
              <p:cNvPr id="41" name="Picture 13">
                <a:extLst>
                  <a:ext uri="{FF2B5EF4-FFF2-40B4-BE49-F238E27FC236}">
                    <a16:creationId xmlns:a16="http://schemas.microsoft.com/office/drawing/2014/main" id="{4A132970-8BBD-4C06-92A2-C360CFE87D20}"/>
                  </a:ext>
                </a:extLst>
              </p:cNvPr>
              <p:cNvPicPr>
                <a:picLocks noChangeAspect="1"/>
              </p:cNvPicPr>
              <p:nvPr/>
            </p:nvPicPr>
            <p:blipFill>
              <a:blip r:embed="rId6"/>
              <a:stretch>
                <a:fillRect/>
              </a:stretch>
            </p:blipFill>
            <p:spPr>
              <a:xfrm>
                <a:off x="2541322" y="5421007"/>
                <a:ext cx="512542" cy="876941"/>
              </a:xfrm>
              <a:prstGeom prst="rect">
                <a:avLst/>
              </a:prstGeom>
            </p:spPr>
          </p:pic>
          <p:pic>
            <p:nvPicPr>
              <p:cNvPr id="42" name="Picture 14">
                <a:extLst>
                  <a:ext uri="{FF2B5EF4-FFF2-40B4-BE49-F238E27FC236}">
                    <a16:creationId xmlns:a16="http://schemas.microsoft.com/office/drawing/2014/main" id="{C58773ED-C146-4059-B2C9-2F2339484F6E}"/>
                  </a:ext>
                </a:extLst>
              </p:cNvPr>
              <p:cNvPicPr>
                <a:picLocks noChangeAspect="1"/>
              </p:cNvPicPr>
              <p:nvPr/>
            </p:nvPicPr>
            <p:blipFill>
              <a:blip r:embed="rId7"/>
              <a:stretch>
                <a:fillRect/>
              </a:stretch>
            </p:blipFill>
            <p:spPr>
              <a:xfrm>
                <a:off x="3273439" y="5408064"/>
                <a:ext cx="608094" cy="876938"/>
              </a:xfrm>
              <a:prstGeom prst="rect">
                <a:avLst/>
              </a:prstGeom>
            </p:spPr>
          </p:pic>
          <p:pic>
            <p:nvPicPr>
              <p:cNvPr id="43" name="Picture 15">
                <a:extLst>
                  <a:ext uri="{FF2B5EF4-FFF2-40B4-BE49-F238E27FC236}">
                    <a16:creationId xmlns:a16="http://schemas.microsoft.com/office/drawing/2014/main" id="{25F481C8-28A4-40E6-8862-FB57EB839A8E}"/>
                  </a:ext>
                </a:extLst>
              </p:cNvPr>
              <p:cNvPicPr>
                <a:picLocks noChangeAspect="1"/>
              </p:cNvPicPr>
              <p:nvPr/>
            </p:nvPicPr>
            <p:blipFill>
              <a:blip r:embed="rId8"/>
              <a:stretch>
                <a:fillRect/>
              </a:stretch>
            </p:blipFill>
            <p:spPr>
              <a:xfrm>
                <a:off x="4149376" y="5433963"/>
                <a:ext cx="668907" cy="837590"/>
              </a:xfrm>
              <a:prstGeom prst="rect">
                <a:avLst/>
              </a:prstGeom>
            </p:spPr>
          </p:pic>
          <p:pic>
            <p:nvPicPr>
              <p:cNvPr id="44" name="Picture 16">
                <a:extLst>
                  <a:ext uri="{FF2B5EF4-FFF2-40B4-BE49-F238E27FC236}">
                    <a16:creationId xmlns:a16="http://schemas.microsoft.com/office/drawing/2014/main" id="{016C2890-4AE4-4DA9-9F33-0349F98DEC2A}"/>
                  </a:ext>
                </a:extLst>
              </p:cNvPr>
              <p:cNvPicPr>
                <a:picLocks noChangeAspect="1"/>
              </p:cNvPicPr>
              <p:nvPr/>
            </p:nvPicPr>
            <p:blipFill>
              <a:blip r:embed="rId9"/>
              <a:stretch>
                <a:fillRect/>
              </a:stretch>
            </p:blipFill>
            <p:spPr>
              <a:xfrm>
                <a:off x="5082011" y="5421235"/>
                <a:ext cx="616778" cy="837583"/>
              </a:xfrm>
              <a:prstGeom prst="rect">
                <a:avLst/>
              </a:prstGeom>
            </p:spPr>
          </p:pic>
        </p:grpSp>
        <p:sp>
          <p:nvSpPr>
            <p:cNvPr id="26" name="Arc 20">
              <a:extLst>
                <a:ext uri="{FF2B5EF4-FFF2-40B4-BE49-F238E27FC236}">
                  <a16:creationId xmlns:a16="http://schemas.microsoft.com/office/drawing/2014/main" id="{30219BC7-2EC8-4FAE-846B-4ABF9E0E17CF}"/>
                </a:ext>
              </a:extLst>
            </p:cNvPr>
            <p:cNvSpPr/>
            <p:nvPr/>
          </p:nvSpPr>
          <p:spPr>
            <a:xfrm rot="20687828">
              <a:off x="1043923" y="4351164"/>
              <a:ext cx="857795" cy="366294"/>
            </a:xfrm>
            <a:prstGeom prst="arc">
              <a:avLst>
                <a:gd name="adj1" fmla="val 13042175"/>
                <a:gd name="adj2" fmla="val 0"/>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7" name="Arc 21">
              <a:extLst>
                <a:ext uri="{FF2B5EF4-FFF2-40B4-BE49-F238E27FC236}">
                  <a16:creationId xmlns:a16="http://schemas.microsoft.com/office/drawing/2014/main" id="{323F5258-C794-4AC3-964F-946363BAB5F7}"/>
                </a:ext>
              </a:extLst>
            </p:cNvPr>
            <p:cNvSpPr/>
            <p:nvPr/>
          </p:nvSpPr>
          <p:spPr>
            <a:xfrm rot="10545654">
              <a:off x="1892291" y="4301054"/>
              <a:ext cx="753005" cy="305099"/>
            </a:xfrm>
            <a:prstGeom prst="arc">
              <a:avLst>
                <a:gd name="adj1" fmla="val 12888321"/>
                <a:gd name="adj2" fmla="val 20776018"/>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0" name="Arc 22">
              <a:extLst>
                <a:ext uri="{FF2B5EF4-FFF2-40B4-BE49-F238E27FC236}">
                  <a16:creationId xmlns:a16="http://schemas.microsoft.com/office/drawing/2014/main" id="{4582ACE0-9545-4245-96F6-400869A6901D}"/>
                </a:ext>
              </a:extLst>
            </p:cNvPr>
            <p:cNvSpPr/>
            <p:nvPr/>
          </p:nvSpPr>
          <p:spPr>
            <a:xfrm rot="10265762" flipV="1">
              <a:off x="2461527" y="4455450"/>
              <a:ext cx="1096434" cy="376968"/>
            </a:xfrm>
            <a:prstGeom prst="arc">
              <a:avLst>
                <a:gd name="adj1" fmla="val 12583884"/>
                <a:gd name="adj2" fmla="val 19148656"/>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1" name="Arc 28">
              <a:extLst>
                <a:ext uri="{FF2B5EF4-FFF2-40B4-BE49-F238E27FC236}">
                  <a16:creationId xmlns:a16="http://schemas.microsoft.com/office/drawing/2014/main" id="{A77D8D1F-2678-41B6-8DAC-D80D289BAD0B}"/>
                </a:ext>
              </a:extLst>
            </p:cNvPr>
            <p:cNvSpPr/>
            <p:nvPr/>
          </p:nvSpPr>
          <p:spPr>
            <a:xfrm rot="10800000">
              <a:off x="3416280" y="4402928"/>
              <a:ext cx="995418" cy="162114"/>
            </a:xfrm>
            <a:prstGeom prst="arc">
              <a:avLst>
                <a:gd name="adj1" fmla="val 11315999"/>
                <a:gd name="adj2" fmla="val 21266663"/>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2" name="Arc 29">
              <a:extLst>
                <a:ext uri="{FF2B5EF4-FFF2-40B4-BE49-F238E27FC236}">
                  <a16:creationId xmlns:a16="http://schemas.microsoft.com/office/drawing/2014/main" id="{2687EEB5-6D63-45A6-9FB5-ABFADA92CFB8}"/>
                </a:ext>
              </a:extLst>
            </p:cNvPr>
            <p:cNvSpPr/>
            <p:nvPr/>
          </p:nvSpPr>
          <p:spPr>
            <a:xfrm rot="10800000" flipV="1">
              <a:off x="4362124" y="4482073"/>
              <a:ext cx="1130196" cy="97478"/>
            </a:xfrm>
            <a:prstGeom prst="arc">
              <a:avLst>
                <a:gd name="adj1" fmla="val 11087566"/>
                <a:gd name="adj2" fmla="val 21266663"/>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sp>
        <p:nvSpPr>
          <p:cNvPr id="61" name="Šipka: ohnutá 60">
            <a:extLst>
              <a:ext uri="{FF2B5EF4-FFF2-40B4-BE49-F238E27FC236}">
                <a16:creationId xmlns:a16="http://schemas.microsoft.com/office/drawing/2014/main" id="{47666983-FC4E-4CE1-BD95-74ADBB67147F}"/>
              </a:ext>
            </a:extLst>
          </p:cNvPr>
          <p:cNvSpPr/>
          <p:nvPr/>
        </p:nvSpPr>
        <p:spPr bwMode="auto">
          <a:xfrm rot="5400000">
            <a:off x="4265895" y="2485473"/>
            <a:ext cx="712220" cy="2066307"/>
          </a:xfrm>
          <a:prstGeom prst="bentArrow">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 name="Zástupný symbol pro zápatí 1">
            <a:extLst>
              <a:ext uri="{FF2B5EF4-FFF2-40B4-BE49-F238E27FC236}">
                <a16:creationId xmlns:a16="http://schemas.microsoft.com/office/drawing/2014/main" id="{39D8D521-2F04-4BC5-9912-0178FA71E8AC}"/>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DFB47B66-8D30-421D-B89F-EC7AEA744CEF}"/>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A5B75293-CC57-4174-8058-56256F838D2E}"/>
              </a:ext>
            </a:extLst>
          </p:cNvPr>
          <p:cNvSpPr>
            <a:spLocks noGrp="1"/>
          </p:cNvSpPr>
          <p:nvPr>
            <p:ph type="sldNum" sz="quarter" idx="11"/>
          </p:nvPr>
        </p:nvSpPr>
        <p:spPr/>
        <p:txBody>
          <a:bodyPr/>
          <a:lstStyle/>
          <a:p>
            <a:pPr>
              <a:defRPr/>
            </a:pPr>
            <a:fld id="{0BAAA98E-AEB8-429B-B9FA-B14E1C5572D3}" type="slidenum">
              <a:rPr lang="en-US" altLang="en-US" smtClean="0"/>
              <a:pPr>
                <a:defRPr/>
              </a:pPr>
              <a:t>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493837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Visual Similarity – Biometrics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Fingerprints</a:t>
            </a:r>
          </a:p>
          <a:p>
            <a:r>
              <a:rPr lang="en-US" sz="2400" dirty="0"/>
              <a:t>Minutiae detection:</a:t>
            </a:r>
          </a:p>
          <a:p>
            <a:pPr lvl="1"/>
            <a:r>
              <a:rPr lang="en-US" sz="2000" dirty="0"/>
              <a:t>Detect ridges (endings and branching)</a:t>
            </a:r>
          </a:p>
          <a:p>
            <a:pPr lvl="1"/>
            <a:r>
              <a:rPr lang="en-US" sz="2000" dirty="0"/>
              <a:t>Represented as a sequence of minutiae</a:t>
            </a:r>
          </a:p>
          <a:p>
            <a:pPr lvl="2"/>
            <a:r>
              <a:rPr lang="en-US" i="1" dirty="0"/>
              <a:t>P</a:t>
            </a:r>
            <a:r>
              <a:rPr lang="en-US" dirty="0"/>
              <a:t>=( (</a:t>
            </a:r>
            <a:r>
              <a:rPr lang="en-US" i="1" dirty="0"/>
              <a:t>r</a:t>
            </a:r>
            <a:r>
              <a:rPr lang="en-US" i="1" baseline="-25000" dirty="0"/>
              <a:t>1</a:t>
            </a:r>
            <a:r>
              <a:rPr lang="en-US" i="1" dirty="0"/>
              <a:t>, e</a:t>
            </a:r>
            <a:r>
              <a:rPr lang="en-US" i="1" baseline="-25000" dirty="0"/>
              <a:t>1</a:t>
            </a:r>
            <a:r>
              <a:rPr lang="en-US" i="1" dirty="0"/>
              <a:t>, </a:t>
            </a:r>
            <a:r>
              <a:rPr lang="el-GR" dirty="0"/>
              <a:t>θ</a:t>
            </a:r>
            <a:r>
              <a:rPr lang="en-US" i="1" baseline="-25000" dirty="0"/>
              <a:t>1</a:t>
            </a:r>
            <a:r>
              <a:rPr lang="en-US" dirty="0"/>
              <a:t>), …, (</a:t>
            </a:r>
            <a:r>
              <a:rPr lang="en-US" i="1" dirty="0"/>
              <a:t>r</a:t>
            </a:r>
            <a:r>
              <a:rPr lang="en-US" i="1" baseline="-25000" dirty="0"/>
              <a:t>m</a:t>
            </a:r>
            <a:r>
              <a:rPr lang="en-US" i="1" dirty="0"/>
              <a:t>, </a:t>
            </a:r>
            <a:r>
              <a:rPr lang="en-US" i="1" dirty="0" err="1"/>
              <a:t>e</a:t>
            </a:r>
            <a:r>
              <a:rPr lang="en-US" i="1" baseline="-25000" dirty="0" err="1"/>
              <a:t>m</a:t>
            </a:r>
            <a:r>
              <a:rPr lang="en-US" i="1" dirty="0"/>
              <a:t>, </a:t>
            </a:r>
            <a:r>
              <a:rPr lang="el-GR" dirty="0"/>
              <a:t>θ</a:t>
            </a:r>
            <a:r>
              <a:rPr lang="en-US" i="1" baseline="-25000" dirty="0"/>
              <a:t>m</a:t>
            </a:r>
            <a:r>
              <a:rPr lang="en-US" dirty="0"/>
              <a:t>) )</a:t>
            </a:r>
          </a:p>
          <a:p>
            <a:pPr lvl="2"/>
            <a:r>
              <a:rPr lang="en-US" dirty="0"/>
              <a:t>Point in polar coordinates (</a:t>
            </a:r>
            <a:r>
              <a:rPr lang="en-US" i="1" dirty="0"/>
              <a:t>r, e</a:t>
            </a:r>
            <a:r>
              <a:rPr lang="en-US" dirty="0"/>
              <a:t>) and direction </a:t>
            </a:r>
            <a:r>
              <a:rPr lang="el-GR" dirty="0"/>
              <a:t>θ</a:t>
            </a:r>
            <a:endParaRPr lang="en-US" dirty="0"/>
          </a:p>
          <a:p>
            <a:r>
              <a:rPr lang="en-US" sz="2400" dirty="0"/>
              <a:t>Matching of two sequences:</a:t>
            </a:r>
          </a:p>
          <a:p>
            <a:pPr lvl="1"/>
            <a:r>
              <a:rPr lang="en-US" sz="2000" dirty="0"/>
              <a:t>Align input sequence with a database one</a:t>
            </a:r>
          </a:p>
          <a:p>
            <a:pPr lvl="1"/>
            <a:r>
              <a:rPr lang="en-US" sz="2000" dirty="0"/>
              <a:t>Compute a weighted edit distance</a:t>
            </a:r>
          </a:p>
          <a:p>
            <a:pPr lvl="2"/>
            <a:r>
              <a:rPr lang="en-US" sz="1800" dirty="0"/>
              <a:t>w</a:t>
            </a:r>
            <a:r>
              <a:rPr lang="en-US" sz="1800" baseline="-25000" dirty="0"/>
              <a:t>ins, del </a:t>
            </a:r>
            <a:r>
              <a:rPr lang="en-US" sz="1800" dirty="0"/>
              <a:t>= 620</a:t>
            </a:r>
          </a:p>
          <a:p>
            <a:pPr lvl="2"/>
            <a:r>
              <a:rPr lang="en-US" sz="1800" dirty="0" err="1"/>
              <a:t>w</a:t>
            </a:r>
            <a:r>
              <a:rPr lang="en-US" sz="1800" baseline="-25000" dirty="0" err="1"/>
              <a:t>repl</a:t>
            </a:r>
            <a:r>
              <a:rPr lang="en-US" sz="1800" baseline="-25000" dirty="0"/>
              <a:t> </a:t>
            </a:r>
            <a:r>
              <a:rPr lang="en-US" sz="1800" dirty="0"/>
              <a:t>= [0; 26] – depending on similarity of two minutiae</a:t>
            </a:r>
            <a:endParaRPr lang="en-US" sz="1800" baseline="-25000" dirty="0"/>
          </a:p>
        </p:txBody>
      </p:sp>
      <p:pic>
        <p:nvPicPr>
          <p:cNvPr id="10" name="Fingerprint" descr="fingerprint1.png">
            <a:extLst>
              <a:ext uri="{FF2B5EF4-FFF2-40B4-BE49-F238E27FC236}">
                <a16:creationId xmlns:a16="http://schemas.microsoft.com/office/drawing/2014/main" id="{1E6906BC-6D3E-4B3E-B98C-65F5BA9A925B}"/>
              </a:ext>
            </a:extLst>
          </p:cNvPr>
          <p:cNvPicPr>
            <a:picLocks noChangeAspect="1"/>
          </p:cNvPicPr>
          <p:nvPr/>
        </p:nvPicPr>
        <p:blipFill>
          <a:blip r:embed="rId3" cstate="print">
            <a:lum contrast="20000"/>
          </a:blip>
          <a:srcRect r="54616"/>
          <a:stretch>
            <a:fillRect/>
          </a:stretch>
        </p:blipFill>
        <p:spPr>
          <a:xfrm>
            <a:off x="6929789" y="1772816"/>
            <a:ext cx="2029057" cy="2019081"/>
          </a:xfrm>
          <a:prstGeom prst="rect">
            <a:avLst/>
          </a:prstGeom>
        </p:spPr>
      </p:pic>
      <p:sp>
        <p:nvSpPr>
          <p:cNvPr id="2" name="Zástupný symbol pro zápatí 1">
            <a:extLst>
              <a:ext uri="{FF2B5EF4-FFF2-40B4-BE49-F238E27FC236}">
                <a16:creationId xmlns:a16="http://schemas.microsoft.com/office/drawing/2014/main" id="{AD426A0C-2249-46B1-A3BE-98B5C01A8D7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42DA17BA-4436-4DA3-8ABB-97077485844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3BE96420-C12E-47C1-AEBF-33BC70FF87B4}"/>
              </a:ext>
            </a:extLst>
          </p:cNvPr>
          <p:cNvSpPr>
            <a:spLocks noGrp="1"/>
          </p:cNvSpPr>
          <p:nvPr>
            <p:ph type="sldNum" sz="quarter" idx="11"/>
          </p:nvPr>
        </p:nvSpPr>
        <p:spPr/>
        <p:txBody>
          <a:bodyPr/>
          <a:lstStyle/>
          <a:p>
            <a:pPr>
              <a:defRPr/>
            </a:pPr>
            <a:fld id="{0BAAA98E-AEB8-429B-B9FA-B14E1C5572D3}" type="slidenum">
              <a:rPr lang="en-US" altLang="en-US" smtClean="0"/>
              <a:pPr>
                <a:defRPr/>
              </a:pPr>
              <a:t>50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613684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Visual Similarity – Biometrics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Hand recognition</a:t>
            </a:r>
          </a:p>
          <a:p>
            <a:r>
              <a:rPr lang="en-US" sz="2400" dirty="0"/>
              <a:t>Hand image analysis</a:t>
            </a:r>
          </a:p>
          <a:p>
            <a:pPr lvl="1"/>
            <a:r>
              <a:rPr lang="en-US" sz="2000" dirty="0"/>
              <a:t>Contour extraction, global registration</a:t>
            </a:r>
          </a:p>
          <a:p>
            <a:pPr lvl="2"/>
            <a:r>
              <a:rPr lang="en-US" sz="1800" dirty="0"/>
              <a:t>Rotation, translation, normalization</a:t>
            </a:r>
          </a:p>
          <a:p>
            <a:pPr lvl="1"/>
            <a:r>
              <a:rPr lang="en-US" sz="2000" dirty="0"/>
              <a:t>Finger registration</a:t>
            </a:r>
          </a:p>
          <a:p>
            <a:pPr lvl="1"/>
            <a:r>
              <a:rPr lang="en-US" sz="2000" dirty="0"/>
              <a:t>Contour represented as a set of pixels </a:t>
            </a:r>
            <a:br>
              <a:rPr lang="en-US" sz="2000" dirty="0"/>
            </a:br>
            <a:r>
              <a:rPr lang="en-US" sz="2000" i="1" dirty="0"/>
              <a:t>F</a:t>
            </a:r>
            <a:r>
              <a:rPr lang="en-US" sz="2000" dirty="0"/>
              <a:t> = {</a:t>
            </a:r>
            <a:r>
              <a:rPr lang="en-US" sz="2000" i="1" dirty="0"/>
              <a:t>f</a:t>
            </a:r>
            <a:r>
              <a:rPr lang="en-US" sz="2000" baseline="-25000" dirty="0"/>
              <a:t>1</a:t>
            </a:r>
            <a:r>
              <a:rPr lang="en-US" sz="2000" dirty="0"/>
              <a:t>, …, </a:t>
            </a:r>
            <a:r>
              <a:rPr lang="en-US" sz="2000" i="1" dirty="0" err="1"/>
              <a:t>f</a:t>
            </a:r>
            <a:r>
              <a:rPr lang="en-US" sz="2000" i="1" baseline="-25000" dirty="0" err="1"/>
              <a:t>N</a:t>
            </a:r>
            <a:r>
              <a:rPr lang="en-US" sz="1800" i="1" baseline="-50000" dirty="0" err="1"/>
              <a:t>F</a:t>
            </a:r>
            <a:r>
              <a:rPr lang="en-US" sz="2000" dirty="0"/>
              <a:t>}</a:t>
            </a:r>
          </a:p>
          <a:p>
            <a:r>
              <a:rPr lang="en-US" sz="2400" dirty="0"/>
              <a:t>Matching: modified </a:t>
            </a:r>
            <a:r>
              <a:rPr lang="en-US" sz="2400" dirty="0" err="1"/>
              <a:t>Hausdorff</a:t>
            </a:r>
            <a:r>
              <a:rPr lang="en-US" sz="2400" dirty="0"/>
              <a:t> distance</a:t>
            </a:r>
            <a:endParaRPr lang="en-US" sz="1600" baseline="-25000" dirty="0"/>
          </a:p>
        </p:txBody>
      </p:sp>
      <p:pic>
        <p:nvPicPr>
          <p:cNvPr id="11" name="Obrázek 10" descr="hand1.png">
            <a:extLst>
              <a:ext uri="{FF2B5EF4-FFF2-40B4-BE49-F238E27FC236}">
                <a16:creationId xmlns:a16="http://schemas.microsoft.com/office/drawing/2014/main" id="{1DAF0B5D-2F61-4644-93D7-45007AC4F2FD}"/>
              </a:ext>
            </a:extLst>
          </p:cNvPr>
          <p:cNvPicPr>
            <a:picLocks noChangeAspect="1"/>
          </p:cNvPicPr>
          <p:nvPr/>
        </p:nvPicPr>
        <p:blipFill>
          <a:blip r:embed="rId4" cstate="print"/>
          <a:stretch>
            <a:fillRect/>
          </a:stretch>
        </p:blipFill>
        <p:spPr>
          <a:xfrm>
            <a:off x="7596336" y="1643051"/>
            <a:ext cx="1074667" cy="1366857"/>
          </a:xfrm>
          <a:prstGeom prst="rect">
            <a:avLst/>
          </a:prstGeom>
        </p:spPr>
      </p:pic>
      <p:pic>
        <p:nvPicPr>
          <p:cNvPr id="12" name="Obrázek 11" descr="hand2.png">
            <a:extLst>
              <a:ext uri="{FF2B5EF4-FFF2-40B4-BE49-F238E27FC236}">
                <a16:creationId xmlns:a16="http://schemas.microsoft.com/office/drawing/2014/main" id="{E60530AA-3548-445B-991C-8123C464AAA7}"/>
              </a:ext>
            </a:extLst>
          </p:cNvPr>
          <p:cNvPicPr>
            <a:picLocks noChangeAspect="1"/>
          </p:cNvPicPr>
          <p:nvPr/>
        </p:nvPicPr>
        <p:blipFill>
          <a:blip r:embed="rId5" cstate="print"/>
          <a:stretch>
            <a:fillRect/>
          </a:stretch>
        </p:blipFill>
        <p:spPr>
          <a:xfrm>
            <a:off x="7567319" y="3144706"/>
            <a:ext cx="1132698" cy="1437460"/>
          </a:xfrm>
          <a:prstGeom prst="rect">
            <a:avLst/>
          </a:prstGeom>
        </p:spPr>
      </p:pic>
      <p:pic>
        <p:nvPicPr>
          <p:cNvPr id="13" name="Obrázek 12" descr="hand3.png">
            <a:extLst>
              <a:ext uri="{FF2B5EF4-FFF2-40B4-BE49-F238E27FC236}">
                <a16:creationId xmlns:a16="http://schemas.microsoft.com/office/drawing/2014/main" id="{B0AA0304-1BE3-41B7-A435-2C43FC728F8A}"/>
              </a:ext>
            </a:extLst>
          </p:cNvPr>
          <p:cNvPicPr>
            <a:picLocks noChangeAspect="1"/>
          </p:cNvPicPr>
          <p:nvPr/>
        </p:nvPicPr>
        <p:blipFill>
          <a:blip r:embed="rId6" cstate="print"/>
          <a:stretch>
            <a:fillRect/>
          </a:stretch>
        </p:blipFill>
        <p:spPr>
          <a:xfrm>
            <a:off x="7541922" y="4644904"/>
            <a:ext cx="1183492" cy="1427302"/>
          </a:xfrm>
          <a:prstGeom prst="rect">
            <a:avLst/>
          </a:prstGeom>
        </p:spPr>
      </p:pic>
      <p:graphicFrame>
        <p:nvGraphicFramePr>
          <p:cNvPr id="14" name="Objekt 13">
            <a:extLst>
              <a:ext uri="{FF2B5EF4-FFF2-40B4-BE49-F238E27FC236}">
                <a16:creationId xmlns:a16="http://schemas.microsoft.com/office/drawing/2014/main" id="{84C4E840-DE22-4510-8C38-A1715CD3D328}"/>
              </a:ext>
            </a:extLst>
          </p:cNvPr>
          <p:cNvGraphicFramePr>
            <a:graphicFrameLocks noChangeAspect="1"/>
          </p:cNvGraphicFramePr>
          <p:nvPr>
            <p:extLst>
              <p:ext uri="{D42A27DB-BD31-4B8C-83A1-F6EECF244321}">
                <p14:modId xmlns:p14="http://schemas.microsoft.com/office/powerpoint/2010/main" val="837407209"/>
              </p:ext>
            </p:extLst>
          </p:nvPr>
        </p:nvGraphicFramePr>
        <p:xfrm>
          <a:off x="814388" y="4648200"/>
          <a:ext cx="4010025" cy="428625"/>
        </p:xfrm>
        <a:graphic>
          <a:graphicData uri="http://schemas.openxmlformats.org/presentationml/2006/ole">
            <mc:AlternateContent xmlns:mc="http://schemas.openxmlformats.org/markup-compatibility/2006">
              <mc:Choice xmlns:v="urn:schemas-microsoft-com:vml" Requires="v">
                <p:oleObj spid="_x0000_s15506" name="Rovnice" r:id="rId7" imgW="2019240" imgH="215640" progId="Equation.3">
                  <p:embed/>
                </p:oleObj>
              </mc:Choice>
              <mc:Fallback>
                <p:oleObj name="Rovnice" r:id="rId7" imgW="2019240" imgH="215640" progId="Equation.3">
                  <p:embed/>
                  <p:pic>
                    <p:nvPicPr>
                      <p:cNvPr id="10" name="Objek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388" y="4648200"/>
                        <a:ext cx="40100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kt 14">
            <a:extLst>
              <a:ext uri="{FF2B5EF4-FFF2-40B4-BE49-F238E27FC236}">
                <a16:creationId xmlns:a16="http://schemas.microsoft.com/office/drawing/2014/main" id="{3E91E3E8-055B-4DF6-AC4F-63155A5C3EB8}"/>
              </a:ext>
            </a:extLst>
          </p:cNvPr>
          <p:cNvGraphicFramePr>
            <a:graphicFrameLocks noChangeAspect="1"/>
          </p:cNvGraphicFramePr>
          <p:nvPr>
            <p:extLst>
              <p:ext uri="{D42A27DB-BD31-4B8C-83A1-F6EECF244321}">
                <p14:modId xmlns:p14="http://schemas.microsoft.com/office/powerpoint/2010/main" val="2648959903"/>
              </p:ext>
            </p:extLst>
          </p:nvPr>
        </p:nvGraphicFramePr>
        <p:xfrm>
          <a:off x="814388" y="5157788"/>
          <a:ext cx="5838825" cy="785812"/>
        </p:xfrm>
        <a:graphic>
          <a:graphicData uri="http://schemas.openxmlformats.org/presentationml/2006/ole">
            <mc:AlternateContent xmlns:mc="http://schemas.openxmlformats.org/markup-compatibility/2006">
              <mc:Choice xmlns:v="urn:schemas-microsoft-com:vml" Requires="v">
                <p:oleObj spid="_x0000_s15507" name="Rovnice" r:id="rId9" imgW="3924000" imgH="431640" progId="Equation.3">
                  <p:embed/>
                </p:oleObj>
              </mc:Choice>
              <mc:Fallback>
                <p:oleObj name="Rovnice" r:id="rId9" imgW="3924000" imgH="431640" progId="Equation.3">
                  <p:embed/>
                  <p:pic>
                    <p:nvPicPr>
                      <p:cNvPr id="11" name="Objek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88" y="5157788"/>
                        <a:ext cx="5838825" cy="785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Zástupný symbol pro zápatí 1">
            <a:extLst>
              <a:ext uri="{FF2B5EF4-FFF2-40B4-BE49-F238E27FC236}">
                <a16:creationId xmlns:a16="http://schemas.microsoft.com/office/drawing/2014/main" id="{C52B0639-8D94-4376-8CB8-E4AE23BC800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5B163312-646D-4BD7-9EA3-3634915549AE}"/>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8E317BC1-DB81-42F6-9DA0-7E4A83A631A7}"/>
              </a:ext>
            </a:extLst>
          </p:cNvPr>
          <p:cNvSpPr>
            <a:spLocks noGrp="1"/>
          </p:cNvSpPr>
          <p:nvPr>
            <p:ph type="sldNum" sz="quarter" idx="11"/>
          </p:nvPr>
        </p:nvSpPr>
        <p:spPr/>
        <p:txBody>
          <a:bodyPr/>
          <a:lstStyle/>
          <a:p>
            <a:pPr>
              <a:defRPr/>
            </a:pPr>
            <a:fld id="{0BAAA98E-AEB8-429B-B9FA-B14E1C5572D3}" type="slidenum">
              <a:rPr lang="en-US" altLang="en-US" smtClean="0"/>
              <a:pPr>
                <a:defRPr/>
              </a:pPr>
              <a:t>51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05744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3.2</a:t>
            </a:r>
            <a:r>
              <a:rPr lang="cs-CZ" dirty="0"/>
              <a:t> </a:t>
            </a:r>
            <a:r>
              <a:rPr lang="en-US" dirty="0"/>
              <a:t>Visual Similarity – Multiple Features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Multiple visual aspects</a:t>
            </a:r>
          </a:p>
        </p:txBody>
      </p:sp>
      <p:pic>
        <p:nvPicPr>
          <p:cNvPr id="10" name="Picture 2" descr="tovarna">
            <a:extLst>
              <a:ext uri="{FF2B5EF4-FFF2-40B4-BE49-F238E27FC236}">
                <a16:creationId xmlns:a16="http://schemas.microsoft.com/office/drawing/2014/main" id="{4ED74026-4C10-42FA-8DC3-665DB7F20253}"/>
              </a:ext>
            </a:extLst>
          </p:cNvPr>
          <p:cNvPicPr>
            <a:picLocks noChangeAspect="1" noChangeArrowheads="1"/>
          </p:cNvPicPr>
          <p:nvPr/>
        </p:nvPicPr>
        <p:blipFill>
          <a:blip r:embed="rId3" cstate="print"/>
          <a:srcRect/>
          <a:stretch>
            <a:fillRect/>
          </a:stretch>
        </p:blipFill>
        <p:spPr bwMode="auto">
          <a:xfrm>
            <a:off x="632599" y="2348880"/>
            <a:ext cx="7878303" cy="3571900"/>
          </a:xfrm>
          <a:prstGeom prst="rect">
            <a:avLst/>
          </a:prstGeom>
          <a:noFill/>
          <a:ln w="9525">
            <a:noFill/>
            <a:miter lim="800000"/>
            <a:headEnd/>
            <a:tailEnd/>
          </a:ln>
        </p:spPr>
      </p:pic>
      <p:sp>
        <p:nvSpPr>
          <p:cNvPr id="2" name="Zástupný symbol pro zápatí 1">
            <a:extLst>
              <a:ext uri="{FF2B5EF4-FFF2-40B4-BE49-F238E27FC236}">
                <a16:creationId xmlns:a16="http://schemas.microsoft.com/office/drawing/2014/main" id="{E7FEBB27-01F0-483E-A58C-D5E173A7766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F0B7D15D-66BD-463F-A3D9-3A706FF2919B}"/>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84828FB2-23CF-4C8F-A5E4-EB957285AFEF}"/>
              </a:ext>
            </a:extLst>
          </p:cNvPr>
          <p:cNvSpPr>
            <a:spLocks noGrp="1"/>
          </p:cNvSpPr>
          <p:nvPr>
            <p:ph type="sldNum" sz="quarter" idx="11"/>
          </p:nvPr>
        </p:nvSpPr>
        <p:spPr/>
        <p:txBody>
          <a:bodyPr/>
          <a:lstStyle/>
          <a:p>
            <a:pPr>
              <a:defRPr/>
            </a:pPr>
            <a:fld id="{0BAAA98E-AEB8-429B-B9FA-B14E1C5572D3}" type="slidenum">
              <a:rPr lang="en-US" altLang="en-US" smtClean="0"/>
              <a:pPr>
                <a:defRPr/>
              </a:pPr>
              <a:t>52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595646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3.3</a:t>
            </a:r>
            <a:r>
              <a:rPr lang="cs-CZ" dirty="0"/>
              <a:t> </a:t>
            </a:r>
            <a:r>
              <a:rPr lang="en-US" dirty="0"/>
              <a:t>Feature Extraction</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Current approaches in feature extraction</a:t>
            </a:r>
          </a:p>
          <a:p>
            <a:r>
              <a:rPr lang="en-US" sz="2400" dirty="0"/>
              <a:t>Technology of neural networks</a:t>
            </a:r>
          </a:p>
          <a:p>
            <a:pPr lvl="1"/>
            <a:r>
              <a:rPr lang="en-US" sz="2000" dirty="0"/>
              <a:t>Convolutional neural networks (CNN)</a:t>
            </a:r>
          </a:p>
          <a:p>
            <a:pPr lvl="1"/>
            <a:r>
              <a:rPr lang="en-US" sz="2000" dirty="0"/>
              <a:t>Recurrent neural networks (RNN)</a:t>
            </a:r>
            <a:endParaRPr lang="cs-CZ" dirty="0"/>
          </a:p>
        </p:txBody>
      </p:sp>
      <p:sp>
        <p:nvSpPr>
          <p:cNvPr id="2" name="Zástupný symbol pro zápatí 1">
            <a:extLst>
              <a:ext uri="{FF2B5EF4-FFF2-40B4-BE49-F238E27FC236}">
                <a16:creationId xmlns:a16="http://schemas.microsoft.com/office/drawing/2014/main" id="{9BC5C018-1443-441F-9A56-80419317307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4B4BF00-342B-457B-805F-E584C2F118D9}"/>
              </a:ext>
            </a:extLst>
          </p:cNvPr>
          <p:cNvSpPr>
            <a:spLocks noGrp="1"/>
          </p:cNvSpPr>
          <p:nvPr>
            <p:ph type="dt" sz="half" idx="10"/>
          </p:nvPr>
        </p:nvSpPr>
        <p:spPr/>
        <p:txBody>
          <a:bodyPr/>
          <a:lstStyle/>
          <a:p>
            <a:pPr>
              <a:defRPr/>
            </a:pPr>
            <a:r>
              <a:rPr lang="cs-CZ"/>
              <a:t>June 10, 2019</a:t>
            </a:r>
            <a:endParaRPr lang="en-US" dirty="0"/>
          </a:p>
        </p:txBody>
      </p:sp>
      <p:sp>
        <p:nvSpPr>
          <p:cNvPr id="6" name="Válec 5">
            <a:extLst>
              <a:ext uri="{FF2B5EF4-FFF2-40B4-BE49-F238E27FC236}">
                <a16:creationId xmlns:a16="http://schemas.microsoft.com/office/drawing/2014/main" id="{2ECC05E0-3B1F-4305-944B-707A636D04F7}"/>
              </a:ext>
            </a:extLst>
          </p:cNvPr>
          <p:cNvSpPr/>
          <p:nvPr/>
        </p:nvSpPr>
        <p:spPr bwMode="auto">
          <a:xfrm>
            <a:off x="455566" y="4322166"/>
            <a:ext cx="1080914" cy="1216152"/>
          </a:xfrm>
          <a:prstGeom prst="can">
            <a:avLst/>
          </a:prstGeom>
          <a:solidFill>
            <a:schemeClr val="bg1">
              <a:lumMod val="6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Classified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dataset</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0" name="Válec 9">
            <a:extLst>
              <a:ext uri="{FF2B5EF4-FFF2-40B4-BE49-F238E27FC236}">
                <a16:creationId xmlns:a16="http://schemas.microsoft.com/office/drawing/2014/main" id="{96D80A79-BF98-4B2E-8F22-3AE0FD6ED831}"/>
              </a:ext>
            </a:extLst>
          </p:cNvPr>
          <p:cNvSpPr/>
          <p:nvPr/>
        </p:nvSpPr>
        <p:spPr bwMode="auto">
          <a:xfrm>
            <a:off x="3645554" y="3446399"/>
            <a:ext cx="1080914" cy="1134729"/>
          </a:xfrm>
          <a:prstGeom prst="can">
            <a:avLst/>
          </a:prstGeom>
          <a:solidFill>
            <a:schemeClr val="bg1">
              <a:lumMod val="6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Training data</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1" name="Válec 10">
            <a:extLst>
              <a:ext uri="{FF2B5EF4-FFF2-40B4-BE49-F238E27FC236}">
                <a16:creationId xmlns:a16="http://schemas.microsoft.com/office/drawing/2014/main" id="{733854FB-8995-48F5-9191-18FF5FBD660E}"/>
              </a:ext>
            </a:extLst>
          </p:cNvPr>
          <p:cNvSpPr/>
          <p:nvPr/>
        </p:nvSpPr>
        <p:spPr bwMode="auto">
          <a:xfrm>
            <a:off x="3596537" y="5327972"/>
            <a:ext cx="1178948" cy="720080"/>
          </a:xfrm>
          <a:prstGeom prst="can">
            <a:avLst/>
          </a:prstGeom>
          <a:solidFill>
            <a:schemeClr val="bg1">
              <a:lumMod val="6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Validation data</a:t>
            </a:r>
            <a:endParaRPr kumimoji="0" lang="cs-CZ" sz="1600" b="0" i="0" u="none" strike="noStrike" cap="none" normalizeH="0" baseline="0" dirty="0">
              <a:ln>
                <a:noFill/>
              </a:ln>
              <a:solidFill>
                <a:schemeClr val="tx1"/>
              </a:solidFill>
              <a:effectLst/>
              <a:latin typeface="Palatino Linotype" pitchFamily="18" charset="0"/>
            </a:endParaRPr>
          </a:p>
        </p:txBody>
      </p:sp>
      <p:pic>
        <p:nvPicPr>
          <p:cNvPr id="14338" name="Picture 2" descr="VÃ½sledek obrÃ¡zku pro neural network">
            <a:extLst>
              <a:ext uri="{FF2B5EF4-FFF2-40B4-BE49-F238E27FC236}">
                <a16:creationId xmlns:a16="http://schemas.microsoft.com/office/drawing/2014/main" id="{D0B4D301-56ED-4D27-92B0-46D40546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1386" y="4166480"/>
            <a:ext cx="1713022" cy="1134728"/>
          </a:xfrm>
          <a:prstGeom prst="rect">
            <a:avLst/>
          </a:prstGeom>
          <a:noFill/>
          <a:extLst>
            <a:ext uri="{909E8E84-426E-40DD-AFC4-6F175D3DCCD1}">
              <a14:hiddenFill xmlns:a14="http://schemas.microsoft.com/office/drawing/2010/main">
                <a:solidFill>
                  <a:srgbClr val="FFFFFF"/>
                </a:solidFill>
              </a14:hiddenFill>
            </a:ext>
          </a:extLst>
        </p:spPr>
      </p:pic>
      <p:sp>
        <p:nvSpPr>
          <p:cNvPr id="7" name="Ovál 6">
            <a:extLst>
              <a:ext uri="{FF2B5EF4-FFF2-40B4-BE49-F238E27FC236}">
                <a16:creationId xmlns:a16="http://schemas.microsoft.com/office/drawing/2014/main" id="{F7468032-C1AA-4DB4-8C37-667B0C30C460}"/>
              </a:ext>
            </a:extLst>
          </p:cNvPr>
          <p:cNvSpPr/>
          <p:nvPr/>
        </p:nvSpPr>
        <p:spPr bwMode="auto">
          <a:xfrm>
            <a:off x="5086508" y="3584283"/>
            <a:ext cx="1469999" cy="858960"/>
          </a:xfrm>
          <a:prstGeom prst="ellipse">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Training (Fine-tuning)</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4" name="Ovál 13">
            <a:extLst>
              <a:ext uri="{FF2B5EF4-FFF2-40B4-BE49-F238E27FC236}">
                <a16:creationId xmlns:a16="http://schemas.microsoft.com/office/drawing/2014/main" id="{08127FD4-0F6F-45F6-9601-6AF9C3C91247}"/>
              </a:ext>
            </a:extLst>
          </p:cNvPr>
          <p:cNvSpPr/>
          <p:nvPr/>
        </p:nvSpPr>
        <p:spPr bwMode="auto">
          <a:xfrm>
            <a:off x="5086508" y="5269307"/>
            <a:ext cx="1599282" cy="858960"/>
          </a:xfrm>
          <a:prstGeom prst="ellipse">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Validation</a:t>
            </a:r>
            <a:endParaRPr kumimoji="0" lang="cs-CZ" sz="1600" b="0" i="0" u="none" strike="noStrike" cap="none" normalizeH="0" baseline="0" dirty="0">
              <a:ln>
                <a:noFill/>
              </a:ln>
              <a:solidFill>
                <a:schemeClr val="tx1"/>
              </a:solidFill>
              <a:effectLst/>
              <a:latin typeface="Palatino Linotype" pitchFamily="18" charset="0"/>
            </a:endParaRPr>
          </a:p>
        </p:txBody>
      </p:sp>
      <p:sp>
        <p:nvSpPr>
          <p:cNvPr id="12" name="TextovéPole 11">
            <a:extLst>
              <a:ext uri="{FF2B5EF4-FFF2-40B4-BE49-F238E27FC236}">
                <a16:creationId xmlns:a16="http://schemas.microsoft.com/office/drawing/2014/main" id="{A0253180-642A-4F21-86D2-0830586FC26A}"/>
              </a:ext>
            </a:extLst>
          </p:cNvPr>
          <p:cNvSpPr txBox="1"/>
          <p:nvPr/>
        </p:nvSpPr>
        <p:spPr>
          <a:xfrm>
            <a:off x="6668739" y="3620449"/>
            <a:ext cx="1754576" cy="584775"/>
          </a:xfrm>
          <a:prstGeom prst="rect">
            <a:avLst/>
          </a:prstGeom>
          <a:noFill/>
        </p:spPr>
        <p:txBody>
          <a:bodyPr wrap="square" rtlCol="0">
            <a:spAutoFit/>
          </a:bodyPr>
          <a:lstStyle/>
          <a:p>
            <a:pPr algn="ctr"/>
            <a:r>
              <a:rPr lang="en-US" sz="1600" dirty="0"/>
              <a:t>Neural network model</a:t>
            </a:r>
            <a:endParaRPr lang="cs-CZ" sz="1600" dirty="0"/>
          </a:p>
        </p:txBody>
      </p:sp>
      <p:sp>
        <p:nvSpPr>
          <p:cNvPr id="17" name="Ovál 16">
            <a:extLst>
              <a:ext uri="{FF2B5EF4-FFF2-40B4-BE49-F238E27FC236}">
                <a16:creationId xmlns:a16="http://schemas.microsoft.com/office/drawing/2014/main" id="{0AF4FD94-5CE7-409D-B365-DFFE6C193807}"/>
              </a:ext>
            </a:extLst>
          </p:cNvPr>
          <p:cNvSpPr/>
          <p:nvPr/>
        </p:nvSpPr>
        <p:spPr bwMode="auto">
          <a:xfrm>
            <a:off x="1860615" y="4500762"/>
            <a:ext cx="1469999" cy="858960"/>
          </a:xfrm>
          <a:prstGeom prst="ellipse">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Data split</a:t>
            </a:r>
            <a:endParaRPr kumimoji="0" lang="cs-CZ" sz="1600" b="0" i="0" u="none" strike="noStrike" cap="none" normalizeH="0" baseline="0" dirty="0">
              <a:ln>
                <a:noFill/>
              </a:ln>
              <a:solidFill>
                <a:schemeClr val="tx1"/>
              </a:solidFill>
              <a:effectLst/>
              <a:latin typeface="Palatino Linotype" pitchFamily="18" charset="0"/>
            </a:endParaRPr>
          </a:p>
        </p:txBody>
      </p:sp>
      <p:cxnSp>
        <p:nvCxnSpPr>
          <p:cNvPr id="18" name="Přímá spojnice se šipkou 17">
            <a:extLst>
              <a:ext uri="{FF2B5EF4-FFF2-40B4-BE49-F238E27FC236}">
                <a16:creationId xmlns:a16="http://schemas.microsoft.com/office/drawing/2014/main" id="{FE70B975-E893-4BF9-B4CD-1088FC608255}"/>
              </a:ext>
            </a:extLst>
          </p:cNvPr>
          <p:cNvCxnSpPr>
            <a:cxnSpLocks/>
            <a:stCxn id="6" idx="4"/>
            <a:endCxn id="17" idx="2"/>
          </p:cNvCxnSpPr>
          <p:nvPr/>
        </p:nvCxnSpPr>
        <p:spPr bwMode="auto">
          <a:xfrm>
            <a:off x="1536480" y="4930242"/>
            <a:ext cx="324135"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2" name="Přímá spojnice se šipkou 21">
            <a:extLst>
              <a:ext uri="{FF2B5EF4-FFF2-40B4-BE49-F238E27FC236}">
                <a16:creationId xmlns:a16="http://schemas.microsoft.com/office/drawing/2014/main" id="{A1EB1762-B6FC-4924-B118-EE395F631CAD}"/>
              </a:ext>
            </a:extLst>
          </p:cNvPr>
          <p:cNvCxnSpPr>
            <a:cxnSpLocks/>
            <a:stCxn id="17" idx="6"/>
          </p:cNvCxnSpPr>
          <p:nvPr/>
        </p:nvCxnSpPr>
        <p:spPr bwMode="auto">
          <a:xfrm>
            <a:off x="3330614" y="4930242"/>
            <a:ext cx="413244" cy="38158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Přímá spojnice se šipkou 24">
            <a:extLst>
              <a:ext uri="{FF2B5EF4-FFF2-40B4-BE49-F238E27FC236}">
                <a16:creationId xmlns:a16="http://schemas.microsoft.com/office/drawing/2014/main" id="{45B4F595-52CD-4ECB-A677-1B9DA137112B}"/>
              </a:ext>
            </a:extLst>
          </p:cNvPr>
          <p:cNvCxnSpPr>
            <a:cxnSpLocks/>
            <a:stCxn id="17" idx="6"/>
          </p:cNvCxnSpPr>
          <p:nvPr/>
        </p:nvCxnSpPr>
        <p:spPr bwMode="auto">
          <a:xfrm flipV="1">
            <a:off x="3330614" y="4500762"/>
            <a:ext cx="344934" cy="42948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1" name="Přímá spojnice se šipkou 30">
            <a:extLst>
              <a:ext uri="{FF2B5EF4-FFF2-40B4-BE49-F238E27FC236}">
                <a16:creationId xmlns:a16="http://schemas.microsoft.com/office/drawing/2014/main" id="{7BFB66B7-69A6-4000-A4C4-71DB6CFD1BA7}"/>
              </a:ext>
            </a:extLst>
          </p:cNvPr>
          <p:cNvCxnSpPr>
            <a:cxnSpLocks/>
            <a:stCxn id="10" idx="4"/>
            <a:endCxn id="7" idx="2"/>
          </p:cNvCxnSpPr>
          <p:nvPr/>
        </p:nvCxnSpPr>
        <p:spPr bwMode="auto">
          <a:xfrm flipV="1">
            <a:off x="4726468" y="4013763"/>
            <a:ext cx="360040" cy="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4" name="Přímá spojnice se šipkou 33">
            <a:extLst>
              <a:ext uri="{FF2B5EF4-FFF2-40B4-BE49-F238E27FC236}">
                <a16:creationId xmlns:a16="http://schemas.microsoft.com/office/drawing/2014/main" id="{D0C60038-867A-4515-A9C7-73500C2E2928}"/>
              </a:ext>
            </a:extLst>
          </p:cNvPr>
          <p:cNvCxnSpPr>
            <a:cxnSpLocks/>
            <a:stCxn id="7" idx="6"/>
          </p:cNvCxnSpPr>
          <p:nvPr/>
        </p:nvCxnSpPr>
        <p:spPr bwMode="auto">
          <a:xfrm>
            <a:off x="6556507" y="4013763"/>
            <a:ext cx="279035" cy="30840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7" name="Přímá spojnice se šipkou 36">
            <a:extLst>
              <a:ext uri="{FF2B5EF4-FFF2-40B4-BE49-F238E27FC236}">
                <a16:creationId xmlns:a16="http://schemas.microsoft.com/office/drawing/2014/main" id="{E9CD236A-C424-4AD7-8CC0-3373866B7EC6}"/>
              </a:ext>
            </a:extLst>
          </p:cNvPr>
          <p:cNvCxnSpPr>
            <a:cxnSpLocks/>
            <a:endCxn id="14" idx="7"/>
          </p:cNvCxnSpPr>
          <p:nvPr/>
        </p:nvCxnSpPr>
        <p:spPr bwMode="auto">
          <a:xfrm flipH="1">
            <a:off x="6451581" y="5067454"/>
            <a:ext cx="273763" cy="32764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Přímá spojnice se šipkou 39">
            <a:extLst>
              <a:ext uri="{FF2B5EF4-FFF2-40B4-BE49-F238E27FC236}">
                <a16:creationId xmlns:a16="http://schemas.microsoft.com/office/drawing/2014/main" id="{52EB7671-FB88-4B13-BF83-2EF92656ABE1}"/>
              </a:ext>
            </a:extLst>
          </p:cNvPr>
          <p:cNvCxnSpPr>
            <a:cxnSpLocks/>
            <a:stCxn id="11" idx="4"/>
            <a:endCxn id="14" idx="2"/>
          </p:cNvCxnSpPr>
          <p:nvPr/>
        </p:nvCxnSpPr>
        <p:spPr bwMode="auto">
          <a:xfrm>
            <a:off x="4775485" y="5688012"/>
            <a:ext cx="311023" cy="1077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5" name="Zástupný symbol pro číslo snímku 4">
            <a:extLst>
              <a:ext uri="{FF2B5EF4-FFF2-40B4-BE49-F238E27FC236}">
                <a16:creationId xmlns:a16="http://schemas.microsoft.com/office/drawing/2014/main" id="{DFB36866-22D4-4F25-A218-F9C096FA2E8D}"/>
              </a:ext>
            </a:extLst>
          </p:cNvPr>
          <p:cNvSpPr>
            <a:spLocks noGrp="1"/>
          </p:cNvSpPr>
          <p:nvPr>
            <p:ph type="sldNum" sz="quarter" idx="11"/>
          </p:nvPr>
        </p:nvSpPr>
        <p:spPr/>
        <p:txBody>
          <a:bodyPr/>
          <a:lstStyle/>
          <a:p>
            <a:pPr>
              <a:defRPr/>
            </a:pPr>
            <a:fld id="{0BAAA98E-AEB8-429B-B9FA-B14E1C5572D3}" type="slidenum">
              <a:rPr lang="en-US" altLang="en-US" smtClean="0"/>
              <a:pPr>
                <a:defRPr/>
              </a:pPr>
              <a:t>53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19634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3.3</a:t>
            </a:r>
            <a:r>
              <a:rPr lang="cs-CZ" dirty="0"/>
              <a:t> </a:t>
            </a:r>
            <a:r>
              <a:rPr lang="en-US" dirty="0"/>
              <a:t>Feature Extraction</a:t>
            </a:r>
            <a:r>
              <a:rPr lang="cs-CZ" dirty="0"/>
              <a:t> – </a:t>
            </a:r>
            <a:r>
              <a:rPr lang="en-US" altLang="en-US" dirty="0"/>
              <a:t>Convolutional Neural Networks</a:t>
            </a:r>
            <a:endParaRPr lang="en-US" dirty="0"/>
          </a:p>
        </p:txBody>
      </p:sp>
      <p:sp>
        <p:nvSpPr>
          <p:cNvPr id="9" name="Content Placeholder 8"/>
          <p:cNvSpPr>
            <a:spLocks noGrp="1"/>
          </p:cNvSpPr>
          <p:nvPr>
            <p:ph idx="1"/>
          </p:nvPr>
        </p:nvSpPr>
        <p:spPr>
          <a:xfrm>
            <a:off x="250824" y="1412875"/>
            <a:ext cx="8641854" cy="4968875"/>
          </a:xfrm>
        </p:spPr>
        <p:txBody>
          <a:bodyPr/>
          <a:lstStyle/>
          <a:p>
            <a:pPr marL="0" indent="0">
              <a:buNone/>
            </a:pPr>
            <a:r>
              <a:rPr lang="en-US" altLang="cs-CZ" b="1" dirty="0">
                <a:solidFill>
                  <a:schemeClr val="accent2"/>
                </a:solidFill>
              </a:rPr>
              <a:t>Convolutional neural network (CNN) – </a:t>
            </a:r>
            <a:r>
              <a:rPr lang="en-US" altLang="cs-CZ" b="1" dirty="0" err="1">
                <a:solidFill>
                  <a:schemeClr val="accent2"/>
                </a:solidFill>
              </a:rPr>
              <a:t>AlexNet</a:t>
            </a:r>
            <a:endParaRPr lang="en-US" altLang="cs-CZ" b="1" dirty="0">
              <a:solidFill>
                <a:schemeClr val="accent2"/>
              </a:solidFill>
            </a:endParaRPr>
          </a:p>
          <a:p>
            <a:r>
              <a:rPr lang="en-US" altLang="cs-CZ" sz="2400" dirty="0"/>
              <a:t>The last layer with 1,000 output categories</a:t>
            </a:r>
          </a:p>
          <a:p>
            <a:r>
              <a:rPr lang="en-US" altLang="cs-CZ" sz="2400" dirty="0"/>
              <a:t>Output of any layer can be used as a feature</a:t>
            </a:r>
            <a:endParaRPr lang="cs-CZ" altLang="cs-CZ" sz="2400" dirty="0"/>
          </a:p>
        </p:txBody>
      </p:sp>
      <p:sp>
        <p:nvSpPr>
          <p:cNvPr id="2" name="Zástupný symbol pro zápatí 1">
            <a:extLst>
              <a:ext uri="{FF2B5EF4-FFF2-40B4-BE49-F238E27FC236}">
                <a16:creationId xmlns:a16="http://schemas.microsoft.com/office/drawing/2014/main" id="{9BC5C018-1443-441F-9A56-80419317307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4B4BF00-342B-457B-805F-E584C2F118D9}"/>
              </a:ext>
            </a:extLst>
          </p:cNvPr>
          <p:cNvSpPr>
            <a:spLocks noGrp="1"/>
          </p:cNvSpPr>
          <p:nvPr>
            <p:ph type="dt" sz="half" idx="10"/>
          </p:nvPr>
        </p:nvSpPr>
        <p:spPr/>
        <p:txBody>
          <a:bodyPr/>
          <a:lstStyle/>
          <a:p>
            <a:pPr>
              <a:defRPr/>
            </a:pPr>
            <a:r>
              <a:rPr lang="cs-CZ"/>
              <a:t>June 10, 2019</a:t>
            </a:r>
            <a:endParaRPr lang="en-US" dirty="0"/>
          </a:p>
        </p:txBody>
      </p:sp>
      <p:pic>
        <p:nvPicPr>
          <p:cNvPr id="23" name="Picture 2" descr="VÃ½sledek obrÃ¡zku pro convolutional neural network">
            <a:extLst>
              <a:ext uri="{FF2B5EF4-FFF2-40B4-BE49-F238E27FC236}">
                <a16:creationId xmlns:a16="http://schemas.microsoft.com/office/drawing/2014/main" id="{85AFB823-747D-44DF-AAD2-7DE5DB3DF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55"/>
          <a:stretch/>
        </p:blipFill>
        <p:spPr bwMode="auto">
          <a:xfrm>
            <a:off x="309301" y="2780928"/>
            <a:ext cx="8511171"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77577107-B2F2-41F0-B32A-267271EFBB30}"/>
              </a:ext>
            </a:extLst>
          </p:cNvPr>
          <p:cNvSpPr>
            <a:spLocks noGrp="1"/>
          </p:cNvSpPr>
          <p:nvPr>
            <p:ph type="sldNum" sz="quarter" idx="11"/>
          </p:nvPr>
        </p:nvSpPr>
        <p:spPr/>
        <p:txBody>
          <a:bodyPr/>
          <a:lstStyle/>
          <a:p>
            <a:pPr>
              <a:defRPr/>
            </a:pPr>
            <a:fld id="{0BAAA98E-AEB8-429B-B9FA-B14E1C5572D3}" type="slidenum">
              <a:rPr lang="en-US" altLang="en-US" smtClean="0"/>
              <a:pPr>
                <a:defRPr/>
              </a:pPr>
              <a:t>54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58276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3.3 Feature Extraction – </a:t>
            </a:r>
            <a:r>
              <a:rPr lang="en-US" altLang="en-US" dirty="0"/>
              <a:t>Recurrent Neural Networks</a:t>
            </a:r>
            <a:endParaRPr lang="en-US" dirty="0"/>
          </a:p>
        </p:txBody>
      </p:sp>
      <p:sp>
        <p:nvSpPr>
          <p:cNvPr id="9" name="Content Placeholder 8"/>
          <p:cNvSpPr>
            <a:spLocks noGrp="1"/>
          </p:cNvSpPr>
          <p:nvPr>
            <p:ph idx="1"/>
          </p:nvPr>
        </p:nvSpPr>
        <p:spPr>
          <a:xfrm>
            <a:off x="250824" y="1412875"/>
            <a:ext cx="8641854" cy="4968875"/>
          </a:xfrm>
        </p:spPr>
        <p:txBody>
          <a:bodyPr/>
          <a:lstStyle/>
          <a:p>
            <a:pPr marL="0" indent="0">
              <a:buNone/>
            </a:pPr>
            <a:r>
              <a:rPr lang="en-US" altLang="cs-CZ" b="1" dirty="0">
                <a:solidFill>
                  <a:schemeClr val="accent2"/>
                </a:solidFill>
              </a:rPr>
              <a:t>Recurrent neural networks (RNN)</a:t>
            </a:r>
          </a:p>
          <a:p>
            <a:r>
              <a:rPr lang="en-US" altLang="cs-CZ" sz="2400" dirty="0"/>
              <a:t>Long-Short Term Memory (LSTM) networks:</a:t>
            </a:r>
          </a:p>
          <a:p>
            <a:pPr lvl="1"/>
            <a:r>
              <a:rPr lang="en-US" altLang="cs-CZ" sz="2000" dirty="0"/>
              <a:t>Learn when data should be remembered and when they should be thrown away</a:t>
            </a:r>
          </a:p>
          <a:p>
            <a:pPr lvl="1"/>
            <a:r>
              <a:rPr lang="en-US" altLang="cs-CZ" sz="2000" dirty="0"/>
              <a:t>Well-suited to learn from experience to classify, process and predict time series when there are very long time lags of unknown size between important events</a:t>
            </a:r>
          </a:p>
        </p:txBody>
      </p:sp>
      <p:sp>
        <p:nvSpPr>
          <p:cNvPr id="2" name="Zástupný symbol pro zápatí 1">
            <a:extLst>
              <a:ext uri="{FF2B5EF4-FFF2-40B4-BE49-F238E27FC236}">
                <a16:creationId xmlns:a16="http://schemas.microsoft.com/office/drawing/2014/main" id="{9BC5C018-1443-441F-9A56-80419317307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4B4BF00-342B-457B-805F-E584C2F118D9}"/>
              </a:ext>
            </a:extLst>
          </p:cNvPr>
          <p:cNvSpPr>
            <a:spLocks noGrp="1"/>
          </p:cNvSpPr>
          <p:nvPr>
            <p:ph type="dt" sz="half" idx="10"/>
          </p:nvPr>
        </p:nvSpPr>
        <p:spPr/>
        <p:txBody>
          <a:bodyPr/>
          <a:lstStyle/>
          <a:p>
            <a:pPr>
              <a:defRPr/>
            </a:pPr>
            <a:r>
              <a:rPr lang="cs-CZ"/>
              <a:t>June 10, 2019</a:t>
            </a:r>
            <a:endParaRPr lang="en-US" dirty="0"/>
          </a:p>
        </p:txBody>
      </p:sp>
      <p:pic>
        <p:nvPicPr>
          <p:cNvPr id="10" name="Picture 4" descr="SouvisejÃ­cÃ­ obrÃ¡zek">
            <a:extLst>
              <a:ext uri="{FF2B5EF4-FFF2-40B4-BE49-F238E27FC236}">
                <a16:creationId xmlns:a16="http://schemas.microsoft.com/office/drawing/2014/main" id="{65B35E7A-EDE0-466F-A316-2C8058277A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00" b="27600"/>
          <a:stretch/>
        </p:blipFill>
        <p:spPr bwMode="auto">
          <a:xfrm>
            <a:off x="755576" y="4149080"/>
            <a:ext cx="5940871" cy="2011700"/>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1F11100E-CB6B-4D2C-9F58-7D4507AC8614}"/>
              </a:ext>
            </a:extLst>
          </p:cNvPr>
          <p:cNvSpPr>
            <a:spLocks noGrp="1"/>
          </p:cNvSpPr>
          <p:nvPr>
            <p:ph type="sldNum" sz="quarter" idx="11"/>
          </p:nvPr>
        </p:nvSpPr>
        <p:spPr/>
        <p:txBody>
          <a:bodyPr/>
          <a:lstStyle/>
          <a:p>
            <a:pPr>
              <a:defRPr/>
            </a:pPr>
            <a:fld id="{0BAAA98E-AEB8-429B-B9FA-B14E1C5572D3}" type="slidenum">
              <a:rPr lang="en-US" altLang="en-US" smtClean="0"/>
              <a:pPr>
                <a:defRPr/>
              </a:pPr>
              <a:t>55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4025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3.3</a:t>
            </a:r>
            <a:r>
              <a:rPr lang="cs-CZ" dirty="0"/>
              <a:t> </a:t>
            </a:r>
            <a:r>
              <a:rPr lang="en-US" dirty="0"/>
              <a:t>Feature Extraction – Deep Learning Summary</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altLang="cs-CZ" b="1" dirty="0">
                <a:solidFill>
                  <a:schemeClr val="accent2"/>
                </a:solidFill>
              </a:rPr>
              <a:t>Summary of deep learning</a:t>
            </a:r>
          </a:p>
          <a:p>
            <a:r>
              <a:rPr lang="en-US" altLang="cs-CZ" sz="2400" dirty="0"/>
              <a:t>It is </a:t>
            </a:r>
            <a:r>
              <a:rPr lang="en-US" altLang="cs-CZ" sz="2400" dirty="0">
                <a:solidFill>
                  <a:schemeClr val="accent6"/>
                </a:solidFill>
              </a:rPr>
              <a:t>no magic</a:t>
            </a:r>
            <a:r>
              <a:rPr lang="en-US" altLang="cs-CZ" sz="2400" dirty="0"/>
              <a:t>! Just statistics in a black box, but exceptional effective at learning patterns</a:t>
            </a:r>
          </a:p>
          <a:p>
            <a:r>
              <a:rPr lang="en-US" altLang="cs-CZ" sz="2400" dirty="0"/>
              <a:t>Powerful computational infrastructure can be applied, e.g., GPU cards</a:t>
            </a:r>
          </a:p>
          <a:p>
            <a:endParaRPr lang="en-US" altLang="cs-CZ" sz="2400" dirty="0"/>
          </a:p>
          <a:p>
            <a:r>
              <a:rPr lang="en-US" altLang="cs-CZ" sz="2400" dirty="0"/>
              <a:t>Deep learning can be used not only for </a:t>
            </a:r>
            <a:r>
              <a:rPr lang="en-US" altLang="cs-CZ" sz="2400" dirty="0">
                <a:solidFill>
                  <a:schemeClr val="accent6"/>
                </a:solidFill>
              </a:rPr>
              <a:t>classification</a:t>
            </a:r>
            <a:r>
              <a:rPr lang="en-US" altLang="cs-CZ" sz="2400" dirty="0"/>
              <a:t> but is also able to provide </a:t>
            </a:r>
            <a:r>
              <a:rPr lang="en-US" altLang="cs-CZ" sz="2400" dirty="0">
                <a:solidFill>
                  <a:schemeClr val="accent6"/>
                </a:solidFill>
              </a:rPr>
              <a:t>content preserving feature vectors</a:t>
            </a:r>
            <a:endParaRPr lang="en-US" altLang="cs-CZ" sz="2400" b="1" dirty="0">
              <a:solidFill>
                <a:schemeClr val="accent6"/>
              </a:solidFill>
            </a:endParaRPr>
          </a:p>
          <a:p>
            <a:r>
              <a:rPr lang="en-US" altLang="cs-CZ" sz="2400" dirty="0"/>
              <a:t>When calibrated by an </a:t>
            </a:r>
            <a:r>
              <a:rPr lang="en-US" altLang="cs-CZ" sz="2400" i="1" dirty="0" err="1"/>
              <a:t>L</a:t>
            </a:r>
            <a:r>
              <a:rPr lang="en-US" altLang="cs-CZ" sz="2400" i="1" baseline="-25000" dirty="0" err="1"/>
              <a:t>p</a:t>
            </a:r>
            <a:r>
              <a:rPr lang="en-US" altLang="cs-CZ" sz="2400" dirty="0"/>
              <a:t> distance, good quality similarity estimates can be obtained</a:t>
            </a:r>
            <a:endParaRPr lang="en-US" altLang="cs-CZ" sz="2000" dirty="0"/>
          </a:p>
        </p:txBody>
      </p:sp>
      <p:sp>
        <p:nvSpPr>
          <p:cNvPr id="2" name="Zástupný symbol pro zápatí 1">
            <a:extLst>
              <a:ext uri="{FF2B5EF4-FFF2-40B4-BE49-F238E27FC236}">
                <a16:creationId xmlns:a16="http://schemas.microsoft.com/office/drawing/2014/main" id="{9BC5C018-1443-441F-9A56-80419317307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4B4BF00-342B-457B-805F-E584C2F118D9}"/>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BC6C97C-251E-439D-AC30-BE1C4763079F}"/>
              </a:ext>
            </a:extLst>
          </p:cNvPr>
          <p:cNvSpPr>
            <a:spLocks noGrp="1"/>
          </p:cNvSpPr>
          <p:nvPr>
            <p:ph type="sldNum" sz="quarter" idx="11"/>
          </p:nvPr>
        </p:nvSpPr>
        <p:spPr/>
        <p:txBody>
          <a:bodyPr/>
          <a:lstStyle/>
          <a:p>
            <a:pPr>
              <a:defRPr/>
            </a:pPr>
            <a:fld id="{0BAAA98E-AEB8-429B-B9FA-B14E1C5572D3}" type="slidenum">
              <a:rPr lang="en-US" altLang="en-US" smtClean="0"/>
              <a:pPr>
                <a:defRPr/>
              </a:pPr>
              <a:t>56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568954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3.3</a:t>
            </a:r>
            <a:r>
              <a:rPr lang="cs-CZ" dirty="0"/>
              <a:t> </a:t>
            </a:r>
            <a:r>
              <a:rPr lang="en-US" dirty="0"/>
              <a:t>Demos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Similarity search demos – extensibility</a:t>
            </a:r>
          </a:p>
          <a:p>
            <a:r>
              <a:rPr lang="en-US" sz="2400" dirty="0"/>
              <a:t>20M images: </a:t>
            </a:r>
            <a:r>
              <a:rPr lang="en-US" sz="2400" dirty="0">
                <a:hlinkClick r:id="rId3"/>
              </a:rPr>
              <a:t>http://disa.fi.muni.cz/demos/profiset-decaf/</a:t>
            </a:r>
            <a:endParaRPr lang="en-US" sz="2400" dirty="0"/>
          </a:p>
          <a:p>
            <a:r>
              <a:rPr lang="en-US" sz="2400" dirty="0"/>
              <a:t>Fashion: </a:t>
            </a:r>
            <a:r>
              <a:rPr lang="en-US" sz="2400" dirty="0">
                <a:hlinkClick r:id="rId4"/>
              </a:rPr>
              <a:t>http://disa.fi.muni.cz/twenga/</a:t>
            </a:r>
            <a:endParaRPr lang="en-US" sz="2400" dirty="0"/>
          </a:p>
          <a:p>
            <a:r>
              <a:rPr lang="en-US" sz="2400" dirty="0"/>
              <a:t>Image annotation: </a:t>
            </a:r>
            <a:r>
              <a:rPr lang="cs-CZ" sz="2400" dirty="0">
                <a:hlinkClick r:id="rId5"/>
              </a:rPr>
              <a:t>http://disa.fi.muni.cz/annotation-ui/</a:t>
            </a:r>
            <a:endParaRPr lang="en-US" sz="2400" dirty="0"/>
          </a:p>
          <a:p>
            <a:r>
              <a:rPr lang="en-US" sz="2400" dirty="0"/>
              <a:t>Fingerprints: </a:t>
            </a:r>
            <a:r>
              <a:rPr lang="cs-CZ" sz="2400" dirty="0">
                <a:hlinkClick r:id="rId6"/>
              </a:rPr>
              <a:t>http://disa.fi.muni.cz/fingerprints/</a:t>
            </a:r>
            <a:endParaRPr lang="en-US" sz="2400" dirty="0"/>
          </a:p>
          <a:p>
            <a:r>
              <a:rPr lang="en-US" sz="2400" dirty="0"/>
              <a:t>Time series: </a:t>
            </a:r>
            <a:r>
              <a:rPr lang="en-US" sz="2400" dirty="0">
                <a:hlinkClick r:id="rId7"/>
              </a:rPr>
              <a:t>http://disa.fi.muni.cz/subseq/</a:t>
            </a:r>
            <a:endParaRPr lang="en-US" sz="2400" dirty="0"/>
          </a:p>
        </p:txBody>
      </p:sp>
      <p:sp>
        <p:nvSpPr>
          <p:cNvPr id="2" name="Zástupný symbol pro zápatí 1">
            <a:extLst>
              <a:ext uri="{FF2B5EF4-FFF2-40B4-BE49-F238E27FC236}">
                <a16:creationId xmlns:a16="http://schemas.microsoft.com/office/drawing/2014/main" id="{14E4DFD2-BCC1-4A3F-BF77-6DDB9537D89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13BBE704-ADAB-415C-AEF3-8645512C949A}"/>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D8725940-FB6C-4117-ABCC-13AB387C3CC9}"/>
              </a:ext>
            </a:extLst>
          </p:cNvPr>
          <p:cNvSpPr>
            <a:spLocks noGrp="1"/>
          </p:cNvSpPr>
          <p:nvPr>
            <p:ph type="sldNum" sz="quarter" idx="11"/>
          </p:nvPr>
        </p:nvSpPr>
        <p:spPr/>
        <p:txBody>
          <a:bodyPr/>
          <a:lstStyle/>
          <a:p>
            <a:pPr>
              <a:defRPr/>
            </a:pPr>
            <a:fld id="{0BAAA98E-AEB8-429B-B9FA-B14E1C5572D3}" type="slidenum">
              <a:rPr lang="en-US" altLang="en-US" smtClean="0"/>
              <a:pPr>
                <a:defRPr/>
              </a:pPr>
              <a:t>57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01734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0201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Similarity of Actions</a:t>
            </a:r>
          </a:p>
        </p:txBody>
      </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348881"/>
            <a:ext cx="82804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4.1 Similarity in Motion Data</a:t>
            </a:r>
          </a:p>
          <a:p>
            <a:r>
              <a:rPr lang="en-US" altLang="en-US" sz="2000" kern="0" dirty="0">
                <a:solidFill>
                  <a:schemeClr val="bg1">
                    <a:lumMod val="50000"/>
                  </a:schemeClr>
                </a:solidFill>
              </a:rPr>
              <a:t>4.2 Feature Extraction Principles</a:t>
            </a:r>
          </a:p>
          <a:p>
            <a:r>
              <a:rPr lang="cs-CZ" altLang="en-US" sz="2000" kern="0" dirty="0">
                <a:solidFill>
                  <a:schemeClr val="bg1">
                    <a:lumMod val="50000"/>
                  </a:schemeClr>
                </a:solidFill>
              </a:rPr>
              <a:t>4.</a:t>
            </a:r>
            <a:r>
              <a:rPr lang="en-US" altLang="en-US" sz="2000" kern="0" dirty="0">
                <a:solidFill>
                  <a:schemeClr val="bg1">
                    <a:lumMod val="50000"/>
                  </a:schemeClr>
                </a:solidFill>
              </a:rPr>
              <a:t>3</a:t>
            </a:r>
            <a:r>
              <a:rPr lang="cs-CZ" altLang="en-US" sz="2000" kern="0" dirty="0">
                <a:solidFill>
                  <a:schemeClr val="bg1">
                    <a:lumMod val="50000"/>
                  </a:schemeClr>
                </a:solidFill>
              </a:rPr>
              <a:t> </a:t>
            </a:r>
            <a:r>
              <a:rPr lang="en-US" altLang="en-US" sz="2000" kern="0" dirty="0">
                <a:solidFill>
                  <a:schemeClr val="bg1">
                    <a:lumMod val="50000"/>
                  </a:schemeClr>
                </a:solidFill>
              </a:rPr>
              <a:t>LSTM-based Similarity Concept</a:t>
            </a:r>
          </a:p>
          <a:p>
            <a:r>
              <a:rPr lang="cs-CZ" altLang="en-US" sz="2000" kern="0" dirty="0">
                <a:solidFill>
                  <a:schemeClr val="bg1">
                    <a:lumMod val="50000"/>
                  </a:schemeClr>
                </a:solidFill>
              </a:rPr>
              <a:t>4.</a:t>
            </a:r>
            <a:r>
              <a:rPr lang="en-US" altLang="en-US" sz="2000" kern="0" dirty="0">
                <a:solidFill>
                  <a:schemeClr val="bg1">
                    <a:lumMod val="50000"/>
                  </a:schemeClr>
                </a:solidFill>
              </a:rPr>
              <a:t>4</a:t>
            </a:r>
            <a:r>
              <a:rPr lang="cs-CZ" altLang="en-US" sz="2000" kern="0" dirty="0">
                <a:solidFill>
                  <a:schemeClr val="bg1">
                    <a:lumMod val="50000"/>
                  </a:schemeClr>
                </a:solidFill>
              </a:rPr>
              <a:t> </a:t>
            </a:r>
            <a:r>
              <a:rPr lang="en-US" altLang="en-US" sz="2000" kern="0" dirty="0">
                <a:solidFill>
                  <a:schemeClr val="bg1">
                    <a:lumMod val="50000"/>
                  </a:schemeClr>
                </a:solidFill>
              </a:rPr>
              <a:t>Motion-Image Similarity Concept</a:t>
            </a:r>
          </a:p>
          <a:p>
            <a:r>
              <a:rPr lang="en-US" altLang="en-US" sz="2000" kern="0" dirty="0">
                <a:solidFill>
                  <a:schemeClr val="bg1">
                    <a:lumMod val="50000"/>
                  </a:schemeClr>
                </a:solidFill>
              </a:rPr>
              <a:t>4.5 Triple Loss Similarity Concept</a:t>
            </a:r>
          </a:p>
        </p:txBody>
      </p:sp>
      <p:sp>
        <p:nvSpPr>
          <p:cNvPr id="18" name="Rectangle 2">
            <a:extLst>
              <a:ext uri="{FF2B5EF4-FFF2-40B4-BE49-F238E27FC236}">
                <a16:creationId xmlns:a16="http://schemas.microsoft.com/office/drawing/2014/main" id="{F723D075-8ABD-4E0F-A3A1-0DEFE01474F2}"/>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4</a:t>
            </a:r>
          </a:p>
        </p:txBody>
      </p:sp>
      <p:grpSp>
        <p:nvGrpSpPr>
          <p:cNvPr id="19" name="Skupina 18">
            <a:extLst>
              <a:ext uri="{FF2B5EF4-FFF2-40B4-BE49-F238E27FC236}">
                <a16:creationId xmlns:a16="http://schemas.microsoft.com/office/drawing/2014/main" id="{79AD9E5A-17AB-43CF-9964-A72E737B7E45}"/>
              </a:ext>
            </a:extLst>
          </p:cNvPr>
          <p:cNvGrpSpPr/>
          <p:nvPr/>
        </p:nvGrpSpPr>
        <p:grpSpPr>
          <a:xfrm>
            <a:off x="3491880" y="4216227"/>
            <a:ext cx="2569254" cy="2056636"/>
            <a:chOff x="6731782" y="3864780"/>
            <a:chExt cx="1569643" cy="1164676"/>
          </a:xfrm>
        </p:grpSpPr>
        <p:pic>
          <p:nvPicPr>
            <p:cNvPr id="20" name="Obrázek 108">
              <a:extLst>
                <a:ext uri="{FF2B5EF4-FFF2-40B4-BE49-F238E27FC236}">
                  <a16:creationId xmlns:a16="http://schemas.microsoft.com/office/drawing/2014/main" id="{558CF941-14FA-473B-B468-5FD8E154A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782" y="3864780"/>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ázek 109">
              <a:extLst>
                <a:ext uri="{FF2B5EF4-FFF2-40B4-BE49-F238E27FC236}">
                  <a16:creationId xmlns:a16="http://schemas.microsoft.com/office/drawing/2014/main" id="{59DAC393-B555-462B-97C6-0A7371E36D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9947" y="3864780"/>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Skupina 22">
            <a:extLst>
              <a:ext uri="{FF2B5EF4-FFF2-40B4-BE49-F238E27FC236}">
                <a16:creationId xmlns:a16="http://schemas.microsoft.com/office/drawing/2014/main" id="{2FD7568C-8E05-4260-9B83-56C065AAF419}"/>
              </a:ext>
            </a:extLst>
          </p:cNvPr>
          <p:cNvGrpSpPr/>
          <p:nvPr/>
        </p:nvGrpSpPr>
        <p:grpSpPr>
          <a:xfrm>
            <a:off x="459024" y="4384805"/>
            <a:ext cx="2440622" cy="1884756"/>
            <a:chOff x="1051258" y="3140968"/>
            <a:chExt cx="1569643" cy="1164676"/>
          </a:xfrm>
        </p:grpSpPr>
        <p:pic>
          <p:nvPicPr>
            <p:cNvPr id="24" name="Obrázek 107">
              <a:extLst>
                <a:ext uri="{FF2B5EF4-FFF2-40B4-BE49-F238E27FC236}">
                  <a16:creationId xmlns:a16="http://schemas.microsoft.com/office/drawing/2014/main" id="{056865FF-2F01-47D4-9BB5-FD197BEFAA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9423" y="3140968"/>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ázek 106">
              <a:extLst>
                <a:ext uri="{FF2B5EF4-FFF2-40B4-BE49-F238E27FC236}">
                  <a16:creationId xmlns:a16="http://schemas.microsoft.com/office/drawing/2014/main" id="{5822C429-A449-4BED-BC5C-9609860F8F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1258" y="3140968"/>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Myšlenková bublina: obláček 1">
            <a:extLst>
              <a:ext uri="{FF2B5EF4-FFF2-40B4-BE49-F238E27FC236}">
                <a16:creationId xmlns:a16="http://schemas.microsoft.com/office/drawing/2014/main" id="{C43523BF-F11F-4D3F-8915-7D7B2B44E8B1}"/>
              </a:ext>
            </a:extLst>
          </p:cNvPr>
          <p:cNvSpPr/>
          <p:nvPr/>
        </p:nvSpPr>
        <p:spPr bwMode="auto">
          <a:xfrm>
            <a:off x="2166023" y="4019805"/>
            <a:ext cx="2600167" cy="1080440"/>
          </a:xfrm>
          <a:prstGeom prst="cloudCallout">
            <a:avLst>
              <a:gd name="adj1" fmla="val -18897"/>
              <a:gd name="adj2" fmla="val 81135"/>
            </a:avLst>
          </a:prstGeom>
          <a:solidFill>
            <a:schemeClr val="bg1"/>
          </a:solid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Palatino Linotype" pitchFamily="18" charset="0"/>
              </a:rPr>
              <a:t>Similar?</a:t>
            </a:r>
            <a:endParaRPr kumimoji="0" lang="cs-CZ" sz="3200" b="0" i="0" u="none" strike="noStrike" cap="none" normalizeH="0" baseline="0" dirty="0">
              <a:ln>
                <a:noFill/>
              </a:ln>
              <a:solidFill>
                <a:schemeClr val="tx1"/>
              </a:solidFill>
              <a:effectLst/>
              <a:latin typeface="Palatino Linotype" pitchFamily="18" charset="0"/>
            </a:endParaRPr>
          </a:p>
        </p:txBody>
      </p:sp>
      <p:sp>
        <p:nvSpPr>
          <p:cNvPr id="3" name="Zástupný symbol pro zápatí 2">
            <a:extLst>
              <a:ext uri="{FF2B5EF4-FFF2-40B4-BE49-F238E27FC236}">
                <a16:creationId xmlns:a16="http://schemas.microsoft.com/office/drawing/2014/main" id="{C443E04A-C3D5-4210-9F26-2F5966FE043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D637177F-1A1D-4718-8558-BA5014DF5ADD}"/>
              </a:ext>
            </a:extLst>
          </p:cNvPr>
          <p:cNvSpPr>
            <a:spLocks noGrp="1"/>
          </p:cNvSpPr>
          <p:nvPr>
            <p:ph type="dt" sz="half" idx="10"/>
          </p:nvPr>
        </p:nvSpPr>
        <p:spPr/>
        <p:txBody>
          <a:bodyPr/>
          <a:lstStyle/>
          <a:p>
            <a:pPr>
              <a:defRPr/>
            </a:pPr>
            <a:r>
              <a:rPr lang="cs-CZ"/>
              <a:t>June 10, 2019</a:t>
            </a:r>
            <a:endParaRPr lang="en-US" dirty="0"/>
          </a:p>
        </p:txBody>
      </p:sp>
      <p:sp>
        <p:nvSpPr>
          <p:cNvPr id="6" name="Zástupný symbol pro číslo snímku 5">
            <a:extLst>
              <a:ext uri="{FF2B5EF4-FFF2-40B4-BE49-F238E27FC236}">
                <a16:creationId xmlns:a16="http://schemas.microsoft.com/office/drawing/2014/main" id="{BA11715C-945A-4901-9EF0-127F13A8C0DE}"/>
              </a:ext>
            </a:extLst>
          </p:cNvPr>
          <p:cNvSpPr>
            <a:spLocks noGrp="1"/>
          </p:cNvSpPr>
          <p:nvPr>
            <p:ph type="sldNum" sz="quarter" idx="11"/>
          </p:nvPr>
        </p:nvSpPr>
        <p:spPr/>
        <p:txBody>
          <a:bodyPr/>
          <a:lstStyle/>
          <a:p>
            <a:pPr>
              <a:defRPr/>
            </a:pPr>
            <a:fld id="{0BAAA98E-AEB8-429B-B9FA-B14E1C5572D3}" type="slidenum">
              <a:rPr lang="en-US" altLang="en-US" smtClean="0"/>
              <a:pPr>
                <a:defRPr/>
              </a:pPr>
              <a:t>58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611346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4.1 Similarity in Motion Data</a:t>
            </a:r>
          </a:p>
        </p:txBody>
      </p:sp>
      <p:sp>
        <p:nvSpPr>
          <p:cNvPr id="28674" name="Zástupný symbol pro obsah 2"/>
          <p:cNvSpPr>
            <a:spLocks noGrp="1"/>
          </p:cNvSpPr>
          <p:nvPr>
            <p:ph idx="1"/>
          </p:nvPr>
        </p:nvSpPr>
        <p:spPr>
          <a:xfrm>
            <a:off x="250825" y="1412875"/>
            <a:ext cx="8742363" cy="4968875"/>
          </a:xfrm>
        </p:spPr>
        <p:txBody>
          <a:bodyPr/>
          <a:lstStyle/>
          <a:p>
            <a:pPr marL="0" indent="0">
              <a:buNone/>
            </a:pPr>
            <a:r>
              <a:rPr lang="en-US" altLang="cs-CZ" b="1" dirty="0">
                <a:solidFill>
                  <a:schemeClr val="accent2"/>
                </a:solidFill>
              </a:rPr>
              <a:t>Similarity of short motion sequences (~ actions)</a:t>
            </a:r>
            <a:endParaRPr lang="en-US" altLang="cs-CZ" dirty="0"/>
          </a:p>
          <a:p>
            <a:r>
              <a:rPr lang="en-US" altLang="cs-CZ" sz="2400" dirty="0"/>
              <a:t>Determining similarity is needed everywhere, e.g., for clustering, classification, searching, semantic segmentation</a:t>
            </a:r>
          </a:p>
          <a:p>
            <a:pPr lvl="1"/>
            <a:r>
              <a:rPr lang="en-US" altLang="cs-CZ" sz="2000" dirty="0">
                <a:solidFill>
                  <a:schemeClr val="accent6"/>
                </a:solidFill>
              </a:rPr>
              <a:t>Similarity measure</a:t>
            </a:r>
            <a:r>
              <a:rPr lang="en-US" altLang="cs-CZ" sz="2000" dirty="0"/>
              <a:t> = features + distance function</a:t>
            </a:r>
            <a:endParaRPr lang="en-US" altLang="cs-CZ" sz="2000" b="1" dirty="0"/>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p:txBody>
      </p:sp>
      <p:sp>
        <p:nvSpPr>
          <p:cNvPr id="5" name="Zástupný symbol pro zápatí 4">
            <a:extLst>
              <a:ext uri="{FF2B5EF4-FFF2-40B4-BE49-F238E27FC236}">
                <a16:creationId xmlns:a16="http://schemas.microsoft.com/office/drawing/2014/main" id="{D345AD10-9781-42B8-8E41-8BB6029CAB2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9" name="Zástupný symbol pro datum 8">
            <a:extLst>
              <a:ext uri="{FF2B5EF4-FFF2-40B4-BE49-F238E27FC236}">
                <a16:creationId xmlns:a16="http://schemas.microsoft.com/office/drawing/2014/main" id="{83EAD959-1296-4FBC-8357-0845431C3503}"/>
              </a:ext>
            </a:extLst>
          </p:cNvPr>
          <p:cNvSpPr>
            <a:spLocks noGrp="1"/>
          </p:cNvSpPr>
          <p:nvPr>
            <p:ph type="dt" sz="half" idx="10"/>
          </p:nvPr>
        </p:nvSpPr>
        <p:spPr/>
        <p:txBody>
          <a:bodyPr/>
          <a:lstStyle/>
          <a:p>
            <a:pPr>
              <a:defRPr/>
            </a:pPr>
            <a:r>
              <a:rPr lang="cs-CZ"/>
              <a:t>June 10, 2019</a:t>
            </a:r>
            <a:endParaRPr lang="en-US" dirty="0"/>
          </a:p>
        </p:txBody>
      </p:sp>
      <p:sp>
        <p:nvSpPr>
          <p:cNvPr id="15" name="Šipka: doprava 14">
            <a:extLst>
              <a:ext uri="{FF2B5EF4-FFF2-40B4-BE49-F238E27FC236}">
                <a16:creationId xmlns:a16="http://schemas.microsoft.com/office/drawing/2014/main" id="{43DAFA9D-4B9D-4BFB-8399-52AD4BAB8DF7}"/>
              </a:ext>
            </a:extLst>
          </p:cNvPr>
          <p:cNvSpPr/>
          <p:nvPr/>
        </p:nvSpPr>
        <p:spPr bwMode="auto">
          <a:xfrm rot="5400000">
            <a:off x="2260636" y="4982574"/>
            <a:ext cx="578521" cy="299790"/>
          </a:xfrm>
          <a:prstGeom prst="rightArrow">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6" name="TextovéPole 15">
            <a:extLst>
              <a:ext uri="{FF2B5EF4-FFF2-40B4-BE49-F238E27FC236}">
                <a16:creationId xmlns:a16="http://schemas.microsoft.com/office/drawing/2014/main" id="{F1447D98-15D2-444C-9FD2-AEF4551609CB}"/>
              </a:ext>
            </a:extLst>
          </p:cNvPr>
          <p:cNvSpPr txBox="1"/>
          <p:nvPr/>
        </p:nvSpPr>
        <p:spPr>
          <a:xfrm>
            <a:off x="1188586" y="5490205"/>
            <a:ext cx="3262432" cy="369332"/>
          </a:xfrm>
          <a:prstGeom prst="rect">
            <a:avLst/>
          </a:prstGeom>
          <a:noFill/>
        </p:spPr>
        <p:txBody>
          <a:bodyPr wrap="none" rtlCol="0">
            <a:spAutoFit/>
          </a:bodyPr>
          <a:lstStyle/>
          <a:p>
            <a:r>
              <a:rPr lang="en-US" dirty="0"/>
              <a:t>&lt;0, 0, 5.2, 8.1, 0, 2.3, -1.1, 0, …&gt;</a:t>
            </a:r>
            <a:endParaRPr lang="cs-CZ" dirty="0"/>
          </a:p>
        </p:txBody>
      </p:sp>
      <p:sp>
        <p:nvSpPr>
          <p:cNvPr id="17" name="TextovéPole 16">
            <a:extLst>
              <a:ext uri="{FF2B5EF4-FFF2-40B4-BE49-F238E27FC236}">
                <a16:creationId xmlns:a16="http://schemas.microsoft.com/office/drawing/2014/main" id="{744DAD6C-DA4A-4657-A07C-5F12CB566246}"/>
              </a:ext>
            </a:extLst>
          </p:cNvPr>
          <p:cNvSpPr txBox="1"/>
          <p:nvPr/>
        </p:nvSpPr>
        <p:spPr>
          <a:xfrm>
            <a:off x="3554884" y="4724558"/>
            <a:ext cx="1236800" cy="830997"/>
          </a:xfrm>
          <a:prstGeom prst="rect">
            <a:avLst/>
          </a:prstGeom>
          <a:noFill/>
        </p:spPr>
        <p:txBody>
          <a:bodyPr wrap="square" rtlCol="0">
            <a:spAutoFit/>
          </a:bodyPr>
          <a:lstStyle/>
          <a:p>
            <a:pPr algn="ctr"/>
            <a:r>
              <a:rPr lang="en-US" sz="1600" dirty="0"/>
              <a:t>Feature extraction process</a:t>
            </a:r>
            <a:endParaRPr lang="cs-CZ" sz="1600" dirty="0"/>
          </a:p>
        </p:txBody>
      </p:sp>
      <p:grpSp>
        <p:nvGrpSpPr>
          <p:cNvPr id="18" name="Skupina 17">
            <a:extLst>
              <a:ext uri="{FF2B5EF4-FFF2-40B4-BE49-F238E27FC236}">
                <a16:creationId xmlns:a16="http://schemas.microsoft.com/office/drawing/2014/main" id="{8BFBAB2B-1C1F-4E09-A325-E7B2C671AC15}"/>
              </a:ext>
            </a:extLst>
          </p:cNvPr>
          <p:cNvGrpSpPr/>
          <p:nvPr/>
        </p:nvGrpSpPr>
        <p:grpSpPr>
          <a:xfrm>
            <a:off x="4451018" y="2786573"/>
            <a:ext cx="2569254" cy="2056636"/>
            <a:chOff x="6731782" y="3864780"/>
            <a:chExt cx="1569643" cy="1164676"/>
          </a:xfrm>
        </p:grpSpPr>
        <p:pic>
          <p:nvPicPr>
            <p:cNvPr id="19" name="Obrázek 108">
              <a:extLst>
                <a:ext uri="{FF2B5EF4-FFF2-40B4-BE49-F238E27FC236}">
                  <a16:creationId xmlns:a16="http://schemas.microsoft.com/office/drawing/2014/main" id="{3DEB19A8-DA14-4418-9046-53642B3B2A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782" y="3864780"/>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ázek 109">
              <a:extLst>
                <a:ext uri="{FF2B5EF4-FFF2-40B4-BE49-F238E27FC236}">
                  <a16:creationId xmlns:a16="http://schemas.microsoft.com/office/drawing/2014/main" id="{243A49A3-180D-4CED-ACD3-9F4B35D92A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9947" y="3864780"/>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Skupina 20">
            <a:extLst>
              <a:ext uri="{FF2B5EF4-FFF2-40B4-BE49-F238E27FC236}">
                <a16:creationId xmlns:a16="http://schemas.microsoft.com/office/drawing/2014/main" id="{90174FA5-076E-4A68-9449-830B75A98912}"/>
              </a:ext>
            </a:extLst>
          </p:cNvPr>
          <p:cNvGrpSpPr/>
          <p:nvPr/>
        </p:nvGrpSpPr>
        <p:grpSpPr>
          <a:xfrm>
            <a:off x="1331640" y="2958453"/>
            <a:ext cx="2440622" cy="1884756"/>
            <a:chOff x="1051258" y="3140968"/>
            <a:chExt cx="1569643" cy="1164676"/>
          </a:xfrm>
        </p:grpSpPr>
        <p:pic>
          <p:nvPicPr>
            <p:cNvPr id="24" name="Obrázek 107">
              <a:extLst>
                <a:ext uri="{FF2B5EF4-FFF2-40B4-BE49-F238E27FC236}">
                  <a16:creationId xmlns:a16="http://schemas.microsoft.com/office/drawing/2014/main" id="{1DD032CC-8B44-4B70-939C-8DB4AACCEF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9423" y="3140968"/>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Obrázek 106">
              <a:extLst>
                <a:ext uri="{FF2B5EF4-FFF2-40B4-BE49-F238E27FC236}">
                  <a16:creationId xmlns:a16="http://schemas.microsoft.com/office/drawing/2014/main" id="{08EB2A70-59B1-4ADA-9C6E-241AB29922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1258" y="3140968"/>
              <a:ext cx="1311478" cy="116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Šipka: obousměrná vodorovná 25">
            <a:extLst>
              <a:ext uri="{FF2B5EF4-FFF2-40B4-BE49-F238E27FC236}">
                <a16:creationId xmlns:a16="http://schemas.microsoft.com/office/drawing/2014/main" id="{7D2A8695-A772-4F26-A5AA-FB73A773BCD5}"/>
              </a:ext>
            </a:extLst>
          </p:cNvPr>
          <p:cNvSpPr/>
          <p:nvPr/>
        </p:nvSpPr>
        <p:spPr bwMode="auto">
          <a:xfrm>
            <a:off x="3321074" y="4133113"/>
            <a:ext cx="1705212" cy="268608"/>
          </a:xfrm>
          <a:prstGeom prst="leftRightArrow">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7" name="TextovéPole 26">
            <a:extLst>
              <a:ext uri="{FF2B5EF4-FFF2-40B4-BE49-F238E27FC236}">
                <a16:creationId xmlns:a16="http://schemas.microsoft.com/office/drawing/2014/main" id="{8C4ADBB8-86C3-4AA7-92F7-9ACBA841F5FC}"/>
              </a:ext>
            </a:extLst>
          </p:cNvPr>
          <p:cNvSpPr txBox="1"/>
          <p:nvPr/>
        </p:nvSpPr>
        <p:spPr>
          <a:xfrm>
            <a:off x="3254197" y="3462509"/>
            <a:ext cx="1838965" cy="646331"/>
          </a:xfrm>
          <a:prstGeom prst="rect">
            <a:avLst/>
          </a:prstGeom>
          <a:noFill/>
        </p:spPr>
        <p:txBody>
          <a:bodyPr wrap="none" rtlCol="0">
            <a:spAutoFit/>
          </a:bodyPr>
          <a:lstStyle/>
          <a:p>
            <a:r>
              <a:rPr lang="en-US" dirty="0"/>
              <a:t>How similar are</a:t>
            </a:r>
          </a:p>
          <a:p>
            <a:pPr algn="ctr"/>
            <a:r>
              <a:rPr lang="en-US" dirty="0"/>
              <a:t>the motions?</a:t>
            </a:r>
            <a:endParaRPr lang="cs-CZ" dirty="0"/>
          </a:p>
        </p:txBody>
      </p:sp>
      <mc:AlternateContent xmlns:mc="http://schemas.openxmlformats.org/markup-compatibility/2006" xmlns:a14="http://schemas.microsoft.com/office/drawing/2010/main">
        <mc:Choice Requires="a14">
          <p:sp>
            <p:nvSpPr>
              <p:cNvPr id="28" name="Obdélník 27">
                <a:extLst>
                  <a:ext uri="{FF2B5EF4-FFF2-40B4-BE49-F238E27FC236}">
                    <a16:creationId xmlns:a16="http://schemas.microsoft.com/office/drawing/2014/main" id="{16791F83-A520-48F0-AEB6-62CB1012C223}"/>
                  </a:ext>
                </a:extLst>
              </p:cNvPr>
              <p:cNvSpPr/>
              <p:nvPr/>
            </p:nvSpPr>
            <p:spPr>
              <a:xfrm>
                <a:off x="3031497" y="5949280"/>
                <a:ext cx="2283574" cy="423962"/>
              </a:xfrm>
              <a:prstGeom prst="rect">
                <a:avLst/>
              </a:prstGeom>
            </p:spPr>
            <p:txBody>
              <a:bodyPr wrap="none">
                <a:spAutoFit/>
              </a:bodyPr>
              <a:lstStyle/>
              <a:p>
                <a14:m>
                  <m:oMath xmlns:m="http://schemas.openxmlformats.org/officeDocument/2006/math">
                    <m:r>
                      <a:rPr lang="en-US" altLang="cs-CZ" i="1" smtClean="0">
                        <a:latin typeface="Cambria Math" panose="02040503050406030204" pitchFamily="18" charset="0"/>
                        <a:ea typeface="Cambria Math" panose="02040503050406030204" pitchFamily="18" charset="0"/>
                      </a:rPr>
                      <m:t>𝑑</m:t>
                    </m:r>
                    <m:r>
                      <a:rPr lang="en-US" altLang="cs-CZ" b="0" i="1" smtClean="0">
                        <a:latin typeface="Cambria Math" panose="02040503050406030204" pitchFamily="18" charset="0"/>
                        <a:ea typeface="Cambria Math" panose="02040503050406030204" pitchFamily="18" charset="0"/>
                      </a:rPr>
                      <m:t>𝑖𝑠𝑡</m:t>
                    </m:r>
                    <m:d>
                      <m:dPr>
                        <m:ctrlPr>
                          <a:rPr lang="en-US" altLang="cs-CZ" i="1">
                            <a:latin typeface="Cambria Math" panose="02040503050406030204" pitchFamily="18" charset="0"/>
                            <a:ea typeface="Cambria Math" panose="02040503050406030204" pitchFamily="18" charset="0"/>
                          </a:rPr>
                        </m:ctrlPr>
                      </m:dPr>
                      <m:e>
                        <m:sSub>
                          <m:sSubPr>
                            <m:ctrlPr>
                              <a:rPr lang="en-US" altLang="cs-CZ" i="1">
                                <a:latin typeface="Cambria Math" panose="02040503050406030204" pitchFamily="18" charset="0"/>
                                <a:ea typeface="Cambria Math" panose="02040503050406030204" pitchFamily="18" charset="0"/>
                              </a:rPr>
                            </m:ctrlPr>
                          </m:sSubPr>
                          <m:e>
                            <m:r>
                              <a:rPr lang="en-US" altLang="cs-CZ" b="0" i="1" smtClean="0">
                                <a:latin typeface="Cambria Math" panose="02040503050406030204" pitchFamily="18" charset="0"/>
                                <a:ea typeface="Cambria Math" panose="02040503050406030204" pitchFamily="18" charset="0"/>
                              </a:rPr>
                              <m:t>𝐹</m:t>
                            </m:r>
                          </m:e>
                          <m:sub>
                            <m:sSub>
                              <m:sSubPr>
                                <m:ctrlPr>
                                  <a:rPr lang="en-US" altLang="cs-CZ" i="1">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𝑀</m:t>
                                </m:r>
                              </m:e>
                              <m:sub>
                                <m:r>
                                  <a:rPr lang="en-US" altLang="cs-CZ" i="1">
                                    <a:latin typeface="Cambria Math" panose="02040503050406030204" pitchFamily="18" charset="0"/>
                                    <a:ea typeface="Cambria Math" panose="02040503050406030204" pitchFamily="18" charset="0"/>
                                  </a:rPr>
                                  <m:t>1</m:t>
                                </m:r>
                              </m:sub>
                            </m:sSub>
                          </m:sub>
                        </m:sSub>
                        <m:r>
                          <a:rPr lang="en-US" altLang="cs-CZ" i="1">
                            <a:latin typeface="Cambria Math" panose="02040503050406030204" pitchFamily="18" charset="0"/>
                            <a:ea typeface="Cambria Math" panose="02040503050406030204" pitchFamily="18" charset="0"/>
                          </a:rPr>
                          <m:t>,</m:t>
                        </m:r>
                        <m:sSub>
                          <m:sSubPr>
                            <m:ctrlPr>
                              <a:rPr lang="en-US" altLang="cs-CZ" i="1">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𝐹</m:t>
                            </m:r>
                          </m:e>
                          <m:sub>
                            <m:sSub>
                              <m:sSubPr>
                                <m:ctrlPr>
                                  <a:rPr lang="en-US" altLang="cs-CZ" i="1">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𝑀</m:t>
                                </m:r>
                              </m:e>
                              <m:sub>
                                <m:r>
                                  <a:rPr lang="en-US" altLang="cs-CZ" b="0" i="1" smtClean="0">
                                    <a:latin typeface="Cambria Math" panose="02040503050406030204" pitchFamily="18" charset="0"/>
                                    <a:ea typeface="Cambria Math" panose="02040503050406030204" pitchFamily="18" charset="0"/>
                                  </a:rPr>
                                  <m:t>2</m:t>
                                </m:r>
                              </m:sub>
                            </m:sSub>
                          </m:sub>
                        </m:sSub>
                      </m:e>
                    </m:d>
                  </m:oMath>
                </a14:m>
                <a:r>
                  <a:rPr lang="en-US" dirty="0"/>
                  <a:t> = 8.56</a:t>
                </a:r>
                <a:endParaRPr lang="cs-CZ" dirty="0"/>
              </a:p>
            </p:txBody>
          </p:sp>
        </mc:Choice>
        <mc:Fallback xmlns="">
          <p:sp>
            <p:nvSpPr>
              <p:cNvPr id="28" name="Obdélník 27">
                <a:extLst>
                  <a:ext uri="{FF2B5EF4-FFF2-40B4-BE49-F238E27FC236}">
                    <a16:creationId xmlns:a16="http://schemas.microsoft.com/office/drawing/2014/main" id="{16791F83-A520-48F0-AEB6-62CB1012C223}"/>
                  </a:ext>
                </a:extLst>
              </p:cNvPr>
              <p:cNvSpPr>
                <a:spLocks noRot="1" noChangeAspect="1" noMove="1" noResize="1" noEditPoints="1" noAdjustHandles="1" noChangeArrowheads="1" noChangeShapeType="1" noTextEdit="1"/>
              </p:cNvSpPr>
              <p:nvPr/>
            </p:nvSpPr>
            <p:spPr>
              <a:xfrm>
                <a:off x="3031497" y="5949280"/>
                <a:ext cx="2283574" cy="423962"/>
              </a:xfrm>
              <a:prstGeom prst="rect">
                <a:avLst/>
              </a:prstGeom>
              <a:blipFill>
                <a:blip r:embed="rId7"/>
                <a:stretch>
                  <a:fillRect t="-2899" b="-15942"/>
                </a:stretch>
              </a:blipFill>
            </p:spPr>
            <p:txBody>
              <a:bodyPr/>
              <a:lstStyle/>
              <a:p>
                <a:r>
                  <a:rPr lang="cs-CZ">
                    <a:noFill/>
                  </a:rPr>
                  <a:t> </a:t>
                </a:r>
              </a:p>
            </p:txBody>
          </p:sp>
        </mc:Fallback>
      </mc:AlternateContent>
      <p:sp>
        <p:nvSpPr>
          <p:cNvPr id="29" name="TextovéPole 28">
            <a:extLst>
              <a:ext uri="{FF2B5EF4-FFF2-40B4-BE49-F238E27FC236}">
                <a16:creationId xmlns:a16="http://schemas.microsoft.com/office/drawing/2014/main" id="{8C483E52-7F5D-43AC-934C-AE08DB16BC5F}"/>
              </a:ext>
            </a:extLst>
          </p:cNvPr>
          <p:cNvSpPr txBox="1"/>
          <p:nvPr/>
        </p:nvSpPr>
        <p:spPr>
          <a:xfrm>
            <a:off x="1754104" y="4473878"/>
            <a:ext cx="479618" cy="369332"/>
          </a:xfrm>
          <a:prstGeom prst="rect">
            <a:avLst/>
          </a:prstGeom>
          <a:noFill/>
        </p:spPr>
        <p:txBody>
          <a:bodyPr wrap="none" rtlCol="0">
            <a:spAutoFit/>
          </a:bodyPr>
          <a:lstStyle/>
          <a:p>
            <a:r>
              <a:rPr lang="en-US" i="1" dirty="0"/>
              <a:t>M</a:t>
            </a:r>
            <a:r>
              <a:rPr lang="en-US" i="1" baseline="-25000" dirty="0"/>
              <a:t>1</a:t>
            </a:r>
            <a:endParaRPr lang="cs-CZ" i="1" baseline="-25000" dirty="0"/>
          </a:p>
        </p:txBody>
      </p:sp>
      <p:sp>
        <p:nvSpPr>
          <p:cNvPr id="30" name="TextovéPole 29">
            <a:extLst>
              <a:ext uri="{FF2B5EF4-FFF2-40B4-BE49-F238E27FC236}">
                <a16:creationId xmlns:a16="http://schemas.microsoft.com/office/drawing/2014/main" id="{FF4C460C-EDFB-432D-B6A7-332F925A04F6}"/>
              </a:ext>
            </a:extLst>
          </p:cNvPr>
          <p:cNvSpPr txBox="1"/>
          <p:nvPr/>
        </p:nvSpPr>
        <p:spPr>
          <a:xfrm>
            <a:off x="4863007" y="4473878"/>
            <a:ext cx="479618" cy="369332"/>
          </a:xfrm>
          <a:prstGeom prst="rect">
            <a:avLst/>
          </a:prstGeom>
          <a:noFill/>
        </p:spPr>
        <p:txBody>
          <a:bodyPr wrap="none" rtlCol="0">
            <a:spAutoFit/>
          </a:bodyPr>
          <a:lstStyle/>
          <a:p>
            <a:r>
              <a:rPr lang="en-US" i="1" dirty="0"/>
              <a:t>M</a:t>
            </a:r>
            <a:r>
              <a:rPr lang="en-US" i="1" baseline="-25000" dirty="0"/>
              <a:t>2</a:t>
            </a:r>
            <a:endParaRPr lang="cs-CZ" i="1" baseline="-25000" dirty="0"/>
          </a:p>
        </p:txBody>
      </p:sp>
      <mc:AlternateContent xmlns:mc="http://schemas.openxmlformats.org/markup-compatibility/2006" xmlns:a14="http://schemas.microsoft.com/office/drawing/2010/main">
        <mc:Choice Requires="a14">
          <p:sp>
            <p:nvSpPr>
              <p:cNvPr id="32" name="Obdélník 31">
                <a:extLst>
                  <a:ext uri="{FF2B5EF4-FFF2-40B4-BE49-F238E27FC236}">
                    <a16:creationId xmlns:a16="http://schemas.microsoft.com/office/drawing/2014/main" id="{A36491DE-D778-439A-AF2D-32D6FBDCE6F4}"/>
                  </a:ext>
                </a:extLst>
              </p:cNvPr>
              <p:cNvSpPr/>
              <p:nvPr/>
            </p:nvSpPr>
            <p:spPr>
              <a:xfrm>
                <a:off x="1034187" y="5733256"/>
                <a:ext cx="594906"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cs-CZ" i="1">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𝐹</m:t>
                          </m:r>
                        </m:e>
                        <m:sub>
                          <m:sSub>
                            <m:sSubPr>
                              <m:ctrlPr>
                                <a:rPr lang="en-US" altLang="cs-CZ" i="1">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𝑀</m:t>
                              </m:r>
                            </m:e>
                            <m:sub>
                              <m:r>
                                <a:rPr lang="en-US" altLang="cs-CZ" i="1">
                                  <a:latin typeface="Cambria Math" panose="02040503050406030204" pitchFamily="18" charset="0"/>
                                  <a:ea typeface="Cambria Math" panose="02040503050406030204" pitchFamily="18" charset="0"/>
                                </a:rPr>
                                <m:t>1</m:t>
                              </m:r>
                            </m:sub>
                          </m:sSub>
                        </m:sub>
                      </m:sSub>
                    </m:oMath>
                  </m:oMathPara>
                </a14:m>
                <a:endParaRPr lang="cs-CZ" dirty="0"/>
              </a:p>
            </p:txBody>
          </p:sp>
        </mc:Choice>
        <mc:Fallback xmlns="">
          <p:sp>
            <p:nvSpPr>
              <p:cNvPr id="32" name="Obdélník 31">
                <a:extLst>
                  <a:ext uri="{FF2B5EF4-FFF2-40B4-BE49-F238E27FC236}">
                    <a16:creationId xmlns:a16="http://schemas.microsoft.com/office/drawing/2014/main" id="{A36491DE-D778-439A-AF2D-32D6FBDCE6F4}"/>
                  </a:ext>
                </a:extLst>
              </p:cNvPr>
              <p:cNvSpPr>
                <a:spLocks noRot="1" noChangeAspect="1" noMove="1" noResize="1" noEditPoints="1" noAdjustHandles="1" noChangeArrowheads="1" noChangeShapeType="1" noTextEdit="1"/>
              </p:cNvSpPr>
              <p:nvPr/>
            </p:nvSpPr>
            <p:spPr>
              <a:xfrm>
                <a:off x="1034187" y="5733256"/>
                <a:ext cx="594906" cy="393121"/>
              </a:xfrm>
              <a:prstGeom prst="rect">
                <a:avLst/>
              </a:prstGeom>
              <a:blipFill>
                <a:blip r:embed="rId8"/>
                <a:stretch>
                  <a:fillRect/>
                </a:stretch>
              </a:blipFill>
            </p:spPr>
            <p:txBody>
              <a:bodyPr/>
              <a:lstStyle/>
              <a:p>
                <a:r>
                  <a:rPr lang="cs-CZ">
                    <a:noFill/>
                  </a:rPr>
                  <a:t> </a:t>
                </a:r>
              </a:p>
            </p:txBody>
          </p:sp>
        </mc:Fallback>
      </mc:AlternateContent>
      <p:sp>
        <p:nvSpPr>
          <p:cNvPr id="34" name="Šipka: doprava 33">
            <a:extLst>
              <a:ext uri="{FF2B5EF4-FFF2-40B4-BE49-F238E27FC236}">
                <a16:creationId xmlns:a16="http://schemas.microsoft.com/office/drawing/2014/main" id="{9EF27737-D40E-4625-B5C7-90E7D1708E7E}"/>
              </a:ext>
            </a:extLst>
          </p:cNvPr>
          <p:cNvSpPr/>
          <p:nvPr/>
        </p:nvSpPr>
        <p:spPr bwMode="auto">
          <a:xfrm rot="5400000">
            <a:off x="5440747" y="5000309"/>
            <a:ext cx="578521" cy="299790"/>
          </a:xfrm>
          <a:prstGeom prst="rightArrow">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35" name="TextovéPole 34">
            <a:extLst>
              <a:ext uri="{FF2B5EF4-FFF2-40B4-BE49-F238E27FC236}">
                <a16:creationId xmlns:a16="http://schemas.microsoft.com/office/drawing/2014/main" id="{E805BDDC-420A-426B-8A15-1F2EBF4F7EC4}"/>
              </a:ext>
            </a:extLst>
          </p:cNvPr>
          <p:cNvSpPr txBox="1"/>
          <p:nvPr/>
        </p:nvSpPr>
        <p:spPr>
          <a:xfrm>
            <a:off x="4803713" y="5507940"/>
            <a:ext cx="3435556" cy="369332"/>
          </a:xfrm>
          <a:prstGeom prst="rect">
            <a:avLst/>
          </a:prstGeom>
          <a:noFill/>
        </p:spPr>
        <p:txBody>
          <a:bodyPr wrap="none" rtlCol="0">
            <a:spAutoFit/>
          </a:bodyPr>
          <a:lstStyle/>
          <a:p>
            <a:r>
              <a:rPr lang="en-US" dirty="0"/>
              <a:t>&lt;0, 0.1, 6.2, 7.1, 0, 2.9, -2.1, 0, …&gt;</a:t>
            </a:r>
            <a:endParaRPr lang="cs-CZ" dirty="0"/>
          </a:p>
        </p:txBody>
      </p:sp>
      <mc:AlternateContent xmlns:mc="http://schemas.openxmlformats.org/markup-compatibility/2006" xmlns:a14="http://schemas.microsoft.com/office/drawing/2010/main">
        <mc:Choice Requires="a14">
          <p:sp>
            <p:nvSpPr>
              <p:cNvPr id="36" name="Obdélník 35">
                <a:extLst>
                  <a:ext uri="{FF2B5EF4-FFF2-40B4-BE49-F238E27FC236}">
                    <a16:creationId xmlns:a16="http://schemas.microsoft.com/office/drawing/2014/main" id="{97B3095B-323A-448A-98D3-3ECBE3514198}"/>
                  </a:ext>
                </a:extLst>
              </p:cNvPr>
              <p:cNvSpPr/>
              <p:nvPr/>
            </p:nvSpPr>
            <p:spPr>
              <a:xfrm>
                <a:off x="7865526" y="5750991"/>
                <a:ext cx="594906" cy="39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cs-CZ" i="1" smtClean="0">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𝐹</m:t>
                          </m:r>
                        </m:e>
                        <m:sub>
                          <m:sSub>
                            <m:sSubPr>
                              <m:ctrlPr>
                                <a:rPr lang="en-US" altLang="cs-CZ" i="1">
                                  <a:latin typeface="Cambria Math" panose="02040503050406030204" pitchFamily="18" charset="0"/>
                                  <a:ea typeface="Cambria Math" panose="02040503050406030204" pitchFamily="18" charset="0"/>
                                </a:rPr>
                              </m:ctrlPr>
                            </m:sSubPr>
                            <m:e>
                              <m:r>
                                <a:rPr lang="en-US" altLang="cs-CZ" i="1">
                                  <a:latin typeface="Cambria Math" panose="02040503050406030204" pitchFamily="18" charset="0"/>
                                  <a:ea typeface="Cambria Math" panose="02040503050406030204" pitchFamily="18" charset="0"/>
                                </a:rPr>
                                <m:t>𝑀</m:t>
                              </m:r>
                            </m:e>
                            <m:sub>
                              <m:r>
                                <a:rPr lang="en-US" altLang="cs-CZ" b="0" i="1" smtClean="0">
                                  <a:latin typeface="Cambria Math" panose="02040503050406030204" pitchFamily="18" charset="0"/>
                                  <a:ea typeface="Cambria Math" panose="02040503050406030204" pitchFamily="18" charset="0"/>
                                </a:rPr>
                                <m:t>2</m:t>
                              </m:r>
                            </m:sub>
                          </m:sSub>
                        </m:sub>
                      </m:sSub>
                    </m:oMath>
                  </m:oMathPara>
                </a14:m>
                <a:endParaRPr lang="cs-CZ" dirty="0"/>
              </a:p>
            </p:txBody>
          </p:sp>
        </mc:Choice>
        <mc:Fallback xmlns="">
          <p:sp>
            <p:nvSpPr>
              <p:cNvPr id="36" name="Obdélník 35">
                <a:extLst>
                  <a:ext uri="{FF2B5EF4-FFF2-40B4-BE49-F238E27FC236}">
                    <a16:creationId xmlns:a16="http://schemas.microsoft.com/office/drawing/2014/main" id="{97B3095B-323A-448A-98D3-3ECBE3514198}"/>
                  </a:ext>
                </a:extLst>
              </p:cNvPr>
              <p:cNvSpPr>
                <a:spLocks noRot="1" noChangeAspect="1" noMove="1" noResize="1" noEditPoints="1" noAdjustHandles="1" noChangeArrowheads="1" noChangeShapeType="1" noTextEdit="1"/>
              </p:cNvSpPr>
              <p:nvPr/>
            </p:nvSpPr>
            <p:spPr>
              <a:xfrm>
                <a:off x="7865526" y="5750991"/>
                <a:ext cx="594906" cy="393121"/>
              </a:xfrm>
              <a:prstGeom prst="rect">
                <a:avLst/>
              </a:prstGeom>
              <a:blipFill>
                <a:blip r:embed="rId9"/>
                <a:stretch>
                  <a:fillRect/>
                </a:stretch>
              </a:blipFill>
            </p:spPr>
            <p:txBody>
              <a:bodyPr/>
              <a:lstStyle/>
              <a:p>
                <a:r>
                  <a:rPr lang="cs-CZ">
                    <a:noFill/>
                  </a:rPr>
                  <a:t> </a:t>
                </a:r>
              </a:p>
            </p:txBody>
          </p:sp>
        </mc:Fallback>
      </mc:AlternateContent>
      <p:sp>
        <p:nvSpPr>
          <p:cNvPr id="3" name="Zástupný symbol pro číslo snímku 2">
            <a:extLst>
              <a:ext uri="{FF2B5EF4-FFF2-40B4-BE49-F238E27FC236}">
                <a16:creationId xmlns:a16="http://schemas.microsoft.com/office/drawing/2014/main" id="{8CBBB292-27AC-4A6C-BE2D-6F16262F9078}"/>
              </a:ext>
            </a:extLst>
          </p:cNvPr>
          <p:cNvSpPr>
            <a:spLocks noGrp="1"/>
          </p:cNvSpPr>
          <p:nvPr>
            <p:ph type="sldNum" sz="quarter" idx="11"/>
          </p:nvPr>
        </p:nvSpPr>
        <p:spPr/>
        <p:txBody>
          <a:bodyPr/>
          <a:lstStyle/>
          <a:p>
            <a:pPr>
              <a:defRPr/>
            </a:pPr>
            <a:fld id="{0BAAA98E-AEB8-429B-B9FA-B14E1C5572D3}" type="slidenum">
              <a:rPr lang="en-US" altLang="en-US" smtClean="0"/>
              <a:pPr>
                <a:defRPr/>
              </a:pPr>
              <a:t>59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54837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9">
            <a:extLst>
              <a:ext uri="{FF2B5EF4-FFF2-40B4-BE49-F238E27FC236}">
                <a16:creationId xmlns:a16="http://schemas.microsoft.com/office/drawing/2014/main" id="{81094C93-5DB0-46F8-BE49-9F37CB8820C1}"/>
              </a:ext>
            </a:extLst>
          </p:cNvPr>
          <p:cNvGrpSpPr/>
          <p:nvPr/>
        </p:nvGrpSpPr>
        <p:grpSpPr>
          <a:xfrm>
            <a:off x="6360578" y="2636912"/>
            <a:ext cx="2532597" cy="841597"/>
            <a:chOff x="872463" y="5389418"/>
            <a:chExt cx="5593669" cy="908530"/>
          </a:xfrm>
        </p:grpSpPr>
        <p:pic>
          <p:nvPicPr>
            <p:cNvPr id="113" name="Picture 11">
              <a:extLst>
                <a:ext uri="{FF2B5EF4-FFF2-40B4-BE49-F238E27FC236}">
                  <a16:creationId xmlns:a16="http://schemas.microsoft.com/office/drawing/2014/main" id="{7922B3C3-D3AA-4A6B-B83D-A9987B9BF69E}"/>
                </a:ext>
              </a:extLst>
            </p:cNvPr>
            <p:cNvPicPr>
              <a:picLocks noChangeAspect="1"/>
            </p:cNvPicPr>
            <p:nvPr/>
          </p:nvPicPr>
          <p:blipFill>
            <a:blip r:embed="rId3"/>
            <a:stretch>
              <a:fillRect/>
            </a:stretch>
          </p:blipFill>
          <p:spPr>
            <a:xfrm>
              <a:off x="872463" y="5389418"/>
              <a:ext cx="651528" cy="905045"/>
            </a:xfrm>
            <a:prstGeom prst="rect">
              <a:avLst/>
            </a:prstGeom>
          </p:spPr>
        </p:pic>
        <p:pic>
          <p:nvPicPr>
            <p:cNvPr id="114" name="Picture 12">
              <a:extLst>
                <a:ext uri="{FF2B5EF4-FFF2-40B4-BE49-F238E27FC236}">
                  <a16:creationId xmlns:a16="http://schemas.microsoft.com/office/drawing/2014/main" id="{CA558563-8F96-4C68-A458-1EAD9788D40A}"/>
                </a:ext>
              </a:extLst>
            </p:cNvPr>
            <p:cNvPicPr>
              <a:picLocks noChangeAspect="1"/>
            </p:cNvPicPr>
            <p:nvPr/>
          </p:nvPicPr>
          <p:blipFill>
            <a:blip r:embed="rId4"/>
            <a:stretch>
              <a:fillRect/>
            </a:stretch>
          </p:blipFill>
          <p:spPr>
            <a:xfrm>
              <a:off x="1703336" y="5422050"/>
              <a:ext cx="547286" cy="854456"/>
            </a:xfrm>
            <a:prstGeom prst="rect">
              <a:avLst/>
            </a:prstGeom>
          </p:spPr>
        </p:pic>
        <p:pic>
          <p:nvPicPr>
            <p:cNvPr id="115" name="Picture 13">
              <a:extLst>
                <a:ext uri="{FF2B5EF4-FFF2-40B4-BE49-F238E27FC236}">
                  <a16:creationId xmlns:a16="http://schemas.microsoft.com/office/drawing/2014/main" id="{F47267CB-84FD-4A28-B059-46DF96F2AED1}"/>
                </a:ext>
              </a:extLst>
            </p:cNvPr>
            <p:cNvPicPr>
              <a:picLocks noChangeAspect="1"/>
            </p:cNvPicPr>
            <p:nvPr/>
          </p:nvPicPr>
          <p:blipFill>
            <a:blip r:embed="rId5"/>
            <a:stretch>
              <a:fillRect/>
            </a:stretch>
          </p:blipFill>
          <p:spPr>
            <a:xfrm>
              <a:off x="2541322" y="5421007"/>
              <a:ext cx="512542" cy="876941"/>
            </a:xfrm>
            <a:prstGeom prst="rect">
              <a:avLst/>
            </a:prstGeom>
          </p:spPr>
        </p:pic>
        <p:pic>
          <p:nvPicPr>
            <p:cNvPr id="116" name="Picture 14">
              <a:extLst>
                <a:ext uri="{FF2B5EF4-FFF2-40B4-BE49-F238E27FC236}">
                  <a16:creationId xmlns:a16="http://schemas.microsoft.com/office/drawing/2014/main" id="{867623E3-D57D-4571-851D-CB005EB032C3}"/>
                </a:ext>
              </a:extLst>
            </p:cNvPr>
            <p:cNvPicPr>
              <a:picLocks noChangeAspect="1"/>
            </p:cNvPicPr>
            <p:nvPr/>
          </p:nvPicPr>
          <p:blipFill>
            <a:blip r:embed="rId6"/>
            <a:stretch>
              <a:fillRect/>
            </a:stretch>
          </p:blipFill>
          <p:spPr>
            <a:xfrm>
              <a:off x="3273439" y="5408065"/>
              <a:ext cx="608094" cy="876938"/>
            </a:xfrm>
            <a:prstGeom prst="rect">
              <a:avLst/>
            </a:prstGeom>
          </p:spPr>
        </p:pic>
        <p:pic>
          <p:nvPicPr>
            <p:cNvPr id="117" name="Picture 15">
              <a:extLst>
                <a:ext uri="{FF2B5EF4-FFF2-40B4-BE49-F238E27FC236}">
                  <a16:creationId xmlns:a16="http://schemas.microsoft.com/office/drawing/2014/main" id="{D7427367-896C-4B34-9C27-F8EB25CFFD32}"/>
                </a:ext>
              </a:extLst>
            </p:cNvPr>
            <p:cNvPicPr>
              <a:picLocks noChangeAspect="1"/>
            </p:cNvPicPr>
            <p:nvPr/>
          </p:nvPicPr>
          <p:blipFill>
            <a:blip r:embed="rId7"/>
            <a:stretch>
              <a:fillRect/>
            </a:stretch>
          </p:blipFill>
          <p:spPr>
            <a:xfrm>
              <a:off x="4149376" y="5433963"/>
              <a:ext cx="668907" cy="837590"/>
            </a:xfrm>
            <a:prstGeom prst="rect">
              <a:avLst/>
            </a:prstGeom>
          </p:spPr>
        </p:pic>
        <p:pic>
          <p:nvPicPr>
            <p:cNvPr id="118" name="Picture 16">
              <a:extLst>
                <a:ext uri="{FF2B5EF4-FFF2-40B4-BE49-F238E27FC236}">
                  <a16:creationId xmlns:a16="http://schemas.microsoft.com/office/drawing/2014/main" id="{2A923072-8E75-4101-88A6-ECA2A4596B60}"/>
                </a:ext>
              </a:extLst>
            </p:cNvPr>
            <p:cNvPicPr>
              <a:picLocks noChangeAspect="1"/>
            </p:cNvPicPr>
            <p:nvPr/>
          </p:nvPicPr>
          <p:blipFill>
            <a:blip r:embed="rId8"/>
            <a:stretch>
              <a:fillRect/>
            </a:stretch>
          </p:blipFill>
          <p:spPr>
            <a:xfrm>
              <a:off x="5082011" y="5421235"/>
              <a:ext cx="616778" cy="837583"/>
            </a:xfrm>
            <a:prstGeom prst="rect">
              <a:avLst/>
            </a:prstGeom>
          </p:spPr>
        </p:pic>
        <p:pic>
          <p:nvPicPr>
            <p:cNvPr id="119" name="Picture 17">
              <a:extLst>
                <a:ext uri="{FF2B5EF4-FFF2-40B4-BE49-F238E27FC236}">
                  <a16:creationId xmlns:a16="http://schemas.microsoft.com/office/drawing/2014/main" id="{D650BD74-6281-4A38-9644-36C7E84381F9}"/>
                </a:ext>
              </a:extLst>
            </p:cNvPr>
            <p:cNvPicPr>
              <a:picLocks noChangeAspect="1"/>
            </p:cNvPicPr>
            <p:nvPr/>
          </p:nvPicPr>
          <p:blipFill>
            <a:blip r:embed="rId9"/>
            <a:stretch>
              <a:fillRect/>
            </a:stretch>
          </p:blipFill>
          <p:spPr>
            <a:xfrm>
              <a:off x="5901470" y="5411609"/>
              <a:ext cx="564662" cy="854456"/>
            </a:xfrm>
            <a:prstGeom prst="rect">
              <a:avLst/>
            </a:prstGeom>
          </p:spPr>
        </p:pic>
      </p:grpSp>
      <p:sp>
        <p:nvSpPr>
          <p:cNvPr id="8" name="Title 7"/>
          <p:cNvSpPr>
            <a:spLocks noGrp="1"/>
          </p:cNvSpPr>
          <p:nvPr>
            <p:ph type="title"/>
          </p:nvPr>
        </p:nvSpPr>
        <p:spPr/>
        <p:txBody>
          <a:bodyPr/>
          <a:lstStyle/>
          <a:p>
            <a:r>
              <a:rPr lang="en-US" dirty="0"/>
              <a:t>1.1 Motion Capture Data</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Motion capture data</a:t>
            </a:r>
          </a:p>
          <a:p>
            <a:r>
              <a:rPr lang="en-US" altLang="cs-CZ" sz="2400" dirty="0"/>
              <a:t>Continuous </a:t>
            </a:r>
            <a:r>
              <a:rPr lang="en-US" altLang="cs-CZ" sz="2400" dirty="0" err="1"/>
              <a:t>spatio</a:t>
            </a:r>
            <a:r>
              <a:rPr lang="en-US" altLang="cs-CZ" sz="2400" dirty="0"/>
              <a:t>-temporal characteristics of a human motion simplified into a discrete </a:t>
            </a:r>
            <a:r>
              <a:rPr lang="en-US" altLang="cs-CZ" sz="2400" dirty="0">
                <a:solidFill>
                  <a:schemeClr val="accent6"/>
                </a:solidFill>
              </a:rPr>
              <a:t>sequence of skeleton poses</a:t>
            </a:r>
          </a:p>
          <a:p>
            <a:pPr lvl="1"/>
            <a:r>
              <a:rPr lang="en-US" altLang="cs-CZ" sz="2000" dirty="0"/>
              <a:t>Skeleton </a:t>
            </a:r>
            <a:r>
              <a:rPr lang="en-US" altLang="cs-CZ" sz="2000" dirty="0">
                <a:solidFill>
                  <a:schemeClr val="accent2"/>
                </a:solidFill>
              </a:rPr>
              <a:t>pose</a:t>
            </a:r>
            <a:r>
              <a:rPr lang="en-US" altLang="cs-CZ" sz="2000" dirty="0"/>
              <a:t>:</a:t>
            </a:r>
          </a:p>
          <a:p>
            <a:pPr lvl="2"/>
            <a:r>
              <a:rPr lang="en-US" altLang="cs-CZ" sz="1600" dirty="0"/>
              <a:t>Skeleton configuration </a:t>
            </a:r>
            <a:r>
              <a:rPr lang="cs-CZ" altLang="cs-CZ" sz="1600" dirty="0"/>
              <a:t>in</a:t>
            </a:r>
            <a:r>
              <a:rPr lang="en-US" altLang="cs-CZ" sz="1600" dirty="0"/>
              <a:t> a given time moment</a:t>
            </a:r>
          </a:p>
          <a:p>
            <a:pPr lvl="2"/>
            <a:r>
              <a:rPr lang="en-US" altLang="cs-CZ" sz="1600" dirty="0"/>
              <a:t>3D positions of body landmarks, denoted as </a:t>
            </a:r>
            <a:r>
              <a:rPr lang="en-US" altLang="cs-CZ" sz="1600" dirty="0">
                <a:solidFill>
                  <a:schemeClr val="accent2"/>
                </a:solidFill>
              </a:rPr>
              <a:t>joints</a:t>
            </a:r>
            <a:endParaRPr lang="en-US" altLang="cs-CZ" sz="1600" dirty="0"/>
          </a:p>
          <a:p>
            <a:pPr lvl="2"/>
            <a:endParaRPr lang="en-US" sz="1600" dirty="0">
              <a:solidFill>
                <a:srgbClr val="000000"/>
              </a:solidFill>
            </a:endParaRPr>
          </a:p>
          <a:p>
            <a:r>
              <a:rPr lang="en-US" sz="2400" dirty="0">
                <a:solidFill>
                  <a:srgbClr val="000000"/>
                </a:solidFill>
              </a:rPr>
              <a:t>Different views on motion data:</a:t>
            </a:r>
          </a:p>
          <a:p>
            <a:pPr lvl="1"/>
            <a:r>
              <a:rPr lang="en-US" sz="2000" dirty="0">
                <a:solidFill>
                  <a:srgbClr val="000000"/>
                </a:solidFill>
              </a:rPr>
              <a:t>A sequence of skeleton poses</a:t>
            </a:r>
          </a:p>
          <a:p>
            <a:pPr lvl="1"/>
            <a:r>
              <a:rPr lang="en-US" sz="2000" dirty="0">
                <a:solidFill>
                  <a:srgbClr val="000000"/>
                </a:solidFill>
              </a:rPr>
              <a:t>A set of 3D trajectories of joints</a:t>
            </a:r>
          </a:p>
        </p:txBody>
      </p:sp>
      <p:pic>
        <p:nvPicPr>
          <p:cNvPr id="171" name="Obrázek 170">
            <a:extLst>
              <a:ext uri="{FF2B5EF4-FFF2-40B4-BE49-F238E27FC236}">
                <a16:creationId xmlns:a16="http://schemas.microsoft.com/office/drawing/2014/main" id="{5979B9A2-1305-4ADD-AD9F-659B4D4F9E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5949" t="9080" b="12225"/>
          <a:stretch/>
        </p:blipFill>
        <p:spPr>
          <a:xfrm>
            <a:off x="7220900" y="3664886"/>
            <a:ext cx="1544446" cy="2000625"/>
          </a:xfrm>
          <a:prstGeom prst="rect">
            <a:avLst/>
          </a:prstGeom>
        </p:spPr>
      </p:pic>
      <p:cxnSp>
        <p:nvCxnSpPr>
          <p:cNvPr id="170" name="Přímá spojnice 9">
            <a:extLst>
              <a:ext uri="{FF2B5EF4-FFF2-40B4-BE49-F238E27FC236}">
                <a16:creationId xmlns:a16="http://schemas.microsoft.com/office/drawing/2014/main" id="{C56F65DD-D614-4FD9-BC07-E1D62036914B}"/>
              </a:ext>
            </a:extLst>
          </p:cNvPr>
          <p:cNvCxnSpPr>
            <a:cxnSpLocks/>
          </p:cNvCxnSpPr>
          <p:nvPr/>
        </p:nvCxnSpPr>
        <p:spPr>
          <a:xfrm flipV="1">
            <a:off x="7372532" y="3455688"/>
            <a:ext cx="720000" cy="1080000"/>
          </a:xfrm>
          <a:prstGeom prst="line">
            <a:avLst/>
          </a:prstGeom>
          <a:noFill/>
          <a:ln w="9525" cap="flat" cmpd="sng" algn="ctr">
            <a:solidFill>
              <a:schemeClr val="bg2">
                <a:lumMod val="50000"/>
              </a:schemeClr>
            </a:solidFill>
            <a:prstDash val="dash"/>
            <a:miter lim="800000"/>
          </a:ln>
          <a:effectLst/>
        </p:spPr>
      </p:cxnSp>
      <p:cxnSp>
        <p:nvCxnSpPr>
          <p:cNvPr id="172" name="Přímá spojnice 9">
            <a:extLst>
              <a:ext uri="{FF2B5EF4-FFF2-40B4-BE49-F238E27FC236}">
                <a16:creationId xmlns:a16="http://schemas.microsoft.com/office/drawing/2014/main" id="{876218AE-A671-406F-AD63-84BC04089721}"/>
              </a:ext>
            </a:extLst>
          </p:cNvPr>
          <p:cNvCxnSpPr>
            <a:cxnSpLocks/>
          </p:cNvCxnSpPr>
          <p:nvPr/>
        </p:nvCxnSpPr>
        <p:spPr>
          <a:xfrm flipH="1" flipV="1">
            <a:off x="8096617" y="3458647"/>
            <a:ext cx="720000" cy="1080000"/>
          </a:xfrm>
          <a:prstGeom prst="line">
            <a:avLst/>
          </a:prstGeom>
          <a:noFill/>
          <a:ln w="9525" cap="flat" cmpd="sng" algn="ctr">
            <a:solidFill>
              <a:schemeClr val="bg2">
                <a:lumMod val="50000"/>
              </a:schemeClr>
            </a:solidFill>
            <a:prstDash val="dash"/>
            <a:miter lim="800000"/>
          </a:ln>
          <a:effectLst/>
        </p:spPr>
      </p:cxnSp>
      <p:pic>
        <p:nvPicPr>
          <p:cNvPr id="14" name="Grafický objekt 13" descr="Lupa">
            <a:extLst>
              <a:ext uri="{FF2B5EF4-FFF2-40B4-BE49-F238E27FC236}">
                <a16:creationId xmlns:a16="http://schemas.microsoft.com/office/drawing/2014/main" id="{CC32C7AA-1732-4DDA-87D3-037D19234F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83503" y="2961345"/>
            <a:ext cx="601216" cy="601216"/>
          </a:xfrm>
          <a:prstGeom prst="rect">
            <a:avLst/>
          </a:prstGeom>
        </p:spPr>
      </p:pic>
      <p:sp>
        <p:nvSpPr>
          <p:cNvPr id="173" name="TextovéPole 172">
            <a:extLst>
              <a:ext uri="{FF2B5EF4-FFF2-40B4-BE49-F238E27FC236}">
                <a16:creationId xmlns:a16="http://schemas.microsoft.com/office/drawing/2014/main" id="{4604F7A0-FC7A-43CB-9738-D18B66446ABB}"/>
              </a:ext>
            </a:extLst>
          </p:cNvPr>
          <p:cNvSpPr txBox="1"/>
          <p:nvPr/>
        </p:nvSpPr>
        <p:spPr>
          <a:xfrm>
            <a:off x="7359556" y="5628483"/>
            <a:ext cx="1474121" cy="923330"/>
          </a:xfrm>
          <a:prstGeom prst="rect">
            <a:avLst/>
          </a:prstGeom>
          <a:noFill/>
        </p:spPr>
        <p:txBody>
          <a:bodyPr wrap="none" rtlCol="0">
            <a:spAutoFit/>
          </a:bodyPr>
          <a:lstStyle/>
          <a:p>
            <a:pPr algn="ctr"/>
            <a:r>
              <a:rPr lang="en-US" i="1" dirty="0"/>
              <a:t>Pose captured</a:t>
            </a:r>
          </a:p>
          <a:p>
            <a:pPr algn="ctr"/>
            <a:r>
              <a:rPr lang="en-US" i="1" dirty="0"/>
              <a:t>in a given</a:t>
            </a:r>
          </a:p>
          <a:p>
            <a:pPr algn="ctr"/>
            <a:r>
              <a:rPr lang="en-US" i="1" dirty="0"/>
              <a:t>time moment</a:t>
            </a:r>
            <a:endParaRPr lang="cs-CZ" i="1" dirty="0"/>
          </a:p>
        </p:txBody>
      </p:sp>
      <p:sp>
        <p:nvSpPr>
          <p:cNvPr id="2" name="Zástupný symbol pro zápatí 1">
            <a:extLst>
              <a:ext uri="{FF2B5EF4-FFF2-40B4-BE49-F238E27FC236}">
                <a16:creationId xmlns:a16="http://schemas.microsoft.com/office/drawing/2014/main" id="{D386D7E4-365B-4BEC-9C4C-B8E3861A1C5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2B46E14F-4FFA-4020-BD57-17292463D77F}"/>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674415B-7768-44DD-BAF1-7933C72B1D6B}"/>
              </a:ext>
            </a:extLst>
          </p:cNvPr>
          <p:cNvSpPr>
            <a:spLocks noGrp="1"/>
          </p:cNvSpPr>
          <p:nvPr>
            <p:ph type="sldNum" sz="quarter" idx="11"/>
          </p:nvPr>
        </p:nvSpPr>
        <p:spPr/>
        <p:txBody>
          <a:bodyPr/>
          <a:lstStyle/>
          <a:p>
            <a:pPr>
              <a:defRPr/>
            </a:pPr>
            <a:fld id="{0BAAA98E-AEB8-429B-B9FA-B14E1C5572D3}" type="slidenum">
              <a:rPr lang="en-US" altLang="en-US" smtClean="0"/>
              <a:pPr>
                <a:defRPr/>
              </a:pPr>
              <a:t>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250641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4.1 Challenges of Similarity Measures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Objective</a:t>
            </a:r>
          </a:p>
          <a:p>
            <a:r>
              <a:rPr lang="en-US" altLang="cs-CZ" sz="2400" dirty="0"/>
              <a:t>To propose an effective and efficient similarity measure, i.e., content-preserving </a:t>
            </a:r>
            <a:r>
              <a:rPr lang="en-US" altLang="cs-CZ" sz="2400" dirty="0">
                <a:solidFill>
                  <a:schemeClr val="accent6"/>
                </a:solidFill>
              </a:rPr>
              <a:t>features</a:t>
            </a:r>
            <a:r>
              <a:rPr lang="en-US" altLang="cs-CZ" sz="2400" dirty="0"/>
              <a:t> + fast </a:t>
            </a:r>
            <a:r>
              <a:rPr lang="en-US" altLang="cs-CZ" sz="2400" dirty="0">
                <a:solidFill>
                  <a:schemeClr val="accent6"/>
                </a:solidFill>
              </a:rPr>
              <a:t>distance function</a:t>
            </a:r>
            <a:endParaRPr lang="en-US" altLang="cs-CZ" b="1" dirty="0"/>
          </a:p>
          <a:p>
            <a:pPr marL="0" indent="0">
              <a:buNone/>
            </a:pPr>
            <a:r>
              <a:rPr lang="en-US" altLang="cs-CZ" b="1" dirty="0">
                <a:solidFill>
                  <a:schemeClr val="accent2"/>
                </a:solidFill>
              </a:rPr>
              <a:t>Problems</a:t>
            </a:r>
            <a:endParaRPr lang="en-US" altLang="cs-CZ" dirty="0"/>
          </a:p>
          <a:p>
            <a:r>
              <a:rPr lang="en-US" altLang="cs-CZ" sz="2400" dirty="0"/>
              <a:t>Similarity is </a:t>
            </a:r>
            <a:r>
              <a:rPr lang="en-US" altLang="cs-CZ" sz="2400" dirty="0">
                <a:solidFill>
                  <a:schemeClr val="accent6"/>
                </a:solidFill>
              </a:rPr>
              <a:t>application-dependent</a:t>
            </a:r>
            <a:r>
              <a:rPr lang="en-US" altLang="cs-CZ" sz="2400" dirty="0"/>
              <a:t> (</a:t>
            </a:r>
            <a:r>
              <a:rPr lang="en-US" altLang="cs-CZ" sz="2400" i="1" dirty="0"/>
              <a:t>e.g., recognizing daily actions vs. recognizing people based on their style of walking</a:t>
            </a:r>
            <a:r>
              <a:rPr lang="en-US" altLang="cs-CZ" sz="2400" dirty="0"/>
              <a:t>)</a:t>
            </a:r>
          </a:p>
          <a:p>
            <a:r>
              <a:rPr lang="en-US" altLang="cs-CZ" sz="2400" dirty="0"/>
              <a:t>Subjects have </a:t>
            </a:r>
            <a:r>
              <a:rPr lang="en-US" altLang="cs-CZ" sz="2400" dirty="0">
                <a:solidFill>
                  <a:schemeClr val="accent6"/>
                </a:solidFill>
              </a:rPr>
              <a:t>different bodies</a:t>
            </a:r>
            <a:r>
              <a:rPr lang="en-US" altLang="cs-CZ" sz="2400" dirty="0"/>
              <a:t> </a:t>
            </a:r>
            <a:r>
              <a:rPr lang="en-US" altLang="cs-CZ" sz="2400" i="1" dirty="0"/>
              <a:t>(e.g., child vs. adult)</a:t>
            </a:r>
          </a:p>
          <a:p>
            <a:r>
              <a:rPr lang="en-US" altLang="cs-CZ" sz="2400" dirty="0">
                <a:solidFill>
                  <a:schemeClr val="accent6"/>
                </a:solidFill>
              </a:rPr>
              <a:t>Spatial</a:t>
            </a:r>
            <a:r>
              <a:rPr lang="en-US" altLang="cs-CZ" sz="2400" dirty="0"/>
              <a:t> and </a:t>
            </a:r>
            <a:r>
              <a:rPr lang="en-US" altLang="cs-CZ" sz="2400" dirty="0">
                <a:solidFill>
                  <a:schemeClr val="accent6"/>
                </a:solidFill>
              </a:rPr>
              <a:t>temporal</a:t>
            </a:r>
            <a:r>
              <a:rPr lang="en-US" altLang="cs-CZ" sz="2400" dirty="0"/>
              <a:t> deformations – the</a:t>
            </a:r>
            <a:r>
              <a:rPr lang="en-US" altLang="cs-CZ" sz="2400" dirty="0">
                <a:solidFill>
                  <a:schemeClr val="accent6"/>
                </a:solidFill>
              </a:rPr>
              <a:t> s</a:t>
            </a:r>
            <a:r>
              <a:rPr lang="en-US" altLang="cs-CZ" sz="2400" dirty="0">
                <a:solidFill>
                  <a:schemeClr val="accent2"/>
                </a:solidFill>
              </a:rPr>
              <a:t>ame action</a:t>
            </a:r>
            <a:r>
              <a:rPr lang="en-US" altLang="cs-CZ" sz="2400" dirty="0"/>
              <a:t> (</a:t>
            </a:r>
            <a:r>
              <a:rPr lang="en-US" altLang="cs-CZ" sz="2400" i="1" dirty="0"/>
              <a:t>e.g., kick</a:t>
            </a:r>
            <a:r>
              <a:rPr lang="en-US" altLang="cs-CZ" sz="2400" dirty="0"/>
              <a:t>) can be performed at different:</a:t>
            </a:r>
            <a:endParaRPr lang="en-US" altLang="cs-CZ" sz="1600" dirty="0"/>
          </a:p>
          <a:p>
            <a:pPr lvl="1"/>
            <a:r>
              <a:rPr lang="en-US" altLang="cs-CZ" sz="2000" dirty="0">
                <a:solidFill>
                  <a:schemeClr val="accent2"/>
                </a:solidFill>
              </a:rPr>
              <a:t>Styles</a:t>
            </a:r>
            <a:r>
              <a:rPr lang="en-US" altLang="cs-CZ" sz="2000" dirty="0"/>
              <a:t> </a:t>
            </a:r>
            <a:r>
              <a:rPr lang="en-US" altLang="cs-CZ" sz="2000" i="1" dirty="0"/>
              <a:t>(e.g., frontal kick vs. side kick)</a:t>
            </a:r>
            <a:r>
              <a:rPr lang="en-US" altLang="cs-CZ" sz="2000" dirty="0"/>
              <a:t> and</a:t>
            </a:r>
          </a:p>
          <a:p>
            <a:pPr lvl="1"/>
            <a:r>
              <a:rPr lang="en-US" altLang="cs-CZ" sz="2000" dirty="0">
                <a:solidFill>
                  <a:schemeClr val="accent2"/>
                </a:solidFill>
              </a:rPr>
              <a:t>Speeds</a:t>
            </a:r>
            <a:r>
              <a:rPr lang="en-US" altLang="cs-CZ" sz="2000" dirty="0"/>
              <a:t> </a:t>
            </a:r>
            <a:r>
              <a:rPr lang="en-US" altLang="cs-CZ" sz="2000" i="1" dirty="0"/>
              <a:t>(e.g., faster vs. slower)</a:t>
            </a:r>
          </a:p>
        </p:txBody>
      </p:sp>
      <p:sp>
        <p:nvSpPr>
          <p:cNvPr id="3" name="Zástupný symbol pro zápatí 2">
            <a:extLst>
              <a:ext uri="{FF2B5EF4-FFF2-40B4-BE49-F238E27FC236}">
                <a16:creationId xmlns:a16="http://schemas.microsoft.com/office/drawing/2014/main" id="{396A1423-0A53-4A23-81DA-FEE3B1B8D01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66B262AF-3B37-4BEA-AC8B-260B3CA7C55B}"/>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64835AE4-4C1E-4409-AF45-BC87AAF94086}"/>
              </a:ext>
            </a:extLst>
          </p:cNvPr>
          <p:cNvSpPr>
            <a:spLocks noGrp="1"/>
          </p:cNvSpPr>
          <p:nvPr>
            <p:ph type="sldNum" sz="quarter" idx="11"/>
          </p:nvPr>
        </p:nvSpPr>
        <p:spPr/>
        <p:txBody>
          <a:bodyPr/>
          <a:lstStyle/>
          <a:p>
            <a:pPr>
              <a:defRPr/>
            </a:pPr>
            <a:fld id="{0BAAA98E-AEB8-429B-B9FA-B14E1C5572D3}" type="slidenum">
              <a:rPr lang="en-US" altLang="en-US" smtClean="0"/>
              <a:pPr>
                <a:defRPr/>
              </a:pPr>
              <a:t>60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695777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4.2 Features and Distance Functions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Feature design</a:t>
            </a:r>
          </a:p>
          <a:p>
            <a:r>
              <a:rPr lang="en-US" altLang="cs-CZ" sz="2400" dirty="0">
                <a:solidFill>
                  <a:schemeClr val="accent2"/>
                </a:solidFill>
              </a:rPr>
              <a:t>Data normalization</a:t>
            </a:r>
            <a:r>
              <a:rPr lang="en-US" altLang="cs-CZ" sz="2400" dirty="0"/>
              <a:t> – optional pre-processing step</a:t>
            </a:r>
          </a:p>
          <a:p>
            <a:pPr lvl="1"/>
            <a:r>
              <a:rPr lang="en-US" altLang="cs-CZ" sz="2000" dirty="0"/>
              <a:t>Space-dependent/invariant motion data</a:t>
            </a:r>
          </a:p>
          <a:p>
            <a:pPr lvl="1"/>
            <a:r>
              <a:rPr lang="en-US" altLang="cs-CZ" sz="2000" dirty="0"/>
              <a:t>Skeleton-size variability</a:t>
            </a:r>
          </a:p>
          <a:p>
            <a:r>
              <a:rPr lang="en-US" altLang="cs-CZ" sz="2400" dirty="0">
                <a:solidFill>
                  <a:schemeClr val="accent2"/>
                </a:solidFill>
              </a:rPr>
              <a:t>Granularity of features</a:t>
            </a:r>
            <a:endParaRPr lang="en-US" altLang="cs-CZ" sz="2400" dirty="0"/>
          </a:p>
          <a:p>
            <a:pPr lvl="1"/>
            <a:r>
              <a:rPr lang="en-US" altLang="cs-CZ" sz="2000" dirty="0"/>
              <a:t>Pose features – a set of times series + alignment function</a:t>
            </a:r>
          </a:p>
          <a:p>
            <a:pPr lvl="2"/>
            <a:r>
              <a:rPr lang="en-US" altLang="cs-CZ" sz="1600" dirty="0"/>
              <a:t>E.g., joint angle rotations, distances between joints</a:t>
            </a:r>
          </a:p>
          <a:p>
            <a:pPr lvl="1"/>
            <a:r>
              <a:rPr lang="en-US" altLang="cs-CZ" sz="2000" dirty="0"/>
              <a:t>Motion features – a fixed-length vector + </a:t>
            </a:r>
            <a:r>
              <a:rPr lang="en-US" altLang="cs-CZ" sz="2000" i="1" dirty="0" err="1"/>
              <a:t>L</a:t>
            </a:r>
            <a:r>
              <a:rPr lang="en-US" altLang="cs-CZ" sz="2000" i="1" baseline="-25000" dirty="0" err="1"/>
              <a:t>p</a:t>
            </a:r>
            <a:r>
              <a:rPr lang="en-US" altLang="cs-CZ" sz="2000" dirty="0"/>
              <a:t> metric</a:t>
            </a:r>
          </a:p>
          <a:p>
            <a:pPr lvl="2"/>
            <a:r>
              <a:rPr lang="en-US" altLang="cs-CZ" sz="1600" dirty="0"/>
              <a:t>E.g., average velocity of individual joints, lengths of joint trajectories</a:t>
            </a:r>
          </a:p>
          <a:p>
            <a:r>
              <a:rPr lang="en-US" altLang="cs-CZ" sz="2400" dirty="0">
                <a:solidFill>
                  <a:schemeClr val="accent2"/>
                </a:solidFill>
              </a:rPr>
              <a:t>Engineering</a:t>
            </a:r>
            <a:endParaRPr lang="en-US" altLang="cs-CZ" sz="2400" dirty="0"/>
          </a:p>
          <a:p>
            <a:pPr lvl="1"/>
            <a:r>
              <a:rPr lang="en-US" altLang="cs-CZ" sz="2000" dirty="0"/>
              <a:t>Hand-crafted features – manual feature engineering</a:t>
            </a:r>
          </a:p>
          <a:p>
            <a:pPr lvl="1"/>
            <a:r>
              <a:rPr lang="en-US" altLang="cs-CZ" sz="2000" dirty="0"/>
              <a:t>Machine-learned features – learning features automatically</a:t>
            </a:r>
          </a:p>
          <a:p>
            <a:pPr marL="0" indent="0">
              <a:buNone/>
            </a:pPr>
            <a:endParaRPr lang="en-US" altLang="cs-CZ" sz="2400" dirty="0"/>
          </a:p>
        </p:txBody>
      </p:sp>
      <p:sp>
        <p:nvSpPr>
          <p:cNvPr id="3" name="Zástupný symbol pro zápatí 2">
            <a:extLst>
              <a:ext uri="{FF2B5EF4-FFF2-40B4-BE49-F238E27FC236}">
                <a16:creationId xmlns:a16="http://schemas.microsoft.com/office/drawing/2014/main" id="{097BB55C-7EB7-48B4-ABD3-816E3C400B0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90DD8126-FDDF-4256-B05D-220611E65CFB}"/>
              </a:ext>
            </a:extLst>
          </p:cNvPr>
          <p:cNvSpPr>
            <a:spLocks noGrp="1"/>
          </p:cNvSpPr>
          <p:nvPr>
            <p:ph type="dt" sz="half" idx="10"/>
          </p:nvPr>
        </p:nvSpPr>
        <p:spPr/>
        <p:txBody>
          <a:bodyPr/>
          <a:lstStyle/>
          <a:p>
            <a:pPr>
              <a:defRPr/>
            </a:pPr>
            <a:r>
              <a:rPr lang="cs-CZ"/>
              <a:t>June 10, 2019</a:t>
            </a:r>
            <a:endParaRPr lang="en-US" dirty="0"/>
          </a:p>
        </p:txBody>
      </p:sp>
      <p:sp>
        <p:nvSpPr>
          <p:cNvPr id="4" name="Zástupný symbol pro číslo snímku 3">
            <a:extLst>
              <a:ext uri="{FF2B5EF4-FFF2-40B4-BE49-F238E27FC236}">
                <a16:creationId xmlns:a16="http://schemas.microsoft.com/office/drawing/2014/main" id="{86BAA6A6-456B-4CD4-AC79-E491ED105848}"/>
              </a:ext>
            </a:extLst>
          </p:cNvPr>
          <p:cNvSpPr>
            <a:spLocks noGrp="1"/>
          </p:cNvSpPr>
          <p:nvPr>
            <p:ph type="sldNum" sz="quarter" idx="11"/>
          </p:nvPr>
        </p:nvSpPr>
        <p:spPr/>
        <p:txBody>
          <a:bodyPr/>
          <a:lstStyle/>
          <a:p>
            <a:pPr>
              <a:defRPr/>
            </a:pPr>
            <a:fld id="{0BAAA98E-AEB8-429B-B9FA-B14E1C5572D3}" type="slidenum">
              <a:rPr lang="en-US" altLang="en-US" smtClean="0"/>
              <a:pPr>
                <a:defRPr/>
              </a:pPr>
              <a:t>61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469482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C2A9C151-3ACE-467D-9C98-AE3B1B372F2A}"/>
              </a:ext>
            </a:extLst>
          </p:cNvPr>
          <p:cNvGrpSpPr/>
          <p:nvPr/>
        </p:nvGrpSpPr>
        <p:grpSpPr>
          <a:xfrm>
            <a:off x="3887218" y="4259688"/>
            <a:ext cx="5256782" cy="1890314"/>
            <a:chOff x="3635896" y="4548579"/>
            <a:chExt cx="5256782" cy="1890314"/>
          </a:xfrm>
        </p:grpSpPr>
        <p:pic>
          <p:nvPicPr>
            <p:cNvPr id="9" name="Content Placeholder 5">
              <a:extLst>
                <a:ext uri="{FF2B5EF4-FFF2-40B4-BE49-F238E27FC236}">
                  <a16:creationId xmlns:a16="http://schemas.microsoft.com/office/drawing/2014/main" id="{03534C66-1E1B-4733-B562-6A23EB0A4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41"/>
            <a:stretch/>
          </p:blipFill>
          <p:spPr bwMode="auto">
            <a:xfrm>
              <a:off x="3635896" y="4548579"/>
              <a:ext cx="5256782" cy="189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a:extLst>
                <a:ext uri="{FF2B5EF4-FFF2-40B4-BE49-F238E27FC236}">
                  <a16:creationId xmlns:a16="http://schemas.microsoft.com/office/drawing/2014/main" id="{281B3BD2-C03B-4668-905A-BECB64C59F06}"/>
                </a:ext>
              </a:extLst>
            </p:cNvPr>
            <p:cNvSpPr/>
            <p:nvPr/>
          </p:nvSpPr>
          <p:spPr bwMode="auto">
            <a:xfrm>
              <a:off x="6254575" y="5339708"/>
              <a:ext cx="1152922" cy="484632"/>
            </a:xfrm>
            <a:prstGeom prst="rightArrow">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sp>
        <p:nvSpPr>
          <p:cNvPr id="28677" name="Nadpis 1"/>
          <p:cNvSpPr>
            <a:spLocks noGrp="1"/>
          </p:cNvSpPr>
          <p:nvPr>
            <p:ph type="title"/>
          </p:nvPr>
        </p:nvSpPr>
        <p:spPr/>
        <p:txBody>
          <a:bodyPr/>
          <a:lstStyle/>
          <a:p>
            <a:pPr eaLnBrk="1" hangingPunct="1"/>
            <a:r>
              <a:rPr lang="en-US" altLang="en-US" dirty="0"/>
              <a:t>4.2 Input Data Normalization</a:t>
            </a:r>
          </a:p>
        </p:txBody>
      </p:sp>
      <p:sp>
        <p:nvSpPr>
          <p:cNvPr id="28674" name="Zástupný symbol pro obsah 2"/>
          <p:cNvSpPr>
            <a:spLocks noGrp="1"/>
          </p:cNvSpPr>
          <p:nvPr>
            <p:ph idx="1"/>
          </p:nvPr>
        </p:nvSpPr>
        <p:spPr>
          <a:xfrm>
            <a:off x="250824" y="1412776"/>
            <a:ext cx="4105151" cy="4853869"/>
          </a:xfrm>
        </p:spPr>
        <p:txBody>
          <a:bodyPr/>
          <a:lstStyle/>
          <a:p>
            <a:pPr marL="0" indent="0">
              <a:buNone/>
            </a:pPr>
            <a:r>
              <a:rPr lang="en-US" altLang="cs-CZ" b="1" dirty="0">
                <a:solidFill>
                  <a:schemeClr val="accent2"/>
                </a:solidFill>
              </a:rPr>
              <a:t>Normalization of</a:t>
            </a:r>
            <a:r>
              <a:rPr lang="en-US" altLang="cs-CZ" dirty="0"/>
              <a:t>:</a:t>
            </a:r>
          </a:p>
          <a:p>
            <a:r>
              <a:rPr lang="en-US" altLang="cs-CZ" sz="2400" dirty="0"/>
              <a:t>Position</a:t>
            </a:r>
          </a:p>
          <a:p>
            <a:r>
              <a:rPr lang="en-US" altLang="cs-CZ" sz="2400" dirty="0"/>
              <a:t>Orientation</a:t>
            </a:r>
          </a:p>
          <a:p>
            <a:r>
              <a:rPr lang="en-US" altLang="cs-CZ" sz="2400" dirty="0"/>
              <a:t>Skeleton size</a:t>
            </a:r>
          </a:p>
          <a:p>
            <a:endParaRPr lang="en-US" altLang="cs-CZ" sz="2400" dirty="0"/>
          </a:p>
          <a:p>
            <a:pPr marL="0" indent="0">
              <a:buNone/>
            </a:pPr>
            <a:r>
              <a:rPr lang="en-US" altLang="cs-CZ" b="1" dirty="0">
                <a:solidFill>
                  <a:schemeClr val="accent2"/>
                </a:solidFill>
              </a:rPr>
              <a:t>Normalizing each pose</a:t>
            </a:r>
            <a:r>
              <a:rPr lang="en-US" altLang="cs-CZ" dirty="0"/>
              <a:t>:</a:t>
            </a:r>
          </a:p>
          <a:p>
            <a:r>
              <a:rPr lang="en-US" altLang="cs-CZ" sz="2400" dirty="0"/>
              <a:t>Independently</a:t>
            </a:r>
          </a:p>
          <a:p>
            <a:r>
              <a:rPr lang="en-US" altLang="cs-CZ" sz="2400" dirty="0"/>
              <a:t>Conditionally</a:t>
            </a:r>
          </a:p>
          <a:p>
            <a:pPr lvl="1"/>
            <a:r>
              <a:rPr lang="en-US" altLang="cs-CZ" sz="2000" dirty="0"/>
              <a:t>E.g., relatively to the first normalized pose</a:t>
            </a:r>
          </a:p>
        </p:txBody>
      </p:sp>
      <p:grpSp>
        <p:nvGrpSpPr>
          <p:cNvPr id="5" name="Skupina 4">
            <a:extLst>
              <a:ext uri="{FF2B5EF4-FFF2-40B4-BE49-F238E27FC236}">
                <a16:creationId xmlns:a16="http://schemas.microsoft.com/office/drawing/2014/main" id="{9EDE5DED-0684-494F-AA5D-B8083BE4FFD1}"/>
              </a:ext>
            </a:extLst>
          </p:cNvPr>
          <p:cNvGrpSpPr/>
          <p:nvPr/>
        </p:nvGrpSpPr>
        <p:grpSpPr>
          <a:xfrm>
            <a:off x="3275855" y="1284966"/>
            <a:ext cx="5760641" cy="2720098"/>
            <a:chOff x="3275855" y="1284966"/>
            <a:chExt cx="5760641" cy="2720098"/>
          </a:xfrm>
        </p:grpSpPr>
        <p:pic>
          <p:nvPicPr>
            <p:cNvPr id="7" name="Picture 9">
              <a:extLst>
                <a:ext uri="{FF2B5EF4-FFF2-40B4-BE49-F238E27FC236}">
                  <a16:creationId xmlns:a16="http://schemas.microsoft.com/office/drawing/2014/main" id="{5AD1C04D-7A75-4AB0-89AC-24363CF076EB}"/>
                </a:ext>
              </a:extLst>
            </p:cNvPr>
            <p:cNvPicPr>
              <a:picLocks noChangeAspect="1"/>
            </p:cNvPicPr>
            <p:nvPr/>
          </p:nvPicPr>
          <p:blipFill rotWithShape="1">
            <a:blip r:embed="rId4"/>
            <a:srcRect l="53652" t="10039" r="6412" b="3255"/>
            <a:stretch/>
          </p:blipFill>
          <p:spPr>
            <a:xfrm>
              <a:off x="6444207" y="1412775"/>
              <a:ext cx="2592289" cy="2592289"/>
            </a:xfrm>
            <a:prstGeom prst="rect">
              <a:avLst/>
            </a:prstGeom>
          </p:spPr>
        </p:pic>
        <p:pic>
          <p:nvPicPr>
            <p:cNvPr id="8" name="Picture 10">
              <a:extLst>
                <a:ext uri="{FF2B5EF4-FFF2-40B4-BE49-F238E27FC236}">
                  <a16:creationId xmlns:a16="http://schemas.microsoft.com/office/drawing/2014/main" id="{F31F32DF-2E15-40D2-AE57-6F6A93503209}"/>
                </a:ext>
              </a:extLst>
            </p:cNvPr>
            <p:cNvPicPr>
              <a:picLocks noChangeAspect="1"/>
            </p:cNvPicPr>
            <p:nvPr/>
          </p:nvPicPr>
          <p:blipFill rotWithShape="1">
            <a:blip r:embed="rId4"/>
            <a:srcRect l="4642" t="8385" r="55112" b="5630"/>
            <a:stretch/>
          </p:blipFill>
          <p:spPr>
            <a:xfrm>
              <a:off x="3275855" y="1284966"/>
              <a:ext cx="2592289" cy="2550887"/>
            </a:xfrm>
            <a:prstGeom prst="rect">
              <a:avLst/>
            </a:prstGeom>
          </p:spPr>
        </p:pic>
        <p:sp>
          <p:nvSpPr>
            <p:cNvPr id="3" name="Šipka: doprava 2">
              <a:extLst>
                <a:ext uri="{FF2B5EF4-FFF2-40B4-BE49-F238E27FC236}">
                  <a16:creationId xmlns:a16="http://schemas.microsoft.com/office/drawing/2014/main" id="{B31F856F-D22D-4E06-AA11-E8069B2FDB2F}"/>
                </a:ext>
              </a:extLst>
            </p:cNvPr>
            <p:cNvSpPr/>
            <p:nvPr/>
          </p:nvSpPr>
          <p:spPr bwMode="auto">
            <a:xfrm>
              <a:off x="5724128" y="2420888"/>
              <a:ext cx="1152922" cy="484632"/>
            </a:xfrm>
            <a:prstGeom prst="rightArrow">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sp>
        <p:nvSpPr>
          <p:cNvPr id="6" name="Zástupný symbol pro zápatí 5">
            <a:extLst>
              <a:ext uri="{FF2B5EF4-FFF2-40B4-BE49-F238E27FC236}">
                <a16:creationId xmlns:a16="http://schemas.microsoft.com/office/drawing/2014/main" id="{3BDFF722-2847-4023-AE7D-6A10C5B62E0B}"/>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10" name="Zástupný symbol pro datum 9">
            <a:extLst>
              <a:ext uri="{FF2B5EF4-FFF2-40B4-BE49-F238E27FC236}">
                <a16:creationId xmlns:a16="http://schemas.microsoft.com/office/drawing/2014/main" id="{F38A7030-94DA-4CB6-A656-6344EF7010BF}"/>
              </a:ext>
            </a:extLst>
          </p:cNvPr>
          <p:cNvSpPr>
            <a:spLocks noGrp="1"/>
          </p:cNvSpPr>
          <p:nvPr>
            <p:ph type="dt" sz="half" idx="10"/>
          </p:nvPr>
        </p:nvSpPr>
        <p:spPr/>
        <p:txBody>
          <a:bodyPr/>
          <a:lstStyle/>
          <a:p>
            <a:pPr>
              <a:defRPr/>
            </a:pPr>
            <a:r>
              <a:rPr lang="cs-CZ"/>
              <a:t>June 10, 2019</a:t>
            </a:r>
            <a:endParaRPr lang="en-US" dirty="0"/>
          </a:p>
        </p:txBody>
      </p:sp>
      <p:sp>
        <p:nvSpPr>
          <p:cNvPr id="12" name="Zástupný symbol pro číslo snímku 11">
            <a:extLst>
              <a:ext uri="{FF2B5EF4-FFF2-40B4-BE49-F238E27FC236}">
                <a16:creationId xmlns:a16="http://schemas.microsoft.com/office/drawing/2014/main" id="{91AF8D47-09AB-40F2-9167-0626ADFC6ED3}"/>
              </a:ext>
            </a:extLst>
          </p:cNvPr>
          <p:cNvSpPr>
            <a:spLocks noGrp="1"/>
          </p:cNvSpPr>
          <p:nvPr>
            <p:ph type="sldNum" sz="quarter" idx="11"/>
          </p:nvPr>
        </p:nvSpPr>
        <p:spPr/>
        <p:txBody>
          <a:bodyPr/>
          <a:lstStyle/>
          <a:p>
            <a:pPr>
              <a:defRPr/>
            </a:pPr>
            <a:fld id="{0BAAA98E-AEB8-429B-B9FA-B14E1C5572D3}" type="slidenum">
              <a:rPr lang="en-US" altLang="en-US" smtClean="0"/>
              <a:pPr>
                <a:defRPr/>
              </a:pPr>
              <a:t>62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99984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4.2 Hand-Crafted Features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en-US" b="1" dirty="0">
                <a:solidFill>
                  <a:schemeClr val="accent6"/>
                </a:solidFill>
              </a:rPr>
              <a:t>Hand-crafted features</a:t>
            </a:r>
          </a:p>
          <a:p>
            <a:r>
              <a:rPr lang="en-US" altLang="cs-CZ" sz="2400" dirty="0"/>
              <a:t>Very good knowledge of data domain is needed</a:t>
            </a:r>
          </a:p>
          <a:p>
            <a:r>
              <a:rPr lang="en-US" altLang="cs-CZ" sz="2400" dirty="0"/>
              <a:t>Very specialized in what they express</a:t>
            </a:r>
          </a:p>
          <a:p>
            <a:r>
              <a:rPr lang="en-US" altLang="cs-CZ" sz="2400" dirty="0"/>
              <a:t>Lower descriptive power compared to ML approaches</a:t>
            </a:r>
          </a:p>
          <a:p>
            <a:r>
              <a:rPr lang="en-US" altLang="cs-CZ" sz="2400" dirty="0"/>
              <a:t>Usually extracted for individual poses ~ time series</a:t>
            </a:r>
          </a:p>
          <a:p>
            <a:pPr lvl="1"/>
            <a:r>
              <a:rPr lang="en-US" altLang="cs-CZ" sz="2000" dirty="0"/>
              <a:t>E.g., time series of joint angle rotations + Dynamic Time Warping (DTW)</a:t>
            </a:r>
            <a:endParaRPr lang="en-US" altLang="cs-CZ" sz="2400" dirty="0"/>
          </a:p>
        </p:txBody>
      </p:sp>
      <p:sp>
        <p:nvSpPr>
          <p:cNvPr id="3" name="Zástupný symbol pro zápatí 2">
            <a:extLst>
              <a:ext uri="{FF2B5EF4-FFF2-40B4-BE49-F238E27FC236}">
                <a16:creationId xmlns:a16="http://schemas.microsoft.com/office/drawing/2014/main" id="{999423FD-6E79-47B2-BF57-B83A8E5CC40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5C5469FB-B9C4-4CAB-B3FB-E83D6C5AF398}"/>
              </a:ext>
            </a:extLst>
          </p:cNvPr>
          <p:cNvSpPr>
            <a:spLocks noGrp="1"/>
          </p:cNvSpPr>
          <p:nvPr>
            <p:ph type="dt" sz="half" idx="10"/>
          </p:nvPr>
        </p:nvSpPr>
        <p:spPr/>
        <p:txBody>
          <a:bodyPr/>
          <a:lstStyle/>
          <a:p>
            <a:pPr>
              <a:defRPr/>
            </a:pPr>
            <a:r>
              <a:rPr lang="cs-CZ"/>
              <a:t>June 10, 2019</a:t>
            </a:r>
            <a:endParaRPr lang="en-US" dirty="0"/>
          </a:p>
        </p:txBody>
      </p:sp>
      <p:pic>
        <p:nvPicPr>
          <p:cNvPr id="7" name="Picture 6" descr="VÃ½sledek obrÃ¡zku">
            <a:extLst>
              <a:ext uri="{FF2B5EF4-FFF2-40B4-BE49-F238E27FC236}">
                <a16:creationId xmlns:a16="http://schemas.microsoft.com/office/drawing/2014/main" id="{849C0A7C-226D-4409-89E0-BD258CC49D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365"/>
          <a:stretch/>
        </p:blipFill>
        <p:spPr bwMode="auto">
          <a:xfrm>
            <a:off x="1979712" y="4174579"/>
            <a:ext cx="3070946" cy="2117565"/>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88990189-0A0F-407E-819C-FFD8F4AB3D24}"/>
              </a:ext>
            </a:extLst>
          </p:cNvPr>
          <p:cNvSpPr>
            <a:spLocks noGrp="1"/>
          </p:cNvSpPr>
          <p:nvPr>
            <p:ph type="sldNum" sz="quarter" idx="11"/>
          </p:nvPr>
        </p:nvSpPr>
        <p:spPr/>
        <p:txBody>
          <a:bodyPr/>
          <a:lstStyle/>
          <a:p>
            <a:pPr>
              <a:defRPr/>
            </a:pPr>
            <a:fld id="{0BAAA98E-AEB8-429B-B9FA-B14E1C5572D3}" type="slidenum">
              <a:rPr lang="en-US" altLang="en-US" smtClean="0"/>
              <a:pPr>
                <a:defRPr/>
              </a:pPr>
              <a:t>63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896653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4.2 Hand-Crafted Features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6"/>
                </a:solidFill>
              </a:rPr>
              <a:t>Existing hand-crafted-based approaches</a:t>
            </a:r>
          </a:p>
          <a:p>
            <a:r>
              <a:rPr lang="en-US" altLang="cs-CZ" sz="2400" dirty="0"/>
              <a:t>17D motion feature – 17 scalars describing gait velocity, stride length, step frequency, etc.</a:t>
            </a:r>
          </a:p>
          <a:p>
            <a:pPr marL="857250" lvl="2" indent="0">
              <a:buNone/>
            </a:pPr>
            <a:r>
              <a:rPr lang="en-US" altLang="cs-CZ" sz="1200" dirty="0"/>
              <a:t>[Pradhan et al., Automated classification of neurological disorders of gait using </a:t>
            </a:r>
            <a:r>
              <a:rPr lang="en-US" altLang="cs-CZ" sz="1200" dirty="0" err="1"/>
              <a:t>spatio</a:t>
            </a:r>
            <a:r>
              <a:rPr lang="en-US" altLang="cs-CZ" sz="1200" dirty="0"/>
              <a:t>-temporal gait parameters, Journal of Electromyography and Kinesiology, 2015]</a:t>
            </a:r>
          </a:p>
          <a:p>
            <a:pPr marL="857250" lvl="2" indent="0">
              <a:buNone/>
            </a:pPr>
            <a:r>
              <a:rPr lang="en-US" altLang="cs-CZ" sz="1200" dirty="0"/>
              <a:t>[</a:t>
            </a:r>
            <a:r>
              <a:rPr lang="en-US" altLang="cs-CZ" sz="1200" dirty="0">
                <a:highlight>
                  <a:srgbClr val="FF9900"/>
                </a:highlight>
              </a:rPr>
              <a:t>classification of neurological disorders of gait</a:t>
            </a:r>
            <a:r>
              <a:rPr lang="en-US" altLang="cs-CZ" sz="1200" dirty="0"/>
              <a:t>]</a:t>
            </a:r>
          </a:p>
          <a:p>
            <a:r>
              <a:rPr lang="en-US" altLang="cs-CZ" sz="2400" dirty="0"/>
              <a:t>6D pose features – pair-wise distances between joints</a:t>
            </a:r>
            <a:endParaRPr lang="en-US" altLang="cs-CZ" sz="1600" dirty="0"/>
          </a:p>
          <a:p>
            <a:pPr marL="857250" lvl="2" indent="0">
              <a:buNone/>
            </a:pPr>
            <a:r>
              <a:rPr lang="en-US" altLang="cs-CZ" sz="1200" dirty="0"/>
              <a:t>[</a:t>
            </a:r>
            <a:r>
              <a:rPr lang="en-US" altLang="cs-CZ" sz="1200" dirty="0" err="1"/>
              <a:t>Sedmidubsky</a:t>
            </a:r>
            <a:r>
              <a:rPr lang="en-US" altLang="cs-CZ" sz="1200" dirty="0"/>
              <a:t> et al., Gait Recognition Based on Normalized Walk Cycles, ISVC 2013]</a:t>
            </a:r>
          </a:p>
          <a:p>
            <a:pPr marL="857250" lvl="2" indent="0">
              <a:buNone/>
            </a:pPr>
            <a:r>
              <a:rPr lang="en-US" altLang="cs-CZ" sz="1200" dirty="0"/>
              <a:t>[</a:t>
            </a:r>
            <a:r>
              <a:rPr lang="en-US" altLang="cs-CZ" sz="1200" dirty="0">
                <a:highlight>
                  <a:srgbClr val="FFD34C"/>
                </a:highlight>
              </a:rPr>
              <a:t>gait recognition</a:t>
            </a:r>
            <a:r>
              <a:rPr lang="en-US" altLang="cs-CZ" sz="1200" dirty="0"/>
              <a:t>]</a:t>
            </a:r>
            <a:endParaRPr lang="en-US" altLang="cs-CZ" sz="2400" dirty="0"/>
          </a:p>
          <a:p>
            <a:r>
              <a:rPr lang="en-US" altLang="cs-CZ" sz="2400" dirty="0"/>
              <a:t>28D pose features – 28 joint-angle rotations</a:t>
            </a:r>
            <a:endParaRPr lang="en-US" altLang="cs-CZ" sz="1600" dirty="0"/>
          </a:p>
          <a:p>
            <a:pPr marL="857250" lvl="2" indent="0">
              <a:buNone/>
            </a:pPr>
            <a:r>
              <a:rPr lang="en-US" altLang="cs-CZ" sz="1200" dirty="0"/>
              <a:t>[</a:t>
            </a:r>
            <a:r>
              <a:rPr lang="en-US" altLang="cs-CZ" sz="1200" dirty="0" err="1"/>
              <a:t>Sedmidubsky</a:t>
            </a:r>
            <a:r>
              <a:rPr lang="en-US" altLang="cs-CZ" sz="1200" dirty="0"/>
              <a:t> et al., A key-pose similarity algorithm for motion data retrieval, ACIVS 2013]</a:t>
            </a:r>
          </a:p>
          <a:p>
            <a:pPr marL="857250" lvl="2" indent="0">
              <a:buNone/>
            </a:pPr>
            <a:r>
              <a:rPr lang="en-US" altLang="cs-CZ" sz="1200" dirty="0"/>
              <a:t>[</a:t>
            </a:r>
            <a:r>
              <a:rPr lang="en-US" altLang="cs-CZ" sz="1200" dirty="0">
                <a:highlight>
                  <a:srgbClr val="8EDAFC"/>
                </a:highlight>
              </a:rPr>
              <a:t>action searching</a:t>
            </a:r>
            <a:r>
              <a:rPr lang="en-US" altLang="cs-CZ" sz="1200" dirty="0"/>
              <a:t>]</a:t>
            </a:r>
          </a:p>
          <a:p>
            <a:r>
              <a:rPr lang="en-US" altLang="cs-CZ" sz="2400" dirty="0"/>
              <a:t>40D pose features – 40 relational frame-based characteristics</a:t>
            </a:r>
            <a:endParaRPr lang="en-US" altLang="cs-CZ" sz="1600" dirty="0"/>
          </a:p>
          <a:p>
            <a:pPr marL="857250" lvl="2" indent="0">
              <a:buNone/>
            </a:pPr>
            <a:r>
              <a:rPr lang="en-US" altLang="cs-CZ" sz="1200" dirty="0"/>
              <a:t>[Muller et al., Efficient and robust annotation of motion capture data, SCA 2009]</a:t>
            </a:r>
          </a:p>
          <a:p>
            <a:pPr marL="857250" lvl="2" indent="0">
              <a:buNone/>
            </a:pPr>
            <a:r>
              <a:rPr lang="en-US" altLang="cs-CZ" sz="1200" dirty="0"/>
              <a:t>[</a:t>
            </a:r>
            <a:r>
              <a:rPr lang="en-US" altLang="cs-CZ" sz="1200" dirty="0">
                <a:highlight>
                  <a:srgbClr val="8EDAFC"/>
                </a:highlight>
              </a:rPr>
              <a:t>action searching</a:t>
            </a:r>
            <a:r>
              <a:rPr lang="en-US" altLang="cs-CZ" sz="1200" dirty="0"/>
              <a:t>]</a:t>
            </a:r>
          </a:p>
        </p:txBody>
      </p:sp>
      <p:sp>
        <p:nvSpPr>
          <p:cNvPr id="3" name="Zástupný symbol pro zápatí 2">
            <a:extLst>
              <a:ext uri="{FF2B5EF4-FFF2-40B4-BE49-F238E27FC236}">
                <a16:creationId xmlns:a16="http://schemas.microsoft.com/office/drawing/2014/main" id="{999423FD-6E79-47B2-BF57-B83A8E5CC40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5C5469FB-B9C4-4CAB-B3FB-E83D6C5AF398}"/>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1CF22C08-306C-4091-A358-AB9CB242C6D2}"/>
              </a:ext>
            </a:extLst>
          </p:cNvPr>
          <p:cNvSpPr>
            <a:spLocks noGrp="1"/>
          </p:cNvSpPr>
          <p:nvPr>
            <p:ph type="sldNum" sz="quarter" idx="11"/>
          </p:nvPr>
        </p:nvSpPr>
        <p:spPr/>
        <p:txBody>
          <a:bodyPr/>
          <a:lstStyle/>
          <a:p>
            <a:pPr>
              <a:defRPr/>
            </a:pPr>
            <a:fld id="{0BAAA98E-AEB8-429B-B9FA-B14E1C5572D3}" type="slidenum">
              <a:rPr lang="en-US" altLang="en-US" smtClean="0"/>
              <a:pPr>
                <a:defRPr/>
              </a:pPr>
              <a:t>64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80044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4.2 Machine-Learned Features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Machine-learned features</a:t>
            </a:r>
            <a:endParaRPr lang="en-US" altLang="cs-CZ" dirty="0"/>
          </a:p>
          <a:p>
            <a:r>
              <a:rPr lang="en-US" altLang="cs-CZ" sz="2400" dirty="0"/>
              <a:t>Learning features automatically</a:t>
            </a:r>
          </a:p>
          <a:p>
            <a:r>
              <a:rPr lang="en-US" altLang="cs-CZ" sz="2400" dirty="0"/>
              <a:t>Requires a large amount of (labelled) training data</a:t>
            </a:r>
          </a:p>
          <a:p>
            <a:r>
              <a:rPr lang="en-US" altLang="cs-CZ" sz="2400" dirty="0"/>
              <a:t>Successful approaches based on CNN, RNN, LSTM</a:t>
            </a:r>
          </a:p>
          <a:p>
            <a:pPr lvl="1"/>
            <a:r>
              <a:rPr lang="en-US" altLang="cs-CZ" sz="2000" dirty="0"/>
              <a:t>Convolutional neural networks (CNN)</a:t>
            </a:r>
          </a:p>
          <a:p>
            <a:pPr lvl="1"/>
            <a:endParaRPr lang="en-US" altLang="cs-CZ" dirty="0"/>
          </a:p>
          <a:p>
            <a:pPr lvl="1"/>
            <a:endParaRPr lang="en-US" altLang="cs-CZ" dirty="0"/>
          </a:p>
          <a:p>
            <a:pPr lvl="1"/>
            <a:endParaRPr lang="en-US" altLang="cs-CZ" sz="2000" dirty="0"/>
          </a:p>
          <a:p>
            <a:pPr lvl="1"/>
            <a:r>
              <a:rPr lang="en-US" altLang="cs-CZ" sz="2000" dirty="0"/>
              <a:t>Recurrent neural networks (RNN)</a:t>
            </a:r>
          </a:p>
          <a:p>
            <a:endParaRPr lang="en-US" altLang="cs-CZ" sz="2400" dirty="0"/>
          </a:p>
        </p:txBody>
      </p:sp>
      <p:sp>
        <p:nvSpPr>
          <p:cNvPr id="3" name="Zástupný symbol pro zápatí 2">
            <a:extLst>
              <a:ext uri="{FF2B5EF4-FFF2-40B4-BE49-F238E27FC236}">
                <a16:creationId xmlns:a16="http://schemas.microsoft.com/office/drawing/2014/main" id="{7DAD70AC-0322-48B1-9A4E-576B9D27F33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F499305D-E0D5-4CBF-B191-925A2117A314}"/>
              </a:ext>
            </a:extLst>
          </p:cNvPr>
          <p:cNvSpPr>
            <a:spLocks noGrp="1"/>
          </p:cNvSpPr>
          <p:nvPr>
            <p:ph type="dt" sz="half" idx="10"/>
          </p:nvPr>
        </p:nvSpPr>
        <p:spPr/>
        <p:txBody>
          <a:bodyPr/>
          <a:lstStyle/>
          <a:p>
            <a:pPr>
              <a:defRPr/>
            </a:pPr>
            <a:r>
              <a:rPr lang="cs-CZ"/>
              <a:t>June 10, 2019</a:t>
            </a:r>
            <a:endParaRPr lang="en-US" dirty="0"/>
          </a:p>
        </p:txBody>
      </p:sp>
      <p:pic>
        <p:nvPicPr>
          <p:cNvPr id="7" name="Picture 4" descr="VÃ½sledek obrÃ¡zku pro neural network cat image classification">
            <a:extLst>
              <a:ext uri="{FF2B5EF4-FFF2-40B4-BE49-F238E27FC236}">
                <a16:creationId xmlns:a16="http://schemas.microsoft.com/office/drawing/2014/main" id="{E54B48F4-A8B5-4F9B-B6E9-BD7F58EE0B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28"/>
          <a:stretch/>
        </p:blipFill>
        <p:spPr bwMode="auto">
          <a:xfrm>
            <a:off x="1138874" y="3573016"/>
            <a:ext cx="7249550" cy="1355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camo.githubusercontent.com/973c3ae224a52ff2b86b799cfcb0069f60395e36/68747470733a2f2f63646e2d696d616765732d312e6d656469756d2e636f6d2f6d61782f313630302f312a4e4b6877734f594e555435785537507966365a6e68672e706e67">
            <a:extLst>
              <a:ext uri="{FF2B5EF4-FFF2-40B4-BE49-F238E27FC236}">
                <a16:creationId xmlns:a16="http://schemas.microsoft.com/office/drawing/2014/main" id="{751089C8-98D6-4B3E-9F5A-605669A025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9"/>
          <a:stretch/>
        </p:blipFill>
        <p:spPr bwMode="auto">
          <a:xfrm>
            <a:off x="3785573" y="5213557"/>
            <a:ext cx="4674859" cy="1195368"/>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6C67CBFE-5C0B-4AFD-81DE-FD00AAE0A248}"/>
              </a:ext>
            </a:extLst>
          </p:cNvPr>
          <p:cNvSpPr>
            <a:spLocks noGrp="1"/>
          </p:cNvSpPr>
          <p:nvPr>
            <p:ph type="sldNum" sz="quarter" idx="11"/>
          </p:nvPr>
        </p:nvSpPr>
        <p:spPr/>
        <p:txBody>
          <a:bodyPr/>
          <a:lstStyle/>
          <a:p>
            <a:pPr>
              <a:defRPr/>
            </a:pPr>
            <a:fld id="{0BAAA98E-AEB8-429B-B9FA-B14E1C5572D3}" type="slidenum">
              <a:rPr lang="en-US" altLang="en-US" smtClean="0"/>
              <a:pPr>
                <a:defRPr/>
              </a:pPr>
              <a:t>65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27431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4.2 Machine-Learned Features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6"/>
                </a:solidFill>
              </a:rPr>
              <a:t>Existing ML approaches</a:t>
            </a:r>
            <a:endParaRPr lang="en-US" altLang="cs-CZ" dirty="0"/>
          </a:p>
          <a:p>
            <a:r>
              <a:rPr lang="cs-CZ" altLang="cs-CZ" sz="2400" dirty="0"/>
              <a:t>16–256</a:t>
            </a:r>
            <a:r>
              <a:rPr lang="en-US" altLang="cs-CZ" sz="2400" dirty="0"/>
              <a:t>D float vectors compared by the Euclidean distance</a:t>
            </a:r>
          </a:p>
          <a:p>
            <a:pPr marL="0" indent="0">
              <a:buNone/>
            </a:pPr>
            <a:r>
              <a:rPr lang="en-US" altLang="cs-CZ" sz="1200" dirty="0"/>
              <a:t>	[</a:t>
            </a:r>
            <a:r>
              <a:rPr lang="cs-CZ" altLang="cs-CZ" sz="1200" dirty="0" err="1"/>
              <a:t>Coskun</a:t>
            </a:r>
            <a:r>
              <a:rPr lang="en-US" altLang="cs-CZ" sz="1200" dirty="0"/>
              <a:t> et al.: Human Motion Analysis with Deep Metric Learning. </a:t>
            </a:r>
            <a:r>
              <a:rPr lang="cs-CZ" altLang="cs-CZ" sz="1200" dirty="0"/>
              <a:t>ECCV</a:t>
            </a:r>
            <a:r>
              <a:rPr lang="en-US" altLang="cs-CZ" sz="1200" dirty="0"/>
              <a:t>, 2018]</a:t>
            </a:r>
          </a:p>
          <a:p>
            <a:pPr marL="0" indent="0">
              <a:buNone/>
            </a:pPr>
            <a:r>
              <a:rPr lang="en-US" altLang="cs-CZ" sz="1200" dirty="0"/>
              <a:t>	[</a:t>
            </a:r>
            <a:r>
              <a:rPr lang="en-US" altLang="cs-CZ" sz="1200" dirty="0">
                <a:highlight>
                  <a:srgbClr val="00FF00"/>
                </a:highlight>
              </a:rPr>
              <a:t>action recognition</a:t>
            </a:r>
            <a:r>
              <a:rPr lang="en-US" altLang="cs-CZ" sz="1200" dirty="0"/>
              <a:t>] [</a:t>
            </a:r>
            <a:r>
              <a:rPr lang="en-US" altLang="cs-CZ" sz="1200" dirty="0">
                <a:highlight>
                  <a:srgbClr val="FFD34C"/>
                </a:highlight>
              </a:rPr>
              <a:t>gait recognition</a:t>
            </a:r>
            <a:r>
              <a:rPr lang="en-US" altLang="cs-CZ" sz="1200" dirty="0"/>
              <a:t>]</a:t>
            </a:r>
            <a:endParaRPr lang="cs-CZ" altLang="cs-CZ" sz="1200" dirty="0"/>
          </a:p>
          <a:p>
            <a:r>
              <a:rPr lang="en-US" altLang="cs-CZ" sz="2400" dirty="0"/>
              <a:t>?D float vectors compared by the Euclidean distance</a:t>
            </a:r>
          </a:p>
          <a:p>
            <a:pPr marL="914400" lvl="2" indent="0">
              <a:buNone/>
            </a:pPr>
            <a:r>
              <a:rPr lang="en-US" altLang="cs-CZ" sz="1200" dirty="0"/>
              <a:t>[</a:t>
            </a:r>
            <a:r>
              <a:rPr lang="fr-FR" altLang="cs-CZ" sz="1200" dirty="0"/>
              <a:t>Aristidou et al.: Deep Motifs and Motion Signatures, ACM Trans. Graph., 2018</a:t>
            </a:r>
            <a:r>
              <a:rPr lang="en-US" altLang="cs-CZ" sz="1200" dirty="0"/>
              <a:t>]</a:t>
            </a:r>
          </a:p>
          <a:p>
            <a:pPr marL="914400" lvl="2" indent="0">
              <a:buNone/>
            </a:pPr>
            <a:r>
              <a:rPr lang="en-US" altLang="cs-CZ" sz="1200" dirty="0"/>
              <a:t>[</a:t>
            </a:r>
            <a:r>
              <a:rPr lang="en-US" altLang="cs-CZ" sz="1200" dirty="0">
                <a:highlight>
                  <a:srgbClr val="00FF00"/>
                </a:highlight>
              </a:rPr>
              <a:t>action recognition</a:t>
            </a:r>
            <a:r>
              <a:rPr lang="en-US" altLang="cs-CZ" sz="1200" dirty="0"/>
              <a:t>] [</a:t>
            </a:r>
            <a:r>
              <a:rPr lang="en-US" altLang="cs-CZ" sz="1200" dirty="0">
                <a:highlight>
                  <a:srgbClr val="8EDAFC"/>
                </a:highlight>
              </a:rPr>
              <a:t>action searching</a:t>
            </a:r>
            <a:r>
              <a:rPr lang="en-US" altLang="cs-CZ" sz="1200" dirty="0"/>
              <a:t>]</a:t>
            </a:r>
          </a:p>
          <a:p>
            <a:r>
              <a:rPr lang="en-US" altLang="cs-CZ" sz="2400" dirty="0"/>
              <a:t>4,096D float vectors compared by the Euclidean distance</a:t>
            </a:r>
          </a:p>
          <a:p>
            <a:pPr marL="914400" lvl="2" indent="0">
              <a:buNone/>
            </a:pPr>
            <a:r>
              <a:rPr lang="en-US" altLang="cs-CZ" sz="1200" dirty="0"/>
              <a:t>[</a:t>
            </a:r>
            <a:r>
              <a:rPr lang="en-US" altLang="cs-CZ" sz="1200" dirty="0" err="1"/>
              <a:t>Sedmidubsky</a:t>
            </a:r>
            <a:r>
              <a:rPr lang="en-US" altLang="cs-CZ" sz="1200" dirty="0"/>
              <a:t> et al.: Effective and efficient similarity searching in motion capture data. MTAP, 2018]</a:t>
            </a:r>
          </a:p>
          <a:p>
            <a:pPr marL="914400" lvl="2" indent="0">
              <a:buNone/>
            </a:pPr>
            <a:r>
              <a:rPr lang="en-US" altLang="cs-CZ" sz="1200" dirty="0"/>
              <a:t>[</a:t>
            </a:r>
            <a:r>
              <a:rPr lang="en-US" altLang="cs-CZ" sz="1200" dirty="0">
                <a:highlight>
                  <a:srgbClr val="00FF00"/>
                </a:highlight>
              </a:rPr>
              <a:t>action recognition</a:t>
            </a:r>
            <a:r>
              <a:rPr lang="en-US" altLang="cs-CZ" sz="1200" dirty="0"/>
              <a:t>] [</a:t>
            </a:r>
            <a:r>
              <a:rPr lang="en-US" altLang="cs-CZ" sz="1200" dirty="0">
                <a:highlight>
                  <a:srgbClr val="8EDAFC"/>
                </a:highlight>
              </a:rPr>
              <a:t>action searching</a:t>
            </a:r>
            <a:r>
              <a:rPr lang="en-US" altLang="cs-CZ" sz="1200" dirty="0"/>
              <a:t>]</a:t>
            </a:r>
          </a:p>
          <a:p>
            <a:r>
              <a:rPr lang="en-US" altLang="cs-CZ" sz="2400" dirty="0"/>
              <a:t>160D bit vectors compared by the Hamming distance</a:t>
            </a:r>
          </a:p>
          <a:p>
            <a:pPr marL="914400" lvl="2" indent="0">
              <a:buNone/>
            </a:pPr>
            <a:r>
              <a:rPr lang="en-US" altLang="cs-CZ" sz="1200" dirty="0"/>
              <a:t>[Wang et al.: Deep signatures for indexing and retrieval in large motion databases. Motion in Games, 2015]</a:t>
            </a:r>
          </a:p>
          <a:p>
            <a:pPr marL="914400" lvl="2" indent="0">
              <a:buNone/>
            </a:pPr>
            <a:r>
              <a:rPr lang="en-US" altLang="cs-CZ" sz="1200" dirty="0"/>
              <a:t>[</a:t>
            </a:r>
            <a:r>
              <a:rPr lang="en-US" altLang="cs-CZ" sz="1200" dirty="0">
                <a:highlight>
                  <a:srgbClr val="8EDAFC"/>
                </a:highlight>
              </a:rPr>
              <a:t>action searching</a:t>
            </a:r>
            <a:r>
              <a:rPr lang="en-US" altLang="cs-CZ" sz="1200" dirty="0"/>
              <a:t>]</a:t>
            </a:r>
          </a:p>
        </p:txBody>
      </p:sp>
      <p:sp>
        <p:nvSpPr>
          <p:cNvPr id="3" name="Zástupný symbol pro zápatí 2">
            <a:extLst>
              <a:ext uri="{FF2B5EF4-FFF2-40B4-BE49-F238E27FC236}">
                <a16:creationId xmlns:a16="http://schemas.microsoft.com/office/drawing/2014/main" id="{7DAD70AC-0322-48B1-9A4E-576B9D27F33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F499305D-E0D5-4CBF-B191-925A2117A314}"/>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4ED2A24A-13EE-47BC-89D9-E85BD9D4D297}"/>
              </a:ext>
            </a:extLst>
          </p:cNvPr>
          <p:cNvSpPr>
            <a:spLocks noGrp="1"/>
          </p:cNvSpPr>
          <p:nvPr>
            <p:ph type="sldNum" sz="quarter" idx="11"/>
          </p:nvPr>
        </p:nvSpPr>
        <p:spPr/>
        <p:txBody>
          <a:bodyPr/>
          <a:lstStyle/>
          <a:p>
            <a:pPr>
              <a:defRPr/>
            </a:pPr>
            <a:fld id="{0BAAA98E-AEB8-429B-B9FA-B14E1C5572D3}" type="slidenum">
              <a:rPr lang="en-US" altLang="en-US" smtClean="0"/>
              <a:pPr>
                <a:defRPr/>
              </a:pPr>
              <a:t>66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569578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4.2 Summary of Features</a:t>
            </a:r>
          </a:p>
        </p:txBody>
      </p:sp>
      <p:sp>
        <p:nvSpPr>
          <p:cNvPr id="28674" name="Zástupný symbol pro obsah 2"/>
          <p:cNvSpPr>
            <a:spLocks noGrp="1"/>
          </p:cNvSpPr>
          <p:nvPr>
            <p:ph idx="1"/>
          </p:nvPr>
        </p:nvSpPr>
        <p:spPr>
          <a:xfrm>
            <a:off x="250824" y="1412776"/>
            <a:ext cx="8641853" cy="4853869"/>
          </a:xfrm>
        </p:spPr>
        <p:txBody>
          <a:bodyPr/>
          <a:lstStyle/>
          <a:p>
            <a:pPr marL="0" indent="0">
              <a:buNone/>
            </a:pPr>
            <a:r>
              <a:rPr lang="en-US" altLang="cs-CZ" b="1" dirty="0">
                <a:solidFill>
                  <a:schemeClr val="accent2"/>
                </a:solidFill>
              </a:rPr>
              <a:t>Advantages/disadvantages of features</a:t>
            </a:r>
            <a:endParaRPr lang="en-US" altLang="cs-CZ" dirty="0"/>
          </a:p>
        </p:txBody>
      </p:sp>
      <p:graphicFrame>
        <p:nvGraphicFramePr>
          <p:cNvPr id="7" name="Table 22">
            <a:extLst>
              <a:ext uri="{FF2B5EF4-FFF2-40B4-BE49-F238E27FC236}">
                <a16:creationId xmlns:a16="http://schemas.microsoft.com/office/drawing/2014/main" id="{A8DB3149-E526-4AB2-89D7-60F60C3AFBFC}"/>
              </a:ext>
            </a:extLst>
          </p:cNvPr>
          <p:cNvGraphicFramePr>
            <a:graphicFrameLocks noGrp="1"/>
          </p:cNvGraphicFramePr>
          <p:nvPr>
            <p:extLst>
              <p:ext uri="{D42A27DB-BD31-4B8C-83A1-F6EECF244321}">
                <p14:modId xmlns:p14="http://schemas.microsoft.com/office/powerpoint/2010/main" val="1247790304"/>
              </p:ext>
            </p:extLst>
          </p:nvPr>
        </p:nvGraphicFramePr>
        <p:xfrm>
          <a:off x="1691680" y="2492896"/>
          <a:ext cx="5487594" cy="3083040"/>
        </p:xfrm>
        <a:graphic>
          <a:graphicData uri="http://schemas.openxmlformats.org/drawingml/2006/table">
            <a:tbl>
              <a:tblPr firstRow="1" bandRow="1"/>
              <a:tblGrid>
                <a:gridCol w="2607594">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1386193026"/>
                    </a:ext>
                  </a:extLst>
                </a:gridCol>
              </a:tblGrid>
              <a:tr h="54000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n-US" sz="1400" b="1" noProof="0" dirty="0">
                          <a:latin typeface="+mn-lt"/>
                        </a:rPr>
                        <a:t>HAND-CRAFTED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noProof="0" dirty="0">
                          <a:latin typeface="+mn-lt"/>
                        </a:rPr>
                        <a:t>MACHINE-LEARNED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75000"/>
                      </a:srgbClr>
                    </a:solidFill>
                  </a:tcPr>
                </a:tc>
                <a:extLst>
                  <a:ext uri="{0D108BD9-81ED-4DB2-BD59-A6C34878D82A}">
                    <a16:rowId xmlns:a16="http://schemas.microsoft.com/office/drawing/2014/main" val="10000"/>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latin typeface="+mn-lt"/>
                        </a:rPr>
                        <a:t>Accuracy (descriptive power)</a:t>
                      </a:r>
                      <a:endParaRPr lang="en-US" sz="1400" b="1"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000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Interpretability of dimensions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10002"/>
                  </a:ext>
                </a:extLst>
              </a:tr>
              <a:tr h="54000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Prerequisites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FFC000"/>
                          </a:solidFill>
                          <a:latin typeface="+mn-lt"/>
                        </a:rPr>
                        <a:t>Very good scenario knowledge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solidFill>
                            <a:srgbClr val="C00000"/>
                          </a:solidFill>
                          <a:latin typeface="+mn-lt"/>
                        </a:rPr>
                        <a:t>Many example</a:t>
                      </a:r>
                    </a:p>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solidFill>
                            <a:srgbClr val="C00000"/>
                          </a:solidFill>
                          <a:latin typeface="+mn-lt"/>
                        </a:rPr>
                        <a:t>categorized motions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Application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FFC000"/>
                          </a:solidFill>
                          <a:latin typeface="+mn-lt"/>
                        </a:rPr>
                        <a:t>More-easily describable</a:t>
                      </a:r>
                    </a:p>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noProof="0" dirty="0">
                          <a:solidFill>
                            <a:srgbClr val="FFC000"/>
                          </a:solidFill>
                          <a:latin typeface="+mn-lt"/>
                        </a:rPr>
                        <a:t>scenarios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0" baseline="0" noProof="0" dirty="0">
                          <a:solidFill>
                            <a:srgbClr val="00B050"/>
                          </a:solidFill>
                          <a:latin typeface="+mn-lt"/>
                        </a:rPr>
                        <a:t>Most scenarios with some categorization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979717380"/>
                  </a:ext>
                </a:extLst>
              </a:tr>
            </a:tbl>
          </a:graphicData>
        </a:graphic>
      </p:graphicFrame>
      <p:pic>
        <p:nvPicPr>
          <p:cNvPr id="5" name="Grafický objekt 4" descr="Usmívající se obličej bez výplně">
            <a:extLst>
              <a:ext uri="{FF2B5EF4-FFF2-40B4-BE49-F238E27FC236}">
                <a16:creationId xmlns:a16="http://schemas.microsoft.com/office/drawing/2014/main" id="{4D5E0E54-AC83-49F7-A8CA-C33437E484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1322" y="3572896"/>
            <a:ext cx="540000" cy="540000"/>
          </a:xfrm>
          <a:prstGeom prst="rect">
            <a:avLst/>
          </a:prstGeom>
        </p:spPr>
      </p:pic>
      <p:pic>
        <p:nvPicPr>
          <p:cNvPr id="8" name="Grafický objekt 7" descr="Neutrální obličej bez výplně">
            <a:extLst>
              <a:ext uri="{FF2B5EF4-FFF2-40B4-BE49-F238E27FC236}">
                <a16:creationId xmlns:a16="http://schemas.microsoft.com/office/drawing/2014/main" id="{8182C0CB-63F3-4765-8C0C-0ADF83AAC0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1322" y="3032896"/>
            <a:ext cx="540000" cy="540000"/>
          </a:xfrm>
          <a:prstGeom prst="rect">
            <a:avLst/>
          </a:prstGeom>
        </p:spPr>
      </p:pic>
      <p:pic>
        <p:nvPicPr>
          <p:cNvPr id="10" name="Grafický objekt 9" descr="Smutný obličej bez výplně">
            <a:extLst>
              <a:ext uri="{FF2B5EF4-FFF2-40B4-BE49-F238E27FC236}">
                <a16:creationId xmlns:a16="http://schemas.microsoft.com/office/drawing/2014/main" id="{63C31799-4201-4839-AD09-F3D899752D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1482" y="3572896"/>
            <a:ext cx="540000" cy="540000"/>
          </a:xfrm>
          <a:prstGeom prst="rect">
            <a:avLst/>
          </a:prstGeom>
        </p:spPr>
      </p:pic>
      <p:pic>
        <p:nvPicPr>
          <p:cNvPr id="15" name="Grafický objekt 14" descr="Usmívající se obličej bez výplně">
            <a:extLst>
              <a:ext uri="{FF2B5EF4-FFF2-40B4-BE49-F238E27FC236}">
                <a16:creationId xmlns:a16="http://schemas.microsoft.com/office/drawing/2014/main" id="{BC6F7854-584F-41C7-80E1-05ACA3BF52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1482" y="3032896"/>
            <a:ext cx="540000" cy="540000"/>
          </a:xfrm>
          <a:prstGeom prst="rect">
            <a:avLst/>
          </a:prstGeom>
        </p:spPr>
      </p:pic>
      <p:sp>
        <p:nvSpPr>
          <p:cNvPr id="3" name="Zástupný symbol pro zápatí 2">
            <a:extLst>
              <a:ext uri="{FF2B5EF4-FFF2-40B4-BE49-F238E27FC236}">
                <a16:creationId xmlns:a16="http://schemas.microsoft.com/office/drawing/2014/main" id="{684EE805-EDDE-4FFF-8386-79C1F71553F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9297BE78-EB0B-47C8-9194-2696F51990C7}"/>
              </a:ext>
            </a:extLst>
          </p:cNvPr>
          <p:cNvSpPr>
            <a:spLocks noGrp="1"/>
          </p:cNvSpPr>
          <p:nvPr>
            <p:ph type="dt" sz="half" idx="10"/>
          </p:nvPr>
        </p:nvSpPr>
        <p:spPr/>
        <p:txBody>
          <a:bodyPr/>
          <a:lstStyle/>
          <a:p>
            <a:pPr>
              <a:defRPr/>
            </a:pPr>
            <a:r>
              <a:rPr lang="cs-CZ"/>
              <a:t>June 10, 2019</a:t>
            </a:r>
            <a:endParaRPr lang="en-US" dirty="0"/>
          </a:p>
        </p:txBody>
      </p:sp>
      <p:sp>
        <p:nvSpPr>
          <p:cNvPr id="6" name="Zástupný symbol pro číslo snímku 5">
            <a:extLst>
              <a:ext uri="{FF2B5EF4-FFF2-40B4-BE49-F238E27FC236}">
                <a16:creationId xmlns:a16="http://schemas.microsoft.com/office/drawing/2014/main" id="{447B4E3B-0C97-48AD-8C61-0F75536C3FB4}"/>
              </a:ext>
            </a:extLst>
          </p:cNvPr>
          <p:cNvSpPr>
            <a:spLocks noGrp="1"/>
          </p:cNvSpPr>
          <p:nvPr>
            <p:ph type="sldNum" sz="quarter" idx="11"/>
          </p:nvPr>
        </p:nvSpPr>
        <p:spPr/>
        <p:txBody>
          <a:bodyPr/>
          <a:lstStyle/>
          <a:p>
            <a:pPr>
              <a:defRPr/>
            </a:pPr>
            <a:fld id="{0BAAA98E-AEB8-429B-B9FA-B14E1C5572D3}" type="slidenum">
              <a:rPr lang="en-US" altLang="en-US" smtClean="0"/>
              <a:pPr>
                <a:defRPr/>
              </a:pPr>
              <a:t>67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670231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camo.githubusercontent.com/b755c9b005bc4f888ef7f7ad17b2410025b87d3b/68747470733a2f2f63646e2d696d616765732d312e6d656469756d2e636f6d2f6d61782f313630302f312a36516e505553765f74394259394676385f614c622d512e706e67">
            <a:extLst>
              <a:ext uri="{FF2B5EF4-FFF2-40B4-BE49-F238E27FC236}">
                <a16:creationId xmlns:a16="http://schemas.microsoft.com/office/drawing/2014/main" id="{E5B8F1A2-F999-4CB1-8598-F54DA9F2B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687" y="1881245"/>
            <a:ext cx="4175817" cy="1475747"/>
          </a:xfrm>
          <a:prstGeom prst="rect">
            <a:avLst/>
          </a:prstGeom>
          <a:noFill/>
          <a:extLst>
            <a:ext uri="{909E8E84-426E-40DD-AFC4-6F175D3DCCD1}">
              <a14:hiddenFill xmlns:a14="http://schemas.microsoft.com/office/drawing/2010/main">
                <a:solidFill>
                  <a:srgbClr val="FFFFFF"/>
                </a:solidFill>
              </a14:hiddenFill>
            </a:ext>
          </a:extLst>
        </p:spPr>
      </p:pic>
      <p:sp>
        <p:nvSpPr>
          <p:cNvPr id="28677" name="Nadpis 1"/>
          <p:cNvSpPr>
            <a:spLocks noGrp="1"/>
          </p:cNvSpPr>
          <p:nvPr>
            <p:ph type="title"/>
          </p:nvPr>
        </p:nvSpPr>
        <p:spPr/>
        <p:txBody>
          <a:bodyPr/>
          <a:lstStyle/>
          <a:p>
            <a:pPr eaLnBrk="1" hangingPunct="1"/>
            <a:r>
              <a:rPr lang="en-US" altLang="en-US" dirty="0"/>
              <a:t>4.3 Feature Learning Approaches</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Machine-learning approaches in detail</a:t>
            </a:r>
            <a:endParaRPr lang="en-US" altLang="cs-CZ" dirty="0"/>
          </a:p>
          <a:p>
            <a:r>
              <a:rPr lang="en-US" altLang="en-US" sz="2400" dirty="0"/>
              <a:t>LSTM-based Similarity Concept</a:t>
            </a:r>
          </a:p>
          <a:p>
            <a:pPr lvl="1"/>
            <a:r>
              <a:rPr lang="en-US" altLang="en-US" sz="2000" dirty="0"/>
              <a:t>1,024D feature + Manhattan distance</a:t>
            </a:r>
            <a:endParaRPr lang="cs-CZ" altLang="en-US" sz="2000" dirty="0"/>
          </a:p>
          <a:p>
            <a:endParaRPr lang="cs-CZ" altLang="en-US" sz="2400" dirty="0"/>
          </a:p>
          <a:p>
            <a:r>
              <a:rPr lang="en-US" altLang="en-US" sz="2400" dirty="0"/>
              <a:t>Motion-Image Similarity Concept</a:t>
            </a:r>
          </a:p>
          <a:p>
            <a:pPr lvl="1"/>
            <a:r>
              <a:rPr lang="en-US" altLang="en-US" sz="2000" dirty="0"/>
              <a:t>4,096D feature + Euclidean distance</a:t>
            </a:r>
          </a:p>
          <a:p>
            <a:pPr lvl="1"/>
            <a:endParaRPr lang="cs-CZ" altLang="en-US" sz="2400" dirty="0"/>
          </a:p>
          <a:p>
            <a:endParaRPr lang="cs-CZ" altLang="en-US" sz="2400" dirty="0"/>
          </a:p>
          <a:p>
            <a:r>
              <a:rPr lang="en-US" altLang="en-US" sz="2400" dirty="0"/>
              <a:t>Triple-Loss Similarity Concept</a:t>
            </a:r>
          </a:p>
          <a:p>
            <a:pPr lvl="1"/>
            <a:r>
              <a:rPr lang="en-US" altLang="en-US" sz="2000" dirty="0"/>
              <a:t>?D feature + Euclidean distance</a:t>
            </a:r>
          </a:p>
          <a:p>
            <a:endParaRPr lang="en-US" altLang="cs-CZ" sz="2400" dirty="0"/>
          </a:p>
        </p:txBody>
      </p:sp>
      <p:sp>
        <p:nvSpPr>
          <p:cNvPr id="2" name="Zástupný symbol pro zápatí 1">
            <a:extLst>
              <a:ext uri="{FF2B5EF4-FFF2-40B4-BE49-F238E27FC236}">
                <a16:creationId xmlns:a16="http://schemas.microsoft.com/office/drawing/2014/main" id="{45A26178-1B61-4D18-82C6-B5D6DC9A15E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71C5F8EF-E2D2-4DD2-A915-9BE0D9A6D455}"/>
              </a:ext>
            </a:extLst>
          </p:cNvPr>
          <p:cNvSpPr>
            <a:spLocks noGrp="1"/>
          </p:cNvSpPr>
          <p:nvPr>
            <p:ph type="dt" sz="half" idx="10"/>
          </p:nvPr>
        </p:nvSpPr>
        <p:spPr/>
        <p:txBody>
          <a:bodyPr/>
          <a:lstStyle/>
          <a:p>
            <a:pPr>
              <a:defRPr/>
            </a:pPr>
            <a:r>
              <a:rPr lang="cs-CZ"/>
              <a:t>June 10, 2019</a:t>
            </a:r>
            <a:endParaRPr lang="en-US" dirty="0"/>
          </a:p>
        </p:txBody>
      </p:sp>
      <p:pic>
        <p:nvPicPr>
          <p:cNvPr id="7" name="Obrázek 6">
            <a:extLst>
              <a:ext uri="{FF2B5EF4-FFF2-40B4-BE49-F238E27FC236}">
                <a16:creationId xmlns:a16="http://schemas.microsoft.com/office/drawing/2014/main" id="{D3B400BD-4197-4C26-BC5B-9A62F7EE2980}"/>
              </a:ext>
            </a:extLst>
          </p:cNvPr>
          <p:cNvPicPr>
            <a:picLocks noChangeAspect="1"/>
          </p:cNvPicPr>
          <p:nvPr/>
        </p:nvPicPr>
        <p:blipFill>
          <a:blip r:embed="rId4"/>
          <a:stretch>
            <a:fillRect/>
          </a:stretch>
        </p:blipFill>
        <p:spPr>
          <a:xfrm>
            <a:off x="4796849" y="4784801"/>
            <a:ext cx="4000974" cy="1702923"/>
          </a:xfrm>
          <a:prstGeom prst="rect">
            <a:avLst/>
          </a:prstGeom>
        </p:spPr>
      </p:pic>
      <p:pic>
        <p:nvPicPr>
          <p:cNvPr id="9" name="Obrázek 8" descr="Obsah obrázku snímek obrazovky&#10;&#10;Popis se vygeneroval automaticky.">
            <a:extLst>
              <a:ext uri="{FF2B5EF4-FFF2-40B4-BE49-F238E27FC236}">
                <a16:creationId xmlns:a16="http://schemas.microsoft.com/office/drawing/2014/main" id="{311E3B02-5A53-4A93-9019-6022AE5D73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3978"/>
          <a:stretch/>
        </p:blipFill>
        <p:spPr>
          <a:xfrm>
            <a:off x="3420070" y="3933056"/>
            <a:ext cx="5472608" cy="872814"/>
          </a:xfrm>
          <a:prstGeom prst="rect">
            <a:avLst/>
          </a:prstGeom>
        </p:spPr>
      </p:pic>
      <p:sp>
        <p:nvSpPr>
          <p:cNvPr id="5" name="Zástupný symbol pro číslo snímku 4">
            <a:extLst>
              <a:ext uri="{FF2B5EF4-FFF2-40B4-BE49-F238E27FC236}">
                <a16:creationId xmlns:a16="http://schemas.microsoft.com/office/drawing/2014/main" id="{384E3E48-B86E-4CB3-ADE6-245ACC65CD39}"/>
              </a:ext>
            </a:extLst>
          </p:cNvPr>
          <p:cNvSpPr>
            <a:spLocks noGrp="1"/>
          </p:cNvSpPr>
          <p:nvPr>
            <p:ph type="sldNum" sz="quarter" idx="11"/>
          </p:nvPr>
        </p:nvSpPr>
        <p:spPr/>
        <p:txBody>
          <a:bodyPr/>
          <a:lstStyle/>
          <a:p>
            <a:pPr>
              <a:defRPr/>
            </a:pPr>
            <a:fld id="{0BAAA98E-AEB8-429B-B9FA-B14E1C5572D3}" type="slidenum">
              <a:rPr lang="en-US" altLang="en-US" smtClean="0"/>
              <a:pPr>
                <a:defRPr/>
              </a:pPr>
              <a:t>68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218602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4.3 LSTM-based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2"/>
                </a:solidFill>
              </a:rPr>
              <a:t>Recurrent Neural Networks (RNN)</a:t>
            </a:r>
          </a:p>
          <a:p>
            <a:r>
              <a:rPr lang="en-US" sz="2400" dirty="0"/>
              <a:t>Ideal to model sequences of poses</a:t>
            </a:r>
            <a:endParaRPr lang="en-US" altLang="cs-CZ" sz="2400" dirty="0"/>
          </a:p>
          <a:p>
            <a:r>
              <a:rPr lang="en-US" altLang="cs-CZ" sz="2400" dirty="0"/>
              <a:t>Output contents are influenced by the history of inputs</a:t>
            </a:r>
          </a:p>
          <a:p>
            <a:endParaRPr lang="en-US" altLang="cs-CZ" sz="2400" dirty="0"/>
          </a:p>
          <a:p>
            <a:endParaRPr lang="en-US" altLang="cs-CZ" sz="2400" dirty="0"/>
          </a:p>
          <a:p>
            <a:endParaRPr lang="en-US" altLang="cs-CZ" sz="2400" dirty="0"/>
          </a:p>
          <a:p>
            <a:endParaRPr lang="en-US" altLang="cs-CZ" sz="2400" dirty="0"/>
          </a:p>
          <a:p>
            <a:endParaRPr lang="en-US" altLang="cs-CZ" sz="2400" dirty="0"/>
          </a:p>
          <a:p>
            <a:r>
              <a:rPr lang="en-US" altLang="cs-CZ" sz="2400" b="1" dirty="0">
                <a:solidFill>
                  <a:schemeClr val="accent6"/>
                </a:solidFill>
              </a:rPr>
              <a:t>Long-Short Term Memory (LSTM)</a:t>
            </a:r>
            <a:r>
              <a:rPr lang="en-US" altLang="cs-CZ" sz="2400" dirty="0"/>
              <a:t> network:</a:t>
            </a:r>
          </a:p>
          <a:p>
            <a:pPr lvl="1"/>
            <a:r>
              <a:rPr lang="en-US" sz="2000" dirty="0"/>
              <a:t>A special kind of RNN, capable of learning long-term dependencies</a:t>
            </a:r>
          </a:p>
          <a:p>
            <a:pPr lvl="1"/>
            <a:r>
              <a:rPr lang="en-US" sz="2000" dirty="0"/>
              <a:t>It le</a:t>
            </a:r>
            <a:r>
              <a:rPr lang="en-US" altLang="cs-CZ" sz="2000" dirty="0"/>
              <a:t>arns when data should be remembered and when they should be thrown away</a:t>
            </a:r>
          </a:p>
          <a:p>
            <a:pPr marL="0" indent="0">
              <a:buNone/>
            </a:pPr>
            <a:endParaRPr lang="en-US" sz="2000" dirty="0"/>
          </a:p>
        </p:txBody>
      </p:sp>
      <p:sp>
        <p:nvSpPr>
          <p:cNvPr id="4" name="Zástupný symbol pro zápatí 3">
            <a:extLst>
              <a:ext uri="{FF2B5EF4-FFF2-40B4-BE49-F238E27FC236}">
                <a16:creationId xmlns:a16="http://schemas.microsoft.com/office/drawing/2014/main" id="{5161F20C-C59C-4562-A18D-96EB0D4955A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A9E751F5-31F1-4F61-8018-8ACBB2CD07C5}"/>
              </a:ext>
            </a:extLst>
          </p:cNvPr>
          <p:cNvSpPr>
            <a:spLocks noGrp="1"/>
          </p:cNvSpPr>
          <p:nvPr>
            <p:ph type="dt" sz="half" idx="10"/>
          </p:nvPr>
        </p:nvSpPr>
        <p:spPr/>
        <p:txBody>
          <a:bodyPr/>
          <a:lstStyle/>
          <a:p>
            <a:pPr>
              <a:defRPr/>
            </a:pPr>
            <a:r>
              <a:rPr lang="cs-CZ"/>
              <a:t>June 10, 2019</a:t>
            </a:r>
            <a:endParaRPr lang="en-US" dirty="0"/>
          </a:p>
        </p:txBody>
      </p:sp>
      <p:pic>
        <p:nvPicPr>
          <p:cNvPr id="17" name="Picture 4" descr="SouvisejÃ­cÃ­ obrÃ¡zek">
            <a:extLst>
              <a:ext uri="{FF2B5EF4-FFF2-40B4-BE49-F238E27FC236}">
                <a16:creationId xmlns:a16="http://schemas.microsoft.com/office/drawing/2014/main" id="{C666876F-D178-41E7-AB0F-32F5A0BC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51379"/>
            <a:ext cx="4100447" cy="16137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ouvisejÃ­cÃ­ obrÃ¡zek">
            <a:extLst>
              <a:ext uri="{FF2B5EF4-FFF2-40B4-BE49-F238E27FC236}">
                <a16:creationId xmlns:a16="http://schemas.microsoft.com/office/drawing/2014/main" id="{4122961D-BBAD-4EBE-B298-A5BDC0B2A75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200" b="27600"/>
          <a:stretch/>
        </p:blipFill>
        <p:spPr bwMode="auto">
          <a:xfrm>
            <a:off x="4402435" y="3413373"/>
            <a:ext cx="4683079" cy="158578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a:extLst>
              <a:ext uri="{FF2B5EF4-FFF2-40B4-BE49-F238E27FC236}">
                <a16:creationId xmlns:a16="http://schemas.microsoft.com/office/drawing/2014/main" id="{35C44266-F49C-4614-8217-618F64483C0D}"/>
              </a:ext>
            </a:extLst>
          </p:cNvPr>
          <p:cNvSpPr>
            <a:spLocks noGrp="1"/>
          </p:cNvSpPr>
          <p:nvPr>
            <p:ph type="sldNum" sz="quarter" idx="11"/>
          </p:nvPr>
        </p:nvSpPr>
        <p:spPr/>
        <p:txBody>
          <a:bodyPr/>
          <a:lstStyle/>
          <a:p>
            <a:pPr>
              <a:defRPr/>
            </a:pPr>
            <a:fld id="{0BAAA98E-AEB8-429B-B9FA-B14E1C5572D3}" type="slidenum">
              <a:rPr lang="en-US" altLang="en-US" smtClean="0"/>
              <a:pPr>
                <a:defRPr/>
              </a:pPr>
              <a:t>69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64929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0" indent="0">
              <a:buNone/>
            </a:pPr>
            <a:r>
              <a:rPr lang="en-US" altLang="cs-CZ" b="1" dirty="0">
                <a:solidFill>
                  <a:schemeClr val="accent6"/>
                </a:solidFill>
              </a:rPr>
              <a:t>3D motion capture principles</a:t>
            </a:r>
          </a:p>
          <a:p>
            <a:r>
              <a:rPr lang="en-US" altLang="cs-CZ" sz="2400" dirty="0"/>
              <a:t>Estimating 3D poses from a single 2D video camera</a:t>
            </a:r>
          </a:p>
          <a:p>
            <a:pPr lvl="1"/>
            <a:r>
              <a:rPr lang="en-US" altLang="cs-CZ" sz="2000" dirty="0"/>
              <a:t>Not so precise but a great applicability</a:t>
            </a:r>
          </a:p>
          <a:p>
            <a:endParaRPr lang="en-US" altLang="cs-CZ" sz="2400" dirty="0"/>
          </a:p>
          <a:p>
            <a:endParaRPr lang="cs-CZ" altLang="cs-CZ" sz="2400" dirty="0"/>
          </a:p>
          <a:p>
            <a:endParaRPr lang="cs-CZ" altLang="cs-CZ" sz="2400" dirty="0"/>
          </a:p>
          <a:p>
            <a:r>
              <a:rPr lang="en-US" altLang="cs-CZ" sz="2400" dirty="0"/>
              <a:t>Applying 3D motion capture technologies</a:t>
            </a:r>
          </a:p>
          <a:p>
            <a:pPr lvl="1"/>
            <a:r>
              <a:rPr lang="en-US" altLang="cs-CZ" sz="2000" dirty="0"/>
              <a:t>Precise but expensive and with a limited applicability</a:t>
            </a:r>
          </a:p>
          <a:p>
            <a:pPr lvl="1"/>
            <a:r>
              <a:rPr lang="en-US" altLang="cs-CZ" sz="2000" dirty="0"/>
              <a:t>Technologies:</a:t>
            </a:r>
            <a:endParaRPr lang="en-US" altLang="cs-CZ" sz="2400" dirty="0"/>
          </a:p>
          <a:p>
            <a:pPr lvl="2"/>
            <a:r>
              <a:rPr lang="en-US" altLang="cs-CZ" sz="1600" dirty="0"/>
              <a:t>Optical</a:t>
            </a:r>
          </a:p>
          <a:p>
            <a:pPr lvl="3"/>
            <a:r>
              <a:rPr lang="en-US" altLang="cs-CZ" sz="1600" dirty="0"/>
              <a:t>Marker-based (invasive)</a:t>
            </a:r>
          </a:p>
          <a:p>
            <a:pPr lvl="3"/>
            <a:r>
              <a:rPr lang="en-US" altLang="cs-CZ" sz="1600" dirty="0"/>
              <a:t>Marker-less (non-invasive)</a:t>
            </a:r>
          </a:p>
          <a:p>
            <a:pPr lvl="2"/>
            <a:r>
              <a:rPr lang="en-US" altLang="cs-CZ" sz="1600" dirty="0"/>
              <a:t>Other – inertial</a:t>
            </a:r>
            <a:r>
              <a:rPr lang="cs-CZ" altLang="cs-CZ" sz="1600" dirty="0"/>
              <a:t>,</a:t>
            </a:r>
            <a:r>
              <a:rPr lang="en-US" altLang="cs-CZ" sz="1600" dirty="0"/>
              <a:t> magnetic, mechanical, radio frequency</a:t>
            </a:r>
          </a:p>
        </p:txBody>
      </p:sp>
      <p:sp>
        <p:nvSpPr>
          <p:cNvPr id="8" name="Title 7"/>
          <p:cNvSpPr>
            <a:spLocks noGrp="1"/>
          </p:cNvSpPr>
          <p:nvPr>
            <p:ph type="title"/>
          </p:nvPr>
        </p:nvSpPr>
        <p:spPr/>
        <p:txBody>
          <a:bodyPr/>
          <a:lstStyle/>
          <a:p>
            <a:r>
              <a:rPr lang="en-US" dirty="0"/>
              <a:t>1.2 Capturing Motion Data</a:t>
            </a:r>
          </a:p>
        </p:txBody>
      </p:sp>
      <p:pic>
        <p:nvPicPr>
          <p:cNvPr id="63" name="Picture 2" descr="[product_mocaptrack_animazoo_gypsy5_2.jpg]">
            <a:extLst>
              <a:ext uri="{FF2B5EF4-FFF2-40B4-BE49-F238E27FC236}">
                <a16:creationId xmlns:a16="http://schemas.microsoft.com/office/drawing/2014/main" id="{C1DAD888-65D5-4DB6-A731-CF9591B505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834"/>
          <a:stretch/>
        </p:blipFill>
        <p:spPr bwMode="auto">
          <a:xfrm>
            <a:off x="7235502" y="4110250"/>
            <a:ext cx="1728986" cy="23430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kinect.png (800×276)">
            <a:extLst>
              <a:ext uri="{FF2B5EF4-FFF2-40B4-BE49-F238E27FC236}">
                <a16:creationId xmlns:a16="http://schemas.microsoft.com/office/drawing/2014/main" id="{9CBB47E2-5959-4383-B07F-7DB3A92872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303" y="5027602"/>
            <a:ext cx="2411747" cy="832052"/>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78D873A8-81E9-464C-B9D7-296340859B8A}"/>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3BDDB4B0-C2F1-4EE5-A226-C4D0EDCCCB12}"/>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8DF731D-129C-46E9-BF86-8C35ED5D434E}"/>
              </a:ext>
            </a:extLst>
          </p:cNvPr>
          <p:cNvSpPr>
            <a:spLocks noGrp="1"/>
          </p:cNvSpPr>
          <p:nvPr>
            <p:ph type="sldNum" sz="quarter" idx="11"/>
          </p:nvPr>
        </p:nvSpPr>
        <p:spPr/>
        <p:txBody>
          <a:bodyPr/>
          <a:lstStyle/>
          <a:p>
            <a:pPr>
              <a:defRPr/>
            </a:pPr>
            <a:fld id="{0BAAA98E-AEB8-429B-B9FA-B14E1C5572D3}" type="slidenum">
              <a:rPr lang="en-US" altLang="en-US" smtClean="0"/>
              <a:pPr>
                <a:defRPr/>
              </a:pPr>
              <a:t>7</a:t>
            </a:fld>
            <a:r>
              <a:rPr lang="en-US" altLang="en-US"/>
              <a:t>/1</a:t>
            </a:r>
            <a:r>
              <a:rPr lang="cs-CZ" altLang="en-US"/>
              <a:t>6</a:t>
            </a:r>
            <a:r>
              <a:rPr lang="en-US" altLang="en-US"/>
              <a:t>4</a:t>
            </a:r>
            <a:endParaRPr lang="en-US" altLang="en-US" dirty="0"/>
          </a:p>
        </p:txBody>
      </p:sp>
      <p:pic>
        <p:nvPicPr>
          <p:cNvPr id="18434" name="Picture 2" descr="https://i.ytimg.com/vi/tKfkGttx0qs/maxresdefault.jpg">
            <a:extLst>
              <a:ext uri="{FF2B5EF4-FFF2-40B4-BE49-F238E27FC236}">
                <a16:creationId xmlns:a16="http://schemas.microsoft.com/office/drawing/2014/main" id="{BB8B0D22-77F7-41EB-8241-F1ECD9A9617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175" b="32760"/>
          <a:stretch/>
        </p:blipFill>
        <p:spPr bwMode="auto">
          <a:xfrm>
            <a:off x="1115616" y="2727970"/>
            <a:ext cx="5544616" cy="134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586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ouvisejÃ­cÃ­ obrÃ¡zek">
            <a:extLst>
              <a:ext uri="{FF2B5EF4-FFF2-40B4-BE49-F238E27FC236}">
                <a16:creationId xmlns:a16="http://schemas.microsoft.com/office/drawing/2014/main" id="{16EB5CFD-8CE4-423D-A708-BCD5E5FA1B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00" b="27600"/>
          <a:stretch/>
        </p:blipFill>
        <p:spPr bwMode="auto">
          <a:xfrm>
            <a:off x="633862" y="4050888"/>
            <a:ext cx="5334405" cy="1806338"/>
          </a:xfrm>
          <a:prstGeom prst="rect">
            <a:avLst/>
          </a:prstGeom>
          <a:noFill/>
          <a:extLst>
            <a:ext uri="{909E8E84-426E-40DD-AFC4-6F175D3DCCD1}">
              <a14:hiddenFill xmlns:a14="http://schemas.microsoft.com/office/drawing/2010/main">
                <a:solidFill>
                  <a:srgbClr val="FFFFFF"/>
                </a:solidFill>
              </a14:hiddenFill>
            </a:ext>
          </a:extLst>
        </p:spPr>
      </p:pic>
      <p:sp>
        <p:nvSpPr>
          <p:cNvPr id="28677" name="Nadpis 1"/>
          <p:cNvSpPr>
            <a:spLocks noGrp="1"/>
          </p:cNvSpPr>
          <p:nvPr>
            <p:ph type="title"/>
          </p:nvPr>
        </p:nvSpPr>
        <p:spPr/>
        <p:txBody>
          <a:bodyPr/>
          <a:lstStyle/>
          <a:p>
            <a:pPr eaLnBrk="1" hangingPunct="1"/>
            <a:r>
              <a:rPr lang="en-US" altLang="en-US" dirty="0"/>
              <a:t>4.3 LSTM-based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en-US" b="1" dirty="0">
                <a:solidFill>
                  <a:schemeClr val="accent6"/>
                </a:solidFill>
              </a:rPr>
              <a:t>LSTM-based similarity measure (LSTM features)</a:t>
            </a:r>
          </a:p>
          <a:p>
            <a:r>
              <a:rPr lang="en-US" sz="2400" dirty="0"/>
              <a:t>Number of states/cells corresponds to the number of poses</a:t>
            </a:r>
          </a:p>
          <a:p>
            <a:r>
              <a:rPr lang="en-US" sz="2400" dirty="0"/>
              <a:t>The last state </a:t>
            </a:r>
            <a:r>
              <a:rPr lang="en-US" sz="2400" i="1" dirty="0"/>
              <a:t>h</a:t>
            </a:r>
            <a:r>
              <a:rPr lang="en-US" sz="2400" i="1" baseline="-25000" dirty="0"/>
              <a:t>t+</a:t>
            </a:r>
            <a:r>
              <a:rPr lang="en-US" sz="2400" baseline="-25000" dirty="0"/>
              <a:t>1</a:t>
            </a:r>
            <a:r>
              <a:rPr lang="en-US" sz="2400" dirty="0"/>
              <a:t> can be used as a feature</a:t>
            </a:r>
          </a:p>
          <a:p>
            <a:r>
              <a:rPr lang="en-US" sz="2400" dirty="0"/>
              <a:t>Size of each state </a:t>
            </a:r>
            <a:r>
              <a:rPr lang="en-US" sz="2400" i="1" dirty="0"/>
              <a:t>h</a:t>
            </a:r>
            <a:r>
              <a:rPr lang="en-US" sz="2400" i="1" baseline="-25000" dirty="0"/>
              <a:t>i</a:t>
            </a:r>
            <a:r>
              <a:rPr lang="en-US" sz="2400" dirty="0"/>
              <a:t> is a user-defined parameter</a:t>
            </a:r>
          </a:p>
          <a:p>
            <a:pPr lvl="1"/>
            <a:r>
              <a:rPr lang="en-US" sz="2000" dirty="0"/>
              <a:t>Suitable state size of 512 / 1,024 / 2,048 dimensions</a:t>
            </a:r>
          </a:p>
          <a:p>
            <a:r>
              <a:rPr lang="en-US" sz="2400" dirty="0"/>
              <a:t>Features compared by the Manhattan/Euclidean distance</a:t>
            </a:r>
          </a:p>
          <a:p>
            <a:pPr marL="0" indent="0">
              <a:buNone/>
            </a:pPr>
            <a:endParaRPr lang="en-US" sz="2000" dirty="0"/>
          </a:p>
        </p:txBody>
      </p:sp>
      <p:sp>
        <p:nvSpPr>
          <p:cNvPr id="4" name="Zástupný symbol pro zápatí 3">
            <a:extLst>
              <a:ext uri="{FF2B5EF4-FFF2-40B4-BE49-F238E27FC236}">
                <a16:creationId xmlns:a16="http://schemas.microsoft.com/office/drawing/2014/main" id="{5161F20C-C59C-4562-A18D-96EB0D4955A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A9E751F5-31F1-4F61-8018-8ACBB2CD07C5}"/>
              </a:ext>
            </a:extLst>
          </p:cNvPr>
          <p:cNvSpPr>
            <a:spLocks noGrp="1"/>
          </p:cNvSpPr>
          <p:nvPr>
            <p:ph type="dt" sz="half" idx="10"/>
          </p:nvPr>
        </p:nvSpPr>
        <p:spPr/>
        <p:txBody>
          <a:bodyPr/>
          <a:lstStyle/>
          <a:p>
            <a:pPr>
              <a:defRPr/>
            </a:pPr>
            <a:r>
              <a:rPr lang="cs-CZ"/>
              <a:t>June 10, 2019</a:t>
            </a:r>
            <a:endParaRPr lang="en-US" dirty="0"/>
          </a:p>
        </p:txBody>
      </p:sp>
      <p:graphicFrame>
        <p:nvGraphicFramePr>
          <p:cNvPr id="10" name="Tabulka 9">
            <a:extLst>
              <a:ext uri="{FF2B5EF4-FFF2-40B4-BE49-F238E27FC236}">
                <a16:creationId xmlns:a16="http://schemas.microsoft.com/office/drawing/2014/main" id="{DCECC11C-4E0C-4564-BF11-EF0B9040AE3B}"/>
              </a:ext>
            </a:extLst>
          </p:cNvPr>
          <p:cNvGraphicFramePr>
            <a:graphicFrameLocks noGrp="1"/>
          </p:cNvGraphicFramePr>
          <p:nvPr>
            <p:extLst>
              <p:ext uri="{D42A27DB-BD31-4B8C-83A1-F6EECF244321}">
                <p14:modId xmlns:p14="http://schemas.microsoft.com/office/powerpoint/2010/main" val="686465191"/>
              </p:ext>
            </p:extLst>
          </p:nvPr>
        </p:nvGraphicFramePr>
        <p:xfrm>
          <a:off x="7374053" y="4050888"/>
          <a:ext cx="360040" cy="1404150"/>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462200849"/>
                    </a:ext>
                  </a:extLst>
                </a:gridCol>
              </a:tblGrid>
              <a:tr h="280830">
                <a:tc>
                  <a:txBody>
                    <a:bodyPr/>
                    <a:lstStyle/>
                    <a:p>
                      <a:r>
                        <a:rPr lang="en-US" sz="1000" dirty="0"/>
                        <a:t>0.1</a:t>
                      </a:r>
                      <a:endParaRPr lang="cs-CZ" sz="1000" dirty="0"/>
                    </a:p>
                  </a:txBody>
                  <a:tcPr/>
                </a:tc>
                <a:extLst>
                  <a:ext uri="{0D108BD9-81ED-4DB2-BD59-A6C34878D82A}">
                    <a16:rowId xmlns:a16="http://schemas.microsoft.com/office/drawing/2014/main" val="1531770334"/>
                  </a:ext>
                </a:extLst>
              </a:tr>
              <a:tr h="280830">
                <a:tc>
                  <a:txBody>
                    <a:bodyPr/>
                    <a:lstStyle/>
                    <a:p>
                      <a:r>
                        <a:rPr lang="en-US" sz="1000" dirty="0"/>
                        <a:t>0.0</a:t>
                      </a:r>
                      <a:endParaRPr lang="cs-CZ" sz="1000" dirty="0"/>
                    </a:p>
                  </a:txBody>
                  <a:tcPr/>
                </a:tc>
                <a:extLst>
                  <a:ext uri="{0D108BD9-81ED-4DB2-BD59-A6C34878D82A}">
                    <a16:rowId xmlns:a16="http://schemas.microsoft.com/office/drawing/2014/main" val="1130051758"/>
                  </a:ext>
                </a:extLst>
              </a:tr>
              <a:tr h="280830">
                <a:tc>
                  <a:txBody>
                    <a:bodyPr/>
                    <a:lstStyle/>
                    <a:p>
                      <a:r>
                        <a:rPr lang="en-US" sz="1000" dirty="0"/>
                        <a:t>…</a:t>
                      </a:r>
                      <a:endParaRPr lang="cs-CZ" sz="1000" dirty="0"/>
                    </a:p>
                  </a:txBody>
                  <a:tcPr/>
                </a:tc>
                <a:extLst>
                  <a:ext uri="{0D108BD9-81ED-4DB2-BD59-A6C34878D82A}">
                    <a16:rowId xmlns:a16="http://schemas.microsoft.com/office/drawing/2014/main" val="3732554312"/>
                  </a:ext>
                </a:extLst>
              </a:tr>
              <a:tr h="280830">
                <a:tc>
                  <a:txBody>
                    <a:bodyPr/>
                    <a:lstStyle/>
                    <a:p>
                      <a:r>
                        <a:rPr lang="en-US" sz="1000" b="1" dirty="0"/>
                        <a:t>0.7</a:t>
                      </a:r>
                      <a:endParaRPr lang="cs-CZ" sz="1000" b="1" dirty="0"/>
                    </a:p>
                  </a:txBody>
                  <a:tcPr/>
                </a:tc>
                <a:extLst>
                  <a:ext uri="{0D108BD9-81ED-4DB2-BD59-A6C34878D82A}">
                    <a16:rowId xmlns:a16="http://schemas.microsoft.com/office/drawing/2014/main" val="283393924"/>
                  </a:ext>
                </a:extLst>
              </a:tr>
              <a:tr h="280830">
                <a:tc>
                  <a:txBody>
                    <a:bodyPr/>
                    <a:lstStyle/>
                    <a:p>
                      <a:r>
                        <a:rPr lang="en-US" sz="1000" dirty="0"/>
                        <a:t>0.2</a:t>
                      </a:r>
                      <a:endParaRPr lang="cs-CZ" sz="1000" dirty="0"/>
                    </a:p>
                  </a:txBody>
                  <a:tcPr/>
                </a:tc>
                <a:extLst>
                  <a:ext uri="{0D108BD9-81ED-4DB2-BD59-A6C34878D82A}">
                    <a16:rowId xmlns:a16="http://schemas.microsoft.com/office/drawing/2014/main" val="276660822"/>
                  </a:ext>
                </a:extLst>
              </a:tr>
            </a:tbl>
          </a:graphicData>
        </a:graphic>
      </p:graphicFrame>
      <p:cxnSp>
        <p:nvCxnSpPr>
          <p:cNvPr id="11" name="Přímá spojnice se šipkou 10">
            <a:extLst>
              <a:ext uri="{FF2B5EF4-FFF2-40B4-BE49-F238E27FC236}">
                <a16:creationId xmlns:a16="http://schemas.microsoft.com/office/drawing/2014/main" id="{6728D691-C0E5-4258-ACBA-A92CBCE29755}"/>
              </a:ext>
            </a:extLst>
          </p:cNvPr>
          <p:cNvCxnSpPr>
            <a:cxnSpLocks/>
          </p:cNvCxnSpPr>
          <p:nvPr/>
        </p:nvCxnSpPr>
        <p:spPr bwMode="auto">
          <a:xfrm>
            <a:off x="5508104" y="4201042"/>
            <a:ext cx="1787681" cy="0"/>
          </a:xfrm>
          <a:prstGeom prst="straightConnector1">
            <a:avLst/>
          </a:prstGeom>
          <a:solidFill>
            <a:schemeClr val="accent1"/>
          </a:solidFill>
          <a:ln w="19050" cap="flat" cmpd="sng" algn="ctr">
            <a:solidFill>
              <a:schemeClr val="tx1"/>
            </a:solidFill>
            <a:prstDash val="sysDash"/>
            <a:round/>
            <a:headEnd type="none" w="med" len="med"/>
            <a:tailEnd type="arrow" w="med" len="med"/>
          </a:ln>
          <a:effectLst/>
        </p:spPr>
      </p:cxnSp>
      <p:sp>
        <p:nvSpPr>
          <p:cNvPr id="12" name="TextovéPole 11">
            <a:extLst>
              <a:ext uri="{FF2B5EF4-FFF2-40B4-BE49-F238E27FC236}">
                <a16:creationId xmlns:a16="http://schemas.microsoft.com/office/drawing/2014/main" id="{3D64D639-807C-473C-8AD2-D2EDBA8F1AD3}"/>
              </a:ext>
            </a:extLst>
          </p:cNvPr>
          <p:cNvSpPr txBox="1"/>
          <p:nvPr/>
        </p:nvSpPr>
        <p:spPr>
          <a:xfrm>
            <a:off x="6732240" y="5455038"/>
            <a:ext cx="1643665" cy="646331"/>
          </a:xfrm>
          <a:prstGeom prst="rect">
            <a:avLst/>
          </a:prstGeom>
          <a:noFill/>
        </p:spPr>
        <p:txBody>
          <a:bodyPr wrap="square" rtlCol="0">
            <a:spAutoFit/>
          </a:bodyPr>
          <a:lstStyle/>
          <a:p>
            <a:pPr algn="ctr"/>
            <a:r>
              <a:rPr lang="en-US" dirty="0"/>
              <a:t>Result classification</a:t>
            </a:r>
            <a:endParaRPr lang="cs-CZ" dirty="0"/>
          </a:p>
        </p:txBody>
      </p:sp>
      <p:pic>
        <p:nvPicPr>
          <p:cNvPr id="13" name="Picture 11">
            <a:extLst>
              <a:ext uri="{FF2B5EF4-FFF2-40B4-BE49-F238E27FC236}">
                <a16:creationId xmlns:a16="http://schemas.microsoft.com/office/drawing/2014/main" id="{79C522AD-E540-4DAA-BD29-2BB8C3B50AD0}"/>
              </a:ext>
            </a:extLst>
          </p:cNvPr>
          <p:cNvPicPr>
            <a:picLocks noChangeAspect="1"/>
          </p:cNvPicPr>
          <p:nvPr/>
        </p:nvPicPr>
        <p:blipFill>
          <a:blip r:embed="rId4"/>
          <a:stretch>
            <a:fillRect/>
          </a:stretch>
        </p:blipFill>
        <p:spPr>
          <a:xfrm>
            <a:off x="576425" y="5406187"/>
            <a:ext cx="380324" cy="1119157"/>
          </a:xfrm>
          <a:prstGeom prst="rect">
            <a:avLst/>
          </a:prstGeom>
        </p:spPr>
      </p:pic>
      <p:pic>
        <p:nvPicPr>
          <p:cNvPr id="14" name="Picture 14">
            <a:extLst>
              <a:ext uri="{FF2B5EF4-FFF2-40B4-BE49-F238E27FC236}">
                <a16:creationId xmlns:a16="http://schemas.microsoft.com/office/drawing/2014/main" id="{5AEFA48A-159B-4952-B2E5-FF4F141C7452}"/>
              </a:ext>
            </a:extLst>
          </p:cNvPr>
          <p:cNvPicPr>
            <a:picLocks noChangeAspect="1"/>
          </p:cNvPicPr>
          <p:nvPr/>
        </p:nvPicPr>
        <p:blipFill>
          <a:blip r:embed="rId5"/>
          <a:stretch>
            <a:fillRect/>
          </a:stretch>
        </p:blipFill>
        <p:spPr>
          <a:xfrm>
            <a:off x="2128798" y="5429139"/>
            <a:ext cx="354970" cy="1084400"/>
          </a:xfrm>
          <a:prstGeom prst="rect">
            <a:avLst/>
          </a:prstGeom>
        </p:spPr>
      </p:pic>
      <p:pic>
        <p:nvPicPr>
          <p:cNvPr id="15" name="Picture 16">
            <a:extLst>
              <a:ext uri="{FF2B5EF4-FFF2-40B4-BE49-F238E27FC236}">
                <a16:creationId xmlns:a16="http://schemas.microsoft.com/office/drawing/2014/main" id="{52D29A05-AA2F-42A5-BA88-B0E8B665C27F}"/>
              </a:ext>
            </a:extLst>
          </p:cNvPr>
          <p:cNvPicPr>
            <a:picLocks noChangeAspect="1"/>
          </p:cNvPicPr>
          <p:nvPr/>
        </p:nvPicPr>
        <p:blipFill>
          <a:blip r:embed="rId6"/>
          <a:stretch>
            <a:fillRect/>
          </a:stretch>
        </p:blipFill>
        <p:spPr>
          <a:xfrm>
            <a:off x="3635896" y="5461277"/>
            <a:ext cx="360040" cy="1035735"/>
          </a:xfrm>
          <a:prstGeom prst="rect">
            <a:avLst/>
          </a:prstGeom>
        </p:spPr>
      </p:pic>
      <p:sp>
        <p:nvSpPr>
          <p:cNvPr id="16" name="TextovéPole 15">
            <a:extLst>
              <a:ext uri="{FF2B5EF4-FFF2-40B4-BE49-F238E27FC236}">
                <a16:creationId xmlns:a16="http://schemas.microsoft.com/office/drawing/2014/main" id="{8F1F199C-8551-4A68-8E2A-3E6557FB19C2}"/>
              </a:ext>
            </a:extLst>
          </p:cNvPr>
          <p:cNvSpPr txBox="1"/>
          <p:nvPr/>
        </p:nvSpPr>
        <p:spPr>
          <a:xfrm>
            <a:off x="5652120" y="4206034"/>
            <a:ext cx="1643665" cy="646331"/>
          </a:xfrm>
          <a:prstGeom prst="rect">
            <a:avLst/>
          </a:prstGeom>
          <a:noFill/>
        </p:spPr>
        <p:txBody>
          <a:bodyPr wrap="square" rtlCol="0">
            <a:spAutoFit/>
          </a:bodyPr>
          <a:lstStyle/>
          <a:p>
            <a:pPr algn="ctr"/>
            <a:r>
              <a:rPr lang="en-US" dirty="0"/>
              <a:t>Projection + </a:t>
            </a:r>
            <a:r>
              <a:rPr lang="en-US" dirty="0" err="1"/>
              <a:t>Softmax</a:t>
            </a:r>
            <a:endParaRPr lang="cs-CZ" dirty="0"/>
          </a:p>
        </p:txBody>
      </p:sp>
      <p:sp>
        <p:nvSpPr>
          <p:cNvPr id="19" name="Pravá složená závorka 18">
            <a:extLst>
              <a:ext uri="{FF2B5EF4-FFF2-40B4-BE49-F238E27FC236}">
                <a16:creationId xmlns:a16="http://schemas.microsoft.com/office/drawing/2014/main" id="{B62681D9-1B2F-4CE5-BCA6-5ADB304938A5}"/>
              </a:ext>
            </a:extLst>
          </p:cNvPr>
          <p:cNvSpPr/>
          <p:nvPr/>
        </p:nvSpPr>
        <p:spPr bwMode="auto">
          <a:xfrm>
            <a:off x="7839049" y="4071999"/>
            <a:ext cx="215950" cy="1389278"/>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20" name="TextovéPole 19">
            <a:extLst>
              <a:ext uri="{FF2B5EF4-FFF2-40B4-BE49-F238E27FC236}">
                <a16:creationId xmlns:a16="http://schemas.microsoft.com/office/drawing/2014/main" id="{B513B88C-CD74-4E19-A6B8-CC953F5F16DF}"/>
              </a:ext>
            </a:extLst>
          </p:cNvPr>
          <p:cNvSpPr txBox="1"/>
          <p:nvPr/>
        </p:nvSpPr>
        <p:spPr>
          <a:xfrm rot="16200000">
            <a:off x="7720043" y="4443472"/>
            <a:ext cx="1114963" cy="646331"/>
          </a:xfrm>
          <a:prstGeom prst="rect">
            <a:avLst/>
          </a:prstGeom>
          <a:noFill/>
        </p:spPr>
        <p:txBody>
          <a:bodyPr wrap="square" rtlCol="0">
            <a:spAutoFit/>
          </a:bodyPr>
          <a:lstStyle/>
          <a:p>
            <a:pPr algn="ctr"/>
            <a:r>
              <a:rPr lang="en-US" dirty="0"/>
              <a:t># of classes</a:t>
            </a:r>
            <a:endParaRPr lang="cs-CZ" dirty="0"/>
          </a:p>
        </p:txBody>
      </p:sp>
      <p:sp>
        <p:nvSpPr>
          <p:cNvPr id="2" name="Zástupný symbol pro číslo snímku 1">
            <a:extLst>
              <a:ext uri="{FF2B5EF4-FFF2-40B4-BE49-F238E27FC236}">
                <a16:creationId xmlns:a16="http://schemas.microsoft.com/office/drawing/2014/main" id="{5F97AD0B-D8D6-4823-97C2-71CF8D23A031}"/>
              </a:ext>
            </a:extLst>
          </p:cNvPr>
          <p:cNvSpPr>
            <a:spLocks noGrp="1"/>
          </p:cNvSpPr>
          <p:nvPr>
            <p:ph type="sldNum" sz="quarter" idx="11"/>
          </p:nvPr>
        </p:nvSpPr>
        <p:spPr/>
        <p:txBody>
          <a:bodyPr/>
          <a:lstStyle/>
          <a:p>
            <a:pPr>
              <a:defRPr/>
            </a:pPr>
            <a:fld id="{0BAAA98E-AEB8-429B-B9FA-B14E1C5572D3}" type="slidenum">
              <a:rPr lang="en-US" altLang="en-US" smtClean="0"/>
              <a:pPr>
                <a:defRPr/>
              </a:pPr>
              <a:t>70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039907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4.3 LSTM-based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en-US" b="1" dirty="0">
                <a:solidFill>
                  <a:schemeClr val="accent6"/>
                </a:solidFill>
              </a:rPr>
              <a:t>LSTM-based similarity measure (LSTM features)</a:t>
            </a:r>
          </a:p>
          <a:p>
            <a:r>
              <a:rPr lang="en-US" sz="2400" dirty="0"/>
              <a:t>Standard LSTM architecture:</a:t>
            </a:r>
          </a:p>
          <a:p>
            <a:endParaRPr lang="en-US" sz="2400" dirty="0"/>
          </a:p>
          <a:p>
            <a:endParaRPr lang="en-US" sz="2400" dirty="0"/>
          </a:p>
          <a:p>
            <a:r>
              <a:rPr lang="en-US" sz="2400" dirty="0"/>
              <a:t>Bidirectional LSTM extension:</a:t>
            </a:r>
          </a:p>
        </p:txBody>
      </p:sp>
      <p:sp>
        <p:nvSpPr>
          <p:cNvPr id="4" name="Zástupný symbol pro zápatí 3">
            <a:extLst>
              <a:ext uri="{FF2B5EF4-FFF2-40B4-BE49-F238E27FC236}">
                <a16:creationId xmlns:a16="http://schemas.microsoft.com/office/drawing/2014/main" id="{5161F20C-C59C-4562-A18D-96EB0D4955A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A9E751F5-31F1-4F61-8018-8ACBB2CD07C5}"/>
              </a:ext>
            </a:extLst>
          </p:cNvPr>
          <p:cNvSpPr>
            <a:spLocks noGrp="1"/>
          </p:cNvSpPr>
          <p:nvPr>
            <p:ph type="dt" sz="half" idx="10"/>
          </p:nvPr>
        </p:nvSpPr>
        <p:spPr/>
        <p:txBody>
          <a:bodyPr/>
          <a:lstStyle/>
          <a:p>
            <a:pPr>
              <a:defRPr/>
            </a:pPr>
            <a:r>
              <a:rPr lang="cs-CZ"/>
              <a:t>June 10, 2019</a:t>
            </a:r>
            <a:endParaRPr lang="en-US" dirty="0"/>
          </a:p>
        </p:txBody>
      </p:sp>
      <p:pic>
        <p:nvPicPr>
          <p:cNvPr id="14338" name="Picture 2" descr="https://camo.githubusercontent.com/b755c9b005bc4f888ef7f7ad17b2410025b87d3b/68747470733a2f2f63646e2d696d616765732d312e6d656469756d2e636f6d2f6d61782f313630302f312a36516e505553765f74394259394676385f614c622d512e706e67">
            <a:extLst>
              <a:ext uri="{FF2B5EF4-FFF2-40B4-BE49-F238E27FC236}">
                <a16:creationId xmlns:a16="http://schemas.microsoft.com/office/drawing/2014/main" id="{2A78F23A-CB71-4732-A341-A00C0A72A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86" y="3676386"/>
            <a:ext cx="7958438" cy="281253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camo.githubusercontent.com/973c3ae224a52ff2b86b799cfcb0069f60395e36/68747470733a2f2f63646e2d696d616765732d312e6d656469756d2e636f6d2f6d61782f313630302f312a4e4b6877734f594e555435785537507966365a6e68672e706e67">
            <a:extLst>
              <a:ext uri="{FF2B5EF4-FFF2-40B4-BE49-F238E27FC236}">
                <a16:creationId xmlns:a16="http://schemas.microsoft.com/office/drawing/2014/main" id="{4D59E930-12BB-453B-A8BF-9B953D69CA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56"/>
          <a:stretch/>
        </p:blipFill>
        <p:spPr bwMode="auto">
          <a:xfrm>
            <a:off x="4622006" y="1882478"/>
            <a:ext cx="3320432" cy="134416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a:extLst>
              <a:ext uri="{FF2B5EF4-FFF2-40B4-BE49-F238E27FC236}">
                <a16:creationId xmlns:a16="http://schemas.microsoft.com/office/drawing/2014/main" id="{B05D30E3-9179-486D-9F13-DFC80EF12B3C}"/>
              </a:ext>
            </a:extLst>
          </p:cNvPr>
          <p:cNvSpPr>
            <a:spLocks noGrp="1"/>
          </p:cNvSpPr>
          <p:nvPr>
            <p:ph type="sldNum" sz="quarter" idx="11"/>
          </p:nvPr>
        </p:nvSpPr>
        <p:spPr/>
        <p:txBody>
          <a:bodyPr/>
          <a:lstStyle/>
          <a:p>
            <a:pPr>
              <a:defRPr/>
            </a:pPr>
            <a:fld id="{0BAAA98E-AEB8-429B-B9FA-B14E1C5572D3}" type="slidenum">
              <a:rPr lang="en-US" altLang="en-US" smtClean="0"/>
              <a:pPr>
                <a:defRPr/>
              </a:pPr>
              <a:t>71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267778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Motion-Image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Motion-image similarity measures (CNN features)</a:t>
            </a:r>
          </a:p>
          <a:p>
            <a:pPr marL="0" indent="0">
              <a:buNone/>
            </a:pPr>
            <a:r>
              <a:rPr lang="en-US" altLang="cs-CZ" sz="1200" dirty="0"/>
              <a:t>[</a:t>
            </a:r>
            <a:r>
              <a:rPr lang="en-US" altLang="cs-CZ" sz="1200" dirty="0" err="1"/>
              <a:t>Sedmidubsky</a:t>
            </a:r>
            <a:r>
              <a:rPr lang="en-US" altLang="cs-CZ" sz="1200" dirty="0"/>
              <a:t> et al.: Effective and efficient similarity searching in motion capture data. Multimedia Tools and Appl., 2018]</a:t>
            </a:r>
          </a:p>
          <a:p>
            <a:r>
              <a:rPr lang="en-US" altLang="cs-CZ" sz="2400" dirty="0"/>
              <a:t>Deep </a:t>
            </a:r>
            <a:r>
              <a:rPr lang="cs-CZ" altLang="cs-CZ" sz="2400" dirty="0"/>
              <a:t>4,096D </a:t>
            </a:r>
            <a:r>
              <a:rPr lang="en-US" altLang="cs-CZ" sz="2400" dirty="0"/>
              <a:t>features compared by the Euclidean distance</a:t>
            </a:r>
          </a:p>
          <a:p>
            <a:r>
              <a:rPr lang="en-US" altLang="cs-CZ" sz="2400" dirty="0"/>
              <a:t>Suitable for motions in order of seconds (~ actions)</a:t>
            </a:r>
          </a:p>
          <a:p>
            <a:endParaRPr lang="en-US" altLang="cs-CZ" sz="2400" dirty="0"/>
          </a:p>
        </p:txBody>
      </p:sp>
      <p:sp>
        <p:nvSpPr>
          <p:cNvPr id="3" name="Zástupný symbol pro zápatí 2">
            <a:extLst>
              <a:ext uri="{FF2B5EF4-FFF2-40B4-BE49-F238E27FC236}">
                <a16:creationId xmlns:a16="http://schemas.microsoft.com/office/drawing/2014/main" id="{8BD6D6F7-5E9F-4C03-B80A-20CFF9F76E9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781AA714-EA7E-4E6B-8CB2-39DE8FDDF476}"/>
              </a:ext>
            </a:extLst>
          </p:cNvPr>
          <p:cNvSpPr>
            <a:spLocks noGrp="1"/>
          </p:cNvSpPr>
          <p:nvPr>
            <p:ph type="dt" sz="half" idx="10"/>
          </p:nvPr>
        </p:nvSpPr>
        <p:spPr/>
        <p:txBody>
          <a:bodyPr/>
          <a:lstStyle/>
          <a:p>
            <a:pPr>
              <a:defRPr/>
            </a:pPr>
            <a:r>
              <a:rPr lang="cs-CZ"/>
              <a:t>June 10, 2019</a:t>
            </a:r>
            <a:endParaRPr lang="en-US" dirty="0"/>
          </a:p>
        </p:txBody>
      </p:sp>
      <p:pic>
        <p:nvPicPr>
          <p:cNvPr id="9" name="Obrázek 8" descr="Obsah obrázku snímek obrazovky&#10;&#10;Popis se vygeneroval automaticky.">
            <a:extLst>
              <a:ext uri="{FF2B5EF4-FFF2-40B4-BE49-F238E27FC236}">
                <a16:creationId xmlns:a16="http://schemas.microsoft.com/office/drawing/2014/main" id="{843D8BBA-345D-446B-9DD2-96ABEB382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3284534"/>
            <a:ext cx="9144000" cy="3168802"/>
          </a:xfrm>
          <a:prstGeom prst="rect">
            <a:avLst/>
          </a:prstGeom>
        </p:spPr>
      </p:pic>
      <p:sp>
        <p:nvSpPr>
          <p:cNvPr id="5" name="Zástupný symbol pro číslo snímku 4">
            <a:extLst>
              <a:ext uri="{FF2B5EF4-FFF2-40B4-BE49-F238E27FC236}">
                <a16:creationId xmlns:a16="http://schemas.microsoft.com/office/drawing/2014/main" id="{B4E449FE-1D4D-44BB-A7F1-CF5F4CFBB0BC}"/>
              </a:ext>
            </a:extLst>
          </p:cNvPr>
          <p:cNvSpPr>
            <a:spLocks noGrp="1"/>
          </p:cNvSpPr>
          <p:nvPr>
            <p:ph type="sldNum" sz="quarter" idx="11"/>
          </p:nvPr>
        </p:nvSpPr>
        <p:spPr/>
        <p:txBody>
          <a:bodyPr/>
          <a:lstStyle/>
          <a:p>
            <a:pPr>
              <a:defRPr/>
            </a:pPr>
            <a:fld id="{0BAAA98E-AEB8-429B-B9FA-B14E1C5572D3}" type="slidenum">
              <a:rPr lang="en-US" altLang="en-US" smtClean="0"/>
              <a:pPr>
                <a:defRPr/>
              </a:pPr>
              <a:t>72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51211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Feature Extraction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Feature extraction steps</a:t>
            </a:r>
            <a:endParaRPr lang="en-US" altLang="cs-CZ" b="1" dirty="0"/>
          </a:p>
          <a:p>
            <a:pPr marL="457200" indent="-457200">
              <a:buFont typeface="+mj-lt"/>
              <a:buAutoNum type="arabicParenR"/>
            </a:pPr>
            <a:r>
              <a:rPr lang="en-US" altLang="cs-CZ" sz="2400" dirty="0"/>
              <a:t>Normalizing motion data (optional context-dependent step)</a:t>
            </a:r>
          </a:p>
          <a:p>
            <a:pPr marL="457200" indent="-457200">
              <a:buFont typeface="+mj-lt"/>
              <a:buAutoNum type="arabicParenR"/>
            </a:pPr>
            <a:r>
              <a:rPr lang="en-US" altLang="cs-CZ" sz="2400" dirty="0"/>
              <a:t>Transforming normalized data into a 2D </a:t>
            </a:r>
            <a:r>
              <a:rPr lang="en-US" altLang="cs-CZ" sz="2400" dirty="0">
                <a:solidFill>
                  <a:schemeClr val="accent6"/>
                </a:solidFill>
              </a:rPr>
              <a:t>motion image</a:t>
            </a:r>
          </a:p>
          <a:p>
            <a:pPr marL="457200" indent="-457200">
              <a:buFont typeface="+mj-lt"/>
              <a:buAutoNum type="arabicParenR"/>
            </a:pPr>
            <a:r>
              <a:rPr lang="en-US" altLang="cs-CZ" sz="2400" dirty="0"/>
              <a:t>Extracting a </a:t>
            </a:r>
            <a:r>
              <a:rPr lang="en-US" altLang="cs-CZ" sz="2400" dirty="0">
                <a:solidFill>
                  <a:schemeClr val="accent6"/>
                </a:solidFill>
              </a:rPr>
              <a:t>4,096D feature</a:t>
            </a:r>
            <a:r>
              <a:rPr lang="en-US" altLang="cs-CZ" sz="2400" dirty="0"/>
              <a:t> from the image using a DCNN</a:t>
            </a:r>
          </a:p>
          <a:p>
            <a:endParaRPr lang="en-US" altLang="cs-CZ" sz="2400" dirty="0"/>
          </a:p>
        </p:txBody>
      </p:sp>
      <p:sp>
        <p:nvSpPr>
          <p:cNvPr id="3" name="Zástupný symbol pro zápatí 2">
            <a:extLst>
              <a:ext uri="{FF2B5EF4-FFF2-40B4-BE49-F238E27FC236}">
                <a16:creationId xmlns:a16="http://schemas.microsoft.com/office/drawing/2014/main" id="{17644AA1-83CD-41F1-97BE-8D250611782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B6535007-B2BE-4AAA-922D-9CA51E1A173E}"/>
              </a:ext>
            </a:extLst>
          </p:cNvPr>
          <p:cNvSpPr>
            <a:spLocks noGrp="1"/>
          </p:cNvSpPr>
          <p:nvPr>
            <p:ph type="dt" sz="half" idx="10"/>
          </p:nvPr>
        </p:nvSpPr>
        <p:spPr/>
        <p:txBody>
          <a:bodyPr/>
          <a:lstStyle/>
          <a:p>
            <a:pPr>
              <a:defRPr/>
            </a:pPr>
            <a:r>
              <a:rPr lang="cs-CZ"/>
              <a:t>June 10, 2019</a:t>
            </a:r>
            <a:endParaRPr lang="en-US" dirty="0"/>
          </a:p>
        </p:txBody>
      </p:sp>
      <p:pic>
        <p:nvPicPr>
          <p:cNvPr id="9" name="Obrázek 8" descr="Obsah obrázku snímek obrazovky&#10;&#10;Popis se vygeneroval automaticky.">
            <a:extLst>
              <a:ext uri="{FF2B5EF4-FFF2-40B4-BE49-F238E27FC236}">
                <a16:creationId xmlns:a16="http://schemas.microsoft.com/office/drawing/2014/main" id="{C280034D-6942-469D-8012-3380BBA6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3284534"/>
            <a:ext cx="9144000" cy="3168802"/>
          </a:xfrm>
          <a:prstGeom prst="rect">
            <a:avLst/>
          </a:prstGeom>
        </p:spPr>
      </p:pic>
      <p:sp>
        <p:nvSpPr>
          <p:cNvPr id="5" name="Zástupný symbol pro číslo snímku 4">
            <a:extLst>
              <a:ext uri="{FF2B5EF4-FFF2-40B4-BE49-F238E27FC236}">
                <a16:creationId xmlns:a16="http://schemas.microsoft.com/office/drawing/2014/main" id="{C64325AD-4699-45BD-B22B-ADC50D93BA24}"/>
              </a:ext>
            </a:extLst>
          </p:cNvPr>
          <p:cNvSpPr>
            <a:spLocks noGrp="1"/>
          </p:cNvSpPr>
          <p:nvPr>
            <p:ph type="sldNum" sz="quarter" idx="11"/>
          </p:nvPr>
        </p:nvSpPr>
        <p:spPr/>
        <p:txBody>
          <a:bodyPr/>
          <a:lstStyle/>
          <a:p>
            <a:pPr>
              <a:defRPr/>
            </a:pPr>
            <a:fld id="{0BAAA98E-AEB8-429B-B9FA-B14E1C5572D3}" type="slidenum">
              <a:rPr lang="en-US" altLang="en-US" smtClean="0"/>
              <a:pPr>
                <a:defRPr/>
              </a:pPr>
              <a:t>73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696226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Feature Extraction – Normalization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Feature extraction steps</a:t>
            </a:r>
            <a:endParaRPr lang="en-US" altLang="cs-CZ" b="1" dirty="0"/>
          </a:p>
          <a:p>
            <a:pPr marL="457200" indent="-457200">
              <a:buFont typeface="+mj-lt"/>
              <a:buAutoNum type="arabicParenR"/>
            </a:pPr>
            <a:r>
              <a:rPr lang="en-US" altLang="cs-CZ" sz="2400" dirty="0"/>
              <a:t>Normalizing motion data</a:t>
            </a:r>
          </a:p>
          <a:p>
            <a:pPr marL="857250" lvl="1" indent="-457200"/>
            <a:r>
              <a:rPr lang="en-US" altLang="cs-CZ" sz="2000" dirty="0"/>
              <a:t>Optional step – its utilization depends on a target application</a:t>
            </a:r>
          </a:p>
          <a:p>
            <a:pPr marL="857250" lvl="1" indent="-457200"/>
            <a:r>
              <a:rPr lang="en-US" altLang="cs-CZ" sz="2000" dirty="0"/>
              <a:t>Normalizing each pose independently vs. conditionally</a:t>
            </a:r>
          </a:p>
          <a:p>
            <a:pPr marL="857250" lvl="1" indent="-457200"/>
            <a:r>
              <a:rPr lang="en-US" altLang="cs-CZ" sz="2000" dirty="0"/>
              <a:t>E.g., position, orientation, and skeleton-size normalization in each pose independently is suitable for classifying daily activities</a:t>
            </a:r>
          </a:p>
          <a:p>
            <a:pPr marL="457200" indent="-457200">
              <a:buFont typeface="+mj-lt"/>
              <a:buAutoNum type="arabicParenR"/>
            </a:pPr>
            <a:endParaRPr lang="en-US" altLang="cs-CZ" sz="2400" dirty="0"/>
          </a:p>
          <a:p>
            <a:endParaRPr lang="en-US" altLang="cs-CZ" sz="2400" dirty="0"/>
          </a:p>
        </p:txBody>
      </p:sp>
      <p:grpSp>
        <p:nvGrpSpPr>
          <p:cNvPr id="9" name="Skupina 8">
            <a:extLst>
              <a:ext uri="{FF2B5EF4-FFF2-40B4-BE49-F238E27FC236}">
                <a16:creationId xmlns:a16="http://schemas.microsoft.com/office/drawing/2014/main" id="{26C2FD62-47C3-46B9-97D2-3A0B5921F54C}"/>
              </a:ext>
            </a:extLst>
          </p:cNvPr>
          <p:cNvGrpSpPr/>
          <p:nvPr/>
        </p:nvGrpSpPr>
        <p:grpSpPr>
          <a:xfrm>
            <a:off x="1115616" y="4130974"/>
            <a:ext cx="5256782" cy="1890314"/>
            <a:chOff x="3635896" y="4548579"/>
            <a:chExt cx="5256782" cy="1890314"/>
          </a:xfrm>
        </p:grpSpPr>
        <p:pic>
          <p:nvPicPr>
            <p:cNvPr id="10" name="Content Placeholder 5">
              <a:extLst>
                <a:ext uri="{FF2B5EF4-FFF2-40B4-BE49-F238E27FC236}">
                  <a16:creationId xmlns:a16="http://schemas.microsoft.com/office/drawing/2014/main" id="{1B9C6E17-9606-45DD-B688-7B78D34A71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41"/>
            <a:stretch/>
          </p:blipFill>
          <p:spPr bwMode="auto">
            <a:xfrm>
              <a:off x="3635896" y="4548579"/>
              <a:ext cx="5256782" cy="189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a:extLst>
                <a:ext uri="{FF2B5EF4-FFF2-40B4-BE49-F238E27FC236}">
                  <a16:creationId xmlns:a16="http://schemas.microsoft.com/office/drawing/2014/main" id="{E7522962-4267-4E99-8115-D0DDA7A95FA0}"/>
                </a:ext>
              </a:extLst>
            </p:cNvPr>
            <p:cNvSpPr/>
            <p:nvPr/>
          </p:nvSpPr>
          <p:spPr bwMode="auto">
            <a:xfrm>
              <a:off x="6254575" y="5339708"/>
              <a:ext cx="1152922" cy="484632"/>
            </a:xfrm>
            <a:prstGeom prst="rightArrow">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grpSp>
      <p:sp>
        <p:nvSpPr>
          <p:cNvPr id="3" name="Zástupný symbol pro zápatí 2">
            <a:extLst>
              <a:ext uri="{FF2B5EF4-FFF2-40B4-BE49-F238E27FC236}">
                <a16:creationId xmlns:a16="http://schemas.microsoft.com/office/drawing/2014/main" id="{0D366E60-1A3E-42B3-A719-496BA3B3B316}"/>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5DEBA58C-602A-41B3-924A-16EC0F4CCDFA}"/>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60FFA96-E9C1-40A7-82EE-174BEEDF218D}"/>
              </a:ext>
            </a:extLst>
          </p:cNvPr>
          <p:cNvSpPr>
            <a:spLocks noGrp="1"/>
          </p:cNvSpPr>
          <p:nvPr>
            <p:ph type="sldNum" sz="quarter" idx="11"/>
          </p:nvPr>
        </p:nvSpPr>
        <p:spPr/>
        <p:txBody>
          <a:bodyPr/>
          <a:lstStyle/>
          <a:p>
            <a:pPr>
              <a:defRPr/>
            </a:pPr>
            <a:fld id="{0BAAA98E-AEB8-429B-B9FA-B14E1C5572D3}" type="slidenum">
              <a:rPr lang="en-US" altLang="en-US" smtClean="0"/>
              <a:pPr>
                <a:defRPr/>
              </a:pPr>
              <a:t>74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942564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Feature Extraction – Visualization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Feature extraction steps</a:t>
            </a:r>
            <a:endParaRPr lang="en-US" altLang="cs-CZ" b="1" dirty="0"/>
          </a:p>
          <a:p>
            <a:pPr marL="457200" indent="-457200">
              <a:buFont typeface="+mj-lt"/>
              <a:buAutoNum type="arabicParenR" startAt="2"/>
            </a:pPr>
            <a:r>
              <a:rPr lang="en-US" altLang="cs-CZ" sz="2400" dirty="0"/>
              <a:t>Transforming data into a 2D </a:t>
            </a:r>
            <a:r>
              <a:rPr lang="en-US" altLang="cs-CZ" sz="2400" dirty="0">
                <a:solidFill>
                  <a:schemeClr val="accent6"/>
                </a:solidFill>
              </a:rPr>
              <a:t>motion image</a:t>
            </a:r>
          </a:p>
          <a:p>
            <a:pPr marL="857250" lvl="1" indent="-457200"/>
            <a:r>
              <a:rPr lang="en-US" altLang="cs-CZ" sz="2000" dirty="0"/>
              <a:t>Sizing an RGB cube to fit all possible poses of motion </a:t>
            </a:r>
            <a:r>
              <a:rPr lang="cs-CZ" altLang="cs-CZ" sz="2000" i="1" dirty="0"/>
              <a:t>M</a:t>
            </a:r>
            <a:endParaRPr lang="en-US" altLang="cs-CZ" sz="2000" i="1" dirty="0"/>
          </a:p>
          <a:p>
            <a:pPr marL="857250" lvl="1" indent="-457200"/>
            <a:r>
              <a:rPr lang="en-US" altLang="cs-CZ" sz="2000" dirty="0"/>
              <a:t>Fitting each motion pose into the center of the RGB cube to </a:t>
            </a:r>
            <a:r>
              <a:rPr lang="en-US" altLang="cs-CZ" sz="2000" dirty="0">
                <a:solidFill>
                  <a:schemeClr val="accent6"/>
                </a:solidFill>
              </a:rPr>
              <a:t>represent each joint position by a specific color</a:t>
            </a:r>
          </a:p>
          <a:p>
            <a:pPr marL="857250" lvl="1" indent="-457200"/>
            <a:r>
              <a:rPr lang="en-US" altLang="cs-CZ" sz="2000" dirty="0"/>
              <a:t>Building the motion image by composing joint-position colors</a:t>
            </a:r>
          </a:p>
          <a:p>
            <a:endParaRPr lang="en-US" altLang="cs-CZ" sz="2400" dirty="0"/>
          </a:p>
        </p:txBody>
      </p:sp>
      <p:grpSp>
        <p:nvGrpSpPr>
          <p:cNvPr id="3" name="Skupina 2">
            <a:extLst>
              <a:ext uri="{FF2B5EF4-FFF2-40B4-BE49-F238E27FC236}">
                <a16:creationId xmlns:a16="http://schemas.microsoft.com/office/drawing/2014/main" id="{27FA61F6-6025-4BD9-B032-3B10F2087366}"/>
              </a:ext>
            </a:extLst>
          </p:cNvPr>
          <p:cNvGrpSpPr/>
          <p:nvPr/>
        </p:nvGrpSpPr>
        <p:grpSpPr>
          <a:xfrm>
            <a:off x="3575581" y="3687009"/>
            <a:ext cx="4398177" cy="2724993"/>
            <a:chOff x="2973722" y="2684597"/>
            <a:chExt cx="5176889" cy="3546586"/>
          </a:xfrm>
        </p:grpSpPr>
        <p:pic>
          <p:nvPicPr>
            <p:cNvPr id="9" name="Obrázek 8">
              <a:extLst>
                <a:ext uri="{FF2B5EF4-FFF2-40B4-BE49-F238E27FC236}">
                  <a16:creationId xmlns:a16="http://schemas.microsoft.com/office/drawing/2014/main" id="{C8F51FC6-190C-4122-AB30-B83C5C44D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217" y="3230290"/>
              <a:ext cx="3528394" cy="3000893"/>
            </a:xfrm>
            <a:prstGeom prst="rect">
              <a:avLst/>
            </a:prstGeom>
          </p:spPr>
        </p:pic>
        <p:sp>
          <p:nvSpPr>
            <p:cNvPr id="10" name="TextovéPole 9">
              <a:extLst>
                <a:ext uri="{FF2B5EF4-FFF2-40B4-BE49-F238E27FC236}">
                  <a16:creationId xmlns:a16="http://schemas.microsoft.com/office/drawing/2014/main" id="{166264C8-AD14-484F-A5F3-109A040B0A0C}"/>
                </a:ext>
              </a:extLst>
            </p:cNvPr>
            <p:cNvSpPr txBox="1"/>
            <p:nvPr/>
          </p:nvSpPr>
          <p:spPr>
            <a:xfrm>
              <a:off x="3128586" y="3751559"/>
              <a:ext cx="1045479" cy="369331"/>
            </a:xfrm>
            <a:prstGeom prst="rect">
              <a:avLst/>
            </a:prstGeom>
            <a:noFill/>
          </p:spPr>
          <p:txBody>
            <a:bodyPr wrap="none" rtlCol="0">
              <a:spAutoFit/>
            </a:bodyPr>
            <a:lstStyle/>
            <a:p>
              <a:r>
                <a:rPr lang="en-US" dirty="0"/>
                <a:t>right leg</a:t>
              </a:r>
              <a:endParaRPr lang="cs-CZ" dirty="0"/>
            </a:p>
          </p:txBody>
        </p:sp>
        <p:cxnSp>
          <p:nvCxnSpPr>
            <p:cNvPr id="11" name="Přímá spojnice se šipkou 10">
              <a:extLst>
                <a:ext uri="{FF2B5EF4-FFF2-40B4-BE49-F238E27FC236}">
                  <a16:creationId xmlns:a16="http://schemas.microsoft.com/office/drawing/2014/main" id="{2A513398-E07C-4B30-8B3E-A1A374B592B5}"/>
                </a:ext>
              </a:extLst>
            </p:cNvPr>
            <p:cNvCxnSpPr>
              <a:cxnSpLocks/>
            </p:cNvCxnSpPr>
            <p:nvPr/>
          </p:nvCxnSpPr>
          <p:spPr bwMode="auto">
            <a:xfrm>
              <a:off x="4622217" y="6230010"/>
              <a:ext cx="3528394" cy="0"/>
            </a:xfrm>
            <a:prstGeom prst="straightConnector1">
              <a:avLst/>
            </a:prstGeom>
            <a:solidFill>
              <a:schemeClr val="accent1"/>
            </a:solidFill>
            <a:ln w="9525" cap="flat" cmpd="sng" algn="ctr">
              <a:solidFill>
                <a:schemeClr val="tx1"/>
              </a:solidFill>
              <a:prstDash val="solid"/>
              <a:round/>
              <a:headEnd type="none" w="med" len="med"/>
              <a:tailEnd type="arrow" w="lg" len="lg"/>
            </a:ln>
            <a:effectLst/>
          </p:spPr>
        </p:cxnSp>
        <p:sp>
          <p:nvSpPr>
            <p:cNvPr id="12" name="Levá složená závorka 11">
              <a:extLst>
                <a:ext uri="{FF2B5EF4-FFF2-40B4-BE49-F238E27FC236}">
                  <a16:creationId xmlns:a16="http://schemas.microsoft.com/office/drawing/2014/main" id="{1CD2C34A-56DB-4A4A-894B-2820156A6711}"/>
                </a:ext>
              </a:extLst>
            </p:cNvPr>
            <p:cNvSpPr/>
            <p:nvPr/>
          </p:nvSpPr>
          <p:spPr bwMode="auto">
            <a:xfrm>
              <a:off x="4399386" y="4266552"/>
              <a:ext cx="144016" cy="5616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3" name="Levá složená závorka 12">
              <a:extLst>
                <a:ext uri="{FF2B5EF4-FFF2-40B4-BE49-F238E27FC236}">
                  <a16:creationId xmlns:a16="http://schemas.microsoft.com/office/drawing/2014/main" id="{3E6510AE-A246-465D-BDCD-B4A9B2C020EE}"/>
                </a:ext>
              </a:extLst>
            </p:cNvPr>
            <p:cNvSpPr/>
            <p:nvPr/>
          </p:nvSpPr>
          <p:spPr bwMode="auto">
            <a:xfrm>
              <a:off x="4396930" y="5481514"/>
              <a:ext cx="144016" cy="64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4" name="Levá složená závorka 13">
              <a:extLst>
                <a:ext uri="{FF2B5EF4-FFF2-40B4-BE49-F238E27FC236}">
                  <a16:creationId xmlns:a16="http://schemas.microsoft.com/office/drawing/2014/main" id="{2B646068-8A46-448E-8881-30CF75E8E9FB}"/>
                </a:ext>
              </a:extLst>
            </p:cNvPr>
            <p:cNvSpPr/>
            <p:nvPr/>
          </p:nvSpPr>
          <p:spPr bwMode="auto">
            <a:xfrm>
              <a:off x="4262177" y="4833514"/>
              <a:ext cx="144016" cy="64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5" name="Levá složená závorka 14">
              <a:extLst>
                <a:ext uri="{FF2B5EF4-FFF2-40B4-BE49-F238E27FC236}">
                  <a16:creationId xmlns:a16="http://schemas.microsoft.com/office/drawing/2014/main" id="{2CB3978E-F4A3-4AEC-AF50-2FB94F1C89B7}"/>
                </a:ext>
              </a:extLst>
            </p:cNvPr>
            <p:cNvSpPr/>
            <p:nvPr/>
          </p:nvSpPr>
          <p:spPr bwMode="auto">
            <a:xfrm>
              <a:off x="4262177" y="3793019"/>
              <a:ext cx="144016" cy="46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6" name="Levá složená závorka 15">
              <a:extLst>
                <a:ext uri="{FF2B5EF4-FFF2-40B4-BE49-F238E27FC236}">
                  <a16:creationId xmlns:a16="http://schemas.microsoft.com/office/drawing/2014/main" id="{FCCBD2A4-5609-43E0-B5E5-E85FE42660E6}"/>
                </a:ext>
              </a:extLst>
            </p:cNvPr>
            <p:cNvSpPr/>
            <p:nvPr/>
          </p:nvSpPr>
          <p:spPr bwMode="auto">
            <a:xfrm>
              <a:off x="4396930" y="3319486"/>
              <a:ext cx="144016" cy="46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17" name="TextovéPole 16">
              <a:extLst>
                <a:ext uri="{FF2B5EF4-FFF2-40B4-BE49-F238E27FC236}">
                  <a16:creationId xmlns:a16="http://schemas.microsoft.com/office/drawing/2014/main" id="{469AE3C2-B9F6-4083-970A-501DB54ED283}"/>
                </a:ext>
              </a:extLst>
            </p:cNvPr>
            <p:cNvSpPr txBox="1"/>
            <p:nvPr/>
          </p:nvSpPr>
          <p:spPr>
            <a:xfrm>
              <a:off x="2973722" y="5579614"/>
              <a:ext cx="1265090" cy="369331"/>
            </a:xfrm>
            <a:prstGeom prst="rect">
              <a:avLst/>
            </a:prstGeom>
            <a:noFill/>
          </p:spPr>
          <p:txBody>
            <a:bodyPr wrap="none" rtlCol="0">
              <a:spAutoFit/>
            </a:bodyPr>
            <a:lstStyle/>
            <a:p>
              <a:r>
                <a:rPr lang="en-US" dirty="0"/>
                <a:t>right hand</a:t>
              </a:r>
              <a:endParaRPr lang="cs-CZ" dirty="0"/>
            </a:p>
          </p:txBody>
        </p:sp>
        <p:sp>
          <p:nvSpPr>
            <p:cNvPr id="18" name="TextovéPole 17">
              <a:extLst>
                <a:ext uri="{FF2B5EF4-FFF2-40B4-BE49-F238E27FC236}">
                  <a16:creationId xmlns:a16="http://schemas.microsoft.com/office/drawing/2014/main" id="{33E440D1-2516-4A8C-BA02-83DB21B93821}"/>
                </a:ext>
              </a:extLst>
            </p:cNvPr>
            <p:cNvSpPr txBox="1"/>
            <p:nvPr/>
          </p:nvSpPr>
          <p:spPr>
            <a:xfrm>
              <a:off x="3052592" y="4922539"/>
              <a:ext cx="1098378" cy="369331"/>
            </a:xfrm>
            <a:prstGeom prst="rect">
              <a:avLst/>
            </a:prstGeom>
            <a:noFill/>
          </p:spPr>
          <p:txBody>
            <a:bodyPr wrap="none" rtlCol="0">
              <a:spAutoFit/>
            </a:bodyPr>
            <a:lstStyle/>
            <a:p>
              <a:r>
                <a:rPr lang="en-US" dirty="0"/>
                <a:t>left hand</a:t>
              </a:r>
              <a:endParaRPr lang="cs-CZ" dirty="0"/>
            </a:p>
          </p:txBody>
        </p:sp>
        <p:sp>
          <p:nvSpPr>
            <p:cNvPr id="19" name="TextovéPole 18">
              <a:extLst>
                <a:ext uri="{FF2B5EF4-FFF2-40B4-BE49-F238E27FC236}">
                  <a16:creationId xmlns:a16="http://schemas.microsoft.com/office/drawing/2014/main" id="{F91A2220-324E-4E40-8EF9-4044E73D9CB1}"/>
                </a:ext>
              </a:extLst>
            </p:cNvPr>
            <p:cNvSpPr txBox="1"/>
            <p:nvPr/>
          </p:nvSpPr>
          <p:spPr>
            <a:xfrm>
              <a:off x="3431106" y="3276924"/>
              <a:ext cx="878767" cy="369331"/>
            </a:xfrm>
            <a:prstGeom prst="rect">
              <a:avLst/>
            </a:prstGeom>
            <a:noFill/>
          </p:spPr>
          <p:txBody>
            <a:bodyPr wrap="none" rtlCol="0">
              <a:spAutoFit/>
            </a:bodyPr>
            <a:lstStyle/>
            <a:p>
              <a:r>
                <a:rPr lang="en-US" dirty="0"/>
                <a:t>left leg</a:t>
              </a:r>
              <a:endParaRPr lang="cs-CZ" dirty="0"/>
            </a:p>
          </p:txBody>
        </p:sp>
        <p:sp>
          <p:nvSpPr>
            <p:cNvPr id="20" name="TextovéPole 19">
              <a:extLst>
                <a:ext uri="{FF2B5EF4-FFF2-40B4-BE49-F238E27FC236}">
                  <a16:creationId xmlns:a16="http://schemas.microsoft.com/office/drawing/2014/main" id="{C555CE7C-59C9-4961-96FF-8A30FCC7C5C1}"/>
                </a:ext>
              </a:extLst>
            </p:cNvPr>
            <p:cNvSpPr txBox="1"/>
            <p:nvPr/>
          </p:nvSpPr>
          <p:spPr>
            <a:xfrm>
              <a:off x="3619147" y="4305059"/>
              <a:ext cx="702436" cy="369331"/>
            </a:xfrm>
            <a:prstGeom prst="rect">
              <a:avLst/>
            </a:prstGeom>
            <a:noFill/>
          </p:spPr>
          <p:txBody>
            <a:bodyPr wrap="none" rtlCol="0">
              <a:spAutoFit/>
            </a:bodyPr>
            <a:lstStyle/>
            <a:p>
              <a:r>
                <a:rPr lang="en-US" dirty="0"/>
                <a:t>torso</a:t>
              </a:r>
              <a:endParaRPr lang="cs-CZ" dirty="0"/>
            </a:p>
          </p:txBody>
        </p:sp>
        <p:cxnSp>
          <p:nvCxnSpPr>
            <p:cNvPr id="71" name="Přímá spojnice se šipkou 70">
              <a:extLst>
                <a:ext uri="{FF2B5EF4-FFF2-40B4-BE49-F238E27FC236}">
                  <a16:creationId xmlns:a16="http://schemas.microsoft.com/office/drawing/2014/main" id="{1AF96E18-FF26-439E-8B8E-3539CC7433AF}"/>
                </a:ext>
              </a:extLst>
            </p:cNvPr>
            <p:cNvCxnSpPr>
              <a:cxnSpLocks/>
              <a:stCxn id="72" idx="3"/>
            </p:cNvCxnSpPr>
            <p:nvPr/>
          </p:nvCxnSpPr>
          <p:spPr bwMode="auto">
            <a:xfrm>
              <a:off x="3782770" y="3000174"/>
              <a:ext cx="839447" cy="276750"/>
            </a:xfrm>
            <a:prstGeom prst="straightConnector1">
              <a:avLst/>
            </a:prstGeom>
            <a:solidFill>
              <a:schemeClr val="accent1"/>
            </a:solidFill>
            <a:ln w="9525" cap="flat" cmpd="sng" algn="ctr">
              <a:solidFill>
                <a:schemeClr val="tx1"/>
              </a:solidFill>
              <a:prstDash val="solid"/>
              <a:round/>
              <a:headEnd type="none" w="med" len="med"/>
              <a:tailEnd type="arrow" w="med" len="med"/>
            </a:ln>
            <a:effectLst/>
          </p:spPr>
        </p:cxnSp>
        <p:sp>
          <p:nvSpPr>
            <p:cNvPr id="72" name="TextovéPole 71">
              <a:extLst>
                <a:ext uri="{FF2B5EF4-FFF2-40B4-BE49-F238E27FC236}">
                  <a16:creationId xmlns:a16="http://schemas.microsoft.com/office/drawing/2014/main" id="{1E2D8BE0-F127-49B9-A7A3-9FE7478D5679}"/>
                </a:ext>
              </a:extLst>
            </p:cNvPr>
            <p:cNvSpPr txBox="1"/>
            <p:nvPr/>
          </p:nvSpPr>
          <p:spPr>
            <a:xfrm>
              <a:off x="3178116" y="2815507"/>
              <a:ext cx="604653" cy="369331"/>
            </a:xfrm>
            <a:prstGeom prst="rect">
              <a:avLst/>
            </a:prstGeom>
            <a:noFill/>
          </p:spPr>
          <p:txBody>
            <a:bodyPr wrap="none" rtlCol="0">
              <a:spAutoFit/>
            </a:bodyPr>
            <a:lstStyle/>
            <a:p>
              <a:r>
                <a:rPr lang="en-US" dirty="0"/>
                <a:t>root</a:t>
              </a:r>
              <a:endParaRPr lang="cs-CZ" dirty="0"/>
            </a:p>
          </p:txBody>
        </p:sp>
        <p:sp>
          <p:nvSpPr>
            <p:cNvPr id="74" name="TextovéPole 73">
              <a:extLst>
                <a:ext uri="{FF2B5EF4-FFF2-40B4-BE49-F238E27FC236}">
                  <a16:creationId xmlns:a16="http://schemas.microsoft.com/office/drawing/2014/main" id="{E59C01BF-09CF-4AD5-9FA7-0688538B7B82}"/>
                </a:ext>
              </a:extLst>
            </p:cNvPr>
            <p:cNvSpPr txBox="1"/>
            <p:nvPr/>
          </p:nvSpPr>
          <p:spPr>
            <a:xfrm>
              <a:off x="6310307" y="2684597"/>
              <a:ext cx="745672" cy="480687"/>
            </a:xfrm>
            <a:prstGeom prst="rect">
              <a:avLst/>
            </a:prstGeom>
            <a:noFill/>
          </p:spPr>
          <p:txBody>
            <a:bodyPr wrap="none" rtlCol="0">
              <a:spAutoFit/>
            </a:bodyPr>
            <a:lstStyle/>
            <a:p>
              <a:r>
                <a:rPr lang="en-US" dirty="0"/>
                <a:t>|</a:t>
              </a:r>
              <a:r>
                <a:rPr lang="en-US" i="1" dirty="0"/>
                <a:t>M</a:t>
              </a:r>
              <a:r>
                <a:rPr lang="en-US" dirty="0"/>
                <a:t>|</a:t>
              </a:r>
              <a:endParaRPr lang="cs-CZ" dirty="0"/>
            </a:p>
          </p:txBody>
        </p:sp>
      </p:grpSp>
      <p:cxnSp>
        <p:nvCxnSpPr>
          <p:cNvPr id="77" name="Přímá spojnice se šipkou 76">
            <a:extLst>
              <a:ext uri="{FF2B5EF4-FFF2-40B4-BE49-F238E27FC236}">
                <a16:creationId xmlns:a16="http://schemas.microsoft.com/office/drawing/2014/main" id="{5FCC3731-9756-43D3-B9D9-B81E99E2056A}"/>
              </a:ext>
            </a:extLst>
          </p:cNvPr>
          <p:cNvCxnSpPr>
            <a:cxnSpLocks/>
            <a:stCxn id="72" idx="1"/>
            <a:endCxn id="37" idx="7"/>
          </p:cNvCxnSpPr>
          <p:nvPr/>
        </p:nvCxnSpPr>
        <p:spPr bwMode="auto">
          <a:xfrm flipH="1">
            <a:off x="3174448" y="3929480"/>
            <a:ext cx="574782" cy="445778"/>
          </a:xfrm>
          <a:prstGeom prst="straightConnector1">
            <a:avLst/>
          </a:prstGeom>
          <a:solidFill>
            <a:schemeClr val="accent1"/>
          </a:solidFill>
          <a:ln w="9525" cap="flat" cmpd="sng" algn="ctr">
            <a:solidFill>
              <a:schemeClr val="tx1"/>
            </a:solidFill>
            <a:prstDash val="solid"/>
            <a:round/>
            <a:headEnd type="none" w="med" len="med"/>
            <a:tailEnd type="arrow" w="med" len="med"/>
          </a:ln>
          <a:effectLst/>
        </p:spPr>
      </p:cxnSp>
      <p:pic>
        <p:nvPicPr>
          <p:cNvPr id="78" name="Obrázek 77">
            <a:extLst>
              <a:ext uri="{FF2B5EF4-FFF2-40B4-BE49-F238E27FC236}">
                <a16:creationId xmlns:a16="http://schemas.microsoft.com/office/drawing/2014/main" id="{51CF0F0D-5425-4C11-AE9C-8F79D409F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28" t="14655" r="50572"/>
          <a:stretch/>
        </p:blipFill>
        <p:spPr>
          <a:xfrm>
            <a:off x="157015" y="4306073"/>
            <a:ext cx="2749337" cy="2102849"/>
          </a:xfrm>
          <a:prstGeom prst="rect">
            <a:avLst/>
          </a:prstGeom>
        </p:spPr>
      </p:pic>
      <p:grpSp>
        <p:nvGrpSpPr>
          <p:cNvPr id="21" name="Group 440">
            <a:extLst>
              <a:ext uri="{FF2B5EF4-FFF2-40B4-BE49-F238E27FC236}">
                <a16:creationId xmlns:a16="http://schemas.microsoft.com/office/drawing/2014/main" id="{A6BDD92A-64B8-42CD-A542-90E26C65F1AF}"/>
              </a:ext>
            </a:extLst>
          </p:cNvPr>
          <p:cNvGrpSpPr>
            <a:grpSpLocks noChangeAspect="1"/>
          </p:cNvGrpSpPr>
          <p:nvPr/>
        </p:nvGrpSpPr>
        <p:grpSpPr>
          <a:xfrm>
            <a:off x="2692816" y="3723127"/>
            <a:ext cx="918952" cy="1610866"/>
            <a:chOff x="8162253" y="3476472"/>
            <a:chExt cx="1385039" cy="2427891"/>
          </a:xfrm>
        </p:grpSpPr>
        <p:sp>
          <p:nvSpPr>
            <p:cNvPr id="22" name="Oval 441">
              <a:extLst>
                <a:ext uri="{FF2B5EF4-FFF2-40B4-BE49-F238E27FC236}">
                  <a16:creationId xmlns:a16="http://schemas.microsoft.com/office/drawing/2014/main" id="{1A36C30D-7A71-4498-B891-3D5A297FAD4D}"/>
                </a:ext>
              </a:extLst>
            </p:cNvPr>
            <p:cNvSpPr/>
            <p:nvPr/>
          </p:nvSpPr>
          <p:spPr>
            <a:xfrm>
              <a:off x="8210517" y="4602175"/>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3" name="Oval 442">
              <a:extLst>
                <a:ext uri="{FF2B5EF4-FFF2-40B4-BE49-F238E27FC236}">
                  <a16:creationId xmlns:a16="http://schemas.microsoft.com/office/drawing/2014/main" id="{A826F709-D46A-4B93-AE5F-840B787A5164}"/>
                </a:ext>
              </a:extLst>
            </p:cNvPr>
            <p:cNvSpPr/>
            <p:nvPr/>
          </p:nvSpPr>
          <p:spPr>
            <a:xfrm rot="20812752">
              <a:off x="9124532" y="3942499"/>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4" name="Oval 443">
              <a:extLst>
                <a:ext uri="{FF2B5EF4-FFF2-40B4-BE49-F238E27FC236}">
                  <a16:creationId xmlns:a16="http://schemas.microsoft.com/office/drawing/2014/main" id="{3A940C45-E12B-4F58-BAF7-B0E0DFDBD911}"/>
                </a:ext>
              </a:extLst>
            </p:cNvPr>
            <p:cNvSpPr/>
            <p:nvPr/>
          </p:nvSpPr>
          <p:spPr>
            <a:xfrm>
              <a:off x="8162253" y="4722811"/>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5" name="Oval 444">
              <a:extLst>
                <a:ext uri="{FF2B5EF4-FFF2-40B4-BE49-F238E27FC236}">
                  <a16:creationId xmlns:a16="http://schemas.microsoft.com/office/drawing/2014/main" id="{94381912-34C6-4DED-A6CD-0294EE913674}"/>
                </a:ext>
              </a:extLst>
            </p:cNvPr>
            <p:cNvSpPr/>
            <p:nvPr/>
          </p:nvSpPr>
          <p:spPr>
            <a:xfrm>
              <a:off x="8791545" y="3886515"/>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6" name="Oval 445">
              <a:extLst>
                <a:ext uri="{FF2B5EF4-FFF2-40B4-BE49-F238E27FC236}">
                  <a16:creationId xmlns:a16="http://schemas.microsoft.com/office/drawing/2014/main" id="{51C1C1BD-69AF-4B39-9F4C-C7CF5EF8E9F3}"/>
                </a:ext>
              </a:extLst>
            </p:cNvPr>
            <p:cNvSpPr/>
            <p:nvPr/>
          </p:nvSpPr>
          <p:spPr>
            <a:xfrm>
              <a:off x="8284954" y="4678351"/>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7" name="Oval 446">
              <a:extLst>
                <a:ext uri="{FF2B5EF4-FFF2-40B4-BE49-F238E27FC236}">
                  <a16:creationId xmlns:a16="http://schemas.microsoft.com/office/drawing/2014/main" id="{F9CD9961-604D-46FA-96EC-F721F92A3414}"/>
                </a:ext>
              </a:extLst>
            </p:cNvPr>
            <p:cNvSpPr/>
            <p:nvPr/>
          </p:nvSpPr>
          <p:spPr>
            <a:xfrm>
              <a:off x="8211003" y="4666158"/>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8" name="Oval 447">
              <a:extLst>
                <a:ext uri="{FF2B5EF4-FFF2-40B4-BE49-F238E27FC236}">
                  <a16:creationId xmlns:a16="http://schemas.microsoft.com/office/drawing/2014/main" id="{D1B44760-C896-4690-8414-190EA93AC7A7}"/>
                </a:ext>
              </a:extLst>
            </p:cNvPr>
            <p:cNvSpPr/>
            <p:nvPr/>
          </p:nvSpPr>
          <p:spPr>
            <a:xfrm>
              <a:off x="8266501" y="4196531"/>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29" name="Oval 448">
              <a:extLst>
                <a:ext uri="{FF2B5EF4-FFF2-40B4-BE49-F238E27FC236}">
                  <a16:creationId xmlns:a16="http://schemas.microsoft.com/office/drawing/2014/main" id="{8D635484-41D1-4343-92E6-0E465D18D3BE}"/>
                </a:ext>
              </a:extLst>
            </p:cNvPr>
            <p:cNvSpPr/>
            <p:nvPr/>
          </p:nvSpPr>
          <p:spPr>
            <a:xfrm>
              <a:off x="8478191" y="3944903"/>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0" name="Oval 449">
              <a:extLst>
                <a:ext uri="{FF2B5EF4-FFF2-40B4-BE49-F238E27FC236}">
                  <a16:creationId xmlns:a16="http://schemas.microsoft.com/office/drawing/2014/main" id="{EB82E262-D8A0-44B0-B702-5F44E533EC4F}"/>
                </a:ext>
              </a:extLst>
            </p:cNvPr>
            <p:cNvSpPr/>
            <p:nvPr/>
          </p:nvSpPr>
          <p:spPr>
            <a:xfrm>
              <a:off x="8775847" y="3476472"/>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1" name="Oval 450">
              <a:extLst>
                <a:ext uri="{FF2B5EF4-FFF2-40B4-BE49-F238E27FC236}">
                  <a16:creationId xmlns:a16="http://schemas.microsoft.com/office/drawing/2014/main" id="{4C16B4E9-2F1E-4AEE-82D9-616982FAC7A3}"/>
                </a:ext>
              </a:extLst>
            </p:cNvPr>
            <p:cNvSpPr/>
            <p:nvPr/>
          </p:nvSpPr>
          <p:spPr>
            <a:xfrm>
              <a:off x="9374504" y="4552753"/>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2" name="Oval 451">
              <a:extLst>
                <a:ext uri="{FF2B5EF4-FFF2-40B4-BE49-F238E27FC236}">
                  <a16:creationId xmlns:a16="http://schemas.microsoft.com/office/drawing/2014/main" id="{CCAE6587-EFEE-4A18-BD35-659BBDBD1626}"/>
                </a:ext>
              </a:extLst>
            </p:cNvPr>
            <p:cNvSpPr/>
            <p:nvPr/>
          </p:nvSpPr>
          <p:spPr>
            <a:xfrm rot="965759">
              <a:off x="9287620" y="4196531"/>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3" name="Oval 452">
              <a:extLst>
                <a:ext uri="{FF2B5EF4-FFF2-40B4-BE49-F238E27FC236}">
                  <a16:creationId xmlns:a16="http://schemas.microsoft.com/office/drawing/2014/main" id="{83B4F3FA-89F7-4616-B3F9-EFF0DDE64A1C}"/>
                </a:ext>
              </a:extLst>
            </p:cNvPr>
            <p:cNvSpPr/>
            <p:nvPr/>
          </p:nvSpPr>
          <p:spPr>
            <a:xfrm>
              <a:off x="9435324" y="4686272"/>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4" name="Oval 453">
              <a:extLst>
                <a:ext uri="{FF2B5EF4-FFF2-40B4-BE49-F238E27FC236}">
                  <a16:creationId xmlns:a16="http://schemas.microsoft.com/office/drawing/2014/main" id="{B5BB9747-BA13-490C-BCEE-6C201D6A644B}"/>
                </a:ext>
              </a:extLst>
            </p:cNvPr>
            <p:cNvSpPr/>
            <p:nvPr/>
          </p:nvSpPr>
          <p:spPr>
            <a:xfrm>
              <a:off x="9301889" y="4639792"/>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5" name="Oval 454">
              <a:extLst>
                <a:ext uri="{FF2B5EF4-FFF2-40B4-BE49-F238E27FC236}">
                  <a16:creationId xmlns:a16="http://schemas.microsoft.com/office/drawing/2014/main" id="{0EE0DF79-6339-47AD-B809-227C190EF683}"/>
                </a:ext>
              </a:extLst>
            </p:cNvPr>
            <p:cNvSpPr/>
            <p:nvPr/>
          </p:nvSpPr>
          <p:spPr>
            <a:xfrm rot="21201627">
              <a:off x="8976746" y="4635894"/>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6" name="Oval 455">
              <a:extLst>
                <a:ext uri="{FF2B5EF4-FFF2-40B4-BE49-F238E27FC236}">
                  <a16:creationId xmlns:a16="http://schemas.microsoft.com/office/drawing/2014/main" id="{413DCFB6-55BB-443A-9B4A-23D13F91B53B}"/>
                </a:ext>
              </a:extLst>
            </p:cNvPr>
            <p:cNvSpPr/>
            <p:nvPr/>
          </p:nvSpPr>
          <p:spPr>
            <a:xfrm>
              <a:off x="8627110" y="4640953"/>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7" name="Oval 456">
              <a:extLst>
                <a:ext uri="{FF2B5EF4-FFF2-40B4-BE49-F238E27FC236}">
                  <a16:creationId xmlns:a16="http://schemas.microsoft.com/office/drawing/2014/main" id="{958D574E-10B8-48F6-A880-56BF9A070155}"/>
                </a:ext>
              </a:extLst>
            </p:cNvPr>
            <p:cNvSpPr/>
            <p:nvPr/>
          </p:nvSpPr>
          <p:spPr>
            <a:xfrm>
              <a:off x="8792594" y="4442965"/>
              <a:ext cx="111968" cy="111968"/>
            </a:xfrm>
            <a:prstGeom prst="ellipse">
              <a:avLst/>
            </a:prstGeom>
            <a:solidFill>
              <a:srgbClr val="E7E6E6">
                <a:lumMod val="1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8" name="Oval 457">
              <a:extLst>
                <a:ext uri="{FF2B5EF4-FFF2-40B4-BE49-F238E27FC236}">
                  <a16:creationId xmlns:a16="http://schemas.microsoft.com/office/drawing/2014/main" id="{E154B0D8-2073-4850-9669-0D10F65A1CE0}"/>
                </a:ext>
              </a:extLst>
            </p:cNvPr>
            <p:cNvSpPr/>
            <p:nvPr/>
          </p:nvSpPr>
          <p:spPr>
            <a:xfrm>
              <a:off x="8618732" y="5698166"/>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39" name="Oval 458">
              <a:extLst>
                <a:ext uri="{FF2B5EF4-FFF2-40B4-BE49-F238E27FC236}">
                  <a16:creationId xmlns:a16="http://schemas.microsoft.com/office/drawing/2014/main" id="{5CA982D7-0ECD-4A90-9B7C-EBCE5F21A2FE}"/>
                </a:ext>
              </a:extLst>
            </p:cNvPr>
            <p:cNvSpPr/>
            <p:nvPr/>
          </p:nvSpPr>
          <p:spPr>
            <a:xfrm rot="21126780">
              <a:off x="9113184" y="5087683"/>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0" name="Oval 459">
              <a:extLst>
                <a:ext uri="{FF2B5EF4-FFF2-40B4-BE49-F238E27FC236}">
                  <a16:creationId xmlns:a16="http://schemas.microsoft.com/office/drawing/2014/main" id="{FE2BB4B4-7E13-4137-8090-88D1CC9D5AB5}"/>
                </a:ext>
              </a:extLst>
            </p:cNvPr>
            <p:cNvSpPr/>
            <p:nvPr/>
          </p:nvSpPr>
          <p:spPr>
            <a:xfrm>
              <a:off x="9084758" y="5736411"/>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1" name="Oval 460">
              <a:extLst>
                <a:ext uri="{FF2B5EF4-FFF2-40B4-BE49-F238E27FC236}">
                  <a16:creationId xmlns:a16="http://schemas.microsoft.com/office/drawing/2014/main" id="{595C5893-2B49-4773-8D3B-514C6CFBA754}"/>
                </a:ext>
              </a:extLst>
            </p:cNvPr>
            <p:cNvSpPr/>
            <p:nvPr/>
          </p:nvSpPr>
          <p:spPr>
            <a:xfrm>
              <a:off x="8679577" y="5122618"/>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2" name="Oval 461">
              <a:extLst>
                <a:ext uri="{FF2B5EF4-FFF2-40B4-BE49-F238E27FC236}">
                  <a16:creationId xmlns:a16="http://schemas.microsoft.com/office/drawing/2014/main" id="{F49F8303-55C9-4E13-B6B8-3006001143DE}"/>
                </a:ext>
              </a:extLst>
            </p:cNvPr>
            <p:cNvSpPr/>
            <p:nvPr/>
          </p:nvSpPr>
          <p:spPr>
            <a:xfrm>
              <a:off x="9167481" y="5792395"/>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3" name="Oval 462">
              <a:extLst>
                <a:ext uri="{FF2B5EF4-FFF2-40B4-BE49-F238E27FC236}">
                  <a16:creationId xmlns:a16="http://schemas.microsoft.com/office/drawing/2014/main" id="{F39443E3-81BF-4C85-9F3B-F6E3B05B2555}"/>
                </a:ext>
              </a:extLst>
            </p:cNvPr>
            <p:cNvSpPr/>
            <p:nvPr/>
          </p:nvSpPr>
          <p:spPr>
            <a:xfrm>
              <a:off x="8694314" y="5746683"/>
              <a:ext cx="111968" cy="111968"/>
            </a:xfrm>
            <a:prstGeom prst="ellipse">
              <a:avLst/>
            </a:prstGeom>
            <a:solidFill>
              <a:srgbClr val="FFC000">
                <a:lumMod val="60000"/>
                <a:lumOff val="40000"/>
              </a:srgbClr>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4" name="Oval 463">
              <a:extLst>
                <a:ext uri="{FF2B5EF4-FFF2-40B4-BE49-F238E27FC236}">
                  <a16:creationId xmlns:a16="http://schemas.microsoft.com/office/drawing/2014/main" id="{153BCF6D-FBEB-45A7-9E81-4D8373F44F9E}"/>
                </a:ext>
              </a:extLst>
            </p:cNvPr>
            <p:cNvSpPr/>
            <p:nvPr/>
          </p:nvSpPr>
          <p:spPr>
            <a:xfrm>
              <a:off x="8794361" y="4260210"/>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5" name="Oval 464">
              <a:extLst>
                <a:ext uri="{FF2B5EF4-FFF2-40B4-BE49-F238E27FC236}">
                  <a16:creationId xmlns:a16="http://schemas.microsoft.com/office/drawing/2014/main" id="{B0DB3BE1-B40B-4BB5-82A9-59CF586C0858}"/>
                </a:ext>
              </a:extLst>
            </p:cNvPr>
            <p:cNvSpPr/>
            <p:nvPr/>
          </p:nvSpPr>
          <p:spPr>
            <a:xfrm>
              <a:off x="9380783" y="4617618"/>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6" name="Oval 465">
              <a:extLst>
                <a:ext uri="{FF2B5EF4-FFF2-40B4-BE49-F238E27FC236}">
                  <a16:creationId xmlns:a16="http://schemas.microsoft.com/office/drawing/2014/main" id="{CD2F24C8-BC06-47B3-86C0-49E575FFC68C}"/>
                </a:ext>
              </a:extLst>
            </p:cNvPr>
            <p:cNvSpPr/>
            <p:nvPr/>
          </p:nvSpPr>
          <p:spPr>
            <a:xfrm>
              <a:off x="9084758" y="5634715"/>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7" name="Oval 466">
              <a:extLst>
                <a:ext uri="{FF2B5EF4-FFF2-40B4-BE49-F238E27FC236}">
                  <a16:creationId xmlns:a16="http://schemas.microsoft.com/office/drawing/2014/main" id="{B6CE5BB1-CD61-4320-91A1-8E6B080C24BC}"/>
                </a:ext>
              </a:extLst>
            </p:cNvPr>
            <p:cNvSpPr/>
            <p:nvPr/>
          </p:nvSpPr>
          <p:spPr>
            <a:xfrm>
              <a:off x="8618732" y="5593665"/>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8" name="Oval 467">
              <a:extLst>
                <a:ext uri="{FF2B5EF4-FFF2-40B4-BE49-F238E27FC236}">
                  <a16:creationId xmlns:a16="http://schemas.microsoft.com/office/drawing/2014/main" id="{A805618D-511E-447B-9459-964D73170698}"/>
                </a:ext>
              </a:extLst>
            </p:cNvPr>
            <p:cNvSpPr/>
            <p:nvPr/>
          </p:nvSpPr>
          <p:spPr>
            <a:xfrm rot="21140233">
              <a:off x="8783402" y="3744764"/>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49" name="Oval 468">
              <a:extLst>
                <a:ext uri="{FF2B5EF4-FFF2-40B4-BE49-F238E27FC236}">
                  <a16:creationId xmlns:a16="http://schemas.microsoft.com/office/drawing/2014/main" id="{25C7745B-516A-4FE1-9554-5FC32E9A807E}"/>
                </a:ext>
              </a:extLst>
            </p:cNvPr>
            <p:cNvSpPr/>
            <p:nvPr/>
          </p:nvSpPr>
          <p:spPr>
            <a:xfrm>
              <a:off x="8799971" y="4061891"/>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50" name="Oval 469">
              <a:extLst>
                <a:ext uri="{FF2B5EF4-FFF2-40B4-BE49-F238E27FC236}">
                  <a16:creationId xmlns:a16="http://schemas.microsoft.com/office/drawing/2014/main" id="{7E0DBC33-8E54-406C-B58E-9388DD08CDF9}"/>
                </a:ext>
              </a:extLst>
            </p:cNvPr>
            <p:cNvSpPr/>
            <p:nvPr/>
          </p:nvSpPr>
          <p:spPr>
            <a:xfrm>
              <a:off x="8215768" y="4526856"/>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51" name="Oval 470">
              <a:extLst>
                <a:ext uri="{FF2B5EF4-FFF2-40B4-BE49-F238E27FC236}">
                  <a16:creationId xmlns:a16="http://schemas.microsoft.com/office/drawing/2014/main" id="{EAC55676-1EC8-47C7-A1F4-876E68EF8BD1}"/>
                </a:ext>
              </a:extLst>
            </p:cNvPr>
            <p:cNvSpPr/>
            <p:nvPr/>
          </p:nvSpPr>
          <p:spPr>
            <a:xfrm>
              <a:off x="9367790" y="4485441"/>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sp>
          <p:nvSpPr>
            <p:cNvPr id="52" name="Oval 471">
              <a:extLst>
                <a:ext uri="{FF2B5EF4-FFF2-40B4-BE49-F238E27FC236}">
                  <a16:creationId xmlns:a16="http://schemas.microsoft.com/office/drawing/2014/main" id="{012D3325-D82C-4375-A84D-F037FCFE906A}"/>
                </a:ext>
              </a:extLst>
            </p:cNvPr>
            <p:cNvSpPr/>
            <p:nvPr/>
          </p:nvSpPr>
          <p:spPr>
            <a:xfrm>
              <a:off x="8775847" y="3605031"/>
              <a:ext cx="111968" cy="111968"/>
            </a:xfrm>
            <a:prstGeom prst="ellipse">
              <a:avLst/>
            </a:prstGeom>
            <a:solidFill>
              <a:sysClr val="window" lastClr="FFFFFF"/>
            </a:solidFill>
            <a:ln w="19050" cap="flat" cmpd="sng" algn="ctr">
              <a:solidFill>
                <a:sysClr val="windowText" lastClr="000000">
                  <a:lumMod val="85000"/>
                  <a:lumOff val="1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prstClr val="white"/>
                </a:solidFill>
                <a:effectLst/>
                <a:uLnTx/>
                <a:uFillTx/>
                <a:latin typeface="+mj-lt"/>
              </a:endParaRPr>
            </a:p>
          </p:txBody>
        </p:sp>
        <p:cxnSp>
          <p:nvCxnSpPr>
            <p:cNvPr id="53" name="Straight Connector 472">
              <a:extLst>
                <a:ext uri="{FF2B5EF4-FFF2-40B4-BE49-F238E27FC236}">
                  <a16:creationId xmlns:a16="http://schemas.microsoft.com/office/drawing/2014/main" id="{25DDDD0F-9ACB-4639-B386-BE3B35F82B93}"/>
                </a:ext>
              </a:extLst>
            </p:cNvPr>
            <p:cNvCxnSpPr>
              <a:stCxn id="47" idx="0"/>
              <a:endCxn id="41" idx="4"/>
            </p:cNvCxnSpPr>
            <p:nvPr/>
          </p:nvCxnSpPr>
          <p:spPr>
            <a:xfrm flipV="1">
              <a:off x="8674716" y="5234586"/>
              <a:ext cx="60845" cy="359079"/>
            </a:xfrm>
            <a:prstGeom prst="line">
              <a:avLst/>
            </a:prstGeom>
            <a:noFill/>
            <a:ln w="38100" cap="flat" cmpd="sng" algn="ctr">
              <a:solidFill>
                <a:sysClr val="windowText" lastClr="000000">
                  <a:lumMod val="95000"/>
                  <a:lumOff val="5000"/>
                </a:sysClr>
              </a:solidFill>
              <a:prstDash val="solid"/>
              <a:miter lim="800000"/>
            </a:ln>
            <a:effectLst/>
          </p:spPr>
        </p:cxnSp>
        <p:cxnSp>
          <p:nvCxnSpPr>
            <p:cNvPr id="54" name="Straight Connector 473">
              <a:extLst>
                <a:ext uri="{FF2B5EF4-FFF2-40B4-BE49-F238E27FC236}">
                  <a16:creationId xmlns:a16="http://schemas.microsoft.com/office/drawing/2014/main" id="{7EEE96E8-0BD3-4254-A1B5-334C3E5DD14A}"/>
                </a:ext>
              </a:extLst>
            </p:cNvPr>
            <p:cNvCxnSpPr>
              <a:stCxn id="35" idx="1"/>
              <a:endCxn id="37" idx="5"/>
            </p:cNvCxnSpPr>
            <p:nvPr/>
          </p:nvCxnSpPr>
          <p:spPr>
            <a:xfrm flipH="1" flipV="1">
              <a:off x="8888165" y="4538536"/>
              <a:ext cx="100666" cy="118598"/>
            </a:xfrm>
            <a:prstGeom prst="line">
              <a:avLst/>
            </a:prstGeom>
            <a:noFill/>
            <a:ln w="38100" cap="flat" cmpd="sng" algn="ctr">
              <a:solidFill>
                <a:sysClr val="windowText" lastClr="000000">
                  <a:lumMod val="95000"/>
                  <a:lumOff val="5000"/>
                </a:sysClr>
              </a:solidFill>
              <a:prstDash val="solid"/>
              <a:miter lim="800000"/>
            </a:ln>
            <a:effectLst/>
          </p:spPr>
        </p:cxnSp>
        <p:cxnSp>
          <p:nvCxnSpPr>
            <p:cNvPr id="55" name="Straight Connector 474">
              <a:extLst>
                <a:ext uri="{FF2B5EF4-FFF2-40B4-BE49-F238E27FC236}">
                  <a16:creationId xmlns:a16="http://schemas.microsoft.com/office/drawing/2014/main" id="{62567D22-3494-49F0-B25F-D02CDE5D87DC}"/>
                </a:ext>
              </a:extLst>
            </p:cNvPr>
            <p:cNvCxnSpPr>
              <a:stCxn id="37" idx="3"/>
              <a:endCxn id="36" idx="7"/>
            </p:cNvCxnSpPr>
            <p:nvPr/>
          </p:nvCxnSpPr>
          <p:spPr>
            <a:xfrm flipH="1">
              <a:off x="8722681" y="4538536"/>
              <a:ext cx="86310" cy="118814"/>
            </a:xfrm>
            <a:prstGeom prst="line">
              <a:avLst/>
            </a:prstGeom>
            <a:noFill/>
            <a:ln w="38100" cap="flat" cmpd="sng" algn="ctr">
              <a:solidFill>
                <a:sysClr val="windowText" lastClr="000000">
                  <a:lumMod val="95000"/>
                  <a:lumOff val="5000"/>
                </a:sysClr>
              </a:solidFill>
              <a:prstDash val="solid"/>
              <a:miter lim="800000"/>
            </a:ln>
            <a:effectLst/>
          </p:spPr>
        </p:cxnSp>
        <p:cxnSp>
          <p:nvCxnSpPr>
            <p:cNvPr id="56" name="Straight Connector 475">
              <a:extLst>
                <a:ext uri="{FF2B5EF4-FFF2-40B4-BE49-F238E27FC236}">
                  <a16:creationId xmlns:a16="http://schemas.microsoft.com/office/drawing/2014/main" id="{39EEAA27-8A52-4773-9D39-66F2058CEA4A}"/>
                </a:ext>
              </a:extLst>
            </p:cNvPr>
            <p:cNvCxnSpPr>
              <a:stCxn id="39" idx="0"/>
              <a:endCxn id="35" idx="4"/>
            </p:cNvCxnSpPr>
            <p:nvPr/>
          </p:nvCxnSpPr>
          <p:spPr>
            <a:xfrm flipH="1" flipV="1">
              <a:off x="9039203" y="4747487"/>
              <a:ext cx="122283" cy="340726"/>
            </a:xfrm>
            <a:prstGeom prst="line">
              <a:avLst/>
            </a:prstGeom>
            <a:noFill/>
            <a:ln w="38100" cap="flat" cmpd="sng" algn="ctr">
              <a:solidFill>
                <a:sysClr val="windowText" lastClr="000000">
                  <a:lumMod val="95000"/>
                  <a:lumOff val="5000"/>
                </a:sysClr>
              </a:solidFill>
              <a:prstDash val="solid"/>
              <a:miter lim="800000"/>
            </a:ln>
            <a:effectLst/>
          </p:spPr>
        </p:cxnSp>
        <p:cxnSp>
          <p:nvCxnSpPr>
            <p:cNvPr id="57" name="Straight Connector 476">
              <a:extLst>
                <a:ext uri="{FF2B5EF4-FFF2-40B4-BE49-F238E27FC236}">
                  <a16:creationId xmlns:a16="http://schemas.microsoft.com/office/drawing/2014/main" id="{6806EE28-A2C3-4746-B89D-3EA03E7AA926}"/>
                </a:ext>
              </a:extLst>
            </p:cNvPr>
            <p:cNvCxnSpPr>
              <a:stCxn id="41" idx="0"/>
              <a:endCxn id="36" idx="4"/>
            </p:cNvCxnSpPr>
            <p:nvPr/>
          </p:nvCxnSpPr>
          <p:spPr>
            <a:xfrm flipH="1" flipV="1">
              <a:off x="8683094" y="4752921"/>
              <a:ext cx="52467" cy="369697"/>
            </a:xfrm>
            <a:prstGeom prst="line">
              <a:avLst/>
            </a:prstGeom>
            <a:noFill/>
            <a:ln w="38100" cap="flat" cmpd="sng" algn="ctr">
              <a:solidFill>
                <a:sysClr val="windowText" lastClr="000000">
                  <a:lumMod val="95000"/>
                  <a:lumOff val="5000"/>
                </a:sysClr>
              </a:solidFill>
              <a:prstDash val="solid"/>
              <a:miter lim="800000"/>
            </a:ln>
            <a:effectLst/>
          </p:spPr>
        </p:cxnSp>
        <p:cxnSp>
          <p:nvCxnSpPr>
            <p:cNvPr id="58" name="Straight Connector 477">
              <a:extLst>
                <a:ext uri="{FF2B5EF4-FFF2-40B4-BE49-F238E27FC236}">
                  <a16:creationId xmlns:a16="http://schemas.microsoft.com/office/drawing/2014/main" id="{2DA82865-1CB2-42A5-A79C-F992C9212E9C}"/>
                </a:ext>
              </a:extLst>
            </p:cNvPr>
            <p:cNvCxnSpPr>
              <a:stCxn id="46" idx="0"/>
              <a:endCxn id="39" idx="4"/>
            </p:cNvCxnSpPr>
            <p:nvPr/>
          </p:nvCxnSpPr>
          <p:spPr>
            <a:xfrm flipV="1">
              <a:off x="9140742" y="5199121"/>
              <a:ext cx="36108" cy="435594"/>
            </a:xfrm>
            <a:prstGeom prst="line">
              <a:avLst/>
            </a:prstGeom>
            <a:noFill/>
            <a:ln w="38100" cap="flat" cmpd="sng" algn="ctr">
              <a:solidFill>
                <a:sysClr val="windowText" lastClr="000000">
                  <a:lumMod val="95000"/>
                  <a:lumOff val="5000"/>
                </a:sysClr>
              </a:solidFill>
              <a:prstDash val="solid"/>
              <a:miter lim="800000"/>
            </a:ln>
            <a:effectLst/>
          </p:spPr>
        </p:cxnSp>
        <p:cxnSp>
          <p:nvCxnSpPr>
            <p:cNvPr id="59" name="Straight Connector 478">
              <a:extLst>
                <a:ext uri="{FF2B5EF4-FFF2-40B4-BE49-F238E27FC236}">
                  <a16:creationId xmlns:a16="http://schemas.microsoft.com/office/drawing/2014/main" id="{2D42132F-05FC-403B-919C-A0E031D06E06}"/>
                </a:ext>
              </a:extLst>
            </p:cNvPr>
            <p:cNvCxnSpPr>
              <a:stCxn id="28" idx="7"/>
              <a:endCxn id="29" idx="3"/>
            </p:cNvCxnSpPr>
            <p:nvPr/>
          </p:nvCxnSpPr>
          <p:spPr>
            <a:xfrm flipV="1">
              <a:off x="8362072" y="4040474"/>
              <a:ext cx="132516" cy="172454"/>
            </a:xfrm>
            <a:prstGeom prst="line">
              <a:avLst/>
            </a:prstGeom>
            <a:noFill/>
            <a:ln w="38100" cap="flat" cmpd="sng" algn="ctr">
              <a:solidFill>
                <a:sysClr val="windowText" lastClr="000000">
                  <a:lumMod val="95000"/>
                  <a:lumOff val="5000"/>
                </a:sysClr>
              </a:solidFill>
              <a:prstDash val="solid"/>
              <a:miter lim="800000"/>
            </a:ln>
            <a:effectLst/>
          </p:spPr>
        </p:cxnSp>
        <p:cxnSp>
          <p:nvCxnSpPr>
            <p:cNvPr id="60" name="Straight Connector 479">
              <a:extLst>
                <a:ext uri="{FF2B5EF4-FFF2-40B4-BE49-F238E27FC236}">
                  <a16:creationId xmlns:a16="http://schemas.microsoft.com/office/drawing/2014/main" id="{68EE6460-C66E-4519-9701-B2755E2D1917}"/>
                </a:ext>
              </a:extLst>
            </p:cNvPr>
            <p:cNvCxnSpPr>
              <a:stCxn id="32" idx="1"/>
              <a:endCxn id="23" idx="4"/>
            </p:cNvCxnSpPr>
            <p:nvPr/>
          </p:nvCxnSpPr>
          <p:spPr>
            <a:xfrm flipH="1" flipV="1">
              <a:off x="9193225" y="4053005"/>
              <a:ext cx="123319" cy="150499"/>
            </a:xfrm>
            <a:prstGeom prst="line">
              <a:avLst/>
            </a:prstGeom>
            <a:noFill/>
            <a:ln w="38100" cap="flat" cmpd="sng" algn="ctr">
              <a:solidFill>
                <a:sysClr val="windowText" lastClr="000000">
                  <a:lumMod val="95000"/>
                  <a:lumOff val="5000"/>
                </a:sysClr>
              </a:solidFill>
              <a:prstDash val="solid"/>
              <a:miter lim="800000"/>
            </a:ln>
            <a:effectLst/>
          </p:spPr>
        </p:cxnSp>
        <p:cxnSp>
          <p:nvCxnSpPr>
            <p:cNvPr id="61" name="Straight Connector 480">
              <a:extLst>
                <a:ext uri="{FF2B5EF4-FFF2-40B4-BE49-F238E27FC236}">
                  <a16:creationId xmlns:a16="http://schemas.microsoft.com/office/drawing/2014/main" id="{B2987824-DD14-4D75-B46D-236BCAF12346}"/>
                </a:ext>
              </a:extLst>
            </p:cNvPr>
            <p:cNvCxnSpPr>
              <a:stCxn id="51" idx="0"/>
              <a:endCxn id="32" idx="5"/>
            </p:cNvCxnSpPr>
            <p:nvPr/>
          </p:nvCxnSpPr>
          <p:spPr>
            <a:xfrm flipH="1" flipV="1">
              <a:off x="9370664" y="4301526"/>
              <a:ext cx="53110" cy="183915"/>
            </a:xfrm>
            <a:prstGeom prst="line">
              <a:avLst/>
            </a:prstGeom>
            <a:noFill/>
            <a:ln w="38100" cap="flat" cmpd="sng" algn="ctr">
              <a:solidFill>
                <a:sysClr val="windowText" lastClr="000000">
                  <a:lumMod val="95000"/>
                  <a:lumOff val="5000"/>
                </a:sysClr>
              </a:solidFill>
              <a:prstDash val="solid"/>
              <a:miter lim="800000"/>
            </a:ln>
            <a:effectLst/>
          </p:spPr>
        </p:cxnSp>
        <p:cxnSp>
          <p:nvCxnSpPr>
            <p:cNvPr id="62" name="Straight Connector 481">
              <a:extLst>
                <a:ext uri="{FF2B5EF4-FFF2-40B4-BE49-F238E27FC236}">
                  <a16:creationId xmlns:a16="http://schemas.microsoft.com/office/drawing/2014/main" id="{B50BE3D7-A4EA-4B3D-A8A9-3C386BE83428}"/>
                </a:ext>
              </a:extLst>
            </p:cNvPr>
            <p:cNvCxnSpPr>
              <a:stCxn id="50" idx="0"/>
              <a:endCxn id="28" idx="4"/>
            </p:cNvCxnSpPr>
            <p:nvPr/>
          </p:nvCxnSpPr>
          <p:spPr>
            <a:xfrm flipV="1">
              <a:off x="8271752" y="4308499"/>
              <a:ext cx="50733" cy="218357"/>
            </a:xfrm>
            <a:prstGeom prst="line">
              <a:avLst/>
            </a:prstGeom>
            <a:noFill/>
            <a:ln w="38100" cap="flat" cmpd="sng" algn="ctr">
              <a:solidFill>
                <a:sysClr val="windowText" lastClr="000000">
                  <a:lumMod val="95000"/>
                  <a:lumOff val="5000"/>
                </a:sysClr>
              </a:solidFill>
              <a:prstDash val="solid"/>
              <a:miter lim="800000"/>
            </a:ln>
            <a:effectLst/>
          </p:spPr>
        </p:cxnSp>
        <p:cxnSp>
          <p:nvCxnSpPr>
            <p:cNvPr id="63" name="Straight Connector 482">
              <a:extLst>
                <a:ext uri="{FF2B5EF4-FFF2-40B4-BE49-F238E27FC236}">
                  <a16:creationId xmlns:a16="http://schemas.microsoft.com/office/drawing/2014/main" id="{7DC668EF-69E8-4382-B14D-7E8297C66BA9}"/>
                </a:ext>
              </a:extLst>
            </p:cNvPr>
            <p:cNvCxnSpPr>
              <a:stCxn id="29" idx="7"/>
              <a:endCxn id="25" idx="2"/>
            </p:cNvCxnSpPr>
            <p:nvPr/>
          </p:nvCxnSpPr>
          <p:spPr>
            <a:xfrm flipV="1">
              <a:off x="8573762" y="3942499"/>
              <a:ext cx="217783" cy="18801"/>
            </a:xfrm>
            <a:prstGeom prst="line">
              <a:avLst/>
            </a:prstGeom>
            <a:noFill/>
            <a:ln w="38100" cap="flat" cmpd="sng" algn="ctr">
              <a:solidFill>
                <a:sysClr val="windowText" lastClr="000000">
                  <a:lumMod val="95000"/>
                  <a:lumOff val="5000"/>
                </a:sysClr>
              </a:solidFill>
              <a:prstDash val="solid"/>
              <a:miter lim="800000"/>
            </a:ln>
            <a:effectLst/>
          </p:spPr>
        </p:cxnSp>
        <p:cxnSp>
          <p:nvCxnSpPr>
            <p:cNvPr id="64" name="Straight Connector 483">
              <a:extLst>
                <a:ext uri="{FF2B5EF4-FFF2-40B4-BE49-F238E27FC236}">
                  <a16:creationId xmlns:a16="http://schemas.microsoft.com/office/drawing/2014/main" id="{C39DA789-606B-4519-887A-D092BCF9D790}"/>
                </a:ext>
              </a:extLst>
            </p:cNvPr>
            <p:cNvCxnSpPr>
              <a:stCxn id="37" idx="0"/>
              <a:endCxn id="44" idx="4"/>
            </p:cNvCxnSpPr>
            <p:nvPr/>
          </p:nvCxnSpPr>
          <p:spPr>
            <a:xfrm flipV="1">
              <a:off x="8848578" y="4372178"/>
              <a:ext cx="1767" cy="70787"/>
            </a:xfrm>
            <a:prstGeom prst="line">
              <a:avLst/>
            </a:prstGeom>
            <a:noFill/>
            <a:ln w="38100" cap="flat" cmpd="sng" algn="ctr">
              <a:solidFill>
                <a:sysClr val="windowText" lastClr="000000">
                  <a:lumMod val="95000"/>
                  <a:lumOff val="5000"/>
                </a:sysClr>
              </a:solidFill>
              <a:prstDash val="solid"/>
              <a:miter lim="800000"/>
            </a:ln>
            <a:effectLst/>
          </p:spPr>
        </p:cxnSp>
        <p:cxnSp>
          <p:nvCxnSpPr>
            <p:cNvPr id="65" name="Straight Connector 484">
              <a:extLst>
                <a:ext uri="{FF2B5EF4-FFF2-40B4-BE49-F238E27FC236}">
                  <a16:creationId xmlns:a16="http://schemas.microsoft.com/office/drawing/2014/main" id="{5006D61B-FC59-4078-9679-19E000C8585F}"/>
                </a:ext>
              </a:extLst>
            </p:cNvPr>
            <p:cNvCxnSpPr>
              <a:stCxn id="44" idx="0"/>
              <a:endCxn id="49" idx="4"/>
            </p:cNvCxnSpPr>
            <p:nvPr/>
          </p:nvCxnSpPr>
          <p:spPr>
            <a:xfrm flipV="1">
              <a:off x="8850345" y="4173859"/>
              <a:ext cx="5610" cy="86351"/>
            </a:xfrm>
            <a:prstGeom prst="line">
              <a:avLst/>
            </a:prstGeom>
            <a:noFill/>
            <a:ln w="38100" cap="flat" cmpd="sng" algn="ctr">
              <a:solidFill>
                <a:sysClr val="windowText" lastClr="000000">
                  <a:lumMod val="95000"/>
                  <a:lumOff val="5000"/>
                </a:sysClr>
              </a:solidFill>
              <a:prstDash val="solid"/>
              <a:miter lim="800000"/>
            </a:ln>
            <a:effectLst/>
          </p:spPr>
        </p:cxnSp>
        <p:cxnSp>
          <p:nvCxnSpPr>
            <p:cNvPr id="66" name="Straight Connector 485">
              <a:extLst>
                <a:ext uri="{FF2B5EF4-FFF2-40B4-BE49-F238E27FC236}">
                  <a16:creationId xmlns:a16="http://schemas.microsoft.com/office/drawing/2014/main" id="{A0ACD483-D3A0-4236-9E15-EE3ACDEFF297}"/>
                </a:ext>
              </a:extLst>
            </p:cNvPr>
            <p:cNvCxnSpPr>
              <a:stCxn id="25" idx="4"/>
              <a:endCxn id="49" idx="0"/>
            </p:cNvCxnSpPr>
            <p:nvPr/>
          </p:nvCxnSpPr>
          <p:spPr>
            <a:xfrm>
              <a:off x="8847529" y="3998483"/>
              <a:ext cx="8426" cy="63408"/>
            </a:xfrm>
            <a:prstGeom prst="line">
              <a:avLst/>
            </a:prstGeom>
            <a:noFill/>
            <a:ln w="38100" cap="flat" cmpd="sng" algn="ctr">
              <a:solidFill>
                <a:sysClr val="windowText" lastClr="000000">
                  <a:lumMod val="95000"/>
                  <a:lumOff val="5000"/>
                </a:sysClr>
              </a:solidFill>
              <a:prstDash val="solid"/>
              <a:miter lim="800000"/>
            </a:ln>
            <a:effectLst/>
          </p:spPr>
        </p:cxnSp>
        <p:cxnSp>
          <p:nvCxnSpPr>
            <p:cNvPr id="67" name="Straight Connector 486">
              <a:extLst>
                <a:ext uri="{FF2B5EF4-FFF2-40B4-BE49-F238E27FC236}">
                  <a16:creationId xmlns:a16="http://schemas.microsoft.com/office/drawing/2014/main" id="{14C841FD-95FE-4324-95F3-87E322A6ECFB}"/>
                </a:ext>
              </a:extLst>
            </p:cNvPr>
            <p:cNvCxnSpPr>
              <a:stCxn id="23" idx="1"/>
              <a:endCxn id="25" idx="6"/>
            </p:cNvCxnSpPr>
            <p:nvPr/>
          </p:nvCxnSpPr>
          <p:spPr>
            <a:xfrm flipH="1" flipV="1">
              <a:off x="8903513" y="3942499"/>
              <a:ext cx="229463" cy="26417"/>
            </a:xfrm>
            <a:prstGeom prst="line">
              <a:avLst/>
            </a:prstGeom>
            <a:noFill/>
            <a:ln w="38100" cap="flat" cmpd="sng" algn="ctr">
              <a:solidFill>
                <a:sysClr val="windowText" lastClr="000000">
                  <a:lumMod val="95000"/>
                  <a:lumOff val="5000"/>
                </a:sysClr>
              </a:solidFill>
              <a:prstDash val="solid"/>
              <a:miter lim="800000"/>
            </a:ln>
            <a:effectLst/>
          </p:spPr>
        </p:cxnSp>
        <p:cxnSp>
          <p:nvCxnSpPr>
            <p:cNvPr id="68" name="Straight Connector 487">
              <a:extLst>
                <a:ext uri="{FF2B5EF4-FFF2-40B4-BE49-F238E27FC236}">
                  <a16:creationId xmlns:a16="http://schemas.microsoft.com/office/drawing/2014/main" id="{4B4C0311-996E-4001-BD08-808C501D0F12}"/>
                </a:ext>
              </a:extLst>
            </p:cNvPr>
            <p:cNvCxnSpPr>
              <a:stCxn id="25" idx="0"/>
              <a:endCxn id="48" idx="4"/>
            </p:cNvCxnSpPr>
            <p:nvPr/>
          </p:nvCxnSpPr>
          <p:spPr>
            <a:xfrm flipH="1" flipV="1">
              <a:off x="8846851" y="3856232"/>
              <a:ext cx="678" cy="30283"/>
            </a:xfrm>
            <a:prstGeom prst="line">
              <a:avLst/>
            </a:prstGeom>
            <a:noFill/>
            <a:ln w="38100" cap="flat" cmpd="sng" algn="ctr">
              <a:solidFill>
                <a:sysClr val="windowText" lastClr="000000">
                  <a:lumMod val="95000"/>
                  <a:lumOff val="5000"/>
                </a:sysClr>
              </a:solidFill>
              <a:prstDash val="solid"/>
              <a:miter lim="800000"/>
            </a:ln>
            <a:effectLst/>
          </p:spPr>
        </p:cxnSp>
        <p:cxnSp>
          <p:nvCxnSpPr>
            <p:cNvPr id="69" name="Straight Connector 488">
              <a:extLst>
                <a:ext uri="{FF2B5EF4-FFF2-40B4-BE49-F238E27FC236}">
                  <a16:creationId xmlns:a16="http://schemas.microsoft.com/office/drawing/2014/main" id="{331A7458-B1B2-4F69-B7E0-54F3A12F6AAF}"/>
                </a:ext>
              </a:extLst>
            </p:cNvPr>
            <p:cNvCxnSpPr>
              <a:stCxn id="48" idx="0"/>
              <a:endCxn id="52" idx="4"/>
            </p:cNvCxnSpPr>
            <p:nvPr/>
          </p:nvCxnSpPr>
          <p:spPr>
            <a:xfrm flipH="1" flipV="1">
              <a:off x="8831831" y="3716999"/>
              <a:ext cx="90" cy="28265"/>
            </a:xfrm>
            <a:prstGeom prst="line">
              <a:avLst/>
            </a:prstGeom>
            <a:noFill/>
            <a:ln w="38100" cap="flat" cmpd="sng" algn="ctr">
              <a:solidFill>
                <a:sysClr val="windowText" lastClr="000000">
                  <a:lumMod val="95000"/>
                  <a:lumOff val="5000"/>
                </a:sysClr>
              </a:solidFill>
              <a:prstDash val="solid"/>
              <a:miter lim="800000"/>
            </a:ln>
            <a:effectLst/>
          </p:spPr>
        </p:cxnSp>
        <p:cxnSp>
          <p:nvCxnSpPr>
            <p:cNvPr id="70" name="Straight Connector 489">
              <a:extLst>
                <a:ext uri="{FF2B5EF4-FFF2-40B4-BE49-F238E27FC236}">
                  <a16:creationId xmlns:a16="http://schemas.microsoft.com/office/drawing/2014/main" id="{2A258A96-7C4D-4621-8248-4865BE2386A0}"/>
                </a:ext>
              </a:extLst>
            </p:cNvPr>
            <p:cNvCxnSpPr>
              <a:stCxn id="30" idx="4"/>
              <a:endCxn id="52" idx="0"/>
            </p:cNvCxnSpPr>
            <p:nvPr/>
          </p:nvCxnSpPr>
          <p:spPr>
            <a:xfrm>
              <a:off x="8831831" y="3588440"/>
              <a:ext cx="0" cy="16591"/>
            </a:xfrm>
            <a:prstGeom prst="line">
              <a:avLst/>
            </a:prstGeom>
            <a:noFill/>
            <a:ln w="38100" cap="flat" cmpd="sng" algn="ctr">
              <a:solidFill>
                <a:sysClr val="windowText" lastClr="000000">
                  <a:lumMod val="95000"/>
                  <a:lumOff val="5000"/>
                </a:sysClr>
              </a:solidFill>
              <a:prstDash val="solid"/>
              <a:miter lim="800000"/>
            </a:ln>
            <a:effectLst/>
          </p:spPr>
        </p:cxnSp>
      </p:grpSp>
      <p:sp>
        <p:nvSpPr>
          <p:cNvPr id="81" name="Levá složená závorka 80">
            <a:extLst>
              <a:ext uri="{FF2B5EF4-FFF2-40B4-BE49-F238E27FC236}">
                <a16:creationId xmlns:a16="http://schemas.microsoft.com/office/drawing/2014/main" id="{D487AE23-E282-4CFD-B7BC-60A8D65F3A71}"/>
              </a:ext>
            </a:extLst>
          </p:cNvPr>
          <p:cNvSpPr/>
          <p:nvPr/>
        </p:nvSpPr>
        <p:spPr bwMode="auto">
          <a:xfrm rot="5400000">
            <a:off x="6405782" y="2518020"/>
            <a:ext cx="138302" cy="299765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Palatino Linotype" pitchFamily="18" charset="0"/>
            </a:endParaRPr>
          </a:p>
        </p:txBody>
      </p:sp>
      <p:sp>
        <p:nvSpPr>
          <p:cNvPr id="82" name="TextovéPole 81">
            <a:extLst>
              <a:ext uri="{FF2B5EF4-FFF2-40B4-BE49-F238E27FC236}">
                <a16:creationId xmlns:a16="http://schemas.microsoft.com/office/drawing/2014/main" id="{8DB2134B-2F89-42D2-99F0-CDC58EB7624F}"/>
              </a:ext>
            </a:extLst>
          </p:cNvPr>
          <p:cNvSpPr txBox="1"/>
          <p:nvPr/>
        </p:nvSpPr>
        <p:spPr>
          <a:xfrm>
            <a:off x="7940353" y="6198756"/>
            <a:ext cx="707245" cy="369332"/>
          </a:xfrm>
          <a:prstGeom prst="rect">
            <a:avLst/>
          </a:prstGeom>
          <a:noFill/>
        </p:spPr>
        <p:txBody>
          <a:bodyPr wrap="none" rtlCol="0">
            <a:spAutoFit/>
          </a:bodyPr>
          <a:lstStyle/>
          <a:p>
            <a:r>
              <a:rPr lang="en-US" dirty="0"/>
              <a:t>Time</a:t>
            </a:r>
            <a:endParaRPr lang="cs-CZ" dirty="0"/>
          </a:p>
        </p:txBody>
      </p:sp>
      <p:sp>
        <p:nvSpPr>
          <p:cNvPr id="4" name="Zástupný symbol pro zápatí 3">
            <a:extLst>
              <a:ext uri="{FF2B5EF4-FFF2-40B4-BE49-F238E27FC236}">
                <a16:creationId xmlns:a16="http://schemas.microsoft.com/office/drawing/2014/main" id="{8ECD2D99-20C7-4E24-BAAD-7656C555D10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5" name="Zástupný symbol pro datum 4">
            <a:extLst>
              <a:ext uri="{FF2B5EF4-FFF2-40B4-BE49-F238E27FC236}">
                <a16:creationId xmlns:a16="http://schemas.microsoft.com/office/drawing/2014/main" id="{2D743A19-70F7-49D6-8ACD-074AA256F044}"/>
              </a:ext>
            </a:extLst>
          </p:cNvPr>
          <p:cNvSpPr>
            <a:spLocks noGrp="1"/>
          </p:cNvSpPr>
          <p:nvPr>
            <p:ph type="dt" sz="half" idx="10"/>
          </p:nvPr>
        </p:nvSpPr>
        <p:spPr/>
        <p:txBody>
          <a:bodyPr/>
          <a:lstStyle/>
          <a:p>
            <a:pPr>
              <a:defRPr/>
            </a:pPr>
            <a:r>
              <a:rPr lang="cs-CZ"/>
              <a:t>June 10, 2019</a:t>
            </a:r>
            <a:endParaRPr lang="en-US" dirty="0"/>
          </a:p>
        </p:txBody>
      </p:sp>
      <p:sp>
        <p:nvSpPr>
          <p:cNvPr id="6" name="Zástupný symbol pro číslo snímku 5">
            <a:extLst>
              <a:ext uri="{FF2B5EF4-FFF2-40B4-BE49-F238E27FC236}">
                <a16:creationId xmlns:a16="http://schemas.microsoft.com/office/drawing/2014/main" id="{33430990-631A-4FCA-9845-1F2A9F4415A6}"/>
              </a:ext>
            </a:extLst>
          </p:cNvPr>
          <p:cNvSpPr>
            <a:spLocks noGrp="1"/>
          </p:cNvSpPr>
          <p:nvPr>
            <p:ph type="sldNum" sz="quarter" idx="11"/>
          </p:nvPr>
        </p:nvSpPr>
        <p:spPr/>
        <p:txBody>
          <a:bodyPr/>
          <a:lstStyle/>
          <a:p>
            <a:pPr>
              <a:defRPr/>
            </a:pPr>
            <a:fld id="{0BAAA98E-AEB8-429B-B9FA-B14E1C5572D3}" type="slidenum">
              <a:rPr lang="en-US" altLang="en-US" smtClean="0"/>
              <a:pPr>
                <a:defRPr/>
              </a:pPr>
              <a:t>75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00236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Feature Extraction</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Feature extraction steps</a:t>
            </a:r>
            <a:endParaRPr lang="en-US" altLang="cs-CZ" b="1" dirty="0"/>
          </a:p>
          <a:p>
            <a:pPr marL="457200" indent="-457200">
              <a:buFont typeface="+mj-lt"/>
              <a:buAutoNum type="arabicParenR" startAt="3"/>
            </a:pPr>
            <a:r>
              <a:rPr lang="en-US" altLang="cs-CZ" sz="2400" dirty="0"/>
              <a:t>Extracting a </a:t>
            </a:r>
            <a:r>
              <a:rPr lang="en-US" altLang="cs-CZ" sz="2400" dirty="0">
                <a:solidFill>
                  <a:schemeClr val="accent6"/>
                </a:solidFill>
              </a:rPr>
              <a:t>4,096D feature</a:t>
            </a:r>
            <a:r>
              <a:rPr lang="en-US" altLang="cs-CZ" sz="2400" dirty="0"/>
              <a:t> from the image using a CNN</a:t>
            </a:r>
            <a:endParaRPr lang="en-US" altLang="cs-CZ" sz="2000" dirty="0"/>
          </a:p>
          <a:p>
            <a:pPr lvl="1"/>
            <a:r>
              <a:rPr lang="en-US" altLang="cs-CZ" sz="2000" dirty="0"/>
              <a:t>CNN = </a:t>
            </a:r>
            <a:r>
              <a:rPr lang="en-US" altLang="cs-CZ" sz="2000" dirty="0" err="1"/>
              <a:t>AlexNet</a:t>
            </a:r>
            <a:r>
              <a:rPr lang="en-US" altLang="cs-CZ" sz="2000" dirty="0"/>
              <a:t> pretrained on 1M ImageNet photos categorized in 1,000 classes (e.g., green mamba, espresso, projector)</a:t>
            </a:r>
          </a:p>
          <a:p>
            <a:pPr lvl="2"/>
            <a:r>
              <a:rPr lang="en-US" altLang="cs-CZ" sz="1600" dirty="0"/>
              <a:t>Optionally fine-tuned on the domain of motion images</a:t>
            </a:r>
          </a:p>
          <a:p>
            <a:pPr lvl="1"/>
            <a:r>
              <a:rPr lang="en-US" altLang="cs-CZ" sz="2000" dirty="0"/>
              <a:t>4,096D feature = output of the last hidden CNN layer</a:t>
            </a:r>
          </a:p>
        </p:txBody>
      </p:sp>
      <p:pic>
        <p:nvPicPr>
          <p:cNvPr id="7170" name="Picture 2" descr="VÃ½sledek obrÃ¡zku pro krizhevsky imagenet">
            <a:extLst>
              <a:ext uri="{FF2B5EF4-FFF2-40B4-BE49-F238E27FC236}">
                <a16:creationId xmlns:a16="http://schemas.microsoft.com/office/drawing/2014/main" id="{9B3DDD44-2E21-41B7-B00A-18068325F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7" b="5364"/>
          <a:stretch/>
        </p:blipFill>
        <p:spPr bwMode="auto">
          <a:xfrm>
            <a:off x="1115616" y="4033276"/>
            <a:ext cx="7596336" cy="242006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9ACD3837-78AE-446B-B618-951FADEDB35B}"/>
              </a:ext>
            </a:extLst>
          </p:cNvPr>
          <p:cNvSpPr/>
          <p:nvPr/>
        </p:nvSpPr>
        <p:spPr bwMode="auto">
          <a:xfrm>
            <a:off x="7884368" y="3912258"/>
            <a:ext cx="432048" cy="2304256"/>
          </a:xfrm>
          <a:prstGeom prst="rect">
            <a:avLst/>
          </a:prstGeom>
          <a:noFill/>
          <a:ln w="3810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cxnSp>
        <p:nvCxnSpPr>
          <p:cNvPr id="5" name="Přímá spojnice se šipkou 4">
            <a:extLst>
              <a:ext uri="{FF2B5EF4-FFF2-40B4-BE49-F238E27FC236}">
                <a16:creationId xmlns:a16="http://schemas.microsoft.com/office/drawing/2014/main" id="{6EFDDF06-59DF-4E26-B9A2-834AECAB547D}"/>
              </a:ext>
            </a:extLst>
          </p:cNvPr>
          <p:cNvCxnSpPr>
            <a:cxnSpLocks/>
          </p:cNvCxnSpPr>
          <p:nvPr/>
        </p:nvCxnSpPr>
        <p:spPr bwMode="auto">
          <a:xfrm>
            <a:off x="7092280" y="3573016"/>
            <a:ext cx="792088" cy="339242"/>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4" name="Zástupný symbol pro zápatí 3">
            <a:extLst>
              <a:ext uri="{FF2B5EF4-FFF2-40B4-BE49-F238E27FC236}">
                <a16:creationId xmlns:a16="http://schemas.microsoft.com/office/drawing/2014/main" id="{11E546AA-2B2A-4848-9032-D11FCDD1DAD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48AD97A2-308D-4E40-8E0B-02A2A85BAE1A}"/>
              </a:ext>
            </a:extLst>
          </p:cNvPr>
          <p:cNvSpPr>
            <a:spLocks noGrp="1"/>
          </p:cNvSpPr>
          <p:nvPr>
            <p:ph type="dt" sz="half" idx="10"/>
          </p:nvPr>
        </p:nvSpPr>
        <p:spPr/>
        <p:txBody>
          <a:bodyPr/>
          <a:lstStyle/>
          <a:p>
            <a:pPr>
              <a:defRPr/>
            </a:pPr>
            <a:r>
              <a:rPr lang="cs-CZ"/>
              <a:t>June 10, 2019</a:t>
            </a:r>
            <a:endParaRPr lang="en-US" dirty="0"/>
          </a:p>
        </p:txBody>
      </p:sp>
      <p:sp>
        <p:nvSpPr>
          <p:cNvPr id="7" name="Zástupný symbol pro číslo snímku 6">
            <a:extLst>
              <a:ext uri="{FF2B5EF4-FFF2-40B4-BE49-F238E27FC236}">
                <a16:creationId xmlns:a16="http://schemas.microsoft.com/office/drawing/2014/main" id="{39F5348E-46B2-43CD-9CCD-C5528AD6F472}"/>
              </a:ext>
            </a:extLst>
          </p:cNvPr>
          <p:cNvSpPr>
            <a:spLocks noGrp="1"/>
          </p:cNvSpPr>
          <p:nvPr>
            <p:ph type="sldNum" sz="quarter" idx="11"/>
          </p:nvPr>
        </p:nvSpPr>
        <p:spPr/>
        <p:txBody>
          <a:bodyPr/>
          <a:lstStyle/>
          <a:p>
            <a:pPr>
              <a:defRPr/>
            </a:pPr>
            <a:fld id="{0BAAA98E-AEB8-429B-B9FA-B14E1C5572D3}" type="slidenum">
              <a:rPr lang="en-US" altLang="en-US" smtClean="0"/>
              <a:pPr>
                <a:defRPr/>
              </a:pPr>
              <a:t>76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149830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Increasing Accuracy of Features</a:t>
            </a:r>
          </a:p>
        </p:txBody>
      </p:sp>
      <p:pic>
        <p:nvPicPr>
          <p:cNvPr id="3" name="Obrázek 2">
            <a:extLst>
              <a:ext uri="{FF2B5EF4-FFF2-40B4-BE49-F238E27FC236}">
                <a16:creationId xmlns:a16="http://schemas.microsoft.com/office/drawing/2014/main" id="{BB3700D0-F4EA-4522-A39B-FFB62D9BF1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938"/>
          <a:stretch/>
        </p:blipFill>
        <p:spPr>
          <a:xfrm>
            <a:off x="249964" y="5009880"/>
            <a:ext cx="8642516" cy="1501389"/>
          </a:xfrm>
          <a:prstGeom prst="rect">
            <a:avLst/>
          </a:prstGeom>
        </p:spPr>
      </p:pic>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Fine-tuning the CNN ~ transferred learning</a:t>
            </a:r>
            <a:endParaRPr lang="en-US" altLang="cs-CZ" b="1" dirty="0"/>
          </a:p>
          <a:p>
            <a:r>
              <a:rPr lang="en-US" altLang="cs-CZ" sz="2400" dirty="0"/>
              <a:t>Increases a descriptive power of the extracted features</a:t>
            </a:r>
          </a:p>
          <a:p>
            <a:r>
              <a:rPr lang="en-US" altLang="cs-CZ" sz="2400" dirty="0"/>
              <a:t>Utilizes a pre-trained CNN model, not-necessary originally trained on the same domain of images</a:t>
            </a:r>
          </a:p>
          <a:p>
            <a:r>
              <a:rPr lang="en-US" altLang="cs-CZ" sz="2400" dirty="0"/>
              <a:t>Requires additional domain-specific training images classified into categories (only last CNN layer is changed)</a:t>
            </a:r>
          </a:p>
          <a:p>
            <a:endParaRPr lang="en-US" altLang="cs-CZ" sz="2400" dirty="0"/>
          </a:p>
        </p:txBody>
      </p:sp>
      <p:pic>
        <p:nvPicPr>
          <p:cNvPr id="8" name="Picture 2" descr="VÃ½sledek obrÃ¡zku pro krizhevsky imagenet">
            <a:extLst>
              <a:ext uri="{FF2B5EF4-FFF2-40B4-BE49-F238E27FC236}">
                <a16:creationId xmlns:a16="http://schemas.microsoft.com/office/drawing/2014/main" id="{61FCBDFE-488B-4D03-ADD9-57FB71ECDC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97" b="6054"/>
          <a:stretch/>
        </p:blipFill>
        <p:spPr bwMode="auto">
          <a:xfrm>
            <a:off x="3472630" y="3935764"/>
            <a:ext cx="4175745" cy="13173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2E2ADB4B-1093-4015-88A3-9EBE8653210C}"/>
              </a:ext>
            </a:extLst>
          </p:cNvPr>
          <p:cNvSpPr/>
          <p:nvPr/>
        </p:nvSpPr>
        <p:spPr bwMode="auto">
          <a:xfrm>
            <a:off x="3472629" y="3935763"/>
            <a:ext cx="4226099" cy="1317319"/>
          </a:xfrm>
          <a:prstGeom prst="rect">
            <a:avLst/>
          </a:prstGeom>
          <a:noFill/>
          <a:ln w="57150" cap="flat" cmpd="sng" algn="ctr">
            <a:solidFill>
              <a:schemeClr val="accent6"/>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2" name="Obdélník 11">
            <a:extLst>
              <a:ext uri="{FF2B5EF4-FFF2-40B4-BE49-F238E27FC236}">
                <a16:creationId xmlns:a16="http://schemas.microsoft.com/office/drawing/2014/main" id="{CE6DF6AE-9BF9-49B0-8E3B-1C7FDED51E57}"/>
              </a:ext>
            </a:extLst>
          </p:cNvPr>
          <p:cNvSpPr/>
          <p:nvPr/>
        </p:nvSpPr>
        <p:spPr bwMode="auto">
          <a:xfrm>
            <a:off x="4749523" y="5253084"/>
            <a:ext cx="1152129" cy="927828"/>
          </a:xfrm>
          <a:prstGeom prst="rect">
            <a:avLst/>
          </a:prstGeom>
          <a:noFill/>
          <a:ln w="57150" cap="flat" cmpd="sng" algn="ctr">
            <a:solidFill>
              <a:schemeClr val="accent6"/>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9" name="Obdélník 8">
            <a:extLst>
              <a:ext uri="{FF2B5EF4-FFF2-40B4-BE49-F238E27FC236}">
                <a16:creationId xmlns:a16="http://schemas.microsoft.com/office/drawing/2014/main" id="{CD0A3BC5-0511-467B-AD35-CED290EC35D5}"/>
              </a:ext>
            </a:extLst>
          </p:cNvPr>
          <p:cNvSpPr/>
          <p:nvPr/>
        </p:nvSpPr>
        <p:spPr bwMode="auto">
          <a:xfrm>
            <a:off x="7410697" y="4005064"/>
            <a:ext cx="288032" cy="1023110"/>
          </a:xfrm>
          <a:prstGeom prst="rect">
            <a:avLst/>
          </a:prstGeom>
          <a:noFill/>
          <a:ln w="38100"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10" name="Oblouk 9">
            <a:extLst>
              <a:ext uri="{FF2B5EF4-FFF2-40B4-BE49-F238E27FC236}">
                <a16:creationId xmlns:a16="http://schemas.microsoft.com/office/drawing/2014/main" id="{5F9FD82D-5A65-4549-B916-BD223B42DEE6}"/>
              </a:ext>
            </a:extLst>
          </p:cNvPr>
          <p:cNvSpPr/>
          <p:nvPr/>
        </p:nvSpPr>
        <p:spPr bwMode="auto">
          <a:xfrm rot="5400000">
            <a:off x="7187174" y="3564185"/>
            <a:ext cx="1023109" cy="812918"/>
          </a:xfrm>
          <a:prstGeom prst="arc">
            <a:avLst/>
          </a:pr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Palatino Linotype" pitchFamily="18" charset="0"/>
            </a:endParaRPr>
          </a:p>
        </p:txBody>
      </p:sp>
      <p:sp>
        <p:nvSpPr>
          <p:cNvPr id="5" name="Zástupný symbol pro zápatí 4">
            <a:extLst>
              <a:ext uri="{FF2B5EF4-FFF2-40B4-BE49-F238E27FC236}">
                <a16:creationId xmlns:a16="http://schemas.microsoft.com/office/drawing/2014/main" id="{086E2145-95DC-4517-8437-0B3A87BCC47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5AEAD04E-C835-4600-918B-9E5F78195BD9}"/>
              </a:ext>
            </a:extLst>
          </p:cNvPr>
          <p:cNvSpPr>
            <a:spLocks noGrp="1"/>
          </p:cNvSpPr>
          <p:nvPr>
            <p:ph type="dt" sz="half" idx="10"/>
          </p:nvPr>
        </p:nvSpPr>
        <p:spPr/>
        <p:txBody>
          <a:bodyPr/>
          <a:lstStyle/>
          <a:p>
            <a:pPr>
              <a:defRPr/>
            </a:pPr>
            <a:r>
              <a:rPr lang="cs-CZ"/>
              <a:t>June 10, 2019</a:t>
            </a:r>
            <a:endParaRPr lang="en-US" dirty="0"/>
          </a:p>
        </p:txBody>
      </p:sp>
      <p:sp>
        <p:nvSpPr>
          <p:cNvPr id="7" name="Zástupný symbol pro číslo snímku 6">
            <a:extLst>
              <a:ext uri="{FF2B5EF4-FFF2-40B4-BE49-F238E27FC236}">
                <a16:creationId xmlns:a16="http://schemas.microsoft.com/office/drawing/2014/main" id="{BD9D3D77-702C-4EE1-8CFA-3B661AD46FC2}"/>
              </a:ext>
            </a:extLst>
          </p:cNvPr>
          <p:cNvSpPr>
            <a:spLocks noGrp="1"/>
          </p:cNvSpPr>
          <p:nvPr>
            <p:ph type="sldNum" sz="quarter" idx="11"/>
          </p:nvPr>
        </p:nvSpPr>
        <p:spPr/>
        <p:txBody>
          <a:bodyPr/>
          <a:lstStyle/>
          <a:p>
            <a:pPr>
              <a:defRPr/>
            </a:pPr>
            <a:fld id="{0BAAA98E-AEB8-429B-B9FA-B14E1C5572D3}" type="slidenum">
              <a:rPr lang="en-US" altLang="en-US" smtClean="0"/>
              <a:pPr>
                <a:defRPr/>
              </a:pPr>
              <a:t>77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57015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Elasticity Property</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2"/>
                </a:solidFill>
              </a:rPr>
              <a:t>Elasticity property</a:t>
            </a:r>
          </a:p>
          <a:p>
            <a:r>
              <a:rPr lang="en-US" altLang="cs-CZ" sz="2400" dirty="0"/>
              <a:t>Motion-image similarity concept exhibits </a:t>
            </a:r>
            <a:r>
              <a:rPr lang="en-US" altLang="cs-CZ" sz="2400" dirty="0">
                <a:solidFill>
                  <a:schemeClr val="accent6"/>
                </a:solidFill>
              </a:rPr>
              <a:t>elasticity</a:t>
            </a:r>
            <a:r>
              <a:rPr lang="en-US" altLang="cs-CZ" sz="2400" dirty="0"/>
              <a:t> property</a:t>
            </a:r>
          </a:p>
          <a:p>
            <a:pPr lvl="1"/>
            <a:r>
              <a:rPr lang="en-US" altLang="cs-CZ" sz="2000" dirty="0"/>
              <a:t>Classification accuracy decreases only slightly when up to</a:t>
            </a:r>
            <a:r>
              <a:rPr lang="en-US" altLang="cs-CZ" sz="2000" b="1" dirty="0"/>
              <a:t> </a:t>
            </a:r>
            <a:r>
              <a:rPr lang="en-US" altLang="cs-CZ" sz="2000" dirty="0"/>
              <a:t>20% of motion content is misaligned (i.e., shifted)</a:t>
            </a:r>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a:p>
            <a:pPr lvl="1"/>
            <a:endParaRPr lang="en-US" altLang="cs-CZ" sz="2000" dirty="0"/>
          </a:p>
          <a:p>
            <a:pPr lvl="1"/>
            <a:r>
              <a:rPr lang="en-US" altLang="cs-CZ" sz="2000" dirty="0"/>
              <a:t>Evaluated on the action recognition scenario using the 1NN classifier on a dataset of 1,464 HDM05 motions divided into 15 categories</a:t>
            </a:r>
          </a:p>
        </p:txBody>
      </p:sp>
      <p:sp>
        <p:nvSpPr>
          <p:cNvPr id="5" name="Zástupný symbol pro zápatí 4">
            <a:extLst>
              <a:ext uri="{FF2B5EF4-FFF2-40B4-BE49-F238E27FC236}">
                <a16:creationId xmlns:a16="http://schemas.microsoft.com/office/drawing/2014/main" id="{086E2145-95DC-4517-8437-0B3A87BCC47E}"/>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5AEAD04E-C835-4600-918B-9E5F78195BD9}"/>
              </a:ext>
            </a:extLst>
          </p:cNvPr>
          <p:cNvSpPr>
            <a:spLocks noGrp="1"/>
          </p:cNvSpPr>
          <p:nvPr>
            <p:ph type="dt" sz="half" idx="10"/>
          </p:nvPr>
        </p:nvSpPr>
        <p:spPr/>
        <p:txBody>
          <a:bodyPr/>
          <a:lstStyle/>
          <a:p>
            <a:pPr>
              <a:defRPr/>
            </a:pPr>
            <a:r>
              <a:rPr lang="cs-CZ"/>
              <a:t>June 10, 2019</a:t>
            </a:r>
            <a:endParaRPr lang="en-US" dirty="0"/>
          </a:p>
        </p:txBody>
      </p:sp>
      <p:pic>
        <p:nvPicPr>
          <p:cNvPr id="13" name="Picture 7">
            <a:extLst>
              <a:ext uri="{FF2B5EF4-FFF2-40B4-BE49-F238E27FC236}">
                <a16:creationId xmlns:a16="http://schemas.microsoft.com/office/drawing/2014/main" id="{EC19AADB-069C-4ACA-946D-58BD1F8A5C69}"/>
              </a:ext>
            </a:extLst>
          </p:cNvPr>
          <p:cNvPicPr>
            <a:picLocks noChangeAspect="1"/>
          </p:cNvPicPr>
          <p:nvPr/>
        </p:nvPicPr>
        <p:blipFill rotWithShape="1">
          <a:blip r:embed="rId3"/>
          <a:srcRect l="50759" t="13326" r="495" b="7140"/>
          <a:stretch/>
        </p:blipFill>
        <p:spPr>
          <a:xfrm>
            <a:off x="5162872" y="3068960"/>
            <a:ext cx="3513584" cy="2088232"/>
          </a:xfrm>
          <a:prstGeom prst="rect">
            <a:avLst/>
          </a:prstGeom>
        </p:spPr>
      </p:pic>
      <p:sp>
        <p:nvSpPr>
          <p:cNvPr id="14" name="Obdélník 6">
            <a:extLst>
              <a:ext uri="{FF2B5EF4-FFF2-40B4-BE49-F238E27FC236}">
                <a16:creationId xmlns:a16="http://schemas.microsoft.com/office/drawing/2014/main" id="{BE8697F4-F6FD-4CAB-BC2F-9BA9A3422F2F}"/>
              </a:ext>
            </a:extLst>
          </p:cNvPr>
          <p:cNvSpPr/>
          <p:nvPr/>
        </p:nvSpPr>
        <p:spPr bwMode="auto">
          <a:xfrm>
            <a:off x="1129654" y="3468345"/>
            <a:ext cx="3348000"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 name="Obdélník 13">
            <a:extLst>
              <a:ext uri="{FF2B5EF4-FFF2-40B4-BE49-F238E27FC236}">
                <a16:creationId xmlns:a16="http://schemas.microsoft.com/office/drawing/2014/main" id="{BA3F8CB7-D4D4-4AED-B889-F6760D82799F}"/>
              </a:ext>
            </a:extLst>
          </p:cNvPr>
          <p:cNvSpPr/>
          <p:nvPr/>
        </p:nvSpPr>
        <p:spPr bwMode="auto">
          <a:xfrm>
            <a:off x="2051720" y="3468346"/>
            <a:ext cx="1122446" cy="165673"/>
          </a:xfrm>
          <a:prstGeom prst="rect">
            <a:avLst/>
          </a:prstGeom>
          <a:pattFill prst="dkVert">
            <a:fgClr>
              <a:schemeClr val="bg1"/>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16" name="Group 69">
            <a:extLst>
              <a:ext uri="{FF2B5EF4-FFF2-40B4-BE49-F238E27FC236}">
                <a16:creationId xmlns:a16="http://schemas.microsoft.com/office/drawing/2014/main" id="{44772F48-15AA-4FE4-B77E-4F5A5A85C202}"/>
              </a:ext>
            </a:extLst>
          </p:cNvPr>
          <p:cNvGrpSpPr/>
          <p:nvPr/>
        </p:nvGrpSpPr>
        <p:grpSpPr>
          <a:xfrm>
            <a:off x="1134666" y="3762948"/>
            <a:ext cx="3344312" cy="162667"/>
            <a:chOff x="2479269" y="5061688"/>
            <a:chExt cx="2978109" cy="144016"/>
          </a:xfrm>
          <a:solidFill>
            <a:schemeClr val="bg1"/>
          </a:solidFill>
        </p:grpSpPr>
        <p:sp>
          <p:nvSpPr>
            <p:cNvPr id="17" name="Obdélník 38">
              <a:extLst>
                <a:ext uri="{FF2B5EF4-FFF2-40B4-BE49-F238E27FC236}">
                  <a16:creationId xmlns:a16="http://schemas.microsoft.com/office/drawing/2014/main" id="{32A51EDC-C08E-400E-B1C1-AD23E8D95606}"/>
                </a:ext>
              </a:extLst>
            </p:cNvPr>
            <p:cNvSpPr/>
            <p:nvPr/>
          </p:nvSpPr>
          <p:spPr bwMode="auto">
            <a:xfrm>
              <a:off x="2479269"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 name="Obdélník 39">
              <a:extLst>
                <a:ext uri="{FF2B5EF4-FFF2-40B4-BE49-F238E27FC236}">
                  <a16:creationId xmlns:a16="http://schemas.microsoft.com/office/drawing/2014/main" id="{54D44B77-E633-458D-9F16-FEE4B953F6C9}"/>
                </a:ext>
              </a:extLst>
            </p:cNvPr>
            <p:cNvSpPr/>
            <p:nvPr/>
          </p:nvSpPr>
          <p:spPr bwMode="auto">
            <a:xfrm>
              <a:off x="3471972" y="5061688"/>
              <a:ext cx="992703" cy="144016"/>
            </a:xfrm>
            <a:prstGeom prst="rect">
              <a:avLst/>
            </a:prstGeom>
            <a:grpFill/>
            <a:ln w="25400"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 name="Obdélník 40">
              <a:extLst>
                <a:ext uri="{FF2B5EF4-FFF2-40B4-BE49-F238E27FC236}">
                  <a16:creationId xmlns:a16="http://schemas.microsoft.com/office/drawing/2014/main" id="{007D9BFD-A829-475A-B150-85D72D0290C5}"/>
                </a:ext>
              </a:extLst>
            </p:cNvPr>
            <p:cNvSpPr/>
            <p:nvPr/>
          </p:nvSpPr>
          <p:spPr bwMode="auto">
            <a:xfrm>
              <a:off x="4464675" y="5061688"/>
              <a:ext cx="992703" cy="144016"/>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cxnSp>
        <p:nvCxnSpPr>
          <p:cNvPr id="20" name="Straight Connector 55">
            <a:extLst>
              <a:ext uri="{FF2B5EF4-FFF2-40B4-BE49-F238E27FC236}">
                <a16:creationId xmlns:a16="http://schemas.microsoft.com/office/drawing/2014/main" id="{93172416-E6D0-41D1-A385-62031C150C0C}"/>
              </a:ext>
            </a:extLst>
          </p:cNvPr>
          <p:cNvCxnSpPr>
            <a:cxnSpLocks/>
          </p:cNvCxnSpPr>
          <p:nvPr/>
        </p:nvCxnSpPr>
        <p:spPr bwMode="auto">
          <a:xfrm>
            <a:off x="2035974" y="3312845"/>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21" name="Straight Connector 55">
            <a:extLst>
              <a:ext uri="{FF2B5EF4-FFF2-40B4-BE49-F238E27FC236}">
                <a16:creationId xmlns:a16="http://schemas.microsoft.com/office/drawing/2014/main" id="{35E8FC2E-346B-4A1D-901E-34B8CDAB9972}"/>
              </a:ext>
            </a:extLst>
          </p:cNvPr>
          <p:cNvCxnSpPr>
            <a:cxnSpLocks/>
          </p:cNvCxnSpPr>
          <p:nvPr/>
        </p:nvCxnSpPr>
        <p:spPr bwMode="auto">
          <a:xfrm>
            <a:off x="2268487" y="3312845"/>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22" name="Straight Connector 55">
            <a:extLst>
              <a:ext uri="{FF2B5EF4-FFF2-40B4-BE49-F238E27FC236}">
                <a16:creationId xmlns:a16="http://schemas.microsoft.com/office/drawing/2014/main" id="{27D43AE7-31B3-4191-A64D-3F77E14A8E39}"/>
              </a:ext>
            </a:extLst>
          </p:cNvPr>
          <p:cNvCxnSpPr>
            <a:cxnSpLocks/>
          </p:cNvCxnSpPr>
          <p:nvPr/>
        </p:nvCxnSpPr>
        <p:spPr bwMode="auto">
          <a:xfrm>
            <a:off x="3175273" y="3330900"/>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cxnSp>
        <p:nvCxnSpPr>
          <p:cNvPr id="23" name="Straight Connector 55">
            <a:extLst>
              <a:ext uri="{FF2B5EF4-FFF2-40B4-BE49-F238E27FC236}">
                <a16:creationId xmlns:a16="http://schemas.microsoft.com/office/drawing/2014/main" id="{E0F8ED63-4D2F-4989-A176-774894C5BC10}"/>
              </a:ext>
            </a:extLst>
          </p:cNvPr>
          <p:cNvCxnSpPr>
            <a:cxnSpLocks/>
          </p:cNvCxnSpPr>
          <p:nvPr/>
        </p:nvCxnSpPr>
        <p:spPr bwMode="auto">
          <a:xfrm>
            <a:off x="3381772" y="3330900"/>
            <a:ext cx="0" cy="760790"/>
          </a:xfrm>
          <a:prstGeom prst="line">
            <a:avLst/>
          </a:prstGeom>
          <a:solidFill>
            <a:schemeClr val="accent1"/>
          </a:solidFill>
          <a:ln w="9525" cap="flat" cmpd="sng" algn="ctr">
            <a:solidFill>
              <a:schemeClr val="accent5">
                <a:lumMod val="50000"/>
              </a:schemeClr>
            </a:solidFill>
            <a:prstDash val="lgDash"/>
            <a:round/>
            <a:headEnd type="none" w="med" len="med"/>
            <a:tailEnd type="none" w="med" len="med"/>
          </a:ln>
          <a:effectLst/>
        </p:spPr>
      </p:cxnSp>
      <p:sp>
        <p:nvSpPr>
          <p:cNvPr id="24" name="TextovéPole 31">
            <a:extLst>
              <a:ext uri="{FF2B5EF4-FFF2-40B4-BE49-F238E27FC236}">
                <a16:creationId xmlns:a16="http://schemas.microsoft.com/office/drawing/2014/main" id="{D50BE140-A005-4A15-8440-0A24F5FA77D6}"/>
              </a:ext>
            </a:extLst>
          </p:cNvPr>
          <p:cNvSpPr txBox="1"/>
          <p:nvPr/>
        </p:nvSpPr>
        <p:spPr>
          <a:xfrm>
            <a:off x="1983380" y="4031235"/>
            <a:ext cx="1724524" cy="307777"/>
          </a:xfrm>
          <a:prstGeom prst="rect">
            <a:avLst/>
          </a:prstGeom>
          <a:noFill/>
        </p:spPr>
        <p:txBody>
          <a:bodyPr wrap="square" rtlCol="0">
            <a:spAutoFit/>
          </a:bodyPr>
          <a:lstStyle/>
          <a:p>
            <a:r>
              <a:rPr lang="en-US" sz="1400" dirty="0">
                <a:solidFill>
                  <a:schemeClr val="accent2"/>
                </a:solidFill>
              </a:rPr>
              <a:t>20%                 20%</a:t>
            </a:r>
          </a:p>
        </p:txBody>
      </p:sp>
      <p:sp>
        <p:nvSpPr>
          <p:cNvPr id="25" name="TextovéPole 31">
            <a:extLst>
              <a:ext uri="{FF2B5EF4-FFF2-40B4-BE49-F238E27FC236}">
                <a16:creationId xmlns:a16="http://schemas.microsoft.com/office/drawing/2014/main" id="{992119A2-354C-4AE8-9A40-8898972ED69E}"/>
              </a:ext>
            </a:extLst>
          </p:cNvPr>
          <p:cNvSpPr txBox="1"/>
          <p:nvPr/>
        </p:nvSpPr>
        <p:spPr>
          <a:xfrm>
            <a:off x="875550" y="4211796"/>
            <a:ext cx="3989042" cy="369332"/>
          </a:xfrm>
          <a:prstGeom prst="rect">
            <a:avLst/>
          </a:prstGeom>
          <a:noFill/>
        </p:spPr>
        <p:txBody>
          <a:bodyPr wrap="square" rtlCol="0">
            <a:spAutoFit/>
          </a:bodyPr>
          <a:lstStyle/>
          <a:p>
            <a:r>
              <a:rPr lang="en-US" dirty="0">
                <a:solidFill>
                  <a:schemeClr val="accent6"/>
                </a:solidFill>
              </a:rPr>
              <a:t>20% misalignment </a:t>
            </a:r>
            <a:r>
              <a:rPr lang="en-US" dirty="0" err="1">
                <a:solidFill>
                  <a:schemeClr val="accent6"/>
                </a:solidFill>
              </a:rPr>
              <a:t>w.r.t.</a:t>
            </a:r>
            <a:r>
              <a:rPr lang="en-US" dirty="0">
                <a:solidFill>
                  <a:schemeClr val="accent6"/>
                </a:solidFill>
              </a:rPr>
              <a:t> segment size</a:t>
            </a:r>
            <a:endParaRPr lang="en-US" dirty="0">
              <a:solidFill>
                <a:schemeClr val="accent2"/>
              </a:solidFill>
            </a:endParaRPr>
          </a:p>
        </p:txBody>
      </p:sp>
      <p:sp>
        <p:nvSpPr>
          <p:cNvPr id="3" name="Zástupný symbol pro číslo snímku 2">
            <a:extLst>
              <a:ext uri="{FF2B5EF4-FFF2-40B4-BE49-F238E27FC236}">
                <a16:creationId xmlns:a16="http://schemas.microsoft.com/office/drawing/2014/main" id="{4B92737E-7509-41CC-AD98-0C33C8E70D7F}"/>
              </a:ext>
            </a:extLst>
          </p:cNvPr>
          <p:cNvSpPr>
            <a:spLocks noGrp="1"/>
          </p:cNvSpPr>
          <p:nvPr>
            <p:ph type="sldNum" sz="quarter" idx="11"/>
          </p:nvPr>
        </p:nvSpPr>
        <p:spPr/>
        <p:txBody>
          <a:bodyPr/>
          <a:lstStyle/>
          <a:p>
            <a:pPr>
              <a:defRPr/>
            </a:pPr>
            <a:fld id="{0BAAA98E-AEB8-429B-B9FA-B14E1C5572D3}" type="slidenum">
              <a:rPr lang="en-US" altLang="en-US" smtClean="0"/>
              <a:pPr>
                <a:defRPr/>
              </a:pPr>
              <a:t>78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247165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4.4 Summary</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Summary of the motion-image similarity concept</a:t>
            </a:r>
            <a:endParaRPr lang="en-US" altLang="cs-CZ" dirty="0"/>
          </a:p>
          <a:p>
            <a:r>
              <a:rPr lang="en-US" altLang="cs-CZ" sz="2400" dirty="0"/>
              <a:t>Suitable for motions in order of seconds (e.g., gait cycles)</a:t>
            </a:r>
          </a:p>
          <a:p>
            <a:pPr lvl="1"/>
            <a:r>
              <a:rPr lang="en-US" altLang="cs-CZ" sz="2000" dirty="0"/>
              <a:t>Each motion image </a:t>
            </a:r>
            <a:r>
              <a:rPr lang="en-US" altLang="cs-CZ" sz="2000" dirty="0">
                <a:solidFill>
                  <a:schemeClr val="accent6"/>
                </a:solidFill>
              </a:rPr>
              <a:t>resized</a:t>
            </a:r>
            <a:r>
              <a:rPr lang="en-US" altLang="cs-CZ" sz="2000" dirty="0"/>
              <a:t> to 227x227 pixels for the CNN</a:t>
            </a:r>
          </a:p>
          <a:p>
            <a:pPr lvl="1"/>
            <a:r>
              <a:rPr lang="en-US" altLang="cs-CZ" sz="2000" dirty="0"/>
              <a:t>227 pixels in time dimension correspond to the motion of ~2 seconds, when considering the frame rate of 120Hz</a:t>
            </a:r>
          </a:p>
          <a:p>
            <a:r>
              <a:rPr lang="en-US" altLang="cs-CZ" sz="2400" dirty="0"/>
              <a:t>Feature extraction time of </a:t>
            </a:r>
            <a:r>
              <a:rPr lang="en-US" altLang="cs-CZ" sz="2400" dirty="0">
                <a:solidFill>
                  <a:schemeClr val="accent6"/>
                </a:solidFill>
              </a:rPr>
              <a:t>~25ms</a:t>
            </a:r>
            <a:r>
              <a:rPr lang="en-US" altLang="cs-CZ" sz="2400" dirty="0"/>
              <a:t> using a GPU </a:t>
            </a:r>
            <a:r>
              <a:rPr lang="en-US" altLang="cs-CZ" sz="2400" dirty="0" err="1"/>
              <a:t>impl</a:t>
            </a:r>
            <a:r>
              <a:rPr lang="en-US" altLang="cs-CZ" sz="2400" dirty="0"/>
              <a:t>.</a:t>
            </a:r>
          </a:p>
          <a:p>
            <a:r>
              <a:rPr lang="en-US" altLang="cs-CZ" sz="2400" dirty="0"/>
              <a:t>Advantages:</a:t>
            </a:r>
          </a:p>
          <a:p>
            <a:pPr lvl="1"/>
            <a:r>
              <a:rPr lang="en-US" altLang="cs-CZ" sz="2000" dirty="0"/>
              <a:t>Utilizing a pre-trained CNN </a:t>
            </a:r>
            <a:r>
              <a:rPr lang="en-US" altLang="cs-CZ" sz="2000" dirty="0">
                <a:solidFill>
                  <a:schemeClr val="accent6"/>
                </a:solidFill>
              </a:rPr>
              <a:t>does not require </a:t>
            </a:r>
            <a:r>
              <a:rPr lang="en-US" altLang="cs-CZ" sz="2000" dirty="0"/>
              <a:t>large amounts of training data and training time</a:t>
            </a:r>
          </a:p>
          <a:p>
            <a:pPr lvl="1"/>
            <a:r>
              <a:rPr lang="en-US" altLang="cs-CZ" sz="2000" dirty="0"/>
              <a:t>Even motions of categories that have not been available during the training phase are well clustered</a:t>
            </a:r>
          </a:p>
        </p:txBody>
      </p:sp>
      <p:sp>
        <p:nvSpPr>
          <p:cNvPr id="2" name="Zástupný symbol pro zápatí 1">
            <a:extLst>
              <a:ext uri="{FF2B5EF4-FFF2-40B4-BE49-F238E27FC236}">
                <a16:creationId xmlns:a16="http://schemas.microsoft.com/office/drawing/2014/main" id="{45A26178-1B61-4D18-82C6-B5D6DC9A15E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71C5F8EF-E2D2-4DD2-A915-9BE0D9A6D455}"/>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B29702B0-221F-42EC-B393-C9BC2C2F4A1B}"/>
              </a:ext>
            </a:extLst>
          </p:cNvPr>
          <p:cNvSpPr>
            <a:spLocks noGrp="1"/>
          </p:cNvSpPr>
          <p:nvPr>
            <p:ph type="sldNum" sz="quarter" idx="11"/>
          </p:nvPr>
        </p:nvSpPr>
        <p:spPr/>
        <p:txBody>
          <a:bodyPr/>
          <a:lstStyle/>
          <a:p>
            <a:pPr>
              <a:defRPr/>
            </a:pPr>
            <a:fld id="{0BAAA98E-AEB8-429B-B9FA-B14E1C5572D3}" type="slidenum">
              <a:rPr lang="en-US" altLang="en-US" smtClean="0"/>
              <a:pPr>
                <a:defRPr/>
              </a:pPr>
              <a:t>79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41397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1.2 3D Motion Capture Devices</a:t>
            </a:r>
          </a:p>
        </p:txBody>
      </p:sp>
      <p:sp>
        <p:nvSpPr>
          <p:cNvPr id="9" name="Content Placeholder 8"/>
          <p:cNvSpPr>
            <a:spLocks noGrp="1"/>
          </p:cNvSpPr>
          <p:nvPr>
            <p:ph idx="1"/>
          </p:nvPr>
        </p:nvSpPr>
        <p:spPr/>
        <p:txBody>
          <a:bodyPr/>
          <a:lstStyle/>
          <a:p>
            <a:pPr marL="0" indent="0">
              <a:buNone/>
            </a:pPr>
            <a:r>
              <a:rPr lang="en-US" altLang="cs-CZ" b="1" dirty="0">
                <a:solidFill>
                  <a:schemeClr val="accent6"/>
                </a:solidFill>
              </a:rPr>
              <a:t>Accuracy of 3D motion capture devices</a:t>
            </a:r>
          </a:p>
        </p:txBody>
      </p:sp>
      <p:graphicFrame>
        <p:nvGraphicFramePr>
          <p:cNvPr id="10" name="Tabulka 9">
            <a:extLst>
              <a:ext uri="{FF2B5EF4-FFF2-40B4-BE49-F238E27FC236}">
                <a16:creationId xmlns:a16="http://schemas.microsoft.com/office/drawing/2014/main" id="{0CE2CCCA-C06D-4983-A065-F8ED52C04019}"/>
              </a:ext>
            </a:extLst>
          </p:cNvPr>
          <p:cNvGraphicFramePr>
            <a:graphicFrameLocks noGrp="1"/>
          </p:cNvGraphicFramePr>
          <p:nvPr>
            <p:extLst>
              <p:ext uri="{D42A27DB-BD31-4B8C-83A1-F6EECF244321}">
                <p14:modId xmlns:p14="http://schemas.microsoft.com/office/powerpoint/2010/main" val="1331079354"/>
              </p:ext>
            </p:extLst>
          </p:nvPr>
        </p:nvGraphicFramePr>
        <p:xfrm>
          <a:off x="431833" y="4023320"/>
          <a:ext cx="8244623" cy="2286000"/>
        </p:xfrm>
        <a:graphic>
          <a:graphicData uri="http://schemas.openxmlformats.org/drawingml/2006/table">
            <a:tbl>
              <a:tblPr firstRow="1" bandRow="1">
                <a:tableStyleId>{00A15C55-8517-42AA-B614-E9B94910E393}</a:tableStyleId>
              </a:tblPr>
              <a:tblGrid>
                <a:gridCol w="1188000">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864089">
                  <a:extLst>
                    <a:ext uri="{9D8B030D-6E8A-4147-A177-3AD203B41FA5}">
                      <a16:colId xmlns:a16="http://schemas.microsoft.com/office/drawing/2014/main" val="20002"/>
                    </a:ext>
                  </a:extLst>
                </a:gridCol>
                <a:gridCol w="864089">
                  <a:extLst>
                    <a:ext uri="{9D8B030D-6E8A-4147-A177-3AD203B41FA5}">
                      <a16:colId xmlns:a16="http://schemas.microsoft.com/office/drawing/2014/main" val="20003"/>
                    </a:ext>
                  </a:extLst>
                </a:gridCol>
                <a:gridCol w="864089">
                  <a:extLst>
                    <a:ext uri="{9D8B030D-6E8A-4147-A177-3AD203B41FA5}">
                      <a16:colId xmlns:a16="http://schemas.microsoft.com/office/drawing/2014/main" val="20004"/>
                    </a:ext>
                  </a:extLst>
                </a:gridCol>
                <a:gridCol w="864089">
                  <a:extLst>
                    <a:ext uri="{9D8B030D-6E8A-4147-A177-3AD203B41FA5}">
                      <a16:colId xmlns:a16="http://schemas.microsoft.com/office/drawing/2014/main" val="20005"/>
                    </a:ext>
                  </a:extLst>
                </a:gridCol>
                <a:gridCol w="864089">
                  <a:extLst>
                    <a:ext uri="{9D8B030D-6E8A-4147-A177-3AD203B41FA5}">
                      <a16:colId xmlns:a16="http://schemas.microsoft.com/office/drawing/2014/main" val="20006"/>
                    </a:ext>
                  </a:extLst>
                </a:gridCol>
                <a:gridCol w="864089">
                  <a:extLst>
                    <a:ext uri="{9D8B030D-6E8A-4147-A177-3AD203B41FA5}">
                      <a16:colId xmlns:a16="http://schemas.microsoft.com/office/drawing/2014/main" val="20007"/>
                    </a:ext>
                  </a:extLst>
                </a:gridCol>
                <a:gridCol w="864089">
                  <a:extLst>
                    <a:ext uri="{9D8B030D-6E8A-4147-A177-3AD203B41FA5}">
                      <a16:colId xmlns:a16="http://schemas.microsoft.com/office/drawing/2014/main" val="20008"/>
                    </a:ext>
                  </a:extLst>
                </a:gridCol>
              </a:tblGrid>
              <a:tr h="290728">
                <a:tc>
                  <a:txBody>
                    <a:bodyPr/>
                    <a:lstStyle/>
                    <a:p>
                      <a:pPr algn="ctr"/>
                      <a:r>
                        <a:rPr lang="en-US" sz="1200" dirty="0"/>
                        <a:t>Device</a:t>
                      </a:r>
                    </a:p>
                  </a:txBody>
                  <a:tcPr marL="45720" marR="45720" anchor="ctr"/>
                </a:tc>
                <a:tc>
                  <a:txBody>
                    <a:bodyPr/>
                    <a:lstStyle/>
                    <a:p>
                      <a:pPr algn="ctr"/>
                      <a:r>
                        <a:rPr lang="en-US" sz="1200" dirty="0"/>
                        <a:t>Range</a:t>
                      </a:r>
                    </a:p>
                    <a:p>
                      <a:pPr algn="ctr"/>
                      <a:r>
                        <a:rPr lang="en-US" sz="1200" dirty="0"/>
                        <a:t>[m]</a:t>
                      </a:r>
                    </a:p>
                  </a:txBody>
                  <a:tcPr marL="45720" marR="45720" anchor="ctr"/>
                </a:tc>
                <a:tc>
                  <a:txBody>
                    <a:bodyPr/>
                    <a:lstStyle/>
                    <a:p>
                      <a:pPr algn="ctr"/>
                      <a:r>
                        <a:rPr lang="en-US" sz="1200" dirty="0"/>
                        <a:t>Framerate [Hz]</a:t>
                      </a:r>
                    </a:p>
                  </a:txBody>
                  <a:tcPr marL="45720" marR="45720" anchor="ctr"/>
                </a:tc>
                <a:tc>
                  <a:txBody>
                    <a:bodyPr/>
                    <a:lstStyle/>
                    <a:p>
                      <a:pPr algn="ctr"/>
                      <a:r>
                        <a:rPr lang="en-US" sz="1200" dirty="0"/>
                        <a:t>Invasive</a:t>
                      </a:r>
                    </a:p>
                  </a:txBody>
                  <a:tcPr marL="45720" marR="45720" anchor="ctr"/>
                </a:tc>
                <a:tc>
                  <a:txBody>
                    <a:bodyPr/>
                    <a:lstStyle/>
                    <a:p>
                      <a:pPr algn="ctr"/>
                      <a:r>
                        <a:rPr lang="en-US" sz="1200" dirty="0"/>
                        <a:t>View</a:t>
                      </a:r>
                      <a:r>
                        <a:rPr lang="en-US" sz="1200" baseline="0" dirty="0"/>
                        <a:t> field</a:t>
                      </a:r>
                    </a:p>
                    <a:p>
                      <a:pPr algn="ctr"/>
                      <a:r>
                        <a:rPr lang="en-US" sz="1200" baseline="0" dirty="0"/>
                        <a:t>[</a:t>
                      </a:r>
                      <a:r>
                        <a:rPr lang="cs-CZ" sz="1200" baseline="0" dirty="0"/>
                        <a:t>°</a:t>
                      </a:r>
                      <a:r>
                        <a:rPr lang="en-US" sz="1200" baseline="0" dirty="0"/>
                        <a:t>]</a:t>
                      </a:r>
                      <a:endParaRPr lang="en-US" sz="1200" dirty="0"/>
                    </a:p>
                  </a:txBody>
                  <a:tcPr marL="45720" marR="45720" anchor="ctr"/>
                </a:tc>
                <a:tc>
                  <a:txBody>
                    <a:bodyPr/>
                    <a:lstStyle/>
                    <a:p>
                      <a:pPr algn="ctr"/>
                      <a:r>
                        <a:rPr lang="en-US" sz="1200" dirty="0"/>
                        <a:t>Tracked subjects</a:t>
                      </a:r>
                    </a:p>
                  </a:txBody>
                  <a:tcPr marL="45720" marR="45720" anchor="ctr"/>
                </a:tc>
                <a:tc>
                  <a:txBody>
                    <a:bodyPr/>
                    <a:lstStyle/>
                    <a:p>
                      <a:pPr algn="ctr"/>
                      <a:r>
                        <a:rPr lang="en-US" sz="1200" dirty="0"/>
                        <a:t>Positional accuracy</a:t>
                      </a:r>
                    </a:p>
                    <a:p>
                      <a:pPr algn="ctr"/>
                      <a:r>
                        <a:rPr lang="en-US" sz="1200" dirty="0"/>
                        <a:t>[mm]</a:t>
                      </a:r>
                    </a:p>
                  </a:txBody>
                  <a:tcPr marL="45720" marR="45720" anchor="ctr"/>
                </a:tc>
                <a:tc>
                  <a:txBody>
                    <a:bodyPr/>
                    <a:lstStyle/>
                    <a:p>
                      <a:pPr algn="ctr"/>
                      <a:r>
                        <a:rPr lang="en-US" sz="1200" dirty="0"/>
                        <a:t>Rotational accuracy</a:t>
                      </a:r>
                    </a:p>
                    <a:p>
                      <a:pPr algn="ctr"/>
                      <a:r>
                        <a:rPr lang="en-US" sz="1200" baseline="0" dirty="0"/>
                        <a:t>[</a:t>
                      </a:r>
                      <a:r>
                        <a:rPr lang="cs-CZ" sz="1200" baseline="0" dirty="0"/>
                        <a:t>°</a:t>
                      </a:r>
                      <a:r>
                        <a:rPr lang="en-US" sz="1200" baseline="0" dirty="0"/>
                        <a:t>]</a:t>
                      </a:r>
                      <a:endParaRPr lang="en-US" sz="1200" dirty="0"/>
                    </a:p>
                  </a:txBody>
                  <a:tcPr marL="45720" marR="45720" anchor="ctr"/>
                </a:tc>
                <a:tc>
                  <a:txBody>
                    <a:bodyPr/>
                    <a:lstStyle/>
                    <a:p>
                      <a:pPr algn="ctr"/>
                      <a:r>
                        <a:rPr lang="en-US" sz="1200" dirty="0"/>
                        <a:t>Landmark count</a:t>
                      </a:r>
                    </a:p>
                  </a:txBody>
                  <a:tcPr marL="45720" marR="45720" anchor="ctr"/>
                </a:tc>
                <a:extLst>
                  <a:ext uri="{0D108BD9-81ED-4DB2-BD59-A6C34878D82A}">
                    <a16:rowId xmlns:a16="http://schemas.microsoft.com/office/drawing/2014/main" val="10000"/>
                  </a:ext>
                </a:extLst>
              </a:tr>
              <a:tr h="259339">
                <a:tc>
                  <a:txBody>
                    <a:bodyPr/>
                    <a:lstStyle/>
                    <a:p>
                      <a:r>
                        <a:rPr lang="en-US" sz="1200" dirty="0"/>
                        <a:t>Kinect v1</a:t>
                      </a:r>
                    </a:p>
                  </a:txBody>
                  <a:tcPr marL="45720" marR="45720"/>
                </a:tc>
                <a:tc>
                  <a:txBody>
                    <a:bodyPr/>
                    <a:lstStyle/>
                    <a:p>
                      <a:pPr algn="r"/>
                      <a:r>
                        <a:rPr lang="en-US" sz="1200" dirty="0"/>
                        <a:t>0.8—4</a:t>
                      </a:r>
                    </a:p>
                  </a:txBody>
                  <a:tcPr marL="45720" marR="45720"/>
                </a:tc>
                <a:tc>
                  <a:txBody>
                    <a:bodyPr/>
                    <a:lstStyle/>
                    <a:p>
                      <a:pPr algn="r"/>
                      <a:r>
                        <a:rPr lang="en-US" sz="1200" dirty="0"/>
                        <a:t>30</a:t>
                      </a:r>
                    </a:p>
                  </a:txBody>
                  <a:tcPr marL="45720" marR="45720"/>
                </a:tc>
                <a:tc>
                  <a:txBody>
                    <a:bodyPr/>
                    <a:lstStyle/>
                    <a:p>
                      <a:pPr algn="ctr"/>
                      <a:r>
                        <a:rPr lang="en-US" sz="1200" dirty="0"/>
                        <a:t>No</a:t>
                      </a:r>
                    </a:p>
                  </a:txBody>
                  <a:tcPr marL="45720" marR="45720"/>
                </a:tc>
                <a:tc>
                  <a:txBody>
                    <a:bodyPr/>
                    <a:lstStyle/>
                    <a:p>
                      <a:pPr algn="r"/>
                      <a:r>
                        <a:rPr lang="en-US" sz="1200" dirty="0"/>
                        <a:t>57</a:t>
                      </a:r>
                    </a:p>
                  </a:txBody>
                  <a:tcPr marL="45720" marR="45720"/>
                </a:tc>
                <a:tc>
                  <a:txBody>
                    <a:bodyPr/>
                    <a:lstStyle/>
                    <a:p>
                      <a:pPr algn="r"/>
                      <a:r>
                        <a:rPr lang="en-US" sz="1200" dirty="0"/>
                        <a:t>2</a:t>
                      </a:r>
                    </a:p>
                  </a:txBody>
                  <a:tcPr marL="45720" marR="45720"/>
                </a:tc>
                <a:tc>
                  <a:txBody>
                    <a:bodyPr/>
                    <a:lstStyle/>
                    <a:p>
                      <a:pPr algn="r"/>
                      <a:r>
                        <a:rPr lang="en-US" sz="1200" dirty="0"/>
                        <a:t>50—150</a:t>
                      </a:r>
                    </a:p>
                  </a:txBody>
                  <a:tcPr marL="45720" marR="45720"/>
                </a:tc>
                <a:tc>
                  <a:txBody>
                    <a:bodyPr/>
                    <a:lstStyle/>
                    <a:p>
                      <a:pPr algn="r"/>
                      <a:r>
                        <a:rPr lang="en-US" sz="1200" dirty="0"/>
                        <a:t>?</a:t>
                      </a:r>
                    </a:p>
                  </a:txBody>
                  <a:tcPr marL="45720" marR="45720"/>
                </a:tc>
                <a:tc>
                  <a:txBody>
                    <a:bodyPr/>
                    <a:lstStyle/>
                    <a:p>
                      <a:pPr algn="r"/>
                      <a:r>
                        <a:rPr lang="en-US" sz="1200" dirty="0"/>
                        <a:t>20</a:t>
                      </a:r>
                    </a:p>
                  </a:txBody>
                  <a:tcPr marL="45720" marR="45720"/>
                </a:tc>
                <a:extLst>
                  <a:ext uri="{0D108BD9-81ED-4DB2-BD59-A6C34878D82A}">
                    <a16:rowId xmlns:a16="http://schemas.microsoft.com/office/drawing/2014/main" val="10001"/>
                  </a:ext>
                </a:extLst>
              </a:tr>
              <a:tr h="259339">
                <a:tc>
                  <a:txBody>
                    <a:bodyPr/>
                    <a:lstStyle/>
                    <a:p>
                      <a:r>
                        <a:rPr lang="en-US" sz="1200" dirty="0"/>
                        <a:t>Kinect v2</a:t>
                      </a:r>
                    </a:p>
                  </a:txBody>
                  <a:tcPr marL="45720" marR="4572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t>0.5—4.5</a:t>
                      </a:r>
                    </a:p>
                  </a:txBody>
                  <a:tcPr marL="45720" marR="45720"/>
                </a:tc>
                <a:tc>
                  <a:txBody>
                    <a:bodyPr/>
                    <a:lstStyle/>
                    <a:p>
                      <a:pPr algn="r"/>
                      <a:r>
                        <a:rPr lang="en-US" sz="1200" dirty="0"/>
                        <a:t>30</a:t>
                      </a:r>
                    </a:p>
                  </a:txBody>
                  <a:tcPr marL="45720" marR="45720"/>
                </a:tc>
                <a:tc>
                  <a:txBody>
                    <a:bodyPr/>
                    <a:lstStyle/>
                    <a:p>
                      <a:pPr algn="ctr"/>
                      <a:r>
                        <a:rPr lang="en-US" sz="1200" dirty="0"/>
                        <a:t>No</a:t>
                      </a:r>
                    </a:p>
                  </a:txBody>
                  <a:tcPr marL="45720" marR="45720"/>
                </a:tc>
                <a:tc>
                  <a:txBody>
                    <a:bodyPr/>
                    <a:lstStyle/>
                    <a:p>
                      <a:pPr algn="r"/>
                      <a:r>
                        <a:rPr lang="en-US" sz="1200" dirty="0"/>
                        <a:t>70</a:t>
                      </a:r>
                    </a:p>
                  </a:txBody>
                  <a:tcPr marL="45720" marR="45720"/>
                </a:tc>
                <a:tc>
                  <a:txBody>
                    <a:bodyPr/>
                    <a:lstStyle/>
                    <a:p>
                      <a:pPr algn="r"/>
                      <a:r>
                        <a:rPr lang="en-US" sz="1200" dirty="0"/>
                        <a:t>6</a:t>
                      </a:r>
                    </a:p>
                  </a:txBody>
                  <a:tcPr marL="45720" marR="45720"/>
                </a:tc>
                <a:tc>
                  <a:txBody>
                    <a:bodyPr/>
                    <a:lstStyle/>
                    <a:p>
                      <a:pPr algn="r"/>
                      <a:r>
                        <a:rPr lang="en-US" sz="1200" dirty="0"/>
                        <a:t>?</a:t>
                      </a:r>
                    </a:p>
                  </a:txBody>
                  <a:tcPr marL="45720" marR="45720"/>
                </a:tc>
                <a:tc>
                  <a:txBody>
                    <a:bodyPr/>
                    <a:lstStyle/>
                    <a:p>
                      <a:pPr algn="r"/>
                      <a:r>
                        <a:rPr lang="en-US" sz="1200" dirty="0"/>
                        <a:t>1—3</a:t>
                      </a:r>
                    </a:p>
                  </a:txBody>
                  <a:tcPr marL="45720" marR="45720"/>
                </a:tc>
                <a:tc>
                  <a:txBody>
                    <a:bodyPr/>
                    <a:lstStyle/>
                    <a:p>
                      <a:pPr algn="r"/>
                      <a:r>
                        <a:rPr lang="en-US" sz="1200" dirty="0"/>
                        <a:t>25</a:t>
                      </a:r>
                    </a:p>
                  </a:txBody>
                  <a:tcPr marL="45720" marR="45720"/>
                </a:tc>
                <a:extLst>
                  <a:ext uri="{0D108BD9-81ED-4DB2-BD59-A6C34878D82A}">
                    <a16:rowId xmlns:a16="http://schemas.microsoft.com/office/drawing/2014/main" val="10002"/>
                  </a:ext>
                </a:extLst>
              </a:tr>
              <a:tr h="259339">
                <a:tc>
                  <a:txBody>
                    <a:bodyPr/>
                    <a:lstStyle/>
                    <a:p>
                      <a:r>
                        <a:rPr lang="en-US" sz="1200" dirty="0"/>
                        <a:t>ASUS</a:t>
                      </a:r>
                      <a:r>
                        <a:rPr lang="en-US" sz="1200" baseline="0" dirty="0"/>
                        <a:t> </a:t>
                      </a:r>
                      <a:r>
                        <a:rPr lang="en-US" sz="1200" baseline="0" dirty="0" err="1"/>
                        <a:t>Xtion</a:t>
                      </a:r>
                      <a:endParaRPr lang="en-US" sz="1200" dirty="0"/>
                    </a:p>
                  </a:txBody>
                  <a:tcPr marL="45720" marR="4572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t>0.8—3.5</a:t>
                      </a:r>
                    </a:p>
                  </a:txBody>
                  <a:tcPr marL="45720" marR="45720"/>
                </a:tc>
                <a:tc>
                  <a:txBody>
                    <a:bodyPr/>
                    <a:lstStyle/>
                    <a:p>
                      <a:pPr algn="r"/>
                      <a:r>
                        <a:rPr lang="en-US" sz="1200" dirty="0"/>
                        <a:t>30</a:t>
                      </a:r>
                    </a:p>
                  </a:txBody>
                  <a:tcPr marL="45720" marR="45720"/>
                </a:tc>
                <a:tc>
                  <a:txBody>
                    <a:bodyPr/>
                    <a:lstStyle/>
                    <a:p>
                      <a:pPr algn="ctr"/>
                      <a:r>
                        <a:rPr lang="en-US" sz="1200" dirty="0"/>
                        <a:t>No</a:t>
                      </a:r>
                    </a:p>
                  </a:txBody>
                  <a:tcPr marL="45720" marR="45720"/>
                </a:tc>
                <a:tc>
                  <a:txBody>
                    <a:bodyPr/>
                    <a:lstStyle/>
                    <a:p>
                      <a:pPr algn="r"/>
                      <a:r>
                        <a:rPr lang="en-US" sz="1200" dirty="0"/>
                        <a:t>58</a:t>
                      </a:r>
                    </a:p>
                  </a:txBody>
                  <a:tcPr marL="45720" marR="45720"/>
                </a:tc>
                <a:tc>
                  <a:txBody>
                    <a:bodyPr/>
                    <a:lstStyle/>
                    <a:p>
                      <a:pPr algn="r"/>
                      <a:r>
                        <a:rPr lang="en-US" sz="1200" dirty="0"/>
                        <a:t>?</a:t>
                      </a:r>
                    </a:p>
                  </a:txBody>
                  <a:tcPr marL="45720" marR="45720"/>
                </a:tc>
                <a:tc>
                  <a:txBody>
                    <a:bodyPr/>
                    <a:lstStyle/>
                    <a:p>
                      <a:pPr algn="r"/>
                      <a:r>
                        <a:rPr lang="en-US" sz="1200" dirty="0"/>
                        <a:t>?</a:t>
                      </a:r>
                    </a:p>
                  </a:txBody>
                  <a:tcPr marL="45720" marR="45720"/>
                </a:tc>
                <a:tc>
                  <a:txBody>
                    <a:bodyPr/>
                    <a:lstStyle/>
                    <a:p>
                      <a:pPr algn="r"/>
                      <a:r>
                        <a:rPr lang="en-US" sz="1200" dirty="0"/>
                        <a:t>?</a:t>
                      </a:r>
                    </a:p>
                  </a:txBody>
                  <a:tcPr marL="45720" marR="45720"/>
                </a:tc>
                <a:tc>
                  <a:txBody>
                    <a:bodyPr/>
                    <a:lstStyle/>
                    <a:p>
                      <a:pPr algn="r"/>
                      <a:r>
                        <a:rPr lang="en-US" sz="1200" dirty="0"/>
                        <a:t>?</a:t>
                      </a:r>
                    </a:p>
                  </a:txBody>
                  <a:tcPr marL="45720" marR="45720"/>
                </a:tc>
                <a:extLst>
                  <a:ext uri="{0D108BD9-81ED-4DB2-BD59-A6C34878D82A}">
                    <a16:rowId xmlns:a16="http://schemas.microsoft.com/office/drawing/2014/main" val="10003"/>
                  </a:ext>
                </a:extLst>
              </a:tr>
              <a:tr h="259339">
                <a:tc>
                  <a:txBody>
                    <a:bodyPr/>
                    <a:lstStyle/>
                    <a:p>
                      <a:r>
                        <a:rPr lang="en-US" sz="1200" dirty="0" err="1"/>
                        <a:t>Vicon</a:t>
                      </a:r>
                      <a:r>
                        <a:rPr lang="en-US" sz="1200" dirty="0"/>
                        <a:t> MX40</a:t>
                      </a:r>
                    </a:p>
                  </a:txBody>
                  <a:tcPr marL="45720" marR="45720"/>
                </a:tc>
                <a:tc>
                  <a:txBody>
                    <a:bodyPr/>
                    <a:lstStyle/>
                    <a:p>
                      <a:pPr algn="r"/>
                      <a:r>
                        <a:rPr lang="en-US" sz="1200" dirty="0"/>
                        <a:t>space 7x7</a:t>
                      </a:r>
                    </a:p>
                  </a:txBody>
                  <a:tcPr marL="45720" marR="45720"/>
                </a:tc>
                <a:tc>
                  <a:txBody>
                    <a:bodyPr/>
                    <a:lstStyle/>
                    <a:p>
                      <a:pPr algn="r"/>
                      <a:r>
                        <a:rPr lang="en-US" sz="1200" dirty="0"/>
                        <a:t>120</a:t>
                      </a:r>
                    </a:p>
                  </a:txBody>
                  <a:tcPr marL="45720" marR="45720"/>
                </a:tc>
                <a:tc>
                  <a:txBody>
                    <a:bodyPr/>
                    <a:lstStyle/>
                    <a:p>
                      <a:pPr algn="ctr"/>
                      <a:r>
                        <a:rPr lang="en-US" sz="1200" dirty="0"/>
                        <a:t>Markers</a:t>
                      </a:r>
                    </a:p>
                  </a:txBody>
                  <a:tcPr marL="45720" marR="45720"/>
                </a:tc>
                <a:tc>
                  <a:txBody>
                    <a:bodyPr/>
                    <a:lstStyle/>
                    <a:p>
                      <a:pPr algn="r"/>
                      <a:r>
                        <a:rPr lang="en-US" sz="1200" dirty="0"/>
                        <a:t>360</a:t>
                      </a:r>
                    </a:p>
                  </a:txBody>
                  <a:tcPr marL="45720" marR="45720"/>
                </a:tc>
                <a:tc>
                  <a:txBody>
                    <a:bodyPr/>
                    <a:lstStyle/>
                    <a:p>
                      <a:pPr algn="r"/>
                      <a:r>
                        <a:rPr lang="en-US" sz="1200" dirty="0"/>
                        <a:t>?</a:t>
                      </a:r>
                    </a:p>
                  </a:txBody>
                  <a:tcPr marL="45720" marR="45720"/>
                </a:tc>
                <a:tc>
                  <a:txBody>
                    <a:bodyPr/>
                    <a:lstStyle/>
                    <a:p>
                      <a:pPr algn="r"/>
                      <a:r>
                        <a:rPr lang="en-US" sz="1200" dirty="0"/>
                        <a:t>0.063</a:t>
                      </a:r>
                    </a:p>
                  </a:txBody>
                  <a:tcPr marL="45720" marR="45720"/>
                </a:tc>
                <a:tc>
                  <a:txBody>
                    <a:bodyPr/>
                    <a:lstStyle/>
                    <a:p>
                      <a:pPr algn="r"/>
                      <a:r>
                        <a:rPr lang="en-US" sz="1200" dirty="0"/>
                        <a:t>?</a:t>
                      </a:r>
                    </a:p>
                  </a:txBody>
                  <a:tcPr marL="45720" marR="45720"/>
                </a:tc>
                <a:tc>
                  <a:txBody>
                    <a:bodyPr/>
                    <a:lstStyle/>
                    <a:p>
                      <a:pPr algn="r"/>
                      <a:r>
                        <a:rPr lang="en-US" sz="1200" dirty="0"/>
                        <a:t>32</a:t>
                      </a:r>
                    </a:p>
                  </a:txBody>
                  <a:tcPr marL="45720" marR="45720"/>
                </a:tc>
                <a:extLst>
                  <a:ext uri="{0D108BD9-81ED-4DB2-BD59-A6C34878D82A}">
                    <a16:rowId xmlns:a16="http://schemas.microsoft.com/office/drawing/2014/main" val="10004"/>
                  </a:ext>
                </a:extLst>
              </a:tr>
              <a:tr h="259339">
                <a:tc>
                  <a:txBody>
                    <a:bodyPr/>
                    <a:lstStyle/>
                    <a:p>
                      <a:r>
                        <a:rPr lang="en-US" sz="1200" dirty="0" err="1"/>
                        <a:t>Xsens</a:t>
                      </a:r>
                      <a:r>
                        <a:rPr lang="en-US" sz="1200" dirty="0"/>
                        <a:t> MVN</a:t>
                      </a:r>
                    </a:p>
                  </a:txBody>
                  <a:tcPr marL="45720" marR="45720"/>
                </a:tc>
                <a:tc>
                  <a:txBody>
                    <a:bodyPr/>
                    <a:lstStyle/>
                    <a:p>
                      <a:pPr algn="r"/>
                      <a:r>
                        <a:rPr lang="en-US" sz="1200" dirty="0"/>
                        <a:t>?</a:t>
                      </a:r>
                    </a:p>
                  </a:txBody>
                  <a:tcPr marL="45720" marR="45720"/>
                </a:tc>
                <a:tc>
                  <a:txBody>
                    <a:bodyPr/>
                    <a:lstStyle/>
                    <a:p>
                      <a:pPr algn="r"/>
                      <a:r>
                        <a:rPr lang="en-US" sz="1200" dirty="0"/>
                        <a:t>120</a:t>
                      </a:r>
                    </a:p>
                  </a:txBody>
                  <a:tcPr marL="45720" marR="45720"/>
                </a:tc>
                <a:tc>
                  <a:txBody>
                    <a:bodyPr/>
                    <a:lstStyle/>
                    <a:p>
                      <a:pPr algn="ctr"/>
                      <a:r>
                        <a:rPr lang="en-US" sz="1200" dirty="0"/>
                        <a:t>Sensors</a:t>
                      </a:r>
                    </a:p>
                  </a:txBody>
                  <a:tcPr marL="45720" marR="45720"/>
                </a:tc>
                <a:tc>
                  <a:txBody>
                    <a:bodyPr/>
                    <a:lstStyle/>
                    <a:p>
                      <a:pPr algn="r"/>
                      <a:r>
                        <a:rPr lang="en-US" sz="1200" dirty="0"/>
                        <a:t>?</a:t>
                      </a:r>
                    </a:p>
                  </a:txBody>
                  <a:tcPr marL="45720" marR="45720"/>
                </a:tc>
                <a:tc>
                  <a:txBody>
                    <a:bodyPr/>
                    <a:lstStyle/>
                    <a:p>
                      <a:pPr algn="r"/>
                      <a:r>
                        <a:rPr lang="en-US" sz="1200" dirty="0"/>
                        <a:t>1</a:t>
                      </a:r>
                    </a:p>
                  </a:txBody>
                  <a:tcPr marL="45720" marR="45720"/>
                </a:tc>
                <a:tc>
                  <a:txBody>
                    <a:bodyPr/>
                    <a:lstStyle/>
                    <a:p>
                      <a:pPr algn="r"/>
                      <a:r>
                        <a:rPr lang="en-US" sz="1200" dirty="0"/>
                        <a:t>-</a:t>
                      </a:r>
                    </a:p>
                  </a:txBody>
                  <a:tcPr marL="45720" marR="45720"/>
                </a:tc>
                <a:tc>
                  <a:txBody>
                    <a:bodyPr/>
                    <a:lstStyle/>
                    <a:p>
                      <a:pPr algn="r"/>
                      <a:r>
                        <a:rPr lang="en-US" sz="1200" dirty="0"/>
                        <a:t>0.5—1</a:t>
                      </a:r>
                    </a:p>
                  </a:txBody>
                  <a:tcPr marL="45720" marR="45720"/>
                </a:tc>
                <a:tc>
                  <a:txBody>
                    <a:bodyPr/>
                    <a:lstStyle/>
                    <a:p>
                      <a:pPr algn="r"/>
                      <a:r>
                        <a:rPr lang="en-US" sz="1200" dirty="0"/>
                        <a:t>22</a:t>
                      </a:r>
                    </a:p>
                  </a:txBody>
                  <a:tcPr marL="45720" marR="45720"/>
                </a:tc>
                <a:extLst>
                  <a:ext uri="{0D108BD9-81ED-4DB2-BD59-A6C34878D82A}">
                    <a16:rowId xmlns:a16="http://schemas.microsoft.com/office/drawing/2014/main" val="10005"/>
                  </a:ext>
                </a:extLst>
              </a:tr>
              <a:tr h="259339">
                <a:tc>
                  <a:txBody>
                    <a:bodyPr/>
                    <a:lstStyle/>
                    <a:p>
                      <a:r>
                        <a:rPr lang="en-US" sz="1200" dirty="0"/>
                        <a:t>Organic</a:t>
                      </a:r>
                      <a:r>
                        <a:rPr lang="en-US" sz="1200" baseline="0" dirty="0"/>
                        <a:t> Motion</a:t>
                      </a:r>
                      <a:endParaRPr lang="en-US" sz="1200" dirty="0"/>
                    </a:p>
                  </a:txBody>
                  <a:tcPr marL="45720" marR="45720"/>
                </a:tc>
                <a:tc>
                  <a:txBody>
                    <a:bodyPr/>
                    <a:lstStyle/>
                    <a:p>
                      <a:pPr algn="r"/>
                      <a:r>
                        <a:rPr lang="en-US" sz="1200" dirty="0"/>
                        <a:t>space 4.3x3.8</a:t>
                      </a:r>
                    </a:p>
                  </a:txBody>
                  <a:tcPr marL="45720" marR="45720"/>
                </a:tc>
                <a:tc>
                  <a:txBody>
                    <a:bodyPr/>
                    <a:lstStyle/>
                    <a:p>
                      <a:pPr algn="r"/>
                      <a:r>
                        <a:rPr lang="en-US" sz="1200" dirty="0"/>
                        <a:t>120</a:t>
                      </a:r>
                    </a:p>
                  </a:txBody>
                  <a:tcPr marL="45720" marR="45720"/>
                </a:tc>
                <a:tc>
                  <a:txBody>
                    <a:bodyPr/>
                    <a:lstStyle/>
                    <a:p>
                      <a:pPr algn="ctr"/>
                      <a:r>
                        <a:rPr lang="en-US" sz="1200" dirty="0"/>
                        <a:t>No</a:t>
                      </a:r>
                    </a:p>
                  </a:txBody>
                  <a:tcPr marL="45720" marR="45720"/>
                </a:tc>
                <a:tc>
                  <a:txBody>
                    <a:bodyPr/>
                    <a:lstStyle/>
                    <a:p>
                      <a:pPr algn="r"/>
                      <a:r>
                        <a:rPr lang="en-US" sz="1200" dirty="0"/>
                        <a:t>360</a:t>
                      </a:r>
                    </a:p>
                  </a:txBody>
                  <a:tcPr marL="45720" marR="45720"/>
                </a:tc>
                <a:tc>
                  <a:txBody>
                    <a:bodyPr/>
                    <a:lstStyle/>
                    <a:p>
                      <a:pPr algn="r"/>
                      <a:r>
                        <a:rPr lang="en-US" sz="1200" dirty="0"/>
                        <a:t>5</a:t>
                      </a:r>
                    </a:p>
                  </a:txBody>
                  <a:tcPr marL="45720" marR="45720"/>
                </a:tc>
                <a:tc>
                  <a:txBody>
                    <a:bodyPr/>
                    <a:lstStyle/>
                    <a:p>
                      <a:pPr algn="r"/>
                      <a:r>
                        <a:rPr lang="en-US" sz="1200" dirty="0"/>
                        <a:t>1</a:t>
                      </a:r>
                    </a:p>
                  </a:txBody>
                  <a:tcPr marL="45720" marR="45720"/>
                </a:tc>
                <a:tc>
                  <a:txBody>
                    <a:bodyPr/>
                    <a:lstStyle/>
                    <a:p>
                      <a:pPr algn="r"/>
                      <a:r>
                        <a:rPr lang="en-US" sz="1200" dirty="0"/>
                        <a:t>1—2</a:t>
                      </a:r>
                    </a:p>
                  </a:txBody>
                  <a:tcPr marL="45720" marR="45720"/>
                </a:tc>
                <a:tc>
                  <a:txBody>
                    <a:bodyPr/>
                    <a:lstStyle/>
                    <a:p>
                      <a:pPr algn="r"/>
                      <a:r>
                        <a:rPr lang="en-US" sz="1200" dirty="0"/>
                        <a:t>22</a:t>
                      </a:r>
                    </a:p>
                  </a:txBody>
                  <a:tcPr marL="45720" marR="45720"/>
                </a:tc>
                <a:extLst>
                  <a:ext uri="{0D108BD9-81ED-4DB2-BD59-A6C34878D82A}">
                    <a16:rowId xmlns:a16="http://schemas.microsoft.com/office/drawing/2014/main" val="10006"/>
                  </a:ext>
                </a:extLst>
              </a:tr>
            </a:tbl>
          </a:graphicData>
        </a:graphic>
      </p:graphicFrame>
      <p:pic>
        <p:nvPicPr>
          <p:cNvPr id="11" name="Picture 2" descr="kinect.png (800×276)">
            <a:extLst>
              <a:ext uri="{FF2B5EF4-FFF2-40B4-BE49-F238E27FC236}">
                <a16:creationId xmlns:a16="http://schemas.microsoft.com/office/drawing/2014/main" id="{FF533FF6-0FE9-41EC-ABA0-DE45A292B8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36" y="2200695"/>
            <a:ext cx="1599902" cy="551966"/>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
            <a:extLst>
              <a:ext uri="{FF2B5EF4-FFF2-40B4-BE49-F238E27FC236}">
                <a16:creationId xmlns:a16="http://schemas.microsoft.com/office/drawing/2014/main" id="{730A17EA-60E9-4C9E-826F-CE9D094041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049" y="2874237"/>
            <a:ext cx="1872208" cy="105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roduct Image">
            <a:extLst>
              <a:ext uri="{FF2B5EF4-FFF2-40B4-BE49-F238E27FC236}">
                <a16:creationId xmlns:a16="http://schemas.microsoft.com/office/drawing/2014/main" id="{8836623C-9BB3-4B41-A2EA-6487E51869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384" b="29305"/>
          <a:stretch/>
        </p:blipFill>
        <p:spPr bwMode="auto">
          <a:xfrm>
            <a:off x="2239404" y="1878106"/>
            <a:ext cx="2124212" cy="8350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ound stage">
            <a:extLst>
              <a:ext uri="{FF2B5EF4-FFF2-40B4-BE49-F238E27FC236}">
                <a16:creationId xmlns:a16="http://schemas.microsoft.com/office/drawing/2014/main" id="{022BD15C-81DA-4489-A1AB-C37337D13E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5125"/>
          <a:stretch/>
        </p:blipFill>
        <p:spPr bwMode="auto">
          <a:xfrm>
            <a:off x="3819959" y="2369615"/>
            <a:ext cx="2931294" cy="16554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5" name="Picture 2" descr=" ">
            <a:extLst>
              <a:ext uri="{FF2B5EF4-FFF2-40B4-BE49-F238E27FC236}">
                <a16:creationId xmlns:a16="http://schemas.microsoft.com/office/drawing/2014/main" id="{4B17C1EB-9991-4E0A-B578-1627BD145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4409" y="1777384"/>
            <a:ext cx="2581723" cy="14199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0FD2B36A-3379-4B09-BDBE-54CDE90A2853}"/>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BDA63FEB-4F3F-4516-98BB-1C85EED7E12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051F2229-7A09-457B-A2C8-DB92266BDCAA}"/>
              </a:ext>
            </a:extLst>
          </p:cNvPr>
          <p:cNvSpPr>
            <a:spLocks noGrp="1"/>
          </p:cNvSpPr>
          <p:nvPr>
            <p:ph type="sldNum" sz="quarter" idx="11"/>
          </p:nvPr>
        </p:nvSpPr>
        <p:spPr/>
        <p:txBody>
          <a:bodyPr/>
          <a:lstStyle/>
          <a:p>
            <a:pPr>
              <a:defRPr/>
            </a:pPr>
            <a:fld id="{0BAAA98E-AEB8-429B-B9FA-B14E1C5572D3}" type="slidenum">
              <a:rPr lang="en-US" altLang="en-US" smtClean="0"/>
              <a:pPr>
                <a:defRPr/>
              </a:pPr>
              <a:t>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916029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4.5 Triple Loss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Triple loss similarity concept</a:t>
            </a:r>
            <a:endParaRPr lang="en-US" altLang="cs-CZ" dirty="0"/>
          </a:p>
          <a:p>
            <a:pPr marL="0" indent="0">
              <a:buNone/>
            </a:pPr>
            <a:r>
              <a:rPr lang="fr-FR" altLang="cs-CZ" sz="1200" dirty="0"/>
              <a:t>[Aristidou et al.: Deep Motifs and Motion Signatures, ACM Transactions on Graphics, 2018]</a:t>
            </a:r>
          </a:p>
          <a:p>
            <a:r>
              <a:rPr lang="en-US" altLang="cs-CZ" sz="2400" dirty="0"/>
              <a:t>Learning features in an unsupervised way, i.e., without labelled training data</a:t>
            </a:r>
          </a:p>
          <a:p>
            <a:r>
              <a:rPr lang="en-US" altLang="cs-CZ" sz="2400" dirty="0"/>
              <a:t>Requirements:</a:t>
            </a:r>
          </a:p>
          <a:p>
            <a:pPr lvl="1"/>
            <a:r>
              <a:rPr lang="en-US" altLang="cs-CZ" sz="2000" dirty="0"/>
              <a:t>A granular similarity concept to determine very similar and very dissimilar motions</a:t>
            </a:r>
          </a:p>
          <a:p>
            <a:pPr lvl="1"/>
            <a:r>
              <a:rPr lang="en-US" altLang="cs-CZ" sz="2000" dirty="0"/>
              <a:t>A large amount of “triples” of training data</a:t>
            </a:r>
          </a:p>
          <a:p>
            <a:pPr lvl="2"/>
            <a:r>
              <a:rPr lang="en-US" altLang="cs-CZ" sz="1600" dirty="0"/>
              <a:t>Triplet = anchor + its similar (positive) motion + its dissimilar (negative) motion</a:t>
            </a:r>
          </a:p>
        </p:txBody>
      </p:sp>
      <p:sp>
        <p:nvSpPr>
          <p:cNvPr id="2" name="Zástupný symbol pro zápatí 1">
            <a:extLst>
              <a:ext uri="{FF2B5EF4-FFF2-40B4-BE49-F238E27FC236}">
                <a16:creationId xmlns:a16="http://schemas.microsoft.com/office/drawing/2014/main" id="{45A26178-1B61-4D18-82C6-B5D6DC9A15E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71C5F8EF-E2D2-4DD2-A915-9BE0D9A6D455}"/>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22F4D1D1-ACC6-4E7F-BA9A-F1B465E427FF}"/>
              </a:ext>
            </a:extLst>
          </p:cNvPr>
          <p:cNvSpPr>
            <a:spLocks noGrp="1"/>
          </p:cNvSpPr>
          <p:nvPr>
            <p:ph type="sldNum" sz="quarter" idx="11"/>
          </p:nvPr>
        </p:nvSpPr>
        <p:spPr/>
        <p:txBody>
          <a:bodyPr/>
          <a:lstStyle/>
          <a:p>
            <a:pPr>
              <a:defRPr/>
            </a:pPr>
            <a:fld id="{0BAAA98E-AEB8-429B-B9FA-B14E1C5572D3}" type="slidenum">
              <a:rPr lang="en-US" altLang="en-US" smtClean="0"/>
              <a:pPr>
                <a:defRPr/>
              </a:pPr>
              <a:t>80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166104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4.5 Triple Loss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Triple loss similarity concept</a:t>
            </a:r>
            <a:endParaRPr lang="en-US" altLang="cs-CZ" dirty="0"/>
          </a:p>
          <a:p>
            <a:r>
              <a:rPr lang="en-US" altLang="cs-CZ" sz="2400" dirty="0"/>
              <a:t>Triplets generated from long motion sequences by a synthetic segmentation technique</a:t>
            </a:r>
          </a:p>
          <a:p>
            <a:pPr lvl="1"/>
            <a:r>
              <a:rPr lang="en-US" altLang="cs-CZ" sz="2000" dirty="0"/>
              <a:t>Segments of about 0.7s with a shift of about 0.15s</a:t>
            </a:r>
          </a:p>
          <a:p>
            <a:endParaRPr lang="en-US" altLang="cs-CZ" sz="2400" dirty="0"/>
          </a:p>
          <a:p>
            <a:pPr lvl="1"/>
            <a:endParaRPr lang="en-US" altLang="cs-CZ" sz="1800" dirty="0"/>
          </a:p>
          <a:p>
            <a:pPr lvl="1"/>
            <a:endParaRPr lang="en-US" altLang="cs-CZ" sz="1800" dirty="0"/>
          </a:p>
          <a:p>
            <a:r>
              <a:rPr lang="en-US" altLang="cs-CZ" sz="2400" dirty="0"/>
              <a:t>Triplets:</a:t>
            </a:r>
          </a:p>
          <a:p>
            <a:pPr lvl="1"/>
            <a:r>
              <a:rPr lang="en-US" altLang="cs-CZ" sz="2000" dirty="0"/>
              <a:t>Anchor – randomly selected segment</a:t>
            </a:r>
          </a:p>
          <a:p>
            <a:pPr lvl="1"/>
            <a:r>
              <a:rPr lang="en-US" altLang="cs-CZ" sz="2000" dirty="0"/>
              <a:t>Positive examples – segments temporarily close to the anchor with no overlap or matched using DTW on joint-angle rotations</a:t>
            </a:r>
          </a:p>
          <a:p>
            <a:pPr lvl="1"/>
            <a:r>
              <a:rPr lang="en-US" altLang="cs-CZ" sz="2000" dirty="0"/>
              <a:t>Negative examples – segments temporally far away from the anchor or taken from another motion sequence</a:t>
            </a:r>
          </a:p>
        </p:txBody>
      </p:sp>
      <p:sp>
        <p:nvSpPr>
          <p:cNvPr id="2" name="Zástupný symbol pro zápatí 1">
            <a:extLst>
              <a:ext uri="{FF2B5EF4-FFF2-40B4-BE49-F238E27FC236}">
                <a16:creationId xmlns:a16="http://schemas.microsoft.com/office/drawing/2014/main" id="{45A26178-1B61-4D18-82C6-B5D6DC9A15E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71C5F8EF-E2D2-4DD2-A915-9BE0D9A6D455}"/>
              </a:ext>
            </a:extLst>
          </p:cNvPr>
          <p:cNvSpPr>
            <a:spLocks noGrp="1"/>
          </p:cNvSpPr>
          <p:nvPr>
            <p:ph type="dt" sz="half" idx="10"/>
          </p:nvPr>
        </p:nvSpPr>
        <p:spPr/>
        <p:txBody>
          <a:bodyPr/>
          <a:lstStyle/>
          <a:p>
            <a:pPr>
              <a:defRPr/>
            </a:pPr>
            <a:r>
              <a:rPr lang="cs-CZ"/>
              <a:t>June 10, 2019</a:t>
            </a:r>
            <a:endParaRPr lang="en-US" dirty="0"/>
          </a:p>
        </p:txBody>
      </p:sp>
      <p:sp>
        <p:nvSpPr>
          <p:cNvPr id="7" name="TextovéPole 31">
            <a:extLst>
              <a:ext uri="{FF2B5EF4-FFF2-40B4-BE49-F238E27FC236}">
                <a16:creationId xmlns:a16="http://schemas.microsoft.com/office/drawing/2014/main" id="{BF85F6DF-C21C-4182-8B27-EBEBD6B6DB75}"/>
              </a:ext>
            </a:extLst>
          </p:cNvPr>
          <p:cNvSpPr txBox="1"/>
          <p:nvPr/>
        </p:nvSpPr>
        <p:spPr>
          <a:xfrm>
            <a:off x="1007834" y="3290679"/>
            <a:ext cx="6802085" cy="307777"/>
          </a:xfrm>
          <a:prstGeom prst="rect">
            <a:avLst/>
          </a:prstGeom>
          <a:noFill/>
        </p:spPr>
        <p:txBody>
          <a:bodyPr wrap="square" rtlCol="0">
            <a:spAutoFit/>
          </a:bodyPr>
          <a:lstStyle/>
          <a:p>
            <a:r>
              <a:rPr lang="en-US" sz="1400" dirty="0">
                <a:solidFill>
                  <a:schemeClr val="accent2"/>
                </a:solidFill>
              </a:rPr>
              <a:t>Long data sequence</a:t>
            </a:r>
          </a:p>
        </p:txBody>
      </p:sp>
      <p:sp>
        <p:nvSpPr>
          <p:cNvPr id="8" name="Obdélník 6">
            <a:extLst>
              <a:ext uri="{FF2B5EF4-FFF2-40B4-BE49-F238E27FC236}">
                <a16:creationId xmlns:a16="http://schemas.microsoft.com/office/drawing/2014/main" id="{F33B5AF2-0659-4E42-BD19-B7554E2A0533}"/>
              </a:ext>
            </a:extLst>
          </p:cNvPr>
          <p:cNvSpPr/>
          <p:nvPr/>
        </p:nvSpPr>
        <p:spPr bwMode="auto">
          <a:xfrm>
            <a:off x="1121858" y="3160371"/>
            <a:ext cx="6452643" cy="173811"/>
          </a:xfrm>
          <a:prstGeom prst="rect">
            <a:avLst/>
          </a:prstGeom>
          <a:pattFill prst="dkVert">
            <a:fgClr>
              <a:schemeClr val="accent2"/>
            </a:fgClr>
            <a:bgClr>
              <a:schemeClr val="accent5">
                <a:lumMod val="50000"/>
              </a:schemeClr>
            </a:bgClr>
          </a:pattFill>
          <a:ln w="9525"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nvGrpSpPr>
          <p:cNvPr id="9" name="Group 4">
            <a:extLst>
              <a:ext uri="{FF2B5EF4-FFF2-40B4-BE49-F238E27FC236}">
                <a16:creationId xmlns:a16="http://schemas.microsoft.com/office/drawing/2014/main" id="{2FEB0447-424E-40BA-9D2F-4BBF025FBD00}"/>
              </a:ext>
            </a:extLst>
          </p:cNvPr>
          <p:cNvGrpSpPr/>
          <p:nvPr/>
        </p:nvGrpSpPr>
        <p:grpSpPr>
          <a:xfrm>
            <a:off x="1149411" y="3688211"/>
            <a:ext cx="5953997" cy="164943"/>
            <a:chOff x="2188316" y="3388814"/>
            <a:chExt cx="5953997" cy="164943"/>
          </a:xfrm>
        </p:grpSpPr>
        <p:sp>
          <p:nvSpPr>
            <p:cNvPr id="10" name="Obdélník 78">
              <a:extLst>
                <a:ext uri="{FF2B5EF4-FFF2-40B4-BE49-F238E27FC236}">
                  <a16:creationId xmlns:a16="http://schemas.microsoft.com/office/drawing/2014/main" id="{702B9839-C39E-4AC3-B2B4-F6D4BB0C3955}"/>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Obdélník 79">
              <a:extLst>
                <a:ext uri="{FF2B5EF4-FFF2-40B4-BE49-F238E27FC236}">
                  <a16:creationId xmlns:a16="http://schemas.microsoft.com/office/drawing/2014/main" id="{3A23AB3A-AE4A-4B1D-91B6-6950F8200412}"/>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 name="Obdélník 80">
              <a:extLst>
                <a:ext uri="{FF2B5EF4-FFF2-40B4-BE49-F238E27FC236}">
                  <a16:creationId xmlns:a16="http://schemas.microsoft.com/office/drawing/2014/main" id="{D75E7480-5093-4628-A303-CB48C0451E74}"/>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Obdélník 78">
              <a:extLst>
                <a:ext uri="{FF2B5EF4-FFF2-40B4-BE49-F238E27FC236}">
                  <a16:creationId xmlns:a16="http://schemas.microsoft.com/office/drawing/2014/main" id="{257E254B-56B5-4869-B486-7518C47E4B3A}"/>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 name="Obdélník 79">
              <a:extLst>
                <a:ext uri="{FF2B5EF4-FFF2-40B4-BE49-F238E27FC236}">
                  <a16:creationId xmlns:a16="http://schemas.microsoft.com/office/drawing/2014/main" id="{A5FFA481-F590-47D3-B727-2E72991339EF}"/>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 name="Obdélník 80">
              <a:extLst>
                <a:ext uri="{FF2B5EF4-FFF2-40B4-BE49-F238E27FC236}">
                  <a16:creationId xmlns:a16="http://schemas.microsoft.com/office/drawing/2014/main" id="{720F1FC8-D593-4B29-B0EF-27B55669BF2C}"/>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6" name="Obdélník 78">
              <a:extLst>
                <a:ext uri="{FF2B5EF4-FFF2-40B4-BE49-F238E27FC236}">
                  <a16:creationId xmlns:a16="http://schemas.microsoft.com/office/drawing/2014/main" id="{C2EB5C76-3D4E-4020-A152-85408ECA646D}"/>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 name="Obdélník 79">
              <a:extLst>
                <a:ext uri="{FF2B5EF4-FFF2-40B4-BE49-F238E27FC236}">
                  <a16:creationId xmlns:a16="http://schemas.microsoft.com/office/drawing/2014/main" id="{AD4D6C4D-398E-4979-B57B-8596C89089E5}"/>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8" name="Obdélník 80">
              <a:extLst>
                <a:ext uri="{FF2B5EF4-FFF2-40B4-BE49-F238E27FC236}">
                  <a16:creationId xmlns:a16="http://schemas.microsoft.com/office/drawing/2014/main" id="{50DB50E3-D877-4177-9BA6-DD9EEFB6F6A0}"/>
                </a:ext>
              </a:extLst>
            </p:cNvPr>
            <p:cNvSpPr/>
            <p:nvPr/>
          </p:nvSpPr>
          <p:spPr bwMode="auto">
            <a:xfrm>
              <a:off x="5591812"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9" name="Obdélník 78">
              <a:extLst>
                <a:ext uri="{FF2B5EF4-FFF2-40B4-BE49-F238E27FC236}">
                  <a16:creationId xmlns:a16="http://schemas.microsoft.com/office/drawing/2014/main" id="{146F29DE-02CB-498F-8DDF-C6C61EA35ECD}"/>
                </a:ext>
              </a:extLst>
            </p:cNvPr>
            <p:cNvSpPr/>
            <p:nvPr/>
          </p:nvSpPr>
          <p:spPr bwMode="auto">
            <a:xfrm>
              <a:off x="6017248"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0" name="Obdélník 79">
              <a:extLst>
                <a:ext uri="{FF2B5EF4-FFF2-40B4-BE49-F238E27FC236}">
                  <a16:creationId xmlns:a16="http://schemas.microsoft.com/office/drawing/2014/main" id="{68B192A1-26B0-47B1-98F2-6498E5E0F232}"/>
                </a:ext>
              </a:extLst>
            </p:cNvPr>
            <p:cNvSpPr/>
            <p:nvPr/>
          </p:nvSpPr>
          <p:spPr bwMode="auto">
            <a:xfrm>
              <a:off x="6442685"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1" name="Obdélník 80">
              <a:extLst>
                <a:ext uri="{FF2B5EF4-FFF2-40B4-BE49-F238E27FC236}">
                  <a16:creationId xmlns:a16="http://schemas.microsoft.com/office/drawing/2014/main" id="{E0B8C57A-1024-4E52-A85E-C4C05B9A600B}"/>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2" name="Obdélník 78">
              <a:extLst>
                <a:ext uri="{FF2B5EF4-FFF2-40B4-BE49-F238E27FC236}">
                  <a16:creationId xmlns:a16="http://schemas.microsoft.com/office/drawing/2014/main" id="{085502F8-C85B-4E9C-87DC-88E21EC92E67}"/>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3" name="Obdélník 79">
              <a:extLst>
                <a:ext uri="{FF2B5EF4-FFF2-40B4-BE49-F238E27FC236}">
                  <a16:creationId xmlns:a16="http://schemas.microsoft.com/office/drawing/2014/main" id="{B070099F-981A-4377-8A20-B423510C1895}"/>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24" name="Group 234">
            <a:extLst>
              <a:ext uri="{FF2B5EF4-FFF2-40B4-BE49-F238E27FC236}">
                <a16:creationId xmlns:a16="http://schemas.microsoft.com/office/drawing/2014/main" id="{4C6D748F-5705-4BDE-9886-D59EF28CE545}"/>
              </a:ext>
            </a:extLst>
          </p:cNvPr>
          <p:cNvGrpSpPr/>
          <p:nvPr/>
        </p:nvGrpSpPr>
        <p:grpSpPr>
          <a:xfrm>
            <a:off x="1301811" y="3781146"/>
            <a:ext cx="5953997" cy="164943"/>
            <a:chOff x="2188316" y="3388814"/>
            <a:chExt cx="5953997" cy="164943"/>
          </a:xfrm>
        </p:grpSpPr>
        <p:sp>
          <p:nvSpPr>
            <p:cNvPr id="25" name="Obdélník 78">
              <a:extLst>
                <a:ext uri="{FF2B5EF4-FFF2-40B4-BE49-F238E27FC236}">
                  <a16:creationId xmlns:a16="http://schemas.microsoft.com/office/drawing/2014/main" id="{CB89B7D8-07F8-4C5F-93E1-F1754E01253B}"/>
                </a:ext>
              </a:extLst>
            </p:cNvPr>
            <p:cNvSpPr/>
            <p:nvPr/>
          </p:nvSpPr>
          <p:spPr bwMode="auto">
            <a:xfrm>
              <a:off x="218831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6" name="Obdélník 79">
              <a:extLst>
                <a:ext uri="{FF2B5EF4-FFF2-40B4-BE49-F238E27FC236}">
                  <a16:creationId xmlns:a16="http://schemas.microsoft.com/office/drawing/2014/main" id="{300D2977-9F07-4B98-89C2-956C35456F82}"/>
                </a:ext>
              </a:extLst>
            </p:cNvPr>
            <p:cNvSpPr/>
            <p:nvPr/>
          </p:nvSpPr>
          <p:spPr bwMode="auto">
            <a:xfrm>
              <a:off x="2613753"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7" name="Obdélník 80">
              <a:extLst>
                <a:ext uri="{FF2B5EF4-FFF2-40B4-BE49-F238E27FC236}">
                  <a16:creationId xmlns:a16="http://schemas.microsoft.com/office/drawing/2014/main" id="{7E38A812-5775-45F4-A8E3-D392CF093F03}"/>
                </a:ext>
              </a:extLst>
            </p:cNvPr>
            <p:cNvSpPr/>
            <p:nvPr/>
          </p:nvSpPr>
          <p:spPr bwMode="auto">
            <a:xfrm>
              <a:off x="3039191"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8" name="Obdélník 78">
              <a:extLst>
                <a:ext uri="{FF2B5EF4-FFF2-40B4-BE49-F238E27FC236}">
                  <a16:creationId xmlns:a16="http://schemas.microsoft.com/office/drawing/2014/main" id="{80F5AC67-EABE-4505-92F0-356187584A3C}"/>
                </a:ext>
              </a:extLst>
            </p:cNvPr>
            <p:cNvSpPr/>
            <p:nvPr/>
          </p:nvSpPr>
          <p:spPr bwMode="auto">
            <a:xfrm>
              <a:off x="3464627"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9" name="Obdélník 79">
              <a:extLst>
                <a:ext uri="{FF2B5EF4-FFF2-40B4-BE49-F238E27FC236}">
                  <a16:creationId xmlns:a16="http://schemas.microsoft.com/office/drawing/2014/main" id="{3EDABCD1-AEC9-464E-9071-E4A4DACDDFBF}"/>
                </a:ext>
              </a:extLst>
            </p:cNvPr>
            <p:cNvSpPr/>
            <p:nvPr/>
          </p:nvSpPr>
          <p:spPr bwMode="auto">
            <a:xfrm>
              <a:off x="3890064"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0" name="Obdélník 80">
              <a:extLst>
                <a:ext uri="{FF2B5EF4-FFF2-40B4-BE49-F238E27FC236}">
                  <a16:creationId xmlns:a16="http://schemas.microsoft.com/office/drawing/2014/main" id="{9B143CE3-451F-48D7-90DC-3EBB60749535}"/>
                </a:ext>
              </a:extLst>
            </p:cNvPr>
            <p:cNvSpPr/>
            <p:nvPr/>
          </p:nvSpPr>
          <p:spPr bwMode="auto">
            <a:xfrm>
              <a:off x="4315502"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1" name="Obdélník 78">
              <a:extLst>
                <a:ext uri="{FF2B5EF4-FFF2-40B4-BE49-F238E27FC236}">
                  <a16:creationId xmlns:a16="http://schemas.microsoft.com/office/drawing/2014/main" id="{4C769324-700B-4EA5-A22E-97D6B98996F1}"/>
                </a:ext>
              </a:extLst>
            </p:cNvPr>
            <p:cNvSpPr/>
            <p:nvPr/>
          </p:nvSpPr>
          <p:spPr bwMode="auto">
            <a:xfrm>
              <a:off x="4740937"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2" name="Obdélník 79">
              <a:extLst>
                <a:ext uri="{FF2B5EF4-FFF2-40B4-BE49-F238E27FC236}">
                  <a16:creationId xmlns:a16="http://schemas.microsoft.com/office/drawing/2014/main" id="{A57983A6-D466-41AF-9548-3F4266FE8E41}"/>
                </a:ext>
              </a:extLst>
            </p:cNvPr>
            <p:cNvSpPr/>
            <p:nvPr/>
          </p:nvSpPr>
          <p:spPr bwMode="auto">
            <a:xfrm>
              <a:off x="5166374"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3" name="Obdélník 80">
              <a:extLst>
                <a:ext uri="{FF2B5EF4-FFF2-40B4-BE49-F238E27FC236}">
                  <a16:creationId xmlns:a16="http://schemas.microsoft.com/office/drawing/2014/main" id="{059A60FA-0516-4640-890C-735964DC456D}"/>
                </a:ext>
              </a:extLst>
            </p:cNvPr>
            <p:cNvSpPr/>
            <p:nvPr/>
          </p:nvSpPr>
          <p:spPr bwMode="auto">
            <a:xfrm>
              <a:off x="5591812"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4" name="Obdélník 33">
              <a:extLst>
                <a:ext uri="{FF2B5EF4-FFF2-40B4-BE49-F238E27FC236}">
                  <a16:creationId xmlns:a16="http://schemas.microsoft.com/office/drawing/2014/main" id="{6246F365-2CCB-4868-9178-99481AA59809}"/>
                </a:ext>
              </a:extLst>
            </p:cNvPr>
            <p:cNvSpPr/>
            <p:nvPr/>
          </p:nvSpPr>
          <p:spPr bwMode="auto">
            <a:xfrm>
              <a:off x="6017248"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5" name="Obdélník 34">
              <a:extLst>
                <a:ext uri="{FF2B5EF4-FFF2-40B4-BE49-F238E27FC236}">
                  <a16:creationId xmlns:a16="http://schemas.microsoft.com/office/drawing/2014/main" id="{97249D3E-AB0A-4ABE-AF45-9391176893CE}"/>
                </a:ext>
              </a:extLst>
            </p:cNvPr>
            <p:cNvSpPr/>
            <p:nvPr/>
          </p:nvSpPr>
          <p:spPr bwMode="auto">
            <a:xfrm>
              <a:off x="6442685"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6" name="Obdélník 35">
              <a:extLst>
                <a:ext uri="{FF2B5EF4-FFF2-40B4-BE49-F238E27FC236}">
                  <a16:creationId xmlns:a16="http://schemas.microsoft.com/office/drawing/2014/main" id="{3C065A07-4442-4A79-B550-2F609B967334}"/>
                </a:ext>
              </a:extLst>
            </p:cNvPr>
            <p:cNvSpPr/>
            <p:nvPr/>
          </p:nvSpPr>
          <p:spPr bwMode="auto">
            <a:xfrm>
              <a:off x="6868123" y="3391089"/>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7" name="Obdélník 78">
              <a:extLst>
                <a:ext uri="{FF2B5EF4-FFF2-40B4-BE49-F238E27FC236}">
                  <a16:creationId xmlns:a16="http://schemas.microsoft.com/office/drawing/2014/main" id="{4090CD4E-CB33-48CD-8EF9-5D79847F6E1C}"/>
                </a:ext>
              </a:extLst>
            </p:cNvPr>
            <p:cNvSpPr/>
            <p:nvPr/>
          </p:nvSpPr>
          <p:spPr bwMode="auto">
            <a:xfrm>
              <a:off x="7291439"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38" name="Obdélník 79">
              <a:extLst>
                <a:ext uri="{FF2B5EF4-FFF2-40B4-BE49-F238E27FC236}">
                  <a16:creationId xmlns:a16="http://schemas.microsoft.com/office/drawing/2014/main" id="{FD3EC8E2-4776-4DE2-8A20-C87FC28112F8}"/>
                </a:ext>
              </a:extLst>
            </p:cNvPr>
            <p:cNvSpPr/>
            <p:nvPr/>
          </p:nvSpPr>
          <p:spPr bwMode="auto">
            <a:xfrm>
              <a:off x="7716876" y="3388814"/>
              <a:ext cx="425437" cy="162668"/>
            </a:xfrm>
            <a:prstGeom prst="rect">
              <a:avLst/>
            </a:prstGeom>
            <a:solidFill>
              <a:schemeClr val="bg1"/>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grpSp>
        <p:nvGrpSpPr>
          <p:cNvPr id="39" name="Group 249">
            <a:extLst>
              <a:ext uri="{FF2B5EF4-FFF2-40B4-BE49-F238E27FC236}">
                <a16:creationId xmlns:a16="http://schemas.microsoft.com/office/drawing/2014/main" id="{3C6A6148-ACC7-4D60-A31F-657DB04A348C}"/>
              </a:ext>
            </a:extLst>
          </p:cNvPr>
          <p:cNvGrpSpPr/>
          <p:nvPr/>
        </p:nvGrpSpPr>
        <p:grpSpPr>
          <a:xfrm>
            <a:off x="1454211" y="3865697"/>
            <a:ext cx="5953997" cy="164943"/>
            <a:chOff x="2188316" y="3388814"/>
            <a:chExt cx="5953997" cy="164943"/>
          </a:xfrm>
          <a:solidFill>
            <a:schemeClr val="bg1"/>
          </a:solidFill>
        </p:grpSpPr>
        <p:sp>
          <p:nvSpPr>
            <p:cNvPr id="40" name="Obdélník 78">
              <a:extLst>
                <a:ext uri="{FF2B5EF4-FFF2-40B4-BE49-F238E27FC236}">
                  <a16:creationId xmlns:a16="http://schemas.microsoft.com/office/drawing/2014/main" id="{43544A17-94C2-4A47-B7B3-4565B1B6E0E8}"/>
                </a:ext>
              </a:extLst>
            </p:cNvPr>
            <p:cNvSpPr/>
            <p:nvPr/>
          </p:nvSpPr>
          <p:spPr bwMode="auto">
            <a:xfrm>
              <a:off x="2188316"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1" name="Obdélník 79">
              <a:extLst>
                <a:ext uri="{FF2B5EF4-FFF2-40B4-BE49-F238E27FC236}">
                  <a16:creationId xmlns:a16="http://schemas.microsoft.com/office/drawing/2014/main" id="{EBE30E22-4352-4548-B243-2977FFFCBCDB}"/>
                </a:ext>
              </a:extLst>
            </p:cNvPr>
            <p:cNvSpPr/>
            <p:nvPr/>
          </p:nvSpPr>
          <p:spPr bwMode="auto">
            <a:xfrm>
              <a:off x="2613753"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2" name="Obdélník 80">
              <a:extLst>
                <a:ext uri="{FF2B5EF4-FFF2-40B4-BE49-F238E27FC236}">
                  <a16:creationId xmlns:a16="http://schemas.microsoft.com/office/drawing/2014/main" id="{A839A666-4ACD-4E6F-9941-D8436C599B12}"/>
                </a:ext>
              </a:extLst>
            </p:cNvPr>
            <p:cNvSpPr/>
            <p:nvPr/>
          </p:nvSpPr>
          <p:spPr bwMode="auto">
            <a:xfrm>
              <a:off x="3039191"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3" name="Obdélník 78">
              <a:extLst>
                <a:ext uri="{FF2B5EF4-FFF2-40B4-BE49-F238E27FC236}">
                  <a16:creationId xmlns:a16="http://schemas.microsoft.com/office/drawing/2014/main" id="{6EC45B48-1821-4462-9BDF-E0CE83ADE012}"/>
                </a:ext>
              </a:extLst>
            </p:cNvPr>
            <p:cNvSpPr/>
            <p:nvPr/>
          </p:nvSpPr>
          <p:spPr bwMode="auto">
            <a:xfrm>
              <a:off x="3464627"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4" name="Obdélník 79">
              <a:extLst>
                <a:ext uri="{FF2B5EF4-FFF2-40B4-BE49-F238E27FC236}">
                  <a16:creationId xmlns:a16="http://schemas.microsoft.com/office/drawing/2014/main" id="{68641FB1-1A24-4EE7-9E62-B15B6ACD7EFF}"/>
                </a:ext>
              </a:extLst>
            </p:cNvPr>
            <p:cNvSpPr/>
            <p:nvPr/>
          </p:nvSpPr>
          <p:spPr bwMode="auto">
            <a:xfrm>
              <a:off x="3890064"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5" name="Obdélník 80">
              <a:extLst>
                <a:ext uri="{FF2B5EF4-FFF2-40B4-BE49-F238E27FC236}">
                  <a16:creationId xmlns:a16="http://schemas.microsoft.com/office/drawing/2014/main" id="{6E769A45-6F4A-4EFE-993C-00C525658815}"/>
                </a:ext>
              </a:extLst>
            </p:cNvPr>
            <p:cNvSpPr/>
            <p:nvPr/>
          </p:nvSpPr>
          <p:spPr bwMode="auto">
            <a:xfrm>
              <a:off x="4315502"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6" name="Obdélník 78">
              <a:extLst>
                <a:ext uri="{FF2B5EF4-FFF2-40B4-BE49-F238E27FC236}">
                  <a16:creationId xmlns:a16="http://schemas.microsoft.com/office/drawing/2014/main" id="{146AC255-0629-4591-8D44-77FAA4DD165A}"/>
                </a:ext>
              </a:extLst>
            </p:cNvPr>
            <p:cNvSpPr/>
            <p:nvPr/>
          </p:nvSpPr>
          <p:spPr bwMode="auto">
            <a:xfrm>
              <a:off x="4740937"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7" name="Obdélník 79">
              <a:extLst>
                <a:ext uri="{FF2B5EF4-FFF2-40B4-BE49-F238E27FC236}">
                  <a16:creationId xmlns:a16="http://schemas.microsoft.com/office/drawing/2014/main" id="{251946DD-9192-4708-8621-7AD975907290}"/>
                </a:ext>
              </a:extLst>
            </p:cNvPr>
            <p:cNvSpPr/>
            <p:nvPr/>
          </p:nvSpPr>
          <p:spPr bwMode="auto">
            <a:xfrm>
              <a:off x="5166374"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8" name="Obdélník 80">
              <a:extLst>
                <a:ext uri="{FF2B5EF4-FFF2-40B4-BE49-F238E27FC236}">
                  <a16:creationId xmlns:a16="http://schemas.microsoft.com/office/drawing/2014/main" id="{77EC5F24-4554-4927-9ABD-975A9EF1DD7A}"/>
                </a:ext>
              </a:extLst>
            </p:cNvPr>
            <p:cNvSpPr/>
            <p:nvPr/>
          </p:nvSpPr>
          <p:spPr bwMode="auto">
            <a:xfrm>
              <a:off x="5591812"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9" name="Obdélník 78">
              <a:extLst>
                <a:ext uri="{FF2B5EF4-FFF2-40B4-BE49-F238E27FC236}">
                  <a16:creationId xmlns:a16="http://schemas.microsoft.com/office/drawing/2014/main" id="{B259E26E-D1D0-4A0F-AF0F-B101792FCEA2}"/>
                </a:ext>
              </a:extLst>
            </p:cNvPr>
            <p:cNvSpPr/>
            <p:nvPr/>
          </p:nvSpPr>
          <p:spPr bwMode="auto">
            <a:xfrm>
              <a:off x="6017248"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0" name="Obdélník 79">
              <a:extLst>
                <a:ext uri="{FF2B5EF4-FFF2-40B4-BE49-F238E27FC236}">
                  <a16:creationId xmlns:a16="http://schemas.microsoft.com/office/drawing/2014/main" id="{19BC9018-DE56-4947-BB3F-00D06E01BABA}"/>
                </a:ext>
              </a:extLst>
            </p:cNvPr>
            <p:cNvSpPr/>
            <p:nvPr/>
          </p:nvSpPr>
          <p:spPr bwMode="auto">
            <a:xfrm>
              <a:off x="6442685"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1" name="Obdélník 80">
              <a:extLst>
                <a:ext uri="{FF2B5EF4-FFF2-40B4-BE49-F238E27FC236}">
                  <a16:creationId xmlns:a16="http://schemas.microsoft.com/office/drawing/2014/main" id="{9BC0E264-D874-4692-8458-C6DE3D55947F}"/>
                </a:ext>
              </a:extLst>
            </p:cNvPr>
            <p:cNvSpPr/>
            <p:nvPr/>
          </p:nvSpPr>
          <p:spPr bwMode="auto">
            <a:xfrm>
              <a:off x="6868123" y="3391089"/>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2" name="Obdélník 78">
              <a:extLst>
                <a:ext uri="{FF2B5EF4-FFF2-40B4-BE49-F238E27FC236}">
                  <a16:creationId xmlns:a16="http://schemas.microsoft.com/office/drawing/2014/main" id="{C34E0ECA-10E5-4FF8-A6FF-EC20F5616720}"/>
                </a:ext>
              </a:extLst>
            </p:cNvPr>
            <p:cNvSpPr/>
            <p:nvPr/>
          </p:nvSpPr>
          <p:spPr bwMode="auto">
            <a:xfrm>
              <a:off x="7291439"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53" name="Obdélník 79">
              <a:extLst>
                <a:ext uri="{FF2B5EF4-FFF2-40B4-BE49-F238E27FC236}">
                  <a16:creationId xmlns:a16="http://schemas.microsoft.com/office/drawing/2014/main" id="{612CCF7F-2951-42F0-89FC-10C1C156AEC5}"/>
                </a:ext>
              </a:extLst>
            </p:cNvPr>
            <p:cNvSpPr/>
            <p:nvPr/>
          </p:nvSpPr>
          <p:spPr bwMode="auto">
            <a:xfrm>
              <a:off x="7716876" y="3388814"/>
              <a:ext cx="425437" cy="162668"/>
            </a:xfrm>
            <a:prstGeom prst="rect">
              <a:avLst/>
            </a:prstGeom>
            <a:grp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grpSp>
      <p:sp>
        <p:nvSpPr>
          <p:cNvPr id="5" name="Zástupný symbol pro číslo snímku 4">
            <a:extLst>
              <a:ext uri="{FF2B5EF4-FFF2-40B4-BE49-F238E27FC236}">
                <a16:creationId xmlns:a16="http://schemas.microsoft.com/office/drawing/2014/main" id="{33A26F8A-1816-4330-B672-B3A6A9EEB419}"/>
              </a:ext>
            </a:extLst>
          </p:cNvPr>
          <p:cNvSpPr>
            <a:spLocks noGrp="1"/>
          </p:cNvSpPr>
          <p:nvPr>
            <p:ph type="sldNum" sz="quarter" idx="11"/>
          </p:nvPr>
        </p:nvSpPr>
        <p:spPr/>
        <p:txBody>
          <a:bodyPr/>
          <a:lstStyle/>
          <a:p>
            <a:pPr>
              <a:defRPr/>
            </a:pPr>
            <a:fld id="{0BAAA98E-AEB8-429B-B9FA-B14E1C5572D3}" type="slidenum">
              <a:rPr lang="en-US" altLang="en-US" smtClean="0"/>
              <a:pPr>
                <a:defRPr/>
              </a:pPr>
              <a:t>81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7372929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4.5 Triple Loss Similarity Concept</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6"/>
                </a:solidFill>
              </a:rPr>
              <a:t>Triple loss similarity concept</a:t>
            </a:r>
          </a:p>
          <a:p>
            <a:r>
              <a:rPr lang="en-US" altLang="cs-CZ" sz="2400" dirty="0"/>
              <a:t>Three CNNs sharing the same parameters</a:t>
            </a:r>
          </a:p>
          <a:p>
            <a:r>
              <a:rPr lang="en-US" altLang="cs-CZ" sz="2400" dirty="0"/>
              <a:t>Inputs in form of motion images</a:t>
            </a:r>
          </a:p>
          <a:p>
            <a:endParaRPr lang="en-US" altLang="cs-CZ" sz="2400" dirty="0"/>
          </a:p>
          <a:p>
            <a:r>
              <a:rPr lang="en-US" altLang="cs-CZ" sz="2400" dirty="0"/>
              <a:t>Loss function:</a:t>
            </a:r>
          </a:p>
          <a:p>
            <a:endParaRPr lang="en-US" altLang="cs-CZ" sz="2400" dirty="0"/>
          </a:p>
          <a:p>
            <a:endParaRPr lang="en-US" altLang="cs-CZ" sz="2400" dirty="0"/>
          </a:p>
          <a:p>
            <a:r>
              <a:rPr lang="en-US" altLang="cs-CZ" sz="2400" dirty="0"/>
              <a:t>Architecture:</a:t>
            </a:r>
          </a:p>
        </p:txBody>
      </p:sp>
      <p:sp>
        <p:nvSpPr>
          <p:cNvPr id="2" name="Zástupný symbol pro zápatí 1">
            <a:extLst>
              <a:ext uri="{FF2B5EF4-FFF2-40B4-BE49-F238E27FC236}">
                <a16:creationId xmlns:a16="http://schemas.microsoft.com/office/drawing/2014/main" id="{45A26178-1B61-4D18-82C6-B5D6DC9A15E2}"/>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71C5F8EF-E2D2-4DD2-A915-9BE0D9A6D455}"/>
              </a:ext>
            </a:extLst>
          </p:cNvPr>
          <p:cNvSpPr>
            <a:spLocks noGrp="1"/>
          </p:cNvSpPr>
          <p:nvPr>
            <p:ph type="dt" sz="half" idx="10"/>
          </p:nvPr>
        </p:nvSpPr>
        <p:spPr/>
        <p:txBody>
          <a:bodyPr/>
          <a:lstStyle/>
          <a:p>
            <a:pPr>
              <a:defRPr/>
            </a:pPr>
            <a:r>
              <a:rPr lang="cs-CZ"/>
              <a:t>June 10, 2019</a:t>
            </a:r>
            <a:endParaRPr lang="en-US" dirty="0"/>
          </a:p>
        </p:txBody>
      </p:sp>
      <p:pic>
        <p:nvPicPr>
          <p:cNvPr id="3" name="Obrázek 2">
            <a:extLst>
              <a:ext uri="{FF2B5EF4-FFF2-40B4-BE49-F238E27FC236}">
                <a16:creationId xmlns:a16="http://schemas.microsoft.com/office/drawing/2014/main" id="{C049F96E-C74E-4C3D-A46C-D4BE298DE5ED}"/>
              </a:ext>
            </a:extLst>
          </p:cNvPr>
          <p:cNvPicPr>
            <a:picLocks noChangeAspect="1"/>
          </p:cNvPicPr>
          <p:nvPr/>
        </p:nvPicPr>
        <p:blipFill>
          <a:blip r:embed="rId3"/>
          <a:stretch>
            <a:fillRect/>
          </a:stretch>
        </p:blipFill>
        <p:spPr>
          <a:xfrm>
            <a:off x="2987824" y="4269584"/>
            <a:ext cx="5211464" cy="2218140"/>
          </a:xfrm>
          <a:prstGeom prst="rect">
            <a:avLst/>
          </a:prstGeom>
        </p:spPr>
      </p:pic>
      <p:pic>
        <p:nvPicPr>
          <p:cNvPr id="6" name="Obrázek 5">
            <a:extLst>
              <a:ext uri="{FF2B5EF4-FFF2-40B4-BE49-F238E27FC236}">
                <a16:creationId xmlns:a16="http://schemas.microsoft.com/office/drawing/2014/main" id="{7B48DD5E-2C0D-407C-9D79-DB1D38E69A6B}"/>
              </a:ext>
            </a:extLst>
          </p:cNvPr>
          <p:cNvPicPr>
            <a:picLocks noChangeAspect="1"/>
          </p:cNvPicPr>
          <p:nvPr/>
        </p:nvPicPr>
        <p:blipFill>
          <a:blip r:embed="rId4"/>
          <a:stretch>
            <a:fillRect/>
          </a:stretch>
        </p:blipFill>
        <p:spPr>
          <a:xfrm>
            <a:off x="755576" y="3899704"/>
            <a:ext cx="6019800" cy="348568"/>
          </a:xfrm>
          <a:prstGeom prst="rect">
            <a:avLst/>
          </a:prstGeom>
        </p:spPr>
      </p:pic>
      <p:pic>
        <p:nvPicPr>
          <p:cNvPr id="9" name="Obrázek 8">
            <a:extLst>
              <a:ext uri="{FF2B5EF4-FFF2-40B4-BE49-F238E27FC236}">
                <a16:creationId xmlns:a16="http://schemas.microsoft.com/office/drawing/2014/main" id="{2AD43028-6276-43E0-83E0-A8462947BB76}"/>
              </a:ext>
            </a:extLst>
          </p:cNvPr>
          <p:cNvPicPr>
            <a:picLocks noChangeAspect="1"/>
          </p:cNvPicPr>
          <p:nvPr/>
        </p:nvPicPr>
        <p:blipFill>
          <a:blip r:embed="rId5"/>
          <a:stretch>
            <a:fillRect/>
          </a:stretch>
        </p:blipFill>
        <p:spPr>
          <a:xfrm>
            <a:off x="5234017" y="2328122"/>
            <a:ext cx="3628161" cy="1485469"/>
          </a:xfrm>
          <a:prstGeom prst="rect">
            <a:avLst/>
          </a:prstGeom>
        </p:spPr>
      </p:pic>
      <p:sp>
        <p:nvSpPr>
          <p:cNvPr id="5" name="Zástupný symbol pro číslo snímku 4">
            <a:extLst>
              <a:ext uri="{FF2B5EF4-FFF2-40B4-BE49-F238E27FC236}">
                <a16:creationId xmlns:a16="http://schemas.microsoft.com/office/drawing/2014/main" id="{EEDED65D-6710-4641-A348-9072A94E668E}"/>
              </a:ext>
            </a:extLst>
          </p:cNvPr>
          <p:cNvSpPr>
            <a:spLocks noGrp="1"/>
          </p:cNvSpPr>
          <p:nvPr>
            <p:ph type="sldNum" sz="quarter" idx="11"/>
          </p:nvPr>
        </p:nvSpPr>
        <p:spPr/>
        <p:txBody>
          <a:bodyPr/>
          <a:lstStyle/>
          <a:p>
            <a:pPr>
              <a:defRPr/>
            </a:pPr>
            <a:fld id="{0BAAA98E-AEB8-429B-B9FA-B14E1C5572D3}" type="slidenum">
              <a:rPr lang="en-US" altLang="en-US" smtClean="0"/>
              <a:pPr>
                <a:defRPr/>
              </a:pPr>
              <a:t>82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892888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4.5 Summary</a:t>
            </a:r>
          </a:p>
        </p:txBody>
      </p:sp>
      <p:sp>
        <p:nvSpPr>
          <p:cNvPr id="28674" name="Zástupný symbol pro obsah 2"/>
          <p:cNvSpPr>
            <a:spLocks noGrp="1"/>
          </p:cNvSpPr>
          <p:nvPr>
            <p:ph idx="1"/>
          </p:nvPr>
        </p:nvSpPr>
        <p:spPr>
          <a:xfrm>
            <a:off x="250825" y="1432736"/>
            <a:ext cx="8742363" cy="4968875"/>
          </a:xfrm>
        </p:spPr>
        <p:txBody>
          <a:bodyPr/>
          <a:lstStyle/>
          <a:p>
            <a:pPr marL="0" indent="0">
              <a:buNone/>
            </a:pPr>
            <a:r>
              <a:rPr lang="en-US" altLang="cs-CZ" b="1" dirty="0">
                <a:solidFill>
                  <a:schemeClr val="accent2"/>
                </a:solidFill>
              </a:rPr>
              <a:t>Advantages/disadvantages of </a:t>
            </a:r>
            <a:r>
              <a:rPr lang="en-US" altLang="cs-CZ" b="1" dirty="0">
                <a:solidFill>
                  <a:schemeClr val="accent6"/>
                </a:solidFill>
              </a:rPr>
              <a:t>the similarity concepts</a:t>
            </a:r>
            <a:endParaRPr lang="en-US" altLang="cs-CZ" dirty="0"/>
          </a:p>
        </p:txBody>
      </p:sp>
      <p:graphicFrame>
        <p:nvGraphicFramePr>
          <p:cNvPr id="7" name="Table 22">
            <a:extLst>
              <a:ext uri="{FF2B5EF4-FFF2-40B4-BE49-F238E27FC236}">
                <a16:creationId xmlns:a16="http://schemas.microsoft.com/office/drawing/2014/main" id="{33341E97-21BF-4A24-9289-4C19166DFE63}"/>
              </a:ext>
            </a:extLst>
          </p:cNvPr>
          <p:cNvGraphicFramePr>
            <a:graphicFrameLocks noGrp="1"/>
          </p:cNvGraphicFramePr>
          <p:nvPr>
            <p:extLst>
              <p:ext uri="{D42A27DB-BD31-4B8C-83A1-F6EECF244321}">
                <p14:modId xmlns:p14="http://schemas.microsoft.com/office/powerpoint/2010/main" val="3591249519"/>
              </p:ext>
            </p:extLst>
          </p:nvPr>
        </p:nvGraphicFramePr>
        <p:xfrm>
          <a:off x="1691680" y="2233302"/>
          <a:ext cx="5975945" cy="3780000"/>
        </p:xfrm>
        <a:graphic>
          <a:graphicData uri="http://schemas.openxmlformats.org/drawingml/2006/table">
            <a:tbl>
              <a:tblPr firstRow="1" bandRow="1"/>
              <a:tblGrid>
                <a:gridCol w="2249387">
                  <a:extLst>
                    <a:ext uri="{9D8B030D-6E8A-4147-A177-3AD203B41FA5}">
                      <a16:colId xmlns:a16="http://schemas.microsoft.com/office/drawing/2014/main" val="20000"/>
                    </a:ext>
                  </a:extLst>
                </a:gridCol>
                <a:gridCol w="1242186">
                  <a:extLst>
                    <a:ext uri="{9D8B030D-6E8A-4147-A177-3AD203B41FA5}">
                      <a16:colId xmlns:a16="http://schemas.microsoft.com/office/drawing/2014/main" val="20001"/>
                    </a:ext>
                  </a:extLst>
                </a:gridCol>
                <a:gridCol w="1242186">
                  <a:extLst>
                    <a:ext uri="{9D8B030D-6E8A-4147-A177-3AD203B41FA5}">
                      <a16:colId xmlns:a16="http://schemas.microsoft.com/office/drawing/2014/main" val="1386193026"/>
                    </a:ext>
                  </a:extLst>
                </a:gridCol>
                <a:gridCol w="1242186">
                  <a:extLst>
                    <a:ext uri="{9D8B030D-6E8A-4147-A177-3AD203B41FA5}">
                      <a16:colId xmlns:a16="http://schemas.microsoft.com/office/drawing/2014/main" val="3564546788"/>
                    </a:ext>
                  </a:extLst>
                </a:gridCol>
              </a:tblGrid>
              <a:tr h="54000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1"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n-US" sz="1400" b="1" noProof="0" dirty="0">
                          <a:latin typeface="+mn-lt"/>
                        </a:rPr>
                        <a:t>LSTM-based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629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noProof="0" dirty="0">
                          <a:latin typeface="+mn-lt"/>
                        </a:rPr>
                        <a:t>CNN-based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7500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noProof="0" dirty="0">
                          <a:solidFill>
                            <a:schemeClr val="bg1"/>
                          </a:solidFill>
                          <a:latin typeface="+mn-lt"/>
                        </a:rPr>
                        <a:t>Triple-loss-based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75000"/>
                      </a:srgbClr>
                    </a:solidFill>
                  </a:tcPr>
                </a:tc>
                <a:extLst>
                  <a:ext uri="{0D108BD9-81ED-4DB2-BD59-A6C34878D82A}">
                    <a16:rowId xmlns:a16="http://schemas.microsoft.com/office/drawing/2014/main" val="10000"/>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latin typeface="+mn-lt"/>
                        </a:rPr>
                        <a:t>Accuracy (descriptive power of features)</a:t>
                      </a:r>
                      <a:endParaRPr lang="en-US" sz="1400" b="1"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10001"/>
                  </a:ext>
                </a:extLst>
              </a:tr>
              <a:tr h="54000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Volume of training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Input data preprocessing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1034683390"/>
                  </a:ext>
                </a:extLst>
              </a:tr>
              <a:tr h="540000">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Length of motions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noProof="0" dirty="0">
                        <a:solidFill>
                          <a:srgbClr val="FFC00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rgbClr val="C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rgbClr val="C00000"/>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latin typeface="+mn-lt"/>
                          <a:ea typeface="+mn-ea"/>
                          <a:cs typeface="+mn-cs"/>
                        </a:rPr>
                        <a:t>Feature-size flexibility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noProof="0" dirty="0">
                        <a:solidFill>
                          <a:srgbClr val="FFC00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rgbClr val="00B05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baseline="0" noProof="0" dirty="0">
                        <a:solidFill>
                          <a:srgbClr val="00B050"/>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3F5"/>
                    </a:solidFill>
                  </a:tcPr>
                </a:tc>
                <a:extLst>
                  <a:ext uri="{0D108BD9-81ED-4DB2-BD59-A6C34878D82A}">
                    <a16:rowId xmlns:a16="http://schemas.microsoft.com/office/drawing/2014/main" val="979717380"/>
                  </a:ext>
                </a:extLst>
              </a:tr>
              <a:tr h="5400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b="1" noProof="0" dirty="0">
                          <a:solidFill>
                            <a:schemeClr val="tx1"/>
                          </a:solidFill>
                          <a:latin typeface="+mn-lt"/>
                        </a:rPr>
                        <a:t>Labelled data needed</a:t>
                      </a:r>
                      <a:endParaRPr lang="en-US" sz="1400" b="1"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83C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endParaRPr lang="en-US" sz="1400" b="0" i="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2454212"/>
                  </a:ext>
                </a:extLst>
              </a:tr>
            </a:tbl>
          </a:graphicData>
        </a:graphic>
      </p:graphicFrame>
      <p:pic>
        <p:nvPicPr>
          <p:cNvPr id="8" name="Grafický objekt 7" descr="Usmívající se obličej bez výplně">
            <a:extLst>
              <a:ext uri="{FF2B5EF4-FFF2-40B4-BE49-F238E27FC236}">
                <a16:creationId xmlns:a16="http://schemas.microsoft.com/office/drawing/2014/main" id="{B1E75943-BD89-4589-A808-766FBC4B27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2040" y="3313302"/>
            <a:ext cx="540000" cy="540000"/>
          </a:xfrm>
          <a:prstGeom prst="rect">
            <a:avLst/>
          </a:prstGeom>
        </p:spPr>
      </p:pic>
      <p:pic>
        <p:nvPicPr>
          <p:cNvPr id="11" name="Grafický objekt 10" descr="Usmívající se obličej bez výplně">
            <a:extLst>
              <a:ext uri="{FF2B5EF4-FFF2-40B4-BE49-F238E27FC236}">
                <a16:creationId xmlns:a16="http://schemas.microsoft.com/office/drawing/2014/main" id="{D3692261-3AE0-4B81-ABF9-791B861BC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92040" y="2773302"/>
            <a:ext cx="540000" cy="540000"/>
          </a:xfrm>
          <a:prstGeom prst="rect">
            <a:avLst/>
          </a:prstGeom>
        </p:spPr>
      </p:pic>
      <p:pic>
        <p:nvPicPr>
          <p:cNvPr id="12" name="Grafický objekt 11" descr="Usmívající se obličej bez výplně">
            <a:extLst>
              <a:ext uri="{FF2B5EF4-FFF2-40B4-BE49-F238E27FC236}">
                <a16:creationId xmlns:a16="http://schemas.microsoft.com/office/drawing/2014/main" id="{3A23D7E4-DAAC-426C-BA28-FE552331DA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104" y="2773302"/>
            <a:ext cx="540000" cy="540000"/>
          </a:xfrm>
          <a:prstGeom prst="rect">
            <a:avLst/>
          </a:prstGeom>
        </p:spPr>
      </p:pic>
      <p:pic>
        <p:nvPicPr>
          <p:cNvPr id="14" name="Grafický objekt 13" descr="Usmívající se obličej bez výplně">
            <a:extLst>
              <a:ext uri="{FF2B5EF4-FFF2-40B4-BE49-F238E27FC236}">
                <a16:creationId xmlns:a16="http://schemas.microsoft.com/office/drawing/2014/main" id="{A02BD325-EB7F-4F49-9F43-CD19A59C0F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104" y="3313302"/>
            <a:ext cx="540000" cy="540000"/>
          </a:xfrm>
          <a:prstGeom prst="rect">
            <a:avLst/>
          </a:prstGeom>
        </p:spPr>
      </p:pic>
      <p:pic>
        <p:nvPicPr>
          <p:cNvPr id="15" name="Grafický objekt 14" descr="Usmívající se obličej bez výplně">
            <a:extLst>
              <a:ext uri="{FF2B5EF4-FFF2-40B4-BE49-F238E27FC236}">
                <a16:creationId xmlns:a16="http://schemas.microsoft.com/office/drawing/2014/main" id="{6B328194-831B-41EE-84D4-D811DD76A5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2040" y="4393542"/>
            <a:ext cx="540000" cy="540000"/>
          </a:xfrm>
          <a:prstGeom prst="rect">
            <a:avLst/>
          </a:prstGeom>
        </p:spPr>
      </p:pic>
      <p:pic>
        <p:nvPicPr>
          <p:cNvPr id="16" name="Grafický objekt 15" descr="Neutrální obličej bez výplně">
            <a:extLst>
              <a:ext uri="{FF2B5EF4-FFF2-40B4-BE49-F238E27FC236}">
                <a16:creationId xmlns:a16="http://schemas.microsoft.com/office/drawing/2014/main" id="{F71C5989-A79B-4370-9FD1-9E36EB3466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8104" y="4393542"/>
            <a:ext cx="540000" cy="540000"/>
          </a:xfrm>
          <a:prstGeom prst="rect">
            <a:avLst/>
          </a:prstGeom>
        </p:spPr>
      </p:pic>
      <p:pic>
        <p:nvPicPr>
          <p:cNvPr id="17" name="Grafický objekt 16" descr="Usmívající se obličej bez výplně">
            <a:extLst>
              <a:ext uri="{FF2B5EF4-FFF2-40B4-BE49-F238E27FC236}">
                <a16:creationId xmlns:a16="http://schemas.microsoft.com/office/drawing/2014/main" id="{7AE558EC-FC6D-45D7-AD1B-7C7FD6FD98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2040" y="4937415"/>
            <a:ext cx="540000" cy="540000"/>
          </a:xfrm>
          <a:prstGeom prst="rect">
            <a:avLst/>
          </a:prstGeom>
        </p:spPr>
      </p:pic>
      <p:pic>
        <p:nvPicPr>
          <p:cNvPr id="18" name="Grafický objekt 17" descr="Smutný obličej bez výplně">
            <a:extLst>
              <a:ext uri="{FF2B5EF4-FFF2-40B4-BE49-F238E27FC236}">
                <a16:creationId xmlns:a16="http://schemas.microsoft.com/office/drawing/2014/main" id="{528EEBF2-0961-48AF-B1A1-6C322DA6EE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8104" y="4937415"/>
            <a:ext cx="540000" cy="540000"/>
          </a:xfrm>
          <a:prstGeom prst="rect">
            <a:avLst/>
          </a:prstGeom>
        </p:spPr>
      </p:pic>
      <p:pic>
        <p:nvPicPr>
          <p:cNvPr id="19" name="Grafický objekt 18" descr="Smutný obličej bez výplně">
            <a:extLst>
              <a:ext uri="{FF2B5EF4-FFF2-40B4-BE49-F238E27FC236}">
                <a16:creationId xmlns:a16="http://schemas.microsoft.com/office/drawing/2014/main" id="{1C6D621C-7C91-469A-85F3-8E72DDCEE1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92040" y="5481288"/>
            <a:ext cx="540000" cy="540000"/>
          </a:xfrm>
          <a:prstGeom prst="rect">
            <a:avLst/>
          </a:prstGeom>
        </p:spPr>
      </p:pic>
      <p:pic>
        <p:nvPicPr>
          <p:cNvPr id="21" name="Grafický objekt 20" descr="Neutrální obličej bez výplně">
            <a:extLst>
              <a:ext uri="{FF2B5EF4-FFF2-40B4-BE49-F238E27FC236}">
                <a16:creationId xmlns:a16="http://schemas.microsoft.com/office/drawing/2014/main" id="{5F73C38F-8B5D-40D2-A31F-6C751A162E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8104" y="3848085"/>
            <a:ext cx="540000" cy="540000"/>
          </a:xfrm>
          <a:prstGeom prst="rect">
            <a:avLst/>
          </a:prstGeom>
        </p:spPr>
      </p:pic>
      <p:pic>
        <p:nvPicPr>
          <p:cNvPr id="22" name="Grafický objekt 21" descr="Usmívající se obličej bez výplně">
            <a:extLst>
              <a:ext uri="{FF2B5EF4-FFF2-40B4-BE49-F238E27FC236}">
                <a16:creationId xmlns:a16="http://schemas.microsoft.com/office/drawing/2014/main" id="{E6BDE245-C14C-467B-BA28-D95EA94EA8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2040" y="3848085"/>
            <a:ext cx="540000" cy="540000"/>
          </a:xfrm>
          <a:prstGeom prst="rect">
            <a:avLst/>
          </a:prstGeom>
        </p:spPr>
      </p:pic>
      <p:sp>
        <p:nvSpPr>
          <p:cNvPr id="2" name="Zástupný symbol pro zápatí 1">
            <a:extLst>
              <a:ext uri="{FF2B5EF4-FFF2-40B4-BE49-F238E27FC236}">
                <a16:creationId xmlns:a16="http://schemas.microsoft.com/office/drawing/2014/main" id="{A638C617-CE29-42E5-B65F-DD055D47545F}"/>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2199C7A9-7376-4FFB-87CC-66C181EF277B}"/>
              </a:ext>
            </a:extLst>
          </p:cNvPr>
          <p:cNvSpPr>
            <a:spLocks noGrp="1"/>
          </p:cNvSpPr>
          <p:nvPr>
            <p:ph type="dt" sz="half" idx="10"/>
          </p:nvPr>
        </p:nvSpPr>
        <p:spPr/>
        <p:txBody>
          <a:bodyPr/>
          <a:lstStyle/>
          <a:p>
            <a:pPr>
              <a:defRPr/>
            </a:pPr>
            <a:r>
              <a:rPr lang="cs-CZ"/>
              <a:t>June 10, 2019</a:t>
            </a:r>
            <a:endParaRPr lang="en-US" dirty="0"/>
          </a:p>
        </p:txBody>
      </p:sp>
      <p:pic>
        <p:nvPicPr>
          <p:cNvPr id="24" name="Grafický objekt 23" descr="Usmívající se obličej bez výplně">
            <a:extLst>
              <a:ext uri="{FF2B5EF4-FFF2-40B4-BE49-F238E27FC236}">
                <a16:creationId xmlns:a16="http://schemas.microsoft.com/office/drawing/2014/main" id="{A60E0611-496C-444D-96A5-1053428A78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6864" y="2778880"/>
            <a:ext cx="540000" cy="540000"/>
          </a:xfrm>
          <a:prstGeom prst="rect">
            <a:avLst/>
          </a:prstGeom>
        </p:spPr>
      </p:pic>
      <p:pic>
        <p:nvPicPr>
          <p:cNvPr id="25" name="Grafický objekt 24" descr="Usmívající se obličej bez výplně">
            <a:extLst>
              <a:ext uri="{FF2B5EF4-FFF2-40B4-BE49-F238E27FC236}">
                <a16:creationId xmlns:a16="http://schemas.microsoft.com/office/drawing/2014/main" id="{9E9C7E17-982F-4743-96E0-AE7092DB5E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864" y="4399120"/>
            <a:ext cx="540000" cy="540000"/>
          </a:xfrm>
          <a:prstGeom prst="rect">
            <a:avLst/>
          </a:prstGeom>
        </p:spPr>
      </p:pic>
      <p:pic>
        <p:nvPicPr>
          <p:cNvPr id="27" name="Grafický objekt 26" descr="Smutný obličej bez výplně">
            <a:extLst>
              <a:ext uri="{FF2B5EF4-FFF2-40B4-BE49-F238E27FC236}">
                <a16:creationId xmlns:a16="http://schemas.microsoft.com/office/drawing/2014/main" id="{72F0BD0B-6BE0-4273-90E8-FCD671CC6E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6068" y="5479246"/>
            <a:ext cx="540000" cy="540000"/>
          </a:xfrm>
          <a:prstGeom prst="rect">
            <a:avLst/>
          </a:prstGeom>
        </p:spPr>
      </p:pic>
      <p:pic>
        <p:nvPicPr>
          <p:cNvPr id="29" name="Grafický objekt 28" descr="Smutný obličej bez výplně">
            <a:extLst>
              <a:ext uri="{FF2B5EF4-FFF2-40B4-BE49-F238E27FC236}">
                <a16:creationId xmlns:a16="http://schemas.microsoft.com/office/drawing/2014/main" id="{6A9D2D3D-8E89-475E-A22F-73A071E5B5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6108" y="3321420"/>
            <a:ext cx="540000" cy="540000"/>
          </a:xfrm>
          <a:prstGeom prst="rect">
            <a:avLst/>
          </a:prstGeom>
        </p:spPr>
      </p:pic>
      <p:pic>
        <p:nvPicPr>
          <p:cNvPr id="30" name="Grafický objekt 29" descr="Smutný obličej bez výplně">
            <a:extLst>
              <a:ext uri="{FF2B5EF4-FFF2-40B4-BE49-F238E27FC236}">
                <a16:creationId xmlns:a16="http://schemas.microsoft.com/office/drawing/2014/main" id="{F0AB2742-A7FB-4A70-AAEF-52109D12CD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6108" y="3872913"/>
            <a:ext cx="540000" cy="540000"/>
          </a:xfrm>
          <a:prstGeom prst="rect">
            <a:avLst/>
          </a:prstGeom>
        </p:spPr>
      </p:pic>
      <p:pic>
        <p:nvPicPr>
          <p:cNvPr id="32" name="Grafický objekt 31" descr="Usmívající se obličej bez výplně">
            <a:extLst>
              <a:ext uri="{FF2B5EF4-FFF2-40B4-BE49-F238E27FC236}">
                <a16:creationId xmlns:a16="http://schemas.microsoft.com/office/drawing/2014/main" id="{EAA5A3EF-C57B-4E06-A8F1-38E8539E25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864" y="4939120"/>
            <a:ext cx="540000" cy="540000"/>
          </a:xfrm>
          <a:prstGeom prst="rect">
            <a:avLst/>
          </a:prstGeom>
        </p:spPr>
      </p:pic>
      <p:pic>
        <p:nvPicPr>
          <p:cNvPr id="33" name="Grafický objekt 32" descr="Usmívající se obličej bez výplně">
            <a:extLst>
              <a:ext uri="{FF2B5EF4-FFF2-40B4-BE49-F238E27FC236}">
                <a16:creationId xmlns:a16="http://schemas.microsoft.com/office/drawing/2014/main" id="{AF8F8FE5-91CA-4E62-9B41-41129FCD9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3092" y="5468198"/>
            <a:ext cx="540000" cy="540000"/>
          </a:xfrm>
          <a:prstGeom prst="rect">
            <a:avLst/>
          </a:prstGeom>
        </p:spPr>
      </p:pic>
      <p:sp>
        <p:nvSpPr>
          <p:cNvPr id="5" name="Zástupný symbol pro číslo snímku 4">
            <a:extLst>
              <a:ext uri="{FF2B5EF4-FFF2-40B4-BE49-F238E27FC236}">
                <a16:creationId xmlns:a16="http://schemas.microsoft.com/office/drawing/2014/main" id="{4A6A05EB-980C-4629-9737-9FF6DF26E77B}"/>
              </a:ext>
            </a:extLst>
          </p:cNvPr>
          <p:cNvSpPr>
            <a:spLocks noGrp="1"/>
          </p:cNvSpPr>
          <p:nvPr>
            <p:ph type="sldNum" sz="quarter" idx="11"/>
          </p:nvPr>
        </p:nvSpPr>
        <p:spPr/>
        <p:txBody>
          <a:bodyPr/>
          <a:lstStyle/>
          <a:p>
            <a:pPr>
              <a:defRPr/>
            </a:pPr>
            <a:fld id="{0BAAA98E-AEB8-429B-B9FA-B14E1C5572D3}" type="slidenum">
              <a:rPr lang="en-US" altLang="en-US" smtClean="0"/>
              <a:pPr>
                <a:defRPr/>
              </a:pPr>
              <a:t>83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91057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7"/>
          <p:cNvSpPr>
            <a:spLocks noChangeArrowheads="1"/>
          </p:cNvSpPr>
          <p:nvPr/>
        </p:nvSpPr>
        <p:spPr bwMode="auto">
          <a:xfrm>
            <a:off x="-8118" y="1278201"/>
            <a:ext cx="9144000" cy="2705499"/>
          </a:xfrm>
          <a:prstGeom prst="rect">
            <a:avLst/>
          </a:prstGeom>
          <a:solidFill>
            <a:schemeClr val="accent2">
              <a:alpha val="8000"/>
            </a:schemeClr>
          </a:solidFill>
          <a:ln>
            <a:noFill/>
          </a:ln>
        </p:spPr>
        <p:txBody>
          <a:bodyPr wrap="none" anchor="ct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pPr eaLnBrk="1" hangingPunct="1">
              <a:defRPr/>
            </a:pPr>
            <a:endParaRPr lang="en-US" altLang="en-US" dirty="0"/>
          </a:p>
        </p:txBody>
      </p:sp>
      <p:sp>
        <p:nvSpPr>
          <p:cNvPr id="31" name="Rectangle 2"/>
          <p:cNvSpPr txBox="1">
            <a:spLocks noChangeArrowheads="1"/>
          </p:cNvSpPr>
          <p:nvPr/>
        </p:nvSpPr>
        <p:spPr bwMode="auto">
          <a:xfrm>
            <a:off x="756096" y="1412776"/>
            <a:ext cx="813658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b="1" kern="0" dirty="0">
                <a:solidFill>
                  <a:schemeClr val="accent2"/>
                </a:solidFill>
              </a:rPr>
              <a:t>Metric Searching as a Data-Access Paradigm</a:t>
            </a:r>
          </a:p>
        </p:txBody>
      </p:sp>
      <p:grpSp>
        <p:nvGrpSpPr>
          <p:cNvPr id="42" name="Skupina 41"/>
          <p:cNvGrpSpPr/>
          <p:nvPr/>
        </p:nvGrpSpPr>
        <p:grpSpPr>
          <a:xfrm>
            <a:off x="899384" y="4509120"/>
            <a:ext cx="6769035" cy="1703615"/>
            <a:chOff x="2987259" y="3992034"/>
            <a:chExt cx="5617189" cy="1281095"/>
          </a:xfrm>
        </p:grpSpPr>
        <p:pic>
          <p:nvPicPr>
            <p:cNvPr id="50" name="Picture 5"/>
            <p:cNvPicPr>
              <a:picLocks noChangeAspect="1"/>
            </p:cNvPicPr>
            <p:nvPr/>
          </p:nvPicPr>
          <p:blipFill>
            <a:blip r:embed="rId3">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87259" y="4036147"/>
              <a:ext cx="946453" cy="1157532"/>
            </a:xfrm>
            <a:prstGeom prst="rect">
              <a:avLst/>
            </a:prstGeom>
            <a:noFill/>
          </p:spPr>
        </p:pic>
        <p:pic>
          <p:nvPicPr>
            <p:cNvPr id="51" name="Picture 7"/>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730574" y="3992034"/>
              <a:ext cx="769418" cy="1157532"/>
            </a:xfrm>
            <a:prstGeom prst="rect">
              <a:avLst/>
            </a:prstGeom>
            <a:noFill/>
          </p:spPr>
        </p:pic>
        <p:pic>
          <p:nvPicPr>
            <p:cNvPr id="52" name="Picture 10"/>
            <p:cNvPicPr>
              <a:picLocks noChangeAspect="1"/>
            </p:cNvPicPr>
            <p:nvPr/>
          </p:nvPicPr>
          <p:blipFill>
            <a:blip r:embed="rId5">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219148" y="4100140"/>
              <a:ext cx="1000924" cy="1089442"/>
            </a:xfrm>
            <a:prstGeom prst="rect">
              <a:avLst/>
            </a:prstGeom>
            <a:noFill/>
          </p:spPr>
        </p:pic>
        <p:pic>
          <p:nvPicPr>
            <p:cNvPr id="53" name="Picture 11"/>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8800" y="4195353"/>
              <a:ext cx="1021352" cy="973690"/>
            </a:xfrm>
            <a:prstGeom prst="rect">
              <a:avLst/>
            </a:prstGeom>
            <a:noFill/>
          </p:spPr>
        </p:pic>
        <p:pic>
          <p:nvPicPr>
            <p:cNvPr id="54" name="Picture 14"/>
            <p:cNvPicPr>
              <a:picLocks noChangeAspect="1"/>
            </p:cNvPicPr>
            <p:nvPr/>
          </p:nvPicPr>
          <p:blipFill>
            <a:blip r:embed="rId7">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6117566" y="4142682"/>
              <a:ext cx="1048589" cy="1048589"/>
            </a:xfrm>
            <a:prstGeom prst="rect">
              <a:avLst/>
            </a:prstGeom>
            <a:noFill/>
          </p:spPr>
        </p:pic>
        <p:pic>
          <p:nvPicPr>
            <p:cNvPr id="55" name="Picture 15"/>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236296" y="4094841"/>
              <a:ext cx="735373" cy="1164340"/>
            </a:xfrm>
            <a:prstGeom prst="rect">
              <a:avLst/>
            </a:prstGeom>
            <a:noFill/>
          </p:spPr>
        </p:pic>
        <p:pic>
          <p:nvPicPr>
            <p:cNvPr id="56" name="Picture 16"/>
            <p:cNvPicPr>
              <a:picLocks noChangeAspect="1"/>
            </p:cNvPicPr>
            <p:nvPr/>
          </p:nvPicPr>
          <p:blipFill>
            <a:blip r:embed="rId9">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773749" y="4033739"/>
              <a:ext cx="830699" cy="1157532"/>
            </a:xfrm>
            <a:prstGeom prst="rect">
              <a:avLst/>
            </a:prstGeom>
            <a:noFill/>
          </p:spPr>
        </p:pic>
        <p:pic>
          <p:nvPicPr>
            <p:cNvPr id="57" name="Picture 8" descr="http://worldartsme.com/images/3d-box-clipart-1.jpg"/>
            <p:cNvPicPr>
              <a:picLocks noChangeAspect="1" noChangeArrowheads="1"/>
            </p:cNvPicPr>
            <p:nvPr/>
          </p:nvPicPr>
          <p:blipFill>
            <a:blip r:embed="rId10" cstate="print">
              <a:duotone>
                <a:prstClr val="black"/>
                <a:schemeClr val="bg1">
                  <a:tint val="45000"/>
                  <a:satMod val="400000"/>
                </a:schemeClr>
              </a:duotone>
              <a:lum bright="31000"/>
              <a:extLst>
                <a:ext uri="{28A0092B-C50C-407E-A947-70E740481C1C}">
                  <a14:useLocalDpi xmlns:a14="http://schemas.microsoft.com/office/drawing/2010/main" val="0"/>
                </a:ext>
              </a:extLst>
            </a:blip>
            <a:srcRect/>
            <a:stretch>
              <a:fillRect/>
            </a:stretch>
          </p:blipFill>
          <p:spPr bwMode="auto">
            <a:xfrm>
              <a:off x="5922607" y="4055186"/>
              <a:ext cx="1201594" cy="1217943"/>
            </a:xfrm>
            <a:prstGeom prst="rect">
              <a:avLst/>
            </a:prstGeom>
            <a:noFill/>
          </p:spPr>
        </p:pic>
        <p:pic>
          <p:nvPicPr>
            <p:cNvPr id="58" name="Picture 10" descr="https://www.appliancesconnection.com/product-info/images/static-pages/content-images/1168-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369" y="4936628"/>
              <a:ext cx="326727" cy="32672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
            <a:extLst>
              <a:ext uri="{FF2B5EF4-FFF2-40B4-BE49-F238E27FC236}">
                <a16:creationId xmlns:a16="http://schemas.microsoft.com/office/drawing/2014/main" id="{8E1211D2-3816-40BE-BD4B-2726F54361C9}"/>
              </a:ext>
            </a:extLst>
          </p:cNvPr>
          <p:cNvSpPr txBox="1">
            <a:spLocks noChangeArrowheads="1"/>
          </p:cNvSpPr>
          <p:nvPr/>
        </p:nvSpPr>
        <p:spPr bwMode="auto">
          <a:xfrm>
            <a:off x="756096" y="2348881"/>
            <a:ext cx="82804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r>
              <a:rPr lang="en-US" altLang="en-US" sz="2000" kern="0" dirty="0">
                <a:solidFill>
                  <a:schemeClr val="bg1">
                    <a:lumMod val="50000"/>
                  </a:schemeClr>
                </a:solidFill>
              </a:rPr>
              <a:t>5.1 Similarity Queries &amp; Partitioning Principles</a:t>
            </a:r>
          </a:p>
          <a:p>
            <a:r>
              <a:rPr lang="en-US" altLang="en-US" sz="2000" kern="0" dirty="0">
                <a:solidFill>
                  <a:schemeClr val="bg1">
                    <a:lumMod val="50000"/>
                  </a:schemeClr>
                </a:solidFill>
              </a:rPr>
              <a:t>5.2 Indexing Structures (M-Tree, D-Index, Sketches)</a:t>
            </a:r>
          </a:p>
          <a:p>
            <a:r>
              <a:rPr lang="en-US" altLang="en-US" sz="2000" kern="0" dirty="0">
                <a:solidFill>
                  <a:schemeClr val="bg1">
                    <a:lumMod val="50000"/>
                  </a:schemeClr>
                </a:solidFill>
              </a:rPr>
              <a:t>5.</a:t>
            </a:r>
            <a:r>
              <a:rPr lang="cs-CZ" altLang="en-US" sz="2000" kern="0" dirty="0">
                <a:solidFill>
                  <a:schemeClr val="bg1">
                    <a:lumMod val="50000"/>
                  </a:schemeClr>
                </a:solidFill>
              </a:rPr>
              <a:t>3</a:t>
            </a:r>
            <a:r>
              <a:rPr lang="en-US" altLang="en-US" sz="2000" kern="0" dirty="0">
                <a:solidFill>
                  <a:schemeClr val="bg1">
                    <a:lumMod val="50000"/>
                  </a:schemeClr>
                </a:solidFill>
              </a:rPr>
              <a:t> Summary </a:t>
            </a:r>
            <a:r>
              <a:rPr lang="cs-CZ" altLang="en-US" sz="2000" kern="0" dirty="0">
                <a:solidFill>
                  <a:schemeClr val="bg1">
                    <a:lumMod val="50000"/>
                  </a:schemeClr>
                </a:solidFill>
              </a:rPr>
              <a:t>&amp; </a:t>
            </a:r>
            <a:r>
              <a:rPr lang="en-US" altLang="en-US" sz="2000" kern="0" dirty="0">
                <a:solidFill>
                  <a:schemeClr val="bg1">
                    <a:lumMod val="50000"/>
                  </a:schemeClr>
                </a:solidFill>
              </a:rPr>
              <a:t>Live Demo</a:t>
            </a:r>
          </a:p>
        </p:txBody>
      </p:sp>
      <p:sp>
        <p:nvSpPr>
          <p:cNvPr id="18" name="Rectangle 2">
            <a:extLst>
              <a:ext uri="{FF2B5EF4-FFF2-40B4-BE49-F238E27FC236}">
                <a16:creationId xmlns:a16="http://schemas.microsoft.com/office/drawing/2014/main" id="{F723D075-8ABD-4E0F-A3A1-0DEFE01474F2}"/>
              </a:ext>
            </a:extLst>
          </p:cNvPr>
          <p:cNvSpPr txBox="1">
            <a:spLocks noChangeArrowheads="1"/>
          </p:cNvSpPr>
          <p:nvPr/>
        </p:nvSpPr>
        <p:spPr bwMode="auto">
          <a:xfrm>
            <a:off x="134988" y="1416431"/>
            <a:ext cx="64807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Palatino Linotype" pitchFamily="18" charset="0"/>
              </a:defRPr>
            </a:lvl2pPr>
            <a:lvl3pPr algn="l" rtl="0" eaLnBrk="0" fontAlgn="base" hangingPunct="0">
              <a:spcBef>
                <a:spcPct val="0"/>
              </a:spcBef>
              <a:spcAft>
                <a:spcPct val="0"/>
              </a:spcAft>
              <a:defRPr sz="3200">
                <a:solidFill>
                  <a:schemeClr val="bg1"/>
                </a:solidFill>
                <a:latin typeface="Palatino Linotype" pitchFamily="18" charset="0"/>
              </a:defRPr>
            </a:lvl3pPr>
            <a:lvl4pPr algn="l" rtl="0" eaLnBrk="0" fontAlgn="base" hangingPunct="0">
              <a:spcBef>
                <a:spcPct val="0"/>
              </a:spcBef>
              <a:spcAft>
                <a:spcPct val="0"/>
              </a:spcAft>
              <a:defRPr sz="3200">
                <a:solidFill>
                  <a:schemeClr val="bg1"/>
                </a:solidFill>
                <a:latin typeface="Palatino Linotype" pitchFamily="18" charset="0"/>
              </a:defRPr>
            </a:lvl4pPr>
            <a:lvl5pPr algn="l" rtl="0" eaLnBrk="0" fontAlgn="base" hangingPunct="0">
              <a:spcBef>
                <a:spcPct val="0"/>
              </a:spcBef>
              <a:spcAft>
                <a:spcPct val="0"/>
              </a:spcAft>
              <a:defRPr sz="3200">
                <a:solidFill>
                  <a:schemeClr val="bg1"/>
                </a:solidFill>
                <a:latin typeface="Palatino Linotype" pitchFamily="18" charset="0"/>
              </a:defRPr>
            </a:lvl5pPr>
            <a:lvl6pPr marL="457200" algn="l" rtl="0" fontAlgn="base">
              <a:spcBef>
                <a:spcPct val="0"/>
              </a:spcBef>
              <a:spcAft>
                <a:spcPct val="0"/>
              </a:spcAft>
              <a:defRPr sz="3200">
                <a:solidFill>
                  <a:schemeClr val="bg1"/>
                </a:solidFill>
                <a:latin typeface="Palatino Linotype" pitchFamily="18" charset="0"/>
              </a:defRPr>
            </a:lvl6pPr>
            <a:lvl7pPr marL="914400" algn="l" rtl="0" fontAlgn="base">
              <a:spcBef>
                <a:spcPct val="0"/>
              </a:spcBef>
              <a:spcAft>
                <a:spcPct val="0"/>
              </a:spcAft>
              <a:defRPr sz="3200">
                <a:solidFill>
                  <a:schemeClr val="bg1"/>
                </a:solidFill>
                <a:latin typeface="Palatino Linotype" pitchFamily="18" charset="0"/>
              </a:defRPr>
            </a:lvl7pPr>
            <a:lvl8pPr marL="1371600" algn="l" rtl="0" fontAlgn="base">
              <a:spcBef>
                <a:spcPct val="0"/>
              </a:spcBef>
              <a:spcAft>
                <a:spcPct val="0"/>
              </a:spcAft>
              <a:defRPr sz="3200">
                <a:solidFill>
                  <a:schemeClr val="bg1"/>
                </a:solidFill>
                <a:latin typeface="Palatino Linotype" pitchFamily="18" charset="0"/>
              </a:defRPr>
            </a:lvl8pPr>
            <a:lvl9pPr marL="1828800" algn="l" rtl="0" fontAlgn="base">
              <a:spcBef>
                <a:spcPct val="0"/>
              </a:spcBef>
              <a:spcAft>
                <a:spcPct val="0"/>
              </a:spcAft>
              <a:defRPr sz="3200">
                <a:solidFill>
                  <a:schemeClr val="bg1"/>
                </a:solidFill>
                <a:latin typeface="Palatino Linotype" pitchFamily="18" charset="0"/>
              </a:defRPr>
            </a:lvl9pPr>
          </a:lstStyle>
          <a:p>
            <a:pPr algn="r"/>
            <a:r>
              <a:rPr lang="en-US" altLang="en-US" sz="8800" b="1" kern="0" dirty="0">
                <a:solidFill>
                  <a:schemeClr val="accent2"/>
                </a:solidFill>
              </a:rPr>
              <a:t>5</a:t>
            </a:r>
          </a:p>
        </p:txBody>
      </p:sp>
      <p:sp>
        <p:nvSpPr>
          <p:cNvPr id="2" name="Zástupný symbol pro zápatí 1">
            <a:extLst>
              <a:ext uri="{FF2B5EF4-FFF2-40B4-BE49-F238E27FC236}">
                <a16:creationId xmlns:a16="http://schemas.microsoft.com/office/drawing/2014/main" id="{BB769D39-7D8D-4EA2-8ADA-5E5046FD373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CB48EA97-E389-4628-8D21-D17F10A98A08}"/>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F1E56DE8-E9A7-4A46-80A3-E76D7FE049C6}"/>
              </a:ext>
            </a:extLst>
          </p:cNvPr>
          <p:cNvSpPr>
            <a:spLocks noGrp="1"/>
          </p:cNvSpPr>
          <p:nvPr>
            <p:ph type="sldNum" sz="quarter" idx="11"/>
          </p:nvPr>
        </p:nvSpPr>
        <p:spPr/>
        <p:txBody>
          <a:bodyPr/>
          <a:lstStyle/>
          <a:p>
            <a:pPr>
              <a:defRPr/>
            </a:pPr>
            <a:fld id="{0BAAA98E-AEB8-429B-B9FA-B14E1C5572D3}" type="slidenum">
              <a:rPr lang="en-US" altLang="en-US" smtClean="0"/>
              <a:pPr>
                <a:defRPr/>
              </a:pPr>
              <a:t>84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067192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Search Problem</a:t>
            </a:r>
          </a:p>
        </p:txBody>
      </p:sp>
      <p:sp>
        <p:nvSpPr>
          <p:cNvPr id="9" name="Content Placeholder 8"/>
          <p:cNvSpPr>
            <a:spLocks noGrp="1"/>
          </p:cNvSpPr>
          <p:nvPr>
            <p:ph idx="1"/>
          </p:nvPr>
        </p:nvSpPr>
        <p:spPr>
          <a:xfrm>
            <a:off x="250824" y="1412875"/>
            <a:ext cx="8641854" cy="4968875"/>
          </a:xfrm>
        </p:spPr>
        <p:txBody>
          <a:bodyPr/>
          <a:lstStyle/>
          <a:p>
            <a:pPr marL="0" indent="0">
              <a:buNone/>
            </a:pPr>
            <a:r>
              <a:rPr lang="en-GB" b="1" dirty="0">
                <a:solidFill>
                  <a:schemeClr val="accent6"/>
                </a:solidFill>
              </a:rPr>
              <a:t>Similarity search problem in metric spaces</a:t>
            </a:r>
            <a:endParaRPr lang="en-US" b="1" dirty="0">
              <a:solidFill>
                <a:schemeClr val="accent6"/>
              </a:solidFill>
            </a:endParaRPr>
          </a:p>
          <a:p>
            <a:r>
              <a:rPr lang="es-ES" sz="2400" dirty="0"/>
              <a:t>For </a:t>
            </a:r>
            <a:r>
              <a:rPr lang="es-ES" sz="2400" i="1" dirty="0"/>
              <a:t>X </a:t>
            </a:r>
            <a:r>
              <a:rPr lang="en-GB" sz="3200" baseline="10000" dirty="0">
                <a:sym typeface="Symbol" pitchFamily="18" charset="2"/>
              </a:rPr>
              <a:t></a:t>
            </a:r>
            <a:r>
              <a:rPr lang="es-ES" sz="2400" dirty="0"/>
              <a:t> </a:t>
            </a:r>
            <a:r>
              <a:rPr lang="en-GB" i="1" dirty="0">
                <a:latin typeface="Monotype Corsiva" pitchFamily="66" charset="0"/>
              </a:rPr>
              <a:t>D</a:t>
            </a:r>
            <a:r>
              <a:rPr lang="en-GB" sz="2400" i="1" dirty="0">
                <a:latin typeface="Monotype Corsiva" pitchFamily="66" charset="0"/>
              </a:rPr>
              <a:t> </a:t>
            </a:r>
            <a:r>
              <a:rPr lang="es-ES" sz="2400" dirty="0"/>
              <a:t>in metric space </a:t>
            </a:r>
            <a:r>
              <a:rPr lang="en-GB" i="1" dirty="0">
                <a:latin typeface="Monotype Corsiva" pitchFamily="66" charset="0"/>
              </a:rPr>
              <a:t>M</a:t>
            </a:r>
            <a:r>
              <a:rPr lang="es-ES" sz="2400" dirty="0"/>
              <a:t> , </a:t>
            </a:r>
            <a:r>
              <a:rPr lang="en-US" sz="2400" dirty="0"/>
              <a:t>pre-process </a:t>
            </a:r>
            <a:r>
              <a:rPr lang="en-US" sz="2400" i="1" dirty="0"/>
              <a:t>X</a:t>
            </a:r>
            <a:r>
              <a:rPr lang="en-US" sz="2400" dirty="0"/>
              <a:t> so that the similarity queries are executed efficiently</a:t>
            </a:r>
          </a:p>
          <a:p>
            <a:endParaRPr lang="en-US" sz="2400" dirty="0"/>
          </a:p>
          <a:p>
            <a:r>
              <a:rPr lang="en-US" sz="2400" dirty="0"/>
              <a:t>Implementation problems:</a:t>
            </a:r>
          </a:p>
          <a:p>
            <a:pPr lvl="1"/>
            <a:r>
              <a:rPr lang="en-US" sz="2000" dirty="0"/>
              <a:t>How to </a:t>
            </a:r>
            <a:r>
              <a:rPr lang="en-US" sz="2000" dirty="0">
                <a:solidFill>
                  <a:schemeClr val="accent6"/>
                </a:solidFill>
              </a:rPr>
              <a:t>partition</a:t>
            </a:r>
            <a:r>
              <a:rPr lang="en-US" sz="2000" dirty="0"/>
              <a:t> the data to reduce search space</a:t>
            </a:r>
          </a:p>
          <a:p>
            <a:pPr lvl="1"/>
            <a:r>
              <a:rPr lang="en-US" sz="2000" dirty="0"/>
              <a:t>How to ask questions – definition of </a:t>
            </a:r>
            <a:r>
              <a:rPr lang="en-US" sz="2000" dirty="0">
                <a:solidFill>
                  <a:schemeClr val="accent6"/>
                </a:solidFill>
              </a:rPr>
              <a:t>queries</a:t>
            </a:r>
          </a:p>
          <a:p>
            <a:pPr lvl="1"/>
            <a:r>
              <a:rPr lang="en-US" sz="2000" dirty="0"/>
              <a:t>How to </a:t>
            </a:r>
            <a:r>
              <a:rPr lang="en-US" sz="2000" dirty="0">
                <a:solidFill>
                  <a:schemeClr val="accent6"/>
                </a:solidFill>
              </a:rPr>
              <a:t>execute</a:t>
            </a:r>
            <a:r>
              <a:rPr lang="en-US" sz="2000" dirty="0"/>
              <a:t> queries – to achieve performance</a:t>
            </a:r>
          </a:p>
          <a:p>
            <a:endParaRPr lang="en-US" sz="2400" dirty="0"/>
          </a:p>
          <a:p>
            <a:r>
              <a:rPr lang="en-US" sz="2400" dirty="0"/>
              <a:t>The challenge: in metric spaces, no total ordering exists!</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2894B7AF-F84A-4920-BC1A-F953D3C06D40}"/>
              </a:ext>
            </a:extLst>
          </p:cNvPr>
          <p:cNvSpPr>
            <a:spLocks noGrp="1"/>
          </p:cNvSpPr>
          <p:nvPr>
            <p:ph type="sldNum" sz="quarter" idx="11"/>
          </p:nvPr>
        </p:nvSpPr>
        <p:spPr/>
        <p:txBody>
          <a:bodyPr/>
          <a:lstStyle/>
          <a:p>
            <a:pPr>
              <a:defRPr/>
            </a:pPr>
            <a:fld id="{0BAAA98E-AEB8-429B-B9FA-B14E1C5572D3}" type="slidenum">
              <a:rPr lang="en-US" altLang="en-US" smtClean="0"/>
              <a:pPr>
                <a:defRPr/>
              </a:pPr>
              <a:t>85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742547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Partitioning Principles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GB" b="1" dirty="0">
                <a:solidFill>
                  <a:schemeClr val="accent6"/>
                </a:solidFill>
              </a:rPr>
              <a:t>Basic partitioning principles</a:t>
            </a:r>
            <a:endParaRPr lang="en-US" b="1" dirty="0">
              <a:solidFill>
                <a:schemeClr val="accent6"/>
              </a:solidFill>
            </a:endParaRPr>
          </a:p>
          <a:p>
            <a:r>
              <a:rPr lang="es-ES" sz="2400" dirty="0"/>
              <a:t>Given a set </a:t>
            </a:r>
            <a:r>
              <a:rPr lang="es-ES" sz="2400" i="1" dirty="0"/>
              <a:t>X </a:t>
            </a:r>
            <a:r>
              <a:rPr lang="en-GB" sz="3200" baseline="10000" dirty="0">
                <a:sym typeface="Symbol" pitchFamily="18" charset="2"/>
              </a:rPr>
              <a:t></a:t>
            </a:r>
            <a:r>
              <a:rPr lang="es-ES" sz="2400" dirty="0"/>
              <a:t> </a:t>
            </a:r>
            <a:r>
              <a:rPr lang="en-GB" i="1" dirty="0">
                <a:latin typeface="Monotype Corsiva" pitchFamily="66" charset="0"/>
              </a:rPr>
              <a:t>D</a:t>
            </a:r>
            <a:r>
              <a:rPr lang="en-GB" sz="2400" i="1" dirty="0">
                <a:latin typeface="Monotype Corsiva" pitchFamily="66" charset="0"/>
              </a:rPr>
              <a:t> </a:t>
            </a:r>
            <a:r>
              <a:rPr lang="es-ES" sz="2400" dirty="0"/>
              <a:t>in metric space </a:t>
            </a:r>
            <a:r>
              <a:rPr lang="en-GB" i="1" dirty="0">
                <a:latin typeface="Monotype Corsiva" pitchFamily="66" charset="0"/>
              </a:rPr>
              <a:t>M</a:t>
            </a:r>
            <a:r>
              <a:rPr lang="es-ES" sz="2400" dirty="0"/>
              <a:t> = (</a:t>
            </a:r>
            <a:r>
              <a:rPr lang="en-GB" i="1" dirty="0">
                <a:latin typeface="Monotype Corsiva" pitchFamily="66" charset="0"/>
              </a:rPr>
              <a:t>D</a:t>
            </a:r>
            <a:r>
              <a:rPr lang="es-ES" sz="2400" dirty="0"/>
              <a:t>, </a:t>
            </a:r>
            <a:r>
              <a:rPr lang="es-ES" sz="2400" i="1" dirty="0"/>
              <a:t>d</a:t>
            </a:r>
            <a:r>
              <a:rPr lang="es-ES" sz="2400" dirty="0"/>
              <a:t>), </a:t>
            </a:r>
            <a:r>
              <a:rPr lang="en-US" sz="2400" dirty="0"/>
              <a:t>basic partitioning principles have been defined:</a:t>
            </a:r>
          </a:p>
          <a:p>
            <a:pPr lvl="1"/>
            <a:r>
              <a:rPr lang="en-US" sz="2000" dirty="0"/>
              <a:t>Ball partitioning</a:t>
            </a:r>
          </a:p>
          <a:p>
            <a:pPr lvl="1"/>
            <a:r>
              <a:rPr lang="en-US" sz="2000" dirty="0"/>
              <a:t>Generalized hyper-plane partitioning</a:t>
            </a:r>
          </a:p>
          <a:p>
            <a:endParaRPr lang="en-US" sz="2400" dirty="0"/>
          </a:p>
          <a:p>
            <a:r>
              <a:rPr lang="en-US" sz="2400" dirty="0"/>
              <a:t>Note:</a:t>
            </a:r>
          </a:p>
          <a:p>
            <a:pPr lvl="1"/>
            <a:r>
              <a:rPr lang="en-US" sz="2000" dirty="0"/>
              <a:t>Some special cases, such as Euclidian or </a:t>
            </a:r>
            <a:r>
              <a:rPr lang="en-US" sz="2000" dirty="0" err="1"/>
              <a:t>Supermetric</a:t>
            </a:r>
            <a:r>
              <a:rPr lang="en-US" sz="2000" dirty="0"/>
              <a:t> spaces are more tractable</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64E50939-7F39-4740-AB50-8FD25645F6EE}"/>
              </a:ext>
            </a:extLst>
          </p:cNvPr>
          <p:cNvSpPr>
            <a:spLocks noGrp="1"/>
          </p:cNvSpPr>
          <p:nvPr>
            <p:ph type="sldNum" sz="quarter" idx="11"/>
          </p:nvPr>
        </p:nvSpPr>
        <p:spPr/>
        <p:txBody>
          <a:bodyPr/>
          <a:lstStyle/>
          <a:p>
            <a:pPr>
              <a:defRPr/>
            </a:pPr>
            <a:fld id="{0BAAA98E-AEB8-429B-B9FA-B14E1C5572D3}" type="slidenum">
              <a:rPr lang="en-US" altLang="en-US" smtClean="0"/>
              <a:pPr>
                <a:defRPr/>
              </a:pPr>
              <a:t>86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30351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Partitioning Principles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Basic partitioning principles</a:t>
            </a:r>
          </a:p>
          <a:p>
            <a:r>
              <a:rPr lang="es-ES" sz="2400" dirty="0"/>
              <a:t>For </a:t>
            </a:r>
            <a:r>
              <a:rPr lang="es-ES" sz="2400" i="1" dirty="0"/>
              <a:t>X </a:t>
            </a:r>
            <a:r>
              <a:rPr lang="en-GB" sz="3200" baseline="10000" dirty="0">
                <a:sym typeface="Symbol" pitchFamily="18" charset="2"/>
              </a:rPr>
              <a:t></a:t>
            </a:r>
            <a:r>
              <a:rPr lang="es-ES" sz="2400" dirty="0"/>
              <a:t> </a:t>
            </a:r>
            <a:r>
              <a:rPr lang="en-GB" i="1" dirty="0">
                <a:latin typeface="Monotype Corsiva" pitchFamily="66" charset="0"/>
              </a:rPr>
              <a:t>D</a:t>
            </a:r>
            <a:r>
              <a:rPr lang="en-GB" sz="2400" i="1" dirty="0">
                <a:latin typeface="Monotype Corsiva" pitchFamily="66" charset="0"/>
              </a:rPr>
              <a:t> </a:t>
            </a:r>
            <a:r>
              <a:rPr lang="es-ES" sz="2400" dirty="0"/>
              <a:t>in metric space </a:t>
            </a:r>
            <a:r>
              <a:rPr lang="en-GB" i="1" dirty="0">
                <a:latin typeface="Monotype Corsiva" pitchFamily="66" charset="0"/>
              </a:rPr>
              <a:t>M</a:t>
            </a:r>
            <a:r>
              <a:rPr lang="es-ES" sz="2400" dirty="0"/>
              <a:t> = (</a:t>
            </a:r>
            <a:r>
              <a:rPr lang="en-GB" i="1" dirty="0">
                <a:latin typeface="Monotype Corsiva" pitchFamily="66" charset="0"/>
              </a:rPr>
              <a:t>D</a:t>
            </a:r>
            <a:r>
              <a:rPr lang="es-ES" sz="2400" dirty="0"/>
              <a:t>, </a:t>
            </a:r>
            <a:r>
              <a:rPr lang="es-ES" sz="2400" i="1" dirty="0"/>
              <a:t>d</a:t>
            </a:r>
            <a:r>
              <a:rPr lang="es-ES" sz="2400" dirty="0"/>
              <a:t>)</a:t>
            </a:r>
          </a:p>
          <a:p>
            <a:pPr marL="0" indent="0">
              <a:buNone/>
            </a:pPr>
            <a:r>
              <a:rPr lang="en-US" b="1" dirty="0">
                <a:solidFill>
                  <a:schemeClr val="accent6"/>
                </a:solidFill>
              </a:rPr>
              <a:t>					Generalized hyper-</a:t>
            </a:r>
          </a:p>
          <a:p>
            <a:pPr marL="0" indent="0">
              <a:buNone/>
            </a:pPr>
            <a:r>
              <a:rPr lang="en-US" b="1" dirty="0">
                <a:solidFill>
                  <a:schemeClr val="accent6"/>
                </a:solidFill>
              </a:rPr>
              <a:t>Ball partitioning 		plane partitioning</a:t>
            </a:r>
          </a:p>
        </p:txBody>
      </p:sp>
      <p:grpSp>
        <p:nvGrpSpPr>
          <p:cNvPr id="10" name="Group 22">
            <a:extLst>
              <a:ext uri="{FF2B5EF4-FFF2-40B4-BE49-F238E27FC236}">
                <a16:creationId xmlns:a16="http://schemas.microsoft.com/office/drawing/2014/main" id="{BB8A6F53-384C-4786-8824-DF6C8A569205}"/>
              </a:ext>
            </a:extLst>
          </p:cNvPr>
          <p:cNvGrpSpPr>
            <a:grpSpLocks/>
          </p:cNvGrpSpPr>
          <p:nvPr/>
        </p:nvGrpSpPr>
        <p:grpSpPr bwMode="auto">
          <a:xfrm>
            <a:off x="6021389" y="4413252"/>
            <a:ext cx="2051050" cy="2087562"/>
            <a:chOff x="3264" y="1872"/>
            <a:chExt cx="1383" cy="1542"/>
          </a:xfrm>
        </p:grpSpPr>
        <p:sp>
          <p:nvSpPr>
            <p:cNvPr id="11" name="Oval 4">
              <a:extLst>
                <a:ext uri="{FF2B5EF4-FFF2-40B4-BE49-F238E27FC236}">
                  <a16:creationId xmlns:a16="http://schemas.microsoft.com/office/drawing/2014/main" id="{B48486F3-52D5-42DA-A8E3-E206D7A8E92B}"/>
                </a:ext>
              </a:extLst>
            </p:cNvPr>
            <p:cNvSpPr>
              <a:spLocks noChangeArrowheads="1"/>
            </p:cNvSpPr>
            <p:nvPr/>
          </p:nvSpPr>
          <p:spPr bwMode="auto">
            <a:xfrm>
              <a:off x="4034" y="2371"/>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2" name="Oval 5">
              <a:extLst>
                <a:ext uri="{FF2B5EF4-FFF2-40B4-BE49-F238E27FC236}">
                  <a16:creationId xmlns:a16="http://schemas.microsoft.com/office/drawing/2014/main" id="{0F153BB2-068B-48B9-8F01-C8B878559DDF}"/>
                </a:ext>
              </a:extLst>
            </p:cNvPr>
            <p:cNvSpPr>
              <a:spLocks noChangeArrowheads="1"/>
            </p:cNvSpPr>
            <p:nvPr/>
          </p:nvSpPr>
          <p:spPr bwMode="auto">
            <a:xfrm>
              <a:off x="4125" y="2916"/>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3" name="Oval 6">
              <a:extLst>
                <a:ext uri="{FF2B5EF4-FFF2-40B4-BE49-F238E27FC236}">
                  <a16:creationId xmlns:a16="http://schemas.microsoft.com/office/drawing/2014/main" id="{303BF529-4BD8-4441-B953-0139DD5F91FC}"/>
                </a:ext>
              </a:extLst>
            </p:cNvPr>
            <p:cNvSpPr>
              <a:spLocks noChangeArrowheads="1"/>
            </p:cNvSpPr>
            <p:nvPr/>
          </p:nvSpPr>
          <p:spPr bwMode="auto">
            <a:xfrm>
              <a:off x="3762" y="2553"/>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4" name="Oval 7">
              <a:extLst>
                <a:ext uri="{FF2B5EF4-FFF2-40B4-BE49-F238E27FC236}">
                  <a16:creationId xmlns:a16="http://schemas.microsoft.com/office/drawing/2014/main" id="{D708CF01-D777-415E-8F15-A2DDF6E5A0F3}"/>
                </a:ext>
              </a:extLst>
            </p:cNvPr>
            <p:cNvSpPr>
              <a:spLocks noChangeArrowheads="1"/>
            </p:cNvSpPr>
            <p:nvPr/>
          </p:nvSpPr>
          <p:spPr bwMode="auto">
            <a:xfrm>
              <a:off x="3581" y="2870"/>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5" name="Oval 8">
              <a:extLst>
                <a:ext uri="{FF2B5EF4-FFF2-40B4-BE49-F238E27FC236}">
                  <a16:creationId xmlns:a16="http://schemas.microsoft.com/office/drawing/2014/main" id="{5DCF6576-BE18-40B4-BCAB-A3870CA03873}"/>
                </a:ext>
              </a:extLst>
            </p:cNvPr>
            <p:cNvSpPr>
              <a:spLocks noChangeArrowheads="1"/>
            </p:cNvSpPr>
            <p:nvPr/>
          </p:nvSpPr>
          <p:spPr bwMode="auto">
            <a:xfrm>
              <a:off x="3853" y="3097"/>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6" name="Oval 9">
              <a:extLst>
                <a:ext uri="{FF2B5EF4-FFF2-40B4-BE49-F238E27FC236}">
                  <a16:creationId xmlns:a16="http://schemas.microsoft.com/office/drawing/2014/main" id="{BB08AF2C-8204-45FE-B452-90FFCE21EB1D}"/>
                </a:ext>
              </a:extLst>
            </p:cNvPr>
            <p:cNvSpPr>
              <a:spLocks noChangeArrowheads="1"/>
            </p:cNvSpPr>
            <p:nvPr/>
          </p:nvSpPr>
          <p:spPr bwMode="auto">
            <a:xfrm>
              <a:off x="4397" y="3143"/>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7" name="Oval 10">
              <a:extLst>
                <a:ext uri="{FF2B5EF4-FFF2-40B4-BE49-F238E27FC236}">
                  <a16:creationId xmlns:a16="http://schemas.microsoft.com/office/drawing/2014/main" id="{0580D5AB-B44A-470C-836A-ACCF3A44031C}"/>
                </a:ext>
              </a:extLst>
            </p:cNvPr>
            <p:cNvSpPr>
              <a:spLocks noChangeArrowheads="1"/>
            </p:cNvSpPr>
            <p:nvPr/>
          </p:nvSpPr>
          <p:spPr bwMode="auto">
            <a:xfrm>
              <a:off x="4306" y="2553"/>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8" name="Oval 11">
              <a:extLst>
                <a:ext uri="{FF2B5EF4-FFF2-40B4-BE49-F238E27FC236}">
                  <a16:creationId xmlns:a16="http://schemas.microsoft.com/office/drawing/2014/main" id="{9920C017-D92C-4D73-98A8-3F8FBE414E77}"/>
                </a:ext>
              </a:extLst>
            </p:cNvPr>
            <p:cNvSpPr>
              <a:spLocks noChangeArrowheads="1"/>
            </p:cNvSpPr>
            <p:nvPr/>
          </p:nvSpPr>
          <p:spPr bwMode="auto">
            <a:xfrm>
              <a:off x="3672" y="2099"/>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19" name="Oval 12">
              <a:extLst>
                <a:ext uri="{FF2B5EF4-FFF2-40B4-BE49-F238E27FC236}">
                  <a16:creationId xmlns:a16="http://schemas.microsoft.com/office/drawing/2014/main" id="{E0B047FA-A032-4DD7-B5E1-B75F03F03D89}"/>
                </a:ext>
              </a:extLst>
            </p:cNvPr>
            <p:cNvSpPr>
              <a:spLocks noChangeArrowheads="1"/>
            </p:cNvSpPr>
            <p:nvPr/>
          </p:nvSpPr>
          <p:spPr bwMode="auto">
            <a:xfrm>
              <a:off x="3309" y="2417"/>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0" name="Text Box 13">
              <a:extLst>
                <a:ext uri="{FF2B5EF4-FFF2-40B4-BE49-F238E27FC236}">
                  <a16:creationId xmlns:a16="http://schemas.microsoft.com/office/drawing/2014/main" id="{5D59801E-16A9-4974-9D86-95F21B7838B2}"/>
                </a:ext>
              </a:extLst>
            </p:cNvPr>
            <p:cNvSpPr txBox="1">
              <a:spLocks noChangeArrowheads="1"/>
            </p:cNvSpPr>
            <p:nvPr/>
          </p:nvSpPr>
          <p:spPr bwMode="auto">
            <a:xfrm>
              <a:off x="4398" y="2144"/>
              <a:ext cx="249"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p</a:t>
              </a:r>
              <a:r>
                <a:rPr lang="en-US" baseline="-25000"/>
                <a:t>2</a:t>
              </a:r>
              <a:endParaRPr lang="cs-CZ" baseline="-25000"/>
            </a:p>
          </p:txBody>
        </p:sp>
        <p:sp>
          <p:nvSpPr>
            <p:cNvPr id="21" name="Text Box 16">
              <a:extLst>
                <a:ext uri="{FF2B5EF4-FFF2-40B4-BE49-F238E27FC236}">
                  <a16:creationId xmlns:a16="http://schemas.microsoft.com/office/drawing/2014/main" id="{DA3AB5F8-2001-45CC-BF30-043DA5AB2A21}"/>
                </a:ext>
              </a:extLst>
            </p:cNvPr>
            <p:cNvSpPr txBox="1">
              <a:spLocks noChangeArrowheads="1"/>
            </p:cNvSpPr>
            <p:nvPr/>
          </p:nvSpPr>
          <p:spPr bwMode="auto">
            <a:xfrm>
              <a:off x="3309" y="3097"/>
              <a:ext cx="249"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p</a:t>
              </a:r>
              <a:r>
                <a:rPr lang="en-US" baseline="-25000"/>
                <a:t>1</a:t>
              </a:r>
              <a:endParaRPr lang="cs-CZ" baseline="-25000"/>
            </a:p>
          </p:txBody>
        </p:sp>
        <p:sp>
          <p:nvSpPr>
            <p:cNvPr id="22" name="Oval 17">
              <a:extLst>
                <a:ext uri="{FF2B5EF4-FFF2-40B4-BE49-F238E27FC236}">
                  <a16:creationId xmlns:a16="http://schemas.microsoft.com/office/drawing/2014/main" id="{D292C9C5-AB29-458D-96A0-E90589598A08}"/>
                </a:ext>
              </a:extLst>
            </p:cNvPr>
            <p:cNvSpPr>
              <a:spLocks noChangeArrowheads="1"/>
            </p:cNvSpPr>
            <p:nvPr/>
          </p:nvSpPr>
          <p:spPr bwMode="auto">
            <a:xfrm>
              <a:off x="3853" y="2734"/>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3" name="Line 18">
              <a:extLst>
                <a:ext uri="{FF2B5EF4-FFF2-40B4-BE49-F238E27FC236}">
                  <a16:creationId xmlns:a16="http://schemas.microsoft.com/office/drawing/2014/main" id="{BE5F6AF3-DD8A-4B4F-BC5C-188E412642B5}"/>
                </a:ext>
              </a:extLst>
            </p:cNvPr>
            <p:cNvSpPr>
              <a:spLocks noChangeShapeType="1"/>
            </p:cNvSpPr>
            <p:nvPr/>
          </p:nvSpPr>
          <p:spPr bwMode="auto">
            <a:xfrm flipV="1">
              <a:off x="3309" y="2144"/>
              <a:ext cx="1134" cy="998"/>
            </a:xfrm>
            <a:prstGeom prst="line">
              <a:avLst/>
            </a:prstGeom>
            <a:noFill/>
            <a:ln w="9525">
              <a:solidFill>
                <a:schemeClr val="tx1"/>
              </a:solidFill>
              <a:prstDash val="dash"/>
              <a:round/>
              <a:headEnd/>
              <a:tailEnd/>
            </a:ln>
            <a:effectLst/>
          </p:spPr>
          <p:txBody>
            <a:bodyPr/>
            <a:lstStyle/>
            <a:p>
              <a:endParaRPr lang="cs-CZ"/>
            </a:p>
          </p:txBody>
        </p:sp>
        <p:sp>
          <p:nvSpPr>
            <p:cNvPr id="24" name="Line 19">
              <a:extLst>
                <a:ext uri="{FF2B5EF4-FFF2-40B4-BE49-F238E27FC236}">
                  <a16:creationId xmlns:a16="http://schemas.microsoft.com/office/drawing/2014/main" id="{3707511F-16B6-4274-A9D5-0E250E24E865}"/>
                </a:ext>
              </a:extLst>
            </p:cNvPr>
            <p:cNvSpPr>
              <a:spLocks noChangeShapeType="1"/>
            </p:cNvSpPr>
            <p:nvPr/>
          </p:nvSpPr>
          <p:spPr bwMode="auto">
            <a:xfrm>
              <a:off x="3264" y="1872"/>
              <a:ext cx="1224" cy="1542"/>
            </a:xfrm>
            <a:prstGeom prst="line">
              <a:avLst/>
            </a:prstGeom>
            <a:noFill/>
            <a:ln w="9525">
              <a:solidFill>
                <a:schemeClr val="tx1"/>
              </a:solidFill>
              <a:round/>
              <a:headEnd/>
              <a:tailEnd/>
            </a:ln>
            <a:effectLst/>
          </p:spPr>
          <p:txBody>
            <a:bodyPr/>
            <a:lstStyle/>
            <a:p>
              <a:endParaRPr lang="cs-CZ"/>
            </a:p>
          </p:txBody>
        </p:sp>
        <p:sp>
          <p:nvSpPr>
            <p:cNvPr id="25" name="AutoShape 14">
              <a:extLst>
                <a:ext uri="{FF2B5EF4-FFF2-40B4-BE49-F238E27FC236}">
                  <a16:creationId xmlns:a16="http://schemas.microsoft.com/office/drawing/2014/main" id="{4D034659-CFA2-4D82-B8EA-0DC64C1E9E5E}"/>
                </a:ext>
              </a:extLst>
            </p:cNvPr>
            <p:cNvSpPr>
              <a:spLocks noChangeArrowheads="1"/>
            </p:cNvSpPr>
            <p:nvPr/>
          </p:nvSpPr>
          <p:spPr bwMode="auto">
            <a:xfrm>
              <a:off x="3264" y="3097"/>
              <a:ext cx="91" cy="90"/>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sp>
          <p:nvSpPr>
            <p:cNvPr id="26" name="AutoShape 15">
              <a:extLst>
                <a:ext uri="{FF2B5EF4-FFF2-40B4-BE49-F238E27FC236}">
                  <a16:creationId xmlns:a16="http://schemas.microsoft.com/office/drawing/2014/main" id="{A5455641-AFF8-4C6F-B3CC-B3CB9EC00233}"/>
                </a:ext>
              </a:extLst>
            </p:cNvPr>
            <p:cNvSpPr>
              <a:spLocks noChangeArrowheads="1"/>
            </p:cNvSpPr>
            <p:nvPr/>
          </p:nvSpPr>
          <p:spPr bwMode="auto">
            <a:xfrm>
              <a:off x="4398" y="2099"/>
              <a:ext cx="91" cy="90"/>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grpSp>
      <p:grpSp>
        <p:nvGrpSpPr>
          <p:cNvPr id="27" name="Group 21">
            <a:extLst>
              <a:ext uri="{FF2B5EF4-FFF2-40B4-BE49-F238E27FC236}">
                <a16:creationId xmlns:a16="http://schemas.microsoft.com/office/drawing/2014/main" id="{C5D0DC4A-6A5E-48A4-AC91-D4B7C2899BAF}"/>
              </a:ext>
            </a:extLst>
          </p:cNvPr>
          <p:cNvGrpSpPr>
            <a:grpSpLocks/>
          </p:cNvGrpSpPr>
          <p:nvPr/>
        </p:nvGrpSpPr>
        <p:grpSpPr bwMode="auto">
          <a:xfrm>
            <a:off x="783429" y="4511142"/>
            <a:ext cx="1944688" cy="1873250"/>
            <a:chOff x="3024" y="2084"/>
            <a:chExt cx="1225" cy="1180"/>
          </a:xfrm>
        </p:grpSpPr>
        <p:sp>
          <p:nvSpPr>
            <p:cNvPr id="28" name="Oval 5">
              <a:extLst>
                <a:ext uri="{FF2B5EF4-FFF2-40B4-BE49-F238E27FC236}">
                  <a16:creationId xmlns:a16="http://schemas.microsoft.com/office/drawing/2014/main" id="{46C8CD07-0496-493B-9012-C0A9FE8E1E3A}"/>
                </a:ext>
              </a:extLst>
            </p:cNvPr>
            <p:cNvSpPr>
              <a:spLocks noChangeArrowheads="1"/>
            </p:cNvSpPr>
            <p:nvPr/>
          </p:nvSpPr>
          <p:spPr bwMode="auto">
            <a:xfrm>
              <a:off x="3795" y="2356"/>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9" name="Oval 6">
              <a:extLst>
                <a:ext uri="{FF2B5EF4-FFF2-40B4-BE49-F238E27FC236}">
                  <a16:creationId xmlns:a16="http://schemas.microsoft.com/office/drawing/2014/main" id="{1DADFCF2-B576-4FAD-9030-48D12CE430AC}"/>
                </a:ext>
              </a:extLst>
            </p:cNvPr>
            <p:cNvSpPr>
              <a:spLocks noChangeArrowheads="1"/>
            </p:cNvSpPr>
            <p:nvPr/>
          </p:nvSpPr>
          <p:spPr bwMode="auto">
            <a:xfrm>
              <a:off x="3886" y="2901"/>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0" name="Oval 7">
              <a:extLst>
                <a:ext uri="{FF2B5EF4-FFF2-40B4-BE49-F238E27FC236}">
                  <a16:creationId xmlns:a16="http://schemas.microsoft.com/office/drawing/2014/main" id="{D0215A2F-EAE0-44F8-80B3-BA83AB56E0A9}"/>
                </a:ext>
              </a:extLst>
            </p:cNvPr>
            <p:cNvSpPr>
              <a:spLocks noChangeArrowheads="1"/>
            </p:cNvSpPr>
            <p:nvPr/>
          </p:nvSpPr>
          <p:spPr bwMode="auto">
            <a:xfrm>
              <a:off x="3523" y="2538"/>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1" name="Oval 8">
              <a:extLst>
                <a:ext uri="{FF2B5EF4-FFF2-40B4-BE49-F238E27FC236}">
                  <a16:creationId xmlns:a16="http://schemas.microsoft.com/office/drawing/2014/main" id="{44F631B6-D824-4C0F-8F1D-1315ECE35947}"/>
                </a:ext>
              </a:extLst>
            </p:cNvPr>
            <p:cNvSpPr>
              <a:spLocks noChangeArrowheads="1"/>
            </p:cNvSpPr>
            <p:nvPr/>
          </p:nvSpPr>
          <p:spPr bwMode="auto">
            <a:xfrm>
              <a:off x="3342" y="2855"/>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2" name="Oval 9">
              <a:extLst>
                <a:ext uri="{FF2B5EF4-FFF2-40B4-BE49-F238E27FC236}">
                  <a16:creationId xmlns:a16="http://schemas.microsoft.com/office/drawing/2014/main" id="{9A07DFA3-D586-43EA-BC93-B8428BB8F0F6}"/>
                </a:ext>
              </a:extLst>
            </p:cNvPr>
            <p:cNvSpPr>
              <a:spLocks noChangeArrowheads="1"/>
            </p:cNvSpPr>
            <p:nvPr/>
          </p:nvSpPr>
          <p:spPr bwMode="auto">
            <a:xfrm>
              <a:off x="3614" y="3082"/>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3" name="Oval 10">
              <a:extLst>
                <a:ext uri="{FF2B5EF4-FFF2-40B4-BE49-F238E27FC236}">
                  <a16:creationId xmlns:a16="http://schemas.microsoft.com/office/drawing/2014/main" id="{7763090B-664A-4AB6-9B6F-19BD82E640EB}"/>
                </a:ext>
              </a:extLst>
            </p:cNvPr>
            <p:cNvSpPr>
              <a:spLocks noChangeArrowheads="1"/>
            </p:cNvSpPr>
            <p:nvPr/>
          </p:nvSpPr>
          <p:spPr bwMode="auto">
            <a:xfrm>
              <a:off x="4158" y="3128"/>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4" name="Oval 11">
              <a:extLst>
                <a:ext uri="{FF2B5EF4-FFF2-40B4-BE49-F238E27FC236}">
                  <a16:creationId xmlns:a16="http://schemas.microsoft.com/office/drawing/2014/main" id="{1BE45AF6-B1CE-4780-947A-2E543826A935}"/>
                </a:ext>
              </a:extLst>
            </p:cNvPr>
            <p:cNvSpPr>
              <a:spLocks noChangeArrowheads="1"/>
            </p:cNvSpPr>
            <p:nvPr/>
          </p:nvSpPr>
          <p:spPr bwMode="auto">
            <a:xfrm>
              <a:off x="4067" y="2538"/>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5" name="Oval 12">
              <a:extLst>
                <a:ext uri="{FF2B5EF4-FFF2-40B4-BE49-F238E27FC236}">
                  <a16:creationId xmlns:a16="http://schemas.microsoft.com/office/drawing/2014/main" id="{6BF8297A-0F92-4DFC-9606-933D05BD6110}"/>
                </a:ext>
              </a:extLst>
            </p:cNvPr>
            <p:cNvSpPr>
              <a:spLocks noChangeArrowheads="1"/>
            </p:cNvSpPr>
            <p:nvPr/>
          </p:nvSpPr>
          <p:spPr bwMode="auto">
            <a:xfrm>
              <a:off x="4158" y="2084"/>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6" name="Oval 13">
              <a:extLst>
                <a:ext uri="{FF2B5EF4-FFF2-40B4-BE49-F238E27FC236}">
                  <a16:creationId xmlns:a16="http://schemas.microsoft.com/office/drawing/2014/main" id="{6288B699-402F-4D6E-AA47-7E1FBDF56839}"/>
                </a:ext>
              </a:extLst>
            </p:cNvPr>
            <p:cNvSpPr>
              <a:spLocks noChangeArrowheads="1"/>
            </p:cNvSpPr>
            <p:nvPr/>
          </p:nvSpPr>
          <p:spPr bwMode="auto">
            <a:xfrm>
              <a:off x="3024" y="3082"/>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7" name="Oval 14">
              <a:extLst>
                <a:ext uri="{FF2B5EF4-FFF2-40B4-BE49-F238E27FC236}">
                  <a16:creationId xmlns:a16="http://schemas.microsoft.com/office/drawing/2014/main" id="{263407A2-720C-481B-80E9-AC6B68E58274}"/>
                </a:ext>
              </a:extLst>
            </p:cNvPr>
            <p:cNvSpPr>
              <a:spLocks noChangeArrowheads="1"/>
            </p:cNvSpPr>
            <p:nvPr/>
          </p:nvSpPr>
          <p:spPr bwMode="auto">
            <a:xfrm>
              <a:off x="3433" y="2084"/>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8" name="Oval 15">
              <a:extLst>
                <a:ext uri="{FF2B5EF4-FFF2-40B4-BE49-F238E27FC236}">
                  <a16:creationId xmlns:a16="http://schemas.microsoft.com/office/drawing/2014/main" id="{C96E447F-88D8-4CB1-82AF-66BE4FEF49D9}"/>
                </a:ext>
              </a:extLst>
            </p:cNvPr>
            <p:cNvSpPr>
              <a:spLocks noChangeArrowheads="1"/>
            </p:cNvSpPr>
            <p:nvPr/>
          </p:nvSpPr>
          <p:spPr bwMode="auto">
            <a:xfrm>
              <a:off x="3070" y="2402"/>
              <a:ext cx="91" cy="91"/>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9" name="Text Box 16">
              <a:extLst>
                <a:ext uri="{FF2B5EF4-FFF2-40B4-BE49-F238E27FC236}">
                  <a16:creationId xmlns:a16="http://schemas.microsoft.com/office/drawing/2014/main" id="{597343F1-BF34-4A77-8B99-B6B20572EFA3}"/>
                </a:ext>
              </a:extLst>
            </p:cNvPr>
            <p:cNvSpPr txBox="1">
              <a:spLocks noChangeArrowheads="1"/>
            </p:cNvSpPr>
            <p:nvPr/>
          </p:nvSpPr>
          <p:spPr bwMode="auto">
            <a:xfrm>
              <a:off x="3660" y="2719"/>
              <a:ext cx="196"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p</a:t>
              </a:r>
              <a:endParaRPr lang="cs-CZ"/>
            </a:p>
          </p:txBody>
        </p:sp>
        <p:sp>
          <p:nvSpPr>
            <p:cNvPr id="40" name="Oval 17">
              <a:extLst>
                <a:ext uri="{FF2B5EF4-FFF2-40B4-BE49-F238E27FC236}">
                  <a16:creationId xmlns:a16="http://schemas.microsoft.com/office/drawing/2014/main" id="{A5AD7321-4B01-4172-A5F8-7B808E526BFF}"/>
                </a:ext>
              </a:extLst>
            </p:cNvPr>
            <p:cNvSpPr>
              <a:spLocks noChangeArrowheads="1"/>
            </p:cNvSpPr>
            <p:nvPr/>
          </p:nvSpPr>
          <p:spPr bwMode="auto">
            <a:xfrm>
              <a:off x="3160" y="2266"/>
              <a:ext cx="998" cy="998"/>
            </a:xfrm>
            <a:prstGeom prst="ellipse">
              <a:avLst/>
            </a:prstGeom>
            <a:noFill/>
            <a:ln w="9525">
              <a:solidFill>
                <a:schemeClr val="tx1"/>
              </a:solidFill>
              <a:round/>
              <a:headEnd/>
              <a:tailEnd/>
            </a:ln>
            <a:effectLst/>
          </p:spPr>
          <p:txBody>
            <a:bodyPr wrap="none" anchor="ctr"/>
            <a:lstStyle/>
            <a:p>
              <a:endParaRPr lang="cs-CZ"/>
            </a:p>
          </p:txBody>
        </p:sp>
        <p:sp>
          <p:nvSpPr>
            <p:cNvPr id="41" name="Text Box 18">
              <a:extLst>
                <a:ext uri="{FF2B5EF4-FFF2-40B4-BE49-F238E27FC236}">
                  <a16:creationId xmlns:a16="http://schemas.microsoft.com/office/drawing/2014/main" id="{618E2759-0471-4B1A-ADD2-18E13078C21A}"/>
                </a:ext>
              </a:extLst>
            </p:cNvPr>
            <p:cNvSpPr txBox="1">
              <a:spLocks noChangeArrowheads="1"/>
            </p:cNvSpPr>
            <p:nvPr/>
          </p:nvSpPr>
          <p:spPr bwMode="auto">
            <a:xfrm>
              <a:off x="3874" y="2550"/>
              <a:ext cx="276"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d</a:t>
              </a:r>
              <a:r>
                <a:rPr lang="en-US" baseline="-25000"/>
                <a:t>m</a:t>
              </a:r>
              <a:endParaRPr lang="cs-CZ"/>
            </a:p>
          </p:txBody>
        </p:sp>
        <p:sp>
          <p:nvSpPr>
            <p:cNvPr id="42" name="Line 20">
              <a:extLst>
                <a:ext uri="{FF2B5EF4-FFF2-40B4-BE49-F238E27FC236}">
                  <a16:creationId xmlns:a16="http://schemas.microsoft.com/office/drawing/2014/main" id="{613359BD-850C-4FFF-AD4A-CA948CB26370}"/>
                </a:ext>
              </a:extLst>
            </p:cNvPr>
            <p:cNvSpPr>
              <a:spLocks noChangeShapeType="1"/>
            </p:cNvSpPr>
            <p:nvPr/>
          </p:nvSpPr>
          <p:spPr bwMode="auto">
            <a:xfrm flipV="1">
              <a:off x="3659" y="2493"/>
              <a:ext cx="409" cy="272"/>
            </a:xfrm>
            <a:prstGeom prst="line">
              <a:avLst/>
            </a:prstGeom>
            <a:noFill/>
            <a:ln w="9525">
              <a:solidFill>
                <a:schemeClr val="tx1"/>
              </a:solidFill>
              <a:round/>
              <a:headEnd/>
              <a:tailEnd type="triangle" w="med" len="med"/>
            </a:ln>
            <a:effectLst/>
          </p:spPr>
          <p:txBody>
            <a:bodyPr/>
            <a:lstStyle/>
            <a:p>
              <a:endParaRPr lang="cs-CZ"/>
            </a:p>
          </p:txBody>
        </p:sp>
        <p:sp>
          <p:nvSpPr>
            <p:cNvPr id="43" name="AutoShape 19">
              <a:extLst>
                <a:ext uri="{FF2B5EF4-FFF2-40B4-BE49-F238E27FC236}">
                  <a16:creationId xmlns:a16="http://schemas.microsoft.com/office/drawing/2014/main" id="{08502A5E-F4F9-4A06-AC9A-E9E44C4FD182}"/>
                </a:ext>
              </a:extLst>
            </p:cNvPr>
            <p:cNvSpPr>
              <a:spLocks noChangeArrowheads="1"/>
            </p:cNvSpPr>
            <p:nvPr/>
          </p:nvSpPr>
          <p:spPr bwMode="auto">
            <a:xfrm>
              <a:off x="3614" y="2719"/>
              <a:ext cx="91" cy="90"/>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grpSp>
      <p:sp>
        <p:nvSpPr>
          <p:cNvPr id="2" name="Obdélník 1">
            <a:extLst>
              <a:ext uri="{FF2B5EF4-FFF2-40B4-BE49-F238E27FC236}">
                <a16:creationId xmlns:a16="http://schemas.microsoft.com/office/drawing/2014/main" id="{09B2D2E2-1D0F-4DD3-8604-DEFBC5ABC820}"/>
              </a:ext>
            </a:extLst>
          </p:cNvPr>
          <p:cNvSpPr/>
          <p:nvPr/>
        </p:nvSpPr>
        <p:spPr>
          <a:xfrm>
            <a:off x="250824" y="3558057"/>
            <a:ext cx="7774784" cy="707886"/>
          </a:xfrm>
          <a:prstGeom prst="rect">
            <a:avLst/>
          </a:prstGeom>
        </p:spPr>
        <p:txBody>
          <a:bodyPr wrap="square">
            <a:spAutoFit/>
          </a:bodyPr>
          <a:lstStyle/>
          <a:p>
            <a:r>
              <a:rPr lang="en-US" sz="2000" dirty="0"/>
              <a:t>Inner set:  { </a:t>
            </a:r>
            <a:r>
              <a:rPr lang="en-US" sz="2000" i="1" dirty="0"/>
              <a:t>x</a:t>
            </a:r>
            <a:r>
              <a:rPr lang="en-US" sz="2000" dirty="0"/>
              <a:t> </a:t>
            </a:r>
            <a:r>
              <a:rPr lang="en-US" sz="2000" dirty="0">
                <a:sym typeface="Symbol" pitchFamily="18" charset="2"/>
              </a:rPr>
              <a:t> </a:t>
            </a:r>
            <a:r>
              <a:rPr lang="en-US" sz="2000" i="1" dirty="0">
                <a:sym typeface="Symbol" pitchFamily="18" charset="2"/>
              </a:rPr>
              <a:t>X</a:t>
            </a:r>
            <a:r>
              <a:rPr lang="en-US" sz="2000" i="1" dirty="0"/>
              <a:t> </a:t>
            </a:r>
            <a:r>
              <a:rPr lang="en-US" sz="2000" dirty="0"/>
              <a:t>|</a:t>
            </a:r>
            <a:r>
              <a:rPr lang="en-US" sz="2000" i="1" dirty="0"/>
              <a:t> d</a:t>
            </a:r>
            <a:r>
              <a:rPr lang="en-US" sz="2000" dirty="0"/>
              <a:t>(</a:t>
            </a:r>
            <a:r>
              <a:rPr lang="en-US" sz="2000" i="1" dirty="0"/>
              <a:t>p, x</a:t>
            </a:r>
            <a:r>
              <a:rPr lang="en-US" sz="2000" dirty="0"/>
              <a:t>)</a:t>
            </a:r>
            <a:r>
              <a:rPr lang="en-US" sz="2000" i="1" dirty="0"/>
              <a:t> </a:t>
            </a:r>
            <a:r>
              <a:rPr lang="en-US" sz="2000" dirty="0">
                <a:cs typeface="Arial" charset="0"/>
              </a:rPr>
              <a:t>≤</a:t>
            </a:r>
            <a:r>
              <a:rPr lang="en-US" sz="2000" i="1" dirty="0">
                <a:cs typeface="Arial" charset="0"/>
              </a:rPr>
              <a:t> d</a:t>
            </a:r>
            <a:r>
              <a:rPr lang="en-US" sz="2000" i="1" baseline="-25000" dirty="0">
                <a:cs typeface="Arial" charset="0"/>
              </a:rPr>
              <a:t>m</a:t>
            </a:r>
            <a:r>
              <a:rPr lang="en-US" sz="2000" dirty="0"/>
              <a:t> }		{ </a:t>
            </a:r>
            <a:r>
              <a:rPr lang="en-US" sz="2000" i="1" dirty="0"/>
              <a:t>x</a:t>
            </a:r>
            <a:r>
              <a:rPr lang="en-US" sz="2000" dirty="0"/>
              <a:t> </a:t>
            </a:r>
            <a:r>
              <a:rPr lang="en-US" sz="2000" dirty="0">
                <a:sym typeface="Symbol" pitchFamily="18" charset="2"/>
              </a:rPr>
              <a:t> </a:t>
            </a:r>
            <a:r>
              <a:rPr lang="en-US" sz="2000" i="1" dirty="0">
                <a:sym typeface="Symbol" pitchFamily="18" charset="2"/>
              </a:rPr>
              <a:t>X</a:t>
            </a:r>
            <a:r>
              <a:rPr lang="en-US" sz="2000" i="1" dirty="0"/>
              <a:t> </a:t>
            </a:r>
            <a:r>
              <a:rPr lang="en-US" sz="2000" dirty="0"/>
              <a:t>|</a:t>
            </a:r>
            <a:r>
              <a:rPr lang="en-US" sz="2000" i="1" dirty="0"/>
              <a:t> d</a:t>
            </a:r>
            <a:r>
              <a:rPr lang="en-US" sz="2000" dirty="0"/>
              <a:t>(</a:t>
            </a:r>
            <a:r>
              <a:rPr lang="en-US" sz="2000" i="1" dirty="0"/>
              <a:t>p</a:t>
            </a:r>
            <a:r>
              <a:rPr lang="en-US" sz="2000" baseline="-25000" dirty="0"/>
              <a:t>1</a:t>
            </a:r>
            <a:r>
              <a:rPr lang="en-US" sz="2000" i="1" dirty="0"/>
              <a:t>, x</a:t>
            </a:r>
            <a:r>
              <a:rPr lang="en-US" sz="2000" dirty="0"/>
              <a:t>)</a:t>
            </a:r>
            <a:r>
              <a:rPr lang="en-US" sz="2000" i="1" dirty="0"/>
              <a:t> </a:t>
            </a:r>
            <a:r>
              <a:rPr lang="en-US" sz="2000" dirty="0">
                <a:cs typeface="Arial" charset="0"/>
              </a:rPr>
              <a:t>≤</a:t>
            </a:r>
            <a:r>
              <a:rPr lang="en-US" sz="2000" i="1" dirty="0">
                <a:cs typeface="Arial" charset="0"/>
              </a:rPr>
              <a:t> </a:t>
            </a:r>
            <a:r>
              <a:rPr lang="en-US" sz="2000" i="1" dirty="0"/>
              <a:t>d</a:t>
            </a:r>
            <a:r>
              <a:rPr lang="en-US" sz="2000" dirty="0"/>
              <a:t>(</a:t>
            </a:r>
            <a:r>
              <a:rPr lang="en-US" sz="2000" i="1" dirty="0"/>
              <a:t>p</a:t>
            </a:r>
            <a:r>
              <a:rPr lang="en-US" sz="2000" baseline="-25000" dirty="0"/>
              <a:t>2</a:t>
            </a:r>
            <a:r>
              <a:rPr lang="en-US" sz="2000" i="1" dirty="0"/>
              <a:t>, x</a:t>
            </a:r>
            <a:r>
              <a:rPr lang="en-US" sz="2000" dirty="0"/>
              <a:t>) }</a:t>
            </a:r>
          </a:p>
          <a:p>
            <a:r>
              <a:rPr lang="en-US" sz="2000" dirty="0"/>
              <a:t>Outer set: { </a:t>
            </a:r>
            <a:r>
              <a:rPr lang="en-US" sz="2000" i="1" dirty="0"/>
              <a:t>x</a:t>
            </a:r>
            <a:r>
              <a:rPr lang="en-US" sz="2000" dirty="0"/>
              <a:t> </a:t>
            </a:r>
            <a:r>
              <a:rPr lang="en-US" sz="2000" dirty="0">
                <a:sym typeface="Symbol" pitchFamily="18" charset="2"/>
              </a:rPr>
              <a:t> </a:t>
            </a:r>
            <a:r>
              <a:rPr lang="en-US" sz="2000" i="1" dirty="0">
                <a:sym typeface="Symbol" pitchFamily="18" charset="2"/>
              </a:rPr>
              <a:t>X</a:t>
            </a:r>
            <a:r>
              <a:rPr lang="en-US" sz="2000" i="1" dirty="0"/>
              <a:t> </a:t>
            </a:r>
            <a:r>
              <a:rPr lang="en-US" sz="2000" dirty="0"/>
              <a:t>|</a:t>
            </a:r>
            <a:r>
              <a:rPr lang="en-US" sz="2000" i="1" dirty="0"/>
              <a:t> d</a:t>
            </a:r>
            <a:r>
              <a:rPr lang="en-US" sz="2000" dirty="0"/>
              <a:t>(</a:t>
            </a:r>
            <a:r>
              <a:rPr lang="en-US" sz="2000" i="1" dirty="0"/>
              <a:t>p, x</a:t>
            </a:r>
            <a:r>
              <a:rPr lang="en-US" sz="2000" dirty="0"/>
              <a:t>)</a:t>
            </a:r>
            <a:r>
              <a:rPr lang="en-US" sz="2000" i="1" dirty="0"/>
              <a:t> &gt;</a:t>
            </a:r>
            <a:r>
              <a:rPr lang="en-US" sz="2000" i="1" dirty="0">
                <a:cs typeface="Arial" charset="0"/>
              </a:rPr>
              <a:t> d</a:t>
            </a:r>
            <a:r>
              <a:rPr lang="en-US" sz="2000" i="1" baseline="-25000" dirty="0">
                <a:cs typeface="Arial" charset="0"/>
              </a:rPr>
              <a:t>m</a:t>
            </a:r>
            <a:r>
              <a:rPr lang="en-US" sz="2000" dirty="0"/>
              <a:t> }		{ </a:t>
            </a:r>
            <a:r>
              <a:rPr lang="en-US" sz="2000" i="1" dirty="0"/>
              <a:t>x</a:t>
            </a:r>
            <a:r>
              <a:rPr lang="en-US" sz="2000" dirty="0"/>
              <a:t> </a:t>
            </a:r>
            <a:r>
              <a:rPr lang="en-US" sz="2000" dirty="0">
                <a:sym typeface="Symbol" pitchFamily="18" charset="2"/>
              </a:rPr>
              <a:t> </a:t>
            </a:r>
            <a:r>
              <a:rPr lang="en-US" sz="2000" i="1" dirty="0">
                <a:sym typeface="Symbol" pitchFamily="18" charset="2"/>
              </a:rPr>
              <a:t>X</a:t>
            </a:r>
            <a:r>
              <a:rPr lang="en-US" sz="2000" i="1" dirty="0"/>
              <a:t> </a:t>
            </a:r>
            <a:r>
              <a:rPr lang="en-US" sz="2000" dirty="0"/>
              <a:t>|</a:t>
            </a:r>
            <a:r>
              <a:rPr lang="en-US" sz="2000" i="1" dirty="0"/>
              <a:t> d</a:t>
            </a:r>
            <a:r>
              <a:rPr lang="en-US" sz="2000" dirty="0"/>
              <a:t>(</a:t>
            </a:r>
            <a:r>
              <a:rPr lang="en-US" sz="2000" i="1" dirty="0"/>
              <a:t>p</a:t>
            </a:r>
            <a:r>
              <a:rPr lang="en-US" sz="2000" baseline="-25000" dirty="0"/>
              <a:t>1</a:t>
            </a:r>
            <a:r>
              <a:rPr lang="en-US" sz="2000" i="1" dirty="0"/>
              <a:t>, x</a:t>
            </a:r>
            <a:r>
              <a:rPr lang="en-US" sz="2000" dirty="0"/>
              <a:t>)</a:t>
            </a:r>
            <a:r>
              <a:rPr lang="en-US" sz="2000" i="1" dirty="0"/>
              <a:t> &gt;</a:t>
            </a:r>
            <a:r>
              <a:rPr lang="en-US" sz="2000" i="1" dirty="0">
                <a:cs typeface="Arial" charset="0"/>
              </a:rPr>
              <a:t> </a:t>
            </a:r>
            <a:r>
              <a:rPr lang="en-US" sz="2000" i="1" dirty="0"/>
              <a:t>d</a:t>
            </a:r>
            <a:r>
              <a:rPr lang="en-US" sz="2000" dirty="0"/>
              <a:t>(</a:t>
            </a:r>
            <a:r>
              <a:rPr lang="en-US" sz="2000" i="1" dirty="0"/>
              <a:t>p</a:t>
            </a:r>
            <a:r>
              <a:rPr lang="en-US" sz="2000" baseline="-25000" dirty="0"/>
              <a:t>2</a:t>
            </a:r>
            <a:r>
              <a:rPr lang="en-US" sz="2000" i="1" dirty="0"/>
              <a:t>, x</a:t>
            </a:r>
            <a:r>
              <a:rPr lang="en-US" sz="2000" dirty="0"/>
              <a:t>) }</a:t>
            </a:r>
          </a:p>
        </p:txBody>
      </p:sp>
      <p:sp>
        <p:nvSpPr>
          <p:cNvPr id="3" name="Zástupný symbol pro zápatí 2">
            <a:extLst>
              <a:ext uri="{FF2B5EF4-FFF2-40B4-BE49-F238E27FC236}">
                <a16:creationId xmlns:a16="http://schemas.microsoft.com/office/drawing/2014/main" id="{E23AE2B7-6A7B-476D-AE43-D5B60C8B72FD}"/>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DFB1EB52-0164-45F0-AAE2-CEAA734171FC}"/>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409477A6-0109-481D-BF14-C6EF7E73868B}"/>
              </a:ext>
            </a:extLst>
          </p:cNvPr>
          <p:cNvSpPr>
            <a:spLocks noGrp="1"/>
          </p:cNvSpPr>
          <p:nvPr>
            <p:ph type="sldNum" sz="quarter" idx="11"/>
          </p:nvPr>
        </p:nvSpPr>
        <p:spPr/>
        <p:txBody>
          <a:bodyPr/>
          <a:lstStyle/>
          <a:p>
            <a:pPr>
              <a:defRPr/>
            </a:pPr>
            <a:fld id="{0BAAA98E-AEB8-429B-B9FA-B14E1C5572D3}" type="slidenum">
              <a:rPr lang="en-US" altLang="en-US" smtClean="0"/>
              <a:pPr>
                <a:defRPr/>
              </a:pPr>
              <a:t>87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9802047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Similarity Queries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Range query		Nearest neighbor query</a:t>
            </a:r>
          </a:p>
          <a:p>
            <a:pPr marL="0" indent="0">
              <a:buNone/>
            </a:pPr>
            <a:endParaRPr lang="en-US" b="1" dirty="0">
              <a:solidFill>
                <a:schemeClr val="accent6"/>
              </a:solidFill>
            </a:endParaRPr>
          </a:p>
        </p:txBody>
      </p:sp>
      <p:sp>
        <p:nvSpPr>
          <p:cNvPr id="2" name="Obdélník 1">
            <a:extLst>
              <a:ext uri="{FF2B5EF4-FFF2-40B4-BE49-F238E27FC236}">
                <a16:creationId xmlns:a16="http://schemas.microsoft.com/office/drawing/2014/main" id="{09B2D2E2-1D0F-4DD3-8604-DEFBC5ABC820}"/>
              </a:ext>
            </a:extLst>
          </p:cNvPr>
          <p:cNvSpPr/>
          <p:nvPr/>
        </p:nvSpPr>
        <p:spPr>
          <a:xfrm>
            <a:off x="250824" y="1905794"/>
            <a:ext cx="8641854" cy="2665345"/>
          </a:xfrm>
          <a:prstGeom prst="rect">
            <a:avLst/>
          </a:prstGeom>
        </p:spPr>
        <p:txBody>
          <a:bodyPr wrap="square">
            <a:spAutoFit/>
          </a:bodyPr>
          <a:lstStyle/>
          <a:p>
            <a:r>
              <a:rPr lang="en-US" sz="2000" i="1" dirty="0"/>
              <a:t>R</a:t>
            </a:r>
            <a:r>
              <a:rPr lang="en-US" sz="2000" dirty="0"/>
              <a:t>(</a:t>
            </a:r>
            <a:r>
              <a:rPr lang="en-US" sz="2000" i="1" dirty="0"/>
              <a:t>q, r</a:t>
            </a:r>
            <a:r>
              <a:rPr lang="en-US" sz="2000" dirty="0"/>
              <a:t>) = {</a:t>
            </a:r>
            <a:r>
              <a:rPr lang="en-US" sz="2000" i="1" dirty="0"/>
              <a:t>x</a:t>
            </a:r>
            <a:r>
              <a:rPr lang="en-US" sz="2000" dirty="0"/>
              <a:t> </a:t>
            </a:r>
            <a:r>
              <a:rPr lang="en-US" sz="2000" dirty="0">
                <a:sym typeface="Symbol" pitchFamily="18" charset="2"/>
              </a:rPr>
              <a:t> </a:t>
            </a:r>
            <a:r>
              <a:rPr lang="en-US" sz="2000" i="1" dirty="0">
                <a:sym typeface="Symbol" pitchFamily="18" charset="2"/>
              </a:rPr>
              <a:t>X </a:t>
            </a:r>
            <a:r>
              <a:rPr lang="en-US" sz="2000" dirty="0"/>
              <a:t>| </a:t>
            </a:r>
            <a:r>
              <a:rPr lang="en-US" sz="2000" i="1" dirty="0"/>
              <a:t>d</a:t>
            </a:r>
            <a:r>
              <a:rPr lang="en-US" sz="2000" dirty="0"/>
              <a:t>(</a:t>
            </a:r>
            <a:r>
              <a:rPr lang="en-US" sz="2000" i="1" dirty="0"/>
              <a:t>q, x</a:t>
            </a:r>
            <a:r>
              <a:rPr lang="en-US" sz="2000" dirty="0"/>
              <a:t>)</a:t>
            </a:r>
            <a:r>
              <a:rPr lang="en-US" sz="2000" i="1" dirty="0"/>
              <a:t> </a:t>
            </a:r>
            <a:r>
              <a:rPr lang="en-US" sz="2000" dirty="0">
                <a:cs typeface="Arial" charset="0"/>
              </a:rPr>
              <a:t>≤</a:t>
            </a:r>
            <a:r>
              <a:rPr lang="en-US" sz="2000" i="1" dirty="0">
                <a:cs typeface="Arial" charset="0"/>
              </a:rPr>
              <a:t> r</a:t>
            </a:r>
            <a:r>
              <a:rPr lang="en-US" sz="2000" dirty="0"/>
              <a:t>}	</a:t>
            </a:r>
            <a:r>
              <a:rPr lang="en-US" sz="2000" i="1" dirty="0"/>
              <a:t>NN</a:t>
            </a:r>
            <a:r>
              <a:rPr lang="en-US" sz="2000" dirty="0"/>
              <a:t>(</a:t>
            </a:r>
            <a:r>
              <a:rPr lang="en-US" sz="2000" i="1" dirty="0"/>
              <a:t>q</a:t>
            </a:r>
            <a:r>
              <a:rPr lang="en-US" sz="2000" dirty="0"/>
              <a:t>)</a:t>
            </a:r>
            <a:r>
              <a:rPr lang="en-US" sz="2000" i="1" dirty="0"/>
              <a:t> = </a:t>
            </a:r>
            <a:r>
              <a:rPr lang="en-US" sz="2000" dirty="0"/>
              <a:t>{</a:t>
            </a:r>
            <a:r>
              <a:rPr lang="en-US" sz="2000" i="1" dirty="0"/>
              <a:t>x</a:t>
            </a:r>
            <a:r>
              <a:rPr lang="en-US" sz="2000" dirty="0"/>
              <a:t> </a:t>
            </a:r>
            <a:r>
              <a:rPr lang="en-US" sz="2000" dirty="0">
                <a:sym typeface="Symbol" pitchFamily="18" charset="2"/>
              </a:rPr>
              <a:t> </a:t>
            </a:r>
            <a:r>
              <a:rPr lang="en-US" sz="2000" i="1" dirty="0">
                <a:sym typeface="Symbol" pitchFamily="18" charset="2"/>
              </a:rPr>
              <a:t>X</a:t>
            </a:r>
            <a:r>
              <a:rPr lang="en-US" sz="2000" i="1" dirty="0"/>
              <a:t> </a:t>
            </a:r>
            <a:r>
              <a:rPr lang="en-US" sz="2000" dirty="0"/>
              <a:t>|</a:t>
            </a:r>
            <a:r>
              <a:rPr lang="en-US" sz="2000" i="1" dirty="0"/>
              <a:t> </a:t>
            </a:r>
            <a:r>
              <a:rPr lang="en-US" sz="2000" dirty="0">
                <a:latin typeface="Symbol" pitchFamily="18" charset="2"/>
              </a:rPr>
              <a:t>"</a:t>
            </a:r>
            <a:r>
              <a:rPr lang="en-US" sz="2000" i="1" dirty="0"/>
              <a:t>y </a:t>
            </a:r>
            <a:r>
              <a:rPr lang="en-US" sz="2000" dirty="0">
                <a:sym typeface="Symbol" pitchFamily="18" charset="2"/>
              </a:rPr>
              <a:t> </a:t>
            </a:r>
            <a:r>
              <a:rPr lang="en-US" sz="2000" i="1" dirty="0">
                <a:sym typeface="Symbol" pitchFamily="18" charset="2"/>
              </a:rPr>
              <a:t>X</a:t>
            </a:r>
            <a:r>
              <a:rPr lang="en-US" sz="2000" i="1" dirty="0"/>
              <a:t>, d</a:t>
            </a:r>
            <a:r>
              <a:rPr lang="en-US" sz="2000" dirty="0"/>
              <a:t>(</a:t>
            </a:r>
            <a:r>
              <a:rPr lang="en-US" sz="2000" i="1" dirty="0" err="1"/>
              <a:t>q,x</a:t>
            </a:r>
            <a:r>
              <a:rPr lang="en-US" sz="2000" dirty="0"/>
              <a:t>)</a:t>
            </a:r>
            <a:r>
              <a:rPr lang="en-US" sz="2000" i="1" dirty="0"/>
              <a:t> </a:t>
            </a:r>
            <a:r>
              <a:rPr lang="en-US" sz="2000" dirty="0">
                <a:cs typeface="Arial" charset="0"/>
              </a:rPr>
              <a:t>≤</a:t>
            </a:r>
            <a:r>
              <a:rPr lang="en-US" sz="2000" i="1" dirty="0">
                <a:cs typeface="Arial" charset="0"/>
              </a:rPr>
              <a:t> d</a:t>
            </a:r>
            <a:r>
              <a:rPr lang="en-US" sz="2000" dirty="0">
                <a:cs typeface="Arial" charset="0"/>
              </a:rPr>
              <a:t>(</a:t>
            </a:r>
            <a:r>
              <a:rPr lang="en-US" sz="2000" i="1" dirty="0" err="1">
                <a:cs typeface="Arial" charset="0"/>
              </a:rPr>
              <a:t>q,y</a:t>
            </a:r>
            <a:r>
              <a:rPr lang="en-US" sz="2000" dirty="0">
                <a:cs typeface="Arial" charset="0"/>
              </a:rPr>
              <a:t>)}</a:t>
            </a:r>
            <a:endParaRPr lang="en-US" sz="2000" dirty="0"/>
          </a:p>
          <a:p>
            <a:pPr>
              <a:buFont typeface="Wingdings" pitchFamily="2" charset="2"/>
              <a:buNone/>
            </a:pPr>
            <a:endParaRPr lang="en-US" sz="2000" dirty="0"/>
          </a:p>
          <a:p>
            <a:pPr>
              <a:lnSpc>
                <a:spcPct val="80000"/>
              </a:lnSpc>
            </a:pPr>
            <a:r>
              <a:rPr lang="en-US" sz="2000" i="1" dirty="0"/>
              <a:t>				</a:t>
            </a:r>
            <a:r>
              <a:rPr lang="en-US" sz="2400" i="1" dirty="0">
                <a:solidFill>
                  <a:schemeClr val="accent6"/>
                </a:solidFill>
              </a:rPr>
              <a:t>k</a:t>
            </a:r>
            <a:r>
              <a:rPr lang="en-US" sz="2400" dirty="0">
                <a:solidFill>
                  <a:schemeClr val="accent6"/>
                </a:solidFill>
              </a:rPr>
              <a:t>-nearest neighbor query</a:t>
            </a:r>
          </a:p>
          <a:p>
            <a:pPr lvl="1">
              <a:lnSpc>
                <a:spcPct val="80000"/>
              </a:lnSpc>
            </a:pPr>
            <a:r>
              <a:rPr lang="en-US" sz="2000" i="1" dirty="0"/>
              <a:t>					k-NN</a:t>
            </a:r>
            <a:r>
              <a:rPr lang="en-US" sz="2000" dirty="0"/>
              <a:t>(</a:t>
            </a:r>
            <a:r>
              <a:rPr lang="en-US" sz="2000" i="1" dirty="0"/>
              <a:t>q, k</a:t>
            </a:r>
            <a:r>
              <a:rPr lang="en-US" sz="2000" dirty="0"/>
              <a:t>) = </a:t>
            </a:r>
            <a:r>
              <a:rPr lang="en-US" sz="2000" i="1" dirty="0"/>
              <a:t>A</a:t>
            </a:r>
          </a:p>
          <a:p>
            <a:pPr lvl="1">
              <a:lnSpc>
                <a:spcPct val="80000"/>
              </a:lnSpc>
            </a:pPr>
            <a:r>
              <a:rPr lang="en-US" sz="2000" i="1" dirty="0">
                <a:sym typeface="Symbol" pitchFamily="18" charset="2"/>
              </a:rPr>
              <a:t>					A </a:t>
            </a:r>
            <a:r>
              <a:rPr lang="en-US" sz="2000" dirty="0">
                <a:sym typeface="Symbol" pitchFamily="18" charset="2"/>
              </a:rPr>
              <a:t> </a:t>
            </a:r>
            <a:r>
              <a:rPr lang="en-US" sz="2000" i="1" dirty="0">
                <a:sym typeface="Symbol" pitchFamily="18" charset="2"/>
              </a:rPr>
              <a:t>X</a:t>
            </a:r>
            <a:r>
              <a:rPr lang="en-US" sz="2000" dirty="0">
                <a:latin typeface="Monotype Corsiva" pitchFamily="66" charset="0"/>
              </a:rPr>
              <a:t>,</a:t>
            </a:r>
            <a:r>
              <a:rPr lang="en-US" sz="2000" i="1" dirty="0">
                <a:latin typeface="Monotype Corsiva" pitchFamily="66" charset="0"/>
              </a:rPr>
              <a:t> </a:t>
            </a:r>
            <a:r>
              <a:rPr lang="en-US" sz="2000" dirty="0"/>
              <a:t>|</a:t>
            </a:r>
            <a:r>
              <a:rPr lang="en-US" sz="2000" i="1" dirty="0"/>
              <a:t>A</a:t>
            </a:r>
            <a:r>
              <a:rPr lang="en-US" sz="2000" dirty="0"/>
              <a:t>|</a:t>
            </a:r>
            <a:r>
              <a:rPr lang="en-US" sz="2000" i="1" dirty="0"/>
              <a:t> </a:t>
            </a:r>
            <a:r>
              <a:rPr lang="en-US" sz="2000" dirty="0"/>
              <a:t>=</a:t>
            </a:r>
            <a:r>
              <a:rPr lang="en-US" sz="2000" i="1" dirty="0"/>
              <a:t> k</a:t>
            </a:r>
          </a:p>
          <a:p>
            <a:pPr lvl="1">
              <a:lnSpc>
                <a:spcPct val="80000"/>
              </a:lnSpc>
            </a:pPr>
            <a:r>
              <a:rPr lang="en-US" sz="2000" dirty="0">
                <a:sym typeface="Symbol" pitchFamily="18" charset="2"/>
              </a:rPr>
              <a:t>					</a:t>
            </a:r>
            <a:r>
              <a:rPr lang="en-US" sz="2000" i="1" dirty="0">
                <a:sym typeface="Symbol" pitchFamily="18" charset="2"/>
              </a:rPr>
              <a:t>x </a:t>
            </a:r>
            <a:r>
              <a:rPr lang="en-US" sz="2000" dirty="0">
                <a:sym typeface="Symbol" pitchFamily="18" charset="2"/>
              </a:rPr>
              <a:t> </a:t>
            </a:r>
            <a:r>
              <a:rPr lang="en-US" sz="2000" i="1" dirty="0">
                <a:sym typeface="Symbol" pitchFamily="18" charset="2"/>
              </a:rPr>
              <a:t>A</a:t>
            </a:r>
            <a:r>
              <a:rPr lang="en-US" sz="2000" dirty="0">
                <a:sym typeface="Symbol" pitchFamily="18" charset="2"/>
              </a:rPr>
              <a:t>,</a:t>
            </a:r>
            <a:r>
              <a:rPr lang="en-US" sz="2000" i="1" dirty="0">
                <a:sym typeface="Symbol" pitchFamily="18" charset="2"/>
              </a:rPr>
              <a:t> y</a:t>
            </a:r>
            <a:r>
              <a:rPr lang="en-US" sz="2000" dirty="0"/>
              <a:t> </a:t>
            </a:r>
            <a:r>
              <a:rPr lang="en-US" sz="2000" dirty="0">
                <a:sym typeface="Symbol" pitchFamily="18" charset="2"/>
              </a:rPr>
              <a:t> </a:t>
            </a:r>
            <a:r>
              <a:rPr lang="en-US" sz="2000" i="1" dirty="0">
                <a:sym typeface="Symbol" pitchFamily="18" charset="2"/>
              </a:rPr>
              <a:t>X</a:t>
            </a:r>
            <a:r>
              <a:rPr lang="en-US" sz="2000" i="1" dirty="0"/>
              <a:t> – A</a:t>
            </a:r>
            <a:r>
              <a:rPr lang="en-US" sz="2000" dirty="0"/>
              <a:t>,</a:t>
            </a:r>
            <a:r>
              <a:rPr lang="en-US" sz="2000" i="1" dirty="0"/>
              <a:t> d</a:t>
            </a:r>
            <a:r>
              <a:rPr lang="en-US" sz="2000" dirty="0"/>
              <a:t>(</a:t>
            </a:r>
            <a:r>
              <a:rPr lang="en-US" sz="2000" i="1" dirty="0"/>
              <a:t>q</a:t>
            </a:r>
            <a:r>
              <a:rPr lang="en-US" sz="2000" dirty="0"/>
              <a:t>,</a:t>
            </a:r>
            <a:r>
              <a:rPr lang="en-US" sz="2000" i="1" dirty="0"/>
              <a:t> x</a:t>
            </a:r>
            <a:r>
              <a:rPr lang="en-US" sz="2000" dirty="0"/>
              <a:t>)</a:t>
            </a:r>
            <a:r>
              <a:rPr lang="en-US" sz="2000" i="1" dirty="0"/>
              <a:t> </a:t>
            </a:r>
            <a:r>
              <a:rPr lang="en-US" sz="2000" dirty="0">
                <a:cs typeface="Arial" charset="0"/>
              </a:rPr>
              <a:t>≤ </a:t>
            </a:r>
            <a:r>
              <a:rPr lang="en-US" sz="2000" i="1" dirty="0">
                <a:cs typeface="Arial" charset="0"/>
              </a:rPr>
              <a:t>d</a:t>
            </a:r>
            <a:r>
              <a:rPr lang="en-US" sz="2000" dirty="0">
                <a:cs typeface="Arial" charset="0"/>
              </a:rPr>
              <a:t>(</a:t>
            </a:r>
            <a:r>
              <a:rPr lang="en-US" sz="2000" i="1" dirty="0">
                <a:cs typeface="Arial" charset="0"/>
              </a:rPr>
              <a:t>q</a:t>
            </a:r>
            <a:r>
              <a:rPr lang="en-US" sz="2000" dirty="0">
                <a:cs typeface="Arial" charset="0"/>
              </a:rPr>
              <a:t>,</a:t>
            </a:r>
            <a:r>
              <a:rPr lang="en-US" sz="2000" i="1" dirty="0">
                <a:cs typeface="Arial" charset="0"/>
              </a:rPr>
              <a:t> y</a:t>
            </a:r>
            <a:r>
              <a:rPr lang="en-US" sz="2000" dirty="0">
                <a:cs typeface="Arial" charset="0"/>
              </a:rPr>
              <a:t>)</a:t>
            </a:r>
          </a:p>
          <a:p>
            <a:pPr>
              <a:buFont typeface="Wingdings" pitchFamily="2" charset="2"/>
              <a:buNone/>
            </a:pPr>
            <a:endParaRPr lang="en-US" sz="2000" dirty="0"/>
          </a:p>
          <a:p>
            <a:pPr>
              <a:buFont typeface="Wingdings" pitchFamily="2" charset="2"/>
              <a:buNone/>
            </a:pPr>
            <a:r>
              <a:rPr lang="en-US" sz="2000" dirty="0"/>
              <a:t>“all museums up to 2km	“five closest museums to my hotel </a:t>
            </a:r>
            <a:r>
              <a:rPr lang="en-US" sz="2000" i="1" dirty="0"/>
              <a:t>q</a:t>
            </a:r>
            <a:r>
              <a:rPr lang="en-US" sz="2000" dirty="0"/>
              <a:t>”</a:t>
            </a:r>
          </a:p>
          <a:p>
            <a:pPr>
              <a:buFont typeface="Wingdings" pitchFamily="2" charset="2"/>
              <a:buNone/>
            </a:pPr>
            <a:r>
              <a:rPr lang="en-US" sz="2000" dirty="0"/>
              <a:t>from my hotel </a:t>
            </a:r>
            <a:r>
              <a:rPr lang="en-US" sz="2000" i="1" dirty="0"/>
              <a:t>q</a:t>
            </a:r>
            <a:r>
              <a:rPr lang="en-US" sz="2000" dirty="0"/>
              <a:t>”</a:t>
            </a:r>
          </a:p>
        </p:txBody>
      </p:sp>
      <p:grpSp>
        <p:nvGrpSpPr>
          <p:cNvPr id="44" name="Skupina 43">
            <a:extLst>
              <a:ext uri="{FF2B5EF4-FFF2-40B4-BE49-F238E27FC236}">
                <a16:creationId xmlns:a16="http://schemas.microsoft.com/office/drawing/2014/main" id="{2A54E1C8-1155-40EC-B8B4-9AA6030F0D97}"/>
              </a:ext>
            </a:extLst>
          </p:cNvPr>
          <p:cNvGrpSpPr/>
          <p:nvPr/>
        </p:nvGrpSpPr>
        <p:grpSpPr>
          <a:xfrm>
            <a:off x="701896" y="4509120"/>
            <a:ext cx="2017713" cy="1873251"/>
            <a:chOff x="7823201" y="1484313"/>
            <a:chExt cx="2017713" cy="1873251"/>
          </a:xfrm>
        </p:grpSpPr>
        <p:grpSp>
          <p:nvGrpSpPr>
            <p:cNvPr id="45" name="Group 4">
              <a:extLst>
                <a:ext uri="{FF2B5EF4-FFF2-40B4-BE49-F238E27FC236}">
                  <a16:creationId xmlns:a16="http://schemas.microsoft.com/office/drawing/2014/main" id="{154C4925-5D1C-4AC4-BE09-CFF62ACB6052}"/>
                </a:ext>
              </a:extLst>
            </p:cNvPr>
            <p:cNvGrpSpPr>
              <a:grpSpLocks/>
            </p:cNvGrpSpPr>
            <p:nvPr/>
          </p:nvGrpSpPr>
          <p:grpSpPr bwMode="auto">
            <a:xfrm>
              <a:off x="8328026" y="1916114"/>
              <a:ext cx="1008063" cy="1296987"/>
              <a:chOff x="3243" y="2976"/>
              <a:chExt cx="635" cy="817"/>
            </a:xfrm>
          </p:grpSpPr>
          <p:sp>
            <p:nvSpPr>
              <p:cNvPr id="66" name="Oval 5">
                <a:extLst>
                  <a:ext uri="{FF2B5EF4-FFF2-40B4-BE49-F238E27FC236}">
                    <a16:creationId xmlns:a16="http://schemas.microsoft.com/office/drawing/2014/main" id="{60783A7E-AB74-41F9-B3FA-CFEB921DDDF3}"/>
                  </a:ext>
                </a:extLst>
              </p:cNvPr>
              <p:cNvSpPr>
                <a:spLocks noChangeArrowheads="1"/>
              </p:cNvSpPr>
              <p:nvPr/>
            </p:nvSpPr>
            <p:spPr bwMode="auto">
              <a:xfrm>
                <a:off x="3696" y="2976"/>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7" name="Oval 6">
                <a:extLst>
                  <a:ext uri="{FF2B5EF4-FFF2-40B4-BE49-F238E27FC236}">
                    <a16:creationId xmlns:a16="http://schemas.microsoft.com/office/drawing/2014/main" id="{F38E25A0-3005-408E-8FF8-1349BDB997DE}"/>
                  </a:ext>
                </a:extLst>
              </p:cNvPr>
              <p:cNvSpPr>
                <a:spLocks noChangeArrowheads="1"/>
              </p:cNvSpPr>
              <p:nvPr/>
            </p:nvSpPr>
            <p:spPr bwMode="auto">
              <a:xfrm>
                <a:off x="3787" y="3521"/>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8" name="Oval 7">
                <a:extLst>
                  <a:ext uri="{FF2B5EF4-FFF2-40B4-BE49-F238E27FC236}">
                    <a16:creationId xmlns:a16="http://schemas.microsoft.com/office/drawing/2014/main" id="{D21C1B21-C6F5-442D-BE52-A31FB3D63C60}"/>
                  </a:ext>
                </a:extLst>
              </p:cNvPr>
              <p:cNvSpPr>
                <a:spLocks noChangeArrowheads="1"/>
              </p:cNvSpPr>
              <p:nvPr/>
            </p:nvSpPr>
            <p:spPr bwMode="auto">
              <a:xfrm>
                <a:off x="3424" y="3158"/>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9" name="Oval 8">
                <a:extLst>
                  <a:ext uri="{FF2B5EF4-FFF2-40B4-BE49-F238E27FC236}">
                    <a16:creationId xmlns:a16="http://schemas.microsoft.com/office/drawing/2014/main" id="{8B09438E-4F86-4C04-A79D-7616E868E07A}"/>
                  </a:ext>
                </a:extLst>
              </p:cNvPr>
              <p:cNvSpPr>
                <a:spLocks noChangeArrowheads="1"/>
              </p:cNvSpPr>
              <p:nvPr/>
            </p:nvSpPr>
            <p:spPr bwMode="auto">
              <a:xfrm>
                <a:off x="3243" y="3475"/>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70" name="Oval 9">
                <a:extLst>
                  <a:ext uri="{FF2B5EF4-FFF2-40B4-BE49-F238E27FC236}">
                    <a16:creationId xmlns:a16="http://schemas.microsoft.com/office/drawing/2014/main" id="{46A96E66-C934-435F-A260-43BFF00DF6DE}"/>
                  </a:ext>
                </a:extLst>
              </p:cNvPr>
              <p:cNvSpPr>
                <a:spLocks noChangeArrowheads="1"/>
              </p:cNvSpPr>
              <p:nvPr/>
            </p:nvSpPr>
            <p:spPr bwMode="auto">
              <a:xfrm>
                <a:off x="3515" y="3702"/>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grpSp>
        <p:grpSp>
          <p:nvGrpSpPr>
            <p:cNvPr id="46" name="Group 10">
              <a:extLst>
                <a:ext uri="{FF2B5EF4-FFF2-40B4-BE49-F238E27FC236}">
                  <a16:creationId xmlns:a16="http://schemas.microsoft.com/office/drawing/2014/main" id="{83055845-F40D-4A7A-B4E5-A4CC2E5997C6}"/>
                </a:ext>
              </a:extLst>
            </p:cNvPr>
            <p:cNvGrpSpPr>
              <a:grpSpLocks/>
            </p:cNvGrpSpPr>
            <p:nvPr/>
          </p:nvGrpSpPr>
          <p:grpSpPr bwMode="auto">
            <a:xfrm>
              <a:off x="7823201" y="1484313"/>
              <a:ext cx="2017713" cy="1801812"/>
              <a:chOff x="2925" y="2704"/>
              <a:chExt cx="1271" cy="1135"/>
            </a:xfrm>
          </p:grpSpPr>
          <p:sp>
            <p:nvSpPr>
              <p:cNvPr id="60" name="Oval 11">
                <a:extLst>
                  <a:ext uri="{FF2B5EF4-FFF2-40B4-BE49-F238E27FC236}">
                    <a16:creationId xmlns:a16="http://schemas.microsoft.com/office/drawing/2014/main" id="{E4CF5427-CC1D-4309-8FAB-26A62F1E9750}"/>
                  </a:ext>
                </a:extLst>
              </p:cNvPr>
              <p:cNvSpPr>
                <a:spLocks noChangeArrowheads="1"/>
              </p:cNvSpPr>
              <p:nvPr/>
            </p:nvSpPr>
            <p:spPr bwMode="auto">
              <a:xfrm>
                <a:off x="4059" y="3748"/>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1" name="Oval 12">
                <a:extLst>
                  <a:ext uri="{FF2B5EF4-FFF2-40B4-BE49-F238E27FC236}">
                    <a16:creationId xmlns:a16="http://schemas.microsoft.com/office/drawing/2014/main" id="{E581DBB1-44BE-4035-9291-36D190EC04C4}"/>
                  </a:ext>
                </a:extLst>
              </p:cNvPr>
              <p:cNvSpPr>
                <a:spLocks noChangeArrowheads="1"/>
              </p:cNvSpPr>
              <p:nvPr/>
            </p:nvSpPr>
            <p:spPr bwMode="auto">
              <a:xfrm>
                <a:off x="4105" y="3113"/>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2" name="Oval 13">
                <a:extLst>
                  <a:ext uri="{FF2B5EF4-FFF2-40B4-BE49-F238E27FC236}">
                    <a16:creationId xmlns:a16="http://schemas.microsoft.com/office/drawing/2014/main" id="{239BD9AB-98F5-4A19-9A56-42A02CB619D9}"/>
                  </a:ext>
                </a:extLst>
              </p:cNvPr>
              <p:cNvSpPr>
                <a:spLocks noChangeArrowheads="1"/>
              </p:cNvSpPr>
              <p:nvPr/>
            </p:nvSpPr>
            <p:spPr bwMode="auto">
              <a:xfrm>
                <a:off x="4059" y="2704"/>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3" name="Oval 14">
                <a:extLst>
                  <a:ext uri="{FF2B5EF4-FFF2-40B4-BE49-F238E27FC236}">
                    <a16:creationId xmlns:a16="http://schemas.microsoft.com/office/drawing/2014/main" id="{5EAC176F-178E-4698-91E8-4AD2C0FC54AC}"/>
                  </a:ext>
                </a:extLst>
              </p:cNvPr>
              <p:cNvSpPr>
                <a:spLocks noChangeArrowheads="1"/>
              </p:cNvSpPr>
              <p:nvPr/>
            </p:nvSpPr>
            <p:spPr bwMode="auto">
              <a:xfrm>
                <a:off x="2925" y="3702"/>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4" name="Oval 15">
                <a:extLst>
                  <a:ext uri="{FF2B5EF4-FFF2-40B4-BE49-F238E27FC236}">
                    <a16:creationId xmlns:a16="http://schemas.microsoft.com/office/drawing/2014/main" id="{86215F1C-48AD-4B94-8C0A-6F5622AA02E0}"/>
                  </a:ext>
                </a:extLst>
              </p:cNvPr>
              <p:cNvSpPr>
                <a:spLocks noChangeArrowheads="1"/>
              </p:cNvSpPr>
              <p:nvPr/>
            </p:nvSpPr>
            <p:spPr bwMode="auto">
              <a:xfrm>
                <a:off x="3334" y="2704"/>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65" name="Oval 16">
                <a:extLst>
                  <a:ext uri="{FF2B5EF4-FFF2-40B4-BE49-F238E27FC236}">
                    <a16:creationId xmlns:a16="http://schemas.microsoft.com/office/drawing/2014/main" id="{B6151F2D-23EC-493E-B53A-A2FC0ED0B51A}"/>
                  </a:ext>
                </a:extLst>
              </p:cNvPr>
              <p:cNvSpPr>
                <a:spLocks noChangeArrowheads="1"/>
              </p:cNvSpPr>
              <p:nvPr/>
            </p:nvSpPr>
            <p:spPr bwMode="auto">
              <a:xfrm>
                <a:off x="2971" y="3022"/>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grpSp>
        <p:grpSp>
          <p:nvGrpSpPr>
            <p:cNvPr id="47" name="Group 20">
              <a:extLst>
                <a:ext uri="{FF2B5EF4-FFF2-40B4-BE49-F238E27FC236}">
                  <a16:creationId xmlns:a16="http://schemas.microsoft.com/office/drawing/2014/main" id="{5AB2AB95-EEB5-453D-A0FF-CEEE298BE307}"/>
                </a:ext>
              </a:extLst>
            </p:cNvPr>
            <p:cNvGrpSpPr>
              <a:grpSpLocks/>
            </p:cNvGrpSpPr>
            <p:nvPr/>
          </p:nvGrpSpPr>
          <p:grpSpPr bwMode="auto">
            <a:xfrm>
              <a:off x="8039101" y="1773239"/>
              <a:ext cx="1584325" cy="1584325"/>
              <a:chOff x="3061" y="2886"/>
              <a:chExt cx="998" cy="998"/>
            </a:xfrm>
          </p:grpSpPr>
          <p:sp>
            <p:nvSpPr>
              <p:cNvPr id="57" name="Oval 21">
                <a:extLst>
                  <a:ext uri="{FF2B5EF4-FFF2-40B4-BE49-F238E27FC236}">
                    <a16:creationId xmlns:a16="http://schemas.microsoft.com/office/drawing/2014/main" id="{AE3898C5-90B7-4008-95B5-3520FC1CA73D}"/>
                  </a:ext>
                </a:extLst>
              </p:cNvPr>
              <p:cNvSpPr>
                <a:spLocks noChangeArrowheads="1"/>
              </p:cNvSpPr>
              <p:nvPr/>
            </p:nvSpPr>
            <p:spPr bwMode="auto">
              <a:xfrm>
                <a:off x="3061" y="2886"/>
                <a:ext cx="998" cy="998"/>
              </a:xfrm>
              <a:prstGeom prst="ellipse">
                <a:avLst/>
              </a:prstGeom>
              <a:noFill/>
              <a:ln w="9525">
                <a:solidFill>
                  <a:schemeClr val="tx1"/>
                </a:solidFill>
                <a:prstDash val="dash"/>
                <a:round/>
                <a:headEnd/>
                <a:tailEnd/>
              </a:ln>
              <a:effectLst/>
            </p:spPr>
            <p:txBody>
              <a:bodyPr wrap="none" anchor="ctr"/>
              <a:lstStyle/>
              <a:p>
                <a:endParaRPr lang="cs-CZ">
                  <a:solidFill>
                    <a:prstClr val="black"/>
                  </a:solidFill>
                </a:endParaRPr>
              </a:p>
            </p:txBody>
          </p:sp>
          <p:sp>
            <p:nvSpPr>
              <p:cNvPr id="58" name="Line 22">
                <a:extLst>
                  <a:ext uri="{FF2B5EF4-FFF2-40B4-BE49-F238E27FC236}">
                    <a16:creationId xmlns:a16="http://schemas.microsoft.com/office/drawing/2014/main" id="{578B6050-12EC-4DD5-A2DB-D0DB637798F1}"/>
                  </a:ext>
                </a:extLst>
              </p:cNvPr>
              <p:cNvSpPr>
                <a:spLocks noChangeShapeType="1"/>
              </p:cNvSpPr>
              <p:nvPr/>
            </p:nvSpPr>
            <p:spPr bwMode="auto">
              <a:xfrm flipV="1">
                <a:off x="3560" y="3113"/>
                <a:ext cx="409" cy="272"/>
              </a:xfrm>
              <a:prstGeom prst="line">
                <a:avLst/>
              </a:prstGeom>
              <a:noFill/>
              <a:ln w="28575">
                <a:solidFill>
                  <a:schemeClr val="tx1"/>
                </a:solidFill>
                <a:round/>
                <a:headEnd/>
                <a:tailEnd type="triangle" w="med" len="med"/>
              </a:ln>
              <a:effectLst/>
            </p:spPr>
            <p:txBody>
              <a:bodyPr/>
              <a:lstStyle/>
              <a:p>
                <a:endParaRPr lang="cs-CZ">
                  <a:solidFill>
                    <a:prstClr val="black"/>
                  </a:solidFill>
                </a:endParaRPr>
              </a:p>
            </p:txBody>
          </p:sp>
          <p:sp>
            <p:nvSpPr>
              <p:cNvPr id="59" name="Text Box 23">
                <a:extLst>
                  <a:ext uri="{FF2B5EF4-FFF2-40B4-BE49-F238E27FC236}">
                    <a16:creationId xmlns:a16="http://schemas.microsoft.com/office/drawing/2014/main" id="{0DB905F1-4DA4-41D0-90F9-94EA25D7C9C1}"/>
                  </a:ext>
                </a:extLst>
              </p:cNvPr>
              <p:cNvSpPr txBox="1">
                <a:spLocks noChangeArrowheads="1"/>
              </p:cNvSpPr>
              <p:nvPr/>
            </p:nvSpPr>
            <p:spPr bwMode="auto">
              <a:xfrm>
                <a:off x="3775" y="3170"/>
                <a:ext cx="167" cy="233"/>
              </a:xfrm>
              <a:prstGeom prst="rect">
                <a:avLst/>
              </a:prstGeom>
              <a:noFill/>
              <a:ln w="9525">
                <a:noFill/>
                <a:miter lim="800000"/>
                <a:headEnd/>
                <a:tailEnd/>
              </a:ln>
              <a:effectLst/>
            </p:spPr>
            <p:txBody>
              <a:bodyPr wrap="none">
                <a:spAutoFit/>
              </a:bodyPr>
              <a:lstStyle/>
              <a:p>
                <a:pPr>
                  <a:spcBef>
                    <a:spcPct val="0"/>
                  </a:spcBef>
                </a:pPr>
                <a:r>
                  <a:rPr lang="cs-CZ">
                    <a:solidFill>
                      <a:prstClr val="black"/>
                    </a:solidFill>
                  </a:rPr>
                  <a:t>r</a:t>
                </a:r>
              </a:p>
            </p:txBody>
          </p:sp>
        </p:grpSp>
        <p:grpSp>
          <p:nvGrpSpPr>
            <p:cNvPr id="48" name="Group 24">
              <a:extLst>
                <a:ext uri="{FF2B5EF4-FFF2-40B4-BE49-F238E27FC236}">
                  <a16:creationId xmlns:a16="http://schemas.microsoft.com/office/drawing/2014/main" id="{4D879402-10DB-4C80-BDEE-9FEF5714B7CA}"/>
                </a:ext>
              </a:extLst>
            </p:cNvPr>
            <p:cNvGrpSpPr>
              <a:grpSpLocks/>
            </p:cNvGrpSpPr>
            <p:nvPr/>
          </p:nvGrpSpPr>
          <p:grpSpPr bwMode="auto">
            <a:xfrm>
              <a:off x="8328026" y="1916114"/>
              <a:ext cx="1008063" cy="1296987"/>
              <a:chOff x="3243" y="2976"/>
              <a:chExt cx="635" cy="817"/>
            </a:xfrm>
          </p:grpSpPr>
          <p:sp>
            <p:nvSpPr>
              <p:cNvPr id="52" name="Oval 25">
                <a:extLst>
                  <a:ext uri="{FF2B5EF4-FFF2-40B4-BE49-F238E27FC236}">
                    <a16:creationId xmlns:a16="http://schemas.microsoft.com/office/drawing/2014/main" id="{E54010D9-9ABE-491F-AD68-8130714E03E0}"/>
                  </a:ext>
                </a:extLst>
              </p:cNvPr>
              <p:cNvSpPr>
                <a:spLocks noChangeArrowheads="1"/>
              </p:cNvSpPr>
              <p:nvPr/>
            </p:nvSpPr>
            <p:spPr bwMode="auto">
              <a:xfrm>
                <a:off x="3696" y="2976"/>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53" name="Oval 26">
                <a:extLst>
                  <a:ext uri="{FF2B5EF4-FFF2-40B4-BE49-F238E27FC236}">
                    <a16:creationId xmlns:a16="http://schemas.microsoft.com/office/drawing/2014/main" id="{86C6F53B-7020-4292-9A75-FC1B86B8818E}"/>
                  </a:ext>
                </a:extLst>
              </p:cNvPr>
              <p:cNvSpPr>
                <a:spLocks noChangeArrowheads="1"/>
              </p:cNvSpPr>
              <p:nvPr/>
            </p:nvSpPr>
            <p:spPr bwMode="auto">
              <a:xfrm>
                <a:off x="3787" y="3521"/>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54" name="Oval 27">
                <a:extLst>
                  <a:ext uri="{FF2B5EF4-FFF2-40B4-BE49-F238E27FC236}">
                    <a16:creationId xmlns:a16="http://schemas.microsoft.com/office/drawing/2014/main" id="{39CE189F-3C23-4E99-8D30-C17640E7DC47}"/>
                  </a:ext>
                </a:extLst>
              </p:cNvPr>
              <p:cNvSpPr>
                <a:spLocks noChangeArrowheads="1"/>
              </p:cNvSpPr>
              <p:nvPr/>
            </p:nvSpPr>
            <p:spPr bwMode="auto">
              <a:xfrm>
                <a:off x="3424" y="3158"/>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55" name="Oval 28">
                <a:extLst>
                  <a:ext uri="{FF2B5EF4-FFF2-40B4-BE49-F238E27FC236}">
                    <a16:creationId xmlns:a16="http://schemas.microsoft.com/office/drawing/2014/main" id="{8AF9CD26-D934-4E2F-8BBE-E3F285604290}"/>
                  </a:ext>
                </a:extLst>
              </p:cNvPr>
              <p:cNvSpPr>
                <a:spLocks noChangeArrowheads="1"/>
              </p:cNvSpPr>
              <p:nvPr/>
            </p:nvSpPr>
            <p:spPr bwMode="auto">
              <a:xfrm>
                <a:off x="3243" y="3475"/>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56" name="Oval 29">
                <a:extLst>
                  <a:ext uri="{FF2B5EF4-FFF2-40B4-BE49-F238E27FC236}">
                    <a16:creationId xmlns:a16="http://schemas.microsoft.com/office/drawing/2014/main" id="{2AA16525-7329-4BD2-A7F1-6B4DEB1B9C1E}"/>
                  </a:ext>
                </a:extLst>
              </p:cNvPr>
              <p:cNvSpPr>
                <a:spLocks noChangeArrowheads="1"/>
              </p:cNvSpPr>
              <p:nvPr/>
            </p:nvSpPr>
            <p:spPr bwMode="auto">
              <a:xfrm>
                <a:off x="3515" y="3702"/>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grpSp>
        <p:grpSp>
          <p:nvGrpSpPr>
            <p:cNvPr id="49" name="Group 30">
              <a:extLst>
                <a:ext uri="{FF2B5EF4-FFF2-40B4-BE49-F238E27FC236}">
                  <a16:creationId xmlns:a16="http://schemas.microsoft.com/office/drawing/2014/main" id="{3A185FEF-6922-483A-862C-E9BFEE351860}"/>
                </a:ext>
              </a:extLst>
            </p:cNvPr>
            <p:cNvGrpSpPr>
              <a:grpSpLocks/>
            </p:cNvGrpSpPr>
            <p:nvPr/>
          </p:nvGrpSpPr>
          <p:grpSpPr bwMode="auto">
            <a:xfrm>
              <a:off x="8759826" y="2492376"/>
              <a:ext cx="384175" cy="366713"/>
              <a:chOff x="4558" y="1570"/>
              <a:chExt cx="242" cy="231"/>
            </a:xfrm>
          </p:grpSpPr>
          <p:sp>
            <p:nvSpPr>
              <p:cNvPr id="50" name="Text Box 19">
                <a:extLst>
                  <a:ext uri="{FF2B5EF4-FFF2-40B4-BE49-F238E27FC236}">
                    <a16:creationId xmlns:a16="http://schemas.microsoft.com/office/drawing/2014/main" id="{D524D31E-955A-40D9-A003-0C81BD2DF5DF}"/>
                  </a:ext>
                </a:extLst>
              </p:cNvPr>
              <p:cNvSpPr txBox="1">
                <a:spLocks noChangeArrowheads="1"/>
              </p:cNvSpPr>
              <p:nvPr/>
            </p:nvSpPr>
            <p:spPr bwMode="auto">
              <a:xfrm>
                <a:off x="4604" y="1570"/>
                <a:ext cx="196" cy="231"/>
              </a:xfrm>
              <a:prstGeom prst="rect">
                <a:avLst/>
              </a:prstGeom>
              <a:noFill/>
              <a:ln w="9525">
                <a:noFill/>
                <a:miter lim="800000"/>
                <a:headEnd/>
                <a:tailEnd/>
              </a:ln>
              <a:effectLst/>
            </p:spPr>
            <p:txBody>
              <a:bodyPr wrap="none">
                <a:spAutoFit/>
              </a:bodyPr>
              <a:lstStyle/>
              <a:p>
                <a:pPr>
                  <a:spcBef>
                    <a:spcPct val="0"/>
                  </a:spcBef>
                </a:pPr>
                <a:r>
                  <a:rPr lang="cs-CZ">
                    <a:solidFill>
                      <a:prstClr val="black"/>
                    </a:solidFill>
                  </a:rPr>
                  <a:t>q</a:t>
                </a:r>
              </a:p>
            </p:txBody>
          </p:sp>
          <p:sp>
            <p:nvSpPr>
              <p:cNvPr id="51" name="Rectangle 18">
                <a:extLst>
                  <a:ext uri="{FF2B5EF4-FFF2-40B4-BE49-F238E27FC236}">
                    <a16:creationId xmlns:a16="http://schemas.microsoft.com/office/drawing/2014/main" id="{6A0C5314-4A5B-4590-8E5F-35A1595219F9}"/>
                  </a:ext>
                </a:extLst>
              </p:cNvPr>
              <p:cNvSpPr>
                <a:spLocks noChangeArrowheads="1"/>
              </p:cNvSpPr>
              <p:nvPr/>
            </p:nvSpPr>
            <p:spPr bwMode="auto">
              <a:xfrm>
                <a:off x="4558" y="1570"/>
                <a:ext cx="91" cy="91"/>
              </a:xfrm>
              <a:prstGeom prst="rect">
                <a:avLst/>
              </a:prstGeom>
              <a:solidFill>
                <a:schemeClr val="accent1"/>
              </a:solidFill>
              <a:ln w="9525">
                <a:solidFill>
                  <a:schemeClr val="tx1"/>
                </a:solidFill>
                <a:miter lim="800000"/>
                <a:headEnd/>
                <a:tailEnd/>
              </a:ln>
              <a:effectLst/>
            </p:spPr>
            <p:txBody>
              <a:bodyPr wrap="none" anchor="ctr"/>
              <a:lstStyle/>
              <a:p>
                <a:endParaRPr lang="cs-CZ">
                  <a:solidFill>
                    <a:prstClr val="black"/>
                  </a:solidFill>
                </a:endParaRPr>
              </a:p>
            </p:txBody>
          </p:sp>
        </p:grpSp>
      </p:grpSp>
      <p:grpSp>
        <p:nvGrpSpPr>
          <p:cNvPr id="71" name="Skupina 70">
            <a:extLst>
              <a:ext uri="{FF2B5EF4-FFF2-40B4-BE49-F238E27FC236}">
                <a16:creationId xmlns:a16="http://schemas.microsoft.com/office/drawing/2014/main" id="{6DA765B9-2715-46DE-BC73-54A472F8908F}"/>
              </a:ext>
            </a:extLst>
          </p:cNvPr>
          <p:cNvGrpSpPr/>
          <p:nvPr/>
        </p:nvGrpSpPr>
        <p:grpSpPr>
          <a:xfrm>
            <a:off x="5075708" y="4365104"/>
            <a:ext cx="2160588" cy="2017714"/>
            <a:chOff x="7543801" y="3048000"/>
            <a:chExt cx="2160588" cy="2017714"/>
          </a:xfrm>
        </p:grpSpPr>
        <p:grpSp>
          <p:nvGrpSpPr>
            <p:cNvPr id="72" name="Group 4">
              <a:extLst>
                <a:ext uri="{FF2B5EF4-FFF2-40B4-BE49-F238E27FC236}">
                  <a16:creationId xmlns:a16="http://schemas.microsoft.com/office/drawing/2014/main" id="{1823FAFF-D39E-41E1-93D4-D60BB4110C40}"/>
                </a:ext>
              </a:extLst>
            </p:cNvPr>
            <p:cNvGrpSpPr>
              <a:grpSpLocks/>
            </p:cNvGrpSpPr>
            <p:nvPr/>
          </p:nvGrpSpPr>
          <p:grpSpPr bwMode="auto">
            <a:xfrm>
              <a:off x="8191501" y="3695700"/>
              <a:ext cx="1008063" cy="1296988"/>
              <a:chOff x="3243" y="2976"/>
              <a:chExt cx="635" cy="817"/>
            </a:xfrm>
          </p:grpSpPr>
          <p:sp>
            <p:nvSpPr>
              <p:cNvPr id="95" name="Oval 5">
                <a:extLst>
                  <a:ext uri="{FF2B5EF4-FFF2-40B4-BE49-F238E27FC236}">
                    <a16:creationId xmlns:a16="http://schemas.microsoft.com/office/drawing/2014/main" id="{99DCE88D-6FAE-473B-8886-4713408CD6D2}"/>
                  </a:ext>
                </a:extLst>
              </p:cNvPr>
              <p:cNvSpPr>
                <a:spLocks noChangeArrowheads="1"/>
              </p:cNvSpPr>
              <p:nvPr/>
            </p:nvSpPr>
            <p:spPr bwMode="auto">
              <a:xfrm>
                <a:off x="3696" y="2976"/>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6" name="Oval 6">
                <a:extLst>
                  <a:ext uri="{FF2B5EF4-FFF2-40B4-BE49-F238E27FC236}">
                    <a16:creationId xmlns:a16="http://schemas.microsoft.com/office/drawing/2014/main" id="{A7D76CC3-56AD-4796-96BE-96FF24DBA49F}"/>
                  </a:ext>
                </a:extLst>
              </p:cNvPr>
              <p:cNvSpPr>
                <a:spLocks noChangeArrowheads="1"/>
              </p:cNvSpPr>
              <p:nvPr/>
            </p:nvSpPr>
            <p:spPr bwMode="auto">
              <a:xfrm>
                <a:off x="3787" y="3521"/>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7" name="Oval 7">
                <a:extLst>
                  <a:ext uri="{FF2B5EF4-FFF2-40B4-BE49-F238E27FC236}">
                    <a16:creationId xmlns:a16="http://schemas.microsoft.com/office/drawing/2014/main" id="{74D87C0C-DB60-449F-AAA9-4864A44FF3CA}"/>
                  </a:ext>
                </a:extLst>
              </p:cNvPr>
              <p:cNvSpPr>
                <a:spLocks noChangeArrowheads="1"/>
              </p:cNvSpPr>
              <p:nvPr/>
            </p:nvSpPr>
            <p:spPr bwMode="auto">
              <a:xfrm>
                <a:off x="3424" y="3158"/>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8" name="Oval 8">
                <a:extLst>
                  <a:ext uri="{FF2B5EF4-FFF2-40B4-BE49-F238E27FC236}">
                    <a16:creationId xmlns:a16="http://schemas.microsoft.com/office/drawing/2014/main" id="{7E74BE62-E9D4-480E-8FEB-6D73F37EEE31}"/>
                  </a:ext>
                </a:extLst>
              </p:cNvPr>
              <p:cNvSpPr>
                <a:spLocks noChangeArrowheads="1"/>
              </p:cNvSpPr>
              <p:nvPr/>
            </p:nvSpPr>
            <p:spPr bwMode="auto">
              <a:xfrm>
                <a:off x="3243" y="3475"/>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9" name="Oval 9">
                <a:extLst>
                  <a:ext uri="{FF2B5EF4-FFF2-40B4-BE49-F238E27FC236}">
                    <a16:creationId xmlns:a16="http://schemas.microsoft.com/office/drawing/2014/main" id="{217B7B9A-F333-4F66-9FB1-258175E65427}"/>
                  </a:ext>
                </a:extLst>
              </p:cNvPr>
              <p:cNvSpPr>
                <a:spLocks noChangeArrowheads="1"/>
              </p:cNvSpPr>
              <p:nvPr/>
            </p:nvSpPr>
            <p:spPr bwMode="auto">
              <a:xfrm>
                <a:off x="3515" y="3702"/>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grpSp>
        <p:grpSp>
          <p:nvGrpSpPr>
            <p:cNvPr id="73" name="Group 10">
              <a:extLst>
                <a:ext uri="{FF2B5EF4-FFF2-40B4-BE49-F238E27FC236}">
                  <a16:creationId xmlns:a16="http://schemas.microsoft.com/office/drawing/2014/main" id="{7A1F83E6-9663-46B5-94E2-7A756261B4CA}"/>
                </a:ext>
              </a:extLst>
            </p:cNvPr>
            <p:cNvGrpSpPr>
              <a:grpSpLocks/>
            </p:cNvGrpSpPr>
            <p:nvPr/>
          </p:nvGrpSpPr>
          <p:grpSpPr bwMode="auto">
            <a:xfrm>
              <a:off x="7686676" y="3263901"/>
              <a:ext cx="2017713" cy="1801813"/>
              <a:chOff x="2925" y="2704"/>
              <a:chExt cx="1271" cy="1135"/>
            </a:xfrm>
          </p:grpSpPr>
          <p:sp>
            <p:nvSpPr>
              <p:cNvPr id="89" name="Oval 11">
                <a:extLst>
                  <a:ext uri="{FF2B5EF4-FFF2-40B4-BE49-F238E27FC236}">
                    <a16:creationId xmlns:a16="http://schemas.microsoft.com/office/drawing/2014/main" id="{284B48DC-FBD8-47A4-B0E3-2B4D33F8AB54}"/>
                  </a:ext>
                </a:extLst>
              </p:cNvPr>
              <p:cNvSpPr>
                <a:spLocks noChangeArrowheads="1"/>
              </p:cNvSpPr>
              <p:nvPr/>
            </p:nvSpPr>
            <p:spPr bwMode="auto">
              <a:xfrm>
                <a:off x="4059" y="3748"/>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0" name="Oval 12">
                <a:extLst>
                  <a:ext uri="{FF2B5EF4-FFF2-40B4-BE49-F238E27FC236}">
                    <a16:creationId xmlns:a16="http://schemas.microsoft.com/office/drawing/2014/main" id="{0910805C-9CDA-40A3-BD41-7D67CB502F18}"/>
                  </a:ext>
                </a:extLst>
              </p:cNvPr>
              <p:cNvSpPr>
                <a:spLocks noChangeArrowheads="1"/>
              </p:cNvSpPr>
              <p:nvPr/>
            </p:nvSpPr>
            <p:spPr bwMode="auto">
              <a:xfrm>
                <a:off x="4105" y="3113"/>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1" name="Oval 13">
                <a:extLst>
                  <a:ext uri="{FF2B5EF4-FFF2-40B4-BE49-F238E27FC236}">
                    <a16:creationId xmlns:a16="http://schemas.microsoft.com/office/drawing/2014/main" id="{4659F5E1-E51B-4702-94DB-B5ADEB06A1DA}"/>
                  </a:ext>
                </a:extLst>
              </p:cNvPr>
              <p:cNvSpPr>
                <a:spLocks noChangeArrowheads="1"/>
              </p:cNvSpPr>
              <p:nvPr/>
            </p:nvSpPr>
            <p:spPr bwMode="auto">
              <a:xfrm>
                <a:off x="4059" y="2704"/>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2" name="Oval 14">
                <a:extLst>
                  <a:ext uri="{FF2B5EF4-FFF2-40B4-BE49-F238E27FC236}">
                    <a16:creationId xmlns:a16="http://schemas.microsoft.com/office/drawing/2014/main" id="{B426DC0B-0E18-4383-B287-823472C745A6}"/>
                  </a:ext>
                </a:extLst>
              </p:cNvPr>
              <p:cNvSpPr>
                <a:spLocks noChangeArrowheads="1"/>
              </p:cNvSpPr>
              <p:nvPr/>
            </p:nvSpPr>
            <p:spPr bwMode="auto">
              <a:xfrm>
                <a:off x="2925" y="3702"/>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3" name="Oval 15">
                <a:extLst>
                  <a:ext uri="{FF2B5EF4-FFF2-40B4-BE49-F238E27FC236}">
                    <a16:creationId xmlns:a16="http://schemas.microsoft.com/office/drawing/2014/main" id="{54990D22-954B-41F5-A943-33C296A0E853}"/>
                  </a:ext>
                </a:extLst>
              </p:cNvPr>
              <p:cNvSpPr>
                <a:spLocks noChangeArrowheads="1"/>
              </p:cNvSpPr>
              <p:nvPr/>
            </p:nvSpPr>
            <p:spPr bwMode="auto">
              <a:xfrm>
                <a:off x="3334" y="2704"/>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sp>
            <p:nvSpPr>
              <p:cNvPr id="94" name="Oval 16">
                <a:extLst>
                  <a:ext uri="{FF2B5EF4-FFF2-40B4-BE49-F238E27FC236}">
                    <a16:creationId xmlns:a16="http://schemas.microsoft.com/office/drawing/2014/main" id="{C5DFD772-9133-4BD7-B16E-3AD2D2FD52CE}"/>
                  </a:ext>
                </a:extLst>
              </p:cNvPr>
              <p:cNvSpPr>
                <a:spLocks noChangeArrowheads="1"/>
              </p:cNvSpPr>
              <p:nvPr/>
            </p:nvSpPr>
            <p:spPr bwMode="auto">
              <a:xfrm>
                <a:off x="2971" y="3022"/>
                <a:ext cx="91" cy="91"/>
              </a:xfrm>
              <a:prstGeom prst="ellipse">
                <a:avLst/>
              </a:prstGeom>
              <a:solidFill>
                <a:schemeClr val="folHlink"/>
              </a:solidFill>
              <a:ln w="9525">
                <a:solidFill>
                  <a:schemeClr val="tx1"/>
                </a:solidFill>
                <a:round/>
                <a:headEnd/>
                <a:tailEnd/>
              </a:ln>
              <a:effectLst/>
            </p:spPr>
            <p:txBody>
              <a:bodyPr wrap="none" anchor="ctr"/>
              <a:lstStyle/>
              <a:p>
                <a:endParaRPr lang="cs-CZ">
                  <a:solidFill>
                    <a:prstClr val="black"/>
                  </a:solidFill>
                </a:endParaRPr>
              </a:p>
            </p:txBody>
          </p:sp>
        </p:grpSp>
        <p:grpSp>
          <p:nvGrpSpPr>
            <p:cNvPr id="74" name="Group 17">
              <a:extLst>
                <a:ext uri="{FF2B5EF4-FFF2-40B4-BE49-F238E27FC236}">
                  <a16:creationId xmlns:a16="http://schemas.microsoft.com/office/drawing/2014/main" id="{2AA8CB56-4689-46A8-BED9-A246DFDED708}"/>
                </a:ext>
              </a:extLst>
            </p:cNvPr>
            <p:cNvGrpSpPr>
              <a:grpSpLocks/>
            </p:cNvGrpSpPr>
            <p:nvPr/>
          </p:nvGrpSpPr>
          <p:grpSpPr bwMode="auto">
            <a:xfrm>
              <a:off x="8623301" y="4127501"/>
              <a:ext cx="455613" cy="366713"/>
              <a:chOff x="4195" y="1661"/>
              <a:chExt cx="287" cy="231"/>
            </a:xfrm>
          </p:grpSpPr>
          <p:sp>
            <p:nvSpPr>
              <p:cNvPr id="87" name="Rectangle 18">
                <a:extLst>
                  <a:ext uri="{FF2B5EF4-FFF2-40B4-BE49-F238E27FC236}">
                    <a16:creationId xmlns:a16="http://schemas.microsoft.com/office/drawing/2014/main" id="{12261C99-ADBC-48EE-8456-15C8287E6D59}"/>
                  </a:ext>
                </a:extLst>
              </p:cNvPr>
              <p:cNvSpPr>
                <a:spLocks noChangeArrowheads="1"/>
              </p:cNvSpPr>
              <p:nvPr/>
            </p:nvSpPr>
            <p:spPr bwMode="auto">
              <a:xfrm>
                <a:off x="4195" y="1752"/>
                <a:ext cx="91" cy="91"/>
              </a:xfrm>
              <a:prstGeom prst="rect">
                <a:avLst/>
              </a:prstGeom>
              <a:solidFill>
                <a:schemeClr val="accent1"/>
              </a:solidFill>
              <a:ln w="9525">
                <a:solidFill>
                  <a:schemeClr val="tx1"/>
                </a:solidFill>
                <a:miter lim="800000"/>
                <a:headEnd/>
                <a:tailEnd/>
              </a:ln>
              <a:effectLst/>
            </p:spPr>
            <p:txBody>
              <a:bodyPr wrap="none" anchor="ctr"/>
              <a:lstStyle/>
              <a:p>
                <a:endParaRPr lang="cs-CZ">
                  <a:solidFill>
                    <a:prstClr val="black"/>
                  </a:solidFill>
                </a:endParaRPr>
              </a:p>
            </p:txBody>
          </p:sp>
          <p:sp>
            <p:nvSpPr>
              <p:cNvPr id="88" name="Text Box 19">
                <a:extLst>
                  <a:ext uri="{FF2B5EF4-FFF2-40B4-BE49-F238E27FC236}">
                    <a16:creationId xmlns:a16="http://schemas.microsoft.com/office/drawing/2014/main" id="{CDE156F6-66FD-42C0-8898-D246FE399ED4}"/>
                  </a:ext>
                </a:extLst>
              </p:cNvPr>
              <p:cNvSpPr txBox="1">
                <a:spLocks noChangeArrowheads="1"/>
              </p:cNvSpPr>
              <p:nvPr/>
            </p:nvSpPr>
            <p:spPr bwMode="auto">
              <a:xfrm>
                <a:off x="4286" y="1661"/>
                <a:ext cx="196" cy="231"/>
              </a:xfrm>
              <a:prstGeom prst="rect">
                <a:avLst/>
              </a:prstGeom>
              <a:noFill/>
              <a:ln w="9525">
                <a:noFill/>
                <a:miter lim="800000"/>
                <a:headEnd/>
                <a:tailEnd/>
              </a:ln>
              <a:effectLst/>
            </p:spPr>
            <p:txBody>
              <a:bodyPr wrap="none">
                <a:spAutoFit/>
              </a:bodyPr>
              <a:lstStyle/>
              <a:p>
                <a:pPr>
                  <a:spcBef>
                    <a:spcPct val="0"/>
                  </a:spcBef>
                </a:pPr>
                <a:r>
                  <a:rPr lang="cs-CZ">
                    <a:solidFill>
                      <a:prstClr val="black"/>
                    </a:solidFill>
                  </a:rPr>
                  <a:t>q</a:t>
                </a:r>
              </a:p>
            </p:txBody>
          </p:sp>
        </p:grpSp>
        <p:sp>
          <p:nvSpPr>
            <p:cNvPr id="75" name="Line 20">
              <a:extLst>
                <a:ext uri="{FF2B5EF4-FFF2-40B4-BE49-F238E27FC236}">
                  <a16:creationId xmlns:a16="http://schemas.microsoft.com/office/drawing/2014/main" id="{4658BEB4-95A8-4D54-BCDF-85565F7B1404}"/>
                </a:ext>
              </a:extLst>
            </p:cNvPr>
            <p:cNvSpPr>
              <a:spLocks noChangeShapeType="1"/>
            </p:cNvSpPr>
            <p:nvPr/>
          </p:nvSpPr>
          <p:spPr bwMode="auto">
            <a:xfrm flipH="1" flipV="1">
              <a:off x="8551863" y="4127500"/>
              <a:ext cx="144462" cy="215900"/>
            </a:xfrm>
            <a:prstGeom prst="line">
              <a:avLst/>
            </a:prstGeom>
            <a:noFill/>
            <a:ln w="31750">
              <a:solidFill>
                <a:schemeClr val="tx1"/>
              </a:solidFill>
              <a:round/>
              <a:headEnd/>
              <a:tailEnd type="triangle" w="med" len="med"/>
            </a:ln>
            <a:effectLst/>
          </p:spPr>
          <p:txBody>
            <a:bodyPr/>
            <a:lstStyle/>
            <a:p>
              <a:endParaRPr lang="cs-CZ">
                <a:solidFill>
                  <a:prstClr val="black"/>
                </a:solidFill>
              </a:endParaRPr>
            </a:p>
          </p:txBody>
        </p:sp>
        <p:sp>
          <p:nvSpPr>
            <p:cNvPr id="76" name="Text Box 21">
              <a:extLst>
                <a:ext uri="{FF2B5EF4-FFF2-40B4-BE49-F238E27FC236}">
                  <a16:creationId xmlns:a16="http://schemas.microsoft.com/office/drawing/2014/main" id="{68E661FF-52B6-4F13-B2F0-AD4E6162F26A}"/>
                </a:ext>
              </a:extLst>
            </p:cNvPr>
            <p:cNvSpPr txBox="1">
              <a:spLocks noChangeArrowheads="1"/>
            </p:cNvSpPr>
            <p:nvPr/>
          </p:nvSpPr>
          <p:spPr bwMode="auto">
            <a:xfrm>
              <a:off x="7543801" y="3048000"/>
              <a:ext cx="521297" cy="369332"/>
            </a:xfrm>
            <a:prstGeom prst="rect">
              <a:avLst/>
            </a:prstGeom>
            <a:noFill/>
            <a:ln w="9525">
              <a:noFill/>
              <a:miter lim="800000"/>
              <a:headEnd/>
              <a:tailEnd/>
            </a:ln>
            <a:effectLst/>
          </p:spPr>
          <p:txBody>
            <a:bodyPr wrap="none">
              <a:spAutoFit/>
            </a:bodyPr>
            <a:lstStyle/>
            <a:p>
              <a:pPr>
                <a:spcBef>
                  <a:spcPct val="0"/>
                </a:spcBef>
              </a:pPr>
              <a:r>
                <a:rPr lang="en-US">
                  <a:solidFill>
                    <a:prstClr val="black"/>
                  </a:solidFill>
                </a:rPr>
                <a:t>k=5</a:t>
              </a:r>
              <a:endParaRPr lang="cs-CZ">
                <a:solidFill>
                  <a:prstClr val="black"/>
                </a:solidFill>
              </a:endParaRPr>
            </a:p>
          </p:txBody>
        </p:sp>
        <p:sp>
          <p:nvSpPr>
            <p:cNvPr id="77" name="Line 22">
              <a:extLst>
                <a:ext uri="{FF2B5EF4-FFF2-40B4-BE49-F238E27FC236}">
                  <a16:creationId xmlns:a16="http://schemas.microsoft.com/office/drawing/2014/main" id="{D6A18420-8BA2-42D1-9E70-F9D78BA25DD7}"/>
                </a:ext>
              </a:extLst>
            </p:cNvPr>
            <p:cNvSpPr>
              <a:spLocks noChangeShapeType="1"/>
            </p:cNvSpPr>
            <p:nvPr/>
          </p:nvSpPr>
          <p:spPr bwMode="auto">
            <a:xfrm flipH="1">
              <a:off x="8335963" y="4343400"/>
              <a:ext cx="360362" cy="215900"/>
            </a:xfrm>
            <a:prstGeom prst="line">
              <a:avLst/>
            </a:prstGeom>
            <a:noFill/>
            <a:ln w="31750">
              <a:solidFill>
                <a:schemeClr val="tx1"/>
              </a:solidFill>
              <a:round/>
              <a:headEnd/>
              <a:tailEnd type="triangle" w="med" len="med"/>
            </a:ln>
            <a:effectLst/>
          </p:spPr>
          <p:txBody>
            <a:bodyPr/>
            <a:lstStyle/>
            <a:p>
              <a:endParaRPr lang="cs-CZ">
                <a:solidFill>
                  <a:prstClr val="black"/>
                </a:solidFill>
              </a:endParaRPr>
            </a:p>
          </p:txBody>
        </p:sp>
        <p:sp>
          <p:nvSpPr>
            <p:cNvPr id="78" name="Line 23">
              <a:extLst>
                <a:ext uri="{FF2B5EF4-FFF2-40B4-BE49-F238E27FC236}">
                  <a16:creationId xmlns:a16="http://schemas.microsoft.com/office/drawing/2014/main" id="{33558AA0-6378-40B7-A17E-1D993C7F592B}"/>
                </a:ext>
              </a:extLst>
            </p:cNvPr>
            <p:cNvSpPr>
              <a:spLocks noChangeShapeType="1"/>
            </p:cNvSpPr>
            <p:nvPr/>
          </p:nvSpPr>
          <p:spPr bwMode="auto">
            <a:xfrm>
              <a:off x="8696326" y="4343401"/>
              <a:ext cx="360363" cy="288925"/>
            </a:xfrm>
            <a:prstGeom prst="line">
              <a:avLst/>
            </a:prstGeom>
            <a:noFill/>
            <a:ln w="31750">
              <a:solidFill>
                <a:schemeClr val="tx1"/>
              </a:solidFill>
              <a:round/>
              <a:headEnd/>
              <a:tailEnd type="triangle" w="med" len="med"/>
            </a:ln>
            <a:effectLst/>
          </p:spPr>
          <p:txBody>
            <a:bodyPr/>
            <a:lstStyle/>
            <a:p>
              <a:endParaRPr lang="cs-CZ">
                <a:solidFill>
                  <a:prstClr val="black"/>
                </a:solidFill>
              </a:endParaRPr>
            </a:p>
          </p:txBody>
        </p:sp>
        <p:sp>
          <p:nvSpPr>
            <p:cNvPr id="79" name="Line 24">
              <a:extLst>
                <a:ext uri="{FF2B5EF4-FFF2-40B4-BE49-F238E27FC236}">
                  <a16:creationId xmlns:a16="http://schemas.microsoft.com/office/drawing/2014/main" id="{1D1D6422-1124-4AAB-9503-497AD67D7551}"/>
                </a:ext>
              </a:extLst>
            </p:cNvPr>
            <p:cNvSpPr>
              <a:spLocks noChangeShapeType="1"/>
            </p:cNvSpPr>
            <p:nvPr/>
          </p:nvSpPr>
          <p:spPr bwMode="auto">
            <a:xfrm>
              <a:off x="8696325" y="4343401"/>
              <a:ext cx="0" cy="504825"/>
            </a:xfrm>
            <a:prstGeom prst="line">
              <a:avLst/>
            </a:prstGeom>
            <a:noFill/>
            <a:ln w="31750">
              <a:solidFill>
                <a:schemeClr val="tx1"/>
              </a:solidFill>
              <a:round/>
              <a:headEnd/>
              <a:tailEnd type="triangle" w="med" len="med"/>
            </a:ln>
            <a:effectLst/>
          </p:spPr>
          <p:txBody>
            <a:bodyPr/>
            <a:lstStyle/>
            <a:p>
              <a:endParaRPr lang="cs-CZ">
                <a:solidFill>
                  <a:prstClr val="black"/>
                </a:solidFill>
              </a:endParaRPr>
            </a:p>
          </p:txBody>
        </p:sp>
        <p:sp>
          <p:nvSpPr>
            <p:cNvPr id="80" name="Line 25">
              <a:extLst>
                <a:ext uri="{FF2B5EF4-FFF2-40B4-BE49-F238E27FC236}">
                  <a16:creationId xmlns:a16="http://schemas.microsoft.com/office/drawing/2014/main" id="{173D724A-D32F-40EA-A44D-A639F40E9A20}"/>
                </a:ext>
              </a:extLst>
            </p:cNvPr>
            <p:cNvSpPr>
              <a:spLocks noChangeShapeType="1"/>
            </p:cNvSpPr>
            <p:nvPr/>
          </p:nvSpPr>
          <p:spPr bwMode="auto">
            <a:xfrm flipV="1">
              <a:off x="8696325" y="3840164"/>
              <a:ext cx="287338" cy="503237"/>
            </a:xfrm>
            <a:prstGeom prst="line">
              <a:avLst/>
            </a:prstGeom>
            <a:noFill/>
            <a:ln w="31750">
              <a:solidFill>
                <a:schemeClr val="tx1"/>
              </a:solidFill>
              <a:round/>
              <a:headEnd/>
              <a:tailEnd type="triangle" w="med" len="med"/>
            </a:ln>
            <a:effectLst/>
          </p:spPr>
          <p:txBody>
            <a:bodyPr/>
            <a:lstStyle/>
            <a:p>
              <a:endParaRPr lang="cs-CZ">
                <a:solidFill>
                  <a:prstClr val="black"/>
                </a:solidFill>
              </a:endParaRPr>
            </a:p>
          </p:txBody>
        </p:sp>
        <p:grpSp>
          <p:nvGrpSpPr>
            <p:cNvPr id="81" name="Group 26">
              <a:extLst>
                <a:ext uri="{FF2B5EF4-FFF2-40B4-BE49-F238E27FC236}">
                  <a16:creationId xmlns:a16="http://schemas.microsoft.com/office/drawing/2014/main" id="{97388807-E6DA-4BF3-A70A-D4FB341F11E3}"/>
                </a:ext>
              </a:extLst>
            </p:cNvPr>
            <p:cNvGrpSpPr>
              <a:grpSpLocks/>
            </p:cNvGrpSpPr>
            <p:nvPr/>
          </p:nvGrpSpPr>
          <p:grpSpPr bwMode="auto">
            <a:xfrm>
              <a:off x="8191501" y="3695700"/>
              <a:ext cx="1008063" cy="1296988"/>
              <a:chOff x="3243" y="2976"/>
              <a:chExt cx="635" cy="817"/>
            </a:xfrm>
          </p:grpSpPr>
          <p:sp>
            <p:nvSpPr>
              <p:cNvPr id="82" name="Oval 27">
                <a:extLst>
                  <a:ext uri="{FF2B5EF4-FFF2-40B4-BE49-F238E27FC236}">
                    <a16:creationId xmlns:a16="http://schemas.microsoft.com/office/drawing/2014/main" id="{AE8B79F1-4E27-4B30-8D02-966B697800CE}"/>
                  </a:ext>
                </a:extLst>
              </p:cNvPr>
              <p:cNvSpPr>
                <a:spLocks noChangeArrowheads="1"/>
              </p:cNvSpPr>
              <p:nvPr/>
            </p:nvSpPr>
            <p:spPr bwMode="auto">
              <a:xfrm>
                <a:off x="3696" y="2976"/>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83" name="Oval 28">
                <a:extLst>
                  <a:ext uri="{FF2B5EF4-FFF2-40B4-BE49-F238E27FC236}">
                    <a16:creationId xmlns:a16="http://schemas.microsoft.com/office/drawing/2014/main" id="{616EECDC-97F5-4D0F-B747-26B98B4336D6}"/>
                  </a:ext>
                </a:extLst>
              </p:cNvPr>
              <p:cNvSpPr>
                <a:spLocks noChangeArrowheads="1"/>
              </p:cNvSpPr>
              <p:nvPr/>
            </p:nvSpPr>
            <p:spPr bwMode="auto">
              <a:xfrm>
                <a:off x="3787" y="3521"/>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84" name="Oval 29">
                <a:extLst>
                  <a:ext uri="{FF2B5EF4-FFF2-40B4-BE49-F238E27FC236}">
                    <a16:creationId xmlns:a16="http://schemas.microsoft.com/office/drawing/2014/main" id="{3BA71A32-A67F-4604-810E-7FF72DC6B391}"/>
                  </a:ext>
                </a:extLst>
              </p:cNvPr>
              <p:cNvSpPr>
                <a:spLocks noChangeArrowheads="1"/>
              </p:cNvSpPr>
              <p:nvPr/>
            </p:nvSpPr>
            <p:spPr bwMode="auto">
              <a:xfrm>
                <a:off x="3424" y="3158"/>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85" name="Oval 30">
                <a:extLst>
                  <a:ext uri="{FF2B5EF4-FFF2-40B4-BE49-F238E27FC236}">
                    <a16:creationId xmlns:a16="http://schemas.microsoft.com/office/drawing/2014/main" id="{B0B933CD-57E3-4FE3-A312-95B83447D939}"/>
                  </a:ext>
                </a:extLst>
              </p:cNvPr>
              <p:cNvSpPr>
                <a:spLocks noChangeArrowheads="1"/>
              </p:cNvSpPr>
              <p:nvPr/>
            </p:nvSpPr>
            <p:spPr bwMode="auto">
              <a:xfrm>
                <a:off x="3243" y="3475"/>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sp>
            <p:nvSpPr>
              <p:cNvPr id="86" name="Oval 31">
                <a:extLst>
                  <a:ext uri="{FF2B5EF4-FFF2-40B4-BE49-F238E27FC236}">
                    <a16:creationId xmlns:a16="http://schemas.microsoft.com/office/drawing/2014/main" id="{D9257C95-F310-4F1B-A266-4597A0327815}"/>
                  </a:ext>
                </a:extLst>
              </p:cNvPr>
              <p:cNvSpPr>
                <a:spLocks noChangeArrowheads="1"/>
              </p:cNvSpPr>
              <p:nvPr/>
            </p:nvSpPr>
            <p:spPr bwMode="auto">
              <a:xfrm>
                <a:off x="3515" y="3702"/>
                <a:ext cx="91" cy="91"/>
              </a:xfrm>
              <a:prstGeom prst="ellipse">
                <a:avLst/>
              </a:prstGeom>
              <a:solidFill>
                <a:schemeClr val="accent2"/>
              </a:solidFill>
              <a:ln w="9525">
                <a:solidFill>
                  <a:schemeClr val="tx1"/>
                </a:solidFill>
                <a:round/>
                <a:headEnd/>
                <a:tailEnd/>
              </a:ln>
              <a:effectLst/>
            </p:spPr>
            <p:txBody>
              <a:bodyPr wrap="none" anchor="ctr"/>
              <a:lstStyle/>
              <a:p>
                <a:endParaRPr lang="cs-CZ">
                  <a:solidFill>
                    <a:prstClr val="black"/>
                  </a:solidFill>
                </a:endParaRPr>
              </a:p>
            </p:txBody>
          </p:sp>
        </p:grpSp>
      </p:grpSp>
      <p:sp>
        <p:nvSpPr>
          <p:cNvPr id="3" name="Zástupný symbol pro zápatí 2">
            <a:extLst>
              <a:ext uri="{FF2B5EF4-FFF2-40B4-BE49-F238E27FC236}">
                <a16:creationId xmlns:a16="http://schemas.microsoft.com/office/drawing/2014/main" id="{D7CF8E06-637F-4D9F-8F9D-AF949502250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DFC18FF0-167C-4391-B311-B3B57DE2807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30992309-7944-4E16-AE29-800DB33B0D51}"/>
              </a:ext>
            </a:extLst>
          </p:cNvPr>
          <p:cNvSpPr>
            <a:spLocks noGrp="1"/>
          </p:cNvSpPr>
          <p:nvPr>
            <p:ph type="sldNum" sz="quarter" idx="11"/>
          </p:nvPr>
        </p:nvSpPr>
        <p:spPr/>
        <p:txBody>
          <a:bodyPr/>
          <a:lstStyle/>
          <a:p>
            <a:pPr>
              <a:defRPr/>
            </a:pPr>
            <a:fld id="{0BAAA98E-AEB8-429B-B9FA-B14E1C5572D3}" type="slidenum">
              <a:rPr lang="en-US" altLang="en-US" smtClean="0"/>
              <a:pPr>
                <a:defRPr/>
              </a:pPr>
              <a:t>88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32880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Similarity Queries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Reverse nearest neighbor query</a:t>
            </a:r>
          </a:p>
          <a:p>
            <a:endParaRPr lang="en-US" sz="2400" dirty="0"/>
          </a:p>
          <a:p>
            <a:pPr marL="0" indent="0">
              <a:buNone/>
            </a:pPr>
            <a:endParaRPr lang="en-US" b="1" dirty="0">
              <a:solidFill>
                <a:schemeClr val="accent6"/>
              </a:solidFill>
            </a:endParaRPr>
          </a:p>
          <a:p>
            <a:pPr>
              <a:buFont typeface="Wingdings" pitchFamily="2" charset="2"/>
              <a:buNone/>
            </a:pPr>
            <a:endParaRPr lang="en-US" sz="2000" dirty="0"/>
          </a:p>
          <a:p>
            <a:pPr>
              <a:buFont typeface="Wingdings" pitchFamily="2" charset="2"/>
              <a:buNone/>
            </a:pPr>
            <a:r>
              <a:rPr lang="en-US" sz="2000" dirty="0"/>
              <a:t>“all hotels with a specific museum as</a:t>
            </a:r>
          </a:p>
          <a:p>
            <a:pPr>
              <a:buFont typeface="Wingdings" pitchFamily="2" charset="2"/>
              <a:buNone/>
            </a:pPr>
            <a:r>
              <a:rPr lang="en-US" sz="2000" dirty="0"/>
              <a:t>a nearest cultural heritage cite”</a:t>
            </a:r>
          </a:p>
          <a:p>
            <a:pPr marL="0" indent="0">
              <a:buNone/>
            </a:pPr>
            <a:endParaRPr lang="en-US" altLang="cs-CZ" sz="2400" dirty="0"/>
          </a:p>
          <a:p>
            <a:pPr marL="0" indent="0">
              <a:buNone/>
            </a:pPr>
            <a:endParaRPr lang="en-US" altLang="cs-CZ" sz="2400" dirty="0"/>
          </a:p>
          <a:p>
            <a:pPr marL="0" indent="0">
              <a:buNone/>
            </a:pPr>
            <a:endParaRPr lang="en-US" altLang="cs-CZ" sz="2400" dirty="0"/>
          </a:p>
          <a:p>
            <a:pPr marL="0" indent="0">
              <a:buNone/>
            </a:pPr>
            <a:r>
              <a:rPr lang="en-US" altLang="cs-CZ" sz="2400" dirty="0"/>
              <a:t>Example of 2-</a:t>
            </a:r>
            <a:r>
              <a:rPr lang="en-US" altLang="cs-CZ" sz="2400" i="1" dirty="0"/>
              <a:t>RNN</a:t>
            </a:r>
            <a:r>
              <a:rPr lang="en-US" altLang="cs-CZ" sz="2400" dirty="0"/>
              <a:t>: objects </a:t>
            </a:r>
            <a:r>
              <a:rPr lang="en-US" altLang="cs-CZ" sz="2400" i="1" dirty="0"/>
              <a:t>o</a:t>
            </a:r>
            <a:r>
              <a:rPr lang="en-US" altLang="cs-CZ" sz="2400" i="1" baseline="-25000" dirty="0"/>
              <a:t>4</a:t>
            </a:r>
            <a:r>
              <a:rPr lang="en-US" altLang="cs-CZ" sz="2400" dirty="0"/>
              <a:t>, </a:t>
            </a:r>
            <a:r>
              <a:rPr lang="en-US" altLang="cs-CZ" sz="2400" i="1" dirty="0"/>
              <a:t>o</a:t>
            </a:r>
            <a:r>
              <a:rPr lang="en-US" altLang="cs-CZ" sz="2400" i="1" baseline="-25000" dirty="0"/>
              <a:t>5</a:t>
            </a:r>
            <a:r>
              <a:rPr lang="en-US" altLang="cs-CZ" sz="2400" dirty="0"/>
              <a:t>, and </a:t>
            </a:r>
            <a:r>
              <a:rPr lang="en-US" altLang="cs-CZ" sz="2400" i="1" dirty="0"/>
              <a:t>o</a:t>
            </a:r>
            <a:r>
              <a:rPr lang="en-US" altLang="cs-CZ" sz="2400" i="1" baseline="-25000" dirty="0"/>
              <a:t>6 </a:t>
            </a:r>
            <a:r>
              <a:rPr lang="en-US" altLang="cs-CZ" sz="2400" dirty="0"/>
              <a:t>have </a:t>
            </a:r>
            <a:r>
              <a:rPr lang="en-US" altLang="cs-CZ" sz="2400" i="1" dirty="0"/>
              <a:t>q</a:t>
            </a:r>
            <a:r>
              <a:rPr lang="en-US" altLang="cs-CZ" sz="2400" dirty="0"/>
              <a:t> between their two nearest neighbors</a:t>
            </a:r>
            <a:endParaRPr lang="en-US" sz="2400" b="1" dirty="0">
              <a:solidFill>
                <a:schemeClr val="accent6"/>
              </a:solidFill>
            </a:endParaRPr>
          </a:p>
        </p:txBody>
      </p:sp>
      <p:sp>
        <p:nvSpPr>
          <p:cNvPr id="3" name="Zástupný symbol pro zápatí 2">
            <a:extLst>
              <a:ext uri="{FF2B5EF4-FFF2-40B4-BE49-F238E27FC236}">
                <a16:creationId xmlns:a16="http://schemas.microsoft.com/office/drawing/2014/main" id="{D7CF8E06-637F-4D9F-8F9D-AF949502250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DFC18FF0-167C-4391-B311-B3B57DE28070}"/>
              </a:ext>
            </a:extLst>
          </p:cNvPr>
          <p:cNvSpPr>
            <a:spLocks noGrp="1"/>
          </p:cNvSpPr>
          <p:nvPr>
            <p:ph type="dt" sz="half" idx="10"/>
          </p:nvPr>
        </p:nvSpPr>
        <p:spPr/>
        <p:txBody>
          <a:bodyPr/>
          <a:lstStyle/>
          <a:p>
            <a:pPr>
              <a:defRPr/>
            </a:pPr>
            <a:r>
              <a:rPr lang="cs-CZ"/>
              <a:t>June 10, 2019</a:t>
            </a:r>
            <a:endParaRPr lang="en-US" dirty="0"/>
          </a:p>
        </p:txBody>
      </p:sp>
      <p:grpSp>
        <p:nvGrpSpPr>
          <p:cNvPr id="13" name="Skupina 12">
            <a:extLst>
              <a:ext uri="{FF2B5EF4-FFF2-40B4-BE49-F238E27FC236}">
                <a16:creationId xmlns:a16="http://schemas.microsoft.com/office/drawing/2014/main" id="{BBA2ADCE-981E-449E-BBDB-57EAD32F84A6}"/>
              </a:ext>
            </a:extLst>
          </p:cNvPr>
          <p:cNvGrpSpPr/>
          <p:nvPr/>
        </p:nvGrpSpPr>
        <p:grpSpPr>
          <a:xfrm>
            <a:off x="494606" y="1909281"/>
            <a:ext cx="4103662" cy="1015663"/>
            <a:chOff x="2268538" y="2636913"/>
            <a:chExt cx="4103662" cy="1015663"/>
          </a:xfrm>
        </p:grpSpPr>
        <p:sp>
          <p:nvSpPr>
            <p:cNvPr id="2" name="Obdélník 1">
              <a:extLst>
                <a:ext uri="{FF2B5EF4-FFF2-40B4-BE49-F238E27FC236}">
                  <a16:creationId xmlns:a16="http://schemas.microsoft.com/office/drawing/2014/main" id="{09B2D2E2-1D0F-4DD3-8604-DEFBC5ABC820}"/>
                </a:ext>
              </a:extLst>
            </p:cNvPr>
            <p:cNvSpPr/>
            <p:nvPr/>
          </p:nvSpPr>
          <p:spPr>
            <a:xfrm>
              <a:off x="2268538" y="2636913"/>
              <a:ext cx="4103662" cy="1015663"/>
            </a:xfrm>
            <a:prstGeom prst="rect">
              <a:avLst/>
            </a:prstGeom>
          </p:spPr>
          <p:txBody>
            <a:bodyPr wrap="square">
              <a:spAutoFit/>
            </a:bodyPr>
            <a:lstStyle/>
            <a:p>
              <a:r>
                <a:rPr lang="en-US" sz="2000" i="1" dirty="0"/>
                <a:t>k-RNN</a:t>
              </a:r>
              <a:r>
                <a:rPr lang="en-US" sz="2000" dirty="0"/>
                <a:t>(</a:t>
              </a:r>
              <a:r>
                <a:rPr lang="en-US" sz="2000" i="1" dirty="0"/>
                <a:t>q</a:t>
              </a:r>
              <a:r>
                <a:rPr lang="en-US" sz="2000" dirty="0"/>
                <a:t>, </a:t>
              </a:r>
              <a:r>
                <a:rPr lang="en-US" sz="2000" i="1" dirty="0"/>
                <a:t>k</a:t>
              </a:r>
              <a:r>
                <a:rPr lang="en-US" sz="2000" dirty="0"/>
                <a:t>)</a:t>
              </a:r>
              <a:r>
                <a:rPr lang="en-US" sz="2000" i="1" dirty="0"/>
                <a:t> = </a:t>
              </a:r>
              <a:r>
                <a:rPr lang="en-US" sz="2000" dirty="0"/>
                <a:t>{</a:t>
              </a:r>
              <a:r>
                <a:rPr lang="en-US" sz="2000" i="1" dirty="0">
                  <a:sym typeface="Symbol" pitchFamily="18" charset="2"/>
                </a:rPr>
                <a:t>R </a:t>
              </a:r>
              <a:r>
                <a:rPr lang="en-US" sz="2000" dirty="0">
                  <a:sym typeface="Symbol" pitchFamily="18" charset="2"/>
                </a:rPr>
                <a:t> </a:t>
              </a:r>
              <a:r>
                <a:rPr lang="en-US" sz="2000" i="1" dirty="0">
                  <a:sym typeface="Symbol" pitchFamily="18" charset="2"/>
                </a:rPr>
                <a:t>X</a:t>
              </a:r>
              <a:r>
                <a:rPr lang="en-US" sz="2000" dirty="0">
                  <a:latin typeface="Monotype Corsiva" pitchFamily="66" charset="0"/>
                </a:rPr>
                <a:t>,</a:t>
              </a:r>
              <a:endParaRPr lang="en-US" sz="2000" i="1" dirty="0">
                <a:latin typeface="Monotype Corsiva" pitchFamily="66" charset="0"/>
              </a:endParaRPr>
            </a:p>
            <a:p>
              <a:r>
                <a:rPr lang="en-US" sz="2000" i="1" dirty="0">
                  <a:latin typeface="Monotype Corsiva" pitchFamily="66" charset="0"/>
                  <a:sym typeface="Symbol" pitchFamily="18" charset="2"/>
                </a:rPr>
                <a:t>	</a:t>
              </a:r>
              <a:r>
                <a:rPr lang="en-US" sz="2000" dirty="0">
                  <a:sym typeface="Symbol" pitchFamily="18" charset="2"/>
                </a:rPr>
                <a:t></a:t>
              </a:r>
              <a:r>
                <a:rPr lang="en-US" sz="2000" i="1" dirty="0">
                  <a:sym typeface="Symbol" pitchFamily="18" charset="2"/>
                </a:rPr>
                <a:t>x </a:t>
              </a:r>
              <a:r>
                <a:rPr lang="en-US" sz="2000" dirty="0">
                  <a:sym typeface="Symbol" pitchFamily="18" charset="2"/>
                </a:rPr>
                <a:t> </a:t>
              </a:r>
              <a:r>
                <a:rPr lang="en-US" sz="2000" i="1" dirty="0">
                  <a:sym typeface="Symbol" pitchFamily="18" charset="2"/>
                </a:rPr>
                <a:t>R</a:t>
              </a:r>
              <a:r>
                <a:rPr lang="en-US" sz="2000" dirty="0">
                  <a:sym typeface="Symbol" pitchFamily="18" charset="2"/>
                </a:rPr>
                <a:t>:</a:t>
              </a:r>
              <a:r>
                <a:rPr lang="en-US" sz="2000" dirty="0"/>
                <a:t> </a:t>
              </a:r>
              <a:r>
                <a:rPr lang="en-US" sz="2000" i="1" dirty="0"/>
                <a:t>q</a:t>
              </a:r>
              <a:r>
                <a:rPr lang="en-US" sz="2000" dirty="0"/>
                <a:t> </a:t>
              </a:r>
              <a:r>
                <a:rPr lang="en-US" sz="2000" dirty="0">
                  <a:sym typeface="Symbol" pitchFamily="18" charset="2"/>
                </a:rPr>
                <a:t> </a:t>
              </a:r>
              <a:r>
                <a:rPr lang="en-US" sz="2000" i="1" dirty="0">
                  <a:sym typeface="Symbol" pitchFamily="18" charset="2"/>
                </a:rPr>
                <a:t>k-NN</a:t>
              </a:r>
              <a:r>
                <a:rPr lang="en-US" sz="2000" dirty="0">
                  <a:sym typeface="Symbol" pitchFamily="18" charset="2"/>
                </a:rPr>
                <a:t>(</a:t>
              </a:r>
              <a:r>
                <a:rPr lang="en-US" sz="2000" i="1" dirty="0">
                  <a:sym typeface="Symbol" pitchFamily="18" charset="2"/>
                </a:rPr>
                <a:t>x</a:t>
              </a:r>
              <a:r>
                <a:rPr lang="en-US" sz="2000" dirty="0">
                  <a:sym typeface="Symbol" pitchFamily="18" charset="2"/>
                </a:rPr>
                <a:t>, </a:t>
              </a:r>
              <a:r>
                <a:rPr lang="en-US" sz="2000" i="1" dirty="0">
                  <a:sym typeface="Symbol" pitchFamily="18" charset="2"/>
                </a:rPr>
                <a:t>k</a:t>
              </a:r>
              <a:r>
                <a:rPr lang="en-US" sz="2000" dirty="0">
                  <a:sym typeface="Symbol" pitchFamily="18" charset="2"/>
                </a:rPr>
                <a:t>) ∧</a:t>
              </a:r>
            </a:p>
            <a:p>
              <a:r>
                <a:rPr lang="en-US" sz="2000" i="1" dirty="0">
                  <a:sym typeface="Symbol" pitchFamily="18" charset="2"/>
                </a:rPr>
                <a:t>	</a:t>
              </a:r>
              <a:r>
                <a:rPr lang="en-US" sz="2000" dirty="0">
                  <a:sym typeface="Symbol" pitchFamily="18" charset="2"/>
                </a:rPr>
                <a:t></a:t>
              </a:r>
              <a:r>
                <a:rPr lang="en-US" sz="2000" i="1" dirty="0">
                  <a:sym typeface="Symbol" pitchFamily="18" charset="2"/>
                </a:rPr>
                <a:t>x </a:t>
              </a:r>
              <a:r>
                <a:rPr lang="en-US" sz="2000" dirty="0">
                  <a:sym typeface="Symbol" pitchFamily="18" charset="2"/>
                </a:rPr>
                <a:t> </a:t>
              </a:r>
              <a:r>
                <a:rPr lang="en-US" sz="2000" i="1" dirty="0">
                  <a:sym typeface="Symbol" pitchFamily="18" charset="2"/>
                </a:rPr>
                <a:t>X</a:t>
              </a:r>
              <a:r>
                <a:rPr lang="en-US" sz="2000" dirty="0">
                  <a:sym typeface="Symbol" pitchFamily="18" charset="2"/>
                </a:rPr>
                <a:t> – </a:t>
              </a:r>
              <a:r>
                <a:rPr lang="en-US" sz="2000" i="1" dirty="0">
                  <a:sym typeface="Symbol" pitchFamily="18" charset="2"/>
                </a:rPr>
                <a:t>R</a:t>
              </a:r>
              <a:r>
                <a:rPr lang="en-US" sz="2000" dirty="0">
                  <a:sym typeface="Symbol" pitchFamily="18" charset="2"/>
                </a:rPr>
                <a:t>:</a:t>
              </a:r>
              <a:r>
                <a:rPr lang="en-US" sz="2000" i="1" dirty="0">
                  <a:sym typeface="Symbol" pitchFamily="18" charset="2"/>
                </a:rPr>
                <a:t> </a:t>
              </a:r>
              <a:r>
                <a:rPr lang="en-US" sz="2000" i="1" dirty="0"/>
                <a:t>q</a:t>
              </a:r>
              <a:r>
                <a:rPr lang="en-US" sz="2000" dirty="0"/>
                <a:t> </a:t>
              </a:r>
              <a:r>
                <a:rPr lang="en-US" sz="2000" dirty="0">
                  <a:sym typeface="Symbol" pitchFamily="18" charset="2"/>
                </a:rPr>
                <a:t> </a:t>
              </a:r>
              <a:r>
                <a:rPr lang="en-US" sz="2000" i="1" dirty="0">
                  <a:sym typeface="Symbol" pitchFamily="18" charset="2"/>
                </a:rPr>
                <a:t>k-NN</a:t>
              </a:r>
              <a:r>
                <a:rPr lang="en-US" sz="2000" dirty="0">
                  <a:sym typeface="Symbol" pitchFamily="18" charset="2"/>
                </a:rPr>
                <a:t>(</a:t>
              </a:r>
              <a:r>
                <a:rPr lang="en-US" sz="2000" i="1" dirty="0">
                  <a:sym typeface="Symbol" pitchFamily="18" charset="2"/>
                </a:rPr>
                <a:t>x</a:t>
              </a:r>
              <a:r>
                <a:rPr lang="en-US" sz="2000" dirty="0">
                  <a:sym typeface="Symbol" pitchFamily="18" charset="2"/>
                </a:rPr>
                <a:t>, </a:t>
              </a:r>
              <a:r>
                <a:rPr lang="en-US" sz="2000" i="1" dirty="0">
                  <a:sym typeface="Symbol" pitchFamily="18" charset="2"/>
                </a:rPr>
                <a:t>k</a:t>
              </a:r>
              <a:r>
                <a:rPr lang="en-US" sz="2000" dirty="0">
                  <a:sym typeface="Symbol" pitchFamily="18" charset="2"/>
                </a:rPr>
                <a:t>)</a:t>
              </a:r>
              <a:endParaRPr lang="en-US" sz="2000" dirty="0"/>
            </a:p>
          </p:txBody>
        </p:sp>
        <p:cxnSp>
          <p:nvCxnSpPr>
            <p:cNvPr id="7" name="Přímá spojnice 6">
              <a:extLst>
                <a:ext uri="{FF2B5EF4-FFF2-40B4-BE49-F238E27FC236}">
                  <a16:creationId xmlns:a16="http://schemas.microsoft.com/office/drawing/2014/main" id="{237B9B93-B328-4ED3-8C74-0DB70E0F4A81}"/>
                </a:ext>
              </a:extLst>
            </p:cNvPr>
            <p:cNvCxnSpPr>
              <a:cxnSpLocks/>
            </p:cNvCxnSpPr>
            <p:nvPr/>
          </p:nvCxnSpPr>
          <p:spPr bwMode="auto">
            <a:xfrm flipH="1">
              <a:off x="4860032" y="3356992"/>
              <a:ext cx="72008" cy="216024"/>
            </a:xfrm>
            <a:prstGeom prst="line">
              <a:avLst/>
            </a:prstGeom>
            <a:solidFill>
              <a:schemeClr val="accent1"/>
            </a:solidFill>
            <a:ln w="9525" cap="flat" cmpd="sng" algn="ctr">
              <a:solidFill>
                <a:schemeClr val="tx1"/>
              </a:solidFill>
              <a:prstDash val="solid"/>
              <a:round/>
              <a:headEnd type="none" w="med" len="med"/>
              <a:tailEnd type="none" w="med" len="lg"/>
            </a:ln>
            <a:effectLst/>
          </p:spPr>
        </p:cxnSp>
      </p:grpSp>
      <p:grpSp>
        <p:nvGrpSpPr>
          <p:cNvPr id="100" name="Group 28">
            <a:extLst>
              <a:ext uri="{FF2B5EF4-FFF2-40B4-BE49-F238E27FC236}">
                <a16:creationId xmlns:a16="http://schemas.microsoft.com/office/drawing/2014/main" id="{98196D5F-9E21-438C-99F4-C37B43C4BE6A}"/>
              </a:ext>
            </a:extLst>
          </p:cNvPr>
          <p:cNvGrpSpPr>
            <a:grpSpLocks noChangeAspect="1"/>
          </p:cNvGrpSpPr>
          <p:nvPr/>
        </p:nvGrpSpPr>
        <p:grpSpPr bwMode="auto">
          <a:xfrm>
            <a:off x="5103052" y="2151145"/>
            <a:ext cx="3789428" cy="3236912"/>
            <a:chOff x="652" y="309"/>
            <a:chExt cx="2908" cy="2484"/>
          </a:xfrm>
        </p:grpSpPr>
        <p:sp>
          <p:nvSpPr>
            <p:cNvPr id="101" name="Oval 29">
              <a:extLst>
                <a:ext uri="{FF2B5EF4-FFF2-40B4-BE49-F238E27FC236}">
                  <a16:creationId xmlns:a16="http://schemas.microsoft.com/office/drawing/2014/main" id="{333FB6D0-9D30-49D0-A4CD-6CBE459EE735}"/>
                </a:ext>
              </a:extLst>
            </p:cNvPr>
            <p:cNvSpPr>
              <a:spLocks noChangeArrowheads="1"/>
            </p:cNvSpPr>
            <p:nvPr/>
          </p:nvSpPr>
          <p:spPr bwMode="auto">
            <a:xfrm>
              <a:off x="2336" y="754"/>
              <a:ext cx="1224" cy="113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 name="Oval 30">
              <a:extLst>
                <a:ext uri="{FF2B5EF4-FFF2-40B4-BE49-F238E27FC236}">
                  <a16:creationId xmlns:a16="http://schemas.microsoft.com/office/drawing/2014/main" id="{2F8703C5-D476-454B-A690-F85ABDAD374E}"/>
                </a:ext>
              </a:extLst>
            </p:cNvPr>
            <p:cNvSpPr>
              <a:spLocks noChangeArrowheads="1"/>
            </p:cNvSpPr>
            <p:nvPr/>
          </p:nvSpPr>
          <p:spPr bwMode="auto">
            <a:xfrm>
              <a:off x="1066" y="1253"/>
              <a:ext cx="1088" cy="1088"/>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 name="Text Box 31">
              <a:extLst>
                <a:ext uri="{FF2B5EF4-FFF2-40B4-BE49-F238E27FC236}">
                  <a16:creationId xmlns:a16="http://schemas.microsoft.com/office/drawing/2014/main" id="{767E5C3F-B9F1-43E6-99E7-772ABCE1672B}"/>
                </a:ext>
              </a:extLst>
            </p:cNvPr>
            <p:cNvSpPr txBox="1">
              <a:spLocks noChangeArrowheads="1"/>
            </p:cNvSpPr>
            <p:nvPr/>
          </p:nvSpPr>
          <p:spPr bwMode="auto">
            <a:xfrm>
              <a:off x="1565" y="1752"/>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SzTx/>
                <a:buFontTx/>
                <a:buNone/>
              </a:pPr>
              <a:r>
                <a:rPr lang="en-US" altLang="cs-CZ"/>
                <a:t>o</a:t>
              </a:r>
              <a:r>
                <a:rPr lang="en-US" altLang="cs-CZ" baseline="-25000"/>
                <a:t>5</a:t>
              </a:r>
              <a:endParaRPr lang="cs-CZ" altLang="cs-CZ" baseline="-25000"/>
            </a:p>
          </p:txBody>
        </p:sp>
        <p:sp>
          <p:nvSpPr>
            <p:cNvPr id="104" name="Rectangle 32">
              <a:extLst>
                <a:ext uri="{FF2B5EF4-FFF2-40B4-BE49-F238E27FC236}">
                  <a16:creationId xmlns:a16="http://schemas.microsoft.com/office/drawing/2014/main" id="{21740F23-C5C5-4E5E-9251-C55FC887D7BE}"/>
                </a:ext>
              </a:extLst>
            </p:cNvPr>
            <p:cNvSpPr>
              <a:spLocks noChangeArrowheads="1"/>
            </p:cNvSpPr>
            <p:nvPr/>
          </p:nvSpPr>
          <p:spPr bwMode="auto">
            <a:xfrm>
              <a:off x="1655" y="1344"/>
              <a:ext cx="91"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5" name="Text Box 33">
              <a:extLst>
                <a:ext uri="{FF2B5EF4-FFF2-40B4-BE49-F238E27FC236}">
                  <a16:creationId xmlns:a16="http://schemas.microsoft.com/office/drawing/2014/main" id="{DF7E6A34-3E97-49AA-A5E5-E687368AFD18}"/>
                </a:ext>
              </a:extLst>
            </p:cNvPr>
            <p:cNvSpPr txBox="1">
              <a:spLocks noChangeArrowheads="1"/>
            </p:cNvSpPr>
            <p:nvPr/>
          </p:nvSpPr>
          <p:spPr bwMode="auto">
            <a:xfrm>
              <a:off x="1655" y="138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cs-CZ" altLang="cs-CZ"/>
                <a:t>q</a:t>
              </a:r>
            </a:p>
          </p:txBody>
        </p:sp>
        <p:sp>
          <p:nvSpPr>
            <p:cNvPr id="106" name="Oval 34">
              <a:extLst>
                <a:ext uri="{FF2B5EF4-FFF2-40B4-BE49-F238E27FC236}">
                  <a16:creationId xmlns:a16="http://schemas.microsoft.com/office/drawing/2014/main" id="{A01E82ED-1D30-4D1B-9E00-255FB33831B3}"/>
                </a:ext>
              </a:extLst>
            </p:cNvPr>
            <p:cNvSpPr>
              <a:spLocks noChangeArrowheads="1"/>
            </p:cNvSpPr>
            <p:nvPr/>
          </p:nvSpPr>
          <p:spPr bwMode="auto">
            <a:xfrm>
              <a:off x="1565" y="1706"/>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7" name="Oval 35">
              <a:extLst>
                <a:ext uri="{FF2B5EF4-FFF2-40B4-BE49-F238E27FC236}">
                  <a16:creationId xmlns:a16="http://schemas.microsoft.com/office/drawing/2014/main" id="{A6E9EA78-4F7F-4780-AE79-FC7A6F504D53}"/>
                </a:ext>
              </a:extLst>
            </p:cNvPr>
            <p:cNvSpPr>
              <a:spLocks noChangeArrowheads="1"/>
            </p:cNvSpPr>
            <p:nvPr/>
          </p:nvSpPr>
          <p:spPr bwMode="auto">
            <a:xfrm>
              <a:off x="1882" y="527"/>
              <a:ext cx="1134" cy="1089"/>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8" name="Oval 36">
              <a:extLst>
                <a:ext uri="{FF2B5EF4-FFF2-40B4-BE49-F238E27FC236}">
                  <a16:creationId xmlns:a16="http://schemas.microsoft.com/office/drawing/2014/main" id="{51F2FAE9-0587-479A-B356-B8E9E6B44621}"/>
                </a:ext>
              </a:extLst>
            </p:cNvPr>
            <p:cNvSpPr>
              <a:spLocks noChangeArrowheads="1"/>
            </p:cNvSpPr>
            <p:nvPr/>
          </p:nvSpPr>
          <p:spPr bwMode="auto">
            <a:xfrm>
              <a:off x="1837" y="1026"/>
              <a:ext cx="1224" cy="122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9" name="Oval 37">
              <a:extLst>
                <a:ext uri="{FF2B5EF4-FFF2-40B4-BE49-F238E27FC236}">
                  <a16:creationId xmlns:a16="http://schemas.microsoft.com/office/drawing/2014/main" id="{805937D4-B96B-4DEC-808B-54F8A27E840E}"/>
                </a:ext>
              </a:extLst>
            </p:cNvPr>
            <p:cNvSpPr>
              <a:spLocks noChangeArrowheads="1"/>
            </p:cNvSpPr>
            <p:nvPr/>
          </p:nvSpPr>
          <p:spPr bwMode="auto">
            <a:xfrm>
              <a:off x="1247" y="1026"/>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SzTx/>
                <a:buFontTx/>
                <a:buNone/>
              </a:pPr>
              <a:endParaRPr lang="en-US" altLang="cs-CZ" i="0"/>
            </a:p>
          </p:txBody>
        </p:sp>
        <p:sp>
          <p:nvSpPr>
            <p:cNvPr id="110" name="Text Box 38">
              <a:extLst>
                <a:ext uri="{FF2B5EF4-FFF2-40B4-BE49-F238E27FC236}">
                  <a16:creationId xmlns:a16="http://schemas.microsoft.com/office/drawing/2014/main" id="{209C5705-43AA-4787-ADE4-035100146BB7}"/>
                </a:ext>
              </a:extLst>
            </p:cNvPr>
            <p:cNvSpPr txBox="1">
              <a:spLocks noChangeArrowheads="1"/>
            </p:cNvSpPr>
            <p:nvPr/>
          </p:nvSpPr>
          <p:spPr bwMode="auto">
            <a:xfrm>
              <a:off x="1338" y="981"/>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a:t>o</a:t>
              </a:r>
              <a:r>
                <a:rPr lang="en-US" altLang="cs-CZ" baseline="-25000"/>
                <a:t>4</a:t>
              </a:r>
              <a:endParaRPr lang="cs-CZ" altLang="cs-CZ" baseline="-25000"/>
            </a:p>
          </p:txBody>
        </p:sp>
        <p:sp>
          <p:nvSpPr>
            <p:cNvPr id="111" name="Oval 39">
              <a:extLst>
                <a:ext uri="{FF2B5EF4-FFF2-40B4-BE49-F238E27FC236}">
                  <a16:creationId xmlns:a16="http://schemas.microsoft.com/office/drawing/2014/main" id="{9021C529-7377-4E40-9AE5-CFE2E5BD9096}"/>
                </a:ext>
              </a:extLst>
            </p:cNvPr>
            <p:cNvSpPr>
              <a:spLocks noChangeArrowheads="1"/>
            </p:cNvSpPr>
            <p:nvPr/>
          </p:nvSpPr>
          <p:spPr bwMode="auto">
            <a:xfrm>
              <a:off x="1247" y="2160"/>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 name="Text Box 40">
              <a:extLst>
                <a:ext uri="{FF2B5EF4-FFF2-40B4-BE49-F238E27FC236}">
                  <a16:creationId xmlns:a16="http://schemas.microsoft.com/office/drawing/2014/main" id="{02C7643C-FB02-446B-BC24-3DF2BDF21EF9}"/>
                </a:ext>
              </a:extLst>
            </p:cNvPr>
            <p:cNvSpPr txBox="1">
              <a:spLocks noChangeArrowheads="1"/>
            </p:cNvSpPr>
            <p:nvPr/>
          </p:nvSpPr>
          <p:spPr bwMode="auto">
            <a:xfrm>
              <a:off x="1247" y="2251"/>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a:t>o</a:t>
              </a:r>
              <a:r>
                <a:rPr lang="en-US" altLang="cs-CZ" baseline="-25000"/>
                <a:t>6</a:t>
              </a:r>
              <a:endParaRPr lang="cs-CZ" altLang="cs-CZ" baseline="-25000"/>
            </a:p>
          </p:txBody>
        </p:sp>
        <p:grpSp>
          <p:nvGrpSpPr>
            <p:cNvPr id="113" name="Group 41">
              <a:extLst>
                <a:ext uri="{FF2B5EF4-FFF2-40B4-BE49-F238E27FC236}">
                  <a16:creationId xmlns:a16="http://schemas.microsoft.com/office/drawing/2014/main" id="{F9C08025-49D0-4742-AFB6-99E3CEC84003}"/>
                </a:ext>
              </a:extLst>
            </p:cNvPr>
            <p:cNvGrpSpPr>
              <a:grpSpLocks/>
            </p:cNvGrpSpPr>
            <p:nvPr/>
          </p:nvGrpSpPr>
          <p:grpSpPr bwMode="auto">
            <a:xfrm>
              <a:off x="2381" y="1026"/>
              <a:ext cx="294" cy="276"/>
              <a:chOff x="4287" y="2523"/>
              <a:chExt cx="294" cy="276"/>
            </a:xfrm>
          </p:grpSpPr>
          <p:sp>
            <p:nvSpPr>
              <p:cNvPr id="121" name="Oval 42">
                <a:extLst>
                  <a:ext uri="{FF2B5EF4-FFF2-40B4-BE49-F238E27FC236}">
                    <a16:creationId xmlns:a16="http://schemas.microsoft.com/office/drawing/2014/main" id="{A6597B54-9E52-4482-8DEE-6AFF5D69501E}"/>
                  </a:ext>
                </a:extLst>
              </p:cNvPr>
              <p:cNvSpPr>
                <a:spLocks noChangeArrowheads="1"/>
              </p:cNvSpPr>
              <p:nvPr/>
            </p:nvSpPr>
            <p:spPr bwMode="auto">
              <a:xfrm>
                <a:off x="4287" y="2523"/>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 name="Text Box 43">
                <a:extLst>
                  <a:ext uri="{FF2B5EF4-FFF2-40B4-BE49-F238E27FC236}">
                    <a16:creationId xmlns:a16="http://schemas.microsoft.com/office/drawing/2014/main" id="{89FD59F3-B809-4782-B182-F7460B0F3774}"/>
                  </a:ext>
                </a:extLst>
              </p:cNvPr>
              <p:cNvSpPr txBox="1">
                <a:spLocks noChangeArrowheads="1"/>
              </p:cNvSpPr>
              <p:nvPr/>
            </p:nvSpPr>
            <p:spPr bwMode="auto">
              <a:xfrm>
                <a:off x="4332" y="256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a:t>o</a:t>
                </a:r>
                <a:r>
                  <a:rPr lang="en-US" altLang="cs-CZ" baseline="-25000"/>
                  <a:t>1</a:t>
                </a:r>
                <a:endParaRPr lang="cs-CZ" altLang="cs-CZ" baseline="-25000"/>
              </a:p>
            </p:txBody>
          </p:sp>
        </p:grpSp>
        <p:grpSp>
          <p:nvGrpSpPr>
            <p:cNvPr id="114" name="Group 44">
              <a:extLst>
                <a:ext uri="{FF2B5EF4-FFF2-40B4-BE49-F238E27FC236}">
                  <a16:creationId xmlns:a16="http://schemas.microsoft.com/office/drawing/2014/main" id="{403BEB45-5445-4B0D-9DF3-87C38AEC0CFF}"/>
                </a:ext>
              </a:extLst>
            </p:cNvPr>
            <p:cNvGrpSpPr>
              <a:grpSpLocks/>
            </p:cNvGrpSpPr>
            <p:nvPr/>
          </p:nvGrpSpPr>
          <p:grpSpPr bwMode="auto">
            <a:xfrm>
              <a:off x="2925" y="1207"/>
              <a:ext cx="294" cy="276"/>
              <a:chOff x="4287" y="2523"/>
              <a:chExt cx="294" cy="276"/>
            </a:xfrm>
          </p:grpSpPr>
          <p:sp>
            <p:nvSpPr>
              <p:cNvPr id="119" name="Oval 45">
                <a:extLst>
                  <a:ext uri="{FF2B5EF4-FFF2-40B4-BE49-F238E27FC236}">
                    <a16:creationId xmlns:a16="http://schemas.microsoft.com/office/drawing/2014/main" id="{D93F1E45-4C7B-42D2-B6F8-45A07D5E1E1C}"/>
                  </a:ext>
                </a:extLst>
              </p:cNvPr>
              <p:cNvSpPr>
                <a:spLocks noChangeArrowheads="1"/>
              </p:cNvSpPr>
              <p:nvPr/>
            </p:nvSpPr>
            <p:spPr bwMode="auto">
              <a:xfrm>
                <a:off x="4287" y="2523"/>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0" name="Text Box 46">
                <a:extLst>
                  <a:ext uri="{FF2B5EF4-FFF2-40B4-BE49-F238E27FC236}">
                    <a16:creationId xmlns:a16="http://schemas.microsoft.com/office/drawing/2014/main" id="{EBB50E13-A56B-4D8E-882C-38D959379EDA}"/>
                  </a:ext>
                </a:extLst>
              </p:cNvPr>
              <p:cNvSpPr txBox="1">
                <a:spLocks noChangeArrowheads="1"/>
              </p:cNvSpPr>
              <p:nvPr/>
            </p:nvSpPr>
            <p:spPr bwMode="auto">
              <a:xfrm>
                <a:off x="4332" y="256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a:t>o</a:t>
                </a:r>
                <a:r>
                  <a:rPr lang="en-US" altLang="cs-CZ" baseline="-25000"/>
                  <a:t>2</a:t>
                </a:r>
                <a:endParaRPr lang="cs-CZ" altLang="cs-CZ" baseline="-25000"/>
              </a:p>
            </p:txBody>
          </p:sp>
        </p:grpSp>
        <p:sp>
          <p:nvSpPr>
            <p:cNvPr id="115" name="Oval 47">
              <a:extLst>
                <a:ext uri="{FF2B5EF4-FFF2-40B4-BE49-F238E27FC236}">
                  <a16:creationId xmlns:a16="http://schemas.microsoft.com/office/drawing/2014/main" id="{F515FA06-6409-4561-9778-5CE2E53FC872}"/>
                </a:ext>
              </a:extLst>
            </p:cNvPr>
            <p:cNvSpPr>
              <a:spLocks noChangeArrowheads="1"/>
            </p:cNvSpPr>
            <p:nvPr/>
          </p:nvSpPr>
          <p:spPr bwMode="auto">
            <a:xfrm>
              <a:off x="2381" y="1570"/>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6" name="Text Box 48">
              <a:extLst>
                <a:ext uri="{FF2B5EF4-FFF2-40B4-BE49-F238E27FC236}">
                  <a16:creationId xmlns:a16="http://schemas.microsoft.com/office/drawing/2014/main" id="{DA730DCF-AC4C-43D2-938D-5AC803ED6DDE}"/>
                </a:ext>
              </a:extLst>
            </p:cNvPr>
            <p:cNvSpPr txBox="1">
              <a:spLocks noChangeArrowheads="1"/>
            </p:cNvSpPr>
            <p:nvPr/>
          </p:nvSpPr>
          <p:spPr bwMode="auto">
            <a:xfrm>
              <a:off x="2336" y="1661"/>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a:t>o</a:t>
              </a:r>
              <a:r>
                <a:rPr lang="en-US" altLang="cs-CZ" baseline="-25000"/>
                <a:t>3</a:t>
              </a:r>
              <a:endParaRPr lang="cs-CZ" altLang="cs-CZ" baseline="-25000"/>
            </a:p>
          </p:txBody>
        </p:sp>
        <p:sp>
          <p:nvSpPr>
            <p:cNvPr id="117" name="Arc 49">
              <a:extLst>
                <a:ext uri="{FF2B5EF4-FFF2-40B4-BE49-F238E27FC236}">
                  <a16:creationId xmlns:a16="http://schemas.microsoft.com/office/drawing/2014/main" id="{E1CF5349-AD34-41F0-904F-B6E4763B9F10}"/>
                </a:ext>
              </a:extLst>
            </p:cNvPr>
            <p:cNvSpPr>
              <a:spLocks/>
            </p:cNvSpPr>
            <p:nvPr/>
          </p:nvSpPr>
          <p:spPr bwMode="auto">
            <a:xfrm>
              <a:off x="660" y="1206"/>
              <a:ext cx="1632" cy="1587"/>
            </a:xfrm>
            <a:custGeom>
              <a:avLst/>
              <a:gdLst>
                <a:gd name="G0" fmla="+- 13656 0 0"/>
                <a:gd name="G1" fmla="+- 21600 0 0"/>
                <a:gd name="G2" fmla="+- 21600 0 0"/>
                <a:gd name="T0" fmla="*/ 0 w 35256"/>
                <a:gd name="T1" fmla="*/ 4865 h 35257"/>
                <a:gd name="T2" fmla="*/ 30391 w 35256"/>
                <a:gd name="T3" fmla="*/ 35257 h 35257"/>
                <a:gd name="T4" fmla="*/ 13656 w 35256"/>
                <a:gd name="T5" fmla="*/ 21600 h 35257"/>
              </a:gdLst>
              <a:ahLst/>
              <a:cxnLst>
                <a:cxn ang="0">
                  <a:pos x="T0" y="T1"/>
                </a:cxn>
                <a:cxn ang="0">
                  <a:pos x="T2" y="T3"/>
                </a:cxn>
                <a:cxn ang="0">
                  <a:pos x="T4" y="T5"/>
                </a:cxn>
              </a:cxnLst>
              <a:rect l="0" t="0" r="r" b="b"/>
              <a:pathLst>
                <a:path w="35256" h="35257" fill="none" extrusionOk="0">
                  <a:moveTo>
                    <a:pt x="-1" y="4864"/>
                  </a:moveTo>
                  <a:cubicBezTo>
                    <a:pt x="3855" y="1718"/>
                    <a:pt x="8679" y="0"/>
                    <a:pt x="13656" y="0"/>
                  </a:cubicBezTo>
                  <a:cubicBezTo>
                    <a:pt x="25585" y="0"/>
                    <a:pt x="35256" y="9670"/>
                    <a:pt x="35256" y="21600"/>
                  </a:cubicBezTo>
                  <a:cubicBezTo>
                    <a:pt x="35256" y="26576"/>
                    <a:pt x="33537" y="31400"/>
                    <a:pt x="30390" y="35256"/>
                  </a:cubicBezTo>
                </a:path>
                <a:path w="35256" h="35257" stroke="0" extrusionOk="0">
                  <a:moveTo>
                    <a:pt x="-1" y="4864"/>
                  </a:moveTo>
                  <a:cubicBezTo>
                    <a:pt x="3855" y="1718"/>
                    <a:pt x="8679" y="0"/>
                    <a:pt x="13656" y="0"/>
                  </a:cubicBezTo>
                  <a:cubicBezTo>
                    <a:pt x="25585" y="0"/>
                    <a:pt x="35256" y="9670"/>
                    <a:pt x="35256" y="21600"/>
                  </a:cubicBezTo>
                  <a:cubicBezTo>
                    <a:pt x="35256" y="26576"/>
                    <a:pt x="33537" y="31400"/>
                    <a:pt x="30390" y="35256"/>
                  </a:cubicBezTo>
                  <a:lnTo>
                    <a:pt x="13656" y="21600"/>
                  </a:lnTo>
                  <a:close/>
                </a:path>
              </a:pathLst>
            </a:cu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8" name="Arc 50">
              <a:extLst>
                <a:ext uri="{FF2B5EF4-FFF2-40B4-BE49-F238E27FC236}">
                  <a16:creationId xmlns:a16="http://schemas.microsoft.com/office/drawing/2014/main" id="{CA126F1F-F278-42CF-8174-FD0781DB61BD}"/>
                </a:ext>
              </a:extLst>
            </p:cNvPr>
            <p:cNvSpPr>
              <a:spLocks/>
            </p:cNvSpPr>
            <p:nvPr/>
          </p:nvSpPr>
          <p:spPr bwMode="auto">
            <a:xfrm>
              <a:off x="652" y="309"/>
              <a:ext cx="1460" cy="1535"/>
            </a:xfrm>
            <a:custGeom>
              <a:avLst/>
              <a:gdLst>
                <a:gd name="G0" fmla="+- 17980 0 0"/>
                <a:gd name="G1" fmla="+- 21600 0 0"/>
                <a:gd name="G2" fmla="+- 21600 0 0"/>
                <a:gd name="T0" fmla="*/ 1058 w 39580"/>
                <a:gd name="T1" fmla="*/ 8175 h 43200"/>
                <a:gd name="T2" fmla="*/ 0 w 39580"/>
                <a:gd name="T3" fmla="*/ 33570 h 43200"/>
                <a:gd name="T4" fmla="*/ 17980 w 39580"/>
                <a:gd name="T5" fmla="*/ 21600 h 43200"/>
              </a:gdLst>
              <a:ahLst/>
              <a:cxnLst>
                <a:cxn ang="0">
                  <a:pos x="T0" y="T1"/>
                </a:cxn>
                <a:cxn ang="0">
                  <a:pos x="T2" y="T3"/>
                </a:cxn>
                <a:cxn ang="0">
                  <a:pos x="T4" y="T5"/>
                </a:cxn>
              </a:cxnLst>
              <a:rect l="0" t="0" r="r" b="b"/>
              <a:pathLst>
                <a:path w="39580" h="43200" fill="none" extrusionOk="0">
                  <a:moveTo>
                    <a:pt x="1058" y="8175"/>
                  </a:moveTo>
                  <a:cubicBezTo>
                    <a:pt x="5155" y="3010"/>
                    <a:pt x="11387" y="0"/>
                    <a:pt x="17980" y="0"/>
                  </a:cubicBezTo>
                  <a:cubicBezTo>
                    <a:pt x="29909" y="0"/>
                    <a:pt x="39580" y="9670"/>
                    <a:pt x="39580" y="21600"/>
                  </a:cubicBezTo>
                  <a:cubicBezTo>
                    <a:pt x="39580" y="33529"/>
                    <a:pt x="29909" y="43200"/>
                    <a:pt x="17980" y="43200"/>
                  </a:cubicBezTo>
                  <a:cubicBezTo>
                    <a:pt x="10753" y="43200"/>
                    <a:pt x="4004" y="39585"/>
                    <a:pt x="0" y="33569"/>
                  </a:cubicBezTo>
                </a:path>
                <a:path w="39580" h="43200" stroke="0" extrusionOk="0">
                  <a:moveTo>
                    <a:pt x="1058" y="8175"/>
                  </a:moveTo>
                  <a:cubicBezTo>
                    <a:pt x="5155" y="3010"/>
                    <a:pt x="11387" y="0"/>
                    <a:pt x="17980" y="0"/>
                  </a:cubicBezTo>
                  <a:cubicBezTo>
                    <a:pt x="29909" y="0"/>
                    <a:pt x="39580" y="9670"/>
                    <a:pt x="39580" y="21600"/>
                  </a:cubicBezTo>
                  <a:cubicBezTo>
                    <a:pt x="39580" y="33529"/>
                    <a:pt x="29909" y="43200"/>
                    <a:pt x="17980" y="43200"/>
                  </a:cubicBezTo>
                  <a:cubicBezTo>
                    <a:pt x="10753" y="43200"/>
                    <a:pt x="4004" y="39585"/>
                    <a:pt x="0" y="33569"/>
                  </a:cubicBezTo>
                  <a:lnTo>
                    <a:pt x="17980" y="21600"/>
                  </a:lnTo>
                  <a:close/>
                </a:path>
              </a:pathLst>
            </a:cu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 name="Zástupný symbol pro číslo snímku 3">
            <a:extLst>
              <a:ext uri="{FF2B5EF4-FFF2-40B4-BE49-F238E27FC236}">
                <a16:creationId xmlns:a16="http://schemas.microsoft.com/office/drawing/2014/main" id="{04F23445-48AC-4D6B-B72D-1571459B2401}"/>
              </a:ext>
            </a:extLst>
          </p:cNvPr>
          <p:cNvSpPr>
            <a:spLocks noGrp="1"/>
          </p:cNvSpPr>
          <p:nvPr>
            <p:ph type="sldNum" sz="quarter" idx="11"/>
          </p:nvPr>
        </p:nvSpPr>
        <p:spPr/>
        <p:txBody>
          <a:bodyPr/>
          <a:lstStyle/>
          <a:p>
            <a:pPr>
              <a:defRPr/>
            </a:pPr>
            <a:fld id="{0BAAA98E-AEB8-429B-B9FA-B14E1C5572D3}" type="slidenum">
              <a:rPr lang="en-US" altLang="en-US" smtClean="0"/>
              <a:pPr>
                <a:defRPr/>
              </a:pPr>
              <a:t>89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87241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1.2 3D Motion Capture Devices</a:t>
            </a:r>
          </a:p>
        </p:txBody>
      </p:sp>
      <p:sp>
        <p:nvSpPr>
          <p:cNvPr id="9" name="Content Placeholder 8"/>
          <p:cNvSpPr>
            <a:spLocks noGrp="1"/>
          </p:cNvSpPr>
          <p:nvPr>
            <p:ph idx="1"/>
          </p:nvPr>
        </p:nvSpPr>
        <p:spPr/>
        <p:txBody>
          <a:bodyPr/>
          <a:lstStyle/>
          <a:p>
            <a:pPr marL="0" indent="0">
              <a:buNone/>
            </a:pPr>
            <a:r>
              <a:rPr lang="en-US" altLang="cs-CZ" b="1" dirty="0">
                <a:solidFill>
                  <a:schemeClr val="accent2"/>
                </a:solidFill>
              </a:rPr>
              <a:t>3D motion capture devices</a:t>
            </a:r>
          </a:p>
          <a:p>
            <a:r>
              <a:rPr lang="en-US" altLang="cs-CZ" sz="2400" dirty="0">
                <a:solidFill>
                  <a:schemeClr val="accent6"/>
                </a:solidFill>
              </a:rPr>
              <a:t>Optical-based</a:t>
            </a:r>
            <a:r>
              <a:rPr lang="en-US" altLang="cs-CZ" sz="2400" dirty="0"/>
              <a:t> devices are the most commonly used</a:t>
            </a:r>
          </a:p>
          <a:p>
            <a:r>
              <a:rPr lang="en-US" altLang="cs-CZ" sz="2400" dirty="0"/>
              <a:t>Advantages/disadvantages:</a:t>
            </a:r>
          </a:p>
          <a:p>
            <a:pPr lvl="1"/>
            <a:r>
              <a:rPr lang="en-US" altLang="cs-CZ" sz="2000" dirty="0"/>
              <a:t>Invasive – </a:t>
            </a:r>
            <a:r>
              <a:rPr lang="en-US" altLang="cs-CZ" sz="2000" dirty="0">
                <a:solidFill>
                  <a:srgbClr val="00B050"/>
                </a:solidFill>
              </a:rPr>
              <a:t>accurate</a:t>
            </a:r>
            <a:r>
              <a:rPr lang="en-US" altLang="cs-CZ" sz="2000" dirty="0"/>
              <a:t> | </a:t>
            </a:r>
            <a:r>
              <a:rPr lang="en-US" altLang="cs-CZ" sz="2000" dirty="0">
                <a:solidFill>
                  <a:srgbClr val="00B050"/>
                </a:solidFill>
              </a:rPr>
              <a:t>large space</a:t>
            </a:r>
            <a:r>
              <a:rPr lang="en-US" altLang="cs-CZ" sz="2000" dirty="0"/>
              <a:t> | </a:t>
            </a:r>
            <a:r>
              <a:rPr lang="en-US" altLang="cs-CZ" sz="2000" dirty="0">
                <a:solidFill>
                  <a:srgbClr val="FF0000"/>
                </a:solidFill>
              </a:rPr>
              <a:t>markers</a:t>
            </a:r>
            <a:r>
              <a:rPr lang="en-US" altLang="cs-CZ" sz="2000" dirty="0"/>
              <a:t> | </a:t>
            </a:r>
            <a:r>
              <a:rPr lang="en-US" altLang="cs-CZ" sz="2000" dirty="0">
                <a:solidFill>
                  <a:srgbClr val="FF0000"/>
                </a:solidFill>
              </a:rPr>
              <a:t>expensive</a:t>
            </a:r>
          </a:p>
          <a:p>
            <a:pPr lvl="2"/>
            <a:r>
              <a:rPr lang="en-US" altLang="cs-CZ" sz="1600" dirty="0"/>
              <a:t>Vicon, </a:t>
            </a:r>
            <a:r>
              <a:rPr lang="en-US" altLang="cs-CZ" sz="1600" dirty="0" err="1"/>
              <a:t>MotionAnalysis</a:t>
            </a:r>
            <a:endParaRPr lang="en-US" altLang="cs-CZ" sz="1600" dirty="0"/>
          </a:p>
          <a:p>
            <a:pPr lvl="1"/>
            <a:r>
              <a:rPr lang="en-US" altLang="cs-CZ" sz="2000" dirty="0"/>
              <a:t>Non-invasive – </a:t>
            </a:r>
            <a:r>
              <a:rPr lang="en-US" altLang="cs-CZ" sz="2000" dirty="0">
                <a:solidFill>
                  <a:srgbClr val="00B050"/>
                </a:solidFill>
              </a:rPr>
              <a:t>no markers</a:t>
            </a:r>
            <a:r>
              <a:rPr lang="en-US" altLang="cs-CZ" sz="2000" dirty="0"/>
              <a:t> | </a:t>
            </a:r>
            <a:r>
              <a:rPr lang="en-US" altLang="cs-CZ" sz="2000" dirty="0">
                <a:solidFill>
                  <a:srgbClr val="FF0000"/>
                </a:solidFill>
              </a:rPr>
              <a:t>small space</a:t>
            </a:r>
          </a:p>
          <a:p>
            <a:pPr lvl="2"/>
            <a:r>
              <a:rPr lang="en-US" altLang="cs-CZ" sz="1600" dirty="0">
                <a:solidFill>
                  <a:srgbClr val="00B050"/>
                </a:solidFill>
              </a:rPr>
              <a:t>Accurate</a:t>
            </a:r>
            <a:r>
              <a:rPr lang="en-US" altLang="cs-CZ" sz="1600" dirty="0"/>
              <a:t> but </a:t>
            </a:r>
            <a:r>
              <a:rPr lang="en-US" altLang="cs-CZ" sz="1600" dirty="0">
                <a:solidFill>
                  <a:srgbClr val="FF0000"/>
                </a:solidFill>
              </a:rPr>
              <a:t>expensive</a:t>
            </a:r>
            <a:r>
              <a:rPr lang="en-US" altLang="cs-CZ" sz="1600" dirty="0"/>
              <a:t> – Organic Motion</a:t>
            </a:r>
          </a:p>
          <a:p>
            <a:pPr lvl="2"/>
            <a:r>
              <a:rPr lang="en-US" altLang="cs-CZ" sz="1600" dirty="0">
                <a:solidFill>
                  <a:srgbClr val="FF0000"/>
                </a:solidFill>
              </a:rPr>
              <a:t>Less accurate</a:t>
            </a:r>
            <a:r>
              <a:rPr lang="en-US" altLang="cs-CZ" sz="1600" dirty="0"/>
              <a:t> but </a:t>
            </a:r>
            <a:r>
              <a:rPr lang="en-US" altLang="cs-CZ" sz="1600" dirty="0">
                <a:solidFill>
                  <a:srgbClr val="00B050"/>
                </a:solidFill>
              </a:rPr>
              <a:t>cheap</a:t>
            </a:r>
            <a:r>
              <a:rPr lang="en-US" altLang="cs-CZ" sz="1600" dirty="0"/>
              <a:t> – Microsoft Kinect, ASUS </a:t>
            </a:r>
            <a:r>
              <a:rPr lang="en-US" altLang="cs-CZ" sz="1600" dirty="0" err="1"/>
              <a:t>Xtion</a:t>
            </a:r>
            <a:endParaRPr lang="en-US" altLang="cs-CZ" sz="1600" dirty="0"/>
          </a:p>
          <a:p>
            <a:r>
              <a:rPr lang="en-US" altLang="cs-CZ" sz="2400" dirty="0"/>
              <a:t>Hardware devices and applicable software tools are usually independent</a:t>
            </a:r>
          </a:p>
          <a:p>
            <a:pPr lvl="1"/>
            <a:r>
              <a:rPr lang="cs-CZ" altLang="cs-CZ" sz="2000" dirty="0" err="1"/>
              <a:t>iPi</a:t>
            </a:r>
            <a:r>
              <a:rPr lang="cs-CZ" altLang="cs-CZ" sz="2000" dirty="0"/>
              <a:t> Soft – </a:t>
            </a:r>
            <a:r>
              <a:rPr lang="en-US" altLang="cs-CZ" sz="2000" dirty="0"/>
              <a:t>marker-less, </a:t>
            </a:r>
            <a:r>
              <a:rPr lang="cs-CZ" altLang="cs-CZ" sz="2000" dirty="0"/>
              <a:t>up to 16</a:t>
            </a:r>
            <a:r>
              <a:rPr lang="en-US" altLang="cs-CZ" sz="2000" dirty="0"/>
              <a:t> cameras or 4 Kinects</a:t>
            </a:r>
          </a:p>
          <a:p>
            <a:pPr lvl="1"/>
            <a:endParaRPr lang="en-US" altLang="cs-CZ" sz="2400" dirty="0"/>
          </a:p>
          <a:p>
            <a:r>
              <a:rPr lang="en-US" altLang="cs-CZ" sz="2400" b="1" dirty="0">
                <a:solidFill>
                  <a:schemeClr val="accent6"/>
                </a:solidFill>
              </a:rPr>
              <a:t>Captured motion data serve as an input for our research</a:t>
            </a:r>
          </a:p>
        </p:txBody>
      </p:sp>
      <p:sp>
        <p:nvSpPr>
          <p:cNvPr id="2" name="Zástupný symbol pro zápatí 1">
            <a:extLst>
              <a:ext uri="{FF2B5EF4-FFF2-40B4-BE49-F238E27FC236}">
                <a16:creationId xmlns:a16="http://schemas.microsoft.com/office/drawing/2014/main" id="{59E92605-5DBE-4841-AB7C-DF3E92428A30}"/>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4" name="Zástupný symbol pro datum 3">
            <a:extLst>
              <a:ext uri="{FF2B5EF4-FFF2-40B4-BE49-F238E27FC236}">
                <a16:creationId xmlns:a16="http://schemas.microsoft.com/office/drawing/2014/main" id="{1617B812-9B6F-4FD0-B577-9CDC4BEF7E50}"/>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BA8020BD-B330-4CB1-9259-B2693CA71ADA}"/>
              </a:ext>
            </a:extLst>
          </p:cNvPr>
          <p:cNvSpPr>
            <a:spLocks noGrp="1"/>
          </p:cNvSpPr>
          <p:nvPr>
            <p:ph type="sldNum" sz="quarter" idx="11"/>
          </p:nvPr>
        </p:nvSpPr>
        <p:spPr/>
        <p:txBody>
          <a:bodyPr/>
          <a:lstStyle/>
          <a:p>
            <a:pPr>
              <a:defRPr/>
            </a:pPr>
            <a:fld id="{0BAAA98E-AEB8-429B-B9FA-B14E1C5572D3}" type="slidenum">
              <a:rPr lang="en-US" altLang="en-US" smtClean="0"/>
              <a:pPr>
                <a:defRPr/>
              </a:pPr>
              <a:t>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772425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Similarity Joins</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b="1" dirty="0">
                <a:solidFill>
                  <a:schemeClr val="accent6"/>
                </a:solidFill>
              </a:rPr>
              <a:t>Similarity joins</a:t>
            </a:r>
          </a:p>
          <a:p>
            <a:r>
              <a:rPr lang="en-US" sz="2400" dirty="0"/>
              <a:t>Similarity join of two data sets</a:t>
            </a:r>
          </a:p>
          <a:p>
            <a:endParaRPr lang="en-US" sz="2400" dirty="0"/>
          </a:p>
          <a:p>
            <a:endParaRPr lang="en-US" sz="2400" dirty="0"/>
          </a:p>
          <a:p>
            <a:endParaRPr lang="en-US" sz="2400" dirty="0"/>
          </a:p>
          <a:p>
            <a:r>
              <a:rPr lang="en-US" altLang="cs-CZ" sz="2400" dirty="0"/>
              <a:t>Similarity self join </a:t>
            </a:r>
            <a:r>
              <a:rPr lang="en-US" altLang="cs-CZ" sz="2400" dirty="0">
                <a:sym typeface="Wingdings" panose="05000000000000000000" pitchFamily="2" charset="2"/>
              </a:rPr>
              <a:t> </a:t>
            </a:r>
            <a:r>
              <a:rPr lang="en-US" altLang="cs-CZ" sz="2400" i="1" dirty="0">
                <a:sym typeface="Wingdings" panose="05000000000000000000" pitchFamily="2" charset="2"/>
              </a:rPr>
              <a:t>X</a:t>
            </a:r>
            <a:r>
              <a:rPr lang="en-US" altLang="cs-CZ" sz="2400" dirty="0">
                <a:sym typeface="Wingdings" panose="05000000000000000000" pitchFamily="2" charset="2"/>
              </a:rPr>
              <a:t> = </a:t>
            </a:r>
            <a:r>
              <a:rPr lang="en-US" altLang="cs-CZ" sz="2400" i="1" dirty="0">
                <a:sym typeface="Wingdings" panose="05000000000000000000" pitchFamily="2" charset="2"/>
              </a:rPr>
              <a:t>Y</a:t>
            </a:r>
          </a:p>
          <a:p>
            <a:endParaRPr lang="en-US" sz="2400" dirty="0"/>
          </a:p>
          <a:p>
            <a:pPr>
              <a:buFont typeface="Wingdings" pitchFamily="2" charset="2"/>
              <a:buNone/>
            </a:pPr>
            <a:r>
              <a:rPr lang="en-US" sz="2000" dirty="0"/>
              <a:t>“pairs of hotels and museums</a:t>
            </a:r>
          </a:p>
          <a:p>
            <a:pPr>
              <a:buFont typeface="Wingdings" pitchFamily="2" charset="2"/>
              <a:buNone/>
            </a:pPr>
            <a:r>
              <a:rPr lang="en-US" sz="2000" dirty="0"/>
              <a:t>which are five minutes walk apart”</a:t>
            </a:r>
          </a:p>
        </p:txBody>
      </p:sp>
      <p:sp>
        <p:nvSpPr>
          <p:cNvPr id="3" name="Zástupný symbol pro zápatí 2">
            <a:extLst>
              <a:ext uri="{FF2B5EF4-FFF2-40B4-BE49-F238E27FC236}">
                <a16:creationId xmlns:a16="http://schemas.microsoft.com/office/drawing/2014/main" id="{D7CF8E06-637F-4D9F-8F9D-AF9495022509}"/>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6" name="Zástupný symbol pro datum 5">
            <a:extLst>
              <a:ext uri="{FF2B5EF4-FFF2-40B4-BE49-F238E27FC236}">
                <a16:creationId xmlns:a16="http://schemas.microsoft.com/office/drawing/2014/main" id="{DFC18FF0-167C-4391-B311-B3B57DE28070}"/>
              </a:ext>
            </a:extLst>
          </p:cNvPr>
          <p:cNvSpPr>
            <a:spLocks noGrp="1"/>
          </p:cNvSpPr>
          <p:nvPr>
            <p:ph type="dt" sz="half" idx="10"/>
          </p:nvPr>
        </p:nvSpPr>
        <p:spPr/>
        <p:txBody>
          <a:bodyPr/>
          <a:lstStyle/>
          <a:p>
            <a:pPr>
              <a:defRPr/>
            </a:pPr>
            <a:r>
              <a:rPr lang="cs-CZ"/>
              <a:t>June 10, 2019</a:t>
            </a:r>
            <a:endParaRPr lang="en-US" dirty="0"/>
          </a:p>
        </p:txBody>
      </p:sp>
      <p:graphicFrame>
        <p:nvGraphicFramePr>
          <p:cNvPr id="33" name="Object 32">
            <a:extLst>
              <a:ext uri="{FF2B5EF4-FFF2-40B4-BE49-F238E27FC236}">
                <a16:creationId xmlns:a16="http://schemas.microsoft.com/office/drawing/2014/main" id="{E865C66E-4BB5-4A80-8592-E801C2CDB1E5}"/>
              </a:ext>
            </a:extLst>
          </p:cNvPr>
          <p:cNvGraphicFramePr>
            <a:graphicFrameLocks noChangeAspect="1"/>
          </p:cNvGraphicFramePr>
          <p:nvPr>
            <p:extLst>
              <p:ext uri="{D42A27DB-BD31-4B8C-83A1-F6EECF244321}">
                <p14:modId xmlns:p14="http://schemas.microsoft.com/office/powerpoint/2010/main" val="24969932"/>
              </p:ext>
            </p:extLst>
          </p:nvPr>
        </p:nvGraphicFramePr>
        <p:xfrm>
          <a:off x="611560" y="2491358"/>
          <a:ext cx="5943600" cy="1009650"/>
        </p:xfrm>
        <a:graphic>
          <a:graphicData uri="http://schemas.openxmlformats.org/presentationml/2006/ole">
            <mc:AlternateContent xmlns:mc="http://schemas.openxmlformats.org/markup-compatibility/2006">
              <mc:Choice xmlns:v="urn:schemas-microsoft-com:vml" Requires="v">
                <p:oleObj spid="_x0000_s16433" name="Rovnice" r:id="rId4" imgW="2539800" imgH="431640" progId="Equation.3">
                  <p:embed/>
                </p:oleObj>
              </mc:Choice>
              <mc:Fallback>
                <p:oleObj name="Rovnice" r:id="rId4" imgW="2539800" imgH="431640" progId="Equation.3">
                  <p:embed/>
                  <p:pic>
                    <p:nvPicPr>
                      <p:cNvPr id="141344"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491358"/>
                        <a:ext cx="5943600"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 name="Skupina 3">
            <a:extLst>
              <a:ext uri="{FF2B5EF4-FFF2-40B4-BE49-F238E27FC236}">
                <a16:creationId xmlns:a16="http://schemas.microsoft.com/office/drawing/2014/main" id="{F87F4D53-075F-4F07-AA20-4EDB43E293EB}"/>
              </a:ext>
            </a:extLst>
          </p:cNvPr>
          <p:cNvGrpSpPr/>
          <p:nvPr/>
        </p:nvGrpSpPr>
        <p:grpSpPr>
          <a:xfrm>
            <a:off x="5086350" y="3501355"/>
            <a:ext cx="3168650" cy="2663825"/>
            <a:chOff x="5375275" y="3124200"/>
            <a:chExt cx="3168650" cy="2663825"/>
          </a:xfrm>
        </p:grpSpPr>
        <p:grpSp>
          <p:nvGrpSpPr>
            <p:cNvPr id="34" name="Group 4">
              <a:extLst>
                <a:ext uri="{FF2B5EF4-FFF2-40B4-BE49-F238E27FC236}">
                  <a16:creationId xmlns:a16="http://schemas.microsoft.com/office/drawing/2014/main" id="{720BD086-46C0-4F29-A683-79BA68CF1838}"/>
                </a:ext>
              </a:extLst>
            </p:cNvPr>
            <p:cNvGrpSpPr>
              <a:grpSpLocks/>
            </p:cNvGrpSpPr>
            <p:nvPr/>
          </p:nvGrpSpPr>
          <p:grpSpPr bwMode="auto">
            <a:xfrm>
              <a:off x="5375275" y="3843338"/>
              <a:ext cx="3168650" cy="1728787"/>
              <a:chOff x="3606" y="2704"/>
              <a:chExt cx="1996" cy="1089"/>
            </a:xfrm>
          </p:grpSpPr>
          <p:sp>
            <p:nvSpPr>
              <p:cNvPr id="35" name="Oval 5">
                <a:extLst>
                  <a:ext uri="{FF2B5EF4-FFF2-40B4-BE49-F238E27FC236}">
                    <a16:creationId xmlns:a16="http://schemas.microsoft.com/office/drawing/2014/main" id="{262D6C86-D272-4AFD-AD92-174D55804997}"/>
                  </a:ext>
                </a:extLst>
              </p:cNvPr>
              <p:cNvSpPr>
                <a:spLocks noChangeArrowheads="1"/>
              </p:cNvSpPr>
              <p:nvPr/>
            </p:nvSpPr>
            <p:spPr bwMode="auto">
              <a:xfrm>
                <a:off x="5193" y="3203"/>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 name="Oval 6">
                <a:extLst>
                  <a:ext uri="{FF2B5EF4-FFF2-40B4-BE49-F238E27FC236}">
                    <a16:creationId xmlns:a16="http://schemas.microsoft.com/office/drawing/2014/main" id="{5E57BAAE-F345-479B-B953-51AC5F4C1A8B}"/>
                  </a:ext>
                </a:extLst>
              </p:cNvPr>
              <p:cNvSpPr>
                <a:spLocks noChangeArrowheads="1"/>
              </p:cNvSpPr>
              <p:nvPr/>
            </p:nvSpPr>
            <p:spPr bwMode="auto">
              <a:xfrm>
                <a:off x="4694" y="3203"/>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7" name="Oval 7">
                <a:extLst>
                  <a:ext uri="{FF2B5EF4-FFF2-40B4-BE49-F238E27FC236}">
                    <a16:creationId xmlns:a16="http://schemas.microsoft.com/office/drawing/2014/main" id="{C498E2B3-F68C-45F8-AD48-3CE838574C20}"/>
                  </a:ext>
                </a:extLst>
              </p:cNvPr>
              <p:cNvSpPr>
                <a:spLocks noChangeArrowheads="1"/>
              </p:cNvSpPr>
              <p:nvPr/>
            </p:nvSpPr>
            <p:spPr bwMode="auto">
              <a:xfrm>
                <a:off x="4422" y="3022"/>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 name="Oval 8">
                <a:extLst>
                  <a:ext uri="{FF2B5EF4-FFF2-40B4-BE49-F238E27FC236}">
                    <a16:creationId xmlns:a16="http://schemas.microsoft.com/office/drawing/2014/main" id="{9B94E1A5-82E9-4616-9675-D757CD24BCE1}"/>
                  </a:ext>
                </a:extLst>
              </p:cNvPr>
              <p:cNvSpPr>
                <a:spLocks noChangeArrowheads="1"/>
              </p:cNvSpPr>
              <p:nvPr/>
            </p:nvSpPr>
            <p:spPr bwMode="auto">
              <a:xfrm>
                <a:off x="3833" y="3702"/>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 name="Oval 9">
                <a:extLst>
                  <a:ext uri="{FF2B5EF4-FFF2-40B4-BE49-F238E27FC236}">
                    <a16:creationId xmlns:a16="http://schemas.microsoft.com/office/drawing/2014/main" id="{96524F1D-4097-40A2-A19B-BFFCD129A045}"/>
                  </a:ext>
                </a:extLst>
              </p:cNvPr>
              <p:cNvSpPr>
                <a:spLocks noChangeArrowheads="1"/>
              </p:cNvSpPr>
              <p:nvPr/>
            </p:nvSpPr>
            <p:spPr bwMode="auto">
              <a:xfrm>
                <a:off x="5511" y="3112"/>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 name="Oval 10">
                <a:extLst>
                  <a:ext uri="{FF2B5EF4-FFF2-40B4-BE49-F238E27FC236}">
                    <a16:creationId xmlns:a16="http://schemas.microsoft.com/office/drawing/2014/main" id="{BEC13F3D-179C-4D18-B174-AE4DDECBD85C}"/>
                  </a:ext>
                </a:extLst>
              </p:cNvPr>
              <p:cNvSpPr>
                <a:spLocks noChangeArrowheads="1"/>
              </p:cNvSpPr>
              <p:nvPr/>
            </p:nvSpPr>
            <p:spPr bwMode="auto">
              <a:xfrm>
                <a:off x="3606" y="3475"/>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 name="Oval 11">
                <a:extLst>
                  <a:ext uri="{FF2B5EF4-FFF2-40B4-BE49-F238E27FC236}">
                    <a16:creationId xmlns:a16="http://schemas.microsoft.com/office/drawing/2014/main" id="{CA9A94FB-4C28-489E-B822-92A4AC99E4DA}"/>
                  </a:ext>
                </a:extLst>
              </p:cNvPr>
              <p:cNvSpPr>
                <a:spLocks noChangeArrowheads="1"/>
              </p:cNvSpPr>
              <p:nvPr/>
            </p:nvSpPr>
            <p:spPr bwMode="auto">
              <a:xfrm>
                <a:off x="4195" y="2704"/>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2" name="Group 12">
              <a:extLst>
                <a:ext uri="{FF2B5EF4-FFF2-40B4-BE49-F238E27FC236}">
                  <a16:creationId xmlns:a16="http://schemas.microsoft.com/office/drawing/2014/main" id="{93B930AC-B472-46BD-BFA6-26559331DC0B}"/>
                </a:ext>
              </a:extLst>
            </p:cNvPr>
            <p:cNvGrpSpPr>
              <a:grpSpLocks/>
            </p:cNvGrpSpPr>
            <p:nvPr/>
          </p:nvGrpSpPr>
          <p:grpSpPr bwMode="auto">
            <a:xfrm>
              <a:off x="5446713" y="3771900"/>
              <a:ext cx="2449512" cy="2016125"/>
              <a:chOff x="3651" y="2659"/>
              <a:chExt cx="1543" cy="1270"/>
            </a:xfrm>
          </p:grpSpPr>
          <p:sp>
            <p:nvSpPr>
              <p:cNvPr id="43" name="Oval 13">
                <a:extLst>
                  <a:ext uri="{FF2B5EF4-FFF2-40B4-BE49-F238E27FC236}">
                    <a16:creationId xmlns:a16="http://schemas.microsoft.com/office/drawing/2014/main" id="{A76B878C-4AE4-4358-8319-9CB11373636C}"/>
                  </a:ext>
                </a:extLst>
              </p:cNvPr>
              <p:cNvSpPr>
                <a:spLocks noChangeArrowheads="1"/>
              </p:cNvSpPr>
              <p:nvPr/>
            </p:nvSpPr>
            <p:spPr bwMode="auto">
              <a:xfrm>
                <a:off x="4422" y="3747"/>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 name="Oval 14">
                <a:extLst>
                  <a:ext uri="{FF2B5EF4-FFF2-40B4-BE49-F238E27FC236}">
                    <a16:creationId xmlns:a16="http://schemas.microsoft.com/office/drawing/2014/main" id="{BE06B830-865F-476B-9B7A-49090F7415C5}"/>
                  </a:ext>
                </a:extLst>
              </p:cNvPr>
              <p:cNvSpPr>
                <a:spLocks noChangeArrowheads="1"/>
              </p:cNvSpPr>
              <p:nvPr/>
            </p:nvSpPr>
            <p:spPr bwMode="auto">
              <a:xfrm>
                <a:off x="5103" y="3838"/>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 name="Oval 15">
                <a:extLst>
                  <a:ext uri="{FF2B5EF4-FFF2-40B4-BE49-F238E27FC236}">
                    <a16:creationId xmlns:a16="http://schemas.microsoft.com/office/drawing/2014/main" id="{476A5125-A663-4088-BAE4-BCD334712E2C}"/>
                  </a:ext>
                </a:extLst>
              </p:cNvPr>
              <p:cNvSpPr>
                <a:spLocks noChangeArrowheads="1"/>
              </p:cNvSpPr>
              <p:nvPr/>
            </p:nvSpPr>
            <p:spPr bwMode="auto">
              <a:xfrm>
                <a:off x="4921" y="2659"/>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 name="Oval 16">
                <a:extLst>
                  <a:ext uri="{FF2B5EF4-FFF2-40B4-BE49-F238E27FC236}">
                    <a16:creationId xmlns:a16="http://schemas.microsoft.com/office/drawing/2014/main" id="{4C6785C2-83A2-45BD-8E89-D37E0D1F8B4C}"/>
                  </a:ext>
                </a:extLst>
              </p:cNvPr>
              <p:cNvSpPr>
                <a:spLocks noChangeArrowheads="1"/>
              </p:cNvSpPr>
              <p:nvPr/>
            </p:nvSpPr>
            <p:spPr bwMode="auto">
              <a:xfrm>
                <a:off x="3651" y="2886"/>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7" name="Line 17">
              <a:extLst>
                <a:ext uri="{FF2B5EF4-FFF2-40B4-BE49-F238E27FC236}">
                  <a16:creationId xmlns:a16="http://schemas.microsoft.com/office/drawing/2014/main" id="{E4F4CD28-3338-4CF9-8DE9-891AD44E3782}"/>
                </a:ext>
              </a:extLst>
            </p:cNvPr>
            <p:cNvSpPr>
              <a:spLocks noChangeShapeType="1"/>
            </p:cNvSpPr>
            <p:nvPr/>
          </p:nvSpPr>
          <p:spPr bwMode="auto">
            <a:xfrm>
              <a:off x="6805613" y="4467225"/>
              <a:ext cx="307975" cy="196850"/>
            </a:xfrm>
            <a:prstGeom prst="line">
              <a:avLst/>
            </a:prstGeom>
            <a:noFill/>
            <a:ln w="381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8" name="Line 18">
              <a:extLst>
                <a:ext uri="{FF2B5EF4-FFF2-40B4-BE49-F238E27FC236}">
                  <a16:creationId xmlns:a16="http://schemas.microsoft.com/office/drawing/2014/main" id="{EF6C0DF7-FC11-4A8E-8598-2784EB3327D8}"/>
                </a:ext>
              </a:extLst>
            </p:cNvPr>
            <p:cNvSpPr>
              <a:spLocks noChangeShapeType="1"/>
            </p:cNvSpPr>
            <p:nvPr/>
          </p:nvSpPr>
          <p:spPr bwMode="auto">
            <a:xfrm>
              <a:off x="5499100" y="5197475"/>
              <a:ext cx="246063" cy="249238"/>
            </a:xfrm>
            <a:prstGeom prst="line">
              <a:avLst/>
            </a:prstGeom>
            <a:noFill/>
            <a:ln w="381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9" name="Line 19">
              <a:extLst>
                <a:ext uri="{FF2B5EF4-FFF2-40B4-BE49-F238E27FC236}">
                  <a16:creationId xmlns:a16="http://schemas.microsoft.com/office/drawing/2014/main" id="{398F7A6D-6F4F-4A7D-A257-9E1D7E614ACA}"/>
                </a:ext>
              </a:extLst>
            </p:cNvPr>
            <p:cNvSpPr>
              <a:spLocks noChangeShapeType="1"/>
            </p:cNvSpPr>
            <p:nvPr/>
          </p:nvSpPr>
          <p:spPr bwMode="auto">
            <a:xfrm flipV="1">
              <a:off x="8043863" y="4583113"/>
              <a:ext cx="346075" cy="100012"/>
            </a:xfrm>
            <a:prstGeom prst="line">
              <a:avLst/>
            </a:prstGeom>
            <a:noFill/>
            <a:ln w="381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 name="Line 20">
              <a:extLst>
                <a:ext uri="{FF2B5EF4-FFF2-40B4-BE49-F238E27FC236}">
                  <a16:creationId xmlns:a16="http://schemas.microsoft.com/office/drawing/2014/main" id="{CF77C655-58BB-439F-9985-A0FDDE4EE9C4}"/>
                </a:ext>
              </a:extLst>
            </p:cNvPr>
            <p:cNvSpPr>
              <a:spLocks noChangeShapeType="1"/>
            </p:cNvSpPr>
            <p:nvPr/>
          </p:nvSpPr>
          <p:spPr bwMode="auto">
            <a:xfrm>
              <a:off x="6430963" y="3976688"/>
              <a:ext cx="260350" cy="385762"/>
            </a:xfrm>
            <a:prstGeom prst="line">
              <a:avLst/>
            </a:prstGeom>
            <a:noFill/>
            <a:ln w="381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51" name="Group 21">
              <a:extLst>
                <a:ext uri="{FF2B5EF4-FFF2-40B4-BE49-F238E27FC236}">
                  <a16:creationId xmlns:a16="http://schemas.microsoft.com/office/drawing/2014/main" id="{0F90C1DE-81BD-471F-AC46-2AC5EA433F0D}"/>
                </a:ext>
              </a:extLst>
            </p:cNvPr>
            <p:cNvGrpSpPr>
              <a:grpSpLocks/>
            </p:cNvGrpSpPr>
            <p:nvPr/>
          </p:nvGrpSpPr>
          <p:grpSpPr bwMode="auto">
            <a:xfrm>
              <a:off x="5375275" y="3843338"/>
              <a:ext cx="3168650" cy="1728787"/>
              <a:chOff x="3606" y="2704"/>
              <a:chExt cx="1996" cy="1089"/>
            </a:xfrm>
          </p:grpSpPr>
          <p:sp>
            <p:nvSpPr>
              <p:cNvPr id="52" name="Oval 22">
                <a:extLst>
                  <a:ext uri="{FF2B5EF4-FFF2-40B4-BE49-F238E27FC236}">
                    <a16:creationId xmlns:a16="http://schemas.microsoft.com/office/drawing/2014/main" id="{489FE40A-8647-412D-A697-2876908F21E8}"/>
                  </a:ext>
                </a:extLst>
              </p:cNvPr>
              <p:cNvSpPr>
                <a:spLocks noChangeArrowheads="1"/>
              </p:cNvSpPr>
              <p:nvPr/>
            </p:nvSpPr>
            <p:spPr bwMode="auto">
              <a:xfrm>
                <a:off x="5193" y="3203"/>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Oval 23">
                <a:extLst>
                  <a:ext uri="{FF2B5EF4-FFF2-40B4-BE49-F238E27FC236}">
                    <a16:creationId xmlns:a16="http://schemas.microsoft.com/office/drawing/2014/main" id="{15D6AF61-D3B7-4815-8811-0224EF078623}"/>
                  </a:ext>
                </a:extLst>
              </p:cNvPr>
              <p:cNvSpPr>
                <a:spLocks noChangeArrowheads="1"/>
              </p:cNvSpPr>
              <p:nvPr/>
            </p:nvSpPr>
            <p:spPr bwMode="auto">
              <a:xfrm>
                <a:off x="4694" y="3203"/>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Oval 24">
                <a:extLst>
                  <a:ext uri="{FF2B5EF4-FFF2-40B4-BE49-F238E27FC236}">
                    <a16:creationId xmlns:a16="http://schemas.microsoft.com/office/drawing/2014/main" id="{B4F7FF0E-A9CF-44CA-A72B-A19586CAA91E}"/>
                  </a:ext>
                </a:extLst>
              </p:cNvPr>
              <p:cNvSpPr>
                <a:spLocks noChangeArrowheads="1"/>
              </p:cNvSpPr>
              <p:nvPr/>
            </p:nvSpPr>
            <p:spPr bwMode="auto">
              <a:xfrm>
                <a:off x="4422" y="3022"/>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Oval 25">
                <a:extLst>
                  <a:ext uri="{FF2B5EF4-FFF2-40B4-BE49-F238E27FC236}">
                    <a16:creationId xmlns:a16="http://schemas.microsoft.com/office/drawing/2014/main" id="{672F982A-4451-4DCC-AA59-E847358F3DC9}"/>
                  </a:ext>
                </a:extLst>
              </p:cNvPr>
              <p:cNvSpPr>
                <a:spLocks noChangeArrowheads="1"/>
              </p:cNvSpPr>
              <p:nvPr/>
            </p:nvSpPr>
            <p:spPr bwMode="auto">
              <a:xfrm>
                <a:off x="3833" y="3702"/>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6" name="Oval 26">
                <a:extLst>
                  <a:ext uri="{FF2B5EF4-FFF2-40B4-BE49-F238E27FC236}">
                    <a16:creationId xmlns:a16="http://schemas.microsoft.com/office/drawing/2014/main" id="{E7346FEC-6A70-4FBA-A24C-26715C108B19}"/>
                  </a:ext>
                </a:extLst>
              </p:cNvPr>
              <p:cNvSpPr>
                <a:spLocks noChangeArrowheads="1"/>
              </p:cNvSpPr>
              <p:nvPr/>
            </p:nvSpPr>
            <p:spPr bwMode="auto">
              <a:xfrm>
                <a:off x="5511" y="3112"/>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 name="Oval 27">
                <a:extLst>
                  <a:ext uri="{FF2B5EF4-FFF2-40B4-BE49-F238E27FC236}">
                    <a16:creationId xmlns:a16="http://schemas.microsoft.com/office/drawing/2014/main" id="{03E34754-2249-41FC-B47A-14255D88CAA4}"/>
                  </a:ext>
                </a:extLst>
              </p:cNvPr>
              <p:cNvSpPr>
                <a:spLocks noChangeArrowheads="1"/>
              </p:cNvSpPr>
              <p:nvPr/>
            </p:nvSpPr>
            <p:spPr bwMode="auto">
              <a:xfrm>
                <a:off x="3606" y="3475"/>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8" name="Oval 28">
                <a:extLst>
                  <a:ext uri="{FF2B5EF4-FFF2-40B4-BE49-F238E27FC236}">
                    <a16:creationId xmlns:a16="http://schemas.microsoft.com/office/drawing/2014/main" id="{0F61479F-6913-43E5-97AA-B6EF3C4822D6}"/>
                  </a:ext>
                </a:extLst>
              </p:cNvPr>
              <p:cNvSpPr>
                <a:spLocks noChangeArrowheads="1"/>
              </p:cNvSpPr>
              <p:nvPr/>
            </p:nvSpPr>
            <p:spPr bwMode="auto">
              <a:xfrm>
                <a:off x="4195" y="2704"/>
                <a:ext cx="91" cy="9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59" name="Group 29">
              <a:extLst>
                <a:ext uri="{FF2B5EF4-FFF2-40B4-BE49-F238E27FC236}">
                  <a16:creationId xmlns:a16="http://schemas.microsoft.com/office/drawing/2014/main" id="{B4323580-B197-4EEC-A046-EDB2ED96F6E7}"/>
                </a:ext>
              </a:extLst>
            </p:cNvPr>
            <p:cNvGrpSpPr>
              <a:grpSpLocks/>
            </p:cNvGrpSpPr>
            <p:nvPr/>
          </p:nvGrpSpPr>
          <p:grpSpPr bwMode="auto">
            <a:xfrm>
              <a:off x="7772400" y="3124200"/>
              <a:ext cx="720725" cy="457200"/>
              <a:chOff x="1338" y="2115"/>
              <a:chExt cx="454" cy="288"/>
            </a:xfrm>
          </p:grpSpPr>
          <p:sp>
            <p:nvSpPr>
              <p:cNvPr id="60" name="Text Box 30">
                <a:extLst>
                  <a:ext uri="{FF2B5EF4-FFF2-40B4-BE49-F238E27FC236}">
                    <a16:creationId xmlns:a16="http://schemas.microsoft.com/office/drawing/2014/main" id="{B9CBFC8C-AF97-4F21-965C-B6F384682229}"/>
                  </a:ext>
                </a:extLst>
              </p:cNvPr>
              <p:cNvSpPr txBox="1">
                <a:spLocks noChangeArrowheads="1"/>
              </p:cNvSpPr>
              <p:nvPr/>
            </p:nvSpPr>
            <p:spPr bwMode="auto">
              <a:xfrm>
                <a:off x="1429" y="2115"/>
                <a:ext cx="224"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0"/>
                  </a:spcBef>
                  <a:buClrTx/>
                  <a:buSzTx/>
                  <a:buFontTx/>
                  <a:buNone/>
                </a:pPr>
                <a:r>
                  <a:rPr lang="it-IT" altLang="cs-CZ" sz="2400" b="1">
                    <a:solidFill>
                      <a:srgbClr val="080808"/>
                    </a:solidFill>
                    <a:latin typeface="Symbol" panose="05050102010706020507" pitchFamily="18" charset="2"/>
                  </a:rPr>
                  <a:t>m</a:t>
                </a:r>
              </a:p>
            </p:txBody>
          </p:sp>
          <p:sp>
            <p:nvSpPr>
              <p:cNvPr id="61" name="Line 31">
                <a:extLst>
                  <a:ext uri="{FF2B5EF4-FFF2-40B4-BE49-F238E27FC236}">
                    <a16:creationId xmlns:a16="http://schemas.microsoft.com/office/drawing/2014/main" id="{5CE578ED-D832-4929-A406-CD6ABD29616D}"/>
                  </a:ext>
                </a:extLst>
              </p:cNvPr>
              <p:cNvSpPr>
                <a:spLocks noChangeShapeType="1"/>
              </p:cNvSpPr>
              <p:nvPr/>
            </p:nvSpPr>
            <p:spPr bwMode="auto">
              <a:xfrm>
                <a:off x="1338" y="2387"/>
                <a:ext cx="454" cy="0"/>
              </a:xfrm>
              <a:prstGeom prst="line">
                <a:avLst/>
              </a:prstGeom>
              <a:noFill/>
              <a:ln w="38100">
                <a:solidFill>
                  <a:srgbClr val="080808"/>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sp>
        <p:nvSpPr>
          <p:cNvPr id="2" name="Zástupný symbol pro číslo snímku 1">
            <a:extLst>
              <a:ext uri="{FF2B5EF4-FFF2-40B4-BE49-F238E27FC236}">
                <a16:creationId xmlns:a16="http://schemas.microsoft.com/office/drawing/2014/main" id="{A6A00C5C-E429-4BAC-A0DF-33F88CF11F69}"/>
              </a:ext>
            </a:extLst>
          </p:cNvPr>
          <p:cNvSpPr>
            <a:spLocks noGrp="1"/>
          </p:cNvSpPr>
          <p:nvPr>
            <p:ph type="sldNum" sz="quarter" idx="11"/>
          </p:nvPr>
        </p:nvSpPr>
        <p:spPr/>
        <p:txBody>
          <a:bodyPr/>
          <a:lstStyle/>
          <a:p>
            <a:pPr>
              <a:defRPr/>
            </a:pPr>
            <a:fld id="{0BAAA98E-AEB8-429B-B9FA-B14E1C5572D3}" type="slidenum">
              <a:rPr lang="en-US" altLang="en-US" smtClean="0"/>
              <a:pPr>
                <a:defRPr/>
              </a:pPr>
              <a:t>90</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138468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Pivot Filtering</a:t>
            </a:r>
          </a:p>
        </p:txBody>
      </p:sp>
      <p:sp>
        <p:nvSpPr>
          <p:cNvPr id="9" name="Content Placeholder 8"/>
          <p:cNvSpPr>
            <a:spLocks noGrp="1"/>
          </p:cNvSpPr>
          <p:nvPr>
            <p:ph idx="1"/>
          </p:nvPr>
        </p:nvSpPr>
        <p:spPr>
          <a:xfrm>
            <a:off x="250824" y="1412875"/>
            <a:ext cx="8641854" cy="4968875"/>
          </a:xfrm>
        </p:spPr>
        <p:txBody>
          <a:bodyPr/>
          <a:lstStyle/>
          <a:p>
            <a:pPr marL="0" indent="0">
              <a:buNone/>
            </a:pPr>
            <a:r>
              <a:rPr lang="en-GB" b="1" dirty="0">
                <a:solidFill>
                  <a:schemeClr val="accent6"/>
                </a:solidFill>
              </a:rPr>
              <a:t>Pivot filtering</a:t>
            </a:r>
            <a:endParaRPr lang="en-US" b="1" dirty="0">
              <a:solidFill>
                <a:schemeClr val="accent6"/>
              </a:solidFill>
            </a:endParaRPr>
          </a:p>
          <a:p>
            <a:r>
              <a:rPr lang="es-ES" sz="2400" dirty="0"/>
              <a:t>Idea: </a:t>
            </a:r>
            <a:r>
              <a:rPr lang="en-US" sz="2400" dirty="0"/>
              <a:t>Given </a:t>
            </a:r>
            <a:r>
              <a:rPr lang="en-US" sz="2400" i="1" dirty="0"/>
              <a:t>R</a:t>
            </a:r>
            <a:r>
              <a:rPr lang="en-US" sz="2400" dirty="0"/>
              <a:t>(</a:t>
            </a:r>
            <a:r>
              <a:rPr lang="en-US" sz="2400" i="1" dirty="0"/>
              <a:t>q</a:t>
            </a:r>
            <a:r>
              <a:rPr lang="en-US" sz="2400" dirty="0"/>
              <a:t>, </a:t>
            </a:r>
            <a:r>
              <a:rPr lang="en-US" sz="2400" i="1" dirty="0"/>
              <a:t>r</a:t>
            </a:r>
            <a:r>
              <a:rPr lang="en-US" sz="2400" dirty="0"/>
              <a:t>), use triangle inequality for pruning</a:t>
            </a:r>
          </a:p>
          <a:p>
            <a:r>
              <a:rPr lang="en-US" altLang="cs-CZ" sz="2400" dirty="0"/>
              <a:t>All distances between objects and a pivot </a:t>
            </a:r>
            <a:r>
              <a:rPr lang="en-US" altLang="cs-CZ" sz="2400" i="1" dirty="0"/>
              <a:t>p</a:t>
            </a:r>
            <a:r>
              <a:rPr lang="en-US" altLang="cs-CZ" sz="2400" dirty="0"/>
              <a:t> are known</a:t>
            </a:r>
          </a:p>
          <a:p>
            <a:r>
              <a:rPr lang="en-US" altLang="cs-CZ" sz="2400" dirty="0"/>
              <a:t>Prune object </a:t>
            </a:r>
            <a:r>
              <a:rPr lang="en-US" altLang="cs-CZ" sz="2400" i="1" dirty="0"/>
              <a:t>o</a:t>
            </a:r>
            <a:r>
              <a:rPr lang="en-US" altLang="cs-CZ" sz="2400" dirty="0"/>
              <a:t> </a:t>
            </a:r>
            <a:r>
              <a:rPr lang="en-US" altLang="cs-CZ" sz="2400" dirty="0">
                <a:sym typeface="Symbol" panose="05050102010706020507" pitchFamily="18" charset="2"/>
              </a:rPr>
              <a:t> </a:t>
            </a:r>
            <a:r>
              <a:rPr lang="en-US" altLang="cs-CZ" sz="2400" i="1" dirty="0">
                <a:sym typeface="Symbol" panose="05050102010706020507" pitchFamily="18" charset="2"/>
              </a:rPr>
              <a:t>X</a:t>
            </a:r>
            <a:r>
              <a:rPr lang="en-US" altLang="cs-CZ" sz="2400" dirty="0"/>
              <a:t>  if any holds:</a:t>
            </a:r>
          </a:p>
          <a:p>
            <a:pPr marL="457200" lvl="1" indent="0">
              <a:buNone/>
            </a:pPr>
            <a:r>
              <a:rPr lang="en-US" altLang="cs-CZ" sz="2000" i="1" dirty="0"/>
              <a:t>d</a:t>
            </a:r>
            <a:r>
              <a:rPr lang="en-US" altLang="cs-CZ" sz="2000" dirty="0"/>
              <a:t>(</a:t>
            </a:r>
            <a:r>
              <a:rPr lang="en-US" altLang="cs-CZ" sz="2000" i="1" dirty="0" err="1"/>
              <a:t>p,o</a:t>
            </a:r>
            <a:r>
              <a:rPr lang="en-US" altLang="cs-CZ" sz="2000" dirty="0"/>
              <a:t>)</a:t>
            </a:r>
            <a:r>
              <a:rPr lang="en-US" altLang="cs-CZ" sz="2000" i="1" dirty="0"/>
              <a:t> </a:t>
            </a:r>
            <a:r>
              <a:rPr lang="en-US" altLang="cs-CZ" sz="2000" dirty="0">
                <a:cs typeface="Arial" panose="020B0604020202020204" pitchFamily="34" charset="0"/>
              </a:rPr>
              <a:t>&lt;</a:t>
            </a:r>
            <a:r>
              <a:rPr lang="en-US" altLang="cs-CZ" sz="2000" i="1" dirty="0"/>
              <a:t> d</a:t>
            </a:r>
            <a:r>
              <a:rPr lang="en-US" altLang="cs-CZ" sz="2000" dirty="0"/>
              <a:t>(</a:t>
            </a:r>
            <a:r>
              <a:rPr lang="en-US" altLang="cs-CZ" sz="2000" i="1" dirty="0" err="1"/>
              <a:t>p,q</a:t>
            </a:r>
            <a:r>
              <a:rPr lang="en-US" altLang="cs-CZ" sz="2000" dirty="0"/>
              <a:t>)</a:t>
            </a:r>
            <a:r>
              <a:rPr lang="en-US" altLang="cs-CZ" sz="2000" i="1" dirty="0"/>
              <a:t> </a:t>
            </a:r>
            <a:r>
              <a:rPr lang="en-US" altLang="cs-CZ" sz="2000" dirty="0"/>
              <a:t>–</a:t>
            </a:r>
            <a:r>
              <a:rPr lang="en-US" altLang="cs-CZ" sz="2000" i="1" dirty="0"/>
              <a:t> r</a:t>
            </a:r>
          </a:p>
          <a:p>
            <a:pPr marL="457200" lvl="1" indent="0">
              <a:buNone/>
            </a:pPr>
            <a:r>
              <a:rPr lang="en-US" altLang="cs-CZ" sz="2000" i="1" dirty="0"/>
              <a:t>d</a:t>
            </a:r>
            <a:r>
              <a:rPr lang="en-US" altLang="cs-CZ" sz="2000" dirty="0"/>
              <a:t>(</a:t>
            </a:r>
            <a:r>
              <a:rPr lang="en-US" altLang="cs-CZ" sz="2000" i="1" dirty="0" err="1"/>
              <a:t>p,o</a:t>
            </a:r>
            <a:r>
              <a:rPr lang="en-US" altLang="cs-CZ" sz="2000" dirty="0"/>
              <a:t>)</a:t>
            </a:r>
            <a:r>
              <a:rPr lang="en-US" altLang="cs-CZ" sz="2000" i="1" dirty="0"/>
              <a:t> </a:t>
            </a:r>
            <a:r>
              <a:rPr lang="en-US" altLang="cs-CZ" sz="2000" dirty="0"/>
              <a:t>&gt;</a:t>
            </a:r>
            <a:r>
              <a:rPr lang="en-US" altLang="cs-CZ" sz="2000" i="1" dirty="0"/>
              <a:t> d</a:t>
            </a:r>
            <a:r>
              <a:rPr lang="en-US" altLang="cs-CZ" sz="2000" dirty="0"/>
              <a:t>(</a:t>
            </a:r>
            <a:r>
              <a:rPr lang="en-US" altLang="cs-CZ" sz="2000" i="1" dirty="0" err="1"/>
              <a:t>p,q</a:t>
            </a:r>
            <a:r>
              <a:rPr lang="en-US" altLang="cs-CZ" sz="2000" dirty="0"/>
              <a:t>)</a:t>
            </a:r>
            <a:r>
              <a:rPr lang="en-US" altLang="cs-CZ" sz="2000" i="1" dirty="0"/>
              <a:t> </a:t>
            </a:r>
            <a:r>
              <a:rPr lang="en-US" altLang="cs-CZ" sz="2000" dirty="0"/>
              <a:t>+</a:t>
            </a:r>
            <a:r>
              <a:rPr lang="en-US" altLang="cs-CZ" sz="2000" i="1" dirty="0"/>
              <a:t> r</a:t>
            </a:r>
            <a:endParaRPr lang="cs-CZ" altLang="cs-CZ" sz="2000" dirty="0"/>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grpSp>
        <p:nvGrpSpPr>
          <p:cNvPr id="4" name="Skupina 3">
            <a:extLst>
              <a:ext uri="{FF2B5EF4-FFF2-40B4-BE49-F238E27FC236}">
                <a16:creationId xmlns:a16="http://schemas.microsoft.com/office/drawing/2014/main" id="{AD2F5D26-05AB-4B5B-8B21-365D4E3F5E39}"/>
              </a:ext>
            </a:extLst>
          </p:cNvPr>
          <p:cNvGrpSpPr>
            <a:grpSpLocks noChangeAspect="1"/>
          </p:cNvGrpSpPr>
          <p:nvPr/>
        </p:nvGrpSpPr>
        <p:grpSpPr>
          <a:xfrm>
            <a:off x="5436096" y="3318591"/>
            <a:ext cx="3240459" cy="2881290"/>
            <a:chOff x="6170613" y="3714750"/>
            <a:chExt cx="2592387" cy="2305050"/>
          </a:xfrm>
        </p:grpSpPr>
        <p:sp>
          <p:nvSpPr>
            <p:cNvPr id="7" name="Rectangle 4">
              <a:extLst>
                <a:ext uri="{FF2B5EF4-FFF2-40B4-BE49-F238E27FC236}">
                  <a16:creationId xmlns:a16="http://schemas.microsoft.com/office/drawing/2014/main" id="{26C2041E-7902-444B-9313-99A452966256}"/>
                </a:ext>
              </a:extLst>
            </p:cNvPr>
            <p:cNvSpPr>
              <a:spLocks noChangeArrowheads="1"/>
            </p:cNvSpPr>
            <p:nvPr/>
          </p:nvSpPr>
          <p:spPr bwMode="auto">
            <a:xfrm>
              <a:off x="6170613" y="3714750"/>
              <a:ext cx="2592387" cy="2305050"/>
            </a:xfrm>
            <a:prstGeom prst="rect">
              <a:avLst/>
            </a:prstGeom>
            <a:solidFill>
              <a:srgbClr val="99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 name="Oval 5">
              <a:extLst>
                <a:ext uri="{FF2B5EF4-FFF2-40B4-BE49-F238E27FC236}">
                  <a16:creationId xmlns:a16="http://schemas.microsoft.com/office/drawing/2014/main" id="{29259B49-1855-4537-9973-533BC10E29C9}"/>
                </a:ext>
              </a:extLst>
            </p:cNvPr>
            <p:cNvSpPr>
              <a:spLocks noChangeArrowheads="1"/>
            </p:cNvSpPr>
            <p:nvPr/>
          </p:nvSpPr>
          <p:spPr bwMode="auto">
            <a:xfrm>
              <a:off x="6242050" y="3786188"/>
              <a:ext cx="2089150" cy="208915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 name="Oval 6">
              <a:extLst>
                <a:ext uri="{FF2B5EF4-FFF2-40B4-BE49-F238E27FC236}">
                  <a16:creationId xmlns:a16="http://schemas.microsoft.com/office/drawing/2014/main" id="{5C4EA936-A967-460E-BACD-15E3005ED9F8}"/>
                </a:ext>
              </a:extLst>
            </p:cNvPr>
            <p:cNvSpPr>
              <a:spLocks noChangeArrowheads="1"/>
            </p:cNvSpPr>
            <p:nvPr/>
          </p:nvSpPr>
          <p:spPr bwMode="auto">
            <a:xfrm>
              <a:off x="6889750" y="4435475"/>
              <a:ext cx="792163" cy="792163"/>
            </a:xfrm>
            <a:prstGeom prst="ellipse">
              <a:avLst/>
            </a:prstGeom>
            <a:solidFill>
              <a:srgbClr val="99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 name="Oval 7">
              <a:extLst>
                <a:ext uri="{FF2B5EF4-FFF2-40B4-BE49-F238E27FC236}">
                  <a16:creationId xmlns:a16="http://schemas.microsoft.com/office/drawing/2014/main" id="{9E3FCF53-D453-4E04-B36C-B368AA7DA469}"/>
                </a:ext>
              </a:extLst>
            </p:cNvPr>
            <p:cNvSpPr>
              <a:spLocks noChangeArrowheads="1"/>
            </p:cNvSpPr>
            <p:nvPr/>
          </p:nvSpPr>
          <p:spPr bwMode="auto">
            <a:xfrm>
              <a:off x="7970838" y="4938713"/>
              <a:ext cx="71437" cy="71437"/>
            </a:xfrm>
            <a:prstGeom prst="ellipse">
              <a:avLst/>
            </a:prstGeom>
            <a:solidFill>
              <a:schemeClr val="tx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 name="Oval 8">
              <a:extLst>
                <a:ext uri="{FF2B5EF4-FFF2-40B4-BE49-F238E27FC236}">
                  <a16:creationId xmlns:a16="http://schemas.microsoft.com/office/drawing/2014/main" id="{78475E0C-9354-4D05-82D6-75F4B9511A2F}"/>
                </a:ext>
              </a:extLst>
            </p:cNvPr>
            <p:cNvSpPr>
              <a:spLocks noChangeArrowheads="1"/>
            </p:cNvSpPr>
            <p:nvPr/>
          </p:nvSpPr>
          <p:spPr bwMode="auto">
            <a:xfrm>
              <a:off x="7661275" y="4651375"/>
              <a:ext cx="649288" cy="649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Line 9">
              <a:extLst>
                <a:ext uri="{FF2B5EF4-FFF2-40B4-BE49-F238E27FC236}">
                  <a16:creationId xmlns:a16="http://schemas.microsoft.com/office/drawing/2014/main" id="{2D15A493-D4EB-4317-AF12-9C131BEDB046}"/>
                </a:ext>
              </a:extLst>
            </p:cNvPr>
            <p:cNvSpPr>
              <a:spLocks noChangeShapeType="1"/>
            </p:cNvSpPr>
            <p:nvPr/>
          </p:nvSpPr>
          <p:spPr bwMode="auto">
            <a:xfrm flipH="1" flipV="1">
              <a:off x="7899400" y="4651375"/>
              <a:ext cx="71438" cy="28733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 name="Text Box 10">
              <a:extLst>
                <a:ext uri="{FF2B5EF4-FFF2-40B4-BE49-F238E27FC236}">
                  <a16:creationId xmlns:a16="http://schemas.microsoft.com/office/drawing/2014/main" id="{6E982BFE-20A1-44AD-9EAE-155E2F67D451}"/>
                </a:ext>
              </a:extLst>
            </p:cNvPr>
            <p:cNvSpPr txBox="1">
              <a:spLocks noChangeArrowheads="1"/>
            </p:cNvSpPr>
            <p:nvPr/>
          </p:nvSpPr>
          <p:spPr bwMode="auto">
            <a:xfrm>
              <a:off x="7899400" y="4938713"/>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q</a:t>
              </a:r>
              <a:endParaRPr lang="cs-CZ" altLang="cs-CZ" sz="1600"/>
            </a:p>
          </p:txBody>
        </p:sp>
        <p:sp>
          <p:nvSpPr>
            <p:cNvPr id="16" name="Text Box 11">
              <a:extLst>
                <a:ext uri="{FF2B5EF4-FFF2-40B4-BE49-F238E27FC236}">
                  <a16:creationId xmlns:a16="http://schemas.microsoft.com/office/drawing/2014/main" id="{A8A9A748-E464-411F-8722-A9E3F6F39AF4}"/>
                </a:ext>
              </a:extLst>
            </p:cNvPr>
            <p:cNvSpPr txBox="1">
              <a:spLocks noChangeArrowheads="1"/>
            </p:cNvSpPr>
            <p:nvPr/>
          </p:nvSpPr>
          <p:spPr bwMode="auto">
            <a:xfrm>
              <a:off x="7899400" y="4578350"/>
              <a:ext cx="252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r</a:t>
              </a:r>
              <a:endParaRPr lang="cs-CZ" altLang="cs-CZ" sz="1600"/>
            </a:p>
          </p:txBody>
        </p:sp>
        <p:sp>
          <p:nvSpPr>
            <p:cNvPr id="17" name="Text Box 12">
              <a:extLst>
                <a:ext uri="{FF2B5EF4-FFF2-40B4-BE49-F238E27FC236}">
                  <a16:creationId xmlns:a16="http://schemas.microsoft.com/office/drawing/2014/main" id="{5DA629D1-14E8-4E61-B9F3-F6D6E7116094}"/>
                </a:ext>
              </a:extLst>
            </p:cNvPr>
            <p:cNvSpPr txBox="1">
              <a:spLocks noChangeArrowheads="1"/>
            </p:cNvSpPr>
            <p:nvPr/>
          </p:nvSpPr>
          <p:spPr bwMode="auto">
            <a:xfrm>
              <a:off x="7034213" y="485775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p</a:t>
              </a:r>
              <a:endParaRPr lang="cs-CZ" altLang="cs-CZ" sz="1600" baseline="-25000"/>
            </a:p>
          </p:txBody>
        </p:sp>
        <p:sp>
          <p:nvSpPr>
            <p:cNvPr id="18" name="AutoShape 13">
              <a:extLst>
                <a:ext uri="{FF2B5EF4-FFF2-40B4-BE49-F238E27FC236}">
                  <a16:creationId xmlns:a16="http://schemas.microsoft.com/office/drawing/2014/main" id="{078D572A-F972-4D19-9F28-4245DBA4DFD1}"/>
                </a:ext>
              </a:extLst>
            </p:cNvPr>
            <p:cNvSpPr>
              <a:spLocks noChangeArrowheads="1"/>
            </p:cNvSpPr>
            <p:nvPr/>
          </p:nvSpPr>
          <p:spPr bwMode="auto">
            <a:xfrm>
              <a:off x="7218363" y="4767263"/>
              <a:ext cx="144462" cy="142875"/>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 name="Rectangle 14">
              <a:extLst>
                <a:ext uri="{FF2B5EF4-FFF2-40B4-BE49-F238E27FC236}">
                  <a16:creationId xmlns:a16="http://schemas.microsoft.com/office/drawing/2014/main" id="{F3A667E3-3E3F-4C9E-A073-A818C953B418}"/>
                </a:ext>
              </a:extLst>
            </p:cNvPr>
            <p:cNvSpPr>
              <a:spLocks noChangeArrowheads="1"/>
            </p:cNvSpPr>
            <p:nvPr/>
          </p:nvSpPr>
          <p:spPr bwMode="auto">
            <a:xfrm>
              <a:off x="7923213" y="4905375"/>
              <a:ext cx="144462"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5" name="Zástupný symbol pro číslo snímku 4">
            <a:extLst>
              <a:ext uri="{FF2B5EF4-FFF2-40B4-BE49-F238E27FC236}">
                <a16:creationId xmlns:a16="http://schemas.microsoft.com/office/drawing/2014/main" id="{FDEB4828-6AB5-4D34-B570-D1257C4FA8E9}"/>
              </a:ext>
            </a:extLst>
          </p:cNvPr>
          <p:cNvSpPr>
            <a:spLocks noGrp="1"/>
          </p:cNvSpPr>
          <p:nvPr>
            <p:ph type="sldNum" sz="quarter" idx="11"/>
          </p:nvPr>
        </p:nvSpPr>
        <p:spPr/>
        <p:txBody>
          <a:bodyPr/>
          <a:lstStyle/>
          <a:p>
            <a:pPr>
              <a:defRPr/>
            </a:pPr>
            <a:fld id="{0BAAA98E-AEB8-429B-B9FA-B14E1C5572D3}" type="slidenum">
              <a:rPr lang="en-US" altLang="en-US" smtClean="0"/>
              <a:pPr>
                <a:defRPr/>
              </a:pPr>
              <a:t>91</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12362255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Pivot Filtering</a:t>
            </a:r>
          </a:p>
        </p:txBody>
      </p:sp>
      <p:sp>
        <p:nvSpPr>
          <p:cNvPr id="9" name="Content Placeholder 8"/>
          <p:cNvSpPr>
            <a:spLocks noGrp="1"/>
          </p:cNvSpPr>
          <p:nvPr>
            <p:ph idx="1"/>
          </p:nvPr>
        </p:nvSpPr>
        <p:spPr>
          <a:xfrm>
            <a:off x="250824" y="1412875"/>
            <a:ext cx="8641854" cy="4968875"/>
          </a:xfrm>
        </p:spPr>
        <p:txBody>
          <a:bodyPr/>
          <a:lstStyle/>
          <a:p>
            <a:pPr marL="0" indent="0">
              <a:buNone/>
            </a:pPr>
            <a:r>
              <a:rPr lang="en-GB" b="1" dirty="0">
                <a:solidFill>
                  <a:schemeClr val="accent6"/>
                </a:solidFill>
              </a:rPr>
              <a:t>Pivot filtering</a:t>
            </a:r>
            <a:endParaRPr lang="en-US" b="1" dirty="0">
              <a:solidFill>
                <a:schemeClr val="accent6"/>
              </a:solidFill>
            </a:endParaRPr>
          </a:p>
          <a:p>
            <a:r>
              <a:rPr lang="en-US" altLang="cs-CZ" sz="2400" dirty="0"/>
              <a:t>Filtering with two pivots:</a:t>
            </a:r>
          </a:p>
          <a:p>
            <a:pPr lvl="1"/>
            <a:r>
              <a:rPr lang="en-US" altLang="cs-CZ" sz="2000" dirty="0"/>
              <a:t>Only objects in the dark blue region have to be checked</a:t>
            </a:r>
          </a:p>
          <a:p>
            <a:pPr lvl="1"/>
            <a:r>
              <a:rPr lang="en-US" altLang="cs-CZ" sz="2000" dirty="0"/>
              <a:t>Effectiveness is improved using more pivots</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grpSp>
        <p:nvGrpSpPr>
          <p:cNvPr id="6" name="Skupina 5">
            <a:extLst>
              <a:ext uri="{FF2B5EF4-FFF2-40B4-BE49-F238E27FC236}">
                <a16:creationId xmlns:a16="http://schemas.microsoft.com/office/drawing/2014/main" id="{F1218B23-C79E-4746-940E-F26CF43BF92E}"/>
              </a:ext>
            </a:extLst>
          </p:cNvPr>
          <p:cNvGrpSpPr/>
          <p:nvPr/>
        </p:nvGrpSpPr>
        <p:grpSpPr>
          <a:xfrm>
            <a:off x="5553869" y="3155156"/>
            <a:ext cx="3119437" cy="3119437"/>
            <a:chOff x="5033963" y="2671763"/>
            <a:chExt cx="3119437" cy="3119437"/>
          </a:xfrm>
        </p:grpSpPr>
        <p:sp>
          <p:nvSpPr>
            <p:cNvPr id="20" name="Rectangle 4">
              <a:extLst>
                <a:ext uri="{FF2B5EF4-FFF2-40B4-BE49-F238E27FC236}">
                  <a16:creationId xmlns:a16="http://schemas.microsoft.com/office/drawing/2014/main" id="{8B515576-20D5-47A8-AE9B-73607B7B5DD6}"/>
                </a:ext>
              </a:extLst>
            </p:cNvPr>
            <p:cNvSpPr>
              <a:spLocks noChangeArrowheads="1"/>
            </p:cNvSpPr>
            <p:nvPr/>
          </p:nvSpPr>
          <p:spPr bwMode="auto">
            <a:xfrm>
              <a:off x="5033963" y="2671763"/>
              <a:ext cx="3119437" cy="3119437"/>
            </a:xfrm>
            <a:prstGeom prst="rect">
              <a:avLst/>
            </a:prstGeom>
            <a:solidFill>
              <a:srgbClr val="99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Oval 5">
              <a:extLst>
                <a:ext uri="{FF2B5EF4-FFF2-40B4-BE49-F238E27FC236}">
                  <a16:creationId xmlns:a16="http://schemas.microsoft.com/office/drawing/2014/main" id="{73B43548-1D78-4321-AA3E-F2980EFFFAAD}"/>
                </a:ext>
              </a:extLst>
            </p:cNvPr>
            <p:cNvSpPr>
              <a:spLocks noChangeArrowheads="1"/>
            </p:cNvSpPr>
            <p:nvPr/>
          </p:nvSpPr>
          <p:spPr bwMode="auto">
            <a:xfrm>
              <a:off x="5105400" y="2743200"/>
              <a:ext cx="2089150" cy="208915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Oval 6">
              <a:extLst>
                <a:ext uri="{FF2B5EF4-FFF2-40B4-BE49-F238E27FC236}">
                  <a16:creationId xmlns:a16="http://schemas.microsoft.com/office/drawing/2014/main" id="{82B6A041-03DF-4D67-92E6-BDFE7759C251}"/>
                </a:ext>
              </a:extLst>
            </p:cNvPr>
            <p:cNvSpPr>
              <a:spLocks noChangeArrowheads="1"/>
            </p:cNvSpPr>
            <p:nvPr/>
          </p:nvSpPr>
          <p:spPr bwMode="auto">
            <a:xfrm>
              <a:off x="5753100" y="3392488"/>
              <a:ext cx="792163" cy="792162"/>
            </a:xfrm>
            <a:prstGeom prst="ellipse">
              <a:avLst/>
            </a:prstGeom>
            <a:solidFill>
              <a:srgbClr val="99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3" name="Group 7">
              <a:extLst>
                <a:ext uri="{FF2B5EF4-FFF2-40B4-BE49-F238E27FC236}">
                  <a16:creationId xmlns:a16="http://schemas.microsoft.com/office/drawing/2014/main" id="{81465289-C64D-4023-BB1E-B579A6B09598}"/>
                </a:ext>
              </a:extLst>
            </p:cNvPr>
            <p:cNvGrpSpPr>
              <a:grpSpLocks/>
            </p:cNvGrpSpPr>
            <p:nvPr/>
          </p:nvGrpSpPr>
          <p:grpSpPr bwMode="auto">
            <a:xfrm>
              <a:off x="5943600" y="3581400"/>
              <a:ext cx="2089150" cy="2089150"/>
              <a:chOff x="3597" y="2493"/>
              <a:chExt cx="1316" cy="1316"/>
            </a:xfrm>
          </p:grpSpPr>
          <p:sp>
            <p:nvSpPr>
              <p:cNvPr id="24" name="Oval 8">
                <a:extLst>
                  <a:ext uri="{FF2B5EF4-FFF2-40B4-BE49-F238E27FC236}">
                    <a16:creationId xmlns:a16="http://schemas.microsoft.com/office/drawing/2014/main" id="{B0BC0D35-5B09-4D85-8D13-CB45380F3E3B}"/>
                  </a:ext>
                </a:extLst>
              </p:cNvPr>
              <p:cNvSpPr>
                <a:spLocks noChangeArrowheads="1"/>
              </p:cNvSpPr>
              <p:nvPr/>
            </p:nvSpPr>
            <p:spPr bwMode="auto">
              <a:xfrm>
                <a:off x="3597" y="2493"/>
                <a:ext cx="1316" cy="1316"/>
              </a:xfrm>
              <a:prstGeom prst="ellipse">
                <a:avLst/>
              </a:prstGeom>
              <a:solidFill>
                <a:schemeClr val="bg1">
                  <a:alpha val="75000"/>
                </a:scheme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Oval 9">
                <a:extLst>
                  <a:ext uri="{FF2B5EF4-FFF2-40B4-BE49-F238E27FC236}">
                    <a16:creationId xmlns:a16="http://schemas.microsoft.com/office/drawing/2014/main" id="{CB29EB30-2475-476F-9B24-F202BDD32482}"/>
                  </a:ext>
                </a:extLst>
              </p:cNvPr>
              <p:cNvSpPr>
                <a:spLocks noChangeArrowheads="1"/>
              </p:cNvSpPr>
              <p:nvPr/>
            </p:nvSpPr>
            <p:spPr bwMode="auto">
              <a:xfrm>
                <a:off x="4005" y="2902"/>
                <a:ext cx="499" cy="499"/>
              </a:xfrm>
              <a:prstGeom prst="ellipse">
                <a:avLst/>
              </a:prstGeom>
              <a:solidFill>
                <a:srgbClr val="99CCFF">
                  <a:alpha val="7500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26" name="Freeform 10">
              <a:extLst>
                <a:ext uri="{FF2B5EF4-FFF2-40B4-BE49-F238E27FC236}">
                  <a16:creationId xmlns:a16="http://schemas.microsoft.com/office/drawing/2014/main" id="{13B7EBF0-AAB3-4BD7-97B5-453D6DA89223}"/>
                </a:ext>
              </a:extLst>
            </p:cNvPr>
            <p:cNvSpPr>
              <a:spLocks/>
            </p:cNvSpPr>
            <p:nvPr/>
          </p:nvSpPr>
          <p:spPr bwMode="auto">
            <a:xfrm>
              <a:off x="5948363" y="3578225"/>
              <a:ext cx="1254125" cy="1257300"/>
            </a:xfrm>
            <a:custGeom>
              <a:avLst/>
              <a:gdLst>
                <a:gd name="T0" fmla="*/ 12 w 790"/>
                <a:gd name="T1" fmla="*/ 780 h 792"/>
                <a:gd name="T2" fmla="*/ 0 w 790"/>
                <a:gd name="T3" fmla="*/ 654 h 792"/>
                <a:gd name="T4" fmla="*/ 18 w 790"/>
                <a:gd name="T5" fmla="*/ 504 h 792"/>
                <a:gd name="T6" fmla="*/ 64 w 790"/>
                <a:gd name="T7" fmla="*/ 374 h 792"/>
                <a:gd name="T8" fmla="*/ 152 w 790"/>
                <a:gd name="T9" fmla="*/ 382 h 792"/>
                <a:gd name="T10" fmla="*/ 246 w 790"/>
                <a:gd name="T11" fmla="*/ 356 h 792"/>
                <a:gd name="T12" fmla="*/ 312 w 790"/>
                <a:gd name="T13" fmla="*/ 306 h 792"/>
                <a:gd name="T14" fmla="*/ 360 w 790"/>
                <a:gd name="T15" fmla="*/ 234 h 792"/>
                <a:gd name="T16" fmla="*/ 382 w 790"/>
                <a:gd name="T17" fmla="*/ 142 h 792"/>
                <a:gd name="T18" fmla="*/ 372 w 790"/>
                <a:gd name="T19" fmla="*/ 60 h 792"/>
                <a:gd name="T20" fmla="*/ 510 w 790"/>
                <a:gd name="T21" fmla="*/ 16 h 792"/>
                <a:gd name="T22" fmla="*/ 664 w 790"/>
                <a:gd name="T23" fmla="*/ 0 h 792"/>
                <a:gd name="T24" fmla="*/ 780 w 790"/>
                <a:gd name="T25" fmla="*/ 10 h 792"/>
                <a:gd name="T26" fmla="*/ 790 w 790"/>
                <a:gd name="T27" fmla="*/ 158 h 792"/>
                <a:gd name="T28" fmla="*/ 772 w 790"/>
                <a:gd name="T29" fmla="*/ 298 h 792"/>
                <a:gd name="T30" fmla="*/ 726 w 790"/>
                <a:gd name="T31" fmla="*/ 420 h 792"/>
                <a:gd name="T32" fmla="*/ 614 w 790"/>
                <a:gd name="T33" fmla="*/ 418 h 792"/>
                <a:gd name="T34" fmla="*/ 514 w 790"/>
                <a:gd name="T35" fmla="*/ 454 h 792"/>
                <a:gd name="T36" fmla="*/ 446 w 790"/>
                <a:gd name="T37" fmla="*/ 524 h 792"/>
                <a:gd name="T38" fmla="*/ 410 w 790"/>
                <a:gd name="T39" fmla="*/ 620 h 792"/>
                <a:gd name="T40" fmla="*/ 418 w 790"/>
                <a:gd name="T41" fmla="*/ 726 h 792"/>
                <a:gd name="T42" fmla="*/ 274 w 790"/>
                <a:gd name="T43" fmla="*/ 778 h 792"/>
                <a:gd name="T44" fmla="*/ 128 w 790"/>
                <a:gd name="T45" fmla="*/ 792 h 792"/>
                <a:gd name="T46" fmla="*/ 12 w 790"/>
                <a:gd name="T47" fmla="*/ 78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0" h="792">
                  <a:moveTo>
                    <a:pt x="12" y="780"/>
                  </a:moveTo>
                  <a:lnTo>
                    <a:pt x="0" y="654"/>
                  </a:lnTo>
                  <a:lnTo>
                    <a:pt x="18" y="504"/>
                  </a:lnTo>
                  <a:lnTo>
                    <a:pt x="64" y="374"/>
                  </a:lnTo>
                  <a:lnTo>
                    <a:pt x="152" y="382"/>
                  </a:lnTo>
                  <a:lnTo>
                    <a:pt x="246" y="356"/>
                  </a:lnTo>
                  <a:lnTo>
                    <a:pt x="312" y="306"/>
                  </a:lnTo>
                  <a:lnTo>
                    <a:pt x="360" y="234"/>
                  </a:lnTo>
                  <a:lnTo>
                    <a:pt x="382" y="142"/>
                  </a:lnTo>
                  <a:lnTo>
                    <a:pt x="372" y="60"/>
                  </a:lnTo>
                  <a:lnTo>
                    <a:pt x="510" y="16"/>
                  </a:lnTo>
                  <a:lnTo>
                    <a:pt x="664" y="0"/>
                  </a:lnTo>
                  <a:lnTo>
                    <a:pt x="780" y="10"/>
                  </a:lnTo>
                  <a:lnTo>
                    <a:pt x="790" y="158"/>
                  </a:lnTo>
                  <a:lnTo>
                    <a:pt x="772" y="298"/>
                  </a:lnTo>
                  <a:lnTo>
                    <a:pt x="726" y="420"/>
                  </a:lnTo>
                  <a:lnTo>
                    <a:pt x="614" y="418"/>
                  </a:lnTo>
                  <a:lnTo>
                    <a:pt x="514" y="454"/>
                  </a:lnTo>
                  <a:lnTo>
                    <a:pt x="446" y="524"/>
                  </a:lnTo>
                  <a:lnTo>
                    <a:pt x="410" y="620"/>
                  </a:lnTo>
                  <a:lnTo>
                    <a:pt x="418" y="726"/>
                  </a:lnTo>
                  <a:lnTo>
                    <a:pt x="274" y="778"/>
                  </a:lnTo>
                  <a:lnTo>
                    <a:pt x="128" y="792"/>
                  </a:lnTo>
                  <a:lnTo>
                    <a:pt x="12" y="780"/>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7" name="Group 11">
              <a:extLst>
                <a:ext uri="{FF2B5EF4-FFF2-40B4-BE49-F238E27FC236}">
                  <a16:creationId xmlns:a16="http://schemas.microsoft.com/office/drawing/2014/main" id="{09EBE9AE-9B02-4EC0-9220-92C3DB172249}"/>
                </a:ext>
              </a:extLst>
            </p:cNvPr>
            <p:cNvGrpSpPr>
              <a:grpSpLocks/>
            </p:cNvGrpSpPr>
            <p:nvPr/>
          </p:nvGrpSpPr>
          <p:grpSpPr bwMode="auto">
            <a:xfrm>
              <a:off x="5838825" y="3709988"/>
              <a:ext cx="392113" cy="336550"/>
              <a:chOff x="3678" y="2337"/>
              <a:chExt cx="247" cy="212"/>
            </a:xfrm>
          </p:grpSpPr>
          <p:sp>
            <p:nvSpPr>
              <p:cNvPr id="28" name="Text Box 12">
                <a:extLst>
                  <a:ext uri="{FF2B5EF4-FFF2-40B4-BE49-F238E27FC236}">
                    <a16:creationId xmlns:a16="http://schemas.microsoft.com/office/drawing/2014/main" id="{3794EF5D-1B88-4BE0-9297-99E7356A5AEA}"/>
                  </a:ext>
                </a:extLst>
              </p:cNvPr>
              <p:cNvSpPr txBox="1">
                <a:spLocks noChangeArrowheads="1"/>
              </p:cNvSpPr>
              <p:nvPr/>
            </p:nvSpPr>
            <p:spPr bwMode="auto">
              <a:xfrm>
                <a:off x="3678" y="2337"/>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p</a:t>
                </a:r>
                <a:r>
                  <a:rPr lang="en-US" altLang="cs-CZ" sz="1600" baseline="-25000"/>
                  <a:t>1</a:t>
                </a:r>
                <a:endParaRPr lang="cs-CZ" altLang="cs-CZ" sz="1600" baseline="-25000"/>
              </a:p>
            </p:txBody>
          </p:sp>
          <p:sp>
            <p:nvSpPr>
              <p:cNvPr id="29" name="AutoShape 13">
                <a:extLst>
                  <a:ext uri="{FF2B5EF4-FFF2-40B4-BE49-F238E27FC236}">
                    <a16:creationId xmlns:a16="http://schemas.microsoft.com/office/drawing/2014/main" id="{CD1A1BBE-91E2-4514-AEBA-1C1977DA9288}"/>
                  </a:ext>
                </a:extLst>
              </p:cNvPr>
              <p:cNvSpPr>
                <a:spLocks noChangeArrowheads="1"/>
              </p:cNvSpPr>
              <p:nvPr/>
            </p:nvSpPr>
            <p:spPr bwMode="auto">
              <a:xfrm>
                <a:off x="3834" y="2346"/>
                <a:ext cx="91" cy="9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0" name="Group 14">
              <a:extLst>
                <a:ext uri="{FF2B5EF4-FFF2-40B4-BE49-F238E27FC236}">
                  <a16:creationId xmlns:a16="http://schemas.microsoft.com/office/drawing/2014/main" id="{090D25B5-026C-4FF3-B27F-9A947CBBB5C4}"/>
                </a:ext>
              </a:extLst>
            </p:cNvPr>
            <p:cNvGrpSpPr>
              <a:grpSpLocks/>
            </p:cNvGrpSpPr>
            <p:nvPr/>
          </p:nvGrpSpPr>
          <p:grpSpPr bwMode="auto">
            <a:xfrm>
              <a:off x="6738938" y="4572000"/>
              <a:ext cx="374650" cy="371475"/>
              <a:chOff x="4245" y="2880"/>
              <a:chExt cx="236" cy="234"/>
            </a:xfrm>
          </p:grpSpPr>
          <p:grpSp>
            <p:nvGrpSpPr>
              <p:cNvPr id="31" name="Group 15">
                <a:extLst>
                  <a:ext uri="{FF2B5EF4-FFF2-40B4-BE49-F238E27FC236}">
                    <a16:creationId xmlns:a16="http://schemas.microsoft.com/office/drawing/2014/main" id="{B440CAFD-3B48-4316-9A75-71226D183496}"/>
                  </a:ext>
                </a:extLst>
              </p:cNvPr>
              <p:cNvGrpSpPr>
                <a:grpSpLocks/>
              </p:cNvGrpSpPr>
              <p:nvPr/>
            </p:nvGrpSpPr>
            <p:grpSpPr bwMode="auto">
              <a:xfrm>
                <a:off x="4245" y="2902"/>
                <a:ext cx="236" cy="212"/>
                <a:chOff x="4096" y="3128"/>
                <a:chExt cx="236" cy="212"/>
              </a:xfrm>
            </p:grpSpPr>
            <p:sp>
              <p:nvSpPr>
                <p:cNvPr id="33" name="Oval 16">
                  <a:extLst>
                    <a:ext uri="{FF2B5EF4-FFF2-40B4-BE49-F238E27FC236}">
                      <a16:creationId xmlns:a16="http://schemas.microsoft.com/office/drawing/2014/main" id="{DB421B40-1707-4DF1-BEC6-4ACB0C793C25}"/>
                    </a:ext>
                  </a:extLst>
                </p:cNvPr>
                <p:cNvSpPr>
                  <a:spLocks noChangeArrowheads="1"/>
                </p:cNvSpPr>
                <p:nvPr/>
              </p:nvSpPr>
              <p:spPr bwMode="auto">
                <a:xfrm>
                  <a:off x="4232" y="3128"/>
                  <a:ext cx="45" cy="45"/>
                </a:xfrm>
                <a:prstGeom prst="ellipse">
                  <a:avLst/>
                </a:prstGeom>
                <a:solidFill>
                  <a:schemeClr val="tx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Text Box 17">
                  <a:extLst>
                    <a:ext uri="{FF2B5EF4-FFF2-40B4-BE49-F238E27FC236}">
                      <a16:creationId xmlns:a16="http://schemas.microsoft.com/office/drawing/2014/main" id="{2982F395-52B2-4AC4-8BCB-92F686E1CBA2}"/>
                    </a:ext>
                  </a:extLst>
                </p:cNvPr>
                <p:cNvSpPr txBox="1">
                  <a:spLocks noChangeArrowheads="1"/>
                </p:cNvSpPr>
                <p:nvPr/>
              </p:nvSpPr>
              <p:spPr bwMode="auto">
                <a:xfrm>
                  <a:off x="4096" y="3128"/>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p</a:t>
                  </a:r>
                  <a:r>
                    <a:rPr lang="en-US" altLang="cs-CZ" sz="1600" baseline="-25000"/>
                    <a:t>2</a:t>
                  </a:r>
                  <a:endParaRPr lang="cs-CZ" altLang="cs-CZ" sz="1600" baseline="-25000"/>
                </a:p>
              </p:txBody>
            </p:sp>
          </p:grpSp>
          <p:sp>
            <p:nvSpPr>
              <p:cNvPr id="32" name="AutoShape 18">
                <a:extLst>
                  <a:ext uri="{FF2B5EF4-FFF2-40B4-BE49-F238E27FC236}">
                    <a16:creationId xmlns:a16="http://schemas.microsoft.com/office/drawing/2014/main" id="{9352EE42-7995-4190-A4F2-D13FD75D368A}"/>
                  </a:ext>
                </a:extLst>
              </p:cNvPr>
              <p:cNvSpPr>
                <a:spLocks noChangeArrowheads="1"/>
              </p:cNvSpPr>
              <p:nvPr/>
            </p:nvSpPr>
            <p:spPr bwMode="auto">
              <a:xfrm>
                <a:off x="4358" y="2880"/>
                <a:ext cx="91" cy="9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5" name="Group 19">
              <a:extLst>
                <a:ext uri="{FF2B5EF4-FFF2-40B4-BE49-F238E27FC236}">
                  <a16:creationId xmlns:a16="http://schemas.microsoft.com/office/drawing/2014/main" id="{0B9959BE-B4F8-46F7-B24F-AEEBF9D744F5}"/>
                </a:ext>
              </a:extLst>
            </p:cNvPr>
            <p:cNvGrpSpPr>
              <a:grpSpLocks/>
            </p:cNvGrpSpPr>
            <p:nvPr/>
          </p:nvGrpSpPr>
          <p:grpSpPr bwMode="auto">
            <a:xfrm>
              <a:off x="6524625" y="3535363"/>
              <a:ext cx="649288" cy="722312"/>
              <a:chOff x="4110" y="2227"/>
              <a:chExt cx="409" cy="455"/>
            </a:xfrm>
          </p:grpSpPr>
          <p:grpSp>
            <p:nvGrpSpPr>
              <p:cNvPr id="36" name="Group 20">
                <a:extLst>
                  <a:ext uri="{FF2B5EF4-FFF2-40B4-BE49-F238E27FC236}">
                    <a16:creationId xmlns:a16="http://schemas.microsoft.com/office/drawing/2014/main" id="{4556F56B-BD07-4A90-97A1-7A94812AC251}"/>
                  </a:ext>
                </a:extLst>
              </p:cNvPr>
              <p:cNvGrpSpPr>
                <a:grpSpLocks/>
              </p:cNvGrpSpPr>
              <p:nvPr/>
            </p:nvGrpSpPr>
            <p:grpSpPr bwMode="auto">
              <a:xfrm>
                <a:off x="4110" y="2227"/>
                <a:ext cx="409" cy="455"/>
                <a:chOff x="4491" y="2992"/>
                <a:chExt cx="409" cy="455"/>
              </a:xfrm>
            </p:grpSpPr>
            <p:sp>
              <p:nvSpPr>
                <p:cNvPr id="38" name="Oval 21">
                  <a:extLst>
                    <a:ext uri="{FF2B5EF4-FFF2-40B4-BE49-F238E27FC236}">
                      <a16:creationId xmlns:a16="http://schemas.microsoft.com/office/drawing/2014/main" id="{E0B2CF7D-29BE-402F-A662-D5138EF62267}"/>
                    </a:ext>
                  </a:extLst>
                </p:cNvPr>
                <p:cNvSpPr>
                  <a:spLocks noChangeArrowheads="1"/>
                </p:cNvSpPr>
                <p:nvPr/>
              </p:nvSpPr>
              <p:spPr bwMode="auto">
                <a:xfrm>
                  <a:off x="4686" y="3219"/>
                  <a:ext cx="45" cy="45"/>
                </a:xfrm>
                <a:prstGeom prst="ellipse">
                  <a:avLst/>
                </a:prstGeom>
                <a:solidFill>
                  <a:schemeClr val="tx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 name="Oval 22">
                  <a:extLst>
                    <a:ext uri="{FF2B5EF4-FFF2-40B4-BE49-F238E27FC236}">
                      <a16:creationId xmlns:a16="http://schemas.microsoft.com/office/drawing/2014/main" id="{8D27116D-6FB1-446F-ACB4-FF4EF57C4203}"/>
                    </a:ext>
                  </a:extLst>
                </p:cNvPr>
                <p:cNvSpPr>
                  <a:spLocks noChangeArrowheads="1"/>
                </p:cNvSpPr>
                <p:nvPr/>
              </p:nvSpPr>
              <p:spPr bwMode="auto">
                <a:xfrm>
                  <a:off x="4491" y="3038"/>
                  <a:ext cx="409" cy="409"/>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 name="Line 23">
                  <a:extLst>
                    <a:ext uri="{FF2B5EF4-FFF2-40B4-BE49-F238E27FC236}">
                      <a16:creationId xmlns:a16="http://schemas.microsoft.com/office/drawing/2014/main" id="{64C17D90-3CC5-4356-BAC0-6946947573D9}"/>
                    </a:ext>
                  </a:extLst>
                </p:cNvPr>
                <p:cNvSpPr>
                  <a:spLocks noChangeShapeType="1"/>
                </p:cNvSpPr>
                <p:nvPr/>
              </p:nvSpPr>
              <p:spPr bwMode="auto">
                <a:xfrm flipH="1" flipV="1">
                  <a:off x="4641" y="3038"/>
                  <a:ext cx="45" cy="181"/>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 name="Text Box 24">
                  <a:extLst>
                    <a:ext uri="{FF2B5EF4-FFF2-40B4-BE49-F238E27FC236}">
                      <a16:creationId xmlns:a16="http://schemas.microsoft.com/office/drawing/2014/main" id="{ED61C444-830C-4E2C-B65F-B9FBDFD3F3EF}"/>
                    </a:ext>
                  </a:extLst>
                </p:cNvPr>
                <p:cNvSpPr txBox="1">
                  <a:spLocks noChangeArrowheads="1"/>
                </p:cNvSpPr>
                <p:nvPr/>
              </p:nvSpPr>
              <p:spPr bwMode="auto">
                <a:xfrm>
                  <a:off x="4641" y="3219"/>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q</a:t>
                  </a:r>
                  <a:endParaRPr lang="cs-CZ" altLang="cs-CZ" sz="1600"/>
                </a:p>
              </p:txBody>
            </p:sp>
            <p:sp>
              <p:nvSpPr>
                <p:cNvPr id="42" name="Text Box 25">
                  <a:extLst>
                    <a:ext uri="{FF2B5EF4-FFF2-40B4-BE49-F238E27FC236}">
                      <a16:creationId xmlns:a16="http://schemas.microsoft.com/office/drawing/2014/main" id="{2FAC8B89-3F8D-4FD3-808A-906E326D6F66}"/>
                    </a:ext>
                  </a:extLst>
                </p:cNvPr>
                <p:cNvSpPr txBox="1">
                  <a:spLocks noChangeArrowheads="1"/>
                </p:cNvSpPr>
                <p:nvPr/>
              </p:nvSpPr>
              <p:spPr bwMode="auto">
                <a:xfrm>
                  <a:off x="4641" y="2992"/>
                  <a:ext cx="15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r</a:t>
                  </a:r>
                  <a:endParaRPr lang="cs-CZ" altLang="cs-CZ" sz="1600"/>
                </a:p>
              </p:txBody>
            </p:sp>
          </p:grpSp>
          <p:sp>
            <p:nvSpPr>
              <p:cNvPr id="37" name="Rectangle 26">
                <a:extLst>
                  <a:ext uri="{FF2B5EF4-FFF2-40B4-BE49-F238E27FC236}">
                    <a16:creationId xmlns:a16="http://schemas.microsoft.com/office/drawing/2014/main" id="{EB342790-90A4-4165-878B-2A02FF360273}"/>
                  </a:ext>
                </a:extLst>
              </p:cNvPr>
              <p:cNvSpPr>
                <a:spLocks noChangeArrowheads="1"/>
              </p:cNvSpPr>
              <p:nvPr/>
            </p:nvSpPr>
            <p:spPr bwMode="auto">
              <a:xfrm>
                <a:off x="4266" y="2430"/>
                <a:ext cx="91"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3" name="Group 27">
              <a:extLst>
                <a:ext uri="{FF2B5EF4-FFF2-40B4-BE49-F238E27FC236}">
                  <a16:creationId xmlns:a16="http://schemas.microsoft.com/office/drawing/2014/main" id="{AF4EB017-853E-4FC7-A059-D12417C3B12C}"/>
                </a:ext>
              </a:extLst>
            </p:cNvPr>
            <p:cNvGrpSpPr>
              <a:grpSpLocks/>
            </p:cNvGrpSpPr>
            <p:nvPr/>
          </p:nvGrpSpPr>
          <p:grpSpPr bwMode="auto">
            <a:xfrm>
              <a:off x="5595938" y="4910138"/>
              <a:ext cx="442912" cy="385762"/>
              <a:chOff x="1781" y="2928"/>
              <a:chExt cx="279" cy="243"/>
            </a:xfrm>
          </p:grpSpPr>
          <p:sp>
            <p:nvSpPr>
              <p:cNvPr id="44" name="Oval 28">
                <a:extLst>
                  <a:ext uri="{FF2B5EF4-FFF2-40B4-BE49-F238E27FC236}">
                    <a16:creationId xmlns:a16="http://schemas.microsoft.com/office/drawing/2014/main" id="{03098BDA-B192-4846-81E7-1C82AA536917}"/>
                  </a:ext>
                </a:extLst>
              </p:cNvPr>
              <p:cNvSpPr>
                <a:spLocks noChangeArrowheads="1"/>
              </p:cNvSpPr>
              <p:nvPr/>
            </p:nvSpPr>
            <p:spPr bwMode="auto">
              <a:xfrm>
                <a:off x="1781" y="2928"/>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 name="Text Box 29">
                <a:extLst>
                  <a:ext uri="{FF2B5EF4-FFF2-40B4-BE49-F238E27FC236}">
                    <a16:creationId xmlns:a16="http://schemas.microsoft.com/office/drawing/2014/main" id="{556C9DD3-41F0-4BBE-86D6-53E7320D9B70}"/>
                  </a:ext>
                </a:extLst>
              </p:cNvPr>
              <p:cNvSpPr txBox="1">
                <a:spLocks noChangeArrowheads="1"/>
              </p:cNvSpPr>
              <p:nvPr/>
            </p:nvSpPr>
            <p:spPr bwMode="auto">
              <a:xfrm>
                <a:off x="1824" y="2959"/>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o</a:t>
                </a:r>
                <a:r>
                  <a:rPr lang="en-US" altLang="cs-CZ" sz="1600" baseline="-25000"/>
                  <a:t>1</a:t>
                </a:r>
                <a:endParaRPr lang="cs-CZ" altLang="cs-CZ" sz="1600" baseline="-25000"/>
              </a:p>
            </p:txBody>
          </p:sp>
        </p:grpSp>
        <p:grpSp>
          <p:nvGrpSpPr>
            <p:cNvPr id="46" name="Group 30">
              <a:extLst>
                <a:ext uri="{FF2B5EF4-FFF2-40B4-BE49-F238E27FC236}">
                  <a16:creationId xmlns:a16="http://schemas.microsoft.com/office/drawing/2014/main" id="{EE817796-19A5-4D12-A196-F30079C6A60D}"/>
                </a:ext>
              </a:extLst>
            </p:cNvPr>
            <p:cNvGrpSpPr>
              <a:grpSpLocks/>
            </p:cNvGrpSpPr>
            <p:nvPr/>
          </p:nvGrpSpPr>
          <p:grpSpPr bwMode="auto">
            <a:xfrm>
              <a:off x="6586538" y="3052763"/>
              <a:ext cx="422275" cy="415925"/>
              <a:chOff x="4149" y="1923"/>
              <a:chExt cx="266" cy="262"/>
            </a:xfrm>
          </p:grpSpPr>
          <p:sp>
            <p:nvSpPr>
              <p:cNvPr id="47" name="Oval 31">
                <a:extLst>
                  <a:ext uri="{FF2B5EF4-FFF2-40B4-BE49-F238E27FC236}">
                    <a16:creationId xmlns:a16="http://schemas.microsoft.com/office/drawing/2014/main" id="{13B38DBF-58C4-4AE9-B0E6-661738D122B0}"/>
                  </a:ext>
                </a:extLst>
              </p:cNvPr>
              <p:cNvSpPr>
                <a:spLocks noChangeArrowheads="1"/>
              </p:cNvSpPr>
              <p:nvPr/>
            </p:nvSpPr>
            <p:spPr bwMode="auto">
              <a:xfrm>
                <a:off x="4149" y="2094"/>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 name="Text Box 32">
                <a:extLst>
                  <a:ext uri="{FF2B5EF4-FFF2-40B4-BE49-F238E27FC236}">
                    <a16:creationId xmlns:a16="http://schemas.microsoft.com/office/drawing/2014/main" id="{7FC2D8DE-D6ED-49B2-8627-C79CBF0EF82C}"/>
                  </a:ext>
                </a:extLst>
              </p:cNvPr>
              <p:cNvSpPr txBox="1">
                <a:spLocks noChangeArrowheads="1"/>
              </p:cNvSpPr>
              <p:nvPr/>
            </p:nvSpPr>
            <p:spPr bwMode="auto">
              <a:xfrm>
                <a:off x="4179" y="1923"/>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o</a:t>
                </a:r>
                <a:r>
                  <a:rPr lang="en-US" altLang="cs-CZ" sz="1600" baseline="-25000"/>
                  <a:t>2</a:t>
                </a:r>
                <a:endParaRPr lang="cs-CZ" altLang="cs-CZ" sz="1600" baseline="-25000"/>
              </a:p>
            </p:txBody>
          </p:sp>
        </p:grpSp>
        <p:grpSp>
          <p:nvGrpSpPr>
            <p:cNvPr id="49" name="Group 33">
              <a:extLst>
                <a:ext uri="{FF2B5EF4-FFF2-40B4-BE49-F238E27FC236}">
                  <a16:creationId xmlns:a16="http://schemas.microsoft.com/office/drawing/2014/main" id="{C5F5C7D2-63E7-424E-BDE2-597953A2F7F6}"/>
                </a:ext>
              </a:extLst>
            </p:cNvPr>
            <p:cNvGrpSpPr>
              <a:grpSpLocks/>
            </p:cNvGrpSpPr>
            <p:nvPr/>
          </p:nvGrpSpPr>
          <p:grpSpPr bwMode="auto">
            <a:xfrm>
              <a:off x="6053138" y="4376738"/>
              <a:ext cx="442912" cy="385762"/>
              <a:chOff x="1781" y="2928"/>
              <a:chExt cx="279" cy="243"/>
            </a:xfrm>
          </p:grpSpPr>
          <p:sp>
            <p:nvSpPr>
              <p:cNvPr id="50" name="Oval 34">
                <a:extLst>
                  <a:ext uri="{FF2B5EF4-FFF2-40B4-BE49-F238E27FC236}">
                    <a16:creationId xmlns:a16="http://schemas.microsoft.com/office/drawing/2014/main" id="{14A2E97C-858B-42C9-8F63-FA205BD51886}"/>
                  </a:ext>
                </a:extLst>
              </p:cNvPr>
              <p:cNvSpPr>
                <a:spLocks noChangeArrowheads="1"/>
              </p:cNvSpPr>
              <p:nvPr/>
            </p:nvSpPr>
            <p:spPr bwMode="auto">
              <a:xfrm>
                <a:off x="1781" y="2928"/>
                <a:ext cx="91" cy="9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 name="Text Box 35">
                <a:extLst>
                  <a:ext uri="{FF2B5EF4-FFF2-40B4-BE49-F238E27FC236}">
                    <a16:creationId xmlns:a16="http://schemas.microsoft.com/office/drawing/2014/main" id="{792C1976-9F90-48A3-A3D4-3BED9BD3CD51}"/>
                  </a:ext>
                </a:extLst>
              </p:cNvPr>
              <p:cNvSpPr txBox="1">
                <a:spLocks noChangeArrowheads="1"/>
              </p:cNvSpPr>
              <p:nvPr/>
            </p:nvSpPr>
            <p:spPr bwMode="auto">
              <a:xfrm>
                <a:off x="1824" y="2959"/>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altLang="cs-CZ" sz="1600"/>
                  <a:t>o</a:t>
                </a:r>
                <a:r>
                  <a:rPr lang="en-US" altLang="cs-CZ" sz="1600" baseline="-25000"/>
                  <a:t>3</a:t>
                </a:r>
                <a:endParaRPr lang="cs-CZ" altLang="cs-CZ" sz="1600" baseline="-25000"/>
              </a:p>
            </p:txBody>
          </p:sp>
        </p:grpSp>
      </p:grpSp>
      <p:sp>
        <p:nvSpPr>
          <p:cNvPr id="4" name="Zástupný symbol pro číslo snímku 3">
            <a:extLst>
              <a:ext uri="{FF2B5EF4-FFF2-40B4-BE49-F238E27FC236}">
                <a16:creationId xmlns:a16="http://schemas.microsoft.com/office/drawing/2014/main" id="{EB18CC5E-D399-4AFF-886D-2FABAEEA2073}"/>
              </a:ext>
            </a:extLst>
          </p:cNvPr>
          <p:cNvSpPr>
            <a:spLocks noGrp="1"/>
          </p:cNvSpPr>
          <p:nvPr>
            <p:ph type="sldNum" sz="quarter" idx="11"/>
          </p:nvPr>
        </p:nvSpPr>
        <p:spPr/>
        <p:txBody>
          <a:bodyPr/>
          <a:lstStyle/>
          <a:p>
            <a:pPr>
              <a:defRPr/>
            </a:pPr>
            <a:fld id="{0BAAA98E-AEB8-429B-B9FA-B14E1C5572D3}" type="slidenum">
              <a:rPr lang="en-US" altLang="en-US" smtClean="0"/>
              <a:pPr>
                <a:defRPr/>
              </a:pPr>
              <a:t>92</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0129910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5.1</a:t>
            </a:r>
            <a:r>
              <a:rPr lang="cs-CZ" dirty="0"/>
              <a:t> </a:t>
            </a:r>
            <a:r>
              <a:rPr lang="en-US" dirty="0"/>
              <a:t>Metric Space – Pivot Filtering</a:t>
            </a:r>
          </a:p>
        </p:txBody>
      </p:sp>
      <p:sp>
        <p:nvSpPr>
          <p:cNvPr id="9" name="Content Placeholder 8"/>
          <p:cNvSpPr>
            <a:spLocks noGrp="1"/>
          </p:cNvSpPr>
          <p:nvPr>
            <p:ph idx="1"/>
          </p:nvPr>
        </p:nvSpPr>
        <p:spPr>
          <a:xfrm>
            <a:off x="250824" y="1412875"/>
            <a:ext cx="7416800" cy="4968875"/>
          </a:xfrm>
        </p:spPr>
        <p:txBody>
          <a:bodyPr/>
          <a:lstStyle/>
          <a:p>
            <a:pPr marL="0" indent="0">
              <a:buNone/>
            </a:pPr>
            <a:r>
              <a:rPr lang="en-GB" b="1" dirty="0">
                <a:solidFill>
                  <a:schemeClr val="accent6"/>
                </a:solidFill>
              </a:rPr>
              <a:t>Pivot filtering summary</a:t>
            </a:r>
            <a:endParaRPr lang="en-US" b="1" dirty="0">
              <a:solidFill>
                <a:schemeClr val="accent6"/>
              </a:solidFill>
            </a:endParaRPr>
          </a:p>
          <a:p>
            <a:pPr>
              <a:lnSpc>
                <a:spcPct val="90000"/>
              </a:lnSpc>
            </a:pPr>
            <a:r>
              <a:rPr lang="en-US" altLang="cs-CZ" sz="2400" dirty="0"/>
              <a:t>Given a metric space </a:t>
            </a:r>
            <a:r>
              <a:rPr lang="en-US" altLang="cs-CZ" i="1" dirty="0">
                <a:latin typeface="Monotype Corsiva" panose="03010101010201010101" pitchFamily="66" charset="0"/>
              </a:rPr>
              <a:t>M </a:t>
            </a:r>
            <a:r>
              <a:rPr lang="en-US" altLang="cs-CZ" sz="2400" i="1" dirty="0"/>
              <a:t>= </a:t>
            </a:r>
            <a:r>
              <a:rPr lang="en-US" altLang="cs-CZ" sz="2400" dirty="0"/>
              <a:t>(</a:t>
            </a:r>
            <a:r>
              <a:rPr lang="en-US" altLang="cs-CZ" i="1" dirty="0">
                <a:latin typeface="Monotype Corsiva" panose="03010101010201010101" pitchFamily="66" charset="0"/>
              </a:rPr>
              <a:t>D</a:t>
            </a:r>
            <a:r>
              <a:rPr lang="en-US" altLang="cs-CZ" sz="2400" dirty="0"/>
              <a:t>, </a:t>
            </a:r>
            <a:r>
              <a:rPr lang="en-US" altLang="cs-CZ" sz="2400" i="1" dirty="0"/>
              <a:t>d</a:t>
            </a:r>
            <a:r>
              <a:rPr lang="en-US" altLang="cs-CZ" sz="2400" dirty="0"/>
              <a:t>) and a set of pivots </a:t>
            </a:r>
            <a:r>
              <a:rPr lang="en-US" altLang="cs-CZ" sz="2400" i="1" dirty="0"/>
              <a:t>P = </a:t>
            </a:r>
            <a:r>
              <a:rPr lang="en-US" altLang="cs-CZ" sz="2400" dirty="0"/>
              <a:t>{</a:t>
            </a:r>
            <a:r>
              <a:rPr lang="cs-CZ" altLang="cs-CZ" sz="2400" i="1" dirty="0"/>
              <a:t>p</a:t>
            </a:r>
            <a:r>
              <a:rPr lang="en-US" altLang="cs-CZ" sz="2400" i="1" baseline="-25000" dirty="0"/>
              <a:t>1</a:t>
            </a:r>
            <a:r>
              <a:rPr lang="en-US" altLang="cs-CZ" sz="2400" i="1" dirty="0"/>
              <a:t>, p</a:t>
            </a:r>
            <a:r>
              <a:rPr lang="en-US" altLang="cs-CZ" sz="2400" i="1" baseline="-25000" dirty="0"/>
              <a:t>2</a:t>
            </a:r>
            <a:r>
              <a:rPr lang="en-US" altLang="cs-CZ" sz="2400" i="1" dirty="0"/>
              <a:t>, p</a:t>
            </a:r>
            <a:r>
              <a:rPr lang="en-US" altLang="cs-CZ" sz="2400" i="1" baseline="-25000" dirty="0"/>
              <a:t>3</a:t>
            </a:r>
            <a:r>
              <a:rPr lang="en-US" altLang="cs-CZ" sz="2400" i="1" dirty="0"/>
              <a:t>,…, </a:t>
            </a:r>
            <a:r>
              <a:rPr lang="en-US" altLang="cs-CZ" sz="2400" i="1" dirty="0" err="1"/>
              <a:t>p</a:t>
            </a:r>
            <a:r>
              <a:rPr lang="en-US" altLang="cs-CZ" sz="2400" i="1" baseline="-25000" dirty="0" err="1"/>
              <a:t>n</a:t>
            </a:r>
            <a:r>
              <a:rPr lang="en-US" altLang="cs-CZ" sz="2400" dirty="0"/>
              <a:t>}, define a mapping function</a:t>
            </a:r>
            <a:r>
              <a:rPr lang="en-US" altLang="cs-CZ" sz="2400" i="1" dirty="0">
                <a:sym typeface="Symbol" panose="05050102010706020507" pitchFamily="18" charset="2"/>
              </a:rPr>
              <a:t></a:t>
            </a:r>
            <a:r>
              <a:rPr lang="en-US" altLang="cs-CZ" sz="2400" dirty="0">
                <a:sym typeface="Symbol" panose="05050102010706020507" pitchFamily="18" charset="2"/>
              </a:rPr>
              <a:t>:</a:t>
            </a:r>
            <a:r>
              <a:rPr lang="en-US" altLang="cs-CZ" sz="2400" i="1" dirty="0">
                <a:sym typeface="Symbol" panose="05050102010706020507" pitchFamily="18" charset="2"/>
              </a:rPr>
              <a:t> : </a:t>
            </a:r>
            <a:r>
              <a:rPr lang="en-US" altLang="cs-CZ" sz="2400" dirty="0"/>
              <a:t>(</a:t>
            </a:r>
            <a:r>
              <a:rPr lang="en-US" altLang="cs-CZ" i="1" dirty="0">
                <a:latin typeface="Monotype Corsiva" panose="03010101010201010101" pitchFamily="66" charset="0"/>
              </a:rPr>
              <a:t>D</a:t>
            </a:r>
            <a:r>
              <a:rPr lang="en-US" altLang="cs-CZ" sz="2400" dirty="0"/>
              <a:t>, </a:t>
            </a:r>
            <a:r>
              <a:rPr lang="en-US" altLang="cs-CZ" sz="2400" i="1" dirty="0"/>
              <a:t>d</a:t>
            </a:r>
            <a:r>
              <a:rPr lang="en-US" altLang="cs-CZ" sz="2400" dirty="0"/>
              <a:t>)</a:t>
            </a:r>
            <a:r>
              <a:rPr lang="en-US" altLang="cs-CZ" sz="2400" i="1" dirty="0"/>
              <a:t> </a:t>
            </a:r>
            <a:r>
              <a:rPr lang="en-US" altLang="cs-CZ" sz="2400" dirty="0">
                <a:sym typeface="Symbol" panose="05050102010706020507" pitchFamily="18" charset="2"/>
              </a:rPr>
              <a:t></a:t>
            </a:r>
            <a:r>
              <a:rPr lang="en-US" altLang="cs-CZ" sz="2400" dirty="0"/>
              <a:t> (</a:t>
            </a:r>
            <a:r>
              <a:rPr lang="en-US" altLang="cs-CZ" sz="2400" i="1" dirty="0">
                <a:sym typeface="DBsymbols" pitchFamily="2" charset="2"/>
              </a:rPr>
              <a:t>R</a:t>
            </a:r>
            <a:r>
              <a:rPr lang="en-US" altLang="cs-CZ" sz="2400" i="1" baseline="30000" dirty="0"/>
              <a:t>n</a:t>
            </a:r>
            <a:r>
              <a:rPr lang="en-US" altLang="cs-CZ" sz="2400" dirty="0"/>
              <a:t>, </a:t>
            </a:r>
            <a:r>
              <a:rPr lang="en-US" altLang="cs-CZ" sz="2400" i="1" dirty="0"/>
              <a:t>L</a:t>
            </a:r>
            <a:r>
              <a:rPr lang="en-US" altLang="cs-CZ" sz="2400" baseline="-25000" dirty="0">
                <a:cs typeface="Arial" panose="020B0604020202020204" pitchFamily="34" charset="0"/>
              </a:rPr>
              <a:t>∞</a:t>
            </a:r>
            <a:r>
              <a:rPr lang="en-US" altLang="cs-CZ" sz="2400" dirty="0"/>
              <a:t>)</a:t>
            </a:r>
            <a:r>
              <a:rPr lang="en-US" altLang="cs-CZ" sz="2400" i="1" dirty="0"/>
              <a:t> </a:t>
            </a:r>
            <a:r>
              <a:rPr lang="en-US" altLang="cs-CZ" sz="2400" dirty="0"/>
              <a:t>as:</a:t>
            </a:r>
          </a:p>
          <a:p>
            <a:pPr>
              <a:lnSpc>
                <a:spcPct val="90000"/>
              </a:lnSpc>
              <a:buFont typeface="Wingdings" panose="05000000000000000000" pitchFamily="2" charset="2"/>
              <a:buNone/>
            </a:pPr>
            <a:endParaRPr lang="en-US" altLang="cs-CZ" sz="2000" dirty="0"/>
          </a:p>
          <a:p>
            <a:pPr>
              <a:lnSpc>
                <a:spcPct val="90000"/>
              </a:lnSpc>
              <a:buFont typeface="Wingdings" panose="05000000000000000000" pitchFamily="2" charset="2"/>
              <a:buNone/>
            </a:pPr>
            <a:r>
              <a:rPr lang="en-US" altLang="cs-CZ" sz="2400" dirty="0"/>
              <a:t>			 </a:t>
            </a:r>
            <a:r>
              <a:rPr lang="en-US" altLang="cs-CZ" sz="2400" i="1" dirty="0">
                <a:sym typeface="Symbol" panose="05050102010706020507" pitchFamily="18" charset="2"/>
              </a:rPr>
              <a:t></a:t>
            </a:r>
            <a:r>
              <a:rPr lang="en-US" altLang="cs-CZ" sz="2400" dirty="0"/>
              <a:t>(</a:t>
            </a:r>
            <a:r>
              <a:rPr lang="en-US" altLang="cs-CZ" sz="2400" i="1" dirty="0"/>
              <a:t>o</a:t>
            </a:r>
            <a:r>
              <a:rPr lang="en-US" altLang="cs-CZ" sz="2400" dirty="0"/>
              <a:t>)</a:t>
            </a:r>
            <a:r>
              <a:rPr lang="en-US" altLang="cs-CZ" sz="2400" i="1" dirty="0"/>
              <a:t> = </a:t>
            </a:r>
            <a:r>
              <a:rPr lang="en-US" altLang="cs-CZ" sz="2400" dirty="0"/>
              <a:t>(</a:t>
            </a:r>
            <a:r>
              <a:rPr lang="en-US" altLang="cs-CZ" sz="2400" i="1" dirty="0"/>
              <a:t>d</a:t>
            </a:r>
            <a:r>
              <a:rPr lang="en-US" altLang="cs-CZ" sz="2400" dirty="0"/>
              <a:t>(</a:t>
            </a:r>
            <a:r>
              <a:rPr lang="en-US" altLang="cs-CZ" sz="2400" i="1" dirty="0"/>
              <a:t>o</a:t>
            </a:r>
            <a:r>
              <a:rPr lang="en-US" altLang="cs-CZ" sz="2400" dirty="0"/>
              <a:t>, </a:t>
            </a:r>
            <a:r>
              <a:rPr lang="en-US" altLang="cs-CZ" sz="2400" i="1" dirty="0"/>
              <a:t>p</a:t>
            </a:r>
            <a:r>
              <a:rPr lang="en-US" altLang="cs-CZ" sz="2400" i="1" baseline="-25000" dirty="0"/>
              <a:t>1</a:t>
            </a:r>
            <a:r>
              <a:rPr lang="en-US" altLang="cs-CZ" sz="2400" dirty="0"/>
              <a:t>), …, </a:t>
            </a:r>
            <a:r>
              <a:rPr lang="en-US" altLang="cs-CZ" sz="2400" i="1" dirty="0"/>
              <a:t>d</a:t>
            </a:r>
            <a:r>
              <a:rPr lang="en-US" altLang="cs-CZ" sz="2400" dirty="0"/>
              <a:t>(</a:t>
            </a:r>
            <a:r>
              <a:rPr lang="en-US" altLang="cs-CZ" sz="2400" i="1" dirty="0"/>
              <a:t>o</a:t>
            </a:r>
            <a:r>
              <a:rPr lang="en-US" altLang="cs-CZ" sz="2400" dirty="0"/>
              <a:t>, </a:t>
            </a:r>
            <a:r>
              <a:rPr lang="en-US" altLang="cs-CZ" sz="2400" i="1" dirty="0" err="1"/>
              <a:t>p</a:t>
            </a:r>
            <a:r>
              <a:rPr lang="en-US" altLang="cs-CZ" sz="2400" i="1" baseline="-25000" dirty="0" err="1"/>
              <a:t>n</a:t>
            </a:r>
            <a:r>
              <a:rPr lang="en-US" altLang="cs-CZ" sz="2400" dirty="0"/>
              <a:t>))</a:t>
            </a:r>
          </a:p>
          <a:p>
            <a:pPr>
              <a:lnSpc>
                <a:spcPct val="90000"/>
              </a:lnSpc>
              <a:buFont typeface="Wingdings" panose="05000000000000000000" pitchFamily="2" charset="2"/>
              <a:buNone/>
            </a:pPr>
            <a:endParaRPr lang="en-US" altLang="cs-CZ" sz="2000" i="1" dirty="0"/>
          </a:p>
          <a:p>
            <a:pPr>
              <a:lnSpc>
                <a:spcPct val="90000"/>
              </a:lnSpc>
            </a:pPr>
            <a:r>
              <a:rPr lang="en-US" altLang="cs-CZ" sz="2400" dirty="0"/>
              <a:t>Then, we can bound the distance </a:t>
            </a:r>
            <a:r>
              <a:rPr lang="en-US" altLang="cs-CZ" sz="2400" i="1" dirty="0"/>
              <a:t>d</a:t>
            </a:r>
            <a:r>
              <a:rPr lang="en-US" altLang="cs-CZ" sz="2400" dirty="0"/>
              <a:t>(</a:t>
            </a:r>
            <a:r>
              <a:rPr lang="en-US" altLang="cs-CZ" sz="2400" i="1" dirty="0"/>
              <a:t>q</a:t>
            </a:r>
            <a:r>
              <a:rPr lang="en-US" altLang="cs-CZ" sz="2400" dirty="0"/>
              <a:t>, </a:t>
            </a:r>
            <a:r>
              <a:rPr lang="en-US" altLang="cs-CZ" sz="2400" i="1" dirty="0"/>
              <a:t>o</a:t>
            </a:r>
            <a:r>
              <a:rPr lang="en-US" altLang="cs-CZ" sz="2400" dirty="0"/>
              <a:t>) from:</a:t>
            </a:r>
          </a:p>
          <a:p>
            <a:pPr>
              <a:lnSpc>
                <a:spcPct val="90000"/>
              </a:lnSpc>
              <a:buFont typeface="Wingdings" panose="05000000000000000000" pitchFamily="2" charset="2"/>
              <a:buNone/>
            </a:pPr>
            <a:endParaRPr lang="en-US" altLang="cs-CZ" sz="2000" dirty="0"/>
          </a:p>
          <a:p>
            <a:pPr>
              <a:lnSpc>
                <a:spcPct val="90000"/>
              </a:lnSpc>
              <a:buFont typeface="Wingdings" panose="05000000000000000000" pitchFamily="2" charset="2"/>
              <a:buNone/>
            </a:pPr>
            <a:r>
              <a:rPr lang="en-US" altLang="cs-CZ" sz="2400" dirty="0"/>
              <a:t>			 </a:t>
            </a:r>
            <a:r>
              <a:rPr lang="en-US" altLang="cs-CZ" sz="2400" i="1" dirty="0"/>
              <a:t>L</a:t>
            </a:r>
            <a:r>
              <a:rPr lang="en-US" altLang="cs-CZ" sz="2400" baseline="-25000" dirty="0">
                <a:cs typeface="Arial" panose="020B0604020202020204" pitchFamily="34" charset="0"/>
              </a:rPr>
              <a:t>∞</a:t>
            </a:r>
            <a:r>
              <a:rPr lang="en-US" altLang="cs-CZ" sz="2400" dirty="0"/>
              <a:t>(</a:t>
            </a:r>
            <a:r>
              <a:rPr lang="en-US" altLang="cs-CZ" sz="2400" i="1" dirty="0">
                <a:sym typeface="Symbol" panose="05050102010706020507" pitchFamily="18" charset="2"/>
              </a:rPr>
              <a:t></a:t>
            </a:r>
            <a:r>
              <a:rPr lang="en-US" altLang="cs-CZ" sz="2400" dirty="0"/>
              <a:t>(</a:t>
            </a:r>
            <a:r>
              <a:rPr lang="en-US" altLang="cs-CZ" sz="2400" i="1" dirty="0"/>
              <a:t>o</a:t>
            </a:r>
            <a:r>
              <a:rPr lang="en-US" altLang="cs-CZ" sz="2400" dirty="0"/>
              <a:t>)</a:t>
            </a:r>
            <a:r>
              <a:rPr lang="en-US" altLang="cs-CZ" sz="2400" i="1" dirty="0"/>
              <a:t>, </a:t>
            </a:r>
            <a:r>
              <a:rPr lang="en-US" altLang="cs-CZ" sz="2400" i="1" dirty="0">
                <a:sym typeface="Symbol" panose="05050102010706020507" pitchFamily="18" charset="2"/>
              </a:rPr>
              <a:t></a:t>
            </a:r>
            <a:r>
              <a:rPr lang="en-US" altLang="cs-CZ" sz="2400" dirty="0"/>
              <a:t>(</a:t>
            </a:r>
            <a:r>
              <a:rPr lang="en-US" altLang="cs-CZ" sz="2400" i="1" dirty="0"/>
              <a:t>q</a:t>
            </a:r>
            <a:r>
              <a:rPr lang="en-US" altLang="cs-CZ" sz="2400" dirty="0"/>
              <a:t>)) ≤ </a:t>
            </a:r>
            <a:r>
              <a:rPr lang="en-US" altLang="cs-CZ" sz="2400" i="1" dirty="0"/>
              <a:t>d</a:t>
            </a:r>
            <a:r>
              <a:rPr lang="en-US" altLang="cs-CZ" sz="2400" dirty="0"/>
              <a:t>(</a:t>
            </a:r>
            <a:r>
              <a:rPr lang="en-US" altLang="cs-CZ" sz="2400" i="1" dirty="0"/>
              <a:t>q</a:t>
            </a:r>
            <a:r>
              <a:rPr lang="en-US" altLang="cs-CZ" sz="2400" dirty="0"/>
              <a:t>, </a:t>
            </a:r>
            <a:r>
              <a:rPr lang="en-US" altLang="cs-CZ" sz="2400" i="1" dirty="0"/>
              <a:t>o</a:t>
            </a:r>
            <a:r>
              <a:rPr lang="en-US" altLang="cs-CZ" sz="2400" dirty="0"/>
              <a:t>)</a:t>
            </a:r>
            <a:endParaRPr lang="cs-CZ" altLang="cs-CZ" sz="2400" dirty="0"/>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763F9DEB-9088-4233-B333-4FA9C82F39C5}"/>
              </a:ext>
            </a:extLst>
          </p:cNvPr>
          <p:cNvSpPr>
            <a:spLocks noGrp="1"/>
          </p:cNvSpPr>
          <p:nvPr>
            <p:ph type="sldNum" sz="quarter" idx="11"/>
          </p:nvPr>
        </p:nvSpPr>
        <p:spPr/>
        <p:txBody>
          <a:bodyPr/>
          <a:lstStyle/>
          <a:p>
            <a:pPr>
              <a:defRPr/>
            </a:pPr>
            <a:fld id="{0BAAA98E-AEB8-429B-B9FA-B14E1C5572D3}" type="slidenum">
              <a:rPr lang="en-US" altLang="en-US" smtClean="0"/>
              <a:pPr>
                <a:defRPr/>
              </a:pPr>
              <a:t>93</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465856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M-Tree</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altLang="it-IT" b="1" dirty="0">
                <a:solidFill>
                  <a:schemeClr val="accent6"/>
                </a:solidFill>
              </a:rPr>
              <a:t>M-tree</a:t>
            </a:r>
          </a:p>
          <a:p>
            <a:pPr marL="0" indent="0">
              <a:buNone/>
            </a:pPr>
            <a:r>
              <a:rPr lang="en-US" sz="1200" dirty="0"/>
              <a:t>[</a:t>
            </a:r>
            <a:r>
              <a:rPr lang="en-US" altLang="it-IT" sz="1200" dirty="0" err="1"/>
              <a:t>Ciaccia</a:t>
            </a:r>
            <a:r>
              <a:rPr lang="en-US" altLang="it-IT" sz="1200" dirty="0"/>
              <a:t> P., Patella M., and </a:t>
            </a:r>
            <a:r>
              <a:rPr lang="en-US" altLang="it-IT" sz="1200" dirty="0" err="1"/>
              <a:t>Zezula</a:t>
            </a:r>
            <a:r>
              <a:rPr lang="en-US" altLang="it-IT" sz="1200" dirty="0"/>
              <a:t> P.: </a:t>
            </a:r>
            <a:r>
              <a:rPr lang="en-US" sz="1200" dirty="0"/>
              <a:t>M-tree: An Efficient Access Method for Similarity Search in Metric Spaces. VLDB, 1997]</a:t>
            </a:r>
            <a:endParaRPr lang="en-US" dirty="0"/>
          </a:p>
          <a:p>
            <a:endParaRPr lang="en-US" altLang="cs-CZ" sz="2400" dirty="0"/>
          </a:p>
          <a:p>
            <a:pPr marL="457200" indent="-457200">
              <a:buFont typeface="+mj-lt"/>
              <a:buAutoNum type="arabicParenR"/>
            </a:pPr>
            <a:r>
              <a:rPr lang="en-US" altLang="cs-CZ" sz="2400" dirty="0"/>
              <a:t>Paged organization</a:t>
            </a:r>
          </a:p>
          <a:p>
            <a:pPr marL="457200" indent="-457200">
              <a:buFont typeface="+mj-lt"/>
              <a:buAutoNum type="arabicParenR"/>
            </a:pPr>
            <a:r>
              <a:rPr lang="en-US" altLang="cs-CZ" sz="2400" dirty="0"/>
              <a:t>Dynamic</a:t>
            </a:r>
          </a:p>
          <a:p>
            <a:pPr marL="457200" indent="-457200">
              <a:buFont typeface="+mj-lt"/>
              <a:buAutoNum type="arabicParenR"/>
            </a:pPr>
            <a:r>
              <a:rPr lang="en-US" altLang="cs-CZ" sz="2400" dirty="0"/>
              <a:t>Suitable for arbitrary metric spaces</a:t>
            </a:r>
          </a:p>
          <a:p>
            <a:pPr marL="457200" indent="-457200">
              <a:buFont typeface="+mj-lt"/>
              <a:buAutoNum type="arabicParenR"/>
            </a:pPr>
            <a:r>
              <a:rPr lang="en-US" altLang="cs-CZ" sz="2400" dirty="0"/>
              <a:t>I/O and CPU optimization – computing </a:t>
            </a:r>
            <a:r>
              <a:rPr lang="en-US" altLang="cs-CZ" sz="2400" i="1" dirty="0"/>
              <a:t>d</a:t>
            </a:r>
            <a:r>
              <a:rPr lang="en-US" altLang="cs-CZ" sz="2400" dirty="0"/>
              <a:t> can be time-consuming </a:t>
            </a:r>
          </a:p>
          <a:p>
            <a:endParaRPr lang="en-US" altLang="cs-CZ" sz="2000" dirty="0"/>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5" name="Zástupný symbol pro číslo snímku 4">
            <a:extLst>
              <a:ext uri="{FF2B5EF4-FFF2-40B4-BE49-F238E27FC236}">
                <a16:creationId xmlns:a16="http://schemas.microsoft.com/office/drawing/2014/main" id="{95227DC2-34DB-4DF3-8F2E-6B66DF196DBA}"/>
              </a:ext>
            </a:extLst>
          </p:cNvPr>
          <p:cNvSpPr>
            <a:spLocks noGrp="1"/>
          </p:cNvSpPr>
          <p:nvPr>
            <p:ph type="sldNum" sz="quarter" idx="11"/>
          </p:nvPr>
        </p:nvSpPr>
        <p:spPr/>
        <p:txBody>
          <a:bodyPr/>
          <a:lstStyle/>
          <a:p>
            <a:pPr>
              <a:defRPr/>
            </a:pPr>
            <a:fld id="{0BAAA98E-AEB8-429B-B9FA-B14E1C5572D3}" type="slidenum">
              <a:rPr lang="en-US" altLang="en-US" smtClean="0"/>
              <a:pPr>
                <a:defRPr/>
              </a:pPr>
              <a:t>94</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499947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M-Tree</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altLang="it-IT" b="1" dirty="0">
                <a:solidFill>
                  <a:schemeClr val="accent6"/>
                </a:solidFill>
              </a:rPr>
              <a:t>The M-tree idea</a:t>
            </a:r>
          </a:p>
          <a:p>
            <a:endParaRPr lang="en-US" altLang="cs-CZ" sz="2400" dirty="0"/>
          </a:p>
          <a:p>
            <a:endParaRPr lang="en-US" altLang="cs-CZ" sz="2400" dirty="0"/>
          </a:p>
          <a:p>
            <a:endParaRPr lang="en-US" altLang="cs-CZ" sz="2400" dirty="0"/>
          </a:p>
          <a:p>
            <a:endParaRPr lang="en-US" altLang="cs-CZ" sz="2400" dirty="0"/>
          </a:p>
          <a:p>
            <a:r>
              <a:rPr lang="en-US" altLang="cs-CZ" sz="2400" dirty="0"/>
              <a:t>Depending on the metric, the “shape” of index regions changes</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grpSp>
        <p:nvGrpSpPr>
          <p:cNvPr id="7" name="Group 4">
            <a:extLst>
              <a:ext uri="{FF2B5EF4-FFF2-40B4-BE49-F238E27FC236}">
                <a16:creationId xmlns:a16="http://schemas.microsoft.com/office/drawing/2014/main" id="{FE9213AA-484E-4B58-B834-12BC0371584A}"/>
              </a:ext>
            </a:extLst>
          </p:cNvPr>
          <p:cNvGrpSpPr>
            <a:grpSpLocks/>
          </p:cNvGrpSpPr>
          <p:nvPr/>
        </p:nvGrpSpPr>
        <p:grpSpPr bwMode="auto">
          <a:xfrm>
            <a:off x="2808288" y="1514475"/>
            <a:ext cx="5570538" cy="2160587"/>
            <a:chOff x="930" y="663"/>
            <a:chExt cx="3509" cy="1361"/>
          </a:xfrm>
        </p:grpSpPr>
        <p:sp>
          <p:nvSpPr>
            <p:cNvPr id="10" name="Rectangle 5">
              <a:extLst>
                <a:ext uri="{FF2B5EF4-FFF2-40B4-BE49-F238E27FC236}">
                  <a16:creationId xmlns:a16="http://schemas.microsoft.com/office/drawing/2014/main" id="{85382605-E593-4B34-B827-9D297F524ED7}"/>
                </a:ext>
              </a:extLst>
            </p:cNvPr>
            <p:cNvSpPr>
              <a:spLocks noChangeArrowheads="1"/>
            </p:cNvSpPr>
            <p:nvPr/>
          </p:nvSpPr>
          <p:spPr bwMode="auto">
            <a:xfrm>
              <a:off x="3019" y="1699"/>
              <a:ext cx="313" cy="142"/>
            </a:xfrm>
            <a:prstGeom prst="rect">
              <a:avLst/>
            </a:prstGeom>
            <a:solidFill>
              <a:schemeClr val="bg1"/>
            </a:solidFill>
            <a:ln w="12700">
              <a:solidFill>
                <a:schemeClr val="tx1"/>
              </a:solidFill>
              <a:miter lim="800000"/>
              <a:headEnd/>
              <a:tailEnd/>
            </a:ln>
            <a:effectLst/>
          </p:spPr>
          <p:txBody>
            <a:bodyPr wrap="none" anchor="ctr"/>
            <a:lstStyle/>
            <a:p>
              <a:endParaRPr lang="cs-CZ"/>
            </a:p>
          </p:txBody>
        </p:sp>
        <p:sp>
          <p:nvSpPr>
            <p:cNvPr id="11" name="Oval 6">
              <a:extLst>
                <a:ext uri="{FF2B5EF4-FFF2-40B4-BE49-F238E27FC236}">
                  <a16:creationId xmlns:a16="http://schemas.microsoft.com/office/drawing/2014/main" id="{058E357A-1D4F-4C81-A1D7-26248538F3B9}"/>
                </a:ext>
              </a:extLst>
            </p:cNvPr>
            <p:cNvSpPr>
              <a:spLocks noChangeArrowheads="1"/>
            </p:cNvSpPr>
            <p:nvPr/>
          </p:nvSpPr>
          <p:spPr bwMode="auto">
            <a:xfrm>
              <a:off x="3043" y="1749"/>
              <a:ext cx="44"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12" name="Oval 7">
              <a:extLst>
                <a:ext uri="{FF2B5EF4-FFF2-40B4-BE49-F238E27FC236}">
                  <a16:creationId xmlns:a16="http://schemas.microsoft.com/office/drawing/2014/main" id="{04512061-5FA7-4299-993D-E359F0E1A5CA}"/>
                </a:ext>
              </a:extLst>
            </p:cNvPr>
            <p:cNvSpPr>
              <a:spLocks noChangeArrowheads="1"/>
            </p:cNvSpPr>
            <p:nvPr/>
          </p:nvSpPr>
          <p:spPr bwMode="auto">
            <a:xfrm>
              <a:off x="3117" y="1749"/>
              <a:ext cx="44"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13" name="Oval 8">
              <a:extLst>
                <a:ext uri="{FF2B5EF4-FFF2-40B4-BE49-F238E27FC236}">
                  <a16:creationId xmlns:a16="http://schemas.microsoft.com/office/drawing/2014/main" id="{DD862A1A-81D8-48A8-8A65-249550F62744}"/>
                </a:ext>
              </a:extLst>
            </p:cNvPr>
            <p:cNvSpPr>
              <a:spLocks noChangeArrowheads="1"/>
            </p:cNvSpPr>
            <p:nvPr/>
          </p:nvSpPr>
          <p:spPr bwMode="auto">
            <a:xfrm>
              <a:off x="3191"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14" name="Oval 9">
              <a:extLst>
                <a:ext uri="{FF2B5EF4-FFF2-40B4-BE49-F238E27FC236}">
                  <a16:creationId xmlns:a16="http://schemas.microsoft.com/office/drawing/2014/main" id="{A9AEE75A-D7BE-48C0-8048-034864B6312F}"/>
                </a:ext>
              </a:extLst>
            </p:cNvPr>
            <p:cNvSpPr>
              <a:spLocks noChangeArrowheads="1"/>
            </p:cNvSpPr>
            <p:nvPr/>
          </p:nvSpPr>
          <p:spPr bwMode="auto">
            <a:xfrm>
              <a:off x="3264" y="1749"/>
              <a:ext cx="44"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15" name="Rectangle 10">
              <a:extLst>
                <a:ext uri="{FF2B5EF4-FFF2-40B4-BE49-F238E27FC236}">
                  <a16:creationId xmlns:a16="http://schemas.microsoft.com/office/drawing/2014/main" id="{3AC591C1-2B8D-459D-A280-4EC3189E55D6}"/>
                </a:ext>
              </a:extLst>
            </p:cNvPr>
            <p:cNvSpPr>
              <a:spLocks noChangeArrowheads="1"/>
            </p:cNvSpPr>
            <p:nvPr/>
          </p:nvSpPr>
          <p:spPr bwMode="auto">
            <a:xfrm>
              <a:off x="3388" y="1699"/>
              <a:ext cx="314" cy="142"/>
            </a:xfrm>
            <a:prstGeom prst="rect">
              <a:avLst/>
            </a:prstGeom>
            <a:solidFill>
              <a:schemeClr val="bg1"/>
            </a:solidFill>
            <a:ln w="12700">
              <a:solidFill>
                <a:schemeClr val="tx1"/>
              </a:solidFill>
              <a:miter lim="800000"/>
              <a:headEnd/>
              <a:tailEnd/>
            </a:ln>
            <a:effectLst/>
          </p:spPr>
          <p:txBody>
            <a:bodyPr wrap="none" anchor="ctr"/>
            <a:lstStyle/>
            <a:p>
              <a:endParaRPr lang="cs-CZ"/>
            </a:p>
          </p:txBody>
        </p:sp>
        <p:sp>
          <p:nvSpPr>
            <p:cNvPr id="16" name="Oval 11">
              <a:extLst>
                <a:ext uri="{FF2B5EF4-FFF2-40B4-BE49-F238E27FC236}">
                  <a16:creationId xmlns:a16="http://schemas.microsoft.com/office/drawing/2014/main" id="{33AABF60-960E-4D2B-9C26-A7CFB0ED278A}"/>
                </a:ext>
              </a:extLst>
            </p:cNvPr>
            <p:cNvSpPr>
              <a:spLocks noChangeArrowheads="1"/>
            </p:cNvSpPr>
            <p:nvPr/>
          </p:nvSpPr>
          <p:spPr bwMode="auto">
            <a:xfrm>
              <a:off x="3413"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17" name="Oval 12">
              <a:extLst>
                <a:ext uri="{FF2B5EF4-FFF2-40B4-BE49-F238E27FC236}">
                  <a16:creationId xmlns:a16="http://schemas.microsoft.com/office/drawing/2014/main" id="{C484C049-5FDB-44CD-BC5C-59D7DE2A24DE}"/>
                </a:ext>
              </a:extLst>
            </p:cNvPr>
            <p:cNvSpPr>
              <a:spLocks noChangeArrowheads="1"/>
            </p:cNvSpPr>
            <p:nvPr/>
          </p:nvSpPr>
          <p:spPr bwMode="auto">
            <a:xfrm>
              <a:off x="3486"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18" name="Rectangle 13">
              <a:extLst>
                <a:ext uri="{FF2B5EF4-FFF2-40B4-BE49-F238E27FC236}">
                  <a16:creationId xmlns:a16="http://schemas.microsoft.com/office/drawing/2014/main" id="{45B18E16-21FC-408F-960F-7201EA9BB901}"/>
                </a:ext>
              </a:extLst>
            </p:cNvPr>
            <p:cNvSpPr>
              <a:spLocks noChangeArrowheads="1"/>
            </p:cNvSpPr>
            <p:nvPr/>
          </p:nvSpPr>
          <p:spPr bwMode="auto">
            <a:xfrm>
              <a:off x="4126" y="1699"/>
              <a:ext cx="313" cy="142"/>
            </a:xfrm>
            <a:prstGeom prst="rect">
              <a:avLst/>
            </a:prstGeom>
            <a:solidFill>
              <a:schemeClr val="bg1"/>
            </a:solidFill>
            <a:ln w="12700">
              <a:solidFill>
                <a:schemeClr val="tx1"/>
              </a:solidFill>
              <a:miter lim="800000"/>
              <a:headEnd/>
              <a:tailEnd/>
            </a:ln>
            <a:effectLst/>
          </p:spPr>
          <p:txBody>
            <a:bodyPr wrap="none" anchor="ctr"/>
            <a:lstStyle/>
            <a:p>
              <a:endParaRPr lang="cs-CZ"/>
            </a:p>
          </p:txBody>
        </p:sp>
        <p:sp>
          <p:nvSpPr>
            <p:cNvPr id="19" name="Oval 14">
              <a:extLst>
                <a:ext uri="{FF2B5EF4-FFF2-40B4-BE49-F238E27FC236}">
                  <a16:creationId xmlns:a16="http://schemas.microsoft.com/office/drawing/2014/main" id="{967D2B23-84A5-4776-B874-B2D4ACA95AC0}"/>
                </a:ext>
              </a:extLst>
            </p:cNvPr>
            <p:cNvSpPr>
              <a:spLocks noChangeArrowheads="1"/>
            </p:cNvSpPr>
            <p:nvPr/>
          </p:nvSpPr>
          <p:spPr bwMode="auto">
            <a:xfrm>
              <a:off x="4150" y="1749"/>
              <a:ext cx="44"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0" name="Oval 15">
              <a:extLst>
                <a:ext uri="{FF2B5EF4-FFF2-40B4-BE49-F238E27FC236}">
                  <a16:creationId xmlns:a16="http://schemas.microsoft.com/office/drawing/2014/main" id="{E347990D-7645-43C1-8434-F5B38D0BC672}"/>
                </a:ext>
              </a:extLst>
            </p:cNvPr>
            <p:cNvSpPr>
              <a:spLocks noChangeArrowheads="1"/>
            </p:cNvSpPr>
            <p:nvPr/>
          </p:nvSpPr>
          <p:spPr bwMode="auto">
            <a:xfrm>
              <a:off x="4224"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1" name="Oval 16">
              <a:extLst>
                <a:ext uri="{FF2B5EF4-FFF2-40B4-BE49-F238E27FC236}">
                  <a16:creationId xmlns:a16="http://schemas.microsoft.com/office/drawing/2014/main" id="{B681200F-004E-42C1-B9FB-FFE3DE220568}"/>
                </a:ext>
              </a:extLst>
            </p:cNvPr>
            <p:cNvSpPr>
              <a:spLocks noChangeArrowheads="1"/>
            </p:cNvSpPr>
            <p:nvPr/>
          </p:nvSpPr>
          <p:spPr bwMode="auto">
            <a:xfrm>
              <a:off x="4297" y="1749"/>
              <a:ext cx="44"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2" name="Oval 17">
              <a:extLst>
                <a:ext uri="{FF2B5EF4-FFF2-40B4-BE49-F238E27FC236}">
                  <a16:creationId xmlns:a16="http://schemas.microsoft.com/office/drawing/2014/main" id="{1CE339FE-8B76-4C88-BE0C-6926BB6D5AA4}"/>
                </a:ext>
              </a:extLst>
            </p:cNvPr>
            <p:cNvSpPr>
              <a:spLocks noChangeArrowheads="1"/>
            </p:cNvSpPr>
            <p:nvPr/>
          </p:nvSpPr>
          <p:spPr bwMode="auto">
            <a:xfrm>
              <a:off x="4002"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3" name="Rectangle 18">
              <a:extLst>
                <a:ext uri="{FF2B5EF4-FFF2-40B4-BE49-F238E27FC236}">
                  <a16:creationId xmlns:a16="http://schemas.microsoft.com/office/drawing/2014/main" id="{FA678B7B-5B8D-42A3-8955-200F2EC5E23E}"/>
                </a:ext>
              </a:extLst>
            </p:cNvPr>
            <p:cNvSpPr>
              <a:spLocks noChangeArrowheads="1"/>
            </p:cNvSpPr>
            <p:nvPr/>
          </p:nvSpPr>
          <p:spPr bwMode="auto">
            <a:xfrm>
              <a:off x="3756" y="1699"/>
              <a:ext cx="314" cy="142"/>
            </a:xfrm>
            <a:prstGeom prst="rect">
              <a:avLst/>
            </a:prstGeom>
            <a:solidFill>
              <a:schemeClr val="bg1"/>
            </a:solidFill>
            <a:ln w="12700">
              <a:solidFill>
                <a:schemeClr val="tx1"/>
              </a:solidFill>
              <a:miter lim="800000"/>
              <a:headEnd/>
              <a:tailEnd/>
            </a:ln>
            <a:effectLst/>
          </p:spPr>
          <p:txBody>
            <a:bodyPr wrap="none" anchor="ctr"/>
            <a:lstStyle/>
            <a:p>
              <a:endParaRPr lang="cs-CZ"/>
            </a:p>
          </p:txBody>
        </p:sp>
        <p:sp>
          <p:nvSpPr>
            <p:cNvPr id="24" name="Oval 19">
              <a:extLst>
                <a:ext uri="{FF2B5EF4-FFF2-40B4-BE49-F238E27FC236}">
                  <a16:creationId xmlns:a16="http://schemas.microsoft.com/office/drawing/2014/main" id="{46634002-2F17-4ED9-941D-9703A7B9F982}"/>
                </a:ext>
              </a:extLst>
            </p:cNvPr>
            <p:cNvSpPr>
              <a:spLocks noChangeArrowheads="1"/>
            </p:cNvSpPr>
            <p:nvPr/>
          </p:nvSpPr>
          <p:spPr bwMode="auto">
            <a:xfrm>
              <a:off x="3781"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5" name="Oval 20">
              <a:extLst>
                <a:ext uri="{FF2B5EF4-FFF2-40B4-BE49-F238E27FC236}">
                  <a16:creationId xmlns:a16="http://schemas.microsoft.com/office/drawing/2014/main" id="{97E01954-5749-4F23-AE18-E1419127902D}"/>
                </a:ext>
              </a:extLst>
            </p:cNvPr>
            <p:cNvSpPr>
              <a:spLocks noChangeArrowheads="1"/>
            </p:cNvSpPr>
            <p:nvPr/>
          </p:nvSpPr>
          <p:spPr bwMode="auto">
            <a:xfrm>
              <a:off x="3855"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6" name="Oval 21">
              <a:extLst>
                <a:ext uri="{FF2B5EF4-FFF2-40B4-BE49-F238E27FC236}">
                  <a16:creationId xmlns:a16="http://schemas.microsoft.com/office/drawing/2014/main" id="{ADF5E8BE-764D-4F19-97C5-D52F46C3D8D7}"/>
                </a:ext>
              </a:extLst>
            </p:cNvPr>
            <p:cNvSpPr>
              <a:spLocks noChangeArrowheads="1"/>
            </p:cNvSpPr>
            <p:nvPr/>
          </p:nvSpPr>
          <p:spPr bwMode="auto">
            <a:xfrm>
              <a:off x="3929" y="1749"/>
              <a:ext cx="43" cy="43"/>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27" name="AutoShape 22">
              <a:extLst>
                <a:ext uri="{FF2B5EF4-FFF2-40B4-BE49-F238E27FC236}">
                  <a16:creationId xmlns:a16="http://schemas.microsoft.com/office/drawing/2014/main" id="{E32EAD4A-1B82-4F54-9A2E-41957F8838DA}"/>
                </a:ext>
              </a:extLst>
            </p:cNvPr>
            <p:cNvSpPr>
              <a:spLocks noChangeArrowheads="1"/>
            </p:cNvSpPr>
            <p:nvPr/>
          </p:nvSpPr>
          <p:spPr bwMode="auto">
            <a:xfrm>
              <a:off x="3452" y="1305"/>
              <a:ext cx="489" cy="167"/>
            </a:xfrm>
            <a:prstGeom prst="roundRect">
              <a:avLst>
                <a:gd name="adj" fmla="val 29394"/>
              </a:avLst>
            </a:prstGeom>
            <a:solidFill>
              <a:schemeClr val="bg1"/>
            </a:solidFill>
            <a:ln w="12700">
              <a:solidFill>
                <a:schemeClr val="accent2"/>
              </a:solidFill>
              <a:round/>
              <a:headEnd/>
              <a:tailEnd/>
            </a:ln>
            <a:effectLst/>
          </p:spPr>
          <p:txBody>
            <a:bodyPr wrap="none" lIns="92075" tIns="46038" rIns="92075" bIns="46038" anchor="ctr"/>
            <a:lstStyle/>
            <a:p>
              <a:pPr algn="ctr">
                <a:buClrTx/>
                <a:buSzTx/>
                <a:buFontTx/>
                <a:buNone/>
              </a:pPr>
              <a:r>
                <a:rPr lang="it-IT" altLang="it-IT" sz="1600">
                  <a:solidFill>
                    <a:srgbClr val="0A0AC2"/>
                  </a:solidFill>
                  <a:latin typeface="Times" pitchFamily="18" charset="0"/>
                </a:rPr>
                <a:t>C D E F</a:t>
              </a:r>
              <a:endParaRPr lang="it-IT" altLang="it-IT">
                <a:solidFill>
                  <a:schemeClr val="tx1"/>
                </a:solidFill>
                <a:latin typeface="Times" pitchFamily="18" charset="0"/>
              </a:endParaRPr>
            </a:p>
          </p:txBody>
        </p:sp>
        <p:sp>
          <p:nvSpPr>
            <p:cNvPr id="28" name="Line 23">
              <a:extLst>
                <a:ext uri="{FF2B5EF4-FFF2-40B4-BE49-F238E27FC236}">
                  <a16:creationId xmlns:a16="http://schemas.microsoft.com/office/drawing/2014/main" id="{D9FDCD76-02E4-4087-AC14-0E8EF53CD25E}"/>
                </a:ext>
              </a:extLst>
            </p:cNvPr>
            <p:cNvSpPr>
              <a:spLocks noChangeShapeType="1"/>
            </p:cNvSpPr>
            <p:nvPr/>
          </p:nvSpPr>
          <p:spPr bwMode="auto">
            <a:xfrm flipH="1">
              <a:off x="3188" y="1451"/>
              <a:ext cx="344" cy="245"/>
            </a:xfrm>
            <a:prstGeom prst="line">
              <a:avLst/>
            </a:prstGeom>
            <a:noFill/>
            <a:ln w="12700">
              <a:solidFill>
                <a:schemeClr val="tx1"/>
              </a:solidFill>
              <a:round/>
              <a:headEnd type="none" w="sm" len="sm"/>
              <a:tailEnd type="stealth" w="med" len="lg"/>
            </a:ln>
            <a:effectLst/>
          </p:spPr>
          <p:txBody>
            <a:bodyPr wrap="none" anchor="ctr"/>
            <a:lstStyle/>
            <a:p>
              <a:endParaRPr lang="cs-CZ"/>
            </a:p>
          </p:txBody>
        </p:sp>
        <p:sp>
          <p:nvSpPr>
            <p:cNvPr id="29" name="Line 24">
              <a:extLst>
                <a:ext uri="{FF2B5EF4-FFF2-40B4-BE49-F238E27FC236}">
                  <a16:creationId xmlns:a16="http://schemas.microsoft.com/office/drawing/2014/main" id="{08856AB7-F70F-48A2-8F60-FDFB3FE8DAB8}"/>
                </a:ext>
              </a:extLst>
            </p:cNvPr>
            <p:cNvSpPr>
              <a:spLocks noChangeShapeType="1"/>
            </p:cNvSpPr>
            <p:nvPr/>
          </p:nvSpPr>
          <p:spPr bwMode="auto">
            <a:xfrm flipH="1">
              <a:off x="3557" y="1451"/>
              <a:ext cx="74" cy="245"/>
            </a:xfrm>
            <a:prstGeom prst="line">
              <a:avLst/>
            </a:prstGeom>
            <a:noFill/>
            <a:ln w="12700">
              <a:solidFill>
                <a:schemeClr val="tx1"/>
              </a:solidFill>
              <a:round/>
              <a:headEnd type="none" w="sm" len="sm"/>
              <a:tailEnd type="stealth" w="med" len="lg"/>
            </a:ln>
            <a:effectLst/>
          </p:spPr>
          <p:txBody>
            <a:bodyPr wrap="none" anchor="ctr"/>
            <a:lstStyle/>
            <a:p>
              <a:endParaRPr lang="cs-CZ"/>
            </a:p>
          </p:txBody>
        </p:sp>
        <p:sp>
          <p:nvSpPr>
            <p:cNvPr id="30" name="Line 25">
              <a:extLst>
                <a:ext uri="{FF2B5EF4-FFF2-40B4-BE49-F238E27FC236}">
                  <a16:creationId xmlns:a16="http://schemas.microsoft.com/office/drawing/2014/main" id="{0E8ED264-731D-407A-966C-FE3C5EB9DA93}"/>
                </a:ext>
              </a:extLst>
            </p:cNvPr>
            <p:cNvSpPr>
              <a:spLocks noChangeShapeType="1"/>
            </p:cNvSpPr>
            <p:nvPr/>
          </p:nvSpPr>
          <p:spPr bwMode="auto">
            <a:xfrm>
              <a:off x="3778" y="1451"/>
              <a:ext cx="123" cy="245"/>
            </a:xfrm>
            <a:prstGeom prst="line">
              <a:avLst/>
            </a:prstGeom>
            <a:noFill/>
            <a:ln w="12700">
              <a:solidFill>
                <a:schemeClr val="tx1"/>
              </a:solidFill>
              <a:round/>
              <a:headEnd type="none" w="sm" len="sm"/>
              <a:tailEnd type="stealth" w="med" len="lg"/>
            </a:ln>
            <a:effectLst/>
          </p:spPr>
          <p:txBody>
            <a:bodyPr wrap="none" anchor="ctr"/>
            <a:lstStyle/>
            <a:p>
              <a:endParaRPr lang="cs-CZ"/>
            </a:p>
          </p:txBody>
        </p:sp>
        <p:sp>
          <p:nvSpPr>
            <p:cNvPr id="31" name="Line 26">
              <a:extLst>
                <a:ext uri="{FF2B5EF4-FFF2-40B4-BE49-F238E27FC236}">
                  <a16:creationId xmlns:a16="http://schemas.microsoft.com/office/drawing/2014/main" id="{BF82667B-4514-4438-99B2-4D1E295951CA}"/>
                </a:ext>
              </a:extLst>
            </p:cNvPr>
            <p:cNvSpPr>
              <a:spLocks noChangeShapeType="1"/>
            </p:cNvSpPr>
            <p:nvPr/>
          </p:nvSpPr>
          <p:spPr bwMode="auto">
            <a:xfrm>
              <a:off x="3876" y="1451"/>
              <a:ext cx="418" cy="245"/>
            </a:xfrm>
            <a:prstGeom prst="line">
              <a:avLst/>
            </a:prstGeom>
            <a:noFill/>
            <a:ln w="12700">
              <a:solidFill>
                <a:schemeClr val="tx1"/>
              </a:solidFill>
              <a:round/>
              <a:headEnd type="none" w="sm" len="sm"/>
              <a:tailEnd type="stealth" w="med" len="lg"/>
            </a:ln>
            <a:effectLst/>
          </p:spPr>
          <p:txBody>
            <a:bodyPr wrap="none" anchor="ctr"/>
            <a:lstStyle/>
            <a:p>
              <a:endParaRPr lang="cs-CZ"/>
            </a:p>
          </p:txBody>
        </p:sp>
        <p:sp>
          <p:nvSpPr>
            <p:cNvPr id="32" name="AutoShape 27">
              <a:extLst>
                <a:ext uri="{FF2B5EF4-FFF2-40B4-BE49-F238E27FC236}">
                  <a16:creationId xmlns:a16="http://schemas.microsoft.com/office/drawing/2014/main" id="{946BB22F-DBB9-4FE9-9968-17CA47EB035B}"/>
                </a:ext>
              </a:extLst>
            </p:cNvPr>
            <p:cNvSpPr>
              <a:spLocks noChangeArrowheads="1"/>
            </p:cNvSpPr>
            <p:nvPr/>
          </p:nvSpPr>
          <p:spPr bwMode="auto">
            <a:xfrm>
              <a:off x="3830" y="912"/>
              <a:ext cx="535" cy="166"/>
            </a:xfrm>
            <a:prstGeom prst="roundRect">
              <a:avLst>
                <a:gd name="adj" fmla="val 29394"/>
              </a:avLst>
            </a:prstGeom>
            <a:solidFill>
              <a:srgbClr val="FFAFAF"/>
            </a:solidFill>
            <a:ln w="12700">
              <a:solidFill>
                <a:schemeClr val="hlink"/>
              </a:solidFill>
              <a:round/>
              <a:headEnd/>
              <a:tailEnd/>
            </a:ln>
            <a:effectLst/>
          </p:spPr>
          <p:txBody>
            <a:bodyPr wrap="none" lIns="92075" tIns="46038" rIns="92075" bIns="46038" anchor="ctr"/>
            <a:lstStyle/>
            <a:p>
              <a:pPr algn="ctr">
                <a:buClrTx/>
                <a:buSzTx/>
                <a:buFontTx/>
                <a:buNone/>
              </a:pPr>
              <a:r>
                <a:rPr lang="it-IT" altLang="it-IT" sz="1600">
                  <a:solidFill>
                    <a:schemeClr val="hlink"/>
                  </a:solidFill>
                  <a:latin typeface="Times" pitchFamily="18" charset="0"/>
                </a:rPr>
                <a:t>A  B</a:t>
              </a:r>
              <a:endParaRPr lang="it-IT" altLang="it-IT" sz="1600">
                <a:solidFill>
                  <a:schemeClr val="tx1"/>
                </a:solidFill>
                <a:latin typeface="Times" pitchFamily="18" charset="0"/>
              </a:endParaRPr>
            </a:p>
          </p:txBody>
        </p:sp>
        <p:sp>
          <p:nvSpPr>
            <p:cNvPr id="33" name="Line 28">
              <a:extLst>
                <a:ext uri="{FF2B5EF4-FFF2-40B4-BE49-F238E27FC236}">
                  <a16:creationId xmlns:a16="http://schemas.microsoft.com/office/drawing/2014/main" id="{97C471A4-E221-4E8C-83BA-34BFB3CB9281}"/>
                </a:ext>
              </a:extLst>
            </p:cNvPr>
            <p:cNvSpPr>
              <a:spLocks noChangeShapeType="1"/>
            </p:cNvSpPr>
            <p:nvPr/>
          </p:nvSpPr>
          <p:spPr bwMode="auto">
            <a:xfrm flipH="1">
              <a:off x="3705" y="1057"/>
              <a:ext cx="319" cy="245"/>
            </a:xfrm>
            <a:prstGeom prst="line">
              <a:avLst/>
            </a:prstGeom>
            <a:noFill/>
            <a:ln w="12700">
              <a:solidFill>
                <a:schemeClr val="tx1"/>
              </a:solidFill>
              <a:round/>
              <a:headEnd type="none" w="sm" len="sm"/>
              <a:tailEnd type="stealth" w="med" len="lg"/>
            </a:ln>
            <a:effectLst/>
          </p:spPr>
          <p:txBody>
            <a:bodyPr wrap="none" anchor="ctr"/>
            <a:lstStyle/>
            <a:p>
              <a:endParaRPr lang="cs-CZ"/>
            </a:p>
          </p:txBody>
        </p:sp>
        <p:sp>
          <p:nvSpPr>
            <p:cNvPr id="34" name="Line 29">
              <a:extLst>
                <a:ext uri="{FF2B5EF4-FFF2-40B4-BE49-F238E27FC236}">
                  <a16:creationId xmlns:a16="http://schemas.microsoft.com/office/drawing/2014/main" id="{3E7D9CDC-3F19-4434-97A3-69F1CB67CBC8}"/>
                </a:ext>
              </a:extLst>
            </p:cNvPr>
            <p:cNvSpPr>
              <a:spLocks noChangeShapeType="1"/>
            </p:cNvSpPr>
            <p:nvPr/>
          </p:nvSpPr>
          <p:spPr bwMode="auto">
            <a:xfrm>
              <a:off x="4171" y="1057"/>
              <a:ext cx="247" cy="245"/>
            </a:xfrm>
            <a:prstGeom prst="line">
              <a:avLst/>
            </a:prstGeom>
            <a:noFill/>
            <a:ln w="12700">
              <a:solidFill>
                <a:schemeClr val="tx1"/>
              </a:solidFill>
              <a:round/>
              <a:headEnd type="none" w="sm" len="sm"/>
              <a:tailEnd type="stealth" w="med" len="lg"/>
            </a:ln>
            <a:effectLst/>
          </p:spPr>
          <p:txBody>
            <a:bodyPr wrap="none" anchor="ctr"/>
            <a:lstStyle/>
            <a:p>
              <a:endParaRPr lang="cs-CZ"/>
            </a:p>
          </p:txBody>
        </p:sp>
        <p:sp>
          <p:nvSpPr>
            <p:cNvPr id="35" name="Oval 30">
              <a:extLst>
                <a:ext uri="{FF2B5EF4-FFF2-40B4-BE49-F238E27FC236}">
                  <a16:creationId xmlns:a16="http://schemas.microsoft.com/office/drawing/2014/main" id="{17968C1A-1CE9-4DAC-B4AC-A84FEE724E99}"/>
                </a:ext>
              </a:extLst>
            </p:cNvPr>
            <p:cNvSpPr>
              <a:spLocks noChangeArrowheads="1"/>
            </p:cNvSpPr>
            <p:nvPr/>
          </p:nvSpPr>
          <p:spPr bwMode="auto">
            <a:xfrm>
              <a:off x="1938" y="989"/>
              <a:ext cx="971" cy="970"/>
            </a:xfrm>
            <a:prstGeom prst="ellipse">
              <a:avLst/>
            </a:prstGeom>
            <a:solidFill>
              <a:srgbClr val="FFAFAF"/>
            </a:solidFill>
            <a:ln w="12700">
              <a:solidFill>
                <a:schemeClr val="tx1"/>
              </a:solidFill>
              <a:round/>
              <a:headEnd/>
              <a:tailEnd/>
            </a:ln>
            <a:effectLst/>
          </p:spPr>
          <p:txBody>
            <a:bodyPr wrap="none" anchor="ctr"/>
            <a:lstStyle/>
            <a:p>
              <a:endParaRPr lang="cs-CZ"/>
            </a:p>
          </p:txBody>
        </p:sp>
        <p:sp>
          <p:nvSpPr>
            <p:cNvPr id="36" name="Line 31">
              <a:extLst>
                <a:ext uri="{FF2B5EF4-FFF2-40B4-BE49-F238E27FC236}">
                  <a16:creationId xmlns:a16="http://schemas.microsoft.com/office/drawing/2014/main" id="{79C194A7-F476-4632-ADEE-892A28640DF9}"/>
                </a:ext>
              </a:extLst>
            </p:cNvPr>
            <p:cNvSpPr>
              <a:spLocks noChangeShapeType="1"/>
            </p:cNvSpPr>
            <p:nvPr/>
          </p:nvSpPr>
          <p:spPr bwMode="auto">
            <a:xfrm>
              <a:off x="2424" y="1473"/>
              <a:ext cx="359" cy="348"/>
            </a:xfrm>
            <a:prstGeom prst="line">
              <a:avLst/>
            </a:prstGeom>
            <a:noFill/>
            <a:ln w="12700">
              <a:solidFill>
                <a:schemeClr val="hlink"/>
              </a:solidFill>
              <a:round/>
              <a:headEnd type="none" w="sm" len="sm"/>
              <a:tailEnd type="stealth" w="med" len="lg"/>
            </a:ln>
            <a:effectLst/>
          </p:spPr>
          <p:txBody>
            <a:bodyPr wrap="none" anchor="ctr"/>
            <a:lstStyle/>
            <a:p>
              <a:endParaRPr lang="cs-CZ"/>
            </a:p>
          </p:txBody>
        </p:sp>
        <p:sp>
          <p:nvSpPr>
            <p:cNvPr id="37" name="Rectangle 32">
              <a:extLst>
                <a:ext uri="{FF2B5EF4-FFF2-40B4-BE49-F238E27FC236}">
                  <a16:creationId xmlns:a16="http://schemas.microsoft.com/office/drawing/2014/main" id="{374A3235-D0DB-498B-BC2A-65262739DC46}"/>
                </a:ext>
              </a:extLst>
            </p:cNvPr>
            <p:cNvSpPr>
              <a:spLocks noChangeArrowheads="1"/>
            </p:cNvSpPr>
            <p:nvPr/>
          </p:nvSpPr>
          <p:spPr bwMode="auto">
            <a:xfrm>
              <a:off x="2418" y="1272"/>
              <a:ext cx="173" cy="198"/>
            </a:xfrm>
            <a:prstGeom prst="rect">
              <a:avLst/>
            </a:prstGeom>
            <a:noFill/>
            <a:ln w="9525">
              <a:noFill/>
              <a:miter lim="800000"/>
              <a:headEnd/>
              <a:tailEnd/>
            </a:ln>
            <a:effectLst/>
          </p:spPr>
          <p:txBody>
            <a:bodyPr wrap="none" lIns="69850" tIns="34925" rIns="69850" bIns="34925">
              <a:spAutoFit/>
            </a:bodyPr>
            <a:lstStyle/>
            <a:p>
              <a:pPr defTabSz="514350">
                <a:buClrTx/>
                <a:buSzTx/>
                <a:buFontTx/>
                <a:buNone/>
              </a:pPr>
              <a:r>
                <a:rPr lang="it-IT" altLang="it-IT" sz="1600" b="1">
                  <a:solidFill>
                    <a:schemeClr val="hlink"/>
                  </a:solidFill>
                  <a:latin typeface="Times" pitchFamily="18" charset="0"/>
                </a:rPr>
                <a:t>B</a:t>
              </a:r>
              <a:endParaRPr lang="it-IT" altLang="it-IT" sz="1800" b="1">
                <a:solidFill>
                  <a:schemeClr val="hlink"/>
                </a:solidFill>
                <a:latin typeface="Times" pitchFamily="18" charset="0"/>
              </a:endParaRPr>
            </a:p>
          </p:txBody>
        </p:sp>
        <p:sp>
          <p:nvSpPr>
            <p:cNvPr id="38" name="Oval 33">
              <a:extLst>
                <a:ext uri="{FF2B5EF4-FFF2-40B4-BE49-F238E27FC236}">
                  <a16:creationId xmlns:a16="http://schemas.microsoft.com/office/drawing/2014/main" id="{78AB152D-AC58-4932-AE0D-9FAE49311BEB}"/>
                </a:ext>
              </a:extLst>
            </p:cNvPr>
            <p:cNvSpPr>
              <a:spLocks noChangeArrowheads="1"/>
            </p:cNvSpPr>
            <p:nvPr/>
          </p:nvSpPr>
          <p:spPr bwMode="auto">
            <a:xfrm>
              <a:off x="2395" y="1444"/>
              <a:ext cx="60" cy="60"/>
            </a:xfrm>
            <a:prstGeom prst="ellipse">
              <a:avLst/>
            </a:prstGeom>
            <a:solidFill>
              <a:schemeClr val="hlink"/>
            </a:solidFill>
            <a:ln w="12700">
              <a:solidFill>
                <a:schemeClr val="hlink"/>
              </a:solidFill>
              <a:round/>
              <a:headEnd/>
              <a:tailEnd/>
            </a:ln>
            <a:effectLst/>
          </p:spPr>
          <p:txBody>
            <a:bodyPr wrap="none" anchor="ctr"/>
            <a:lstStyle/>
            <a:p>
              <a:endParaRPr lang="cs-CZ"/>
            </a:p>
          </p:txBody>
        </p:sp>
        <p:sp>
          <p:nvSpPr>
            <p:cNvPr id="39" name="Oval 34">
              <a:extLst>
                <a:ext uri="{FF2B5EF4-FFF2-40B4-BE49-F238E27FC236}">
                  <a16:creationId xmlns:a16="http://schemas.microsoft.com/office/drawing/2014/main" id="{D5FE1B34-FCD3-4E49-953C-1615AEF400FB}"/>
                </a:ext>
              </a:extLst>
            </p:cNvPr>
            <p:cNvSpPr>
              <a:spLocks noChangeArrowheads="1"/>
            </p:cNvSpPr>
            <p:nvPr/>
          </p:nvSpPr>
          <p:spPr bwMode="auto">
            <a:xfrm>
              <a:off x="930" y="663"/>
              <a:ext cx="1361" cy="1361"/>
            </a:xfrm>
            <a:prstGeom prst="ellipse">
              <a:avLst/>
            </a:prstGeom>
            <a:solidFill>
              <a:srgbClr val="FFAFAF"/>
            </a:solidFill>
            <a:ln w="12700">
              <a:solidFill>
                <a:schemeClr val="hlink"/>
              </a:solidFill>
              <a:round/>
              <a:headEnd/>
              <a:tailEnd/>
            </a:ln>
            <a:effectLst/>
          </p:spPr>
          <p:txBody>
            <a:bodyPr wrap="none" anchor="ctr"/>
            <a:lstStyle/>
            <a:p>
              <a:endParaRPr lang="cs-CZ"/>
            </a:p>
          </p:txBody>
        </p:sp>
        <p:sp>
          <p:nvSpPr>
            <p:cNvPr id="40" name="Oval 35">
              <a:extLst>
                <a:ext uri="{FF2B5EF4-FFF2-40B4-BE49-F238E27FC236}">
                  <a16:creationId xmlns:a16="http://schemas.microsoft.com/office/drawing/2014/main" id="{6DBFB816-145B-4FFC-AB77-BA19A2D25D93}"/>
                </a:ext>
              </a:extLst>
            </p:cNvPr>
            <p:cNvSpPr>
              <a:spLocks noChangeArrowheads="1"/>
            </p:cNvSpPr>
            <p:nvPr/>
          </p:nvSpPr>
          <p:spPr bwMode="auto">
            <a:xfrm>
              <a:off x="1060" y="1346"/>
              <a:ext cx="580" cy="581"/>
            </a:xfrm>
            <a:prstGeom prst="ellipse">
              <a:avLst/>
            </a:prstGeom>
            <a:solidFill>
              <a:schemeClr val="bg1"/>
            </a:solidFill>
            <a:ln w="12700">
              <a:solidFill>
                <a:schemeClr val="tx1"/>
              </a:solidFill>
              <a:round/>
              <a:headEnd/>
              <a:tailEnd/>
            </a:ln>
            <a:effectLst/>
          </p:spPr>
          <p:txBody>
            <a:bodyPr wrap="none" anchor="ctr"/>
            <a:lstStyle/>
            <a:p>
              <a:endParaRPr lang="cs-CZ"/>
            </a:p>
          </p:txBody>
        </p:sp>
        <p:sp>
          <p:nvSpPr>
            <p:cNvPr id="41" name="Oval 36">
              <a:extLst>
                <a:ext uri="{FF2B5EF4-FFF2-40B4-BE49-F238E27FC236}">
                  <a16:creationId xmlns:a16="http://schemas.microsoft.com/office/drawing/2014/main" id="{68C56C3E-AE0C-4390-AD59-3EEA12073DDF}"/>
                </a:ext>
              </a:extLst>
            </p:cNvPr>
            <p:cNvSpPr>
              <a:spLocks noChangeArrowheads="1"/>
            </p:cNvSpPr>
            <p:nvPr/>
          </p:nvSpPr>
          <p:spPr bwMode="auto">
            <a:xfrm>
              <a:off x="1484" y="1802"/>
              <a:ext cx="59" cy="59"/>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42" name="Oval 37">
              <a:extLst>
                <a:ext uri="{FF2B5EF4-FFF2-40B4-BE49-F238E27FC236}">
                  <a16:creationId xmlns:a16="http://schemas.microsoft.com/office/drawing/2014/main" id="{1122D8EB-AF26-4465-8D0B-A1AAC4053BCC}"/>
                </a:ext>
              </a:extLst>
            </p:cNvPr>
            <p:cNvSpPr>
              <a:spLocks noChangeArrowheads="1"/>
            </p:cNvSpPr>
            <p:nvPr/>
          </p:nvSpPr>
          <p:spPr bwMode="auto">
            <a:xfrm>
              <a:off x="1321" y="1607"/>
              <a:ext cx="59" cy="59"/>
            </a:xfrm>
            <a:prstGeom prst="ellipse">
              <a:avLst/>
            </a:prstGeom>
            <a:solidFill>
              <a:srgbClr val="0066FF"/>
            </a:solidFill>
            <a:ln w="12700">
              <a:solidFill>
                <a:srgbClr val="0033CC"/>
              </a:solidFill>
              <a:round/>
              <a:headEnd/>
              <a:tailEnd/>
            </a:ln>
            <a:effectLst/>
          </p:spPr>
          <p:txBody>
            <a:bodyPr wrap="none" anchor="ctr"/>
            <a:lstStyle/>
            <a:p>
              <a:endParaRPr lang="cs-CZ"/>
            </a:p>
          </p:txBody>
        </p:sp>
        <p:sp>
          <p:nvSpPr>
            <p:cNvPr id="43" name="Rectangle 38">
              <a:extLst>
                <a:ext uri="{FF2B5EF4-FFF2-40B4-BE49-F238E27FC236}">
                  <a16:creationId xmlns:a16="http://schemas.microsoft.com/office/drawing/2014/main" id="{6055799E-E4E0-4CD8-AA02-A6EEACCC2823}"/>
                </a:ext>
              </a:extLst>
            </p:cNvPr>
            <p:cNvSpPr>
              <a:spLocks noChangeArrowheads="1"/>
            </p:cNvSpPr>
            <p:nvPr/>
          </p:nvSpPr>
          <p:spPr bwMode="auto">
            <a:xfrm>
              <a:off x="1344" y="1467"/>
              <a:ext cx="166" cy="198"/>
            </a:xfrm>
            <a:prstGeom prst="rect">
              <a:avLst/>
            </a:prstGeom>
            <a:noFill/>
            <a:ln w="9525">
              <a:noFill/>
              <a:miter lim="800000"/>
              <a:headEnd/>
              <a:tailEnd/>
            </a:ln>
            <a:effectLst/>
          </p:spPr>
          <p:txBody>
            <a:bodyPr wrap="none" lIns="69850" tIns="34925" rIns="69850" bIns="34925">
              <a:spAutoFit/>
            </a:bodyPr>
            <a:lstStyle/>
            <a:p>
              <a:pPr defTabSz="514350">
                <a:buClrTx/>
                <a:buSzTx/>
                <a:buFontTx/>
                <a:buNone/>
              </a:pPr>
              <a:r>
                <a:rPr lang="it-IT" altLang="it-IT" sz="1600" b="1">
                  <a:solidFill>
                    <a:srgbClr val="0A0AC2"/>
                  </a:solidFill>
                  <a:latin typeface="Times" pitchFamily="18" charset="0"/>
                </a:rPr>
                <a:t>F</a:t>
              </a:r>
              <a:endParaRPr lang="it-IT" altLang="it-IT" sz="1800" b="1">
                <a:solidFill>
                  <a:srgbClr val="0A0AC2"/>
                </a:solidFill>
                <a:latin typeface="Times" pitchFamily="18" charset="0"/>
              </a:endParaRPr>
            </a:p>
          </p:txBody>
        </p:sp>
        <p:sp>
          <p:nvSpPr>
            <p:cNvPr id="44" name="Oval 39">
              <a:extLst>
                <a:ext uri="{FF2B5EF4-FFF2-40B4-BE49-F238E27FC236}">
                  <a16:creationId xmlns:a16="http://schemas.microsoft.com/office/drawing/2014/main" id="{730B0789-976D-416D-9893-DA193B8F9F08}"/>
                </a:ext>
              </a:extLst>
            </p:cNvPr>
            <p:cNvSpPr>
              <a:spLocks noChangeArrowheads="1"/>
            </p:cNvSpPr>
            <p:nvPr/>
          </p:nvSpPr>
          <p:spPr bwMode="auto">
            <a:xfrm>
              <a:off x="1256" y="1737"/>
              <a:ext cx="59" cy="59"/>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45" name="Oval 40">
              <a:extLst>
                <a:ext uri="{FF2B5EF4-FFF2-40B4-BE49-F238E27FC236}">
                  <a16:creationId xmlns:a16="http://schemas.microsoft.com/office/drawing/2014/main" id="{CFB111CC-2B6C-44AD-9813-438D6687951D}"/>
                </a:ext>
              </a:extLst>
            </p:cNvPr>
            <p:cNvSpPr>
              <a:spLocks noChangeArrowheads="1"/>
            </p:cNvSpPr>
            <p:nvPr/>
          </p:nvSpPr>
          <p:spPr bwMode="auto">
            <a:xfrm>
              <a:off x="1769" y="1355"/>
              <a:ext cx="417" cy="417"/>
            </a:xfrm>
            <a:prstGeom prst="ellipse">
              <a:avLst/>
            </a:prstGeom>
            <a:solidFill>
              <a:schemeClr val="bg1"/>
            </a:solidFill>
            <a:ln w="12700">
              <a:solidFill>
                <a:schemeClr val="tx1"/>
              </a:solidFill>
              <a:round/>
              <a:headEnd/>
              <a:tailEnd/>
            </a:ln>
            <a:effectLst/>
          </p:spPr>
          <p:txBody>
            <a:bodyPr wrap="none" anchor="ctr"/>
            <a:lstStyle/>
            <a:p>
              <a:endParaRPr lang="cs-CZ"/>
            </a:p>
          </p:txBody>
        </p:sp>
        <p:sp>
          <p:nvSpPr>
            <p:cNvPr id="46" name="Oval 41">
              <a:extLst>
                <a:ext uri="{FF2B5EF4-FFF2-40B4-BE49-F238E27FC236}">
                  <a16:creationId xmlns:a16="http://schemas.microsoft.com/office/drawing/2014/main" id="{C937C72A-E83F-43EF-984A-EF9EDB8E40A8}"/>
                </a:ext>
              </a:extLst>
            </p:cNvPr>
            <p:cNvSpPr>
              <a:spLocks noChangeArrowheads="1"/>
            </p:cNvSpPr>
            <p:nvPr/>
          </p:nvSpPr>
          <p:spPr bwMode="auto">
            <a:xfrm>
              <a:off x="1931" y="1713"/>
              <a:ext cx="60" cy="59"/>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47" name="Oval 42">
              <a:extLst>
                <a:ext uri="{FF2B5EF4-FFF2-40B4-BE49-F238E27FC236}">
                  <a16:creationId xmlns:a16="http://schemas.microsoft.com/office/drawing/2014/main" id="{72DA9155-7DEC-45B8-8CD9-020B4D6D0CF0}"/>
                </a:ext>
              </a:extLst>
            </p:cNvPr>
            <p:cNvSpPr>
              <a:spLocks noChangeArrowheads="1"/>
            </p:cNvSpPr>
            <p:nvPr/>
          </p:nvSpPr>
          <p:spPr bwMode="auto">
            <a:xfrm>
              <a:off x="1963" y="1550"/>
              <a:ext cx="60" cy="59"/>
            </a:xfrm>
            <a:prstGeom prst="ellipse">
              <a:avLst/>
            </a:prstGeom>
            <a:solidFill>
              <a:srgbClr val="0066FF"/>
            </a:solidFill>
            <a:ln w="12700">
              <a:solidFill>
                <a:srgbClr val="0033CC"/>
              </a:solidFill>
              <a:round/>
              <a:headEnd/>
              <a:tailEnd/>
            </a:ln>
            <a:effectLst/>
          </p:spPr>
          <p:txBody>
            <a:bodyPr wrap="none" anchor="ctr"/>
            <a:lstStyle/>
            <a:p>
              <a:endParaRPr lang="cs-CZ"/>
            </a:p>
          </p:txBody>
        </p:sp>
        <p:sp>
          <p:nvSpPr>
            <p:cNvPr id="48" name="Rectangle 43">
              <a:extLst>
                <a:ext uri="{FF2B5EF4-FFF2-40B4-BE49-F238E27FC236}">
                  <a16:creationId xmlns:a16="http://schemas.microsoft.com/office/drawing/2014/main" id="{14B8B488-DFEA-4864-AC4D-D34E7985330F}"/>
                </a:ext>
              </a:extLst>
            </p:cNvPr>
            <p:cNvSpPr>
              <a:spLocks noChangeArrowheads="1"/>
            </p:cNvSpPr>
            <p:nvPr/>
          </p:nvSpPr>
          <p:spPr bwMode="auto">
            <a:xfrm>
              <a:off x="1987" y="1410"/>
              <a:ext cx="180" cy="198"/>
            </a:xfrm>
            <a:prstGeom prst="rect">
              <a:avLst/>
            </a:prstGeom>
            <a:noFill/>
            <a:ln w="9525">
              <a:noFill/>
              <a:miter lim="800000"/>
              <a:headEnd/>
              <a:tailEnd/>
            </a:ln>
            <a:effectLst/>
          </p:spPr>
          <p:txBody>
            <a:bodyPr wrap="none" lIns="69850" tIns="34925" rIns="69850" bIns="34925">
              <a:spAutoFit/>
            </a:bodyPr>
            <a:lstStyle/>
            <a:p>
              <a:pPr defTabSz="514350">
                <a:buClrTx/>
                <a:buSzTx/>
                <a:buFontTx/>
                <a:buNone/>
              </a:pPr>
              <a:r>
                <a:rPr lang="it-IT" altLang="it-IT" sz="1600" b="1">
                  <a:solidFill>
                    <a:srgbClr val="0A0AC2"/>
                  </a:solidFill>
                  <a:latin typeface="Times" pitchFamily="18" charset="0"/>
                </a:rPr>
                <a:t>D</a:t>
              </a:r>
              <a:endParaRPr lang="it-IT" altLang="it-IT" sz="1800" b="1">
                <a:solidFill>
                  <a:srgbClr val="0A0AC2"/>
                </a:solidFill>
                <a:latin typeface="Times" pitchFamily="18" charset="0"/>
              </a:endParaRPr>
            </a:p>
          </p:txBody>
        </p:sp>
        <p:sp>
          <p:nvSpPr>
            <p:cNvPr id="49" name="Oval 44">
              <a:extLst>
                <a:ext uri="{FF2B5EF4-FFF2-40B4-BE49-F238E27FC236}">
                  <a16:creationId xmlns:a16="http://schemas.microsoft.com/office/drawing/2014/main" id="{B83010B5-E162-4DA7-8A44-A1DF5402FC22}"/>
                </a:ext>
              </a:extLst>
            </p:cNvPr>
            <p:cNvSpPr>
              <a:spLocks noChangeArrowheads="1"/>
            </p:cNvSpPr>
            <p:nvPr/>
          </p:nvSpPr>
          <p:spPr bwMode="auto">
            <a:xfrm>
              <a:off x="1484" y="989"/>
              <a:ext cx="580" cy="580"/>
            </a:xfrm>
            <a:prstGeom prst="ellipse">
              <a:avLst/>
            </a:prstGeom>
            <a:solidFill>
              <a:schemeClr val="bg1"/>
            </a:solidFill>
            <a:ln w="12700">
              <a:solidFill>
                <a:schemeClr val="tx1"/>
              </a:solidFill>
              <a:round/>
              <a:headEnd/>
              <a:tailEnd/>
            </a:ln>
            <a:effectLst/>
          </p:spPr>
          <p:txBody>
            <a:bodyPr wrap="none" anchor="ctr"/>
            <a:lstStyle/>
            <a:p>
              <a:endParaRPr lang="cs-CZ"/>
            </a:p>
          </p:txBody>
        </p:sp>
        <p:sp>
          <p:nvSpPr>
            <p:cNvPr id="50" name="Oval 45">
              <a:extLst>
                <a:ext uri="{FF2B5EF4-FFF2-40B4-BE49-F238E27FC236}">
                  <a16:creationId xmlns:a16="http://schemas.microsoft.com/office/drawing/2014/main" id="{FE1B2C4D-0F0C-4CC7-94C3-E2171762955A}"/>
                </a:ext>
              </a:extLst>
            </p:cNvPr>
            <p:cNvSpPr>
              <a:spLocks noChangeArrowheads="1"/>
            </p:cNvSpPr>
            <p:nvPr/>
          </p:nvSpPr>
          <p:spPr bwMode="auto">
            <a:xfrm>
              <a:off x="1743" y="1249"/>
              <a:ext cx="60" cy="59"/>
            </a:xfrm>
            <a:prstGeom prst="ellipse">
              <a:avLst/>
            </a:prstGeom>
            <a:solidFill>
              <a:srgbClr val="0066FF"/>
            </a:solidFill>
            <a:ln w="12700">
              <a:solidFill>
                <a:srgbClr val="0033CC"/>
              </a:solidFill>
              <a:round/>
              <a:headEnd/>
              <a:tailEnd/>
            </a:ln>
            <a:effectLst/>
          </p:spPr>
          <p:txBody>
            <a:bodyPr wrap="none" anchor="ctr"/>
            <a:lstStyle/>
            <a:p>
              <a:endParaRPr lang="cs-CZ"/>
            </a:p>
          </p:txBody>
        </p:sp>
        <p:sp>
          <p:nvSpPr>
            <p:cNvPr id="51" name="Rectangle 46">
              <a:extLst>
                <a:ext uri="{FF2B5EF4-FFF2-40B4-BE49-F238E27FC236}">
                  <a16:creationId xmlns:a16="http://schemas.microsoft.com/office/drawing/2014/main" id="{9EDC0C0D-8942-47C7-981E-EB8F0D7B073F}"/>
                </a:ext>
              </a:extLst>
            </p:cNvPr>
            <p:cNvSpPr>
              <a:spLocks noChangeArrowheads="1"/>
            </p:cNvSpPr>
            <p:nvPr/>
          </p:nvSpPr>
          <p:spPr bwMode="auto">
            <a:xfrm>
              <a:off x="1779" y="1199"/>
              <a:ext cx="173" cy="198"/>
            </a:xfrm>
            <a:prstGeom prst="rect">
              <a:avLst/>
            </a:prstGeom>
            <a:noFill/>
            <a:ln w="9525">
              <a:noFill/>
              <a:miter lim="800000"/>
              <a:headEnd/>
              <a:tailEnd/>
            </a:ln>
            <a:effectLst/>
          </p:spPr>
          <p:txBody>
            <a:bodyPr wrap="none" lIns="69850" tIns="34925" rIns="69850" bIns="34925">
              <a:spAutoFit/>
            </a:bodyPr>
            <a:lstStyle/>
            <a:p>
              <a:pPr defTabSz="514350">
                <a:buClrTx/>
                <a:buSzTx/>
                <a:buFontTx/>
                <a:buNone/>
              </a:pPr>
              <a:r>
                <a:rPr lang="it-IT" altLang="it-IT" sz="1600" b="1">
                  <a:solidFill>
                    <a:srgbClr val="0A0AC2"/>
                  </a:solidFill>
                  <a:latin typeface="Times" pitchFamily="18" charset="0"/>
                </a:rPr>
                <a:t>E</a:t>
              </a:r>
              <a:endParaRPr lang="it-IT" altLang="it-IT" sz="1800" b="1">
                <a:solidFill>
                  <a:srgbClr val="0A0AC2"/>
                </a:solidFill>
                <a:latin typeface="Times" pitchFamily="18" charset="0"/>
              </a:endParaRPr>
            </a:p>
          </p:txBody>
        </p:sp>
        <p:sp>
          <p:nvSpPr>
            <p:cNvPr id="52" name="Oval 47">
              <a:extLst>
                <a:ext uri="{FF2B5EF4-FFF2-40B4-BE49-F238E27FC236}">
                  <a16:creationId xmlns:a16="http://schemas.microsoft.com/office/drawing/2014/main" id="{5E4B6732-C0A2-4217-9A39-67776FA8229E}"/>
                </a:ext>
              </a:extLst>
            </p:cNvPr>
            <p:cNvSpPr>
              <a:spLocks noChangeArrowheads="1"/>
            </p:cNvSpPr>
            <p:nvPr/>
          </p:nvSpPr>
          <p:spPr bwMode="auto">
            <a:xfrm>
              <a:off x="1743" y="1494"/>
              <a:ext cx="60" cy="60"/>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53" name="Oval 48">
              <a:extLst>
                <a:ext uri="{FF2B5EF4-FFF2-40B4-BE49-F238E27FC236}">
                  <a16:creationId xmlns:a16="http://schemas.microsoft.com/office/drawing/2014/main" id="{31163F68-1756-46B8-A54C-27197F5A98B3}"/>
                </a:ext>
              </a:extLst>
            </p:cNvPr>
            <p:cNvSpPr>
              <a:spLocks noChangeArrowheads="1"/>
            </p:cNvSpPr>
            <p:nvPr/>
          </p:nvSpPr>
          <p:spPr bwMode="auto">
            <a:xfrm>
              <a:off x="1743" y="1053"/>
              <a:ext cx="60" cy="60"/>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54" name="Oval 49">
              <a:extLst>
                <a:ext uri="{FF2B5EF4-FFF2-40B4-BE49-F238E27FC236}">
                  <a16:creationId xmlns:a16="http://schemas.microsoft.com/office/drawing/2014/main" id="{68964CAC-6ADF-453F-9854-F6F3080C20AE}"/>
                </a:ext>
              </a:extLst>
            </p:cNvPr>
            <p:cNvSpPr>
              <a:spLocks noChangeArrowheads="1"/>
            </p:cNvSpPr>
            <p:nvPr/>
          </p:nvSpPr>
          <p:spPr bwMode="auto">
            <a:xfrm>
              <a:off x="1581" y="1314"/>
              <a:ext cx="59" cy="59"/>
            </a:xfrm>
            <a:prstGeom prst="ellipse">
              <a:avLst/>
            </a:prstGeom>
            <a:solidFill>
              <a:schemeClr val="hlink"/>
            </a:solidFill>
            <a:ln w="12700">
              <a:solidFill>
                <a:schemeClr val="hlink"/>
              </a:solidFill>
              <a:round/>
              <a:headEnd/>
              <a:tailEnd/>
            </a:ln>
            <a:effectLst/>
          </p:spPr>
          <p:txBody>
            <a:bodyPr wrap="none" anchor="ctr"/>
            <a:lstStyle/>
            <a:p>
              <a:endParaRPr lang="cs-CZ"/>
            </a:p>
          </p:txBody>
        </p:sp>
        <p:sp>
          <p:nvSpPr>
            <p:cNvPr id="55" name="Rectangle 50">
              <a:extLst>
                <a:ext uri="{FF2B5EF4-FFF2-40B4-BE49-F238E27FC236}">
                  <a16:creationId xmlns:a16="http://schemas.microsoft.com/office/drawing/2014/main" id="{7E7BB277-9D01-4CB8-867E-2378E9CF8B74}"/>
                </a:ext>
              </a:extLst>
            </p:cNvPr>
            <p:cNvSpPr>
              <a:spLocks noChangeArrowheads="1"/>
            </p:cNvSpPr>
            <p:nvPr/>
          </p:nvSpPr>
          <p:spPr bwMode="auto">
            <a:xfrm>
              <a:off x="1448" y="1174"/>
              <a:ext cx="130" cy="198"/>
            </a:xfrm>
            <a:prstGeom prst="rect">
              <a:avLst/>
            </a:prstGeom>
            <a:noFill/>
            <a:ln w="9525">
              <a:noFill/>
              <a:miter lim="800000"/>
              <a:headEnd/>
              <a:tailEnd/>
            </a:ln>
            <a:effectLst/>
          </p:spPr>
          <p:txBody>
            <a:bodyPr lIns="69850" tIns="34925" rIns="69850" bIns="34925">
              <a:spAutoFit/>
            </a:bodyPr>
            <a:lstStyle/>
            <a:p>
              <a:pPr defTabSz="514350">
                <a:buClrTx/>
                <a:buSzTx/>
                <a:buFontTx/>
                <a:buNone/>
              </a:pPr>
              <a:r>
                <a:rPr lang="it-IT" altLang="it-IT" sz="1600" b="1">
                  <a:solidFill>
                    <a:schemeClr val="hlink"/>
                  </a:solidFill>
                  <a:latin typeface="Times" pitchFamily="18" charset="0"/>
                </a:rPr>
                <a:t>A</a:t>
              </a:r>
              <a:endParaRPr lang="it-IT" altLang="it-IT" sz="1800" b="1">
                <a:solidFill>
                  <a:schemeClr val="hlink"/>
                </a:solidFill>
                <a:latin typeface="Times" pitchFamily="18" charset="0"/>
              </a:endParaRPr>
            </a:p>
          </p:txBody>
        </p:sp>
        <p:sp>
          <p:nvSpPr>
            <p:cNvPr id="56" name="Oval 51">
              <a:extLst>
                <a:ext uri="{FF2B5EF4-FFF2-40B4-BE49-F238E27FC236}">
                  <a16:creationId xmlns:a16="http://schemas.microsoft.com/office/drawing/2014/main" id="{E5BB051D-9002-485D-A1C6-31C8D338C857}"/>
                </a:ext>
              </a:extLst>
            </p:cNvPr>
            <p:cNvSpPr>
              <a:spLocks noChangeArrowheads="1"/>
            </p:cNvSpPr>
            <p:nvPr/>
          </p:nvSpPr>
          <p:spPr bwMode="auto">
            <a:xfrm>
              <a:off x="1219" y="700"/>
              <a:ext cx="515" cy="515"/>
            </a:xfrm>
            <a:prstGeom prst="ellipse">
              <a:avLst/>
            </a:prstGeom>
            <a:solidFill>
              <a:schemeClr val="bg1"/>
            </a:solidFill>
            <a:ln w="12700">
              <a:solidFill>
                <a:schemeClr val="accent2"/>
              </a:solidFill>
              <a:round/>
              <a:headEnd/>
              <a:tailEnd/>
            </a:ln>
            <a:effectLst/>
          </p:spPr>
          <p:txBody>
            <a:bodyPr wrap="none" anchor="ctr"/>
            <a:lstStyle/>
            <a:p>
              <a:endParaRPr lang="cs-CZ"/>
            </a:p>
          </p:txBody>
        </p:sp>
        <p:sp>
          <p:nvSpPr>
            <p:cNvPr id="57" name="Oval 52">
              <a:extLst>
                <a:ext uri="{FF2B5EF4-FFF2-40B4-BE49-F238E27FC236}">
                  <a16:creationId xmlns:a16="http://schemas.microsoft.com/office/drawing/2014/main" id="{2B9BAD35-9CEF-42C3-91AC-67CF7D5DEF3E}"/>
                </a:ext>
              </a:extLst>
            </p:cNvPr>
            <p:cNvSpPr>
              <a:spLocks noChangeArrowheads="1"/>
            </p:cNvSpPr>
            <p:nvPr/>
          </p:nvSpPr>
          <p:spPr bwMode="auto">
            <a:xfrm>
              <a:off x="1447" y="928"/>
              <a:ext cx="59" cy="59"/>
            </a:xfrm>
            <a:prstGeom prst="ellipse">
              <a:avLst/>
            </a:prstGeom>
            <a:solidFill>
              <a:srgbClr val="0066FF"/>
            </a:solidFill>
            <a:ln w="12700">
              <a:solidFill>
                <a:srgbClr val="0033CC"/>
              </a:solidFill>
              <a:round/>
              <a:headEnd/>
              <a:tailEnd/>
            </a:ln>
            <a:effectLst/>
          </p:spPr>
          <p:txBody>
            <a:bodyPr wrap="none" anchor="ctr"/>
            <a:lstStyle/>
            <a:p>
              <a:endParaRPr lang="cs-CZ"/>
            </a:p>
          </p:txBody>
        </p:sp>
        <p:sp>
          <p:nvSpPr>
            <p:cNvPr id="58" name="Rectangle 53">
              <a:extLst>
                <a:ext uri="{FF2B5EF4-FFF2-40B4-BE49-F238E27FC236}">
                  <a16:creationId xmlns:a16="http://schemas.microsoft.com/office/drawing/2014/main" id="{340400DA-F084-4BC9-82D1-CF1763E10626}"/>
                </a:ext>
              </a:extLst>
            </p:cNvPr>
            <p:cNvSpPr>
              <a:spLocks noChangeArrowheads="1"/>
            </p:cNvSpPr>
            <p:nvPr/>
          </p:nvSpPr>
          <p:spPr bwMode="auto">
            <a:xfrm>
              <a:off x="1270" y="890"/>
              <a:ext cx="192" cy="217"/>
            </a:xfrm>
            <a:prstGeom prst="rect">
              <a:avLst/>
            </a:prstGeom>
            <a:noFill/>
            <a:ln w="9525">
              <a:noFill/>
              <a:miter lim="800000"/>
              <a:headEnd/>
              <a:tailEnd/>
            </a:ln>
            <a:effectLst/>
          </p:spPr>
          <p:txBody>
            <a:bodyPr wrap="none" lIns="69850" tIns="34925" rIns="69850" bIns="34925">
              <a:spAutoFit/>
            </a:bodyPr>
            <a:lstStyle/>
            <a:p>
              <a:pPr defTabSz="514350">
                <a:buClrTx/>
                <a:buSzTx/>
                <a:buFontTx/>
                <a:buNone/>
              </a:pPr>
              <a:r>
                <a:rPr lang="it-IT" altLang="it-IT" sz="1800" b="1">
                  <a:solidFill>
                    <a:srgbClr val="0A0AC2"/>
                  </a:solidFill>
                  <a:latin typeface="Times" pitchFamily="18" charset="0"/>
                </a:rPr>
                <a:t>C</a:t>
              </a:r>
            </a:p>
          </p:txBody>
        </p:sp>
        <p:sp>
          <p:nvSpPr>
            <p:cNvPr id="59" name="Oval 54">
              <a:extLst>
                <a:ext uri="{FF2B5EF4-FFF2-40B4-BE49-F238E27FC236}">
                  <a16:creationId xmlns:a16="http://schemas.microsoft.com/office/drawing/2014/main" id="{213E7AAE-3DF9-4830-BD03-5777CC659D51}"/>
                </a:ext>
              </a:extLst>
            </p:cNvPr>
            <p:cNvSpPr>
              <a:spLocks noChangeArrowheads="1"/>
            </p:cNvSpPr>
            <p:nvPr/>
          </p:nvSpPr>
          <p:spPr bwMode="auto">
            <a:xfrm>
              <a:off x="1545" y="895"/>
              <a:ext cx="60" cy="59"/>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60" name="Oval 55">
              <a:extLst>
                <a:ext uri="{FF2B5EF4-FFF2-40B4-BE49-F238E27FC236}">
                  <a16:creationId xmlns:a16="http://schemas.microsoft.com/office/drawing/2014/main" id="{5989D2AA-9CDE-4147-AB38-B3A7A1741B8C}"/>
                </a:ext>
              </a:extLst>
            </p:cNvPr>
            <p:cNvSpPr>
              <a:spLocks noChangeArrowheads="1"/>
            </p:cNvSpPr>
            <p:nvPr/>
          </p:nvSpPr>
          <p:spPr bwMode="auto">
            <a:xfrm>
              <a:off x="1284" y="765"/>
              <a:ext cx="60" cy="60"/>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61" name="Oval 56">
              <a:extLst>
                <a:ext uri="{FF2B5EF4-FFF2-40B4-BE49-F238E27FC236}">
                  <a16:creationId xmlns:a16="http://schemas.microsoft.com/office/drawing/2014/main" id="{A4DC6C3F-CC4C-4BC5-9F9F-96DD320FFF1C}"/>
                </a:ext>
              </a:extLst>
            </p:cNvPr>
            <p:cNvSpPr>
              <a:spLocks noChangeArrowheads="1"/>
            </p:cNvSpPr>
            <p:nvPr/>
          </p:nvSpPr>
          <p:spPr bwMode="auto">
            <a:xfrm>
              <a:off x="1643" y="1025"/>
              <a:ext cx="59" cy="60"/>
            </a:xfrm>
            <a:prstGeom prst="ellipse">
              <a:avLst/>
            </a:prstGeom>
            <a:solidFill>
              <a:schemeClr val="bg2"/>
            </a:solidFill>
            <a:ln w="12700">
              <a:solidFill>
                <a:schemeClr val="bg2"/>
              </a:solidFill>
              <a:round/>
              <a:headEnd/>
              <a:tailEnd/>
            </a:ln>
            <a:effectLst/>
          </p:spPr>
          <p:txBody>
            <a:bodyPr wrap="none" anchor="ctr"/>
            <a:lstStyle/>
            <a:p>
              <a:endParaRPr lang="cs-CZ"/>
            </a:p>
          </p:txBody>
        </p:sp>
        <p:sp>
          <p:nvSpPr>
            <p:cNvPr id="62" name="Oval 57">
              <a:extLst>
                <a:ext uri="{FF2B5EF4-FFF2-40B4-BE49-F238E27FC236}">
                  <a16:creationId xmlns:a16="http://schemas.microsoft.com/office/drawing/2014/main" id="{F5D369EB-AC10-4572-8D54-8479C8DB079A}"/>
                </a:ext>
              </a:extLst>
            </p:cNvPr>
            <p:cNvSpPr>
              <a:spLocks noChangeArrowheads="1"/>
            </p:cNvSpPr>
            <p:nvPr/>
          </p:nvSpPr>
          <p:spPr bwMode="auto">
            <a:xfrm>
              <a:off x="1060" y="1346"/>
              <a:ext cx="580" cy="581"/>
            </a:xfrm>
            <a:prstGeom prst="ellipse">
              <a:avLst/>
            </a:prstGeom>
            <a:noFill/>
            <a:ln w="12700">
              <a:solidFill>
                <a:schemeClr val="accent2"/>
              </a:solidFill>
              <a:round/>
              <a:headEnd/>
              <a:tailEnd/>
            </a:ln>
            <a:effectLst/>
          </p:spPr>
          <p:txBody>
            <a:bodyPr wrap="none" anchor="ctr"/>
            <a:lstStyle/>
            <a:p>
              <a:endParaRPr lang="cs-CZ"/>
            </a:p>
          </p:txBody>
        </p:sp>
        <p:sp>
          <p:nvSpPr>
            <p:cNvPr id="63" name="Oval 58">
              <a:extLst>
                <a:ext uri="{FF2B5EF4-FFF2-40B4-BE49-F238E27FC236}">
                  <a16:creationId xmlns:a16="http://schemas.microsoft.com/office/drawing/2014/main" id="{7D9FCB8A-3B15-4A68-8BB6-362DD0F3E9FE}"/>
                </a:ext>
              </a:extLst>
            </p:cNvPr>
            <p:cNvSpPr>
              <a:spLocks noChangeArrowheads="1"/>
            </p:cNvSpPr>
            <p:nvPr/>
          </p:nvSpPr>
          <p:spPr bwMode="auto">
            <a:xfrm>
              <a:off x="1484" y="989"/>
              <a:ext cx="580" cy="580"/>
            </a:xfrm>
            <a:prstGeom prst="ellipse">
              <a:avLst/>
            </a:prstGeom>
            <a:noFill/>
            <a:ln w="12700">
              <a:solidFill>
                <a:schemeClr val="accent2"/>
              </a:solidFill>
              <a:round/>
              <a:headEnd/>
              <a:tailEnd/>
            </a:ln>
            <a:effectLst/>
          </p:spPr>
          <p:txBody>
            <a:bodyPr wrap="none" anchor="ctr"/>
            <a:lstStyle/>
            <a:p>
              <a:endParaRPr lang="cs-CZ"/>
            </a:p>
          </p:txBody>
        </p:sp>
        <p:sp>
          <p:nvSpPr>
            <p:cNvPr id="64" name="Oval 59">
              <a:extLst>
                <a:ext uri="{FF2B5EF4-FFF2-40B4-BE49-F238E27FC236}">
                  <a16:creationId xmlns:a16="http://schemas.microsoft.com/office/drawing/2014/main" id="{FF99383A-D672-4946-98B0-93527A1E3355}"/>
                </a:ext>
              </a:extLst>
            </p:cNvPr>
            <p:cNvSpPr>
              <a:spLocks noChangeArrowheads="1"/>
            </p:cNvSpPr>
            <p:nvPr/>
          </p:nvSpPr>
          <p:spPr bwMode="auto">
            <a:xfrm>
              <a:off x="1769" y="1355"/>
              <a:ext cx="417" cy="417"/>
            </a:xfrm>
            <a:prstGeom prst="ellipse">
              <a:avLst/>
            </a:prstGeom>
            <a:noFill/>
            <a:ln w="12700">
              <a:solidFill>
                <a:schemeClr val="accent2"/>
              </a:solidFill>
              <a:round/>
              <a:headEnd/>
              <a:tailEnd/>
            </a:ln>
            <a:effectLst/>
          </p:spPr>
          <p:txBody>
            <a:bodyPr wrap="none" anchor="ctr"/>
            <a:lstStyle/>
            <a:p>
              <a:endParaRPr lang="cs-CZ"/>
            </a:p>
          </p:txBody>
        </p:sp>
        <p:sp>
          <p:nvSpPr>
            <p:cNvPr id="65" name="Oval 60">
              <a:extLst>
                <a:ext uri="{FF2B5EF4-FFF2-40B4-BE49-F238E27FC236}">
                  <a16:creationId xmlns:a16="http://schemas.microsoft.com/office/drawing/2014/main" id="{72BA08CC-FE7F-4CAE-BEA5-732325FA7471}"/>
                </a:ext>
              </a:extLst>
            </p:cNvPr>
            <p:cNvSpPr>
              <a:spLocks noChangeArrowheads="1"/>
            </p:cNvSpPr>
            <p:nvPr/>
          </p:nvSpPr>
          <p:spPr bwMode="auto">
            <a:xfrm>
              <a:off x="1939" y="989"/>
              <a:ext cx="971" cy="970"/>
            </a:xfrm>
            <a:prstGeom prst="ellipse">
              <a:avLst/>
            </a:prstGeom>
            <a:noFill/>
            <a:ln w="12700">
              <a:solidFill>
                <a:schemeClr val="hlink"/>
              </a:solidFill>
              <a:round/>
              <a:headEnd/>
              <a:tailEnd/>
            </a:ln>
            <a:effectLst/>
          </p:spPr>
          <p:txBody>
            <a:bodyPr wrap="none" anchor="ctr"/>
            <a:lstStyle/>
            <a:p>
              <a:endParaRPr lang="cs-CZ"/>
            </a:p>
          </p:txBody>
        </p:sp>
        <p:sp>
          <p:nvSpPr>
            <p:cNvPr id="66" name="Line 61">
              <a:extLst>
                <a:ext uri="{FF2B5EF4-FFF2-40B4-BE49-F238E27FC236}">
                  <a16:creationId xmlns:a16="http://schemas.microsoft.com/office/drawing/2014/main" id="{B798E9C0-0A14-4BBE-B2A2-849CB4CD6B34}"/>
                </a:ext>
              </a:extLst>
            </p:cNvPr>
            <p:cNvSpPr>
              <a:spLocks noChangeShapeType="1"/>
            </p:cNvSpPr>
            <p:nvPr/>
          </p:nvSpPr>
          <p:spPr bwMode="auto">
            <a:xfrm>
              <a:off x="1611" y="1343"/>
              <a:ext cx="128" cy="672"/>
            </a:xfrm>
            <a:prstGeom prst="line">
              <a:avLst/>
            </a:prstGeom>
            <a:noFill/>
            <a:ln w="12700">
              <a:solidFill>
                <a:schemeClr val="hlink"/>
              </a:solidFill>
              <a:round/>
              <a:headEnd type="none" w="sm" len="sm"/>
              <a:tailEnd type="stealth" w="med" len="lg"/>
            </a:ln>
            <a:effectLst/>
          </p:spPr>
          <p:txBody>
            <a:bodyPr wrap="none" anchor="ctr"/>
            <a:lstStyle/>
            <a:p>
              <a:endParaRPr lang="cs-CZ"/>
            </a:p>
          </p:txBody>
        </p:sp>
      </p:grpSp>
      <p:sp>
        <p:nvSpPr>
          <p:cNvPr id="67" name="Rectangle 62">
            <a:extLst>
              <a:ext uri="{FF2B5EF4-FFF2-40B4-BE49-F238E27FC236}">
                <a16:creationId xmlns:a16="http://schemas.microsoft.com/office/drawing/2014/main" id="{A52D6A03-8CEF-42C0-8911-6D6B1451AB1D}"/>
              </a:ext>
            </a:extLst>
          </p:cNvPr>
          <p:cNvSpPr>
            <a:spLocks noChangeArrowheads="1"/>
          </p:cNvSpPr>
          <p:nvPr/>
        </p:nvSpPr>
        <p:spPr bwMode="auto">
          <a:xfrm>
            <a:off x="6624638" y="1370012"/>
            <a:ext cx="2266950" cy="366713"/>
          </a:xfrm>
          <a:prstGeom prst="rect">
            <a:avLst/>
          </a:prstGeom>
          <a:noFill/>
          <a:ln w="9525">
            <a:noFill/>
            <a:miter lim="800000"/>
            <a:headEnd/>
            <a:tailEnd/>
          </a:ln>
          <a:effectLst/>
        </p:spPr>
        <p:txBody>
          <a:bodyPr wrap="none">
            <a:spAutoFit/>
          </a:bodyPr>
          <a:lstStyle/>
          <a:p>
            <a:pPr>
              <a:buClrTx/>
              <a:buSzTx/>
              <a:buFontTx/>
              <a:buNone/>
            </a:pPr>
            <a:r>
              <a:rPr lang="en-US" altLang="it-IT" sz="1800" dirty="0">
                <a:solidFill>
                  <a:schemeClr val="tx1"/>
                </a:solidFill>
                <a:latin typeface="Times" pitchFamily="18" charset="0"/>
              </a:rPr>
              <a:t>Metric: </a:t>
            </a:r>
            <a:r>
              <a:rPr lang="en-US" altLang="it-IT" sz="1800" i="1" dirty="0">
                <a:solidFill>
                  <a:schemeClr val="tx1"/>
                </a:solidFill>
                <a:latin typeface="Times" pitchFamily="18" charset="0"/>
              </a:rPr>
              <a:t>L</a:t>
            </a:r>
            <a:r>
              <a:rPr lang="en-US" altLang="it-IT" i="1" baseline="-10000" dirty="0">
                <a:solidFill>
                  <a:schemeClr val="tx1"/>
                </a:solidFill>
                <a:latin typeface="Times" pitchFamily="18" charset="0"/>
              </a:rPr>
              <a:t>2</a:t>
            </a:r>
            <a:r>
              <a:rPr lang="en-US" altLang="it-IT" sz="1800" dirty="0">
                <a:solidFill>
                  <a:schemeClr val="tx1"/>
                </a:solidFill>
                <a:latin typeface="Times" pitchFamily="18" charset="0"/>
              </a:rPr>
              <a:t> (Euclidean)</a:t>
            </a:r>
          </a:p>
        </p:txBody>
      </p:sp>
      <p:grpSp>
        <p:nvGrpSpPr>
          <p:cNvPr id="68" name="Group 63">
            <a:extLst>
              <a:ext uri="{FF2B5EF4-FFF2-40B4-BE49-F238E27FC236}">
                <a16:creationId xmlns:a16="http://schemas.microsoft.com/office/drawing/2014/main" id="{BED502A4-CEEA-4C03-837F-C12286AE55AA}"/>
              </a:ext>
            </a:extLst>
          </p:cNvPr>
          <p:cNvGrpSpPr>
            <a:grpSpLocks/>
          </p:cNvGrpSpPr>
          <p:nvPr/>
        </p:nvGrpSpPr>
        <p:grpSpPr bwMode="auto">
          <a:xfrm>
            <a:off x="402083" y="4543575"/>
            <a:ext cx="1574800" cy="1909763"/>
            <a:chOff x="208" y="2859"/>
            <a:chExt cx="992" cy="1203"/>
          </a:xfrm>
        </p:grpSpPr>
        <p:sp>
          <p:nvSpPr>
            <p:cNvPr id="69" name="AutoShape 64">
              <a:extLst>
                <a:ext uri="{FF2B5EF4-FFF2-40B4-BE49-F238E27FC236}">
                  <a16:creationId xmlns:a16="http://schemas.microsoft.com/office/drawing/2014/main" id="{9168F57A-3C54-44F6-9635-16B5EAF2A7EA}"/>
                </a:ext>
              </a:extLst>
            </p:cNvPr>
            <p:cNvSpPr>
              <a:spLocks noChangeArrowheads="1"/>
            </p:cNvSpPr>
            <p:nvPr/>
          </p:nvSpPr>
          <p:spPr bwMode="auto">
            <a:xfrm>
              <a:off x="224" y="2859"/>
              <a:ext cx="976" cy="976"/>
            </a:xfrm>
            <a:prstGeom prst="diamond">
              <a:avLst/>
            </a:prstGeom>
            <a:solidFill>
              <a:srgbClr val="FFAFAF"/>
            </a:solidFill>
            <a:ln w="9525">
              <a:solidFill>
                <a:schemeClr val="hlink"/>
              </a:solidFill>
              <a:miter lim="800000"/>
              <a:headEnd/>
              <a:tailEnd/>
            </a:ln>
            <a:effectLst/>
          </p:spPr>
          <p:txBody>
            <a:bodyPr wrap="none" anchor="ctr"/>
            <a:lstStyle/>
            <a:p>
              <a:endParaRPr lang="cs-CZ"/>
            </a:p>
          </p:txBody>
        </p:sp>
        <p:sp>
          <p:nvSpPr>
            <p:cNvPr id="70" name="Rectangle 65">
              <a:extLst>
                <a:ext uri="{FF2B5EF4-FFF2-40B4-BE49-F238E27FC236}">
                  <a16:creationId xmlns:a16="http://schemas.microsoft.com/office/drawing/2014/main" id="{40F43184-AA8C-4EFF-A06B-9FBF2ABE6EC8}"/>
                </a:ext>
              </a:extLst>
            </p:cNvPr>
            <p:cNvSpPr>
              <a:spLocks noChangeArrowheads="1"/>
            </p:cNvSpPr>
            <p:nvPr/>
          </p:nvSpPr>
          <p:spPr bwMode="auto">
            <a:xfrm>
              <a:off x="208" y="3831"/>
              <a:ext cx="976" cy="231"/>
            </a:xfrm>
            <a:prstGeom prst="rect">
              <a:avLst/>
            </a:prstGeom>
            <a:noFill/>
            <a:ln w="9525">
              <a:noFill/>
              <a:miter lim="800000"/>
              <a:headEnd/>
              <a:tailEnd/>
            </a:ln>
            <a:effectLst/>
          </p:spPr>
          <p:txBody>
            <a:bodyPr wrap="none">
              <a:spAutoFit/>
            </a:bodyPr>
            <a:lstStyle/>
            <a:p>
              <a:pPr>
                <a:buClrTx/>
                <a:buSzTx/>
                <a:buFontTx/>
                <a:buNone/>
              </a:pPr>
              <a:r>
                <a:rPr lang="en-US" altLang="it-IT" sz="1800" i="1">
                  <a:solidFill>
                    <a:schemeClr val="tx1"/>
                  </a:solidFill>
                  <a:latin typeface="Times" pitchFamily="18" charset="0"/>
                </a:rPr>
                <a:t>L</a:t>
              </a:r>
              <a:r>
                <a:rPr lang="en-US" altLang="it-IT" i="1" baseline="-10000">
                  <a:solidFill>
                    <a:schemeClr val="tx1"/>
                  </a:solidFill>
                  <a:latin typeface="Times" pitchFamily="18" charset="0"/>
                </a:rPr>
                <a:t>1</a:t>
              </a:r>
              <a:r>
                <a:rPr lang="en-US" altLang="it-IT" sz="1800">
                  <a:solidFill>
                    <a:schemeClr val="tx1"/>
                  </a:solidFill>
                  <a:latin typeface="Times" pitchFamily="18" charset="0"/>
                </a:rPr>
                <a:t> (city-block)</a:t>
              </a:r>
            </a:p>
          </p:txBody>
        </p:sp>
        <p:sp>
          <p:nvSpPr>
            <p:cNvPr id="71" name="Oval 66">
              <a:extLst>
                <a:ext uri="{FF2B5EF4-FFF2-40B4-BE49-F238E27FC236}">
                  <a16:creationId xmlns:a16="http://schemas.microsoft.com/office/drawing/2014/main" id="{36769A9B-C21B-42BE-98E4-A74CB92F3D0D}"/>
                </a:ext>
              </a:extLst>
            </p:cNvPr>
            <p:cNvSpPr>
              <a:spLocks noChangeArrowheads="1"/>
            </p:cNvSpPr>
            <p:nvPr/>
          </p:nvSpPr>
          <p:spPr bwMode="auto">
            <a:xfrm>
              <a:off x="691" y="3327"/>
              <a:ext cx="60" cy="60"/>
            </a:xfrm>
            <a:prstGeom prst="ellipse">
              <a:avLst/>
            </a:prstGeom>
            <a:solidFill>
              <a:schemeClr val="hlink"/>
            </a:solidFill>
            <a:ln w="12700">
              <a:solidFill>
                <a:schemeClr val="hlink"/>
              </a:solidFill>
              <a:round/>
              <a:headEnd/>
              <a:tailEnd/>
            </a:ln>
            <a:effectLst/>
          </p:spPr>
          <p:txBody>
            <a:bodyPr wrap="none" anchor="ctr"/>
            <a:lstStyle/>
            <a:p>
              <a:endParaRPr lang="cs-CZ"/>
            </a:p>
          </p:txBody>
        </p:sp>
      </p:grpSp>
      <p:grpSp>
        <p:nvGrpSpPr>
          <p:cNvPr id="72" name="Group 67">
            <a:extLst>
              <a:ext uri="{FF2B5EF4-FFF2-40B4-BE49-F238E27FC236}">
                <a16:creationId xmlns:a16="http://schemas.microsoft.com/office/drawing/2014/main" id="{6E7336D0-8FDD-49B3-9A59-0CF6F7948C84}"/>
              </a:ext>
            </a:extLst>
          </p:cNvPr>
          <p:cNvGrpSpPr>
            <a:grpSpLocks/>
          </p:cNvGrpSpPr>
          <p:nvPr/>
        </p:nvGrpSpPr>
        <p:grpSpPr bwMode="auto">
          <a:xfrm>
            <a:off x="2273746" y="4716611"/>
            <a:ext cx="1712912" cy="1736725"/>
            <a:chOff x="1424" y="2994"/>
            <a:chExt cx="1079" cy="1094"/>
          </a:xfrm>
        </p:grpSpPr>
        <p:sp>
          <p:nvSpPr>
            <p:cNvPr id="73" name="Rectangle 68">
              <a:extLst>
                <a:ext uri="{FF2B5EF4-FFF2-40B4-BE49-F238E27FC236}">
                  <a16:creationId xmlns:a16="http://schemas.microsoft.com/office/drawing/2014/main" id="{4B40BF69-AAFE-42E7-8E3D-FBA5F65CB2A0}"/>
                </a:ext>
              </a:extLst>
            </p:cNvPr>
            <p:cNvSpPr>
              <a:spLocks noChangeAspect="1" noChangeArrowheads="1"/>
            </p:cNvSpPr>
            <p:nvPr/>
          </p:nvSpPr>
          <p:spPr bwMode="auto">
            <a:xfrm>
              <a:off x="1592" y="2994"/>
              <a:ext cx="887" cy="822"/>
            </a:xfrm>
            <a:prstGeom prst="rect">
              <a:avLst/>
            </a:prstGeom>
            <a:solidFill>
              <a:srgbClr val="FFAFAF"/>
            </a:solidFill>
            <a:ln w="9525">
              <a:solidFill>
                <a:schemeClr val="hlink"/>
              </a:solidFill>
              <a:miter lim="800000"/>
              <a:headEnd/>
              <a:tailEnd/>
            </a:ln>
            <a:effectLst/>
          </p:spPr>
          <p:txBody>
            <a:bodyPr wrap="none" anchor="ctr"/>
            <a:lstStyle/>
            <a:p>
              <a:endParaRPr lang="cs-CZ"/>
            </a:p>
          </p:txBody>
        </p:sp>
        <p:sp>
          <p:nvSpPr>
            <p:cNvPr id="74" name="Rectangle 69">
              <a:extLst>
                <a:ext uri="{FF2B5EF4-FFF2-40B4-BE49-F238E27FC236}">
                  <a16:creationId xmlns:a16="http://schemas.microsoft.com/office/drawing/2014/main" id="{9EB7C894-71B6-482E-A7B9-B3BBDCA928D9}"/>
                </a:ext>
              </a:extLst>
            </p:cNvPr>
            <p:cNvSpPr>
              <a:spLocks noChangeArrowheads="1"/>
            </p:cNvSpPr>
            <p:nvPr/>
          </p:nvSpPr>
          <p:spPr bwMode="auto">
            <a:xfrm>
              <a:off x="1424" y="3857"/>
              <a:ext cx="1079" cy="231"/>
            </a:xfrm>
            <a:prstGeom prst="rect">
              <a:avLst/>
            </a:prstGeom>
            <a:noFill/>
            <a:ln w="9525">
              <a:noFill/>
              <a:miter lim="800000"/>
              <a:headEnd/>
              <a:tailEnd/>
            </a:ln>
            <a:effectLst/>
          </p:spPr>
          <p:txBody>
            <a:bodyPr wrap="none">
              <a:spAutoFit/>
            </a:bodyPr>
            <a:lstStyle/>
            <a:p>
              <a:pPr>
                <a:buClrTx/>
                <a:buSzTx/>
                <a:buFontTx/>
                <a:buNone/>
              </a:pPr>
              <a:r>
                <a:rPr lang="en-US" altLang="it-IT" sz="1800" i="1">
                  <a:solidFill>
                    <a:schemeClr val="tx1"/>
                  </a:solidFill>
                  <a:latin typeface="Times" pitchFamily="18" charset="0"/>
                </a:rPr>
                <a:t>L</a:t>
              </a:r>
              <a:r>
                <a:rPr lang="en-US" altLang="it-IT" i="1" baseline="-10000">
                  <a:solidFill>
                    <a:schemeClr val="tx1"/>
                  </a:solidFill>
                  <a:latin typeface="Times" pitchFamily="18" charset="0"/>
                  <a:sym typeface="Symbol" pitchFamily="18" charset="2"/>
                </a:rPr>
                <a:t></a:t>
              </a:r>
              <a:r>
                <a:rPr lang="en-US" altLang="it-IT" sz="1800">
                  <a:solidFill>
                    <a:schemeClr val="tx1"/>
                  </a:solidFill>
                  <a:latin typeface="Times" pitchFamily="18" charset="0"/>
                </a:rPr>
                <a:t> (max-metric)</a:t>
              </a:r>
            </a:p>
          </p:txBody>
        </p:sp>
        <p:sp>
          <p:nvSpPr>
            <p:cNvPr id="75" name="Oval 70">
              <a:extLst>
                <a:ext uri="{FF2B5EF4-FFF2-40B4-BE49-F238E27FC236}">
                  <a16:creationId xmlns:a16="http://schemas.microsoft.com/office/drawing/2014/main" id="{91581498-7F14-4888-9A16-CDDE00C5FA8E}"/>
                </a:ext>
              </a:extLst>
            </p:cNvPr>
            <p:cNvSpPr>
              <a:spLocks noChangeArrowheads="1"/>
            </p:cNvSpPr>
            <p:nvPr/>
          </p:nvSpPr>
          <p:spPr bwMode="auto">
            <a:xfrm>
              <a:off x="2003" y="3374"/>
              <a:ext cx="60" cy="60"/>
            </a:xfrm>
            <a:prstGeom prst="ellipse">
              <a:avLst/>
            </a:prstGeom>
            <a:solidFill>
              <a:schemeClr val="hlink"/>
            </a:solidFill>
            <a:ln w="12700">
              <a:solidFill>
                <a:schemeClr val="hlink"/>
              </a:solidFill>
              <a:round/>
              <a:headEnd/>
              <a:tailEnd/>
            </a:ln>
            <a:effectLst/>
          </p:spPr>
          <p:txBody>
            <a:bodyPr wrap="none" anchor="ctr"/>
            <a:lstStyle/>
            <a:p>
              <a:endParaRPr lang="cs-CZ"/>
            </a:p>
          </p:txBody>
        </p:sp>
      </p:grpSp>
      <p:grpSp>
        <p:nvGrpSpPr>
          <p:cNvPr id="76" name="Group 71">
            <a:extLst>
              <a:ext uri="{FF2B5EF4-FFF2-40B4-BE49-F238E27FC236}">
                <a16:creationId xmlns:a16="http://schemas.microsoft.com/office/drawing/2014/main" id="{76F93E75-5304-4945-AB85-684D0EAD7488}"/>
              </a:ext>
            </a:extLst>
          </p:cNvPr>
          <p:cNvGrpSpPr>
            <a:grpSpLocks/>
          </p:cNvGrpSpPr>
          <p:nvPr/>
        </p:nvGrpSpPr>
        <p:grpSpPr bwMode="auto">
          <a:xfrm>
            <a:off x="4362896" y="5013477"/>
            <a:ext cx="2298700" cy="1431926"/>
            <a:chOff x="2728" y="3176"/>
            <a:chExt cx="1448" cy="902"/>
          </a:xfrm>
        </p:grpSpPr>
        <p:sp>
          <p:nvSpPr>
            <p:cNvPr id="77" name="Oval 72">
              <a:extLst>
                <a:ext uri="{FF2B5EF4-FFF2-40B4-BE49-F238E27FC236}">
                  <a16:creationId xmlns:a16="http://schemas.microsoft.com/office/drawing/2014/main" id="{CB577C7A-8AF0-42FF-B8AD-188DD913D5B3}"/>
                </a:ext>
              </a:extLst>
            </p:cNvPr>
            <p:cNvSpPr>
              <a:spLocks noChangeArrowheads="1"/>
            </p:cNvSpPr>
            <p:nvPr/>
          </p:nvSpPr>
          <p:spPr bwMode="auto">
            <a:xfrm>
              <a:off x="2728" y="3176"/>
              <a:ext cx="1448" cy="480"/>
            </a:xfrm>
            <a:prstGeom prst="ellipse">
              <a:avLst/>
            </a:prstGeom>
            <a:solidFill>
              <a:srgbClr val="FFAFAF"/>
            </a:solidFill>
            <a:ln w="9525">
              <a:solidFill>
                <a:schemeClr val="hlink"/>
              </a:solidFill>
              <a:round/>
              <a:headEnd/>
              <a:tailEnd/>
            </a:ln>
            <a:effectLst/>
          </p:spPr>
          <p:txBody>
            <a:bodyPr wrap="none" anchor="ctr"/>
            <a:lstStyle/>
            <a:p>
              <a:endParaRPr lang="cs-CZ"/>
            </a:p>
          </p:txBody>
        </p:sp>
        <p:sp>
          <p:nvSpPr>
            <p:cNvPr id="78" name="Rectangle 73">
              <a:extLst>
                <a:ext uri="{FF2B5EF4-FFF2-40B4-BE49-F238E27FC236}">
                  <a16:creationId xmlns:a16="http://schemas.microsoft.com/office/drawing/2014/main" id="{269DA3A4-6970-459E-A395-8A375CD2BC5A}"/>
                </a:ext>
              </a:extLst>
            </p:cNvPr>
            <p:cNvSpPr>
              <a:spLocks noChangeArrowheads="1"/>
            </p:cNvSpPr>
            <p:nvPr/>
          </p:nvSpPr>
          <p:spPr bwMode="auto">
            <a:xfrm>
              <a:off x="2824" y="3847"/>
              <a:ext cx="1268" cy="231"/>
            </a:xfrm>
            <a:prstGeom prst="rect">
              <a:avLst/>
            </a:prstGeom>
            <a:noFill/>
            <a:ln w="9525">
              <a:noFill/>
              <a:miter lim="800000"/>
              <a:headEnd/>
              <a:tailEnd/>
            </a:ln>
            <a:effectLst/>
          </p:spPr>
          <p:txBody>
            <a:bodyPr wrap="none">
              <a:spAutoFit/>
            </a:bodyPr>
            <a:lstStyle/>
            <a:p>
              <a:pPr>
                <a:buClrTx/>
                <a:buSzTx/>
                <a:buFontTx/>
                <a:buNone/>
              </a:pPr>
              <a:r>
                <a:rPr lang="en-US" altLang="it-IT" sz="1800">
                  <a:solidFill>
                    <a:schemeClr val="tx1"/>
                  </a:solidFill>
                  <a:latin typeface="Times" pitchFamily="18" charset="0"/>
                </a:rPr>
                <a:t>weighted-Euclidean</a:t>
              </a:r>
            </a:p>
          </p:txBody>
        </p:sp>
        <p:sp>
          <p:nvSpPr>
            <p:cNvPr id="79" name="Oval 74">
              <a:extLst>
                <a:ext uri="{FF2B5EF4-FFF2-40B4-BE49-F238E27FC236}">
                  <a16:creationId xmlns:a16="http://schemas.microsoft.com/office/drawing/2014/main" id="{2D41C987-DF41-4FC5-88E1-6C24D707A0D2}"/>
                </a:ext>
              </a:extLst>
            </p:cNvPr>
            <p:cNvSpPr>
              <a:spLocks noChangeArrowheads="1"/>
            </p:cNvSpPr>
            <p:nvPr/>
          </p:nvSpPr>
          <p:spPr bwMode="auto">
            <a:xfrm>
              <a:off x="3403" y="3388"/>
              <a:ext cx="60" cy="60"/>
            </a:xfrm>
            <a:prstGeom prst="ellipse">
              <a:avLst/>
            </a:prstGeom>
            <a:solidFill>
              <a:schemeClr val="hlink"/>
            </a:solidFill>
            <a:ln w="12700">
              <a:solidFill>
                <a:schemeClr val="hlink"/>
              </a:solidFill>
              <a:round/>
              <a:headEnd/>
              <a:tailEnd/>
            </a:ln>
            <a:effectLst/>
          </p:spPr>
          <p:txBody>
            <a:bodyPr wrap="none" anchor="ctr"/>
            <a:lstStyle/>
            <a:p>
              <a:endParaRPr lang="cs-CZ"/>
            </a:p>
          </p:txBody>
        </p:sp>
      </p:grpSp>
      <p:grpSp>
        <p:nvGrpSpPr>
          <p:cNvPr id="80" name="Group 75">
            <a:extLst>
              <a:ext uri="{FF2B5EF4-FFF2-40B4-BE49-F238E27FC236}">
                <a16:creationId xmlns:a16="http://schemas.microsoft.com/office/drawing/2014/main" id="{8B48D7C0-189A-4243-85E4-674DA4E0913F}"/>
              </a:ext>
            </a:extLst>
          </p:cNvPr>
          <p:cNvGrpSpPr>
            <a:grpSpLocks/>
          </p:cNvGrpSpPr>
          <p:nvPr/>
        </p:nvGrpSpPr>
        <p:grpSpPr bwMode="auto">
          <a:xfrm>
            <a:off x="6737796" y="5059513"/>
            <a:ext cx="2298700" cy="1347788"/>
            <a:chOff x="4312" y="3197"/>
            <a:chExt cx="1448" cy="849"/>
          </a:xfrm>
        </p:grpSpPr>
        <p:sp>
          <p:nvSpPr>
            <p:cNvPr id="81" name="Oval 76">
              <a:extLst>
                <a:ext uri="{FF2B5EF4-FFF2-40B4-BE49-F238E27FC236}">
                  <a16:creationId xmlns:a16="http://schemas.microsoft.com/office/drawing/2014/main" id="{FF43757B-3A36-4634-9155-1A0DEFCB3802}"/>
                </a:ext>
              </a:extLst>
            </p:cNvPr>
            <p:cNvSpPr>
              <a:spLocks noChangeArrowheads="1"/>
            </p:cNvSpPr>
            <p:nvPr/>
          </p:nvSpPr>
          <p:spPr bwMode="auto">
            <a:xfrm rot="20230088">
              <a:off x="4312" y="3197"/>
              <a:ext cx="1448" cy="480"/>
            </a:xfrm>
            <a:prstGeom prst="ellipse">
              <a:avLst/>
            </a:prstGeom>
            <a:solidFill>
              <a:srgbClr val="FFAFAF"/>
            </a:solidFill>
            <a:ln w="9525">
              <a:solidFill>
                <a:schemeClr val="hlink"/>
              </a:solidFill>
              <a:round/>
              <a:headEnd/>
              <a:tailEnd/>
            </a:ln>
            <a:effectLst/>
          </p:spPr>
          <p:txBody>
            <a:bodyPr wrap="none" anchor="ctr"/>
            <a:lstStyle/>
            <a:p>
              <a:endParaRPr lang="cs-CZ"/>
            </a:p>
          </p:txBody>
        </p:sp>
        <p:sp>
          <p:nvSpPr>
            <p:cNvPr id="82" name="Rectangle 77">
              <a:extLst>
                <a:ext uri="{FF2B5EF4-FFF2-40B4-BE49-F238E27FC236}">
                  <a16:creationId xmlns:a16="http://schemas.microsoft.com/office/drawing/2014/main" id="{6E2025A5-47B8-454D-A0BD-5E628806E4A1}"/>
                </a:ext>
              </a:extLst>
            </p:cNvPr>
            <p:cNvSpPr>
              <a:spLocks noChangeArrowheads="1"/>
            </p:cNvSpPr>
            <p:nvPr/>
          </p:nvSpPr>
          <p:spPr bwMode="auto">
            <a:xfrm>
              <a:off x="4496" y="3815"/>
              <a:ext cx="966" cy="231"/>
            </a:xfrm>
            <a:prstGeom prst="rect">
              <a:avLst/>
            </a:prstGeom>
            <a:noFill/>
            <a:ln w="9525">
              <a:noFill/>
              <a:miter lim="800000"/>
              <a:headEnd/>
              <a:tailEnd/>
            </a:ln>
            <a:effectLst/>
          </p:spPr>
          <p:txBody>
            <a:bodyPr wrap="none">
              <a:spAutoFit/>
            </a:bodyPr>
            <a:lstStyle/>
            <a:p>
              <a:pPr>
                <a:buClrTx/>
                <a:buSzTx/>
                <a:buFontTx/>
                <a:buNone/>
              </a:pPr>
              <a:r>
                <a:rPr lang="en-US" altLang="it-IT" sz="1800">
                  <a:solidFill>
                    <a:schemeClr val="tx1"/>
                  </a:solidFill>
                  <a:latin typeface="Times" pitchFamily="18" charset="0"/>
                </a:rPr>
                <a:t>quadratic form</a:t>
              </a:r>
            </a:p>
          </p:txBody>
        </p:sp>
        <p:sp>
          <p:nvSpPr>
            <p:cNvPr id="83" name="Oval 78">
              <a:extLst>
                <a:ext uri="{FF2B5EF4-FFF2-40B4-BE49-F238E27FC236}">
                  <a16:creationId xmlns:a16="http://schemas.microsoft.com/office/drawing/2014/main" id="{85ED9E3B-60F4-4A62-AADB-3276C67D3E9B}"/>
                </a:ext>
              </a:extLst>
            </p:cNvPr>
            <p:cNvSpPr>
              <a:spLocks noChangeArrowheads="1"/>
            </p:cNvSpPr>
            <p:nvPr/>
          </p:nvSpPr>
          <p:spPr bwMode="auto">
            <a:xfrm>
              <a:off x="5011" y="3401"/>
              <a:ext cx="60" cy="60"/>
            </a:xfrm>
            <a:prstGeom prst="ellipse">
              <a:avLst/>
            </a:prstGeom>
            <a:solidFill>
              <a:schemeClr val="hlink"/>
            </a:solidFill>
            <a:ln w="12700">
              <a:solidFill>
                <a:schemeClr val="hlink"/>
              </a:solidFill>
              <a:round/>
              <a:headEnd/>
              <a:tailEnd/>
            </a:ln>
            <a:effectLst/>
          </p:spPr>
          <p:txBody>
            <a:bodyPr wrap="none" anchor="ctr"/>
            <a:lstStyle/>
            <a:p>
              <a:endParaRPr lang="cs-CZ"/>
            </a:p>
          </p:txBody>
        </p:sp>
      </p:grpSp>
      <p:sp>
        <p:nvSpPr>
          <p:cNvPr id="5" name="Zástupný symbol pro číslo snímku 4">
            <a:extLst>
              <a:ext uri="{FF2B5EF4-FFF2-40B4-BE49-F238E27FC236}">
                <a16:creationId xmlns:a16="http://schemas.microsoft.com/office/drawing/2014/main" id="{491C2E05-4B14-4D0C-A34F-2B2C66AB6E8B}"/>
              </a:ext>
            </a:extLst>
          </p:cNvPr>
          <p:cNvSpPr>
            <a:spLocks noGrp="1"/>
          </p:cNvSpPr>
          <p:nvPr>
            <p:ph type="sldNum" sz="quarter" idx="11"/>
          </p:nvPr>
        </p:nvSpPr>
        <p:spPr/>
        <p:txBody>
          <a:bodyPr/>
          <a:lstStyle/>
          <a:p>
            <a:pPr>
              <a:defRPr/>
            </a:pPr>
            <a:fld id="{0BAAA98E-AEB8-429B-B9FA-B14E1C5572D3}" type="slidenum">
              <a:rPr lang="en-US" altLang="en-US" smtClean="0"/>
              <a:pPr>
                <a:defRPr/>
              </a:pPr>
              <a:t>95</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853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up)">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up)">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wipe(up)">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wipe(up)">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M-Tree</a:t>
            </a:r>
          </a:p>
        </p:txBody>
      </p:sp>
      <p:sp>
        <p:nvSpPr>
          <p:cNvPr id="9" name="Content Placeholder 8"/>
          <p:cNvSpPr>
            <a:spLocks noGrp="1"/>
          </p:cNvSpPr>
          <p:nvPr>
            <p:ph idx="1"/>
          </p:nvPr>
        </p:nvSpPr>
        <p:spPr>
          <a:xfrm>
            <a:off x="250824" y="1412875"/>
            <a:ext cx="8641854" cy="4968875"/>
          </a:xfrm>
        </p:spPr>
        <p:txBody>
          <a:bodyPr/>
          <a:lstStyle/>
          <a:p>
            <a:pPr marL="0" indent="0">
              <a:buNone/>
            </a:pPr>
            <a:r>
              <a:rPr lang="en-US" altLang="it-IT" b="1" dirty="0">
                <a:solidFill>
                  <a:schemeClr val="accent6"/>
                </a:solidFill>
              </a:rPr>
              <a:t>M-tree example</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7" name="Line 224">
            <a:extLst>
              <a:ext uri="{FF2B5EF4-FFF2-40B4-BE49-F238E27FC236}">
                <a16:creationId xmlns:a16="http://schemas.microsoft.com/office/drawing/2014/main" id="{E224920F-FD97-421F-BE45-7E88DAAD419D}"/>
              </a:ext>
            </a:extLst>
          </p:cNvPr>
          <p:cNvSpPr>
            <a:spLocks noChangeShapeType="1"/>
          </p:cNvSpPr>
          <p:nvPr/>
        </p:nvSpPr>
        <p:spPr bwMode="auto">
          <a:xfrm flipH="1">
            <a:off x="3616325" y="2020019"/>
            <a:ext cx="193675" cy="49213"/>
          </a:xfrm>
          <a:prstGeom prst="line">
            <a:avLst/>
          </a:prstGeom>
          <a:noFill/>
          <a:ln w="38100">
            <a:solidFill>
              <a:schemeClr val="tx1"/>
            </a:solidFill>
            <a:round/>
            <a:headEnd/>
            <a:tailEnd/>
          </a:ln>
          <a:effectLst/>
        </p:spPr>
        <p:txBody>
          <a:bodyPr anchor="ctr">
            <a:spAutoFit/>
          </a:bodyPr>
          <a:lstStyle/>
          <a:p>
            <a:endParaRPr lang="cs-CZ"/>
          </a:p>
        </p:txBody>
      </p:sp>
      <p:grpSp>
        <p:nvGrpSpPr>
          <p:cNvPr id="10" name="Group 21">
            <a:extLst>
              <a:ext uri="{FF2B5EF4-FFF2-40B4-BE49-F238E27FC236}">
                <a16:creationId xmlns:a16="http://schemas.microsoft.com/office/drawing/2014/main" id="{2CB00499-D037-41C0-9FE6-93BC9BD20792}"/>
              </a:ext>
            </a:extLst>
          </p:cNvPr>
          <p:cNvGrpSpPr>
            <a:grpSpLocks/>
          </p:cNvGrpSpPr>
          <p:nvPr/>
        </p:nvGrpSpPr>
        <p:grpSpPr bwMode="auto">
          <a:xfrm>
            <a:off x="4953000" y="2088282"/>
            <a:ext cx="395288" cy="381000"/>
            <a:chOff x="3072" y="1776"/>
            <a:chExt cx="249" cy="240"/>
          </a:xfrm>
        </p:grpSpPr>
        <p:sp>
          <p:nvSpPr>
            <p:cNvPr id="11" name="AutoShape 22">
              <a:extLst>
                <a:ext uri="{FF2B5EF4-FFF2-40B4-BE49-F238E27FC236}">
                  <a16:creationId xmlns:a16="http://schemas.microsoft.com/office/drawing/2014/main" id="{68284725-604F-4636-8B54-94CB6639862D}"/>
                </a:ext>
              </a:extLst>
            </p:cNvPr>
            <p:cNvSpPr>
              <a:spLocks noChangeArrowheads="1"/>
            </p:cNvSpPr>
            <p:nvPr/>
          </p:nvSpPr>
          <p:spPr bwMode="auto">
            <a:xfrm>
              <a:off x="3180" y="1776"/>
              <a:ext cx="91" cy="90"/>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sp>
          <p:nvSpPr>
            <p:cNvPr id="12" name="Text Box 23">
              <a:extLst>
                <a:ext uri="{FF2B5EF4-FFF2-40B4-BE49-F238E27FC236}">
                  <a16:creationId xmlns:a16="http://schemas.microsoft.com/office/drawing/2014/main" id="{FE27730C-BC14-4D5A-B3A4-876ABFC21956}"/>
                </a:ext>
              </a:extLst>
            </p:cNvPr>
            <p:cNvSpPr txBox="1">
              <a:spLocks noChangeArrowheads="1"/>
            </p:cNvSpPr>
            <p:nvPr/>
          </p:nvSpPr>
          <p:spPr bwMode="auto">
            <a:xfrm>
              <a:off x="3072" y="1785"/>
              <a:ext cx="249"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7</a:t>
              </a:r>
              <a:endParaRPr lang="cs-CZ" baseline="-25000"/>
            </a:p>
          </p:txBody>
        </p:sp>
      </p:grpSp>
      <p:sp>
        <p:nvSpPr>
          <p:cNvPr id="13" name="Line 221">
            <a:extLst>
              <a:ext uri="{FF2B5EF4-FFF2-40B4-BE49-F238E27FC236}">
                <a16:creationId xmlns:a16="http://schemas.microsoft.com/office/drawing/2014/main" id="{5F405A83-7D5E-4681-B9E6-BAB5AB325571}"/>
              </a:ext>
            </a:extLst>
          </p:cNvPr>
          <p:cNvSpPr>
            <a:spLocks noChangeShapeType="1"/>
          </p:cNvSpPr>
          <p:nvPr/>
        </p:nvSpPr>
        <p:spPr bwMode="auto">
          <a:xfrm flipH="1" flipV="1">
            <a:off x="4394200" y="1280244"/>
            <a:ext cx="1541463" cy="465138"/>
          </a:xfrm>
          <a:prstGeom prst="line">
            <a:avLst/>
          </a:prstGeom>
          <a:noFill/>
          <a:ln w="9525">
            <a:solidFill>
              <a:schemeClr val="tx1"/>
            </a:solidFill>
            <a:round/>
            <a:headEnd/>
            <a:tailEnd type="triangle" w="med" len="med"/>
          </a:ln>
          <a:effectLst/>
        </p:spPr>
        <p:txBody>
          <a:bodyPr anchor="ctr">
            <a:spAutoFit/>
          </a:bodyPr>
          <a:lstStyle/>
          <a:p>
            <a:endParaRPr lang="cs-CZ"/>
          </a:p>
        </p:txBody>
      </p:sp>
      <p:sp>
        <p:nvSpPr>
          <p:cNvPr id="14" name="Line 220">
            <a:extLst>
              <a:ext uri="{FF2B5EF4-FFF2-40B4-BE49-F238E27FC236}">
                <a16:creationId xmlns:a16="http://schemas.microsoft.com/office/drawing/2014/main" id="{E042DDB2-1DE7-4191-B9B9-A2BF26E18EF4}"/>
              </a:ext>
            </a:extLst>
          </p:cNvPr>
          <p:cNvSpPr>
            <a:spLocks noChangeShapeType="1"/>
          </p:cNvSpPr>
          <p:nvPr/>
        </p:nvSpPr>
        <p:spPr bwMode="auto">
          <a:xfrm>
            <a:off x="3694113" y="2737569"/>
            <a:ext cx="42862" cy="939800"/>
          </a:xfrm>
          <a:prstGeom prst="line">
            <a:avLst/>
          </a:prstGeom>
          <a:noFill/>
          <a:ln w="9525">
            <a:solidFill>
              <a:schemeClr val="tx1"/>
            </a:solidFill>
            <a:round/>
            <a:headEnd/>
            <a:tailEnd type="triangle" w="med" len="med"/>
          </a:ln>
          <a:effectLst/>
        </p:spPr>
        <p:txBody>
          <a:bodyPr anchor="ctr">
            <a:spAutoFit/>
          </a:bodyPr>
          <a:lstStyle/>
          <a:p>
            <a:endParaRPr lang="cs-CZ"/>
          </a:p>
        </p:txBody>
      </p:sp>
      <p:sp>
        <p:nvSpPr>
          <p:cNvPr id="15" name="Line 214">
            <a:extLst>
              <a:ext uri="{FF2B5EF4-FFF2-40B4-BE49-F238E27FC236}">
                <a16:creationId xmlns:a16="http://schemas.microsoft.com/office/drawing/2014/main" id="{E21C9304-75E0-429F-B223-4F5394AE96E3}"/>
              </a:ext>
            </a:extLst>
          </p:cNvPr>
          <p:cNvSpPr>
            <a:spLocks noChangeShapeType="1"/>
          </p:cNvSpPr>
          <p:nvPr/>
        </p:nvSpPr>
        <p:spPr bwMode="auto">
          <a:xfrm flipH="1">
            <a:off x="3632200" y="2016844"/>
            <a:ext cx="192088" cy="271463"/>
          </a:xfrm>
          <a:prstGeom prst="line">
            <a:avLst/>
          </a:prstGeom>
          <a:noFill/>
          <a:ln w="9525" cap="rnd">
            <a:solidFill>
              <a:schemeClr val="tx1"/>
            </a:solidFill>
            <a:prstDash val="sysDot"/>
            <a:round/>
            <a:headEnd/>
            <a:tailEnd type="triangle" w="med" len="med"/>
          </a:ln>
          <a:effectLst/>
        </p:spPr>
        <p:txBody>
          <a:bodyPr anchor="ctr">
            <a:spAutoFit/>
          </a:bodyPr>
          <a:lstStyle/>
          <a:p>
            <a:endParaRPr lang="cs-CZ"/>
          </a:p>
        </p:txBody>
      </p:sp>
      <p:sp>
        <p:nvSpPr>
          <p:cNvPr id="16" name="Line 215">
            <a:extLst>
              <a:ext uri="{FF2B5EF4-FFF2-40B4-BE49-F238E27FC236}">
                <a16:creationId xmlns:a16="http://schemas.microsoft.com/office/drawing/2014/main" id="{1419D545-EAD8-42D2-8C22-D796DB4C9A02}"/>
              </a:ext>
            </a:extLst>
          </p:cNvPr>
          <p:cNvSpPr>
            <a:spLocks noChangeShapeType="1"/>
          </p:cNvSpPr>
          <p:nvPr/>
        </p:nvSpPr>
        <p:spPr bwMode="auto">
          <a:xfrm flipH="1">
            <a:off x="5602288" y="1746969"/>
            <a:ext cx="320675" cy="579438"/>
          </a:xfrm>
          <a:prstGeom prst="line">
            <a:avLst/>
          </a:prstGeom>
          <a:noFill/>
          <a:ln w="9525" cap="rnd">
            <a:solidFill>
              <a:schemeClr val="tx1"/>
            </a:solidFill>
            <a:prstDash val="sysDot"/>
            <a:round/>
            <a:headEnd/>
            <a:tailEnd type="triangle" w="med" len="med"/>
          </a:ln>
          <a:effectLst/>
        </p:spPr>
        <p:txBody>
          <a:bodyPr anchor="ctr">
            <a:spAutoFit/>
          </a:bodyPr>
          <a:lstStyle/>
          <a:p>
            <a:endParaRPr lang="cs-CZ"/>
          </a:p>
        </p:txBody>
      </p:sp>
      <p:sp>
        <p:nvSpPr>
          <p:cNvPr id="17" name="Line 216">
            <a:extLst>
              <a:ext uri="{FF2B5EF4-FFF2-40B4-BE49-F238E27FC236}">
                <a16:creationId xmlns:a16="http://schemas.microsoft.com/office/drawing/2014/main" id="{9387767C-5BD1-47A6-A0E0-063EC4A2705C}"/>
              </a:ext>
            </a:extLst>
          </p:cNvPr>
          <p:cNvSpPr>
            <a:spLocks noChangeShapeType="1"/>
          </p:cNvSpPr>
          <p:nvPr/>
        </p:nvSpPr>
        <p:spPr bwMode="auto">
          <a:xfrm flipH="1">
            <a:off x="5537200" y="2867744"/>
            <a:ext cx="88900" cy="373063"/>
          </a:xfrm>
          <a:prstGeom prst="line">
            <a:avLst/>
          </a:prstGeom>
          <a:noFill/>
          <a:ln w="9525" cap="rnd">
            <a:solidFill>
              <a:schemeClr val="tx1"/>
            </a:solidFill>
            <a:prstDash val="sysDot"/>
            <a:round/>
            <a:headEnd/>
            <a:tailEnd type="triangle" w="med" len="med"/>
          </a:ln>
          <a:effectLst/>
        </p:spPr>
        <p:txBody>
          <a:bodyPr anchor="ctr">
            <a:spAutoFit/>
          </a:bodyPr>
          <a:lstStyle/>
          <a:p>
            <a:endParaRPr lang="cs-CZ"/>
          </a:p>
        </p:txBody>
      </p:sp>
      <p:sp>
        <p:nvSpPr>
          <p:cNvPr id="18" name="Line 217">
            <a:extLst>
              <a:ext uri="{FF2B5EF4-FFF2-40B4-BE49-F238E27FC236}">
                <a16:creationId xmlns:a16="http://schemas.microsoft.com/office/drawing/2014/main" id="{3FB85E44-E3A3-40BF-8DC6-4024D8193D96}"/>
              </a:ext>
            </a:extLst>
          </p:cNvPr>
          <p:cNvSpPr>
            <a:spLocks noChangeShapeType="1"/>
          </p:cNvSpPr>
          <p:nvPr/>
        </p:nvSpPr>
        <p:spPr bwMode="auto">
          <a:xfrm flipH="1" flipV="1">
            <a:off x="4879975" y="2159719"/>
            <a:ext cx="307975" cy="12700"/>
          </a:xfrm>
          <a:prstGeom prst="line">
            <a:avLst/>
          </a:prstGeom>
          <a:noFill/>
          <a:ln w="9525" cap="rnd">
            <a:solidFill>
              <a:schemeClr val="tx1"/>
            </a:solidFill>
            <a:prstDash val="sysDot"/>
            <a:round/>
            <a:headEnd/>
            <a:tailEnd type="triangle" w="med" len="med"/>
          </a:ln>
          <a:effectLst/>
        </p:spPr>
        <p:txBody>
          <a:bodyPr anchor="ctr">
            <a:spAutoFit/>
          </a:bodyPr>
          <a:lstStyle/>
          <a:p>
            <a:endParaRPr lang="cs-CZ"/>
          </a:p>
        </p:txBody>
      </p:sp>
      <p:sp>
        <p:nvSpPr>
          <p:cNvPr id="19" name="Line 213">
            <a:extLst>
              <a:ext uri="{FF2B5EF4-FFF2-40B4-BE49-F238E27FC236}">
                <a16:creationId xmlns:a16="http://schemas.microsoft.com/office/drawing/2014/main" id="{64DC3FF5-6F32-4BED-9DD6-CC471582B645}"/>
              </a:ext>
            </a:extLst>
          </p:cNvPr>
          <p:cNvSpPr>
            <a:spLocks noChangeShapeType="1"/>
          </p:cNvSpPr>
          <p:nvPr/>
        </p:nvSpPr>
        <p:spPr bwMode="auto">
          <a:xfrm flipH="1">
            <a:off x="3516313" y="2737569"/>
            <a:ext cx="179387" cy="322263"/>
          </a:xfrm>
          <a:prstGeom prst="line">
            <a:avLst/>
          </a:prstGeom>
          <a:noFill/>
          <a:ln w="9525" cap="rnd">
            <a:solidFill>
              <a:schemeClr val="tx1"/>
            </a:solidFill>
            <a:prstDash val="sysDot"/>
            <a:round/>
            <a:headEnd/>
            <a:tailEnd type="triangle" w="med" len="med"/>
          </a:ln>
          <a:effectLst/>
        </p:spPr>
        <p:txBody>
          <a:bodyPr wrap="none" anchor="ctr">
            <a:spAutoFit/>
          </a:bodyPr>
          <a:lstStyle/>
          <a:p>
            <a:endParaRPr lang="cs-CZ"/>
          </a:p>
        </p:txBody>
      </p:sp>
      <p:sp>
        <p:nvSpPr>
          <p:cNvPr id="20" name="AutoShape 3">
            <a:extLst>
              <a:ext uri="{FF2B5EF4-FFF2-40B4-BE49-F238E27FC236}">
                <a16:creationId xmlns:a16="http://schemas.microsoft.com/office/drawing/2014/main" id="{DC00EF29-EF61-4798-9117-32409444C96C}"/>
              </a:ext>
            </a:extLst>
          </p:cNvPr>
          <p:cNvSpPr>
            <a:spLocks noChangeArrowheads="1"/>
          </p:cNvSpPr>
          <p:nvPr/>
        </p:nvSpPr>
        <p:spPr bwMode="auto">
          <a:xfrm>
            <a:off x="3629025" y="2669307"/>
            <a:ext cx="144463" cy="142875"/>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sp>
        <p:nvSpPr>
          <p:cNvPr id="21" name="Text Box 4">
            <a:extLst>
              <a:ext uri="{FF2B5EF4-FFF2-40B4-BE49-F238E27FC236}">
                <a16:creationId xmlns:a16="http://schemas.microsoft.com/office/drawing/2014/main" id="{6BB701F5-9A05-4FC3-B91E-DD2B7D6A6007}"/>
              </a:ext>
            </a:extLst>
          </p:cNvPr>
          <p:cNvSpPr txBox="1">
            <a:spLocks noChangeArrowheads="1"/>
          </p:cNvSpPr>
          <p:nvPr/>
        </p:nvSpPr>
        <p:spPr bwMode="auto">
          <a:xfrm>
            <a:off x="3700463" y="2545482"/>
            <a:ext cx="395287"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1</a:t>
            </a:r>
            <a:endParaRPr lang="cs-CZ" baseline="-25000"/>
          </a:p>
        </p:txBody>
      </p:sp>
      <p:sp>
        <p:nvSpPr>
          <p:cNvPr id="22" name="Oval 5">
            <a:extLst>
              <a:ext uri="{FF2B5EF4-FFF2-40B4-BE49-F238E27FC236}">
                <a16:creationId xmlns:a16="http://schemas.microsoft.com/office/drawing/2014/main" id="{6F406B52-F97A-4663-8E78-5870C1BD80B1}"/>
              </a:ext>
            </a:extLst>
          </p:cNvPr>
          <p:cNvSpPr>
            <a:spLocks noChangeArrowheads="1"/>
          </p:cNvSpPr>
          <p:nvPr/>
        </p:nvSpPr>
        <p:spPr bwMode="auto">
          <a:xfrm>
            <a:off x="3338513" y="2774082"/>
            <a:ext cx="144462"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3" name="Text Box 6">
            <a:extLst>
              <a:ext uri="{FF2B5EF4-FFF2-40B4-BE49-F238E27FC236}">
                <a16:creationId xmlns:a16="http://schemas.microsoft.com/office/drawing/2014/main" id="{736D692A-D25B-4A56-BC1E-C709D46A238A}"/>
              </a:ext>
            </a:extLst>
          </p:cNvPr>
          <p:cNvSpPr txBox="1">
            <a:spLocks noChangeArrowheads="1"/>
          </p:cNvSpPr>
          <p:nvPr/>
        </p:nvSpPr>
        <p:spPr bwMode="auto">
          <a:xfrm>
            <a:off x="3033713" y="2774082"/>
            <a:ext cx="395287"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6</a:t>
            </a:r>
            <a:endParaRPr lang="cs-CZ" baseline="-25000"/>
          </a:p>
        </p:txBody>
      </p:sp>
      <p:grpSp>
        <p:nvGrpSpPr>
          <p:cNvPr id="24" name="Group 7">
            <a:extLst>
              <a:ext uri="{FF2B5EF4-FFF2-40B4-BE49-F238E27FC236}">
                <a16:creationId xmlns:a16="http://schemas.microsoft.com/office/drawing/2014/main" id="{3FDDBE13-D026-4E16-8219-8DD41496E35C}"/>
              </a:ext>
            </a:extLst>
          </p:cNvPr>
          <p:cNvGrpSpPr>
            <a:grpSpLocks/>
          </p:cNvGrpSpPr>
          <p:nvPr/>
        </p:nvGrpSpPr>
        <p:grpSpPr bwMode="auto">
          <a:xfrm>
            <a:off x="3657600" y="1645369"/>
            <a:ext cx="479425" cy="447675"/>
            <a:chOff x="2256" y="1497"/>
            <a:chExt cx="302" cy="282"/>
          </a:xfrm>
        </p:grpSpPr>
        <p:sp>
          <p:nvSpPr>
            <p:cNvPr id="25" name="AutoShape 8">
              <a:extLst>
                <a:ext uri="{FF2B5EF4-FFF2-40B4-BE49-F238E27FC236}">
                  <a16:creationId xmlns:a16="http://schemas.microsoft.com/office/drawing/2014/main" id="{6746EA60-DCB3-456A-8C98-B3FEB5738498}"/>
                </a:ext>
              </a:extLst>
            </p:cNvPr>
            <p:cNvSpPr>
              <a:spLocks noChangeArrowheads="1"/>
            </p:cNvSpPr>
            <p:nvPr/>
          </p:nvSpPr>
          <p:spPr bwMode="auto">
            <a:xfrm>
              <a:off x="2331" y="1689"/>
              <a:ext cx="91" cy="90"/>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sp>
          <p:nvSpPr>
            <p:cNvPr id="26" name="Text Box 9">
              <a:extLst>
                <a:ext uri="{FF2B5EF4-FFF2-40B4-BE49-F238E27FC236}">
                  <a16:creationId xmlns:a16="http://schemas.microsoft.com/office/drawing/2014/main" id="{41A58904-6B95-4DF4-8461-C8AA476E1DFE}"/>
                </a:ext>
              </a:extLst>
            </p:cNvPr>
            <p:cNvSpPr txBox="1">
              <a:spLocks noChangeArrowheads="1"/>
            </p:cNvSpPr>
            <p:nvPr/>
          </p:nvSpPr>
          <p:spPr bwMode="auto">
            <a:xfrm>
              <a:off x="2256" y="1497"/>
              <a:ext cx="302"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10</a:t>
              </a:r>
              <a:endParaRPr lang="cs-CZ" baseline="-25000"/>
            </a:p>
          </p:txBody>
        </p:sp>
      </p:grpSp>
      <p:sp>
        <p:nvSpPr>
          <p:cNvPr id="27" name="Text Box 10">
            <a:extLst>
              <a:ext uri="{FF2B5EF4-FFF2-40B4-BE49-F238E27FC236}">
                <a16:creationId xmlns:a16="http://schemas.microsoft.com/office/drawing/2014/main" id="{27DC655C-A492-4A1B-B153-621986D46A9B}"/>
              </a:ext>
            </a:extLst>
          </p:cNvPr>
          <p:cNvSpPr txBox="1">
            <a:spLocks noChangeArrowheads="1"/>
          </p:cNvSpPr>
          <p:nvPr/>
        </p:nvSpPr>
        <p:spPr bwMode="auto">
          <a:xfrm>
            <a:off x="3124200" y="1935882"/>
            <a:ext cx="395288"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3</a:t>
            </a:r>
            <a:endParaRPr lang="cs-CZ" baseline="-25000"/>
          </a:p>
        </p:txBody>
      </p:sp>
      <p:sp>
        <p:nvSpPr>
          <p:cNvPr id="28" name="Oval 11">
            <a:extLst>
              <a:ext uri="{FF2B5EF4-FFF2-40B4-BE49-F238E27FC236}">
                <a16:creationId xmlns:a16="http://schemas.microsoft.com/office/drawing/2014/main" id="{05FA9C4E-4ABC-4A53-A774-2B8EAAA66124}"/>
              </a:ext>
            </a:extLst>
          </p:cNvPr>
          <p:cNvSpPr>
            <a:spLocks noChangeArrowheads="1"/>
          </p:cNvSpPr>
          <p:nvPr/>
        </p:nvSpPr>
        <p:spPr bwMode="auto">
          <a:xfrm>
            <a:off x="3533775" y="1997794"/>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9" name="Oval 12">
            <a:extLst>
              <a:ext uri="{FF2B5EF4-FFF2-40B4-BE49-F238E27FC236}">
                <a16:creationId xmlns:a16="http://schemas.microsoft.com/office/drawing/2014/main" id="{7F5EF94D-BEC7-402D-9DAE-87A91B6AEFD9}"/>
              </a:ext>
            </a:extLst>
          </p:cNvPr>
          <p:cNvSpPr>
            <a:spLocks noChangeArrowheads="1"/>
          </p:cNvSpPr>
          <p:nvPr/>
        </p:nvSpPr>
        <p:spPr bwMode="auto">
          <a:xfrm>
            <a:off x="2667000" y="1707282"/>
            <a:ext cx="1981200" cy="1981200"/>
          </a:xfrm>
          <a:prstGeom prst="ellipse">
            <a:avLst/>
          </a:prstGeom>
          <a:noFill/>
          <a:ln w="9525">
            <a:solidFill>
              <a:schemeClr val="tx1"/>
            </a:solidFill>
            <a:round/>
            <a:headEnd/>
            <a:tailEnd/>
          </a:ln>
          <a:effectLst/>
        </p:spPr>
        <p:txBody>
          <a:bodyPr wrap="none" anchor="ctr"/>
          <a:lstStyle/>
          <a:p>
            <a:endParaRPr lang="cs-CZ"/>
          </a:p>
        </p:txBody>
      </p:sp>
      <p:sp>
        <p:nvSpPr>
          <p:cNvPr id="30" name="Oval 13">
            <a:extLst>
              <a:ext uri="{FF2B5EF4-FFF2-40B4-BE49-F238E27FC236}">
                <a16:creationId xmlns:a16="http://schemas.microsoft.com/office/drawing/2014/main" id="{E33DB288-6144-4BD5-AC9C-2E07A7A3E232}"/>
              </a:ext>
            </a:extLst>
          </p:cNvPr>
          <p:cNvSpPr>
            <a:spLocks noChangeArrowheads="1"/>
          </p:cNvSpPr>
          <p:nvPr/>
        </p:nvSpPr>
        <p:spPr bwMode="auto">
          <a:xfrm>
            <a:off x="3305175" y="2345457"/>
            <a:ext cx="762000" cy="762000"/>
          </a:xfrm>
          <a:prstGeom prst="ellipse">
            <a:avLst/>
          </a:prstGeom>
          <a:noFill/>
          <a:ln w="9525" cap="rnd">
            <a:solidFill>
              <a:schemeClr val="tx1"/>
            </a:solidFill>
            <a:prstDash val="sysDot"/>
            <a:round/>
            <a:headEnd/>
            <a:tailEnd/>
          </a:ln>
          <a:effectLst/>
        </p:spPr>
        <p:txBody>
          <a:bodyPr wrap="none" anchor="ctr"/>
          <a:lstStyle/>
          <a:p>
            <a:endParaRPr lang="cs-CZ"/>
          </a:p>
        </p:txBody>
      </p:sp>
      <p:sp>
        <p:nvSpPr>
          <p:cNvPr id="31" name="Oval 14">
            <a:extLst>
              <a:ext uri="{FF2B5EF4-FFF2-40B4-BE49-F238E27FC236}">
                <a16:creationId xmlns:a16="http://schemas.microsoft.com/office/drawing/2014/main" id="{03658EE3-D33E-4D74-93C8-5AA8E1CF3A89}"/>
              </a:ext>
            </a:extLst>
          </p:cNvPr>
          <p:cNvSpPr>
            <a:spLocks noChangeArrowheads="1"/>
          </p:cNvSpPr>
          <p:nvPr/>
        </p:nvSpPr>
        <p:spPr bwMode="auto">
          <a:xfrm>
            <a:off x="3533775" y="1721569"/>
            <a:ext cx="609600" cy="609600"/>
          </a:xfrm>
          <a:prstGeom prst="ellipse">
            <a:avLst/>
          </a:prstGeom>
          <a:noFill/>
          <a:ln w="9525" cap="rnd">
            <a:solidFill>
              <a:schemeClr val="tx1"/>
            </a:solidFill>
            <a:prstDash val="sysDot"/>
            <a:round/>
            <a:headEnd/>
            <a:tailEnd/>
          </a:ln>
          <a:effectLst/>
        </p:spPr>
        <p:txBody>
          <a:bodyPr wrap="none" anchor="ctr"/>
          <a:lstStyle/>
          <a:p>
            <a:endParaRPr lang="cs-CZ"/>
          </a:p>
        </p:txBody>
      </p:sp>
      <p:sp>
        <p:nvSpPr>
          <p:cNvPr id="32" name="Arc 15">
            <a:extLst>
              <a:ext uri="{FF2B5EF4-FFF2-40B4-BE49-F238E27FC236}">
                <a16:creationId xmlns:a16="http://schemas.microsoft.com/office/drawing/2014/main" id="{A3C35292-E2EF-4CE6-BFBE-DE19DB19095D}"/>
              </a:ext>
            </a:extLst>
          </p:cNvPr>
          <p:cNvSpPr>
            <a:spLocks/>
          </p:cNvSpPr>
          <p:nvPr/>
        </p:nvSpPr>
        <p:spPr bwMode="auto">
          <a:xfrm flipH="1" flipV="1">
            <a:off x="4330700" y="886544"/>
            <a:ext cx="2628900" cy="2422525"/>
          </a:xfrm>
          <a:custGeom>
            <a:avLst/>
            <a:gdLst>
              <a:gd name="G0" fmla="+- 13894 0 0"/>
              <a:gd name="G1" fmla="+- 21600 0 0"/>
              <a:gd name="G2" fmla="+- 21600 0 0"/>
              <a:gd name="T0" fmla="*/ 0 w 35494"/>
              <a:gd name="T1" fmla="*/ 5062 h 32699"/>
              <a:gd name="T2" fmla="*/ 32424 w 35494"/>
              <a:gd name="T3" fmla="*/ 32699 h 32699"/>
              <a:gd name="T4" fmla="*/ 13894 w 35494"/>
              <a:gd name="T5" fmla="*/ 21600 h 32699"/>
            </a:gdLst>
            <a:ahLst/>
            <a:cxnLst>
              <a:cxn ang="0">
                <a:pos x="T0" y="T1"/>
              </a:cxn>
              <a:cxn ang="0">
                <a:pos x="T2" y="T3"/>
              </a:cxn>
              <a:cxn ang="0">
                <a:pos x="T4" y="T5"/>
              </a:cxn>
            </a:cxnLst>
            <a:rect l="0" t="0" r="r" b="b"/>
            <a:pathLst>
              <a:path w="35494" h="32699" fill="none" extrusionOk="0">
                <a:moveTo>
                  <a:pt x="-1" y="5061"/>
                </a:moveTo>
                <a:cubicBezTo>
                  <a:pt x="3891" y="1792"/>
                  <a:pt x="8811" y="-1"/>
                  <a:pt x="13894" y="0"/>
                </a:cubicBezTo>
                <a:cubicBezTo>
                  <a:pt x="25823" y="0"/>
                  <a:pt x="35494" y="9670"/>
                  <a:pt x="35494" y="21600"/>
                </a:cubicBezTo>
                <a:cubicBezTo>
                  <a:pt x="35494" y="25509"/>
                  <a:pt x="34433" y="29345"/>
                  <a:pt x="32424" y="32699"/>
                </a:cubicBezTo>
              </a:path>
              <a:path w="35494" h="32699" stroke="0" extrusionOk="0">
                <a:moveTo>
                  <a:pt x="-1" y="5061"/>
                </a:moveTo>
                <a:cubicBezTo>
                  <a:pt x="3891" y="1792"/>
                  <a:pt x="8811" y="-1"/>
                  <a:pt x="13894" y="0"/>
                </a:cubicBezTo>
                <a:cubicBezTo>
                  <a:pt x="25823" y="0"/>
                  <a:pt x="35494" y="9670"/>
                  <a:pt x="35494" y="21600"/>
                </a:cubicBezTo>
                <a:cubicBezTo>
                  <a:pt x="35494" y="25509"/>
                  <a:pt x="34433" y="29345"/>
                  <a:pt x="32424" y="32699"/>
                </a:cubicBezTo>
                <a:lnTo>
                  <a:pt x="13894" y="21600"/>
                </a:lnTo>
                <a:close/>
              </a:path>
            </a:pathLst>
          </a:custGeom>
          <a:noFill/>
          <a:ln w="9525">
            <a:solidFill>
              <a:schemeClr val="tx1"/>
            </a:solidFill>
            <a:round/>
            <a:headEnd/>
            <a:tailEnd/>
          </a:ln>
          <a:effectLst/>
        </p:spPr>
        <p:txBody>
          <a:bodyPr wrap="none" anchor="ctr"/>
          <a:lstStyle/>
          <a:p>
            <a:endParaRPr lang="cs-CZ"/>
          </a:p>
        </p:txBody>
      </p:sp>
      <p:grpSp>
        <p:nvGrpSpPr>
          <p:cNvPr id="33" name="Group 16">
            <a:extLst>
              <a:ext uri="{FF2B5EF4-FFF2-40B4-BE49-F238E27FC236}">
                <a16:creationId xmlns:a16="http://schemas.microsoft.com/office/drawing/2014/main" id="{1EE1AA1D-A0DB-4601-96F9-9F437F4C7AF9}"/>
              </a:ext>
            </a:extLst>
          </p:cNvPr>
          <p:cNvGrpSpPr>
            <a:grpSpLocks/>
          </p:cNvGrpSpPr>
          <p:nvPr/>
        </p:nvGrpSpPr>
        <p:grpSpPr bwMode="auto">
          <a:xfrm>
            <a:off x="5872163" y="1673944"/>
            <a:ext cx="466725" cy="366713"/>
            <a:chOff x="2256" y="2160"/>
            <a:chExt cx="294" cy="231"/>
          </a:xfrm>
        </p:grpSpPr>
        <p:sp>
          <p:nvSpPr>
            <p:cNvPr id="34" name="AutoShape 17">
              <a:extLst>
                <a:ext uri="{FF2B5EF4-FFF2-40B4-BE49-F238E27FC236}">
                  <a16:creationId xmlns:a16="http://schemas.microsoft.com/office/drawing/2014/main" id="{754AB350-8A2C-4932-84EC-7DE6D39CF076}"/>
                </a:ext>
              </a:extLst>
            </p:cNvPr>
            <p:cNvSpPr>
              <a:spLocks noChangeArrowheads="1"/>
            </p:cNvSpPr>
            <p:nvPr/>
          </p:nvSpPr>
          <p:spPr bwMode="auto">
            <a:xfrm>
              <a:off x="2256" y="2160"/>
              <a:ext cx="91" cy="90"/>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sp>
          <p:nvSpPr>
            <p:cNvPr id="35" name="Text Box 18">
              <a:extLst>
                <a:ext uri="{FF2B5EF4-FFF2-40B4-BE49-F238E27FC236}">
                  <a16:creationId xmlns:a16="http://schemas.microsoft.com/office/drawing/2014/main" id="{BCFD0789-F6C0-40B7-9009-B872AC5FA8DA}"/>
                </a:ext>
              </a:extLst>
            </p:cNvPr>
            <p:cNvSpPr txBox="1">
              <a:spLocks noChangeArrowheads="1"/>
            </p:cNvSpPr>
            <p:nvPr/>
          </p:nvSpPr>
          <p:spPr bwMode="auto">
            <a:xfrm>
              <a:off x="2301" y="2160"/>
              <a:ext cx="249" cy="231"/>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2</a:t>
              </a:r>
              <a:endParaRPr lang="cs-CZ" baseline="-25000"/>
            </a:p>
          </p:txBody>
        </p:sp>
      </p:grpSp>
      <p:sp>
        <p:nvSpPr>
          <p:cNvPr id="36" name="Text Box 19">
            <a:extLst>
              <a:ext uri="{FF2B5EF4-FFF2-40B4-BE49-F238E27FC236}">
                <a16:creationId xmlns:a16="http://schemas.microsoft.com/office/drawing/2014/main" id="{D1ADA0A9-7B70-4776-9E69-FFDF5D6C5990}"/>
              </a:ext>
            </a:extLst>
          </p:cNvPr>
          <p:cNvSpPr txBox="1">
            <a:spLocks noChangeArrowheads="1"/>
          </p:cNvSpPr>
          <p:nvPr/>
        </p:nvSpPr>
        <p:spPr bwMode="auto">
          <a:xfrm>
            <a:off x="4648200" y="1478682"/>
            <a:ext cx="395288"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5</a:t>
            </a:r>
            <a:endParaRPr lang="cs-CZ" baseline="-25000"/>
          </a:p>
        </p:txBody>
      </p:sp>
      <p:sp>
        <p:nvSpPr>
          <p:cNvPr id="37" name="Oval 20">
            <a:extLst>
              <a:ext uri="{FF2B5EF4-FFF2-40B4-BE49-F238E27FC236}">
                <a16:creationId xmlns:a16="http://schemas.microsoft.com/office/drawing/2014/main" id="{62E79963-075F-46C8-9B0E-97A26ABDC5C3}"/>
              </a:ext>
            </a:extLst>
          </p:cNvPr>
          <p:cNvSpPr>
            <a:spLocks noChangeArrowheads="1"/>
          </p:cNvSpPr>
          <p:nvPr/>
        </p:nvSpPr>
        <p:spPr bwMode="auto">
          <a:xfrm>
            <a:off x="4981575" y="1893019"/>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38" name="AutoShape 24">
            <a:extLst>
              <a:ext uri="{FF2B5EF4-FFF2-40B4-BE49-F238E27FC236}">
                <a16:creationId xmlns:a16="http://schemas.microsoft.com/office/drawing/2014/main" id="{8E36F568-295C-4945-844C-4EC5D384CF61}"/>
              </a:ext>
            </a:extLst>
          </p:cNvPr>
          <p:cNvSpPr>
            <a:spLocks noChangeArrowheads="1"/>
          </p:cNvSpPr>
          <p:nvPr/>
        </p:nvSpPr>
        <p:spPr bwMode="auto">
          <a:xfrm>
            <a:off x="5576888" y="2802657"/>
            <a:ext cx="144462" cy="142875"/>
          </a:xfrm>
          <a:prstGeom prst="diamond">
            <a:avLst/>
          </a:prstGeom>
          <a:solidFill>
            <a:schemeClr val="accent1"/>
          </a:solidFill>
          <a:ln w="9525">
            <a:solidFill>
              <a:schemeClr val="tx1"/>
            </a:solidFill>
            <a:miter lim="800000"/>
            <a:headEnd/>
            <a:tailEnd/>
          </a:ln>
          <a:effectLst/>
        </p:spPr>
        <p:txBody>
          <a:bodyPr wrap="none" anchor="ctr"/>
          <a:lstStyle/>
          <a:p>
            <a:endParaRPr lang="cs-CZ"/>
          </a:p>
        </p:txBody>
      </p:sp>
      <p:sp>
        <p:nvSpPr>
          <p:cNvPr id="39" name="Text Box 25">
            <a:extLst>
              <a:ext uri="{FF2B5EF4-FFF2-40B4-BE49-F238E27FC236}">
                <a16:creationId xmlns:a16="http://schemas.microsoft.com/office/drawing/2014/main" id="{A5846FD3-3690-4175-80F2-BD690525E122}"/>
              </a:ext>
            </a:extLst>
          </p:cNvPr>
          <p:cNvSpPr txBox="1">
            <a:spLocks noChangeArrowheads="1"/>
          </p:cNvSpPr>
          <p:nvPr/>
        </p:nvSpPr>
        <p:spPr bwMode="auto">
          <a:xfrm>
            <a:off x="5624513" y="2774082"/>
            <a:ext cx="395287"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4</a:t>
            </a:r>
            <a:endParaRPr lang="cs-CZ" baseline="-25000"/>
          </a:p>
        </p:txBody>
      </p:sp>
      <p:sp>
        <p:nvSpPr>
          <p:cNvPr id="40" name="Oval 26">
            <a:extLst>
              <a:ext uri="{FF2B5EF4-FFF2-40B4-BE49-F238E27FC236}">
                <a16:creationId xmlns:a16="http://schemas.microsoft.com/office/drawing/2014/main" id="{4BEAB034-F68D-4276-82CB-5C5D4BAD94FB}"/>
              </a:ext>
            </a:extLst>
          </p:cNvPr>
          <p:cNvSpPr>
            <a:spLocks noChangeArrowheads="1"/>
          </p:cNvSpPr>
          <p:nvPr/>
        </p:nvSpPr>
        <p:spPr bwMode="auto">
          <a:xfrm>
            <a:off x="4876800" y="1859682"/>
            <a:ext cx="609600" cy="609600"/>
          </a:xfrm>
          <a:prstGeom prst="ellipse">
            <a:avLst/>
          </a:prstGeom>
          <a:noFill/>
          <a:ln w="9525" cap="rnd">
            <a:solidFill>
              <a:schemeClr val="tx1"/>
            </a:solidFill>
            <a:prstDash val="sysDot"/>
            <a:round/>
            <a:headEnd/>
            <a:tailEnd/>
          </a:ln>
          <a:effectLst/>
        </p:spPr>
        <p:txBody>
          <a:bodyPr wrap="none" anchor="ctr"/>
          <a:lstStyle/>
          <a:p>
            <a:endParaRPr lang="cs-CZ"/>
          </a:p>
        </p:txBody>
      </p:sp>
      <p:sp>
        <p:nvSpPr>
          <p:cNvPr id="41" name="Oval 27">
            <a:extLst>
              <a:ext uri="{FF2B5EF4-FFF2-40B4-BE49-F238E27FC236}">
                <a16:creationId xmlns:a16="http://schemas.microsoft.com/office/drawing/2014/main" id="{9F4C3774-8706-457E-BAA3-7E1655EFA008}"/>
              </a:ext>
            </a:extLst>
          </p:cNvPr>
          <p:cNvSpPr>
            <a:spLocks noChangeArrowheads="1"/>
          </p:cNvSpPr>
          <p:nvPr/>
        </p:nvSpPr>
        <p:spPr bwMode="auto">
          <a:xfrm>
            <a:off x="5305425" y="1959694"/>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2" name="Oval 28">
            <a:extLst>
              <a:ext uri="{FF2B5EF4-FFF2-40B4-BE49-F238E27FC236}">
                <a16:creationId xmlns:a16="http://schemas.microsoft.com/office/drawing/2014/main" id="{EC424923-A435-4B8C-A579-756A076B34C0}"/>
              </a:ext>
            </a:extLst>
          </p:cNvPr>
          <p:cNvSpPr>
            <a:spLocks noChangeArrowheads="1"/>
          </p:cNvSpPr>
          <p:nvPr/>
        </p:nvSpPr>
        <p:spPr bwMode="auto">
          <a:xfrm>
            <a:off x="5235575" y="2447057"/>
            <a:ext cx="806450" cy="806450"/>
          </a:xfrm>
          <a:prstGeom prst="ellipse">
            <a:avLst/>
          </a:prstGeom>
          <a:noFill/>
          <a:ln w="9525" cap="rnd">
            <a:solidFill>
              <a:schemeClr val="tx1"/>
            </a:solidFill>
            <a:prstDash val="sysDot"/>
            <a:round/>
            <a:headEnd/>
            <a:tailEnd/>
          </a:ln>
          <a:effectLst/>
        </p:spPr>
        <p:txBody>
          <a:bodyPr wrap="none" anchor="ctr"/>
          <a:lstStyle/>
          <a:p>
            <a:endParaRPr lang="cs-CZ"/>
          </a:p>
        </p:txBody>
      </p:sp>
      <p:sp>
        <p:nvSpPr>
          <p:cNvPr id="43" name="Oval 29">
            <a:extLst>
              <a:ext uri="{FF2B5EF4-FFF2-40B4-BE49-F238E27FC236}">
                <a16:creationId xmlns:a16="http://schemas.microsoft.com/office/drawing/2014/main" id="{5B8AC7D7-2D4D-4E94-BEAA-3B25D218A4F5}"/>
              </a:ext>
            </a:extLst>
          </p:cNvPr>
          <p:cNvSpPr>
            <a:spLocks noChangeArrowheads="1"/>
          </p:cNvSpPr>
          <p:nvPr/>
        </p:nvSpPr>
        <p:spPr bwMode="auto">
          <a:xfrm>
            <a:off x="5235575" y="999257"/>
            <a:ext cx="1416050" cy="1416050"/>
          </a:xfrm>
          <a:prstGeom prst="ellipse">
            <a:avLst/>
          </a:prstGeom>
          <a:noFill/>
          <a:ln w="9525" cap="rnd">
            <a:solidFill>
              <a:schemeClr val="tx1"/>
            </a:solidFill>
            <a:prstDash val="sysDot"/>
            <a:round/>
            <a:headEnd/>
            <a:tailEnd/>
          </a:ln>
          <a:effectLst/>
        </p:spPr>
        <p:txBody>
          <a:bodyPr wrap="none" anchor="ctr"/>
          <a:lstStyle/>
          <a:p>
            <a:endParaRPr lang="cs-CZ"/>
          </a:p>
        </p:txBody>
      </p:sp>
      <p:sp>
        <p:nvSpPr>
          <p:cNvPr id="44" name="Text Box 30">
            <a:extLst>
              <a:ext uri="{FF2B5EF4-FFF2-40B4-BE49-F238E27FC236}">
                <a16:creationId xmlns:a16="http://schemas.microsoft.com/office/drawing/2014/main" id="{5B9638C4-6259-48CA-A156-59EEA2C3F100}"/>
              </a:ext>
            </a:extLst>
          </p:cNvPr>
          <p:cNvSpPr txBox="1">
            <a:spLocks noChangeArrowheads="1"/>
          </p:cNvSpPr>
          <p:nvPr/>
        </p:nvSpPr>
        <p:spPr bwMode="auto">
          <a:xfrm>
            <a:off x="5014913" y="3093169"/>
            <a:ext cx="395287" cy="366713"/>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9</a:t>
            </a:r>
            <a:endParaRPr lang="cs-CZ" baseline="-25000"/>
          </a:p>
        </p:txBody>
      </p:sp>
      <p:sp>
        <p:nvSpPr>
          <p:cNvPr id="45" name="Oval 31">
            <a:extLst>
              <a:ext uri="{FF2B5EF4-FFF2-40B4-BE49-F238E27FC236}">
                <a16:creationId xmlns:a16="http://schemas.microsoft.com/office/drawing/2014/main" id="{330FCFA0-5791-4CCA-BA78-AAF242DB5B61}"/>
              </a:ext>
            </a:extLst>
          </p:cNvPr>
          <p:cNvSpPr>
            <a:spLocks noChangeArrowheads="1"/>
          </p:cNvSpPr>
          <p:nvPr/>
        </p:nvSpPr>
        <p:spPr bwMode="auto">
          <a:xfrm>
            <a:off x="5314950" y="3002682"/>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6" name="Text Box 32">
            <a:extLst>
              <a:ext uri="{FF2B5EF4-FFF2-40B4-BE49-F238E27FC236}">
                <a16:creationId xmlns:a16="http://schemas.microsoft.com/office/drawing/2014/main" id="{3B988396-FF1D-45C7-855B-8CAA01A5CBF2}"/>
              </a:ext>
            </a:extLst>
          </p:cNvPr>
          <p:cNvSpPr txBox="1">
            <a:spLocks noChangeArrowheads="1"/>
          </p:cNvSpPr>
          <p:nvPr/>
        </p:nvSpPr>
        <p:spPr bwMode="auto">
          <a:xfrm>
            <a:off x="6019800" y="2316882"/>
            <a:ext cx="395288"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8</a:t>
            </a:r>
            <a:endParaRPr lang="cs-CZ" baseline="-25000"/>
          </a:p>
        </p:txBody>
      </p:sp>
      <p:sp>
        <p:nvSpPr>
          <p:cNvPr id="47" name="Oval 33">
            <a:extLst>
              <a:ext uri="{FF2B5EF4-FFF2-40B4-BE49-F238E27FC236}">
                <a16:creationId xmlns:a16="http://schemas.microsoft.com/office/drawing/2014/main" id="{96BF7469-E0F1-49E5-AB2A-800741095612}"/>
              </a:ext>
            </a:extLst>
          </p:cNvPr>
          <p:cNvSpPr>
            <a:spLocks noChangeArrowheads="1"/>
          </p:cNvSpPr>
          <p:nvPr/>
        </p:nvSpPr>
        <p:spPr bwMode="auto">
          <a:xfrm>
            <a:off x="5867400" y="2269257"/>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48" name="Text Box 34">
            <a:extLst>
              <a:ext uri="{FF2B5EF4-FFF2-40B4-BE49-F238E27FC236}">
                <a16:creationId xmlns:a16="http://schemas.microsoft.com/office/drawing/2014/main" id="{DD3BBC8D-FF38-4A6E-88B3-FDA9EE191E2F}"/>
              </a:ext>
            </a:extLst>
          </p:cNvPr>
          <p:cNvSpPr txBox="1">
            <a:spLocks noChangeArrowheads="1"/>
          </p:cNvSpPr>
          <p:nvPr/>
        </p:nvSpPr>
        <p:spPr bwMode="auto">
          <a:xfrm>
            <a:off x="5283200" y="1631082"/>
            <a:ext cx="479425" cy="36671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a:t>o</a:t>
            </a:r>
            <a:r>
              <a:rPr lang="en-US" baseline="-25000"/>
              <a:t>11</a:t>
            </a:r>
            <a:endParaRPr lang="cs-CZ" baseline="-25000"/>
          </a:p>
        </p:txBody>
      </p:sp>
      <p:grpSp>
        <p:nvGrpSpPr>
          <p:cNvPr id="49" name="Group 35">
            <a:extLst>
              <a:ext uri="{FF2B5EF4-FFF2-40B4-BE49-F238E27FC236}">
                <a16:creationId xmlns:a16="http://schemas.microsoft.com/office/drawing/2014/main" id="{9EB950BE-57D6-4D2F-812A-DFCAD331C964}"/>
              </a:ext>
            </a:extLst>
          </p:cNvPr>
          <p:cNvGrpSpPr>
            <a:grpSpLocks/>
          </p:cNvGrpSpPr>
          <p:nvPr/>
        </p:nvGrpSpPr>
        <p:grpSpPr bwMode="auto">
          <a:xfrm>
            <a:off x="2652713" y="3858344"/>
            <a:ext cx="4205287" cy="728663"/>
            <a:chOff x="1671" y="2304"/>
            <a:chExt cx="2649" cy="459"/>
          </a:xfrm>
        </p:grpSpPr>
        <p:sp>
          <p:nvSpPr>
            <p:cNvPr id="50" name="Line 36">
              <a:extLst>
                <a:ext uri="{FF2B5EF4-FFF2-40B4-BE49-F238E27FC236}">
                  <a16:creationId xmlns:a16="http://schemas.microsoft.com/office/drawing/2014/main" id="{63DE7538-0691-4FF2-A418-3E9BB51F85FF}"/>
                </a:ext>
              </a:extLst>
            </p:cNvPr>
            <p:cNvSpPr>
              <a:spLocks noChangeShapeType="1"/>
            </p:cNvSpPr>
            <p:nvPr/>
          </p:nvSpPr>
          <p:spPr bwMode="auto">
            <a:xfrm>
              <a:off x="3314" y="2434"/>
              <a:ext cx="630" cy="329"/>
            </a:xfrm>
            <a:prstGeom prst="line">
              <a:avLst/>
            </a:prstGeom>
            <a:noFill/>
            <a:ln w="9525">
              <a:solidFill>
                <a:schemeClr val="tx1"/>
              </a:solidFill>
              <a:round/>
              <a:headEnd type="oval" w="med" len="med"/>
              <a:tailEnd type="triangle" w="med" len="med"/>
            </a:ln>
            <a:effectLst/>
          </p:spPr>
          <p:txBody>
            <a:bodyPr/>
            <a:lstStyle/>
            <a:p>
              <a:endParaRPr lang="cs-CZ"/>
            </a:p>
          </p:txBody>
        </p:sp>
        <p:sp>
          <p:nvSpPr>
            <p:cNvPr id="51" name="Line 37">
              <a:extLst>
                <a:ext uri="{FF2B5EF4-FFF2-40B4-BE49-F238E27FC236}">
                  <a16:creationId xmlns:a16="http://schemas.microsoft.com/office/drawing/2014/main" id="{A4AE9637-A842-4A4F-9929-7F8E80609B13}"/>
                </a:ext>
              </a:extLst>
            </p:cNvPr>
            <p:cNvSpPr>
              <a:spLocks noChangeShapeType="1"/>
            </p:cNvSpPr>
            <p:nvPr/>
          </p:nvSpPr>
          <p:spPr bwMode="auto">
            <a:xfrm flipH="1">
              <a:off x="1865" y="2430"/>
              <a:ext cx="581" cy="328"/>
            </a:xfrm>
            <a:prstGeom prst="line">
              <a:avLst/>
            </a:prstGeom>
            <a:noFill/>
            <a:ln w="9525">
              <a:solidFill>
                <a:schemeClr val="tx1"/>
              </a:solidFill>
              <a:round/>
              <a:headEnd type="oval" w="med" len="med"/>
              <a:tailEnd type="triangle" w="med" len="med"/>
            </a:ln>
            <a:effectLst/>
          </p:spPr>
          <p:txBody>
            <a:bodyPr/>
            <a:lstStyle/>
            <a:p>
              <a:endParaRPr lang="cs-CZ"/>
            </a:p>
          </p:txBody>
        </p:sp>
        <p:grpSp>
          <p:nvGrpSpPr>
            <p:cNvPr id="52" name="Group 38">
              <a:extLst>
                <a:ext uri="{FF2B5EF4-FFF2-40B4-BE49-F238E27FC236}">
                  <a16:creationId xmlns:a16="http://schemas.microsoft.com/office/drawing/2014/main" id="{73ECB9E4-A14D-4A11-9C67-EF79E38CC84E}"/>
                </a:ext>
              </a:extLst>
            </p:cNvPr>
            <p:cNvGrpSpPr>
              <a:grpSpLocks/>
            </p:cNvGrpSpPr>
            <p:nvPr/>
          </p:nvGrpSpPr>
          <p:grpSpPr bwMode="auto">
            <a:xfrm>
              <a:off x="1671" y="2304"/>
              <a:ext cx="2649" cy="244"/>
              <a:chOff x="288" y="2466"/>
              <a:chExt cx="2649" cy="244"/>
            </a:xfrm>
          </p:grpSpPr>
          <p:grpSp>
            <p:nvGrpSpPr>
              <p:cNvPr id="53" name="Group 39">
                <a:extLst>
                  <a:ext uri="{FF2B5EF4-FFF2-40B4-BE49-F238E27FC236}">
                    <a16:creationId xmlns:a16="http://schemas.microsoft.com/office/drawing/2014/main" id="{65D01F9C-D16B-432C-902F-D55757B3761F}"/>
                  </a:ext>
                </a:extLst>
              </p:cNvPr>
              <p:cNvGrpSpPr>
                <a:grpSpLocks/>
              </p:cNvGrpSpPr>
              <p:nvPr/>
            </p:nvGrpSpPr>
            <p:grpSpPr bwMode="auto">
              <a:xfrm>
                <a:off x="288" y="2496"/>
                <a:ext cx="881" cy="192"/>
                <a:chOff x="440" y="1872"/>
                <a:chExt cx="881" cy="192"/>
              </a:xfrm>
            </p:grpSpPr>
            <p:sp>
              <p:nvSpPr>
                <p:cNvPr id="71" name="Text Box 40">
                  <a:extLst>
                    <a:ext uri="{FF2B5EF4-FFF2-40B4-BE49-F238E27FC236}">
                      <a16:creationId xmlns:a16="http://schemas.microsoft.com/office/drawing/2014/main" id="{8294A22A-5A61-47D0-814D-EB15748FF602}"/>
                    </a:ext>
                  </a:extLst>
                </p:cNvPr>
                <p:cNvSpPr txBox="1">
                  <a:spLocks noChangeArrowheads="1"/>
                </p:cNvSpPr>
                <p:nvPr/>
              </p:nvSpPr>
              <p:spPr bwMode="auto">
                <a:xfrm>
                  <a:off x="440" y="1872"/>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1</a:t>
                  </a:r>
                  <a:endParaRPr lang="cs-CZ" sz="1400" baseline="-25000"/>
                </a:p>
              </p:txBody>
            </p:sp>
            <p:sp>
              <p:nvSpPr>
                <p:cNvPr id="72" name="Text Box 41">
                  <a:extLst>
                    <a:ext uri="{FF2B5EF4-FFF2-40B4-BE49-F238E27FC236}">
                      <a16:creationId xmlns:a16="http://schemas.microsoft.com/office/drawing/2014/main" id="{B76527A8-BAFD-4C3C-9AC9-B0672451F8E7}"/>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4.5</a:t>
                  </a:r>
                  <a:endParaRPr lang="cs-CZ" sz="1400" baseline="-25000"/>
                </a:p>
              </p:txBody>
            </p:sp>
            <p:sp>
              <p:nvSpPr>
                <p:cNvPr id="73" name="Text Box 42">
                  <a:extLst>
                    <a:ext uri="{FF2B5EF4-FFF2-40B4-BE49-F238E27FC236}">
                      <a16:creationId xmlns:a16="http://schemas.microsoft.com/office/drawing/2014/main" id="{66640E21-A264-49AE-8607-4985D560C18A}"/>
                    </a:ext>
                  </a:extLst>
                </p:cNvPr>
                <p:cNvSpPr txBox="1">
                  <a:spLocks noChangeArrowheads="1"/>
                </p:cNvSpPr>
                <p:nvPr/>
              </p:nvSpPr>
              <p:spPr bwMode="auto">
                <a:xfrm>
                  <a:off x="864" y="1872"/>
                  <a:ext cx="22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a:t>
                  </a:r>
                  <a:endParaRPr lang="cs-CZ" sz="1400" baseline="-25000"/>
                </a:p>
              </p:txBody>
            </p:sp>
            <p:sp>
              <p:nvSpPr>
                <p:cNvPr id="74" name="Rectangle 43">
                  <a:extLst>
                    <a:ext uri="{FF2B5EF4-FFF2-40B4-BE49-F238E27FC236}">
                      <a16:creationId xmlns:a16="http://schemas.microsoft.com/office/drawing/2014/main" id="{0BADDD20-21F8-442E-BCE4-969E6F998802}"/>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75" name="Line 44">
                  <a:extLst>
                    <a:ext uri="{FF2B5EF4-FFF2-40B4-BE49-F238E27FC236}">
                      <a16:creationId xmlns:a16="http://schemas.microsoft.com/office/drawing/2014/main" id="{27806500-9C0D-4DBD-8A31-E6A1B0A1604E}"/>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76" name="Line 45">
                  <a:extLst>
                    <a:ext uri="{FF2B5EF4-FFF2-40B4-BE49-F238E27FC236}">
                      <a16:creationId xmlns:a16="http://schemas.microsoft.com/office/drawing/2014/main" id="{2CF90F37-E853-4717-8707-20484873FEA3}"/>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77" name="Line 46">
                  <a:extLst>
                    <a:ext uri="{FF2B5EF4-FFF2-40B4-BE49-F238E27FC236}">
                      <a16:creationId xmlns:a16="http://schemas.microsoft.com/office/drawing/2014/main" id="{5CCD596D-C2F1-4760-9AD8-40730C3D8033}"/>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54" name="Group 47">
                <a:extLst>
                  <a:ext uri="{FF2B5EF4-FFF2-40B4-BE49-F238E27FC236}">
                    <a16:creationId xmlns:a16="http://schemas.microsoft.com/office/drawing/2014/main" id="{A61C9547-D5B3-447F-A42D-D08757006BA9}"/>
                  </a:ext>
                </a:extLst>
              </p:cNvPr>
              <p:cNvGrpSpPr>
                <a:grpSpLocks/>
              </p:cNvGrpSpPr>
              <p:nvPr/>
            </p:nvGrpSpPr>
            <p:grpSpPr bwMode="auto">
              <a:xfrm>
                <a:off x="1160" y="2496"/>
                <a:ext cx="881" cy="192"/>
                <a:chOff x="440" y="1872"/>
                <a:chExt cx="881" cy="192"/>
              </a:xfrm>
            </p:grpSpPr>
            <p:sp>
              <p:nvSpPr>
                <p:cNvPr id="64" name="Text Box 48">
                  <a:extLst>
                    <a:ext uri="{FF2B5EF4-FFF2-40B4-BE49-F238E27FC236}">
                      <a16:creationId xmlns:a16="http://schemas.microsoft.com/office/drawing/2014/main" id="{6931D168-E310-4142-A06C-6B4B62727231}"/>
                    </a:ext>
                  </a:extLst>
                </p:cNvPr>
                <p:cNvSpPr txBox="1">
                  <a:spLocks noChangeArrowheads="1"/>
                </p:cNvSpPr>
                <p:nvPr/>
              </p:nvSpPr>
              <p:spPr bwMode="auto">
                <a:xfrm>
                  <a:off x="440" y="1872"/>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2</a:t>
                  </a:r>
                  <a:endParaRPr lang="cs-CZ" sz="1400" baseline="-25000"/>
                </a:p>
              </p:txBody>
            </p:sp>
            <p:sp>
              <p:nvSpPr>
                <p:cNvPr id="65" name="Text Box 49">
                  <a:extLst>
                    <a:ext uri="{FF2B5EF4-FFF2-40B4-BE49-F238E27FC236}">
                      <a16:creationId xmlns:a16="http://schemas.microsoft.com/office/drawing/2014/main" id="{91754255-A280-47F9-896B-CC907D77BFA9}"/>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6.9</a:t>
                  </a:r>
                  <a:endParaRPr lang="cs-CZ" sz="1400" baseline="-25000"/>
                </a:p>
              </p:txBody>
            </p:sp>
            <p:sp>
              <p:nvSpPr>
                <p:cNvPr id="66" name="Text Box 50">
                  <a:extLst>
                    <a:ext uri="{FF2B5EF4-FFF2-40B4-BE49-F238E27FC236}">
                      <a16:creationId xmlns:a16="http://schemas.microsoft.com/office/drawing/2014/main" id="{38A2D458-BC7D-443B-9A7B-9AC7D875E3E6}"/>
                    </a:ext>
                  </a:extLst>
                </p:cNvPr>
                <p:cNvSpPr txBox="1">
                  <a:spLocks noChangeArrowheads="1"/>
                </p:cNvSpPr>
                <p:nvPr/>
              </p:nvSpPr>
              <p:spPr bwMode="auto">
                <a:xfrm>
                  <a:off x="864" y="1872"/>
                  <a:ext cx="22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a:t>
                  </a:r>
                  <a:endParaRPr lang="cs-CZ" sz="1400" baseline="-25000"/>
                </a:p>
              </p:txBody>
            </p:sp>
            <p:sp>
              <p:nvSpPr>
                <p:cNvPr id="67" name="Rectangle 51">
                  <a:extLst>
                    <a:ext uri="{FF2B5EF4-FFF2-40B4-BE49-F238E27FC236}">
                      <a16:creationId xmlns:a16="http://schemas.microsoft.com/office/drawing/2014/main" id="{7E998A15-718B-4FF4-97EA-22B1E284B666}"/>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68" name="Line 52">
                  <a:extLst>
                    <a:ext uri="{FF2B5EF4-FFF2-40B4-BE49-F238E27FC236}">
                      <a16:creationId xmlns:a16="http://schemas.microsoft.com/office/drawing/2014/main" id="{52C5D1A8-1B08-40ED-AA05-AF02AEE44E9E}"/>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69" name="Line 53">
                  <a:extLst>
                    <a:ext uri="{FF2B5EF4-FFF2-40B4-BE49-F238E27FC236}">
                      <a16:creationId xmlns:a16="http://schemas.microsoft.com/office/drawing/2014/main" id="{D74A6BF1-9C56-434C-85B3-633B13992395}"/>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70" name="Line 54">
                  <a:extLst>
                    <a:ext uri="{FF2B5EF4-FFF2-40B4-BE49-F238E27FC236}">
                      <a16:creationId xmlns:a16="http://schemas.microsoft.com/office/drawing/2014/main" id="{0CFDD443-30C2-42F2-B948-12D8F08ADB58}"/>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55" name="Group 55">
                <a:extLst>
                  <a:ext uri="{FF2B5EF4-FFF2-40B4-BE49-F238E27FC236}">
                    <a16:creationId xmlns:a16="http://schemas.microsoft.com/office/drawing/2014/main" id="{4C206B4A-3BCE-4EC5-942C-25164BB4111C}"/>
                  </a:ext>
                </a:extLst>
              </p:cNvPr>
              <p:cNvGrpSpPr>
                <a:grpSpLocks/>
              </p:cNvGrpSpPr>
              <p:nvPr/>
            </p:nvGrpSpPr>
            <p:grpSpPr bwMode="auto">
              <a:xfrm>
                <a:off x="2024" y="2496"/>
                <a:ext cx="881" cy="192"/>
                <a:chOff x="440" y="1872"/>
                <a:chExt cx="881" cy="192"/>
              </a:xfrm>
            </p:grpSpPr>
            <p:sp>
              <p:nvSpPr>
                <p:cNvPr id="57" name="Text Box 56">
                  <a:extLst>
                    <a:ext uri="{FF2B5EF4-FFF2-40B4-BE49-F238E27FC236}">
                      <a16:creationId xmlns:a16="http://schemas.microsoft.com/office/drawing/2014/main" id="{73ABE5A1-335E-414A-9CED-544DF445BE45}"/>
                    </a:ext>
                  </a:extLst>
                </p:cNvPr>
                <p:cNvSpPr txBox="1">
                  <a:spLocks noChangeArrowheads="1"/>
                </p:cNvSpPr>
                <p:nvPr/>
              </p:nvSpPr>
              <p:spPr bwMode="auto">
                <a:xfrm>
                  <a:off x="440" y="1910"/>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58" name="Text Box 57">
                  <a:extLst>
                    <a:ext uri="{FF2B5EF4-FFF2-40B4-BE49-F238E27FC236}">
                      <a16:creationId xmlns:a16="http://schemas.microsoft.com/office/drawing/2014/main" id="{06B4C969-76F9-47F2-8527-A52861E61E94}"/>
                    </a:ext>
                  </a:extLst>
                </p:cNvPr>
                <p:cNvSpPr txBox="1">
                  <a:spLocks noChangeArrowheads="1"/>
                </p:cNvSpPr>
                <p:nvPr/>
              </p:nvSpPr>
              <p:spPr bwMode="auto">
                <a:xfrm>
                  <a:off x="641" y="1910"/>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59" name="Text Box 58">
                  <a:extLst>
                    <a:ext uri="{FF2B5EF4-FFF2-40B4-BE49-F238E27FC236}">
                      <a16:creationId xmlns:a16="http://schemas.microsoft.com/office/drawing/2014/main" id="{B9F63A67-18C6-4A9F-914E-171B59CD3FE8}"/>
                    </a:ext>
                  </a:extLst>
                </p:cNvPr>
                <p:cNvSpPr txBox="1">
                  <a:spLocks noChangeArrowheads="1"/>
                </p:cNvSpPr>
                <p:nvPr/>
              </p:nvSpPr>
              <p:spPr bwMode="auto">
                <a:xfrm>
                  <a:off x="864" y="1910"/>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60" name="Rectangle 59">
                  <a:extLst>
                    <a:ext uri="{FF2B5EF4-FFF2-40B4-BE49-F238E27FC236}">
                      <a16:creationId xmlns:a16="http://schemas.microsoft.com/office/drawing/2014/main" id="{4EEC3E24-0D14-4168-BCDD-9AB7F697752E}"/>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61" name="Line 60">
                  <a:extLst>
                    <a:ext uri="{FF2B5EF4-FFF2-40B4-BE49-F238E27FC236}">
                      <a16:creationId xmlns:a16="http://schemas.microsoft.com/office/drawing/2014/main" id="{6D76B2B1-B6EC-4909-BEB5-D5822C307940}"/>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62" name="Line 61">
                  <a:extLst>
                    <a:ext uri="{FF2B5EF4-FFF2-40B4-BE49-F238E27FC236}">
                      <a16:creationId xmlns:a16="http://schemas.microsoft.com/office/drawing/2014/main" id="{C3861CDB-CFF0-466C-8EC5-58949CB94270}"/>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63" name="Line 62">
                  <a:extLst>
                    <a:ext uri="{FF2B5EF4-FFF2-40B4-BE49-F238E27FC236}">
                      <a16:creationId xmlns:a16="http://schemas.microsoft.com/office/drawing/2014/main" id="{4EAF009B-062C-4D7E-8C4B-A8DE24534163}"/>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56" name="Rectangle 63">
                <a:extLst>
                  <a:ext uri="{FF2B5EF4-FFF2-40B4-BE49-F238E27FC236}">
                    <a16:creationId xmlns:a16="http://schemas.microsoft.com/office/drawing/2014/main" id="{87A7653B-777B-4239-9426-BBD58037F472}"/>
                  </a:ext>
                </a:extLst>
              </p:cNvPr>
              <p:cNvSpPr>
                <a:spLocks noChangeArrowheads="1"/>
              </p:cNvSpPr>
              <p:nvPr/>
            </p:nvSpPr>
            <p:spPr bwMode="auto">
              <a:xfrm>
                <a:off x="300" y="2466"/>
                <a:ext cx="2637" cy="244"/>
              </a:xfrm>
              <a:prstGeom prst="rect">
                <a:avLst/>
              </a:prstGeom>
              <a:noFill/>
              <a:ln w="9525" algn="ctr">
                <a:solidFill>
                  <a:schemeClr val="tx1"/>
                </a:solidFill>
                <a:miter lim="800000"/>
                <a:headEnd/>
                <a:tailEnd/>
              </a:ln>
              <a:effectLst/>
            </p:spPr>
            <p:txBody>
              <a:bodyPr anchor="ctr">
                <a:spAutoFit/>
              </a:bodyPr>
              <a:lstStyle/>
              <a:p>
                <a:endParaRPr lang="cs-CZ"/>
              </a:p>
            </p:txBody>
          </p:sp>
        </p:grpSp>
      </p:grpSp>
      <p:grpSp>
        <p:nvGrpSpPr>
          <p:cNvPr id="78" name="Group 64">
            <a:extLst>
              <a:ext uri="{FF2B5EF4-FFF2-40B4-BE49-F238E27FC236}">
                <a16:creationId xmlns:a16="http://schemas.microsoft.com/office/drawing/2014/main" id="{675804B5-29D0-4C85-B47C-B483416AF278}"/>
              </a:ext>
            </a:extLst>
          </p:cNvPr>
          <p:cNvGrpSpPr>
            <a:grpSpLocks/>
          </p:cNvGrpSpPr>
          <p:nvPr/>
        </p:nvGrpSpPr>
        <p:grpSpPr bwMode="auto">
          <a:xfrm>
            <a:off x="228600" y="4613994"/>
            <a:ext cx="4205288" cy="646113"/>
            <a:chOff x="144" y="2780"/>
            <a:chExt cx="2649" cy="407"/>
          </a:xfrm>
        </p:grpSpPr>
        <p:grpSp>
          <p:nvGrpSpPr>
            <p:cNvPr id="79" name="Group 65">
              <a:extLst>
                <a:ext uri="{FF2B5EF4-FFF2-40B4-BE49-F238E27FC236}">
                  <a16:creationId xmlns:a16="http://schemas.microsoft.com/office/drawing/2014/main" id="{373D3D98-F7F6-4880-8601-9D2952E59982}"/>
                </a:ext>
              </a:extLst>
            </p:cNvPr>
            <p:cNvGrpSpPr>
              <a:grpSpLocks/>
            </p:cNvGrpSpPr>
            <p:nvPr/>
          </p:nvGrpSpPr>
          <p:grpSpPr bwMode="auto">
            <a:xfrm>
              <a:off x="144" y="2780"/>
              <a:ext cx="2649" cy="244"/>
              <a:chOff x="288" y="2466"/>
              <a:chExt cx="2649" cy="244"/>
            </a:xfrm>
          </p:grpSpPr>
          <p:grpSp>
            <p:nvGrpSpPr>
              <p:cNvPr id="82" name="Group 66">
                <a:extLst>
                  <a:ext uri="{FF2B5EF4-FFF2-40B4-BE49-F238E27FC236}">
                    <a16:creationId xmlns:a16="http://schemas.microsoft.com/office/drawing/2014/main" id="{ADB45310-D20C-4F88-B82E-45D57765808A}"/>
                  </a:ext>
                </a:extLst>
              </p:cNvPr>
              <p:cNvGrpSpPr>
                <a:grpSpLocks/>
              </p:cNvGrpSpPr>
              <p:nvPr/>
            </p:nvGrpSpPr>
            <p:grpSpPr bwMode="auto">
              <a:xfrm>
                <a:off x="288" y="2496"/>
                <a:ext cx="881" cy="192"/>
                <a:chOff x="440" y="1872"/>
                <a:chExt cx="881" cy="192"/>
              </a:xfrm>
            </p:grpSpPr>
            <p:sp>
              <p:nvSpPr>
                <p:cNvPr id="100" name="Text Box 67">
                  <a:extLst>
                    <a:ext uri="{FF2B5EF4-FFF2-40B4-BE49-F238E27FC236}">
                      <a16:creationId xmlns:a16="http://schemas.microsoft.com/office/drawing/2014/main" id="{502F79ED-8B70-4F78-B740-E5B632728E62}"/>
                    </a:ext>
                  </a:extLst>
                </p:cNvPr>
                <p:cNvSpPr txBox="1">
                  <a:spLocks noChangeArrowheads="1"/>
                </p:cNvSpPr>
                <p:nvPr/>
              </p:nvSpPr>
              <p:spPr bwMode="auto">
                <a:xfrm>
                  <a:off x="440" y="1872"/>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1</a:t>
                  </a:r>
                  <a:endParaRPr lang="cs-CZ" sz="1400" baseline="-25000"/>
                </a:p>
              </p:txBody>
            </p:sp>
            <p:sp>
              <p:nvSpPr>
                <p:cNvPr id="101" name="Text Box 68">
                  <a:extLst>
                    <a:ext uri="{FF2B5EF4-FFF2-40B4-BE49-F238E27FC236}">
                      <a16:creationId xmlns:a16="http://schemas.microsoft.com/office/drawing/2014/main" id="{93A109E7-F3A0-4805-ACF8-5A94E0D07F5B}"/>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1.4</a:t>
                  </a:r>
                  <a:endParaRPr lang="cs-CZ" sz="1400" baseline="-25000"/>
                </a:p>
              </p:txBody>
            </p:sp>
            <p:sp>
              <p:nvSpPr>
                <p:cNvPr id="102" name="Text Box 69">
                  <a:extLst>
                    <a:ext uri="{FF2B5EF4-FFF2-40B4-BE49-F238E27FC236}">
                      <a16:creationId xmlns:a16="http://schemas.microsoft.com/office/drawing/2014/main" id="{B9C662FB-4628-4289-9E0B-C560B4372A73}"/>
                    </a:ext>
                  </a:extLst>
                </p:cNvPr>
                <p:cNvSpPr txBox="1">
                  <a:spLocks noChangeArrowheads="1"/>
                </p:cNvSpPr>
                <p:nvPr/>
              </p:nvSpPr>
              <p:spPr bwMode="auto">
                <a:xfrm>
                  <a:off x="864"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103" name="Rectangle 70">
                  <a:extLst>
                    <a:ext uri="{FF2B5EF4-FFF2-40B4-BE49-F238E27FC236}">
                      <a16:creationId xmlns:a16="http://schemas.microsoft.com/office/drawing/2014/main" id="{F8979057-0970-477A-9B0D-A277424AE1AF}"/>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04" name="Line 71">
                  <a:extLst>
                    <a:ext uri="{FF2B5EF4-FFF2-40B4-BE49-F238E27FC236}">
                      <a16:creationId xmlns:a16="http://schemas.microsoft.com/office/drawing/2014/main" id="{F7EA979D-9C77-4F46-8533-26EA8FC815A0}"/>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05" name="Line 72">
                  <a:extLst>
                    <a:ext uri="{FF2B5EF4-FFF2-40B4-BE49-F238E27FC236}">
                      <a16:creationId xmlns:a16="http://schemas.microsoft.com/office/drawing/2014/main" id="{2D20388B-D6B5-4658-8042-FBCCAA751A69}"/>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06" name="Line 73">
                  <a:extLst>
                    <a:ext uri="{FF2B5EF4-FFF2-40B4-BE49-F238E27FC236}">
                      <a16:creationId xmlns:a16="http://schemas.microsoft.com/office/drawing/2014/main" id="{29056D12-C764-487F-8F8E-CC3D8A403D1B}"/>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83" name="Group 74">
                <a:extLst>
                  <a:ext uri="{FF2B5EF4-FFF2-40B4-BE49-F238E27FC236}">
                    <a16:creationId xmlns:a16="http://schemas.microsoft.com/office/drawing/2014/main" id="{E8040C31-1CF0-4C11-9BAB-484E2657C19A}"/>
                  </a:ext>
                </a:extLst>
              </p:cNvPr>
              <p:cNvGrpSpPr>
                <a:grpSpLocks/>
              </p:cNvGrpSpPr>
              <p:nvPr/>
            </p:nvGrpSpPr>
            <p:grpSpPr bwMode="auto">
              <a:xfrm>
                <a:off x="1160" y="2496"/>
                <a:ext cx="881" cy="192"/>
                <a:chOff x="440" y="1872"/>
                <a:chExt cx="881" cy="192"/>
              </a:xfrm>
            </p:grpSpPr>
            <p:sp>
              <p:nvSpPr>
                <p:cNvPr id="93" name="Text Box 75">
                  <a:extLst>
                    <a:ext uri="{FF2B5EF4-FFF2-40B4-BE49-F238E27FC236}">
                      <a16:creationId xmlns:a16="http://schemas.microsoft.com/office/drawing/2014/main" id="{E662332E-0A73-4A5D-8183-667FA323C83D}"/>
                    </a:ext>
                  </a:extLst>
                </p:cNvPr>
                <p:cNvSpPr txBox="1">
                  <a:spLocks noChangeArrowheads="1"/>
                </p:cNvSpPr>
                <p:nvPr/>
              </p:nvSpPr>
              <p:spPr bwMode="auto">
                <a:xfrm>
                  <a:off x="440" y="1872"/>
                  <a:ext cx="25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10</a:t>
                  </a:r>
                  <a:endParaRPr lang="cs-CZ" sz="1400" baseline="-25000"/>
                </a:p>
              </p:txBody>
            </p:sp>
            <p:sp>
              <p:nvSpPr>
                <p:cNvPr id="94" name="Text Box 76">
                  <a:extLst>
                    <a:ext uri="{FF2B5EF4-FFF2-40B4-BE49-F238E27FC236}">
                      <a16:creationId xmlns:a16="http://schemas.microsoft.com/office/drawing/2014/main" id="{070D86FE-799E-43BC-801F-AAF0544BB347}"/>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1.2</a:t>
                  </a:r>
                  <a:endParaRPr lang="cs-CZ" sz="1400" baseline="-25000"/>
                </a:p>
              </p:txBody>
            </p:sp>
            <p:sp>
              <p:nvSpPr>
                <p:cNvPr id="95" name="Text Box 77">
                  <a:extLst>
                    <a:ext uri="{FF2B5EF4-FFF2-40B4-BE49-F238E27FC236}">
                      <a16:creationId xmlns:a16="http://schemas.microsoft.com/office/drawing/2014/main" id="{40B1164A-F157-4C08-84D0-4B87CA90EFC1}"/>
                    </a:ext>
                  </a:extLst>
                </p:cNvPr>
                <p:cNvSpPr txBox="1">
                  <a:spLocks noChangeArrowheads="1"/>
                </p:cNvSpPr>
                <p:nvPr/>
              </p:nvSpPr>
              <p:spPr bwMode="auto">
                <a:xfrm>
                  <a:off x="864"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3.3</a:t>
                  </a:r>
                  <a:endParaRPr lang="cs-CZ" sz="1400" baseline="-25000"/>
                </a:p>
              </p:txBody>
            </p:sp>
            <p:sp>
              <p:nvSpPr>
                <p:cNvPr id="96" name="Rectangle 78">
                  <a:extLst>
                    <a:ext uri="{FF2B5EF4-FFF2-40B4-BE49-F238E27FC236}">
                      <a16:creationId xmlns:a16="http://schemas.microsoft.com/office/drawing/2014/main" id="{4E64DF32-BB99-4030-802B-126529209104}"/>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97" name="Line 79">
                  <a:extLst>
                    <a:ext uri="{FF2B5EF4-FFF2-40B4-BE49-F238E27FC236}">
                      <a16:creationId xmlns:a16="http://schemas.microsoft.com/office/drawing/2014/main" id="{6DCA5DFD-3DF0-4955-ADA9-98A7D139DC20}"/>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98" name="Line 80">
                  <a:extLst>
                    <a:ext uri="{FF2B5EF4-FFF2-40B4-BE49-F238E27FC236}">
                      <a16:creationId xmlns:a16="http://schemas.microsoft.com/office/drawing/2014/main" id="{1F581C30-84FD-4C6C-A5E1-4E20DF7BDE47}"/>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99" name="Line 81">
                  <a:extLst>
                    <a:ext uri="{FF2B5EF4-FFF2-40B4-BE49-F238E27FC236}">
                      <a16:creationId xmlns:a16="http://schemas.microsoft.com/office/drawing/2014/main" id="{7FD7A4DC-CFA1-4CF5-B7B3-9402BD4E4807}"/>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84" name="Group 82">
                <a:extLst>
                  <a:ext uri="{FF2B5EF4-FFF2-40B4-BE49-F238E27FC236}">
                    <a16:creationId xmlns:a16="http://schemas.microsoft.com/office/drawing/2014/main" id="{03D3D0C7-975B-4AED-93ED-52C0470A6B15}"/>
                  </a:ext>
                </a:extLst>
              </p:cNvPr>
              <p:cNvGrpSpPr>
                <a:grpSpLocks/>
              </p:cNvGrpSpPr>
              <p:nvPr/>
            </p:nvGrpSpPr>
            <p:grpSpPr bwMode="auto">
              <a:xfrm>
                <a:off x="2024" y="2496"/>
                <a:ext cx="881" cy="192"/>
                <a:chOff x="440" y="1872"/>
                <a:chExt cx="881" cy="192"/>
              </a:xfrm>
            </p:grpSpPr>
            <p:sp>
              <p:nvSpPr>
                <p:cNvPr id="86" name="Text Box 83">
                  <a:extLst>
                    <a:ext uri="{FF2B5EF4-FFF2-40B4-BE49-F238E27FC236}">
                      <a16:creationId xmlns:a16="http://schemas.microsoft.com/office/drawing/2014/main" id="{4008DC62-93FD-4295-A8AC-77E6C5EEDAED}"/>
                    </a:ext>
                  </a:extLst>
                </p:cNvPr>
                <p:cNvSpPr txBox="1">
                  <a:spLocks noChangeArrowheads="1"/>
                </p:cNvSpPr>
                <p:nvPr/>
              </p:nvSpPr>
              <p:spPr bwMode="auto">
                <a:xfrm>
                  <a:off x="440" y="1910"/>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87" name="Text Box 84">
                  <a:extLst>
                    <a:ext uri="{FF2B5EF4-FFF2-40B4-BE49-F238E27FC236}">
                      <a16:creationId xmlns:a16="http://schemas.microsoft.com/office/drawing/2014/main" id="{7A924601-DD40-4382-AE16-A3AC49A874DC}"/>
                    </a:ext>
                  </a:extLst>
                </p:cNvPr>
                <p:cNvSpPr txBox="1">
                  <a:spLocks noChangeArrowheads="1"/>
                </p:cNvSpPr>
                <p:nvPr/>
              </p:nvSpPr>
              <p:spPr bwMode="auto">
                <a:xfrm>
                  <a:off x="641" y="1910"/>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88" name="Text Box 85">
                  <a:extLst>
                    <a:ext uri="{FF2B5EF4-FFF2-40B4-BE49-F238E27FC236}">
                      <a16:creationId xmlns:a16="http://schemas.microsoft.com/office/drawing/2014/main" id="{926DE776-7ED9-489B-9245-C2B5D8347CB2}"/>
                    </a:ext>
                  </a:extLst>
                </p:cNvPr>
                <p:cNvSpPr txBox="1">
                  <a:spLocks noChangeArrowheads="1"/>
                </p:cNvSpPr>
                <p:nvPr/>
              </p:nvSpPr>
              <p:spPr bwMode="auto">
                <a:xfrm>
                  <a:off x="864" y="1910"/>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89" name="Rectangle 86">
                  <a:extLst>
                    <a:ext uri="{FF2B5EF4-FFF2-40B4-BE49-F238E27FC236}">
                      <a16:creationId xmlns:a16="http://schemas.microsoft.com/office/drawing/2014/main" id="{27340A3E-31F9-47B2-9475-C98750D2762D}"/>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90" name="Line 87">
                  <a:extLst>
                    <a:ext uri="{FF2B5EF4-FFF2-40B4-BE49-F238E27FC236}">
                      <a16:creationId xmlns:a16="http://schemas.microsoft.com/office/drawing/2014/main" id="{5EEDA95D-32B3-4467-B3A4-86B42FDFCFFA}"/>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91" name="Line 88">
                  <a:extLst>
                    <a:ext uri="{FF2B5EF4-FFF2-40B4-BE49-F238E27FC236}">
                      <a16:creationId xmlns:a16="http://schemas.microsoft.com/office/drawing/2014/main" id="{963540E4-7603-4721-96D5-801D61D111F0}"/>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92" name="Line 89">
                  <a:extLst>
                    <a:ext uri="{FF2B5EF4-FFF2-40B4-BE49-F238E27FC236}">
                      <a16:creationId xmlns:a16="http://schemas.microsoft.com/office/drawing/2014/main" id="{29E31B20-5333-42A8-ACD9-FD8851F9C7B8}"/>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85" name="Rectangle 90">
                <a:extLst>
                  <a:ext uri="{FF2B5EF4-FFF2-40B4-BE49-F238E27FC236}">
                    <a16:creationId xmlns:a16="http://schemas.microsoft.com/office/drawing/2014/main" id="{C7D70218-BC83-4A7D-945F-29B6E206A996}"/>
                  </a:ext>
                </a:extLst>
              </p:cNvPr>
              <p:cNvSpPr>
                <a:spLocks noChangeArrowheads="1"/>
              </p:cNvSpPr>
              <p:nvPr/>
            </p:nvSpPr>
            <p:spPr bwMode="auto">
              <a:xfrm>
                <a:off x="300" y="2466"/>
                <a:ext cx="2637" cy="244"/>
              </a:xfrm>
              <a:prstGeom prst="rect">
                <a:avLst/>
              </a:prstGeom>
              <a:noFill/>
              <a:ln w="9525" algn="ctr">
                <a:solidFill>
                  <a:schemeClr val="tx1"/>
                </a:solidFill>
                <a:miter lim="800000"/>
                <a:headEnd/>
                <a:tailEnd/>
              </a:ln>
              <a:effectLst/>
            </p:spPr>
            <p:txBody>
              <a:bodyPr anchor="ctr">
                <a:spAutoFit/>
              </a:bodyPr>
              <a:lstStyle/>
              <a:p>
                <a:endParaRPr lang="cs-CZ"/>
              </a:p>
            </p:txBody>
          </p:sp>
        </p:grpSp>
        <p:sp>
          <p:nvSpPr>
            <p:cNvPr id="80" name="Line 91">
              <a:extLst>
                <a:ext uri="{FF2B5EF4-FFF2-40B4-BE49-F238E27FC236}">
                  <a16:creationId xmlns:a16="http://schemas.microsoft.com/office/drawing/2014/main" id="{39FAE78A-3B44-435C-AADC-7FB0FF508390}"/>
                </a:ext>
              </a:extLst>
            </p:cNvPr>
            <p:cNvSpPr>
              <a:spLocks noChangeShapeType="1"/>
            </p:cNvSpPr>
            <p:nvPr/>
          </p:nvSpPr>
          <p:spPr bwMode="auto">
            <a:xfrm flipH="1">
              <a:off x="632" y="2908"/>
              <a:ext cx="289" cy="278"/>
            </a:xfrm>
            <a:prstGeom prst="line">
              <a:avLst/>
            </a:prstGeom>
            <a:noFill/>
            <a:ln w="9525">
              <a:solidFill>
                <a:schemeClr val="tx1"/>
              </a:solidFill>
              <a:round/>
              <a:headEnd type="oval" w="med" len="med"/>
              <a:tailEnd type="triangle" w="med" len="med"/>
            </a:ln>
            <a:effectLst/>
          </p:spPr>
          <p:txBody>
            <a:bodyPr/>
            <a:lstStyle/>
            <a:p>
              <a:endParaRPr lang="cs-CZ"/>
            </a:p>
          </p:txBody>
        </p:sp>
        <p:sp>
          <p:nvSpPr>
            <p:cNvPr id="81" name="Line 92">
              <a:extLst>
                <a:ext uri="{FF2B5EF4-FFF2-40B4-BE49-F238E27FC236}">
                  <a16:creationId xmlns:a16="http://schemas.microsoft.com/office/drawing/2014/main" id="{8C8A47D1-FAE6-442D-B687-5E093695276C}"/>
                </a:ext>
              </a:extLst>
            </p:cNvPr>
            <p:cNvSpPr>
              <a:spLocks noChangeShapeType="1"/>
            </p:cNvSpPr>
            <p:nvPr/>
          </p:nvSpPr>
          <p:spPr bwMode="auto">
            <a:xfrm>
              <a:off x="1781" y="2908"/>
              <a:ext cx="336" cy="279"/>
            </a:xfrm>
            <a:prstGeom prst="line">
              <a:avLst/>
            </a:prstGeom>
            <a:noFill/>
            <a:ln w="9525">
              <a:solidFill>
                <a:schemeClr val="tx1"/>
              </a:solidFill>
              <a:round/>
              <a:headEnd type="oval" w="med" len="med"/>
              <a:tailEnd type="triangle" w="med" len="med"/>
            </a:ln>
            <a:effectLst/>
          </p:spPr>
          <p:txBody>
            <a:bodyPr/>
            <a:lstStyle/>
            <a:p>
              <a:endParaRPr lang="cs-CZ"/>
            </a:p>
          </p:txBody>
        </p:sp>
      </p:grpSp>
      <p:grpSp>
        <p:nvGrpSpPr>
          <p:cNvPr id="107" name="Group 93">
            <a:extLst>
              <a:ext uri="{FF2B5EF4-FFF2-40B4-BE49-F238E27FC236}">
                <a16:creationId xmlns:a16="http://schemas.microsoft.com/office/drawing/2014/main" id="{6CEB6F64-C178-4F7D-BDC9-C39AE6E66EF7}"/>
              </a:ext>
            </a:extLst>
          </p:cNvPr>
          <p:cNvGrpSpPr>
            <a:grpSpLocks/>
          </p:cNvGrpSpPr>
          <p:nvPr/>
        </p:nvGrpSpPr>
        <p:grpSpPr bwMode="auto">
          <a:xfrm>
            <a:off x="4572000" y="4613994"/>
            <a:ext cx="4205288" cy="1184275"/>
            <a:chOff x="2880" y="2780"/>
            <a:chExt cx="2649" cy="746"/>
          </a:xfrm>
        </p:grpSpPr>
        <p:grpSp>
          <p:nvGrpSpPr>
            <p:cNvPr id="108" name="Group 94">
              <a:extLst>
                <a:ext uri="{FF2B5EF4-FFF2-40B4-BE49-F238E27FC236}">
                  <a16:creationId xmlns:a16="http://schemas.microsoft.com/office/drawing/2014/main" id="{27704BEE-A35E-49DE-A121-B6D39489217B}"/>
                </a:ext>
              </a:extLst>
            </p:cNvPr>
            <p:cNvGrpSpPr>
              <a:grpSpLocks/>
            </p:cNvGrpSpPr>
            <p:nvPr/>
          </p:nvGrpSpPr>
          <p:grpSpPr bwMode="auto">
            <a:xfrm>
              <a:off x="2880" y="2780"/>
              <a:ext cx="2649" cy="244"/>
              <a:chOff x="288" y="2466"/>
              <a:chExt cx="2649" cy="244"/>
            </a:xfrm>
          </p:grpSpPr>
          <p:grpSp>
            <p:nvGrpSpPr>
              <p:cNvPr id="112" name="Group 95">
                <a:extLst>
                  <a:ext uri="{FF2B5EF4-FFF2-40B4-BE49-F238E27FC236}">
                    <a16:creationId xmlns:a16="http://schemas.microsoft.com/office/drawing/2014/main" id="{9FDF237D-516C-4428-9927-D68F95269098}"/>
                  </a:ext>
                </a:extLst>
              </p:cNvPr>
              <p:cNvGrpSpPr>
                <a:grpSpLocks/>
              </p:cNvGrpSpPr>
              <p:nvPr/>
            </p:nvGrpSpPr>
            <p:grpSpPr bwMode="auto">
              <a:xfrm>
                <a:off x="288" y="2496"/>
                <a:ext cx="881" cy="192"/>
                <a:chOff x="440" y="1872"/>
                <a:chExt cx="881" cy="192"/>
              </a:xfrm>
            </p:grpSpPr>
            <p:sp>
              <p:nvSpPr>
                <p:cNvPr id="130" name="Text Box 96">
                  <a:extLst>
                    <a:ext uri="{FF2B5EF4-FFF2-40B4-BE49-F238E27FC236}">
                      <a16:creationId xmlns:a16="http://schemas.microsoft.com/office/drawing/2014/main" id="{D9DF43CB-9F2C-46EE-951B-53FE0344EF18}"/>
                    </a:ext>
                  </a:extLst>
                </p:cNvPr>
                <p:cNvSpPr txBox="1">
                  <a:spLocks noChangeArrowheads="1"/>
                </p:cNvSpPr>
                <p:nvPr/>
              </p:nvSpPr>
              <p:spPr bwMode="auto">
                <a:xfrm>
                  <a:off x="440" y="1872"/>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7</a:t>
                  </a:r>
                  <a:endParaRPr lang="cs-CZ" sz="1400" baseline="-25000"/>
                </a:p>
              </p:txBody>
            </p:sp>
            <p:sp>
              <p:nvSpPr>
                <p:cNvPr id="131" name="Text Box 97">
                  <a:extLst>
                    <a:ext uri="{FF2B5EF4-FFF2-40B4-BE49-F238E27FC236}">
                      <a16:creationId xmlns:a16="http://schemas.microsoft.com/office/drawing/2014/main" id="{1BD405C1-08D7-4C61-A3F3-9AC3F406578C}"/>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1.3</a:t>
                  </a:r>
                  <a:endParaRPr lang="cs-CZ" sz="1400"/>
                </a:p>
              </p:txBody>
            </p:sp>
            <p:sp>
              <p:nvSpPr>
                <p:cNvPr id="132" name="Text Box 98">
                  <a:extLst>
                    <a:ext uri="{FF2B5EF4-FFF2-40B4-BE49-F238E27FC236}">
                      <a16:creationId xmlns:a16="http://schemas.microsoft.com/office/drawing/2014/main" id="{2828849F-C633-462F-8BBA-6986D3FB456C}"/>
                    </a:ext>
                  </a:extLst>
                </p:cNvPr>
                <p:cNvSpPr txBox="1">
                  <a:spLocks noChangeArrowheads="1"/>
                </p:cNvSpPr>
                <p:nvPr/>
              </p:nvSpPr>
              <p:spPr bwMode="auto">
                <a:xfrm>
                  <a:off x="864"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3.8</a:t>
                  </a:r>
                  <a:endParaRPr lang="cs-CZ" sz="1400" baseline="-25000"/>
                </a:p>
              </p:txBody>
            </p:sp>
            <p:sp>
              <p:nvSpPr>
                <p:cNvPr id="133" name="Rectangle 99">
                  <a:extLst>
                    <a:ext uri="{FF2B5EF4-FFF2-40B4-BE49-F238E27FC236}">
                      <a16:creationId xmlns:a16="http://schemas.microsoft.com/office/drawing/2014/main" id="{E15E228C-C828-4318-B90D-0026A2BBC499}"/>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34" name="Line 100">
                  <a:extLst>
                    <a:ext uri="{FF2B5EF4-FFF2-40B4-BE49-F238E27FC236}">
                      <a16:creationId xmlns:a16="http://schemas.microsoft.com/office/drawing/2014/main" id="{9082AD95-271B-43F9-BAF5-97BF2FAF1F43}"/>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35" name="Line 101">
                  <a:extLst>
                    <a:ext uri="{FF2B5EF4-FFF2-40B4-BE49-F238E27FC236}">
                      <a16:creationId xmlns:a16="http://schemas.microsoft.com/office/drawing/2014/main" id="{050BDC52-EAC5-40A0-A5AF-481BFC2D2629}"/>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36" name="Line 102">
                  <a:extLst>
                    <a:ext uri="{FF2B5EF4-FFF2-40B4-BE49-F238E27FC236}">
                      <a16:creationId xmlns:a16="http://schemas.microsoft.com/office/drawing/2014/main" id="{0458F393-A5A5-4DD1-803D-86AA6E2CBAB1}"/>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113" name="Group 103">
                <a:extLst>
                  <a:ext uri="{FF2B5EF4-FFF2-40B4-BE49-F238E27FC236}">
                    <a16:creationId xmlns:a16="http://schemas.microsoft.com/office/drawing/2014/main" id="{F947CD7D-F6CA-4C7C-ACB3-4577DE95729A}"/>
                  </a:ext>
                </a:extLst>
              </p:cNvPr>
              <p:cNvGrpSpPr>
                <a:grpSpLocks/>
              </p:cNvGrpSpPr>
              <p:nvPr/>
            </p:nvGrpSpPr>
            <p:grpSpPr bwMode="auto">
              <a:xfrm>
                <a:off x="1160" y="2496"/>
                <a:ext cx="881" cy="192"/>
                <a:chOff x="440" y="1872"/>
                <a:chExt cx="881" cy="192"/>
              </a:xfrm>
            </p:grpSpPr>
            <p:sp>
              <p:nvSpPr>
                <p:cNvPr id="123" name="Text Box 104">
                  <a:extLst>
                    <a:ext uri="{FF2B5EF4-FFF2-40B4-BE49-F238E27FC236}">
                      <a16:creationId xmlns:a16="http://schemas.microsoft.com/office/drawing/2014/main" id="{8568016E-12DB-4BF7-A9C4-0504D493255D}"/>
                    </a:ext>
                  </a:extLst>
                </p:cNvPr>
                <p:cNvSpPr txBox="1">
                  <a:spLocks noChangeArrowheads="1"/>
                </p:cNvSpPr>
                <p:nvPr/>
              </p:nvSpPr>
              <p:spPr bwMode="auto">
                <a:xfrm>
                  <a:off x="440" y="1872"/>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2</a:t>
                  </a:r>
                  <a:endParaRPr lang="cs-CZ" sz="1400" baseline="-25000"/>
                </a:p>
              </p:txBody>
            </p:sp>
            <p:sp>
              <p:nvSpPr>
                <p:cNvPr id="124" name="Text Box 105">
                  <a:extLst>
                    <a:ext uri="{FF2B5EF4-FFF2-40B4-BE49-F238E27FC236}">
                      <a16:creationId xmlns:a16="http://schemas.microsoft.com/office/drawing/2014/main" id="{79B8F4CD-157E-4777-858D-A81055A70ABF}"/>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2.9</a:t>
                  </a:r>
                  <a:endParaRPr lang="cs-CZ" sz="1400" baseline="-25000"/>
                </a:p>
              </p:txBody>
            </p:sp>
            <p:sp>
              <p:nvSpPr>
                <p:cNvPr id="125" name="Text Box 106">
                  <a:extLst>
                    <a:ext uri="{FF2B5EF4-FFF2-40B4-BE49-F238E27FC236}">
                      <a16:creationId xmlns:a16="http://schemas.microsoft.com/office/drawing/2014/main" id="{AEDD4805-2776-4071-8DAE-9F1D4C49A70F}"/>
                    </a:ext>
                  </a:extLst>
                </p:cNvPr>
                <p:cNvSpPr txBox="1">
                  <a:spLocks noChangeArrowheads="1"/>
                </p:cNvSpPr>
                <p:nvPr/>
              </p:nvSpPr>
              <p:spPr bwMode="auto">
                <a:xfrm>
                  <a:off x="864"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126" name="Rectangle 107">
                  <a:extLst>
                    <a:ext uri="{FF2B5EF4-FFF2-40B4-BE49-F238E27FC236}">
                      <a16:creationId xmlns:a16="http://schemas.microsoft.com/office/drawing/2014/main" id="{EB2F3EA7-DAA3-4B8B-8239-48BE24540756}"/>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27" name="Line 108">
                  <a:extLst>
                    <a:ext uri="{FF2B5EF4-FFF2-40B4-BE49-F238E27FC236}">
                      <a16:creationId xmlns:a16="http://schemas.microsoft.com/office/drawing/2014/main" id="{6C0BE1B4-5FDF-480E-B7BC-C4D96F6B48EF}"/>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28" name="Line 109">
                  <a:extLst>
                    <a:ext uri="{FF2B5EF4-FFF2-40B4-BE49-F238E27FC236}">
                      <a16:creationId xmlns:a16="http://schemas.microsoft.com/office/drawing/2014/main" id="{76B79402-E923-4457-9B8A-C2241D0E5425}"/>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29" name="Line 110">
                  <a:extLst>
                    <a:ext uri="{FF2B5EF4-FFF2-40B4-BE49-F238E27FC236}">
                      <a16:creationId xmlns:a16="http://schemas.microsoft.com/office/drawing/2014/main" id="{64750D0A-4BCF-4C05-918A-EF5EEDF722D2}"/>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114" name="Group 111">
                <a:extLst>
                  <a:ext uri="{FF2B5EF4-FFF2-40B4-BE49-F238E27FC236}">
                    <a16:creationId xmlns:a16="http://schemas.microsoft.com/office/drawing/2014/main" id="{8D61B5F2-64DB-4DCF-AF50-96A678767958}"/>
                  </a:ext>
                </a:extLst>
              </p:cNvPr>
              <p:cNvGrpSpPr>
                <a:grpSpLocks/>
              </p:cNvGrpSpPr>
              <p:nvPr/>
            </p:nvGrpSpPr>
            <p:grpSpPr bwMode="auto">
              <a:xfrm>
                <a:off x="2024" y="2496"/>
                <a:ext cx="881" cy="192"/>
                <a:chOff x="440" y="1872"/>
                <a:chExt cx="881" cy="192"/>
              </a:xfrm>
            </p:grpSpPr>
            <p:sp>
              <p:nvSpPr>
                <p:cNvPr id="116" name="Text Box 112">
                  <a:extLst>
                    <a:ext uri="{FF2B5EF4-FFF2-40B4-BE49-F238E27FC236}">
                      <a16:creationId xmlns:a16="http://schemas.microsoft.com/office/drawing/2014/main" id="{90773734-D9EB-4C3D-B434-B72BF9B2547B}"/>
                    </a:ext>
                  </a:extLst>
                </p:cNvPr>
                <p:cNvSpPr txBox="1">
                  <a:spLocks noChangeArrowheads="1"/>
                </p:cNvSpPr>
                <p:nvPr/>
              </p:nvSpPr>
              <p:spPr bwMode="auto">
                <a:xfrm>
                  <a:off x="440" y="1872"/>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4</a:t>
                  </a:r>
                  <a:endParaRPr lang="cs-CZ" sz="1400" baseline="-25000"/>
                </a:p>
              </p:txBody>
            </p:sp>
            <p:sp>
              <p:nvSpPr>
                <p:cNvPr id="117" name="Text Box 113">
                  <a:extLst>
                    <a:ext uri="{FF2B5EF4-FFF2-40B4-BE49-F238E27FC236}">
                      <a16:creationId xmlns:a16="http://schemas.microsoft.com/office/drawing/2014/main" id="{ACE90429-02DA-4D6A-B5A5-D0983C5119B0}"/>
                    </a:ext>
                  </a:extLst>
                </p:cNvPr>
                <p:cNvSpPr txBox="1">
                  <a:spLocks noChangeArrowheads="1"/>
                </p:cNvSpPr>
                <p:nvPr/>
              </p:nvSpPr>
              <p:spPr bwMode="auto">
                <a:xfrm>
                  <a:off x="641"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1.6</a:t>
                  </a:r>
                  <a:endParaRPr lang="cs-CZ" sz="1400" baseline="-25000"/>
                </a:p>
              </p:txBody>
            </p:sp>
            <p:sp>
              <p:nvSpPr>
                <p:cNvPr id="118" name="Text Box 114">
                  <a:extLst>
                    <a:ext uri="{FF2B5EF4-FFF2-40B4-BE49-F238E27FC236}">
                      <a16:creationId xmlns:a16="http://schemas.microsoft.com/office/drawing/2014/main" id="{39C71A78-C192-4360-B8D8-5408347B61DD}"/>
                    </a:ext>
                  </a:extLst>
                </p:cNvPr>
                <p:cNvSpPr txBox="1">
                  <a:spLocks noChangeArrowheads="1"/>
                </p:cNvSpPr>
                <p:nvPr/>
              </p:nvSpPr>
              <p:spPr bwMode="auto">
                <a:xfrm>
                  <a:off x="864" y="1872"/>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5.3</a:t>
                  </a:r>
                  <a:endParaRPr lang="cs-CZ" sz="1400" baseline="-25000"/>
                </a:p>
              </p:txBody>
            </p:sp>
            <p:sp>
              <p:nvSpPr>
                <p:cNvPr id="119" name="Rectangle 115">
                  <a:extLst>
                    <a:ext uri="{FF2B5EF4-FFF2-40B4-BE49-F238E27FC236}">
                      <a16:creationId xmlns:a16="http://schemas.microsoft.com/office/drawing/2014/main" id="{826DA145-B16E-4DED-B623-73F02128DA60}"/>
                    </a:ext>
                  </a:extLst>
                </p:cNvPr>
                <p:cNvSpPr>
                  <a:spLocks noChangeArrowheads="1"/>
                </p:cNvSpPr>
                <p:nvPr/>
              </p:nvSpPr>
              <p:spPr bwMode="auto">
                <a:xfrm>
                  <a:off x="480" y="1872"/>
                  <a:ext cx="841"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20" name="Line 116">
                  <a:extLst>
                    <a:ext uri="{FF2B5EF4-FFF2-40B4-BE49-F238E27FC236}">
                      <a16:creationId xmlns:a16="http://schemas.microsoft.com/office/drawing/2014/main" id="{47D8903D-353B-4451-9A32-EC93CED89FA5}"/>
                    </a:ext>
                  </a:extLst>
                </p:cNvPr>
                <p:cNvSpPr>
                  <a:spLocks noChangeShapeType="1"/>
                </p:cNvSpPr>
                <p:nvPr/>
              </p:nvSpPr>
              <p:spPr bwMode="auto">
                <a:xfrm>
                  <a:off x="672"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21" name="Line 117">
                  <a:extLst>
                    <a:ext uri="{FF2B5EF4-FFF2-40B4-BE49-F238E27FC236}">
                      <a16:creationId xmlns:a16="http://schemas.microsoft.com/office/drawing/2014/main" id="{99CE3A07-9420-4C85-92EC-E6547B195D0E}"/>
                    </a:ext>
                  </a:extLst>
                </p:cNvPr>
                <p:cNvSpPr>
                  <a:spLocks noChangeShapeType="1"/>
                </p:cNvSpPr>
                <p:nvPr/>
              </p:nvSpPr>
              <p:spPr bwMode="auto">
                <a:xfrm>
                  <a:off x="899" y="1872"/>
                  <a:ext cx="0" cy="192"/>
                </a:xfrm>
                <a:prstGeom prst="line">
                  <a:avLst/>
                </a:prstGeom>
                <a:noFill/>
                <a:ln w="9525">
                  <a:solidFill>
                    <a:schemeClr val="tx1"/>
                  </a:solidFill>
                  <a:round/>
                  <a:headEnd/>
                  <a:tailEnd/>
                </a:ln>
                <a:effectLst/>
              </p:spPr>
              <p:txBody>
                <a:bodyPr wrap="none" anchor="ctr">
                  <a:spAutoFit/>
                </a:bodyPr>
                <a:lstStyle/>
                <a:p>
                  <a:endParaRPr lang="cs-CZ"/>
                </a:p>
              </p:txBody>
            </p:sp>
            <p:sp>
              <p:nvSpPr>
                <p:cNvPr id="122" name="Line 118">
                  <a:extLst>
                    <a:ext uri="{FF2B5EF4-FFF2-40B4-BE49-F238E27FC236}">
                      <a16:creationId xmlns:a16="http://schemas.microsoft.com/office/drawing/2014/main" id="{DA8D1257-9CFA-43FD-94E3-3C1D994F50D8}"/>
                    </a:ext>
                  </a:extLst>
                </p:cNvPr>
                <p:cNvSpPr>
                  <a:spLocks noChangeShapeType="1"/>
                </p:cNvSpPr>
                <p:nvPr/>
              </p:nvSpPr>
              <p:spPr bwMode="auto">
                <a:xfrm>
                  <a:off x="1112" y="1872"/>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115" name="Rectangle 119">
                <a:extLst>
                  <a:ext uri="{FF2B5EF4-FFF2-40B4-BE49-F238E27FC236}">
                    <a16:creationId xmlns:a16="http://schemas.microsoft.com/office/drawing/2014/main" id="{0B75F3CE-FE91-4B1F-A4AC-0EA659E098DD}"/>
                  </a:ext>
                </a:extLst>
              </p:cNvPr>
              <p:cNvSpPr>
                <a:spLocks noChangeArrowheads="1"/>
              </p:cNvSpPr>
              <p:nvPr/>
            </p:nvSpPr>
            <p:spPr bwMode="auto">
              <a:xfrm>
                <a:off x="300" y="2466"/>
                <a:ext cx="2637" cy="244"/>
              </a:xfrm>
              <a:prstGeom prst="rect">
                <a:avLst/>
              </a:prstGeom>
              <a:noFill/>
              <a:ln w="9525" algn="ctr">
                <a:solidFill>
                  <a:schemeClr val="tx1"/>
                </a:solidFill>
                <a:miter lim="800000"/>
                <a:headEnd/>
                <a:tailEnd/>
              </a:ln>
              <a:effectLst/>
            </p:spPr>
            <p:txBody>
              <a:bodyPr anchor="ctr">
                <a:spAutoFit/>
              </a:bodyPr>
              <a:lstStyle/>
              <a:p>
                <a:endParaRPr lang="cs-CZ"/>
              </a:p>
            </p:txBody>
          </p:sp>
        </p:grpSp>
        <p:sp>
          <p:nvSpPr>
            <p:cNvPr id="109" name="Line 120">
              <a:extLst>
                <a:ext uri="{FF2B5EF4-FFF2-40B4-BE49-F238E27FC236}">
                  <a16:creationId xmlns:a16="http://schemas.microsoft.com/office/drawing/2014/main" id="{CCB502E3-52D6-45C0-8CC0-61383CE84D97}"/>
                </a:ext>
              </a:extLst>
            </p:cNvPr>
            <p:cNvSpPr>
              <a:spLocks noChangeShapeType="1"/>
            </p:cNvSpPr>
            <p:nvPr/>
          </p:nvSpPr>
          <p:spPr bwMode="auto">
            <a:xfrm flipH="1">
              <a:off x="3133" y="2913"/>
              <a:ext cx="522" cy="605"/>
            </a:xfrm>
            <a:prstGeom prst="line">
              <a:avLst/>
            </a:prstGeom>
            <a:noFill/>
            <a:ln w="9525">
              <a:solidFill>
                <a:schemeClr val="tx1"/>
              </a:solidFill>
              <a:round/>
              <a:headEnd type="oval" w="med" len="med"/>
              <a:tailEnd type="triangle" w="med" len="med"/>
            </a:ln>
            <a:effectLst/>
          </p:spPr>
          <p:txBody>
            <a:bodyPr/>
            <a:lstStyle/>
            <a:p>
              <a:endParaRPr lang="cs-CZ"/>
            </a:p>
          </p:txBody>
        </p:sp>
        <p:sp>
          <p:nvSpPr>
            <p:cNvPr id="110" name="Line 121">
              <a:extLst>
                <a:ext uri="{FF2B5EF4-FFF2-40B4-BE49-F238E27FC236}">
                  <a16:creationId xmlns:a16="http://schemas.microsoft.com/office/drawing/2014/main" id="{FC8CD339-86BD-48DE-B7FD-DCAC802FB765}"/>
                </a:ext>
              </a:extLst>
            </p:cNvPr>
            <p:cNvSpPr>
              <a:spLocks noChangeShapeType="1"/>
            </p:cNvSpPr>
            <p:nvPr/>
          </p:nvSpPr>
          <p:spPr bwMode="auto">
            <a:xfrm flipH="1">
              <a:off x="4252" y="2921"/>
              <a:ext cx="279" cy="264"/>
            </a:xfrm>
            <a:prstGeom prst="line">
              <a:avLst/>
            </a:prstGeom>
            <a:noFill/>
            <a:ln w="9525">
              <a:solidFill>
                <a:schemeClr val="tx1"/>
              </a:solidFill>
              <a:round/>
              <a:headEnd type="oval" w="med" len="med"/>
              <a:tailEnd type="triangle" w="med" len="med"/>
            </a:ln>
            <a:effectLst/>
          </p:spPr>
          <p:txBody>
            <a:bodyPr/>
            <a:lstStyle/>
            <a:p>
              <a:endParaRPr lang="cs-CZ"/>
            </a:p>
          </p:txBody>
        </p:sp>
        <p:sp>
          <p:nvSpPr>
            <p:cNvPr id="111" name="Line 122">
              <a:extLst>
                <a:ext uri="{FF2B5EF4-FFF2-40B4-BE49-F238E27FC236}">
                  <a16:creationId xmlns:a16="http://schemas.microsoft.com/office/drawing/2014/main" id="{86DED2E6-A513-457D-BF28-E4B09F4FC4FC}"/>
                </a:ext>
              </a:extLst>
            </p:cNvPr>
            <p:cNvSpPr>
              <a:spLocks noChangeShapeType="1"/>
            </p:cNvSpPr>
            <p:nvPr/>
          </p:nvSpPr>
          <p:spPr bwMode="auto">
            <a:xfrm flipH="1">
              <a:off x="5145" y="2921"/>
              <a:ext cx="238" cy="605"/>
            </a:xfrm>
            <a:prstGeom prst="line">
              <a:avLst/>
            </a:prstGeom>
            <a:noFill/>
            <a:ln w="9525">
              <a:solidFill>
                <a:schemeClr val="tx1"/>
              </a:solidFill>
              <a:round/>
              <a:headEnd type="oval" w="med" len="med"/>
              <a:tailEnd type="triangle" w="med" len="med"/>
            </a:ln>
            <a:effectLst/>
          </p:spPr>
          <p:txBody>
            <a:bodyPr/>
            <a:lstStyle/>
            <a:p>
              <a:endParaRPr lang="cs-CZ"/>
            </a:p>
          </p:txBody>
        </p:sp>
      </p:grpSp>
      <p:grpSp>
        <p:nvGrpSpPr>
          <p:cNvPr id="137" name="Group 123">
            <a:extLst>
              <a:ext uri="{FF2B5EF4-FFF2-40B4-BE49-F238E27FC236}">
                <a16:creationId xmlns:a16="http://schemas.microsoft.com/office/drawing/2014/main" id="{A3A8485D-C6AF-4490-9AA9-957A8CDD1D6F}"/>
              </a:ext>
            </a:extLst>
          </p:cNvPr>
          <p:cNvGrpSpPr>
            <a:grpSpLocks/>
          </p:cNvGrpSpPr>
          <p:nvPr/>
        </p:nvGrpSpPr>
        <p:grpSpPr bwMode="auto">
          <a:xfrm>
            <a:off x="5638800" y="5306144"/>
            <a:ext cx="2192338" cy="387350"/>
            <a:chOff x="3888" y="592"/>
            <a:chExt cx="1381" cy="244"/>
          </a:xfrm>
        </p:grpSpPr>
        <p:grpSp>
          <p:nvGrpSpPr>
            <p:cNvPr id="138" name="Group 124">
              <a:extLst>
                <a:ext uri="{FF2B5EF4-FFF2-40B4-BE49-F238E27FC236}">
                  <a16:creationId xmlns:a16="http://schemas.microsoft.com/office/drawing/2014/main" id="{16BD9450-9720-4EC8-AA46-A472B612D0A2}"/>
                </a:ext>
              </a:extLst>
            </p:cNvPr>
            <p:cNvGrpSpPr>
              <a:grpSpLocks/>
            </p:cNvGrpSpPr>
            <p:nvPr/>
          </p:nvGrpSpPr>
          <p:grpSpPr bwMode="auto">
            <a:xfrm>
              <a:off x="3888" y="624"/>
              <a:ext cx="472" cy="192"/>
              <a:chOff x="3888" y="624"/>
              <a:chExt cx="472" cy="192"/>
            </a:xfrm>
          </p:grpSpPr>
          <p:sp>
            <p:nvSpPr>
              <p:cNvPr id="150" name="Text Box 125">
                <a:extLst>
                  <a:ext uri="{FF2B5EF4-FFF2-40B4-BE49-F238E27FC236}">
                    <a16:creationId xmlns:a16="http://schemas.microsoft.com/office/drawing/2014/main" id="{2BC31045-5168-43C5-8662-F11C73B377C6}"/>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2</a:t>
                </a:r>
                <a:endParaRPr lang="cs-CZ" sz="1400" baseline="-25000"/>
              </a:p>
            </p:txBody>
          </p:sp>
          <p:sp>
            <p:nvSpPr>
              <p:cNvPr id="151" name="Text Box 126">
                <a:extLst>
                  <a:ext uri="{FF2B5EF4-FFF2-40B4-BE49-F238E27FC236}">
                    <a16:creationId xmlns:a16="http://schemas.microsoft.com/office/drawing/2014/main" id="{DAA46E16-C4B0-4131-B7CA-2672677ECAFF}"/>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152" name="Rectangle 127">
                <a:extLst>
                  <a:ext uri="{FF2B5EF4-FFF2-40B4-BE49-F238E27FC236}">
                    <a16:creationId xmlns:a16="http://schemas.microsoft.com/office/drawing/2014/main" id="{49FFE5CF-5E28-4F0C-9CBB-9901D10C6FAA}"/>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53" name="Line 128">
                <a:extLst>
                  <a:ext uri="{FF2B5EF4-FFF2-40B4-BE49-F238E27FC236}">
                    <a16:creationId xmlns:a16="http://schemas.microsoft.com/office/drawing/2014/main" id="{F3ABE8B5-32FB-4205-A730-B33A4EA6B1A6}"/>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139" name="Rectangle 129">
              <a:extLst>
                <a:ext uri="{FF2B5EF4-FFF2-40B4-BE49-F238E27FC236}">
                  <a16:creationId xmlns:a16="http://schemas.microsoft.com/office/drawing/2014/main" id="{DA5CA482-FE87-426F-ABB0-3AE45EF7E993}"/>
                </a:ext>
              </a:extLst>
            </p:cNvPr>
            <p:cNvSpPr>
              <a:spLocks noChangeArrowheads="1"/>
            </p:cNvSpPr>
            <p:nvPr/>
          </p:nvSpPr>
          <p:spPr bwMode="auto">
            <a:xfrm>
              <a:off x="3897" y="592"/>
              <a:ext cx="1372" cy="244"/>
            </a:xfrm>
            <a:prstGeom prst="rect">
              <a:avLst/>
            </a:prstGeom>
            <a:noFill/>
            <a:ln w="9525" algn="ctr">
              <a:solidFill>
                <a:schemeClr val="tx1"/>
              </a:solidFill>
              <a:miter lim="800000"/>
              <a:headEnd/>
              <a:tailEnd/>
            </a:ln>
            <a:effectLst/>
          </p:spPr>
          <p:txBody>
            <a:bodyPr anchor="ctr">
              <a:spAutoFit/>
            </a:bodyPr>
            <a:lstStyle/>
            <a:p>
              <a:endParaRPr lang="cs-CZ"/>
            </a:p>
          </p:txBody>
        </p:sp>
        <p:grpSp>
          <p:nvGrpSpPr>
            <p:cNvPr id="140" name="Group 130">
              <a:extLst>
                <a:ext uri="{FF2B5EF4-FFF2-40B4-BE49-F238E27FC236}">
                  <a16:creationId xmlns:a16="http://schemas.microsoft.com/office/drawing/2014/main" id="{50B045F6-6120-457E-93A6-01D3FC035486}"/>
                </a:ext>
              </a:extLst>
            </p:cNvPr>
            <p:cNvGrpSpPr>
              <a:grpSpLocks/>
            </p:cNvGrpSpPr>
            <p:nvPr/>
          </p:nvGrpSpPr>
          <p:grpSpPr bwMode="auto">
            <a:xfrm>
              <a:off x="4328" y="624"/>
              <a:ext cx="472" cy="192"/>
              <a:chOff x="3888" y="624"/>
              <a:chExt cx="472" cy="192"/>
            </a:xfrm>
          </p:grpSpPr>
          <p:sp>
            <p:nvSpPr>
              <p:cNvPr id="146" name="Text Box 131">
                <a:extLst>
                  <a:ext uri="{FF2B5EF4-FFF2-40B4-BE49-F238E27FC236}">
                    <a16:creationId xmlns:a16="http://schemas.microsoft.com/office/drawing/2014/main" id="{81B70A2E-0929-4B5A-BFDC-68AD5A860DD4}"/>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8</a:t>
                </a:r>
                <a:endParaRPr lang="cs-CZ" sz="1400" baseline="-25000"/>
              </a:p>
            </p:txBody>
          </p:sp>
          <p:sp>
            <p:nvSpPr>
              <p:cNvPr id="147" name="Text Box 132">
                <a:extLst>
                  <a:ext uri="{FF2B5EF4-FFF2-40B4-BE49-F238E27FC236}">
                    <a16:creationId xmlns:a16="http://schemas.microsoft.com/office/drawing/2014/main" id="{4B3AD624-05AD-4B1B-88A0-1C4733F92F18}"/>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2.9</a:t>
                </a:r>
                <a:endParaRPr lang="cs-CZ" sz="1400" baseline="-25000"/>
              </a:p>
            </p:txBody>
          </p:sp>
          <p:sp>
            <p:nvSpPr>
              <p:cNvPr id="148" name="Rectangle 133">
                <a:extLst>
                  <a:ext uri="{FF2B5EF4-FFF2-40B4-BE49-F238E27FC236}">
                    <a16:creationId xmlns:a16="http://schemas.microsoft.com/office/drawing/2014/main" id="{3F0A8C3D-C6A9-4DF3-B482-BF60BCC7F963}"/>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49" name="Line 134">
                <a:extLst>
                  <a:ext uri="{FF2B5EF4-FFF2-40B4-BE49-F238E27FC236}">
                    <a16:creationId xmlns:a16="http://schemas.microsoft.com/office/drawing/2014/main" id="{FC49E7A3-D634-41A0-9EAF-6830190A42B8}"/>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141" name="Group 135">
              <a:extLst>
                <a:ext uri="{FF2B5EF4-FFF2-40B4-BE49-F238E27FC236}">
                  <a16:creationId xmlns:a16="http://schemas.microsoft.com/office/drawing/2014/main" id="{516DF63A-F0C6-4BBA-B1FB-71B4194CDD16}"/>
                </a:ext>
              </a:extLst>
            </p:cNvPr>
            <p:cNvGrpSpPr>
              <a:grpSpLocks/>
            </p:cNvGrpSpPr>
            <p:nvPr/>
          </p:nvGrpSpPr>
          <p:grpSpPr bwMode="auto">
            <a:xfrm>
              <a:off x="4776" y="624"/>
              <a:ext cx="460" cy="192"/>
              <a:chOff x="3888" y="624"/>
              <a:chExt cx="460" cy="192"/>
            </a:xfrm>
          </p:grpSpPr>
          <p:sp>
            <p:nvSpPr>
              <p:cNvPr id="142" name="Text Box 136">
                <a:extLst>
                  <a:ext uri="{FF2B5EF4-FFF2-40B4-BE49-F238E27FC236}">
                    <a16:creationId xmlns:a16="http://schemas.microsoft.com/office/drawing/2014/main" id="{229B99BC-593B-4A01-820A-4E6068430F15}"/>
                  </a:ext>
                </a:extLst>
              </p:cNvPr>
              <p:cNvSpPr txBox="1">
                <a:spLocks noChangeArrowheads="1"/>
              </p:cNvSpPr>
              <p:nvPr/>
            </p:nvSpPr>
            <p:spPr bwMode="auto">
              <a:xfrm>
                <a:off x="3888"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143" name="Text Box 137">
                <a:extLst>
                  <a:ext uri="{FF2B5EF4-FFF2-40B4-BE49-F238E27FC236}">
                    <a16:creationId xmlns:a16="http://schemas.microsoft.com/office/drawing/2014/main" id="{68029FA9-2DA5-41B8-B304-0C4A01EF7FFD}"/>
                  </a:ext>
                </a:extLst>
              </p:cNvPr>
              <p:cNvSpPr txBox="1">
                <a:spLocks noChangeArrowheads="1"/>
              </p:cNvSpPr>
              <p:nvPr/>
            </p:nvSpPr>
            <p:spPr bwMode="auto">
              <a:xfrm>
                <a:off x="4089"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144" name="Rectangle 138">
                <a:extLst>
                  <a:ext uri="{FF2B5EF4-FFF2-40B4-BE49-F238E27FC236}">
                    <a16:creationId xmlns:a16="http://schemas.microsoft.com/office/drawing/2014/main" id="{8C12A739-FB46-4F9D-BA14-57C89AF7AB99}"/>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45" name="Line 139">
                <a:extLst>
                  <a:ext uri="{FF2B5EF4-FFF2-40B4-BE49-F238E27FC236}">
                    <a16:creationId xmlns:a16="http://schemas.microsoft.com/office/drawing/2014/main" id="{50EF3B2A-BAD5-40EC-9575-6563C6C6A4B7}"/>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grpSp>
        <p:nvGrpSpPr>
          <p:cNvPr id="154" name="Group 225">
            <a:extLst>
              <a:ext uri="{FF2B5EF4-FFF2-40B4-BE49-F238E27FC236}">
                <a16:creationId xmlns:a16="http://schemas.microsoft.com/office/drawing/2014/main" id="{3E1E2040-A1BC-46BB-806B-F7E5F3FACAF8}"/>
              </a:ext>
            </a:extLst>
          </p:cNvPr>
          <p:cNvGrpSpPr>
            <a:grpSpLocks/>
          </p:cNvGrpSpPr>
          <p:nvPr/>
        </p:nvGrpSpPr>
        <p:grpSpPr bwMode="auto">
          <a:xfrm>
            <a:off x="76200" y="5299794"/>
            <a:ext cx="2192338" cy="387350"/>
            <a:chOff x="48" y="3212"/>
            <a:chExt cx="1381" cy="244"/>
          </a:xfrm>
        </p:grpSpPr>
        <p:grpSp>
          <p:nvGrpSpPr>
            <p:cNvPr id="155" name="Group 141">
              <a:extLst>
                <a:ext uri="{FF2B5EF4-FFF2-40B4-BE49-F238E27FC236}">
                  <a16:creationId xmlns:a16="http://schemas.microsoft.com/office/drawing/2014/main" id="{67A780DD-5BBB-4CDC-97ED-F4AAB7293319}"/>
                </a:ext>
              </a:extLst>
            </p:cNvPr>
            <p:cNvGrpSpPr>
              <a:grpSpLocks/>
            </p:cNvGrpSpPr>
            <p:nvPr/>
          </p:nvGrpSpPr>
          <p:grpSpPr bwMode="auto">
            <a:xfrm>
              <a:off x="48" y="3244"/>
              <a:ext cx="472" cy="192"/>
              <a:chOff x="3888" y="624"/>
              <a:chExt cx="472" cy="192"/>
            </a:xfrm>
          </p:grpSpPr>
          <p:sp>
            <p:nvSpPr>
              <p:cNvPr id="167" name="Text Box 142">
                <a:extLst>
                  <a:ext uri="{FF2B5EF4-FFF2-40B4-BE49-F238E27FC236}">
                    <a16:creationId xmlns:a16="http://schemas.microsoft.com/office/drawing/2014/main" id="{79945714-0BCB-4E60-9F71-5B7F168569BD}"/>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1</a:t>
                </a:r>
                <a:endParaRPr lang="cs-CZ" sz="1400" baseline="-25000"/>
              </a:p>
            </p:txBody>
          </p:sp>
          <p:sp>
            <p:nvSpPr>
              <p:cNvPr id="168" name="Text Box 143">
                <a:extLst>
                  <a:ext uri="{FF2B5EF4-FFF2-40B4-BE49-F238E27FC236}">
                    <a16:creationId xmlns:a16="http://schemas.microsoft.com/office/drawing/2014/main" id="{BD894370-EFFD-4CE8-9B92-B45876E1FA7B}"/>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169" name="Rectangle 144">
                <a:extLst>
                  <a:ext uri="{FF2B5EF4-FFF2-40B4-BE49-F238E27FC236}">
                    <a16:creationId xmlns:a16="http://schemas.microsoft.com/office/drawing/2014/main" id="{EBCE85DA-AB38-4C28-B75A-2725D3C504C8}"/>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70" name="Line 145">
                <a:extLst>
                  <a:ext uri="{FF2B5EF4-FFF2-40B4-BE49-F238E27FC236}">
                    <a16:creationId xmlns:a16="http://schemas.microsoft.com/office/drawing/2014/main" id="{389260A1-8F3D-433E-9E75-162890DF9576}"/>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156" name="Rectangle 146">
              <a:extLst>
                <a:ext uri="{FF2B5EF4-FFF2-40B4-BE49-F238E27FC236}">
                  <a16:creationId xmlns:a16="http://schemas.microsoft.com/office/drawing/2014/main" id="{BC0C30D9-D3F5-4644-BE75-32C2F1205BC7}"/>
                </a:ext>
              </a:extLst>
            </p:cNvPr>
            <p:cNvSpPr>
              <a:spLocks noChangeArrowheads="1"/>
            </p:cNvSpPr>
            <p:nvPr/>
          </p:nvSpPr>
          <p:spPr bwMode="auto">
            <a:xfrm>
              <a:off x="57" y="3212"/>
              <a:ext cx="1372" cy="244"/>
            </a:xfrm>
            <a:prstGeom prst="rect">
              <a:avLst/>
            </a:prstGeom>
            <a:noFill/>
            <a:ln w="9525" algn="ctr">
              <a:solidFill>
                <a:schemeClr val="tx1"/>
              </a:solidFill>
              <a:miter lim="800000"/>
              <a:headEnd/>
              <a:tailEnd/>
            </a:ln>
            <a:effectLst/>
          </p:spPr>
          <p:txBody>
            <a:bodyPr anchor="ctr">
              <a:spAutoFit/>
            </a:bodyPr>
            <a:lstStyle/>
            <a:p>
              <a:endParaRPr lang="cs-CZ"/>
            </a:p>
          </p:txBody>
        </p:sp>
        <p:grpSp>
          <p:nvGrpSpPr>
            <p:cNvPr id="157" name="Group 147">
              <a:extLst>
                <a:ext uri="{FF2B5EF4-FFF2-40B4-BE49-F238E27FC236}">
                  <a16:creationId xmlns:a16="http://schemas.microsoft.com/office/drawing/2014/main" id="{2D2013BB-8EE6-44B6-A342-9B4455795886}"/>
                </a:ext>
              </a:extLst>
            </p:cNvPr>
            <p:cNvGrpSpPr>
              <a:grpSpLocks/>
            </p:cNvGrpSpPr>
            <p:nvPr/>
          </p:nvGrpSpPr>
          <p:grpSpPr bwMode="auto">
            <a:xfrm>
              <a:off x="488" y="3244"/>
              <a:ext cx="472" cy="192"/>
              <a:chOff x="3888" y="624"/>
              <a:chExt cx="472" cy="192"/>
            </a:xfrm>
          </p:grpSpPr>
          <p:sp>
            <p:nvSpPr>
              <p:cNvPr id="163" name="Text Box 148">
                <a:extLst>
                  <a:ext uri="{FF2B5EF4-FFF2-40B4-BE49-F238E27FC236}">
                    <a16:creationId xmlns:a16="http://schemas.microsoft.com/office/drawing/2014/main" id="{29BF63E9-F17F-46CC-A0E7-C01CCF020EBF}"/>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6</a:t>
                </a:r>
                <a:endParaRPr lang="cs-CZ" sz="1400" baseline="-25000"/>
              </a:p>
            </p:txBody>
          </p:sp>
          <p:sp>
            <p:nvSpPr>
              <p:cNvPr id="164" name="Text Box 149">
                <a:extLst>
                  <a:ext uri="{FF2B5EF4-FFF2-40B4-BE49-F238E27FC236}">
                    <a16:creationId xmlns:a16="http://schemas.microsoft.com/office/drawing/2014/main" id="{8A4226F3-BB2D-4302-8C74-AB5AAF9E7B38}"/>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1.4</a:t>
                </a:r>
                <a:endParaRPr lang="cs-CZ" sz="1400" baseline="-25000"/>
              </a:p>
            </p:txBody>
          </p:sp>
          <p:sp>
            <p:nvSpPr>
              <p:cNvPr id="165" name="Rectangle 150">
                <a:extLst>
                  <a:ext uri="{FF2B5EF4-FFF2-40B4-BE49-F238E27FC236}">
                    <a16:creationId xmlns:a16="http://schemas.microsoft.com/office/drawing/2014/main" id="{F26AE73D-47F6-490E-8C19-F1A9E9849F96}"/>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66" name="Line 151">
                <a:extLst>
                  <a:ext uri="{FF2B5EF4-FFF2-40B4-BE49-F238E27FC236}">
                    <a16:creationId xmlns:a16="http://schemas.microsoft.com/office/drawing/2014/main" id="{978B9191-C61F-4940-BAC3-D2A170746EE7}"/>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158" name="Group 152">
              <a:extLst>
                <a:ext uri="{FF2B5EF4-FFF2-40B4-BE49-F238E27FC236}">
                  <a16:creationId xmlns:a16="http://schemas.microsoft.com/office/drawing/2014/main" id="{CB23E4AE-4126-4BB3-8106-6B1A7D35EE32}"/>
                </a:ext>
              </a:extLst>
            </p:cNvPr>
            <p:cNvGrpSpPr>
              <a:grpSpLocks/>
            </p:cNvGrpSpPr>
            <p:nvPr/>
          </p:nvGrpSpPr>
          <p:grpSpPr bwMode="auto">
            <a:xfrm>
              <a:off x="936" y="3244"/>
              <a:ext cx="460" cy="192"/>
              <a:chOff x="3888" y="624"/>
              <a:chExt cx="460" cy="192"/>
            </a:xfrm>
          </p:grpSpPr>
          <p:sp>
            <p:nvSpPr>
              <p:cNvPr id="159" name="Text Box 153">
                <a:extLst>
                  <a:ext uri="{FF2B5EF4-FFF2-40B4-BE49-F238E27FC236}">
                    <a16:creationId xmlns:a16="http://schemas.microsoft.com/office/drawing/2014/main" id="{C260C084-C150-4378-B3AB-770AC48055F9}"/>
                  </a:ext>
                </a:extLst>
              </p:cNvPr>
              <p:cNvSpPr txBox="1">
                <a:spLocks noChangeArrowheads="1"/>
              </p:cNvSpPr>
              <p:nvPr/>
            </p:nvSpPr>
            <p:spPr bwMode="auto">
              <a:xfrm>
                <a:off x="3888"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160" name="Text Box 154">
                <a:extLst>
                  <a:ext uri="{FF2B5EF4-FFF2-40B4-BE49-F238E27FC236}">
                    <a16:creationId xmlns:a16="http://schemas.microsoft.com/office/drawing/2014/main" id="{4BAAF38F-E710-4F97-856E-C714E0505888}"/>
                  </a:ext>
                </a:extLst>
              </p:cNvPr>
              <p:cNvSpPr txBox="1">
                <a:spLocks noChangeArrowheads="1"/>
              </p:cNvSpPr>
              <p:nvPr/>
            </p:nvSpPr>
            <p:spPr bwMode="auto">
              <a:xfrm>
                <a:off x="4089"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161" name="Rectangle 155">
                <a:extLst>
                  <a:ext uri="{FF2B5EF4-FFF2-40B4-BE49-F238E27FC236}">
                    <a16:creationId xmlns:a16="http://schemas.microsoft.com/office/drawing/2014/main" id="{1029B1AE-01EE-4143-AD97-441F8A5C6CAA}"/>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62" name="Line 156">
                <a:extLst>
                  <a:ext uri="{FF2B5EF4-FFF2-40B4-BE49-F238E27FC236}">
                    <a16:creationId xmlns:a16="http://schemas.microsoft.com/office/drawing/2014/main" id="{C6D8C29B-B1D7-41C8-939A-CA4F1A11E117}"/>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grpSp>
        <p:nvGrpSpPr>
          <p:cNvPr id="171" name="Group 157">
            <a:extLst>
              <a:ext uri="{FF2B5EF4-FFF2-40B4-BE49-F238E27FC236}">
                <a16:creationId xmlns:a16="http://schemas.microsoft.com/office/drawing/2014/main" id="{3E113269-AEAB-472D-B547-E9F9F8F1521F}"/>
              </a:ext>
            </a:extLst>
          </p:cNvPr>
          <p:cNvGrpSpPr>
            <a:grpSpLocks/>
          </p:cNvGrpSpPr>
          <p:nvPr/>
        </p:nvGrpSpPr>
        <p:grpSpPr bwMode="auto">
          <a:xfrm>
            <a:off x="2362200" y="5299794"/>
            <a:ext cx="2192338" cy="387350"/>
            <a:chOff x="3888" y="592"/>
            <a:chExt cx="1381" cy="244"/>
          </a:xfrm>
        </p:grpSpPr>
        <p:grpSp>
          <p:nvGrpSpPr>
            <p:cNvPr id="172" name="Group 158">
              <a:extLst>
                <a:ext uri="{FF2B5EF4-FFF2-40B4-BE49-F238E27FC236}">
                  <a16:creationId xmlns:a16="http://schemas.microsoft.com/office/drawing/2014/main" id="{27A9AC97-6508-4485-84A9-9749E8797DA5}"/>
                </a:ext>
              </a:extLst>
            </p:cNvPr>
            <p:cNvGrpSpPr>
              <a:grpSpLocks/>
            </p:cNvGrpSpPr>
            <p:nvPr/>
          </p:nvGrpSpPr>
          <p:grpSpPr bwMode="auto">
            <a:xfrm>
              <a:off x="3888" y="624"/>
              <a:ext cx="472" cy="192"/>
              <a:chOff x="3888" y="624"/>
              <a:chExt cx="472" cy="192"/>
            </a:xfrm>
          </p:grpSpPr>
          <p:sp>
            <p:nvSpPr>
              <p:cNvPr id="184" name="Text Box 159">
                <a:extLst>
                  <a:ext uri="{FF2B5EF4-FFF2-40B4-BE49-F238E27FC236}">
                    <a16:creationId xmlns:a16="http://schemas.microsoft.com/office/drawing/2014/main" id="{6267D8E7-BE73-45E6-AC9C-CEFD2EA1A3FA}"/>
                  </a:ext>
                </a:extLst>
              </p:cNvPr>
              <p:cNvSpPr txBox="1">
                <a:spLocks noChangeArrowheads="1"/>
              </p:cNvSpPr>
              <p:nvPr/>
            </p:nvSpPr>
            <p:spPr bwMode="auto">
              <a:xfrm>
                <a:off x="3888" y="624"/>
                <a:ext cx="25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10</a:t>
                </a:r>
                <a:endParaRPr lang="cs-CZ" sz="1400" baseline="-25000"/>
              </a:p>
            </p:txBody>
          </p:sp>
          <p:sp>
            <p:nvSpPr>
              <p:cNvPr id="185" name="Text Box 160">
                <a:extLst>
                  <a:ext uri="{FF2B5EF4-FFF2-40B4-BE49-F238E27FC236}">
                    <a16:creationId xmlns:a16="http://schemas.microsoft.com/office/drawing/2014/main" id="{BDF14F28-0262-46F1-B816-3D759FB3100C}"/>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186" name="Rectangle 161">
                <a:extLst>
                  <a:ext uri="{FF2B5EF4-FFF2-40B4-BE49-F238E27FC236}">
                    <a16:creationId xmlns:a16="http://schemas.microsoft.com/office/drawing/2014/main" id="{5AE85A41-4472-4050-9A3D-08E0A14070E4}"/>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87" name="Line 162">
                <a:extLst>
                  <a:ext uri="{FF2B5EF4-FFF2-40B4-BE49-F238E27FC236}">
                    <a16:creationId xmlns:a16="http://schemas.microsoft.com/office/drawing/2014/main" id="{8B488388-962D-49F9-B388-8E2C7E0C1377}"/>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173" name="Rectangle 163">
              <a:extLst>
                <a:ext uri="{FF2B5EF4-FFF2-40B4-BE49-F238E27FC236}">
                  <a16:creationId xmlns:a16="http://schemas.microsoft.com/office/drawing/2014/main" id="{2B737812-6B85-47B9-87C6-98C719C97B9E}"/>
                </a:ext>
              </a:extLst>
            </p:cNvPr>
            <p:cNvSpPr>
              <a:spLocks noChangeArrowheads="1"/>
            </p:cNvSpPr>
            <p:nvPr/>
          </p:nvSpPr>
          <p:spPr bwMode="auto">
            <a:xfrm>
              <a:off x="3897" y="592"/>
              <a:ext cx="1372" cy="244"/>
            </a:xfrm>
            <a:prstGeom prst="rect">
              <a:avLst/>
            </a:prstGeom>
            <a:noFill/>
            <a:ln w="9525" algn="ctr">
              <a:solidFill>
                <a:schemeClr val="tx1"/>
              </a:solidFill>
              <a:miter lim="800000"/>
              <a:headEnd/>
              <a:tailEnd/>
            </a:ln>
            <a:effectLst/>
          </p:spPr>
          <p:txBody>
            <a:bodyPr anchor="ctr">
              <a:spAutoFit/>
            </a:bodyPr>
            <a:lstStyle/>
            <a:p>
              <a:endParaRPr lang="cs-CZ"/>
            </a:p>
          </p:txBody>
        </p:sp>
        <p:grpSp>
          <p:nvGrpSpPr>
            <p:cNvPr id="174" name="Group 164">
              <a:extLst>
                <a:ext uri="{FF2B5EF4-FFF2-40B4-BE49-F238E27FC236}">
                  <a16:creationId xmlns:a16="http://schemas.microsoft.com/office/drawing/2014/main" id="{22D241B0-816D-4C63-835E-5C38EB82BE6E}"/>
                </a:ext>
              </a:extLst>
            </p:cNvPr>
            <p:cNvGrpSpPr>
              <a:grpSpLocks/>
            </p:cNvGrpSpPr>
            <p:nvPr/>
          </p:nvGrpSpPr>
          <p:grpSpPr bwMode="auto">
            <a:xfrm>
              <a:off x="4328" y="624"/>
              <a:ext cx="472" cy="192"/>
              <a:chOff x="3888" y="624"/>
              <a:chExt cx="472" cy="192"/>
            </a:xfrm>
          </p:grpSpPr>
          <p:sp>
            <p:nvSpPr>
              <p:cNvPr id="180" name="Text Box 165">
                <a:extLst>
                  <a:ext uri="{FF2B5EF4-FFF2-40B4-BE49-F238E27FC236}">
                    <a16:creationId xmlns:a16="http://schemas.microsoft.com/office/drawing/2014/main" id="{8E71E7E9-8064-4BCC-B364-D8BCE7D03547}"/>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3</a:t>
                </a:r>
                <a:endParaRPr lang="cs-CZ" sz="1400" baseline="-25000"/>
              </a:p>
            </p:txBody>
          </p:sp>
          <p:sp>
            <p:nvSpPr>
              <p:cNvPr id="181" name="Text Box 166">
                <a:extLst>
                  <a:ext uri="{FF2B5EF4-FFF2-40B4-BE49-F238E27FC236}">
                    <a16:creationId xmlns:a16="http://schemas.microsoft.com/office/drawing/2014/main" id="{D75796BC-3E03-4C74-9760-7D6E2757DF8A}"/>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1.2</a:t>
                </a:r>
                <a:endParaRPr lang="cs-CZ" sz="1400" baseline="-25000"/>
              </a:p>
            </p:txBody>
          </p:sp>
          <p:sp>
            <p:nvSpPr>
              <p:cNvPr id="182" name="Rectangle 167">
                <a:extLst>
                  <a:ext uri="{FF2B5EF4-FFF2-40B4-BE49-F238E27FC236}">
                    <a16:creationId xmlns:a16="http://schemas.microsoft.com/office/drawing/2014/main" id="{80CF2604-6847-4025-B469-A84459BE6921}"/>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83" name="Line 168">
                <a:extLst>
                  <a:ext uri="{FF2B5EF4-FFF2-40B4-BE49-F238E27FC236}">
                    <a16:creationId xmlns:a16="http://schemas.microsoft.com/office/drawing/2014/main" id="{7802C23B-42AE-4528-9F85-6ED172C2FF57}"/>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175" name="Group 169">
              <a:extLst>
                <a:ext uri="{FF2B5EF4-FFF2-40B4-BE49-F238E27FC236}">
                  <a16:creationId xmlns:a16="http://schemas.microsoft.com/office/drawing/2014/main" id="{29BFF5EA-D57D-4B7C-8423-7567A13A2D05}"/>
                </a:ext>
              </a:extLst>
            </p:cNvPr>
            <p:cNvGrpSpPr>
              <a:grpSpLocks/>
            </p:cNvGrpSpPr>
            <p:nvPr/>
          </p:nvGrpSpPr>
          <p:grpSpPr bwMode="auto">
            <a:xfrm>
              <a:off x="4776" y="624"/>
              <a:ext cx="460" cy="192"/>
              <a:chOff x="3888" y="624"/>
              <a:chExt cx="460" cy="192"/>
            </a:xfrm>
          </p:grpSpPr>
          <p:sp>
            <p:nvSpPr>
              <p:cNvPr id="176" name="Text Box 170">
                <a:extLst>
                  <a:ext uri="{FF2B5EF4-FFF2-40B4-BE49-F238E27FC236}">
                    <a16:creationId xmlns:a16="http://schemas.microsoft.com/office/drawing/2014/main" id="{895F78AC-17F3-49ED-93D8-5864D2F760BE}"/>
                  </a:ext>
                </a:extLst>
              </p:cNvPr>
              <p:cNvSpPr txBox="1">
                <a:spLocks noChangeArrowheads="1"/>
              </p:cNvSpPr>
              <p:nvPr/>
            </p:nvSpPr>
            <p:spPr bwMode="auto">
              <a:xfrm>
                <a:off x="3888"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177" name="Text Box 171">
                <a:extLst>
                  <a:ext uri="{FF2B5EF4-FFF2-40B4-BE49-F238E27FC236}">
                    <a16:creationId xmlns:a16="http://schemas.microsoft.com/office/drawing/2014/main" id="{E18C6A8D-D1F4-47AF-B45C-891966E3A440}"/>
                  </a:ext>
                </a:extLst>
              </p:cNvPr>
              <p:cNvSpPr txBox="1">
                <a:spLocks noChangeArrowheads="1"/>
              </p:cNvSpPr>
              <p:nvPr/>
            </p:nvSpPr>
            <p:spPr bwMode="auto">
              <a:xfrm>
                <a:off x="4089"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178" name="Rectangle 172">
                <a:extLst>
                  <a:ext uri="{FF2B5EF4-FFF2-40B4-BE49-F238E27FC236}">
                    <a16:creationId xmlns:a16="http://schemas.microsoft.com/office/drawing/2014/main" id="{B66ADEB7-F197-4BF5-A88F-5412359EC0D4}"/>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79" name="Line 173">
                <a:extLst>
                  <a:ext uri="{FF2B5EF4-FFF2-40B4-BE49-F238E27FC236}">
                    <a16:creationId xmlns:a16="http://schemas.microsoft.com/office/drawing/2014/main" id="{D2303412-C651-4030-A1CC-A5C7E6DB2964}"/>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grpSp>
        <p:nvGrpSpPr>
          <p:cNvPr id="188" name="Group 174">
            <a:extLst>
              <a:ext uri="{FF2B5EF4-FFF2-40B4-BE49-F238E27FC236}">
                <a16:creationId xmlns:a16="http://schemas.microsoft.com/office/drawing/2014/main" id="{2F474F93-BFF1-46C1-9697-5515143BA379}"/>
              </a:ext>
            </a:extLst>
          </p:cNvPr>
          <p:cNvGrpSpPr>
            <a:grpSpLocks/>
          </p:cNvGrpSpPr>
          <p:nvPr/>
        </p:nvGrpSpPr>
        <p:grpSpPr bwMode="auto">
          <a:xfrm>
            <a:off x="3810000" y="5833194"/>
            <a:ext cx="2192338" cy="387350"/>
            <a:chOff x="3888" y="592"/>
            <a:chExt cx="1381" cy="244"/>
          </a:xfrm>
        </p:grpSpPr>
        <p:grpSp>
          <p:nvGrpSpPr>
            <p:cNvPr id="189" name="Group 175">
              <a:extLst>
                <a:ext uri="{FF2B5EF4-FFF2-40B4-BE49-F238E27FC236}">
                  <a16:creationId xmlns:a16="http://schemas.microsoft.com/office/drawing/2014/main" id="{18747065-F969-4D96-BDE8-C7E25853C8F4}"/>
                </a:ext>
              </a:extLst>
            </p:cNvPr>
            <p:cNvGrpSpPr>
              <a:grpSpLocks/>
            </p:cNvGrpSpPr>
            <p:nvPr/>
          </p:nvGrpSpPr>
          <p:grpSpPr bwMode="auto">
            <a:xfrm>
              <a:off x="3888" y="624"/>
              <a:ext cx="472" cy="192"/>
              <a:chOff x="3888" y="624"/>
              <a:chExt cx="472" cy="192"/>
            </a:xfrm>
          </p:grpSpPr>
          <p:sp>
            <p:nvSpPr>
              <p:cNvPr id="201" name="Text Box 176">
                <a:extLst>
                  <a:ext uri="{FF2B5EF4-FFF2-40B4-BE49-F238E27FC236}">
                    <a16:creationId xmlns:a16="http://schemas.microsoft.com/office/drawing/2014/main" id="{19B0E4A7-BAB0-44A7-93A3-F4E9F7FC8777}"/>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7</a:t>
                </a:r>
                <a:endParaRPr lang="cs-CZ" sz="1400" baseline="-25000"/>
              </a:p>
            </p:txBody>
          </p:sp>
          <p:sp>
            <p:nvSpPr>
              <p:cNvPr id="202" name="Text Box 177">
                <a:extLst>
                  <a:ext uri="{FF2B5EF4-FFF2-40B4-BE49-F238E27FC236}">
                    <a16:creationId xmlns:a16="http://schemas.microsoft.com/office/drawing/2014/main" id="{E6370883-1F9E-4623-832C-550017525C94}"/>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203" name="Rectangle 178">
                <a:extLst>
                  <a:ext uri="{FF2B5EF4-FFF2-40B4-BE49-F238E27FC236}">
                    <a16:creationId xmlns:a16="http://schemas.microsoft.com/office/drawing/2014/main" id="{8DEB06E9-8CDE-4F4C-8725-3D0E79AD9928}"/>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204" name="Line 179">
                <a:extLst>
                  <a:ext uri="{FF2B5EF4-FFF2-40B4-BE49-F238E27FC236}">
                    <a16:creationId xmlns:a16="http://schemas.microsoft.com/office/drawing/2014/main" id="{11559935-9791-44A6-93B1-355C521DF63F}"/>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190" name="Rectangle 180">
              <a:extLst>
                <a:ext uri="{FF2B5EF4-FFF2-40B4-BE49-F238E27FC236}">
                  <a16:creationId xmlns:a16="http://schemas.microsoft.com/office/drawing/2014/main" id="{20D539B8-9441-432B-96AD-35731784EA19}"/>
                </a:ext>
              </a:extLst>
            </p:cNvPr>
            <p:cNvSpPr>
              <a:spLocks noChangeArrowheads="1"/>
            </p:cNvSpPr>
            <p:nvPr/>
          </p:nvSpPr>
          <p:spPr bwMode="auto">
            <a:xfrm>
              <a:off x="3897" y="592"/>
              <a:ext cx="1372" cy="244"/>
            </a:xfrm>
            <a:prstGeom prst="rect">
              <a:avLst/>
            </a:prstGeom>
            <a:noFill/>
            <a:ln w="9525" algn="ctr">
              <a:solidFill>
                <a:schemeClr val="tx1"/>
              </a:solidFill>
              <a:miter lim="800000"/>
              <a:headEnd/>
              <a:tailEnd/>
            </a:ln>
            <a:effectLst/>
          </p:spPr>
          <p:txBody>
            <a:bodyPr anchor="ctr">
              <a:spAutoFit/>
            </a:bodyPr>
            <a:lstStyle/>
            <a:p>
              <a:endParaRPr lang="cs-CZ"/>
            </a:p>
          </p:txBody>
        </p:sp>
        <p:grpSp>
          <p:nvGrpSpPr>
            <p:cNvPr id="191" name="Group 181">
              <a:extLst>
                <a:ext uri="{FF2B5EF4-FFF2-40B4-BE49-F238E27FC236}">
                  <a16:creationId xmlns:a16="http://schemas.microsoft.com/office/drawing/2014/main" id="{CBFC3E92-5612-4631-B167-5E48F380A036}"/>
                </a:ext>
              </a:extLst>
            </p:cNvPr>
            <p:cNvGrpSpPr>
              <a:grpSpLocks/>
            </p:cNvGrpSpPr>
            <p:nvPr/>
          </p:nvGrpSpPr>
          <p:grpSpPr bwMode="auto">
            <a:xfrm>
              <a:off x="4328" y="624"/>
              <a:ext cx="472" cy="192"/>
              <a:chOff x="3888" y="624"/>
              <a:chExt cx="472" cy="192"/>
            </a:xfrm>
          </p:grpSpPr>
          <p:sp>
            <p:nvSpPr>
              <p:cNvPr id="197" name="Text Box 182">
                <a:extLst>
                  <a:ext uri="{FF2B5EF4-FFF2-40B4-BE49-F238E27FC236}">
                    <a16:creationId xmlns:a16="http://schemas.microsoft.com/office/drawing/2014/main" id="{E8C3E8B0-4B51-4284-9CE3-36DADFDA210C}"/>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5</a:t>
                </a:r>
                <a:endParaRPr lang="cs-CZ" sz="1400" baseline="-25000"/>
              </a:p>
            </p:txBody>
          </p:sp>
          <p:sp>
            <p:nvSpPr>
              <p:cNvPr id="198" name="Text Box 183">
                <a:extLst>
                  <a:ext uri="{FF2B5EF4-FFF2-40B4-BE49-F238E27FC236}">
                    <a16:creationId xmlns:a16="http://schemas.microsoft.com/office/drawing/2014/main" id="{0918D225-BA82-4DCE-A2B2-288EE0F64FCA}"/>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1.3</a:t>
                </a:r>
                <a:endParaRPr lang="cs-CZ" sz="1400" baseline="-25000"/>
              </a:p>
            </p:txBody>
          </p:sp>
          <p:sp>
            <p:nvSpPr>
              <p:cNvPr id="199" name="Rectangle 184">
                <a:extLst>
                  <a:ext uri="{FF2B5EF4-FFF2-40B4-BE49-F238E27FC236}">
                    <a16:creationId xmlns:a16="http://schemas.microsoft.com/office/drawing/2014/main" id="{D80E5999-32C6-485C-8B04-F66002448EBD}"/>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200" name="Line 185">
                <a:extLst>
                  <a:ext uri="{FF2B5EF4-FFF2-40B4-BE49-F238E27FC236}">
                    <a16:creationId xmlns:a16="http://schemas.microsoft.com/office/drawing/2014/main" id="{DC1D4C42-3359-4C6E-B08C-AE7685D62FAE}"/>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192" name="Group 186">
              <a:extLst>
                <a:ext uri="{FF2B5EF4-FFF2-40B4-BE49-F238E27FC236}">
                  <a16:creationId xmlns:a16="http://schemas.microsoft.com/office/drawing/2014/main" id="{38C4D906-70ED-4D4D-A9DE-35159B7F12BF}"/>
                </a:ext>
              </a:extLst>
            </p:cNvPr>
            <p:cNvGrpSpPr>
              <a:grpSpLocks/>
            </p:cNvGrpSpPr>
            <p:nvPr/>
          </p:nvGrpSpPr>
          <p:grpSpPr bwMode="auto">
            <a:xfrm>
              <a:off x="4776" y="624"/>
              <a:ext cx="472" cy="192"/>
              <a:chOff x="3888" y="624"/>
              <a:chExt cx="472" cy="192"/>
            </a:xfrm>
          </p:grpSpPr>
          <p:sp>
            <p:nvSpPr>
              <p:cNvPr id="193" name="Text Box 187">
                <a:extLst>
                  <a:ext uri="{FF2B5EF4-FFF2-40B4-BE49-F238E27FC236}">
                    <a16:creationId xmlns:a16="http://schemas.microsoft.com/office/drawing/2014/main" id="{43671A77-0D8D-4784-8217-4D1B602A04DD}"/>
                  </a:ext>
                </a:extLst>
              </p:cNvPr>
              <p:cNvSpPr txBox="1">
                <a:spLocks noChangeArrowheads="1"/>
              </p:cNvSpPr>
              <p:nvPr/>
            </p:nvSpPr>
            <p:spPr bwMode="auto">
              <a:xfrm>
                <a:off x="3888" y="624"/>
                <a:ext cx="25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11</a:t>
                </a:r>
                <a:endParaRPr lang="cs-CZ" sz="1400" baseline="-25000"/>
              </a:p>
            </p:txBody>
          </p:sp>
          <p:sp>
            <p:nvSpPr>
              <p:cNvPr id="194" name="Text Box 188">
                <a:extLst>
                  <a:ext uri="{FF2B5EF4-FFF2-40B4-BE49-F238E27FC236}">
                    <a16:creationId xmlns:a16="http://schemas.microsoft.com/office/drawing/2014/main" id="{C14B3944-1CB1-4043-95EB-1D8E606B9A8B}"/>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1.0</a:t>
                </a:r>
                <a:endParaRPr lang="cs-CZ" sz="1400" baseline="-25000"/>
              </a:p>
            </p:txBody>
          </p:sp>
          <p:sp>
            <p:nvSpPr>
              <p:cNvPr id="195" name="Rectangle 189">
                <a:extLst>
                  <a:ext uri="{FF2B5EF4-FFF2-40B4-BE49-F238E27FC236}">
                    <a16:creationId xmlns:a16="http://schemas.microsoft.com/office/drawing/2014/main" id="{F6B1B31E-D5BC-4443-9344-C3D9DAA40AC1}"/>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196" name="Line 190">
                <a:extLst>
                  <a:ext uri="{FF2B5EF4-FFF2-40B4-BE49-F238E27FC236}">
                    <a16:creationId xmlns:a16="http://schemas.microsoft.com/office/drawing/2014/main" id="{6FEDDCCD-DDFA-4321-8E80-494279E3F611}"/>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grpSp>
        <p:nvGrpSpPr>
          <p:cNvPr id="205" name="Group 191">
            <a:extLst>
              <a:ext uri="{FF2B5EF4-FFF2-40B4-BE49-F238E27FC236}">
                <a16:creationId xmlns:a16="http://schemas.microsoft.com/office/drawing/2014/main" id="{13903F48-EED2-4C5F-A324-F334044BCF83}"/>
              </a:ext>
            </a:extLst>
          </p:cNvPr>
          <p:cNvGrpSpPr>
            <a:grpSpLocks/>
          </p:cNvGrpSpPr>
          <p:nvPr/>
        </p:nvGrpSpPr>
        <p:grpSpPr bwMode="auto">
          <a:xfrm>
            <a:off x="6781800" y="5833194"/>
            <a:ext cx="2192338" cy="387350"/>
            <a:chOff x="3888" y="592"/>
            <a:chExt cx="1381" cy="244"/>
          </a:xfrm>
        </p:grpSpPr>
        <p:grpSp>
          <p:nvGrpSpPr>
            <p:cNvPr id="206" name="Group 192">
              <a:extLst>
                <a:ext uri="{FF2B5EF4-FFF2-40B4-BE49-F238E27FC236}">
                  <a16:creationId xmlns:a16="http://schemas.microsoft.com/office/drawing/2014/main" id="{94F7E690-65DF-44C2-ACBB-3FC3D65A98DB}"/>
                </a:ext>
              </a:extLst>
            </p:cNvPr>
            <p:cNvGrpSpPr>
              <a:grpSpLocks/>
            </p:cNvGrpSpPr>
            <p:nvPr/>
          </p:nvGrpSpPr>
          <p:grpSpPr bwMode="auto">
            <a:xfrm>
              <a:off x="3888" y="624"/>
              <a:ext cx="472" cy="192"/>
              <a:chOff x="3888" y="624"/>
              <a:chExt cx="472" cy="192"/>
            </a:xfrm>
          </p:grpSpPr>
          <p:sp>
            <p:nvSpPr>
              <p:cNvPr id="218" name="Text Box 193">
                <a:extLst>
                  <a:ext uri="{FF2B5EF4-FFF2-40B4-BE49-F238E27FC236}">
                    <a16:creationId xmlns:a16="http://schemas.microsoft.com/office/drawing/2014/main" id="{52BB6951-D8B4-47E5-9D30-55A01CEF9FB1}"/>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4</a:t>
                </a:r>
                <a:endParaRPr lang="cs-CZ" sz="1400" baseline="-25000"/>
              </a:p>
            </p:txBody>
          </p:sp>
          <p:sp>
            <p:nvSpPr>
              <p:cNvPr id="219" name="Text Box 194">
                <a:extLst>
                  <a:ext uri="{FF2B5EF4-FFF2-40B4-BE49-F238E27FC236}">
                    <a16:creationId xmlns:a16="http://schemas.microsoft.com/office/drawing/2014/main" id="{0E437F30-67AA-4106-961C-8224DE242856}"/>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0.0</a:t>
                </a:r>
                <a:endParaRPr lang="cs-CZ" sz="1400" baseline="-25000"/>
              </a:p>
            </p:txBody>
          </p:sp>
          <p:sp>
            <p:nvSpPr>
              <p:cNvPr id="220" name="Rectangle 195">
                <a:extLst>
                  <a:ext uri="{FF2B5EF4-FFF2-40B4-BE49-F238E27FC236}">
                    <a16:creationId xmlns:a16="http://schemas.microsoft.com/office/drawing/2014/main" id="{259ADFD5-40B5-401F-AD90-5638557F4880}"/>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221" name="Line 196">
                <a:extLst>
                  <a:ext uri="{FF2B5EF4-FFF2-40B4-BE49-F238E27FC236}">
                    <a16:creationId xmlns:a16="http://schemas.microsoft.com/office/drawing/2014/main" id="{99B1DAE6-9A22-48A8-9168-919CBDF14A55}"/>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sp>
          <p:nvSpPr>
            <p:cNvPr id="207" name="Rectangle 197">
              <a:extLst>
                <a:ext uri="{FF2B5EF4-FFF2-40B4-BE49-F238E27FC236}">
                  <a16:creationId xmlns:a16="http://schemas.microsoft.com/office/drawing/2014/main" id="{E0F97DE6-3A8D-451D-B3EC-D5BBC196C2B6}"/>
                </a:ext>
              </a:extLst>
            </p:cNvPr>
            <p:cNvSpPr>
              <a:spLocks noChangeArrowheads="1"/>
            </p:cNvSpPr>
            <p:nvPr/>
          </p:nvSpPr>
          <p:spPr bwMode="auto">
            <a:xfrm>
              <a:off x="3897" y="592"/>
              <a:ext cx="1372" cy="244"/>
            </a:xfrm>
            <a:prstGeom prst="rect">
              <a:avLst/>
            </a:prstGeom>
            <a:noFill/>
            <a:ln w="9525" algn="ctr">
              <a:solidFill>
                <a:schemeClr val="tx1"/>
              </a:solidFill>
              <a:miter lim="800000"/>
              <a:headEnd/>
              <a:tailEnd/>
            </a:ln>
            <a:effectLst/>
          </p:spPr>
          <p:txBody>
            <a:bodyPr anchor="ctr">
              <a:spAutoFit/>
            </a:bodyPr>
            <a:lstStyle/>
            <a:p>
              <a:endParaRPr lang="cs-CZ"/>
            </a:p>
          </p:txBody>
        </p:sp>
        <p:grpSp>
          <p:nvGrpSpPr>
            <p:cNvPr id="208" name="Group 198">
              <a:extLst>
                <a:ext uri="{FF2B5EF4-FFF2-40B4-BE49-F238E27FC236}">
                  <a16:creationId xmlns:a16="http://schemas.microsoft.com/office/drawing/2014/main" id="{D258B552-ABEF-42A8-A629-8371DF701CA7}"/>
                </a:ext>
              </a:extLst>
            </p:cNvPr>
            <p:cNvGrpSpPr>
              <a:grpSpLocks/>
            </p:cNvGrpSpPr>
            <p:nvPr/>
          </p:nvGrpSpPr>
          <p:grpSpPr bwMode="auto">
            <a:xfrm>
              <a:off x="4328" y="624"/>
              <a:ext cx="472" cy="192"/>
              <a:chOff x="3888" y="624"/>
              <a:chExt cx="472" cy="192"/>
            </a:xfrm>
          </p:grpSpPr>
          <p:sp>
            <p:nvSpPr>
              <p:cNvPr id="214" name="Text Box 199">
                <a:extLst>
                  <a:ext uri="{FF2B5EF4-FFF2-40B4-BE49-F238E27FC236}">
                    <a16:creationId xmlns:a16="http://schemas.microsoft.com/office/drawing/2014/main" id="{073893F9-C44D-469C-B860-93E081E00AD3}"/>
                  </a:ext>
                </a:extLst>
              </p:cNvPr>
              <p:cNvSpPr txBox="1">
                <a:spLocks noChangeArrowheads="1"/>
              </p:cNvSpPr>
              <p:nvPr/>
            </p:nvSpPr>
            <p:spPr bwMode="auto">
              <a:xfrm>
                <a:off x="3888" y="624"/>
                <a:ext cx="218"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o</a:t>
                </a:r>
                <a:r>
                  <a:rPr lang="en-US" sz="1400" baseline="-25000"/>
                  <a:t>9</a:t>
                </a:r>
                <a:endParaRPr lang="cs-CZ" sz="1400" baseline="-25000"/>
              </a:p>
            </p:txBody>
          </p:sp>
          <p:sp>
            <p:nvSpPr>
              <p:cNvPr id="215" name="Text Box 200">
                <a:extLst>
                  <a:ext uri="{FF2B5EF4-FFF2-40B4-BE49-F238E27FC236}">
                    <a16:creationId xmlns:a16="http://schemas.microsoft.com/office/drawing/2014/main" id="{1DBB8B82-0FFD-4FA7-AC53-E9E60C695737}"/>
                  </a:ext>
                </a:extLst>
              </p:cNvPr>
              <p:cNvSpPr txBox="1">
                <a:spLocks noChangeArrowheads="1"/>
              </p:cNvSpPr>
              <p:nvPr/>
            </p:nvSpPr>
            <p:spPr bwMode="auto">
              <a:xfrm>
                <a:off x="4089" y="624"/>
                <a:ext cx="271" cy="192"/>
              </a:xfrm>
              <a:prstGeom prst="rect">
                <a:avLst/>
              </a:prstGeom>
              <a:noFill/>
              <a:ln w="9525">
                <a:noFill/>
                <a:miter lim="800000"/>
                <a:headEnd/>
                <a:tailEnd/>
              </a:ln>
              <a:effectLst/>
            </p:spPr>
            <p:txBody>
              <a:bodyPr wrap="none">
                <a:spAutoFit/>
              </a:bodyPr>
              <a:lstStyle/>
              <a:p>
                <a:pPr algn="l">
                  <a:spcBef>
                    <a:spcPct val="0"/>
                  </a:spcBef>
                  <a:buClrTx/>
                  <a:buSzTx/>
                  <a:buFontTx/>
                  <a:buNone/>
                </a:pPr>
                <a:r>
                  <a:rPr lang="en-US" sz="1400"/>
                  <a:t>1.6</a:t>
                </a:r>
                <a:endParaRPr lang="cs-CZ" sz="1400" baseline="-25000"/>
              </a:p>
            </p:txBody>
          </p:sp>
          <p:sp>
            <p:nvSpPr>
              <p:cNvPr id="216" name="Rectangle 201">
                <a:extLst>
                  <a:ext uri="{FF2B5EF4-FFF2-40B4-BE49-F238E27FC236}">
                    <a16:creationId xmlns:a16="http://schemas.microsoft.com/office/drawing/2014/main" id="{4790FFDA-32D5-4C74-B065-7C250FED453A}"/>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217" name="Line 202">
                <a:extLst>
                  <a:ext uri="{FF2B5EF4-FFF2-40B4-BE49-F238E27FC236}">
                    <a16:creationId xmlns:a16="http://schemas.microsoft.com/office/drawing/2014/main" id="{039ED64A-33E2-49BA-96F4-BF8B9433B927}"/>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nvGrpSpPr>
            <p:cNvPr id="209" name="Group 203">
              <a:extLst>
                <a:ext uri="{FF2B5EF4-FFF2-40B4-BE49-F238E27FC236}">
                  <a16:creationId xmlns:a16="http://schemas.microsoft.com/office/drawing/2014/main" id="{C45A9C6E-6EDD-43CD-8ABC-1EEF80D618D8}"/>
                </a:ext>
              </a:extLst>
            </p:cNvPr>
            <p:cNvGrpSpPr>
              <a:grpSpLocks/>
            </p:cNvGrpSpPr>
            <p:nvPr/>
          </p:nvGrpSpPr>
          <p:grpSpPr bwMode="auto">
            <a:xfrm>
              <a:off x="4776" y="624"/>
              <a:ext cx="460" cy="192"/>
              <a:chOff x="3888" y="624"/>
              <a:chExt cx="460" cy="192"/>
            </a:xfrm>
          </p:grpSpPr>
          <p:sp>
            <p:nvSpPr>
              <p:cNvPr id="210" name="Text Box 204">
                <a:extLst>
                  <a:ext uri="{FF2B5EF4-FFF2-40B4-BE49-F238E27FC236}">
                    <a16:creationId xmlns:a16="http://schemas.microsoft.com/office/drawing/2014/main" id="{2C51ED96-EC42-4107-806C-219986D2C079}"/>
                  </a:ext>
                </a:extLst>
              </p:cNvPr>
              <p:cNvSpPr txBox="1">
                <a:spLocks noChangeArrowheads="1"/>
              </p:cNvSpPr>
              <p:nvPr/>
            </p:nvSpPr>
            <p:spPr bwMode="auto">
              <a:xfrm>
                <a:off x="3888"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211" name="Text Box 205">
                <a:extLst>
                  <a:ext uri="{FF2B5EF4-FFF2-40B4-BE49-F238E27FC236}">
                    <a16:creationId xmlns:a16="http://schemas.microsoft.com/office/drawing/2014/main" id="{71C66654-DB21-4E4C-8D4D-CC3FEBB3CB9A}"/>
                  </a:ext>
                </a:extLst>
              </p:cNvPr>
              <p:cNvSpPr txBox="1">
                <a:spLocks noChangeArrowheads="1"/>
              </p:cNvSpPr>
              <p:nvPr/>
            </p:nvSpPr>
            <p:spPr bwMode="auto">
              <a:xfrm>
                <a:off x="4089" y="662"/>
                <a:ext cx="116" cy="144"/>
              </a:xfrm>
              <a:prstGeom prst="rect">
                <a:avLst/>
              </a:prstGeom>
              <a:noFill/>
              <a:ln w="9525">
                <a:noFill/>
                <a:miter lim="800000"/>
                <a:headEnd/>
                <a:tailEnd/>
              </a:ln>
              <a:effectLst/>
            </p:spPr>
            <p:txBody>
              <a:bodyPr wrap="none">
                <a:spAutoFit/>
              </a:bodyPr>
              <a:lstStyle/>
              <a:p>
                <a:pPr algn="l">
                  <a:spcBef>
                    <a:spcPct val="0"/>
                  </a:spcBef>
                  <a:buClrTx/>
                  <a:buSzTx/>
                  <a:buFontTx/>
                  <a:buNone/>
                </a:pPr>
                <a:endParaRPr lang="en-US" sz="1400" baseline="-25000"/>
              </a:p>
            </p:txBody>
          </p:sp>
          <p:sp>
            <p:nvSpPr>
              <p:cNvPr id="212" name="Rectangle 206">
                <a:extLst>
                  <a:ext uri="{FF2B5EF4-FFF2-40B4-BE49-F238E27FC236}">
                    <a16:creationId xmlns:a16="http://schemas.microsoft.com/office/drawing/2014/main" id="{4B75304B-F0C6-48BF-B56C-C8237A46A546}"/>
                  </a:ext>
                </a:extLst>
              </p:cNvPr>
              <p:cNvSpPr>
                <a:spLocks noChangeArrowheads="1"/>
              </p:cNvSpPr>
              <p:nvPr/>
            </p:nvSpPr>
            <p:spPr bwMode="auto">
              <a:xfrm>
                <a:off x="3928" y="624"/>
                <a:ext cx="420" cy="192"/>
              </a:xfrm>
              <a:prstGeom prst="rect">
                <a:avLst/>
              </a:prstGeom>
              <a:noFill/>
              <a:ln w="9525" algn="ctr">
                <a:solidFill>
                  <a:schemeClr val="tx1"/>
                </a:solidFill>
                <a:miter lim="800000"/>
                <a:headEnd/>
                <a:tailEnd/>
              </a:ln>
              <a:effectLst/>
            </p:spPr>
            <p:txBody>
              <a:bodyPr anchor="ctr">
                <a:spAutoFit/>
              </a:bodyPr>
              <a:lstStyle/>
              <a:p>
                <a:endParaRPr lang="cs-CZ"/>
              </a:p>
            </p:txBody>
          </p:sp>
          <p:sp>
            <p:nvSpPr>
              <p:cNvPr id="213" name="Line 207">
                <a:extLst>
                  <a:ext uri="{FF2B5EF4-FFF2-40B4-BE49-F238E27FC236}">
                    <a16:creationId xmlns:a16="http://schemas.microsoft.com/office/drawing/2014/main" id="{B8AF91FB-97D2-47E4-A5D3-911ADDB0B0AB}"/>
                  </a:ext>
                </a:extLst>
              </p:cNvPr>
              <p:cNvSpPr>
                <a:spLocks noChangeShapeType="1"/>
              </p:cNvSpPr>
              <p:nvPr/>
            </p:nvSpPr>
            <p:spPr bwMode="auto">
              <a:xfrm>
                <a:off x="4120" y="624"/>
                <a:ext cx="0" cy="192"/>
              </a:xfrm>
              <a:prstGeom prst="line">
                <a:avLst/>
              </a:prstGeom>
              <a:noFill/>
              <a:ln w="9525">
                <a:solidFill>
                  <a:schemeClr val="tx1"/>
                </a:solidFill>
                <a:round/>
                <a:headEnd/>
                <a:tailEnd/>
              </a:ln>
              <a:effectLst/>
            </p:spPr>
            <p:txBody>
              <a:bodyPr wrap="none" anchor="ctr">
                <a:spAutoFit/>
              </a:bodyPr>
              <a:lstStyle/>
              <a:p>
                <a:endParaRPr lang="cs-CZ"/>
              </a:p>
            </p:txBody>
          </p:sp>
        </p:grpSp>
      </p:grpSp>
      <p:sp>
        <p:nvSpPr>
          <p:cNvPr id="222" name="Oval 208">
            <a:extLst>
              <a:ext uri="{FF2B5EF4-FFF2-40B4-BE49-F238E27FC236}">
                <a16:creationId xmlns:a16="http://schemas.microsoft.com/office/drawing/2014/main" id="{18E843AE-E222-436C-8A55-24E2B74ADF5B}"/>
              </a:ext>
            </a:extLst>
          </p:cNvPr>
          <p:cNvSpPr>
            <a:spLocks noChangeArrowheads="1"/>
          </p:cNvSpPr>
          <p:nvPr/>
        </p:nvSpPr>
        <p:spPr bwMode="auto">
          <a:xfrm>
            <a:off x="3765550" y="1945407"/>
            <a:ext cx="144463"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23" name="Oval 209">
            <a:extLst>
              <a:ext uri="{FF2B5EF4-FFF2-40B4-BE49-F238E27FC236}">
                <a16:creationId xmlns:a16="http://schemas.microsoft.com/office/drawing/2014/main" id="{DE1487F3-78BB-46CF-8227-CE29781812B1}"/>
              </a:ext>
            </a:extLst>
          </p:cNvPr>
          <p:cNvSpPr>
            <a:spLocks noChangeArrowheads="1"/>
          </p:cNvSpPr>
          <p:nvPr/>
        </p:nvSpPr>
        <p:spPr bwMode="auto">
          <a:xfrm>
            <a:off x="3624263" y="2666132"/>
            <a:ext cx="144462"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24" name="Oval 210">
            <a:extLst>
              <a:ext uri="{FF2B5EF4-FFF2-40B4-BE49-F238E27FC236}">
                <a16:creationId xmlns:a16="http://schemas.microsoft.com/office/drawing/2014/main" id="{249FAD71-AABD-40BF-8B41-86E181880043}"/>
              </a:ext>
            </a:extLst>
          </p:cNvPr>
          <p:cNvSpPr>
            <a:spLocks noChangeArrowheads="1"/>
          </p:cNvSpPr>
          <p:nvPr/>
        </p:nvSpPr>
        <p:spPr bwMode="auto">
          <a:xfrm>
            <a:off x="5118100" y="2086694"/>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25" name="Oval 211">
            <a:extLst>
              <a:ext uri="{FF2B5EF4-FFF2-40B4-BE49-F238E27FC236}">
                <a16:creationId xmlns:a16="http://schemas.microsoft.com/office/drawing/2014/main" id="{97D73508-5807-4323-A5E9-B501B9A24507}"/>
              </a:ext>
            </a:extLst>
          </p:cNvPr>
          <p:cNvSpPr>
            <a:spLocks noChangeArrowheads="1"/>
          </p:cNvSpPr>
          <p:nvPr/>
        </p:nvSpPr>
        <p:spPr bwMode="auto">
          <a:xfrm>
            <a:off x="5865813" y="1662832"/>
            <a:ext cx="144462" cy="144462"/>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26" name="Oval 212">
            <a:extLst>
              <a:ext uri="{FF2B5EF4-FFF2-40B4-BE49-F238E27FC236}">
                <a16:creationId xmlns:a16="http://schemas.microsoft.com/office/drawing/2014/main" id="{3DFB878B-0129-486C-8FCB-D597EB5F636C}"/>
              </a:ext>
            </a:extLst>
          </p:cNvPr>
          <p:cNvSpPr>
            <a:spLocks noChangeArrowheads="1"/>
          </p:cNvSpPr>
          <p:nvPr/>
        </p:nvSpPr>
        <p:spPr bwMode="auto">
          <a:xfrm>
            <a:off x="5568950" y="2794719"/>
            <a:ext cx="144463" cy="144463"/>
          </a:xfrm>
          <a:prstGeom prst="ellipse">
            <a:avLst/>
          </a:prstGeom>
          <a:solidFill>
            <a:schemeClr val="folHlink"/>
          </a:solidFill>
          <a:ln w="9525">
            <a:solidFill>
              <a:schemeClr val="tx1"/>
            </a:solidFill>
            <a:round/>
            <a:headEnd/>
            <a:tailEnd/>
          </a:ln>
          <a:effectLst/>
        </p:spPr>
        <p:txBody>
          <a:bodyPr wrap="none" anchor="ctr"/>
          <a:lstStyle/>
          <a:p>
            <a:endParaRPr lang="cs-CZ"/>
          </a:p>
        </p:txBody>
      </p:sp>
      <p:sp>
        <p:nvSpPr>
          <p:cNvPr id="227" name="AutoShape 218">
            <a:extLst>
              <a:ext uri="{FF2B5EF4-FFF2-40B4-BE49-F238E27FC236}">
                <a16:creationId xmlns:a16="http://schemas.microsoft.com/office/drawing/2014/main" id="{BB2B3C6C-D431-4247-A35F-4F6EA1E89A24}"/>
              </a:ext>
            </a:extLst>
          </p:cNvPr>
          <p:cNvSpPr>
            <a:spLocks noChangeArrowheads="1"/>
          </p:cNvSpPr>
          <p:nvPr/>
        </p:nvSpPr>
        <p:spPr bwMode="auto">
          <a:xfrm>
            <a:off x="304800" y="2715344"/>
            <a:ext cx="1219200" cy="609600"/>
          </a:xfrm>
          <a:prstGeom prst="wedgeRoundRectCallout">
            <a:avLst>
              <a:gd name="adj1" fmla="val -8593"/>
              <a:gd name="adj2" fmla="val 279690"/>
              <a:gd name="adj3" fmla="val 16667"/>
            </a:avLst>
          </a:prstGeom>
          <a:solidFill>
            <a:schemeClr val="bg1"/>
          </a:solidFill>
          <a:ln w="9525" algn="ctr">
            <a:solidFill>
              <a:schemeClr val="tx1"/>
            </a:solidFill>
            <a:miter lim="800000"/>
            <a:headEnd/>
            <a:tailEnd/>
          </a:ln>
          <a:effectLst/>
        </p:spPr>
        <p:txBody>
          <a:bodyPr anchor="ctr"/>
          <a:lstStyle/>
          <a:p>
            <a:r>
              <a:rPr lang="en-US"/>
              <a:t>Covering radius</a:t>
            </a:r>
            <a:endParaRPr lang="cs-CZ"/>
          </a:p>
        </p:txBody>
      </p:sp>
      <p:sp>
        <p:nvSpPr>
          <p:cNvPr id="228" name="AutoShape 222">
            <a:extLst>
              <a:ext uri="{FF2B5EF4-FFF2-40B4-BE49-F238E27FC236}">
                <a16:creationId xmlns:a16="http://schemas.microsoft.com/office/drawing/2014/main" id="{E383FD2B-6EB6-473C-83BF-18328C7342E8}"/>
              </a:ext>
            </a:extLst>
          </p:cNvPr>
          <p:cNvSpPr>
            <a:spLocks noChangeArrowheads="1"/>
          </p:cNvSpPr>
          <p:nvPr/>
        </p:nvSpPr>
        <p:spPr bwMode="auto">
          <a:xfrm>
            <a:off x="1371600" y="3401144"/>
            <a:ext cx="1219200" cy="609600"/>
          </a:xfrm>
          <a:prstGeom prst="wedgeRoundRectCallout">
            <a:avLst>
              <a:gd name="adj1" fmla="val 133986"/>
              <a:gd name="adj2" fmla="val 279167"/>
              <a:gd name="adj3" fmla="val 16667"/>
            </a:avLst>
          </a:prstGeom>
          <a:solidFill>
            <a:schemeClr val="bg1"/>
          </a:solidFill>
          <a:ln w="9525" algn="ctr">
            <a:solidFill>
              <a:schemeClr val="tx1"/>
            </a:solidFill>
            <a:miter lim="800000"/>
            <a:headEnd/>
            <a:tailEnd/>
          </a:ln>
          <a:effectLst/>
        </p:spPr>
        <p:txBody>
          <a:bodyPr anchor="ctr"/>
          <a:lstStyle/>
          <a:p>
            <a:r>
              <a:rPr lang="en-US"/>
              <a:t>Distance to parent</a:t>
            </a:r>
            <a:endParaRPr lang="cs-CZ"/>
          </a:p>
        </p:txBody>
      </p:sp>
      <p:sp>
        <p:nvSpPr>
          <p:cNvPr id="229" name="AutoShape 228">
            <a:extLst>
              <a:ext uri="{FF2B5EF4-FFF2-40B4-BE49-F238E27FC236}">
                <a16:creationId xmlns:a16="http://schemas.microsoft.com/office/drawing/2014/main" id="{C34B23BC-BFE7-4161-A84F-7756235AACB3}"/>
              </a:ext>
            </a:extLst>
          </p:cNvPr>
          <p:cNvSpPr>
            <a:spLocks noChangeArrowheads="1"/>
          </p:cNvSpPr>
          <p:nvPr/>
        </p:nvSpPr>
        <p:spPr bwMode="auto">
          <a:xfrm>
            <a:off x="1371600" y="3401144"/>
            <a:ext cx="1219200" cy="609600"/>
          </a:xfrm>
          <a:prstGeom prst="wedgeRoundRectCallout">
            <a:avLst>
              <a:gd name="adj1" fmla="val 43231"/>
              <a:gd name="adj2" fmla="val 169273"/>
              <a:gd name="adj3" fmla="val 16667"/>
            </a:avLst>
          </a:prstGeom>
          <a:solidFill>
            <a:schemeClr val="bg1"/>
          </a:solidFill>
          <a:ln w="9525" algn="ctr">
            <a:solidFill>
              <a:schemeClr val="tx1"/>
            </a:solidFill>
            <a:miter lim="800000"/>
            <a:headEnd/>
            <a:tailEnd/>
          </a:ln>
          <a:effectLst/>
        </p:spPr>
        <p:txBody>
          <a:bodyPr anchor="ctr"/>
          <a:lstStyle/>
          <a:p>
            <a:r>
              <a:rPr lang="en-US"/>
              <a:t>Distance to parent</a:t>
            </a:r>
            <a:endParaRPr lang="cs-CZ"/>
          </a:p>
        </p:txBody>
      </p:sp>
      <p:sp>
        <p:nvSpPr>
          <p:cNvPr id="230" name="AutoShape 219">
            <a:extLst>
              <a:ext uri="{FF2B5EF4-FFF2-40B4-BE49-F238E27FC236}">
                <a16:creationId xmlns:a16="http://schemas.microsoft.com/office/drawing/2014/main" id="{E28E513A-413D-4621-918C-0D95976FC68A}"/>
              </a:ext>
            </a:extLst>
          </p:cNvPr>
          <p:cNvSpPr>
            <a:spLocks noChangeArrowheads="1"/>
          </p:cNvSpPr>
          <p:nvPr/>
        </p:nvSpPr>
        <p:spPr bwMode="auto">
          <a:xfrm>
            <a:off x="1371600" y="3401144"/>
            <a:ext cx="1219200" cy="609600"/>
          </a:xfrm>
          <a:prstGeom prst="wedgeRoundRectCallout">
            <a:avLst>
              <a:gd name="adj1" fmla="val -69921"/>
              <a:gd name="adj2" fmla="val 160676"/>
              <a:gd name="adj3" fmla="val 16667"/>
            </a:avLst>
          </a:prstGeom>
          <a:solidFill>
            <a:schemeClr val="bg1"/>
          </a:solidFill>
          <a:ln w="9525" algn="ctr">
            <a:solidFill>
              <a:schemeClr val="tx1"/>
            </a:solidFill>
            <a:miter lim="800000"/>
            <a:headEnd/>
            <a:tailEnd/>
          </a:ln>
          <a:effectLst/>
        </p:spPr>
        <p:txBody>
          <a:bodyPr anchor="ctr"/>
          <a:lstStyle/>
          <a:p>
            <a:r>
              <a:rPr lang="en-US"/>
              <a:t>Distance to parent</a:t>
            </a:r>
            <a:endParaRPr lang="cs-CZ"/>
          </a:p>
        </p:txBody>
      </p:sp>
      <p:sp>
        <p:nvSpPr>
          <p:cNvPr id="231" name="Line 223">
            <a:extLst>
              <a:ext uri="{FF2B5EF4-FFF2-40B4-BE49-F238E27FC236}">
                <a16:creationId xmlns:a16="http://schemas.microsoft.com/office/drawing/2014/main" id="{EC9356B3-037F-4546-869E-6B166C92D6CE}"/>
              </a:ext>
            </a:extLst>
          </p:cNvPr>
          <p:cNvSpPr>
            <a:spLocks noChangeShapeType="1"/>
          </p:cNvSpPr>
          <p:nvPr/>
        </p:nvSpPr>
        <p:spPr bwMode="auto">
          <a:xfrm flipH="1">
            <a:off x="3708400" y="2081932"/>
            <a:ext cx="114300" cy="579437"/>
          </a:xfrm>
          <a:prstGeom prst="line">
            <a:avLst/>
          </a:prstGeom>
          <a:noFill/>
          <a:ln w="38100">
            <a:solidFill>
              <a:schemeClr val="tx1"/>
            </a:solidFill>
            <a:round/>
            <a:headEnd type="triangle" w="med" len="med"/>
            <a:tailEnd type="triangle" w="med" len="med"/>
          </a:ln>
          <a:effectLst/>
        </p:spPr>
        <p:txBody>
          <a:bodyPr anchor="ctr">
            <a:spAutoFit/>
          </a:bodyPr>
          <a:lstStyle/>
          <a:p>
            <a:endParaRPr lang="cs-CZ"/>
          </a:p>
        </p:txBody>
      </p:sp>
      <p:sp>
        <p:nvSpPr>
          <p:cNvPr id="232" name="AutoShape 226">
            <a:extLst>
              <a:ext uri="{FF2B5EF4-FFF2-40B4-BE49-F238E27FC236}">
                <a16:creationId xmlns:a16="http://schemas.microsoft.com/office/drawing/2014/main" id="{D3C8DFDD-CB99-492A-AF23-688F5184F970}"/>
              </a:ext>
            </a:extLst>
          </p:cNvPr>
          <p:cNvSpPr>
            <a:spLocks noChangeArrowheads="1"/>
          </p:cNvSpPr>
          <p:nvPr/>
        </p:nvSpPr>
        <p:spPr bwMode="auto">
          <a:xfrm>
            <a:off x="838200" y="5915744"/>
            <a:ext cx="1219200" cy="609600"/>
          </a:xfrm>
          <a:prstGeom prst="wedgeRoundRectCallout">
            <a:avLst>
              <a:gd name="adj1" fmla="val 202213"/>
              <a:gd name="adj2" fmla="val -47917"/>
              <a:gd name="adj3" fmla="val 16667"/>
            </a:avLst>
          </a:prstGeom>
          <a:solidFill>
            <a:schemeClr val="bg1"/>
          </a:solidFill>
          <a:ln w="9525" algn="ctr">
            <a:solidFill>
              <a:schemeClr val="tx1"/>
            </a:solidFill>
            <a:miter lim="800000"/>
            <a:headEnd/>
            <a:tailEnd/>
          </a:ln>
          <a:effectLst/>
        </p:spPr>
        <p:txBody>
          <a:bodyPr anchor="ctr"/>
          <a:lstStyle/>
          <a:p>
            <a:r>
              <a:rPr lang="en-US"/>
              <a:t>Distance to parent</a:t>
            </a:r>
            <a:endParaRPr lang="cs-CZ"/>
          </a:p>
        </p:txBody>
      </p:sp>
      <p:sp>
        <p:nvSpPr>
          <p:cNvPr id="233" name="AutoShape 227">
            <a:extLst>
              <a:ext uri="{FF2B5EF4-FFF2-40B4-BE49-F238E27FC236}">
                <a16:creationId xmlns:a16="http://schemas.microsoft.com/office/drawing/2014/main" id="{C25A0177-75DC-4CE2-933F-DDCF6F7A5636}"/>
              </a:ext>
            </a:extLst>
          </p:cNvPr>
          <p:cNvSpPr>
            <a:spLocks noChangeArrowheads="1"/>
          </p:cNvSpPr>
          <p:nvPr/>
        </p:nvSpPr>
        <p:spPr bwMode="auto">
          <a:xfrm>
            <a:off x="838200" y="5915744"/>
            <a:ext cx="1219200" cy="609600"/>
          </a:xfrm>
          <a:prstGeom prst="wedgeRoundRectCallout">
            <a:avLst>
              <a:gd name="adj1" fmla="val 107944"/>
              <a:gd name="adj2" fmla="val -98699"/>
              <a:gd name="adj3" fmla="val 16667"/>
            </a:avLst>
          </a:prstGeom>
          <a:solidFill>
            <a:schemeClr val="bg1"/>
          </a:solidFill>
          <a:ln w="9525" algn="ctr">
            <a:solidFill>
              <a:schemeClr val="tx1"/>
            </a:solidFill>
            <a:miter lim="800000"/>
            <a:headEnd/>
            <a:tailEnd/>
          </a:ln>
          <a:effectLst/>
        </p:spPr>
        <p:txBody>
          <a:bodyPr anchor="ctr"/>
          <a:lstStyle/>
          <a:p>
            <a:r>
              <a:rPr lang="en-US"/>
              <a:t>Leaf entries</a:t>
            </a:r>
            <a:endParaRPr lang="cs-CZ"/>
          </a:p>
        </p:txBody>
      </p:sp>
      <p:sp>
        <p:nvSpPr>
          <p:cNvPr id="5" name="Zástupný symbol pro číslo snímku 4">
            <a:extLst>
              <a:ext uri="{FF2B5EF4-FFF2-40B4-BE49-F238E27FC236}">
                <a16:creationId xmlns:a16="http://schemas.microsoft.com/office/drawing/2014/main" id="{9737C9BA-2E57-411E-A2A8-F4B8545C5BEE}"/>
              </a:ext>
            </a:extLst>
          </p:cNvPr>
          <p:cNvSpPr>
            <a:spLocks noGrp="1"/>
          </p:cNvSpPr>
          <p:nvPr>
            <p:ph type="sldNum" sz="quarter" idx="11"/>
          </p:nvPr>
        </p:nvSpPr>
        <p:spPr/>
        <p:txBody>
          <a:bodyPr/>
          <a:lstStyle/>
          <a:p>
            <a:pPr>
              <a:defRPr/>
            </a:pPr>
            <a:fld id="{0BAAA98E-AEB8-429B-B9FA-B14E1C5572D3}" type="slidenum">
              <a:rPr lang="en-US" altLang="en-US" smtClean="0"/>
              <a:pPr>
                <a:defRPr/>
              </a:pPr>
              <a:t>96</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40839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31"/>
                                        </p:tgtEl>
                                        <p:attrNameLst>
                                          <p:attrName>style.visibility</p:attrName>
                                        </p:attrNameLst>
                                      </p:cBhvr>
                                      <p:to>
                                        <p:strVal val="visible"/>
                                      </p:to>
                                    </p:set>
                                    <p:animEffect transition="in" filter="wipe(up)">
                                      <p:cBhvr>
                                        <p:cTn id="54" dur="500"/>
                                        <p:tgtEl>
                                          <p:spTgt spid="23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right)">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7" grpId="0" animBg="1"/>
      <p:bldP spid="18" grpId="0" animBg="1"/>
      <p:bldP spid="19" grpId="0" animBg="1"/>
      <p:bldP spid="227" grpId="0" animBg="1"/>
      <p:bldP spid="228" grpId="0" animBg="1"/>
      <p:bldP spid="229" grpId="0" animBg="1"/>
      <p:bldP spid="230" grpId="0" animBg="1"/>
      <p:bldP spid="231" grpId="0" animBg="1"/>
      <p:bldP spid="232" grpId="0" animBg="1"/>
      <p:bldP spid="2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M-Tree – Range Search</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M-Tree – range search</a:t>
            </a:r>
          </a:p>
          <a:p>
            <a:pPr eaLnBrk="1" hangingPunct="1">
              <a:lnSpc>
                <a:spcPct val="90000"/>
              </a:lnSpc>
            </a:pPr>
            <a:r>
              <a:rPr lang="en-US" altLang="cs-CZ" sz="2400" dirty="0"/>
              <a:t>Given </a:t>
            </a:r>
            <a:r>
              <a:rPr lang="en-US" altLang="cs-CZ" sz="2400" i="1" dirty="0"/>
              <a:t>R</a:t>
            </a:r>
            <a:r>
              <a:rPr lang="en-US" altLang="cs-CZ" sz="2400" dirty="0"/>
              <a:t>(</a:t>
            </a:r>
            <a:r>
              <a:rPr lang="en-US" altLang="cs-CZ" sz="2400" i="1" dirty="0"/>
              <a:t>q</a:t>
            </a:r>
            <a:r>
              <a:rPr lang="en-US" altLang="cs-CZ" sz="2400" dirty="0"/>
              <a:t>, </a:t>
            </a:r>
            <a:r>
              <a:rPr lang="en-US" altLang="cs-CZ" sz="2400" i="1" dirty="0"/>
              <a:t>r</a:t>
            </a:r>
            <a:r>
              <a:rPr lang="en-US" altLang="cs-CZ" sz="2400" dirty="0"/>
              <a:t>):</a:t>
            </a:r>
          </a:p>
          <a:p>
            <a:pPr lvl="1" eaLnBrk="1" hangingPunct="1">
              <a:lnSpc>
                <a:spcPct val="90000"/>
              </a:lnSpc>
            </a:pPr>
            <a:r>
              <a:rPr lang="en-US" altLang="cs-CZ" sz="2000" dirty="0"/>
              <a:t>Traverse the tree in a depth-first manner</a:t>
            </a:r>
          </a:p>
          <a:p>
            <a:pPr lvl="1" eaLnBrk="1" hangingPunct="1">
              <a:lnSpc>
                <a:spcPct val="90000"/>
              </a:lnSpc>
            </a:pPr>
            <a:r>
              <a:rPr lang="cs-CZ" altLang="cs-CZ" sz="2000" dirty="0"/>
              <a:t>I</a:t>
            </a:r>
            <a:r>
              <a:rPr lang="en-US" altLang="cs-CZ" sz="2000" dirty="0"/>
              <a:t>n an internal node, for each entry </a:t>
            </a:r>
            <a:r>
              <a:rPr lang="en-US" altLang="cs-CZ" sz="2000" dirty="0">
                <a:sym typeface="Symbol" panose="05050102010706020507" pitchFamily="18" charset="2"/>
              </a:rPr>
              <a:t></a:t>
            </a:r>
            <a:r>
              <a:rPr lang="en-US" altLang="cs-CZ" sz="2000" i="1" dirty="0"/>
              <a:t>p, </a:t>
            </a:r>
            <a:r>
              <a:rPr lang="en-US" altLang="cs-CZ" sz="2000" i="1" dirty="0" err="1"/>
              <a:t>r</a:t>
            </a:r>
            <a:r>
              <a:rPr lang="en-US" altLang="cs-CZ" sz="2000" i="1" baseline="30000" dirty="0" err="1"/>
              <a:t>c</a:t>
            </a:r>
            <a:r>
              <a:rPr lang="en-US" altLang="cs-CZ" sz="2000" i="1" dirty="0"/>
              <a:t>, d</a:t>
            </a:r>
            <a:r>
              <a:rPr lang="en-US" altLang="cs-CZ" sz="2000" dirty="0"/>
              <a:t>(</a:t>
            </a:r>
            <a:r>
              <a:rPr lang="en-US" altLang="cs-CZ" sz="2000" i="1" dirty="0"/>
              <a:t>p, p</a:t>
            </a:r>
            <a:r>
              <a:rPr lang="en-US" altLang="cs-CZ" sz="2000" i="1" baseline="30000" dirty="0"/>
              <a:t>p</a:t>
            </a:r>
            <a:r>
              <a:rPr lang="en-US" altLang="cs-CZ" sz="2000" dirty="0"/>
              <a:t>)</a:t>
            </a:r>
            <a:r>
              <a:rPr lang="en-US" altLang="cs-CZ" sz="2000" i="1" dirty="0"/>
              <a:t>, </a:t>
            </a:r>
            <a:r>
              <a:rPr lang="en-US" altLang="cs-CZ" sz="2000" i="1" dirty="0" err="1"/>
              <a:t>ptr</a:t>
            </a:r>
            <a:r>
              <a:rPr lang="en-US" altLang="cs-CZ" sz="2000" dirty="0">
                <a:sym typeface="Symbol" panose="05050102010706020507" pitchFamily="18" charset="2"/>
              </a:rPr>
              <a:t>:</a:t>
            </a:r>
          </a:p>
          <a:p>
            <a:pPr lvl="2" eaLnBrk="1" hangingPunct="1">
              <a:lnSpc>
                <a:spcPct val="90000"/>
              </a:lnSpc>
            </a:pPr>
            <a:r>
              <a:rPr lang="cs-CZ" altLang="cs-CZ" dirty="0"/>
              <a:t>P</a:t>
            </a:r>
            <a:r>
              <a:rPr lang="en-US" altLang="cs-CZ" dirty="0"/>
              <a:t>rune the subtree if |</a:t>
            </a:r>
            <a:r>
              <a:rPr lang="en-US" altLang="cs-CZ" i="1" dirty="0"/>
              <a:t>d</a:t>
            </a:r>
            <a:r>
              <a:rPr lang="en-US" altLang="cs-CZ" dirty="0"/>
              <a:t>(</a:t>
            </a:r>
            <a:r>
              <a:rPr lang="en-US" altLang="cs-CZ" i="1" dirty="0"/>
              <a:t>q, p</a:t>
            </a:r>
            <a:r>
              <a:rPr lang="en-US" altLang="cs-CZ" i="1" baseline="30000" dirty="0"/>
              <a:t>p</a:t>
            </a:r>
            <a:r>
              <a:rPr lang="en-US" altLang="cs-CZ" dirty="0"/>
              <a:t>)</a:t>
            </a:r>
            <a:r>
              <a:rPr lang="en-US" altLang="cs-CZ" i="1" dirty="0"/>
              <a:t> – d</a:t>
            </a:r>
            <a:r>
              <a:rPr lang="en-US" altLang="cs-CZ" dirty="0"/>
              <a:t>(</a:t>
            </a:r>
            <a:r>
              <a:rPr lang="en-US" altLang="cs-CZ" i="1" dirty="0"/>
              <a:t>p, p</a:t>
            </a:r>
            <a:r>
              <a:rPr lang="en-US" altLang="cs-CZ" i="1" baseline="30000" dirty="0"/>
              <a:t>p</a:t>
            </a:r>
            <a:r>
              <a:rPr lang="en-US" altLang="cs-CZ" dirty="0"/>
              <a:t>)|</a:t>
            </a:r>
            <a:r>
              <a:rPr lang="en-US" altLang="cs-CZ" i="1" dirty="0"/>
              <a:t> – </a:t>
            </a:r>
            <a:r>
              <a:rPr lang="en-US" altLang="cs-CZ" i="1" dirty="0" err="1"/>
              <a:t>r</a:t>
            </a:r>
            <a:r>
              <a:rPr lang="en-US" altLang="cs-CZ" i="1" baseline="30000" dirty="0" err="1"/>
              <a:t>c</a:t>
            </a:r>
            <a:r>
              <a:rPr lang="en-US" altLang="cs-CZ" i="1" dirty="0"/>
              <a:t> &gt; r</a:t>
            </a:r>
            <a:endParaRPr lang="en-US" altLang="cs-CZ" dirty="0"/>
          </a:p>
          <a:p>
            <a:pPr lvl="2" eaLnBrk="1" hangingPunct="1">
              <a:lnSpc>
                <a:spcPct val="90000"/>
              </a:lnSpc>
            </a:pPr>
            <a:r>
              <a:rPr lang="en-US" altLang="cs-CZ" dirty="0"/>
              <a:t>Application of the pivot-pivot constraint</a:t>
            </a:r>
            <a:endParaRPr lang="cs-CZ" altLang="cs-CZ" dirty="0"/>
          </a:p>
        </p:txBody>
      </p:sp>
      <p:grpSp>
        <p:nvGrpSpPr>
          <p:cNvPr id="6" name="Skupina 5">
            <a:extLst>
              <a:ext uri="{FF2B5EF4-FFF2-40B4-BE49-F238E27FC236}">
                <a16:creationId xmlns:a16="http://schemas.microsoft.com/office/drawing/2014/main" id="{21B01A51-A6B8-4C84-A81B-01CCB20FAF45}"/>
              </a:ext>
            </a:extLst>
          </p:cNvPr>
          <p:cNvGrpSpPr/>
          <p:nvPr/>
        </p:nvGrpSpPr>
        <p:grpSpPr>
          <a:xfrm>
            <a:off x="893763" y="3844924"/>
            <a:ext cx="7294562" cy="2065338"/>
            <a:chOff x="893763" y="3844924"/>
            <a:chExt cx="7294562" cy="2065338"/>
          </a:xfrm>
        </p:grpSpPr>
        <p:sp>
          <p:nvSpPr>
            <p:cNvPr id="234" name="Line 2">
              <a:extLst>
                <a:ext uri="{FF2B5EF4-FFF2-40B4-BE49-F238E27FC236}">
                  <a16:creationId xmlns:a16="http://schemas.microsoft.com/office/drawing/2014/main" id="{546E5854-60CC-4277-A5EC-8D622FE68230}"/>
                </a:ext>
              </a:extLst>
            </p:cNvPr>
            <p:cNvSpPr>
              <a:spLocks noChangeShapeType="1"/>
            </p:cNvSpPr>
            <p:nvPr/>
          </p:nvSpPr>
          <p:spPr bwMode="auto">
            <a:xfrm flipH="1">
              <a:off x="7167563" y="4495799"/>
              <a:ext cx="374650" cy="514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 name="Line 3">
              <a:extLst>
                <a:ext uri="{FF2B5EF4-FFF2-40B4-BE49-F238E27FC236}">
                  <a16:creationId xmlns:a16="http://schemas.microsoft.com/office/drawing/2014/main" id="{31E00448-B573-4F6E-8263-FDA7F8ADD914}"/>
                </a:ext>
              </a:extLst>
            </p:cNvPr>
            <p:cNvSpPr>
              <a:spLocks noChangeShapeType="1"/>
            </p:cNvSpPr>
            <p:nvPr/>
          </p:nvSpPr>
          <p:spPr bwMode="auto">
            <a:xfrm flipV="1">
              <a:off x="6026150" y="4829174"/>
              <a:ext cx="290513" cy="29686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6" name="Line 4">
              <a:extLst>
                <a:ext uri="{FF2B5EF4-FFF2-40B4-BE49-F238E27FC236}">
                  <a16:creationId xmlns:a16="http://schemas.microsoft.com/office/drawing/2014/main" id="{5079AFD6-1CB9-47F7-A970-EFAD153DFD2B}"/>
                </a:ext>
              </a:extLst>
            </p:cNvPr>
            <p:cNvSpPr>
              <a:spLocks noChangeShapeType="1"/>
            </p:cNvSpPr>
            <p:nvPr/>
          </p:nvSpPr>
          <p:spPr bwMode="auto">
            <a:xfrm flipH="1">
              <a:off x="1679575" y="4989512"/>
              <a:ext cx="368300" cy="5286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7" name="Line 5">
              <a:extLst>
                <a:ext uri="{FF2B5EF4-FFF2-40B4-BE49-F238E27FC236}">
                  <a16:creationId xmlns:a16="http://schemas.microsoft.com/office/drawing/2014/main" id="{52AD8869-76D5-4F4A-B8E1-BF6F75B69E18}"/>
                </a:ext>
              </a:extLst>
            </p:cNvPr>
            <p:cNvSpPr>
              <a:spLocks noChangeShapeType="1"/>
            </p:cNvSpPr>
            <p:nvPr/>
          </p:nvSpPr>
          <p:spPr bwMode="auto">
            <a:xfrm flipV="1">
              <a:off x="3408363" y="4071937"/>
              <a:ext cx="314325" cy="28416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8" name="Oval 8">
              <a:extLst>
                <a:ext uri="{FF2B5EF4-FFF2-40B4-BE49-F238E27FC236}">
                  <a16:creationId xmlns:a16="http://schemas.microsoft.com/office/drawing/2014/main" id="{45214EA6-2352-42F7-9AAC-5A6D2922E676}"/>
                </a:ext>
              </a:extLst>
            </p:cNvPr>
            <p:cNvSpPr>
              <a:spLocks noChangeArrowheads="1"/>
            </p:cNvSpPr>
            <p:nvPr/>
          </p:nvSpPr>
          <p:spPr bwMode="auto">
            <a:xfrm>
              <a:off x="5595938" y="4710112"/>
              <a:ext cx="863600" cy="863600"/>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grpSp>
          <p:nvGrpSpPr>
            <p:cNvPr id="239" name="Group 9">
              <a:extLst>
                <a:ext uri="{FF2B5EF4-FFF2-40B4-BE49-F238E27FC236}">
                  <a16:creationId xmlns:a16="http://schemas.microsoft.com/office/drawing/2014/main" id="{941B8B07-0598-40FF-B31C-0D83DB86BED9}"/>
                </a:ext>
              </a:extLst>
            </p:cNvPr>
            <p:cNvGrpSpPr>
              <a:grpSpLocks/>
            </p:cNvGrpSpPr>
            <p:nvPr/>
          </p:nvGrpSpPr>
          <p:grpSpPr bwMode="auto">
            <a:xfrm>
              <a:off x="5954713" y="5056187"/>
              <a:ext cx="384175" cy="366712"/>
              <a:chOff x="3787" y="3249"/>
              <a:chExt cx="242" cy="231"/>
            </a:xfrm>
          </p:grpSpPr>
          <p:sp>
            <p:nvSpPr>
              <p:cNvPr id="240" name="Rectangle 10">
                <a:extLst>
                  <a:ext uri="{FF2B5EF4-FFF2-40B4-BE49-F238E27FC236}">
                    <a16:creationId xmlns:a16="http://schemas.microsoft.com/office/drawing/2014/main" id="{BAAC8283-4473-42CA-808D-65D03E2F547D}"/>
                  </a:ext>
                </a:extLst>
              </p:cNvPr>
              <p:cNvSpPr>
                <a:spLocks noChangeArrowheads="1"/>
              </p:cNvSpPr>
              <p:nvPr/>
            </p:nvSpPr>
            <p:spPr bwMode="auto">
              <a:xfrm>
                <a:off x="3787" y="3249"/>
                <a:ext cx="91" cy="91"/>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41" name="Text Box 11">
                <a:extLst>
                  <a:ext uri="{FF2B5EF4-FFF2-40B4-BE49-F238E27FC236}">
                    <a16:creationId xmlns:a16="http://schemas.microsoft.com/office/drawing/2014/main" id="{0CBFDE6A-99F4-4A4F-B190-86BB44E139AD}"/>
                  </a:ext>
                </a:extLst>
              </p:cNvPr>
              <p:cNvSpPr txBox="1">
                <a:spLocks noChangeArrowheads="1"/>
              </p:cNvSpPr>
              <p:nvPr/>
            </p:nvSpPr>
            <p:spPr bwMode="auto">
              <a:xfrm>
                <a:off x="3833" y="324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cs-CZ" altLang="cs-CZ" i="1"/>
                  <a:t>q</a:t>
                </a:r>
              </a:p>
            </p:txBody>
          </p:sp>
        </p:grpSp>
        <p:sp>
          <p:nvSpPr>
            <p:cNvPr id="242" name="Oval 12">
              <a:extLst>
                <a:ext uri="{FF2B5EF4-FFF2-40B4-BE49-F238E27FC236}">
                  <a16:creationId xmlns:a16="http://schemas.microsoft.com/office/drawing/2014/main" id="{05B5757D-1214-45C2-92FD-04BE97CE7B7C}"/>
                </a:ext>
              </a:extLst>
            </p:cNvPr>
            <p:cNvSpPr>
              <a:spLocks noChangeArrowheads="1"/>
            </p:cNvSpPr>
            <p:nvPr/>
          </p:nvSpPr>
          <p:spPr bwMode="auto">
            <a:xfrm>
              <a:off x="2982913" y="3921124"/>
              <a:ext cx="863600" cy="863600"/>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grpSp>
          <p:nvGrpSpPr>
            <p:cNvPr id="243" name="Group 13">
              <a:extLst>
                <a:ext uri="{FF2B5EF4-FFF2-40B4-BE49-F238E27FC236}">
                  <a16:creationId xmlns:a16="http://schemas.microsoft.com/office/drawing/2014/main" id="{72C9A195-6FB5-4DC6-BD53-238737A2543D}"/>
                </a:ext>
              </a:extLst>
            </p:cNvPr>
            <p:cNvGrpSpPr>
              <a:grpSpLocks/>
            </p:cNvGrpSpPr>
            <p:nvPr/>
          </p:nvGrpSpPr>
          <p:grpSpPr bwMode="auto">
            <a:xfrm>
              <a:off x="3327400" y="4297362"/>
              <a:ext cx="384175" cy="366712"/>
              <a:chOff x="3787" y="3249"/>
              <a:chExt cx="242" cy="231"/>
            </a:xfrm>
          </p:grpSpPr>
          <p:sp>
            <p:nvSpPr>
              <p:cNvPr id="244" name="Rectangle 14">
                <a:extLst>
                  <a:ext uri="{FF2B5EF4-FFF2-40B4-BE49-F238E27FC236}">
                    <a16:creationId xmlns:a16="http://schemas.microsoft.com/office/drawing/2014/main" id="{73A7D867-1293-4246-BE23-44BB437295ED}"/>
                  </a:ext>
                </a:extLst>
              </p:cNvPr>
              <p:cNvSpPr>
                <a:spLocks noChangeArrowheads="1"/>
              </p:cNvSpPr>
              <p:nvPr/>
            </p:nvSpPr>
            <p:spPr bwMode="auto">
              <a:xfrm>
                <a:off x="3787" y="3249"/>
                <a:ext cx="91" cy="91"/>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45" name="Text Box 15">
                <a:extLst>
                  <a:ext uri="{FF2B5EF4-FFF2-40B4-BE49-F238E27FC236}">
                    <a16:creationId xmlns:a16="http://schemas.microsoft.com/office/drawing/2014/main" id="{AE9E5AA4-7730-4287-B1C4-D7CC4581D160}"/>
                  </a:ext>
                </a:extLst>
              </p:cNvPr>
              <p:cNvSpPr txBox="1">
                <a:spLocks noChangeArrowheads="1"/>
              </p:cNvSpPr>
              <p:nvPr/>
            </p:nvSpPr>
            <p:spPr bwMode="auto">
              <a:xfrm>
                <a:off x="3833" y="324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cs-CZ" altLang="cs-CZ" i="1"/>
                  <a:t>q</a:t>
                </a:r>
              </a:p>
            </p:txBody>
          </p:sp>
        </p:grpSp>
        <p:sp>
          <p:nvSpPr>
            <p:cNvPr id="246" name="AutoShape 16">
              <a:extLst>
                <a:ext uri="{FF2B5EF4-FFF2-40B4-BE49-F238E27FC236}">
                  <a16:creationId xmlns:a16="http://schemas.microsoft.com/office/drawing/2014/main" id="{87885D85-9AF1-4B96-AFF7-E6C2699BADF5}"/>
                </a:ext>
              </a:extLst>
            </p:cNvPr>
            <p:cNvSpPr>
              <a:spLocks noChangeArrowheads="1"/>
            </p:cNvSpPr>
            <p:nvPr/>
          </p:nvSpPr>
          <p:spPr bwMode="auto">
            <a:xfrm>
              <a:off x="7470775" y="4430712"/>
              <a:ext cx="144463" cy="142875"/>
            </a:xfrm>
            <a:prstGeom prst="diamond">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47" name="AutoShape 17">
              <a:extLst>
                <a:ext uri="{FF2B5EF4-FFF2-40B4-BE49-F238E27FC236}">
                  <a16:creationId xmlns:a16="http://schemas.microsoft.com/office/drawing/2014/main" id="{6B5EE032-8BC4-4E21-9CD0-E51CDDCE399D}"/>
                </a:ext>
              </a:extLst>
            </p:cNvPr>
            <p:cNvSpPr>
              <a:spLocks noChangeArrowheads="1"/>
            </p:cNvSpPr>
            <p:nvPr/>
          </p:nvSpPr>
          <p:spPr bwMode="auto">
            <a:xfrm>
              <a:off x="5164138" y="4149724"/>
              <a:ext cx="144462" cy="142875"/>
            </a:xfrm>
            <a:prstGeom prst="diamond">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48" name="AutoShape 18">
              <a:extLst>
                <a:ext uri="{FF2B5EF4-FFF2-40B4-BE49-F238E27FC236}">
                  <a16:creationId xmlns:a16="http://schemas.microsoft.com/office/drawing/2014/main" id="{BF4232FF-E48C-4E2E-9636-A6917D5894B1}"/>
                </a:ext>
              </a:extLst>
            </p:cNvPr>
            <p:cNvSpPr>
              <a:spLocks noChangeArrowheads="1"/>
            </p:cNvSpPr>
            <p:nvPr/>
          </p:nvSpPr>
          <p:spPr bwMode="auto">
            <a:xfrm>
              <a:off x="1262063" y="4225924"/>
              <a:ext cx="144462" cy="142875"/>
            </a:xfrm>
            <a:prstGeom prst="diamond">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49" name="AutoShape 19">
              <a:extLst>
                <a:ext uri="{FF2B5EF4-FFF2-40B4-BE49-F238E27FC236}">
                  <a16:creationId xmlns:a16="http://schemas.microsoft.com/office/drawing/2014/main" id="{0BA2B4AD-33A2-45DB-BFBA-4D3A3B1C2DBA}"/>
                </a:ext>
              </a:extLst>
            </p:cNvPr>
            <p:cNvSpPr>
              <a:spLocks noChangeArrowheads="1"/>
            </p:cNvSpPr>
            <p:nvPr/>
          </p:nvSpPr>
          <p:spPr bwMode="auto">
            <a:xfrm>
              <a:off x="1984375" y="4911724"/>
              <a:ext cx="144463" cy="142875"/>
            </a:xfrm>
            <a:prstGeom prst="diamond">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50" name="Text Box 20">
              <a:extLst>
                <a:ext uri="{FF2B5EF4-FFF2-40B4-BE49-F238E27FC236}">
                  <a16:creationId xmlns:a16="http://schemas.microsoft.com/office/drawing/2014/main" id="{71C3C6B5-3682-4134-B483-62DA09B886EB}"/>
                </a:ext>
              </a:extLst>
            </p:cNvPr>
            <p:cNvSpPr txBox="1">
              <a:spLocks noChangeArrowheads="1"/>
            </p:cNvSpPr>
            <p:nvPr/>
          </p:nvSpPr>
          <p:spPr bwMode="auto">
            <a:xfrm>
              <a:off x="6170613" y="4854574"/>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cs-CZ" altLang="cs-CZ" i="1"/>
                <a:t>r</a:t>
              </a:r>
            </a:p>
          </p:txBody>
        </p:sp>
        <p:sp>
          <p:nvSpPr>
            <p:cNvPr id="251" name="Oval 21">
              <a:extLst>
                <a:ext uri="{FF2B5EF4-FFF2-40B4-BE49-F238E27FC236}">
                  <a16:creationId xmlns:a16="http://schemas.microsoft.com/office/drawing/2014/main" id="{B26D589A-B814-46E1-BBE5-8BF385BA79C5}"/>
                </a:ext>
              </a:extLst>
            </p:cNvPr>
            <p:cNvSpPr>
              <a:spLocks noChangeArrowheads="1"/>
            </p:cNvSpPr>
            <p:nvPr/>
          </p:nvSpPr>
          <p:spPr bwMode="auto">
            <a:xfrm>
              <a:off x="7396163" y="4060824"/>
              <a:ext cx="144462" cy="144463"/>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52" name="Text Box 22">
              <a:extLst>
                <a:ext uri="{FF2B5EF4-FFF2-40B4-BE49-F238E27FC236}">
                  <a16:creationId xmlns:a16="http://schemas.microsoft.com/office/drawing/2014/main" id="{AE9AA826-4DCE-46E5-88AA-7C5D4FC178DC}"/>
                </a:ext>
              </a:extLst>
            </p:cNvPr>
            <p:cNvSpPr txBox="1">
              <a:spLocks noChangeArrowheads="1"/>
            </p:cNvSpPr>
            <p:nvPr/>
          </p:nvSpPr>
          <p:spPr bwMode="auto">
            <a:xfrm>
              <a:off x="7540625" y="4421187"/>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p</a:t>
              </a:r>
              <a:endParaRPr lang="cs-CZ" altLang="cs-CZ" i="1" baseline="-25000"/>
            </a:p>
          </p:txBody>
        </p:sp>
        <p:sp>
          <p:nvSpPr>
            <p:cNvPr id="253" name="Text Box 23">
              <a:extLst>
                <a:ext uri="{FF2B5EF4-FFF2-40B4-BE49-F238E27FC236}">
                  <a16:creationId xmlns:a16="http://schemas.microsoft.com/office/drawing/2014/main" id="{61ABA238-83BF-49E4-B3BE-33DF362EC046}"/>
                </a:ext>
              </a:extLst>
            </p:cNvPr>
            <p:cNvSpPr txBox="1">
              <a:spLocks noChangeArrowheads="1"/>
            </p:cNvSpPr>
            <p:nvPr/>
          </p:nvSpPr>
          <p:spPr bwMode="auto">
            <a:xfrm>
              <a:off x="7253288" y="4637087"/>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r</a:t>
              </a:r>
              <a:r>
                <a:rPr lang="en-US" altLang="cs-CZ" i="1" baseline="30000"/>
                <a:t>c</a:t>
              </a:r>
              <a:endParaRPr lang="cs-CZ" altLang="cs-CZ" i="1" baseline="30000"/>
            </a:p>
          </p:txBody>
        </p:sp>
        <p:sp>
          <p:nvSpPr>
            <p:cNvPr id="254" name="Oval 24">
              <a:extLst>
                <a:ext uri="{FF2B5EF4-FFF2-40B4-BE49-F238E27FC236}">
                  <a16:creationId xmlns:a16="http://schemas.microsoft.com/office/drawing/2014/main" id="{91CD008B-3B63-4218-8B0D-195C76ABE594}"/>
                </a:ext>
              </a:extLst>
            </p:cNvPr>
            <p:cNvSpPr>
              <a:spLocks noChangeArrowheads="1"/>
            </p:cNvSpPr>
            <p:nvPr/>
          </p:nvSpPr>
          <p:spPr bwMode="auto">
            <a:xfrm>
              <a:off x="6892925" y="3844924"/>
              <a:ext cx="1295400" cy="1295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55" name="Oval 25">
              <a:extLst>
                <a:ext uri="{FF2B5EF4-FFF2-40B4-BE49-F238E27FC236}">
                  <a16:creationId xmlns:a16="http://schemas.microsoft.com/office/drawing/2014/main" id="{240C3569-0397-4396-B3CE-F0364F58EDCA}"/>
                </a:ext>
              </a:extLst>
            </p:cNvPr>
            <p:cNvSpPr>
              <a:spLocks noChangeArrowheads="1"/>
            </p:cNvSpPr>
            <p:nvPr/>
          </p:nvSpPr>
          <p:spPr bwMode="auto">
            <a:xfrm>
              <a:off x="7685088" y="4852987"/>
              <a:ext cx="144462" cy="144462"/>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56" name="Oval 26">
              <a:extLst>
                <a:ext uri="{FF2B5EF4-FFF2-40B4-BE49-F238E27FC236}">
                  <a16:creationId xmlns:a16="http://schemas.microsoft.com/office/drawing/2014/main" id="{502FD15D-B165-4AE3-B69B-27C1B2D52008}"/>
                </a:ext>
              </a:extLst>
            </p:cNvPr>
            <p:cNvSpPr>
              <a:spLocks noChangeArrowheads="1"/>
            </p:cNvSpPr>
            <p:nvPr/>
          </p:nvSpPr>
          <p:spPr bwMode="auto">
            <a:xfrm>
              <a:off x="6964363" y="4708524"/>
              <a:ext cx="144462" cy="144463"/>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57" name="Text Box 27">
              <a:extLst>
                <a:ext uri="{FF2B5EF4-FFF2-40B4-BE49-F238E27FC236}">
                  <a16:creationId xmlns:a16="http://schemas.microsoft.com/office/drawing/2014/main" id="{825410C9-C921-43E9-A20A-2F4A5E1DBAB3}"/>
                </a:ext>
              </a:extLst>
            </p:cNvPr>
            <p:cNvSpPr txBox="1">
              <a:spLocks noChangeArrowheads="1"/>
            </p:cNvSpPr>
            <p:nvPr/>
          </p:nvSpPr>
          <p:spPr bwMode="auto">
            <a:xfrm>
              <a:off x="4803775" y="4205287"/>
              <a:ext cx="395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p</a:t>
              </a:r>
              <a:r>
                <a:rPr lang="en-US" altLang="cs-CZ" i="1" baseline="30000"/>
                <a:t>p</a:t>
              </a:r>
              <a:endParaRPr lang="cs-CZ" altLang="cs-CZ" i="1" baseline="30000"/>
            </a:p>
          </p:txBody>
        </p:sp>
        <p:sp>
          <p:nvSpPr>
            <p:cNvPr id="258" name="Line 28">
              <a:extLst>
                <a:ext uri="{FF2B5EF4-FFF2-40B4-BE49-F238E27FC236}">
                  <a16:creationId xmlns:a16="http://schemas.microsoft.com/office/drawing/2014/main" id="{9636E223-E755-4312-8087-0A533439E92A}"/>
                </a:ext>
              </a:extLst>
            </p:cNvPr>
            <p:cNvSpPr>
              <a:spLocks noChangeShapeType="1"/>
            </p:cNvSpPr>
            <p:nvPr/>
          </p:nvSpPr>
          <p:spPr bwMode="auto">
            <a:xfrm>
              <a:off x="5268913" y="4249737"/>
              <a:ext cx="682625" cy="8096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9" name="Line 29">
              <a:extLst>
                <a:ext uri="{FF2B5EF4-FFF2-40B4-BE49-F238E27FC236}">
                  <a16:creationId xmlns:a16="http://schemas.microsoft.com/office/drawing/2014/main" id="{C03D2A06-63EC-4540-9FCE-D9A31E8F8F04}"/>
                </a:ext>
              </a:extLst>
            </p:cNvPr>
            <p:cNvSpPr>
              <a:spLocks noChangeShapeType="1"/>
            </p:cNvSpPr>
            <p:nvPr/>
          </p:nvSpPr>
          <p:spPr bwMode="auto">
            <a:xfrm>
              <a:off x="5307013" y="4224337"/>
              <a:ext cx="2151062" cy="26828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0" name="Arc 30">
              <a:extLst>
                <a:ext uri="{FF2B5EF4-FFF2-40B4-BE49-F238E27FC236}">
                  <a16:creationId xmlns:a16="http://schemas.microsoft.com/office/drawing/2014/main" id="{A6586B06-ABAD-48A0-854D-B03F84AE4102}"/>
                </a:ext>
              </a:extLst>
            </p:cNvPr>
            <p:cNvSpPr>
              <a:spLocks/>
            </p:cNvSpPr>
            <p:nvPr/>
          </p:nvSpPr>
          <p:spPr bwMode="auto">
            <a:xfrm flipV="1">
              <a:off x="5380038" y="3900487"/>
              <a:ext cx="1441450" cy="1933575"/>
            </a:xfrm>
            <a:custGeom>
              <a:avLst/>
              <a:gdLst>
                <a:gd name="T0" fmla="*/ 443246 w 21600"/>
                <a:gd name="T1" fmla="*/ 0 h 24558"/>
                <a:gd name="T2" fmla="*/ 1416492 w 21600"/>
                <a:gd name="T3" fmla="*/ 1933575 h 24558"/>
                <a:gd name="T4" fmla="*/ 0 w 21600"/>
                <a:gd name="T5" fmla="*/ 1618241 h 24558"/>
                <a:gd name="T6" fmla="*/ 0 60000 65536"/>
                <a:gd name="T7" fmla="*/ 0 60000 65536"/>
                <a:gd name="T8" fmla="*/ 0 60000 65536"/>
                <a:gd name="T9" fmla="*/ 0 w 21600"/>
                <a:gd name="T10" fmla="*/ 0 h 24558"/>
                <a:gd name="T11" fmla="*/ 21600 w 21600"/>
                <a:gd name="T12" fmla="*/ 24558 h 24558"/>
              </a:gdLst>
              <a:ahLst/>
              <a:cxnLst>
                <a:cxn ang="T6">
                  <a:pos x="T0" y="T1"/>
                </a:cxn>
                <a:cxn ang="T7">
                  <a:pos x="T2" y="T3"/>
                </a:cxn>
                <a:cxn ang="T8">
                  <a:pos x="T4" y="T5"/>
                </a:cxn>
              </a:cxnLst>
              <a:rect l="T9" t="T10" r="T11" b="T12"/>
              <a:pathLst>
                <a:path w="21600" h="24558" fill="none" extrusionOk="0">
                  <a:moveTo>
                    <a:pt x="6642" y="-1"/>
                  </a:moveTo>
                  <a:cubicBezTo>
                    <a:pt x="15558" y="2881"/>
                    <a:pt x="21600" y="11182"/>
                    <a:pt x="21600" y="20553"/>
                  </a:cubicBezTo>
                  <a:cubicBezTo>
                    <a:pt x="21600" y="21896"/>
                    <a:pt x="21474" y="23237"/>
                    <a:pt x="21225" y="24557"/>
                  </a:cubicBezTo>
                </a:path>
                <a:path w="21600" h="24558" stroke="0" extrusionOk="0">
                  <a:moveTo>
                    <a:pt x="6642" y="-1"/>
                  </a:moveTo>
                  <a:cubicBezTo>
                    <a:pt x="15558" y="2881"/>
                    <a:pt x="21600" y="11182"/>
                    <a:pt x="21600" y="20553"/>
                  </a:cubicBezTo>
                  <a:cubicBezTo>
                    <a:pt x="21600" y="21896"/>
                    <a:pt x="21474" y="23237"/>
                    <a:pt x="21225" y="24557"/>
                  </a:cubicBezTo>
                  <a:lnTo>
                    <a:pt x="0" y="20553"/>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61" name="Text Box 31">
              <a:extLst>
                <a:ext uri="{FF2B5EF4-FFF2-40B4-BE49-F238E27FC236}">
                  <a16:creationId xmlns:a16="http://schemas.microsoft.com/office/drawing/2014/main" id="{2A5A81A4-80E4-4D24-9B50-EE871CFE22F6}"/>
                </a:ext>
              </a:extLst>
            </p:cNvPr>
            <p:cNvSpPr txBox="1">
              <a:spLocks noChangeArrowheads="1"/>
            </p:cNvSpPr>
            <p:nvPr/>
          </p:nvSpPr>
          <p:spPr bwMode="auto">
            <a:xfrm>
              <a:off x="3557588" y="4065587"/>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cs-CZ" altLang="cs-CZ" i="1"/>
                <a:t>r</a:t>
              </a:r>
            </a:p>
          </p:txBody>
        </p:sp>
        <p:sp>
          <p:nvSpPr>
            <p:cNvPr id="262" name="Oval 32">
              <a:extLst>
                <a:ext uri="{FF2B5EF4-FFF2-40B4-BE49-F238E27FC236}">
                  <a16:creationId xmlns:a16="http://schemas.microsoft.com/office/drawing/2014/main" id="{895A7CC7-CD27-4F42-A9F6-1060B4FF6B7F}"/>
                </a:ext>
              </a:extLst>
            </p:cNvPr>
            <p:cNvSpPr>
              <a:spLocks noChangeArrowheads="1"/>
            </p:cNvSpPr>
            <p:nvPr/>
          </p:nvSpPr>
          <p:spPr bwMode="auto">
            <a:xfrm>
              <a:off x="1901825" y="4568824"/>
              <a:ext cx="144463" cy="144463"/>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63" name="Text Box 33">
              <a:extLst>
                <a:ext uri="{FF2B5EF4-FFF2-40B4-BE49-F238E27FC236}">
                  <a16:creationId xmlns:a16="http://schemas.microsoft.com/office/drawing/2014/main" id="{92DEB1BA-257B-45D8-BD32-CFEA64E2B063}"/>
                </a:ext>
              </a:extLst>
            </p:cNvPr>
            <p:cNvSpPr txBox="1">
              <a:spLocks noChangeArrowheads="1"/>
            </p:cNvSpPr>
            <p:nvPr/>
          </p:nvSpPr>
          <p:spPr bwMode="auto">
            <a:xfrm>
              <a:off x="2046288" y="4929187"/>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p</a:t>
              </a:r>
              <a:endParaRPr lang="cs-CZ" altLang="cs-CZ" i="1" baseline="-25000"/>
            </a:p>
          </p:txBody>
        </p:sp>
        <p:sp>
          <p:nvSpPr>
            <p:cNvPr id="264" name="Text Box 34">
              <a:extLst>
                <a:ext uri="{FF2B5EF4-FFF2-40B4-BE49-F238E27FC236}">
                  <a16:creationId xmlns:a16="http://schemas.microsoft.com/office/drawing/2014/main" id="{7A965B70-D803-459A-BCDA-39C8605A033E}"/>
                </a:ext>
              </a:extLst>
            </p:cNvPr>
            <p:cNvSpPr txBox="1">
              <a:spLocks noChangeArrowheads="1"/>
            </p:cNvSpPr>
            <p:nvPr/>
          </p:nvSpPr>
          <p:spPr bwMode="auto">
            <a:xfrm>
              <a:off x="1758950" y="5145087"/>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r</a:t>
              </a:r>
              <a:r>
                <a:rPr lang="en-US" altLang="cs-CZ" i="1" baseline="30000"/>
                <a:t>c</a:t>
              </a:r>
              <a:endParaRPr lang="cs-CZ" altLang="cs-CZ" i="1" baseline="30000"/>
            </a:p>
          </p:txBody>
        </p:sp>
        <p:sp>
          <p:nvSpPr>
            <p:cNvPr id="265" name="Oval 35">
              <a:extLst>
                <a:ext uri="{FF2B5EF4-FFF2-40B4-BE49-F238E27FC236}">
                  <a16:creationId xmlns:a16="http://schemas.microsoft.com/office/drawing/2014/main" id="{78A6864A-5C5F-49BB-AB57-C646889C83DA}"/>
                </a:ext>
              </a:extLst>
            </p:cNvPr>
            <p:cNvSpPr>
              <a:spLocks noChangeArrowheads="1"/>
            </p:cNvSpPr>
            <p:nvPr/>
          </p:nvSpPr>
          <p:spPr bwMode="auto">
            <a:xfrm>
              <a:off x="1398588" y="4352924"/>
              <a:ext cx="1295400" cy="1295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66" name="Oval 36">
              <a:extLst>
                <a:ext uri="{FF2B5EF4-FFF2-40B4-BE49-F238E27FC236}">
                  <a16:creationId xmlns:a16="http://schemas.microsoft.com/office/drawing/2014/main" id="{6583510D-2D3F-492F-8C61-5E4426A3E917}"/>
                </a:ext>
              </a:extLst>
            </p:cNvPr>
            <p:cNvSpPr>
              <a:spLocks noChangeArrowheads="1"/>
            </p:cNvSpPr>
            <p:nvPr/>
          </p:nvSpPr>
          <p:spPr bwMode="auto">
            <a:xfrm>
              <a:off x="2190750" y="5360987"/>
              <a:ext cx="144463" cy="144462"/>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67" name="Oval 37">
              <a:extLst>
                <a:ext uri="{FF2B5EF4-FFF2-40B4-BE49-F238E27FC236}">
                  <a16:creationId xmlns:a16="http://schemas.microsoft.com/office/drawing/2014/main" id="{DBDCADA4-BE59-4CD2-89F4-E3FD285FE895}"/>
                </a:ext>
              </a:extLst>
            </p:cNvPr>
            <p:cNvSpPr>
              <a:spLocks noChangeArrowheads="1"/>
            </p:cNvSpPr>
            <p:nvPr/>
          </p:nvSpPr>
          <p:spPr bwMode="auto">
            <a:xfrm>
              <a:off x="1470025" y="5216524"/>
              <a:ext cx="144463" cy="144463"/>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268" name="Text Box 38">
              <a:extLst>
                <a:ext uri="{FF2B5EF4-FFF2-40B4-BE49-F238E27FC236}">
                  <a16:creationId xmlns:a16="http://schemas.microsoft.com/office/drawing/2014/main" id="{4A74A6FE-B741-44EC-A5B4-A3D9C98141BD}"/>
                </a:ext>
              </a:extLst>
            </p:cNvPr>
            <p:cNvSpPr txBox="1">
              <a:spLocks noChangeArrowheads="1"/>
            </p:cNvSpPr>
            <p:nvPr/>
          </p:nvSpPr>
          <p:spPr bwMode="auto">
            <a:xfrm>
              <a:off x="893763" y="4281487"/>
              <a:ext cx="395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p</a:t>
              </a:r>
              <a:r>
                <a:rPr lang="en-US" altLang="cs-CZ" i="1" baseline="30000"/>
                <a:t>p</a:t>
              </a:r>
              <a:endParaRPr lang="cs-CZ" altLang="cs-CZ" i="1" baseline="30000"/>
            </a:p>
          </p:txBody>
        </p:sp>
        <p:sp>
          <p:nvSpPr>
            <p:cNvPr id="269" name="Line 39">
              <a:extLst>
                <a:ext uri="{FF2B5EF4-FFF2-40B4-BE49-F238E27FC236}">
                  <a16:creationId xmlns:a16="http://schemas.microsoft.com/office/drawing/2014/main" id="{07BD1D50-8D43-4243-949E-A63C7604FFC0}"/>
                </a:ext>
              </a:extLst>
            </p:cNvPr>
            <p:cNvSpPr>
              <a:spLocks noChangeShapeType="1"/>
            </p:cNvSpPr>
            <p:nvPr/>
          </p:nvSpPr>
          <p:spPr bwMode="auto">
            <a:xfrm>
              <a:off x="1357313" y="4333874"/>
              <a:ext cx="650875" cy="6111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70" name="Line 40">
              <a:extLst>
                <a:ext uri="{FF2B5EF4-FFF2-40B4-BE49-F238E27FC236}">
                  <a16:creationId xmlns:a16="http://schemas.microsoft.com/office/drawing/2014/main" id="{F5574620-1142-4555-A794-1ADFAD8DBEEE}"/>
                </a:ext>
              </a:extLst>
            </p:cNvPr>
            <p:cNvSpPr>
              <a:spLocks noChangeShapeType="1"/>
            </p:cNvSpPr>
            <p:nvPr/>
          </p:nvSpPr>
          <p:spPr bwMode="auto">
            <a:xfrm>
              <a:off x="1408113" y="4302124"/>
              <a:ext cx="1914525" cy="6191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71" name="Arc 41">
              <a:extLst>
                <a:ext uri="{FF2B5EF4-FFF2-40B4-BE49-F238E27FC236}">
                  <a16:creationId xmlns:a16="http://schemas.microsoft.com/office/drawing/2014/main" id="{66C5562F-102F-44B6-9C45-36F59EF27908}"/>
                </a:ext>
              </a:extLst>
            </p:cNvPr>
            <p:cNvSpPr>
              <a:spLocks/>
            </p:cNvSpPr>
            <p:nvPr/>
          </p:nvSpPr>
          <p:spPr bwMode="auto">
            <a:xfrm flipV="1">
              <a:off x="1470025" y="3976687"/>
              <a:ext cx="1441450" cy="1933575"/>
            </a:xfrm>
            <a:custGeom>
              <a:avLst/>
              <a:gdLst>
                <a:gd name="T0" fmla="*/ 443246 w 21600"/>
                <a:gd name="T1" fmla="*/ 0 h 24558"/>
                <a:gd name="T2" fmla="*/ 1416492 w 21600"/>
                <a:gd name="T3" fmla="*/ 1933575 h 24558"/>
                <a:gd name="T4" fmla="*/ 0 w 21600"/>
                <a:gd name="T5" fmla="*/ 1618241 h 24558"/>
                <a:gd name="T6" fmla="*/ 0 60000 65536"/>
                <a:gd name="T7" fmla="*/ 0 60000 65536"/>
                <a:gd name="T8" fmla="*/ 0 60000 65536"/>
                <a:gd name="T9" fmla="*/ 0 w 21600"/>
                <a:gd name="T10" fmla="*/ 0 h 24558"/>
                <a:gd name="T11" fmla="*/ 21600 w 21600"/>
                <a:gd name="T12" fmla="*/ 24558 h 24558"/>
              </a:gdLst>
              <a:ahLst/>
              <a:cxnLst>
                <a:cxn ang="T6">
                  <a:pos x="T0" y="T1"/>
                </a:cxn>
                <a:cxn ang="T7">
                  <a:pos x="T2" y="T3"/>
                </a:cxn>
                <a:cxn ang="T8">
                  <a:pos x="T4" y="T5"/>
                </a:cxn>
              </a:cxnLst>
              <a:rect l="T9" t="T10" r="T11" b="T12"/>
              <a:pathLst>
                <a:path w="21600" h="24558" fill="none" extrusionOk="0">
                  <a:moveTo>
                    <a:pt x="6642" y="-1"/>
                  </a:moveTo>
                  <a:cubicBezTo>
                    <a:pt x="15558" y="2881"/>
                    <a:pt x="21600" y="11182"/>
                    <a:pt x="21600" y="20553"/>
                  </a:cubicBezTo>
                  <a:cubicBezTo>
                    <a:pt x="21600" y="21896"/>
                    <a:pt x="21474" y="23237"/>
                    <a:pt x="21225" y="24557"/>
                  </a:cubicBezTo>
                </a:path>
                <a:path w="21600" h="24558" stroke="0" extrusionOk="0">
                  <a:moveTo>
                    <a:pt x="6642" y="-1"/>
                  </a:moveTo>
                  <a:cubicBezTo>
                    <a:pt x="15558" y="2881"/>
                    <a:pt x="21600" y="11182"/>
                    <a:pt x="21600" y="20553"/>
                  </a:cubicBezTo>
                  <a:cubicBezTo>
                    <a:pt x="21600" y="21896"/>
                    <a:pt x="21474" y="23237"/>
                    <a:pt x="21225" y="24557"/>
                  </a:cubicBezTo>
                  <a:lnTo>
                    <a:pt x="0" y="20553"/>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grpSp>
      <p:sp>
        <p:nvSpPr>
          <p:cNvPr id="5" name="Zástupný symbol pro číslo snímku 4">
            <a:extLst>
              <a:ext uri="{FF2B5EF4-FFF2-40B4-BE49-F238E27FC236}">
                <a16:creationId xmlns:a16="http://schemas.microsoft.com/office/drawing/2014/main" id="{576455A0-EAAF-4286-8B6B-C8022AE95529}"/>
              </a:ext>
            </a:extLst>
          </p:cNvPr>
          <p:cNvSpPr>
            <a:spLocks noGrp="1"/>
          </p:cNvSpPr>
          <p:nvPr>
            <p:ph type="sldNum" sz="quarter" idx="11"/>
          </p:nvPr>
        </p:nvSpPr>
        <p:spPr/>
        <p:txBody>
          <a:bodyPr/>
          <a:lstStyle/>
          <a:p>
            <a:pPr>
              <a:defRPr/>
            </a:pPr>
            <a:fld id="{0BAAA98E-AEB8-429B-B9FA-B14E1C5572D3}" type="slidenum">
              <a:rPr lang="en-US" altLang="en-US" smtClean="0"/>
              <a:pPr>
                <a:defRPr/>
              </a:pPr>
              <a:t>97</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22531910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M-Tree – Range Search</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M-Tree – range search</a:t>
            </a:r>
          </a:p>
          <a:p>
            <a:pPr eaLnBrk="1" hangingPunct="1"/>
            <a:r>
              <a:rPr lang="en-US" altLang="cs-CZ" sz="2400" dirty="0"/>
              <a:t>If not discarded, compute </a:t>
            </a:r>
            <a:r>
              <a:rPr lang="en-US" altLang="cs-CZ" sz="2400" i="1" dirty="0"/>
              <a:t>d</a:t>
            </a:r>
            <a:r>
              <a:rPr lang="en-US" altLang="cs-CZ" sz="2400" dirty="0"/>
              <a:t>(</a:t>
            </a:r>
            <a:r>
              <a:rPr lang="en-US" altLang="cs-CZ" sz="2400" i="1" dirty="0"/>
              <a:t>q</a:t>
            </a:r>
            <a:r>
              <a:rPr lang="en-US" altLang="cs-CZ" sz="2400" dirty="0"/>
              <a:t>, </a:t>
            </a:r>
            <a:r>
              <a:rPr lang="en-US" altLang="cs-CZ" sz="2400" i="1" dirty="0"/>
              <a:t>p</a:t>
            </a:r>
            <a:r>
              <a:rPr lang="en-US" altLang="cs-CZ" sz="2400" dirty="0"/>
              <a:t>) and</a:t>
            </a:r>
          </a:p>
          <a:p>
            <a:pPr lvl="1" eaLnBrk="1" hangingPunct="1"/>
            <a:r>
              <a:rPr lang="en-US" altLang="cs-CZ" sz="2000" dirty="0"/>
              <a:t>Prune the subtree if </a:t>
            </a:r>
            <a:r>
              <a:rPr lang="en-US" altLang="cs-CZ" sz="2000" i="1" dirty="0"/>
              <a:t>d</a:t>
            </a:r>
            <a:r>
              <a:rPr lang="en-US" altLang="cs-CZ" sz="2000" dirty="0"/>
              <a:t>(</a:t>
            </a:r>
            <a:r>
              <a:rPr lang="en-US" altLang="cs-CZ" sz="2000" i="1" dirty="0"/>
              <a:t>q, p</a:t>
            </a:r>
            <a:r>
              <a:rPr lang="en-US" altLang="cs-CZ" sz="2000" dirty="0"/>
              <a:t>)</a:t>
            </a:r>
            <a:r>
              <a:rPr lang="en-US" altLang="cs-CZ" sz="2000" i="1" dirty="0"/>
              <a:t> – </a:t>
            </a:r>
            <a:r>
              <a:rPr lang="en-US" altLang="cs-CZ" sz="2000" i="1" dirty="0" err="1"/>
              <a:t>r</a:t>
            </a:r>
            <a:r>
              <a:rPr lang="en-US" altLang="cs-CZ" sz="2000" i="1" baseline="30000" dirty="0" err="1"/>
              <a:t>c</a:t>
            </a:r>
            <a:r>
              <a:rPr lang="en-US" altLang="cs-CZ" sz="2000" i="1" dirty="0"/>
              <a:t> &gt; r</a:t>
            </a:r>
          </a:p>
          <a:p>
            <a:pPr lvl="1" eaLnBrk="1" hangingPunct="1"/>
            <a:r>
              <a:rPr lang="en-US" altLang="cs-CZ" sz="2000" dirty="0"/>
              <a:t>Application of the range-pivot constraint</a:t>
            </a:r>
          </a:p>
          <a:p>
            <a:pPr eaLnBrk="1" hangingPunct="1"/>
            <a:endParaRPr lang="en-US" altLang="cs-CZ" sz="2400" dirty="0"/>
          </a:p>
          <a:p>
            <a:pPr eaLnBrk="1" hangingPunct="1"/>
            <a:endParaRPr lang="en-US" altLang="cs-CZ" sz="2400" dirty="0"/>
          </a:p>
          <a:p>
            <a:pPr eaLnBrk="1" hangingPunct="1"/>
            <a:endParaRPr lang="en-US" altLang="cs-CZ" sz="2400" dirty="0"/>
          </a:p>
          <a:p>
            <a:pPr eaLnBrk="1" hangingPunct="1"/>
            <a:endParaRPr lang="en-US" altLang="cs-CZ" sz="2400" dirty="0"/>
          </a:p>
          <a:p>
            <a:pPr eaLnBrk="1" hangingPunct="1"/>
            <a:endParaRPr lang="en-US" altLang="cs-CZ" sz="2400" dirty="0"/>
          </a:p>
          <a:p>
            <a:pPr eaLnBrk="1" hangingPunct="1"/>
            <a:endParaRPr lang="en-US" altLang="cs-CZ" sz="2400" dirty="0"/>
          </a:p>
          <a:p>
            <a:pPr eaLnBrk="1" hangingPunct="1"/>
            <a:r>
              <a:rPr lang="en-US" altLang="cs-CZ" sz="2400" dirty="0"/>
              <a:t>All non-pruned entries are searched recursively</a:t>
            </a:r>
            <a:endParaRPr lang="cs-CZ" altLang="cs-CZ" sz="2400" dirty="0"/>
          </a:p>
        </p:txBody>
      </p:sp>
      <p:grpSp>
        <p:nvGrpSpPr>
          <p:cNvPr id="46" name="Group 4">
            <a:extLst>
              <a:ext uri="{FF2B5EF4-FFF2-40B4-BE49-F238E27FC236}">
                <a16:creationId xmlns:a16="http://schemas.microsoft.com/office/drawing/2014/main" id="{96C98AA2-FC7D-4FB0-9536-5F63A8C59CFD}"/>
              </a:ext>
            </a:extLst>
          </p:cNvPr>
          <p:cNvGrpSpPr>
            <a:grpSpLocks/>
          </p:cNvGrpSpPr>
          <p:nvPr/>
        </p:nvGrpSpPr>
        <p:grpSpPr bwMode="auto">
          <a:xfrm>
            <a:off x="1266825" y="3576638"/>
            <a:ext cx="2374900" cy="1295400"/>
            <a:chOff x="1928" y="2016"/>
            <a:chExt cx="1496" cy="816"/>
          </a:xfrm>
        </p:grpSpPr>
        <p:sp>
          <p:nvSpPr>
            <p:cNvPr id="47" name="Line 5">
              <a:extLst>
                <a:ext uri="{FF2B5EF4-FFF2-40B4-BE49-F238E27FC236}">
                  <a16:creationId xmlns:a16="http://schemas.microsoft.com/office/drawing/2014/main" id="{DC55D843-14CC-4E37-BE19-F29E151EB19A}"/>
                </a:ext>
              </a:extLst>
            </p:cNvPr>
            <p:cNvSpPr>
              <a:spLocks noChangeShapeType="1"/>
            </p:cNvSpPr>
            <p:nvPr/>
          </p:nvSpPr>
          <p:spPr bwMode="auto">
            <a:xfrm flipV="1">
              <a:off x="2342" y="2053"/>
              <a:ext cx="138" cy="3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8" name="Line 6">
              <a:extLst>
                <a:ext uri="{FF2B5EF4-FFF2-40B4-BE49-F238E27FC236}">
                  <a16:creationId xmlns:a16="http://schemas.microsoft.com/office/drawing/2014/main" id="{E5B1982F-1D4B-4BED-BE3C-084ECDF54ADD}"/>
                </a:ext>
              </a:extLst>
            </p:cNvPr>
            <p:cNvSpPr>
              <a:spLocks noChangeShapeType="1"/>
            </p:cNvSpPr>
            <p:nvPr/>
          </p:nvSpPr>
          <p:spPr bwMode="auto">
            <a:xfrm flipV="1">
              <a:off x="3150" y="2103"/>
              <a:ext cx="188" cy="18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9" name="Oval 7">
              <a:extLst>
                <a:ext uri="{FF2B5EF4-FFF2-40B4-BE49-F238E27FC236}">
                  <a16:creationId xmlns:a16="http://schemas.microsoft.com/office/drawing/2014/main" id="{0B77089F-9FCA-4A06-AAED-763D5F452355}"/>
                </a:ext>
              </a:extLst>
            </p:cNvPr>
            <p:cNvSpPr>
              <a:spLocks noChangeArrowheads="1"/>
            </p:cNvSpPr>
            <p:nvPr/>
          </p:nvSpPr>
          <p:spPr bwMode="auto">
            <a:xfrm>
              <a:off x="2880" y="2016"/>
              <a:ext cx="544" cy="54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grpSp>
          <p:nvGrpSpPr>
            <p:cNvPr id="50" name="Group 8">
              <a:extLst>
                <a:ext uri="{FF2B5EF4-FFF2-40B4-BE49-F238E27FC236}">
                  <a16:creationId xmlns:a16="http://schemas.microsoft.com/office/drawing/2014/main" id="{73A09803-77AE-4C49-8BEC-FC5707F21020}"/>
                </a:ext>
              </a:extLst>
            </p:cNvPr>
            <p:cNvGrpSpPr>
              <a:grpSpLocks/>
            </p:cNvGrpSpPr>
            <p:nvPr/>
          </p:nvGrpSpPr>
          <p:grpSpPr bwMode="auto">
            <a:xfrm>
              <a:off x="3102" y="2251"/>
              <a:ext cx="242" cy="231"/>
              <a:chOff x="3787" y="3249"/>
              <a:chExt cx="242" cy="231"/>
            </a:xfrm>
          </p:grpSpPr>
          <p:sp>
            <p:nvSpPr>
              <p:cNvPr id="60" name="Rectangle 9">
                <a:extLst>
                  <a:ext uri="{FF2B5EF4-FFF2-40B4-BE49-F238E27FC236}">
                    <a16:creationId xmlns:a16="http://schemas.microsoft.com/office/drawing/2014/main" id="{97B809F6-F580-44C3-B63C-22442F7A34C3}"/>
                  </a:ext>
                </a:extLst>
              </p:cNvPr>
              <p:cNvSpPr>
                <a:spLocks noChangeArrowheads="1"/>
              </p:cNvSpPr>
              <p:nvPr/>
            </p:nvSpPr>
            <p:spPr bwMode="auto">
              <a:xfrm>
                <a:off x="3787" y="3249"/>
                <a:ext cx="91" cy="91"/>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61" name="Text Box 10">
                <a:extLst>
                  <a:ext uri="{FF2B5EF4-FFF2-40B4-BE49-F238E27FC236}">
                    <a16:creationId xmlns:a16="http://schemas.microsoft.com/office/drawing/2014/main" id="{4B2E33C6-C4F5-4866-B1D3-201A709FC424}"/>
                  </a:ext>
                </a:extLst>
              </p:cNvPr>
              <p:cNvSpPr txBox="1">
                <a:spLocks noChangeArrowheads="1"/>
              </p:cNvSpPr>
              <p:nvPr/>
            </p:nvSpPr>
            <p:spPr bwMode="auto">
              <a:xfrm>
                <a:off x="3833" y="324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cs-CZ" altLang="cs-CZ" i="1"/>
                  <a:t>q</a:t>
                </a:r>
              </a:p>
            </p:txBody>
          </p:sp>
        </p:grpSp>
        <p:sp>
          <p:nvSpPr>
            <p:cNvPr id="51" name="AutoShape 11">
              <a:extLst>
                <a:ext uri="{FF2B5EF4-FFF2-40B4-BE49-F238E27FC236}">
                  <a16:creationId xmlns:a16="http://schemas.microsoft.com/office/drawing/2014/main" id="{1CB8D34B-85A4-41E4-8C22-60F7F8A1CE01}"/>
                </a:ext>
              </a:extLst>
            </p:cNvPr>
            <p:cNvSpPr>
              <a:spLocks noChangeArrowheads="1"/>
            </p:cNvSpPr>
            <p:nvPr/>
          </p:nvSpPr>
          <p:spPr bwMode="auto">
            <a:xfrm>
              <a:off x="2294" y="2385"/>
              <a:ext cx="91" cy="90"/>
            </a:xfrm>
            <a:prstGeom prst="diamond">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52" name="Text Box 12">
              <a:extLst>
                <a:ext uri="{FF2B5EF4-FFF2-40B4-BE49-F238E27FC236}">
                  <a16:creationId xmlns:a16="http://schemas.microsoft.com/office/drawing/2014/main" id="{2B287944-7087-46C4-86E9-53339C2C50A7}"/>
                </a:ext>
              </a:extLst>
            </p:cNvPr>
            <p:cNvSpPr txBox="1">
              <a:spLocks noChangeArrowheads="1"/>
            </p:cNvSpPr>
            <p:nvPr/>
          </p:nvSpPr>
          <p:spPr bwMode="auto">
            <a:xfrm>
              <a:off x="2336" y="237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p</a:t>
              </a:r>
              <a:endParaRPr lang="cs-CZ" altLang="cs-CZ" i="1" baseline="-25000"/>
            </a:p>
          </p:txBody>
        </p:sp>
        <p:sp>
          <p:nvSpPr>
            <p:cNvPr id="53" name="Text Box 13">
              <a:extLst>
                <a:ext uri="{FF2B5EF4-FFF2-40B4-BE49-F238E27FC236}">
                  <a16:creationId xmlns:a16="http://schemas.microsoft.com/office/drawing/2014/main" id="{903B509B-C147-4071-B15A-5FE14133BBA0}"/>
                </a:ext>
              </a:extLst>
            </p:cNvPr>
            <p:cNvSpPr txBox="1">
              <a:spLocks noChangeArrowheads="1"/>
            </p:cNvSpPr>
            <p:nvPr/>
          </p:nvSpPr>
          <p:spPr bwMode="auto">
            <a:xfrm>
              <a:off x="2472" y="215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en-US" altLang="cs-CZ" i="1"/>
                <a:t>r</a:t>
              </a:r>
              <a:r>
                <a:rPr lang="en-US" altLang="cs-CZ" i="1" baseline="30000"/>
                <a:t>c</a:t>
              </a:r>
              <a:endParaRPr lang="cs-CZ" altLang="cs-CZ" i="1" baseline="30000"/>
            </a:p>
          </p:txBody>
        </p:sp>
        <p:sp>
          <p:nvSpPr>
            <p:cNvPr id="54" name="Oval 14">
              <a:extLst>
                <a:ext uri="{FF2B5EF4-FFF2-40B4-BE49-F238E27FC236}">
                  <a16:creationId xmlns:a16="http://schemas.microsoft.com/office/drawing/2014/main" id="{A4D1E05A-8A29-46F3-B672-59DADB5A8BAA}"/>
                </a:ext>
              </a:extLst>
            </p:cNvPr>
            <p:cNvSpPr>
              <a:spLocks noChangeArrowheads="1"/>
            </p:cNvSpPr>
            <p:nvPr/>
          </p:nvSpPr>
          <p:spPr bwMode="auto">
            <a:xfrm>
              <a:off x="1928" y="2016"/>
              <a:ext cx="816" cy="8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55" name="Text Box 15">
              <a:extLst>
                <a:ext uri="{FF2B5EF4-FFF2-40B4-BE49-F238E27FC236}">
                  <a16:creationId xmlns:a16="http://schemas.microsoft.com/office/drawing/2014/main" id="{713A6400-9447-4B38-B433-D287ACF3A8D9}"/>
                </a:ext>
              </a:extLst>
            </p:cNvPr>
            <p:cNvSpPr txBox="1">
              <a:spLocks noChangeArrowheads="1"/>
            </p:cNvSpPr>
            <p:nvPr/>
          </p:nvSpPr>
          <p:spPr bwMode="auto">
            <a:xfrm>
              <a:off x="3242" y="210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algn="l" eaLnBrk="1" hangingPunct="1">
                <a:spcBef>
                  <a:spcPct val="0"/>
                </a:spcBef>
                <a:buClrTx/>
                <a:buSzTx/>
                <a:buFontTx/>
                <a:buNone/>
              </a:pPr>
              <a:r>
                <a:rPr lang="cs-CZ" altLang="cs-CZ" i="1"/>
                <a:t>r</a:t>
              </a:r>
            </a:p>
          </p:txBody>
        </p:sp>
        <p:sp>
          <p:nvSpPr>
            <p:cNvPr id="56" name="Oval 16">
              <a:extLst>
                <a:ext uri="{FF2B5EF4-FFF2-40B4-BE49-F238E27FC236}">
                  <a16:creationId xmlns:a16="http://schemas.microsoft.com/office/drawing/2014/main" id="{88BCEE69-C212-44DE-A7EB-38FAA4E1A3A0}"/>
                </a:ext>
              </a:extLst>
            </p:cNvPr>
            <p:cNvSpPr>
              <a:spLocks noChangeArrowheads="1"/>
            </p:cNvSpPr>
            <p:nvPr/>
          </p:nvSpPr>
          <p:spPr bwMode="auto">
            <a:xfrm>
              <a:off x="2109" y="2152"/>
              <a:ext cx="91" cy="91"/>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57" name="Oval 17">
              <a:extLst>
                <a:ext uri="{FF2B5EF4-FFF2-40B4-BE49-F238E27FC236}">
                  <a16:creationId xmlns:a16="http://schemas.microsoft.com/office/drawing/2014/main" id="{20079E6A-F3E4-4AA6-B676-505F21939786}"/>
                </a:ext>
              </a:extLst>
            </p:cNvPr>
            <p:cNvSpPr>
              <a:spLocks noChangeArrowheads="1"/>
            </p:cNvSpPr>
            <p:nvPr/>
          </p:nvSpPr>
          <p:spPr bwMode="auto">
            <a:xfrm>
              <a:off x="2427" y="2651"/>
              <a:ext cx="91" cy="91"/>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58" name="Oval 18">
              <a:extLst>
                <a:ext uri="{FF2B5EF4-FFF2-40B4-BE49-F238E27FC236}">
                  <a16:creationId xmlns:a16="http://schemas.microsoft.com/office/drawing/2014/main" id="{6ABA6A2C-1FC2-4A89-97A8-367A83F2E868}"/>
                </a:ext>
              </a:extLst>
            </p:cNvPr>
            <p:cNvSpPr>
              <a:spLocks noChangeArrowheads="1"/>
            </p:cNvSpPr>
            <p:nvPr/>
          </p:nvSpPr>
          <p:spPr bwMode="auto">
            <a:xfrm>
              <a:off x="1973" y="2560"/>
              <a:ext cx="91" cy="91"/>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6pPr>
              <a:lvl7pPr marL="29718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7pPr>
              <a:lvl8pPr marL="34290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8pPr>
              <a:lvl9pPr marL="3886200" indent="-228600" algn="ctr" eaLnBrk="0" fontAlgn="base" hangingPunct="0">
                <a:spcBef>
                  <a:spcPct val="20000"/>
                </a:spcBef>
                <a:spcAft>
                  <a:spcPct val="0"/>
                </a:spcAft>
                <a:buClr>
                  <a:schemeClr val="bg1"/>
                </a:buClr>
                <a:buSzPct val="100000"/>
                <a:buFont typeface="Wingdings" panose="05000000000000000000" pitchFamily="2" charset="2"/>
                <a:buChar char="•"/>
                <a:defRPr>
                  <a:solidFill>
                    <a:schemeClr val="tx1"/>
                  </a:solidFill>
                  <a:latin typeface="Arial" panose="020B0604020202020204" pitchFamily="34" charset="0"/>
                </a:defRPr>
              </a:lvl9pPr>
            </a:lstStyle>
            <a:p>
              <a:pPr eaLnBrk="1" hangingPunct="1"/>
              <a:endParaRPr lang="cs-CZ" altLang="cs-CZ"/>
            </a:p>
          </p:txBody>
        </p:sp>
        <p:sp>
          <p:nvSpPr>
            <p:cNvPr id="59" name="Line 19">
              <a:extLst>
                <a:ext uri="{FF2B5EF4-FFF2-40B4-BE49-F238E27FC236}">
                  <a16:creationId xmlns:a16="http://schemas.microsoft.com/office/drawing/2014/main" id="{35A79175-DFFC-490C-8CD1-85D297F88B56}"/>
                </a:ext>
              </a:extLst>
            </p:cNvPr>
            <p:cNvSpPr>
              <a:spLocks noChangeShapeType="1"/>
            </p:cNvSpPr>
            <p:nvPr/>
          </p:nvSpPr>
          <p:spPr bwMode="auto">
            <a:xfrm flipV="1">
              <a:off x="2376" y="2308"/>
              <a:ext cx="728" cy="10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 name="Zástupný symbol pro číslo snímku 4">
            <a:extLst>
              <a:ext uri="{FF2B5EF4-FFF2-40B4-BE49-F238E27FC236}">
                <a16:creationId xmlns:a16="http://schemas.microsoft.com/office/drawing/2014/main" id="{D1758E06-B297-4874-8E21-5F392CCFE2C5}"/>
              </a:ext>
            </a:extLst>
          </p:cNvPr>
          <p:cNvSpPr>
            <a:spLocks noGrp="1"/>
          </p:cNvSpPr>
          <p:nvPr>
            <p:ph type="sldNum" sz="quarter" idx="11"/>
          </p:nvPr>
        </p:nvSpPr>
        <p:spPr/>
        <p:txBody>
          <a:bodyPr/>
          <a:lstStyle/>
          <a:p>
            <a:pPr>
              <a:defRPr/>
            </a:pPr>
            <a:fld id="{0BAAA98E-AEB8-429B-B9FA-B14E1C5572D3}" type="slidenum">
              <a:rPr lang="en-US" altLang="en-US" smtClean="0"/>
              <a:pPr>
                <a:defRPr/>
              </a:pPr>
              <a:t>98</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035814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5.2</a:t>
            </a:r>
            <a:r>
              <a:rPr lang="cs-CZ" dirty="0"/>
              <a:t> </a:t>
            </a:r>
            <a:r>
              <a:rPr lang="en-US" dirty="0"/>
              <a:t>D-Index</a:t>
            </a:r>
          </a:p>
        </p:txBody>
      </p:sp>
      <p:sp>
        <p:nvSpPr>
          <p:cNvPr id="2" name="Zástupný symbol pro zápatí 1">
            <a:extLst>
              <a:ext uri="{FF2B5EF4-FFF2-40B4-BE49-F238E27FC236}">
                <a16:creationId xmlns:a16="http://schemas.microsoft.com/office/drawing/2014/main" id="{03A5B86A-4419-40F7-8AC4-003DC5BFE804}"/>
              </a:ext>
            </a:extLst>
          </p:cNvPr>
          <p:cNvSpPr>
            <a:spLocks noGrp="1"/>
          </p:cNvSpPr>
          <p:nvPr>
            <p:ph type="ftr" sz="quarter" idx="12"/>
          </p:nvPr>
        </p:nvSpPr>
        <p:spPr/>
        <p:txBody>
          <a:bodyPr/>
          <a:lstStyle/>
          <a:p>
            <a:pPr>
              <a:defRPr/>
            </a:pPr>
            <a:r>
              <a:rPr lang="en-US"/>
              <a:t>Tutorial – Similarity Search in 3D Human Motion Data</a:t>
            </a:r>
            <a:endParaRPr lang="en-US" dirty="0"/>
          </a:p>
        </p:txBody>
      </p:sp>
      <p:sp>
        <p:nvSpPr>
          <p:cNvPr id="3" name="Zástupný symbol pro datum 2">
            <a:extLst>
              <a:ext uri="{FF2B5EF4-FFF2-40B4-BE49-F238E27FC236}">
                <a16:creationId xmlns:a16="http://schemas.microsoft.com/office/drawing/2014/main" id="{07476903-FF8F-455C-8F3D-11245AC03027}"/>
              </a:ext>
            </a:extLst>
          </p:cNvPr>
          <p:cNvSpPr>
            <a:spLocks noGrp="1"/>
          </p:cNvSpPr>
          <p:nvPr>
            <p:ph type="dt" sz="half" idx="10"/>
          </p:nvPr>
        </p:nvSpPr>
        <p:spPr/>
        <p:txBody>
          <a:bodyPr/>
          <a:lstStyle/>
          <a:p>
            <a:pPr>
              <a:defRPr/>
            </a:pPr>
            <a:r>
              <a:rPr lang="cs-CZ"/>
              <a:t>June 10, 2019</a:t>
            </a:r>
            <a:endParaRPr lang="en-US" dirty="0"/>
          </a:p>
        </p:txBody>
      </p:sp>
      <p:sp>
        <p:nvSpPr>
          <p:cNvPr id="4" name="Zástupný obsah 3">
            <a:extLst>
              <a:ext uri="{FF2B5EF4-FFF2-40B4-BE49-F238E27FC236}">
                <a16:creationId xmlns:a16="http://schemas.microsoft.com/office/drawing/2014/main" id="{22038B86-D03B-40DA-8A25-87B7D98F48BF}"/>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cs-CZ" b="1" dirty="0">
                <a:solidFill>
                  <a:schemeClr val="accent6"/>
                </a:solidFill>
              </a:rPr>
              <a:t>D-Index</a:t>
            </a:r>
          </a:p>
          <a:p>
            <a:pPr marL="0" indent="0" eaLnBrk="1" hangingPunct="1">
              <a:buNone/>
            </a:pPr>
            <a:r>
              <a:rPr lang="en-US" altLang="cs-CZ" sz="1200" dirty="0"/>
              <a:t>[</a:t>
            </a:r>
            <a:r>
              <a:rPr lang="en-US" altLang="cs-CZ" sz="1200" dirty="0" err="1"/>
              <a:t>Dohnal</a:t>
            </a:r>
            <a:r>
              <a:rPr lang="en-US" altLang="cs-CZ" sz="1200" dirty="0"/>
              <a:t> V., Gennaro C., Pasquale S., </a:t>
            </a:r>
            <a:r>
              <a:rPr lang="en-US" altLang="cs-CZ" sz="1200" dirty="0" err="1"/>
              <a:t>Zezula</a:t>
            </a:r>
            <a:r>
              <a:rPr lang="en-US" altLang="cs-CZ" sz="1200" dirty="0"/>
              <a:t> P.: D-Index: Distance Searching Index for Metric Data Sets. Multimedia Tools and Applications, 2003]</a:t>
            </a:r>
          </a:p>
        </p:txBody>
      </p:sp>
      <p:sp>
        <p:nvSpPr>
          <p:cNvPr id="23" name="Line 2">
            <a:extLst>
              <a:ext uri="{FF2B5EF4-FFF2-40B4-BE49-F238E27FC236}">
                <a16:creationId xmlns:a16="http://schemas.microsoft.com/office/drawing/2014/main" id="{11284238-C1E5-4558-ACE8-145B8BD52CF0}"/>
              </a:ext>
            </a:extLst>
          </p:cNvPr>
          <p:cNvSpPr>
            <a:spLocks noChangeShapeType="1"/>
          </p:cNvSpPr>
          <p:nvPr/>
        </p:nvSpPr>
        <p:spPr bwMode="auto">
          <a:xfrm flipH="1">
            <a:off x="2289795" y="4491038"/>
            <a:ext cx="0" cy="1511300"/>
          </a:xfrm>
          <a:prstGeom prst="line">
            <a:avLst/>
          </a:prstGeom>
          <a:noFill/>
          <a:ln w="9525" cap="rnd">
            <a:solidFill>
              <a:schemeClr val="tx1"/>
            </a:solidFill>
            <a:prstDash val="sysDot"/>
            <a:round/>
            <a:headEnd/>
            <a:tailEnd/>
          </a:ln>
          <a:effectLst/>
        </p:spPr>
        <p:txBody>
          <a:bodyPr/>
          <a:lstStyle/>
          <a:p>
            <a:endParaRPr lang="cs-CZ"/>
          </a:p>
        </p:txBody>
      </p:sp>
      <p:sp>
        <p:nvSpPr>
          <p:cNvPr id="24" name="Line 3">
            <a:extLst>
              <a:ext uri="{FF2B5EF4-FFF2-40B4-BE49-F238E27FC236}">
                <a16:creationId xmlns:a16="http://schemas.microsoft.com/office/drawing/2014/main" id="{12C5017C-8210-48C5-B0A6-7CEE447AC32B}"/>
              </a:ext>
            </a:extLst>
          </p:cNvPr>
          <p:cNvSpPr>
            <a:spLocks noChangeShapeType="1"/>
          </p:cNvSpPr>
          <p:nvPr/>
        </p:nvSpPr>
        <p:spPr bwMode="auto">
          <a:xfrm flipH="1">
            <a:off x="2866058" y="4418013"/>
            <a:ext cx="0" cy="1511300"/>
          </a:xfrm>
          <a:prstGeom prst="line">
            <a:avLst/>
          </a:prstGeom>
          <a:noFill/>
          <a:ln w="9525" cap="rnd">
            <a:solidFill>
              <a:schemeClr val="tx1"/>
            </a:solidFill>
            <a:prstDash val="sysDot"/>
            <a:round/>
            <a:headEnd/>
            <a:tailEnd/>
          </a:ln>
          <a:effectLst/>
        </p:spPr>
        <p:txBody>
          <a:bodyPr/>
          <a:lstStyle/>
          <a:p>
            <a:endParaRPr lang="cs-CZ"/>
          </a:p>
        </p:txBody>
      </p:sp>
      <p:sp>
        <p:nvSpPr>
          <p:cNvPr id="25" name="Line 4">
            <a:extLst>
              <a:ext uri="{FF2B5EF4-FFF2-40B4-BE49-F238E27FC236}">
                <a16:creationId xmlns:a16="http://schemas.microsoft.com/office/drawing/2014/main" id="{33E89037-E2A1-474D-93CD-3B749B832279}"/>
              </a:ext>
            </a:extLst>
          </p:cNvPr>
          <p:cNvSpPr>
            <a:spLocks noChangeShapeType="1"/>
          </p:cNvSpPr>
          <p:nvPr/>
        </p:nvSpPr>
        <p:spPr bwMode="auto">
          <a:xfrm flipH="1">
            <a:off x="1281733" y="31226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6" name="Line 5">
            <a:extLst>
              <a:ext uri="{FF2B5EF4-FFF2-40B4-BE49-F238E27FC236}">
                <a16:creationId xmlns:a16="http://schemas.microsoft.com/office/drawing/2014/main" id="{88C2DF89-F092-4CF6-919E-A411BB4CFD43}"/>
              </a:ext>
            </a:extLst>
          </p:cNvPr>
          <p:cNvSpPr>
            <a:spLocks noChangeShapeType="1"/>
          </p:cNvSpPr>
          <p:nvPr/>
        </p:nvSpPr>
        <p:spPr bwMode="auto">
          <a:xfrm flipH="1">
            <a:off x="1715120" y="26908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7" name="Line 6">
            <a:extLst>
              <a:ext uri="{FF2B5EF4-FFF2-40B4-BE49-F238E27FC236}">
                <a16:creationId xmlns:a16="http://schemas.microsoft.com/office/drawing/2014/main" id="{C728DCD7-6CD0-48BB-BDA5-77040705CEC5}"/>
              </a:ext>
            </a:extLst>
          </p:cNvPr>
          <p:cNvSpPr>
            <a:spLocks noChangeShapeType="1"/>
          </p:cNvSpPr>
          <p:nvPr/>
        </p:nvSpPr>
        <p:spPr bwMode="auto">
          <a:xfrm flipH="1">
            <a:off x="3154983" y="22590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8" name="Line 7">
            <a:extLst>
              <a:ext uri="{FF2B5EF4-FFF2-40B4-BE49-F238E27FC236}">
                <a16:creationId xmlns:a16="http://schemas.microsoft.com/office/drawing/2014/main" id="{CC2D7029-138E-43E6-B0EA-E23A92A8BA95}"/>
              </a:ext>
            </a:extLst>
          </p:cNvPr>
          <p:cNvSpPr>
            <a:spLocks noChangeShapeType="1"/>
          </p:cNvSpPr>
          <p:nvPr/>
        </p:nvSpPr>
        <p:spPr bwMode="auto">
          <a:xfrm flipH="1">
            <a:off x="3731245" y="22590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29" name="AutoShape 9">
            <a:extLst>
              <a:ext uri="{FF2B5EF4-FFF2-40B4-BE49-F238E27FC236}">
                <a16:creationId xmlns:a16="http://schemas.microsoft.com/office/drawing/2014/main" id="{79D437AA-698D-4148-A393-25175CF73481}"/>
              </a:ext>
            </a:extLst>
          </p:cNvPr>
          <p:cNvSpPr>
            <a:spLocks noChangeArrowheads="1"/>
          </p:cNvSpPr>
          <p:nvPr/>
        </p:nvSpPr>
        <p:spPr bwMode="auto">
          <a:xfrm>
            <a:off x="922958" y="2257425"/>
            <a:ext cx="3887787" cy="1296988"/>
          </a:xfrm>
          <a:prstGeom prst="parallelogram">
            <a:avLst>
              <a:gd name="adj" fmla="val 90620"/>
            </a:avLst>
          </a:prstGeom>
          <a:solidFill>
            <a:srgbClr val="DDDDDD"/>
          </a:solidFill>
          <a:ln w="9525" algn="ctr">
            <a:solidFill>
              <a:schemeClr val="tx1"/>
            </a:solidFill>
            <a:miter lim="800000"/>
            <a:headEnd/>
            <a:tailEnd/>
          </a:ln>
          <a:effectLst/>
        </p:spPr>
        <p:txBody>
          <a:bodyPr wrap="none" anchor="ctr"/>
          <a:lstStyle/>
          <a:p>
            <a:endParaRPr lang="cs-CZ"/>
          </a:p>
        </p:txBody>
      </p:sp>
      <p:sp>
        <p:nvSpPr>
          <p:cNvPr id="30" name="AutoShape 10">
            <a:extLst>
              <a:ext uri="{FF2B5EF4-FFF2-40B4-BE49-F238E27FC236}">
                <a16:creationId xmlns:a16="http://schemas.microsoft.com/office/drawing/2014/main" id="{17246108-779C-4FAE-99E6-FA57EC8AE2FB}"/>
              </a:ext>
            </a:extLst>
          </p:cNvPr>
          <p:cNvSpPr>
            <a:spLocks noChangeArrowheads="1"/>
          </p:cNvSpPr>
          <p:nvPr/>
        </p:nvSpPr>
        <p:spPr bwMode="auto">
          <a:xfrm>
            <a:off x="2578720" y="3122613"/>
            <a:ext cx="1439863" cy="431800"/>
          </a:xfrm>
          <a:prstGeom prst="parallelogram">
            <a:avLst>
              <a:gd name="adj" fmla="val 91917"/>
            </a:avLst>
          </a:prstGeom>
          <a:solidFill>
            <a:srgbClr val="99CCFF"/>
          </a:solidFill>
          <a:ln w="9525" algn="ctr">
            <a:solidFill>
              <a:schemeClr val="tx1"/>
            </a:solidFill>
            <a:miter lim="800000"/>
            <a:headEnd/>
            <a:tailEnd/>
          </a:ln>
          <a:effectLst/>
        </p:spPr>
        <p:txBody>
          <a:bodyPr wrap="none" anchor="ctr"/>
          <a:lstStyle/>
          <a:p>
            <a:endParaRPr lang="cs-CZ"/>
          </a:p>
        </p:txBody>
      </p:sp>
      <p:sp>
        <p:nvSpPr>
          <p:cNvPr id="31" name="AutoShape 11">
            <a:extLst>
              <a:ext uri="{FF2B5EF4-FFF2-40B4-BE49-F238E27FC236}">
                <a16:creationId xmlns:a16="http://schemas.microsoft.com/office/drawing/2014/main" id="{77D088BB-1EE1-4461-8645-BEF376149FC1}"/>
              </a:ext>
            </a:extLst>
          </p:cNvPr>
          <p:cNvSpPr>
            <a:spLocks noChangeArrowheads="1"/>
          </p:cNvSpPr>
          <p:nvPr/>
        </p:nvSpPr>
        <p:spPr bwMode="auto">
          <a:xfrm>
            <a:off x="3370883" y="2257425"/>
            <a:ext cx="1439862" cy="431800"/>
          </a:xfrm>
          <a:prstGeom prst="parallelogram">
            <a:avLst>
              <a:gd name="adj" fmla="val 91916"/>
            </a:avLst>
          </a:prstGeom>
          <a:solidFill>
            <a:srgbClr val="99CCFF"/>
          </a:solidFill>
          <a:ln w="9525" algn="ctr">
            <a:solidFill>
              <a:schemeClr val="tx1"/>
            </a:solidFill>
            <a:miter lim="800000"/>
            <a:headEnd/>
            <a:tailEnd/>
          </a:ln>
          <a:effectLst/>
        </p:spPr>
        <p:txBody>
          <a:bodyPr wrap="none" anchor="ctr"/>
          <a:lstStyle/>
          <a:p>
            <a:endParaRPr lang="cs-CZ"/>
          </a:p>
        </p:txBody>
      </p:sp>
      <p:sp>
        <p:nvSpPr>
          <p:cNvPr id="32" name="AutoShape 12">
            <a:extLst>
              <a:ext uri="{FF2B5EF4-FFF2-40B4-BE49-F238E27FC236}">
                <a16:creationId xmlns:a16="http://schemas.microsoft.com/office/drawing/2014/main" id="{1CBC44A3-E2AA-44F7-B3F0-AB2BC7CB58BE}"/>
              </a:ext>
            </a:extLst>
          </p:cNvPr>
          <p:cNvSpPr>
            <a:spLocks noChangeArrowheads="1"/>
          </p:cNvSpPr>
          <p:nvPr/>
        </p:nvSpPr>
        <p:spPr bwMode="auto">
          <a:xfrm>
            <a:off x="1715120" y="2257425"/>
            <a:ext cx="1439863" cy="431800"/>
          </a:xfrm>
          <a:prstGeom prst="parallelogram">
            <a:avLst>
              <a:gd name="adj" fmla="val 91917"/>
            </a:avLst>
          </a:prstGeom>
          <a:solidFill>
            <a:srgbClr val="99CCFF"/>
          </a:solidFill>
          <a:ln w="9525" algn="ctr">
            <a:solidFill>
              <a:schemeClr val="tx1"/>
            </a:solidFill>
            <a:miter lim="800000"/>
            <a:headEnd/>
            <a:tailEnd/>
          </a:ln>
          <a:effectLst/>
        </p:spPr>
        <p:txBody>
          <a:bodyPr wrap="none" anchor="ctr"/>
          <a:lstStyle/>
          <a:p>
            <a:endParaRPr lang="cs-CZ"/>
          </a:p>
        </p:txBody>
      </p:sp>
      <p:sp>
        <p:nvSpPr>
          <p:cNvPr id="33" name="AutoShape 13">
            <a:extLst>
              <a:ext uri="{FF2B5EF4-FFF2-40B4-BE49-F238E27FC236}">
                <a16:creationId xmlns:a16="http://schemas.microsoft.com/office/drawing/2014/main" id="{C4612720-D033-4DE8-807E-A63774DAF738}"/>
              </a:ext>
            </a:extLst>
          </p:cNvPr>
          <p:cNvSpPr>
            <a:spLocks noChangeArrowheads="1"/>
          </p:cNvSpPr>
          <p:nvPr/>
        </p:nvSpPr>
        <p:spPr bwMode="auto">
          <a:xfrm>
            <a:off x="922958" y="3122613"/>
            <a:ext cx="1439862" cy="431800"/>
          </a:xfrm>
          <a:prstGeom prst="parallelogram">
            <a:avLst>
              <a:gd name="adj" fmla="val 91916"/>
            </a:avLst>
          </a:prstGeom>
          <a:solidFill>
            <a:srgbClr val="99CCFF"/>
          </a:solidFill>
          <a:ln w="9525" algn="ctr">
            <a:solidFill>
              <a:schemeClr val="tx1"/>
            </a:solidFill>
            <a:miter lim="800000"/>
            <a:headEnd/>
            <a:tailEnd/>
          </a:ln>
          <a:effectLst/>
        </p:spPr>
        <p:txBody>
          <a:bodyPr wrap="none" anchor="ctr"/>
          <a:lstStyle/>
          <a:p>
            <a:endParaRPr lang="cs-CZ"/>
          </a:p>
        </p:txBody>
      </p:sp>
      <p:sp>
        <p:nvSpPr>
          <p:cNvPr id="34" name="Rectangle 14">
            <a:extLst>
              <a:ext uri="{FF2B5EF4-FFF2-40B4-BE49-F238E27FC236}">
                <a16:creationId xmlns:a16="http://schemas.microsoft.com/office/drawing/2014/main" id="{FA15B3B6-14A4-4974-BCB5-20A0CEAEF368}"/>
              </a:ext>
            </a:extLst>
          </p:cNvPr>
          <p:cNvSpPr>
            <a:spLocks noChangeArrowheads="1"/>
          </p:cNvSpPr>
          <p:nvPr/>
        </p:nvSpPr>
        <p:spPr bwMode="auto">
          <a:xfrm>
            <a:off x="5026645" y="2690813"/>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35" name="Rectangle 15">
            <a:extLst>
              <a:ext uri="{FF2B5EF4-FFF2-40B4-BE49-F238E27FC236}">
                <a16:creationId xmlns:a16="http://schemas.microsoft.com/office/drawing/2014/main" id="{0DF76288-8943-4F2D-8077-7F492B2A834C}"/>
              </a:ext>
            </a:extLst>
          </p:cNvPr>
          <p:cNvSpPr>
            <a:spLocks noChangeArrowheads="1"/>
          </p:cNvSpPr>
          <p:nvPr/>
        </p:nvSpPr>
        <p:spPr bwMode="auto">
          <a:xfrm>
            <a:off x="5674345" y="2690813"/>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36" name="Rectangle 16">
            <a:extLst>
              <a:ext uri="{FF2B5EF4-FFF2-40B4-BE49-F238E27FC236}">
                <a16:creationId xmlns:a16="http://schemas.microsoft.com/office/drawing/2014/main" id="{4F961A6B-F78C-47AE-B103-14A0BCC6A426}"/>
              </a:ext>
            </a:extLst>
          </p:cNvPr>
          <p:cNvSpPr>
            <a:spLocks noChangeArrowheads="1"/>
          </p:cNvSpPr>
          <p:nvPr/>
        </p:nvSpPr>
        <p:spPr bwMode="auto">
          <a:xfrm>
            <a:off x="6323633" y="2690813"/>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37" name="Rectangle 17">
            <a:extLst>
              <a:ext uri="{FF2B5EF4-FFF2-40B4-BE49-F238E27FC236}">
                <a16:creationId xmlns:a16="http://schemas.microsoft.com/office/drawing/2014/main" id="{24EEF894-E15A-4732-B525-FEB3862E6BA2}"/>
              </a:ext>
            </a:extLst>
          </p:cNvPr>
          <p:cNvSpPr>
            <a:spLocks noChangeArrowheads="1"/>
          </p:cNvSpPr>
          <p:nvPr/>
        </p:nvSpPr>
        <p:spPr bwMode="auto">
          <a:xfrm>
            <a:off x="6971333" y="2690813"/>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38" name="Rectangle 18">
            <a:extLst>
              <a:ext uri="{FF2B5EF4-FFF2-40B4-BE49-F238E27FC236}">
                <a16:creationId xmlns:a16="http://schemas.microsoft.com/office/drawing/2014/main" id="{93793B4C-3D65-4A0A-BBF0-C5CA2682D84D}"/>
              </a:ext>
            </a:extLst>
          </p:cNvPr>
          <p:cNvSpPr>
            <a:spLocks noChangeArrowheads="1"/>
          </p:cNvSpPr>
          <p:nvPr/>
        </p:nvSpPr>
        <p:spPr bwMode="auto">
          <a:xfrm>
            <a:off x="7763495" y="2690813"/>
            <a:ext cx="647700" cy="503237"/>
          </a:xfrm>
          <a:prstGeom prst="rect">
            <a:avLst/>
          </a:prstGeom>
          <a:solidFill>
            <a:srgbClr val="DDDDDD"/>
          </a:solidFill>
          <a:ln w="19050" algn="ctr">
            <a:solidFill>
              <a:schemeClr val="tx1"/>
            </a:solidFill>
            <a:miter lim="800000"/>
            <a:headEnd/>
            <a:tailEnd/>
          </a:ln>
          <a:effectLst/>
        </p:spPr>
        <p:txBody>
          <a:bodyPr wrap="none" anchor="ctr"/>
          <a:lstStyle/>
          <a:p>
            <a:endParaRPr lang="cs-CZ"/>
          </a:p>
        </p:txBody>
      </p:sp>
      <p:sp>
        <p:nvSpPr>
          <p:cNvPr id="39" name="Freeform 19">
            <a:extLst>
              <a:ext uri="{FF2B5EF4-FFF2-40B4-BE49-F238E27FC236}">
                <a16:creationId xmlns:a16="http://schemas.microsoft.com/office/drawing/2014/main" id="{FA1314C5-E7A6-44DC-8E0E-139F444F1A3B}"/>
              </a:ext>
            </a:extLst>
          </p:cNvPr>
          <p:cNvSpPr>
            <a:spLocks/>
          </p:cNvSpPr>
          <p:nvPr/>
        </p:nvSpPr>
        <p:spPr bwMode="auto">
          <a:xfrm>
            <a:off x="1281733" y="4059238"/>
            <a:ext cx="3097212" cy="1295400"/>
          </a:xfrm>
          <a:custGeom>
            <a:avLst/>
            <a:gdLst/>
            <a:ahLst/>
            <a:cxnLst>
              <a:cxn ang="0">
                <a:pos x="1724" y="544"/>
              </a:cxn>
              <a:cxn ang="0">
                <a:pos x="1044" y="544"/>
              </a:cxn>
              <a:cxn ang="0">
                <a:pos x="817" y="816"/>
              </a:cxn>
              <a:cxn ang="0">
                <a:pos x="454" y="816"/>
              </a:cxn>
              <a:cxn ang="0">
                <a:pos x="681" y="544"/>
              </a:cxn>
              <a:cxn ang="0">
                <a:pos x="0" y="544"/>
              </a:cxn>
              <a:cxn ang="0">
                <a:pos x="273" y="272"/>
              </a:cxn>
              <a:cxn ang="0">
                <a:pos x="908" y="272"/>
              </a:cxn>
              <a:cxn ang="0">
                <a:pos x="1180" y="0"/>
              </a:cxn>
              <a:cxn ang="0">
                <a:pos x="1543" y="0"/>
              </a:cxn>
              <a:cxn ang="0">
                <a:pos x="1316" y="272"/>
              </a:cxn>
              <a:cxn ang="0">
                <a:pos x="1951" y="272"/>
              </a:cxn>
              <a:cxn ang="0">
                <a:pos x="1724" y="544"/>
              </a:cxn>
            </a:cxnLst>
            <a:rect l="0" t="0" r="r" b="b"/>
            <a:pathLst>
              <a:path w="1951" h="816">
                <a:moveTo>
                  <a:pt x="1724" y="544"/>
                </a:moveTo>
                <a:lnTo>
                  <a:pt x="1044" y="544"/>
                </a:lnTo>
                <a:lnTo>
                  <a:pt x="817" y="816"/>
                </a:lnTo>
                <a:lnTo>
                  <a:pt x="454" y="816"/>
                </a:lnTo>
                <a:lnTo>
                  <a:pt x="681" y="544"/>
                </a:lnTo>
                <a:lnTo>
                  <a:pt x="0" y="544"/>
                </a:lnTo>
                <a:lnTo>
                  <a:pt x="273" y="272"/>
                </a:lnTo>
                <a:lnTo>
                  <a:pt x="908" y="272"/>
                </a:lnTo>
                <a:lnTo>
                  <a:pt x="1180" y="0"/>
                </a:lnTo>
                <a:lnTo>
                  <a:pt x="1543" y="0"/>
                </a:lnTo>
                <a:lnTo>
                  <a:pt x="1316" y="272"/>
                </a:lnTo>
                <a:lnTo>
                  <a:pt x="1951" y="272"/>
                </a:lnTo>
                <a:lnTo>
                  <a:pt x="1724" y="544"/>
                </a:lnTo>
                <a:close/>
              </a:path>
            </a:pathLst>
          </a:custGeom>
          <a:solidFill>
            <a:srgbClr val="99CCFF"/>
          </a:solidFill>
          <a:ln w="9525" cap="flat" cmpd="sng">
            <a:solidFill>
              <a:schemeClr val="tx1"/>
            </a:solidFill>
            <a:prstDash val="solid"/>
            <a:round/>
            <a:headEnd/>
            <a:tailEnd/>
          </a:ln>
          <a:effectLst/>
        </p:spPr>
        <p:txBody>
          <a:bodyPr/>
          <a:lstStyle/>
          <a:p>
            <a:endParaRPr lang="cs-CZ"/>
          </a:p>
        </p:txBody>
      </p:sp>
      <p:sp>
        <p:nvSpPr>
          <p:cNvPr id="40" name="Line 20">
            <a:extLst>
              <a:ext uri="{FF2B5EF4-FFF2-40B4-BE49-F238E27FC236}">
                <a16:creationId xmlns:a16="http://schemas.microsoft.com/office/drawing/2014/main" id="{E0053367-52BF-4B74-ABB4-BAB3F77DDD6A}"/>
              </a:ext>
            </a:extLst>
          </p:cNvPr>
          <p:cNvSpPr>
            <a:spLocks noChangeShapeType="1"/>
          </p:cNvSpPr>
          <p:nvPr/>
        </p:nvSpPr>
        <p:spPr bwMode="auto">
          <a:xfrm flipH="1">
            <a:off x="2002458" y="35544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41" name="Line 21">
            <a:extLst>
              <a:ext uri="{FF2B5EF4-FFF2-40B4-BE49-F238E27FC236}">
                <a16:creationId xmlns:a16="http://schemas.microsoft.com/office/drawing/2014/main" id="{90917DD1-77D1-4375-91C1-D38BD4FC04BD}"/>
              </a:ext>
            </a:extLst>
          </p:cNvPr>
          <p:cNvSpPr>
            <a:spLocks noChangeShapeType="1"/>
          </p:cNvSpPr>
          <p:nvPr/>
        </p:nvSpPr>
        <p:spPr bwMode="auto">
          <a:xfrm flipH="1">
            <a:off x="4378945" y="26908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42" name="Line 22">
            <a:extLst>
              <a:ext uri="{FF2B5EF4-FFF2-40B4-BE49-F238E27FC236}">
                <a16:creationId xmlns:a16="http://schemas.microsoft.com/office/drawing/2014/main" id="{1F501DE9-5373-451E-8908-261E9C62E60D}"/>
              </a:ext>
            </a:extLst>
          </p:cNvPr>
          <p:cNvSpPr>
            <a:spLocks noChangeShapeType="1"/>
          </p:cNvSpPr>
          <p:nvPr/>
        </p:nvSpPr>
        <p:spPr bwMode="auto">
          <a:xfrm flipH="1">
            <a:off x="4018583" y="31226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43" name="Freeform 23">
            <a:extLst>
              <a:ext uri="{FF2B5EF4-FFF2-40B4-BE49-F238E27FC236}">
                <a16:creationId xmlns:a16="http://schemas.microsoft.com/office/drawing/2014/main" id="{2B95ED68-FE16-4735-A37A-CDC954ABFB54}"/>
              </a:ext>
            </a:extLst>
          </p:cNvPr>
          <p:cNvSpPr>
            <a:spLocks/>
          </p:cNvSpPr>
          <p:nvPr/>
        </p:nvSpPr>
        <p:spPr bwMode="auto">
          <a:xfrm>
            <a:off x="2289795" y="4381500"/>
            <a:ext cx="1062038" cy="685800"/>
          </a:xfrm>
          <a:custGeom>
            <a:avLst/>
            <a:gdLst/>
            <a:ahLst/>
            <a:cxnLst>
              <a:cxn ang="0">
                <a:pos x="0" y="69"/>
              </a:cxn>
              <a:cxn ang="0">
                <a:pos x="333" y="432"/>
              </a:cxn>
              <a:cxn ang="0">
                <a:pos x="409" y="341"/>
              </a:cxn>
              <a:cxn ang="0">
                <a:pos x="669" y="343"/>
              </a:cxn>
              <a:cxn ang="0">
                <a:pos x="347" y="0"/>
              </a:cxn>
              <a:cxn ang="0">
                <a:pos x="273" y="69"/>
              </a:cxn>
              <a:cxn ang="0">
                <a:pos x="0" y="69"/>
              </a:cxn>
            </a:cxnLst>
            <a:rect l="0" t="0" r="r" b="b"/>
            <a:pathLst>
              <a:path w="669" h="432">
                <a:moveTo>
                  <a:pt x="0" y="69"/>
                </a:moveTo>
                <a:lnTo>
                  <a:pt x="333" y="432"/>
                </a:lnTo>
                <a:lnTo>
                  <a:pt x="409" y="341"/>
                </a:lnTo>
                <a:lnTo>
                  <a:pt x="669" y="343"/>
                </a:lnTo>
                <a:lnTo>
                  <a:pt x="347" y="0"/>
                </a:lnTo>
                <a:lnTo>
                  <a:pt x="273" y="69"/>
                </a:lnTo>
                <a:lnTo>
                  <a:pt x="0" y="69"/>
                </a:lnTo>
                <a:close/>
              </a:path>
            </a:pathLst>
          </a:custGeom>
          <a:solidFill>
            <a:srgbClr val="DDDDDD"/>
          </a:solidFill>
          <a:ln w="9525" cap="flat" cmpd="sng">
            <a:solidFill>
              <a:schemeClr val="tx1"/>
            </a:solidFill>
            <a:prstDash val="solid"/>
            <a:round/>
            <a:headEnd/>
            <a:tailEnd/>
          </a:ln>
          <a:effectLst/>
        </p:spPr>
        <p:txBody>
          <a:bodyPr/>
          <a:lstStyle/>
          <a:p>
            <a:endParaRPr lang="cs-CZ"/>
          </a:p>
        </p:txBody>
      </p:sp>
      <p:sp>
        <p:nvSpPr>
          <p:cNvPr id="44" name="Freeform 24">
            <a:extLst>
              <a:ext uri="{FF2B5EF4-FFF2-40B4-BE49-F238E27FC236}">
                <a16:creationId xmlns:a16="http://schemas.microsoft.com/office/drawing/2014/main" id="{E602E9AC-B4E5-4B78-881E-53CC67E41126}"/>
              </a:ext>
            </a:extLst>
          </p:cNvPr>
          <p:cNvSpPr>
            <a:spLocks/>
          </p:cNvSpPr>
          <p:nvPr/>
        </p:nvSpPr>
        <p:spPr bwMode="auto">
          <a:xfrm>
            <a:off x="2289795" y="5892800"/>
            <a:ext cx="1062038" cy="685800"/>
          </a:xfrm>
          <a:custGeom>
            <a:avLst/>
            <a:gdLst/>
            <a:ahLst/>
            <a:cxnLst>
              <a:cxn ang="0">
                <a:pos x="0" y="69"/>
              </a:cxn>
              <a:cxn ang="0">
                <a:pos x="333" y="432"/>
              </a:cxn>
              <a:cxn ang="0">
                <a:pos x="409" y="341"/>
              </a:cxn>
              <a:cxn ang="0">
                <a:pos x="669" y="343"/>
              </a:cxn>
              <a:cxn ang="0">
                <a:pos x="347" y="0"/>
              </a:cxn>
              <a:cxn ang="0">
                <a:pos x="273" y="69"/>
              </a:cxn>
              <a:cxn ang="0">
                <a:pos x="0" y="69"/>
              </a:cxn>
            </a:cxnLst>
            <a:rect l="0" t="0" r="r" b="b"/>
            <a:pathLst>
              <a:path w="669" h="432">
                <a:moveTo>
                  <a:pt x="0" y="69"/>
                </a:moveTo>
                <a:lnTo>
                  <a:pt x="333" y="432"/>
                </a:lnTo>
                <a:lnTo>
                  <a:pt x="409" y="341"/>
                </a:lnTo>
                <a:lnTo>
                  <a:pt x="669" y="343"/>
                </a:lnTo>
                <a:lnTo>
                  <a:pt x="347" y="0"/>
                </a:lnTo>
                <a:lnTo>
                  <a:pt x="273" y="69"/>
                </a:lnTo>
                <a:lnTo>
                  <a:pt x="0" y="69"/>
                </a:lnTo>
                <a:close/>
              </a:path>
            </a:pathLst>
          </a:custGeom>
          <a:solidFill>
            <a:srgbClr val="99CCFF"/>
          </a:solidFill>
          <a:ln w="9525" cap="flat" cmpd="sng">
            <a:solidFill>
              <a:schemeClr val="tx1"/>
            </a:solidFill>
            <a:prstDash val="solid"/>
            <a:round/>
            <a:headEnd/>
            <a:tailEnd/>
          </a:ln>
          <a:effectLst/>
        </p:spPr>
        <p:txBody>
          <a:bodyPr/>
          <a:lstStyle/>
          <a:p>
            <a:endParaRPr lang="cs-CZ"/>
          </a:p>
        </p:txBody>
      </p:sp>
      <p:sp>
        <p:nvSpPr>
          <p:cNvPr id="45" name="Line 25">
            <a:extLst>
              <a:ext uri="{FF2B5EF4-FFF2-40B4-BE49-F238E27FC236}">
                <a16:creationId xmlns:a16="http://schemas.microsoft.com/office/drawing/2014/main" id="{D826DE6F-ED29-482F-868C-1D29285B847E}"/>
              </a:ext>
            </a:extLst>
          </p:cNvPr>
          <p:cNvSpPr>
            <a:spLocks noChangeShapeType="1"/>
          </p:cNvSpPr>
          <p:nvPr/>
        </p:nvSpPr>
        <p:spPr bwMode="auto">
          <a:xfrm flipH="1">
            <a:off x="2794620" y="5067300"/>
            <a:ext cx="0" cy="1511300"/>
          </a:xfrm>
          <a:prstGeom prst="line">
            <a:avLst/>
          </a:prstGeom>
          <a:noFill/>
          <a:ln w="9525" cap="rnd">
            <a:solidFill>
              <a:schemeClr val="tx1"/>
            </a:solidFill>
            <a:prstDash val="sysDot"/>
            <a:round/>
            <a:headEnd/>
            <a:tailEnd/>
          </a:ln>
          <a:effectLst/>
        </p:spPr>
        <p:txBody>
          <a:bodyPr/>
          <a:lstStyle/>
          <a:p>
            <a:endParaRPr lang="cs-CZ"/>
          </a:p>
        </p:txBody>
      </p:sp>
      <p:sp>
        <p:nvSpPr>
          <p:cNvPr id="62" name="Line 26">
            <a:extLst>
              <a:ext uri="{FF2B5EF4-FFF2-40B4-BE49-F238E27FC236}">
                <a16:creationId xmlns:a16="http://schemas.microsoft.com/office/drawing/2014/main" id="{8772A41B-5769-48BC-9D0A-768D2D40E22F}"/>
              </a:ext>
            </a:extLst>
          </p:cNvPr>
          <p:cNvSpPr>
            <a:spLocks noChangeShapeType="1"/>
          </p:cNvSpPr>
          <p:nvPr/>
        </p:nvSpPr>
        <p:spPr bwMode="auto">
          <a:xfrm flipH="1">
            <a:off x="3370883" y="4922838"/>
            <a:ext cx="0" cy="1511300"/>
          </a:xfrm>
          <a:prstGeom prst="line">
            <a:avLst/>
          </a:prstGeom>
          <a:noFill/>
          <a:ln w="9525" cap="rnd">
            <a:solidFill>
              <a:schemeClr val="tx1"/>
            </a:solidFill>
            <a:prstDash val="sysDot"/>
            <a:round/>
            <a:headEnd/>
            <a:tailEnd/>
          </a:ln>
          <a:effectLst/>
        </p:spPr>
        <p:txBody>
          <a:bodyPr/>
          <a:lstStyle/>
          <a:p>
            <a:endParaRPr lang="cs-CZ"/>
          </a:p>
        </p:txBody>
      </p:sp>
      <p:sp>
        <p:nvSpPr>
          <p:cNvPr id="63" name="Rectangle 27">
            <a:extLst>
              <a:ext uri="{FF2B5EF4-FFF2-40B4-BE49-F238E27FC236}">
                <a16:creationId xmlns:a16="http://schemas.microsoft.com/office/drawing/2014/main" id="{C695EA53-ACF7-4F61-BC86-BAFB74FD66AD}"/>
              </a:ext>
            </a:extLst>
          </p:cNvPr>
          <p:cNvSpPr>
            <a:spLocks noChangeArrowheads="1"/>
          </p:cNvSpPr>
          <p:nvPr/>
        </p:nvSpPr>
        <p:spPr bwMode="auto">
          <a:xfrm>
            <a:off x="5026645" y="4491038"/>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64" name="Rectangle 28">
            <a:extLst>
              <a:ext uri="{FF2B5EF4-FFF2-40B4-BE49-F238E27FC236}">
                <a16:creationId xmlns:a16="http://schemas.microsoft.com/office/drawing/2014/main" id="{10E18A0E-1AA1-4A12-8FE9-BFB73D17AD2A}"/>
              </a:ext>
            </a:extLst>
          </p:cNvPr>
          <p:cNvSpPr>
            <a:spLocks noChangeArrowheads="1"/>
          </p:cNvSpPr>
          <p:nvPr/>
        </p:nvSpPr>
        <p:spPr bwMode="auto">
          <a:xfrm>
            <a:off x="5674345" y="4491038"/>
            <a:ext cx="647700" cy="503237"/>
          </a:xfrm>
          <a:prstGeom prst="rect">
            <a:avLst/>
          </a:prstGeom>
          <a:solidFill>
            <a:srgbClr val="99CCFF"/>
          </a:solidFill>
          <a:ln w="19050" algn="ctr">
            <a:solidFill>
              <a:schemeClr val="tx1"/>
            </a:solidFill>
            <a:miter lim="800000"/>
            <a:headEnd/>
            <a:tailEnd/>
          </a:ln>
          <a:effectLst/>
        </p:spPr>
        <p:txBody>
          <a:bodyPr wrap="none" anchor="ctr"/>
          <a:lstStyle/>
          <a:p>
            <a:endParaRPr lang="cs-CZ"/>
          </a:p>
        </p:txBody>
      </p:sp>
      <p:sp>
        <p:nvSpPr>
          <p:cNvPr id="65" name="Rectangle 29">
            <a:extLst>
              <a:ext uri="{FF2B5EF4-FFF2-40B4-BE49-F238E27FC236}">
                <a16:creationId xmlns:a16="http://schemas.microsoft.com/office/drawing/2014/main" id="{E94760D5-DCE2-4C38-9646-11D3A34C56D0}"/>
              </a:ext>
            </a:extLst>
          </p:cNvPr>
          <p:cNvSpPr>
            <a:spLocks noChangeArrowheads="1"/>
          </p:cNvSpPr>
          <p:nvPr/>
        </p:nvSpPr>
        <p:spPr bwMode="auto">
          <a:xfrm>
            <a:off x="6468095" y="4491038"/>
            <a:ext cx="647700" cy="503237"/>
          </a:xfrm>
          <a:prstGeom prst="rect">
            <a:avLst/>
          </a:prstGeom>
          <a:solidFill>
            <a:srgbClr val="DDDDDD"/>
          </a:solidFill>
          <a:ln w="19050" algn="ctr">
            <a:solidFill>
              <a:schemeClr val="tx1"/>
            </a:solidFill>
            <a:miter lim="800000"/>
            <a:headEnd/>
            <a:tailEnd/>
          </a:ln>
          <a:effectLst/>
        </p:spPr>
        <p:txBody>
          <a:bodyPr wrap="none" anchor="ctr"/>
          <a:lstStyle/>
          <a:p>
            <a:endParaRPr lang="cs-CZ"/>
          </a:p>
        </p:txBody>
      </p:sp>
      <p:sp>
        <p:nvSpPr>
          <p:cNvPr id="66" name="Line 30">
            <a:extLst>
              <a:ext uri="{FF2B5EF4-FFF2-40B4-BE49-F238E27FC236}">
                <a16:creationId xmlns:a16="http://schemas.microsoft.com/office/drawing/2014/main" id="{0BFC2E45-5809-4F4E-A810-86DA1D0C4A86}"/>
              </a:ext>
            </a:extLst>
          </p:cNvPr>
          <p:cNvSpPr>
            <a:spLocks noChangeShapeType="1"/>
          </p:cNvSpPr>
          <p:nvPr/>
        </p:nvSpPr>
        <p:spPr bwMode="auto">
          <a:xfrm flipH="1">
            <a:off x="2578720" y="3554413"/>
            <a:ext cx="0" cy="1800225"/>
          </a:xfrm>
          <a:prstGeom prst="line">
            <a:avLst/>
          </a:prstGeom>
          <a:noFill/>
          <a:ln w="9525" cap="rnd">
            <a:solidFill>
              <a:schemeClr val="tx1"/>
            </a:solidFill>
            <a:prstDash val="sysDot"/>
            <a:round/>
            <a:headEnd/>
            <a:tailEnd/>
          </a:ln>
          <a:effectLst/>
        </p:spPr>
        <p:txBody>
          <a:bodyPr/>
          <a:lstStyle/>
          <a:p>
            <a:endParaRPr lang="cs-CZ"/>
          </a:p>
        </p:txBody>
      </p:sp>
      <p:sp>
        <p:nvSpPr>
          <p:cNvPr id="68" name="Text Box 32">
            <a:extLst>
              <a:ext uri="{FF2B5EF4-FFF2-40B4-BE49-F238E27FC236}">
                <a16:creationId xmlns:a16="http://schemas.microsoft.com/office/drawing/2014/main" id="{218FFF60-1D58-4499-8A7A-041E089ACE41}"/>
              </a:ext>
            </a:extLst>
          </p:cNvPr>
          <p:cNvSpPr txBox="1">
            <a:spLocks noChangeArrowheads="1"/>
          </p:cNvSpPr>
          <p:nvPr/>
        </p:nvSpPr>
        <p:spPr bwMode="auto">
          <a:xfrm>
            <a:off x="4955208" y="2060848"/>
            <a:ext cx="2903537" cy="701675"/>
          </a:xfrm>
          <a:prstGeom prst="rect">
            <a:avLst/>
          </a:prstGeom>
          <a:noFill/>
          <a:ln w="9525" algn="ctr">
            <a:noFill/>
            <a:miter lim="800000"/>
            <a:headEnd/>
            <a:tailEnd/>
          </a:ln>
          <a:effectLst/>
        </p:spPr>
        <p:txBody>
          <a:bodyPr>
            <a:spAutoFit/>
          </a:bodyPr>
          <a:lstStyle/>
          <a:p>
            <a:pPr eaLnBrk="1" hangingPunct="1">
              <a:buClrTx/>
              <a:buSzTx/>
              <a:buFontTx/>
              <a:buNone/>
            </a:pPr>
            <a:r>
              <a:rPr lang="en-US" sz="2000" dirty="0">
                <a:solidFill>
                  <a:schemeClr val="tx1"/>
                </a:solidFill>
                <a:latin typeface="+mn-lt"/>
              </a:rPr>
              <a:t>4 separable buckets at the first level</a:t>
            </a:r>
          </a:p>
        </p:txBody>
      </p:sp>
      <p:sp>
        <p:nvSpPr>
          <p:cNvPr id="69" name="Text Box 33">
            <a:extLst>
              <a:ext uri="{FF2B5EF4-FFF2-40B4-BE49-F238E27FC236}">
                <a16:creationId xmlns:a16="http://schemas.microsoft.com/office/drawing/2014/main" id="{DA3D1179-95E3-4C68-991E-0DD7AA8A3221}"/>
              </a:ext>
            </a:extLst>
          </p:cNvPr>
          <p:cNvSpPr txBox="1">
            <a:spLocks noChangeArrowheads="1"/>
          </p:cNvSpPr>
          <p:nvPr/>
        </p:nvSpPr>
        <p:spPr bwMode="auto">
          <a:xfrm>
            <a:off x="4955208" y="3787775"/>
            <a:ext cx="2903537" cy="701675"/>
          </a:xfrm>
          <a:prstGeom prst="rect">
            <a:avLst/>
          </a:prstGeom>
          <a:noFill/>
          <a:ln w="9525" algn="ctr">
            <a:noFill/>
            <a:miter lim="800000"/>
            <a:headEnd/>
            <a:tailEnd/>
          </a:ln>
          <a:effectLst/>
        </p:spPr>
        <p:txBody>
          <a:bodyPr>
            <a:spAutoFit/>
          </a:bodyPr>
          <a:lstStyle/>
          <a:p>
            <a:pPr eaLnBrk="1" hangingPunct="1">
              <a:buClrTx/>
              <a:buSzTx/>
              <a:buFontTx/>
              <a:buNone/>
            </a:pPr>
            <a:r>
              <a:rPr lang="en-US" sz="2000" dirty="0">
                <a:solidFill>
                  <a:schemeClr val="tx1"/>
                </a:solidFill>
                <a:latin typeface="+mn-lt"/>
              </a:rPr>
              <a:t>2 separable buckets at the second level</a:t>
            </a:r>
          </a:p>
        </p:txBody>
      </p:sp>
      <p:sp>
        <p:nvSpPr>
          <p:cNvPr id="70" name="Text Box 34">
            <a:extLst>
              <a:ext uri="{FF2B5EF4-FFF2-40B4-BE49-F238E27FC236}">
                <a16:creationId xmlns:a16="http://schemas.microsoft.com/office/drawing/2014/main" id="{5A7A61BF-4C97-461F-96BB-C24E1A33F912}"/>
              </a:ext>
            </a:extLst>
          </p:cNvPr>
          <p:cNvSpPr txBox="1">
            <a:spLocks noChangeArrowheads="1"/>
          </p:cNvSpPr>
          <p:nvPr/>
        </p:nvSpPr>
        <p:spPr bwMode="auto">
          <a:xfrm>
            <a:off x="4955208" y="5230813"/>
            <a:ext cx="2674937" cy="701675"/>
          </a:xfrm>
          <a:prstGeom prst="rect">
            <a:avLst/>
          </a:prstGeom>
          <a:noFill/>
          <a:ln w="9525" algn="ctr">
            <a:noFill/>
            <a:miter lim="800000"/>
            <a:headEnd/>
            <a:tailEnd/>
          </a:ln>
          <a:effectLst/>
        </p:spPr>
        <p:txBody>
          <a:bodyPr>
            <a:spAutoFit/>
          </a:bodyPr>
          <a:lstStyle/>
          <a:p>
            <a:pPr eaLnBrk="1" hangingPunct="1">
              <a:buClrTx/>
              <a:buSzTx/>
              <a:buFontTx/>
              <a:buNone/>
            </a:pPr>
            <a:r>
              <a:rPr lang="en-US" sz="2000">
                <a:solidFill>
                  <a:schemeClr val="tx1"/>
                </a:solidFill>
                <a:latin typeface="+mn-lt"/>
              </a:rPr>
              <a:t>exclusion bucket of the whole structure</a:t>
            </a:r>
            <a:endParaRPr lang="cs-CZ" sz="2000">
              <a:solidFill>
                <a:schemeClr val="tx1"/>
              </a:solidFill>
              <a:latin typeface="+mn-lt"/>
            </a:endParaRPr>
          </a:p>
        </p:txBody>
      </p:sp>
      <p:sp>
        <p:nvSpPr>
          <p:cNvPr id="71" name="Rectangle 35">
            <a:extLst>
              <a:ext uri="{FF2B5EF4-FFF2-40B4-BE49-F238E27FC236}">
                <a16:creationId xmlns:a16="http://schemas.microsoft.com/office/drawing/2014/main" id="{8C7DDB23-1CF5-43C7-A880-A851EAC00CC5}"/>
              </a:ext>
            </a:extLst>
          </p:cNvPr>
          <p:cNvSpPr>
            <a:spLocks noChangeArrowheads="1"/>
          </p:cNvSpPr>
          <p:nvPr/>
        </p:nvSpPr>
        <p:spPr bwMode="auto">
          <a:xfrm>
            <a:off x="5028233" y="5924550"/>
            <a:ext cx="647700" cy="503238"/>
          </a:xfrm>
          <a:prstGeom prst="rect">
            <a:avLst/>
          </a:prstGeom>
          <a:solidFill>
            <a:srgbClr val="DDDDDD"/>
          </a:solidFill>
          <a:ln w="19050" algn="ctr">
            <a:solidFill>
              <a:schemeClr val="tx1"/>
            </a:solidFill>
            <a:miter lim="800000"/>
            <a:headEnd/>
            <a:tailEnd/>
          </a:ln>
          <a:effectLst/>
        </p:spPr>
        <p:txBody>
          <a:bodyPr wrap="none" anchor="ctr"/>
          <a:lstStyle/>
          <a:p>
            <a:endParaRPr lang="cs-CZ"/>
          </a:p>
        </p:txBody>
      </p:sp>
      <p:sp>
        <p:nvSpPr>
          <p:cNvPr id="5" name="Zástupný symbol pro číslo snímku 4">
            <a:extLst>
              <a:ext uri="{FF2B5EF4-FFF2-40B4-BE49-F238E27FC236}">
                <a16:creationId xmlns:a16="http://schemas.microsoft.com/office/drawing/2014/main" id="{CFB15701-8DA3-4EFA-B1AB-395BF6B0AA67}"/>
              </a:ext>
            </a:extLst>
          </p:cNvPr>
          <p:cNvSpPr>
            <a:spLocks noGrp="1"/>
          </p:cNvSpPr>
          <p:nvPr>
            <p:ph type="sldNum" sz="quarter" idx="11"/>
          </p:nvPr>
        </p:nvSpPr>
        <p:spPr/>
        <p:txBody>
          <a:bodyPr/>
          <a:lstStyle/>
          <a:p>
            <a:pPr>
              <a:defRPr/>
            </a:pPr>
            <a:fld id="{0BAAA98E-AEB8-429B-B9FA-B14E1C5572D3}" type="slidenum">
              <a:rPr lang="en-US" altLang="en-US" smtClean="0"/>
              <a:pPr>
                <a:defRPr/>
              </a:pPr>
              <a:t>99</a:t>
            </a:fld>
            <a:r>
              <a:rPr lang="en-US" altLang="en-US"/>
              <a:t>/1</a:t>
            </a:r>
            <a:r>
              <a:rPr lang="cs-CZ" altLang="en-US"/>
              <a:t>6</a:t>
            </a:r>
            <a:r>
              <a:rPr lang="en-US" altLang="en-US"/>
              <a:t>4</a:t>
            </a:r>
            <a:endParaRPr lang="en-US" altLang="en-US" dirty="0"/>
          </a:p>
        </p:txBody>
      </p:sp>
    </p:spTree>
    <p:extLst>
      <p:ext uri="{BB962C8B-B14F-4D97-AF65-F5344CB8AC3E}">
        <p14:creationId xmlns:p14="http://schemas.microsoft.com/office/powerpoint/2010/main" val="377068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mph" presetSubtype="1" nodeType="withEffect">
                                  <p:stCondLst>
                                    <p:cond delay="0"/>
                                  </p:stCondLst>
                                  <p:childTnLst>
                                    <p:set>
                                      <p:cBhvr>
                                        <p:cTn id="10" dur="indefinite"/>
                                        <p:tgtEl>
                                          <p:spTgt spid="29"/>
                                        </p:tgtEl>
                                        <p:attrNameLst>
                                          <p:attrName>fillcolor</p:attrName>
                                        </p:attrNameLst>
                                      </p:cBhvr>
                                      <p:to>
                                        <p:clrVal>
                                          <a:srgbClr val="99CCFF"/>
                                        </p:clrVal>
                                      </p:to>
                                    </p:set>
                                    <p:set>
                                      <p:cBhvr>
                                        <p:cTn id="11" dur="indefinite"/>
                                        <p:tgtEl>
                                          <p:spTgt spid="29"/>
                                        </p:tgtEl>
                                        <p:attrNameLst>
                                          <p:attrName>fill.type</p:attrName>
                                        </p:attrNameLst>
                                      </p:cBhvr>
                                      <p:to>
                                        <p:strVal val="solid"/>
                                      </p:to>
                                    </p:set>
                                    <p:set>
                                      <p:cBhvr>
                                        <p:cTn id="12" dur="indefinite"/>
                                        <p:tgtEl>
                                          <p:spTgt spid="29"/>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1" nodeType="clickEffect">
                                  <p:stCondLst>
                                    <p:cond delay="0"/>
                                  </p:stCondLst>
                                  <p:childTnLst>
                                    <p:set>
                                      <p:cBhvr>
                                        <p:cTn id="16" dur="indefinite"/>
                                        <p:tgtEl>
                                          <p:spTgt spid="29"/>
                                        </p:tgtEl>
                                        <p:attrNameLst>
                                          <p:attrName>fillcolor</p:attrName>
                                        </p:attrNameLst>
                                      </p:cBhvr>
                                      <p:to>
                                        <p:clrVal>
                                          <a:srgbClr val="DDDDDD"/>
                                        </p:clrVal>
                                      </p:to>
                                    </p:set>
                                    <p:set>
                                      <p:cBhvr>
                                        <p:cTn id="17" dur="indefinite"/>
                                        <p:tgtEl>
                                          <p:spTgt spid="29"/>
                                        </p:tgtEl>
                                        <p:attrNameLst>
                                          <p:attrName>fill.type</p:attrName>
                                        </p:attrNameLst>
                                      </p:cBhvr>
                                      <p:to>
                                        <p:strVal val="solid"/>
                                      </p:to>
                                    </p:set>
                                    <p:set>
                                      <p:cBhvr>
                                        <p:cTn id="18" dur="indefinite"/>
                                        <p:tgtEl>
                                          <p:spTgt spid="29"/>
                                        </p:tgtEl>
                                        <p:attrNameLst>
                                          <p:attrName>fill.on</p:attrName>
                                        </p:attrNameLst>
                                      </p:cBhvr>
                                      <p:to>
                                        <p:strVal val="true"/>
                                      </p:to>
                                    </p:set>
                                  </p:childTnLst>
                                </p:cTn>
                              </p:par>
                              <p:par>
                                <p:cTn id="19" presetID="9"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ssolve">
                                      <p:cBhvr>
                                        <p:cTn id="21" dur="1000"/>
                                        <p:tgtEl>
                                          <p:spTgt spid="3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1000"/>
                                        <p:tgtEl>
                                          <p:spTgt spid="3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1000"/>
                                        <p:tgtEl>
                                          <p:spTgt spid="3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
                                  </p:stCondLst>
                                  <p:childTnLst>
                                    <p:set>
                                      <p:cBhvr>
                                        <p:cTn id="34" dur="1" fill="hold">
                                          <p:stCondLst>
                                            <p:cond delay="0"/>
                                          </p:stCondLst>
                                        </p:cTn>
                                        <p:tgtEl>
                                          <p:spTgt spid="34"/>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grpId="0" nodeType="afterEffect">
                                  <p:stCondLst>
                                    <p:cond delay="200"/>
                                  </p:stCondLst>
                                  <p:childTnLst>
                                    <p:set>
                                      <p:cBhvr>
                                        <p:cTn id="37" dur="1" fill="hold">
                                          <p:stCondLst>
                                            <p:cond delay="0"/>
                                          </p:stCondLst>
                                        </p:cTn>
                                        <p:tgtEl>
                                          <p:spTgt spid="35"/>
                                        </p:tgtEl>
                                        <p:attrNameLst>
                                          <p:attrName>style.visibility</p:attrName>
                                        </p:attrNameLst>
                                      </p:cBhvr>
                                      <p:to>
                                        <p:strVal val="visible"/>
                                      </p:to>
                                    </p:set>
                                  </p:childTnLst>
                                </p:cTn>
                              </p:par>
                            </p:childTnLst>
                          </p:cTn>
                        </p:par>
                        <p:par>
                          <p:cTn id="38" fill="hold">
                            <p:stCondLst>
                              <p:cond delay="400"/>
                            </p:stCondLst>
                            <p:childTnLst>
                              <p:par>
                                <p:cTn id="39" presetID="1" presetClass="entr" presetSubtype="0" fill="hold" grpId="0" nodeType="afterEffect">
                                  <p:stCondLst>
                                    <p:cond delay="400"/>
                                  </p:stCondLst>
                                  <p:childTnLst>
                                    <p:set>
                                      <p:cBhvr>
                                        <p:cTn id="40" dur="1" fill="hold">
                                          <p:stCondLst>
                                            <p:cond delay="0"/>
                                          </p:stCondLst>
                                        </p:cTn>
                                        <p:tgtEl>
                                          <p:spTgt spid="36"/>
                                        </p:tgtEl>
                                        <p:attrNameLst>
                                          <p:attrName>style.visibility</p:attrName>
                                        </p:attrNameLst>
                                      </p:cBhvr>
                                      <p:to>
                                        <p:strVal val="visible"/>
                                      </p:to>
                                    </p:set>
                                  </p:childTnLst>
                                </p:cTn>
                              </p:par>
                            </p:childTnLst>
                          </p:cTn>
                        </p:par>
                        <p:par>
                          <p:cTn id="41" fill="hold">
                            <p:stCondLst>
                              <p:cond delay="800"/>
                            </p:stCondLst>
                            <p:childTnLst>
                              <p:par>
                                <p:cTn id="42" presetID="1" presetClass="entr" presetSubtype="0" fill="hold" grpId="0" nodeType="afterEffect">
                                  <p:stCondLst>
                                    <p:cond delay="600"/>
                                  </p:stCondLst>
                                  <p:childTnLst>
                                    <p:set>
                                      <p:cBhvr>
                                        <p:cTn id="43" dur="1" fill="hold">
                                          <p:stCondLst>
                                            <p:cond delay="0"/>
                                          </p:stCondLst>
                                        </p:cTn>
                                        <p:tgtEl>
                                          <p:spTgt spid="37"/>
                                        </p:tgtEl>
                                        <p:attrNameLst>
                                          <p:attrName>style.visibility</p:attrName>
                                        </p:attrNameLst>
                                      </p:cBhvr>
                                      <p:to>
                                        <p:strVal val="visible"/>
                                      </p:to>
                                    </p:set>
                                  </p:childTnLst>
                                </p:cTn>
                              </p:par>
                            </p:childTnLst>
                          </p:cTn>
                        </p:par>
                        <p:par>
                          <p:cTn id="44" fill="hold">
                            <p:stCondLst>
                              <p:cond delay="1400"/>
                            </p:stCondLst>
                            <p:childTnLst>
                              <p:par>
                                <p:cTn id="45" presetID="1" presetClass="entr" presetSubtype="0" fill="hold" grpId="0" nodeType="afterEffect">
                                  <p:stCondLst>
                                    <p:cond delay="20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par>
                          <p:cTn id="51" fill="hold">
                            <p:stCondLst>
                              <p:cond delay="0"/>
                            </p:stCondLst>
                            <p:childTnLst>
                              <p:par>
                                <p:cTn id="52" presetID="1" presetClass="emph" presetSubtype="1" nodeType="afterEffect">
                                  <p:stCondLst>
                                    <p:cond delay="0"/>
                                  </p:stCondLst>
                                  <p:childTnLst>
                                    <p:set>
                                      <p:cBhvr>
                                        <p:cTn id="53" dur="indefinite"/>
                                        <p:tgtEl>
                                          <p:spTgt spid="39"/>
                                        </p:tgtEl>
                                        <p:attrNameLst>
                                          <p:attrName>fillcolor</p:attrName>
                                        </p:attrNameLst>
                                      </p:cBhvr>
                                      <p:to>
                                        <p:clrVal>
                                          <a:srgbClr val="DDDDDD"/>
                                        </p:clrVal>
                                      </p:to>
                                    </p:set>
                                    <p:set>
                                      <p:cBhvr>
                                        <p:cTn id="54" dur="indefinite"/>
                                        <p:tgtEl>
                                          <p:spTgt spid="39"/>
                                        </p:tgtEl>
                                        <p:attrNameLst>
                                          <p:attrName>fill.type</p:attrName>
                                        </p:attrNameLst>
                                      </p:cBhvr>
                                      <p:to>
                                        <p:strVal val="solid"/>
                                      </p:to>
                                    </p:set>
                                    <p:set>
                                      <p:cBhvr>
                                        <p:cTn id="55" dur="indefinite"/>
                                        <p:tgtEl>
                                          <p:spTgt spid="39"/>
                                        </p:tgtEl>
                                        <p:attrNameLst>
                                          <p:attrName>fill.on</p:attrName>
                                        </p:attrNameLst>
                                      </p:cBhvr>
                                      <p:to>
                                        <p:strVal val="true"/>
                                      </p:to>
                                    </p:set>
                                  </p:childTnLst>
                                </p:cTn>
                              </p:par>
                            </p:childTnLst>
                          </p:cTn>
                        </p:par>
                        <p:par>
                          <p:cTn id="56" fill="hold">
                            <p:stCondLst>
                              <p:cond delay="0"/>
                            </p:stCondLst>
                            <p:childTnLst>
                              <p:par>
                                <p:cTn id="57" presetID="0" presetClass="path" presetSubtype="0" accel="50000" decel="50000" fill="hold" grpId="1" nodeType="afterEffect">
                                  <p:stCondLst>
                                    <p:cond delay="0"/>
                                  </p:stCondLst>
                                  <p:childTnLst>
                                    <p:animMotion origin="layout" path="M 5E-6 -0.2625 L 5E-6 -2.59259E-6 " pathEditMode="relative" rAng="0" ptsTypes="AA">
                                      <p:cBhvr>
                                        <p:cTn id="58" dur="2000" fill="hold"/>
                                        <p:tgtEl>
                                          <p:spTgt spid="39"/>
                                        </p:tgtEl>
                                        <p:attrNameLst>
                                          <p:attrName>ppt_x</p:attrName>
                                          <p:attrName>ppt_y</p:attrName>
                                        </p:attrNameLst>
                                      </p:cBhvr>
                                      <p:rCtr x="0" y="13125"/>
                                    </p:animMotion>
                                  </p:childTnLst>
                                </p:cTn>
                              </p:par>
                              <p:par>
                                <p:cTn id="59" presetID="0" presetClass="path" presetSubtype="0" accel="50000" decel="50000" fill="hold" grpId="1" nodeType="withEffect">
                                  <p:stCondLst>
                                    <p:cond delay="0"/>
                                  </p:stCondLst>
                                  <p:childTnLst>
                                    <p:animMotion origin="layout" path="M -0.03454 0.0375 C -0.04098 0.05439 -0.03576 0.11851 -0.07257 0.13912 C -0.10938 0.15972 -0.21789 0.14027 -0.25591 0.16134 C -0.29393 0.1824 -0.29185 0.24375 -0.30122 0.2655 " pathEditMode="relative" rAng="0" ptsTypes="AAAA">
                                      <p:cBhvr>
                                        <p:cTn id="60" dur="2000" fill="hold"/>
                                        <p:tgtEl>
                                          <p:spTgt spid="38"/>
                                        </p:tgtEl>
                                        <p:attrNameLst>
                                          <p:attrName>ppt_x</p:attrName>
                                          <p:attrName>ppt_y</p:attrName>
                                        </p:attrNameLst>
                                      </p:cBhvr>
                                      <p:rCtr x="-13333" y="11389"/>
                                    </p:animMotion>
                                  </p:childTnLst>
                                </p:cTn>
                              </p:par>
                            </p:childTnLst>
                          </p:cTn>
                        </p:par>
                        <p:par>
                          <p:cTn id="61" fill="hold">
                            <p:stCondLst>
                              <p:cond delay="2000"/>
                            </p:stCondLst>
                            <p:childTnLst>
                              <p:par>
                                <p:cTn id="62" presetID="1" presetClass="emph" presetSubtype="1" nodeType="afterEffect">
                                  <p:stCondLst>
                                    <p:cond delay="0"/>
                                  </p:stCondLst>
                                  <p:childTnLst>
                                    <p:set>
                                      <p:cBhvr>
                                        <p:cTn id="63" dur="indefinite"/>
                                        <p:tgtEl>
                                          <p:spTgt spid="38"/>
                                        </p:tgtEl>
                                        <p:attrNameLst>
                                          <p:attrName>fillcolor</p:attrName>
                                        </p:attrNameLst>
                                      </p:cBhvr>
                                      <p:to>
                                        <p:clrVal>
                                          <a:srgbClr val="99CCFF"/>
                                        </p:clrVal>
                                      </p:to>
                                    </p:set>
                                    <p:set>
                                      <p:cBhvr>
                                        <p:cTn id="64" dur="indefinite"/>
                                        <p:tgtEl>
                                          <p:spTgt spid="38"/>
                                        </p:tgtEl>
                                        <p:attrNameLst>
                                          <p:attrName>fill.type</p:attrName>
                                        </p:attrNameLst>
                                      </p:cBhvr>
                                      <p:to>
                                        <p:strVal val="solid"/>
                                      </p:to>
                                    </p:set>
                                    <p:set>
                                      <p:cBhvr>
                                        <p:cTn id="65" dur="indefinite"/>
                                        <p:tgtEl>
                                          <p:spTgt spid="38"/>
                                        </p:tgtEl>
                                        <p:attrNameLst>
                                          <p:attrName>fill.on</p:attrName>
                                        </p:attrNameLst>
                                      </p:cBhvr>
                                      <p:to>
                                        <p:strVal val="true"/>
                                      </p:to>
                                    </p:set>
                                  </p:childTnLst>
                                </p:cTn>
                              </p:par>
                            </p:childTnLst>
                          </p:cTn>
                        </p:par>
                        <p:par>
                          <p:cTn id="66" fill="hold">
                            <p:stCondLst>
                              <p:cond delay="2000"/>
                            </p:stCondLst>
                            <p:childTnLst>
                              <p:par>
                                <p:cTn id="67" presetID="1" presetClass="emph" presetSubtype="1" nodeType="afterEffect">
                                  <p:stCondLst>
                                    <p:cond delay="0"/>
                                  </p:stCondLst>
                                  <p:childTnLst>
                                    <p:set>
                                      <p:cBhvr>
                                        <p:cTn id="68" dur="indefinite"/>
                                        <p:tgtEl>
                                          <p:spTgt spid="39"/>
                                        </p:tgtEl>
                                        <p:attrNameLst>
                                          <p:attrName>fillcolor</p:attrName>
                                        </p:attrNameLst>
                                      </p:cBhvr>
                                      <p:to>
                                        <p:clrVal>
                                          <a:srgbClr val="99CCFF"/>
                                        </p:clrVal>
                                      </p:to>
                                    </p:set>
                                    <p:set>
                                      <p:cBhvr>
                                        <p:cTn id="69" dur="indefinite"/>
                                        <p:tgtEl>
                                          <p:spTgt spid="39"/>
                                        </p:tgtEl>
                                        <p:attrNameLst>
                                          <p:attrName>fill.type</p:attrName>
                                        </p:attrNameLst>
                                      </p:cBhvr>
                                      <p:to>
                                        <p:strVal val="solid"/>
                                      </p:to>
                                    </p:set>
                                    <p:set>
                                      <p:cBhvr>
                                        <p:cTn id="70" dur="indefinite"/>
                                        <p:tgtEl>
                                          <p:spTgt spid="39"/>
                                        </p:tgtEl>
                                        <p:attrNameLst>
                                          <p:attrName>fill.on</p:attrName>
                                        </p:attrNameLst>
                                      </p:cBhvr>
                                      <p:to>
                                        <p:strVal val="tru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dissolve">
                                      <p:cBhvr>
                                        <p:cTn id="91" dur="10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2" nodeType="clickEffect">
                                  <p:stCondLst>
                                    <p:cond delay="0"/>
                                  </p:stCondLst>
                                  <p:childTnLst>
                                    <p:set>
                                      <p:cBhvr>
                                        <p:cTn id="95" dur="1" fill="hold">
                                          <p:stCondLst>
                                            <p:cond delay="0"/>
                                          </p:stCondLst>
                                        </p:cTn>
                                        <p:tgtEl>
                                          <p:spTgt spid="38"/>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63"/>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grpId="0" nodeType="afterEffect">
                                  <p:stCondLst>
                                    <p:cond delay="200"/>
                                  </p:stCondLst>
                                  <p:childTnLst>
                                    <p:set>
                                      <p:cBhvr>
                                        <p:cTn id="100" dur="1" fill="hold">
                                          <p:stCondLst>
                                            <p:cond delay="0"/>
                                          </p:stCondLst>
                                        </p:cTn>
                                        <p:tgtEl>
                                          <p:spTgt spid="64"/>
                                        </p:tgtEl>
                                        <p:attrNameLst>
                                          <p:attrName>style.visibility</p:attrName>
                                        </p:attrNameLst>
                                      </p:cBhvr>
                                      <p:to>
                                        <p:strVal val="visible"/>
                                      </p:to>
                                    </p:set>
                                  </p:childTnLst>
                                </p:cTn>
                              </p:par>
                            </p:childTnLst>
                          </p:cTn>
                        </p:par>
                        <p:par>
                          <p:cTn id="101" fill="hold">
                            <p:stCondLst>
                              <p:cond delay="200"/>
                            </p:stCondLst>
                            <p:childTnLst>
                              <p:par>
                                <p:cTn id="102" presetID="1" presetClass="entr" presetSubtype="0" fill="hold" grpId="0" nodeType="afterEffect">
                                  <p:stCondLst>
                                    <p:cond delay="40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par>
                          <p:cTn id="108" fill="hold">
                            <p:stCondLst>
                              <p:cond delay="0"/>
                            </p:stCondLst>
                            <p:childTnLst>
                              <p:par>
                                <p:cTn id="109" presetID="1" presetClass="emph" presetSubtype="1" nodeType="afterEffect">
                                  <p:stCondLst>
                                    <p:cond delay="0"/>
                                  </p:stCondLst>
                                  <p:childTnLst>
                                    <p:set>
                                      <p:cBhvr>
                                        <p:cTn id="110" dur="indefinite"/>
                                        <p:tgtEl>
                                          <p:spTgt spid="44"/>
                                        </p:tgtEl>
                                        <p:attrNameLst>
                                          <p:attrName>fillcolor</p:attrName>
                                        </p:attrNameLst>
                                      </p:cBhvr>
                                      <p:to>
                                        <p:clrVal>
                                          <a:srgbClr val="DDDDDD"/>
                                        </p:clrVal>
                                      </p:to>
                                    </p:set>
                                    <p:set>
                                      <p:cBhvr>
                                        <p:cTn id="111" dur="indefinite"/>
                                        <p:tgtEl>
                                          <p:spTgt spid="44"/>
                                        </p:tgtEl>
                                        <p:attrNameLst>
                                          <p:attrName>fill.type</p:attrName>
                                        </p:attrNameLst>
                                      </p:cBhvr>
                                      <p:to>
                                        <p:strVal val="solid"/>
                                      </p:to>
                                    </p:set>
                                    <p:set>
                                      <p:cBhvr>
                                        <p:cTn id="112" dur="indefinite"/>
                                        <p:tgtEl>
                                          <p:spTgt spid="44"/>
                                        </p:tgtEl>
                                        <p:attrNameLst>
                                          <p:attrName>fill.on</p:attrName>
                                        </p:attrNameLst>
                                      </p:cBhvr>
                                      <p:to>
                                        <p:strVal val="true"/>
                                      </p:to>
                                    </p:set>
                                  </p:childTnLst>
                                </p:cTn>
                              </p:par>
                            </p:childTnLst>
                          </p:cTn>
                        </p:par>
                        <p:par>
                          <p:cTn id="113" fill="hold">
                            <p:stCondLst>
                              <p:cond delay="0"/>
                            </p:stCondLst>
                            <p:childTnLst>
                              <p:par>
                                <p:cTn id="114" presetID="0" presetClass="path" presetSubtype="0" accel="50000" decel="50000" fill="hold" grpId="1" nodeType="afterEffect">
                                  <p:stCondLst>
                                    <p:cond delay="0"/>
                                  </p:stCondLst>
                                  <p:childTnLst>
                                    <p:animMotion origin="layout" path="M -3.33333E-6 -0.22037 L -3.33333E-6 7.40741E-7 " pathEditMode="relative" rAng="0" ptsTypes="AA">
                                      <p:cBhvr>
                                        <p:cTn id="115" dur="2000" fill="hold"/>
                                        <p:tgtEl>
                                          <p:spTgt spid="44"/>
                                        </p:tgtEl>
                                        <p:attrNameLst>
                                          <p:attrName>ppt_x</p:attrName>
                                          <p:attrName>ppt_y</p:attrName>
                                        </p:attrNameLst>
                                      </p:cBhvr>
                                      <p:rCtr x="0" y="11019"/>
                                    </p:animMotion>
                                  </p:childTnLst>
                                </p:cTn>
                              </p:par>
                              <p:par>
                                <p:cTn id="116" presetID="0" presetClass="path" presetSubtype="0" accel="50000" decel="50000" fill="hold" grpId="1" nodeType="withEffect">
                                  <p:stCondLst>
                                    <p:cond delay="0"/>
                                  </p:stCondLst>
                                  <p:childTnLst>
                                    <p:animMotion origin="layout" path="M -0.03577 0.03796 C -0.03386 0.06921 -0.03177 0.10069 -0.05122 0.11412 C -0.07066 0.12754 -0.13455 0.10231 -0.15243 0.11875 C -0.17031 0.13518 -0.15955 0.19606 -0.15833 0.2125 " pathEditMode="relative" rAng="0" ptsTypes="AAAA">
                                      <p:cBhvr>
                                        <p:cTn id="117" dur="2000" fill="hold"/>
                                        <p:tgtEl>
                                          <p:spTgt spid="65"/>
                                        </p:tgtEl>
                                        <p:attrNameLst>
                                          <p:attrName>ppt_x</p:attrName>
                                          <p:attrName>ppt_y</p:attrName>
                                        </p:attrNameLst>
                                      </p:cBhvr>
                                      <p:rCtr x="-6302" y="8727"/>
                                    </p:animMotion>
                                  </p:childTnLst>
                                </p:cTn>
                              </p:par>
                            </p:childTnLst>
                          </p:cTn>
                        </p:par>
                        <p:par>
                          <p:cTn id="118" fill="hold">
                            <p:stCondLst>
                              <p:cond delay="2000"/>
                            </p:stCondLst>
                            <p:childTnLst>
                              <p:par>
                                <p:cTn id="119" presetID="1" presetClass="emph" presetSubtype="1" nodeType="afterEffect">
                                  <p:stCondLst>
                                    <p:cond delay="0"/>
                                  </p:stCondLst>
                                  <p:childTnLst>
                                    <p:set>
                                      <p:cBhvr>
                                        <p:cTn id="120" dur="indefinite"/>
                                        <p:tgtEl>
                                          <p:spTgt spid="65"/>
                                        </p:tgtEl>
                                        <p:attrNameLst>
                                          <p:attrName>fillcolor</p:attrName>
                                        </p:attrNameLst>
                                      </p:cBhvr>
                                      <p:to>
                                        <p:clrVal>
                                          <a:srgbClr val="99CCFF"/>
                                        </p:clrVal>
                                      </p:to>
                                    </p:set>
                                    <p:set>
                                      <p:cBhvr>
                                        <p:cTn id="121" dur="indefinite"/>
                                        <p:tgtEl>
                                          <p:spTgt spid="65"/>
                                        </p:tgtEl>
                                        <p:attrNameLst>
                                          <p:attrName>fill.type</p:attrName>
                                        </p:attrNameLst>
                                      </p:cBhvr>
                                      <p:to>
                                        <p:strVal val="solid"/>
                                      </p:to>
                                    </p:set>
                                    <p:set>
                                      <p:cBhvr>
                                        <p:cTn id="122" dur="indefinite"/>
                                        <p:tgtEl>
                                          <p:spTgt spid="65"/>
                                        </p:tgtEl>
                                        <p:attrNameLst>
                                          <p:attrName>fill.on</p:attrName>
                                        </p:attrNameLst>
                                      </p:cBhvr>
                                      <p:to>
                                        <p:strVal val="true"/>
                                      </p:to>
                                    </p:set>
                                  </p:childTnLst>
                                </p:cTn>
                              </p:par>
                            </p:childTnLst>
                          </p:cTn>
                        </p:par>
                        <p:par>
                          <p:cTn id="123" fill="hold">
                            <p:stCondLst>
                              <p:cond delay="2000"/>
                            </p:stCondLst>
                            <p:childTnLst>
                              <p:par>
                                <p:cTn id="124" presetID="1" presetClass="emph" presetSubtype="1" nodeType="afterEffect">
                                  <p:stCondLst>
                                    <p:cond delay="0"/>
                                  </p:stCondLst>
                                  <p:childTnLst>
                                    <p:set>
                                      <p:cBhvr>
                                        <p:cTn id="125" dur="indefinite"/>
                                        <p:tgtEl>
                                          <p:spTgt spid="44"/>
                                        </p:tgtEl>
                                        <p:attrNameLst>
                                          <p:attrName>fillcolor</p:attrName>
                                        </p:attrNameLst>
                                      </p:cBhvr>
                                      <p:to>
                                        <p:clrVal>
                                          <a:srgbClr val="99CCFF"/>
                                        </p:clrVal>
                                      </p:to>
                                    </p:set>
                                    <p:set>
                                      <p:cBhvr>
                                        <p:cTn id="126" dur="indefinite"/>
                                        <p:tgtEl>
                                          <p:spTgt spid="44"/>
                                        </p:tgtEl>
                                        <p:attrNameLst>
                                          <p:attrName>fill.type</p:attrName>
                                        </p:attrNameLst>
                                      </p:cBhvr>
                                      <p:to>
                                        <p:strVal val="solid"/>
                                      </p:to>
                                    </p:set>
                                    <p:set>
                                      <p:cBhvr>
                                        <p:cTn id="127" dur="indefinite"/>
                                        <p:tgtEl>
                                          <p:spTgt spid="44"/>
                                        </p:tgtEl>
                                        <p:attrNameLst>
                                          <p:attrName>fill.on</p:attrName>
                                        </p:attrNameLst>
                                      </p:cBhvr>
                                      <p:to>
                                        <p:strVal val="true"/>
                                      </p:to>
                                    </p:set>
                                  </p:childTnLst>
                                </p:cTn>
                              </p:par>
                              <p:par>
                                <p:cTn id="128" presetID="1" presetClass="entr" presetSubtype="0" fill="hold" grpId="0" nodeType="withEffect">
                                  <p:stCondLst>
                                    <p:cond delay="0"/>
                                  </p:stCondLst>
                                  <p:childTnLst>
                                    <p:set>
                                      <p:cBhvr>
                                        <p:cTn id="129" dur="1" fill="hold">
                                          <p:stCondLst>
                                            <p:cond delay="0"/>
                                          </p:stCondLst>
                                        </p:cTn>
                                        <p:tgtEl>
                                          <p:spTgt spid="23"/>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4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2"/>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6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69"/>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8" grpId="1" animBg="1"/>
      <p:bldP spid="38" grpId="2" animBg="1"/>
      <p:bldP spid="39" grpId="0" animBg="1"/>
      <p:bldP spid="39" grpId="1" animBg="1"/>
      <p:bldP spid="40" grpId="0" animBg="1"/>
      <p:bldP spid="41" grpId="0" animBg="1"/>
      <p:bldP spid="42" grpId="0" animBg="1"/>
      <p:bldP spid="43" grpId="0" animBg="1"/>
      <p:bldP spid="44" grpId="0" animBg="1"/>
      <p:bldP spid="44" grpId="1" animBg="1"/>
      <p:bldP spid="45" grpId="0" animBg="1"/>
      <p:bldP spid="62" grpId="0" animBg="1"/>
      <p:bldP spid="63" grpId="0" animBg="1"/>
      <p:bldP spid="64" grpId="0" animBg="1"/>
      <p:bldP spid="65" grpId="0" animBg="1"/>
      <p:bldP spid="65" grpId="1" animBg="1"/>
      <p:bldP spid="66" grpId="0" animBg="1"/>
      <p:bldP spid="68" grpId="0"/>
      <p:bldP spid="69" grpId="0"/>
      <p:bldP spid="70" grpId="0"/>
      <p:bldP spid="71" grpId="0" animBg="1"/>
    </p:bldLst>
  </p:timing>
</p:sld>
</file>

<file path=ppt/theme/theme1.xml><?xml version="1.0" encoding="utf-8"?>
<a:theme xmlns:a="http://schemas.openxmlformats.org/drawingml/2006/main" name="2_Výchozí návrh">
  <a:themeElements>
    <a:clrScheme name="2_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Výchozí návrh">
      <a:majorFont>
        <a:latin typeface="Palatino Linotype"/>
        <a:ea typeface=""/>
        <a:cs typeface=""/>
      </a:majorFont>
      <a:minorFont>
        <a:latin typeface="Palatino Linotype"/>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Palatino Linotyp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Palatino Linotype" pitchFamily="18" charset="0"/>
          </a:defRPr>
        </a:defPPr>
      </a:lstStyle>
    </a:lnDef>
  </a:objectDefaults>
  <a:extraClrSchemeLst>
    <a:extraClrScheme>
      <a:clrScheme name="2_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45319</TotalTime>
  <Words>14556</Words>
  <Application>Microsoft Office PowerPoint</Application>
  <PresentationFormat>Předvádění na obrazovce (4:3)</PresentationFormat>
  <Paragraphs>2647</Paragraphs>
  <Slides>168</Slides>
  <Notes>166</Notes>
  <HiddenSlides>9</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2</vt:i4>
      </vt:variant>
      <vt:variant>
        <vt:lpstr>Nadpisy snímků</vt:lpstr>
      </vt:variant>
      <vt:variant>
        <vt:i4>168</vt:i4>
      </vt:variant>
    </vt:vector>
  </HeadingPairs>
  <TitlesOfParts>
    <vt:vector size="180" baseType="lpstr">
      <vt:lpstr>Arial</vt:lpstr>
      <vt:lpstr>Brush Script MT</vt:lpstr>
      <vt:lpstr>Cambria Math</vt:lpstr>
      <vt:lpstr>Monotype Corsiva</vt:lpstr>
      <vt:lpstr>Palatino Linotype</vt:lpstr>
      <vt:lpstr>Symbol</vt:lpstr>
      <vt:lpstr>Times</vt:lpstr>
      <vt:lpstr>Times New Roman</vt:lpstr>
      <vt:lpstr>Wingdings</vt:lpstr>
      <vt:lpstr>2_Výchozí návrh</vt:lpstr>
      <vt:lpstr>Rovnice</vt:lpstr>
      <vt:lpstr>Clip</vt:lpstr>
      <vt:lpstr>Prezentace aplikace PowerPoint</vt:lpstr>
      <vt:lpstr>Outline</vt:lpstr>
      <vt:lpstr>Prezentace aplikace PowerPoint</vt:lpstr>
      <vt:lpstr>1.1 Motion Data</vt:lpstr>
      <vt:lpstr>1.1 Motion Capture Data</vt:lpstr>
      <vt:lpstr>1.1 Motion Capture Data</vt:lpstr>
      <vt:lpstr>1.2 Capturing Motion Data</vt:lpstr>
      <vt:lpstr>1.2 3D Motion Capture Devices</vt:lpstr>
      <vt:lpstr>1.2 3D Motion Capture Devices</vt:lpstr>
      <vt:lpstr>1.3 Applications</vt:lpstr>
      <vt:lpstr>1.3 Applications</vt:lpstr>
      <vt:lpstr>1.3 Applications</vt:lpstr>
      <vt:lpstr>1.3 Applications</vt:lpstr>
      <vt:lpstr>1.3 Applications</vt:lpstr>
      <vt:lpstr>1.3 Applications</vt:lpstr>
      <vt:lpstr>1.3 Applications</vt:lpstr>
      <vt:lpstr>Prezentace aplikace PowerPoint</vt:lpstr>
      <vt:lpstr>2 The Big Data Corollaries</vt:lpstr>
      <vt:lpstr>2 The Big Data Corollaries</vt:lpstr>
      <vt:lpstr>2 Challenges in Motion Data Processing</vt:lpstr>
      <vt:lpstr>2 Motion Data Specifics</vt:lpstr>
      <vt:lpstr>2.1 Data – Types of Motions</vt:lpstr>
      <vt:lpstr>2.3 Motion-Analysis Operations</vt:lpstr>
      <vt:lpstr>2.3 Operations</vt:lpstr>
      <vt:lpstr>2.3 Other Operations – Clustering</vt:lpstr>
      <vt:lpstr>2.3 Other Operations – Outlier Detection</vt:lpstr>
      <vt:lpstr>2.3 Other Operations – Similarity Join</vt:lpstr>
      <vt:lpstr>2.3 Summary of Motion-Analysis Operations</vt:lpstr>
      <vt:lpstr>Prezentace aplikace PowerPoint</vt:lpstr>
      <vt:lpstr>3.1 Real-Life Motivation</vt:lpstr>
      <vt:lpstr>3.1 Real-Life Similarity</vt:lpstr>
      <vt:lpstr>3.1 Real-Life Similarity</vt:lpstr>
      <vt:lpstr>3.1 Real-Life Similarity</vt:lpstr>
      <vt:lpstr>3.1 Real-Life Similarity</vt:lpstr>
      <vt:lpstr>3.1 Real-Life Similarity</vt:lpstr>
      <vt:lpstr>3.1 Real-Life Similarity</vt:lpstr>
      <vt:lpstr>3.1 Similarity in Geometry</vt:lpstr>
      <vt:lpstr>3.1 Similarity in Geometry</vt:lpstr>
      <vt:lpstr>3.1 Contemporary Networked Media</vt:lpstr>
      <vt:lpstr>3.1 Challenge</vt:lpstr>
      <vt:lpstr>3.1 Iterative and Interactive Nature of Contemporary Searching</vt:lpstr>
      <vt:lpstr>3.2 Metric Space: A Geometric Model of Similarity</vt:lpstr>
      <vt:lpstr>3.2 Metric Space – Distance Functions</vt:lpstr>
      <vt:lpstr>3.2 Metric Space – Distance Functions</vt:lpstr>
      <vt:lpstr>3.2 Content-Based Search</vt:lpstr>
      <vt:lpstr>3.2 Extracting Features</vt:lpstr>
      <vt:lpstr>3.2 Visual Similarity</vt:lpstr>
      <vt:lpstr>3.2 Visual Similarity</vt:lpstr>
      <vt:lpstr>3.2 Visual Similarity</vt:lpstr>
      <vt:lpstr>3.2 Visual Similarity – Biometrics</vt:lpstr>
      <vt:lpstr>3.2 Visual Similarity – Biometrics</vt:lpstr>
      <vt:lpstr>3.2 Visual Similarity – Multiple Features</vt:lpstr>
      <vt:lpstr>3.3 Feature Extraction</vt:lpstr>
      <vt:lpstr>3.3 Feature Extraction – Convolutional Neural Networks</vt:lpstr>
      <vt:lpstr>3.3 Feature Extraction – Recurrent Neural Networks</vt:lpstr>
      <vt:lpstr>3.3 Feature Extraction – Deep Learning Summary</vt:lpstr>
      <vt:lpstr>3.3 Demos</vt:lpstr>
      <vt:lpstr>Prezentace aplikace PowerPoint</vt:lpstr>
      <vt:lpstr>4.1 Similarity in Motion Data</vt:lpstr>
      <vt:lpstr>4.1 Challenges of Similarity Measures</vt:lpstr>
      <vt:lpstr>4.2 Features and Distance Functions</vt:lpstr>
      <vt:lpstr>4.2 Input Data Normalization</vt:lpstr>
      <vt:lpstr>4.2 Hand-Crafted Features</vt:lpstr>
      <vt:lpstr>4.2 Hand-Crafted Features</vt:lpstr>
      <vt:lpstr>4.2 Machine-Learned Features</vt:lpstr>
      <vt:lpstr>4.2 Machine-Learned Features</vt:lpstr>
      <vt:lpstr>4.2 Summary of Features</vt:lpstr>
      <vt:lpstr>4.3 Feature Learning Approaches</vt:lpstr>
      <vt:lpstr>4.3 LSTM-based Similarity Concept</vt:lpstr>
      <vt:lpstr>4.3 LSTM-based Similarity Concept</vt:lpstr>
      <vt:lpstr>4.3 LSTM-based Similarity Concept</vt:lpstr>
      <vt:lpstr>4.4 Motion-Image Similarity Concept</vt:lpstr>
      <vt:lpstr>4.4 Feature Extraction</vt:lpstr>
      <vt:lpstr>4.4 Feature Extraction – Normalization</vt:lpstr>
      <vt:lpstr>4.4 Feature Extraction – Visualization</vt:lpstr>
      <vt:lpstr>4.4 Feature Extraction</vt:lpstr>
      <vt:lpstr>4.4 Increasing Accuracy of Features</vt:lpstr>
      <vt:lpstr>4.4 Elasticity Property</vt:lpstr>
      <vt:lpstr>4.4 Summary</vt:lpstr>
      <vt:lpstr>4.5 Triple Loss Similarity Concept</vt:lpstr>
      <vt:lpstr>4.5 Triple Loss Similarity Concept</vt:lpstr>
      <vt:lpstr>4.5 Triple Loss Similarity Concept</vt:lpstr>
      <vt:lpstr>4.5 Summary</vt:lpstr>
      <vt:lpstr>Prezentace aplikace PowerPoint</vt:lpstr>
      <vt:lpstr>5.1 Metric Space – Search Problem</vt:lpstr>
      <vt:lpstr>5.1 Metric Space – Partitioning Principles</vt:lpstr>
      <vt:lpstr>5.1 Metric Space – Partitioning Principles</vt:lpstr>
      <vt:lpstr>5.1 Metric Space – Similarity Queries</vt:lpstr>
      <vt:lpstr>5.1 Metric Space – Similarity Queries</vt:lpstr>
      <vt:lpstr>5.1 Metric Space – Similarity Joins</vt:lpstr>
      <vt:lpstr>5.1 Metric Space – Pivot Filtering</vt:lpstr>
      <vt:lpstr>5.1 Metric Space – Pivot Filtering</vt:lpstr>
      <vt:lpstr>5.1 Metric Space – Pivot Filtering</vt:lpstr>
      <vt:lpstr>5.2 M-Tree</vt:lpstr>
      <vt:lpstr>5.2 M-Tree</vt:lpstr>
      <vt:lpstr>5.2 M-Tree</vt:lpstr>
      <vt:lpstr>5.2 M-Tree – Range Search</vt:lpstr>
      <vt:lpstr>5.2 M-Tree – Range Search</vt:lpstr>
      <vt:lpstr>5.2 D-Index</vt:lpstr>
      <vt:lpstr>5.2 D-Index</vt:lpstr>
      <vt:lpstr>5.2 D-Index</vt:lpstr>
      <vt:lpstr>5.2 Pivot Permutation Approach</vt:lpstr>
      <vt:lpstr>5.2 Pivot Permutation Approach</vt:lpstr>
      <vt:lpstr>5.2 Metric Sketches</vt:lpstr>
      <vt:lpstr>5.2 Metric Sketches</vt:lpstr>
      <vt:lpstr>5.2 Metric Sketches</vt:lpstr>
      <vt:lpstr>5.3 Similarity Search Textbooks</vt:lpstr>
      <vt:lpstr>5.3 MESSIF– Infrastructure Independence</vt:lpstr>
      <vt:lpstr>5.3 Demos</vt:lpstr>
      <vt:lpstr>Prezentace aplikace PowerPoint</vt:lpstr>
      <vt:lpstr>6.1 Action Classification</vt:lpstr>
      <vt:lpstr>6.1 Action Classification</vt:lpstr>
      <vt:lpstr>6.1 Existing Approaches</vt:lpstr>
      <vt:lpstr>6.1 ML-Based Classification</vt:lpstr>
      <vt:lpstr>6.2 1NN Classification</vt:lpstr>
      <vt:lpstr>6.2 kNN Classification</vt:lpstr>
      <vt:lpstr>6.2 kNN Classification</vt:lpstr>
      <vt:lpstr>6.2 Classification Dataset</vt:lpstr>
      <vt:lpstr>6.2 Comparison of Classification Methods</vt:lpstr>
      <vt:lpstr>6.3 Summary &amp; Live Demo</vt:lpstr>
      <vt:lpstr>Prezentace aplikace PowerPoint</vt:lpstr>
      <vt:lpstr>7.1 Long Motions</vt:lpstr>
      <vt:lpstr>7.1 Processing Long Motions</vt:lpstr>
      <vt:lpstr>7.1 Processing Long Motions</vt:lpstr>
      <vt:lpstr>7.1 Processing Long Motions</vt:lpstr>
      <vt:lpstr>7.2 Subsequence Search</vt:lpstr>
      <vt:lpstr>7.2 Search Challenges</vt:lpstr>
      <vt:lpstr>7.2 Subsequence Search in Time Series</vt:lpstr>
      <vt:lpstr>7.2 Subsequence Search in Time Series</vt:lpstr>
      <vt:lpstr>7.2 Subsequence Search in Motion Data</vt:lpstr>
      <vt:lpstr>7.2 Subsequence Search in Motion Data</vt:lpstr>
      <vt:lpstr>7.2 Alignment Problem</vt:lpstr>
      <vt:lpstr>7.2 Overlapping Segmentation</vt:lpstr>
      <vt:lpstr>7.2 Overlapping Data Segmentation &amp; Query as a Single Segment</vt:lpstr>
      <vt:lpstr>7.2 Elasticity Property</vt:lpstr>
      <vt:lpstr>7.2 Decreasing Number of Segments</vt:lpstr>
      <vt:lpstr>7.2 Query Evaluation</vt:lpstr>
      <vt:lpstr>7.2 Query Evaluation Costs</vt:lpstr>
      <vt:lpstr>7.2 Dataset</vt:lpstr>
      <vt:lpstr>7.2 Experimental Evaluation</vt:lpstr>
      <vt:lpstr>7.2 Subsequence Search Summary</vt:lpstr>
      <vt:lpstr>7.3 Semantic Segmentation</vt:lpstr>
      <vt:lpstr>7.3 Semantic Segmentation</vt:lpstr>
      <vt:lpstr>7.3 Semantic Segmentation</vt:lpstr>
      <vt:lpstr>7.3 Segment-Based Event Detection</vt:lpstr>
      <vt:lpstr>7.3 Segment-Based Event Detection</vt:lpstr>
      <vt:lpstr>7.3 Segment-Based Event Detection</vt:lpstr>
      <vt:lpstr>7.3 Frame-Based Semantic Segmentation</vt:lpstr>
      <vt:lpstr>7.3 Frame-Based Semantic Segmentation</vt:lpstr>
      <vt:lpstr>7.3 Frame-Based Semantic Segmentation</vt:lpstr>
      <vt:lpstr>7.3 Dataset</vt:lpstr>
      <vt:lpstr>7.3 Comparison of Methods</vt:lpstr>
      <vt:lpstr>Prezentace aplikace PowerPoint</vt:lpstr>
      <vt:lpstr>8 Conclusions</vt:lpstr>
      <vt:lpstr>8 Demos</vt:lpstr>
      <vt:lpstr>8 DISA at Masaryk University</vt:lpstr>
      <vt:lpstr>8 SISAP Conference</vt:lpstr>
      <vt:lpstr>Resources</vt:lpstr>
      <vt:lpstr>Resources</vt:lpstr>
      <vt:lpstr>Resources</vt:lpstr>
      <vt:lpstr>Resources</vt:lpstr>
      <vt:lpstr>Resources</vt:lpstr>
      <vt:lpstr>Resources</vt:lpstr>
      <vt:lpstr>Resources</vt:lpstr>
      <vt:lpstr>6.2 Experimental Evaluation</vt:lpstr>
      <vt:lpstr>Prezentace aplikace PowerPoint</vt:lpstr>
      <vt:lpstr>Prezentace aplikace PowerPoint</vt:lpstr>
      <vt:lpstr>Online-LSTM</vt:lpstr>
    </vt:vector>
  </TitlesOfParts>
  <Company>MU Brno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xsedmid</dc:creator>
  <cp:lastModifiedBy>xsedmid</cp:lastModifiedBy>
  <cp:revision>3597</cp:revision>
  <dcterms:created xsi:type="dcterms:W3CDTF">2010-01-12T11:29:35Z</dcterms:created>
  <dcterms:modified xsi:type="dcterms:W3CDTF">2019-09-10T08:17:02Z</dcterms:modified>
</cp:coreProperties>
</file>