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8" r:id="rId1"/>
  </p:sldMasterIdLst>
  <p:notesMasterIdLst>
    <p:notesMasterId r:id="rId67"/>
  </p:notesMasterIdLst>
  <p:handoutMasterIdLst>
    <p:handoutMasterId r:id="rId68"/>
  </p:handoutMasterIdLst>
  <p:sldIdLst>
    <p:sldId id="364" r:id="rId2"/>
    <p:sldId id="396" r:id="rId3"/>
    <p:sldId id="265" r:id="rId4"/>
    <p:sldId id="273" r:id="rId5"/>
    <p:sldId id="291" r:id="rId6"/>
    <p:sldId id="292" r:id="rId7"/>
    <p:sldId id="293" r:id="rId8"/>
    <p:sldId id="294" r:id="rId9"/>
    <p:sldId id="295" r:id="rId10"/>
    <p:sldId id="296" r:id="rId11"/>
    <p:sldId id="297" r:id="rId12"/>
    <p:sldId id="298" r:id="rId13"/>
    <p:sldId id="299" r:id="rId14"/>
    <p:sldId id="300" r:id="rId15"/>
    <p:sldId id="301" r:id="rId16"/>
    <p:sldId id="302" r:id="rId17"/>
    <p:sldId id="303" r:id="rId18"/>
    <p:sldId id="304" r:id="rId19"/>
    <p:sldId id="305" r:id="rId20"/>
    <p:sldId id="306" r:id="rId21"/>
    <p:sldId id="307" r:id="rId22"/>
    <p:sldId id="308" r:id="rId23"/>
    <p:sldId id="309" r:id="rId24"/>
    <p:sldId id="310" r:id="rId25"/>
    <p:sldId id="311" r:id="rId26"/>
    <p:sldId id="312" r:id="rId27"/>
    <p:sldId id="313" r:id="rId28"/>
    <p:sldId id="314" r:id="rId29"/>
    <p:sldId id="315" r:id="rId30"/>
    <p:sldId id="316" r:id="rId31"/>
    <p:sldId id="317" r:id="rId32"/>
    <p:sldId id="318" r:id="rId33"/>
    <p:sldId id="319" r:id="rId34"/>
    <p:sldId id="320" r:id="rId35"/>
    <p:sldId id="321" r:id="rId36"/>
    <p:sldId id="322" r:id="rId37"/>
    <p:sldId id="323" r:id="rId38"/>
    <p:sldId id="324" r:id="rId39"/>
    <p:sldId id="325" r:id="rId40"/>
    <p:sldId id="326" r:id="rId41"/>
    <p:sldId id="327" r:id="rId42"/>
    <p:sldId id="328" r:id="rId43"/>
    <p:sldId id="329" r:id="rId44"/>
    <p:sldId id="330" r:id="rId45"/>
    <p:sldId id="331" r:id="rId46"/>
    <p:sldId id="332" r:id="rId47"/>
    <p:sldId id="347" r:id="rId48"/>
    <p:sldId id="348" r:id="rId49"/>
    <p:sldId id="349" r:id="rId50"/>
    <p:sldId id="350" r:id="rId51"/>
    <p:sldId id="351" r:id="rId52"/>
    <p:sldId id="352" r:id="rId53"/>
    <p:sldId id="353" r:id="rId54"/>
    <p:sldId id="354" r:id="rId55"/>
    <p:sldId id="355" r:id="rId56"/>
    <p:sldId id="356" r:id="rId57"/>
    <p:sldId id="357" r:id="rId58"/>
    <p:sldId id="358" r:id="rId59"/>
    <p:sldId id="359" r:id="rId60"/>
    <p:sldId id="360" r:id="rId61"/>
    <p:sldId id="361" r:id="rId62"/>
    <p:sldId id="362" r:id="rId63"/>
    <p:sldId id="363" r:id="rId64"/>
    <p:sldId id="365" r:id="rId65"/>
    <p:sldId id="376" r:id="rId66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95272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14" autoAdjust="0"/>
    <p:restoredTop sz="94667" autoAdjust="0"/>
  </p:normalViewPr>
  <p:slideViewPr>
    <p:cSldViewPr>
      <p:cViewPr varScale="1">
        <p:scale>
          <a:sx n="84" d="100"/>
          <a:sy n="84" d="100"/>
        </p:scale>
        <p:origin x="-110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C29397-E040-47BE-894C-0817BBC7D8BC}" type="datetimeFigureOut">
              <a:rPr lang="sk-SK" smtClean="0"/>
              <a:pPr/>
              <a:t>22. 9. 2011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sk-SK" smtClean="0"/>
              <a:t>Současná počítačová grafika</a:t>
            </a:r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50DFB9-1BA4-4FF0-B380-F316A783340C}" type="slidenum">
              <a:rPr lang="sk-SK" smtClean="0"/>
              <a:pPr/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293333-460E-41BB-B62E-A6FD4279FE8A}" type="datetimeFigureOut">
              <a:rPr lang="sk-SK" smtClean="0"/>
              <a:pPr/>
              <a:t>22. 9. 2011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sk-SK" smtClean="0"/>
              <a:t>Současná počítačová grafika</a:t>
            </a:r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06CB41-EB56-4710-90D6-5F97E0BA4959}" type="slidenum">
              <a:rPr lang="sk-SK" smtClean="0"/>
              <a:pPr/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ĺžnik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ĺžnik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bdĺžnik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sk-SK" smtClean="0"/>
              <a:t>Kliknite sem a upravte štýl predlohy podnadpisov.</a:t>
            </a:r>
            <a:endParaRPr kumimoji="0" lang="en-US"/>
          </a:p>
        </p:txBody>
      </p:sp>
      <p:sp>
        <p:nvSpPr>
          <p:cNvPr id="28" name="Zástupný symbol dátumu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9D23E757-52BB-40CF-9FA8-40953CD7DD8E}" type="datetime1">
              <a:rPr lang="sk-SK" smtClean="0"/>
              <a:pPr/>
              <a:t>22. 9. 2011</a:t>
            </a:fld>
            <a:endParaRPr lang="sk-SK"/>
          </a:p>
        </p:txBody>
      </p:sp>
      <p:sp>
        <p:nvSpPr>
          <p:cNvPr id="17" name="Zástupný symbol päty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sk-SK" smtClean="0"/>
              <a:t>Masarykova Univerzita Fakulta Informatiky</a:t>
            </a:r>
            <a:endParaRPr lang="sk-SK"/>
          </a:p>
        </p:txBody>
      </p:sp>
      <p:sp>
        <p:nvSpPr>
          <p:cNvPr id="29" name="Zástupný symbol čísla snímky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D421C23-39E6-4A6B-8B56-DB50B77FFD9A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E4E7E-F08A-458D-A5DF-D999B9FE4E53}" type="datetime1">
              <a:rPr lang="sk-SK" smtClean="0"/>
              <a:pPr/>
              <a:t>22. 9. 2011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Masarykova Univerzita Fakulta Informatiky</a:t>
            </a: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21C23-39E6-4A6B-8B56-DB50B77FFD9A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784C48C8-689C-44B1-8BD9-FA3DA0B8A896}" type="datetime1">
              <a:rPr lang="sk-SK" smtClean="0"/>
              <a:pPr/>
              <a:t>22. 9. 2011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sk-SK" smtClean="0"/>
              <a:t>Masarykova Univerzita Fakulta Informatiky</a:t>
            </a:r>
            <a:endParaRPr lang="sk-SK"/>
          </a:p>
        </p:txBody>
      </p:sp>
      <p:sp>
        <p:nvSpPr>
          <p:cNvPr id="7" name="Obdĺžnik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bdĺžnik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bdĺžnik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D421C23-39E6-4A6B-8B56-DB50B77FFD9A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4EF46-3CC0-4951-9113-584F6032F1F9}" type="datetime1">
              <a:rPr lang="sk-SK" smtClean="0"/>
              <a:pPr/>
              <a:t>22. 9. 2011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Masarykova Univerzita Fakulta Informatiky</a:t>
            </a:r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D421C23-39E6-4A6B-8B56-DB50B77FFD9A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8" name="Zástupný symbol obsahu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</p:txBody>
      </p:sp>
      <p:sp>
        <p:nvSpPr>
          <p:cNvPr id="7" name="Obdĺžnik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bdĺžnik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bdĺžnik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12" name="Zástupný symbol dátumu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EFB4A-6B77-4FF6-B6B6-0CCE25E469D7}" type="datetime1">
              <a:rPr lang="sk-SK" smtClean="0"/>
              <a:pPr/>
              <a:t>22. 9. 2011</a:t>
            </a:fld>
            <a:endParaRPr lang="sk-SK"/>
          </a:p>
        </p:txBody>
      </p:sp>
      <p:sp>
        <p:nvSpPr>
          <p:cNvPr id="13" name="Zástupný symbol čísla snímky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D421C23-39E6-4A6B-8B56-DB50B77FFD9A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14" name="Zástupný symbol päty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sk-SK" smtClean="0"/>
              <a:t>Masarykova Univerzita Fakulta Informatiky</a:t>
            </a:r>
            <a:endParaRPr lang="sk-SK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9" name="Zástupný symbol obsahu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11" name="Zástupný symbol obsahu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8" name="Zástupný symbol dátumu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0BBB6C9-E6AE-415B-95B0-B8EB7CD7401E}" type="datetime1">
              <a:rPr lang="sk-SK" smtClean="0"/>
              <a:pPr/>
              <a:t>22. 9. 2011</a:t>
            </a:fld>
            <a:endParaRPr lang="sk-SK"/>
          </a:p>
        </p:txBody>
      </p:sp>
      <p:sp>
        <p:nvSpPr>
          <p:cNvPr id="10" name="Zástupný symbol čísla snímky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D421C23-39E6-4A6B-8B56-DB50B77FFD9A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12" name="Zástupný symbol päty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sk-SK" smtClean="0"/>
              <a:t>Masarykova Univerzita Fakulta Informatiky</a:t>
            </a:r>
            <a:endParaRPr lang="sk-S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11" name="Zástupný symbol obsahu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13" name="Zástupný symbol obsahu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  <p:sp>
        <p:nvSpPr>
          <p:cNvPr id="10" name="Zástupný symbol dátumu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CA7DF34-2F3C-4731-A83D-3C8EE8F2CF0C}" type="datetime1">
              <a:rPr lang="sk-SK" smtClean="0"/>
              <a:pPr/>
              <a:t>22. 9. 2011</a:t>
            </a:fld>
            <a:endParaRPr lang="sk-SK"/>
          </a:p>
        </p:txBody>
      </p:sp>
      <p:sp>
        <p:nvSpPr>
          <p:cNvPr id="12" name="Zástupný symbol čísla snímky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D421C23-39E6-4A6B-8B56-DB50B77FFD9A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14" name="Zástupný symbol päty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sk-SK" smtClean="0"/>
              <a:t>Masarykova Univerzita Fakulta Informatiky</a:t>
            </a:r>
            <a:endParaRPr lang="sk-SK"/>
          </a:p>
        </p:txBody>
      </p:sp>
      <p:sp>
        <p:nvSpPr>
          <p:cNvPr id="16" name="Zástupný symbol textu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</p:txBody>
      </p:sp>
      <p:sp>
        <p:nvSpPr>
          <p:cNvPr id="15" name="Zástupný symbol textu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BC4D9-B973-47B8-A7D5-FF9A6F73885D}" type="datetime1">
              <a:rPr lang="sk-SK" smtClean="0"/>
              <a:pPr/>
              <a:t>22. 9. 2011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Masarykova Univerzita Fakulta Informatiky</a:t>
            </a:r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D421C23-39E6-4A6B-8B56-DB50B77FFD9A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593A1-FCD9-4728-88A9-136502EF094A}" type="datetime1">
              <a:rPr lang="sk-SK" smtClean="0"/>
              <a:pPr/>
              <a:t>22. 9. 2011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Masarykova Univerzita Fakulta Informatiky</a:t>
            </a:r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D421C23-39E6-4A6B-8B56-DB50B77FFD9A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D95EA-F044-4308-AF6C-56698A826217}" type="datetime1">
              <a:rPr lang="sk-SK" smtClean="0"/>
              <a:pPr/>
              <a:t>22. 9. 2011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k-SK" smtClean="0"/>
              <a:t>Masarykova Univerzita Fakulta Informatiky</a:t>
            </a:r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D421C23-39E6-4A6B-8B56-DB50B77FFD9A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</p:txBody>
      </p:sp>
      <p:sp>
        <p:nvSpPr>
          <p:cNvPr id="9" name="Zástupný symbol obsahu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sk-SK" smtClean="0"/>
              <a:t>Kliknite sem a upravte štýly predlohy textu.</a:t>
            </a:r>
          </a:p>
          <a:p>
            <a:pPr lvl="1" eaLnBrk="1" latinLnBrk="0" hangingPunct="1"/>
            <a:r>
              <a:rPr lang="sk-SK" smtClean="0"/>
              <a:t>Druhá úroveň</a:t>
            </a:r>
          </a:p>
          <a:p>
            <a:pPr lvl="2" eaLnBrk="1" latinLnBrk="0" hangingPunct="1"/>
            <a:r>
              <a:rPr lang="sk-SK" smtClean="0"/>
              <a:t>Tretia úroveň</a:t>
            </a:r>
          </a:p>
          <a:p>
            <a:pPr lvl="3" eaLnBrk="1" latinLnBrk="0" hangingPunct="1"/>
            <a:r>
              <a:rPr lang="sk-SK" smtClean="0"/>
              <a:t>Štvrtá úroveň</a:t>
            </a:r>
          </a:p>
          <a:p>
            <a:pPr lvl="4" eaLnBrk="1" latinLnBrk="0" hangingPunct="1"/>
            <a:r>
              <a:rPr lang="sk-SK" smtClean="0"/>
              <a:t>Piata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</p:txBody>
      </p:sp>
      <p:sp>
        <p:nvSpPr>
          <p:cNvPr id="8" name="Obdĺžnik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bdĺžnik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ĺžnik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11" name="Obdĺžnik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Zástupný symbol dátumu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260BD322-291E-4389-873B-AF3DF9475793}" type="datetime1">
              <a:rPr lang="sk-SK" smtClean="0"/>
              <a:pPr/>
              <a:t>22. 9. 2011</a:t>
            </a:fld>
            <a:endParaRPr lang="sk-SK"/>
          </a:p>
        </p:txBody>
      </p:sp>
      <p:sp>
        <p:nvSpPr>
          <p:cNvPr id="13" name="Zástupný symbol čísla snímky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D421C23-39E6-4A6B-8B56-DB50B77FFD9A}" type="slidenum">
              <a:rPr lang="sk-SK" smtClean="0"/>
              <a:pPr/>
              <a:t>‹#›</a:t>
            </a:fld>
            <a:endParaRPr lang="sk-SK"/>
          </a:p>
        </p:txBody>
      </p:sp>
      <p:sp>
        <p:nvSpPr>
          <p:cNvPr id="14" name="Zástupný symbol päty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sk-SK" smtClean="0"/>
              <a:t>Masarykova Univerzita Fakulta Informatiky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sk-SK" smtClean="0"/>
              <a:t>Ak chcete pridať obrázok, kliknite na ikonu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/>
            </a:gs>
            <a:gs pos="100000">
              <a:schemeClr val="bg1">
                <a:lumMod val="9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ástupný symbol nadpisu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sk-SK" smtClean="0"/>
              <a:t>Kliknite sem a upravte štýl predlohy nadpisov.</a:t>
            </a:r>
            <a:endParaRPr kumimoji="0" lang="en-US"/>
          </a:p>
        </p:txBody>
      </p:sp>
      <p:sp>
        <p:nvSpPr>
          <p:cNvPr id="13" name="Zástupný symbol textu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sk-SK" smtClean="0"/>
              <a:t>Kliknite sem a upravte štýly predlohy textu.</a:t>
            </a:r>
          </a:p>
          <a:p>
            <a:pPr lvl="1" eaLnBrk="1" latinLnBrk="0" hangingPunct="1"/>
            <a:r>
              <a:rPr kumimoji="0" lang="sk-SK" smtClean="0"/>
              <a:t>Druhá úroveň</a:t>
            </a:r>
          </a:p>
          <a:p>
            <a:pPr lvl="2" eaLnBrk="1" latinLnBrk="0" hangingPunct="1"/>
            <a:r>
              <a:rPr kumimoji="0" lang="sk-SK" smtClean="0"/>
              <a:t>Tretia úroveň</a:t>
            </a:r>
          </a:p>
          <a:p>
            <a:pPr lvl="3" eaLnBrk="1" latinLnBrk="0" hangingPunct="1"/>
            <a:r>
              <a:rPr kumimoji="0" lang="sk-SK" smtClean="0"/>
              <a:t>Štvrtá úroveň</a:t>
            </a:r>
          </a:p>
          <a:p>
            <a:pPr lvl="4" eaLnBrk="1" latinLnBrk="0" hangingPunct="1"/>
            <a:r>
              <a:rPr kumimoji="0" lang="sk-SK" smtClean="0"/>
              <a:t>Piata úroveň</a:t>
            </a:r>
            <a:endParaRPr kumimoji="0" lang="en-US"/>
          </a:p>
        </p:txBody>
      </p:sp>
      <p:sp>
        <p:nvSpPr>
          <p:cNvPr id="14" name="Zástupný symbol dátumu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3E2B198-4F35-49F8-9DFE-46CE74E942A2}" type="datetime1">
              <a:rPr lang="sk-SK" smtClean="0"/>
              <a:pPr/>
              <a:t>22. 9. 2011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sk-SK" smtClean="0"/>
              <a:t>Masarykova Univerzita Fakulta Informatiky</a:t>
            </a:r>
            <a:endParaRPr lang="sk-SK"/>
          </a:p>
        </p:txBody>
      </p:sp>
      <p:sp>
        <p:nvSpPr>
          <p:cNvPr id="7" name="Obdĺžnik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bdĺžnik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bdĺžnik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Zástupný symbol čísla snímky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D421C23-39E6-4A6B-8B56-DB50B77FFD9A}" type="slidenum">
              <a:rPr lang="sk-SK" smtClean="0"/>
              <a:pPr/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ĺžnik 5"/>
          <p:cNvSpPr/>
          <p:nvPr/>
        </p:nvSpPr>
        <p:spPr>
          <a:xfrm>
            <a:off x="1475656" y="2276872"/>
            <a:ext cx="518457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5400" dirty="0" err="1" smtClean="0"/>
              <a:t>Digitální</a:t>
            </a:r>
            <a:r>
              <a:rPr lang="sk-SK" sz="5400" dirty="0" smtClean="0"/>
              <a:t> fotografie </a:t>
            </a:r>
            <a:endParaRPr lang="sk-SK" sz="5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6660232" y="6492875"/>
            <a:ext cx="2411760" cy="3651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</a:rPr>
              <a:t>Masarykova Univerzita Fakulta Informatiky</a:t>
            </a:r>
          </a:p>
        </p:txBody>
      </p:sp>
      <p:cxnSp>
        <p:nvCxnSpPr>
          <p:cNvPr id="7" name="Rovná spojnica 6"/>
          <p:cNvCxnSpPr/>
          <p:nvPr/>
        </p:nvCxnSpPr>
        <p:spPr>
          <a:xfrm>
            <a:off x="107504" y="6525344"/>
            <a:ext cx="8928992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headEnd type="none" w="sm" len="sm"/>
          </a:ln>
          <a:effectLst/>
        </p:spPr>
      </p:cxnSp>
      <p:sp>
        <p:nvSpPr>
          <p:cNvPr id="9" name="BlokTextu 8"/>
          <p:cNvSpPr txBox="1"/>
          <p:nvPr/>
        </p:nvSpPr>
        <p:spPr>
          <a:xfrm>
            <a:off x="539552" y="548680"/>
            <a:ext cx="820891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err="1" smtClean="0"/>
              <a:t>Digitální</a:t>
            </a:r>
            <a:r>
              <a:rPr lang="sk-SK" sz="3200" dirty="0" smtClean="0"/>
              <a:t> </a:t>
            </a:r>
            <a:r>
              <a:rPr lang="sk-SK" sz="3200" dirty="0" smtClean="0"/>
              <a:t>fotografie</a:t>
            </a:r>
            <a:endParaRPr lang="pt-BR" sz="1050" dirty="0" smtClean="0"/>
          </a:p>
          <a:p>
            <a:endParaRPr lang="sk-SK" dirty="0"/>
          </a:p>
        </p:txBody>
      </p:sp>
      <p:pic>
        <p:nvPicPr>
          <p:cNvPr id="12" name="Obrázok 11" descr="cameraobscu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2708920"/>
            <a:ext cx="6552728" cy="2920436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4" name="BlokTextu 13"/>
          <p:cNvSpPr txBox="1"/>
          <p:nvPr/>
        </p:nvSpPr>
        <p:spPr>
          <a:xfrm>
            <a:off x="539552" y="1403484"/>
            <a:ext cx="8208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Naše reprezentace histogramu</a:t>
            </a:r>
            <a:endParaRPr lang="sk-SK" dirty="0" smtClean="0"/>
          </a:p>
          <a:p>
            <a:endParaRPr lang="sk-SK" dirty="0"/>
          </a:p>
          <a:p>
            <a:r>
              <a:rPr lang="pl-PL" sz="1600" dirty="0" smtClean="0"/>
              <a:t>Reprezentuje </a:t>
            </a:r>
            <a:r>
              <a:rPr lang="pl-PL" sz="1600" dirty="0"/>
              <a:t>histogram rozložení intenzit pixelů v obrazu</a:t>
            </a:r>
            <a:r>
              <a:rPr lang="pl-PL" sz="1600" dirty="0" smtClean="0"/>
              <a:t>. </a:t>
            </a:r>
            <a:r>
              <a:rPr lang="sk-SK" sz="1600" i="1" dirty="0" smtClean="0">
                <a:solidFill>
                  <a:schemeClr val="bg1">
                    <a:lumMod val="50000"/>
                  </a:schemeClr>
                </a:solidFill>
              </a:rPr>
              <a:t>(BW obraz)</a:t>
            </a:r>
            <a:endParaRPr lang="pl-PL" sz="1600" i="1" dirty="0" smtClean="0">
              <a:solidFill>
                <a:schemeClr val="bg1">
                  <a:lumMod val="50000"/>
                </a:schemeClr>
              </a:solidFill>
            </a:endParaRPr>
          </a:p>
          <a:p>
            <a:endParaRPr lang="sk-SK" dirty="0"/>
          </a:p>
        </p:txBody>
      </p:sp>
      <p:sp>
        <p:nvSpPr>
          <p:cNvPr id="10" name="Ovál 9"/>
          <p:cNvSpPr/>
          <p:nvPr/>
        </p:nvSpPr>
        <p:spPr>
          <a:xfrm>
            <a:off x="8748464" y="260648"/>
            <a:ext cx="144016" cy="144016"/>
          </a:xfrm>
          <a:prstGeom prst="ellipse">
            <a:avLst/>
          </a:prstGeom>
          <a:solidFill>
            <a:srgbClr val="95272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1" name="BlokTextu 10"/>
          <p:cNvSpPr txBox="1"/>
          <p:nvPr/>
        </p:nvSpPr>
        <p:spPr>
          <a:xfrm>
            <a:off x="8316416" y="178417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>
                <a:solidFill>
                  <a:srgbClr val="952727"/>
                </a:solidFill>
              </a:rPr>
              <a:t>7.3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6660232" y="6492875"/>
            <a:ext cx="2411760" cy="3651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</a:rPr>
              <a:t>Masarykova Univerzita Fakulta Informatiky</a:t>
            </a:r>
          </a:p>
        </p:txBody>
      </p:sp>
      <p:cxnSp>
        <p:nvCxnSpPr>
          <p:cNvPr id="7" name="Rovná spojnica 6"/>
          <p:cNvCxnSpPr/>
          <p:nvPr/>
        </p:nvCxnSpPr>
        <p:spPr>
          <a:xfrm>
            <a:off x="107504" y="6525344"/>
            <a:ext cx="8928992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headEnd type="none" w="sm" len="sm"/>
          </a:ln>
          <a:effectLst/>
        </p:spPr>
      </p:cxnSp>
      <p:sp>
        <p:nvSpPr>
          <p:cNvPr id="9" name="BlokTextu 8"/>
          <p:cNvSpPr txBox="1"/>
          <p:nvPr/>
        </p:nvSpPr>
        <p:spPr>
          <a:xfrm>
            <a:off x="539552" y="548680"/>
            <a:ext cx="820891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err="1" smtClean="0"/>
              <a:t>Digitální</a:t>
            </a:r>
            <a:r>
              <a:rPr lang="sk-SK" sz="3200" dirty="0" smtClean="0"/>
              <a:t> </a:t>
            </a:r>
            <a:r>
              <a:rPr lang="sk-SK" sz="3200" dirty="0" smtClean="0"/>
              <a:t>fotografie</a:t>
            </a:r>
            <a:endParaRPr lang="pt-BR" sz="1050" dirty="0" smtClean="0"/>
          </a:p>
          <a:p>
            <a:endParaRPr lang="sk-SK" dirty="0"/>
          </a:p>
        </p:txBody>
      </p:sp>
      <p:pic>
        <p:nvPicPr>
          <p:cNvPr id="10" name="Obrázok 9" descr="cameraobscu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988840"/>
            <a:ext cx="3893914" cy="2920436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1" name="BlokTextu 10"/>
          <p:cNvSpPr txBox="1"/>
          <p:nvPr/>
        </p:nvSpPr>
        <p:spPr>
          <a:xfrm>
            <a:off x="539552" y="1403484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 smtClean="0"/>
              <a:t>Podexponovaný obraz</a:t>
            </a:r>
          </a:p>
        </p:txBody>
      </p:sp>
      <p:pic>
        <p:nvPicPr>
          <p:cNvPr id="12" name="Obrázok 11" descr="cameraobscur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0407" y="3504025"/>
            <a:ext cx="1775642" cy="1408268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3" name="Ovál 12"/>
          <p:cNvSpPr/>
          <p:nvPr/>
        </p:nvSpPr>
        <p:spPr>
          <a:xfrm>
            <a:off x="8748464" y="260648"/>
            <a:ext cx="144016" cy="144016"/>
          </a:xfrm>
          <a:prstGeom prst="ellipse">
            <a:avLst/>
          </a:prstGeom>
          <a:solidFill>
            <a:srgbClr val="95272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4" name="BlokTextu 13"/>
          <p:cNvSpPr txBox="1"/>
          <p:nvPr/>
        </p:nvSpPr>
        <p:spPr>
          <a:xfrm>
            <a:off x="8316416" y="178417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>
                <a:solidFill>
                  <a:srgbClr val="952727"/>
                </a:solidFill>
              </a:rPr>
              <a:t>7.3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6660232" y="6492875"/>
            <a:ext cx="2411760" cy="3651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</a:rPr>
              <a:t>Masarykova Univerzita Fakulta Informatiky</a:t>
            </a:r>
          </a:p>
        </p:txBody>
      </p:sp>
      <p:cxnSp>
        <p:nvCxnSpPr>
          <p:cNvPr id="14" name="Rovná spojnica 13"/>
          <p:cNvCxnSpPr/>
          <p:nvPr/>
        </p:nvCxnSpPr>
        <p:spPr>
          <a:xfrm>
            <a:off x="107504" y="6525344"/>
            <a:ext cx="8928992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headEnd type="none" w="sm" len="sm"/>
          </a:ln>
          <a:effectLst/>
        </p:spPr>
      </p:cxnSp>
      <p:sp>
        <p:nvSpPr>
          <p:cNvPr id="16" name="BlokTextu 15"/>
          <p:cNvSpPr txBox="1"/>
          <p:nvPr/>
        </p:nvSpPr>
        <p:spPr>
          <a:xfrm>
            <a:off x="539552" y="548680"/>
            <a:ext cx="8208912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err="1" smtClean="0"/>
              <a:t>Digitální</a:t>
            </a:r>
            <a:r>
              <a:rPr lang="sk-SK" sz="3200" dirty="0" smtClean="0"/>
              <a:t> </a:t>
            </a:r>
            <a:r>
              <a:rPr lang="sk-SK" sz="3200" dirty="0" smtClean="0"/>
              <a:t>fotografie</a:t>
            </a:r>
            <a:endParaRPr lang="sk-SK" sz="1050" b="1" dirty="0"/>
          </a:p>
          <a:p>
            <a:endParaRPr lang="pt-BR" sz="1050" dirty="0" smtClean="0"/>
          </a:p>
          <a:p>
            <a:endParaRPr lang="sk-SK" dirty="0"/>
          </a:p>
        </p:txBody>
      </p:sp>
      <p:pic>
        <p:nvPicPr>
          <p:cNvPr id="17" name="Obrázok 16" descr="cameraobscu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988840"/>
            <a:ext cx="3893914" cy="2920435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8" name="BlokTextu 17"/>
          <p:cNvSpPr txBox="1"/>
          <p:nvPr/>
        </p:nvSpPr>
        <p:spPr>
          <a:xfrm>
            <a:off x="539552" y="1403484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 err="1" smtClean="0"/>
              <a:t>Přeexponovaný</a:t>
            </a:r>
            <a:r>
              <a:rPr lang="sk-SK" dirty="0" smtClean="0"/>
              <a:t> obraz</a:t>
            </a:r>
          </a:p>
        </p:txBody>
      </p:sp>
      <p:pic>
        <p:nvPicPr>
          <p:cNvPr id="19" name="Obrázok 18" descr="cameraobscur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0407" y="3504025"/>
            <a:ext cx="1775642" cy="1408267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9" name="Ovál 8"/>
          <p:cNvSpPr/>
          <p:nvPr/>
        </p:nvSpPr>
        <p:spPr>
          <a:xfrm>
            <a:off x="8748464" y="260648"/>
            <a:ext cx="144016" cy="144016"/>
          </a:xfrm>
          <a:prstGeom prst="ellipse">
            <a:avLst/>
          </a:prstGeom>
          <a:solidFill>
            <a:srgbClr val="95272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0" name="BlokTextu 9"/>
          <p:cNvSpPr txBox="1"/>
          <p:nvPr/>
        </p:nvSpPr>
        <p:spPr>
          <a:xfrm>
            <a:off x="8316416" y="178417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>
                <a:solidFill>
                  <a:srgbClr val="952727"/>
                </a:solidFill>
              </a:rPr>
              <a:t>7.3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6660232" y="6492875"/>
            <a:ext cx="2411760" cy="3651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</a:rPr>
              <a:t>Masarykova Univerzita Fakulta Informatiky</a:t>
            </a:r>
          </a:p>
        </p:txBody>
      </p:sp>
      <p:cxnSp>
        <p:nvCxnSpPr>
          <p:cNvPr id="7" name="Rovná spojnica 6"/>
          <p:cNvCxnSpPr/>
          <p:nvPr/>
        </p:nvCxnSpPr>
        <p:spPr>
          <a:xfrm>
            <a:off x="107504" y="6525344"/>
            <a:ext cx="8928992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headEnd type="none" w="sm" len="sm"/>
          </a:ln>
          <a:effectLst/>
        </p:spPr>
      </p:cxnSp>
      <p:sp>
        <p:nvSpPr>
          <p:cNvPr id="9" name="BlokTextu 8"/>
          <p:cNvSpPr txBox="1"/>
          <p:nvPr/>
        </p:nvSpPr>
        <p:spPr>
          <a:xfrm>
            <a:off x="539552" y="548680"/>
            <a:ext cx="8208912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err="1" smtClean="0"/>
              <a:t>Digitální</a:t>
            </a:r>
            <a:r>
              <a:rPr lang="sk-SK" sz="3200" dirty="0" smtClean="0"/>
              <a:t> </a:t>
            </a:r>
            <a:r>
              <a:rPr lang="sk-SK" sz="3200" dirty="0" smtClean="0"/>
              <a:t>fotografie</a:t>
            </a:r>
            <a:endParaRPr lang="sk-SK" sz="1050" b="1" dirty="0"/>
          </a:p>
          <a:p>
            <a:endParaRPr lang="pt-BR" sz="1050" dirty="0" smtClean="0"/>
          </a:p>
          <a:p>
            <a:endParaRPr lang="sk-SK" dirty="0"/>
          </a:p>
        </p:txBody>
      </p:sp>
      <p:pic>
        <p:nvPicPr>
          <p:cNvPr id="10" name="Obrázok 9" descr="cameraobscu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988840"/>
            <a:ext cx="3893913" cy="2920435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1" name="BlokTextu 10"/>
          <p:cNvSpPr txBox="1"/>
          <p:nvPr/>
        </p:nvSpPr>
        <p:spPr>
          <a:xfrm>
            <a:off x="539552" y="1403484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 err="1" smtClean="0"/>
              <a:t>Správná</a:t>
            </a:r>
            <a:r>
              <a:rPr lang="sk-SK" dirty="0" smtClean="0"/>
              <a:t> </a:t>
            </a:r>
            <a:r>
              <a:rPr lang="sk-SK" dirty="0" err="1" smtClean="0"/>
              <a:t>expozice</a:t>
            </a:r>
            <a:endParaRPr lang="sk-SK" dirty="0" smtClean="0"/>
          </a:p>
        </p:txBody>
      </p:sp>
      <p:pic>
        <p:nvPicPr>
          <p:cNvPr id="12" name="Obrázok 11" descr="cameraobscur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0407" y="3504025"/>
            <a:ext cx="1775641" cy="1408267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3" name="Ovál 12"/>
          <p:cNvSpPr/>
          <p:nvPr/>
        </p:nvSpPr>
        <p:spPr>
          <a:xfrm>
            <a:off x="8748464" y="260648"/>
            <a:ext cx="144016" cy="144016"/>
          </a:xfrm>
          <a:prstGeom prst="ellipse">
            <a:avLst/>
          </a:prstGeom>
          <a:solidFill>
            <a:srgbClr val="95272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4" name="BlokTextu 13"/>
          <p:cNvSpPr txBox="1"/>
          <p:nvPr/>
        </p:nvSpPr>
        <p:spPr>
          <a:xfrm>
            <a:off x="8316416" y="178417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>
                <a:solidFill>
                  <a:srgbClr val="952727"/>
                </a:solidFill>
              </a:rPr>
              <a:t>7.3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6660232" y="6492875"/>
            <a:ext cx="2411760" cy="3651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</a:rPr>
              <a:t>Masarykova Univerzita Fakulta Informatiky</a:t>
            </a:r>
          </a:p>
        </p:txBody>
      </p:sp>
      <p:cxnSp>
        <p:nvCxnSpPr>
          <p:cNvPr id="7" name="Rovná spojnica 6"/>
          <p:cNvCxnSpPr/>
          <p:nvPr/>
        </p:nvCxnSpPr>
        <p:spPr>
          <a:xfrm>
            <a:off x="107504" y="6525344"/>
            <a:ext cx="8928992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headEnd type="none" w="sm" len="sm"/>
          </a:ln>
          <a:effectLst/>
        </p:spPr>
      </p:cxnSp>
      <p:sp>
        <p:nvSpPr>
          <p:cNvPr id="9" name="BlokTextu 8"/>
          <p:cNvSpPr txBox="1"/>
          <p:nvPr/>
        </p:nvSpPr>
        <p:spPr>
          <a:xfrm>
            <a:off x="539552" y="548680"/>
            <a:ext cx="8208912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err="1" smtClean="0"/>
              <a:t>Digitální</a:t>
            </a:r>
            <a:r>
              <a:rPr lang="sk-SK" sz="3200" dirty="0" smtClean="0"/>
              <a:t> </a:t>
            </a:r>
            <a:r>
              <a:rPr lang="sk-SK" sz="3200" dirty="0" smtClean="0"/>
              <a:t>fotografie</a:t>
            </a:r>
            <a:endParaRPr lang="sk-SK" sz="1050" b="1" dirty="0"/>
          </a:p>
          <a:p>
            <a:endParaRPr lang="pt-BR" sz="1050" dirty="0" smtClean="0"/>
          </a:p>
          <a:p>
            <a:endParaRPr lang="sk-SK" dirty="0"/>
          </a:p>
        </p:txBody>
      </p:sp>
      <p:sp>
        <p:nvSpPr>
          <p:cNvPr id="10" name="BlokTextu 9"/>
          <p:cNvSpPr txBox="1"/>
          <p:nvPr/>
        </p:nvSpPr>
        <p:spPr>
          <a:xfrm>
            <a:off x="539552" y="1196752"/>
            <a:ext cx="820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b="1" dirty="0" err="1" smtClean="0"/>
              <a:t>Expozice</a:t>
            </a:r>
            <a:endParaRPr lang="sk-SK" sz="2400" b="1" dirty="0"/>
          </a:p>
        </p:txBody>
      </p:sp>
      <p:pic>
        <p:nvPicPr>
          <p:cNvPr id="11" name="Obrázok 10" descr="cameraobscu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2492896"/>
            <a:ext cx="3792091" cy="2531221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2" name="Obrázok 11" descr="cameraobscur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2491581"/>
            <a:ext cx="3792091" cy="2531220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3" name="Ovál 12"/>
          <p:cNvSpPr/>
          <p:nvPr/>
        </p:nvSpPr>
        <p:spPr>
          <a:xfrm>
            <a:off x="8748464" y="260648"/>
            <a:ext cx="144016" cy="144016"/>
          </a:xfrm>
          <a:prstGeom prst="ellipse">
            <a:avLst/>
          </a:prstGeom>
          <a:solidFill>
            <a:srgbClr val="95272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4" name="BlokTextu 13"/>
          <p:cNvSpPr txBox="1"/>
          <p:nvPr/>
        </p:nvSpPr>
        <p:spPr>
          <a:xfrm>
            <a:off x="8316416" y="178417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>
                <a:solidFill>
                  <a:srgbClr val="952727"/>
                </a:solidFill>
              </a:rPr>
              <a:t>7.3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6660232" y="6492875"/>
            <a:ext cx="2411760" cy="3651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</a:rPr>
              <a:t>Masarykova Univerzita Fakulta Informatiky</a:t>
            </a:r>
          </a:p>
        </p:txBody>
      </p:sp>
      <p:cxnSp>
        <p:nvCxnSpPr>
          <p:cNvPr id="14" name="Rovná spojnica 13"/>
          <p:cNvCxnSpPr/>
          <p:nvPr/>
        </p:nvCxnSpPr>
        <p:spPr>
          <a:xfrm>
            <a:off x="107504" y="6525344"/>
            <a:ext cx="8928992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headEnd type="none" w="sm" len="sm"/>
          </a:ln>
          <a:effectLst/>
        </p:spPr>
      </p:cxnSp>
      <p:sp>
        <p:nvSpPr>
          <p:cNvPr id="16" name="BlokTextu 15"/>
          <p:cNvSpPr txBox="1"/>
          <p:nvPr/>
        </p:nvSpPr>
        <p:spPr>
          <a:xfrm>
            <a:off x="539552" y="548680"/>
            <a:ext cx="8208912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err="1" smtClean="0"/>
              <a:t>Digitální</a:t>
            </a:r>
            <a:r>
              <a:rPr lang="sk-SK" sz="3200" dirty="0" smtClean="0"/>
              <a:t> </a:t>
            </a:r>
            <a:r>
              <a:rPr lang="sk-SK" sz="3200" dirty="0" smtClean="0"/>
              <a:t>fotografie</a:t>
            </a:r>
            <a:endParaRPr lang="sk-SK" sz="1050" b="1" dirty="0"/>
          </a:p>
          <a:p>
            <a:endParaRPr lang="pt-BR" sz="1050" dirty="0" smtClean="0"/>
          </a:p>
          <a:p>
            <a:endParaRPr lang="sk-SK" dirty="0"/>
          </a:p>
        </p:txBody>
      </p:sp>
      <p:sp>
        <p:nvSpPr>
          <p:cNvPr id="23" name="BlokTextu 22"/>
          <p:cNvSpPr txBox="1"/>
          <p:nvPr/>
        </p:nvSpPr>
        <p:spPr>
          <a:xfrm>
            <a:off x="539552" y="1403484"/>
            <a:ext cx="8208912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600" dirty="0" err="1" smtClean="0"/>
              <a:t>Expozice</a:t>
            </a:r>
            <a:r>
              <a:rPr lang="sk-SK" sz="1600" dirty="0" smtClean="0"/>
              <a:t> je </a:t>
            </a:r>
            <a:r>
              <a:rPr lang="sk-SK" sz="1600" dirty="0" err="1" smtClean="0"/>
              <a:t>zonální</a:t>
            </a:r>
            <a:r>
              <a:rPr lang="sk-SK" sz="1600" dirty="0" smtClean="0"/>
              <a:t> systém.</a:t>
            </a:r>
          </a:p>
          <a:p>
            <a:endParaRPr lang="sk-SK" sz="1600" dirty="0" smtClean="0"/>
          </a:p>
          <a:p>
            <a:r>
              <a:rPr lang="sk-SK" sz="1600" dirty="0" err="1" smtClean="0"/>
              <a:t>Skládá</a:t>
            </a:r>
            <a:r>
              <a:rPr lang="sk-SK" sz="1600" dirty="0" smtClean="0"/>
              <a:t> </a:t>
            </a:r>
            <a:r>
              <a:rPr lang="sk-SK" sz="1600" dirty="0" err="1" smtClean="0"/>
              <a:t>se</a:t>
            </a:r>
            <a:r>
              <a:rPr lang="sk-SK" sz="1600" dirty="0" smtClean="0"/>
              <a:t> z : </a:t>
            </a:r>
            <a:r>
              <a:rPr lang="sk-SK" sz="1600" b="1" dirty="0" smtClean="0"/>
              <a:t>čas</a:t>
            </a:r>
            <a:r>
              <a:rPr lang="sk-SK" sz="1600" dirty="0" smtClean="0"/>
              <a:t>, </a:t>
            </a:r>
            <a:r>
              <a:rPr lang="sk-SK" sz="1600" b="1" dirty="0" smtClean="0"/>
              <a:t>clona</a:t>
            </a:r>
            <a:r>
              <a:rPr lang="sk-SK" sz="1600" dirty="0" smtClean="0"/>
              <a:t>, </a:t>
            </a:r>
            <a:r>
              <a:rPr lang="sk-SK" sz="1600" b="1" dirty="0" smtClean="0"/>
              <a:t>ISO</a:t>
            </a:r>
            <a:r>
              <a:rPr lang="sk-SK" sz="1600" dirty="0" smtClean="0"/>
              <a:t>.</a:t>
            </a:r>
          </a:p>
          <a:p>
            <a:endParaRPr lang="sk-SK" sz="1600" dirty="0"/>
          </a:p>
          <a:p>
            <a:r>
              <a:rPr lang="sk-SK" sz="1600" dirty="0" smtClean="0"/>
              <a:t>Určuje </a:t>
            </a:r>
            <a:r>
              <a:rPr lang="sk-SK" sz="1600" dirty="0" err="1" smtClean="0"/>
              <a:t>se</a:t>
            </a:r>
            <a:r>
              <a:rPr lang="sk-SK" sz="1600" dirty="0" smtClean="0"/>
              <a:t> za pomoci expozimetru. (</a:t>
            </a:r>
            <a:r>
              <a:rPr lang="sk-SK" sz="1600" dirty="0" err="1" smtClean="0"/>
              <a:t>bodově</a:t>
            </a:r>
            <a:r>
              <a:rPr lang="sk-SK" sz="1600" dirty="0"/>
              <a:t>, </a:t>
            </a:r>
            <a:r>
              <a:rPr lang="sk-SK" sz="1600" dirty="0" err="1"/>
              <a:t>středově</a:t>
            </a:r>
            <a:r>
              <a:rPr lang="sk-SK" sz="1600" dirty="0"/>
              <a:t> či </a:t>
            </a:r>
            <a:r>
              <a:rPr lang="sk-SK" sz="1600" dirty="0" err="1" smtClean="0"/>
              <a:t>maticově</a:t>
            </a:r>
            <a:r>
              <a:rPr lang="sk-SK" sz="1600" dirty="0" smtClean="0"/>
              <a:t>) </a:t>
            </a:r>
          </a:p>
          <a:p>
            <a:endParaRPr lang="sk-SK" dirty="0"/>
          </a:p>
          <a:p>
            <a:r>
              <a:rPr lang="sk-SK" b="1" dirty="0" smtClean="0"/>
              <a:t>EV – Expoziční stupeň</a:t>
            </a:r>
          </a:p>
          <a:p>
            <a:endParaRPr lang="sk-SK" b="1" dirty="0"/>
          </a:p>
          <a:p>
            <a:r>
              <a:rPr lang="sk-SK" sz="1600" dirty="0" smtClean="0"/>
              <a:t>- </a:t>
            </a:r>
            <a:r>
              <a:rPr lang="sk-SK" sz="1600" dirty="0" err="1" smtClean="0"/>
              <a:t>Odvozeno</a:t>
            </a:r>
            <a:r>
              <a:rPr lang="sk-SK" sz="1600" dirty="0" smtClean="0"/>
              <a:t> od </a:t>
            </a:r>
            <a:r>
              <a:rPr lang="sk-SK" sz="1600" dirty="0" err="1" smtClean="0"/>
              <a:t>tanality</a:t>
            </a:r>
            <a:r>
              <a:rPr lang="sk-SK" sz="1600" dirty="0" smtClean="0"/>
              <a:t> </a:t>
            </a:r>
            <a:r>
              <a:rPr lang="sk-SK" sz="1600" dirty="0" err="1"/>
              <a:t>černobílého</a:t>
            </a:r>
            <a:r>
              <a:rPr lang="sk-SK" sz="1600" dirty="0"/>
              <a:t> fotografického </a:t>
            </a:r>
            <a:r>
              <a:rPr lang="sk-SK" sz="1600" dirty="0" err="1" smtClean="0"/>
              <a:t>papíru</a:t>
            </a:r>
            <a:r>
              <a:rPr lang="sk-SK" sz="1600" dirty="0" smtClean="0"/>
              <a:t> (10 zón)</a:t>
            </a:r>
          </a:p>
          <a:p>
            <a:pPr>
              <a:buFontTx/>
              <a:buChar char="-"/>
            </a:pPr>
            <a:r>
              <a:rPr lang="sk-SK" sz="1600" dirty="0" smtClean="0"/>
              <a:t> Zóna 0 označuje </a:t>
            </a:r>
            <a:r>
              <a:rPr lang="sk-SK" sz="1600" b="1" dirty="0" err="1" smtClean="0">
                <a:solidFill>
                  <a:schemeClr val="bg1">
                    <a:lumMod val="10000"/>
                  </a:schemeClr>
                </a:solidFill>
              </a:rPr>
              <a:t>černou</a:t>
            </a:r>
            <a:r>
              <a:rPr lang="sk-SK" sz="1600" dirty="0" smtClean="0"/>
              <a:t> a 10 </a:t>
            </a:r>
            <a:r>
              <a:rPr lang="sk-SK" sz="1600" dirty="0" err="1" smtClean="0"/>
              <a:t>oznčuje</a:t>
            </a:r>
            <a:r>
              <a:rPr lang="sk-SK" sz="1600" dirty="0" smtClean="0"/>
              <a:t> </a:t>
            </a:r>
            <a:r>
              <a:rPr lang="sk-SK" sz="1600" b="1" dirty="0" err="1" smtClean="0">
                <a:solidFill>
                  <a:schemeClr val="bg1">
                    <a:lumMod val="10000"/>
                  </a:schemeClr>
                </a:solidFill>
              </a:rPr>
              <a:t>bílou</a:t>
            </a:r>
            <a:r>
              <a:rPr lang="sk-SK" sz="1600" b="1" dirty="0" smtClean="0">
                <a:solidFill>
                  <a:schemeClr val="bg1">
                    <a:lumMod val="10000"/>
                  </a:schemeClr>
                </a:solidFill>
              </a:rPr>
              <a:t>.</a:t>
            </a:r>
            <a:r>
              <a:rPr lang="sk-SK" sz="1600" dirty="0" smtClean="0">
                <a:solidFill>
                  <a:schemeClr val="bg2"/>
                </a:solidFill>
              </a:rPr>
              <a:t> </a:t>
            </a:r>
          </a:p>
          <a:p>
            <a:pPr>
              <a:buFontTx/>
              <a:buChar char="-"/>
            </a:pPr>
            <a:r>
              <a:rPr lang="sk-SK" sz="1600" dirty="0" smtClean="0"/>
              <a:t> +</a:t>
            </a:r>
            <a:r>
              <a:rPr lang="sk-SK" sz="1600" dirty="0"/>
              <a:t>1EV </a:t>
            </a:r>
            <a:r>
              <a:rPr lang="sk-SK" sz="1600" dirty="0" err="1"/>
              <a:t>mají</a:t>
            </a:r>
            <a:r>
              <a:rPr lang="sk-SK" sz="1600" dirty="0"/>
              <a:t> dvojnásobný jas</a:t>
            </a:r>
          </a:p>
          <a:p>
            <a:pPr>
              <a:buFontTx/>
              <a:buChar char="-"/>
            </a:pPr>
            <a:r>
              <a:rPr lang="sk-SK" sz="1600" dirty="0" smtClean="0"/>
              <a:t> Číslo 5 reprezentuje 18</a:t>
            </a:r>
            <a:r>
              <a:rPr lang="en-US" sz="1600" dirty="0" smtClean="0"/>
              <a:t>% </a:t>
            </a:r>
            <a:r>
              <a:rPr lang="sk-SK" sz="1600" dirty="0" smtClean="0"/>
              <a:t>šedou.</a:t>
            </a:r>
          </a:p>
          <a:p>
            <a:pPr>
              <a:buFontTx/>
              <a:buChar char="-"/>
            </a:pPr>
            <a:r>
              <a:rPr lang="sk-SK" sz="1600" dirty="0" smtClean="0"/>
              <a:t> </a:t>
            </a:r>
            <a:r>
              <a:rPr lang="sk-SK" sz="1600" dirty="0" err="1" smtClean="0"/>
              <a:t>Lidské</a:t>
            </a:r>
            <a:r>
              <a:rPr lang="sk-SK" sz="1600" dirty="0" smtClean="0"/>
              <a:t> oko má rozsah 15 až 30EV</a:t>
            </a:r>
          </a:p>
          <a:p>
            <a:pPr>
              <a:buFontTx/>
              <a:buChar char="-"/>
            </a:pPr>
            <a:r>
              <a:rPr lang="sk-SK" sz="1600" dirty="0"/>
              <a:t> </a:t>
            </a:r>
            <a:r>
              <a:rPr lang="sk-SK" sz="1600" dirty="0" smtClean="0"/>
              <a:t>BW </a:t>
            </a:r>
            <a:r>
              <a:rPr lang="sk-SK" sz="1600" dirty="0" err="1" smtClean="0"/>
              <a:t>negativ</a:t>
            </a:r>
            <a:r>
              <a:rPr lang="sk-SK" sz="1600" dirty="0" smtClean="0"/>
              <a:t> 9EV</a:t>
            </a:r>
          </a:p>
          <a:p>
            <a:pPr>
              <a:buFontTx/>
              <a:buChar char="-"/>
            </a:pPr>
            <a:r>
              <a:rPr lang="sk-SK" sz="1600" dirty="0"/>
              <a:t> </a:t>
            </a:r>
            <a:r>
              <a:rPr lang="sk-SK" sz="1600" dirty="0" err="1" smtClean="0"/>
              <a:t>Barevný</a:t>
            </a:r>
            <a:r>
              <a:rPr lang="sk-SK" sz="1600" dirty="0" smtClean="0"/>
              <a:t> </a:t>
            </a:r>
            <a:r>
              <a:rPr lang="sk-SK" sz="1600" dirty="0" err="1" smtClean="0"/>
              <a:t>negativ</a:t>
            </a:r>
            <a:r>
              <a:rPr lang="sk-SK" sz="1600" dirty="0" smtClean="0"/>
              <a:t> 7EV</a:t>
            </a:r>
          </a:p>
          <a:p>
            <a:pPr>
              <a:buFontTx/>
              <a:buChar char="-"/>
            </a:pPr>
            <a:r>
              <a:rPr lang="sk-SK" sz="1600" dirty="0"/>
              <a:t> </a:t>
            </a:r>
            <a:r>
              <a:rPr lang="sk-SK" sz="1600" dirty="0" err="1" smtClean="0"/>
              <a:t>Diapozitiv</a:t>
            </a:r>
            <a:r>
              <a:rPr lang="sk-SK" sz="1600" dirty="0" smtClean="0"/>
              <a:t> 5EV</a:t>
            </a:r>
          </a:p>
          <a:p>
            <a:pPr>
              <a:buFontTx/>
              <a:buChar char="-"/>
            </a:pPr>
            <a:r>
              <a:rPr lang="sk-SK" sz="1600" dirty="0" smtClean="0"/>
              <a:t> </a:t>
            </a:r>
            <a:r>
              <a:rPr lang="sk-SK" sz="1600" dirty="0" err="1" smtClean="0"/>
              <a:t>Digitální</a:t>
            </a:r>
            <a:r>
              <a:rPr lang="sk-SK" sz="1600" dirty="0" smtClean="0"/>
              <a:t> fotoaparáty 6-7EV.</a:t>
            </a:r>
            <a:endParaRPr lang="sk-SK" sz="1600" dirty="0"/>
          </a:p>
        </p:txBody>
      </p:sp>
      <p:sp>
        <p:nvSpPr>
          <p:cNvPr id="7" name="Ovál 6"/>
          <p:cNvSpPr/>
          <p:nvPr/>
        </p:nvSpPr>
        <p:spPr>
          <a:xfrm>
            <a:off x="8748464" y="260648"/>
            <a:ext cx="144016" cy="144016"/>
          </a:xfrm>
          <a:prstGeom prst="ellipse">
            <a:avLst/>
          </a:prstGeom>
          <a:solidFill>
            <a:srgbClr val="95272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8" name="BlokTextu 7"/>
          <p:cNvSpPr txBox="1"/>
          <p:nvPr/>
        </p:nvSpPr>
        <p:spPr>
          <a:xfrm>
            <a:off x="8316416" y="178417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>
                <a:solidFill>
                  <a:srgbClr val="952727"/>
                </a:solidFill>
              </a:rPr>
              <a:t>7.3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6660232" y="6492875"/>
            <a:ext cx="2411760" cy="3651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</a:rPr>
              <a:t>Masarykova Univerzita Fakulta Informatiky</a:t>
            </a:r>
          </a:p>
        </p:txBody>
      </p:sp>
      <p:cxnSp>
        <p:nvCxnSpPr>
          <p:cNvPr id="7" name="Rovná spojnica 6"/>
          <p:cNvCxnSpPr/>
          <p:nvPr/>
        </p:nvCxnSpPr>
        <p:spPr>
          <a:xfrm>
            <a:off x="107504" y="6525344"/>
            <a:ext cx="8928992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headEnd type="none" w="sm" len="sm"/>
          </a:ln>
          <a:effectLst/>
        </p:spPr>
      </p:cxnSp>
      <p:sp>
        <p:nvSpPr>
          <p:cNvPr id="9" name="BlokTextu 8"/>
          <p:cNvSpPr txBox="1"/>
          <p:nvPr/>
        </p:nvSpPr>
        <p:spPr>
          <a:xfrm>
            <a:off x="539552" y="548680"/>
            <a:ext cx="8208912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err="1" smtClean="0"/>
              <a:t>Digitální</a:t>
            </a:r>
            <a:r>
              <a:rPr lang="sk-SK" sz="3200" dirty="0" smtClean="0"/>
              <a:t> </a:t>
            </a:r>
            <a:r>
              <a:rPr lang="sk-SK" sz="3200" dirty="0" smtClean="0"/>
              <a:t>fotografie</a:t>
            </a:r>
            <a:endParaRPr lang="sk-SK" sz="1050" b="1" dirty="0"/>
          </a:p>
          <a:p>
            <a:endParaRPr lang="pt-BR" sz="1050" dirty="0" smtClean="0"/>
          </a:p>
          <a:p>
            <a:endParaRPr lang="sk-SK" dirty="0"/>
          </a:p>
        </p:txBody>
      </p:sp>
      <p:sp>
        <p:nvSpPr>
          <p:cNvPr id="10" name="BlokTextu 9"/>
          <p:cNvSpPr txBox="1"/>
          <p:nvPr/>
        </p:nvSpPr>
        <p:spPr>
          <a:xfrm>
            <a:off x="539552" y="1403484"/>
            <a:ext cx="8208912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 smtClean="0"/>
              <a:t>Čas </a:t>
            </a:r>
            <a:r>
              <a:rPr lang="sk-SK" dirty="0"/>
              <a:t>- doba </a:t>
            </a:r>
            <a:r>
              <a:rPr lang="sk-SK" dirty="0" err="1"/>
              <a:t>expozice</a:t>
            </a:r>
            <a:r>
              <a:rPr lang="sk-SK" dirty="0"/>
              <a:t/>
            </a:r>
            <a:br>
              <a:rPr lang="sk-SK" dirty="0"/>
            </a:br>
            <a:r>
              <a:rPr lang="sk-SK" sz="1600" dirty="0"/>
              <a:t>Posun času z 1/100 na 1/50 znamená, že </a:t>
            </a:r>
            <a:r>
              <a:rPr lang="sk-SK" sz="1600" dirty="0" err="1"/>
              <a:t>dosáhneme</a:t>
            </a:r>
            <a:r>
              <a:rPr lang="sk-SK" sz="1600" dirty="0"/>
              <a:t> +1EV. </a:t>
            </a:r>
            <a:br>
              <a:rPr lang="sk-SK" sz="1600" dirty="0"/>
            </a:br>
            <a:r>
              <a:rPr lang="sk-SK" sz="1600" dirty="0"/>
              <a:t>Naopak </a:t>
            </a:r>
            <a:r>
              <a:rPr lang="sk-SK" sz="1600" dirty="0" err="1"/>
              <a:t>posunem</a:t>
            </a:r>
            <a:r>
              <a:rPr lang="sk-SK" sz="1600" dirty="0"/>
              <a:t> času na 1/200 </a:t>
            </a:r>
            <a:r>
              <a:rPr lang="sk-SK" sz="1600" dirty="0" err="1"/>
              <a:t>dosáhneme</a:t>
            </a:r>
            <a:r>
              <a:rPr lang="sk-SK" sz="1600" dirty="0"/>
              <a:t> -1EV.</a:t>
            </a:r>
            <a:r>
              <a:rPr lang="sk-SK" dirty="0"/>
              <a:t/>
            </a:r>
            <a:br>
              <a:rPr lang="sk-SK" dirty="0"/>
            </a:br>
            <a:r>
              <a:rPr lang="sk-SK" dirty="0"/>
              <a:t/>
            </a:r>
            <a:br>
              <a:rPr lang="sk-SK" dirty="0"/>
            </a:br>
            <a:r>
              <a:rPr lang="sk-SK" b="1" dirty="0"/>
              <a:t>Clona </a:t>
            </a:r>
            <a:r>
              <a:rPr lang="sk-SK" dirty="0"/>
              <a:t>- </a:t>
            </a:r>
            <a:r>
              <a:rPr lang="sk-SK" dirty="0" err="1"/>
              <a:t>množství</a:t>
            </a:r>
            <a:r>
              <a:rPr lang="sk-SK" dirty="0"/>
              <a:t> </a:t>
            </a:r>
            <a:r>
              <a:rPr lang="sk-SK" dirty="0" err="1"/>
              <a:t>dopadajícího</a:t>
            </a:r>
            <a:r>
              <a:rPr lang="sk-SK" dirty="0"/>
              <a:t> </a:t>
            </a:r>
            <a:r>
              <a:rPr lang="sk-SK" dirty="0" err="1"/>
              <a:t>světla</a:t>
            </a:r>
            <a:r>
              <a:rPr lang="sk-SK" dirty="0"/>
              <a:t/>
            </a:r>
            <a:br>
              <a:rPr lang="sk-SK" dirty="0"/>
            </a:br>
            <a:r>
              <a:rPr lang="sk-SK" sz="1600" dirty="0"/>
              <a:t>V </a:t>
            </a:r>
            <a:r>
              <a:rPr lang="sk-SK" sz="1600" dirty="0" err="1"/>
              <a:t>sučasnosti</a:t>
            </a:r>
            <a:r>
              <a:rPr lang="sk-SK" sz="1600" dirty="0"/>
              <a:t> je </a:t>
            </a:r>
            <a:r>
              <a:rPr lang="sk-SK" sz="1600" dirty="0" err="1"/>
              <a:t>nejpoužívanější</a:t>
            </a:r>
            <a:r>
              <a:rPr lang="sk-SK" sz="1600" dirty="0"/>
              <a:t> clonový </a:t>
            </a:r>
            <a:r>
              <a:rPr lang="sk-SK" sz="1600" dirty="0" err="1"/>
              <a:t>řad</a:t>
            </a:r>
            <a:r>
              <a:rPr lang="sk-SK" sz="1600" dirty="0"/>
              <a:t> F1 : F1,4 : F2 : F2,8 : F4 : F5,6 : F8 : F11 : F16 : F22. </a:t>
            </a:r>
            <a:br>
              <a:rPr lang="sk-SK" sz="1600" dirty="0"/>
            </a:br>
            <a:r>
              <a:rPr lang="sk-SK" sz="1600" dirty="0" err="1"/>
              <a:t>Posunem</a:t>
            </a:r>
            <a:r>
              <a:rPr lang="sk-SK" sz="1600" dirty="0"/>
              <a:t> v </a:t>
            </a:r>
            <a:r>
              <a:rPr lang="sk-SK" sz="1600" dirty="0" err="1"/>
              <a:t>řadě</a:t>
            </a:r>
            <a:r>
              <a:rPr lang="sk-SK" sz="1600" dirty="0"/>
              <a:t> </a:t>
            </a:r>
            <a:r>
              <a:rPr lang="sk-SK" sz="1600" dirty="0" err="1"/>
              <a:t>dosáhneme</a:t>
            </a:r>
            <a:r>
              <a:rPr lang="sk-SK" sz="1600" dirty="0"/>
              <a:t> +1EV nebo -1EV. </a:t>
            </a:r>
            <a:br>
              <a:rPr lang="sk-SK" sz="1600" dirty="0"/>
            </a:br>
            <a:r>
              <a:rPr lang="sk-SK" sz="1600" dirty="0"/>
              <a:t>F5.6 -&gt; F8 znamená -1EV</a:t>
            </a:r>
            <a:br>
              <a:rPr lang="sk-SK" sz="1600" dirty="0"/>
            </a:br>
            <a:r>
              <a:rPr lang="sk-SK" sz="1600" dirty="0"/>
              <a:t>F5.6 -&gt; F4 znamená +1EV</a:t>
            </a:r>
            <a:r>
              <a:rPr lang="sk-SK" dirty="0"/>
              <a:t/>
            </a:r>
            <a:br>
              <a:rPr lang="sk-SK" dirty="0"/>
            </a:br>
            <a:r>
              <a:rPr lang="sk-SK" dirty="0"/>
              <a:t/>
            </a:r>
            <a:br>
              <a:rPr lang="sk-SK" dirty="0"/>
            </a:br>
            <a:r>
              <a:rPr lang="sk-SK" b="1" dirty="0"/>
              <a:t>ISO </a:t>
            </a:r>
            <a:r>
              <a:rPr lang="sk-SK" b="1" dirty="0" err="1"/>
              <a:t>Citlivost</a:t>
            </a:r>
            <a:r>
              <a:rPr lang="sk-SK" b="1" dirty="0"/>
              <a:t> </a:t>
            </a:r>
            <a:r>
              <a:rPr lang="sk-SK" dirty="0"/>
              <a:t>- </a:t>
            </a:r>
            <a:r>
              <a:rPr lang="sk-SK" dirty="0" err="1"/>
              <a:t>citlivost</a:t>
            </a:r>
            <a:r>
              <a:rPr lang="sk-SK" dirty="0"/>
              <a:t> snímače (</a:t>
            </a:r>
            <a:r>
              <a:rPr lang="sk-SK" dirty="0" err="1"/>
              <a:t>nabuzení</a:t>
            </a:r>
            <a:r>
              <a:rPr lang="sk-SK" dirty="0"/>
              <a:t>)</a:t>
            </a:r>
            <a:br>
              <a:rPr lang="sk-SK" dirty="0"/>
            </a:br>
            <a:r>
              <a:rPr lang="sk-SK" sz="1600" dirty="0"/>
              <a:t>Posun citlivosti na polovinu nebo na </a:t>
            </a:r>
            <a:r>
              <a:rPr lang="sk-SK" sz="1600" dirty="0" err="1"/>
              <a:t>dvojnásobek</a:t>
            </a:r>
            <a:r>
              <a:rPr lang="sk-SK" sz="1600" dirty="0"/>
              <a:t> znamená posun o jednu EV. </a:t>
            </a:r>
            <a:br>
              <a:rPr lang="sk-SK" sz="1600" dirty="0"/>
            </a:br>
            <a:r>
              <a:rPr lang="sk-SK" sz="1600" dirty="0"/>
              <a:t>ISO400 -&gt; ISO800 znamená +1EV</a:t>
            </a:r>
            <a:br>
              <a:rPr lang="sk-SK" sz="1600" dirty="0"/>
            </a:br>
            <a:r>
              <a:rPr lang="sk-SK" sz="1600" dirty="0"/>
              <a:t>ISO400 -&gt; ISO200 znamená -1EV</a:t>
            </a:r>
          </a:p>
          <a:p>
            <a:endParaRPr lang="sk-SK" dirty="0" smtClean="0"/>
          </a:p>
          <a:p>
            <a:endParaRPr lang="sk-SK" sz="1600" dirty="0" smtClean="0"/>
          </a:p>
        </p:txBody>
      </p:sp>
      <p:sp>
        <p:nvSpPr>
          <p:cNvPr id="11" name="Ovál 10"/>
          <p:cNvSpPr/>
          <p:nvPr/>
        </p:nvSpPr>
        <p:spPr>
          <a:xfrm>
            <a:off x="8748464" y="260648"/>
            <a:ext cx="144016" cy="144016"/>
          </a:xfrm>
          <a:prstGeom prst="ellipse">
            <a:avLst/>
          </a:prstGeom>
          <a:solidFill>
            <a:srgbClr val="95272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" name="BlokTextu 11"/>
          <p:cNvSpPr txBox="1"/>
          <p:nvPr/>
        </p:nvSpPr>
        <p:spPr>
          <a:xfrm>
            <a:off x="8316416" y="178417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>
                <a:solidFill>
                  <a:srgbClr val="952727"/>
                </a:solidFill>
              </a:rPr>
              <a:t>7.3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6660232" y="6492875"/>
            <a:ext cx="2411760" cy="3651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</a:rPr>
              <a:t>Masarykova Univerzita Fakulta Informatiky</a:t>
            </a:r>
          </a:p>
        </p:txBody>
      </p:sp>
      <p:cxnSp>
        <p:nvCxnSpPr>
          <p:cNvPr id="7" name="Rovná spojnica 6"/>
          <p:cNvCxnSpPr/>
          <p:nvPr/>
        </p:nvCxnSpPr>
        <p:spPr>
          <a:xfrm>
            <a:off x="107504" y="6525344"/>
            <a:ext cx="8928992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headEnd type="none" w="sm" len="sm"/>
          </a:ln>
          <a:effectLst/>
        </p:spPr>
      </p:cxnSp>
      <p:sp>
        <p:nvSpPr>
          <p:cNvPr id="9" name="BlokTextu 8"/>
          <p:cNvSpPr txBox="1"/>
          <p:nvPr/>
        </p:nvSpPr>
        <p:spPr>
          <a:xfrm>
            <a:off x="539552" y="548680"/>
            <a:ext cx="820891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err="1" smtClean="0"/>
              <a:t>Digitální</a:t>
            </a:r>
            <a:r>
              <a:rPr lang="sk-SK" sz="3200" dirty="0" smtClean="0"/>
              <a:t> </a:t>
            </a:r>
            <a:r>
              <a:rPr lang="sk-SK" sz="3200" dirty="0" smtClean="0"/>
              <a:t>fotografie</a:t>
            </a:r>
            <a:endParaRPr lang="pt-BR" sz="1050" dirty="0" smtClean="0"/>
          </a:p>
          <a:p>
            <a:endParaRPr lang="sk-SK" dirty="0"/>
          </a:p>
        </p:txBody>
      </p:sp>
      <p:sp>
        <p:nvSpPr>
          <p:cNvPr id="10" name="BlokTextu 9"/>
          <p:cNvSpPr txBox="1"/>
          <p:nvPr/>
        </p:nvSpPr>
        <p:spPr>
          <a:xfrm>
            <a:off x="539552" y="1403484"/>
            <a:ext cx="820891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 smtClean="0"/>
              <a:t>Cvičení </a:t>
            </a:r>
            <a:r>
              <a:rPr lang="sk-SK" sz="1600" i="1" dirty="0" smtClean="0">
                <a:solidFill>
                  <a:schemeClr val="bg1">
                    <a:lumMod val="50000"/>
                  </a:schemeClr>
                </a:solidFill>
              </a:rPr>
              <a:t>(Na znovu </a:t>
            </a:r>
            <a:r>
              <a:rPr lang="sk-SK" sz="1600" i="1" dirty="0" err="1" smtClean="0">
                <a:solidFill>
                  <a:schemeClr val="bg1">
                    <a:lumMod val="50000"/>
                  </a:schemeClr>
                </a:solidFill>
              </a:rPr>
              <a:t>upoutání</a:t>
            </a:r>
            <a:r>
              <a:rPr lang="sk-SK" sz="1600" i="1" dirty="0" smtClean="0">
                <a:solidFill>
                  <a:schemeClr val="bg1">
                    <a:lumMod val="50000"/>
                  </a:schemeClr>
                </a:solidFill>
              </a:rPr>
              <a:t> pozornosti </a:t>
            </a:r>
            <a:r>
              <a:rPr lang="sk-SK" sz="1600" dirty="0" smtClean="0">
                <a:solidFill>
                  <a:schemeClr val="bg1">
                    <a:lumMod val="50000"/>
                  </a:schemeClr>
                </a:solidFill>
                <a:sym typeface="Wingdings" pitchFamily="2" charset="2"/>
              </a:rPr>
              <a:t></a:t>
            </a:r>
            <a:r>
              <a:rPr lang="sk-SK" sz="1600" i="1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</a:p>
          <a:p>
            <a:endParaRPr lang="en-US" sz="1600" dirty="0" smtClean="0"/>
          </a:p>
          <a:p>
            <a:r>
              <a:rPr lang="sk-SK" sz="1600" b="1" dirty="0" err="1"/>
              <a:t>Příklad</a:t>
            </a:r>
            <a:r>
              <a:rPr lang="sk-SK" sz="1600" b="1" dirty="0"/>
              <a:t> </a:t>
            </a:r>
            <a:r>
              <a:rPr lang="sk-SK" sz="1600" dirty="0"/>
              <a:t/>
            </a:r>
            <a:br>
              <a:rPr lang="sk-SK" sz="1600" dirty="0"/>
            </a:br>
            <a:r>
              <a:rPr lang="sk-SK" sz="1600" dirty="0"/>
              <a:t>Vyfotili </a:t>
            </a:r>
            <a:r>
              <a:rPr lang="sk-SK" sz="1600" dirty="0" err="1"/>
              <a:t>jste</a:t>
            </a:r>
            <a:r>
              <a:rPr lang="sk-SK" sz="1600" dirty="0"/>
              <a:t> </a:t>
            </a:r>
            <a:r>
              <a:rPr lang="sk-SK" sz="1600" dirty="0" err="1"/>
              <a:t>snímek</a:t>
            </a:r>
            <a:r>
              <a:rPr lang="sk-SK" sz="1600" dirty="0"/>
              <a:t> a </a:t>
            </a:r>
            <a:r>
              <a:rPr lang="sk-SK" sz="1600" dirty="0" err="1"/>
              <a:t>zjistili</a:t>
            </a:r>
            <a:r>
              <a:rPr lang="sk-SK" sz="1600" dirty="0"/>
              <a:t> </a:t>
            </a:r>
            <a:r>
              <a:rPr lang="sk-SK" sz="1600" dirty="0" err="1"/>
              <a:t>jste</a:t>
            </a:r>
            <a:r>
              <a:rPr lang="sk-SK" sz="1600" dirty="0"/>
              <a:t>, že je tmavý (podexponovaný). </a:t>
            </a:r>
            <a:r>
              <a:rPr lang="sk-SK" sz="1600" dirty="0" err="1"/>
              <a:t>Potřebujete</a:t>
            </a:r>
            <a:r>
              <a:rPr lang="sk-SK" sz="1600" dirty="0"/>
              <a:t> do snímku </a:t>
            </a:r>
            <a:r>
              <a:rPr lang="sk-SK" sz="1600" dirty="0" err="1"/>
              <a:t>dostat</a:t>
            </a:r>
            <a:r>
              <a:rPr lang="sk-SK" sz="1600" dirty="0"/>
              <a:t> </a:t>
            </a:r>
            <a:r>
              <a:rPr lang="sk-SK" sz="1600" dirty="0" err="1"/>
              <a:t>alespoň</a:t>
            </a:r>
            <a:r>
              <a:rPr lang="sk-SK" sz="1600" dirty="0"/>
              <a:t> +1EV. Uveďte </a:t>
            </a:r>
            <a:r>
              <a:rPr lang="sk-SK" sz="1600" dirty="0" err="1"/>
              <a:t>tři</a:t>
            </a:r>
            <a:r>
              <a:rPr lang="sk-SK" sz="1600" dirty="0"/>
              <a:t> </a:t>
            </a:r>
            <a:r>
              <a:rPr lang="sk-SK" sz="1600" dirty="0" err="1"/>
              <a:t>způsoby</a:t>
            </a:r>
            <a:r>
              <a:rPr lang="sk-SK" sz="1600" dirty="0"/>
              <a:t> jak toho </a:t>
            </a:r>
            <a:r>
              <a:rPr lang="sk-SK" sz="1600" dirty="0" err="1"/>
              <a:t>dosáhnout</a:t>
            </a:r>
            <a:r>
              <a:rPr lang="sk-SK" sz="1600" dirty="0"/>
              <a:t> pomocí </a:t>
            </a:r>
            <a:r>
              <a:rPr lang="sk-SK" sz="1600" dirty="0" err="1"/>
              <a:t>změny</a:t>
            </a:r>
            <a:r>
              <a:rPr lang="sk-SK" sz="1600" dirty="0"/>
              <a:t> </a:t>
            </a:r>
            <a:r>
              <a:rPr lang="sk-SK" sz="1600" dirty="0" err="1"/>
              <a:t>expozice</a:t>
            </a:r>
            <a:r>
              <a:rPr lang="sk-SK" sz="1600" dirty="0"/>
              <a:t> a </a:t>
            </a:r>
            <a:r>
              <a:rPr lang="sk-SK" sz="1600" dirty="0" err="1"/>
              <a:t>popište</a:t>
            </a:r>
            <a:r>
              <a:rPr lang="sk-SK" sz="1600" dirty="0"/>
              <a:t> výhody a nevýhody každého </a:t>
            </a:r>
            <a:r>
              <a:rPr lang="sk-SK" sz="1600" dirty="0" err="1"/>
              <a:t>způsobu</a:t>
            </a:r>
            <a:r>
              <a:rPr lang="sk-SK" sz="1600" dirty="0"/>
              <a:t>.</a:t>
            </a:r>
            <a:br>
              <a:rPr lang="sk-SK" sz="1600" dirty="0"/>
            </a:br>
            <a:r>
              <a:rPr lang="sk-SK" sz="1600" dirty="0"/>
              <a:t/>
            </a:r>
            <a:br>
              <a:rPr lang="sk-SK" sz="1600" dirty="0"/>
            </a:br>
            <a:r>
              <a:rPr lang="sk-SK" sz="1600" b="1" dirty="0" err="1" smtClean="0"/>
              <a:t>Původní</a:t>
            </a:r>
            <a:r>
              <a:rPr lang="sk-SK" sz="1600" b="1" dirty="0" smtClean="0"/>
              <a:t> nastavení </a:t>
            </a:r>
            <a:r>
              <a:rPr lang="sk-SK" sz="1600" b="1" dirty="0" err="1" smtClean="0"/>
              <a:t>Expozice</a:t>
            </a:r>
            <a:r>
              <a:rPr lang="sk-SK" sz="1600" b="1" dirty="0" smtClean="0"/>
              <a:t>:</a:t>
            </a:r>
            <a:r>
              <a:rPr lang="sk-SK" sz="1600" dirty="0"/>
              <a:t/>
            </a:r>
            <a:br>
              <a:rPr lang="sk-SK" sz="1600" dirty="0"/>
            </a:br>
            <a:r>
              <a:rPr lang="sk-SK" sz="1600" b="1" dirty="0">
                <a:solidFill>
                  <a:srgbClr val="952727"/>
                </a:solidFill>
              </a:rPr>
              <a:t>F16, ISO200, </a:t>
            </a:r>
            <a:r>
              <a:rPr lang="sk-SK" sz="1600" b="1" dirty="0" smtClean="0">
                <a:solidFill>
                  <a:srgbClr val="952727"/>
                </a:solidFill>
              </a:rPr>
              <a:t>1/500s</a:t>
            </a:r>
            <a:endParaRPr lang="sk-SK" sz="1600" b="1" dirty="0">
              <a:solidFill>
                <a:srgbClr val="952727"/>
              </a:solidFill>
            </a:endParaRPr>
          </a:p>
          <a:p>
            <a:endParaRPr lang="sk-SK" sz="1600" dirty="0" smtClean="0"/>
          </a:p>
        </p:txBody>
      </p:sp>
      <p:sp>
        <p:nvSpPr>
          <p:cNvPr id="11" name="Ovál 10"/>
          <p:cNvSpPr/>
          <p:nvPr/>
        </p:nvSpPr>
        <p:spPr>
          <a:xfrm>
            <a:off x="8748464" y="260648"/>
            <a:ext cx="144016" cy="144016"/>
          </a:xfrm>
          <a:prstGeom prst="ellipse">
            <a:avLst/>
          </a:prstGeom>
          <a:solidFill>
            <a:srgbClr val="95272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" name="BlokTextu 11"/>
          <p:cNvSpPr txBox="1"/>
          <p:nvPr/>
        </p:nvSpPr>
        <p:spPr>
          <a:xfrm>
            <a:off x="8316416" y="178417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>
                <a:solidFill>
                  <a:srgbClr val="952727"/>
                </a:solidFill>
              </a:rPr>
              <a:t>7.3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6660232" y="6492875"/>
            <a:ext cx="2411760" cy="3651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</a:rPr>
              <a:t>Masarykova Univerzita Fakulta Informatiky</a:t>
            </a:r>
          </a:p>
        </p:txBody>
      </p:sp>
      <p:cxnSp>
        <p:nvCxnSpPr>
          <p:cNvPr id="7" name="Rovná spojnica 6"/>
          <p:cNvCxnSpPr/>
          <p:nvPr/>
        </p:nvCxnSpPr>
        <p:spPr>
          <a:xfrm>
            <a:off x="107504" y="6525344"/>
            <a:ext cx="8928992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headEnd type="none" w="sm" len="sm"/>
          </a:ln>
          <a:effectLst/>
        </p:spPr>
      </p:cxnSp>
      <p:sp>
        <p:nvSpPr>
          <p:cNvPr id="9" name="BlokTextu 8"/>
          <p:cNvSpPr txBox="1"/>
          <p:nvPr/>
        </p:nvSpPr>
        <p:spPr>
          <a:xfrm>
            <a:off x="539552" y="548680"/>
            <a:ext cx="8208912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err="1" smtClean="0"/>
              <a:t>Digitální</a:t>
            </a:r>
            <a:r>
              <a:rPr lang="sk-SK" sz="3200" dirty="0" smtClean="0"/>
              <a:t> </a:t>
            </a:r>
            <a:r>
              <a:rPr lang="sk-SK" sz="3200" dirty="0" smtClean="0"/>
              <a:t>fotografie</a:t>
            </a:r>
            <a:endParaRPr lang="sk-SK" sz="1050" b="1" dirty="0"/>
          </a:p>
          <a:p>
            <a:endParaRPr lang="pt-BR" sz="1050" dirty="0" smtClean="0"/>
          </a:p>
          <a:p>
            <a:endParaRPr lang="sk-SK" dirty="0"/>
          </a:p>
        </p:txBody>
      </p:sp>
      <p:sp>
        <p:nvSpPr>
          <p:cNvPr id="10" name="BlokTextu 9"/>
          <p:cNvSpPr txBox="1"/>
          <p:nvPr/>
        </p:nvSpPr>
        <p:spPr>
          <a:xfrm>
            <a:off x="539552" y="1403484"/>
            <a:ext cx="8208912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 smtClean="0"/>
              <a:t>Cvičení </a:t>
            </a:r>
            <a:r>
              <a:rPr lang="sk-SK" sz="1600" i="1" dirty="0" smtClean="0">
                <a:solidFill>
                  <a:schemeClr val="bg1">
                    <a:lumMod val="50000"/>
                  </a:schemeClr>
                </a:solidFill>
              </a:rPr>
              <a:t>(Na znovu </a:t>
            </a:r>
            <a:r>
              <a:rPr lang="sk-SK" sz="1600" i="1" dirty="0" err="1" smtClean="0">
                <a:solidFill>
                  <a:schemeClr val="bg1">
                    <a:lumMod val="50000"/>
                  </a:schemeClr>
                </a:solidFill>
              </a:rPr>
              <a:t>upoutání</a:t>
            </a:r>
            <a:r>
              <a:rPr lang="sk-SK" sz="1600" i="1" dirty="0" smtClean="0">
                <a:solidFill>
                  <a:schemeClr val="bg1">
                    <a:lumMod val="50000"/>
                  </a:schemeClr>
                </a:solidFill>
              </a:rPr>
              <a:t> pozornosti </a:t>
            </a:r>
            <a:r>
              <a:rPr lang="sk-SK" sz="1600" dirty="0" smtClean="0">
                <a:solidFill>
                  <a:schemeClr val="bg1">
                    <a:lumMod val="50000"/>
                  </a:schemeClr>
                </a:solidFill>
                <a:sym typeface="Wingdings" pitchFamily="2" charset="2"/>
              </a:rPr>
              <a:t></a:t>
            </a:r>
            <a:r>
              <a:rPr lang="sk-SK" sz="1600" i="1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</a:p>
          <a:p>
            <a:endParaRPr lang="en-US" sz="1600" dirty="0" smtClean="0"/>
          </a:p>
          <a:p>
            <a:r>
              <a:rPr lang="sk-SK" sz="1600" b="1" dirty="0" err="1"/>
              <a:t>Příklad</a:t>
            </a:r>
            <a:r>
              <a:rPr lang="sk-SK" sz="1600" b="1" dirty="0"/>
              <a:t> </a:t>
            </a:r>
            <a:r>
              <a:rPr lang="sk-SK" sz="1600" dirty="0"/>
              <a:t/>
            </a:r>
            <a:br>
              <a:rPr lang="sk-SK" sz="1600" dirty="0"/>
            </a:br>
            <a:r>
              <a:rPr lang="sk-SK" sz="1600" dirty="0"/>
              <a:t>Vyfotili </a:t>
            </a:r>
            <a:r>
              <a:rPr lang="sk-SK" sz="1600" dirty="0" err="1"/>
              <a:t>jste</a:t>
            </a:r>
            <a:r>
              <a:rPr lang="sk-SK" sz="1600" dirty="0"/>
              <a:t> </a:t>
            </a:r>
            <a:r>
              <a:rPr lang="sk-SK" sz="1600" dirty="0" err="1"/>
              <a:t>snímek</a:t>
            </a:r>
            <a:r>
              <a:rPr lang="sk-SK" sz="1600" dirty="0"/>
              <a:t> a </a:t>
            </a:r>
            <a:r>
              <a:rPr lang="sk-SK" sz="1600" dirty="0" err="1"/>
              <a:t>zjistili</a:t>
            </a:r>
            <a:r>
              <a:rPr lang="sk-SK" sz="1600" dirty="0"/>
              <a:t> </a:t>
            </a:r>
            <a:r>
              <a:rPr lang="sk-SK" sz="1600" dirty="0" err="1"/>
              <a:t>jste</a:t>
            </a:r>
            <a:r>
              <a:rPr lang="sk-SK" sz="1600" dirty="0"/>
              <a:t>, že je tmavý (podexponovaný). </a:t>
            </a:r>
            <a:r>
              <a:rPr lang="sk-SK" sz="1600" dirty="0" err="1"/>
              <a:t>Potřebujete</a:t>
            </a:r>
            <a:r>
              <a:rPr lang="sk-SK" sz="1600" dirty="0"/>
              <a:t> do snímku </a:t>
            </a:r>
            <a:r>
              <a:rPr lang="sk-SK" sz="1600" dirty="0" err="1"/>
              <a:t>dostat</a:t>
            </a:r>
            <a:r>
              <a:rPr lang="sk-SK" sz="1600" dirty="0"/>
              <a:t> </a:t>
            </a:r>
            <a:r>
              <a:rPr lang="sk-SK" sz="1600" dirty="0" err="1"/>
              <a:t>alespoň</a:t>
            </a:r>
            <a:r>
              <a:rPr lang="sk-SK" sz="1600" dirty="0"/>
              <a:t> +1EV. Uveďte </a:t>
            </a:r>
            <a:r>
              <a:rPr lang="sk-SK" sz="1600" dirty="0" err="1"/>
              <a:t>tři</a:t>
            </a:r>
            <a:r>
              <a:rPr lang="sk-SK" sz="1600" dirty="0"/>
              <a:t> </a:t>
            </a:r>
            <a:r>
              <a:rPr lang="sk-SK" sz="1600" dirty="0" err="1"/>
              <a:t>způsoby</a:t>
            </a:r>
            <a:r>
              <a:rPr lang="sk-SK" sz="1600" dirty="0"/>
              <a:t> jak toho </a:t>
            </a:r>
            <a:r>
              <a:rPr lang="sk-SK" sz="1600" dirty="0" err="1"/>
              <a:t>dosáhnout</a:t>
            </a:r>
            <a:r>
              <a:rPr lang="sk-SK" sz="1600" dirty="0"/>
              <a:t> pomocí </a:t>
            </a:r>
            <a:r>
              <a:rPr lang="sk-SK" sz="1600" dirty="0" err="1"/>
              <a:t>změny</a:t>
            </a:r>
            <a:r>
              <a:rPr lang="sk-SK" sz="1600" dirty="0"/>
              <a:t> </a:t>
            </a:r>
            <a:r>
              <a:rPr lang="sk-SK" sz="1600" dirty="0" err="1"/>
              <a:t>expozice</a:t>
            </a:r>
            <a:r>
              <a:rPr lang="sk-SK" sz="1600" dirty="0"/>
              <a:t> a </a:t>
            </a:r>
            <a:r>
              <a:rPr lang="sk-SK" sz="1600" dirty="0" err="1"/>
              <a:t>popište</a:t>
            </a:r>
            <a:r>
              <a:rPr lang="sk-SK" sz="1600" dirty="0"/>
              <a:t> výhody a nevýhody každého </a:t>
            </a:r>
            <a:r>
              <a:rPr lang="sk-SK" sz="1600" dirty="0" err="1"/>
              <a:t>způsobu</a:t>
            </a:r>
            <a:r>
              <a:rPr lang="sk-SK" sz="1600" dirty="0"/>
              <a:t>.</a:t>
            </a:r>
            <a:br>
              <a:rPr lang="sk-SK" sz="1600" dirty="0"/>
            </a:br>
            <a:r>
              <a:rPr lang="sk-SK" sz="1600" dirty="0"/>
              <a:t/>
            </a:r>
            <a:br>
              <a:rPr lang="sk-SK" sz="1600" dirty="0"/>
            </a:br>
            <a:r>
              <a:rPr lang="sk-SK" sz="1600" b="1" dirty="0" err="1" smtClean="0"/>
              <a:t>Původní</a:t>
            </a:r>
            <a:r>
              <a:rPr lang="sk-SK" sz="1600" b="1" dirty="0" smtClean="0"/>
              <a:t> nastavení </a:t>
            </a:r>
            <a:r>
              <a:rPr lang="sk-SK" sz="1600" b="1" dirty="0" err="1" smtClean="0"/>
              <a:t>Expozice</a:t>
            </a:r>
            <a:r>
              <a:rPr lang="sk-SK" sz="1600" b="1" dirty="0" smtClean="0"/>
              <a:t>:</a:t>
            </a:r>
            <a:r>
              <a:rPr lang="sk-SK" sz="1600" dirty="0"/>
              <a:t/>
            </a:r>
            <a:br>
              <a:rPr lang="sk-SK" sz="1600" dirty="0"/>
            </a:br>
            <a:r>
              <a:rPr lang="sk-SK" sz="1600" b="1" dirty="0">
                <a:solidFill>
                  <a:srgbClr val="952727"/>
                </a:solidFill>
              </a:rPr>
              <a:t>F16, ISO200, </a:t>
            </a:r>
            <a:r>
              <a:rPr lang="sk-SK" sz="1600" b="1" dirty="0" smtClean="0">
                <a:solidFill>
                  <a:srgbClr val="952727"/>
                </a:solidFill>
              </a:rPr>
              <a:t>1/500s</a:t>
            </a:r>
            <a:endParaRPr lang="sk-SK" sz="1600" b="1" dirty="0">
              <a:solidFill>
                <a:srgbClr val="952727"/>
              </a:solidFill>
            </a:endParaRPr>
          </a:p>
          <a:p>
            <a:endParaRPr lang="en-US" sz="1600" dirty="0" smtClean="0"/>
          </a:p>
          <a:p>
            <a:r>
              <a:rPr lang="sk-SK" sz="1600" b="1" dirty="0" err="1"/>
              <a:t>Řešení</a:t>
            </a:r>
            <a:r>
              <a:rPr lang="sk-SK" sz="1600" b="1" dirty="0"/>
              <a:t> </a:t>
            </a:r>
            <a:r>
              <a:rPr lang="sk-SK" sz="1600" dirty="0"/>
              <a:t/>
            </a:r>
            <a:br>
              <a:rPr lang="sk-SK" sz="1600" dirty="0"/>
            </a:br>
            <a:r>
              <a:rPr lang="sk-SK" sz="1600" b="1" dirty="0">
                <a:solidFill>
                  <a:srgbClr val="952727"/>
                </a:solidFill>
              </a:rPr>
              <a:t>F11, ISO200, 1/500s </a:t>
            </a:r>
            <a:r>
              <a:rPr lang="sk-SK" sz="1600" dirty="0"/>
              <a:t>- </a:t>
            </a:r>
            <a:r>
              <a:rPr lang="sk-SK" sz="1600" dirty="0" err="1"/>
              <a:t>Změna</a:t>
            </a:r>
            <a:r>
              <a:rPr lang="sk-SK" sz="1600" dirty="0"/>
              <a:t> clony. </a:t>
            </a:r>
            <a:r>
              <a:rPr lang="sk-SK" sz="1600" dirty="0" err="1"/>
              <a:t>Způsobí</a:t>
            </a:r>
            <a:r>
              <a:rPr lang="sk-SK" sz="1600" dirty="0"/>
              <a:t> </a:t>
            </a:r>
            <a:r>
              <a:rPr lang="sk-SK" sz="1600" dirty="0" err="1"/>
              <a:t>rozostření</a:t>
            </a:r>
            <a:r>
              <a:rPr lang="sk-SK" sz="1600" dirty="0"/>
              <a:t> pozadí a </a:t>
            </a:r>
            <a:r>
              <a:rPr lang="sk-SK" sz="1600" dirty="0" err="1"/>
              <a:t>popředí</a:t>
            </a:r>
            <a:r>
              <a:rPr lang="sk-SK" sz="1600" dirty="0"/>
              <a:t>.</a:t>
            </a:r>
            <a:br>
              <a:rPr lang="sk-SK" sz="1600" dirty="0"/>
            </a:br>
            <a:r>
              <a:rPr lang="sk-SK" sz="1600" b="1" dirty="0">
                <a:solidFill>
                  <a:srgbClr val="952727"/>
                </a:solidFill>
              </a:rPr>
              <a:t>F16, ISO400, 1/500s </a:t>
            </a:r>
            <a:r>
              <a:rPr lang="sk-SK" sz="1600" dirty="0"/>
              <a:t>- </a:t>
            </a:r>
            <a:r>
              <a:rPr lang="sk-SK" sz="1600" dirty="0" err="1"/>
              <a:t>Změna</a:t>
            </a:r>
            <a:r>
              <a:rPr lang="sk-SK" sz="1600" dirty="0"/>
              <a:t> citlivosti snímače. </a:t>
            </a:r>
            <a:r>
              <a:rPr lang="sk-SK" sz="1600" dirty="0" err="1"/>
              <a:t>Způsobí</a:t>
            </a:r>
            <a:r>
              <a:rPr lang="sk-SK" sz="1600" dirty="0"/>
              <a:t> </a:t>
            </a:r>
            <a:r>
              <a:rPr lang="sk-SK" sz="1600" dirty="0" err="1"/>
              <a:t>větší</a:t>
            </a:r>
            <a:r>
              <a:rPr lang="sk-SK" sz="1600" dirty="0"/>
              <a:t> </a:t>
            </a:r>
            <a:r>
              <a:rPr lang="sk-SK" sz="1600" dirty="0" err="1"/>
              <a:t>množství</a:t>
            </a:r>
            <a:r>
              <a:rPr lang="sk-SK" sz="1600" dirty="0"/>
              <a:t> šumu na </a:t>
            </a:r>
            <a:r>
              <a:rPr lang="sk-SK" sz="1600" dirty="0" err="1"/>
              <a:t>výsledném</a:t>
            </a:r>
            <a:r>
              <a:rPr lang="sk-SK" sz="1600" dirty="0"/>
              <a:t> obrazu.</a:t>
            </a:r>
            <a:br>
              <a:rPr lang="sk-SK" sz="1600" dirty="0"/>
            </a:br>
            <a:r>
              <a:rPr lang="sk-SK" sz="1600" b="1" dirty="0">
                <a:solidFill>
                  <a:srgbClr val="952727"/>
                </a:solidFill>
              </a:rPr>
              <a:t>F16, ISO200, 1/250s </a:t>
            </a:r>
            <a:r>
              <a:rPr lang="sk-SK" sz="1600" dirty="0"/>
              <a:t>- </a:t>
            </a:r>
            <a:r>
              <a:rPr lang="sk-SK" sz="1600" dirty="0" err="1"/>
              <a:t>Změna</a:t>
            </a:r>
            <a:r>
              <a:rPr lang="sk-SK" sz="1600" dirty="0"/>
              <a:t> času. </a:t>
            </a:r>
            <a:r>
              <a:rPr lang="sk-SK" sz="1600" dirty="0" err="1"/>
              <a:t>Způsobí</a:t>
            </a:r>
            <a:r>
              <a:rPr lang="sk-SK" sz="1600" dirty="0"/>
              <a:t> </a:t>
            </a:r>
            <a:r>
              <a:rPr lang="sk-SK" sz="1600" dirty="0" err="1"/>
              <a:t>rozostření</a:t>
            </a:r>
            <a:r>
              <a:rPr lang="sk-SK" sz="1600" dirty="0"/>
              <a:t> </a:t>
            </a:r>
            <a:r>
              <a:rPr lang="sk-SK" sz="1600" dirty="0" err="1"/>
              <a:t>pohybujících</a:t>
            </a:r>
            <a:r>
              <a:rPr lang="sk-SK" sz="1600" dirty="0"/>
              <a:t> </a:t>
            </a:r>
            <a:r>
              <a:rPr lang="sk-SK" sz="1600" dirty="0" err="1"/>
              <a:t>se</a:t>
            </a:r>
            <a:r>
              <a:rPr lang="sk-SK" sz="1600" dirty="0"/>
              <a:t> </a:t>
            </a:r>
            <a:r>
              <a:rPr lang="sk-SK" sz="1600" dirty="0" err="1"/>
              <a:t>objektů</a:t>
            </a:r>
            <a:r>
              <a:rPr lang="sk-SK" sz="1600" dirty="0"/>
              <a:t>. Také </a:t>
            </a:r>
            <a:r>
              <a:rPr lang="sk-SK" sz="1600" dirty="0" err="1"/>
              <a:t>může</a:t>
            </a:r>
            <a:r>
              <a:rPr lang="sk-SK" sz="1600" dirty="0"/>
              <a:t> </a:t>
            </a:r>
            <a:r>
              <a:rPr lang="sk-SK" sz="1600" dirty="0" err="1"/>
              <a:t>způsobit</a:t>
            </a:r>
            <a:r>
              <a:rPr lang="sk-SK" sz="1600" dirty="0"/>
              <a:t> </a:t>
            </a:r>
            <a:r>
              <a:rPr lang="sk-SK" sz="1600" dirty="0" err="1"/>
              <a:t>rozostření</a:t>
            </a:r>
            <a:r>
              <a:rPr lang="sk-SK" sz="1600" dirty="0"/>
              <a:t> celkového obrazu </a:t>
            </a:r>
            <a:r>
              <a:rPr lang="sk-SK" sz="1600" dirty="0" err="1"/>
              <a:t>pokud</a:t>
            </a:r>
            <a:r>
              <a:rPr lang="sk-SK" sz="1600" dirty="0"/>
              <a:t> máme </a:t>
            </a:r>
            <a:r>
              <a:rPr lang="sk-SK" sz="1600" dirty="0" err="1"/>
              <a:t>objektiv</a:t>
            </a:r>
            <a:r>
              <a:rPr lang="sk-SK" sz="1600" dirty="0"/>
              <a:t> s </a:t>
            </a:r>
            <a:r>
              <a:rPr lang="en-US" sz="1600" dirty="0" err="1" smtClean="0"/>
              <a:t>ohniskovou</a:t>
            </a:r>
            <a:r>
              <a:rPr lang="en-US" sz="1600" dirty="0" smtClean="0"/>
              <a:t> </a:t>
            </a:r>
            <a:r>
              <a:rPr lang="en-US" sz="1600" dirty="0" err="1" smtClean="0"/>
              <a:t>vzd</a:t>
            </a:r>
            <a:r>
              <a:rPr lang="sk-SK" sz="1600" dirty="0" err="1" smtClean="0"/>
              <a:t>áleností</a:t>
            </a:r>
            <a:r>
              <a:rPr lang="sk-SK" sz="1600" dirty="0" smtClean="0"/>
              <a:t> 250mm </a:t>
            </a:r>
            <a:r>
              <a:rPr lang="sk-SK" sz="1600" dirty="0"/>
              <a:t>a </a:t>
            </a:r>
            <a:r>
              <a:rPr lang="sk-SK" sz="1600" dirty="0" err="1"/>
              <a:t>vice</a:t>
            </a:r>
            <a:r>
              <a:rPr lang="sk-SK" sz="1600" dirty="0"/>
              <a:t>. Optická </a:t>
            </a:r>
            <a:r>
              <a:rPr lang="sk-SK" sz="1600" dirty="0" err="1"/>
              <a:t>stabilizace</a:t>
            </a:r>
            <a:r>
              <a:rPr lang="sk-SK" sz="1600" dirty="0"/>
              <a:t> obrazu toto </a:t>
            </a:r>
            <a:r>
              <a:rPr lang="sk-SK" sz="1600" dirty="0" err="1"/>
              <a:t>může</a:t>
            </a:r>
            <a:r>
              <a:rPr lang="sk-SK" sz="1600" dirty="0"/>
              <a:t> </a:t>
            </a:r>
            <a:r>
              <a:rPr lang="sk-SK" sz="1600" dirty="0" err="1"/>
              <a:t>potlačit</a:t>
            </a:r>
            <a:r>
              <a:rPr lang="sk-SK" sz="1600" dirty="0"/>
              <a:t>. </a:t>
            </a:r>
          </a:p>
          <a:p>
            <a:endParaRPr lang="sk-SK" sz="1600" dirty="0" smtClean="0"/>
          </a:p>
        </p:txBody>
      </p:sp>
      <p:sp>
        <p:nvSpPr>
          <p:cNvPr id="11" name="Ovál 10"/>
          <p:cNvSpPr/>
          <p:nvPr/>
        </p:nvSpPr>
        <p:spPr>
          <a:xfrm>
            <a:off x="8748464" y="260648"/>
            <a:ext cx="144016" cy="144016"/>
          </a:xfrm>
          <a:prstGeom prst="ellipse">
            <a:avLst/>
          </a:prstGeom>
          <a:solidFill>
            <a:srgbClr val="95272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" name="BlokTextu 11"/>
          <p:cNvSpPr txBox="1"/>
          <p:nvPr/>
        </p:nvSpPr>
        <p:spPr>
          <a:xfrm>
            <a:off x="8316416" y="178417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>
                <a:solidFill>
                  <a:srgbClr val="952727"/>
                </a:solidFill>
              </a:rPr>
              <a:t>7.3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6660232" y="6492875"/>
            <a:ext cx="2411760" cy="3651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</a:rPr>
              <a:t>Masarykova Univerzita Fakulta Informatiky</a:t>
            </a:r>
          </a:p>
        </p:txBody>
      </p:sp>
      <p:cxnSp>
        <p:nvCxnSpPr>
          <p:cNvPr id="7" name="Rovná spojnica 6"/>
          <p:cNvCxnSpPr/>
          <p:nvPr/>
        </p:nvCxnSpPr>
        <p:spPr>
          <a:xfrm>
            <a:off x="107504" y="6525344"/>
            <a:ext cx="8928992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headEnd type="none" w="sm" len="sm"/>
          </a:ln>
          <a:effectLst/>
        </p:spPr>
      </p:cxnSp>
      <p:sp>
        <p:nvSpPr>
          <p:cNvPr id="9" name="BlokTextu 8"/>
          <p:cNvSpPr txBox="1"/>
          <p:nvPr/>
        </p:nvSpPr>
        <p:spPr>
          <a:xfrm>
            <a:off x="539552" y="548680"/>
            <a:ext cx="820891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err="1" smtClean="0"/>
              <a:t>Digitální</a:t>
            </a:r>
            <a:r>
              <a:rPr lang="sk-SK" sz="3200" dirty="0" smtClean="0"/>
              <a:t> </a:t>
            </a:r>
            <a:r>
              <a:rPr lang="sk-SK" sz="3200" dirty="0" smtClean="0"/>
              <a:t>fotografie</a:t>
            </a:r>
            <a:endParaRPr lang="pt-BR" sz="1050" dirty="0" smtClean="0"/>
          </a:p>
          <a:p>
            <a:endParaRPr lang="sk-SK" dirty="0"/>
          </a:p>
        </p:txBody>
      </p:sp>
      <p:sp>
        <p:nvSpPr>
          <p:cNvPr id="10" name="BlokTextu 9"/>
          <p:cNvSpPr txBox="1"/>
          <p:nvPr/>
        </p:nvSpPr>
        <p:spPr>
          <a:xfrm>
            <a:off x="539552" y="1196752"/>
            <a:ext cx="820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b="1" dirty="0" err="1" smtClean="0"/>
              <a:t>Kompozice</a:t>
            </a:r>
            <a:endParaRPr lang="sk-SK" sz="2400" b="1" dirty="0"/>
          </a:p>
        </p:txBody>
      </p:sp>
      <p:pic>
        <p:nvPicPr>
          <p:cNvPr id="11" name="Obrázok 10" descr="cameraobscu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45749" y="1988841"/>
            <a:ext cx="5292462" cy="3539332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ok 5" descr="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2756156"/>
            <a:ext cx="6562485" cy="1104892"/>
          </a:xfrm>
          <a:prstGeom prst="rect">
            <a:avLst/>
          </a:prstGeom>
          <a:ln w="635000">
            <a:solidFill>
              <a:srgbClr val="FFFFFF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8" name="BlokTextu 7"/>
          <p:cNvSpPr txBox="1"/>
          <p:nvPr/>
        </p:nvSpPr>
        <p:spPr>
          <a:xfrm>
            <a:off x="899592" y="1548081"/>
            <a:ext cx="33123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smtClean="0"/>
              <a:t>Sme tu </a:t>
            </a:r>
            <a:r>
              <a:rPr lang="sk-SK" sz="3200" dirty="0" err="1" smtClean="0"/>
              <a:t>díky</a:t>
            </a:r>
            <a:r>
              <a:rPr lang="sk-SK" sz="3200" dirty="0" smtClean="0"/>
              <a:t>:</a:t>
            </a:r>
            <a:endParaRPr lang="sk-SK" sz="32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6660232" y="6492875"/>
            <a:ext cx="2411760" cy="3651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</a:rPr>
              <a:t>Masarykova Univerzita Fakulta Informatiky</a:t>
            </a:r>
          </a:p>
        </p:txBody>
      </p:sp>
      <p:cxnSp>
        <p:nvCxnSpPr>
          <p:cNvPr id="7" name="Rovná spojnica 6"/>
          <p:cNvCxnSpPr/>
          <p:nvPr/>
        </p:nvCxnSpPr>
        <p:spPr>
          <a:xfrm>
            <a:off x="107504" y="6525344"/>
            <a:ext cx="8928992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headEnd type="none" w="sm" len="sm"/>
          </a:ln>
          <a:effectLst/>
        </p:spPr>
      </p:cxnSp>
      <p:sp>
        <p:nvSpPr>
          <p:cNvPr id="9" name="BlokTextu 8"/>
          <p:cNvSpPr txBox="1"/>
          <p:nvPr/>
        </p:nvSpPr>
        <p:spPr>
          <a:xfrm>
            <a:off x="539552" y="548680"/>
            <a:ext cx="8208912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err="1" smtClean="0"/>
              <a:t>Digitální</a:t>
            </a:r>
            <a:r>
              <a:rPr lang="sk-SK" sz="3200" dirty="0" smtClean="0"/>
              <a:t> </a:t>
            </a:r>
            <a:r>
              <a:rPr lang="sk-SK" sz="3200" dirty="0" smtClean="0"/>
              <a:t>fotografie</a:t>
            </a:r>
            <a:endParaRPr lang="sk-SK" sz="1050" b="1" dirty="0"/>
          </a:p>
          <a:p>
            <a:endParaRPr lang="pt-BR" sz="1050" dirty="0" smtClean="0"/>
          </a:p>
          <a:p>
            <a:endParaRPr lang="sk-SK" dirty="0"/>
          </a:p>
        </p:txBody>
      </p:sp>
      <p:sp>
        <p:nvSpPr>
          <p:cNvPr id="12" name="BlokTextu 11"/>
          <p:cNvSpPr txBox="1"/>
          <p:nvPr/>
        </p:nvSpPr>
        <p:spPr>
          <a:xfrm>
            <a:off x="539552" y="1403484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Pravidlo </a:t>
            </a:r>
            <a:r>
              <a:rPr lang="sk-SK" dirty="0" err="1"/>
              <a:t>třetin</a:t>
            </a:r>
            <a:endParaRPr lang="sk-SK" dirty="0"/>
          </a:p>
        </p:txBody>
      </p:sp>
      <p:pic>
        <p:nvPicPr>
          <p:cNvPr id="14" name="Obrázok 13" descr="cameraobscu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94688" y="1988840"/>
            <a:ext cx="6312268" cy="3960440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0" name="Ovál 9"/>
          <p:cNvSpPr/>
          <p:nvPr/>
        </p:nvSpPr>
        <p:spPr>
          <a:xfrm>
            <a:off x="8748464" y="260648"/>
            <a:ext cx="144016" cy="144016"/>
          </a:xfrm>
          <a:prstGeom prst="ellipse">
            <a:avLst/>
          </a:prstGeom>
          <a:solidFill>
            <a:srgbClr val="95272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1" name="BlokTextu 10"/>
          <p:cNvSpPr txBox="1"/>
          <p:nvPr/>
        </p:nvSpPr>
        <p:spPr>
          <a:xfrm>
            <a:off x="8316416" y="178417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>
                <a:solidFill>
                  <a:srgbClr val="952727"/>
                </a:solidFill>
              </a:rPr>
              <a:t>7.3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6660232" y="6492875"/>
            <a:ext cx="2411760" cy="3651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</a:rPr>
              <a:t>Masarykova Univerzita Fakulta Informatiky</a:t>
            </a:r>
          </a:p>
        </p:txBody>
      </p:sp>
      <p:cxnSp>
        <p:nvCxnSpPr>
          <p:cNvPr id="7" name="Rovná spojnica 6"/>
          <p:cNvCxnSpPr/>
          <p:nvPr/>
        </p:nvCxnSpPr>
        <p:spPr>
          <a:xfrm>
            <a:off x="107504" y="6525344"/>
            <a:ext cx="8928992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headEnd type="none" w="sm" len="sm"/>
          </a:ln>
          <a:effectLst/>
        </p:spPr>
      </p:cxnSp>
      <p:sp>
        <p:nvSpPr>
          <p:cNvPr id="9" name="BlokTextu 8"/>
          <p:cNvSpPr txBox="1"/>
          <p:nvPr/>
        </p:nvSpPr>
        <p:spPr>
          <a:xfrm>
            <a:off x="539552" y="548680"/>
            <a:ext cx="8208912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err="1" smtClean="0"/>
              <a:t>Digitální</a:t>
            </a:r>
            <a:r>
              <a:rPr lang="sk-SK" sz="3200" dirty="0" smtClean="0"/>
              <a:t> </a:t>
            </a:r>
            <a:r>
              <a:rPr lang="sk-SK" sz="3200" dirty="0" smtClean="0"/>
              <a:t>fotografie</a:t>
            </a:r>
            <a:endParaRPr lang="sk-SK" sz="1050" b="1" dirty="0"/>
          </a:p>
          <a:p>
            <a:endParaRPr lang="pt-BR" sz="1050" dirty="0" smtClean="0"/>
          </a:p>
          <a:p>
            <a:endParaRPr lang="sk-SK" dirty="0"/>
          </a:p>
        </p:txBody>
      </p:sp>
      <p:sp>
        <p:nvSpPr>
          <p:cNvPr id="10" name="BlokTextu 9"/>
          <p:cNvSpPr txBox="1"/>
          <p:nvPr/>
        </p:nvSpPr>
        <p:spPr>
          <a:xfrm>
            <a:off x="539552" y="1403484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Pravidlo </a:t>
            </a:r>
            <a:r>
              <a:rPr lang="sk-SK" dirty="0" err="1"/>
              <a:t>třetin</a:t>
            </a:r>
            <a:endParaRPr lang="sk-SK" dirty="0"/>
          </a:p>
        </p:txBody>
      </p:sp>
      <p:pic>
        <p:nvPicPr>
          <p:cNvPr id="11" name="Obrázok 10" descr="cameraobscu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66789" y="1988840"/>
            <a:ext cx="5368066" cy="3960440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2" name="Ovál 11"/>
          <p:cNvSpPr/>
          <p:nvPr/>
        </p:nvSpPr>
        <p:spPr>
          <a:xfrm>
            <a:off x="8748464" y="260648"/>
            <a:ext cx="144016" cy="144016"/>
          </a:xfrm>
          <a:prstGeom prst="ellipse">
            <a:avLst/>
          </a:prstGeom>
          <a:solidFill>
            <a:srgbClr val="95272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3" name="BlokTextu 12"/>
          <p:cNvSpPr txBox="1"/>
          <p:nvPr/>
        </p:nvSpPr>
        <p:spPr>
          <a:xfrm>
            <a:off x="8316416" y="178417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>
                <a:solidFill>
                  <a:srgbClr val="952727"/>
                </a:solidFill>
              </a:rPr>
              <a:t>7.3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6660232" y="6492875"/>
            <a:ext cx="2411760" cy="3651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</a:rPr>
              <a:t>Masarykova Univerzita Fakulta Informatiky</a:t>
            </a:r>
          </a:p>
        </p:txBody>
      </p:sp>
      <p:cxnSp>
        <p:nvCxnSpPr>
          <p:cNvPr id="7" name="Rovná spojnica 6"/>
          <p:cNvCxnSpPr/>
          <p:nvPr/>
        </p:nvCxnSpPr>
        <p:spPr>
          <a:xfrm>
            <a:off x="107504" y="6525344"/>
            <a:ext cx="8928992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headEnd type="none" w="sm" len="sm"/>
          </a:ln>
          <a:effectLst/>
        </p:spPr>
      </p:cxnSp>
      <p:sp>
        <p:nvSpPr>
          <p:cNvPr id="9" name="BlokTextu 8"/>
          <p:cNvSpPr txBox="1"/>
          <p:nvPr/>
        </p:nvSpPr>
        <p:spPr>
          <a:xfrm>
            <a:off x="539552" y="548680"/>
            <a:ext cx="8208912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err="1" smtClean="0"/>
              <a:t>Digitální</a:t>
            </a:r>
            <a:r>
              <a:rPr lang="sk-SK" sz="3200" dirty="0" smtClean="0"/>
              <a:t> </a:t>
            </a:r>
            <a:r>
              <a:rPr lang="sk-SK" sz="3200" dirty="0" smtClean="0"/>
              <a:t>fotografie</a:t>
            </a:r>
            <a:endParaRPr lang="sk-SK" sz="1050" b="1" dirty="0"/>
          </a:p>
          <a:p>
            <a:endParaRPr lang="pt-BR" sz="1050" dirty="0" smtClean="0"/>
          </a:p>
          <a:p>
            <a:endParaRPr lang="sk-SK" dirty="0"/>
          </a:p>
        </p:txBody>
      </p:sp>
      <p:sp>
        <p:nvSpPr>
          <p:cNvPr id="10" name="BlokTextu 9"/>
          <p:cNvSpPr txBox="1"/>
          <p:nvPr/>
        </p:nvSpPr>
        <p:spPr>
          <a:xfrm>
            <a:off x="539552" y="1403484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Pravidlo </a:t>
            </a:r>
            <a:r>
              <a:rPr lang="sk-SK" dirty="0" err="1"/>
              <a:t>třetin</a:t>
            </a:r>
            <a:endParaRPr lang="sk-SK" dirty="0"/>
          </a:p>
        </p:txBody>
      </p:sp>
      <p:pic>
        <p:nvPicPr>
          <p:cNvPr id="11" name="Obrázok 10" descr="cameraobscu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66789" y="2126024"/>
            <a:ext cx="5368066" cy="3686071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2" name="Ovál 11"/>
          <p:cNvSpPr/>
          <p:nvPr/>
        </p:nvSpPr>
        <p:spPr>
          <a:xfrm>
            <a:off x="8748464" y="260648"/>
            <a:ext cx="144016" cy="144016"/>
          </a:xfrm>
          <a:prstGeom prst="ellipse">
            <a:avLst/>
          </a:prstGeom>
          <a:solidFill>
            <a:srgbClr val="95272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3" name="BlokTextu 12"/>
          <p:cNvSpPr txBox="1"/>
          <p:nvPr/>
        </p:nvSpPr>
        <p:spPr>
          <a:xfrm>
            <a:off x="8316416" y="178417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>
                <a:solidFill>
                  <a:srgbClr val="952727"/>
                </a:solidFill>
              </a:rPr>
              <a:t>7.3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6660232" y="6492875"/>
            <a:ext cx="2411760" cy="3651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</a:rPr>
              <a:t>Masarykova Univerzita Fakulta Informatiky</a:t>
            </a:r>
          </a:p>
        </p:txBody>
      </p:sp>
      <p:cxnSp>
        <p:nvCxnSpPr>
          <p:cNvPr id="7" name="Rovná spojnica 6"/>
          <p:cNvCxnSpPr/>
          <p:nvPr/>
        </p:nvCxnSpPr>
        <p:spPr>
          <a:xfrm>
            <a:off x="107504" y="6525344"/>
            <a:ext cx="8928992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headEnd type="none" w="sm" len="sm"/>
          </a:ln>
          <a:effectLst/>
        </p:spPr>
      </p:cxnSp>
      <p:sp>
        <p:nvSpPr>
          <p:cNvPr id="9" name="BlokTextu 8"/>
          <p:cNvSpPr txBox="1"/>
          <p:nvPr/>
        </p:nvSpPr>
        <p:spPr>
          <a:xfrm>
            <a:off x="539552" y="548680"/>
            <a:ext cx="8208912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err="1" smtClean="0"/>
              <a:t>Digitální</a:t>
            </a:r>
            <a:r>
              <a:rPr lang="sk-SK" sz="3200" dirty="0" smtClean="0"/>
              <a:t> </a:t>
            </a:r>
            <a:r>
              <a:rPr lang="sk-SK" sz="3200" dirty="0" smtClean="0"/>
              <a:t>fotografie</a:t>
            </a:r>
            <a:endParaRPr lang="sk-SK" sz="1050" b="1" dirty="0"/>
          </a:p>
          <a:p>
            <a:endParaRPr lang="pt-BR" sz="1050" dirty="0" smtClean="0"/>
          </a:p>
          <a:p>
            <a:endParaRPr lang="sk-SK" dirty="0"/>
          </a:p>
        </p:txBody>
      </p:sp>
      <p:sp>
        <p:nvSpPr>
          <p:cNvPr id="10" name="BlokTextu 9"/>
          <p:cNvSpPr txBox="1"/>
          <p:nvPr/>
        </p:nvSpPr>
        <p:spPr>
          <a:xfrm>
            <a:off x="539552" y="1403484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Pravidlo </a:t>
            </a:r>
            <a:r>
              <a:rPr lang="sk-SK" dirty="0" err="1"/>
              <a:t>třetin</a:t>
            </a:r>
            <a:endParaRPr lang="sk-SK" dirty="0"/>
          </a:p>
        </p:txBody>
      </p:sp>
      <p:pic>
        <p:nvPicPr>
          <p:cNvPr id="11" name="Obrázok 10" descr="cameraobscu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07018" y="2126024"/>
            <a:ext cx="4687608" cy="3686071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2" name="Ovál 11"/>
          <p:cNvSpPr/>
          <p:nvPr/>
        </p:nvSpPr>
        <p:spPr>
          <a:xfrm>
            <a:off x="8748464" y="260648"/>
            <a:ext cx="144016" cy="144016"/>
          </a:xfrm>
          <a:prstGeom prst="ellipse">
            <a:avLst/>
          </a:prstGeom>
          <a:solidFill>
            <a:srgbClr val="95272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3" name="BlokTextu 12"/>
          <p:cNvSpPr txBox="1"/>
          <p:nvPr/>
        </p:nvSpPr>
        <p:spPr>
          <a:xfrm>
            <a:off x="8316416" y="178417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>
                <a:solidFill>
                  <a:srgbClr val="952727"/>
                </a:solidFill>
              </a:rPr>
              <a:t>7.3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6660232" y="6492875"/>
            <a:ext cx="2411760" cy="3651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</a:rPr>
              <a:t>Masarykova Univerzita Fakulta Informatiky</a:t>
            </a:r>
          </a:p>
        </p:txBody>
      </p:sp>
      <p:cxnSp>
        <p:nvCxnSpPr>
          <p:cNvPr id="7" name="Rovná spojnica 6"/>
          <p:cNvCxnSpPr/>
          <p:nvPr/>
        </p:nvCxnSpPr>
        <p:spPr>
          <a:xfrm>
            <a:off x="107504" y="6525344"/>
            <a:ext cx="8928992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headEnd type="none" w="sm" len="sm"/>
          </a:ln>
          <a:effectLst/>
        </p:spPr>
      </p:cxnSp>
      <p:sp>
        <p:nvSpPr>
          <p:cNvPr id="9" name="BlokTextu 8"/>
          <p:cNvSpPr txBox="1"/>
          <p:nvPr/>
        </p:nvSpPr>
        <p:spPr>
          <a:xfrm>
            <a:off x="539552" y="548680"/>
            <a:ext cx="8208912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err="1" smtClean="0"/>
              <a:t>Digitální</a:t>
            </a:r>
            <a:r>
              <a:rPr lang="sk-SK" sz="3200" dirty="0" smtClean="0"/>
              <a:t> </a:t>
            </a:r>
            <a:r>
              <a:rPr lang="sk-SK" sz="3200" dirty="0" smtClean="0"/>
              <a:t>fotografie</a:t>
            </a:r>
            <a:endParaRPr lang="sk-SK" sz="1050" b="1" dirty="0"/>
          </a:p>
          <a:p>
            <a:endParaRPr lang="pt-BR" sz="1050" dirty="0" smtClean="0"/>
          </a:p>
          <a:p>
            <a:endParaRPr lang="sk-SK" dirty="0"/>
          </a:p>
        </p:txBody>
      </p:sp>
      <p:sp>
        <p:nvSpPr>
          <p:cNvPr id="10" name="BlokTextu 9"/>
          <p:cNvSpPr txBox="1"/>
          <p:nvPr/>
        </p:nvSpPr>
        <p:spPr>
          <a:xfrm>
            <a:off x="539552" y="1403484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Pravidlo </a:t>
            </a:r>
            <a:r>
              <a:rPr lang="sk-SK" dirty="0" err="1"/>
              <a:t>třetin</a:t>
            </a:r>
            <a:endParaRPr lang="sk-SK" dirty="0"/>
          </a:p>
        </p:txBody>
      </p:sp>
      <p:pic>
        <p:nvPicPr>
          <p:cNvPr id="11" name="Obrázok 10" descr="cameraobscu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66789" y="2354311"/>
            <a:ext cx="5368066" cy="3229497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2" name="Ovál 11"/>
          <p:cNvSpPr/>
          <p:nvPr/>
        </p:nvSpPr>
        <p:spPr>
          <a:xfrm>
            <a:off x="8748464" y="260648"/>
            <a:ext cx="144016" cy="144016"/>
          </a:xfrm>
          <a:prstGeom prst="ellipse">
            <a:avLst/>
          </a:prstGeom>
          <a:solidFill>
            <a:srgbClr val="95272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3" name="BlokTextu 12"/>
          <p:cNvSpPr txBox="1"/>
          <p:nvPr/>
        </p:nvSpPr>
        <p:spPr>
          <a:xfrm>
            <a:off x="8316416" y="178417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>
                <a:solidFill>
                  <a:srgbClr val="952727"/>
                </a:solidFill>
              </a:rPr>
              <a:t>7.3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6660232" y="6492875"/>
            <a:ext cx="2411760" cy="3651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</a:rPr>
              <a:t>Masarykova Univerzita Fakulta Informatiky</a:t>
            </a:r>
          </a:p>
        </p:txBody>
      </p:sp>
      <p:cxnSp>
        <p:nvCxnSpPr>
          <p:cNvPr id="7" name="Rovná spojnica 6"/>
          <p:cNvCxnSpPr/>
          <p:nvPr/>
        </p:nvCxnSpPr>
        <p:spPr>
          <a:xfrm>
            <a:off x="107504" y="6525344"/>
            <a:ext cx="8928992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headEnd type="none" w="sm" len="sm"/>
          </a:ln>
          <a:effectLst/>
        </p:spPr>
      </p:cxnSp>
      <p:sp>
        <p:nvSpPr>
          <p:cNvPr id="9" name="BlokTextu 8"/>
          <p:cNvSpPr txBox="1"/>
          <p:nvPr/>
        </p:nvSpPr>
        <p:spPr>
          <a:xfrm>
            <a:off x="539552" y="548680"/>
            <a:ext cx="8208912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err="1" smtClean="0"/>
              <a:t>Digitální</a:t>
            </a:r>
            <a:r>
              <a:rPr lang="sk-SK" sz="3200" dirty="0" smtClean="0"/>
              <a:t> </a:t>
            </a:r>
            <a:r>
              <a:rPr lang="sk-SK" sz="3200" dirty="0" smtClean="0"/>
              <a:t>fotografie</a:t>
            </a:r>
            <a:endParaRPr lang="sk-SK" sz="1050" b="1" dirty="0"/>
          </a:p>
          <a:p>
            <a:endParaRPr lang="pt-BR" sz="1050" dirty="0" smtClean="0"/>
          </a:p>
          <a:p>
            <a:endParaRPr lang="sk-SK" dirty="0"/>
          </a:p>
        </p:txBody>
      </p:sp>
      <p:sp>
        <p:nvSpPr>
          <p:cNvPr id="10" name="BlokTextu 9"/>
          <p:cNvSpPr txBox="1"/>
          <p:nvPr/>
        </p:nvSpPr>
        <p:spPr>
          <a:xfrm>
            <a:off x="539552" y="1403484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 err="1"/>
              <a:t>Vodící</a:t>
            </a:r>
            <a:r>
              <a:rPr lang="sk-SK" dirty="0"/>
              <a:t> </a:t>
            </a:r>
            <a:r>
              <a:rPr lang="sk-SK" dirty="0" err="1"/>
              <a:t>linie</a:t>
            </a:r>
            <a:endParaRPr lang="sk-SK" dirty="0"/>
          </a:p>
        </p:txBody>
      </p:sp>
      <p:pic>
        <p:nvPicPr>
          <p:cNvPr id="11" name="Obrázok 10" descr="cameraobscu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44764" y="1412776"/>
            <a:ext cx="4412116" cy="4824534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2" name="Ovál 11"/>
          <p:cNvSpPr/>
          <p:nvPr/>
        </p:nvSpPr>
        <p:spPr>
          <a:xfrm>
            <a:off x="8748464" y="260648"/>
            <a:ext cx="144016" cy="144016"/>
          </a:xfrm>
          <a:prstGeom prst="ellipse">
            <a:avLst/>
          </a:prstGeom>
          <a:solidFill>
            <a:srgbClr val="95272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3" name="BlokTextu 12"/>
          <p:cNvSpPr txBox="1"/>
          <p:nvPr/>
        </p:nvSpPr>
        <p:spPr>
          <a:xfrm>
            <a:off x="8316416" y="178417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>
                <a:solidFill>
                  <a:srgbClr val="952727"/>
                </a:solidFill>
              </a:rPr>
              <a:t>7.3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6660232" y="6492875"/>
            <a:ext cx="2411760" cy="3651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</a:rPr>
              <a:t>Masarykova Univerzita Fakulta Informatiky</a:t>
            </a:r>
          </a:p>
        </p:txBody>
      </p:sp>
      <p:cxnSp>
        <p:nvCxnSpPr>
          <p:cNvPr id="13" name="Rovná spojnica 12"/>
          <p:cNvCxnSpPr/>
          <p:nvPr/>
        </p:nvCxnSpPr>
        <p:spPr>
          <a:xfrm>
            <a:off x="107504" y="6525344"/>
            <a:ext cx="8928992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headEnd type="none" w="sm" len="sm"/>
          </a:ln>
          <a:effectLst/>
        </p:spPr>
      </p:cxnSp>
      <p:sp>
        <p:nvSpPr>
          <p:cNvPr id="15" name="BlokTextu 14"/>
          <p:cNvSpPr txBox="1"/>
          <p:nvPr/>
        </p:nvSpPr>
        <p:spPr>
          <a:xfrm>
            <a:off x="539552" y="548680"/>
            <a:ext cx="8208912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err="1" smtClean="0"/>
              <a:t>Digitální</a:t>
            </a:r>
            <a:r>
              <a:rPr lang="sk-SK" sz="3200" dirty="0" smtClean="0"/>
              <a:t> </a:t>
            </a:r>
            <a:r>
              <a:rPr lang="sk-SK" sz="3200" dirty="0" smtClean="0"/>
              <a:t>fotografie</a:t>
            </a:r>
            <a:endParaRPr lang="sk-SK" sz="1050" b="1" dirty="0"/>
          </a:p>
          <a:p>
            <a:endParaRPr lang="pt-BR" sz="1050" dirty="0" smtClean="0"/>
          </a:p>
          <a:p>
            <a:endParaRPr lang="sk-SK" dirty="0"/>
          </a:p>
        </p:txBody>
      </p:sp>
      <p:sp>
        <p:nvSpPr>
          <p:cNvPr id="16" name="BlokTextu 15"/>
          <p:cNvSpPr txBox="1"/>
          <p:nvPr/>
        </p:nvSpPr>
        <p:spPr>
          <a:xfrm>
            <a:off x="539552" y="1403484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 err="1"/>
              <a:t>Linie</a:t>
            </a:r>
            <a:r>
              <a:rPr lang="sk-SK" dirty="0"/>
              <a:t> </a:t>
            </a:r>
            <a:r>
              <a:rPr lang="sk-SK" dirty="0" err="1"/>
              <a:t>horizontální</a:t>
            </a:r>
            <a:r>
              <a:rPr lang="sk-SK" dirty="0"/>
              <a:t> a </a:t>
            </a:r>
            <a:r>
              <a:rPr lang="sk-SK" dirty="0" err="1"/>
              <a:t>vertikální</a:t>
            </a:r>
            <a:endParaRPr lang="sk-SK" dirty="0"/>
          </a:p>
        </p:txBody>
      </p:sp>
      <p:pic>
        <p:nvPicPr>
          <p:cNvPr id="17" name="Obrázok 16" descr="cameraobscu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36982" y="1988841"/>
            <a:ext cx="5627680" cy="3672404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8" name="BlokTextu 17"/>
          <p:cNvSpPr txBox="1"/>
          <p:nvPr/>
        </p:nvSpPr>
        <p:spPr>
          <a:xfrm>
            <a:off x="1691680" y="5713511"/>
            <a:ext cx="8208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>
                <a:solidFill>
                  <a:srgbClr val="952727"/>
                </a:solidFill>
              </a:rPr>
              <a:t>Tento </a:t>
            </a:r>
            <a:r>
              <a:rPr lang="sk-SK" sz="1400" dirty="0" err="1" smtClean="0">
                <a:solidFill>
                  <a:srgbClr val="952727"/>
                </a:solidFill>
              </a:rPr>
              <a:t>obrázek</a:t>
            </a:r>
            <a:r>
              <a:rPr lang="sk-SK" sz="1400" dirty="0" smtClean="0">
                <a:solidFill>
                  <a:srgbClr val="952727"/>
                </a:solidFill>
              </a:rPr>
              <a:t> má v </a:t>
            </a:r>
            <a:r>
              <a:rPr lang="sk-SK" sz="1400" dirty="0" err="1" smtClean="0">
                <a:solidFill>
                  <a:srgbClr val="952727"/>
                </a:solidFill>
              </a:rPr>
              <a:t>sobě</a:t>
            </a:r>
            <a:r>
              <a:rPr lang="sk-SK" sz="1400" dirty="0" smtClean="0">
                <a:solidFill>
                  <a:srgbClr val="952727"/>
                </a:solidFill>
              </a:rPr>
              <a:t> závažnou kompoziční chybu.</a:t>
            </a:r>
            <a:endParaRPr lang="sk-SK" sz="1400" dirty="0">
              <a:solidFill>
                <a:srgbClr val="952727"/>
              </a:solidFill>
            </a:endParaRPr>
          </a:p>
        </p:txBody>
      </p:sp>
      <p:sp>
        <p:nvSpPr>
          <p:cNvPr id="9" name="Ovál 8"/>
          <p:cNvSpPr/>
          <p:nvPr/>
        </p:nvSpPr>
        <p:spPr>
          <a:xfrm>
            <a:off x="8748464" y="260648"/>
            <a:ext cx="144016" cy="144016"/>
          </a:xfrm>
          <a:prstGeom prst="ellipse">
            <a:avLst/>
          </a:prstGeom>
          <a:solidFill>
            <a:srgbClr val="95272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0" name="BlokTextu 9"/>
          <p:cNvSpPr txBox="1"/>
          <p:nvPr/>
        </p:nvSpPr>
        <p:spPr>
          <a:xfrm>
            <a:off x="8316416" y="178417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>
                <a:solidFill>
                  <a:srgbClr val="952727"/>
                </a:solidFill>
              </a:rPr>
              <a:t>7.3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6660232" y="6492875"/>
            <a:ext cx="2411760" cy="3651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</a:rPr>
              <a:t>Masarykova Univerzita Fakulta Informatiky</a:t>
            </a:r>
          </a:p>
        </p:txBody>
      </p:sp>
      <p:cxnSp>
        <p:nvCxnSpPr>
          <p:cNvPr id="7" name="Rovná spojnica 6"/>
          <p:cNvCxnSpPr/>
          <p:nvPr/>
        </p:nvCxnSpPr>
        <p:spPr>
          <a:xfrm>
            <a:off x="107504" y="6525344"/>
            <a:ext cx="8928992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headEnd type="none" w="sm" len="sm"/>
          </a:ln>
          <a:effectLst/>
        </p:spPr>
      </p:cxnSp>
      <p:sp>
        <p:nvSpPr>
          <p:cNvPr id="9" name="BlokTextu 8"/>
          <p:cNvSpPr txBox="1"/>
          <p:nvPr/>
        </p:nvSpPr>
        <p:spPr>
          <a:xfrm>
            <a:off x="539552" y="548680"/>
            <a:ext cx="8208912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err="1" smtClean="0"/>
              <a:t>Digitální</a:t>
            </a:r>
            <a:r>
              <a:rPr lang="sk-SK" sz="3200" dirty="0" smtClean="0"/>
              <a:t> </a:t>
            </a:r>
            <a:r>
              <a:rPr lang="sk-SK" sz="3200" dirty="0" smtClean="0"/>
              <a:t>fotografie</a:t>
            </a:r>
            <a:endParaRPr lang="sk-SK" sz="1050" b="1" dirty="0"/>
          </a:p>
          <a:p>
            <a:endParaRPr lang="pt-BR" sz="1050" dirty="0" smtClean="0"/>
          </a:p>
          <a:p>
            <a:endParaRPr lang="sk-SK" dirty="0"/>
          </a:p>
        </p:txBody>
      </p:sp>
      <p:sp>
        <p:nvSpPr>
          <p:cNvPr id="10" name="BlokTextu 9"/>
          <p:cNvSpPr txBox="1"/>
          <p:nvPr/>
        </p:nvSpPr>
        <p:spPr>
          <a:xfrm>
            <a:off x="539552" y="1403484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 err="1"/>
              <a:t>Linie</a:t>
            </a:r>
            <a:r>
              <a:rPr lang="sk-SK" dirty="0"/>
              <a:t> </a:t>
            </a:r>
            <a:r>
              <a:rPr lang="sk-SK" dirty="0" err="1"/>
              <a:t>horizontální</a:t>
            </a:r>
            <a:r>
              <a:rPr lang="sk-SK" dirty="0"/>
              <a:t> a </a:t>
            </a:r>
            <a:r>
              <a:rPr lang="sk-SK" dirty="0" err="1"/>
              <a:t>vertikální</a:t>
            </a:r>
            <a:endParaRPr lang="sk-SK" dirty="0"/>
          </a:p>
        </p:txBody>
      </p:sp>
      <p:pic>
        <p:nvPicPr>
          <p:cNvPr id="11" name="Obrázok 10" descr="cameraobscu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84195" y="1988841"/>
            <a:ext cx="5533253" cy="3672404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2" name="BlokTextu 11"/>
          <p:cNvSpPr txBox="1"/>
          <p:nvPr/>
        </p:nvSpPr>
        <p:spPr>
          <a:xfrm>
            <a:off x="1691680" y="5713511"/>
            <a:ext cx="8208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>
                <a:solidFill>
                  <a:srgbClr val="952727"/>
                </a:solidFill>
              </a:rPr>
              <a:t>Tento už ne </a:t>
            </a:r>
            <a:r>
              <a:rPr lang="en-US" sz="1400" dirty="0" smtClean="0">
                <a:solidFill>
                  <a:srgbClr val="952727"/>
                </a:solidFill>
                <a:sym typeface="Wingdings" pitchFamily="2" charset="2"/>
              </a:rPr>
              <a:t></a:t>
            </a:r>
            <a:endParaRPr lang="sk-SK" sz="1400" dirty="0">
              <a:solidFill>
                <a:srgbClr val="952727"/>
              </a:solidFill>
            </a:endParaRPr>
          </a:p>
        </p:txBody>
      </p:sp>
      <p:sp>
        <p:nvSpPr>
          <p:cNvPr id="13" name="Ovál 12"/>
          <p:cNvSpPr/>
          <p:nvPr/>
        </p:nvSpPr>
        <p:spPr>
          <a:xfrm>
            <a:off x="8748464" y="260648"/>
            <a:ext cx="144016" cy="144016"/>
          </a:xfrm>
          <a:prstGeom prst="ellipse">
            <a:avLst/>
          </a:prstGeom>
          <a:solidFill>
            <a:srgbClr val="95272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4" name="BlokTextu 13"/>
          <p:cNvSpPr txBox="1"/>
          <p:nvPr/>
        </p:nvSpPr>
        <p:spPr>
          <a:xfrm>
            <a:off x="8316416" y="178417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>
                <a:solidFill>
                  <a:srgbClr val="952727"/>
                </a:solidFill>
              </a:rPr>
              <a:t>7.3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6660232" y="6492875"/>
            <a:ext cx="2411760" cy="3651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</a:rPr>
              <a:t>Masarykova Univerzita Fakulta Informatiky</a:t>
            </a:r>
          </a:p>
        </p:txBody>
      </p:sp>
      <p:cxnSp>
        <p:nvCxnSpPr>
          <p:cNvPr id="7" name="Rovná spojnica 6"/>
          <p:cNvCxnSpPr/>
          <p:nvPr/>
        </p:nvCxnSpPr>
        <p:spPr>
          <a:xfrm>
            <a:off x="107504" y="6525344"/>
            <a:ext cx="8928992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headEnd type="none" w="sm" len="sm"/>
          </a:ln>
          <a:effectLst/>
        </p:spPr>
      </p:cxnSp>
      <p:sp>
        <p:nvSpPr>
          <p:cNvPr id="9" name="BlokTextu 8"/>
          <p:cNvSpPr txBox="1"/>
          <p:nvPr/>
        </p:nvSpPr>
        <p:spPr>
          <a:xfrm>
            <a:off x="539552" y="548680"/>
            <a:ext cx="8208912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err="1" smtClean="0"/>
              <a:t>Digitální</a:t>
            </a:r>
            <a:r>
              <a:rPr lang="sk-SK" sz="3200" dirty="0" smtClean="0"/>
              <a:t> </a:t>
            </a:r>
            <a:r>
              <a:rPr lang="sk-SK" sz="3200" dirty="0" smtClean="0"/>
              <a:t>fotografie</a:t>
            </a:r>
            <a:endParaRPr lang="sk-SK" sz="1050" b="1" dirty="0"/>
          </a:p>
          <a:p>
            <a:endParaRPr lang="pt-BR" sz="1050" dirty="0" smtClean="0"/>
          </a:p>
          <a:p>
            <a:endParaRPr lang="sk-SK" dirty="0"/>
          </a:p>
        </p:txBody>
      </p:sp>
      <p:sp>
        <p:nvSpPr>
          <p:cNvPr id="10" name="BlokTextu 9"/>
          <p:cNvSpPr txBox="1"/>
          <p:nvPr/>
        </p:nvSpPr>
        <p:spPr>
          <a:xfrm>
            <a:off x="539552" y="1403484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 err="1" smtClean="0"/>
              <a:t>Symetri</a:t>
            </a:r>
            <a:r>
              <a:rPr lang="en-US" dirty="0" smtClean="0"/>
              <a:t>e</a:t>
            </a:r>
            <a:r>
              <a:rPr lang="sk-SK" dirty="0" smtClean="0"/>
              <a:t> </a:t>
            </a:r>
            <a:r>
              <a:rPr lang="sk-SK" dirty="0"/>
              <a:t>a vzory</a:t>
            </a:r>
          </a:p>
        </p:txBody>
      </p:sp>
      <p:pic>
        <p:nvPicPr>
          <p:cNvPr id="11" name="Obrázok 10" descr="cameraobscu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69467" y="1988841"/>
            <a:ext cx="4962708" cy="3672404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2" name="Ovál 11"/>
          <p:cNvSpPr/>
          <p:nvPr/>
        </p:nvSpPr>
        <p:spPr>
          <a:xfrm>
            <a:off x="8748464" y="260648"/>
            <a:ext cx="144016" cy="144016"/>
          </a:xfrm>
          <a:prstGeom prst="ellipse">
            <a:avLst/>
          </a:prstGeom>
          <a:solidFill>
            <a:srgbClr val="95272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3" name="BlokTextu 12"/>
          <p:cNvSpPr txBox="1"/>
          <p:nvPr/>
        </p:nvSpPr>
        <p:spPr>
          <a:xfrm>
            <a:off x="8316416" y="178417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>
                <a:solidFill>
                  <a:srgbClr val="952727"/>
                </a:solidFill>
              </a:rPr>
              <a:t>7.3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6660232" y="6492875"/>
            <a:ext cx="2411760" cy="3651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</a:rPr>
              <a:t>Masarykova Univerzita Fakulta Informatiky</a:t>
            </a:r>
          </a:p>
        </p:txBody>
      </p:sp>
      <p:cxnSp>
        <p:nvCxnSpPr>
          <p:cNvPr id="7" name="Rovná spojnica 6"/>
          <p:cNvCxnSpPr/>
          <p:nvPr/>
        </p:nvCxnSpPr>
        <p:spPr>
          <a:xfrm>
            <a:off x="107504" y="6525344"/>
            <a:ext cx="8928992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headEnd type="none" w="sm" len="sm"/>
          </a:ln>
          <a:effectLst/>
        </p:spPr>
      </p:cxnSp>
      <p:sp>
        <p:nvSpPr>
          <p:cNvPr id="9" name="BlokTextu 8"/>
          <p:cNvSpPr txBox="1"/>
          <p:nvPr/>
        </p:nvSpPr>
        <p:spPr>
          <a:xfrm>
            <a:off x="539552" y="548680"/>
            <a:ext cx="8208912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err="1" smtClean="0"/>
              <a:t>Digitální</a:t>
            </a:r>
            <a:r>
              <a:rPr lang="sk-SK" sz="3200" dirty="0" smtClean="0"/>
              <a:t> </a:t>
            </a:r>
            <a:r>
              <a:rPr lang="sk-SK" sz="3200" dirty="0" smtClean="0"/>
              <a:t>fotografie</a:t>
            </a:r>
            <a:endParaRPr lang="sk-SK" sz="1050" b="1" dirty="0"/>
          </a:p>
          <a:p>
            <a:endParaRPr lang="pt-BR" sz="1050" dirty="0" smtClean="0"/>
          </a:p>
          <a:p>
            <a:endParaRPr lang="sk-SK" dirty="0"/>
          </a:p>
        </p:txBody>
      </p:sp>
      <p:sp>
        <p:nvSpPr>
          <p:cNvPr id="10" name="BlokTextu 9"/>
          <p:cNvSpPr txBox="1"/>
          <p:nvPr/>
        </p:nvSpPr>
        <p:spPr>
          <a:xfrm>
            <a:off x="539552" y="1403484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 err="1"/>
              <a:t>ViewPoint</a:t>
            </a:r>
            <a:endParaRPr lang="sk-SK" dirty="0"/>
          </a:p>
        </p:txBody>
      </p:sp>
      <p:pic>
        <p:nvPicPr>
          <p:cNvPr id="11" name="Obrázok 10" descr="cameraobscu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06782" y="1484784"/>
            <a:ext cx="4688078" cy="4680518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2" name="Ovál 11"/>
          <p:cNvSpPr/>
          <p:nvPr/>
        </p:nvSpPr>
        <p:spPr>
          <a:xfrm>
            <a:off x="8748464" y="260648"/>
            <a:ext cx="144016" cy="144016"/>
          </a:xfrm>
          <a:prstGeom prst="ellipse">
            <a:avLst/>
          </a:prstGeom>
          <a:solidFill>
            <a:srgbClr val="95272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3" name="BlokTextu 12"/>
          <p:cNvSpPr txBox="1"/>
          <p:nvPr/>
        </p:nvSpPr>
        <p:spPr>
          <a:xfrm>
            <a:off x="8316416" y="178417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>
                <a:solidFill>
                  <a:srgbClr val="952727"/>
                </a:solidFill>
              </a:rPr>
              <a:t>7.3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6660232" y="6492875"/>
            <a:ext cx="2411760" cy="3651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</a:rPr>
              <a:t>Masarykova Univerzita Fakulta Informatiky</a:t>
            </a:r>
          </a:p>
        </p:txBody>
      </p:sp>
      <p:cxnSp>
        <p:nvCxnSpPr>
          <p:cNvPr id="15" name="Rovná spojnica 14"/>
          <p:cNvCxnSpPr/>
          <p:nvPr/>
        </p:nvCxnSpPr>
        <p:spPr>
          <a:xfrm>
            <a:off x="107504" y="6525344"/>
            <a:ext cx="8928992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headEnd type="none" w="sm" len="sm"/>
          </a:ln>
          <a:effectLst/>
        </p:spPr>
      </p:cxnSp>
      <p:sp>
        <p:nvSpPr>
          <p:cNvPr id="17" name="BlokTextu 16"/>
          <p:cNvSpPr txBox="1"/>
          <p:nvPr/>
        </p:nvSpPr>
        <p:spPr>
          <a:xfrm>
            <a:off x="539552" y="548680"/>
            <a:ext cx="820891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err="1" smtClean="0"/>
              <a:t>Digitální</a:t>
            </a:r>
            <a:r>
              <a:rPr lang="sk-SK" sz="3200" dirty="0" smtClean="0"/>
              <a:t> </a:t>
            </a:r>
            <a:r>
              <a:rPr lang="sk-SK" sz="3200" dirty="0" smtClean="0"/>
              <a:t>fotografie</a:t>
            </a:r>
            <a:endParaRPr lang="pt-BR" sz="1050" dirty="0" smtClean="0"/>
          </a:p>
          <a:p>
            <a:endParaRPr lang="sk-SK" dirty="0"/>
          </a:p>
        </p:txBody>
      </p:sp>
      <p:sp>
        <p:nvSpPr>
          <p:cNvPr id="18" name="BlokTextu 17"/>
          <p:cNvSpPr txBox="1"/>
          <p:nvPr/>
        </p:nvSpPr>
        <p:spPr>
          <a:xfrm>
            <a:off x="539552" y="1403484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MegaPixel</a:t>
            </a:r>
            <a:r>
              <a:rPr lang="en-US" b="1" dirty="0"/>
              <a:t>?</a:t>
            </a:r>
            <a:endParaRPr lang="pt-BR" b="1" dirty="0"/>
          </a:p>
        </p:txBody>
      </p:sp>
      <p:sp>
        <p:nvSpPr>
          <p:cNvPr id="22" name="BlokTextu 21"/>
          <p:cNvSpPr txBox="1"/>
          <p:nvPr/>
        </p:nvSpPr>
        <p:spPr>
          <a:xfrm>
            <a:off x="539552" y="1729383"/>
            <a:ext cx="44644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600" dirty="0"/>
              <a:t>Záleží jenom na snímači</a:t>
            </a:r>
            <a:r>
              <a:rPr lang="sk-SK" sz="1600" dirty="0" smtClean="0"/>
              <a:t>.</a:t>
            </a:r>
            <a:r>
              <a:rPr lang="en-US" sz="1600" dirty="0" smtClean="0"/>
              <a:t> </a:t>
            </a:r>
            <a:r>
              <a:rPr lang="en-US" sz="1600" dirty="0" err="1" smtClean="0"/>
              <a:t>Uk</a:t>
            </a:r>
            <a:r>
              <a:rPr lang="sk-SK" sz="1600" dirty="0" err="1" smtClean="0"/>
              <a:t>ážeme</a:t>
            </a:r>
            <a:r>
              <a:rPr lang="sk-SK" sz="1600" dirty="0" smtClean="0"/>
              <a:t> si že </a:t>
            </a:r>
            <a:r>
              <a:rPr lang="sk-SK" sz="1600" dirty="0" err="1" smtClean="0"/>
              <a:t>výrobci</a:t>
            </a:r>
            <a:r>
              <a:rPr lang="sk-SK" sz="1600" dirty="0" smtClean="0"/>
              <a:t> </a:t>
            </a:r>
            <a:r>
              <a:rPr lang="sk-SK" sz="1600" dirty="0" err="1" smtClean="0"/>
              <a:t>vlastně</a:t>
            </a:r>
            <a:r>
              <a:rPr lang="sk-SK" sz="1600" dirty="0" smtClean="0"/>
              <a:t> </a:t>
            </a:r>
            <a:r>
              <a:rPr lang="sk-SK" sz="1600" dirty="0" err="1" smtClean="0"/>
              <a:t>mlží</a:t>
            </a:r>
            <a:r>
              <a:rPr lang="sk-SK" sz="1600" dirty="0" smtClean="0"/>
              <a:t> </a:t>
            </a:r>
            <a:r>
              <a:rPr lang="sk-SK" sz="1600" dirty="0" err="1" smtClean="0"/>
              <a:t>ohledně</a:t>
            </a:r>
            <a:r>
              <a:rPr lang="sk-SK" sz="1600" dirty="0" smtClean="0"/>
              <a:t> počtu </a:t>
            </a:r>
            <a:r>
              <a:rPr lang="sk-SK" sz="1600" dirty="0" err="1" smtClean="0"/>
              <a:t>megapixl</a:t>
            </a:r>
            <a:r>
              <a:rPr lang="cs-CZ" sz="1600" dirty="0" err="1" smtClean="0"/>
              <a:t>ů</a:t>
            </a:r>
            <a:r>
              <a:rPr lang="cs-CZ" sz="1600" dirty="0" smtClean="0"/>
              <a:t>.</a:t>
            </a:r>
            <a:endParaRPr lang="sk-SK" sz="1600" dirty="0"/>
          </a:p>
          <a:p>
            <a:r>
              <a:rPr lang="cs-CZ" sz="1600" b="1" i="1" dirty="0" smtClean="0"/>
              <a:t> </a:t>
            </a:r>
            <a:endParaRPr lang="sk-SK" sz="1600" i="1" dirty="0" err="1" smtClean="0"/>
          </a:p>
        </p:txBody>
      </p:sp>
      <p:sp>
        <p:nvSpPr>
          <p:cNvPr id="23" name="BlokTextu 22"/>
          <p:cNvSpPr txBox="1"/>
          <p:nvPr/>
        </p:nvSpPr>
        <p:spPr>
          <a:xfrm>
            <a:off x="539552" y="2507292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Světelnost</a:t>
            </a:r>
            <a:r>
              <a:rPr lang="en-US" b="1" dirty="0" smtClean="0"/>
              <a:t>?</a:t>
            </a:r>
            <a:endParaRPr lang="pt-BR" b="1" dirty="0"/>
          </a:p>
        </p:txBody>
      </p:sp>
      <p:sp>
        <p:nvSpPr>
          <p:cNvPr id="24" name="BlokTextu 23"/>
          <p:cNvSpPr txBox="1"/>
          <p:nvPr/>
        </p:nvSpPr>
        <p:spPr>
          <a:xfrm>
            <a:off x="539552" y="2833191"/>
            <a:ext cx="43924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600" dirty="0" err="1"/>
              <a:t>Světelnost</a:t>
            </a:r>
            <a:r>
              <a:rPr lang="sk-SK" sz="1600" dirty="0"/>
              <a:t> závisí </a:t>
            </a:r>
            <a:r>
              <a:rPr lang="sk-SK" sz="1600" dirty="0" err="1"/>
              <a:t>hlavně</a:t>
            </a:r>
            <a:r>
              <a:rPr lang="sk-SK" sz="1600" dirty="0"/>
              <a:t> na optické </a:t>
            </a:r>
            <a:r>
              <a:rPr lang="sk-SK" sz="1600" dirty="0" err="1"/>
              <a:t>soustavě</a:t>
            </a:r>
            <a:r>
              <a:rPr lang="sk-SK" sz="1600" dirty="0"/>
              <a:t>. </a:t>
            </a:r>
            <a:r>
              <a:rPr lang="sk-SK" sz="1600" dirty="0" err="1"/>
              <a:t>Udává</a:t>
            </a:r>
            <a:r>
              <a:rPr lang="sk-SK" sz="1600" dirty="0"/>
              <a:t> </a:t>
            </a:r>
            <a:r>
              <a:rPr lang="sk-SK" sz="1600" dirty="0" err="1"/>
              <a:t>se</a:t>
            </a:r>
            <a:r>
              <a:rPr lang="sk-SK" sz="1600" dirty="0"/>
              <a:t> </a:t>
            </a:r>
            <a:r>
              <a:rPr lang="sk-SK" sz="1600" dirty="0" err="1"/>
              <a:t>ve</a:t>
            </a:r>
            <a:r>
              <a:rPr lang="sk-SK" sz="1600" dirty="0"/>
              <a:t> formátu f číslo. </a:t>
            </a:r>
            <a:r>
              <a:rPr lang="sk-SK" sz="1600" dirty="0" err="1"/>
              <a:t>Např</a:t>
            </a:r>
            <a:r>
              <a:rPr lang="sk-SK" sz="1600" dirty="0"/>
              <a:t>: </a:t>
            </a:r>
            <a:r>
              <a:rPr lang="sk-SK" sz="1600" dirty="0" smtClean="0"/>
              <a:t>f2.8</a:t>
            </a:r>
            <a:r>
              <a:rPr lang="en-US" sz="1600" dirty="0" smtClean="0"/>
              <a:t>.</a:t>
            </a:r>
            <a:endParaRPr lang="sk-SK" sz="1600" dirty="0" smtClean="0"/>
          </a:p>
          <a:p>
            <a:r>
              <a:rPr lang="sk-SK" sz="1600" dirty="0" err="1" smtClean="0">
                <a:solidFill>
                  <a:srgbClr val="952727"/>
                </a:solidFill>
              </a:rPr>
              <a:t>Existuji</a:t>
            </a:r>
            <a:r>
              <a:rPr lang="sk-SK" sz="1600" dirty="0" smtClean="0">
                <a:solidFill>
                  <a:srgbClr val="952727"/>
                </a:solidFill>
              </a:rPr>
              <a:t> </a:t>
            </a:r>
            <a:r>
              <a:rPr lang="sk-SK" sz="1600" dirty="0">
                <a:solidFill>
                  <a:srgbClr val="952727"/>
                </a:solidFill>
              </a:rPr>
              <a:t>i </a:t>
            </a:r>
            <a:r>
              <a:rPr lang="sk-SK" sz="1600" dirty="0" err="1">
                <a:solidFill>
                  <a:srgbClr val="952727"/>
                </a:solidFill>
              </a:rPr>
              <a:t>objektivy</a:t>
            </a:r>
            <a:r>
              <a:rPr lang="sk-SK" sz="1600" dirty="0">
                <a:solidFill>
                  <a:srgbClr val="952727"/>
                </a:solidFill>
              </a:rPr>
              <a:t> </a:t>
            </a:r>
            <a:r>
              <a:rPr lang="sk-SK" sz="1600" dirty="0" err="1">
                <a:solidFill>
                  <a:srgbClr val="952727"/>
                </a:solidFill>
              </a:rPr>
              <a:t>které</a:t>
            </a:r>
            <a:r>
              <a:rPr lang="sk-SK" sz="1600" dirty="0">
                <a:solidFill>
                  <a:srgbClr val="952727"/>
                </a:solidFill>
              </a:rPr>
              <a:t> </a:t>
            </a:r>
            <a:r>
              <a:rPr lang="sk-SK" sz="1600" dirty="0" err="1">
                <a:solidFill>
                  <a:srgbClr val="952727"/>
                </a:solidFill>
              </a:rPr>
              <a:t>mají</a:t>
            </a:r>
            <a:r>
              <a:rPr lang="sk-SK" sz="1600" dirty="0">
                <a:solidFill>
                  <a:srgbClr val="952727"/>
                </a:solidFill>
              </a:rPr>
              <a:t> </a:t>
            </a:r>
            <a:r>
              <a:rPr lang="sk-SK" sz="1600" dirty="0" err="1">
                <a:solidFill>
                  <a:srgbClr val="952727"/>
                </a:solidFill>
              </a:rPr>
              <a:t>světelnost</a:t>
            </a:r>
            <a:r>
              <a:rPr lang="sk-SK" sz="1600" dirty="0">
                <a:solidFill>
                  <a:srgbClr val="952727"/>
                </a:solidFill>
              </a:rPr>
              <a:t> pod </a:t>
            </a:r>
            <a:r>
              <a:rPr lang="sk-SK" sz="1600" dirty="0" smtClean="0">
                <a:solidFill>
                  <a:srgbClr val="952727"/>
                </a:solidFill>
              </a:rPr>
              <a:t>f1</a:t>
            </a:r>
            <a:r>
              <a:rPr lang="en-US" sz="1600" dirty="0">
                <a:solidFill>
                  <a:srgbClr val="952727"/>
                </a:solidFill>
              </a:rPr>
              <a:t>!</a:t>
            </a:r>
            <a:endParaRPr lang="sk-SK" sz="1600" dirty="0">
              <a:solidFill>
                <a:srgbClr val="952727"/>
              </a:solidFill>
            </a:endParaRPr>
          </a:p>
        </p:txBody>
      </p:sp>
      <p:sp>
        <p:nvSpPr>
          <p:cNvPr id="25" name="BlokTextu 24"/>
          <p:cNvSpPr txBox="1"/>
          <p:nvPr/>
        </p:nvSpPr>
        <p:spPr>
          <a:xfrm>
            <a:off x="539552" y="3875444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ISO?</a:t>
            </a:r>
            <a:endParaRPr lang="pt-BR" b="1" dirty="0"/>
          </a:p>
        </p:txBody>
      </p:sp>
      <p:sp>
        <p:nvSpPr>
          <p:cNvPr id="26" name="BlokTextu 25"/>
          <p:cNvSpPr txBox="1"/>
          <p:nvPr/>
        </p:nvSpPr>
        <p:spPr>
          <a:xfrm>
            <a:off x="539552" y="4201343"/>
            <a:ext cx="80648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600" dirty="0"/>
              <a:t>ISO je </a:t>
            </a:r>
            <a:r>
              <a:rPr lang="sk-SK" sz="1600" dirty="0" err="1"/>
              <a:t>alternativa</a:t>
            </a:r>
            <a:r>
              <a:rPr lang="sk-SK" sz="1600" dirty="0"/>
              <a:t> </a:t>
            </a:r>
            <a:r>
              <a:rPr lang="sk-SK" sz="1600" dirty="0" err="1"/>
              <a:t>pro</a:t>
            </a:r>
            <a:r>
              <a:rPr lang="sk-SK" sz="1600" dirty="0"/>
              <a:t> filmové označení </a:t>
            </a:r>
            <a:r>
              <a:rPr lang="sk-SK" sz="1600" dirty="0" smtClean="0"/>
              <a:t>DIN</a:t>
            </a:r>
            <a:r>
              <a:rPr lang="en-US" sz="1600" dirty="0" smtClean="0"/>
              <a:t>.</a:t>
            </a:r>
            <a:endParaRPr lang="sk-SK" sz="1600" dirty="0" smtClean="0"/>
          </a:p>
          <a:p>
            <a:r>
              <a:rPr lang="sk-SK" sz="16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Tabulka</a:t>
            </a:r>
            <a:r>
              <a:rPr lang="sk-SK" sz="16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naboku ukazuje jenom </a:t>
            </a:r>
            <a:r>
              <a:rPr lang="sk-SK" sz="16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některé</a:t>
            </a:r>
            <a:r>
              <a:rPr lang="sk-SK" sz="16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hodnoty</a:t>
            </a:r>
            <a:r>
              <a:rPr lang="en-US" sz="16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!</a:t>
            </a:r>
            <a:endParaRPr lang="sk-SK" sz="16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27" name="Tabuľka 26"/>
          <p:cNvGraphicFramePr>
            <a:graphicFrameLocks noGrp="1"/>
          </p:cNvGraphicFramePr>
          <p:nvPr/>
        </p:nvGraphicFramePr>
        <p:xfrm>
          <a:off x="5148064" y="1340769"/>
          <a:ext cx="3528393" cy="4536499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176131"/>
                <a:gridCol w="1176131"/>
                <a:gridCol w="1176131"/>
              </a:tblGrid>
              <a:tr h="412409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2"/>
                          </a:solidFill>
                        </a:rPr>
                        <a:t>ASA</a:t>
                      </a:r>
                      <a:endParaRPr lang="sk-SK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2"/>
                          </a:solidFill>
                        </a:rPr>
                        <a:t>DIN</a:t>
                      </a:r>
                      <a:endParaRPr lang="sk-SK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2"/>
                          </a:solidFill>
                        </a:rPr>
                        <a:t>ISO</a:t>
                      </a:r>
                      <a:endParaRPr lang="sk-SK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</a:tr>
              <a:tr h="412409"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6/</a:t>
                      </a:r>
                      <a:r>
                        <a:rPr lang="sk-SK" dirty="0" smtClean="0"/>
                        <a:t>9°</a:t>
                      </a:r>
                      <a:endParaRPr lang="sk-SK" dirty="0"/>
                    </a:p>
                  </a:txBody>
                  <a:tcPr/>
                </a:tc>
              </a:tr>
              <a:tr h="412409">
                <a:tc>
                  <a:txBody>
                    <a:bodyPr/>
                    <a:lstStyle/>
                    <a:p>
                      <a:r>
                        <a:rPr lang="sk-SK" dirty="0" smtClean="0"/>
                        <a:t>12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12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12/12°</a:t>
                      </a:r>
                      <a:endParaRPr lang="sk-SK" dirty="0"/>
                    </a:p>
                  </a:txBody>
                  <a:tcPr/>
                </a:tc>
              </a:tr>
              <a:tr h="412409">
                <a:tc>
                  <a:txBody>
                    <a:bodyPr/>
                    <a:lstStyle/>
                    <a:p>
                      <a:r>
                        <a:rPr lang="sk-SK" dirty="0" smtClean="0"/>
                        <a:t>25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15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25/15°</a:t>
                      </a:r>
                      <a:endParaRPr lang="sk-SK" dirty="0"/>
                    </a:p>
                  </a:txBody>
                  <a:tcPr/>
                </a:tc>
              </a:tr>
              <a:tr h="412409">
                <a:tc>
                  <a:txBody>
                    <a:bodyPr/>
                    <a:lstStyle/>
                    <a:p>
                      <a:r>
                        <a:rPr lang="sk-SK" dirty="0" smtClean="0"/>
                        <a:t>50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18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50/18°</a:t>
                      </a:r>
                      <a:endParaRPr lang="sk-SK" dirty="0"/>
                    </a:p>
                  </a:txBody>
                  <a:tcPr/>
                </a:tc>
              </a:tr>
              <a:tr h="412409">
                <a:tc>
                  <a:txBody>
                    <a:bodyPr/>
                    <a:lstStyle/>
                    <a:p>
                      <a:r>
                        <a:rPr lang="sk-SK" dirty="0" smtClean="0"/>
                        <a:t>100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21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100/21°</a:t>
                      </a:r>
                      <a:endParaRPr lang="sk-SK" dirty="0"/>
                    </a:p>
                  </a:txBody>
                  <a:tcPr/>
                </a:tc>
              </a:tr>
              <a:tr h="412409">
                <a:tc>
                  <a:txBody>
                    <a:bodyPr/>
                    <a:lstStyle/>
                    <a:p>
                      <a:r>
                        <a:rPr lang="sk-SK" dirty="0" smtClean="0"/>
                        <a:t>200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24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200/24°</a:t>
                      </a:r>
                      <a:endParaRPr lang="sk-SK" dirty="0"/>
                    </a:p>
                  </a:txBody>
                  <a:tcPr/>
                </a:tc>
              </a:tr>
              <a:tr h="412409">
                <a:tc>
                  <a:txBody>
                    <a:bodyPr/>
                    <a:lstStyle/>
                    <a:p>
                      <a:r>
                        <a:rPr lang="sk-SK" dirty="0" smtClean="0"/>
                        <a:t>400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27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400/27°</a:t>
                      </a:r>
                      <a:endParaRPr lang="sk-SK" dirty="0"/>
                    </a:p>
                  </a:txBody>
                  <a:tcPr/>
                </a:tc>
              </a:tr>
              <a:tr h="412409">
                <a:tc>
                  <a:txBody>
                    <a:bodyPr/>
                    <a:lstStyle/>
                    <a:p>
                      <a:r>
                        <a:rPr lang="sk-SK" dirty="0" smtClean="0"/>
                        <a:t>1600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33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1600/33°</a:t>
                      </a:r>
                      <a:endParaRPr lang="sk-SK" dirty="0"/>
                    </a:p>
                  </a:txBody>
                  <a:tcPr/>
                </a:tc>
              </a:tr>
              <a:tr h="412409">
                <a:tc>
                  <a:txBody>
                    <a:bodyPr/>
                    <a:lstStyle/>
                    <a:p>
                      <a:r>
                        <a:rPr lang="sk-SK" dirty="0" smtClean="0"/>
                        <a:t>3200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36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3200/36°</a:t>
                      </a:r>
                      <a:endParaRPr lang="sk-SK" dirty="0"/>
                    </a:p>
                  </a:txBody>
                  <a:tcPr/>
                </a:tc>
              </a:tr>
              <a:tr h="412409">
                <a:tc>
                  <a:txBody>
                    <a:bodyPr/>
                    <a:lstStyle/>
                    <a:p>
                      <a:r>
                        <a:rPr lang="sk-SK" dirty="0" smtClean="0"/>
                        <a:t>6400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39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6400/39°</a:t>
                      </a:r>
                      <a:endParaRPr lang="sk-SK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" name="Ovál 19"/>
          <p:cNvSpPr/>
          <p:nvPr/>
        </p:nvSpPr>
        <p:spPr>
          <a:xfrm>
            <a:off x="8748464" y="260648"/>
            <a:ext cx="144016" cy="144016"/>
          </a:xfrm>
          <a:prstGeom prst="ellipse">
            <a:avLst/>
          </a:prstGeom>
          <a:solidFill>
            <a:srgbClr val="95272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21" name="BlokTextu 20"/>
          <p:cNvSpPr txBox="1"/>
          <p:nvPr/>
        </p:nvSpPr>
        <p:spPr>
          <a:xfrm>
            <a:off x="8316416" y="178417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>
                <a:solidFill>
                  <a:srgbClr val="952727"/>
                </a:solidFill>
              </a:rPr>
              <a:t>7.3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6660232" y="6492875"/>
            <a:ext cx="2411760" cy="3651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</a:rPr>
              <a:t>Masarykova Univerzita Fakulta Informatiky</a:t>
            </a:r>
          </a:p>
        </p:txBody>
      </p:sp>
      <p:cxnSp>
        <p:nvCxnSpPr>
          <p:cNvPr id="8" name="Rovná spojnica 7"/>
          <p:cNvCxnSpPr/>
          <p:nvPr/>
        </p:nvCxnSpPr>
        <p:spPr>
          <a:xfrm>
            <a:off x="107504" y="6525344"/>
            <a:ext cx="8928992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headEnd type="none" w="sm" len="sm"/>
          </a:ln>
          <a:effectLst/>
        </p:spPr>
      </p:cxnSp>
      <p:sp>
        <p:nvSpPr>
          <p:cNvPr id="10" name="BlokTextu 9"/>
          <p:cNvSpPr txBox="1"/>
          <p:nvPr/>
        </p:nvSpPr>
        <p:spPr>
          <a:xfrm>
            <a:off x="539552" y="548680"/>
            <a:ext cx="8208912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err="1" smtClean="0"/>
              <a:t>Digitální</a:t>
            </a:r>
            <a:r>
              <a:rPr lang="sk-SK" sz="3200" dirty="0" smtClean="0"/>
              <a:t> </a:t>
            </a:r>
            <a:r>
              <a:rPr lang="sk-SK" sz="3200" dirty="0" smtClean="0"/>
              <a:t>fotografie</a:t>
            </a:r>
            <a:endParaRPr lang="sk-SK" sz="1050" b="1" dirty="0"/>
          </a:p>
          <a:p>
            <a:endParaRPr lang="pt-BR" sz="1050" dirty="0" smtClean="0"/>
          </a:p>
          <a:p>
            <a:endParaRPr lang="sk-SK" dirty="0"/>
          </a:p>
        </p:txBody>
      </p:sp>
      <p:sp>
        <p:nvSpPr>
          <p:cNvPr id="11" name="BlokTextu 10"/>
          <p:cNvSpPr txBox="1"/>
          <p:nvPr/>
        </p:nvSpPr>
        <p:spPr>
          <a:xfrm>
            <a:off x="539552" y="1403484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Pozadí</a:t>
            </a:r>
          </a:p>
        </p:txBody>
      </p:sp>
      <p:pic>
        <p:nvPicPr>
          <p:cNvPr id="12" name="Obrázok 11" descr="cameraobscu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21330" y="1953928"/>
            <a:ext cx="5658982" cy="3742230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3" name="Ovál 12"/>
          <p:cNvSpPr/>
          <p:nvPr/>
        </p:nvSpPr>
        <p:spPr>
          <a:xfrm>
            <a:off x="8748464" y="260648"/>
            <a:ext cx="144016" cy="144016"/>
          </a:xfrm>
          <a:prstGeom prst="ellipse">
            <a:avLst/>
          </a:prstGeom>
          <a:solidFill>
            <a:srgbClr val="95272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4" name="BlokTextu 13"/>
          <p:cNvSpPr txBox="1"/>
          <p:nvPr/>
        </p:nvSpPr>
        <p:spPr>
          <a:xfrm>
            <a:off x="8316416" y="178417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>
                <a:solidFill>
                  <a:srgbClr val="952727"/>
                </a:solidFill>
              </a:rPr>
              <a:t>7.3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6660232" y="6492875"/>
            <a:ext cx="2411760" cy="3651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</a:rPr>
              <a:t>Masarykova Univerzita Fakulta Informatiky</a:t>
            </a:r>
          </a:p>
        </p:txBody>
      </p:sp>
      <p:cxnSp>
        <p:nvCxnSpPr>
          <p:cNvPr id="7" name="Rovná spojnica 6"/>
          <p:cNvCxnSpPr/>
          <p:nvPr/>
        </p:nvCxnSpPr>
        <p:spPr>
          <a:xfrm>
            <a:off x="107504" y="6525344"/>
            <a:ext cx="8928992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headEnd type="none" w="sm" len="sm"/>
          </a:ln>
          <a:effectLst/>
        </p:spPr>
      </p:cxnSp>
      <p:sp>
        <p:nvSpPr>
          <p:cNvPr id="9" name="BlokTextu 8"/>
          <p:cNvSpPr txBox="1"/>
          <p:nvPr/>
        </p:nvSpPr>
        <p:spPr>
          <a:xfrm>
            <a:off x="539552" y="548680"/>
            <a:ext cx="8208912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err="1" smtClean="0"/>
              <a:t>Digitální</a:t>
            </a:r>
            <a:r>
              <a:rPr lang="sk-SK" sz="3200" dirty="0" smtClean="0"/>
              <a:t> </a:t>
            </a:r>
            <a:r>
              <a:rPr lang="sk-SK" sz="3200" dirty="0" smtClean="0"/>
              <a:t>fotografie</a:t>
            </a:r>
            <a:endParaRPr lang="sk-SK" sz="1050" b="1" dirty="0"/>
          </a:p>
          <a:p>
            <a:endParaRPr lang="pt-BR" sz="1050" dirty="0" smtClean="0"/>
          </a:p>
          <a:p>
            <a:endParaRPr lang="sk-SK" dirty="0"/>
          </a:p>
        </p:txBody>
      </p:sp>
      <p:sp>
        <p:nvSpPr>
          <p:cNvPr id="10" name="BlokTextu 9"/>
          <p:cNvSpPr txBox="1"/>
          <p:nvPr/>
        </p:nvSpPr>
        <p:spPr>
          <a:xfrm>
            <a:off x="539552" y="1403484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 err="1"/>
              <a:t>Hloubka</a:t>
            </a:r>
            <a:r>
              <a:rPr lang="sk-SK" dirty="0"/>
              <a:t> obrazu</a:t>
            </a:r>
          </a:p>
        </p:txBody>
      </p:sp>
      <p:pic>
        <p:nvPicPr>
          <p:cNvPr id="11" name="Obrázok 10" descr="cameraobscu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6001" y="1953928"/>
            <a:ext cx="4989640" cy="3742230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2" name="Ovál 11"/>
          <p:cNvSpPr/>
          <p:nvPr/>
        </p:nvSpPr>
        <p:spPr>
          <a:xfrm>
            <a:off x="8748464" y="260648"/>
            <a:ext cx="144016" cy="144016"/>
          </a:xfrm>
          <a:prstGeom prst="ellipse">
            <a:avLst/>
          </a:prstGeom>
          <a:solidFill>
            <a:srgbClr val="95272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3" name="BlokTextu 12"/>
          <p:cNvSpPr txBox="1"/>
          <p:nvPr/>
        </p:nvSpPr>
        <p:spPr>
          <a:xfrm>
            <a:off x="8316416" y="178417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>
                <a:solidFill>
                  <a:srgbClr val="952727"/>
                </a:solidFill>
              </a:rPr>
              <a:t>7.3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6660232" y="6492875"/>
            <a:ext cx="2411760" cy="3651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</a:rPr>
              <a:t>Masarykova Univerzita Fakulta Informatiky</a:t>
            </a:r>
          </a:p>
        </p:txBody>
      </p:sp>
      <p:cxnSp>
        <p:nvCxnSpPr>
          <p:cNvPr id="7" name="Rovná spojnica 6"/>
          <p:cNvCxnSpPr/>
          <p:nvPr/>
        </p:nvCxnSpPr>
        <p:spPr>
          <a:xfrm>
            <a:off x="107504" y="6525344"/>
            <a:ext cx="8928992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headEnd type="none" w="sm" len="sm"/>
          </a:ln>
          <a:effectLst/>
        </p:spPr>
      </p:cxnSp>
      <p:sp>
        <p:nvSpPr>
          <p:cNvPr id="9" name="BlokTextu 8"/>
          <p:cNvSpPr txBox="1"/>
          <p:nvPr/>
        </p:nvSpPr>
        <p:spPr>
          <a:xfrm>
            <a:off x="539552" y="548680"/>
            <a:ext cx="8208912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err="1" smtClean="0"/>
              <a:t>Digitální</a:t>
            </a:r>
            <a:r>
              <a:rPr lang="sk-SK" sz="3200" dirty="0" smtClean="0"/>
              <a:t> </a:t>
            </a:r>
            <a:r>
              <a:rPr lang="sk-SK" sz="3200" dirty="0" smtClean="0"/>
              <a:t>fotografie</a:t>
            </a:r>
            <a:endParaRPr lang="sk-SK" sz="1050" b="1" dirty="0"/>
          </a:p>
          <a:p>
            <a:endParaRPr lang="pt-BR" sz="1050" dirty="0" smtClean="0"/>
          </a:p>
          <a:p>
            <a:endParaRPr lang="sk-SK" dirty="0"/>
          </a:p>
        </p:txBody>
      </p:sp>
      <p:sp>
        <p:nvSpPr>
          <p:cNvPr id="10" name="BlokTextu 9"/>
          <p:cNvSpPr txBox="1"/>
          <p:nvPr/>
        </p:nvSpPr>
        <p:spPr>
          <a:xfrm>
            <a:off x="539552" y="1403484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 err="1"/>
              <a:t>Hloubka</a:t>
            </a:r>
            <a:r>
              <a:rPr lang="sk-SK" dirty="0"/>
              <a:t> obrazu</a:t>
            </a:r>
          </a:p>
        </p:txBody>
      </p:sp>
      <p:pic>
        <p:nvPicPr>
          <p:cNvPr id="11" name="Obrázok 10" descr="cameraobscu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276872"/>
            <a:ext cx="3406920" cy="2555190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9" name="Obrázok 18" descr="cameraobscur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2276872"/>
            <a:ext cx="3406920" cy="2555190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2" name="Ovál 11"/>
          <p:cNvSpPr/>
          <p:nvPr/>
        </p:nvSpPr>
        <p:spPr>
          <a:xfrm>
            <a:off x="8748464" y="260648"/>
            <a:ext cx="144016" cy="144016"/>
          </a:xfrm>
          <a:prstGeom prst="ellipse">
            <a:avLst/>
          </a:prstGeom>
          <a:solidFill>
            <a:srgbClr val="95272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3" name="BlokTextu 12"/>
          <p:cNvSpPr txBox="1"/>
          <p:nvPr/>
        </p:nvSpPr>
        <p:spPr>
          <a:xfrm>
            <a:off x="8316416" y="178417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>
                <a:solidFill>
                  <a:srgbClr val="952727"/>
                </a:solidFill>
              </a:rPr>
              <a:t>7.3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6660232" y="6492875"/>
            <a:ext cx="2411760" cy="3651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</a:rPr>
              <a:t>Masarykova Univerzita Fakulta Informatiky</a:t>
            </a:r>
          </a:p>
        </p:txBody>
      </p:sp>
      <p:cxnSp>
        <p:nvCxnSpPr>
          <p:cNvPr id="7" name="Rovná spojnica 6"/>
          <p:cNvCxnSpPr/>
          <p:nvPr/>
        </p:nvCxnSpPr>
        <p:spPr>
          <a:xfrm>
            <a:off x="107504" y="6525344"/>
            <a:ext cx="8928992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headEnd type="none" w="sm" len="sm"/>
          </a:ln>
          <a:effectLst/>
        </p:spPr>
      </p:cxnSp>
      <p:sp>
        <p:nvSpPr>
          <p:cNvPr id="9" name="BlokTextu 8"/>
          <p:cNvSpPr txBox="1"/>
          <p:nvPr/>
        </p:nvSpPr>
        <p:spPr>
          <a:xfrm>
            <a:off x="539552" y="544468"/>
            <a:ext cx="8208912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err="1" smtClean="0"/>
              <a:t>Digitální</a:t>
            </a:r>
            <a:r>
              <a:rPr lang="sk-SK" sz="3200" dirty="0" smtClean="0"/>
              <a:t> </a:t>
            </a:r>
            <a:r>
              <a:rPr lang="sk-SK" sz="3200" dirty="0" smtClean="0"/>
              <a:t>fotografie</a:t>
            </a:r>
            <a:endParaRPr lang="sk-SK" sz="1050" b="1" dirty="0" smtClean="0"/>
          </a:p>
          <a:p>
            <a:endParaRPr lang="pt-BR" sz="1050" dirty="0" smtClean="0"/>
          </a:p>
          <a:p>
            <a:endParaRPr lang="sk-SK" dirty="0"/>
          </a:p>
        </p:txBody>
      </p:sp>
      <p:sp>
        <p:nvSpPr>
          <p:cNvPr id="10" name="BlokTextu 9"/>
          <p:cNvSpPr txBox="1"/>
          <p:nvPr/>
        </p:nvSpPr>
        <p:spPr>
          <a:xfrm>
            <a:off x="539552" y="1196752"/>
            <a:ext cx="820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b="1" dirty="0"/>
              <a:t>Grafické </a:t>
            </a:r>
            <a:r>
              <a:rPr lang="sk-SK" sz="2400" b="1" dirty="0" err="1"/>
              <a:t>soubory</a:t>
            </a:r>
            <a:endParaRPr lang="sk-SK" sz="2400" b="1" dirty="0"/>
          </a:p>
        </p:txBody>
      </p:sp>
      <p:sp>
        <p:nvSpPr>
          <p:cNvPr id="12" name="BlokTextu 11"/>
          <p:cNvSpPr txBox="1"/>
          <p:nvPr/>
        </p:nvSpPr>
        <p:spPr>
          <a:xfrm>
            <a:off x="539552" y="2204864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 smtClean="0"/>
              <a:t>Budeme </a:t>
            </a:r>
            <a:r>
              <a:rPr lang="sk-SK" dirty="0" err="1" smtClean="0"/>
              <a:t>mluvit</a:t>
            </a:r>
            <a:r>
              <a:rPr lang="sk-SK" dirty="0" smtClean="0"/>
              <a:t> </a:t>
            </a:r>
            <a:r>
              <a:rPr lang="sk-SK" dirty="0" err="1" smtClean="0"/>
              <a:t>pouze</a:t>
            </a:r>
            <a:r>
              <a:rPr lang="sk-SK" dirty="0" smtClean="0"/>
              <a:t> o rastrových </a:t>
            </a:r>
            <a:r>
              <a:rPr lang="sk-SK" dirty="0" err="1" smtClean="0"/>
              <a:t>obrazech</a:t>
            </a:r>
            <a:r>
              <a:rPr lang="sk-SK" dirty="0"/>
              <a:t>.</a:t>
            </a:r>
          </a:p>
        </p:txBody>
      </p:sp>
      <p:sp>
        <p:nvSpPr>
          <p:cNvPr id="11" name="Ovál 10"/>
          <p:cNvSpPr/>
          <p:nvPr/>
        </p:nvSpPr>
        <p:spPr>
          <a:xfrm>
            <a:off x="8748464" y="260648"/>
            <a:ext cx="144016" cy="144016"/>
          </a:xfrm>
          <a:prstGeom prst="ellipse">
            <a:avLst/>
          </a:prstGeom>
          <a:solidFill>
            <a:srgbClr val="95272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3" name="BlokTextu 12"/>
          <p:cNvSpPr txBox="1"/>
          <p:nvPr/>
        </p:nvSpPr>
        <p:spPr>
          <a:xfrm>
            <a:off x="8316416" y="178417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>
                <a:solidFill>
                  <a:srgbClr val="952727"/>
                </a:solidFill>
              </a:rPr>
              <a:t>7.2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6660232" y="6492875"/>
            <a:ext cx="2411760" cy="3651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</a:rPr>
              <a:t>Masarykova Univerzita Fakulta Informatiky</a:t>
            </a:r>
          </a:p>
        </p:txBody>
      </p:sp>
      <p:cxnSp>
        <p:nvCxnSpPr>
          <p:cNvPr id="7" name="Rovná spojnica 6"/>
          <p:cNvCxnSpPr/>
          <p:nvPr/>
        </p:nvCxnSpPr>
        <p:spPr>
          <a:xfrm>
            <a:off x="107504" y="6525344"/>
            <a:ext cx="8928992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headEnd type="none" w="sm" len="sm"/>
          </a:ln>
          <a:effectLst/>
        </p:spPr>
      </p:cxnSp>
      <p:sp>
        <p:nvSpPr>
          <p:cNvPr id="9" name="BlokTextu 8"/>
          <p:cNvSpPr txBox="1"/>
          <p:nvPr/>
        </p:nvSpPr>
        <p:spPr>
          <a:xfrm>
            <a:off x="539552" y="544468"/>
            <a:ext cx="8208912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err="1" smtClean="0"/>
              <a:t>Digitální</a:t>
            </a:r>
            <a:r>
              <a:rPr lang="sk-SK" sz="3200" dirty="0" smtClean="0"/>
              <a:t> </a:t>
            </a:r>
            <a:r>
              <a:rPr lang="sk-SK" sz="3200" dirty="0" smtClean="0"/>
              <a:t>fotografie</a:t>
            </a:r>
            <a:endParaRPr lang="sk-SK" sz="1050" b="1" dirty="0" smtClean="0"/>
          </a:p>
          <a:p>
            <a:endParaRPr lang="pt-BR" sz="1050" dirty="0" smtClean="0"/>
          </a:p>
          <a:p>
            <a:endParaRPr lang="sk-SK" dirty="0"/>
          </a:p>
        </p:txBody>
      </p:sp>
      <p:pic>
        <p:nvPicPr>
          <p:cNvPr id="12" name="Obrázok 11" descr="cameraobscu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92080" y="2348880"/>
            <a:ext cx="2921950" cy="2921950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4" name="BlokTextu 13"/>
          <p:cNvSpPr txBox="1"/>
          <p:nvPr/>
        </p:nvSpPr>
        <p:spPr>
          <a:xfrm>
            <a:off x="539552" y="1403484"/>
            <a:ext cx="8208912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Rastrový obraz je složen z </a:t>
            </a:r>
            <a:r>
              <a:rPr lang="cs-CZ" dirty="0" err="1" smtClean="0"/>
              <a:t>pixelů</a:t>
            </a:r>
            <a:r>
              <a:rPr lang="cs-CZ" dirty="0" smtClean="0"/>
              <a:t>.</a:t>
            </a:r>
            <a:endParaRPr lang="sk-SK" dirty="0" smtClean="0"/>
          </a:p>
          <a:p>
            <a:endParaRPr lang="cs-CZ" dirty="0" smtClean="0"/>
          </a:p>
          <a:p>
            <a:r>
              <a:rPr lang="cs-CZ" sz="1600" dirty="0" smtClean="0"/>
              <a:t>Pixel – Picture Element</a:t>
            </a:r>
          </a:p>
          <a:p>
            <a:endParaRPr lang="cs-CZ" sz="1600" dirty="0"/>
          </a:p>
          <a:p>
            <a:endParaRPr lang="cs-CZ" sz="1600" dirty="0" smtClean="0"/>
          </a:p>
          <a:p>
            <a:r>
              <a:rPr lang="cs-CZ" sz="1600" b="1" dirty="0" smtClean="0"/>
              <a:t>Ukázka:</a:t>
            </a:r>
          </a:p>
          <a:p>
            <a:r>
              <a:rPr lang="cs-CZ" sz="1600" dirty="0" smtClean="0"/>
              <a:t>Obrázek má 8*8 </a:t>
            </a:r>
            <a:r>
              <a:rPr lang="cs-CZ" sz="1600" dirty="0" err="1" smtClean="0"/>
              <a:t>pixlů</a:t>
            </a:r>
            <a:r>
              <a:rPr lang="cs-CZ" sz="1600" dirty="0" smtClean="0"/>
              <a:t> celkově 64 </a:t>
            </a:r>
            <a:r>
              <a:rPr lang="cs-CZ" sz="1600" dirty="0" err="1" smtClean="0"/>
              <a:t>pixlů</a:t>
            </a:r>
            <a:endParaRPr lang="cs-CZ" sz="1600" dirty="0" smtClean="0"/>
          </a:p>
          <a:p>
            <a:r>
              <a:rPr lang="cs-CZ" sz="1600" dirty="0" smtClean="0"/>
              <a:t>Hloubka intenzit obrázku je 256, teda 8-bit.</a:t>
            </a:r>
          </a:p>
          <a:p>
            <a:endParaRPr lang="cs-CZ" sz="1600" dirty="0" smtClean="0"/>
          </a:p>
          <a:p>
            <a:r>
              <a:rPr lang="cs-CZ" sz="1600" b="1" dirty="0" smtClean="0"/>
              <a:t>Jak by mohl vypadat záznam tohoto obrázku</a:t>
            </a:r>
          </a:p>
          <a:p>
            <a:r>
              <a:rPr lang="sk-SK" sz="1600" dirty="0"/>
              <a:t>(</a:t>
            </a:r>
            <a:r>
              <a:rPr lang="sk-SK" sz="1600" dirty="0" smtClean="0"/>
              <a:t>0,0,0,0,255,0,127,255,255,255,0,127, ...</a:t>
            </a:r>
          </a:p>
          <a:p>
            <a:r>
              <a:rPr lang="sk-SK" sz="1600" dirty="0" smtClean="0"/>
              <a:t> </a:t>
            </a:r>
            <a:r>
              <a:rPr lang="sk-SK" sz="1600" dirty="0"/>
              <a:t>… , 0, 127,127,0,0)</a:t>
            </a:r>
          </a:p>
          <a:p>
            <a:endParaRPr lang="cs-CZ" sz="1600" dirty="0" smtClean="0"/>
          </a:p>
          <a:p>
            <a:endParaRPr lang="cs-CZ" sz="1600" dirty="0"/>
          </a:p>
          <a:p>
            <a:endParaRPr lang="cs-CZ" sz="1600" dirty="0"/>
          </a:p>
        </p:txBody>
      </p:sp>
      <p:sp>
        <p:nvSpPr>
          <p:cNvPr id="8" name="Ovál 7"/>
          <p:cNvSpPr/>
          <p:nvPr/>
        </p:nvSpPr>
        <p:spPr>
          <a:xfrm>
            <a:off x="8748464" y="260648"/>
            <a:ext cx="144016" cy="144016"/>
          </a:xfrm>
          <a:prstGeom prst="ellipse">
            <a:avLst/>
          </a:prstGeom>
          <a:solidFill>
            <a:srgbClr val="95272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0" name="BlokTextu 9"/>
          <p:cNvSpPr txBox="1"/>
          <p:nvPr/>
        </p:nvSpPr>
        <p:spPr>
          <a:xfrm>
            <a:off x="8316416" y="178417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>
                <a:solidFill>
                  <a:srgbClr val="952727"/>
                </a:solidFill>
              </a:rPr>
              <a:t>7.2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6660232" y="6492875"/>
            <a:ext cx="2411760" cy="3651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</a:rPr>
              <a:t>Masarykova Univerzita Fakulta Informatiky</a:t>
            </a:r>
          </a:p>
        </p:txBody>
      </p:sp>
      <p:cxnSp>
        <p:nvCxnSpPr>
          <p:cNvPr id="7" name="Rovná spojnica 6"/>
          <p:cNvCxnSpPr/>
          <p:nvPr/>
        </p:nvCxnSpPr>
        <p:spPr>
          <a:xfrm>
            <a:off x="107504" y="6525344"/>
            <a:ext cx="8928992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headEnd type="none" w="sm" len="sm"/>
          </a:ln>
          <a:effectLst/>
        </p:spPr>
      </p:cxnSp>
      <p:sp>
        <p:nvSpPr>
          <p:cNvPr id="8" name="BlokTextu 7"/>
          <p:cNvSpPr txBox="1"/>
          <p:nvPr/>
        </p:nvSpPr>
        <p:spPr>
          <a:xfrm>
            <a:off x="539552" y="544468"/>
            <a:ext cx="8208912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err="1" smtClean="0"/>
              <a:t>Digitální</a:t>
            </a:r>
            <a:r>
              <a:rPr lang="sk-SK" sz="3200" dirty="0" smtClean="0"/>
              <a:t> </a:t>
            </a:r>
            <a:r>
              <a:rPr lang="sk-SK" sz="3200" dirty="0" smtClean="0"/>
              <a:t>fotografie</a:t>
            </a:r>
            <a:endParaRPr lang="sk-SK" sz="1050" b="1" dirty="0" smtClean="0"/>
          </a:p>
          <a:p>
            <a:endParaRPr lang="pt-BR" sz="1050" dirty="0" smtClean="0"/>
          </a:p>
          <a:p>
            <a:endParaRPr lang="sk-SK" dirty="0"/>
          </a:p>
        </p:txBody>
      </p:sp>
      <p:sp>
        <p:nvSpPr>
          <p:cNvPr id="10" name="BlokTextu 9"/>
          <p:cNvSpPr txBox="1"/>
          <p:nvPr/>
        </p:nvSpPr>
        <p:spPr>
          <a:xfrm>
            <a:off x="539552" y="1412776"/>
            <a:ext cx="8208912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Komprese </a:t>
            </a:r>
          </a:p>
          <a:p>
            <a:endParaRPr lang="cs-CZ" dirty="0" smtClean="0"/>
          </a:p>
          <a:p>
            <a:r>
              <a:rPr lang="cs-CZ" sz="1600" u="sng" dirty="0" smtClean="0"/>
              <a:t>Kompresní poměr</a:t>
            </a:r>
            <a:r>
              <a:rPr lang="en-US" sz="1600" u="sng" dirty="0" smtClean="0"/>
              <a:t>!</a:t>
            </a:r>
            <a:endParaRPr lang="sk-SK" sz="1600" u="sng" dirty="0" smtClean="0"/>
          </a:p>
          <a:p>
            <a:endParaRPr lang="cs-CZ" dirty="0" smtClean="0"/>
          </a:p>
          <a:p>
            <a:r>
              <a:rPr lang="sk-SK" sz="1600" b="1" dirty="0" err="1" smtClean="0"/>
              <a:t>Neztrátová</a:t>
            </a:r>
            <a:endParaRPr lang="sk-SK" sz="1600" b="1" dirty="0"/>
          </a:p>
          <a:p>
            <a:r>
              <a:rPr lang="en-US" sz="1600" dirty="0" smtClean="0"/>
              <a:t>- </a:t>
            </a:r>
            <a:r>
              <a:rPr lang="sk-SK" sz="1600" dirty="0" err="1" smtClean="0"/>
              <a:t>Odstranění</a:t>
            </a:r>
            <a:r>
              <a:rPr lang="sk-SK" sz="1600" dirty="0" smtClean="0"/>
              <a:t> </a:t>
            </a:r>
            <a:r>
              <a:rPr lang="sk-SK" sz="1600" dirty="0" err="1"/>
              <a:t>nadbytečných</a:t>
            </a:r>
            <a:r>
              <a:rPr lang="sk-SK" sz="1600" dirty="0"/>
              <a:t> </a:t>
            </a:r>
            <a:r>
              <a:rPr lang="sk-SK" sz="1600" dirty="0" err="1" smtClean="0"/>
              <a:t>dat</a:t>
            </a:r>
            <a:r>
              <a:rPr lang="sk-SK" sz="1600" dirty="0" smtClean="0"/>
              <a:t>.</a:t>
            </a:r>
            <a:endParaRPr lang="sk-SK" sz="1600" dirty="0"/>
          </a:p>
          <a:p>
            <a:r>
              <a:rPr lang="cs-CZ" sz="1600" dirty="0" smtClean="0"/>
              <a:t>- </a:t>
            </a:r>
            <a:r>
              <a:rPr lang="sk-SK" sz="1600" dirty="0" err="1">
                <a:solidFill>
                  <a:srgbClr val="952727"/>
                </a:solidFill>
              </a:rPr>
              <a:t>Kompresí</a:t>
            </a:r>
            <a:r>
              <a:rPr lang="sk-SK" sz="1600" dirty="0">
                <a:solidFill>
                  <a:srgbClr val="952727"/>
                </a:solidFill>
              </a:rPr>
              <a:t> a </a:t>
            </a:r>
            <a:r>
              <a:rPr lang="sk-SK" sz="1600" dirty="0" err="1">
                <a:solidFill>
                  <a:srgbClr val="952727"/>
                </a:solidFill>
              </a:rPr>
              <a:t>dekompresí</a:t>
            </a:r>
            <a:r>
              <a:rPr lang="sk-SK" sz="1600" dirty="0">
                <a:solidFill>
                  <a:srgbClr val="952727"/>
                </a:solidFill>
              </a:rPr>
              <a:t> </a:t>
            </a:r>
            <a:r>
              <a:rPr lang="sk-SK" sz="1600" dirty="0" err="1">
                <a:solidFill>
                  <a:srgbClr val="952727"/>
                </a:solidFill>
              </a:rPr>
              <a:t>se</a:t>
            </a:r>
            <a:r>
              <a:rPr lang="sk-SK" sz="1600" dirty="0">
                <a:solidFill>
                  <a:srgbClr val="952727"/>
                </a:solidFill>
              </a:rPr>
              <a:t> </a:t>
            </a:r>
            <a:r>
              <a:rPr lang="sk-SK" sz="1600" dirty="0" err="1">
                <a:solidFill>
                  <a:srgbClr val="952727"/>
                </a:solidFill>
              </a:rPr>
              <a:t>neztratí</a:t>
            </a:r>
            <a:r>
              <a:rPr lang="sk-SK" sz="1600" dirty="0">
                <a:solidFill>
                  <a:srgbClr val="952727"/>
                </a:solidFill>
              </a:rPr>
              <a:t> </a:t>
            </a:r>
            <a:r>
              <a:rPr lang="sk-SK" sz="1600" dirty="0" err="1">
                <a:solidFill>
                  <a:srgbClr val="952727"/>
                </a:solidFill>
              </a:rPr>
              <a:t>žádná</a:t>
            </a:r>
            <a:r>
              <a:rPr lang="sk-SK" sz="1600" dirty="0">
                <a:solidFill>
                  <a:srgbClr val="952727"/>
                </a:solidFill>
              </a:rPr>
              <a:t> </a:t>
            </a:r>
            <a:r>
              <a:rPr lang="sk-SK" sz="1600" dirty="0" err="1">
                <a:solidFill>
                  <a:srgbClr val="952727"/>
                </a:solidFill>
              </a:rPr>
              <a:t>informace</a:t>
            </a:r>
            <a:r>
              <a:rPr lang="sk-SK" sz="1600" dirty="0"/>
              <a:t>.</a:t>
            </a:r>
          </a:p>
          <a:p>
            <a:r>
              <a:rPr lang="sk-SK" sz="1600" u="sng" dirty="0" err="1"/>
              <a:t>Nejpoužívanější</a:t>
            </a:r>
            <a:r>
              <a:rPr lang="sk-SK" sz="1600" u="sng" dirty="0"/>
              <a:t> </a:t>
            </a:r>
            <a:r>
              <a:rPr lang="sk-SK" sz="1600" u="sng" dirty="0" err="1"/>
              <a:t>zástupci</a:t>
            </a:r>
            <a:r>
              <a:rPr lang="sk-SK" sz="1600" u="sng" dirty="0"/>
              <a:t>: </a:t>
            </a:r>
            <a:endParaRPr lang="sk-SK" sz="1600" u="sng" dirty="0" smtClean="0"/>
          </a:p>
          <a:p>
            <a:r>
              <a:rPr lang="sk-SK" sz="1600" dirty="0" smtClean="0"/>
              <a:t>RLE </a:t>
            </a:r>
            <a:r>
              <a:rPr lang="sk-SK" sz="1600" dirty="0"/>
              <a:t>- </a:t>
            </a:r>
            <a:r>
              <a:rPr lang="sk-SK" sz="1600" dirty="0" err="1"/>
              <a:t>Run</a:t>
            </a:r>
            <a:r>
              <a:rPr lang="sk-SK" sz="1600" dirty="0"/>
              <a:t> </a:t>
            </a:r>
            <a:r>
              <a:rPr lang="sk-SK" sz="1600" dirty="0" err="1"/>
              <a:t>Length</a:t>
            </a:r>
            <a:r>
              <a:rPr lang="sk-SK" sz="1600" dirty="0"/>
              <a:t> </a:t>
            </a:r>
            <a:r>
              <a:rPr lang="sk-SK" sz="1600" dirty="0" err="1"/>
              <a:t>Encoding</a:t>
            </a:r>
            <a:r>
              <a:rPr lang="sk-SK" sz="1600" dirty="0"/>
              <a:t>, LZW - </a:t>
            </a:r>
            <a:r>
              <a:rPr lang="sk-SK" sz="1600" dirty="0" err="1"/>
              <a:t>Lempel-Ziv-Welch</a:t>
            </a:r>
            <a:r>
              <a:rPr lang="sk-SK" sz="1600" dirty="0"/>
              <a:t>, CCITT - </a:t>
            </a:r>
            <a:r>
              <a:rPr lang="sk-SK" sz="1600" dirty="0" err="1"/>
              <a:t>varianta</a:t>
            </a:r>
            <a:r>
              <a:rPr lang="sk-SK" sz="1600" dirty="0"/>
              <a:t> </a:t>
            </a:r>
            <a:r>
              <a:rPr lang="sk-SK" sz="1600" dirty="0" err="1"/>
              <a:t>Huffmanova</a:t>
            </a:r>
            <a:r>
              <a:rPr lang="sk-SK" sz="1600" dirty="0"/>
              <a:t> </a:t>
            </a:r>
            <a:r>
              <a:rPr lang="sk-SK" sz="1600" dirty="0" err="1" smtClean="0"/>
              <a:t>kódování</a:t>
            </a:r>
            <a:endParaRPr lang="sk-SK" sz="1600" dirty="0" smtClean="0"/>
          </a:p>
          <a:p>
            <a:endParaRPr lang="sk-SK" sz="1600" dirty="0"/>
          </a:p>
          <a:p>
            <a:r>
              <a:rPr lang="sk-SK" sz="1600" b="1" dirty="0" err="1" smtClean="0"/>
              <a:t>Ztrátová</a:t>
            </a:r>
            <a:endParaRPr lang="sk-SK" sz="1600" b="1" dirty="0"/>
          </a:p>
          <a:p>
            <a:r>
              <a:rPr lang="en-US" sz="1600" dirty="0" smtClean="0"/>
              <a:t>- </a:t>
            </a:r>
            <a:r>
              <a:rPr lang="sk-SK" sz="1600" dirty="0" err="1"/>
              <a:t>odstranění</a:t>
            </a:r>
            <a:r>
              <a:rPr lang="sk-SK" sz="1600" dirty="0"/>
              <a:t> </a:t>
            </a:r>
            <a:r>
              <a:rPr lang="sk-SK" sz="1600" dirty="0" err="1" smtClean="0"/>
              <a:t>některých</a:t>
            </a:r>
            <a:r>
              <a:rPr lang="sk-SK" sz="1600" dirty="0" smtClean="0"/>
              <a:t> </a:t>
            </a:r>
            <a:r>
              <a:rPr lang="sk-SK" sz="1600" dirty="0" err="1" smtClean="0"/>
              <a:t>dat</a:t>
            </a:r>
            <a:r>
              <a:rPr lang="sk-SK" sz="1600" dirty="0" smtClean="0"/>
              <a:t>?</a:t>
            </a:r>
          </a:p>
          <a:p>
            <a:r>
              <a:rPr lang="cs-CZ" sz="1600" dirty="0" smtClean="0"/>
              <a:t>- </a:t>
            </a:r>
            <a:r>
              <a:rPr lang="sk-SK" sz="1600" dirty="0" err="1" smtClean="0">
                <a:solidFill>
                  <a:srgbClr val="952727"/>
                </a:solidFill>
              </a:rPr>
              <a:t>Kompresí</a:t>
            </a:r>
            <a:r>
              <a:rPr lang="sk-SK" sz="1600" dirty="0" smtClean="0">
                <a:solidFill>
                  <a:srgbClr val="952727"/>
                </a:solidFill>
              </a:rPr>
              <a:t> a </a:t>
            </a:r>
            <a:r>
              <a:rPr lang="sk-SK" sz="1600" dirty="0" err="1" smtClean="0">
                <a:solidFill>
                  <a:srgbClr val="952727"/>
                </a:solidFill>
              </a:rPr>
              <a:t>dekompresí</a:t>
            </a:r>
            <a:r>
              <a:rPr lang="sk-SK" sz="1600" dirty="0" smtClean="0">
                <a:solidFill>
                  <a:srgbClr val="952727"/>
                </a:solidFill>
              </a:rPr>
              <a:t> </a:t>
            </a:r>
            <a:r>
              <a:rPr lang="sk-SK" sz="1600" dirty="0" err="1" smtClean="0">
                <a:solidFill>
                  <a:srgbClr val="952727"/>
                </a:solidFill>
              </a:rPr>
              <a:t>se</a:t>
            </a:r>
            <a:r>
              <a:rPr lang="sk-SK" sz="1600" dirty="0" smtClean="0">
                <a:solidFill>
                  <a:srgbClr val="952727"/>
                </a:solidFill>
              </a:rPr>
              <a:t> </a:t>
            </a:r>
            <a:r>
              <a:rPr lang="sk-SK" sz="1600" dirty="0" err="1" smtClean="0">
                <a:solidFill>
                  <a:srgbClr val="952727"/>
                </a:solidFill>
              </a:rPr>
              <a:t>ztratí</a:t>
            </a:r>
            <a:r>
              <a:rPr lang="sk-SK" sz="1600" dirty="0" smtClean="0">
                <a:solidFill>
                  <a:srgbClr val="952727"/>
                </a:solidFill>
              </a:rPr>
              <a:t> </a:t>
            </a:r>
            <a:r>
              <a:rPr lang="sk-SK" sz="1600" dirty="0" err="1" smtClean="0">
                <a:solidFill>
                  <a:srgbClr val="952727"/>
                </a:solidFill>
              </a:rPr>
              <a:t>informace</a:t>
            </a:r>
            <a:r>
              <a:rPr lang="sk-SK" sz="1600" dirty="0"/>
              <a:t>.</a:t>
            </a:r>
            <a:endParaRPr lang="sk-SK" sz="1600" dirty="0" smtClean="0"/>
          </a:p>
          <a:p>
            <a:r>
              <a:rPr lang="sk-SK" sz="1600" u="sng" dirty="0" err="1" smtClean="0"/>
              <a:t>Nejpoužívanější</a:t>
            </a:r>
            <a:r>
              <a:rPr lang="sk-SK" sz="1600" u="sng" dirty="0" smtClean="0"/>
              <a:t> </a:t>
            </a:r>
            <a:r>
              <a:rPr lang="sk-SK" sz="1600" u="sng" dirty="0" err="1" smtClean="0"/>
              <a:t>zástupci</a:t>
            </a:r>
            <a:r>
              <a:rPr lang="sk-SK" sz="1600" u="sng" dirty="0" smtClean="0"/>
              <a:t>: </a:t>
            </a:r>
          </a:p>
          <a:p>
            <a:r>
              <a:rPr lang="sk-SK" sz="1600" dirty="0" smtClean="0"/>
              <a:t>RLE - </a:t>
            </a:r>
            <a:r>
              <a:rPr lang="sk-SK" sz="1600" dirty="0"/>
              <a:t>DCT - </a:t>
            </a:r>
            <a:r>
              <a:rPr lang="sk-SK" sz="1600" dirty="0" err="1"/>
              <a:t>Discrete</a:t>
            </a:r>
            <a:r>
              <a:rPr lang="sk-SK" sz="1600" dirty="0"/>
              <a:t> </a:t>
            </a:r>
            <a:r>
              <a:rPr lang="sk-SK" sz="1600" dirty="0" err="1"/>
              <a:t>Cosine</a:t>
            </a:r>
            <a:r>
              <a:rPr lang="sk-SK" sz="1600" dirty="0"/>
              <a:t> </a:t>
            </a:r>
            <a:r>
              <a:rPr lang="sk-SK" sz="1600" dirty="0" err="1"/>
              <a:t>Transformation</a:t>
            </a:r>
            <a:endParaRPr lang="sk-SK" sz="1600" dirty="0"/>
          </a:p>
          <a:p>
            <a:endParaRPr lang="sk-SK" sz="1600" dirty="0" smtClean="0"/>
          </a:p>
          <a:p>
            <a:endParaRPr lang="sk-SK" sz="1600" dirty="0"/>
          </a:p>
          <a:p>
            <a:endParaRPr lang="cs-CZ" sz="1600" dirty="0"/>
          </a:p>
        </p:txBody>
      </p:sp>
      <p:sp>
        <p:nvSpPr>
          <p:cNvPr id="9" name="Ovál 8"/>
          <p:cNvSpPr/>
          <p:nvPr/>
        </p:nvSpPr>
        <p:spPr>
          <a:xfrm>
            <a:off x="8748464" y="260648"/>
            <a:ext cx="144016" cy="144016"/>
          </a:xfrm>
          <a:prstGeom prst="ellipse">
            <a:avLst/>
          </a:prstGeom>
          <a:solidFill>
            <a:srgbClr val="95272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" name="BlokTextu 11"/>
          <p:cNvSpPr txBox="1"/>
          <p:nvPr/>
        </p:nvSpPr>
        <p:spPr>
          <a:xfrm>
            <a:off x="8316416" y="178417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>
                <a:solidFill>
                  <a:srgbClr val="952727"/>
                </a:solidFill>
              </a:rPr>
              <a:t>7.2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6660232" y="6492875"/>
            <a:ext cx="2411760" cy="3651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</a:rPr>
              <a:t>Masarykova Univerzita Fakulta Informatiky</a:t>
            </a:r>
          </a:p>
        </p:txBody>
      </p:sp>
      <p:cxnSp>
        <p:nvCxnSpPr>
          <p:cNvPr id="7" name="Rovná spojnica 6"/>
          <p:cNvCxnSpPr/>
          <p:nvPr/>
        </p:nvCxnSpPr>
        <p:spPr>
          <a:xfrm>
            <a:off x="107504" y="6525344"/>
            <a:ext cx="8928992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headEnd type="none" w="sm" len="sm"/>
          </a:ln>
          <a:effectLst/>
        </p:spPr>
      </p:cxnSp>
      <p:sp>
        <p:nvSpPr>
          <p:cNvPr id="8" name="BlokTextu 7"/>
          <p:cNvSpPr txBox="1"/>
          <p:nvPr/>
        </p:nvSpPr>
        <p:spPr>
          <a:xfrm>
            <a:off x="539552" y="544468"/>
            <a:ext cx="8208912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err="1" smtClean="0"/>
              <a:t>Digitální</a:t>
            </a:r>
            <a:r>
              <a:rPr lang="sk-SK" sz="3200" dirty="0" smtClean="0"/>
              <a:t> </a:t>
            </a:r>
            <a:r>
              <a:rPr lang="sk-SK" sz="3200" dirty="0" smtClean="0"/>
              <a:t>fotografie</a:t>
            </a:r>
            <a:endParaRPr lang="sk-SK" sz="1050" b="1" dirty="0" smtClean="0"/>
          </a:p>
          <a:p>
            <a:endParaRPr lang="pt-BR" sz="1050" dirty="0" smtClean="0"/>
          </a:p>
          <a:p>
            <a:endParaRPr lang="sk-SK" dirty="0"/>
          </a:p>
        </p:txBody>
      </p:sp>
      <p:sp>
        <p:nvSpPr>
          <p:cNvPr id="9" name="BlokTextu 8"/>
          <p:cNvSpPr txBox="1"/>
          <p:nvPr/>
        </p:nvSpPr>
        <p:spPr>
          <a:xfrm>
            <a:off x="539552" y="1412776"/>
            <a:ext cx="8208912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JPEG </a:t>
            </a:r>
          </a:p>
          <a:p>
            <a:endParaRPr lang="cs-CZ" dirty="0" smtClean="0"/>
          </a:p>
          <a:p>
            <a:r>
              <a:rPr lang="sk-SK" sz="1600" dirty="0" smtClean="0"/>
              <a:t>Skupina </a:t>
            </a:r>
            <a:r>
              <a:rPr lang="sk-SK" sz="1600" dirty="0" err="1" smtClean="0"/>
              <a:t>Joint</a:t>
            </a:r>
            <a:r>
              <a:rPr lang="sk-SK" sz="1600" dirty="0" smtClean="0"/>
              <a:t> </a:t>
            </a:r>
            <a:r>
              <a:rPr lang="sk-SK" sz="1600" dirty="0" err="1"/>
              <a:t>Photographic</a:t>
            </a:r>
            <a:r>
              <a:rPr lang="sk-SK" sz="1600" dirty="0"/>
              <a:t> Expert </a:t>
            </a:r>
            <a:r>
              <a:rPr lang="sk-SK" sz="1600" dirty="0" err="1" smtClean="0"/>
              <a:t>Group</a:t>
            </a:r>
            <a:r>
              <a:rPr lang="en-US" sz="1600" dirty="0" smtClean="0"/>
              <a:t>!</a:t>
            </a:r>
          </a:p>
          <a:p>
            <a:r>
              <a:rPr lang="en-US" sz="1600" dirty="0" smtClean="0"/>
              <a:t>JFIF ?</a:t>
            </a:r>
            <a:endParaRPr lang="sk-SK" sz="1600" dirty="0"/>
          </a:p>
          <a:p>
            <a:endParaRPr lang="en-US" dirty="0" smtClean="0"/>
          </a:p>
          <a:p>
            <a:r>
              <a:rPr lang="en-US" sz="1600" dirty="0" smtClean="0"/>
              <a:t>- </a:t>
            </a:r>
            <a:r>
              <a:rPr lang="sk-SK" sz="1600" dirty="0" err="1"/>
              <a:t>používá</a:t>
            </a:r>
            <a:r>
              <a:rPr lang="sk-SK" sz="1600" dirty="0"/>
              <a:t> 24bit </a:t>
            </a:r>
            <a:r>
              <a:rPr lang="sk-SK" sz="1600" dirty="0" err="1"/>
              <a:t>hloubku</a:t>
            </a:r>
            <a:endParaRPr lang="sk-SK" sz="1600" dirty="0"/>
          </a:p>
          <a:p>
            <a:r>
              <a:rPr lang="en-US" sz="1600" dirty="0" smtClean="0"/>
              <a:t>- </a:t>
            </a:r>
            <a:r>
              <a:rPr lang="sk-SK" sz="1600" dirty="0"/>
              <a:t>kompresní </a:t>
            </a:r>
            <a:r>
              <a:rPr lang="sk-SK" sz="1600" dirty="0" err="1"/>
              <a:t>poměr</a:t>
            </a:r>
            <a:r>
              <a:rPr lang="sk-SK" sz="1600" dirty="0"/>
              <a:t> je </a:t>
            </a:r>
            <a:r>
              <a:rPr lang="sk-SK" sz="1600" dirty="0" err="1"/>
              <a:t>nastavitelný</a:t>
            </a:r>
            <a:endParaRPr lang="sk-SK" sz="1600" dirty="0"/>
          </a:p>
          <a:p>
            <a:r>
              <a:rPr lang="en-US" sz="1600" dirty="0" smtClean="0"/>
              <a:t>- </a:t>
            </a:r>
            <a:r>
              <a:rPr lang="sk-SK" sz="1600" dirty="0"/>
              <a:t>dosahuje lepších </a:t>
            </a:r>
            <a:r>
              <a:rPr lang="sk-SK" sz="1600" dirty="0" err="1"/>
              <a:t>výsledků</a:t>
            </a:r>
            <a:r>
              <a:rPr lang="sk-SK" sz="1600" dirty="0"/>
              <a:t> než </a:t>
            </a:r>
            <a:r>
              <a:rPr lang="sk-SK" sz="1600" dirty="0" err="1"/>
              <a:t>bezztrátová</a:t>
            </a:r>
            <a:r>
              <a:rPr lang="sk-SK" sz="1600" dirty="0"/>
              <a:t> </a:t>
            </a:r>
            <a:r>
              <a:rPr lang="sk-SK" sz="1600" dirty="0" err="1" smtClean="0"/>
              <a:t>komprese</a:t>
            </a:r>
            <a:r>
              <a:rPr lang="en-US" sz="1600" dirty="0" smtClean="0"/>
              <a:t> </a:t>
            </a:r>
            <a:r>
              <a:rPr lang="sk-SK" sz="1600" i="1" dirty="0" smtClean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sk-SK" sz="1600" i="1" dirty="0" err="1" smtClean="0">
                <a:solidFill>
                  <a:schemeClr val="bg1">
                    <a:lumMod val="50000"/>
                  </a:schemeClr>
                </a:solidFill>
              </a:rPr>
              <a:t>Vzhledem</a:t>
            </a:r>
            <a:r>
              <a:rPr lang="sk-SK" sz="1600" i="1" dirty="0" smtClean="0">
                <a:solidFill>
                  <a:schemeClr val="bg1">
                    <a:lumMod val="50000"/>
                  </a:schemeClr>
                </a:solidFill>
              </a:rPr>
              <a:t> na </a:t>
            </a:r>
            <a:r>
              <a:rPr lang="sk-SK" sz="1600" i="1" dirty="0" err="1" smtClean="0">
                <a:solidFill>
                  <a:schemeClr val="bg1">
                    <a:lumMod val="50000"/>
                  </a:schemeClr>
                </a:solidFill>
              </a:rPr>
              <a:t>velikost</a:t>
            </a:r>
            <a:r>
              <a:rPr lang="sk-SK" sz="1600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k-SK" sz="1600" i="1" dirty="0" err="1" smtClean="0">
                <a:solidFill>
                  <a:schemeClr val="bg1">
                    <a:lumMod val="50000"/>
                  </a:schemeClr>
                </a:solidFill>
              </a:rPr>
              <a:t>souboru</a:t>
            </a:r>
            <a:r>
              <a:rPr lang="sk-SK" sz="1600" i="1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  <a:endParaRPr lang="sk-SK" sz="1600" i="1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buFontTx/>
              <a:buChar char="-"/>
            </a:pPr>
            <a:r>
              <a:rPr lang="sk-SK" sz="1600" dirty="0" smtClean="0"/>
              <a:t> Algoritmus DCT </a:t>
            </a:r>
            <a:r>
              <a:rPr lang="sk-SK" sz="1600" i="1" dirty="0" smtClean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sk-SK" sz="1600" i="1" dirty="0" err="1">
                <a:solidFill>
                  <a:schemeClr val="bg1">
                    <a:lumMod val="50000"/>
                  </a:schemeClr>
                </a:solidFill>
              </a:rPr>
              <a:t>Discrete</a:t>
            </a:r>
            <a:r>
              <a:rPr lang="sk-SK" sz="16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k-SK" sz="1600" i="1" dirty="0" err="1">
                <a:solidFill>
                  <a:schemeClr val="bg1">
                    <a:lumMod val="50000"/>
                  </a:schemeClr>
                </a:solidFill>
              </a:rPr>
              <a:t>Cosine</a:t>
            </a:r>
            <a:r>
              <a:rPr lang="sk-SK" sz="16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k-SK" sz="1600" i="1" dirty="0" err="1" smtClean="0">
                <a:solidFill>
                  <a:schemeClr val="bg1">
                    <a:lumMod val="50000"/>
                  </a:schemeClr>
                </a:solidFill>
              </a:rPr>
              <a:t>Transform</a:t>
            </a:r>
            <a:r>
              <a:rPr lang="sk-SK" sz="1600" i="1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  <a:endParaRPr lang="cs-CZ" sz="1600" dirty="0"/>
          </a:p>
        </p:txBody>
      </p:sp>
      <p:sp>
        <p:nvSpPr>
          <p:cNvPr id="11" name="Ovál 10"/>
          <p:cNvSpPr/>
          <p:nvPr/>
        </p:nvSpPr>
        <p:spPr>
          <a:xfrm>
            <a:off x="8748464" y="260648"/>
            <a:ext cx="144016" cy="144016"/>
          </a:xfrm>
          <a:prstGeom prst="ellipse">
            <a:avLst/>
          </a:prstGeom>
          <a:solidFill>
            <a:srgbClr val="95272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" name="BlokTextu 11"/>
          <p:cNvSpPr txBox="1"/>
          <p:nvPr/>
        </p:nvSpPr>
        <p:spPr>
          <a:xfrm>
            <a:off x="8316416" y="178417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>
                <a:solidFill>
                  <a:srgbClr val="952727"/>
                </a:solidFill>
              </a:rPr>
              <a:t>7.2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6660232" y="6492875"/>
            <a:ext cx="2411760" cy="3651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</a:rPr>
              <a:t>Masarykova Univerzita Fakulta Informatiky</a:t>
            </a:r>
          </a:p>
        </p:txBody>
      </p:sp>
      <p:cxnSp>
        <p:nvCxnSpPr>
          <p:cNvPr id="12" name="Rovná spojnica 11"/>
          <p:cNvCxnSpPr/>
          <p:nvPr/>
        </p:nvCxnSpPr>
        <p:spPr>
          <a:xfrm>
            <a:off x="107504" y="6525344"/>
            <a:ext cx="8928992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headEnd type="none" w="sm" len="sm"/>
          </a:ln>
          <a:effectLst/>
        </p:spPr>
      </p:cxnSp>
      <p:sp>
        <p:nvSpPr>
          <p:cNvPr id="13" name="BlokTextu 12"/>
          <p:cNvSpPr txBox="1"/>
          <p:nvPr/>
        </p:nvSpPr>
        <p:spPr>
          <a:xfrm>
            <a:off x="539552" y="544468"/>
            <a:ext cx="8208912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err="1" smtClean="0"/>
              <a:t>Digitální</a:t>
            </a:r>
            <a:r>
              <a:rPr lang="sk-SK" sz="3200" dirty="0" smtClean="0"/>
              <a:t> </a:t>
            </a:r>
            <a:r>
              <a:rPr lang="sk-SK" sz="3200" dirty="0" smtClean="0"/>
              <a:t>fotografie</a:t>
            </a:r>
            <a:endParaRPr lang="sk-SK" sz="1050" b="1" dirty="0" smtClean="0"/>
          </a:p>
          <a:p>
            <a:endParaRPr lang="pt-BR" sz="1050" dirty="0" smtClean="0"/>
          </a:p>
          <a:p>
            <a:endParaRPr lang="sk-SK" dirty="0"/>
          </a:p>
        </p:txBody>
      </p:sp>
      <p:sp>
        <p:nvSpPr>
          <p:cNvPr id="14" name="BlokTextu 13"/>
          <p:cNvSpPr txBox="1"/>
          <p:nvPr/>
        </p:nvSpPr>
        <p:spPr>
          <a:xfrm>
            <a:off x="539552" y="1412776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JPEG </a:t>
            </a:r>
          </a:p>
        </p:txBody>
      </p:sp>
      <p:pic>
        <p:nvPicPr>
          <p:cNvPr id="16" name="Obrázok 15" descr="cameraobscu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988840"/>
            <a:ext cx="7884992" cy="3528392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7" name="BlokTextu 16"/>
          <p:cNvSpPr txBox="1"/>
          <p:nvPr/>
        </p:nvSpPr>
        <p:spPr>
          <a:xfrm>
            <a:off x="539552" y="5589240"/>
            <a:ext cx="8208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i="1" dirty="0" smtClean="0">
                <a:solidFill>
                  <a:schemeClr val="bg1">
                    <a:lumMod val="50000"/>
                  </a:schemeClr>
                </a:solidFill>
              </a:rPr>
              <a:t>100</a:t>
            </a:r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</a:rPr>
              <a:t>% </a:t>
            </a:r>
            <a:r>
              <a:rPr lang="sk-SK" sz="1400" i="1" dirty="0" smtClean="0">
                <a:solidFill>
                  <a:schemeClr val="bg1">
                    <a:lumMod val="50000"/>
                  </a:schemeClr>
                </a:solidFill>
              </a:rPr>
              <a:t>(164Kb)</a:t>
            </a:r>
            <a:endParaRPr lang="sk-SK" sz="14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Ovál 8"/>
          <p:cNvSpPr/>
          <p:nvPr/>
        </p:nvSpPr>
        <p:spPr>
          <a:xfrm>
            <a:off x="8748464" y="260648"/>
            <a:ext cx="144016" cy="144016"/>
          </a:xfrm>
          <a:prstGeom prst="ellipse">
            <a:avLst/>
          </a:prstGeom>
          <a:solidFill>
            <a:srgbClr val="95272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0" name="BlokTextu 9"/>
          <p:cNvSpPr txBox="1"/>
          <p:nvPr/>
        </p:nvSpPr>
        <p:spPr>
          <a:xfrm>
            <a:off x="8316416" y="178417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>
                <a:solidFill>
                  <a:srgbClr val="952727"/>
                </a:solidFill>
              </a:rPr>
              <a:t>7.2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6660232" y="6492875"/>
            <a:ext cx="2411760" cy="3651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</a:rPr>
              <a:t>Masarykova Univerzita Fakulta Informatiky</a:t>
            </a:r>
          </a:p>
        </p:txBody>
      </p:sp>
      <p:cxnSp>
        <p:nvCxnSpPr>
          <p:cNvPr id="7" name="Rovná spojnica 6"/>
          <p:cNvCxnSpPr/>
          <p:nvPr/>
        </p:nvCxnSpPr>
        <p:spPr>
          <a:xfrm>
            <a:off x="107504" y="6525344"/>
            <a:ext cx="8928992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headEnd type="none" w="sm" len="sm"/>
          </a:ln>
          <a:effectLst/>
        </p:spPr>
      </p:cxnSp>
      <p:sp>
        <p:nvSpPr>
          <p:cNvPr id="8" name="BlokTextu 7"/>
          <p:cNvSpPr txBox="1"/>
          <p:nvPr/>
        </p:nvSpPr>
        <p:spPr>
          <a:xfrm>
            <a:off x="539552" y="544468"/>
            <a:ext cx="8208912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err="1" smtClean="0"/>
              <a:t>Digitální</a:t>
            </a:r>
            <a:r>
              <a:rPr lang="sk-SK" sz="3200" dirty="0" smtClean="0"/>
              <a:t> fotografie </a:t>
            </a:r>
            <a:endParaRPr lang="sk-SK" sz="1050" b="1" dirty="0" smtClean="0"/>
          </a:p>
          <a:p>
            <a:endParaRPr lang="pt-BR" sz="1050" dirty="0" smtClean="0"/>
          </a:p>
          <a:p>
            <a:endParaRPr lang="sk-SK" dirty="0"/>
          </a:p>
        </p:txBody>
      </p:sp>
      <p:sp>
        <p:nvSpPr>
          <p:cNvPr id="9" name="BlokTextu 8"/>
          <p:cNvSpPr txBox="1"/>
          <p:nvPr/>
        </p:nvSpPr>
        <p:spPr>
          <a:xfrm>
            <a:off x="539552" y="1412776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JPEG </a:t>
            </a:r>
          </a:p>
        </p:txBody>
      </p:sp>
      <p:pic>
        <p:nvPicPr>
          <p:cNvPr id="11" name="Obrázok 10" descr="cameraobscu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988840"/>
            <a:ext cx="7884991" cy="3528392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2" name="BlokTextu 11"/>
          <p:cNvSpPr txBox="1"/>
          <p:nvPr/>
        </p:nvSpPr>
        <p:spPr>
          <a:xfrm>
            <a:off x="539552" y="5589240"/>
            <a:ext cx="8208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i="1" dirty="0" smtClean="0">
                <a:solidFill>
                  <a:schemeClr val="bg1">
                    <a:lumMod val="50000"/>
                  </a:schemeClr>
                </a:solidFill>
              </a:rPr>
              <a:t>50</a:t>
            </a:r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</a:rPr>
              <a:t>% </a:t>
            </a:r>
            <a:r>
              <a:rPr lang="sk-SK" sz="1400" i="1" dirty="0" smtClean="0">
                <a:solidFill>
                  <a:schemeClr val="bg1">
                    <a:lumMod val="50000"/>
                  </a:schemeClr>
                </a:solidFill>
              </a:rPr>
              <a:t>(60Kb)</a:t>
            </a:r>
            <a:endParaRPr lang="sk-SK" sz="14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Ovál 12"/>
          <p:cNvSpPr/>
          <p:nvPr/>
        </p:nvSpPr>
        <p:spPr>
          <a:xfrm>
            <a:off x="8748464" y="260648"/>
            <a:ext cx="144016" cy="144016"/>
          </a:xfrm>
          <a:prstGeom prst="ellipse">
            <a:avLst/>
          </a:prstGeom>
          <a:solidFill>
            <a:srgbClr val="95272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4" name="BlokTextu 13"/>
          <p:cNvSpPr txBox="1"/>
          <p:nvPr/>
        </p:nvSpPr>
        <p:spPr>
          <a:xfrm>
            <a:off x="8316416" y="178417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>
                <a:solidFill>
                  <a:srgbClr val="952727"/>
                </a:solidFill>
              </a:rPr>
              <a:t>7.2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6660232" y="6492875"/>
            <a:ext cx="2411760" cy="3651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</a:rPr>
              <a:t>Masarykova Univerzita Fakulta Informatiky</a:t>
            </a:r>
          </a:p>
        </p:txBody>
      </p:sp>
      <p:cxnSp>
        <p:nvCxnSpPr>
          <p:cNvPr id="7" name="Rovná spojnica 6"/>
          <p:cNvCxnSpPr/>
          <p:nvPr/>
        </p:nvCxnSpPr>
        <p:spPr>
          <a:xfrm>
            <a:off x="107504" y="6525344"/>
            <a:ext cx="8928992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headEnd type="none" w="sm" len="sm"/>
          </a:ln>
          <a:effectLst/>
        </p:spPr>
      </p:cxnSp>
      <p:sp>
        <p:nvSpPr>
          <p:cNvPr id="8" name="BlokTextu 7"/>
          <p:cNvSpPr txBox="1"/>
          <p:nvPr/>
        </p:nvSpPr>
        <p:spPr>
          <a:xfrm>
            <a:off x="539552" y="544468"/>
            <a:ext cx="8208912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err="1" smtClean="0"/>
              <a:t>Digitální</a:t>
            </a:r>
            <a:r>
              <a:rPr lang="sk-SK" sz="3200" dirty="0" smtClean="0"/>
              <a:t> </a:t>
            </a:r>
            <a:r>
              <a:rPr lang="sk-SK" sz="3200" dirty="0" smtClean="0"/>
              <a:t>fotografie</a:t>
            </a:r>
            <a:endParaRPr lang="sk-SK" sz="1050" b="1" dirty="0" smtClean="0"/>
          </a:p>
          <a:p>
            <a:endParaRPr lang="pt-BR" sz="1050" dirty="0" smtClean="0"/>
          </a:p>
          <a:p>
            <a:endParaRPr lang="sk-SK" dirty="0"/>
          </a:p>
        </p:txBody>
      </p:sp>
      <p:sp>
        <p:nvSpPr>
          <p:cNvPr id="9" name="BlokTextu 8"/>
          <p:cNvSpPr txBox="1"/>
          <p:nvPr/>
        </p:nvSpPr>
        <p:spPr>
          <a:xfrm>
            <a:off x="539552" y="1412776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JPEG </a:t>
            </a:r>
          </a:p>
        </p:txBody>
      </p:sp>
      <p:pic>
        <p:nvPicPr>
          <p:cNvPr id="11" name="Obrázok 10" descr="cameraobscu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988840"/>
            <a:ext cx="7884991" cy="3528392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2" name="BlokTextu 11"/>
          <p:cNvSpPr txBox="1"/>
          <p:nvPr/>
        </p:nvSpPr>
        <p:spPr>
          <a:xfrm>
            <a:off x="539552" y="5589240"/>
            <a:ext cx="8208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i="1" dirty="0" smtClean="0">
                <a:solidFill>
                  <a:schemeClr val="bg1">
                    <a:lumMod val="50000"/>
                  </a:schemeClr>
                </a:solidFill>
              </a:rPr>
              <a:t>20</a:t>
            </a:r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</a:rPr>
              <a:t>% </a:t>
            </a:r>
            <a:r>
              <a:rPr lang="sk-SK" sz="1400" i="1" dirty="0" smtClean="0">
                <a:solidFill>
                  <a:schemeClr val="bg1">
                    <a:lumMod val="50000"/>
                  </a:schemeClr>
                </a:solidFill>
              </a:rPr>
              <a:t>(17Kb)</a:t>
            </a:r>
            <a:endParaRPr lang="sk-SK" sz="14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Ovál 12"/>
          <p:cNvSpPr/>
          <p:nvPr/>
        </p:nvSpPr>
        <p:spPr>
          <a:xfrm>
            <a:off x="8748464" y="260648"/>
            <a:ext cx="144016" cy="144016"/>
          </a:xfrm>
          <a:prstGeom prst="ellipse">
            <a:avLst/>
          </a:prstGeom>
          <a:solidFill>
            <a:srgbClr val="95272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4" name="BlokTextu 13"/>
          <p:cNvSpPr txBox="1"/>
          <p:nvPr/>
        </p:nvSpPr>
        <p:spPr>
          <a:xfrm>
            <a:off x="8316416" y="178417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>
                <a:solidFill>
                  <a:srgbClr val="952727"/>
                </a:solidFill>
              </a:rPr>
              <a:t>7.2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6660232" y="6492875"/>
            <a:ext cx="2411760" cy="3651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</a:rPr>
              <a:t>Masarykova Univerzita Fakulta Informatiky</a:t>
            </a:r>
          </a:p>
        </p:txBody>
      </p:sp>
      <p:cxnSp>
        <p:nvCxnSpPr>
          <p:cNvPr id="7" name="Rovná spojnica 6"/>
          <p:cNvCxnSpPr/>
          <p:nvPr/>
        </p:nvCxnSpPr>
        <p:spPr>
          <a:xfrm>
            <a:off x="107504" y="6525344"/>
            <a:ext cx="8928992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headEnd type="none" w="sm" len="sm"/>
          </a:ln>
          <a:effectLst/>
        </p:spPr>
      </p:cxnSp>
      <p:sp>
        <p:nvSpPr>
          <p:cNvPr id="9" name="BlokTextu 8"/>
          <p:cNvSpPr txBox="1"/>
          <p:nvPr/>
        </p:nvSpPr>
        <p:spPr>
          <a:xfrm>
            <a:off x="539552" y="548680"/>
            <a:ext cx="820891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err="1" smtClean="0"/>
              <a:t>Digitální</a:t>
            </a:r>
            <a:r>
              <a:rPr lang="sk-SK" sz="3200" dirty="0" smtClean="0"/>
              <a:t> </a:t>
            </a:r>
            <a:r>
              <a:rPr lang="sk-SK" sz="3200" dirty="0" smtClean="0"/>
              <a:t>fotografie</a:t>
            </a:r>
            <a:endParaRPr lang="pt-BR" sz="1050" dirty="0" smtClean="0"/>
          </a:p>
          <a:p>
            <a:endParaRPr lang="sk-SK" dirty="0"/>
          </a:p>
        </p:txBody>
      </p:sp>
      <p:sp>
        <p:nvSpPr>
          <p:cNvPr id="10" name="BlokTextu 9"/>
          <p:cNvSpPr txBox="1"/>
          <p:nvPr/>
        </p:nvSpPr>
        <p:spPr>
          <a:xfrm>
            <a:off x="539552" y="1403484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 err="1"/>
              <a:t>Barevná</a:t>
            </a:r>
            <a:r>
              <a:rPr lang="sk-SK" dirty="0"/>
              <a:t> </a:t>
            </a:r>
            <a:r>
              <a:rPr lang="sk-SK" dirty="0" err="1"/>
              <a:t>hloubka</a:t>
            </a:r>
            <a:r>
              <a:rPr lang="sk-SK" dirty="0"/>
              <a:t> obrazu</a:t>
            </a:r>
          </a:p>
        </p:txBody>
      </p:sp>
      <p:pic>
        <p:nvPicPr>
          <p:cNvPr id="15" name="Obrázok 14" descr="cameraobscu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845741"/>
            <a:ext cx="2672765" cy="1727275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6" name="Obrázok 15" descr="cameraobscur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07547" y="1844824"/>
            <a:ext cx="2672765" cy="1727274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7" name="Obrázok 16" descr="cameraobscur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3568" y="4222006"/>
            <a:ext cx="2672764" cy="1727274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8" name="Obrázok 17" descr="cameraobscur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07547" y="4222006"/>
            <a:ext cx="2672764" cy="1727273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9" name="BlokTextu 18"/>
          <p:cNvSpPr txBox="1"/>
          <p:nvPr/>
        </p:nvSpPr>
        <p:spPr>
          <a:xfrm>
            <a:off x="611560" y="3645024"/>
            <a:ext cx="14592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200" dirty="0" smtClean="0"/>
              <a:t>256- </a:t>
            </a:r>
            <a:r>
              <a:rPr lang="sk-SK" sz="1200" dirty="0" err="1" smtClean="0"/>
              <a:t>barev</a:t>
            </a:r>
            <a:r>
              <a:rPr lang="sk-SK" sz="1200" dirty="0" smtClean="0"/>
              <a:t> (8-bit)</a:t>
            </a:r>
            <a:endParaRPr lang="sk-SK" sz="1200" dirty="0"/>
          </a:p>
        </p:txBody>
      </p:sp>
      <p:sp>
        <p:nvSpPr>
          <p:cNvPr id="20" name="BlokTextu 19"/>
          <p:cNvSpPr txBox="1"/>
          <p:nvPr/>
        </p:nvSpPr>
        <p:spPr>
          <a:xfrm>
            <a:off x="4663058" y="3645024"/>
            <a:ext cx="14592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200" dirty="0" smtClean="0"/>
              <a:t>64- </a:t>
            </a:r>
            <a:r>
              <a:rPr lang="sk-SK" sz="1200" dirty="0" err="1" smtClean="0"/>
              <a:t>barev</a:t>
            </a:r>
            <a:r>
              <a:rPr lang="sk-SK" sz="1200" dirty="0" smtClean="0"/>
              <a:t> (6-bit)</a:t>
            </a:r>
            <a:endParaRPr lang="sk-SK" sz="1200" dirty="0"/>
          </a:p>
        </p:txBody>
      </p:sp>
      <p:sp>
        <p:nvSpPr>
          <p:cNvPr id="21" name="BlokTextu 20"/>
          <p:cNvSpPr txBox="1"/>
          <p:nvPr/>
        </p:nvSpPr>
        <p:spPr>
          <a:xfrm>
            <a:off x="611560" y="6032321"/>
            <a:ext cx="14592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200" dirty="0" smtClean="0"/>
              <a:t>16- </a:t>
            </a:r>
            <a:r>
              <a:rPr lang="sk-SK" sz="1200" dirty="0" err="1" smtClean="0"/>
              <a:t>barev</a:t>
            </a:r>
            <a:r>
              <a:rPr lang="sk-SK" sz="1200" dirty="0" smtClean="0"/>
              <a:t> (4-bit)</a:t>
            </a:r>
            <a:endParaRPr lang="sk-SK" sz="1200" dirty="0"/>
          </a:p>
        </p:txBody>
      </p:sp>
      <p:sp>
        <p:nvSpPr>
          <p:cNvPr id="22" name="BlokTextu 21"/>
          <p:cNvSpPr txBox="1"/>
          <p:nvPr/>
        </p:nvSpPr>
        <p:spPr>
          <a:xfrm>
            <a:off x="4663058" y="6032321"/>
            <a:ext cx="14592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200" dirty="0"/>
              <a:t>4</a:t>
            </a:r>
            <a:r>
              <a:rPr lang="sk-SK" sz="1200" dirty="0" smtClean="0"/>
              <a:t>- </a:t>
            </a:r>
            <a:r>
              <a:rPr lang="sk-SK" sz="1200" dirty="0" err="1" smtClean="0"/>
              <a:t>barvy</a:t>
            </a:r>
            <a:r>
              <a:rPr lang="sk-SK" sz="1200" dirty="0" smtClean="0"/>
              <a:t> (2-bit)</a:t>
            </a:r>
            <a:endParaRPr lang="sk-SK" sz="1200" dirty="0"/>
          </a:p>
        </p:txBody>
      </p:sp>
      <p:sp>
        <p:nvSpPr>
          <p:cNvPr id="23" name="Ovál 22"/>
          <p:cNvSpPr/>
          <p:nvPr/>
        </p:nvSpPr>
        <p:spPr>
          <a:xfrm>
            <a:off x="8748464" y="260648"/>
            <a:ext cx="144016" cy="144016"/>
          </a:xfrm>
          <a:prstGeom prst="ellipse">
            <a:avLst/>
          </a:prstGeom>
          <a:solidFill>
            <a:srgbClr val="95272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24" name="BlokTextu 23"/>
          <p:cNvSpPr txBox="1"/>
          <p:nvPr/>
        </p:nvSpPr>
        <p:spPr>
          <a:xfrm>
            <a:off x="8316416" y="178417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>
                <a:solidFill>
                  <a:srgbClr val="952727"/>
                </a:solidFill>
              </a:rPr>
              <a:t>7.3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6660232" y="6492875"/>
            <a:ext cx="2411760" cy="3651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</a:rPr>
              <a:t>Masarykova Univerzita Fakulta Informatiky</a:t>
            </a:r>
          </a:p>
        </p:txBody>
      </p:sp>
      <p:cxnSp>
        <p:nvCxnSpPr>
          <p:cNvPr id="7" name="Rovná spojnica 6"/>
          <p:cNvCxnSpPr/>
          <p:nvPr/>
        </p:nvCxnSpPr>
        <p:spPr>
          <a:xfrm>
            <a:off x="107504" y="6525344"/>
            <a:ext cx="8928992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headEnd type="none" w="sm" len="sm"/>
          </a:ln>
          <a:effectLst/>
        </p:spPr>
      </p:cxnSp>
      <p:sp>
        <p:nvSpPr>
          <p:cNvPr id="8" name="BlokTextu 7"/>
          <p:cNvSpPr txBox="1"/>
          <p:nvPr/>
        </p:nvSpPr>
        <p:spPr>
          <a:xfrm>
            <a:off x="539552" y="544468"/>
            <a:ext cx="8208912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err="1" smtClean="0"/>
              <a:t>Digitální</a:t>
            </a:r>
            <a:r>
              <a:rPr lang="sk-SK" sz="3200" dirty="0" smtClean="0"/>
              <a:t> </a:t>
            </a:r>
            <a:r>
              <a:rPr lang="sk-SK" sz="3200" dirty="0" smtClean="0"/>
              <a:t>fotografie</a:t>
            </a:r>
            <a:endParaRPr lang="sk-SK" sz="1050" b="1" dirty="0" smtClean="0"/>
          </a:p>
          <a:p>
            <a:endParaRPr lang="pt-BR" sz="1050" dirty="0" smtClean="0"/>
          </a:p>
          <a:p>
            <a:endParaRPr lang="sk-SK" dirty="0"/>
          </a:p>
        </p:txBody>
      </p:sp>
      <p:sp>
        <p:nvSpPr>
          <p:cNvPr id="9" name="BlokTextu 8"/>
          <p:cNvSpPr txBox="1"/>
          <p:nvPr/>
        </p:nvSpPr>
        <p:spPr>
          <a:xfrm>
            <a:off x="539552" y="1412776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JPEG </a:t>
            </a:r>
          </a:p>
        </p:txBody>
      </p:sp>
      <p:pic>
        <p:nvPicPr>
          <p:cNvPr id="11" name="Obrázok 10" descr="cameraobscu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988840"/>
            <a:ext cx="7884991" cy="3528392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2" name="BlokTextu 11"/>
          <p:cNvSpPr txBox="1"/>
          <p:nvPr/>
        </p:nvSpPr>
        <p:spPr>
          <a:xfrm>
            <a:off x="539552" y="5589240"/>
            <a:ext cx="8208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i="1" dirty="0">
                <a:solidFill>
                  <a:schemeClr val="bg1">
                    <a:lumMod val="50000"/>
                  </a:schemeClr>
                </a:solidFill>
              </a:rPr>
              <a:t>5</a:t>
            </a:r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</a:rPr>
              <a:t>% </a:t>
            </a:r>
            <a:r>
              <a:rPr lang="sk-SK" sz="1400" i="1" dirty="0" smtClean="0">
                <a:solidFill>
                  <a:schemeClr val="bg1">
                    <a:lumMod val="50000"/>
                  </a:schemeClr>
                </a:solidFill>
              </a:rPr>
              <a:t>(11Kb)</a:t>
            </a:r>
            <a:endParaRPr lang="sk-SK" sz="14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Ovál 12"/>
          <p:cNvSpPr/>
          <p:nvPr/>
        </p:nvSpPr>
        <p:spPr>
          <a:xfrm>
            <a:off x="8748464" y="260648"/>
            <a:ext cx="144016" cy="144016"/>
          </a:xfrm>
          <a:prstGeom prst="ellipse">
            <a:avLst/>
          </a:prstGeom>
          <a:solidFill>
            <a:srgbClr val="95272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4" name="BlokTextu 13"/>
          <p:cNvSpPr txBox="1"/>
          <p:nvPr/>
        </p:nvSpPr>
        <p:spPr>
          <a:xfrm>
            <a:off x="8316416" y="178417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>
                <a:solidFill>
                  <a:srgbClr val="952727"/>
                </a:solidFill>
              </a:rPr>
              <a:t>7.2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6660232" y="6492875"/>
            <a:ext cx="2411760" cy="3651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</a:rPr>
              <a:t>Masarykova Univerzita Fakulta Informatiky</a:t>
            </a:r>
          </a:p>
        </p:txBody>
      </p:sp>
      <p:cxnSp>
        <p:nvCxnSpPr>
          <p:cNvPr id="7" name="Rovná spojnica 6"/>
          <p:cNvCxnSpPr/>
          <p:nvPr/>
        </p:nvCxnSpPr>
        <p:spPr>
          <a:xfrm>
            <a:off x="107504" y="6525344"/>
            <a:ext cx="8928992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headEnd type="none" w="sm" len="sm"/>
          </a:ln>
          <a:effectLst/>
        </p:spPr>
      </p:cxnSp>
      <p:sp>
        <p:nvSpPr>
          <p:cNvPr id="8" name="BlokTextu 7"/>
          <p:cNvSpPr txBox="1"/>
          <p:nvPr/>
        </p:nvSpPr>
        <p:spPr>
          <a:xfrm>
            <a:off x="539552" y="544468"/>
            <a:ext cx="8208912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err="1" smtClean="0"/>
              <a:t>Digitální</a:t>
            </a:r>
            <a:r>
              <a:rPr lang="sk-SK" sz="3200" dirty="0" smtClean="0"/>
              <a:t> </a:t>
            </a:r>
            <a:r>
              <a:rPr lang="sk-SK" sz="3200" dirty="0" smtClean="0"/>
              <a:t>fotografie</a:t>
            </a:r>
            <a:endParaRPr lang="sk-SK" sz="1050" b="1" dirty="0" smtClean="0"/>
          </a:p>
          <a:p>
            <a:endParaRPr lang="pt-BR" sz="1050" dirty="0" smtClean="0"/>
          </a:p>
          <a:p>
            <a:endParaRPr lang="sk-SK" dirty="0"/>
          </a:p>
        </p:txBody>
      </p:sp>
      <p:sp>
        <p:nvSpPr>
          <p:cNvPr id="9" name="BlokTextu 8"/>
          <p:cNvSpPr txBox="1"/>
          <p:nvPr/>
        </p:nvSpPr>
        <p:spPr>
          <a:xfrm>
            <a:off x="539552" y="1412776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JPEG </a:t>
            </a:r>
          </a:p>
        </p:txBody>
      </p:sp>
      <p:pic>
        <p:nvPicPr>
          <p:cNvPr id="11" name="Obrázok 10" descr="cameraobscu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2314343"/>
            <a:ext cx="7884992" cy="2877386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2" name="BlokTextu 11"/>
          <p:cNvSpPr txBox="1"/>
          <p:nvPr/>
        </p:nvSpPr>
        <p:spPr>
          <a:xfrm>
            <a:off x="539552" y="5281463"/>
            <a:ext cx="8208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i="1" dirty="0" smtClean="0">
                <a:solidFill>
                  <a:schemeClr val="bg1">
                    <a:lumMod val="50000"/>
                  </a:schemeClr>
                </a:solidFill>
              </a:rPr>
              <a:t>100</a:t>
            </a:r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</a:rPr>
              <a:t>% </a:t>
            </a:r>
            <a:r>
              <a:rPr lang="sk-SK" sz="1400" i="1" dirty="0" smtClean="0">
                <a:solidFill>
                  <a:schemeClr val="bg1">
                    <a:lumMod val="50000"/>
                  </a:schemeClr>
                </a:solidFill>
              </a:rPr>
              <a:t>(68Kb)</a:t>
            </a:r>
            <a:endParaRPr lang="sk-SK" sz="14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Ovál 12"/>
          <p:cNvSpPr/>
          <p:nvPr/>
        </p:nvSpPr>
        <p:spPr>
          <a:xfrm>
            <a:off x="8748464" y="260648"/>
            <a:ext cx="144016" cy="144016"/>
          </a:xfrm>
          <a:prstGeom prst="ellipse">
            <a:avLst/>
          </a:prstGeom>
          <a:solidFill>
            <a:srgbClr val="95272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4" name="BlokTextu 13"/>
          <p:cNvSpPr txBox="1"/>
          <p:nvPr/>
        </p:nvSpPr>
        <p:spPr>
          <a:xfrm>
            <a:off x="8316416" y="178417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>
                <a:solidFill>
                  <a:srgbClr val="952727"/>
                </a:solidFill>
              </a:rPr>
              <a:t>7.2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6660232" y="6492875"/>
            <a:ext cx="2411760" cy="3651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</a:rPr>
              <a:t>Masarykova Univerzita Fakulta Informatiky</a:t>
            </a:r>
          </a:p>
        </p:txBody>
      </p:sp>
      <p:cxnSp>
        <p:nvCxnSpPr>
          <p:cNvPr id="7" name="Rovná spojnica 6"/>
          <p:cNvCxnSpPr/>
          <p:nvPr/>
        </p:nvCxnSpPr>
        <p:spPr>
          <a:xfrm>
            <a:off x="107504" y="6525344"/>
            <a:ext cx="8928992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headEnd type="none" w="sm" len="sm"/>
          </a:ln>
          <a:effectLst/>
        </p:spPr>
      </p:cxnSp>
      <p:sp>
        <p:nvSpPr>
          <p:cNvPr id="8" name="BlokTextu 7"/>
          <p:cNvSpPr txBox="1"/>
          <p:nvPr/>
        </p:nvSpPr>
        <p:spPr>
          <a:xfrm>
            <a:off x="539552" y="544468"/>
            <a:ext cx="8208912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err="1" smtClean="0"/>
              <a:t>Digitální</a:t>
            </a:r>
            <a:r>
              <a:rPr lang="sk-SK" sz="3200" dirty="0" smtClean="0"/>
              <a:t> </a:t>
            </a:r>
            <a:r>
              <a:rPr lang="sk-SK" sz="3200" dirty="0" smtClean="0"/>
              <a:t>fotografie</a:t>
            </a:r>
            <a:endParaRPr lang="sk-SK" sz="1050" b="1" dirty="0" smtClean="0"/>
          </a:p>
          <a:p>
            <a:endParaRPr lang="pt-BR" sz="1050" dirty="0" smtClean="0"/>
          </a:p>
          <a:p>
            <a:endParaRPr lang="sk-SK" dirty="0"/>
          </a:p>
        </p:txBody>
      </p:sp>
      <p:sp>
        <p:nvSpPr>
          <p:cNvPr id="9" name="BlokTextu 8"/>
          <p:cNvSpPr txBox="1"/>
          <p:nvPr/>
        </p:nvSpPr>
        <p:spPr>
          <a:xfrm>
            <a:off x="539552" y="1412776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JPEG </a:t>
            </a:r>
          </a:p>
        </p:txBody>
      </p:sp>
      <p:pic>
        <p:nvPicPr>
          <p:cNvPr id="11" name="Obrázok 10" descr="cameraobscu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2314343"/>
            <a:ext cx="7884991" cy="2877386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2" name="BlokTextu 11"/>
          <p:cNvSpPr txBox="1"/>
          <p:nvPr/>
        </p:nvSpPr>
        <p:spPr>
          <a:xfrm>
            <a:off x="539552" y="5281463"/>
            <a:ext cx="8208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i="1" dirty="0" smtClean="0">
                <a:solidFill>
                  <a:schemeClr val="bg1">
                    <a:lumMod val="50000"/>
                  </a:schemeClr>
                </a:solidFill>
              </a:rPr>
              <a:t>50</a:t>
            </a:r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</a:rPr>
              <a:t>% </a:t>
            </a:r>
            <a:r>
              <a:rPr lang="sk-SK" sz="1400" i="1" dirty="0" smtClean="0">
                <a:solidFill>
                  <a:schemeClr val="bg1">
                    <a:lumMod val="50000"/>
                  </a:schemeClr>
                </a:solidFill>
              </a:rPr>
              <a:t>(15Kb)</a:t>
            </a:r>
            <a:endParaRPr lang="sk-SK" sz="14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Ovál 12"/>
          <p:cNvSpPr/>
          <p:nvPr/>
        </p:nvSpPr>
        <p:spPr>
          <a:xfrm>
            <a:off x="8748464" y="260648"/>
            <a:ext cx="144016" cy="144016"/>
          </a:xfrm>
          <a:prstGeom prst="ellipse">
            <a:avLst/>
          </a:prstGeom>
          <a:solidFill>
            <a:srgbClr val="95272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4" name="BlokTextu 13"/>
          <p:cNvSpPr txBox="1"/>
          <p:nvPr/>
        </p:nvSpPr>
        <p:spPr>
          <a:xfrm>
            <a:off x="8316416" y="178417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>
                <a:solidFill>
                  <a:srgbClr val="952727"/>
                </a:solidFill>
              </a:rPr>
              <a:t>7.2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6660232" y="6492875"/>
            <a:ext cx="2411760" cy="3651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</a:rPr>
              <a:t>Masarykova Univerzita Fakulta Informatiky</a:t>
            </a:r>
          </a:p>
        </p:txBody>
      </p:sp>
      <p:cxnSp>
        <p:nvCxnSpPr>
          <p:cNvPr id="7" name="Rovná spojnica 6"/>
          <p:cNvCxnSpPr/>
          <p:nvPr/>
        </p:nvCxnSpPr>
        <p:spPr>
          <a:xfrm>
            <a:off x="107504" y="6525344"/>
            <a:ext cx="8928992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headEnd type="none" w="sm" len="sm"/>
          </a:ln>
          <a:effectLst/>
        </p:spPr>
      </p:cxnSp>
      <p:sp>
        <p:nvSpPr>
          <p:cNvPr id="8" name="BlokTextu 7"/>
          <p:cNvSpPr txBox="1"/>
          <p:nvPr/>
        </p:nvSpPr>
        <p:spPr>
          <a:xfrm>
            <a:off x="539552" y="544468"/>
            <a:ext cx="8208912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err="1" smtClean="0"/>
              <a:t>Digitální</a:t>
            </a:r>
            <a:r>
              <a:rPr lang="sk-SK" sz="3200" dirty="0" smtClean="0"/>
              <a:t> </a:t>
            </a:r>
            <a:r>
              <a:rPr lang="sk-SK" sz="3200" dirty="0" smtClean="0"/>
              <a:t>fotografie</a:t>
            </a:r>
            <a:endParaRPr lang="sk-SK" sz="1050" b="1" dirty="0" smtClean="0"/>
          </a:p>
          <a:p>
            <a:endParaRPr lang="pt-BR" sz="1050" dirty="0" smtClean="0"/>
          </a:p>
          <a:p>
            <a:endParaRPr lang="sk-SK" dirty="0"/>
          </a:p>
        </p:txBody>
      </p:sp>
      <p:sp>
        <p:nvSpPr>
          <p:cNvPr id="9" name="BlokTextu 8"/>
          <p:cNvSpPr txBox="1"/>
          <p:nvPr/>
        </p:nvSpPr>
        <p:spPr>
          <a:xfrm>
            <a:off x="539552" y="1412776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JPEG </a:t>
            </a:r>
          </a:p>
        </p:txBody>
      </p:sp>
      <p:pic>
        <p:nvPicPr>
          <p:cNvPr id="11" name="Obrázok 10" descr="cameraobscu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2314343"/>
            <a:ext cx="7884991" cy="2877385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2" name="BlokTextu 11"/>
          <p:cNvSpPr txBox="1"/>
          <p:nvPr/>
        </p:nvSpPr>
        <p:spPr>
          <a:xfrm>
            <a:off x="539552" y="5281463"/>
            <a:ext cx="8208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i="1" dirty="0" smtClean="0">
                <a:solidFill>
                  <a:schemeClr val="bg1">
                    <a:lumMod val="50000"/>
                  </a:schemeClr>
                </a:solidFill>
              </a:rPr>
              <a:t>25</a:t>
            </a:r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</a:rPr>
              <a:t>% </a:t>
            </a:r>
            <a:r>
              <a:rPr lang="sk-SK" sz="1400" i="1" dirty="0" smtClean="0">
                <a:solidFill>
                  <a:schemeClr val="bg1">
                    <a:lumMod val="50000"/>
                  </a:schemeClr>
                </a:solidFill>
              </a:rPr>
              <a:t>(9Kb)</a:t>
            </a:r>
            <a:endParaRPr lang="sk-SK" sz="14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Ovál 12"/>
          <p:cNvSpPr/>
          <p:nvPr/>
        </p:nvSpPr>
        <p:spPr>
          <a:xfrm>
            <a:off x="8748464" y="260648"/>
            <a:ext cx="144016" cy="144016"/>
          </a:xfrm>
          <a:prstGeom prst="ellipse">
            <a:avLst/>
          </a:prstGeom>
          <a:solidFill>
            <a:srgbClr val="95272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4" name="BlokTextu 13"/>
          <p:cNvSpPr txBox="1"/>
          <p:nvPr/>
        </p:nvSpPr>
        <p:spPr>
          <a:xfrm>
            <a:off x="8316416" y="178417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>
                <a:solidFill>
                  <a:srgbClr val="952727"/>
                </a:solidFill>
              </a:rPr>
              <a:t>7.2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6660232" y="6492875"/>
            <a:ext cx="2411760" cy="3651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</a:rPr>
              <a:t>Masarykova Univerzita Fakulta Informatiky</a:t>
            </a:r>
          </a:p>
        </p:txBody>
      </p:sp>
      <p:cxnSp>
        <p:nvCxnSpPr>
          <p:cNvPr id="7" name="Rovná spojnica 6"/>
          <p:cNvCxnSpPr/>
          <p:nvPr/>
        </p:nvCxnSpPr>
        <p:spPr>
          <a:xfrm>
            <a:off x="107504" y="6525344"/>
            <a:ext cx="8928992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headEnd type="none" w="sm" len="sm"/>
          </a:ln>
          <a:effectLst/>
        </p:spPr>
      </p:cxnSp>
      <p:sp>
        <p:nvSpPr>
          <p:cNvPr id="8" name="BlokTextu 7"/>
          <p:cNvSpPr txBox="1"/>
          <p:nvPr/>
        </p:nvSpPr>
        <p:spPr>
          <a:xfrm>
            <a:off x="539552" y="544468"/>
            <a:ext cx="8208912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err="1" smtClean="0"/>
              <a:t>Digitální</a:t>
            </a:r>
            <a:r>
              <a:rPr lang="sk-SK" sz="3200" dirty="0" smtClean="0"/>
              <a:t> </a:t>
            </a:r>
            <a:r>
              <a:rPr lang="sk-SK" sz="3200" dirty="0" smtClean="0"/>
              <a:t>fotografie</a:t>
            </a:r>
            <a:endParaRPr lang="sk-SK" sz="1050" b="1" dirty="0" smtClean="0"/>
          </a:p>
          <a:p>
            <a:endParaRPr lang="pt-BR" sz="1050" dirty="0" smtClean="0"/>
          </a:p>
          <a:p>
            <a:endParaRPr lang="sk-SK" dirty="0"/>
          </a:p>
        </p:txBody>
      </p:sp>
      <p:sp>
        <p:nvSpPr>
          <p:cNvPr id="9" name="BlokTextu 8"/>
          <p:cNvSpPr txBox="1"/>
          <p:nvPr/>
        </p:nvSpPr>
        <p:spPr>
          <a:xfrm>
            <a:off x="539552" y="1412776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JPEG </a:t>
            </a:r>
          </a:p>
        </p:txBody>
      </p:sp>
      <p:pic>
        <p:nvPicPr>
          <p:cNvPr id="11" name="Obrázok 10" descr="cameraobscu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2314343"/>
            <a:ext cx="7884991" cy="2877385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2" name="BlokTextu 11"/>
          <p:cNvSpPr txBox="1"/>
          <p:nvPr/>
        </p:nvSpPr>
        <p:spPr>
          <a:xfrm>
            <a:off x="539552" y="5281463"/>
            <a:ext cx="8208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i="1" dirty="0" smtClean="0">
                <a:solidFill>
                  <a:schemeClr val="bg1">
                    <a:lumMod val="50000"/>
                  </a:schemeClr>
                </a:solidFill>
              </a:rPr>
              <a:t>5</a:t>
            </a:r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</a:rPr>
              <a:t>% </a:t>
            </a:r>
            <a:r>
              <a:rPr lang="sk-SK" sz="1400" i="1" dirty="0" smtClean="0">
                <a:solidFill>
                  <a:schemeClr val="bg1">
                    <a:lumMod val="50000"/>
                  </a:schemeClr>
                </a:solidFill>
              </a:rPr>
              <a:t>(6Kb)</a:t>
            </a:r>
            <a:endParaRPr lang="sk-SK" sz="14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Ovál 12"/>
          <p:cNvSpPr/>
          <p:nvPr/>
        </p:nvSpPr>
        <p:spPr>
          <a:xfrm>
            <a:off x="8748464" y="260648"/>
            <a:ext cx="144016" cy="144016"/>
          </a:xfrm>
          <a:prstGeom prst="ellipse">
            <a:avLst/>
          </a:prstGeom>
          <a:solidFill>
            <a:srgbClr val="95272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4" name="BlokTextu 13"/>
          <p:cNvSpPr txBox="1"/>
          <p:nvPr/>
        </p:nvSpPr>
        <p:spPr>
          <a:xfrm>
            <a:off x="8316416" y="178417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>
                <a:solidFill>
                  <a:srgbClr val="952727"/>
                </a:solidFill>
              </a:rPr>
              <a:t>7.2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6660232" y="6492875"/>
            <a:ext cx="2411760" cy="3651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</a:rPr>
              <a:t>Masarykova Univerzita Fakulta Informatiky</a:t>
            </a:r>
          </a:p>
        </p:txBody>
      </p:sp>
      <p:cxnSp>
        <p:nvCxnSpPr>
          <p:cNvPr id="7" name="Rovná spojnica 6"/>
          <p:cNvCxnSpPr/>
          <p:nvPr/>
        </p:nvCxnSpPr>
        <p:spPr>
          <a:xfrm>
            <a:off x="107504" y="6525344"/>
            <a:ext cx="8928992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headEnd type="none" w="sm" len="sm"/>
          </a:ln>
          <a:effectLst/>
        </p:spPr>
      </p:cxnSp>
      <p:sp>
        <p:nvSpPr>
          <p:cNvPr id="8" name="BlokTextu 7"/>
          <p:cNvSpPr txBox="1"/>
          <p:nvPr/>
        </p:nvSpPr>
        <p:spPr>
          <a:xfrm>
            <a:off x="539552" y="544468"/>
            <a:ext cx="8208912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err="1" smtClean="0"/>
              <a:t>Digitální</a:t>
            </a:r>
            <a:r>
              <a:rPr lang="sk-SK" sz="3200" dirty="0" smtClean="0"/>
              <a:t> </a:t>
            </a:r>
            <a:r>
              <a:rPr lang="sk-SK" sz="3200" dirty="0" smtClean="0"/>
              <a:t>fotografie</a:t>
            </a:r>
            <a:endParaRPr lang="sk-SK" sz="1050" b="1" dirty="0" smtClean="0"/>
          </a:p>
          <a:p>
            <a:endParaRPr lang="pt-BR" sz="1050" dirty="0" smtClean="0"/>
          </a:p>
          <a:p>
            <a:endParaRPr lang="sk-SK" dirty="0"/>
          </a:p>
        </p:txBody>
      </p:sp>
      <p:sp>
        <p:nvSpPr>
          <p:cNvPr id="9" name="BlokTextu 8"/>
          <p:cNvSpPr txBox="1"/>
          <p:nvPr/>
        </p:nvSpPr>
        <p:spPr>
          <a:xfrm>
            <a:off x="539552" y="1412776"/>
            <a:ext cx="8208912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TIFF </a:t>
            </a:r>
          </a:p>
          <a:p>
            <a:endParaRPr lang="sk-SK" sz="1600" dirty="0" smtClean="0"/>
          </a:p>
          <a:p>
            <a:pPr>
              <a:buFontTx/>
              <a:buChar char="-"/>
            </a:pPr>
            <a:r>
              <a:rPr lang="sk-SK" sz="1600" dirty="0" smtClean="0"/>
              <a:t> 24-bitová </a:t>
            </a:r>
            <a:r>
              <a:rPr lang="sk-SK" sz="1600" dirty="0" err="1"/>
              <a:t>data</a:t>
            </a:r>
            <a:endParaRPr lang="sk-SK" sz="1600" dirty="0"/>
          </a:p>
          <a:p>
            <a:pPr>
              <a:buFontTx/>
              <a:buChar char="-"/>
            </a:pPr>
            <a:r>
              <a:rPr lang="en-US" sz="1600" dirty="0" smtClean="0"/>
              <a:t> </a:t>
            </a:r>
            <a:r>
              <a:rPr lang="sk-SK" sz="1600" dirty="0" err="1"/>
              <a:t>bezztrátový</a:t>
            </a:r>
            <a:r>
              <a:rPr lang="sk-SK" sz="1600" dirty="0"/>
              <a:t> </a:t>
            </a:r>
            <a:r>
              <a:rPr lang="sk-SK" sz="1600" dirty="0" err="1"/>
              <a:t>přenos</a:t>
            </a:r>
            <a:r>
              <a:rPr lang="sk-SK" sz="1600" dirty="0"/>
              <a:t> rastrového obrazu</a:t>
            </a:r>
          </a:p>
          <a:p>
            <a:pPr>
              <a:buFontTx/>
              <a:buChar char="-"/>
            </a:pPr>
            <a:r>
              <a:rPr lang="sk-SK" sz="1600" dirty="0" smtClean="0"/>
              <a:t> </a:t>
            </a:r>
            <a:r>
              <a:rPr lang="sk-SK" sz="1600" dirty="0" err="1" smtClean="0"/>
              <a:t>kódování</a:t>
            </a:r>
            <a:r>
              <a:rPr lang="sk-SK" sz="1600" dirty="0" smtClean="0"/>
              <a:t> </a:t>
            </a:r>
            <a:r>
              <a:rPr lang="sk-SK" sz="1600" dirty="0"/>
              <a:t>RLE, LZW a CCITT, ale </a:t>
            </a:r>
            <a:r>
              <a:rPr lang="sk-SK" sz="1600" dirty="0" err="1"/>
              <a:t>může</a:t>
            </a:r>
            <a:r>
              <a:rPr lang="sk-SK" sz="1600" dirty="0"/>
              <a:t> </a:t>
            </a:r>
            <a:r>
              <a:rPr lang="sk-SK" sz="1600" dirty="0" err="1"/>
              <a:t>použít</a:t>
            </a:r>
            <a:r>
              <a:rPr lang="sk-SK" sz="1600" dirty="0"/>
              <a:t> i JPEG</a:t>
            </a:r>
          </a:p>
          <a:p>
            <a:pPr>
              <a:buFontTx/>
              <a:buChar char="-"/>
            </a:pPr>
            <a:r>
              <a:rPr lang="en-US" sz="1600" dirty="0" smtClean="0"/>
              <a:t> </a:t>
            </a:r>
            <a:r>
              <a:rPr lang="sk-SK" sz="1600" dirty="0" smtClean="0"/>
              <a:t>podporuje </a:t>
            </a:r>
            <a:r>
              <a:rPr lang="sk-SK" sz="1600" dirty="0" err="1"/>
              <a:t>stránkování</a:t>
            </a:r>
            <a:r>
              <a:rPr lang="sk-SK" sz="1600" dirty="0"/>
              <a:t> a </a:t>
            </a:r>
            <a:r>
              <a:rPr lang="sk-SK" sz="1600" dirty="0" err="1"/>
              <a:t>více</a:t>
            </a:r>
            <a:r>
              <a:rPr lang="sk-SK" sz="1600" dirty="0"/>
              <a:t> </a:t>
            </a:r>
            <a:r>
              <a:rPr lang="sk-SK" sz="1600" dirty="0" err="1"/>
              <a:t>obrazů</a:t>
            </a:r>
            <a:r>
              <a:rPr lang="sk-SK" sz="1600" dirty="0"/>
              <a:t> v jednom, masky, cesty a alfa </a:t>
            </a:r>
            <a:r>
              <a:rPr lang="sk-SK" sz="1600" dirty="0" smtClean="0"/>
              <a:t>kanál</a:t>
            </a:r>
          </a:p>
          <a:p>
            <a:pPr>
              <a:buFontTx/>
              <a:buChar char="-"/>
            </a:pPr>
            <a:r>
              <a:rPr lang="sk-SK" sz="1600" dirty="0" smtClean="0"/>
              <a:t> </a:t>
            </a:r>
            <a:r>
              <a:rPr lang="sk-SK" sz="1600" dirty="0" err="1"/>
              <a:t>jednoduše</a:t>
            </a:r>
            <a:r>
              <a:rPr lang="sk-SK" sz="1600" dirty="0"/>
              <a:t> </a:t>
            </a:r>
            <a:r>
              <a:rPr lang="sk-SK" sz="1600" dirty="0" err="1"/>
              <a:t>rozšířitelný</a:t>
            </a:r>
            <a:endParaRPr lang="sk-SK" sz="1600" dirty="0"/>
          </a:p>
          <a:p>
            <a:pPr lvl="1">
              <a:buFontTx/>
              <a:buChar char="-"/>
            </a:pPr>
            <a:r>
              <a:rPr lang="sk-SK" sz="1600" dirty="0" smtClean="0"/>
              <a:t> </a:t>
            </a:r>
            <a:r>
              <a:rPr lang="sk-SK" sz="1600" dirty="0" err="1" smtClean="0"/>
              <a:t>zmatek</a:t>
            </a:r>
            <a:endParaRPr lang="sk-SK" sz="1600" dirty="0" smtClean="0"/>
          </a:p>
          <a:p>
            <a:pPr lvl="1">
              <a:buFontTx/>
              <a:buChar char="-"/>
            </a:pPr>
            <a:r>
              <a:rPr lang="sk-SK" sz="1600" dirty="0"/>
              <a:t> </a:t>
            </a:r>
            <a:r>
              <a:rPr lang="sk-SK" sz="1600" dirty="0" smtClean="0"/>
              <a:t>existuje ale ISO norma</a:t>
            </a:r>
            <a:endParaRPr lang="sk-SK" sz="1600" dirty="0"/>
          </a:p>
          <a:p>
            <a:pPr>
              <a:buFontTx/>
              <a:buChar char="-"/>
            </a:pPr>
            <a:r>
              <a:rPr lang="cs-CZ" sz="1600" dirty="0" smtClean="0"/>
              <a:t> zaostal díky JPEG a RAW</a:t>
            </a:r>
            <a:endParaRPr lang="cs-CZ" sz="1600" dirty="0"/>
          </a:p>
        </p:txBody>
      </p:sp>
      <p:sp>
        <p:nvSpPr>
          <p:cNvPr id="11" name="Ovál 10"/>
          <p:cNvSpPr/>
          <p:nvPr/>
        </p:nvSpPr>
        <p:spPr>
          <a:xfrm>
            <a:off x="8748464" y="260648"/>
            <a:ext cx="144016" cy="144016"/>
          </a:xfrm>
          <a:prstGeom prst="ellipse">
            <a:avLst/>
          </a:prstGeom>
          <a:solidFill>
            <a:srgbClr val="95272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" name="BlokTextu 11"/>
          <p:cNvSpPr txBox="1"/>
          <p:nvPr/>
        </p:nvSpPr>
        <p:spPr>
          <a:xfrm>
            <a:off x="8316416" y="178417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>
                <a:solidFill>
                  <a:srgbClr val="952727"/>
                </a:solidFill>
              </a:rPr>
              <a:t>7.2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6660232" y="6492875"/>
            <a:ext cx="2411760" cy="3651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</a:rPr>
              <a:t>Masarykova Univerzita Fakulta Informatiky</a:t>
            </a:r>
          </a:p>
        </p:txBody>
      </p:sp>
      <p:cxnSp>
        <p:nvCxnSpPr>
          <p:cNvPr id="7" name="Rovná spojnica 6"/>
          <p:cNvCxnSpPr/>
          <p:nvPr/>
        </p:nvCxnSpPr>
        <p:spPr>
          <a:xfrm>
            <a:off x="107504" y="6525344"/>
            <a:ext cx="8928992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headEnd type="none" w="sm" len="sm"/>
          </a:ln>
          <a:effectLst/>
        </p:spPr>
      </p:cxnSp>
      <p:sp>
        <p:nvSpPr>
          <p:cNvPr id="8" name="BlokTextu 7"/>
          <p:cNvSpPr txBox="1"/>
          <p:nvPr/>
        </p:nvSpPr>
        <p:spPr>
          <a:xfrm>
            <a:off x="539552" y="544468"/>
            <a:ext cx="8208912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err="1" smtClean="0"/>
              <a:t>Digitální</a:t>
            </a:r>
            <a:r>
              <a:rPr lang="sk-SK" sz="3200" dirty="0" smtClean="0"/>
              <a:t> </a:t>
            </a:r>
            <a:r>
              <a:rPr lang="sk-SK" sz="3200" dirty="0" smtClean="0"/>
              <a:t>fotografie</a:t>
            </a:r>
            <a:endParaRPr lang="sk-SK" sz="1050" b="1" dirty="0" smtClean="0"/>
          </a:p>
          <a:p>
            <a:endParaRPr lang="pt-BR" sz="1050" dirty="0" smtClean="0"/>
          </a:p>
          <a:p>
            <a:endParaRPr lang="sk-SK" dirty="0"/>
          </a:p>
        </p:txBody>
      </p:sp>
      <p:sp>
        <p:nvSpPr>
          <p:cNvPr id="9" name="BlokTextu 8"/>
          <p:cNvSpPr txBox="1"/>
          <p:nvPr/>
        </p:nvSpPr>
        <p:spPr>
          <a:xfrm>
            <a:off x="539552" y="1351796"/>
            <a:ext cx="820891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RAW </a:t>
            </a:r>
          </a:p>
          <a:p>
            <a:endParaRPr lang="sk-SK" sz="1600" dirty="0" smtClean="0"/>
          </a:p>
          <a:p>
            <a:pPr>
              <a:buFontTx/>
              <a:buChar char="-"/>
            </a:pPr>
            <a:r>
              <a:rPr lang="sk-SK" sz="1600" dirty="0" smtClean="0"/>
              <a:t> </a:t>
            </a:r>
            <a:r>
              <a:rPr lang="sk-SK" sz="1600" dirty="0" err="1"/>
              <a:t>není</a:t>
            </a:r>
            <a:r>
              <a:rPr lang="sk-SK" sz="1600" dirty="0"/>
              <a:t> formát obrazových </a:t>
            </a:r>
            <a:r>
              <a:rPr lang="sk-SK" sz="1600" dirty="0" err="1"/>
              <a:t>dat</a:t>
            </a:r>
            <a:r>
              <a:rPr lang="sk-SK" sz="1600" dirty="0"/>
              <a:t> ale spíše </a:t>
            </a:r>
            <a:r>
              <a:rPr lang="sk-SK" sz="1600" dirty="0" err="1"/>
              <a:t>dat</a:t>
            </a:r>
            <a:r>
              <a:rPr lang="sk-SK" sz="1600" dirty="0"/>
              <a:t> </a:t>
            </a:r>
            <a:r>
              <a:rPr lang="sk-SK" sz="1600" dirty="0" err="1"/>
              <a:t>jako</a:t>
            </a:r>
            <a:r>
              <a:rPr lang="sk-SK" sz="1600" dirty="0"/>
              <a:t> </a:t>
            </a:r>
            <a:r>
              <a:rPr lang="sk-SK" sz="1600" dirty="0" err="1"/>
              <a:t>takových</a:t>
            </a:r>
            <a:endParaRPr lang="sk-SK" sz="1600" dirty="0"/>
          </a:p>
          <a:p>
            <a:pPr>
              <a:buFontTx/>
              <a:buChar char="-"/>
            </a:pPr>
            <a:r>
              <a:rPr lang="sk-SK" sz="1600" dirty="0" smtClean="0"/>
              <a:t> </a:t>
            </a:r>
            <a:r>
              <a:rPr lang="sk-SK" sz="1600" dirty="0" err="1"/>
              <a:t>Firmware</a:t>
            </a:r>
            <a:r>
              <a:rPr lang="sk-SK" sz="1600" dirty="0"/>
              <a:t> z </a:t>
            </a:r>
            <a:r>
              <a:rPr lang="sk-SK" sz="1600" dirty="0" err="1"/>
              <a:t>fotoaparátů</a:t>
            </a:r>
            <a:r>
              <a:rPr lang="sk-SK" sz="1600" dirty="0"/>
              <a:t> však často </a:t>
            </a:r>
            <a:r>
              <a:rPr lang="sk-SK" sz="1600" dirty="0" err="1"/>
              <a:t>dělá</a:t>
            </a:r>
            <a:r>
              <a:rPr lang="sk-SK" sz="1600" dirty="0"/>
              <a:t> RAW + </a:t>
            </a:r>
            <a:r>
              <a:rPr lang="sk-SK" sz="1600" dirty="0" smtClean="0"/>
              <a:t>JPEG</a:t>
            </a:r>
          </a:p>
          <a:p>
            <a:pPr>
              <a:buFontTx/>
              <a:buChar char="-"/>
            </a:pPr>
            <a:r>
              <a:rPr lang="sk-SK" sz="1600" dirty="0" smtClean="0"/>
              <a:t> 12-bit na každou </a:t>
            </a:r>
            <a:r>
              <a:rPr lang="sk-SK" sz="1600" dirty="0" err="1" smtClean="0"/>
              <a:t>barevnou</a:t>
            </a:r>
            <a:r>
              <a:rPr lang="sk-SK" sz="1600" dirty="0" smtClean="0"/>
              <a:t> </a:t>
            </a:r>
            <a:r>
              <a:rPr lang="sk-SK" sz="1600" dirty="0" err="1" smtClean="0"/>
              <a:t>složku</a:t>
            </a:r>
            <a:endParaRPr lang="sk-SK" sz="1600" dirty="0" smtClean="0"/>
          </a:p>
          <a:p>
            <a:pPr>
              <a:buFontTx/>
              <a:buChar char="-"/>
            </a:pPr>
            <a:endParaRPr lang="sk-SK" sz="1600" dirty="0"/>
          </a:p>
          <a:p>
            <a:r>
              <a:rPr lang="sk-SK" sz="1600" b="1" dirty="0" smtClean="0"/>
              <a:t>Proč RAW?</a:t>
            </a:r>
          </a:p>
          <a:p>
            <a:r>
              <a:rPr lang="sk-SK" sz="1600" b="1" dirty="0"/>
              <a:t>+</a:t>
            </a:r>
            <a:r>
              <a:rPr lang="sk-SK" sz="1600" dirty="0" smtClean="0"/>
              <a:t> 12-bit</a:t>
            </a:r>
            <a:r>
              <a:rPr lang="cs-CZ" sz="1600" dirty="0" smtClean="0"/>
              <a:t>ů na každou složku. </a:t>
            </a:r>
          </a:p>
          <a:p>
            <a:pPr lvl="1"/>
            <a:r>
              <a:rPr lang="cs-CZ" sz="1600" dirty="0"/>
              <a:t>-</a:t>
            </a:r>
            <a:r>
              <a:rPr lang="cs-CZ" sz="1600" dirty="0" smtClean="0"/>
              <a:t> 2</a:t>
            </a:r>
            <a:r>
              <a:rPr lang="en-US" sz="1600" dirty="0" smtClean="0"/>
              <a:t>^36 = 68 719 476 736 mo</a:t>
            </a:r>
            <a:r>
              <a:rPr lang="sk-SK" sz="1600" dirty="0" err="1" smtClean="0"/>
              <a:t>žností</a:t>
            </a:r>
            <a:r>
              <a:rPr lang="sk-SK" sz="1600" dirty="0" smtClean="0"/>
              <a:t> </a:t>
            </a:r>
            <a:r>
              <a:rPr lang="en-US" sz="1600" dirty="0" smtClean="0"/>
              <a:t>pro </a:t>
            </a:r>
            <a:r>
              <a:rPr lang="en-US" sz="1600" dirty="0" err="1" smtClean="0"/>
              <a:t>jeden</a:t>
            </a:r>
            <a:r>
              <a:rPr lang="en-US" sz="1600" dirty="0" smtClean="0"/>
              <a:t> pixel</a:t>
            </a:r>
          </a:p>
          <a:p>
            <a:pPr lvl="1"/>
            <a:r>
              <a:rPr lang="sk-SK" sz="1600" dirty="0" smtClean="0"/>
              <a:t>-</a:t>
            </a:r>
            <a:r>
              <a:rPr lang="en-US" sz="1600" dirty="0" smtClean="0"/>
              <a:t> JPEG m</a:t>
            </a:r>
            <a:r>
              <a:rPr lang="sk-SK" sz="1600" dirty="0" smtClean="0"/>
              <a:t>á 2</a:t>
            </a:r>
            <a:r>
              <a:rPr lang="en-US" sz="1600" dirty="0" smtClean="0"/>
              <a:t>^24 = 16 777 216 </a:t>
            </a:r>
            <a:r>
              <a:rPr lang="sk-SK" sz="1600" dirty="0" smtClean="0"/>
              <a:t>možností</a:t>
            </a:r>
            <a:endParaRPr lang="sk-SK" sz="1600" dirty="0"/>
          </a:p>
          <a:p>
            <a:endParaRPr lang="sk-SK" sz="1600" b="1" dirty="0" smtClean="0"/>
          </a:p>
          <a:p>
            <a:r>
              <a:rPr lang="sk-SK" sz="1600" dirty="0" smtClean="0"/>
              <a:t>+ </a:t>
            </a:r>
            <a:r>
              <a:rPr lang="sk-SK" sz="1600" dirty="0" err="1" smtClean="0"/>
              <a:t>vyvolání</a:t>
            </a:r>
            <a:r>
              <a:rPr lang="sk-SK" sz="1600" dirty="0" smtClean="0"/>
              <a:t> </a:t>
            </a:r>
            <a:r>
              <a:rPr lang="sk-SK" sz="1600" dirty="0" err="1"/>
              <a:t>raw</a:t>
            </a:r>
            <a:r>
              <a:rPr lang="sk-SK" sz="1600" dirty="0"/>
              <a:t> je možné </a:t>
            </a:r>
            <a:r>
              <a:rPr lang="sk-SK" sz="1600" dirty="0" smtClean="0"/>
              <a:t>vždy nanovo</a:t>
            </a:r>
          </a:p>
          <a:p>
            <a:pPr>
              <a:buFontTx/>
              <a:buChar char="-"/>
            </a:pPr>
            <a:r>
              <a:rPr lang="sk-SK" sz="1600" dirty="0"/>
              <a:t> </a:t>
            </a:r>
            <a:r>
              <a:rPr lang="sk-SK" sz="1600" dirty="0" smtClean="0"/>
              <a:t>mnoho formát</a:t>
            </a:r>
            <a:r>
              <a:rPr lang="cs-CZ" sz="1600" dirty="0" smtClean="0"/>
              <a:t>ů (</a:t>
            </a:r>
            <a:r>
              <a:rPr lang="sk-SK" sz="1600" dirty="0"/>
              <a:t>Canon - CRW, </a:t>
            </a:r>
            <a:r>
              <a:rPr lang="sk-SK" sz="1600" dirty="0" err="1"/>
              <a:t>Nikon</a:t>
            </a:r>
            <a:r>
              <a:rPr lang="sk-SK" sz="1600" dirty="0"/>
              <a:t> - NEF, </a:t>
            </a:r>
            <a:r>
              <a:rPr lang="sk-SK" sz="1600" dirty="0" err="1"/>
              <a:t>Olympus</a:t>
            </a:r>
            <a:r>
              <a:rPr lang="sk-SK" sz="1600" dirty="0"/>
              <a:t> - ORF, </a:t>
            </a:r>
            <a:r>
              <a:rPr lang="sk-SK" sz="1600" dirty="0" err="1"/>
              <a:t>Pentax</a:t>
            </a:r>
            <a:r>
              <a:rPr lang="sk-SK" sz="1600" dirty="0"/>
              <a:t> - PEF, </a:t>
            </a:r>
            <a:r>
              <a:rPr lang="sk-SK" sz="1600" dirty="0" smtClean="0"/>
              <a:t>...)</a:t>
            </a:r>
          </a:p>
          <a:p>
            <a:r>
              <a:rPr lang="sk-SK" sz="1600" dirty="0" smtClean="0"/>
              <a:t>+ </a:t>
            </a:r>
            <a:r>
              <a:rPr lang="sk-SK" sz="1600" dirty="0"/>
              <a:t>formát </a:t>
            </a:r>
            <a:r>
              <a:rPr lang="sk-SK" sz="1600" dirty="0" smtClean="0"/>
              <a:t>DNG</a:t>
            </a:r>
            <a:endParaRPr lang="sk-SK" sz="1600" dirty="0"/>
          </a:p>
          <a:p>
            <a:endParaRPr lang="sk-SK" sz="1600" dirty="0"/>
          </a:p>
          <a:p>
            <a:endParaRPr lang="sk-SK" sz="1600" b="1" dirty="0"/>
          </a:p>
        </p:txBody>
      </p:sp>
      <p:sp>
        <p:nvSpPr>
          <p:cNvPr id="11" name="Ovál 10"/>
          <p:cNvSpPr/>
          <p:nvPr/>
        </p:nvSpPr>
        <p:spPr>
          <a:xfrm>
            <a:off x="8748464" y="260648"/>
            <a:ext cx="144016" cy="144016"/>
          </a:xfrm>
          <a:prstGeom prst="ellipse">
            <a:avLst/>
          </a:prstGeom>
          <a:solidFill>
            <a:srgbClr val="95272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" name="BlokTextu 11"/>
          <p:cNvSpPr txBox="1"/>
          <p:nvPr/>
        </p:nvSpPr>
        <p:spPr>
          <a:xfrm>
            <a:off x="8316416" y="178417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>
                <a:solidFill>
                  <a:srgbClr val="952727"/>
                </a:solidFill>
              </a:rPr>
              <a:t>7.2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6660232" y="6492875"/>
            <a:ext cx="2411760" cy="3651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</a:rPr>
              <a:t>Masarykova Univerzita Fakulta Informatiky</a:t>
            </a:r>
          </a:p>
        </p:txBody>
      </p:sp>
      <p:cxnSp>
        <p:nvCxnSpPr>
          <p:cNvPr id="7" name="Rovná spojnica 6"/>
          <p:cNvCxnSpPr/>
          <p:nvPr/>
        </p:nvCxnSpPr>
        <p:spPr>
          <a:xfrm>
            <a:off x="107504" y="6525344"/>
            <a:ext cx="8928992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headEnd type="none" w="sm" len="sm"/>
          </a:ln>
          <a:effectLst/>
        </p:spPr>
      </p:cxnSp>
      <p:sp>
        <p:nvSpPr>
          <p:cNvPr id="9" name="BlokTextu 8"/>
          <p:cNvSpPr txBox="1"/>
          <p:nvPr/>
        </p:nvSpPr>
        <p:spPr>
          <a:xfrm>
            <a:off x="539552" y="544468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err="1" smtClean="0"/>
              <a:t>Digitální</a:t>
            </a:r>
            <a:r>
              <a:rPr lang="sk-SK" sz="3200" dirty="0" smtClean="0"/>
              <a:t> </a:t>
            </a:r>
            <a:r>
              <a:rPr lang="sk-SK" sz="3200" dirty="0" smtClean="0"/>
              <a:t>fotografie</a:t>
            </a:r>
            <a:endParaRPr lang="sk-SK" dirty="0"/>
          </a:p>
        </p:txBody>
      </p:sp>
      <p:sp>
        <p:nvSpPr>
          <p:cNvPr id="10" name="BlokTextu 9"/>
          <p:cNvSpPr txBox="1"/>
          <p:nvPr/>
        </p:nvSpPr>
        <p:spPr>
          <a:xfrm>
            <a:off x="539552" y="1412776"/>
            <a:ext cx="820891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 hurá na cvičení. </a:t>
            </a:r>
            <a:r>
              <a:rPr lang="cs-CZ" sz="2000" b="1" dirty="0" smtClean="0">
                <a:sym typeface="Wingdings" pitchFamily="2" charset="2"/>
              </a:rPr>
              <a:t></a:t>
            </a:r>
          </a:p>
          <a:p>
            <a:endParaRPr lang="cs-CZ" sz="2000" b="1" dirty="0">
              <a:sym typeface="Wingdings" pitchFamily="2" charset="2"/>
            </a:endParaRPr>
          </a:p>
          <a:p>
            <a:r>
              <a:rPr lang="cs-CZ" b="1" dirty="0" smtClean="0">
                <a:solidFill>
                  <a:srgbClr val="952727"/>
                </a:solidFill>
                <a:sym typeface="Wingdings" pitchFamily="2" charset="2"/>
              </a:rPr>
              <a:t>Proč GIMP a ne </a:t>
            </a:r>
            <a:r>
              <a:rPr lang="cs-CZ" b="1" dirty="0" err="1" smtClean="0">
                <a:solidFill>
                  <a:srgbClr val="952727"/>
                </a:solidFill>
                <a:sym typeface="Wingdings" pitchFamily="2" charset="2"/>
              </a:rPr>
              <a:t>Picasa</a:t>
            </a:r>
            <a:r>
              <a:rPr lang="cs-CZ" b="1" dirty="0" smtClean="0">
                <a:solidFill>
                  <a:srgbClr val="952727"/>
                </a:solidFill>
                <a:sym typeface="Wingdings" pitchFamily="2" charset="2"/>
              </a:rPr>
              <a:t>?</a:t>
            </a:r>
          </a:p>
          <a:p>
            <a:endParaRPr lang="cs-CZ" b="1" dirty="0">
              <a:sym typeface="Wingdings" pitchFamily="2" charset="2"/>
            </a:endParaRPr>
          </a:p>
          <a:p>
            <a:r>
              <a:rPr lang="pl-PL" sz="1600" dirty="0" smtClean="0"/>
              <a:t>- Umožňuje </a:t>
            </a:r>
            <a:r>
              <a:rPr lang="pl-PL" sz="1600" dirty="0"/>
              <a:t>mnohem větší kontrolu nad obrazem</a:t>
            </a:r>
          </a:p>
          <a:p>
            <a:r>
              <a:rPr lang="sk-SK" sz="1600" dirty="0" smtClean="0"/>
              <a:t>- </a:t>
            </a:r>
            <a:r>
              <a:rPr lang="sk-SK" sz="1600" dirty="0" err="1"/>
              <a:t>pracovat</a:t>
            </a:r>
            <a:r>
              <a:rPr lang="sk-SK" sz="1600" dirty="0"/>
              <a:t> s </a:t>
            </a:r>
            <a:r>
              <a:rPr lang="sk-SK" sz="1600" dirty="0" err="1"/>
              <a:t>vrstvam</a:t>
            </a:r>
            <a:endParaRPr lang="sk-SK" sz="1600" dirty="0"/>
          </a:p>
          <a:p>
            <a:r>
              <a:rPr lang="sk-SK" sz="1600" dirty="0" smtClean="0"/>
              <a:t>- </a:t>
            </a:r>
            <a:r>
              <a:rPr lang="sk-SK" sz="1600" dirty="0" err="1"/>
              <a:t>množství</a:t>
            </a:r>
            <a:r>
              <a:rPr lang="sk-SK" sz="1600" dirty="0"/>
              <a:t> </a:t>
            </a:r>
            <a:r>
              <a:rPr lang="sk-SK" sz="1600" dirty="0" err="1"/>
              <a:t>modulů</a:t>
            </a:r>
            <a:endParaRPr lang="sk-SK" sz="1600" dirty="0"/>
          </a:p>
          <a:p>
            <a:r>
              <a:rPr lang="sk-SK" sz="1600" dirty="0" smtClean="0"/>
              <a:t>- </a:t>
            </a:r>
            <a:r>
              <a:rPr lang="sk-SK" sz="1600" dirty="0" err="1" smtClean="0"/>
              <a:t>workflow</a:t>
            </a:r>
            <a:endParaRPr lang="sk-SK" sz="1600" dirty="0" smtClean="0"/>
          </a:p>
        </p:txBody>
      </p:sp>
      <p:sp>
        <p:nvSpPr>
          <p:cNvPr id="11" name="Ovál 10"/>
          <p:cNvSpPr/>
          <p:nvPr/>
        </p:nvSpPr>
        <p:spPr>
          <a:xfrm>
            <a:off x="8748464" y="260648"/>
            <a:ext cx="144016" cy="144016"/>
          </a:xfrm>
          <a:prstGeom prst="ellipse">
            <a:avLst/>
          </a:prstGeom>
          <a:solidFill>
            <a:srgbClr val="95272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" name="BlokTextu 11"/>
          <p:cNvSpPr txBox="1"/>
          <p:nvPr/>
        </p:nvSpPr>
        <p:spPr>
          <a:xfrm>
            <a:off x="8316416" y="178417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>
                <a:solidFill>
                  <a:srgbClr val="952727"/>
                </a:solidFill>
              </a:rPr>
              <a:t>7.3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6660232" y="6492875"/>
            <a:ext cx="2411760" cy="3651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</a:rPr>
              <a:t>Masarykova Univerzita Fakulta Informatiky</a:t>
            </a:r>
          </a:p>
        </p:txBody>
      </p:sp>
      <p:cxnSp>
        <p:nvCxnSpPr>
          <p:cNvPr id="7" name="Rovná spojnica 6"/>
          <p:cNvCxnSpPr/>
          <p:nvPr/>
        </p:nvCxnSpPr>
        <p:spPr>
          <a:xfrm>
            <a:off x="107504" y="6525344"/>
            <a:ext cx="8928992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headEnd type="none" w="sm" len="sm"/>
          </a:ln>
          <a:effectLst/>
        </p:spPr>
      </p:cxnSp>
      <p:sp>
        <p:nvSpPr>
          <p:cNvPr id="8" name="Zástupný symbol päty 3"/>
          <p:cNvSpPr txBox="1">
            <a:spLocks/>
          </p:cNvSpPr>
          <p:nvPr/>
        </p:nvSpPr>
        <p:spPr>
          <a:xfrm>
            <a:off x="72008" y="6492875"/>
            <a:ext cx="5508104" cy="365125"/>
          </a:xfrm>
          <a:prstGeom prst="rect">
            <a:avLst/>
          </a:prstGeom>
        </p:spPr>
        <p:txBody>
          <a:bodyPr vert="horz" anchor="ctr"/>
          <a:lstStyle/>
          <a:p>
            <a:r>
              <a:rPr lang="sk-SK" sz="1000" dirty="0" err="1" smtClean="0">
                <a:solidFill>
                  <a:schemeClr val="bg1">
                    <a:lumMod val="10000"/>
                  </a:schemeClr>
                </a:solidFill>
              </a:rPr>
              <a:t>Současná</a:t>
            </a:r>
            <a:r>
              <a:rPr lang="sk-SK" sz="1000" dirty="0" smtClean="0">
                <a:solidFill>
                  <a:schemeClr val="bg1">
                    <a:lumMod val="10000"/>
                  </a:schemeClr>
                </a:solidFill>
              </a:rPr>
              <a:t> počítačová grafika / </a:t>
            </a:r>
            <a:r>
              <a:rPr lang="sk-SK" sz="1000" dirty="0" err="1" smtClean="0">
                <a:solidFill>
                  <a:schemeClr val="bg1">
                    <a:lumMod val="10000"/>
                  </a:schemeClr>
                </a:solidFill>
              </a:rPr>
              <a:t>Digitální</a:t>
            </a:r>
            <a:r>
              <a:rPr lang="sk-SK" sz="1000" dirty="0" smtClean="0">
                <a:solidFill>
                  <a:schemeClr val="bg1">
                    <a:lumMod val="10000"/>
                  </a:schemeClr>
                </a:solidFill>
              </a:rPr>
              <a:t> fotografie / </a:t>
            </a:r>
            <a:r>
              <a:rPr lang="sk-SK" sz="1000" dirty="0" err="1" smtClean="0"/>
              <a:t>Tisk</a:t>
            </a:r>
            <a:endParaRPr lang="sk-SK" sz="1000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9" name="BlokTextu 8"/>
          <p:cNvSpPr txBox="1"/>
          <p:nvPr/>
        </p:nvSpPr>
        <p:spPr>
          <a:xfrm>
            <a:off x="539552" y="544468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err="1" smtClean="0"/>
              <a:t>Digitální</a:t>
            </a:r>
            <a:r>
              <a:rPr lang="sk-SK" sz="3200" dirty="0" smtClean="0"/>
              <a:t> </a:t>
            </a:r>
            <a:r>
              <a:rPr lang="sk-SK" sz="3200" dirty="0" smtClean="0"/>
              <a:t>fotografie</a:t>
            </a:r>
            <a:endParaRPr lang="sk-SK" dirty="0"/>
          </a:p>
        </p:txBody>
      </p:sp>
      <p:sp>
        <p:nvSpPr>
          <p:cNvPr id="10" name="BlokTextu 9"/>
          <p:cNvSpPr txBox="1"/>
          <p:nvPr/>
        </p:nvSpPr>
        <p:spPr>
          <a:xfrm>
            <a:off x="539552" y="1196752"/>
            <a:ext cx="820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b="1" dirty="0" err="1"/>
              <a:t>Barevné</a:t>
            </a:r>
            <a:r>
              <a:rPr lang="sk-SK" sz="2400" b="1" dirty="0"/>
              <a:t> </a:t>
            </a:r>
            <a:r>
              <a:rPr lang="sk-SK" sz="2400" b="1" dirty="0" smtClean="0"/>
              <a:t>profily</a:t>
            </a:r>
            <a:endParaRPr lang="sk-SK" sz="2400" b="1" dirty="0"/>
          </a:p>
        </p:txBody>
      </p:sp>
      <p:pic>
        <p:nvPicPr>
          <p:cNvPr id="12" name="Obrázok 11" descr="cameraobscu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91666" y="1988841"/>
            <a:ext cx="3718309" cy="3672404"/>
          </a:xfrm>
          <a:prstGeom prst="rect">
            <a:avLst/>
          </a:prstGeom>
          <a:ln w="25400">
            <a:noFill/>
          </a:ln>
          <a:effectLst/>
        </p:spPr>
      </p:pic>
      <p:sp>
        <p:nvSpPr>
          <p:cNvPr id="11" name="Ovál 10"/>
          <p:cNvSpPr/>
          <p:nvPr/>
        </p:nvSpPr>
        <p:spPr>
          <a:xfrm>
            <a:off x="8748464" y="260648"/>
            <a:ext cx="144016" cy="144016"/>
          </a:xfrm>
          <a:prstGeom prst="ellipse">
            <a:avLst/>
          </a:prstGeom>
          <a:solidFill>
            <a:srgbClr val="95272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3" name="BlokTextu 12"/>
          <p:cNvSpPr txBox="1"/>
          <p:nvPr/>
        </p:nvSpPr>
        <p:spPr>
          <a:xfrm>
            <a:off x="8316416" y="178417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>
                <a:solidFill>
                  <a:srgbClr val="952727"/>
                </a:solidFill>
              </a:rPr>
              <a:t>7.1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6660232" y="6492875"/>
            <a:ext cx="2411760" cy="3651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</a:rPr>
              <a:t>Masarykova Univerzita Fakulta Informatiky</a:t>
            </a:r>
          </a:p>
        </p:txBody>
      </p:sp>
      <p:cxnSp>
        <p:nvCxnSpPr>
          <p:cNvPr id="7" name="Rovná spojnica 6"/>
          <p:cNvCxnSpPr/>
          <p:nvPr/>
        </p:nvCxnSpPr>
        <p:spPr>
          <a:xfrm>
            <a:off x="107504" y="6525344"/>
            <a:ext cx="8928992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headEnd type="none" w="sm" len="sm"/>
          </a:ln>
          <a:effectLst/>
        </p:spPr>
      </p:cxnSp>
      <p:sp>
        <p:nvSpPr>
          <p:cNvPr id="9" name="BlokTextu 8"/>
          <p:cNvSpPr txBox="1"/>
          <p:nvPr/>
        </p:nvSpPr>
        <p:spPr>
          <a:xfrm>
            <a:off x="539552" y="544468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err="1" smtClean="0"/>
              <a:t>Digitální</a:t>
            </a:r>
            <a:r>
              <a:rPr lang="sk-SK" sz="3200" dirty="0" smtClean="0"/>
              <a:t> </a:t>
            </a:r>
            <a:r>
              <a:rPr lang="sk-SK" sz="3200" dirty="0" smtClean="0"/>
              <a:t>fotografie</a:t>
            </a:r>
            <a:endParaRPr lang="sk-SK" dirty="0"/>
          </a:p>
        </p:txBody>
      </p:sp>
      <p:sp>
        <p:nvSpPr>
          <p:cNvPr id="10" name="BlokTextu 9"/>
          <p:cNvSpPr txBox="1"/>
          <p:nvPr/>
        </p:nvSpPr>
        <p:spPr>
          <a:xfrm>
            <a:off x="539552" y="1444714"/>
            <a:ext cx="8208912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b="1" dirty="0" smtClean="0"/>
              <a:t>RGB</a:t>
            </a:r>
          </a:p>
          <a:p>
            <a:endParaRPr lang="sk-SK" sz="2000" dirty="0"/>
          </a:p>
          <a:p>
            <a:r>
              <a:rPr lang="sk-SK" sz="1600" dirty="0" smtClean="0"/>
              <a:t>- </a:t>
            </a:r>
            <a:r>
              <a:rPr lang="sk-SK" sz="1600" dirty="0" err="1"/>
              <a:t>nejvíce</a:t>
            </a:r>
            <a:r>
              <a:rPr lang="sk-SK" sz="1600" dirty="0"/>
              <a:t> používané </a:t>
            </a:r>
            <a:r>
              <a:rPr lang="sk-SK" sz="1600" dirty="0" err="1"/>
              <a:t>barevné</a:t>
            </a:r>
            <a:r>
              <a:rPr lang="sk-SK" sz="1600" dirty="0"/>
              <a:t> </a:t>
            </a:r>
            <a:r>
              <a:rPr lang="sk-SK" sz="1600" dirty="0" err="1"/>
              <a:t>míchání</a:t>
            </a:r>
            <a:r>
              <a:rPr lang="sk-SK" sz="1600" dirty="0"/>
              <a:t> dnešní doby</a:t>
            </a:r>
          </a:p>
          <a:p>
            <a:pPr>
              <a:buFontTx/>
              <a:buChar char="-"/>
            </a:pPr>
            <a:r>
              <a:rPr lang="sk-SK" sz="1600" dirty="0" err="1" smtClean="0"/>
              <a:t>veškerá</a:t>
            </a:r>
            <a:r>
              <a:rPr lang="sk-SK" sz="1600" dirty="0" smtClean="0"/>
              <a:t> </a:t>
            </a:r>
            <a:r>
              <a:rPr lang="sk-SK" sz="1600" dirty="0" err="1"/>
              <a:t>zařízení</a:t>
            </a:r>
            <a:r>
              <a:rPr lang="sk-SK" sz="1600" dirty="0"/>
              <a:t>, </a:t>
            </a:r>
            <a:r>
              <a:rPr lang="sk-SK" sz="1600" dirty="0" err="1"/>
              <a:t>která</a:t>
            </a:r>
            <a:r>
              <a:rPr lang="sk-SK" sz="1600" dirty="0"/>
              <a:t> </a:t>
            </a:r>
            <a:r>
              <a:rPr lang="sk-SK" sz="1600" dirty="0" err="1"/>
              <a:t>produkují</a:t>
            </a:r>
            <a:r>
              <a:rPr lang="sk-SK" sz="1600" dirty="0"/>
              <a:t> </a:t>
            </a:r>
            <a:r>
              <a:rPr lang="sk-SK" sz="1600" dirty="0" err="1"/>
              <a:t>barvu</a:t>
            </a:r>
            <a:r>
              <a:rPr lang="sk-SK" sz="1600" dirty="0"/>
              <a:t> na </a:t>
            </a:r>
            <a:r>
              <a:rPr lang="sk-SK" sz="1600" dirty="0" err="1"/>
              <a:t>základě</a:t>
            </a:r>
            <a:r>
              <a:rPr lang="sk-SK" sz="1600" dirty="0"/>
              <a:t> </a:t>
            </a:r>
            <a:r>
              <a:rPr lang="sk-SK" sz="1600" dirty="0" err="1"/>
              <a:t>vyzařování</a:t>
            </a:r>
            <a:r>
              <a:rPr lang="sk-SK" sz="1600" dirty="0"/>
              <a:t> </a:t>
            </a:r>
            <a:r>
              <a:rPr lang="sk-SK" sz="1600" dirty="0" err="1" smtClean="0"/>
              <a:t>světla</a:t>
            </a:r>
            <a:endParaRPr lang="sk-SK" sz="1600" dirty="0" smtClean="0"/>
          </a:p>
          <a:p>
            <a:pPr>
              <a:buFontTx/>
              <a:buChar char="-"/>
            </a:pPr>
            <a:endParaRPr lang="sk-SK" sz="1600" dirty="0"/>
          </a:p>
          <a:p>
            <a:r>
              <a:rPr lang="sk-SK" sz="1600" u="sng" dirty="0" err="1" smtClean="0"/>
              <a:t>Reprezentace</a:t>
            </a:r>
            <a:r>
              <a:rPr lang="sk-SK" sz="1600" u="sng" dirty="0" smtClean="0"/>
              <a:t> :</a:t>
            </a:r>
          </a:p>
          <a:p>
            <a:endParaRPr lang="sk-SK" sz="1600" u="sng" dirty="0" smtClean="0"/>
          </a:p>
          <a:p>
            <a:r>
              <a:rPr lang="sk-SK" sz="1600" dirty="0" smtClean="0"/>
              <a:t>Aritmetická	 (</a:t>
            </a:r>
            <a:r>
              <a:rPr lang="sk-SK" sz="1600" dirty="0" err="1"/>
              <a:t>float,float,float</a:t>
            </a:r>
            <a:r>
              <a:rPr lang="sk-SK" sz="1600" dirty="0"/>
              <a:t>)</a:t>
            </a:r>
            <a:br>
              <a:rPr lang="sk-SK" sz="1600" dirty="0"/>
            </a:br>
            <a:r>
              <a:rPr lang="sk-SK" sz="1600" dirty="0" err="1"/>
              <a:t>Percentilová</a:t>
            </a:r>
            <a:r>
              <a:rPr lang="sk-SK" sz="1600" dirty="0"/>
              <a:t> </a:t>
            </a:r>
            <a:r>
              <a:rPr lang="sk-SK" sz="1600" dirty="0" smtClean="0"/>
              <a:t>(</a:t>
            </a:r>
            <a:r>
              <a:rPr lang="sk-SK" sz="1600" dirty="0" err="1"/>
              <a:t>procento</a:t>
            </a:r>
            <a:r>
              <a:rPr lang="sk-SK" sz="1600" dirty="0"/>
              <a:t>, </a:t>
            </a:r>
            <a:r>
              <a:rPr lang="sk-SK" sz="1600" dirty="0" err="1"/>
              <a:t>procento</a:t>
            </a:r>
            <a:r>
              <a:rPr lang="sk-SK" sz="1600" dirty="0"/>
              <a:t>, </a:t>
            </a:r>
            <a:r>
              <a:rPr lang="sk-SK" sz="1600" dirty="0" err="1"/>
              <a:t>procento</a:t>
            </a:r>
            <a:r>
              <a:rPr lang="sk-SK" sz="1600" dirty="0"/>
              <a:t>)</a:t>
            </a:r>
            <a:br>
              <a:rPr lang="sk-SK" sz="1600" dirty="0"/>
            </a:br>
            <a:r>
              <a:rPr lang="sk-SK" sz="1600" dirty="0" err="1"/>
              <a:t>Digitální</a:t>
            </a:r>
            <a:r>
              <a:rPr lang="sk-SK" sz="1600" dirty="0"/>
              <a:t> </a:t>
            </a:r>
            <a:r>
              <a:rPr lang="sk-SK" sz="1600" dirty="0" smtClean="0"/>
              <a:t>(</a:t>
            </a:r>
            <a:r>
              <a:rPr lang="sk-SK" sz="1600" dirty="0"/>
              <a:t>R,G,B) 0 &lt; R,G,B &lt; max</a:t>
            </a:r>
            <a:br>
              <a:rPr lang="sk-SK" sz="1600" dirty="0"/>
            </a:br>
            <a:r>
              <a:rPr lang="sk-SK" sz="1600" dirty="0" err="1"/>
              <a:t>Hexadecimální</a:t>
            </a:r>
            <a:r>
              <a:rPr lang="sk-SK" sz="1600" dirty="0"/>
              <a:t> </a:t>
            </a:r>
            <a:r>
              <a:rPr lang="sk-SK" sz="1600" dirty="0" err="1"/>
              <a:t>Digitální</a:t>
            </a:r>
            <a:r>
              <a:rPr lang="sk-SK" sz="1600" dirty="0"/>
              <a:t> </a:t>
            </a:r>
            <a:r>
              <a:rPr lang="sk-SK" sz="1600" dirty="0" smtClean="0"/>
              <a:t>(</a:t>
            </a:r>
            <a:r>
              <a:rPr lang="sk-SK" sz="1600" dirty="0"/>
              <a:t>8-bit) (#FF0000)</a:t>
            </a:r>
          </a:p>
          <a:p>
            <a:endParaRPr lang="sk-SK" sz="2000" dirty="0"/>
          </a:p>
        </p:txBody>
      </p:sp>
      <p:pic>
        <p:nvPicPr>
          <p:cNvPr id="12" name="Obrázok 11" descr="cameraobscu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8104" y="3212978"/>
            <a:ext cx="2664294" cy="2664294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1" name="Ovál 10"/>
          <p:cNvSpPr/>
          <p:nvPr/>
        </p:nvSpPr>
        <p:spPr>
          <a:xfrm>
            <a:off x="8748464" y="260648"/>
            <a:ext cx="144016" cy="144016"/>
          </a:xfrm>
          <a:prstGeom prst="ellipse">
            <a:avLst/>
          </a:prstGeom>
          <a:solidFill>
            <a:srgbClr val="95272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3" name="BlokTextu 12"/>
          <p:cNvSpPr txBox="1"/>
          <p:nvPr/>
        </p:nvSpPr>
        <p:spPr>
          <a:xfrm>
            <a:off x="8316416" y="178417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>
                <a:solidFill>
                  <a:srgbClr val="952727"/>
                </a:solidFill>
              </a:rPr>
              <a:t>7.1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6660232" y="6492875"/>
            <a:ext cx="2411760" cy="3651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</a:rPr>
              <a:t>Masarykova Univerzita Fakulta Informatiky</a:t>
            </a:r>
          </a:p>
        </p:txBody>
      </p:sp>
      <p:cxnSp>
        <p:nvCxnSpPr>
          <p:cNvPr id="7" name="Rovná spojnica 6"/>
          <p:cNvCxnSpPr/>
          <p:nvPr/>
        </p:nvCxnSpPr>
        <p:spPr>
          <a:xfrm>
            <a:off x="107504" y="6525344"/>
            <a:ext cx="8928992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headEnd type="none" w="sm" len="sm"/>
          </a:ln>
          <a:effectLst/>
        </p:spPr>
      </p:cxnSp>
      <p:sp>
        <p:nvSpPr>
          <p:cNvPr id="9" name="BlokTextu 8"/>
          <p:cNvSpPr txBox="1"/>
          <p:nvPr/>
        </p:nvSpPr>
        <p:spPr>
          <a:xfrm>
            <a:off x="539552" y="548680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err="1" smtClean="0"/>
              <a:t>Digitální</a:t>
            </a:r>
            <a:r>
              <a:rPr lang="sk-SK" sz="3200" dirty="0" smtClean="0"/>
              <a:t> </a:t>
            </a:r>
            <a:r>
              <a:rPr lang="sk-SK" sz="3200" dirty="0" smtClean="0"/>
              <a:t>fotografie</a:t>
            </a:r>
            <a:endParaRPr lang="sk-SK" dirty="0"/>
          </a:p>
        </p:txBody>
      </p:sp>
      <p:sp>
        <p:nvSpPr>
          <p:cNvPr id="10" name="BlokTextu 9"/>
          <p:cNvSpPr txBox="1"/>
          <p:nvPr/>
        </p:nvSpPr>
        <p:spPr>
          <a:xfrm>
            <a:off x="539552" y="1196752"/>
            <a:ext cx="820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b="1" dirty="0" err="1"/>
              <a:t>Dělení</a:t>
            </a:r>
            <a:r>
              <a:rPr lang="sk-SK" sz="2400" b="1" dirty="0"/>
              <a:t> fotoaparátu do </a:t>
            </a:r>
            <a:r>
              <a:rPr lang="sk-SK" sz="2400" b="1" dirty="0" err="1"/>
              <a:t>tříd</a:t>
            </a:r>
            <a:r>
              <a:rPr lang="sk-SK" sz="2400" b="1" dirty="0"/>
              <a:t> a </a:t>
            </a:r>
            <a:r>
              <a:rPr lang="sk-SK" sz="2400" b="1" dirty="0" err="1"/>
              <a:t>jejich</a:t>
            </a:r>
            <a:r>
              <a:rPr lang="sk-SK" sz="2400" b="1" dirty="0"/>
              <a:t> klady resp. nevýhody</a:t>
            </a:r>
          </a:p>
        </p:txBody>
      </p:sp>
      <p:pic>
        <p:nvPicPr>
          <p:cNvPr id="14" name="Obrázok 13" descr="cameraobscu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2492896"/>
            <a:ext cx="3816424" cy="2531221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6660232" y="6492875"/>
            <a:ext cx="2411760" cy="3651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</a:rPr>
              <a:t>Masarykova Univerzita Fakulta Informatiky</a:t>
            </a:r>
          </a:p>
        </p:txBody>
      </p:sp>
      <p:cxnSp>
        <p:nvCxnSpPr>
          <p:cNvPr id="7" name="Rovná spojnica 6"/>
          <p:cNvCxnSpPr/>
          <p:nvPr/>
        </p:nvCxnSpPr>
        <p:spPr>
          <a:xfrm>
            <a:off x="107504" y="6525344"/>
            <a:ext cx="8928992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headEnd type="none" w="sm" len="sm"/>
          </a:ln>
          <a:effectLst/>
        </p:spPr>
      </p:cxnSp>
      <p:sp>
        <p:nvSpPr>
          <p:cNvPr id="9" name="BlokTextu 8"/>
          <p:cNvSpPr txBox="1"/>
          <p:nvPr/>
        </p:nvSpPr>
        <p:spPr>
          <a:xfrm>
            <a:off x="539552" y="544468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err="1" smtClean="0"/>
              <a:t>Digitální</a:t>
            </a:r>
            <a:r>
              <a:rPr lang="sk-SK" sz="3200" dirty="0" smtClean="0"/>
              <a:t> </a:t>
            </a:r>
            <a:r>
              <a:rPr lang="sk-SK" sz="3200" dirty="0" smtClean="0"/>
              <a:t>fotografie</a:t>
            </a:r>
            <a:endParaRPr lang="sk-SK" dirty="0"/>
          </a:p>
        </p:txBody>
      </p:sp>
      <p:sp>
        <p:nvSpPr>
          <p:cNvPr id="10" name="BlokTextu 9"/>
          <p:cNvSpPr txBox="1"/>
          <p:nvPr/>
        </p:nvSpPr>
        <p:spPr>
          <a:xfrm>
            <a:off x="539552" y="1444714"/>
            <a:ext cx="8208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b="1" dirty="0" smtClean="0"/>
              <a:t>RGB </a:t>
            </a:r>
          </a:p>
          <a:p>
            <a:endParaRPr lang="sk-SK" sz="2000" b="1" dirty="0" smtClean="0"/>
          </a:p>
          <a:p>
            <a:r>
              <a:rPr lang="sk-SK" sz="2000" dirty="0" err="1" smtClean="0"/>
              <a:t>Ukázka</a:t>
            </a:r>
            <a:r>
              <a:rPr lang="sk-SK" sz="2000" dirty="0" smtClean="0"/>
              <a:t> </a:t>
            </a:r>
            <a:r>
              <a:rPr lang="sk-SK" sz="2000" dirty="0" err="1" smtClean="0"/>
              <a:t>separace</a:t>
            </a:r>
            <a:r>
              <a:rPr lang="sk-SK" sz="2000" dirty="0" smtClean="0"/>
              <a:t> </a:t>
            </a:r>
            <a:r>
              <a:rPr lang="sk-SK" sz="2000" dirty="0" err="1" smtClean="0"/>
              <a:t>berevných</a:t>
            </a:r>
            <a:r>
              <a:rPr lang="sk-SK" sz="2000" dirty="0" smtClean="0"/>
              <a:t> kanál</a:t>
            </a:r>
            <a:r>
              <a:rPr lang="cs-CZ" sz="2000" dirty="0" smtClean="0"/>
              <a:t>ů</a:t>
            </a:r>
            <a:endParaRPr lang="sk-SK" sz="2000" dirty="0" smtClean="0"/>
          </a:p>
        </p:txBody>
      </p:sp>
      <p:pic>
        <p:nvPicPr>
          <p:cNvPr id="11" name="Obrázok 10" descr="cameraobscu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00192" y="692696"/>
            <a:ext cx="1777974" cy="5312674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2" name="Ovál 11"/>
          <p:cNvSpPr/>
          <p:nvPr/>
        </p:nvSpPr>
        <p:spPr>
          <a:xfrm>
            <a:off x="8748464" y="260648"/>
            <a:ext cx="144016" cy="144016"/>
          </a:xfrm>
          <a:prstGeom prst="ellipse">
            <a:avLst/>
          </a:prstGeom>
          <a:solidFill>
            <a:srgbClr val="95272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4" name="BlokTextu 13"/>
          <p:cNvSpPr txBox="1"/>
          <p:nvPr/>
        </p:nvSpPr>
        <p:spPr>
          <a:xfrm>
            <a:off x="8316416" y="178417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>
                <a:solidFill>
                  <a:srgbClr val="952727"/>
                </a:solidFill>
              </a:rPr>
              <a:t>7.1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6660232" y="6492875"/>
            <a:ext cx="2411760" cy="3651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</a:rPr>
              <a:t>Masarykova Univerzita Fakulta Informatiky</a:t>
            </a:r>
          </a:p>
        </p:txBody>
      </p:sp>
      <p:cxnSp>
        <p:nvCxnSpPr>
          <p:cNvPr id="7" name="Rovná spojnica 6"/>
          <p:cNvCxnSpPr/>
          <p:nvPr/>
        </p:nvCxnSpPr>
        <p:spPr>
          <a:xfrm>
            <a:off x="107504" y="6525344"/>
            <a:ext cx="8928992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headEnd type="none" w="sm" len="sm"/>
          </a:ln>
          <a:effectLst/>
        </p:spPr>
      </p:cxnSp>
      <p:sp>
        <p:nvSpPr>
          <p:cNvPr id="9" name="BlokTextu 8"/>
          <p:cNvSpPr txBox="1"/>
          <p:nvPr/>
        </p:nvSpPr>
        <p:spPr>
          <a:xfrm>
            <a:off x="539552" y="544468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err="1" smtClean="0"/>
              <a:t>Digitální</a:t>
            </a:r>
            <a:r>
              <a:rPr lang="sk-SK" sz="3200" dirty="0" smtClean="0"/>
              <a:t> </a:t>
            </a:r>
            <a:r>
              <a:rPr lang="sk-SK" sz="3200" dirty="0" smtClean="0"/>
              <a:t>fotografie</a:t>
            </a:r>
            <a:endParaRPr lang="sk-SK" dirty="0"/>
          </a:p>
        </p:txBody>
      </p:sp>
      <p:sp>
        <p:nvSpPr>
          <p:cNvPr id="10" name="BlokTextu 9"/>
          <p:cNvSpPr txBox="1"/>
          <p:nvPr/>
        </p:nvSpPr>
        <p:spPr>
          <a:xfrm>
            <a:off x="539552" y="1444714"/>
            <a:ext cx="820891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b="1" dirty="0" smtClean="0"/>
              <a:t>CMYK</a:t>
            </a:r>
          </a:p>
          <a:p>
            <a:endParaRPr lang="sk-SK" sz="2000" dirty="0"/>
          </a:p>
          <a:p>
            <a:pPr>
              <a:buFontTx/>
              <a:buChar char="-"/>
            </a:pPr>
            <a:r>
              <a:rPr lang="sk-SK" sz="1600" dirty="0" smtClean="0"/>
              <a:t> </a:t>
            </a:r>
            <a:r>
              <a:rPr lang="sk-SK" sz="1600" dirty="0" err="1" smtClean="0"/>
              <a:t>subtraktivní</a:t>
            </a:r>
            <a:r>
              <a:rPr lang="sk-SK" sz="1600" dirty="0" smtClean="0"/>
              <a:t> </a:t>
            </a:r>
            <a:r>
              <a:rPr lang="sk-SK" sz="1600" dirty="0" err="1"/>
              <a:t>míchaní</a:t>
            </a:r>
            <a:r>
              <a:rPr lang="sk-SK" sz="1600" dirty="0"/>
              <a:t> </a:t>
            </a:r>
            <a:r>
              <a:rPr lang="sk-SK" sz="1600" dirty="0" err="1"/>
              <a:t>barvy</a:t>
            </a:r>
            <a:endParaRPr lang="sk-SK" sz="1600" dirty="0"/>
          </a:p>
          <a:p>
            <a:pPr>
              <a:buFontTx/>
              <a:buChar char="-"/>
            </a:pPr>
            <a:r>
              <a:rPr lang="sk-SK" sz="1600" dirty="0" smtClean="0"/>
              <a:t> </a:t>
            </a:r>
            <a:r>
              <a:rPr lang="sk-SK" sz="1600" dirty="0" err="1" smtClean="0"/>
              <a:t>mícháme</a:t>
            </a:r>
            <a:r>
              <a:rPr lang="sk-SK" sz="1600" dirty="0" smtClean="0"/>
              <a:t> </a:t>
            </a:r>
            <a:r>
              <a:rPr lang="sk-SK" sz="1600" dirty="0"/>
              <a:t>reálnou </a:t>
            </a:r>
            <a:r>
              <a:rPr lang="sk-SK" sz="1600" dirty="0" err="1"/>
              <a:t>barvu</a:t>
            </a:r>
            <a:r>
              <a:rPr lang="sk-SK" sz="1600" dirty="0"/>
              <a:t> a ne </a:t>
            </a:r>
            <a:r>
              <a:rPr lang="sk-SK" sz="1600" dirty="0" err="1"/>
              <a:t>světlo</a:t>
            </a:r>
            <a:endParaRPr lang="sk-SK" sz="1600" dirty="0"/>
          </a:p>
          <a:p>
            <a:pPr>
              <a:buFontTx/>
              <a:buChar char="-"/>
            </a:pPr>
            <a:r>
              <a:rPr lang="cs-CZ" sz="1600" dirty="0" smtClean="0"/>
              <a:t> CMY </a:t>
            </a:r>
            <a:r>
              <a:rPr lang="sk-SK" sz="1600" dirty="0" smtClean="0"/>
              <a:t>(K?)</a:t>
            </a:r>
          </a:p>
          <a:p>
            <a:pPr lvl="1">
              <a:buFontTx/>
              <a:buChar char="-"/>
            </a:pPr>
            <a:r>
              <a:rPr lang="sk-SK" sz="1600" dirty="0" smtClean="0"/>
              <a:t> CMY </a:t>
            </a:r>
            <a:r>
              <a:rPr lang="sk-SK" sz="1600" dirty="0" err="1" smtClean="0"/>
              <a:t>dává</a:t>
            </a:r>
            <a:r>
              <a:rPr lang="sk-SK" sz="1600" dirty="0" smtClean="0"/>
              <a:t> šedou</a:t>
            </a:r>
          </a:p>
          <a:p>
            <a:pPr lvl="1">
              <a:buFontTx/>
              <a:buChar char="-"/>
            </a:pPr>
            <a:r>
              <a:rPr lang="sk-SK" sz="1600" dirty="0"/>
              <a:t> </a:t>
            </a:r>
            <a:r>
              <a:rPr lang="sk-SK" sz="1600" dirty="0" smtClean="0"/>
              <a:t>K je </a:t>
            </a:r>
            <a:r>
              <a:rPr lang="sk-SK" sz="1600" dirty="0" err="1" smtClean="0"/>
              <a:t>černá</a:t>
            </a:r>
            <a:r>
              <a:rPr lang="sk-SK" sz="1600" dirty="0" smtClean="0"/>
              <a:t> </a:t>
            </a:r>
            <a:r>
              <a:rPr lang="sk-SK" sz="1600" dirty="0" err="1" smtClean="0"/>
              <a:t>složka</a:t>
            </a:r>
            <a:endParaRPr lang="sk-SK" sz="1600" dirty="0" smtClean="0"/>
          </a:p>
          <a:p>
            <a:pPr lvl="2">
              <a:buFontTx/>
              <a:buChar char="-"/>
            </a:pPr>
            <a:r>
              <a:rPr lang="sk-SK" sz="1600" dirty="0" smtClean="0"/>
              <a:t> </a:t>
            </a:r>
            <a:r>
              <a:rPr lang="sk-SK" sz="1600" dirty="0" err="1" smtClean="0"/>
              <a:t>Šetří</a:t>
            </a:r>
            <a:r>
              <a:rPr lang="sk-SK" sz="1600" dirty="0" smtClean="0"/>
              <a:t> „drahé“ CMY</a:t>
            </a:r>
            <a:endParaRPr lang="sk-SK" sz="1600" dirty="0"/>
          </a:p>
          <a:p>
            <a:endParaRPr lang="sk-SK" sz="2000" dirty="0"/>
          </a:p>
        </p:txBody>
      </p:sp>
      <p:pic>
        <p:nvPicPr>
          <p:cNvPr id="11" name="Obrázok 10" descr="cameraobscu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80112" y="1412776"/>
            <a:ext cx="2232248" cy="2232248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2" name="Obrázok 11" descr="cameraobscur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0112" y="3861048"/>
            <a:ext cx="2232248" cy="2232248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5" name="Ovál 14"/>
          <p:cNvSpPr/>
          <p:nvPr/>
        </p:nvSpPr>
        <p:spPr>
          <a:xfrm>
            <a:off x="8748464" y="260648"/>
            <a:ext cx="144016" cy="144016"/>
          </a:xfrm>
          <a:prstGeom prst="ellipse">
            <a:avLst/>
          </a:prstGeom>
          <a:solidFill>
            <a:srgbClr val="95272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6" name="BlokTextu 15"/>
          <p:cNvSpPr txBox="1"/>
          <p:nvPr/>
        </p:nvSpPr>
        <p:spPr>
          <a:xfrm>
            <a:off x="8316416" y="178417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>
                <a:solidFill>
                  <a:srgbClr val="952727"/>
                </a:solidFill>
              </a:rPr>
              <a:t>7.1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6660232" y="6492875"/>
            <a:ext cx="2411760" cy="3651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</a:rPr>
              <a:t>Masarykova Univerzita Fakulta Informatiky</a:t>
            </a:r>
          </a:p>
        </p:txBody>
      </p:sp>
      <p:cxnSp>
        <p:nvCxnSpPr>
          <p:cNvPr id="7" name="Rovná spojnica 6"/>
          <p:cNvCxnSpPr/>
          <p:nvPr/>
        </p:nvCxnSpPr>
        <p:spPr>
          <a:xfrm>
            <a:off x="107504" y="6525344"/>
            <a:ext cx="8928992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headEnd type="none" w="sm" len="sm"/>
          </a:ln>
          <a:effectLst/>
        </p:spPr>
      </p:cxnSp>
      <p:sp>
        <p:nvSpPr>
          <p:cNvPr id="9" name="BlokTextu 8"/>
          <p:cNvSpPr txBox="1"/>
          <p:nvPr/>
        </p:nvSpPr>
        <p:spPr>
          <a:xfrm>
            <a:off x="539552" y="544468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err="1" smtClean="0"/>
              <a:t>Digitální</a:t>
            </a:r>
            <a:r>
              <a:rPr lang="sk-SK" sz="3200" dirty="0" smtClean="0"/>
              <a:t> </a:t>
            </a:r>
            <a:r>
              <a:rPr lang="sk-SK" sz="3200" dirty="0" smtClean="0"/>
              <a:t>fotografie</a:t>
            </a:r>
            <a:endParaRPr lang="sk-SK" dirty="0"/>
          </a:p>
        </p:txBody>
      </p:sp>
      <p:sp>
        <p:nvSpPr>
          <p:cNvPr id="10" name="BlokTextu 9"/>
          <p:cNvSpPr txBox="1"/>
          <p:nvPr/>
        </p:nvSpPr>
        <p:spPr>
          <a:xfrm>
            <a:off x="539552" y="1444714"/>
            <a:ext cx="8208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b="1" dirty="0" smtClean="0"/>
              <a:t>CMY </a:t>
            </a:r>
            <a:r>
              <a:rPr lang="sk-SK" sz="2000" b="1" dirty="0" err="1" smtClean="0"/>
              <a:t>vs</a:t>
            </a:r>
            <a:r>
              <a:rPr lang="sk-SK" sz="2000" b="1" dirty="0" smtClean="0"/>
              <a:t> CMYK </a:t>
            </a:r>
          </a:p>
          <a:p>
            <a:endParaRPr lang="sk-SK" sz="2000" b="1" dirty="0" smtClean="0"/>
          </a:p>
          <a:p>
            <a:r>
              <a:rPr lang="sk-SK" sz="2000" dirty="0" err="1" smtClean="0"/>
              <a:t>Ukázka</a:t>
            </a:r>
            <a:r>
              <a:rPr lang="sk-SK" sz="2000" dirty="0" smtClean="0"/>
              <a:t> </a:t>
            </a:r>
            <a:r>
              <a:rPr lang="sk-SK" sz="2000" dirty="0" err="1" smtClean="0"/>
              <a:t>separace</a:t>
            </a:r>
            <a:r>
              <a:rPr lang="sk-SK" sz="2000" dirty="0" smtClean="0"/>
              <a:t> </a:t>
            </a:r>
            <a:r>
              <a:rPr lang="sk-SK" sz="2000" dirty="0" err="1" smtClean="0"/>
              <a:t>berevných</a:t>
            </a:r>
            <a:r>
              <a:rPr lang="sk-SK" sz="2000" dirty="0" smtClean="0"/>
              <a:t> kanál</a:t>
            </a:r>
            <a:r>
              <a:rPr lang="cs-CZ" sz="2000" dirty="0" smtClean="0"/>
              <a:t>ů</a:t>
            </a:r>
            <a:endParaRPr lang="sk-SK" sz="2000" dirty="0" smtClean="0"/>
          </a:p>
        </p:txBody>
      </p:sp>
      <p:pic>
        <p:nvPicPr>
          <p:cNvPr id="11" name="Obrázok 10" descr="cameraobscu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00772" y="1412776"/>
            <a:ext cx="1535985" cy="4592594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2" name="Obrázok 11" descr="cameraobscur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1412776"/>
            <a:ext cx="1535984" cy="3440144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5" name="Ovál 14"/>
          <p:cNvSpPr/>
          <p:nvPr/>
        </p:nvSpPr>
        <p:spPr>
          <a:xfrm>
            <a:off x="8748464" y="260648"/>
            <a:ext cx="144016" cy="144016"/>
          </a:xfrm>
          <a:prstGeom prst="ellipse">
            <a:avLst/>
          </a:prstGeom>
          <a:solidFill>
            <a:srgbClr val="95272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6" name="BlokTextu 15"/>
          <p:cNvSpPr txBox="1"/>
          <p:nvPr/>
        </p:nvSpPr>
        <p:spPr>
          <a:xfrm>
            <a:off x="8316416" y="178417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>
                <a:solidFill>
                  <a:srgbClr val="952727"/>
                </a:solidFill>
              </a:rPr>
              <a:t>7.1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6660232" y="6492875"/>
            <a:ext cx="2411760" cy="3651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</a:rPr>
              <a:t>Masarykova Univerzita Fakulta Informatiky</a:t>
            </a:r>
          </a:p>
        </p:txBody>
      </p:sp>
      <p:cxnSp>
        <p:nvCxnSpPr>
          <p:cNvPr id="7" name="Rovná spojnica 6"/>
          <p:cNvCxnSpPr/>
          <p:nvPr/>
        </p:nvCxnSpPr>
        <p:spPr>
          <a:xfrm>
            <a:off x="107504" y="6525344"/>
            <a:ext cx="8928992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headEnd type="none" w="sm" len="sm"/>
          </a:ln>
          <a:effectLst/>
        </p:spPr>
      </p:cxnSp>
      <p:sp>
        <p:nvSpPr>
          <p:cNvPr id="9" name="BlokTextu 8"/>
          <p:cNvSpPr txBox="1"/>
          <p:nvPr/>
        </p:nvSpPr>
        <p:spPr>
          <a:xfrm>
            <a:off x="539552" y="544468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err="1" smtClean="0"/>
              <a:t>Digitální</a:t>
            </a:r>
            <a:r>
              <a:rPr lang="sk-SK" sz="3200" dirty="0" smtClean="0"/>
              <a:t> </a:t>
            </a:r>
            <a:r>
              <a:rPr lang="sk-SK" sz="3200" dirty="0" smtClean="0"/>
              <a:t>fotografie</a:t>
            </a:r>
            <a:endParaRPr lang="sk-SK" dirty="0"/>
          </a:p>
        </p:txBody>
      </p:sp>
      <p:sp>
        <p:nvSpPr>
          <p:cNvPr id="10" name="BlokTextu 9"/>
          <p:cNvSpPr txBox="1"/>
          <p:nvPr/>
        </p:nvSpPr>
        <p:spPr>
          <a:xfrm>
            <a:off x="539552" y="1444714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b="1" dirty="0" smtClean="0"/>
              <a:t>CMYK </a:t>
            </a:r>
            <a:r>
              <a:rPr lang="sk-SK" sz="2000" b="1" dirty="0" err="1" smtClean="0"/>
              <a:t>vs</a:t>
            </a:r>
            <a:r>
              <a:rPr lang="sk-SK" sz="2000" b="1" dirty="0" smtClean="0"/>
              <a:t> RGB </a:t>
            </a:r>
          </a:p>
        </p:txBody>
      </p:sp>
      <p:pic>
        <p:nvPicPr>
          <p:cNvPr id="11" name="Obrázok 10" descr="cameraobscu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2420888"/>
            <a:ext cx="2808312" cy="2808312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3" name="Obrázok 12" descr="cameraobscur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2411263"/>
            <a:ext cx="2808312" cy="2808312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4" name="Ovál 13"/>
          <p:cNvSpPr/>
          <p:nvPr/>
        </p:nvSpPr>
        <p:spPr>
          <a:xfrm>
            <a:off x="8748464" y="260648"/>
            <a:ext cx="144016" cy="144016"/>
          </a:xfrm>
          <a:prstGeom prst="ellipse">
            <a:avLst/>
          </a:prstGeom>
          <a:solidFill>
            <a:srgbClr val="95272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6" name="BlokTextu 15"/>
          <p:cNvSpPr txBox="1"/>
          <p:nvPr/>
        </p:nvSpPr>
        <p:spPr>
          <a:xfrm>
            <a:off x="8316416" y="178417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>
                <a:solidFill>
                  <a:srgbClr val="952727"/>
                </a:solidFill>
              </a:rPr>
              <a:t>7.1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6660232" y="6492875"/>
            <a:ext cx="2411760" cy="3651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</a:rPr>
              <a:t>Masarykova Univerzita Fakulta Informatiky</a:t>
            </a:r>
          </a:p>
        </p:txBody>
      </p:sp>
      <p:cxnSp>
        <p:nvCxnSpPr>
          <p:cNvPr id="7" name="Rovná spojnica 6"/>
          <p:cNvCxnSpPr/>
          <p:nvPr/>
        </p:nvCxnSpPr>
        <p:spPr>
          <a:xfrm>
            <a:off x="107504" y="6525344"/>
            <a:ext cx="8928992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headEnd type="none" w="sm" len="sm"/>
          </a:ln>
          <a:effectLst/>
        </p:spPr>
      </p:cxnSp>
      <p:sp>
        <p:nvSpPr>
          <p:cNvPr id="9" name="BlokTextu 8"/>
          <p:cNvSpPr txBox="1"/>
          <p:nvPr/>
        </p:nvSpPr>
        <p:spPr>
          <a:xfrm>
            <a:off x="539552" y="544468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err="1" smtClean="0"/>
              <a:t>Digitální</a:t>
            </a:r>
            <a:r>
              <a:rPr lang="sk-SK" sz="3200" dirty="0" smtClean="0"/>
              <a:t> </a:t>
            </a:r>
            <a:r>
              <a:rPr lang="sk-SK" sz="3200" dirty="0" smtClean="0"/>
              <a:t>fotografie</a:t>
            </a:r>
            <a:endParaRPr lang="sk-SK" dirty="0"/>
          </a:p>
        </p:txBody>
      </p:sp>
      <p:sp>
        <p:nvSpPr>
          <p:cNvPr id="10" name="BlokTextu 9"/>
          <p:cNvSpPr txBox="1"/>
          <p:nvPr/>
        </p:nvSpPr>
        <p:spPr>
          <a:xfrm>
            <a:off x="539552" y="1444714"/>
            <a:ext cx="820891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b="1" dirty="0" smtClean="0"/>
              <a:t>CMYK do RGB </a:t>
            </a:r>
          </a:p>
          <a:p>
            <a:endParaRPr lang="sk-SK" sz="2000" b="1" dirty="0" smtClean="0"/>
          </a:p>
          <a:p>
            <a:r>
              <a:rPr lang="sk-SK" sz="2000" b="1" dirty="0" smtClean="0"/>
              <a:t>1. </a:t>
            </a:r>
          </a:p>
          <a:p>
            <a:r>
              <a:rPr lang="sk-SK" sz="2000" dirty="0" smtClean="0"/>
              <a:t>  </a:t>
            </a:r>
            <a:r>
              <a:rPr lang="en-US" sz="2000" dirty="0" smtClean="0"/>
              <a:t>Black = minimum(1</a:t>
            </a:r>
            <a:r>
              <a:rPr lang="sk-SK" sz="2000" dirty="0" smtClean="0"/>
              <a:t> </a:t>
            </a:r>
            <a:r>
              <a:rPr lang="en-US" sz="2000" dirty="0" smtClean="0"/>
              <a:t>-</a:t>
            </a:r>
            <a:r>
              <a:rPr lang="sk-SK" sz="2000" dirty="0" smtClean="0"/>
              <a:t> </a:t>
            </a:r>
            <a:r>
              <a:rPr lang="en-US" sz="2000" dirty="0" smtClean="0"/>
              <a:t>Red,</a:t>
            </a:r>
            <a:r>
              <a:rPr lang="sk-SK" sz="2000" dirty="0" smtClean="0"/>
              <a:t> </a:t>
            </a:r>
            <a:r>
              <a:rPr lang="en-US" sz="2000" dirty="0" smtClean="0"/>
              <a:t>1</a:t>
            </a:r>
            <a:r>
              <a:rPr lang="sk-SK" sz="2000" dirty="0" smtClean="0"/>
              <a:t> </a:t>
            </a:r>
            <a:r>
              <a:rPr lang="en-US" sz="2000" dirty="0" smtClean="0"/>
              <a:t>-</a:t>
            </a:r>
            <a:r>
              <a:rPr lang="sk-SK" sz="2000" dirty="0" smtClean="0"/>
              <a:t> </a:t>
            </a:r>
            <a:r>
              <a:rPr lang="en-US" sz="2000" dirty="0" smtClean="0"/>
              <a:t>Green,</a:t>
            </a:r>
            <a:r>
              <a:rPr lang="sk-SK" sz="2000" dirty="0" smtClean="0"/>
              <a:t> </a:t>
            </a:r>
            <a:r>
              <a:rPr lang="en-US" sz="2000" dirty="0" smtClean="0"/>
              <a:t>1</a:t>
            </a:r>
            <a:r>
              <a:rPr lang="sk-SK" sz="2000" dirty="0" smtClean="0"/>
              <a:t> </a:t>
            </a:r>
            <a:r>
              <a:rPr lang="en-US" sz="2000" dirty="0" smtClean="0"/>
              <a:t>-</a:t>
            </a:r>
            <a:r>
              <a:rPr lang="sk-SK" sz="2000" dirty="0" smtClean="0"/>
              <a:t> </a:t>
            </a:r>
            <a:r>
              <a:rPr lang="en-US" sz="2000" dirty="0" smtClean="0"/>
              <a:t>Blue)</a:t>
            </a:r>
            <a:endParaRPr lang="sk-SK" sz="2000" dirty="0" smtClean="0"/>
          </a:p>
          <a:p>
            <a:endParaRPr lang="sk-SK" sz="2000" dirty="0"/>
          </a:p>
          <a:p>
            <a:r>
              <a:rPr lang="sk-SK" sz="2000" b="1" dirty="0" smtClean="0"/>
              <a:t>2.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   Cyan </a:t>
            </a:r>
            <a:r>
              <a:rPr lang="en-US" sz="2000" dirty="0" smtClean="0"/>
              <a:t>= </a:t>
            </a:r>
            <a:r>
              <a:rPr lang="en-US" sz="2000" dirty="0"/>
              <a:t>(</a:t>
            </a:r>
            <a:r>
              <a:rPr lang="en-US" sz="2000" dirty="0" smtClean="0"/>
              <a:t>1</a:t>
            </a:r>
            <a:r>
              <a:rPr lang="sk-SK" sz="2000" dirty="0" smtClean="0"/>
              <a:t> - </a:t>
            </a:r>
            <a:r>
              <a:rPr lang="en-US" sz="2000" dirty="0" smtClean="0"/>
              <a:t>Red</a:t>
            </a:r>
            <a:r>
              <a:rPr lang="sk-SK" sz="2000" dirty="0" smtClean="0"/>
              <a:t> </a:t>
            </a:r>
            <a:r>
              <a:rPr lang="en-US" sz="2000" dirty="0" smtClean="0"/>
              <a:t>-</a:t>
            </a:r>
            <a:r>
              <a:rPr lang="sk-SK" sz="2000" dirty="0" smtClean="0"/>
              <a:t> </a:t>
            </a:r>
            <a:r>
              <a:rPr lang="en-US" sz="2000" dirty="0" smtClean="0"/>
              <a:t>Black)</a:t>
            </a:r>
            <a:r>
              <a:rPr lang="sk-SK" sz="2000" dirty="0" smtClean="0"/>
              <a:t> </a:t>
            </a:r>
            <a:r>
              <a:rPr lang="en-US" sz="2000" dirty="0" smtClean="0"/>
              <a:t>/</a:t>
            </a:r>
            <a:r>
              <a:rPr lang="sk-SK" sz="2000" dirty="0" smtClean="0"/>
              <a:t> </a:t>
            </a:r>
            <a:r>
              <a:rPr lang="en-US" sz="2000" dirty="0" smtClean="0"/>
              <a:t>(1</a:t>
            </a:r>
            <a:r>
              <a:rPr lang="sk-SK" sz="2000" dirty="0" smtClean="0"/>
              <a:t> </a:t>
            </a:r>
            <a:r>
              <a:rPr lang="en-US" sz="2000" dirty="0" smtClean="0"/>
              <a:t>-</a:t>
            </a:r>
            <a:r>
              <a:rPr lang="sk-SK" sz="2000" dirty="0" smtClean="0"/>
              <a:t> </a:t>
            </a:r>
            <a:r>
              <a:rPr lang="en-US" sz="2000" dirty="0" smtClean="0"/>
              <a:t>Black</a:t>
            </a:r>
            <a:r>
              <a:rPr lang="en-US" sz="2000" dirty="0"/>
              <a:t>)</a:t>
            </a:r>
            <a:br>
              <a:rPr lang="en-US" sz="2000" dirty="0"/>
            </a:br>
            <a:r>
              <a:rPr lang="en-US" sz="2000" dirty="0"/>
              <a:t>   Magenta = (</a:t>
            </a:r>
            <a:r>
              <a:rPr lang="en-US" sz="2000" dirty="0" smtClean="0"/>
              <a:t>1</a:t>
            </a:r>
            <a:r>
              <a:rPr lang="sk-SK" sz="2000" dirty="0" smtClean="0"/>
              <a:t> </a:t>
            </a:r>
            <a:r>
              <a:rPr lang="en-US" sz="2000" dirty="0" smtClean="0"/>
              <a:t>-</a:t>
            </a:r>
            <a:r>
              <a:rPr lang="sk-SK" sz="2000" dirty="0" smtClean="0"/>
              <a:t> </a:t>
            </a:r>
            <a:r>
              <a:rPr lang="en-US" sz="2000" dirty="0" smtClean="0"/>
              <a:t>Green</a:t>
            </a:r>
            <a:r>
              <a:rPr lang="sk-SK" sz="2000" dirty="0" smtClean="0"/>
              <a:t> </a:t>
            </a:r>
            <a:r>
              <a:rPr lang="en-US" sz="2000" dirty="0" smtClean="0"/>
              <a:t>-</a:t>
            </a:r>
            <a:r>
              <a:rPr lang="sk-SK" sz="2000" dirty="0" smtClean="0"/>
              <a:t> </a:t>
            </a:r>
            <a:r>
              <a:rPr lang="en-US" sz="2000" dirty="0" smtClean="0"/>
              <a:t>Black</a:t>
            </a:r>
            <a:r>
              <a:rPr lang="en-US" sz="2000" dirty="0"/>
              <a:t>)/(</a:t>
            </a:r>
            <a:r>
              <a:rPr lang="en-US" sz="2000" dirty="0" smtClean="0"/>
              <a:t>1</a:t>
            </a:r>
            <a:r>
              <a:rPr lang="sk-SK" sz="2000" dirty="0" smtClean="0"/>
              <a:t> </a:t>
            </a:r>
            <a:r>
              <a:rPr lang="en-US" sz="2000" dirty="0" smtClean="0"/>
              <a:t>-</a:t>
            </a:r>
            <a:r>
              <a:rPr lang="sk-SK" sz="2000" dirty="0" smtClean="0"/>
              <a:t> </a:t>
            </a:r>
            <a:r>
              <a:rPr lang="en-US" sz="2000" dirty="0" smtClean="0"/>
              <a:t>Black</a:t>
            </a:r>
            <a:r>
              <a:rPr lang="en-US" sz="2000" dirty="0"/>
              <a:t>)</a:t>
            </a:r>
            <a:br>
              <a:rPr lang="en-US" sz="2000" dirty="0"/>
            </a:br>
            <a:r>
              <a:rPr lang="en-US" sz="2000" dirty="0"/>
              <a:t>   Yellow </a:t>
            </a:r>
            <a:r>
              <a:rPr lang="en-US" sz="2000" dirty="0" smtClean="0"/>
              <a:t>= </a:t>
            </a:r>
            <a:r>
              <a:rPr lang="en-US" sz="2000" dirty="0"/>
              <a:t>(</a:t>
            </a:r>
            <a:r>
              <a:rPr lang="en-US" sz="2000" dirty="0" smtClean="0"/>
              <a:t>1</a:t>
            </a:r>
            <a:r>
              <a:rPr lang="sk-SK" sz="2000" dirty="0" smtClean="0"/>
              <a:t> </a:t>
            </a:r>
            <a:r>
              <a:rPr lang="en-US" sz="2000" dirty="0" smtClean="0"/>
              <a:t>-</a:t>
            </a:r>
            <a:r>
              <a:rPr lang="sk-SK" sz="2000" dirty="0" smtClean="0"/>
              <a:t> </a:t>
            </a:r>
            <a:r>
              <a:rPr lang="en-US" sz="2000" dirty="0" smtClean="0"/>
              <a:t>Blue</a:t>
            </a:r>
            <a:r>
              <a:rPr lang="sk-SK" sz="2000" dirty="0" smtClean="0"/>
              <a:t> </a:t>
            </a:r>
            <a:r>
              <a:rPr lang="en-US" sz="2000" dirty="0" smtClean="0"/>
              <a:t>-</a:t>
            </a:r>
            <a:r>
              <a:rPr lang="sk-SK" sz="2000" dirty="0" smtClean="0"/>
              <a:t> </a:t>
            </a:r>
            <a:r>
              <a:rPr lang="en-US" sz="2000" dirty="0" smtClean="0"/>
              <a:t>Black</a:t>
            </a:r>
            <a:r>
              <a:rPr lang="en-US" sz="2000" dirty="0"/>
              <a:t>)/(</a:t>
            </a:r>
            <a:r>
              <a:rPr lang="en-US" sz="2000" dirty="0" smtClean="0"/>
              <a:t>1</a:t>
            </a:r>
            <a:r>
              <a:rPr lang="sk-SK" sz="2000" dirty="0" smtClean="0"/>
              <a:t> </a:t>
            </a:r>
            <a:r>
              <a:rPr lang="en-US" sz="2000" dirty="0" smtClean="0"/>
              <a:t>-</a:t>
            </a:r>
            <a:r>
              <a:rPr lang="sk-SK" sz="2000" dirty="0" smtClean="0"/>
              <a:t> </a:t>
            </a:r>
            <a:r>
              <a:rPr lang="en-US" sz="2000" dirty="0" smtClean="0"/>
              <a:t>Black</a:t>
            </a:r>
            <a:r>
              <a:rPr lang="en-US" sz="2000" dirty="0"/>
              <a:t>)</a:t>
            </a:r>
          </a:p>
          <a:p>
            <a:endParaRPr lang="sk-SK" sz="2000" b="1" dirty="0" smtClean="0"/>
          </a:p>
        </p:txBody>
      </p:sp>
      <p:sp>
        <p:nvSpPr>
          <p:cNvPr id="11" name="Ovál 10"/>
          <p:cNvSpPr/>
          <p:nvPr/>
        </p:nvSpPr>
        <p:spPr>
          <a:xfrm>
            <a:off x="8748464" y="260648"/>
            <a:ext cx="144016" cy="144016"/>
          </a:xfrm>
          <a:prstGeom prst="ellipse">
            <a:avLst/>
          </a:prstGeom>
          <a:solidFill>
            <a:srgbClr val="95272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" name="BlokTextu 11"/>
          <p:cNvSpPr txBox="1"/>
          <p:nvPr/>
        </p:nvSpPr>
        <p:spPr>
          <a:xfrm>
            <a:off x="8316416" y="178417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>
                <a:solidFill>
                  <a:srgbClr val="952727"/>
                </a:solidFill>
              </a:rPr>
              <a:t>7.1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6660232" y="6492875"/>
            <a:ext cx="2411760" cy="3651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</a:rPr>
              <a:t>Masarykova Univerzita Fakulta Informatiky</a:t>
            </a:r>
          </a:p>
        </p:txBody>
      </p:sp>
      <p:cxnSp>
        <p:nvCxnSpPr>
          <p:cNvPr id="7" name="Rovná spojnica 6"/>
          <p:cNvCxnSpPr/>
          <p:nvPr/>
        </p:nvCxnSpPr>
        <p:spPr>
          <a:xfrm>
            <a:off x="107504" y="6525344"/>
            <a:ext cx="8928992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headEnd type="none" w="sm" len="sm"/>
          </a:ln>
          <a:effectLst/>
        </p:spPr>
      </p:cxnSp>
      <p:sp>
        <p:nvSpPr>
          <p:cNvPr id="9" name="BlokTextu 8"/>
          <p:cNvSpPr txBox="1"/>
          <p:nvPr/>
        </p:nvSpPr>
        <p:spPr>
          <a:xfrm>
            <a:off x="539552" y="544468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err="1" smtClean="0"/>
              <a:t>Digitální</a:t>
            </a:r>
            <a:r>
              <a:rPr lang="sk-SK" sz="3200" dirty="0" smtClean="0"/>
              <a:t> </a:t>
            </a:r>
            <a:r>
              <a:rPr lang="sk-SK" sz="3200" dirty="0" smtClean="0"/>
              <a:t>fotografie</a:t>
            </a:r>
            <a:endParaRPr lang="sk-SK" dirty="0"/>
          </a:p>
        </p:txBody>
      </p:sp>
      <p:sp>
        <p:nvSpPr>
          <p:cNvPr id="10" name="BlokTextu 9"/>
          <p:cNvSpPr txBox="1"/>
          <p:nvPr/>
        </p:nvSpPr>
        <p:spPr>
          <a:xfrm>
            <a:off x="539552" y="1444714"/>
            <a:ext cx="7920880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b="1" dirty="0" err="1" smtClean="0"/>
              <a:t>Color</a:t>
            </a:r>
            <a:r>
              <a:rPr lang="sk-SK" sz="2000" b="1" dirty="0" smtClean="0"/>
              <a:t> </a:t>
            </a:r>
            <a:r>
              <a:rPr lang="sk-SK" sz="2000" b="1" dirty="0" err="1" smtClean="0"/>
              <a:t>Management</a:t>
            </a:r>
            <a:endParaRPr lang="sk-SK" sz="2000" b="1" dirty="0" smtClean="0"/>
          </a:p>
          <a:p>
            <a:pPr>
              <a:buFontTx/>
              <a:buChar char="-"/>
            </a:pPr>
            <a:r>
              <a:rPr lang="sk-SK" sz="1600" dirty="0" smtClean="0"/>
              <a:t> </a:t>
            </a:r>
            <a:r>
              <a:rPr lang="sk-SK" sz="1600" dirty="0" err="1" smtClean="0"/>
              <a:t>jde</a:t>
            </a:r>
            <a:r>
              <a:rPr lang="sk-SK" sz="1600" dirty="0" smtClean="0"/>
              <a:t> </a:t>
            </a:r>
            <a:r>
              <a:rPr lang="sk-SK" sz="1600" dirty="0"/>
              <a:t>o kontrolovanou </a:t>
            </a:r>
            <a:r>
              <a:rPr lang="sk-SK" sz="1600" dirty="0" err="1"/>
              <a:t>konverzi</a:t>
            </a:r>
            <a:r>
              <a:rPr lang="sk-SK" sz="1600" dirty="0"/>
              <a:t> </a:t>
            </a:r>
            <a:r>
              <a:rPr lang="sk-SK" sz="1600" dirty="0" err="1"/>
              <a:t>mezi</a:t>
            </a:r>
            <a:r>
              <a:rPr lang="sk-SK" sz="1600" dirty="0"/>
              <a:t> </a:t>
            </a:r>
            <a:r>
              <a:rPr lang="sk-SK" sz="1600" dirty="0" err="1"/>
              <a:t>barvami</a:t>
            </a:r>
            <a:r>
              <a:rPr lang="sk-SK" sz="1600" dirty="0"/>
              <a:t> </a:t>
            </a:r>
            <a:r>
              <a:rPr lang="sk-SK" sz="1600" dirty="0" err="1"/>
              <a:t>mezi</a:t>
            </a:r>
            <a:r>
              <a:rPr lang="sk-SK" sz="1600" dirty="0"/>
              <a:t> </a:t>
            </a:r>
            <a:r>
              <a:rPr lang="sk-SK" sz="1600" dirty="0" err="1"/>
              <a:t>různými</a:t>
            </a:r>
            <a:r>
              <a:rPr lang="sk-SK" sz="1600" dirty="0"/>
              <a:t> </a:t>
            </a:r>
            <a:r>
              <a:rPr lang="sk-SK" sz="1600" dirty="0" err="1"/>
              <a:t>zařízeními</a:t>
            </a:r>
            <a:r>
              <a:rPr lang="sk-SK" sz="1600" dirty="0"/>
              <a:t> </a:t>
            </a:r>
            <a:r>
              <a:rPr lang="sk-SK" sz="1600" dirty="0" err="1"/>
              <a:t>pro</a:t>
            </a:r>
            <a:r>
              <a:rPr lang="sk-SK" sz="1600" dirty="0"/>
              <a:t> </a:t>
            </a:r>
            <a:r>
              <a:rPr lang="sk-SK" sz="1600" dirty="0" err="1"/>
              <a:t>zachování</a:t>
            </a:r>
            <a:r>
              <a:rPr lang="sk-SK" sz="1600" dirty="0"/>
              <a:t> </a:t>
            </a:r>
            <a:r>
              <a:rPr lang="sk-SK" sz="1600" dirty="0" err="1"/>
              <a:t>stejného</a:t>
            </a:r>
            <a:r>
              <a:rPr lang="sk-SK" sz="1600" dirty="0"/>
              <a:t> </a:t>
            </a:r>
            <a:r>
              <a:rPr lang="sk-SK" sz="1600" dirty="0" err="1"/>
              <a:t>podání</a:t>
            </a:r>
            <a:r>
              <a:rPr lang="sk-SK" sz="1600" dirty="0"/>
              <a:t> </a:t>
            </a:r>
            <a:r>
              <a:rPr lang="sk-SK" sz="1600" dirty="0" err="1" smtClean="0"/>
              <a:t>barev</a:t>
            </a:r>
            <a:endParaRPr lang="sk-SK" sz="1600" dirty="0" smtClean="0"/>
          </a:p>
          <a:p>
            <a:endParaRPr lang="sk-SK" sz="1600" dirty="0" smtClean="0"/>
          </a:p>
          <a:p>
            <a:r>
              <a:rPr lang="sk-SK" sz="2000" b="1" dirty="0" smtClean="0"/>
              <a:t>ICC Profile </a:t>
            </a:r>
            <a:endParaRPr lang="sk-SK" sz="2000" b="1" dirty="0"/>
          </a:p>
          <a:p>
            <a:r>
              <a:rPr lang="sk-SK" sz="1600" dirty="0" smtClean="0"/>
              <a:t>- každé </a:t>
            </a:r>
            <a:r>
              <a:rPr lang="sk-SK" sz="1600" dirty="0" err="1"/>
              <a:t>zařízení</a:t>
            </a:r>
            <a:r>
              <a:rPr lang="sk-SK" sz="1600" dirty="0"/>
              <a:t> musí </a:t>
            </a:r>
            <a:r>
              <a:rPr lang="sk-SK" sz="1600" dirty="0" err="1"/>
              <a:t>mít</a:t>
            </a:r>
            <a:r>
              <a:rPr lang="sk-SK" sz="1600" dirty="0"/>
              <a:t> ICC profil</a:t>
            </a:r>
          </a:p>
          <a:p>
            <a:r>
              <a:rPr lang="sk-SK" sz="1600" dirty="0" smtClean="0"/>
              <a:t>- tento </a:t>
            </a:r>
            <a:r>
              <a:rPr lang="sk-SK" sz="1600" dirty="0"/>
              <a:t>profil definuje, jak má dané </a:t>
            </a:r>
            <a:r>
              <a:rPr lang="sk-SK" sz="1600" dirty="0" err="1"/>
              <a:t>zařízení</a:t>
            </a:r>
            <a:r>
              <a:rPr lang="sk-SK" sz="1600" dirty="0"/>
              <a:t> </a:t>
            </a:r>
            <a:r>
              <a:rPr lang="sk-SK" sz="1600" dirty="0" err="1"/>
              <a:t>vyhodnotit</a:t>
            </a:r>
            <a:r>
              <a:rPr lang="sk-SK" sz="1600" dirty="0"/>
              <a:t> danou </a:t>
            </a:r>
            <a:r>
              <a:rPr lang="sk-SK" sz="1600" dirty="0" err="1"/>
              <a:t>barvu</a:t>
            </a:r>
            <a:r>
              <a:rPr lang="sk-SK" sz="1600" dirty="0"/>
              <a:t>.</a:t>
            </a:r>
          </a:p>
          <a:p>
            <a:r>
              <a:rPr lang="sk-SK" sz="1600" dirty="0" smtClean="0"/>
              <a:t> </a:t>
            </a:r>
          </a:p>
          <a:p>
            <a:r>
              <a:rPr lang="sk-SK" sz="2000" b="1" dirty="0" smtClean="0"/>
              <a:t>3DLUT</a:t>
            </a:r>
          </a:p>
          <a:p>
            <a:r>
              <a:rPr lang="sk-SK" sz="1600" dirty="0" smtClean="0"/>
              <a:t>- </a:t>
            </a:r>
            <a:r>
              <a:rPr lang="sk-SK" sz="1600" dirty="0" err="1" smtClean="0"/>
              <a:t>trojrozměrná</a:t>
            </a:r>
            <a:r>
              <a:rPr lang="sk-SK" sz="1600" dirty="0" smtClean="0"/>
              <a:t> </a:t>
            </a:r>
            <a:r>
              <a:rPr lang="sk-SK" sz="1600" dirty="0" err="1"/>
              <a:t>náhledová</a:t>
            </a:r>
            <a:r>
              <a:rPr lang="sk-SK" sz="1600" dirty="0"/>
              <a:t> </a:t>
            </a:r>
            <a:r>
              <a:rPr lang="sk-SK" sz="1600" dirty="0" err="1"/>
              <a:t>tabulka</a:t>
            </a:r>
            <a:endParaRPr lang="sk-SK" sz="1600" dirty="0"/>
          </a:p>
          <a:p>
            <a:pPr lvl="1">
              <a:buFontTx/>
              <a:buChar char="-"/>
            </a:pPr>
            <a:r>
              <a:rPr lang="sk-SK" sz="1600" dirty="0" smtClean="0"/>
              <a:t> každá osa reprezentuje jednu </a:t>
            </a:r>
            <a:r>
              <a:rPr lang="sk-SK" sz="1600" dirty="0" err="1" smtClean="0"/>
              <a:t>složku</a:t>
            </a:r>
            <a:endParaRPr lang="sk-SK" sz="1600" dirty="0"/>
          </a:p>
          <a:p>
            <a:pPr>
              <a:buFontTx/>
              <a:buChar char="-"/>
            </a:pPr>
            <a:r>
              <a:rPr lang="sk-SK" sz="1600" dirty="0" smtClean="0"/>
              <a:t> </a:t>
            </a:r>
            <a:r>
              <a:rPr lang="sk-SK" sz="1600" dirty="0" err="1" smtClean="0"/>
              <a:t>reálná</a:t>
            </a:r>
            <a:r>
              <a:rPr lang="sk-SK" sz="1600" dirty="0" smtClean="0"/>
              <a:t> </a:t>
            </a:r>
            <a:r>
              <a:rPr lang="sk-SK" sz="1600" dirty="0" err="1" smtClean="0"/>
              <a:t>barva</a:t>
            </a:r>
            <a:r>
              <a:rPr lang="sk-SK" sz="1600" dirty="0" smtClean="0"/>
              <a:t> je </a:t>
            </a:r>
            <a:r>
              <a:rPr lang="sk-SK" sz="1600" dirty="0" err="1" smtClean="0"/>
              <a:t>vybrána</a:t>
            </a:r>
            <a:r>
              <a:rPr lang="sk-SK" sz="1600" dirty="0" smtClean="0"/>
              <a:t> na základe </a:t>
            </a:r>
            <a:r>
              <a:rPr lang="sk-SK" sz="1600" dirty="0" err="1" smtClean="0"/>
              <a:t>interpolace</a:t>
            </a:r>
            <a:endParaRPr lang="sk-SK" sz="1600" dirty="0" smtClean="0"/>
          </a:p>
          <a:p>
            <a:endParaRPr lang="sk-SK" sz="1600" dirty="0" smtClean="0"/>
          </a:p>
          <a:p>
            <a:r>
              <a:rPr lang="sk-SK" sz="1400" i="1" dirty="0" err="1"/>
              <a:t>Soubor</a:t>
            </a:r>
            <a:r>
              <a:rPr lang="sk-SK" sz="1400" i="1" dirty="0"/>
              <a:t> má 24-bit </a:t>
            </a:r>
            <a:r>
              <a:rPr lang="sk-SK" sz="1400" i="1" dirty="0" err="1"/>
              <a:t>hloubku</a:t>
            </a:r>
            <a:r>
              <a:rPr lang="sk-SK" sz="1400" i="1" dirty="0"/>
              <a:t> ale </a:t>
            </a:r>
            <a:r>
              <a:rPr lang="sk-SK" sz="1400" i="1" dirty="0" err="1"/>
              <a:t>tabulka</a:t>
            </a:r>
            <a:r>
              <a:rPr lang="sk-SK" sz="1400" i="1" dirty="0"/>
              <a:t> dosahuje jenom 4-bit? </a:t>
            </a:r>
            <a:r>
              <a:rPr lang="sk-SK" sz="1400" i="1" dirty="0" err="1"/>
              <a:t>Ano</a:t>
            </a:r>
            <a:r>
              <a:rPr lang="sk-SK" sz="1400" i="1" dirty="0"/>
              <a:t>. Výstupní </a:t>
            </a:r>
            <a:r>
              <a:rPr lang="sk-SK" sz="1400" i="1" dirty="0" err="1"/>
              <a:t>zařízení</a:t>
            </a:r>
            <a:r>
              <a:rPr lang="sk-SK" sz="1400" i="1" dirty="0"/>
              <a:t> buď </a:t>
            </a:r>
            <a:r>
              <a:rPr lang="sk-SK" sz="1400" i="1" dirty="0" err="1"/>
              <a:t>není</a:t>
            </a:r>
            <a:r>
              <a:rPr lang="sk-SK" sz="1400" i="1" dirty="0"/>
              <a:t> schopné </a:t>
            </a:r>
            <a:r>
              <a:rPr lang="sk-SK" sz="1400" i="1" dirty="0" err="1"/>
              <a:t>vyprodukovat</a:t>
            </a:r>
            <a:r>
              <a:rPr lang="sk-SK" sz="1400" i="1" dirty="0"/>
              <a:t> tak </a:t>
            </a:r>
            <a:r>
              <a:rPr lang="sk-SK" sz="1400" i="1" dirty="0" err="1"/>
              <a:t>veliké</a:t>
            </a:r>
            <a:r>
              <a:rPr lang="sk-SK" sz="1400" i="1" dirty="0"/>
              <a:t> </a:t>
            </a:r>
            <a:r>
              <a:rPr lang="sk-SK" sz="1400" i="1" dirty="0" err="1"/>
              <a:t>množství</a:t>
            </a:r>
            <a:r>
              <a:rPr lang="sk-SK" sz="1400" i="1" dirty="0"/>
              <a:t> rozličných </a:t>
            </a:r>
            <a:r>
              <a:rPr lang="sk-SK" sz="1400" i="1" dirty="0" err="1"/>
              <a:t>barev</a:t>
            </a:r>
            <a:r>
              <a:rPr lang="sk-SK" sz="1400" i="1" dirty="0"/>
              <a:t>, nebo </a:t>
            </a:r>
            <a:r>
              <a:rPr lang="sk-SK" sz="1400" i="1" dirty="0" err="1"/>
              <a:t>není</a:t>
            </a:r>
            <a:r>
              <a:rPr lang="sk-SK" sz="1400" i="1" dirty="0"/>
              <a:t> možné </a:t>
            </a:r>
            <a:r>
              <a:rPr lang="sk-SK" sz="1400" i="1" dirty="0" err="1"/>
              <a:t>zařízení</a:t>
            </a:r>
            <a:r>
              <a:rPr lang="sk-SK" sz="1400" i="1" dirty="0"/>
              <a:t> tak </a:t>
            </a:r>
            <a:r>
              <a:rPr lang="sk-SK" sz="1400" i="1" dirty="0" err="1"/>
              <a:t>nakalibrovat</a:t>
            </a:r>
            <a:r>
              <a:rPr lang="sk-SK" sz="1400" i="1" dirty="0"/>
              <a:t> (</a:t>
            </a:r>
            <a:r>
              <a:rPr lang="sk-SK" sz="1400" i="1" dirty="0" err="1"/>
              <a:t>rychle</a:t>
            </a:r>
            <a:r>
              <a:rPr lang="sk-SK" sz="1400" i="1" dirty="0"/>
              <a:t> </a:t>
            </a:r>
            <a:r>
              <a:rPr lang="sk-SK" sz="1400" i="1" dirty="0" err="1"/>
              <a:t>se</a:t>
            </a:r>
            <a:r>
              <a:rPr lang="sk-SK" sz="1400" i="1" dirty="0"/>
              <a:t> </a:t>
            </a:r>
            <a:r>
              <a:rPr lang="sk-SK" sz="1400" i="1" dirty="0" err="1"/>
              <a:t>rozkalibruje</a:t>
            </a:r>
            <a:r>
              <a:rPr lang="sk-SK" sz="1400" i="1" dirty="0"/>
              <a:t>). </a:t>
            </a:r>
          </a:p>
          <a:p>
            <a:endParaRPr lang="sk-SK" sz="1600" dirty="0"/>
          </a:p>
        </p:txBody>
      </p:sp>
      <p:sp>
        <p:nvSpPr>
          <p:cNvPr id="8" name="Ovál 7"/>
          <p:cNvSpPr/>
          <p:nvPr/>
        </p:nvSpPr>
        <p:spPr>
          <a:xfrm>
            <a:off x="8748464" y="260648"/>
            <a:ext cx="144016" cy="144016"/>
          </a:xfrm>
          <a:prstGeom prst="ellipse">
            <a:avLst/>
          </a:prstGeom>
          <a:solidFill>
            <a:srgbClr val="95272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1" name="BlokTextu 10"/>
          <p:cNvSpPr txBox="1"/>
          <p:nvPr/>
        </p:nvSpPr>
        <p:spPr>
          <a:xfrm>
            <a:off x="8316416" y="178417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>
                <a:solidFill>
                  <a:srgbClr val="952727"/>
                </a:solidFill>
              </a:rPr>
              <a:t>7.1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6660232" y="6492875"/>
            <a:ext cx="2411760" cy="3651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</a:rPr>
              <a:t>Masarykova Univerzita Fakulta Informatiky</a:t>
            </a:r>
          </a:p>
        </p:txBody>
      </p:sp>
      <p:cxnSp>
        <p:nvCxnSpPr>
          <p:cNvPr id="12" name="Rovná spojnica 11"/>
          <p:cNvCxnSpPr/>
          <p:nvPr/>
        </p:nvCxnSpPr>
        <p:spPr>
          <a:xfrm>
            <a:off x="107504" y="6525344"/>
            <a:ext cx="8928992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headEnd type="none" w="sm" len="sm"/>
          </a:ln>
          <a:effectLst/>
        </p:spPr>
      </p:cxnSp>
      <p:sp>
        <p:nvSpPr>
          <p:cNvPr id="14" name="BlokTextu 13"/>
          <p:cNvSpPr txBox="1"/>
          <p:nvPr/>
        </p:nvSpPr>
        <p:spPr>
          <a:xfrm>
            <a:off x="539552" y="544468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err="1" smtClean="0"/>
              <a:t>Digitální</a:t>
            </a:r>
            <a:r>
              <a:rPr lang="sk-SK" sz="3200" dirty="0" smtClean="0"/>
              <a:t> </a:t>
            </a:r>
            <a:r>
              <a:rPr lang="sk-SK" sz="3200" dirty="0" smtClean="0"/>
              <a:t>fotografie</a:t>
            </a:r>
            <a:endParaRPr lang="sk-SK" dirty="0"/>
          </a:p>
        </p:txBody>
      </p:sp>
      <p:sp>
        <p:nvSpPr>
          <p:cNvPr id="15" name="BlokTextu 14"/>
          <p:cNvSpPr txBox="1"/>
          <p:nvPr/>
        </p:nvSpPr>
        <p:spPr>
          <a:xfrm>
            <a:off x="539552" y="1444714"/>
            <a:ext cx="792088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b="1" dirty="0" err="1" smtClean="0"/>
              <a:t>Save</a:t>
            </a:r>
            <a:r>
              <a:rPr lang="sk-SK" sz="2000" b="1" dirty="0" smtClean="0"/>
              <a:t> </a:t>
            </a:r>
            <a:r>
              <a:rPr lang="sk-SK" sz="2000" b="1" dirty="0" err="1" smtClean="0"/>
              <a:t>with</a:t>
            </a:r>
            <a:r>
              <a:rPr lang="sk-SK" sz="2000" b="1" dirty="0" smtClean="0"/>
              <a:t> </a:t>
            </a:r>
            <a:r>
              <a:rPr lang="sk-SK" sz="2000" b="1" dirty="0" err="1" smtClean="0"/>
              <a:t>color</a:t>
            </a:r>
            <a:r>
              <a:rPr lang="sk-SK" sz="2000" b="1" dirty="0" smtClean="0"/>
              <a:t> profile?</a:t>
            </a:r>
          </a:p>
          <a:p>
            <a:endParaRPr lang="sk-SK" sz="1600" dirty="0"/>
          </a:p>
          <a:p>
            <a:pPr>
              <a:buFontTx/>
              <a:buChar char="-"/>
            </a:pPr>
            <a:r>
              <a:rPr lang="sk-SK" sz="1600" dirty="0" smtClean="0"/>
              <a:t> Adobe RGB 1998, </a:t>
            </a:r>
            <a:r>
              <a:rPr lang="sk-SK" sz="1600" dirty="0" err="1" smtClean="0"/>
              <a:t>sRGB</a:t>
            </a:r>
            <a:r>
              <a:rPr lang="sk-SK" sz="1600" dirty="0" smtClean="0"/>
              <a:t>, CMYK Web </a:t>
            </a:r>
            <a:r>
              <a:rPr lang="sk-SK" sz="1600" dirty="0" err="1" smtClean="0"/>
              <a:t>Coated</a:t>
            </a:r>
            <a:r>
              <a:rPr lang="sk-SK" sz="1600" dirty="0"/>
              <a:t> </a:t>
            </a:r>
            <a:r>
              <a:rPr lang="sk-SK" sz="1600" dirty="0" smtClean="0"/>
              <a:t>2.0 ...</a:t>
            </a:r>
          </a:p>
          <a:p>
            <a:pPr>
              <a:buFontTx/>
              <a:buChar char="-"/>
            </a:pPr>
            <a:r>
              <a:rPr lang="sk-SK" sz="1600" dirty="0" smtClean="0"/>
              <a:t> </a:t>
            </a:r>
            <a:r>
              <a:rPr lang="sk-SK" sz="1600" dirty="0" err="1"/>
              <a:t>zařízení</a:t>
            </a:r>
            <a:r>
              <a:rPr lang="sk-SK" sz="1600" dirty="0"/>
              <a:t> nemusí </a:t>
            </a:r>
            <a:r>
              <a:rPr lang="sk-SK" sz="1600" dirty="0" err="1"/>
              <a:t>tyto</a:t>
            </a:r>
            <a:r>
              <a:rPr lang="sk-SK" sz="1600" dirty="0"/>
              <a:t> profily </a:t>
            </a:r>
            <a:r>
              <a:rPr lang="sk-SK" sz="1600" dirty="0" err="1" smtClean="0"/>
              <a:t>poznat</a:t>
            </a:r>
            <a:r>
              <a:rPr lang="sk-SK" sz="1600" dirty="0" smtClean="0"/>
              <a:t> </a:t>
            </a:r>
          </a:p>
        </p:txBody>
      </p:sp>
      <p:sp>
        <p:nvSpPr>
          <p:cNvPr id="7" name="Ovál 6"/>
          <p:cNvSpPr/>
          <p:nvPr/>
        </p:nvSpPr>
        <p:spPr>
          <a:xfrm>
            <a:off x="8748464" y="260648"/>
            <a:ext cx="144016" cy="144016"/>
          </a:xfrm>
          <a:prstGeom prst="ellipse">
            <a:avLst/>
          </a:prstGeom>
          <a:solidFill>
            <a:srgbClr val="95272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8" name="BlokTextu 7"/>
          <p:cNvSpPr txBox="1"/>
          <p:nvPr/>
        </p:nvSpPr>
        <p:spPr>
          <a:xfrm>
            <a:off x="8316416" y="178417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>
                <a:solidFill>
                  <a:srgbClr val="952727"/>
                </a:solidFill>
              </a:rPr>
              <a:t>7.1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6660232" y="6492875"/>
            <a:ext cx="2411760" cy="3651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</a:rPr>
              <a:t>Masarykova Univerzita Fakulta Informatiky</a:t>
            </a:r>
          </a:p>
        </p:txBody>
      </p:sp>
      <p:cxnSp>
        <p:nvCxnSpPr>
          <p:cNvPr id="7" name="Rovná spojnica 6"/>
          <p:cNvCxnSpPr/>
          <p:nvPr/>
        </p:nvCxnSpPr>
        <p:spPr>
          <a:xfrm>
            <a:off x="107504" y="6525344"/>
            <a:ext cx="8928992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headEnd type="none" w="sm" len="sm"/>
          </a:ln>
          <a:effectLst/>
        </p:spPr>
      </p:cxnSp>
      <p:sp>
        <p:nvSpPr>
          <p:cNvPr id="9" name="BlokTextu 8"/>
          <p:cNvSpPr txBox="1"/>
          <p:nvPr/>
        </p:nvSpPr>
        <p:spPr>
          <a:xfrm>
            <a:off x="539552" y="544468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err="1" smtClean="0"/>
              <a:t>Digitální</a:t>
            </a:r>
            <a:r>
              <a:rPr lang="sk-SK" sz="3200" dirty="0" smtClean="0"/>
              <a:t> </a:t>
            </a:r>
            <a:r>
              <a:rPr lang="sk-SK" sz="3200" dirty="0" smtClean="0"/>
              <a:t>fotografie</a:t>
            </a:r>
            <a:endParaRPr lang="sk-SK" dirty="0"/>
          </a:p>
        </p:txBody>
      </p:sp>
      <p:sp>
        <p:nvSpPr>
          <p:cNvPr id="10" name="BlokTextu 9"/>
          <p:cNvSpPr txBox="1"/>
          <p:nvPr/>
        </p:nvSpPr>
        <p:spPr>
          <a:xfrm>
            <a:off x="539552" y="1444714"/>
            <a:ext cx="7920880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b="1" dirty="0" err="1"/>
              <a:t>Kalibrace</a:t>
            </a:r>
            <a:r>
              <a:rPr lang="sk-SK" sz="2000" b="1" dirty="0"/>
              <a:t> </a:t>
            </a:r>
            <a:r>
              <a:rPr lang="sk-SK" sz="2000" b="1" dirty="0" err="1"/>
              <a:t>zařízení</a:t>
            </a:r>
            <a:r>
              <a:rPr lang="sk-SK" sz="2000" b="1" dirty="0"/>
              <a:t> </a:t>
            </a:r>
          </a:p>
          <a:p>
            <a:endParaRPr lang="sk-SK" sz="1600" dirty="0" smtClean="0"/>
          </a:p>
          <a:p>
            <a:r>
              <a:rPr lang="sk-SK" sz="1600" b="1" dirty="0" err="1" smtClean="0"/>
              <a:t>Charakterizace</a:t>
            </a:r>
            <a:r>
              <a:rPr lang="sk-SK" sz="1600" b="1" dirty="0" smtClean="0"/>
              <a:t> </a:t>
            </a:r>
            <a:endParaRPr lang="sk-SK" sz="1600" b="1" dirty="0"/>
          </a:p>
          <a:p>
            <a:pPr>
              <a:buFontTx/>
              <a:buChar char="-"/>
            </a:pPr>
            <a:r>
              <a:rPr lang="sk-SK" sz="1600" dirty="0" smtClean="0"/>
              <a:t> </a:t>
            </a:r>
            <a:r>
              <a:rPr lang="sk-SK" sz="1600" dirty="0" err="1"/>
              <a:t>colorimetry</a:t>
            </a:r>
            <a:r>
              <a:rPr lang="sk-SK" sz="1600" dirty="0"/>
              <a:t> a </a:t>
            </a:r>
            <a:r>
              <a:rPr lang="sk-SK" sz="1600" dirty="0" err="1" smtClean="0"/>
              <a:t>spektrometry</a:t>
            </a:r>
            <a:endParaRPr lang="sk-SK" sz="1600" dirty="0" smtClean="0"/>
          </a:p>
          <a:p>
            <a:pPr>
              <a:buFontTx/>
              <a:buChar char="-"/>
            </a:pPr>
            <a:r>
              <a:rPr lang="sk-SK" sz="1600" dirty="0" smtClean="0"/>
              <a:t> </a:t>
            </a:r>
            <a:r>
              <a:rPr lang="nb-NO" sz="1600" dirty="0" smtClean="0"/>
              <a:t>detekuje </a:t>
            </a:r>
            <a:r>
              <a:rPr lang="nb-NO" sz="1600" dirty="0"/>
              <a:t>se barevný posun oproti standardnímu barevnému </a:t>
            </a:r>
            <a:r>
              <a:rPr lang="nb-NO" sz="1600" dirty="0" smtClean="0"/>
              <a:t>profilu</a:t>
            </a:r>
            <a:endParaRPr lang="sk-SK" sz="1600" dirty="0" smtClean="0"/>
          </a:p>
          <a:p>
            <a:pPr>
              <a:buFontTx/>
              <a:buChar char="-"/>
            </a:pPr>
            <a:endParaRPr lang="sk-SK" sz="1600" dirty="0" smtClean="0"/>
          </a:p>
          <a:p>
            <a:r>
              <a:rPr lang="sk-SK" sz="1600" b="1" dirty="0" err="1" smtClean="0"/>
              <a:t>Kalibrace</a:t>
            </a:r>
            <a:endParaRPr lang="sk-SK" sz="1600" b="1" dirty="0" smtClean="0"/>
          </a:p>
          <a:p>
            <a:r>
              <a:rPr lang="pl-PL" sz="1600" dirty="0" smtClean="0"/>
              <a:t>- změna 3DLUT </a:t>
            </a:r>
            <a:r>
              <a:rPr lang="pl-PL" sz="1600" dirty="0"/>
              <a:t>tak, aby odpovídala co nejvíce </a:t>
            </a:r>
            <a:r>
              <a:rPr lang="pl-PL" sz="1600" dirty="0" smtClean="0"/>
              <a:t>realitě</a:t>
            </a:r>
            <a:endParaRPr lang="pl-PL" sz="1600" dirty="0"/>
          </a:p>
        </p:txBody>
      </p:sp>
      <p:sp>
        <p:nvSpPr>
          <p:cNvPr id="8" name="Ovál 7"/>
          <p:cNvSpPr/>
          <p:nvPr/>
        </p:nvSpPr>
        <p:spPr>
          <a:xfrm>
            <a:off x="8748464" y="260648"/>
            <a:ext cx="144016" cy="144016"/>
          </a:xfrm>
          <a:prstGeom prst="ellipse">
            <a:avLst/>
          </a:prstGeom>
          <a:solidFill>
            <a:srgbClr val="95272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1" name="BlokTextu 10"/>
          <p:cNvSpPr txBox="1"/>
          <p:nvPr/>
        </p:nvSpPr>
        <p:spPr>
          <a:xfrm>
            <a:off x="8316416" y="178417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>
                <a:solidFill>
                  <a:srgbClr val="952727"/>
                </a:solidFill>
              </a:rPr>
              <a:t>7.1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6660232" y="6492875"/>
            <a:ext cx="2411760" cy="3651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</a:rPr>
              <a:t>Masarykova Univerzita Fakulta Informatiky</a:t>
            </a:r>
          </a:p>
        </p:txBody>
      </p:sp>
      <p:cxnSp>
        <p:nvCxnSpPr>
          <p:cNvPr id="7" name="Rovná spojnica 6"/>
          <p:cNvCxnSpPr/>
          <p:nvPr/>
        </p:nvCxnSpPr>
        <p:spPr>
          <a:xfrm>
            <a:off x="107504" y="6525344"/>
            <a:ext cx="8928992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headEnd type="none" w="sm" len="sm"/>
          </a:ln>
          <a:effectLst/>
        </p:spPr>
      </p:cxnSp>
      <p:sp>
        <p:nvSpPr>
          <p:cNvPr id="9" name="BlokTextu 8"/>
          <p:cNvSpPr txBox="1"/>
          <p:nvPr/>
        </p:nvSpPr>
        <p:spPr>
          <a:xfrm>
            <a:off x="539552" y="544468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err="1" smtClean="0"/>
              <a:t>Digitální</a:t>
            </a:r>
            <a:r>
              <a:rPr lang="sk-SK" sz="3200" dirty="0" smtClean="0"/>
              <a:t> </a:t>
            </a:r>
            <a:r>
              <a:rPr lang="sk-SK" sz="3200" dirty="0" smtClean="0"/>
              <a:t>fotografie</a:t>
            </a:r>
            <a:endParaRPr lang="sk-SK" dirty="0"/>
          </a:p>
        </p:txBody>
      </p:sp>
      <p:sp>
        <p:nvSpPr>
          <p:cNvPr id="10" name="BlokTextu 9"/>
          <p:cNvSpPr txBox="1"/>
          <p:nvPr/>
        </p:nvSpPr>
        <p:spPr>
          <a:xfrm>
            <a:off x="539552" y="1196752"/>
            <a:ext cx="820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b="1" dirty="0"/>
              <a:t>Ostatní </a:t>
            </a:r>
            <a:r>
              <a:rPr lang="sk-SK" sz="2400" b="1" dirty="0" err="1"/>
              <a:t>důležité</a:t>
            </a:r>
            <a:r>
              <a:rPr lang="sk-SK" sz="2400" b="1" dirty="0"/>
              <a:t> </a:t>
            </a:r>
            <a:r>
              <a:rPr lang="sk-SK" sz="2400" b="1" dirty="0" err="1"/>
              <a:t>věci</a:t>
            </a:r>
            <a:r>
              <a:rPr lang="sk-SK" sz="2400" b="1" dirty="0"/>
              <a:t> </a:t>
            </a:r>
            <a:r>
              <a:rPr lang="sk-SK" sz="2400" b="1" dirty="0" err="1"/>
              <a:t>ohledně</a:t>
            </a:r>
            <a:r>
              <a:rPr lang="sk-SK" sz="2400" b="1" dirty="0"/>
              <a:t> </a:t>
            </a:r>
            <a:r>
              <a:rPr lang="sk-SK" sz="2400" b="1" dirty="0" err="1"/>
              <a:t>tisku</a:t>
            </a:r>
            <a:endParaRPr lang="sk-SK" sz="2400" b="1" dirty="0"/>
          </a:p>
        </p:txBody>
      </p:sp>
      <p:sp>
        <p:nvSpPr>
          <p:cNvPr id="12" name="BlokTextu 11"/>
          <p:cNvSpPr txBox="1"/>
          <p:nvPr/>
        </p:nvSpPr>
        <p:spPr>
          <a:xfrm>
            <a:off x="539552" y="1872114"/>
            <a:ext cx="8208912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b="1" dirty="0" smtClean="0"/>
              <a:t>DPI </a:t>
            </a:r>
            <a:r>
              <a:rPr lang="sk-SK" sz="1600" dirty="0" smtClean="0"/>
              <a:t>(</a:t>
            </a:r>
            <a:r>
              <a:rPr lang="sk-SK" sz="1600" dirty="0" err="1"/>
              <a:t>Dots</a:t>
            </a:r>
            <a:r>
              <a:rPr lang="sk-SK" sz="1600" dirty="0"/>
              <a:t> Per </a:t>
            </a:r>
            <a:r>
              <a:rPr lang="sk-SK" sz="1600" dirty="0" err="1" smtClean="0"/>
              <a:t>Inch</a:t>
            </a:r>
            <a:r>
              <a:rPr lang="sk-SK" sz="1600" dirty="0" smtClean="0"/>
              <a:t>)</a:t>
            </a:r>
            <a:endParaRPr lang="sk-SK" sz="2000" dirty="0" smtClean="0"/>
          </a:p>
          <a:p>
            <a:endParaRPr lang="sk-SK" sz="1600" dirty="0"/>
          </a:p>
          <a:p>
            <a:pPr>
              <a:buFontTx/>
              <a:buChar char="-"/>
            </a:pPr>
            <a:r>
              <a:rPr lang="sk-SK" sz="1600" dirty="0" smtClean="0"/>
              <a:t> </a:t>
            </a:r>
            <a:r>
              <a:rPr lang="sk-SK" sz="1600" dirty="0" err="1"/>
              <a:t>udává</a:t>
            </a:r>
            <a:r>
              <a:rPr lang="sk-SK" sz="1600" dirty="0"/>
              <a:t> </a:t>
            </a:r>
            <a:r>
              <a:rPr lang="sk-SK" sz="1600" dirty="0" err="1"/>
              <a:t>množství</a:t>
            </a:r>
            <a:r>
              <a:rPr lang="sk-SK" sz="1600" dirty="0"/>
              <a:t> </a:t>
            </a:r>
            <a:r>
              <a:rPr lang="sk-SK" sz="1600" dirty="0" err="1"/>
              <a:t>bodů</a:t>
            </a:r>
            <a:r>
              <a:rPr lang="sk-SK" sz="1600" dirty="0"/>
              <a:t> na jednotku </a:t>
            </a:r>
            <a:r>
              <a:rPr lang="sk-SK" sz="1600" dirty="0" err="1" smtClean="0"/>
              <a:t>délky</a:t>
            </a:r>
            <a:r>
              <a:rPr lang="sk-SK" sz="1600" dirty="0" smtClean="0"/>
              <a:t> (palce)</a:t>
            </a:r>
          </a:p>
          <a:p>
            <a:pPr>
              <a:buFontTx/>
              <a:buChar char="-"/>
            </a:pPr>
            <a:r>
              <a:rPr lang="sk-SK" sz="1600" dirty="0"/>
              <a:t> </a:t>
            </a:r>
            <a:r>
              <a:rPr lang="sk-SK" sz="1600" dirty="0" err="1"/>
              <a:t>různé</a:t>
            </a:r>
            <a:r>
              <a:rPr lang="sk-SK" sz="1600" dirty="0"/>
              <a:t> </a:t>
            </a:r>
            <a:r>
              <a:rPr lang="sk-SK" sz="1600" dirty="0" err="1"/>
              <a:t>velkosti</a:t>
            </a:r>
            <a:r>
              <a:rPr lang="sk-SK" sz="1600" dirty="0"/>
              <a:t> </a:t>
            </a:r>
            <a:r>
              <a:rPr lang="sk-SK" sz="1600" dirty="0" err="1"/>
              <a:t>rozlišení</a:t>
            </a:r>
            <a:r>
              <a:rPr lang="sk-SK" sz="1600" dirty="0"/>
              <a:t> v </a:t>
            </a:r>
            <a:r>
              <a:rPr lang="sk-SK" sz="1600" dirty="0" err="1"/>
              <a:t>různých</a:t>
            </a:r>
            <a:r>
              <a:rPr lang="sk-SK" sz="1600" dirty="0"/>
              <a:t> </a:t>
            </a:r>
            <a:r>
              <a:rPr lang="sk-SK" sz="1600" dirty="0" err="1" smtClean="0"/>
              <a:t>směrech</a:t>
            </a:r>
            <a:r>
              <a:rPr lang="en-US" sz="1600" dirty="0"/>
              <a:t>!</a:t>
            </a:r>
            <a:endParaRPr lang="sk-SK" sz="1600" dirty="0"/>
          </a:p>
          <a:p>
            <a:pPr>
              <a:buFontTx/>
              <a:buChar char="-"/>
            </a:pPr>
            <a:endParaRPr lang="sk-SK" sz="1600" dirty="0"/>
          </a:p>
          <a:p>
            <a:pPr>
              <a:buFontTx/>
              <a:buChar char="-"/>
            </a:pPr>
            <a:endParaRPr lang="sk-SK" sz="1600" dirty="0"/>
          </a:p>
        </p:txBody>
      </p:sp>
      <p:sp>
        <p:nvSpPr>
          <p:cNvPr id="11" name="Ovál 10"/>
          <p:cNvSpPr/>
          <p:nvPr/>
        </p:nvSpPr>
        <p:spPr>
          <a:xfrm>
            <a:off x="8748464" y="260648"/>
            <a:ext cx="144016" cy="144016"/>
          </a:xfrm>
          <a:prstGeom prst="ellipse">
            <a:avLst/>
          </a:prstGeom>
          <a:solidFill>
            <a:srgbClr val="95272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3" name="BlokTextu 12"/>
          <p:cNvSpPr txBox="1"/>
          <p:nvPr/>
        </p:nvSpPr>
        <p:spPr>
          <a:xfrm>
            <a:off x="8316416" y="178417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>
                <a:solidFill>
                  <a:srgbClr val="952727"/>
                </a:solidFill>
              </a:rPr>
              <a:t>7.1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6660232" y="6492875"/>
            <a:ext cx="2411760" cy="3651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</a:rPr>
              <a:t>Masarykova Univerzita Fakulta Informatiky</a:t>
            </a:r>
          </a:p>
        </p:txBody>
      </p:sp>
      <p:cxnSp>
        <p:nvCxnSpPr>
          <p:cNvPr id="7" name="Rovná spojnica 6"/>
          <p:cNvCxnSpPr/>
          <p:nvPr/>
        </p:nvCxnSpPr>
        <p:spPr>
          <a:xfrm>
            <a:off x="107504" y="6525344"/>
            <a:ext cx="8928992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headEnd type="none" w="sm" len="sm"/>
          </a:ln>
          <a:effectLst/>
        </p:spPr>
      </p:cxnSp>
      <p:sp>
        <p:nvSpPr>
          <p:cNvPr id="9" name="BlokTextu 8"/>
          <p:cNvSpPr txBox="1"/>
          <p:nvPr/>
        </p:nvSpPr>
        <p:spPr>
          <a:xfrm>
            <a:off x="539552" y="544468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err="1" smtClean="0"/>
              <a:t>Digitální</a:t>
            </a:r>
            <a:r>
              <a:rPr lang="sk-SK" sz="3200" dirty="0" smtClean="0"/>
              <a:t> </a:t>
            </a:r>
            <a:r>
              <a:rPr lang="sk-SK" sz="3200" dirty="0" smtClean="0"/>
              <a:t>fotografie</a:t>
            </a:r>
            <a:endParaRPr lang="sk-SK" dirty="0"/>
          </a:p>
        </p:txBody>
      </p:sp>
      <p:sp>
        <p:nvSpPr>
          <p:cNvPr id="11" name="BlokTextu 10"/>
          <p:cNvSpPr txBox="1"/>
          <p:nvPr/>
        </p:nvSpPr>
        <p:spPr>
          <a:xfrm>
            <a:off x="539552" y="1406967"/>
            <a:ext cx="8208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600" b="1" dirty="0" err="1" smtClean="0"/>
              <a:t>Příklad</a:t>
            </a:r>
            <a:r>
              <a:rPr lang="sk-SK" sz="1600" b="1" dirty="0" smtClean="0"/>
              <a:t> č.1</a:t>
            </a:r>
            <a:r>
              <a:rPr lang="en-US" sz="1600" b="1" dirty="0" smtClean="0"/>
              <a:t>:</a:t>
            </a:r>
          </a:p>
          <a:p>
            <a:r>
              <a:rPr lang="sk-SK" sz="1600" dirty="0" err="1"/>
              <a:t>Mějme</a:t>
            </a:r>
            <a:r>
              <a:rPr lang="sk-SK" sz="1600" dirty="0"/>
              <a:t> </a:t>
            </a:r>
            <a:r>
              <a:rPr lang="sk-SK" sz="1600" dirty="0" err="1"/>
              <a:t>obrázek</a:t>
            </a:r>
            <a:r>
              <a:rPr lang="sk-SK" sz="1600" dirty="0"/>
              <a:t> </a:t>
            </a:r>
            <a:r>
              <a:rPr lang="sk-SK" sz="1600" dirty="0" err="1"/>
              <a:t>který</a:t>
            </a:r>
            <a:r>
              <a:rPr lang="sk-SK" sz="1600" dirty="0"/>
              <a:t> má formát 4:3 a obsahuje 11 </a:t>
            </a:r>
            <a:r>
              <a:rPr lang="sk-SK" sz="1600" dirty="0" err="1"/>
              <a:t>Mpix</a:t>
            </a:r>
            <a:r>
              <a:rPr lang="sk-SK" sz="1600" dirty="0"/>
              <a:t> (</a:t>
            </a:r>
            <a:r>
              <a:rPr lang="sk-SK" sz="1600" dirty="0" err="1"/>
              <a:t>konkrétně</a:t>
            </a:r>
            <a:r>
              <a:rPr lang="sk-SK" sz="1600" dirty="0"/>
              <a:t> 11,059,200 </a:t>
            </a:r>
            <a:r>
              <a:rPr lang="sk-SK" sz="1600" dirty="0" err="1"/>
              <a:t>pixelů</a:t>
            </a:r>
            <a:r>
              <a:rPr lang="sk-SK" sz="1600" dirty="0"/>
              <a:t>). Chceme tento </a:t>
            </a:r>
            <a:r>
              <a:rPr lang="sk-SK" sz="1600" dirty="0" err="1"/>
              <a:t>obrázek</a:t>
            </a:r>
            <a:r>
              <a:rPr lang="sk-SK" sz="1600" dirty="0"/>
              <a:t> </a:t>
            </a:r>
            <a:r>
              <a:rPr lang="sk-SK" sz="1600" dirty="0" err="1"/>
              <a:t>vytisknout</a:t>
            </a:r>
            <a:r>
              <a:rPr lang="sk-SK" sz="1600" dirty="0"/>
              <a:t> na </a:t>
            </a:r>
            <a:r>
              <a:rPr lang="sk-SK" sz="1600" dirty="0" err="1"/>
              <a:t>zařízení</a:t>
            </a:r>
            <a:r>
              <a:rPr lang="sk-SK" sz="1600" dirty="0"/>
              <a:t>, </a:t>
            </a:r>
            <a:r>
              <a:rPr lang="sk-SK" sz="1600" dirty="0" err="1"/>
              <a:t>které</a:t>
            </a:r>
            <a:r>
              <a:rPr lang="sk-SK" sz="1600" dirty="0"/>
              <a:t> má </a:t>
            </a:r>
            <a:r>
              <a:rPr lang="sk-SK" sz="1600" dirty="0" err="1"/>
              <a:t>rozlišení</a:t>
            </a:r>
            <a:r>
              <a:rPr lang="sk-SK" sz="1600" dirty="0"/>
              <a:t> 600 dpi. </a:t>
            </a:r>
            <a:r>
              <a:rPr lang="sk-SK" sz="1600" dirty="0" err="1"/>
              <a:t>Jaká</a:t>
            </a:r>
            <a:r>
              <a:rPr lang="sk-SK" sz="1600" dirty="0"/>
              <a:t> bude výsledná </a:t>
            </a:r>
            <a:r>
              <a:rPr lang="sk-SK" sz="1600" dirty="0" err="1"/>
              <a:t>velikost</a:t>
            </a:r>
            <a:r>
              <a:rPr lang="sk-SK" sz="1600" dirty="0"/>
              <a:t> obrázku v </a:t>
            </a:r>
            <a:r>
              <a:rPr lang="sk-SK" sz="1600" dirty="0" err="1"/>
              <a:t>centimetrech</a:t>
            </a:r>
            <a:r>
              <a:rPr lang="sk-SK" sz="1600" dirty="0"/>
              <a:t>? (</a:t>
            </a:r>
            <a:r>
              <a:rPr lang="sk-SK" sz="1600" dirty="0" err="1"/>
              <a:t>Zaokruhlete</a:t>
            </a:r>
            <a:r>
              <a:rPr lang="sk-SK" sz="1600" dirty="0"/>
              <a:t> na jedno </a:t>
            </a:r>
            <a:r>
              <a:rPr lang="sk-SK" sz="1600" dirty="0" err="1"/>
              <a:t>desetinné</a:t>
            </a:r>
            <a:r>
              <a:rPr lang="sk-SK" sz="1600" dirty="0"/>
              <a:t> </a:t>
            </a:r>
            <a:r>
              <a:rPr lang="sk-SK" sz="1600" dirty="0" err="1"/>
              <a:t>místo</a:t>
            </a:r>
            <a:r>
              <a:rPr lang="sk-SK" sz="1600" dirty="0"/>
              <a:t> a </a:t>
            </a:r>
            <a:r>
              <a:rPr lang="sk-SK" sz="1600" dirty="0" err="1"/>
              <a:t>výsledek</a:t>
            </a:r>
            <a:r>
              <a:rPr lang="sk-SK" sz="1600" dirty="0"/>
              <a:t> </a:t>
            </a:r>
            <a:r>
              <a:rPr lang="sk-SK" sz="1600" dirty="0" err="1"/>
              <a:t>odevzdejte</a:t>
            </a:r>
            <a:r>
              <a:rPr lang="sk-SK" sz="1600" dirty="0"/>
              <a:t> v cm)</a:t>
            </a:r>
          </a:p>
          <a:p>
            <a:endParaRPr lang="sk-SK" sz="1600" b="1" dirty="0"/>
          </a:p>
          <a:p>
            <a:endParaRPr lang="sk-SK" sz="1600" dirty="0"/>
          </a:p>
        </p:txBody>
      </p:sp>
      <p:sp>
        <p:nvSpPr>
          <p:cNvPr id="10" name="Ovál 9"/>
          <p:cNvSpPr/>
          <p:nvPr/>
        </p:nvSpPr>
        <p:spPr>
          <a:xfrm>
            <a:off x="8748464" y="260648"/>
            <a:ext cx="144016" cy="144016"/>
          </a:xfrm>
          <a:prstGeom prst="ellipse">
            <a:avLst/>
          </a:prstGeom>
          <a:solidFill>
            <a:srgbClr val="95272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" name="BlokTextu 11"/>
          <p:cNvSpPr txBox="1"/>
          <p:nvPr/>
        </p:nvSpPr>
        <p:spPr>
          <a:xfrm>
            <a:off x="8316416" y="178417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>
                <a:solidFill>
                  <a:srgbClr val="952727"/>
                </a:solidFill>
              </a:rPr>
              <a:t>7.1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6660232" y="6492875"/>
            <a:ext cx="2411760" cy="3651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</a:rPr>
              <a:t>Masarykova Univerzita Fakulta Informatiky</a:t>
            </a:r>
          </a:p>
        </p:txBody>
      </p:sp>
      <p:cxnSp>
        <p:nvCxnSpPr>
          <p:cNvPr id="7" name="Rovná spojnica 6"/>
          <p:cNvCxnSpPr/>
          <p:nvPr/>
        </p:nvCxnSpPr>
        <p:spPr>
          <a:xfrm>
            <a:off x="107504" y="6525344"/>
            <a:ext cx="8928992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headEnd type="none" w="sm" len="sm"/>
          </a:ln>
          <a:effectLst/>
        </p:spPr>
      </p:cxnSp>
      <p:sp>
        <p:nvSpPr>
          <p:cNvPr id="9" name="BlokTextu 8"/>
          <p:cNvSpPr txBox="1"/>
          <p:nvPr/>
        </p:nvSpPr>
        <p:spPr>
          <a:xfrm>
            <a:off x="539552" y="548680"/>
            <a:ext cx="8208912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err="1" smtClean="0"/>
              <a:t>Digitální</a:t>
            </a:r>
            <a:r>
              <a:rPr lang="sk-SK" sz="3200" dirty="0" smtClean="0"/>
              <a:t> </a:t>
            </a:r>
            <a:r>
              <a:rPr lang="sk-SK" sz="3200" dirty="0" smtClean="0"/>
              <a:t>fotografie</a:t>
            </a:r>
            <a:endParaRPr lang="sk-SK" sz="1050" b="1" dirty="0"/>
          </a:p>
          <a:p>
            <a:endParaRPr lang="pt-BR" sz="1050" dirty="0" smtClean="0"/>
          </a:p>
          <a:p>
            <a:endParaRPr lang="sk-SK" dirty="0"/>
          </a:p>
        </p:txBody>
      </p:sp>
      <p:pic>
        <p:nvPicPr>
          <p:cNvPr id="11" name="Obrázok 10" descr="cameraobscu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3171346"/>
            <a:ext cx="3816424" cy="2921950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2" name="Obrázok 11" descr="cameraobscur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3171346"/>
            <a:ext cx="3816424" cy="2921949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3" name="BlokTextu 12"/>
          <p:cNvSpPr txBox="1"/>
          <p:nvPr/>
        </p:nvSpPr>
        <p:spPr>
          <a:xfrm>
            <a:off x="539552" y="1403484"/>
            <a:ext cx="8208912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Kompaktní </a:t>
            </a:r>
            <a:r>
              <a:rPr lang="sk-SK" dirty="0" smtClean="0"/>
              <a:t>fotoaparát</a:t>
            </a:r>
          </a:p>
          <a:p>
            <a:endParaRPr lang="sk-SK" dirty="0"/>
          </a:p>
          <a:p>
            <a:r>
              <a:rPr lang="sk-SK" sz="1600" dirty="0"/>
              <a:t>+ </a:t>
            </a:r>
            <a:r>
              <a:rPr lang="sk-SK" sz="1600" dirty="0" err="1"/>
              <a:t>rozměry</a:t>
            </a:r>
            <a:r>
              <a:rPr lang="sk-SK" sz="1600" dirty="0"/>
              <a:t>, cena, váha, </a:t>
            </a:r>
            <a:r>
              <a:rPr lang="sk-SK" sz="1600" b="1" dirty="0" err="1"/>
              <a:t>nenápadnost</a:t>
            </a:r>
            <a:r>
              <a:rPr lang="sk-SK" sz="1600" dirty="0"/>
              <a:t/>
            </a:r>
            <a:br>
              <a:rPr lang="sk-SK" sz="1600" dirty="0"/>
            </a:br>
            <a:r>
              <a:rPr lang="sk-SK" sz="1600" dirty="0"/>
              <a:t>- malý/</a:t>
            </a:r>
            <a:r>
              <a:rPr lang="sk-SK" sz="1600" dirty="0" err="1"/>
              <a:t>žádný</a:t>
            </a:r>
            <a:r>
              <a:rPr lang="sk-SK" sz="1600" dirty="0"/>
              <a:t> </a:t>
            </a:r>
            <a:r>
              <a:rPr lang="sk-SK" sz="1600" dirty="0" err="1"/>
              <a:t>hledáček</a:t>
            </a:r>
            <a:r>
              <a:rPr lang="sk-SK" sz="1600" dirty="0"/>
              <a:t>, </a:t>
            </a:r>
            <a:r>
              <a:rPr lang="sk-SK" sz="1600" dirty="0" err="1"/>
              <a:t>rychlost</a:t>
            </a:r>
            <a:r>
              <a:rPr lang="sk-SK" sz="1600" dirty="0"/>
              <a:t>, kvalita obrazu, často chybí manuál, nastavení v menu, </a:t>
            </a:r>
            <a:r>
              <a:rPr lang="sk-SK" sz="1600" dirty="0" err="1"/>
              <a:t>žádné</a:t>
            </a:r>
            <a:r>
              <a:rPr lang="sk-SK" sz="1600" dirty="0"/>
              <a:t> </a:t>
            </a:r>
            <a:r>
              <a:rPr lang="sk-SK" sz="1600" dirty="0" err="1"/>
              <a:t>další</a:t>
            </a:r>
            <a:r>
              <a:rPr lang="sk-SK" sz="1600" dirty="0"/>
              <a:t> </a:t>
            </a:r>
            <a:r>
              <a:rPr lang="sk-SK" sz="1600" dirty="0" err="1"/>
              <a:t>příslušenství</a:t>
            </a:r>
            <a:r>
              <a:rPr lang="sk-SK" sz="1600" dirty="0"/>
              <a:t>.</a:t>
            </a:r>
          </a:p>
          <a:p>
            <a:endParaRPr lang="sk-SK" dirty="0"/>
          </a:p>
        </p:txBody>
      </p:sp>
      <p:sp>
        <p:nvSpPr>
          <p:cNvPr id="10" name="Ovál 9"/>
          <p:cNvSpPr/>
          <p:nvPr/>
        </p:nvSpPr>
        <p:spPr>
          <a:xfrm>
            <a:off x="8748464" y="260648"/>
            <a:ext cx="144016" cy="144016"/>
          </a:xfrm>
          <a:prstGeom prst="ellipse">
            <a:avLst/>
          </a:prstGeom>
          <a:solidFill>
            <a:srgbClr val="95272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4" name="BlokTextu 13"/>
          <p:cNvSpPr txBox="1"/>
          <p:nvPr/>
        </p:nvSpPr>
        <p:spPr>
          <a:xfrm>
            <a:off x="8316416" y="178417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>
                <a:solidFill>
                  <a:srgbClr val="952727"/>
                </a:solidFill>
              </a:rPr>
              <a:t>7.3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6660232" y="6492875"/>
            <a:ext cx="2411760" cy="3651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</a:rPr>
              <a:t>Masarykova Univerzita Fakulta Informatiky</a:t>
            </a:r>
          </a:p>
        </p:txBody>
      </p:sp>
      <p:cxnSp>
        <p:nvCxnSpPr>
          <p:cNvPr id="7" name="Rovná spojnica 6"/>
          <p:cNvCxnSpPr/>
          <p:nvPr/>
        </p:nvCxnSpPr>
        <p:spPr>
          <a:xfrm>
            <a:off x="107504" y="6525344"/>
            <a:ext cx="8928992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headEnd type="none" w="sm" len="sm"/>
          </a:ln>
          <a:effectLst/>
        </p:spPr>
      </p:cxnSp>
      <p:sp>
        <p:nvSpPr>
          <p:cNvPr id="9" name="BlokTextu 8"/>
          <p:cNvSpPr txBox="1"/>
          <p:nvPr/>
        </p:nvSpPr>
        <p:spPr>
          <a:xfrm>
            <a:off x="539552" y="544468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err="1" smtClean="0"/>
              <a:t>Digitální</a:t>
            </a:r>
            <a:r>
              <a:rPr lang="sk-SK" sz="3200" dirty="0" smtClean="0"/>
              <a:t> </a:t>
            </a:r>
            <a:r>
              <a:rPr lang="sk-SK" sz="3200" dirty="0" smtClean="0"/>
              <a:t>fotografie</a:t>
            </a:r>
            <a:endParaRPr lang="sk-SK" dirty="0"/>
          </a:p>
        </p:txBody>
      </p:sp>
      <p:sp>
        <p:nvSpPr>
          <p:cNvPr id="10" name="BlokTextu 9"/>
          <p:cNvSpPr txBox="1"/>
          <p:nvPr/>
        </p:nvSpPr>
        <p:spPr>
          <a:xfrm>
            <a:off x="539552" y="1406966"/>
            <a:ext cx="820891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600" b="1" dirty="0" err="1" smtClean="0"/>
              <a:t>Příklad</a:t>
            </a:r>
            <a:r>
              <a:rPr lang="sk-SK" sz="1600" b="1" dirty="0" smtClean="0"/>
              <a:t> č.1</a:t>
            </a:r>
            <a:r>
              <a:rPr lang="en-US" sz="1600" b="1" dirty="0" smtClean="0"/>
              <a:t>:</a:t>
            </a:r>
          </a:p>
          <a:p>
            <a:r>
              <a:rPr lang="sk-SK" sz="1600" dirty="0" err="1"/>
              <a:t>Mějme</a:t>
            </a:r>
            <a:r>
              <a:rPr lang="sk-SK" sz="1600" dirty="0"/>
              <a:t> </a:t>
            </a:r>
            <a:r>
              <a:rPr lang="sk-SK" sz="1600" dirty="0" err="1"/>
              <a:t>obrázek</a:t>
            </a:r>
            <a:r>
              <a:rPr lang="sk-SK" sz="1600" dirty="0"/>
              <a:t> </a:t>
            </a:r>
            <a:r>
              <a:rPr lang="sk-SK" sz="1600" dirty="0" err="1"/>
              <a:t>který</a:t>
            </a:r>
            <a:r>
              <a:rPr lang="sk-SK" sz="1600" dirty="0"/>
              <a:t> má formát 4:3 a obsahuje 11 </a:t>
            </a:r>
            <a:r>
              <a:rPr lang="sk-SK" sz="1600" dirty="0" err="1"/>
              <a:t>Mpix</a:t>
            </a:r>
            <a:r>
              <a:rPr lang="sk-SK" sz="1600" dirty="0"/>
              <a:t> (</a:t>
            </a:r>
            <a:r>
              <a:rPr lang="sk-SK" sz="1600" dirty="0" err="1"/>
              <a:t>konkrétně</a:t>
            </a:r>
            <a:r>
              <a:rPr lang="sk-SK" sz="1600" dirty="0"/>
              <a:t> 11,059,200 </a:t>
            </a:r>
            <a:r>
              <a:rPr lang="sk-SK" sz="1600" dirty="0" err="1"/>
              <a:t>pixelů</a:t>
            </a:r>
            <a:r>
              <a:rPr lang="sk-SK" sz="1600" dirty="0"/>
              <a:t>). Chceme tento </a:t>
            </a:r>
            <a:r>
              <a:rPr lang="sk-SK" sz="1600" dirty="0" err="1"/>
              <a:t>obrázek</a:t>
            </a:r>
            <a:r>
              <a:rPr lang="sk-SK" sz="1600" dirty="0"/>
              <a:t> </a:t>
            </a:r>
            <a:r>
              <a:rPr lang="sk-SK" sz="1600" dirty="0" err="1"/>
              <a:t>vytisknout</a:t>
            </a:r>
            <a:r>
              <a:rPr lang="sk-SK" sz="1600" dirty="0"/>
              <a:t> na </a:t>
            </a:r>
            <a:r>
              <a:rPr lang="sk-SK" sz="1600" dirty="0" err="1"/>
              <a:t>zařízení</a:t>
            </a:r>
            <a:r>
              <a:rPr lang="sk-SK" sz="1600" dirty="0"/>
              <a:t>, </a:t>
            </a:r>
            <a:r>
              <a:rPr lang="sk-SK" sz="1600" dirty="0" err="1"/>
              <a:t>které</a:t>
            </a:r>
            <a:r>
              <a:rPr lang="sk-SK" sz="1600" dirty="0"/>
              <a:t> má </a:t>
            </a:r>
            <a:r>
              <a:rPr lang="sk-SK" sz="1600" dirty="0" err="1"/>
              <a:t>rozlišení</a:t>
            </a:r>
            <a:r>
              <a:rPr lang="sk-SK" sz="1600" dirty="0"/>
              <a:t> 600 dpi. </a:t>
            </a:r>
            <a:r>
              <a:rPr lang="sk-SK" sz="1600" dirty="0" err="1"/>
              <a:t>Jaká</a:t>
            </a:r>
            <a:r>
              <a:rPr lang="sk-SK" sz="1600" dirty="0"/>
              <a:t> bude výsledná </a:t>
            </a:r>
            <a:r>
              <a:rPr lang="sk-SK" sz="1600" dirty="0" err="1"/>
              <a:t>velikost</a:t>
            </a:r>
            <a:r>
              <a:rPr lang="sk-SK" sz="1600" dirty="0"/>
              <a:t> obrázku v </a:t>
            </a:r>
            <a:r>
              <a:rPr lang="sk-SK" sz="1600" dirty="0" err="1"/>
              <a:t>centimetrech</a:t>
            </a:r>
            <a:r>
              <a:rPr lang="sk-SK" sz="1600" dirty="0"/>
              <a:t>? (</a:t>
            </a:r>
            <a:r>
              <a:rPr lang="sk-SK" sz="1600" dirty="0" err="1"/>
              <a:t>Zaokruhlete</a:t>
            </a:r>
            <a:r>
              <a:rPr lang="sk-SK" sz="1600" dirty="0"/>
              <a:t> na jedno </a:t>
            </a:r>
            <a:r>
              <a:rPr lang="sk-SK" sz="1600" dirty="0" err="1"/>
              <a:t>desetinné</a:t>
            </a:r>
            <a:r>
              <a:rPr lang="sk-SK" sz="1600" dirty="0"/>
              <a:t> </a:t>
            </a:r>
            <a:r>
              <a:rPr lang="sk-SK" sz="1600" dirty="0" err="1"/>
              <a:t>místo</a:t>
            </a:r>
            <a:r>
              <a:rPr lang="sk-SK" sz="1600" dirty="0"/>
              <a:t> a </a:t>
            </a:r>
            <a:r>
              <a:rPr lang="sk-SK" sz="1600" dirty="0" err="1"/>
              <a:t>výsledek</a:t>
            </a:r>
            <a:r>
              <a:rPr lang="sk-SK" sz="1600" dirty="0"/>
              <a:t> </a:t>
            </a:r>
            <a:r>
              <a:rPr lang="sk-SK" sz="1600" dirty="0" err="1"/>
              <a:t>odevzdejte</a:t>
            </a:r>
            <a:r>
              <a:rPr lang="sk-SK" sz="1600" dirty="0"/>
              <a:t> v cm</a:t>
            </a:r>
            <a:r>
              <a:rPr lang="sk-SK" sz="1600" dirty="0" smtClean="0"/>
              <a:t>)</a:t>
            </a:r>
            <a:endParaRPr lang="en-US" sz="1600" dirty="0" smtClean="0"/>
          </a:p>
          <a:p>
            <a:endParaRPr lang="en-US" sz="1600" dirty="0"/>
          </a:p>
          <a:p>
            <a:r>
              <a:rPr lang="sk-SK" sz="1600" b="1" dirty="0" err="1" smtClean="0"/>
              <a:t>Řešení</a:t>
            </a:r>
            <a:r>
              <a:rPr lang="en-US" sz="1600" b="1" dirty="0" smtClean="0"/>
              <a:t>:</a:t>
            </a:r>
          </a:p>
          <a:p>
            <a:r>
              <a:rPr lang="sk-SK" sz="1600" dirty="0" smtClean="0"/>
              <a:t>Strany </a:t>
            </a:r>
            <a:r>
              <a:rPr lang="sk-SK" sz="1600" dirty="0" err="1"/>
              <a:t>obdélníka</a:t>
            </a:r>
            <a:r>
              <a:rPr lang="sk-SK" sz="1600" dirty="0"/>
              <a:t> </a:t>
            </a:r>
            <a:r>
              <a:rPr lang="sk-SK" sz="1600" dirty="0" err="1"/>
              <a:t>můžeme</a:t>
            </a:r>
            <a:r>
              <a:rPr lang="sk-SK" sz="1600" dirty="0"/>
              <a:t> </a:t>
            </a:r>
            <a:r>
              <a:rPr lang="sk-SK" sz="1600" dirty="0" err="1"/>
              <a:t>pojmenovat</a:t>
            </a:r>
            <a:r>
              <a:rPr lang="sk-SK" sz="1600" dirty="0"/>
              <a:t> </a:t>
            </a:r>
            <a:r>
              <a:rPr lang="sk-SK" sz="1600" dirty="0" err="1"/>
              <a:t>jako</a:t>
            </a:r>
            <a:r>
              <a:rPr lang="sk-SK" sz="1600" dirty="0"/>
              <a:t> 4A a 3A. Máme formát </a:t>
            </a:r>
            <a:r>
              <a:rPr lang="sk-SK" sz="1600" dirty="0" smtClean="0"/>
              <a:t>4:3</a:t>
            </a:r>
            <a:r>
              <a:rPr lang="en-US" sz="1600" dirty="0" smtClean="0"/>
              <a:t>.</a:t>
            </a:r>
            <a:r>
              <a:rPr lang="sk-SK" sz="1600" dirty="0" smtClean="0"/>
              <a:t> </a:t>
            </a:r>
            <a:r>
              <a:rPr lang="sk-SK" sz="1600" dirty="0" err="1"/>
              <a:t>Při</a:t>
            </a:r>
            <a:r>
              <a:rPr lang="sk-SK" sz="1600" dirty="0"/>
              <a:t> </a:t>
            </a:r>
            <a:r>
              <a:rPr lang="sk-SK" sz="1600" dirty="0" err="1"/>
              <a:t>přenásobení</a:t>
            </a:r>
            <a:r>
              <a:rPr lang="sk-SK" sz="1600" dirty="0"/>
              <a:t> </a:t>
            </a:r>
            <a:r>
              <a:rPr lang="en-US" sz="1600" dirty="0" smtClean="0"/>
              <a:t>d</a:t>
            </a:r>
            <a:r>
              <a:rPr lang="sk-SK" sz="1600" dirty="0" err="1" smtClean="0"/>
              <a:t>ostáváme</a:t>
            </a:r>
            <a:r>
              <a:rPr lang="sk-SK" sz="1600" dirty="0" smtClean="0"/>
              <a:t> </a:t>
            </a:r>
            <a:r>
              <a:rPr lang="sk-SK" sz="1600" dirty="0"/>
              <a:t>12A^2. </a:t>
            </a:r>
            <a:br>
              <a:rPr lang="sk-SK" sz="1600" dirty="0"/>
            </a:br>
            <a:r>
              <a:rPr lang="sk-SK" sz="1600" dirty="0"/>
              <a:t>11,059,200/12 = 921600</a:t>
            </a:r>
            <a:br>
              <a:rPr lang="sk-SK" sz="1600" dirty="0"/>
            </a:br>
            <a:r>
              <a:rPr lang="sk-SK" sz="1600" dirty="0"/>
              <a:t>odmocnina z 921600 je 960. </a:t>
            </a:r>
            <a:br>
              <a:rPr lang="sk-SK" sz="1600" dirty="0"/>
            </a:br>
            <a:r>
              <a:rPr lang="sk-SK" sz="1600" dirty="0"/>
              <a:t>Strany obrazu </a:t>
            </a:r>
            <a:r>
              <a:rPr lang="sk-SK" sz="1600" dirty="0" err="1"/>
              <a:t>mají</a:t>
            </a:r>
            <a:r>
              <a:rPr lang="sk-SK" sz="1600" dirty="0"/>
              <a:t> </a:t>
            </a:r>
            <a:r>
              <a:rPr lang="sk-SK" sz="1600" dirty="0" err="1"/>
              <a:t>teday</a:t>
            </a:r>
            <a:r>
              <a:rPr lang="sk-SK" sz="1600" dirty="0"/>
              <a:t> </a:t>
            </a:r>
            <a:r>
              <a:rPr lang="sk-SK" sz="1600" dirty="0" err="1"/>
              <a:t>velikosti</a:t>
            </a:r>
            <a:r>
              <a:rPr lang="sk-SK" sz="1600" dirty="0"/>
              <a:t> 960*4 = 3840 (výška) a 960*3 = 2880 (</a:t>
            </a:r>
            <a:r>
              <a:rPr lang="sk-SK" sz="1600" dirty="0" err="1"/>
              <a:t>šířka</a:t>
            </a:r>
            <a:r>
              <a:rPr lang="sk-SK" sz="1600" dirty="0"/>
              <a:t>)</a:t>
            </a:r>
            <a:br>
              <a:rPr lang="sk-SK" sz="1600" dirty="0"/>
            </a:br>
            <a:r>
              <a:rPr lang="sk-SK" sz="1600" dirty="0"/>
              <a:t/>
            </a:r>
            <a:br>
              <a:rPr lang="sk-SK" sz="1600" dirty="0"/>
            </a:br>
            <a:r>
              <a:rPr lang="sk-SK" sz="1600" dirty="0" smtClean="0"/>
              <a:t>3840/600 </a:t>
            </a:r>
            <a:r>
              <a:rPr lang="sk-SK" sz="1600" dirty="0"/>
              <a:t>= 6.4 palce = 6.4*2.54 = </a:t>
            </a:r>
            <a:r>
              <a:rPr lang="sk-SK" sz="1600" b="1" dirty="0"/>
              <a:t>16.2 cm</a:t>
            </a:r>
            <a:r>
              <a:rPr lang="sk-SK" sz="1600" dirty="0"/>
              <a:t/>
            </a:r>
            <a:br>
              <a:rPr lang="sk-SK" sz="1600" dirty="0"/>
            </a:br>
            <a:r>
              <a:rPr lang="sk-SK" sz="1600" dirty="0"/>
              <a:t>2880/600 = 4.8 palce = 4.8*2.54 = </a:t>
            </a:r>
            <a:r>
              <a:rPr lang="sk-SK" sz="1600" b="1" dirty="0"/>
              <a:t>12.1 cm</a:t>
            </a:r>
            <a:r>
              <a:rPr lang="sk-SK" sz="1600" dirty="0"/>
              <a:t/>
            </a:r>
            <a:br>
              <a:rPr lang="sk-SK" sz="1600" dirty="0"/>
            </a:br>
            <a:r>
              <a:rPr lang="sk-SK" sz="1600" i="1" dirty="0" smtClean="0">
                <a:solidFill>
                  <a:schemeClr val="bg1">
                    <a:lumMod val="50000"/>
                  </a:schemeClr>
                </a:solidFill>
              </a:rPr>
              <a:t>Druhou </a:t>
            </a:r>
            <a:r>
              <a:rPr lang="sk-SK" sz="1600" i="1" dirty="0" err="1">
                <a:solidFill>
                  <a:schemeClr val="bg1">
                    <a:lumMod val="50000"/>
                  </a:schemeClr>
                </a:solidFill>
              </a:rPr>
              <a:t>souřadnici</a:t>
            </a:r>
            <a:r>
              <a:rPr lang="sk-SK" sz="1600" i="1" dirty="0">
                <a:solidFill>
                  <a:schemeClr val="bg1">
                    <a:lumMod val="50000"/>
                  </a:schemeClr>
                </a:solidFill>
              </a:rPr>
              <a:t> nemusíme </a:t>
            </a:r>
            <a:r>
              <a:rPr lang="sk-SK" sz="1600" i="1" dirty="0" err="1">
                <a:solidFill>
                  <a:schemeClr val="bg1">
                    <a:lumMod val="50000"/>
                  </a:schemeClr>
                </a:solidFill>
              </a:rPr>
              <a:t>přepočítávat</a:t>
            </a:r>
            <a:r>
              <a:rPr lang="sk-SK" sz="1600" i="1" dirty="0">
                <a:solidFill>
                  <a:schemeClr val="bg1">
                    <a:lumMod val="50000"/>
                  </a:schemeClr>
                </a:solidFill>
              </a:rPr>
              <a:t> a ani nás nemusí </a:t>
            </a:r>
            <a:r>
              <a:rPr lang="sk-SK" sz="1600" i="1" dirty="0" err="1">
                <a:solidFill>
                  <a:schemeClr val="bg1">
                    <a:lumMod val="50000"/>
                  </a:schemeClr>
                </a:solidFill>
              </a:rPr>
              <a:t>zajímat</a:t>
            </a:r>
            <a:r>
              <a:rPr lang="sk-SK" sz="1600" i="1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sk-SK" sz="1600" i="1" dirty="0" err="1">
                <a:solidFill>
                  <a:schemeClr val="bg1">
                    <a:lumMod val="50000"/>
                  </a:schemeClr>
                </a:solidFill>
              </a:rPr>
              <a:t>Pokud</a:t>
            </a:r>
            <a:r>
              <a:rPr lang="sk-SK" sz="16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k-SK" sz="1600" i="1" dirty="0" err="1">
                <a:solidFill>
                  <a:schemeClr val="bg1">
                    <a:lumMod val="50000"/>
                  </a:schemeClr>
                </a:solidFill>
              </a:rPr>
              <a:t>víme</a:t>
            </a:r>
            <a:r>
              <a:rPr lang="sk-SK" sz="1600" i="1" dirty="0">
                <a:solidFill>
                  <a:schemeClr val="bg1">
                    <a:lumMod val="50000"/>
                  </a:schemeClr>
                </a:solidFill>
              </a:rPr>
              <a:t>, že obraz je 16.254 cm široký a je </a:t>
            </a:r>
            <a:r>
              <a:rPr lang="sk-SK" sz="1600" i="1" dirty="0" err="1">
                <a:solidFill>
                  <a:schemeClr val="bg1">
                    <a:lumMod val="50000"/>
                  </a:schemeClr>
                </a:solidFill>
              </a:rPr>
              <a:t>ve</a:t>
            </a:r>
            <a:r>
              <a:rPr lang="sk-SK" sz="1600" i="1" dirty="0">
                <a:solidFill>
                  <a:schemeClr val="bg1">
                    <a:lumMod val="50000"/>
                  </a:schemeClr>
                </a:solidFill>
              </a:rPr>
              <a:t> formátu 4:3, tak je jasné že 16.254* ¾ = 12.192.</a:t>
            </a:r>
          </a:p>
          <a:p>
            <a:endParaRPr lang="en-US" sz="1600" b="1" dirty="0" smtClean="0"/>
          </a:p>
          <a:p>
            <a:endParaRPr lang="sk-SK" sz="1600" dirty="0"/>
          </a:p>
          <a:p>
            <a:endParaRPr lang="sk-SK" sz="1600" b="1" dirty="0"/>
          </a:p>
          <a:p>
            <a:endParaRPr lang="sk-SK" sz="1600" dirty="0"/>
          </a:p>
        </p:txBody>
      </p:sp>
      <p:sp>
        <p:nvSpPr>
          <p:cNvPr id="11" name="Ovál 10"/>
          <p:cNvSpPr/>
          <p:nvPr/>
        </p:nvSpPr>
        <p:spPr>
          <a:xfrm>
            <a:off x="8748464" y="260648"/>
            <a:ext cx="144016" cy="144016"/>
          </a:xfrm>
          <a:prstGeom prst="ellipse">
            <a:avLst/>
          </a:prstGeom>
          <a:solidFill>
            <a:srgbClr val="95272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" name="BlokTextu 11"/>
          <p:cNvSpPr txBox="1"/>
          <p:nvPr/>
        </p:nvSpPr>
        <p:spPr>
          <a:xfrm>
            <a:off x="8316416" y="178417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>
                <a:solidFill>
                  <a:srgbClr val="952727"/>
                </a:solidFill>
              </a:rPr>
              <a:t>7.1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6660232" y="6492875"/>
            <a:ext cx="2411760" cy="3651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</a:rPr>
              <a:t>Masarykova Univerzita Fakulta Informatiky</a:t>
            </a:r>
          </a:p>
        </p:txBody>
      </p:sp>
      <p:cxnSp>
        <p:nvCxnSpPr>
          <p:cNvPr id="7" name="Rovná spojnica 6"/>
          <p:cNvCxnSpPr/>
          <p:nvPr/>
        </p:nvCxnSpPr>
        <p:spPr>
          <a:xfrm>
            <a:off x="107504" y="6525344"/>
            <a:ext cx="8928992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headEnd type="none" w="sm" len="sm"/>
          </a:ln>
          <a:effectLst/>
        </p:spPr>
      </p:cxnSp>
      <p:sp>
        <p:nvSpPr>
          <p:cNvPr id="9" name="BlokTextu 8"/>
          <p:cNvSpPr txBox="1"/>
          <p:nvPr/>
        </p:nvSpPr>
        <p:spPr>
          <a:xfrm>
            <a:off x="539552" y="544468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err="1" smtClean="0"/>
              <a:t>Digitální</a:t>
            </a:r>
            <a:r>
              <a:rPr lang="sk-SK" sz="3200" dirty="0" smtClean="0"/>
              <a:t> </a:t>
            </a:r>
            <a:r>
              <a:rPr lang="sk-SK" sz="3200" dirty="0" smtClean="0"/>
              <a:t>fotografie</a:t>
            </a:r>
            <a:endParaRPr lang="sk-SK" dirty="0"/>
          </a:p>
        </p:txBody>
      </p:sp>
      <p:sp>
        <p:nvSpPr>
          <p:cNvPr id="10" name="BlokTextu 9"/>
          <p:cNvSpPr txBox="1"/>
          <p:nvPr/>
        </p:nvSpPr>
        <p:spPr>
          <a:xfrm>
            <a:off x="539552" y="1406966"/>
            <a:ext cx="82089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600" b="1" dirty="0" err="1" smtClean="0"/>
              <a:t>Příklad</a:t>
            </a:r>
            <a:r>
              <a:rPr lang="en-US" sz="1600" b="1" dirty="0" smtClean="0"/>
              <a:t> </a:t>
            </a:r>
            <a:r>
              <a:rPr lang="sk-SK" sz="1600" b="1" dirty="0" smtClean="0"/>
              <a:t>č.2</a:t>
            </a:r>
            <a:r>
              <a:rPr lang="en-US" sz="1600" b="1" dirty="0" smtClean="0"/>
              <a:t>:</a:t>
            </a:r>
          </a:p>
          <a:p>
            <a:r>
              <a:rPr lang="sk-SK" sz="1600" dirty="0" err="1"/>
              <a:t>Mějme</a:t>
            </a:r>
            <a:r>
              <a:rPr lang="sk-SK" sz="1600" dirty="0"/>
              <a:t> </a:t>
            </a:r>
            <a:r>
              <a:rPr lang="sk-SK" sz="1600" dirty="0" err="1"/>
              <a:t>tisk</a:t>
            </a:r>
            <a:r>
              <a:rPr lang="sk-SK" sz="1600" dirty="0"/>
              <a:t> o </a:t>
            </a:r>
            <a:r>
              <a:rPr lang="sk-SK" sz="1600" dirty="0" err="1"/>
              <a:t>velkosti</a:t>
            </a:r>
            <a:r>
              <a:rPr lang="sk-SK" sz="1600" dirty="0"/>
              <a:t> B4. </a:t>
            </a:r>
            <a:r>
              <a:rPr lang="sk-SK" sz="1600" i="1" dirty="0">
                <a:solidFill>
                  <a:schemeClr val="bg1">
                    <a:lumMod val="50000"/>
                  </a:schemeClr>
                </a:solidFill>
              </a:rPr>
              <a:t>(B4 formát má </a:t>
            </a:r>
            <a:r>
              <a:rPr lang="sk-SK" sz="1600" i="1" dirty="0" err="1">
                <a:solidFill>
                  <a:schemeClr val="bg1">
                    <a:lumMod val="50000"/>
                  </a:schemeClr>
                </a:solidFill>
              </a:rPr>
              <a:t>velikost</a:t>
            </a:r>
            <a:r>
              <a:rPr lang="sk-SK" sz="1600" i="1" dirty="0">
                <a:solidFill>
                  <a:schemeClr val="bg1">
                    <a:lumMod val="50000"/>
                  </a:schemeClr>
                </a:solidFill>
              </a:rPr>
              <a:t> 250mm × 353mm. Nechte </a:t>
            </a:r>
            <a:r>
              <a:rPr lang="sk-SK" sz="1600" i="1" dirty="0" err="1">
                <a:solidFill>
                  <a:schemeClr val="bg1">
                    <a:lumMod val="50000"/>
                  </a:schemeClr>
                </a:solidFill>
              </a:rPr>
              <a:t>studenty</a:t>
            </a:r>
            <a:r>
              <a:rPr lang="sk-SK" sz="16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k-SK" sz="1600" i="1" dirty="0" err="1">
                <a:solidFill>
                  <a:schemeClr val="bg1">
                    <a:lumMod val="50000"/>
                  </a:schemeClr>
                </a:solidFill>
              </a:rPr>
              <a:t>použít</a:t>
            </a:r>
            <a:r>
              <a:rPr lang="sk-SK" sz="16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k-SK" sz="1600" i="1" dirty="0" err="1">
                <a:solidFill>
                  <a:schemeClr val="bg1">
                    <a:lumMod val="50000"/>
                  </a:schemeClr>
                </a:solidFill>
              </a:rPr>
              <a:t>wikipedii</a:t>
            </a:r>
            <a:r>
              <a:rPr lang="sk-SK" sz="16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k-SK" sz="1600" i="1" dirty="0" err="1">
                <a:solidFill>
                  <a:schemeClr val="bg1">
                    <a:lumMod val="50000"/>
                  </a:schemeClr>
                </a:solidFill>
              </a:rPr>
              <a:t>pro</a:t>
            </a:r>
            <a:r>
              <a:rPr lang="sk-SK" sz="16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k-SK" sz="1600" i="1" dirty="0" err="1">
                <a:solidFill>
                  <a:schemeClr val="bg1">
                    <a:lumMod val="50000"/>
                  </a:schemeClr>
                </a:solidFill>
              </a:rPr>
              <a:t>vyhlaedání</a:t>
            </a:r>
            <a:r>
              <a:rPr lang="sk-SK" sz="16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k-SK" sz="1600" i="1" dirty="0" err="1">
                <a:solidFill>
                  <a:schemeClr val="bg1">
                    <a:lumMod val="50000"/>
                  </a:schemeClr>
                </a:solidFill>
              </a:rPr>
              <a:t>této</a:t>
            </a:r>
            <a:r>
              <a:rPr lang="sk-SK" sz="16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k-SK" sz="1600" i="1" dirty="0" err="1">
                <a:solidFill>
                  <a:schemeClr val="bg1">
                    <a:lumMod val="50000"/>
                  </a:schemeClr>
                </a:solidFill>
              </a:rPr>
              <a:t>informace</a:t>
            </a:r>
            <a:r>
              <a:rPr lang="sk-SK" sz="1600" i="1" dirty="0">
                <a:solidFill>
                  <a:schemeClr val="bg1">
                    <a:lumMod val="50000"/>
                  </a:schemeClr>
                </a:solidFill>
              </a:rPr>
              <a:t>!) </a:t>
            </a:r>
            <a:r>
              <a:rPr lang="sk-SK" sz="1600" dirty="0"/>
              <a:t>Skener, </a:t>
            </a:r>
            <a:r>
              <a:rPr lang="sk-SK" sz="1600" dirty="0" err="1"/>
              <a:t>který</a:t>
            </a:r>
            <a:r>
              <a:rPr lang="sk-SK" sz="1600" dirty="0"/>
              <a:t> je </a:t>
            </a:r>
            <a:r>
              <a:rPr lang="sk-SK" sz="1600" dirty="0" err="1"/>
              <a:t>schopen</a:t>
            </a:r>
            <a:r>
              <a:rPr lang="sk-SK" sz="1600" dirty="0"/>
              <a:t> </a:t>
            </a:r>
            <a:r>
              <a:rPr lang="sk-SK" sz="1600" dirty="0" err="1"/>
              <a:t>naskenovat</a:t>
            </a:r>
            <a:r>
              <a:rPr lang="sk-SK" sz="1600" dirty="0"/>
              <a:t> celou plochu </a:t>
            </a:r>
            <a:r>
              <a:rPr lang="sk-SK" sz="1600" dirty="0" smtClean="0"/>
              <a:t>B4. </a:t>
            </a:r>
            <a:r>
              <a:rPr lang="sk-SK" sz="1600" dirty="0" err="1" smtClean="0"/>
              <a:t>Rozlišení</a:t>
            </a:r>
            <a:r>
              <a:rPr lang="sk-SK" sz="1600" dirty="0" smtClean="0"/>
              <a:t> </a:t>
            </a:r>
            <a:r>
              <a:rPr lang="sk-SK" sz="1600" dirty="0"/>
              <a:t>skeneru je 4800 dpi x 2400 dpi. Skener </a:t>
            </a:r>
            <a:r>
              <a:rPr lang="sk-SK" sz="1600" dirty="0" err="1"/>
              <a:t>běží</a:t>
            </a:r>
            <a:r>
              <a:rPr lang="sk-SK" sz="1600" dirty="0"/>
              <a:t> v módu </a:t>
            </a:r>
            <a:r>
              <a:rPr lang="sk-SK" sz="1600" dirty="0" err="1"/>
              <a:t>pro</a:t>
            </a:r>
            <a:r>
              <a:rPr lang="sk-SK" sz="1600" dirty="0"/>
              <a:t> </a:t>
            </a:r>
            <a:r>
              <a:rPr lang="sk-SK" sz="1600" dirty="0" err="1"/>
              <a:t>skenování</a:t>
            </a:r>
            <a:r>
              <a:rPr lang="sk-SK" sz="1600" dirty="0"/>
              <a:t> 24-bit </a:t>
            </a:r>
            <a:r>
              <a:rPr lang="sk-SK" sz="1600" dirty="0" err="1"/>
              <a:t>barev</a:t>
            </a:r>
            <a:r>
              <a:rPr lang="sk-SK" sz="1600" dirty="0"/>
              <a:t>. Jak </a:t>
            </a:r>
            <a:r>
              <a:rPr lang="sk-SK" sz="1600" dirty="0" err="1"/>
              <a:t>veliké</a:t>
            </a:r>
            <a:r>
              <a:rPr lang="sk-SK" sz="1600" dirty="0"/>
              <a:t> bude </a:t>
            </a:r>
            <a:r>
              <a:rPr lang="sk-SK" sz="1600" dirty="0" err="1"/>
              <a:t>množství</a:t>
            </a:r>
            <a:r>
              <a:rPr lang="sk-SK" sz="1600" dirty="0"/>
              <a:t> naskenovaných </a:t>
            </a:r>
            <a:r>
              <a:rPr lang="sk-SK" sz="1600" dirty="0" err="1"/>
              <a:t>dat</a:t>
            </a:r>
            <a:r>
              <a:rPr lang="sk-SK" sz="1600" dirty="0"/>
              <a:t>? (</a:t>
            </a:r>
            <a:r>
              <a:rPr lang="sk-SK" sz="1600" dirty="0" err="1"/>
              <a:t>Zokrouhlete</a:t>
            </a:r>
            <a:r>
              <a:rPr lang="sk-SK" sz="1600" dirty="0"/>
              <a:t> na </a:t>
            </a:r>
            <a:r>
              <a:rPr lang="sk-SK" sz="1600" dirty="0" err="1"/>
              <a:t>kB</a:t>
            </a:r>
            <a:r>
              <a:rPr lang="sk-SK" sz="1600" dirty="0" smtClean="0"/>
              <a:t>)</a:t>
            </a:r>
            <a:endParaRPr lang="sk-SK" sz="1600" dirty="0"/>
          </a:p>
        </p:txBody>
      </p:sp>
      <p:sp>
        <p:nvSpPr>
          <p:cNvPr id="11" name="Ovál 10"/>
          <p:cNvSpPr/>
          <p:nvPr/>
        </p:nvSpPr>
        <p:spPr>
          <a:xfrm>
            <a:off x="8748464" y="260648"/>
            <a:ext cx="144016" cy="144016"/>
          </a:xfrm>
          <a:prstGeom prst="ellipse">
            <a:avLst/>
          </a:prstGeom>
          <a:solidFill>
            <a:srgbClr val="95272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" name="BlokTextu 11"/>
          <p:cNvSpPr txBox="1"/>
          <p:nvPr/>
        </p:nvSpPr>
        <p:spPr>
          <a:xfrm>
            <a:off x="8316416" y="178417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>
                <a:solidFill>
                  <a:srgbClr val="952727"/>
                </a:solidFill>
              </a:rPr>
              <a:t>7.1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6660232" y="6492875"/>
            <a:ext cx="2411760" cy="3651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</a:rPr>
              <a:t>Masarykova Univerzita Fakulta Informatiky</a:t>
            </a:r>
          </a:p>
        </p:txBody>
      </p:sp>
      <p:cxnSp>
        <p:nvCxnSpPr>
          <p:cNvPr id="7" name="Rovná spojnica 6"/>
          <p:cNvCxnSpPr/>
          <p:nvPr/>
        </p:nvCxnSpPr>
        <p:spPr>
          <a:xfrm>
            <a:off x="107504" y="6525344"/>
            <a:ext cx="8928992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headEnd type="none" w="sm" len="sm"/>
          </a:ln>
          <a:effectLst/>
        </p:spPr>
      </p:cxnSp>
      <p:sp>
        <p:nvSpPr>
          <p:cNvPr id="9" name="BlokTextu 8"/>
          <p:cNvSpPr txBox="1"/>
          <p:nvPr/>
        </p:nvSpPr>
        <p:spPr>
          <a:xfrm>
            <a:off x="539552" y="544468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err="1" smtClean="0"/>
              <a:t>Digitální</a:t>
            </a:r>
            <a:r>
              <a:rPr lang="sk-SK" sz="3200" dirty="0" smtClean="0"/>
              <a:t> </a:t>
            </a:r>
            <a:r>
              <a:rPr lang="sk-SK" sz="3200" dirty="0" smtClean="0"/>
              <a:t>fotografie</a:t>
            </a:r>
            <a:endParaRPr lang="sk-SK" dirty="0"/>
          </a:p>
        </p:txBody>
      </p:sp>
      <p:sp>
        <p:nvSpPr>
          <p:cNvPr id="10" name="BlokTextu 9"/>
          <p:cNvSpPr txBox="1"/>
          <p:nvPr/>
        </p:nvSpPr>
        <p:spPr>
          <a:xfrm>
            <a:off x="539552" y="1406966"/>
            <a:ext cx="8208912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600" b="1" dirty="0" err="1" smtClean="0"/>
              <a:t>Příklad</a:t>
            </a:r>
            <a:r>
              <a:rPr lang="en-US" sz="1600" b="1" dirty="0" smtClean="0"/>
              <a:t> </a:t>
            </a:r>
            <a:r>
              <a:rPr lang="sk-SK" sz="1600" b="1" dirty="0" smtClean="0"/>
              <a:t>č.2</a:t>
            </a:r>
            <a:r>
              <a:rPr lang="en-US" sz="1600" b="1" dirty="0" smtClean="0"/>
              <a:t>:</a:t>
            </a:r>
          </a:p>
          <a:p>
            <a:r>
              <a:rPr lang="sk-SK" sz="1600" dirty="0" err="1" smtClean="0"/>
              <a:t>Mějme</a:t>
            </a:r>
            <a:r>
              <a:rPr lang="sk-SK" sz="1600" dirty="0" smtClean="0"/>
              <a:t> </a:t>
            </a:r>
            <a:r>
              <a:rPr lang="sk-SK" sz="1600" dirty="0" err="1" smtClean="0"/>
              <a:t>tisk</a:t>
            </a:r>
            <a:r>
              <a:rPr lang="sk-SK" sz="1600" dirty="0" smtClean="0"/>
              <a:t> o </a:t>
            </a:r>
            <a:r>
              <a:rPr lang="sk-SK" sz="1600" dirty="0" err="1" smtClean="0"/>
              <a:t>velkosti</a:t>
            </a:r>
            <a:r>
              <a:rPr lang="sk-SK" sz="1600" dirty="0" smtClean="0"/>
              <a:t> B4. </a:t>
            </a:r>
            <a:r>
              <a:rPr lang="sk-SK" sz="1600" i="1" dirty="0" smtClean="0">
                <a:solidFill>
                  <a:schemeClr val="bg1">
                    <a:lumMod val="50000"/>
                  </a:schemeClr>
                </a:solidFill>
              </a:rPr>
              <a:t>(B4 formát má </a:t>
            </a:r>
            <a:r>
              <a:rPr lang="sk-SK" sz="1600" i="1" dirty="0" err="1" smtClean="0">
                <a:solidFill>
                  <a:schemeClr val="bg1">
                    <a:lumMod val="50000"/>
                  </a:schemeClr>
                </a:solidFill>
              </a:rPr>
              <a:t>velikost</a:t>
            </a:r>
            <a:r>
              <a:rPr lang="sk-SK" sz="1600" i="1" dirty="0" smtClean="0">
                <a:solidFill>
                  <a:schemeClr val="bg1">
                    <a:lumMod val="50000"/>
                  </a:schemeClr>
                </a:solidFill>
              </a:rPr>
              <a:t> 250mm × 353mm. Nechte </a:t>
            </a:r>
            <a:r>
              <a:rPr lang="sk-SK" sz="1600" i="1" dirty="0" err="1" smtClean="0">
                <a:solidFill>
                  <a:schemeClr val="bg1">
                    <a:lumMod val="50000"/>
                  </a:schemeClr>
                </a:solidFill>
              </a:rPr>
              <a:t>studenty</a:t>
            </a:r>
            <a:r>
              <a:rPr lang="sk-SK" sz="1600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k-SK" sz="1600" i="1" dirty="0" err="1" smtClean="0">
                <a:solidFill>
                  <a:schemeClr val="bg1">
                    <a:lumMod val="50000"/>
                  </a:schemeClr>
                </a:solidFill>
              </a:rPr>
              <a:t>použít</a:t>
            </a:r>
            <a:r>
              <a:rPr lang="sk-SK" sz="1600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k-SK" sz="1600" i="1" dirty="0" err="1" smtClean="0">
                <a:solidFill>
                  <a:schemeClr val="bg1">
                    <a:lumMod val="50000"/>
                  </a:schemeClr>
                </a:solidFill>
              </a:rPr>
              <a:t>wikipedii</a:t>
            </a:r>
            <a:r>
              <a:rPr lang="sk-SK" sz="1600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k-SK" sz="1600" i="1" dirty="0" err="1" smtClean="0">
                <a:solidFill>
                  <a:schemeClr val="bg1">
                    <a:lumMod val="50000"/>
                  </a:schemeClr>
                </a:solidFill>
              </a:rPr>
              <a:t>pro</a:t>
            </a:r>
            <a:r>
              <a:rPr lang="sk-SK" sz="1600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k-SK" sz="1600" i="1" dirty="0" err="1" smtClean="0">
                <a:solidFill>
                  <a:schemeClr val="bg1">
                    <a:lumMod val="50000"/>
                  </a:schemeClr>
                </a:solidFill>
              </a:rPr>
              <a:t>vyhlaedání</a:t>
            </a:r>
            <a:r>
              <a:rPr lang="sk-SK" sz="1600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k-SK" sz="1600" i="1" dirty="0" err="1" smtClean="0">
                <a:solidFill>
                  <a:schemeClr val="bg1">
                    <a:lumMod val="50000"/>
                  </a:schemeClr>
                </a:solidFill>
              </a:rPr>
              <a:t>této</a:t>
            </a:r>
            <a:r>
              <a:rPr lang="sk-SK" sz="1600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sk-SK" sz="1600" i="1" dirty="0" err="1" smtClean="0">
                <a:solidFill>
                  <a:schemeClr val="bg1">
                    <a:lumMod val="50000"/>
                  </a:schemeClr>
                </a:solidFill>
              </a:rPr>
              <a:t>informace</a:t>
            </a:r>
            <a:r>
              <a:rPr lang="sk-SK" sz="1600" i="1" dirty="0" smtClean="0">
                <a:solidFill>
                  <a:schemeClr val="bg1">
                    <a:lumMod val="50000"/>
                  </a:schemeClr>
                </a:solidFill>
              </a:rPr>
              <a:t>!) </a:t>
            </a:r>
            <a:r>
              <a:rPr lang="sk-SK" sz="1600" dirty="0" smtClean="0"/>
              <a:t>Skener, </a:t>
            </a:r>
            <a:r>
              <a:rPr lang="sk-SK" sz="1600" dirty="0" err="1" smtClean="0"/>
              <a:t>který</a:t>
            </a:r>
            <a:r>
              <a:rPr lang="sk-SK" sz="1600" dirty="0" smtClean="0"/>
              <a:t> je </a:t>
            </a:r>
            <a:r>
              <a:rPr lang="sk-SK" sz="1600" dirty="0" err="1" smtClean="0"/>
              <a:t>schopen</a:t>
            </a:r>
            <a:r>
              <a:rPr lang="sk-SK" sz="1600" dirty="0" smtClean="0"/>
              <a:t> </a:t>
            </a:r>
            <a:r>
              <a:rPr lang="sk-SK" sz="1600" dirty="0" err="1" smtClean="0"/>
              <a:t>naskenovat</a:t>
            </a:r>
            <a:r>
              <a:rPr lang="sk-SK" sz="1600" dirty="0" smtClean="0"/>
              <a:t> celou plochu B4. </a:t>
            </a:r>
            <a:r>
              <a:rPr lang="sk-SK" sz="1600" dirty="0" err="1" smtClean="0"/>
              <a:t>Rozlišení</a:t>
            </a:r>
            <a:r>
              <a:rPr lang="sk-SK" sz="1600" dirty="0" smtClean="0"/>
              <a:t> skeneru je 4800 dpi x 2400 dpi. Skener </a:t>
            </a:r>
            <a:r>
              <a:rPr lang="sk-SK" sz="1600" dirty="0" err="1" smtClean="0"/>
              <a:t>běží</a:t>
            </a:r>
            <a:r>
              <a:rPr lang="sk-SK" sz="1600" dirty="0" smtClean="0"/>
              <a:t> v módu </a:t>
            </a:r>
            <a:r>
              <a:rPr lang="sk-SK" sz="1600" dirty="0" err="1" smtClean="0"/>
              <a:t>pro</a:t>
            </a:r>
            <a:r>
              <a:rPr lang="sk-SK" sz="1600" dirty="0" smtClean="0"/>
              <a:t> </a:t>
            </a:r>
            <a:r>
              <a:rPr lang="sk-SK" sz="1600" dirty="0" err="1" smtClean="0"/>
              <a:t>skenování</a:t>
            </a:r>
            <a:r>
              <a:rPr lang="sk-SK" sz="1600" dirty="0" smtClean="0"/>
              <a:t> 24-bit </a:t>
            </a:r>
            <a:r>
              <a:rPr lang="sk-SK" sz="1600" dirty="0" err="1" smtClean="0"/>
              <a:t>barev</a:t>
            </a:r>
            <a:r>
              <a:rPr lang="sk-SK" sz="1600" dirty="0" smtClean="0"/>
              <a:t>. Jak </a:t>
            </a:r>
            <a:r>
              <a:rPr lang="sk-SK" sz="1600" dirty="0" err="1" smtClean="0"/>
              <a:t>veliké</a:t>
            </a:r>
            <a:r>
              <a:rPr lang="sk-SK" sz="1600" dirty="0" smtClean="0"/>
              <a:t> bude </a:t>
            </a:r>
            <a:r>
              <a:rPr lang="sk-SK" sz="1600" dirty="0" err="1" smtClean="0"/>
              <a:t>množství</a:t>
            </a:r>
            <a:r>
              <a:rPr lang="sk-SK" sz="1600" dirty="0" smtClean="0"/>
              <a:t> naskenovaných </a:t>
            </a:r>
            <a:r>
              <a:rPr lang="sk-SK" sz="1600" dirty="0" err="1" smtClean="0"/>
              <a:t>dat</a:t>
            </a:r>
            <a:r>
              <a:rPr lang="sk-SK" sz="1600" dirty="0" smtClean="0"/>
              <a:t>? (</a:t>
            </a:r>
            <a:r>
              <a:rPr lang="sk-SK" sz="1600" dirty="0" err="1" smtClean="0"/>
              <a:t>Zokrouhlete</a:t>
            </a:r>
            <a:r>
              <a:rPr lang="sk-SK" sz="1600" dirty="0" smtClean="0"/>
              <a:t> na </a:t>
            </a:r>
            <a:r>
              <a:rPr lang="sk-SK" sz="1600" dirty="0" err="1" smtClean="0"/>
              <a:t>kB</a:t>
            </a:r>
            <a:r>
              <a:rPr lang="sk-SK" sz="1600" dirty="0" smtClean="0"/>
              <a:t>)</a:t>
            </a:r>
          </a:p>
          <a:p>
            <a:endParaRPr lang="en-US" sz="1600" dirty="0"/>
          </a:p>
          <a:p>
            <a:r>
              <a:rPr lang="sk-SK" sz="1600" b="1" dirty="0" err="1" smtClean="0"/>
              <a:t>Řešení</a:t>
            </a:r>
            <a:r>
              <a:rPr lang="en-US" sz="1600" b="1" dirty="0" smtClean="0"/>
              <a:t>:</a:t>
            </a:r>
          </a:p>
          <a:p>
            <a:r>
              <a:rPr lang="sk-SK" sz="1600" dirty="0" smtClean="0"/>
              <a:t>25.0cm </a:t>
            </a:r>
            <a:r>
              <a:rPr lang="sk-SK" sz="1600" dirty="0"/>
              <a:t>= 25.0/2.54 </a:t>
            </a:r>
            <a:r>
              <a:rPr lang="sk-SK" sz="1600" dirty="0" err="1"/>
              <a:t>palců</a:t>
            </a:r>
            <a:r>
              <a:rPr lang="sk-SK" sz="1600" dirty="0"/>
              <a:t> = 9.84 </a:t>
            </a:r>
            <a:r>
              <a:rPr lang="sk-SK" sz="1600" dirty="0" err="1"/>
              <a:t>palců</a:t>
            </a:r>
            <a:r>
              <a:rPr lang="sk-SK" sz="1600" dirty="0"/>
              <a:t>.</a:t>
            </a:r>
            <a:br>
              <a:rPr lang="sk-SK" sz="1600" dirty="0"/>
            </a:br>
            <a:r>
              <a:rPr lang="sk-SK" sz="1600" dirty="0"/>
              <a:t>35.3cm = 35.3/2.54 </a:t>
            </a:r>
            <a:r>
              <a:rPr lang="sk-SK" sz="1600" dirty="0" err="1"/>
              <a:t>palců</a:t>
            </a:r>
            <a:r>
              <a:rPr lang="sk-SK" sz="1600" dirty="0"/>
              <a:t> = 13.89 </a:t>
            </a:r>
            <a:r>
              <a:rPr lang="sk-SK" sz="1600" dirty="0" err="1"/>
              <a:t>palců</a:t>
            </a:r>
            <a:r>
              <a:rPr lang="sk-SK" sz="1600" dirty="0"/>
              <a:t>.</a:t>
            </a:r>
            <a:br>
              <a:rPr lang="sk-SK" sz="1600" dirty="0"/>
            </a:br>
            <a:r>
              <a:rPr lang="sk-SK" sz="1600" dirty="0"/>
              <a:t/>
            </a:r>
            <a:br>
              <a:rPr lang="sk-SK" sz="1600" dirty="0"/>
            </a:br>
            <a:r>
              <a:rPr lang="sk-SK" sz="1600" dirty="0" smtClean="0"/>
              <a:t>9.84 </a:t>
            </a:r>
            <a:r>
              <a:rPr lang="sk-SK" sz="1600" dirty="0"/>
              <a:t>* 4800 = 47242 </a:t>
            </a:r>
            <a:r>
              <a:rPr lang="sk-SK" sz="1600" dirty="0" err="1"/>
              <a:t>pixelů</a:t>
            </a:r>
            <a:r>
              <a:rPr lang="sk-SK" sz="1600" dirty="0"/>
              <a:t> na </a:t>
            </a:r>
            <a:r>
              <a:rPr lang="sk-SK" sz="1600" dirty="0" err="1"/>
              <a:t>šířku</a:t>
            </a:r>
            <a:r>
              <a:rPr lang="sk-SK" sz="1600" dirty="0"/>
              <a:t/>
            </a:r>
            <a:br>
              <a:rPr lang="sk-SK" sz="1600" dirty="0"/>
            </a:br>
            <a:r>
              <a:rPr lang="sk-SK" sz="1600" dirty="0"/>
              <a:t>13.89 * 2400 = 33336 </a:t>
            </a:r>
            <a:r>
              <a:rPr lang="sk-SK" sz="1600" dirty="0" err="1"/>
              <a:t>pixelů</a:t>
            </a:r>
            <a:r>
              <a:rPr lang="sk-SK" sz="1600" dirty="0"/>
              <a:t> na výšku </a:t>
            </a:r>
            <a:endParaRPr lang="sk-SK" sz="1600" dirty="0" smtClean="0"/>
          </a:p>
          <a:p>
            <a:endParaRPr lang="sk-SK" sz="1600" dirty="0" smtClean="0"/>
          </a:p>
          <a:p>
            <a:r>
              <a:rPr lang="sk-SK" sz="1600" dirty="0"/>
              <a:t>Celkové </a:t>
            </a:r>
            <a:r>
              <a:rPr lang="sk-SK" sz="1600" dirty="0" err="1"/>
              <a:t>množství</a:t>
            </a:r>
            <a:r>
              <a:rPr lang="sk-SK" sz="1600" dirty="0"/>
              <a:t> </a:t>
            </a:r>
            <a:r>
              <a:rPr lang="sk-SK" sz="1600" dirty="0" err="1"/>
              <a:t>pixelů</a:t>
            </a:r>
            <a:r>
              <a:rPr lang="sk-SK" sz="1600" dirty="0"/>
              <a:t> je</a:t>
            </a:r>
            <a:r>
              <a:rPr lang="sk-SK" sz="1600" dirty="0" smtClean="0"/>
              <a:t>:</a:t>
            </a:r>
          </a:p>
          <a:p>
            <a:r>
              <a:rPr lang="sk-SK" sz="1600" dirty="0" smtClean="0"/>
              <a:t>47242 </a:t>
            </a:r>
            <a:r>
              <a:rPr lang="sk-SK" sz="1600" dirty="0"/>
              <a:t>* 33336 = 1 574 859 312 </a:t>
            </a:r>
            <a:r>
              <a:rPr lang="sk-SK" sz="1600" dirty="0" err="1"/>
              <a:t>pixelů</a:t>
            </a:r>
            <a:r>
              <a:rPr lang="sk-SK" sz="1600" dirty="0"/>
              <a:t>.</a:t>
            </a:r>
            <a:br>
              <a:rPr lang="sk-SK" sz="1600" dirty="0"/>
            </a:br>
            <a:r>
              <a:rPr lang="sk-SK" sz="1600" dirty="0"/>
              <a:t/>
            </a:r>
            <a:br>
              <a:rPr lang="sk-SK" sz="1600" dirty="0"/>
            </a:br>
            <a:r>
              <a:rPr lang="sk-SK" sz="1600" dirty="0" err="1"/>
              <a:t>Vzhledem</a:t>
            </a:r>
            <a:r>
              <a:rPr lang="sk-SK" sz="1600" dirty="0"/>
              <a:t> k tomu, že každý pixel musí </a:t>
            </a:r>
            <a:r>
              <a:rPr lang="sk-SK" sz="1600" dirty="0" err="1"/>
              <a:t>vlastnit</a:t>
            </a:r>
            <a:r>
              <a:rPr lang="sk-SK" sz="1600" dirty="0"/>
              <a:t> </a:t>
            </a:r>
            <a:r>
              <a:rPr lang="sk-SK" sz="1600" dirty="0" err="1"/>
              <a:t>informace</a:t>
            </a:r>
            <a:r>
              <a:rPr lang="sk-SK" sz="1600" dirty="0"/>
              <a:t> o </a:t>
            </a:r>
            <a:r>
              <a:rPr lang="sk-SK" sz="1600" dirty="0" err="1"/>
              <a:t>velkosti</a:t>
            </a:r>
            <a:r>
              <a:rPr lang="sk-SK" sz="1600" dirty="0"/>
              <a:t> 24-bit = 3Byte. Celková </a:t>
            </a:r>
            <a:r>
              <a:rPr lang="sk-SK" sz="1600" dirty="0" err="1"/>
              <a:t>velikost</a:t>
            </a:r>
            <a:r>
              <a:rPr lang="sk-SK" sz="1600" dirty="0"/>
              <a:t> </a:t>
            </a:r>
            <a:r>
              <a:rPr lang="sk-SK" sz="1600" dirty="0" err="1"/>
              <a:t>souboru</a:t>
            </a:r>
            <a:r>
              <a:rPr lang="sk-SK" sz="1600" dirty="0"/>
              <a:t> bude 1 574 859 312 * 3 = 4 724 577 963 </a:t>
            </a:r>
            <a:r>
              <a:rPr lang="sk-SK" sz="1600" dirty="0" err="1"/>
              <a:t>bytů</a:t>
            </a:r>
            <a:r>
              <a:rPr lang="sk-SK" sz="1600" dirty="0"/>
              <a:t> = </a:t>
            </a:r>
            <a:r>
              <a:rPr lang="sk-SK" sz="1600" b="1" dirty="0"/>
              <a:t>4 724 578 </a:t>
            </a:r>
            <a:r>
              <a:rPr lang="sk-SK" sz="1600" b="1" dirty="0" err="1"/>
              <a:t>kB</a:t>
            </a:r>
            <a:r>
              <a:rPr lang="sk-SK" sz="1600" b="1" dirty="0"/>
              <a:t>.</a:t>
            </a:r>
            <a:endParaRPr lang="sk-SK" sz="1600" dirty="0"/>
          </a:p>
          <a:p>
            <a:endParaRPr lang="en-US" sz="1600" b="1" dirty="0" smtClean="0"/>
          </a:p>
          <a:p>
            <a:endParaRPr lang="sk-SK" sz="1600" dirty="0"/>
          </a:p>
          <a:p>
            <a:endParaRPr lang="sk-SK" sz="1600" b="1" dirty="0"/>
          </a:p>
          <a:p>
            <a:endParaRPr lang="sk-SK" sz="1600" dirty="0"/>
          </a:p>
        </p:txBody>
      </p:sp>
      <p:sp>
        <p:nvSpPr>
          <p:cNvPr id="11" name="Ovál 10"/>
          <p:cNvSpPr/>
          <p:nvPr/>
        </p:nvSpPr>
        <p:spPr>
          <a:xfrm>
            <a:off x="8748464" y="260648"/>
            <a:ext cx="144016" cy="144016"/>
          </a:xfrm>
          <a:prstGeom prst="ellipse">
            <a:avLst/>
          </a:prstGeom>
          <a:solidFill>
            <a:srgbClr val="95272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" name="BlokTextu 11"/>
          <p:cNvSpPr txBox="1"/>
          <p:nvPr/>
        </p:nvSpPr>
        <p:spPr>
          <a:xfrm>
            <a:off x="8316416" y="178417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>
                <a:solidFill>
                  <a:srgbClr val="952727"/>
                </a:solidFill>
              </a:rPr>
              <a:t>7.1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6660232" y="6492875"/>
            <a:ext cx="2411760" cy="3651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</a:rPr>
              <a:t>Masarykova Univerzita Fakulta Informatiky</a:t>
            </a:r>
          </a:p>
        </p:txBody>
      </p:sp>
      <p:cxnSp>
        <p:nvCxnSpPr>
          <p:cNvPr id="7" name="Rovná spojnica 6"/>
          <p:cNvCxnSpPr/>
          <p:nvPr/>
        </p:nvCxnSpPr>
        <p:spPr>
          <a:xfrm>
            <a:off x="107504" y="6525344"/>
            <a:ext cx="8928992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headEnd type="none" w="sm" len="sm"/>
          </a:ln>
          <a:effectLst/>
        </p:spPr>
      </p:cxnSp>
      <p:sp>
        <p:nvSpPr>
          <p:cNvPr id="9" name="BlokTextu 8"/>
          <p:cNvSpPr txBox="1"/>
          <p:nvPr/>
        </p:nvSpPr>
        <p:spPr>
          <a:xfrm>
            <a:off x="539552" y="544468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err="1" smtClean="0"/>
              <a:t>Digitální</a:t>
            </a:r>
            <a:r>
              <a:rPr lang="sk-SK" sz="3200" dirty="0" smtClean="0"/>
              <a:t> </a:t>
            </a:r>
            <a:r>
              <a:rPr lang="sk-SK" sz="3200" dirty="0" smtClean="0"/>
              <a:t>fotografie</a:t>
            </a:r>
            <a:endParaRPr lang="sk-SK" dirty="0"/>
          </a:p>
        </p:txBody>
      </p:sp>
      <p:sp>
        <p:nvSpPr>
          <p:cNvPr id="10" name="BlokTextu 9"/>
          <p:cNvSpPr txBox="1"/>
          <p:nvPr/>
        </p:nvSpPr>
        <p:spPr>
          <a:xfrm>
            <a:off x="539552" y="1406966"/>
            <a:ext cx="820891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600" b="1" dirty="0" err="1" smtClean="0"/>
              <a:t>Co</a:t>
            </a:r>
            <a:r>
              <a:rPr lang="sk-SK" sz="1600" b="1" dirty="0" smtClean="0"/>
              <a:t> </a:t>
            </a:r>
            <a:r>
              <a:rPr lang="sk-SK" sz="1600" b="1" dirty="0" err="1" smtClean="0"/>
              <a:t>mě</a:t>
            </a:r>
            <a:r>
              <a:rPr lang="sk-SK" sz="1600" b="1" dirty="0" smtClean="0"/>
              <a:t> zarazilo na </a:t>
            </a:r>
            <a:r>
              <a:rPr lang="sk-SK" sz="1600" b="1" dirty="0" err="1" smtClean="0"/>
              <a:t>maturitních</a:t>
            </a:r>
            <a:r>
              <a:rPr lang="sk-SK" sz="1600" b="1" dirty="0" smtClean="0"/>
              <a:t> </a:t>
            </a:r>
            <a:r>
              <a:rPr lang="sk-SK" sz="1600" b="1" dirty="0" err="1" smtClean="0"/>
              <a:t>otázkách</a:t>
            </a:r>
            <a:endParaRPr lang="sk-SK" sz="1600" b="1" dirty="0" smtClean="0"/>
          </a:p>
          <a:p>
            <a:endParaRPr lang="sk-SK" sz="1600" b="1" dirty="0"/>
          </a:p>
          <a:p>
            <a:r>
              <a:rPr lang="sk-SK" sz="1600" b="1" dirty="0" smtClean="0">
                <a:solidFill>
                  <a:schemeClr val="bg1">
                    <a:lumMod val="10000"/>
                  </a:schemeClr>
                </a:solidFill>
              </a:rPr>
              <a:t>Otázka č.8 -</a:t>
            </a:r>
            <a:r>
              <a:rPr lang="sk-SK" sz="1600" dirty="0" smtClean="0">
                <a:solidFill>
                  <a:srgbClr val="C00000"/>
                </a:solidFill>
              </a:rPr>
              <a:t> </a:t>
            </a:r>
            <a:r>
              <a:rPr lang="sk-SK" sz="1600" dirty="0" smtClean="0"/>
              <a:t>Chcete </a:t>
            </a:r>
            <a:r>
              <a:rPr lang="sk-SK" sz="1600" dirty="0" err="1"/>
              <a:t>skenovat</a:t>
            </a:r>
            <a:r>
              <a:rPr lang="sk-SK" sz="1600" dirty="0"/>
              <a:t> </a:t>
            </a:r>
            <a:r>
              <a:rPr lang="sk-SK" sz="1600" dirty="0" err="1"/>
              <a:t>obrázek</a:t>
            </a:r>
            <a:r>
              <a:rPr lang="sk-SK" sz="1600" dirty="0"/>
              <a:t> a </a:t>
            </a:r>
            <a:r>
              <a:rPr lang="sk-SK" sz="1600" dirty="0" err="1"/>
              <a:t>následně</a:t>
            </a:r>
            <a:r>
              <a:rPr lang="sk-SK" sz="1600" dirty="0"/>
              <a:t> jej </a:t>
            </a:r>
            <a:r>
              <a:rPr lang="sk-SK" sz="1600" dirty="0" err="1"/>
              <a:t>použít</a:t>
            </a:r>
            <a:r>
              <a:rPr lang="sk-SK" sz="1600" dirty="0"/>
              <a:t> na webové </a:t>
            </a:r>
            <a:r>
              <a:rPr lang="sk-SK" sz="1600" dirty="0" err="1"/>
              <a:t>stránce</a:t>
            </a:r>
            <a:r>
              <a:rPr lang="sk-SK" sz="1600" dirty="0"/>
              <a:t> </a:t>
            </a:r>
            <a:r>
              <a:rPr lang="sk-SK" sz="1600" dirty="0" err="1"/>
              <a:t>ve</a:t>
            </a:r>
            <a:r>
              <a:rPr lang="sk-SK" sz="1600" dirty="0"/>
              <a:t> </a:t>
            </a:r>
            <a:r>
              <a:rPr lang="sk-SK" sz="1600" dirty="0" err="1"/>
              <a:t>stejné</a:t>
            </a:r>
            <a:r>
              <a:rPr lang="sk-SK" sz="1600" dirty="0"/>
              <a:t> </a:t>
            </a:r>
            <a:r>
              <a:rPr lang="sk-SK" sz="1600" dirty="0" err="1"/>
              <a:t>velikosti</a:t>
            </a:r>
            <a:r>
              <a:rPr lang="sk-SK" sz="1600" dirty="0"/>
              <a:t>. </a:t>
            </a:r>
            <a:r>
              <a:rPr lang="sk-SK" sz="1600" dirty="0" err="1"/>
              <a:t>Které</a:t>
            </a:r>
            <a:r>
              <a:rPr lang="sk-SK" sz="1600" dirty="0"/>
              <a:t> </a:t>
            </a:r>
            <a:r>
              <a:rPr lang="sk-SK" sz="1600" dirty="0" err="1"/>
              <a:t>rozlišení</a:t>
            </a:r>
            <a:r>
              <a:rPr lang="sk-SK" sz="1600" dirty="0"/>
              <a:t> </a:t>
            </a:r>
            <a:r>
              <a:rPr lang="sk-SK" sz="1600" dirty="0" err="1"/>
              <a:t>vyberete</a:t>
            </a:r>
            <a:r>
              <a:rPr lang="sk-SK" sz="1600" dirty="0"/>
              <a:t> </a:t>
            </a:r>
            <a:r>
              <a:rPr lang="sk-SK" sz="1600" dirty="0" err="1"/>
              <a:t>jako</a:t>
            </a:r>
            <a:r>
              <a:rPr lang="sk-SK" sz="1600" dirty="0"/>
              <a:t> </a:t>
            </a:r>
            <a:r>
              <a:rPr lang="sk-SK" sz="1600" dirty="0" err="1"/>
              <a:t>nejvhodnější</a:t>
            </a:r>
            <a:r>
              <a:rPr lang="sk-SK" sz="1600" dirty="0"/>
              <a:t>? Vyberte jednu z </a:t>
            </a:r>
            <a:r>
              <a:rPr lang="sk-SK" sz="1600" dirty="0" err="1"/>
              <a:t>následujících</a:t>
            </a:r>
            <a:r>
              <a:rPr lang="sk-SK" sz="1600" dirty="0"/>
              <a:t> možností A–D. </a:t>
            </a:r>
            <a:br>
              <a:rPr lang="sk-SK" sz="1600" dirty="0"/>
            </a:br>
            <a:r>
              <a:rPr lang="sk-SK" sz="1600" dirty="0"/>
              <a:t/>
            </a:r>
            <a:br>
              <a:rPr lang="sk-SK" sz="1600" dirty="0"/>
            </a:br>
            <a:r>
              <a:rPr lang="sk-SK" sz="1600" b="1" dirty="0"/>
              <a:t>A) 100 DPI </a:t>
            </a:r>
            <a:r>
              <a:rPr lang="sk-SK" sz="1600" dirty="0"/>
              <a:t/>
            </a:r>
            <a:br>
              <a:rPr lang="sk-SK" sz="1600" dirty="0"/>
            </a:br>
            <a:r>
              <a:rPr lang="sk-SK" sz="1600" dirty="0"/>
              <a:t>B) 300 DPI </a:t>
            </a:r>
            <a:br>
              <a:rPr lang="sk-SK" sz="1600" dirty="0"/>
            </a:br>
            <a:r>
              <a:rPr lang="sk-SK" sz="1600" dirty="0"/>
              <a:t>C) 600 DPI </a:t>
            </a:r>
            <a:br>
              <a:rPr lang="sk-SK" sz="1600" dirty="0"/>
            </a:br>
            <a:r>
              <a:rPr lang="sk-SK" sz="1600" dirty="0"/>
              <a:t>D) 1 000 </a:t>
            </a:r>
            <a:r>
              <a:rPr lang="sk-SK" sz="1600" dirty="0" smtClean="0"/>
              <a:t>DPI</a:t>
            </a:r>
          </a:p>
          <a:p>
            <a:endParaRPr lang="sk-SK" sz="1600" dirty="0"/>
          </a:p>
          <a:p>
            <a:r>
              <a:rPr lang="sk-SK" sz="1600" dirty="0" smtClean="0">
                <a:solidFill>
                  <a:srgbClr val="C00000"/>
                </a:solidFill>
              </a:rPr>
              <a:t>- </a:t>
            </a:r>
            <a:r>
              <a:rPr lang="sk-SK" sz="1600" dirty="0" err="1" smtClean="0">
                <a:solidFill>
                  <a:srgbClr val="C00000"/>
                </a:solidFill>
              </a:rPr>
              <a:t>Správně</a:t>
            </a:r>
            <a:r>
              <a:rPr lang="sk-SK" sz="1600" dirty="0" smtClean="0">
                <a:solidFill>
                  <a:srgbClr val="C00000"/>
                </a:solidFill>
              </a:rPr>
              <a:t> </a:t>
            </a:r>
            <a:r>
              <a:rPr lang="sk-SK" sz="1600" dirty="0" err="1">
                <a:solidFill>
                  <a:srgbClr val="C00000"/>
                </a:solidFill>
              </a:rPr>
              <a:t>bychom</a:t>
            </a:r>
            <a:r>
              <a:rPr lang="sk-SK" sz="1600" dirty="0">
                <a:solidFill>
                  <a:srgbClr val="C00000"/>
                </a:solidFill>
              </a:rPr>
              <a:t> </a:t>
            </a:r>
            <a:r>
              <a:rPr lang="sk-SK" sz="1600" dirty="0" err="1">
                <a:solidFill>
                  <a:srgbClr val="C00000"/>
                </a:solidFill>
              </a:rPr>
              <a:t>měli</a:t>
            </a:r>
            <a:r>
              <a:rPr lang="sk-SK" sz="1600" dirty="0">
                <a:solidFill>
                  <a:srgbClr val="C00000"/>
                </a:solidFill>
              </a:rPr>
              <a:t> </a:t>
            </a:r>
            <a:r>
              <a:rPr lang="sk-SK" sz="1600" dirty="0" err="1">
                <a:solidFill>
                  <a:srgbClr val="C00000"/>
                </a:solidFill>
              </a:rPr>
              <a:t>naskenovat</a:t>
            </a:r>
            <a:r>
              <a:rPr lang="sk-SK" sz="1600" dirty="0">
                <a:solidFill>
                  <a:srgbClr val="C00000"/>
                </a:solidFill>
              </a:rPr>
              <a:t> </a:t>
            </a:r>
            <a:r>
              <a:rPr lang="sk-SK" sz="1600" dirty="0" err="1">
                <a:solidFill>
                  <a:srgbClr val="C00000"/>
                </a:solidFill>
              </a:rPr>
              <a:t>obrázek</a:t>
            </a:r>
            <a:r>
              <a:rPr lang="sk-SK" sz="1600" dirty="0">
                <a:solidFill>
                  <a:srgbClr val="C00000"/>
                </a:solidFill>
              </a:rPr>
              <a:t> </a:t>
            </a:r>
            <a:r>
              <a:rPr lang="sk-SK" sz="1600" dirty="0" err="1">
                <a:solidFill>
                  <a:srgbClr val="C00000"/>
                </a:solidFill>
              </a:rPr>
              <a:t>ve</a:t>
            </a:r>
            <a:r>
              <a:rPr lang="sk-SK" sz="1600" dirty="0">
                <a:solidFill>
                  <a:srgbClr val="C00000"/>
                </a:solidFill>
              </a:rPr>
              <a:t> </a:t>
            </a:r>
            <a:r>
              <a:rPr lang="sk-SK" sz="1600" dirty="0" err="1">
                <a:solidFill>
                  <a:srgbClr val="C00000"/>
                </a:solidFill>
              </a:rPr>
              <a:t>větším</a:t>
            </a:r>
            <a:r>
              <a:rPr lang="sk-SK" sz="1600" dirty="0">
                <a:solidFill>
                  <a:srgbClr val="C00000"/>
                </a:solidFill>
              </a:rPr>
              <a:t> </a:t>
            </a:r>
            <a:r>
              <a:rPr lang="sk-SK" sz="1600" dirty="0" err="1">
                <a:solidFill>
                  <a:srgbClr val="C00000"/>
                </a:solidFill>
              </a:rPr>
              <a:t>rozlišením</a:t>
            </a:r>
            <a:r>
              <a:rPr lang="sk-SK" sz="1600" dirty="0">
                <a:solidFill>
                  <a:srgbClr val="C00000"/>
                </a:solidFill>
              </a:rPr>
              <a:t> a potom ho </a:t>
            </a:r>
            <a:r>
              <a:rPr lang="sk-SK" sz="1600" dirty="0" err="1">
                <a:solidFill>
                  <a:srgbClr val="C00000"/>
                </a:solidFill>
              </a:rPr>
              <a:t>zmenšit</a:t>
            </a:r>
            <a:r>
              <a:rPr lang="sk-SK" sz="1600" dirty="0">
                <a:solidFill>
                  <a:srgbClr val="C00000"/>
                </a:solidFill>
              </a:rPr>
              <a:t> v </a:t>
            </a:r>
            <a:r>
              <a:rPr lang="sk-SK" sz="1600" dirty="0" err="1">
                <a:solidFill>
                  <a:srgbClr val="C00000"/>
                </a:solidFill>
              </a:rPr>
              <a:t>nějakém</a:t>
            </a:r>
            <a:r>
              <a:rPr lang="sk-SK" sz="1600" dirty="0">
                <a:solidFill>
                  <a:srgbClr val="C00000"/>
                </a:solidFill>
              </a:rPr>
              <a:t> </a:t>
            </a:r>
            <a:r>
              <a:rPr lang="sk-SK" sz="1600" dirty="0" err="1">
                <a:solidFill>
                  <a:srgbClr val="C00000"/>
                </a:solidFill>
              </a:rPr>
              <a:t>grafickém</a:t>
            </a:r>
            <a:r>
              <a:rPr lang="sk-SK" sz="1600" dirty="0">
                <a:solidFill>
                  <a:srgbClr val="C00000"/>
                </a:solidFill>
              </a:rPr>
              <a:t> editoru. </a:t>
            </a:r>
            <a:endParaRPr lang="sk-SK" sz="1600" dirty="0" smtClean="0">
              <a:solidFill>
                <a:srgbClr val="C00000"/>
              </a:solidFill>
            </a:endParaRPr>
          </a:p>
          <a:p>
            <a:pPr>
              <a:buFontTx/>
              <a:buChar char="-"/>
            </a:pPr>
            <a:r>
              <a:rPr lang="sk-SK" sz="1600" dirty="0" smtClean="0">
                <a:solidFill>
                  <a:srgbClr val="C00000"/>
                </a:solidFill>
              </a:rPr>
              <a:t> </a:t>
            </a:r>
            <a:r>
              <a:rPr lang="sk-SK" sz="1600" dirty="0" err="1" smtClean="0">
                <a:solidFill>
                  <a:srgbClr val="C00000"/>
                </a:solidFill>
              </a:rPr>
              <a:t>Obrázek</a:t>
            </a:r>
            <a:r>
              <a:rPr lang="sk-SK" sz="1600" dirty="0" smtClean="0">
                <a:solidFill>
                  <a:srgbClr val="C00000"/>
                </a:solidFill>
              </a:rPr>
              <a:t> </a:t>
            </a:r>
            <a:r>
              <a:rPr lang="sk-SK" sz="1600" dirty="0">
                <a:solidFill>
                  <a:srgbClr val="C00000"/>
                </a:solidFill>
              </a:rPr>
              <a:t>nikdy nebude </a:t>
            </a:r>
            <a:r>
              <a:rPr lang="sk-SK" sz="1600" dirty="0" err="1">
                <a:solidFill>
                  <a:srgbClr val="C00000"/>
                </a:solidFill>
              </a:rPr>
              <a:t>mít</a:t>
            </a:r>
            <a:r>
              <a:rPr lang="sk-SK" sz="1600" dirty="0">
                <a:solidFill>
                  <a:srgbClr val="C00000"/>
                </a:solidFill>
              </a:rPr>
              <a:t> </a:t>
            </a:r>
            <a:r>
              <a:rPr lang="sk-SK" sz="1600" dirty="0" err="1">
                <a:solidFill>
                  <a:srgbClr val="C00000"/>
                </a:solidFill>
              </a:rPr>
              <a:t>stejnou</a:t>
            </a:r>
            <a:r>
              <a:rPr lang="sk-SK" sz="1600" dirty="0">
                <a:solidFill>
                  <a:srgbClr val="C00000"/>
                </a:solidFill>
              </a:rPr>
              <a:t> </a:t>
            </a:r>
            <a:r>
              <a:rPr lang="sk-SK" sz="1600" dirty="0" err="1">
                <a:solidFill>
                  <a:srgbClr val="C00000"/>
                </a:solidFill>
              </a:rPr>
              <a:t>velikost</a:t>
            </a:r>
            <a:r>
              <a:rPr lang="sk-SK" sz="1600" dirty="0">
                <a:solidFill>
                  <a:srgbClr val="C00000"/>
                </a:solidFill>
              </a:rPr>
              <a:t> na monitoru, </a:t>
            </a:r>
            <a:r>
              <a:rPr lang="sk-SK" sz="1600" dirty="0" err="1">
                <a:solidFill>
                  <a:srgbClr val="C00000"/>
                </a:solidFill>
              </a:rPr>
              <a:t>jako</a:t>
            </a:r>
            <a:r>
              <a:rPr lang="sk-SK" sz="1600" dirty="0">
                <a:solidFill>
                  <a:srgbClr val="C00000"/>
                </a:solidFill>
              </a:rPr>
              <a:t> </a:t>
            </a:r>
            <a:r>
              <a:rPr lang="sk-SK" sz="1600" dirty="0" err="1">
                <a:solidFill>
                  <a:srgbClr val="C00000"/>
                </a:solidFill>
              </a:rPr>
              <a:t>když</a:t>
            </a:r>
            <a:r>
              <a:rPr lang="sk-SK" sz="1600" dirty="0">
                <a:solidFill>
                  <a:srgbClr val="C00000"/>
                </a:solidFill>
              </a:rPr>
              <a:t> ho budeme </a:t>
            </a:r>
            <a:r>
              <a:rPr lang="sk-SK" sz="1600" dirty="0" err="1">
                <a:solidFill>
                  <a:srgbClr val="C00000"/>
                </a:solidFill>
              </a:rPr>
              <a:t>skenovat</a:t>
            </a:r>
            <a:r>
              <a:rPr lang="sk-SK" sz="1600" dirty="0">
                <a:solidFill>
                  <a:srgbClr val="C00000"/>
                </a:solidFill>
              </a:rPr>
              <a:t> na 100 DPI. </a:t>
            </a:r>
            <a:r>
              <a:rPr lang="sk-SK" sz="1600" dirty="0" err="1">
                <a:solidFill>
                  <a:srgbClr val="C00000"/>
                </a:solidFill>
              </a:rPr>
              <a:t>Velikost</a:t>
            </a:r>
            <a:r>
              <a:rPr lang="sk-SK" sz="1600" dirty="0">
                <a:solidFill>
                  <a:srgbClr val="C00000"/>
                </a:solidFill>
              </a:rPr>
              <a:t> </a:t>
            </a:r>
            <a:r>
              <a:rPr lang="sk-SK" sz="1600" dirty="0" err="1">
                <a:solidFill>
                  <a:srgbClr val="C00000"/>
                </a:solidFill>
              </a:rPr>
              <a:t>bodů</a:t>
            </a:r>
            <a:r>
              <a:rPr lang="sk-SK" sz="1600" dirty="0">
                <a:solidFill>
                  <a:srgbClr val="C00000"/>
                </a:solidFill>
              </a:rPr>
              <a:t> na monitoru </a:t>
            </a:r>
            <a:r>
              <a:rPr lang="sk-SK" sz="1600" dirty="0" err="1">
                <a:solidFill>
                  <a:srgbClr val="C00000"/>
                </a:solidFill>
              </a:rPr>
              <a:t>bývá</a:t>
            </a:r>
            <a:r>
              <a:rPr lang="sk-SK" sz="1600" dirty="0">
                <a:solidFill>
                  <a:srgbClr val="C00000"/>
                </a:solidFill>
              </a:rPr>
              <a:t> od 0.3 mm až do 0.2 mm. Úvaha, že každý monitor má </a:t>
            </a:r>
            <a:r>
              <a:rPr lang="sk-SK" sz="1600" dirty="0" err="1">
                <a:solidFill>
                  <a:srgbClr val="C00000"/>
                </a:solidFill>
              </a:rPr>
              <a:t>velikost</a:t>
            </a:r>
            <a:r>
              <a:rPr lang="sk-SK" sz="1600" dirty="0">
                <a:solidFill>
                  <a:srgbClr val="C00000"/>
                </a:solidFill>
              </a:rPr>
              <a:t> bodu 0.254 mm je </a:t>
            </a:r>
            <a:r>
              <a:rPr lang="sk-SK" sz="1600" dirty="0" err="1">
                <a:solidFill>
                  <a:srgbClr val="C00000"/>
                </a:solidFill>
              </a:rPr>
              <a:t>velice</a:t>
            </a:r>
            <a:r>
              <a:rPr lang="sk-SK" sz="1600" dirty="0">
                <a:solidFill>
                  <a:srgbClr val="C00000"/>
                </a:solidFill>
              </a:rPr>
              <a:t> chybná</a:t>
            </a:r>
            <a:r>
              <a:rPr lang="sk-SK" sz="1600" dirty="0" smtClean="0">
                <a:solidFill>
                  <a:srgbClr val="C00000"/>
                </a:solidFill>
              </a:rPr>
              <a:t>! </a:t>
            </a:r>
          </a:p>
        </p:txBody>
      </p:sp>
      <p:sp>
        <p:nvSpPr>
          <p:cNvPr id="11" name="Ovál 10"/>
          <p:cNvSpPr/>
          <p:nvPr/>
        </p:nvSpPr>
        <p:spPr>
          <a:xfrm>
            <a:off x="8748464" y="260648"/>
            <a:ext cx="144016" cy="144016"/>
          </a:xfrm>
          <a:prstGeom prst="ellipse">
            <a:avLst/>
          </a:prstGeom>
          <a:solidFill>
            <a:srgbClr val="95272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" name="BlokTextu 11"/>
          <p:cNvSpPr txBox="1"/>
          <p:nvPr/>
        </p:nvSpPr>
        <p:spPr>
          <a:xfrm>
            <a:off x="8316416" y="178417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>
                <a:solidFill>
                  <a:srgbClr val="952727"/>
                </a:solidFill>
              </a:rPr>
              <a:t>7.1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ĺžnik 5"/>
          <p:cNvSpPr/>
          <p:nvPr/>
        </p:nvSpPr>
        <p:spPr>
          <a:xfrm>
            <a:off x="1475656" y="2276872"/>
            <a:ext cx="518457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5400" dirty="0" err="1" smtClean="0"/>
              <a:t>WebDesign</a:t>
            </a:r>
            <a:endParaRPr lang="sk-SK" sz="5400" dirty="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lokTextu 5"/>
          <p:cNvSpPr txBox="1"/>
          <p:nvPr/>
        </p:nvSpPr>
        <p:spPr>
          <a:xfrm>
            <a:off x="539552" y="1412776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A hurá na cvičení. </a:t>
            </a:r>
            <a:r>
              <a:rPr lang="cs-CZ" sz="2000" b="1" dirty="0" smtClean="0">
                <a:sym typeface="Wingdings" pitchFamily="2" charset="2"/>
              </a:rPr>
              <a:t></a:t>
            </a:r>
          </a:p>
        </p:txBody>
      </p:sp>
      <p:sp>
        <p:nvSpPr>
          <p:cNvPr id="7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6660232" y="6492875"/>
            <a:ext cx="2411760" cy="3651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</a:rPr>
              <a:t>Masarykova Univerzita Fakulta Informatiky</a:t>
            </a:r>
          </a:p>
        </p:txBody>
      </p:sp>
      <p:cxnSp>
        <p:nvCxnSpPr>
          <p:cNvPr id="8" name="Rovná spojnica 7"/>
          <p:cNvCxnSpPr/>
          <p:nvPr/>
        </p:nvCxnSpPr>
        <p:spPr>
          <a:xfrm>
            <a:off x="107504" y="6525344"/>
            <a:ext cx="8928992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headEnd type="none" w="sm" len="sm"/>
          </a:ln>
          <a:effectLst/>
        </p:spPr>
      </p:cxnSp>
      <p:sp>
        <p:nvSpPr>
          <p:cNvPr id="9" name="Zástupný symbol päty 3"/>
          <p:cNvSpPr txBox="1">
            <a:spLocks/>
          </p:cNvSpPr>
          <p:nvPr/>
        </p:nvSpPr>
        <p:spPr>
          <a:xfrm>
            <a:off x="72008" y="6492875"/>
            <a:ext cx="5508104" cy="365125"/>
          </a:xfrm>
          <a:prstGeom prst="rect">
            <a:avLst/>
          </a:prstGeom>
        </p:spPr>
        <p:txBody>
          <a:bodyPr vert="horz" anchor="ctr"/>
          <a:lstStyle/>
          <a:p>
            <a:r>
              <a:rPr lang="sk-SK" sz="1000" dirty="0" err="1" smtClean="0">
                <a:solidFill>
                  <a:schemeClr val="bg1">
                    <a:lumMod val="10000"/>
                  </a:schemeClr>
                </a:solidFill>
              </a:rPr>
              <a:t>Současná</a:t>
            </a:r>
            <a:r>
              <a:rPr lang="sk-SK" sz="1000" dirty="0" smtClean="0">
                <a:solidFill>
                  <a:schemeClr val="bg1">
                    <a:lumMod val="10000"/>
                  </a:schemeClr>
                </a:solidFill>
              </a:rPr>
              <a:t> počítačová grafika / </a:t>
            </a:r>
            <a:r>
              <a:rPr lang="sk-SK" sz="1000" dirty="0" err="1" smtClean="0">
                <a:solidFill>
                  <a:schemeClr val="bg1">
                    <a:lumMod val="10000"/>
                  </a:schemeClr>
                </a:solidFill>
              </a:rPr>
              <a:t>Webdesign</a:t>
            </a:r>
            <a:r>
              <a:rPr lang="sk-SK" sz="1000" dirty="0" smtClean="0">
                <a:solidFill>
                  <a:schemeClr val="bg1">
                    <a:lumMod val="10000"/>
                  </a:schemeClr>
                </a:solidFill>
              </a:rPr>
              <a:t> / C</a:t>
            </a:r>
            <a:r>
              <a:rPr lang="pl-PL" sz="1000" dirty="0" smtClean="0"/>
              <a:t>vičení</a:t>
            </a:r>
            <a:endParaRPr lang="pl-PL" sz="1000" dirty="0"/>
          </a:p>
        </p:txBody>
      </p:sp>
      <p:sp>
        <p:nvSpPr>
          <p:cNvPr id="10" name="BlokTextu 9"/>
          <p:cNvSpPr txBox="1"/>
          <p:nvPr/>
        </p:nvSpPr>
        <p:spPr>
          <a:xfrm>
            <a:off x="539552" y="548680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err="1" smtClean="0"/>
              <a:t>Webdesign</a:t>
            </a:r>
            <a:endParaRPr lang="sk-SK" dirty="0"/>
          </a:p>
        </p:txBody>
      </p:sp>
      <p:sp>
        <p:nvSpPr>
          <p:cNvPr id="11" name="Ovál 10"/>
          <p:cNvSpPr/>
          <p:nvPr/>
        </p:nvSpPr>
        <p:spPr>
          <a:xfrm>
            <a:off x="8748464" y="260648"/>
            <a:ext cx="144016" cy="144016"/>
          </a:xfrm>
          <a:prstGeom prst="ellipse">
            <a:avLst/>
          </a:prstGeom>
          <a:solidFill>
            <a:srgbClr val="95272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" name="BlokTextu 11"/>
          <p:cNvSpPr txBox="1"/>
          <p:nvPr/>
        </p:nvSpPr>
        <p:spPr>
          <a:xfrm>
            <a:off x="8316416" y="178417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>
                <a:solidFill>
                  <a:srgbClr val="952727"/>
                </a:solidFill>
              </a:rPr>
              <a:t>7.6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6660232" y="6492875"/>
            <a:ext cx="2411760" cy="3651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</a:rPr>
              <a:t>Masarykova Univerzita Fakulta Informatiky</a:t>
            </a:r>
          </a:p>
        </p:txBody>
      </p:sp>
      <p:cxnSp>
        <p:nvCxnSpPr>
          <p:cNvPr id="14" name="Rovná spojnica 13"/>
          <p:cNvCxnSpPr/>
          <p:nvPr/>
        </p:nvCxnSpPr>
        <p:spPr>
          <a:xfrm>
            <a:off x="107504" y="6525344"/>
            <a:ext cx="8928992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headEnd type="none" w="sm" len="sm"/>
          </a:ln>
          <a:effectLst/>
        </p:spPr>
      </p:cxnSp>
      <p:sp>
        <p:nvSpPr>
          <p:cNvPr id="16" name="BlokTextu 15"/>
          <p:cNvSpPr txBox="1"/>
          <p:nvPr/>
        </p:nvSpPr>
        <p:spPr>
          <a:xfrm>
            <a:off x="539552" y="548680"/>
            <a:ext cx="8208912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err="1" smtClean="0"/>
              <a:t>Digitální</a:t>
            </a:r>
            <a:r>
              <a:rPr lang="sk-SK" sz="3200" dirty="0" smtClean="0"/>
              <a:t> </a:t>
            </a:r>
            <a:r>
              <a:rPr lang="sk-SK" sz="3200" dirty="0" smtClean="0"/>
              <a:t>fotografie</a:t>
            </a:r>
            <a:endParaRPr lang="sk-SK" sz="1050" b="1" dirty="0"/>
          </a:p>
          <a:p>
            <a:endParaRPr lang="pt-BR" sz="1050" dirty="0" smtClean="0"/>
          </a:p>
          <a:p>
            <a:endParaRPr lang="sk-SK" dirty="0"/>
          </a:p>
        </p:txBody>
      </p:sp>
      <p:pic>
        <p:nvPicPr>
          <p:cNvPr id="17" name="Obrázok 16" descr="cameraobscu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3171346"/>
            <a:ext cx="3816424" cy="2921949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8" name="Obrázok 17" descr="cameraobscur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3171346"/>
            <a:ext cx="3816423" cy="2921949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9" name="BlokTextu 18"/>
          <p:cNvSpPr txBox="1"/>
          <p:nvPr/>
        </p:nvSpPr>
        <p:spPr>
          <a:xfrm>
            <a:off x="539552" y="1403484"/>
            <a:ext cx="8208912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Pokročilé kompaktní fotoaparáty (</a:t>
            </a:r>
            <a:r>
              <a:rPr lang="sk-SK" dirty="0" err="1"/>
              <a:t>UltraZoom</a:t>
            </a:r>
            <a:r>
              <a:rPr lang="sk-SK" dirty="0"/>
              <a:t>)</a:t>
            </a:r>
          </a:p>
          <a:p>
            <a:endParaRPr lang="sk-SK" dirty="0"/>
          </a:p>
          <a:p>
            <a:r>
              <a:rPr lang="sk-SK" sz="1600" dirty="0"/>
              <a:t>+ režimy P,S,A,M, </a:t>
            </a:r>
            <a:r>
              <a:rPr lang="sk-SK" sz="1600" dirty="0" err="1"/>
              <a:t>další</a:t>
            </a:r>
            <a:r>
              <a:rPr lang="sk-SK" sz="1600" dirty="0"/>
              <a:t> </a:t>
            </a:r>
            <a:r>
              <a:rPr lang="sk-SK" sz="1600" dirty="0" err="1"/>
              <a:t>příslušenství</a:t>
            </a:r>
            <a:r>
              <a:rPr lang="sk-SK" sz="1600" dirty="0"/>
              <a:t>, </a:t>
            </a:r>
            <a:r>
              <a:rPr lang="sk-SK" sz="1600" b="1" dirty="0">
                <a:solidFill>
                  <a:srgbClr val="C00000"/>
                </a:solidFill>
              </a:rPr>
              <a:t>kvalita obrazu</a:t>
            </a:r>
            <a:r>
              <a:rPr lang="sk-SK" sz="1600" dirty="0"/>
              <a:t>, </a:t>
            </a:r>
            <a:r>
              <a:rPr lang="sk-SK" sz="1600" dirty="0" err="1"/>
              <a:t>ovládání</a:t>
            </a:r>
            <a:r>
              <a:rPr lang="sk-SK" sz="1600" dirty="0"/>
              <a:t> na </a:t>
            </a:r>
            <a:r>
              <a:rPr lang="sk-SK" sz="1600" dirty="0" err="1"/>
              <a:t>těle</a:t>
            </a:r>
            <a:r>
              <a:rPr lang="sk-SK" sz="1600" dirty="0"/>
              <a:t> fotoaparátu, lepší </a:t>
            </a:r>
            <a:r>
              <a:rPr lang="sk-SK" sz="1600" dirty="0" err="1"/>
              <a:t>držení</a:t>
            </a:r>
            <a:r>
              <a:rPr lang="sk-SK" sz="1600" dirty="0"/>
              <a:t> a lepší </a:t>
            </a:r>
            <a:r>
              <a:rPr lang="sk-SK" sz="1600" dirty="0" err="1"/>
              <a:t>ovladatelnost</a:t>
            </a:r>
            <a:r>
              <a:rPr lang="sk-SK" sz="1600" dirty="0"/>
              <a:t>, </a:t>
            </a:r>
            <a:r>
              <a:rPr lang="sk-SK" sz="1600" dirty="0" err="1"/>
              <a:t>někdy</a:t>
            </a:r>
            <a:r>
              <a:rPr lang="sk-SK" sz="1600" dirty="0"/>
              <a:t> </a:t>
            </a:r>
            <a:r>
              <a:rPr lang="sk-SK" sz="1600" dirty="0" err="1"/>
              <a:t>vyměnitelné</a:t>
            </a:r>
            <a:r>
              <a:rPr lang="sk-SK" sz="1600" dirty="0"/>
              <a:t> </a:t>
            </a:r>
            <a:r>
              <a:rPr lang="sk-SK" sz="1600" dirty="0" err="1"/>
              <a:t>objektivy</a:t>
            </a:r>
            <a:r>
              <a:rPr lang="sk-SK" sz="1600" dirty="0"/>
              <a:t/>
            </a:r>
            <a:br>
              <a:rPr lang="sk-SK" sz="1600" dirty="0"/>
            </a:br>
            <a:r>
              <a:rPr lang="sk-SK" sz="1600" dirty="0"/>
              <a:t>- </a:t>
            </a:r>
            <a:r>
              <a:rPr lang="sk-SK" sz="1600" dirty="0" err="1"/>
              <a:t>rychlost</a:t>
            </a:r>
            <a:r>
              <a:rPr lang="sk-SK" sz="1600" dirty="0"/>
              <a:t>, </a:t>
            </a:r>
            <a:r>
              <a:rPr lang="sk-SK" sz="1600" dirty="0">
                <a:solidFill>
                  <a:srgbClr val="C00000"/>
                </a:solidFill>
              </a:rPr>
              <a:t>obrazová kvalita</a:t>
            </a:r>
            <a:r>
              <a:rPr lang="sk-SK" sz="1600" dirty="0"/>
              <a:t>, </a:t>
            </a:r>
            <a:r>
              <a:rPr lang="sk-SK" sz="1600" dirty="0" err="1"/>
              <a:t>hledáček</a:t>
            </a:r>
            <a:r>
              <a:rPr lang="sk-SK" sz="1600" dirty="0"/>
              <a:t> jak </a:t>
            </a:r>
            <a:r>
              <a:rPr lang="sk-SK" sz="1600" dirty="0" err="1"/>
              <a:t>kdy</a:t>
            </a:r>
            <a:r>
              <a:rPr lang="sk-SK" sz="1600" dirty="0"/>
              <a:t>, </a:t>
            </a:r>
            <a:r>
              <a:rPr lang="sk-SK" sz="1600" b="1" dirty="0"/>
              <a:t>kvalita </a:t>
            </a:r>
            <a:r>
              <a:rPr lang="sk-SK" sz="1600" b="1" dirty="0" err="1"/>
              <a:t>hledáčku</a:t>
            </a:r>
            <a:endParaRPr lang="sk-SK" sz="1600" b="1" dirty="0"/>
          </a:p>
          <a:p>
            <a:endParaRPr lang="sk-SK" dirty="0"/>
          </a:p>
        </p:txBody>
      </p:sp>
      <p:sp>
        <p:nvSpPr>
          <p:cNvPr id="9" name="Ovál 8"/>
          <p:cNvSpPr/>
          <p:nvPr/>
        </p:nvSpPr>
        <p:spPr>
          <a:xfrm>
            <a:off x="8748464" y="260648"/>
            <a:ext cx="144016" cy="144016"/>
          </a:xfrm>
          <a:prstGeom prst="ellipse">
            <a:avLst/>
          </a:prstGeom>
          <a:solidFill>
            <a:srgbClr val="95272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0" name="BlokTextu 9"/>
          <p:cNvSpPr txBox="1"/>
          <p:nvPr/>
        </p:nvSpPr>
        <p:spPr>
          <a:xfrm>
            <a:off x="8316416" y="178417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>
                <a:solidFill>
                  <a:srgbClr val="952727"/>
                </a:solidFill>
              </a:rPr>
              <a:t>7.3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6660232" y="6492875"/>
            <a:ext cx="2411760" cy="3651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</a:rPr>
              <a:t>Masarykova Univerzita Fakulta Informatiky</a:t>
            </a:r>
          </a:p>
        </p:txBody>
      </p:sp>
      <p:cxnSp>
        <p:nvCxnSpPr>
          <p:cNvPr id="7" name="Rovná spojnica 6"/>
          <p:cNvCxnSpPr/>
          <p:nvPr/>
        </p:nvCxnSpPr>
        <p:spPr>
          <a:xfrm>
            <a:off x="107504" y="6525344"/>
            <a:ext cx="8928992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headEnd type="none" w="sm" len="sm"/>
          </a:ln>
          <a:effectLst/>
        </p:spPr>
      </p:cxnSp>
      <p:sp>
        <p:nvSpPr>
          <p:cNvPr id="9" name="BlokTextu 8"/>
          <p:cNvSpPr txBox="1"/>
          <p:nvPr/>
        </p:nvSpPr>
        <p:spPr>
          <a:xfrm>
            <a:off x="539552" y="548680"/>
            <a:ext cx="8208912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err="1" smtClean="0"/>
              <a:t>Digitální</a:t>
            </a:r>
            <a:r>
              <a:rPr lang="sk-SK" sz="3200" dirty="0" smtClean="0"/>
              <a:t> </a:t>
            </a:r>
            <a:r>
              <a:rPr lang="sk-SK" sz="3200" dirty="0" smtClean="0"/>
              <a:t>fotografie</a:t>
            </a:r>
            <a:endParaRPr lang="sk-SK" sz="1050" b="1" dirty="0"/>
          </a:p>
          <a:p>
            <a:endParaRPr lang="pt-BR" sz="1050" dirty="0" smtClean="0"/>
          </a:p>
          <a:p>
            <a:endParaRPr lang="sk-SK" dirty="0"/>
          </a:p>
        </p:txBody>
      </p:sp>
      <p:pic>
        <p:nvPicPr>
          <p:cNvPr id="10" name="Obrázok 9" descr="cameraobscu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3171346"/>
            <a:ext cx="3816423" cy="2921949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1" name="Obrázok 10" descr="cameraobscur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3171346"/>
            <a:ext cx="3816423" cy="2921948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2" name="BlokTextu 11"/>
          <p:cNvSpPr txBox="1"/>
          <p:nvPr/>
        </p:nvSpPr>
        <p:spPr>
          <a:xfrm>
            <a:off x="539552" y="1403484"/>
            <a:ext cx="8208912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 err="1"/>
              <a:t>SLR-Single</a:t>
            </a:r>
            <a:r>
              <a:rPr lang="sk-SK" dirty="0"/>
              <a:t> </a:t>
            </a:r>
            <a:r>
              <a:rPr lang="sk-SK" dirty="0" err="1"/>
              <a:t>Lens</a:t>
            </a:r>
            <a:r>
              <a:rPr lang="sk-SK" dirty="0"/>
              <a:t> </a:t>
            </a:r>
            <a:r>
              <a:rPr lang="sk-SK" dirty="0" err="1"/>
              <a:t>reflection</a:t>
            </a:r>
            <a:endParaRPr lang="sk-SK" dirty="0"/>
          </a:p>
          <a:p>
            <a:endParaRPr lang="sk-SK" dirty="0"/>
          </a:p>
          <a:p>
            <a:r>
              <a:rPr lang="sk-SK" sz="1600" dirty="0"/>
              <a:t>+ Obrazová kvalita, </a:t>
            </a:r>
            <a:r>
              <a:rPr lang="sk-SK" sz="1600" dirty="0" err="1"/>
              <a:t>vyměnitelné</a:t>
            </a:r>
            <a:r>
              <a:rPr lang="sk-SK" sz="1600" dirty="0"/>
              <a:t> </a:t>
            </a:r>
            <a:r>
              <a:rPr lang="sk-SK" sz="1600" dirty="0" err="1"/>
              <a:t>objektivy</a:t>
            </a:r>
            <a:r>
              <a:rPr lang="sk-SK" sz="1600" dirty="0"/>
              <a:t>, </a:t>
            </a:r>
            <a:r>
              <a:rPr lang="sk-SK" sz="1600" b="1" dirty="0" err="1"/>
              <a:t>pohotovost</a:t>
            </a:r>
            <a:r>
              <a:rPr lang="sk-SK" sz="1600" dirty="0"/>
              <a:t>, optický </a:t>
            </a:r>
            <a:r>
              <a:rPr lang="sk-SK" sz="1600" dirty="0" err="1"/>
              <a:t>hledáček</a:t>
            </a:r>
            <a:r>
              <a:rPr lang="sk-SK" sz="1600" dirty="0"/>
              <a:t> TTL - </a:t>
            </a:r>
            <a:r>
              <a:rPr lang="sk-SK" sz="1600" dirty="0" err="1"/>
              <a:t>Through</a:t>
            </a:r>
            <a:r>
              <a:rPr lang="sk-SK" sz="1600" dirty="0"/>
              <a:t> </a:t>
            </a:r>
            <a:r>
              <a:rPr lang="sk-SK" sz="1600" dirty="0" err="1"/>
              <a:t>The</a:t>
            </a:r>
            <a:r>
              <a:rPr lang="sk-SK" sz="1600" dirty="0"/>
              <a:t> </a:t>
            </a:r>
            <a:r>
              <a:rPr lang="sk-SK" sz="1600" dirty="0" err="1"/>
              <a:t>Lens</a:t>
            </a:r>
            <a:r>
              <a:rPr lang="sk-SK" sz="1600" dirty="0"/>
              <a:t>, RAW</a:t>
            </a:r>
            <a:r>
              <a:rPr lang="sk-SK" sz="1600" dirty="0" smtClean="0"/>
              <a:t>!?, </a:t>
            </a:r>
            <a:r>
              <a:rPr lang="sk-SK" sz="1600" dirty="0"/>
              <a:t/>
            </a:r>
            <a:br>
              <a:rPr lang="sk-SK" sz="1600" dirty="0"/>
            </a:br>
            <a:r>
              <a:rPr lang="sk-SK" sz="1600" dirty="0"/>
              <a:t>- </a:t>
            </a:r>
            <a:r>
              <a:rPr lang="sk-SK" sz="1600" dirty="0" err="1"/>
              <a:t>Vyměnitelné</a:t>
            </a:r>
            <a:r>
              <a:rPr lang="sk-SK" sz="1600" dirty="0"/>
              <a:t> </a:t>
            </a:r>
            <a:r>
              <a:rPr lang="sk-SK" sz="1600" dirty="0" err="1"/>
              <a:t>objektivy</a:t>
            </a:r>
            <a:r>
              <a:rPr lang="sk-SK" sz="1600" dirty="0"/>
              <a:t>, </a:t>
            </a:r>
            <a:r>
              <a:rPr lang="sk-SK" sz="1600" dirty="0" err="1"/>
              <a:t>rozměry</a:t>
            </a:r>
            <a:r>
              <a:rPr lang="sk-SK" sz="1600" dirty="0"/>
              <a:t>, </a:t>
            </a:r>
            <a:r>
              <a:rPr lang="sk-SK" sz="1600" b="1" dirty="0" err="1"/>
              <a:t>hmotnost</a:t>
            </a:r>
            <a:r>
              <a:rPr lang="sk-SK" sz="1600" dirty="0"/>
              <a:t>, cena</a:t>
            </a:r>
          </a:p>
          <a:p>
            <a:endParaRPr lang="sk-SK" dirty="0"/>
          </a:p>
        </p:txBody>
      </p:sp>
      <p:sp>
        <p:nvSpPr>
          <p:cNvPr id="13" name="Ovál 12"/>
          <p:cNvSpPr/>
          <p:nvPr/>
        </p:nvSpPr>
        <p:spPr>
          <a:xfrm>
            <a:off x="8748464" y="260648"/>
            <a:ext cx="144016" cy="144016"/>
          </a:xfrm>
          <a:prstGeom prst="ellipse">
            <a:avLst/>
          </a:prstGeom>
          <a:solidFill>
            <a:srgbClr val="95272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4" name="BlokTextu 13"/>
          <p:cNvSpPr txBox="1"/>
          <p:nvPr/>
        </p:nvSpPr>
        <p:spPr>
          <a:xfrm>
            <a:off x="8316416" y="178417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>
                <a:solidFill>
                  <a:srgbClr val="952727"/>
                </a:solidFill>
              </a:rPr>
              <a:t>7.3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äty 3"/>
          <p:cNvSpPr>
            <a:spLocks noGrp="1"/>
          </p:cNvSpPr>
          <p:nvPr>
            <p:ph type="ftr" sz="quarter" idx="11"/>
          </p:nvPr>
        </p:nvSpPr>
        <p:spPr>
          <a:xfrm>
            <a:off x="6660232" y="6492875"/>
            <a:ext cx="2411760" cy="365125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</a:rPr>
              <a:t>Masarykova Univerzita Fakulta Informatiky</a:t>
            </a:r>
          </a:p>
        </p:txBody>
      </p:sp>
      <p:cxnSp>
        <p:nvCxnSpPr>
          <p:cNvPr id="7" name="Rovná spojnica 6"/>
          <p:cNvCxnSpPr/>
          <p:nvPr/>
        </p:nvCxnSpPr>
        <p:spPr>
          <a:xfrm>
            <a:off x="107504" y="6525344"/>
            <a:ext cx="8928992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  <a:headEnd type="none" w="sm" len="sm"/>
          </a:ln>
          <a:effectLst/>
        </p:spPr>
      </p:cxnSp>
      <p:sp>
        <p:nvSpPr>
          <p:cNvPr id="9" name="BlokTextu 8"/>
          <p:cNvSpPr txBox="1"/>
          <p:nvPr/>
        </p:nvSpPr>
        <p:spPr>
          <a:xfrm>
            <a:off x="539552" y="548680"/>
            <a:ext cx="8208912" cy="102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3200" dirty="0" err="1" smtClean="0"/>
              <a:t>Digitální</a:t>
            </a:r>
            <a:r>
              <a:rPr lang="sk-SK" sz="3200" dirty="0" smtClean="0"/>
              <a:t> </a:t>
            </a:r>
            <a:r>
              <a:rPr lang="sk-SK" sz="3200" dirty="0" smtClean="0"/>
              <a:t>fotografie</a:t>
            </a:r>
            <a:endParaRPr lang="sk-SK" sz="1050" b="1" dirty="0"/>
          </a:p>
          <a:p>
            <a:endParaRPr lang="pt-BR" sz="1050" dirty="0" smtClean="0"/>
          </a:p>
          <a:p>
            <a:endParaRPr lang="sk-SK" dirty="0"/>
          </a:p>
        </p:txBody>
      </p:sp>
      <p:sp>
        <p:nvSpPr>
          <p:cNvPr id="10" name="BlokTextu 9"/>
          <p:cNvSpPr txBox="1"/>
          <p:nvPr/>
        </p:nvSpPr>
        <p:spPr>
          <a:xfrm>
            <a:off x="539552" y="1196752"/>
            <a:ext cx="820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b="1" dirty="0" err="1" smtClean="0"/>
              <a:t>Histogram</a:t>
            </a:r>
            <a:endParaRPr lang="sk-SK" sz="2400" b="1" dirty="0"/>
          </a:p>
        </p:txBody>
      </p:sp>
      <p:pic>
        <p:nvPicPr>
          <p:cNvPr id="11" name="Obrázok 10" descr="cameraobscur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3943" y="1772816"/>
            <a:ext cx="4680522" cy="3963958"/>
          </a:xfrm>
          <a:prstGeom prst="rect">
            <a:avLst/>
          </a:prstGeom>
          <a:ln w="254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2" name="BlokTextu 11"/>
          <p:cNvSpPr txBox="1"/>
          <p:nvPr/>
        </p:nvSpPr>
        <p:spPr>
          <a:xfrm>
            <a:off x="5508104" y="1641574"/>
            <a:ext cx="32403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 err="1">
                <a:solidFill>
                  <a:srgbClr val="C00000"/>
                </a:solidFill>
              </a:rPr>
              <a:t>Histogram</a:t>
            </a:r>
            <a:r>
              <a:rPr lang="sk-SK" dirty="0">
                <a:solidFill>
                  <a:srgbClr val="C00000"/>
                </a:solidFill>
              </a:rPr>
              <a:t> je grafická </a:t>
            </a:r>
            <a:r>
              <a:rPr lang="sk-SK" dirty="0" err="1">
                <a:solidFill>
                  <a:srgbClr val="C00000"/>
                </a:solidFill>
              </a:rPr>
              <a:t>reprezentace</a:t>
            </a:r>
            <a:r>
              <a:rPr lang="sk-SK" dirty="0">
                <a:solidFill>
                  <a:srgbClr val="C00000"/>
                </a:solidFill>
              </a:rPr>
              <a:t> (graf), </a:t>
            </a:r>
            <a:r>
              <a:rPr lang="sk-SK" dirty="0" err="1">
                <a:solidFill>
                  <a:srgbClr val="C00000"/>
                </a:solidFill>
              </a:rPr>
              <a:t>ukazující</a:t>
            </a:r>
            <a:r>
              <a:rPr lang="sk-SK" dirty="0">
                <a:solidFill>
                  <a:srgbClr val="C00000"/>
                </a:solidFill>
              </a:rPr>
              <a:t> </a:t>
            </a:r>
            <a:r>
              <a:rPr lang="sk-SK" dirty="0" err="1">
                <a:solidFill>
                  <a:srgbClr val="C00000"/>
                </a:solidFill>
              </a:rPr>
              <a:t>vizuálně</a:t>
            </a:r>
            <a:r>
              <a:rPr lang="sk-SK" dirty="0">
                <a:solidFill>
                  <a:srgbClr val="C00000"/>
                </a:solidFill>
              </a:rPr>
              <a:t> </a:t>
            </a:r>
            <a:r>
              <a:rPr lang="sk-SK" dirty="0" err="1">
                <a:solidFill>
                  <a:srgbClr val="C00000"/>
                </a:solidFill>
              </a:rPr>
              <a:t>distribuci</a:t>
            </a:r>
            <a:r>
              <a:rPr lang="sk-SK" dirty="0">
                <a:solidFill>
                  <a:srgbClr val="C00000"/>
                </a:solidFill>
              </a:rPr>
              <a:t> </a:t>
            </a:r>
            <a:r>
              <a:rPr lang="sk-SK" dirty="0" err="1">
                <a:solidFill>
                  <a:srgbClr val="C00000"/>
                </a:solidFill>
              </a:rPr>
              <a:t>dat</a:t>
            </a:r>
            <a:r>
              <a:rPr lang="sk-SK" dirty="0">
                <a:solidFill>
                  <a:srgbClr val="C00000"/>
                </a:solidFill>
              </a:rPr>
              <a:t>.</a:t>
            </a:r>
          </a:p>
          <a:p>
            <a:endParaRPr lang="sk-SK" dirty="0" smtClean="0"/>
          </a:p>
          <a:p>
            <a:endParaRPr lang="cs-CZ" dirty="0"/>
          </a:p>
          <a:p>
            <a:endParaRPr lang="sk-SK" dirty="0"/>
          </a:p>
        </p:txBody>
      </p:sp>
      <p:sp>
        <p:nvSpPr>
          <p:cNvPr id="13" name="Ovál 12"/>
          <p:cNvSpPr/>
          <p:nvPr/>
        </p:nvSpPr>
        <p:spPr>
          <a:xfrm>
            <a:off x="8748464" y="260648"/>
            <a:ext cx="144016" cy="144016"/>
          </a:xfrm>
          <a:prstGeom prst="ellipse">
            <a:avLst/>
          </a:prstGeom>
          <a:solidFill>
            <a:srgbClr val="95272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4" name="BlokTextu 13"/>
          <p:cNvSpPr txBox="1"/>
          <p:nvPr/>
        </p:nvSpPr>
        <p:spPr>
          <a:xfrm>
            <a:off x="8316416" y="178417"/>
            <a:ext cx="57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>
                <a:solidFill>
                  <a:srgbClr val="952727"/>
                </a:solidFill>
              </a:rPr>
              <a:t>7.3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án">
  <a:themeElements>
    <a:clrScheme name="Vlastná 1">
      <a:dk1>
        <a:srgbClr val="262626"/>
      </a:dk1>
      <a:lt1>
        <a:srgbClr val="D8D8D8"/>
      </a:lt1>
      <a:dk2>
        <a:srgbClr val="0C0C0C"/>
      </a:dk2>
      <a:lt2>
        <a:srgbClr val="F2F2F2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B85B22"/>
      </a:hlink>
      <a:folHlink>
        <a:srgbClr val="7B3C16"/>
      </a:folHlink>
    </a:clrScheme>
    <a:fontScheme name="Mediá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á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3200"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1054</TotalTime>
  <Words>1805</Words>
  <Application>Microsoft Office PowerPoint</Application>
  <PresentationFormat>Prezentácia na obrazovke (4:3)</PresentationFormat>
  <Paragraphs>474</Paragraphs>
  <Slides>65</Slides>
  <Notes>1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65</vt:i4>
      </vt:variant>
    </vt:vector>
  </HeadingPairs>
  <TitlesOfParts>
    <vt:vector size="66" baseType="lpstr">
      <vt:lpstr>Medián</vt:lpstr>
      <vt:lpstr>Snímka 1</vt:lpstr>
      <vt:lpstr>Snímka 2</vt:lpstr>
      <vt:lpstr>Snímka 3</vt:lpstr>
      <vt:lpstr>Snímka 4</vt:lpstr>
      <vt:lpstr>Snímka 5</vt:lpstr>
      <vt:lpstr>Snímka 6</vt:lpstr>
      <vt:lpstr>Snímka 7</vt:lpstr>
      <vt:lpstr>Snímka 8</vt:lpstr>
      <vt:lpstr>Snímka 9</vt:lpstr>
      <vt:lpstr>Snímka 10</vt:lpstr>
      <vt:lpstr>Snímka 11</vt:lpstr>
      <vt:lpstr>Snímka 12</vt:lpstr>
      <vt:lpstr>Snímka 13</vt:lpstr>
      <vt:lpstr>Snímka 14</vt:lpstr>
      <vt:lpstr>Snímka 15</vt:lpstr>
      <vt:lpstr>Snímka 16</vt:lpstr>
      <vt:lpstr>Snímka 17</vt:lpstr>
      <vt:lpstr>Snímka 18</vt:lpstr>
      <vt:lpstr>Snímka 19</vt:lpstr>
      <vt:lpstr>Snímka 20</vt:lpstr>
      <vt:lpstr>Snímka 21</vt:lpstr>
      <vt:lpstr>Snímka 22</vt:lpstr>
      <vt:lpstr>Snímka 23</vt:lpstr>
      <vt:lpstr>Snímka 24</vt:lpstr>
      <vt:lpstr>Snímka 25</vt:lpstr>
      <vt:lpstr>Snímka 26</vt:lpstr>
      <vt:lpstr>Snímka 27</vt:lpstr>
      <vt:lpstr>Snímka 28</vt:lpstr>
      <vt:lpstr>Snímka 29</vt:lpstr>
      <vt:lpstr>Snímka 30</vt:lpstr>
      <vt:lpstr>Snímka 31</vt:lpstr>
      <vt:lpstr>Snímka 32</vt:lpstr>
      <vt:lpstr>Snímka 33</vt:lpstr>
      <vt:lpstr>Snímka 34</vt:lpstr>
      <vt:lpstr>Snímka 35</vt:lpstr>
      <vt:lpstr>Snímka 36</vt:lpstr>
      <vt:lpstr>Snímka 37</vt:lpstr>
      <vt:lpstr>Snímka 38</vt:lpstr>
      <vt:lpstr>Snímka 39</vt:lpstr>
      <vt:lpstr>Snímka 40</vt:lpstr>
      <vt:lpstr>Snímka 41</vt:lpstr>
      <vt:lpstr>Snímka 42</vt:lpstr>
      <vt:lpstr>Snímka 43</vt:lpstr>
      <vt:lpstr>Snímka 44</vt:lpstr>
      <vt:lpstr>Snímka 45</vt:lpstr>
      <vt:lpstr>Snímka 46</vt:lpstr>
      <vt:lpstr>Snímka 47</vt:lpstr>
      <vt:lpstr>Snímka 48</vt:lpstr>
      <vt:lpstr>Snímka 49</vt:lpstr>
      <vt:lpstr>Snímka 50</vt:lpstr>
      <vt:lpstr>Snímka 51</vt:lpstr>
      <vt:lpstr>Snímka 52</vt:lpstr>
      <vt:lpstr>Snímka 53</vt:lpstr>
      <vt:lpstr>Snímka 54</vt:lpstr>
      <vt:lpstr>Snímka 55</vt:lpstr>
      <vt:lpstr>Snímka 56</vt:lpstr>
      <vt:lpstr>Snímka 57</vt:lpstr>
      <vt:lpstr>Snímka 58</vt:lpstr>
      <vt:lpstr>Snímka 59</vt:lpstr>
      <vt:lpstr>Snímka 60</vt:lpstr>
      <vt:lpstr>Snímka 61</vt:lpstr>
      <vt:lpstr>Snímka 62</vt:lpstr>
      <vt:lpstr>Snímka 63</vt:lpstr>
      <vt:lpstr>Snímka 64</vt:lpstr>
      <vt:lpstr>Snímka 65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Snímka 1</dc:title>
  <dc:creator>izy</dc:creator>
  <cp:lastModifiedBy>izy</cp:lastModifiedBy>
  <cp:revision>174</cp:revision>
  <dcterms:created xsi:type="dcterms:W3CDTF">2011-08-28T11:49:40Z</dcterms:created>
  <dcterms:modified xsi:type="dcterms:W3CDTF">2011-09-22T18:18:34Z</dcterms:modified>
</cp:coreProperties>
</file>