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129.xml" ContentType="application/vnd.openxmlformats-officedocument.presentationml.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136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32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s/slide119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117.xml" ContentType="application/vnd.openxmlformats-officedocument.presentationml.slide+xml"/>
  <Override PartName="/ppt/slides/slide126.xml" ContentType="application/vnd.openxmlformats-officedocument.presentationml.slide+xml"/>
  <Override PartName="/ppt/slides/slide128.xml" ContentType="application/vnd.openxmlformats-officedocument.presentationml.slide+xml"/>
  <Override PartName="/ppt/slides/slide137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38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0.xml" ContentType="application/vnd.openxmlformats-officedocument.presentationml.slide+xml"/>
  <Override PartName="/ppt/slides/slide13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08" r:id="rId1"/>
  </p:sldMasterIdLst>
  <p:notesMasterIdLst>
    <p:notesMasterId r:id="rId143"/>
  </p:notesMasterIdLst>
  <p:handoutMasterIdLst>
    <p:handoutMasterId r:id="rId144"/>
  </p:handoutMasterIdLst>
  <p:sldIdLst>
    <p:sldId id="256" r:id="rId2"/>
    <p:sldId id="396" r:id="rId3"/>
    <p:sldId id="257" r:id="rId4"/>
    <p:sldId id="258" r:id="rId5"/>
    <p:sldId id="364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5" r:id="rId112"/>
    <p:sldId id="366" r:id="rId113"/>
    <p:sldId id="367" r:id="rId114"/>
    <p:sldId id="368" r:id="rId115"/>
    <p:sldId id="369" r:id="rId116"/>
    <p:sldId id="370" r:id="rId117"/>
    <p:sldId id="371" r:id="rId118"/>
    <p:sldId id="372" r:id="rId119"/>
    <p:sldId id="373" r:id="rId120"/>
    <p:sldId id="374" r:id="rId121"/>
    <p:sldId id="375" r:id="rId122"/>
    <p:sldId id="376" r:id="rId123"/>
    <p:sldId id="377" r:id="rId124"/>
    <p:sldId id="378" r:id="rId125"/>
    <p:sldId id="379" r:id="rId126"/>
    <p:sldId id="380" r:id="rId127"/>
    <p:sldId id="381" r:id="rId128"/>
    <p:sldId id="382" r:id="rId129"/>
    <p:sldId id="383" r:id="rId130"/>
    <p:sldId id="384" r:id="rId131"/>
    <p:sldId id="385" r:id="rId132"/>
    <p:sldId id="386" r:id="rId133"/>
    <p:sldId id="387" r:id="rId134"/>
    <p:sldId id="388" r:id="rId135"/>
    <p:sldId id="389" r:id="rId136"/>
    <p:sldId id="390" r:id="rId137"/>
    <p:sldId id="391" r:id="rId138"/>
    <p:sldId id="392" r:id="rId139"/>
    <p:sldId id="393" r:id="rId140"/>
    <p:sldId id="394" r:id="rId141"/>
    <p:sldId id="395" r:id="rId142"/>
  </p:sldIdLst>
  <p:sldSz cx="9144000" cy="6858000" type="screen4x3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952727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redný štýl 2 - zvýrazneni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14" autoAdjust="0"/>
    <p:restoredTop sz="94667" autoAdjust="0"/>
  </p:normalViewPr>
  <p:slideViewPr>
    <p:cSldViewPr>
      <p:cViewPr varScale="1">
        <p:scale>
          <a:sx n="84" d="100"/>
          <a:sy n="84" d="100"/>
        </p:scale>
        <p:origin x="-110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slide" Target="slides/slide139.xml"/><Relationship Id="rId14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notesMaster" Target="notesMasters/notesMaster1.xml"/><Relationship Id="rId14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hlavičky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Zástupný symbol dátumu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C29397-E040-47BE-894C-0817BBC7D8BC}" type="datetimeFigureOut">
              <a:rPr lang="sk-SK" smtClean="0"/>
              <a:pPr/>
              <a:t>22. 9. 2011</a:t>
            </a:fld>
            <a:endParaRPr lang="sk-SK"/>
          </a:p>
        </p:txBody>
      </p:sp>
      <p:sp>
        <p:nvSpPr>
          <p:cNvPr id="4" name="Zástupný symbol päty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sk-SK" smtClean="0"/>
              <a:t>Současná počítačová grafika</a:t>
            </a:r>
            <a:endParaRPr lang="sk-SK"/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50DFB9-1BA4-4FF0-B380-F316A783340C}" type="slidenum">
              <a:rPr lang="sk-SK" smtClean="0"/>
              <a:pPr/>
              <a:t>‹#›</a:t>
            </a:fld>
            <a:endParaRPr lang="sk-S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hlavičky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Zástupný symbol dátum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293333-460E-41BB-B62E-A6FD4279FE8A}" type="datetimeFigureOut">
              <a:rPr lang="sk-SK" smtClean="0"/>
              <a:pPr/>
              <a:t>22. 9. 2011</a:t>
            </a:fld>
            <a:endParaRPr lang="sk-SK"/>
          </a:p>
        </p:txBody>
      </p:sp>
      <p:sp>
        <p:nvSpPr>
          <p:cNvPr id="4" name="Zástupný symbol obrazu snímky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k-SK"/>
          </a:p>
        </p:txBody>
      </p:sp>
      <p:sp>
        <p:nvSpPr>
          <p:cNvPr id="5" name="Zástupný symbol poznámo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sk-SK" smtClean="0"/>
              <a:t>Současná počítačová grafika</a:t>
            </a:r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06CB41-EB56-4710-90D6-5F97E0BA4959}" type="slidenum">
              <a:rPr lang="sk-SK" smtClean="0"/>
              <a:pPr/>
              <a:t>‹#›</a:t>
            </a:fld>
            <a:endParaRPr lang="sk-S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k-SK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k-SK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k-SK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ĺžnik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Obdĺžnik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bdĺžnik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sk-SK" smtClean="0"/>
              <a:t>Kliknite sem a upravte štýl predlohy podnadpisov.</a:t>
            </a:r>
            <a:endParaRPr kumimoji="0" lang="en-US"/>
          </a:p>
        </p:txBody>
      </p:sp>
      <p:sp>
        <p:nvSpPr>
          <p:cNvPr id="28" name="Zástupný symbol dátumu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9D23E757-52BB-40CF-9FA8-40953CD7DD8E}" type="datetime1">
              <a:rPr lang="sk-SK" smtClean="0"/>
              <a:pPr/>
              <a:t>22. 9. 2011</a:t>
            </a:fld>
            <a:endParaRPr lang="sk-SK"/>
          </a:p>
        </p:txBody>
      </p:sp>
      <p:sp>
        <p:nvSpPr>
          <p:cNvPr id="17" name="Zástupný symbol päty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r>
              <a:rPr lang="sk-SK" smtClean="0"/>
              <a:t>Masarykova Univerzita Fakulta Informatiky</a:t>
            </a:r>
            <a:endParaRPr lang="sk-SK"/>
          </a:p>
        </p:txBody>
      </p:sp>
      <p:sp>
        <p:nvSpPr>
          <p:cNvPr id="29" name="Zástupný symbol čísla snímky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D421C23-39E6-4A6B-8B56-DB50B77FFD9A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E4E7E-F08A-458D-A5DF-D999B9FE4E53}" type="datetime1">
              <a:rPr lang="sk-SK" smtClean="0"/>
              <a:pPr/>
              <a:t>22. 9. 2011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k-SK" smtClean="0"/>
              <a:t>Masarykova Univerzita Fakulta Informatiky</a:t>
            </a:r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21C23-39E6-4A6B-8B56-DB50B77FFD9A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784C48C8-689C-44B1-8BD9-FA3DA0B8A896}" type="datetime1">
              <a:rPr lang="sk-SK" smtClean="0"/>
              <a:pPr/>
              <a:t>22. 9. 2011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r>
              <a:rPr lang="sk-SK" smtClean="0"/>
              <a:t>Masarykova Univerzita Fakulta Informatiky</a:t>
            </a:r>
            <a:endParaRPr lang="sk-SK"/>
          </a:p>
        </p:txBody>
      </p:sp>
      <p:sp>
        <p:nvSpPr>
          <p:cNvPr id="7" name="Obdĺžnik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bdĺžnik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bdĺžnik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0D421C23-39E6-4A6B-8B56-DB50B77FFD9A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4EF46-3CC0-4951-9113-584F6032F1F9}" type="datetime1">
              <a:rPr lang="sk-SK" smtClean="0"/>
              <a:pPr/>
              <a:t>22. 9. 2011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k-SK" smtClean="0"/>
              <a:t>Masarykova Univerzita Fakulta Informatiky</a:t>
            </a:r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D421C23-39E6-4A6B-8B56-DB50B77FFD9A}" type="slidenum">
              <a:rPr lang="sk-SK" smtClean="0"/>
              <a:pPr/>
              <a:t>‹#›</a:t>
            </a:fld>
            <a:endParaRPr lang="sk-SK"/>
          </a:p>
        </p:txBody>
      </p:sp>
      <p:sp>
        <p:nvSpPr>
          <p:cNvPr id="8" name="Zástupný symbol obsahu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</p:txBody>
      </p:sp>
      <p:sp>
        <p:nvSpPr>
          <p:cNvPr id="7" name="Obdĺžnik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bdĺžnik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bdĺžnik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12" name="Zástupný symbol dátumu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EFB4A-6B77-4FF6-B6B6-0CCE25E469D7}" type="datetime1">
              <a:rPr lang="sk-SK" smtClean="0"/>
              <a:pPr/>
              <a:t>22. 9. 2011</a:t>
            </a:fld>
            <a:endParaRPr lang="sk-SK"/>
          </a:p>
        </p:txBody>
      </p:sp>
      <p:sp>
        <p:nvSpPr>
          <p:cNvPr id="13" name="Zástupný symbol čísla snímky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0D421C23-39E6-4A6B-8B56-DB50B77FFD9A}" type="slidenum">
              <a:rPr lang="sk-SK" smtClean="0"/>
              <a:pPr/>
              <a:t>‹#›</a:t>
            </a:fld>
            <a:endParaRPr lang="sk-SK"/>
          </a:p>
        </p:txBody>
      </p:sp>
      <p:sp>
        <p:nvSpPr>
          <p:cNvPr id="14" name="Zástupný symbol päty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sk-SK" smtClean="0"/>
              <a:t>Masarykova Univerzita Fakulta Informatiky</a:t>
            </a:r>
            <a:endParaRPr lang="sk-SK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9" name="Zástupný symbol obsahu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11" name="Zástupný symbol obsahu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8" name="Zástupný symbol dátumu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B0BBB6C9-E6AE-415B-95B0-B8EB7CD7401E}" type="datetime1">
              <a:rPr lang="sk-SK" smtClean="0"/>
              <a:pPr/>
              <a:t>22. 9. 2011</a:t>
            </a:fld>
            <a:endParaRPr lang="sk-SK"/>
          </a:p>
        </p:txBody>
      </p:sp>
      <p:sp>
        <p:nvSpPr>
          <p:cNvPr id="10" name="Zástupný symbol čísla snímky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0D421C23-39E6-4A6B-8B56-DB50B77FFD9A}" type="slidenum">
              <a:rPr lang="sk-SK" smtClean="0"/>
              <a:pPr/>
              <a:t>‹#›</a:t>
            </a:fld>
            <a:endParaRPr lang="sk-SK"/>
          </a:p>
        </p:txBody>
      </p:sp>
      <p:sp>
        <p:nvSpPr>
          <p:cNvPr id="12" name="Zástupný symbol päty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r>
              <a:rPr lang="sk-SK" smtClean="0"/>
              <a:t>Masarykova Univerzita Fakulta Informatiky</a:t>
            </a:r>
            <a:endParaRPr lang="sk-S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11" name="Zástupný symbol obsahu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13" name="Zástupný symbol obsahu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10" name="Zástupný symbol dátumu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4CA7DF34-2F3C-4731-A83D-3C8EE8F2CF0C}" type="datetime1">
              <a:rPr lang="sk-SK" smtClean="0"/>
              <a:pPr/>
              <a:t>22. 9. 2011</a:t>
            </a:fld>
            <a:endParaRPr lang="sk-SK"/>
          </a:p>
        </p:txBody>
      </p:sp>
      <p:sp>
        <p:nvSpPr>
          <p:cNvPr id="12" name="Zástupný symbol čísla snímky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0D421C23-39E6-4A6B-8B56-DB50B77FFD9A}" type="slidenum">
              <a:rPr lang="sk-SK" smtClean="0"/>
              <a:pPr/>
              <a:t>‹#›</a:t>
            </a:fld>
            <a:endParaRPr lang="sk-SK"/>
          </a:p>
        </p:txBody>
      </p:sp>
      <p:sp>
        <p:nvSpPr>
          <p:cNvPr id="14" name="Zástupný symbol päty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r>
              <a:rPr lang="sk-SK" smtClean="0"/>
              <a:t>Masarykova Univerzita Fakulta Informatiky</a:t>
            </a:r>
            <a:endParaRPr lang="sk-SK"/>
          </a:p>
        </p:txBody>
      </p:sp>
      <p:sp>
        <p:nvSpPr>
          <p:cNvPr id="16" name="Zástupný symbol textu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</p:txBody>
      </p:sp>
      <p:sp>
        <p:nvSpPr>
          <p:cNvPr id="15" name="Zástupný symbol textu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dátum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BC4D9-B973-47B8-A7D5-FF9A6F73885D}" type="datetime1">
              <a:rPr lang="sk-SK" smtClean="0"/>
              <a:pPr/>
              <a:t>22. 9. 2011</a:t>
            </a:fld>
            <a:endParaRPr lang="sk-SK"/>
          </a:p>
        </p:txBody>
      </p:sp>
      <p:sp>
        <p:nvSpPr>
          <p:cNvPr id="4" name="Zástupný symbol päty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k-SK" smtClean="0"/>
              <a:t>Masarykova Univerzita Fakulta Informatiky</a:t>
            </a:r>
            <a:endParaRPr lang="sk-SK"/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D421C23-39E6-4A6B-8B56-DB50B77FFD9A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dátum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593A1-FCD9-4728-88A9-136502EF094A}" type="datetime1">
              <a:rPr lang="sk-SK" smtClean="0"/>
              <a:pPr/>
              <a:t>22. 9. 2011</a:t>
            </a:fld>
            <a:endParaRPr lang="sk-SK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k-SK" smtClean="0"/>
              <a:t>Masarykova Univerzita Fakulta Informatiky</a:t>
            </a:r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D421C23-39E6-4A6B-8B56-DB50B77FFD9A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D95EA-F044-4308-AF6C-56698A826217}" type="datetime1">
              <a:rPr lang="sk-SK" smtClean="0"/>
              <a:pPr/>
              <a:t>22. 9. 2011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k-SK" smtClean="0"/>
              <a:t>Masarykova Univerzita Fakulta Informatiky</a:t>
            </a:r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D421C23-39E6-4A6B-8B56-DB50B77FFD9A}" type="slidenum">
              <a:rPr lang="sk-SK" smtClean="0"/>
              <a:pPr/>
              <a:t>‹#›</a:t>
            </a:fld>
            <a:endParaRPr lang="sk-SK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</p:txBody>
      </p:sp>
      <p:sp>
        <p:nvSpPr>
          <p:cNvPr id="9" name="Zástupný symbol obsahu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</p:txBody>
      </p:sp>
      <p:sp>
        <p:nvSpPr>
          <p:cNvPr id="8" name="Obdĺžnik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bdĺžnik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Obdĺžnik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11" name="Obdĺžnik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Zástupný symbol dátumu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260BD322-291E-4389-873B-AF3DF9475793}" type="datetime1">
              <a:rPr lang="sk-SK" smtClean="0"/>
              <a:pPr/>
              <a:t>22. 9. 2011</a:t>
            </a:fld>
            <a:endParaRPr lang="sk-SK"/>
          </a:p>
        </p:txBody>
      </p:sp>
      <p:sp>
        <p:nvSpPr>
          <p:cNvPr id="13" name="Zástupný symbol čísla snímky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0D421C23-39E6-4A6B-8B56-DB50B77FFD9A}" type="slidenum">
              <a:rPr lang="sk-SK" smtClean="0"/>
              <a:pPr/>
              <a:t>‹#›</a:t>
            </a:fld>
            <a:endParaRPr lang="sk-SK"/>
          </a:p>
        </p:txBody>
      </p:sp>
      <p:sp>
        <p:nvSpPr>
          <p:cNvPr id="14" name="Zástupný symbol päty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r>
              <a:rPr lang="sk-SK" smtClean="0"/>
              <a:t>Masarykova Univerzita Fakulta Informatiky</a:t>
            </a:r>
            <a:endParaRPr lang="sk-SK"/>
          </a:p>
        </p:txBody>
      </p:sp>
      <p:sp>
        <p:nvSpPr>
          <p:cNvPr id="3" name="Zástupný symbol obrázka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sk-SK" smtClean="0"/>
              <a:t>Ak chcete pridať obrázok, kliknite na ikonu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/>
            </a:gs>
            <a:gs pos="100000">
              <a:schemeClr val="bg1">
                <a:lumMod val="9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Zástupný symbol nadpisu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13" name="Zástupný symbol textu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  <a:p>
            <a:pPr lvl="1" eaLnBrk="1" latinLnBrk="0" hangingPunct="1"/>
            <a:r>
              <a:rPr kumimoji="0" lang="sk-SK" smtClean="0"/>
              <a:t>Druhá úroveň</a:t>
            </a:r>
          </a:p>
          <a:p>
            <a:pPr lvl="2" eaLnBrk="1" latinLnBrk="0" hangingPunct="1"/>
            <a:r>
              <a:rPr kumimoji="0" lang="sk-SK" smtClean="0"/>
              <a:t>Tretia úroveň</a:t>
            </a:r>
          </a:p>
          <a:p>
            <a:pPr lvl="3" eaLnBrk="1" latinLnBrk="0" hangingPunct="1"/>
            <a:r>
              <a:rPr kumimoji="0" lang="sk-SK" smtClean="0"/>
              <a:t>Štvrtá úroveň</a:t>
            </a:r>
          </a:p>
          <a:p>
            <a:pPr lvl="4" eaLnBrk="1" latinLnBrk="0" hangingPunct="1"/>
            <a:r>
              <a:rPr kumimoji="0" lang="sk-SK" smtClean="0"/>
              <a:t>Piata úroveň</a:t>
            </a:r>
            <a:endParaRPr kumimoji="0" lang="en-US"/>
          </a:p>
        </p:txBody>
      </p:sp>
      <p:sp>
        <p:nvSpPr>
          <p:cNvPr id="14" name="Zástupný symbol dátumu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3E2B198-4F35-49F8-9DFE-46CE74E942A2}" type="datetime1">
              <a:rPr lang="sk-SK" smtClean="0"/>
              <a:pPr/>
              <a:t>22. 9. 2011</a:t>
            </a:fld>
            <a:endParaRPr lang="sk-SK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r>
              <a:rPr lang="sk-SK" smtClean="0"/>
              <a:t>Masarykova Univerzita Fakulta Informatiky</a:t>
            </a:r>
            <a:endParaRPr lang="sk-SK"/>
          </a:p>
        </p:txBody>
      </p:sp>
      <p:sp>
        <p:nvSpPr>
          <p:cNvPr id="7" name="Obdĺžnik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bdĺžnik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bdĺžnik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Zástupný symbol čísla snímky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D421C23-39E6-4A6B-8B56-DB50B77FFD9A}" type="slidenum">
              <a:rPr lang="sk-SK" smtClean="0"/>
              <a:pPr/>
              <a:t>‹#›</a:t>
            </a:fld>
            <a:endParaRPr lang="sk-S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esigncriminal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oa.cz/" TargetMode="External"/><Relationship Id="rId7" Type="http://schemas.openxmlformats.org/officeDocument/2006/relationships/hyperlink" Target="http://www.odbornaskola.cz/joomla/" TargetMode="External"/><Relationship Id="rId2" Type="http://schemas.openxmlformats.org/officeDocument/2006/relationships/hyperlink" Target="http://souskodamb.cz/sou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zelenypruh.cz/" TargetMode="External"/><Relationship Id="rId5" Type="http://schemas.openxmlformats.org/officeDocument/2006/relationships/hyperlink" Target="http://www.zamecek.cz/" TargetMode="External"/><Relationship Id="rId4" Type="http://schemas.openxmlformats.org/officeDocument/2006/relationships/hyperlink" Target="http://www.spspot.cz/" TargetMode="Externa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eRsGyueVLvQ" TargetMode="External"/><Relationship Id="rId2" Type="http://schemas.openxmlformats.org/officeDocument/2006/relationships/hyperlink" Target="about:blank" TargetMode="External"/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z9QAUCgcNrI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gif"/><Relationship Id="rId4" Type="http://schemas.openxmlformats.org/officeDocument/2006/relationships/image" Target="../media/image20.gi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ovamaturita.cz/katalogy-pozadavku-1404033138.html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7.jpe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hyperlink" Target="http://vimeo.com/13994803" TargetMode="External"/><Relationship Id="rId2" Type="http://schemas.openxmlformats.org/officeDocument/2006/relationships/hyperlink" Target="http://www.youtube.com/watch?v=iYhCn0jf46U" TargetMode="External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tx2"/>
            </a:gs>
            <a:gs pos="100000">
              <a:schemeClr val="bg1">
                <a:lumMod val="25000"/>
                <a:lumOff val="7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lokTextu 6"/>
          <p:cNvSpPr txBox="1"/>
          <p:nvPr/>
        </p:nvSpPr>
        <p:spPr>
          <a:xfrm>
            <a:off x="1907704" y="1908121"/>
            <a:ext cx="55446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3200" b="1" dirty="0" err="1">
                <a:solidFill>
                  <a:schemeClr val="bg1">
                    <a:lumMod val="90000"/>
                    <a:lumOff val="10000"/>
                  </a:schemeClr>
                </a:solidFill>
              </a:rPr>
              <a:t>Současná</a:t>
            </a:r>
            <a:r>
              <a:rPr lang="sk-SK" sz="3200" b="1" dirty="0">
                <a:solidFill>
                  <a:schemeClr val="bg1">
                    <a:lumMod val="90000"/>
                    <a:lumOff val="10000"/>
                  </a:schemeClr>
                </a:solidFill>
              </a:rPr>
              <a:t> počítačová grafika</a:t>
            </a:r>
          </a:p>
        </p:txBody>
      </p:sp>
      <p:sp>
        <p:nvSpPr>
          <p:cNvPr id="8" name="BlokTextu 7"/>
          <p:cNvSpPr txBox="1"/>
          <p:nvPr/>
        </p:nvSpPr>
        <p:spPr>
          <a:xfrm>
            <a:off x="2699792" y="3133417"/>
            <a:ext cx="38164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2400" dirty="0" smtClean="0">
                <a:solidFill>
                  <a:schemeClr val="bg1">
                    <a:lumMod val="90000"/>
                    <a:lumOff val="10000"/>
                  </a:schemeClr>
                </a:solidFill>
              </a:rPr>
              <a:t>Masarykova Univerzita</a:t>
            </a:r>
          </a:p>
          <a:p>
            <a:pPr algn="ctr"/>
            <a:r>
              <a:rPr lang="sk-SK" dirty="0" smtClean="0">
                <a:solidFill>
                  <a:schemeClr val="bg1">
                    <a:lumMod val="90000"/>
                    <a:lumOff val="10000"/>
                  </a:schemeClr>
                </a:solidFill>
              </a:rPr>
              <a:t>Fakulta Informatiky</a:t>
            </a:r>
            <a:endParaRPr lang="sk-SK" dirty="0">
              <a:solidFill>
                <a:schemeClr val="bg1">
                  <a:lumMod val="90000"/>
                  <a:lumOff val="10000"/>
                </a:schemeClr>
              </a:solidFill>
            </a:endParaRPr>
          </a:p>
          <a:p>
            <a:endParaRPr lang="sk-SK" dirty="0"/>
          </a:p>
        </p:txBody>
      </p:sp>
      <p:sp>
        <p:nvSpPr>
          <p:cNvPr id="9" name="BlokTextu 8"/>
          <p:cNvSpPr txBox="1"/>
          <p:nvPr/>
        </p:nvSpPr>
        <p:spPr>
          <a:xfrm>
            <a:off x="755576" y="4869160"/>
            <a:ext cx="2592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smtClean="0">
                <a:solidFill>
                  <a:schemeClr val="bg1">
                    <a:lumMod val="10000"/>
                  </a:schemeClr>
                </a:solidFill>
              </a:rPr>
              <a:t>Lukáš </a:t>
            </a:r>
            <a:r>
              <a:rPr lang="sk-SK" dirty="0" err="1" smtClean="0">
                <a:solidFill>
                  <a:schemeClr val="bg1">
                    <a:lumMod val="10000"/>
                  </a:schemeClr>
                </a:solidFill>
              </a:rPr>
              <a:t>Kalčok</a:t>
            </a:r>
            <a:endParaRPr lang="sk-SK" dirty="0" smtClean="0">
              <a:solidFill>
                <a:schemeClr val="bg1">
                  <a:lumMod val="10000"/>
                </a:schemeClr>
              </a:solidFill>
            </a:endParaRPr>
          </a:p>
          <a:p>
            <a:r>
              <a:rPr lang="sk-SK" sz="1200" dirty="0" smtClean="0">
                <a:solidFill>
                  <a:schemeClr val="bg1">
                    <a:lumMod val="10000"/>
                  </a:schemeClr>
                </a:solidFill>
              </a:rPr>
              <a:t>web:</a:t>
            </a:r>
            <a:r>
              <a:rPr lang="sk-SK" dirty="0" smtClean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sk-SK" sz="1200" dirty="0" err="1" smtClean="0">
                <a:solidFill>
                  <a:schemeClr val="bg1">
                    <a:lumMod val="10000"/>
                  </a:schemeClr>
                </a:solidFill>
                <a:hlinkClick r:id="rId3"/>
              </a:rPr>
              <a:t>www.designcriminal.com</a:t>
            </a:r>
            <a:endParaRPr lang="sk-SK" sz="1200" dirty="0" smtClean="0">
              <a:solidFill>
                <a:schemeClr val="bg1">
                  <a:lumMod val="10000"/>
                </a:schemeClr>
              </a:solidFill>
            </a:endParaRPr>
          </a:p>
          <a:p>
            <a:r>
              <a:rPr lang="sk-SK" sz="1200" dirty="0" smtClean="0">
                <a:solidFill>
                  <a:schemeClr val="bg1">
                    <a:lumMod val="10000"/>
                  </a:schemeClr>
                </a:solidFill>
              </a:rPr>
              <a:t>E-mail: </a:t>
            </a:r>
            <a:r>
              <a:rPr lang="sk-SK" sz="1200" dirty="0" err="1" smtClean="0">
                <a:solidFill>
                  <a:schemeClr val="bg1">
                    <a:lumMod val="10000"/>
                  </a:schemeClr>
                </a:solidFill>
              </a:rPr>
              <a:t>lukaskalcok@mail.muni.cz</a:t>
            </a:r>
            <a:endParaRPr lang="sk-SK" sz="12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10" name="BlokTextu 9"/>
          <p:cNvSpPr txBox="1"/>
          <p:nvPr/>
        </p:nvSpPr>
        <p:spPr>
          <a:xfrm>
            <a:off x="7236296" y="5373216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err="1" smtClean="0">
                <a:solidFill>
                  <a:schemeClr val="bg1">
                    <a:lumMod val="10000"/>
                  </a:schemeClr>
                </a:solidFill>
              </a:rPr>
              <a:t>Září</a:t>
            </a:r>
            <a:r>
              <a:rPr lang="sk-SK" dirty="0" smtClean="0">
                <a:solidFill>
                  <a:schemeClr val="bg1">
                    <a:lumMod val="10000"/>
                  </a:schemeClr>
                </a:solidFill>
              </a:rPr>
              <a:t> 2011</a:t>
            </a:r>
            <a:endParaRPr lang="sk-SK" dirty="0">
              <a:solidFill>
                <a:schemeClr val="bg1">
                  <a:lumMod val="1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Pořízení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snímku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Pořízení</a:t>
            </a:r>
            <a:r>
              <a:rPr lang="sk-SK" dirty="0" smtClean="0"/>
              <a:t> snímku / </a:t>
            </a:r>
            <a:r>
              <a:rPr lang="pt-BR" sz="1050" dirty="0" smtClean="0"/>
              <a:t>Z čeho se digitální fotoaparát skládá a jeho parametry</a:t>
            </a:r>
          </a:p>
          <a:p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03484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err="1" smtClean="0"/>
              <a:t>Hledáček</a:t>
            </a:r>
            <a:endParaRPr lang="pt-BR" dirty="0"/>
          </a:p>
        </p:txBody>
      </p:sp>
      <p:pic>
        <p:nvPicPr>
          <p:cNvPr id="11" name="Obrázok 10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4993" y="1835299"/>
            <a:ext cx="3584163" cy="2587765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2" name="BlokTextu 11"/>
          <p:cNvSpPr txBox="1"/>
          <p:nvPr/>
        </p:nvSpPr>
        <p:spPr>
          <a:xfrm>
            <a:off x="4355976" y="1745521"/>
            <a:ext cx="4032448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i="1" dirty="0" smtClean="0"/>
              <a:t>Typy </a:t>
            </a:r>
            <a:r>
              <a:rPr lang="sk-SK" i="1" dirty="0" err="1" smtClean="0"/>
              <a:t>hledáčk</a:t>
            </a:r>
            <a:r>
              <a:rPr lang="cs-CZ" i="1" dirty="0" smtClean="0"/>
              <a:t>ů:</a:t>
            </a:r>
          </a:p>
          <a:p>
            <a:endParaRPr lang="sk-SK" sz="2000" b="1" i="1" dirty="0" smtClean="0"/>
          </a:p>
          <a:p>
            <a:r>
              <a:rPr lang="sk-SK" sz="2000" b="1" i="1" dirty="0" smtClean="0"/>
              <a:t>	</a:t>
            </a:r>
            <a:r>
              <a:rPr lang="sk-SK" sz="1600" b="1" i="1" dirty="0" err="1" smtClean="0"/>
              <a:t>Obyčejný</a:t>
            </a:r>
            <a:r>
              <a:rPr lang="sk-SK" sz="1600" b="1" i="1" dirty="0" smtClean="0"/>
              <a:t> </a:t>
            </a:r>
          </a:p>
          <a:p>
            <a:r>
              <a:rPr lang="sk-SK" sz="1600" b="1" i="1" dirty="0" smtClean="0"/>
              <a:t>	</a:t>
            </a:r>
            <a:r>
              <a:rPr lang="sk-SK" sz="1600" b="1" i="1" dirty="0" smtClean="0">
                <a:solidFill>
                  <a:srgbClr val="C00000"/>
                </a:solidFill>
              </a:rPr>
              <a:t>EVF</a:t>
            </a:r>
          </a:p>
          <a:p>
            <a:r>
              <a:rPr lang="sk-SK" sz="1600" b="1" i="1" dirty="0" smtClean="0">
                <a:solidFill>
                  <a:srgbClr val="C00000"/>
                </a:solidFill>
              </a:rPr>
              <a:t>	TTL </a:t>
            </a: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9" name="BlokTextu 8"/>
          <p:cNvSpPr txBox="1"/>
          <p:nvPr/>
        </p:nvSpPr>
        <p:spPr>
          <a:xfrm>
            <a:off x="539552" y="544468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Tisk</a:t>
            </a:r>
            <a:r>
              <a:rPr lang="sk-SK" dirty="0" smtClean="0"/>
              <a:t> / </a:t>
            </a:r>
            <a:r>
              <a:rPr lang="sk-SK" sz="1050" b="1" dirty="0" err="1" smtClean="0"/>
              <a:t>Barevné</a:t>
            </a:r>
            <a:r>
              <a:rPr lang="sk-SK" sz="1050" b="1" dirty="0" smtClean="0"/>
              <a:t> profily</a:t>
            </a:r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44714"/>
            <a:ext cx="82089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b="1" dirty="0" smtClean="0"/>
              <a:t>CMYK </a:t>
            </a:r>
            <a:r>
              <a:rPr lang="sk-SK" sz="2000" b="1" dirty="0" err="1" smtClean="0"/>
              <a:t>vs</a:t>
            </a:r>
            <a:r>
              <a:rPr lang="sk-SK" sz="2000" b="1" dirty="0" smtClean="0"/>
              <a:t> RGB </a:t>
            </a:r>
          </a:p>
        </p:txBody>
      </p:sp>
      <p:pic>
        <p:nvPicPr>
          <p:cNvPr id="11" name="Obrázok 10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91680" y="2420888"/>
            <a:ext cx="2808312" cy="2808312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" name="Obrázok 12" descr="cameraobscu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2411263"/>
            <a:ext cx="2808312" cy="2808312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5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/>
              <a:t>Tisk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14" name="Ovál 13"/>
          <p:cNvSpPr/>
          <p:nvPr/>
        </p:nvSpPr>
        <p:spPr>
          <a:xfrm>
            <a:off x="8748464" y="260648"/>
            <a:ext cx="144016" cy="144016"/>
          </a:xfrm>
          <a:prstGeom prst="ellipse">
            <a:avLst/>
          </a:prstGeom>
          <a:solidFill>
            <a:srgbClr val="95272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6" name="BlokTextu 15"/>
          <p:cNvSpPr txBox="1"/>
          <p:nvPr/>
        </p:nvSpPr>
        <p:spPr>
          <a:xfrm>
            <a:off x="8316416" y="17841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7.1</a:t>
            </a:r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9" name="BlokTextu 8"/>
          <p:cNvSpPr txBox="1"/>
          <p:nvPr/>
        </p:nvSpPr>
        <p:spPr>
          <a:xfrm>
            <a:off x="539552" y="544468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Tisk</a:t>
            </a:r>
            <a:r>
              <a:rPr lang="sk-SK" dirty="0" smtClean="0"/>
              <a:t> / </a:t>
            </a:r>
            <a:r>
              <a:rPr lang="sk-SK" sz="1050" b="1" dirty="0" err="1" smtClean="0"/>
              <a:t>Barevné</a:t>
            </a:r>
            <a:r>
              <a:rPr lang="sk-SK" sz="1050" b="1" dirty="0" smtClean="0"/>
              <a:t> profily</a:t>
            </a:r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44714"/>
            <a:ext cx="820891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b="1" dirty="0" smtClean="0"/>
              <a:t>CMYK do RGB </a:t>
            </a:r>
          </a:p>
          <a:p>
            <a:endParaRPr lang="sk-SK" sz="2000" b="1" dirty="0" smtClean="0"/>
          </a:p>
          <a:p>
            <a:r>
              <a:rPr lang="sk-SK" sz="2000" b="1" dirty="0" smtClean="0"/>
              <a:t>1. </a:t>
            </a:r>
          </a:p>
          <a:p>
            <a:r>
              <a:rPr lang="sk-SK" sz="2000" dirty="0" smtClean="0"/>
              <a:t>  </a:t>
            </a:r>
            <a:r>
              <a:rPr lang="en-US" sz="2000" dirty="0" smtClean="0"/>
              <a:t>Black = minimum(1</a:t>
            </a:r>
            <a:r>
              <a:rPr lang="sk-SK" sz="2000" dirty="0" smtClean="0"/>
              <a:t> </a:t>
            </a:r>
            <a:r>
              <a:rPr lang="en-US" sz="2000" dirty="0" smtClean="0"/>
              <a:t>-</a:t>
            </a:r>
            <a:r>
              <a:rPr lang="sk-SK" sz="2000" dirty="0" smtClean="0"/>
              <a:t> </a:t>
            </a:r>
            <a:r>
              <a:rPr lang="en-US" sz="2000" dirty="0" smtClean="0"/>
              <a:t>Red,</a:t>
            </a:r>
            <a:r>
              <a:rPr lang="sk-SK" sz="2000" dirty="0" smtClean="0"/>
              <a:t> </a:t>
            </a:r>
            <a:r>
              <a:rPr lang="en-US" sz="2000" dirty="0" smtClean="0"/>
              <a:t>1</a:t>
            </a:r>
            <a:r>
              <a:rPr lang="sk-SK" sz="2000" dirty="0" smtClean="0"/>
              <a:t> </a:t>
            </a:r>
            <a:r>
              <a:rPr lang="en-US" sz="2000" dirty="0" smtClean="0"/>
              <a:t>-</a:t>
            </a:r>
            <a:r>
              <a:rPr lang="sk-SK" sz="2000" dirty="0" smtClean="0"/>
              <a:t> </a:t>
            </a:r>
            <a:r>
              <a:rPr lang="en-US" sz="2000" dirty="0" smtClean="0"/>
              <a:t>Green,</a:t>
            </a:r>
            <a:r>
              <a:rPr lang="sk-SK" sz="2000" dirty="0" smtClean="0"/>
              <a:t> </a:t>
            </a:r>
            <a:r>
              <a:rPr lang="en-US" sz="2000" dirty="0" smtClean="0"/>
              <a:t>1</a:t>
            </a:r>
            <a:r>
              <a:rPr lang="sk-SK" sz="2000" dirty="0" smtClean="0"/>
              <a:t> </a:t>
            </a:r>
            <a:r>
              <a:rPr lang="en-US" sz="2000" dirty="0" smtClean="0"/>
              <a:t>-</a:t>
            </a:r>
            <a:r>
              <a:rPr lang="sk-SK" sz="2000" dirty="0" smtClean="0"/>
              <a:t> </a:t>
            </a:r>
            <a:r>
              <a:rPr lang="en-US" sz="2000" dirty="0" smtClean="0"/>
              <a:t>Blue)</a:t>
            </a:r>
            <a:endParaRPr lang="sk-SK" sz="2000" dirty="0" smtClean="0"/>
          </a:p>
          <a:p>
            <a:endParaRPr lang="sk-SK" sz="2000" dirty="0"/>
          </a:p>
          <a:p>
            <a:r>
              <a:rPr lang="sk-SK" sz="2000" b="1" dirty="0" smtClean="0"/>
              <a:t>2.</a:t>
            </a: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/>
              <a:t>   Cyan </a:t>
            </a:r>
            <a:r>
              <a:rPr lang="en-US" sz="2000" dirty="0" smtClean="0"/>
              <a:t>= </a:t>
            </a:r>
            <a:r>
              <a:rPr lang="en-US" sz="2000" dirty="0"/>
              <a:t>(</a:t>
            </a:r>
            <a:r>
              <a:rPr lang="en-US" sz="2000" dirty="0" smtClean="0"/>
              <a:t>1</a:t>
            </a:r>
            <a:r>
              <a:rPr lang="sk-SK" sz="2000" dirty="0" smtClean="0"/>
              <a:t> - </a:t>
            </a:r>
            <a:r>
              <a:rPr lang="en-US" sz="2000" dirty="0" smtClean="0"/>
              <a:t>Red</a:t>
            </a:r>
            <a:r>
              <a:rPr lang="sk-SK" sz="2000" dirty="0" smtClean="0"/>
              <a:t> </a:t>
            </a:r>
            <a:r>
              <a:rPr lang="en-US" sz="2000" dirty="0" smtClean="0"/>
              <a:t>-</a:t>
            </a:r>
            <a:r>
              <a:rPr lang="sk-SK" sz="2000" dirty="0" smtClean="0"/>
              <a:t> </a:t>
            </a:r>
            <a:r>
              <a:rPr lang="en-US" sz="2000" dirty="0" smtClean="0"/>
              <a:t>Black)</a:t>
            </a:r>
            <a:r>
              <a:rPr lang="sk-SK" sz="2000" dirty="0" smtClean="0"/>
              <a:t> </a:t>
            </a:r>
            <a:r>
              <a:rPr lang="en-US" sz="2000" dirty="0" smtClean="0"/>
              <a:t>/</a:t>
            </a:r>
            <a:r>
              <a:rPr lang="sk-SK" sz="2000" dirty="0" smtClean="0"/>
              <a:t> </a:t>
            </a:r>
            <a:r>
              <a:rPr lang="en-US" sz="2000" dirty="0" smtClean="0"/>
              <a:t>(1</a:t>
            </a:r>
            <a:r>
              <a:rPr lang="sk-SK" sz="2000" dirty="0" smtClean="0"/>
              <a:t> </a:t>
            </a:r>
            <a:r>
              <a:rPr lang="en-US" sz="2000" dirty="0" smtClean="0"/>
              <a:t>-</a:t>
            </a:r>
            <a:r>
              <a:rPr lang="sk-SK" sz="2000" dirty="0" smtClean="0"/>
              <a:t> </a:t>
            </a:r>
            <a:r>
              <a:rPr lang="en-US" sz="2000" dirty="0" smtClean="0"/>
              <a:t>Black</a:t>
            </a:r>
            <a:r>
              <a:rPr lang="en-US" sz="2000" dirty="0"/>
              <a:t>)</a:t>
            </a:r>
            <a:br>
              <a:rPr lang="en-US" sz="2000" dirty="0"/>
            </a:br>
            <a:r>
              <a:rPr lang="en-US" sz="2000" dirty="0"/>
              <a:t>   Magenta = (</a:t>
            </a:r>
            <a:r>
              <a:rPr lang="en-US" sz="2000" dirty="0" smtClean="0"/>
              <a:t>1</a:t>
            </a:r>
            <a:r>
              <a:rPr lang="sk-SK" sz="2000" dirty="0" smtClean="0"/>
              <a:t> </a:t>
            </a:r>
            <a:r>
              <a:rPr lang="en-US" sz="2000" dirty="0" smtClean="0"/>
              <a:t>-</a:t>
            </a:r>
            <a:r>
              <a:rPr lang="sk-SK" sz="2000" dirty="0" smtClean="0"/>
              <a:t> </a:t>
            </a:r>
            <a:r>
              <a:rPr lang="en-US" sz="2000" dirty="0" smtClean="0"/>
              <a:t>Green</a:t>
            </a:r>
            <a:r>
              <a:rPr lang="sk-SK" sz="2000" dirty="0" smtClean="0"/>
              <a:t> </a:t>
            </a:r>
            <a:r>
              <a:rPr lang="en-US" sz="2000" dirty="0" smtClean="0"/>
              <a:t>-</a:t>
            </a:r>
            <a:r>
              <a:rPr lang="sk-SK" sz="2000" dirty="0" smtClean="0"/>
              <a:t> </a:t>
            </a:r>
            <a:r>
              <a:rPr lang="en-US" sz="2000" dirty="0" smtClean="0"/>
              <a:t>Black</a:t>
            </a:r>
            <a:r>
              <a:rPr lang="en-US" sz="2000" dirty="0"/>
              <a:t>)/(</a:t>
            </a:r>
            <a:r>
              <a:rPr lang="en-US" sz="2000" dirty="0" smtClean="0"/>
              <a:t>1</a:t>
            </a:r>
            <a:r>
              <a:rPr lang="sk-SK" sz="2000" dirty="0" smtClean="0"/>
              <a:t> </a:t>
            </a:r>
            <a:r>
              <a:rPr lang="en-US" sz="2000" dirty="0" smtClean="0"/>
              <a:t>-</a:t>
            </a:r>
            <a:r>
              <a:rPr lang="sk-SK" sz="2000" dirty="0" smtClean="0"/>
              <a:t> </a:t>
            </a:r>
            <a:r>
              <a:rPr lang="en-US" sz="2000" dirty="0" smtClean="0"/>
              <a:t>Black</a:t>
            </a:r>
            <a:r>
              <a:rPr lang="en-US" sz="2000" dirty="0"/>
              <a:t>)</a:t>
            </a:r>
            <a:br>
              <a:rPr lang="en-US" sz="2000" dirty="0"/>
            </a:br>
            <a:r>
              <a:rPr lang="en-US" sz="2000" dirty="0"/>
              <a:t>   Yellow </a:t>
            </a:r>
            <a:r>
              <a:rPr lang="en-US" sz="2000" dirty="0" smtClean="0"/>
              <a:t>= </a:t>
            </a:r>
            <a:r>
              <a:rPr lang="en-US" sz="2000" dirty="0"/>
              <a:t>(</a:t>
            </a:r>
            <a:r>
              <a:rPr lang="en-US" sz="2000" dirty="0" smtClean="0"/>
              <a:t>1</a:t>
            </a:r>
            <a:r>
              <a:rPr lang="sk-SK" sz="2000" dirty="0" smtClean="0"/>
              <a:t> </a:t>
            </a:r>
            <a:r>
              <a:rPr lang="en-US" sz="2000" dirty="0" smtClean="0"/>
              <a:t>-</a:t>
            </a:r>
            <a:r>
              <a:rPr lang="sk-SK" sz="2000" dirty="0" smtClean="0"/>
              <a:t> </a:t>
            </a:r>
            <a:r>
              <a:rPr lang="en-US" sz="2000" dirty="0" smtClean="0"/>
              <a:t>Blue</a:t>
            </a:r>
            <a:r>
              <a:rPr lang="sk-SK" sz="2000" dirty="0" smtClean="0"/>
              <a:t> </a:t>
            </a:r>
            <a:r>
              <a:rPr lang="en-US" sz="2000" dirty="0" smtClean="0"/>
              <a:t>-</a:t>
            </a:r>
            <a:r>
              <a:rPr lang="sk-SK" sz="2000" dirty="0" smtClean="0"/>
              <a:t> </a:t>
            </a:r>
            <a:r>
              <a:rPr lang="en-US" sz="2000" dirty="0" smtClean="0"/>
              <a:t>Black</a:t>
            </a:r>
            <a:r>
              <a:rPr lang="en-US" sz="2000" dirty="0"/>
              <a:t>)/(</a:t>
            </a:r>
            <a:r>
              <a:rPr lang="en-US" sz="2000" dirty="0" smtClean="0"/>
              <a:t>1</a:t>
            </a:r>
            <a:r>
              <a:rPr lang="sk-SK" sz="2000" dirty="0" smtClean="0"/>
              <a:t> </a:t>
            </a:r>
            <a:r>
              <a:rPr lang="en-US" sz="2000" dirty="0" smtClean="0"/>
              <a:t>-</a:t>
            </a:r>
            <a:r>
              <a:rPr lang="sk-SK" sz="2000" dirty="0" smtClean="0"/>
              <a:t> </a:t>
            </a:r>
            <a:r>
              <a:rPr lang="en-US" sz="2000" dirty="0" smtClean="0"/>
              <a:t>Black</a:t>
            </a:r>
            <a:r>
              <a:rPr lang="en-US" sz="2000" dirty="0"/>
              <a:t>)</a:t>
            </a:r>
          </a:p>
          <a:p>
            <a:endParaRPr lang="sk-SK" sz="2000" b="1" dirty="0" smtClean="0"/>
          </a:p>
        </p:txBody>
      </p:sp>
      <p:sp>
        <p:nvSpPr>
          <p:cNvPr id="14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/>
              <a:t>Tisk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11" name="Ovál 10"/>
          <p:cNvSpPr/>
          <p:nvPr/>
        </p:nvSpPr>
        <p:spPr>
          <a:xfrm>
            <a:off x="8748464" y="260648"/>
            <a:ext cx="144016" cy="144016"/>
          </a:xfrm>
          <a:prstGeom prst="ellipse">
            <a:avLst/>
          </a:prstGeom>
          <a:solidFill>
            <a:srgbClr val="95272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2" name="BlokTextu 11"/>
          <p:cNvSpPr txBox="1"/>
          <p:nvPr/>
        </p:nvSpPr>
        <p:spPr>
          <a:xfrm>
            <a:off x="8316416" y="17841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7.1</a:t>
            </a:r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9" name="BlokTextu 8"/>
          <p:cNvSpPr txBox="1"/>
          <p:nvPr/>
        </p:nvSpPr>
        <p:spPr>
          <a:xfrm>
            <a:off x="539552" y="544468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Tisk</a:t>
            </a:r>
            <a:r>
              <a:rPr lang="sk-SK" dirty="0" smtClean="0"/>
              <a:t> / </a:t>
            </a:r>
            <a:r>
              <a:rPr lang="sk-SK" sz="1050" b="1" dirty="0" err="1" smtClean="0"/>
              <a:t>Barevné</a:t>
            </a:r>
            <a:r>
              <a:rPr lang="sk-SK" sz="1050" b="1" dirty="0" smtClean="0"/>
              <a:t> profily</a:t>
            </a:r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44714"/>
            <a:ext cx="7920880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b="1" dirty="0" err="1" smtClean="0"/>
              <a:t>Color</a:t>
            </a:r>
            <a:r>
              <a:rPr lang="sk-SK" sz="2000" b="1" dirty="0" smtClean="0"/>
              <a:t> </a:t>
            </a:r>
            <a:r>
              <a:rPr lang="sk-SK" sz="2000" b="1" dirty="0" err="1" smtClean="0"/>
              <a:t>Management</a:t>
            </a:r>
            <a:endParaRPr lang="sk-SK" sz="2000" b="1" dirty="0" smtClean="0"/>
          </a:p>
          <a:p>
            <a:pPr>
              <a:buFontTx/>
              <a:buChar char="-"/>
            </a:pPr>
            <a:r>
              <a:rPr lang="sk-SK" sz="1600" dirty="0" smtClean="0"/>
              <a:t> </a:t>
            </a:r>
            <a:r>
              <a:rPr lang="sk-SK" sz="1600" dirty="0" err="1" smtClean="0"/>
              <a:t>jde</a:t>
            </a:r>
            <a:r>
              <a:rPr lang="sk-SK" sz="1600" dirty="0" smtClean="0"/>
              <a:t> </a:t>
            </a:r>
            <a:r>
              <a:rPr lang="sk-SK" sz="1600" dirty="0"/>
              <a:t>o kontrolovanou </a:t>
            </a:r>
            <a:r>
              <a:rPr lang="sk-SK" sz="1600" dirty="0" err="1"/>
              <a:t>konverzi</a:t>
            </a:r>
            <a:r>
              <a:rPr lang="sk-SK" sz="1600" dirty="0"/>
              <a:t> </a:t>
            </a:r>
            <a:r>
              <a:rPr lang="sk-SK" sz="1600" dirty="0" err="1"/>
              <a:t>mezi</a:t>
            </a:r>
            <a:r>
              <a:rPr lang="sk-SK" sz="1600" dirty="0"/>
              <a:t> </a:t>
            </a:r>
            <a:r>
              <a:rPr lang="sk-SK" sz="1600" dirty="0" err="1"/>
              <a:t>barvami</a:t>
            </a:r>
            <a:r>
              <a:rPr lang="sk-SK" sz="1600" dirty="0"/>
              <a:t> </a:t>
            </a:r>
            <a:r>
              <a:rPr lang="sk-SK" sz="1600" dirty="0" err="1"/>
              <a:t>mezi</a:t>
            </a:r>
            <a:r>
              <a:rPr lang="sk-SK" sz="1600" dirty="0"/>
              <a:t> </a:t>
            </a:r>
            <a:r>
              <a:rPr lang="sk-SK" sz="1600" dirty="0" err="1"/>
              <a:t>různými</a:t>
            </a:r>
            <a:r>
              <a:rPr lang="sk-SK" sz="1600" dirty="0"/>
              <a:t> </a:t>
            </a:r>
            <a:r>
              <a:rPr lang="sk-SK" sz="1600" dirty="0" err="1"/>
              <a:t>zařízeními</a:t>
            </a:r>
            <a:r>
              <a:rPr lang="sk-SK" sz="1600" dirty="0"/>
              <a:t> </a:t>
            </a:r>
            <a:r>
              <a:rPr lang="sk-SK" sz="1600" dirty="0" err="1"/>
              <a:t>pro</a:t>
            </a:r>
            <a:r>
              <a:rPr lang="sk-SK" sz="1600" dirty="0"/>
              <a:t> </a:t>
            </a:r>
            <a:r>
              <a:rPr lang="sk-SK" sz="1600" dirty="0" err="1"/>
              <a:t>zachování</a:t>
            </a:r>
            <a:r>
              <a:rPr lang="sk-SK" sz="1600" dirty="0"/>
              <a:t> </a:t>
            </a:r>
            <a:r>
              <a:rPr lang="sk-SK" sz="1600" dirty="0" err="1"/>
              <a:t>stejného</a:t>
            </a:r>
            <a:r>
              <a:rPr lang="sk-SK" sz="1600" dirty="0"/>
              <a:t> </a:t>
            </a:r>
            <a:r>
              <a:rPr lang="sk-SK" sz="1600" dirty="0" err="1"/>
              <a:t>podání</a:t>
            </a:r>
            <a:r>
              <a:rPr lang="sk-SK" sz="1600" dirty="0"/>
              <a:t> </a:t>
            </a:r>
            <a:r>
              <a:rPr lang="sk-SK" sz="1600" dirty="0" err="1" smtClean="0"/>
              <a:t>barev</a:t>
            </a:r>
            <a:endParaRPr lang="sk-SK" sz="1600" dirty="0" smtClean="0"/>
          </a:p>
          <a:p>
            <a:endParaRPr lang="sk-SK" sz="1600" dirty="0" smtClean="0"/>
          </a:p>
          <a:p>
            <a:r>
              <a:rPr lang="sk-SK" sz="2000" b="1" dirty="0" smtClean="0"/>
              <a:t>ICC Profile </a:t>
            </a:r>
            <a:endParaRPr lang="sk-SK" sz="2000" b="1" dirty="0"/>
          </a:p>
          <a:p>
            <a:r>
              <a:rPr lang="sk-SK" sz="1600" dirty="0" smtClean="0"/>
              <a:t>- každé </a:t>
            </a:r>
            <a:r>
              <a:rPr lang="sk-SK" sz="1600" dirty="0" err="1"/>
              <a:t>zařízení</a:t>
            </a:r>
            <a:r>
              <a:rPr lang="sk-SK" sz="1600" dirty="0"/>
              <a:t> musí </a:t>
            </a:r>
            <a:r>
              <a:rPr lang="sk-SK" sz="1600" dirty="0" err="1"/>
              <a:t>mít</a:t>
            </a:r>
            <a:r>
              <a:rPr lang="sk-SK" sz="1600" dirty="0"/>
              <a:t> ICC profil</a:t>
            </a:r>
          </a:p>
          <a:p>
            <a:r>
              <a:rPr lang="sk-SK" sz="1600" dirty="0" smtClean="0"/>
              <a:t>- tento </a:t>
            </a:r>
            <a:r>
              <a:rPr lang="sk-SK" sz="1600" dirty="0"/>
              <a:t>profil definuje, jak má dané </a:t>
            </a:r>
            <a:r>
              <a:rPr lang="sk-SK" sz="1600" dirty="0" err="1"/>
              <a:t>zařízení</a:t>
            </a:r>
            <a:r>
              <a:rPr lang="sk-SK" sz="1600" dirty="0"/>
              <a:t> </a:t>
            </a:r>
            <a:r>
              <a:rPr lang="sk-SK" sz="1600" dirty="0" err="1"/>
              <a:t>vyhodnotit</a:t>
            </a:r>
            <a:r>
              <a:rPr lang="sk-SK" sz="1600" dirty="0"/>
              <a:t> danou </a:t>
            </a:r>
            <a:r>
              <a:rPr lang="sk-SK" sz="1600" dirty="0" err="1"/>
              <a:t>barvu</a:t>
            </a:r>
            <a:r>
              <a:rPr lang="sk-SK" sz="1600" dirty="0"/>
              <a:t>.</a:t>
            </a:r>
          </a:p>
          <a:p>
            <a:r>
              <a:rPr lang="sk-SK" sz="1600" dirty="0" smtClean="0"/>
              <a:t> </a:t>
            </a:r>
          </a:p>
          <a:p>
            <a:r>
              <a:rPr lang="sk-SK" sz="2000" b="1" dirty="0" smtClean="0"/>
              <a:t>3DLUT</a:t>
            </a:r>
          </a:p>
          <a:p>
            <a:r>
              <a:rPr lang="sk-SK" sz="1600" dirty="0" smtClean="0"/>
              <a:t>- </a:t>
            </a:r>
            <a:r>
              <a:rPr lang="sk-SK" sz="1600" dirty="0" err="1" smtClean="0"/>
              <a:t>trojrozměrná</a:t>
            </a:r>
            <a:r>
              <a:rPr lang="sk-SK" sz="1600" dirty="0" smtClean="0"/>
              <a:t> </a:t>
            </a:r>
            <a:r>
              <a:rPr lang="sk-SK" sz="1600" dirty="0" err="1"/>
              <a:t>náhledová</a:t>
            </a:r>
            <a:r>
              <a:rPr lang="sk-SK" sz="1600" dirty="0"/>
              <a:t> </a:t>
            </a:r>
            <a:r>
              <a:rPr lang="sk-SK" sz="1600" dirty="0" err="1"/>
              <a:t>tabulka</a:t>
            </a:r>
            <a:endParaRPr lang="sk-SK" sz="1600" dirty="0"/>
          </a:p>
          <a:p>
            <a:pPr lvl="1">
              <a:buFontTx/>
              <a:buChar char="-"/>
            </a:pPr>
            <a:r>
              <a:rPr lang="sk-SK" sz="1600" dirty="0" smtClean="0"/>
              <a:t> každá osa reprezentuje jednu </a:t>
            </a:r>
            <a:r>
              <a:rPr lang="sk-SK" sz="1600" dirty="0" err="1" smtClean="0"/>
              <a:t>složku</a:t>
            </a:r>
            <a:endParaRPr lang="sk-SK" sz="1600" dirty="0"/>
          </a:p>
          <a:p>
            <a:pPr>
              <a:buFontTx/>
              <a:buChar char="-"/>
            </a:pPr>
            <a:r>
              <a:rPr lang="sk-SK" sz="1600" dirty="0" smtClean="0"/>
              <a:t> </a:t>
            </a:r>
            <a:r>
              <a:rPr lang="sk-SK" sz="1600" dirty="0" err="1" smtClean="0"/>
              <a:t>reálná</a:t>
            </a:r>
            <a:r>
              <a:rPr lang="sk-SK" sz="1600" dirty="0" smtClean="0"/>
              <a:t> </a:t>
            </a:r>
            <a:r>
              <a:rPr lang="sk-SK" sz="1600" dirty="0" err="1" smtClean="0"/>
              <a:t>barva</a:t>
            </a:r>
            <a:r>
              <a:rPr lang="sk-SK" sz="1600" dirty="0" smtClean="0"/>
              <a:t> je </a:t>
            </a:r>
            <a:r>
              <a:rPr lang="sk-SK" sz="1600" dirty="0" err="1" smtClean="0"/>
              <a:t>vybrána</a:t>
            </a:r>
            <a:r>
              <a:rPr lang="sk-SK" sz="1600" dirty="0" smtClean="0"/>
              <a:t> na základe </a:t>
            </a:r>
            <a:r>
              <a:rPr lang="sk-SK" sz="1600" dirty="0" err="1" smtClean="0"/>
              <a:t>interpolace</a:t>
            </a:r>
            <a:endParaRPr lang="sk-SK" sz="1600" dirty="0" smtClean="0"/>
          </a:p>
          <a:p>
            <a:endParaRPr lang="sk-SK" sz="1600" dirty="0" smtClean="0"/>
          </a:p>
          <a:p>
            <a:r>
              <a:rPr lang="sk-SK" sz="1400" i="1" dirty="0" err="1"/>
              <a:t>Soubor</a:t>
            </a:r>
            <a:r>
              <a:rPr lang="sk-SK" sz="1400" i="1" dirty="0"/>
              <a:t> má 24-bit </a:t>
            </a:r>
            <a:r>
              <a:rPr lang="sk-SK" sz="1400" i="1" dirty="0" err="1"/>
              <a:t>hloubku</a:t>
            </a:r>
            <a:r>
              <a:rPr lang="sk-SK" sz="1400" i="1" dirty="0"/>
              <a:t> ale </a:t>
            </a:r>
            <a:r>
              <a:rPr lang="sk-SK" sz="1400" i="1" dirty="0" err="1"/>
              <a:t>tabulka</a:t>
            </a:r>
            <a:r>
              <a:rPr lang="sk-SK" sz="1400" i="1" dirty="0"/>
              <a:t> dosahuje jenom 4-bit? </a:t>
            </a:r>
            <a:r>
              <a:rPr lang="sk-SK" sz="1400" i="1" dirty="0" err="1"/>
              <a:t>Ano</a:t>
            </a:r>
            <a:r>
              <a:rPr lang="sk-SK" sz="1400" i="1" dirty="0"/>
              <a:t>. Výstupní </a:t>
            </a:r>
            <a:r>
              <a:rPr lang="sk-SK" sz="1400" i="1" dirty="0" err="1"/>
              <a:t>zařízení</a:t>
            </a:r>
            <a:r>
              <a:rPr lang="sk-SK" sz="1400" i="1" dirty="0"/>
              <a:t> buď </a:t>
            </a:r>
            <a:r>
              <a:rPr lang="sk-SK" sz="1400" i="1" dirty="0" err="1"/>
              <a:t>není</a:t>
            </a:r>
            <a:r>
              <a:rPr lang="sk-SK" sz="1400" i="1" dirty="0"/>
              <a:t> schopné </a:t>
            </a:r>
            <a:r>
              <a:rPr lang="sk-SK" sz="1400" i="1" dirty="0" err="1"/>
              <a:t>vyprodukovat</a:t>
            </a:r>
            <a:r>
              <a:rPr lang="sk-SK" sz="1400" i="1" dirty="0"/>
              <a:t> tak </a:t>
            </a:r>
            <a:r>
              <a:rPr lang="sk-SK" sz="1400" i="1" dirty="0" err="1"/>
              <a:t>veliké</a:t>
            </a:r>
            <a:r>
              <a:rPr lang="sk-SK" sz="1400" i="1" dirty="0"/>
              <a:t> </a:t>
            </a:r>
            <a:r>
              <a:rPr lang="sk-SK" sz="1400" i="1" dirty="0" err="1"/>
              <a:t>množství</a:t>
            </a:r>
            <a:r>
              <a:rPr lang="sk-SK" sz="1400" i="1" dirty="0"/>
              <a:t> rozličných </a:t>
            </a:r>
            <a:r>
              <a:rPr lang="sk-SK" sz="1400" i="1" dirty="0" err="1"/>
              <a:t>barev</a:t>
            </a:r>
            <a:r>
              <a:rPr lang="sk-SK" sz="1400" i="1" dirty="0"/>
              <a:t>, nebo </a:t>
            </a:r>
            <a:r>
              <a:rPr lang="sk-SK" sz="1400" i="1" dirty="0" err="1"/>
              <a:t>není</a:t>
            </a:r>
            <a:r>
              <a:rPr lang="sk-SK" sz="1400" i="1" dirty="0"/>
              <a:t> možné </a:t>
            </a:r>
            <a:r>
              <a:rPr lang="sk-SK" sz="1400" i="1" dirty="0" err="1"/>
              <a:t>zařízení</a:t>
            </a:r>
            <a:r>
              <a:rPr lang="sk-SK" sz="1400" i="1" dirty="0"/>
              <a:t> tak </a:t>
            </a:r>
            <a:r>
              <a:rPr lang="sk-SK" sz="1400" i="1" dirty="0" err="1"/>
              <a:t>nakalibrovat</a:t>
            </a:r>
            <a:r>
              <a:rPr lang="sk-SK" sz="1400" i="1" dirty="0"/>
              <a:t> (</a:t>
            </a:r>
            <a:r>
              <a:rPr lang="sk-SK" sz="1400" i="1" dirty="0" err="1"/>
              <a:t>rychle</a:t>
            </a:r>
            <a:r>
              <a:rPr lang="sk-SK" sz="1400" i="1" dirty="0"/>
              <a:t> </a:t>
            </a:r>
            <a:r>
              <a:rPr lang="sk-SK" sz="1400" i="1" dirty="0" err="1"/>
              <a:t>se</a:t>
            </a:r>
            <a:r>
              <a:rPr lang="sk-SK" sz="1400" i="1" dirty="0"/>
              <a:t> </a:t>
            </a:r>
            <a:r>
              <a:rPr lang="sk-SK" sz="1400" i="1" dirty="0" err="1"/>
              <a:t>rozkalibruje</a:t>
            </a:r>
            <a:r>
              <a:rPr lang="sk-SK" sz="1400" i="1" dirty="0"/>
              <a:t>). </a:t>
            </a:r>
          </a:p>
          <a:p>
            <a:endParaRPr lang="sk-SK" sz="1600" dirty="0"/>
          </a:p>
        </p:txBody>
      </p:sp>
      <p:sp>
        <p:nvSpPr>
          <p:cNvPr id="14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/>
              <a:t>Tisk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8" name="Ovál 7"/>
          <p:cNvSpPr/>
          <p:nvPr/>
        </p:nvSpPr>
        <p:spPr>
          <a:xfrm>
            <a:off x="8748464" y="260648"/>
            <a:ext cx="144016" cy="144016"/>
          </a:xfrm>
          <a:prstGeom prst="ellipse">
            <a:avLst/>
          </a:prstGeom>
          <a:solidFill>
            <a:srgbClr val="95272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1" name="BlokTextu 10"/>
          <p:cNvSpPr txBox="1"/>
          <p:nvPr/>
        </p:nvSpPr>
        <p:spPr>
          <a:xfrm>
            <a:off x="8316416" y="17841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7.1</a:t>
            </a:r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12" name="Rovná spojnica 11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14" name="BlokTextu 13"/>
          <p:cNvSpPr txBox="1"/>
          <p:nvPr/>
        </p:nvSpPr>
        <p:spPr>
          <a:xfrm>
            <a:off x="539552" y="544468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Tisk</a:t>
            </a:r>
            <a:r>
              <a:rPr lang="sk-SK" dirty="0" smtClean="0"/>
              <a:t> / </a:t>
            </a:r>
            <a:r>
              <a:rPr lang="sk-SK" sz="1050" b="1" dirty="0" err="1" smtClean="0"/>
              <a:t>Barevné</a:t>
            </a:r>
            <a:r>
              <a:rPr lang="sk-SK" sz="1050" b="1" dirty="0" smtClean="0"/>
              <a:t> profily</a:t>
            </a:r>
            <a:endParaRPr lang="sk-SK" dirty="0"/>
          </a:p>
        </p:txBody>
      </p:sp>
      <p:sp>
        <p:nvSpPr>
          <p:cNvPr id="15" name="BlokTextu 14"/>
          <p:cNvSpPr txBox="1"/>
          <p:nvPr/>
        </p:nvSpPr>
        <p:spPr>
          <a:xfrm>
            <a:off x="539552" y="1444714"/>
            <a:ext cx="792088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b="1" dirty="0" err="1" smtClean="0"/>
              <a:t>Save</a:t>
            </a:r>
            <a:r>
              <a:rPr lang="sk-SK" sz="2000" b="1" dirty="0" smtClean="0"/>
              <a:t> </a:t>
            </a:r>
            <a:r>
              <a:rPr lang="sk-SK" sz="2000" b="1" dirty="0" err="1" smtClean="0"/>
              <a:t>with</a:t>
            </a:r>
            <a:r>
              <a:rPr lang="sk-SK" sz="2000" b="1" dirty="0" smtClean="0"/>
              <a:t> </a:t>
            </a:r>
            <a:r>
              <a:rPr lang="sk-SK" sz="2000" b="1" dirty="0" err="1" smtClean="0"/>
              <a:t>color</a:t>
            </a:r>
            <a:r>
              <a:rPr lang="sk-SK" sz="2000" b="1" dirty="0" smtClean="0"/>
              <a:t> profile?</a:t>
            </a:r>
          </a:p>
          <a:p>
            <a:endParaRPr lang="sk-SK" sz="1600" dirty="0"/>
          </a:p>
          <a:p>
            <a:pPr>
              <a:buFontTx/>
              <a:buChar char="-"/>
            </a:pPr>
            <a:r>
              <a:rPr lang="sk-SK" sz="1600" dirty="0" smtClean="0"/>
              <a:t> Adobe RGB 1998, </a:t>
            </a:r>
            <a:r>
              <a:rPr lang="sk-SK" sz="1600" dirty="0" err="1" smtClean="0"/>
              <a:t>sRGB</a:t>
            </a:r>
            <a:r>
              <a:rPr lang="sk-SK" sz="1600" dirty="0" smtClean="0"/>
              <a:t>, CMYK Web </a:t>
            </a:r>
            <a:r>
              <a:rPr lang="sk-SK" sz="1600" dirty="0" err="1" smtClean="0"/>
              <a:t>Coated</a:t>
            </a:r>
            <a:r>
              <a:rPr lang="sk-SK" sz="1600" dirty="0"/>
              <a:t> </a:t>
            </a:r>
            <a:r>
              <a:rPr lang="sk-SK" sz="1600" dirty="0" smtClean="0"/>
              <a:t>2.0 ...</a:t>
            </a:r>
          </a:p>
          <a:p>
            <a:pPr>
              <a:buFontTx/>
              <a:buChar char="-"/>
            </a:pPr>
            <a:r>
              <a:rPr lang="sk-SK" sz="1600" dirty="0" smtClean="0"/>
              <a:t> </a:t>
            </a:r>
            <a:r>
              <a:rPr lang="sk-SK" sz="1600" dirty="0" err="1"/>
              <a:t>zařízení</a:t>
            </a:r>
            <a:r>
              <a:rPr lang="sk-SK" sz="1600" dirty="0"/>
              <a:t> nemusí </a:t>
            </a:r>
            <a:r>
              <a:rPr lang="sk-SK" sz="1600" dirty="0" err="1"/>
              <a:t>tyto</a:t>
            </a:r>
            <a:r>
              <a:rPr lang="sk-SK" sz="1600" dirty="0"/>
              <a:t> profily </a:t>
            </a:r>
            <a:r>
              <a:rPr lang="sk-SK" sz="1600" dirty="0" err="1" smtClean="0"/>
              <a:t>poznat</a:t>
            </a:r>
            <a:r>
              <a:rPr lang="sk-SK" sz="1600" dirty="0" smtClean="0"/>
              <a:t> </a:t>
            </a:r>
          </a:p>
        </p:txBody>
      </p:sp>
      <p:sp>
        <p:nvSpPr>
          <p:cNvPr id="17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/>
              <a:t>Tisk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7" name="Ovál 6"/>
          <p:cNvSpPr/>
          <p:nvPr/>
        </p:nvSpPr>
        <p:spPr>
          <a:xfrm>
            <a:off x="8748464" y="260648"/>
            <a:ext cx="144016" cy="144016"/>
          </a:xfrm>
          <a:prstGeom prst="ellipse">
            <a:avLst/>
          </a:prstGeom>
          <a:solidFill>
            <a:srgbClr val="95272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8" name="BlokTextu 7"/>
          <p:cNvSpPr txBox="1"/>
          <p:nvPr/>
        </p:nvSpPr>
        <p:spPr>
          <a:xfrm>
            <a:off x="8316416" y="17841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7.1</a:t>
            </a:r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9" name="BlokTextu 8"/>
          <p:cNvSpPr txBox="1"/>
          <p:nvPr/>
        </p:nvSpPr>
        <p:spPr>
          <a:xfrm>
            <a:off x="539552" y="544468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Tisk</a:t>
            </a:r>
            <a:r>
              <a:rPr lang="sk-SK" dirty="0" smtClean="0"/>
              <a:t> / </a:t>
            </a:r>
            <a:r>
              <a:rPr lang="sk-SK" sz="1050" b="1" dirty="0" err="1" smtClean="0"/>
              <a:t>Barevné</a:t>
            </a:r>
            <a:r>
              <a:rPr lang="sk-SK" sz="1050" b="1" dirty="0" smtClean="0"/>
              <a:t> profily</a:t>
            </a:r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44714"/>
            <a:ext cx="7920880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b="1" dirty="0" err="1"/>
              <a:t>Kalibrace</a:t>
            </a:r>
            <a:r>
              <a:rPr lang="sk-SK" sz="2000" b="1" dirty="0"/>
              <a:t> </a:t>
            </a:r>
            <a:r>
              <a:rPr lang="sk-SK" sz="2000" b="1" dirty="0" err="1"/>
              <a:t>zařízení</a:t>
            </a:r>
            <a:r>
              <a:rPr lang="sk-SK" sz="2000" b="1" dirty="0"/>
              <a:t> </a:t>
            </a:r>
          </a:p>
          <a:p>
            <a:endParaRPr lang="sk-SK" sz="1600" dirty="0" smtClean="0"/>
          </a:p>
          <a:p>
            <a:r>
              <a:rPr lang="sk-SK" sz="1600" b="1" dirty="0" err="1" smtClean="0"/>
              <a:t>Charakterizace</a:t>
            </a:r>
            <a:r>
              <a:rPr lang="sk-SK" sz="1600" b="1" dirty="0" smtClean="0"/>
              <a:t> </a:t>
            </a:r>
            <a:endParaRPr lang="sk-SK" sz="1600" b="1" dirty="0"/>
          </a:p>
          <a:p>
            <a:pPr>
              <a:buFontTx/>
              <a:buChar char="-"/>
            </a:pPr>
            <a:r>
              <a:rPr lang="sk-SK" sz="1600" dirty="0" smtClean="0"/>
              <a:t> </a:t>
            </a:r>
            <a:r>
              <a:rPr lang="sk-SK" sz="1600" dirty="0" err="1"/>
              <a:t>colorimetry</a:t>
            </a:r>
            <a:r>
              <a:rPr lang="sk-SK" sz="1600" dirty="0"/>
              <a:t> a </a:t>
            </a:r>
            <a:r>
              <a:rPr lang="sk-SK" sz="1600" dirty="0" err="1" smtClean="0"/>
              <a:t>spektrometry</a:t>
            </a:r>
            <a:endParaRPr lang="sk-SK" sz="1600" dirty="0" smtClean="0"/>
          </a:p>
          <a:p>
            <a:pPr>
              <a:buFontTx/>
              <a:buChar char="-"/>
            </a:pPr>
            <a:r>
              <a:rPr lang="sk-SK" sz="1600" dirty="0" smtClean="0"/>
              <a:t> </a:t>
            </a:r>
            <a:r>
              <a:rPr lang="nb-NO" sz="1600" dirty="0" smtClean="0"/>
              <a:t>detekuje </a:t>
            </a:r>
            <a:r>
              <a:rPr lang="nb-NO" sz="1600" dirty="0"/>
              <a:t>se barevný posun oproti standardnímu barevnému </a:t>
            </a:r>
            <a:r>
              <a:rPr lang="nb-NO" sz="1600" dirty="0" smtClean="0"/>
              <a:t>profilu</a:t>
            </a:r>
            <a:endParaRPr lang="sk-SK" sz="1600" dirty="0" smtClean="0"/>
          </a:p>
          <a:p>
            <a:pPr>
              <a:buFontTx/>
              <a:buChar char="-"/>
            </a:pPr>
            <a:endParaRPr lang="sk-SK" sz="1600" dirty="0" smtClean="0"/>
          </a:p>
          <a:p>
            <a:r>
              <a:rPr lang="sk-SK" sz="1600" b="1" dirty="0" err="1" smtClean="0"/>
              <a:t>Kalibrace</a:t>
            </a:r>
            <a:endParaRPr lang="sk-SK" sz="1600" b="1" dirty="0" smtClean="0"/>
          </a:p>
          <a:p>
            <a:r>
              <a:rPr lang="pl-PL" sz="1600" dirty="0" smtClean="0"/>
              <a:t>- změna 3DLUT </a:t>
            </a:r>
            <a:r>
              <a:rPr lang="pl-PL" sz="1600" dirty="0"/>
              <a:t>tak, aby odpovídala co nejvíce </a:t>
            </a:r>
            <a:r>
              <a:rPr lang="pl-PL" sz="1600" dirty="0" smtClean="0"/>
              <a:t>realitě</a:t>
            </a:r>
            <a:endParaRPr lang="pl-PL" sz="1600" dirty="0"/>
          </a:p>
        </p:txBody>
      </p:sp>
      <p:sp>
        <p:nvSpPr>
          <p:cNvPr id="12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/>
              <a:t>Tisk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8" name="Ovál 7"/>
          <p:cNvSpPr/>
          <p:nvPr/>
        </p:nvSpPr>
        <p:spPr>
          <a:xfrm>
            <a:off x="8748464" y="260648"/>
            <a:ext cx="144016" cy="144016"/>
          </a:xfrm>
          <a:prstGeom prst="ellipse">
            <a:avLst/>
          </a:prstGeom>
          <a:solidFill>
            <a:srgbClr val="95272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1" name="BlokTextu 10"/>
          <p:cNvSpPr txBox="1"/>
          <p:nvPr/>
        </p:nvSpPr>
        <p:spPr>
          <a:xfrm>
            <a:off x="8316416" y="17841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7.1</a:t>
            </a:r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/>
              <a:t>Tisk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4468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Tisk</a:t>
            </a:r>
            <a:r>
              <a:rPr lang="sk-SK" dirty="0" smtClean="0"/>
              <a:t> / </a:t>
            </a:r>
            <a:r>
              <a:rPr lang="sk-SK" sz="1050" b="1" dirty="0"/>
              <a:t>Ostatní </a:t>
            </a:r>
            <a:r>
              <a:rPr lang="sk-SK" sz="1050" b="1" dirty="0" err="1"/>
              <a:t>důležité</a:t>
            </a:r>
            <a:r>
              <a:rPr lang="sk-SK" sz="1050" b="1" dirty="0"/>
              <a:t> </a:t>
            </a:r>
            <a:r>
              <a:rPr lang="sk-SK" sz="1050" b="1" dirty="0" err="1"/>
              <a:t>věci</a:t>
            </a:r>
            <a:r>
              <a:rPr lang="sk-SK" sz="1050" b="1" dirty="0"/>
              <a:t> </a:t>
            </a:r>
            <a:r>
              <a:rPr lang="sk-SK" sz="1050" b="1" dirty="0" err="1"/>
              <a:t>ohledně</a:t>
            </a:r>
            <a:r>
              <a:rPr lang="sk-SK" sz="1050" b="1" dirty="0"/>
              <a:t> </a:t>
            </a:r>
            <a:r>
              <a:rPr lang="sk-SK" sz="1050" b="1" dirty="0" err="1" smtClean="0"/>
              <a:t>tisku</a:t>
            </a:r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196752"/>
            <a:ext cx="82089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400" b="1" dirty="0"/>
              <a:t>Ostatní </a:t>
            </a:r>
            <a:r>
              <a:rPr lang="sk-SK" sz="2400" b="1" dirty="0" err="1"/>
              <a:t>důležité</a:t>
            </a:r>
            <a:r>
              <a:rPr lang="sk-SK" sz="2400" b="1" dirty="0"/>
              <a:t> </a:t>
            </a:r>
            <a:r>
              <a:rPr lang="sk-SK" sz="2400" b="1" dirty="0" err="1"/>
              <a:t>věci</a:t>
            </a:r>
            <a:r>
              <a:rPr lang="sk-SK" sz="2400" b="1" dirty="0"/>
              <a:t> </a:t>
            </a:r>
            <a:r>
              <a:rPr lang="sk-SK" sz="2400" b="1" dirty="0" err="1"/>
              <a:t>ohledně</a:t>
            </a:r>
            <a:r>
              <a:rPr lang="sk-SK" sz="2400" b="1" dirty="0"/>
              <a:t> </a:t>
            </a:r>
            <a:r>
              <a:rPr lang="sk-SK" sz="2400" b="1" dirty="0" err="1"/>
              <a:t>tisku</a:t>
            </a:r>
            <a:endParaRPr lang="sk-SK" sz="2400" b="1" dirty="0"/>
          </a:p>
        </p:txBody>
      </p:sp>
      <p:sp>
        <p:nvSpPr>
          <p:cNvPr id="12" name="BlokTextu 11"/>
          <p:cNvSpPr txBox="1"/>
          <p:nvPr/>
        </p:nvSpPr>
        <p:spPr>
          <a:xfrm>
            <a:off x="539552" y="1872114"/>
            <a:ext cx="8208912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b="1" dirty="0" smtClean="0"/>
              <a:t>DPI </a:t>
            </a:r>
            <a:r>
              <a:rPr lang="sk-SK" sz="1600" dirty="0" smtClean="0"/>
              <a:t>(</a:t>
            </a:r>
            <a:r>
              <a:rPr lang="sk-SK" sz="1600" dirty="0" err="1"/>
              <a:t>Dots</a:t>
            </a:r>
            <a:r>
              <a:rPr lang="sk-SK" sz="1600" dirty="0"/>
              <a:t> Per </a:t>
            </a:r>
            <a:r>
              <a:rPr lang="sk-SK" sz="1600" dirty="0" err="1" smtClean="0"/>
              <a:t>Inch</a:t>
            </a:r>
            <a:r>
              <a:rPr lang="sk-SK" sz="1600" dirty="0" smtClean="0"/>
              <a:t>)</a:t>
            </a:r>
            <a:endParaRPr lang="sk-SK" sz="2000" dirty="0" smtClean="0"/>
          </a:p>
          <a:p>
            <a:endParaRPr lang="sk-SK" sz="1600" dirty="0"/>
          </a:p>
          <a:p>
            <a:pPr>
              <a:buFontTx/>
              <a:buChar char="-"/>
            </a:pPr>
            <a:r>
              <a:rPr lang="sk-SK" sz="1600" dirty="0" smtClean="0"/>
              <a:t> </a:t>
            </a:r>
            <a:r>
              <a:rPr lang="sk-SK" sz="1600" dirty="0" err="1"/>
              <a:t>udává</a:t>
            </a:r>
            <a:r>
              <a:rPr lang="sk-SK" sz="1600" dirty="0"/>
              <a:t> </a:t>
            </a:r>
            <a:r>
              <a:rPr lang="sk-SK" sz="1600" dirty="0" err="1"/>
              <a:t>množství</a:t>
            </a:r>
            <a:r>
              <a:rPr lang="sk-SK" sz="1600" dirty="0"/>
              <a:t> </a:t>
            </a:r>
            <a:r>
              <a:rPr lang="sk-SK" sz="1600" dirty="0" err="1"/>
              <a:t>bodů</a:t>
            </a:r>
            <a:r>
              <a:rPr lang="sk-SK" sz="1600" dirty="0"/>
              <a:t> na jednotku </a:t>
            </a:r>
            <a:r>
              <a:rPr lang="sk-SK" sz="1600" dirty="0" err="1" smtClean="0"/>
              <a:t>délky</a:t>
            </a:r>
            <a:r>
              <a:rPr lang="sk-SK" sz="1600" dirty="0" smtClean="0"/>
              <a:t> (palce)</a:t>
            </a:r>
          </a:p>
          <a:p>
            <a:pPr>
              <a:buFontTx/>
              <a:buChar char="-"/>
            </a:pPr>
            <a:r>
              <a:rPr lang="sk-SK" sz="1600" dirty="0"/>
              <a:t> </a:t>
            </a:r>
            <a:r>
              <a:rPr lang="sk-SK" sz="1600" dirty="0" err="1"/>
              <a:t>různé</a:t>
            </a:r>
            <a:r>
              <a:rPr lang="sk-SK" sz="1600" dirty="0"/>
              <a:t> </a:t>
            </a:r>
            <a:r>
              <a:rPr lang="sk-SK" sz="1600" dirty="0" err="1"/>
              <a:t>velkosti</a:t>
            </a:r>
            <a:r>
              <a:rPr lang="sk-SK" sz="1600" dirty="0"/>
              <a:t> </a:t>
            </a:r>
            <a:r>
              <a:rPr lang="sk-SK" sz="1600" dirty="0" err="1"/>
              <a:t>rozlišení</a:t>
            </a:r>
            <a:r>
              <a:rPr lang="sk-SK" sz="1600" dirty="0"/>
              <a:t> v </a:t>
            </a:r>
            <a:r>
              <a:rPr lang="sk-SK" sz="1600" dirty="0" err="1"/>
              <a:t>různých</a:t>
            </a:r>
            <a:r>
              <a:rPr lang="sk-SK" sz="1600" dirty="0"/>
              <a:t> </a:t>
            </a:r>
            <a:r>
              <a:rPr lang="sk-SK" sz="1600" dirty="0" err="1" smtClean="0"/>
              <a:t>směrech</a:t>
            </a:r>
            <a:r>
              <a:rPr lang="en-US" sz="1600" dirty="0"/>
              <a:t>!</a:t>
            </a:r>
            <a:endParaRPr lang="sk-SK" sz="1600" dirty="0"/>
          </a:p>
          <a:p>
            <a:pPr>
              <a:buFontTx/>
              <a:buChar char="-"/>
            </a:pPr>
            <a:endParaRPr lang="sk-SK" sz="1600" dirty="0"/>
          </a:p>
          <a:p>
            <a:pPr>
              <a:buFontTx/>
              <a:buChar char="-"/>
            </a:pPr>
            <a:endParaRPr lang="sk-SK" sz="1600" dirty="0"/>
          </a:p>
        </p:txBody>
      </p:sp>
      <p:sp>
        <p:nvSpPr>
          <p:cNvPr id="11" name="Ovál 10"/>
          <p:cNvSpPr/>
          <p:nvPr/>
        </p:nvSpPr>
        <p:spPr>
          <a:xfrm>
            <a:off x="8748464" y="260648"/>
            <a:ext cx="144016" cy="144016"/>
          </a:xfrm>
          <a:prstGeom prst="ellipse">
            <a:avLst/>
          </a:prstGeom>
          <a:solidFill>
            <a:srgbClr val="95272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3" name="BlokTextu 12"/>
          <p:cNvSpPr txBox="1"/>
          <p:nvPr/>
        </p:nvSpPr>
        <p:spPr>
          <a:xfrm>
            <a:off x="8316416" y="17841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7.1</a:t>
            </a:r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/>
              <a:t>Tisk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4468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Tisk</a:t>
            </a:r>
            <a:r>
              <a:rPr lang="sk-SK" dirty="0" smtClean="0"/>
              <a:t> / </a:t>
            </a:r>
            <a:r>
              <a:rPr lang="sk-SK" sz="1050" b="1" dirty="0"/>
              <a:t>Ostatní </a:t>
            </a:r>
            <a:r>
              <a:rPr lang="sk-SK" sz="1050" b="1" dirty="0" err="1"/>
              <a:t>důležité</a:t>
            </a:r>
            <a:r>
              <a:rPr lang="sk-SK" sz="1050" b="1" dirty="0"/>
              <a:t> </a:t>
            </a:r>
            <a:r>
              <a:rPr lang="sk-SK" sz="1050" b="1" dirty="0" err="1"/>
              <a:t>věci</a:t>
            </a:r>
            <a:r>
              <a:rPr lang="sk-SK" sz="1050" b="1" dirty="0"/>
              <a:t> </a:t>
            </a:r>
            <a:r>
              <a:rPr lang="sk-SK" sz="1050" b="1" dirty="0" err="1"/>
              <a:t>ohledně</a:t>
            </a:r>
            <a:r>
              <a:rPr lang="sk-SK" sz="1050" b="1" dirty="0"/>
              <a:t> </a:t>
            </a:r>
            <a:r>
              <a:rPr lang="sk-SK" sz="1050" b="1" dirty="0" err="1" smtClean="0"/>
              <a:t>tisku</a:t>
            </a:r>
            <a:endParaRPr lang="sk-SK" dirty="0"/>
          </a:p>
        </p:txBody>
      </p:sp>
      <p:sp>
        <p:nvSpPr>
          <p:cNvPr id="11" name="BlokTextu 10"/>
          <p:cNvSpPr txBox="1"/>
          <p:nvPr/>
        </p:nvSpPr>
        <p:spPr>
          <a:xfrm>
            <a:off x="539552" y="1406967"/>
            <a:ext cx="8208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600" b="1" dirty="0" err="1" smtClean="0"/>
              <a:t>Příklad</a:t>
            </a:r>
            <a:r>
              <a:rPr lang="sk-SK" sz="1600" b="1" dirty="0" smtClean="0"/>
              <a:t> č.1</a:t>
            </a:r>
            <a:r>
              <a:rPr lang="en-US" sz="1600" b="1" dirty="0" smtClean="0"/>
              <a:t>:</a:t>
            </a:r>
          </a:p>
          <a:p>
            <a:r>
              <a:rPr lang="sk-SK" sz="1600" dirty="0" err="1"/>
              <a:t>Mějme</a:t>
            </a:r>
            <a:r>
              <a:rPr lang="sk-SK" sz="1600" dirty="0"/>
              <a:t> </a:t>
            </a:r>
            <a:r>
              <a:rPr lang="sk-SK" sz="1600" dirty="0" err="1"/>
              <a:t>obrázek</a:t>
            </a:r>
            <a:r>
              <a:rPr lang="sk-SK" sz="1600" dirty="0"/>
              <a:t> </a:t>
            </a:r>
            <a:r>
              <a:rPr lang="sk-SK" sz="1600" dirty="0" err="1"/>
              <a:t>který</a:t>
            </a:r>
            <a:r>
              <a:rPr lang="sk-SK" sz="1600" dirty="0"/>
              <a:t> má formát 4:3 a obsahuje 11 </a:t>
            </a:r>
            <a:r>
              <a:rPr lang="sk-SK" sz="1600" dirty="0" err="1"/>
              <a:t>Mpix</a:t>
            </a:r>
            <a:r>
              <a:rPr lang="sk-SK" sz="1600" dirty="0"/>
              <a:t> (</a:t>
            </a:r>
            <a:r>
              <a:rPr lang="sk-SK" sz="1600" dirty="0" err="1"/>
              <a:t>konkrétně</a:t>
            </a:r>
            <a:r>
              <a:rPr lang="sk-SK" sz="1600" dirty="0"/>
              <a:t> 11,059,200 </a:t>
            </a:r>
            <a:r>
              <a:rPr lang="sk-SK" sz="1600" dirty="0" err="1"/>
              <a:t>pixelů</a:t>
            </a:r>
            <a:r>
              <a:rPr lang="sk-SK" sz="1600" dirty="0"/>
              <a:t>). Chceme tento </a:t>
            </a:r>
            <a:r>
              <a:rPr lang="sk-SK" sz="1600" dirty="0" err="1"/>
              <a:t>obrázek</a:t>
            </a:r>
            <a:r>
              <a:rPr lang="sk-SK" sz="1600" dirty="0"/>
              <a:t> </a:t>
            </a:r>
            <a:r>
              <a:rPr lang="sk-SK" sz="1600" dirty="0" err="1"/>
              <a:t>vytisknout</a:t>
            </a:r>
            <a:r>
              <a:rPr lang="sk-SK" sz="1600" dirty="0"/>
              <a:t> na </a:t>
            </a:r>
            <a:r>
              <a:rPr lang="sk-SK" sz="1600" dirty="0" err="1"/>
              <a:t>zařízení</a:t>
            </a:r>
            <a:r>
              <a:rPr lang="sk-SK" sz="1600" dirty="0"/>
              <a:t>, </a:t>
            </a:r>
            <a:r>
              <a:rPr lang="sk-SK" sz="1600" dirty="0" err="1"/>
              <a:t>které</a:t>
            </a:r>
            <a:r>
              <a:rPr lang="sk-SK" sz="1600" dirty="0"/>
              <a:t> má </a:t>
            </a:r>
            <a:r>
              <a:rPr lang="sk-SK" sz="1600" dirty="0" err="1"/>
              <a:t>rozlišení</a:t>
            </a:r>
            <a:r>
              <a:rPr lang="sk-SK" sz="1600" dirty="0"/>
              <a:t> 600 dpi. </a:t>
            </a:r>
            <a:r>
              <a:rPr lang="sk-SK" sz="1600" dirty="0" err="1"/>
              <a:t>Jaká</a:t>
            </a:r>
            <a:r>
              <a:rPr lang="sk-SK" sz="1600" dirty="0"/>
              <a:t> bude výsledná </a:t>
            </a:r>
            <a:r>
              <a:rPr lang="sk-SK" sz="1600" dirty="0" err="1"/>
              <a:t>velikost</a:t>
            </a:r>
            <a:r>
              <a:rPr lang="sk-SK" sz="1600" dirty="0"/>
              <a:t> obrázku v </a:t>
            </a:r>
            <a:r>
              <a:rPr lang="sk-SK" sz="1600" dirty="0" err="1"/>
              <a:t>centimetrech</a:t>
            </a:r>
            <a:r>
              <a:rPr lang="sk-SK" sz="1600" dirty="0"/>
              <a:t>? (</a:t>
            </a:r>
            <a:r>
              <a:rPr lang="sk-SK" sz="1600" dirty="0" err="1"/>
              <a:t>Zaokruhlete</a:t>
            </a:r>
            <a:r>
              <a:rPr lang="sk-SK" sz="1600" dirty="0"/>
              <a:t> na jedno </a:t>
            </a:r>
            <a:r>
              <a:rPr lang="sk-SK" sz="1600" dirty="0" err="1"/>
              <a:t>desetinné</a:t>
            </a:r>
            <a:r>
              <a:rPr lang="sk-SK" sz="1600" dirty="0"/>
              <a:t> </a:t>
            </a:r>
            <a:r>
              <a:rPr lang="sk-SK" sz="1600" dirty="0" err="1"/>
              <a:t>místo</a:t>
            </a:r>
            <a:r>
              <a:rPr lang="sk-SK" sz="1600" dirty="0"/>
              <a:t> a </a:t>
            </a:r>
            <a:r>
              <a:rPr lang="sk-SK" sz="1600" dirty="0" err="1"/>
              <a:t>výsledek</a:t>
            </a:r>
            <a:r>
              <a:rPr lang="sk-SK" sz="1600" dirty="0"/>
              <a:t> </a:t>
            </a:r>
            <a:r>
              <a:rPr lang="sk-SK" sz="1600" dirty="0" err="1"/>
              <a:t>odevzdejte</a:t>
            </a:r>
            <a:r>
              <a:rPr lang="sk-SK" sz="1600" dirty="0"/>
              <a:t> v cm)</a:t>
            </a:r>
          </a:p>
          <a:p>
            <a:endParaRPr lang="sk-SK" sz="1600" b="1" dirty="0"/>
          </a:p>
          <a:p>
            <a:endParaRPr lang="sk-SK" sz="1600" dirty="0"/>
          </a:p>
        </p:txBody>
      </p:sp>
      <p:sp>
        <p:nvSpPr>
          <p:cNvPr id="10" name="Ovál 9"/>
          <p:cNvSpPr/>
          <p:nvPr/>
        </p:nvSpPr>
        <p:spPr>
          <a:xfrm>
            <a:off x="8748464" y="260648"/>
            <a:ext cx="144016" cy="144016"/>
          </a:xfrm>
          <a:prstGeom prst="ellipse">
            <a:avLst/>
          </a:prstGeom>
          <a:solidFill>
            <a:srgbClr val="95272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2" name="BlokTextu 11"/>
          <p:cNvSpPr txBox="1"/>
          <p:nvPr/>
        </p:nvSpPr>
        <p:spPr>
          <a:xfrm>
            <a:off x="8316416" y="17841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7.1</a:t>
            </a:r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/>
              <a:t>Tisk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4468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Tisk</a:t>
            </a:r>
            <a:r>
              <a:rPr lang="sk-SK" dirty="0" smtClean="0"/>
              <a:t> / </a:t>
            </a:r>
            <a:r>
              <a:rPr lang="sk-SK" sz="1050" b="1" dirty="0"/>
              <a:t>Ostatní </a:t>
            </a:r>
            <a:r>
              <a:rPr lang="sk-SK" sz="1050" b="1" dirty="0" err="1"/>
              <a:t>důležité</a:t>
            </a:r>
            <a:r>
              <a:rPr lang="sk-SK" sz="1050" b="1" dirty="0"/>
              <a:t> </a:t>
            </a:r>
            <a:r>
              <a:rPr lang="sk-SK" sz="1050" b="1" dirty="0" err="1"/>
              <a:t>věci</a:t>
            </a:r>
            <a:r>
              <a:rPr lang="sk-SK" sz="1050" b="1" dirty="0"/>
              <a:t> </a:t>
            </a:r>
            <a:r>
              <a:rPr lang="sk-SK" sz="1050" b="1" dirty="0" err="1"/>
              <a:t>ohledně</a:t>
            </a:r>
            <a:r>
              <a:rPr lang="sk-SK" sz="1050" b="1" dirty="0"/>
              <a:t> </a:t>
            </a:r>
            <a:r>
              <a:rPr lang="sk-SK" sz="1050" b="1" dirty="0" err="1" smtClean="0"/>
              <a:t>tisku</a:t>
            </a:r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06966"/>
            <a:ext cx="820891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600" b="1" dirty="0" err="1" smtClean="0"/>
              <a:t>Příklad</a:t>
            </a:r>
            <a:r>
              <a:rPr lang="sk-SK" sz="1600" b="1" dirty="0" smtClean="0"/>
              <a:t> č.1</a:t>
            </a:r>
            <a:r>
              <a:rPr lang="en-US" sz="1600" b="1" dirty="0" smtClean="0"/>
              <a:t>:</a:t>
            </a:r>
          </a:p>
          <a:p>
            <a:r>
              <a:rPr lang="sk-SK" sz="1600" dirty="0" err="1"/>
              <a:t>Mějme</a:t>
            </a:r>
            <a:r>
              <a:rPr lang="sk-SK" sz="1600" dirty="0"/>
              <a:t> </a:t>
            </a:r>
            <a:r>
              <a:rPr lang="sk-SK" sz="1600" dirty="0" err="1"/>
              <a:t>obrázek</a:t>
            </a:r>
            <a:r>
              <a:rPr lang="sk-SK" sz="1600" dirty="0"/>
              <a:t> </a:t>
            </a:r>
            <a:r>
              <a:rPr lang="sk-SK" sz="1600" dirty="0" err="1"/>
              <a:t>který</a:t>
            </a:r>
            <a:r>
              <a:rPr lang="sk-SK" sz="1600" dirty="0"/>
              <a:t> má formát 4:3 a obsahuje 11 </a:t>
            </a:r>
            <a:r>
              <a:rPr lang="sk-SK" sz="1600" dirty="0" err="1"/>
              <a:t>Mpix</a:t>
            </a:r>
            <a:r>
              <a:rPr lang="sk-SK" sz="1600" dirty="0"/>
              <a:t> (</a:t>
            </a:r>
            <a:r>
              <a:rPr lang="sk-SK" sz="1600" dirty="0" err="1"/>
              <a:t>konkrétně</a:t>
            </a:r>
            <a:r>
              <a:rPr lang="sk-SK" sz="1600" dirty="0"/>
              <a:t> 11,059,200 </a:t>
            </a:r>
            <a:r>
              <a:rPr lang="sk-SK" sz="1600" dirty="0" err="1"/>
              <a:t>pixelů</a:t>
            </a:r>
            <a:r>
              <a:rPr lang="sk-SK" sz="1600" dirty="0"/>
              <a:t>). Chceme tento </a:t>
            </a:r>
            <a:r>
              <a:rPr lang="sk-SK" sz="1600" dirty="0" err="1"/>
              <a:t>obrázek</a:t>
            </a:r>
            <a:r>
              <a:rPr lang="sk-SK" sz="1600" dirty="0"/>
              <a:t> </a:t>
            </a:r>
            <a:r>
              <a:rPr lang="sk-SK" sz="1600" dirty="0" err="1"/>
              <a:t>vytisknout</a:t>
            </a:r>
            <a:r>
              <a:rPr lang="sk-SK" sz="1600" dirty="0"/>
              <a:t> na </a:t>
            </a:r>
            <a:r>
              <a:rPr lang="sk-SK" sz="1600" dirty="0" err="1"/>
              <a:t>zařízení</a:t>
            </a:r>
            <a:r>
              <a:rPr lang="sk-SK" sz="1600" dirty="0"/>
              <a:t>, </a:t>
            </a:r>
            <a:r>
              <a:rPr lang="sk-SK" sz="1600" dirty="0" err="1"/>
              <a:t>které</a:t>
            </a:r>
            <a:r>
              <a:rPr lang="sk-SK" sz="1600" dirty="0"/>
              <a:t> má </a:t>
            </a:r>
            <a:r>
              <a:rPr lang="sk-SK" sz="1600" dirty="0" err="1"/>
              <a:t>rozlišení</a:t>
            </a:r>
            <a:r>
              <a:rPr lang="sk-SK" sz="1600" dirty="0"/>
              <a:t> 600 dpi. </a:t>
            </a:r>
            <a:r>
              <a:rPr lang="sk-SK" sz="1600" dirty="0" err="1"/>
              <a:t>Jaká</a:t>
            </a:r>
            <a:r>
              <a:rPr lang="sk-SK" sz="1600" dirty="0"/>
              <a:t> bude výsledná </a:t>
            </a:r>
            <a:r>
              <a:rPr lang="sk-SK" sz="1600" dirty="0" err="1"/>
              <a:t>velikost</a:t>
            </a:r>
            <a:r>
              <a:rPr lang="sk-SK" sz="1600" dirty="0"/>
              <a:t> obrázku v </a:t>
            </a:r>
            <a:r>
              <a:rPr lang="sk-SK" sz="1600" dirty="0" err="1"/>
              <a:t>centimetrech</a:t>
            </a:r>
            <a:r>
              <a:rPr lang="sk-SK" sz="1600" dirty="0"/>
              <a:t>? (</a:t>
            </a:r>
            <a:r>
              <a:rPr lang="sk-SK" sz="1600" dirty="0" err="1"/>
              <a:t>Zaokruhlete</a:t>
            </a:r>
            <a:r>
              <a:rPr lang="sk-SK" sz="1600" dirty="0"/>
              <a:t> na jedno </a:t>
            </a:r>
            <a:r>
              <a:rPr lang="sk-SK" sz="1600" dirty="0" err="1"/>
              <a:t>desetinné</a:t>
            </a:r>
            <a:r>
              <a:rPr lang="sk-SK" sz="1600" dirty="0"/>
              <a:t> </a:t>
            </a:r>
            <a:r>
              <a:rPr lang="sk-SK" sz="1600" dirty="0" err="1"/>
              <a:t>místo</a:t>
            </a:r>
            <a:r>
              <a:rPr lang="sk-SK" sz="1600" dirty="0"/>
              <a:t> a </a:t>
            </a:r>
            <a:r>
              <a:rPr lang="sk-SK" sz="1600" dirty="0" err="1"/>
              <a:t>výsledek</a:t>
            </a:r>
            <a:r>
              <a:rPr lang="sk-SK" sz="1600" dirty="0"/>
              <a:t> </a:t>
            </a:r>
            <a:r>
              <a:rPr lang="sk-SK" sz="1600" dirty="0" err="1"/>
              <a:t>odevzdejte</a:t>
            </a:r>
            <a:r>
              <a:rPr lang="sk-SK" sz="1600" dirty="0"/>
              <a:t> v cm</a:t>
            </a:r>
            <a:r>
              <a:rPr lang="sk-SK" sz="1600" dirty="0" smtClean="0"/>
              <a:t>)</a:t>
            </a:r>
            <a:endParaRPr lang="en-US" sz="1600" dirty="0" smtClean="0"/>
          </a:p>
          <a:p>
            <a:endParaRPr lang="en-US" sz="1600" dirty="0"/>
          </a:p>
          <a:p>
            <a:r>
              <a:rPr lang="sk-SK" sz="1600" b="1" dirty="0" err="1" smtClean="0"/>
              <a:t>Řešení</a:t>
            </a:r>
            <a:r>
              <a:rPr lang="en-US" sz="1600" b="1" dirty="0" smtClean="0"/>
              <a:t>:</a:t>
            </a:r>
          </a:p>
          <a:p>
            <a:r>
              <a:rPr lang="sk-SK" sz="1600" dirty="0" smtClean="0"/>
              <a:t>Strany </a:t>
            </a:r>
            <a:r>
              <a:rPr lang="sk-SK" sz="1600" dirty="0" err="1"/>
              <a:t>obdélníka</a:t>
            </a:r>
            <a:r>
              <a:rPr lang="sk-SK" sz="1600" dirty="0"/>
              <a:t> </a:t>
            </a:r>
            <a:r>
              <a:rPr lang="sk-SK" sz="1600" dirty="0" err="1"/>
              <a:t>můžeme</a:t>
            </a:r>
            <a:r>
              <a:rPr lang="sk-SK" sz="1600" dirty="0"/>
              <a:t> </a:t>
            </a:r>
            <a:r>
              <a:rPr lang="sk-SK" sz="1600" dirty="0" err="1"/>
              <a:t>pojmenovat</a:t>
            </a:r>
            <a:r>
              <a:rPr lang="sk-SK" sz="1600" dirty="0"/>
              <a:t> </a:t>
            </a:r>
            <a:r>
              <a:rPr lang="sk-SK" sz="1600" dirty="0" err="1"/>
              <a:t>jako</a:t>
            </a:r>
            <a:r>
              <a:rPr lang="sk-SK" sz="1600" dirty="0"/>
              <a:t> 4A a 3A. Máme formát </a:t>
            </a:r>
            <a:r>
              <a:rPr lang="sk-SK" sz="1600" dirty="0" smtClean="0"/>
              <a:t>4:3</a:t>
            </a:r>
            <a:r>
              <a:rPr lang="en-US" sz="1600" dirty="0" smtClean="0"/>
              <a:t>.</a:t>
            </a:r>
            <a:r>
              <a:rPr lang="sk-SK" sz="1600" dirty="0" smtClean="0"/>
              <a:t> </a:t>
            </a:r>
            <a:r>
              <a:rPr lang="sk-SK" sz="1600" dirty="0" err="1"/>
              <a:t>Při</a:t>
            </a:r>
            <a:r>
              <a:rPr lang="sk-SK" sz="1600" dirty="0"/>
              <a:t> </a:t>
            </a:r>
            <a:r>
              <a:rPr lang="sk-SK" sz="1600" dirty="0" err="1"/>
              <a:t>přenásobení</a:t>
            </a:r>
            <a:r>
              <a:rPr lang="sk-SK" sz="1600" dirty="0"/>
              <a:t> </a:t>
            </a:r>
            <a:r>
              <a:rPr lang="en-US" sz="1600" dirty="0" smtClean="0"/>
              <a:t>d</a:t>
            </a:r>
            <a:r>
              <a:rPr lang="sk-SK" sz="1600" dirty="0" err="1" smtClean="0"/>
              <a:t>ostáváme</a:t>
            </a:r>
            <a:r>
              <a:rPr lang="sk-SK" sz="1600" dirty="0" smtClean="0"/>
              <a:t> </a:t>
            </a:r>
            <a:r>
              <a:rPr lang="sk-SK" sz="1600" dirty="0"/>
              <a:t>12A^2. </a:t>
            </a:r>
            <a:br>
              <a:rPr lang="sk-SK" sz="1600" dirty="0"/>
            </a:br>
            <a:r>
              <a:rPr lang="sk-SK" sz="1600" dirty="0"/>
              <a:t>11,059,200/12 = 921600</a:t>
            </a:r>
            <a:br>
              <a:rPr lang="sk-SK" sz="1600" dirty="0"/>
            </a:br>
            <a:r>
              <a:rPr lang="sk-SK" sz="1600" dirty="0"/>
              <a:t>odmocnina z 921600 je 960. </a:t>
            </a:r>
            <a:br>
              <a:rPr lang="sk-SK" sz="1600" dirty="0"/>
            </a:br>
            <a:r>
              <a:rPr lang="sk-SK" sz="1600" dirty="0"/>
              <a:t>Strany obrazu </a:t>
            </a:r>
            <a:r>
              <a:rPr lang="sk-SK" sz="1600" dirty="0" err="1"/>
              <a:t>mají</a:t>
            </a:r>
            <a:r>
              <a:rPr lang="sk-SK" sz="1600" dirty="0"/>
              <a:t> </a:t>
            </a:r>
            <a:r>
              <a:rPr lang="sk-SK" sz="1600" dirty="0" err="1"/>
              <a:t>teday</a:t>
            </a:r>
            <a:r>
              <a:rPr lang="sk-SK" sz="1600" dirty="0"/>
              <a:t> </a:t>
            </a:r>
            <a:r>
              <a:rPr lang="sk-SK" sz="1600" dirty="0" err="1"/>
              <a:t>velikosti</a:t>
            </a:r>
            <a:r>
              <a:rPr lang="sk-SK" sz="1600" dirty="0"/>
              <a:t> 960*4 = 3840 (výška) a 960*3 = 2880 (</a:t>
            </a:r>
            <a:r>
              <a:rPr lang="sk-SK" sz="1600" dirty="0" err="1"/>
              <a:t>šířka</a:t>
            </a:r>
            <a:r>
              <a:rPr lang="sk-SK" sz="1600" dirty="0"/>
              <a:t>)</a:t>
            </a:r>
            <a:br>
              <a:rPr lang="sk-SK" sz="1600" dirty="0"/>
            </a:br>
            <a:r>
              <a:rPr lang="sk-SK" sz="1600" dirty="0"/>
              <a:t/>
            </a:r>
            <a:br>
              <a:rPr lang="sk-SK" sz="1600" dirty="0"/>
            </a:br>
            <a:r>
              <a:rPr lang="sk-SK" sz="1600" dirty="0" smtClean="0"/>
              <a:t>3840/600 </a:t>
            </a:r>
            <a:r>
              <a:rPr lang="sk-SK" sz="1600" dirty="0"/>
              <a:t>= 6.4 palce = 6.4*2.54 = </a:t>
            </a:r>
            <a:r>
              <a:rPr lang="sk-SK" sz="1600" b="1" dirty="0"/>
              <a:t>16.2 cm</a:t>
            </a:r>
            <a:r>
              <a:rPr lang="sk-SK" sz="1600" dirty="0"/>
              <a:t/>
            </a:r>
            <a:br>
              <a:rPr lang="sk-SK" sz="1600" dirty="0"/>
            </a:br>
            <a:r>
              <a:rPr lang="sk-SK" sz="1600" dirty="0"/>
              <a:t>2880/600 = 4.8 palce = 4.8*2.54 = </a:t>
            </a:r>
            <a:r>
              <a:rPr lang="sk-SK" sz="1600" b="1" dirty="0"/>
              <a:t>12.1 cm</a:t>
            </a:r>
            <a:r>
              <a:rPr lang="sk-SK" sz="1600" dirty="0"/>
              <a:t/>
            </a:r>
            <a:br>
              <a:rPr lang="sk-SK" sz="1600" dirty="0"/>
            </a:br>
            <a:r>
              <a:rPr lang="sk-SK" sz="1600" i="1" dirty="0" smtClean="0">
                <a:solidFill>
                  <a:schemeClr val="bg1">
                    <a:lumMod val="50000"/>
                  </a:schemeClr>
                </a:solidFill>
              </a:rPr>
              <a:t>Druhou </a:t>
            </a:r>
            <a:r>
              <a:rPr lang="sk-SK" sz="1600" i="1" dirty="0" err="1">
                <a:solidFill>
                  <a:schemeClr val="bg1">
                    <a:lumMod val="50000"/>
                  </a:schemeClr>
                </a:solidFill>
              </a:rPr>
              <a:t>souřadnici</a:t>
            </a:r>
            <a:r>
              <a:rPr lang="sk-SK" sz="1600" i="1" dirty="0">
                <a:solidFill>
                  <a:schemeClr val="bg1">
                    <a:lumMod val="50000"/>
                  </a:schemeClr>
                </a:solidFill>
              </a:rPr>
              <a:t> nemusíme </a:t>
            </a:r>
            <a:r>
              <a:rPr lang="sk-SK" sz="1600" i="1" dirty="0" err="1">
                <a:solidFill>
                  <a:schemeClr val="bg1">
                    <a:lumMod val="50000"/>
                  </a:schemeClr>
                </a:solidFill>
              </a:rPr>
              <a:t>přepočítávat</a:t>
            </a:r>
            <a:r>
              <a:rPr lang="sk-SK" sz="1600" i="1" dirty="0">
                <a:solidFill>
                  <a:schemeClr val="bg1">
                    <a:lumMod val="50000"/>
                  </a:schemeClr>
                </a:solidFill>
              </a:rPr>
              <a:t> a ani nás nemusí </a:t>
            </a:r>
            <a:r>
              <a:rPr lang="sk-SK" sz="1600" i="1" dirty="0" err="1">
                <a:solidFill>
                  <a:schemeClr val="bg1">
                    <a:lumMod val="50000"/>
                  </a:schemeClr>
                </a:solidFill>
              </a:rPr>
              <a:t>zajímat</a:t>
            </a:r>
            <a:r>
              <a:rPr lang="sk-SK" sz="1600" i="1" dirty="0">
                <a:solidFill>
                  <a:schemeClr val="bg1">
                    <a:lumMod val="50000"/>
                  </a:schemeClr>
                </a:solidFill>
              </a:rPr>
              <a:t>. </a:t>
            </a:r>
            <a:r>
              <a:rPr lang="sk-SK" sz="1600" i="1" dirty="0" err="1">
                <a:solidFill>
                  <a:schemeClr val="bg1">
                    <a:lumMod val="50000"/>
                  </a:schemeClr>
                </a:solidFill>
              </a:rPr>
              <a:t>Pokud</a:t>
            </a:r>
            <a:r>
              <a:rPr lang="sk-SK" sz="16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sk-SK" sz="1600" i="1" dirty="0" err="1">
                <a:solidFill>
                  <a:schemeClr val="bg1">
                    <a:lumMod val="50000"/>
                  </a:schemeClr>
                </a:solidFill>
              </a:rPr>
              <a:t>víme</a:t>
            </a:r>
            <a:r>
              <a:rPr lang="sk-SK" sz="1600" i="1" dirty="0">
                <a:solidFill>
                  <a:schemeClr val="bg1">
                    <a:lumMod val="50000"/>
                  </a:schemeClr>
                </a:solidFill>
              </a:rPr>
              <a:t>, že obraz je 16.254 cm široký a je </a:t>
            </a:r>
            <a:r>
              <a:rPr lang="sk-SK" sz="1600" i="1" dirty="0" err="1">
                <a:solidFill>
                  <a:schemeClr val="bg1">
                    <a:lumMod val="50000"/>
                  </a:schemeClr>
                </a:solidFill>
              </a:rPr>
              <a:t>ve</a:t>
            </a:r>
            <a:r>
              <a:rPr lang="sk-SK" sz="1600" i="1" dirty="0">
                <a:solidFill>
                  <a:schemeClr val="bg1">
                    <a:lumMod val="50000"/>
                  </a:schemeClr>
                </a:solidFill>
              </a:rPr>
              <a:t> formátu 4:3, tak je jasné že 16.254* ¾ = 12.192.</a:t>
            </a:r>
          </a:p>
          <a:p>
            <a:endParaRPr lang="en-US" sz="1600" b="1" dirty="0" smtClean="0"/>
          </a:p>
          <a:p>
            <a:endParaRPr lang="sk-SK" sz="1600" dirty="0"/>
          </a:p>
          <a:p>
            <a:endParaRPr lang="sk-SK" sz="1600" b="1" dirty="0"/>
          </a:p>
          <a:p>
            <a:endParaRPr lang="sk-SK" sz="1600" dirty="0"/>
          </a:p>
        </p:txBody>
      </p:sp>
      <p:sp>
        <p:nvSpPr>
          <p:cNvPr id="11" name="Ovál 10"/>
          <p:cNvSpPr/>
          <p:nvPr/>
        </p:nvSpPr>
        <p:spPr>
          <a:xfrm>
            <a:off x="8748464" y="260648"/>
            <a:ext cx="144016" cy="144016"/>
          </a:xfrm>
          <a:prstGeom prst="ellipse">
            <a:avLst/>
          </a:prstGeom>
          <a:solidFill>
            <a:srgbClr val="95272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2" name="BlokTextu 11"/>
          <p:cNvSpPr txBox="1"/>
          <p:nvPr/>
        </p:nvSpPr>
        <p:spPr>
          <a:xfrm>
            <a:off x="8316416" y="17841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7.1</a:t>
            </a:r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/>
              <a:t>Tisk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4468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Tisk</a:t>
            </a:r>
            <a:r>
              <a:rPr lang="sk-SK" dirty="0" smtClean="0"/>
              <a:t> / </a:t>
            </a:r>
            <a:r>
              <a:rPr lang="sk-SK" sz="1050" b="1" dirty="0"/>
              <a:t>Ostatní </a:t>
            </a:r>
            <a:r>
              <a:rPr lang="sk-SK" sz="1050" b="1" dirty="0" err="1"/>
              <a:t>důležité</a:t>
            </a:r>
            <a:r>
              <a:rPr lang="sk-SK" sz="1050" b="1" dirty="0"/>
              <a:t> </a:t>
            </a:r>
            <a:r>
              <a:rPr lang="sk-SK" sz="1050" b="1" dirty="0" err="1"/>
              <a:t>věci</a:t>
            </a:r>
            <a:r>
              <a:rPr lang="sk-SK" sz="1050" b="1" dirty="0"/>
              <a:t> </a:t>
            </a:r>
            <a:r>
              <a:rPr lang="sk-SK" sz="1050" b="1" dirty="0" err="1"/>
              <a:t>ohledně</a:t>
            </a:r>
            <a:r>
              <a:rPr lang="sk-SK" sz="1050" b="1" dirty="0"/>
              <a:t> </a:t>
            </a:r>
            <a:r>
              <a:rPr lang="sk-SK" sz="1050" b="1" dirty="0" err="1" smtClean="0"/>
              <a:t>tisku</a:t>
            </a:r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06966"/>
            <a:ext cx="82089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600" b="1" dirty="0" err="1" smtClean="0"/>
              <a:t>Příklad</a:t>
            </a:r>
            <a:r>
              <a:rPr lang="en-US" sz="1600" b="1" dirty="0" smtClean="0"/>
              <a:t> </a:t>
            </a:r>
            <a:r>
              <a:rPr lang="sk-SK" sz="1600" b="1" dirty="0" smtClean="0"/>
              <a:t>č.2</a:t>
            </a:r>
            <a:r>
              <a:rPr lang="en-US" sz="1600" b="1" dirty="0" smtClean="0"/>
              <a:t>:</a:t>
            </a:r>
          </a:p>
          <a:p>
            <a:r>
              <a:rPr lang="sk-SK" sz="1600" dirty="0" err="1"/>
              <a:t>Mějme</a:t>
            </a:r>
            <a:r>
              <a:rPr lang="sk-SK" sz="1600" dirty="0"/>
              <a:t> </a:t>
            </a:r>
            <a:r>
              <a:rPr lang="sk-SK" sz="1600" dirty="0" err="1"/>
              <a:t>tisk</a:t>
            </a:r>
            <a:r>
              <a:rPr lang="sk-SK" sz="1600" dirty="0"/>
              <a:t> o </a:t>
            </a:r>
            <a:r>
              <a:rPr lang="sk-SK" sz="1600" dirty="0" err="1"/>
              <a:t>velkosti</a:t>
            </a:r>
            <a:r>
              <a:rPr lang="sk-SK" sz="1600" dirty="0"/>
              <a:t> B4. </a:t>
            </a:r>
            <a:r>
              <a:rPr lang="sk-SK" sz="1600" i="1" dirty="0">
                <a:solidFill>
                  <a:schemeClr val="bg1">
                    <a:lumMod val="50000"/>
                  </a:schemeClr>
                </a:solidFill>
              </a:rPr>
              <a:t>(B4 formát má </a:t>
            </a:r>
            <a:r>
              <a:rPr lang="sk-SK" sz="1600" i="1" dirty="0" err="1">
                <a:solidFill>
                  <a:schemeClr val="bg1">
                    <a:lumMod val="50000"/>
                  </a:schemeClr>
                </a:solidFill>
              </a:rPr>
              <a:t>velikost</a:t>
            </a:r>
            <a:r>
              <a:rPr lang="sk-SK" sz="1600" i="1" dirty="0">
                <a:solidFill>
                  <a:schemeClr val="bg1">
                    <a:lumMod val="50000"/>
                  </a:schemeClr>
                </a:solidFill>
              </a:rPr>
              <a:t> 250mm × 353mm. Nechte </a:t>
            </a:r>
            <a:r>
              <a:rPr lang="sk-SK" sz="1600" i="1" dirty="0" err="1">
                <a:solidFill>
                  <a:schemeClr val="bg1">
                    <a:lumMod val="50000"/>
                  </a:schemeClr>
                </a:solidFill>
              </a:rPr>
              <a:t>studenty</a:t>
            </a:r>
            <a:r>
              <a:rPr lang="sk-SK" sz="16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sk-SK" sz="1600" i="1" dirty="0" err="1">
                <a:solidFill>
                  <a:schemeClr val="bg1">
                    <a:lumMod val="50000"/>
                  </a:schemeClr>
                </a:solidFill>
              </a:rPr>
              <a:t>použít</a:t>
            </a:r>
            <a:r>
              <a:rPr lang="sk-SK" sz="16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sk-SK" sz="1600" i="1" dirty="0" err="1">
                <a:solidFill>
                  <a:schemeClr val="bg1">
                    <a:lumMod val="50000"/>
                  </a:schemeClr>
                </a:solidFill>
              </a:rPr>
              <a:t>wikipedii</a:t>
            </a:r>
            <a:r>
              <a:rPr lang="sk-SK" sz="16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sk-SK" sz="1600" i="1" dirty="0" err="1">
                <a:solidFill>
                  <a:schemeClr val="bg1">
                    <a:lumMod val="50000"/>
                  </a:schemeClr>
                </a:solidFill>
              </a:rPr>
              <a:t>pro</a:t>
            </a:r>
            <a:r>
              <a:rPr lang="sk-SK" sz="16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sk-SK" sz="1600" i="1" dirty="0" err="1">
                <a:solidFill>
                  <a:schemeClr val="bg1">
                    <a:lumMod val="50000"/>
                  </a:schemeClr>
                </a:solidFill>
              </a:rPr>
              <a:t>vyhlaedání</a:t>
            </a:r>
            <a:r>
              <a:rPr lang="sk-SK" sz="16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sk-SK" sz="1600" i="1" dirty="0" err="1">
                <a:solidFill>
                  <a:schemeClr val="bg1">
                    <a:lumMod val="50000"/>
                  </a:schemeClr>
                </a:solidFill>
              </a:rPr>
              <a:t>této</a:t>
            </a:r>
            <a:r>
              <a:rPr lang="sk-SK" sz="16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sk-SK" sz="1600" i="1" dirty="0" err="1">
                <a:solidFill>
                  <a:schemeClr val="bg1">
                    <a:lumMod val="50000"/>
                  </a:schemeClr>
                </a:solidFill>
              </a:rPr>
              <a:t>informace</a:t>
            </a:r>
            <a:r>
              <a:rPr lang="sk-SK" sz="1600" i="1" dirty="0">
                <a:solidFill>
                  <a:schemeClr val="bg1">
                    <a:lumMod val="50000"/>
                  </a:schemeClr>
                </a:solidFill>
              </a:rPr>
              <a:t>!) </a:t>
            </a:r>
            <a:r>
              <a:rPr lang="sk-SK" sz="1600" dirty="0"/>
              <a:t>Skener, </a:t>
            </a:r>
            <a:r>
              <a:rPr lang="sk-SK" sz="1600" dirty="0" err="1"/>
              <a:t>který</a:t>
            </a:r>
            <a:r>
              <a:rPr lang="sk-SK" sz="1600" dirty="0"/>
              <a:t> je </a:t>
            </a:r>
            <a:r>
              <a:rPr lang="sk-SK" sz="1600" dirty="0" err="1"/>
              <a:t>schopen</a:t>
            </a:r>
            <a:r>
              <a:rPr lang="sk-SK" sz="1600" dirty="0"/>
              <a:t> </a:t>
            </a:r>
            <a:r>
              <a:rPr lang="sk-SK" sz="1600" dirty="0" err="1"/>
              <a:t>naskenovat</a:t>
            </a:r>
            <a:r>
              <a:rPr lang="sk-SK" sz="1600" dirty="0"/>
              <a:t> celou plochu </a:t>
            </a:r>
            <a:r>
              <a:rPr lang="sk-SK" sz="1600" dirty="0" smtClean="0"/>
              <a:t>B4. </a:t>
            </a:r>
            <a:r>
              <a:rPr lang="sk-SK" sz="1600" dirty="0" err="1" smtClean="0"/>
              <a:t>Rozlišení</a:t>
            </a:r>
            <a:r>
              <a:rPr lang="sk-SK" sz="1600" dirty="0" smtClean="0"/>
              <a:t> </a:t>
            </a:r>
            <a:r>
              <a:rPr lang="sk-SK" sz="1600" dirty="0"/>
              <a:t>skeneru je 4800 dpi x 2400 dpi. Skener </a:t>
            </a:r>
            <a:r>
              <a:rPr lang="sk-SK" sz="1600" dirty="0" err="1"/>
              <a:t>běží</a:t>
            </a:r>
            <a:r>
              <a:rPr lang="sk-SK" sz="1600" dirty="0"/>
              <a:t> v módu </a:t>
            </a:r>
            <a:r>
              <a:rPr lang="sk-SK" sz="1600" dirty="0" err="1"/>
              <a:t>pro</a:t>
            </a:r>
            <a:r>
              <a:rPr lang="sk-SK" sz="1600" dirty="0"/>
              <a:t> </a:t>
            </a:r>
            <a:r>
              <a:rPr lang="sk-SK" sz="1600" dirty="0" err="1"/>
              <a:t>skenování</a:t>
            </a:r>
            <a:r>
              <a:rPr lang="sk-SK" sz="1600" dirty="0"/>
              <a:t> 24-bit </a:t>
            </a:r>
            <a:r>
              <a:rPr lang="sk-SK" sz="1600" dirty="0" err="1"/>
              <a:t>barev</a:t>
            </a:r>
            <a:r>
              <a:rPr lang="sk-SK" sz="1600" dirty="0"/>
              <a:t>. Jak </a:t>
            </a:r>
            <a:r>
              <a:rPr lang="sk-SK" sz="1600" dirty="0" err="1"/>
              <a:t>veliké</a:t>
            </a:r>
            <a:r>
              <a:rPr lang="sk-SK" sz="1600" dirty="0"/>
              <a:t> bude </a:t>
            </a:r>
            <a:r>
              <a:rPr lang="sk-SK" sz="1600" dirty="0" err="1"/>
              <a:t>množství</a:t>
            </a:r>
            <a:r>
              <a:rPr lang="sk-SK" sz="1600" dirty="0"/>
              <a:t> naskenovaných </a:t>
            </a:r>
            <a:r>
              <a:rPr lang="sk-SK" sz="1600" dirty="0" err="1"/>
              <a:t>dat</a:t>
            </a:r>
            <a:r>
              <a:rPr lang="sk-SK" sz="1600" dirty="0"/>
              <a:t>? (</a:t>
            </a:r>
            <a:r>
              <a:rPr lang="sk-SK" sz="1600" dirty="0" err="1"/>
              <a:t>Zokrouhlete</a:t>
            </a:r>
            <a:r>
              <a:rPr lang="sk-SK" sz="1600" dirty="0"/>
              <a:t> na </a:t>
            </a:r>
            <a:r>
              <a:rPr lang="sk-SK" sz="1600" dirty="0" err="1"/>
              <a:t>kB</a:t>
            </a:r>
            <a:r>
              <a:rPr lang="sk-SK" sz="1600" dirty="0" smtClean="0"/>
              <a:t>)</a:t>
            </a:r>
            <a:endParaRPr lang="sk-SK" sz="1600" dirty="0"/>
          </a:p>
        </p:txBody>
      </p:sp>
      <p:sp>
        <p:nvSpPr>
          <p:cNvPr id="11" name="Ovál 10"/>
          <p:cNvSpPr/>
          <p:nvPr/>
        </p:nvSpPr>
        <p:spPr>
          <a:xfrm>
            <a:off x="8748464" y="260648"/>
            <a:ext cx="144016" cy="144016"/>
          </a:xfrm>
          <a:prstGeom prst="ellipse">
            <a:avLst/>
          </a:prstGeom>
          <a:solidFill>
            <a:srgbClr val="95272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2" name="BlokTextu 11"/>
          <p:cNvSpPr txBox="1"/>
          <p:nvPr/>
        </p:nvSpPr>
        <p:spPr>
          <a:xfrm>
            <a:off x="8316416" y="17841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7.1</a:t>
            </a:r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/>
              <a:t>Tisk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4468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Tisk</a:t>
            </a:r>
            <a:r>
              <a:rPr lang="sk-SK" dirty="0" smtClean="0"/>
              <a:t> / </a:t>
            </a:r>
            <a:r>
              <a:rPr lang="sk-SK" sz="1050" b="1" dirty="0"/>
              <a:t>Ostatní </a:t>
            </a:r>
            <a:r>
              <a:rPr lang="sk-SK" sz="1050" b="1" dirty="0" err="1"/>
              <a:t>důležité</a:t>
            </a:r>
            <a:r>
              <a:rPr lang="sk-SK" sz="1050" b="1" dirty="0"/>
              <a:t> </a:t>
            </a:r>
            <a:r>
              <a:rPr lang="sk-SK" sz="1050" b="1" dirty="0" err="1"/>
              <a:t>věci</a:t>
            </a:r>
            <a:r>
              <a:rPr lang="sk-SK" sz="1050" b="1" dirty="0"/>
              <a:t> </a:t>
            </a:r>
            <a:r>
              <a:rPr lang="sk-SK" sz="1050" b="1" dirty="0" err="1"/>
              <a:t>ohledně</a:t>
            </a:r>
            <a:r>
              <a:rPr lang="sk-SK" sz="1050" b="1" dirty="0"/>
              <a:t> </a:t>
            </a:r>
            <a:r>
              <a:rPr lang="sk-SK" sz="1050" b="1" dirty="0" err="1" smtClean="0"/>
              <a:t>tisku</a:t>
            </a:r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06966"/>
            <a:ext cx="8208912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600" b="1" dirty="0" err="1" smtClean="0"/>
              <a:t>Příklad</a:t>
            </a:r>
            <a:r>
              <a:rPr lang="en-US" sz="1600" b="1" dirty="0" smtClean="0"/>
              <a:t> </a:t>
            </a:r>
            <a:r>
              <a:rPr lang="sk-SK" sz="1600" b="1" dirty="0" smtClean="0"/>
              <a:t>č.2</a:t>
            </a:r>
            <a:r>
              <a:rPr lang="en-US" sz="1600" b="1" dirty="0" smtClean="0"/>
              <a:t>:</a:t>
            </a:r>
          </a:p>
          <a:p>
            <a:r>
              <a:rPr lang="sk-SK" sz="1600" dirty="0" err="1" smtClean="0"/>
              <a:t>Mějme</a:t>
            </a:r>
            <a:r>
              <a:rPr lang="sk-SK" sz="1600" dirty="0" smtClean="0"/>
              <a:t> </a:t>
            </a:r>
            <a:r>
              <a:rPr lang="sk-SK" sz="1600" dirty="0" err="1" smtClean="0"/>
              <a:t>tisk</a:t>
            </a:r>
            <a:r>
              <a:rPr lang="sk-SK" sz="1600" dirty="0" smtClean="0"/>
              <a:t> o </a:t>
            </a:r>
            <a:r>
              <a:rPr lang="sk-SK" sz="1600" dirty="0" err="1" smtClean="0"/>
              <a:t>velkosti</a:t>
            </a:r>
            <a:r>
              <a:rPr lang="sk-SK" sz="1600" dirty="0" smtClean="0"/>
              <a:t> B4. </a:t>
            </a:r>
            <a:r>
              <a:rPr lang="sk-SK" sz="1600" i="1" dirty="0" smtClean="0">
                <a:solidFill>
                  <a:schemeClr val="bg1">
                    <a:lumMod val="50000"/>
                  </a:schemeClr>
                </a:solidFill>
              </a:rPr>
              <a:t>(B4 formát má </a:t>
            </a:r>
            <a:r>
              <a:rPr lang="sk-SK" sz="1600" i="1" dirty="0" err="1" smtClean="0">
                <a:solidFill>
                  <a:schemeClr val="bg1">
                    <a:lumMod val="50000"/>
                  </a:schemeClr>
                </a:solidFill>
              </a:rPr>
              <a:t>velikost</a:t>
            </a:r>
            <a:r>
              <a:rPr lang="sk-SK" sz="1600" i="1" dirty="0" smtClean="0">
                <a:solidFill>
                  <a:schemeClr val="bg1">
                    <a:lumMod val="50000"/>
                  </a:schemeClr>
                </a:solidFill>
              </a:rPr>
              <a:t> 250mm × 353mm. Nechte </a:t>
            </a:r>
            <a:r>
              <a:rPr lang="sk-SK" sz="1600" i="1" dirty="0" err="1" smtClean="0">
                <a:solidFill>
                  <a:schemeClr val="bg1">
                    <a:lumMod val="50000"/>
                  </a:schemeClr>
                </a:solidFill>
              </a:rPr>
              <a:t>studenty</a:t>
            </a:r>
            <a:r>
              <a:rPr lang="sk-SK" sz="1600" i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sk-SK" sz="1600" i="1" dirty="0" err="1" smtClean="0">
                <a:solidFill>
                  <a:schemeClr val="bg1">
                    <a:lumMod val="50000"/>
                  </a:schemeClr>
                </a:solidFill>
              </a:rPr>
              <a:t>použít</a:t>
            </a:r>
            <a:r>
              <a:rPr lang="sk-SK" sz="1600" i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sk-SK" sz="1600" i="1" dirty="0" err="1" smtClean="0">
                <a:solidFill>
                  <a:schemeClr val="bg1">
                    <a:lumMod val="50000"/>
                  </a:schemeClr>
                </a:solidFill>
              </a:rPr>
              <a:t>wikipedii</a:t>
            </a:r>
            <a:r>
              <a:rPr lang="sk-SK" sz="1600" i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sk-SK" sz="1600" i="1" dirty="0" err="1" smtClean="0">
                <a:solidFill>
                  <a:schemeClr val="bg1">
                    <a:lumMod val="50000"/>
                  </a:schemeClr>
                </a:solidFill>
              </a:rPr>
              <a:t>pro</a:t>
            </a:r>
            <a:r>
              <a:rPr lang="sk-SK" sz="1600" i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sk-SK" sz="1600" i="1" dirty="0" err="1" smtClean="0">
                <a:solidFill>
                  <a:schemeClr val="bg1">
                    <a:lumMod val="50000"/>
                  </a:schemeClr>
                </a:solidFill>
              </a:rPr>
              <a:t>vyhlaedání</a:t>
            </a:r>
            <a:r>
              <a:rPr lang="sk-SK" sz="1600" i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sk-SK" sz="1600" i="1" dirty="0" err="1" smtClean="0">
                <a:solidFill>
                  <a:schemeClr val="bg1">
                    <a:lumMod val="50000"/>
                  </a:schemeClr>
                </a:solidFill>
              </a:rPr>
              <a:t>této</a:t>
            </a:r>
            <a:r>
              <a:rPr lang="sk-SK" sz="1600" i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sk-SK" sz="1600" i="1" dirty="0" err="1" smtClean="0">
                <a:solidFill>
                  <a:schemeClr val="bg1">
                    <a:lumMod val="50000"/>
                  </a:schemeClr>
                </a:solidFill>
              </a:rPr>
              <a:t>informace</a:t>
            </a:r>
            <a:r>
              <a:rPr lang="sk-SK" sz="1600" i="1" dirty="0" smtClean="0">
                <a:solidFill>
                  <a:schemeClr val="bg1">
                    <a:lumMod val="50000"/>
                  </a:schemeClr>
                </a:solidFill>
              </a:rPr>
              <a:t>!) </a:t>
            </a:r>
            <a:r>
              <a:rPr lang="sk-SK" sz="1600" dirty="0" smtClean="0"/>
              <a:t>Skener, </a:t>
            </a:r>
            <a:r>
              <a:rPr lang="sk-SK" sz="1600" dirty="0" err="1" smtClean="0"/>
              <a:t>který</a:t>
            </a:r>
            <a:r>
              <a:rPr lang="sk-SK" sz="1600" dirty="0" smtClean="0"/>
              <a:t> je </a:t>
            </a:r>
            <a:r>
              <a:rPr lang="sk-SK" sz="1600" dirty="0" err="1" smtClean="0"/>
              <a:t>schopen</a:t>
            </a:r>
            <a:r>
              <a:rPr lang="sk-SK" sz="1600" dirty="0" smtClean="0"/>
              <a:t> </a:t>
            </a:r>
            <a:r>
              <a:rPr lang="sk-SK" sz="1600" dirty="0" err="1" smtClean="0"/>
              <a:t>naskenovat</a:t>
            </a:r>
            <a:r>
              <a:rPr lang="sk-SK" sz="1600" dirty="0" smtClean="0"/>
              <a:t> celou plochu B4. </a:t>
            </a:r>
            <a:r>
              <a:rPr lang="sk-SK" sz="1600" dirty="0" err="1" smtClean="0"/>
              <a:t>Rozlišení</a:t>
            </a:r>
            <a:r>
              <a:rPr lang="sk-SK" sz="1600" dirty="0" smtClean="0"/>
              <a:t> skeneru je 4800 dpi x 2400 dpi. Skener </a:t>
            </a:r>
            <a:r>
              <a:rPr lang="sk-SK" sz="1600" dirty="0" err="1" smtClean="0"/>
              <a:t>běží</a:t>
            </a:r>
            <a:r>
              <a:rPr lang="sk-SK" sz="1600" dirty="0" smtClean="0"/>
              <a:t> v módu </a:t>
            </a:r>
            <a:r>
              <a:rPr lang="sk-SK" sz="1600" dirty="0" err="1" smtClean="0"/>
              <a:t>pro</a:t>
            </a:r>
            <a:r>
              <a:rPr lang="sk-SK" sz="1600" dirty="0" smtClean="0"/>
              <a:t> </a:t>
            </a:r>
            <a:r>
              <a:rPr lang="sk-SK" sz="1600" dirty="0" err="1" smtClean="0"/>
              <a:t>skenování</a:t>
            </a:r>
            <a:r>
              <a:rPr lang="sk-SK" sz="1600" dirty="0" smtClean="0"/>
              <a:t> 24-bit </a:t>
            </a:r>
            <a:r>
              <a:rPr lang="sk-SK" sz="1600" dirty="0" err="1" smtClean="0"/>
              <a:t>barev</a:t>
            </a:r>
            <a:r>
              <a:rPr lang="sk-SK" sz="1600" dirty="0" smtClean="0"/>
              <a:t>. Jak </a:t>
            </a:r>
            <a:r>
              <a:rPr lang="sk-SK" sz="1600" dirty="0" err="1" smtClean="0"/>
              <a:t>veliké</a:t>
            </a:r>
            <a:r>
              <a:rPr lang="sk-SK" sz="1600" dirty="0" smtClean="0"/>
              <a:t> bude </a:t>
            </a:r>
            <a:r>
              <a:rPr lang="sk-SK" sz="1600" dirty="0" err="1" smtClean="0"/>
              <a:t>množství</a:t>
            </a:r>
            <a:r>
              <a:rPr lang="sk-SK" sz="1600" dirty="0" smtClean="0"/>
              <a:t> naskenovaných </a:t>
            </a:r>
            <a:r>
              <a:rPr lang="sk-SK" sz="1600" dirty="0" err="1" smtClean="0"/>
              <a:t>dat</a:t>
            </a:r>
            <a:r>
              <a:rPr lang="sk-SK" sz="1600" dirty="0" smtClean="0"/>
              <a:t>? (</a:t>
            </a:r>
            <a:r>
              <a:rPr lang="sk-SK" sz="1600" dirty="0" err="1" smtClean="0"/>
              <a:t>Zokrouhlete</a:t>
            </a:r>
            <a:r>
              <a:rPr lang="sk-SK" sz="1600" dirty="0" smtClean="0"/>
              <a:t> na </a:t>
            </a:r>
            <a:r>
              <a:rPr lang="sk-SK" sz="1600" dirty="0" err="1" smtClean="0"/>
              <a:t>kB</a:t>
            </a:r>
            <a:r>
              <a:rPr lang="sk-SK" sz="1600" dirty="0" smtClean="0"/>
              <a:t>)</a:t>
            </a:r>
          </a:p>
          <a:p>
            <a:endParaRPr lang="en-US" sz="1600" dirty="0"/>
          </a:p>
          <a:p>
            <a:r>
              <a:rPr lang="sk-SK" sz="1600" b="1" dirty="0" err="1" smtClean="0"/>
              <a:t>Řešení</a:t>
            </a:r>
            <a:r>
              <a:rPr lang="en-US" sz="1600" b="1" dirty="0" smtClean="0"/>
              <a:t>:</a:t>
            </a:r>
          </a:p>
          <a:p>
            <a:r>
              <a:rPr lang="sk-SK" sz="1600" dirty="0" smtClean="0"/>
              <a:t>25.0cm </a:t>
            </a:r>
            <a:r>
              <a:rPr lang="sk-SK" sz="1600" dirty="0"/>
              <a:t>= 25.0/2.54 </a:t>
            </a:r>
            <a:r>
              <a:rPr lang="sk-SK" sz="1600" dirty="0" err="1"/>
              <a:t>palců</a:t>
            </a:r>
            <a:r>
              <a:rPr lang="sk-SK" sz="1600" dirty="0"/>
              <a:t> = 9.84 </a:t>
            </a:r>
            <a:r>
              <a:rPr lang="sk-SK" sz="1600" dirty="0" err="1"/>
              <a:t>palců</a:t>
            </a:r>
            <a:r>
              <a:rPr lang="sk-SK" sz="1600" dirty="0"/>
              <a:t>.</a:t>
            </a:r>
            <a:br>
              <a:rPr lang="sk-SK" sz="1600" dirty="0"/>
            </a:br>
            <a:r>
              <a:rPr lang="sk-SK" sz="1600" dirty="0"/>
              <a:t>35.3cm = 35.3/2.54 </a:t>
            </a:r>
            <a:r>
              <a:rPr lang="sk-SK" sz="1600" dirty="0" err="1"/>
              <a:t>palců</a:t>
            </a:r>
            <a:r>
              <a:rPr lang="sk-SK" sz="1600" dirty="0"/>
              <a:t> = 13.89 </a:t>
            </a:r>
            <a:r>
              <a:rPr lang="sk-SK" sz="1600" dirty="0" err="1"/>
              <a:t>palců</a:t>
            </a:r>
            <a:r>
              <a:rPr lang="sk-SK" sz="1600" dirty="0"/>
              <a:t>.</a:t>
            </a:r>
            <a:br>
              <a:rPr lang="sk-SK" sz="1600" dirty="0"/>
            </a:br>
            <a:r>
              <a:rPr lang="sk-SK" sz="1600" dirty="0"/>
              <a:t/>
            </a:r>
            <a:br>
              <a:rPr lang="sk-SK" sz="1600" dirty="0"/>
            </a:br>
            <a:r>
              <a:rPr lang="sk-SK" sz="1600" dirty="0" smtClean="0"/>
              <a:t>9.84 </a:t>
            </a:r>
            <a:r>
              <a:rPr lang="sk-SK" sz="1600" dirty="0"/>
              <a:t>* 4800 = 47242 </a:t>
            </a:r>
            <a:r>
              <a:rPr lang="sk-SK" sz="1600" dirty="0" err="1"/>
              <a:t>pixelů</a:t>
            </a:r>
            <a:r>
              <a:rPr lang="sk-SK" sz="1600" dirty="0"/>
              <a:t> na </a:t>
            </a:r>
            <a:r>
              <a:rPr lang="sk-SK" sz="1600" dirty="0" err="1"/>
              <a:t>šířku</a:t>
            </a:r>
            <a:r>
              <a:rPr lang="sk-SK" sz="1600" dirty="0"/>
              <a:t/>
            </a:r>
            <a:br>
              <a:rPr lang="sk-SK" sz="1600" dirty="0"/>
            </a:br>
            <a:r>
              <a:rPr lang="sk-SK" sz="1600" dirty="0"/>
              <a:t>13.89 * 2400 = 33336 </a:t>
            </a:r>
            <a:r>
              <a:rPr lang="sk-SK" sz="1600" dirty="0" err="1"/>
              <a:t>pixelů</a:t>
            </a:r>
            <a:r>
              <a:rPr lang="sk-SK" sz="1600" dirty="0"/>
              <a:t> na výšku </a:t>
            </a:r>
            <a:endParaRPr lang="sk-SK" sz="1600" dirty="0" smtClean="0"/>
          </a:p>
          <a:p>
            <a:endParaRPr lang="sk-SK" sz="1600" dirty="0" smtClean="0"/>
          </a:p>
          <a:p>
            <a:r>
              <a:rPr lang="sk-SK" sz="1600" dirty="0"/>
              <a:t>Celkové </a:t>
            </a:r>
            <a:r>
              <a:rPr lang="sk-SK" sz="1600" dirty="0" err="1"/>
              <a:t>množství</a:t>
            </a:r>
            <a:r>
              <a:rPr lang="sk-SK" sz="1600" dirty="0"/>
              <a:t> </a:t>
            </a:r>
            <a:r>
              <a:rPr lang="sk-SK" sz="1600" dirty="0" err="1"/>
              <a:t>pixelů</a:t>
            </a:r>
            <a:r>
              <a:rPr lang="sk-SK" sz="1600" dirty="0"/>
              <a:t> je</a:t>
            </a:r>
            <a:r>
              <a:rPr lang="sk-SK" sz="1600" dirty="0" smtClean="0"/>
              <a:t>:</a:t>
            </a:r>
          </a:p>
          <a:p>
            <a:r>
              <a:rPr lang="sk-SK" sz="1600" dirty="0" smtClean="0"/>
              <a:t>47242 </a:t>
            </a:r>
            <a:r>
              <a:rPr lang="sk-SK" sz="1600" dirty="0"/>
              <a:t>* 33336 = 1 574 859 312 </a:t>
            </a:r>
            <a:r>
              <a:rPr lang="sk-SK" sz="1600" dirty="0" err="1"/>
              <a:t>pixelů</a:t>
            </a:r>
            <a:r>
              <a:rPr lang="sk-SK" sz="1600" dirty="0"/>
              <a:t>.</a:t>
            </a:r>
            <a:br>
              <a:rPr lang="sk-SK" sz="1600" dirty="0"/>
            </a:br>
            <a:r>
              <a:rPr lang="sk-SK" sz="1600" dirty="0"/>
              <a:t/>
            </a:r>
            <a:br>
              <a:rPr lang="sk-SK" sz="1600" dirty="0"/>
            </a:br>
            <a:r>
              <a:rPr lang="sk-SK" sz="1600" dirty="0" err="1"/>
              <a:t>Vzhledem</a:t>
            </a:r>
            <a:r>
              <a:rPr lang="sk-SK" sz="1600" dirty="0"/>
              <a:t> k tomu, že každý pixel musí </a:t>
            </a:r>
            <a:r>
              <a:rPr lang="sk-SK" sz="1600" dirty="0" err="1"/>
              <a:t>vlastnit</a:t>
            </a:r>
            <a:r>
              <a:rPr lang="sk-SK" sz="1600" dirty="0"/>
              <a:t> </a:t>
            </a:r>
            <a:r>
              <a:rPr lang="sk-SK" sz="1600" dirty="0" err="1"/>
              <a:t>informace</a:t>
            </a:r>
            <a:r>
              <a:rPr lang="sk-SK" sz="1600" dirty="0"/>
              <a:t> o </a:t>
            </a:r>
            <a:r>
              <a:rPr lang="sk-SK" sz="1600" dirty="0" err="1"/>
              <a:t>velkosti</a:t>
            </a:r>
            <a:r>
              <a:rPr lang="sk-SK" sz="1600" dirty="0"/>
              <a:t> 24-bit = 3Byte. Celková </a:t>
            </a:r>
            <a:r>
              <a:rPr lang="sk-SK" sz="1600" dirty="0" err="1"/>
              <a:t>velikost</a:t>
            </a:r>
            <a:r>
              <a:rPr lang="sk-SK" sz="1600" dirty="0"/>
              <a:t> </a:t>
            </a:r>
            <a:r>
              <a:rPr lang="sk-SK" sz="1600" dirty="0" err="1"/>
              <a:t>souboru</a:t>
            </a:r>
            <a:r>
              <a:rPr lang="sk-SK" sz="1600" dirty="0"/>
              <a:t> bude 1 574 859 312 * 3 = 4 724 577 963 </a:t>
            </a:r>
            <a:r>
              <a:rPr lang="sk-SK" sz="1600" dirty="0" err="1"/>
              <a:t>bytů</a:t>
            </a:r>
            <a:r>
              <a:rPr lang="sk-SK" sz="1600" dirty="0"/>
              <a:t> = </a:t>
            </a:r>
            <a:r>
              <a:rPr lang="sk-SK" sz="1600" b="1" dirty="0"/>
              <a:t>4 724 578 </a:t>
            </a:r>
            <a:r>
              <a:rPr lang="sk-SK" sz="1600" b="1" dirty="0" err="1"/>
              <a:t>kB</a:t>
            </a:r>
            <a:r>
              <a:rPr lang="sk-SK" sz="1600" b="1" dirty="0"/>
              <a:t>.</a:t>
            </a:r>
            <a:endParaRPr lang="sk-SK" sz="1600" dirty="0"/>
          </a:p>
          <a:p>
            <a:endParaRPr lang="en-US" sz="1600" b="1" dirty="0" smtClean="0"/>
          </a:p>
          <a:p>
            <a:endParaRPr lang="sk-SK" sz="1600" dirty="0"/>
          </a:p>
          <a:p>
            <a:endParaRPr lang="sk-SK" sz="1600" b="1" dirty="0"/>
          </a:p>
          <a:p>
            <a:endParaRPr lang="sk-SK" sz="1600" dirty="0"/>
          </a:p>
        </p:txBody>
      </p:sp>
      <p:sp>
        <p:nvSpPr>
          <p:cNvPr id="11" name="Ovál 10"/>
          <p:cNvSpPr/>
          <p:nvPr/>
        </p:nvSpPr>
        <p:spPr>
          <a:xfrm>
            <a:off x="8748464" y="260648"/>
            <a:ext cx="144016" cy="144016"/>
          </a:xfrm>
          <a:prstGeom prst="ellipse">
            <a:avLst/>
          </a:prstGeom>
          <a:solidFill>
            <a:srgbClr val="95272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2" name="BlokTextu 11"/>
          <p:cNvSpPr txBox="1"/>
          <p:nvPr/>
        </p:nvSpPr>
        <p:spPr>
          <a:xfrm>
            <a:off x="8316416" y="17841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7.1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Pořízení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snímku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Pořízení</a:t>
            </a:r>
            <a:r>
              <a:rPr lang="sk-SK" dirty="0" smtClean="0"/>
              <a:t> snímku / </a:t>
            </a:r>
            <a:r>
              <a:rPr lang="pt-BR" sz="1050" dirty="0" smtClean="0"/>
              <a:t>Z čeho se digitální fotoaparát skládá a jeho parametry</a:t>
            </a:r>
          </a:p>
          <a:p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03484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smtClean="0"/>
              <a:t>Procesor</a:t>
            </a:r>
            <a:endParaRPr lang="pt-BR" dirty="0"/>
          </a:p>
        </p:txBody>
      </p:sp>
      <p:pic>
        <p:nvPicPr>
          <p:cNvPr id="11" name="Obrázok 10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9185" y="1844824"/>
            <a:ext cx="3584163" cy="2933830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2" name="BlokTextu 11"/>
          <p:cNvSpPr txBox="1"/>
          <p:nvPr/>
        </p:nvSpPr>
        <p:spPr>
          <a:xfrm>
            <a:off x="4355976" y="1729383"/>
            <a:ext cx="403244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600" dirty="0" err="1"/>
              <a:t>Současné</a:t>
            </a:r>
            <a:r>
              <a:rPr lang="sk-SK" sz="1600" dirty="0"/>
              <a:t> fotoaparáty </a:t>
            </a:r>
            <a:r>
              <a:rPr lang="sk-SK" sz="1600" dirty="0" err="1"/>
              <a:t>mají</a:t>
            </a:r>
            <a:r>
              <a:rPr lang="sk-SK" sz="1600" dirty="0"/>
              <a:t> </a:t>
            </a:r>
            <a:r>
              <a:rPr lang="sk-SK" sz="1600" dirty="0" err="1"/>
              <a:t>rychlé</a:t>
            </a:r>
            <a:r>
              <a:rPr lang="sk-SK" sz="1600" dirty="0"/>
              <a:t>  procesory a </a:t>
            </a:r>
            <a:r>
              <a:rPr lang="sk-SK" sz="1600" dirty="0" err="1"/>
              <a:t>speciálně</a:t>
            </a:r>
            <a:r>
              <a:rPr lang="sk-SK" sz="1600" dirty="0"/>
              <a:t> upravenou logiku tak, aby </a:t>
            </a:r>
            <a:r>
              <a:rPr lang="sk-SK" sz="1600" dirty="0" err="1"/>
              <a:t>bylo</a:t>
            </a:r>
            <a:r>
              <a:rPr lang="sk-SK" sz="1600" dirty="0"/>
              <a:t> možné </a:t>
            </a:r>
            <a:r>
              <a:rPr lang="sk-SK" sz="1600" dirty="0" err="1"/>
              <a:t>vykonávat</a:t>
            </a:r>
            <a:r>
              <a:rPr lang="sk-SK" sz="1600" dirty="0"/>
              <a:t> </a:t>
            </a:r>
            <a:r>
              <a:rPr lang="sk-SK" sz="1600" dirty="0" err="1"/>
              <a:t>specializované</a:t>
            </a:r>
            <a:r>
              <a:rPr lang="sk-SK" sz="1600" dirty="0"/>
              <a:t> </a:t>
            </a:r>
            <a:r>
              <a:rPr lang="sk-SK" sz="1600" dirty="0" err="1"/>
              <a:t>operace</a:t>
            </a:r>
            <a:r>
              <a:rPr lang="sk-SK" sz="1600" dirty="0"/>
              <a:t> </a:t>
            </a:r>
            <a:r>
              <a:rPr lang="sk-SK" sz="1600" dirty="0" err="1"/>
              <a:t>rychle</a:t>
            </a:r>
            <a:r>
              <a:rPr lang="sk-SK" sz="1600" dirty="0"/>
              <a:t>.</a:t>
            </a:r>
          </a:p>
          <a:p>
            <a:r>
              <a:rPr lang="cs-CZ" sz="1200" b="1" i="1" dirty="0" smtClean="0"/>
              <a:t> </a:t>
            </a:r>
            <a:endParaRPr lang="sk-SK" sz="1400" i="1" dirty="0" err="1" smtClean="0"/>
          </a:p>
        </p:txBody>
      </p:sp>
      <p:sp>
        <p:nvSpPr>
          <p:cNvPr id="14" name="BlokTextu 13"/>
          <p:cNvSpPr txBox="1"/>
          <p:nvPr/>
        </p:nvSpPr>
        <p:spPr>
          <a:xfrm>
            <a:off x="4427984" y="2924944"/>
            <a:ext cx="55446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Ale tento </a:t>
            </a:r>
            <a:r>
              <a:rPr lang="cs-CZ" sz="12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určite</a:t>
            </a:r>
            <a:r>
              <a:rPr lang="cs-CZ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ne</a:t>
            </a:r>
            <a:r>
              <a:rPr lang="en-US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! </a:t>
            </a:r>
            <a:r>
              <a:rPr lang="en-US" sz="12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Tohle</a:t>
            </a:r>
            <a:r>
              <a:rPr lang="en-US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je Intel 80486!</a:t>
            </a:r>
            <a:endParaRPr lang="sk-SK" sz="1400" dirty="0" err="1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/>
              <a:t>Tisk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4468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Tisk</a:t>
            </a:r>
            <a:r>
              <a:rPr lang="sk-SK" dirty="0" smtClean="0"/>
              <a:t> / </a:t>
            </a:r>
            <a:r>
              <a:rPr lang="sk-SK" sz="1050" b="1" dirty="0"/>
              <a:t>Ostatní </a:t>
            </a:r>
            <a:r>
              <a:rPr lang="sk-SK" sz="1050" b="1" dirty="0" err="1"/>
              <a:t>důležité</a:t>
            </a:r>
            <a:r>
              <a:rPr lang="sk-SK" sz="1050" b="1" dirty="0"/>
              <a:t> </a:t>
            </a:r>
            <a:r>
              <a:rPr lang="sk-SK" sz="1050" b="1" dirty="0" err="1"/>
              <a:t>věci</a:t>
            </a:r>
            <a:r>
              <a:rPr lang="sk-SK" sz="1050" b="1" dirty="0"/>
              <a:t> </a:t>
            </a:r>
            <a:r>
              <a:rPr lang="sk-SK" sz="1050" b="1" dirty="0" err="1"/>
              <a:t>ohledně</a:t>
            </a:r>
            <a:r>
              <a:rPr lang="sk-SK" sz="1050" b="1" dirty="0"/>
              <a:t> </a:t>
            </a:r>
            <a:r>
              <a:rPr lang="sk-SK" sz="1050" b="1" dirty="0" err="1" smtClean="0"/>
              <a:t>tisku</a:t>
            </a:r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06966"/>
            <a:ext cx="820891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600" b="1" dirty="0" err="1" smtClean="0"/>
              <a:t>Co</a:t>
            </a:r>
            <a:r>
              <a:rPr lang="sk-SK" sz="1600" b="1" dirty="0" smtClean="0"/>
              <a:t> </a:t>
            </a:r>
            <a:r>
              <a:rPr lang="sk-SK" sz="1600" b="1" dirty="0" err="1" smtClean="0"/>
              <a:t>mě</a:t>
            </a:r>
            <a:r>
              <a:rPr lang="sk-SK" sz="1600" b="1" dirty="0" smtClean="0"/>
              <a:t> zarazilo na </a:t>
            </a:r>
            <a:r>
              <a:rPr lang="sk-SK" sz="1600" b="1" dirty="0" err="1" smtClean="0"/>
              <a:t>maturitních</a:t>
            </a:r>
            <a:r>
              <a:rPr lang="sk-SK" sz="1600" b="1" dirty="0" smtClean="0"/>
              <a:t> </a:t>
            </a:r>
            <a:r>
              <a:rPr lang="sk-SK" sz="1600" b="1" dirty="0" err="1" smtClean="0"/>
              <a:t>otázkách</a:t>
            </a:r>
            <a:endParaRPr lang="sk-SK" sz="1600" b="1" dirty="0" smtClean="0"/>
          </a:p>
          <a:p>
            <a:endParaRPr lang="sk-SK" sz="1600" b="1" dirty="0"/>
          </a:p>
          <a:p>
            <a:r>
              <a:rPr lang="sk-SK" sz="1600" b="1" dirty="0" smtClean="0">
                <a:solidFill>
                  <a:schemeClr val="bg1">
                    <a:lumMod val="10000"/>
                  </a:schemeClr>
                </a:solidFill>
              </a:rPr>
              <a:t>Otázka č.8 -</a:t>
            </a:r>
            <a:r>
              <a:rPr lang="sk-SK" sz="1600" dirty="0" smtClean="0">
                <a:solidFill>
                  <a:srgbClr val="C00000"/>
                </a:solidFill>
              </a:rPr>
              <a:t> </a:t>
            </a:r>
            <a:r>
              <a:rPr lang="sk-SK" sz="1600" dirty="0" smtClean="0"/>
              <a:t>Chcete </a:t>
            </a:r>
            <a:r>
              <a:rPr lang="sk-SK" sz="1600" dirty="0" err="1"/>
              <a:t>skenovat</a:t>
            </a:r>
            <a:r>
              <a:rPr lang="sk-SK" sz="1600" dirty="0"/>
              <a:t> </a:t>
            </a:r>
            <a:r>
              <a:rPr lang="sk-SK" sz="1600" dirty="0" err="1"/>
              <a:t>obrázek</a:t>
            </a:r>
            <a:r>
              <a:rPr lang="sk-SK" sz="1600" dirty="0"/>
              <a:t> a </a:t>
            </a:r>
            <a:r>
              <a:rPr lang="sk-SK" sz="1600" dirty="0" err="1"/>
              <a:t>následně</a:t>
            </a:r>
            <a:r>
              <a:rPr lang="sk-SK" sz="1600" dirty="0"/>
              <a:t> jej </a:t>
            </a:r>
            <a:r>
              <a:rPr lang="sk-SK" sz="1600" dirty="0" err="1"/>
              <a:t>použít</a:t>
            </a:r>
            <a:r>
              <a:rPr lang="sk-SK" sz="1600" dirty="0"/>
              <a:t> na webové </a:t>
            </a:r>
            <a:r>
              <a:rPr lang="sk-SK" sz="1600" dirty="0" err="1"/>
              <a:t>stránce</a:t>
            </a:r>
            <a:r>
              <a:rPr lang="sk-SK" sz="1600" dirty="0"/>
              <a:t> </a:t>
            </a:r>
            <a:r>
              <a:rPr lang="sk-SK" sz="1600" dirty="0" err="1"/>
              <a:t>ve</a:t>
            </a:r>
            <a:r>
              <a:rPr lang="sk-SK" sz="1600" dirty="0"/>
              <a:t> </a:t>
            </a:r>
            <a:r>
              <a:rPr lang="sk-SK" sz="1600" dirty="0" err="1"/>
              <a:t>stejné</a:t>
            </a:r>
            <a:r>
              <a:rPr lang="sk-SK" sz="1600" dirty="0"/>
              <a:t> </a:t>
            </a:r>
            <a:r>
              <a:rPr lang="sk-SK" sz="1600" dirty="0" err="1"/>
              <a:t>velikosti</a:t>
            </a:r>
            <a:r>
              <a:rPr lang="sk-SK" sz="1600" dirty="0"/>
              <a:t>. </a:t>
            </a:r>
            <a:r>
              <a:rPr lang="sk-SK" sz="1600" dirty="0" err="1"/>
              <a:t>Které</a:t>
            </a:r>
            <a:r>
              <a:rPr lang="sk-SK" sz="1600" dirty="0"/>
              <a:t> </a:t>
            </a:r>
            <a:r>
              <a:rPr lang="sk-SK" sz="1600" dirty="0" err="1"/>
              <a:t>rozlišení</a:t>
            </a:r>
            <a:r>
              <a:rPr lang="sk-SK" sz="1600" dirty="0"/>
              <a:t> </a:t>
            </a:r>
            <a:r>
              <a:rPr lang="sk-SK" sz="1600" dirty="0" err="1"/>
              <a:t>vyberete</a:t>
            </a:r>
            <a:r>
              <a:rPr lang="sk-SK" sz="1600" dirty="0"/>
              <a:t> </a:t>
            </a:r>
            <a:r>
              <a:rPr lang="sk-SK" sz="1600" dirty="0" err="1"/>
              <a:t>jako</a:t>
            </a:r>
            <a:r>
              <a:rPr lang="sk-SK" sz="1600" dirty="0"/>
              <a:t> </a:t>
            </a:r>
            <a:r>
              <a:rPr lang="sk-SK" sz="1600" dirty="0" err="1"/>
              <a:t>nejvhodnější</a:t>
            </a:r>
            <a:r>
              <a:rPr lang="sk-SK" sz="1600" dirty="0"/>
              <a:t>? Vyberte jednu z </a:t>
            </a:r>
            <a:r>
              <a:rPr lang="sk-SK" sz="1600" dirty="0" err="1"/>
              <a:t>následujících</a:t>
            </a:r>
            <a:r>
              <a:rPr lang="sk-SK" sz="1600" dirty="0"/>
              <a:t> možností A–D. </a:t>
            </a:r>
            <a:br>
              <a:rPr lang="sk-SK" sz="1600" dirty="0"/>
            </a:br>
            <a:r>
              <a:rPr lang="sk-SK" sz="1600" dirty="0"/>
              <a:t/>
            </a:r>
            <a:br>
              <a:rPr lang="sk-SK" sz="1600" dirty="0"/>
            </a:br>
            <a:r>
              <a:rPr lang="sk-SK" sz="1600" b="1" dirty="0"/>
              <a:t>A) 100 DPI </a:t>
            </a:r>
            <a:r>
              <a:rPr lang="sk-SK" sz="1600" dirty="0"/>
              <a:t/>
            </a:r>
            <a:br>
              <a:rPr lang="sk-SK" sz="1600" dirty="0"/>
            </a:br>
            <a:r>
              <a:rPr lang="sk-SK" sz="1600" dirty="0"/>
              <a:t>B) 300 DPI </a:t>
            </a:r>
            <a:br>
              <a:rPr lang="sk-SK" sz="1600" dirty="0"/>
            </a:br>
            <a:r>
              <a:rPr lang="sk-SK" sz="1600" dirty="0"/>
              <a:t>C) 600 DPI </a:t>
            </a:r>
            <a:br>
              <a:rPr lang="sk-SK" sz="1600" dirty="0"/>
            </a:br>
            <a:r>
              <a:rPr lang="sk-SK" sz="1600" dirty="0"/>
              <a:t>D) 1 000 </a:t>
            </a:r>
            <a:r>
              <a:rPr lang="sk-SK" sz="1600" dirty="0" smtClean="0"/>
              <a:t>DPI</a:t>
            </a:r>
          </a:p>
          <a:p>
            <a:endParaRPr lang="sk-SK" sz="1600" dirty="0"/>
          </a:p>
          <a:p>
            <a:r>
              <a:rPr lang="sk-SK" sz="1600" dirty="0" smtClean="0">
                <a:solidFill>
                  <a:srgbClr val="C00000"/>
                </a:solidFill>
              </a:rPr>
              <a:t>- </a:t>
            </a:r>
            <a:r>
              <a:rPr lang="sk-SK" sz="1600" dirty="0" err="1" smtClean="0">
                <a:solidFill>
                  <a:srgbClr val="C00000"/>
                </a:solidFill>
              </a:rPr>
              <a:t>Správně</a:t>
            </a:r>
            <a:r>
              <a:rPr lang="sk-SK" sz="1600" dirty="0" smtClean="0">
                <a:solidFill>
                  <a:srgbClr val="C00000"/>
                </a:solidFill>
              </a:rPr>
              <a:t> </a:t>
            </a:r>
            <a:r>
              <a:rPr lang="sk-SK" sz="1600" dirty="0" err="1">
                <a:solidFill>
                  <a:srgbClr val="C00000"/>
                </a:solidFill>
              </a:rPr>
              <a:t>bychom</a:t>
            </a:r>
            <a:r>
              <a:rPr lang="sk-SK" sz="1600" dirty="0">
                <a:solidFill>
                  <a:srgbClr val="C00000"/>
                </a:solidFill>
              </a:rPr>
              <a:t> </a:t>
            </a:r>
            <a:r>
              <a:rPr lang="sk-SK" sz="1600" dirty="0" err="1">
                <a:solidFill>
                  <a:srgbClr val="C00000"/>
                </a:solidFill>
              </a:rPr>
              <a:t>měli</a:t>
            </a:r>
            <a:r>
              <a:rPr lang="sk-SK" sz="1600" dirty="0">
                <a:solidFill>
                  <a:srgbClr val="C00000"/>
                </a:solidFill>
              </a:rPr>
              <a:t> </a:t>
            </a:r>
            <a:r>
              <a:rPr lang="sk-SK" sz="1600" dirty="0" err="1">
                <a:solidFill>
                  <a:srgbClr val="C00000"/>
                </a:solidFill>
              </a:rPr>
              <a:t>naskenovat</a:t>
            </a:r>
            <a:r>
              <a:rPr lang="sk-SK" sz="1600" dirty="0">
                <a:solidFill>
                  <a:srgbClr val="C00000"/>
                </a:solidFill>
              </a:rPr>
              <a:t> </a:t>
            </a:r>
            <a:r>
              <a:rPr lang="sk-SK" sz="1600" dirty="0" err="1">
                <a:solidFill>
                  <a:srgbClr val="C00000"/>
                </a:solidFill>
              </a:rPr>
              <a:t>obrázek</a:t>
            </a:r>
            <a:r>
              <a:rPr lang="sk-SK" sz="1600" dirty="0">
                <a:solidFill>
                  <a:srgbClr val="C00000"/>
                </a:solidFill>
              </a:rPr>
              <a:t> </a:t>
            </a:r>
            <a:r>
              <a:rPr lang="sk-SK" sz="1600" dirty="0" err="1">
                <a:solidFill>
                  <a:srgbClr val="C00000"/>
                </a:solidFill>
              </a:rPr>
              <a:t>ve</a:t>
            </a:r>
            <a:r>
              <a:rPr lang="sk-SK" sz="1600" dirty="0">
                <a:solidFill>
                  <a:srgbClr val="C00000"/>
                </a:solidFill>
              </a:rPr>
              <a:t> </a:t>
            </a:r>
            <a:r>
              <a:rPr lang="sk-SK" sz="1600" dirty="0" err="1">
                <a:solidFill>
                  <a:srgbClr val="C00000"/>
                </a:solidFill>
              </a:rPr>
              <a:t>větším</a:t>
            </a:r>
            <a:r>
              <a:rPr lang="sk-SK" sz="1600" dirty="0">
                <a:solidFill>
                  <a:srgbClr val="C00000"/>
                </a:solidFill>
              </a:rPr>
              <a:t> </a:t>
            </a:r>
            <a:r>
              <a:rPr lang="sk-SK" sz="1600" dirty="0" err="1">
                <a:solidFill>
                  <a:srgbClr val="C00000"/>
                </a:solidFill>
              </a:rPr>
              <a:t>rozlišením</a:t>
            </a:r>
            <a:r>
              <a:rPr lang="sk-SK" sz="1600" dirty="0">
                <a:solidFill>
                  <a:srgbClr val="C00000"/>
                </a:solidFill>
              </a:rPr>
              <a:t> a potom ho </a:t>
            </a:r>
            <a:r>
              <a:rPr lang="sk-SK" sz="1600" dirty="0" err="1">
                <a:solidFill>
                  <a:srgbClr val="C00000"/>
                </a:solidFill>
              </a:rPr>
              <a:t>zmenšit</a:t>
            </a:r>
            <a:r>
              <a:rPr lang="sk-SK" sz="1600" dirty="0">
                <a:solidFill>
                  <a:srgbClr val="C00000"/>
                </a:solidFill>
              </a:rPr>
              <a:t> v </a:t>
            </a:r>
            <a:r>
              <a:rPr lang="sk-SK" sz="1600" dirty="0" err="1">
                <a:solidFill>
                  <a:srgbClr val="C00000"/>
                </a:solidFill>
              </a:rPr>
              <a:t>nějakém</a:t>
            </a:r>
            <a:r>
              <a:rPr lang="sk-SK" sz="1600" dirty="0">
                <a:solidFill>
                  <a:srgbClr val="C00000"/>
                </a:solidFill>
              </a:rPr>
              <a:t> </a:t>
            </a:r>
            <a:r>
              <a:rPr lang="sk-SK" sz="1600" dirty="0" err="1">
                <a:solidFill>
                  <a:srgbClr val="C00000"/>
                </a:solidFill>
              </a:rPr>
              <a:t>grafickém</a:t>
            </a:r>
            <a:r>
              <a:rPr lang="sk-SK" sz="1600" dirty="0">
                <a:solidFill>
                  <a:srgbClr val="C00000"/>
                </a:solidFill>
              </a:rPr>
              <a:t> editoru. </a:t>
            </a:r>
            <a:endParaRPr lang="sk-SK" sz="1600" dirty="0" smtClean="0">
              <a:solidFill>
                <a:srgbClr val="C00000"/>
              </a:solidFill>
            </a:endParaRPr>
          </a:p>
          <a:p>
            <a:pPr>
              <a:buFontTx/>
              <a:buChar char="-"/>
            </a:pPr>
            <a:r>
              <a:rPr lang="sk-SK" sz="1600" dirty="0" smtClean="0">
                <a:solidFill>
                  <a:srgbClr val="C00000"/>
                </a:solidFill>
              </a:rPr>
              <a:t> </a:t>
            </a:r>
            <a:r>
              <a:rPr lang="sk-SK" sz="1600" dirty="0" err="1" smtClean="0">
                <a:solidFill>
                  <a:srgbClr val="C00000"/>
                </a:solidFill>
              </a:rPr>
              <a:t>Obrázek</a:t>
            </a:r>
            <a:r>
              <a:rPr lang="sk-SK" sz="1600" dirty="0" smtClean="0">
                <a:solidFill>
                  <a:srgbClr val="C00000"/>
                </a:solidFill>
              </a:rPr>
              <a:t> </a:t>
            </a:r>
            <a:r>
              <a:rPr lang="sk-SK" sz="1600" dirty="0">
                <a:solidFill>
                  <a:srgbClr val="C00000"/>
                </a:solidFill>
              </a:rPr>
              <a:t>nikdy nebude </a:t>
            </a:r>
            <a:r>
              <a:rPr lang="sk-SK" sz="1600" dirty="0" err="1">
                <a:solidFill>
                  <a:srgbClr val="C00000"/>
                </a:solidFill>
              </a:rPr>
              <a:t>mít</a:t>
            </a:r>
            <a:r>
              <a:rPr lang="sk-SK" sz="1600" dirty="0">
                <a:solidFill>
                  <a:srgbClr val="C00000"/>
                </a:solidFill>
              </a:rPr>
              <a:t> </a:t>
            </a:r>
            <a:r>
              <a:rPr lang="sk-SK" sz="1600" dirty="0" err="1">
                <a:solidFill>
                  <a:srgbClr val="C00000"/>
                </a:solidFill>
              </a:rPr>
              <a:t>stejnou</a:t>
            </a:r>
            <a:r>
              <a:rPr lang="sk-SK" sz="1600" dirty="0">
                <a:solidFill>
                  <a:srgbClr val="C00000"/>
                </a:solidFill>
              </a:rPr>
              <a:t> </a:t>
            </a:r>
            <a:r>
              <a:rPr lang="sk-SK" sz="1600" dirty="0" err="1">
                <a:solidFill>
                  <a:srgbClr val="C00000"/>
                </a:solidFill>
              </a:rPr>
              <a:t>velikost</a:t>
            </a:r>
            <a:r>
              <a:rPr lang="sk-SK" sz="1600" dirty="0">
                <a:solidFill>
                  <a:srgbClr val="C00000"/>
                </a:solidFill>
              </a:rPr>
              <a:t> na monitoru, </a:t>
            </a:r>
            <a:r>
              <a:rPr lang="sk-SK" sz="1600" dirty="0" err="1">
                <a:solidFill>
                  <a:srgbClr val="C00000"/>
                </a:solidFill>
              </a:rPr>
              <a:t>jako</a:t>
            </a:r>
            <a:r>
              <a:rPr lang="sk-SK" sz="1600" dirty="0">
                <a:solidFill>
                  <a:srgbClr val="C00000"/>
                </a:solidFill>
              </a:rPr>
              <a:t> </a:t>
            </a:r>
            <a:r>
              <a:rPr lang="sk-SK" sz="1600" dirty="0" err="1">
                <a:solidFill>
                  <a:srgbClr val="C00000"/>
                </a:solidFill>
              </a:rPr>
              <a:t>když</a:t>
            </a:r>
            <a:r>
              <a:rPr lang="sk-SK" sz="1600" dirty="0">
                <a:solidFill>
                  <a:srgbClr val="C00000"/>
                </a:solidFill>
              </a:rPr>
              <a:t> ho budeme </a:t>
            </a:r>
            <a:r>
              <a:rPr lang="sk-SK" sz="1600" dirty="0" err="1">
                <a:solidFill>
                  <a:srgbClr val="C00000"/>
                </a:solidFill>
              </a:rPr>
              <a:t>skenovat</a:t>
            </a:r>
            <a:r>
              <a:rPr lang="sk-SK" sz="1600" dirty="0">
                <a:solidFill>
                  <a:srgbClr val="C00000"/>
                </a:solidFill>
              </a:rPr>
              <a:t> na 100 DPI. </a:t>
            </a:r>
            <a:r>
              <a:rPr lang="sk-SK" sz="1600" dirty="0" err="1">
                <a:solidFill>
                  <a:srgbClr val="C00000"/>
                </a:solidFill>
              </a:rPr>
              <a:t>Velikost</a:t>
            </a:r>
            <a:r>
              <a:rPr lang="sk-SK" sz="1600" dirty="0">
                <a:solidFill>
                  <a:srgbClr val="C00000"/>
                </a:solidFill>
              </a:rPr>
              <a:t> </a:t>
            </a:r>
            <a:r>
              <a:rPr lang="sk-SK" sz="1600" dirty="0" err="1">
                <a:solidFill>
                  <a:srgbClr val="C00000"/>
                </a:solidFill>
              </a:rPr>
              <a:t>bodů</a:t>
            </a:r>
            <a:r>
              <a:rPr lang="sk-SK" sz="1600" dirty="0">
                <a:solidFill>
                  <a:srgbClr val="C00000"/>
                </a:solidFill>
              </a:rPr>
              <a:t> na monitoru </a:t>
            </a:r>
            <a:r>
              <a:rPr lang="sk-SK" sz="1600" dirty="0" err="1">
                <a:solidFill>
                  <a:srgbClr val="C00000"/>
                </a:solidFill>
              </a:rPr>
              <a:t>bývá</a:t>
            </a:r>
            <a:r>
              <a:rPr lang="sk-SK" sz="1600" dirty="0">
                <a:solidFill>
                  <a:srgbClr val="C00000"/>
                </a:solidFill>
              </a:rPr>
              <a:t> od 0.3 mm až do 0.2 mm. Úvaha, že každý monitor má </a:t>
            </a:r>
            <a:r>
              <a:rPr lang="sk-SK" sz="1600" dirty="0" err="1">
                <a:solidFill>
                  <a:srgbClr val="C00000"/>
                </a:solidFill>
              </a:rPr>
              <a:t>velikost</a:t>
            </a:r>
            <a:r>
              <a:rPr lang="sk-SK" sz="1600" dirty="0">
                <a:solidFill>
                  <a:srgbClr val="C00000"/>
                </a:solidFill>
              </a:rPr>
              <a:t> bodu 0.254 mm je </a:t>
            </a:r>
            <a:r>
              <a:rPr lang="sk-SK" sz="1600" dirty="0" err="1">
                <a:solidFill>
                  <a:srgbClr val="C00000"/>
                </a:solidFill>
              </a:rPr>
              <a:t>velice</a:t>
            </a:r>
            <a:r>
              <a:rPr lang="sk-SK" sz="1600" dirty="0">
                <a:solidFill>
                  <a:srgbClr val="C00000"/>
                </a:solidFill>
              </a:rPr>
              <a:t> chybná</a:t>
            </a:r>
            <a:r>
              <a:rPr lang="sk-SK" sz="1600" dirty="0" smtClean="0">
                <a:solidFill>
                  <a:srgbClr val="C00000"/>
                </a:solidFill>
              </a:rPr>
              <a:t>! </a:t>
            </a:r>
          </a:p>
        </p:txBody>
      </p:sp>
      <p:sp>
        <p:nvSpPr>
          <p:cNvPr id="11" name="Ovál 10"/>
          <p:cNvSpPr/>
          <p:nvPr/>
        </p:nvSpPr>
        <p:spPr>
          <a:xfrm>
            <a:off x="8748464" y="260648"/>
            <a:ext cx="144016" cy="144016"/>
          </a:xfrm>
          <a:prstGeom prst="ellipse">
            <a:avLst/>
          </a:prstGeom>
          <a:solidFill>
            <a:srgbClr val="95272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2" name="BlokTextu 11"/>
          <p:cNvSpPr txBox="1"/>
          <p:nvPr/>
        </p:nvSpPr>
        <p:spPr>
          <a:xfrm>
            <a:off x="8316416" y="17841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7.1</a:t>
            </a:r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ĺžnik 5"/>
          <p:cNvSpPr/>
          <p:nvPr/>
        </p:nvSpPr>
        <p:spPr>
          <a:xfrm>
            <a:off x="1475656" y="2276872"/>
            <a:ext cx="518457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sz="5400" dirty="0" err="1" smtClean="0"/>
              <a:t>WebDesign</a:t>
            </a:r>
            <a:endParaRPr lang="sk-SK" sz="5400" dirty="0"/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Webdesign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/ </a:t>
            </a:r>
            <a:r>
              <a:rPr lang="pl-PL" sz="1000" dirty="0"/>
              <a:t>Co všechno znamená udělat web?</a:t>
            </a:r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Webdesign</a:t>
            </a:r>
            <a:r>
              <a:rPr lang="sk-SK" sz="3200" dirty="0" smtClean="0"/>
              <a:t>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pl-PL" dirty="0"/>
              <a:t>Co všechno znamená udělat web</a:t>
            </a:r>
            <a:r>
              <a:rPr lang="pl-PL" dirty="0" smtClean="0"/>
              <a:t>? </a:t>
            </a:r>
            <a:r>
              <a:rPr lang="sk-SK" dirty="0" smtClean="0"/>
              <a:t>/ </a:t>
            </a:r>
            <a:r>
              <a:rPr lang="sk-SK" sz="1050" dirty="0"/>
              <a:t>Stanovení </a:t>
            </a:r>
            <a:r>
              <a:rPr lang="sk-SK" sz="1050" dirty="0" err="1"/>
              <a:t>základních</a:t>
            </a:r>
            <a:r>
              <a:rPr lang="sk-SK" sz="1050" dirty="0"/>
              <a:t> </a:t>
            </a:r>
            <a:r>
              <a:rPr lang="sk-SK" sz="1050" dirty="0" err="1"/>
              <a:t>požadavků</a:t>
            </a:r>
            <a:r>
              <a:rPr lang="sk-SK" sz="1050" dirty="0"/>
              <a:t> </a:t>
            </a:r>
            <a:r>
              <a:rPr lang="sk-SK" sz="1050" dirty="0" smtClean="0"/>
              <a:t>... </a:t>
            </a:r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196752"/>
            <a:ext cx="82089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400" b="1" dirty="0"/>
              <a:t>Stanovení </a:t>
            </a:r>
            <a:r>
              <a:rPr lang="sk-SK" sz="2400" b="1" dirty="0" err="1"/>
              <a:t>základních</a:t>
            </a:r>
            <a:r>
              <a:rPr lang="sk-SK" sz="2400" b="1" dirty="0"/>
              <a:t> </a:t>
            </a:r>
            <a:r>
              <a:rPr lang="sk-SK" sz="2400" b="1" dirty="0" err="1"/>
              <a:t>požadavků</a:t>
            </a:r>
            <a:r>
              <a:rPr lang="sk-SK" sz="2400" b="1" dirty="0"/>
              <a:t> na naši internetovou </a:t>
            </a:r>
            <a:r>
              <a:rPr lang="sk-SK" sz="2400" b="1" dirty="0" err="1"/>
              <a:t>prezentaci</a:t>
            </a:r>
            <a:endParaRPr lang="sk-SK" sz="2400" b="1" dirty="0"/>
          </a:p>
        </p:txBody>
      </p: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Webdesign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/ </a:t>
            </a:r>
            <a:r>
              <a:rPr lang="pl-PL" sz="1000" dirty="0"/>
              <a:t>Co všechno znamená udělat web?</a:t>
            </a:r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Webdesign</a:t>
            </a:r>
            <a:r>
              <a:rPr lang="sk-SK" sz="3200" dirty="0" smtClean="0"/>
              <a:t>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pl-PL" dirty="0"/>
              <a:t>Co všechno znamená udělat web</a:t>
            </a:r>
            <a:r>
              <a:rPr lang="pl-PL" dirty="0" smtClean="0"/>
              <a:t>? </a:t>
            </a:r>
            <a:r>
              <a:rPr lang="sk-SK" dirty="0" smtClean="0"/>
              <a:t>/ </a:t>
            </a:r>
            <a:r>
              <a:rPr lang="sk-SK" sz="1050" dirty="0"/>
              <a:t>Stanovení </a:t>
            </a:r>
            <a:r>
              <a:rPr lang="sk-SK" sz="1050" dirty="0" err="1"/>
              <a:t>základních</a:t>
            </a:r>
            <a:r>
              <a:rPr lang="sk-SK" sz="1050" dirty="0"/>
              <a:t> </a:t>
            </a:r>
            <a:r>
              <a:rPr lang="sk-SK" sz="1050" dirty="0" err="1"/>
              <a:t>požadavků</a:t>
            </a:r>
            <a:r>
              <a:rPr lang="sk-SK" sz="1050" dirty="0"/>
              <a:t> </a:t>
            </a:r>
            <a:r>
              <a:rPr lang="sk-SK" sz="1050" dirty="0" smtClean="0"/>
              <a:t>... </a:t>
            </a:r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196752"/>
            <a:ext cx="820891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 err="1" smtClean="0"/>
              <a:t>Záměrové</a:t>
            </a:r>
            <a:endParaRPr lang="sk-SK" b="1" dirty="0" smtClean="0"/>
          </a:p>
          <a:p>
            <a:r>
              <a:rPr lang="sk-SK" sz="1600" dirty="0" err="1" smtClean="0">
                <a:solidFill>
                  <a:srgbClr val="952727"/>
                </a:solidFill>
              </a:rPr>
              <a:t>Prezentace</a:t>
            </a:r>
            <a:r>
              <a:rPr lang="sk-SK" sz="1600" dirty="0" smtClean="0">
                <a:solidFill>
                  <a:srgbClr val="952727"/>
                </a:solidFill>
              </a:rPr>
              <a:t> je forma </a:t>
            </a:r>
            <a:r>
              <a:rPr lang="sk-SK" sz="1600" dirty="0" err="1" smtClean="0">
                <a:solidFill>
                  <a:srgbClr val="952727"/>
                </a:solidFill>
              </a:rPr>
              <a:t>komunikace</a:t>
            </a:r>
            <a:r>
              <a:rPr lang="en-US" sz="1600" dirty="0" smtClean="0">
                <a:solidFill>
                  <a:srgbClr val="952727"/>
                </a:solidFill>
              </a:rPr>
              <a:t>!</a:t>
            </a:r>
          </a:p>
          <a:p>
            <a:endParaRPr lang="sk-SK" sz="1600" dirty="0" smtClean="0"/>
          </a:p>
          <a:p>
            <a:r>
              <a:rPr lang="sk-SK" sz="1600" b="1" dirty="0" err="1" smtClean="0"/>
              <a:t>Cílová</a:t>
            </a:r>
            <a:r>
              <a:rPr lang="sk-SK" sz="1600" b="1" dirty="0" smtClean="0"/>
              <a:t> skupina</a:t>
            </a:r>
          </a:p>
          <a:p>
            <a:pPr>
              <a:buFontTx/>
              <a:buChar char="-"/>
            </a:pPr>
            <a:r>
              <a:rPr lang="en-US" sz="1600" dirty="0" smtClean="0"/>
              <a:t> </a:t>
            </a:r>
            <a:r>
              <a:rPr lang="sk-SK" sz="1600" dirty="0" err="1" smtClean="0"/>
              <a:t>Prezentace</a:t>
            </a:r>
            <a:r>
              <a:rPr lang="sk-SK" sz="1600" dirty="0" smtClean="0"/>
              <a:t> je </a:t>
            </a:r>
            <a:r>
              <a:rPr lang="sk-SK" sz="1600" dirty="0" err="1" smtClean="0"/>
              <a:t>pro</a:t>
            </a:r>
            <a:r>
              <a:rPr lang="sk-SK" sz="1600" dirty="0" smtClean="0"/>
              <a:t> </a:t>
            </a:r>
            <a:r>
              <a:rPr lang="sk-SK" sz="1600" dirty="0" err="1" smtClean="0"/>
              <a:t>ně</a:t>
            </a:r>
            <a:r>
              <a:rPr lang="sk-SK" sz="1600" dirty="0" smtClean="0"/>
              <a:t> a ne </a:t>
            </a:r>
            <a:r>
              <a:rPr lang="sk-SK" sz="1600" dirty="0" err="1" smtClean="0"/>
              <a:t>pro</a:t>
            </a:r>
            <a:r>
              <a:rPr lang="sk-SK" sz="1600" dirty="0" smtClean="0"/>
              <a:t> nás</a:t>
            </a:r>
            <a:r>
              <a:rPr lang="en-US" sz="1600" dirty="0" smtClean="0"/>
              <a:t>!</a:t>
            </a:r>
          </a:p>
          <a:p>
            <a:pPr>
              <a:buFontTx/>
              <a:buChar char="-"/>
            </a:pPr>
            <a:r>
              <a:rPr lang="en-US" sz="1600" dirty="0" smtClean="0"/>
              <a:t> V</a:t>
            </a:r>
            <a:r>
              <a:rPr lang="sk-SK" sz="1600" dirty="0" err="1" smtClean="0"/>
              <a:t>íme</a:t>
            </a:r>
            <a:r>
              <a:rPr lang="sk-SK" sz="1600" dirty="0" smtClean="0"/>
              <a:t> koho chceme </a:t>
            </a:r>
            <a:r>
              <a:rPr lang="sk-SK" sz="1600" dirty="0" err="1" smtClean="0"/>
              <a:t>oslovit</a:t>
            </a:r>
            <a:r>
              <a:rPr lang="sk-SK" sz="1600" dirty="0" smtClean="0"/>
              <a:t>?</a:t>
            </a:r>
          </a:p>
          <a:p>
            <a:pPr lvl="1">
              <a:buFontTx/>
              <a:buChar char="-"/>
            </a:pPr>
            <a:r>
              <a:rPr lang="sk-SK" sz="1600" dirty="0"/>
              <a:t> </a:t>
            </a:r>
            <a:r>
              <a:rPr lang="sk-SK" sz="1600" dirty="0" err="1" smtClean="0"/>
              <a:t>pr</a:t>
            </a:r>
            <a:r>
              <a:rPr lang="cs-CZ" sz="1600" dirty="0" err="1" smtClean="0"/>
              <a:t>ůzkum</a:t>
            </a:r>
            <a:r>
              <a:rPr lang="cs-CZ" sz="1600" dirty="0" smtClean="0"/>
              <a:t> a radši počkat</a:t>
            </a:r>
          </a:p>
        </p:txBody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Webdesign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/ </a:t>
            </a:r>
            <a:r>
              <a:rPr lang="pl-PL" sz="1000" dirty="0"/>
              <a:t>Co všechno znamená udělat web?</a:t>
            </a:r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Webdesign</a:t>
            </a:r>
            <a:r>
              <a:rPr lang="sk-SK" sz="3200" dirty="0" smtClean="0"/>
              <a:t>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pl-PL" dirty="0"/>
              <a:t>Co všechno znamená udělat web</a:t>
            </a:r>
            <a:r>
              <a:rPr lang="pl-PL" dirty="0" smtClean="0"/>
              <a:t>? </a:t>
            </a:r>
            <a:r>
              <a:rPr lang="sk-SK" dirty="0" smtClean="0"/>
              <a:t>/ </a:t>
            </a:r>
            <a:r>
              <a:rPr lang="sk-SK" sz="1050" dirty="0"/>
              <a:t>Stanovení </a:t>
            </a:r>
            <a:r>
              <a:rPr lang="sk-SK" sz="1050" dirty="0" err="1"/>
              <a:t>základních</a:t>
            </a:r>
            <a:r>
              <a:rPr lang="sk-SK" sz="1050" dirty="0"/>
              <a:t> </a:t>
            </a:r>
            <a:r>
              <a:rPr lang="sk-SK" sz="1050" dirty="0" err="1"/>
              <a:t>požadavků</a:t>
            </a:r>
            <a:r>
              <a:rPr lang="sk-SK" sz="1050" dirty="0"/>
              <a:t> </a:t>
            </a:r>
            <a:r>
              <a:rPr lang="sk-SK" sz="1050" dirty="0" smtClean="0"/>
              <a:t>... </a:t>
            </a:r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196752"/>
            <a:ext cx="8208912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 err="1" smtClean="0"/>
              <a:t>Záměrové</a:t>
            </a:r>
            <a:endParaRPr lang="sk-SK" b="1" dirty="0" smtClean="0"/>
          </a:p>
          <a:p>
            <a:r>
              <a:rPr lang="sk-SK" sz="1600" dirty="0" err="1" smtClean="0">
                <a:solidFill>
                  <a:srgbClr val="952727"/>
                </a:solidFill>
              </a:rPr>
              <a:t>Prezentace</a:t>
            </a:r>
            <a:r>
              <a:rPr lang="sk-SK" sz="1600" dirty="0" smtClean="0">
                <a:solidFill>
                  <a:srgbClr val="952727"/>
                </a:solidFill>
              </a:rPr>
              <a:t> je forma </a:t>
            </a:r>
            <a:r>
              <a:rPr lang="sk-SK" sz="1600" dirty="0" err="1" smtClean="0">
                <a:solidFill>
                  <a:srgbClr val="952727"/>
                </a:solidFill>
              </a:rPr>
              <a:t>komunikace</a:t>
            </a:r>
            <a:r>
              <a:rPr lang="en-US" sz="1600" dirty="0" smtClean="0">
                <a:solidFill>
                  <a:srgbClr val="952727"/>
                </a:solidFill>
              </a:rPr>
              <a:t>!</a:t>
            </a:r>
          </a:p>
          <a:p>
            <a:endParaRPr lang="sk-SK" sz="1600" dirty="0" smtClean="0"/>
          </a:p>
          <a:p>
            <a:r>
              <a:rPr lang="sk-SK" sz="1600" b="1" dirty="0" err="1" smtClean="0"/>
              <a:t>Cíl</a:t>
            </a:r>
            <a:r>
              <a:rPr lang="sk-SK" sz="1600" b="1" dirty="0" smtClean="0"/>
              <a:t> </a:t>
            </a:r>
            <a:r>
              <a:rPr lang="sk-SK" sz="1600" b="1" dirty="0" err="1" smtClean="0"/>
              <a:t>prezentace</a:t>
            </a:r>
          </a:p>
          <a:p>
            <a:pPr>
              <a:buFontTx/>
              <a:buChar char="-"/>
            </a:pPr>
            <a:r>
              <a:rPr lang="cs-CZ" sz="1600" dirty="0" smtClean="0"/>
              <a:t> sdělujeme informace</a:t>
            </a:r>
          </a:p>
          <a:p>
            <a:pPr lvl="1">
              <a:buFontTx/>
              <a:buChar char="-"/>
            </a:pPr>
            <a:r>
              <a:rPr lang="cs-CZ" sz="1600" dirty="0" smtClean="0"/>
              <a:t> nekomplikovat získání informace</a:t>
            </a:r>
            <a:endParaRPr lang="en-US" sz="1600" dirty="0" smtClean="0"/>
          </a:p>
          <a:p>
            <a:pPr lvl="1">
              <a:buFontTx/>
              <a:buChar char="-"/>
            </a:pPr>
            <a:r>
              <a:rPr lang="cs-CZ" sz="1600" dirty="0" smtClean="0"/>
              <a:t> sděluje ale všechny informace </a:t>
            </a:r>
          </a:p>
          <a:p>
            <a:pPr lvl="2">
              <a:buFontTx/>
              <a:buChar char="-"/>
            </a:pPr>
            <a:r>
              <a:rPr lang="cs-CZ" sz="1600" dirty="0" smtClean="0"/>
              <a:t> </a:t>
            </a:r>
            <a:r>
              <a:rPr lang="sk-SK" sz="1600" dirty="0"/>
              <a:t>i </a:t>
            </a:r>
            <a:r>
              <a:rPr lang="sk-SK" sz="1600" dirty="0" err="1"/>
              <a:t>jiné</a:t>
            </a:r>
            <a:r>
              <a:rPr lang="sk-SK" sz="1600" dirty="0"/>
              <a:t> </a:t>
            </a:r>
            <a:r>
              <a:rPr lang="sk-SK" sz="1600" dirty="0" err="1"/>
              <a:t>informace</a:t>
            </a:r>
            <a:r>
              <a:rPr lang="sk-SK" sz="1600" dirty="0"/>
              <a:t> než ty, </a:t>
            </a:r>
            <a:r>
              <a:rPr lang="sk-SK" sz="1600" dirty="0" err="1" smtClean="0"/>
              <a:t>které</a:t>
            </a:r>
            <a:r>
              <a:rPr lang="sk-SK" sz="1600" dirty="0" smtClean="0"/>
              <a:t> chceme</a:t>
            </a:r>
            <a:endParaRPr lang="sk-SK" sz="1600" dirty="0"/>
          </a:p>
          <a:p>
            <a:pPr lvl="2"/>
            <a:r>
              <a:rPr lang="cs-CZ" sz="1600" dirty="0" smtClean="0"/>
              <a:t>- záleží na formě</a:t>
            </a:r>
          </a:p>
        </p:txBody>
      </p:sp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Webdesign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/ </a:t>
            </a:r>
            <a:r>
              <a:rPr lang="pl-PL" sz="1000" dirty="0"/>
              <a:t>Co všechno znamená udělat web?</a:t>
            </a:r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Webdesign</a:t>
            </a:r>
            <a:r>
              <a:rPr lang="sk-SK" sz="3200" dirty="0" smtClean="0"/>
              <a:t>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pl-PL" dirty="0"/>
              <a:t>Co všechno znamená udělat web</a:t>
            </a:r>
            <a:r>
              <a:rPr lang="pl-PL" dirty="0" smtClean="0"/>
              <a:t>? </a:t>
            </a:r>
            <a:r>
              <a:rPr lang="sk-SK" dirty="0" smtClean="0"/>
              <a:t>/ </a:t>
            </a:r>
            <a:r>
              <a:rPr lang="sk-SK" sz="1050" dirty="0"/>
              <a:t>Stanovení </a:t>
            </a:r>
            <a:r>
              <a:rPr lang="sk-SK" sz="1050" dirty="0" err="1"/>
              <a:t>základních</a:t>
            </a:r>
            <a:r>
              <a:rPr lang="sk-SK" sz="1050" dirty="0"/>
              <a:t> </a:t>
            </a:r>
            <a:r>
              <a:rPr lang="sk-SK" sz="1050" dirty="0" err="1"/>
              <a:t>požadavků</a:t>
            </a:r>
            <a:r>
              <a:rPr lang="sk-SK" sz="1050" dirty="0"/>
              <a:t> </a:t>
            </a:r>
            <a:r>
              <a:rPr lang="sk-SK" sz="1050" dirty="0" smtClean="0"/>
              <a:t>... </a:t>
            </a:r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196752"/>
            <a:ext cx="82089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b="1" dirty="0" err="1" smtClean="0"/>
              <a:t>Záměrové</a:t>
            </a:r>
            <a:endParaRPr lang="sk-SK" sz="2000" b="1" dirty="0" smtClean="0"/>
          </a:p>
          <a:p>
            <a:r>
              <a:rPr lang="sk-SK" sz="1600" dirty="0" err="1" smtClean="0">
                <a:solidFill>
                  <a:srgbClr val="952727"/>
                </a:solidFill>
              </a:rPr>
              <a:t>Prezentace</a:t>
            </a:r>
            <a:r>
              <a:rPr lang="sk-SK" sz="1600" dirty="0" smtClean="0">
                <a:solidFill>
                  <a:srgbClr val="952727"/>
                </a:solidFill>
              </a:rPr>
              <a:t> je forma </a:t>
            </a:r>
            <a:r>
              <a:rPr lang="sk-SK" sz="1600" dirty="0" err="1" smtClean="0">
                <a:solidFill>
                  <a:srgbClr val="952727"/>
                </a:solidFill>
              </a:rPr>
              <a:t>komunikace</a:t>
            </a:r>
            <a:r>
              <a:rPr lang="en-US" sz="1600" dirty="0" smtClean="0">
                <a:solidFill>
                  <a:srgbClr val="952727"/>
                </a:solidFill>
              </a:rPr>
              <a:t>!</a:t>
            </a:r>
          </a:p>
          <a:p>
            <a:endParaRPr lang="sk-SK" sz="1600" dirty="0" smtClean="0"/>
          </a:p>
          <a:p>
            <a:r>
              <a:rPr lang="sk-SK" sz="1600" b="1" dirty="0"/>
              <a:t>Celkový </a:t>
            </a:r>
            <a:r>
              <a:rPr lang="sk-SK" sz="1600" b="1" dirty="0" smtClean="0"/>
              <a:t>dojem</a:t>
            </a:r>
          </a:p>
          <a:p>
            <a:pPr>
              <a:buFontTx/>
              <a:buChar char="-"/>
            </a:pPr>
            <a:r>
              <a:rPr lang="cs-CZ" sz="1600" dirty="0" smtClean="0"/>
              <a:t> prví dojem</a:t>
            </a:r>
            <a:endParaRPr lang="cs-CZ" sz="1600" dirty="0"/>
          </a:p>
          <a:p>
            <a:pPr>
              <a:buFontTx/>
              <a:buChar char="-"/>
            </a:pPr>
            <a:r>
              <a:rPr lang="cs-CZ" sz="1600" dirty="0" smtClean="0"/>
              <a:t> použitelnost </a:t>
            </a:r>
          </a:p>
          <a:p>
            <a:pPr>
              <a:buFontTx/>
              <a:buChar char="-"/>
            </a:pPr>
            <a:r>
              <a:rPr lang="cs-CZ" sz="1600" dirty="0"/>
              <a:t> </a:t>
            </a:r>
            <a:r>
              <a:rPr lang="cs-CZ" sz="1600" dirty="0" smtClean="0"/>
              <a:t>spokojenost</a:t>
            </a:r>
          </a:p>
        </p:txBody>
      </p:sp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Webdesign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/ </a:t>
            </a:r>
            <a:r>
              <a:rPr lang="pl-PL" sz="1000" dirty="0"/>
              <a:t>Co všechno znamená udělat web?</a:t>
            </a:r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Webdesign</a:t>
            </a:r>
            <a:r>
              <a:rPr lang="sk-SK" sz="3200" dirty="0" smtClean="0"/>
              <a:t>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pl-PL" dirty="0"/>
              <a:t>Co všechno znamená udělat web</a:t>
            </a:r>
            <a:r>
              <a:rPr lang="pl-PL" dirty="0" smtClean="0"/>
              <a:t>? </a:t>
            </a:r>
            <a:r>
              <a:rPr lang="sk-SK" dirty="0" smtClean="0"/>
              <a:t>/ </a:t>
            </a:r>
            <a:r>
              <a:rPr lang="sk-SK" sz="1050" dirty="0"/>
              <a:t>Stanovení </a:t>
            </a:r>
            <a:r>
              <a:rPr lang="sk-SK" sz="1050" dirty="0" err="1"/>
              <a:t>základních</a:t>
            </a:r>
            <a:r>
              <a:rPr lang="sk-SK" sz="1050" dirty="0"/>
              <a:t> </a:t>
            </a:r>
            <a:r>
              <a:rPr lang="sk-SK" sz="1050" dirty="0" err="1"/>
              <a:t>požadavků</a:t>
            </a:r>
            <a:r>
              <a:rPr lang="sk-SK" sz="1050" dirty="0"/>
              <a:t> </a:t>
            </a:r>
            <a:r>
              <a:rPr lang="sk-SK" sz="1050" dirty="0" smtClean="0"/>
              <a:t>... </a:t>
            </a:r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196752"/>
            <a:ext cx="820891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 smtClean="0"/>
              <a:t>Technické</a:t>
            </a:r>
          </a:p>
          <a:p>
            <a:endParaRPr lang="sk-SK" sz="1600" dirty="0" smtClean="0"/>
          </a:p>
          <a:p>
            <a:r>
              <a:rPr lang="sk-SK" sz="1600" b="1" dirty="0" err="1" smtClean="0"/>
              <a:t>Dostupnost</a:t>
            </a:r>
            <a:endParaRPr lang="sk-SK" sz="1600" b="1" dirty="0" smtClean="0"/>
          </a:p>
          <a:p>
            <a:pPr>
              <a:buFontTx/>
              <a:buChar char="-"/>
            </a:pPr>
            <a:r>
              <a:rPr lang="cs-CZ" sz="1600" dirty="0" smtClean="0"/>
              <a:t> prezentace musí být „vždy“ „po ruce“</a:t>
            </a:r>
          </a:p>
          <a:p>
            <a:pPr lvl="1">
              <a:buFontTx/>
              <a:buChar char="-"/>
            </a:pPr>
            <a:r>
              <a:rPr lang="cs-CZ" sz="1600" dirty="0"/>
              <a:t> </a:t>
            </a:r>
            <a:r>
              <a:rPr lang="cs-CZ" sz="1600" dirty="0" smtClean="0"/>
              <a:t>velká konkurence</a:t>
            </a:r>
            <a:endParaRPr lang="cs-CZ" sz="1600" dirty="0"/>
          </a:p>
          <a:p>
            <a:pPr>
              <a:buFontTx/>
              <a:buChar char="-"/>
            </a:pPr>
            <a:r>
              <a:rPr lang="cs-CZ" sz="1600" dirty="0" smtClean="0"/>
              <a:t> n</a:t>
            </a:r>
            <a:r>
              <a:rPr lang="sk-SK" sz="1600" dirty="0" err="1" smtClean="0"/>
              <a:t>áročnost</a:t>
            </a:r>
            <a:r>
              <a:rPr lang="sk-SK" sz="1600" dirty="0" smtClean="0"/>
              <a:t> </a:t>
            </a:r>
            <a:r>
              <a:rPr lang="sk-SK" sz="1600" dirty="0"/>
              <a:t>na </a:t>
            </a:r>
            <a:r>
              <a:rPr lang="sk-SK" sz="1600" dirty="0" err="1" smtClean="0"/>
              <a:t>spuštění</a:t>
            </a:r>
            <a:endParaRPr lang="sk-SK" sz="1600" dirty="0" smtClean="0"/>
          </a:p>
          <a:p>
            <a:pPr lvl="1">
              <a:buFontTx/>
              <a:buChar char="-"/>
            </a:pPr>
            <a:r>
              <a:rPr lang="cs-CZ" sz="1600" dirty="0"/>
              <a:t> </a:t>
            </a:r>
            <a:r>
              <a:rPr lang="cs-CZ" sz="1600" dirty="0" smtClean="0"/>
              <a:t>čekání na načtení</a:t>
            </a:r>
          </a:p>
          <a:p>
            <a:pPr lvl="1">
              <a:buFontTx/>
              <a:buChar char="-"/>
            </a:pPr>
            <a:r>
              <a:rPr lang="cs-CZ" sz="1600" dirty="0"/>
              <a:t> </a:t>
            </a:r>
            <a:r>
              <a:rPr lang="cs-CZ" sz="1600" dirty="0" smtClean="0"/>
              <a:t>nemožnost </a:t>
            </a:r>
            <a:r>
              <a:rPr lang="cs-CZ" sz="1600" dirty="0" err="1" smtClean="0"/>
              <a:t>spuštení</a:t>
            </a:r>
            <a:endParaRPr lang="sk-SK" sz="1600" dirty="0"/>
          </a:p>
          <a:p>
            <a:pPr>
              <a:buFontTx/>
              <a:buChar char="-"/>
            </a:pPr>
            <a:r>
              <a:rPr lang="cs-CZ" sz="1600" dirty="0" smtClean="0"/>
              <a:t> </a:t>
            </a:r>
            <a:r>
              <a:rPr lang="sk-SK" sz="1600" dirty="0" err="1"/>
              <a:t>Míra</a:t>
            </a:r>
            <a:r>
              <a:rPr lang="sk-SK" sz="1600" dirty="0"/>
              <a:t> </a:t>
            </a:r>
            <a:r>
              <a:rPr lang="sk-SK" sz="1600" dirty="0" err="1"/>
              <a:t>interakce</a:t>
            </a:r>
            <a:endParaRPr lang="sk-SK" sz="1600" dirty="0"/>
          </a:p>
          <a:p>
            <a:pPr lvl="1">
              <a:buFontTx/>
              <a:buChar char="-"/>
            </a:pPr>
            <a:r>
              <a:rPr lang="cs-CZ" sz="1600" dirty="0" smtClean="0"/>
              <a:t> </a:t>
            </a:r>
            <a:r>
              <a:rPr lang="cs-CZ" sz="1600" dirty="0" err="1" smtClean="0"/>
              <a:t>težké</a:t>
            </a:r>
            <a:r>
              <a:rPr lang="cs-CZ" sz="1600" dirty="0" smtClean="0"/>
              <a:t> rozhodou co už je moc a co ještě ne</a:t>
            </a:r>
          </a:p>
        </p:txBody>
      </p:sp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Webdesign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/ </a:t>
            </a:r>
            <a:r>
              <a:rPr lang="pl-PL" sz="1000" dirty="0"/>
              <a:t>Co všechno znamená udělat web?</a:t>
            </a:r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Webdesign</a:t>
            </a:r>
            <a:r>
              <a:rPr lang="sk-SK" sz="3200" dirty="0" smtClean="0"/>
              <a:t>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pl-PL" dirty="0"/>
              <a:t>Co všechno znamená udělat web</a:t>
            </a:r>
            <a:r>
              <a:rPr lang="pl-PL" dirty="0" smtClean="0"/>
              <a:t>? </a:t>
            </a:r>
            <a:r>
              <a:rPr lang="sk-SK" dirty="0" smtClean="0"/>
              <a:t>/ </a:t>
            </a:r>
            <a:r>
              <a:rPr lang="sk-SK" sz="1050" dirty="0" err="1"/>
              <a:t>Design</a:t>
            </a:r>
            <a:r>
              <a:rPr lang="sk-SK" sz="1050" dirty="0"/>
              <a:t> </a:t>
            </a:r>
            <a:r>
              <a:rPr lang="sk-SK" sz="1050" dirty="0" smtClean="0"/>
              <a:t> </a:t>
            </a:r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196752"/>
            <a:ext cx="82089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400" b="1" dirty="0" err="1"/>
              <a:t>Design</a:t>
            </a:r>
            <a:r>
              <a:rPr lang="sk-SK" sz="2400" b="1" dirty="0"/>
              <a:t> </a:t>
            </a:r>
            <a:endParaRPr lang="sk-SK" sz="2400" b="1" dirty="0" smtClean="0"/>
          </a:p>
          <a:p>
            <a:endParaRPr lang="cs-CZ" sz="1600" dirty="0"/>
          </a:p>
          <a:p>
            <a:r>
              <a:rPr lang="sk-SK" sz="1600" b="1" u="sng" dirty="0" err="1"/>
              <a:t>Co</a:t>
            </a:r>
            <a:r>
              <a:rPr lang="sk-SK" sz="1600" b="1" u="sng" dirty="0"/>
              <a:t> znamená </a:t>
            </a:r>
            <a:r>
              <a:rPr lang="sk-SK" sz="1600" b="1" u="sng" dirty="0" err="1"/>
              <a:t>navrhnout</a:t>
            </a:r>
            <a:r>
              <a:rPr lang="sk-SK" sz="1600" b="1" u="sng" dirty="0"/>
              <a:t> kvalitní </a:t>
            </a:r>
            <a:r>
              <a:rPr lang="sk-SK" sz="1600" b="1" u="sng" dirty="0" err="1"/>
              <a:t>Webdesign</a:t>
            </a:r>
            <a:r>
              <a:rPr lang="sk-SK" sz="1600" b="1" u="sng" dirty="0" smtClean="0"/>
              <a:t>?</a:t>
            </a:r>
          </a:p>
        </p:txBody>
      </p:sp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Webdesign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/ </a:t>
            </a:r>
            <a:r>
              <a:rPr lang="pl-PL" sz="1000" dirty="0"/>
              <a:t>Co všechno znamená udělat web?</a:t>
            </a:r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Webdesign</a:t>
            </a:r>
            <a:r>
              <a:rPr lang="sk-SK" sz="3200" dirty="0" smtClean="0"/>
              <a:t>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pl-PL" dirty="0"/>
              <a:t>Co všechno znamená udělat web</a:t>
            </a:r>
            <a:r>
              <a:rPr lang="pl-PL" dirty="0" smtClean="0"/>
              <a:t>? </a:t>
            </a:r>
            <a:r>
              <a:rPr lang="sk-SK" dirty="0" smtClean="0"/>
              <a:t>/ </a:t>
            </a:r>
            <a:r>
              <a:rPr lang="sk-SK" sz="1050" dirty="0" err="1"/>
              <a:t>Design</a:t>
            </a:r>
            <a:r>
              <a:rPr lang="sk-SK" sz="1050" dirty="0"/>
              <a:t> </a:t>
            </a:r>
            <a:r>
              <a:rPr lang="sk-SK" sz="1050" dirty="0" smtClean="0"/>
              <a:t> </a:t>
            </a:r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196752"/>
            <a:ext cx="82089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400" b="1" dirty="0" err="1"/>
              <a:t>Design</a:t>
            </a:r>
            <a:r>
              <a:rPr lang="sk-SK" sz="2400" b="1" dirty="0"/>
              <a:t> </a:t>
            </a:r>
            <a:endParaRPr lang="sk-SK" sz="2400" b="1" dirty="0" smtClean="0"/>
          </a:p>
          <a:p>
            <a:endParaRPr lang="cs-CZ" sz="1600" dirty="0"/>
          </a:p>
          <a:p>
            <a:r>
              <a:rPr lang="sk-SK" sz="1600" b="1" u="sng" dirty="0" err="1"/>
              <a:t>Co</a:t>
            </a:r>
            <a:r>
              <a:rPr lang="sk-SK" sz="1600" b="1" u="sng" dirty="0"/>
              <a:t> znamená </a:t>
            </a:r>
            <a:r>
              <a:rPr lang="sk-SK" sz="1600" b="1" u="sng" dirty="0" err="1"/>
              <a:t>navrhnout</a:t>
            </a:r>
            <a:r>
              <a:rPr lang="sk-SK" sz="1600" b="1" u="sng" dirty="0"/>
              <a:t> kvalitní </a:t>
            </a:r>
            <a:r>
              <a:rPr lang="sk-SK" sz="1600" b="1" u="sng" dirty="0" err="1"/>
              <a:t>Webdesign</a:t>
            </a:r>
            <a:r>
              <a:rPr lang="sk-SK" sz="1600" b="1" u="sng" dirty="0" smtClean="0"/>
              <a:t>?</a:t>
            </a:r>
          </a:p>
          <a:p>
            <a:r>
              <a:rPr lang="sk-SK" sz="1600" dirty="0" err="1">
                <a:solidFill>
                  <a:srgbClr val="952727"/>
                </a:solidFill>
              </a:rPr>
              <a:t>Navrhnout</a:t>
            </a:r>
            <a:r>
              <a:rPr lang="sk-SK" sz="1600" dirty="0">
                <a:solidFill>
                  <a:srgbClr val="952727"/>
                </a:solidFill>
              </a:rPr>
              <a:t> kvalitní </a:t>
            </a:r>
            <a:r>
              <a:rPr lang="sk-SK" sz="1600" dirty="0" err="1">
                <a:solidFill>
                  <a:srgbClr val="952727"/>
                </a:solidFill>
              </a:rPr>
              <a:t>webdesign</a:t>
            </a:r>
            <a:r>
              <a:rPr lang="sk-SK" sz="1600" dirty="0">
                <a:solidFill>
                  <a:srgbClr val="952727"/>
                </a:solidFill>
              </a:rPr>
              <a:t> znamená </a:t>
            </a:r>
            <a:r>
              <a:rPr lang="sk-SK" sz="1600" dirty="0" err="1">
                <a:solidFill>
                  <a:srgbClr val="952727"/>
                </a:solidFill>
              </a:rPr>
              <a:t>navrhnout</a:t>
            </a:r>
            <a:r>
              <a:rPr lang="sk-SK" sz="1600" dirty="0">
                <a:solidFill>
                  <a:srgbClr val="952727"/>
                </a:solidFill>
              </a:rPr>
              <a:t> kvalitní </a:t>
            </a:r>
            <a:r>
              <a:rPr lang="sk-SK" sz="1600" dirty="0" err="1">
                <a:solidFill>
                  <a:srgbClr val="952727"/>
                </a:solidFill>
              </a:rPr>
              <a:t>design</a:t>
            </a:r>
            <a:r>
              <a:rPr lang="sk-SK" sz="1600" dirty="0" smtClean="0">
                <a:solidFill>
                  <a:srgbClr val="952727"/>
                </a:solidFill>
              </a:rPr>
              <a:t>.</a:t>
            </a:r>
            <a:endParaRPr lang="sk-SK" sz="1600" dirty="0">
              <a:solidFill>
                <a:srgbClr val="952727"/>
              </a:solidFill>
            </a:endParaRPr>
          </a:p>
        </p:txBody>
      </p:sp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Webdesign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/ </a:t>
            </a:r>
            <a:r>
              <a:rPr lang="pl-PL" sz="1000" dirty="0"/>
              <a:t>Co všechno znamená udělat web?</a:t>
            </a:r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Webdesign</a:t>
            </a:r>
            <a:r>
              <a:rPr lang="sk-SK" sz="3200" dirty="0" smtClean="0"/>
              <a:t>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pl-PL" dirty="0"/>
              <a:t>Co všechno znamená udělat web</a:t>
            </a:r>
            <a:r>
              <a:rPr lang="pl-PL" dirty="0" smtClean="0"/>
              <a:t>? </a:t>
            </a:r>
            <a:r>
              <a:rPr lang="sk-SK" dirty="0" smtClean="0"/>
              <a:t>/ </a:t>
            </a:r>
            <a:r>
              <a:rPr lang="sk-SK" sz="1050" dirty="0" err="1"/>
              <a:t>Design</a:t>
            </a:r>
            <a:r>
              <a:rPr lang="sk-SK" sz="1050" dirty="0"/>
              <a:t> </a:t>
            </a:r>
            <a:r>
              <a:rPr lang="sk-SK" sz="1050" dirty="0" smtClean="0"/>
              <a:t> </a:t>
            </a:r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196752"/>
            <a:ext cx="8208912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400" b="1" dirty="0" err="1"/>
              <a:t>Design</a:t>
            </a:r>
            <a:r>
              <a:rPr lang="sk-SK" sz="2400" b="1" dirty="0"/>
              <a:t> </a:t>
            </a:r>
            <a:endParaRPr lang="sk-SK" sz="2400" b="1" dirty="0" smtClean="0"/>
          </a:p>
          <a:p>
            <a:endParaRPr lang="cs-CZ" sz="1600" dirty="0"/>
          </a:p>
          <a:p>
            <a:r>
              <a:rPr lang="sk-SK" sz="1600" b="1" u="sng" dirty="0" err="1"/>
              <a:t>Co</a:t>
            </a:r>
            <a:r>
              <a:rPr lang="sk-SK" sz="1600" b="1" u="sng" dirty="0"/>
              <a:t> znamená </a:t>
            </a:r>
            <a:r>
              <a:rPr lang="sk-SK" sz="1600" b="1" u="sng" dirty="0" err="1"/>
              <a:t>navrhnout</a:t>
            </a:r>
            <a:r>
              <a:rPr lang="sk-SK" sz="1600" b="1" u="sng" dirty="0"/>
              <a:t> kvalitní </a:t>
            </a:r>
            <a:r>
              <a:rPr lang="sk-SK" sz="1600" b="1" u="sng" dirty="0" err="1"/>
              <a:t>Webdesign</a:t>
            </a:r>
            <a:r>
              <a:rPr lang="sk-SK" sz="1600" b="1" u="sng" dirty="0" smtClean="0"/>
              <a:t>?</a:t>
            </a:r>
          </a:p>
          <a:p>
            <a:r>
              <a:rPr lang="sk-SK" sz="1600" dirty="0" err="1">
                <a:solidFill>
                  <a:srgbClr val="952727"/>
                </a:solidFill>
              </a:rPr>
              <a:t>Navrhnout</a:t>
            </a:r>
            <a:r>
              <a:rPr lang="sk-SK" sz="1600" dirty="0">
                <a:solidFill>
                  <a:srgbClr val="952727"/>
                </a:solidFill>
              </a:rPr>
              <a:t> kvalitní </a:t>
            </a:r>
            <a:r>
              <a:rPr lang="sk-SK" sz="1600" dirty="0" err="1">
                <a:solidFill>
                  <a:srgbClr val="952727"/>
                </a:solidFill>
              </a:rPr>
              <a:t>webdesign</a:t>
            </a:r>
            <a:r>
              <a:rPr lang="sk-SK" sz="1600" dirty="0">
                <a:solidFill>
                  <a:srgbClr val="952727"/>
                </a:solidFill>
              </a:rPr>
              <a:t> znamená </a:t>
            </a:r>
            <a:r>
              <a:rPr lang="sk-SK" sz="1600" dirty="0" err="1">
                <a:solidFill>
                  <a:srgbClr val="952727"/>
                </a:solidFill>
              </a:rPr>
              <a:t>navrhnout</a:t>
            </a:r>
            <a:r>
              <a:rPr lang="sk-SK" sz="1600" dirty="0">
                <a:solidFill>
                  <a:srgbClr val="952727"/>
                </a:solidFill>
              </a:rPr>
              <a:t> kvalitní </a:t>
            </a:r>
            <a:r>
              <a:rPr lang="sk-SK" sz="1600" dirty="0" err="1">
                <a:solidFill>
                  <a:srgbClr val="952727"/>
                </a:solidFill>
              </a:rPr>
              <a:t>design</a:t>
            </a:r>
            <a:r>
              <a:rPr lang="sk-SK" sz="1600" dirty="0">
                <a:solidFill>
                  <a:srgbClr val="952727"/>
                </a:solidFill>
              </a:rPr>
              <a:t>.</a:t>
            </a:r>
          </a:p>
          <a:p>
            <a:endParaRPr lang="cs-CZ" sz="1600" dirty="0" smtClean="0"/>
          </a:p>
          <a:p>
            <a:r>
              <a:rPr lang="pl-PL" sz="1600" b="1" u="sng" dirty="0"/>
              <a:t>Co je podle Vás kvalitní </a:t>
            </a:r>
            <a:r>
              <a:rPr lang="pl-PL" sz="1600" b="1" u="sng" dirty="0" smtClean="0"/>
              <a:t>design?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15" name="Rovná spojnica 14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16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Pořízení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snímku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17" name="BlokTextu 16"/>
          <p:cNvSpPr txBox="1"/>
          <p:nvPr/>
        </p:nvSpPr>
        <p:spPr>
          <a:xfrm>
            <a:off x="539552" y="548680"/>
            <a:ext cx="820891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Pořízení</a:t>
            </a:r>
            <a:r>
              <a:rPr lang="sk-SK" dirty="0" smtClean="0"/>
              <a:t> snímku / </a:t>
            </a:r>
            <a:r>
              <a:rPr lang="pt-BR" sz="1050" dirty="0" smtClean="0"/>
              <a:t>Z čeho se digitální fotoaparát skládá a jeho parametry</a:t>
            </a:r>
          </a:p>
          <a:p>
            <a:endParaRPr lang="sk-SK" dirty="0"/>
          </a:p>
        </p:txBody>
      </p:sp>
      <p:sp>
        <p:nvSpPr>
          <p:cNvPr id="18" name="BlokTextu 17"/>
          <p:cNvSpPr txBox="1"/>
          <p:nvPr/>
        </p:nvSpPr>
        <p:spPr>
          <a:xfrm>
            <a:off x="539552" y="1403484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/>
              <a:t>MegaPixel</a:t>
            </a:r>
            <a:r>
              <a:rPr lang="en-US" b="1" dirty="0"/>
              <a:t>?</a:t>
            </a:r>
            <a:endParaRPr lang="pt-BR" b="1" dirty="0"/>
          </a:p>
        </p:txBody>
      </p:sp>
      <p:sp>
        <p:nvSpPr>
          <p:cNvPr id="22" name="BlokTextu 21"/>
          <p:cNvSpPr txBox="1"/>
          <p:nvPr/>
        </p:nvSpPr>
        <p:spPr>
          <a:xfrm>
            <a:off x="539552" y="1729383"/>
            <a:ext cx="4464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600" dirty="0"/>
              <a:t>Záleží jenom na snímači</a:t>
            </a:r>
            <a:r>
              <a:rPr lang="sk-SK" sz="1600" dirty="0" smtClean="0"/>
              <a:t>.</a:t>
            </a:r>
            <a:r>
              <a:rPr lang="en-US" sz="1600" dirty="0" smtClean="0"/>
              <a:t> </a:t>
            </a:r>
            <a:r>
              <a:rPr lang="en-US" sz="1600" dirty="0" err="1" smtClean="0"/>
              <a:t>Uk</a:t>
            </a:r>
            <a:r>
              <a:rPr lang="sk-SK" sz="1600" dirty="0" err="1" smtClean="0"/>
              <a:t>ážeme</a:t>
            </a:r>
            <a:r>
              <a:rPr lang="sk-SK" sz="1600" dirty="0" smtClean="0"/>
              <a:t> si že </a:t>
            </a:r>
            <a:r>
              <a:rPr lang="sk-SK" sz="1600" dirty="0" err="1" smtClean="0"/>
              <a:t>výrobci</a:t>
            </a:r>
            <a:r>
              <a:rPr lang="sk-SK" sz="1600" dirty="0" smtClean="0"/>
              <a:t> </a:t>
            </a:r>
            <a:r>
              <a:rPr lang="sk-SK" sz="1600" dirty="0" err="1" smtClean="0"/>
              <a:t>vlastně</a:t>
            </a:r>
            <a:r>
              <a:rPr lang="sk-SK" sz="1600" dirty="0" smtClean="0"/>
              <a:t> </a:t>
            </a:r>
            <a:r>
              <a:rPr lang="sk-SK" sz="1600" dirty="0" err="1" smtClean="0"/>
              <a:t>mlží</a:t>
            </a:r>
            <a:r>
              <a:rPr lang="sk-SK" sz="1600" dirty="0" smtClean="0"/>
              <a:t> </a:t>
            </a:r>
            <a:r>
              <a:rPr lang="sk-SK" sz="1600" dirty="0" err="1" smtClean="0"/>
              <a:t>ohledně</a:t>
            </a:r>
            <a:r>
              <a:rPr lang="sk-SK" sz="1600" dirty="0" smtClean="0"/>
              <a:t> počtu </a:t>
            </a:r>
            <a:r>
              <a:rPr lang="sk-SK" sz="1600" dirty="0" err="1" smtClean="0"/>
              <a:t>megapixl</a:t>
            </a:r>
            <a:r>
              <a:rPr lang="cs-CZ" sz="1600" dirty="0" err="1" smtClean="0"/>
              <a:t>ů</a:t>
            </a:r>
            <a:r>
              <a:rPr lang="cs-CZ" sz="1600" dirty="0" smtClean="0"/>
              <a:t>.</a:t>
            </a:r>
            <a:endParaRPr lang="sk-SK" sz="1600" dirty="0"/>
          </a:p>
          <a:p>
            <a:r>
              <a:rPr lang="cs-CZ" sz="1600" b="1" i="1" dirty="0" smtClean="0"/>
              <a:t> </a:t>
            </a:r>
            <a:endParaRPr lang="sk-SK" sz="1600" i="1" dirty="0" err="1" smtClean="0"/>
          </a:p>
        </p:txBody>
      </p:sp>
      <p:sp>
        <p:nvSpPr>
          <p:cNvPr id="23" name="BlokTextu 22"/>
          <p:cNvSpPr txBox="1"/>
          <p:nvPr/>
        </p:nvSpPr>
        <p:spPr>
          <a:xfrm>
            <a:off x="539552" y="2507292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Světelnost</a:t>
            </a:r>
            <a:r>
              <a:rPr lang="en-US" b="1" dirty="0" smtClean="0"/>
              <a:t>?</a:t>
            </a:r>
            <a:endParaRPr lang="pt-BR" b="1" dirty="0"/>
          </a:p>
        </p:txBody>
      </p:sp>
      <p:sp>
        <p:nvSpPr>
          <p:cNvPr id="24" name="BlokTextu 23"/>
          <p:cNvSpPr txBox="1"/>
          <p:nvPr/>
        </p:nvSpPr>
        <p:spPr>
          <a:xfrm>
            <a:off x="539552" y="2833191"/>
            <a:ext cx="43924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600" dirty="0" err="1"/>
              <a:t>Světelnost</a:t>
            </a:r>
            <a:r>
              <a:rPr lang="sk-SK" sz="1600" dirty="0"/>
              <a:t> závisí </a:t>
            </a:r>
            <a:r>
              <a:rPr lang="sk-SK" sz="1600" dirty="0" err="1"/>
              <a:t>hlavně</a:t>
            </a:r>
            <a:r>
              <a:rPr lang="sk-SK" sz="1600" dirty="0"/>
              <a:t> na optické </a:t>
            </a:r>
            <a:r>
              <a:rPr lang="sk-SK" sz="1600" dirty="0" err="1"/>
              <a:t>soustavě</a:t>
            </a:r>
            <a:r>
              <a:rPr lang="sk-SK" sz="1600" dirty="0"/>
              <a:t>. </a:t>
            </a:r>
            <a:r>
              <a:rPr lang="sk-SK" sz="1600" dirty="0" err="1"/>
              <a:t>Udává</a:t>
            </a:r>
            <a:r>
              <a:rPr lang="sk-SK" sz="1600" dirty="0"/>
              <a:t> </a:t>
            </a:r>
            <a:r>
              <a:rPr lang="sk-SK" sz="1600" dirty="0" err="1"/>
              <a:t>se</a:t>
            </a:r>
            <a:r>
              <a:rPr lang="sk-SK" sz="1600" dirty="0"/>
              <a:t> </a:t>
            </a:r>
            <a:r>
              <a:rPr lang="sk-SK" sz="1600" dirty="0" err="1"/>
              <a:t>ve</a:t>
            </a:r>
            <a:r>
              <a:rPr lang="sk-SK" sz="1600" dirty="0"/>
              <a:t> formátu f číslo. </a:t>
            </a:r>
            <a:r>
              <a:rPr lang="sk-SK" sz="1600" dirty="0" err="1"/>
              <a:t>Např</a:t>
            </a:r>
            <a:r>
              <a:rPr lang="sk-SK" sz="1600" dirty="0"/>
              <a:t>: </a:t>
            </a:r>
            <a:r>
              <a:rPr lang="sk-SK" sz="1600" dirty="0" smtClean="0"/>
              <a:t>f2.8</a:t>
            </a:r>
            <a:r>
              <a:rPr lang="en-US" sz="1600" dirty="0" smtClean="0"/>
              <a:t>.</a:t>
            </a:r>
            <a:endParaRPr lang="sk-SK" sz="1600" dirty="0" smtClean="0"/>
          </a:p>
          <a:p>
            <a:r>
              <a:rPr lang="sk-SK" sz="1600" dirty="0" err="1" smtClean="0">
                <a:solidFill>
                  <a:srgbClr val="952727"/>
                </a:solidFill>
              </a:rPr>
              <a:t>Existuji</a:t>
            </a:r>
            <a:r>
              <a:rPr lang="sk-SK" sz="1600" dirty="0" smtClean="0">
                <a:solidFill>
                  <a:srgbClr val="952727"/>
                </a:solidFill>
              </a:rPr>
              <a:t> </a:t>
            </a:r>
            <a:r>
              <a:rPr lang="sk-SK" sz="1600" dirty="0">
                <a:solidFill>
                  <a:srgbClr val="952727"/>
                </a:solidFill>
              </a:rPr>
              <a:t>i </a:t>
            </a:r>
            <a:r>
              <a:rPr lang="sk-SK" sz="1600" dirty="0" err="1">
                <a:solidFill>
                  <a:srgbClr val="952727"/>
                </a:solidFill>
              </a:rPr>
              <a:t>objektivy</a:t>
            </a:r>
            <a:r>
              <a:rPr lang="sk-SK" sz="1600" dirty="0">
                <a:solidFill>
                  <a:srgbClr val="952727"/>
                </a:solidFill>
              </a:rPr>
              <a:t> </a:t>
            </a:r>
            <a:r>
              <a:rPr lang="sk-SK" sz="1600" dirty="0" err="1">
                <a:solidFill>
                  <a:srgbClr val="952727"/>
                </a:solidFill>
              </a:rPr>
              <a:t>které</a:t>
            </a:r>
            <a:r>
              <a:rPr lang="sk-SK" sz="1600" dirty="0">
                <a:solidFill>
                  <a:srgbClr val="952727"/>
                </a:solidFill>
              </a:rPr>
              <a:t> </a:t>
            </a:r>
            <a:r>
              <a:rPr lang="sk-SK" sz="1600" dirty="0" err="1">
                <a:solidFill>
                  <a:srgbClr val="952727"/>
                </a:solidFill>
              </a:rPr>
              <a:t>mají</a:t>
            </a:r>
            <a:r>
              <a:rPr lang="sk-SK" sz="1600" dirty="0">
                <a:solidFill>
                  <a:srgbClr val="952727"/>
                </a:solidFill>
              </a:rPr>
              <a:t> </a:t>
            </a:r>
            <a:r>
              <a:rPr lang="sk-SK" sz="1600" dirty="0" err="1">
                <a:solidFill>
                  <a:srgbClr val="952727"/>
                </a:solidFill>
              </a:rPr>
              <a:t>světelnost</a:t>
            </a:r>
            <a:r>
              <a:rPr lang="sk-SK" sz="1600" dirty="0">
                <a:solidFill>
                  <a:srgbClr val="952727"/>
                </a:solidFill>
              </a:rPr>
              <a:t> pod </a:t>
            </a:r>
            <a:r>
              <a:rPr lang="sk-SK" sz="1600" dirty="0" smtClean="0">
                <a:solidFill>
                  <a:srgbClr val="952727"/>
                </a:solidFill>
              </a:rPr>
              <a:t>f1</a:t>
            </a:r>
            <a:r>
              <a:rPr lang="en-US" sz="1600" dirty="0">
                <a:solidFill>
                  <a:srgbClr val="952727"/>
                </a:solidFill>
              </a:rPr>
              <a:t>!</a:t>
            </a:r>
            <a:endParaRPr lang="sk-SK" sz="1600" dirty="0">
              <a:solidFill>
                <a:srgbClr val="952727"/>
              </a:solidFill>
            </a:endParaRPr>
          </a:p>
        </p:txBody>
      </p:sp>
      <p:sp>
        <p:nvSpPr>
          <p:cNvPr id="25" name="BlokTextu 24"/>
          <p:cNvSpPr txBox="1"/>
          <p:nvPr/>
        </p:nvSpPr>
        <p:spPr>
          <a:xfrm>
            <a:off x="539552" y="3875444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ISO?</a:t>
            </a:r>
            <a:endParaRPr lang="pt-BR" b="1" dirty="0"/>
          </a:p>
        </p:txBody>
      </p:sp>
      <p:sp>
        <p:nvSpPr>
          <p:cNvPr id="26" name="BlokTextu 25"/>
          <p:cNvSpPr txBox="1"/>
          <p:nvPr/>
        </p:nvSpPr>
        <p:spPr>
          <a:xfrm>
            <a:off x="539552" y="4201343"/>
            <a:ext cx="80648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600" dirty="0"/>
              <a:t>ISO je </a:t>
            </a:r>
            <a:r>
              <a:rPr lang="sk-SK" sz="1600" dirty="0" err="1"/>
              <a:t>alternativa</a:t>
            </a:r>
            <a:r>
              <a:rPr lang="sk-SK" sz="1600" dirty="0"/>
              <a:t> </a:t>
            </a:r>
            <a:r>
              <a:rPr lang="sk-SK" sz="1600" dirty="0" err="1"/>
              <a:t>pro</a:t>
            </a:r>
            <a:r>
              <a:rPr lang="sk-SK" sz="1600" dirty="0"/>
              <a:t> filmové označení </a:t>
            </a:r>
            <a:r>
              <a:rPr lang="sk-SK" sz="1600" dirty="0" smtClean="0"/>
              <a:t>DIN</a:t>
            </a:r>
            <a:r>
              <a:rPr lang="en-US" sz="1600" dirty="0" smtClean="0"/>
              <a:t>.</a:t>
            </a:r>
            <a:endParaRPr lang="sk-SK" sz="1600" dirty="0" smtClean="0"/>
          </a:p>
          <a:p>
            <a:r>
              <a:rPr lang="sk-SK" sz="16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Tabulka</a:t>
            </a:r>
            <a:r>
              <a:rPr lang="sk-SK" sz="16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naboku ukazuje jenom </a:t>
            </a:r>
            <a:r>
              <a:rPr lang="sk-SK" sz="16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některé</a:t>
            </a:r>
            <a:r>
              <a:rPr lang="sk-SK" sz="16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hodnoty</a:t>
            </a:r>
            <a:r>
              <a:rPr lang="en-US" sz="16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!</a:t>
            </a:r>
            <a:endParaRPr lang="sk-SK" sz="16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aphicFrame>
        <p:nvGraphicFramePr>
          <p:cNvPr id="27" name="Tabuľka 26"/>
          <p:cNvGraphicFramePr>
            <a:graphicFrameLocks noGrp="1"/>
          </p:cNvGraphicFramePr>
          <p:nvPr/>
        </p:nvGraphicFramePr>
        <p:xfrm>
          <a:off x="5148064" y="1340769"/>
          <a:ext cx="3528393" cy="4536499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176131"/>
                <a:gridCol w="1176131"/>
                <a:gridCol w="1176131"/>
              </a:tblGrid>
              <a:tr h="412409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2"/>
                          </a:solidFill>
                        </a:rPr>
                        <a:t>ASA</a:t>
                      </a:r>
                      <a:endParaRPr lang="sk-SK" dirty="0">
                        <a:solidFill>
                          <a:schemeClr val="bg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2"/>
                          </a:solidFill>
                        </a:rPr>
                        <a:t>DIN</a:t>
                      </a:r>
                      <a:endParaRPr lang="sk-SK" dirty="0">
                        <a:solidFill>
                          <a:schemeClr val="bg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2"/>
                          </a:solidFill>
                        </a:rPr>
                        <a:t>ISO</a:t>
                      </a:r>
                      <a:endParaRPr lang="sk-SK" dirty="0">
                        <a:solidFill>
                          <a:schemeClr val="bg2"/>
                        </a:solidFill>
                      </a:endParaRPr>
                    </a:p>
                  </a:txBody>
                  <a:tcPr/>
                </a:tc>
              </a:tr>
              <a:tr h="412409">
                <a:tc>
                  <a:txBody>
                    <a:bodyPr/>
                    <a:lstStyle/>
                    <a:p>
                      <a:r>
                        <a:rPr lang="en-US" dirty="0" smtClean="0"/>
                        <a:t>6</a:t>
                      </a:r>
                      <a:endParaRPr lang="sk-S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</a:t>
                      </a:r>
                      <a:endParaRPr lang="sk-S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6/</a:t>
                      </a:r>
                      <a:r>
                        <a:rPr lang="sk-SK" dirty="0" smtClean="0"/>
                        <a:t>9°</a:t>
                      </a:r>
                      <a:endParaRPr lang="sk-SK" dirty="0"/>
                    </a:p>
                  </a:txBody>
                  <a:tcPr/>
                </a:tc>
              </a:tr>
              <a:tr h="412409">
                <a:tc>
                  <a:txBody>
                    <a:bodyPr/>
                    <a:lstStyle/>
                    <a:p>
                      <a:r>
                        <a:rPr lang="sk-SK" dirty="0" smtClean="0"/>
                        <a:t>12</a:t>
                      </a:r>
                      <a:endParaRPr lang="sk-S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dirty="0" smtClean="0"/>
                        <a:t>12</a:t>
                      </a:r>
                      <a:endParaRPr lang="sk-S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dirty="0" smtClean="0"/>
                        <a:t>12/12°</a:t>
                      </a:r>
                      <a:endParaRPr lang="sk-SK" dirty="0"/>
                    </a:p>
                  </a:txBody>
                  <a:tcPr/>
                </a:tc>
              </a:tr>
              <a:tr h="412409">
                <a:tc>
                  <a:txBody>
                    <a:bodyPr/>
                    <a:lstStyle/>
                    <a:p>
                      <a:r>
                        <a:rPr lang="sk-SK" dirty="0" smtClean="0"/>
                        <a:t>25</a:t>
                      </a:r>
                      <a:endParaRPr lang="sk-S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dirty="0" smtClean="0"/>
                        <a:t>15</a:t>
                      </a:r>
                      <a:endParaRPr lang="sk-S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dirty="0" smtClean="0"/>
                        <a:t>25/15°</a:t>
                      </a:r>
                      <a:endParaRPr lang="sk-SK" dirty="0"/>
                    </a:p>
                  </a:txBody>
                  <a:tcPr/>
                </a:tc>
              </a:tr>
              <a:tr h="412409">
                <a:tc>
                  <a:txBody>
                    <a:bodyPr/>
                    <a:lstStyle/>
                    <a:p>
                      <a:r>
                        <a:rPr lang="sk-SK" dirty="0" smtClean="0"/>
                        <a:t>50</a:t>
                      </a:r>
                      <a:endParaRPr lang="sk-S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dirty="0" smtClean="0"/>
                        <a:t>18</a:t>
                      </a:r>
                      <a:endParaRPr lang="sk-S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dirty="0" smtClean="0"/>
                        <a:t>50/18°</a:t>
                      </a:r>
                      <a:endParaRPr lang="sk-SK" dirty="0"/>
                    </a:p>
                  </a:txBody>
                  <a:tcPr/>
                </a:tc>
              </a:tr>
              <a:tr h="412409">
                <a:tc>
                  <a:txBody>
                    <a:bodyPr/>
                    <a:lstStyle/>
                    <a:p>
                      <a:r>
                        <a:rPr lang="sk-SK" dirty="0" smtClean="0"/>
                        <a:t>100</a:t>
                      </a:r>
                      <a:endParaRPr lang="sk-S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dirty="0" smtClean="0"/>
                        <a:t>21</a:t>
                      </a:r>
                      <a:endParaRPr lang="sk-S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dirty="0" smtClean="0"/>
                        <a:t>100/21°</a:t>
                      </a:r>
                      <a:endParaRPr lang="sk-SK" dirty="0"/>
                    </a:p>
                  </a:txBody>
                  <a:tcPr/>
                </a:tc>
              </a:tr>
              <a:tr h="412409">
                <a:tc>
                  <a:txBody>
                    <a:bodyPr/>
                    <a:lstStyle/>
                    <a:p>
                      <a:r>
                        <a:rPr lang="sk-SK" dirty="0" smtClean="0"/>
                        <a:t>200</a:t>
                      </a:r>
                      <a:endParaRPr lang="sk-S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dirty="0" smtClean="0"/>
                        <a:t>24</a:t>
                      </a:r>
                      <a:endParaRPr lang="sk-S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dirty="0" smtClean="0"/>
                        <a:t>200/24°</a:t>
                      </a:r>
                      <a:endParaRPr lang="sk-SK" dirty="0"/>
                    </a:p>
                  </a:txBody>
                  <a:tcPr/>
                </a:tc>
              </a:tr>
              <a:tr h="412409">
                <a:tc>
                  <a:txBody>
                    <a:bodyPr/>
                    <a:lstStyle/>
                    <a:p>
                      <a:r>
                        <a:rPr lang="sk-SK" dirty="0" smtClean="0"/>
                        <a:t>400</a:t>
                      </a:r>
                      <a:endParaRPr lang="sk-S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dirty="0" smtClean="0"/>
                        <a:t>27</a:t>
                      </a:r>
                      <a:endParaRPr lang="sk-S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dirty="0" smtClean="0"/>
                        <a:t>400/27°</a:t>
                      </a:r>
                      <a:endParaRPr lang="sk-SK" dirty="0"/>
                    </a:p>
                  </a:txBody>
                  <a:tcPr/>
                </a:tc>
              </a:tr>
              <a:tr h="412409">
                <a:tc>
                  <a:txBody>
                    <a:bodyPr/>
                    <a:lstStyle/>
                    <a:p>
                      <a:r>
                        <a:rPr lang="sk-SK" dirty="0" smtClean="0"/>
                        <a:t>1600</a:t>
                      </a:r>
                      <a:endParaRPr lang="sk-S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dirty="0" smtClean="0"/>
                        <a:t>33</a:t>
                      </a:r>
                      <a:endParaRPr lang="sk-S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dirty="0" smtClean="0"/>
                        <a:t>1600/33°</a:t>
                      </a:r>
                      <a:endParaRPr lang="sk-SK" dirty="0"/>
                    </a:p>
                  </a:txBody>
                  <a:tcPr/>
                </a:tc>
              </a:tr>
              <a:tr h="412409">
                <a:tc>
                  <a:txBody>
                    <a:bodyPr/>
                    <a:lstStyle/>
                    <a:p>
                      <a:r>
                        <a:rPr lang="sk-SK" dirty="0" smtClean="0"/>
                        <a:t>3200</a:t>
                      </a:r>
                      <a:endParaRPr lang="sk-S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dirty="0" smtClean="0"/>
                        <a:t>36</a:t>
                      </a:r>
                      <a:endParaRPr lang="sk-S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dirty="0" smtClean="0"/>
                        <a:t>3200/36°</a:t>
                      </a:r>
                      <a:endParaRPr lang="sk-SK" dirty="0"/>
                    </a:p>
                  </a:txBody>
                  <a:tcPr/>
                </a:tc>
              </a:tr>
              <a:tr h="412409">
                <a:tc>
                  <a:txBody>
                    <a:bodyPr/>
                    <a:lstStyle/>
                    <a:p>
                      <a:r>
                        <a:rPr lang="sk-SK" dirty="0" smtClean="0"/>
                        <a:t>6400</a:t>
                      </a:r>
                      <a:endParaRPr lang="sk-S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dirty="0" smtClean="0"/>
                        <a:t>39</a:t>
                      </a:r>
                      <a:endParaRPr lang="sk-S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dirty="0" smtClean="0"/>
                        <a:t>6400/39°</a:t>
                      </a:r>
                      <a:endParaRPr lang="sk-SK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0" name="Ovál 19"/>
          <p:cNvSpPr/>
          <p:nvPr/>
        </p:nvSpPr>
        <p:spPr>
          <a:xfrm>
            <a:off x="8748464" y="260648"/>
            <a:ext cx="144016" cy="144016"/>
          </a:xfrm>
          <a:prstGeom prst="ellipse">
            <a:avLst/>
          </a:prstGeom>
          <a:solidFill>
            <a:srgbClr val="95272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21" name="BlokTextu 20"/>
          <p:cNvSpPr txBox="1"/>
          <p:nvPr/>
        </p:nvSpPr>
        <p:spPr>
          <a:xfrm>
            <a:off x="8316416" y="17841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7.3</a:t>
            </a:r>
          </a:p>
        </p:txBody>
      </p:sp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Webdesign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/ </a:t>
            </a:r>
            <a:r>
              <a:rPr lang="pl-PL" sz="1000" dirty="0"/>
              <a:t>Co všechno znamená udělat web?</a:t>
            </a:r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Webdesign</a:t>
            </a:r>
            <a:r>
              <a:rPr lang="sk-SK" sz="3200" dirty="0" smtClean="0"/>
              <a:t>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pl-PL" dirty="0"/>
              <a:t>Co všechno znamená udělat web</a:t>
            </a:r>
            <a:r>
              <a:rPr lang="pl-PL" dirty="0" smtClean="0"/>
              <a:t>? </a:t>
            </a:r>
            <a:r>
              <a:rPr lang="sk-SK" dirty="0" smtClean="0"/>
              <a:t>/ </a:t>
            </a:r>
            <a:r>
              <a:rPr lang="sk-SK" sz="1050" dirty="0" err="1"/>
              <a:t>Design</a:t>
            </a:r>
            <a:r>
              <a:rPr lang="sk-SK" sz="1050" dirty="0"/>
              <a:t> </a:t>
            </a:r>
            <a:r>
              <a:rPr lang="sk-SK" sz="1050" dirty="0" smtClean="0"/>
              <a:t> </a:t>
            </a:r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196752"/>
            <a:ext cx="82089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400" b="1" dirty="0" err="1"/>
              <a:t>Design</a:t>
            </a:r>
            <a:r>
              <a:rPr lang="sk-SK" sz="2400" b="1" dirty="0"/>
              <a:t> </a:t>
            </a:r>
            <a:endParaRPr lang="sk-SK" sz="2400" b="1" dirty="0" smtClean="0"/>
          </a:p>
          <a:p>
            <a:endParaRPr lang="cs-CZ" sz="1600" dirty="0"/>
          </a:p>
          <a:p>
            <a:r>
              <a:rPr lang="sk-SK" sz="1600" b="1" u="sng" dirty="0" err="1"/>
              <a:t>Co</a:t>
            </a:r>
            <a:r>
              <a:rPr lang="sk-SK" sz="1600" b="1" u="sng" dirty="0"/>
              <a:t> znamená </a:t>
            </a:r>
            <a:r>
              <a:rPr lang="sk-SK" sz="1600" b="1" u="sng" dirty="0" err="1"/>
              <a:t>navrhnout</a:t>
            </a:r>
            <a:r>
              <a:rPr lang="sk-SK" sz="1600" b="1" u="sng" dirty="0"/>
              <a:t> kvalitní </a:t>
            </a:r>
            <a:r>
              <a:rPr lang="sk-SK" sz="1600" b="1" u="sng" dirty="0" err="1"/>
              <a:t>Webdesign</a:t>
            </a:r>
            <a:r>
              <a:rPr lang="sk-SK" sz="1600" b="1" u="sng" dirty="0" smtClean="0"/>
              <a:t>?</a:t>
            </a:r>
          </a:p>
          <a:p>
            <a:r>
              <a:rPr lang="sk-SK" sz="1600" dirty="0" err="1">
                <a:solidFill>
                  <a:srgbClr val="952727"/>
                </a:solidFill>
              </a:rPr>
              <a:t>Navrhnout</a:t>
            </a:r>
            <a:r>
              <a:rPr lang="sk-SK" sz="1600" dirty="0">
                <a:solidFill>
                  <a:srgbClr val="952727"/>
                </a:solidFill>
              </a:rPr>
              <a:t> kvalitní </a:t>
            </a:r>
            <a:r>
              <a:rPr lang="sk-SK" sz="1600" dirty="0" err="1">
                <a:solidFill>
                  <a:srgbClr val="952727"/>
                </a:solidFill>
              </a:rPr>
              <a:t>webdesign</a:t>
            </a:r>
            <a:r>
              <a:rPr lang="sk-SK" sz="1600" dirty="0">
                <a:solidFill>
                  <a:srgbClr val="952727"/>
                </a:solidFill>
              </a:rPr>
              <a:t> znamená </a:t>
            </a:r>
            <a:r>
              <a:rPr lang="sk-SK" sz="1600" dirty="0" err="1">
                <a:solidFill>
                  <a:srgbClr val="952727"/>
                </a:solidFill>
              </a:rPr>
              <a:t>navrhnout</a:t>
            </a:r>
            <a:r>
              <a:rPr lang="sk-SK" sz="1600" dirty="0">
                <a:solidFill>
                  <a:srgbClr val="952727"/>
                </a:solidFill>
              </a:rPr>
              <a:t> kvalitní </a:t>
            </a:r>
            <a:r>
              <a:rPr lang="sk-SK" sz="1600" dirty="0" err="1">
                <a:solidFill>
                  <a:srgbClr val="952727"/>
                </a:solidFill>
              </a:rPr>
              <a:t>design</a:t>
            </a:r>
            <a:r>
              <a:rPr lang="sk-SK" sz="1600" dirty="0">
                <a:solidFill>
                  <a:srgbClr val="952727"/>
                </a:solidFill>
              </a:rPr>
              <a:t>.</a:t>
            </a:r>
          </a:p>
          <a:p>
            <a:endParaRPr lang="cs-CZ" sz="1600" dirty="0" smtClean="0"/>
          </a:p>
          <a:p>
            <a:r>
              <a:rPr lang="pl-PL" sz="1600" b="1" u="sng" dirty="0"/>
              <a:t>Co je podle Vás kvalitní design</a:t>
            </a:r>
            <a:r>
              <a:rPr lang="pl-PL" sz="1600" b="1" u="sng" dirty="0" smtClean="0"/>
              <a:t>?</a:t>
            </a:r>
          </a:p>
          <a:p>
            <a:r>
              <a:rPr lang="sk-SK" sz="1600" dirty="0" err="1">
                <a:solidFill>
                  <a:srgbClr val="952727"/>
                </a:solidFill>
              </a:rPr>
              <a:t>Design</a:t>
            </a:r>
            <a:r>
              <a:rPr lang="sk-SK" sz="1600" dirty="0">
                <a:solidFill>
                  <a:srgbClr val="952727"/>
                </a:solidFill>
              </a:rPr>
              <a:t> je kvalitní, </a:t>
            </a:r>
            <a:r>
              <a:rPr lang="sk-SK" sz="1600" dirty="0" err="1">
                <a:solidFill>
                  <a:srgbClr val="952727"/>
                </a:solidFill>
              </a:rPr>
              <a:t>pokud</a:t>
            </a:r>
            <a:r>
              <a:rPr lang="sk-SK" sz="1600" dirty="0">
                <a:solidFill>
                  <a:srgbClr val="952727"/>
                </a:solidFill>
              </a:rPr>
              <a:t> splňuje </a:t>
            </a:r>
            <a:r>
              <a:rPr lang="sk-SK" sz="1600" dirty="0" err="1">
                <a:solidFill>
                  <a:srgbClr val="952727"/>
                </a:solidFill>
              </a:rPr>
              <a:t>požadavky</a:t>
            </a:r>
            <a:r>
              <a:rPr lang="sk-SK" sz="1600" dirty="0">
                <a:solidFill>
                  <a:srgbClr val="952727"/>
                </a:solidFill>
              </a:rPr>
              <a:t> zákazníka (</a:t>
            </a:r>
            <a:r>
              <a:rPr lang="sk-SK" sz="1600" dirty="0" err="1">
                <a:solidFill>
                  <a:srgbClr val="952727"/>
                </a:solidFill>
              </a:rPr>
              <a:t>bohužel</a:t>
            </a:r>
            <a:r>
              <a:rPr lang="sk-SK" sz="1600" dirty="0">
                <a:solidFill>
                  <a:srgbClr val="952727"/>
                </a:solidFill>
              </a:rPr>
              <a:t>, i ty </a:t>
            </a:r>
            <a:r>
              <a:rPr lang="sk-SK" sz="1600" dirty="0" err="1">
                <a:solidFill>
                  <a:srgbClr val="952727"/>
                </a:solidFill>
              </a:rPr>
              <a:t>nesmyslné</a:t>
            </a:r>
            <a:r>
              <a:rPr lang="sk-SK" sz="1600" dirty="0">
                <a:solidFill>
                  <a:srgbClr val="952727"/>
                </a:solidFill>
              </a:rPr>
              <a:t>). </a:t>
            </a:r>
            <a:endParaRPr lang="sk-SK" sz="1600" dirty="0"/>
          </a:p>
        </p:txBody>
      </p:sp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Webdesign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/ </a:t>
            </a:r>
            <a:r>
              <a:rPr lang="pl-PL" sz="1000" dirty="0"/>
              <a:t>Co všechno znamená udělat web?</a:t>
            </a:r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Webdesign</a:t>
            </a:r>
            <a:r>
              <a:rPr lang="sk-SK" sz="3200" dirty="0" smtClean="0"/>
              <a:t>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pl-PL" dirty="0"/>
              <a:t>Co všechno znamená udělat web</a:t>
            </a:r>
            <a:r>
              <a:rPr lang="pl-PL" dirty="0" smtClean="0"/>
              <a:t>? </a:t>
            </a:r>
            <a:r>
              <a:rPr lang="sk-SK" dirty="0" smtClean="0"/>
              <a:t>/ </a:t>
            </a:r>
            <a:r>
              <a:rPr lang="sk-SK" sz="1050" dirty="0" err="1"/>
              <a:t>Design</a:t>
            </a:r>
            <a:r>
              <a:rPr lang="sk-SK" sz="1050" dirty="0"/>
              <a:t> </a:t>
            </a:r>
            <a:r>
              <a:rPr lang="sk-SK" sz="1050" dirty="0" smtClean="0"/>
              <a:t> </a:t>
            </a:r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196752"/>
            <a:ext cx="8208912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400" b="1" dirty="0" err="1"/>
              <a:t>Design</a:t>
            </a:r>
            <a:r>
              <a:rPr lang="sk-SK" sz="2400" b="1" dirty="0"/>
              <a:t> </a:t>
            </a:r>
            <a:endParaRPr lang="sk-SK" sz="2400" b="1" dirty="0" smtClean="0"/>
          </a:p>
          <a:p>
            <a:endParaRPr lang="cs-CZ" sz="1600" dirty="0"/>
          </a:p>
          <a:p>
            <a:r>
              <a:rPr lang="sk-SK" sz="1600" b="1" u="sng" dirty="0" err="1"/>
              <a:t>Kdo</a:t>
            </a:r>
            <a:r>
              <a:rPr lang="sk-SK" sz="1600" b="1" u="sng" dirty="0"/>
              <a:t> </a:t>
            </a:r>
            <a:r>
              <a:rPr lang="sk-SK" sz="1600" b="1" u="sng" dirty="0" err="1"/>
              <a:t>opravdu</a:t>
            </a:r>
            <a:r>
              <a:rPr lang="sk-SK" sz="1600" b="1" u="sng" dirty="0"/>
              <a:t> </a:t>
            </a:r>
            <a:r>
              <a:rPr lang="sk-SK" sz="1600" b="1" u="sng" dirty="0" err="1"/>
              <a:t>schvaluje</a:t>
            </a:r>
            <a:r>
              <a:rPr lang="sk-SK" sz="1600" b="1" u="sng" dirty="0"/>
              <a:t> </a:t>
            </a:r>
            <a:r>
              <a:rPr lang="sk-SK" sz="1600" b="1" u="sng" dirty="0" err="1"/>
              <a:t>webdesign</a:t>
            </a:r>
            <a:r>
              <a:rPr lang="sk-SK" sz="1600" b="1" u="sng" dirty="0" smtClean="0"/>
              <a:t>?</a:t>
            </a:r>
          </a:p>
          <a:p>
            <a:endParaRPr lang="cs-CZ" sz="1600" dirty="0"/>
          </a:p>
          <a:p>
            <a:pPr>
              <a:buFontTx/>
              <a:buChar char="-"/>
            </a:pPr>
            <a:r>
              <a:rPr lang="cs-CZ" sz="1600" dirty="0" smtClean="0"/>
              <a:t> zákazník</a:t>
            </a:r>
          </a:p>
          <a:p>
            <a:pPr lvl="1">
              <a:buFontTx/>
              <a:buChar char="-"/>
            </a:pPr>
            <a:r>
              <a:rPr lang="cs-CZ" sz="1600" dirty="0" smtClean="0"/>
              <a:t> Což je velké množství lidí</a:t>
            </a:r>
            <a:r>
              <a:rPr lang="en-US" sz="1600" dirty="0" smtClean="0"/>
              <a:t>!</a:t>
            </a:r>
          </a:p>
          <a:p>
            <a:pPr lvl="2">
              <a:buFontTx/>
              <a:buChar char="-"/>
            </a:pPr>
            <a:r>
              <a:rPr lang="en-US" sz="1600" dirty="0" smtClean="0"/>
              <a:t> </a:t>
            </a:r>
            <a:r>
              <a:rPr lang="en-US" sz="1600" dirty="0" err="1" smtClean="0"/>
              <a:t>Jakto</a:t>
            </a:r>
            <a:r>
              <a:rPr lang="en-US" sz="1600" dirty="0" smtClean="0"/>
              <a:t>?</a:t>
            </a:r>
          </a:p>
          <a:p>
            <a:pPr lvl="2">
              <a:buFontTx/>
              <a:buChar char="-"/>
            </a:pPr>
            <a:endParaRPr lang="en-US" sz="1600" dirty="0"/>
          </a:p>
          <a:p>
            <a:pPr lvl="2">
              <a:buFontTx/>
              <a:buChar char="-"/>
            </a:pPr>
            <a:endParaRPr lang="en-US" sz="1600" dirty="0" smtClean="0"/>
          </a:p>
          <a:p>
            <a:r>
              <a:rPr lang="sk-SK" sz="1600" dirty="0"/>
              <a:t>Otázka </a:t>
            </a:r>
            <a:r>
              <a:rPr lang="sk-SK" sz="1600" dirty="0" err="1"/>
              <a:t>tedy</a:t>
            </a:r>
            <a:r>
              <a:rPr lang="sk-SK" sz="1600" dirty="0"/>
              <a:t> </a:t>
            </a:r>
            <a:r>
              <a:rPr lang="sk-SK" sz="1600" dirty="0" err="1"/>
              <a:t>zní</a:t>
            </a:r>
            <a:r>
              <a:rPr lang="sk-SK" sz="1600" dirty="0"/>
              <a:t>: </a:t>
            </a:r>
            <a:r>
              <a:rPr lang="sk-SK" sz="1600" b="1" dirty="0" err="1">
                <a:solidFill>
                  <a:srgbClr val="952727"/>
                </a:solidFill>
              </a:rPr>
              <a:t>Kdo</a:t>
            </a:r>
            <a:r>
              <a:rPr lang="sk-SK" sz="1600" b="1" dirty="0">
                <a:solidFill>
                  <a:srgbClr val="952727"/>
                </a:solidFill>
              </a:rPr>
              <a:t> by </a:t>
            </a:r>
            <a:r>
              <a:rPr lang="sk-SK" sz="1600" b="1" dirty="0" err="1">
                <a:solidFill>
                  <a:srgbClr val="952727"/>
                </a:solidFill>
              </a:rPr>
              <a:t>měl</a:t>
            </a:r>
            <a:r>
              <a:rPr lang="sk-SK" sz="1600" b="1" dirty="0">
                <a:solidFill>
                  <a:srgbClr val="952727"/>
                </a:solidFill>
              </a:rPr>
              <a:t> </a:t>
            </a:r>
            <a:r>
              <a:rPr lang="sk-SK" sz="1600" b="1" dirty="0" err="1">
                <a:solidFill>
                  <a:srgbClr val="952727"/>
                </a:solidFill>
              </a:rPr>
              <a:t>schvalovat</a:t>
            </a:r>
            <a:r>
              <a:rPr lang="sk-SK" sz="1600" b="1" dirty="0">
                <a:solidFill>
                  <a:srgbClr val="952727"/>
                </a:solidFill>
              </a:rPr>
              <a:t> </a:t>
            </a:r>
            <a:r>
              <a:rPr lang="sk-SK" sz="1600" b="1" dirty="0" err="1">
                <a:solidFill>
                  <a:srgbClr val="952727"/>
                </a:solidFill>
              </a:rPr>
              <a:t>design</a:t>
            </a:r>
            <a:r>
              <a:rPr lang="sk-SK" sz="1600" b="1" dirty="0">
                <a:solidFill>
                  <a:srgbClr val="952727"/>
                </a:solidFill>
              </a:rPr>
              <a:t>?</a:t>
            </a:r>
          </a:p>
          <a:p>
            <a:endParaRPr lang="cs-CZ" sz="1600" dirty="0" smtClean="0"/>
          </a:p>
          <a:p>
            <a:pPr>
              <a:buFontTx/>
              <a:buChar char="-"/>
            </a:pPr>
            <a:r>
              <a:rPr lang="cs-CZ" sz="1600" dirty="0" smtClean="0"/>
              <a:t> tým lidí</a:t>
            </a:r>
          </a:p>
          <a:p>
            <a:pPr lvl="1">
              <a:buFontTx/>
              <a:buChar char="-"/>
            </a:pPr>
            <a:r>
              <a:rPr lang="cs-CZ" sz="1600" dirty="0"/>
              <a:t> </a:t>
            </a:r>
            <a:r>
              <a:rPr lang="sk-SK" sz="1600" dirty="0" err="1"/>
              <a:t>zadavatel</a:t>
            </a:r>
            <a:endParaRPr lang="sk-SK" sz="1600" dirty="0"/>
          </a:p>
          <a:p>
            <a:pPr lvl="1">
              <a:buFontTx/>
              <a:buChar char="-"/>
            </a:pPr>
            <a:r>
              <a:rPr lang="cs-CZ" sz="1600" dirty="0" smtClean="0"/>
              <a:t> </a:t>
            </a:r>
            <a:r>
              <a:rPr lang="sk-SK" sz="1600" dirty="0"/>
              <a:t>zákazníci </a:t>
            </a:r>
          </a:p>
          <a:p>
            <a:pPr lvl="1">
              <a:buFontTx/>
              <a:buChar char="-"/>
            </a:pPr>
            <a:r>
              <a:rPr lang="cs-CZ" sz="1600" dirty="0" smtClean="0"/>
              <a:t> </a:t>
            </a:r>
            <a:r>
              <a:rPr lang="sk-SK" sz="1600" dirty="0"/>
              <a:t>odborníci v </a:t>
            </a:r>
            <a:r>
              <a:rPr lang="sk-SK" sz="1600" dirty="0" err="1" smtClean="0"/>
              <a:t>designu</a:t>
            </a:r>
            <a:endParaRPr lang="cs-CZ" sz="1600" dirty="0" smtClean="0"/>
          </a:p>
        </p:txBody>
      </p:sp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lokTextu 5"/>
          <p:cNvSpPr txBox="1"/>
          <p:nvPr/>
        </p:nvSpPr>
        <p:spPr>
          <a:xfrm>
            <a:off x="539552" y="1412776"/>
            <a:ext cx="82089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 smtClean="0"/>
              <a:t>A hurá na cvičení. </a:t>
            </a:r>
            <a:r>
              <a:rPr lang="cs-CZ" sz="2000" b="1" dirty="0" smtClean="0">
                <a:sym typeface="Wingdings" pitchFamily="2" charset="2"/>
              </a:rPr>
              <a:t></a:t>
            </a:r>
          </a:p>
        </p:txBody>
      </p:sp>
      <p:sp>
        <p:nvSpPr>
          <p:cNvPr id="7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8" name="Rovná spojnica 7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9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Webdesign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/ C</a:t>
            </a:r>
            <a:r>
              <a:rPr lang="pl-PL" sz="1000" dirty="0" smtClean="0"/>
              <a:t>vičení</a:t>
            </a:r>
            <a:endParaRPr lang="pl-PL" sz="1000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548680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Webdesign</a:t>
            </a:r>
            <a:r>
              <a:rPr lang="sk-SK" sz="3200" dirty="0" smtClean="0"/>
              <a:t>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pl-PL" dirty="0"/>
              <a:t>Co všechno znamená udělat web</a:t>
            </a:r>
            <a:r>
              <a:rPr lang="pl-PL" dirty="0" smtClean="0"/>
              <a:t>? </a:t>
            </a:r>
            <a:r>
              <a:rPr lang="sk-SK" dirty="0" smtClean="0"/>
              <a:t>/ </a:t>
            </a:r>
            <a:r>
              <a:rPr lang="sk-SK" sz="1050" dirty="0" smtClean="0"/>
              <a:t>Cvičení  </a:t>
            </a:r>
            <a:endParaRPr lang="sk-SK" dirty="0"/>
          </a:p>
        </p:txBody>
      </p:sp>
      <p:sp>
        <p:nvSpPr>
          <p:cNvPr id="11" name="Ovál 10"/>
          <p:cNvSpPr/>
          <p:nvPr/>
        </p:nvSpPr>
        <p:spPr>
          <a:xfrm>
            <a:off x="8748464" y="260648"/>
            <a:ext cx="144016" cy="144016"/>
          </a:xfrm>
          <a:prstGeom prst="ellipse">
            <a:avLst/>
          </a:prstGeom>
          <a:solidFill>
            <a:srgbClr val="95272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2" name="BlokTextu 11"/>
          <p:cNvSpPr txBox="1"/>
          <p:nvPr/>
        </p:nvSpPr>
        <p:spPr>
          <a:xfrm>
            <a:off x="8316416" y="17841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7.6</a:t>
            </a:r>
          </a:p>
        </p:txBody>
      </p:sp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Webdesign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/ </a:t>
            </a:r>
            <a:r>
              <a:rPr lang="pl-PL" sz="1000" dirty="0"/>
              <a:t>Co všechno znamená udělat web?</a:t>
            </a:r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Webdesign</a:t>
            </a:r>
            <a:r>
              <a:rPr lang="sk-SK" sz="3200" dirty="0" smtClean="0"/>
              <a:t>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pl-PL" dirty="0"/>
              <a:t>Co všechno znamená udělat web</a:t>
            </a:r>
            <a:r>
              <a:rPr lang="pl-PL" dirty="0" smtClean="0"/>
              <a:t>? </a:t>
            </a:r>
            <a:r>
              <a:rPr lang="sk-SK" dirty="0" smtClean="0"/>
              <a:t>/ </a:t>
            </a:r>
            <a:r>
              <a:rPr lang="sk-SK" sz="1050" dirty="0" smtClean="0"/>
              <a:t>A </a:t>
            </a:r>
            <a:r>
              <a:rPr lang="sk-SK" sz="1050" dirty="0" err="1" smtClean="0"/>
              <a:t>co</a:t>
            </a:r>
            <a:r>
              <a:rPr lang="sk-SK" sz="1050" dirty="0" smtClean="0"/>
              <a:t> </a:t>
            </a:r>
            <a:r>
              <a:rPr lang="sk-SK" sz="1050" dirty="0" err="1" smtClean="0"/>
              <a:t>dál</a:t>
            </a:r>
            <a:r>
              <a:rPr lang="sk-SK" sz="1050" dirty="0" smtClean="0"/>
              <a:t>?</a:t>
            </a:r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196752"/>
            <a:ext cx="82089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400" b="1" dirty="0"/>
              <a:t>A </a:t>
            </a:r>
            <a:r>
              <a:rPr lang="sk-SK" sz="2400" b="1" dirty="0" err="1"/>
              <a:t>co</a:t>
            </a:r>
            <a:r>
              <a:rPr lang="sk-SK" sz="2400" b="1" dirty="0"/>
              <a:t> </a:t>
            </a:r>
            <a:r>
              <a:rPr lang="sk-SK" sz="2400" b="1" dirty="0" err="1"/>
              <a:t>dál</a:t>
            </a:r>
            <a:r>
              <a:rPr lang="sk-SK" sz="2400" b="1" dirty="0" smtClean="0"/>
              <a:t>?</a:t>
            </a:r>
            <a:endParaRPr lang="sk-SK" sz="2400" b="1" dirty="0"/>
          </a:p>
        </p:txBody>
      </p:sp>
      <p:sp>
        <p:nvSpPr>
          <p:cNvPr id="11" name="Ovál 10"/>
          <p:cNvSpPr/>
          <p:nvPr/>
        </p:nvSpPr>
        <p:spPr>
          <a:xfrm>
            <a:off x="8748464" y="260648"/>
            <a:ext cx="144016" cy="144016"/>
          </a:xfrm>
          <a:prstGeom prst="ellipse">
            <a:avLst/>
          </a:prstGeom>
          <a:solidFill>
            <a:srgbClr val="95272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2" name="BlokTextu 11"/>
          <p:cNvSpPr txBox="1"/>
          <p:nvPr/>
        </p:nvSpPr>
        <p:spPr>
          <a:xfrm>
            <a:off x="8316416" y="17841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7.6</a:t>
            </a:r>
          </a:p>
        </p:txBody>
      </p:sp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Webdesign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/ </a:t>
            </a:r>
            <a:r>
              <a:rPr lang="pl-PL" sz="1000" dirty="0"/>
              <a:t>Co všechno znamená udělat web?</a:t>
            </a:r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Webdesign</a:t>
            </a:r>
            <a:r>
              <a:rPr lang="sk-SK" sz="3200" dirty="0" smtClean="0"/>
              <a:t>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pl-PL" dirty="0"/>
              <a:t>Co všechno znamená udělat web</a:t>
            </a:r>
            <a:r>
              <a:rPr lang="pl-PL" dirty="0" smtClean="0"/>
              <a:t>? </a:t>
            </a:r>
            <a:r>
              <a:rPr lang="sk-SK" dirty="0" smtClean="0"/>
              <a:t>/ </a:t>
            </a:r>
            <a:r>
              <a:rPr lang="sk-SK" sz="1050" dirty="0" smtClean="0"/>
              <a:t>A </a:t>
            </a:r>
            <a:r>
              <a:rPr lang="sk-SK" sz="1050" dirty="0" err="1" smtClean="0"/>
              <a:t>co</a:t>
            </a:r>
            <a:r>
              <a:rPr lang="sk-SK" sz="1050" dirty="0" smtClean="0"/>
              <a:t> </a:t>
            </a:r>
            <a:r>
              <a:rPr lang="sk-SK" sz="1050" dirty="0" err="1" smtClean="0"/>
              <a:t>dál</a:t>
            </a:r>
            <a:r>
              <a:rPr lang="sk-SK" sz="1050" dirty="0" smtClean="0"/>
              <a:t>?</a:t>
            </a:r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44714"/>
            <a:ext cx="82089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b="1" dirty="0" err="1" smtClean="0"/>
              <a:t>Programování</a:t>
            </a:r>
            <a:endParaRPr lang="sk-SK" sz="2000" b="1" dirty="0" smtClean="0"/>
          </a:p>
          <a:p>
            <a:pPr>
              <a:buFontTx/>
              <a:buChar char="-"/>
            </a:pPr>
            <a:endParaRPr lang="sk-SK" sz="1600" b="1" dirty="0" smtClean="0"/>
          </a:p>
          <a:p>
            <a:pPr>
              <a:buFontTx/>
              <a:buChar char="-"/>
            </a:pPr>
            <a:r>
              <a:rPr lang="sk-SK" sz="1600" b="1" dirty="0" smtClean="0"/>
              <a:t> CMS </a:t>
            </a:r>
            <a:r>
              <a:rPr lang="sk-SK" sz="1600" i="1" dirty="0" smtClean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sk-SK" sz="1600" i="1" dirty="0" err="1" smtClean="0">
                <a:solidFill>
                  <a:schemeClr val="bg1">
                    <a:lumMod val="50000"/>
                  </a:schemeClr>
                </a:solidFill>
              </a:rPr>
              <a:t>Content</a:t>
            </a:r>
            <a:r>
              <a:rPr lang="sk-SK" sz="1600" i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sk-SK" sz="1600" i="1" dirty="0" err="1" smtClean="0">
                <a:solidFill>
                  <a:schemeClr val="bg1">
                    <a:lumMod val="50000"/>
                  </a:schemeClr>
                </a:solidFill>
              </a:rPr>
              <a:t>Management</a:t>
            </a:r>
            <a:r>
              <a:rPr lang="sk-SK" sz="1600" i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sk-SK" sz="1600" i="1" dirty="0" err="1" smtClean="0">
                <a:solidFill>
                  <a:schemeClr val="bg1">
                    <a:lumMod val="50000"/>
                  </a:schemeClr>
                </a:solidFill>
              </a:rPr>
              <a:t>System</a:t>
            </a:r>
            <a:r>
              <a:rPr lang="sk-SK" sz="1600" i="1" dirty="0" smtClean="0">
                <a:solidFill>
                  <a:schemeClr val="bg1">
                    <a:lumMod val="50000"/>
                  </a:schemeClr>
                </a:solidFill>
              </a:rPr>
              <a:t>)</a:t>
            </a:r>
          </a:p>
          <a:p>
            <a:pPr>
              <a:buFontTx/>
              <a:buChar char="-"/>
            </a:pPr>
            <a:r>
              <a:rPr lang="sk-SK" sz="1600" b="1" dirty="0"/>
              <a:t> </a:t>
            </a:r>
            <a:r>
              <a:rPr lang="sk-SK" sz="1600" b="1" dirty="0" smtClean="0"/>
              <a:t>relační databáze </a:t>
            </a:r>
            <a:r>
              <a:rPr lang="sk-SK" sz="1600" b="1" i="1" dirty="0" smtClean="0">
                <a:solidFill>
                  <a:schemeClr val="bg1">
                    <a:lumMod val="50000"/>
                  </a:schemeClr>
                </a:solidFill>
              </a:rPr>
              <a:t>(SQL, </a:t>
            </a:r>
            <a:r>
              <a:rPr lang="sk-SK" sz="1600" b="1" i="1" dirty="0" err="1" smtClean="0">
                <a:solidFill>
                  <a:schemeClr val="bg1">
                    <a:lumMod val="50000"/>
                  </a:schemeClr>
                </a:solidFill>
              </a:rPr>
              <a:t>MySQL</a:t>
            </a:r>
            <a:r>
              <a:rPr lang="sk-SK" sz="1600" b="1" i="1" dirty="0" smtClean="0">
                <a:solidFill>
                  <a:schemeClr val="bg1">
                    <a:lumMod val="50000"/>
                  </a:schemeClr>
                </a:solidFill>
              </a:rPr>
              <a:t>, Oracle)</a:t>
            </a:r>
          </a:p>
          <a:p>
            <a:pPr>
              <a:buFontTx/>
              <a:buChar char="-"/>
            </a:pPr>
            <a:r>
              <a:rPr lang="sk-SK" sz="1600" b="1" dirty="0"/>
              <a:t> </a:t>
            </a:r>
            <a:r>
              <a:rPr lang="sk-SK" sz="1600" b="1" dirty="0" smtClean="0"/>
              <a:t>programovací jazyk </a:t>
            </a:r>
            <a:r>
              <a:rPr lang="sk-SK" sz="1600" b="1" i="1" dirty="0" smtClean="0">
                <a:solidFill>
                  <a:schemeClr val="bg1">
                    <a:lumMod val="50000"/>
                  </a:schemeClr>
                </a:solidFill>
              </a:rPr>
              <a:t>(PHP, </a:t>
            </a:r>
            <a:r>
              <a:rPr lang="sk-SK" sz="1600" b="1" i="1" dirty="0" err="1" smtClean="0">
                <a:solidFill>
                  <a:schemeClr val="bg1">
                    <a:lumMod val="50000"/>
                  </a:schemeClr>
                </a:solidFill>
              </a:rPr>
              <a:t>Python</a:t>
            </a:r>
            <a:r>
              <a:rPr lang="sk-SK" sz="1600" b="1" i="1" dirty="0" smtClean="0">
                <a:solidFill>
                  <a:schemeClr val="bg1">
                    <a:lumMod val="50000"/>
                  </a:schemeClr>
                </a:solidFill>
              </a:rPr>
              <a:t> ...)</a:t>
            </a:r>
          </a:p>
        </p:txBody>
      </p:sp>
      <p:sp>
        <p:nvSpPr>
          <p:cNvPr id="11" name="Ovál 10"/>
          <p:cNvSpPr/>
          <p:nvPr/>
        </p:nvSpPr>
        <p:spPr>
          <a:xfrm>
            <a:off x="8748464" y="260648"/>
            <a:ext cx="144016" cy="144016"/>
          </a:xfrm>
          <a:prstGeom prst="ellipse">
            <a:avLst/>
          </a:prstGeom>
          <a:solidFill>
            <a:srgbClr val="95272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2" name="BlokTextu 11"/>
          <p:cNvSpPr txBox="1"/>
          <p:nvPr/>
        </p:nvSpPr>
        <p:spPr>
          <a:xfrm>
            <a:off x="8316416" y="17841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7.6</a:t>
            </a:r>
          </a:p>
        </p:txBody>
      </p:sp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Webdesign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/ </a:t>
            </a:r>
            <a:r>
              <a:rPr lang="pl-PL" sz="1000" dirty="0"/>
              <a:t>Co všechno znamená udělat web?</a:t>
            </a:r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Webdesign</a:t>
            </a:r>
            <a:r>
              <a:rPr lang="sk-SK" sz="3200" dirty="0" smtClean="0"/>
              <a:t>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pl-PL" dirty="0"/>
              <a:t>Co všechno znamená udělat web</a:t>
            </a:r>
            <a:r>
              <a:rPr lang="pl-PL" dirty="0" smtClean="0"/>
              <a:t>? </a:t>
            </a:r>
            <a:r>
              <a:rPr lang="sk-SK" dirty="0" smtClean="0"/>
              <a:t>/ </a:t>
            </a:r>
            <a:r>
              <a:rPr lang="sk-SK" sz="1050" dirty="0" smtClean="0"/>
              <a:t>A </a:t>
            </a:r>
            <a:r>
              <a:rPr lang="sk-SK" sz="1050" dirty="0" err="1" smtClean="0"/>
              <a:t>co</a:t>
            </a:r>
            <a:r>
              <a:rPr lang="sk-SK" sz="1050" dirty="0" smtClean="0"/>
              <a:t> </a:t>
            </a:r>
            <a:r>
              <a:rPr lang="sk-SK" sz="1050" dirty="0" err="1" smtClean="0"/>
              <a:t>dál</a:t>
            </a:r>
            <a:r>
              <a:rPr lang="sk-SK" sz="1050" dirty="0" smtClean="0"/>
              <a:t>?</a:t>
            </a:r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44714"/>
            <a:ext cx="82089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b="1" dirty="0" err="1" smtClean="0"/>
              <a:t>Programování</a:t>
            </a:r>
            <a:endParaRPr lang="sk-SK" sz="2000" b="1" dirty="0" smtClean="0"/>
          </a:p>
          <a:p>
            <a:pPr>
              <a:buFontTx/>
              <a:buChar char="-"/>
            </a:pPr>
            <a:endParaRPr lang="sk-SK" sz="1600" b="1" dirty="0" smtClean="0"/>
          </a:p>
          <a:p>
            <a:pPr>
              <a:buFontTx/>
              <a:buChar char="-"/>
            </a:pPr>
            <a:r>
              <a:rPr lang="sk-SK" sz="1600" b="1" dirty="0" smtClean="0"/>
              <a:t> CMS </a:t>
            </a:r>
            <a:r>
              <a:rPr lang="sk-SK" sz="1600" i="1" dirty="0" smtClean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sk-SK" sz="1600" i="1" dirty="0" err="1" smtClean="0">
                <a:solidFill>
                  <a:schemeClr val="bg1">
                    <a:lumMod val="50000"/>
                  </a:schemeClr>
                </a:solidFill>
              </a:rPr>
              <a:t>Content</a:t>
            </a:r>
            <a:r>
              <a:rPr lang="sk-SK" sz="1600" i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sk-SK" sz="1600" i="1" dirty="0" err="1" smtClean="0">
                <a:solidFill>
                  <a:schemeClr val="bg1">
                    <a:lumMod val="50000"/>
                  </a:schemeClr>
                </a:solidFill>
              </a:rPr>
              <a:t>Management</a:t>
            </a:r>
            <a:r>
              <a:rPr lang="sk-SK" sz="1600" i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sk-SK" sz="1600" i="1" dirty="0" err="1" smtClean="0">
                <a:solidFill>
                  <a:schemeClr val="bg1">
                    <a:lumMod val="50000"/>
                  </a:schemeClr>
                </a:solidFill>
              </a:rPr>
              <a:t>System</a:t>
            </a:r>
            <a:r>
              <a:rPr lang="sk-SK" sz="1600" i="1" dirty="0" smtClean="0">
                <a:solidFill>
                  <a:schemeClr val="bg1">
                    <a:lumMod val="50000"/>
                  </a:schemeClr>
                </a:solidFill>
              </a:rPr>
              <a:t>)</a:t>
            </a:r>
          </a:p>
          <a:p>
            <a:pPr>
              <a:buFontTx/>
              <a:buChar char="-"/>
            </a:pPr>
            <a:r>
              <a:rPr lang="sk-SK" sz="1600" b="1" dirty="0"/>
              <a:t> </a:t>
            </a:r>
            <a:r>
              <a:rPr lang="sk-SK" sz="1600" b="1" dirty="0" smtClean="0"/>
              <a:t>relační databáze </a:t>
            </a:r>
            <a:r>
              <a:rPr lang="sk-SK" sz="1600" b="1" i="1" dirty="0" smtClean="0">
                <a:solidFill>
                  <a:schemeClr val="bg1">
                    <a:lumMod val="50000"/>
                  </a:schemeClr>
                </a:solidFill>
              </a:rPr>
              <a:t>(SQL, </a:t>
            </a:r>
            <a:r>
              <a:rPr lang="sk-SK" sz="1600" b="1" i="1" dirty="0" err="1" smtClean="0">
                <a:solidFill>
                  <a:schemeClr val="bg1">
                    <a:lumMod val="50000"/>
                  </a:schemeClr>
                </a:solidFill>
              </a:rPr>
              <a:t>MySQL</a:t>
            </a:r>
            <a:r>
              <a:rPr lang="sk-SK" sz="1600" b="1" i="1" dirty="0" smtClean="0">
                <a:solidFill>
                  <a:schemeClr val="bg1">
                    <a:lumMod val="50000"/>
                  </a:schemeClr>
                </a:solidFill>
              </a:rPr>
              <a:t>, Oracle)</a:t>
            </a:r>
          </a:p>
          <a:p>
            <a:pPr>
              <a:buFontTx/>
              <a:buChar char="-"/>
            </a:pPr>
            <a:r>
              <a:rPr lang="sk-SK" sz="1600" b="1" dirty="0"/>
              <a:t> </a:t>
            </a:r>
            <a:r>
              <a:rPr lang="sk-SK" sz="1600" b="1" dirty="0" smtClean="0"/>
              <a:t>programovací jazyk </a:t>
            </a:r>
            <a:r>
              <a:rPr lang="sk-SK" sz="1600" b="1" i="1" dirty="0" smtClean="0">
                <a:solidFill>
                  <a:schemeClr val="bg1">
                    <a:lumMod val="50000"/>
                  </a:schemeClr>
                </a:solidFill>
              </a:rPr>
              <a:t>(PHP, </a:t>
            </a:r>
            <a:r>
              <a:rPr lang="sk-SK" sz="1600" b="1" i="1" dirty="0" err="1" smtClean="0">
                <a:solidFill>
                  <a:schemeClr val="bg1">
                    <a:lumMod val="50000"/>
                  </a:schemeClr>
                </a:solidFill>
              </a:rPr>
              <a:t>Python</a:t>
            </a:r>
            <a:r>
              <a:rPr lang="sk-SK" sz="1600" b="1" i="1" dirty="0" smtClean="0">
                <a:solidFill>
                  <a:schemeClr val="bg1">
                    <a:lumMod val="50000"/>
                  </a:schemeClr>
                </a:solidFill>
              </a:rPr>
              <a:t> ...)</a:t>
            </a:r>
          </a:p>
        </p:txBody>
      </p:sp>
      <p:sp>
        <p:nvSpPr>
          <p:cNvPr id="11" name="BlokTextu 10"/>
          <p:cNvSpPr txBox="1"/>
          <p:nvPr/>
        </p:nvSpPr>
        <p:spPr>
          <a:xfrm>
            <a:off x="539552" y="3140968"/>
            <a:ext cx="820891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b="1" dirty="0" err="1"/>
              <a:t>Spouštění</a:t>
            </a:r>
            <a:r>
              <a:rPr lang="sk-SK" sz="2000" b="1" dirty="0"/>
              <a:t> webu</a:t>
            </a:r>
          </a:p>
          <a:p>
            <a:endParaRPr lang="sk-SK" sz="1600" dirty="0" smtClean="0"/>
          </a:p>
          <a:p>
            <a:r>
              <a:rPr lang="sk-SK" sz="1600" dirty="0" smtClean="0"/>
              <a:t>- </a:t>
            </a:r>
            <a:r>
              <a:rPr lang="sk-SK" sz="1600" b="1" dirty="0" err="1" smtClean="0"/>
              <a:t>migrace</a:t>
            </a:r>
            <a:r>
              <a:rPr lang="sk-SK" sz="1600" b="1" dirty="0" smtClean="0"/>
              <a:t> stránky na server</a:t>
            </a:r>
            <a:endParaRPr lang="sk-SK" sz="1600" i="1" dirty="0" smtClean="0">
              <a:solidFill>
                <a:schemeClr val="bg1">
                  <a:lumMod val="50000"/>
                </a:schemeClr>
              </a:solidFill>
            </a:endParaRPr>
          </a:p>
          <a:p>
            <a:pPr>
              <a:buFontTx/>
              <a:buChar char="-"/>
            </a:pPr>
            <a:r>
              <a:rPr lang="sk-SK" sz="1600" b="1" dirty="0"/>
              <a:t> </a:t>
            </a:r>
            <a:r>
              <a:rPr lang="sk-SK" sz="1600" b="1" dirty="0" err="1" smtClean="0"/>
              <a:t>testování</a:t>
            </a:r>
            <a:r>
              <a:rPr lang="sk-SK" sz="1600" b="1" dirty="0" smtClean="0"/>
              <a:t> </a:t>
            </a:r>
            <a:r>
              <a:rPr lang="sk-SK" sz="1600" b="1" i="1" dirty="0" smtClean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sk-SK" sz="1600" b="1" i="1" dirty="0" err="1" smtClean="0">
                <a:solidFill>
                  <a:schemeClr val="bg1">
                    <a:lumMod val="50000"/>
                  </a:schemeClr>
                </a:solidFill>
              </a:rPr>
              <a:t>uživatelé</a:t>
            </a:r>
            <a:r>
              <a:rPr lang="sk-SK" sz="1600" b="1" i="1" dirty="0" smtClean="0">
                <a:solidFill>
                  <a:schemeClr val="bg1">
                    <a:lumMod val="50000"/>
                  </a:schemeClr>
                </a:solidFill>
              </a:rPr>
              <a:t>, ne programátor)</a:t>
            </a:r>
          </a:p>
        </p:txBody>
      </p:sp>
      <p:sp>
        <p:nvSpPr>
          <p:cNvPr id="12" name="Ovál 11"/>
          <p:cNvSpPr/>
          <p:nvPr/>
        </p:nvSpPr>
        <p:spPr>
          <a:xfrm>
            <a:off x="8748464" y="260648"/>
            <a:ext cx="144016" cy="144016"/>
          </a:xfrm>
          <a:prstGeom prst="ellipse">
            <a:avLst/>
          </a:prstGeom>
          <a:solidFill>
            <a:srgbClr val="95272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3" name="BlokTextu 12"/>
          <p:cNvSpPr txBox="1"/>
          <p:nvPr/>
        </p:nvSpPr>
        <p:spPr>
          <a:xfrm>
            <a:off x="8316416" y="17841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7.6</a:t>
            </a:r>
          </a:p>
        </p:txBody>
      </p:sp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Webdesign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/ </a:t>
            </a:r>
            <a:r>
              <a:rPr lang="pl-PL" sz="1000" dirty="0"/>
              <a:t>Co všechno znamená udělat web?</a:t>
            </a:r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Webdesign</a:t>
            </a:r>
            <a:r>
              <a:rPr lang="sk-SK" sz="3200" dirty="0" smtClean="0"/>
              <a:t>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pl-PL" dirty="0"/>
              <a:t>Co všechno znamená udělat web</a:t>
            </a:r>
            <a:r>
              <a:rPr lang="pl-PL" dirty="0" smtClean="0"/>
              <a:t>? </a:t>
            </a:r>
            <a:r>
              <a:rPr lang="sk-SK" dirty="0" smtClean="0"/>
              <a:t>/ </a:t>
            </a:r>
            <a:r>
              <a:rPr lang="sk-SK" sz="1050" dirty="0" smtClean="0"/>
              <a:t>A </a:t>
            </a:r>
            <a:r>
              <a:rPr lang="sk-SK" sz="1050" dirty="0" err="1" smtClean="0"/>
              <a:t>co</a:t>
            </a:r>
            <a:r>
              <a:rPr lang="sk-SK" sz="1050" dirty="0" smtClean="0"/>
              <a:t> </a:t>
            </a:r>
            <a:r>
              <a:rPr lang="sk-SK" sz="1050" dirty="0" err="1" smtClean="0"/>
              <a:t>dál</a:t>
            </a:r>
            <a:r>
              <a:rPr lang="sk-SK" sz="1050" dirty="0" smtClean="0"/>
              <a:t>?</a:t>
            </a:r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44714"/>
            <a:ext cx="82089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b="1" dirty="0" err="1" smtClean="0"/>
              <a:t>Programování</a:t>
            </a:r>
            <a:endParaRPr lang="sk-SK" sz="2000" b="1" dirty="0" smtClean="0"/>
          </a:p>
          <a:p>
            <a:pPr>
              <a:buFontTx/>
              <a:buChar char="-"/>
            </a:pPr>
            <a:endParaRPr lang="sk-SK" sz="1600" b="1" dirty="0" smtClean="0"/>
          </a:p>
          <a:p>
            <a:pPr>
              <a:buFontTx/>
              <a:buChar char="-"/>
            </a:pPr>
            <a:r>
              <a:rPr lang="sk-SK" sz="1600" b="1" dirty="0" smtClean="0"/>
              <a:t> CMS </a:t>
            </a:r>
            <a:r>
              <a:rPr lang="sk-SK" sz="1600" i="1" dirty="0" smtClean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sk-SK" sz="1600" i="1" dirty="0" err="1" smtClean="0">
                <a:solidFill>
                  <a:schemeClr val="bg1">
                    <a:lumMod val="50000"/>
                  </a:schemeClr>
                </a:solidFill>
              </a:rPr>
              <a:t>Content</a:t>
            </a:r>
            <a:r>
              <a:rPr lang="sk-SK" sz="1600" i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sk-SK" sz="1600" i="1" dirty="0" err="1" smtClean="0">
                <a:solidFill>
                  <a:schemeClr val="bg1">
                    <a:lumMod val="50000"/>
                  </a:schemeClr>
                </a:solidFill>
              </a:rPr>
              <a:t>Management</a:t>
            </a:r>
            <a:r>
              <a:rPr lang="sk-SK" sz="1600" i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sk-SK" sz="1600" i="1" dirty="0" err="1" smtClean="0">
                <a:solidFill>
                  <a:schemeClr val="bg1">
                    <a:lumMod val="50000"/>
                  </a:schemeClr>
                </a:solidFill>
              </a:rPr>
              <a:t>System</a:t>
            </a:r>
            <a:r>
              <a:rPr lang="sk-SK" sz="1600" i="1" dirty="0" smtClean="0">
                <a:solidFill>
                  <a:schemeClr val="bg1">
                    <a:lumMod val="50000"/>
                  </a:schemeClr>
                </a:solidFill>
              </a:rPr>
              <a:t>)</a:t>
            </a:r>
          </a:p>
          <a:p>
            <a:pPr>
              <a:buFontTx/>
              <a:buChar char="-"/>
            </a:pPr>
            <a:r>
              <a:rPr lang="sk-SK" sz="1600" b="1" dirty="0"/>
              <a:t> </a:t>
            </a:r>
            <a:r>
              <a:rPr lang="sk-SK" sz="1600" b="1" dirty="0" smtClean="0"/>
              <a:t>relační databáze </a:t>
            </a:r>
            <a:r>
              <a:rPr lang="sk-SK" sz="1600" b="1" i="1" dirty="0" smtClean="0">
                <a:solidFill>
                  <a:schemeClr val="bg1">
                    <a:lumMod val="50000"/>
                  </a:schemeClr>
                </a:solidFill>
              </a:rPr>
              <a:t>(SQL, </a:t>
            </a:r>
            <a:r>
              <a:rPr lang="sk-SK" sz="1600" b="1" i="1" dirty="0" err="1" smtClean="0">
                <a:solidFill>
                  <a:schemeClr val="bg1">
                    <a:lumMod val="50000"/>
                  </a:schemeClr>
                </a:solidFill>
              </a:rPr>
              <a:t>MySQL</a:t>
            </a:r>
            <a:r>
              <a:rPr lang="sk-SK" sz="1600" b="1" i="1" dirty="0" smtClean="0">
                <a:solidFill>
                  <a:schemeClr val="bg1">
                    <a:lumMod val="50000"/>
                  </a:schemeClr>
                </a:solidFill>
              </a:rPr>
              <a:t>, Oracle)</a:t>
            </a:r>
          </a:p>
          <a:p>
            <a:pPr>
              <a:buFontTx/>
              <a:buChar char="-"/>
            </a:pPr>
            <a:r>
              <a:rPr lang="sk-SK" sz="1600" b="1" dirty="0"/>
              <a:t> </a:t>
            </a:r>
            <a:r>
              <a:rPr lang="sk-SK" sz="1600" b="1" dirty="0" smtClean="0"/>
              <a:t>programovací jazyk </a:t>
            </a:r>
            <a:r>
              <a:rPr lang="sk-SK" sz="1600" b="1" i="1" dirty="0" smtClean="0">
                <a:solidFill>
                  <a:schemeClr val="bg1">
                    <a:lumMod val="50000"/>
                  </a:schemeClr>
                </a:solidFill>
              </a:rPr>
              <a:t>(PHP, </a:t>
            </a:r>
            <a:r>
              <a:rPr lang="sk-SK" sz="1600" b="1" i="1" dirty="0" err="1" smtClean="0">
                <a:solidFill>
                  <a:schemeClr val="bg1">
                    <a:lumMod val="50000"/>
                  </a:schemeClr>
                </a:solidFill>
              </a:rPr>
              <a:t>Python</a:t>
            </a:r>
            <a:r>
              <a:rPr lang="sk-SK" sz="1600" b="1" i="1" dirty="0" smtClean="0">
                <a:solidFill>
                  <a:schemeClr val="bg1">
                    <a:lumMod val="50000"/>
                  </a:schemeClr>
                </a:solidFill>
              </a:rPr>
              <a:t> ...)</a:t>
            </a:r>
          </a:p>
        </p:txBody>
      </p:sp>
      <p:sp>
        <p:nvSpPr>
          <p:cNvPr id="11" name="BlokTextu 10"/>
          <p:cNvSpPr txBox="1"/>
          <p:nvPr/>
        </p:nvSpPr>
        <p:spPr>
          <a:xfrm>
            <a:off x="539552" y="3140968"/>
            <a:ext cx="820891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b="1" dirty="0" err="1"/>
              <a:t>Spouštění</a:t>
            </a:r>
            <a:r>
              <a:rPr lang="sk-SK" sz="2000" b="1" dirty="0"/>
              <a:t> webu</a:t>
            </a:r>
          </a:p>
          <a:p>
            <a:endParaRPr lang="sk-SK" sz="1600" dirty="0" smtClean="0"/>
          </a:p>
          <a:p>
            <a:r>
              <a:rPr lang="sk-SK" sz="1600" dirty="0" smtClean="0"/>
              <a:t>- </a:t>
            </a:r>
            <a:r>
              <a:rPr lang="sk-SK" sz="1600" b="1" dirty="0" err="1" smtClean="0"/>
              <a:t>migrace</a:t>
            </a:r>
            <a:r>
              <a:rPr lang="sk-SK" sz="1600" b="1" dirty="0" smtClean="0"/>
              <a:t> stránky na server</a:t>
            </a:r>
            <a:endParaRPr lang="sk-SK" sz="1600" i="1" dirty="0" smtClean="0">
              <a:solidFill>
                <a:schemeClr val="bg1">
                  <a:lumMod val="50000"/>
                </a:schemeClr>
              </a:solidFill>
            </a:endParaRPr>
          </a:p>
          <a:p>
            <a:pPr>
              <a:buFontTx/>
              <a:buChar char="-"/>
            </a:pPr>
            <a:r>
              <a:rPr lang="sk-SK" sz="1600" b="1" dirty="0"/>
              <a:t> </a:t>
            </a:r>
            <a:r>
              <a:rPr lang="sk-SK" sz="1600" b="1" dirty="0" err="1" smtClean="0"/>
              <a:t>testování</a:t>
            </a:r>
            <a:r>
              <a:rPr lang="sk-SK" sz="1600" b="1" dirty="0" smtClean="0"/>
              <a:t> </a:t>
            </a:r>
            <a:r>
              <a:rPr lang="sk-SK" sz="1600" b="1" i="1" dirty="0" smtClean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sk-SK" sz="1600" b="1" i="1" dirty="0" err="1" smtClean="0">
                <a:solidFill>
                  <a:schemeClr val="bg1">
                    <a:lumMod val="50000"/>
                  </a:schemeClr>
                </a:solidFill>
              </a:rPr>
              <a:t>uživatelé</a:t>
            </a:r>
            <a:r>
              <a:rPr lang="sk-SK" sz="1600" b="1" i="1" dirty="0" smtClean="0">
                <a:solidFill>
                  <a:schemeClr val="bg1">
                    <a:lumMod val="50000"/>
                  </a:schemeClr>
                </a:solidFill>
              </a:rPr>
              <a:t>, ne programátor)</a:t>
            </a:r>
          </a:p>
        </p:txBody>
      </p:sp>
      <p:sp>
        <p:nvSpPr>
          <p:cNvPr id="12" name="BlokTextu 11"/>
          <p:cNvSpPr txBox="1"/>
          <p:nvPr/>
        </p:nvSpPr>
        <p:spPr>
          <a:xfrm>
            <a:off x="547577" y="4653136"/>
            <a:ext cx="820891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b="1" dirty="0"/>
              <a:t>Údržba</a:t>
            </a:r>
          </a:p>
          <a:p>
            <a:endParaRPr lang="sk-SK" sz="1600" dirty="0" smtClean="0"/>
          </a:p>
          <a:p>
            <a:r>
              <a:rPr lang="sk-SK" sz="1600" dirty="0" smtClean="0"/>
              <a:t>- </a:t>
            </a:r>
            <a:r>
              <a:rPr lang="sk-SK" sz="1600" b="1" dirty="0" err="1" smtClean="0"/>
              <a:t>změny</a:t>
            </a:r>
            <a:endParaRPr lang="sk-SK" sz="1600" i="1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Ovál 12"/>
          <p:cNvSpPr/>
          <p:nvPr/>
        </p:nvSpPr>
        <p:spPr>
          <a:xfrm>
            <a:off x="8748464" y="260648"/>
            <a:ext cx="144016" cy="144016"/>
          </a:xfrm>
          <a:prstGeom prst="ellipse">
            <a:avLst/>
          </a:prstGeom>
          <a:solidFill>
            <a:srgbClr val="95272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4" name="BlokTextu 13"/>
          <p:cNvSpPr txBox="1"/>
          <p:nvPr/>
        </p:nvSpPr>
        <p:spPr>
          <a:xfrm>
            <a:off x="8316416" y="17841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7.6</a:t>
            </a:r>
          </a:p>
        </p:txBody>
      </p:sp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/>
              <a:t>Ukázka</a:t>
            </a:r>
            <a:r>
              <a:rPr lang="sk-SK" sz="1000" dirty="0"/>
              <a:t> </a:t>
            </a:r>
            <a:r>
              <a:rPr lang="sk-SK" sz="1000" dirty="0" smtClean="0"/>
              <a:t>ANO/NE</a:t>
            </a:r>
            <a:endParaRPr lang="pl-PL" sz="1000" dirty="0"/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Webdesign</a:t>
            </a:r>
            <a:r>
              <a:rPr lang="sk-SK" sz="3200" dirty="0" smtClean="0"/>
              <a:t>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/>
              <a:t>Ukázka</a:t>
            </a:r>
            <a:r>
              <a:rPr lang="sk-SK" dirty="0"/>
              <a:t> ANO/NE</a:t>
            </a:r>
          </a:p>
        </p:txBody>
      </p:sp>
      <p:sp>
        <p:nvSpPr>
          <p:cNvPr id="10" name="BlokTextu 9"/>
          <p:cNvSpPr txBox="1"/>
          <p:nvPr/>
        </p:nvSpPr>
        <p:spPr>
          <a:xfrm>
            <a:off x="539552" y="1444714"/>
            <a:ext cx="8208912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dirty="0"/>
              <a:t>Na </a:t>
            </a:r>
            <a:r>
              <a:rPr lang="sk-SK" sz="2000" dirty="0" err="1"/>
              <a:t>následujících</a:t>
            </a:r>
            <a:r>
              <a:rPr lang="sk-SK" sz="2000" dirty="0"/>
              <a:t> </a:t>
            </a:r>
            <a:r>
              <a:rPr lang="sk-SK" sz="2000" dirty="0" err="1"/>
              <a:t>stránkách</a:t>
            </a:r>
            <a:r>
              <a:rPr lang="sk-SK" sz="2000" dirty="0"/>
              <a:t> </a:t>
            </a:r>
            <a:r>
              <a:rPr lang="sk-SK" sz="2000" dirty="0" err="1"/>
              <a:t>naleznete</a:t>
            </a:r>
            <a:r>
              <a:rPr lang="sk-SK" sz="2000" dirty="0"/>
              <a:t> základní chyby. </a:t>
            </a:r>
            <a:r>
              <a:rPr lang="sk-SK" sz="2000" dirty="0" err="1"/>
              <a:t>Soustřeďte</a:t>
            </a:r>
            <a:r>
              <a:rPr lang="sk-SK" sz="2000" dirty="0"/>
              <a:t> </a:t>
            </a:r>
            <a:r>
              <a:rPr lang="sk-SK" sz="2000" dirty="0" err="1"/>
              <a:t>se</a:t>
            </a:r>
            <a:r>
              <a:rPr lang="sk-SK" sz="2000" dirty="0"/>
              <a:t> </a:t>
            </a:r>
            <a:r>
              <a:rPr lang="sk-SK" sz="2000" dirty="0" err="1"/>
              <a:t>zejména</a:t>
            </a:r>
            <a:r>
              <a:rPr lang="sk-SK" sz="2000" dirty="0"/>
              <a:t> na:</a:t>
            </a:r>
            <a:br>
              <a:rPr lang="sk-SK" sz="2000" dirty="0"/>
            </a:br>
            <a:r>
              <a:rPr lang="sk-SK" sz="2000" dirty="0"/>
              <a:t/>
            </a:r>
            <a:br>
              <a:rPr lang="sk-SK" sz="2000" dirty="0"/>
            </a:br>
            <a:r>
              <a:rPr lang="sk-SK" b="1" dirty="0" err="1">
                <a:solidFill>
                  <a:srgbClr val="952727"/>
                </a:solidFill>
              </a:rPr>
              <a:t>První</a:t>
            </a:r>
            <a:r>
              <a:rPr lang="sk-SK" b="1" dirty="0">
                <a:solidFill>
                  <a:srgbClr val="952727"/>
                </a:solidFill>
              </a:rPr>
              <a:t> dojem</a:t>
            </a:r>
            <a:r>
              <a:rPr lang="sk-SK" dirty="0">
                <a:solidFill>
                  <a:srgbClr val="952727"/>
                </a:solidFill>
              </a:rPr>
              <a:t> </a:t>
            </a:r>
            <a:r>
              <a:rPr lang="sk-SK" dirty="0"/>
              <a:t>- </a:t>
            </a:r>
            <a:r>
              <a:rPr lang="sk-SK" dirty="0" err="1"/>
              <a:t>Představte</a:t>
            </a:r>
            <a:r>
              <a:rPr lang="sk-SK" dirty="0"/>
              <a:t> si že </a:t>
            </a:r>
            <a:r>
              <a:rPr lang="sk-SK" dirty="0" err="1"/>
              <a:t>jste</a:t>
            </a:r>
            <a:r>
              <a:rPr lang="sk-SK" dirty="0"/>
              <a:t> rodič </a:t>
            </a:r>
            <a:r>
              <a:rPr lang="sk-SK" dirty="0" err="1"/>
              <a:t>který</a:t>
            </a:r>
            <a:r>
              <a:rPr lang="sk-SK" dirty="0"/>
              <a:t> zvažuje danou školu </a:t>
            </a:r>
            <a:r>
              <a:rPr lang="sk-SK" dirty="0" err="1"/>
              <a:t>pro</a:t>
            </a:r>
            <a:r>
              <a:rPr lang="sk-SK" dirty="0"/>
              <a:t> </a:t>
            </a:r>
            <a:r>
              <a:rPr lang="sk-SK" dirty="0" err="1"/>
              <a:t>své</a:t>
            </a:r>
            <a:r>
              <a:rPr lang="sk-SK" dirty="0"/>
              <a:t> </a:t>
            </a:r>
            <a:r>
              <a:rPr lang="sk-SK" dirty="0" err="1"/>
              <a:t>dítě</a:t>
            </a:r>
            <a:r>
              <a:rPr lang="sk-SK" dirty="0"/>
              <a:t>. </a:t>
            </a:r>
            <a:endParaRPr lang="sk-SK" dirty="0" smtClean="0"/>
          </a:p>
          <a:p>
            <a:r>
              <a:rPr lang="sk-SK" dirty="0"/>
              <a:t/>
            </a:r>
            <a:br>
              <a:rPr lang="sk-SK" dirty="0"/>
            </a:br>
            <a:r>
              <a:rPr lang="sk-SK" b="1" dirty="0">
                <a:solidFill>
                  <a:srgbClr val="952727"/>
                </a:solidFill>
              </a:rPr>
              <a:t>Grafické </a:t>
            </a:r>
            <a:r>
              <a:rPr lang="sk-SK" b="1" dirty="0" err="1">
                <a:solidFill>
                  <a:srgbClr val="952727"/>
                </a:solidFill>
              </a:rPr>
              <a:t>spracování</a:t>
            </a:r>
            <a:r>
              <a:rPr lang="sk-SK" b="1" dirty="0">
                <a:solidFill>
                  <a:srgbClr val="952727"/>
                </a:solidFill>
              </a:rPr>
              <a:t> </a:t>
            </a:r>
            <a:r>
              <a:rPr lang="sk-SK" dirty="0" smtClean="0"/>
              <a:t>– </a:t>
            </a:r>
            <a:r>
              <a:rPr lang="sk-SK" dirty="0" err="1" smtClean="0"/>
              <a:t>Všímejte</a:t>
            </a:r>
            <a:r>
              <a:rPr lang="sk-SK" dirty="0" smtClean="0"/>
              <a:t> </a:t>
            </a:r>
            <a:r>
              <a:rPr lang="sk-SK" dirty="0"/>
              <a:t>si </a:t>
            </a:r>
            <a:r>
              <a:rPr lang="sk-SK" dirty="0" err="1"/>
              <a:t>zejména</a:t>
            </a:r>
            <a:r>
              <a:rPr lang="sk-SK" dirty="0"/>
              <a:t> </a:t>
            </a:r>
            <a:r>
              <a:rPr lang="sk-SK" dirty="0" err="1"/>
              <a:t>barvy</a:t>
            </a:r>
            <a:r>
              <a:rPr lang="sk-SK" dirty="0"/>
              <a:t>, celkovou úpravu a rušivé elementy</a:t>
            </a:r>
            <a:r>
              <a:rPr lang="sk-SK" dirty="0" smtClean="0"/>
              <a:t>.</a:t>
            </a:r>
          </a:p>
          <a:p>
            <a:r>
              <a:rPr lang="sk-SK" dirty="0"/>
              <a:t/>
            </a:r>
            <a:br>
              <a:rPr lang="sk-SK" dirty="0"/>
            </a:br>
            <a:r>
              <a:rPr lang="sk-SK" b="1" dirty="0" err="1">
                <a:solidFill>
                  <a:srgbClr val="952727"/>
                </a:solidFill>
              </a:rPr>
              <a:t>Ovladatelnost</a:t>
            </a:r>
            <a:r>
              <a:rPr lang="sk-SK" dirty="0"/>
              <a:t> - Jak </a:t>
            </a:r>
            <a:r>
              <a:rPr lang="sk-SK" dirty="0" err="1"/>
              <a:t>se</a:t>
            </a:r>
            <a:r>
              <a:rPr lang="sk-SK" dirty="0"/>
              <a:t> Vám </a:t>
            </a:r>
            <a:r>
              <a:rPr lang="sk-SK" dirty="0" err="1"/>
              <a:t>se</a:t>
            </a:r>
            <a:r>
              <a:rPr lang="sk-SK" dirty="0"/>
              <a:t> stránkou pracuje</a:t>
            </a:r>
            <a:r>
              <a:rPr lang="sk-SK" dirty="0" smtClean="0"/>
              <a:t>?</a:t>
            </a:r>
          </a:p>
          <a:p>
            <a:endParaRPr lang="sk-SK" dirty="0"/>
          </a:p>
          <a:p>
            <a:r>
              <a:rPr lang="sk-SK" u="sng" dirty="0">
                <a:hlinkClick r:id="rId2"/>
              </a:rPr>
              <a:t>http://</a:t>
            </a:r>
            <a:r>
              <a:rPr lang="sk-SK" u="sng" dirty="0" smtClean="0">
                <a:hlinkClick r:id="rId2"/>
              </a:rPr>
              <a:t>souskodamb.cz/sou</a:t>
            </a:r>
            <a:endParaRPr lang="sk-SK" u="sng" dirty="0" smtClean="0"/>
          </a:p>
          <a:p>
            <a:r>
              <a:rPr lang="sk-SK" u="sng" dirty="0">
                <a:hlinkClick r:id="rId3"/>
              </a:rPr>
              <a:t>http://www.anoa.cz/</a:t>
            </a:r>
            <a:endParaRPr lang="sk-SK" dirty="0"/>
          </a:p>
          <a:p>
            <a:r>
              <a:rPr lang="sk-SK" u="sng" dirty="0">
                <a:hlinkClick r:id="rId4"/>
              </a:rPr>
              <a:t>http://www.spspot.cz/</a:t>
            </a:r>
            <a:endParaRPr lang="sk-SK" dirty="0"/>
          </a:p>
          <a:p>
            <a:r>
              <a:rPr lang="sk-SK" u="sng" dirty="0">
                <a:hlinkClick r:id="rId5"/>
              </a:rPr>
              <a:t>http://www.zamecek.cz/</a:t>
            </a:r>
            <a:endParaRPr lang="sk-SK" dirty="0"/>
          </a:p>
          <a:p>
            <a:r>
              <a:rPr lang="sk-SK" u="sng" dirty="0">
                <a:hlinkClick r:id="rId6"/>
              </a:rPr>
              <a:t>http://www.zelenypruh.cz</a:t>
            </a:r>
            <a:r>
              <a:rPr lang="sk-SK" u="sng" dirty="0" smtClean="0">
                <a:hlinkClick r:id="rId6"/>
              </a:rPr>
              <a:t>/</a:t>
            </a:r>
            <a:endParaRPr lang="sk-SK" dirty="0" smtClean="0"/>
          </a:p>
          <a:p>
            <a:r>
              <a:rPr lang="sk-SK" u="sng" dirty="0">
                <a:hlinkClick r:id="rId7"/>
              </a:rPr>
              <a:t>http://www.odbornaskola.cz</a:t>
            </a:r>
            <a:r>
              <a:rPr lang="sk-SK" u="sng" dirty="0" smtClean="0">
                <a:hlinkClick r:id="rId7"/>
              </a:rPr>
              <a:t>/</a:t>
            </a:r>
            <a:endParaRPr lang="sk-SK" dirty="0"/>
          </a:p>
        </p:txBody>
      </p:sp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ĺžnik 5"/>
          <p:cNvSpPr/>
          <p:nvPr/>
        </p:nvSpPr>
        <p:spPr>
          <a:xfrm>
            <a:off x="1475656" y="2276872"/>
            <a:ext cx="518457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sz="5400" dirty="0" smtClean="0"/>
              <a:t>3D grafika</a:t>
            </a:r>
            <a:endParaRPr lang="sk-SK" sz="5400" dirty="0"/>
          </a:p>
        </p:txBody>
      </p:sp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3D grafika/ </a:t>
            </a:r>
            <a:r>
              <a:rPr lang="sk-SK" sz="1000" dirty="0" err="1" smtClean="0"/>
              <a:t>Co</a:t>
            </a:r>
            <a:r>
              <a:rPr lang="sk-SK" sz="1000" dirty="0" smtClean="0"/>
              <a:t> je 3D grafika?</a:t>
            </a:r>
            <a:endParaRPr lang="pl-PL" sz="1000" dirty="0"/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smtClean="0"/>
              <a:t>3D grafika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/>
              <a:t>Co</a:t>
            </a:r>
            <a:r>
              <a:rPr lang="sk-SK" dirty="0"/>
              <a:t> je 3D grafika</a:t>
            </a:r>
            <a:r>
              <a:rPr lang="sk-SK" dirty="0" smtClean="0"/>
              <a:t>?</a:t>
            </a:r>
            <a:r>
              <a:rPr lang="sk-SK" b="1" dirty="0" smtClean="0"/>
              <a:t> </a:t>
            </a:r>
            <a:r>
              <a:rPr lang="sk-SK" dirty="0" smtClean="0"/>
              <a:t>/ </a:t>
            </a:r>
            <a:r>
              <a:rPr lang="sk-SK" sz="1050" dirty="0" err="1"/>
              <a:t>Historie</a:t>
            </a:r>
            <a:r>
              <a:rPr lang="sk-SK" sz="1050" dirty="0"/>
              <a:t> a základní </a:t>
            </a:r>
            <a:r>
              <a:rPr lang="sk-SK" sz="1050" dirty="0" err="1"/>
              <a:t>informace</a:t>
            </a:r>
            <a:endParaRPr lang="sk-SK" sz="1050" dirty="0"/>
          </a:p>
          <a:p>
            <a:endParaRPr lang="sk-SK" dirty="0"/>
          </a:p>
        </p:txBody>
      </p:sp>
      <p:sp>
        <p:nvSpPr>
          <p:cNvPr id="13" name="BlokTextu 12"/>
          <p:cNvSpPr txBox="1"/>
          <p:nvPr/>
        </p:nvSpPr>
        <p:spPr>
          <a:xfrm>
            <a:off x="539552" y="1196752"/>
            <a:ext cx="82089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400" b="1" dirty="0" err="1"/>
              <a:t>Historie</a:t>
            </a:r>
            <a:r>
              <a:rPr lang="sk-SK" sz="2400" b="1" dirty="0"/>
              <a:t> a základní </a:t>
            </a:r>
            <a:r>
              <a:rPr lang="sk-SK" sz="2400" b="1" dirty="0" err="1" smtClean="0"/>
              <a:t>informace</a:t>
            </a:r>
            <a:endParaRPr lang="sk-SK" sz="2400" b="1" dirty="0" smtClean="0"/>
          </a:p>
        </p:txBody>
      </p:sp>
      <p:pic>
        <p:nvPicPr>
          <p:cNvPr id="15" name="Obrázok 14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8064" y="1340768"/>
            <a:ext cx="3139167" cy="4674698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6" name="BlokTextu 15"/>
          <p:cNvSpPr txBox="1"/>
          <p:nvPr/>
        </p:nvSpPr>
        <p:spPr>
          <a:xfrm>
            <a:off x="539552" y="1827981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600" dirty="0" smtClean="0"/>
              <a:t>- </a:t>
            </a:r>
            <a:r>
              <a:rPr lang="sk-SK" sz="1600" dirty="0" err="1" smtClean="0"/>
              <a:t>Poprvé</a:t>
            </a:r>
            <a:r>
              <a:rPr lang="sk-SK" sz="1600" dirty="0" smtClean="0"/>
              <a:t> </a:t>
            </a:r>
            <a:r>
              <a:rPr lang="sk-SK" sz="1600" dirty="0" err="1" smtClean="0"/>
              <a:t>použita</a:t>
            </a:r>
            <a:r>
              <a:rPr lang="sk-SK" sz="1600" dirty="0" smtClean="0"/>
              <a:t> film </a:t>
            </a:r>
            <a:r>
              <a:rPr lang="sk-SK" sz="1600" dirty="0" err="1" smtClean="0"/>
              <a:t>FutureWorld</a:t>
            </a:r>
            <a:r>
              <a:rPr lang="sk-SK" sz="1600" dirty="0" smtClean="0"/>
              <a:t> </a:t>
            </a:r>
            <a:r>
              <a:rPr lang="sk-SK" sz="1600" dirty="0"/>
              <a:t>z roku 1976</a:t>
            </a:r>
          </a:p>
          <a:p>
            <a:pPr>
              <a:buFontTx/>
              <a:buChar char="-"/>
            </a:pPr>
            <a:r>
              <a:rPr lang="sk-SK" sz="1600" dirty="0" smtClean="0"/>
              <a:t> </a:t>
            </a:r>
            <a:r>
              <a:rPr lang="sk-SK" sz="1600" dirty="0" err="1" smtClean="0"/>
              <a:t>vytvořena</a:t>
            </a:r>
            <a:r>
              <a:rPr lang="sk-SK" sz="1600" dirty="0" smtClean="0"/>
              <a:t> </a:t>
            </a:r>
            <a:r>
              <a:rPr lang="sk-SK" sz="1600" dirty="0" err="1"/>
              <a:t>hlavně</a:t>
            </a:r>
            <a:r>
              <a:rPr lang="sk-SK" sz="1600" dirty="0"/>
              <a:t> firmou </a:t>
            </a:r>
            <a:r>
              <a:rPr lang="sk-SK" sz="1600" dirty="0" err="1" smtClean="0"/>
              <a:t>Boeing</a:t>
            </a:r>
            <a:endParaRPr lang="sk-SK" sz="1600" dirty="0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Pořízení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snímku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Pořízení</a:t>
            </a:r>
            <a:r>
              <a:rPr lang="sk-SK" dirty="0" smtClean="0"/>
              <a:t> snímku / </a:t>
            </a:r>
            <a:r>
              <a:rPr lang="sk-SK" sz="1050" dirty="0" err="1" smtClean="0"/>
              <a:t>Digitalizace</a:t>
            </a:r>
            <a:r>
              <a:rPr lang="sk-SK" sz="1050" dirty="0" smtClean="0"/>
              <a:t> obrazu</a:t>
            </a:r>
            <a:endParaRPr lang="pt-BR" sz="1050" dirty="0" smtClean="0"/>
          </a:p>
          <a:p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196752"/>
            <a:ext cx="82089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400" b="1" dirty="0" err="1"/>
              <a:t>Digitalizace</a:t>
            </a:r>
            <a:r>
              <a:rPr lang="sk-SK" sz="2400" b="1" dirty="0"/>
              <a:t> Obrazu</a:t>
            </a:r>
          </a:p>
        </p:txBody>
      </p:sp>
      <p:sp>
        <p:nvSpPr>
          <p:cNvPr id="11" name="BlokTextu 10"/>
          <p:cNvSpPr txBox="1"/>
          <p:nvPr/>
        </p:nvSpPr>
        <p:spPr>
          <a:xfrm>
            <a:off x="539552" y="1691516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err="1" smtClean="0"/>
              <a:t>Definice</a:t>
            </a:r>
            <a:r>
              <a:rPr lang="sk-SK" dirty="0" smtClean="0"/>
              <a:t> obrazu</a:t>
            </a:r>
            <a:endParaRPr lang="pt-BR" dirty="0"/>
          </a:p>
        </p:txBody>
      </p:sp>
      <p:pic>
        <p:nvPicPr>
          <p:cNvPr id="12" name="Obrázok 11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9185" y="2120493"/>
            <a:ext cx="5373624" cy="3071878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3" name="BlokTextu 12"/>
          <p:cNvSpPr txBox="1"/>
          <p:nvPr/>
        </p:nvSpPr>
        <p:spPr>
          <a:xfrm>
            <a:off x="592510" y="5301208"/>
            <a:ext cx="82999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200" dirty="0" err="1"/>
              <a:t>Časově</a:t>
            </a:r>
            <a:r>
              <a:rPr lang="sk-SK" sz="1200" dirty="0"/>
              <a:t> </a:t>
            </a:r>
            <a:r>
              <a:rPr lang="sk-SK" sz="1200" dirty="0" err="1"/>
              <a:t>proměnlivý</a:t>
            </a:r>
            <a:r>
              <a:rPr lang="sk-SK" sz="1200" dirty="0"/>
              <a:t> spojitý obraz je</a:t>
            </a:r>
            <a:r>
              <a:rPr lang="sk-SK" sz="1600" b="1" dirty="0"/>
              <a:t> </a:t>
            </a:r>
            <a:r>
              <a:rPr lang="sk-SK" sz="1600" b="1" dirty="0" err="1"/>
              <a:t>funkce</a:t>
            </a:r>
            <a:r>
              <a:rPr lang="sk-SK" sz="1600" b="1" dirty="0"/>
              <a:t> </a:t>
            </a:r>
            <a:r>
              <a:rPr lang="sk-SK" sz="1600" b="1" dirty="0" smtClean="0"/>
              <a:t>I(</a:t>
            </a:r>
            <a:r>
              <a:rPr lang="sk-SK" sz="1600" b="1" dirty="0" err="1" smtClean="0"/>
              <a:t>x,y,alfa,t</a:t>
            </a:r>
            <a:r>
              <a:rPr lang="sk-SK" sz="1600" b="1" dirty="0" smtClean="0"/>
              <a:t>)</a:t>
            </a:r>
            <a:r>
              <a:rPr lang="en-US" sz="1600" b="1" dirty="0" smtClean="0"/>
              <a:t> </a:t>
            </a:r>
            <a:r>
              <a:rPr lang="sk-SK" sz="1200" dirty="0" smtClean="0"/>
              <a:t>nebo </a:t>
            </a:r>
            <a:r>
              <a:rPr lang="sk-SK" sz="1200" dirty="0"/>
              <a:t>I(</a:t>
            </a:r>
            <a:r>
              <a:rPr lang="sk-SK" sz="1200" dirty="0" err="1"/>
              <a:t>x,y,z,alfa,t</a:t>
            </a:r>
            <a:r>
              <a:rPr lang="sk-SK" sz="1200" dirty="0"/>
              <a:t>). </a:t>
            </a:r>
            <a:r>
              <a:rPr lang="sk-SK" sz="1200" dirty="0" err="1"/>
              <a:t>Pro</a:t>
            </a:r>
            <a:r>
              <a:rPr lang="sk-SK" sz="1200" dirty="0"/>
              <a:t> </a:t>
            </a:r>
            <a:r>
              <a:rPr lang="sk-SK" sz="1200" dirty="0" err="1"/>
              <a:t>zjednoduššení</a:t>
            </a:r>
            <a:r>
              <a:rPr lang="sk-SK" sz="1200" dirty="0"/>
              <a:t> ho budeme </a:t>
            </a:r>
            <a:r>
              <a:rPr lang="sk-SK" sz="1200" dirty="0" err="1"/>
              <a:t>ukazovat</a:t>
            </a:r>
            <a:r>
              <a:rPr lang="sk-SK" sz="1200" dirty="0"/>
              <a:t> na I(</a:t>
            </a:r>
            <a:r>
              <a:rPr lang="sk-SK" sz="1200" dirty="0" err="1"/>
              <a:t>x,y,alfa,t</a:t>
            </a:r>
            <a:r>
              <a:rPr lang="sk-SK" sz="1200" dirty="0"/>
              <a:t>). </a:t>
            </a:r>
            <a:r>
              <a:rPr lang="sk-SK" sz="1200" dirty="0" err="1"/>
              <a:t>X,Y,Z,ALfa,T</a:t>
            </a:r>
            <a:r>
              <a:rPr lang="sk-SK" sz="1200" dirty="0"/>
              <a:t> </a:t>
            </a:r>
            <a:r>
              <a:rPr lang="sk-SK" sz="1200" dirty="0" err="1"/>
              <a:t>patří</a:t>
            </a:r>
            <a:r>
              <a:rPr lang="sk-SK" sz="1200" dirty="0"/>
              <a:t> rozsahu, </a:t>
            </a:r>
            <a:r>
              <a:rPr lang="sk-SK" sz="1200" dirty="0" err="1"/>
              <a:t>který</a:t>
            </a:r>
            <a:r>
              <a:rPr lang="sk-SK" sz="1200" dirty="0"/>
              <a:t> má </a:t>
            </a:r>
            <a:r>
              <a:rPr lang="sk-SK" sz="1200" dirty="0" err="1"/>
              <a:t>jako</a:t>
            </a:r>
            <a:r>
              <a:rPr lang="sk-SK" sz="1200" dirty="0"/>
              <a:t> jednotky </a:t>
            </a:r>
            <a:r>
              <a:rPr lang="sk-SK" sz="1200" dirty="0" err="1"/>
              <a:t>reálná</a:t>
            </a:r>
            <a:r>
              <a:rPr lang="sk-SK" sz="1200" dirty="0"/>
              <a:t> čísla. </a:t>
            </a:r>
            <a:endParaRPr lang="sk-SK" sz="1200" dirty="0" smtClean="0"/>
          </a:p>
        </p:txBody>
      </p:sp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3D grafika/ </a:t>
            </a:r>
            <a:r>
              <a:rPr lang="sk-SK" sz="1000" dirty="0" err="1" smtClean="0"/>
              <a:t>Co</a:t>
            </a:r>
            <a:r>
              <a:rPr lang="sk-SK" sz="1000" dirty="0" smtClean="0"/>
              <a:t> je 3D grafika?</a:t>
            </a:r>
            <a:endParaRPr lang="pl-PL" sz="1000" dirty="0"/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smtClean="0"/>
              <a:t>3D grafika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/>
              <a:t>Co</a:t>
            </a:r>
            <a:r>
              <a:rPr lang="sk-SK" dirty="0"/>
              <a:t> je 3D grafika</a:t>
            </a:r>
            <a:r>
              <a:rPr lang="sk-SK" dirty="0" smtClean="0"/>
              <a:t>?</a:t>
            </a:r>
            <a:r>
              <a:rPr lang="sk-SK" b="1" dirty="0" smtClean="0"/>
              <a:t> </a:t>
            </a:r>
            <a:r>
              <a:rPr lang="sk-SK" dirty="0" smtClean="0"/>
              <a:t>/ </a:t>
            </a:r>
            <a:r>
              <a:rPr lang="sk-SK" sz="1050" dirty="0" err="1"/>
              <a:t>Historie</a:t>
            </a:r>
            <a:r>
              <a:rPr lang="sk-SK" sz="1050" dirty="0"/>
              <a:t> a základní </a:t>
            </a:r>
            <a:r>
              <a:rPr lang="sk-SK" sz="1050" dirty="0" err="1"/>
              <a:t>informace</a:t>
            </a:r>
            <a:endParaRPr lang="sk-SK" sz="1050" dirty="0"/>
          </a:p>
          <a:p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196752"/>
            <a:ext cx="82089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400" b="1" dirty="0" err="1"/>
              <a:t>Historie</a:t>
            </a:r>
            <a:r>
              <a:rPr lang="sk-SK" sz="2400" b="1" dirty="0"/>
              <a:t> a základní </a:t>
            </a:r>
            <a:r>
              <a:rPr lang="sk-SK" sz="2400" b="1" dirty="0" err="1" smtClean="0"/>
              <a:t>informace</a:t>
            </a:r>
            <a:endParaRPr lang="sk-SK" sz="2400" b="1" dirty="0" smtClean="0"/>
          </a:p>
        </p:txBody>
      </p:sp>
      <p:pic>
        <p:nvPicPr>
          <p:cNvPr id="11" name="Obrázok 10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8064" y="1340768"/>
            <a:ext cx="3139167" cy="4674698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2" name="BlokTextu 11"/>
          <p:cNvSpPr txBox="1"/>
          <p:nvPr/>
        </p:nvSpPr>
        <p:spPr>
          <a:xfrm>
            <a:off x="539552" y="1827981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600" dirty="0" smtClean="0"/>
              <a:t>- </a:t>
            </a:r>
            <a:r>
              <a:rPr lang="sk-SK" sz="1600" dirty="0" err="1" smtClean="0"/>
              <a:t>Poprvé</a:t>
            </a:r>
            <a:r>
              <a:rPr lang="sk-SK" sz="1600" dirty="0" smtClean="0"/>
              <a:t> </a:t>
            </a:r>
            <a:r>
              <a:rPr lang="sk-SK" sz="1600" dirty="0" err="1" smtClean="0"/>
              <a:t>použita</a:t>
            </a:r>
            <a:r>
              <a:rPr lang="sk-SK" sz="1600" dirty="0" smtClean="0"/>
              <a:t> film </a:t>
            </a:r>
            <a:r>
              <a:rPr lang="sk-SK" sz="1600" dirty="0" err="1" smtClean="0"/>
              <a:t>FutureWorld</a:t>
            </a:r>
            <a:r>
              <a:rPr lang="sk-SK" sz="1600" dirty="0" smtClean="0"/>
              <a:t> </a:t>
            </a:r>
            <a:r>
              <a:rPr lang="sk-SK" sz="1600" dirty="0"/>
              <a:t>z roku 1976</a:t>
            </a:r>
          </a:p>
          <a:p>
            <a:pPr>
              <a:buFontTx/>
              <a:buChar char="-"/>
            </a:pPr>
            <a:r>
              <a:rPr lang="sk-SK" sz="1600" dirty="0" smtClean="0"/>
              <a:t> </a:t>
            </a:r>
            <a:r>
              <a:rPr lang="sk-SK" sz="1600" dirty="0" err="1" smtClean="0"/>
              <a:t>vytvořena</a:t>
            </a:r>
            <a:r>
              <a:rPr lang="sk-SK" sz="1600" dirty="0" smtClean="0"/>
              <a:t> </a:t>
            </a:r>
            <a:r>
              <a:rPr lang="sk-SK" sz="1600" dirty="0" err="1"/>
              <a:t>hlavně</a:t>
            </a:r>
            <a:r>
              <a:rPr lang="sk-SK" sz="1600" dirty="0"/>
              <a:t> firmou </a:t>
            </a:r>
            <a:r>
              <a:rPr lang="sk-SK" sz="1600" dirty="0" err="1" smtClean="0"/>
              <a:t>Boeing</a:t>
            </a:r>
            <a:endParaRPr lang="sk-SK" sz="1600" dirty="0" smtClean="0"/>
          </a:p>
        </p:txBody>
      </p:sp>
      <p:sp>
        <p:nvSpPr>
          <p:cNvPr id="13" name="BlokTextu 12"/>
          <p:cNvSpPr txBox="1"/>
          <p:nvPr/>
        </p:nvSpPr>
        <p:spPr>
          <a:xfrm>
            <a:off x="539552" y="2700209"/>
            <a:ext cx="41044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600" b="1" dirty="0">
                <a:solidFill>
                  <a:srgbClr val="952727"/>
                </a:solidFill>
              </a:rPr>
              <a:t>3D grafika </a:t>
            </a:r>
            <a:r>
              <a:rPr lang="sk-SK" sz="1600" b="1" dirty="0" err="1">
                <a:solidFill>
                  <a:srgbClr val="952727"/>
                </a:solidFill>
              </a:rPr>
              <a:t>používá</a:t>
            </a:r>
            <a:r>
              <a:rPr lang="sk-SK" sz="1600" b="1" dirty="0">
                <a:solidFill>
                  <a:srgbClr val="952727"/>
                </a:solidFill>
              </a:rPr>
              <a:t> </a:t>
            </a:r>
            <a:r>
              <a:rPr lang="sk-SK" sz="1600" b="1" dirty="0" err="1" smtClean="0">
                <a:solidFill>
                  <a:srgbClr val="952727"/>
                </a:solidFill>
              </a:rPr>
              <a:t>třírozměrná</a:t>
            </a:r>
            <a:r>
              <a:rPr lang="sk-SK" sz="1600" b="1" dirty="0" smtClean="0">
                <a:solidFill>
                  <a:srgbClr val="952727"/>
                </a:solidFill>
              </a:rPr>
              <a:t> </a:t>
            </a:r>
            <a:r>
              <a:rPr lang="sk-SK" sz="1600" b="1" dirty="0">
                <a:solidFill>
                  <a:srgbClr val="952727"/>
                </a:solidFill>
              </a:rPr>
              <a:t>geometrická </a:t>
            </a:r>
            <a:r>
              <a:rPr lang="sk-SK" sz="1600" b="1" dirty="0" err="1">
                <a:solidFill>
                  <a:srgbClr val="952727"/>
                </a:solidFill>
              </a:rPr>
              <a:t>data</a:t>
            </a:r>
            <a:r>
              <a:rPr lang="sk-SK" sz="1600" b="1" dirty="0">
                <a:solidFill>
                  <a:srgbClr val="952727"/>
                </a:solidFill>
              </a:rPr>
              <a:t>, </a:t>
            </a:r>
            <a:r>
              <a:rPr lang="sk-SK" sz="1600" b="1" dirty="0" err="1">
                <a:solidFill>
                  <a:srgbClr val="952727"/>
                </a:solidFill>
              </a:rPr>
              <a:t>která</a:t>
            </a:r>
            <a:r>
              <a:rPr lang="sk-SK" sz="1600" b="1" dirty="0">
                <a:solidFill>
                  <a:srgbClr val="952727"/>
                </a:solidFill>
              </a:rPr>
              <a:t> </a:t>
            </a:r>
            <a:r>
              <a:rPr lang="sk-SK" sz="1600" b="1" dirty="0" err="1">
                <a:solidFill>
                  <a:srgbClr val="952727"/>
                </a:solidFill>
              </a:rPr>
              <a:t>jsou</a:t>
            </a:r>
            <a:r>
              <a:rPr lang="sk-SK" sz="1600" b="1" dirty="0">
                <a:solidFill>
                  <a:srgbClr val="952727"/>
                </a:solidFill>
              </a:rPr>
              <a:t> </a:t>
            </a:r>
            <a:r>
              <a:rPr lang="sk-SK" sz="1600" b="1" dirty="0" err="1">
                <a:solidFill>
                  <a:srgbClr val="952727"/>
                </a:solidFill>
              </a:rPr>
              <a:t>uložena</a:t>
            </a:r>
            <a:r>
              <a:rPr lang="sk-SK" sz="1600" b="1" dirty="0">
                <a:solidFill>
                  <a:srgbClr val="952727"/>
                </a:solidFill>
              </a:rPr>
              <a:t> v počítači k </a:t>
            </a:r>
            <a:r>
              <a:rPr lang="sk-SK" sz="1600" b="1" dirty="0" err="1">
                <a:solidFill>
                  <a:srgbClr val="952727"/>
                </a:solidFill>
              </a:rPr>
              <a:t>vytvoření</a:t>
            </a:r>
            <a:r>
              <a:rPr lang="sk-SK" sz="1600" b="1" dirty="0">
                <a:solidFill>
                  <a:srgbClr val="952727"/>
                </a:solidFill>
              </a:rPr>
              <a:t> 2D obrazu. </a:t>
            </a:r>
          </a:p>
        </p:txBody>
      </p:sp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3D grafika/ </a:t>
            </a:r>
            <a:r>
              <a:rPr lang="sk-SK" sz="1000" dirty="0" err="1" smtClean="0"/>
              <a:t>Co</a:t>
            </a:r>
            <a:r>
              <a:rPr lang="sk-SK" sz="1000" dirty="0" smtClean="0"/>
              <a:t> je 3D grafika?</a:t>
            </a:r>
            <a:endParaRPr lang="pl-PL" sz="1000" dirty="0"/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smtClean="0"/>
              <a:t>3D grafika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/>
              <a:t>Co</a:t>
            </a:r>
            <a:r>
              <a:rPr lang="sk-SK" dirty="0"/>
              <a:t> je 3D grafika</a:t>
            </a:r>
            <a:r>
              <a:rPr lang="sk-SK" dirty="0" smtClean="0"/>
              <a:t>?</a:t>
            </a:r>
            <a:r>
              <a:rPr lang="sk-SK" b="1" dirty="0" smtClean="0"/>
              <a:t> </a:t>
            </a:r>
            <a:r>
              <a:rPr lang="sk-SK" dirty="0" smtClean="0"/>
              <a:t>/ </a:t>
            </a:r>
            <a:r>
              <a:rPr lang="sk-SK" sz="1050" dirty="0" err="1"/>
              <a:t>Historie</a:t>
            </a:r>
            <a:r>
              <a:rPr lang="sk-SK" sz="1050" dirty="0"/>
              <a:t> a základní </a:t>
            </a:r>
            <a:r>
              <a:rPr lang="sk-SK" sz="1050" dirty="0" err="1"/>
              <a:t>informace</a:t>
            </a:r>
            <a:endParaRPr lang="sk-SK" sz="1050" dirty="0"/>
          </a:p>
          <a:p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196752"/>
            <a:ext cx="82089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400" b="1" dirty="0" err="1"/>
              <a:t>Historie</a:t>
            </a:r>
            <a:r>
              <a:rPr lang="sk-SK" sz="2400" b="1" dirty="0"/>
              <a:t> a základní </a:t>
            </a:r>
            <a:r>
              <a:rPr lang="sk-SK" sz="2400" b="1" dirty="0" err="1" smtClean="0"/>
              <a:t>informace</a:t>
            </a:r>
            <a:endParaRPr lang="sk-SK" sz="2400" b="1" dirty="0" smtClean="0"/>
          </a:p>
        </p:txBody>
      </p:sp>
      <p:pic>
        <p:nvPicPr>
          <p:cNvPr id="11" name="Obrázok 10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8064" y="1340768"/>
            <a:ext cx="3139167" cy="4674698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2" name="BlokTextu 11"/>
          <p:cNvSpPr txBox="1"/>
          <p:nvPr/>
        </p:nvSpPr>
        <p:spPr>
          <a:xfrm>
            <a:off x="539552" y="1827981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600" dirty="0" smtClean="0"/>
              <a:t>- </a:t>
            </a:r>
            <a:r>
              <a:rPr lang="sk-SK" sz="1600" dirty="0" err="1" smtClean="0"/>
              <a:t>Poprvé</a:t>
            </a:r>
            <a:r>
              <a:rPr lang="sk-SK" sz="1600" dirty="0" smtClean="0"/>
              <a:t> </a:t>
            </a:r>
            <a:r>
              <a:rPr lang="sk-SK" sz="1600" dirty="0" err="1" smtClean="0"/>
              <a:t>použita</a:t>
            </a:r>
            <a:r>
              <a:rPr lang="sk-SK" sz="1600" dirty="0" smtClean="0"/>
              <a:t> film </a:t>
            </a:r>
            <a:r>
              <a:rPr lang="sk-SK" sz="1600" dirty="0" err="1" smtClean="0"/>
              <a:t>FutureWorld</a:t>
            </a:r>
            <a:r>
              <a:rPr lang="sk-SK" sz="1600" dirty="0" smtClean="0"/>
              <a:t> </a:t>
            </a:r>
            <a:r>
              <a:rPr lang="sk-SK" sz="1600" dirty="0"/>
              <a:t>z roku 1976</a:t>
            </a:r>
          </a:p>
          <a:p>
            <a:pPr>
              <a:buFontTx/>
              <a:buChar char="-"/>
            </a:pPr>
            <a:r>
              <a:rPr lang="sk-SK" sz="1600" dirty="0" smtClean="0"/>
              <a:t> </a:t>
            </a:r>
            <a:r>
              <a:rPr lang="sk-SK" sz="1600" dirty="0" err="1" smtClean="0"/>
              <a:t>vytvořena</a:t>
            </a:r>
            <a:r>
              <a:rPr lang="sk-SK" sz="1600" dirty="0" smtClean="0"/>
              <a:t> </a:t>
            </a:r>
            <a:r>
              <a:rPr lang="sk-SK" sz="1600" dirty="0" err="1"/>
              <a:t>hlavně</a:t>
            </a:r>
            <a:r>
              <a:rPr lang="sk-SK" sz="1600" dirty="0"/>
              <a:t> firmou </a:t>
            </a:r>
            <a:r>
              <a:rPr lang="sk-SK" sz="1600" dirty="0" err="1" smtClean="0"/>
              <a:t>Boeing</a:t>
            </a:r>
            <a:endParaRPr lang="sk-SK" sz="1600" dirty="0" smtClean="0"/>
          </a:p>
        </p:txBody>
      </p:sp>
      <p:sp>
        <p:nvSpPr>
          <p:cNvPr id="13" name="BlokTextu 12"/>
          <p:cNvSpPr txBox="1"/>
          <p:nvPr/>
        </p:nvSpPr>
        <p:spPr>
          <a:xfrm>
            <a:off x="539552" y="2700209"/>
            <a:ext cx="41044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600" b="1" dirty="0">
                <a:solidFill>
                  <a:srgbClr val="952727"/>
                </a:solidFill>
              </a:rPr>
              <a:t>3D grafika </a:t>
            </a:r>
            <a:r>
              <a:rPr lang="sk-SK" sz="1600" b="1" dirty="0" err="1">
                <a:solidFill>
                  <a:srgbClr val="952727"/>
                </a:solidFill>
              </a:rPr>
              <a:t>používá</a:t>
            </a:r>
            <a:r>
              <a:rPr lang="sk-SK" sz="1600" b="1" dirty="0">
                <a:solidFill>
                  <a:srgbClr val="952727"/>
                </a:solidFill>
              </a:rPr>
              <a:t> </a:t>
            </a:r>
            <a:r>
              <a:rPr lang="sk-SK" sz="1600" b="1" dirty="0" err="1">
                <a:solidFill>
                  <a:srgbClr val="952727"/>
                </a:solidFill>
              </a:rPr>
              <a:t>třírozměrná</a:t>
            </a:r>
            <a:r>
              <a:rPr lang="sk-SK" sz="1600" b="1" dirty="0">
                <a:solidFill>
                  <a:srgbClr val="952727"/>
                </a:solidFill>
              </a:rPr>
              <a:t> geometrická </a:t>
            </a:r>
            <a:r>
              <a:rPr lang="sk-SK" sz="1600" b="1" dirty="0" err="1">
                <a:solidFill>
                  <a:srgbClr val="952727"/>
                </a:solidFill>
              </a:rPr>
              <a:t>data</a:t>
            </a:r>
            <a:r>
              <a:rPr lang="sk-SK" sz="1600" b="1" dirty="0">
                <a:solidFill>
                  <a:srgbClr val="952727"/>
                </a:solidFill>
              </a:rPr>
              <a:t>, </a:t>
            </a:r>
            <a:r>
              <a:rPr lang="sk-SK" sz="1600" b="1" dirty="0" err="1">
                <a:solidFill>
                  <a:srgbClr val="952727"/>
                </a:solidFill>
              </a:rPr>
              <a:t>která</a:t>
            </a:r>
            <a:r>
              <a:rPr lang="sk-SK" sz="1600" b="1" dirty="0">
                <a:solidFill>
                  <a:srgbClr val="952727"/>
                </a:solidFill>
              </a:rPr>
              <a:t> </a:t>
            </a:r>
            <a:r>
              <a:rPr lang="sk-SK" sz="1600" b="1" dirty="0" err="1">
                <a:solidFill>
                  <a:srgbClr val="952727"/>
                </a:solidFill>
              </a:rPr>
              <a:t>jsou</a:t>
            </a:r>
            <a:r>
              <a:rPr lang="sk-SK" sz="1600" b="1" dirty="0">
                <a:solidFill>
                  <a:srgbClr val="952727"/>
                </a:solidFill>
              </a:rPr>
              <a:t> </a:t>
            </a:r>
            <a:r>
              <a:rPr lang="sk-SK" sz="1600" b="1" dirty="0" err="1">
                <a:solidFill>
                  <a:srgbClr val="952727"/>
                </a:solidFill>
              </a:rPr>
              <a:t>uložena</a:t>
            </a:r>
            <a:r>
              <a:rPr lang="sk-SK" sz="1600" b="1" dirty="0">
                <a:solidFill>
                  <a:srgbClr val="952727"/>
                </a:solidFill>
              </a:rPr>
              <a:t> v počítači k </a:t>
            </a:r>
            <a:r>
              <a:rPr lang="sk-SK" sz="1600" b="1" dirty="0" err="1">
                <a:solidFill>
                  <a:srgbClr val="952727"/>
                </a:solidFill>
              </a:rPr>
              <a:t>vytvoření</a:t>
            </a:r>
            <a:r>
              <a:rPr lang="sk-SK" sz="1600" b="1" dirty="0">
                <a:solidFill>
                  <a:srgbClr val="952727"/>
                </a:solidFill>
              </a:rPr>
              <a:t> 2D obrazu. </a:t>
            </a:r>
          </a:p>
        </p:txBody>
      </p:sp>
      <p:sp>
        <p:nvSpPr>
          <p:cNvPr id="14" name="BlokTextu 13"/>
          <p:cNvSpPr txBox="1"/>
          <p:nvPr/>
        </p:nvSpPr>
        <p:spPr>
          <a:xfrm>
            <a:off x="539552" y="3933056"/>
            <a:ext cx="41044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600" b="1" dirty="0"/>
              <a:t>3 hlavní </a:t>
            </a:r>
            <a:r>
              <a:rPr lang="sk-SK" sz="1600" b="1" dirty="0" err="1" smtClean="0"/>
              <a:t>odvětví</a:t>
            </a:r>
            <a:endParaRPr lang="sk-SK" sz="1600" b="1" dirty="0" smtClean="0"/>
          </a:p>
          <a:p>
            <a:endParaRPr lang="sk-SK" sz="1600" b="1" dirty="0" smtClean="0"/>
          </a:p>
          <a:p>
            <a:r>
              <a:rPr lang="sk-SK" sz="1600" b="1" dirty="0"/>
              <a:t>	</a:t>
            </a:r>
            <a:r>
              <a:rPr lang="sk-SK" sz="1600" dirty="0" smtClean="0"/>
              <a:t>-</a:t>
            </a:r>
            <a:r>
              <a:rPr lang="sk-SK" sz="1600" b="1" dirty="0" smtClean="0"/>
              <a:t> </a:t>
            </a:r>
            <a:r>
              <a:rPr lang="pt-BR" sz="1600" dirty="0" smtClean="0"/>
              <a:t>Modelování</a:t>
            </a:r>
            <a:endParaRPr lang="sk-SK" sz="1600" dirty="0" smtClean="0"/>
          </a:p>
          <a:p>
            <a:r>
              <a:rPr lang="sk-SK" sz="1600" dirty="0"/>
              <a:t>	</a:t>
            </a:r>
            <a:r>
              <a:rPr lang="sk-SK" sz="1600" dirty="0" smtClean="0"/>
              <a:t>-</a:t>
            </a:r>
            <a:r>
              <a:rPr lang="pt-BR" sz="1600" dirty="0" smtClean="0"/>
              <a:t> </a:t>
            </a:r>
            <a:r>
              <a:rPr lang="pt-BR" sz="1600" dirty="0"/>
              <a:t>Animace a </a:t>
            </a:r>
            <a:r>
              <a:rPr lang="pt-BR" sz="1600" dirty="0" smtClean="0"/>
              <a:t>umístění</a:t>
            </a:r>
            <a:endParaRPr lang="sk-SK" sz="1600" dirty="0" smtClean="0"/>
          </a:p>
          <a:p>
            <a:r>
              <a:rPr lang="sk-SK" sz="1600" dirty="0"/>
              <a:t>	</a:t>
            </a:r>
            <a:r>
              <a:rPr lang="sk-SK" sz="1600" dirty="0" smtClean="0"/>
              <a:t>-</a:t>
            </a:r>
            <a:r>
              <a:rPr lang="pt-BR" sz="1600" dirty="0" smtClean="0"/>
              <a:t> Rendering</a:t>
            </a:r>
            <a:endParaRPr lang="pt-BR" sz="1600" dirty="0"/>
          </a:p>
          <a:p>
            <a:endParaRPr lang="sk-SK" sz="1600" b="1" dirty="0"/>
          </a:p>
        </p:txBody>
      </p:sp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3D grafika/ </a:t>
            </a:r>
            <a:r>
              <a:rPr lang="sk-SK" sz="1000" dirty="0" err="1" smtClean="0"/>
              <a:t>Co</a:t>
            </a:r>
            <a:r>
              <a:rPr lang="sk-SK" sz="1000" dirty="0" smtClean="0"/>
              <a:t> je 3D grafika?</a:t>
            </a:r>
            <a:endParaRPr lang="pl-PL" sz="1000" dirty="0"/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smtClean="0"/>
              <a:t>3D grafika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/>
              <a:t>Co</a:t>
            </a:r>
            <a:r>
              <a:rPr lang="sk-SK" dirty="0"/>
              <a:t> je 3D grafika</a:t>
            </a:r>
            <a:r>
              <a:rPr lang="sk-SK" dirty="0" smtClean="0"/>
              <a:t>?</a:t>
            </a:r>
            <a:r>
              <a:rPr lang="sk-SK" b="1" dirty="0" smtClean="0"/>
              <a:t> </a:t>
            </a:r>
            <a:r>
              <a:rPr lang="sk-SK" dirty="0" smtClean="0"/>
              <a:t>/ </a:t>
            </a:r>
            <a:r>
              <a:rPr lang="sk-SK" sz="1050" dirty="0" err="1"/>
              <a:t>Historie</a:t>
            </a:r>
            <a:r>
              <a:rPr lang="sk-SK" sz="1050" dirty="0"/>
              <a:t> a základní </a:t>
            </a:r>
            <a:r>
              <a:rPr lang="sk-SK" sz="1050" dirty="0" err="1"/>
              <a:t>informace</a:t>
            </a:r>
            <a:endParaRPr lang="sk-SK" sz="1050" dirty="0"/>
          </a:p>
          <a:p>
            <a:endParaRPr lang="sk-SK" dirty="0"/>
          </a:p>
        </p:txBody>
      </p:sp>
      <p:pic>
        <p:nvPicPr>
          <p:cNvPr id="11" name="Obrázok 10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92080" y="1484784"/>
            <a:ext cx="3139167" cy="2782086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2" name="BlokTextu 11"/>
          <p:cNvSpPr txBox="1"/>
          <p:nvPr/>
        </p:nvSpPr>
        <p:spPr>
          <a:xfrm>
            <a:off x="539552" y="1412776"/>
            <a:ext cx="820891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b="1" dirty="0" smtClean="0"/>
              <a:t>Modeling </a:t>
            </a:r>
          </a:p>
          <a:p>
            <a:endParaRPr lang="sk-SK" sz="1600" dirty="0" smtClean="0"/>
          </a:p>
          <a:p>
            <a:pPr>
              <a:buFontTx/>
              <a:buChar char="-"/>
            </a:pPr>
            <a:r>
              <a:rPr lang="sk-SK" sz="1600" dirty="0" smtClean="0"/>
              <a:t> </a:t>
            </a:r>
            <a:r>
              <a:rPr lang="sk-SK" sz="1600" dirty="0" err="1" smtClean="0"/>
              <a:t>fotorealistické</a:t>
            </a:r>
            <a:r>
              <a:rPr lang="sk-SK" sz="1600" dirty="0" smtClean="0"/>
              <a:t> </a:t>
            </a:r>
            <a:r>
              <a:rPr lang="sk-SK" sz="1600" dirty="0" err="1" smtClean="0"/>
              <a:t>množství</a:t>
            </a:r>
            <a:r>
              <a:rPr lang="sk-SK" sz="1600" dirty="0" smtClean="0"/>
              <a:t> detail</a:t>
            </a:r>
            <a:r>
              <a:rPr lang="cs-CZ" sz="1600" dirty="0" smtClean="0"/>
              <a:t>ů</a:t>
            </a:r>
          </a:p>
          <a:p>
            <a:pPr>
              <a:buFontTx/>
              <a:buChar char="-"/>
            </a:pPr>
            <a:r>
              <a:rPr lang="cs-CZ" sz="1600" dirty="0" smtClean="0"/>
              <a:t> dva přístupy pro generování modelů</a:t>
            </a:r>
          </a:p>
          <a:p>
            <a:pPr lvl="1">
              <a:buFontTx/>
              <a:buChar char="-"/>
            </a:pPr>
            <a:r>
              <a:rPr lang="cs-CZ" sz="1600" dirty="0"/>
              <a:t> </a:t>
            </a:r>
            <a:r>
              <a:rPr lang="cs-CZ" sz="1600" dirty="0" smtClean="0"/>
              <a:t>CSG modely</a:t>
            </a:r>
          </a:p>
          <a:p>
            <a:pPr lvl="1">
              <a:buFontTx/>
              <a:buChar char="-"/>
            </a:pPr>
            <a:r>
              <a:rPr lang="cs-CZ" sz="1600" dirty="0"/>
              <a:t> </a:t>
            </a:r>
            <a:r>
              <a:rPr lang="cs-CZ" sz="1600" dirty="0" smtClean="0"/>
              <a:t>polygony</a:t>
            </a:r>
            <a:endParaRPr lang="sk-SK" sz="1600" dirty="0" smtClean="0"/>
          </a:p>
        </p:txBody>
      </p:sp>
      <p:pic>
        <p:nvPicPr>
          <p:cNvPr id="16" name="Obrázok 15" descr="cameraobscu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3933056"/>
            <a:ext cx="5456657" cy="2053824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3D grafika/ </a:t>
            </a:r>
            <a:r>
              <a:rPr lang="sk-SK" sz="1000" dirty="0" err="1" smtClean="0"/>
              <a:t>Co</a:t>
            </a:r>
            <a:r>
              <a:rPr lang="sk-SK" sz="1000" dirty="0" smtClean="0"/>
              <a:t> je 3D grafika?</a:t>
            </a:r>
            <a:endParaRPr lang="pl-PL" sz="1000" dirty="0"/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smtClean="0"/>
              <a:t>3D grafika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/>
              <a:t>Co</a:t>
            </a:r>
            <a:r>
              <a:rPr lang="sk-SK" dirty="0"/>
              <a:t> je 3D grafika</a:t>
            </a:r>
            <a:r>
              <a:rPr lang="sk-SK" dirty="0" smtClean="0"/>
              <a:t>?</a:t>
            </a:r>
            <a:r>
              <a:rPr lang="sk-SK" b="1" dirty="0" smtClean="0"/>
              <a:t> </a:t>
            </a:r>
            <a:r>
              <a:rPr lang="sk-SK" dirty="0" smtClean="0"/>
              <a:t>/ </a:t>
            </a:r>
            <a:r>
              <a:rPr lang="sk-SK" sz="1050" dirty="0" err="1"/>
              <a:t>Historie</a:t>
            </a:r>
            <a:r>
              <a:rPr lang="sk-SK" sz="1050" dirty="0"/>
              <a:t> a základní </a:t>
            </a:r>
            <a:r>
              <a:rPr lang="sk-SK" sz="1050" dirty="0" err="1"/>
              <a:t>informace</a:t>
            </a:r>
            <a:endParaRPr lang="sk-SK" sz="1050" dirty="0"/>
          </a:p>
          <a:p>
            <a:endParaRPr lang="sk-SK" dirty="0"/>
          </a:p>
        </p:txBody>
      </p:sp>
      <p:sp>
        <p:nvSpPr>
          <p:cNvPr id="11" name="BlokTextu 10"/>
          <p:cNvSpPr txBox="1"/>
          <p:nvPr/>
        </p:nvSpPr>
        <p:spPr>
          <a:xfrm>
            <a:off x="539552" y="1412776"/>
            <a:ext cx="8208912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b="1" dirty="0" err="1" smtClean="0"/>
              <a:t>Animace</a:t>
            </a:r>
            <a:r>
              <a:rPr lang="sk-SK" sz="2000" b="1" dirty="0" smtClean="0"/>
              <a:t> </a:t>
            </a:r>
          </a:p>
          <a:p>
            <a:endParaRPr lang="sk-SK" sz="1600" dirty="0" smtClean="0"/>
          </a:p>
          <a:p>
            <a:pPr>
              <a:buFontTx/>
              <a:buChar char="-"/>
            </a:pPr>
            <a:r>
              <a:rPr lang="sk-SK" sz="1600" dirty="0" smtClean="0"/>
              <a:t> </a:t>
            </a:r>
            <a:r>
              <a:rPr lang="sk-SK" sz="2000" dirty="0" err="1"/>
              <a:t>nejrychleji</a:t>
            </a:r>
            <a:r>
              <a:rPr lang="sk-SK" sz="2000" dirty="0"/>
              <a:t> </a:t>
            </a:r>
            <a:r>
              <a:rPr lang="sk-SK" sz="2000" dirty="0" err="1"/>
              <a:t>se</a:t>
            </a:r>
            <a:r>
              <a:rPr lang="sk-SK" sz="2000" dirty="0"/>
              <a:t> </a:t>
            </a:r>
            <a:r>
              <a:rPr lang="sk-SK" sz="2000" dirty="0" err="1"/>
              <a:t>rozvíjejícím</a:t>
            </a:r>
            <a:r>
              <a:rPr lang="sk-SK" sz="2000" dirty="0"/>
              <a:t> </a:t>
            </a:r>
            <a:r>
              <a:rPr lang="sk-SK" sz="2000" dirty="0" err="1"/>
              <a:t>oborem</a:t>
            </a:r>
            <a:endParaRPr lang="sk-SK" sz="2000" dirty="0"/>
          </a:p>
          <a:p>
            <a:pPr>
              <a:buFontTx/>
              <a:buChar char="-"/>
            </a:pPr>
            <a:r>
              <a:rPr lang="cs-CZ" sz="2000" dirty="0" smtClean="0"/>
              <a:t> </a:t>
            </a:r>
            <a:r>
              <a:rPr lang="sk-SK" sz="2000" dirty="0" err="1"/>
              <a:t>umísťování</a:t>
            </a:r>
            <a:r>
              <a:rPr lang="sk-SK" sz="2000" dirty="0"/>
              <a:t> 3D </a:t>
            </a:r>
            <a:r>
              <a:rPr lang="sk-SK" sz="2000" dirty="0" err="1"/>
              <a:t>modelů</a:t>
            </a:r>
            <a:r>
              <a:rPr lang="sk-SK" sz="2000" dirty="0"/>
              <a:t> do času a </a:t>
            </a:r>
            <a:r>
              <a:rPr lang="sk-SK" sz="2000" dirty="0" err="1"/>
              <a:t>prostoru</a:t>
            </a:r>
            <a:r>
              <a:rPr lang="sk-SK" sz="2000" dirty="0"/>
              <a:t> scény</a:t>
            </a:r>
          </a:p>
          <a:p>
            <a:pPr>
              <a:buFontTx/>
              <a:buChar char="-"/>
            </a:pPr>
            <a:r>
              <a:rPr lang="cs-CZ" sz="2000" dirty="0" smtClean="0"/>
              <a:t> </a:t>
            </a:r>
            <a:r>
              <a:rPr lang="sk-SK" sz="2000" dirty="0"/>
              <a:t>výpočty fyziky</a:t>
            </a:r>
          </a:p>
          <a:p>
            <a:pPr>
              <a:buFontTx/>
              <a:buChar char="-"/>
            </a:pPr>
            <a:r>
              <a:rPr lang="cs-CZ" sz="2000" dirty="0" smtClean="0"/>
              <a:t> </a:t>
            </a:r>
            <a:r>
              <a:rPr lang="sk-SK" sz="2000" dirty="0"/>
              <a:t>nutné </a:t>
            </a:r>
            <a:r>
              <a:rPr lang="sk-SK" sz="2000" dirty="0" err="1"/>
              <a:t>rozdělit</a:t>
            </a:r>
            <a:r>
              <a:rPr lang="sk-SK" sz="2000" dirty="0"/>
              <a:t> </a:t>
            </a:r>
            <a:r>
              <a:rPr lang="sk-SK" sz="2000" dirty="0" err="1"/>
              <a:t>výpočetní</a:t>
            </a:r>
            <a:r>
              <a:rPr lang="sk-SK" sz="2000" dirty="0"/>
              <a:t> </a:t>
            </a:r>
            <a:r>
              <a:rPr lang="sk-SK" sz="2000" dirty="0" smtClean="0"/>
              <a:t>výkon</a:t>
            </a:r>
            <a:endParaRPr lang="sk-SK" sz="2000" dirty="0"/>
          </a:p>
        </p:txBody>
      </p:sp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8" name="Rovná spojnica 7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9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3D grafika/ </a:t>
            </a:r>
            <a:r>
              <a:rPr lang="sk-SK" sz="1000" dirty="0" err="1" smtClean="0"/>
              <a:t>Co</a:t>
            </a:r>
            <a:r>
              <a:rPr lang="sk-SK" sz="1000" dirty="0" smtClean="0"/>
              <a:t> je 3D grafika?</a:t>
            </a:r>
            <a:endParaRPr lang="pl-PL" sz="1000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548680"/>
            <a:ext cx="820891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smtClean="0"/>
              <a:t>3D grafika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/>
              <a:t>Co</a:t>
            </a:r>
            <a:r>
              <a:rPr lang="sk-SK" dirty="0"/>
              <a:t> je 3D grafika</a:t>
            </a:r>
            <a:r>
              <a:rPr lang="sk-SK" dirty="0" smtClean="0"/>
              <a:t>?</a:t>
            </a:r>
            <a:r>
              <a:rPr lang="sk-SK" b="1" dirty="0" smtClean="0"/>
              <a:t> </a:t>
            </a:r>
            <a:r>
              <a:rPr lang="sk-SK" dirty="0" smtClean="0"/>
              <a:t>/ </a:t>
            </a:r>
            <a:r>
              <a:rPr lang="sk-SK" sz="1050" dirty="0" err="1"/>
              <a:t>Historie</a:t>
            </a:r>
            <a:r>
              <a:rPr lang="sk-SK" sz="1050" dirty="0"/>
              <a:t> a základní </a:t>
            </a:r>
            <a:r>
              <a:rPr lang="sk-SK" sz="1050" dirty="0" err="1"/>
              <a:t>informace</a:t>
            </a:r>
            <a:endParaRPr lang="sk-SK" sz="1050" dirty="0"/>
          </a:p>
          <a:p>
            <a:endParaRPr lang="sk-SK" dirty="0"/>
          </a:p>
        </p:txBody>
      </p:sp>
      <p:sp>
        <p:nvSpPr>
          <p:cNvPr id="12" name="BlokTextu 11"/>
          <p:cNvSpPr txBox="1"/>
          <p:nvPr/>
        </p:nvSpPr>
        <p:spPr>
          <a:xfrm>
            <a:off x="539552" y="1412776"/>
            <a:ext cx="8208912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b="1" dirty="0" err="1" smtClean="0"/>
              <a:t>Rendering</a:t>
            </a:r>
            <a:r>
              <a:rPr lang="sk-SK" sz="2000" b="1" dirty="0" smtClean="0"/>
              <a:t> </a:t>
            </a:r>
          </a:p>
          <a:p>
            <a:endParaRPr lang="sk-SK" sz="1600" dirty="0" smtClean="0"/>
          </a:p>
          <a:p>
            <a:r>
              <a:rPr lang="cs-CZ" sz="1600" dirty="0" smtClean="0"/>
              <a:t>- </a:t>
            </a:r>
            <a:r>
              <a:rPr lang="sk-SK" sz="2000" dirty="0" err="1"/>
              <a:t>vizualizována</a:t>
            </a:r>
            <a:r>
              <a:rPr lang="sk-SK" sz="2000" dirty="0"/>
              <a:t> uložená </a:t>
            </a:r>
            <a:r>
              <a:rPr lang="sk-SK" sz="2000" dirty="0" err="1"/>
              <a:t>data</a:t>
            </a:r>
            <a:endParaRPr lang="sk-SK" sz="2000" dirty="0"/>
          </a:p>
          <a:p>
            <a:r>
              <a:rPr lang="cs-CZ" sz="2000" dirty="0" smtClean="0"/>
              <a:t>- </a:t>
            </a:r>
            <a:r>
              <a:rPr lang="sk-SK" sz="2000" dirty="0" err="1"/>
              <a:t>nejrozšířenější</a:t>
            </a:r>
            <a:r>
              <a:rPr lang="sk-SK" sz="2000" dirty="0"/>
              <a:t> </a:t>
            </a:r>
            <a:r>
              <a:rPr lang="sk-SK" sz="2000" dirty="0" err="1"/>
              <a:t>část</a:t>
            </a:r>
            <a:r>
              <a:rPr lang="sk-SK" sz="2000" dirty="0"/>
              <a:t> počítačové grafiky</a:t>
            </a:r>
          </a:p>
          <a:p>
            <a:r>
              <a:rPr lang="cs-CZ" sz="2000" dirty="0" smtClean="0"/>
              <a:t>- </a:t>
            </a:r>
            <a:r>
              <a:rPr lang="sk-SK" sz="2000" dirty="0"/>
              <a:t>dva </a:t>
            </a:r>
            <a:r>
              <a:rPr lang="sk-SK" sz="2000" dirty="0" err="1"/>
              <a:t>velice</a:t>
            </a:r>
            <a:r>
              <a:rPr lang="sk-SK" sz="2000" dirty="0"/>
              <a:t> odlišné </a:t>
            </a:r>
            <a:r>
              <a:rPr lang="sk-SK" sz="2000" dirty="0" err="1"/>
              <a:t>přístupy</a:t>
            </a:r>
            <a:endParaRPr lang="sk-SK" sz="2000" dirty="0"/>
          </a:p>
          <a:p>
            <a:r>
              <a:rPr lang="cs-CZ" sz="2000" dirty="0" smtClean="0"/>
              <a:t>	- </a:t>
            </a:r>
            <a:r>
              <a:rPr lang="cs-CZ" sz="2000" dirty="0" err="1" smtClean="0"/>
              <a:t>real</a:t>
            </a:r>
            <a:r>
              <a:rPr lang="cs-CZ" sz="2000" dirty="0" smtClean="0"/>
              <a:t>-</a:t>
            </a:r>
            <a:r>
              <a:rPr lang="cs-CZ" sz="2000" dirty="0" err="1" smtClean="0"/>
              <a:t>time</a:t>
            </a:r>
            <a:r>
              <a:rPr lang="cs-CZ" sz="2000" dirty="0" smtClean="0"/>
              <a:t> </a:t>
            </a:r>
            <a:r>
              <a:rPr lang="cs-CZ" sz="2000" dirty="0" err="1" smtClean="0"/>
              <a:t>rendering</a:t>
            </a:r>
            <a:endParaRPr lang="cs-CZ" sz="2000" dirty="0" smtClean="0"/>
          </a:p>
          <a:p>
            <a:r>
              <a:rPr lang="cs-CZ" sz="2000" dirty="0"/>
              <a:t>	</a:t>
            </a:r>
            <a:r>
              <a:rPr lang="cs-CZ" sz="2000" dirty="0" smtClean="0"/>
              <a:t>- </a:t>
            </a:r>
            <a:r>
              <a:rPr lang="cs-CZ" sz="2000" dirty="0" err="1" smtClean="0"/>
              <a:t>quality</a:t>
            </a:r>
            <a:r>
              <a:rPr lang="cs-CZ" sz="2000" dirty="0" smtClean="0"/>
              <a:t>-</a:t>
            </a:r>
            <a:r>
              <a:rPr lang="cs-CZ" sz="2000" dirty="0" err="1" smtClean="0"/>
              <a:t>based</a:t>
            </a:r>
            <a:r>
              <a:rPr lang="cs-CZ" sz="2000" dirty="0" smtClean="0"/>
              <a:t> </a:t>
            </a:r>
            <a:r>
              <a:rPr lang="cs-CZ" sz="2000" dirty="0" err="1" smtClean="0"/>
              <a:t>rendering</a:t>
            </a:r>
            <a:endParaRPr lang="sk-SK" sz="2000" dirty="0" smtClean="0"/>
          </a:p>
        </p:txBody>
      </p:sp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3D grafika/ </a:t>
            </a:r>
            <a:r>
              <a:rPr lang="sk-SK" sz="1000" dirty="0" err="1" smtClean="0"/>
              <a:t>Co</a:t>
            </a:r>
            <a:r>
              <a:rPr lang="sk-SK" sz="1000" dirty="0" smtClean="0"/>
              <a:t> je 3D grafika?</a:t>
            </a:r>
            <a:endParaRPr lang="pl-PL" sz="1000" dirty="0"/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smtClean="0"/>
              <a:t>3D grafika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/>
              <a:t>Co</a:t>
            </a:r>
            <a:r>
              <a:rPr lang="sk-SK" dirty="0"/>
              <a:t> je 3D grafika</a:t>
            </a:r>
            <a:r>
              <a:rPr lang="sk-SK" dirty="0" smtClean="0"/>
              <a:t>?</a:t>
            </a:r>
            <a:r>
              <a:rPr lang="sk-SK" b="1" dirty="0" smtClean="0"/>
              <a:t> </a:t>
            </a:r>
            <a:r>
              <a:rPr lang="sk-SK" dirty="0" smtClean="0"/>
              <a:t>/ </a:t>
            </a:r>
            <a:r>
              <a:rPr lang="sk-SK" sz="1050" dirty="0" err="1"/>
              <a:t>Historie</a:t>
            </a:r>
            <a:r>
              <a:rPr lang="sk-SK" sz="1050" dirty="0"/>
              <a:t> a základní </a:t>
            </a:r>
            <a:r>
              <a:rPr lang="sk-SK" sz="1050" dirty="0" err="1"/>
              <a:t>informace</a:t>
            </a:r>
            <a:endParaRPr lang="sk-SK" sz="1050" dirty="0"/>
          </a:p>
          <a:p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12776"/>
            <a:ext cx="8208912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b="1" dirty="0" err="1" smtClean="0"/>
              <a:t>Real-time</a:t>
            </a:r>
            <a:r>
              <a:rPr lang="sk-SK" sz="2000" b="1" dirty="0" smtClean="0"/>
              <a:t> </a:t>
            </a:r>
            <a:r>
              <a:rPr lang="sk-SK" sz="2000" b="1" dirty="0" err="1" smtClean="0"/>
              <a:t>rendering</a:t>
            </a:r>
            <a:endParaRPr lang="sk-SK" sz="2000" b="1" dirty="0" smtClean="0"/>
          </a:p>
          <a:p>
            <a:endParaRPr lang="cs-CZ" sz="1600" dirty="0" smtClean="0"/>
          </a:p>
          <a:p>
            <a:pPr>
              <a:buFontTx/>
              <a:buChar char="-"/>
            </a:pPr>
            <a:r>
              <a:rPr lang="cs-CZ" sz="1600" dirty="0" smtClean="0"/>
              <a:t> omezen časem na výpočet </a:t>
            </a:r>
          </a:p>
          <a:p>
            <a:pPr>
              <a:buFontTx/>
              <a:buChar char="-"/>
            </a:pPr>
            <a:r>
              <a:rPr lang="cs-CZ" sz="1600" dirty="0" smtClean="0"/>
              <a:t> t</a:t>
            </a:r>
            <a:r>
              <a:rPr lang="sk-SK" sz="1600" dirty="0" err="1" smtClean="0"/>
              <a:t>éměř</a:t>
            </a:r>
            <a:r>
              <a:rPr lang="sk-SK" sz="1600" dirty="0" smtClean="0"/>
              <a:t> </a:t>
            </a:r>
            <a:r>
              <a:rPr lang="sk-SK" sz="1600" dirty="0"/>
              <a:t>celý výpočet obrazu je obvykle </a:t>
            </a:r>
            <a:r>
              <a:rPr lang="sk-SK" sz="1600" dirty="0" err="1"/>
              <a:t>počítán</a:t>
            </a:r>
            <a:r>
              <a:rPr lang="sk-SK" sz="1600" dirty="0"/>
              <a:t> na grafické </a:t>
            </a:r>
            <a:r>
              <a:rPr lang="sk-SK" sz="1600" dirty="0" err="1" smtClean="0"/>
              <a:t>kartě</a:t>
            </a:r>
            <a:endParaRPr lang="sk-SK" sz="1600" dirty="0" smtClean="0"/>
          </a:p>
          <a:p>
            <a:pPr>
              <a:buFontTx/>
              <a:buChar char="-"/>
            </a:pPr>
            <a:r>
              <a:rPr lang="cs-CZ" sz="1600" dirty="0" smtClean="0"/>
              <a:t> aproximace</a:t>
            </a:r>
          </a:p>
          <a:p>
            <a:pPr>
              <a:buFontTx/>
              <a:buChar char="-"/>
            </a:pPr>
            <a:r>
              <a:rPr lang="cs-CZ" sz="1600" dirty="0"/>
              <a:t> </a:t>
            </a:r>
            <a:r>
              <a:rPr lang="cs-CZ" sz="1600" dirty="0" err="1" smtClean="0"/>
              <a:t>engines</a:t>
            </a:r>
            <a:endParaRPr lang="cs-CZ" sz="1600" dirty="0" smtClean="0"/>
          </a:p>
          <a:p>
            <a:pPr lvl="1">
              <a:buFontTx/>
              <a:buChar char="-"/>
            </a:pPr>
            <a:r>
              <a:rPr lang="cs-CZ" sz="1600" dirty="0"/>
              <a:t> </a:t>
            </a:r>
            <a:r>
              <a:rPr lang="cs-CZ" sz="1600" dirty="0" err="1" smtClean="0"/>
              <a:t>nízkoúrovňové</a:t>
            </a:r>
            <a:r>
              <a:rPr lang="cs-CZ" sz="1600" dirty="0" smtClean="0"/>
              <a:t> </a:t>
            </a:r>
          </a:p>
          <a:p>
            <a:pPr lvl="2">
              <a:buFontTx/>
              <a:buChar char="-"/>
            </a:pPr>
            <a:r>
              <a:rPr lang="cs-CZ" sz="1600" dirty="0" smtClean="0"/>
              <a:t> </a:t>
            </a:r>
            <a:r>
              <a:rPr lang="cs-CZ" sz="1600" dirty="0" err="1" smtClean="0"/>
              <a:t>OpenGL</a:t>
            </a:r>
            <a:r>
              <a:rPr lang="cs-CZ" sz="1600" dirty="0" smtClean="0"/>
              <a:t> (</a:t>
            </a:r>
            <a:r>
              <a:rPr lang="cs-CZ" sz="1600" dirty="0" err="1" smtClean="0"/>
              <a:t>Architecture</a:t>
            </a:r>
            <a:r>
              <a:rPr lang="cs-CZ" sz="1600" dirty="0" smtClean="0"/>
              <a:t> </a:t>
            </a:r>
            <a:r>
              <a:rPr lang="cs-CZ" sz="1600" dirty="0" err="1" smtClean="0"/>
              <a:t>Review</a:t>
            </a:r>
            <a:r>
              <a:rPr lang="cs-CZ" sz="1600" dirty="0" smtClean="0"/>
              <a:t> </a:t>
            </a:r>
            <a:r>
              <a:rPr lang="cs-CZ" sz="1600" dirty="0" err="1" smtClean="0"/>
              <a:t>Board</a:t>
            </a:r>
            <a:r>
              <a:rPr lang="sk-SK" sz="1600" dirty="0" smtClean="0"/>
              <a:t>)</a:t>
            </a:r>
          </a:p>
          <a:p>
            <a:pPr lvl="2">
              <a:buFontTx/>
              <a:buChar char="-"/>
            </a:pPr>
            <a:r>
              <a:rPr lang="cs-CZ" sz="1600" dirty="0" smtClean="0"/>
              <a:t> </a:t>
            </a:r>
            <a:r>
              <a:rPr lang="cs-CZ" sz="1600" dirty="0" err="1" smtClean="0"/>
              <a:t>Direct</a:t>
            </a:r>
            <a:r>
              <a:rPr lang="cs-CZ" sz="1600" dirty="0" smtClean="0"/>
              <a:t> X (Microsoft)</a:t>
            </a:r>
          </a:p>
          <a:p>
            <a:pPr lvl="1">
              <a:buFontTx/>
              <a:buChar char="-"/>
            </a:pPr>
            <a:r>
              <a:rPr lang="sk-SK" sz="1600" dirty="0" smtClean="0"/>
              <a:t> vysokoúrovňové </a:t>
            </a:r>
          </a:p>
        </p:txBody>
      </p:sp>
      <p:pic>
        <p:nvPicPr>
          <p:cNvPr id="11" name="Obrázok 10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40214" y="3573016"/>
            <a:ext cx="3403070" cy="2269848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3D grafika/ </a:t>
            </a:r>
            <a:r>
              <a:rPr lang="sk-SK" sz="1000" dirty="0" err="1" smtClean="0"/>
              <a:t>Co</a:t>
            </a:r>
            <a:r>
              <a:rPr lang="sk-SK" sz="1000" dirty="0" smtClean="0"/>
              <a:t> je 3D grafika?</a:t>
            </a:r>
            <a:endParaRPr lang="pl-PL" sz="1000" dirty="0"/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smtClean="0"/>
              <a:t>3D grafika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/>
              <a:t>Co</a:t>
            </a:r>
            <a:r>
              <a:rPr lang="sk-SK" dirty="0"/>
              <a:t> je 3D grafika</a:t>
            </a:r>
            <a:r>
              <a:rPr lang="sk-SK" dirty="0" smtClean="0"/>
              <a:t>?</a:t>
            </a:r>
            <a:r>
              <a:rPr lang="sk-SK" b="1" dirty="0" smtClean="0"/>
              <a:t> </a:t>
            </a:r>
            <a:r>
              <a:rPr lang="sk-SK" dirty="0" smtClean="0"/>
              <a:t>/ </a:t>
            </a:r>
            <a:r>
              <a:rPr lang="sk-SK" sz="1050" dirty="0" err="1"/>
              <a:t>Historie</a:t>
            </a:r>
            <a:r>
              <a:rPr lang="sk-SK" sz="1050" dirty="0"/>
              <a:t> a základní </a:t>
            </a:r>
            <a:r>
              <a:rPr lang="sk-SK" sz="1050" dirty="0" err="1"/>
              <a:t>informace</a:t>
            </a:r>
            <a:endParaRPr lang="sk-SK" sz="1050" dirty="0"/>
          </a:p>
          <a:p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12776"/>
            <a:ext cx="82089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b="1" dirty="0" err="1" smtClean="0"/>
              <a:t>Quality-based</a:t>
            </a:r>
            <a:r>
              <a:rPr lang="sk-SK" sz="2000" b="1" dirty="0" smtClean="0"/>
              <a:t> </a:t>
            </a:r>
            <a:r>
              <a:rPr lang="sk-SK" sz="2000" b="1" dirty="0" err="1" smtClean="0"/>
              <a:t>rendering</a:t>
            </a:r>
            <a:endParaRPr lang="sk-SK" sz="2000" b="1" dirty="0" smtClean="0"/>
          </a:p>
          <a:p>
            <a:endParaRPr lang="cs-CZ" sz="1600" dirty="0" smtClean="0"/>
          </a:p>
          <a:p>
            <a:pPr>
              <a:buFontTx/>
              <a:buChar char="-"/>
            </a:pPr>
            <a:r>
              <a:rPr lang="cs-CZ" sz="1600" dirty="0" smtClean="0"/>
              <a:t> neomezen časem na výpočet (Opravdu?)</a:t>
            </a:r>
          </a:p>
          <a:p>
            <a:pPr>
              <a:buFontTx/>
              <a:buChar char="-"/>
            </a:pPr>
            <a:r>
              <a:rPr lang="cs-CZ" sz="1600" dirty="0" smtClean="0"/>
              <a:t> </a:t>
            </a:r>
            <a:r>
              <a:rPr lang="sk-SK" sz="1600" dirty="0" err="1"/>
              <a:t>soustředí</a:t>
            </a:r>
            <a:r>
              <a:rPr lang="sk-SK" sz="1600" dirty="0"/>
              <a:t> na kvalitu</a:t>
            </a:r>
          </a:p>
          <a:p>
            <a:pPr>
              <a:buFontTx/>
              <a:buChar char="-"/>
            </a:pPr>
            <a:r>
              <a:rPr lang="sk-SK" sz="1600" dirty="0" smtClean="0"/>
              <a:t> </a:t>
            </a:r>
            <a:r>
              <a:rPr lang="sk-SK" sz="1600" dirty="0" err="1" smtClean="0"/>
              <a:t>urychlení</a:t>
            </a:r>
            <a:r>
              <a:rPr lang="sk-SK" sz="1600" dirty="0" smtClean="0"/>
              <a:t> matematikou (</a:t>
            </a:r>
            <a:r>
              <a:rPr lang="sk-SK" sz="1600" dirty="0" err="1" smtClean="0"/>
              <a:t>zejména</a:t>
            </a:r>
            <a:r>
              <a:rPr lang="sk-SK" sz="1600" dirty="0" smtClean="0"/>
              <a:t> </a:t>
            </a:r>
            <a:r>
              <a:rPr lang="sk-SK" sz="1600" dirty="0" err="1" smtClean="0"/>
              <a:t>statistikou</a:t>
            </a:r>
            <a:r>
              <a:rPr lang="sk-SK" sz="1600" dirty="0" smtClean="0"/>
              <a:t>) a fyzikou</a:t>
            </a:r>
          </a:p>
        </p:txBody>
      </p:sp>
      <p:pic>
        <p:nvPicPr>
          <p:cNvPr id="11" name="Obrázok 10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28517" y="3573016"/>
            <a:ext cx="3026464" cy="2269848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2" name="BlokTextu 11"/>
          <p:cNvSpPr txBox="1"/>
          <p:nvPr/>
        </p:nvSpPr>
        <p:spPr>
          <a:xfrm>
            <a:off x="611560" y="3556754"/>
            <a:ext cx="403244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200" i="1" dirty="0"/>
              <a:t>Tento </a:t>
            </a:r>
            <a:r>
              <a:rPr lang="sk-SK" sz="1200" i="1" dirty="0" err="1"/>
              <a:t>obrázek</a:t>
            </a:r>
            <a:r>
              <a:rPr lang="sk-SK" sz="1200" i="1" dirty="0"/>
              <a:t> </a:t>
            </a:r>
            <a:r>
              <a:rPr lang="sk-SK" sz="1200" i="1" dirty="0" err="1"/>
              <a:t>byl</a:t>
            </a:r>
            <a:r>
              <a:rPr lang="sk-SK" sz="1200" i="1" dirty="0"/>
              <a:t> </a:t>
            </a:r>
            <a:r>
              <a:rPr lang="sk-SK" sz="1200" i="1" dirty="0" err="1"/>
              <a:t>generován</a:t>
            </a:r>
            <a:r>
              <a:rPr lang="sk-SK" sz="1200" i="1" dirty="0"/>
              <a:t> v </a:t>
            </a:r>
            <a:r>
              <a:rPr lang="sk-SK" sz="1200" i="1" dirty="0" err="1"/>
              <a:t>roce</a:t>
            </a:r>
            <a:r>
              <a:rPr lang="sk-SK" sz="1200" i="1" dirty="0"/>
              <a:t> 2006. Za použití zdrojového kódu, </a:t>
            </a:r>
            <a:r>
              <a:rPr lang="sk-SK" sz="1200" i="1" dirty="0" err="1"/>
              <a:t>který</a:t>
            </a:r>
            <a:r>
              <a:rPr lang="sk-SK" sz="1200" i="1" dirty="0"/>
              <a:t> je </a:t>
            </a:r>
            <a:r>
              <a:rPr lang="sk-SK" sz="1200" i="1" dirty="0" err="1"/>
              <a:t>volně</a:t>
            </a:r>
            <a:r>
              <a:rPr lang="sk-SK" sz="1200" i="1" dirty="0"/>
              <a:t> </a:t>
            </a:r>
            <a:r>
              <a:rPr lang="sk-SK" sz="1200" i="1" dirty="0" err="1"/>
              <a:t>použitelný</a:t>
            </a:r>
            <a:r>
              <a:rPr lang="sk-SK" sz="1200" i="1" dirty="0"/>
              <a:t> a </a:t>
            </a:r>
            <a:r>
              <a:rPr lang="sk-SK" sz="1200" i="1" dirty="0" err="1"/>
              <a:t>může</a:t>
            </a:r>
            <a:r>
              <a:rPr lang="sk-SK" sz="1200" i="1" dirty="0"/>
              <a:t> ho každý znovu </a:t>
            </a:r>
            <a:r>
              <a:rPr lang="sk-SK" sz="1200" i="1" dirty="0" err="1"/>
              <a:t>vygenerovat</a:t>
            </a:r>
            <a:r>
              <a:rPr lang="sk-SK" sz="1200" i="1" dirty="0"/>
              <a:t> na </a:t>
            </a:r>
            <a:r>
              <a:rPr lang="sk-SK" sz="1200" i="1" dirty="0" err="1"/>
              <a:t>svém</a:t>
            </a:r>
            <a:r>
              <a:rPr lang="sk-SK" sz="1200" i="1" dirty="0"/>
              <a:t> </a:t>
            </a:r>
            <a:r>
              <a:rPr lang="sk-SK" sz="1200" i="1" dirty="0" err="1"/>
              <a:t>osobním</a:t>
            </a:r>
            <a:r>
              <a:rPr lang="sk-SK" sz="1200" i="1" dirty="0"/>
              <a:t> počítači. </a:t>
            </a:r>
            <a:r>
              <a:rPr lang="sk-SK" sz="1200" i="1" dirty="0" err="1"/>
              <a:t>Již</a:t>
            </a:r>
            <a:r>
              <a:rPr lang="sk-SK" sz="1200" i="1" dirty="0"/>
              <a:t> v roku 2006 toto </a:t>
            </a:r>
            <a:r>
              <a:rPr lang="sk-SK" sz="1200" i="1" dirty="0" err="1"/>
              <a:t>není</a:t>
            </a:r>
            <a:r>
              <a:rPr lang="sk-SK" sz="1200" i="1" dirty="0"/>
              <a:t> </a:t>
            </a:r>
            <a:r>
              <a:rPr lang="sk-SK" sz="1200" i="1" dirty="0" err="1"/>
              <a:t>state-of-the-art</a:t>
            </a:r>
            <a:r>
              <a:rPr lang="sk-SK" sz="1200" i="1" dirty="0"/>
              <a:t> </a:t>
            </a:r>
            <a:r>
              <a:rPr lang="sk-SK" sz="1200" i="1" dirty="0" err="1"/>
              <a:t>obrázek</a:t>
            </a:r>
            <a:r>
              <a:rPr lang="sk-SK" sz="1200" i="1" dirty="0"/>
              <a:t> 3D grafiky. Chybí </a:t>
            </a:r>
            <a:r>
              <a:rPr lang="sk-SK" sz="1200" i="1" dirty="0" err="1"/>
              <a:t>zde</a:t>
            </a:r>
            <a:r>
              <a:rPr lang="sk-SK" sz="1200" i="1" dirty="0"/>
              <a:t> </a:t>
            </a:r>
            <a:r>
              <a:rPr lang="sk-SK" sz="1200" i="1" dirty="0" err="1"/>
              <a:t>například</a:t>
            </a:r>
            <a:r>
              <a:rPr lang="sk-SK" sz="1200" i="1" dirty="0"/>
              <a:t> </a:t>
            </a:r>
            <a:r>
              <a:rPr lang="sk-SK" sz="1200" i="1" dirty="0" err="1"/>
              <a:t>disperze</a:t>
            </a:r>
            <a:r>
              <a:rPr lang="sk-SK" sz="1200" i="1" dirty="0"/>
              <a:t> </a:t>
            </a:r>
            <a:r>
              <a:rPr lang="sk-SK" sz="1200" i="1" dirty="0" err="1"/>
              <a:t>barevného</a:t>
            </a:r>
            <a:r>
              <a:rPr lang="sk-SK" sz="1200" i="1" dirty="0"/>
              <a:t> spektra. Použitá </a:t>
            </a:r>
            <a:r>
              <a:rPr lang="sk-SK" sz="1200" i="1" dirty="0" err="1"/>
              <a:t>technologie</a:t>
            </a:r>
            <a:r>
              <a:rPr lang="sk-SK" sz="1200" i="1" dirty="0"/>
              <a:t> </a:t>
            </a:r>
            <a:r>
              <a:rPr lang="sk-SK" sz="1200" i="1" dirty="0" err="1"/>
              <a:t>byla</a:t>
            </a:r>
            <a:r>
              <a:rPr lang="sk-SK" sz="1200" i="1" dirty="0"/>
              <a:t> </a:t>
            </a:r>
            <a:r>
              <a:rPr lang="sk-SK" sz="1200" i="1" dirty="0" err="1"/>
              <a:t>POV-Ray</a:t>
            </a:r>
            <a:r>
              <a:rPr lang="sk-SK" sz="1200" i="1" dirty="0"/>
              <a:t> a výpočet </a:t>
            </a:r>
            <a:r>
              <a:rPr lang="sk-SK" sz="1200" i="1" dirty="0" err="1"/>
              <a:t>proběhl</a:t>
            </a:r>
            <a:r>
              <a:rPr lang="sk-SK" sz="1200" i="1" dirty="0"/>
              <a:t> za pomoci </a:t>
            </a:r>
            <a:r>
              <a:rPr lang="sk-SK" sz="1200" i="1" dirty="0" err="1"/>
              <a:t>radiozity</a:t>
            </a:r>
            <a:r>
              <a:rPr lang="sk-SK" sz="1200" i="1" dirty="0"/>
              <a:t>.</a:t>
            </a:r>
          </a:p>
          <a:p>
            <a:endParaRPr lang="es-ES" sz="1200" i="1" dirty="0" smtClean="0"/>
          </a:p>
          <a:p>
            <a:endParaRPr lang="sk-SK" sz="1400" i="1" dirty="0" err="1" smtClean="0"/>
          </a:p>
        </p:txBody>
      </p:sp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3D grafika/ </a:t>
            </a:r>
            <a:r>
              <a:rPr lang="sk-SK" sz="1000" dirty="0" err="1" smtClean="0"/>
              <a:t>Co</a:t>
            </a:r>
            <a:r>
              <a:rPr lang="sk-SK" sz="1000" dirty="0" smtClean="0"/>
              <a:t> je 3D grafika?</a:t>
            </a:r>
            <a:endParaRPr lang="pl-PL" sz="1000" dirty="0"/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smtClean="0"/>
              <a:t>3D grafika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/>
              <a:t>Co</a:t>
            </a:r>
            <a:r>
              <a:rPr lang="sk-SK" dirty="0"/>
              <a:t> je 3D grafika</a:t>
            </a:r>
            <a:r>
              <a:rPr lang="sk-SK" dirty="0" smtClean="0"/>
              <a:t>?</a:t>
            </a:r>
            <a:r>
              <a:rPr lang="sk-SK" b="1" dirty="0" smtClean="0"/>
              <a:t> </a:t>
            </a:r>
            <a:r>
              <a:rPr lang="sk-SK" dirty="0" smtClean="0"/>
              <a:t>/ </a:t>
            </a:r>
            <a:r>
              <a:rPr lang="sk-SK" sz="1050" dirty="0" err="1"/>
              <a:t>Historie</a:t>
            </a:r>
            <a:r>
              <a:rPr lang="sk-SK" sz="1050" dirty="0"/>
              <a:t> a základní </a:t>
            </a:r>
            <a:r>
              <a:rPr lang="sk-SK" sz="1050" dirty="0" err="1"/>
              <a:t>informace</a:t>
            </a:r>
            <a:endParaRPr lang="sk-SK" sz="1050" dirty="0"/>
          </a:p>
          <a:p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12776"/>
            <a:ext cx="8208912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b="1" dirty="0" err="1" smtClean="0"/>
              <a:t>Quality-based</a:t>
            </a:r>
            <a:r>
              <a:rPr lang="sk-SK" sz="2000" b="1" dirty="0" smtClean="0"/>
              <a:t> </a:t>
            </a:r>
            <a:r>
              <a:rPr lang="sk-SK" sz="2000" b="1" dirty="0" err="1" smtClean="0"/>
              <a:t>rendering</a:t>
            </a:r>
            <a:endParaRPr lang="sk-SK" sz="2000" b="1" dirty="0" smtClean="0"/>
          </a:p>
          <a:p>
            <a:endParaRPr lang="cs-CZ" sz="1600" dirty="0" smtClean="0"/>
          </a:p>
          <a:p>
            <a:pPr>
              <a:buFontTx/>
              <a:buChar char="-"/>
            </a:pPr>
            <a:r>
              <a:rPr lang="cs-CZ" sz="1600" dirty="0" smtClean="0"/>
              <a:t> proč to </a:t>
            </a:r>
            <a:r>
              <a:rPr lang="cs-CZ" sz="1600" dirty="0" err="1" smtClean="0"/>
              <a:t>neskusit</a:t>
            </a:r>
            <a:r>
              <a:rPr lang="cs-CZ" sz="1600" dirty="0" smtClean="0"/>
              <a:t> taky</a:t>
            </a:r>
          </a:p>
          <a:p>
            <a:pPr lvl="1">
              <a:buFontTx/>
              <a:buChar char="-"/>
            </a:pPr>
            <a:r>
              <a:rPr lang="cs-CZ" sz="1600" dirty="0" smtClean="0"/>
              <a:t> profesionální nástroj je například </a:t>
            </a:r>
            <a:r>
              <a:rPr lang="cs-CZ" sz="1600" dirty="0" err="1" smtClean="0"/>
              <a:t>Blender</a:t>
            </a:r>
            <a:endParaRPr lang="cs-CZ" sz="1600" dirty="0"/>
          </a:p>
          <a:p>
            <a:pPr lvl="2">
              <a:buFontTx/>
              <a:buChar char="-"/>
            </a:pPr>
            <a:r>
              <a:rPr lang="sk-SK" sz="1600" u="sng" dirty="0" smtClean="0">
                <a:hlinkClick r:id="rId2"/>
              </a:rPr>
              <a:t> http</a:t>
            </a:r>
            <a:r>
              <a:rPr lang="sk-SK" sz="1600" u="sng" dirty="0">
                <a:hlinkClick r:id="rId2"/>
              </a:rPr>
              <a:t>://www.blender.org/</a:t>
            </a:r>
            <a:endParaRPr lang="sk-SK" sz="1600" dirty="0"/>
          </a:p>
          <a:p>
            <a:pPr lvl="2">
              <a:buFontTx/>
              <a:buChar char="-"/>
            </a:pPr>
            <a:r>
              <a:rPr lang="sk-SK" sz="1600" dirty="0" smtClean="0"/>
              <a:t> </a:t>
            </a:r>
            <a:r>
              <a:rPr lang="sk-SK" sz="1600" u="sng" dirty="0">
                <a:hlinkClick r:id="rId3"/>
              </a:rPr>
              <a:t>http://www.youtube.com/watch?v=eRsGyueVLvQ</a:t>
            </a:r>
            <a:endParaRPr lang="sk-SK" sz="1600" dirty="0"/>
          </a:p>
          <a:p>
            <a:pPr lvl="2">
              <a:buFontTx/>
              <a:buChar char="-"/>
            </a:pPr>
            <a:endParaRPr lang="sk-SK" sz="1600" dirty="0" smtClean="0"/>
          </a:p>
        </p:txBody>
      </p:sp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3D grafika/ </a:t>
            </a:r>
            <a:r>
              <a:rPr lang="sk-SK" sz="1000" dirty="0" err="1" smtClean="0"/>
              <a:t>Co</a:t>
            </a:r>
            <a:r>
              <a:rPr lang="sk-SK" sz="1000" dirty="0" smtClean="0"/>
              <a:t> je 3D grafika?</a:t>
            </a:r>
            <a:endParaRPr lang="pl-PL" sz="1000" dirty="0"/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smtClean="0"/>
              <a:t>3D grafika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/>
              <a:t>Co</a:t>
            </a:r>
            <a:r>
              <a:rPr lang="sk-SK" dirty="0"/>
              <a:t> je 3D grafika</a:t>
            </a:r>
            <a:r>
              <a:rPr lang="sk-SK" dirty="0" smtClean="0"/>
              <a:t>?</a:t>
            </a:r>
            <a:r>
              <a:rPr lang="sk-SK" b="1" dirty="0" smtClean="0"/>
              <a:t> </a:t>
            </a:r>
            <a:r>
              <a:rPr lang="sk-SK" dirty="0" smtClean="0"/>
              <a:t>/ </a:t>
            </a:r>
            <a:r>
              <a:rPr lang="sk-SK" sz="1050" dirty="0" err="1"/>
              <a:t>Jaké</a:t>
            </a:r>
            <a:r>
              <a:rPr lang="sk-SK" sz="1050" dirty="0"/>
              <a:t> </a:t>
            </a:r>
            <a:r>
              <a:rPr lang="sk-SK" sz="1050" dirty="0" err="1"/>
              <a:t>jsou</a:t>
            </a:r>
            <a:r>
              <a:rPr lang="sk-SK" sz="1050" dirty="0"/>
              <a:t> dnešní výsledky</a:t>
            </a:r>
            <a:r>
              <a:rPr lang="sk-SK" sz="1050" dirty="0" smtClean="0"/>
              <a:t>?</a:t>
            </a:r>
            <a:endParaRPr lang="sk-SK" dirty="0"/>
          </a:p>
        </p:txBody>
      </p:sp>
      <p:pic>
        <p:nvPicPr>
          <p:cNvPr id="11" name="Obrázok 10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31471" y="1700808"/>
            <a:ext cx="3747615" cy="3788350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2" name="BlokTextu 11"/>
          <p:cNvSpPr txBox="1"/>
          <p:nvPr/>
        </p:nvSpPr>
        <p:spPr>
          <a:xfrm>
            <a:off x="2627784" y="5589240"/>
            <a:ext cx="403244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200" i="1" dirty="0" err="1" smtClean="0"/>
              <a:t>Zbrush</a:t>
            </a:r>
            <a:r>
              <a:rPr lang="sk-SK" sz="1200" i="1" dirty="0" smtClean="0"/>
              <a:t> + 3DS Max</a:t>
            </a:r>
            <a:endParaRPr lang="sk-SK" sz="1200" i="1" dirty="0"/>
          </a:p>
          <a:p>
            <a:endParaRPr lang="es-ES" sz="1200" i="1" dirty="0" smtClean="0"/>
          </a:p>
          <a:p>
            <a:endParaRPr lang="sk-SK" sz="1400" i="1" dirty="0" err="1" smtClean="0"/>
          </a:p>
        </p:txBody>
      </p:sp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3D grafika/ </a:t>
            </a:r>
            <a:r>
              <a:rPr lang="sk-SK" sz="1000" dirty="0" err="1" smtClean="0"/>
              <a:t>Co</a:t>
            </a:r>
            <a:r>
              <a:rPr lang="sk-SK" sz="1000" dirty="0" smtClean="0"/>
              <a:t> je 3D grafika?</a:t>
            </a:r>
            <a:endParaRPr lang="pl-PL" sz="1000" dirty="0"/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smtClean="0"/>
              <a:t>3D grafika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/>
              <a:t>Co</a:t>
            </a:r>
            <a:r>
              <a:rPr lang="sk-SK" dirty="0"/>
              <a:t> je 3D grafika</a:t>
            </a:r>
            <a:r>
              <a:rPr lang="sk-SK" dirty="0" smtClean="0"/>
              <a:t>?</a:t>
            </a:r>
            <a:r>
              <a:rPr lang="sk-SK" b="1" dirty="0" smtClean="0"/>
              <a:t> </a:t>
            </a:r>
            <a:r>
              <a:rPr lang="sk-SK" dirty="0" smtClean="0"/>
              <a:t>/ </a:t>
            </a:r>
            <a:r>
              <a:rPr lang="sk-SK" sz="1050" dirty="0" err="1"/>
              <a:t>Jaké</a:t>
            </a:r>
            <a:r>
              <a:rPr lang="sk-SK" sz="1050" dirty="0"/>
              <a:t> </a:t>
            </a:r>
            <a:r>
              <a:rPr lang="sk-SK" sz="1050" dirty="0" err="1"/>
              <a:t>jsou</a:t>
            </a:r>
            <a:r>
              <a:rPr lang="sk-SK" sz="1050" dirty="0"/>
              <a:t> dnešní výsledky</a:t>
            </a:r>
            <a:r>
              <a:rPr lang="sk-SK" sz="1050" dirty="0" smtClean="0"/>
              <a:t>?</a:t>
            </a:r>
            <a:endParaRPr lang="sk-SK" dirty="0"/>
          </a:p>
        </p:txBody>
      </p:sp>
      <p:pic>
        <p:nvPicPr>
          <p:cNvPr id="10" name="Obrázok 9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58237" y="1631056"/>
            <a:ext cx="5894084" cy="3927854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1" name="BlokTextu 10"/>
          <p:cNvSpPr txBox="1"/>
          <p:nvPr/>
        </p:nvSpPr>
        <p:spPr>
          <a:xfrm>
            <a:off x="1547664" y="5632212"/>
            <a:ext cx="403244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200" i="1" dirty="0" err="1" smtClean="0"/>
              <a:t>Vray</a:t>
            </a:r>
            <a:endParaRPr lang="sk-SK" sz="1200" i="1" dirty="0"/>
          </a:p>
          <a:p>
            <a:endParaRPr lang="es-ES" sz="1200" i="1" dirty="0" smtClean="0"/>
          </a:p>
          <a:p>
            <a:endParaRPr lang="sk-SK" sz="1400" i="1" dirty="0" err="1" smtClean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Pořízení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snímku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Pořízení</a:t>
            </a:r>
            <a:r>
              <a:rPr lang="sk-SK" dirty="0" smtClean="0"/>
              <a:t> snímku / </a:t>
            </a:r>
            <a:r>
              <a:rPr lang="sk-SK" sz="1050" dirty="0" err="1" smtClean="0"/>
              <a:t>Digitalizace</a:t>
            </a:r>
            <a:r>
              <a:rPr lang="sk-SK" sz="1050" dirty="0" smtClean="0"/>
              <a:t> obrazu</a:t>
            </a:r>
            <a:endParaRPr lang="pt-BR" sz="1050" dirty="0" smtClean="0"/>
          </a:p>
          <a:p>
            <a:endParaRPr lang="sk-SK" dirty="0"/>
          </a:p>
        </p:txBody>
      </p:sp>
      <p:sp>
        <p:nvSpPr>
          <p:cNvPr id="11" name="BlokTextu 10"/>
          <p:cNvSpPr txBox="1"/>
          <p:nvPr/>
        </p:nvSpPr>
        <p:spPr>
          <a:xfrm>
            <a:off x="539552" y="1403484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err="1"/>
              <a:t>Definice</a:t>
            </a:r>
            <a:r>
              <a:rPr lang="sk-SK" dirty="0"/>
              <a:t> </a:t>
            </a:r>
            <a:r>
              <a:rPr lang="sk-SK" dirty="0" err="1"/>
              <a:t>digitálního</a:t>
            </a:r>
            <a:r>
              <a:rPr lang="sk-SK" dirty="0"/>
              <a:t> obrazu</a:t>
            </a:r>
          </a:p>
        </p:txBody>
      </p:sp>
      <p:pic>
        <p:nvPicPr>
          <p:cNvPr id="12" name="Obrázok 11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0789" y="1772816"/>
            <a:ext cx="5370416" cy="3071878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3" name="BlokTextu 12"/>
          <p:cNvSpPr txBox="1"/>
          <p:nvPr/>
        </p:nvSpPr>
        <p:spPr>
          <a:xfrm>
            <a:off x="592510" y="4922004"/>
            <a:ext cx="82999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J</a:t>
            </a:r>
            <a:r>
              <a:rPr lang="sk-SK" sz="1200" dirty="0" smtClean="0"/>
              <a:t>e </a:t>
            </a:r>
            <a:r>
              <a:rPr lang="sk-SK" sz="1200" dirty="0" err="1"/>
              <a:t>definován</a:t>
            </a:r>
            <a:r>
              <a:rPr lang="sk-SK" sz="1200" dirty="0"/>
              <a:t> </a:t>
            </a:r>
            <a:r>
              <a:rPr lang="sk-SK" sz="1200" dirty="0" err="1"/>
              <a:t>jako</a:t>
            </a:r>
            <a:r>
              <a:rPr lang="sk-SK" sz="1200" dirty="0"/>
              <a:t> </a:t>
            </a:r>
            <a:r>
              <a:rPr lang="sk-SK" sz="1600" b="1" dirty="0" err="1"/>
              <a:t>funkce</a:t>
            </a:r>
            <a:r>
              <a:rPr lang="sk-SK" sz="1600" b="1" dirty="0"/>
              <a:t> </a:t>
            </a:r>
            <a:r>
              <a:rPr lang="sk-SK" sz="1600" b="1" dirty="0" smtClean="0"/>
              <a:t>I(</a:t>
            </a:r>
            <a:r>
              <a:rPr lang="sk-SK" sz="1600" b="1" dirty="0" err="1" smtClean="0"/>
              <a:t>x,y,alfa</a:t>
            </a:r>
            <a:r>
              <a:rPr lang="sk-SK" sz="1600" b="1" dirty="0" smtClean="0"/>
              <a:t>)</a:t>
            </a:r>
            <a:r>
              <a:rPr lang="en-US" sz="1600" b="1" dirty="0" smtClean="0"/>
              <a:t> </a:t>
            </a:r>
            <a:r>
              <a:rPr lang="sk-SK" sz="1200" dirty="0" smtClean="0"/>
              <a:t>nebo </a:t>
            </a:r>
            <a:r>
              <a:rPr lang="sk-SK" sz="1200" dirty="0"/>
              <a:t>I(</a:t>
            </a:r>
            <a:r>
              <a:rPr lang="sk-SK" sz="1200" dirty="0" err="1"/>
              <a:t>x,y,z,alfa</a:t>
            </a:r>
            <a:r>
              <a:rPr lang="sk-SK" sz="1200" dirty="0"/>
              <a:t>) a platí, že </a:t>
            </a:r>
            <a:r>
              <a:rPr lang="sk-SK" sz="1200" dirty="0" err="1"/>
              <a:t>X,Y,Z,Alfa</a:t>
            </a:r>
            <a:r>
              <a:rPr lang="sk-SK" sz="1200" dirty="0"/>
              <a:t> </a:t>
            </a:r>
            <a:r>
              <a:rPr lang="sk-SK" sz="1200" dirty="0" err="1"/>
              <a:t>jsou</a:t>
            </a:r>
            <a:r>
              <a:rPr lang="sk-SK" sz="1200" dirty="0"/>
              <a:t> hodnoty z </a:t>
            </a:r>
            <a:r>
              <a:rPr lang="sk-SK" sz="1200" dirty="0" err="1"/>
              <a:t>reálných</a:t>
            </a:r>
            <a:r>
              <a:rPr lang="sk-SK" sz="1200" dirty="0"/>
              <a:t> čísel, ale platí (</a:t>
            </a:r>
            <a:r>
              <a:rPr lang="sk-SK" sz="1200" dirty="0" err="1"/>
              <a:t>pro</a:t>
            </a:r>
            <a:r>
              <a:rPr lang="sk-SK" sz="1200" dirty="0"/>
              <a:t> </a:t>
            </a:r>
            <a:r>
              <a:rPr lang="sk-SK" sz="1200" dirty="0" err="1"/>
              <a:t>všechna</a:t>
            </a:r>
            <a:r>
              <a:rPr lang="sk-SK" sz="1200" dirty="0"/>
              <a:t> </a:t>
            </a:r>
            <a:r>
              <a:rPr lang="sk-SK" sz="1200" dirty="0" err="1"/>
              <a:t>X,Y,Z,alfa</a:t>
            </a:r>
            <a:r>
              <a:rPr lang="sk-SK" sz="1200" dirty="0"/>
              <a:t> i </a:t>
            </a:r>
            <a:r>
              <a:rPr lang="sk-SK" sz="1200" dirty="0" err="1"/>
              <a:t>I</a:t>
            </a:r>
            <a:r>
              <a:rPr lang="sk-SK" sz="1200" dirty="0"/>
              <a:t>(intenzita) </a:t>
            </a:r>
            <a:r>
              <a:rPr lang="sk-SK" sz="1200" dirty="0" smtClean="0"/>
              <a:t>):</a:t>
            </a:r>
            <a:r>
              <a:rPr lang="en-US" sz="1200" dirty="0" smtClean="0"/>
              <a:t> </a:t>
            </a:r>
            <a:r>
              <a:rPr lang="sk-SK" sz="1200" dirty="0" smtClean="0"/>
              <a:t>x </a:t>
            </a:r>
            <a:r>
              <a:rPr lang="el-GR" sz="1200" dirty="0"/>
              <a:t>ϵ {</a:t>
            </a:r>
            <a:r>
              <a:rPr lang="sk-SK" sz="1200" dirty="0"/>
              <a:t>x(1),...,x(</a:t>
            </a:r>
            <a:r>
              <a:rPr lang="sk-SK" sz="1200" dirty="0" err="1"/>
              <a:t>nx</a:t>
            </a:r>
            <a:r>
              <a:rPr lang="sk-SK" sz="1200" dirty="0"/>
              <a:t>)}, x(i) = x(min) + (i+1)*△x, x(i) </a:t>
            </a:r>
            <a:r>
              <a:rPr lang="el-GR" sz="1200" dirty="0"/>
              <a:t>ϵ </a:t>
            </a:r>
            <a:r>
              <a:rPr lang="sk-SK" sz="1200" dirty="0"/>
              <a:t>R, △x </a:t>
            </a:r>
            <a:r>
              <a:rPr lang="el-GR" sz="1200" dirty="0"/>
              <a:t>ϵ </a:t>
            </a:r>
            <a:r>
              <a:rPr lang="sk-SK" sz="1200" dirty="0"/>
              <a:t>R</a:t>
            </a:r>
          </a:p>
        </p:txBody>
      </p:sp>
      <p:sp>
        <p:nvSpPr>
          <p:cNvPr id="14" name="BlokTextu 13"/>
          <p:cNvSpPr txBox="1"/>
          <p:nvPr/>
        </p:nvSpPr>
        <p:spPr>
          <a:xfrm>
            <a:off x="6156176" y="1663060"/>
            <a:ext cx="223224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dirty="0">
                <a:solidFill>
                  <a:srgbClr val="952727"/>
                </a:solidFill>
              </a:rPr>
              <a:t>Je to obraz zkonvertovaný z analogové do digitální reprezentace.</a:t>
            </a:r>
          </a:p>
          <a:p>
            <a:r>
              <a:rPr lang="cs-CZ" sz="1200" b="1" i="1" dirty="0" smtClean="0"/>
              <a:t> </a:t>
            </a:r>
            <a:endParaRPr lang="sk-SK" sz="1400" i="1" dirty="0" err="1" smtClean="0"/>
          </a:p>
        </p:txBody>
      </p:sp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3D grafika/ </a:t>
            </a:r>
            <a:r>
              <a:rPr lang="sk-SK" sz="1000" dirty="0" err="1" smtClean="0"/>
              <a:t>Co</a:t>
            </a:r>
            <a:r>
              <a:rPr lang="sk-SK" sz="1000" dirty="0" smtClean="0"/>
              <a:t> je 3D grafika?</a:t>
            </a:r>
            <a:endParaRPr lang="pl-PL" sz="1000" dirty="0"/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smtClean="0"/>
              <a:t>3D grafika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/>
              <a:t>Co</a:t>
            </a:r>
            <a:r>
              <a:rPr lang="sk-SK" dirty="0"/>
              <a:t> je 3D grafika</a:t>
            </a:r>
            <a:r>
              <a:rPr lang="sk-SK" dirty="0" smtClean="0"/>
              <a:t>?</a:t>
            </a:r>
            <a:r>
              <a:rPr lang="sk-SK" b="1" dirty="0" smtClean="0"/>
              <a:t> </a:t>
            </a:r>
            <a:r>
              <a:rPr lang="sk-SK" dirty="0" smtClean="0"/>
              <a:t>/ </a:t>
            </a:r>
            <a:r>
              <a:rPr lang="sk-SK" sz="1050" dirty="0" err="1"/>
              <a:t>Jaké</a:t>
            </a:r>
            <a:r>
              <a:rPr lang="sk-SK" sz="1050" dirty="0"/>
              <a:t> </a:t>
            </a:r>
            <a:r>
              <a:rPr lang="sk-SK" sz="1050" dirty="0" err="1"/>
              <a:t>jsou</a:t>
            </a:r>
            <a:r>
              <a:rPr lang="sk-SK" sz="1050" dirty="0"/>
              <a:t> dnešní výsledky</a:t>
            </a:r>
            <a:r>
              <a:rPr lang="sk-SK" sz="1050" dirty="0" smtClean="0"/>
              <a:t>?</a:t>
            </a:r>
            <a:endParaRPr lang="sk-SK" dirty="0"/>
          </a:p>
        </p:txBody>
      </p:sp>
      <p:pic>
        <p:nvPicPr>
          <p:cNvPr id="10" name="Obrázok 9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58237" y="1738347"/>
            <a:ext cx="5894084" cy="3713272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1" name="BlokTextu 10"/>
          <p:cNvSpPr txBox="1"/>
          <p:nvPr/>
        </p:nvSpPr>
        <p:spPr>
          <a:xfrm>
            <a:off x="1547664" y="5541154"/>
            <a:ext cx="403244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200" i="1" dirty="0" smtClean="0"/>
              <a:t>Cinema4D</a:t>
            </a:r>
            <a:endParaRPr lang="sk-SK" sz="1200" i="1" dirty="0"/>
          </a:p>
          <a:p>
            <a:endParaRPr lang="es-ES" sz="1200" i="1" dirty="0" smtClean="0"/>
          </a:p>
          <a:p>
            <a:endParaRPr lang="sk-SK" sz="1400" i="1" dirty="0" err="1" smtClean="0"/>
          </a:p>
        </p:txBody>
      </p:sp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3D grafika/ </a:t>
            </a:r>
            <a:r>
              <a:rPr lang="sk-SK" sz="1000" dirty="0" err="1" smtClean="0"/>
              <a:t>Co</a:t>
            </a:r>
            <a:r>
              <a:rPr lang="sk-SK" sz="1000" dirty="0" smtClean="0"/>
              <a:t> je 3D grafika?</a:t>
            </a:r>
            <a:endParaRPr lang="pl-PL" sz="1000" dirty="0"/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smtClean="0"/>
              <a:t>3D grafika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/>
              <a:t>Co</a:t>
            </a:r>
            <a:r>
              <a:rPr lang="sk-SK" dirty="0"/>
              <a:t> je 3D grafika</a:t>
            </a:r>
            <a:r>
              <a:rPr lang="sk-SK" dirty="0" smtClean="0"/>
              <a:t>?</a:t>
            </a:r>
            <a:r>
              <a:rPr lang="sk-SK" b="1" dirty="0" smtClean="0"/>
              <a:t> </a:t>
            </a:r>
            <a:r>
              <a:rPr lang="sk-SK" dirty="0" smtClean="0"/>
              <a:t>/ </a:t>
            </a:r>
            <a:r>
              <a:rPr lang="sk-SK" sz="1050" dirty="0" err="1"/>
              <a:t>Jaké</a:t>
            </a:r>
            <a:r>
              <a:rPr lang="sk-SK" sz="1050" dirty="0"/>
              <a:t> </a:t>
            </a:r>
            <a:r>
              <a:rPr lang="sk-SK" sz="1050" dirty="0" err="1"/>
              <a:t>jsou</a:t>
            </a:r>
            <a:r>
              <a:rPr lang="sk-SK" sz="1050" dirty="0"/>
              <a:t> dnešní výsledky</a:t>
            </a:r>
            <a:r>
              <a:rPr lang="sk-SK" sz="1050" dirty="0" smtClean="0"/>
              <a:t>?</a:t>
            </a:r>
            <a:endParaRPr lang="sk-SK" dirty="0"/>
          </a:p>
        </p:txBody>
      </p:sp>
      <p:sp>
        <p:nvSpPr>
          <p:cNvPr id="12" name="Obdĺžnik 11"/>
          <p:cNvSpPr/>
          <p:nvPr/>
        </p:nvSpPr>
        <p:spPr>
          <a:xfrm>
            <a:off x="611560" y="1772816"/>
            <a:ext cx="54543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u="sng" dirty="0">
                <a:hlinkClick r:id="rId2"/>
              </a:rPr>
              <a:t>http://www.youtube.com/watch?v=z9QAUCgcNrI</a:t>
            </a:r>
            <a:endParaRPr lang="sk-SK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Pořízení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snímku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Pořízení</a:t>
            </a:r>
            <a:r>
              <a:rPr lang="sk-SK" dirty="0" smtClean="0"/>
              <a:t> snímku / </a:t>
            </a:r>
            <a:r>
              <a:rPr lang="sk-SK" sz="1050" dirty="0" err="1" smtClean="0"/>
              <a:t>Digitalizace</a:t>
            </a:r>
            <a:r>
              <a:rPr lang="sk-SK" sz="1050" dirty="0" smtClean="0"/>
              <a:t> obrazu</a:t>
            </a:r>
            <a:endParaRPr lang="pt-BR" sz="1050" dirty="0" smtClean="0"/>
          </a:p>
          <a:p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03484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Jak probíhá digitalizace spojité funkce</a:t>
            </a:r>
            <a:endParaRPr lang="pl-PL" dirty="0"/>
          </a:p>
        </p:txBody>
      </p:sp>
      <p:pic>
        <p:nvPicPr>
          <p:cNvPr id="11" name="Obrázok 10" descr="cameraobscu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0789" y="1773733"/>
            <a:ext cx="5370416" cy="3070044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2" name="BlokTextu 11"/>
          <p:cNvSpPr txBox="1"/>
          <p:nvPr/>
        </p:nvSpPr>
        <p:spPr>
          <a:xfrm>
            <a:off x="592510" y="4922004"/>
            <a:ext cx="829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200" dirty="0" err="1"/>
              <a:t>Digitalizace</a:t>
            </a:r>
            <a:r>
              <a:rPr lang="sk-SK" sz="1200" dirty="0"/>
              <a:t> obrazu </a:t>
            </a:r>
            <a:r>
              <a:rPr lang="sk-SK" sz="1200" dirty="0" err="1"/>
              <a:t>probíhá</a:t>
            </a:r>
            <a:r>
              <a:rPr lang="sk-SK" sz="1200" dirty="0"/>
              <a:t> </a:t>
            </a:r>
            <a:r>
              <a:rPr lang="sk-SK" sz="1200" dirty="0" err="1"/>
              <a:t>vzorkováním</a:t>
            </a:r>
            <a:r>
              <a:rPr lang="sk-SK" sz="1200" dirty="0"/>
              <a:t> za pomoci vzorkovací </a:t>
            </a:r>
            <a:r>
              <a:rPr lang="sk-SK" sz="1200" dirty="0" err="1"/>
              <a:t>funkce</a:t>
            </a:r>
            <a:r>
              <a:rPr lang="sk-SK" sz="1200" dirty="0"/>
              <a:t> S(</a:t>
            </a:r>
            <a:r>
              <a:rPr lang="sk-SK" sz="1200" dirty="0" err="1"/>
              <a:t>x,y</a:t>
            </a:r>
            <a:r>
              <a:rPr lang="sk-SK" sz="1200" dirty="0" smtClean="0"/>
              <a:t>).</a:t>
            </a:r>
            <a:endParaRPr lang="en-US" sz="1200" dirty="0" smtClean="0"/>
          </a:p>
          <a:p>
            <a:endParaRPr lang="sk-SK" sz="1200" dirty="0"/>
          </a:p>
        </p:txBody>
      </p:sp>
      <p:graphicFrame>
        <p:nvGraphicFramePr>
          <p:cNvPr id="14" name="Objekt 13"/>
          <p:cNvGraphicFramePr>
            <a:graphicFrameLocks noChangeAspect="1"/>
          </p:cNvGraphicFramePr>
          <p:nvPr/>
        </p:nvGraphicFramePr>
        <p:xfrm>
          <a:off x="683568" y="5229200"/>
          <a:ext cx="2095500" cy="254000"/>
        </p:xfrm>
        <a:graphic>
          <a:graphicData uri="http://schemas.openxmlformats.org/presentationml/2006/ole">
            <p:oleObj spid="_x0000_s2050" name="Rovnica" r:id="rId4" imgW="2095200" imgH="253800" progId="Equation.3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Pořízení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snímku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Pořízení</a:t>
            </a:r>
            <a:r>
              <a:rPr lang="sk-SK" dirty="0" smtClean="0"/>
              <a:t> snímku / </a:t>
            </a:r>
            <a:r>
              <a:rPr lang="sk-SK" sz="1050" dirty="0" err="1" smtClean="0"/>
              <a:t>Digitalizace</a:t>
            </a:r>
            <a:r>
              <a:rPr lang="sk-SK" sz="1050" dirty="0" smtClean="0"/>
              <a:t> obrazu</a:t>
            </a:r>
            <a:endParaRPr lang="pt-BR" sz="1050" dirty="0" smtClean="0"/>
          </a:p>
          <a:p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03484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Jak probíhá digitalizace spojité funkce</a:t>
            </a:r>
            <a:endParaRPr lang="pl-PL" dirty="0"/>
          </a:p>
        </p:txBody>
      </p:sp>
      <p:pic>
        <p:nvPicPr>
          <p:cNvPr id="11" name="Obrázok 10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0790" y="1773733"/>
            <a:ext cx="5370414" cy="3070044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2" name="BlokTextu 11"/>
          <p:cNvSpPr txBox="1"/>
          <p:nvPr/>
        </p:nvSpPr>
        <p:spPr>
          <a:xfrm>
            <a:off x="592510" y="4922004"/>
            <a:ext cx="77959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200" dirty="0" err="1" smtClean="0"/>
              <a:t>Dirac</a:t>
            </a:r>
            <a:r>
              <a:rPr lang="sk-SK" sz="1200" dirty="0" smtClean="0"/>
              <a:t> </a:t>
            </a:r>
            <a:r>
              <a:rPr lang="sk-SK" sz="1200" dirty="0"/>
              <a:t>delta </a:t>
            </a:r>
            <a:r>
              <a:rPr lang="sk-SK" sz="1200" dirty="0" err="1" smtClean="0"/>
              <a:t>funkc</a:t>
            </a:r>
            <a:r>
              <a:rPr lang="en-US" sz="1200" dirty="0" smtClean="0"/>
              <a:t>e. </a:t>
            </a:r>
            <a:r>
              <a:rPr lang="sk-SK" sz="1200" i="1" dirty="0" smtClean="0">
                <a:solidFill>
                  <a:schemeClr val="bg1">
                    <a:lumMod val="50000"/>
                  </a:schemeClr>
                </a:solidFill>
              </a:rPr>
              <a:t>(Je </a:t>
            </a:r>
            <a:r>
              <a:rPr lang="sk-SK" sz="1200" i="1" dirty="0">
                <a:solidFill>
                  <a:schemeClr val="bg1">
                    <a:lumMod val="50000"/>
                  </a:schemeClr>
                </a:solidFill>
              </a:rPr>
              <a:t>to </a:t>
            </a:r>
            <a:r>
              <a:rPr lang="sk-SK" sz="1200" i="1" dirty="0" err="1">
                <a:solidFill>
                  <a:schemeClr val="bg1">
                    <a:lumMod val="50000"/>
                  </a:schemeClr>
                </a:solidFill>
              </a:rPr>
              <a:t>funkce</a:t>
            </a:r>
            <a:r>
              <a:rPr lang="sk-SK" sz="1200" i="1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sk-SK" sz="1200" i="1" dirty="0" err="1">
                <a:solidFill>
                  <a:schemeClr val="bg1">
                    <a:lumMod val="50000"/>
                  </a:schemeClr>
                </a:solidFill>
              </a:rPr>
              <a:t>která</a:t>
            </a:r>
            <a:r>
              <a:rPr lang="sk-SK" sz="1200" i="1" dirty="0">
                <a:solidFill>
                  <a:schemeClr val="bg1">
                    <a:lumMod val="50000"/>
                  </a:schemeClr>
                </a:solidFill>
              </a:rPr>
              <a:t> v pravidelných </a:t>
            </a:r>
            <a:r>
              <a:rPr lang="sk-SK" sz="1200" i="1" dirty="0" err="1">
                <a:solidFill>
                  <a:schemeClr val="bg1">
                    <a:lumMod val="50000"/>
                  </a:schemeClr>
                </a:solidFill>
              </a:rPr>
              <a:t>intervalech</a:t>
            </a:r>
            <a:r>
              <a:rPr lang="sk-SK" sz="1200" i="1" dirty="0">
                <a:solidFill>
                  <a:schemeClr val="bg1">
                    <a:lumMod val="50000"/>
                  </a:schemeClr>
                </a:solidFill>
              </a:rPr>
              <a:t> dosahuje maxima a </a:t>
            </a:r>
            <a:r>
              <a:rPr lang="sk-SK" sz="1200" i="1" dirty="0" err="1">
                <a:solidFill>
                  <a:schemeClr val="bg1">
                    <a:lumMod val="50000"/>
                  </a:schemeClr>
                </a:solidFill>
              </a:rPr>
              <a:t>jinak</a:t>
            </a:r>
            <a:r>
              <a:rPr lang="sk-SK" sz="1200" i="1" dirty="0">
                <a:solidFill>
                  <a:schemeClr val="bg1">
                    <a:lumMod val="50000"/>
                  </a:schemeClr>
                </a:solidFill>
              </a:rPr>
              <a:t> je </a:t>
            </a:r>
            <a:r>
              <a:rPr lang="sk-SK" sz="1200" i="1" dirty="0" err="1">
                <a:solidFill>
                  <a:schemeClr val="bg1">
                    <a:lumMod val="50000"/>
                  </a:schemeClr>
                </a:solidFill>
              </a:rPr>
              <a:t>její</a:t>
            </a:r>
            <a:r>
              <a:rPr lang="sk-SK" sz="1200" i="1" dirty="0">
                <a:solidFill>
                  <a:schemeClr val="bg1">
                    <a:lumMod val="50000"/>
                  </a:schemeClr>
                </a:solidFill>
              </a:rPr>
              <a:t> hodnota nulová</a:t>
            </a:r>
            <a:r>
              <a:rPr lang="sk-SK" sz="1200" i="1" dirty="0" smtClean="0">
                <a:solidFill>
                  <a:schemeClr val="bg1">
                    <a:lumMod val="50000"/>
                  </a:schemeClr>
                </a:solidFill>
              </a:rPr>
              <a:t>.) </a:t>
            </a:r>
          </a:p>
          <a:p>
            <a:r>
              <a:rPr lang="sk-SK" sz="1200" dirty="0" smtClean="0"/>
              <a:t>Tam</a:t>
            </a:r>
            <a:r>
              <a:rPr lang="sk-SK" sz="1200" dirty="0"/>
              <a:t>, kde má </a:t>
            </a:r>
            <a:r>
              <a:rPr lang="sk-SK" sz="1200" dirty="0" err="1"/>
              <a:t>funkce</a:t>
            </a:r>
            <a:r>
              <a:rPr lang="sk-SK" sz="1200" dirty="0"/>
              <a:t> S nenulovou hodnotu, </a:t>
            </a:r>
            <a:r>
              <a:rPr lang="sk-SK" sz="1200" dirty="0" err="1"/>
              <a:t>se</a:t>
            </a:r>
            <a:r>
              <a:rPr lang="sk-SK" sz="1200" dirty="0"/>
              <a:t> </a:t>
            </a:r>
            <a:r>
              <a:rPr lang="sk-SK" sz="1200" dirty="0" err="1"/>
              <a:t>vypočítá</a:t>
            </a:r>
            <a:r>
              <a:rPr lang="sk-SK" sz="1200" dirty="0"/>
              <a:t> intenzita obrazu a uloží </a:t>
            </a:r>
            <a:r>
              <a:rPr lang="sk-SK" sz="1200" dirty="0" err="1"/>
              <a:t>se</a:t>
            </a:r>
            <a:r>
              <a:rPr lang="sk-SK" sz="1200" dirty="0"/>
              <a:t> do </a:t>
            </a:r>
            <a:r>
              <a:rPr lang="sk-SK" sz="1200" dirty="0" err="1"/>
              <a:t>digitální</a:t>
            </a:r>
            <a:r>
              <a:rPr lang="sk-SK" sz="1200" dirty="0"/>
              <a:t> podoby.</a:t>
            </a:r>
          </a:p>
          <a:p>
            <a:endParaRPr lang="sk-SK" sz="12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14" name="Rovná spojnica 13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15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Pořízení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snímku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16" name="BlokTextu 15"/>
          <p:cNvSpPr txBox="1"/>
          <p:nvPr/>
        </p:nvSpPr>
        <p:spPr>
          <a:xfrm>
            <a:off x="539552" y="548680"/>
            <a:ext cx="820891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Pořízení</a:t>
            </a:r>
            <a:r>
              <a:rPr lang="sk-SK" dirty="0" smtClean="0"/>
              <a:t> snímku / </a:t>
            </a:r>
            <a:r>
              <a:rPr lang="sk-SK" sz="1050" dirty="0" err="1" smtClean="0"/>
              <a:t>Digitalizace</a:t>
            </a:r>
            <a:r>
              <a:rPr lang="sk-SK" sz="1050" dirty="0" smtClean="0"/>
              <a:t> obrazu</a:t>
            </a:r>
            <a:endParaRPr lang="pt-BR" sz="1050" dirty="0" smtClean="0"/>
          </a:p>
          <a:p>
            <a:endParaRPr lang="sk-SK" dirty="0"/>
          </a:p>
        </p:txBody>
      </p:sp>
      <p:sp>
        <p:nvSpPr>
          <p:cNvPr id="17" name="BlokTextu 16"/>
          <p:cNvSpPr txBox="1"/>
          <p:nvPr/>
        </p:nvSpPr>
        <p:spPr>
          <a:xfrm>
            <a:off x="539552" y="1403484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Co je špatné a co je dobré vzorkování?</a:t>
            </a:r>
          </a:p>
        </p:txBody>
      </p:sp>
      <p:pic>
        <p:nvPicPr>
          <p:cNvPr id="18" name="Obrázok 17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0790" y="1773733"/>
            <a:ext cx="5370414" cy="3070043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9" name="BlokTextu 18"/>
          <p:cNvSpPr txBox="1"/>
          <p:nvPr/>
        </p:nvSpPr>
        <p:spPr>
          <a:xfrm>
            <a:off x="577652" y="4984601"/>
            <a:ext cx="77959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600" dirty="0"/>
              <a:t>Dobré </a:t>
            </a:r>
            <a:r>
              <a:rPr lang="sk-SK" sz="1600" dirty="0" err="1"/>
              <a:t>vzorkování</a:t>
            </a:r>
            <a:r>
              <a:rPr lang="sk-SK" sz="1600" dirty="0"/>
              <a:t> </a:t>
            </a:r>
            <a:r>
              <a:rPr lang="sk-SK" sz="1600" dirty="0" err="1"/>
              <a:t>funkce</a:t>
            </a:r>
            <a:r>
              <a:rPr lang="sk-SK" sz="1600" dirty="0"/>
              <a:t> S nám umožní </a:t>
            </a:r>
            <a:r>
              <a:rPr lang="sk-SK" sz="1600" dirty="0" err="1"/>
              <a:t>zachytit</a:t>
            </a:r>
            <a:r>
              <a:rPr lang="sk-SK" sz="1600" dirty="0"/>
              <a:t> v </a:t>
            </a:r>
            <a:r>
              <a:rPr lang="sk-SK" sz="1600" dirty="0" err="1"/>
              <a:t>digitální</a:t>
            </a:r>
            <a:r>
              <a:rPr lang="sk-SK" sz="1600" dirty="0"/>
              <a:t> </a:t>
            </a:r>
            <a:r>
              <a:rPr lang="sk-SK" sz="1600" dirty="0" err="1"/>
              <a:t>formě</a:t>
            </a:r>
            <a:r>
              <a:rPr lang="sk-SK" sz="1600" dirty="0"/>
              <a:t> </a:t>
            </a:r>
            <a:r>
              <a:rPr lang="sk-SK" sz="1600" dirty="0" err="1"/>
              <a:t>všechny</a:t>
            </a:r>
            <a:r>
              <a:rPr lang="sk-SK" sz="1600" dirty="0"/>
              <a:t> </a:t>
            </a:r>
            <a:r>
              <a:rPr lang="sk-SK" sz="1600" dirty="0" err="1"/>
              <a:t>informace</a:t>
            </a:r>
            <a:r>
              <a:rPr lang="sk-SK" sz="1600" dirty="0"/>
              <a:t>, </a:t>
            </a:r>
            <a:r>
              <a:rPr lang="sk-SK" sz="1600" dirty="0" err="1"/>
              <a:t>které</a:t>
            </a:r>
            <a:r>
              <a:rPr lang="sk-SK" sz="1600" dirty="0"/>
              <a:t> </a:t>
            </a:r>
            <a:r>
              <a:rPr lang="sk-SK" sz="1600" dirty="0" err="1"/>
              <a:t>se</a:t>
            </a:r>
            <a:r>
              <a:rPr lang="sk-SK" sz="1600" dirty="0"/>
              <a:t> </a:t>
            </a:r>
            <a:r>
              <a:rPr lang="sk-SK" sz="1600" dirty="0" err="1"/>
              <a:t>nachází</a:t>
            </a:r>
            <a:r>
              <a:rPr lang="sk-SK" sz="1600" dirty="0"/>
              <a:t> </a:t>
            </a:r>
            <a:r>
              <a:rPr lang="sk-SK" sz="1600" dirty="0" err="1"/>
              <a:t>ve</a:t>
            </a:r>
            <a:r>
              <a:rPr lang="sk-SK" sz="1600" dirty="0"/>
              <a:t> </a:t>
            </a:r>
            <a:r>
              <a:rPr lang="sk-SK" sz="1600" dirty="0" err="1"/>
              <a:t>spojitém</a:t>
            </a:r>
            <a:r>
              <a:rPr lang="sk-SK" sz="1600" dirty="0"/>
              <a:t> obraze.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Pořízení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snímku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Pořízení</a:t>
            </a:r>
            <a:r>
              <a:rPr lang="sk-SK" dirty="0" smtClean="0"/>
              <a:t> snímku / </a:t>
            </a:r>
            <a:r>
              <a:rPr lang="sk-SK" sz="1050" dirty="0" err="1" smtClean="0"/>
              <a:t>Digitalizace</a:t>
            </a:r>
            <a:r>
              <a:rPr lang="sk-SK" sz="1050" dirty="0" smtClean="0"/>
              <a:t> obrazu</a:t>
            </a:r>
            <a:endParaRPr lang="pt-BR" sz="1050" dirty="0" smtClean="0"/>
          </a:p>
          <a:p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03484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Co je špatné a co je dobré vzorkování?</a:t>
            </a:r>
          </a:p>
        </p:txBody>
      </p:sp>
      <p:pic>
        <p:nvPicPr>
          <p:cNvPr id="11" name="Obrázok 10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0790" y="1773733"/>
            <a:ext cx="5370413" cy="3070043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2" name="BlokTextu 11"/>
          <p:cNvSpPr txBox="1"/>
          <p:nvPr/>
        </p:nvSpPr>
        <p:spPr>
          <a:xfrm>
            <a:off x="577652" y="4984601"/>
            <a:ext cx="77959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600" dirty="0" err="1"/>
              <a:t>Jsme</a:t>
            </a:r>
            <a:r>
              <a:rPr lang="sk-SK" sz="1600" dirty="0"/>
              <a:t> </a:t>
            </a:r>
            <a:r>
              <a:rPr lang="sk-SK" sz="1600" dirty="0" err="1"/>
              <a:t>omezeni</a:t>
            </a:r>
            <a:r>
              <a:rPr lang="sk-SK" sz="1600" dirty="0"/>
              <a:t> </a:t>
            </a:r>
            <a:r>
              <a:rPr lang="sk-SK" sz="1600" dirty="0" err="1"/>
              <a:t>velkostí</a:t>
            </a:r>
            <a:r>
              <a:rPr lang="sk-SK" sz="1600" dirty="0"/>
              <a:t> </a:t>
            </a:r>
            <a:r>
              <a:rPr lang="sk-SK" sz="1600" dirty="0" err="1"/>
              <a:t>paměti</a:t>
            </a:r>
            <a:r>
              <a:rPr lang="sk-SK" sz="1600" dirty="0"/>
              <a:t> a </a:t>
            </a:r>
            <a:r>
              <a:rPr lang="sk-SK" sz="1600" dirty="0" err="1"/>
              <a:t>časem</a:t>
            </a:r>
            <a:r>
              <a:rPr lang="sk-SK" sz="1600" dirty="0"/>
              <a:t> na </a:t>
            </a:r>
            <a:r>
              <a:rPr lang="sk-SK" sz="1600" dirty="0" err="1"/>
              <a:t>zpracování</a:t>
            </a:r>
            <a:r>
              <a:rPr lang="sk-SK" sz="1600" dirty="0"/>
              <a:t> daného spojitého obrazu.</a:t>
            </a:r>
            <a:br>
              <a:rPr lang="sk-SK" sz="1600" dirty="0"/>
            </a:br>
            <a:r>
              <a:rPr lang="sk-SK" sz="1400" dirty="0"/>
              <a:t>- </a:t>
            </a:r>
            <a:r>
              <a:rPr lang="sk-SK" sz="1400" dirty="0" err="1"/>
              <a:t>Můžou</a:t>
            </a:r>
            <a:r>
              <a:rPr lang="sk-SK" sz="1400" dirty="0"/>
              <a:t> </a:t>
            </a:r>
            <a:r>
              <a:rPr lang="sk-SK" sz="1400" dirty="0" err="1"/>
              <a:t>nastat</a:t>
            </a:r>
            <a:r>
              <a:rPr lang="sk-SK" sz="1400" dirty="0"/>
              <a:t> </a:t>
            </a:r>
            <a:r>
              <a:rPr lang="sk-SK" sz="1400" dirty="0" err="1"/>
              <a:t>různé</a:t>
            </a:r>
            <a:r>
              <a:rPr lang="sk-SK" sz="1400" dirty="0"/>
              <a:t> </a:t>
            </a:r>
            <a:r>
              <a:rPr lang="sk-SK" sz="1400" dirty="0" smtClean="0"/>
              <a:t>neduhy.  </a:t>
            </a:r>
            <a:r>
              <a:rPr lang="sk-SK" sz="1400" dirty="0"/>
              <a:t>(</a:t>
            </a:r>
            <a:r>
              <a:rPr lang="sk-SK" sz="1400" dirty="0" err="1" smtClean="0"/>
              <a:t>obrázek</a:t>
            </a:r>
            <a:r>
              <a:rPr lang="sk-SK" sz="1400" dirty="0" smtClean="0"/>
              <a:t> </a:t>
            </a:r>
            <a:r>
              <a:rPr lang="sk-SK" sz="1400" dirty="0" err="1" smtClean="0"/>
              <a:t>předtím</a:t>
            </a:r>
            <a:r>
              <a:rPr lang="sk-SK" sz="1400" dirty="0" smtClean="0"/>
              <a:t>)</a:t>
            </a:r>
            <a:r>
              <a:rPr lang="sk-SK" sz="1400" dirty="0"/>
              <a:t/>
            </a:r>
            <a:br>
              <a:rPr lang="sk-SK" sz="1400" dirty="0"/>
            </a:br>
            <a:r>
              <a:rPr lang="sk-SK" sz="1400" dirty="0"/>
              <a:t>- na potlačení efektu </a:t>
            </a:r>
            <a:r>
              <a:rPr lang="sk-SK" sz="1400" dirty="0" err="1"/>
              <a:t>se</a:t>
            </a:r>
            <a:r>
              <a:rPr lang="sk-SK" sz="1400" dirty="0"/>
              <a:t> </a:t>
            </a:r>
            <a:r>
              <a:rPr lang="sk-SK" sz="1400" dirty="0" err="1"/>
              <a:t>používá</a:t>
            </a:r>
            <a:r>
              <a:rPr lang="sk-SK" sz="1400" dirty="0"/>
              <a:t> </a:t>
            </a:r>
            <a:r>
              <a:rPr lang="sk-SK" sz="1400" dirty="0" err="1"/>
              <a:t>průměrování</a:t>
            </a:r>
            <a:r>
              <a:rPr lang="sk-SK" sz="1400" dirty="0"/>
              <a:t> okolí a tím </a:t>
            </a:r>
            <a:r>
              <a:rPr lang="sk-SK" sz="1400" dirty="0" err="1"/>
              <a:t>se</a:t>
            </a:r>
            <a:r>
              <a:rPr lang="sk-SK" sz="1400" dirty="0"/>
              <a:t> potlačuje </a:t>
            </a:r>
            <a:r>
              <a:rPr lang="sk-SK" sz="1400" dirty="0" err="1"/>
              <a:t>alias</a:t>
            </a:r>
            <a:r>
              <a:rPr lang="sk-SK" sz="1400" dirty="0" smtClean="0"/>
              <a:t>. (tento </a:t>
            </a:r>
            <a:r>
              <a:rPr lang="sk-SK" sz="1400" dirty="0" err="1" smtClean="0"/>
              <a:t>obrázek</a:t>
            </a:r>
            <a:r>
              <a:rPr lang="sk-SK" sz="1400" dirty="0" smtClean="0"/>
              <a:t>)</a:t>
            </a:r>
            <a:endParaRPr lang="sk-SK" sz="14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Pořízení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snímku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Pořízení</a:t>
            </a:r>
            <a:r>
              <a:rPr lang="sk-SK" dirty="0" smtClean="0"/>
              <a:t> snímku / </a:t>
            </a:r>
            <a:r>
              <a:rPr lang="sk-SK" sz="1050" dirty="0" err="1" smtClean="0"/>
              <a:t>Digitalizace</a:t>
            </a:r>
            <a:r>
              <a:rPr lang="sk-SK" sz="1050" dirty="0" smtClean="0"/>
              <a:t> obrazu</a:t>
            </a:r>
            <a:endParaRPr lang="pt-BR" sz="1050" dirty="0" smtClean="0"/>
          </a:p>
          <a:p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03484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 err="1" smtClean="0"/>
              <a:t>Nadvzorkování</a:t>
            </a:r>
            <a:endParaRPr lang="sk-SK" b="1" dirty="0"/>
          </a:p>
        </p:txBody>
      </p:sp>
      <p:sp>
        <p:nvSpPr>
          <p:cNvPr id="15" name="BlokTextu 14"/>
          <p:cNvSpPr txBox="1"/>
          <p:nvPr/>
        </p:nvSpPr>
        <p:spPr>
          <a:xfrm>
            <a:off x="549077" y="1729383"/>
            <a:ext cx="7920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600" dirty="0" err="1"/>
              <a:t>Nadvzorkování</a:t>
            </a:r>
            <a:r>
              <a:rPr lang="sk-SK" sz="1600" dirty="0"/>
              <a:t> obrazu vzniká </a:t>
            </a:r>
            <a:r>
              <a:rPr lang="sk-SK" sz="1600" dirty="0" err="1"/>
              <a:t>tehdy</a:t>
            </a:r>
            <a:r>
              <a:rPr lang="sk-SK" sz="1600" dirty="0"/>
              <a:t>, </a:t>
            </a:r>
            <a:r>
              <a:rPr lang="sk-SK" sz="1600" dirty="0" err="1"/>
              <a:t>když</a:t>
            </a:r>
            <a:r>
              <a:rPr lang="sk-SK" sz="1600" dirty="0"/>
              <a:t> máme </a:t>
            </a:r>
            <a:r>
              <a:rPr lang="sk-SK" sz="1600" dirty="0" err="1"/>
              <a:t>příliš</a:t>
            </a:r>
            <a:r>
              <a:rPr lang="sk-SK" sz="1600" dirty="0"/>
              <a:t> </a:t>
            </a:r>
            <a:r>
              <a:rPr lang="sk-SK" sz="1600" dirty="0" err="1"/>
              <a:t>velkou</a:t>
            </a:r>
            <a:r>
              <a:rPr lang="sk-SK" sz="1600" dirty="0"/>
              <a:t> vzorkovací </a:t>
            </a:r>
            <a:r>
              <a:rPr lang="sk-SK" sz="1600" dirty="0" err="1"/>
              <a:t>frekvenci</a:t>
            </a:r>
            <a:r>
              <a:rPr lang="sk-SK" sz="1600" dirty="0"/>
              <a:t> </a:t>
            </a:r>
            <a:r>
              <a:rPr lang="sk-SK" sz="1600" dirty="0" err="1"/>
              <a:t>vzhledem</a:t>
            </a:r>
            <a:r>
              <a:rPr lang="sk-SK" sz="1600" dirty="0"/>
              <a:t> k obrazu.</a:t>
            </a:r>
          </a:p>
        </p:txBody>
      </p:sp>
      <p:sp>
        <p:nvSpPr>
          <p:cNvPr id="16" name="BlokTextu 15"/>
          <p:cNvSpPr txBox="1"/>
          <p:nvPr/>
        </p:nvSpPr>
        <p:spPr>
          <a:xfrm>
            <a:off x="539552" y="2878366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 err="1" smtClean="0"/>
              <a:t>Podvzorkování</a:t>
            </a:r>
            <a:r>
              <a:rPr lang="sk-SK" b="1" dirty="0" smtClean="0"/>
              <a:t> </a:t>
            </a:r>
            <a:endParaRPr lang="sk-SK" b="1" dirty="0"/>
          </a:p>
        </p:txBody>
      </p:sp>
      <p:sp>
        <p:nvSpPr>
          <p:cNvPr id="17" name="BlokTextu 16"/>
          <p:cNvSpPr txBox="1"/>
          <p:nvPr/>
        </p:nvSpPr>
        <p:spPr>
          <a:xfrm>
            <a:off x="549077" y="3204265"/>
            <a:ext cx="7920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600" dirty="0" err="1"/>
              <a:t>Podvzorkování</a:t>
            </a:r>
            <a:r>
              <a:rPr lang="sk-SK" sz="1600" dirty="0"/>
              <a:t> vzniká, </a:t>
            </a:r>
            <a:r>
              <a:rPr lang="sk-SK" sz="1600" dirty="0" err="1"/>
              <a:t>pokud</a:t>
            </a:r>
            <a:r>
              <a:rPr lang="sk-SK" sz="1600" dirty="0"/>
              <a:t> nemáme </a:t>
            </a:r>
            <a:r>
              <a:rPr lang="sk-SK" sz="1600" dirty="0" err="1"/>
              <a:t>dostatečnou</a:t>
            </a:r>
            <a:r>
              <a:rPr lang="sk-SK" sz="1600" dirty="0"/>
              <a:t> vzorkovací </a:t>
            </a:r>
            <a:r>
              <a:rPr lang="sk-SK" sz="1600" dirty="0" err="1"/>
              <a:t>frekvenci</a:t>
            </a:r>
            <a:r>
              <a:rPr lang="sk-SK" sz="1600" dirty="0"/>
              <a:t> </a:t>
            </a:r>
            <a:r>
              <a:rPr lang="sk-SK" sz="1600" dirty="0" err="1"/>
              <a:t>vzhledem</a:t>
            </a:r>
            <a:r>
              <a:rPr lang="sk-SK" sz="1600" dirty="0"/>
              <a:t> k vzorkovanému obrazu.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ok 5" descr="log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1640" y="2756156"/>
            <a:ext cx="6562485" cy="1104892"/>
          </a:xfrm>
          <a:prstGeom prst="rect">
            <a:avLst/>
          </a:prstGeom>
          <a:ln w="635000">
            <a:solidFill>
              <a:srgbClr val="FFFFF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8" name="BlokTextu 7"/>
          <p:cNvSpPr txBox="1"/>
          <p:nvPr/>
        </p:nvSpPr>
        <p:spPr>
          <a:xfrm>
            <a:off x="899592" y="1548081"/>
            <a:ext cx="3312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smtClean="0"/>
              <a:t>Sme tu </a:t>
            </a:r>
            <a:r>
              <a:rPr lang="sk-SK" sz="3200" dirty="0" err="1" smtClean="0"/>
              <a:t>díky</a:t>
            </a:r>
            <a:r>
              <a:rPr lang="sk-SK" sz="3200" dirty="0" smtClean="0"/>
              <a:t>:</a:t>
            </a:r>
            <a:endParaRPr lang="sk-SK" sz="32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Pořízení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snímku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Pořízení</a:t>
            </a:r>
            <a:r>
              <a:rPr lang="sk-SK" dirty="0" smtClean="0"/>
              <a:t> snímku / </a:t>
            </a:r>
            <a:r>
              <a:rPr lang="sk-SK" sz="1050" dirty="0" err="1" smtClean="0"/>
              <a:t>Digitalizace</a:t>
            </a:r>
            <a:r>
              <a:rPr lang="sk-SK" sz="1050" dirty="0" smtClean="0"/>
              <a:t> obrazu</a:t>
            </a:r>
            <a:endParaRPr lang="pt-BR" sz="1050" dirty="0" smtClean="0"/>
          </a:p>
          <a:p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03484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err="1"/>
              <a:t>Barevná</a:t>
            </a:r>
            <a:r>
              <a:rPr lang="sk-SK" dirty="0"/>
              <a:t> </a:t>
            </a:r>
            <a:r>
              <a:rPr lang="sk-SK" dirty="0" err="1"/>
              <a:t>hloubka</a:t>
            </a:r>
            <a:r>
              <a:rPr lang="sk-SK" dirty="0"/>
              <a:t> obrazu</a:t>
            </a:r>
          </a:p>
        </p:txBody>
      </p:sp>
      <p:pic>
        <p:nvPicPr>
          <p:cNvPr id="15" name="Obrázok 14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1845741"/>
            <a:ext cx="2672765" cy="1727275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" name="Obrázok 15" descr="cameraobscu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07547" y="1844824"/>
            <a:ext cx="2672765" cy="1727274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" name="Obrázok 16" descr="cameraobscur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3568" y="4222006"/>
            <a:ext cx="2672764" cy="1727274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" name="Obrázok 17" descr="cameraobscur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07547" y="4222006"/>
            <a:ext cx="2672764" cy="1727273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9" name="BlokTextu 18"/>
          <p:cNvSpPr txBox="1"/>
          <p:nvPr/>
        </p:nvSpPr>
        <p:spPr>
          <a:xfrm>
            <a:off x="611560" y="3645024"/>
            <a:ext cx="14592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200" dirty="0" smtClean="0"/>
              <a:t>256- </a:t>
            </a:r>
            <a:r>
              <a:rPr lang="sk-SK" sz="1200" dirty="0" err="1" smtClean="0"/>
              <a:t>barev</a:t>
            </a:r>
            <a:r>
              <a:rPr lang="sk-SK" sz="1200" dirty="0" smtClean="0"/>
              <a:t> (8-bit)</a:t>
            </a:r>
            <a:endParaRPr lang="sk-SK" sz="1200" dirty="0"/>
          </a:p>
        </p:txBody>
      </p:sp>
      <p:sp>
        <p:nvSpPr>
          <p:cNvPr id="20" name="BlokTextu 19"/>
          <p:cNvSpPr txBox="1"/>
          <p:nvPr/>
        </p:nvSpPr>
        <p:spPr>
          <a:xfrm>
            <a:off x="4663058" y="3645024"/>
            <a:ext cx="14592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200" dirty="0" smtClean="0"/>
              <a:t>64- </a:t>
            </a:r>
            <a:r>
              <a:rPr lang="sk-SK" sz="1200" dirty="0" err="1" smtClean="0"/>
              <a:t>barev</a:t>
            </a:r>
            <a:r>
              <a:rPr lang="sk-SK" sz="1200" dirty="0" smtClean="0"/>
              <a:t> (6-bit)</a:t>
            </a:r>
            <a:endParaRPr lang="sk-SK" sz="1200" dirty="0"/>
          </a:p>
        </p:txBody>
      </p:sp>
      <p:sp>
        <p:nvSpPr>
          <p:cNvPr id="21" name="BlokTextu 20"/>
          <p:cNvSpPr txBox="1"/>
          <p:nvPr/>
        </p:nvSpPr>
        <p:spPr>
          <a:xfrm>
            <a:off x="611560" y="6032321"/>
            <a:ext cx="14592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200" dirty="0" smtClean="0"/>
              <a:t>16- </a:t>
            </a:r>
            <a:r>
              <a:rPr lang="sk-SK" sz="1200" dirty="0" err="1" smtClean="0"/>
              <a:t>barev</a:t>
            </a:r>
            <a:r>
              <a:rPr lang="sk-SK" sz="1200" dirty="0" smtClean="0"/>
              <a:t> (4-bit)</a:t>
            </a:r>
            <a:endParaRPr lang="sk-SK" sz="1200" dirty="0"/>
          </a:p>
        </p:txBody>
      </p:sp>
      <p:sp>
        <p:nvSpPr>
          <p:cNvPr id="22" name="BlokTextu 21"/>
          <p:cNvSpPr txBox="1"/>
          <p:nvPr/>
        </p:nvSpPr>
        <p:spPr>
          <a:xfrm>
            <a:off x="4663058" y="6032321"/>
            <a:ext cx="14592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200" dirty="0"/>
              <a:t>4</a:t>
            </a:r>
            <a:r>
              <a:rPr lang="sk-SK" sz="1200" dirty="0" smtClean="0"/>
              <a:t>- </a:t>
            </a:r>
            <a:r>
              <a:rPr lang="sk-SK" sz="1200" dirty="0" err="1" smtClean="0"/>
              <a:t>barvy</a:t>
            </a:r>
            <a:r>
              <a:rPr lang="sk-SK" sz="1200" dirty="0" smtClean="0"/>
              <a:t> (2-bit)</a:t>
            </a:r>
            <a:endParaRPr lang="sk-SK" sz="1200" dirty="0"/>
          </a:p>
        </p:txBody>
      </p:sp>
      <p:sp>
        <p:nvSpPr>
          <p:cNvPr id="23" name="Ovál 22"/>
          <p:cNvSpPr/>
          <p:nvPr/>
        </p:nvSpPr>
        <p:spPr>
          <a:xfrm>
            <a:off x="8748464" y="260648"/>
            <a:ext cx="144016" cy="144016"/>
          </a:xfrm>
          <a:prstGeom prst="ellipse">
            <a:avLst/>
          </a:prstGeom>
          <a:solidFill>
            <a:srgbClr val="95272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24" name="BlokTextu 23"/>
          <p:cNvSpPr txBox="1"/>
          <p:nvPr/>
        </p:nvSpPr>
        <p:spPr>
          <a:xfrm>
            <a:off x="8316416" y="17841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7.3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Pořízení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snímku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Pořízení</a:t>
            </a:r>
            <a:r>
              <a:rPr lang="sk-SK" dirty="0" smtClean="0"/>
              <a:t> snímku / </a:t>
            </a:r>
            <a:r>
              <a:rPr lang="sk-SK" sz="1050" dirty="0" err="1" smtClean="0"/>
              <a:t>Digitalizace</a:t>
            </a:r>
            <a:r>
              <a:rPr lang="sk-SK" sz="1050" dirty="0" smtClean="0"/>
              <a:t> obrazu</a:t>
            </a:r>
            <a:endParaRPr lang="pt-BR" sz="1050" dirty="0" smtClean="0"/>
          </a:p>
          <a:p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03484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/>
              <a:t>Jak </a:t>
            </a:r>
            <a:r>
              <a:rPr lang="sk-SK" dirty="0" err="1"/>
              <a:t>probíhá</a:t>
            </a:r>
            <a:r>
              <a:rPr lang="sk-SK" dirty="0"/>
              <a:t> </a:t>
            </a:r>
            <a:r>
              <a:rPr lang="sk-SK" dirty="0" err="1"/>
              <a:t>zaznamenání</a:t>
            </a:r>
            <a:r>
              <a:rPr lang="sk-SK" dirty="0"/>
              <a:t> obrazu v </a:t>
            </a:r>
            <a:r>
              <a:rPr lang="sk-SK" dirty="0" err="1"/>
              <a:t>digitálním</a:t>
            </a:r>
            <a:r>
              <a:rPr lang="sk-SK" dirty="0"/>
              <a:t> fotoaparátu?</a:t>
            </a:r>
          </a:p>
        </p:txBody>
      </p:sp>
      <p:pic>
        <p:nvPicPr>
          <p:cNvPr id="11" name="Obrázok 10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0788" y="1844824"/>
            <a:ext cx="7799643" cy="3715106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8" name="Rovná spojnica 7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9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Pořízení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snímku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10" name="BlokTextu 9"/>
          <p:cNvSpPr txBox="1"/>
          <p:nvPr/>
        </p:nvSpPr>
        <p:spPr>
          <a:xfrm>
            <a:off x="539552" y="548680"/>
            <a:ext cx="820891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Pořízení</a:t>
            </a:r>
            <a:r>
              <a:rPr lang="sk-SK" dirty="0" smtClean="0"/>
              <a:t> snímku / </a:t>
            </a:r>
            <a:r>
              <a:rPr lang="sk-SK" sz="1050" dirty="0" err="1" smtClean="0"/>
              <a:t>Digitalizace</a:t>
            </a:r>
            <a:r>
              <a:rPr lang="sk-SK" sz="1050" dirty="0" smtClean="0"/>
              <a:t> obrazu</a:t>
            </a:r>
            <a:endParaRPr lang="pt-BR" sz="1050" dirty="0" smtClean="0"/>
          </a:p>
          <a:p>
            <a:endParaRPr lang="sk-SK" dirty="0"/>
          </a:p>
        </p:txBody>
      </p:sp>
      <p:sp>
        <p:nvSpPr>
          <p:cNvPr id="11" name="BlokTextu 10"/>
          <p:cNvSpPr txBox="1"/>
          <p:nvPr/>
        </p:nvSpPr>
        <p:spPr>
          <a:xfrm>
            <a:off x="539552" y="1403484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/>
              <a:t>Jak senzor funguje </a:t>
            </a:r>
          </a:p>
        </p:txBody>
      </p:sp>
      <p:sp>
        <p:nvSpPr>
          <p:cNvPr id="15" name="BlokTextu 14"/>
          <p:cNvSpPr txBox="1"/>
          <p:nvPr/>
        </p:nvSpPr>
        <p:spPr>
          <a:xfrm>
            <a:off x="549077" y="1844824"/>
            <a:ext cx="792088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600" dirty="0" err="1" smtClean="0"/>
              <a:t>Fotodiody</a:t>
            </a:r>
            <a:r>
              <a:rPr lang="sk-SK" sz="1600" dirty="0" smtClean="0"/>
              <a:t> </a:t>
            </a:r>
            <a:r>
              <a:rPr lang="sk-SK" sz="1600" i="1" dirty="0" smtClean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sk-SK" sz="1600" i="1" dirty="0" err="1" smtClean="0">
                <a:solidFill>
                  <a:schemeClr val="bg1">
                    <a:lumMod val="50000"/>
                  </a:schemeClr>
                </a:solidFill>
              </a:rPr>
              <a:t>Photodiode</a:t>
            </a:r>
            <a:r>
              <a:rPr lang="sk-SK" sz="1600" i="1" dirty="0" smtClean="0">
                <a:solidFill>
                  <a:schemeClr val="bg1">
                    <a:lumMod val="50000"/>
                  </a:schemeClr>
                </a:solidFill>
              </a:rPr>
              <a:t>)</a:t>
            </a:r>
          </a:p>
          <a:p>
            <a:r>
              <a:rPr lang="sk-SK" sz="1600" dirty="0" smtClean="0"/>
              <a:t>	- </a:t>
            </a:r>
            <a:r>
              <a:rPr lang="sk-SK" sz="1600" dirty="0" err="1" smtClean="0"/>
              <a:t>Reagují</a:t>
            </a:r>
            <a:r>
              <a:rPr lang="sk-SK" sz="1600" dirty="0" smtClean="0"/>
              <a:t> na </a:t>
            </a:r>
            <a:r>
              <a:rPr lang="sk-SK" sz="1600" dirty="0" err="1" smtClean="0"/>
              <a:t>světlo</a:t>
            </a:r>
            <a:r>
              <a:rPr lang="sk-SK" sz="1600" dirty="0" smtClean="0"/>
              <a:t>. </a:t>
            </a:r>
            <a:r>
              <a:rPr lang="sk-SK" sz="1600" i="1" dirty="0" smtClean="0">
                <a:solidFill>
                  <a:schemeClr val="bg1">
                    <a:lumMod val="50000"/>
                  </a:schemeClr>
                </a:solidFill>
              </a:rPr>
              <a:t>(180nm </a:t>
            </a:r>
            <a:r>
              <a:rPr lang="sk-SK" sz="1600" i="1" dirty="0" err="1" smtClean="0">
                <a:solidFill>
                  <a:schemeClr val="bg1">
                    <a:lumMod val="50000"/>
                  </a:schemeClr>
                </a:solidFill>
              </a:rPr>
              <a:t>az</a:t>
            </a:r>
            <a:r>
              <a:rPr lang="sk-SK" sz="1600" i="1" dirty="0" smtClean="0">
                <a:solidFill>
                  <a:schemeClr val="bg1">
                    <a:lumMod val="50000"/>
                  </a:schemeClr>
                </a:solidFill>
              </a:rPr>
              <a:t> 1100nm)</a:t>
            </a:r>
          </a:p>
          <a:p>
            <a:r>
              <a:rPr lang="sk-SK" sz="1600" dirty="0" smtClean="0"/>
              <a:t>	- </a:t>
            </a:r>
            <a:r>
              <a:rPr lang="sk-SK" sz="1600" dirty="0"/>
              <a:t>Reaguje lineárne na </a:t>
            </a:r>
            <a:r>
              <a:rPr lang="sk-SK" sz="1600" dirty="0" err="1"/>
              <a:t>příchozí</a:t>
            </a:r>
            <a:r>
              <a:rPr lang="sk-SK" sz="1600" dirty="0"/>
              <a:t> </a:t>
            </a:r>
            <a:r>
              <a:rPr lang="sk-SK" sz="1600" dirty="0" err="1"/>
              <a:t>množství</a:t>
            </a:r>
            <a:r>
              <a:rPr lang="sk-SK" sz="1600" dirty="0"/>
              <a:t> </a:t>
            </a:r>
            <a:r>
              <a:rPr lang="sk-SK" sz="1600" dirty="0" err="1"/>
              <a:t>světla</a:t>
            </a:r>
            <a:r>
              <a:rPr lang="sk-SK" sz="1600" dirty="0" smtClean="0"/>
              <a:t>.</a:t>
            </a:r>
            <a:endParaRPr lang="sk-SK" sz="1600" i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sk-SK" sz="1600" dirty="0" smtClean="0"/>
              <a:t>	- </a:t>
            </a:r>
            <a:r>
              <a:rPr lang="sk-SK" sz="1600" dirty="0"/>
              <a:t>Je </a:t>
            </a:r>
            <a:r>
              <a:rPr lang="sk-SK" sz="1600" dirty="0" err="1"/>
              <a:t>levná</a:t>
            </a:r>
            <a:r>
              <a:rPr lang="sk-SK" sz="1600" dirty="0"/>
              <a:t>, malá, odolná </a:t>
            </a:r>
            <a:r>
              <a:rPr lang="sk-SK" sz="1600" dirty="0" err="1"/>
              <a:t>vůči</a:t>
            </a:r>
            <a:r>
              <a:rPr lang="sk-SK" sz="1600" dirty="0"/>
              <a:t> </a:t>
            </a:r>
            <a:r>
              <a:rPr lang="sk-SK" sz="1600" dirty="0" err="1"/>
              <a:t>poškození</a:t>
            </a:r>
            <a:r>
              <a:rPr lang="sk-SK" sz="1600" dirty="0"/>
              <a:t>, </a:t>
            </a:r>
            <a:r>
              <a:rPr lang="sk-SK" sz="1600" dirty="0" err="1"/>
              <a:t>lehká</a:t>
            </a:r>
            <a:r>
              <a:rPr lang="sk-SK" sz="1600" dirty="0"/>
              <a:t>, </a:t>
            </a:r>
            <a:r>
              <a:rPr lang="sk-SK" sz="1600" dirty="0" err="1"/>
              <a:t>dlouho</a:t>
            </a:r>
            <a:r>
              <a:rPr lang="sk-SK" sz="1600" dirty="0"/>
              <a:t> vydrží a </a:t>
            </a:r>
            <a:r>
              <a:rPr lang="sk-SK" sz="1600" dirty="0" err="1"/>
              <a:t>její</a:t>
            </a:r>
            <a:r>
              <a:rPr lang="sk-SK" sz="1600" dirty="0"/>
              <a:t> </a:t>
            </a:r>
            <a:r>
              <a:rPr lang="sk-SK" sz="1600" dirty="0" err="1"/>
              <a:t>účinnost</a:t>
            </a:r>
            <a:r>
              <a:rPr lang="sk-SK" sz="1600" dirty="0"/>
              <a:t> je 80 </a:t>
            </a:r>
            <a:r>
              <a:rPr lang="sk-SK" sz="1600" dirty="0" smtClean="0"/>
              <a:t>%.</a:t>
            </a:r>
          </a:p>
          <a:p>
            <a:endParaRPr lang="sk-SK" sz="1600" dirty="0"/>
          </a:p>
          <a:p>
            <a:r>
              <a:rPr lang="sk-SK" sz="1600" dirty="0" err="1" smtClean="0"/>
              <a:t>Jsou</a:t>
            </a:r>
            <a:r>
              <a:rPr lang="sk-SK" sz="1600" dirty="0" smtClean="0"/>
              <a:t> </a:t>
            </a:r>
            <a:r>
              <a:rPr lang="sk-SK" sz="1600" dirty="0" err="1"/>
              <a:t>umístěny</a:t>
            </a:r>
            <a:r>
              <a:rPr lang="sk-SK" sz="1600" dirty="0"/>
              <a:t> na </a:t>
            </a:r>
            <a:r>
              <a:rPr lang="sk-SK" sz="1600" dirty="0" err="1"/>
              <a:t>chipu</a:t>
            </a:r>
            <a:r>
              <a:rPr lang="sk-SK" sz="1600" dirty="0"/>
              <a:t> v </a:t>
            </a:r>
            <a:r>
              <a:rPr lang="sk-SK" sz="1600" dirty="0" err="1"/>
              <a:t>jisté</a:t>
            </a:r>
            <a:r>
              <a:rPr lang="sk-SK" sz="1600" dirty="0"/>
              <a:t> </a:t>
            </a:r>
            <a:r>
              <a:rPr lang="sk-SK" sz="1600" dirty="0" err="1"/>
              <a:t>struktuře</a:t>
            </a:r>
            <a:r>
              <a:rPr lang="sk-SK" sz="1600" dirty="0"/>
              <a:t>. </a:t>
            </a:r>
          </a:p>
          <a:p>
            <a:endParaRPr lang="sk-SK" sz="1600" i="1" dirty="0" smtClean="0">
              <a:solidFill>
                <a:schemeClr val="bg1">
                  <a:lumMod val="50000"/>
                </a:schemeClr>
              </a:solidFill>
            </a:endParaRPr>
          </a:p>
          <a:p>
            <a:endParaRPr lang="sk-SK" sz="1600" i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6" name="Obrázok 15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3573016"/>
            <a:ext cx="7878524" cy="2232248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Pořízení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snímku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Pořízení</a:t>
            </a:r>
            <a:r>
              <a:rPr lang="sk-SK" dirty="0" smtClean="0"/>
              <a:t> snímku / </a:t>
            </a:r>
            <a:r>
              <a:rPr lang="sk-SK" sz="1050" dirty="0" err="1" smtClean="0"/>
              <a:t>Digitalizace</a:t>
            </a:r>
            <a:r>
              <a:rPr lang="sk-SK" sz="1050" dirty="0" smtClean="0"/>
              <a:t> obrazu</a:t>
            </a:r>
            <a:endParaRPr lang="pt-BR" sz="1050" dirty="0" smtClean="0"/>
          </a:p>
          <a:p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03484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smtClean="0"/>
              <a:t>Malé ale d</a:t>
            </a:r>
            <a:r>
              <a:rPr lang="cs-CZ" dirty="0" err="1" smtClean="0"/>
              <a:t>ůležité</a:t>
            </a:r>
            <a:r>
              <a:rPr lang="cs-CZ" dirty="0" smtClean="0"/>
              <a:t> detaily 1</a:t>
            </a:r>
            <a:endParaRPr lang="sk-SK" dirty="0"/>
          </a:p>
        </p:txBody>
      </p:sp>
      <p:sp>
        <p:nvSpPr>
          <p:cNvPr id="12" name="BlokTextu 11"/>
          <p:cNvSpPr txBox="1"/>
          <p:nvPr/>
        </p:nvSpPr>
        <p:spPr>
          <a:xfrm>
            <a:off x="549077" y="1844824"/>
            <a:ext cx="459898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600" dirty="0" err="1" smtClean="0">
                <a:solidFill>
                  <a:srgbClr val="952727"/>
                </a:solidFill>
              </a:rPr>
              <a:t>Fotodiody</a:t>
            </a:r>
            <a:r>
              <a:rPr lang="sk-SK" sz="1600" dirty="0" smtClean="0">
                <a:solidFill>
                  <a:srgbClr val="952727"/>
                </a:solidFill>
              </a:rPr>
              <a:t> </a:t>
            </a:r>
            <a:r>
              <a:rPr lang="sk-SK" sz="1600" dirty="0" err="1" smtClean="0">
                <a:solidFill>
                  <a:srgbClr val="952727"/>
                </a:solidFill>
              </a:rPr>
              <a:t>mají</a:t>
            </a:r>
            <a:r>
              <a:rPr lang="sk-SK" sz="1600" dirty="0" smtClean="0">
                <a:solidFill>
                  <a:srgbClr val="952727"/>
                </a:solidFill>
              </a:rPr>
              <a:t> </a:t>
            </a:r>
            <a:r>
              <a:rPr lang="sk-SK" sz="1600" dirty="0" err="1" smtClean="0">
                <a:solidFill>
                  <a:srgbClr val="952727"/>
                </a:solidFill>
              </a:rPr>
              <a:t>mezi</a:t>
            </a:r>
            <a:r>
              <a:rPr lang="sk-SK" sz="1600" dirty="0" smtClean="0">
                <a:solidFill>
                  <a:srgbClr val="952727"/>
                </a:solidFill>
              </a:rPr>
              <a:t> sebou </a:t>
            </a:r>
            <a:r>
              <a:rPr lang="sk-SK" sz="1600" dirty="0" err="1" smtClean="0">
                <a:solidFill>
                  <a:srgbClr val="952727"/>
                </a:solidFill>
              </a:rPr>
              <a:t>mezery</a:t>
            </a:r>
            <a:r>
              <a:rPr lang="sk-SK" sz="1600" dirty="0" smtClean="0">
                <a:solidFill>
                  <a:srgbClr val="952727"/>
                </a:solidFill>
              </a:rPr>
              <a:t> </a:t>
            </a:r>
            <a:r>
              <a:rPr lang="sk-SK" sz="1600" dirty="0" err="1" smtClean="0"/>
              <a:t>kvůli</a:t>
            </a:r>
            <a:r>
              <a:rPr lang="sk-SK" sz="1600" dirty="0" smtClean="0"/>
              <a:t>:</a:t>
            </a:r>
          </a:p>
          <a:p>
            <a:endParaRPr lang="sk-SK" sz="1600" dirty="0"/>
          </a:p>
          <a:p>
            <a:pPr>
              <a:buFontTx/>
              <a:buChar char="-"/>
            </a:pPr>
            <a:r>
              <a:rPr lang="sk-SK" sz="1600" dirty="0" err="1" smtClean="0"/>
              <a:t>Výrobnímu</a:t>
            </a:r>
            <a:r>
              <a:rPr lang="sk-SK" sz="1600" dirty="0" smtClean="0"/>
              <a:t> </a:t>
            </a:r>
            <a:r>
              <a:rPr lang="sk-SK" sz="1600" dirty="0"/>
              <a:t>procesu </a:t>
            </a:r>
            <a:endParaRPr lang="sk-SK" sz="1600" dirty="0" smtClean="0"/>
          </a:p>
          <a:p>
            <a:pPr>
              <a:buFontTx/>
              <a:buChar char="-"/>
            </a:pPr>
            <a:r>
              <a:rPr lang="sk-SK" sz="1600" dirty="0" smtClean="0"/>
              <a:t>- Potlačení </a:t>
            </a:r>
            <a:r>
              <a:rPr lang="sk-SK" sz="1600" dirty="0" err="1"/>
              <a:t>přetékání</a:t>
            </a:r>
            <a:r>
              <a:rPr lang="sk-SK" sz="1600" dirty="0"/>
              <a:t> </a:t>
            </a:r>
            <a:r>
              <a:rPr lang="sk-SK" sz="1600" dirty="0" err="1"/>
              <a:t>elektronů</a:t>
            </a:r>
            <a:r>
              <a:rPr lang="sk-SK" sz="1600" dirty="0"/>
              <a:t> </a:t>
            </a:r>
            <a:r>
              <a:rPr lang="sk-SK" sz="1600" dirty="0" err="1"/>
              <a:t>mezi</a:t>
            </a:r>
            <a:r>
              <a:rPr lang="sk-SK" sz="1600" dirty="0"/>
              <a:t> </a:t>
            </a:r>
            <a:r>
              <a:rPr lang="sk-SK" sz="1600" dirty="0" err="1" smtClean="0"/>
              <a:t>fotodiodami</a:t>
            </a:r>
            <a:r>
              <a:rPr lang="sk-SK" sz="1600" dirty="0" smtClean="0"/>
              <a:t> </a:t>
            </a:r>
          </a:p>
          <a:p>
            <a:endParaRPr lang="sk-SK" sz="1600" dirty="0"/>
          </a:p>
          <a:p>
            <a:endParaRPr lang="sk-SK" sz="1600" dirty="0" smtClean="0"/>
          </a:p>
          <a:p>
            <a:r>
              <a:rPr lang="sk-SK" sz="1600" dirty="0" err="1" smtClean="0"/>
              <a:t>Fotodiody</a:t>
            </a:r>
            <a:r>
              <a:rPr lang="sk-SK" sz="1600" dirty="0" smtClean="0"/>
              <a:t> </a:t>
            </a:r>
            <a:r>
              <a:rPr lang="sk-SK" sz="1600" dirty="0" err="1" smtClean="0"/>
              <a:t>mají</a:t>
            </a:r>
            <a:r>
              <a:rPr lang="sk-SK" sz="1600" dirty="0" smtClean="0"/>
              <a:t> </a:t>
            </a:r>
            <a:r>
              <a:rPr lang="sk-SK" sz="1600" dirty="0"/>
              <a:t>na </a:t>
            </a:r>
            <a:r>
              <a:rPr lang="sk-SK" sz="1600" dirty="0" err="1"/>
              <a:t>sobě</a:t>
            </a:r>
            <a:r>
              <a:rPr lang="sk-SK" sz="1600" dirty="0"/>
              <a:t> </a:t>
            </a:r>
            <a:r>
              <a:rPr lang="sk-SK" sz="1600" dirty="0" err="1"/>
              <a:t>umístěny</a:t>
            </a:r>
            <a:r>
              <a:rPr lang="sk-SK" sz="1600" dirty="0"/>
              <a:t> spojovací </a:t>
            </a:r>
            <a:r>
              <a:rPr lang="sk-SK" sz="1600" dirty="0" err="1"/>
              <a:t>čočky</a:t>
            </a:r>
            <a:r>
              <a:rPr lang="sk-SK" sz="1600" dirty="0"/>
              <a:t>, </a:t>
            </a:r>
            <a:r>
              <a:rPr lang="sk-SK" sz="1600" dirty="0" err="1"/>
              <a:t>které</a:t>
            </a:r>
            <a:r>
              <a:rPr lang="sk-SK" sz="1600" dirty="0"/>
              <a:t> </a:t>
            </a:r>
            <a:r>
              <a:rPr lang="sk-SK" sz="1600" dirty="0" err="1"/>
              <a:t>odvádí</a:t>
            </a:r>
            <a:r>
              <a:rPr lang="sk-SK" sz="1600" dirty="0"/>
              <a:t> </a:t>
            </a:r>
            <a:r>
              <a:rPr lang="sk-SK" sz="1600" dirty="0" err="1"/>
              <a:t>světlo</a:t>
            </a:r>
            <a:r>
              <a:rPr lang="sk-SK" sz="1600" dirty="0"/>
              <a:t>, </a:t>
            </a:r>
            <a:r>
              <a:rPr lang="sk-SK" sz="1600" dirty="0" err="1"/>
              <a:t>které</a:t>
            </a:r>
            <a:r>
              <a:rPr lang="sk-SK" sz="1600" dirty="0"/>
              <a:t> by dopadalo mimo </a:t>
            </a:r>
            <a:r>
              <a:rPr lang="sk-SK" sz="1600" dirty="0" err="1"/>
              <a:t>fotodiodu</a:t>
            </a:r>
            <a:r>
              <a:rPr lang="sk-SK" sz="1600" dirty="0"/>
              <a:t> do </a:t>
            </a:r>
            <a:r>
              <a:rPr lang="sk-SK" sz="1600" dirty="0" err="1"/>
              <a:t>fotodiody</a:t>
            </a:r>
            <a:r>
              <a:rPr lang="sk-SK" sz="1600" dirty="0"/>
              <a:t>. </a:t>
            </a:r>
          </a:p>
        </p:txBody>
      </p:sp>
      <p:pic>
        <p:nvPicPr>
          <p:cNvPr id="13" name="Obrázok 12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26518" y="1628800"/>
            <a:ext cx="3216142" cy="2958851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Pořízení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snímku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Pořízení</a:t>
            </a:r>
            <a:r>
              <a:rPr lang="sk-SK" dirty="0" smtClean="0"/>
              <a:t> snímku / </a:t>
            </a:r>
            <a:r>
              <a:rPr lang="sk-SK" sz="1050" dirty="0" err="1" smtClean="0"/>
              <a:t>Digitalizace</a:t>
            </a:r>
            <a:r>
              <a:rPr lang="sk-SK" sz="1050" dirty="0" smtClean="0"/>
              <a:t> obrazu</a:t>
            </a:r>
            <a:endParaRPr lang="pt-BR" sz="1050" dirty="0" smtClean="0"/>
          </a:p>
          <a:p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03484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smtClean="0"/>
              <a:t>Malé ale d</a:t>
            </a:r>
            <a:r>
              <a:rPr lang="cs-CZ" dirty="0" err="1" smtClean="0"/>
              <a:t>ůležité</a:t>
            </a:r>
            <a:r>
              <a:rPr lang="cs-CZ" dirty="0" smtClean="0"/>
              <a:t> detaily 2</a:t>
            </a:r>
            <a:endParaRPr lang="sk-SK" dirty="0"/>
          </a:p>
        </p:txBody>
      </p:sp>
      <p:sp>
        <p:nvSpPr>
          <p:cNvPr id="12" name="BlokTextu 11"/>
          <p:cNvSpPr txBox="1"/>
          <p:nvPr/>
        </p:nvSpPr>
        <p:spPr>
          <a:xfrm>
            <a:off x="549077" y="1844824"/>
            <a:ext cx="387890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dirty="0">
                <a:solidFill>
                  <a:srgbClr val="952727"/>
                </a:solidFill>
              </a:rPr>
              <a:t>Fotodiody </a:t>
            </a:r>
            <a:r>
              <a:rPr lang="pt-BR" sz="1600" dirty="0" smtClean="0">
                <a:solidFill>
                  <a:srgbClr val="952727"/>
                </a:solidFill>
              </a:rPr>
              <a:t>reaguji </a:t>
            </a:r>
            <a:r>
              <a:rPr lang="pt-BR" sz="1600" dirty="0">
                <a:solidFill>
                  <a:srgbClr val="952727"/>
                </a:solidFill>
              </a:rPr>
              <a:t>na celou svou vlnovou </a:t>
            </a:r>
            <a:r>
              <a:rPr lang="pt-BR" sz="1600" dirty="0" smtClean="0">
                <a:solidFill>
                  <a:srgbClr val="952727"/>
                </a:solidFill>
              </a:rPr>
              <a:t>délku</a:t>
            </a:r>
            <a:r>
              <a:rPr lang="cs-CZ" sz="1600" dirty="0" smtClean="0">
                <a:solidFill>
                  <a:srgbClr val="952727"/>
                </a:solidFill>
              </a:rPr>
              <a:t>. </a:t>
            </a:r>
            <a:endParaRPr lang="pt-BR" sz="1600" dirty="0">
              <a:solidFill>
                <a:srgbClr val="952727"/>
              </a:solidFill>
            </a:endParaRPr>
          </a:p>
          <a:p>
            <a:endParaRPr lang="sk-SK" sz="1600" dirty="0"/>
          </a:p>
          <a:p>
            <a:r>
              <a:rPr lang="en-US" sz="1600" dirty="0" smtClean="0"/>
              <a:t>- </a:t>
            </a:r>
            <a:r>
              <a:rPr lang="cs-CZ" sz="1600" dirty="0" smtClean="0"/>
              <a:t>Zachycujeme barevný obraz.</a:t>
            </a:r>
            <a:endParaRPr lang="en-US" sz="1600" dirty="0" smtClean="0"/>
          </a:p>
          <a:p>
            <a:pPr>
              <a:buFontTx/>
              <a:buChar char="-"/>
            </a:pPr>
            <a:r>
              <a:rPr lang="en-US" sz="1600" dirty="0" smtClean="0"/>
              <a:t> </a:t>
            </a:r>
            <a:r>
              <a:rPr lang="sk-SK" sz="1600" dirty="0" smtClean="0"/>
              <a:t>Na </a:t>
            </a:r>
            <a:r>
              <a:rPr lang="sk-SK" sz="1600" dirty="0"/>
              <a:t>každé </a:t>
            </a:r>
            <a:r>
              <a:rPr lang="sk-SK" sz="1600" dirty="0" err="1"/>
              <a:t>fotodiodě</a:t>
            </a:r>
            <a:r>
              <a:rPr lang="sk-SK" sz="1600" dirty="0"/>
              <a:t> je </a:t>
            </a:r>
            <a:r>
              <a:rPr lang="sk-SK" sz="1600" dirty="0" err="1"/>
              <a:t>taktéž</a:t>
            </a:r>
            <a:r>
              <a:rPr lang="sk-SK" sz="1600" dirty="0"/>
              <a:t> </a:t>
            </a:r>
            <a:r>
              <a:rPr lang="sk-SK" sz="1600" dirty="0" err="1"/>
              <a:t>umístěn</a:t>
            </a:r>
            <a:r>
              <a:rPr lang="sk-SK" sz="1600" dirty="0"/>
              <a:t> </a:t>
            </a:r>
            <a:r>
              <a:rPr lang="sk-SK" sz="1600" dirty="0" err="1"/>
              <a:t>barevný</a:t>
            </a:r>
            <a:r>
              <a:rPr lang="sk-SK" sz="1600" dirty="0"/>
              <a:t> </a:t>
            </a:r>
            <a:r>
              <a:rPr lang="sk-SK" sz="1600" dirty="0" err="1"/>
              <a:t>filtr</a:t>
            </a:r>
            <a:r>
              <a:rPr lang="sk-SK" sz="1600" dirty="0" smtClean="0"/>
              <a:t>.</a:t>
            </a:r>
            <a:endParaRPr lang="sk-SK" sz="1600" dirty="0"/>
          </a:p>
          <a:p>
            <a:pPr>
              <a:buFontTx/>
              <a:buChar char="-"/>
            </a:pPr>
            <a:r>
              <a:rPr lang="sk-SK" sz="1600" dirty="0" smtClean="0"/>
              <a:t> </a:t>
            </a:r>
            <a:r>
              <a:rPr lang="sk-SK" sz="1600" dirty="0" err="1" smtClean="0"/>
              <a:t>Běžně</a:t>
            </a:r>
            <a:r>
              <a:rPr lang="sk-SK" sz="1600" dirty="0" smtClean="0"/>
              <a:t> </a:t>
            </a:r>
            <a:r>
              <a:rPr lang="sk-SK" sz="1600" dirty="0" err="1"/>
              <a:t>se</a:t>
            </a:r>
            <a:r>
              <a:rPr lang="sk-SK" sz="1600" dirty="0"/>
              <a:t> na </a:t>
            </a:r>
            <a:r>
              <a:rPr lang="sk-SK" sz="1600" dirty="0" err="1"/>
              <a:t>mřížku</a:t>
            </a:r>
            <a:r>
              <a:rPr lang="sk-SK" sz="1600" dirty="0"/>
              <a:t> </a:t>
            </a:r>
            <a:r>
              <a:rPr lang="sk-SK" sz="1600" dirty="0" err="1"/>
              <a:t>dělá</a:t>
            </a:r>
            <a:r>
              <a:rPr lang="sk-SK" sz="1600" dirty="0"/>
              <a:t> </a:t>
            </a:r>
            <a:r>
              <a:rPr lang="sk-SK" sz="1600" dirty="0" err="1"/>
              <a:t>barevný</a:t>
            </a:r>
            <a:r>
              <a:rPr lang="sk-SK" sz="1600" dirty="0"/>
              <a:t> </a:t>
            </a:r>
            <a:r>
              <a:rPr lang="sk-SK" sz="1600" dirty="0" err="1"/>
              <a:t>filtr</a:t>
            </a:r>
            <a:r>
              <a:rPr lang="sk-SK" sz="1600" dirty="0"/>
              <a:t> </a:t>
            </a:r>
            <a:r>
              <a:rPr lang="sk-SK" sz="1600" dirty="0" smtClean="0"/>
              <a:t>RGBG</a:t>
            </a:r>
          </a:p>
          <a:p>
            <a:r>
              <a:rPr lang="sk-SK" sz="1600" dirty="0" smtClean="0"/>
              <a:t>- Proč 2-krát </a:t>
            </a:r>
            <a:r>
              <a:rPr lang="sk-SK" sz="1600" dirty="0" err="1" smtClean="0"/>
              <a:t>Green</a:t>
            </a:r>
            <a:r>
              <a:rPr lang="sk-SK" sz="1600" dirty="0" smtClean="0"/>
              <a:t>?</a:t>
            </a:r>
            <a:endParaRPr lang="sk-SK" sz="1600" dirty="0"/>
          </a:p>
          <a:p>
            <a:endParaRPr lang="sk-SK" sz="1600" dirty="0" smtClean="0"/>
          </a:p>
          <a:p>
            <a:endParaRPr lang="sk-SK" sz="1600" dirty="0"/>
          </a:p>
          <a:p>
            <a:endParaRPr lang="sk-SK" sz="1600" dirty="0" smtClean="0"/>
          </a:p>
        </p:txBody>
      </p:sp>
      <p:pic>
        <p:nvPicPr>
          <p:cNvPr id="15" name="Obrázok 14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81546" y="2276872"/>
            <a:ext cx="3857149" cy="3384376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7" name="BlokTextu 16"/>
          <p:cNvSpPr txBox="1"/>
          <p:nvPr/>
        </p:nvSpPr>
        <p:spPr>
          <a:xfrm>
            <a:off x="4644008" y="5733256"/>
            <a:ext cx="38884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200" dirty="0" smtClean="0"/>
              <a:t>Senzitivita </a:t>
            </a:r>
            <a:r>
              <a:rPr lang="sk-SK" sz="1200" dirty="0" err="1" smtClean="0"/>
              <a:t>lidského</a:t>
            </a:r>
            <a:r>
              <a:rPr lang="sk-SK" sz="1200" dirty="0" smtClean="0"/>
              <a:t> oka na vlnovou </a:t>
            </a:r>
            <a:r>
              <a:rPr lang="sk-SK" sz="1200" dirty="0" err="1" smtClean="0"/>
              <a:t>délku</a:t>
            </a:r>
            <a:r>
              <a:rPr lang="sk-SK" sz="1200" dirty="0" smtClean="0"/>
              <a:t> </a:t>
            </a:r>
            <a:r>
              <a:rPr lang="sk-SK" sz="1200" dirty="0" err="1" smtClean="0"/>
              <a:t>světla</a:t>
            </a:r>
            <a:endParaRPr lang="sk-SK" sz="12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Pořízení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snímku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Pořízení</a:t>
            </a:r>
            <a:r>
              <a:rPr lang="sk-SK" dirty="0" smtClean="0"/>
              <a:t> snímku / </a:t>
            </a:r>
            <a:r>
              <a:rPr lang="sk-SK" sz="1050" dirty="0" err="1" smtClean="0"/>
              <a:t>Digitalizace</a:t>
            </a:r>
            <a:r>
              <a:rPr lang="sk-SK" sz="1050" dirty="0" smtClean="0"/>
              <a:t> obrazu</a:t>
            </a:r>
            <a:endParaRPr lang="pt-BR" sz="1050" dirty="0" smtClean="0"/>
          </a:p>
          <a:p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03484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smtClean="0"/>
              <a:t>Malé ale d</a:t>
            </a:r>
            <a:r>
              <a:rPr lang="cs-CZ" dirty="0" err="1" smtClean="0"/>
              <a:t>ůležité</a:t>
            </a:r>
            <a:r>
              <a:rPr lang="cs-CZ" dirty="0" smtClean="0"/>
              <a:t> detaily 3</a:t>
            </a:r>
            <a:endParaRPr lang="sk-SK" dirty="0"/>
          </a:p>
        </p:txBody>
      </p:sp>
      <p:sp>
        <p:nvSpPr>
          <p:cNvPr id="12" name="BlokTextu 11"/>
          <p:cNvSpPr txBox="1"/>
          <p:nvPr/>
        </p:nvSpPr>
        <p:spPr>
          <a:xfrm>
            <a:off x="549077" y="1844824"/>
            <a:ext cx="45989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600" dirty="0" err="1" smtClean="0">
                <a:solidFill>
                  <a:srgbClr val="952727"/>
                </a:solidFill>
              </a:rPr>
              <a:t>Když</a:t>
            </a:r>
            <a:r>
              <a:rPr lang="sk-SK" sz="1600" dirty="0" smtClean="0">
                <a:solidFill>
                  <a:srgbClr val="952727"/>
                </a:solidFill>
              </a:rPr>
              <a:t> je </a:t>
            </a:r>
            <a:r>
              <a:rPr lang="sk-SK" sz="1600" dirty="0" err="1" smtClean="0">
                <a:solidFill>
                  <a:srgbClr val="952727"/>
                </a:solidFill>
              </a:rPr>
              <a:t>nutno</a:t>
            </a:r>
            <a:r>
              <a:rPr lang="sk-SK" sz="1600" dirty="0" smtClean="0">
                <a:solidFill>
                  <a:srgbClr val="952727"/>
                </a:solidFill>
              </a:rPr>
              <a:t> na jeden pixel 4 </a:t>
            </a:r>
            <a:r>
              <a:rPr lang="sk-SK" sz="1600" dirty="0" err="1" smtClean="0">
                <a:solidFill>
                  <a:srgbClr val="952727"/>
                </a:solidFill>
              </a:rPr>
              <a:t>fotodiody</a:t>
            </a:r>
            <a:r>
              <a:rPr lang="sk-SK" sz="1600" dirty="0">
                <a:solidFill>
                  <a:srgbClr val="952727"/>
                </a:solidFill>
              </a:rPr>
              <a:t> </a:t>
            </a:r>
            <a:r>
              <a:rPr lang="sk-SK" sz="1600" dirty="0" smtClean="0">
                <a:solidFill>
                  <a:srgbClr val="952727"/>
                </a:solidFill>
              </a:rPr>
              <a:t>...</a:t>
            </a:r>
            <a:r>
              <a:rPr lang="cs-CZ" sz="1600" dirty="0" smtClean="0">
                <a:solidFill>
                  <a:srgbClr val="952727"/>
                </a:solidFill>
              </a:rPr>
              <a:t> </a:t>
            </a:r>
            <a:endParaRPr lang="pt-BR" sz="1600" dirty="0">
              <a:solidFill>
                <a:srgbClr val="952727"/>
              </a:solidFill>
            </a:endParaRPr>
          </a:p>
          <a:p>
            <a:endParaRPr lang="sk-SK" sz="1600" dirty="0"/>
          </a:p>
          <a:p>
            <a:pPr>
              <a:buFontTx/>
              <a:buChar char="-"/>
            </a:pPr>
            <a:r>
              <a:rPr lang="sk-SK" sz="1600" dirty="0" smtClean="0"/>
              <a:t> </a:t>
            </a:r>
            <a:r>
              <a:rPr lang="sk-SK" sz="1600" b="1" dirty="0" smtClean="0"/>
              <a:t>Ne</a:t>
            </a:r>
            <a:r>
              <a:rPr lang="sk-SK" sz="1600" dirty="0" smtClean="0"/>
              <a:t>. Fotoaparát ma jenom uvedený počet </a:t>
            </a:r>
            <a:r>
              <a:rPr lang="sk-SK" sz="1600" dirty="0" err="1" smtClean="0"/>
              <a:t>fotodiod</a:t>
            </a:r>
            <a:r>
              <a:rPr lang="sk-SK" sz="1600" dirty="0" smtClean="0"/>
              <a:t>.</a:t>
            </a:r>
          </a:p>
          <a:p>
            <a:pPr>
              <a:buFontTx/>
              <a:buChar char="-"/>
            </a:pPr>
            <a:r>
              <a:rPr lang="sk-SK" sz="1600" dirty="0" smtClean="0"/>
              <a:t> </a:t>
            </a:r>
            <a:r>
              <a:rPr lang="sk-SK" sz="1600" dirty="0" err="1" smtClean="0"/>
              <a:t>Informace</a:t>
            </a:r>
            <a:r>
              <a:rPr lang="sk-SK" sz="1600" dirty="0" smtClean="0"/>
              <a:t> </a:t>
            </a:r>
            <a:r>
              <a:rPr lang="sk-SK" sz="1600" dirty="0" err="1" smtClean="0"/>
              <a:t>jsou</a:t>
            </a:r>
            <a:r>
              <a:rPr lang="sk-SK" sz="1600" dirty="0" smtClean="0"/>
              <a:t> </a:t>
            </a:r>
            <a:r>
              <a:rPr lang="sk-SK" sz="1600" dirty="0" err="1" smtClean="0"/>
              <a:t>interpolovány</a:t>
            </a:r>
            <a:r>
              <a:rPr lang="sk-SK" sz="1600" dirty="0" smtClean="0"/>
              <a:t> </a:t>
            </a:r>
            <a:r>
              <a:rPr lang="sk-SK" sz="1600" dirty="0" err="1" smtClean="0"/>
              <a:t>procesorem</a:t>
            </a:r>
            <a:r>
              <a:rPr lang="sk-SK" sz="1600" dirty="0" smtClean="0"/>
              <a:t>.</a:t>
            </a:r>
          </a:p>
          <a:p>
            <a:endParaRPr lang="sk-SK" sz="1600" dirty="0"/>
          </a:p>
          <a:p>
            <a:endParaRPr lang="sk-SK" sz="1600" dirty="0" smtClean="0"/>
          </a:p>
        </p:txBody>
      </p:sp>
      <p:pic>
        <p:nvPicPr>
          <p:cNvPr id="13" name="Obrázok 12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63212" y="3140968"/>
            <a:ext cx="3545010" cy="2304256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Pořízení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snímku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Pořízení</a:t>
            </a:r>
            <a:r>
              <a:rPr lang="sk-SK" dirty="0" smtClean="0"/>
              <a:t> snímku / </a:t>
            </a:r>
            <a:r>
              <a:rPr lang="sk-SK" sz="1050" dirty="0" err="1" smtClean="0"/>
              <a:t>Digitalizace</a:t>
            </a:r>
            <a:r>
              <a:rPr lang="sk-SK" sz="1050" dirty="0" smtClean="0"/>
              <a:t> obrazu</a:t>
            </a:r>
            <a:endParaRPr lang="pt-BR" sz="1050" dirty="0" smtClean="0"/>
          </a:p>
          <a:p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03484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err="1" smtClean="0"/>
              <a:t>Interlaced</a:t>
            </a:r>
            <a:r>
              <a:rPr lang="sk-SK" dirty="0" smtClean="0"/>
              <a:t> </a:t>
            </a:r>
            <a:r>
              <a:rPr lang="sk-SK" dirty="0" err="1" smtClean="0"/>
              <a:t>vs</a:t>
            </a:r>
            <a:r>
              <a:rPr lang="sk-SK" dirty="0" smtClean="0"/>
              <a:t>. </a:t>
            </a:r>
            <a:r>
              <a:rPr lang="sk-SK" dirty="0" err="1" smtClean="0"/>
              <a:t>Progressive</a:t>
            </a:r>
            <a:r>
              <a:rPr lang="sk-SK" dirty="0" smtClean="0"/>
              <a:t> </a:t>
            </a:r>
            <a:r>
              <a:rPr lang="sk-SK" dirty="0" err="1" smtClean="0"/>
              <a:t>scan</a:t>
            </a:r>
            <a:endParaRPr lang="sk-SK" dirty="0"/>
          </a:p>
        </p:txBody>
      </p:sp>
      <p:sp>
        <p:nvSpPr>
          <p:cNvPr id="12" name="BlokTextu 11"/>
          <p:cNvSpPr txBox="1"/>
          <p:nvPr/>
        </p:nvSpPr>
        <p:spPr>
          <a:xfrm>
            <a:off x="549077" y="1844824"/>
            <a:ext cx="79208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600" dirty="0" err="1" smtClean="0"/>
              <a:t>Interlaced</a:t>
            </a:r>
            <a:r>
              <a:rPr lang="sk-SK" sz="1600" dirty="0" smtClean="0"/>
              <a:t> </a:t>
            </a:r>
            <a:r>
              <a:rPr lang="sk-SK" sz="1600" dirty="0" err="1" smtClean="0"/>
              <a:t>scan</a:t>
            </a:r>
            <a:r>
              <a:rPr lang="sk-SK" sz="1600" dirty="0" smtClean="0"/>
              <a:t> – 2x </a:t>
            </a:r>
            <a:r>
              <a:rPr lang="sk-SK" sz="1600" dirty="0" err="1" smtClean="0"/>
              <a:t>rychleji</a:t>
            </a:r>
            <a:r>
              <a:rPr lang="sk-SK" sz="1600" dirty="0" smtClean="0"/>
              <a:t>, </a:t>
            </a:r>
            <a:r>
              <a:rPr lang="sk-SK" sz="1600" dirty="0" err="1" smtClean="0"/>
              <a:t>střídá</a:t>
            </a:r>
            <a:r>
              <a:rPr lang="sk-SK" sz="1600" dirty="0" smtClean="0"/>
              <a:t> </a:t>
            </a:r>
            <a:r>
              <a:rPr lang="sk-SK" sz="1600" dirty="0" err="1" smtClean="0"/>
              <a:t>sudé</a:t>
            </a:r>
            <a:r>
              <a:rPr lang="sk-SK" sz="1600" dirty="0" smtClean="0"/>
              <a:t> a liché </a:t>
            </a:r>
            <a:r>
              <a:rPr lang="sk-SK" sz="1600" dirty="0" err="1" smtClean="0"/>
              <a:t>řádky</a:t>
            </a:r>
            <a:r>
              <a:rPr lang="sk-SK" sz="1600" dirty="0" smtClean="0"/>
              <a:t>, videokamery.</a:t>
            </a:r>
          </a:p>
          <a:p>
            <a:r>
              <a:rPr lang="sk-SK" sz="1600" dirty="0" err="1" smtClean="0"/>
              <a:t>Progressive</a:t>
            </a:r>
            <a:r>
              <a:rPr lang="sk-SK" sz="1600" dirty="0" smtClean="0"/>
              <a:t> </a:t>
            </a:r>
            <a:r>
              <a:rPr lang="sk-SK" sz="1600" dirty="0" err="1" smtClean="0"/>
              <a:t>scan</a:t>
            </a:r>
            <a:r>
              <a:rPr lang="sk-SK" sz="1600" dirty="0" smtClean="0"/>
              <a:t> – </a:t>
            </a:r>
            <a:r>
              <a:rPr lang="sk-SK" sz="1600" dirty="0" err="1" smtClean="0"/>
              <a:t>všechno</a:t>
            </a:r>
            <a:r>
              <a:rPr lang="sk-SK" sz="1600" dirty="0" smtClean="0"/>
              <a:t> </a:t>
            </a:r>
            <a:r>
              <a:rPr lang="sk-SK" sz="1600" dirty="0" err="1" smtClean="0"/>
              <a:t>najednou</a:t>
            </a:r>
            <a:r>
              <a:rPr lang="sk-SK" sz="1600" dirty="0" smtClean="0"/>
              <a:t>.</a:t>
            </a:r>
            <a:endParaRPr lang="sk-SK" sz="1600" dirty="0"/>
          </a:p>
          <a:p>
            <a:endParaRPr lang="sk-SK" sz="1600" i="1" dirty="0" smtClean="0">
              <a:solidFill>
                <a:schemeClr val="bg1">
                  <a:lumMod val="50000"/>
                </a:schemeClr>
              </a:solidFill>
            </a:endParaRPr>
          </a:p>
          <a:p>
            <a:endParaRPr lang="sk-SK" sz="1600" i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3" name="Obrázok 12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4391" y="2904688"/>
            <a:ext cx="7878524" cy="1964472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15" name="Rovná spojnica 14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16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Pořízení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snímku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17" name="BlokTextu 16"/>
          <p:cNvSpPr txBox="1"/>
          <p:nvPr/>
        </p:nvSpPr>
        <p:spPr>
          <a:xfrm>
            <a:off x="539552" y="548680"/>
            <a:ext cx="820891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Pořízení</a:t>
            </a:r>
            <a:r>
              <a:rPr lang="sk-SK" dirty="0" smtClean="0"/>
              <a:t> snímku / </a:t>
            </a:r>
            <a:r>
              <a:rPr lang="sk-SK" sz="1050" dirty="0" err="1" smtClean="0"/>
              <a:t>Digitalizace</a:t>
            </a:r>
            <a:r>
              <a:rPr lang="sk-SK" sz="1050" dirty="0" smtClean="0"/>
              <a:t> obrazu</a:t>
            </a:r>
            <a:endParaRPr lang="pt-BR" sz="1050" dirty="0" smtClean="0"/>
          </a:p>
          <a:p>
            <a:endParaRPr lang="sk-SK" dirty="0"/>
          </a:p>
        </p:txBody>
      </p:sp>
      <p:sp>
        <p:nvSpPr>
          <p:cNvPr id="18" name="BlokTextu 17"/>
          <p:cNvSpPr txBox="1"/>
          <p:nvPr/>
        </p:nvSpPr>
        <p:spPr>
          <a:xfrm>
            <a:off x="539552" y="1403484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smtClean="0"/>
              <a:t>CCD nebo CMOS?</a:t>
            </a:r>
            <a:endParaRPr lang="sk-SK" dirty="0"/>
          </a:p>
        </p:txBody>
      </p:sp>
      <p:sp>
        <p:nvSpPr>
          <p:cNvPr id="20" name="BlokTextu 19"/>
          <p:cNvSpPr txBox="1"/>
          <p:nvPr/>
        </p:nvSpPr>
        <p:spPr>
          <a:xfrm>
            <a:off x="549077" y="1844824"/>
            <a:ext cx="792088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600" dirty="0" smtClean="0"/>
              <a:t>V </a:t>
            </a:r>
            <a:r>
              <a:rPr lang="sk-SK" sz="1600" dirty="0" err="1" smtClean="0"/>
              <a:t>čem</a:t>
            </a:r>
            <a:r>
              <a:rPr lang="sk-SK" sz="1600" dirty="0" smtClean="0"/>
              <a:t> je </a:t>
            </a:r>
            <a:r>
              <a:rPr lang="sk-SK" sz="1600" dirty="0" err="1" smtClean="0"/>
              <a:t>rozdíl</a:t>
            </a:r>
            <a:r>
              <a:rPr lang="sk-SK" sz="1600" dirty="0" smtClean="0"/>
              <a:t>?</a:t>
            </a:r>
          </a:p>
          <a:p>
            <a:endParaRPr lang="sk-SK" sz="1600" dirty="0"/>
          </a:p>
          <a:p>
            <a:r>
              <a:rPr lang="sk-SK" sz="1600" b="1" dirty="0"/>
              <a:t>CCD</a:t>
            </a:r>
            <a:r>
              <a:rPr lang="sk-SK" sz="1600" dirty="0"/>
              <a:t> snímač </a:t>
            </a:r>
            <a:r>
              <a:rPr lang="sk-SK" sz="1600" dirty="0" err="1"/>
              <a:t>načítá</a:t>
            </a:r>
            <a:r>
              <a:rPr lang="sk-SK" sz="1600" dirty="0"/>
              <a:t> </a:t>
            </a:r>
            <a:r>
              <a:rPr lang="sk-SK" sz="1600" dirty="0" err="1"/>
              <a:t>data</a:t>
            </a:r>
            <a:r>
              <a:rPr lang="sk-SK" sz="1600" dirty="0"/>
              <a:t> po </a:t>
            </a:r>
            <a:r>
              <a:rPr lang="sk-SK" sz="1600" dirty="0" err="1"/>
              <a:t>řádcích</a:t>
            </a:r>
            <a:r>
              <a:rPr lang="sk-SK" sz="1600" dirty="0"/>
              <a:t>/</a:t>
            </a:r>
            <a:r>
              <a:rPr lang="sk-SK" sz="1600" dirty="0" err="1"/>
              <a:t>sloupcích</a:t>
            </a:r>
            <a:r>
              <a:rPr lang="sk-SK" sz="1600" dirty="0"/>
              <a:t> a potom je každý pixel z </a:t>
            </a:r>
            <a:r>
              <a:rPr lang="sk-SK" sz="1600" dirty="0" err="1"/>
              <a:t>tohoto</a:t>
            </a:r>
            <a:r>
              <a:rPr lang="sk-SK" sz="1600" dirty="0"/>
              <a:t> </a:t>
            </a:r>
            <a:r>
              <a:rPr lang="sk-SK" sz="1600" dirty="0" err="1"/>
              <a:t>řádku</a:t>
            </a:r>
            <a:r>
              <a:rPr lang="sk-SK" sz="1600" dirty="0"/>
              <a:t> resp. </a:t>
            </a:r>
            <a:r>
              <a:rPr lang="sk-SK" sz="1600" dirty="0" err="1"/>
              <a:t>sloupce</a:t>
            </a:r>
            <a:r>
              <a:rPr lang="sk-SK" sz="1600" dirty="0"/>
              <a:t> </a:t>
            </a:r>
            <a:r>
              <a:rPr lang="sk-SK" sz="1600" dirty="0" err="1"/>
              <a:t>zpracován</a:t>
            </a:r>
            <a:r>
              <a:rPr lang="sk-SK" sz="1600" dirty="0"/>
              <a:t> </a:t>
            </a:r>
            <a:r>
              <a:rPr lang="sk-SK" sz="1600" dirty="0" err="1"/>
              <a:t>samostatně</a:t>
            </a:r>
            <a:r>
              <a:rPr lang="sk-SK" sz="1600" dirty="0" smtClean="0"/>
              <a:t>.</a:t>
            </a:r>
          </a:p>
          <a:p>
            <a:endParaRPr lang="sk-SK" sz="1600" dirty="0"/>
          </a:p>
          <a:p>
            <a:r>
              <a:rPr lang="sk-SK" sz="1600" b="1" dirty="0"/>
              <a:t>CMOS</a:t>
            </a:r>
            <a:r>
              <a:rPr lang="sk-SK" sz="1600" dirty="0"/>
              <a:t> senzor je </a:t>
            </a:r>
            <a:r>
              <a:rPr lang="sk-SK" sz="1600" dirty="0" err="1"/>
              <a:t>schopen</a:t>
            </a:r>
            <a:r>
              <a:rPr lang="sk-SK" sz="1600" dirty="0"/>
              <a:t> </a:t>
            </a:r>
            <a:r>
              <a:rPr lang="sk-SK" sz="1600" dirty="0" err="1"/>
              <a:t>adresovat</a:t>
            </a:r>
            <a:r>
              <a:rPr lang="sk-SK" sz="1600" dirty="0"/>
              <a:t> každý pixel </a:t>
            </a:r>
            <a:r>
              <a:rPr lang="sk-SK" sz="1600" dirty="0" err="1"/>
              <a:t>samostatně</a:t>
            </a:r>
            <a:r>
              <a:rPr lang="sk-SK" sz="1600" dirty="0"/>
              <a:t> a </a:t>
            </a:r>
            <a:r>
              <a:rPr lang="sk-SK" sz="1600" dirty="0" err="1"/>
              <a:t>zjistit</a:t>
            </a:r>
            <a:r>
              <a:rPr lang="sk-SK" sz="1600" dirty="0"/>
              <a:t> jeho hodnotu. </a:t>
            </a:r>
            <a:endParaRPr lang="sk-SK" sz="1600" dirty="0" smtClean="0"/>
          </a:p>
          <a:p>
            <a:endParaRPr lang="sk-SK" sz="1600" dirty="0"/>
          </a:p>
          <a:p>
            <a:r>
              <a:rPr lang="sk-SK" sz="1600" dirty="0">
                <a:solidFill>
                  <a:srgbClr val="952727"/>
                </a:solidFill>
              </a:rPr>
              <a:t>CCD je </a:t>
            </a:r>
            <a:r>
              <a:rPr lang="sk-SK" sz="1600" dirty="0" err="1">
                <a:solidFill>
                  <a:srgbClr val="952727"/>
                </a:solidFill>
              </a:rPr>
              <a:t>považován</a:t>
            </a:r>
            <a:r>
              <a:rPr lang="sk-SK" sz="1600" dirty="0">
                <a:solidFill>
                  <a:srgbClr val="952727"/>
                </a:solidFill>
              </a:rPr>
              <a:t> za </a:t>
            </a:r>
            <a:r>
              <a:rPr lang="sk-SK" sz="1600" dirty="0" err="1">
                <a:solidFill>
                  <a:srgbClr val="952727"/>
                </a:solidFill>
              </a:rPr>
              <a:t>méně</a:t>
            </a:r>
            <a:r>
              <a:rPr lang="sk-SK" sz="1600" dirty="0">
                <a:solidFill>
                  <a:srgbClr val="952727"/>
                </a:solidFill>
              </a:rPr>
              <a:t> kvalitní snímač, </a:t>
            </a:r>
            <a:r>
              <a:rPr lang="sk-SK" sz="1600" dirty="0" err="1">
                <a:solidFill>
                  <a:srgbClr val="952727"/>
                </a:solidFill>
              </a:rPr>
              <a:t>protože</a:t>
            </a:r>
            <a:r>
              <a:rPr lang="sk-SK" sz="1600" dirty="0">
                <a:solidFill>
                  <a:srgbClr val="952727"/>
                </a:solidFill>
              </a:rPr>
              <a:t> trpí </a:t>
            </a:r>
            <a:r>
              <a:rPr lang="sk-SK" sz="1600" dirty="0" err="1">
                <a:solidFill>
                  <a:srgbClr val="952727"/>
                </a:solidFill>
              </a:rPr>
              <a:t>různými</a:t>
            </a:r>
            <a:r>
              <a:rPr lang="sk-SK" sz="1600" dirty="0">
                <a:solidFill>
                  <a:srgbClr val="952727"/>
                </a:solidFill>
              </a:rPr>
              <a:t> </a:t>
            </a:r>
            <a:r>
              <a:rPr lang="sk-SK" sz="1600" dirty="0" err="1">
                <a:solidFill>
                  <a:srgbClr val="952727"/>
                </a:solidFill>
              </a:rPr>
              <a:t>vadami</a:t>
            </a:r>
            <a:r>
              <a:rPr lang="sk-SK" sz="1600" dirty="0">
                <a:solidFill>
                  <a:srgbClr val="952727"/>
                </a:solidFill>
              </a:rPr>
              <a:t>, </a:t>
            </a:r>
            <a:r>
              <a:rPr lang="sk-SK" sz="1600" dirty="0" err="1">
                <a:solidFill>
                  <a:srgbClr val="952727"/>
                </a:solidFill>
              </a:rPr>
              <a:t>které</a:t>
            </a:r>
            <a:r>
              <a:rPr lang="sk-SK" sz="1600" dirty="0">
                <a:solidFill>
                  <a:srgbClr val="952727"/>
                </a:solidFill>
              </a:rPr>
              <a:t> CMOS </a:t>
            </a:r>
            <a:r>
              <a:rPr lang="sk-SK" sz="1600" dirty="0" err="1">
                <a:solidFill>
                  <a:srgbClr val="952727"/>
                </a:solidFill>
              </a:rPr>
              <a:t>díky</a:t>
            </a:r>
            <a:r>
              <a:rPr lang="sk-SK" sz="1600" dirty="0">
                <a:solidFill>
                  <a:srgbClr val="952727"/>
                </a:solidFill>
              </a:rPr>
              <a:t> jeho </a:t>
            </a:r>
            <a:r>
              <a:rPr lang="sk-SK" sz="1600" dirty="0" err="1">
                <a:solidFill>
                  <a:srgbClr val="952727"/>
                </a:solidFill>
              </a:rPr>
              <a:t>konstrukci</a:t>
            </a:r>
            <a:r>
              <a:rPr lang="sk-SK" sz="1600" dirty="0">
                <a:solidFill>
                  <a:srgbClr val="952727"/>
                </a:solidFill>
              </a:rPr>
              <a:t> </a:t>
            </a:r>
            <a:r>
              <a:rPr lang="sk-SK" sz="1600" dirty="0" err="1">
                <a:solidFill>
                  <a:srgbClr val="952727"/>
                </a:solidFill>
              </a:rPr>
              <a:t>nemůže</a:t>
            </a:r>
            <a:r>
              <a:rPr lang="sk-SK" sz="1600" dirty="0">
                <a:solidFill>
                  <a:srgbClr val="952727"/>
                </a:solidFill>
              </a:rPr>
              <a:t> </a:t>
            </a:r>
            <a:r>
              <a:rPr lang="sk-SK" sz="1600" dirty="0" err="1">
                <a:solidFill>
                  <a:srgbClr val="952727"/>
                </a:solidFill>
              </a:rPr>
              <a:t>mít</a:t>
            </a:r>
            <a:r>
              <a:rPr lang="sk-SK" sz="1600" dirty="0">
                <a:solidFill>
                  <a:srgbClr val="952727"/>
                </a:solidFill>
              </a:rPr>
              <a:t>. CMOS je však náročnejší na výrobu a je </a:t>
            </a:r>
            <a:r>
              <a:rPr lang="sk-SK" sz="1600" dirty="0" err="1">
                <a:solidFill>
                  <a:srgbClr val="952727"/>
                </a:solidFill>
              </a:rPr>
              <a:t>tedy</a:t>
            </a:r>
            <a:r>
              <a:rPr lang="sk-SK" sz="1600" dirty="0">
                <a:solidFill>
                  <a:srgbClr val="952727"/>
                </a:solidFill>
              </a:rPr>
              <a:t> </a:t>
            </a:r>
            <a:r>
              <a:rPr lang="sk-SK" sz="1600" dirty="0" err="1">
                <a:solidFill>
                  <a:srgbClr val="952727"/>
                </a:solidFill>
              </a:rPr>
              <a:t>dražší</a:t>
            </a:r>
            <a:r>
              <a:rPr lang="sk-SK" sz="1600" dirty="0">
                <a:solidFill>
                  <a:srgbClr val="952727"/>
                </a:solidFill>
              </a:rPr>
              <a:t>. </a:t>
            </a:r>
          </a:p>
          <a:p>
            <a:endParaRPr lang="sk-SK" sz="1600" dirty="0"/>
          </a:p>
          <a:p>
            <a:endParaRPr lang="sk-SK" sz="1600" dirty="0"/>
          </a:p>
          <a:p>
            <a:endParaRPr lang="sk-SK" sz="1600" i="1" dirty="0" smtClean="0">
              <a:solidFill>
                <a:schemeClr val="bg1">
                  <a:lumMod val="50000"/>
                </a:schemeClr>
              </a:solidFill>
            </a:endParaRPr>
          </a:p>
          <a:p>
            <a:endParaRPr lang="sk-SK" sz="1600" i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Pořízení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snímku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Pořízení</a:t>
            </a:r>
            <a:r>
              <a:rPr lang="sk-SK" dirty="0" smtClean="0"/>
              <a:t> snímku / </a:t>
            </a:r>
            <a:r>
              <a:rPr lang="sk-SK" sz="1050" dirty="0" err="1" smtClean="0"/>
              <a:t>Digitalizace</a:t>
            </a:r>
            <a:r>
              <a:rPr lang="sk-SK" sz="1050" dirty="0" smtClean="0"/>
              <a:t> obrazu</a:t>
            </a:r>
            <a:endParaRPr lang="pt-BR" sz="1050" dirty="0" smtClean="0"/>
          </a:p>
          <a:p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03484"/>
            <a:ext cx="8208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smtClean="0"/>
              <a:t>CCD </a:t>
            </a:r>
            <a:r>
              <a:rPr lang="sk-SK" sz="1400" dirty="0" smtClean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sk-SK" sz="1400" dirty="0" err="1" smtClean="0">
                <a:solidFill>
                  <a:schemeClr val="bg1">
                    <a:lumMod val="50000"/>
                  </a:schemeClr>
                </a:solidFill>
              </a:rPr>
              <a:t>Coupled</a:t>
            </a:r>
            <a:r>
              <a:rPr lang="sk-SK" sz="14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sk-SK" sz="1400" dirty="0" err="1">
                <a:solidFill>
                  <a:schemeClr val="bg1">
                    <a:lumMod val="50000"/>
                  </a:schemeClr>
                </a:solidFill>
              </a:rPr>
              <a:t>Charge</a:t>
            </a:r>
            <a:r>
              <a:rPr lang="sk-SK" sz="14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sk-SK" sz="1400" dirty="0" smtClean="0">
                <a:solidFill>
                  <a:schemeClr val="bg1">
                    <a:lumMod val="50000"/>
                  </a:schemeClr>
                </a:solidFill>
              </a:rPr>
              <a:t>Device)</a:t>
            </a:r>
            <a:endParaRPr lang="sk-SK" sz="1400" dirty="0">
              <a:solidFill>
                <a:schemeClr val="bg1">
                  <a:lumMod val="50000"/>
                </a:schemeClr>
              </a:solidFill>
            </a:endParaRPr>
          </a:p>
          <a:p>
            <a:endParaRPr lang="sk-SK" dirty="0"/>
          </a:p>
        </p:txBody>
      </p:sp>
      <p:sp>
        <p:nvSpPr>
          <p:cNvPr id="12" name="BlokTextu 11"/>
          <p:cNvSpPr txBox="1"/>
          <p:nvPr/>
        </p:nvSpPr>
        <p:spPr>
          <a:xfrm>
            <a:off x="549077" y="1844824"/>
            <a:ext cx="380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600" b="1" dirty="0" smtClean="0">
                <a:solidFill>
                  <a:schemeClr val="bg1">
                    <a:lumMod val="10000"/>
                  </a:schemeClr>
                </a:solidFill>
              </a:rPr>
              <a:t>Výhody: </a:t>
            </a:r>
            <a:r>
              <a:rPr lang="sk-SK" sz="1600" dirty="0" smtClean="0">
                <a:solidFill>
                  <a:schemeClr val="bg1">
                    <a:lumMod val="10000"/>
                  </a:schemeClr>
                </a:solidFill>
              </a:rPr>
              <a:t>vysoká </a:t>
            </a:r>
            <a:r>
              <a:rPr lang="sk-SK" sz="1600" dirty="0" err="1" smtClean="0">
                <a:solidFill>
                  <a:schemeClr val="bg1">
                    <a:lumMod val="10000"/>
                  </a:schemeClr>
                </a:solidFill>
              </a:rPr>
              <a:t>citlivost</a:t>
            </a:r>
            <a:r>
              <a:rPr lang="sk-SK" sz="1600" dirty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sk-SK" sz="1600" i="1" dirty="0" smtClean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sk-SK" sz="1600" i="1" dirty="0" err="1" smtClean="0">
                <a:solidFill>
                  <a:schemeClr val="bg1">
                    <a:lumMod val="50000"/>
                  </a:schemeClr>
                </a:solidFill>
              </a:rPr>
              <a:t>astronomie</a:t>
            </a:r>
            <a:r>
              <a:rPr lang="sk-SK" sz="1600" i="1" dirty="0" smtClean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sk-SK" sz="1600" i="1" dirty="0" err="1" smtClean="0">
                <a:solidFill>
                  <a:schemeClr val="bg1">
                    <a:lumMod val="50000"/>
                  </a:schemeClr>
                </a:solidFill>
              </a:rPr>
              <a:t>mikroskopie</a:t>
            </a:r>
            <a:r>
              <a:rPr lang="sk-SK" sz="1600" i="1" dirty="0" smtClean="0">
                <a:solidFill>
                  <a:schemeClr val="bg1">
                    <a:lumMod val="50000"/>
                  </a:schemeClr>
                </a:solidFill>
              </a:rPr>
              <a:t>)</a:t>
            </a:r>
            <a:r>
              <a:rPr lang="sk-SK" sz="1600" dirty="0" smtClean="0">
                <a:solidFill>
                  <a:schemeClr val="bg1">
                    <a:lumMod val="10000"/>
                  </a:schemeClr>
                </a:solidFill>
              </a:rPr>
              <a:t>, vysoká uniformita.</a:t>
            </a:r>
          </a:p>
          <a:p>
            <a:endParaRPr lang="sk-SK" sz="1600" dirty="0" smtClean="0">
              <a:solidFill>
                <a:schemeClr val="bg1">
                  <a:lumMod val="10000"/>
                </a:schemeClr>
              </a:solidFill>
            </a:endParaRPr>
          </a:p>
          <a:p>
            <a:r>
              <a:rPr lang="sk-SK" sz="1600" b="1" dirty="0" smtClean="0">
                <a:solidFill>
                  <a:schemeClr val="bg1">
                    <a:lumMod val="10000"/>
                  </a:schemeClr>
                </a:solidFill>
              </a:rPr>
              <a:t>Nevýhody:</a:t>
            </a:r>
            <a:r>
              <a:rPr lang="sk-SK" sz="1600" dirty="0" smtClean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sk-SK" sz="1600" dirty="0" err="1" smtClean="0">
                <a:solidFill>
                  <a:schemeClr val="bg1">
                    <a:lumMod val="10000"/>
                  </a:schemeClr>
                </a:solidFill>
              </a:rPr>
              <a:t>složitý</a:t>
            </a:r>
            <a:r>
              <a:rPr lang="sk-SK" sz="1600" dirty="0" smtClean="0">
                <a:solidFill>
                  <a:schemeClr val="bg1">
                    <a:lumMod val="10000"/>
                  </a:schemeClr>
                </a:solidFill>
              </a:rPr>
              <a:t> na výrobu.</a:t>
            </a:r>
            <a:endParaRPr lang="sk-SK" sz="1600" dirty="0">
              <a:solidFill>
                <a:schemeClr val="bg1">
                  <a:lumMod val="10000"/>
                </a:schemeClr>
              </a:solidFill>
            </a:endParaRPr>
          </a:p>
        </p:txBody>
      </p:sp>
      <p:pic>
        <p:nvPicPr>
          <p:cNvPr id="13" name="Obrázok 12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6016" y="1484784"/>
            <a:ext cx="3791897" cy="4537698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4" name="BlokTextu 13"/>
          <p:cNvSpPr txBox="1"/>
          <p:nvPr/>
        </p:nvSpPr>
        <p:spPr>
          <a:xfrm>
            <a:off x="4716016" y="6093296"/>
            <a:ext cx="3528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200" dirty="0" err="1" smtClean="0"/>
              <a:t>Ukázka</a:t>
            </a:r>
            <a:r>
              <a:rPr lang="sk-SK" sz="1200" dirty="0" smtClean="0"/>
              <a:t> vyčítaní </a:t>
            </a:r>
            <a:r>
              <a:rPr lang="sk-SK" sz="1200" dirty="0" err="1" smtClean="0"/>
              <a:t>fotodiody</a:t>
            </a:r>
            <a:r>
              <a:rPr lang="sk-SK" sz="1200" dirty="0" smtClean="0"/>
              <a:t>.</a:t>
            </a:r>
            <a:endParaRPr lang="sk-SK" sz="12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Pořízení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snímku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Pořízení</a:t>
            </a:r>
            <a:r>
              <a:rPr lang="sk-SK" dirty="0" smtClean="0"/>
              <a:t> snímku / </a:t>
            </a:r>
            <a:r>
              <a:rPr lang="sk-SK" sz="1050" dirty="0" err="1" smtClean="0"/>
              <a:t>Digitalizace</a:t>
            </a:r>
            <a:r>
              <a:rPr lang="sk-SK" sz="1050" dirty="0" smtClean="0"/>
              <a:t> obrazu</a:t>
            </a:r>
            <a:endParaRPr lang="pt-BR" sz="1050" dirty="0" smtClean="0"/>
          </a:p>
          <a:p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03484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err="1" smtClean="0"/>
              <a:t>Smearing</a:t>
            </a:r>
            <a:endParaRPr lang="sk-SK" dirty="0"/>
          </a:p>
        </p:txBody>
      </p:sp>
      <p:sp>
        <p:nvSpPr>
          <p:cNvPr id="12" name="BlokTextu 11"/>
          <p:cNvSpPr txBox="1"/>
          <p:nvPr/>
        </p:nvSpPr>
        <p:spPr>
          <a:xfrm>
            <a:off x="549077" y="1844824"/>
            <a:ext cx="79833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600" dirty="0" err="1" smtClean="0">
                <a:solidFill>
                  <a:schemeClr val="bg1">
                    <a:lumMod val="10000"/>
                  </a:schemeClr>
                </a:solidFill>
              </a:rPr>
              <a:t>Vada</a:t>
            </a:r>
            <a:r>
              <a:rPr lang="sk-SK" sz="1600" dirty="0" smtClean="0">
                <a:solidFill>
                  <a:schemeClr val="bg1">
                    <a:lumMod val="10000"/>
                  </a:schemeClr>
                </a:solidFill>
              </a:rPr>
              <a:t> snímače </a:t>
            </a:r>
            <a:r>
              <a:rPr lang="sk-SK" sz="1600" dirty="0" err="1" smtClean="0">
                <a:solidFill>
                  <a:schemeClr val="bg1">
                    <a:lumMod val="10000"/>
                  </a:schemeClr>
                </a:solidFill>
              </a:rPr>
              <a:t>která</a:t>
            </a:r>
            <a:r>
              <a:rPr lang="sk-SK" sz="1600" dirty="0" smtClean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sk-SK" sz="1600" dirty="0" smtClean="0"/>
              <a:t>vzniká </a:t>
            </a:r>
            <a:r>
              <a:rPr lang="sk-SK" sz="1600" dirty="0" err="1"/>
              <a:t>při</a:t>
            </a:r>
            <a:r>
              <a:rPr lang="sk-SK" sz="1600" dirty="0"/>
              <a:t> </a:t>
            </a:r>
            <a:r>
              <a:rPr lang="sk-SK" sz="1600" dirty="0" err="1"/>
              <a:t>přeexponovaní</a:t>
            </a:r>
            <a:r>
              <a:rPr lang="sk-SK" sz="1600" dirty="0"/>
              <a:t> </a:t>
            </a:r>
            <a:r>
              <a:rPr lang="sk-SK" sz="1600" dirty="0" err="1"/>
              <a:t>záběru</a:t>
            </a:r>
            <a:r>
              <a:rPr lang="sk-SK" sz="1600" dirty="0"/>
              <a:t>.</a:t>
            </a:r>
          </a:p>
        </p:txBody>
      </p:sp>
      <p:pic>
        <p:nvPicPr>
          <p:cNvPr id="13" name="Obrázok 12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3140967"/>
            <a:ext cx="4824536" cy="2713801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8" name="Rovná spojnica 7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9" name="Zástupný symbol päty 3"/>
          <p:cNvSpPr txBox="1">
            <a:spLocks/>
          </p:cNvSpPr>
          <p:nvPr/>
        </p:nvSpPr>
        <p:spPr>
          <a:xfrm>
            <a:off x="72008" y="6492875"/>
            <a:ext cx="2411760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11" name="BlokTextu 10"/>
          <p:cNvSpPr txBox="1"/>
          <p:nvPr/>
        </p:nvSpPr>
        <p:spPr>
          <a:xfrm>
            <a:off x="539552" y="548680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Úvodem</a:t>
            </a:r>
            <a:endParaRPr lang="sk-SK" sz="3200" dirty="0"/>
          </a:p>
        </p:txBody>
      </p:sp>
      <p:sp>
        <p:nvSpPr>
          <p:cNvPr id="15" name="BlokTextu 14"/>
          <p:cNvSpPr txBox="1"/>
          <p:nvPr/>
        </p:nvSpPr>
        <p:spPr>
          <a:xfrm>
            <a:off x="573460" y="1412776"/>
            <a:ext cx="7992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err="1" smtClean="0"/>
              <a:t>Přednáška</a:t>
            </a:r>
            <a:r>
              <a:rPr lang="sk-SK" dirty="0" smtClean="0"/>
              <a:t> a cvičení </a:t>
            </a:r>
            <a:r>
              <a:rPr lang="sk-SK" dirty="0" err="1" smtClean="0"/>
              <a:t>navazuje</a:t>
            </a:r>
            <a:r>
              <a:rPr lang="sk-SK" dirty="0" smtClean="0"/>
              <a:t> na maturitní otázky z Informatiky.</a:t>
            </a:r>
            <a:endParaRPr lang="sk-SK" dirty="0"/>
          </a:p>
        </p:txBody>
      </p:sp>
      <p:sp>
        <p:nvSpPr>
          <p:cNvPr id="16" name="BlokTextu 15"/>
          <p:cNvSpPr txBox="1"/>
          <p:nvPr/>
        </p:nvSpPr>
        <p:spPr>
          <a:xfrm>
            <a:off x="573460" y="1681644"/>
            <a:ext cx="7992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u="sng" dirty="0">
                <a:hlinkClick r:id="rId3"/>
              </a:rPr>
              <a:t>http://www.novamaturita.cz/katalogy-pozadavku-1404033138.html</a:t>
            </a:r>
            <a:endParaRPr lang="sk-SK" sz="1400" dirty="0"/>
          </a:p>
          <a:p>
            <a:endParaRPr lang="sk-SK" sz="1400" dirty="0"/>
          </a:p>
        </p:txBody>
      </p:sp>
      <p:sp>
        <p:nvSpPr>
          <p:cNvPr id="18" name="BlokTextu 17"/>
          <p:cNvSpPr txBox="1"/>
          <p:nvPr/>
        </p:nvSpPr>
        <p:spPr>
          <a:xfrm>
            <a:off x="568127" y="2051556"/>
            <a:ext cx="7992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smtClean="0"/>
              <a:t>Obsah kurzu je </a:t>
            </a:r>
            <a:r>
              <a:rPr lang="sk-SK" dirty="0" err="1" smtClean="0"/>
              <a:t>větší</a:t>
            </a:r>
            <a:r>
              <a:rPr lang="sk-SK" dirty="0" smtClean="0"/>
              <a:t> „i</a:t>
            </a:r>
            <a:r>
              <a:rPr lang="en-US" dirty="0" smtClean="0"/>
              <a:t> men</a:t>
            </a:r>
            <a:r>
              <a:rPr lang="sk-SK" dirty="0" err="1" smtClean="0"/>
              <a:t>ší</a:t>
            </a:r>
            <a:r>
              <a:rPr lang="sk-SK" dirty="0" smtClean="0"/>
              <a:t>“ než nutné znalosti k </a:t>
            </a:r>
            <a:r>
              <a:rPr lang="sk-SK" dirty="0" err="1" smtClean="0"/>
              <a:t>maturitě</a:t>
            </a:r>
            <a:r>
              <a:rPr lang="sk-SK" dirty="0" smtClean="0"/>
              <a:t>. </a:t>
            </a:r>
            <a:endParaRPr lang="sk-SK" dirty="0"/>
          </a:p>
        </p:txBody>
      </p:sp>
      <p:sp>
        <p:nvSpPr>
          <p:cNvPr id="19" name="BlokTextu 18"/>
          <p:cNvSpPr txBox="1"/>
          <p:nvPr/>
        </p:nvSpPr>
        <p:spPr>
          <a:xfrm>
            <a:off x="568127" y="2627620"/>
            <a:ext cx="7992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err="1" smtClean="0"/>
              <a:t>Dozvíte</a:t>
            </a:r>
            <a:r>
              <a:rPr lang="sk-SK" dirty="0" smtClean="0"/>
              <a:t> </a:t>
            </a:r>
            <a:r>
              <a:rPr lang="sk-SK" dirty="0" err="1" smtClean="0"/>
              <a:t>se</a:t>
            </a:r>
            <a:r>
              <a:rPr lang="sk-SK" dirty="0"/>
              <a:t>:</a:t>
            </a:r>
          </a:p>
        </p:txBody>
      </p:sp>
      <p:sp>
        <p:nvSpPr>
          <p:cNvPr id="20" name="BlokTextu 19"/>
          <p:cNvSpPr txBox="1"/>
          <p:nvPr/>
        </p:nvSpPr>
        <p:spPr>
          <a:xfrm>
            <a:off x="755576" y="2946430"/>
            <a:ext cx="79928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600" dirty="0" err="1" smtClean="0"/>
              <a:t>Něco</a:t>
            </a:r>
            <a:r>
              <a:rPr lang="sk-SK" sz="1600" dirty="0" smtClean="0"/>
              <a:t> o </a:t>
            </a:r>
            <a:r>
              <a:rPr lang="sk-SK" sz="1600" dirty="0" err="1" smtClean="0"/>
              <a:t>současné</a:t>
            </a:r>
            <a:r>
              <a:rPr lang="sk-SK" sz="1600" dirty="0" smtClean="0"/>
              <a:t> </a:t>
            </a:r>
            <a:r>
              <a:rPr lang="sk-SK" sz="1600" dirty="0" err="1" smtClean="0"/>
              <a:t>digitální</a:t>
            </a:r>
            <a:r>
              <a:rPr lang="sk-SK" sz="1600" dirty="0" smtClean="0"/>
              <a:t> fotografii </a:t>
            </a:r>
            <a:r>
              <a:rPr lang="sk-SK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(Od </a:t>
            </a:r>
            <a:r>
              <a:rPr lang="sk-SK" sz="16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pořízení</a:t>
            </a:r>
            <a:r>
              <a:rPr lang="sk-SK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snímku až po konečnou úpravu)</a:t>
            </a:r>
          </a:p>
          <a:p>
            <a:r>
              <a:rPr lang="sk-SK" sz="1600" dirty="0" err="1" smtClean="0"/>
              <a:t>Něco</a:t>
            </a:r>
            <a:r>
              <a:rPr lang="sk-SK" sz="1600" dirty="0" smtClean="0"/>
              <a:t> o </a:t>
            </a:r>
            <a:r>
              <a:rPr lang="sk-SK" sz="1600" dirty="0" err="1" smtClean="0"/>
              <a:t>webdesignu</a:t>
            </a:r>
            <a:r>
              <a:rPr lang="sk-SK" sz="1600" dirty="0" smtClean="0"/>
              <a:t> </a:t>
            </a:r>
            <a:r>
              <a:rPr lang="sk-SK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sk-SK" sz="16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</a:t>
            </a:r>
            <a:r>
              <a:rPr lang="sk-SK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je </a:t>
            </a:r>
            <a:r>
              <a:rPr lang="sk-SK" sz="16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webdesign</a:t>
            </a:r>
            <a:r>
              <a:rPr lang="sk-SK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a </a:t>
            </a:r>
            <a:r>
              <a:rPr lang="sk-SK" sz="16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</a:t>
            </a:r>
            <a:r>
              <a:rPr lang="sk-SK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je spíše špatná grafika)</a:t>
            </a:r>
          </a:p>
          <a:p>
            <a:r>
              <a:rPr lang="sk-SK" sz="1600" dirty="0" err="1" smtClean="0"/>
              <a:t>Něco</a:t>
            </a:r>
            <a:r>
              <a:rPr lang="sk-SK" sz="1600" dirty="0" smtClean="0"/>
              <a:t> o 3D </a:t>
            </a:r>
            <a:r>
              <a:rPr lang="sk-SK" sz="1600" dirty="0" err="1" smtClean="0"/>
              <a:t>grafice</a:t>
            </a:r>
            <a:r>
              <a:rPr lang="sk-SK" sz="1600" dirty="0" smtClean="0"/>
              <a:t> </a:t>
            </a:r>
            <a:r>
              <a:rPr lang="sk-SK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sk-SK" sz="16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tečka</a:t>
            </a:r>
            <a:r>
              <a:rPr lang="sk-SK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na </a:t>
            </a:r>
            <a:r>
              <a:rPr lang="sk-SK" sz="16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závěr</a:t>
            </a:r>
            <a:r>
              <a:rPr lang="sk-SK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sk-SK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 </a:t>
            </a:r>
            <a:r>
              <a:rPr lang="sk-SK" sz="16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interaktivní</a:t>
            </a:r>
            <a:r>
              <a:rPr lang="sk-SK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sk-SK" sz="16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prohlídkou</a:t>
            </a:r>
            <a:r>
              <a:rPr lang="sk-SK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sk-SK" sz="16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laboratoře</a:t>
            </a:r>
            <a:r>
              <a:rPr lang="sk-SK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</a:p>
          <a:p>
            <a:endParaRPr lang="sk-SK" sz="1600" dirty="0"/>
          </a:p>
        </p:txBody>
      </p:sp>
      <p:sp>
        <p:nvSpPr>
          <p:cNvPr id="21" name="BlokTextu 20"/>
          <p:cNvSpPr txBox="1"/>
          <p:nvPr/>
        </p:nvSpPr>
        <p:spPr>
          <a:xfrm>
            <a:off x="568127" y="3905180"/>
            <a:ext cx="7992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smtClean="0"/>
              <a:t>Cvičení z:</a:t>
            </a:r>
            <a:endParaRPr lang="sk-SK" dirty="0"/>
          </a:p>
        </p:txBody>
      </p:sp>
      <p:sp>
        <p:nvSpPr>
          <p:cNvPr id="22" name="BlokTextu 21"/>
          <p:cNvSpPr txBox="1"/>
          <p:nvPr/>
        </p:nvSpPr>
        <p:spPr>
          <a:xfrm>
            <a:off x="755576" y="4223990"/>
            <a:ext cx="79928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600" dirty="0" smtClean="0"/>
              <a:t>Úprava v </a:t>
            </a:r>
            <a:r>
              <a:rPr lang="sk-SK" sz="1600" dirty="0" err="1" smtClean="0"/>
              <a:t>rastrovém</a:t>
            </a:r>
            <a:r>
              <a:rPr lang="sk-SK" sz="1600" dirty="0" smtClean="0"/>
              <a:t> editoru. </a:t>
            </a:r>
            <a:endParaRPr lang="sk-SK" sz="16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sk-SK" sz="1600" dirty="0" err="1" smtClean="0"/>
              <a:t>Programování</a:t>
            </a:r>
            <a:r>
              <a:rPr lang="sk-SK" sz="1600" dirty="0" smtClean="0"/>
              <a:t> </a:t>
            </a:r>
            <a:r>
              <a:rPr lang="sk-SK" sz="1600" dirty="0" err="1" smtClean="0"/>
              <a:t>xHTML</a:t>
            </a:r>
            <a:r>
              <a:rPr lang="sk-SK" sz="1600" dirty="0" smtClean="0"/>
              <a:t> a CSS.</a:t>
            </a:r>
          </a:p>
          <a:p>
            <a:r>
              <a:rPr lang="sk-SK" sz="1600" dirty="0" err="1" smtClean="0"/>
              <a:t>Diskuze</a:t>
            </a:r>
            <a:r>
              <a:rPr lang="sk-SK" sz="1600" dirty="0" smtClean="0"/>
              <a:t> na téma </a:t>
            </a:r>
            <a:r>
              <a:rPr lang="sk-SK" sz="1600" dirty="0" err="1" smtClean="0"/>
              <a:t>součastný</a:t>
            </a:r>
            <a:r>
              <a:rPr lang="sk-SK" sz="1600" dirty="0" smtClean="0"/>
              <a:t> web </a:t>
            </a:r>
            <a:r>
              <a:rPr lang="sk-SK" sz="1600" dirty="0" err="1" smtClean="0"/>
              <a:t>design</a:t>
            </a:r>
            <a:r>
              <a:rPr lang="sk-SK" sz="1600" dirty="0" smtClean="0"/>
              <a:t> českých </a:t>
            </a:r>
            <a:r>
              <a:rPr lang="sk-SK" sz="1600" dirty="0" err="1" smtClean="0"/>
              <a:t>škol</a:t>
            </a:r>
            <a:r>
              <a:rPr lang="sk-SK" sz="1600" dirty="0" smtClean="0"/>
              <a:t>.</a:t>
            </a:r>
            <a:endParaRPr lang="sk-SK" sz="16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Pořízení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snímku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Pořízení</a:t>
            </a:r>
            <a:r>
              <a:rPr lang="sk-SK" dirty="0" smtClean="0"/>
              <a:t> snímku / </a:t>
            </a:r>
            <a:r>
              <a:rPr lang="sk-SK" sz="1050" dirty="0" err="1" smtClean="0"/>
              <a:t>Digitalizace</a:t>
            </a:r>
            <a:r>
              <a:rPr lang="sk-SK" sz="1050" dirty="0" smtClean="0"/>
              <a:t> obrazu</a:t>
            </a:r>
            <a:endParaRPr lang="pt-BR" sz="1050" dirty="0" smtClean="0"/>
          </a:p>
          <a:p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03484"/>
            <a:ext cx="8208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smtClean="0"/>
              <a:t>CMOS </a:t>
            </a:r>
            <a:r>
              <a:rPr lang="sk-SK" sz="1400" dirty="0" smtClean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sk-SK" sz="1400" dirty="0" err="1">
                <a:solidFill>
                  <a:schemeClr val="bg1">
                    <a:lumMod val="50000"/>
                  </a:schemeClr>
                </a:solidFill>
              </a:rPr>
              <a:t>Complementary</a:t>
            </a:r>
            <a:r>
              <a:rPr lang="sk-SK" sz="14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sk-SK" sz="1400" dirty="0" smtClean="0">
                <a:solidFill>
                  <a:schemeClr val="bg1">
                    <a:lumMod val="50000"/>
                  </a:schemeClr>
                </a:solidFill>
              </a:rPr>
              <a:t>metal – oxide – </a:t>
            </a:r>
            <a:r>
              <a:rPr lang="sk-SK" sz="1400" dirty="0" err="1" smtClean="0">
                <a:solidFill>
                  <a:schemeClr val="bg1">
                    <a:lumMod val="50000"/>
                  </a:schemeClr>
                </a:solidFill>
              </a:rPr>
              <a:t>semiconductor</a:t>
            </a:r>
            <a:r>
              <a:rPr lang="sk-SK" sz="1400" dirty="0" smtClean="0">
                <a:solidFill>
                  <a:schemeClr val="bg1">
                    <a:lumMod val="50000"/>
                  </a:schemeClr>
                </a:solidFill>
              </a:rPr>
              <a:t>)</a:t>
            </a:r>
            <a:endParaRPr lang="sk-SK" sz="1400" dirty="0">
              <a:solidFill>
                <a:schemeClr val="bg1">
                  <a:lumMod val="50000"/>
                </a:schemeClr>
              </a:solidFill>
            </a:endParaRPr>
          </a:p>
          <a:p>
            <a:endParaRPr lang="sk-SK" dirty="0"/>
          </a:p>
        </p:txBody>
      </p:sp>
      <p:sp>
        <p:nvSpPr>
          <p:cNvPr id="12" name="BlokTextu 11"/>
          <p:cNvSpPr txBox="1"/>
          <p:nvPr/>
        </p:nvSpPr>
        <p:spPr>
          <a:xfrm>
            <a:off x="549077" y="1844824"/>
            <a:ext cx="719127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600" b="1" dirty="0" smtClean="0">
                <a:solidFill>
                  <a:schemeClr val="bg1">
                    <a:lumMod val="10000"/>
                  </a:schemeClr>
                </a:solidFill>
              </a:rPr>
              <a:t>Výhody: 	</a:t>
            </a:r>
            <a:r>
              <a:rPr lang="sk-SK" sz="1600" dirty="0" err="1" smtClean="0">
                <a:solidFill>
                  <a:schemeClr val="bg1">
                    <a:lumMod val="10000"/>
                  </a:schemeClr>
                </a:solidFill>
              </a:rPr>
              <a:t>levný</a:t>
            </a:r>
            <a:r>
              <a:rPr lang="sk-SK" sz="1600" b="1" dirty="0" smtClean="0">
                <a:solidFill>
                  <a:schemeClr val="bg1">
                    <a:lumMod val="10000"/>
                  </a:schemeClr>
                </a:solidFill>
              </a:rPr>
              <a:t> </a:t>
            </a:r>
          </a:p>
          <a:p>
            <a:r>
              <a:rPr lang="sk-SK" sz="1600" dirty="0" smtClean="0"/>
              <a:t>	malé </a:t>
            </a:r>
            <a:r>
              <a:rPr lang="sk-SK" sz="1600" dirty="0" err="1"/>
              <a:t>množství</a:t>
            </a:r>
            <a:r>
              <a:rPr lang="sk-SK" sz="1600" dirty="0"/>
              <a:t> energie na </a:t>
            </a:r>
            <a:r>
              <a:rPr lang="sk-SK" sz="1600" dirty="0" err="1" smtClean="0"/>
              <a:t>provoz</a:t>
            </a:r>
            <a:r>
              <a:rPr lang="sk-SK" sz="1600" dirty="0" smtClean="0">
                <a:solidFill>
                  <a:schemeClr val="bg1">
                    <a:lumMod val="10000"/>
                  </a:schemeClr>
                </a:solidFill>
              </a:rPr>
              <a:t> </a:t>
            </a:r>
          </a:p>
          <a:p>
            <a:r>
              <a:rPr lang="sk-SK" sz="1600" dirty="0">
                <a:solidFill>
                  <a:schemeClr val="bg1">
                    <a:lumMod val="10000"/>
                  </a:schemeClr>
                </a:solidFill>
              </a:rPr>
              <a:t>	</a:t>
            </a:r>
            <a:r>
              <a:rPr lang="sk-SK" sz="1600" dirty="0" smtClean="0"/>
              <a:t>umožňuje </a:t>
            </a:r>
            <a:r>
              <a:rPr lang="sk-SK" sz="1600" dirty="0" err="1"/>
              <a:t>vyčítat</a:t>
            </a:r>
            <a:r>
              <a:rPr lang="sk-SK" sz="1600" dirty="0"/>
              <a:t> </a:t>
            </a:r>
            <a:r>
              <a:rPr lang="sk-SK" sz="1600" dirty="0" err="1"/>
              <a:t>data</a:t>
            </a:r>
            <a:r>
              <a:rPr lang="sk-SK" sz="1600" dirty="0"/>
              <a:t> </a:t>
            </a:r>
            <a:r>
              <a:rPr lang="sk-SK" sz="1600" dirty="0" err="1"/>
              <a:t>třemi</a:t>
            </a:r>
            <a:r>
              <a:rPr lang="sk-SK" sz="1600" dirty="0"/>
              <a:t> </a:t>
            </a:r>
            <a:r>
              <a:rPr lang="sk-SK" sz="1600" dirty="0" err="1" smtClean="0"/>
              <a:t>způsoby</a:t>
            </a:r>
            <a:r>
              <a:rPr lang="sk-SK" sz="1600" dirty="0" smtClean="0"/>
              <a:t>: </a:t>
            </a:r>
            <a:r>
              <a:rPr lang="sk-SK" sz="1600" dirty="0"/>
              <a:t/>
            </a:r>
            <a:br>
              <a:rPr lang="sk-SK" sz="1600" dirty="0"/>
            </a:br>
            <a:r>
              <a:rPr lang="sk-SK" sz="1600" dirty="0" smtClean="0"/>
              <a:t>		- </a:t>
            </a:r>
            <a:r>
              <a:rPr lang="sk-SK" sz="1600" dirty="0"/>
              <a:t>Po </a:t>
            </a:r>
            <a:r>
              <a:rPr lang="sk-SK" sz="1600" dirty="0" err="1"/>
              <a:t>pixelu</a:t>
            </a:r>
            <a:r>
              <a:rPr lang="sk-SK" sz="1600" dirty="0"/>
              <a:t/>
            </a:r>
            <a:br>
              <a:rPr lang="sk-SK" sz="1600" dirty="0"/>
            </a:br>
            <a:r>
              <a:rPr lang="sk-SK" sz="1600" dirty="0" smtClean="0"/>
              <a:t>		- </a:t>
            </a:r>
            <a:r>
              <a:rPr lang="sk-SK" sz="1600" dirty="0"/>
              <a:t>Po </a:t>
            </a:r>
            <a:r>
              <a:rPr lang="sk-SK" sz="1600" dirty="0" err="1"/>
              <a:t>řádku</a:t>
            </a:r>
            <a:r>
              <a:rPr lang="sk-SK" sz="1600" dirty="0"/>
              <a:t> (</a:t>
            </a:r>
            <a:r>
              <a:rPr lang="sk-SK" sz="1600" dirty="0" err="1"/>
              <a:t>Nejpoužívanější</a:t>
            </a:r>
            <a:r>
              <a:rPr lang="sk-SK" sz="1600" dirty="0"/>
              <a:t> </a:t>
            </a:r>
            <a:r>
              <a:rPr lang="sk-SK" sz="1600" dirty="0" err="1"/>
              <a:t>způsob</a:t>
            </a:r>
            <a:r>
              <a:rPr lang="sk-SK" sz="1600" dirty="0"/>
              <a:t>)</a:t>
            </a:r>
            <a:br>
              <a:rPr lang="sk-SK" sz="1600" dirty="0"/>
            </a:br>
            <a:r>
              <a:rPr lang="sk-SK" sz="1600" dirty="0" smtClean="0"/>
              <a:t>		- </a:t>
            </a:r>
            <a:r>
              <a:rPr lang="sk-SK" sz="1600" dirty="0" err="1"/>
              <a:t>Globálně</a:t>
            </a:r>
            <a:endParaRPr lang="sk-SK" sz="1600" dirty="0"/>
          </a:p>
          <a:p>
            <a:endParaRPr lang="sk-SK" sz="1600" dirty="0" smtClean="0">
              <a:solidFill>
                <a:schemeClr val="bg1">
                  <a:lumMod val="10000"/>
                </a:schemeClr>
              </a:solidFill>
            </a:endParaRPr>
          </a:p>
          <a:p>
            <a:r>
              <a:rPr lang="sk-SK" sz="1600" b="1" dirty="0" smtClean="0">
                <a:solidFill>
                  <a:schemeClr val="bg1">
                    <a:lumMod val="10000"/>
                  </a:schemeClr>
                </a:solidFill>
              </a:rPr>
              <a:t>Nevýhody:</a:t>
            </a:r>
            <a:r>
              <a:rPr lang="sk-SK" sz="1600" dirty="0" smtClean="0">
                <a:solidFill>
                  <a:schemeClr val="bg1">
                    <a:lumMod val="10000"/>
                  </a:schemeClr>
                </a:solidFill>
              </a:rPr>
              <a:t> 	malá uniformita</a:t>
            </a:r>
            <a:endParaRPr lang="sk-SK" sz="16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15" name="BlokTextu 14"/>
          <p:cNvSpPr txBox="1"/>
          <p:nvPr/>
        </p:nvSpPr>
        <p:spPr>
          <a:xfrm>
            <a:off x="549077" y="4356393"/>
            <a:ext cx="7920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600" dirty="0">
                <a:solidFill>
                  <a:srgbClr val="952727"/>
                </a:solidFill>
              </a:rPr>
              <a:t>Celková cena </a:t>
            </a:r>
            <a:r>
              <a:rPr lang="sk-SK" sz="1600" dirty="0" err="1">
                <a:solidFill>
                  <a:srgbClr val="952727"/>
                </a:solidFill>
              </a:rPr>
              <a:t>tohoto</a:t>
            </a:r>
            <a:r>
              <a:rPr lang="sk-SK" sz="1600" dirty="0">
                <a:solidFill>
                  <a:srgbClr val="952727"/>
                </a:solidFill>
              </a:rPr>
              <a:t> senzoru je ale vyšší než </a:t>
            </a:r>
            <a:r>
              <a:rPr lang="sk-SK" sz="1600" dirty="0" smtClean="0">
                <a:solidFill>
                  <a:srgbClr val="952727"/>
                </a:solidFill>
              </a:rPr>
              <a:t>CCD </a:t>
            </a:r>
            <a:r>
              <a:rPr lang="sk-SK" sz="1600" dirty="0" err="1">
                <a:solidFill>
                  <a:srgbClr val="952727"/>
                </a:solidFill>
              </a:rPr>
              <a:t>vzhledem</a:t>
            </a:r>
            <a:r>
              <a:rPr lang="sk-SK" sz="1600" dirty="0">
                <a:solidFill>
                  <a:srgbClr val="952727"/>
                </a:solidFill>
              </a:rPr>
              <a:t> k tomu, že je komplikovanejší </a:t>
            </a:r>
            <a:r>
              <a:rPr lang="sk-SK" sz="1600" dirty="0" err="1">
                <a:solidFill>
                  <a:srgbClr val="952727"/>
                </a:solidFill>
              </a:rPr>
              <a:t>navrhnout</a:t>
            </a:r>
            <a:r>
              <a:rPr lang="sk-SK" sz="1600" dirty="0">
                <a:solidFill>
                  <a:srgbClr val="952727"/>
                </a:solidFill>
              </a:rPr>
              <a:t> celý systém.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15" name="Rovná spojnica 14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16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Pořízení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snímku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17" name="BlokTextu 16"/>
          <p:cNvSpPr txBox="1"/>
          <p:nvPr/>
        </p:nvSpPr>
        <p:spPr>
          <a:xfrm>
            <a:off x="539552" y="548680"/>
            <a:ext cx="820891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Pořízení</a:t>
            </a:r>
            <a:r>
              <a:rPr lang="sk-SK" dirty="0" smtClean="0"/>
              <a:t> snímku / </a:t>
            </a:r>
            <a:r>
              <a:rPr lang="sk-SK" sz="1050" dirty="0" err="1" smtClean="0"/>
              <a:t>Digitalizace</a:t>
            </a:r>
            <a:r>
              <a:rPr lang="sk-SK" sz="1050" dirty="0" smtClean="0"/>
              <a:t> obrazu</a:t>
            </a:r>
            <a:endParaRPr lang="pt-BR" sz="1050" dirty="0" smtClean="0"/>
          </a:p>
          <a:p>
            <a:endParaRPr lang="sk-SK" dirty="0"/>
          </a:p>
        </p:txBody>
      </p:sp>
      <p:sp>
        <p:nvSpPr>
          <p:cNvPr id="18" name="BlokTextu 17"/>
          <p:cNvSpPr txBox="1"/>
          <p:nvPr/>
        </p:nvSpPr>
        <p:spPr>
          <a:xfrm>
            <a:off x="539552" y="1403484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err="1" smtClean="0"/>
              <a:t>Vady</a:t>
            </a:r>
            <a:r>
              <a:rPr lang="sk-SK" dirty="0" smtClean="0"/>
              <a:t> obrazu - Šum</a:t>
            </a:r>
            <a:endParaRPr lang="sk-SK" dirty="0"/>
          </a:p>
        </p:txBody>
      </p:sp>
      <p:sp>
        <p:nvSpPr>
          <p:cNvPr id="20" name="BlokTextu 19"/>
          <p:cNvSpPr txBox="1"/>
          <p:nvPr/>
        </p:nvSpPr>
        <p:spPr>
          <a:xfrm>
            <a:off x="549077" y="1844824"/>
            <a:ext cx="7920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600" b="1" dirty="0" err="1" smtClean="0">
                <a:solidFill>
                  <a:schemeClr val="bg1">
                    <a:lumMod val="10000"/>
                  </a:schemeClr>
                </a:solidFill>
              </a:rPr>
              <a:t>Aditivní</a:t>
            </a:r>
            <a:r>
              <a:rPr lang="sk-SK" sz="1600" b="1" dirty="0" smtClean="0">
                <a:solidFill>
                  <a:schemeClr val="bg1">
                    <a:lumMod val="10000"/>
                  </a:schemeClr>
                </a:solidFill>
              </a:rPr>
              <a:t> šum – </a:t>
            </a:r>
            <a:r>
              <a:rPr lang="sk-SK" sz="1600" dirty="0"/>
              <a:t>vzniká </a:t>
            </a:r>
            <a:r>
              <a:rPr lang="sk-SK" sz="1600" dirty="0" err="1"/>
              <a:t>nabuzením</a:t>
            </a:r>
            <a:r>
              <a:rPr lang="sk-SK" sz="1600" dirty="0"/>
              <a:t> </a:t>
            </a:r>
            <a:r>
              <a:rPr lang="sk-SK" sz="1600" dirty="0" err="1"/>
              <a:t>během</a:t>
            </a:r>
            <a:r>
              <a:rPr lang="sk-SK" sz="1600" dirty="0"/>
              <a:t> </a:t>
            </a:r>
            <a:r>
              <a:rPr lang="sk-SK" sz="1600" dirty="0" err="1"/>
              <a:t>vyčítání</a:t>
            </a:r>
            <a:r>
              <a:rPr lang="sk-SK" sz="1600" dirty="0"/>
              <a:t> </a:t>
            </a:r>
            <a:r>
              <a:rPr lang="sk-SK" sz="1600" dirty="0" err="1"/>
              <a:t>elektronů</a:t>
            </a:r>
            <a:r>
              <a:rPr lang="sk-SK" sz="1600" dirty="0"/>
              <a:t> </a:t>
            </a:r>
            <a:r>
              <a:rPr lang="sk-SK" sz="1600" dirty="0" err="1"/>
              <a:t>ze</a:t>
            </a:r>
            <a:r>
              <a:rPr lang="sk-SK" sz="1600" dirty="0"/>
              <a:t> </a:t>
            </a:r>
            <a:r>
              <a:rPr lang="sk-SK" sz="1600" dirty="0" smtClean="0"/>
              <a:t>snímače.</a:t>
            </a:r>
            <a:r>
              <a:rPr lang="sk-SK" sz="1600" b="1" dirty="0" smtClean="0">
                <a:solidFill>
                  <a:schemeClr val="bg1">
                    <a:lumMod val="10000"/>
                  </a:schemeClr>
                </a:solidFill>
              </a:rPr>
              <a:t> Vyšším ISO.</a:t>
            </a:r>
          </a:p>
          <a:p>
            <a:r>
              <a:rPr lang="sk-SK" sz="1600" b="1" dirty="0" err="1" smtClean="0">
                <a:solidFill>
                  <a:schemeClr val="bg1">
                    <a:lumMod val="10000"/>
                  </a:schemeClr>
                </a:solidFill>
              </a:rPr>
              <a:t>Poisson</a:t>
            </a:r>
            <a:r>
              <a:rPr lang="cs-CZ" sz="1600" b="1" dirty="0" err="1" smtClean="0">
                <a:solidFill>
                  <a:schemeClr val="bg1">
                    <a:lumMod val="10000"/>
                  </a:schemeClr>
                </a:solidFill>
              </a:rPr>
              <a:t>ův</a:t>
            </a:r>
            <a:r>
              <a:rPr lang="cs-CZ" sz="1600" b="1" dirty="0" smtClean="0">
                <a:solidFill>
                  <a:schemeClr val="bg1">
                    <a:lumMod val="10000"/>
                  </a:schemeClr>
                </a:solidFill>
              </a:rPr>
              <a:t> šum - </a:t>
            </a:r>
            <a:r>
              <a:rPr lang="sk-SK" sz="1600" dirty="0"/>
              <a:t>vzniká </a:t>
            </a:r>
            <a:r>
              <a:rPr lang="sk-SK" sz="1600" dirty="0" err="1"/>
              <a:t>při</a:t>
            </a:r>
            <a:r>
              <a:rPr lang="sk-SK" sz="1600" dirty="0"/>
              <a:t> </a:t>
            </a:r>
            <a:r>
              <a:rPr lang="sk-SK" sz="1600" dirty="0" err="1"/>
              <a:t>nedostatečném</a:t>
            </a:r>
            <a:r>
              <a:rPr lang="sk-SK" sz="1600" dirty="0"/>
              <a:t> </a:t>
            </a:r>
            <a:r>
              <a:rPr lang="sk-SK" sz="1600" dirty="0" err="1"/>
              <a:t>množství</a:t>
            </a:r>
            <a:r>
              <a:rPr lang="sk-SK" sz="1600" dirty="0"/>
              <a:t> </a:t>
            </a:r>
            <a:r>
              <a:rPr lang="sk-SK" sz="1600" dirty="0" err="1"/>
              <a:t>světla</a:t>
            </a:r>
            <a:r>
              <a:rPr lang="sk-SK" sz="1600" dirty="0"/>
              <a:t>, </a:t>
            </a:r>
            <a:r>
              <a:rPr lang="sk-SK" sz="1600" dirty="0" err="1"/>
              <a:t>které</a:t>
            </a:r>
            <a:r>
              <a:rPr lang="sk-SK" sz="1600" dirty="0"/>
              <a:t> </a:t>
            </a:r>
            <a:r>
              <a:rPr lang="sk-SK" sz="1600" dirty="0" err="1"/>
              <a:t>přichází</a:t>
            </a:r>
            <a:r>
              <a:rPr lang="sk-SK" sz="1600" dirty="0"/>
              <a:t> na snímač</a:t>
            </a:r>
            <a:r>
              <a:rPr lang="sk-SK" sz="1600" dirty="0" smtClean="0"/>
              <a:t>.</a:t>
            </a:r>
            <a:endParaRPr lang="sk-SK" sz="1600" dirty="0"/>
          </a:p>
        </p:txBody>
      </p:sp>
      <p:pic>
        <p:nvPicPr>
          <p:cNvPr id="21" name="Obrázok 20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35696" y="2564904"/>
            <a:ext cx="5400600" cy="3598150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15" name="Rovná spojnica 14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16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Pořízení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snímku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17" name="BlokTextu 16"/>
          <p:cNvSpPr txBox="1"/>
          <p:nvPr/>
        </p:nvSpPr>
        <p:spPr>
          <a:xfrm>
            <a:off x="539552" y="548680"/>
            <a:ext cx="820891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Pořízení</a:t>
            </a:r>
            <a:r>
              <a:rPr lang="sk-SK" dirty="0" smtClean="0"/>
              <a:t> snímku / </a:t>
            </a:r>
            <a:r>
              <a:rPr lang="sk-SK" sz="1050" dirty="0" err="1" smtClean="0"/>
              <a:t>Digitalizace</a:t>
            </a:r>
            <a:r>
              <a:rPr lang="sk-SK" sz="1050" dirty="0" smtClean="0"/>
              <a:t> obrazu</a:t>
            </a:r>
            <a:endParaRPr lang="pt-BR" sz="1050" dirty="0" smtClean="0"/>
          </a:p>
          <a:p>
            <a:endParaRPr lang="sk-SK" dirty="0"/>
          </a:p>
        </p:txBody>
      </p:sp>
      <p:sp>
        <p:nvSpPr>
          <p:cNvPr id="18" name="BlokTextu 17"/>
          <p:cNvSpPr txBox="1"/>
          <p:nvPr/>
        </p:nvSpPr>
        <p:spPr>
          <a:xfrm>
            <a:off x="539552" y="1403484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err="1" smtClean="0"/>
              <a:t>Vady</a:t>
            </a:r>
            <a:r>
              <a:rPr lang="sk-SK" dirty="0" smtClean="0"/>
              <a:t> obrazu – </a:t>
            </a:r>
            <a:r>
              <a:rPr lang="sk-SK" dirty="0" err="1" smtClean="0"/>
              <a:t>Barevná</a:t>
            </a:r>
            <a:r>
              <a:rPr lang="sk-SK" dirty="0" smtClean="0"/>
              <a:t> </a:t>
            </a:r>
            <a:r>
              <a:rPr lang="sk-SK" dirty="0" err="1" smtClean="0"/>
              <a:t>aberace</a:t>
            </a:r>
            <a:endParaRPr lang="sk-SK" dirty="0"/>
          </a:p>
        </p:txBody>
      </p:sp>
      <p:sp>
        <p:nvSpPr>
          <p:cNvPr id="20" name="BlokTextu 19"/>
          <p:cNvSpPr txBox="1"/>
          <p:nvPr/>
        </p:nvSpPr>
        <p:spPr>
          <a:xfrm>
            <a:off x="549077" y="1844824"/>
            <a:ext cx="79208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600" dirty="0" err="1" smtClean="0"/>
              <a:t>Při</a:t>
            </a:r>
            <a:r>
              <a:rPr lang="sk-SK" sz="1600" dirty="0" smtClean="0"/>
              <a:t> </a:t>
            </a:r>
            <a:r>
              <a:rPr lang="sk-SK" sz="1600" dirty="0" err="1"/>
              <a:t>průchodu</a:t>
            </a:r>
            <a:r>
              <a:rPr lang="sk-SK" sz="1600" dirty="0"/>
              <a:t> </a:t>
            </a:r>
            <a:r>
              <a:rPr lang="sk-SK" sz="1600" dirty="0" err="1"/>
              <a:t>sklem</a:t>
            </a:r>
            <a:r>
              <a:rPr lang="sk-SK" sz="1600" dirty="0"/>
              <a:t> </a:t>
            </a:r>
            <a:r>
              <a:rPr lang="sk-SK" sz="1600" dirty="0" err="1"/>
              <a:t>se</a:t>
            </a:r>
            <a:r>
              <a:rPr lang="sk-SK" sz="1600" dirty="0"/>
              <a:t> </a:t>
            </a:r>
            <a:r>
              <a:rPr lang="sk-SK" sz="1600" dirty="0" err="1"/>
              <a:t>světlo</a:t>
            </a:r>
            <a:r>
              <a:rPr lang="sk-SK" sz="1600" dirty="0"/>
              <a:t> lomí na každé vlnové </a:t>
            </a:r>
            <a:r>
              <a:rPr lang="sk-SK" sz="1600" dirty="0" err="1"/>
              <a:t>délce</a:t>
            </a:r>
            <a:r>
              <a:rPr lang="sk-SK" sz="1600" dirty="0"/>
              <a:t> </a:t>
            </a:r>
            <a:r>
              <a:rPr lang="sk-SK" sz="1600" dirty="0" err="1"/>
              <a:t>jinak</a:t>
            </a:r>
            <a:r>
              <a:rPr lang="sk-SK" sz="1600" dirty="0"/>
              <a:t>.</a:t>
            </a:r>
          </a:p>
        </p:txBody>
      </p:sp>
      <p:pic>
        <p:nvPicPr>
          <p:cNvPr id="21" name="Obrázok 20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2708920"/>
            <a:ext cx="4728138" cy="2848276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" name="Obrázok 21" descr="cameraobscu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27464" y="2700940"/>
            <a:ext cx="1724855" cy="2861323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3" name="BlokTextu 22"/>
          <p:cNvSpPr txBox="1"/>
          <p:nvPr/>
        </p:nvSpPr>
        <p:spPr>
          <a:xfrm>
            <a:off x="899592" y="5661248"/>
            <a:ext cx="6552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200" b="1" i="1" dirty="0" smtClean="0"/>
              <a:t>Tip: </a:t>
            </a:r>
            <a:r>
              <a:rPr lang="sk-SK" sz="1200" i="1" dirty="0"/>
              <a:t>Chromatická </a:t>
            </a:r>
            <a:r>
              <a:rPr lang="sk-SK" sz="1200" i="1" dirty="0" err="1"/>
              <a:t>vada</a:t>
            </a:r>
            <a:r>
              <a:rPr lang="sk-SK" sz="1200" i="1" dirty="0"/>
              <a:t> </a:t>
            </a:r>
            <a:r>
              <a:rPr lang="sk-SK" sz="1200" i="1" dirty="0" err="1"/>
              <a:t>se</a:t>
            </a:r>
            <a:r>
              <a:rPr lang="sk-SK" sz="1200" i="1" dirty="0"/>
              <a:t> obvykle </a:t>
            </a:r>
            <a:r>
              <a:rPr lang="sk-SK" sz="1200" i="1" dirty="0" err="1"/>
              <a:t>snižuje</a:t>
            </a:r>
            <a:r>
              <a:rPr lang="sk-SK" sz="1200" i="1" dirty="0"/>
              <a:t> </a:t>
            </a:r>
            <a:r>
              <a:rPr lang="sk-SK" sz="1200" i="1" dirty="0" err="1"/>
              <a:t>se</a:t>
            </a:r>
            <a:r>
              <a:rPr lang="sk-SK" sz="1200" i="1" dirty="0"/>
              <a:t> </a:t>
            </a:r>
            <a:r>
              <a:rPr lang="sk-SK" sz="1200" i="1" dirty="0" err="1"/>
              <a:t>zvyšující</a:t>
            </a:r>
            <a:r>
              <a:rPr lang="sk-SK" sz="1200" i="1" dirty="0"/>
              <a:t> </a:t>
            </a:r>
            <a:r>
              <a:rPr lang="sk-SK" sz="1200" i="1" dirty="0" err="1"/>
              <a:t>se</a:t>
            </a:r>
            <a:r>
              <a:rPr lang="sk-SK" sz="1200" i="1" dirty="0"/>
              <a:t> clonou</a:t>
            </a:r>
            <a:r>
              <a:rPr lang="sk-SK" sz="1200" i="1" dirty="0" smtClean="0"/>
              <a:t>.</a:t>
            </a:r>
            <a:endParaRPr lang="sk-SK" sz="1200" i="1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Pořízení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snímku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Pořízení</a:t>
            </a:r>
            <a:r>
              <a:rPr lang="sk-SK" dirty="0" smtClean="0"/>
              <a:t> snímku / </a:t>
            </a:r>
            <a:r>
              <a:rPr lang="sk-SK" sz="1050" dirty="0" err="1" smtClean="0"/>
              <a:t>Digitalizace</a:t>
            </a:r>
            <a:r>
              <a:rPr lang="sk-SK" sz="1050" dirty="0" smtClean="0"/>
              <a:t> obrazu</a:t>
            </a:r>
            <a:endParaRPr lang="pt-BR" sz="1050" dirty="0" smtClean="0"/>
          </a:p>
          <a:p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03484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err="1" smtClean="0"/>
              <a:t>Vady</a:t>
            </a:r>
            <a:r>
              <a:rPr lang="sk-SK" dirty="0" smtClean="0"/>
              <a:t> obrazu – </a:t>
            </a:r>
            <a:r>
              <a:rPr lang="sk-SK" dirty="0" err="1" smtClean="0"/>
              <a:t>Vadné</a:t>
            </a:r>
            <a:r>
              <a:rPr lang="sk-SK" dirty="0" smtClean="0"/>
              <a:t> </a:t>
            </a:r>
            <a:r>
              <a:rPr lang="sk-SK" dirty="0" err="1" smtClean="0"/>
              <a:t>pixely</a:t>
            </a:r>
            <a:endParaRPr lang="sk-SK" dirty="0"/>
          </a:p>
        </p:txBody>
      </p:sp>
      <p:sp>
        <p:nvSpPr>
          <p:cNvPr id="12" name="BlokTextu 11"/>
          <p:cNvSpPr txBox="1"/>
          <p:nvPr/>
        </p:nvSpPr>
        <p:spPr>
          <a:xfrm>
            <a:off x="549077" y="1844824"/>
            <a:ext cx="79208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600" dirty="0" err="1"/>
              <a:t>Většina</a:t>
            </a:r>
            <a:r>
              <a:rPr lang="sk-SK" sz="1600" dirty="0"/>
              <a:t> </a:t>
            </a:r>
            <a:r>
              <a:rPr lang="sk-SK" sz="1600" dirty="0" err="1"/>
              <a:t>snímačů</a:t>
            </a:r>
            <a:r>
              <a:rPr lang="sk-SK" sz="1600" dirty="0"/>
              <a:t> je od výroby </a:t>
            </a:r>
            <a:r>
              <a:rPr lang="sk-SK" sz="1600" dirty="0" err="1"/>
              <a:t>vadných</a:t>
            </a:r>
            <a:r>
              <a:rPr lang="sk-SK" sz="1600" dirty="0" smtClean="0"/>
              <a:t>. </a:t>
            </a:r>
            <a:r>
              <a:rPr lang="sk-SK" sz="1600" dirty="0"/>
              <a:t>Toto </a:t>
            </a:r>
            <a:r>
              <a:rPr lang="sk-SK" sz="1600" dirty="0" smtClean="0"/>
              <a:t>je </a:t>
            </a:r>
            <a:r>
              <a:rPr lang="sk-SK" sz="1600" dirty="0" err="1" smtClean="0"/>
              <a:t>potlačeno</a:t>
            </a:r>
            <a:r>
              <a:rPr lang="sk-SK" sz="1600" dirty="0" smtClean="0"/>
              <a:t> </a:t>
            </a:r>
            <a:r>
              <a:rPr lang="sk-SK" sz="1600" dirty="0" err="1" smtClean="0"/>
              <a:t>procesorem</a:t>
            </a:r>
            <a:r>
              <a:rPr lang="sk-SK" sz="1600" dirty="0" smtClean="0"/>
              <a:t>.</a:t>
            </a:r>
            <a:endParaRPr lang="sk-SK" sz="1600" dirty="0"/>
          </a:p>
        </p:txBody>
      </p:sp>
      <p:pic>
        <p:nvPicPr>
          <p:cNvPr id="13" name="Obrázok 12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9660" y="2780928"/>
            <a:ext cx="4392488" cy="3294366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6" name="BlokTextu 15"/>
          <p:cNvSpPr txBox="1"/>
          <p:nvPr/>
        </p:nvSpPr>
        <p:spPr>
          <a:xfrm>
            <a:off x="539552" y="2391851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err="1" smtClean="0"/>
              <a:t>Vady</a:t>
            </a:r>
            <a:r>
              <a:rPr lang="sk-SK" dirty="0" smtClean="0"/>
              <a:t> obrazu – </a:t>
            </a:r>
            <a:r>
              <a:rPr lang="sk-SK" dirty="0" err="1"/>
              <a:t>Zkreslení</a:t>
            </a:r>
            <a:endParaRPr lang="sk-SK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Pořízení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snímku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Pořízení</a:t>
            </a:r>
            <a:r>
              <a:rPr lang="sk-SK" dirty="0" smtClean="0"/>
              <a:t> snímku / </a:t>
            </a:r>
            <a:r>
              <a:rPr lang="sk-SK" sz="1050" dirty="0" err="1" smtClean="0"/>
              <a:t>Digitalizace</a:t>
            </a:r>
            <a:r>
              <a:rPr lang="sk-SK" sz="1050" dirty="0" smtClean="0"/>
              <a:t> obrazu</a:t>
            </a:r>
            <a:endParaRPr lang="pt-BR" sz="1050" dirty="0" smtClean="0"/>
          </a:p>
          <a:p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03484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err="1" smtClean="0"/>
              <a:t>Vady</a:t>
            </a:r>
            <a:r>
              <a:rPr lang="sk-SK" dirty="0" smtClean="0"/>
              <a:t> obrazu – </a:t>
            </a:r>
            <a:r>
              <a:rPr lang="sk-SK" dirty="0" err="1" smtClean="0"/>
              <a:t>Další</a:t>
            </a:r>
            <a:r>
              <a:rPr lang="sk-SK" dirty="0" smtClean="0"/>
              <a:t> </a:t>
            </a:r>
            <a:r>
              <a:rPr lang="sk-SK" dirty="0" err="1" smtClean="0"/>
              <a:t>Vady</a:t>
            </a:r>
            <a:endParaRPr lang="sk-SK" dirty="0"/>
          </a:p>
        </p:txBody>
      </p:sp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4802882" y="3614617"/>
          <a:ext cx="114300" cy="215900"/>
        </p:xfrm>
        <a:graphic>
          <a:graphicData uri="http://schemas.openxmlformats.org/presentationml/2006/ole">
            <p:oleObj spid="_x0000_s19458" name="Rovnica" r:id="rId3" imgW="114120" imgH="215640" progId="Equation.3">
              <p:embed/>
            </p:oleObj>
          </a:graphicData>
        </a:graphic>
      </p:graphicFrame>
      <p:sp>
        <p:nvSpPr>
          <p:cNvPr id="12" name="BlokTextu 11"/>
          <p:cNvSpPr txBox="1"/>
          <p:nvPr/>
        </p:nvSpPr>
        <p:spPr>
          <a:xfrm>
            <a:off x="549077" y="1844824"/>
            <a:ext cx="792088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600" b="1" dirty="0" err="1" smtClean="0"/>
              <a:t>Vinětace</a:t>
            </a:r>
            <a:r>
              <a:rPr lang="sk-SK" sz="1600" b="1" dirty="0" smtClean="0"/>
              <a:t> </a:t>
            </a:r>
            <a:r>
              <a:rPr lang="sk-SK" sz="1600" dirty="0"/>
              <a:t>- zmenšení </a:t>
            </a:r>
            <a:r>
              <a:rPr lang="sk-SK" sz="1600" dirty="0" err="1"/>
              <a:t>množství</a:t>
            </a:r>
            <a:r>
              <a:rPr lang="sk-SK" sz="1600" dirty="0"/>
              <a:t> </a:t>
            </a:r>
            <a:r>
              <a:rPr lang="sk-SK" sz="1600" dirty="0" err="1"/>
              <a:t>světla</a:t>
            </a:r>
            <a:r>
              <a:rPr lang="sk-SK" sz="1600" dirty="0"/>
              <a:t> </a:t>
            </a:r>
            <a:r>
              <a:rPr lang="sk-SK" sz="1600" dirty="0" err="1"/>
              <a:t>dopadajícího</a:t>
            </a:r>
            <a:r>
              <a:rPr lang="sk-SK" sz="1600" dirty="0"/>
              <a:t> na snímač v </a:t>
            </a:r>
            <a:r>
              <a:rPr lang="sk-SK" sz="1600" dirty="0" err="1"/>
              <a:t>rozích</a:t>
            </a:r>
            <a:r>
              <a:rPr lang="sk-SK" sz="1600" dirty="0" smtClean="0"/>
              <a:t>.</a:t>
            </a:r>
          </a:p>
          <a:p>
            <a:r>
              <a:rPr lang="sk-SK" sz="1600" dirty="0"/>
              <a:t/>
            </a:r>
            <a:br>
              <a:rPr lang="sk-SK" sz="1600" dirty="0"/>
            </a:br>
            <a:r>
              <a:rPr lang="sk-SK" sz="1600" b="1" dirty="0" err="1" smtClean="0"/>
              <a:t>Neostrost</a:t>
            </a:r>
            <a:r>
              <a:rPr lang="sk-SK" sz="1600" b="1" dirty="0" smtClean="0"/>
              <a:t> </a:t>
            </a:r>
            <a:r>
              <a:rPr lang="sk-SK" sz="1600" b="1" dirty="0"/>
              <a:t>v </a:t>
            </a:r>
            <a:r>
              <a:rPr lang="sk-SK" sz="1600" b="1" dirty="0" err="1"/>
              <a:t>rozích</a:t>
            </a:r>
            <a:r>
              <a:rPr lang="sk-SK" sz="1600" b="1" dirty="0"/>
              <a:t> </a:t>
            </a:r>
            <a:r>
              <a:rPr lang="sk-SK" sz="1600" dirty="0"/>
              <a:t>- </a:t>
            </a:r>
            <a:r>
              <a:rPr lang="sk-SK" sz="1600" dirty="0" err="1"/>
              <a:t>neostrost</a:t>
            </a:r>
            <a:r>
              <a:rPr lang="sk-SK" sz="1600" dirty="0"/>
              <a:t> v </a:t>
            </a:r>
            <a:r>
              <a:rPr lang="sk-SK" sz="1600" dirty="0" err="1"/>
              <a:t>rozích</a:t>
            </a:r>
            <a:r>
              <a:rPr lang="sk-SK" sz="1600" dirty="0"/>
              <a:t> obrazu</a:t>
            </a:r>
            <a:r>
              <a:rPr lang="sk-SK" sz="1600" dirty="0" smtClean="0"/>
              <a:t>.</a:t>
            </a:r>
          </a:p>
          <a:p>
            <a:r>
              <a:rPr lang="sk-SK" sz="1600" dirty="0"/>
              <a:t/>
            </a:r>
            <a:br>
              <a:rPr lang="sk-SK" sz="1600" dirty="0"/>
            </a:br>
            <a:r>
              <a:rPr lang="sk-SK" sz="1600" b="1" dirty="0" err="1" smtClean="0"/>
              <a:t>Bokeh</a:t>
            </a:r>
            <a:r>
              <a:rPr lang="sk-SK" sz="1600" b="1" dirty="0" smtClean="0"/>
              <a:t> </a:t>
            </a:r>
            <a:r>
              <a:rPr lang="sk-SK" sz="1600" b="1" dirty="0" err="1"/>
              <a:t>Effect</a:t>
            </a:r>
            <a:r>
              <a:rPr lang="sk-SK" sz="1600" b="1" dirty="0"/>
              <a:t> </a:t>
            </a:r>
            <a:r>
              <a:rPr lang="sk-SK" sz="1600" dirty="0"/>
              <a:t>- </a:t>
            </a:r>
            <a:r>
              <a:rPr lang="sk-SK" sz="1600" dirty="0" err="1"/>
              <a:t>souvisí</a:t>
            </a:r>
            <a:r>
              <a:rPr lang="sk-SK" sz="1600" dirty="0"/>
              <a:t> s </a:t>
            </a:r>
            <a:r>
              <a:rPr lang="sk-SK" sz="1600" dirty="0" err="1"/>
              <a:t>množstvím</a:t>
            </a:r>
            <a:r>
              <a:rPr lang="sk-SK" sz="1600" dirty="0"/>
              <a:t> </a:t>
            </a:r>
            <a:r>
              <a:rPr lang="sk-SK" sz="1600" dirty="0" err="1"/>
              <a:t>lamel</a:t>
            </a:r>
            <a:r>
              <a:rPr lang="sk-SK" sz="1600" dirty="0"/>
              <a:t> na </a:t>
            </a:r>
            <a:r>
              <a:rPr lang="sk-SK" sz="1600" dirty="0" err="1"/>
              <a:t>uzávěru</a:t>
            </a:r>
            <a:r>
              <a:rPr lang="sk-SK" sz="1600" dirty="0"/>
              <a:t> clony. Toto </a:t>
            </a:r>
            <a:r>
              <a:rPr lang="sk-SK" sz="1600" dirty="0" err="1"/>
              <a:t>se</a:t>
            </a:r>
            <a:r>
              <a:rPr lang="sk-SK" sz="1600" dirty="0"/>
              <a:t> </a:t>
            </a:r>
            <a:r>
              <a:rPr lang="sk-SK" sz="1600" dirty="0" err="1"/>
              <a:t>projeví</a:t>
            </a:r>
            <a:r>
              <a:rPr lang="sk-SK" sz="1600" dirty="0"/>
              <a:t> </a:t>
            </a:r>
            <a:r>
              <a:rPr lang="sk-SK" sz="1600" dirty="0" err="1"/>
              <a:t>jako</a:t>
            </a:r>
            <a:r>
              <a:rPr lang="sk-SK" sz="1600" dirty="0"/>
              <a:t> </a:t>
            </a:r>
            <a:r>
              <a:rPr lang="sk-SK" sz="1600" dirty="0" err="1"/>
              <a:t>množství</a:t>
            </a:r>
            <a:r>
              <a:rPr lang="sk-SK" sz="1600" dirty="0"/>
              <a:t> </a:t>
            </a:r>
            <a:r>
              <a:rPr lang="sk-SK" sz="1600" dirty="0" err="1"/>
              <a:t>paprsků</a:t>
            </a:r>
            <a:r>
              <a:rPr lang="sk-SK" sz="1600" dirty="0"/>
              <a:t> </a:t>
            </a:r>
            <a:r>
              <a:rPr lang="sk-SK" sz="1600" dirty="0" err="1"/>
              <a:t>odcházejících</a:t>
            </a:r>
            <a:r>
              <a:rPr lang="sk-SK" sz="1600" dirty="0"/>
              <a:t> z bodového zdroje </a:t>
            </a:r>
            <a:r>
              <a:rPr lang="sk-SK" sz="1600" dirty="0" err="1"/>
              <a:t>světla</a:t>
            </a:r>
            <a:r>
              <a:rPr lang="sk-SK" sz="1600" dirty="0" smtClean="0"/>
              <a:t>.</a:t>
            </a:r>
          </a:p>
          <a:p>
            <a:r>
              <a:rPr lang="sk-SK" sz="1600" dirty="0"/>
              <a:t/>
            </a:r>
            <a:br>
              <a:rPr lang="sk-SK" sz="1600" dirty="0"/>
            </a:br>
            <a:r>
              <a:rPr lang="sk-SK" sz="1600" b="1" dirty="0" smtClean="0"/>
              <a:t>Odlesky </a:t>
            </a:r>
            <a:r>
              <a:rPr lang="sk-SK" sz="1600" b="1" dirty="0"/>
              <a:t>v </a:t>
            </a:r>
            <a:r>
              <a:rPr lang="sk-SK" sz="1600" b="1" dirty="0" err="1"/>
              <a:t>protisvětle</a:t>
            </a:r>
            <a:r>
              <a:rPr lang="sk-SK" sz="1600" dirty="0"/>
              <a:t> i </a:t>
            </a:r>
            <a:r>
              <a:rPr lang="sk-SK" sz="1600" dirty="0" err="1"/>
              <a:t>když</a:t>
            </a:r>
            <a:r>
              <a:rPr lang="sk-SK" sz="1600" dirty="0"/>
              <a:t> je </a:t>
            </a:r>
            <a:r>
              <a:rPr lang="sk-SK" sz="1600" dirty="0" err="1"/>
              <a:t>slunko</a:t>
            </a:r>
            <a:r>
              <a:rPr lang="sk-SK" sz="1600" dirty="0"/>
              <a:t> mimo </a:t>
            </a:r>
            <a:r>
              <a:rPr lang="sk-SK" sz="1600" dirty="0" err="1"/>
              <a:t>záběr</a:t>
            </a:r>
            <a:r>
              <a:rPr lang="sk-SK" sz="1600" dirty="0" smtClean="0"/>
              <a:t>.</a:t>
            </a:r>
          </a:p>
          <a:p>
            <a:r>
              <a:rPr lang="sk-SK" sz="1600" dirty="0"/>
              <a:t/>
            </a:r>
            <a:br>
              <a:rPr lang="sk-SK" sz="1600" dirty="0"/>
            </a:br>
            <a:r>
              <a:rPr lang="sk-SK" sz="1600" b="1" dirty="0" err="1" smtClean="0"/>
              <a:t>Moire</a:t>
            </a:r>
            <a:r>
              <a:rPr lang="sk-SK" sz="1600" b="1" dirty="0" smtClean="0"/>
              <a:t> </a:t>
            </a:r>
            <a:r>
              <a:rPr lang="sk-SK" sz="1600" dirty="0"/>
              <a:t>- </a:t>
            </a:r>
            <a:r>
              <a:rPr lang="sk-SK" sz="1600" dirty="0" err="1"/>
              <a:t>antialiasing</a:t>
            </a:r>
            <a:r>
              <a:rPr lang="sk-SK" sz="1600" dirty="0"/>
              <a:t> </a:t>
            </a:r>
            <a:r>
              <a:rPr lang="sk-SK" sz="1600" dirty="0" smtClean="0"/>
              <a:t>filter.</a:t>
            </a:r>
            <a:endParaRPr lang="sk-SK" sz="160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Pořízení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snímku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Pořízení</a:t>
            </a:r>
            <a:r>
              <a:rPr lang="sk-SK" dirty="0" smtClean="0"/>
              <a:t> snímku / </a:t>
            </a:r>
            <a:r>
              <a:rPr lang="cs-CZ" sz="1050" dirty="0" smtClean="0"/>
              <a:t>Stabilizace obrazu </a:t>
            </a:r>
            <a:endParaRPr lang="pt-BR" sz="1050" dirty="0" smtClean="0"/>
          </a:p>
          <a:p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196752"/>
            <a:ext cx="82089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/>
              <a:t>Stabilizace obrazu</a:t>
            </a:r>
            <a:endParaRPr lang="pt-BR" sz="2400" b="1" dirty="0"/>
          </a:p>
        </p:txBody>
      </p:sp>
      <p:pic>
        <p:nvPicPr>
          <p:cNvPr id="12" name="Obrázok 11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03684" y="2211850"/>
            <a:ext cx="4040524" cy="3226388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Pořízení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snímku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Pořízení</a:t>
            </a:r>
            <a:r>
              <a:rPr lang="sk-SK" dirty="0" smtClean="0"/>
              <a:t> snímku / </a:t>
            </a:r>
            <a:r>
              <a:rPr lang="sk-SK" sz="1050" dirty="0" err="1" smtClean="0"/>
              <a:t>Stabilizace</a:t>
            </a:r>
            <a:r>
              <a:rPr lang="sk-SK" sz="1050" dirty="0" smtClean="0"/>
              <a:t> obrazu</a:t>
            </a:r>
            <a:endParaRPr lang="pt-BR" sz="1050" dirty="0" smtClean="0"/>
          </a:p>
          <a:p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03484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smtClean="0"/>
              <a:t>Základní fakty o </a:t>
            </a:r>
            <a:r>
              <a:rPr lang="sk-SK" dirty="0" err="1" smtClean="0"/>
              <a:t>stabilizaci</a:t>
            </a:r>
            <a:endParaRPr lang="sk-SK" dirty="0"/>
          </a:p>
        </p:txBody>
      </p:sp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4802882" y="3614617"/>
          <a:ext cx="114300" cy="215900"/>
        </p:xfrm>
        <a:graphic>
          <a:graphicData uri="http://schemas.openxmlformats.org/presentationml/2006/ole">
            <p:oleObj spid="_x0000_s20482" name="Rovnica" r:id="rId3" imgW="114120" imgH="215640" progId="Equation.3">
              <p:embed/>
            </p:oleObj>
          </a:graphicData>
        </a:graphic>
      </p:graphicFrame>
      <p:sp>
        <p:nvSpPr>
          <p:cNvPr id="12" name="BlokTextu 11"/>
          <p:cNvSpPr txBox="1"/>
          <p:nvPr/>
        </p:nvSpPr>
        <p:spPr>
          <a:xfrm>
            <a:off x="549077" y="1844824"/>
            <a:ext cx="792088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600" b="1" dirty="0"/>
              <a:t>+ </a:t>
            </a:r>
            <a:r>
              <a:rPr lang="sk-SK" sz="1600" b="1" dirty="0" err="1"/>
              <a:t>Stabilizace</a:t>
            </a:r>
            <a:r>
              <a:rPr lang="sk-SK" sz="1600" b="1" dirty="0"/>
              <a:t> obrazu </a:t>
            </a:r>
            <a:r>
              <a:rPr lang="sk-SK" sz="1600" b="1" dirty="0" err="1"/>
              <a:t>pomáhá</a:t>
            </a:r>
            <a:r>
              <a:rPr lang="sk-SK" sz="1600" b="1" dirty="0"/>
              <a:t> </a:t>
            </a:r>
            <a:r>
              <a:rPr lang="sk-SK" sz="1600" b="1" dirty="0" err="1"/>
              <a:t>zmenšit</a:t>
            </a:r>
            <a:r>
              <a:rPr lang="sk-SK" sz="1600" b="1" dirty="0"/>
              <a:t> </a:t>
            </a:r>
            <a:r>
              <a:rPr lang="sk-SK" sz="1600" b="1" dirty="0" err="1"/>
              <a:t>rozostření</a:t>
            </a:r>
            <a:r>
              <a:rPr lang="sk-SK" sz="1600" b="1" dirty="0"/>
              <a:t>, </a:t>
            </a:r>
            <a:r>
              <a:rPr lang="sk-SK" sz="1600" b="1" dirty="0" err="1"/>
              <a:t>které</a:t>
            </a:r>
            <a:r>
              <a:rPr lang="sk-SK" sz="1600" b="1" dirty="0"/>
              <a:t> je </a:t>
            </a:r>
            <a:r>
              <a:rPr lang="sk-SK" sz="1600" b="1" dirty="0" err="1"/>
              <a:t>způsobené</a:t>
            </a:r>
            <a:r>
              <a:rPr lang="sk-SK" sz="1600" b="1" dirty="0"/>
              <a:t> </a:t>
            </a:r>
            <a:r>
              <a:rPr lang="sk-SK" sz="1600" b="1" dirty="0" err="1"/>
              <a:t>pohybem</a:t>
            </a:r>
            <a:r>
              <a:rPr lang="sk-SK" sz="1600" b="1" dirty="0"/>
              <a:t> ruky, </a:t>
            </a:r>
            <a:r>
              <a:rPr lang="sk-SK" sz="1600" b="1" dirty="0" err="1"/>
              <a:t>která</a:t>
            </a:r>
            <a:r>
              <a:rPr lang="sk-SK" sz="1600" b="1" dirty="0"/>
              <a:t> drží fotoaparát. </a:t>
            </a:r>
            <a:endParaRPr lang="sk-SK" sz="1600" b="1" dirty="0" smtClean="0"/>
          </a:p>
          <a:p>
            <a:r>
              <a:rPr lang="sk-SK" sz="1600" dirty="0"/>
              <a:t/>
            </a:r>
            <a:br>
              <a:rPr lang="sk-SK" sz="1600" dirty="0"/>
            </a:br>
            <a:r>
              <a:rPr lang="sk-SK" sz="1600" dirty="0">
                <a:solidFill>
                  <a:srgbClr val="FF0000"/>
                </a:solidFill>
              </a:rPr>
              <a:t>- </a:t>
            </a:r>
            <a:r>
              <a:rPr lang="sk-SK" sz="1600" b="1" dirty="0" err="1">
                <a:solidFill>
                  <a:srgbClr val="FF0000"/>
                </a:solidFill>
              </a:rPr>
              <a:t>Nepomáhá</a:t>
            </a:r>
            <a:r>
              <a:rPr lang="sk-SK" sz="1600" b="1" dirty="0">
                <a:solidFill>
                  <a:srgbClr val="FF0000"/>
                </a:solidFill>
              </a:rPr>
              <a:t> proti pohybovému </a:t>
            </a:r>
            <a:r>
              <a:rPr lang="sk-SK" sz="1600" b="1" dirty="0" err="1">
                <a:solidFill>
                  <a:srgbClr val="FF0000"/>
                </a:solidFill>
              </a:rPr>
              <a:t>rozostření</a:t>
            </a:r>
            <a:r>
              <a:rPr lang="sk-SK" sz="1600" b="1" dirty="0">
                <a:solidFill>
                  <a:srgbClr val="FF0000"/>
                </a:solidFill>
              </a:rPr>
              <a:t> objektu</a:t>
            </a:r>
            <a:r>
              <a:rPr lang="sk-SK" sz="1600" b="1" dirty="0" smtClean="0">
                <a:solidFill>
                  <a:srgbClr val="FF0000"/>
                </a:solidFill>
              </a:rPr>
              <a:t>!</a:t>
            </a:r>
          </a:p>
          <a:p>
            <a:r>
              <a:rPr lang="sk-SK" sz="1600" dirty="0"/>
              <a:t/>
            </a:r>
            <a:br>
              <a:rPr lang="sk-SK" sz="1600" dirty="0"/>
            </a:br>
            <a:r>
              <a:rPr lang="sk-SK" sz="1600" b="1" dirty="0"/>
              <a:t>+ </a:t>
            </a:r>
            <a:r>
              <a:rPr lang="sk-SK" sz="1600" b="1" dirty="0" err="1"/>
              <a:t>Člověk</a:t>
            </a:r>
            <a:r>
              <a:rPr lang="sk-SK" sz="1600" b="1" dirty="0"/>
              <a:t> neudrží fotoaparát tak, aby </a:t>
            </a:r>
            <a:r>
              <a:rPr lang="sk-SK" sz="1600" b="1" dirty="0" err="1"/>
              <a:t>byl</a:t>
            </a:r>
            <a:r>
              <a:rPr lang="sk-SK" sz="1600" b="1" dirty="0"/>
              <a:t> obraz ostrý </a:t>
            </a:r>
            <a:r>
              <a:rPr lang="sk-SK" sz="1600" b="1" dirty="0" err="1"/>
              <a:t>pokud</a:t>
            </a:r>
            <a:r>
              <a:rPr lang="sk-SK" sz="1600" b="1" dirty="0"/>
              <a:t> </a:t>
            </a:r>
            <a:r>
              <a:rPr lang="sk-SK" sz="1600" b="1" dirty="0" err="1"/>
              <a:t>se</a:t>
            </a:r>
            <a:r>
              <a:rPr lang="sk-SK" sz="1600" b="1" dirty="0"/>
              <a:t> dostane pod 1/ohnisková </a:t>
            </a:r>
            <a:r>
              <a:rPr lang="sk-SK" sz="1600" b="1" dirty="0" err="1"/>
              <a:t>vzdálenost</a:t>
            </a:r>
            <a:r>
              <a:rPr lang="sk-SK" sz="1600" b="1" dirty="0"/>
              <a:t>. </a:t>
            </a:r>
            <a:endParaRPr lang="sk-SK" sz="1600" b="1" dirty="0" smtClean="0"/>
          </a:p>
          <a:p>
            <a:endParaRPr lang="sk-SK" sz="1600" dirty="0"/>
          </a:p>
          <a:p>
            <a:r>
              <a:rPr lang="sk-SK" sz="1600" i="1" dirty="0" err="1" smtClean="0">
                <a:solidFill>
                  <a:schemeClr val="bg1">
                    <a:lumMod val="50000"/>
                  </a:schemeClr>
                </a:solidFill>
              </a:rPr>
              <a:t>Tj</a:t>
            </a:r>
            <a:r>
              <a:rPr lang="sk-SK" sz="1600" i="1" dirty="0">
                <a:solidFill>
                  <a:schemeClr val="bg1">
                    <a:lumMod val="50000"/>
                  </a:schemeClr>
                </a:solidFill>
              </a:rPr>
              <a:t>. </a:t>
            </a:r>
            <a:r>
              <a:rPr lang="sk-SK" sz="1600" i="1" dirty="0" err="1">
                <a:solidFill>
                  <a:schemeClr val="bg1">
                    <a:lumMod val="50000"/>
                  </a:schemeClr>
                </a:solidFill>
              </a:rPr>
              <a:t>pokud</a:t>
            </a:r>
            <a:r>
              <a:rPr lang="sk-SK" sz="1600" i="1" dirty="0">
                <a:solidFill>
                  <a:schemeClr val="bg1">
                    <a:lumMod val="50000"/>
                  </a:schemeClr>
                </a:solidFill>
              </a:rPr>
              <a:t> mám </a:t>
            </a:r>
            <a:r>
              <a:rPr lang="sk-SK" sz="1600" i="1" dirty="0" err="1">
                <a:solidFill>
                  <a:schemeClr val="bg1">
                    <a:lumMod val="50000"/>
                  </a:schemeClr>
                </a:solidFill>
              </a:rPr>
              <a:t>objektiv</a:t>
            </a:r>
            <a:r>
              <a:rPr lang="sk-SK" sz="1600" i="1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sk-SK" sz="1600" i="1" dirty="0" err="1">
                <a:solidFill>
                  <a:schemeClr val="bg1">
                    <a:lumMod val="50000"/>
                  </a:schemeClr>
                </a:solidFill>
              </a:rPr>
              <a:t>který</a:t>
            </a:r>
            <a:r>
              <a:rPr lang="sk-SK" sz="1600" i="1" dirty="0">
                <a:solidFill>
                  <a:schemeClr val="bg1">
                    <a:lumMod val="50000"/>
                  </a:schemeClr>
                </a:solidFill>
              </a:rPr>
              <a:t> má ohniskovou </a:t>
            </a:r>
            <a:r>
              <a:rPr lang="sk-SK" sz="1600" i="1" dirty="0" err="1">
                <a:solidFill>
                  <a:schemeClr val="bg1">
                    <a:lumMod val="50000"/>
                  </a:schemeClr>
                </a:solidFill>
              </a:rPr>
              <a:t>vzdálenost</a:t>
            </a:r>
            <a:r>
              <a:rPr lang="sk-SK" sz="1600" i="1" dirty="0">
                <a:solidFill>
                  <a:schemeClr val="bg1">
                    <a:lumMod val="50000"/>
                  </a:schemeClr>
                </a:solidFill>
              </a:rPr>
              <a:t> 70 mm a fotím na celý formát (35mm), tak </a:t>
            </a:r>
            <a:r>
              <a:rPr lang="sk-SK" sz="1600" i="1" dirty="0" err="1">
                <a:solidFill>
                  <a:schemeClr val="bg1">
                    <a:lumMod val="50000"/>
                  </a:schemeClr>
                </a:solidFill>
              </a:rPr>
              <a:t>nesmím</a:t>
            </a:r>
            <a:r>
              <a:rPr lang="sk-SK" sz="16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sk-SK" sz="1600" i="1" dirty="0" err="1">
                <a:solidFill>
                  <a:schemeClr val="bg1">
                    <a:lumMod val="50000"/>
                  </a:schemeClr>
                </a:solidFill>
              </a:rPr>
              <a:t>fotit</a:t>
            </a:r>
            <a:r>
              <a:rPr lang="sk-SK" sz="1600" i="1" dirty="0">
                <a:solidFill>
                  <a:schemeClr val="bg1">
                    <a:lumMod val="50000"/>
                  </a:schemeClr>
                </a:solidFill>
              </a:rPr>
              <a:t> pod 1/70s. </a:t>
            </a:r>
            <a:r>
              <a:rPr lang="sk-SK" sz="1600" i="1" dirty="0" err="1">
                <a:solidFill>
                  <a:schemeClr val="bg1">
                    <a:lumMod val="50000"/>
                  </a:schemeClr>
                </a:solidFill>
              </a:rPr>
              <a:t>Stabilizace</a:t>
            </a:r>
            <a:r>
              <a:rPr lang="sk-SK" sz="1600" i="1" dirty="0">
                <a:solidFill>
                  <a:schemeClr val="bg1">
                    <a:lumMod val="50000"/>
                  </a:schemeClr>
                </a:solidFill>
              </a:rPr>
              <a:t> obrazu je </a:t>
            </a:r>
            <a:r>
              <a:rPr lang="sk-SK" sz="1600" i="1" dirty="0" err="1">
                <a:solidFill>
                  <a:schemeClr val="bg1">
                    <a:lumMod val="50000"/>
                  </a:schemeClr>
                </a:solidFill>
              </a:rPr>
              <a:t>nyní</a:t>
            </a:r>
            <a:r>
              <a:rPr lang="sk-SK" sz="1600" i="1" dirty="0">
                <a:solidFill>
                  <a:schemeClr val="bg1">
                    <a:lumMod val="50000"/>
                  </a:schemeClr>
                </a:solidFill>
              </a:rPr>
              <a:t> na </a:t>
            </a:r>
            <a:r>
              <a:rPr lang="sk-SK" sz="1600" i="1" dirty="0" err="1">
                <a:solidFill>
                  <a:schemeClr val="bg1">
                    <a:lumMod val="50000"/>
                  </a:schemeClr>
                </a:solidFill>
              </a:rPr>
              <a:t>takové</a:t>
            </a:r>
            <a:r>
              <a:rPr lang="sk-SK" sz="1600" i="1" dirty="0">
                <a:solidFill>
                  <a:schemeClr val="bg1">
                    <a:lumMod val="50000"/>
                  </a:schemeClr>
                </a:solidFill>
              </a:rPr>
              <a:t> úrovni, že nám dovolí </a:t>
            </a:r>
            <a:r>
              <a:rPr lang="sk-SK" sz="1600" i="1" dirty="0" err="1">
                <a:solidFill>
                  <a:schemeClr val="bg1">
                    <a:lumMod val="50000"/>
                  </a:schemeClr>
                </a:solidFill>
              </a:rPr>
              <a:t>fotit</a:t>
            </a:r>
            <a:r>
              <a:rPr lang="sk-SK" sz="1600" i="1" dirty="0">
                <a:solidFill>
                  <a:schemeClr val="bg1">
                    <a:lumMod val="50000"/>
                  </a:schemeClr>
                </a:solidFill>
              </a:rPr>
              <a:t> na 4 až 16násobne vyšších </a:t>
            </a:r>
            <a:r>
              <a:rPr lang="sk-SK" sz="1600" i="1" dirty="0" err="1">
                <a:solidFill>
                  <a:schemeClr val="bg1">
                    <a:lumMod val="50000"/>
                  </a:schemeClr>
                </a:solidFill>
              </a:rPr>
              <a:t>expozicích</a:t>
            </a:r>
            <a:r>
              <a:rPr lang="sk-SK" sz="1600" i="1" dirty="0">
                <a:solidFill>
                  <a:schemeClr val="bg1">
                    <a:lumMod val="50000"/>
                  </a:schemeClr>
                </a:solidFill>
              </a:rPr>
              <a:t>. </a:t>
            </a:r>
            <a:r>
              <a:rPr lang="sk-SK" sz="1600" i="1" dirty="0" err="1">
                <a:solidFill>
                  <a:schemeClr val="bg1">
                    <a:lumMod val="50000"/>
                  </a:schemeClr>
                </a:solidFill>
              </a:rPr>
              <a:t>Se</a:t>
            </a:r>
            <a:r>
              <a:rPr lang="sk-SK" sz="16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sk-SK" sz="1600" i="1" dirty="0" err="1">
                <a:solidFill>
                  <a:schemeClr val="bg1">
                    <a:lumMod val="50000"/>
                  </a:schemeClr>
                </a:solidFill>
              </a:rPr>
              <a:t>stabilizací</a:t>
            </a:r>
            <a:r>
              <a:rPr lang="sk-SK" sz="1600" i="1" dirty="0">
                <a:solidFill>
                  <a:schemeClr val="bg1">
                    <a:lumMod val="50000"/>
                  </a:schemeClr>
                </a:solidFill>
              </a:rPr>
              <a:t> obrazu </a:t>
            </a:r>
            <a:r>
              <a:rPr lang="sk-SK" sz="1600" i="1" dirty="0" err="1">
                <a:solidFill>
                  <a:schemeClr val="bg1">
                    <a:lumMod val="50000"/>
                  </a:schemeClr>
                </a:solidFill>
              </a:rPr>
              <a:t>bychom</a:t>
            </a:r>
            <a:r>
              <a:rPr lang="sk-SK" sz="16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sk-SK" sz="1600" i="1" dirty="0" err="1">
                <a:solidFill>
                  <a:schemeClr val="bg1">
                    <a:lumMod val="50000"/>
                  </a:schemeClr>
                </a:solidFill>
              </a:rPr>
              <a:t>tedy</a:t>
            </a:r>
            <a:r>
              <a:rPr lang="sk-SK" sz="1600" i="1" dirty="0">
                <a:solidFill>
                  <a:schemeClr val="bg1">
                    <a:lumMod val="50000"/>
                  </a:schemeClr>
                </a:solidFill>
              </a:rPr>
              <a:t> mohli </a:t>
            </a:r>
            <a:r>
              <a:rPr lang="sk-SK" sz="1600" i="1" dirty="0" err="1">
                <a:solidFill>
                  <a:schemeClr val="bg1">
                    <a:lumMod val="50000"/>
                  </a:schemeClr>
                </a:solidFill>
              </a:rPr>
              <a:t>fotit</a:t>
            </a:r>
            <a:r>
              <a:rPr lang="sk-SK" sz="1600" i="1" dirty="0">
                <a:solidFill>
                  <a:schemeClr val="bg1">
                    <a:lumMod val="50000"/>
                  </a:schemeClr>
                </a:solidFill>
              </a:rPr>
              <a:t> až na 1/15 až ¼.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Pořízení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snímku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Pořízení</a:t>
            </a:r>
            <a:r>
              <a:rPr lang="sk-SK" dirty="0" smtClean="0"/>
              <a:t> snímku / </a:t>
            </a:r>
            <a:r>
              <a:rPr lang="sk-SK" sz="1050" dirty="0" err="1" smtClean="0"/>
              <a:t>Stabilizace</a:t>
            </a:r>
            <a:r>
              <a:rPr lang="sk-SK" sz="1050" dirty="0" smtClean="0"/>
              <a:t> obrazu</a:t>
            </a:r>
            <a:endParaRPr lang="pt-BR" sz="1050" dirty="0" smtClean="0"/>
          </a:p>
          <a:p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03484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Druhy</a:t>
            </a:r>
            <a:r>
              <a:rPr lang="en-US" dirty="0" smtClean="0"/>
              <a:t> </a:t>
            </a:r>
            <a:r>
              <a:rPr lang="en-US" dirty="0" err="1" smtClean="0"/>
              <a:t>stabilizace</a:t>
            </a:r>
            <a:r>
              <a:rPr lang="en-US" dirty="0" smtClean="0"/>
              <a:t> </a:t>
            </a:r>
            <a:r>
              <a:rPr lang="en-US" dirty="0" err="1" smtClean="0"/>
              <a:t>obrazu</a:t>
            </a:r>
            <a:endParaRPr lang="sk-SK" dirty="0"/>
          </a:p>
        </p:txBody>
      </p:sp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4802882" y="3614617"/>
          <a:ext cx="114300" cy="215900"/>
        </p:xfrm>
        <a:graphic>
          <a:graphicData uri="http://schemas.openxmlformats.org/presentationml/2006/ole">
            <p:oleObj spid="_x0000_s21506" name="Rovnica" r:id="rId3" imgW="114120" imgH="215640" progId="Equation.3">
              <p:embed/>
            </p:oleObj>
          </a:graphicData>
        </a:graphic>
      </p:graphicFrame>
      <p:sp>
        <p:nvSpPr>
          <p:cNvPr id="12" name="BlokTextu 11"/>
          <p:cNvSpPr txBox="1"/>
          <p:nvPr/>
        </p:nvSpPr>
        <p:spPr>
          <a:xfrm>
            <a:off x="549077" y="1844824"/>
            <a:ext cx="792088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600" b="1" dirty="0" err="1"/>
              <a:t>Digitální</a:t>
            </a:r>
            <a:r>
              <a:rPr lang="sk-SK" sz="1600" b="1" dirty="0"/>
              <a:t> </a:t>
            </a:r>
            <a:r>
              <a:rPr lang="sk-SK" sz="1600" b="1" dirty="0" err="1"/>
              <a:t>stabilizace</a:t>
            </a:r>
            <a:r>
              <a:rPr lang="sk-SK" sz="1600" b="1" dirty="0"/>
              <a:t> obrazu</a:t>
            </a:r>
            <a:r>
              <a:rPr lang="sk-SK" sz="1600" dirty="0"/>
              <a:t/>
            </a:r>
            <a:br>
              <a:rPr lang="sk-SK" sz="1600" dirty="0"/>
            </a:br>
            <a:r>
              <a:rPr lang="en-US" sz="1600" dirty="0" smtClean="0"/>
              <a:t>P</a:t>
            </a:r>
            <a:r>
              <a:rPr lang="sk-SK" sz="1600" dirty="0" err="1" smtClean="0"/>
              <a:t>oužívaná</a:t>
            </a:r>
            <a:r>
              <a:rPr lang="sk-SK" sz="1600" dirty="0" smtClean="0"/>
              <a:t> </a:t>
            </a:r>
            <a:r>
              <a:rPr lang="sk-SK" sz="1600" dirty="0" err="1"/>
              <a:t>hlavně</a:t>
            </a:r>
            <a:r>
              <a:rPr lang="sk-SK" sz="1600" dirty="0"/>
              <a:t> u </a:t>
            </a:r>
            <a:r>
              <a:rPr lang="sk-SK" sz="1600" dirty="0" err="1"/>
              <a:t>kamer</a:t>
            </a:r>
            <a:r>
              <a:rPr lang="sk-SK" sz="1600" dirty="0"/>
              <a:t> . </a:t>
            </a:r>
            <a:endParaRPr lang="en-US" sz="1600" dirty="0" smtClean="0"/>
          </a:p>
          <a:p>
            <a:r>
              <a:rPr lang="en-US" sz="1600" dirty="0" smtClean="0"/>
              <a:t>	- </a:t>
            </a:r>
            <a:r>
              <a:rPr lang="en-US" sz="1600" dirty="0" err="1" smtClean="0"/>
              <a:t>Ve</a:t>
            </a:r>
            <a:r>
              <a:rPr lang="en-US" sz="1600" dirty="0" smtClean="0"/>
              <a:t> </a:t>
            </a:r>
            <a:r>
              <a:rPr lang="en-US" sz="1600" dirty="0" err="1" smtClean="0"/>
              <a:t>skute</a:t>
            </a:r>
            <a:r>
              <a:rPr lang="sk-SK" sz="1600" dirty="0" smtClean="0"/>
              <a:t>čnosti je to jenom </a:t>
            </a:r>
            <a:r>
              <a:rPr lang="sk-SK" sz="1600" dirty="0" err="1" smtClean="0"/>
              <a:t>ořez</a:t>
            </a:r>
            <a:r>
              <a:rPr lang="sk-SK" sz="1600" dirty="0" smtClean="0"/>
              <a:t> a </a:t>
            </a:r>
            <a:r>
              <a:rPr lang="sk-SK" sz="1600" dirty="0" err="1" smtClean="0"/>
              <a:t>extrapolace</a:t>
            </a:r>
            <a:r>
              <a:rPr lang="sk-SK" sz="1600" dirty="0" smtClean="0"/>
              <a:t> </a:t>
            </a:r>
            <a:r>
              <a:rPr lang="sk-SK" sz="1600" dirty="0" smtClean="0">
                <a:sym typeface="Wingdings" pitchFamily="2" charset="2"/>
              </a:rPr>
              <a:t></a:t>
            </a:r>
            <a:r>
              <a:rPr lang="en-US" sz="1600" dirty="0" smtClean="0">
                <a:sym typeface="Wingdings" pitchFamily="2" charset="2"/>
              </a:rPr>
              <a:t> </a:t>
            </a:r>
            <a:r>
              <a:rPr lang="sk-SK" sz="1600" dirty="0"/>
              <a:t/>
            </a:r>
            <a:br>
              <a:rPr lang="sk-SK" sz="1600" dirty="0"/>
            </a:br>
            <a:r>
              <a:rPr lang="en-US" sz="1600" dirty="0" smtClean="0"/>
              <a:t>	- </a:t>
            </a:r>
            <a:r>
              <a:rPr lang="sk-SK" sz="1600" dirty="0" smtClean="0"/>
              <a:t>Jedná </a:t>
            </a:r>
            <a:r>
              <a:rPr lang="sk-SK" sz="1600" dirty="0" err="1"/>
              <a:t>se</a:t>
            </a:r>
            <a:r>
              <a:rPr lang="sk-SK" sz="1600" dirty="0"/>
              <a:t> o </a:t>
            </a:r>
            <a:r>
              <a:rPr lang="sk-SK" sz="1600" dirty="0" err="1"/>
              <a:t>pouhé</a:t>
            </a:r>
            <a:r>
              <a:rPr lang="sk-SK" sz="1600" dirty="0"/>
              <a:t> zvýšení </a:t>
            </a:r>
            <a:r>
              <a:rPr lang="sk-SK" sz="1600" dirty="0" err="1"/>
              <a:t>citlivost</a:t>
            </a:r>
            <a:r>
              <a:rPr lang="sk-SK" sz="1600" dirty="0"/>
              <a:t> ISO a </a:t>
            </a:r>
            <a:r>
              <a:rPr lang="sk-SK" sz="1600" dirty="0" err="1"/>
              <a:t>tedy</a:t>
            </a:r>
            <a:r>
              <a:rPr lang="sk-SK" sz="1600" dirty="0"/>
              <a:t> </a:t>
            </a:r>
            <a:r>
              <a:rPr lang="sk-SK" sz="1600" dirty="0" err="1"/>
              <a:t>rychlejší</a:t>
            </a:r>
            <a:r>
              <a:rPr lang="sk-SK" sz="1600" dirty="0"/>
              <a:t> </a:t>
            </a:r>
            <a:r>
              <a:rPr lang="sk-SK" sz="1600" dirty="0" err="1"/>
              <a:t>uzávěrku</a:t>
            </a:r>
            <a:r>
              <a:rPr lang="sk-SK" sz="1600" dirty="0" smtClean="0"/>
              <a:t>.</a:t>
            </a:r>
            <a:r>
              <a:rPr lang="en-US" sz="1600" dirty="0" smtClean="0"/>
              <a:t> </a:t>
            </a:r>
            <a:r>
              <a:rPr lang="sk-SK" sz="1600" dirty="0" smtClean="0"/>
              <a:t>(</a:t>
            </a:r>
            <a:r>
              <a:rPr lang="sk-SK" sz="1600" dirty="0" err="1" smtClean="0"/>
              <a:t>častěji</a:t>
            </a:r>
            <a:r>
              <a:rPr lang="sk-SK" sz="1600" dirty="0" smtClean="0"/>
              <a:t>)</a:t>
            </a:r>
            <a:r>
              <a:rPr lang="sk-SK" sz="1600" dirty="0"/>
              <a:t/>
            </a:r>
            <a:br>
              <a:rPr lang="sk-SK" sz="1600" dirty="0"/>
            </a:br>
            <a:r>
              <a:rPr lang="sk-SK" sz="1600" dirty="0"/>
              <a:t/>
            </a:r>
            <a:br>
              <a:rPr lang="sk-SK" sz="1600" dirty="0"/>
            </a:br>
            <a:r>
              <a:rPr lang="sk-SK" sz="1600" b="1" dirty="0"/>
              <a:t>Optická </a:t>
            </a:r>
            <a:r>
              <a:rPr lang="sk-SK" sz="1600" b="1" dirty="0" err="1"/>
              <a:t>stabilizace</a:t>
            </a:r>
            <a:r>
              <a:rPr lang="sk-SK" sz="1600" b="1" dirty="0"/>
              <a:t> obrazu</a:t>
            </a:r>
            <a:br>
              <a:rPr lang="sk-SK" sz="1600" b="1" dirty="0"/>
            </a:br>
            <a:r>
              <a:rPr lang="en-US" sz="1600" b="1" dirty="0" smtClean="0"/>
              <a:t>	</a:t>
            </a:r>
            <a:r>
              <a:rPr lang="en-US" sz="1600" dirty="0" smtClean="0">
                <a:solidFill>
                  <a:srgbClr val="C00000"/>
                </a:solidFill>
              </a:rPr>
              <a:t>- R</a:t>
            </a:r>
            <a:r>
              <a:rPr lang="sk-SK" sz="1600" dirty="0" err="1" smtClean="0">
                <a:solidFill>
                  <a:srgbClr val="C00000"/>
                </a:solidFill>
              </a:rPr>
              <a:t>eálná</a:t>
            </a:r>
            <a:r>
              <a:rPr lang="sk-SK" sz="1600" dirty="0" smtClean="0">
                <a:solidFill>
                  <a:srgbClr val="C00000"/>
                </a:solidFill>
              </a:rPr>
              <a:t> </a:t>
            </a:r>
            <a:r>
              <a:rPr lang="sk-SK" sz="1600" dirty="0" err="1">
                <a:solidFill>
                  <a:srgbClr val="C00000"/>
                </a:solidFill>
              </a:rPr>
              <a:t>stabilizace</a:t>
            </a:r>
            <a:r>
              <a:rPr lang="sk-SK" sz="1600" dirty="0">
                <a:solidFill>
                  <a:srgbClr val="C00000"/>
                </a:solidFill>
              </a:rPr>
              <a:t> </a:t>
            </a:r>
            <a:r>
              <a:rPr lang="sk-SK" sz="1600" dirty="0" smtClean="0">
                <a:solidFill>
                  <a:srgbClr val="C00000"/>
                </a:solidFill>
              </a:rPr>
              <a:t>obrazu</a:t>
            </a:r>
            <a:r>
              <a:rPr lang="en-US" sz="1600" dirty="0" smtClean="0">
                <a:solidFill>
                  <a:srgbClr val="C00000"/>
                </a:solidFill>
              </a:rPr>
              <a:t>.</a:t>
            </a:r>
            <a:r>
              <a:rPr lang="sk-SK" sz="1600" dirty="0"/>
              <a:t/>
            </a:r>
            <a:br>
              <a:rPr lang="sk-SK" sz="1600" dirty="0"/>
            </a:br>
            <a:r>
              <a:rPr lang="sk-SK" sz="1600" dirty="0"/>
              <a:t/>
            </a:r>
            <a:br>
              <a:rPr lang="sk-SK" sz="1600" dirty="0"/>
            </a:br>
            <a:r>
              <a:rPr lang="sk-SK" sz="1600" u="sng" dirty="0" err="1"/>
              <a:t>Stabilizace</a:t>
            </a:r>
            <a:r>
              <a:rPr lang="sk-SK" sz="1600" u="sng" dirty="0"/>
              <a:t> pomocí posunu </a:t>
            </a:r>
            <a:r>
              <a:rPr lang="sk-SK" sz="1600" u="sng" dirty="0" err="1"/>
              <a:t>čoček</a:t>
            </a:r>
            <a:r>
              <a:rPr lang="sk-SK" sz="1600" dirty="0"/>
              <a:t/>
            </a:r>
            <a:br>
              <a:rPr lang="sk-SK" sz="1600" dirty="0"/>
            </a:br>
            <a:r>
              <a:rPr lang="en-US" sz="1600" dirty="0" smtClean="0"/>
              <a:t>	</a:t>
            </a:r>
            <a:r>
              <a:rPr lang="sk-SK" sz="1600" dirty="0" smtClean="0"/>
              <a:t>- </a:t>
            </a:r>
            <a:r>
              <a:rPr lang="sk-SK" sz="1600" dirty="0"/>
              <a:t>Každý </a:t>
            </a:r>
            <a:r>
              <a:rPr lang="sk-SK" sz="1600" dirty="0" err="1"/>
              <a:t>objektiv</a:t>
            </a:r>
            <a:r>
              <a:rPr lang="sk-SK" sz="1600" dirty="0"/>
              <a:t> musí </a:t>
            </a:r>
            <a:r>
              <a:rPr lang="sk-SK" sz="1600" dirty="0" err="1"/>
              <a:t>mít</a:t>
            </a:r>
            <a:r>
              <a:rPr lang="sk-SK" sz="1600" dirty="0"/>
              <a:t> svoji </a:t>
            </a:r>
            <a:r>
              <a:rPr lang="sk-SK" sz="1600" dirty="0" err="1"/>
              <a:t>stabilizaci</a:t>
            </a:r>
            <a:r>
              <a:rPr lang="sk-SK" sz="1600" dirty="0"/>
              <a:t>. </a:t>
            </a:r>
            <a:br>
              <a:rPr lang="sk-SK" sz="1600" dirty="0"/>
            </a:br>
            <a:r>
              <a:rPr lang="en-US" sz="1600" dirty="0" smtClean="0"/>
              <a:t>	</a:t>
            </a:r>
            <a:r>
              <a:rPr lang="sk-SK" sz="1600" dirty="0" smtClean="0"/>
              <a:t>- </a:t>
            </a:r>
            <a:r>
              <a:rPr lang="sk-SK" sz="1600" dirty="0" err="1"/>
              <a:t>díky</a:t>
            </a:r>
            <a:r>
              <a:rPr lang="sk-SK" sz="1600" dirty="0"/>
              <a:t> optickým </a:t>
            </a:r>
            <a:r>
              <a:rPr lang="sk-SK" sz="1600" dirty="0" err="1"/>
              <a:t>vlastnostem</a:t>
            </a:r>
            <a:r>
              <a:rPr lang="sk-SK" sz="1600" dirty="0"/>
              <a:t> vzniká </a:t>
            </a:r>
            <a:r>
              <a:rPr lang="sk-SK" sz="1600" dirty="0" err="1"/>
              <a:t>Bokeh</a:t>
            </a:r>
            <a:r>
              <a:rPr lang="sk-SK" sz="1600" dirty="0"/>
              <a:t> </a:t>
            </a:r>
            <a:r>
              <a:rPr lang="sk-SK" sz="1600" dirty="0" err="1"/>
              <a:t>Effekt</a:t>
            </a:r>
            <a:r>
              <a:rPr lang="sk-SK" sz="1600" dirty="0"/>
              <a:t/>
            </a:r>
            <a:br>
              <a:rPr lang="sk-SK" sz="1600" dirty="0"/>
            </a:br>
            <a:r>
              <a:rPr lang="sk-SK" sz="1600" dirty="0"/>
              <a:t/>
            </a:r>
            <a:br>
              <a:rPr lang="sk-SK" sz="1600" dirty="0"/>
            </a:br>
            <a:r>
              <a:rPr lang="sk-SK" sz="1600" u="sng" dirty="0" err="1"/>
              <a:t>Stabilizace</a:t>
            </a:r>
            <a:r>
              <a:rPr lang="sk-SK" sz="1600" u="sng" dirty="0"/>
              <a:t> pomocí posunu snímače</a:t>
            </a:r>
            <a:r>
              <a:rPr lang="sk-SK" sz="1600" dirty="0"/>
              <a:t/>
            </a:r>
            <a:br>
              <a:rPr lang="sk-SK" sz="1600" dirty="0"/>
            </a:br>
            <a:r>
              <a:rPr lang="en-US" sz="1600" dirty="0" smtClean="0"/>
              <a:t>	</a:t>
            </a:r>
            <a:r>
              <a:rPr lang="sk-SK" sz="1600" dirty="0" smtClean="0"/>
              <a:t>+ </a:t>
            </a:r>
            <a:r>
              <a:rPr lang="sk-SK" sz="1600" dirty="0"/>
              <a:t>Cena (</a:t>
            </a:r>
            <a:r>
              <a:rPr lang="sk-SK" sz="1600" dirty="0" err="1"/>
              <a:t>pokud</a:t>
            </a:r>
            <a:r>
              <a:rPr lang="sk-SK" sz="1600" dirty="0"/>
              <a:t> má </a:t>
            </a:r>
            <a:r>
              <a:rPr lang="sk-SK" sz="1600" dirty="0" err="1"/>
              <a:t>člověk</a:t>
            </a:r>
            <a:r>
              <a:rPr lang="sk-SK" sz="1600" dirty="0"/>
              <a:t> </a:t>
            </a:r>
            <a:r>
              <a:rPr lang="sk-SK" sz="1600" dirty="0" err="1"/>
              <a:t>více</a:t>
            </a:r>
            <a:r>
              <a:rPr lang="sk-SK" sz="1600" dirty="0"/>
              <a:t> </a:t>
            </a:r>
            <a:r>
              <a:rPr lang="sk-SK" sz="1600" dirty="0" err="1"/>
              <a:t>skel</a:t>
            </a:r>
            <a:r>
              <a:rPr lang="sk-SK" sz="1600" dirty="0"/>
              <a:t>, tak </a:t>
            </a:r>
            <a:r>
              <a:rPr lang="sk-SK" sz="1600" dirty="0" err="1"/>
              <a:t>ušetří</a:t>
            </a:r>
            <a:r>
              <a:rPr lang="sk-SK" sz="1600" dirty="0"/>
              <a:t>)</a:t>
            </a:r>
            <a:br>
              <a:rPr lang="sk-SK" sz="1600" dirty="0"/>
            </a:br>
            <a:r>
              <a:rPr lang="en-US" sz="1600" dirty="0" smtClean="0"/>
              <a:t>	</a:t>
            </a:r>
            <a:r>
              <a:rPr lang="sk-SK" sz="1600" dirty="0" smtClean="0"/>
              <a:t>- </a:t>
            </a:r>
            <a:r>
              <a:rPr lang="sk-SK" sz="1600" dirty="0"/>
              <a:t>Nemá </a:t>
            </a:r>
            <a:r>
              <a:rPr lang="sk-SK" sz="1600" dirty="0" err="1"/>
              <a:t>takové</a:t>
            </a:r>
            <a:r>
              <a:rPr lang="sk-SK" sz="1600" dirty="0"/>
              <a:t> </a:t>
            </a:r>
            <a:r>
              <a:rPr lang="sk-SK" sz="1600" dirty="0" err="1"/>
              <a:t>rozpětí</a:t>
            </a:r>
            <a:r>
              <a:rPr lang="sk-SK" sz="1600" dirty="0"/>
              <a:t>. </a:t>
            </a:r>
            <a:r>
              <a:rPr lang="sk-SK" sz="1600" dirty="0" smtClean="0"/>
              <a:t>(</a:t>
            </a:r>
            <a:r>
              <a:rPr lang="sk-SK" sz="1600" dirty="0" err="1" smtClean="0"/>
              <a:t>potřebuje</a:t>
            </a:r>
            <a:r>
              <a:rPr lang="sk-SK" sz="1600" dirty="0" smtClean="0"/>
              <a:t> </a:t>
            </a:r>
            <a:r>
              <a:rPr lang="sk-SK" sz="1600" dirty="0" err="1"/>
              <a:t>více</a:t>
            </a:r>
            <a:r>
              <a:rPr lang="sk-SK" sz="1600" dirty="0"/>
              <a:t> </a:t>
            </a:r>
            <a:r>
              <a:rPr lang="sk-SK" sz="1600" dirty="0" err="1" smtClean="0"/>
              <a:t>místa</a:t>
            </a:r>
            <a:r>
              <a:rPr lang="sk-SK" sz="1600" dirty="0" smtClean="0"/>
              <a:t>)</a:t>
            </a:r>
            <a:endParaRPr lang="sk-SK" sz="1600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Pořízení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snímku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102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Pořízení</a:t>
            </a:r>
            <a:r>
              <a:rPr lang="sk-SK" dirty="0" smtClean="0"/>
              <a:t> snímku / </a:t>
            </a:r>
            <a:r>
              <a:rPr lang="sk-SK" sz="1050" b="1" dirty="0" err="1"/>
              <a:t>Dělení</a:t>
            </a:r>
            <a:r>
              <a:rPr lang="sk-SK" sz="1050" b="1" dirty="0"/>
              <a:t> fotoaparátu do </a:t>
            </a:r>
            <a:r>
              <a:rPr lang="sk-SK" sz="1050" b="1" dirty="0" err="1"/>
              <a:t>tříd</a:t>
            </a:r>
            <a:r>
              <a:rPr lang="sk-SK" sz="1050" b="1" dirty="0"/>
              <a:t> </a:t>
            </a:r>
            <a:r>
              <a:rPr lang="sk-SK" sz="1050" b="1" dirty="0" smtClean="0"/>
              <a:t>... </a:t>
            </a:r>
            <a:endParaRPr lang="sk-SK" sz="1050" b="1" dirty="0"/>
          </a:p>
          <a:p>
            <a:endParaRPr lang="pt-BR" sz="1050" dirty="0" smtClean="0"/>
          </a:p>
          <a:p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196752"/>
            <a:ext cx="82089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400" b="1" dirty="0" err="1"/>
              <a:t>Dělení</a:t>
            </a:r>
            <a:r>
              <a:rPr lang="sk-SK" sz="2400" b="1" dirty="0"/>
              <a:t> fotoaparátu do </a:t>
            </a:r>
            <a:r>
              <a:rPr lang="sk-SK" sz="2400" b="1" dirty="0" err="1"/>
              <a:t>tříd</a:t>
            </a:r>
            <a:r>
              <a:rPr lang="sk-SK" sz="2400" b="1" dirty="0"/>
              <a:t> a </a:t>
            </a:r>
            <a:r>
              <a:rPr lang="sk-SK" sz="2400" b="1" dirty="0" err="1"/>
              <a:t>jejich</a:t>
            </a:r>
            <a:r>
              <a:rPr lang="sk-SK" sz="2400" b="1" dirty="0"/>
              <a:t> klady resp. nevýhody</a:t>
            </a:r>
          </a:p>
        </p:txBody>
      </p:sp>
      <p:pic>
        <p:nvPicPr>
          <p:cNvPr id="14" name="Obrázok 13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3768" y="2492896"/>
            <a:ext cx="3816424" cy="2531221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Pořízení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snímku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102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Pořízení</a:t>
            </a:r>
            <a:r>
              <a:rPr lang="sk-SK" dirty="0" smtClean="0"/>
              <a:t> snímku / </a:t>
            </a:r>
            <a:r>
              <a:rPr lang="sk-SK" sz="1050" b="1" dirty="0" err="1"/>
              <a:t>Dělení</a:t>
            </a:r>
            <a:r>
              <a:rPr lang="sk-SK" sz="1050" b="1" dirty="0"/>
              <a:t> fotoaparátu do </a:t>
            </a:r>
            <a:r>
              <a:rPr lang="sk-SK" sz="1050" b="1" dirty="0" err="1"/>
              <a:t>tříd</a:t>
            </a:r>
            <a:r>
              <a:rPr lang="sk-SK" sz="1050" b="1" dirty="0"/>
              <a:t> </a:t>
            </a:r>
            <a:r>
              <a:rPr lang="sk-SK" sz="1050" b="1" dirty="0" smtClean="0"/>
              <a:t>... </a:t>
            </a:r>
            <a:endParaRPr lang="sk-SK" sz="1050" b="1" dirty="0"/>
          </a:p>
          <a:p>
            <a:endParaRPr lang="pt-BR" sz="1050" dirty="0" smtClean="0"/>
          </a:p>
          <a:p>
            <a:endParaRPr lang="sk-SK" dirty="0"/>
          </a:p>
        </p:txBody>
      </p:sp>
      <p:pic>
        <p:nvPicPr>
          <p:cNvPr id="11" name="Obrázok 10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3171346"/>
            <a:ext cx="3816424" cy="2921950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" name="Obrázok 11" descr="cameraobscu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3171346"/>
            <a:ext cx="3816424" cy="2921949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3" name="BlokTextu 12"/>
          <p:cNvSpPr txBox="1"/>
          <p:nvPr/>
        </p:nvSpPr>
        <p:spPr>
          <a:xfrm>
            <a:off x="539552" y="1403484"/>
            <a:ext cx="8208912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/>
              <a:t>Kompaktní </a:t>
            </a:r>
            <a:r>
              <a:rPr lang="sk-SK" dirty="0" smtClean="0"/>
              <a:t>fotoaparát</a:t>
            </a:r>
          </a:p>
          <a:p>
            <a:endParaRPr lang="sk-SK" dirty="0"/>
          </a:p>
          <a:p>
            <a:r>
              <a:rPr lang="sk-SK" sz="1600" dirty="0"/>
              <a:t>+ </a:t>
            </a:r>
            <a:r>
              <a:rPr lang="sk-SK" sz="1600" dirty="0" err="1"/>
              <a:t>rozměry</a:t>
            </a:r>
            <a:r>
              <a:rPr lang="sk-SK" sz="1600" dirty="0"/>
              <a:t>, cena, váha, </a:t>
            </a:r>
            <a:r>
              <a:rPr lang="sk-SK" sz="1600" b="1" dirty="0" err="1"/>
              <a:t>nenápadnost</a:t>
            </a:r>
            <a:r>
              <a:rPr lang="sk-SK" sz="1600" dirty="0"/>
              <a:t/>
            </a:r>
            <a:br>
              <a:rPr lang="sk-SK" sz="1600" dirty="0"/>
            </a:br>
            <a:r>
              <a:rPr lang="sk-SK" sz="1600" dirty="0"/>
              <a:t>- malý/</a:t>
            </a:r>
            <a:r>
              <a:rPr lang="sk-SK" sz="1600" dirty="0" err="1"/>
              <a:t>žádný</a:t>
            </a:r>
            <a:r>
              <a:rPr lang="sk-SK" sz="1600" dirty="0"/>
              <a:t> </a:t>
            </a:r>
            <a:r>
              <a:rPr lang="sk-SK" sz="1600" dirty="0" err="1"/>
              <a:t>hledáček</a:t>
            </a:r>
            <a:r>
              <a:rPr lang="sk-SK" sz="1600" dirty="0"/>
              <a:t>, </a:t>
            </a:r>
            <a:r>
              <a:rPr lang="sk-SK" sz="1600" dirty="0" err="1"/>
              <a:t>rychlost</a:t>
            </a:r>
            <a:r>
              <a:rPr lang="sk-SK" sz="1600" dirty="0"/>
              <a:t>, kvalita obrazu, často chybí manuál, nastavení v menu, </a:t>
            </a:r>
            <a:r>
              <a:rPr lang="sk-SK" sz="1600" dirty="0" err="1"/>
              <a:t>žádné</a:t>
            </a:r>
            <a:r>
              <a:rPr lang="sk-SK" sz="1600" dirty="0"/>
              <a:t> </a:t>
            </a:r>
            <a:r>
              <a:rPr lang="sk-SK" sz="1600" dirty="0" err="1"/>
              <a:t>další</a:t>
            </a:r>
            <a:r>
              <a:rPr lang="sk-SK" sz="1600" dirty="0"/>
              <a:t> </a:t>
            </a:r>
            <a:r>
              <a:rPr lang="sk-SK" sz="1600" dirty="0" err="1"/>
              <a:t>příslušenství</a:t>
            </a:r>
            <a:r>
              <a:rPr lang="sk-SK" sz="1600" dirty="0"/>
              <a:t>.</a:t>
            </a:r>
          </a:p>
          <a:p>
            <a:endParaRPr lang="sk-SK" dirty="0"/>
          </a:p>
        </p:txBody>
      </p:sp>
      <p:sp>
        <p:nvSpPr>
          <p:cNvPr id="10" name="Ovál 9"/>
          <p:cNvSpPr/>
          <p:nvPr/>
        </p:nvSpPr>
        <p:spPr>
          <a:xfrm>
            <a:off x="8748464" y="260648"/>
            <a:ext cx="144016" cy="144016"/>
          </a:xfrm>
          <a:prstGeom prst="ellipse">
            <a:avLst/>
          </a:prstGeom>
          <a:solidFill>
            <a:srgbClr val="95272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4" name="BlokTextu 13"/>
          <p:cNvSpPr txBox="1"/>
          <p:nvPr/>
        </p:nvSpPr>
        <p:spPr>
          <a:xfrm>
            <a:off x="8316416" y="17841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7.3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2411760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Úvodem</a:t>
            </a:r>
            <a:endParaRPr lang="sk-SK" sz="3200" dirty="0"/>
          </a:p>
        </p:txBody>
      </p:sp>
      <p:sp>
        <p:nvSpPr>
          <p:cNvPr id="19" name="BlokTextu 18"/>
          <p:cNvSpPr txBox="1"/>
          <p:nvPr/>
        </p:nvSpPr>
        <p:spPr>
          <a:xfrm>
            <a:off x="568127" y="1412776"/>
            <a:ext cx="7992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err="1" smtClean="0"/>
              <a:t>Odnesete</a:t>
            </a:r>
            <a:r>
              <a:rPr lang="sk-SK" dirty="0" smtClean="0"/>
              <a:t> si:</a:t>
            </a:r>
            <a:endParaRPr lang="sk-SK" dirty="0"/>
          </a:p>
        </p:txBody>
      </p:sp>
      <p:sp>
        <p:nvSpPr>
          <p:cNvPr id="20" name="BlokTextu 19"/>
          <p:cNvSpPr txBox="1"/>
          <p:nvPr/>
        </p:nvSpPr>
        <p:spPr>
          <a:xfrm>
            <a:off x="755576" y="1731586"/>
            <a:ext cx="79928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600" dirty="0" smtClean="0"/>
              <a:t>Cvičení </a:t>
            </a:r>
            <a:r>
              <a:rPr lang="sk-SK" sz="1600" dirty="0" err="1" smtClean="0"/>
              <a:t>pro</a:t>
            </a:r>
            <a:r>
              <a:rPr lang="sk-SK" sz="1600" dirty="0" smtClean="0"/>
              <a:t> </a:t>
            </a:r>
            <a:r>
              <a:rPr lang="sk-SK" sz="1600" dirty="0" err="1" smtClean="0"/>
              <a:t>studenty</a:t>
            </a:r>
            <a:r>
              <a:rPr lang="sk-SK" sz="1600" dirty="0" smtClean="0"/>
              <a:t> i </a:t>
            </a:r>
            <a:r>
              <a:rPr lang="sk-SK" sz="1600" dirty="0" err="1" smtClean="0"/>
              <a:t>se</a:t>
            </a:r>
            <a:r>
              <a:rPr lang="sk-SK" sz="1600" dirty="0" smtClean="0"/>
              <a:t> zdrojovými </a:t>
            </a:r>
            <a:r>
              <a:rPr lang="sk-SK" sz="1600" dirty="0" err="1" smtClean="0"/>
              <a:t>soubory</a:t>
            </a:r>
            <a:r>
              <a:rPr lang="sk-SK" sz="1600" dirty="0" smtClean="0"/>
              <a:t>.</a:t>
            </a:r>
          </a:p>
          <a:p>
            <a:r>
              <a:rPr lang="sk-SK" sz="1600" dirty="0" smtClean="0"/>
              <a:t>Poznámky </a:t>
            </a:r>
            <a:r>
              <a:rPr lang="sk-SK" sz="1600" dirty="0" err="1" smtClean="0"/>
              <a:t>které</a:t>
            </a:r>
            <a:r>
              <a:rPr lang="sk-SK" sz="1600" dirty="0" smtClean="0"/>
              <a:t> sem vypracoval </a:t>
            </a:r>
            <a:r>
              <a:rPr lang="sk-SK" sz="1600" dirty="0" err="1" smtClean="0"/>
              <a:t>pro</a:t>
            </a:r>
            <a:r>
              <a:rPr lang="sk-SK" sz="1600" dirty="0" smtClean="0"/>
              <a:t> </a:t>
            </a:r>
            <a:r>
              <a:rPr lang="sk-SK" sz="1600" dirty="0" err="1" smtClean="0"/>
              <a:t>tyto</a:t>
            </a:r>
            <a:r>
              <a:rPr lang="sk-SK" sz="1600" dirty="0" smtClean="0"/>
              <a:t> </a:t>
            </a:r>
            <a:r>
              <a:rPr lang="sk-SK" sz="1600" dirty="0" err="1" smtClean="0"/>
              <a:t>slidy</a:t>
            </a:r>
            <a:r>
              <a:rPr lang="cs-CZ" sz="1600" dirty="0" smtClean="0"/>
              <a:t>. </a:t>
            </a:r>
            <a:r>
              <a:rPr lang="cs-CZ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(70 stranové komentované leporelo </a:t>
            </a:r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Wingdings" pitchFamily="2" charset="2"/>
              </a:rPr>
              <a:t></a:t>
            </a:r>
            <a:r>
              <a:rPr lang="sk-SK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</a:p>
          <a:p>
            <a:r>
              <a:rPr lang="cs-CZ" sz="1600" dirty="0" smtClean="0"/>
              <a:t>Slovník pojmů. </a:t>
            </a:r>
            <a:r>
              <a:rPr lang="cs-CZ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(od </a:t>
            </a:r>
            <a:r>
              <a:rPr lang="cs-CZ" sz="16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skratek</a:t>
            </a:r>
            <a:r>
              <a:rPr lang="cs-CZ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až po slang</a:t>
            </a:r>
            <a:r>
              <a:rPr lang="sk-SK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</a:p>
          <a:p>
            <a:r>
              <a:rPr lang="sk-SK" sz="1600" dirty="0" err="1" smtClean="0"/>
              <a:t>Tyto</a:t>
            </a:r>
            <a:r>
              <a:rPr lang="sk-SK" sz="1600" dirty="0" smtClean="0"/>
              <a:t> </a:t>
            </a:r>
            <a:r>
              <a:rPr lang="sk-SK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(označené </a:t>
            </a:r>
            <a:r>
              <a:rPr lang="sk-SK" sz="16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pro</a:t>
            </a:r>
            <a:r>
              <a:rPr lang="sk-SK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sk-SK" sz="16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studenty</a:t>
            </a:r>
            <a:r>
              <a:rPr lang="sk-SK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</a:p>
        </p:txBody>
      </p:sp>
      <p:sp>
        <p:nvSpPr>
          <p:cNvPr id="21" name="BlokTextu 20"/>
          <p:cNvSpPr txBox="1"/>
          <p:nvPr/>
        </p:nvSpPr>
        <p:spPr>
          <a:xfrm>
            <a:off x="568127" y="2996952"/>
            <a:ext cx="7992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smtClean="0"/>
              <a:t>Časový </a:t>
            </a:r>
            <a:r>
              <a:rPr lang="sk-SK" dirty="0" err="1" smtClean="0"/>
              <a:t>pr</a:t>
            </a:r>
            <a:r>
              <a:rPr lang="cs-CZ" dirty="0" err="1" smtClean="0"/>
              <a:t>ůběh</a:t>
            </a:r>
            <a:r>
              <a:rPr lang="cs-CZ" dirty="0" smtClean="0"/>
              <a:t> kurzu</a:t>
            </a:r>
            <a:r>
              <a:rPr lang="sk-SK" dirty="0" smtClean="0"/>
              <a:t>:</a:t>
            </a:r>
            <a:endParaRPr lang="sk-SK" dirty="0"/>
          </a:p>
        </p:txBody>
      </p:sp>
      <p:sp>
        <p:nvSpPr>
          <p:cNvPr id="22" name="BlokTextu 21"/>
          <p:cNvSpPr txBox="1"/>
          <p:nvPr/>
        </p:nvSpPr>
        <p:spPr>
          <a:xfrm>
            <a:off x="755576" y="3315762"/>
            <a:ext cx="79928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 smtClean="0"/>
              <a:t>Jak Vám bude vyhovovat. </a:t>
            </a:r>
            <a:endParaRPr lang="sk-SK" sz="16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3" name="BlokTextu 22"/>
          <p:cNvSpPr txBox="1"/>
          <p:nvPr/>
        </p:nvSpPr>
        <p:spPr>
          <a:xfrm>
            <a:off x="568127" y="3933056"/>
            <a:ext cx="7992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smtClean="0"/>
              <a:t>Poznámka na </a:t>
            </a:r>
            <a:r>
              <a:rPr lang="sk-SK" dirty="0" err="1" smtClean="0"/>
              <a:t>závěr</a:t>
            </a:r>
            <a:r>
              <a:rPr lang="sk-SK" dirty="0" smtClean="0"/>
              <a:t> úvodu</a:t>
            </a:r>
            <a:r>
              <a:rPr lang="en-US" dirty="0"/>
              <a:t>!</a:t>
            </a:r>
            <a:endParaRPr lang="sk-SK" dirty="0"/>
          </a:p>
        </p:txBody>
      </p:sp>
      <p:sp>
        <p:nvSpPr>
          <p:cNvPr id="24" name="BlokTextu 23"/>
          <p:cNvSpPr txBox="1"/>
          <p:nvPr/>
        </p:nvSpPr>
        <p:spPr>
          <a:xfrm>
            <a:off x="755576" y="4251866"/>
            <a:ext cx="79928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>
                <a:solidFill>
                  <a:srgbClr val="C00000"/>
                </a:solidFill>
              </a:rPr>
              <a:t>Pokud</a:t>
            </a:r>
            <a:r>
              <a:rPr lang="en-US" sz="1600" dirty="0" smtClean="0">
                <a:solidFill>
                  <a:srgbClr val="C00000"/>
                </a:solidFill>
              </a:rPr>
              <a:t> n</a:t>
            </a:r>
            <a:r>
              <a:rPr lang="sk-SK" sz="1600" dirty="0" err="1" smtClean="0">
                <a:solidFill>
                  <a:srgbClr val="C00000"/>
                </a:solidFill>
              </a:rPr>
              <a:t>ěco</a:t>
            </a:r>
            <a:r>
              <a:rPr lang="sk-SK" sz="1600" dirty="0" smtClean="0">
                <a:solidFill>
                  <a:srgbClr val="C00000"/>
                </a:solidFill>
              </a:rPr>
              <a:t> nepracuje nebo </a:t>
            </a:r>
            <a:r>
              <a:rPr lang="sk-SK" sz="1600" dirty="0" err="1" smtClean="0">
                <a:solidFill>
                  <a:srgbClr val="C00000"/>
                </a:solidFill>
              </a:rPr>
              <a:t>něco</a:t>
            </a:r>
            <a:r>
              <a:rPr lang="sk-SK" sz="1600" dirty="0" smtClean="0">
                <a:solidFill>
                  <a:srgbClr val="C00000"/>
                </a:solidFill>
              </a:rPr>
              <a:t> </a:t>
            </a:r>
            <a:r>
              <a:rPr lang="sk-SK" sz="1600" dirty="0" err="1" smtClean="0">
                <a:solidFill>
                  <a:srgbClr val="C00000"/>
                </a:solidFill>
              </a:rPr>
              <a:t>není</a:t>
            </a:r>
            <a:r>
              <a:rPr lang="sk-SK" sz="1600" dirty="0" smtClean="0">
                <a:solidFill>
                  <a:srgbClr val="C00000"/>
                </a:solidFill>
              </a:rPr>
              <a:t> jasné dejte o </a:t>
            </a:r>
            <a:r>
              <a:rPr lang="sk-SK" sz="1600" dirty="0" err="1" smtClean="0">
                <a:solidFill>
                  <a:srgbClr val="C00000"/>
                </a:solidFill>
              </a:rPr>
              <a:t>sobě</a:t>
            </a:r>
            <a:r>
              <a:rPr lang="sk-SK" sz="1600" dirty="0" smtClean="0">
                <a:solidFill>
                  <a:srgbClr val="C00000"/>
                </a:solidFill>
              </a:rPr>
              <a:t> </a:t>
            </a:r>
            <a:r>
              <a:rPr lang="sk-SK" sz="1600" dirty="0" err="1" smtClean="0">
                <a:solidFill>
                  <a:srgbClr val="C00000"/>
                </a:solidFill>
              </a:rPr>
              <a:t>vědet</a:t>
            </a:r>
            <a:r>
              <a:rPr lang="sk-SK" sz="1600" dirty="0" smtClean="0">
                <a:solidFill>
                  <a:srgbClr val="C00000"/>
                </a:solidFill>
              </a:rPr>
              <a:t>. </a:t>
            </a:r>
            <a:r>
              <a:rPr lang="sk-SK" sz="1600" dirty="0" err="1" smtClean="0">
                <a:solidFill>
                  <a:srgbClr val="C00000"/>
                </a:solidFill>
              </a:rPr>
              <a:t>Jsem</a:t>
            </a:r>
            <a:r>
              <a:rPr lang="sk-SK" sz="1600" dirty="0" smtClean="0">
                <a:solidFill>
                  <a:srgbClr val="C00000"/>
                </a:solidFill>
              </a:rPr>
              <a:t> tu </a:t>
            </a:r>
            <a:r>
              <a:rPr lang="sk-SK" sz="1600" dirty="0" err="1" smtClean="0">
                <a:solidFill>
                  <a:srgbClr val="C00000"/>
                </a:solidFill>
              </a:rPr>
              <a:t>pro</a:t>
            </a:r>
            <a:r>
              <a:rPr lang="sk-SK" sz="1600" dirty="0" smtClean="0">
                <a:solidFill>
                  <a:srgbClr val="C00000"/>
                </a:solidFill>
              </a:rPr>
              <a:t> Vás tak toho </a:t>
            </a:r>
            <a:r>
              <a:rPr lang="sk-SK" sz="1600" dirty="0" err="1" smtClean="0">
                <a:solidFill>
                  <a:srgbClr val="C00000"/>
                </a:solidFill>
              </a:rPr>
              <a:t>využíjte</a:t>
            </a:r>
            <a:r>
              <a:rPr lang="sk-SK" sz="1600" dirty="0" smtClean="0">
                <a:solidFill>
                  <a:srgbClr val="C00000"/>
                </a:solidFill>
              </a:rPr>
              <a:t>. </a:t>
            </a:r>
            <a:r>
              <a:rPr lang="sk-SK" sz="1600" dirty="0" err="1" smtClean="0">
                <a:solidFill>
                  <a:srgbClr val="C00000"/>
                </a:solidFill>
              </a:rPr>
              <a:t>Kdo</a:t>
            </a:r>
            <a:r>
              <a:rPr lang="sk-SK" sz="1600" dirty="0" smtClean="0">
                <a:solidFill>
                  <a:srgbClr val="C00000"/>
                </a:solidFill>
              </a:rPr>
              <a:t> </a:t>
            </a:r>
            <a:r>
              <a:rPr lang="sk-SK" sz="1600" dirty="0" err="1" smtClean="0">
                <a:solidFill>
                  <a:srgbClr val="C00000"/>
                </a:solidFill>
              </a:rPr>
              <a:t>se</a:t>
            </a:r>
            <a:r>
              <a:rPr lang="sk-SK" sz="1600" dirty="0" smtClean="0">
                <a:solidFill>
                  <a:srgbClr val="C00000"/>
                </a:solidFill>
              </a:rPr>
              <a:t> </a:t>
            </a:r>
            <a:r>
              <a:rPr lang="sk-SK" sz="1600" dirty="0" err="1" smtClean="0">
                <a:solidFill>
                  <a:srgbClr val="C00000"/>
                </a:solidFill>
              </a:rPr>
              <a:t>neptá</a:t>
            </a:r>
            <a:r>
              <a:rPr lang="sk-SK" sz="1600" dirty="0" smtClean="0">
                <a:solidFill>
                  <a:srgbClr val="C00000"/>
                </a:solidFill>
              </a:rPr>
              <a:t> </a:t>
            </a:r>
            <a:r>
              <a:rPr lang="sk-SK" sz="1600" dirty="0" err="1" smtClean="0">
                <a:solidFill>
                  <a:srgbClr val="C00000"/>
                </a:solidFill>
              </a:rPr>
              <a:t>neví</a:t>
            </a:r>
            <a:r>
              <a:rPr lang="sk-SK" sz="1600" dirty="0" smtClean="0">
                <a:solidFill>
                  <a:srgbClr val="C00000"/>
                </a:solidFill>
              </a:rPr>
              <a:t>. 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14" name="Rovná spojnica 13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15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Pořízení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snímku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16" name="BlokTextu 15"/>
          <p:cNvSpPr txBox="1"/>
          <p:nvPr/>
        </p:nvSpPr>
        <p:spPr>
          <a:xfrm>
            <a:off x="539552" y="548680"/>
            <a:ext cx="8208912" cy="102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Pořízení</a:t>
            </a:r>
            <a:r>
              <a:rPr lang="sk-SK" dirty="0" smtClean="0"/>
              <a:t> snímku / </a:t>
            </a:r>
            <a:r>
              <a:rPr lang="sk-SK" sz="1050" b="1" dirty="0" err="1"/>
              <a:t>Dělení</a:t>
            </a:r>
            <a:r>
              <a:rPr lang="sk-SK" sz="1050" b="1" dirty="0"/>
              <a:t> fotoaparátu do </a:t>
            </a:r>
            <a:r>
              <a:rPr lang="sk-SK" sz="1050" b="1" dirty="0" err="1"/>
              <a:t>tříd</a:t>
            </a:r>
            <a:r>
              <a:rPr lang="sk-SK" sz="1050" b="1" dirty="0"/>
              <a:t> </a:t>
            </a:r>
            <a:r>
              <a:rPr lang="sk-SK" sz="1050" b="1" dirty="0" smtClean="0"/>
              <a:t>... </a:t>
            </a:r>
            <a:endParaRPr lang="sk-SK" sz="1050" b="1" dirty="0"/>
          </a:p>
          <a:p>
            <a:endParaRPr lang="pt-BR" sz="1050" dirty="0" smtClean="0"/>
          </a:p>
          <a:p>
            <a:endParaRPr lang="sk-SK" dirty="0"/>
          </a:p>
        </p:txBody>
      </p:sp>
      <p:pic>
        <p:nvPicPr>
          <p:cNvPr id="17" name="Obrázok 16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3171346"/>
            <a:ext cx="3816424" cy="2921949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" name="Obrázok 17" descr="cameraobscu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3171346"/>
            <a:ext cx="3816423" cy="2921949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9" name="BlokTextu 18"/>
          <p:cNvSpPr txBox="1"/>
          <p:nvPr/>
        </p:nvSpPr>
        <p:spPr>
          <a:xfrm>
            <a:off x="539552" y="1403484"/>
            <a:ext cx="8208912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/>
              <a:t>Pokročilé kompaktní fotoaparáty (</a:t>
            </a:r>
            <a:r>
              <a:rPr lang="sk-SK" dirty="0" err="1"/>
              <a:t>UltraZoom</a:t>
            </a:r>
            <a:r>
              <a:rPr lang="sk-SK" dirty="0"/>
              <a:t>)</a:t>
            </a:r>
          </a:p>
          <a:p>
            <a:endParaRPr lang="sk-SK" dirty="0"/>
          </a:p>
          <a:p>
            <a:r>
              <a:rPr lang="sk-SK" sz="1600" dirty="0"/>
              <a:t>+ režimy P,S,A,M, </a:t>
            </a:r>
            <a:r>
              <a:rPr lang="sk-SK" sz="1600" dirty="0" err="1"/>
              <a:t>další</a:t>
            </a:r>
            <a:r>
              <a:rPr lang="sk-SK" sz="1600" dirty="0"/>
              <a:t> </a:t>
            </a:r>
            <a:r>
              <a:rPr lang="sk-SK" sz="1600" dirty="0" err="1"/>
              <a:t>příslušenství</a:t>
            </a:r>
            <a:r>
              <a:rPr lang="sk-SK" sz="1600" dirty="0"/>
              <a:t>, </a:t>
            </a:r>
            <a:r>
              <a:rPr lang="sk-SK" sz="1600" b="1" dirty="0">
                <a:solidFill>
                  <a:srgbClr val="C00000"/>
                </a:solidFill>
              </a:rPr>
              <a:t>kvalita obrazu</a:t>
            </a:r>
            <a:r>
              <a:rPr lang="sk-SK" sz="1600" dirty="0"/>
              <a:t>, </a:t>
            </a:r>
            <a:r>
              <a:rPr lang="sk-SK" sz="1600" dirty="0" err="1"/>
              <a:t>ovládání</a:t>
            </a:r>
            <a:r>
              <a:rPr lang="sk-SK" sz="1600" dirty="0"/>
              <a:t> na </a:t>
            </a:r>
            <a:r>
              <a:rPr lang="sk-SK" sz="1600" dirty="0" err="1"/>
              <a:t>těle</a:t>
            </a:r>
            <a:r>
              <a:rPr lang="sk-SK" sz="1600" dirty="0"/>
              <a:t> fotoaparátu, lepší </a:t>
            </a:r>
            <a:r>
              <a:rPr lang="sk-SK" sz="1600" dirty="0" err="1"/>
              <a:t>držení</a:t>
            </a:r>
            <a:r>
              <a:rPr lang="sk-SK" sz="1600" dirty="0"/>
              <a:t> a lepší </a:t>
            </a:r>
            <a:r>
              <a:rPr lang="sk-SK" sz="1600" dirty="0" err="1"/>
              <a:t>ovladatelnost</a:t>
            </a:r>
            <a:r>
              <a:rPr lang="sk-SK" sz="1600" dirty="0"/>
              <a:t>, </a:t>
            </a:r>
            <a:r>
              <a:rPr lang="sk-SK" sz="1600" dirty="0" err="1"/>
              <a:t>někdy</a:t>
            </a:r>
            <a:r>
              <a:rPr lang="sk-SK" sz="1600" dirty="0"/>
              <a:t> </a:t>
            </a:r>
            <a:r>
              <a:rPr lang="sk-SK" sz="1600" dirty="0" err="1"/>
              <a:t>vyměnitelné</a:t>
            </a:r>
            <a:r>
              <a:rPr lang="sk-SK" sz="1600" dirty="0"/>
              <a:t> </a:t>
            </a:r>
            <a:r>
              <a:rPr lang="sk-SK" sz="1600" dirty="0" err="1"/>
              <a:t>objektivy</a:t>
            </a:r>
            <a:r>
              <a:rPr lang="sk-SK" sz="1600" dirty="0"/>
              <a:t/>
            </a:r>
            <a:br>
              <a:rPr lang="sk-SK" sz="1600" dirty="0"/>
            </a:br>
            <a:r>
              <a:rPr lang="sk-SK" sz="1600" dirty="0"/>
              <a:t>- </a:t>
            </a:r>
            <a:r>
              <a:rPr lang="sk-SK" sz="1600" dirty="0" err="1"/>
              <a:t>rychlost</a:t>
            </a:r>
            <a:r>
              <a:rPr lang="sk-SK" sz="1600" dirty="0"/>
              <a:t>, </a:t>
            </a:r>
            <a:r>
              <a:rPr lang="sk-SK" sz="1600" dirty="0">
                <a:solidFill>
                  <a:srgbClr val="C00000"/>
                </a:solidFill>
              </a:rPr>
              <a:t>obrazová kvalita</a:t>
            </a:r>
            <a:r>
              <a:rPr lang="sk-SK" sz="1600" dirty="0"/>
              <a:t>, </a:t>
            </a:r>
            <a:r>
              <a:rPr lang="sk-SK" sz="1600" dirty="0" err="1"/>
              <a:t>hledáček</a:t>
            </a:r>
            <a:r>
              <a:rPr lang="sk-SK" sz="1600" dirty="0"/>
              <a:t> jak </a:t>
            </a:r>
            <a:r>
              <a:rPr lang="sk-SK" sz="1600" dirty="0" err="1"/>
              <a:t>kdy</a:t>
            </a:r>
            <a:r>
              <a:rPr lang="sk-SK" sz="1600" dirty="0"/>
              <a:t>, </a:t>
            </a:r>
            <a:r>
              <a:rPr lang="sk-SK" sz="1600" b="1" dirty="0"/>
              <a:t>kvalita </a:t>
            </a:r>
            <a:r>
              <a:rPr lang="sk-SK" sz="1600" b="1" dirty="0" err="1"/>
              <a:t>hledáčku</a:t>
            </a:r>
            <a:endParaRPr lang="sk-SK" sz="1600" b="1" dirty="0"/>
          </a:p>
          <a:p>
            <a:endParaRPr lang="sk-SK" dirty="0"/>
          </a:p>
        </p:txBody>
      </p:sp>
      <p:sp>
        <p:nvSpPr>
          <p:cNvPr id="9" name="Ovál 8"/>
          <p:cNvSpPr/>
          <p:nvPr/>
        </p:nvSpPr>
        <p:spPr>
          <a:xfrm>
            <a:off x="8748464" y="260648"/>
            <a:ext cx="144016" cy="144016"/>
          </a:xfrm>
          <a:prstGeom prst="ellipse">
            <a:avLst/>
          </a:prstGeom>
          <a:solidFill>
            <a:srgbClr val="95272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0" name="BlokTextu 9"/>
          <p:cNvSpPr txBox="1"/>
          <p:nvPr/>
        </p:nvSpPr>
        <p:spPr>
          <a:xfrm>
            <a:off x="8316416" y="17841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7.3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Pořízení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snímku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102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Pořízení</a:t>
            </a:r>
            <a:r>
              <a:rPr lang="sk-SK" dirty="0" smtClean="0"/>
              <a:t> snímku / </a:t>
            </a:r>
            <a:r>
              <a:rPr lang="sk-SK" sz="1050" b="1" dirty="0" err="1"/>
              <a:t>Dělení</a:t>
            </a:r>
            <a:r>
              <a:rPr lang="sk-SK" sz="1050" b="1" dirty="0"/>
              <a:t> fotoaparátu do </a:t>
            </a:r>
            <a:r>
              <a:rPr lang="sk-SK" sz="1050" b="1" dirty="0" err="1"/>
              <a:t>tříd</a:t>
            </a:r>
            <a:r>
              <a:rPr lang="sk-SK" sz="1050" b="1" dirty="0"/>
              <a:t> </a:t>
            </a:r>
            <a:r>
              <a:rPr lang="sk-SK" sz="1050" b="1" dirty="0" smtClean="0"/>
              <a:t>... </a:t>
            </a:r>
            <a:endParaRPr lang="sk-SK" sz="1050" b="1" dirty="0"/>
          </a:p>
          <a:p>
            <a:endParaRPr lang="pt-BR" sz="1050" dirty="0" smtClean="0"/>
          </a:p>
          <a:p>
            <a:endParaRPr lang="sk-SK" dirty="0"/>
          </a:p>
        </p:txBody>
      </p:sp>
      <p:pic>
        <p:nvPicPr>
          <p:cNvPr id="10" name="Obrázok 9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3171346"/>
            <a:ext cx="3816423" cy="2921949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" name="Obrázok 10" descr="cameraobscu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3171346"/>
            <a:ext cx="3816423" cy="2921948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2" name="BlokTextu 11"/>
          <p:cNvSpPr txBox="1"/>
          <p:nvPr/>
        </p:nvSpPr>
        <p:spPr>
          <a:xfrm>
            <a:off x="539552" y="1403484"/>
            <a:ext cx="8208912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err="1"/>
              <a:t>SLR-Single</a:t>
            </a:r>
            <a:r>
              <a:rPr lang="sk-SK" dirty="0"/>
              <a:t> </a:t>
            </a:r>
            <a:r>
              <a:rPr lang="sk-SK" dirty="0" err="1"/>
              <a:t>Lens</a:t>
            </a:r>
            <a:r>
              <a:rPr lang="sk-SK" dirty="0"/>
              <a:t> </a:t>
            </a:r>
            <a:r>
              <a:rPr lang="sk-SK" dirty="0" err="1"/>
              <a:t>reflection</a:t>
            </a:r>
            <a:endParaRPr lang="sk-SK" dirty="0"/>
          </a:p>
          <a:p>
            <a:endParaRPr lang="sk-SK" dirty="0"/>
          </a:p>
          <a:p>
            <a:r>
              <a:rPr lang="sk-SK" sz="1600" dirty="0"/>
              <a:t>+ Obrazová kvalita, </a:t>
            </a:r>
            <a:r>
              <a:rPr lang="sk-SK" sz="1600" dirty="0" err="1"/>
              <a:t>vyměnitelné</a:t>
            </a:r>
            <a:r>
              <a:rPr lang="sk-SK" sz="1600" dirty="0"/>
              <a:t> </a:t>
            </a:r>
            <a:r>
              <a:rPr lang="sk-SK" sz="1600" dirty="0" err="1"/>
              <a:t>objektivy</a:t>
            </a:r>
            <a:r>
              <a:rPr lang="sk-SK" sz="1600" dirty="0"/>
              <a:t>, </a:t>
            </a:r>
            <a:r>
              <a:rPr lang="sk-SK" sz="1600" b="1" dirty="0" err="1"/>
              <a:t>pohotovost</a:t>
            </a:r>
            <a:r>
              <a:rPr lang="sk-SK" sz="1600" dirty="0"/>
              <a:t>, optický </a:t>
            </a:r>
            <a:r>
              <a:rPr lang="sk-SK" sz="1600" dirty="0" err="1"/>
              <a:t>hledáček</a:t>
            </a:r>
            <a:r>
              <a:rPr lang="sk-SK" sz="1600" dirty="0"/>
              <a:t> TTL - </a:t>
            </a:r>
            <a:r>
              <a:rPr lang="sk-SK" sz="1600" dirty="0" err="1"/>
              <a:t>Through</a:t>
            </a:r>
            <a:r>
              <a:rPr lang="sk-SK" sz="1600" dirty="0"/>
              <a:t> </a:t>
            </a:r>
            <a:r>
              <a:rPr lang="sk-SK" sz="1600" dirty="0" err="1"/>
              <a:t>The</a:t>
            </a:r>
            <a:r>
              <a:rPr lang="sk-SK" sz="1600" dirty="0"/>
              <a:t> </a:t>
            </a:r>
            <a:r>
              <a:rPr lang="sk-SK" sz="1600" dirty="0" err="1"/>
              <a:t>Lens</a:t>
            </a:r>
            <a:r>
              <a:rPr lang="sk-SK" sz="1600" dirty="0"/>
              <a:t>, RAW</a:t>
            </a:r>
            <a:r>
              <a:rPr lang="sk-SK" sz="1600" dirty="0" smtClean="0"/>
              <a:t>!?, </a:t>
            </a:r>
            <a:r>
              <a:rPr lang="sk-SK" sz="1600" dirty="0"/>
              <a:t/>
            </a:r>
            <a:br>
              <a:rPr lang="sk-SK" sz="1600" dirty="0"/>
            </a:br>
            <a:r>
              <a:rPr lang="sk-SK" sz="1600" dirty="0"/>
              <a:t>- </a:t>
            </a:r>
            <a:r>
              <a:rPr lang="sk-SK" sz="1600" dirty="0" err="1"/>
              <a:t>Vyměnitelné</a:t>
            </a:r>
            <a:r>
              <a:rPr lang="sk-SK" sz="1600" dirty="0"/>
              <a:t> </a:t>
            </a:r>
            <a:r>
              <a:rPr lang="sk-SK" sz="1600" dirty="0" err="1"/>
              <a:t>objektivy</a:t>
            </a:r>
            <a:r>
              <a:rPr lang="sk-SK" sz="1600" dirty="0"/>
              <a:t>, </a:t>
            </a:r>
            <a:r>
              <a:rPr lang="sk-SK" sz="1600" dirty="0" err="1"/>
              <a:t>rozměry</a:t>
            </a:r>
            <a:r>
              <a:rPr lang="sk-SK" sz="1600" dirty="0"/>
              <a:t>, </a:t>
            </a:r>
            <a:r>
              <a:rPr lang="sk-SK" sz="1600" b="1" dirty="0" err="1"/>
              <a:t>hmotnost</a:t>
            </a:r>
            <a:r>
              <a:rPr lang="sk-SK" sz="1600" dirty="0"/>
              <a:t>, cena</a:t>
            </a:r>
          </a:p>
          <a:p>
            <a:endParaRPr lang="sk-SK" dirty="0"/>
          </a:p>
        </p:txBody>
      </p:sp>
      <p:sp>
        <p:nvSpPr>
          <p:cNvPr id="13" name="Ovál 12"/>
          <p:cNvSpPr/>
          <p:nvPr/>
        </p:nvSpPr>
        <p:spPr>
          <a:xfrm>
            <a:off x="8748464" y="260648"/>
            <a:ext cx="144016" cy="144016"/>
          </a:xfrm>
          <a:prstGeom prst="ellipse">
            <a:avLst/>
          </a:prstGeom>
          <a:solidFill>
            <a:srgbClr val="95272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4" name="BlokTextu 13"/>
          <p:cNvSpPr txBox="1"/>
          <p:nvPr/>
        </p:nvSpPr>
        <p:spPr>
          <a:xfrm>
            <a:off x="8316416" y="17841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7.3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Pořízení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snímku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102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Pořízení</a:t>
            </a:r>
            <a:r>
              <a:rPr lang="sk-SK" dirty="0" smtClean="0"/>
              <a:t> snímku / </a:t>
            </a:r>
            <a:r>
              <a:rPr lang="sk-SK" sz="1050" b="1" dirty="0" err="1" smtClean="0"/>
              <a:t>Histogram</a:t>
            </a:r>
            <a:endParaRPr lang="sk-SK" sz="1050" b="1" dirty="0"/>
          </a:p>
          <a:p>
            <a:endParaRPr lang="pt-BR" sz="1050" dirty="0" smtClean="0"/>
          </a:p>
          <a:p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196752"/>
            <a:ext cx="82089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400" b="1" dirty="0" err="1" smtClean="0"/>
              <a:t>Histogram</a:t>
            </a:r>
            <a:endParaRPr lang="sk-SK" sz="2400" b="1" dirty="0"/>
          </a:p>
        </p:txBody>
      </p:sp>
      <p:pic>
        <p:nvPicPr>
          <p:cNvPr id="11" name="Obrázok 10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3943" y="1772816"/>
            <a:ext cx="4680522" cy="3963958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2" name="BlokTextu 11"/>
          <p:cNvSpPr txBox="1"/>
          <p:nvPr/>
        </p:nvSpPr>
        <p:spPr>
          <a:xfrm>
            <a:off x="5508104" y="1641574"/>
            <a:ext cx="32403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err="1">
                <a:solidFill>
                  <a:srgbClr val="C00000"/>
                </a:solidFill>
              </a:rPr>
              <a:t>Histogram</a:t>
            </a:r>
            <a:r>
              <a:rPr lang="sk-SK" dirty="0">
                <a:solidFill>
                  <a:srgbClr val="C00000"/>
                </a:solidFill>
              </a:rPr>
              <a:t> je grafická </a:t>
            </a:r>
            <a:r>
              <a:rPr lang="sk-SK" dirty="0" err="1">
                <a:solidFill>
                  <a:srgbClr val="C00000"/>
                </a:solidFill>
              </a:rPr>
              <a:t>reprezentace</a:t>
            </a:r>
            <a:r>
              <a:rPr lang="sk-SK" dirty="0">
                <a:solidFill>
                  <a:srgbClr val="C00000"/>
                </a:solidFill>
              </a:rPr>
              <a:t> (graf), </a:t>
            </a:r>
            <a:r>
              <a:rPr lang="sk-SK" dirty="0" err="1">
                <a:solidFill>
                  <a:srgbClr val="C00000"/>
                </a:solidFill>
              </a:rPr>
              <a:t>ukazující</a:t>
            </a:r>
            <a:r>
              <a:rPr lang="sk-SK" dirty="0">
                <a:solidFill>
                  <a:srgbClr val="C00000"/>
                </a:solidFill>
              </a:rPr>
              <a:t> </a:t>
            </a:r>
            <a:r>
              <a:rPr lang="sk-SK" dirty="0" err="1">
                <a:solidFill>
                  <a:srgbClr val="C00000"/>
                </a:solidFill>
              </a:rPr>
              <a:t>vizuálně</a:t>
            </a:r>
            <a:r>
              <a:rPr lang="sk-SK" dirty="0">
                <a:solidFill>
                  <a:srgbClr val="C00000"/>
                </a:solidFill>
              </a:rPr>
              <a:t> </a:t>
            </a:r>
            <a:r>
              <a:rPr lang="sk-SK" dirty="0" err="1">
                <a:solidFill>
                  <a:srgbClr val="C00000"/>
                </a:solidFill>
              </a:rPr>
              <a:t>distribuci</a:t>
            </a:r>
            <a:r>
              <a:rPr lang="sk-SK" dirty="0">
                <a:solidFill>
                  <a:srgbClr val="C00000"/>
                </a:solidFill>
              </a:rPr>
              <a:t> </a:t>
            </a:r>
            <a:r>
              <a:rPr lang="sk-SK" dirty="0" err="1">
                <a:solidFill>
                  <a:srgbClr val="C00000"/>
                </a:solidFill>
              </a:rPr>
              <a:t>dat</a:t>
            </a:r>
            <a:r>
              <a:rPr lang="sk-SK" dirty="0">
                <a:solidFill>
                  <a:srgbClr val="C00000"/>
                </a:solidFill>
              </a:rPr>
              <a:t>.</a:t>
            </a:r>
          </a:p>
          <a:p>
            <a:endParaRPr lang="sk-SK" dirty="0" smtClean="0"/>
          </a:p>
          <a:p>
            <a:endParaRPr lang="cs-CZ" dirty="0"/>
          </a:p>
          <a:p>
            <a:endParaRPr lang="sk-SK" dirty="0"/>
          </a:p>
        </p:txBody>
      </p:sp>
      <p:sp>
        <p:nvSpPr>
          <p:cNvPr id="13" name="Ovál 12"/>
          <p:cNvSpPr/>
          <p:nvPr/>
        </p:nvSpPr>
        <p:spPr>
          <a:xfrm>
            <a:off x="8748464" y="260648"/>
            <a:ext cx="144016" cy="144016"/>
          </a:xfrm>
          <a:prstGeom prst="ellipse">
            <a:avLst/>
          </a:prstGeom>
          <a:solidFill>
            <a:srgbClr val="95272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4" name="BlokTextu 13"/>
          <p:cNvSpPr txBox="1"/>
          <p:nvPr/>
        </p:nvSpPr>
        <p:spPr>
          <a:xfrm>
            <a:off x="8316416" y="17841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7.3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Pořízení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snímku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102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Pořízení</a:t>
            </a:r>
            <a:r>
              <a:rPr lang="sk-SK" dirty="0" smtClean="0"/>
              <a:t> snímku / </a:t>
            </a:r>
            <a:r>
              <a:rPr lang="sk-SK" sz="1050" b="1" dirty="0" err="1" smtClean="0"/>
              <a:t>Histogram</a:t>
            </a:r>
            <a:endParaRPr lang="sk-SK" sz="1050" b="1" dirty="0"/>
          </a:p>
          <a:p>
            <a:endParaRPr lang="pt-BR" sz="1050" dirty="0" smtClean="0"/>
          </a:p>
          <a:p>
            <a:endParaRPr lang="sk-SK" dirty="0"/>
          </a:p>
        </p:txBody>
      </p:sp>
      <p:pic>
        <p:nvPicPr>
          <p:cNvPr id="12" name="Obrázok 11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648" y="2708920"/>
            <a:ext cx="6552728" cy="2920436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4" name="BlokTextu 13"/>
          <p:cNvSpPr txBox="1"/>
          <p:nvPr/>
        </p:nvSpPr>
        <p:spPr>
          <a:xfrm>
            <a:off x="539552" y="1403484"/>
            <a:ext cx="82089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Naše reprezentace histogramu</a:t>
            </a:r>
            <a:endParaRPr lang="sk-SK" dirty="0" smtClean="0"/>
          </a:p>
          <a:p>
            <a:endParaRPr lang="sk-SK" dirty="0"/>
          </a:p>
          <a:p>
            <a:r>
              <a:rPr lang="pl-PL" sz="1600" dirty="0" smtClean="0"/>
              <a:t>Reprezentuje </a:t>
            </a:r>
            <a:r>
              <a:rPr lang="pl-PL" sz="1600" dirty="0"/>
              <a:t>histogram rozložení intenzit pixelů v obrazu</a:t>
            </a:r>
            <a:r>
              <a:rPr lang="pl-PL" sz="1600" dirty="0" smtClean="0"/>
              <a:t>. </a:t>
            </a:r>
            <a:r>
              <a:rPr lang="sk-SK" sz="1600" i="1" dirty="0" smtClean="0">
                <a:solidFill>
                  <a:schemeClr val="bg1">
                    <a:lumMod val="50000"/>
                  </a:schemeClr>
                </a:solidFill>
              </a:rPr>
              <a:t>(BW obraz)</a:t>
            </a:r>
            <a:endParaRPr lang="pl-PL" sz="1600" i="1" dirty="0" smtClean="0">
              <a:solidFill>
                <a:schemeClr val="bg1">
                  <a:lumMod val="50000"/>
                </a:schemeClr>
              </a:solidFill>
            </a:endParaRPr>
          </a:p>
          <a:p>
            <a:endParaRPr lang="sk-SK" dirty="0"/>
          </a:p>
        </p:txBody>
      </p:sp>
      <p:sp>
        <p:nvSpPr>
          <p:cNvPr id="10" name="Ovál 9"/>
          <p:cNvSpPr/>
          <p:nvPr/>
        </p:nvSpPr>
        <p:spPr>
          <a:xfrm>
            <a:off x="8748464" y="260648"/>
            <a:ext cx="144016" cy="144016"/>
          </a:xfrm>
          <a:prstGeom prst="ellipse">
            <a:avLst/>
          </a:prstGeom>
          <a:solidFill>
            <a:srgbClr val="95272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1" name="BlokTextu 10"/>
          <p:cNvSpPr txBox="1"/>
          <p:nvPr/>
        </p:nvSpPr>
        <p:spPr>
          <a:xfrm>
            <a:off x="8316416" y="17841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7.3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Pořízení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snímku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102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Pořízení</a:t>
            </a:r>
            <a:r>
              <a:rPr lang="sk-SK" dirty="0" smtClean="0"/>
              <a:t> snímku / </a:t>
            </a:r>
            <a:r>
              <a:rPr lang="sk-SK" sz="1050" b="1" dirty="0" err="1" smtClean="0"/>
              <a:t>Histogram</a:t>
            </a:r>
            <a:endParaRPr lang="sk-SK" sz="1050" b="1" dirty="0"/>
          </a:p>
          <a:p>
            <a:endParaRPr lang="pt-BR" sz="1050" dirty="0" smtClean="0"/>
          </a:p>
          <a:p>
            <a:endParaRPr lang="sk-SK" dirty="0"/>
          </a:p>
        </p:txBody>
      </p:sp>
      <p:pic>
        <p:nvPicPr>
          <p:cNvPr id="10" name="Obrázok 9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1988840"/>
            <a:ext cx="3893914" cy="2920436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1" name="BlokTextu 10"/>
          <p:cNvSpPr txBox="1"/>
          <p:nvPr/>
        </p:nvSpPr>
        <p:spPr>
          <a:xfrm>
            <a:off x="539552" y="1403484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smtClean="0"/>
              <a:t>Podexponovaný obraz</a:t>
            </a:r>
          </a:p>
        </p:txBody>
      </p:sp>
      <p:pic>
        <p:nvPicPr>
          <p:cNvPr id="12" name="Obrázok 11" descr="cameraobscu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50407" y="3504025"/>
            <a:ext cx="1775642" cy="1408268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3" name="Ovál 12"/>
          <p:cNvSpPr/>
          <p:nvPr/>
        </p:nvSpPr>
        <p:spPr>
          <a:xfrm>
            <a:off x="8748464" y="260648"/>
            <a:ext cx="144016" cy="144016"/>
          </a:xfrm>
          <a:prstGeom prst="ellipse">
            <a:avLst/>
          </a:prstGeom>
          <a:solidFill>
            <a:srgbClr val="95272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4" name="BlokTextu 13"/>
          <p:cNvSpPr txBox="1"/>
          <p:nvPr/>
        </p:nvSpPr>
        <p:spPr>
          <a:xfrm>
            <a:off x="8316416" y="17841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7.3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14" name="Rovná spojnica 13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15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Pořízení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snímku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16" name="BlokTextu 15"/>
          <p:cNvSpPr txBox="1"/>
          <p:nvPr/>
        </p:nvSpPr>
        <p:spPr>
          <a:xfrm>
            <a:off x="539552" y="548680"/>
            <a:ext cx="8208912" cy="102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Pořízení</a:t>
            </a:r>
            <a:r>
              <a:rPr lang="sk-SK" dirty="0" smtClean="0"/>
              <a:t> snímku / </a:t>
            </a:r>
            <a:r>
              <a:rPr lang="sk-SK" sz="1050" b="1" dirty="0" err="1" smtClean="0"/>
              <a:t>Histogram</a:t>
            </a:r>
            <a:endParaRPr lang="sk-SK" sz="1050" b="1" dirty="0"/>
          </a:p>
          <a:p>
            <a:endParaRPr lang="pt-BR" sz="1050" dirty="0" smtClean="0"/>
          </a:p>
          <a:p>
            <a:endParaRPr lang="sk-SK" dirty="0"/>
          </a:p>
        </p:txBody>
      </p:sp>
      <p:pic>
        <p:nvPicPr>
          <p:cNvPr id="17" name="Obrázok 16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1988840"/>
            <a:ext cx="3893914" cy="2920435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8" name="BlokTextu 17"/>
          <p:cNvSpPr txBox="1"/>
          <p:nvPr/>
        </p:nvSpPr>
        <p:spPr>
          <a:xfrm>
            <a:off x="539552" y="1403484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err="1" smtClean="0"/>
              <a:t>Přeexponovaný</a:t>
            </a:r>
            <a:r>
              <a:rPr lang="sk-SK" dirty="0" smtClean="0"/>
              <a:t> obraz</a:t>
            </a:r>
          </a:p>
        </p:txBody>
      </p:sp>
      <p:pic>
        <p:nvPicPr>
          <p:cNvPr id="19" name="Obrázok 18" descr="cameraobscu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50407" y="3504025"/>
            <a:ext cx="1775642" cy="1408267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9" name="Ovál 8"/>
          <p:cNvSpPr/>
          <p:nvPr/>
        </p:nvSpPr>
        <p:spPr>
          <a:xfrm>
            <a:off x="8748464" y="260648"/>
            <a:ext cx="144016" cy="144016"/>
          </a:xfrm>
          <a:prstGeom prst="ellipse">
            <a:avLst/>
          </a:prstGeom>
          <a:solidFill>
            <a:srgbClr val="95272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0" name="BlokTextu 9"/>
          <p:cNvSpPr txBox="1"/>
          <p:nvPr/>
        </p:nvSpPr>
        <p:spPr>
          <a:xfrm>
            <a:off x="8316416" y="17841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7.3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Pořízení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snímku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102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Pořízení</a:t>
            </a:r>
            <a:r>
              <a:rPr lang="sk-SK" dirty="0" smtClean="0"/>
              <a:t> snímku / </a:t>
            </a:r>
            <a:r>
              <a:rPr lang="sk-SK" sz="1050" b="1" dirty="0" err="1" smtClean="0"/>
              <a:t>Histogram</a:t>
            </a:r>
            <a:endParaRPr lang="sk-SK" sz="1050" b="1" dirty="0"/>
          </a:p>
          <a:p>
            <a:endParaRPr lang="pt-BR" sz="1050" dirty="0" smtClean="0"/>
          </a:p>
          <a:p>
            <a:endParaRPr lang="sk-SK" dirty="0"/>
          </a:p>
        </p:txBody>
      </p:sp>
      <p:pic>
        <p:nvPicPr>
          <p:cNvPr id="10" name="Obrázok 9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1988840"/>
            <a:ext cx="3893913" cy="2920435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1" name="BlokTextu 10"/>
          <p:cNvSpPr txBox="1"/>
          <p:nvPr/>
        </p:nvSpPr>
        <p:spPr>
          <a:xfrm>
            <a:off x="539552" y="1403484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err="1" smtClean="0"/>
              <a:t>Správná</a:t>
            </a:r>
            <a:r>
              <a:rPr lang="sk-SK" dirty="0" smtClean="0"/>
              <a:t> </a:t>
            </a:r>
            <a:r>
              <a:rPr lang="sk-SK" dirty="0" err="1" smtClean="0"/>
              <a:t>expozice</a:t>
            </a:r>
            <a:endParaRPr lang="sk-SK" dirty="0" smtClean="0"/>
          </a:p>
        </p:txBody>
      </p:sp>
      <p:pic>
        <p:nvPicPr>
          <p:cNvPr id="12" name="Obrázok 11" descr="cameraobscu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50407" y="3504025"/>
            <a:ext cx="1775641" cy="1408267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3" name="Ovál 12"/>
          <p:cNvSpPr/>
          <p:nvPr/>
        </p:nvSpPr>
        <p:spPr>
          <a:xfrm>
            <a:off x="8748464" y="260648"/>
            <a:ext cx="144016" cy="144016"/>
          </a:xfrm>
          <a:prstGeom prst="ellipse">
            <a:avLst/>
          </a:prstGeom>
          <a:solidFill>
            <a:srgbClr val="95272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4" name="BlokTextu 13"/>
          <p:cNvSpPr txBox="1"/>
          <p:nvPr/>
        </p:nvSpPr>
        <p:spPr>
          <a:xfrm>
            <a:off x="8316416" y="17841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7.3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Pořízení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snímku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102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Pořízení</a:t>
            </a:r>
            <a:r>
              <a:rPr lang="sk-SK" dirty="0" smtClean="0"/>
              <a:t> snímku / </a:t>
            </a:r>
            <a:r>
              <a:rPr lang="sk-SK" sz="1050" b="1" dirty="0" err="1" smtClean="0"/>
              <a:t>Expozice</a:t>
            </a:r>
            <a:endParaRPr lang="sk-SK" sz="1050" b="1" dirty="0"/>
          </a:p>
          <a:p>
            <a:endParaRPr lang="pt-BR" sz="1050" dirty="0" smtClean="0"/>
          </a:p>
          <a:p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196752"/>
            <a:ext cx="82089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400" b="1" dirty="0" err="1" smtClean="0"/>
              <a:t>Expozice</a:t>
            </a:r>
            <a:endParaRPr lang="sk-SK" sz="2400" b="1" dirty="0"/>
          </a:p>
        </p:txBody>
      </p:sp>
      <p:pic>
        <p:nvPicPr>
          <p:cNvPr id="11" name="Obrázok 10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2492896"/>
            <a:ext cx="3792091" cy="2531221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" name="Obrázok 11" descr="cameraobscu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2491581"/>
            <a:ext cx="3792091" cy="2531220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3" name="Ovál 12"/>
          <p:cNvSpPr/>
          <p:nvPr/>
        </p:nvSpPr>
        <p:spPr>
          <a:xfrm>
            <a:off x="8748464" y="260648"/>
            <a:ext cx="144016" cy="144016"/>
          </a:xfrm>
          <a:prstGeom prst="ellipse">
            <a:avLst/>
          </a:prstGeom>
          <a:solidFill>
            <a:srgbClr val="95272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4" name="BlokTextu 13"/>
          <p:cNvSpPr txBox="1"/>
          <p:nvPr/>
        </p:nvSpPr>
        <p:spPr>
          <a:xfrm>
            <a:off x="8316416" y="17841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7.3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14" name="Rovná spojnica 13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15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Pořízení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snímku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16" name="BlokTextu 15"/>
          <p:cNvSpPr txBox="1"/>
          <p:nvPr/>
        </p:nvSpPr>
        <p:spPr>
          <a:xfrm>
            <a:off x="539552" y="548680"/>
            <a:ext cx="8208912" cy="102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Pořízení</a:t>
            </a:r>
            <a:r>
              <a:rPr lang="sk-SK" dirty="0" smtClean="0"/>
              <a:t> snímku / </a:t>
            </a:r>
            <a:r>
              <a:rPr lang="sk-SK" sz="1050" b="1" dirty="0" err="1" smtClean="0"/>
              <a:t>Expozice</a:t>
            </a:r>
            <a:endParaRPr lang="sk-SK" sz="1050" b="1" dirty="0"/>
          </a:p>
          <a:p>
            <a:endParaRPr lang="pt-BR" sz="1050" dirty="0" smtClean="0"/>
          </a:p>
          <a:p>
            <a:endParaRPr lang="sk-SK" dirty="0"/>
          </a:p>
        </p:txBody>
      </p:sp>
      <p:sp>
        <p:nvSpPr>
          <p:cNvPr id="23" name="BlokTextu 22"/>
          <p:cNvSpPr txBox="1"/>
          <p:nvPr/>
        </p:nvSpPr>
        <p:spPr>
          <a:xfrm>
            <a:off x="539552" y="1403484"/>
            <a:ext cx="8208912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600" dirty="0" err="1" smtClean="0"/>
              <a:t>Expozice</a:t>
            </a:r>
            <a:r>
              <a:rPr lang="sk-SK" sz="1600" dirty="0" smtClean="0"/>
              <a:t> je </a:t>
            </a:r>
            <a:r>
              <a:rPr lang="sk-SK" sz="1600" dirty="0" err="1" smtClean="0"/>
              <a:t>zonální</a:t>
            </a:r>
            <a:r>
              <a:rPr lang="sk-SK" sz="1600" dirty="0" smtClean="0"/>
              <a:t> systém.</a:t>
            </a:r>
          </a:p>
          <a:p>
            <a:endParaRPr lang="sk-SK" sz="1600" dirty="0" smtClean="0"/>
          </a:p>
          <a:p>
            <a:r>
              <a:rPr lang="sk-SK" sz="1600" dirty="0" err="1" smtClean="0"/>
              <a:t>Skládá</a:t>
            </a:r>
            <a:r>
              <a:rPr lang="sk-SK" sz="1600" dirty="0" smtClean="0"/>
              <a:t> </a:t>
            </a:r>
            <a:r>
              <a:rPr lang="sk-SK" sz="1600" dirty="0" err="1" smtClean="0"/>
              <a:t>se</a:t>
            </a:r>
            <a:r>
              <a:rPr lang="sk-SK" sz="1600" dirty="0" smtClean="0"/>
              <a:t> z : </a:t>
            </a:r>
            <a:r>
              <a:rPr lang="sk-SK" sz="1600" b="1" dirty="0" smtClean="0"/>
              <a:t>čas</a:t>
            </a:r>
            <a:r>
              <a:rPr lang="sk-SK" sz="1600" dirty="0" smtClean="0"/>
              <a:t>, </a:t>
            </a:r>
            <a:r>
              <a:rPr lang="sk-SK" sz="1600" b="1" dirty="0" smtClean="0"/>
              <a:t>clona</a:t>
            </a:r>
            <a:r>
              <a:rPr lang="sk-SK" sz="1600" dirty="0" smtClean="0"/>
              <a:t>, </a:t>
            </a:r>
            <a:r>
              <a:rPr lang="sk-SK" sz="1600" b="1" dirty="0" smtClean="0"/>
              <a:t>ISO</a:t>
            </a:r>
            <a:r>
              <a:rPr lang="sk-SK" sz="1600" dirty="0" smtClean="0"/>
              <a:t>.</a:t>
            </a:r>
          </a:p>
          <a:p>
            <a:endParaRPr lang="sk-SK" sz="1600" dirty="0"/>
          </a:p>
          <a:p>
            <a:r>
              <a:rPr lang="sk-SK" sz="1600" dirty="0" smtClean="0"/>
              <a:t>Určuje </a:t>
            </a:r>
            <a:r>
              <a:rPr lang="sk-SK" sz="1600" dirty="0" err="1" smtClean="0"/>
              <a:t>se</a:t>
            </a:r>
            <a:r>
              <a:rPr lang="sk-SK" sz="1600" dirty="0" smtClean="0"/>
              <a:t> za pomoci expozimetru. (</a:t>
            </a:r>
            <a:r>
              <a:rPr lang="sk-SK" sz="1600" dirty="0" err="1" smtClean="0"/>
              <a:t>bodově</a:t>
            </a:r>
            <a:r>
              <a:rPr lang="sk-SK" sz="1600" dirty="0"/>
              <a:t>, </a:t>
            </a:r>
            <a:r>
              <a:rPr lang="sk-SK" sz="1600" dirty="0" err="1"/>
              <a:t>středově</a:t>
            </a:r>
            <a:r>
              <a:rPr lang="sk-SK" sz="1600" dirty="0"/>
              <a:t> či </a:t>
            </a:r>
            <a:r>
              <a:rPr lang="sk-SK" sz="1600" dirty="0" err="1" smtClean="0"/>
              <a:t>maticově</a:t>
            </a:r>
            <a:r>
              <a:rPr lang="sk-SK" sz="1600" dirty="0" smtClean="0"/>
              <a:t>) </a:t>
            </a:r>
          </a:p>
          <a:p>
            <a:endParaRPr lang="sk-SK" dirty="0"/>
          </a:p>
          <a:p>
            <a:r>
              <a:rPr lang="sk-SK" b="1" dirty="0" smtClean="0"/>
              <a:t>EV – Expoziční stupeň</a:t>
            </a:r>
          </a:p>
          <a:p>
            <a:endParaRPr lang="sk-SK" b="1" dirty="0"/>
          </a:p>
          <a:p>
            <a:r>
              <a:rPr lang="sk-SK" sz="1600" dirty="0" smtClean="0"/>
              <a:t>- </a:t>
            </a:r>
            <a:r>
              <a:rPr lang="sk-SK" sz="1600" dirty="0" err="1" smtClean="0"/>
              <a:t>Odvozeno</a:t>
            </a:r>
            <a:r>
              <a:rPr lang="sk-SK" sz="1600" dirty="0" smtClean="0"/>
              <a:t> od </a:t>
            </a:r>
            <a:r>
              <a:rPr lang="sk-SK" sz="1600" dirty="0" err="1" smtClean="0"/>
              <a:t>tanality</a:t>
            </a:r>
            <a:r>
              <a:rPr lang="sk-SK" sz="1600" dirty="0" smtClean="0"/>
              <a:t> </a:t>
            </a:r>
            <a:r>
              <a:rPr lang="sk-SK" sz="1600" dirty="0" err="1"/>
              <a:t>černobílého</a:t>
            </a:r>
            <a:r>
              <a:rPr lang="sk-SK" sz="1600" dirty="0"/>
              <a:t> fotografického </a:t>
            </a:r>
            <a:r>
              <a:rPr lang="sk-SK" sz="1600" dirty="0" err="1" smtClean="0"/>
              <a:t>papíru</a:t>
            </a:r>
            <a:r>
              <a:rPr lang="sk-SK" sz="1600" dirty="0" smtClean="0"/>
              <a:t> (10 zón)</a:t>
            </a:r>
          </a:p>
          <a:p>
            <a:pPr>
              <a:buFontTx/>
              <a:buChar char="-"/>
            </a:pPr>
            <a:r>
              <a:rPr lang="sk-SK" sz="1600" dirty="0" smtClean="0"/>
              <a:t> Zóna 0 označuje </a:t>
            </a:r>
            <a:r>
              <a:rPr lang="sk-SK" sz="1600" b="1" dirty="0" err="1" smtClean="0">
                <a:solidFill>
                  <a:schemeClr val="bg1">
                    <a:lumMod val="10000"/>
                  </a:schemeClr>
                </a:solidFill>
              </a:rPr>
              <a:t>černou</a:t>
            </a:r>
            <a:r>
              <a:rPr lang="sk-SK" sz="1600" dirty="0" smtClean="0"/>
              <a:t> a 10 </a:t>
            </a:r>
            <a:r>
              <a:rPr lang="sk-SK" sz="1600" dirty="0" err="1" smtClean="0"/>
              <a:t>oznčuje</a:t>
            </a:r>
            <a:r>
              <a:rPr lang="sk-SK" sz="1600" dirty="0" smtClean="0"/>
              <a:t> </a:t>
            </a:r>
            <a:r>
              <a:rPr lang="sk-SK" sz="1600" b="1" dirty="0" err="1" smtClean="0">
                <a:solidFill>
                  <a:schemeClr val="bg1">
                    <a:lumMod val="10000"/>
                  </a:schemeClr>
                </a:solidFill>
              </a:rPr>
              <a:t>bílou</a:t>
            </a:r>
            <a:r>
              <a:rPr lang="sk-SK" sz="1600" b="1" dirty="0" smtClean="0">
                <a:solidFill>
                  <a:schemeClr val="bg1">
                    <a:lumMod val="10000"/>
                  </a:schemeClr>
                </a:solidFill>
              </a:rPr>
              <a:t>.</a:t>
            </a:r>
            <a:r>
              <a:rPr lang="sk-SK" sz="1600" dirty="0" smtClean="0">
                <a:solidFill>
                  <a:schemeClr val="bg2"/>
                </a:solidFill>
              </a:rPr>
              <a:t> </a:t>
            </a:r>
          </a:p>
          <a:p>
            <a:pPr>
              <a:buFontTx/>
              <a:buChar char="-"/>
            </a:pPr>
            <a:r>
              <a:rPr lang="sk-SK" sz="1600" dirty="0" smtClean="0"/>
              <a:t> +</a:t>
            </a:r>
            <a:r>
              <a:rPr lang="sk-SK" sz="1600" dirty="0"/>
              <a:t>1EV </a:t>
            </a:r>
            <a:r>
              <a:rPr lang="sk-SK" sz="1600" dirty="0" err="1"/>
              <a:t>mají</a:t>
            </a:r>
            <a:r>
              <a:rPr lang="sk-SK" sz="1600" dirty="0"/>
              <a:t> dvojnásobný jas</a:t>
            </a:r>
          </a:p>
          <a:p>
            <a:pPr>
              <a:buFontTx/>
              <a:buChar char="-"/>
            </a:pPr>
            <a:r>
              <a:rPr lang="sk-SK" sz="1600" dirty="0" smtClean="0"/>
              <a:t> Číslo 5 reprezentuje 18</a:t>
            </a:r>
            <a:r>
              <a:rPr lang="en-US" sz="1600" dirty="0" smtClean="0"/>
              <a:t>% </a:t>
            </a:r>
            <a:r>
              <a:rPr lang="sk-SK" sz="1600" dirty="0" smtClean="0"/>
              <a:t>šedou.</a:t>
            </a:r>
          </a:p>
          <a:p>
            <a:pPr>
              <a:buFontTx/>
              <a:buChar char="-"/>
            </a:pPr>
            <a:r>
              <a:rPr lang="sk-SK" sz="1600" dirty="0" smtClean="0"/>
              <a:t> </a:t>
            </a:r>
            <a:r>
              <a:rPr lang="sk-SK" sz="1600" dirty="0" err="1" smtClean="0"/>
              <a:t>Lidské</a:t>
            </a:r>
            <a:r>
              <a:rPr lang="sk-SK" sz="1600" dirty="0" smtClean="0"/>
              <a:t> oko má rozsah 15 až 30EV</a:t>
            </a:r>
          </a:p>
          <a:p>
            <a:pPr>
              <a:buFontTx/>
              <a:buChar char="-"/>
            </a:pPr>
            <a:r>
              <a:rPr lang="sk-SK" sz="1600" dirty="0"/>
              <a:t> </a:t>
            </a:r>
            <a:r>
              <a:rPr lang="sk-SK" sz="1600" dirty="0" smtClean="0"/>
              <a:t>BW </a:t>
            </a:r>
            <a:r>
              <a:rPr lang="sk-SK" sz="1600" dirty="0" err="1" smtClean="0"/>
              <a:t>negativ</a:t>
            </a:r>
            <a:r>
              <a:rPr lang="sk-SK" sz="1600" dirty="0" smtClean="0"/>
              <a:t> 9EV</a:t>
            </a:r>
          </a:p>
          <a:p>
            <a:pPr>
              <a:buFontTx/>
              <a:buChar char="-"/>
            </a:pPr>
            <a:r>
              <a:rPr lang="sk-SK" sz="1600" dirty="0"/>
              <a:t> </a:t>
            </a:r>
            <a:r>
              <a:rPr lang="sk-SK" sz="1600" dirty="0" err="1" smtClean="0"/>
              <a:t>Barevný</a:t>
            </a:r>
            <a:r>
              <a:rPr lang="sk-SK" sz="1600" dirty="0" smtClean="0"/>
              <a:t> </a:t>
            </a:r>
            <a:r>
              <a:rPr lang="sk-SK" sz="1600" dirty="0" err="1" smtClean="0"/>
              <a:t>negativ</a:t>
            </a:r>
            <a:r>
              <a:rPr lang="sk-SK" sz="1600" dirty="0" smtClean="0"/>
              <a:t> 7EV</a:t>
            </a:r>
          </a:p>
          <a:p>
            <a:pPr>
              <a:buFontTx/>
              <a:buChar char="-"/>
            </a:pPr>
            <a:r>
              <a:rPr lang="sk-SK" sz="1600" dirty="0"/>
              <a:t> </a:t>
            </a:r>
            <a:r>
              <a:rPr lang="sk-SK" sz="1600" dirty="0" err="1" smtClean="0"/>
              <a:t>Diapozitiv</a:t>
            </a:r>
            <a:r>
              <a:rPr lang="sk-SK" sz="1600" dirty="0" smtClean="0"/>
              <a:t> 5EV</a:t>
            </a:r>
          </a:p>
          <a:p>
            <a:pPr>
              <a:buFontTx/>
              <a:buChar char="-"/>
            </a:pPr>
            <a:r>
              <a:rPr lang="sk-SK" sz="1600" dirty="0" smtClean="0"/>
              <a:t> </a:t>
            </a:r>
            <a:r>
              <a:rPr lang="sk-SK" sz="1600" dirty="0" err="1" smtClean="0"/>
              <a:t>Digitální</a:t>
            </a:r>
            <a:r>
              <a:rPr lang="sk-SK" sz="1600" dirty="0" smtClean="0"/>
              <a:t> fotoaparáty 6-7EV.</a:t>
            </a:r>
            <a:endParaRPr lang="sk-SK" sz="1600" dirty="0"/>
          </a:p>
        </p:txBody>
      </p:sp>
      <p:sp>
        <p:nvSpPr>
          <p:cNvPr id="7" name="Ovál 6"/>
          <p:cNvSpPr/>
          <p:nvPr/>
        </p:nvSpPr>
        <p:spPr>
          <a:xfrm>
            <a:off x="8748464" y="260648"/>
            <a:ext cx="144016" cy="144016"/>
          </a:xfrm>
          <a:prstGeom prst="ellipse">
            <a:avLst/>
          </a:prstGeom>
          <a:solidFill>
            <a:srgbClr val="95272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8" name="BlokTextu 7"/>
          <p:cNvSpPr txBox="1"/>
          <p:nvPr/>
        </p:nvSpPr>
        <p:spPr>
          <a:xfrm>
            <a:off x="8316416" y="17841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7.3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Pořízení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snímku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102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Pořízení</a:t>
            </a:r>
            <a:r>
              <a:rPr lang="sk-SK" dirty="0" smtClean="0"/>
              <a:t> snímku / </a:t>
            </a:r>
            <a:r>
              <a:rPr lang="sk-SK" sz="1050" b="1" dirty="0" err="1" smtClean="0"/>
              <a:t>Expozice</a:t>
            </a:r>
            <a:endParaRPr lang="sk-SK" sz="1050" b="1" dirty="0"/>
          </a:p>
          <a:p>
            <a:endParaRPr lang="pt-BR" sz="1050" dirty="0" smtClean="0"/>
          </a:p>
          <a:p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03484"/>
            <a:ext cx="8208912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 smtClean="0"/>
              <a:t>Čas </a:t>
            </a:r>
            <a:r>
              <a:rPr lang="sk-SK" dirty="0"/>
              <a:t>- doba </a:t>
            </a:r>
            <a:r>
              <a:rPr lang="sk-SK" dirty="0" err="1"/>
              <a:t>expozice</a:t>
            </a:r>
            <a:r>
              <a:rPr lang="sk-SK" dirty="0"/>
              <a:t/>
            </a:r>
            <a:br>
              <a:rPr lang="sk-SK" dirty="0"/>
            </a:br>
            <a:r>
              <a:rPr lang="sk-SK" sz="1600" dirty="0"/>
              <a:t>Posun času z 1/100 na 1/50 znamená, že </a:t>
            </a:r>
            <a:r>
              <a:rPr lang="sk-SK" sz="1600" dirty="0" err="1"/>
              <a:t>dosáhneme</a:t>
            </a:r>
            <a:r>
              <a:rPr lang="sk-SK" sz="1600" dirty="0"/>
              <a:t> +1EV. </a:t>
            </a:r>
            <a:br>
              <a:rPr lang="sk-SK" sz="1600" dirty="0"/>
            </a:br>
            <a:r>
              <a:rPr lang="sk-SK" sz="1600" dirty="0"/>
              <a:t>Naopak </a:t>
            </a:r>
            <a:r>
              <a:rPr lang="sk-SK" sz="1600" dirty="0" err="1"/>
              <a:t>posunem</a:t>
            </a:r>
            <a:r>
              <a:rPr lang="sk-SK" sz="1600" dirty="0"/>
              <a:t> času na 1/200 </a:t>
            </a:r>
            <a:r>
              <a:rPr lang="sk-SK" sz="1600" dirty="0" err="1"/>
              <a:t>dosáhneme</a:t>
            </a:r>
            <a:r>
              <a:rPr lang="sk-SK" sz="1600" dirty="0"/>
              <a:t> -1EV.</a:t>
            </a:r>
            <a:r>
              <a:rPr lang="sk-SK" dirty="0"/>
              <a:t/>
            </a:r>
            <a:br>
              <a:rPr lang="sk-SK" dirty="0"/>
            </a:br>
            <a:r>
              <a:rPr lang="sk-SK" dirty="0"/>
              <a:t/>
            </a:r>
            <a:br>
              <a:rPr lang="sk-SK" dirty="0"/>
            </a:br>
            <a:r>
              <a:rPr lang="sk-SK" b="1" dirty="0"/>
              <a:t>Clona </a:t>
            </a:r>
            <a:r>
              <a:rPr lang="sk-SK" dirty="0"/>
              <a:t>- </a:t>
            </a:r>
            <a:r>
              <a:rPr lang="sk-SK" dirty="0" err="1"/>
              <a:t>množství</a:t>
            </a:r>
            <a:r>
              <a:rPr lang="sk-SK" dirty="0"/>
              <a:t> </a:t>
            </a:r>
            <a:r>
              <a:rPr lang="sk-SK" dirty="0" err="1"/>
              <a:t>dopadajícího</a:t>
            </a:r>
            <a:r>
              <a:rPr lang="sk-SK" dirty="0"/>
              <a:t> </a:t>
            </a:r>
            <a:r>
              <a:rPr lang="sk-SK" dirty="0" err="1"/>
              <a:t>světla</a:t>
            </a:r>
            <a:r>
              <a:rPr lang="sk-SK" dirty="0"/>
              <a:t/>
            </a:r>
            <a:br>
              <a:rPr lang="sk-SK" dirty="0"/>
            </a:br>
            <a:r>
              <a:rPr lang="sk-SK" sz="1600" dirty="0"/>
              <a:t>V </a:t>
            </a:r>
            <a:r>
              <a:rPr lang="sk-SK" sz="1600" dirty="0" err="1"/>
              <a:t>sučasnosti</a:t>
            </a:r>
            <a:r>
              <a:rPr lang="sk-SK" sz="1600" dirty="0"/>
              <a:t> je </a:t>
            </a:r>
            <a:r>
              <a:rPr lang="sk-SK" sz="1600" dirty="0" err="1"/>
              <a:t>nejpoužívanější</a:t>
            </a:r>
            <a:r>
              <a:rPr lang="sk-SK" sz="1600" dirty="0"/>
              <a:t> clonový </a:t>
            </a:r>
            <a:r>
              <a:rPr lang="sk-SK" sz="1600" dirty="0" err="1"/>
              <a:t>řad</a:t>
            </a:r>
            <a:r>
              <a:rPr lang="sk-SK" sz="1600" dirty="0"/>
              <a:t> F1 : F1,4 : F2 : F2,8 : F4 : F5,6 : F8 : F11 : F16 : F22. </a:t>
            </a:r>
            <a:br>
              <a:rPr lang="sk-SK" sz="1600" dirty="0"/>
            </a:br>
            <a:r>
              <a:rPr lang="sk-SK" sz="1600" dirty="0" err="1"/>
              <a:t>Posunem</a:t>
            </a:r>
            <a:r>
              <a:rPr lang="sk-SK" sz="1600" dirty="0"/>
              <a:t> v </a:t>
            </a:r>
            <a:r>
              <a:rPr lang="sk-SK" sz="1600" dirty="0" err="1"/>
              <a:t>řadě</a:t>
            </a:r>
            <a:r>
              <a:rPr lang="sk-SK" sz="1600" dirty="0"/>
              <a:t> </a:t>
            </a:r>
            <a:r>
              <a:rPr lang="sk-SK" sz="1600" dirty="0" err="1"/>
              <a:t>dosáhneme</a:t>
            </a:r>
            <a:r>
              <a:rPr lang="sk-SK" sz="1600" dirty="0"/>
              <a:t> +1EV nebo -1EV. </a:t>
            </a:r>
            <a:br>
              <a:rPr lang="sk-SK" sz="1600" dirty="0"/>
            </a:br>
            <a:r>
              <a:rPr lang="sk-SK" sz="1600" dirty="0"/>
              <a:t>F5.6 -&gt; F8 znamená -1EV</a:t>
            </a:r>
            <a:br>
              <a:rPr lang="sk-SK" sz="1600" dirty="0"/>
            </a:br>
            <a:r>
              <a:rPr lang="sk-SK" sz="1600" dirty="0"/>
              <a:t>F5.6 -&gt; F4 znamená +1EV</a:t>
            </a:r>
            <a:r>
              <a:rPr lang="sk-SK" dirty="0"/>
              <a:t/>
            </a:r>
            <a:br>
              <a:rPr lang="sk-SK" dirty="0"/>
            </a:br>
            <a:r>
              <a:rPr lang="sk-SK" dirty="0"/>
              <a:t/>
            </a:r>
            <a:br>
              <a:rPr lang="sk-SK" dirty="0"/>
            </a:br>
            <a:r>
              <a:rPr lang="sk-SK" b="1" dirty="0"/>
              <a:t>ISO </a:t>
            </a:r>
            <a:r>
              <a:rPr lang="sk-SK" b="1" dirty="0" err="1"/>
              <a:t>Citlivost</a:t>
            </a:r>
            <a:r>
              <a:rPr lang="sk-SK" b="1" dirty="0"/>
              <a:t> </a:t>
            </a:r>
            <a:r>
              <a:rPr lang="sk-SK" dirty="0"/>
              <a:t>- </a:t>
            </a:r>
            <a:r>
              <a:rPr lang="sk-SK" dirty="0" err="1"/>
              <a:t>citlivost</a:t>
            </a:r>
            <a:r>
              <a:rPr lang="sk-SK" dirty="0"/>
              <a:t> snímače (</a:t>
            </a:r>
            <a:r>
              <a:rPr lang="sk-SK" dirty="0" err="1"/>
              <a:t>nabuzení</a:t>
            </a:r>
            <a:r>
              <a:rPr lang="sk-SK" dirty="0"/>
              <a:t>)</a:t>
            </a:r>
            <a:br>
              <a:rPr lang="sk-SK" dirty="0"/>
            </a:br>
            <a:r>
              <a:rPr lang="sk-SK" sz="1600" dirty="0"/>
              <a:t>Posun citlivosti na polovinu nebo na </a:t>
            </a:r>
            <a:r>
              <a:rPr lang="sk-SK" sz="1600" dirty="0" err="1"/>
              <a:t>dvojnásobek</a:t>
            </a:r>
            <a:r>
              <a:rPr lang="sk-SK" sz="1600" dirty="0"/>
              <a:t> znamená posun o jednu EV. </a:t>
            </a:r>
            <a:br>
              <a:rPr lang="sk-SK" sz="1600" dirty="0"/>
            </a:br>
            <a:r>
              <a:rPr lang="sk-SK" sz="1600" dirty="0"/>
              <a:t>ISO400 -&gt; ISO800 znamená +1EV</a:t>
            </a:r>
            <a:br>
              <a:rPr lang="sk-SK" sz="1600" dirty="0"/>
            </a:br>
            <a:r>
              <a:rPr lang="sk-SK" sz="1600" dirty="0"/>
              <a:t>ISO400 -&gt; ISO200 znamená -1EV</a:t>
            </a:r>
          </a:p>
          <a:p>
            <a:endParaRPr lang="sk-SK" dirty="0" smtClean="0"/>
          </a:p>
          <a:p>
            <a:endParaRPr lang="sk-SK" sz="1600" dirty="0" smtClean="0"/>
          </a:p>
        </p:txBody>
      </p:sp>
      <p:sp>
        <p:nvSpPr>
          <p:cNvPr id="11" name="Ovál 10"/>
          <p:cNvSpPr/>
          <p:nvPr/>
        </p:nvSpPr>
        <p:spPr>
          <a:xfrm>
            <a:off x="8748464" y="260648"/>
            <a:ext cx="144016" cy="144016"/>
          </a:xfrm>
          <a:prstGeom prst="ellipse">
            <a:avLst/>
          </a:prstGeom>
          <a:solidFill>
            <a:srgbClr val="95272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2" name="BlokTextu 11"/>
          <p:cNvSpPr txBox="1"/>
          <p:nvPr/>
        </p:nvSpPr>
        <p:spPr>
          <a:xfrm>
            <a:off x="8316416" y="17841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7.3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ĺžnik 5"/>
          <p:cNvSpPr/>
          <p:nvPr/>
        </p:nvSpPr>
        <p:spPr>
          <a:xfrm>
            <a:off x="1475656" y="2276872"/>
            <a:ext cx="518457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sz="5400" dirty="0" err="1" smtClean="0"/>
              <a:t>Digitální</a:t>
            </a:r>
            <a:r>
              <a:rPr lang="sk-SK" sz="5400" dirty="0" smtClean="0"/>
              <a:t> fotografie </a:t>
            </a:r>
            <a:endParaRPr lang="sk-SK" sz="5400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Pořízení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snímku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102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Pořízení</a:t>
            </a:r>
            <a:r>
              <a:rPr lang="sk-SK" dirty="0" smtClean="0"/>
              <a:t> snímku / </a:t>
            </a:r>
            <a:r>
              <a:rPr lang="sk-SK" sz="1050" b="1" dirty="0" err="1" smtClean="0"/>
              <a:t>Expozice</a:t>
            </a:r>
            <a:endParaRPr lang="sk-SK" sz="1050" b="1" dirty="0"/>
          </a:p>
          <a:p>
            <a:endParaRPr lang="pt-BR" sz="1050" dirty="0" smtClean="0"/>
          </a:p>
          <a:p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03484"/>
            <a:ext cx="820891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smtClean="0"/>
              <a:t>Cvičení </a:t>
            </a:r>
            <a:r>
              <a:rPr lang="sk-SK" sz="1600" i="1" dirty="0" smtClean="0">
                <a:solidFill>
                  <a:schemeClr val="bg1">
                    <a:lumMod val="50000"/>
                  </a:schemeClr>
                </a:solidFill>
              </a:rPr>
              <a:t>(Na znovu </a:t>
            </a:r>
            <a:r>
              <a:rPr lang="sk-SK" sz="1600" i="1" dirty="0" err="1" smtClean="0">
                <a:solidFill>
                  <a:schemeClr val="bg1">
                    <a:lumMod val="50000"/>
                  </a:schemeClr>
                </a:solidFill>
              </a:rPr>
              <a:t>upoutání</a:t>
            </a:r>
            <a:r>
              <a:rPr lang="sk-SK" sz="1600" i="1" dirty="0" smtClean="0">
                <a:solidFill>
                  <a:schemeClr val="bg1">
                    <a:lumMod val="50000"/>
                  </a:schemeClr>
                </a:solidFill>
              </a:rPr>
              <a:t> pozornosti </a:t>
            </a:r>
            <a:r>
              <a:rPr lang="sk-SK" sz="16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</a:t>
            </a:r>
            <a:r>
              <a:rPr lang="sk-SK" sz="1600" i="1" dirty="0" smtClean="0">
                <a:solidFill>
                  <a:schemeClr val="bg1">
                    <a:lumMod val="50000"/>
                  </a:schemeClr>
                </a:solidFill>
              </a:rPr>
              <a:t>)</a:t>
            </a:r>
          </a:p>
          <a:p>
            <a:endParaRPr lang="en-US" sz="1600" dirty="0" smtClean="0"/>
          </a:p>
          <a:p>
            <a:r>
              <a:rPr lang="sk-SK" sz="1600" b="1" dirty="0" err="1"/>
              <a:t>Příklad</a:t>
            </a:r>
            <a:r>
              <a:rPr lang="sk-SK" sz="1600" b="1" dirty="0"/>
              <a:t> </a:t>
            </a:r>
            <a:r>
              <a:rPr lang="sk-SK" sz="1600" dirty="0"/>
              <a:t/>
            </a:r>
            <a:br>
              <a:rPr lang="sk-SK" sz="1600" dirty="0"/>
            </a:br>
            <a:r>
              <a:rPr lang="sk-SK" sz="1600" dirty="0"/>
              <a:t>Vyfotili </a:t>
            </a:r>
            <a:r>
              <a:rPr lang="sk-SK" sz="1600" dirty="0" err="1"/>
              <a:t>jste</a:t>
            </a:r>
            <a:r>
              <a:rPr lang="sk-SK" sz="1600" dirty="0"/>
              <a:t> </a:t>
            </a:r>
            <a:r>
              <a:rPr lang="sk-SK" sz="1600" dirty="0" err="1"/>
              <a:t>snímek</a:t>
            </a:r>
            <a:r>
              <a:rPr lang="sk-SK" sz="1600" dirty="0"/>
              <a:t> a </a:t>
            </a:r>
            <a:r>
              <a:rPr lang="sk-SK" sz="1600" dirty="0" err="1"/>
              <a:t>zjistili</a:t>
            </a:r>
            <a:r>
              <a:rPr lang="sk-SK" sz="1600" dirty="0"/>
              <a:t> </a:t>
            </a:r>
            <a:r>
              <a:rPr lang="sk-SK" sz="1600" dirty="0" err="1"/>
              <a:t>jste</a:t>
            </a:r>
            <a:r>
              <a:rPr lang="sk-SK" sz="1600" dirty="0"/>
              <a:t>, že je tmavý (podexponovaný). </a:t>
            </a:r>
            <a:r>
              <a:rPr lang="sk-SK" sz="1600" dirty="0" err="1"/>
              <a:t>Potřebujete</a:t>
            </a:r>
            <a:r>
              <a:rPr lang="sk-SK" sz="1600" dirty="0"/>
              <a:t> do snímku </a:t>
            </a:r>
            <a:r>
              <a:rPr lang="sk-SK" sz="1600" dirty="0" err="1"/>
              <a:t>dostat</a:t>
            </a:r>
            <a:r>
              <a:rPr lang="sk-SK" sz="1600" dirty="0"/>
              <a:t> </a:t>
            </a:r>
            <a:r>
              <a:rPr lang="sk-SK" sz="1600" dirty="0" err="1"/>
              <a:t>alespoň</a:t>
            </a:r>
            <a:r>
              <a:rPr lang="sk-SK" sz="1600" dirty="0"/>
              <a:t> +1EV. Uveďte </a:t>
            </a:r>
            <a:r>
              <a:rPr lang="sk-SK" sz="1600" dirty="0" err="1"/>
              <a:t>tři</a:t>
            </a:r>
            <a:r>
              <a:rPr lang="sk-SK" sz="1600" dirty="0"/>
              <a:t> </a:t>
            </a:r>
            <a:r>
              <a:rPr lang="sk-SK" sz="1600" dirty="0" err="1"/>
              <a:t>způsoby</a:t>
            </a:r>
            <a:r>
              <a:rPr lang="sk-SK" sz="1600" dirty="0"/>
              <a:t> jak toho </a:t>
            </a:r>
            <a:r>
              <a:rPr lang="sk-SK" sz="1600" dirty="0" err="1"/>
              <a:t>dosáhnout</a:t>
            </a:r>
            <a:r>
              <a:rPr lang="sk-SK" sz="1600" dirty="0"/>
              <a:t> pomocí </a:t>
            </a:r>
            <a:r>
              <a:rPr lang="sk-SK" sz="1600" dirty="0" err="1"/>
              <a:t>změny</a:t>
            </a:r>
            <a:r>
              <a:rPr lang="sk-SK" sz="1600" dirty="0"/>
              <a:t> </a:t>
            </a:r>
            <a:r>
              <a:rPr lang="sk-SK" sz="1600" dirty="0" err="1"/>
              <a:t>expozice</a:t>
            </a:r>
            <a:r>
              <a:rPr lang="sk-SK" sz="1600" dirty="0"/>
              <a:t> a </a:t>
            </a:r>
            <a:r>
              <a:rPr lang="sk-SK" sz="1600" dirty="0" err="1"/>
              <a:t>popište</a:t>
            </a:r>
            <a:r>
              <a:rPr lang="sk-SK" sz="1600" dirty="0"/>
              <a:t> výhody a nevýhody každého </a:t>
            </a:r>
            <a:r>
              <a:rPr lang="sk-SK" sz="1600" dirty="0" err="1"/>
              <a:t>způsobu</a:t>
            </a:r>
            <a:r>
              <a:rPr lang="sk-SK" sz="1600" dirty="0"/>
              <a:t>.</a:t>
            </a:r>
            <a:br>
              <a:rPr lang="sk-SK" sz="1600" dirty="0"/>
            </a:br>
            <a:r>
              <a:rPr lang="sk-SK" sz="1600" dirty="0"/>
              <a:t/>
            </a:r>
            <a:br>
              <a:rPr lang="sk-SK" sz="1600" dirty="0"/>
            </a:br>
            <a:r>
              <a:rPr lang="sk-SK" sz="1600" b="1" dirty="0" err="1" smtClean="0"/>
              <a:t>Původní</a:t>
            </a:r>
            <a:r>
              <a:rPr lang="sk-SK" sz="1600" b="1" dirty="0" smtClean="0"/>
              <a:t> nastavení </a:t>
            </a:r>
            <a:r>
              <a:rPr lang="sk-SK" sz="1600" b="1" dirty="0" err="1" smtClean="0"/>
              <a:t>Expozice</a:t>
            </a:r>
            <a:r>
              <a:rPr lang="sk-SK" sz="1600" b="1" dirty="0" smtClean="0"/>
              <a:t>:</a:t>
            </a:r>
            <a:r>
              <a:rPr lang="sk-SK" sz="1600" dirty="0"/>
              <a:t/>
            </a:r>
            <a:br>
              <a:rPr lang="sk-SK" sz="1600" dirty="0"/>
            </a:br>
            <a:r>
              <a:rPr lang="sk-SK" sz="1600" b="1" dirty="0">
                <a:solidFill>
                  <a:srgbClr val="952727"/>
                </a:solidFill>
              </a:rPr>
              <a:t>F16, ISO200, </a:t>
            </a:r>
            <a:r>
              <a:rPr lang="sk-SK" sz="1600" b="1" dirty="0" smtClean="0">
                <a:solidFill>
                  <a:srgbClr val="952727"/>
                </a:solidFill>
              </a:rPr>
              <a:t>1/500s</a:t>
            </a:r>
            <a:endParaRPr lang="sk-SK" sz="1600" b="1" dirty="0">
              <a:solidFill>
                <a:srgbClr val="952727"/>
              </a:solidFill>
            </a:endParaRPr>
          </a:p>
          <a:p>
            <a:endParaRPr lang="sk-SK" sz="1600" dirty="0" smtClean="0"/>
          </a:p>
        </p:txBody>
      </p:sp>
      <p:sp>
        <p:nvSpPr>
          <p:cNvPr id="11" name="Ovál 10"/>
          <p:cNvSpPr/>
          <p:nvPr/>
        </p:nvSpPr>
        <p:spPr>
          <a:xfrm>
            <a:off x="8748464" y="260648"/>
            <a:ext cx="144016" cy="144016"/>
          </a:xfrm>
          <a:prstGeom prst="ellipse">
            <a:avLst/>
          </a:prstGeom>
          <a:solidFill>
            <a:srgbClr val="95272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2" name="BlokTextu 11"/>
          <p:cNvSpPr txBox="1"/>
          <p:nvPr/>
        </p:nvSpPr>
        <p:spPr>
          <a:xfrm>
            <a:off x="8316416" y="17841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7.3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Pořízení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snímku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102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Pořízení</a:t>
            </a:r>
            <a:r>
              <a:rPr lang="sk-SK" dirty="0" smtClean="0"/>
              <a:t> snímku / </a:t>
            </a:r>
            <a:r>
              <a:rPr lang="sk-SK" sz="1050" b="1" dirty="0" err="1" smtClean="0"/>
              <a:t>Expozice</a:t>
            </a:r>
            <a:endParaRPr lang="sk-SK" sz="1050" b="1" dirty="0"/>
          </a:p>
          <a:p>
            <a:endParaRPr lang="pt-BR" sz="1050" dirty="0" smtClean="0"/>
          </a:p>
          <a:p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03484"/>
            <a:ext cx="8208912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smtClean="0"/>
              <a:t>Cvičení </a:t>
            </a:r>
            <a:r>
              <a:rPr lang="sk-SK" sz="1600" i="1" dirty="0" smtClean="0">
                <a:solidFill>
                  <a:schemeClr val="bg1">
                    <a:lumMod val="50000"/>
                  </a:schemeClr>
                </a:solidFill>
              </a:rPr>
              <a:t>(Na znovu </a:t>
            </a:r>
            <a:r>
              <a:rPr lang="sk-SK" sz="1600" i="1" dirty="0" err="1" smtClean="0">
                <a:solidFill>
                  <a:schemeClr val="bg1">
                    <a:lumMod val="50000"/>
                  </a:schemeClr>
                </a:solidFill>
              </a:rPr>
              <a:t>upoutání</a:t>
            </a:r>
            <a:r>
              <a:rPr lang="sk-SK" sz="1600" i="1" dirty="0" smtClean="0">
                <a:solidFill>
                  <a:schemeClr val="bg1">
                    <a:lumMod val="50000"/>
                  </a:schemeClr>
                </a:solidFill>
              </a:rPr>
              <a:t> pozornosti </a:t>
            </a:r>
            <a:r>
              <a:rPr lang="sk-SK" sz="16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</a:t>
            </a:r>
            <a:r>
              <a:rPr lang="sk-SK" sz="1600" i="1" dirty="0" smtClean="0">
                <a:solidFill>
                  <a:schemeClr val="bg1">
                    <a:lumMod val="50000"/>
                  </a:schemeClr>
                </a:solidFill>
              </a:rPr>
              <a:t>)</a:t>
            </a:r>
          </a:p>
          <a:p>
            <a:endParaRPr lang="en-US" sz="1600" dirty="0" smtClean="0"/>
          </a:p>
          <a:p>
            <a:r>
              <a:rPr lang="sk-SK" sz="1600" b="1" dirty="0" err="1"/>
              <a:t>Příklad</a:t>
            </a:r>
            <a:r>
              <a:rPr lang="sk-SK" sz="1600" b="1" dirty="0"/>
              <a:t> </a:t>
            </a:r>
            <a:r>
              <a:rPr lang="sk-SK" sz="1600" dirty="0"/>
              <a:t/>
            </a:r>
            <a:br>
              <a:rPr lang="sk-SK" sz="1600" dirty="0"/>
            </a:br>
            <a:r>
              <a:rPr lang="sk-SK" sz="1600" dirty="0"/>
              <a:t>Vyfotili </a:t>
            </a:r>
            <a:r>
              <a:rPr lang="sk-SK" sz="1600" dirty="0" err="1"/>
              <a:t>jste</a:t>
            </a:r>
            <a:r>
              <a:rPr lang="sk-SK" sz="1600" dirty="0"/>
              <a:t> </a:t>
            </a:r>
            <a:r>
              <a:rPr lang="sk-SK" sz="1600" dirty="0" err="1"/>
              <a:t>snímek</a:t>
            </a:r>
            <a:r>
              <a:rPr lang="sk-SK" sz="1600" dirty="0"/>
              <a:t> a </a:t>
            </a:r>
            <a:r>
              <a:rPr lang="sk-SK" sz="1600" dirty="0" err="1"/>
              <a:t>zjistili</a:t>
            </a:r>
            <a:r>
              <a:rPr lang="sk-SK" sz="1600" dirty="0"/>
              <a:t> </a:t>
            </a:r>
            <a:r>
              <a:rPr lang="sk-SK" sz="1600" dirty="0" err="1"/>
              <a:t>jste</a:t>
            </a:r>
            <a:r>
              <a:rPr lang="sk-SK" sz="1600" dirty="0"/>
              <a:t>, že je tmavý (podexponovaný). </a:t>
            </a:r>
            <a:r>
              <a:rPr lang="sk-SK" sz="1600" dirty="0" err="1"/>
              <a:t>Potřebujete</a:t>
            </a:r>
            <a:r>
              <a:rPr lang="sk-SK" sz="1600" dirty="0"/>
              <a:t> do snímku </a:t>
            </a:r>
            <a:r>
              <a:rPr lang="sk-SK" sz="1600" dirty="0" err="1"/>
              <a:t>dostat</a:t>
            </a:r>
            <a:r>
              <a:rPr lang="sk-SK" sz="1600" dirty="0"/>
              <a:t> </a:t>
            </a:r>
            <a:r>
              <a:rPr lang="sk-SK" sz="1600" dirty="0" err="1"/>
              <a:t>alespoň</a:t>
            </a:r>
            <a:r>
              <a:rPr lang="sk-SK" sz="1600" dirty="0"/>
              <a:t> +1EV. Uveďte </a:t>
            </a:r>
            <a:r>
              <a:rPr lang="sk-SK" sz="1600" dirty="0" err="1"/>
              <a:t>tři</a:t>
            </a:r>
            <a:r>
              <a:rPr lang="sk-SK" sz="1600" dirty="0"/>
              <a:t> </a:t>
            </a:r>
            <a:r>
              <a:rPr lang="sk-SK" sz="1600" dirty="0" err="1"/>
              <a:t>způsoby</a:t>
            </a:r>
            <a:r>
              <a:rPr lang="sk-SK" sz="1600" dirty="0"/>
              <a:t> jak toho </a:t>
            </a:r>
            <a:r>
              <a:rPr lang="sk-SK" sz="1600" dirty="0" err="1"/>
              <a:t>dosáhnout</a:t>
            </a:r>
            <a:r>
              <a:rPr lang="sk-SK" sz="1600" dirty="0"/>
              <a:t> pomocí </a:t>
            </a:r>
            <a:r>
              <a:rPr lang="sk-SK" sz="1600" dirty="0" err="1"/>
              <a:t>změny</a:t>
            </a:r>
            <a:r>
              <a:rPr lang="sk-SK" sz="1600" dirty="0"/>
              <a:t> </a:t>
            </a:r>
            <a:r>
              <a:rPr lang="sk-SK" sz="1600" dirty="0" err="1"/>
              <a:t>expozice</a:t>
            </a:r>
            <a:r>
              <a:rPr lang="sk-SK" sz="1600" dirty="0"/>
              <a:t> a </a:t>
            </a:r>
            <a:r>
              <a:rPr lang="sk-SK" sz="1600" dirty="0" err="1"/>
              <a:t>popište</a:t>
            </a:r>
            <a:r>
              <a:rPr lang="sk-SK" sz="1600" dirty="0"/>
              <a:t> výhody a nevýhody každého </a:t>
            </a:r>
            <a:r>
              <a:rPr lang="sk-SK" sz="1600" dirty="0" err="1"/>
              <a:t>způsobu</a:t>
            </a:r>
            <a:r>
              <a:rPr lang="sk-SK" sz="1600" dirty="0"/>
              <a:t>.</a:t>
            </a:r>
            <a:br>
              <a:rPr lang="sk-SK" sz="1600" dirty="0"/>
            </a:br>
            <a:r>
              <a:rPr lang="sk-SK" sz="1600" dirty="0"/>
              <a:t/>
            </a:r>
            <a:br>
              <a:rPr lang="sk-SK" sz="1600" dirty="0"/>
            </a:br>
            <a:r>
              <a:rPr lang="sk-SK" sz="1600" b="1" dirty="0" err="1" smtClean="0"/>
              <a:t>Původní</a:t>
            </a:r>
            <a:r>
              <a:rPr lang="sk-SK" sz="1600" b="1" dirty="0" smtClean="0"/>
              <a:t> nastavení </a:t>
            </a:r>
            <a:r>
              <a:rPr lang="sk-SK" sz="1600" b="1" dirty="0" err="1" smtClean="0"/>
              <a:t>Expozice</a:t>
            </a:r>
            <a:r>
              <a:rPr lang="sk-SK" sz="1600" b="1" dirty="0" smtClean="0"/>
              <a:t>:</a:t>
            </a:r>
            <a:r>
              <a:rPr lang="sk-SK" sz="1600" dirty="0"/>
              <a:t/>
            </a:r>
            <a:br>
              <a:rPr lang="sk-SK" sz="1600" dirty="0"/>
            </a:br>
            <a:r>
              <a:rPr lang="sk-SK" sz="1600" b="1" dirty="0">
                <a:solidFill>
                  <a:srgbClr val="952727"/>
                </a:solidFill>
              </a:rPr>
              <a:t>F16, ISO200, </a:t>
            </a:r>
            <a:r>
              <a:rPr lang="sk-SK" sz="1600" b="1" dirty="0" smtClean="0">
                <a:solidFill>
                  <a:srgbClr val="952727"/>
                </a:solidFill>
              </a:rPr>
              <a:t>1/500s</a:t>
            </a:r>
            <a:endParaRPr lang="sk-SK" sz="1600" b="1" dirty="0">
              <a:solidFill>
                <a:srgbClr val="952727"/>
              </a:solidFill>
            </a:endParaRPr>
          </a:p>
          <a:p>
            <a:endParaRPr lang="en-US" sz="1600" dirty="0" smtClean="0"/>
          </a:p>
          <a:p>
            <a:r>
              <a:rPr lang="sk-SK" sz="1600" b="1" dirty="0" err="1"/>
              <a:t>Řešení</a:t>
            </a:r>
            <a:r>
              <a:rPr lang="sk-SK" sz="1600" b="1" dirty="0"/>
              <a:t> </a:t>
            </a:r>
            <a:r>
              <a:rPr lang="sk-SK" sz="1600" dirty="0"/>
              <a:t/>
            </a:r>
            <a:br>
              <a:rPr lang="sk-SK" sz="1600" dirty="0"/>
            </a:br>
            <a:r>
              <a:rPr lang="sk-SK" sz="1600" b="1" dirty="0">
                <a:solidFill>
                  <a:srgbClr val="952727"/>
                </a:solidFill>
              </a:rPr>
              <a:t>F11, ISO200, 1/500s </a:t>
            </a:r>
            <a:r>
              <a:rPr lang="sk-SK" sz="1600" dirty="0"/>
              <a:t>- </a:t>
            </a:r>
            <a:r>
              <a:rPr lang="sk-SK" sz="1600" dirty="0" err="1"/>
              <a:t>Změna</a:t>
            </a:r>
            <a:r>
              <a:rPr lang="sk-SK" sz="1600" dirty="0"/>
              <a:t> clony. </a:t>
            </a:r>
            <a:r>
              <a:rPr lang="sk-SK" sz="1600" dirty="0" err="1"/>
              <a:t>Způsobí</a:t>
            </a:r>
            <a:r>
              <a:rPr lang="sk-SK" sz="1600" dirty="0"/>
              <a:t> </a:t>
            </a:r>
            <a:r>
              <a:rPr lang="sk-SK" sz="1600" dirty="0" err="1"/>
              <a:t>rozostření</a:t>
            </a:r>
            <a:r>
              <a:rPr lang="sk-SK" sz="1600" dirty="0"/>
              <a:t> pozadí a </a:t>
            </a:r>
            <a:r>
              <a:rPr lang="sk-SK" sz="1600" dirty="0" err="1"/>
              <a:t>popředí</a:t>
            </a:r>
            <a:r>
              <a:rPr lang="sk-SK" sz="1600" dirty="0"/>
              <a:t>.</a:t>
            </a:r>
            <a:br>
              <a:rPr lang="sk-SK" sz="1600" dirty="0"/>
            </a:br>
            <a:r>
              <a:rPr lang="sk-SK" sz="1600" b="1" dirty="0">
                <a:solidFill>
                  <a:srgbClr val="952727"/>
                </a:solidFill>
              </a:rPr>
              <a:t>F16, ISO400, 1/500s </a:t>
            </a:r>
            <a:r>
              <a:rPr lang="sk-SK" sz="1600" dirty="0"/>
              <a:t>- </a:t>
            </a:r>
            <a:r>
              <a:rPr lang="sk-SK" sz="1600" dirty="0" err="1"/>
              <a:t>Změna</a:t>
            </a:r>
            <a:r>
              <a:rPr lang="sk-SK" sz="1600" dirty="0"/>
              <a:t> citlivosti snímače. </a:t>
            </a:r>
            <a:r>
              <a:rPr lang="sk-SK" sz="1600" dirty="0" err="1"/>
              <a:t>Způsobí</a:t>
            </a:r>
            <a:r>
              <a:rPr lang="sk-SK" sz="1600" dirty="0"/>
              <a:t> </a:t>
            </a:r>
            <a:r>
              <a:rPr lang="sk-SK" sz="1600" dirty="0" err="1"/>
              <a:t>větší</a:t>
            </a:r>
            <a:r>
              <a:rPr lang="sk-SK" sz="1600" dirty="0"/>
              <a:t> </a:t>
            </a:r>
            <a:r>
              <a:rPr lang="sk-SK" sz="1600" dirty="0" err="1"/>
              <a:t>množství</a:t>
            </a:r>
            <a:r>
              <a:rPr lang="sk-SK" sz="1600" dirty="0"/>
              <a:t> šumu na </a:t>
            </a:r>
            <a:r>
              <a:rPr lang="sk-SK" sz="1600" dirty="0" err="1"/>
              <a:t>výsledném</a:t>
            </a:r>
            <a:r>
              <a:rPr lang="sk-SK" sz="1600" dirty="0"/>
              <a:t> obrazu.</a:t>
            </a:r>
            <a:br>
              <a:rPr lang="sk-SK" sz="1600" dirty="0"/>
            </a:br>
            <a:r>
              <a:rPr lang="sk-SK" sz="1600" b="1" dirty="0">
                <a:solidFill>
                  <a:srgbClr val="952727"/>
                </a:solidFill>
              </a:rPr>
              <a:t>F16, ISO200, 1/250s </a:t>
            </a:r>
            <a:r>
              <a:rPr lang="sk-SK" sz="1600" dirty="0"/>
              <a:t>- </a:t>
            </a:r>
            <a:r>
              <a:rPr lang="sk-SK" sz="1600" dirty="0" err="1"/>
              <a:t>Změna</a:t>
            </a:r>
            <a:r>
              <a:rPr lang="sk-SK" sz="1600" dirty="0"/>
              <a:t> času. </a:t>
            </a:r>
            <a:r>
              <a:rPr lang="sk-SK" sz="1600" dirty="0" err="1"/>
              <a:t>Způsobí</a:t>
            </a:r>
            <a:r>
              <a:rPr lang="sk-SK" sz="1600" dirty="0"/>
              <a:t> </a:t>
            </a:r>
            <a:r>
              <a:rPr lang="sk-SK" sz="1600" dirty="0" err="1"/>
              <a:t>rozostření</a:t>
            </a:r>
            <a:r>
              <a:rPr lang="sk-SK" sz="1600" dirty="0"/>
              <a:t> </a:t>
            </a:r>
            <a:r>
              <a:rPr lang="sk-SK" sz="1600" dirty="0" err="1"/>
              <a:t>pohybujících</a:t>
            </a:r>
            <a:r>
              <a:rPr lang="sk-SK" sz="1600" dirty="0"/>
              <a:t> </a:t>
            </a:r>
            <a:r>
              <a:rPr lang="sk-SK" sz="1600" dirty="0" err="1"/>
              <a:t>se</a:t>
            </a:r>
            <a:r>
              <a:rPr lang="sk-SK" sz="1600" dirty="0"/>
              <a:t> </a:t>
            </a:r>
            <a:r>
              <a:rPr lang="sk-SK" sz="1600" dirty="0" err="1"/>
              <a:t>objektů</a:t>
            </a:r>
            <a:r>
              <a:rPr lang="sk-SK" sz="1600" dirty="0"/>
              <a:t>. Také </a:t>
            </a:r>
            <a:r>
              <a:rPr lang="sk-SK" sz="1600" dirty="0" err="1"/>
              <a:t>může</a:t>
            </a:r>
            <a:r>
              <a:rPr lang="sk-SK" sz="1600" dirty="0"/>
              <a:t> </a:t>
            </a:r>
            <a:r>
              <a:rPr lang="sk-SK" sz="1600" dirty="0" err="1"/>
              <a:t>způsobit</a:t>
            </a:r>
            <a:r>
              <a:rPr lang="sk-SK" sz="1600" dirty="0"/>
              <a:t> </a:t>
            </a:r>
            <a:r>
              <a:rPr lang="sk-SK" sz="1600" dirty="0" err="1"/>
              <a:t>rozostření</a:t>
            </a:r>
            <a:r>
              <a:rPr lang="sk-SK" sz="1600" dirty="0"/>
              <a:t> celkového obrazu </a:t>
            </a:r>
            <a:r>
              <a:rPr lang="sk-SK" sz="1600" dirty="0" err="1"/>
              <a:t>pokud</a:t>
            </a:r>
            <a:r>
              <a:rPr lang="sk-SK" sz="1600" dirty="0"/>
              <a:t> máme </a:t>
            </a:r>
            <a:r>
              <a:rPr lang="sk-SK" sz="1600" dirty="0" err="1"/>
              <a:t>objektiv</a:t>
            </a:r>
            <a:r>
              <a:rPr lang="sk-SK" sz="1600" dirty="0"/>
              <a:t> s </a:t>
            </a:r>
            <a:r>
              <a:rPr lang="en-US" sz="1600" dirty="0" err="1" smtClean="0"/>
              <a:t>ohniskovou</a:t>
            </a:r>
            <a:r>
              <a:rPr lang="en-US" sz="1600" dirty="0" smtClean="0"/>
              <a:t> </a:t>
            </a:r>
            <a:r>
              <a:rPr lang="en-US" sz="1600" dirty="0" err="1" smtClean="0"/>
              <a:t>vzd</a:t>
            </a:r>
            <a:r>
              <a:rPr lang="sk-SK" sz="1600" dirty="0" err="1" smtClean="0"/>
              <a:t>áleností</a:t>
            </a:r>
            <a:r>
              <a:rPr lang="sk-SK" sz="1600" dirty="0" smtClean="0"/>
              <a:t> 250mm </a:t>
            </a:r>
            <a:r>
              <a:rPr lang="sk-SK" sz="1600" dirty="0"/>
              <a:t>a </a:t>
            </a:r>
            <a:r>
              <a:rPr lang="sk-SK" sz="1600" dirty="0" err="1"/>
              <a:t>vice</a:t>
            </a:r>
            <a:r>
              <a:rPr lang="sk-SK" sz="1600" dirty="0"/>
              <a:t>. Optická </a:t>
            </a:r>
            <a:r>
              <a:rPr lang="sk-SK" sz="1600" dirty="0" err="1"/>
              <a:t>stabilizace</a:t>
            </a:r>
            <a:r>
              <a:rPr lang="sk-SK" sz="1600" dirty="0"/>
              <a:t> obrazu toto </a:t>
            </a:r>
            <a:r>
              <a:rPr lang="sk-SK" sz="1600" dirty="0" err="1"/>
              <a:t>může</a:t>
            </a:r>
            <a:r>
              <a:rPr lang="sk-SK" sz="1600" dirty="0"/>
              <a:t> </a:t>
            </a:r>
            <a:r>
              <a:rPr lang="sk-SK" sz="1600" dirty="0" err="1"/>
              <a:t>potlačit</a:t>
            </a:r>
            <a:r>
              <a:rPr lang="sk-SK" sz="1600" dirty="0"/>
              <a:t>. </a:t>
            </a:r>
          </a:p>
          <a:p>
            <a:endParaRPr lang="sk-SK" sz="1600" dirty="0" smtClean="0"/>
          </a:p>
        </p:txBody>
      </p:sp>
      <p:sp>
        <p:nvSpPr>
          <p:cNvPr id="11" name="Ovál 10"/>
          <p:cNvSpPr/>
          <p:nvPr/>
        </p:nvSpPr>
        <p:spPr>
          <a:xfrm>
            <a:off x="8748464" y="260648"/>
            <a:ext cx="144016" cy="144016"/>
          </a:xfrm>
          <a:prstGeom prst="ellipse">
            <a:avLst/>
          </a:prstGeom>
          <a:solidFill>
            <a:srgbClr val="95272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2" name="BlokTextu 11"/>
          <p:cNvSpPr txBox="1"/>
          <p:nvPr/>
        </p:nvSpPr>
        <p:spPr>
          <a:xfrm>
            <a:off x="8316416" y="17841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7.3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Pořízení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snímku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102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Pořízení</a:t>
            </a:r>
            <a:r>
              <a:rPr lang="sk-SK" dirty="0" smtClean="0"/>
              <a:t> snímku / </a:t>
            </a:r>
            <a:r>
              <a:rPr lang="sk-SK" sz="1050" b="1" dirty="0" err="1" smtClean="0"/>
              <a:t>Kompozice</a:t>
            </a:r>
            <a:r>
              <a:rPr lang="sk-SK" sz="1050" b="1" dirty="0" smtClean="0"/>
              <a:t> </a:t>
            </a:r>
            <a:endParaRPr lang="sk-SK" sz="1050" b="1" dirty="0"/>
          </a:p>
          <a:p>
            <a:endParaRPr lang="pt-BR" sz="1050" dirty="0" smtClean="0"/>
          </a:p>
          <a:p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196752"/>
            <a:ext cx="82089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400" b="1" dirty="0" err="1" smtClean="0"/>
              <a:t>Kompozice</a:t>
            </a:r>
            <a:endParaRPr lang="sk-SK" sz="2400" b="1" dirty="0"/>
          </a:p>
        </p:txBody>
      </p:sp>
      <p:pic>
        <p:nvPicPr>
          <p:cNvPr id="11" name="Obrázok 10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45749" y="1988841"/>
            <a:ext cx="5292462" cy="3539332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Pořízení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snímku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102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Pořízení</a:t>
            </a:r>
            <a:r>
              <a:rPr lang="sk-SK" dirty="0" smtClean="0"/>
              <a:t> snímku / </a:t>
            </a:r>
            <a:r>
              <a:rPr lang="sk-SK" sz="1050" b="1" dirty="0" err="1" smtClean="0"/>
              <a:t>Kompozice</a:t>
            </a:r>
            <a:r>
              <a:rPr lang="sk-SK" sz="1050" b="1" dirty="0" smtClean="0"/>
              <a:t> </a:t>
            </a:r>
            <a:endParaRPr lang="sk-SK" sz="1050" b="1" dirty="0"/>
          </a:p>
          <a:p>
            <a:endParaRPr lang="pt-BR" sz="1050" dirty="0" smtClean="0"/>
          </a:p>
          <a:p>
            <a:endParaRPr lang="sk-SK" dirty="0"/>
          </a:p>
        </p:txBody>
      </p:sp>
      <p:sp>
        <p:nvSpPr>
          <p:cNvPr id="12" name="BlokTextu 11"/>
          <p:cNvSpPr txBox="1"/>
          <p:nvPr/>
        </p:nvSpPr>
        <p:spPr>
          <a:xfrm>
            <a:off x="539552" y="1403484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/>
              <a:t>Pravidlo </a:t>
            </a:r>
            <a:r>
              <a:rPr lang="sk-SK" dirty="0" err="1"/>
              <a:t>třetin</a:t>
            </a:r>
            <a:endParaRPr lang="sk-SK" dirty="0"/>
          </a:p>
        </p:txBody>
      </p:sp>
      <p:pic>
        <p:nvPicPr>
          <p:cNvPr id="14" name="Obrázok 13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4688" y="1988840"/>
            <a:ext cx="6312268" cy="3960440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0" name="Ovál 9"/>
          <p:cNvSpPr/>
          <p:nvPr/>
        </p:nvSpPr>
        <p:spPr>
          <a:xfrm>
            <a:off x="8748464" y="260648"/>
            <a:ext cx="144016" cy="144016"/>
          </a:xfrm>
          <a:prstGeom prst="ellipse">
            <a:avLst/>
          </a:prstGeom>
          <a:solidFill>
            <a:srgbClr val="95272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1" name="BlokTextu 10"/>
          <p:cNvSpPr txBox="1"/>
          <p:nvPr/>
        </p:nvSpPr>
        <p:spPr>
          <a:xfrm>
            <a:off x="8316416" y="17841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7.3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Pořízení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snímku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102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Pořízení</a:t>
            </a:r>
            <a:r>
              <a:rPr lang="sk-SK" dirty="0" smtClean="0"/>
              <a:t> snímku / </a:t>
            </a:r>
            <a:r>
              <a:rPr lang="sk-SK" sz="1050" b="1" dirty="0" err="1" smtClean="0"/>
              <a:t>Kompozice</a:t>
            </a:r>
            <a:r>
              <a:rPr lang="sk-SK" sz="1050" b="1" dirty="0" smtClean="0"/>
              <a:t> </a:t>
            </a:r>
            <a:endParaRPr lang="sk-SK" sz="1050" b="1" dirty="0"/>
          </a:p>
          <a:p>
            <a:endParaRPr lang="pt-BR" sz="1050" dirty="0" smtClean="0"/>
          </a:p>
          <a:p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03484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/>
              <a:t>Pravidlo </a:t>
            </a:r>
            <a:r>
              <a:rPr lang="sk-SK" dirty="0" err="1"/>
              <a:t>třetin</a:t>
            </a:r>
            <a:endParaRPr lang="sk-SK" dirty="0"/>
          </a:p>
        </p:txBody>
      </p:sp>
      <p:pic>
        <p:nvPicPr>
          <p:cNvPr id="11" name="Obrázok 10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66789" y="1988840"/>
            <a:ext cx="5368066" cy="3960440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2" name="Ovál 11"/>
          <p:cNvSpPr/>
          <p:nvPr/>
        </p:nvSpPr>
        <p:spPr>
          <a:xfrm>
            <a:off x="8748464" y="260648"/>
            <a:ext cx="144016" cy="144016"/>
          </a:xfrm>
          <a:prstGeom prst="ellipse">
            <a:avLst/>
          </a:prstGeom>
          <a:solidFill>
            <a:srgbClr val="95272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3" name="BlokTextu 12"/>
          <p:cNvSpPr txBox="1"/>
          <p:nvPr/>
        </p:nvSpPr>
        <p:spPr>
          <a:xfrm>
            <a:off x="8316416" y="17841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7.3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Pořízení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snímku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102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Pořízení</a:t>
            </a:r>
            <a:r>
              <a:rPr lang="sk-SK" dirty="0" smtClean="0"/>
              <a:t> snímku / </a:t>
            </a:r>
            <a:r>
              <a:rPr lang="sk-SK" sz="1050" b="1" dirty="0" err="1" smtClean="0"/>
              <a:t>Kompozice</a:t>
            </a:r>
            <a:r>
              <a:rPr lang="sk-SK" sz="1050" b="1" dirty="0" smtClean="0"/>
              <a:t> </a:t>
            </a:r>
            <a:endParaRPr lang="sk-SK" sz="1050" b="1" dirty="0"/>
          </a:p>
          <a:p>
            <a:endParaRPr lang="pt-BR" sz="1050" dirty="0" smtClean="0"/>
          </a:p>
          <a:p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03484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/>
              <a:t>Pravidlo </a:t>
            </a:r>
            <a:r>
              <a:rPr lang="sk-SK" dirty="0" err="1"/>
              <a:t>třetin</a:t>
            </a:r>
            <a:endParaRPr lang="sk-SK" dirty="0"/>
          </a:p>
        </p:txBody>
      </p:sp>
      <p:pic>
        <p:nvPicPr>
          <p:cNvPr id="11" name="Obrázok 10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66789" y="2126024"/>
            <a:ext cx="5368066" cy="3686071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2" name="Ovál 11"/>
          <p:cNvSpPr/>
          <p:nvPr/>
        </p:nvSpPr>
        <p:spPr>
          <a:xfrm>
            <a:off x="8748464" y="260648"/>
            <a:ext cx="144016" cy="144016"/>
          </a:xfrm>
          <a:prstGeom prst="ellipse">
            <a:avLst/>
          </a:prstGeom>
          <a:solidFill>
            <a:srgbClr val="95272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3" name="BlokTextu 12"/>
          <p:cNvSpPr txBox="1"/>
          <p:nvPr/>
        </p:nvSpPr>
        <p:spPr>
          <a:xfrm>
            <a:off x="8316416" y="17841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7.3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Pořízení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snímku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102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Pořízení</a:t>
            </a:r>
            <a:r>
              <a:rPr lang="sk-SK" dirty="0" smtClean="0"/>
              <a:t> snímku / </a:t>
            </a:r>
            <a:r>
              <a:rPr lang="sk-SK" sz="1050" b="1" dirty="0" err="1" smtClean="0"/>
              <a:t>Kompozice</a:t>
            </a:r>
            <a:r>
              <a:rPr lang="sk-SK" sz="1050" b="1" dirty="0" smtClean="0"/>
              <a:t> </a:t>
            </a:r>
            <a:endParaRPr lang="sk-SK" sz="1050" b="1" dirty="0"/>
          </a:p>
          <a:p>
            <a:endParaRPr lang="pt-BR" sz="1050" dirty="0" smtClean="0"/>
          </a:p>
          <a:p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03484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/>
              <a:t>Pravidlo </a:t>
            </a:r>
            <a:r>
              <a:rPr lang="sk-SK" dirty="0" err="1"/>
              <a:t>třetin</a:t>
            </a:r>
            <a:endParaRPr lang="sk-SK" dirty="0"/>
          </a:p>
        </p:txBody>
      </p:sp>
      <p:pic>
        <p:nvPicPr>
          <p:cNvPr id="11" name="Obrázok 10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07018" y="2126024"/>
            <a:ext cx="4687608" cy="3686071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2" name="Ovál 11"/>
          <p:cNvSpPr/>
          <p:nvPr/>
        </p:nvSpPr>
        <p:spPr>
          <a:xfrm>
            <a:off x="8748464" y="260648"/>
            <a:ext cx="144016" cy="144016"/>
          </a:xfrm>
          <a:prstGeom prst="ellipse">
            <a:avLst/>
          </a:prstGeom>
          <a:solidFill>
            <a:srgbClr val="95272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3" name="BlokTextu 12"/>
          <p:cNvSpPr txBox="1"/>
          <p:nvPr/>
        </p:nvSpPr>
        <p:spPr>
          <a:xfrm>
            <a:off x="8316416" y="17841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7.3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Pořízení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snímku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102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Pořízení</a:t>
            </a:r>
            <a:r>
              <a:rPr lang="sk-SK" dirty="0" smtClean="0"/>
              <a:t> snímku / </a:t>
            </a:r>
            <a:r>
              <a:rPr lang="sk-SK" sz="1050" b="1" dirty="0" err="1" smtClean="0"/>
              <a:t>Kompozice</a:t>
            </a:r>
            <a:r>
              <a:rPr lang="sk-SK" sz="1050" b="1" dirty="0" smtClean="0"/>
              <a:t> </a:t>
            </a:r>
            <a:endParaRPr lang="sk-SK" sz="1050" b="1" dirty="0"/>
          </a:p>
          <a:p>
            <a:endParaRPr lang="pt-BR" sz="1050" dirty="0" smtClean="0"/>
          </a:p>
          <a:p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03484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/>
              <a:t>Pravidlo </a:t>
            </a:r>
            <a:r>
              <a:rPr lang="sk-SK" dirty="0" err="1"/>
              <a:t>třetin</a:t>
            </a:r>
            <a:endParaRPr lang="sk-SK" dirty="0"/>
          </a:p>
        </p:txBody>
      </p:sp>
      <p:pic>
        <p:nvPicPr>
          <p:cNvPr id="11" name="Obrázok 10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66789" y="2354311"/>
            <a:ext cx="5368066" cy="3229497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2" name="Ovál 11"/>
          <p:cNvSpPr/>
          <p:nvPr/>
        </p:nvSpPr>
        <p:spPr>
          <a:xfrm>
            <a:off x="8748464" y="260648"/>
            <a:ext cx="144016" cy="144016"/>
          </a:xfrm>
          <a:prstGeom prst="ellipse">
            <a:avLst/>
          </a:prstGeom>
          <a:solidFill>
            <a:srgbClr val="95272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3" name="BlokTextu 12"/>
          <p:cNvSpPr txBox="1"/>
          <p:nvPr/>
        </p:nvSpPr>
        <p:spPr>
          <a:xfrm>
            <a:off x="8316416" y="17841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7.3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Pořízení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snímku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102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Pořízení</a:t>
            </a:r>
            <a:r>
              <a:rPr lang="sk-SK" dirty="0" smtClean="0"/>
              <a:t> snímku / </a:t>
            </a:r>
            <a:r>
              <a:rPr lang="sk-SK" sz="1050" b="1" dirty="0" err="1" smtClean="0"/>
              <a:t>Kompozice</a:t>
            </a:r>
            <a:r>
              <a:rPr lang="sk-SK" sz="1050" b="1" dirty="0" smtClean="0"/>
              <a:t> </a:t>
            </a:r>
            <a:endParaRPr lang="sk-SK" sz="1050" b="1" dirty="0"/>
          </a:p>
          <a:p>
            <a:endParaRPr lang="pt-BR" sz="1050" dirty="0" smtClean="0"/>
          </a:p>
          <a:p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03484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err="1"/>
              <a:t>Vodící</a:t>
            </a:r>
            <a:r>
              <a:rPr lang="sk-SK" dirty="0"/>
              <a:t> </a:t>
            </a:r>
            <a:r>
              <a:rPr lang="sk-SK" dirty="0" err="1"/>
              <a:t>linie</a:t>
            </a:r>
            <a:endParaRPr lang="sk-SK" dirty="0"/>
          </a:p>
        </p:txBody>
      </p:sp>
      <p:pic>
        <p:nvPicPr>
          <p:cNvPr id="11" name="Obrázok 10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44764" y="1412776"/>
            <a:ext cx="4412116" cy="4824534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2" name="Ovál 11"/>
          <p:cNvSpPr/>
          <p:nvPr/>
        </p:nvSpPr>
        <p:spPr>
          <a:xfrm>
            <a:off x="8748464" y="260648"/>
            <a:ext cx="144016" cy="144016"/>
          </a:xfrm>
          <a:prstGeom prst="ellipse">
            <a:avLst/>
          </a:prstGeom>
          <a:solidFill>
            <a:srgbClr val="95272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3" name="BlokTextu 12"/>
          <p:cNvSpPr txBox="1"/>
          <p:nvPr/>
        </p:nvSpPr>
        <p:spPr>
          <a:xfrm>
            <a:off x="8316416" y="17841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7.3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13" name="Rovná spojnica 12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14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Pořízení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snímku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15" name="BlokTextu 14"/>
          <p:cNvSpPr txBox="1"/>
          <p:nvPr/>
        </p:nvSpPr>
        <p:spPr>
          <a:xfrm>
            <a:off x="539552" y="548680"/>
            <a:ext cx="8208912" cy="102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Pořízení</a:t>
            </a:r>
            <a:r>
              <a:rPr lang="sk-SK" dirty="0" smtClean="0"/>
              <a:t> snímku / </a:t>
            </a:r>
            <a:r>
              <a:rPr lang="sk-SK" sz="1050" b="1" dirty="0" err="1" smtClean="0"/>
              <a:t>Kompozice</a:t>
            </a:r>
            <a:r>
              <a:rPr lang="sk-SK" sz="1050" b="1" dirty="0" smtClean="0"/>
              <a:t> </a:t>
            </a:r>
            <a:endParaRPr lang="sk-SK" sz="1050" b="1" dirty="0"/>
          </a:p>
          <a:p>
            <a:endParaRPr lang="pt-BR" sz="1050" dirty="0" smtClean="0"/>
          </a:p>
          <a:p>
            <a:endParaRPr lang="sk-SK" dirty="0"/>
          </a:p>
        </p:txBody>
      </p:sp>
      <p:sp>
        <p:nvSpPr>
          <p:cNvPr id="16" name="BlokTextu 15"/>
          <p:cNvSpPr txBox="1"/>
          <p:nvPr/>
        </p:nvSpPr>
        <p:spPr>
          <a:xfrm>
            <a:off x="539552" y="1403484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err="1"/>
              <a:t>Linie</a:t>
            </a:r>
            <a:r>
              <a:rPr lang="sk-SK" dirty="0"/>
              <a:t> </a:t>
            </a:r>
            <a:r>
              <a:rPr lang="sk-SK" dirty="0" err="1"/>
              <a:t>horizontální</a:t>
            </a:r>
            <a:r>
              <a:rPr lang="sk-SK" dirty="0"/>
              <a:t> a </a:t>
            </a:r>
            <a:r>
              <a:rPr lang="sk-SK" dirty="0" err="1"/>
              <a:t>vertikální</a:t>
            </a:r>
            <a:endParaRPr lang="sk-SK" dirty="0"/>
          </a:p>
        </p:txBody>
      </p:sp>
      <p:pic>
        <p:nvPicPr>
          <p:cNvPr id="17" name="Obrázok 16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36982" y="1988841"/>
            <a:ext cx="5627680" cy="3672404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8" name="BlokTextu 17"/>
          <p:cNvSpPr txBox="1"/>
          <p:nvPr/>
        </p:nvSpPr>
        <p:spPr>
          <a:xfrm>
            <a:off x="1691680" y="5713511"/>
            <a:ext cx="82089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Tento </a:t>
            </a:r>
            <a:r>
              <a:rPr lang="sk-SK" sz="1400" dirty="0" err="1" smtClean="0">
                <a:solidFill>
                  <a:srgbClr val="952727"/>
                </a:solidFill>
              </a:rPr>
              <a:t>obrázek</a:t>
            </a:r>
            <a:r>
              <a:rPr lang="sk-SK" sz="1400" dirty="0" smtClean="0">
                <a:solidFill>
                  <a:srgbClr val="952727"/>
                </a:solidFill>
              </a:rPr>
              <a:t> má v </a:t>
            </a:r>
            <a:r>
              <a:rPr lang="sk-SK" sz="1400" dirty="0" err="1" smtClean="0">
                <a:solidFill>
                  <a:srgbClr val="952727"/>
                </a:solidFill>
              </a:rPr>
              <a:t>sobě</a:t>
            </a:r>
            <a:r>
              <a:rPr lang="sk-SK" sz="1400" dirty="0" smtClean="0">
                <a:solidFill>
                  <a:srgbClr val="952727"/>
                </a:solidFill>
              </a:rPr>
              <a:t> závažnou kompoziční chybu.</a:t>
            </a:r>
            <a:endParaRPr lang="sk-SK" sz="1400" dirty="0">
              <a:solidFill>
                <a:srgbClr val="952727"/>
              </a:solidFill>
            </a:endParaRPr>
          </a:p>
        </p:txBody>
      </p:sp>
      <p:sp>
        <p:nvSpPr>
          <p:cNvPr id="9" name="Ovál 8"/>
          <p:cNvSpPr/>
          <p:nvPr/>
        </p:nvSpPr>
        <p:spPr>
          <a:xfrm>
            <a:off x="8748464" y="260648"/>
            <a:ext cx="144016" cy="144016"/>
          </a:xfrm>
          <a:prstGeom prst="ellipse">
            <a:avLst/>
          </a:prstGeom>
          <a:solidFill>
            <a:srgbClr val="95272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0" name="BlokTextu 9"/>
          <p:cNvSpPr txBox="1"/>
          <p:nvPr/>
        </p:nvSpPr>
        <p:spPr>
          <a:xfrm>
            <a:off x="8316416" y="17841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7.3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Pořízení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snímku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Pořízení</a:t>
            </a:r>
            <a:r>
              <a:rPr lang="sk-SK" dirty="0" smtClean="0"/>
              <a:t> snímku / </a:t>
            </a:r>
            <a:r>
              <a:rPr lang="pt-BR" sz="1050" dirty="0" smtClean="0"/>
              <a:t>Z čeho se digitální fotoaparát skládá a jeho parametry</a:t>
            </a:r>
          </a:p>
          <a:p>
            <a:endParaRPr lang="sk-SK" dirty="0"/>
          </a:p>
        </p:txBody>
      </p:sp>
      <p:sp>
        <p:nvSpPr>
          <p:cNvPr id="16" name="BlokTextu 15"/>
          <p:cNvSpPr txBox="1"/>
          <p:nvPr/>
        </p:nvSpPr>
        <p:spPr>
          <a:xfrm>
            <a:off x="539552" y="1196752"/>
            <a:ext cx="82089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/>
              <a:t>Z čeho se digitální fotoaparát skládá a jeho parametry</a:t>
            </a:r>
          </a:p>
        </p:txBody>
      </p:sp>
      <p:sp>
        <p:nvSpPr>
          <p:cNvPr id="19" name="BlokTextu 18"/>
          <p:cNvSpPr txBox="1"/>
          <p:nvPr/>
        </p:nvSpPr>
        <p:spPr>
          <a:xfrm>
            <a:off x="539552" y="1691516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err="1" smtClean="0"/>
              <a:t>Camera</a:t>
            </a:r>
            <a:r>
              <a:rPr lang="sk-SK" dirty="0" smtClean="0"/>
              <a:t> </a:t>
            </a:r>
            <a:r>
              <a:rPr lang="sk-SK" dirty="0" err="1" smtClean="0"/>
              <a:t>Obscura</a:t>
            </a:r>
            <a:endParaRPr lang="pt-BR" dirty="0"/>
          </a:p>
        </p:txBody>
      </p:sp>
      <p:pic>
        <p:nvPicPr>
          <p:cNvPr id="20" name="Obrázok 19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9185" y="2083664"/>
            <a:ext cx="5373624" cy="3145536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1" name="BlokTextu 20"/>
          <p:cNvSpPr txBox="1"/>
          <p:nvPr/>
        </p:nvSpPr>
        <p:spPr>
          <a:xfrm>
            <a:off x="592510" y="5301208"/>
            <a:ext cx="55446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i="1" dirty="0"/>
              <a:t>Abu Ali Al-Hasan Ibn </a:t>
            </a:r>
            <a:r>
              <a:rPr lang="es-ES" sz="1200" i="1" dirty="0" smtClean="0"/>
              <a:t>al-Haytham</a:t>
            </a:r>
            <a:r>
              <a:rPr lang="sk-SK" sz="1200" i="1" dirty="0" smtClean="0"/>
              <a:t> (965-1039 AD)</a:t>
            </a:r>
            <a:endParaRPr lang="es-ES" sz="1200" i="1" dirty="0"/>
          </a:p>
          <a:p>
            <a:endParaRPr lang="sk-SK" sz="1400" dirty="0" err="1" smtClean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Pořízení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snímku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102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Pořízení</a:t>
            </a:r>
            <a:r>
              <a:rPr lang="sk-SK" dirty="0" smtClean="0"/>
              <a:t> snímku / </a:t>
            </a:r>
            <a:r>
              <a:rPr lang="sk-SK" sz="1050" b="1" dirty="0" err="1" smtClean="0"/>
              <a:t>Kompozice</a:t>
            </a:r>
            <a:r>
              <a:rPr lang="sk-SK" sz="1050" b="1" dirty="0" smtClean="0"/>
              <a:t> </a:t>
            </a:r>
            <a:endParaRPr lang="sk-SK" sz="1050" b="1" dirty="0"/>
          </a:p>
          <a:p>
            <a:endParaRPr lang="pt-BR" sz="1050" dirty="0" smtClean="0"/>
          </a:p>
          <a:p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03484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err="1"/>
              <a:t>Linie</a:t>
            </a:r>
            <a:r>
              <a:rPr lang="sk-SK" dirty="0"/>
              <a:t> </a:t>
            </a:r>
            <a:r>
              <a:rPr lang="sk-SK" dirty="0" err="1"/>
              <a:t>horizontální</a:t>
            </a:r>
            <a:r>
              <a:rPr lang="sk-SK" dirty="0"/>
              <a:t> a </a:t>
            </a:r>
            <a:r>
              <a:rPr lang="sk-SK" dirty="0" err="1"/>
              <a:t>vertikální</a:t>
            </a:r>
            <a:endParaRPr lang="sk-SK" dirty="0"/>
          </a:p>
        </p:txBody>
      </p:sp>
      <p:pic>
        <p:nvPicPr>
          <p:cNvPr id="11" name="Obrázok 10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4195" y="1988841"/>
            <a:ext cx="5533253" cy="3672404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2" name="BlokTextu 11"/>
          <p:cNvSpPr txBox="1"/>
          <p:nvPr/>
        </p:nvSpPr>
        <p:spPr>
          <a:xfrm>
            <a:off x="1691680" y="5713511"/>
            <a:ext cx="82089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Tento už ne </a:t>
            </a:r>
            <a:r>
              <a:rPr lang="en-US" sz="1400" dirty="0" smtClean="0">
                <a:solidFill>
                  <a:srgbClr val="952727"/>
                </a:solidFill>
                <a:sym typeface="Wingdings" pitchFamily="2" charset="2"/>
              </a:rPr>
              <a:t></a:t>
            </a:r>
            <a:endParaRPr lang="sk-SK" sz="1400" dirty="0">
              <a:solidFill>
                <a:srgbClr val="952727"/>
              </a:solidFill>
            </a:endParaRPr>
          </a:p>
        </p:txBody>
      </p:sp>
      <p:sp>
        <p:nvSpPr>
          <p:cNvPr id="13" name="Ovál 12"/>
          <p:cNvSpPr/>
          <p:nvPr/>
        </p:nvSpPr>
        <p:spPr>
          <a:xfrm>
            <a:off x="8748464" y="260648"/>
            <a:ext cx="144016" cy="144016"/>
          </a:xfrm>
          <a:prstGeom prst="ellipse">
            <a:avLst/>
          </a:prstGeom>
          <a:solidFill>
            <a:srgbClr val="95272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4" name="BlokTextu 13"/>
          <p:cNvSpPr txBox="1"/>
          <p:nvPr/>
        </p:nvSpPr>
        <p:spPr>
          <a:xfrm>
            <a:off x="8316416" y="17841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7.3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Pořízení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snímku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102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Pořízení</a:t>
            </a:r>
            <a:r>
              <a:rPr lang="sk-SK" dirty="0" smtClean="0"/>
              <a:t> snímku / </a:t>
            </a:r>
            <a:r>
              <a:rPr lang="sk-SK" sz="1050" b="1" dirty="0" err="1" smtClean="0"/>
              <a:t>Kompozice</a:t>
            </a:r>
            <a:r>
              <a:rPr lang="sk-SK" sz="1050" b="1" dirty="0" smtClean="0"/>
              <a:t> </a:t>
            </a:r>
            <a:endParaRPr lang="sk-SK" sz="1050" b="1" dirty="0"/>
          </a:p>
          <a:p>
            <a:endParaRPr lang="pt-BR" sz="1050" dirty="0" smtClean="0"/>
          </a:p>
          <a:p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03484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err="1" smtClean="0"/>
              <a:t>Symetri</a:t>
            </a:r>
            <a:r>
              <a:rPr lang="en-US" dirty="0" smtClean="0"/>
              <a:t>e</a:t>
            </a:r>
            <a:r>
              <a:rPr lang="sk-SK" dirty="0" smtClean="0"/>
              <a:t> </a:t>
            </a:r>
            <a:r>
              <a:rPr lang="sk-SK" dirty="0"/>
              <a:t>a vzory</a:t>
            </a:r>
          </a:p>
        </p:txBody>
      </p:sp>
      <p:pic>
        <p:nvPicPr>
          <p:cNvPr id="11" name="Obrázok 10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69467" y="1988841"/>
            <a:ext cx="4962708" cy="3672404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2" name="Ovál 11"/>
          <p:cNvSpPr/>
          <p:nvPr/>
        </p:nvSpPr>
        <p:spPr>
          <a:xfrm>
            <a:off x="8748464" y="260648"/>
            <a:ext cx="144016" cy="144016"/>
          </a:xfrm>
          <a:prstGeom prst="ellipse">
            <a:avLst/>
          </a:prstGeom>
          <a:solidFill>
            <a:srgbClr val="95272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3" name="BlokTextu 12"/>
          <p:cNvSpPr txBox="1"/>
          <p:nvPr/>
        </p:nvSpPr>
        <p:spPr>
          <a:xfrm>
            <a:off x="8316416" y="17841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7.3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Pořízení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snímku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102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Pořízení</a:t>
            </a:r>
            <a:r>
              <a:rPr lang="sk-SK" dirty="0" smtClean="0"/>
              <a:t> snímku / </a:t>
            </a:r>
            <a:r>
              <a:rPr lang="sk-SK" sz="1050" b="1" dirty="0" err="1" smtClean="0"/>
              <a:t>Kompozice</a:t>
            </a:r>
            <a:r>
              <a:rPr lang="sk-SK" sz="1050" b="1" dirty="0" smtClean="0"/>
              <a:t> </a:t>
            </a:r>
            <a:endParaRPr lang="sk-SK" sz="1050" b="1" dirty="0"/>
          </a:p>
          <a:p>
            <a:endParaRPr lang="pt-BR" sz="1050" dirty="0" smtClean="0"/>
          </a:p>
          <a:p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03484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err="1"/>
              <a:t>ViewPoint</a:t>
            </a:r>
            <a:endParaRPr lang="sk-SK" dirty="0"/>
          </a:p>
        </p:txBody>
      </p:sp>
      <p:pic>
        <p:nvPicPr>
          <p:cNvPr id="11" name="Obrázok 10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06782" y="1484784"/>
            <a:ext cx="4688078" cy="4680518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2" name="Ovál 11"/>
          <p:cNvSpPr/>
          <p:nvPr/>
        </p:nvSpPr>
        <p:spPr>
          <a:xfrm>
            <a:off x="8748464" y="260648"/>
            <a:ext cx="144016" cy="144016"/>
          </a:xfrm>
          <a:prstGeom prst="ellipse">
            <a:avLst/>
          </a:prstGeom>
          <a:solidFill>
            <a:srgbClr val="95272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3" name="BlokTextu 12"/>
          <p:cNvSpPr txBox="1"/>
          <p:nvPr/>
        </p:nvSpPr>
        <p:spPr>
          <a:xfrm>
            <a:off x="8316416" y="17841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7.3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8" name="Rovná spojnica 7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9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Pořízení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snímku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10" name="BlokTextu 9"/>
          <p:cNvSpPr txBox="1"/>
          <p:nvPr/>
        </p:nvSpPr>
        <p:spPr>
          <a:xfrm>
            <a:off x="539552" y="548680"/>
            <a:ext cx="8208912" cy="102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Pořízení</a:t>
            </a:r>
            <a:r>
              <a:rPr lang="sk-SK" dirty="0" smtClean="0"/>
              <a:t> snímku / </a:t>
            </a:r>
            <a:r>
              <a:rPr lang="sk-SK" sz="1050" b="1" dirty="0" err="1" smtClean="0"/>
              <a:t>Kompozice</a:t>
            </a:r>
            <a:r>
              <a:rPr lang="sk-SK" sz="1050" b="1" dirty="0" smtClean="0"/>
              <a:t> </a:t>
            </a:r>
            <a:endParaRPr lang="sk-SK" sz="1050" b="1" dirty="0"/>
          </a:p>
          <a:p>
            <a:endParaRPr lang="pt-BR" sz="1050" dirty="0" smtClean="0"/>
          </a:p>
          <a:p>
            <a:endParaRPr lang="sk-SK" dirty="0"/>
          </a:p>
        </p:txBody>
      </p:sp>
      <p:sp>
        <p:nvSpPr>
          <p:cNvPr id="11" name="BlokTextu 10"/>
          <p:cNvSpPr txBox="1"/>
          <p:nvPr/>
        </p:nvSpPr>
        <p:spPr>
          <a:xfrm>
            <a:off x="539552" y="1403484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/>
              <a:t>Pozadí</a:t>
            </a:r>
          </a:p>
        </p:txBody>
      </p:sp>
      <p:pic>
        <p:nvPicPr>
          <p:cNvPr id="12" name="Obrázok 11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21330" y="1953928"/>
            <a:ext cx="5658982" cy="3742230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3" name="Ovál 12"/>
          <p:cNvSpPr/>
          <p:nvPr/>
        </p:nvSpPr>
        <p:spPr>
          <a:xfrm>
            <a:off x="8748464" y="260648"/>
            <a:ext cx="144016" cy="144016"/>
          </a:xfrm>
          <a:prstGeom prst="ellipse">
            <a:avLst/>
          </a:prstGeom>
          <a:solidFill>
            <a:srgbClr val="95272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4" name="BlokTextu 13"/>
          <p:cNvSpPr txBox="1"/>
          <p:nvPr/>
        </p:nvSpPr>
        <p:spPr>
          <a:xfrm>
            <a:off x="8316416" y="17841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7.3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Pořízení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snímku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102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Pořízení</a:t>
            </a:r>
            <a:r>
              <a:rPr lang="sk-SK" dirty="0" smtClean="0"/>
              <a:t> snímku / </a:t>
            </a:r>
            <a:r>
              <a:rPr lang="sk-SK" sz="1050" b="1" dirty="0" err="1" smtClean="0"/>
              <a:t>Kompozice</a:t>
            </a:r>
            <a:r>
              <a:rPr lang="sk-SK" sz="1050" b="1" dirty="0" smtClean="0"/>
              <a:t> </a:t>
            </a:r>
            <a:endParaRPr lang="sk-SK" sz="1050" b="1" dirty="0"/>
          </a:p>
          <a:p>
            <a:endParaRPr lang="pt-BR" sz="1050" dirty="0" smtClean="0"/>
          </a:p>
          <a:p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03484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err="1"/>
              <a:t>Hloubka</a:t>
            </a:r>
            <a:r>
              <a:rPr lang="sk-SK" dirty="0"/>
              <a:t> obrazu</a:t>
            </a:r>
          </a:p>
        </p:txBody>
      </p:sp>
      <p:pic>
        <p:nvPicPr>
          <p:cNvPr id="11" name="Obrázok 10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56001" y="1953928"/>
            <a:ext cx="4989640" cy="3742230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2" name="Ovál 11"/>
          <p:cNvSpPr/>
          <p:nvPr/>
        </p:nvSpPr>
        <p:spPr>
          <a:xfrm>
            <a:off x="8748464" y="260648"/>
            <a:ext cx="144016" cy="144016"/>
          </a:xfrm>
          <a:prstGeom prst="ellipse">
            <a:avLst/>
          </a:prstGeom>
          <a:solidFill>
            <a:srgbClr val="95272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3" name="BlokTextu 12"/>
          <p:cNvSpPr txBox="1"/>
          <p:nvPr/>
        </p:nvSpPr>
        <p:spPr>
          <a:xfrm>
            <a:off x="8316416" y="17841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7.3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Pořízení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snímku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102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Pořízení</a:t>
            </a:r>
            <a:r>
              <a:rPr lang="sk-SK" dirty="0" smtClean="0"/>
              <a:t> snímku / </a:t>
            </a:r>
            <a:r>
              <a:rPr lang="sk-SK" sz="1050" b="1" dirty="0" err="1" smtClean="0"/>
              <a:t>Kompozice</a:t>
            </a:r>
            <a:r>
              <a:rPr lang="sk-SK" sz="1050" b="1" dirty="0" smtClean="0"/>
              <a:t> </a:t>
            </a:r>
            <a:endParaRPr lang="sk-SK" sz="1050" b="1" dirty="0"/>
          </a:p>
          <a:p>
            <a:endParaRPr lang="pt-BR" sz="1050" dirty="0" smtClean="0"/>
          </a:p>
          <a:p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03484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err="1"/>
              <a:t>Hloubka</a:t>
            </a:r>
            <a:r>
              <a:rPr lang="sk-SK" dirty="0"/>
              <a:t> obrazu</a:t>
            </a:r>
          </a:p>
        </p:txBody>
      </p:sp>
      <p:pic>
        <p:nvPicPr>
          <p:cNvPr id="11" name="Obrázok 10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2276872"/>
            <a:ext cx="3406920" cy="2555190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" name="Obrázok 18" descr="cameraobscu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9992" y="2276872"/>
            <a:ext cx="3406920" cy="2555190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2" name="Ovál 11"/>
          <p:cNvSpPr/>
          <p:nvPr/>
        </p:nvSpPr>
        <p:spPr>
          <a:xfrm>
            <a:off x="8748464" y="260648"/>
            <a:ext cx="144016" cy="144016"/>
          </a:xfrm>
          <a:prstGeom prst="ellipse">
            <a:avLst/>
          </a:prstGeom>
          <a:solidFill>
            <a:srgbClr val="95272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3" name="BlokTextu 12"/>
          <p:cNvSpPr txBox="1"/>
          <p:nvPr/>
        </p:nvSpPr>
        <p:spPr>
          <a:xfrm>
            <a:off x="8316416" y="17841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7.3</a:t>
            </a: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Úprava v počítači / Grafické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soubory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4468"/>
            <a:ext cx="8208912" cy="102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/>
              <a:t>Úprava v </a:t>
            </a:r>
            <a:r>
              <a:rPr lang="sk-SK" dirty="0" smtClean="0"/>
              <a:t>počítači / </a:t>
            </a:r>
            <a:r>
              <a:rPr lang="sk-SK" sz="1050" b="1" dirty="0" smtClean="0"/>
              <a:t>Grafické </a:t>
            </a:r>
            <a:r>
              <a:rPr lang="sk-SK" sz="1050" b="1" dirty="0" err="1" smtClean="0"/>
              <a:t>soubory</a:t>
            </a:r>
            <a:endParaRPr lang="sk-SK" sz="1050" b="1" dirty="0" smtClean="0"/>
          </a:p>
          <a:p>
            <a:endParaRPr lang="pt-BR" sz="1050" dirty="0" smtClean="0"/>
          </a:p>
          <a:p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196752"/>
            <a:ext cx="82089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400" b="1" dirty="0"/>
              <a:t>Grafické </a:t>
            </a:r>
            <a:r>
              <a:rPr lang="sk-SK" sz="2400" b="1" dirty="0" err="1"/>
              <a:t>soubory</a:t>
            </a:r>
            <a:endParaRPr lang="sk-SK" sz="2400" b="1" dirty="0"/>
          </a:p>
        </p:txBody>
      </p:sp>
      <p:sp>
        <p:nvSpPr>
          <p:cNvPr id="12" name="BlokTextu 11"/>
          <p:cNvSpPr txBox="1"/>
          <p:nvPr/>
        </p:nvSpPr>
        <p:spPr>
          <a:xfrm>
            <a:off x="539552" y="2204864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smtClean="0"/>
              <a:t>Budeme </a:t>
            </a:r>
            <a:r>
              <a:rPr lang="sk-SK" dirty="0" err="1" smtClean="0"/>
              <a:t>mluvit</a:t>
            </a:r>
            <a:r>
              <a:rPr lang="sk-SK" dirty="0" smtClean="0"/>
              <a:t> </a:t>
            </a:r>
            <a:r>
              <a:rPr lang="sk-SK" dirty="0" err="1" smtClean="0"/>
              <a:t>pouze</a:t>
            </a:r>
            <a:r>
              <a:rPr lang="sk-SK" dirty="0" smtClean="0"/>
              <a:t> o rastrových </a:t>
            </a:r>
            <a:r>
              <a:rPr lang="sk-SK" dirty="0" err="1" smtClean="0"/>
              <a:t>obrazech</a:t>
            </a:r>
            <a:r>
              <a:rPr lang="sk-SK" dirty="0"/>
              <a:t>.</a:t>
            </a:r>
          </a:p>
        </p:txBody>
      </p:sp>
      <p:sp>
        <p:nvSpPr>
          <p:cNvPr id="11" name="Ovál 10"/>
          <p:cNvSpPr/>
          <p:nvPr/>
        </p:nvSpPr>
        <p:spPr>
          <a:xfrm>
            <a:off x="8748464" y="260648"/>
            <a:ext cx="144016" cy="144016"/>
          </a:xfrm>
          <a:prstGeom prst="ellipse">
            <a:avLst/>
          </a:prstGeom>
          <a:solidFill>
            <a:srgbClr val="95272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3" name="BlokTextu 12"/>
          <p:cNvSpPr txBox="1"/>
          <p:nvPr/>
        </p:nvSpPr>
        <p:spPr>
          <a:xfrm>
            <a:off x="8316416" y="17841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7.2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9" name="BlokTextu 8"/>
          <p:cNvSpPr txBox="1"/>
          <p:nvPr/>
        </p:nvSpPr>
        <p:spPr>
          <a:xfrm>
            <a:off x="539552" y="544468"/>
            <a:ext cx="8208912" cy="102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/>
              <a:t>Úprava v </a:t>
            </a:r>
            <a:r>
              <a:rPr lang="sk-SK" dirty="0" smtClean="0"/>
              <a:t>počítači / </a:t>
            </a:r>
            <a:r>
              <a:rPr lang="sk-SK" sz="1050" b="1" dirty="0" smtClean="0"/>
              <a:t>Grafické </a:t>
            </a:r>
            <a:r>
              <a:rPr lang="sk-SK" sz="1050" b="1" dirty="0" err="1" smtClean="0"/>
              <a:t>soubory</a:t>
            </a:r>
            <a:endParaRPr lang="sk-SK" sz="1050" b="1" dirty="0" smtClean="0"/>
          </a:p>
          <a:p>
            <a:endParaRPr lang="pt-BR" sz="1050" dirty="0" smtClean="0"/>
          </a:p>
          <a:p>
            <a:endParaRPr lang="sk-SK" dirty="0"/>
          </a:p>
        </p:txBody>
      </p:sp>
      <p:pic>
        <p:nvPicPr>
          <p:cNvPr id="12" name="Obrázok 11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92080" y="2348880"/>
            <a:ext cx="2921950" cy="2921950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4" name="BlokTextu 13"/>
          <p:cNvSpPr txBox="1"/>
          <p:nvPr/>
        </p:nvSpPr>
        <p:spPr>
          <a:xfrm>
            <a:off x="539552" y="1403484"/>
            <a:ext cx="8208912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Rastrový obraz je složen z </a:t>
            </a:r>
            <a:r>
              <a:rPr lang="cs-CZ" dirty="0" err="1" smtClean="0"/>
              <a:t>pixelů</a:t>
            </a:r>
            <a:r>
              <a:rPr lang="cs-CZ" dirty="0" smtClean="0"/>
              <a:t>.</a:t>
            </a:r>
            <a:endParaRPr lang="sk-SK" dirty="0" smtClean="0"/>
          </a:p>
          <a:p>
            <a:endParaRPr lang="cs-CZ" dirty="0" smtClean="0"/>
          </a:p>
          <a:p>
            <a:r>
              <a:rPr lang="cs-CZ" sz="1600" dirty="0" smtClean="0"/>
              <a:t>Pixel – Picture Element</a:t>
            </a:r>
          </a:p>
          <a:p>
            <a:endParaRPr lang="cs-CZ" sz="1600" dirty="0"/>
          </a:p>
          <a:p>
            <a:endParaRPr lang="cs-CZ" sz="1600" dirty="0" smtClean="0"/>
          </a:p>
          <a:p>
            <a:r>
              <a:rPr lang="cs-CZ" sz="1600" b="1" dirty="0" smtClean="0"/>
              <a:t>Ukázka:</a:t>
            </a:r>
          </a:p>
          <a:p>
            <a:r>
              <a:rPr lang="cs-CZ" sz="1600" dirty="0" smtClean="0"/>
              <a:t>Obrázek má 8*8 </a:t>
            </a:r>
            <a:r>
              <a:rPr lang="cs-CZ" sz="1600" dirty="0" err="1" smtClean="0"/>
              <a:t>pixlů</a:t>
            </a:r>
            <a:r>
              <a:rPr lang="cs-CZ" sz="1600" dirty="0" smtClean="0"/>
              <a:t> celkově 64 </a:t>
            </a:r>
            <a:r>
              <a:rPr lang="cs-CZ" sz="1600" dirty="0" err="1" smtClean="0"/>
              <a:t>pixlů</a:t>
            </a:r>
            <a:endParaRPr lang="cs-CZ" sz="1600" dirty="0" smtClean="0"/>
          </a:p>
          <a:p>
            <a:r>
              <a:rPr lang="cs-CZ" sz="1600" dirty="0" smtClean="0"/>
              <a:t>Hloubka intenzit obrázku je 256, teda 8-bit.</a:t>
            </a:r>
          </a:p>
          <a:p>
            <a:endParaRPr lang="cs-CZ" sz="1600" dirty="0" smtClean="0"/>
          </a:p>
          <a:p>
            <a:r>
              <a:rPr lang="cs-CZ" sz="1600" b="1" dirty="0" smtClean="0"/>
              <a:t>Jak by mohl vypadat záznam tohoto obrázku</a:t>
            </a:r>
          </a:p>
          <a:p>
            <a:r>
              <a:rPr lang="sk-SK" sz="1600" dirty="0"/>
              <a:t>(</a:t>
            </a:r>
            <a:r>
              <a:rPr lang="sk-SK" sz="1600" dirty="0" smtClean="0"/>
              <a:t>0,0,0,0,255,0,127,255,255,255,0,127, ...</a:t>
            </a:r>
          </a:p>
          <a:p>
            <a:r>
              <a:rPr lang="sk-SK" sz="1600" dirty="0" smtClean="0"/>
              <a:t> </a:t>
            </a:r>
            <a:r>
              <a:rPr lang="sk-SK" sz="1600" dirty="0"/>
              <a:t>… , 0, 127,127,0,0)</a:t>
            </a:r>
          </a:p>
          <a:p>
            <a:endParaRPr lang="cs-CZ" sz="1600" dirty="0" smtClean="0"/>
          </a:p>
          <a:p>
            <a:endParaRPr lang="cs-CZ" sz="1600" dirty="0"/>
          </a:p>
          <a:p>
            <a:endParaRPr lang="cs-CZ" sz="1600" dirty="0"/>
          </a:p>
        </p:txBody>
      </p:sp>
      <p:sp>
        <p:nvSpPr>
          <p:cNvPr id="15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Úprava v počítači / Grafické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soubory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8" name="Ovál 7"/>
          <p:cNvSpPr/>
          <p:nvPr/>
        </p:nvSpPr>
        <p:spPr>
          <a:xfrm>
            <a:off x="8748464" y="260648"/>
            <a:ext cx="144016" cy="144016"/>
          </a:xfrm>
          <a:prstGeom prst="ellipse">
            <a:avLst/>
          </a:prstGeom>
          <a:solidFill>
            <a:srgbClr val="95272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0" name="BlokTextu 9"/>
          <p:cNvSpPr txBox="1"/>
          <p:nvPr/>
        </p:nvSpPr>
        <p:spPr>
          <a:xfrm>
            <a:off x="8316416" y="17841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7.2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BlokTextu 7"/>
          <p:cNvSpPr txBox="1"/>
          <p:nvPr/>
        </p:nvSpPr>
        <p:spPr>
          <a:xfrm>
            <a:off x="539552" y="544468"/>
            <a:ext cx="8208912" cy="102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/>
              <a:t>Úprava v </a:t>
            </a:r>
            <a:r>
              <a:rPr lang="sk-SK" dirty="0" smtClean="0"/>
              <a:t>počítači / </a:t>
            </a:r>
            <a:r>
              <a:rPr lang="sk-SK" sz="1050" b="1" dirty="0" smtClean="0"/>
              <a:t>Grafické </a:t>
            </a:r>
            <a:r>
              <a:rPr lang="sk-SK" sz="1050" b="1" dirty="0" err="1" smtClean="0"/>
              <a:t>soubory</a:t>
            </a:r>
            <a:endParaRPr lang="sk-SK" sz="1050" b="1" dirty="0" smtClean="0"/>
          </a:p>
          <a:p>
            <a:endParaRPr lang="pt-BR" sz="1050" dirty="0" smtClean="0"/>
          </a:p>
          <a:p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12776"/>
            <a:ext cx="8208912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 smtClean="0"/>
              <a:t>Komprese </a:t>
            </a:r>
          </a:p>
          <a:p>
            <a:endParaRPr lang="cs-CZ" dirty="0" smtClean="0"/>
          </a:p>
          <a:p>
            <a:r>
              <a:rPr lang="cs-CZ" sz="1600" u="sng" dirty="0" smtClean="0"/>
              <a:t>Kompresní poměr</a:t>
            </a:r>
            <a:r>
              <a:rPr lang="en-US" sz="1600" u="sng" dirty="0" smtClean="0"/>
              <a:t>!</a:t>
            </a:r>
            <a:endParaRPr lang="sk-SK" sz="1600" u="sng" dirty="0" smtClean="0"/>
          </a:p>
          <a:p>
            <a:endParaRPr lang="cs-CZ" dirty="0" smtClean="0"/>
          </a:p>
          <a:p>
            <a:r>
              <a:rPr lang="sk-SK" sz="1600" b="1" dirty="0" err="1" smtClean="0"/>
              <a:t>Neztrátová</a:t>
            </a:r>
            <a:endParaRPr lang="sk-SK" sz="1600" b="1" dirty="0"/>
          </a:p>
          <a:p>
            <a:r>
              <a:rPr lang="en-US" sz="1600" dirty="0" smtClean="0"/>
              <a:t>- </a:t>
            </a:r>
            <a:r>
              <a:rPr lang="sk-SK" sz="1600" dirty="0" err="1" smtClean="0"/>
              <a:t>Odstranění</a:t>
            </a:r>
            <a:r>
              <a:rPr lang="sk-SK" sz="1600" dirty="0" smtClean="0"/>
              <a:t> </a:t>
            </a:r>
            <a:r>
              <a:rPr lang="sk-SK" sz="1600" dirty="0" err="1"/>
              <a:t>nadbytečných</a:t>
            </a:r>
            <a:r>
              <a:rPr lang="sk-SK" sz="1600" dirty="0"/>
              <a:t> </a:t>
            </a:r>
            <a:r>
              <a:rPr lang="sk-SK" sz="1600" dirty="0" err="1" smtClean="0"/>
              <a:t>dat</a:t>
            </a:r>
            <a:r>
              <a:rPr lang="sk-SK" sz="1600" dirty="0" smtClean="0"/>
              <a:t>.</a:t>
            </a:r>
            <a:endParaRPr lang="sk-SK" sz="1600" dirty="0"/>
          </a:p>
          <a:p>
            <a:r>
              <a:rPr lang="cs-CZ" sz="1600" dirty="0" smtClean="0"/>
              <a:t>- </a:t>
            </a:r>
            <a:r>
              <a:rPr lang="sk-SK" sz="1600" dirty="0" err="1">
                <a:solidFill>
                  <a:srgbClr val="952727"/>
                </a:solidFill>
              </a:rPr>
              <a:t>Kompresí</a:t>
            </a:r>
            <a:r>
              <a:rPr lang="sk-SK" sz="1600" dirty="0">
                <a:solidFill>
                  <a:srgbClr val="952727"/>
                </a:solidFill>
              </a:rPr>
              <a:t> a </a:t>
            </a:r>
            <a:r>
              <a:rPr lang="sk-SK" sz="1600" dirty="0" err="1">
                <a:solidFill>
                  <a:srgbClr val="952727"/>
                </a:solidFill>
              </a:rPr>
              <a:t>dekompresí</a:t>
            </a:r>
            <a:r>
              <a:rPr lang="sk-SK" sz="1600" dirty="0">
                <a:solidFill>
                  <a:srgbClr val="952727"/>
                </a:solidFill>
              </a:rPr>
              <a:t> </a:t>
            </a:r>
            <a:r>
              <a:rPr lang="sk-SK" sz="1600" dirty="0" err="1">
                <a:solidFill>
                  <a:srgbClr val="952727"/>
                </a:solidFill>
              </a:rPr>
              <a:t>se</a:t>
            </a:r>
            <a:r>
              <a:rPr lang="sk-SK" sz="1600" dirty="0">
                <a:solidFill>
                  <a:srgbClr val="952727"/>
                </a:solidFill>
              </a:rPr>
              <a:t> </a:t>
            </a:r>
            <a:r>
              <a:rPr lang="sk-SK" sz="1600" dirty="0" err="1">
                <a:solidFill>
                  <a:srgbClr val="952727"/>
                </a:solidFill>
              </a:rPr>
              <a:t>neztratí</a:t>
            </a:r>
            <a:r>
              <a:rPr lang="sk-SK" sz="1600" dirty="0">
                <a:solidFill>
                  <a:srgbClr val="952727"/>
                </a:solidFill>
              </a:rPr>
              <a:t> </a:t>
            </a:r>
            <a:r>
              <a:rPr lang="sk-SK" sz="1600" dirty="0" err="1">
                <a:solidFill>
                  <a:srgbClr val="952727"/>
                </a:solidFill>
              </a:rPr>
              <a:t>žádná</a:t>
            </a:r>
            <a:r>
              <a:rPr lang="sk-SK" sz="1600" dirty="0">
                <a:solidFill>
                  <a:srgbClr val="952727"/>
                </a:solidFill>
              </a:rPr>
              <a:t> </a:t>
            </a:r>
            <a:r>
              <a:rPr lang="sk-SK" sz="1600" dirty="0" err="1">
                <a:solidFill>
                  <a:srgbClr val="952727"/>
                </a:solidFill>
              </a:rPr>
              <a:t>informace</a:t>
            </a:r>
            <a:r>
              <a:rPr lang="sk-SK" sz="1600" dirty="0"/>
              <a:t>.</a:t>
            </a:r>
          </a:p>
          <a:p>
            <a:r>
              <a:rPr lang="sk-SK" sz="1600" u="sng" dirty="0" err="1"/>
              <a:t>Nejpoužívanější</a:t>
            </a:r>
            <a:r>
              <a:rPr lang="sk-SK" sz="1600" u="sng" dirty="0"/>
              <a:t> </a:t>
            </a:r>
            <a:r>
              <a:rPr lang="sk-SK" sz="1600" u="sng" dirty="0" err="1"/>
              <a:t>zástupci</a:t>
            </a:r>
            <a:r>
              <a:rPr lang="sk-SK" sz="1600" u="sng" dirty="0"/>
              <a:t>: </a:t>
            </a:r>
            <a:endParaRPr lang="sk-SK" sz="1600" u="sng" dirty="0" smtClean="0"/>
          </a:p>
          <a:p>
            <a:r>
              <a:rPr lang="sk-SK" sz="1600" dirty="0" smtClean="0"/>
              <a:t>RLE </a:t>
            </a:r>
            <a:r>
              <a:rPr lang="sk-SK" sz="1600" dirty="0"/>
              <a:t>- </a:t>
            </a:r>
            <a:r>
              <a:rPr lang="sk-SK" sz="1600" dirty="0" err="1"/>
              <a:t>Run</a:t>
            </a:r>
            <a:r>
              <a:rPr lang="sk-SK" sz="1600" dirty="0"/>
              <a:t> </a:t>
            </a:r>
            <a:r>
              <a:rPr lang="sk-SK" sz="1600" dirty="0" err="1"/>
              <a:t>Length</a:t>
            </a:r>
            <a:r>
              <a:rPr lang="sk-SK" sz="1600" dirty="0"/>
              <a:t> </a:t>
            </a:r>
            <a:r>
              <a:rPr lang="sk-SK" sz="1600" dirty="0" err="1"/>
              <a:t>Encoding</a:t>
            </a:r>
            <a:r>
              <a:rPr lang="sk-SK" sz="1600" dirty="0"/>
              <a:t>, LZW - </a:t>
            </a:r>
            <a:r>
              <a:rPr lang="sk-SK" sz="1600" dirty="0" err="1"/>
              <a:t>Lempel-Ziv-Welch</a:t>
            </a:r>
            <a:r>
              <a:rPr lang="sk-SK" sz="1600" dirty="0"/>
              <a:t>, CCITT - </a:t>
            </a:r>
            <a:r>
              <a:rPr lang="sk-SK" sz="1600" dirty="0" err="1"/>
              <a:t>varianta</a:t>
            </a:r>
            <a:r>
              <a:rPr lang="sk-SK" sz="1600" dirty="0"/>
              <a:t> </a:t>
            </a:r>
            <a:r>
              <a:rPr lang="sk-SK" sz="1600" dirty="0" err="1"/>
              <a:t>Huffmanova</a:t>
            </a:r>
            <a:r>
              <a:rPr lang="sk-SK" sz="1600" dirty="0"/>
              <a:t> </a:t>
            </a:r>
            <a:r>
              <a:rPr lang="sk-SK" sz="1600" dirty="0" err="1" smtClean="0"/>
              <a:t>kódování</a:t>
            </a:r>
            <a:endParaRPr lang="sk-SK" sz="1600" dirty="0" smtClean="0"/>
          </a:p>
          <a:p>
            <a:endParaRPr lang="sk-SK" sz="1600" dirty="0"/>
          </a:p>
          <a:p>
            <a:r>
              <a:rPr lang="sk-SK" sz="1600" b="1" dirty="0" err="1" smtClean="0"/>
              <a:t>Ztrátová</a:t>
            </a:r>
            <a:endParaRPr lang="sk-SK" sz="1600" b="1" dirty="0"/>
          </a:p>
          <a:p>
            <a:r>
              <a:rPr lang="en-US" sz="1600" dirty="0" smtClean="0"/>
              <a:t>- </a:t>
            </a:r>
            <a:r>
              <a:rPr lang="sk-SK" sz="1600" dirty="0" err="1"/>
              <a:t>odstranění</a:t>
            </a:r>
            <a:r>
              <a:rPr lang="sk-SK" sz="1600" dirty="0"/>
              <a:t> </a:t>
            </a:r>
            <a:r>
              <a:rPr lang="sk-SK" sz="1600" dirty="0" err="1" smtClean="0"/>
              <a:t>některých</a:t>
            </a:r>
            <a:r>
              <a:rPr lang="sk-SK" sz="1600" dirty="0" smtClean="0"/>
              <a:t> </a:t>
            </a:r>
            <a:r>
              <a:rPr lang="sk-SK" sz="1600" dirty="0" err="1" smtClean="0"/>
              <a:t>dat</a:t>
            </a:r>
            <a:r>
              <a:rPr lang="sk-SK" sz="1600" dirty="0" smtClean="0"/>
              <a:t>?</a:t>
            </a:r>
          </a:p>
          <a:p>
            <a:r>
              <a:rPr lang="cs-CZ" sz="1600" dirty="0" smtClean="0"/>
              <a:t>- </a:t>
            </a:r>
            <a:r>
              <a:rPr lang="sk-SK" sz="1600" dirty="0" err="1" smtClean="0">
                <a:solidFill>
                  <a:srgbClr val="952727"/>
                </a:solidFill>
              </a:rPr>
              <a:t>Kompresí</a:t>
            </a:r>
            <a:r>
              <a:rPr lang="sk-SK" sz="1600" dirty="0" smtClean="0">
                <a:solidFill>
                  <a:srgbClr val="952727"/>
                </a:solidFill>
              </a:rPr>
              <a:t> a </a:t>
            </a:r>
            <a:r>
              <a:rPr lang="sk-SK" sz="1600" dirty="0" err="1" smtClean="0">
                <a:solidFill>
                  <a:srgbClr val="952727"/>
                </a:solidFill>
              </a:rPr>
              <a:t>dekompresí</a:t>
            </a:r>
            <a:r>
              <a:rPr lang="sk-SK" sz="1600" dirty="0" smtClean="0">
                <a:solidFill>
                  <a:srgbClr val="952727"/>
                </a:solidFill>
              </a:rPr>
              <a:t> </a:t>
            </a:r>
            <a:r>
              <a:rPr lang="sk-SK" sz="1600" dirty="0" err="1" smtClean="0">
                <a:solidFill>
                  <a:srgbClr val="952727"/>
                </a:solidFill>
              </a:rPr>
              <a:t>se</a:t>
            </a:r>
            <a:r>
              <a:rPr lang="sk-SK" sz="1600" dirty="0" smtClean="0">
                <a:solidFill>
                  <a:srgbClr val="952727"/>
                </a:solidFill>
              </a:rPr>
              <a:t> </a:t>
            </a:r>
            <a:r>
              <a:rPr lang="sk-SK" sz="1600" dirty="0" err="1" smtClean="0">
                <a:solidFill>
                  <a:srgbClr val="952727"/>
                </a:solidFill>
              </a:rPr>
              <a:t>ztratí</a:t>
            </a:r>
            <a:r>
              <a:rPr lang="sk-SK" sz="1600" dirty="0" smtClean="0">
                <a:solidFill>
                  <a:srgbClr val="952727"/>
                </a:solidFill>
              </a:rPr>
              <a:t> </a:t>
            </a:r>
            <a:r>
              <a:rPr lang="sk-SK" sz="1600" dirty="0" err="1" smtClean="0">
                <a:solidFill>
                  <a:srgbClr val="952727"/>
                </a:solidFill>
              </a:rPr>
              <a:t>informace</a:t>
            </a:r>
            <a:r>
              <a:rPr lang="sk-SK" sz="1600" dirty="0"/>
              <a:t>.</a:t>
            </a:r>
            <a:endParaRPr lang="sk-SK" sz="1600" dirty="0" smtClean="0"/>
          </a:p>
          <a:p>
            <a:r>
              <a:rPr lang="sk-SK" sz="1600" u="sng" dirty="0" err="1" smtClean="0"/>
              <a:t>Nejpoužívanější</a:t>
            </a:r>
            <a:r>
              <a:rPr lang="sk-SK" sz="1600" u="sng" dirty="0" smtClean="0"/>
              <a:t> </a:t>
            </a:r>
            <a:r>
              <a:rPr lang="sk-SK" sz="1600" u="sng" dirty="0" err="1" smtClean="0"/>
              <a:t>zástupci</a:t>
            </a:r>
            <a:r>
              <a:rPr lang="sk-SK" sz="1600" u="sng" dirty="0" smtClean="0"/>
              <a:t>: </a:t>
            </a:r>
          </a:p>
          <a:p>
            <a:r>
              <a:rPr lang="sk-SK" sz="1600" dirty="0" smtClean="0"/>
              <a:t>RLE - </a:t>
            </a:r>
            <a:r>
              <a:rPr lang="sk-SK" sz="1600" dirty="0"/>
              <a:t>DCT - </a:t>
            </a:r>
            <a:r>
              <a:rPr lang="sk-SK" sz="1600" dirty="0" err="1"/>
              <a:t>Discrete</a:t>
            </a:r>
            <a:r>
              <a:rPr lang="sk-SK" sz="1600" dirty="0"/>
              <a:t> </a:t>
            </a:r>
            <a:r>
              <a:rPr lang="sk-SK" sz="1600" dirty="0" err="1"/>
              <a:t>Cosine</a:t>
            </a:r>
            <a:r>
              <a:rPr lang="sk-SK" sz="1600" dirty="0"/>
              <a:t> </a:t>
            </a:r>
            <a:r>
              <a:rPr lang="sk-SK" sz="1600" dirty="0" err="1"/>
              <a:t>Transformation</a:t>
            </a:r>
            <a:endParaRPr lang="sk-SK" sz="1600" dirty="0"/>
          </a:p>
          <a:p>
            <a:endParaRPr lang="sk-SK" sz="1600" dirty="0" smtClean="0"/>
          </a:p>
          <a:p>
            <a:endParaRPr lang="sk-SK" sz="1600" dirty="0"/>
          </a:p>
          <a:p>
            <a:endParaRPr lang="cs-CZ" sz="1600" dirty="0"/>
          </a:p>
        </p:txBody>
      </p:sp>
      <p:sp>
        <p:nvSpPr>
          <p:cNvPr id="11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Úprava v počítači / Grafické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soubory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Ovál 8"/>
          <p:cNvSpPr/>
          <p:nvPr/>
        </p:nvSpPr>
        <p:spPr>
          <a:xfrm>
            <a:off x="8748464" y="260648"/>
            <a:ext cx="144016" cy="144016"/>
          </a:xfrm>
          <a:prstGeom prst="ellipse">
            <a:avLst/>
          </a:prstGeom>
          <a:solidFill>
            <a:srgbClr val="95272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2" name="BlokTextu 11"/>
          <p:cNvSpPr txBox="1"/>
          <p:nvPr/>
        </p:nvSpPr>
        <p:spPr>
          <a:xfrm>
            <a:off x="8316416" y="17841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7.2</a:t>
            </a: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BlokTextu 7"/>
          <p:cNvSpPr txBox="1"/>
          <p:nvPr/>
        </p:nvSpPr>
        <p:spPr>
          <a:xfrm>
            <a:off x="539552" y="544468"/>
            <a:ext cx="8208912" cy="102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/>
              <a:t>Úprava v </a:t>
            </a:r>
            <a:r>
              <a:rPr lang="sk-SK" dirty="0" smtClean="0"/>
              <a:t>počítači / </a:t>
            </a:r>
            <a:r>
              <a:rPr lang="sk-SK" sz="1050" b="1" dirty="0" smtClean="0"/>
              <a:t>Grafické </a:t>
            </a:r>
            <a:r>
              <a:rPr lang="sk-SK" sz="1050" b="1" dirty="0" err="1" smtClean="0"/>
              <a:t>soubory</a:t>
            </a:r>
            <a:endParaRPr lang="sk-SK" sz="1050" b="1" dirty="0" smtClean="0"/>
          </a:p>
          <a:p>
            <a:endParaRPr lang="pt-BR" sz="1050" dirty="0" smtClean="0"/>
          </a:p>
          <a:p>
            <a:endParaRPr lang="sk-SK" dirty="0"/>
          </a:p>
        </p:txBody>
      </p:sp>
      <p:sp>
        <p:nvSpPr>
          <p:cNvPr id="9" name="BlokTextu 8"/>
          <p:cNvSpPr txBox="1"/>
          <p:nvPr/>
        </p:nvSpPr>
        <p:spPr>
          <a:xfrm>
            <a:off x="539552" y="1412776"/>
            <a:ext cx="8208912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 smtClean="0"/>
              <a:t>JPEG </a:t>
            </a:r>
          </a:p>
          <a:p>
            <a:endParaRPr lang="cs-CZ" dirty="0" smtClean="0"/>
          </a:p>
          <a:p>
            <a:r>
              <a:rPr lang="sk-SK" sz="1600" dirty="0" smtClean="0"/>
              <a:t>Skupina </a:t>
            </a:r>
            <a:r>
              <a:rPr lang="sk-SK" sz="1600" dirty="0" err="1" smtClean="0"/>
              <a:t>Joint</a:t>
            </a:r>
            <a:r>
              <a:rPr lang="sk-SK" sz="1600" dirty="0" smtClean="0"/>
              <a:t> </a:t>
            </a:r>
            <a:r>
              <a:rPr lang="sk-SK" sz="1600" dirty="0" err="1"/>
              <a:t>Photographic</a:t>
            </a:r>
            <a:r>
              <a:rPr lang="sk-SK" sz="1600" dirty="0"/>
              <a:t> Expert </a:t>
            </a:r>
            <a:r>
              <a:rPr lang="sk-SK" sz="1600" dirty="0" err="1" smtClean="0"/>
              <a:t>Group</a:t>
            </a:r>
            <a:r>
              <a:rPr lang="en-US" sz="1600" dirty="0" smtClean="0"/>
              <a:t>!</a:t>
            </a:r>
          </a:p>
          <a:p>
            <a:r>
              <a:rPr lang="en-US" sz="1600" dirty="0" smtClean="0"/>
              <a:t>JFIF ?</a:t>
            </a:r>
            <a:endParaRPr lang="sk-SK" sz="1600" dirty="0"/>
          </a:p>
          <a:p>
            <a:endParaRPr lang="en-US" dirty="0" smtClean="0"/>
          </a:p>
          <a:p>
            <a:r>
              <a:rPr lang="en-US" sz="1600" dirty="0" smtClean="0"/>
              <a:t>- </a:t>
            </a:r>
            <a:r>
              <a:rPr lang="sk-SK" sz="1600" dirty="0" err="1"/>
              <a:t>používá</a:t>
            </a:r>
            <a:r>
              <a:rPr lang="sk-SK" sz="1600" dirty="0"/>
              <a:t> 24bit </a:t>
            </a:r>
            <a:r>
              <a:rPr lang="sk-SK" sz="1600" dirty="0" err="1"/>
              <a:t>hloubku</a:t>
            </a:r>
            <a:endParaRPr lang="sk-SK" sz="1600" dirty="0"/>
          </a:p>
          <a:p>
            <a:r>
              <a:rPr lang="en-US" sz="1600" dirty="0" smtClean="0"/>
              <a:t>- </a:t>
            </a:r>
            <a:r>
              <a:rPr lang="sk-SK" sz="1600" dirty="0"/>
              <a:t>kompresní </a:t>
            </a:r>
            <a:r>
              <a:rPr lang="sk-SK" sz="1600" dirty="0" err="1"/>
              <a:t>poměr</a:t>
            </a:r>
            <a:r>
              <a:rPr lang="sk-SK" sz="1600" dirty="0"/>
              <a:t> je </a:t>
            </a:r>
            <a:r>
              <a:rPr lang="sk-SK" sz="1600" dirty="0" err="1"/>
              <a:t>nastavitelný</a:t>
            </a:r>
            <a:endParaRPr lang="sk-SK" sz="1600" dirty="0"/>
          </a:p>
          <a:p>
            <a:r>
              <a:rPr lang="en-US" sz="1600" dirty="0" smtClean="0"/>
              <a:t>- </a:t>
            </a:r>
            <a:r>
              <a:rPr lang="sk-SK" sz="1600" dirty="0"/>
              <a:t>dosahuje lepších </a:t>
            </a:r>
            <a:r>
              <a:rPr lang="sk-SK" sz="1600" dirty="0" err="1"/>
              <a:t>výsledků</a:t>
            </a:r>
            <a:r>
              <a:rPr lang="sk-SK" sz="1600" dirty="0"/>
              <a:t> než </a:t>
            </a:r>
            <a:r>
              <a:rPr lang="sk-SK" sz="1600" dirty="0" err="1"/>
              <a:t>bezztrátová</a:t>
            </a:r>
            <a:r>
              <a:rPr lang="sk-SK" sz="1600" dirty="0"/>
              <a:t> </a:t>
            </a:r>
            <a:r>
              <a:rPr lang="sk-SK" sz="1600" dirty="0" err="1" smtClean="0"/>
              <a:t>komprese</a:t>
            </a:r>
            <a:r>
              <a:rPr lang="en-US" sz="1600" dirty="0" smtClean="0"/>
              <a:t> </a:t>
            </a:r>
            <a:r>
              <a:rPr lang="sk-SK" sz="1600" i="1" dirty="0" smtClean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sk-SK" sz="1600" i="1" dirty="0" err="1" smtClean="0">
                <a:solidFill>
                  <a:schemeClr val="bg1">
                    <a:lumMod val="50000"/>
                  </a:schemeClr>
                </a:solidFill>
              </a:rPr>
              <a:t>Vzhledem</a:t>
            </a:r>
            <a:r>
              <a:rPr lang="sk-SK" sz="1600" i="1" dirty="0" smtClean="0">
                <a:solidFill>
                  <a:schemeClr val="bg1">
                    <a:lumMod val="50000"/>
                  </a:schemeClr>
                </a:solidFill>
              </a:rPr>
              <a:t> na </a:t>
            </a:r>
            <a:r>
              <a:rPr lang="sk-SK" sz="1600" i="1" dirty="0" err="1" smtClean="0">
                <a:solidFill>
                  <a:schemeClr val="bg1">
                    <a:lumMod val="50000"/>
                  </a:schemeClr>
                </a:solidFill>
              </a:rPr>
              <a:t>velikost</a:t>
            </a:r>
            <a:r>
              <a:rPr lang="sk-SK" sz="1600" i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sk-SK" sz="1600" i="1" dirty="0" err="1" smtClean="0">
                <a:solidFill>
                  <a:schemeClr val="bg1">
                    <a:lumMod val="50000"/>
                  </a:schemeClr>
                </a:solidFill>
              </a:rPr>
              <a:t>souboru</a:t>
            </a:r>
            <a:r>
              <a:rPr lang="sk-SK" sz="1600" i="1" dirty="0" smtClean="0">
                <a:solidFill>
                  <a:schemeClr val="bg1">
                    <a:lumMod val="50000"/>
                  </a:schemeClr>
                </a:solidFill>
              </a:rPr>
              <a:t>)</a:t>
            </a:r>
            <a:endParaRPr lang="sk-SK" sz="1600" i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buFontTx/>
              <a:buChar char="-"/>
            </a:pPr>
            <a:r>
              <a:rPr lang="sk-SK" sz="1600" dirty="0" smtClean="0"/>
              <a:t> Algoritmus DCT </a:t>
            </a:r>
            <a:r>
              <a:rPr lang="sk-SK" sz="1600" i="1" dirty="0" smtClean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sk-SK" sz="1600" i="1" dirty="0" err="1">
                <a:solidFill>
                  <a:schemeClr val="bg1">
                    <a:lumMod val="50000"/>
                  </a:schemeClr>
                </a:solidFill>
              </a:rPr>
              <a:t>Discrete</a:t>
            </a:r>
            <a:r>
              <a:rPr lang="sk-SK" sz="16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sk-SK" sz="1600" i="1" dirty="0" err="1">
                <a:solidFill>
                  <a:schemeClr val="bg1">
                    <a:lumMod val="50000"/>
                  </a:schemeClr>
                </a:solidFill>
              </a:rPr>
              <a:t>Cosine</a:t>
            </a:r>
            <a:r>
              <a:rPr lang="sk-SK" sz="16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sk-SK" sz="1600" i="1" dirty="0" err="1" smtClean="0">
                <a:solidFill>
                  <a:schemeClr val="bg1">
                    <a:lumMod val="50000"/>
                  </a:schemeClr>
                </a:solidFill>
              </a:rPr>
              <a:t>Transform</a:t>
            </a:r>
            <a:r>
              <a:rPr lang="sk-SK" sz="1600" i="1" dirty="0" smtClean="0">
                <a:solidFill>
                  <a:schemeClr val="bg1">
                    <a:lumMod val="50000"/>
                  </a:schemeClr>
                </a:solidFill>
              </a:rPr>
              <a:t>)</a:t>
            </a:r>
            <a:endParaRPr lang="cs-CZ" sz="1600" dirty="0"/>
          </a:p>
        </p:txBody>
      </p:sp>
      <p:sp>
        <p:nvSpPr>
          <p:cNvPr id="10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Úprava v počítači / Grafické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soubory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11" name="Ovál 10"/>
          <p:cNvSpPr/>
          <p:nvPr/>
        </p:nvSpPr>
        <p:spPr>
          <a:xfrm>
            <a:off x="8748464" y="260648"/>
            <a:ext cx="144016" cy="144016"/>
          </a:xfrm>
          <a:prstGeom prst="ellipse">
            <a:avLst/>
          </a:prstGeom>
          <a:solidFill>
            <a:srgbClr val="95272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2" name="BlokTextu 11"/>
          <p:cNvSpPr txBox="1"/>
          <p:nvPr/>
        </p:nvSpPr>
        <p:spPr>
          <a:xfrm>
            <a:off x="8316416" y="17841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7.2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Pořízení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snímku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Pořízení</a:t>
            </a:r>
            <a:r>
              <a:rPr lang="sk-SK" dirty="0" smtClean="0"/>
              <a:t> snímku / </a:t>
            </a:r>
            <a:r>
              <a:rPr lang="pt-BR" sz="1050" dirty="0" smtClean="0"/>
              <a:t>Z čeho se digitální fotoaparát skládá a jeho parametry</a:t>
            </a:r>
          </a:p>
          <a:p>
            <a:endParaRPr lang="sk-SK" dirty="0"/>
          </a:p>
        </p:txBody>
      </p:sp>
      <p:sp>
        <p:nvSpPr>
          <p:cNvPr id="11" name="BlokTextu 10"/>
          <p:cNvSpPr txBox="1"/>
          <p:nvPr/>
        </p:nvSpPr>
        <p:spPr>
          <a:xfrm>
            <a:off x="539552" y="1403484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err="1" smtClean="0"/>
              <a:t>Čočky</a:t>
            </a:r>
            <a:endParaRPr lang="pt-BR" dirty="0"/>
          </a:p>
        </p:txBody>
      </p:sp>
      <p:pic>
        <p:nvPicPr>
          <p:cNvPr id="12" name="Obrázok 11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9185" y="1805305"/>
            <a:ext cx="5373624" cy="2559799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4" name="BlokTextu 13"/>
          <p:cNvSpPr txBox="1"/>
          <p:nvPr/>
        </p:nvSpPr>
        <p:spPr>
          <a:xfrm>
            <a:off x="592510" y="4448725"/>
            <a:ext cx="55446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200" i="1" dirty="0" smtClean="0"/>
              <a:t>Spojky, </a:t>
            </a:r>
            <a:r>
              <a:rPr lang="sk-SK" sz="1200" i="1" dirty="0" err="1" smtClean="0"/>
              <a:t>Rozpojky</a:t>
            </a:r>
            <a:r>
              <a:rPr lang="sk-SK" sz="1200" i="1" dirty="0" smtClean="0"/>
              <a:t>, </a:t>
            </a:r>
            <a:r>
              <a:rPr lang="sk-SK" sz="1200" i="1" dirty="0" err="1" smtClean="0"/>
              <a:t>dichroické</a:t>
            </a:r>
            <a:r>
              <a:rPr lang="sk-SK" sz="1200" i="1" dirty="0" smtClean="0"/>
              <a:t> skla ...  </a:t>
            </a:r>
            <a:endParaRPr lang="es-ES" sz="1200" i="1" dirty="0" smtClean="0"/>
          </a:p>
          <a:p>
            <a:endParaRPr lang="sk-SK" sz="1400" dirty="0" err="1" smtClean="0"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12" name="Rovná spojnica 11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13" name="BlokTextu 12"/>
          <p:cNvSpPr txBox="1"/>
          <p:nvPr/>
        </p:nvSpPr>
        <p:spPr>
          <a:xfrm>
            <a:off x="539552" y="544468"/>
            <a:ext cx="8208912" cy="102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/>
              <a:t>Úprava v </a:t>
            </a:r>
            <a:r>
              <a:rPr lang="sk-SK" dirty="0" smtClean="0"/>
              <a:t>počítači / </a:t>
            </a:r>
            <a:r>
              <a:rPr lang="sk-SK" sz="1050" b="1" dirty="0" smtClean="0"/>
              <a:t>Grafické </a:t>
            </a:r>
            <a:r>
              <a:rPr lang="sk-SK" sz="1050" b="1" dirty="0" err="1" smtClean="0"/>
              <a:t>soubory</a:t>
            </a:r>
            <a:endParaRPr lang="sk-SK" sz="1050" b="1" dirty="0" smtClean="0"/>
          </a:p>
          <a:p>
            <a:endParaRPr lang="pt-BR" sz="1050" dirty="0" smtClean="0"/>
          </a:p>
          <a:p>
            <a:endParaRPr lang="sk-SK" dirty="0"/>
          </a:p>
        </p:txBody>
      </p:sp>
      <p:sp>
        <p:nvSpPr>
          <p:cNvPr id="14" name="BlokTextu 13"/>
          <p:cNvSpPr txBox="1"/>
          <p:nvPr/>
        </p:nvSpPr>
        <p:spPr>
          <a:xfrm>
            <a:off x="539552" y="1412776"/>
            <a:ext cx="82089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 smtClean="0"/>
              <a:t>JPEG </a:t>
            </a:r>
          </a:p>
        </p:txBody>
      </p:sp>
      <p:sp>
        <p:nvSpPr>
          <p:cNvPr id="15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Úprava v počítači / Grafické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soubory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pic>
        <p:nvPicPr>
          <p:cNvPr id="16" name="Obrázok 15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1988840"/>
            <a:ext cx="7884992" cy="3528392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7" name="BlokTextu 16"/>
          <p:cNvSpPr txBox="1"/>
          <p:nvPr/>
        </p:nvSpPr>
        <p:spPr>
          <a:xfrm>
            <a:off x="539552" y="5589240"/>
            <a:ext cx="82089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i="1" dirty="0" smtClean="0">
                <a:solidFill>
                  <a:schemeClr val="bg1">
                    <a:lumMod val="50000"/>
                  </a:schemeClr>
                </a:solidFill>
              </a:rPr>
              <a:t>100</a:t>
            </a:r>
            <a:r>
              <a:rPr lang="en-US" sz="1400" i="1" dirty="0" smtClean="0">
                <a:solidFill>
                  <a:schemeClr val="bg1">
                    <a:lumMod val="50000"/>
                  </a:schemeClr>
                </a:solidFill>
              </a:rPr>
              <a:t>% </a:t>
            </a:r>
            <a:r>
              <a:rPr lang="sk-SK" sz="1400" i="1" dirty="0" smtClean="0">
                <a:solidFill>
                  <a:schemeClr val="bg1">
                    <a:lumMod val="50000"/>
                  </a:schemeClr>
                </a:solidFill>
              </a:rPr>
              <a:t>(164Kb)</a:t>
            </a:r>
            <a:endParaRPr lang="sk-SK" sz="14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Ovál 8"/>
          <p:cNvSpPr/>
          <p:nvPr/>
        </p:nvSpPr>
        <p:spPr>
          <a:xfrm>
            <a:off x="8748464" y="260648"/>
            <a:ext cx="144016" cy="144016"/>
          </a:xfrm>
          <a:prstGeom prst="ellipse">
            <a:avLst/>
          </a:prstGeom>
          <a:solidFill>
            <a:srgbClr val="95272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0" name="BlokTextu 9"/>
          <p:cNvSpPr txBox="1"/>
          <p:nvPr/>
        </p:nvSpPr>
        <p:spPr>
          <a:xfrm>
            <a:off x="8316416" y="17841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7.2</a:t>
            </a: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BlokTextu 7"/>
          <p:cNvSpPr txBox="1"/>
          <p:nvPr/>
        </p:nvSpPr>
        <p:spPr>
          <a:xfrm>
            <a:off x="539552" y="544468"/>
            <a:ext cx="8208912" cy="102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/>
              <a:t>Úprava v </a:t>
            </a:r>
            <a:r>
              <a:rPr lang="sk-SK" dirty="0" smtClean="0"/>
              <a:t>počítači / </a:t>
            </a:r>
            <a:r>
              <a:rPr lang="sk-SK" sz="1050" b="1" dirty="0" smtClean="0"/>
              <a:t>Grafické </a:t>
            </a:r>
            <a:r>
              <a:rPr lang="sk-SK" sz="1050" b="1" dirty="0" err="1" smtClean="0"/>
              <a:t>soubory</a:t>
            </a:r>
            <a:endParaRPr lang="sk-SK" sz="1050" b="1" dirty="0" smtClean="0"/>
          </a:p>
          <a:p>
            <a:endParaRPr lang="pt-BR" sz="1050" dirty="0" smtClean="0"/>
          </a:p>
          <a:p>
            <a:endParaRPr lang="sk-SK" dirty="0"/>
          </a:p>
        </p:txBody>
      </p:sp>
      <p:sp>
        <p:nvSpPr>
          <p:cNvPr id="9" name="BlokTextu 8"/>
          <p:cNvSpPr txBox="1"/>
          <p:nvPr/>
        </p:nvSpPr>
        <p:spPr>
          <a:xfrm>
            <a:off x="539552" y="1412776"/>
            <a:ext cx="82089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 smtClean="0"/>
              <a:t>JPEG </a:t>
            </a:r>
          </a:p>
        </p:txBody>
      </p:sp>
      <p:sp>
        <p:nvSpPr>
          <p:cNvPr id="10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Úprava v počítači / Grafické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soubory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pic>
        <p:nvPicPr>
          <p:cNvPr id="11" name="Obrázok 10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1988840"/>
            <a:ext cx="7884991" cy="3528392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2" name="BlokTextu 11"/>
          <p:cNvSpPr txBox="1"/>
          <p:nvPr/>
        </p:nvSpPr>
        <p:spPr>
          <a:xfrm>
            <a:off x="539552" y="5589240"/>
            <a:ext cx="82089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i="1" dirty="0" smtClean="0">
                <a:solidFill>
                  <a:schemeClr val="bg1">
                    <a:lumMod val="50000"/>
                  </a:schemeClr>
                </a:solidFill>
              </a:rPr>
              <a:t>50</a:t>
            </a:r>
            <a:r>
              <a:rPr lang="en-US" sz="1400" i="1" dirty="0" smtClean="0">
                <a:solidFill>
                  <a:schemeClr val="bg1">
                    <a:lumMod val="50000"/>
                  </a:schemeClr>
                </a:solidFill>
              </a:rPr>
              <a:t>% </a:t>
            </a:r>
            <a:r>
              <a:rPr lang="sk-SK" sz="1400" i="1" dirty="0" smtClean="0">
                <a:solidFill>
                  <a:schemeClr val="bg1">
                    <a:lumMod val="50000"/>
                  </a:schemeClr>
                </a:solidFill>
              </a:rPr>
              <a:t>(60Kb)</a:t>
            </a:r>
            <a:endParaRPr lang="sk-SK" sz="14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Ovál 12"/>
          <p:cNvSpPr/>
          <p:nvPr/>
        </p:nvSpPr>
        <p:spPr>
          <a:xfrm>
            <a:off x="8748464" y="260648"/>
            <a:ext cx="144016" cy="144016"/>
          </a:xfrm>
          <a:prstGeom prst="ellipse">
            <a:avLst/>
          </a:prstGeom>
          <a:solidFill>
            <a:srgbClr val="95272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4" name="BlokTextu 13"/>
          <p:cNvSpPr txBox="1"/>
          <p:nvPr/>
        </p:nvSpPr>
        <p:spPr>
          <a:xfrm>
            <a:off x="8316416" y="17841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7.2</a:t>
            </a: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BlokTextu 7"/>
          <p:cNvSpPr txBox="1"/>
          <p:nvPr/>
        </p:nvSpPr>
        <p:spPr>
          <a:xfrm>
            <a:off x="539552" y="544468"/>
            <a:ext cx="8208912" cy="102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/>
              <a:t>Úprava v </a:t>
            </a:r>
            <a:r>
              <a:rPr lang="sk-SK" dirty="0" smtClean="0"/>
              <a:t>počítači / </a:t>
            </a:r>
            <a:r>
              <a:rPr lang="sk-SK" sz="1050" b="1" dirty="0" smtClean="0"/>
              <a:t>Grafické </a:t>
            </a:r>
            <a:r>
              <a:rPr lang="sk-SK" sz="1050" b="1" dirty="0" err="1" smtClean="0"/>
              <a:t>soubory</a:t>
            </a:r>
            <a:endParaRPr lang="sk-SK" sz="1050" b="1" dirty="0" smtClean="0"/>
          </a:p>
          <a:p>
            <a:endParaRPr lang="pt-BR" sz="1050" dirty="0" smtClean="0"/>
          </a:p>
          <a:p>
            <a:endParaRPr lang="sk-SK" dirty="0"/>
          </a:p>
        </p:txBody>
      </p:sp>
      <p:sp>
        <p:nvSpPr>
          <p:cNvPr id="9" name="BlokTextu 8"/>
          <p:cNvSpPr txBox="1"/>
          <p:nvPr/>
        </p:nvSpPr>
        <p:spPr>
          <a:xfrm>
            <a:off x="539552" y="1412776"/>
            <a:ext cx="82089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 smtClean="0"/>
              <a:t>JPEG </a:t>
            </a:r>
          </a:p>
        </p:txBody>
      </p:sp>
      <p:sp>
        <p:nvSpPr>
          <p:cNvPr id="10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Úprava v počítači / Grafické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soubory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pic>
        <p:nvPicPr>
          <p:cNvPr id="11" name="Obrázok 10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1988840"/>
            <a:ext cx="7884991" cy="3528392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2" name="BlokTextu 11"/>
          <p:cNvSpPr txBox="1"/>
          <p:nvPr/>
        </p:nvSpPr>
        <p:spPr>
          <a:xfrm>
            <a:off x="539552" y="5589240"/>
            <a:ext cx="82089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i="1" dirty="0" smtClean="0">
                <a:solidFill>
                  <a:schemeClr val="bg1">
                    <a:lumMod val="50000"/>
                  </a:schemeClr>
                </a:solidFill>
              </a:rPr>
              <a:t>20</a:t>
            </a:r>
            <a:r>
              <a:rPr lang="en-US" sz="1400" i="1" dirty="0" smtClean="0">
                <a:solidFill>
                  <a:schemeClr val="bg1">
                    <a:lumMod val="50000"/>
                  </a:schemeClr>
                </a:solidFill>
              </a:rPr>
              <a:t>% </a:t>
            </a:r>
            <a:r>
              <a:rPr lang="sk-SK" sz="1400" i="1" dirty="0" smtClean="0">
                <a:solidFill>
                  <a:schemeClr val="bg1">
                    <a:lumMod val="50000"/>
                  </a:schemeClr>
                </a:solidFill>
              </a:rPr>
              <a:t>(17Kb)</a:t>
            </a:r>
            <a:endParaRPr lang="sk-SK" sz="14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Ovál 12"/>
          <p:cNvSpPr/>
          <p:nvPr/>
        </p:nvSpPr>
        <p:spPr>
          <a:xfrm>
            <a:off x="8748464" y="260648"/>
            <a:ext cx="144016" cy="144016"/>
          </a:xfrm>
          <a:prstGeom prst="ellipse">
            <a:avLst/>
          </a:prstGeom>
          <a:solidFill>
            <a:srgbClr val="95272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4" name="BlokTextu 13"/>
          <p:cNvSpPr txBox="1"/>
          <p:nvPr/>
        </p:nvSpPr>
        <p:spPr>
          <a:xfrm>
            <a:off x="8316416" y="17841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7.2</a:t>
            </a: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BlokTextu 7"/>
          <p:cNvSpPr txBox="1"/>
          <p:nvPr/>
        </p:nvSpPr>
        <p:spPr>
          <a:xfrm>
            <a:off x="539552" y="544468"/>
            <a:ext cx="8208912" cy="102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/>
              <a:t>Úprava v </a:t>
            </a:r>
            <a:r>
              <a:rPr lang="sk-SK" dirty="0" smtClean="0"/>
              <a:t>počítači / </a:t>
            </a:r>
            <a:r>
              <a:rPr lang="sk-SK" sz="1050" b="1" dirty="0" smtClean="0"/>
              <a:t>Grafické </a:t>
            </a:r>
            <a:r>
              <a:rPr lang="sk-SK" sz="1050" b="1" dirty="0" err="1" smtClean="0"/>
              <a:t>soubory</a:t>
            </a:r>
            <a:endParaRPr lang="sk-SK" sz="1050" b="1" dirty="0" smtClean="0"/>
          </a:p>
          <a:p>
            <a:endParaRPr lang="pt-BR" sz="1050" dirty="0" smtClean="0"/>
          </a:p>
          <a:p>
            <a:endParaRPr lang="sk-SK" dirty="0"/>
          </a:p>
        </p:txBody>
      </p:sp>
      <p:sp>
        <p:nvSpPr>
          <p:cNvPr id="9" name="BlokTextu 8"/>
          <p:cNvSpPr txBox="1"/>
          <p:nvPr/>
        </p:nvSpPr>
        <p:spPr>
          <a:xfrm>
            <a:off x="539552" y="1412776"/>
            <a:ext cx="82089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 smtClean="0"/>
              <a:t>JPEG </a:t>
            </a:r>
          </a:p>
        </p:txBody>
      </p:sp>
      <p:sp>
        <p:nvSpPr>
          <p:cNvPr id="10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Úprava v počítači / Grafické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soubory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pic>
        <p:nvPicPr>
          <p:cNvPr id="11" name="Obrázok 10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1988840"/>
            <a:ext cx="7884991" cy="3528392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2" name="BlokTextu 11"/>
          <p:cNvSpPr txBox="1"/>
          <p:nvPr/>
        </p:nvSpPr>
        <p:spPr>
          <a:xfrm>
            <a:off x="539552" y="5589240"/>
            <a:ext cx="82089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i="1" dirty="0">
                <a:solidFill>
                  <a:schemeClr val="bg1">
                    <a:lumMod val="50000"/>
                  </a:schemeClr>
                </a:solidFill>
              </a:rPr>
              <a:t>5</a:t>
            </a:r>
            <a:r>
              <a:rPr lang="en-US" sz="1400" i="1" dirty="0" smtClean="0">
                <a:solidFill>
                  <a:schemeClr val="bg1">
                    <a:lumMod val="50000"/>
                  </a:schemeClr>
                </a:solidFill>
              </a:rPr>
              <a:t>% </a:t>
            </a:r>
            <a:r>
              <a:rPr lang="sk-SK" sz="1400" i="1" dirty="0" smtClean="0">
                <a:solidFill>
                  <a:schemeClr val="bg1">
                    <a:lumMod val="50000"/>
                  </a:schemeClr>
                </a:solidFill>
              </a:rPr>
              <a:t>(11Kb)</a:t>
            </a:r>
            <a:endParaRPr lang="sk-SK" sz="14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Ovál 12"/>
          <p:cNvSpPr/>
          <p:nvPr/>
        </p:nvSpPr>
        <p:spPr>
          <a:xfrm>
            <a:off x="8748464" y="260648"/>
            <a:ext cx="144016" cy="144016"/>
          </a:xfrm>
          <a:prstGeom prst="ellipse">
            <a:avLst/>
          </a:prstGeom>
          <a:solidFill>
            <a:srgbClr val="95272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4" name="BlokTextu 13"/>
          <p:cNvSpPr txBox="1"/>
          <p:nvPr/>
        </p:nvSpPr>
        <p:spPr>
          <a:xfrm>
            <a:off x="8316416" y="17841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7.2</a:t>
            </a: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BlokTextu 7"/>
          <p:cNvSpPr txBox="1"/>
          <p:nvPr/>
        </p:nvSpPr>
        <p:spPr>
          <a:xfrm>
            <a:off x="539552" y="544468"/>
            <a:ext cx="8208912" cy="102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/>
              <a:t>Úprava v </a:t>
            </a:r>
            <a:r>
              <a:rPr lang="sk-SK" dirty="0" smtClean="0"/>
              <a:t>počítači / </a:t>
            </a:r>
            <a:r>
              <a:rPr lang="sk-SK" sz="1050" b="1" dirty="0" smtClean="0"/>
              <a:t>Grafické </a:t>
            </a:r>
            <a:r>
              <a:rPr lang="sk-SK" sz="1050" b="1" dirty="0" err="1" smtClean="0"/>
              <a:t>soubory</a:t>
            </a:r>
            <a:endParaRPr lang="sk-SK" sz="1050" b="1" dirty="0" smtClean="0"/>
          </a:p>
          <a:p>
            <a:endParaRPr lang="pt-BR" sz="1050" dirty="0" smtClean="0"/>
          </a:p>
          <a:p>
            <a:endParaRPr lang="sk-SK" dirty="0"/>
          </a:p>
        </p:txBody>
      </p:sp>
      <p:sp>
        <p:nvSpPr>
          <p:cNvPr id="9" name="BlokTextu 8"/>
          <p:cNvSpPr txBox="1"/>
          <p:nvPr/>
        </p:nvSpPr>
        <p:spPr>
          <a:xfrm>
            <a:off x="539552" y="1412776"/>
            <a:ext cx="82089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 smtClean="0"/>
              <a:t>JPEG </a:t>
            </a:r>
          </a:p>
        </p:txBody>
      </p:sp>
      <p:sp>
        <p:nvSpPr>
          <p:cNvPr id="10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Úprava v počítači / Grafické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soubory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pic>
        <p:nvPicPr>
          <p:cNvPr id="11" name="Obrázok 10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2314343"/>
            <a:ext cx="7884992" cy="2877386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2" name="BlokTextu 11"/>
          <p:cNvSpPr txBox="1"/>
          <p:nvPr/>
        </p:nvSpPr>
        <p:spPr>
          <a:xfrm>
            <a:off x="539552" y="5281463"/>
            <a:ext cx="82089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i="1" dirty="0" smtClean="0">
                <a:solidFill>
                  <a:schemeClr val="bg1">
                    <a:lumMod val="50000"/>
                  </a:schemeClr>
                </a:solidFill>
              </a:rPr>
              <a:t>100</a:t>
            </a:r>
            <a:r>
              <a:rPr lang="en-US" sz="1400" i="1" dirty="0" smtClean="0">
                <a:solidFill>
                  <a:schemeClr val="bg1">
                    <a:lumMod val="50000"/>
                  </a:schemeClr>
                </a:solidFill>
              </a:rPr>
              <a:t>% </a:t>
            </a:r>
            <a:r>
              <a:rPr lang="sk-SK" sz="1400" i="1" dirty="0" smtClean="0">
                <a:solidFill>
                  <a:schemeClr val="bg1">
                    <a:lumMod val="50000"/>
                  </a:schemeClr>
                </a:solidFill>
              </a:rPr>
              <a:t>(68Kb)</a:t>
            </a:r>
            <a:endParaRPr lang="sk-SK" sz="14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Ovál 12"/>
          <p:cNvSpPr/>
          <p:nvPr/>
        </p:nvSpPr>
        <p:spPr>
          <a:xfrm>
            <a:off x="8748464" y="260648"/>
            <a:ext cx="144016" cy="144016"/>
          </a:xfrm>
          <a:prstGeom prst="ellipse">
            <a:avLst/>
          </a:prstGeom>
          <a:solidFill>
            <a:srgbClr val="95272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4" name="BlokTextu 13"/>
          <p:cNvSpPr txBox="1"/>
          <p:nvPr/>
        </p:nvSpPr>
        <p:spPr>
          <a:xfrm>
            <a:off x="8316416" y="17841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7.2</a:t>
            </a: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BlokTextu 7"/>
          <p:cNvSpPr txBox="1"/>
          <p:nvPr/>
        </p:nvSpPr>
        <p:spPr>
          <a:xfrm>
            <a:off x="539552" y="544468"/>
            <a:ext cx="8208912" cy="102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/>
              <a:t>Úprava v </a:t>
            </a:r>
            <a:r>
              <a:rPr lang="sk-SK" dirty="0" smtClean="0"/>
              <a:t>počítači / </a:t>
            </a:r>
            <a:r>
              <a:rPr lang="sk-SK" sz="1050" b="1" dirty="0" smtClean="0"/>
              <a:t>Grafické </a:t>
            </a:r>
            <a:r>
              <a:rPr lang="sk-SK" sz="1050" b="1" dirty="0" err="1" smtClean="0"/>
              <a:t>soubory</a:t>
            </a:r>
            <a:endParaRPr lang="sk-SK" sz="1050" b="1" dirty="0" smtClean="0"/>
          </a:p>
          <a:p>
            <a:endParaRPr lang="pt-BR" sz="1050" dirty="0" smtClean="0"/>
          </a:p>
          <a:p>
            <a:endParaRPr lang="sk-SK" dirty="0"/>
          </a:p>
        </p:txBody>
      </p:sp>
      <p:sp>
        <p:nvSpPr>
          <p:cNvPr id="9" name="BlokTextu 8"/>
          <p:cNvSpPr txBox="1"/>
          <p:nvPr/>
        </p:nvSpPr>
        <p:spPr>
          <a:xfrm>
            <a:off x="539552" y="1412776"/>
            <a:ext cx="82089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 smtClean="0"/>
              <a:t>JPEG </a:t>
            </a:r>
          </a:p>
        </p:txBody>
      </p:sp>
      <p:sp>
        <p:nvSpPr>
          <p:cNvPr id="10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Úprava v počítači / Grafické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soubory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pic>
        <p:nvPicPr>
          <p:cNvPr id="11" name="Obrázok 10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2314343"/>
            <a:ext cx="7884991" cy="2877386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2" name="BlokTextu 11"/>
          <p:cNvSpPr txBox="1"/>
          <p:nvPr/>
        </p:nvSpPr>
        <p:spPr>
          <a:xfrm>
            <a:off x="539552" y="5281463"/>
            <a:ext cx="82089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i="1" dirty="0" smtClean="0">
                <a:solidFill>
                  <a:schemeClr val="bg1">
                    <a:lumMod val="50000"/>
                  </a:schemeClr>
                </a:solidFill>
              </a:rPr>
              <a:t>50</a:t>
            </a:r>
            <a:r>
              <a:rPr lang="en-US" sz="1400" i="1" dirty="0" smtClean="0">
                <a:solidFill>
                  <a:schemeClr val="bg1">
                    <a:lumMod val="50000"/>
                  </a:schemeClr>
                </a:solidFill>
              </a:rPr>
              <a:t>% </a:t>
            </a:r>
            <a:r>
              <a:rPr lang="sk-SK" sz="1400" i="1" dirty="0" smtClean="0">
                <a:solidFill>
                  <a:schemeClr val="bg1">
                    <a:lumMod val="50000"/>
                  </a:schemeClr>
                </a:solidFill>
              </a:rPr>
              <a:t>(15Kb)</a:t>
            </a:r>
            <a:endParaRPr lang="sk-SK" sz="14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Ovál 12"/>
          <p:cNvSpPr/>
          <p:nvPr/>
        </p:nvSpPr>
        <p:spPr>
          <a:xfrm>
            <a:off x="8748464" y="260648"/>
            <a:ext cx="144016" cy="144016"/>
          </a:xfrm>
          <a:prstGeom prst="ellipse">
            <a:avLst/>
          </a:prstGeom>
          <a:solidFill>
            <a:srgbClr val="95272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4" name="BlokTextu 13"/>
          <p:cNvSpPr txBox="1"/>
          <p:nvPr/>
        </p:nvSpPr>
        <p:spPr>
          <a:xfrm>
            <a:off x="8316416" y="17841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7.2</a:t>
            </a: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BlokTextu 7"/>
          <p:cNvSpPr txBox="1"/>
          <p:nvPr/>
        </p:nvSpPr>
        <p:spPr>
          <a:xfrm>
            <a:off x="539552" y="544468"/>
            <a:ext cx="8208912" cy="102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/>
              <a:t>Úprava v </a:t>
            </a:r>
            <a:r>
              <a:rPr lang="sk-SK" dirty="0" smtClean="0"/>
              <a:t>počítači / </a:t>
            </a:r>
            <a:r>
              <a:rPr lang="sk-SK" sz="1050" b="1" dirty="0" smtClean="0"/>
              <a:t>Grafické </a:t>
            </a:r>
            <a:r>
              <a:rPr lang="sk-SK" sz="1050" b="1" dirty="0" err="1" smtClean="0"/>
              <a:t>soubory</a:t>
            </a:r>
            <a:endParaRPr lang="sk-SK" sz="1050" b="1" dirty="0" smtClean="0"/>
          </a:p>
          <a:p>
            <a:endParaRPr lang="pt-BR" sz="1050" dirty="0" smtClean="0"/>
          </a:p>
          <a:p>
            <a:endParaRPr lang="sk-SK" dirty="0"/>
          </a:p>
        </p:txBody>
      </p:sp>
      <p:sp>
        <p:nvSpPr>
          <p:cNvPr id="9" name="BlokTextu 8"/>
          <p:cNvSpPr txBox="1"/>
          <p:nvPr/>
        </p:nvSpPr>
        <p:spPr>
          <a:xfrm>
            <a:off x="539552" y="1412776"/>
            <a:ext cx="82089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 smtClean="0"/>
              <a:t>JPEG </a:t>
            </a:r>
          </a:p>
        </p:txBody>
      </p:sp>
      <p:sp>
        <p:nvSpPr>
          <p:cNvPr id="10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Úprava v počítači / Grafické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soubory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pic>
        <p:nvPicPr>
          <p:cNvPr id="11" name="Obrázok 10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2314343"/>
            <a:ext cx="7884991" cy="2877385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2" name="BlokTextu 11"/>
          <p:cNvSpPr txBox="1"/>
          <p:nvPr/>
        </p:nvSpPr>
        <p:spPr>
          <a:xfrm>
            <a:off x="539552" y="5281463"/>
            <a:ext cx="82089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i="1" dirty="0" smtClean="0">
                <a:solidFill>
                  <a:schemeClr val="bg1">
                    <a:lumMod val="50000"/>
                  </a:schemeClr>
                </a:solidFill>
              </a:rPr>
              <a:t>25</a:t>
            </a:r>
            <a:r>
              <a:rPr lang="en-US" sz="1400" i="1" dirty="0" smtClean="0">
                <a:solidFill>
                  <a:schemeClr val="bg1">
                    <a:lumMod val="50000"/>
                  </a:schemeClr>
                </a:solidFill>
              </a:rPr>
              <a:t>% </a:t>
            </a:r>
            <a:r>
              <a:rPr lang="sk-SK" sz="1400" i="1" dirty="0" smtClean="0">
                <a:solidFill>
                  <a:schemeClr val="bg1">
                    <a:lumMod val="50000"/>
                  </a:schemeClr>
                </a:solidFill>
              </a:rPr>
              <a:t>(9Kb)</a:t>
            </a:r>
            <a:endParaRPr lang="sk-SK" sz="14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Ovál 12"/>
          <p:cNvSpPr/>
          <p:nvPr/>
        </p:nvSpPr>
        <p:spPr>
          <a:xfrm>
            <a:off x="8748464" y="260648"/>
            <a:ext cx="144016" cy="144016"/>
          </a:xfrm>
          <a:prstGeom prst="ellipse">
            <a:avLst/>
          </a:prstGeom>
          <a:solidFill>
            <a:srgbClr val="95272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4" name="BlokTextu 13"/>
          <p:cNvSpPr txBox="1"/>
          <p:nvPr/>
        </p:nvSpPr>
        <p:spPr>
          <a:xfrm>
            <a:off x="8316416" y="17841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7.2</a:t>
            </a: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BlokTextu 7"/>
          <p:cNvSpPr txBox="1"/>
          <p:nvPr/>
        </p:nvSpPr>
        <p:spPr>
          <a:xfrm>
            <a:off x="539552" y="544468"/>
            <a:ext cx="8208912" cy="102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/>
              <a:t>Úprava v </a:t>
            </a:r>
            <a:r>
              <a:rPr lang="sk-SK" dirty="0" smtClean="0"/>
              <a:t>počítači / </a:t>
            </a:r>
            <a:r>
              <a:rPr lang="sk-SK" sz="1050" b="1" dirty="0" smtClean="0"/>
              <a:t>Grafické </a:t>
            </a:r>
            <a:r>
              <a:rPr lang="sk-SK" sz="1050" b="1" dirty="0" err="1" smtClean="0"/>
              <a:t>soubory</a:t>
            </a:r>
            <a:endParaRPr lang="sk-SK" sz="1050" b="1" dirty="0" smtClean="0"/>
          </a:p>
          <a:p>
            <a:endParaRPr lang="pt-BR" sz="1050" dirty="0" smtClean="0"/>
          </a:p>
          <a:p>
            <a:endParaRPr lang="sk-SK" dirty="0"/>
          </a:p>
        </p:txBody>
      </p:sp>
      <p:sp>
        <p:nvSpPr>
          <p:cNvPr id="9" name="BlokTextu 8"/>
          <p:cNvSpPr txBox="1"/>
          <p:nvPr/>
        </p:nvSpPr>
        <p:spPr>
          <a:xfrm>
            <a:off x="539552" y="1412776"/>
            <a:ext cx="82089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 smtClean="0"/>
              <a:t>JPEG </a:t>
            </a:r>
          </a:p>
        </p:txBody>
      </p:sp>
      <p:sp>
        <p:nvSpPr>
          <p:cNvPr id="10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Úprava v počítači / Grafické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soubory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pic>
        <p:nvPicPr>
          <p:cNvPr id="11" name="Obrázok 10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2314343"/>
            <a:ext cx="7884991" cy="2877385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2" name="BlokTextu 11"/>
          <p:cNvSpPr txBox="1"/>
          <p:nvPr/>
        </p:nvSpPr>
        <p:spPr>
          <a:xfrm>
            <a:off x="539552" y="5281463"/>
            <a:ext cx="82089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i="1" dirty="0" smtClean="0">
                <a:solidFill>
                  <a:schemeClr val="bg1">
                    <a:lumMod val="50000"/>
                  </a:schemeClr>
                </a:solidFill>
              </a:rPr>
              <a:t>5</a:t>
            </a:r>
            <a:r>
              <a:rPr lang="en-US" sz="1400" i="1" dirty="0" smtClean="0">
                <a:solidFill>
                  <a:schemeClr val="bg1">
                    <a:lumMod val="50000"/>
                  </a:schemeClr>
                </a:solidFill>
              </a:rPr>
              <a:t>% </a:t>
            </a:r>
            <a:r>
              <a:rPr lang="sk-SK" sz="1400" i="1" dirty="0" smtClean="0">
                <a:solidFill>
                  <a:schemeClr val="bg1">
                    <a:lumMod val="50000"/>
                  </a:schemeClr>
                </a:solidFill>
              </a:rPr>
              <a:t>(6Kb)</a:t>
            </a:r>
            <a:endParaRPr lang="sk-SK" sz="14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Ovál 12"/>
          <p:cNvSpPr/>
          <p:nvPr/>
        </p:nvSpPr>
        <p:spPr>
          <a:xfrm>
            <a:off x="8748464" y="260648"/>
            <a:ext cx="144016" cy="144016"/>
          </a:xfrm>
          <a:prstGeom prst="ellipse">
            <a:avLst/>
          </a:prstGeom>
          <a:solidFill>
            <a:srgbClr val="95272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4" name="BlokTextu 13"/>
          <p:cNvSpPr txBox="1"/>
          <p:nvPr/>
        </p:nvSpPr>
        <p:spPr>
          <a:xfrm>
            <a:off x="8316416" y="17841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7.2</a:t>
            </a: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BlokTextu 7"/>
          <p:cNvSpPr txBox="1"/>
          <p:nvPr/>
        </p:nvSpPr>
        <p:spPr>
          <a:xfrm>
            <a:off x="539552" y="544468"/>
            <a:ext cx="8208912" cy="102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/>
              <a:t>Úprava v </a:t>
            </a:r>
            <a:r>
              <a:rPr lang="sk-SK" dirty="0" smtClean="0"/>
              <a:t>počítači / </a:t>
            </a:r>
            <a:r>
              <a:rPr lang="sk-SK" sz="1050" b="1" dirty="0" smtClean="0"/>
              <a:t>Grafické </a:t>
            </a:r>
            <a:r>
              <a:rPr lang="sk-SK" sz="1050" b="1" dirty="0" err="1" smtClean="0"/>
              <a:t>soubory</a:t>
            </a:r>
            <a:endParaRPr lang="sk-SK" sz="1050" b="1" dirty="0" smtClean="0"/>
          </a:p>
          <a:p>
            <a:endParaRPr lang="pt-BR" sz="1050" dirty="0" smtClean="0"/>
          </a:p>
          <a:p>
            <a:endParaRPr lang="sk-SK" dirty="0"/>
          </a:p>
        </p:txBody>
      </p:sp>
      <p:sp>
        <p:nvSpPr>
          <p:cNvPr id="9" name="BlokTextu 8"/>
          <p:cNvSpPr txBox="1"/>
          <p:nvPr/>
        </p:nvSpPr>
        <p:spPr>
          <a:xfrm>
            <a:off x="539552" y="1412776"/>
            <a:ext cx="8208912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 smtClean="0"/>
              <a:t>TIFF </a:t>
            </a:r>
          </a:p>
          <a:p>
            <a:endParaRPr lang="sk-SK" sz="1600" dirty="0" smtClean="0"/>
          </a:p>
          <a:p>
            <a:pPr>
              <a:buFontTx/>
              <a:buChar char="-"/>
            </a:pPr>
            <a:r>
              <a:rPr lang="sk-SK" sz="1600" dirty="0" smtClean="0"/>
              <a:t> 24-bitová </a:t>
            </a:r>
            <a:r>
              <a:rPr lang="sk-SK" sz="1600" dirty="0" err="1"/>
              <a:t>data</a:t>
            </a:r>
            <a:endParaRPr lang="sk-SK" sz="1600" dirty="0"/>
          </a:p>
          <a:p>
            <a:pPr>
              <a:buFontTx/>
              <a:buChar char="-"/>
            </a:pPr>
            <a:r>
              <a:rPr lang="en-US" sz="1600" dirty="0" smtClean="0"/>
              <a:t> </a:t>
            </a:r>
            <a:r>
              <a:rPr lang="sk-SK" sz="1600" dirty="0" err="1"/>
              <a:t>bezztrátový</a:t>
            </a:r>
            <a:r>
              <a:rPr lang="sk-SK" sz="1600" dirty="0"/>
              <a:t> </a:t>
            </a:r>
            <a:r>
              <a:rPr lang="sk-SK" sz="1600" dirty="0" err="1"/>
              <a:t>přenos</a:t>
            </a:r>
            <a:r>
              <a:rPr lang="sk-SK" sz="1600" dirty="0"/>
              <a:t> rastrového obrazu</a:t>
            </a:r>
          </a:p>
          <a:p>
            <a:pPr>
              <a:buFontTx/>
              <a:buChar char="-"/>
            </a:pPr>
            <a:r>
              <a:rPr lang="sk-SK" sz="1600" dirty="0" smtClean="0"/>
              <a:t> </a:t>
            </a:r>
            <a:r>
              <a:rPr lang="sk-SK" sz="1600" dirty="0" err="1" smtClean="0"/>
              <a:t>kódování</a:t>
            </a:r>
            <a:r>
              <a:rPr lang="sk-SK" sz="1600" dirty="0" smtClean="0"/>
              <a:t> </a:t>
            </a:r>
            <a:r>
              <a:rPr lang="sk-SK" sz="1600" dirty="0"/>
              <a:t>RLE, LZW a CCITT, ale </a:t>
            </a:r>
            <a:r>
              <a:rPr lang="sk-SK" sz="1600" dirty="0" err="1"/>
              <a:t>může</a:t>
            </a:r>
            <a:r>
              <a:rPr lang="sk-SK" sz="1600" dirty="0"/>
              <a:t> </a:t>
            </a:r>
            <a:r>
              <a:rPr lang="sk-SK" sz="1600" dirty="0" err="1"/>
              <a:t>použít</a:t>
            </a:r>
            <a:r>
              <a:rPr lang="sk-SK" sz="1600" dirty="0"/>
              <a:t> i JPEG</a:t>
            </a:r>
          </a:p>
          <a:p>
            <a:pPr>
              <a:buFontTx/>
              <a:buChar char="-"/>
            </a:pPr>
            <a:r>
              <a:rPr lang="en-US" sz="1600" dirty="0" smtClean="0"/>
              <a:t> </a:t>
            </a:r>
            <a:r>
              <a:rPr lang="sk-SK" sz="1600" dirty="0" smtClean="0"/>
              <a:t>podporuje </a:t>
            </a:r>
            <a:r>
              <a:rPr lang="sk-SK" sz="1600" dirty="0" err="1"/>
              <a:t>stránkování</a:t>
            </a:r>
            <a:r>
              <a:rPr lang="sk-SK" sz="1600" dirty="0"/>
              <a:t> a </a:t>
            </a:r>
            <a:r>
              <a:rPr lang="sk-SK" sz="1600" dirty="0" err="1"/>
              <a:t>více</a:t>
            </a:r>
            <a:r>
              <a:rPr lang="sk-SK" sz="1600" dirty="0"/>
              <a:t> </a:t>
            </a:r>
            <a:r>
              <a:rPr lang="sk-SK" sz="1600" dirty="0" err="1"/>
              <a:t>obrazů</a:t>
            </a:r>
            <a:r>
              <a:rPr lang="sk-SK" sz="1600" dirty="0"/>
              <a:t> v jednom, masky, cesty a alfa </a:t>
            </a:r>
            <a:r>
              <a:rPr lang="sk-SK" sz="1600" dirty="0" smtClean="0"/>
              <a:t>kanál</a:t>
            </a:r>
          </a:p>
          <a:p>
            <a:pPr>
              <a:buFontTx/>
              <a:buChar char="-"/>
            </a:pPr>
            <a:r>
              <a:rPr lang="sk-SK" sz="1600" dirty="0" smtClean="0"/>
              <a:t> </a:t>
            </a:r>
            <a:r>
              <a:rPr lang="sk-SK" sz="1600" dirty="0" err="1"/>
              <a:t>jednoduše</a:t>
            </a:r>
            <a:r>
              <a:rPr lang="sk-SK" sz="1600" dirty="0"/>
              <a:t> </a:t>
            </a:r>
            <a:r>
              <a:rPr lang="sk-SK" sz="1600" dirty="0" err="1"/>
              <a:t>rozšířitelný</a:t>
            </a:r>
            <a:endParaRPr lang="sk-SK" sz="1600" dirty="0"/>
          </a:p>
          <a:p>
            <a:pPr lvl="1">
              <a:buFontTx/>
              <a:buChar char="-"/>
            </a:pPr>
            <a:r>
              <a:rPr lang="sk-SK" sz="1600" dirty="0" smtClean="0"/>
              <a:t> </a:t>
            </a:r>
            <a:r>
              <a:rPr lang="sk-SK" sz="1600" dirty="0" err="1" smtClean="0"/>
              <a:t>zmatek</a:t>
            </a:r>
            <a:endParaRPr lang="sk-SK" sz="1600" dirty="0" smtClean="0"/>
          </a:p>
          <a:p>
            <a:pPr lvl="1">
              <a:buFontTx/>
              <a:buChar char="-"/>
            </a:pPr>
            <a:r>
              <a:rPr lang="sk-SK" sz="1600" dirty="0"/>
              <a:t> </a:t>
            </a:r>
            <a:r>
              <a:rPr lang="sk-SK" sz="1600" dirty="0" smtClean="0"/>
              <a:t>existuje ale ISO norma</a:t>
            </a:r>
            <a:endParaRPr lang="sk-SK" sz="1600" dirty="0"/>
          </a:p>
          <a:p>
            <a:pPr>
              <a:buFontTx/>
              <a:buChar char="-"/>
            </a:pPr>
            <a:r>
              <a:rPr lang="cs-CZ" sz="1600" dirty="0" smtClean="0"/>
              <a:t> zaostal díky JPEG a RAW</a:t>
            </a:r>
            <a:endParaRPr lang="cs-CZ" sz="1600" dirty="0"/>
          </a:p>
        </p:txBody>
      </p:sp>
      <p:sp>
        <p:nvSpPr>
          <p:cNvPr id="10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Úprava v počítači / Grafické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soubory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11" name="Ovál 10"/>
          <p:cNvSpPr/>
          <p:nvPr/>
        </p:nvSpPr>
        <p:spPr>
          <a:xfrm>
            <a:off x="8748464" y="260648"/>
            <a:ext cx="144016" cy="144016"/>
          </a:xfrm>
          <a:prstGeom prst="ellipse">
            <a:avLst/>
          </a:prstGeom>
          <a:solidFill>
            <a:srgbClr val="95272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2" name="BlokTextu 11"/>
          <p:cNvSpPr txBox="1"/>
          <p:nvPr/>
        </p:nvSpPr>
        <p:spPr>
          <a:xfrm>
            <a:off x="8316416" y="17841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7.2</a:t>
            </a: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BlokTextu 7"/>
          <p:cNvSpPr txBox="1"/>
          <p:nvPr/>
        </p:nvSpPr>
        <p:spPr>
          <a:xfrm>
            <a:off x="539552" y="544468"/>
            <a:ext cx="8208912" cy="102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/>
              <a:t>Úprava v </a:t>
            </a:r>
            <a:r>
              <a:rPr lang="sk-SK" dirty="0" smtClean="0"/>
              <a:t>počítači / </a:t>
            </a:r>
            <a:r>
              <a:rPr lang="sk-SK" sz="1050" b="1" dirty="0" smtClean="0"/>
              <a:t>Grafické </a:t>
            </a:r>
            <a:r>
              <a:rPr lang="sk-SK" sz="1050" b="1" dirty="0" err="1" smtClean="0"/>
              <a:t>soubory</a:t>
            </a:r>
            <a:endParaRPr lang="sk-SK" sz="1050" b="1" dirty="0" smtClean="0"/>
          </a:p>
          <a:p>
            <a:endParaRPr lang="pt-BR" sz="1050" dirty="0" smtClean="0"/>
          </a:p>
          <a:p>
            <a:endParaRPr lang="sk-SK" dirty="0"/>
          </a:p>
        </p:txBody>
      </p:sp>
      <p:sp>
        <p:nvSpPr>
          <p:cNvPr id="9" name="BlokTextu 8"/>
          <p:cNvSpPr txBox="1"/>
          <p:nvPr/>
        </p:nvSpPr>
        <p:spPr>
          <a:xfrm>
            <a:off x="539552" y="1351796"/>
            <a:ext cx="8208912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 smtClean="0"/>
              <a:t>RAW </a:t>
            </a:r>
          </a:p>
          <a:p>
            <a:endParaRPr lang="sk-SK" sz="1600" dirty="0" smtClean="0"/>
          </a:p>
          <a:p>
            <a:pPr>
              <a:buFontTx/>
              <a:buChar char="-"/>
            </a:pPr>
            <a:r>
              <a:rPr lang="sk-SK" sz="1600" dirty="0" smtClean="0"/>
              <a:t> </a:t>
            </a:r>
            <a:r>
              <a:rPr lang="sk-SK" sz="1600" dirty="0" err="1"/>
              <a:t>není</a:t>
            </a:r>
            <a:r>
              <a:rPr lang="sk-SK" sz="1600" dirty="0"/>
              <a:t> formát obrazových </a:t>
            </a:r>
            <a:r>
              <a:rPr lang="sk-SK" sz="1600" dirty="0" err="1"/>
              <a:t>dat</a:t>
            </a:r>
            <a:r>
              <a:rPr lang="sk-SK" sz="1600" dirty="0"/>
              <a:t> ale spíše </a:t>
            </a:r>
            <a:r>
              <a:rPr lang="sk-SK" sz="1600" dirty="0" err="1"/>
              <a:t>dat</a:t>
            </a:r>
            <a:r>
              <a:rPr lang="sk-SK" sz="1600" dirty="0"/>
              <a:t> </a:t>
            </a:r>
            <a:r>
              <a:rPr lang="sk-SK" sz="1600" dirty="0" err="1"/>
              <a:t>jako</a:t>
            </a:r>
            <a:r>
              <a:rPr lang="sk-SK" sz="1600" dirty="0"/>
              <a:t> </a:t>
            </a:r>
            <a:r>
              <a:rPr lang="sk-SK" sz="1600" dirty="0" err="1"/>
              <a:t>takových</a:t>
            </a:r>
            <a:endParaRPr lang="sk-SK" sz="1600" dirty="0"/>
          </a:p>
          <a:p>
            <a:pPr>
              <a:buFontTx/>
              <a:buChar char="-"/>
            </a:pPr>
            <a:r>
              <a:rPr lang="sk-SK" sz="1600" dirty="0" smtClean="0"/>
              <a:t> </a:t>
            </a:r>
            <a:r>
              <a:rPr lang="sk-SK" sz="1600" dirty="0" err="1"/>
              <a:t>Firmware</a:t>
            </a:r>
            <a:r>
              <a:rPr lang="sk-SK" sz="1600" dirty="0"/>
              <a:t> z </a:t>
            </a:r>
            <a:r>
              <a:rPr lang="sk-SK" sz="1600" dirty="0" err="1"/>
              <a:t>fotoaparátů</a:t>
            </a:r>
            <a:r>
              <a:rPr lang="sk-SK" sz="1600" dirty="0"/>
              <a:t> však často </a:t>
            </a:r>
            <a:r>
              <a:rPr lang="sk-SK" sz="1600" dirty="0" err="1"/>
              <a:t>dělá</a:t>
            </a:r>
            <a:r>
              <a:rPr lang="sk-SK" sz="1600" dirty="0"/>
              <a:t> RAW + </a:t>
            </a:r>
            <a:r>
              <a:rPr lang="sk-SK" sz="1600" dirty="0" smtClean="0"/>
              <a:t>JPEG</a:t>
            </a:r>
          </a:p>
          <a:p>
            <a:pPr>
              <a:buFontTx/>
              <a:buChar char="-"/>
            </a:pPr>
            <a:r>
              <a:rPr lang="sk-SK" sz="1600" dirty="0" smtClean="0"/>
              <a:t> 12-bit na každou </a:t>
            </a:r>
            <a:r>
              <a:rPr lang="sk-SK" sz="1600" dirty="0" err="1" smtClean="0"/>
              <a:t>barevnou</a:t>
            </a:r>
            <a:r>
              <a:rPr lang="sk-SK" sz="1600" dirty="0" smtClean="0"/>
              <a:t> </a:t>
            </a:r>
            <a:r>
              <a:rPr lang="sk-SK" sz="1600" dirty="0" err="1" smtClean="0"/>
              <a:t>složku</a:t>
            </a:r>
            <a:endParaRPr lang="sk-SK" sz="1600" dirty="0" smtClean="0"/>
          </a:p>
          <a:p>
            <a:pPr>
              <a:buFontTx/>
              <a:buChar char="-"/>
            </a:pPr>
            <a:endParaRPr lang="sk-SK" sz="1600" dirty="0"/>
          </a:p>
          <a:p>
            <a:r>
              <a:rPr lang="sk-SK" sz="1600" b="1" dirty="0" smtClean="0"/>
              <a:t>Proč RAW?</a:t>
            </a:r>
          </a:p>
          <a:p>
            <a:r>
              <a:rPr lang="sk-SK" sz="1600" b="1" dirty="0"/>
              <a:t>+</a:t>
            </a:r>
            <a:r>
              <a:rPr lang="sk-SK" sz="1600" dirty="0" smtClean="0"/>
              <a:t> 12-bit</a:t>
            </a:r>
            <a:r>
              <a:rPr lang="cs-CZ" sz="1600" dirty="0" smtClean="0"/>
              <a:t>ů na každou složku. </a:t>
            </a:r>
          </a:p>
          <a:p>
            <a:pPr lvl="1"/>
            <a:r>
              <a:rPr lang="cs-CZ" sz="1600" dirty="0"/>
              <a:t>-</a:t>
            </a:r>
            <a:r>
              <a:rPr lang="cs-CZ" sz="1600" dirty="0" smtClean="0"/>
              <a:t> 2</a:t>
            </a:r>
            <a:r>
              <a:rPr lang="en-US" sz="1600" dirty="0" smtClean="0"/>
              <a:t>^36 = 68 719 476 736 mo</a:t>
            </a:r>
            <a:r>
              <a:rPr lang="sk-SK" sz="1600" dirty="0" err="1" smtClean="0"/>
              <a:t>žností</a:t>
            </a:r>
            <a:r>
              <a:rPr lang="sk-SK" sz="1600" dirty="0" smtClean="0"/>
              <a:t> </a:t>
            </a:r>
            <a:r>
              <a:rPr lang="en-US" sz="1600" dirty="0" smtClean="0"/>
              <a:t>pro </a:t>
            </a:r>
            <a:r>
              <a:rPr lang="en-US" sz="1600" dirty="0" err="1" smtClean="0"/>
              <a:t>jeden</a:t>
            </a:r>
            <a:r>
              <a:rPr lang="en-US" sz="1600" dirty="0" smtClean="0"/>
              <a:t> pixel</a:t>
            </a:r>
          </a:p>
          <a:p>
            <a:pPr lvl="1"/>
            <a:r>
              <a:rPr lang="sk-SK" sz="1600" dirty="0" smtClean="0"/>
              <a:t>-</a:t>
            </a:r>
            <a:r>
              <a:rPr lang="en-US" sz="1600" dirty="0" smtClean="0"/>
              <a:t> JPEG m</a:t>
            </a:r>
            <a:r>
              <a:rPr lang="sk-SK" sz="1600" dirty="0" smtClean="0"/>
              <a:t>á 2</a:t>
            </a:r>
            <a:r>
              <a:rPr lang="en-US" sz="1600" dirty="0" smtClean="0"/>
              <a:t>^24 = 16 777 216 </a:t>
            </a:r>
            <a:r>
              <a:rPr lang="sk-SK" sz="1600" dirty="0" smtClean="0"/>
              <a:t>možností</a:t>
            </a:r>
            <a:endParaRPr lang="sk-SK" sz="1600" dirty="0"/>
          </a:p>
          <a:p>
            <a:endParaRPr lang="sk-SK" sz="1600" b="1" dirty="0" smtClean="0"/>
          </a:p>
          <a:p>
            <a:r>
              <a:rPr lang="sk-SK" sz="1600" dirty="0" smtClean="0"/>
              <a:t>+ </a:t>
            </a:r>
            <a:r>
              <a:rPr lang="sk-SK" sz="1600" dirty="0" err="1" smtClean="0"/>
              <a:t>vyvolání</a:t>
            </a:r>
            <a:r>
              <a:rPr lang="sk-SK" sz="1600" dirty="0" smtClean="0"/>
              <a:t> </a:t>
            </a:r>
            <a:r>
              <a:rPr lang="sk-SK" sz="1600" dirty="0" err="1"/>
              <a:t>raw</a:t>
            </a:r>
            <a:r>
              <a:rPr lang="sk-SK" sz="1600" dirty="0"/>
              <a:t> je možné </a:t>
            </a:r>
            <a:r>
              <a:rPr lang="sk-SK" sz="1600" dirty="0" smtClean="0"/>
              <a:t>vždy nanovo</a:t>
            </a:r>
          </a:p>
          <a:p>
            <a:pPr>
              <a:buFontTx/>
              <a:buChar char="-"/>
            </a:pPr>
            <a:r>
              <a:rPr lang="sk-SK" sz="1600" dirty="0"/>
              <a:t> </a:t>
            </a:r>
            <a:r>
              <a:rPr lang="sk-SK" sz="1600" dirty="0" smtClean="0"/>
              <a:t>mnoho formát</a:t>
            </a:r>
            <a:r>
              <a:rPr lang="cs-CZ" sz="1600" dirty="0" smtClean="0"/>
              <a:t>ů (</a:t>
            </a:r>
            <a:r>
              <a:rPr lang="sk-SK" sz="1600" dirty="0"/>
              <a:t>Canon - CRW, </a:t>
            </a:r>
            <a:r>
              <a:rPr lang="sk-SK" sz="1600" dirty="0" err="1"/>
              <a:t>Nikon</a:t>
            </a:r>
            <a:r>
              <a:rPr lang="sk-SK" sz="1600" dirty="0"/>
              <a:t> - NEF, </a:t>
            </a:r>
            <a:r>
              <a:rPr lang="sk-SK" sz="1600" dirty="0" err="1"/>
              <a:t>Olympus</a:t>
            </a:r>
            <a:r>
              <a:rPr lang="sk-SK" sz="1600" dirty="0"/>
              <a:t> - ORF, </a:t>
            </a:r>
            <a:r>
              <a:rPr lang="sk-SK" sz="1600" dirty="0" err="1"/>
              <a:t>Pentax</a:t>
            </a:r>
            <a:r>
              <a:rPr lang="sk-SK" sz="1600" dirty="0"/>
              <a:t> - PEF, </a:t>
            </a:r>
            <a:r>
              <a:rPr lang="sk-SK" sz="1600" dirty="0" smtClean="0"/>
              <a:t>...)</a:t>
            </a:r>
          </a:p>
          <a:p>
            <a:r>
              <a:rPr lang="sk-SK" sz="1600" dirty="0" smtClean="0"/>
              <a:t>+ </a:t>
            </a:r>
            <a:r>
              <a:rPr lang="sk-SK" sz="1600" dirty="0"/>
              <a:t>formát </a:t>
            </a:r>
            <a:r>
              <a:rPr lang="sk-SK" sz="1600" dirty="0" smtClean="0"/>
              <a:t>DNG</a:t>
            </a:r>
            <a:endParaRPr lang="sk-SK" sz="1600" dirty="0"/>
          </a:p>
          <a:p>
            <a:endParaRPr lang="sk-SK" sz="1600" dirty="0"/>
          </a:p>
          <a:p>
            <a:endParaRPr lang="sk-SK" sz="1600" b="1" dirty="0"/>
          </a:p>
        </p:txBody>
      </p:sp>
      <p:sp>
        <p:nvSpPr>
          <p:cNvPr id="10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Úprava v počítači / Grafické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soubory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11" name="Ovál 10"/>
          <p:cNvSpPr/>
          <p:nvPr/>
        </p:nvSpPr>
        <p:spPr>
          <a:xfrm>
            <a:off x="8748464" y="260648"/>
            <a:ext cx="144016" cy="144016"/>
          </a:xfrm>
          <a:prstGeom prst="ellipse">
            <a:avLst/>
          </a:prstGeom>
          <a:solidFill>
            <a:srgbClr val="95272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2" name="BlokTextu 11"/>
          <p:cNvSpPr txBox="1"/>
          <p:nvPr/>
        </p:nvSpPr>
        <p:spPr>
          <a:xfrm>
            <a:off x="8316416" y="17841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7.2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Pořízení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snímku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Pořízení</a:t>
            </a:r>
            <a:r>
              <a:rPr lang="sk-SK" dirty="0" smtClean="0"/>
              <a:t> snímku / </a:t>
            </a:r>
            <a:r>
              <a:rPr lang="pt-BR" sz="1050" dirty="0" smtClean="0"/>
              <a:t>Z čeho se digitální fotoaparát skládá a jeho parametry</a:t>
            </a:r>
          </a:p>
          <a:p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03484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smtClean="0"/>
              <a:t>Clona</a:t>
            </a:r>
            <a:endParaRPr lang="pt-BR" dirty="0"/>
          </a:p>
        </p:txBody>
      </p:sp>
      <p:pic>
        <p:nvPicPr>
          <p:cNvPr id="11" name="Obrázok 10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9185" y="1772816"/>
            <a:ext cx="3584163" cy="4143975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2" name="BlokTextu 11"/>
          <p:cNvSpPr txBox="1"/>
          <p:nvPr/>
        </p:nvSpPr>
        <p:spPr>
          <a:xfrm>
            <a:off x="4355976" y="4581128"/>
            <a:ext cx="403244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200" b="1" i="1" dirty="0" smtClean="0"/>
              <a:t>Tip: </a:t>
            </a:r>
            <a:r>
              <a:rPr lang="sk-SK" sz="1200" i="1" dirty="0" smtClean="0"/>
              <a:t>Čím </a:t>
            </a:r>
            <a:r>
              <a:rPr lang="sk-SK" sz="1200" i="1" dirty="0"/>
              <a:t>Menší je </a:t>
            </a:r>
            <a:r>
              <a:rPr lang="sk-SK" sz="1200" i="1" dirty="0" err="1"/>
              <a:t>díra</a:t>
            </a:r>
            <a:r>
              <a:rPr lang="sk-SK" sz="1200" i="1" dirty="0"/>
              <a:t> skrz </a:t>
            </a:r>
            <a:r>
              <a:rPr lang="sk-SK" sz="1200" i="1" dirty="0" err="1"/>
              <a:t>kterou</a:t>
            </a:r>
            <a:r>
              <a:rPr lang="sk-SK" sz="1200" i="1" dirty="0"/>
              <a:t> </a:t>
            </a:r>
            <a:r>
              <a:rPr lang="sk-SK" sz="1200" i="1" dirty="0" err="1"/>
              <a:t>prochází</a:t>
            </a:r>
            <a:r>
              <a:rPr lang="sk-SK" sz="1200" i="1" dirty="0"/>
              <a:t> </a:t>
            </a:r>
            <a:r>
              <a:rPr lang="sk-SK" sz="1200" i="1" dirty="0" err="1" smtClean="0"/>
              <a:t>světlo</a:t>
            </a:r>
            <a:r>
              <a:rPr lang="sk-SK" sz="1200" i="1" dirty="0" smtClean="0"/>
              <a:t> (F </a:t>
            </a:r>
            <a:r>
              <a:rPr lang="sk-SK" sz="1200" i="1" dirty="0" err="1" smtClean="0"/>
              <a:t>se</a:t>
            </a:r>
            <a:r>
              <a:rPr lang="sk-SK" sz="1200" i="1" dirty="0" smtClean="0"/>
              <a:t> zvyšuje), </a:t>
            </a:r>
            <a:r>
              <a:rPr lang="sk-SK" sz="1200" i="1" dirty="0"/>
              <a:t>tím je obraz </a:t>
            </a:r>
            <a:r>
              <a:rPr lang="sk-SK" sz="1200" i="1" dirty="0" err="1"/>
              <a:t>ostřejší</a:t>
            </a:r>
            <a:r>
              <a:rPr lang="sk-SK" sz="1200" i="1" dirty="0"/>
              <a:t> </a:t>
            </a:r>
            <a:r>
              <a:rPr lang="sk-SK" sz="1200" i="1" dirty="0" err="1"/>
              <a:t>vzhledem</a:t>
            </a:r>
            <a:r>
              <a:rPr lang="sk-SK" sz="1200" i="1" dirty="0"/>
              <a:t> k </a:t>
            </a:r>
            <a:r>
              <a:rPr lang="sk-SK" sz="1200" i="1" dirty="0" err="1"/>
              <a:t>hloubce</a:t>
            </a:r>
            <a:r>
              <a:rPr lang="sk-SK" sz="1200" i="1" dirty="0"/>
              <a:t> ostrosti, ale nevýhoda je v tom, že </a:t>
            </a:r>
            <a:r>
              <a:rPr lang="sk-SK" sz="1200" i="1" dirty="0" err="1"/>
              <a:t>prochází</a:t>
            </a:r>
            <a:r>
              <a:rPr lang="sk-SK" sz="1200" i="1" dirty="0"/>
              <a:t> </a:t>
            </a:r>
            <a:r>
              <a:rPr lang="sk-SK" sz="1200" i="1" dirty="0" err="1"/>
              <a:t>méně</a:t>
            </a:r>
            <a:r>
              <a:rPr lang="sk-SK" sz="1200" i="1" dirty="0"/>
              <a:t> </a:t>
            </a:r>
            <a:r>
              <a:rPr lang="sk-SK" sz="1200" i="1" dirty="0" err="1"/>
              <a:t>světla</a:t>
            </a:r>
            <a:r>
              <a:rPr lang="sk-SK" sz="1200" i="1" dirty="0"/>
              <a:t>. Obraz je </a:t>
            </a:r>
            <a:r>
              <a:rPr lang="sk-SK" sz="1200" i="1" dirty="0" err="1"/>
              <a:t>ostřejší</a:t>
            </a:r>
            <a:r>
              <a:rPr lang="sk-SK" sz="1200" i="1" dirty="0"/>
              <a:t> ale tmavší.</a:t>
            </a:r>
          </a:p>
          <a:p>
            <a:endParaRPr lang="es-ES" sz="1200" i="1" dirty="0" smtClean="0"/>
          </a:p>
          <a:p>
            <a:endParaRPr lang="sk-SK" sz="1400" i="1" dirty="0" err="1" smtClean="0"/>
          </a:p>
        </p:txBody>
      </p:sp>
      <p:pic>
        <p:nvPicPr>
          <p:cNvPr id="13" name="Obrázok 12" descr="cameraobscu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5976" y="1772816"/>
            <a:ext cx="4044473" cy="2664296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Postprodukce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10" name="BlokTextu 9"/>
          <p:cNvSpPr txBox="1"/>
          <p:nvPr/>
        </p:nvSpPr>
        <p:spPr>
          <a:xfrm>
            <a:off x="539552" y="1196752"/>
            <a:ext cx="82089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400" b="1" dirty="0" err="1" smtClean="0"/>
              <a:t>Postprodukce</a:t>
            </a:r>
            <a:r>
              <a:rPr lang="sk-SK" sz="2400" b="1" dirty="0" smtClean="0"/>
              <a:t> fotografie</a:t>
            </a:r>
            <a:endParaRPr lang="sk-SK" sz="2400" b="1" dirty="0"/>
          </a:p>
        </p:txBody>
      </p:sp>
      <p:pic>
        <p:nvPicPr>
          <p:cNvPr id="11" name="Obrázok 10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71800" y="1998992"/>
            <a:ext cx="3240360" cy="3519030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2" name="BlokTextu 11"/>
          <p:cNvSpPr txBox="1"/>
          <p:nvPr/>
        </p:nvSpPr>
        <p:spPr>
          <a:xfrm>
            <a:off x="539552" y="544468"/>
            <a:ext cx="8208912" cy="102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/>
              <a:t>Úprava v </a:t>
            </a:r>
            <a:r>
              <a:rPr lang="sk-SK" dirty="0" smtClean="0"/>
              <a:t>počítači / </a:t>
            </a:r>
            <a:r>
              <a:rPr lang="sk-SK" sz="1050" b="1" dirty="0" err="1" smtClean="0"/>
              <a:t>Postprodukce</a:t>
            </a:r>
            <a:r>
              <a:rPr lang="sk-SK" sz="1050" b="1" dirty="0" smtClean="0"/>
              <a:t> fotografie</a:t>
            </a:r>
          </a:p>
          <a:p>
            <a:endParaRPr lang="pt-BR" sz="1050" dirty="0" smtClean="0"/>
          </a:p>
          <a:p>
            <a:endParaRPr lang="sk-SK" dirty="0"/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Postprodukce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11" name="BlokTextu 10"/>
          <p:cNvSpPr txBox="1"/>
          <p:nvPr/>
        </p:nvSpPr>
        <p:spPr>
          <a:xfrm>
            <a:off x="539552" y="544468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/>
              <a:t>Úprava v </a:t>
            </a:r>
            <a:r>
              <a:rPr lang="sk-SK" dirty="0" smtClean="0"/>
              <a:t>počítači / </a:t>
            </a:r>
            <a:r>
              <a:rPr lang="sk-SK" sz="1050" b="1" dirty="0" err="1" smtClean="0"/>
              <a:t>Postprodukce</a:t>
            </a:r>
            <a:r>
              <a:rPr lang="sk-SK" sz="1050" b="1" dirty="0" smtClean="0"/>
              <a:t> fotografie</a:t>
            </a:r>
            <a:endParaRPr lang="sk-SK" dirty="0"/>
          </a:p>
        </p:txBody>
      </p:sp>
      <p:sp>
        <p:nvSpPr>
          <p:cNvPr id="12" name="BlokTextu 11"/>
          <p:cNvSpPr txBox="1"/>
          <p:nvPr/>
        </p:nvSpPr>
        <p:spPr>
          <a:xfrm>
            <a:off x="539552" y="1412776"/>
            <a:ext cx="82089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b="1" dirty="0" err="1"/>
              <a:t>Postprodukce</a:t>
            </a:r>
            <a:r>
              <a:rPr lang="sk-SK" sz="2000" b="1" dirty="0"/>
              <a:t> </a:t>
            </a:r>
            <a:r>
              <a:rPr lang="sk-SK" sz="2000" b="1" dirty="0" err="1"/>
              <a:t>rendru</a:t>
            </a:r>
            <a:endParaRPr lang="sk-SK" sz="2000" b="1" dirty="0"/>
          </a:p>
        </p:txBody>
      </p:sp>
      <p:pic>
        <p:nvPicPr>
          <p:cNvPr id="13" name="Obrázok 12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2315717"/>
            <a:ext cx="7884991" cy="2874636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4" name="BlokTextu 13"/>
          <p:cNvSpPr txBox="1"/>
          <p:nvPr/>
        </p:nvSpPr>
        <p:spPr>
          <a:xfrm>
            <a:off x="539552" y="5281463"/>
            <a:ext cx="8208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i="1" dirty="0">
                <a:solidFill>
                  <a:schemeClr val="bg1">
                    <a:lumMod val="50000"/>
                  </a:schemeClr>
                </a:solidFill>
              </a:rPr>
              <a:t>Použité úpravy </a:t>
            </a:r>
            <a:r>
              <a:rPr lang="sk-SK" sz="1400" i="1" dirty="0" err="1">
                <a:solidFill>
                  <a:schemeClr val="bg1">
                    <a:lumMod val="50000"/>
                  </a:schemeClr>
                </a:solidFill>
              </a:rPr>
              <a:t>jsou</a:t>
            </a:r>
            <a:r>
              <a:rPr lang="sk-SK" sz="14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sk-SK" sz="1400" i="1" dirty="0" err="1">
                <a:solidFill>
                  <a:schemeClr val="bg1">
                    <a:lumMod val="50000"/>
                  </a:schemeClr>
                </a:solidFill>
              </a:rPr>
              <a:t>zde</a:t>
            </a:r>
            <a:r>
              <a:rPr lang="sk-SK" sz="14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sk-SK" sz="1400" i="1" dirty="0" smtClean="0">
                <a:solidFill>
                  <a:schemeClr val="bg1">
                    <a:lumMod val="50000"/>
                  </a:schemeClr>
                </a:solidFill>
              </a:rPr>
              <a:t>komplikované</a:t>
            </a:r>
            <a:r>
              <a:rPr lang="sk-SK" sz="1400" i="1" dirty="0">
                <a:solidFill>
                  <a:schemeClr val="bg1">
                    <a:lumMod val="50000"/>
                  </a:schemeClr>
                </a:solidFill>
              </a:rPr>
              <a:t>. </a:t>
            </a:r>
            <a:r>
              <a:rPr lang="sk-SK" sz="1400" i="1" dirty="0" err="1">
                <a:solidFill>
                  <a:schemeClr val="bg1">
                    <a:lumMod val="50000"/>
                  </a:schemeClr>
                </a:solidFill>
              </a:rPr>
              <a:t>Takováto</a:t>
            </a:r>
            <a:r>
              <a:rPr lang="sk-SK" sz="14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sk-SK" sz="1400" i="1" dirty="0" err="1">
                <a:solidFill>
                  <a:schemeClr val="bg1">
                    <a:lumMod val="50000"/>
                  </a:schemeClr>
                </a:solidFill>
              </a:rPr>
              <a:t>změna</a:t>
            </a:r>
            <a:r>
              <a:rPr lang="sk-SK" sz="1400" i="1" dirty="0">
                <a:solidFill>
                  <a:schemeClr val="bg1">
                    <a:lumMod val="50000"/>
                  </a:schemeClr>
                </a:solidFill>
              </a:rPr>
              <a:t> trvá </a:t>
            </a:r>
            <a:r>
              <a:rPr lang="sk-SK" sz="1400" i="1" dirty="0" err="1">
                <a:solidFill>
                  <a:schemeClr val="bg1">
                    <a:lumMod val="50000"/>
                  </a:schemeClr>
                </a:solidFill>
              </a:rPr>
              <a:t>zkušenému</a:t>
            </a:r>
            <a:r>
              <a:rPr lang="sk-SK" sz="1400" i="1" dirty="0">
                <a:solidFill>
                  <a:schemeClr val="bg1">
                    <a:lumMod val="50000"/>
                  </a:schemeClr>
                </a:solidFill>
              </a:rPr>
              <a:t> grafikovi </a:t>
            </a:r>
            <a:r>
              <a:rPr lang="sk-SK" sz="1400" i="1" dirty="0" err="1">
                <a:solidFill>
                  <a:schemeClr val="bg1">
                    <a:lumMod val="50000"/>
                  </a:schemeClr>
                </a:solidFill>
              </a:rPr>
              <a:t>který</a:t>
            </a:r>
            <a:r>
              <a:rPr lang="sk-SK" sz="14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sk-SK" sz="1400" i="1" dirty="0" err="1">
                <a:solidFill>
                  <a:schemeClr val="bg1">
                    <a:lumMod val="50000"/>
                  </a:schemeClr>
                </a:solidFill>
              </a:rPr>
              <a:t>dělá</a:t>
            </a:r>
            <a:r>
              <a:rPr lang="sk-SK" sz="1400" i="1" dirty="0">
                <a:solidFill>
                  <a:schemeClr val="bg1">
                    <a:lumMod val="50000"/>
                  </a:schemeClr>
                </a:solidFill>
              </a:rPr>
              <a:t> retuše 10-20 </a:t>
            </a:r>
            <a:r>
              <a:rPr lang="sk-SK" sz="1400" i="1" dirty="0" err="1">
                <a:solidFill>
                  <a:schemeClr val="bg1">
                    <a:lumMod val="50000"/>
                  </a:schemeClr>
                </a:solidFill>
              </a:rPr>
              <a:t>hodin</a:t>
            </a:r>
            <a:r>
              <a:rPr lang="sk-SK" sz="1400" i="1" dirty="0">
                <a:solidFill>
                  <a:schemeClr val="bg1">
                    <a:lumMod val="50000"/>
                  </a:schemeClr>
                </a:solidFill>
              </a:rPr>
              <a:t> práce</a:t>
            </a:r>
            <a:r>
              <a:rPr lang="sk-SK" sz="1400" i="1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sk-SK" sz="1400" i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Postprodukce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4468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/>
              <a:t>Úprava v </a:t>
            </a:r>
            <a:r>
              <a:rPr lang="sk-SK" dirty="0" smtClean="0"/>
              <a:t>počítači / </a:t>
            </a:r>
            <a:r>
              <a:rPr lang="sk-SK" sz="1050" b="1" dirty="0" err="1" smtClean="0"/>
              <a:t>Postprodukce</a:t>
            </a:r>
            <a:r>
              <a:rPr lang="sk-SK" sz="1050" b="1" dirty="0" smtClean="0"/>
              <a:t> fotografie</a:t>
            </a:r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12776"/>
            <a:ext cx="82089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b="1" dirty="0" err="1"/>
              <a:t>Postprodukce</a:t>
            </a:r>
            <a:r>
              <a:rPr lang="sk-SK" sz="2000" b="1" dirty="0"/>
              <a:t> </a:t>
            </a:r>
            <a:r>
              <a:rPr lang="sk-SK" sz="2000" b="1" dirty="0" smtClean="0"/>
              <a:t>portrétu</a:t>
            </a:r>
            <a:endParaRPr lang="sk-SK" sz="2000" b="1" dirty="0"/>
          </a:p>
        </p:txBody>
      </p:sp>
      <p:pic>
        <p:nvPicPr>
          <p:cNvPr id="11" name="Obrázok 10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59846" y="1957378"/>
            <a:ext cx="4788418" cy="3591314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2" name="BlokTextu 11"/>
          <p:cNvSpPr txBox="1"/>
          <p:nvPr/>
        </p:nvSpPr>
        <p:spPr>
          <a:xfrm>
            <a:off x="539552" y="5642084"/>
            <a:ext cx="8208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i="1" dirty="0" err="1">
                <a:solidFill>
                  <a:schemeClr val="bg1">
                    <a:lumMod val="50000"/>
                  </a:schemeClr>
                </a:solidFill>
              </a:rPr>
              <a:t>Pravděpodobně</a:t>
            </a:r>
            <a:r>
              <a:rPr lang="sk-SK" sz="1400" i="1" dirty="0">
                <a:solidFill>
                  <a:schemeClr val="bg1">
                    <a:lumMod val="50000"/>
                  </a:schemeClr>
                </a:solidFill>
              </a:rPr>
              <a:t> použité úpravy: </a:t>
            </a:r>
            <a:r>
              <a:rPr lang="sk-SK" sz="1400" i="1" dirty="0" err="1">
                <a:solidFill>
                  <a:schemeClr val="bg1">
                    <a:lumMod val="50000"/>
                  </a:schemeClr>
                </a:solidFill>
              </a:rPr>
              <a:t>Zvýraznění</a:t>
            </a:r>
            <a:r>
              <a:rPr lang="sk-SK" sz="14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sk-SK" sz="1400" i="1" dirty="0" err="1">
                <a:solidFill>
                  <a:schemeClr val="bg1">
                    <a:lumMod val="50000"/>
                  </a:schemeClr>
                </a:solidFill>
              </a:rPr>
              <a:t>světel</a:t>
            </a:r>
            <a:r>
              <a:rPr lang="sk-SK" sz="1400" i="1" dirty="0">
                <a:solidFill>
                  <a:schemeClr val="bg1">
                    <a:lumMod val="50000"/>
                  </a:schemeClr>
                </a:solidFill>
              </a:rPr>
              <a:t>. </a:t>
            </a:r>
            <a:r>
              <a:rPr lang="sk-SK" sz="1400" i="1" dirty="0" err="1">
                <a:solidFill>
                  <a:schemeClr val="bg1">
                    <a:lumMod val="50000"/>
                  </a:schemeClr>
                </a:solidFill>
              </a:rPr>
              <a:t>Změna</a:t>
            </a:r>
            <a:r>
              <a:rPr lang="sk-SK" sz="1400" i="1" dirty="0">
                <a:solidFill>
                  <a:schemeClr val="bg1">
                    <a:lumMod val="50000"/>
                  </a:schemeClr>
                </a:solidFill>
              </a:rPr>
              <a:t> vyvážení </a:t>
            </a:r>
            <a:r>
              <a:rPr lang="sk-SK" sz="1400" i="1" dirty="0" err="1">
                <a:solidFill>
                  <a:schemeClr val="bg1">
                    <a:lumMod val="50000"/>
                  </a:schemeClr>
                </a:solidFill>
              </a:rPr>
              <a:t>bíle</a:t>
            </a:r>
            <a:r>
              <a:rPr lang="sk-SK" sz="1400" i="1" dirty="0">
                <a:solidFill>
                  <a:schemeClr val="bg1">
                    <a:lumMod val="50000"/>
                  </a:schemeClr>
                </a:solidFill>
              </a:rPr>
              <a:t>. </a:t>
            </a:r>
            <a:r>
              <a:rPr lang="sk-SK" sz="1400" i="1" dirty="0" err="1">
                <a:solidFill>
                  <a:schemeClr val="bg1">
                    <a:lumMod val="50000"/>
                  </a:schemeClr>
                </a:solidFill>
              </a:rPr>
              <a:t>Airbrush</a:t>
            </a:r>
            <a:r>
              <a:rPr lang="sk-SK" sz="1400" i="1" dirty="0">
                <a:solidFill>
                  <a:schemeClr val="bg1">
                    <a:lumMod val="50000"/>
                  </a:schemeClr>
                </a:solidFill>
              </a:rPr>
              <a:t> technika na potlačení </a:t>
            </a:r>
            <a:r>
              <a:rPr lang="sk-SK" sz="1400" i="1" dirty="0" err="1">
                <a:solidFill>
                  <a:schemeClr val="bg1">
                    <a:lumMod val="50000"/>
                  </a:schemeClr>
                </a:solidFill>
              </a:rPr>
              <a:t>vad</a:t>
            </a:r>
            <a:r>
              <a:rPr lang="sk-SK" sz="14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sk-SK" sz="1400" i="1" dirty="0" err="1">
                <a:solidFill>
                  <a:schemeClr val="bg1">
                    <a:lumMod val="50000"/>
                  </a:schemeClr>
                </a:solidFill>
              </a:rPr>
              <a:t>kůže</a:t>
            </a:r>
            <a:r>
              <a:rPr lang="sk-SK" sz="1400" i="1" dirty="0">
                <a:solidFill>
                  <a:schemeClr val="bg1">
                    <a:lumMod val="50000"/>
                  </a:schemeClr>
                </a:solidFill>
              </a:rPr>
              <a:t>. Ruční </a:t>
            </a:r>
            <a:r>
              <a:rPr lang="sk-SK" sz="1400" i="1" dirty="0" err="1">
                <a:solidFill>
                  <a:schemeClr val="bg1">
                    <a:lumMod val="50000"/>
                  </a:schemeClr>
                </a:solidFill>
              </a:rPr>
              <a:t>odstranění</a:t>
            </a:r>
            <a:r>
              <a:rPr lang="sk-SK" sz="14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sk-SK" sz="1400" i="1" dirty="0" err="1">
                <a:solidFill>
                  <a:schemeClr val="bg1">
                    <a:lumMod val="50000"/>
                  </a:schemeClr>
                </a:solidFill>
              </a:rPr>
              <a:t>vad</a:t>
            </a:r>
            <a:r>
              <a:rPr lang="sk-SK" sz="14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sk-SK" sz="1400" i="1" dirty="0" err="1">
                <a:solidFill>
                  <a:schemeClr val="bg1">
                    <a:lumMod val="50000"/>
                  </a:schemeClr>
                </a:solidFill>
              </a:rPr>
              <a:t>kůže</a:t>
            </a:r>
            <a:r>
              <a:rPr lang="sk-SK" sz="1400" i="1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sk-SK" sz="1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Postprodukce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4468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/>
              <a:t>Úprava v </a:t>
            </a:r>
            <a:r>
              <a:rPr lang="sk-SK" dirty="0" smtClean="0"/>
              <a:t>počítači / </a:t>
            </a:r>
            <a:r>
              <a:rPr lang="sk-SK" sz="1050" b="1" dirty="0" err="1" smtClean="0"/>
              <a:t>Postprodukce</a:t>
            </a:r>
            <a:r>
              <a:rPr lang="sk-SK" sz="1050" b="1" dirty="0" smtClean="0"/>
              <a:t> fotografie</a:t>
            </a:r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12776"/>
            <a:ext cx="82089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b="1" dirty="0" err="1"/>
              <a:t>Postprodukce</a:t>
            </a:r>
            <a:r>
              <a:rPr lang="sk-SK" sz="2000" b="1" dirty="0"/>
              <a:t> </a:t>
            </a:r>
            <a:r>
              <a:rPr lang="sk-SK" sz="2000" b="1" dirty="0" smtClean="0"/>
              <a:t>postavy</a:t>
            </a:r>
            <a:endParaRPr lang="sk-SK" sz="2000" b="1" dirty="0"/>
          </a:p>
        </p:txBody>
      </p:sp>
      <p:pic>
        <p:nvPicPr>
          <p:cNvPr id="11" name="Obrázok 10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6016" y="1412776"/>
            <a:ext cx="3409338" cy="4824536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2" name="BlokTextu 11"/>
          <p:cNvSpPr txBox="1"/>
          <p:nvPr/>
        </p:nvSpPr>
        <p:spPr>
          <a:xfrm>
            <a:off x="539552" y="2060848"/>
            <a:ext cx="39604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i="1" dirty="0" err="1">
                <a:solidFill>
                  <a:schemeClr val="bg1">
                    <a:lumMod val="50000"/>
                  </a:schemeClr>
                </a:solidFill>
              </a:rPr>
              <a:t>Pravděpodobně</a:t>
            </a:r>
            <a:r>
              <a:rPr lang="sk-SK" sz="1400" i="1" dirty="0">
                <a:solidFill>
                  <a:schemeClr val="bg1">
                    <a:lumMod val="50000"/>
                  </a:schemeClr>
                </a:solidFill>
              </a:rPr>
              <a:t> použité úpravy: </a:t>
            </a:r>
            <a:r>
              <a:rPr lang="sk-SK" sz="1400" i="1" dirty="0" err="1">
                <a:solidFill>
                  <a:schemeClr val="bg1">
                    <a:lumMod val="50000"/>
                  </a:schemeClr>
                </a:solidFill>
              </a:rPr>
              <a:t>Lokální</a:t>
            </a:r>
            <a:r>
              <a:rPr lang="sk-SK" sz="14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sk-SK" sz="1400" i="1" dirty="0" err="1">
                <a:solidFill>
                  <a:schemeClr val="bg1">
                    <a:lumMod val="50000"/>
                  </a:schemeClr>
                </a:solidFill>
              </a:rPr>
              <a:t>zvýraznění</a:t>
            </a:r>
            <a:r>
              <a:rPr lang="sk-SK" sz="14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sk-SK" sz="1400" i="1" dirty="0" err="1">
                <a:solidFill>
                  <a:schemeClr val="bg1">
                    <a:lumMod val="50000"/>
                  </a:schemeClr>
                </a:solidFill>
              </a:rPr>
              <a:t>světlých</a:t>
            </a:r>
            <a:r>
              <a:rPr lang="sk-SK" sz="1400" i="1" dirty="0">
                <a:solidFill>
                  <a:schemeClr val="bg1">
                    <a:lumMod val="50000"/>
                  </a:schemeClr>
                </a:solidFill>
              </a:rPr>
              <a:t> oblastí a </a:t>
            </a:r>
            <a:r>
              <a:rPr lang="sk-SK" sz="1400" i="1" dirty="0" err="1">
                <a:solidFill>
                  <a:schemeClr val="bg1">
                    <a:lumMod val="50000"/>
                  </a:schemeClr>
                </a:solidFill>
              </a:rPr>
              <a:t>přidání</a:t>
            </a:r>
            <a:r>
              <a:rPr lang="sk-SK" sz="1400" i="1" dirty="0">
                <a:solidFill>
                  <a:schemeClr val="bg1">
                    <a:lumMod val="50000"/>
                  </a:schemeClr>
                </a:solidFill>
              </a:rPr>
              <a:t> kontrastu. </a:t>
            </a:r>
            <a:r>
              <a:rPr lang="sk-SK" sz="1400" i="1" dirty="0" err="1">
                <a:solidFill>
                  <a:schemeClr val="bg1">
                    <a:lumMod val="50000"/>
                  </a:schemeClr>
                </a:solidFill>
              </a:rPr>
              <a:t>Přidání</a:t>
            </a:r>
            <a:r>
              <a:rPr lang="sk-SK" sz="1400" i="1" dirty="0">
                <a:solidFill>
                  <a:schemeClr val="bg1">
                    <a:lumMod val="50000"/>
                  </a:schemeClr>
                </a:solidFill>
              </a:rPr>
              <a:t> tmavých oblastí do pozadí. </a:t>
            </a:r>
            <a:r>
              <a:rPr lang="sk-SK" sz="1400" i="1" dirty="0" err="1">
                <a:solidFill>
                  <a:schemeClr val="bg1">
                    <a:lumMod val="50000"/>
                  </a:schemeClr>
                </a:solidFill>
              </a:rPr>
              <a:t>Přidání</a:t>
            </a:r>
            <a:r>
              <a:rPr lang="sk-SK" sz="14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sk-SK" sz="1400" i="1" dirty="0" err="1">
                <a:solidFill>
                  <a:schemeClr val="bg1">
                    <a:lumMod val="50000"/>
                  </a:schemeClr>
                </a:solidFill>
              </a:rPr>
              <a:t>textury</a:t>
            </a:r>
            <a:r>
              <a:rPr lang="sk-SK" sz="1400" i="1" dirty="0">
                <a:solidFill>
                  <a:schemeClr val="bg1">
                    <a:lumMod val="50000"/>
                  </a:schemeClr>
                </a:solidFill>
              </a:rPr>
              <a:t> podlahy. </a:t>
            </a:r>
            <a:endParaRPr lang="sk-SK" sz="1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Postprodukce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4468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/>
              <a:t>Úprava v </a:t>
            </a:r>
            <a:r>
              <a:rPr lang="sk-SK" dirty="0" smtClean="0"/>
              <a:t>počítači / </a:t>
            </a:r>
            <a:r>
              <a:rPr lang="sk-SK" sz="1050" b="1" dirty="0" err="1" smtClean="0"/>
              <a:t>Postprodukce</a:t>
            </a:r>
            <a:r>
              <a:rPr lang="sk-SK" sz="1050" b="1" dirty="0" smtClean="0"/>
              <a:t> fotografie</a:t>
            </a:r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12776"/>
            <a:ext cx="230425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b="1" dirty="0" err="1" smtClean="0"/>
              <a:t>Postprodukce</a:t>
            </a:r>
            <a:endParaRPr lang="sk-SK" sz="2000" b="1" dirty="0" smtClean="0"/>
          </a:p>
          <a:p>
            <a:r>
              <a:rPr lang="sk-SK" sz="2000" b="1" dirty="0" err="1" smtClean="0"/>
              <a:t>pro</a:t>
            </a:r>
            <a:r>
              <a:rPr lang="sk-SK" sz="2000" b="1" dirty="0" smtClean="0"/>
              <a:t> </a:t>
            </a:r>
            <a:r>
              <a:rPr lang="sk-SK" sz="2000" b="1" dirty="0" err="1"/>
              <a:t>vytvoření</a:t>
            </a:r>
            <a:r>
              <a:rPr lang="sk-SK" sz="2000" b="1" dirty="0"/>
              <a:t> určitého </a:t>
            </a:r>
            <a:r>
              <a:rPr lang="sk-SK" sz="2000" b="1" dirty="0" err="1"/>
              <a:t>emočního</a:t>
            </a:r>
            <a:r>
              <a:rPr lang="sk-SK" sz="2000" b="1" dirty="0"/>
              <a:t> dojmu</a:t>
            </a:r>
          </a:p>
          <a:p>
            <a:endParaRPr lang="sk-SK" sz="2000" b="1" dirty="0"/>
          </a:p>
        </p:txBody>
      </p:sp>
      <p:pic>
        <p:nvPicPr>
          <p:cNvPr id="13" name="Obrázok 12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66527" y="1484784"/>
            <a:ext cx="5321897" cy="4608512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Postprodukce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4468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/>
              <a:t>Úprava v </a:t>
            </a:r>
            <a:r>
              <a:rPr lang="sk-SK" dirty="0" smtClean="0"/>
              <a:t>počítači / </a:t>
            </a:r>
            <a:r>
              <a:rPr lang="sk-SK" sz="1050" b="1" dirty="0" err="1" smtClean="0"/>
              <a:t>Postprodukce</a:t>
            </a:r>
            <a:r>
              <a:rPr lang="sk-SK" sz="1050" b="1" dirty="0" smtClean="0"/>
              <a:t> fotografie</a:t>
            </a:r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12776"/>
            <a:ext cx="82089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b="1" dirty="0" smtClean="0"/>
              <a:t>Montáž</a:t>
            </a:r>
            <a:endParaRPr lang="sk-SK" sz="2000" b="1" dirty="0"/>
          </a:p>
        </p:txBody>
      </p:sp>
      <p:pic>
        <p:nvPicPr>
          <p:cNvPr id="11" name="Obrázok 10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91894" y="1302726"/>
            <a:ext cx="3924322" cy="4900618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Postprodukce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4468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/>
              <a:t>Úprava v </a:t>
            </a:r>
            <a:r>
              <a:rPr lang="sk-SK" dirty="0" smtClean="0"/>
              <a:t>počítači / </a:t>
            </a:r>
            <a:r>
              <a:rPr lang="sk-SK" sz="1050" b="1" dirty="0" err="1" smtClean="0"/>
              <a:t>Postprodukce</a:t>
            </a:r>
            <a:r>
              <a:rPr lang="sk-SK" sz="1050" b="1" dirty="0" smtClean="0"/>
              <a:t> fotografie</a:t>
            </a:r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12776"/>
            <a:ext cx="82089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b="1" dirty="0" smtClean="0"/>
              <a:t>Montáž</a:t>
            </a:r>
            <a:endParaRPr lang="sk-SK" sz="2000" b="1" dirty="0"/>
          </a:p>
        </p:txBody>
      </p:sp>
      <p:pic>
        <p:nvPicPr>
          <p:cNvPr id="11" name="Obrázok 10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01799" y="1302726"/>
            <a:ext cx="3504511" cy="4900618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Postprodukce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4468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/>
              <a:t>Úprava v </a:t>
            </a:r>
            <a:r>
              <a:rPr lang="sk-SK" dirty="0" smtClean="0"/>
              <a:t>počítači / </a:t>
            </a:r>
            <a:r>
              <a:rPr lang="sk-SK" sz="1050" b="1" dirty="0" err="1" smtClean="0"/>
              <a:t>Postprodukce</a:t>
            </a:r>
            <a:r>
              <a:rPr lang="sk-SK" sz="1050" b="1" dirty="0" smtClean="0"/>
              <a:t> fotografie</a:t>
            </a:r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12776"/>
            <a:ext cx="82089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b="1" dirty="0" smtClean="0"/>
              <a:t>Montáž</a:t>
            </a:r>
            <a:endParaRPr lang="sk-SK" sz="2000" b="1" dirty="0"/>
          </a:p>
        </p:txBody>
      </p:sp>
      <p:pic>
        <p:nvPicPr>
          <p:cNvPr id="11" name="Obrázok 10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01799" y="1302726"/>
            <a:ext cx="3504511" cy="4900617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Postprodukce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4468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/>
              <a:t>Úprava v </a:t>
            </a:r>
            <a:r>
              <a:rPr lang="sk-SK" dirty="0" smtClean="0"/>
              <a:t>počítači / </a:t>
            </a:r>
            <a:r>
              <a:rPr lang="sk-SK" sz="1050" b="1" dirty="0" err="1" smtClean="0"/>
              <a:t>Postprodukce</a:t>
            </a:r>
            <a:r>
              <a:rPr lang="sk-SK" sz="1050" b="1" dirty="0" smtClean="0"/>
              <a:t> fotografie</a:t>
            </a:r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12776"/>
            <a:ext cx="82089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b="1" dirty="0" smtClean="0"/>
              <a:t>Montáž</a:t>
            </a:r>
            <a:endParaRPr lang="sk-SK" sz="2000" b="1" dirty="0"/>
          </a:p>
        </p:txBody>
      </p:sp>
      <p:pic>
        <p:nvPicPr>
          <p:cNvPr id="11" name="Obrázok 10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78497" y="2060849"/>
            <a:ext cx="4551116" cy="3384372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Postprodukce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4468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/>
              <a:t>Úprava v </a:t>
            </a:r>
            <a:r>
              <a:rPr lang="sk-SK" dirty="0" smtClean="0"/>
              <a:t>počítači / </a:t>
            </a:r>
            <a:r>
              <a:rPr lang="sk-SK" sz="1050" b="1" dirty="0" err="1" smtClean="0"/>
              <a:t>Postprodukce</a:t>
            </a:r>
            <a:r>
              <a:rPr lang="sk-SK" sz="1050" b="1" dirty="0" smtClean="0"/>
              <a:t> fotografie</a:t>
            </a:r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12776"/>
            <a:ext cx="82089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b="1" dirty="0" err="1" smtClean="0"/>
              <a:t>Postprodukce</a:t>
            </a:r>
            <a:r>
              <a:rPr lang="sk-SK" sz="2000" b="1" dirty="0" smtClean="0"/>
              <a:t> </a:t>
            </a:r>
            <a:r>
              <a:rPr lang="sk-SK" sz="2000" b="1" dirty="0" err="1" smtClean="0"/>
              <a:t>ořezem</a:t>
            </a:r>
            <a:r>
              <a:rPr lang="sk-SK" sz="2000" b="1" dirty="0"/>
              <a:t>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Pořízení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snímku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8680"/>
            <a:ext cx="820891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Pořízení</a:t>
            </a:r>
            <a:r>
              <a:rPr lang="sk-SK" dirty="0" smtClean="0"/>
              <a:t> snímku / </a:t>
            </a:r>
            <a:r>
              <a:rPr lang="pt-BR" sz="1050" dirty="0" smtClean="0"/>
              <a:t>Z čeho se digitální fotoaparát skládá a jeho parametry</a:t>
            </a:r>
          </a:p>
          <a:p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03484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smtClean="0"/>
              <a:t>Snímač</a:t>
            </a:r>
            <a:endParaRPr lang="pt-BR" dirty="0"/>
          </a:p>
        </p:txBody>
      </p:sp>
      <p:pic>
        <p:nvPicPr>
          <p:cNvPr id="11" name="Obrázok 10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9660" y="1782341"/>
            <a:ext cx="3584163" cy="2692104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2" name="BlokTextu 11"/>
          <p:cNvSpPr txBox="1"/>
          <p:nvPr/>
        </p:nvSpPr>
        <p:spPr>
          <a:xfrm>
            <a:off x="4355976" y="1700808"/>
            <a:ext cx="40324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i="1" dirty="0" smtClean="0"/>
              <a:t>CCD nebo CMOS? </a:t>
            </a:r>
            <a:endParaRPr lang="sk-SK" i="1" dirty="0"/>
          </a:p>
          <a:p>
            <a:endParaRPr lang="es-ES" i="1" dirty="0" smtClean="0"/>
          </a:p>
          <a:p>
            <a:endParaRPr lang="sk-SK" i="1" dirty="0" err="1" smtClean="0"/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Postprodukce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4468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/>
              <a:t>Úprava v </a:t>
            </a:r>
            <a:r>
              <a:rPr lang="sk-SK" dirty="0" smtClean="0"/>
              <a:t>počítači / </a:t>
            </a:r>
            <a:r>
              <a:rPr lang="sk-SK" sz="1050" b="1" dirty="0" err="1" smtClean="0"/>
              <a:t>Postprodukce</a:t>
            </a:r>
            <a:r>
              <a:rPr lang="sk-SK" sz="1050" b="1" dirty="0" smtClean="0"/>
              <a:t> fotografie</a:t>
            </a:r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12776"/>
            <a:ext cx="82089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b="1" dirty="0" err="1" smtClean="0"/>
              <a:t>Postprodukce</a:t>
            </a:r>
            <a:r>
              <a:rPr lang="sk-SK" sz="2000" b="1" dirty="0" smtClean="0"/>
              <a:t> </a:t>
            </a:r>
            <a:r>
              <a:rPr lang="sk-SK" sz="2000" b="1" dirty="0" err="1" smtClean="0"/>
              <a:t>ořezem</a:t>
            </a:r>
            <a:r>
              <a:rPr lang="sk-SK" sz="2000" b="1" dirty="0"/>
              <a:t>?</a:t>
            </a:r>
          </a:p>
        </p:txBody>
      </p:sp>
      <p:pic>
        <p:nvPicPr>
          <p:cNvPr id="11" name="Obrázok 10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23929" y="1923147"/>
            <a:ext cx="1260252" cy="3659776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Postprodukce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4468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/>
              <a:t>Úprava v </a:t>
            </a:r>
            <a:r>
              <a:rPr lang="sk-SK" dirty="0" smtClean="0"/>
              <a:t>počítači / </a:t>
            </a:r>
            <a:r>
              <a:rPr lang="sk-SK" sz="1050" b="1" dirty="0" err="1" smtClean="0"/>
              <a:t>Postprodukce</a:t>
            </a:r>
            <a:r>
              <a:rPr lang="sk-SK" sz="1050" b="1" dirty="0" smtClean="0"/>
              <a:t> fotografie</a:t>
            </a:r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12776"/>
            <a:ext cx="82089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b="1" dirty="0" err="1" smtClean="0"/>
              <a:t>Postprodukce</a:t>
            </a:r>
            <a:r>
              <a:rPr lang="sk-SK" sz="2000" b="1" dirty="0" smtClean="0"/>
              <a:t> </a:t>
            </a:r>
            <a:r>
              <a:rPr lang="sk-SK" sz="2000" b="1" dirty="0" err="1" smtClean="0"/>
              <a:t>ořezem</a:t>
            </a:r>
            <a:r>
              <a:rPr lang="sk-SK" sz="2000" b="1" dirty="0"/>
              <a:t>?</a:t>
            </a:r>
          </a:p>
        </p:txBody>
      </p:sp>
      <p:pic>
        <p:nvPicPr>
          <p:cNvPr id="11" name="Obrázok 10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72013" y="1974253"/>
            <a:ext cx="1764084" cy="3557564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Postprodukce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4468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/>
              <a:t>Úprava v </a:t>
            </a:r>
            <a:r>
              <a:rPr lang="sk-SK" dirty="0" smtClean="0"/>
              <a:t>počítači / </a:t>
            </a:r>
            <a:r>
              <a:rPr lang="sk-SK" sz="1050" b="1" dirty="0" err="1" smtClean="0"/>
              <a:t>Postprodukce</a:t>
            </a:r>
            <a:r>
              <a:rPr lang="sk-SK" sz="1050" b="1" dirty="0" smtClean="0"/>
              <a:t> fotografie</a:t>
            </a:r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12776"/>
            <a:ext cx="82089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b="1" dirty="0" err="1" smtClean="0"/>
              <a:t>Postprodukce</a:t>
            </a:r>
            <a:r>
              <a:rPr lang="sk-SK" sz="2000" b="1" dirty="0" smtClean="0"/>
              <a:t> </a:t>
            </a:r>
            <a:r>
              <a:rPr lang="sk-SK" sz="2000" b="1" dirty="0" err="1" smtClean="0"/>
              <a:t>ořezem</a:t>
            </a:r>
            <a:r>
              <a:rPr lang="sk-SK" sz="2000" b="1" dirty="0"/>
              <a:t>?</a:t>
            </a:r>
          </a:p>
        </p:txBody>
      </p:sp>
      <p:pic>
        <p:nvPicPr>
          <p:cNvPr id="12" name="Obrázok 11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67958" y="2204864"/>
            <a:ext cx="2484162" cy="3209078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" name="Obrázok 12" descr="cameraobscu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19672" y="1988840"/>
            <a:ext cx="1260252" cy="3659776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" name="Obrázok 14" descr="cameraobscur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68144" y="1988840"/>
            <a:ext cx="1800200" cy="3630398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Postprodukce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4468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/>
              <a:t>Úprava v </a:t>
            </a:r>
            <a:r>
              <a:rPr lang="sk-SK" dirty="0" smtClean="0"/>
              <a:t>počítači / </a:t>
            </a:r>
            <a:r>
              <a:rPr lang="sk-SK" sz="1050" b="1" dirty="0" err="1" smtClean="0"/>
              <a:t>Postprodukce</a:t>
            </a:r>
            <a:r>
              <a:rPr lang="sk-SK" sz="1050" b="1" dirty="0" smtClean="0"/>
              <a:t> fotografie</a:t>
            </a:r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12776"/>
            <a:ext cx="820891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b="1" dirty="0" err="1" smtClean="0"/>
              <a:t>Postprodukce</a:t>
            </a:r>
            <a:r>
              <a:rPr lang="sk-SK" sz="2000" b="1" dirty="0" smtClean="0"/>
              <a:t> </a:t>
            </a:r>
            <a:r>
              <a:rPr lang="sk-SK" sz="2000" b="1" dirty="0" err="1" smtClean="0"/>
              <a:t>ještě</a:t>
            </a:r>
            <a:r>
              <a:rPr lang="sk-SK" sz="2000" b="1" dirty="0" smtClean="0"/>
              <a:t> jedno </a:t>
            </a:r>
            <a:r>
              <a:rPr lang="sk-SK" sz="2000" b="1" dirty="0" err="1" smtClean="0"/>
              <a:t>zamyšlení</a:t>
            </a:r>
            <a:endParaRPr lang="sk-SK" sz="2000" b="1" dirty="0" smtClean="0"/>
          </a:p>
          <a:p>
            <a:endParaRPr lang="cs-CZ" sz="2000" b="1" dirty="0"/>
          </a:p>
          <a:p>
            <a:r>
              <a:rPr lang="sk-SK" sz="2000" dirty="0" err="1"/>
              <a:t>Real</a:t>
            </a:r>
            <a:r>
              <a:rPr lang="sk-SK" sz="2000" dirty="0"/>
              <a:t> </a:t>
            </a:r>
            <a:r>
              <a:rPr lang="sk-SK" sz="2000" dirty="0" err="1" smtClean="0"/>
              <a:t>beauty</a:t>
            </a:r>
            <a:endParaRPr lang="sk-SK" sz="2000" dirty="0" smtClean="0"/>
          </a:p>
          <a:p>
            <a:r>
              <a:rPr lang="sk-SK" sz="1600" u="sng" dirty="0">
                <a:hlinkClick r:id="rId2"/>
              </a:rPr>
              <a:t>http://www.youtube.com/watch?v=iYhCn0jf46U</a:t>
            </a:r>
            <a:endParaRPr lang="sk-SK" sz="1600" dirty="0"/>
          </a:p>
          <a:p>
            <a:endParaRPr lang="sk-SK" sz="2000" dirty="0"/>
          </a:p>
          <a:p>
            <a:r>
              <a:rPr lang="pl-PL" sz="2000" dirty="0"/>
              <a:t>Jak vlastně taková fotografie opravdu zniká?</a:t>
            </a:r>
          </a:p>
          <a:p>
            <a:r>
              <a:rPr lang="sk-SK" sz="1600" u="sng" dirty="0">
                <a:hlinkClick r:id="rId3"/>
              </a:rPr>
              <a:t>http://vimeo.com/13994803</a:t>
            </a:r>
            <a:endParaRPr lang="sk-SK" sz="1600" dirty="0"/>
          </a:p>
          <a:p>
            <a:endParaRPr lang="sk-SK" sz="2000" b="1" dirty="0" smtClean="0"/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/>
              <a:t>Cvičení </a:t>
            </a:r>
          </a:p>
        </p:txBody>
      </p:sp>
      <p:sp>
        <p:nvSpPr>
          <p:cNvPr id="9" name="BlokTextu 8"/>
          <p:cNvSpPr txBox="1"/>
          <p:nvPr/>
        </p:nvSpPr>
        <p:spPr>
          <a:xfrm>
            <a:off x="539552" y="544468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smtClean="0"/>
              <a:t>Úprava v počítači / </a:t>
            </a:r>
            <a:r>
              <a:rPr lang="sk-SK" sz="1200" dirty="0"/>
              <a:t>Cvičení </a:t>
            </a:r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12776"/>
            <a:ext cx="820891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 smtClean="0"/>
              <a:t>A hurá na cvičení. </a:t>
            </a:r>
            <a:r>
              <a:rPr lang="cs-CZ" sz="2000" b="1" dirty="0" smtClean="0">
                <a:sym typeface="Wingdings" pitchFamily="2" charset="2"/>
              </a:rPr>
              <a:t></a:t>
            </a:r>
          </a:p>
          <a:p>
            <a:endParaRPr lang="cs-CZ" sz="2000" b="1" dirty="0">
              <a:sym typeface="Wingdings" pitchFamily="2" charset="2"/>
            </a:endParaRPr>
          </a:p>
          <a:p>
            <a:r>
              <a:rPr lang="cs-CZ" b="1" dirty="0" smtClean="0">
                <a:solidFill>
                  <a:srgbClr val="952727"/>
                </a:solidFill>
                <a:sym typeface="Wingdings" pitchFamily="2" charset="2"/>
              </a:rPr>
              <a:t>Proč GIMP a ne </a:t>
            </a:r>
            <a:r>
              <a:rPr lang="cs-CZ" b="1" dirty="0" err="1" smtClean="0">
                <a:solidFill>
                  <a:srgbClr val="952727"/>
                </a:solidFill>
                <a:sym typeface="Wingdings" pitchFamily="2" charset="2"/>
              </a:rPr>
              <a:t>Picasa</a:t>
            </a:r>
            <a:r>
              <a:rPr lang="cs-CZ" b="1" dirty="0" smtClean="0">
                <a:solidFill>
                  <a:srgbClr val="952727"/>
                </a:solidFill>
                <a:sym typeface="Wingdings" pitchFamily="2" charset="2"/>
              </a:rPr>
              <a:t>?</a:t>
            </a:r>
          </a:p>
          <a:p>
            <a:endParaRPr lang="cs-CZ" b="1" dirty="0">
              <a:sym typeface="Wingdings" pitchFamily="2" charset="2"/>
            </a:endParaRPr>
          </a:p>
          <a:p>
            <a:r>
              <a:rPr lang="pl-PL" sz="1600" dirty="0" smtClean="0"/>
              <a:t>- Umožňuje </a:t>
            </a:r>
            <a:r>
              <a:rPr lang="pl-PL" sz="1600" dirty="0"/>
              <a:t>mnohem větší kontrolu nad obrazem</a:t>
            </a:r>
          </a:p>
          <a:p>
            <a:r>
              <a:rPr lang="sk-SK" sz="1600" dirty="0" smtClean="0"/>
              <a:t>- </a:t>
            </a:r>
            <a:r>
              <a:rPr lang="sk-SK" sz="1600" dirty="0" err="1"/>
              <a:t>pracovat</a:t>
            </a:r>
            <a:r>
              <a:rPr lang="sk-SK" sz="1600" dirty="0"/>
              <a:t> s </a:t>
            </a:r>
            <a:r>
              <a:rPr lang="sk-SK" sz="1600" dirty="0" err="1"/>
              <a:t>vrstvam</a:t>
            </a:r>
            <a:endParaRPr lang="sk-SK" sz="1600" dirty="0"/>
          </a:p>
          <a:p>
            <a:r>
              <a:rPr lang="sk-SK" sz="1600" dirty="0" smtClean="0"/>
              <a:t>- </a:t>
            </a:r>
            <a:r>
              <a:rPr lang="sk-SK" sz="1600" dirty="0" err="1"/>
              <a:t>množství</a:t>
            </a:r>
            <a:r>
              <a:rPr lang="sk-SK" sz="1600" dirty="0"/>
              <a:t> </a:t>
            </a:r>
            <a:r>
              <a:rPr lang="sk-SK" sz="1600" dirty="0" err="1"/>
              <a:t>modulů</a:t>
            </a:r>
            <a:endParaRPr lang="sk-SK" sz="1600" dirty="0"/>
          </a:p>
          <a:p>
            <a:r>
              <a:rPr lang="sk-SK" sz="1600" dirty="0" smtClean="0"/>
              <a:t>- </a:t>
            </a:r>
            <a:r>
              <a:rPr lang="sk-SK" sz="1600" dirty="0" err="1" smtClean="0"/>
              <a:t>workflow</a:t>
            </a:r>
            <a:endParaRPr lang="sk-SK" sz="1600" dirty="0" smtClean="0"/>
          </a:p>
        </p:txBody>
      </p:sp>
      <p:sp>
        <p:nvSpPr>
          <p:cNvPr id="11" name="Ovál 10"/>
          <p:cNvSpPr/>
          <p:nvPr/>
        </p:nvSpPr>
        <p:spPr>
          <a:xfrm>
            <a:off x="8748464" y="260648"/>
            <a:ext cx="144016" cy="144016"/>
          </a:xfrm>
          <a:prstGeom prst="ellipse">
            <a:avLst/>
          </a:prstGeom>
          <a:solidFill>
            <a:srgbClr val="95272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2" name="BlokTextu 11"/>
          <p:cNvSpPr txBox="1"/>
          <p:nvPr/>
        </p:nvSpPr>
        <p:spPr>
          <a:xfrm>
            <a:off x="8316416" y="17841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7.3</a:t>
            </a: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8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/>
              <a:t>Tisk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539552" y="544468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Tisk</a:t>
            </a:r>
            <a:r>
              <a:rPr lang="sk-SK" dirty="0" smtClean="0"/>
              <a:t> / </a:t>
            </a:r>
            <a:r>
              <a:rPr lang="sk-SK" sz="1050" b="1" dirty="0" err="1" smtClean="0"/>
              <a:t>Barevné</a:t>
            </a:r>
            <a:r>
              <a:rPr lang="sk-SK" sz="1050" b="1" dirty="0" smtClean="0"/>
              <a:t> profily</a:t>
            </a:r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196752"/>
            <a:ext cx="82089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400" b="1" dirty="0" err="1"/>
              <a:t>Barevné</a:t>
            </a:r>
            <a:r>
              <a:rPr lang="sk-SK" sz="2400" b="1" dirty="0"/>
              <a:t> </a:t>
            </a:r>
            <a:r>
              <a:rPr lang="sk-SK" sz="2400" b="1" dirty="0" smtClean="0"/>
              <a:t>profily</a:t>
            </a:r>
            <a:endParaRPr lang="sk-SK" sz="2400" b="1" dirty="0"/>
          </a:p>
        </p:txBody>
      </p:sp>
      <p:pic>
        <p:nvPicPr>
          <p:cNvPr id="12" name="Obrázok 11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91666" y="1988841"/>
            <a:ext cx="3718309" cy="3672404"/>
          </a:xfrm>
          <a:prstGeom prst="rect">
            <a:avLst/>
          </a:prstGeom>
          <a:ln w="25400">
            <a:noFill/>
          </a:ln>
          <a:effectLst/>
        </p:spPr>
      </p:pic>
      <p:sp>
        <p:nvSpPr>
          <p:cNvPr id="11" name="Ovál 10"/>
          <p:cNvSpPr/>
          <p:nvPr/>
        </p:nvSpPr>
        <p:spPr>
          <a:xfrm>
            <a:off x="8748464" y="260648"/>
            <a:ext cx="144016" cy="144016"/>
          </a:xfrm>
          <a:prstGeom prst="ellipse">
            <a:avLst/>
          </a:prstGeom>
          <a:solidFill>
            <a:srgbClr val="95272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3" name="BlokTextu 12"/>
          <p:cNvSpPr txBox="1"/>
          <p:nvPr/>
        </p:nvSpPr>
        <p:spPr>
          <a:xfrm>
            <a:off x="8316416" y="17841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7.1</a:t>
            </a:r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9" name="BlokTextu 8"/>
          <p:cNvSpPr txBox="1"/>
          <p:nvPr/>
        </p:nvSpPr>
        <p:spPr>
          <a:xfrm>
            <a:off x="539552" y="544468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Tisk</a:t>
            </a:r>
            <a:r>
              <a:rPr lang="sk-SK" dirty="0" smtClean="0"/>
              <a:t> / </a:t>
            </a:r>
            <a:r>
              <a:rPr lang="sk-SK" sz="1050" b="1" dirty="0" err="1" smtClean="0"/>
              <a:t>Barevné</a:t>
            </a:r>
            <a:r>
              <a:rPr lang="sk-SK" sz="1050" b="1" dirty="0" smtClean="0"/>
              <a:t> profily</a:t>
            </a:r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44714"/>
            <a:ext cx="8208912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b="1" dirty="0" smtClean="0"/>
              <a:t>RGB</a:t>
            </a:r>
          </a:p>
          <a:p>
            <a:endParaRPr lang="sk-SK" sz="2000" dirty="0"/>
          </a:p>
          <a:p>
            <a:r>
              <a:rPr lang="sk-SK" sz="1600" dirty="0" smtClean="0"/>
              <a:t>- </a:t>
            </a:r>
            <a:r>
              <a:rPr lang="sk-SK" sz="1600" dirty="0" err="1"/>
              <a:t>nejvíce</a:t>
            </a:r>
            <a:r>
              <a:rPr lang="sk-SK" sz="1600" dirty="0"/>
              <a:t> používané </a:t>
            </a:r>
            <a:r>
              <a:rPr lang="sk-SK" sz="1600" dirty="0" err="1"/>
              <a:t>barevné</a:t>
            </a:r>
            <a:r>
              <a:rPr lang="sk-SK" sz="1600" dirty="0"/>
              <a:t> </a:t>
            </a:r>
            <a:r>
              <a:rPr lang="sk-SK" sz="1600" dirty="0" err="1"/>
              <a:t>míchání</a:t>
            </a:r>
            <a:r>
              <a:rPr lang="sk-SK" sz="1600" dirty="0"/>
              <a:t> dnešní doby</a:t>
            </a:r>
          </a:p>
          <a:p>
            <a:pPr>
              <a:buFontTx/>
              <a:buChar char="-"/>
            </a:pPr>
            <a:r>
              <a:rPr lang="sk-SK" sz="1600" dirty="0" err="1" smtClean="0"/>
              <a:t>veškerá</a:t>
            </a:r>
            <a:r>
              <a:rPr lang="sk-SK" sz="1600" dirty="0" smtClean="0"/>
              <a:t> </a:t>
            </a:r>
            <a:r>
              <a:rPr lang="sk-SK" sz="1600" dirty="0" err="1"/>
              <a:t>zařízení</a:t>
            </a:r>
            <a:r>
              <a:rPr lang="sk-SK" sz="1600" dirty="0"/>
              <a:t>, </a:t>
            </a:r>
            <a:r>
              <a:rPr lang="sk-SK" sz="1600" dirty="0" err="1"/>
              <a:t>která</a:t>
            </a:r>
            <a:r>
              <a:rPr lang="sk-SK" sz="1600" dirty="0"/>
              <a:t> </a:t>
            </a:r>
            <a:r>
              <a:rPr lang="sk-SK" sz="1600" dirty="0" err="1"/>
              <a:t>produkují</a:t>
            </a:r>
            <a:r>
              <a:rPr lang="sk-SK" sz="1600" dirty="0"/>
              <a:t> </a:t>
            </a:r>
            <a:r>
              <a:rPr lang="sk-SK" sz="1600" dirty="0" err="1"/>
              <a:t>barvu</a:t>
            </a:r>
            <a:r>
              <a:rPr lang="sk-SK" sz="1600" dirty="0"/>
              <a:t> na </a:t>
            </a:r>
            <a:r>
              <a:rPr lang="sk-SK" sz="1600" dirty="0" err="1"/>
              <a:t>základě</a:t>
            </a:r>
            <a:r>
              <a:rPr lang="sk-SK" sz="1600" dirty="0"/>
              <a:t> </a:t>
            </a:r>
            <a:r>
              <a:rPr lang="sk-SK" sz="1600" dirty="0" err="1"/>
              <a:t>vyzařování</a:t>
            </a:r>
            <a:r>
              <a:rPr lang="sk-SK" sz="1600" dirty="0"/>
              <a:t> </a:t>
            </a:r>
            <a:r>
              <a:rPr lang="sk-SK" sz="1600" dirty="0" err="1" smtClean="0"/>
              <a:t>světla</a:t>
            </a:r>
            <a:endParaRPr lang="sk-SK" sz="1600" dirty="0" smtClean="0"/>
          </a:p>
          <a:p>
            <a:pPr>
              <a:buFontTx/>
              <a:buChar char="-"/>
            </a:pPr>
            <a:endParaRPr lang="sk-SK" sz="1600" dirty="0"/>
          </a:p>
          <a:p>
            <a:r>
              <a:rPr lang="sk-SK" sz="1600" u="sng" dirty="0" err="1" smtClean="0"/>
              <a:t>Reprezentace</a:t>
            </a:r>
            <a:r>
              <a:rPr lang="sk-SK" sz="1600" u="sng" dirty="0" smtClean="0"/>
              <a:t> :</a:t>
            </a:r>
          </a:p>
          <a:p>
            <a:endParaRPr lang="sk-SK" sz="1600" u="sng" dirty="0" smtClean="0"/>
          </a:p>
          <a:p>
            <a:r>
              <a:rPr lang="sk-SK" sz="1600" dirty="0" smtClean="0"/>
              <a:t>Aritmetická	 (</a:t>
            </a:r>
            <a:r>
              <a:rPr lang="sk-SK" sz="1600" dirty="0" err="1"/>
              <a:t>float,float,float</a:t>
            </a:r>
            <a:r>
              <a:rPr lang="sk-SK" sz="1600" dirty="0"/>
              <a:t>)</a:t>
            </a:r>
            <a:br>
              <a:rPr lang="sk-SK" sz="1600" dirty="0"/>
            </a:br>
            <a:r>
              <a:rPr lang="sk-SK" sz="1600" dirty="0" err="1"/>
              <a:t>Percentilová</a:t>
            </a:r>
            <a:r>
              <a:rPr lang="sk-SK" sz="1600" dirty="0"/>
              <a:t> </a:t>
            </a:r>
            <a:r>
              <a:rPr lang="sk-SK" sz="1600" dirty="0" smtClean="0"/>
              <a:t>(</a:t>
            </a:r>
            <a:r>
              <a:rPr lang="sk-SK" sz="1600" dirty="0" err="1"/>
              <a:t>procento</a:t>
            </a:r>
            <a:r>
              <a:rPr lang="sk-SK" sz="1600" dirty="0"/>
              <a:t>, </a:t>
            </a:r>
            <a:r>
              <a:rPr lang="sk-SK" sz="1600" dirty="0" err="1"/>
              <a:t>procento</a:t>
            </a:r>
            <a:r>
              <a:rPr lang="sk-SK" sz="1600" dirty="0"/>
              <a:t>, </a:t>
            </a:r>
            <a:r>
              <a:rPr lang="sk-SK" sz="1600" dirty="0" err="1"/>
              <a:t>procento</a:t>
            </a:r>
            <a:r>
              <a:rPr lang="sk-SK" sz="1600" dirty="0"/>
              <a:t>)</a:t>
            </a:r>
            <a:br>
              <a:rPr lang="sk-SK" sz="1600" dirty="0"/>
            </a:br>
            <a:r>
              <a:rPr lang="sk-SK" sz="1600" dirty="0" err="1"/>
              <a:t>Digitální</a:t>
            </a:r>
            <a:r>
              <a:rPr lang="sk-SK" sz="1600" dirty="0"/>
              <a:t> </a:t>
            </a:r>
            <a:r>
              <a:rPr lang="sk-SK" sz="1600" dirty="0" smtClean="0"/>
              <a:t>(</a:t>
            </a:r>
            <a:r>
              <a:rPr lang="sk-SK" sz="1600" dirty="0"/>
              <a:t>R,G,B) 0 &lt; R,G,B &lt; max</a:t>
            </a:r>
            <a:br>
              <a:rPr lang="sk-SK" sz="1600" dirty="0"/>
            </a:br>
            <a:r>
              <a:rPr lang="sk-SK" sz="1600" dirty="0" err="1"/>
              <a:t>Hexadecimální</a:t>
            </a:r>
            <a:r>
              <a:rPr lang="sk-SK" sz="1600" dirty="0"/>
              <a:t> </a:t>
            </a:r>
            <a:r>
              <a:rPr lang="sk-SK" sz="1600" dirty="0" err="1"/>
              <a:t>Digitální</a:t>
            </a:r>
            <a:r>
              <a:rPr lang="sk-SK" sz="1600" dirty="0"/>
              <a:t> </a:t>
            </a:r>
            <a:r>
              <a:rPr lang="sk-SK" sz="1600" dirty="0" smtClean="0"/>
              <a:t>(</a:t>
            </a:r>
            <a:r>
              <a:rPr lang="sk-SK" sz="1600" dirty="0"/>
              <a:t>8-bit) (#FF0000)</a:t>
            </a:r>
          </a:p>
          <a:p>
            <a:endParaRPr lang="sk-SK" sz="2000" dirty="0"/>
          </a:p>
        </p:txBody>
      </p:sp>
      <p:pic>
        <p:nvPicPr>
          <p:cNvPr id="12" name="Obrázok 11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08104" y="3212978"/>
            <a:ext cx="2664294" cy="2664294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4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/>
              <a:t>Tisk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11" name="Ovál 10"/>
          <p:cNvSpPr/>
          <p:nvPr/>
        </p:nvSpPr>
        <p:spPr>
          <a:xfrm>
            <a:off x="8748464" y="260648"/>
            <a:ext cx="144016" cy="144016"/>
          </a:xfrm>
          <a:prstGeom prst="ellipse">
            <a:avLst/>
          </a:prstGeom>
          <a:solidFill>
            <a:srgbClr val="95272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3" name="BlokTextu 12"/>
          <p:cNvSpPr txBox="1"/>
          <p:nvPr/>
        </p:nvSpPr>
        <p:spPr>
          <a:xfrm>
            <a:off x="8316416" y="17841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7.1</a:t>
            </a:r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9" name="BlokTextu 8"/>
          <p:cNvSpPr txBox="1"/>
          <p:nvPr/>
        </p:nvSpPr>
        <p:spPr>
          <a:xfrm>
            <a:off x="539552" y="544468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Tisk</a:t>
            </a:r>
            <a:r>
              <a:rPr lang="sk-SK" dirty="0" smtClean="0"/>
              <a:t> / </a:t>
            </a:r>
            <a:r>
              <a:rPr lang="sk-SK" sz="1050" b="1" dirty="0" err="1" smtClean="0"/>
              <a:t>Barevné</a:t>
            </a:r>
            <a:r>
              <a:rPr lang="sk-SK" sz="1050" b="1" dirty="0" smtClean="0"/>
              <a:t> profily</a:t>
            </a:r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44714"/>
            <a:ext cx="82089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b="1" dirty="0" smtClean="0"/>
              <a:t>RGB </a:t>
            </a:r>
          </a:p>
          <a:p>
            <a:endParaRPr lang="sk-SK" sz="2000" b="1" dirty="0" smtClean="0"/>
          </a:p>
          <a:p>
            <a:r>
              <a:rPr lang="sk-SK" sz="2000" dirty="0" err="1" smtClean="0"/>
              <a:t>Ukázka</a:t>
            </a:r>
            <a:r>
              <a:rPr lang="sk-SK" sz="2000" dirty="0" smtClean="0"/>
              <a:t> </a:t>
            </a:r>
            <a:r>
              <a:rPr lang="sk-SK" sz="2000" dirty="0" err="1" smtClean="0"/>
              <a:t>separace</a:t>
            </a:r>
            <a:r>
              <a:rPr lang="sk-SK" sz="2000" dirty="0" smtClean="0"/>
              <a:t> </a:t>
            </a:r>
            <a:r>
              <a:rPr lang="sk-SK" sz="2000" dirty="0" err="1" smtClean="0"/>
              <a:t>berevných</a:t>
            </a:r>
            <a:r>
              <a:rPr lang="sk-SK" sz="2000" dirty="0" smtClean="0"/>
              <a:t> kanál</a:t>
            </a:r>
            <a:r>
              <a:rPr lang="cs-CZ" sz="2000" dirty="0" smtClean="0"/>
              <a:t>ů</a:t>
            </a:r>
            <a:endParaRPr lang="sk-SK" sz="2000" dirty="0" smtClean="0"/>
          </a:p>
        </p:txBody>
      </p:sp>
      <p:pic>
        <p:nvPicPr>
          <p:cNvPr id="11" name="Obrázok 10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00192" y="692696"/>
            <a:ext cx="1777974" cy="5312674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3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/>
              <a:t>Tisk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12" name="Ovál 11"/>
          <p:cNvSpPr/>
          <p:nvPr/>
        </p:nvSpPr>
        <p:spPr>
          <a:xfrm>
            <a:off x="8748464" y="260648"/>
            <a:ext cx="144016" cy="144016"/>
          </a:xfrm>
          <a:prstGeom prst="ellipse">
            <a:avLst/>
          </a:prstGeom>
          <a:solidFill>
            <a:srgbClr val="95272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4" name="BlokTextu 13"/>
          <p:cNvSpPr txBox="1"/>
          <p:nvPr/>
        </p:nvSpPr>
        <p:spPr>
          <a:xfrm>
            <a:off x="8316416" y="17841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7.1</a:t>
            </a:r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9" name="BlokTextu 8"/>
          <p:cNvSpPr txBox="1"/>
          <p:nvPr/>
        </p:nvSpPr>
        <p:spPr>
          <a:xfrm>
            <a:off x="539552" y="544468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Tisk</a:t>
            </a:r>
            <a:r>
              <a:rPr lang="sk-SK" dirty="0" smtClean="0"/>
              <a:t> / </a:t>
            </a:r>
            <a:r>
              <a:rPr lang="sk-SK" sz="1050" b="1" dirty="0" err="1" smtClean="0"/>
              <a:t>Barevné</a:t>
            </a:r>
            <a:r>
              <a:rPr lang="sk-SK" sz="1050" b="1" dirty="0" smtClean="0"/>
              <a:t> profily</a:t>
            </a:r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44714"/>
            <a:ext cx="820891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b="1" dirty="0" smtClean="0"/>
              <a:t>CMYK</a:t>
            </a:r>
          </a:p>
          <a:p>
            <a:endParaRPr lang="sk-SK" sz="2000" dirty="0"/>
          </a:p>
          <a:p>
            <a:pPr>
              <a:buFontTx/>
              <a:buChar char="-"/>
            </a:pPr>
            <a:r>
              <a:rPr lang="sk-SK" sz="1600" dirty="0" smtClean="0"/>
              <a:t> </a:t>
            </a:r>
            <a:r>
              <a:rPr lang="sk-SK" sz="1600" dirty="0" err="1" smtClean="0"/>
              <a:t>subtraktivní</a:t>
            </a:r>
            <a:r>
              <a:rPr lang="sk-SK" sz="1600" dirty="0" smtClean="0"/>
              <a:t> </a:t>
            </a:r>
            <a:r>
              <a:rPr lang="sk-SK" sz="1600" dirty="0" err="1"/>
              <a:t>míchaní</a:t>
            </a:r>
            <a:r>
              <a:rPr lang="sk-SK" sz="1600" dirty="0"/>
              <a:t> </a:t>
            </a:r>
            <a:r>
              <a:rPr lang="sk-SK" sz="1600" dirty="0" err="1"/>
              <a:t>barvy</a:t>
            </a:r>
            <a:endParaRPr lang="sk-SK" sz="1600" dirty="0"/>
          </a:p>
          <a:p>
            <a:pPr>
              <a:buFontTx/>
              <a:buChar char="-"/>
            </a:pPr>
            <a:r>
              <a:rPr lang="sk-SK" sz="1600" dirty="0" smtClean="0"/>
              <a:t> </a:t>
            </a:r>
            <a:r>
              <a:rPr lang="sk-SK" sz="1600" dirty="0" err="1" smtClean="0"/>
              <a:t>mícháme</a:t>
            </a:r>
            <a:r>
              <a:rPr lang="sk-SK" sz="1600" dirty="0" smtClean="0"/>
              <a:t> </a:t>
            </a:r>
            <a:r>
              <a:rPr lang="sk-SK" sz="1600" dirty="0"/>
              <a:t>reálnou </a:t>
            </a:r>
            <a:r>
              <a:rPr lang="sk-SK" sz="1600" dirty="0" err="1"/>
              <a:t>barvu</a:t>
            </a:r>
            <a:r>
              <a:rPr lang="sk-SK" sz="1600" dirty="0"/>
              <a:t> a ne </a:t>
            </a:r>
            <a:r>
              <a:rPr lang="sk-SK" sz="1600" dirty="0" err="1"/>
              <a:t>světlo</a:t>
            </a:r>
            <a:endParaRPr lang="sk-SK" sz="1600" dirty="0"/>
          </a:p>
          <a:p>
            <a:pPr>
              <a:buFontTx/>
              <a:buChar char="-"/>
            </a:pPr>
            <a:r>
              <a:rPr lang="cs-CZ" sz="1600" dirty="0" smtClean="0"/>
              <a:t> CMY </a:t>
            </a:r>
            <a:r>
              <a:rPr lang="sk-SK" sz="1600" dirty="0" smtClean="0"/>
              <a:t>(K?)</a:t>
            </a:r>
          </a:p>
          <a:p>
            <a:pPr lvl="1">
              <a:buFontTx/>
              <a:buChar char="-"/>
            </a:pPr>
            <a:r>
              <a:rPr lang="sk-SK" sz="1600" dirty="0" smtClean="0"/>
              <a:t> CMY </a:t>
            </a:r>
            <a:r>
              <a:rPr lang="sk-SK" sz="1600" dirty="0" err="1" smtClean="0"/>
              <a:t>dává</a:t>
            </a:r>
            <a:r>
              <a:rPr lang="sk-SK" sz="1600" dirty="0" smtClean="0"/>
              <a:t> šedou</a:t>
            </a:r>
          </a:p>
          <a:p>
            <a:pPr lvl="1">
              <a:buFontTx/>
              <a:buChar char="-"/>
            </a:pPr>
            <a:r>
              <a:rPr lang="sk-SK" sz="1600" dirty="0"/>
              <a:t> </a:t>
            </a:r>
            <a:r>
              <a:rPr lang="sk-SK" sz="1600" dirty="0" smtClean="0"/>
              <a:t>K je </a:t>
            </a:r>
            <a:r>
              <a:rPr lang="sk-SK" sz="1600" dirty="0" err="1" smtClean="0"/>
              <a:t>černá</a:t>
            </a:r>
            <a:r>
              <a:rPr lang="sk-SK" sz="1600" dirty="0" smtClean="0"/>
              <a:t> </a:t>
            </a:r>
            <a:r>
              <a:rPr lang="sk-SK" sz="1600" dirty="0" err="1" smtClean="0"/>
              <a:t>složka</a:t>
            </a:r>
            <a:endParaRPr lang="sk-SK" sz="1600" dirty="0" smtClean="0"/>
          </a:p>
          <a:p>
            <a:pPr lvl="2">
              <a:buFontTx/>
              <a:buChar char="-"/>
            </a:pPr>
            <a:r>
              <a:rPr lang="sk-SK" sz="1600" dirty="0" smtClean="0"/>
              <a:t> </a:t>
            </a:r>
            <a:r>
              <a:rPr lang="sk-SK" sz="1600" dirty="0" err="1" smtClean="0"/>
              <a:t>Šetří</a:t>
            </a:r>
            <a:r>
              <a:rPr lang="sk-SK" sz="1600" dirty="0" smtClean="0"/>
              <a:t> „drahé“ CMY</a:t>
            </a:r>
            <a:endParaRPr lang="sk-SK" sz="1600" dirty="0"/>
          </a:p>
          <a:p>
            <a:endParaRPr lang="sk-SK" sz="2000" dirty="0"/>
          </a:p>
        </p:txBody>
      </p:sp>
      <p:pic>
        <p:nvPicPr>
          <p:cNvPr id="11" name="Obrázok 10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80112" y="1412776"/>
            <a:ext cx="2232248" cy="2232248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" name="Obrázok 11" descr="cameraobscu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80112" y="3861048"/>
            <a:ext cx="2232248" cy="2232248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4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/>
              <a:t>Tisk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15" name="Ovál 14"/>
          <p:cNvSpPr/>
          <p:nvPr/>
        </p:nvSpPr>
        <p:spPr>
          <a:xfrm>
            <a:off x="8748464" y="260648"/>
            <a:ext cx="144016" cy="144016"/>
          </a:xfrm>
          <a:prstGeom prst="ellipse">
            <a:avLst/>
          </a:prstGeom>
          <a:solidFill>
            <a:srgbClr val="95272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6" name="BlokTextu 15"/>
          <p:cNvSpPr txBox="1"/>
          <p:nvPr/>
        </p:nvSpPr>
        <p:spPr>
          <a:xfrm>
            <a:off x="8316416" y="17841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7.1</a:t>
            </a:r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6660232" y="6492875"/>
            <a:ext cx="2411760" cy="36512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D8D8D8">
                    <a:lumMod val="10000"/>
                  </a:srgbClr>
                </a:solidFill>
                <a:effectLst/>
                <a:uLnTx/>
                <a:uFillTx/>
              </a:rPr>
              <a:t>Masarykova Univerzita Fakulta Informatiky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107504" y="6525344"/>
            <a:ext cx="8928992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headEnd type="none" w="sm" len="sm"/>
          </a:ln>
          <a:effectLst/>
        </p:spPr>
      </p:cxnSp>
      <p:sp>
        <p:nvSpPr>
          <p:cNvPr id="9" name="BlokTextu 8"/>
          <p:cNvSpPr txBox="1"/>
          <p:nvPr/>
        </p:nvSpPr>
        <p:spPr>
          <a:xfrm>
            <a:off x="539552" y="544468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err="1" smtClean="0"/>
              <a:t>Digitální</a:t>
            </a:r>
            <a:r>
              <a:rPr lang="sk-SK" sz="3200" dirty="0" smtClean="0"/>
              <a:t> fotografie </a:t>
            </a:r>
            <a:r>
              <a:rPr lang="sk-SK" sz="2400" dirty="0" smtClean="0"/>
              <a:t>/</a:t>
            </a:r>
            <a:r>
              <a:rPr lang="sk-SK" sz="3200" dirty="0" smtClean="0"/>
              <a:t> </a:t>
            </a:r>
            <a:r>
              <a:rPr lang="sk-SK" dirty="0" err="1" smtClean="0"/>
              <a:t>Tisk</a:t>
            </a:r>
            <a:r>
              <a:rPr lang="sk-SK" dirty="0" smtClean="0"/>
              <a:t> / </a:t>
            </a:r>
            <a:r>
              <a:rPr lang="sk-SK" sz="1050" b="1" dirty="0" err="1" smtClean="0"/>
              <a:t>Barevné</a:t>
            </a:r>
            <a:r>
              <a:rPr lang="sk-SK" sz="1050" b="1" dirty="0" smtClean="0"/>
              <a:t> profily</a:t>
            </a:r>
            <a:endParaRPr lang="sk-SK" dirty="0"/>
          </a:p>
        </p:txBody>
      </p:sp>
      <p:sp>
        <p:nvSpPr>
          <p:cNvPr id="10" name="BlokTextu 9"/>
          <p:cNvSpPr txBox="1"/>
          <p:nvPr/>
        </p:nvSpPr>
        <p:spPr>
          <a:xfrm>
            <a:off x="539552" y="1444714"/>
            <a:ext cx="82089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b="1" dirty="0" smtClean="0"/>
              <a:t>CMY </a:t>
            </a:r>
            <a:r>
              <a:rPr lang="sk-SK" sz="2000" b="1" dirty="0" err="1" smtClean="0"/>
              <a:t>vs</a:t>
            </a:r>
            <a:r>
              <a:rPr lang="sk-SK" sz="2000" b="1" dirty="0" smtClean="0"/>
              <a:t> CMYK </a:t>
            </a:r>
          </a:p>
          <a:p>
            <a:endParaRPr lang="sk-SK" sz="2000" b="1" dirty="0" smtClean="0"/>
          </a:p>
          <a:p>
            <a:r>
              <a:rPr lang="sk-SK" sz="2000" dirty="0" err="1" smtClean="0"/>
              <a:t>Ukázka</a:t>
            </a:r>
            <a:r>
              <a:rPr lang="sk-SK" sz="2000" dirty="0" smtClean="0"/>
              <a:t> </a:t>
            </a:r>
            <a:r>
              <a:rPr lang="sk-SK" sz="2000" dirty="0" err="1" smtClean="0"/>
              <a:t>separace</a:t>
            </a:r>
            <a:r>
              <a:rPr lang="sk-SK" sz="2000" dirty="0" smtClean="0"/>
              <a:t> </a:t>
            </a:r>
            <a:r>
              <a:rPr lang="sk-SK" sz="2000" dirty="0" err="1" smtClean="0"/>
              <a:t>berevných</a:t>
            </a:r>
            <a:r>
              <a:rPr lang="sk-SK" sz="2000" dirty="0" smtClean="0"/>
              <a:t> kanál</a:t>
            </a:r>
            <a:r>
              <a:rPr lang="cs-CZ" sz="2000" dirty="0" smtClean="0"/>
              <a:t>ů</a:t>
            </a:r>
            <a:endParaRPr lang="sk-SK" sz="2000" dirty="0" smtClean="0"/>
          </a:p>
        </p:txBody>
      </p:sp>
      <p:pic>
        <p:nvPicPr>
          <p:cNvPr id="11" name="Obrázok 10" descr="cameraobscu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00772" y="1412776"/>
            <a:ext cx="1535985" cy="4592594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" name="Obrázok 11" descr="cameraobscu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1412776"/>
            <a:ext cx="1535984" cy="3440144"/>
          </a:xfrm>
          <a:prstGeom prst="rect">
            <a:avLst/>
          </a:prstGeom>
          <a:ln w="254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4" name="Zástupný symbol päty 3"/>
          <p:cNvSpPr txBox="1">
            <a:spLocks/>
          </p:cNvSpPr>
          <p:nvPr/>
        </p:nvSpPr>
        <p:spPr>
          <a:xfrm>
            <a:off x="72008" y="6492875"/>
            <a:ext cx="5508104" cy="365125"/>
          </a:xfrm>
          <a:prstGeom prst="rect">
            <a:avLst/>
          </a:prstGeom>
        </p:spPr>
        <p:txBody>
          <a:bodyPr vert="horz" anchor="ctr"/>
          <a:lstStyle/>
          <a:p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Současná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počítačová grafika / </a:t>
            </a:r>
            <a:r>
              <a:rPr lang="sk-SK" sz="1000" dirty="0" err="1" smtClean="0">
                <a:solidFill>
                  <a:schemeClr val="bg1">
                    <a:lumMod val="10000"/>
                  </a:schemeClr>
                </a:solidFill>
              </a:rPr>
              <a:t>Digitální</a:t>
            </a:r>
            <a:r>
              <a:rPr lang="sk-SK" sz="1000" dirty="0" smtClean="0">
                <a:solidFill>
                  <a:schemeClr val="bg1">
                    <a:lumMod val="10000"/>
                  </a:schemeClr>
                </a:solidFill>
              </a:rPr>
              <a:t> fotografie / </a:t>
            </a:r>
            <a:r>
              <a:rPr lang="sk-SK" sz="1000" dirty="0" err="1" smtClean="0"/>
              <a:t>Tisk</a:t>
            </a:r>
            <a:endParaRPr lang="sk-SK" sz="10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15" name="Ovál 14"/>
          <p:cNvSpPr/>
          <p:nvPr/>
        </p:nvSpPr>
        <p:spPr>
          <a:xfrm>
            <a:off x="8748464" y="260648"/>
            <a:ext cx="144016" cy="144016"/>
          </a:xfrm>
          <a:prstGeom prst="ellipse">
            <a:avLst/>
          </a:prstGeom>
          <a:solidFill>
            <a:srgbClr val="95272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6" name="BlokTextu 15"/>
          <p:cNvSpPr txBox="1"/>
          <p:nvPr/>
        </p:nvSpPr>
        <p:spPr>
          <a:xfrm>
            <a:off x="8316416" y="17841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>
                <a:solidFill>
                  <a:srgbClr val="952727"/>
                </a:solidFill>
              </a:rPr>
              <a:t>7.1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án">
  <a:themeElements>
    <a:clrScheme name="Vlastná 1">
      <a:dk1>
        <a:srgbClr val="262626"/>
      </a:dk1>
      <a:lt1>
        <a:srgbClr val="D8D8D8"/>
      </a:lt1>
      <a:dk2>
        <a:srgbClr val="0C0C0C"/>
      </a:dk2>
      <a:lt2>
        <a:srgbClr val="F2F2F2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B85B22"/>
      </a:hlink>
      <a:folHlink>
        <a:srgbClr val="7B3C16"/>
      </a:folHlink>
    </a:clrScheme>
    <a:fontScheme name="Mediá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á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 err="1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1043</TotalTime>
  <Words>6269</Words>
  <Application>Microsoft Office PowerPoint</Application>
  <PresentationFormat>Prezentácia na obrazovke (4:3)</PresentationFormat>
  <Paragraphs>1100</Paragraphs>
  <Slides>141</Slides>
  <Notes>3</Notes>
  <HiddenSlides>0</HiddenSlides>
  <MMClips>0</MMClips>
  <ScaleCrop>false</ScaleCrop>
  <HeadingPairs>
    <vt:vector size="6" baseType="variant">
      <vt:variant>
        <vt:lpstr>Motív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snímok</vt:lpstr>
      </vt:variant>
      <vt:variant>
        <vt:i4>141</vt:i4>
      </vt:variant>
    </vt:vector>
  </HeadingPairs>
  <TitlesOfParts>
    <vt:vector size="143" baseType="lpstr">
      <vt:lpstr>Medián</vt:lpstr>
      <vt:lpstr>Rovnica</vt:lpstr>
      <vt:lpstr>Snímka 1</vt:lpstr>
      <vt:lpstr>Snímka 2</vt:lpstr>
      <vt:lpstr>Snímka 3</vt:lpstr>
      <vt:lpstr>Snímka 4</vt:lpstr>
      <vt:lpstr>Snímka 5</vt:lpstr>
      <vt:lpstr>Snímka 6</vt:lpstr>
      <vt:lpstr>Snímka 7</vt:lpstr>
      <vt:lpstr>Snímka 8</vt:lpstr>
      <vt:lpstr>Snímka 9</vt:lpstr>
      <vt:lpstr>Snímka 10</vt:lpstr>
      <vt:lpstr>Snímka 11</vt:lpstr>
      <vt:lpstr>Snímka 12</vt:lpstr>
      <vt:lpstr>Snímka 13</vt:lpstr>
      <vt:lpstr>Snímka 14</vt:lpstr>
      <vt:lpstr>Snímka 15</vt:lpstr>
      <vt:lpstr>Snímka 16</vt:lpstr>
      <vt:lpstr>Snímka 17</vt:lpstr>
      <vt:lpstr>Snímka 18</vt:lpstr>
      <vt:lpstr>Snímka 19</vt:lpstr>
      <vt:lpstr>Snímka 20</vt:lpstr>
      <vt:lpstr>Snímka 21</vt:lpstr>
      <vt:lpstr>Snímka 22</vt:lpstr>
      <vt:lpstr>Snímka 23</vt:lpstr>
      <vt:lpstr>Snímka 24</vt:lpstr>
      <vt:lpstr>Snímka 25</vt:lpstr>
      <vt:lpstr>Snímka 26</vt:lpstr>
      <vt:lpstr>Snímka 27</vt:lpstr>
      <vt:lpstr>Snímka 28</vt:lpstr>
      <vt:lpstr>Snímka 29</vt:lpstr>
      <vt:lpstr>Snímka 30</vt:lpstr>
      <vt:lpstr>Snímka 31</vt:lpstr>
      <vt:lpstr>Snímka 32</vt:lpstr>
      <vt:lpstr>Snímka 33</vt:lpstr>
      <vt:lpstr>Snímka 34</vt:lpstr>
      <vt:lpstr>Snímka 35</vt:lpstr>
      <vt:lpstr>Snímka 36</vt:lpstr>
      <vt:lpstr>Snímka 37</vt:lpstr>
      <vt:lpstr>Snímka 38</vt:lpstr>
      <vt:lpstr>Snímka 39</vt:lpstr>
      <vt:lpstr>Snímka 40</vt:lpstr>
      <vt:lpstr>Snímka 41</vt:lpstr>
      <vt:lpstr>Snímka 42</vt:lpstr>
      <vt:lpstr>Snímka 43</vt:lpstr>
      <vt:lpstr>Snímka 44</vt:lpstr>
      <vt:lpstr>Snímka 45</vt:lpstr>
      <vt:lpstr>Snímka 46</vt:lpstr>
      <vt:lpstr>Snímka 47</vt:lpstr>
      <vt:lpstr>Snímka 48</vt:lpstr>
      <vt:lpstr>Snímka 49</vt:lpstr>
      <vt:lpstr>Snímka 50</vt:lpstr>
      <vt:lpstr>Snímka 51</vt:lpstr>
      <vt:lpstr>Snímka 52</vt:lpstr>
      <vt:lpstr>Snímka 53</vt:lpstr>
      <vt:lpstr>Snímka 54</vt:lpstr>
      <vt:lpstr>Snímka 55</vt:lpstr>
      <vt:lpstr>Snímka 56</vt:lpstr>
      <vt:lpstr>Snímka 57</vt:lpstr>
      <vt:lpstr>Snímka 58</vt:lpstr>
      <vt:lpstr>Snímka 59</vt:lpstr>
      <vt:lpstr>Snímka 60</vt:lpstr>
      <vt:lpstr>Snímka 61</vt:lpstr>
      <vt:lpstr>Snímka 62</vt:lpstr>
      <vt:lpstr>Snímka 63</vt:lpstr>
      <vt:lpstr>Snímka 64</vt:lpstr>
      <vt:lpstr>Snímka 65</vt:lpstr>
      <vt:lpstr>Snímka 66</vt:lpstr>
      <vt:lpstr>Snímka 67</vt:lpstr>
      <vt:lpstr>Snímka 68</vt:lpstr>
      <vt:lpstr>Snímka 69</vt:lpstr>
      <vt:lpstr>Snímka 70</vt:lpstr>
      <vt:lpstr>Snímka 71</vt:lpstr>
      <vt:lpstr>Snímka 72</vt:lpstr>
      <vt:lpstr>Snímka 73</vt:lpstr>
      <vt:lpstr>Snímka 74</vt:lpstr>
      <vt:lpstr>Snímka 75</vt:lpstr>
      <vt:lpstr>Snímka 76</vt:lpstr>
      <vt:lpstr>Snímka 77</vt:lpstr>
      <vt:lpstr>Snímka 78</vt:lpstr>
      <vt:lpstr>Snímka 79</vt:lpstr>
      <vt:lpstr>Snímka 80</vt:lpstr>
      <vt:lpstr>Snímka 81</vt:lpstr>
      <vt:lpstr>Snímka 82</vt:lpstr>
      <vt:lpstr>Snímka 83</vt:lpstr>
      <vt:lpstr>Snímka 84</vt:lpstr>
      <vt:lpstr>Snímka 85</vt:lpstr>
      <vt:lpstr>Snímka 86</vt:lpstr>
      <vt:lpstr>Snímka 87</vt:lpstr>
      <vt:lpstr>Snímka 88</vt:lpstr>
      <vt:lpstr>Snímka 89</vt:lpstr>
      <vt:lpstr>Snímka 90</vt:lpstr>
      <vt:lpstr>Snímka 91</vt:lpstr>
      <vt:lpstr>Snímka 92</vt:lpstr>
      <vt:lpstr>Snímka 93</vt:lpstr>
      <vt:lpstr>Snímka 94</vt:lpstr>
      <vt:lpstr>Snímka 95</vt:lpstr>
      <vt:lpstr>Snímka 96</vt:lpstr>
      <vt:lpstr>Snímka 97</vt:lpstr>
      <vt:lpstr>Snímka 98</vt:lpstr>
      <vt:lpstr>Snímka 99</vt:lpstr>
      <vt:lpstr>Snímka 100</vt:lpstr>
      <vt:lpstr>Snímka 101</vt:lpstr>
      <vt:lpstr>Snímka 102</vt:lpstr>
      <vt:lpstr>Snímka 103</vt:lpstr>
      <vt:lpstr>Snímka 104</vt:lpstr>
      <vt:lpstr>Snímka 105</vt:lpstr>
      <vt:lpstr>Snímka 106</vt:lpstr>
      <vt:lpstr>Snímka 107</vt:lpstr>
      <vt:lpstr>Snímka 108</vt:lpstr>
      <vt:lpstr>Snímka 109</vt:lpstr>
      <vt:lpstr>Snímka 110</vt:lpstr>
      <vt:lpstr>Snímka 111</vt:lpstr>
      <vt:lpstr>Snímka 112</vt:lpstr>
      <vt:lpstr>Snímka 113</vt:lpstr>
      <vt:lpstr>Snímka 114</vt:lpstr>
      <vt:lpstr>Snímka 115</vt:lpstr>
      <vt:lpstr>Snímka 116</vt:lpstr>
      <vt:lpstr>Snímka 117</vt:lpstr>
      <vt:lpstr>Snímka 118</vt:lpstr>
      <vt:lpstr>Snímka 119</vt:lpstr>
      <vt:lpstr>Snímka 120</vt:lpstr>
      <vt:lpstr>Snímka 121</vt:lpstr>
      <vt:lpstr>Snímka 122</vt:lpstr>
      <vt:lpstr>Snímka 123</vt:lpstr>
      <vt:lpstr>Snímka 124</vt:lpstr>
      <vt:lpstr>Snímka 125</vt:lpstr>
      <vt:lpstr>Snímka 126</vt:lpstr>
      <vt:lpstr>Snímka 127</vt:lpstr>
      <vt:lpstr>Snímka 128</vt:lpstr>
      <vt:lpstr>Snímka 129</vt:lpstr>
      <vt:lpstr>Snímka 130</vt:lpstr>
      <vt:lpstr>Snímka 131</vt:lpstr>
      <vt:lpstr>Snímka 132</vt:lpstr>
      <vt:lpstr>Snímka 133</vt:lpstr>
      <vt:lpstr>Snímka 134</vt:lpstr>
      <vt:lpstr>Snímka 135</vt:lpstr>
      <vt:lpstr>Snímka 136</vt:lpstr>
      <vt:lpstr>Snímka 137</vt:lpstr>
      <vt:lpstr>Snímka 138</vt:lpstr>
      <vt:lpstr>Snímka 139</vt:lpstr>
      <vt:lpstr>Snímka 140</vt:lpstr>
      <vt:lpstr>Snímka 141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Snímka 1</dc:title>
  <dc:creator>izy</dc:creator>
  <cp:lastModifiedBy>izy</cp:lastModifiedBy>
  <cp:revision>173</cp:revision>
  <dcterms:created xsi:type="dcterms:W3CDTF">2011-08-28T11:49:40Z</dcterms:created>
  <dcterms:modified xsi:type="dcterms:W3CDTF">2011-09-22T18:24:37Z</dcterms:modified>
</cp:coreProperties>
</file>