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8" r:id="rId2"/>
    <p:sldId id="307" r:id="rId3"/>
    <p:sldId id="289" r:id="rId4"/>
    <p:sldId id="290" r:id="rId5"/>
    <p:sldId id="313" r:id="rId6"/>
    <p:sldId id="314" r:id="rId7"/>
    <p:sldId id="315" r:id="rId8"/>
    <p:sldId id="312" r:id="rId9"/>
    <p:sldId id="291" r:id="rId10"/>
    <p:sldId id="324" r:id="rId11"/>
    <p:sldId id="323" r:id="rId12"/>
    <p:sldId id="292" r:id="rId13"/>
    <p:sldId id="293" r:id="rId14"/>
    <p:sldId id="294" r:id="rId15"/>
    <p:sldId id="295" r:id="rId16"/>
    <p:sldId id="296" r:id="rId17"/>
    <p:sldId id="316" r:id="rId18"/>
    <p:sldId id="297" r:id="rId19"/>
    <p:sldId id="298" r:id="rId20"/>
    <p:sldId id="299" r:id="rId21"/>
    <p:sldId id="300" r:id="rId22"/>
    <p:sldId id="301" r:id="rId23"/>
    <p:sldId id="302" r:id="rId24"/>
    <p:sldId id="317" r:id="rId25"/>
    <p:sldId id="303" r:id="rId26"/>
    <p:sldId id="304" r:id="rId27"/>
    <p:sldId id="305" r:id="rId28"/>
    <p:sldId id="318" r:id="rId29"/>
    <p:sldId id="287" r:id="rId30"/>
    <p:sldId id="275" r:id="rId31"/>
    <p:sldId id="277" r:id="rId32"/>
    <p:sldId id="309" r:id="rId33"/>
    <p:sldId id="310" r:id="rId34"/>
    <p:sldId id="311" r:id="rId35"/>
    <p:sldId id="319" r:id="rId36"/>
    <p:sldId id="321" r:id="rId37"/>
    <p:sldId id="322" r:id="rId38"/>
    <p:sldId id="273" r:id="rId39"/>
    <p:sldId id="276" r:id="rId40"/>
    <p:sldId id="280" r:id="rId41"/>
    <p:sldId id="283" r:id="rId42"/>
    <p:sldId id="284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>
        <p:scale>
          <a:sx n="75" d="100"/>
          <a:sy n="75" d="100"/>
        </p:scale>
        <p:origin x="-1014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CE73-AAFE-462B-A899-DE336754F60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DBE73-4AEF-48CE-99BF-115F2FB607B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2A4FFE-A70F-48C4-97D5-BF288D3E9C58}" type="slidenum">
              <a:rPr lang="cs-CZ"/>
              <a:pPr/>
              <a:t>1</a:t>
            </a:fld>
            <a:endParaRPr lang="cs-CZ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4559-6329-4C06-9C1A-A8FC53C90B13}" type="datetimeFigureOut">
              <a:rPr lang="cs-CZ" smtClean="0"/>
              <a:pPr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3917-7644-47EE-AB6F-E17519F4F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2240" y="5551784"/>
            <a:ext cx="5698080" cy="959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6481" y="313954"/>
            <a:ext cx="8228160" cy="5775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6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cs-CZ" sz="2900" dirty="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2721" y="718636"/>
            <a:ext cx="8652960" cy="547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2820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cs-CZ" sz="1400" dirty="0">
                <a:solidFill>
                  <a:srgbClr val="0000FF"/>
                </a:solidFill>
                <a:ea typeface="SimSun" charset="0"/>
                <a:cs typeface="SimSun" charset="0"/>
              </a:rPr>
              <a:t>Modulární systém dalšího vzdělávání pedagogických pracovníků </a:t>
            </a:r>
            <a:r>
              <a:rPr lang="cs-CZ" sz="1400" dirty="0" err="1">
                <a:solidFill>
                  <a:srgbClr val="0000FF"/>
                </a:solidFill>
                <a:ea typeface="SimSun" charset="0"/>
                <a:cs typeface="SimSun" charset="0"/>
              </a:rPr>
              <a:t>JmK</a:t>
            </a:r>
            <a:r>
              <a:rPr lang="cs-CZ" sz="1400" dirty="0">
                <a:solidFill>
                  <a:srgbClr val="0000FF"/>
                </a:solidFill>
                <a:ea typeface="SimSun" charset="0"/>
                <a:cs typeface="SimSun" charset="0"/>
              </a:rPr>
              <a:t> v přírodních vědách a informatice CZ.1.07/1.3.10/02.0024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cs-CZ" sz="4400" dirty="0" smtClean="0"/>
              <a:t>Prezentace zadání a řešení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Teorie grafů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Řešení</a:t>
            </a:r>
            <a:endParaRPr lang="cs-CZ" dirty="0"/>
          </a:p>
        </p:txBody>
      </p:sp>
      <p:pic>
        <p:nvPicPr>
          <p:cNvPr id="6" name="Content Placeholder 5" descr="stred zvyrazne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766573" cy="4525963"/>
          </a:xfrm>
        </p:spPr>
      </p:pic>
      <p:pic>
        <p:nvPicPr>
          <p:cNvPr id="6146" name="Picture 2" descr="I:\Projekt ucitele\Teorie Grafu\sbirka zadani\img\stred s grafe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5301" y="1571612"/>
            <a:ext cx="3571900" cy="4525958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409483" y="3357562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pic>
        <p:nvPicPr>
          <p:cNvPr id="4" name="Zástupný symbol pro obsah 3" descr="platonska teles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33517"/>
            <a:ext cx="8229600" cy="165932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6" name="Zástupný symbol pro obsah 5" descr="platonska telesa - resen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57381"/>
            <a:ext cx="8229600" cy="221160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4" name="Zástupný symbol pro obsah 3" descr="platonska telesa reseni kriv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6762" y="2344134"/>
            <a:ext cx="2990476" cy="303809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Bludiště </a:t>
            </a:r>
            <a:br>
              <a:rPr lang="cs-CZ" dirty="0" smtClean="0"/>
            </a:br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Projekt učitelé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– neprůchodné bludiště</a:t>
            </a:r>
            <a:endParaRPr lang="cs-CZ" dirty="0"/>
          </a:p>
        </p:txBody>
      </p:sp>
      <p:pic>
        <p:nvPicPr>
          <p:cNvPr id="4" name="Zástupný symbol pro obsah 3" descr="Nepruchodne bludis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6285" y="1739372"/>
            <a:ext cx="5571429" cy="424761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4" name="Zástupný symbol pro obsah 3" descr="Nepruchodne bludiste - resen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809" y="1744133"/>
            <a:ext cx="5552381" cy="423809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Pomocí funkce floodfill obarvíme souvislé části bludiště</a:t>
            </a:r>
          </a:p>
          <a:p>
            <a:r>
              <a:rPr lang="cs-CZ" dirty="0" smtClean="0"/>
              <a:t>Místo, kde se části potkávají stačí prokopat pouze jednu zeď</a:t>
            </a:r>
          </a:p>
          <a:p>
            <a:r>
              <a:rPr lang="cs-CZ" dirty="0" smtClean="0"/>
              <a:t>Na všech ostatních místech je třeba prokopat alespoň dvě zdi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– neprůchodné bludiště</a:t>
            </a:r>
            <a:endParaRPr lang="cs-CZ" dirty="0"/>
          </a:p>
        </p:txBody>
      </p:sp>
      <p:pic>
        <p:nvPicPr>
          <p:cNvPr id="6" name="Content Placeholder 5" descr="bludiste-prokopavan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5" name="Content Placeholder 4" descr="bludiste-prokopavani-resen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Hádanky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Vyřešíte je?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bludiště - zadání</a:t>
            </a:r>
            <a:endParaRPr lang="cs-CZ" dirty="0"/>
          </a:p>
        </p:txBody>
      </p:sp>
      <p:pic>
        <p:nvPicPr>
          <p:cNvPr id="6" name="Zástupný symbol pro obsah 5" descr="3D bludiste zadani 4k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1417" y="1600200"/>
            <a:ext cx="4401166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6" name="Content Placeholder 5" descr="BARVA 3D bludiste zadani 4k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417" y="1600200"/>
            <a:ext cx="4401166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5" name="Zástupný symbol pro obsah 4" descr="3D bludiste - resen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6382" y="1600200"/>
            <a:ext cx="4331235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Řešení</a:t>
            </a:r>
            <a:endParaRPr lang="cs-CZ"/>
          </a:p>
        </p:txBody>
      </p:sp>
      <p:pic>
        <p:nvPicPr>
          <p:cNvPr id="6" name="Content Placeholder 5" descr="BARVA 3D bludiste - reseni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629" y="1600200"/>
            <a:ext cx="4746741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/>
          <a:lstStyle/>
          <a:p>
            <a:r>
              <a:rPr lang="cs-CZ" dirty="0" smtClean="0"/>
              <a:t>Řešení staví opět na souvislých částech bludiště</a:t>
            </a:r>
          </a:p>
          <a:p>
            <a:r>
              <a:rPr lang="cs-CZ" dirty="0" smtClean="0"/>
              <a:t>Ty redukuje na vrcholy grafu</a:t>
            </a:r>
          </a:p>
          <a:p>
            <a:r>
              <a:rPr lang="cs-CZ" dirty="0" smtClean="0"/>
              <a:t>Žebříky tvoří spojnice mezi vrcholy</a:t>
            </a:r>
          </a:p>
          <a:p>
            <a:r>
              <a:rPr lang="cs-CZ" dirty="0" smtClean="0"/>
              <a:t>Ve výsledném grafu snadno nalezneme nejkratší cestu do cíle (A-H-K-J-E-I-M-P)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– bludiště s dveřmi</a:t>
            </a:r>
            <a:endParaRPr lang="cs-CZ" dirty="0"/>
          </a:p>
        </p:txBody>
      </p:sp>
      <p:pic>
        <p:nvPicPr>
          <p:cNvPr id="4" name="Zástupný symbol pro obsah 3" descr="Bludiste s dverm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7939" y="1600200"/>
            <a:ext cx="6288121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4" name="Zástupný symbol pro obsah 3" descr="Bludiste s dvermi - reseni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8190" y="1729848"/>
            <a:ext cx="5447619" cy="426666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– strom prohledávání</a:t>
            </a:r>
            <a:endParaRPr lang="cs-CZ" dirty="0"/>
          </a:p>
        </p:txBody>
      </p:sp>
      <p:pic>
        <p:nvPicPr>
          <p:cNvPr id="4" name="Zástupný symbol pro obsah 3" descr="Bludiste s dvermi - reseni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4709" y="1600200"/>
            <a:ext cx="5374581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– strom prohledávání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první části řešení vytvoříme z bludiště graf, vrcholy tvoří místnosti se seznamem klíčů, hrany potom potřebný klíč</a:t>
            </a:r>
          </a:p>
          <a:p>
            <a:r>
              <a:rPr lang="cs-CZ" dirty="0" smtClean="0"/>
              <a:t>Následně prohledáme tento graf do šířky</a:t>
            </a:r>
          </a:p>
          <a:p>
            <a:r>
              <a:rPr lang="cs-CZ" dirty="0" smtClean="0"/>
              <a:t>Na grafu je patrné kudy vede nejrychlejší cesta k cíli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Grafová algoritmizace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Jak řešit problémy pomocí počítače?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pic>
        <p:nvPicPr>
          <p:cNvPr id="4" name="Zástupný symbol pro obsah 3" descr="Domeckologie - zadan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30124"/>
            <a:ext cx="8229600" cy="166611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Vlk, koza, zelí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Zamyslete se, jak byste řešili úlohu pomocí počítače?</a:t>
            </a:r>
          </a:p>
          <a:p>
            <a:pPr lvl="1"/>
            <a:r>
              <a:rPr lang="cs-CZ" dirty="0" smtClean="0"/>
              <a:t>Jak zakódovat stav hry</a:t>
            </a:r>
          </a:p>
          <a:p>
            <a:pPr lvl="1"/>
            <a:r>
              <a:rPr lang="cs-CZ" dirty="0" smtClean="0"/>
              <a:t>Jak hru hrát?</a:t>
            </a:r>
          </a:p>
          <a:p>
            <a:pPr lvl="1"/>
            <a:r>
              <a:rPr lang="cs-CZ" dirty="0" smtClean="0"/>
              <a:t>Jak ověřit, že jsme hru vyřešili?</a:t>
            </a:r>
          </a:p>
        </p:txBody>
      </p:sp>
      <p:pic>
        <p:nvPicPr>
          <p:cNvPr id="2050" name="Picture 2" descr="I:\Projekt ucitele\Teorie Grafu\prezentace\Grafy a algoritmizace\img\vlk koza z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143380"/>
            <a:ext cx="3611570" cy="2166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Vlk, koza, zelí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296" cy="4525963"/>
          </a:xfrm>
        </p:spPr>
        <p:txBody>
          <a:bodyPr/>
          <a:lstStyle/>
          <a:p>
            <a:r>
              <a:rPr lang="cs-CZ" dirty="0" smtClean="0"/>
              <a:t>Je třeba prozkoumat stavový prostor hry</a:t>
            </a:r>
          </a:p>
          <a:p>
            <a:r>
              <a:rPr lang="cs-CZ" dirty="0" smtClean="0"/>
              <a:t>„do šířky“</a:t>
            </a:r>
          </a:p>
          <a:p>
            <a:r>
              <a:rPr lang="cs-CZ" dirty="0" smtClean="0"/>
              <a:t>„do hlouby“</a:t>
            </a:r>
          </a:p>
        </p:txBody>
      </p:sp>
      <p:pic>
        <p:nvPicPr>
          <p:cNvPr id="3074" name="Picture 2" descr="I:\Projekt ucitele\Teorie Grafu\prezentace\Grafy a algoritmizace\img\vlk koza zel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398593"/>
            <a:ext cx="4824838" cy="4244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Bludiště</a:t>
            </a:r>
            <a:endParaRPr lang="cs-CZ" dirty="0"/>
          </a:p>
        </p:txBody>
      </p:sp>
      <p:pic>
        <p:nvPicPr>
          <p:cNvPr id="7" name="Content Placeholder 6" descr="lrk-maz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86719"/>
            <a:ext cx="7620000" cy="43529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Bludiště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kódovat zadání hry?</a:t>
            </a:r>
          </a:p>
          <a:p>
            <a:r>
              <a:rPr lang="cs-CZ" dirty="0" smtClean="0"/>
              <a:t>Jak úlohu řešit počítačem?</a:t>
            </a:r>
          </a:p>
          <a:p>
            <a:r>
              <a:rPr lang="cs-CZ" dirty="0" smtClean="0"/>
              <a:t>Jak ověřit výsledné řešení?</a:t>
            </a:r>
            <a:endParaRPr lang="cs-CZ" dirty="0"/>
          </a:p>
        </p:txBody>
      </p:sp>
      <p:pic>
        <p:nvPicPr>
          <p:cNvPr id="2050" name="Picture 2" descr="I:\Projekt ucitele\Teorie Grafu\sbirka zadani\img\lrk-ma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019" y="3857628"/>
            <a:ext cx="4023963" cy="2298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Bludiště řešení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Bludiště si zakódujeme textově</a:t>
            </a:r>
          </a:p>
          <a:p>
            <a:r>
              <a:rPr lang="cs-CZ" dirty="0" smtClean="0"/>
              <a:t>Postupně procházíme, pamatujeme si pozici panáčka (souřadnice </a:t>
            </a:r>
            <a:r>
              <a:rPr lang="en-US" dirty="0" smtClean="0"/>
              <a:t>[</a:t>
            </a:r>
            <a:r>
              <a:rPr lang="en-US" dirty="0" err="1" smtClean="0"/>
              <a:t>x,y</a:t>
            </a:r>
            <a:r>
              <a:rPr lang="en-US" dirty="0" smtClean="0"/>
              <a:t>])</a:t>
            </a:r>
            <a:r>
              <a:rPr lang="cs-CZ" dirty="0" smtClean="0"/>
              <a:t> a navštívená místa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" name="Picture 2" descr="I:\Projekt ucitele\Teorie Grafu\prezentace\Grafy ve vyuce\img\bludiste tx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857628"/>
            <a:ext cx="1906565" cy="2325897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4643438" y="4786322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I:\Projekt ucitele\Teorie Grafu\sbirka zadani\img\lrk-maz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897" y="3949735"/>
            <a:ext cx="3840541" cy="2193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Koníkova cesta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r>
              <a:rPr lang="cs-CZ" dirty="0" smtClean="0"/>
              <a:t>Jak kódovat zadání hry?</a:t>
            </a:r>
          </a:p>
          <a:p>
            <a:r>
              <a:rPr lang="cs-CZ" dirty="0" smtClean="0"/>
              <a:t>Jak úlohu řešit počítačem?</a:t>
            </a:r>
          </a:p>
          <a:p>
            <a:r>
              <a:rPr lang="cs-CZ" dirty="0" smtClean="0"/>
              <a:t>Jak ověřit výsledné řešení?</a:t>
            </a:r>
          </a:p>
          <a:p>
            <a:endParaRPr lang="cs-CZ" dirty="0"/>
          </a:p>
        </p:txBody>
      </p:sp>
      <p:pic>
        <p:nvPicPr>
          <p:cNvPr id="4098" name="Picture 2" descr="I:\Projekt ucitele\Teorie Grafu\sbirka zadani\img\Knights-Tour-Animation_frame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971690"/>
            <a:ext cx="3529012" cy="3529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1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Šachovnci si převedeme na graf</a:t>
            </a:r>
          </a:p>
          <a:p>
            <a:r>
              <a:rPr lang="cs-CZ" dirty="0" smtClean="0"/>
              <a:t>V grafu hledáme cestu, která navštívi všechny vrcholy právě jednou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4357686" y="4572008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 descr="I:\Projekt ucitele\Teorie Grafu\sbirka zadani\img\Knights-Tour-Animation_frame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876"/>
            <a:ext cx="2786082" cy="2786082"/>
          </a:xfrm>
          <a:prstGeom prst="rect">
            <a:avLst/>
          </a:prstGeom>
          <a:noFill/>
        </p:spPr>
      </p:pic>
      <p:pic>
        <p:nvPicPr>
          <p:cNvPr id="5125" name="Picture 5" descr="I:\Projekt ucitele\Teorie Grafu\sbirka zadani\img\konice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876"/>
            <a:ext cx="2755863" cy="2743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2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Šachovnici si zakódujeme textově</a:t>
            </a:r>
          </a:p>
          <a:p>
            <a:r>
              <a:rPr lang="cs-CZ" dirty="0" smtClean="0"/>
              <a:t>Postupně procházíme do šířky stavový prostor hádanky</a:t>
            </a:r>
          </a:p>
          <a:p>
            <a:r>
              <a:rPr lang="cs-CZ" dirty="0" smtClean="0"/>
              <a:t>Navštívíme-li všechna políčka, máme řešení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571868" y="484825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I:\Projekt ucitele\Teorie Grafu\sbirka zadani\img\konicek tx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062436"/>
            <a:ext cx="1190145" cy="2224084"/>
          </a:xfrm>
          <a:prstGeom prst="rect">
            <a:avLst/>
          </a:prstGeom>
          <a:noFill/>
        </p:spPr>
      </p:pic>
      <p:pic>
        <p:nvPicPr>
          <p:cNvPr id="5123" name="Picture 3" descr="I:\Projekt ucitele\Teorie Grafu\sbirka zadani\img\Knights-Tour-Animation_frame_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81514"/>
            <a:ext cx="2095500" cy="2095500"/>
          </a:xfrm>
          <a:prstGeom prst="rect">
            <a:avLst/>
          </a:prstGeom>
          <a:noFill/>
        </p:spPr>
      </p:pic>
      <p:pic>
        <p:nvPicPr>
          <p:cNvPr id="5124" name="Picture 4" descr="I:\Projekt ucitele\Teorie Grafu\sbirka zadani\img\konicek txt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3949" y="4111671"/>
            <a:ext cx="1278513" cy="2165343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6000760" y="484825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Sokoban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/>
          <a:lstStyle/>
          <a:p>
            <a:r>
              <a:rPr lang="cs-CZ" dirty="0" smtClean="0"/>
              <a:t>Cílem hry je přesunout bedny na zelená políčka</a:t>
            </a:r>
          </a:p>
          <a:p>
            <a:r>
              <a:rPr lang="cs-CZ" dirty="0" smtClean="0"/>
              <a:t>V jeden okamžik můžeme tlačit pouze jednu bednu</a:t>
            </a:r>
          </a:p>
          <a:p>
            <a:r>
              <a:rPr lang="cs-CZ" dirty="0" smtClean="0"/>
              <a:t>Mnoho simulátorů na internetu</a:t>
            </a:r>
            <a:endParaRPr lang="cs-CZ" dirty="0"/>
          </a:p>
        </p:txBody>
      </p:sp>
      <p:pic>
        <p:nvPicPr>
          <p:cNvPr id="1026" name="Picture 2" descr="I:\Projekt ucitele\Teorie Grafu\prezentace\Grafy a algoritmizace\img\Sklad5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00240"/>
            <a:ext cx="3338523" cy="332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Sokoban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/>
          <a:lstStyle/>
          <a:p>
            <a:r>
              <a:rPr lang="cs-CZ" dirty="0" smtClean="0"/>
              <a:t>Jak kódovat zadání hry?</a:t>
            </a:r>
          </a:p>
          <a:p>
            <a:r>
              <a:rPr lang="cs-CZ" dirty="0" smtClean="0"/>
              <a:t>Jak úlohu řešit počítačem?</a:t>
            </a:r>
          </a:p>
          <a:p>
            <a:r>
              <a:rPr lang="cs-CZ" dirty="0" smtClean="0"/>
              <a:t>Jak ověřit výsledné řešení?</a:t>
            </a:r>
            <a:endParaRPr lang="cs-CZ" dirty="0"/>
          </a:p>
        </p:txBody>
      </p:sp>
      <p:pic>
        <p:nvPicPr>
          <p:cNvPr id="1026" name="Picture 2" descr="I:\Projekt ucitele\Teorie Grafu\prezentace\Grafy a algoritmizace\img\Sklad5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00240"/>
            <a:ext cx="3338523" cy="332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4" name="Zástupný symbol pro obsah 3" descr="Domeckologie - zadan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521" y="2548703"/>
            <a:ext cx="7734958" cy="1666115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Bludiště zakódujeme pomocí textového formátu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17716" y="3357562"/>
            <a:ext cx="4908568" cy="2068119"/>
            <a:chOff x="2143108" y="3357562"/>
            <a:chExt cx="4908568" cy="2068119"/>
          </a:xfrm>
        </p:grpSpPr>
        <p:pic>
          <p:nvPicPr>
            <p:cNvPr id="4098" name="Picture 2" descr="I:\Projekt ucitele\Teorie Grafu\prezentace\Grafy a algoritmizace\img\sokoban kodovani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57884" y="3357562"/>
              <a:ext cx="1193792" cy="2068119"/>
            </a:xfrm>
            <a:prstGeom prst="rect">
              <a:avLst/>
            </a:prstGeom>
            <a:noFill/>
          </p:spPr>
        </p:pic>
        <p:pic>
          <p:nvPicPr>
            <p:cNvPr id="4099" name="Picture 3" descr="I:\Projekt ucitele\Teorie Grafu\prezentace\Grafy a algoritmizace\img\Sklad515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08" y="3429000"/>
              <a:ext cx="1928826" cy="1918832"/>
            </a:xfrm>
            <a:prstGeom prst="rect">
              <a:avLst/>
            </a:prstGeom>
            <a:noFill/>
          </p:spPr>
        </p:pic>
        <p:sp>
          <p:nvSpPr>
            <p:cNvPr id="6" name="Right Arrow 5"/>
            <p:cNvSpPr/>
            <p:nvPr/>
          </p:nvSpPr>
          <p:spPr>
            <a:xfrm>
              <a:off x="4500562" y="4143380"/>
              <a:ext cx="1000132" cy="5000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</p:spPr>
        <p:txBody>
          <a:bodyPr/>
          <a:lstStyle/>
          <a:p>
            <a:r>
              <a:rPr lang="cs-CZ" dirty="0" smtClean="0"/>
              <a:t>Postupně procházíme jednotlivé stavy a jejich následníky </a:t>
            </a:r>
          </a:p>
          <a:p>
            <a:r>
              <a:rPr lang="cs-CZ" dirty="0" smtClean="0"/>
              <a:t>Přirozená ilustrace použití fronty a zásobníku</a:t>
            </a:r>
          </a:p>
        </p:txBody>
      </p:sp>
      <p:pic>
        <p:nvPicPr>
          <p:cNvPr id="4099" name="Picture 3" descr="I:\Projekt ucitele\Teorie Grafu\prezentace\Grafy a algoritmizace\img\Sklad5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786058"/>
            <a:ext cx="1928826" cy="1918832"/>
          </a:xfrm>
          <a:prstGeom prst="rect">
            <a:avLst/>
          </a:prstGeom>
          <a:noFill/>
        </p:spPr>
      </p:pic>
      <p:pic>
        <p:nvPicPr>
          <p:cNvPr id="5122" name="Picture 2" descr="I:\Projekt ucitele\Teorie Grafu\prezentace\Grafy a algoritmizace\img\sklad515 -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643050"/>
            <a:ext cx="1357322" cy="1350467"/>
          </a:xfrm>
          <a:prstGeom prst="rect">
            <a:avLst/>
          </a:prstGeom>
          <a:noFill/>
        </p:spPr>
      </p:pic>
      <p:pic>
        <p:nvPicPr>
          <p:cNvPr id="5123" name="Picture 3" descr="I:\Projekt ucitele\Teorie Grafu\prezentace\Grafy a algoritmizace\img\sklad515 -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098687"/>
            <a:ext cx="1357322" cy="1330445"/>
          </a:xfrm>
          <a:prstGeom prst="rect">
            <a:avLst/>
          </a:prstGeom>
          <a:noFill/>
        </p:spPr>
      </p:pic>
      <p:pic>
        <p:nvPicPr>
          <p:cNvPr id="5124" name="Picture 4" descr="I:\Projekt ucitele\Teorie Grafu\prezentace\Grafy a algoritmizace\img\sklad515 -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7" y="4500570"/>
            <a:ext cx="1357322" cy="1357322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5965041" y="2536025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86512" y="385762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6143636" y="4572008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Projekt ucitele\Teorie Grafu\prezentace\Grafy a algoritmizace\img\Sklad515 stavovy pros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71744"/>
            <a:ext cx="6098022" cy="37308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Stavový prostor „živých“ stavů</a:t>
            </a:r>
          </a:p>
        </p:txBody>
      </p:sp>
      <p:pic>
        <p:nvPicPr>
          <p:cNvPr id="4099" name="Picture 3" descr="I:\Projekt ucitele\Teorie Grafu\prezentace\Grafy a algoritmizace\img\Sklad5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439126"/>
            <a:ext cx="1928826" cy="1918832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2500298" y="5500702"/>
            <a:ext cx="12858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Pozorování – stupně vrcholu grafu</a:t>
            </a:r>
            <a:endParaRPr lang="cs-CZ" dirty="0"/>
          </a:p>
        </p:txBody>
      </p:sp>
      <p:pic>
        <p:nvPicPr>
          <p:cNvPr id="6" name="Zástupný symbol pro obsah 5" descr="Screenshot - 19.5.2010 , 14_46_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0095" y="1906038"/>
            <a:ext cx="3523810" cy="391428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Nesplnitelný domeček – stupně vrcholu</a:t>
            </a:r>
            <a:endParaRPr lang="cs-CZ" dirty="0"/>
          </a:p>
        </p:txBody>
      </p:sp>
      <p:pic>
        <p:nvPicPr>
          <p:cNvPr id="5" name="Zástupný symbol pro obsah 4" descr="Screenshot - 19.5.2010 , 14_57_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5333" y="1929848"/>
            <a:ext cx="6133334" cy="386666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4 liché vrcholy</a:t>
            </a:r>
            <a:endParaRPr lang="cs-CZ" dirty="0"/>
          </a:p>
        </p:txBody>
      </p:sp>
      <p:pic>
        <p:nvPicPr>
          <p:cNvPr id="5" name="Zástupný symbol pro obsah 4" descr="Screenshot - 19.5.2010 , 14_57_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5333" y="1929848"/>
            <a:ext cx="6133334" cy="386666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Eulerovská cesta existuje v grafu, pokud mají všechny sudý stupeň, anebo existují právě dva vrcholy s lichým stupněm</a:t>
            </a:r>
          </a:p>
          <a:p>
            <a:r>
              <a:rPr lang="cs-CZ" dirty="0" smtClean="0"/>
              <a:t>Liché stupně jsou pro cestu „konečné stanice“, nemůže být více jak 2</a:t>
            </a:r>
          </a:p>
          <a:p>
            <a:r>
              <a:rPr lang="cs-CZ" dirty="0" smtClean="0"/>
              <a:t>U sudých stupňů platí, že při vstupu do vrcholu existuje také výstupní hrana </a:t>
            </a:r>
          </a:p>
          <a:p>
            <a:r>
              <a:rPr lang="cs-CZ" dirty="0" smtClean="0"/>
              <a:t>Začnu-li ve vrcholu s lichým stupněm, musím skončit po čase v jeho protějšku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pic>
        <p:nvPicPr>
          <p:cNvPr id="6" name="Content Placeholder 5" descr="stred zvyrazne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713" y="1600200"/>
            <a:ext cx="376657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450</Words>
  <Application>Microsoft Office PowerPoint</Application>
  <PresentationFormat>On-screen Show (4:3)</PresentationFormat>
  <Paragraphs>92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Motiv sady Office</vt:lpstr>
      <vt:lpstr>Slide 1</vt:lpstr>
      <vt:lpstr>Hádanky</vt:lpstr>
      <vt:lpstr>Zadání</vt:lpstr>
      <vt:lpstr>Řešení</vt:lpstr>
      <vt:lpstr>Pozorování – stupně vrcholu grafu</vt:lpstr>
      <vt:lpstr>Nesplnitelný domeček – stupně vrcholu</vt:lpstr>
      <vt:lpstr>4 liché vrcholy</vt:lpstr>
      <vt:lpstr>Řešení</vt:lpstr>
      <vt:lpstr>Zadání</vt:lpstr>
      <vt:lpstr>Řešení</vt:lpstr>
      <vt:lpstr>Zadání</vt:lpstr>
      <vt:lpstr>Řešení</vt:lpstr>
      <vt:lpstr>Řešení</vt:lpstr>
      <vt:lpstr>Bludiště  řešení</vt:lpstr>
      <vt:lpstr>Zadání – neprůchodné bludiště</vt:lpstr>
      <vt:lpstr>Řešení</vt:lpstr>
      <vt:lpstr>Řešení</vt:lpstr>
      <vt:lpstr>Zadání – neprůchodné bludiště</vt:lpstr>
      <vt:lpstr>Řešení</vt:lpstr>
      <vt:lpstr>3D bludiště - zadání</vt:lpstr>
      <vt:lpstr>Řešení</vt:lpstr>
      <vt:lpstr>Řešení</vt:lpstr>
      <vt:lpstr>Řešení</vt:lpstr>
      <vt:lpstr>Řešení</vt:lpstr>
      <vt:lpstr>Zadání – bludiště s dveřmi</vt:lpstr>
      <vt:lpstr>Řešení</vt:lpstr>
      <vt:lpstr>Řešení – strom prohledávání</vt:lpstr>
      <vt:lpstr>Řešení – strom prohledávání</vt:lpstr>
      <vt:lpstr>Grafová algoritmizace</vt:lpstr>
      <vt:lpstr>Vlk, koza, zelí</vt:lpstr>
      <vt:lpstr>Vlk, koza, zelí</vt:lpstr>
      <vt:lpstr>Bludiště</vt:lpstr>
      <vt:lpstr>Bludiště</vt:lpstr>
      <vt:lpstr>Bludiště řešení</vt:lpstr>
      <vt:lpstr>Koníkova cesta</vt:lpstr>
      <vt:lpstr>Řešení 1</vt:lpstr>
      <vt:lpstr>Řešení 2</vt:lpstr>
      <vt:lpstr>Sokoban</vt:lpstr>
      <vt:lpstr>Sokoban</vt:lpstr>
      <vt:lpstr>Řešení</vt:lpstr>
      <vt:lpstr>Řešení</vt:lpstr>
      <vt:lpstr>Řešení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Průchod grafu do šířky</dc:title>
  <dc:creator>Petr Jarušek</dc:creator>
  <cp:lastModifiedBy>zblebt</cp:lastModifiedBy>
  <cp:revision>172</cp:revision>
  <dcterms:created xsi:type="dcterms:W3CDTF">2010-05-16T11:33:56Z</dcterms:created>
  <dcterms:modified xsi:type="dcterms:W3CDTF">2010-11-23T21:10:38Z</dcterms:modified>
</cp:coreProperties>
</file>