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92" r:id="rId3"/>
    <p:sldId id="259" r:id="rId4"/>
    <p:sldId id="293" r:id="rId5"/>
    <p:sldId id="294" r:id="rId6"/>
    <p:sldId id="297" r:id="rId7"/>
    <p:sldId id="298" r:id="rId8"/>
    <p:sldId id="299" r:id="rId9"/>
    <p:sldId id="269" r:id="rId10"/>
    <p:sldId id="301" r:id="rId11"/>
    <p:sldId id="302" r:id="rId12"/>
    <p:sldId id="270" r:id="rId13"/>
    <p:sldId id="271" r:id="rId14"/>
    <p:sldId id="272" r:id="rId15"/>
    <p:sldId id="273" r:id="rId16"/>
    <p:sldId id="30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75C7C-4B05-4671-B690-96B532BC077A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C107-B89F-4C88-94D0-6174D5DB2A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2A4FFE-A70F-48C4-97D5-BF288D3E9C58}" type="slidenum">
              <a:rPr lang="cs-CZ"/>
              <a:pPr/>
              <a:t>1</a:t>
            </a:fld>
            <a:endParaRPr lang="cs-CZ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240" y="5551784"/>
            <a:ext cx="5698080" cy="959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6481" y="313954"/>
            <a:ext cx="8228160" cy="5775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cs-CZ" sz="2900" dirty="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2721" y="718636"/>
            <a:ext cx="8652960" cy="547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2820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cs-CZ" sz="1400" dirty="0">
                <a:solidFill>
                  <a:srgbClr val="0000FF"/>
                </a:solidFill>
                <a:ea typeface="SimSun" charset="0"/>
                <a:cs typeface="SimSun" charset="0"/>
              </a:rPr>
              <a:t>Modulární systém dalšího vzdělávání pedagogických pracovníků </a:t>
            </a:r>
            <a:r>
              <a:rPr lang="cs-CZ" sz="1400" dirty="0" err="1">
                <a:solidFill>
                  <a:srgbClr val="0000FF"/>
                </a:solidFill>
                <a:ea typeface="SimSun" charset="0"/>
                <a:cs typeface="SimSun" charset="0"/>
              </a:rPr>
              <a:t>JmK</a:t>
            </a:r>
            <a:r>
              <a:rPr lang="cs-CZ" sz="1400" dirty="0">
                <a:solidFill>
                  <a:srgbClr val="0000FF"/>
                </a:solidFill>
                <a:ea typeface="SimSun" charset="0"/>
                <a:cs typeface="SimSun" charset="0"/>
              </a:rPr>
              <a:t> v přírodních vědách a informatice CZ.1.07/1.3.10/02.0024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+mj-lt"/>
                <a:ea typeface="+mj-ea"/>
                <a:cs typeface="+mj-cs"/>
              </a:rPr>
              <a:t>Úvod do teorie grafů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Komponenta grafu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Vybrané silnice se opravují, </a:t>
            </a:r>
            <a:r>
              <a:rPr lang="cs-CZ" smtClean="0"/>
              <a:t>odstraníme je ...</a:t>
            </a:r>
            <a:endParaRPr lang="cs-CZ" dirty="0" smtClean="0"/>
          </a:p>
        </p:txBody>
      </p:sp>
      <p:pic>
        <p:nvPicPr>
          <p:cNvPr id="6146" name="Picture 2" descr="I:\Projekt ucitele\Teorie Grafu\prezentace\Zaklady grafu\img\CR - komponenta opra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876" y="2366211"/>
            <a:ext cx="6980248" cy="406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Komponenta grafu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... a získáme graf o dvou komponentách</a:t>
            </a:r>
          </a:p>
        </p:txBody>
      </p:sp>
      <p:pic>
        <p:nvPicPr>
          <p:cNvPr id="7170" name="Picture 2" descr="I:\Projekt ucitele\Teorie Grafu\prezentace\Zaklady grafu\img\CR - 2 komponen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952490" cy="4075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o třech komponentách</a:t>
            </a:r>
            <a:endParaRPr lang="cs-CZ" dirty="0"/>
          </a:p>
        </p:txBody>
      </p:sp>
      <p:pic>
        <p:nvPicPr>
          <p:cNvPr id="4" name="Zástupný symbol pro obsah 3" descr="Screenshot - 16.5.2010 , 19_31_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6261" y="1600200"/>
            <a:ext cx="425147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o třech komponentách</a:t>
            </a:r>
            <a:endParaRPr lang="cs-CZ" dirty="0"/>
          </a:p>
        </p:txBody>
      </p:sp>
      <p:pic>
        <p:nvPicPr>
          <p:cNvPr id="4" name="Zástupný symbol pro obsah 3" descr="Screenshot - 16.5.2010 , 19_31_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6261" y="1600200"/>
            <a:ext cx="425147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o dvou komponentách</a:t>
            </a:r>
            <a:endParaRPr lang="cs-CZ" dirty="0"/>
          </a:p>
        </p:txBody>
      </p:sp>
      <p:pic>
        <p:nvPicPr>
          <p:cNvPr id="4" name="Zástupný symbol pro obsah 3" descr="Screenshot - 16.5.2010 , 19_31_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6261" y="1600200"/>
            <a:ext cx="425147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o jediné komponentě</a:t>
            </a:r>
            <a:endParaRPr lang="cs-CZ" dirty="0"/>
          </a:p>
        </p:txBody>
      </p:sp>
      <p:pic>
        <p:nvPicPr>
          <p:cNvPr id="4" name="Zástupný symbol pro obsah 3" descr="Screenshot - 16.5.2010 , 19_31_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6261" y="1600200"/>
            <a:ext cx="4251477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nad grafy studuje?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Statické vlastnosti</a:t>
            </a:r>
          </a:p>
          <a:p>
            <a:pPr lvl="1"/>
            <a:r>
              <a:rPr lang="cs-CZ" dirty="0" smtClean="0"/>
              <a:t>Popisy vrcholů (stupeň, centralita)</a:t>
            </a:r>
          </a:p>
          <a:p>
            <a:pPr lvl="1"/>
            <a:r>
              <a:rPr lang="cs-CZ" dirty="0" smtClean="0"/>
              <a:t>Vlastnosti grafu (počet komponent, souvislost)</a:t>
            </a:r>
          </a:p>
          <a:p>
            <a:pPr lvl="1"/>
            <a:r>
              <a:rPr lang="cs-CZ" dirty="0" smtClean="0"/>
              <a:t>Vzdálenosti vrcholů (nejkratší cesta)</a:t>
            </a:r>
          </a:p>
          <a:p>
            <a:pPr lvl="1"/>
            <a:r>
              <a:rPr lang="cs-CZ" dirty="0" smtClean="0"/>
              <a:t>Jiné vlastnosti (rovinnost, kostra)</a:t>
            </a:r>
          </a:p>
          <a:p>
            <a:r>
              <a:rPr lang="cs-CZ" dirty="0" smtClean="0"/>
              <a:t>Dynamické vlastnosti</a:t>
            </a:r>
          </a:p>
          <a:p>
            <a:pPr lvl="1"/>
            <a:r>
              <a:rPr lang="cs-CZ" dirty="0" smtClean="0"/>
              <a:t>Maximální průtok (toky v sítích)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Široce využívaná teorie se spoustou aplikací</a:t>
            </a:r>
          </a:p>
          <a:p>
            <a:r>
              <a:rPr lang="cs-CZ" dirty="0" smtClean="0"/>
              <a:t>Základem jsou vrcholy a hrany</a:t>
            </a:r>
          </a:p>
          <a:p>
            <a:r>
              <a:rPr lang="cs-CZ" dirty="0" smtClean="0"/>
              <a:t>Slouží k popisu vztahů mezi různými entitami</a:t>
            </a:r>
          </a:p>
        </p:txBody>
      </p:sp>
      <p:pic>
        <p:nvPicPr>
          <p:cNvPr id="1027" name="Picture 3" descr="I:\Projekt ucitele\Teorie Grafu\prezentace\Zaklady grafu\img\ukazky graf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77947"/>
            <a:ext cx="8501122" cy="1822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mapa</a:t>
            </a:r>
            <a:endParaRPr lang="cs-CZ" dirty="0"/>
          </a:p>
        </p:txBody>
      </p:sp>
      <p:pic>
        <p:nvPicPr>
          <p:cNvPr id="7" name="Content Placeholder 6" descr="info_mapa_ceska_republ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223" y="1600200"/>
            <a:ext cx="684555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mapa</a:t>
            </a:r>
            <a:endParaRPr lang="cs-CZ" dirty="0"/>
          </a:p>
        </p:txBody>
      </p:sp>
      <p:pic>
        <p:nvPicPr>
          <p:cNvPr id="5" name="Content Placeholder 4" descr="CR slinice z mapy c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7521"/>
            <a:ext cx="8229600" cy="439132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Stupeň vrcholu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hran vycházející z vrcholu</a:t>
            </a:r>
          </a:p>
        </p:txBody>
      </p:sp>
      <p:pic>
        <p:nvPicPr>
          <p:cNvPr id="2050" name="Picture 2" descr="I:\Projekt ucitele\Teorie Grafu\prezentace\Zaklady grafu\img\CR - stup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553" y="2357430"/>
            <a:ext cx="7100894" cy="4171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Váha hrany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Číslo přiřazené k hraně, zde počet kiloemtrů</a:t>
            </a:r>
          </a:p>
        </p:txBody>
      </p:sp>
      <p:pic>
        <p:nvPicPr>
          <p:cNvPr id="3074" name="Picture 2" descr="I:\Projekt ucitele\Teorie Grafu\prezentace\Zaklady grafu\img\CR - vah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01" y="2428868"/>
            <a:ext cx="7267598" cy="4235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Cesta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Postupný sled vrcholů bez opakování</a:t>
            </a:r>
            <a:endParaRPr lang="cs-CZ" dirty="0"/>
          </a:p>
        </p:txBody>
      </p:sp>
      <p:pic>
        <p:nvPicPr>
          <p:cNvPr id="4098" name="Picture 2" descr="I:\Projekt ucitele\Teorie Grafu\prezentace\Zaklady grafu\img\CR - ces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42" y="2500154"/>
            <a:ext cx="7023117" cy="4100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Nejkratší cesta</a:t>
            </a:r>
            <a:endParaRPr lang="cs-CZ" dirty="0"/>
          </a:p>
        </p:txBody>
      </p:sp>
      <p:pic>
        <p:nvPicPr>
          <p:cNvPr id="5" name="Content Placeholder 4" descr="CR - nejkratsi cest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59" y="1600200"/>
            <a:ext cx="773528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Komponenta grafu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Souvislá část grafu – existuje cesta mezi všemi vrcholy</a:t>
            </a:r>
          </a:p>
        </p:txBody>
      </p:sp>
      <p:pic>
        <p:nvPicPr>
          <p:cNvPr id="5122" name="Picture 2" descr="I:\Projekt ucitele\Teorie Grafu\prezentace\Zaklady grafu\img\CR - komponen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805" y="2571744"/>
            <a:ext cx="6656390" cy="394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160</Words>
  <Application>Microsoft Office PowerPoint</Application>
  <PresentationFormat>On-screen Show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sady Office</vt:lpstr>
      <vt:lpstr>Slide 1</vt:lpstr>
      <vt:lpstr>Teorie grafů</vt:lpstr>
      <vt:lpstr>Příklad - mapa</vt:lpstr>
      <vt:lpstr>Příklad – mapa</vt:lpstr>
      <vt:lpstr>Stupeň vrcholu</vt:lpstr>
      <vt:lpstr>Váha hrany</vt:lpstr>
      <vt:lpstr>Cesta</vt:lpstr>
      <vt:lpstr>Nejkratší cesta</vt:lpstr>
      <vt:lpstr>Komponenta grafu</vt:lpstr>
      <vt:lpstr>Komponenta grafu</vt:lpstr>
      <vt:lpstr>Komponenta grafu</vt:lpstr>
      <vt:lpstr>Graf o třech komponentách</vt:lpstr>
      <vt:lpstr>Graf o třech komponentách</vt:lpstr>
      <vt:lpstr>Graf o dvou komponentách</vt:lpstr>
      <vt:lpstr>Graf o jediné komponentě</vt:lpstr>
      <vt:lpstr>Co se nad grafy studuje?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Průchod grafu do šířky</dc:title>
  <dc:creator>Petr Jarušek</dc:creator>
  <cp:lastModifiedBy>zblebt</cp:lastModifiedBy>
  <cp:revision>59</cp:revision>
  <dcterms:created xsi:type="dcterms:W3CDTF">2010-05-16T11:33:56Z</dcterms:created>
  <dcterms:modified xsi:type="dcterms:W3CDTF">2010-11-23T13:03:10Z</dcterms:modified>
</cp:coreProperties>
</file>