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0" r:id="rId2"/>
    <p:sldId id="259" r:id="rId3"/>
    <p:sldId id="274" r:id="rId4"/>
    <p:sldId id="257" r:id="rId5"/>
    <p:sldId id="275" r:id="rId6"/>
    <p:sldId id="260" r:id="rId7"/>
    <p:sldId id="262" r:id="rId8"/>
    <p:sldId id="289" r:id="rId9"/>
    <p:sldId id="261" r:id="rId10"/>
    <p:sldId id="263" r:id="rId11"/>
    <p:sldId id="258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6" r:id="rId23"/>
    <p:sldId id="277" r:id="rId24"/>
    <p:sldId id="288" r:id="rId25"/>
    <p:sldId id="279" r:id="rId26"/>
    <p:sldId id="285" r:id="rId27"/>
    <p:sldId id="287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75C7C-4B05-4671-B690-96B532BC077A}" type="datetimeFigureOut">
              <a:rPr lang="cs-CZ" smtClean="0"/>
              <a:t>17.9.2010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EC107-B89F-4C88-94D0-6174D5DB2A5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C2A4FFE-A70F-48C4-97D5-BF288D3E9C58}" type="slidenum">
              <a:rPr lang="cs-CZ"/>
              <a:pPr/>
              <a:t>1</a:t>
            </a:fld>
            <a:endParaRPr lang="cs-CZ"/>
          </a:p>
        </p:txBody>
      </p:sp>
      <p:sp>
        <p:nvSpPr>
          <p:cNvPr id="51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A4559-6329-4C06-9C1A-A8FC53C90B13}" type="datetimeFigureOut">
              <a:rPr lang="cs-CZ" smtClean="0"/>
              <a:pPr/>
              <a:t>17.9.2010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D3917-7644-47EE-AB6F-E17519F4FE8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434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22240" y="5551784"/>
            <a:ext cx="5698080" cy="9591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56481" y="313954"/>
            <a:ext cx="8228160" cy="57750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5602" rIns="0" bIns="0" anchor="ctr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endParaRPr lang="cs-CZ" sz="2900" dirty="0">
              <a:solidFill>
                <a:srgbClr val="000000"/>
              </a:solidFill>
              <a:ea typeface="SimSun" charset="0"/>
              <a:cs typeface="SimSun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62721" y="718636"/>
            <a:ext cx="8652960" cy="5472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52820" rIns="81639" bIns="40820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cs-CZ" sz="1400" dirty="0">
                <a:solidFill>
                  <a:srgbClr val="0000FF"/>
                </a:solidFill>
                <a:ea typeface="SimSun" charset="0"/>
                <a:cs typeface="SimSun" charset="0"/>
              </a:rPr>
              <a:t>Modulární systém dalšího vzdělávání pedagogických pracovníků </a:t>
            </a:r>
            <a:r>
              <a:rPr lang="cs-CZ" sz="1400" dirty="0" err="1">
                <a:solidFill>
                  <a:srgbClr val="0000FF"/>
                </a:solidFill>
                <a:ea typeface="SimSun" charset="0"/>
                <a:cs typeface="SimSun" charset="0"/>
              </a:rPr>
              <a:t>JmK</a:t>
            </a:r>
            <a:r>
              <a:rPr lang="cs-CZ" sz="1400" dirty="0">
                <a:solidFill>
                  <a:srgbClr val="0000FF"/>
                </a:solidFill>
                <a:ea typeface="SimSun" charset="0"/>
                <a:cs typeface="SimSun" charset="0"/>
              </a:rPr>
              <a:t> v přírodních vědách a informatice CZ.1.07/1.3.10/02.0024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Grafové pojmy</a:t>
            </a:r>
            <a:endParaRPr kumimoji="0" lang="cs-CZ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Podnadpis 2"/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Projekt učitelé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Nejkratší</a:t>
            </a:r>
            <a:r>
              <a:rPr lang="cs-CZ" dirty="0" smtClean="0"/>
              <a:t> cesta mezi dvěma vrcholy v grafu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prezentován vrcholy a hranami</a:t>
            </a:r>
          </a:p>
          <a:p>
            <a:r>
              <a:rPr lang="cs-CZ" dirty="0" smtClean="0"/>
              <a:t>Nezáleží na rozmístění vrcholů a hran</a:t>
            </a:r>
          </a:p>
          <a:p>
            <a:r>
              <a:rPr lang="cs-CZ" dirty="0" smtClean="0"/>
              <a:t>Ukazuje vybrané informace z reality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Nezáleží</a:t>
            </a:r>
            <a:r>
              <a:rPr lang="cs-CZ" dirty="0" smtClean="0"/>
              <a:t> na rozložení uzlů a hran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Nezáleží</a:t>
            </a:r>
            <a:r>
              <a:rPr lang="cs-CZ" dirty="0" smtClean="0"/>
              <a:t> na rozložení uzlů a hran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Nezáleží</a:t>
            </a:r>
            <a:r>
              <a:rPr lang="cs-CZ" dirty="0" smtClean="0"/>
              <a:t> na rozložení uzlů a hran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Nezáleží</a:t>
            </a:r>
            <a:r>
              <a:rPr lang="cs-CZ" dirty="0" smtClean="0"/>
              <a:t> na rozložení uzlů a hran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98717" y="1777467"/>
            <a:ext cx="4346564" cy="4171429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Nezáleží</a:t>
            </a:r>
            <a:r>
              <a:rPr lang="cs-CZ" dirty="0" smtClean="0"/>
              <a:t> na rozložení uzlů a hran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98717" y="2397897"/>
            <a:ext cx="4346564" cy="2930569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Komponenta grafu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Souvislá část grafu</a:t>
            </a:r>
          </a:p>
          <a:p>
            <a:r>
              <a:rPr lang="cs-CZ" dirty="0" smtClean="0"/>
              <a:t>Tj. mezi každým vrcholem dané komponenty lze najít cestu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o třech komponentách</a:t>
            </a:r>
            <a:endParaRPr lang="cs-CZ" dirty="0"/>
          </a:p>
        </p:txBody>
      </p:sp>
      <p:pic>
        <p:nvPicPr>
          <p:cNvPr id="4" name="Zástupný symbol pro obsah 3" descr="Screenshot - 16.5.2010 , 19_31_0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6261" y="1600200"/>
            <a:ext cx="4251478" cy="4525963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o třech komponentách</a:t>
            </a:r>
            <a:endParaRPr lang="cs-CZ" dirty="0"/>
          </a:p>
        </p:txBody>
      </p:sp>
      <p:pic>
        <p:nvPicPr>
          <p:cNvPr id="4" name="Zástupný symbol pro obsah 3" descr="Screenshot - 16.5.2010 , 19_31_0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6261" y="1600200"/>
            <a:ext cx="4251477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Vrcholy grafu</a:t>
            </a:r>
            <a:endParaRPr lang="cs-CZ" dirty="0"/>
          </a:p>
        </p:txBody>
      </p:sp>
      <p:pic>
        <p:nvPicPr>
          <p:cNvPr id="4" name="Zástupný symbol pro obsah 3" descr="Screenshot - 16.5.2010 , 19_11_2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o dvou komponentách</a:t>
            </a:r>
            <a:endParaRPr lang="cs-CZ" dirty="0"/>
          </a:p>
        </p:txBody>
      </p:sp>
      <p:pic>
        <p:nvPicPr>
          <p:cNvPr id="4" name="Zástupný symbol pro obsah 3" descr="Screenshot - 16.5.2010 , 19_31_0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6261" y="1600200"/>
            <a:ext cx="4251477" cy="452596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 o jediné komponentě</a:t>
            </a:r>
            <a:endParaRPr lang="cs-CZ" dirty="0"/>
          </a:p>
        </p:txBody>
      </p:sp>
      <p:pic>
        <p:nvPicPr>
          <p:cNvPr id="4" name="Zástupný symbol pro obsah 3" descr="Screenshot - 16.5.2010 , 19_31_0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46261" y="1600200"/>
            <a:ext cx="4251477" cy="4525962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Neorientovaný graf</a:t>
            </a:r>
            <a:endParaRPr lang="cs-CZ" dirty="0"/>
          </a:p>
        </p:txBody>
      </p:sp>
      <p:pic>
        <p:nvPicPr>
          <p:cNvPr id="6" name="Zástupný symbol pro obsah 5" descr="Screenshot - 19.5.2010 , 14_28_2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428" y="1910800"/>
            <a:ext cx="3457143" cy="390476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Orientovaný graf</a:t>
            </a:r>
            <a:endParaRPr lang="cs-CZ" dirty="0"/>
          </a:p>
        </p:txBody>
      </p:sp>
      <p:pic>
        <p:nvPicPr>
          <p:cNvPr id="6" name="Zástupný symbol pro obsah 5" descr="Screenshot - 19.5.2010 , 14_28_2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3952" y="1910800"/>
            <a:ext cx="3396095" cy="3904762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Orientované grafy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Hrany mají navíc směr</a:t>
            </a:r>
          </a:p>
          <a:p>
            <a:r>
              <a:rPr lang="cs-CZ" dirty="0" smtClean="0"/>
              <a:t>Využívají se pro popsání jednosměrných vztahů (např. zvíře se živí trávou, nikoliv tráva zvířetem)</a:t>
            </a:r>
          </a:p>
          <a:p>
            <a:r>
              <a:rPr lang="cs-CZ" dirty="0" smtClean="0"/>
              <a:t>Délka cesty z A do B nemusí být stejná jako z B do A. Dokonce nemusí ani existovat.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Orientovaný graf – spojte dva body</a:t>
            </a:r>
            <a:endParaRPr lang="cs-CZ" dirty="0"/>
          </a:p>
        </p:txBody>
      </p:sp>
      <p:pic>
        <p:nvPicPr>
          <p:cNvPr id="6" name="Zástupný symbol pro obsah 5" descr="Screenshot - 19.5.2010 , 14_28_2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3952" y="1910800"/>
            <a:ext cx="3396095" cy="3904761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 1 do 2 cesta délky 1</a:t>
            </a:r>
            <a:endParaRPr lang="cs-CZ" dirty="0"/>
          </a:p>
        </p:txBody>
      </p:sp>
      <p:pic>
        <p:nvPicPr>
          <p:cNvPr id="6" name="Zástupný symbol pro obsah 5" descr="Screenshot - 19.5.2010 , 14_28_2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3952" y="1945276"/>
            <a:ext cx="3396095" cy="3835809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 1 do 2 cesta délky 4</a:t>
            </a:r>
            <a:endParaRPr lang="cs-CZ" dirty="0"/>
          </a:p>
        </p:txBody>
      </p:sp>
      <p:pic>
        <p:nvPicPr>
          <p:cNvPr id="6" name="Zástupný symbol pro obsah 5" descr="Screenshot - 19.5.2010 , 14_28_2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73952" y="1945276"/>
            <a:ext cx="3396094" cy="383580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Vrcholy grafu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Reprezentují vybrané objekty z reality, </a:t>
            </a:r>
            <a:r>
              <a:rPr lang="cs-CZ" dirty="0" err="1" smtClean="0"/>
              <a:t>např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Studenti vybrané školy</a:t>
            </a:r>
          </a:p>
          <a:p>
            <a:pPr lvl="1"/>
            <a:r>
              <a:rPr lang="cs-CZ" dirty="0" smtClean="0"/>
              <a:t>Všechna města v ČR</a:t>
            </a:r>
          </a:p>
          <a:p>
            <a:pPr lvl="1"/>
            <a:r>
              <a:rPr lang="cs-CZ" dirty="0" smtClean="0"/>
              <a:t>Všechny prvky periodické soustavy</a:t>
            </a:r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Hrany grafu</a:t>
            </a:r>
            <a:endParaRPr lang="cs-CZ" dirty="0"/>
          </a:p>
        </p:txBody>
      </p:sp>
      <p:pic>
        <p:nvPicPr>
          <p:cNvPr id="4" name="Zástupný symbol pro obsah 3" descr="Screenshot - 16.5.2010 , 19_12_2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Hrany grafu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Reprezentují vybraný vztah mezi objekty, </a:t>
            </a:r>
            <a:r>
              <a:rPr lang="cs-CZ" dirty="0" err="1" smtClean="0"/>
              <a:t>např</a:t>
            </a:r>
            <a:r>
              <a:rPr lang="cs-CZ" smtClean="0"/>
              <a:t>:</a:t>
            </a:r>
            <a:endParaRPr lang="cs-CZ" dirty="0" smtClean="0"/>
          </a:p>
          <a:p>
            <a:pPr lvl="1"/>
            <a:r>
              <a:rPr lang="cs-CZ" dirty="0" smtClean="0"/>
              <a:t>Známost v sociální síti</a:t>
            </a:r>
          </a:p>
          <a:p>
            <a:pPr lvl="1"/>
            <a:r>
              <a:rPr lang="cs-CZ" dirty="0" smtClean="0"/>
              <a:t>Existence silnice mezi dvěma městy</a:t>
            </a:r>
          </a:p>
          <a:p>
            <a:pPr lvl="1"/>
            <a:r>
              <a:rPr lang="cs-CZ" dirty="0" smtClean="0"/>
              <a:t>Společná reakce mezi dvěma chemickými prvky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Vrchol stupně 2</a:t>
            </a:r>
            <a:endParaRPr lang="cs-CZ" dirty="0"/>
          </a:p>
        </p:txBody>
      </p:sp>
      <p:pic>
        <p:nvPicPr>
          <p:cNvPr id="4" name="Zástupný symbol pro obsah 3" descr="Screenshot - 16.5.2010 , 19_13_3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Vrchol stupně 3</a:t>
            </a:r>
            <a:endParaRPr lang="cs-CZ" dirty="0"/>
          </a:p>
        </p:txBody>
      </p:sp>
      <p:pic>
        <p:nvPicPr>
          <p:cNvPr id="4" name="Zástupný symbol pro obsah 3" descr="Screenshot - 16.5.2010 , 19_13_3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Stupeň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Určuje počet hran vstupujících do vrcholu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mezi dvěma vrcholy v grafu</a:t>
            </a:r>
            <a:endParaRPr lang="cs-CZ" dirty="0"/>
          </a:p>
        </p:txBody>
      </p:sp>
      <p:pic>
        <p:nvPicPr>
          <p:cNvPr id="4" name="Zástupný symbol pro obsah 3" descr="Screenshot - 16.5.2010 , 19_16_5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95809" y="1777467"/>
            <a:ext cx="6352381" cy="417142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</TotalTime>
  <Words>240</Words>
  <Application>Microsoft Office PowerPoint</Application>
  <PresentationFormat>Předvádění na obrazovce (4:3)</PresentationFormat>
  <Paragraphs>47</Paragraphs>
  <Slides>27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Motiv sady Office</vt:lpstr>
      <vt:lpstr>Snímek 1</vt:lpstr>
      <vt:lpstr>Vrcholy grafu</vt:lpstr>
      <vt:lpstr>Vrcholy grafu</vt:lpstr>
      <vt:lpstr>Hrany grafu</vt:lpstr>
      <vt:lpstr>Hrany grafu</vt:lpstr>
      <vt:lpstr>Vrchol stupně 2</vt:lpstr>
      <vt:lpstr>Vrchol stupně 3</vt:lpstr>
      <vt:lpstr>Stupeň</vt:lpstr>
      <vt:lpstr>Cesta mezi dvěma vrcholy v grafu</vt:lpstr>
      <vt:lpstr>Nejkratší cesta mezi dvěma vrcholy v grafu</vt:lpstr>
      <vt:lpstr>Graf</vt:lpstr>
      <vt:lpstr>Nezáleží na rozložení uzlů a hran</vt:lpstr>
      <vt:lpstr>Nezáleží na rozložení uzlů a hran</vt:lpstr>
      <vt:lpstr>Nezáleží na rozložení uzlů a hran</vt:lpstr>
      <vt:lpstr>Nezáleží na rozložení uzlů a hran</vt:lpstr>
      <vt:lpstr>Nezáleží na rozložení uzlů a hran</vt:lpstr>
      <vt:lpstr>Komponenta grafu</vt:lpstr>
      <vt:lpstr>Graf o třech komponentách</vt:lpstr>
      <vt:lpstr>Graf o třech komponentách</vt:lpstr>
      <vt:lpstr>Graf o dvou komponentách</vt:lpstr>
      <vt:lpstr>Graf o jediné komponentě</vt:lpstr>
      <vt:lpstr>Neorientovaný graf</vt:lpstr>
      <vt:lpstr>Orientovaný graf</vt:lpstr>
      <vt:lpstr>Orientované grafy</vt:lpstr>
      <vt:lpstr>Orientovaný graf – spojte dva body</vt:lpstr>
      <vt:lpstr>Z 1 do 2 cesta délky 1</vt:lpstr>
      <vt:lpstr>Z 1 do 2 cesta délky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Průchod grafu do šířky</dc:title>
  <dc:creator>Petr Jarušek</dc:creator>
  <cp:lastModifiedBy>Petr Jarušek</cp:lastModifiedBy>
  <cp:revision>23</cp:revision>
  <dcterms:created xsi:type="dcterms:W3CDTF">2010-05-16T11:33:56Z</dcterms:created>
  <dcterms:modified xsi:type="dcterms:W3CDTF">2010-09-17T05:42:45Z</dcterms:modified>
</cp:coreProperties>
</file>