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7" r:id="rId3"/>
    <p:sldId id="351" r:id="rId4"/>
    <p:sldId id="312" r:id="rId5"/>
    <p:sldId id="349" r:id="rId6"/>
    <p:sldId id="348" r:id="rId7"/>
    <p:sldId id="350" r:id="rId8"/>
    <p:sldId id="352" r:id="rId9"/>
    <p:sldId id="316" r:id="rId10"/>
    <p:sldId id="354" r:id="rId11"/>
    <p:sldId id="355" r:id="rId12"/>
    <p:sldId id="356" r:id="rId13"/>
    <p:sldId id="357" r:id="rId14"/>
    <p:sldId id="359" r:id="rId15"/>
    <p:sldId id="353" r:id="rId16"/>
    <p:sldId id="358" r:id="rId17"/>
    <p:sldId id="360" r:id="rId18"/>
    <p:sldId id="363" r:id="rId19"/>
    <p:sldId id="361" r:id="rId20"/>
    <p:sldId id="364" r:id="rId21"/>
    <p:sldId id="367" r:id="rId22"/>
    <p:sldId id="368" r:id="rId23"/>
    <p:sldId id="362" r:id="rId24"/>
    <p:sldId id="371" r:id="rId25"/>
    <p:sldId id="372" r:id="rId26"/>
    <p:sldId id="373" r:id="rId27"/>
    <p:sldId id="374" r:id="rId28"/>
    <p:sldId id="309" r:id="rId29"/>
    <p:sldId id="29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9F3FBD-4C92-483D-9307-6312AF67E684}">
          <p14:sldIdLst>
            <p14:sldId id="256"/>
            <p14:sldId id="347"/>
            <p14:sldId id="351"/>
            <p14:sldId id="312"/>
            <p14:sldId id="349"/>
            <p14:sldId id="348"/>
            <p14:sldId id="350"/>
            <p14:sldId id="352"/>
            <p14:sldId id="316"/>
            <p14:sldId id="354"/>
            <p14:sldId id="355"/>
            <p14:sldId id="356"/>
            <p14:sldId id="357"/>
            <p14:sldId id="359"/>
            <p14:sldId id="353"/>
            <p14:sldId id="358"/>
            <p14:sldId id="360"/>
            <p14:sldId id="363"/>
            <p14:sldId id="361"/>
            <p14:sldId id="364"/>
            <p14:sldId id="367"/>
            <p14:sldId id="368"/>
            <p14:sldId id="362"/>
            <p14:sldId id="371"/>
            <p14:sldId id="372"/>
            <p14:sldId id="373"/>
            <p14:sldId id="374"/>
            <p14:sldId id="309"/>
            <p14:sldId id="2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E46C0A"/>
    <a:srgbClr val="DCE6F2"/>
    <a:srgbClr val="4F7A32"/>
    <a:srgbClr val="FCD8BA"/>
    <a:srgbClr val="D6E9C9"/>
    <a:srgbClr val="FF3399"/>
    <a:srgbClr val="6B82A1"/>
    <a:srgbClr val="89C064"/>
    <a:srgbClr val="B4D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7817" autoAdjust="0"/>
  </p:normalViewPr>
  <p:slideViewPr>
    <p:cSldViewPr>
      <p:cViewPr varScale="1">
        <p:scale>
          <a:sx n="91" d="100"/>
          <a:sy n="91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6. 4. 2021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86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0425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789056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511257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4" y="6381330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cs-CZ" sz="1200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30" y="6401075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/>
              <a:t>Slide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en-GB" sz="1200" smtClean="0"/>
              <a:t>/29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45" descr="Gold bar"/>
          <p:cNvSpPr>
            <a:spLocks noChangeArrowheads="1"/>
          </p:cNvSpPr>
          <p:nvPr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../clipboard/media/image10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jpeg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92888" cy="1656184"/>
          </a:xfrm>
        </p:spPr>
        <p:txBody>
          <a:bodyPr>
            <a:noAutofit/>
          </a:bodyPr>
          <a:lstStyle/>
          <a:p>
            <a:r>
              <a:rPr lang="en-GB" sz="4800"/>
              <a:t>Efficient </a:t>
            </a:r>
            <a:r>
              <a:rPr lang="en-GB" sz="4800" smtClean="0"/>
              <a:t>Processing</a:t>
            </a:r>
            <a:br>
              <a:rPr lang="en-GB" sz="4800" smtClean="0"/>
            </a:br>
            <a:r>
              <a:rPr lang="en-GB" sz="4800" smtClean="0"/>
              <a:t>of </a:t>
            </a:r>
            <a:r>
              <a:rPr lang="en-GB" sz="4800"/>
              <a:t>3D Human Motions</a:t>
            </a:r>
            <a:endParaRPr lang="en-US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412704"/>
            <a:ext cx="7632848" cy="600472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Petra </a:t>
            </a:r>
            <a:r>
              <a:rPr lang="en-GB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</a:t>
            </a:r>
            <a:r>
              <a:rPr lang="cs-CZ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í</a:t>
            </a:r>
            <a:r>
              <a:rPr lang="en-GB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kov</a:t>
            </a:r>
            <a:r>
              <a:rPr lang="cs-CZ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Motion Words: </a:t>
            </a:r>
            <a:r>
              <a:rPr lang="en-GB" smtClean="0"/>
              <a:t>Principle (</a:t>
            </a:r>
            <a:r>
              <a:rPr lang="en-GB"/>
              <a:t>cont</a:t>
            </a:r>
            <a:r>
              <a:rPr lang="en-GB" dirty="0" smtClean="0"/>
              <a:t>.)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Two main components of the MW model</a:t>
                </a:r>
              </a:p>
              <a:p>
                <a:pPr lvl="1"/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MW vocabulary </a:t>
                </a:r>
                <a:r>
                  <a:rPr lang="en-GB" dirty="0" smtClean="0"/>
                  <a:t>– produced by quantization</a:t>
                </a:r>
              </a:p>
              <a:p>
                <a:pPr lvl="1"/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MW </a:t>
                </a:r>
                <a:r>
                  <a:rPr lang="en-GB">
                    <a:solidFill>
                      <a:schemeClr val="accent6">
                        <a:lumMod val="75000"/>
                      </a:schemeClr>
                    </a:solidFill>
                  </a:rPr>
                  <a:t>matching </a:t>
                </a:r>
                <a:r>
                  <a:rPr lang="en-GB" smtClean="0">
                    <a:solidFill>
                      <a:schemeClr val="accent6">
                        <a:lumMod val="75000"/>
                      </a:schemeClr>
                    </a:solidFill>
                  </a:rPr>
                  <a:t>function</a:t>
                </a:r>
                <a:r>
                  <a:rPr lang="en-GB"/>
                  <a:t> </a:t>
                </a:r>
                <a:r>
                  <a:rPr lang="en-GB" smtClean="0"/>
                  <a:t>– defines semantic relationship between MWs</a:t>
                </a:r>
                <a:endParaRPr lang="en-GB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:endParaRPr lang="en-GB" sz="1050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𝑚𝑎𝑡𝑐h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𝑀𝑊</m:t>
                          </m:r>
                        </m:sup>
                      </m:sSup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: </m:t>
                      </m:r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𝑀𝑊</m:t>
                      </m:r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𝑀𝑊</m:t>
                      </m:r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Goal</a:t>
                </a:r>
                <a:r>
                  <a:rPr lang="en-GB" dirty="0"/>
                  <a:t>: 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similarity-preserving</a:t>
                </a:r>
                <a:r>
                  <a:rPr lang="en-GB" dirty="0"/>
                  <a:t> 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quantization</a:t>
                </a:r>
                <a:r>
                  <a:rPr lang="en-GB" dirty="0"/>
                  <a:t>: with high probability,</a:t>
                </a:r>
              </a:p>
              <a:p>
                <a:pPr lvl="1"/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similar </a:t>
                </a:r>
                <a:r>
                  <a:rPr lang="en-GB" dirty="0"/>
                  <a:t>segment pairs are mapped to </a:t>
                </a:r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matching </a:t>
                </a:r>
                <a:r>
                  <a:rPr lang="en-GB" dirty="0"/>
                  <a:t>MWs</a:t>
                </a:r>
              </a:p>
              <a:p>
                <a:pPr lvl="1"/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dissimilar</a:t>
                </a:r>
                <a:r>
                  <a:rPr lang="en-GB" dirty="0"/>
                  <a:t> segment pairs are mapped to </a:t>
                </a:r>
                <a:r>
                  <a:rPr lang="en-GB">
                    <a:solidFill>
                      <a:schemeClr val="accent6">
                        <a:lumMod val="75000"/>
                      </a:schemeClr>
                    </a:solidFill>
                  </a:rPr>
                  <a:t>non-matching</a:t>
                </a:r>
                <a:r>
                  <a:rPr lang="en-GB"/>
                  <a:t> </a:t>
                </a:r>
                <a:r>
                  <a:rPr lang="en-GB" smtClean="0"/>
                  <a:t>MWs</a:t>
                </a:r>
              </a:p>
              <a:p>
                <a:pPr lvl="1"/>
                <a:endParaRPr lang="en-GB"/>
              </a:p>
              <a:p>
                <a:r>
                  <a:rPr lang="en-GB" smtClean="0"/>
                  <a:t>Simple solution: </a:t>
                </a:r>
                <a:r>
                  <a:rPr lang="en-GB" smtClean="0">
                    <a:solidFill>
                      <a:schemeClr val="accent6">
                        <a:lumMod val="75000"/>
                      </a:schemeClr>
                    </a:solidFill>
                  </a:rPr>
                  <a:t>hard MWs</a:t>
                </a:r>
              </a:p>
              <a:p>
                <a:r>
                  <a:rPr lang="en-GB" smtClean="0"/>
                  <a:t>Generalized solutions: </a:t>
                </a:r>
              </a:p>
              <a:p>
                <a:pPr lvl="1"/>
                <a:r>
                  <a:rPr lang="en-GB" smtClean="0">
                    <a:solidFill>
                      <a:schemeClr val="accent6">
                        <a:lumMod val="75000"/>
                      </a:schemeClr>
                    </a:solidFill>
                  </a:rPr>
                  <a:t>soft MWs</a:t>
                </a:r>
                <a:r>
                  <a:rPr lang="en-GB" smtClean="0"/>
                  <a:t> </a:t>
                </a:r>
              </a:p>
              <a:p>
                <a:pPr lvl="1"/>
                <a:r>
                  <a:rPr lang="en-GB" smtClean="0">
                    <a:solidFill>
                      <a:schemeClr val="accent6">
                        <a:lumMod val="75000"/>
                      </a:schemeClr>
                    </a:solidFill>
                  </a:rPr>
                  <a:t>multi-overlay MWs</a:t>
                </a:r>
                <a:endParaRPr lang="en-GB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28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Hard </a:t>
            </a:r>
            <a:r>
              <a:rPr lang="en-GB" dirty="0" smtClean="0"/>
              <a:t>MWs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Hard quantization</a:t>
            </a:r>
          </a:p>
          <a:p>
            <a:pPr lvl="1"/>
            <a:r>
              <a:rPr lang="en-GB" dirty="0" smtClean="0"/>
              <a:t>Segment </a:t>
            </a:r>
            <a:r>
              <a:rPr lang="en-GB" dirty="0"/>
              <a:t>space </a:t>
            </a:r>
            <a:r>
              <a:rPr lang="en-GB" dirty="0" smtClean="0"/>
              <a:t>divided into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non-overlapping partitions 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Partition identifiers </a:t>
            </a:r>
            <a:r>
              <a:rPr lang="en-GB" dirty="0" smtClean="0"/>
              <a:t>become the hard MWs</a:t>
            </a:r>
          </a:p>
          <a:p>
            <a:pPr lvl="1"/>
            <a:r>
              <a:rPr lang="en-GB" dirty="0" smtClean="0"/>
              <a:t>Each </a:t>
            </a:r>
            <a:r>
              <a:rPr lang="en-GB" dirty="0"/>
              <a:t>motion segment is associated with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exactly one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hard MW</a:t>
            </a:r>
          </a:p>
          <a:p>
            <a:r>
              <a:rPr lang="en-GB" dirty="0" smtClean="0"/>
              <a:t>Trivial MW matching: only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identical MWs match</a:t>
            </a:r>
          </a:p>
          <a:p>
            <a:r>
              <a:rPr lang="en-GB" dirty="0" smtClean="0"/>
              <a:t>Properties: </a:t>
            </a:r>
          </a:p>
          <a:p>
            <a:pPr lvl="1"/>
            <a:r>
              <a:rPr lang="en-GB" smtClean="0"/>
              <a:t>Hard MWs can </a:t>
            </a:r>
            <a:r>
              <a:rPr lang="en-GB" dirty="0" smtClean="0"/>
              <a:t>be </a:t>
            </a:r>
            <a:r>
              <a:rPr lang="en-GB" dirty="0"/>
              <a:t>readily processed by </a:t>
            </a:r>
            <a:r>
              <a:rPr lang="en-GB" dirty="0" smtClean="0"/>
              <a:t>text-retrieval tools</a:t>
            </a:r>
            <a:endParaRPr lang="en-GB" dirty="0"/>
          </a:p>
          <a:p>
            <a:pPr lvl="1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Border problem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910102" y="335699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8486" y="3677965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endParaRPr lang="en-GB" b="1" dirty="0">
              <a:solidFill>
                <a:schemeClr val="accent6"/>
              </a:solidFill>
            </a:endParaRPr>
          </a:p>
        </p:txBody>
      </p:sp>
      <p:cxnSp>
        <p:nvCxnSpPr>
          <p:cNvPr id="74" name="Straight Connector 153">
            <a:extLst>
              <a:ext uri="{FF2B5EF4-FFF2-40B4-BE49-F238E27FC236}">
                <a16:creationId xmlns="" xmlns:a16="http://schemas.microsoft.com/office/drawing/2014/main" id="{4FAA691A-0572-4D4A-8C5F-E1898408B82F}"/>
              </a:ext>
            </a:extLst>
          </p:cNvPr>
          <p:cNvCxnSpPr>
            <a:cxnSpLocks/>
          </p:cNvCxnSpPr>
          <p:nvPr/>
        </p:nvCxnSpPr>
        <p:spPr>
          <a:xfrm>
            <a:off x="1941479" y="4478066"/>
            <a:ext cx="755500" cy="814461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75" name="Straight Connector 154">
            <a:extLst>
              <a:ext uri="{FF2B5EF4-FFF2-40B4-BE49-F238E27FC236}">
                <a16:creationId xmlns="" xmlns:a16="http://schemas.microsoft.com/office/drawing/2014/main" id="{B1F1571B-7766-4FB5-9446-1D22B0E14F07}"/>
              </a:ext>
            </a:extLst>
          </p:cNvPr>
          <p:cNvCxnSpPr>
            <a:cxnSpLocks/>
          </p:cNvCxnSpPr>
          <p:nvPr/>
        </p:nvCxnSpPr>
        <p:spPr>
          <a:xfrm>
            <a:off x="2662580" y="5284807"/>
            <a:ext cx="732659" cy="15441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76" name="Straight Connector 155">
            <a:extLst>
              <a:ext uri="{FF2B5EF4-FFF2-40B4-BE49-F238E27FC236}">
                <a16:creationId xmlns="" xmlns:a16="http://schemas.microsoft.com/office/drawing/2014/main" id="{06B662ED-A53D-439C-A8F5-A0661B6F59F0}"/>
              </a:ext>
            </a:extLst>
          </p:cNvPr>
          <p:cNvCxnSpPr>
            <a:cxnSpLocks/>
          </p:cNvCxnSpPr>
          <p:nvPr/>
        </p:nvCxnSpPr>
        <p:spPr>
          <a:xfrm>
            <a:off x="3233589" y="4478066"/>
            <a:ext cx="161650" cy="812975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77" name="Straight Connector 157">
            <a:extLst>
              <a:ext uri="{FF2B5EF4-FFF2-40B4-BE49-F238E27FC236}">
                <a16:creationId xmlns="" xmlns:a16="http://schemas.microsoft.com/office/drawing/2014/main" id="{CC025743-94A4-4741-8168-4E2054468B03}"/>
              </a:ext>
            </a:extLst>
          </p:cNvPr>
          <p:cNvCxnSpPr/>
          <p:nvPr/>
        </p:nvCxnSpPr>
        <p:spPr>
          <a:xfrm>
            <a:off x="3395239" y="5300248"/>
            <a:ext cx="1066600" cy="685056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95" name="Straight Connector 114">
            <a:extLst>
              <a:ext uri="{FF2B5EF4-FFF2-40B4-BE49-F238E27FC236}">
                <a16:creationId xmlns="" xmlns:a16="http://schemas.microsoft.com/office/drawing/2014/main" id="{4E051BDD-C3F3-4AFA-9FDF-58870C532CA6}"/>
              </a:ext>
            </a:extLst>
          </p:cNvPr>
          <p:cNvCxnSpPr>
            <a:cxnSpLocks/>
          </p:cNvCxnSpPr>
          <p:nvPr/>
        </p:nvCxnSpPr>
        <p:spPr>
          <a:xfrm flipV="1">
            <a:off x="1365495" y="5284807"/>
            <a:ext cx="1297085" cy="520497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78" name="obarveny s2">
            <a:extLst>
              <a:ext uri="{FF2B5EF4-FFF2-40B4-BE49-F238E27FC236}">
                <a16:creationId xmlns="" xmlns:a16="http://schemas.microsoft.com/office/drawing/2014/main" id="{165BD174-402D-4D57-AFE9-BF7F7551CA8F}"/>
              </a:ext>
            </a:extLst>
          </p:cNvPr>
          <p:cNvSpPr/>
          <p:nvPr/>
        </p:nvSpPr>
        <p:spPr bwMode="auto">
          <a:xfrm>
            <a:off x="2911478" y="5372545"/>
            <a:ext cx="324000" cy="108000"/>
          </a:xfrm>
          <a:prstGeom prst="rect">
            <a:avLst/>
          </a:prstGeom>
          <a:pattFill prst="dkVert">
            <a:fgClr>
              <a:srgbClr val="ED7D31">
                <a:lumMod val="75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ED7D31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6" name="TextBox 151">
            <a:extLst>
              <a:ext uri="{FF2B5EF4-FFF2-40B4-BE49-F238E27FC236}">
                <a16:creationId xmlns="" xmlns:a16="http://schemas.microsoft.com/office/drawing/2014/main" id="{89BA9710-0E61-4184-A7A3-1936FBB51535}"/>
              </a:ext>
            </a:extLst>
          </p:cNvPr>
          <p:cNvSpPr txBox="1"/>
          <p:nvPr/>
        </p:nvSpPr>
        <p:spPr>
          <a:xfrm>
            <a:off x="2672431" y="532131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73" name="TextBox 152">
            <a:extLst>
              <a:ext uri="{FF2B5EF4-FFF2-40B4-BE49-F238E27FC236}">
                <a16:creationId xmlns="" xmlns:a16="http://schemas.microsoft.com/office/drawing/2014/main" id="{15C57F7B-DF06-49E5-B70A-AB7BDC77E27F}"/>
              </a:ext>
            </a:extLst>
          </p:cNvPr>
          <p:cNvSpPr txBox="1"/>
          <p:nvPr/>
        </p:nvSpPr>
        <p:spPr>
          <a:xfrm>
            <a:off x="2959830" y="486312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79" name="TextBox 160">
            <a:extLst>
              <a:ext uri="{FF2B5EF4-FFF2-40B4-BE49-F238E27FC236}">
                <a16:creationId xmlns="" xmlns:a16="http://schemas.microsoft.com/office/drawing/2014/main" id="{DE4945A7-38C9-47ED-A1D9-DBBA41B0F517}"/>
              </a:ext>
            </a:extLst>
          </p:cNvPr>
          <p:cNvSpPr txBox="1"/>
          <p:nvPr/>
        </p:nvSpPr>
        <p:spPr>
          <a:xfrm>
            <a:off x="1467247" y="571383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80" name="obarveny s3">
            <a:extLst>
              <a:ext uri="{FF2B5EF4-FFF2-40B4-BE49-F238E27FC236}">
                <a16:creationId xmlns="" xmlns:a16="http://schemas.microsoft.com/office/drawing/2014/main" id="{12BACD23-4C55-4A50-8C1A-3D929FF1A714}"/>
              </a:ext>
            </a:extLst>
          </p:cNvPr>
          <p:cNvSpPr/>
          <p:nvPr/>
        </p:nvSpPr>
        <p:spPr bwMode="auto">
          <a:xfrm>
            <a:off x="1779479" y="5844504"/>
            <a:ext cx="324000" cy="108000"/>
          </a:xfrm>
          <a:prstGeom prst="rect">
            <a:avLst/>
          </a:prstGeom>
          <a:pattFill prst="dkVert">
            <a:fgClr>
              <a:srgbClr val="ED7D31">
                <a:lumMod val="75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ED7D31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2" name="obarveny s1">
            <a:extLst>
              <a:ext uri="{FF2B5EF4-FFF2-40B4-BE49-F238E27FC236}">
                <a16:creationId xmlns="" xmlns:a16="http://schemas.microsoft.com/office/drawing/2014/main" id="{BE4DECDD-F7A4-4C61-A787-CA2885654882}"/>
              </a:ext>
            </a:extLst>
          </p:cNvPr>
          <p:cNvSpPr/>
          <p:nvPr/>
        </p:nvSpPr>
        <p:spPr bwMode="auto">
          <a:xfrm>
            <a:off x="2695029" y="5104554"/>
            <a:ext cx="324000" cy="108000"/>
          </a:xfrm>
          <a:prstGeom prst="rect">
            <a:avLst/>
          </a:prstGeom>
          <a:pattFill prst="dkVert">
            <a:fgClr>
              <a:srgbClr val="ED7D31">
                <a:lumMod val="75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ED7D31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1" name="Obdélník 85">
            <a:extLst>
              <a:ext uri="{FF2B5EF4-FFF2-40B4-BE49-F238E27FC236}">
                <a16:creationId xmlns="" xmlns:a16="http://schemas.microsoft.com/office/drawing/2014/main" id="{AB29D635-0ADD-4588-A058-9473C093972F}"/>
              </a:ext>
            </a:extLst>
          </p:cNvPr>
          <p:cNvSpPr/>
          <p:nvPr/>
        </p:nvSpPr>
        <p:spPr bwMode="auto">
          <a:xfrm>
            <a:off x="3395239" y="5659838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2" name="Obdélník 85">
            <a:extLst>
              <a:ext uri="{FF2B5EF4-FFF2-40B4-BE49-F238E27FC236}">
                <a16:creationId xmlns="" xmlns:a16="http://schemas.microsoft.com/office/drawing/2014/main" id="{E06AAC6B-0919-4B84-83C7-85BB7BE8EC08}"/>
              </a:ext>
            </a:extLst>
          </p:cNvPr>
          <p:cNvSpPr/>
          <p:nvPr/>
        </p:nvSpPr>
        <p:spPr bwMode="auto">
          <a:xfrm>
            <a:off x="2811459" y="5891316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3" name="Obdélník 85">
            <a:extLst>
              <a:ext uri="{FF2B5EF4-FFF2-40B4-BE49-F238E27FC236}">
                <a16:creationId xmlns="" xmlns:a16="http://schemas.microsoft.com/office/drawing/2014/main" id="{1546E329-D04D-4780-A180-43958F071696}"/>
              </a:ext>
            </a:extLst>
          </p:cNvPr>
          <p:cNvSpPr/>
          <p:nvPr/>
        </p:nvSpPr>
        <p:spPr bwMode="auto">
          <a:xfrm>
            <a:off x="3705711" y="5230806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4" name="Obdélník 85">
            <a:extLst>
              <a:ext uri="{FF2B5EF4-FFF2-40B4-BE49-F238E27FC236}">
                <a16:creationId xmlns="" xmlns:a16="http://schemas.microsoft.com/office/drawing/2014/main" id="{9180725B-B760-431C-8398-D7E2779F3C4C}"/>
              </a:ext>
            </a:extLst>
          </p:cNvPr>
          <p:cNvSpPr/>
          <p:nvPr/>
        </p:nvSpPr>
        <p:spPr bwMode="auto">
          <a:xfrm>
            <a:off x="3551991" y="4814754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5" name="Obdélník 85">
            <a:extLst>
              <a:ext uri="{FF2B5EF4-FFF2-40B4-BE49-F238E27FC236}">
                <a16:creationId xmlns="" xmlns:a16="http://schemas.microsoft.com/office/drawing/2014/main" id="{C2C64C98-3D24-4BAE-AF3C-169B63115C8B}"/>
              </a:ext>
            </a:extLst>
          </p:cNvPr>
          <p:cNvSpPr/>
          <p:nvPr/>
        </p:nvSpPr>
        <p:spPr bwMode="auto">
          <a:xfrm>
            <a:off x="4353783" y="5437055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6" name="Obdélník 85">
            <a:extLst>
              <a:ext uri="{FF2B5EF4-FFF2-40B4-BE49-F238E27FC236}">
                <a16:creationId xmlns="" xmlns:a16="http://schemas.microsoft.com/office/drawing/2014/main" id="{03069F0F-6368-45EE-A336-7082093B6F6C}"/>
              </a:ext>
            </a:extLst>
          </p:cNvPr>
          <p:cNvSpPr/>
          <p:nvPr/>
        </p:nvSpPr>
        <p:spPr bwMode="auto">
          <a:xfrm>
            <a:off x="2877583" y="4604066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7" name="Obdélník 85">
            <a:extLst>
              <a:ext uri="{FF2B5EF4-FFF2-40B4-BE49-F238E27FC236}">
                <a16:creationId xmlns="" xmlns:a16="http://schemas.microsoft.com/office/drawing/2014/main" id="{AA015FB3-60B1-4A0C-9016-EAB50FC40FE2}"/>
              </a:ext>
            </a:extLst>
          </p:cNvPr>
          <p:cNvSpPr/>
          <p:nvPr/>
        </p:nvSpPr>
        <p:spPr bwMode="auto">
          <a:xfrm>
            <a:off x="2409647" y="4793442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8" name="Obdélník 85">
            <a:extLst>
              <a:ext uri="{FF2B5EF4-FFF2-40B4-BE49-F238E27FC236}">
                <a16:creationId xmlns="" xmlns:a16="http://schemas.microsoft.com/office/drawing/2014/main" id="{ACA72497-AA73-4CE7-B435-3C5A4B5EB7BB}"/>
              </a:ext>
            </a:extLst>
          </p:cNvPr>
          <p:cNvSpPr/>
          <p:nvPr/>
        </p:nvSpPr>
        <p:spPr bwMode="auto">
          <a:xfrm>
            <a:off x="1365495" y="5079212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9" name="Obdélník 85">
            <a:extLst>
              <a:ext uri="{FF2B5EF4-FFF2-40B4-BE49-F238E27FC236}">
                <a16:creationId xmlns="" xmlns:a16="http://schemas.microsoft.com/office/drawing/2014/main" id="{9FB795D9-A7D0-4214-BE58-68C1FEE220C4}"/>
              </a:ext>
            </a:extLst>
          </p:cNvPr>
          <p:cNvSpPr/>
          <p:nvPr/>
        </p:nvSpPr>
        <p:spPr bwMode="auto">
          <a:xfrm>
            <a:off x="1482539" y="5451976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0" name="Obdélník 85">
            <a:extLst>
              <a:ext uri="{FF2B5EF4-FFF2-40B4-BE49-F238E27FC236}">
                <a16:creationId xmlns="" xmlns:a16="http://schemas.microsoft.com/office/drawing/2014/main" id="{C9FAAD1C-6D35-490A-BC69-4E52BD27C406}"/>
              </a:ext>
            </a:extLst>
          </p:cNvPr>
          <p:cNvSpPr/>
          <p:nvPr/>
        </p:nvSpPr>
        <p:spPr bwMode="auto">
          <a:xfrm>
            <a:off x="1978029" y="5300248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1" name="Obdélník 85">
            <a:extLst>
              <a:ext uri="{FF2B5EF4-FFF2-40B4-BE49-F238E27FC236}">
                <a16:creationId xmlns="" xmlns:a16="http://schemas.microsoft.com/office/drawing/2014/main" id="{4C99F83B-A8D8-4031-8856-74A597971DD2}"/>
              </a:ext>
            </a:extLst>
          </p:cNvPr>
          <p:cNvSpPr/>
          <p:nvPr/>
        </p:nvSpPr>
        <p:spPr bwMode="auto">
          <a:xfrm>
            <a:off x="2287882" y="5629687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Oval 173">
            <a:extLst>
              <a:ext uri="{FF2B5EF4-FFF2-40B4-BE49-F238E27FC236}">
                <a16:creationId xmlns="" xmlns:a16="http://schemas.microsoft.com/office/drawing/2014/main" id="{82782661-F61F-444C-8149-931A0A59D6D2}"/>
              </a:ext>
            </a:extLst>
          </p:cNvPr>
          <p:cNvSpPr/>
          <p:nvPr/>
        </p:nvSpPr>
        <p:spPr>
          <a:xfrm>
            <a:off x="2157583" y="4298066"/>
            <a:ext cx="720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174">
            <a:extLst>
              <a:ext uri="{FF2B5EF4-FFF2-40B4-BE49-F238E27FC236}">
                <a16:creationId xmlns="" xmlns:a16="http://schemas.microsoft.com/office/drawing/2014/main" id="{671D717E-B66E-4C95-93E9-9B2C9C54FB98}"/>
              </a:ext>
            </a:extLst>
          </p:cNvPr>
          <p:cNvSpPr/>
          <p:nvPr/>
        </p:nvSpPr>
        <p:spPr>
          <a:xfrm>
            <a:off x="3957783" y="4851126"/>
            <a:ext cx="720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149">
            <a:extLst>
              <a:ext uri="{FF2B5EF4-FFF2-40B4-BE49-F238E27FC236}">
                <a16:creationId xmlns="" xmlns:a16="http://schemas.microsoft.com/office/drawing/2014/main" id="{E98B5146-4233-4C8B-B16C-F59FACD7597C}"/>
              </a:ext>
            </a:extLst>
          </p:cNvPr>
          <p:cNvSpPr/>
          <p:nvPr/>
        </p:nvSpPr>
        <p:spPr>
          <a:xfrm>
            <a:off x="1221479" y="4581168"/>
            <a:ext cx="720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175">
            <a:extLst>
              <a:ext uri="{FF2B5EF4-FFF2-40B4-BE49-F238E27FC236}">
                <a16:creationId xmlns="" xmlns:a16="http://schemas.microsoft.com/office/drawing/2014/main" id="{730877A0-0BDA-409B-B499-45255C279494}"/>
              </a:ext>
            </a:extLst>
          </p:cNvPr>
          <p:cNvSpPr/>
          <p:nvPr/>
        </p:nvSpPr>
        <p:spPr>
          <a:xfrm>
            <a:off x="3309711" y="5805304"/>
            <a:ext cx="720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12">
            <a:extLst>
              <a:ext uri="{FF2B5EF4-FFF2-40B4-BE49-F238E27FC236}">
                <a16:creationId xmlns="" xmlns:a16="http://schemas.microsoft.com/office/drawing/2014/main" id="{7D9A67B3-A546-4BAD-86D2-E69016B67E2A}"/>
              </a:ext>
            </a:extLst>
          </p:cNvPr>
          <p:cNvSpPr/>
          <p:nvPr/>
        </p:nvSpPr>
        <p:spPr>
          <a:xfrm>
            <a:off x="5623489" y="4470062"/>
            <a:ext cx="2799413" cy="663755"/>
          </a:xfrm>
          <a:prstGeom prst="rect">
            <a:avLst/>
          </a:prstGeom>
          <a:solidFill>
            <a:srgbClr val="4472C4">
              <a:lumMod val="20000"/>
              <a:lumOff val="80000"/>
              <a:alpha val="38000"/>
            </a:srgbClr>
          </a:solidFill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TextBox 143">
            <a:extLst>
              <a:ext uri="{FF2B5EF4-FFF2-40B4-BE49-F238E27FC236}">
                <a16:creationId xmlns="" xmlns:a16="http://schemas.microsoft.com/office/drawing/2014/main" id="{236F1577-36D0-4473-82EB-1A804D95AC88}"/>
              </a:ext>
            </a:extLst>
          </p:cNvPr>
          <p:cNvSpPr txBox="1"/>
          <p:nvPr/>
        </p:nvSpPr>
        <p:spPr>
          <a:xfrm>
            <a:off x="5623490" y="4507002"/>
            <a:ext cx="2799412" cy="584775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→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A   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→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C   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→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C</a:t>
            </a:r>
          </a:p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trivial match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≈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≈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≈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</a:p>
        </p:txBody>
      </p:sp>
      <p:cxnSp>
        <p:nvCxnSpPr>
          <p:cNvPr id="100" name="Straight Connector 7">
            <a:extLst>
              <a:ext uri="{FF2B5EF4-FFF2-40B4-BE49-F238E27FC236}">
                <a16:creationId xmlns="" xmlns:a16="http://schemas.microsoft.com/office/drawing/2014/main" id="{1CEDDCAA-1711-4DB9-8FF6-F887E759A7B3}"/>
              </a:ext>
            </a:extLst>
          </p:cNvPr>
          <p:cNvCxnSpPr>
            <a:cxnSpLocks/>
          </p:cNvCxnSpPr>
          <p:nvPr/>
        </p:nvCxnSpPr>
        <p:spPr>
          <a:xfrm flipH="1">
            <a:off x="7088434" y="4864930"/>
            <a:ext cx="36000" cy="108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1" name="Straight Connector 97">
            <a:extLst>
              <a:ext uri="{FF2B5EF4-FFF2-40B4-BE49-F238E27FC236}">
                <a16:creationId xmlns="" xmlns:a16="http://schemas.microsoft.com/office/drawing/2014/main" id="{2D4B5ECD-201B-4D70-8D1B-BAA0FBA29D5F}"/>
              </a:ext>
            </a:extLst>
          </p:cNvPr>
          <p:cNvCxnSpPr>
            <a:cxnSpLocks/>
          </p:cNvCxnSpPr>
          <p:nvPr/>
        </p:nvCxnSpPr>
        <p:spPr>
          <a:xfrm flipH="1">
            <a:off x="7617048" y="4869693"/>
            <a:ext cx="36000" cy="108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Ovál 5"/>
          <p:cNvSpPr/>
          <p:nvPr/>
        </p:nvSpPr>
        <p:spPr>
          <a:xfrm>
            <a:off x="2403487" y="4932972"/>
            <a:ext cx="1080182" cy="728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9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78" grpId="0" uiExpand="1" animBg="1"/>
      <p:bldP spid="78" grpId="1" uiExpand="1" animBg="1"/>
      <p:bldP spid="66" grpId="0" uiExpand="1"/>
      <p:bldP spid="73" grpId="0" uiExpand="1"/>
      <p:bldP spid="79" grpId="0" uiExpand="1"/>
      <p:bldP spid="80" grpId="0" uiExpand="1" animBg="1"/>
      <p:bldP spid="102" grpId="0" uiExpand="1" animBg="1"/>
      <p:bldP spid="81" grpId="0" uiExpand="1" animBg="1"/>
      <p:bldP spid="82" grpId="0" uiExpand="1" animBg="1"/>
      <p:bldP spid="83" grpId="0" uiExpand="1" animBg="1"/>
      <p:bldP spid="84" grpId="0" uiExpand="1" animBg="1"/>
      <p:bldP spid="85" grpId="0" uiExpand="1" animBg="1"/>
      <p:bldP spid="86" grpId="0" uiExpand="1" animBg="1"/>
      <p:bldP spid="87" grpId="0" uiExpand="1" animBg="1"/>
      <p:bldP spid="88" grpId="0" uiExpand="1" animBg="1"/>
      <p:bldP spid="89" grpId="0" uiExpand="1" animBg="1"/>
      <p:bldP spid="90" grpId="0" uiExpand="1" animBg="1"/>
      <p:bldP spid="91" grpId="0" uiExpand="1" animBg="1"/>
      <p:bldP spid="92" grpId="0" uiExpand="1" animBg="1"/>
      <p:bldP spid="93" grpId="0" uiExpand="1" animBg="1"/>
      <p:bldP spid="38" grpId="0" uiExpand="1" animBg="1"/>
      <p:bldP spid="94" grpId="0" uiExpand="1" animBg="1"/>
      <p:bldP spid="97" grpId="0" uiExpand="1" animBg="1"/>
      <p:bldP spid="6" grpId="0" animBg="1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Soft </a:t>
            </a:r>
            <a:r>
              <a:rPr lang="en-GB" dirty="0" smtClean="0"/>
              <a:t>MWs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GB" sz="2000" dirty="0"/>
              <a:t>The border problem occurs when a segment lies near </a:t>
            </a:r>
            <a:r>
              <a:rPr lang="en-GB" sz="2000" dirty="0" smtClean="0"/>
              <a:t>partition border</a:t>
            </a:r>
          </a:p>
          <a:p>
            <a:pPr marL="742950" lvl="2" indent="-342900"/>
            <a:r>
              <a:rPr lang="en-GB" sz="1800" dirty="0" smtClean="0"/>
              <a:t>How can we put the divided segments back together?</a:t>
            </a:r>
            <a:endParaRPr lang="en-GB" sz="1800" dirty="0"/>
          </a:p>
          <a:p>
            <a:r>
              <a:rPr lang="en-GB" dirty="0" smtClean="0"/>
              <a:t>Soft quantization: </a:t>
            </a:r>
          </a:p>
          <a:p>
            <a:pPr lvl="1"/>
            <a:r>
              <a:rPr lang="en-GB" dirty="0" smtClean="0"/>
              <a:t>Partition identifiers become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MW elements</a:t>
            </a:r>
          </a:p>
          <a:p>
            <a:pPr lvl="1"/>
            <a:r>
              <a:rPr lang="en-GB" dirty="0" smtClean="0"/>
              <a:t>Soft </a:t>
            </a:r>
            <a:r>
              <a:rPr lang="en-GB" dirty="0"/>
              <a:t>MW </a:t>
            </a:r>
            <a:r>
              <a:rPr lang="en-GB" dirty="0" smtClean="0"/>
              <a:t>for </a:t>
            </a:r>
            <a:r>
              <a:rPr lang="en-GB" b="1" i="1" dirty="0" smtClean="0">
                <a:solidFill>
                  <a:srgbClr val="44546A"/>
                </a:solidFill>
              </a:rPr>
              <a:t>s</a:t>
            </a:r>
            <a:r>
              <a:rPr lang="en-GB" b="1" i="1" baseline="-25000" dirty="0" smtClean="0">
                <a:solidFill>
                  <a:srgbClr val="44546A"/>
                </a:solidFill>
              </a:rPr>
              <a:t>1</a:t>
            </a:r>
            <a:r>
              <a:rPr lang="en-GB" dirty="0" smtClean="0"/>
              <a:t> is an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ordered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set of one or more MW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elements</a:t>
            </a:r>
          </a:p>
          <a:p>
            <a:pPr lvl="2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Base element </a:t>
            </a:r>
            <a:r>
              <a:rPr lang="en-GB" dirty="0" smtClean="0"/>
              <a:t>– identifies the </a:t>
            </a:r>
            <a:r>
              <a:rPr lang="en-GB" dirty="0"/>
              <a:t>partition containing </a:t>
            </a:r>
            <a:r>
              <a:rPr lang="en-GB" b="1" i="1" dirty="0">
                <a:solidFill>
                  <a:srgbClr val="44546A"/>
                </a:solidFill>
              </a:rPr>
              <a:t>s</a:t>
            </a:r>
            <a:r>
              <a:rPr lang="en-GB" b="1" i="1" baseline="-25000" dirty="0">
                <a:solidFill>
                  <a:srgbClr val="44546A"/>
                </a:solidFill>
              </a:rPr>
              <a:t>1</a:t>
            </a:r>
            <a:r>
              <a:rPr lang="en-GB" sz="800" b="1" dirty="0" smtClean="0"/>
              <a:t> </a:t>
            </a:r>
            <a:endParaRPr lang="en-GB" b="1" dirty="0" smtClean="0"/>
          </a:p>
          <a:p>
            <a:pPr lvl="2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Expanded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elements </a:t>
            </a:r>
            <a:r>
              <a:rPr lang="en-GB" dirty="0" smtClean="0"/>
              <a:t>– additional partitions that have borders near to </a:t>
            </a:r>
            <a:r>
              <a:rPr lang="en-GB" b="1" i="1" dirty="0" smtClean="0">
                <a:solidFill>
                  <a:srgbClr val="44546A"/>
                </a:solidFill>
              </a:rPr>
              <a:t>s</a:t>
            </a:r>
            <a:r>
              <a:rPr lang="en-GB" b="1" i="1" baseline="-25000" dirty="0" smtClean="0">
                <a:solidFill>
                  <a:srgbClr val="44546A"/>
                </a:solidFill>
              </a:rPr>
              <a:t>1</a:t>
            </a:r>
          </a:p>
          <a:p>
            <a:r>
              <a:rPr lang="en-GB" dirty="0" smtClean="0"/>
              <a:t>Soft-base MW matching: two MWs match if their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intersection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contains at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least one base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element</a:t>
            </a:r>
          </a:p>
        </p:txBody>
      </p:sp>
      <p:cxnSp>
        <p:nvCxnSpPr>
          <p:cNvPr id="4" name="Straight Connector 153">
            <a:extLst>
              <a:ext uri="{FF2B5EF4-FFF2-40B4-BE49-F238E27FC236}">
                <a16:creationId xmlns="" xmlns:a16="http://schemas.microsoft.com/office/drawing/2014/main" id="{4FAA691A-0572-4D4A-8C5F-E1898408B82F}"/>
              </a:ext>
            </a:extLst>
          </p:cNvPr>
          <p:cNvCxnSpPr>
            <a:cxnSpLocks/>
          </p:cNvCxnSpPr>
          <p:nvPr/>
        </p:nvCxnSpPr>
        <p:spPr>
          <a:xfrm>
            <a:off x="1941479" y="4654890"/>
            <a:ext cx="755500" cy="814461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5" name="Straight Connector 154">
            <a:extLst>
              <a:ext uri="{FF2B5EF4-FFF2-40B4-BE49-F238E27FC236}">
                <a16:creationId xmlns="" xmlns:a16="http://schemas.microsoft.com/office/drawing/2014/main" id="{B1F1571B-7766-4FB5-9446-1D22B0E14F07}"/>
              </a:ext>
            </a:extLst>
          </p:cNvPr>
          <p:cNvCxnSpPr>
            <a:cxnSpLocks/>
          </p:cNvCxnSpPr>
          <p:nvPr/>
        </p:nvCxnSpPr>
        <p:spPr>
          <a:xfrm>
            <a:off x="2662580" y="5461631"/>
            <a:ext cx="732659" cy="15441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6" name="Straight Connector 155">
            <a:extLst>
              <a:ext uri="{FF2B5EF4-FFF2-40B4-BE49-F238E27FC236}">
                <a16:creationId xmlns="" xmlns:a16="http://schemas.microsoft.com/office/drawing/2014/main" id="{06B662ED-A53D-439C-A8F5-A0661B6F59F0}"/>
              </a:ext>
            </a:extLst>
          </p:cNvPr>
          <p:cNvCxnSpPr>
            <a:cxnSpLocks/>
          </p:cNvCxnSpPr>
          <p:nvPr/>
        </p:nvCxnSpPr>
        <p:spPr>
          <a:xfrm>
            <a:off x="3233589" y="4654890"/>
            <a:ext cx="161650" cy="812975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7" name="Straight Connector 157">
            <a:extLst>
              <a:ext uri="{FF2B5EF4-FFF2-40B4-BE49-F238E27FC236}">
                <a16:creationId xmlns="" xmlns:a16="http://schemas.microsoft.com/office/drawing/2014/main" id="{CC025743-94A4-4741-8168-4E2054468B03}"/>
              </a:ext>
            </a:extLst>
          </p:cNvPr>
          <p:cNvCxnSpPr/>
          <p:nvPr/>
        </p:nvCxnSpPr>
        <p:spPr>
          <a:xfrm>
            <a:off x="3395239" y="5477072"/>
            <a:ext cx="1066600" cy="685056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8" name="Straight Connector 114">
            <a:extLst>
              <a:ext uri="{FF2B5EF4-FFF2-40B4-BE49-F238E27FC236}">
                <a16:creationId xmlns="" xmlns:a16="http://schemas.microsoft.com/office/drawing/2014/main" id="{4E051BDD-C3F3-4AFA-9FDF-58870C532CA6}"/>
              </a:ext>
            </a:extLst>
          </p:cNvPr>
          <p:cNvCxnSpPr>
            <a:cxnSpLocks/>
          </p:cNvCxnSpPr>
          <p:nvPr/>
        </p:nvCxnSpPr>
        <p:spPr>
          <a:xfrm flipV="1">
            <a:off x="1365495" y="5461631"/>
            <a:ext cx="1297085" cy="520497"/>
          </a:xfrm>
          <a:prstGeom prst="lin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0" name="obarveny s2">
            <a:extLst>
              <a:ext uri="{FF2B5EF4-FFF2-40B4-BE49-F238E27FC236}">
                <a16:creationId xmlns="" xmlns:a16="http://schemas.microsoft.com/office/drawing/2014/main" id="{165BD174-402D-4D57-AFE9-BF7F7551CA8F}"/>
              </a:ext>
            </a:extLst>
          </p:cNvPr>
          <p:cNvSpPr/>
          <p:nvPr/>
        </p:nvSpPr>
        <p:spPr bwMode="auto">
          <a:xfrm>
            <a:off x="2911478" y="5549369"/>
            <a:ext cx="324000" cy="108000"/>
          </a:xfrm>
          <a:prstGeom prst="rect">
            <a:avLst/>
          </a:prstGeom>
          <a:pattFill prst="dkVert">
            <a:fgClr>
              <a:srgbClr val="ED7D31">
                <a:lumMod val="75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ED7D31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51">
            <a:extLst>
              <a:ext uri="{FF2B5EF4-FFF2-40B4-BE49-F238E27FC236}">
                <a16:creationId xmlns="" xmlns:a16="http://schemas.microsoft.com/office/drawing/2014/main" id="{89BA9710-0E61-4184-A7A3-1936FBB51535}"/>
              </a:ext>
            </a:extLst>
          </p:cNvPr>
          <p:cNvSpPr txBox="1"/>
          <p:nvPr/>
        </p:nvSpPr>
        <p:spPr>
          <a:xfrm>
            <a:off x="2672431" y="549813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3" name="TextBox 152">
            <a:extLst>
              <a:ext uri="{FF2B5EF4-FFF2-40B4-BE49-F238E27FC236}">
                <a16:creationId xmlns="" xmlns:a16="http://schemas.microsoft.com/office/drawing/2014/main" id="{15C57F7B-DF06-49E5-B70A-AB7BDC77E27F}"/>
              </a:ext>
            </a:extLst>
          </p:cNvPr>
          <p:cNvSpPr txBox="1"/>
          <p:nvPr/>
        </p:nvSpPr>
        <p:spPr>
          <a:xfrm>
            <a:off x="2959830" y="503994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4" name="TextBox 160">
            <a:extLst>
              <a:ext uri="{FF2B5EF4-FFF2-40B4-BE49-F238E27FC236}">
                <a16:creationId xmlns="" xmlns:a16="http://schemas.microsoft.com/office/drawing/2014/main" id="{DE4945A7-38C9-47ED-A1D9-DBBA41B0F517}"/>
              </a:ext>
            </a:extLst>
          </p:cNvPr>
          <p:cNvSpPr txBox="1"/>
          <p:nvPr/>
        </p:nvSpPr>
        <p:spPr>
          <a:xfrm>
            <a:off x="1467247" y="589066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s</a:t>
            </a:r>
            <a:r>
              <a:rPr kumimoji="0" lang="en-US" b="1" i="0" u="none" strike="noStrike" kern="0" cap="none" spc="0" normalizeH="0" baseline="-2500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obarveny s3">
            <a:extLst>
              <a:ext uri="{FF2B5EF4-FFF2-40B4-BE49-F238E27FC236}">
                <a16:creationId xmlns="" xmlns:a16="http://schemas.microsoft.com/office/drawing/2014/main" id="{12BACD23-4C55-4A50-8C1A-3D929FF1A714}"/>
              </a:ext>
            </a:extLst>
          </p:cNvPr>
          <p:cNvSpPr/>
          <p:nvPr/>
        </p:nvSpPr>
        <p:spPr bwMode="auto">
          <a:xfrm>
            <a:off x="1779479" y="6021328"/>
            <a:ext cx="324000" cy="108000"/>
          </a:xfrm>
          <a:prstGeom prst="rect">
            <a:avLst/>
          </a:prstGeom>
          <a:pattFill prst="dkVert">
            <a:fgClr>
              <a:srgbClr val="ED7D31">
                <a:lumMod val="75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ED7D31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obarveny s1">
            <a:extLst>
              <a:ext uri="{FF2B5EF4-FFF2-40B4-BE49-F238E27FC236}">
                <a16:creationId xmlns="" xmlns:a16="http://schemas.microsoft.com/office/drawing/2014/main" id="{BE4DECDD-F7A4-4C61-A787-CA2885654882}"/>
              </a:ext>
            </a:extLst>
          </p:cNvPr>
          <p:cNvSpPr/>
          <p:nvPr/>
        </p:nvSpPr>
        <p:spPr bwMode="auto">
          <a:xfrm>
            <a:off x="2695029" y="5281378"/>
            <a:ext cx="324000" cy="108000"/>
          </a:xfrm>
          <a:prstGeom prst="rect">
            <a:avLst/>
          </a:prstGeom>
          <a:pattFill prst="dkVert">
            <a:fgClr>
              <a:srgbClr val="ED7D31">
                <a:lumMod val="75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ED7D31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Obdélník 85">
            <a:extLst>
              <a:ext uri="{FF2B5EF4-FFF2-40B4-BE49-F238E27FC236}">
                <a16:creationId xmlns="" xmlns:a16="http://schemas.microsoft.com/office/drawing/2014/main" id="{AB29D635-0ADD-4588-A058-9473C093972F}"/>
              </a:ext>
            </a:extLst>
          </p:cNvPr>
          <p:cNvSpPr/>
          <p:nvPr/>
        </p:nvSpPr>
        <p:spPr bwMode="auto">
          <a:xfrm>
            <a:off x="3395239" y="5836662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Obdélník 85">
            <a:extLst>
              <a:ext uri="{FF2B5EF4-FFF2-40B4-BE49-F238E27FC236}">
                <a16:creationId xmlns="" xmlns:a16="http://schemas.microsoft.com/office/drawing/2014/main" id="{E06AAC6B-0919-4B84-83C7-85BB7BE8EC08}"/>
              </a:ext>
            </a:extLst>
          </p:cNvPr>
          <p:cNvSpPr/>
          <p:nvPr/>
        </p:nvSpPr>
        <p:spPr bwMode="auto">
          <a:xfrm>
            <a:off x="2811459" y="6068140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Obdélník 85">
            <a:extLst>
              <a:ext uri="{FF2B5EF4-FFF2-40B4-BE49-F238E27FC236}">
                <a16:creationId xmlns="" xmlns:a16="http://schemas.microsoft.com/office/drawing/2014/main" id="{1546E329-D04D-4780-A180-43958F071696}"/>
              </a:ext>
            </a:extLst>
          </p:cNvPr>
          <p:cNvSpPr/>
          <p:nvPr/>
        </p:nvSpPr>
        <p:spPr bwMode="auto">
          <a:xfrm>
            <a:off x="3705711" y="5407630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Obdélník 85">
            <a:extLst>
              <a:ext uri="{FF2B5EF4-FFF2-40B4-BE49-F238E27FC236}">
                <a16:creationId xmlns="" xmlns:a16="http://schemas.microsoft.com/office/drawing/2014/main" id="{9180725B-B760-431C-8398-D7E2779F3C4C}"/>
              </a:ext>
            </a:extLst>
          </p:cNvPr>
          <p:cNvSpPr/>
          <p:nvPr/>
        </p:nvSpPr>
        <p:spPr bwMode="auto">
          <a:xfrm>
            <a:off x="3551991" y="4991578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Obdélník 85">
            <a:extLst>
              <a:ext uri="{FF2B5EF4-FFF2-40B4-BE49-F238E27FC236}">
                <a16:creationId xmlns="" xmlns:a16="http://schemas.microsoft.com/office/drawing/2014/main" id="{C2C64C98-3D24-4BAE-AF3C-169B63115C8B}"/>
              </a:ext>
            </a:extLst>
          </p:cNvPr>
          <p:cNvSpPr/>
          <p:nvPr/>
        </p:nvSpPr>
        <p:spPr bwMode="auto">
          <a:xfrm>
            <a:off x="4353783" y="5613879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="" xmlns:a16="http://schemas.microsoft.com/office/drawing/2014/main" id="{03069F0F-6368-45EE-A336-7082093B6F6C}"/>
              </a:ext>
            </a:extLst>
          </p:cNvPr>
          <p:cNvSpPr/>
          <p:nvPr/>
        </p:nvSpPr>
        <p:spPr bwMode="auto">
          <a:xfrm>
            <a:off x="2877583" y="4780890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Obdélník 85">
            <a:extLst>
              <a:ext uri="{FF2B5EF4-FFF2-40B4-BE49-F238E27FC236}">
                <a16:creationId xmlns="" xmlns:a16="http://schemas.microsoft.com/office/drawing/2014/main" id="{AA015FB3-60B1-4A0C-9016-EAB50FC40FE2}"/>
              </a:ext>
            </a:extLst>
          </p:cNvPr>
          <p:cNvSpPr/>
          <p:nvPr/>
        </p:nvSpPr>
        <p:spPr bwMode="auto">
          <a:xfrm>
            <a:off x="2409647" y="4970266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Obdélník 85">
            <a:extLst>
              <a:ext uri="{FF2B5EF4-FFF2-40B4-BE49-F238E27FC236}">
                <a16:creationId xmlns="" xmlns:a16="http://schemas.microsoft.com/office/drawing/2014/main" id="{ACA72497-AA73-4CE7-B435-3C5A4B5EB7BB}"/>
              </a:ext>
            </a:extLst>
          </p:cNvPr>
          <p:cNvSpPr/>
          <p:nvPr/>
        </p:nvSpPr>
        <p:spPr bwMode="auto">
          <a:xfrm>
            <a:off x="1365495" y="5256036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Obdélník 85">
            <a:extLst>
              <a:ext uri="{FF2B5EF4-FFF2-40B4-BE49-F238E27FC236}">
                <a16:creationId xmlns="" xmlns:a16="http://schemas.microsoft.com/office/drawing/2014/main" id="{9FB795D9-A7D0-4214-BE58-68C1FEE220C4}"/>
              </a:ext>
            </a:extLst>
          </p:cNvPr>
          <p:cNvSpPr/>
          <p:nvPr/>
        </p:nvSpPr>
        <p:spPr bwMode="auto">
          <a:xfrm>
            <a:off x="1482539" y="5628800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Obdélník 85">
            <a:extLst>
              <a:ext uri="{FF2B5EF4-FFF2-40B4-BE49-F238E27FC236}">
                <a16:creationId xmlns="" xmlns:a16="http://schemas.microsoft.com/office/drawing/2014/main" id="{C9FAAD1C-6D35-490A-BC69-4E52BD27C406}"/>
              </a:ext>
            </a:extLst>
          </p:cNvPr>
          <p:cNvSpPr/>
          <p:nvPr/>
        </p:nvSpPr>
        <p:spPr bwMode="auto">
          <a:xfrm>
            <a:off x="1978029" y="5477072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7" name="Obdélník 85">
            <a:extLst>
              <a:ext uri="{FF2B5EF4-FFF2-40B4-BE49-F238E27FC236}">
                <a16:creationId xmlns="" xmlns:a16="http://schemas.microsoft.com/office/drawing/2014/main" id="{4C99F83B-A8D8-4031-8856-74A597971DD2}"/>
              </a:ext>
            </a:extLst>
          </p:cNvPr>
          <p:cNvSpPr/>
          <p:nvPr/>
        </p:nvSpPr>
        <p:spPr bwMode="auto">
          <a:xfrm>
            <a:off x="2287882" y="5806511"/>
            <a:ext cx="324000" cy="108000"/>
          </a:xfrm>
          <a:prstGeom prst="rect">
            <a:avLst/>
          </a:prstGeom>
          <a:pattFill prst="dkVert">
            <a:fgClr>
              <a:srgbClr val="44546A">
                <a:lumMod val="60000"/>
                <a:lumOff val="40000"/>
              </a:srgbClr>
            </a:fgClr>
            <a:bgClr>
              <a:srgbClr val="44546A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420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6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Oval 173">
            <a:extLst>
              <a:ext uri="{FF2B5EF4-FFF2-40B4-BE49-F238E27FC236}">
                <a16:creationId xmlns="" xmlns:a16="http://schemas.microsoft.com/office/drawing/2014/main" id="{82782661-F61F-444C-8149-931A0A59D6D2}"/>
              </a:ext>
            </a:extLst>
          </p:cNvPr>
          <p:cNvSpPr/>
          <p:nvPr/>
        </p:nvSpPr>
        <p:spPr>
          <a:xfrm>
            <a:off x="1941479" y="4428441"/>
            <a:ext cx="936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rgbClr val="FFC000"/>
                </a:solidFill>
                <a:latin typeface="Calibri" panose="020F0502020204030204"/>
              </a:rPr>
              <a:t>element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 A</a:t>
            </a:r>
          </a:p>
        </p:txBody>
      </p:sp>
      <p:sp>
        <p:nvSpPr>
          <p:cNvPr id="29" name="Oval 174">
            <a:extLst>
              <a:ext uri="{FF2B5EF4-FFF2-40B4-BE49-F238E27FC236}">
                <a16:creationId xmlns="" xmlns:a16="http://schemas.microsoft.com/office/drawing/2014/main" id="{671D717E-B66E-4C95-93E9-9B2C9C54FB98}"/>
              </a:ext>
            </a:extLst>
          </p:cNvPr>
          <p:cNvSpPr/>
          <p:nvPr/>
        </p:nvSpPr>
        <p:spPr>
          <a:xfrm>
            <a:off x="3957783" y="5027950"/>
            <a:ext cx="936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FFC000"/>
                </a:solidFill>
                <a:latin typeface="Calibri" panose="020F0502020204030204"/>
              </a:rPr>
              <a:t>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lement B</a:t>
            </a:r>
          </a:p>
        </p:txBody>
      </p:sp>
      <p:sp>
        <p:nvSpPr>
          <p:cNvPr id="30" name="Oval 149">
            <a:extLst>
              <a:ext uri="{FF2B5EF4-FFF2-40B4-BE49-F238E27FC236}">
                <a16:creationId xmlns="" xmlns:a16="http://schemas.microsoft.com/office/drawing/2014/main" id="{E98B5146-4233-4C8B-B16C-F59FACD7597C}"/>
              </a:ext>
            </a:extLst>
          </p:cNvPr>
          <p:cNvSpPr/>
          <p:nvPr/>
        </p:nvSpPr>
        <p:spPr>
          <a:xfrm>
            <a:off x="1059495" y="4811578"/>
            <a:ext cx="936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 D</a:t>
            </a:r>
          </a:p>
        </p:txBody>
      </p:sp>
      <p:sp>
        <p:nvSpPr>
          <p:cNvPr id="31" name="Oval 175">
            <a:extLst>
              <a:ext uri="{FF2B5EF4-FFF2-40B4-BE49-F238E27FC236}">
                <a16:creationId xmlns="" xmlns:a16="http://schemas.microsoft.com/office/drawing/2014/main" id="{730877A0-0BDA-409B-B499-45255C279494}"/>
              </a:ext>
            </a:extLst>
          </p:cNvPr>
          <p:cNvSpPr/>
          <p:nvPr/>
        </p:nvSpPr>
        <p:spPr>
          <a:xfrm>
            <a:off x="3314414" y="6021328"/>
            <a:ext cx="936000" cy="36000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cxnSp>
        <p:nvCxnSpPr>
          <p:cNvPr id="33" name="Straight Arrow Connector 147">
            <a:extLst>
              <a:ext uri="{FF2B5EF4-FFF2-40B4-BE49-F238E27FC236}">
                <a16:creationId xmlns="" xmlns:a16="http://schemas.microsoft.com/office/drawing/2014/main" id="{0727CE5C-416A-4B4D-A9A9-92B20E21B159}"/>
              </a:ext>
            </a:extLst>
          </p:cNvPr>
          <p:cNvCxnSpPr>
            <a:cxnSpLocks/>
            <a:stCxn id="16" idx="0"/>
            <a:endCxn id="28" idx="5"/>
          </p:cNvCxnSpPr>
          <p:nvPr/>
        </p:nvCxnSpPr>
        <p:spPr>
          <a:xfrm flipH="1" flipV="1">
            <a:off x="2740405" y="4735720"/>
            <a:ext cx="116624" cy="5456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48">
            <a:extLst>
              <a:ext uri="{FF2B5EF4-FFF2-40B4-BE49-F238E27FC236}">
                <a16:creationId xmlns="" xmlns:a16="http://schemas.microsoft.com/office/drawing/2014/main" id="{8F8462FA-2B19-4F8D-BF69-322E69F4C9DA}"/>
              </a:ext>
            </a:extLst>
          </p:cNvPr>
          <p:cNvCxnSpPr>
            <a:cxnSpLocks/>
            <a:endCxn id="30" idx="6"/>
          </p:cNvCxnSpPr>
          <p:nvPr/>
        </p:nvCxnSpPr>
        <p:spPr>
          <a:xfrm flipH="1" flipV="1">
            <a:off x="1995495" y="4991578"/>
            <a:ext cx="676938" cy="3438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">
            <a:extLst>
              <a:ext uri="{FF2B5EF4-FFF2-40B4-BE49-F238E27FC236}">
                <a16:creationId xmlns="" xmlns:a16="http://schemas.microsoft.com/office/drawing/2014/main" id="{DAE04857-03B0-4652-B184-1C0AFFB1105C}"/>
              </a:ext>
            </a:extLst>
          </p:cNvPr>
          <p:cNvSpPr txBox="1"/>
          <p:nvPr/>
        </p:nvSpPr>
        <p:spPr>
          <a:xfrm>
            <a:off x="2761106" y="4930951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>
                <a:solidFill>
                  <a:srgbClr val="C00000"/>
                </a:solidFill>
              </a:rPr>
              <a:t>base</a:t>
            </a:r>
            <a:endParaRPr lang="en-US" sz="1200" i="1" dirty="0">
              <a:solidFill>
                <a:srgbClr val="C00000"/>
              </a:solidFill>
            </a:endParaRPr>
          </a:p>
        </p:txBody>
      </p:sp>
      <p:sp>
        <p:nvSpPr>
          <p:cNvPr id="36" name="TextBox 101">
            <a:extLst>
              <a:ext uri="{FF2B5EF4-FFF2-40B4-BE49-F238E27FC236}">
                <a16:creationId xmlns="" xmlns:a16="http://schemas.microsoft.com/office/drawing/2014/main" id="{015AF585-40D2-4384-8447-EBC411330336}"/>
              </a:ext>
            </a:extLst>
          </p:cNvPr>
          <p:cNvSpPr txBox="1"/>
          <p:nvPr/>
        </p:nvSpPr>
        <p:spPr>
          <a:xfrm>
            <a:off x="1745498" y="5142878"/>
            <a:ext cx="789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>
                <a:solidFill>
                  <a:srgbClr val="C00000"/>
                </a:solidFill>
              </a:rPr>
              <a:t>expand</a:t>
            </a:r>
            <a:r>
              <a:rPr lang="en-US" sz="1200" i="1" dirty="0">
                <a:solidFill>
                  <a:srgbClr val="C00000"/>
                </a:solidFill>
              </a:rPr>
              <a:t>ed</a:t>
            </a:r>
          </a:p>
        </p:txBody>
      </p:sp>
      <p:sp>
        <p:nvSpPr>
          <p:cNvPr id="48" name="Rectangle 118">
            <a:extLst>
              <a:ext uri="{FF2B5EF4-FFF2-40B4-BE49-F238E27FC236}">
                <a16:creationId xmlns="" xmlns:a16="http://schemas.microsoft.com/office/drawing/2014/main" id="{F95E6078-4B52-4225-AE5B-5A7634DBC3E9}"/>
              </a:ext>
            </a:extLst>
          </p:cNvPr>
          <p:cNvSpPr/>
          <p:nvPr/>
        </p:nvSpPr>
        <p:spPr>
          <a:xfrm>
            <a:off x="5580112" y="4506744"/>
            <a:ext cx="3216506" cy="746400"/>
          </a:xfrm>
          <a:prstGeom prst="rect">
            <a:avLst/>
          </a:prstGeom>
          <a:solidFill>
            <a:srgbClr val="4472C4">
              <a:lumMod val="20000"/>
              <a:lumOff val="80000"/>
              <a:alpha val="38000"/>
            </a:srgbClr>
          </a:solidFill>
        </p:spPr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TextBox 177">
            <a:extLst>
              <a:ext uri="{FF2B5EF4-FFF2-40B4-BE49-F238E27FC236}">
                <a16:creationId xmlns="" xmlns:a16="http://schemas.microsoft.com/office/drawing/2014/main" id="{127841C8-D359-41AC-96EC-B3490071BDA1}"/>
              </a:ext>
            </a:extLst>
          </p:cNvPr>
          <p:cNvSpPr txBox="1"/>
          <p:nvPr/>
        </p:nvSpPr>
        <p:spPr>
          <a:xfrm>
            <a:off x="5580112" y="4686816"/>
            <a:ext cx="3216506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→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A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,{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D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})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→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C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,{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A</a:t>
            </a:r>
            <a:r>
              <a: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,B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})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→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C</a:t>
            </a:r>
            <a:r>
              <a:rPr kumimoji="0" lang="en-US" sz="140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,{</a:t>
            </a: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D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})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soft-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base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match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MW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≈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≈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  <a:r>
              <a:rPr kumimoji="0" lang="en-US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≈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</a:t>
            </a:r>
          </a:p>
        </p:txBody>
      </p:sp>
      <p:cxnSp>
        <p:nvCxnSpPr>
          <p:cNvPr id="51" name="Straight Connector 98">
            <a:extLst>
              <a:ext uri="{FF2B5EF4-FFF2-40B4-BE49-F238E27FC236}">
                <a16:creationId xmlns="" xmlns:a16="http://schemas.microsoft.com/office/drawing/2014/main" id="{6268E2CE-E661-4999-A948-FCE5F03C7A07}"/>
              </a:ext>
            </a:extLst>
          </p:cNvPr>
          <p:cNvCxnSpPr>
            <a:cxnSpLocks/>
          </p:cNvCxnSpPr>
          <p:nvPr/>
        </p:nvCxnSpPr>
        <p:spPr>
          <a:xfrm flipH="1">
            <a:off x="7890554" y="5048264"/>
            <a:ext cx="41150" cy="108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TextBox 2">
            <a:extLst>
              <a:ext uri="{FF2B5EF4-FFF2-40B4-BE49-F238E27FC236}">
                <a16:creationId xmlns="" xmlns:a16="http://schemas.microsoft.com/office/drawing/2014/main" id="{5F031548-0DD5-4BA5-BB0D-DE921752FFAB}"/>
              </a:ext>
            </a:extLst>
          </p:cNvPr>
          <p:cNvSpPr txBox="1"/>
          <p:nvPr/>
        </p:nvSpPr>
        <p:spPr>
          <a:xfrm>
            <a:off x="5942777" y="4506744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base</a:t>
            </a: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</a:t>
            </a:r>
            <a:r>
              <a:rPr kumimoji="0" lang="cs-CZ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rPr>
              <a:t> expanded</a:t>
            </a:r>
            <a:endParaRPr kumimoji="0" lang="en-US" sz="1200" b="0" i="1" u="none" strike="noStrike" kern="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</a:endParaRPr>
          </a:p>
        </p:txBody>
      </p:sp>
      <p:sp>
        <p:nvSpPr>
          <p:cNvPr id="38" name="Ovál 37"/>
          <p:cNvSpPr/>
          <p:nvPr/>
        </p:nvSpPr>
        <p:spPr>
          <a:xfrm>
            <a:off x="2403487" y="5143172"/>
            <a:ext cx="1080182" cy="72824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/>
      <p:bldP spid="48" grpId="0" animBg="1"/>
      <p:bldP spid="50" grpId="0"/>
      <p:bldP spid="52" grpId="0"/>
      <p:bldP spid="38" grpId="0" animBg="1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MW Quality Evaluation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Data: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PKU-MMD dataset </a:t>
            </a:r>
          </a:p>
          <a:p>
            <a:pPr lvl="1"/>
            <a:r>
              <a:rPr lang="en-GB" smtClean="0"/>
              <a:t>Almost 20 </a:t>
            </a:r>
            <a:r>
              <a:rPr lang="en-GB"/>
              <a:t>K </a:t>
            </a:r>
            <a:r>
              <a:rPr lang="en-GB" smtClean="0"/>
              <a:t>actions</a:t>
            </a:r>
          </a:p>
          <a:p>
            <a:pPr lvl="1"/>
            <a:r>
              <a:rPr lang="en-GB" smtClean="0"/>
              <a:t>43 </a:t>
            </a:r>
            <a:r>
              <a:rPr lang="en-GB"/>
              <a:t>classes of daily activities (e.g., “drink”, “wave hand</a:t>
            </a:r>
            <a:r>
              <a:rPr lang="en-GB" smtClean="0"/>
              <a:t>”, “stand-up”)</a:t>
            </a:r>
          </a:p>
          <a:p>
            <a:r>
              <a:rPr lang="en-GB" smtClean="0"/>
              <a:t>Task: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20-NN search </a:t>
            </a:r>
          </a:p>
          <a:p>
            <a:pPr lvl="1"/>
            <a:r>
              <a:rPr lang="en-GB" smtClean="0"/>
              <a:t>129 </a:t>
            </a:r>
            <a:r>
              <a:rPr lang="en-GB"/>
              <a:t>query documents </a:t>
            </a:r>
            <a:r>
              <a:rPr lang="en-GB" smtClean="0"/>
              <a:t>(3 random queries from each class)</a:t>
            </a:r>
          </a:p>
          <a:p>
            <a:r>
              <a:rPr lang="en-GB" smtClean="0"/>
              <a:t>Quality measures:</a:t>
            </a:r>
          </a:p>
          <a:p>
            <a:pPr lvl="1"/>
            <a:r>
              <a:rPr lang="en-GB" smtClean="0"/>
              <a:t>Average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precision</a:t>
            </a:r>
          </a:p>
          <a:p>
            <a:pPr lvl="2"/>
            <a:r>
              <a:rPr lang="en-GB" smtClean="0"/>
              <a:t>Result is considered correct when it belongs to the same class as the query</a:t>
            </a:r>
          </a:p>
          <a:p>
            <a:pPr lvl="1"/>
            <a:r>
              <a:rPr lang="en-GB" smtClean="0"/>
              <a:t>Average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query processing time </a:t>
            </a:r>
          </a:p>
          <a:p>
            <a:r>
              <a:rPr lang="en-GB" smtClean="0"/>
              <a:t>MW settings:</a:t>
            </a:r>
          </a:p>
          <a:p>
            <a:pPr lvl="1"/>
            <a:r>
              <a:rPr lang="en-GB" smtClean="0"/>
              <a:t>Segment length 0.66s, overlap 80 %</a:t>
            </a:r>
          </a:p>
          <a:p>
            <a:pPr lvl="2"/>
            <a:r>
              <a:rPr lang="en-GB" smtClean="0"/>
              <a:t>25 MWs per action on average</a:t>
            </a:r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1,500 partitions </a:t>
            </a:r>
            <a:r>
              <a:rPr lang="en-GB" smtClean="0"/>
              <a:t>(k-medoid clustering)</a:t>
            </a:r>
          </a:p>
          <a:p>
            <a:pPr lvl="1"/>
            <a:r>
              <a:rPr lang="en-GB" smtClean="0"/>
              <a:t>Soft MWs consist </a:t>
            </a:r>
            <a:r>
              <a:rPr lang="en-GB"/>
              <a:t>of up to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20 MW elements </a:t>
            </a:r>
          </a:p>
          <a:p>
            <a:pPr lvl="2"/>
            <a:r>
              <a:rPr lang="en-GB" smtClean="0"/>
              <a:t>372K </a:t>
            </a:r>
            <a:r>
              <a:rPr lang="en-GB"/>
              <a:t>unique soft MWs </a:t>
            </a:r>
            <a:r>
              <a:rPr lang="en-GB" smtClean="0"/>
              <a:t>in total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4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MW Quality Evaluation (cont.)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ECIR20 approach: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DTW alignment of MW sequences</a:t>
            </a:r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r>
              <a:rPr lang="en-GB" smtClean="0"/>
              <a:t>Findings:</a:t>
            </a:r>
          </a:p>
          <a:p>
            <a:pPr lvl="1"/>
            <a:r>
              <a:rPr lang="en-GB" smtClean="0"/>
              <a:t>Soft MWs provide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compact motion representation</a:t>
            </a:r>
          </a:p>
          <a:p>
            <a:pPr lvl="1"/>
            <a:r>
              <a:rPr lang="en-GB" smtClean="0"/>
              <a:t>Soft MWs </a:t>
            </a:r>
            <a:r>
              <a:rPr lang="cs-CZ" smtClean="0"/>
              <a:t>are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sufficiently precis</a:t>
            </a:r>
            <a:r>
              <a:rPr lang="cs-CZ" smtClean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  <a:p>
            <a:pPr lvl="2"/>
            <a:r>
              <a:rPr lang="cs-CZ" smtClean="0"/>
              <a:t>The border problem is suppressed</a:t>
            </a:r>
            <a:endParaRPr lang="en-GB" smtClean="0"/>
          </a:p>
          <a:p>
            <a:pPr lvl="1"/>
            <a:r>
              <a:rPr lang="cs-CZ" smtClean="0"/>
              <a:t>S</a:t>
            </a:r>
            <a:r>
              <a:rPr lang="en-GB" smtClean="0"/>
              <a:t>oft MWs </a:t>
            </a:r>
            <a:r>
              <a:rPr lang="cs-CZ" smtClean="0"/>
              <a:t>are</a:t>
            </a:r>
            <a:r>
              <a:rPr lang="en-GB" smtClean="0"/>
              <a:t>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more expensive </a:t>
            </a:r>
            <a:r>
              <a:rPr lang="cs-CZ" smtClean="0"/>
              <a:t>to process</a:t>
            </a:r>
          </a:p>
          <a:p>
            <a:pPr lvl="2"/>
            <a:r>
              <a:rPr lang="cs-CZ"/>
              <a:t>D</a:t>
            </a:r>
            <a:r>
              <a:rPr lang="en-GB" smtClean="0"/>
              <a:t>ue to the non-trivial MW matching</a:t>
            </a:r>
          </a:p>
          <a:p>
            <a:pPr lvl="1"/>
            <a:endParaRPr lang="en-GB" smtClean="0"/>
          </a:p>
          <a:p>
            <a:endParaRPr lang="en-GB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31857"/>
              </p:ext>
            </p:extLst>
          </p:nvPr>
        </p:nvGraphicFramePr>
        <p:xfrm>
          <a:off x="1403648" y="1916832"/>
          <a:ext cx="60960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Method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Precision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Costs [ms]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DTW on skeletons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54.19 %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92,589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DTW on hard MWs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51.82 %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415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DTW on soft MWs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60.60 %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648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4293095"/>
            <a:ext cx="7772400" cy="1944219"/>
          </a:xfrm>
        </p:spPr>
        <p:txBody>
          <a:bodyPr>
            <a:normAutofit/>
          </a:bodyPr>
          <a:lstStyle/>
          <a:p>
            <a:r>
              <a:rPr lang="en-GB" smtClean="0"/>
              <a:t>Current challenge: </a:t>
            </a:r>
            <a:br>
              <a:rPr lang="en-GB" smtClean="0"/>
            </a:br>
            <a:r>
              <a:rPr lang="en-GB" smtClean="0"/>
              <a:t>Efficient &amp; scalable processing of soft-MW documents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can we do with soft MWs?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DTW</a:t>
            </a:r>
          </a:p>
          <a:p>
            <a:pPr lvl="1"/>
            <a:r>
              <a:rPr lang="en-GB" smtClean="0"/>
              <a:t>Good precision</a:t>
            </a:r>
          </a:p>
          <a:p>
            <a:pPr lvl="1"/>
            <a:r>
              <a:rPr lang="en-GB" smtClean="0"/>
              <a:t>Expensive, not scalable</a:t>
            </a:r>
          </a:p>
          <a:p>
            <a:pPr lvl="1"/>
            <a:endParaRPr lang="en-GB" smtClean="0"/>
          </a:p>
          <a:p>
            <a:r>
              <a:rPr lang="en-GB" smtClean="0"/>
              <a:t>Text-like processing</a:t>
            </a:r>
          </a:p>
          <a:p>
            <a:pPr lvl="1"/>
            <a:r>
              <a:rPr lang="en-GB" smtClean="0"/>
              <a:t>Vision: </a:t>
            </a:r>
          </a:p>
          <a:p>
            <a:pPr lvl="2"/>
            <a:r>
              <a:rPr lang="en-GB" smtClean="0"/>
              <a:t>Adopt mature text-retrieval techniques</a:t>
            </a:r>
          </a:p>
          <a:p>
            <a:pPr lvl="2"/>
            <a:r>
              <a:rPr lang="en-GB"/>
              <a:t>A</a:t>
            </a:r>
            <a:r>
              <a:rPr lang="en-GB" smtClean="0"/>
              <a:t>chieve efficient and scalable retrieval</a:t>
            </a:r>
          </a:p>
          <a:p>
            <a:pPr lvl="1"/>
            <a:r>
              <a:rPr lang="en-GB" smtClean="0"/>
              <a:t>To do:</a:t>
            </a:r>
          </a:p>
          <a:p>
            <a:pPr lvl="2"/>
            <a:r>
              <a:rPr lang="en-GB" smtClean="0"/>
              <a:t>Is bag-of-words model applicable?</a:t>
            </a:r>
          </a:p>
          <a:p>
            <a:pPr lvl="2"/>
            <a:r>
              <a:rPr lang="en-GB" smtClean="0"/>
              <a:t>Can we find a suitable indexing scheme and a scalable retrieval algorithm?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2B2B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Bag-of-Words </a:t>
            </a:r>
            <a:r>
              <a:rPr lang="en-GB"/>
              <a:t>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Basics of text retrieval</a:t>
            </a:r>
          </a:p>
          <a:p>
            <a:pPr lvl="1"/>
            <a:r>
              <a:rPr lang="en-GB" smtClean="0"/>
              <a:t>Treat documents </a:t>
            </a:r>
            <a:r>
              <a:rPr lang="en-GB"/>
              <a:t>as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bags of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words</a:t>
            </a:r>
          </a:p>
          <a:p>
            <a:pPr lvl="1"/>
            <a:r>
              <a:rPr lang="en-GB" smtClean="0"/>
              <a:t>Represent the bags by </a:t>
            </a:r>
            <a:r>
              <a:rPr lang="en-GB"/>
              <a:t>(typically weighted</a:t>
            </a:r>
            <a:r>
              <a:rPr lang="en-GB" smtClean="0"/>
              <a:t>) vectors</a:t>
            </a:r>
          </a:p>
          <a:p>
            <a:pPr lvl="2"/>
            <a:r>
              <a:rPr lang="en-GB" smtClean="0"/>
              <a:t>TF-IDF</a:t>
            </a:r>
          </a:p>
          <a:p>
            <a:pPr lvl="1"/>
            <a:r>
              <a:rPr lang="en-GB" smtClean="0"/>
              <a:t>Measure the similarity of </a:t>
            </a:r>
            <a:r>
              <a:rPr lang="en-GB" b="1" i="1">
                <a:solidFill>
                  <a:srgbClr val="44546A"/>
                </a:solidFill>
              </a:rPr>
              <a:t>Q</a:t>
            </a:r>
            <a:r>
              <a:rPr lang="en-GB" smtClean="0"/>
              <a:t> and </a:t>
            </a:r>
            <a:r>
              <a:rPr lang="en-GB" b="1" i="1">
                <a:solidFill>
                  <a:srgbClr val="44546A"/>
                </a:solidFill>
              </a:rPr>
              <a:t>D</a:t>
            </a:r>
            <a:r>
              <a:rPr lang="en-GB" smtClean="0"/>
              <a:t> using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Cosine </a:t>
            </a:r>
          </a:p>
          <a:p>
            <a:pPr lvl="2"/>
            <a:r>
              <a:rPr lang="cs-CZ" smtClean="0"/>
              <a:t>T</a:t>
            </a:r>
            <a:r>
              <a:rPr lang="en-GB" smtClean="0"/>
              <a:t>he </a:t>
            </a:r>
            <a:r>
              <a:rPr lang="en-GB"/>
              <a:t>(weighted and normalized) number of </a:t>
            </a:r>
            <a:r>
              <a:rPr lang="en-GB" smtClean="0"/>
              <a:t>words that </a:t>
            </a:r>
            <a:r>
              <a:rPr lang="en-GB"/>
              <a:t>appear in </a:t>
            </a:r>
            <a:r>
              <a:rPr lang="en-GB" smtClean="0"/>
              <a:t>both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  <a:r>
              <a:rPr lang="en-GB" smtClean="0"/>
              <a:t> </a:t>
            </a:r>
            <a:r>
              <a:rPr lang="en-GB"/>
              <a:t>and </a:t>
            </a:r>
            <a:r>
              <a:rPr lang="en-GB" b="1" i="1" smtClean="0">
                <a:solidFill>
                  <a:srgbClr val="44546A"/>
                </a:solidFill>
              </a:rPr>
              <a:t>D</a:t>
            </a:r>
            <a:r>
              <a:rPr lang="en-GB" smtClean="0"/>
              <a:t> </a:t>
            </a:r>
          </a:p>
          <a:p>
            <a:pPr lvl="1"/>
            <a:endParaRPr lang="en-GB" smtClean="0"/>
          </a:p>
          <a:p>
            <a:r>
              <a:rPr lang="en-GB" smtClean="0"/>
              <a:t>Soft-MWs in the bag-of-words model</a:t>
            </a:r>
          </a:p>
          <a:p>
            <a:pPr lvl="1"/>
            <a:r>
              <a:rPr lang="en-GB" smtClean="0"/>
              <a:t>Motions can be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easily represented by bags</a:t>
            </a:r>
            <a:r>
              <a:rPr lang="en-GB" smtClean="0"/>
              <a:t> of soft MWs</a:t>
            </a:r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Cosine computation more problematic</a:t>
            </a:r>
          </a:p>
          <a:p>
            <a:pPr lvl="2"/>
            <a:r>
              <a:rPr lang="en-GB" smtClean="0"/>
              <a:t>The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soft-MW matching </a:t>
            </a:r>
            <a:r>
              <a:rPr lang="en-GB" smtClean="0"/>
              <a:t>needs to be taken into account</a:t>
            </a:r>
          </a:p>
          <a:p>
            <a:pPr lvl="3"/>
            <a:r>
              <a:rPr lang="en-GB" smtClean="0"/>
              <a:t>A single MW from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  <a:r>
              <a:rPr lang="en-GB" smtClean="0"/>
              <a:t> can match multiple MWs in </a:t>
            </a:r>
            <a:r>
              <a:rPr lang="en-GB" b="1" i="1" smtClean="0">
                <a:solidFill>
                  <a:srgbClr val="44546A"/>
                </a:solidFill>
              </a:rPr>
              <a:t>D</a:t>
            </a:r>
            <a:r>
              <a:rPr lang="en-GB" smtClean="0"/>
              <a:t> and vice versa</a:t>
            </a:r>
          </a:p>
          <a:p>
            <a:pPr lvl="2"/>
            <a:r>
              <a:rPr lang="en-GB" smtClean="0"/>
              <a:t>Our solution: only </a:t>
            </a:r>
            <a:r>
              <a:rPr lang="en-GB"/>
              <a:t>consider the number </a:t>
            </a:r>
            <a:r>
              <a:rPr lang="en-GB" smtClean="0"/>
              <a:t>of matched </a:t>
            </a:r>
            <a:r>
              <a:rPr lang="en-GB"/>
              <a:t>query MWs </a:t>
            </a:r>
            <a:endParaRPr lang="en-GB" smtClean="0"/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TF-IDF weighting applicable </a:t>
            </a:r>
            <a:r>
              <a:rPr lang="en-GB" smtClean="0"/>
              <a:t>with slight adjustments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Bag-of-Words Model: Evaluation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BoW with Cosine not sufficient</a:t>
            </a:r>
          </a:p>
          <a:p>
            <a:r>
              <a:rPr lang="en-GB" smtClean="0"/>
              <a:t>Solution: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two-phase retrieval</a:t>
            </a:r>
          </a:p>
          <a:p>
            <a:pPr lvl="1"/>
            <a:r>
              <a:rPr lang="en-GB" smtClean="0"/>
              <a:t>BoW+Cosine for candidate retrieval</a:t>
            </a:r>
          </a:p>
          <a:p>
            <a:pPr lvl="1"/>
            <a:r>
              <a:rPr lang="en-GB" smtClean="0"/>
              <a:t>MW sequences+DTW for re-ranking</a:t>
            </a:r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r>
              <a:rPr lang="en-GB" smtClean="0"/>
              <a:t>Weighting: TF-IDF does not work =&gt; no weights for now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62" y="2924944"/>
            <a:ext cx="61626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4303606"/>
            <a:ext cx="6552728" cy="1641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Indexing Soft MWs </a:t>
            </a:r>
            <a:r>
              <a:rPr lang="en-GB" smtClean="0"/>
              <a:t>Using Inverted Files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Inverted files in text retrieval:</a:t>
            </a:r>
          </a:p>
          <a:p>
            <a:pPr lvl="1"/>
            <a:r>
              <a:rPr lang="en-GB" smtClean="0"/>
              <a:t>For each word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  <a:r>
              <a:rPr lang="en-GB" smtClean="0"/>
              <a:t>, keep a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posting list </a:t>
            </a:r>
            <a:r>
              <a:rPr lang="en-GB" b="1" i="1" smtClean="0">
                <a:solidFill>
                  <a:srgbClr val="44546A"/>
                </a:solidFill>
              </a:rPr>
              <a:t>PL(q) </a:t>
            </a:r>
          </a:p>
          <a:p>
            <a:pPr marL="457200" lvl="1" indent="0">
              <a:buNone/>
              <a:tabLst>
                <a:tab pos="714375" algn="l"/>
              </a:tabLst>
            </a:pPr>
            <a:r>
              <a:rPr lang="en-GB" b="1" i="1">
                <a:solidFill>
                  <a:srgbClr val="44546A"/>
                </a:solidFill>
              </a:rPr>
              <a:t>	</a:t>
            </a:r>
            <a:r>
              <a:rPr lang="en-GB" b="1" i="1" smtClean="0">
                <a:solidFill>
                  <a:srgbClr val="44546A"/>
                </a:solidFill>
              </a:rPr>
              <a:t> </a:t>
            </a:r>
            <a:r>
              <a:rPr lang="en-GB" smtClean="0"/>
              <a:t>of all documents containing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</a:p>
          <a:p>
            <a:pPr lvl="1"/>
            <a:r>
              <a:rPr lang="en-GB" smtClean="0"/>
              <a:t>Given a query </a:t>
            </a:r>
            <a:r>
              <a:rPr lang="en-GB" b="1" i="1" smtClean="0">
                <a:solidFill>
                  <a:srgbClr val="44546A"/>
                </a:solidFill>
              </a:rPr>
              <a:t>Q = (q</a:t>
            </a:r>
            <a:r>
              <a:rPr lang="en-GB" b="1" i="1" baseline="-25000" smtClean="0">
                <a:solidFill>
                  <a:srgbClr val="44546A"/>
                </a:solidFill>
              </a:rPr>
              <a:t>1</a:t>
            </a:r>
            <a:r>
              <a:rPr lang="en-GB" b="1" i="1" smtClean="0">
                <a:solidFill>
                  <a:srgbClr val="44546A"/>
                </a:solidFill>
              </a:rPr>
              <a:t>, q</a:t>
            </a:r>
            <a:r>
              <a:rPr lang="en-GB" b="1" i="1" baseline="-25000" smtClean="0">
                <a:solidFill>
                  <a:srgbClr val="44546A"/>
                </a:solidFill>
              </a:rPr>
              <a:t>2</a:t>
            </a:r>
            <a:r>
              <a:rPr lang="en-GB" b="1" i="1" smtClean="0">
                <a:solidFill>
                  <a:srgbClr val="44546A"/>
                </a:solidFill>
              </a:rPr>
              <a:t>, q</a:t>
            </a:r>
            <a:r>
              <a:rPr lang="en-GB" b="1" i="1" baseline="-25000">
                <a:solidFill>
                  <a:srgbClr val="44546A"/>
                </a:solidFill>
              </a:rPr>
              <a:t>3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  <a:r>
              <a:rPr lang="en-GB" smtClean="0"/>
              <a:t>,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merge</a:t>
            </a:r>
            <a:r>
              <a:rPr lang="en-GB" smtClean="0"/>
              <a:t> </a:t>
            </a:r>
            <a:r>
              <a:rPr lang="en-GB" b="1" i="1" smtClean="0">
                <a:solidFill>
                  <a:srgbClr val="44546A"/>
                </a:solidFill>
              </a:rPr>
              <a:t>PL(q</a:t>
            </a:r>
            <a:r>
              <a:rPr lang="en-GB" b="1" i="1" baseline="-25000">
                <a:solidFill>
                  <a:srgbClr val="44546A"/>
                </a:solidFill>
              </a:rPr>
              <a:t>1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  <a:r>
              <a:rPr lang="en-GB" smtClean="0"/>
              <a:t>, </a:t>
            </a:r>
            <a:r>
              <a:rPr lang="en-GB" b="1" i="1" smtClean="0">
                <a:solidFill>
                  <a:srgbClr val="44546A"/>
                </a:solidFill>
              </a:rPr>
              <a:t>PL(q</a:t>
            </a:r>
            <a:r>
              <a:rPr lang="en-GB" b="1" i="1" baseline="-25000">
                <a:solidFill>
                  <a:srgbClr val="44546A"/>
                </a:solidFill>
              </a:rPr>
              <a:t>2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  <a:r>
              <a:rPr lang="en-GB" smtClean="0"/>
              <a:t>, </a:t>
            </a:r>
            <a:r>
              <a:rPr lang="en-GB" b="1" i="1" smtClean="0">
                <a:solidFill>
                  <a:srgbClr val="44546A"/>
                </a:solidFill>
              </a:rPr>
              <a:t>PL(q</a:t>
            </a:r>
            <a:r>
              <a:rPr lang="en-GB" b="1" i="1" baseline="-25000">
                <a:solidFill>
                  <a:srgbClr val="44546A"/>
                </a:solidFill>
              </a:rPr>
              <a:t>3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  <a:r>
              <a:rPr lang="en-GB" smtClean="0"/>
              <a:t> </a:t>
            </a:r>
          </a:p>
          <a:p>
            <a:pPr marL="457200" lvl="1" indent="0">
              <a:buNone/>
            </a:pPr>
            <a:r>
              <a:rPr lang="en-GB" smtClean="0"/>
              <a:t>     to get all candidate documents, compute their Cosine scores</a:t>
            </a:r>
          </a:p>
          <a:p>
            <a:pPr lvl="1"/>
            <a:endParaRPr lang="en-GB" sz="1100" smtClean="0"/>
          </a:p>
          <a:p>
            <a:r>
              <a:rPr lang="en-GB" smtClean="0"/>
              <a:t>Inverted files for MWs:</a:t>
            </a:r>
          </a:p>
          <a:p>
            <a:pPr lvl="1"/>
            <a:r>
              <a:rPr lang="en-GB" smtClean="0"/>
              <a:t>Let </a:t>
            </a:r>
            <a:r>
              <a:rPr lang="en-GB" b="1" i="1" smtClean="0">
                <a:solidFill>
                  <a:srgbClr val="44546A"/>
                </a:solidFill>
              </a:rPr>
              <a:t>PL(q)</a:t>
            </a:r>
            <a:r>
              <a:rPr lang="en-GB" smtClean="0"/>
              <a:t> be the standard posting list of documents containing MW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</a:p>
          <a:p>
            <a:pPr lvl="1"/>
            <a:r>
              <a:rPr lang="en-GB"/>
              <a:t>Given a query </a:t>
            </a:r>
            <a:r>
              <a:rPr lang="en-GB" b="1" i="1">
                <a:solidFill>
                  <a:srgbClr val="44546A"/>
                </a:solidFill>
              </a:rPr>
              <a:t>Q = (q</a:t>
            </a:r>
            <a:r>
              <a:rPr lang="en-GB" b="1" i="1" baseline="-25000">
                <a:solidFill>
                  <a:srgbClr val="44546A"/>
                </a:solidFill>
              </a:rPr>
              <a:t>1</a:t>
            </a:r>
            <a:r>
              <a:rPr lang="en-GB" b="1" i="1">
                <a:solidFill>
                  <a:srgbClr val="44546A"/>
                </a:solidFill>
              </a:rPr>
              <a:t>, q</a:t>
            </a:r>
            <a:r>
              <a:rPr lang="en-GB" b="1" i="1" baseline="-25000">
                <a:solidFill>
                  <a:srgbClr val="44546A"/>
                </a:solidFill>
              </a:rPr>
              <a:t>2</a:t>
            </a:r>
            <a:r>
              <a:rPr lang="en-GB" b="1" i="1">
                <a:solidFill>
                  <a:srgbClr val="44546A"/>
                </a:solidFill>
              </a:rPr>
              <a:t>, q</a:t>
            </a:r>
            <a:r>
              <a:rPr lang="en-GB" b="1" i="1" baseline="-25000">
                <a:solidFill>
                  <a:srgbClr val="44546A"/>
                </a:solidFill>
              </a:rPr>
              <a:t>3</a:t>
            </a:r>
            <a:r>
              <a:rPr lang="en-GB" b="1" i="1">
                <a:solidFill>
                  <a:srgbClr val="44546A"/>
                </a:solidFill>
              </a:rPr>
              <a:t>)</a:t>
            </a:r>
            <a:r>
              <a:rPr lang="en-GB"/>
              <a:t>, </a:t>
            </a:r>
            <a:r>
              <a:rPr lang="en-GB" smtClean="0"/>
              <a:t>merging </a:t>
            </a:r>
            <a:r>
              <a:rPr lang="en-GB" b="1" i="1">
                <a:solidFill>
                  <a:srgbClr val="44546A"/>
                </a:solidFill>
              </a:rPr>
              <a:t>PL(q</a:t>
            </a:r>
            <a:r>
              <a:rPr lang="en-GB" b="1" i="1" baseline="-25000">
                <a:solidFill>
                  <a:srgbClr val="44546A"/>
                </a:solidFill>
              </a:rPr>
              <a:t>1</a:t>
            </a:r>
            <a:r>
              <a:rPr lang="en-GB" b="1" i="1">
                <a:solidFill>
                  <a:srgbClr val="44546A"/>
                </a:solidFill>
              </a:rPr>
              <a:t>)</a:t>
            </a:r>
            <a:r>
              <a:rPr lang="en-GB"/>
              <a:t>, </a:t>
            </a:r>
            <a:r>
              <a:rPr lang="en-GB" b="1" i="1">
                <a:solidFill>
                  <a:srgbClr val="44546A"/>
                </a:solidFill>
              </a:rPr>
              <a:t>PL(q</a:t>
            </a:r>
            <a:r>
              <a:rPr lang="en-GB" b="1" i="1" baseline="-25000">
                <a:solidFill>
                  <a:srgbClr val="44546A"/>
                </a:solidFill>
              </a:rPr>
              <a:t>2</a:t>
            </a:r>
            <a:r>
              <a:rPr lang="en-GB" b="1" i="1">
                <a:solidFill>
                  <a:srgbClr val="44546A"/>
                </a:solidFill>
              </a:rPr>
              <a:t>)</a:t>
            </a:r>
            <a:r>
              <a:rPr lang="en-GB"/>
              <a:t>, </a:t>
            </a:r>
            <a:r>
              <a:rPr lang="en-GB" b="1" i="1">
                <a:solidFill>
                  <a:srgbClr val="44546A"/>
                </a:solidFill>
              </a:rPr>
              <a:t>PL(q</a:t>
            </a:r>
            <a:r>
              <a:rPr lang="en-GB" b="1" i="1" baseline="-25000">
                <a:solidFill>
                  <a:srgbClr val="44546A"/>
                </a:solidFill>
              </a:rPr>
              <a:t>3</a:t>
            </a:r>
            <a:r>
              <a:rPr lang="en-GB" b="1" i="1">
                <a:solidFill>
                  <a:srgbClr val="44546A"/>
                </a:solidFill>
              </a:rPr>
              <a:t>)</a:t>
            </a:r>
            <a:r>
              <a:rPr lang="en-GB" smtClean="0"/>
              <a:t> will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only return a small subset of all relevant results</a:t>
            </a:r>
          </a:p>
          <a:p>
            <a:pPr lvl="2"/>
            <a:r>
              <a:rPr lang="en-GB" smtClean="0"/>
              <a:t>It only considers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exact matches </a:t>
            </a:r>
            <a:r>
              <a:rPr lang="en-GB" smtClean="0"/>
              <a:t>of the query MWs, not the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soft-matching</a:t>
            </a:r>
          </a:p>
          <a:p>
            <a:pPr lvl="2"/>
            <a:r>
              <a:rPr lang="en-GB" smtClean="0"/>
              <a:t>Reminder: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two MWs match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whenever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their intersection contains at least one base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element</a:t>
            </a:r>
          </a:p>
          <a:p>
            <a:pPr lvl="3"/>
            <a:r>
              <a:rPr lang="en-GB" b="1" i="1" smtClean="0">
                <a:solidFill>
                  <a:srgbClr val="44546A"/>
                </a:solidFill>
              </a:rPr>
              <a:t>(A</a:t>
            </a:r>
            <a:r>
              <a:rPr lang="en-GB" b="1" i="1">
                <a:solidFill>
                  <a:srgbClr val="44546A"/>
                </a:solidFill>
              </a:rPr>
              <a:t>, </a:t>
            </a:r>
            <a:r>
              <a:rPr lang="en-GB" b="1" i="1" smtClean="0">
                <a:solidFill>
                  <a:srgbClr val="44546A"/>
                </a:solidFill>
              </a:rPr>
              <a:t>{D})</a:t>
            </a:r>
            <a:r>
              <a:rPr lang="en-GB" smtClean="0"/>
              <a:t> </a:t>
            </a:r>
            <a:r>
              <a:rPr lang="en-GB"/>
              <a:t>and </a:t>
            </a:r>
            <a:r>
              <a:rPr lang="en-GB" b="1" i="1">
                <a:solidFill>
                  <a:srgbClr val="44546A"/>
                </a:solidFill>
              </a:rPr>
              <a:t>(</a:t>
            </a:r>
            <a:r>
              <a:rPr lang="en-GB" b="1" i="1" smtClean="0">
                <a:solidFill>
                  <a:srgbClr val="44546A"/>
                </a:solidFill>
              </a:rPr>
              <a:t>C, </a:t>
            </a:r>
            <a:r>
              <a:rPr lang="en-GB" b="1" i="1">
                <a:solidFill>
                  <a:srgbClr val="44546A"/>
                </a:solidFill>
              </a:rPr>
              <a:t>{</a:t>
            </a:r>
            <a:r>
              <a:rPr lang="en-GB" b="1" i="1" smtClean="0">
                <a:solidFill>
                  <a:srgbClr val="44546A"/>
                </a:solidFill>
              </a:rPr>
              <a:t>A, B}) </a:t>
            </a:r>
            <a:r>
              <a:rPr lang="en-GB" smtClean="0"/>
              <a:t>are two different but matching MWs</a:t>
            </a:r>
          </a:p>
          <a:p>
            <a:pPr lvl="1"/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Expanded posting lists</a:t>
            </a:r>
            <a:r>
              <a:rPr lang="en-GB"/>
              <a:t>: </a:t>
            </a:r>
            <a:r>
              <a:rPr lang="en-GB" b="1" i="1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>
                <a:solidFill>
                  <a:srgbClr val="44546A"/>
                </a:solidFill>
              </a:rPr>
              <a:t>(q) </a:t>
            </a:r>
            <a:r>
              <a:rPr lang="en-GB" smtClean="0"/>
              <a:t>consists of the </a:t>
            </a:r>
            <a:r>
              <a:rPr lang="en-GB"/>
              <a:t>IDs of all data documents that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contain</a:t>
            </a:r>
            <a:r>
              <a:rPr lang="en-GB"/>
              <a:t>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  <a:r>
              <a:rPr lang="en-GB" smtClean="0"/>
              <a:t>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any of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its matching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words</a:t>
            </a:r>
          </a:p>
          <a:p>
            <a:pPr lvl="2"/>
            <a:r>
              <a:rPr lang="en-GB" smtClean="0"/>
              <a:t>Merging </a:t>
            </a:r>
            <a:r>
              <a:rPr lang="en-GB" b="1" i="1" smtClean="0">
                <a:solidFill>
                  <a:srgbClr val="44546A"/>
                </a:solidFill>
              </a:rPr>
              <a:t>PL</a:t>
            </a:r>
            <a:r>
              <a:rPr lang="en-GB" b="1" i="1" baseline="30000" smtClean="0">
                <a:solidFill>
                  <a:srgbClr val="44546A"/>
                </a:solidFill>
              </a:rPr>
              <a:t>+</a:t>
            </a:r>
            <a:r>
              <a:rPr lang="en-GB" b="1" i="1" smtClean="0">
                <a:solidFill>
                  <a:srgbClr val="44546A"/>
                </a:solidFill>
              </a:rPr>
              <a:t>(</a:t>
            </a:r>
            <a:r>
              <a:rPr lang="en-GB" b="1" i="1">
                <a:solidFill>
                  <a:srgbClr val="44546A"/>
                </a:solidFill>
              </a:rPr>
              <a:t>q</a:t>
            </a:r>
            <a:r>
              <a:rPr lang="en-GB" b="1" i="1" baseline="-25000">
                <a:solidFill>
                  <a:srgbClr val="44546A"/>
                </a:solidFill>
              </a:rPr>
              <a:t>1</a:t>
            </a:r>
            <a:r>
              <a:rPr lang="en-GB" b="1" i="1">
                <a:solidFill>
                  <a:srgbClr val="44546A"/>
                </a:solidFill>
              </a:rPr>
              <a:t>)</a:t>
            </a:r>
            <a:r>
              <a:rPr lang="en-GB"/>
              <a:t>, </a:t>
            </a:r>
            <a:r>
              <a:rPr lang="en-GB" b="1" i="1" smtClean="0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 smtClean="0">
                <a:solidFill>
                  <a:srgbClr val="44546A"/>
                </a:solidFill>
              </a:rPr>
              <a:t>(</a:t>
            </a:r>
            <a:r>
              <a:rPr lang="en-GB" b="1" i="1">
                <a:solidFill>
                  <a:srgbClr val="44546A"/>
                </a:solidFill>
              </a:rPr>
              <a:t>q</a:t>
            </a:r>
            <a:r>
              <a:rPr lang="en-GB" b="1" i="1" baseline="-25000">
                <a:solidFill>
                  <a:srgbClr val="44546A"/>
                </a:solidFill>
              </a:rPr>
              <a:t>2</a:t>
            </a:r>
            <a:r>
              <a:rPr lang="en-GB" b="1" i="1">
                <a:solidFill>
                  <a:srgbClr val="44546A"/>
                </a:solidFill>
              </a:rPr>
              <a:t>)</a:t>
            </a:r>
            <a:r>
              <a:rPr lang="en-GB"/>
              <a:t>, </a:t>
            </a:r>
            <a:r>
              <a:rPr lang="en-GB" b="1" i="1" smtClean="0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 smtClean="0">
                <a:solidFill>
                  <a:srgbClr val="44546A"/>
                </a:solidFill>
              </a:rPr>
              <a:t>(</a:t>
            </a:r>
            <a:r>
              <a:rPr lang="en-GB" b="1" i="1">
                <a:solidFill>
                  <a:srgbClr val="44546A"/>
                </a:solidFill>
              </a:rPr>
              <a:t>q</a:t>
            </a:r>
            <a:r>
              <a:rPr lang="en-GB" b="1" i="1" baseline="-25000">
                <a:solidFill>
                  <a:srgbClr val="44546A"/>
                </a:solidFill>
              </a:rPr>
              <a:t>3</a:t>
            </a:r>
            <a:r>
              <a:rPr lang="en-GB" b="1" i="1" smtClean="0">
                <a:solidFill>
                  <a:srgbClr val="44546A"/>
                </a:solidFill>
              </a:rPr>
              <a:t>) </a:t>
            </a:r>
            <a:r>
              <a:rPr lang="en-GB" smtClean="0"/>
              <a:t>will provide correct result for query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  <a:endParaRPr lang="en-GB" b="1" i="1">
              <a:solidFill>
                <a:srgbClr val="44546A"/>
              </a:solidFill>
            </a:endParaRPr>
          </a:p>
          <a:p>
            <a:pPr lvl="1"/>
            <a:endParaRPr lang="en-GB"/>
          </a:p>
        </p:txBody>
      </p: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53EF0559-6301-4187-B29C-90D73FA50166}"/>
              </a:ext>
            </a:extLst>
          </p:cNvPr>
          <p:cNvSpPr txBox="1"/>
          <p:nvPr/>
        </p:nvSpPr>
        <p:spPr>
          <a:xfrm>
            <a:off x="6268307" y="1355848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7E283F0C-3FEF-4E86-A93C-256BEF258108}"/>
              </a:ext>
            </a:extLst>
          </p:cNvPr>
          <p:cNvSpPr txBox="1"/>
          <p:nvPr/>
        </p:nvSpPr>
        <p:spPr>
          <a:xfrm>
            <a:off x="6948320" y="1374484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6223BCA7-09F3-4417-8F86-6D65027DBB39}"/>
              </a:ext>
            </a:extLst>
          </p:cNvPr>
          <p:cNvSpPr txBox="1"/>
          <p:nvPr/>
        </p:nvSpPr>
        <p:spPr>
          <a:xfrm>
            <a:off x="7668400" y="1374484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FF49D1AE-125D-4020-8AFF-A3DC076B93B9}"/>
              </a:ext>
            </a:extLst>
          </p:cNvPr>
          <p:cNvSpPr txBox="1"/>
          <p:nvPr/>
        </p:nvSpPr>
        <p:spPr>
          <a:xfrm>
            <a:off x="8391828" y="1374484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289327" y="104649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dog</a:t>
            </a:r>
            <a:endParaRPr lang="en-GB" sz="1600" i="1"/>
          </a:p>
        </p:txBody>
      </p:sp>
      <p:sp>
        <p:nvSpPr>
          <p:cNvPr id="17" name="TextovéPole 16"/>
          <p:cNvSpPr txBox="1"/>
          <p:nvPr/>
        </p:nvSpPr>
        <p:spPr>
          <a:xfrm>
            <a:off x="6969340" y="1068212"/>
            <a:ext cx="443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cat</a:t>
            </a:r>
            <a:endParaRPr lang="en-GB" sz="1600" i="1"/>
          </a:p>
        </p:txBody>
      </p:sp>
      <p:sp>
        <p:nvSpPr>
          <p:cNvPr id="18" name="TextovéPole 17"/>
          <p:cNvSpPr txBox="1"/>
          <p:nvPr/>
        </p:nvSpPr>
        <p:spPr>
          <a:xfrm>
            <a:off x="7580752" y="1069646"/>
            <a:ext cx="564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bear</a:t>
            </a:r>
            <a:endParaRPr lang="en-GB" sz="1600" i="1"/>
          </a:p>
        </p:txBody>
      </p:sp>
      <p:sp>
        <p:nvSpPr>
          <p:cNvPr id="19" name="TextovéPole 18"/>
          <p:cNvSpPr txBox="1"/>
          <p:nvPr/>
        </p:nvSpPr>
        <p:spPr>
          <a:xfrm>
            <a:off x="8289585" y="1069646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whale</a:t>
            </a:r>
            <a:endParaRPr lang="en-GB" sz="1600" i="1"/>
          </a:p>
        </p:txBody>
      </p:sp>
      <p:sp>
        <p:nvSpPr>
          <p:cNvPr id="20" name="TextovéPole 19"/>
          <p:cNvSpPr txBox="1"/>
          <p:nvPr/>
        </p:nvSpPr>
        <p:spPr>
          <a:xfrm>
            <a:off x="7420548" y="2461208"/>
            <a:ext cx="144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smtClean="0">
                <a:solidFill>
                  <a:schemeClr val="accent6">
                    <a:lumMod val="75000"/>
                  </a:schemeClr>
                </a:solidFill>
              </a:rPr>
              <a:t>Q = (dog, cat)</a:t>
            </a:r>
            <a:endParaRPr lang="en-GB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Motivation</a:t>
            </a:r>
          </a:p>
          <a:p>
            <a:pPr lvl="1"/>
            <a:r>
              <a:rPr lang="en-GB" smtClean="0"/>
              <a:t>What are human motion data</a:t>
            </a:r>
          </a:p>
          <a:p>
            <a:pPr lvl="1"/>
            <a:r>
              <a:rPr lang="en-GB" smtClean="0"/>
              <a:t>Limitations of existing approaches to motion data management</a:t>
            </a:r>
          </a:p>
          <a:p>
            <a:pPr lvl="1"/>
            <a:endParaRPr lang="en-GB" sz="1000" smtClean="0"/>
          </a:p>
          <a:p>
            <a:r>
              <a:rPr lang="en-GB" smtClean="0"/>
              <a:t>Motion words</a:t>
            </a:r>
          </a:p>
          <a:p>
            <a:pPr lvl="1"/>
            <a:r>
              <a:rPr lang="en-GB" smtClean="0"/>
              <a:t>Principle</a:t>
            </a:r>
          </a:p>
          <a:p>
            <a:pPr lvl="1"/>
            <a:r>
              <a:rPr lang="en-GB" smtClean="0"/>
              <a:t>Soft MWs</a:t>
            </a:r>
          </a:p>
          <a:p>
            <a:pPr lvl="1"/>
            <a:r>
              <a:rPr lang="en-GB" smtClean="0"/>
              <a:t>Naïve application &amp; evaluation</a:t>
            </a:r>
          </a:p>
          <a:p>
            <a:pPr lvl="1"/>
            <a:endParaRPr lang="en-GB" sz="1000" smtClean="0"/>
          </a:p>
          <a:p>
            <a:r>
              <a:rPr lang="en-GB" smtClean="0"/>
              <a:t>Efficient &amp; scalable processing of soft-MW documents</a:t>
            </a:r>
          </a:p>
          <a:p>
            <a:pPr lvl="1"/>
            <a:r>
              <a:rPr lang="en-GB" smtClean="0"/>
              <a:t>Bag-of-words model</a:t>
            </a:r>
          </a:p>
          <a:p>
            <a:pPr lvl="1"/>
            <a:r>
              <a:rPr lang="en-GB"/>
              <a:t>Indexing </a:t>
            </a:r>
            <a:r>
              <a:rPr lang="en-GB" smtClean="0"/>
              <a:t>soft </a:t>
            </a:r>
            <a:r>
              <a:rPr lang="en-GB"/>
              <a:t>MWs by </a:t>
            </a:r>
            <a:r>
              <a:rPr lang="en-GB" smtClean="0"/>
              <a:t>inverted files</a:t>
            </a:r>
          </a:p>
          <a:p>
            <a:pPr lvl="1"/>
            <a:r>
              <a:rPr lang="en-GB"/>
              <a:t>Scalable </a:t>
            </a:r>
            <a:r>
              <a:rPr lang="en-GB" smtClean="0"/>
              <a:t>processing </a:t>
            </a:r>
            <a:r>
              <a:rPr lang="en-GB"/>
              <a:t>of </a:t>
            </a:r>
            <a:r>
              <a:rPr lang="en-GB" smtClean="0"/>
              <a:t>soft-MW posting lists</a:t>
            </a:r>
          </a:p>
          <a:p>
            <a:pPr lvl="1"/>
            <a:endParaRPr lang="en-GB" sz="1000" smtClean="0"/>
          </a:p>
          <a:p>
            <a:r>
              <a:rPr lang="en-GB" smtClean="0"/>
              <a:t>Conclusions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Construction </a:t>
            </a:r>
            <a:r>
              <a:rPr lang="en-GB"/>
              <a:t>of </a:t>
            </a:r>
            <a:r>
              <a:rPr lang="en-GB" smtClean="0"/>
              <a:t>Expanded Posting Lists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r>
              <a:rPr lang="en-GB" smtClean="0"/>
              <a:t>Possible approaches to PL</a:t>
            </a:r>
            <a:r>
              <a:rPr lang="en-GB" baseline="30000" smtClean="0"/>
              <a:t>+</a:t>
            </a:r>
            <a:r>
              <a:rPr lang="en-GB" smtClean="0"/>
              <a:t> construction</a:t>
            </a:r>
          </a:p>
          <a:p>
            <a:pPr lvl="1"/>
            <a:r>
              <a:rPr lang="en-GB" smtClean="0"/>
              <a:t>During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data indexing</a:t>
            </a:r>
          </a:p>
          <a:p>
            <a:pPr lvl="2"/>
            <a:r>
              <a:rPr lang="en-GB" smtClean="0"/>
              <a:t>Does not require any changes of the query processing</a:t>
            </a:r>
          </a:p>
          <a:p>
            <a:pPr lvl="2"/>
            <a:r>
              <a:rPr lang="en-GB" smtClean="0"/>
              <a:t>Need to store large PL</a:t>
            </a:r>
            <a:r>
              <a:rPr lang="en-GB" baseline="30000" smtClean="0"/>
              <a:t>+</a:t>
            </a:r>
            <a:r>
              <a:rPr lang="en-GB" smtClean="0"/>
              <a:t>, expensive updates</a:t>
            </a:r>
          </a:p>
          <a:p>
            <a:pPr lvl="1"/>
            <a:r>
              <a:rPr lang="en-GB" smtClean="0"/>
              <a:t>During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query evaluation </a:t>
            </a:r>
          </a:p>
          <a:p>
            <a:pPr lvl="2"/>
            <a:r>
              <a:rPr lang="en-GB" smtClean="0"/>
              <a:t>Store only short </a:t>
            </a:r>
            <a:r>
              <a:rPr lang="en-GB"/>
              <a:t>basic </a:t>
            </a:r>
            <a:r>
              <a:rPr lang="en-GB" smtClean="0"/>
              <a:t>posting lists </a:t>
            </a:r>
          </a:p>
          <a:p>
            <a:pPr lvl="2"/>
            <a:r>
              <a:rPr lang="en-GB" smtClean="0"/>
              <a:t>Additional </a:t>
            </a:r>
            <a:r>
              <a:rPr lang="en-GB"/>
              <a:t>computational </a:t>
            </a:r>
            <a:r>
              <a:rPr lang="en-GB" smtClean="0"/>
              <a:t>costs during </a:t>
            </a:r>
            <a:r>
              <a:rPr lang="en-GB"/>
              <a:t>retrieval </a:t>
            </a:r>
            <a:endParaRPr lang="en-GB" smtClean="0"/>
          </a:p>
          <a:p>
            <a:pPr lvl="3"/>
            <a:r>
              <a:rPr lang="en-GB" smtClean="0"/>
              <a:t>Can be upper-bounded by approximate search strategies</a:t>
            </a:r>
          </a:p>
        </p:txBody>
      </p:sp>
      <p:sp>
        <p:nvSpPr>
          <p:cNvPr id="50" name="TextBox 2">
            <a:extLst>
              <a:ext uri="{FF2B5EF4-FFF2-40B4-BE49-F238E27FC236}">
                <a16:creationId xmlns="" xmlns:a16="http://schemas.microsoft.com/office/drawing/2014/main" id="{DF7A6698-3BF1-4820-98D8-D19B3664D1DF}"/>
              </a:ext>
            </a:extLst>
          </p:cNvPr>
          <p:cNvSpPr txBox="1"/>
          <p:nvPr/>
        </p:nvSpPr>
        <p:spPr>
          <a:xfrm>
            <a:off x="1867276" y="1340349"/>
            <a:ext cx="497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(A,{B,C})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matches: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(A,{B,C})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(A,{C,D})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(B,{C,D})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(G,{A,F})</a:t>
            </a:r>
            <a:endParaRPr kumimoji="0" lang="en-US" sz="1600" b="1" i="1" u="none" strike="noStrike" kern="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</a:endParaRPr>
          </a:p>
        </p:txBody>
      </p:sp>
      <p:sp>
        <p:nvSpPr>
          <p:cNvPr id="51" name="TextBox 3">
            <a:extLst>
              <a:ext uri="{FF2B5EF4-FFF2-40B4-BE49-F238E27FC236}">
                <a16:creationId xmlns="" xmlns:a16="http://schemas.microsoft.com/office/drawing/2014/main" id="{53EF0559-6301-4187-B29C-90D73FA50166}"/>
              </a:ext>
            </a:extLst>
          </p:cNvPr>
          <p:cNvSpPr txBox="1"/>
          <p:nvPr/>
        </p:nvSpPr>
        <p:spPr>
          <a:xfrm>
            <a:off x="3541381" y="1916832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52" name="TextBox 4">
            <a:extLst>
              <a:ext uri="{FF2B5EF4-FFF2-40B4-BE49-F238E27FC236}">
                <a16:creationId xmlns="" xmlns:a16="http://schemas.microsoft.com/office/drawing/2014/main" id="{7E283F0C-3FEF-4E86-A93C-256BEF258108}"/>
              </a:ext>
            </a:extLst>
          </p:cNvPr>
          <p:cNvSpPr txBox="1"/>
          <p:nvPr/>
        </p:nvSpPr>
        <p:spPr>
          <a:xfrm>
            <a:off x="4408405" y="1916832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53" name="TextBox 5">
            <a:extLst>
              <a:ext uri="{FF2B5EF4-FFF2-40B4-BE49-F238E27FC236}">
                <a16:creationId xmlns="" xmlns:a16="http://schemas.microsoft.com/office/drawing/2014/main" id="{6223BCA7-09F3-4417-8F86-6D65027DBB39}"/>
              </a:ext>
            </a:extLst>
          </p:cNvPr>
          <p:cNvSpPr txBox="1"/>
          <p:nvPr/>
        </p:nvSpPr>
        <p:spPr>
          <a:xfrm>
            <a:off x="5283432" y="1916832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54" name="TextBox 6">
            <a:extLst>
              <a:ext uri="{FF2B5EF4-FFF2-40B4-BE49-F238E27FC236}">
                <a16:creationId xmlns="" xmlns:a16="http://schemas.microsoft.com/office/drawing/2014/main" id="{FF49D1AE-125D-4020-8AFF-A3DC076B93B9}"/>
              </a:ext>
            </a:extLst>
          </p:cNvPr>
          <p:cNvSpPr txBox="1"/>
          <p:nvPr/>
        </p:nvSpPr>
        <p:spPr>
          <a:xfrm>
            <a:off x="6183174" y="1916832"/>
            <a:ext cx="504000" cy="7386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55" name="Straight Connector 7">
            <a:extLst>
              <a:ext uri="{FF2B5EF4-FFF2-40B4-BE49-F238E27FC236}">
                <a16:creationId xmlns="" xmlns:a16="http://schemas.microsoft.com/office/drawing/2014/main" id="{1E49BE6B-F6B7-46C8-AD8A-22101C436B0B}"/>
              </a:ext>
            </a:extLst>
          </p:cNvPr>
          <p:cNvCxnSpPr>
            <a:cxnSpLocks/>
          </p:cNvCxnSpPr>
          <p:nvPr/>
        </p:nvCxnSpPr>
        <p:spPr>
          <a:xfrm>
            <a:off x="3801721" y="1662001"/>
            <a:ext cx="1" cy="1800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8">
            <a:extLst>
              <a:ext uri="{FF2B5EF4-FFF2-40B4-BE49-F238E27FC236}">
                <a16:creationId xmlns="" xmlns:a16="http://schemas.microsoft.com/office/drawing/2014/main" id="{893DBD50-2968-483B-AD12-2A28F162816B}"/>
              </a:ext>
            </a:extLst>
          </p:cNvPr>
          <p:cNvCxnSpPr>
            <a:cxnSpLocks/>
          </p:cNvCxnSpPr>
          <p:nvPr/>
        </p:nvCxnSpPr>
        <p:spPr>
          <a:xfrm flipH="1">
            <a:off x="5573814" y="1689912"/>
            <a:ext cx="0" cy="1800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9">
            <a:extLst>
              <a:ext uri="{FF2B5EF4-FFF2-40B4-BE49-F238E27FC236}">
                <a16:creationId xmlns="" xmlns:a16="http://schemas.microsoft.com/office/drawing/2014/main" id="{CC9D98FB-AA7B-40A7-A441-DDCA45564C7F}"/>
              </a:ext>
            </a:extLst>
          </p:cNvPr>
          <p:cNvCxnSpPr>
            <a:cxnSpLocks/>
          </p:cNvCxnSpPr>
          <p:nvPr/>
        </p:nvCxnSpPr>
        <p:spPr>
          <a:xfrm>
            <a:off x="6440817" y="1689912"/>
            <a:ext cx="0" cy="1800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10">
            <a:extLst>
              <a:ext uri="{FF2B5EF4-FFF2-40B4-BE49-F238E27FC236}">
                <a16:creationId xmlns="" xmlns:a16="http://schemas.microsoft.com/office/drawing/2014/main" id="{AB985811-9316-4CC0-A49B-1D92D794A6D1}"/>
              </a:ext>
            </a:extLst>
          </p:cNvPr>
          <p:cNvCxnSpPr>
            <a:cxnSpLocks/>
          </p:cNvCxnSpPr>
          <p:nvPr/>
        </p:nvCxnSpPr>
        <p:spPr>
          <a:xfrm flipV="1">
            <a:off x="4666048" y="1689912"/>
            <a:ext cx="0" cy="18000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9" name="Right Brace 13">
            <a:extLst>
              <a:ext uri="{FF2B5EF4-FFF2-40B4-BE49-F238E27FC236}">
                <a16:creationId xmlns="" xmlns:a16="http://schemas.microsoft.com/office/drawing/2014/main" id="{BE8ED867-9932-4BB9-A40F-A8C9DF0C1256}"/>
              </a:ext>
            </a:extLst>
          </p:cNvPr>
          <p:cNvSpPr/>
          <p:nvPr/>
        </p:nvSpPr>
        <p:spPr>
          <a:xfrm rot="5400000">
            <a:off x="5007065" y="1036721"/>
            <a:ext cx="216000" cy="3348000"/>
          </a:xfrm>
          <a:prstGeom prst="rightBrace">
            <a:avLst>
              <a:gd name="adj1" fmla="val 83356"/>
              <a:gd name="adj2" fmla="val 50000"/>
            </a:avLst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15">
            <a:extLst>
              <a:ext uri="{FF2B5EF4-FFF2-40B4-BE49-F238E27FC236}">
                <a16:creationId xmlns="" xmlns:a16="http://schemas.microsoft.com/office/drawing/2014/main" id="{EE1BAF94-76E9-434C-9BB8-C2621E0D70BC}"/>
              </a:ext>
            </a:extLst>
          </p:cNvPr>
          <p:cNvSpPr txBox="1"/>
          <p:nvPr/>
        </p:nvSpPr>
        <p:spPr>
          <a:xfrm>
            <a:off x="3923928" y="2996952"/>
            <a:ext cx="2530898" cy="30777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1 </a:t>
            </a: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2</a:t>
            </a:r>
            <a:r>
              <a:rPr lang="en-GB" sz="1400" kern="0" baseline="-25000">
                <a:solidFill>
                  <a:prstClr val="black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3</a:t>
            </a:r>
            <a:r>
              <a:rPr lang="en-GB" sz="1400" kern="0" baseline="-25000">
                <a:solidFill>
                  <a:prstClr val="black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4</a:t>
            </a:r>
            <a:r>
              <a:rPr lang="en-GB" sz="1400" kern="0">
                <a:solidFill>
                  <a:prstClr val="black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5</a:t>
            </a:r>
            <a:r>
              <a:rPr lang="en-GB" sz="1400" kern="0" baseline="-25000">
                <a:solidFill>
                  <a:prstClr val="black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7</a:t>
            </a:r>
            <a:r>
              <a:rPr lang="en-GB" sz="1400" kern="0" baseline="-25000" dirty="0">
                <a:solidFill>
                  <a:prstClr val="black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D</a:t>
            </a:r>
            <a:r>
              <a:rPr kumimoji="0" lang="en-GB" sz="1400" b="0" i="0" u="none" strike="noStrike" kern="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8</a:t>
            </a:r>
            <a:endParaRPr kumimoji="0" lang="en-GB" sz="1400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8" name="TextBox 35">
            <a:extLst>
              <a:ext uri="{FF2B5EF4-FFF2-40B4-BE49-F238E27FC236}">
                <a16:creationId xmlns="" xmlns:a16="http://schemas.microsoft.com/office/drawing/2014/main" id="{97CE3E2E-1741-4E96-8CE4-C8ACFFB0EF91}"/>
              </a:ext>
            </a:extLst>
          </p:cNvPr>
          <p:cNvSpPr txBox="1"/>
          <p:nvPr/>
        </p:nvSpPr>
        <p:spPr>
          <a:xfrm>
            <a:off x="1287195" y="2090844"/>
            <a:ext cx="926857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Basic PLs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TextBox 37">
            <a:extLst>
              <a:ext uri="{FF2B5EF4-FFF2-40B4-BE49-F238E27FC236}">
                <a16:creationId xmlns="" xmlns:a16="http://schemas.microsoft.com/office/drawing/2014/main" id="{61E7CBE4-B570-4369-9A21-F5B20904B95D}"/>
              </a:ext>
            </a:extLst>
          </p:cNvPr>
          <p:cNvSpPr txBox="1"/>
          <p:nvPr/>
        </p:nvSpPr>
        <p:spPr>
          <a:xfrm>
            <a:off x="1259632" y="3004299"/>
            <a:ext cx="2350323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lvl="0"/>
            <a:r>
              <a:rPr kumimoji="0" lang="en-GB" sz="1600" b="0" i="1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Expanded PL</a:t>
            </a:r>
            <a:r>
              <a:rPr kumimoji="0" lang="en-GB" sz="1600" b="0" i="1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</a:t>
            </a:r>
            <a:r>
              <a:rPr lang="en-GB" sz="1600" b="1" i="1" kern="0">
                <a:solidFill>
                  <a:srgbClr val="44546A"/>
                </a:solidFill>
              </a:rPr>
              <a:t>(A,{B,C})</a:t>
            </a:r>
            <a:r>
              <a:rPr kumimoji="0" lang="en-GB" sz="1600" b="0" i="1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1287195" y="449704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6" name="TextovéPole 95"/>
          <p:cNvSpPr txBox="1"/>
          <p:nvPr/>
        </p:nvSpPr>
        <p:spPr>
          <a:xfrm>
            <a:off x="1276685" y="479281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7" name="TextovéPole 96"/>
          <p:cNvSpPr txBox="1"/>
          <p:nvPr/>
        </p:nvSpPr>
        <p:spPr>
          <a:xfrm>
            <a:off x="1270142" y="5417692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8" name="TextovéPole 97"/>
          <p:cNvSpPr txBox="1"/>
          <p:nvPr/>
        </p:nvSpPr>
        <p:spPr>
          <a:xfrm>
            <a:off x="1259632" y="5713454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9" name="TextovéPole 98"/>
          <p:cNvSpPr txBox="1"/>
          <p:nvPr/>
        </p:nvSpPr>
        <p:spPr>
          <a:xfrm>
            <a:off x="1755248" y="597768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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Construction of Expanded Posting </a:t>
            </a:r>
            <a:r>
              <a:rPr lang="en-GB" smtClean="0"/>
              <a:t>Lists (cont.)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2000" smtClean="0"/>
              <a:t>To construct PL</a:t>
            </a:r>
            <a:r>
              <a:rPr lang="en-GB" sz="2000" baseline="30000" smtClean="0"/>
              <a:t>+</a:t>
            </a:r>
            <a:r>
              <a:rPr lang="en-GB" sz="2000" smtClean="0"/>
              <a:t> during 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</a:rPr>
              <a:t>query </a:t>
            </a:r>
            <a:r>
              <a:rPr lang="en-GB" sz="200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r>
              <a:rPr lang="en-GB" sz="2000" smtClean="0"/>
              <a:t>, we need</a:t>
            </a:r>
          </a:p>
          <a:p>
            <a:pPr marL="742950" lvl="2" indent="-342900"/>
            <a:r>
              <a:rPr lang="en-GB" sz="1800" smtClean="0">
                <a:solidFill>
                  <a:schemeClr val="accent6">
                    <a:lumMod val="75000"/>
                  </a:schemeClr>
                </a:solidFill>
              </a:rPr>
              <a:t>Basic PLs</a:t>
            </a:r>
            <a:r>
              <a:rPr lang="en-GB" sz="1800" smtClean="0"/>
              <a:t> for all MWs</a:t>
            </a:r>
          </a:p>
          <a:p>
            <a:pPr marL="1200150" lvl="3" indent="-342900"/>
            <a:r>
              <a:rPr lang="en-GB" sz="1600" smtClean="0"/>
              <a:t>Plus auxiliary</a:t>
            </a:r>
            <a:r>
              <a:rPr lang="en-GB" sz="1600" smtClean="0">
                <a:solidFill>
                  <a:schemeClr val="accent6">
                    <a:lumMod val="75000"/>
                  </a:schemeClr>
                </a:solidFill>
              </a:rPr>
              <a:t> translation tables </a:t>
            </a:r>
            <a:r>
              <a:rPr lang="en-GB" sz="1600" smtClean="0"/>
              <a:t>between full MWs and their IDs</a:t>
            </a:r>
          </a:p>
          <a:p>
            <a:pPr marL="742950" lvl="2" indent="-342900"/>
            <a:r>
              <a:rPr lang="en-GB" sz="1800" smtClean="0"/>
              <a:t>Efficient way of </a:t>
            </a:r>
            <a:r>
              <a:rPr lang="en-GB" sz="1800" smtClean="0">
                <a:solidFill>
                  <a:schemeClr val="accent6">
                    <a:lumMod val="75000"/>
                  </a:schemeClr>
                </a:solidFill>
              </a:rPr>
              <a:t>finding all matches </a:t>
            </a:r>
            <a:r>
              <a:rPr lang="en-GB" sz="1800" smtClean="0"/>
              <a:t>of a given MW</a:t>
            </a:r>
          </a:p>
          <a:p>
            <a:pPr marL="1200150" lvl="3" indent="-342900"/>
            <a:r>
              <a:rPr lang="en-GB" b="1" i="1" kern="0">
                <a:solidFill>
                  <a:srgbClr val="44546A"/>
                </a:solidFill>
              </a:rPr>
              <a:t>(A,{B,C}) </a:t>
            </a:r>
            <a:r>
              <a:rPr lang="en-GB" kern="0" smtClean="0"/>
              <a:t>has two types of matches:</a:t>
            </a:r>
          </a:p>
          <a:p>
            <a:pPr marL="1657350" lvl="4" indent="-342900"/>
            <a:r>
              <a:rPr lang="en-GB" kern="0" smtClean="0"/>
              <a:t>MWs with </a:t>
            </a:r>
            <a:r>
              <a:rPr lang="en-GB" b="1" i="1" kern="0" smtClean="0">
                <a:solidFill>
                  <a:srgbClr val="44546A"/>
                </a:solidFill>
              </a:rPr>
              <a:t>B</a:t>
            </a:r>
            <a:r>
              <a:rPr lang="en-GB" kern="0" smtClean="0"/>
              <a:t> or </a:t>
            </a:r>
            <a:r>
              <a:rPr lang="en-GB" b="1" i="1" kern="0" smtClean="0">
                <a:solidFill>
                  <a:srgbClr val="44546A"/>
                </a:solidFill>
              </a:rPr>
              <a:t>C</a:t>
            </a:r>
            <a:r>
              <a:rPr lang="en-GB" kern="0" smtClean="0"/>
              <a:t> as their base elements</a:t>
            </a:r>
          </a:p>
          <a:p>
            <a:pPr marL="1657350" lvl="4" indent="-342900"/>
            <a:r>
              <a:rPr lang="en-GB" kern="0" smtClean="0"/>
              <a:t>MWs with </a:t>
            </a:r>
            <a:r>
              <a:rPr lang="en-GB" b="1" i="1" kern="0" smtClean="0">
                <a:solidFill>
                  <a:srgbClr val="44546A"/>
                </a:solidFill>
              </a:rPr>
              <a:t>A</a:t>
            </a:r>
            <a:r>
              <a:rPr lang="en-GB" kern="0" smtClean="0"/>
              <a:t> anywhere</a:t>
            </a:r>
          </a:p>
          <a:p>
            <a:pPr marL="1200150" lvl="3" indent="-342900"/>
            <a:r>
              <a:rPr lang="en-GB" sz="1600">
                <a:solidFill>
                  <a:schemeClr val="accent6">
                    <a:lumMod val="75000"/>
                  </a:schemeClr>
                </a:solidFill>
              </a:rPr>
              <a:t>MW-matching </a:t>
            </a:r>
            <a:r>
              <a:rPr lang="en-GB" sz="1600" smtClean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GB" sz="1600" smtClean="0"/>
              <a:t>: for each element </a:t>
            </a:r>
            <a:r>
              <a:rPr lang="en-GB" sz="1600" b="1" i="1" smtClean="0">
                <a:solidFill>
                  <a:srgbClr val="44546A"/>
                </a:solidFill>
              </a:rPr>
              <a:t>E</a:t>
            </a:r>
            <a:r>
              <a:rPr lang="en-GB" sz="1600" smtClean="0"/>
              <a:t>, keep two lists</a:t>
            </a:r>
          </a:p>
          <a:p>
            <a:pPr marL="1657350" lvl="4" indent="-342900"/>
            <a:r>
              <a:rPr lang="en-GB" sz="1600" smtClean="0">
                <a:solidFill>
                  <a:schemeClr val="accent6">
                    <a:lumMod val="75000"/>
                  </a:schemeClr>
                </a:solidFill>
              </a:rPr>
              <a:t>Base list </a:t>
            </a:r>
            <a:r>
              <a:rPr lang="en-GB" sz="1600" smtClean="0"/>
              <a:t>of MWs having </a:t>
            </a:r>
            <a:r>
              <a:rPr lang="en-GB" sz="1600" b="1" i="1" smtClean="0">
                <a:solidFill>
                  <a:srgbClr val="44546A"/>
                </a:solidFill>
              </a:rPr>
              <a:t>E</a:t>
            </a:r>
            <a:r>
              <a:rPr lang="en-GB" sz="1600" smtClean="0"/>
              <a:t> as their base element</a:t>
            </a:r>
          </a:p>
          <a:p>
            <a:pPr marL="1657350" lvl="4" indent="-342900"/>
            <a:r>
              <a:rPr lang="en-GB" sz="1600" smtClean="0">
                <a:solidFill>
                  <a:schemeClr val="accent6">
                    <a:lumMod val="75000"/>
                  </a:schemeClr>
                </a:solidFill>
              </a:rPr>
              <a:t>Expansion list </a:t>
            </a:r>
            <a:r>
              <a:rPr lang="en-GB" sz="1600" smtClean="0"/>
              <a:t>of MWs having </a:t>
            </a:r>
            <a:r>
              <a:rPr lang="en-GB" sz="1600" b="1" i="1" smtClean="0">
                <a:solidFill>
                  <a:srgbClr val="44546A"/>
                </a:solidFill>
              </a:rPr>
              <a:t>E</a:t>
            </a:r>
            <a:r>
              <a:rPr lang="en-GB" sz="1600" smtClean="0"/>
              <a:t> among their expansion elements</a:t>
            </a:r>
            <a:endParaRPr lang="en-GB" sz="1600"/>
          </a:p>
          <a:p>
            <a:pPr marL="1200150" lvl="3" indent="-342900"/>
            <a:endParaRPr lang="en-GB" sz="1600"/>
          </a:p>
          <a:p>
            <a:pPr marL="1200150" lvl="3" indent="-342900"/>
            <a:endParaRPr lang="en-GB" sz="1600" smtClean="0"/>
          </a:p>
          <a:p>
            <a:pPr marL="1200150" lvl="3" indent="-342900"/>
            <a:endParaRPr lang="en-GB" sz="1600"/>
          </a:p>
          <a:p>
            <a:pPr marL="1200150" lvl="3" indent="-342900"/>
            <a:endParaRPr lang="en-GB" sz="1600" smtClean="0"/>
          </a:p>
          <a:p>
            <a:pPr marL="1200150" lvl="3" indent="-342900"/>
            <a:endParaRPr lang="en-GB" sz="1600"/>
          </a:p>
          <a:p>
            <a:pPr marL="1200150" lvl="3" indent="-342900"/>
            <a:endParaRPr lang="en-GB" sz="1600" smtClean="0"/>
          </a:p>
          <a:p>
            <a:pPr marL="1200150" lvl="3" indent="-342900"/>
            <a:endParaRPr lang="en-GB" sz="1600" smtClean="0"/>
          </a:p>
          <a:p>
            <a:pPr marL="1200150" lvl="3" indent="-342900"/>
            <a:endParaRPr lang="en-GB" sz="1600"/>
          </a:p>
          <a:p>
            <a:pPr marL="342900" lvl="1" indent="-342900"/>
            <a:endParaRPr lang="en-GB" sz="2000" smtClean="0"/>
          </a:p>
          <a:p>
            <a:endParaRPr lang="en-GB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2"/>
          <a:stretch/>
        </p:blipFill>
        <p:spPr bwMode="auto">
          <a:xfrm>
            <a:off x="323528" y="4564272"/>
            <a:ext cx="2530437" cy="17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r="32132"/>
          <a:stretch/>
        </p:blipFill>
        <p:spPr bwMode="auto">
          <a:xfrm>
            <a:off x="5220072" y="4548652"/>
            <a:ext cx="3775934" cy="17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9"/>
          <a:stretch/>
        </p:blipFill>
        <p:spPr bwMode="auto">
          <a:xfrm>
            <a:off x="3059832" y="4548652"/>
            <a:ext cx="1892547" cy="17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Construction of Expanded Posting </a:t>
            </a:r>
            <a:r>
              <a:rPr lang="en-GB" smtClean="0"/>
              <a:t>Lists (cont.)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2000" smtClean="0">
                <a:solidFill>
                  <a:schemeClr val="accent6">
                    <a:lumMod val="75000"/>
                  </a:schemeClr>
                </a:solidFill>
              </a:rPr>
              <a:t>Memory requirements </a:t>
            </a:r>
            <a:r>
              <a:rPr lang="en-GB" sz="2000" smtClean="0"/>
              <a:t>for our dataset (</a:t>
            </a:r>
            <a:r>
              <a:rPr lang="en-GB" smtClean="0"/>
              <a:t>20K </a:t>
            </a:r>
            <a:r>
              <a:rPr lang="en-GB"/>
              <a:t>data </a:t>
            </a:r>
            <a:r>
              <a:rPr lang="en-GB" smtClean="0"/>
              <a:t>documents,  </a:t>
            </a:r>
            <a:r>
              <a:rPr lang="en-GB"/>
              <a:t>372K soft </a:t>
            </a:r>
            <a:r>
              <a:rPr lang="en-GB" smtClean="0"/>
              <a:t>MWs)</a:t>
            </a:r>
          </a:p>
          <a:p>
            <a:pPr marL="742950" lvl="2" indent="-342900"/>
            <a:r>
              <a:rPr lang="en-GB" smtClean="0"/>
              <a:t>Original skeleton data: </a:t>
            </a:r>
            <a:r>
              <a:rPr lang="en-GB"/>
              <a:t>1.5 </a:t>
            </a:r>
            <a:r>
              <a:rPr lang="en-GB" smtClean="0"/>
              <a:t>GB</a:t>
            </a:r>
          </a:p>
          <a:p>
            <a:pPr marL="742950" lvl="2" indent="-342900"/>
            <a:r>
              <a:rPr lang="en-GB" smtClean="0"/>
              <a:t>Full MW documents: 32 MB</a:t>
            </a:r>
          </a:p>
          <a:p>
            <a:pPr marL="742950" lvl="2" indent="-342900"/>
            <a:r>
              <a:rPr lang="en-GB" smtClean="0"/>
              <a:t>Indexed MWs: </a:t>
            </a:r>
          </a:p>
          <a:p>
            <a:pPr marL="1200150" lvl="3" indent="-342900"/>
            <a:r>
              <a:rPr lang="en-GB" smtClean="0"/>
              <a:t>50 MB for vocabulary translation tables</a:t>
            </a:r>
          </a:p>
          <a:p>
            <a:pPr marL="1200150" lvl="3" indent="-342900"/>
            <a:r>
              <a:rPr lang="en-GB" smtClean="0"/>
              <a:t>30 MB for MW </a:t>
            </a:r>
            <a:r>
              <a:rPr lang="en-GB"/>
              <a:t>matching </a:t>
            </a:r>
            <a:r>
              <a:rPr lang="en-GB" smtClean="0"/>
              <a:t>index</a:t>
            </a:r>
          </a:p>
          <a:p>
            <a:pPr marL="1200150" lvl="3" indent="-342900"/>
            <a:r>
              <a:rPr lang="en-GB" smtClean="0"/>
              <a:t>4 MB for posting lists</a:t>
            </a:r>
          </a:p>
          <a:p>
            <a:endParaRPr lang="en-GB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2"/>
          <a:stretch/>
        </p:blipFill>
        <p:spPr bwMode="auto">
          <a:xfrm>
            <a:off x="323528" y="3844192"/>
            <a:ext cx="2530437" cy="17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3" r="32132"/>
          <a:stretch/>
        </p:blipFill>
        <p:spPr bwMode="auto">
          <a:xfrm>
            <a:off x="5220072" y="3828572"/>
            <a:ext cx="3775934" cy="17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59"/>
          <a:stretch/>
        </p:blipFill>
        <p:spPr bwMode="auto">
          <a:xfrm>
            <a:off x="3059832" y="3828572"/>
            <a:ext cx="1892547" cy="17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Retrieval Efficiency Using Inverted Files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Findings:</a:t>
            </a:r>
            <a:endParaRPr lang="en-GB"/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Some costs are saved </a:t>
            </a:r>
            <a:r>
              <a:rPr lang="en-GB" smtClean="0"/>
              <a:t>by skipping documents that have zero overlap with the query</a:t>
            </a:r>
          </a:p>
          <a:p>
            <a:pPr lvl="1"/>
            <a:r>
              <a:rPr lang="en-GB" smtClean="0"/>
              <a:t>The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construction of PL+ is very expensive and not scalable</a:t>
            </a:r>
          </a:p>
          <a:p>
            <a:pPr lvl="2"/>
            <a:r>
              <a:rPr lang="en-GB" smtClean="0"/>
              <a:t>Each </a:t>
            </a:r>
            <a:r>
              <a:rPr lang="en-GB"/>
              <a:t>of our MWs has 12,436 matches on </a:t>
            </a:r>
            <a:r>
              <a:rPr lang="en-GB" smtClean="0"/>
              <a:t>average</a:t>
            </a:r>
          </a:p>
          <a:p>
            <a:pPr lvl="2"/>
            <a:r>
              <a:rPr lang="en-GB" smtClean="0"/>
              <a:t>Growing dataset =&gt; growing basic PLs =&gt; higher costs of PL</a:t>
            </a:r>
            <a:r>
              <a:rPr lang="en-GB" baseline="30000" smtClean="0"/>
              <a:t>+</a:t>
            </a:r>
            <a:r>
              <a:rPr lang="en-GB" smtClean="0"/>
              <a:t> construction </a:t>
            </a:r>
            <a:r>
              <a:rPr lang="en-GB"/>
              <a:t>and </a:t>
            </a:r>
            <a:r>
              <a:rPr lang="en-GB" smtClean="0"/>
              <a:t>merging</a:t>
            </a:r>
          </a:p>
          <a:p>
            <a:pPr lvl="1"/>
            <a:r>
              <a:rPr lang="en-GB" smtClean="0"/>
              <a:t>To achieve efficient and scalable retrieval, we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need to limit both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the number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and size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of PLs that need to be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processed</a:t>
            </a:r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1"/>
          <a:stretch/>
        </p:blipFill>
        <p:spPr bwMode="auto">
          <a:xfrm>
            <a:off x="107504" y="1268760"/>
            <a:ext cx="8964488" cy="19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Scalable Processing of MW Posting Lists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smtClean="0"/>
              <a:t>Idea: to construct </a:t>
            </a:r>
            <a:r>
              <a:rPr lang="en-GB" sz="1800" b="1" i="1" smtClean="0">
                <a:solidFill>
                  <a:srgbClr val="44546A"/>
                </a:solidFill>
              </a:rPr>
              <a:t>PL</a:t>
            </a:r>
            <a:r>
              <a:rPr lang="en-GB" sz="1800" b="1" i="1" baseline="30000" smtClean="0">
                <a:solidFill>
                  <a:srgbClr val="44546A"/>
                </a:solidFill>
              </a:rPr>
              <a:t>+</a:t>
            </a:r>
            <a:r>
              <a:rPr lang="en-GB" sz="1800" b="1" i="1" smtClean="0">
                <a:solidFill>
                  <a:srgbClr val="44546A"/>
                </a:solidFill>
              </a:rPr>
              <a:t>(q)</a:t>
            </a:r>
            <a:r>
              <a:rPr lang="en-GB" sz="1800" smtClean="0"/>
              <a:t>, </a:t>
            </a:r>
            <a:r>
              <a:rPr lang="en-GB" sz="1800" smtClean="0">
                <a:solidFill>
                  <a:schemeClr val="accent6">
                    <a:lumMod val="75000"/>
                  </a:schemeClr>
                </a:solidFill>
              </a:rPr>
              <a:t>do not use all matches </a:t>
            </a:r>
            <a:r>
              <a:rPr lang="en-GB" sz="1800" smtClean="0"/>
              <a:t>of </a:t>
            </a:r>
            <a:r>
              <a:rPr lang="en-GB" sz="1800" b="1" i="1" smtClean="0">
                <a:solidFill>
                  <a:srgbClr val="44546A"/>
                </a:solidFill>
              </a:rPr>
              <a:t>q</a:t>
            </a:r>
            <a:r>
              <a:rPr lang="en-GB" sz="1800" smtClean="0"/>
              <a:t> but </a:t>
            </a:r>
            <a:r>
              <a:rPr lang="en-GB" sz="1800" smtClean="0">
                <a:solidFill>
                  <a:schemeClr val="accent6">
                    <a:lumMod val="75000"/>
                  </a:schemeClr>
                </a:solidFill>
              </a:rPr>
              <a:t>just the most promising ones</a:t>
            </a:r>
          </a:p>
          <a:p>
            <a:pPr lvl="1"/>
            <a:r>
              <a:rPr lang="en-GB" sz="1600" smtClean="0"/>
              <a:t>Less merging steps to construct </a:t>
            </a:r>
            <a:r>
              <a:rPr lang="en-GB" sz="1600" b="1" i="1">
                <a:solidFill>
                  <a:srgbClr val="44546A"/>
                </a:solidFill>
              </a:rPr>
              <a:t>PL</a:t>
            </a:r>
            <a:r>
              <a:rPr lang="en-GB" sz="1600" b="1" i="1" baseline="30000">
                <a:solidFill>
                  <a:srgbClr val="44546A"/>
                </a:solidFill>
              </a:rPr>
              <a:t>+</a:t>
            </a:r>
            <a:r>
              <a:rPr lang="en-GB" sz="1600" b="1" i="1">
                <a:solidFill>
                  <a:srgbClr val="44546A"/>
                </a:solidFill>
              </a:rPr>
              <a:t>(</a:t>
            </a:r>
            <a:r>
              <a:rPr lang="en-GB" sz="1600" b="1" i="1" smtClean="0">
                <a:solidFill>
                  <a:srgbClr val="44546A"/>
                </a:solidFill>
              </a:rPr>
              <a:t>q)</a:t>
            </a:r>
          </a:p>
          <a:p>
            <a:pPr lvl="1"/>
            <a:r>
              <a:rPr lang="en-GB" sz="1600"/>
              <a:t>Shorter </a:t>
            </a:r>
            <a:r>
              <a:rPr lang="en-GB" sz="1600" b="1" i="1">
                <a:solidFill>
                  <a:srgbClr val="44546A"/>
                </a:solidFill>
              </a:rPr>
              <a:t>PL</a:t>
            </a:r>
            <a:r>
              <a:rPr lang="en-GB" sz="1600" b="1" i="1" baseline="30000">
                <a:solidFill>
                  <a:srgbClr val="44546A"/>
                </a:solidFill>
              </a:rPr>
              <a:t>+</a:t>
            </a:r>
            <a:r>
              <a:rPr lang="en-GB" sz="1600" b="1" i="1">
                <a:solidFill>
                  <a:srgbClr val="44546A"/>
                </a:solidFill>
              </a:rPr>
              <a:t>(</a:t>
            </a:r>
            <a:r>
              <a:rPr lang="en-GB" sz="1600" b="1" i="1" smtClean="0">
                <a:solidFill>
                  <a:srgbClr val="44546A"/>
                </a:solidFill>
              </a:rPr>
              <a:t>q)</a:t>
            </a:r>
          </a:p>
          <a:p>
            <a:r>
              <a:rPr lang="en-GB" sz="1800" smtClean="0"/>
              <a:t>How do we select the most promising matches for </a:t>
            </a:r>
            <a:r>
              <a:rPr lang="en-GB" sz="1800" b="1" i="1" smtClean="0">
                <a:solidFill>
                  <a:srgbClr val="44546A"/>
                </a:solidFill>
              </a:rPr>
              <a:t>q</a:t>
            </a:r>
            <a:r>
              <a:rPr lang="en-GB" sz="1800" smtClean="0"/>
              <a:t>?</a:t>
            </a:r>
          </a:p>
          <a:p>
            <a:pPr lvl="1"/>
            <a:r>
              <a:rPr lang="en-GB" sz="1600" smtClean="0"/>
              <a:t>Each soft MW </a:t>
            </a:r>
            <a:r>
              <a:rPr lang="en-GB" sz="1600"/>
              <a:t>represents a </a:t>
            </a:r>
            <a:r>
              <a:rPr lang="en-GB" sz="1600" smtClean="0"/>
              <a:t>short motion segment </a:t>
            </a:r>
          </a:p>
          <a:p>
            <a:pPr lvl="1"/>
            <a:r>
              <a:rPr lang="en-GB" sz="1600" smtClean="0"/>
              <a:t>MW structure reflects </a:t>
            </a:r>
            <a:r>
              <a:rPr lang="en-GB" sz="1600"/>
              <a:t>the position of the </a:t>
            </a:r>
            <a:endParaRPr lang="en-GB" sz="1600" smtClean="0"/>
          </a:p>
          <a:p>
            <a:pPr marL="457200" lvl="1" indent="0">
              <a:buNone/>
            </a:pPr>
            <a:r>
              <a:rPr lang="en-GB" sz="1600"/>
              <a:t> </a:t>
            </a:r>
            <a:r>
              <a:rPr lang="en-GB" sz="1600" smtClean="0"/>
              <a:t>     respective segment </a:t>
            </a:r>
            <a:r>
              <a:rPr lang="en-GB" sz="1600"/>
              <a:t>in the segment </a:t>
            </a:r>
            <a:r>
              <a:rPr lang="en-GB" sz="1600" smtClean="0"/>
              <a:t>space</a:t>
            </a:r>
          </a:p>
          <a:p>
            <a:pPr lvl="1"/>
            <a:r>
              <a:rPr lang="en-GB" sz="1600" smtClean="0"/>
              <a:t>Two </a:t>
            </a:r>
            <a:r>
              <a:rPr lang="en-GB" sz="1600" smtClean="0">
                <a:solidFill>
                  <a:schemeClr val="accent6">
                    <a:lumMod val="75000"/>
                  </a:schemeClr>
                </a:solidFill>
              </a:rPr>
              <a:t>highly similar segments </a:t>
            </a:r>
            <a:r>
              <a:rPr lang="en-GB" sz="1600" smtClean="0"/>
              <a:t>are </a:t>
            </a:r>
            <a:r>
              <a:rPr lang="en-GB" sz="1600"/>
              <a:t>likely to </a:t>
            </a:r>
            <a:endParaRPr lang="en-GB" sz="1600" smtClean="0"/>
          </a:p>
          <a:p>
            <a:pPr marL="457200" lvl="1" indent="0">
              <a:buNone/>
            </a:pPr>
            <a:r>
              <a:rPr lang="en-GB" sz="1600"/>
              <a:t> </a:t>
            </a:r>
            <a:r>
              <a:rPr lang="en-GB" sz="1600" smtClean="0"/>
              <a:t>     have </a:t>
            </a:r>
            <a:r>
              <a:rPr lang="en-GB" sz="1600" smtClean="0">
                <a:solidFill>
                  <a:schemeClr val="accent6">
                    <a:lumMod val="75000"/>
                  </a:schemeClr>
                </a:solidFill>
              </a:rPr>
              <a:t>many shared elements</a:t>
            </a:r>
          </a:p>
          <a:p>
            <a:r>
              <a:rPr lang="en-GB" sz="1800" smtClean="0"/>
              <a:t>New </a:t>
            </a:r>
            <a:r>
              <a:rPr lang="en-GB" sz="1800" smtClean="0">
                <a:solidFill>
                  <a:schemeClr val="accent6">
                    <a:lumMod val="75000"/>
                  </a:schemeClr>
                </a:solidFill>
              </a:rPr>
              <a:t>fine-grained measure </a:t>
            </a:r>
            <a:r>
              <a:rPr lang="en-GB" sz="1800" smtClean="0"/>
              <a:t>of MW similarity </a:t>
            </a:r>
          </a:p>
          <a:p>
            <a:pPr lvl="1"/>
            <a:r>
              <a:rPr lang="en-GB" sz="1600"/>
              <a:t>Jaccard </a:t>
            </a:r>
            <a:r>
              <a:rPr lang="en-GB" sz="1600" smtClean="0"/>
              <a:t>similarity over </a:t>
            </a:r>
            <a:r>
              <a:rPr lang="en-GB" sz="1600"/>
              <a:t>the sets of all elements of </a:t>
            </a:r>
            <a:r>
              <a:rPr lang="en-GB" sz="1600" smtClean="0"/>
              <a:t>two MWs </a:t>
            </a:r>
            <a:r>
              <a:rPr lang="en-GB" sz="1600" b="1" i="1" smtClean="0">
                <a:solidFill>
                  <a:srgbClr val="44546A"/>
                </a:solidFill>
              </a:rPr>
              <a:t>q</a:t>
            </a:r>
            <a:r>
              <a:rPr lang="en-GB" sz="1600" smtClean="0"/>
              <a:t> and </a:t>
            </a:r>
            <a:r>
              <a:rPr lang="en-GB" sz="1600" b="1" i="1" smtClean="0">
                <a:solidFill>
                  <a:srgbClr val="44546A"/>
                </a:solidFill>
              </a:rPr>
              <a:t>r</a:t>
            </a:r>
            <a:endParaRPr lang="en-GB" sz="1600" b="1" i="1">
              <a:solidFill>
                <a:srgbClr val="44546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89" y="5013176"/>
            <a:ext cx="4769081" cy="125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5961148" y="2516197"/>
            <a:ext cx="3020696" cy="1776899"/>
            <a:chOff x="6040632" y="2256315"/>
            <a:chExt cx="3020696" cy="1776899"/>
          </a:xfrm>
        </p:grpSpPr>
        <p:sp>
          <p:nvSpPr>
            <p:cNvPr id="109" name="Obdélník 108">
              <a:extLst>
                <a:ext uri="{FF2B5EF4-FFF2-40B4-BE49-F238E27FC236}">
                  <a16:creationId xmlns="" xmlns:a16="http://schemas.microsoft.com/office/drawing/2014/main" id="{528280E8-EBD5-4914-8686-628AEDBD29B9}"/>
                </a:ext>
              </a:extLst>
            </p:cNvPr>
            <p:cNvSpPr/>
            <p:nvPr/>
          </p:nvSpPr>
          <p:spPr>
            <a:xfrm>
              <a:off x="6040632" y="3622107"/>
              <a:ext cx="3020696" cy="411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47">
              <a:extLst>
                <a:ext uri="{FF2B5EF4-FFF2-40B4-BE49-F238E27FC236}">
                  <a16:creationId xmlns="" xmlns:a16="http://schemas.microsoft.com/office/drawing/2014/main" id="{F204C1AA-F006-4B14-A6DA-A9B8F9143D9B}"/>
                </a:ext>
              </a:extLst>
            </p:cNvPr>
            <p:cNvCxnSpPr>
              <a:cxnSpLocks/>
              <a:stCxn id="127" idx="0"/>
            </p:cNvCxnSpPr>
            <p:nvPr/>
          </p:nvCxnSpPr>
          <p:spPr>
            <a:xfrm flipH="1" flipV="1">
              <a:off x="7393460" y="2456343"/>
              <a:ext cx="55755" cy="406753"/>
            </a:xfrm>
            <a:prstGeom prst="straightConnector1">
              <a:avLst/>
            </a:prstGeom>
            <a:noFill/>
            <a:ln w="6350" cap="flat" cmpd="sng" algn="ctr">
              <a:solidFill>
                <a:srgbClr val="FF66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1" name="Straight Arrow Connector 148">
              <a:extLst>
                <a:ext uri="{FF2B5EF4-FFF2-40B4-BE49-F238E27FC236}">
                  <a16:creationId xmlns="" xmlns:a16="http://schemas.microsoft.com/office/drawing/2014/main" id="{F7C4117A-E340-4021-9B0C-1D8558C17209}"/>
                </a:ext>
              </a:extLst>
            </p:cNvPr>
            <p:cNvCxnSpPr>
              <a:cxnSpLocks/>
              <a:stCxn id="127" idx="1"/>
              <a:endCxn id="138" idx="5"/>
            </p:cNvCxnSpPr>
            <p:nvPr/>
          </p:nvCxnSpPr>
          <p:spPr>
            <a:xfrm flipH="1" flipV="1">
              <a:off x="6745185" y="2704868"/>
              <a:ext cx="598119" cy="191470"/>
            </a:xfrm>
            <a:prstGeom prst="straightConnector1">
              <a:avLst/>
            </a:prstGeom>
            <a:noFill/>
            <a:ln w="6350" cap="flat" cmpd="sng" algn="ctr">
              <a:solidFill>
                <a:srgbClr val="FF66FF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2" name="Straight Connector 182">
              <a:extLst>
                <a:ext uri="{FF2B5EF4-FFF2-40B4-BE49-F238E27FC236}">
                  <a16:creationId xmlns="" xmlns:a16="http://schemas.microsoft.com/office/drawing/2014/main" id="{D002266C-0D55-4574-A88B-66DDA99FF80E}"/>
                </a:ext>
              </a:extLst>
            </p:cNvPr>
            <p:cNvCxnSpPr>
              <a:cxnSpLocks/>
            </p:cNvCxnSpPr>
            <p:nvPr/>
          </p:nvCxnSpPr>
          <p:spPr>
            <a:xfrm>
              <a:off x="6786594" y="2422803"/>
              <a:ext cx="541774" cy="561108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113" name="Straight Connector 183">
              <a:extLst>
                <a:ext uri="{FF2B5EF4-FFF2-40B4-BE49-F238E27FC236}">
                  <a16:creationId xmlns="" xmlns:a16="http://schemas.microsoft.com/office/drawing/2014/main" id="{720A9062-B23F-408D-8E95-2ADD62626733}"/>
                </a:ext>
              </a:extLst>
            </p:cNvPr>
            <p:cNvCxnSpPr>
              <a:cxnSpLocks/>
            </p:cNvCxnSpPr>
            <p:nvPr/>
          </p:nvCxnSpPr>
          <p:spPr>
            <a:xfrm>
              <a:off x="7328368" y="2983911"/>
              <a:ext cx="510598" cy="30884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114" name="Straight Connector 184">
              <a:extLst>
                <a:ext uri="{FF2B5EF4-FFF2-40B4-BE49-F238E27FC236}">
                  <a16:creationId xmlns="" xmlns:a16="http://schemas.microsoft.com/office/drawing/2014/main" id="{68B73E70-625A-4099-917D-A399E5D98831}"/>
                </a:ext>
              </a:extLst>
            </p:cNvPr>
            <p:cNvCxnSpPr>
              <a:cxnSpLocks/>
            </p:cNvCxnSpPr>
            <p:nvPr/>
          </p:nvCxnSpPr>
          <p:spPr>
            <a:xfrm>
              <a:off x="7675645" y="2377735"/>
              <a:ext cx="161650" cy="632975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115" name="Straight Connector 185">
              <a:extLst>
                <a:ext uri="{FF2B5EF4-FFF2-40B4-BE49-F238E27FC236}">
                  <a16:creationId xmlns="" xmlns:a16="http://schemas.microsoft.com/office/drawing/2014/main" id="{B3D2475D-ECF9-4F09-8B54-8FEBA8DE1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4921" y="2983911"/>
              <a:ext cx="943447" cy="386709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116" name="Straight Connector 186">
              <a:extLst>
                <a:ext uri="{FF2B5EF4-FFF2-40B4-BE49-F238E27FC236}">
                  <a16:creationId xmlns="" xmlns:a16="http://schemas.microsoft.com/office/drawing/2014/main" id="{E33DE0A0-2BD8-4CAD-8272-580ECD026C7A}"/>
                </a:ext>
              </a:extLst>
            </p:cNvPr>
            <p:cNvCxnSpPr/>
            <p:nvPr/>
          </p:nvCxnSpPr>
          <p:spPr>
            <a:xfrm>
              <a:off x="7837295" y="3014795"/>
              <a:ext cx="744621" cy="428625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117" name="Obdélník 85">
              <a:extLst>
                <a:ext uri="{FF2B5EF4-FFF2-40B4-BE49-F238E27FC236}">
                  <a16:creationId xmlns="" xmlns:a16="http://schemas.microsoft.com/office/drawing/2014/main" id="{47508CF9-C7EC-42E6-AD86-3B8EC9E46860}"/>
                </a:ext>
              </a:extLst>
            </p:cNvPr>
            <p:cNvSpPr/>
            <p:nvPr/>
          </p:nvSpPr>
          <p:spPr bwMode="auto">
            <a:xfrm>
              <a:off x="7822596" y="3240723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bdélník 85">
              <a:extLst>
                <a:ext uri="{FF2B5EF4-FFF2-40B4-BE49-F238E27FC236}">
                  <a16:creationId xmlns="" xmlns:a16="http://schemas.microsoft.com/office/drawing/2014/main" id="{72DC1036-229B-4FB4-805F-6CD8C4722195}"/>
                </a:ext>
              </a:extLst>
            </p:cNvPr>
            <p:cNvSpPr/>
            <p:nvPr/>
          </p:nvSpPr>
          <p:spPr bwMode="auto">
            <a:xfrm>
              <a:off x="7406213" y="3404279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bdélník 85">
              <a:extLst>
                <a:ext uri="{FF2B5EF4-FFF2-40B4-BE49-F238E27FC236}">
                  <a16:creationId xmlns="" xmlns:a16="http://schemas.microsoft.com/office/drawing/2014/main" id="{26B3D32A-E212-40A3-B4A5-BA4A93CF80B8}"/>
                </a:ext>
              </a:extLst>
            </p:cNvPr>
            <p:cNvSpPr/>
            <p:nvPr/>
          </p:nvSpPr>
          <p:spPr bwMode="auto">
            <a:xfrm>
              <a:off x="8047978" y="2953260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bdélník 85">
              <a:extLst>
                <a:ext uri="{FF2B5EF4-FFF2-40B4-BE49-F238E27FC236}">
                  <a16:creationId xmlns="" xmlns:a16="http://schemas.microsoft.com/office/drawing/2014/main" id="{0344C1D9-BFE9-41D5-BA62-B187786D6563}"/>
                </a:ext>
              </a:extLst>
            </p:cNvPr>
            <p:cNvSpPr/>
            <p:nvPr/>
          </p:nvSpPr>
          <p:spPr bwMode="auto">
            <a:xfrm>
              <a:off x="7945794" y="2663309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bdélník 85">
              <a:extLst>
                <a:ext uri="{FF2B5EF4-FFF2-40B4-BE49-F238E27FC236}">
                  <a16:creationId xmlns="" xmlns:a16="http://schemas.microsoft.com/office/drawing/2014/main" id="{46974809-2F60-4C5A-81A2-C11E44981E28}"/>
                </a:ext>
              </a:extLst>
            </p:cNvPr>
            <p:cNvSpPr/>
            <p:nvPr/>
          </p:nvSpPr>
          <p:spPr bwMode="auto">
            <a:xfrm>
              <a:off x="8482351" y="3074835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bdélník 85">
              <a:extLst>
                <a:ext uri="{FF2B5EF4-FFF2-40B4-BE49-F238E27FC236}">
                  <a16:creationId xmlns="" xmlns:a16="http://schemas.microsoft.com/office/drawing/2014/main" id="{78194383-D2AD-4CED-B03F-B390E61F722F}"/>
                </a:ext>
              </a:extLst>
            </p:cNvPr>
            <p:cNvSpPr/>
            <p:nvPr/>
          </p:nvSpPr>
          <p:spPr bwMode="auto">
            <a:xfrm>
              <a:off x="7470361" y="2514822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bdélník 85">
              <a:extLst>
                <a:ext uri="{FF2B5EF4-FFF2-40B4-BE49-F238E27FC236}">
                  <a16:creationId xmlns="" xmlns:a16="http://schemas.microsoft.com/office/drawing/2014/main" id="{3FB22A62-978A-4EE2-954B-90FF8F404DFD}"/>
                </a:ext>
              </a:extLst>
            </p:cNvPr>
            <p:cNvSpPr/>
            <p:nvPr/>
          </p:nvSpPr>
          <p:spPr bwMode="auto">
            <a:xfrm>
              <a:off x="7169356" y="2648394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bdélník 85">
              <a:extLst>
                <a:ext uri="{FF2B5EF4-FFF2-40B4-BE49-F238E27FC236}">
                  <a16:creationId xmlns="" xmlns:a16="http://schemas.microsoft.com/office/drawing/2014/main" id="{DBD3678A-9DE0-47D8-87CF-CF9C3908E85A}"/>
                </a:ext>
              </a:extLst>
            </p:cNvPr>
            <p:cNvSpPr/>
            <p:nvPr/>
          </p:nvSpPr>
          <p:spPr bwMode="auto">
            <a:xfrm>
              <a:off x="6492197" y="3111366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Obdélník 85">
              <a:extLst>
                <a:ext uri="{FF2B5EF4-FFF2-40B4-BE49-F238E27FC236}">
                  <a16:creationId xmlns="" xmlns:a16="http://schemas.microsoft.com/office/drawing/2014/main" id="{B149F14F-30DB-42A9-84D4-4248D7A8C4EB}"/>
                </a:ext>
              </a:extLst>
            </p:cNvPr>
            <p:cNvSpPr/>
            <p:nvPr/>
          </p:nvSpPr>
          <p:spPr bwMode="auto">
            <a:xfrm>
              <a:off x="6835434" y="2990156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bdélník 85">
              <a:extLst>
                <a:ext uri="{FF2B5EF4-FFF2-40B4-BE49-F238E27FC236}">
                  <a16:creationId xmlns="" xmlns:a16="http://schemas.microsoft.com/office/drawing/2014/main" id="{8DED5ACB-4331-4AEB-9FF9-949BABC9B30E}"/>
                </a:ext>
              </a:extLst>
            </p:cNvPr>
            <p:cNvSpPr/>
            <p:nvPr/>
          </p:nvSpPr>
          <p:spPr bwMode="auto">
            <a:xfrm>
              <a:off x="7039710" y="3225402"/>
              <a:ext cx="211821" cy="66483"/>
            </a:xfrm>
            <a:prstGeom prst="rect">
              <a:avLst/>
            </a:prstGeom>
            <a:pattFill prst="dkVert">
              <a:fgClr>
                <a:srgbClr val="44546A">
                  <a:lumMod val="60000"/>
                  <a:lumOff val="40000"/>
                </a:srgbClr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4472C4">
                  <a:lumMod val="75000"/>
                </a:srgb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bdélník 85">
              <a:extLst>
                <a:ext uri="{FF2B5EF4-FFF2-40B4-BE49-F238E27FC236}">
                  <a16:creationId xmlns="" xmlns:a16="http://schemas.microsoft.com/office/drawing/2014/main" id="{BA66AD13-A9D0-4A12-B3ED-DFA9CFF3EF20}"/>
                </a:ext>
              </a:extLst>
            </p:cNvPr>
            <p:cNvSpPr/>
            <p:nvPr/>
          </p:nvSpPr>
          <p:spPr bwMode="auto">
            <a:xfrm>
              <a:off x="7343304" y="2863096"/>
              <a:ext cx="211821" cy="66483"/>
            </a:xfrm>
            <a:prstGeom prst="rect">
              <a:avLst/>
            </a:prstGeom>
            <a:pattFill prst="dkVert">
              <a:fgClr>
                <a:srgbClr val="FF66FF"/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TextBox 245">
              <a:extLst>
                <a:ext uri="{FF2B5EF4-FFF2-40B4-BE49-F238E27FC236}">
                  <a16:creationId xmlns="" xmlns:a16="http://schemas.microsoft.com/office/drawing/2014/main" id="{4989F13B-FD9E-4A6F-8841-1152E29BAFC5}"/>
                </a:ext>
              </a:extLst>
            </p:cNvPr>
            <p:cNvSpPr txBox="1"/>
            <p:nvPr/>
          </p:nvSpPr>
          <p:spPr>
            <a:xfrm>
              <a:off x="7290990" y="2995379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29" name="TextBox 246">
              <a:extLst>
                <a:ext uri="{FF2B5EF4-FFF2-40B4-BE49-F238E27FC236}">
                  <a16:creationId xmlns="" xmlns:a16="http://schemas.microsoft.com/office/drawing/2014/main" id="{00D7D2E4-4BD9-41FC-8396-07B6F78CFFF9}"/>
                </a:ext>
              </a:extLst>
            </p:cNvPr>
            <p:cNvSpPr txBox="1"/>
            <p:nvPr/>
          </p:nvSpPr>
          <p:spPr>
            <a:xfrm>
              <a:off x="7494248" y="2669305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30" name="Obdélník 85">
              <a:extLst>
                <a:ext uri="{FF2B5EF4-FFF2-40B4-BE49-F238E27FC236}">
                  <a16:creationId xmlns="" xmlns:a16="http://schemas.microsoft.com/office/drawing/2014/main" id="{D6FF5553-8195-45BF-9DF5-4AF470508D5D}"/>
                </a:ext>
              </a:extLst>
            </p:cNvPr>
            <p:cNvSpPr/>
            <p:nvPr/>
          </p:nvSpPr>
          <p:spPr bwMode="auto">
            <a:xfrm>
              <a:off x="7500271" y="3040418"/>
              <a:ext cx="211821" cy="66483"/>
            </a:xfrm>
            <a:prstGeom prst="rect">
              <a:avLst/>
            </a:prstGeom>
            <a:pattFill prst="dkVert">
              <a:fgClr>
                <a:srgbClr val="7030A0"/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TextBox 248">
              <a:extLst>
                <a:ext uri="{FF2B5EF4-FFF2-40B4-BE49-F238E27FC236}">
                  <a16:creationId xmlns="" xmlns:a16="http://schemas.microsoft.com/office/drawing/2014/main" id="{8B10EF9F-5F62-4124-9BFF-32E6449E8A84}"/>
                </a:ext>
              </a:extLst>
            </p:cNvPr>
            <p:cNvSpPr txBox="1"/>
            <p:nvPr/>
          </p:nvSpPr>
          <p:spPr>
            <a:xfrm>
              <a:off x="6448830" y="3271532"/>
              <a:ext cx="30649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132" name="Obdélník 85">
              <a:extLst>
                <a:ext uri="{FF2B5EF4-FFF2-40B4-BE49-F238E27FC236}">
                  <a16:creationId xmlns="" xmlns:a16="http://schemas.microsoft.com/office/drawing/2014/main" id="{15974CBA-71E3-4026-ABD3-F9FC1ACF84A4}"/>
                </a:ext>
              </a:extLst>
            </p:cNvPr>
            <p:cNvSpPr/>
            <p:nvPr/>
          </p:nvSpPr>
          <p:spPr bwMode="auto">
            <a:xfrm>
              <a:off x="6700478" y="3372046"/>
              <a:ext cx="211821" cy="66483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rgbClr val="44546A">
                  <a:lumMod val="20000"/>
                  <a:lumOff val="80000"/>
                </a:srgbClr>
              </a:bgClr>
            </a:patt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420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TextBox 177">
              <a:extLst>
                <a:ext uri="{FF2B5EF4-FFF2-40B4-BE49-F238E27FC236}">
                  <a16:creationId xmlns="" xmlns:a16="http://schemas.microsoft.com/office/drawing/2014/main" id="{C5AD0234-F6BD-440C-9C76-423A5135EA67}"/>
                </a:ext>
              </a:extLst>
            </p:cNvPr>
            <p:cNvSpPr txBox="1"/>
            <p:nvPr/>
          </p:nvSpPr>
          <p:spPr>
            <a:xfrm>
              <a:off x="6092573" y="3728812"/>
              <a:ext cx="2968755" cy="292388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0" marR="0" lvl="3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</a:rPr>
                <a:t>1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A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{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D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})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2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{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A</a:t>
              </a:r>
              <a:r>
                <a:rPr kumimoji="0" lang="cs-CZ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,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 </a:t>
              </a:r>
              <a:r>
                <a:rPr kumimoji="0" lang="cs-CZ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B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})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  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→ 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{</a:t>
              </a:r>
              <a:r>
                <a:rPr kumimoji="0" lang="en-US" sz="1300" b="1" i="0" u="none" strike="noStrike" kern="0" cap="none" spc="0" normalizeH="0" baseline="0" noProof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D</a:t>
              </a:r>
              <a:r>
                <a:rPr kumimoji="0" lang="en-US" sz="13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})</a:t>
              </a:r>
              <a:endPara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TextBox 4">
              <a:extLst>
                <a:ext uri="{FF2B5EF4-FFF2-40B4-BE49-F238E27FC236}">
                  <a16:creationId xmlns="" xmlns:a16="http://schemas.microsoft.com/office/drawing/2014/main" id="{A5B83401-AE06-4795-8F52-B6F42892B8A0}"/>
                </a:ext>
              </a:extLst>
            </p:cNvPr>
            <p:cNvSpPr txBox="1"/>
            <p:nvPr/>
          </p:nvSpPr>
          <p:spPr>
            <a:xfrm>
              <a:off x="7359477" y="2550228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base</a:t>
              </a:r>
              <a:endPara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TextBox 101">
              <a:extLst>
                <a:ext uri="{FF2B5EF4-FFF2-40B4-BE49-F238E27FC236}">
                  <a16:creationId xmlns="" xmlns:a16="http://schemas.microsoft.com/office/drawing/2014/main" id="{7FF6C593-4916-44EC-8CBA-7C3DBBC8C51D}"/>
                </a:ext>
              </a:extLst>
            </p:cNvPr>
            <p:cNvSpPr txBox="1"/>
            <p:nvPr/>
          </p:nvSpPr>
          <p:spPr>
            <a:xfrm rot="1042198">
              <a:off x="6589556" y="2718410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expand</a:t>
              </a:r>
              <a:r>
                <a:rPr kumimoji="0" lang="en-US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ed</a:t>
              </a:r>
            </a:p>
          </p:txBody>
        </p:sp>
        <p:sp>
          <p:nvSpPr>
            <p:cNvPr id="137" name="TextBox 2">
              <a:extLst>
                <a:ext uri="{FF2B5EF4-FFF2-40B4-BE49-F238E27FC236}">
                  <a16:creationId xmlns="" xmlns:a16="http://schemas.microsoft.com/office/drawing/2014/main" id="{BA05DE01-9A73-4258-BCB5-51F908D7A61A}"/>
                </a:ext>
              </a:extLst>
            </p:cNvPr>
            <p:cNvSpPr txBox="1"/>
            <p:nvPr/>
          </p:nvSpPr>
          <p:spPr>
            <a:xfrm>
              <a:off x="6315557" y="3601950"/>
              <a:ext cx="9941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base</a:t>
              </a:r>
              <a:r>
                <a:rPr kumimoji="0" lang="cs-CZ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</a:t>
              </a:r>
              <a:r>
                <a:rPr kumimoji="0" lang="cs-CZ" sz="1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 </a:t>
              </a:r>
              <a:r>
                <a:rPr kumimoji="0" lang="cs-CZ" sz="1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expanded</a:t>
              </a:r>
              <a:endPara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val 44">
              <a:extLst>
                <a:ext uri="{FF2B5EF4-FFF2-40B4-BE49-F238E27FC236}">
                  <a16:creationId xmlns="" xmlns:a16="http://schemas.microsoft.com/office/drawing/2014/main" id="{E599F255-C52D-4D0D-8000-E6FBE7D11F48}"/>
                </a:ext>
              </a:extLst>
            </p:cNvPr>
            <p:cNvSpPr/>
            <p:nvPr/>
          </p:nvSpPr>
          <p:spPr>
            <a:xfrm>
              <a:off x="6437906" y="2520500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39" name="Oval 66">
              <a:extLst>
                <a:ext uri="{FF2B5EF4-FFF2-40B4-BE49-F238E27FC236}">
                  <a16:creationId xmlns="" xmlns:a16="http://schemas.microsoft.com/office/drawing/2014/main" id="{78D1E8FA-1CB3-405C-B9BD-EFF66F2F8B85}"/>
                </a:ext>
              </a:extLst>
            </p:cNvPr>
            <p:cNvSpPr/>
            <p:nvPr/>
          </p:nvSpPr>
          <p:spPr>
            <a:xfrm>
              <a:off x="7071531" y="2256315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0" name="Oval 67">
              <a:extLst>
                <a:ext uri="{FF2B5EF4-FFF2-40B4-BE49-F238E27FC236}">
                  <a16:creationId xmlns="" xmlns:a16="http://schemas.microsoft.com/office/drawing/2014/main" id="{0E3BF5C9-7688-4039-AE42-7811F1EA5796}"/>
                </a:ext>
              </a:extLst>
            </p:cNvPr>
            <p:cNvSpPr/>
            <p:nvPr/>
          </p:nvSpPr>
          <p:spPr>
            <a:xfrm>
              <a:off x="8231663" y="2581305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1" name="Oval 68">
              <a:extLst>
                <a:ext uri="{FF2B5EF4-FFF2-40B4-BE49-F238E27FC236}">
                  <a16:creationId xmlns="" xmlns:a16="http://schemas.microsoft.com/office/drawing/2014/main" id="{DBD54DAE-4199-4023-8896-A0589A870516}"/>
                </a:ext>
              </a:extLst>
            </p:cNvPr>
            <p:cNvSpPr/>
            <p:nvPr/>
          </p:nvSpPr>
          <p:spPr>
            <a:xfrm>
              <a:off x="7822514" y="3370925"/>
              <a:ext cx="360000" cy="216000"/>
            </a:xfrm>
            <a:prstGeom prst="ellips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87624" y="5297059"/>
                <a:ext cx="27047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 {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}∪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GB" sz="1600" i="1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      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GB" sz="1600" i="1">
                          <a:latin typeface="Cambria Math"/>
                          <a:ea typeface="Cambria Math"/>
                        </a:rPr>
                        <m:t>= {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}∪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𝑌</m:t>
                      </m:r>
                    </m:oMath>
                  </m:oMathPara>
                </a14:m>
                <a:endParaRPr lang="en-GB" sz="1600" i="1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297059"/>
                <a:ext cx="2704779" cy="584775"/>
              </a:xfrm>
              <a:prstGeom prst="rect">
                <a:avLst/>
              </a:prstGeom>
              <a:blipFill rotWithShape="1">
                <a:blip r:embed="rId3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Scalable Processing of MW Posting </a:t>
            </a:r>
            <a:r>
              <a:rPr lang="en-GB" smtClean="0"/>
              <a:t>Lists (cont.)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Two uses of the </a:t>
            </a:r>
            <a:r>
              <a:rPr lang="en-GB" b="1" i="1" smtClean="0">
                <a:solidFill>
                  <a:srgbClr val="44546A"/>
                </a:solidFill>
              </a:rPr>
              <a:t>sim</a:t>
            </a:r>
            <a:r>
              <a:rPr lang="en-GB" smtClean="0"/>
              <a:t> function:</a:t>
            </a:r>
          </a:p>
          <a:p>
            <a:pPr lvl="1"/>
            <a:r>
              <a:rPr lang="en-GB"/>
              <a:t>Reducing the size of </a:t>
            </a:r>
            <a:r>
              <a:rPr lang="en-GB" b="1" i="1" smtClean="0">
                <a:solidFill>
                  <a:srgbClr val="44546A"/>
                </a:solidFill>
              </a:rPr>
              <a:t>PL</a:t>
            </a:r>
            <a:r>
              <a:rPr lang="en-GB" b="1" i="1" baseline="30000" smtClean="0">
                <a:solidFill>
                  <a:srgbClr val="44546A"/>
                </a:solidFill>
              </a:rPr>
              <a:t>+</a:t>
            </a:r>
            <a:r>
              <a:rPr lang="en-GB" b="1" i="1" smtClean="0">
                <a:solidFill>
                  <a:srgbClr val="44546A"/>
                </a:solidFill>
              </a:rPr>
              <a:t>(q)</a:t>
            </a:r>
            <a:r>
              <a:rPr lang="en-GB" smtClean="0"/>
              <a:t>: to construct </a:t>
            </a:r>
            <a:r>
              <a:rPr lang="en-GB" b="1" i="1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>
                <a:solidFill>
                  <a:srgbClr val="44546A"/>
                </a:solidFill>
              </a:rPr>
              <a:t>(q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  <a:r>
              <a:rPr lang="en-GB" smtClean="0"/>
              <a:t>, do</a:t>
            </a:r>
          </a:p>
          <a:p>
            <a:pPr lvl="2"/>
            <a:r>
              <a:rPr lang="en-GB" smtClean="0"/>
              <a:t>Find all matches of </a:t>
            </a:r>
            <a:r>
              <a:rPr lang="en-GB" b="1" i="1" smtClean="0">
                <a:solidFill>
                  <a:srgbClr val="44546A"/>
                </a:solidFill>
              </a:rPr>
              <a:t>q </a:t>
            </a:r>
            <a:r>
              <a:rPr lang="en-GB" smtClean="0"/>
              <a:t>and order them by decreasing</a:t>
            </a:r>
            <a:r>
              <a:rPr lang="en-GB" b="1" i="1" smtClean="0">
                <a:solidFill>
                  <a:srgbClr val="44546A"/>
                </a:solidFill>
              </a:rPr>
              <a:t> sim </a:t>
            </a:r>
            <a:r>
              <a:rPr lang="en-GB" smtClean="0"/>
              <a:t>from</a:t>
            </a:r>
            <a:r>
              <a:rPr lang="en-GB" b="1" i="1" smtClean="0">
                <a:solidFill>
                  <a:srgbClr val="44546A"/>
                </a:solidFill>
              </a:rPr>
              <a:t> q</a:t>
            </a:r>
          </a:p>
          <a:p>
            <a:pPr lvl="2"/>
            <a:r>
              <a:rPr lang="en-GB" smtClean="0"/>
              <a:t>Gradually construct </a:t>
            </a:r>
            <a:r>
              <a:rPr lang="en-GB" b="1" i="1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>
                <a:solidFill>
                  <a:srgbClr val="44546A"/>
                </a:solidFill>
              </a:rPr>
              <a:t>(q</a:t>
            </a:r>
            <a:r>
              <a:rPr lang="en-GB" b="1" i="1" smtClean="0">
                <a:solidFill>
                  <a:srgbClr val="44546A"/>
                </a:solidFill>
              </a:rPr>
              <a:t>) </a:t>
            </a:r>
            <a:r>
              <a:rPr lang="en-GB" smtClean="0"/>
              <a:t>until a user-defined size limit is reached</a:t>
            </a:r>
          </a:p>
          <a:p>
            <a:pPr lvl="1"/>
            <a:r>
              <a:rPr lang="en-GB" smtClean="0"/>
              <a:t>Weighting of documents in </a:t>
            </a:r>
            <a:r>
              <a:rPr lang="en-GB" b="1" i="1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>
                <a:solidFill>
                  <a:srgbClr val="44546A"/>
                </a:solidFill>
              </a:rPr>
              <a:t>(q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</a:p>
          <a:p>
            <a:pPr lvl="2"/>
            <a:r>
              <a:rPr lang="en-GB" smtClean="0"/>
              <a:t>For each document </a:t>
            </a:r>
            <a:r>
              <a:rPr lang="en-GB" b="1" i="1" smtClean="0">
                <a:solidFill>
                  <a:srgbClr val="44546A"/>
                </a:solidFill>
              </a:rPr>
              <a:t>D</a:t>
            </a:r>
            <a:r>
              <a:rPr lang="en-GB" b="1" i="1" baseline="-25000" smtClean="0">
                <a:solidFill>
                  <a:srgbClr val="44546A"/>
                </a:solidFill>
              </a:rPr>
              <a:t>i</a:t>
            </a:r>
            <a:r>
              <a:rPr lang="en-GB" smtClean="0"/>
              <a:t> in </a:t>
            </a:r>
            <a:r>
              <a:rPr lang="en-GB" b="1" i="1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>
                <a:solidFill>
                  <a:srgbClr val="44546A"/>
                </a:solidFill>
              </a:rPr>
              <a:t>(q</a:t>
            </a:r>
            <a:r>
              <a:rPr lang="en-GB" b="1" i="1" smtClean="0">
                <a:solidFill>
                  <a:srgbClr val="44546A"/>
                </a:solidFill>
              </a:rPr>
              <a:t>)</a:t>
            </a:r>
            <a:r>
              <a:rPr lang="en-GB" smtClean="0"/>
              <a:t>, there have to be one or more MWs </a:t>
            </a:r>
            <a:r>
              <a:rPr lang="en-GB" b="1" i="1" smtClean="0">
                <a:solidFill>
                  <a:srgbClr val="44546A"/>
                </a:solidFill>
              </a:rPr>
              <a:t>r</a:t>
            </a:r>
            <a:r>
              <a:rPr lang="en-GB" b="1" i="1" baseline="-25000" smtClean="0">
                <a:solidFill>
                  <a:srgbClr val="44546A"/>
                </a:solidFill>
              </a:rPr>
              <a:t>1</a:t>
            </a:r>
            <a:r>
              <a:rPr lang="en-GB" smtClean="0"/>
              <a:t>, …, </a:t>
            </a:r>
            <a:r>
              <a:rPr lang="en-GB" b="1" i="1" smtClean="0">
                <a:solidFill>
                  <a:srgbClr val="44546A"/>
                </a:solidFill>
              </a:rPr>
              <a:t>r</a:t>
            </a:r>
            <a:r>
              <a:rPr lang="en-GB" b="1" i="1" baseline="-25000" smtClean="0">
                <a:solidFill>
                  <a:srgbClr val="44546A"/>
                </a:solidFill>
              </a:rPr>
              <a:t>n</a:t>
            </a:r>
            <a:r>
              <a:rPr lang="en-GB" smtClean="0"/>
              <a:t> that are matches of </a:t>
            </a:r>
            <a:r>
              <a:rPr lang="en-GB" b="1" i="1" smtClean="0">
                <a:solidFill>
                  <a:srgbClr val="44546A"/>
                </a:solidFill>
              </a:rPr>
              <a:t>q</a:t>
            </a:r>
            <a:r>
              <a:rPr lang="en-GB" smtClean="0"/>
              <a:t> and contain </a:t>
            </a:r>
            <a:r>
              <a:rPr lang="en-GB" b="1" i="1">
                <a:solidFill>
                  <a:srgbClr val="44546A"/>
                </a:solidFill>
              </a:rPr>
              <a:t>D</a:t>
            </a:r>
            <a:r>
              <a:rPr lang="en-GB" b="1" i="1" baseline="-25000">
                <a:solidFill>
                  <a:srgbClr val="44546A"/>
                </a:solidFill>
              </a:rPr>
              <a:t>i</a:t>
            </a:r>
            <a:r>
              <a:rPr lang="en-GB" smtClean="0"/>
              <a:t> in their basic PLs</a:t>
            </a:r>
          </a:p>
          <a:p>
            <a:pPr lvl="2"/>
            <a:r>
              <a:rPr lang="en-GB" smtClean="0"/>
              <a:t>The weight of </a:t>
            </a:r>
            <a:r>
              <a:rPr lang="en-GB" b="1" i="1">
                <a:solidFill>
                  <a:srgbClr val="44546A"/>
                </a:solidFill>
              </a:rPr>
              <a:t>D</a:t>
            </a:r>
            <a:r>
              <a:rPr lang="en-GB" b="1" i="1" baseline="-25000">
                <a:solidFill>
                  <a:srgbClr val="44546A"/>
                </a:solidFill>
              </a:rPr>
              <a:t>i</a:t>
            </a:r>
            <a:r>
              <a:rPr lang="en-GB" smtClean="0"/>
              <a:t> </a:t>
            </a:r>
            <a:r>
              <a:rPr lang="en-GB"/>
              <a:t>in </a:t>
            </a:r>
            <a:r>
              <a:rPr lang="en-GB" b="1" i="1">
                <a:solidFill>
                  <a:srgbClr val="44546A"/>
                </a:solidFill>
              </a:rPr>
              <a:t>PL</a:t>
            </a:r>
            <a:r>
              <a:rPr lang="en-GB" b="1" i="1" baseline="30000">
                <a:solidFill>
                  <a:srgbClr val="44546A"/>
                </a:solidFill>
              </a:rPr>
              <a:t>+</a:t>
            </a:r>
            <a:r>
              <a:rPr lang="en-GB" b="1" i="1">
                <a:solidFill>
                  <a:srgbClr val="44546A"/>
                </a:solidFill>
              </a:rPr>
              <a:t>(q)</a:t>
            </a:r>
            <a:r>
              <a:rPr lang="en-GB" smtClean="0"/>
              <a:t> is equal to </a:t>
            </a:r>
            <a:r>
              <a:rPr lang="en-GB" b="1" i="1" smtClean="0">
                <a:solidFill>
                  <a:srgbClr val="44546A"/>
                </a:solidFill>
              </a:rPr>
              <a:t>max{sim(q,r</a:t>
            </a:r>
            <a:r>
              <a:rPr lang="en-GB" b="1" i="1" baseline="-25000">
                <a:solidFill>
                  <a:srgbClr val="44546A"/>
                </a:solidFill>
              </a:rPr>
              <a:t>1</a:t>
            </a:r>
            <a:r>
              <a:rPr lang="en-GB" b="1" i="1" smtClean="0">
                <a:solidFill>
                  <a:srgbClr val="44546A"/>
                </a:solidFill>
              </a:rPr>
              <a:t>), …, sim(q,r</a:t>
            </a:r>
            <a:r>
              <a:rPr lang="en-GB" b="1" i="1" baseline="-25000">
                <a:solidFill>
                  <a:srgbClr val="44546A"/>
                </a:solidFill>
              </a:rPr>
              <a:t>n</a:t>
            </a:r>
            <a:r>
              <a:rPr lang="en-GB" b="1" i="1" smtClean="0">
                <a:solidFill>
                  <a:srgbClr val="44546A"/>
                </a:solidFill>
              </a:rPr>
              <a:t>)}</a:t>
            </a:r>
            <a:endParaRPr lang="en-GB" b="1" i="1">
              <a:solidFill>
                <a:srgbClr val="44546A"/>
              </a:solidFill>
            </a:endParaRPr>
          </a:p>
          <a:p>
            <a:pPr lvl="2"/>
            <a:endParaRPr lang="en-GB" b="1" i="1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Scalable Processing of </a:t>
            </a:r>
            <a:r>
              <a:rPr lang="en-GB" smtClean="0"/>
              <a:t>MWs – the big picture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/>
          <a:stretch/>
        </p:blipFill>
        <p:spPr bwMode="auto">
          <a:xfrm>
            <a:off x="42085" y="921604"/>
            <a:ext cx="8955798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Experimental Evaluation</a:t>
            </a:r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26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5536" y="3165352"/>
            <a:ext cx="828092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395536" y="3387848"/>
            <a:ext cx="828092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ál 4"/>
          <p:cNvSpPr/>
          <p:nvPr/>
        </p:nvSpPr>
        <p:spPr>
          <a:xfrm>
            <a:off x="3851920" y="3140968"/>
            <a:ext cx="684076" cy="25907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ál 7"/>
          <p:cNvSpPr/>
          <p:nvPr/>
        </p:nvSpPr>
        <p:spPr>
          <a:xfrm>
            <a:off x="5364088" y="3145536"/>
            <a:ext cx="684076" cy="25907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ál 8"/>
          <p:cNvSpPr/>
          <p:nvPr/>
        </p:nvSpPr>
        <p:spPr>
          <a:xfrm>
            <a:off x="3851920" y="3317752"/>
            <a:ext cx="792088" cy="7116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ál 9"/>
          <p:cNvSpPr/>
          <p:nvPr/>
        </p:nvSpPr>
        <p:spPr>
          <a:xfrm>
            <a:off x="4644008" y="3305552"/>
            <a:ext cx="1458162" cy="7116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10"/>
          <p:cNvSpPr/>
          <p:nvPr/>
        </p:nvSpPr>
        <p:spPr>
          <a:xfrm>
            <a:off x="6102170" y="3317728"/>
            <a:ext cx="1458162" cy="71169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ál 11"/>
          <p:cNvSpPr/>
          <p:nvPr/>
        </p:nvSpPr>
        <p:spPr>
          <a:xfrm>
            <a:off x="1811312" y="3250688"/>
            <a:ext cx="1368152" cy="77876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What have we achieved?</a:t>
            </a:r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Compact motion representation </a:t>
            </a:r>
            <a:r>
              <a:rPr lang="en-GB" smtClean="0"/>
              <a:t>by motion words</a:t>
            </a:r>
          </a:p>
          <a:p>
            <a:pPr lvl="1"/>
            <a:r>
              <a:rPr lang="en-GB" smtClean="0"/>
              <a:t>Adaptation of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inverted file indexing </a:t>
            </a:r>
            <a:r>
              <a:rPr lang="en-GB" smtClean="0"/>
              <a:t>applicable to soft-MW documents</a:t>
            </a:r>
          </a:p>
          <a:p>
            <a:pPr lvl="1"/>
            <a:r>
              <a:rPr lang="en-GB" smtClean="0"/>
              <a:t>Approximate retrieval algorithm with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near-constant query processing times </a:t>
            </a:r>
            <a:r>
              <a:rPr lang="en-GB" smtClean="0"/>
              <a:t>for arbitrarily large data collections</a:t>
            </a:r>
            <a:endParaRPr lang="en-GB"/>
          </a:p>
          <a:p>
            <a:pPr lvl="1"/>
            <a:endParaRPr lang="en-GB" smtClean="0"/>
          </a:p>
          <a:p>
            <a:r>
              <a:rPr lang="en-GB" smtClean="0"/>
              <a:t>To </a:t>
            </a:r>
            <a:r>
              <a:rPr lang="en-GB"/>
              <a:t>the best of our knowledge</a:t>
            </a:r>
            <a:r>
              <a:rPr lang="en-GB" smtClean="0"/>
              <a:t>, the </a:t>
            </a:r>
            <a:r>
              <a:rPr lang="en-GB"/>
              <a:t>proposed solution is the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first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scalable motion retrieval method</a:t>
            </a:r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Unsupervised </a:t>
            </a:r>
            <a:r>
              <a:rPr lang="en-GB"/>
              <a:t>-&gt;</a:t>
            </a:r>
            <a:r>
              <a:rPr lang="en-GB" smtClean="0"/>
              <a:t> widely applicable</a:t>
            </a:r>
          </a:p>
          <a:p>
            <a:pPr lvl="1"/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Domain independent </a:t>
            </a:r>
            <a:r>
              <a:rPr lang="en-GB" smtClean="0"/>
              <a:t>-&gt; possibly applicable </a:t>
            </a:r>
            <a:r>
              <a:rPr lang="en-GB"/>
              <a:t>to other </a:t>
            </a:r>
            <a:r>
              <a:rPr lang="en-GB" smtClean="0"/>
              <a:t>types of spatio-temporal data</a:t>
            </a:r>
          </a:p>
          <a:p>
            <a:pPr lvl="1"/>
            <a:endParaRPr lang="en-GB"/>
          </a:p>
          <a:p>
            <a:r>
              <a:rPr lang="en-GB" smtClean="0"/>
              <a:t>Currently under review as a full paper for ICMR conference</a:t>
            </a:r>
          </a:p>
          <a:p>
            <a:pPr lvl="1"/>
            <a:r>
              <a:rPr lang="en-GB" smtClean="0"/>
              <a:t>So keep your fingers crossed </a:t>
            </a:r>
            <a:r>
              <a:rPr lang="cs-CZ" smtClean="0"/>
              <a:t>;)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Questions, please!</a:t>
            </a:r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71672" y="2481497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</a:rPr>
              <a:t>?</a:t>
            </a:r>
            <a:endParaRPr lang="en-GB" sz="5400" dirty="0">
              <a:solidFill>
                <a:schemeClr val="accent3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259262" y="2135588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371672" y="3512804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259262" y="394583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5121822" y="350374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accent3"/>
                </a:solidFill>
              </a:rPr>
              <a:t>?</a:t>
            </a:r>
            <a:endParaRPr lang="en-GB" sz="5400" dirty="0">
              <a:solidFill>
                <a:schemeClr val="accent3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146853" y="2481497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GB" sz="5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Digitization of Human Motion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cs-CZ" smtClean="0"/>
              <a:t>Human motion can be described by a </a:t>
            </a:r>
            <a:r>
              <a:rPr lang="en-US" altLang="cs-CZ" smtClean="0">
                <a:solidFill>
                  <a:srgbClr val="E46C0A"/>
                </a:solidFill>
              </a:rPr>
              <a:t>sequence of </a:t>
            </a:r>
            <a:r>
              <a:rPr lang="en-US" altLang="cs-CZ" smtClean="0">
                <a:solidFill>
                  <a:schemeClr val="accent6">
                    <a:lumMod val="75000"/>
                  </a:schemeClr>
                </a:solidFill>
              </a:rPr>
              <a:t>skeleton</a:t>
            </a:r>
            <a:r>
              <a:rPr lang="en-US" altLang="cs-CZ" smtClean="0"/>
              <a:t> </a:t>
            </a:r>
            <a:r>
              <a:rPr lang="en-US" altLang="cs-CZ" smtClean="0">
                <a:solidFill>
                  <a:schemeClr val="accent6">
                    <a:lumMod val="75000"/>
                  </a:schemeClr>
                </a:solidFill>
              </a:rPr>
              <a:t>poses</a:t>
            </a:r>
            <a:r>
              <a:rPr lang="en-GB" altLang="cs-CZ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altLang="cs-CZ" smtClean="0">
                <a:solidFill>
                  <a:schemeClr val="accent6">
                    <a:lumMod val="75000"/>
                  </a:schemeClr>
                </a:solidFill>
              </a:rPr>
              <a:t>Pose =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3D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coordinates of important body joints</a:t>
            </a:r>
            <a:r>
              <a:rPr lang="en-GB"/>
              <a:t> in a </a:t>
            </a:r>
            <a:r>
              <a:rPr lang="en-US"/>
              <a:t>specific</a:t>
            </a:r>
            <a:r>
              <a:rPr lang="en-GB"/>
              <a:t> time </a:t>
            </a:r>
            <a:r>
              <a:rPr lang="en-GB" smtClean="0"/>
              <a:t>moment</a:t>
            </a:r>
            <a:endParaRPr lang="en-GB" altLang="cs-CZ" sz="700" smtClean="0"/>
          </a:p>
          <a:p>
            <a:pPr lvl="1"/>
            <a:r>
              <a:rPr lang="en-GB" altLang="cs-CZ" smtClean="0"/>
              <a:t>Recorded </a:t>
            </a:r>
            <a:r>
              <a:rPr lang="en-GB" altLang="cs-CZ"/>
              <a:t>by specialized </a:t>
            </a:r>
            <a:r>
              <a:rPr lang="en-GB"/>
              <a:t>motion capture devices or extracted from common video by 3D pose-estimation </a:t>
            </a:r>
            <a:r>
              <a:rPr lang="en-GB" smtClean="0"/>
              <a:t>methods</a:t>
            </a:r>
          </a:p>
          <a:p>
            <a:endParaRPr lang="en-GB" altLang="cs-CZ"/>
          </a:p>
          <a:p>
            <a:endParaRPr lang="en-GB" altLang="cs-CZ" smtClean="0"/>
          </a:p>
          <a:p>
            <a:endParaRPr lang="en-GB" altLang="cs-CZ"/>
          </a:p>
          <a:p>
            <a:endParaRPr lang="en-GB" altLang="cs-CZ" smtClean="0"/>
          </a:p>
          <a:p>
            <a:endParaRPr lang="en-GB" altLang="cs-CZ"/>
          </a:p>
          <a:p>
            <a:endParaRPr lang="en-GB" altLang="cs-CZ" smtClean="0"/>
          </a:p>
          <a:p>
            <a:endParaRPr lang="en-GB" altLang="cs-CZ"/>
          </a:p>
          <a:p>
            <a:endParaRPr lang="en-GB" altLang="cs-CZ" smtClean="0"/>
          </a:p>
          <a:p>
            <a:r>
              <a:rPr lang="en-US" altLang="cs-CZ"/>
              <a:t>Many application domains</a:t>
            </a:r>
            <a:r>
              <a:rPr lang="en-US" altLang="cs-CZ" smtClean="0"/>
              <a:t>: computer animation, medicine, sports, …</a:t>
            </a:r>
          </a:p>
          <a:p>
            <a:endParaRPr lang="en-GB"/>
          </a:p>
        </p:txBody>
      </p:sp>
      <p:pic>
        <p:nvPicPr>
          <p:cNvPr id="4" name="Picture 4" descr="http://www.cim.mcgill.ca/~gholami/images/MoCap.jpg">
            <a:extLst>
              <a:ext uri="{FF2B5EF4-FFF2-40B4-BE49-F238E27FC236}">
                <a16:creationId xmlns="" xmlns:lc="http://schemas.openxmlformats.org/drawingml/2006/lockedCanvas" xmlns:a16="http://schemas.microsoft.com/office/drawing/2014/main" id="{35D9C520-ED29-4967-881A-6974F55CB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3457" r="11798" b="12506"/>
          <a:stretch/>
        </p:blipFill>
        <p:spPr bwMode="auto">
          <a:xfrm>
            <a:off x="1241878" y="2850869"/>
            <a:ext cx="2427189" cy="23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5">
            <a:extLst>
              <a:ext uri="{FF2B5EF4-FFF2-40B4-BE49-F238E27FC236}">
                <a16:creationId xmlns="" xmlns:lc="http://schemas.openxmlformats.org/drawingml/2006/lockedCanvas" xmlns:a16="http://schemas.microsoft.com/office/drawing/2014/main" id="{575ED673-F55B-4805-978E-FB171198BC11}"/>
              </a:ext>
            </a:extLst>
          </p:cNvPr>
          <p:cNvSpPr txBox="1"/>
          <p:nvPr/>
        </p:nvSpPr>
        <p:spPr>
          <a:xfrm>
            <a:off x="2455472" y="3421404"/>
            <a:ext cx="115179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Synchronized</a:t>
            </a:r>
          </a:p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cameras</a:t>
            </a:r>
            <a:endParaRPr lang="cs-CZ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="" xmlns:lc="http://schemas.openxmlformats.org/drawingml/2006/lockedCanvas" xmlns:a16="http://schemas.microsoft.com/office/drawing/2014/main" id="{FF0A38A6-DE30-4BEA-B8C1-ABFDBAE5C99A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H="1" flipV="1">
            <a:off x="1331640" y="3224406"/>
            <a:ext cx="1699727" cy="1969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Přímá spojnice se šipkou 6">
            <a:extLst>
              <a:ext uri="{FF2B5EF4-FFF2-40B4-BE49-F238E27FC236}">
                <a16:creationId xmlns="" xmlns:lc="http://schemas.openxmlformats.org/drawingml/2006/lockedCanvas" xmlns:a16="http://schemas.microsoft.com/office/drawing/2014/main" id="{53EE0A87-3001-422A-AE91-4501027F4E58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H="1" flipV="1">
            <a:off x="2267744" y="3224406"/>
            <a:ext cx="763623" cy="1969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" name="Přímá spojnice se šipkou 7">
            <a:extLst>
              <a:ext uri="{FF2B5EF4-FFF2-40B4-BE49-F238E27FC236}">
                <a16:creationId xmlns="" xmlns:lc="http://schemas.openxmlformats.org/drawingml/2006/lockedCanvas" xmlns:a16="http://schemas.microsoft.com/office/drawing/2014/main" id="{F26DB86E-1C31-4AEF-BB68-AF46AF3E56E1}"/>
              </a:ext>
            </a:extLst>
          </p:cNvPr>
          <p:cNvCxnSpPr>
            <a:cxnSpLocks/>
            <a:stCxn id="5" idx="0"/>
          </p:cNvCxnSpPr>
          <p:nvPr/>
        </p:nvCxnSpPr>
        <p:spPr bwMode="auto">
          <a:xfrm flipV="1">
            <a:off x="3031367" y="3027408"/>
            <a:ext cx="233428" cy="393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9" name="Group 19">
            <a:extLst>
              <a:ext uri="{FF2B5EF4-FFF2-40B4-BE49-F238E27FC236}">
                <a16:creationId xmlns="" xmlns:lc="http://schemas.openxmlformats.org/drawingml/2006/lockedCanvas" xmlns:a16="http://schemas.microsoft.com/office/drawing/2014/main" id="{81094C93-5DB0-46F8-BE49-9F37CB8820C1}"/>
              </a:ext>
            </a:extLst>
          </p:cNvPr>
          <p:cNvGrpSpPr/>
          <p:nvPr/>
        </p:nvGrpSpPr>
        <p:grpSpPr>
          <a:xfrm>
            <a:off x="5208488" y="2780928"/>
            <a:ext cx="3457080" cy="765858"/>
            <a:chOff x="872463" y="5389418"/>
            <a:chExt cx="5593669" cy="908530"/>
          </a:xfrm>
        </p:grpSpPr>
        <p:pic>
          <p:nvPicPr>
            <p:cNvPr id="10" name="Picture 11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7922B3C3-D3AA-4A6B-B83D-A9987B9BF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463" y="5389418"/>
              <a:ext cx="651528" cy="905045"/>
            </a:xfrm>
            <a:prstGeom prst="rect">
              <a:avLst/>
            </a:prstGeom>
          </p:spPr>
        </p:pic>
        <p:pic>
          <p:nvPicPr>
            <p:cNvPr id="11" name="Picture 12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CA558563-8F96-4C68-A458-1EAD9788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3336" y="5422050"/>
              <a:ext cx="547286" cy="854456"/>
            </a:xfrm>
            <a:prstGeom prst="rect">
              <a:avLst/>
            </a:prstGeom>
          </p:spPr>
        </p:pic>
        <p:pic>
          <p:nvPicPr>
            <p:cNvPr id="12" name="Picture 13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F47267CB-84FD-4A28-B059-46DF96F2A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1322" y="5421007"/>
              <a:ext cx="512542" cy="876941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867623E3-D57D-4571-851D-CB005EB03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3439" y="5408065"/>
              <a:ext cx="608094" cy="876938"/>
            </a:xfrm>
            <a:prstGeom prst="rect">
              <a:avLst/>
            </a:prstGeom>
          </p:spPr>
        </p:pic>
        <p:pic>
          <p:nvPicPr>
            <p:cNvPr id="14" name="Picture 15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D7427367-896C-4B34-9C27-F8EB25CFF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9376" y="5433963"/>
              <a:ext cx="668907" cy="837590"/>
            </a:xfrm>
            <a:prstGeom prst="rect">
              <a:avLst/>
            </a:prstGeom>
          </p:spPr>
        </p:pic>
        <p:pic>
          <p:nvPicPr>
            <p:cNvPr id="15" name="Picture 16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2A923072-8E75-4101-88A6-ECA2A4596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2011" y="5421235"/>
              <a:ext cx="616778" cy="837583"/>
            </a:xfrm>
            <a:prstGeom prst="rect">
              <a:avLst/>
            </a:prstGeom>
          </p:spPr>
        </p:pic>
        <p:pic>
          <p:nvPicPr>
            <p:cNvPr id="16" name="Picture 17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D650BD74-6281-4A38-9644-36C7E843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1470" y="5411609"/>
              <a:ext cx="564662" cy="854456"/>
            </a:xfrm>
            <a:prstGeom prst="rect">
              <a:avLst/>
            </a:prstGeom>
          </p:spPr>
        </p:pic>
      </p:grpSp>
      <p:pic>
        <p:nvPicPr>
          <p:cNvPr id="17" name="Obrázek 16">
            <a:extLst>
              <a:ext uri="{FF2B5EF4-FFF2-40B4-BE49-F238E27FC236}">
                <a16:creationId xmlns="" xmlns:lc="http://schemas.openxmlformats.org/drawingml/2006/lockedCanvas" xmlns:a16="http://schemas.microsoft.com/office/drawing/2014/main" id="{5979B9A2-1305-4ADD-AD9F-659B4D4F9E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9" t="9080" b="12225"/>
          <a:stretch/>
        </p:blipFill>
        <p:spPr>
          <a:xfrm>
            <a:off x="5307180" y="3634662"/>
            <a:ext cx="1167873" cy="1512825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="" xmlns:lc="http://schemas.openxmlformats.org/drawingml/2006/lockedCanvas" xmlns:a16="http://schemas.microsoft.com/office/drawing/2014/main" id="{C56F65DD-D614-4FD9-BC07-E1D62036914B}"/>
              </a:ext>
            </a:extLst>
          </p:cNvPr>
          <p:cNvCxnSpPr>
            <a:cxnSpLocks/>
          </p:cNvCxnSpPr>
          <p:nvPr/>
        </p:nvCxnSpPr>
        <p:spPr>
          <a:xfrm flipV="1">
            <a:off x="5521800" y="3509730"/>
            <a:ext cx="442593" cy="467049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cxnSp>
        <p:nvCxnSpPr>
          <p:cNvPr id="19" name="Přímá spojnice 18">
            <a:extLst>
              <a:ext uri="{FF2B5EF4-FFF2-40B4-BE49-F238E27FC236}">
                <a16:creationId xmlns="" xmlns:lc="http://schemas.openxmlformats.org/drawingml/2006/lockedCanvas" xmlns:a16="http://schemas.microsoft.com/office/drawing/2014/main" id="{876218AE-A671-406F-AD63-84BC04089721}"/>
              </a:ext>
            </a:extLst>
          </p:cNvPr>
          <p:cNvCxnSpPr>
            <a:cxnSpLocks/>
          </p:cNvCxnSpPr>
          <p:nvPr/>
        </p:nvCxnSpPr>
        <p:spPr>
          <a:xfrm flipH="1" flipV="1">
            <a:off x="5987826" y="3544265"/>
            <a:ext cx="408670" cy="432514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</a:ln>
          <a:effectLst/>
        </p:spPr>
      </p:cxnSp>
      <p:pic>
        <p:nvPicPr>
          <p:cNvPr id="20" name="Grafický objekt 13" descr="Lupa">
            <a:extLst>
              <a:ext uri="{FF2B5EF4-FFF2-40B4-BE49-F238E27FC236}">
                <a16:creationId xmlns="" xmlns:lc="http://schemas.openxmlformats.org/drawingml/2006/lockedCanvas" xmlns:a16="http://schemas.microsoft.com/office/drawing/2014/main" id="{CC32C7AA-1732-4DDA-87D3-037D19234F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lc="http://schemas.openxmlformats.org/drawingml/2006/lockedCanvas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56980" y="3190558"/>
            <a:ext cx="461691" cy="461691"/>
          </a:xfrm>
          <a:prstGeom prst="rect">
            <a:avLst/>
          </a:prstGeom>
        </p:spPr>
      </p:pic>
      <p:sp>
        <p:nvSpPr>
          <p:cNvPr id="21" name="TextovéPole 172">
            <a:extLst>
              <a:ext uri="{FF2B5EF4-FFF2-40B4-BE49-F238E27FC236}">
                <a16:creationId xmlns="" xmlns:lc="http://schemas.openxmlformats.org/drawingml/2006/lockedCanvas" xmlns:a16="http://schemas.microsoft.com/office/drawing/2014/main" id="{4604F7A0-FC7A-43CB-9738-D18B66446ABB}"/>
              </a:ext>
            </a:extLst>
          </p:cNvPr>
          <p:cNvSpPr txBox="1"/>
          <p:nvPr/>
        </p:nvSpPr>
        <p:spPr>
          <a:xfrm>
            <a:off x="6556669" y="4279332"/>
            <a:ext cx="222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Pose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captured in </a:t>
            </a:r>
            <a:r>
              <a:rPr lang="en-US" sz="1600" dirty="0">
                <a:latin typeface="Calibri" panose="020F0502020204030204" pitchFamily="34" charset="0"/>
              </a:rPr>
              <a:t>a given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time moment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3885127" y="3002551"/>
            <a:ext cx="1122028" cy="175924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2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Motion Data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Actions</a:t>
            </a:r>
          </a:p>
          <a:p>
            <a:pPr lvl="1"/>
            <a:r>
              <a:rPr lang="en-GB" smtClean="0"/>
              <a:t>Short motions (~seconds)</a:t>
            </a:r>
          </a:p>
          <a:p>
            <a:pPr lvl="1"/>
            <a:r>
              <a:rPr lang="en-GB" smtClean="0"/>
              <a:t>Application-dependent semantic primitive</a:t>
            </a:r>
          </a:p>
          <a:p>
            <a:pPr lvl="1"/>
            <a:r>
              <a:rPr lang="en-GB" smtClean="0"/>
              <a:t>Typical tasks: action search, classification</a:t>
            </a:r>
          </a:p>
          <a:p>
            <a:pPr lvl="1"/>
            <a:endParaRPr lang="en-GB" smtClean="0"/>
          </a:p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Long Motions</a:t>
            </a:r>
          </a:p>
          <a:p>
            <a:pPr lvl="1"/>
            <a:r>
              <a:rPr lang="en-GB" smtClean="0"/>
              <a:t>Long motion (~hours)</a:t>
            </a:r>
          </a:p>
          <a:p>
            <a:pPr lvl="1"/>
            <a:r>
              <a:rPr lang="en-GB" smtClean="0"/>
              <a:t>No clear semantics</a:t>
            </a:r>
          </a:p>
          <a:p>
            <a:pPr lvl="1"/>
            <a:r>
              <a:rPr lang="en-GB" smtClean="0"/>
              <a:t>Typical tasks: subsequence search</a:t>
            </a:r>
          </a:p>
          <a:p>
            <a:endParaRPr lang="en-GB" sz="1800" smtClean="0"/>
          </a:p>
          <a:p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Motion Episodes</a:t>
            </a:r>
          </a:p>
          <a:p>
            <a:pPr lvl="1"/>
            <a:r>
              <a:rPr lang="en-GB" smtClean="0"/>
              <a:t>Medium-length motion (~minutes)</a:t>
            </a:r>
          </a:p>
          <a:p>
            <a:pPr lvl="1"/>
            <a:r>
              <a:rPr lang="en-GB" smtClean="0"/>
              <a:t>Complex semantic object</a:t>
            </a:r>
          </a:p>
          <a:p>
            <a:pPr lvl="1"/>
            <a:r>
              <a:rPr lang="en-GB" smtClean="0"/>
              <a:t>Possible tasks: retrieval of similar episodes</a:t>
            </a:r>
          </a:p>
          <a:p>
            <a:pPr marL="914400" lvl="2" indent="0">
              <a:buNone/>
            </a:pPr>
            <a:endParaRPr lang="en-GB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2473151"/>
            <a:ext cx="2521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chemeClr val="tx2"/>
                </a:solidFill>
              </a:rPr>
              <a:t>Figure-skating spin (10 seconds)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623912" y="3896206"/>
            <a:ext cx="272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Figure-skating </a:t>
            </a:r>
            <a:r>
              <a:rPr lang="en-GB"/>
              <a:t>competion </a:t>
            </a:r>
            <a:r>
              <a:rPr lang="en-GB" smtClean="0"/>
              <a:t>(3 </a:t>
            </a:r>
            <a:r>
              <a:rPr lang="en-GB"/>
              <a:t>hours)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479896" y="5497487"/>
            <a:ext cx="3144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Single skater’s performance (4 minutes)</a:t>
            </a:r>
            <a:endParaRPr lang="en-GB"/>
          </a:p>
        </p:txBody>
      </p:sp>
      <p:grpSp>
        <p:nvGrpSpPr>
          <p:cNvPr id="7" name="Skupina 6"/>
          <p:cNvGrpSpPr/>
          <p:nvPr/>
        </p:nvGrpSpPr>
        <p:grpSpPr>
          <a:xfrm>
            <a:off x="5980440" y="1554785"/>
            <a:ext cx="2891342" cy="918366"/>
            <a:chOff x="6006085" y="1554785"/>
            <a:chExt cx="2891342" cy="918366"/>
          </a:xfrm>
        </p:grpSpPr>
        <p:sp>
          <p:nvSpPr>
            <p:cNvPr id="23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6006085" y="2302195"/>
              <a:ext cx="2891341" cy="170956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8" t="21220" r="54710" b="23971"/>
            <a:stretch/>
          </p:blipFill>
          <p:spPr bwMode="auto">
            <a:xfrm>
              <a:off x="6006085" y="1554785"/>
              <a:ext cx="62380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8" t="23559" r="55320" b="20952"/>
            <a:stretch/>
          </p:blipFill>
          <p:spPr bwMode="auto">
            <a:xfrm>
              <a:off x="6693657" y="1554785"/>
              <a:ext cx="50223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0" t="25873" r="60348" b="20009"/>
            <a:stretch/>
          </p:blipFill>
          <p:spPr bwMode="auto">
            <a:xfrm>
              <a:off x="7259655" y="1554785"/>
              <a:ext cx="50071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27246" r="55523" b="21004"/>
            <a:stretch/>
          </p:blipFill>
          <p:spPr bwMode="auto">
            <a:xfrm>
              <a:off x="7824132" y="1554785"/>
              <a:ext cx="50823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9" t="22967" r="54696" b="21690"/>
            <a:stretch/>
          </p:blipFill>
          <p:spPr bwMode="auto">
            <a:xfrm>
              <a:off x="8396135" y="1554785"/>
              <a:ext cx="50129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kupina 5"/>
          <p:cNvGrpSpPr/>
          <p:nvPr/>
        </p:nvGrpSpPr>
        <p:grpSpPr>
          <a:xfrm>
            <a:off x="4932040" y="3040385"/>
            <a:ext cx="3939742" cy="846299"/>
            <a:chOff x="4970953" y="3040385"/>
            <a:chExt cx="3939742" cy="846299"/>
          </a:xfrm>
        </p:grpSpPr>
        <p:sp>
          <p:nvSpPr>
            <p:cNvPr id="8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4970953" y="3814684"/>
              <a:ext cx="3939742" cy="72000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41" name="Picture 2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4" t="27271" r="51004" b="27271"/>
            <a:stretch/>
          </p:blipFill>
          <p:spPr bwMode="auto">
            <a:xfrm>
              <a:off x="4970953" y="3040385"/>
              <a:ext cx="56234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0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1" t="27842" r="56180" b="26710"/>
            <a:stretch/>
          </p:blipFill>
          <p:spPr bwMode="auto">
            <a:xfrm>
              <a:off x="5626057" y="3040385"/>
              <a:ext cx="55227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00" t="29890" r="66089" b="31955"/>
            <a:stretch/>
          </p:blipFill>
          <p:spPr bwMode="auto">
            <a:xfrm>
              <a:off x="6271087" y="3040385"/>
              <a:ext cx="631051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5" t="27071" r="54438" b="34559"/>
            <a:stretch/>
          </p:blipFill>
          <p:spPr bwMode="auto">
            <a:xfrm>
              <a:off x="7734359" y="3040385"/>
              <a:ext cx="56901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1" t="25286" r="53861" b="23074"/>
            <a:stretch/>
          </p:blipFill>
          <p:spPr bwMode="auto">
            <a:xfrm>
              <a:off x="8396135" y="3040385"/>
              <a:ext cx="5145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4" t="32314" r="58480" b="21437"/>
            <a:stretch/>
          </p:blipFill>
          <p:spPr bwMode="auto">
            <a:xfrm>
              <a:off x="6994895" y="3040385"/>
              <a:ext cx="646707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5088671" y="4625980"/>
            <a:ext cx="3783111" cy="871507"/>
            <a:chOff x="5188887" y="4558823"/>
            <a:chExt cx="3783111" cy="871507"/>
          </a:xfrm>
        </p:grpSpPr>
        <p:sp>
          <p:nvSpPr>
            <p:cNvPr id="31" name="Obdélník 6">
              <a:extLst>
                <a:ext uri="{FF2B5EF4-FFF2-40B4-BE49-F238E27FC236}">
                  <a16:creationId xmlns:a16="http://schemas.microsoft.com/office/drawing/2014/main" xmlns="" id="{4F03EBF6-EEA4-402B-9786-F1EF41A89D4B}"/>
                </a:ext>
              </a:extLst>
            </p:cNvPr>
            <p:cNvSpPr/>
            <p:nvPr/>
          </p:nvSpPr>
          <p:spPr bwMode="auto">
            <a:xfrm>
              <a:off x="5188887" y="5322330"/>
              <a:ext cx="3772585" cy="108000"/>
            </a:xfrm>
            <a:prstGeom prst="rect">
              <a:avLst/>
            </a:prstGeom>
            <a:pattFill prst="dkVert">
              <a:fgClr>
                <a:srgbClr val="333399"/>
              </a:fgClr>
              <a:bgClr>
                <a:srgbClr val="DAEDEF">
                  <a:lumMod val="50000"/>
                </a:srgbClr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5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0" t="19240" r="53754" b="18440"/>
            <a:stretch/>
          </p:blipFill>
          <p:spPr bwMode="auto">
            <a:xfrm>
              <a:off x="5188887" y="4558823"/>
              <a:ext cx="5140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39732" r="56078" b="19394"/>
            <a:stretch/>
          </p:blipFill>
          <p:spPr bwMode="auto">
            <a:xfrm>
              <a:off x="6376979" y="4558823"/>
              <a:ext cx="50972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0" t="9475" r="21572" b="8730"/>
            <a:stretch/>
          </p:blipFill>
          <p:spPr bwMode="auto">
            <a:xfrm>
              <a:off x="8200838" y="4558823"/>
              <a:ext cx="77116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0" descr="https://stillmedab.olympic.org/media/Images/OlympicOrg/News/2020/01/14/2020-01-14-YouYoung-inside-01.jpg?interpolation=lanczos-none&amp;resize=1060:*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026" y="4558823"/>
              <a:ext cx="51699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6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16" t="23580" r="54768" b="25064"/>
            <a:stretch/>
          </p:blipFill>
          <p:spPr bwMode="auto">
            <a:xfrm>
              <a:off x="5801724" y="4558823"/>
              <a:ext cx="476438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7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4" t="22381" r="53027" b="21966"/>
            <a:stretch/>
          </p:blipFill>
          <p:spPr bwMode="auto">
            <a:xfrm>
              <a:off x="6985516" y="4558823"/>
              <a:ext cx="500693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bdélník 3"/>
          <p:cNvSpPr/>
          <p:nvPr/>
        </p:nvSpPr>
        <p:spPr>
          <a:xfrm>
            <a:off x="395536" y="1268760"/>
            <a:ext cx="8640960" cy="1512168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2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32" grpId="0"/>
      <p:bldP spid="4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Processing Motion Data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Skeleton data are voluminous</a:t>
            </a:r>
          </a:p>
          <a:p>
            <a:pPr lvl="1"/>
            <a:r>
              <a:rPr lang="en-GB" smtClean="0"/>
              <a:t>31 joints x 3 coordinates = 93 floats per pose</a:t>
            </a:r>
          </a:p>
          <a:p>
            <a:pPr lvl="1"/>
            <a:r>
              <a:rPr lang="en-GB" smtClean="0"/>
              <a:t>120 poses per second</a:t>
            </a:r>
          </a:p>
          <a:p>
            <a:pPr lvl="1"/>
            <a:r>
              <a:rPr lang="en-GB" smtClean="0"/>
              <a:t>A 10-second action is captured by 1,200 93-dimensional vectors</a:t>
            </a:r>
          </a:p>
          <a:p>
            <a:pPr lvl="1"/>
            <a:endParaRPr lang="en-GB"/>
          </a:p>
          <a:p>
            <a:r>
              <a:rPr lang="en-GB" smtClean="0"/>
              <a:t>Methods of comparing skeleton sequences</a:t>
            </a:r>
          </a:p>
          <a:p>
            <a:pPr lvl="1"/>
            <a:r>
              <a:rPr lang="en-GB" smtClean="0"/>
              <a:t>Naïve: Dynamic Time Warping (DTW) on poses</a:t>
            </a:r>
          </a:p>
          <a:p>
            <a:pPr lvl="1"/>
            <a:r>
              <a:rPr lang="en-GB"/>
              <a:t>Feature-based: </a:t>
            </a:r>
          </a:p>
          <a:p>
            <a:pPr lvl="2"/>
            <a:r>
              <a:rPr lang="en-GB"/>
              <a:t>Each action represented by a fixed-size feature</a:t>
            </a:r>
          </a:p>
          <a:p>
            <a:pPr lvl="2"/>
            <a:r>
              <a:rPr lang="en-GB"/>
              <a:t>L1/L2 distance on </a:t>
            </a:r>
            <a:r>
              <a:rPr lang="en-GB" smtClean="0"/>
              <a:t>features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???</a:t>
            </a:r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898458" y="3856899"/>
            <a:ext cx="2889566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899150" y="4640051"/>
            <a:ext cx="2520000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63399" y="378023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tx2"/>
                </a:solidFill>
              </a:rPr>
              <a:t>A</a:t>
            </a:r>
            <a:r>
              <a:rPr lang="en-GB" baseline="-25000" smtClean="0">
                <a:solidFill>
                  <a:schemeClr val="tx2"/>
                </a:solidFill>
              </a:rPr>
              <a:t>1</a:t>
            </a:r>
            <a:endParaRPr lang="en-GB" baseline="-2500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63399" y="453834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A</a:t>
            </a:r>
            <a:r>
              <a:rPr lang="en-GB" baseline="-25000" smtClean="0">
                <a:solidFill>
                  <a:schemeClr val="tx2"/>
                </a:solidFill>
              </a:rPr>
              <a:t>2</a:t>
            </a:r>
            <a:endParaRPr lang="en-GB" baseline="-25000">
              <a:solidFill>
                <a:schemeClr val="tx2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889625" y="4077072"/>
            <a:ext cx="2898399" cy="580637"/>
            <a:chOff x="3257777" y="2069655"/>
            <a:chExt cx="2898399" cy="580637"/>
          </a:xfrm>
        </p:grpSpPr>
        <p:cxnSp>
          <p:nvCxnSpPr>
            <p:cNvPr id="15" name="Přímá spojnice se šipkou 14"/>
            <p:cNvCxnSpPr/>
            <p:nvPr/>
          </p:nvCxnSpPr>
          <p:spPr>
            <a:xfrm flipH="1">
              <a:off x="3257777" y="2069655"/>
              <a:ext cx="4419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3473521" y="2069655"/>
              <a:ext cx="0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3788535" y="2069655"/>
              <a:ext cx="134788" cy="55690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H="1">
              <a:off x="4049586" y="2069655"/>
              <a:ext cx="136960" cy="55690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4660241" y="2069655"/>
              <a:ext cx="61711" cy="5806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4767741" y="2069655"/>
              <a:ext cx="23251" cy="5611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 flipH="1">
              <a:off x="4899392" y="2069655"/>
              <a:ext cx="89690" cy="55471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 flipH="1">
              <a:off x="5786611" y="2069655"/>
              <a:ext cx="369565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 flipH="1">
              <a:off x="3302949" y="2069655"/>
              <a:ext cx="89787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>
              <a:off x="3614674" y="2069655"/>
              <a:ext cx="63335" cy="5322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>
              <a:off x="4989082" y="2069655"/>
              <a:ext cx="102829" cy="54358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 flipH="1">
              <a:off x="5292712" y="2069655"/>
              <a:ext cx="53123" cy="53104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H="1">
              <a:off x="5502917" y="2069655"/>
              <a:ext cx="144228" cy="5537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3725139" y="2069655"/>
              <a:ext cx="130790" cy="55472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3889268" y="2069655"/>
              <a:ext cx="70681" cy="5420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>
              <a:off x="3985427" y="2069655"/>
              <a:ext cx="0" cy="55938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 flipH="1">
              <a:off x="4012494" y="2069655"/>
              <a:ext cx="73256" cy="5438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H="1">
              <a:off x="4140357" y="2069655"/>
              <a:ext cx="153424" cy="5459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H="1">
              <a:off x="3397647" y="2069655"/>
              <a:ext cx="44895" cy="5602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3563308" y="2069655"/>
              <a:ext cx="0" cy="5322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>
              <a:off x="3678009" y="2069655"/>
              <a:ext cx="93319" cy="53727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 flipH="1">
              <a:off x="4217069" y="2069655"/>
              <a:ext cx="115309" cy="5541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H="1">
              <a:off x="4332378" y="2069655"/>
              <a:ext cx="45083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>
              <a:off x="4447884" y="2069655"/>
              <a:ext cx="29921" cy="55522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H="1">
              <a:off x="4403851" y="2069655"/>
              <a:ext cx="25922" cy="5590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4514594" y="2069655"/>
              <a:ext cx="59843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/>
            <p:cNvCxnSpPr/>
            <p:nvPr/>
          </p:nvCxnSpPr>
          <p:spPr>
            <a:xfrm>
              <a:off x="4612280" y="2069655"/>
              <a:ext cx="59843" cy="5446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/>
            <p:cNvCxnSpPr/>
            <p:nvPr/>
          </p:nvCxnSpPr>
          <p:spPr>
            <a:xfrm flipH="1">
              <a:off x="4830257" y="2069655"/>
              <a:ext cx="53501" cy="57952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 flipH="1">
              <a:off x="5091911" y="2069655"/>
              <a:ext cx="53502" cy="5540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 flipH="1">
              <a:off x="5185708" y="2069655"/>
              <a:ext cx="53501" cy="57952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 flipH="1">
              <a:off x="5438021" y="2069655"/>
              <a:ext cx="144228" cy="5537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 flipH="1">
              <a:off x="5383509" y="2069655"/>
              <a:ext cx="72114" cy="5522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/>
            <p:cNvCxnSpPr/>
            <p:nvPr/>
          </p:nvCxnSpPr>
          <p:spPr>
            <a:xfrm flipH="1">
              <a:off x="5575031" y="2069655"/>
              <a:ext cx="144228" cy="5537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/>
            <p:cNvCxnSpPr/>
            <p:nvPr/>
          </p:nvCxnSpPr>
          <p:spPr>
            <a:xfrm flipH="1">
              <a:off x="5580112" y="2072052"/>
              <a:ext cx="244607" cy="55450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 flipH="1">
              <a:off x="5719259" y="2072052"/>
              <a:ext cx="210918" cy="54986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49"/>
            <p:cNvCxnSpPr/>
            <p:nvPr/>
          </p:nvCxnSpPr>
          <p:spPr>
            <a:xfrm flipH="1">
              <a:off x="5719259" y="2072052"/>
              <a:ext cx="343372" cy="54351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ovéPole 98"/>
          <p:cNvSpPr txBox="1"/>
          <p:nvPr/>
        </p:nvSpPr>
        <p:spPr>
          <a:xfrm>
            <a:off x="6156176" y="3241318"/>
            <a:ext cx="2593723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C00000"/>
                </a:solidFill>
              </a:rPr>
              <a:t>Expensive, Non-indexable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00" name="Šipka dolů 99"/>
          <p:cNvSpPr/>
          <p:nvPr/>
        </p:nvSpPr>
        <p:spPr>
          <a:xfrm rot="16200000">
            <a:off x="4090383" y="5558217"/>
            <a:ext cx="210461" cy="56336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ovéPole 100"/>
          <p:cNvSpPr txBox="1"/>
          <p:nvPr/>
        </p:nvSpPr>
        <p:spPr>
          <a:xfrm>
            <a:off x="2050077" y="5735824"/>
            <a:ext cx="461665" cy="25103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mtClean="0">
                <a:solidFill>
                  <a:srgbClr val="44546A"/>
                </a:solidFill>
              </a:rPr>
              <a:t>…</a:t>
            </a:r>
            <a:endParaRPr lang="en-GB">
              <a:solidFill>
                <a:srgbClr val="44546A"/>
              </a:solidFill>
            </a:endParaRPr>
          </a:p>
        </p:txBody>
      </p:sp>
      <p:grpSp>
        <p:nvGrpSpPr>
          <p:cNvPr id="102" name="Skupina 101"/>
          <p:cNvGrpSpPr/>
          <p:nvPr/>
        </p:nvGrpSpPr>
        <p:grpSpPr>
          <a:xfrm>
            <a:off x="1043608" y="5032808"/>
            <a:ext cx="2592288" cy="655871"/>
            <a:chOff x="1066306" y="1666308"/>
            <a:chExt cx="2592288" cy="655871"/>
          </a:xfrm>
        </p:grpSpPr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912615" y="2179632"/>
              <a:ext cx="900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4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263330" y="2010355"/>
              <a:ext cx="1008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1767330" y="1666308"/>
              <a:ext cx="1172116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GB" sz="1400" smtClean="0">
                  <a:solidFill>
                    <a:srgbClr val="44546A"/>
                  </a:solidFill>
                </a:rPr>
                <a:t>Action class 1</a:t>
              </a:r>
              <a:endParaRPr lang="en-GB" sz="1400">
                <a:solidFill>
                  <a:srgbClr val="44546A"/>
                </a:solidFill>
              </a:endParaRPr>
            </a:p>
          </p:txBody>
        </p:sp>
        <p:sp>
          <p:nvSpPr>
            <p:cNvPr id="106" name="Zaoblený obdélník 105"/>
            <p:cNvSpPr/>
            <p:nvPr/>
          </p:nvSpPr>
          <p:spPr>
            <a:xfrm>
              <a:off x="1066306" y="1674179"/>
              <a:ext cx="2592288" cy="648000"/>
            </a:xfrm>
            <a:prstGeom prst="roundRect">
              <a:avLst/>
            </a:prstGeom>
            <a:noFill/>
            <a:ln w="12700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484036" y="2001131"/>
              <a:ext cx="1080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08" name="Skupina 107"/>
          <p:cNvGrpSpPr/>
          <p:nvPr/>
        </p:nvGrpSpPr>
        <p:grpSpPr>
          <a:xfrm>
            <a:off x="1043917" y="6001887"/>
            <a:ext cx="2592000" cy="648000"/>
            <a:chOff x="611560" y="2790220"/>
            <a:chExt cx="2592000" cy="648000"/>
          </a:xfrm>
        </p:grpSpPr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916275" y="3129838"/>
              <a:ext cx="792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0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2068002" y="3144642"/>
              <a:ext cx="900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1" name="TextovéPole 110"/>
            <p:cNvSpPr txBox="1"/>
            <p:nvPr/>
          </p:nvSpPr>
          <p:spPr>
            <a:xfrm>
              <a:off x="1218194" y="2793041"/>
              <a:ext cx="1196161" cy="30777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GB" sz="1400" smtClean="0">
                  <a:solidFill>
                    <a:srgbClr val="44546A"/>
                  </a:solidFill>
                </a:rPr>
                <a:t>Action class N</a:t>
              </a:r>
              <a:endParaRPr lang="en-GB" sz="1400">
                <a:solidFill>
                  <a:srgbClr val="44546A"/>
                </a:solidFill>
              </a:endParaRPr>
            </a:p>
          </p:txBody>
        </p:sp>
        <p:sp>
          <p:nvSpPr>
            <p:cNvPr id="112" name="Zaoblený obdélník 111"/>
            <p:cNvSpPr/>
            <p:nvPr/>
          </p:nvSpPr>
          <p:spPr>
            <a:xfrm>
              <a:off x="611560" y="2790220"/>
              <a:ext cx="2592000" cy="648000"/>
            </a:xfrm>
            <a:prstGeom prst="roundRect">
              <a:avLst/>
            </a:prstGeom>
            <a:noFill/>
            <a:ln w="12700"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bdélník 6">
              <a:extLst>
                <a:ext uri="{FF2B5EF4-FFF2-40B4-BE49-F238E27FC236}">
                  <a16:creationId xmlns:a16="http://schemas.microsoft.com/office/drawing/2014/main" xmlns="" id="{DED0EDB7-DBF5-4CD7-A72D-EA82A2830699}"/>
                </a:ext>
              </a:extLst>
            </p:cNvPr>
            <p:cNvSpPr/>
            <p:nvPr/>
          </p:nvSpPr>
          <p:spPr bwMode="auto">
            <a:xfrm>
              <a:off x="1476391" y="3312114"/>
              <a:ext cx="1008000" cy="72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14" name="TextovéPole 113"/>
          <p:cNvSpPr txBox="1"/>
          <p:nvPr/>
        </p:nvSpPr>
        <p:spPr>
          <a:xfrm>
            <a:off x="543465" y="4581128"/>
            <a:ext cx="3767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Preprocessing: classification model training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115" name="Obdélník 114"/>
          <p:cNvSpPr/>
          <p:nvPr/>
        </p:nvSpPr>
        <p:spPr>
          <a:xfrm>
            <a:off x="4699347" y="5266043"/>
            <a:ext cx="936104" cy="104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Bi-LSTM NN</a:t>
            </a:r>
          </a:p>
        </p:txBody>
      </p:sp>
      <p:sp>
        <p:nvSpPr>
          <p:cNvPr id="116" name="Obdélník 115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948902" y="5358428"/>
            <a:ext cx="2880000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7" name="Obdélník 6">
            <a:extLst>
              <a:ext uri="{FF2B5EF4-FFF2-40B4-BE49-F238E27FC236}">
                <a16:creationId xmlns:a16="http://schemas.microsoft.com/office/drawing/2014/main" xmlns="" id="{DED0EDB7-DBF5-4CD7-A72D-EA82A2830699}"/>
              </a:ext>
            </a:extLst>
          </p:cNvPr>
          <p:cNvSpPr/>
          <p:nvPr/>
        </p:nvSpPr>
        <p:spPr bwMode="auto">
          <a:xfrm>
            <a:off x="1092918" y="6031852"/>
            <a:ext cx="2520000" cy="216000"/>
          </a:xfrm>
          <a:prstGeom prst="rect">
            <a:avLst/>
          </a:prstGeom>
          <a:pattFill prst="dkVert">
            <a:fgClr>
              <a:schemeClr val="tx2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64193" tIns="32097" rIns="64193" bIns="32097" numCol="1" rtlCol="0" anchor="t" anchorCtr="0" compatLnSpc="1">
            <a:prstTxWarp prst="textNoShape">
              <a:avLst/>
            </a:prstTxWarp>
          </a:bodyPr>
          <a:lstStyle/>
          <a:p>
            <a:pPr defTabSz="6420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64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8" name="Šipka dolů 117"/>
          <p:cNvSpPr/>
          <p:nvPr/>
        </p:nvSpPr>
        <p:spPr>
          <a:xfrm rot="16200000">
            <a:off x="4139115" y="5302228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Šipka dolů 118"/>
          <p:cNvSpPr/>
          <p:nvPr/>
        </p:nvSpPr>
        <p:spPr>
          <a:xfrm rot="16200000">
            <a:off x="5934393" y="5302228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Šipka dolů 119"/>
          <p:cNvSpPr/>
          <p:nvPr/>
        </p:nvSpPr>
        <p:spPr>
          <a:xfrm rot="16200000">
            <a:off x="4139115" y="5945406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Šipka dolů 120"/>
          <p:cNvSpPr/>
          <p:nvPr/>
        </p:nvSpPr>
        <p:spPr>
          <a:xfrm rot="16200000">
            <a:off x="5912718" y="5945406"/>
            <a:ext cx="205593" cy="33880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TextovéPole 121"/>
          <p:cNvSpPr txBox="1"/>
          <p:nvPr/>
        </p:nvSpPr>
        <p:spPr>
          <a:xfrm>
            <a:off x="6316185" y="5304538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(0.5; 0.221; ...)</a:t>
            </a:r>
            <a:endParaRPr lang="en-GB" sz="1600"/>
          </a:p>
        </p:txBody>
      </p:sp>
      <p:sp>
        <p:nvSpPr>
          <p:cNvPr id="123" name="TextovéPole 122"/>
          <p:cNvSpPr txBox="1"/>
          <p:nvPr/>
        </p:nvSpPr>
        <p:spPr>
          <a:xfrm>
            <a:off x="6316185" y="5949547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/>
              <a:t>(0.7; 0.143; ...)</a:t>
            </a:r>
            <a:endParaRPr lang="en-GB" sz="1600"/>
          </a:p>
        </p:txBody>
      </p:sp>
      <p:sp>
        <p:nvSpPr>
          <p:cNvPr id="124" name="TextovéPole 123"/>
          <p:cNvSpPr txBox="1"/>
          <p:nvPr/>
        </p:nvSpPr>
        <p:spPr>
          <a:xfrm>
            <a:off x="6859585" y="5632220"/>
            <a:ext cx="210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rgbClr val="E46C0A"/>
                </a:solidFill>
              </a:rPr>
              <a:t>Euclidean distance</a:t>
            </a:r>
            <a:endParaRPr lang="en-GB" sz="1600">
              <a:solidFill>
                <a:srgbClr val="E46C0A"/>
              </a:solidFill>
            </a:endParaRPr>
          </a:p>
        </p:txBody>
      </p:sp>
      <p:cxnSp>
        <p:nvCxnSpPr>
          <p:cNvPr id="125" name="Přímá spojnice se šipkou 124"/>
          <p:cNvCxnSpPr/>
          <p:nvPr/>
        </p:nvCxnSpPr>
        <p:spPr>
          <a:xfrm>
            <a:off x="6704620" y="5636904"/>
            <a:ext cx="0" cy="360000"/>
          </a:xfrm>
          <a:prstGeom prst="straightConnector1">
            <a:avLst/>
          </a:prstGeom>
          <a:ln>
            <a:solidFill>
              <a:srgbClr val="E46C0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125"/>
          <p:cNvSpPr txBox="1"/>
          <p:nvPr/>
        </p:nvSpPr>
        <p:spPr>
          <a:xfrm>
            <a:off x="543465" y="4869160"/>
            <a:ext cx="397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rgbClr val="44546A"/>
                </a:solidFill>
              </a:rPr>
              <a:t>Query processing: action similarity evaluation</a:t>
            </a:r>
            <a:endParaRPr lang="en-GB" sz="1600">
              <a:solidFill>
                <a:srgbClr val="44546A"/>
              </a:solidFill>
            </a:endParaRPr>
          </a:p>
        </p:txBody>
      </p:sp>
      <p:sp>
        <p:nvSpPr>
          <p:cNvPr id="127" name="TextovéPole 126"/>
          <p:cNvSpPr txBox="1"/>
          <p:nvPr/>
        </p:nvSpPr>
        <p:spPr>
          <a:xfrm>
            <a:off x="7062160" y="4581128"/>
            <a:ext cx="17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>
                <a:solidFill>
                  <a:srgbClr val="44546A"/>
                </a:solidFill>
              </a:rPr>
              <a:t>1024-dim. feature from the last hidden layer</a:t>
            </a:r>
            <a:endParaRPr lang="en-GB" sz="1200">
              <a:solidFill>
                <a:srgbClr val="44546A"/>
              </a:solidFill>
            </a:endParaRPr>
          </a:p>
        </p:txBody>
      </p:sp>
      <p:cxnSp>
        <p:nvCxnSpPr>
          <p:cNvPr id="128" name="Přímá spojnice se šipkou 127"/>
          <p:cNvCxnSpPr/>
          <p:nvPr/>
        </p:nvCxnSpPr>
        <p:spPr>
          <a:xfrm flipH="1">
            <a:off x="7335277" y="5042793"/>
            <a:ext cx="374238" cy="200785"/>
          </a:xfrm>
          <a:prstGeom prst="straightConnector1">
            <a:avLst/>
          </a:prstGeom>
          <a:ln>
            <a:solidFill>
              <a:srgbClr val="4454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ovéPole 128"/>
          <p:cNvSpPr txBox="1"/>
          <p:nvPr/>
        </p:nvSpPr>
        <p:spPr>
          <a:xfrm>
            <a:off x="467544" y="5229200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A</a:t>
            </a:r>
            <a:r>
              <a:rPr lang="en-GB" sz="1600" baseline="-25000" smtClean="0">
                <a:solidFill>
                  <a:schemeClr val="tx2"/>
                </a:solidFill>
              </a:rPr>
              <a:t>1</a:t>
            </a:r>
            <a:endParaRPr lang="en-GB" sz="1600" baseline="-25000">
              <a:solidFill>
                <a:schemeClr val="tx2"/>
              </a:solidFill>
            </a:endParaRPr>
          </a:p>
        </p:txBody>
      </p:sp>
      <p:sp>
        <p:nvSpPr>
          <p:cNvPr id="130" name="TextovéPole 129"/>
          <p:cNvSpPr txBox="1"/>
          <p:nvPr/>
        </p:nvSpPr>
        <p:spPr>
          <a:xfrm>
            <a:off x="467544" y="5949280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chemeClr val="tx2"/>
                </a:solidFill>
              </a:rPr>
              <a:t>A</a:t>
            </a:r>
            <a:r>
              <a:rPr lang="en-GB" sz="1600" baseline="-25000" smtClean="0">
                <a:solidFill>
                  <a:schemeClr val="tx2"/>
                </a:solidFill>
              </a:rPr>
              <a:t>2</a:t>
            </a:r>
            <a:endParaRPr lang="en-GB" sz="1600" baseline="-25000">
              <a:solidFill>
                <a:schemeClr val="tx2"/>
              </a:solidFill>
            </a:endParaRPr>
          </a:p>
        </p:txBody>
      </p:sp>
      <p:sp>
        <p:nvSpPr>
          <p:cNvPr id="131" name="TextovéPole 130"/>
          <p:cNvSpPr txBox="1"/>
          <p:nvPr/>
        </p:nvSpPr>
        <p:spPr>
          <a:xfrm>
            <a:off x="6156175" y="3892406"/>
            <a:ext cx="2593724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Efficient, indexable</a:t>
            </a:r>
          </a:p>
          <a:p>
            <a:r>
              <a:rPr lang="en-GB" smtClean="0">
                <a:solidFill>
                  <a:srgbClr val="C00000"/>
                </a:solidFill>
              </a:rPr>
              <a:t>Curse of dimensionality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6156175" y="4727741"/>
            <a:ext cx="2593724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accent3">
                    <a:lumMod val="75000"/>
                  </a:schemeClr>
                </a:solidFill>
              </a:rPr>
              <a:t>Efficient, compact, indexable</a:t>
            </a:r>
          </a:p>
        </p:txBody>
      </p:sp>
    </p:spTree>
    <p:extLst>
      <p:ext uri="{BB962C8B-B14F-4D97-AF65-F5344CB8AC3E}">
        <p14:creationId xmlns:p14="http://schemas.microsoft.com/office/powerpoint/2010/main" val="7207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99" grpId="0" animBg="1"/>
      <p:bldP spid="100" grpId="0" animBg="1"/>
      <p:bldP spid="100" grpId="1" animBg="1"/>
      <p:bldP spid="101" grpId="0"/>
      <p:bldP spid="101" grpId="1"/>
      <p:bldP spid="114" grpId="0"/>
      <p:bldP spid="114" grpId="1"/>
      <p:bldP spid="114" grpId="2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/>
      <p:bldP spid="122" grpId="1"/>
      <p:bldP spid="123" grpId="0"/>
      <p:bldP spid="123" grpId="1"/>
      <p:bldP spid="124" grpId="0"/>
      <p:bldP spid="124" grpId="1"/>
      <p:bldP spid="126" grpId="0"/>
      <p:bldP spid="126" grpId="1"/>
      <p:bldP spid="127" grpId="0"/>
      <p:bldP spid="127" grpId="1"/>
      <p:bldP spid="129" grpId="0"/>
      <p:bldP spid="129" grpId="1"/>
      <p:bldP spid="130" grpId="0"/>
      <p:bldP spid="130" grpId="1"/>
      <p:bldP spid="131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Towards Efficient Processing </a:t>
            </a:r>
            <a:r>
              <a:rPr lang="en-GB"/>
              <a:t>Motion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GB" sz="2000" smtClean="0"/>
              <a:t>Idea: Let’s transform the motion search problem into a different problem for which good solutions already exist</a:t>
            </a:r>
          </a:p>
          <a:p>
            <a:pPr marL="742950" lvl="2" indent="-342900"/>
            <a:r>
              <a:rPr lang="en-GB" sz="1800" smtClean="0"/>
              <a:t>Promising candidate: </a:t>
            </a:r>
            <a:r>
              <a:rPr lang="en-GB" sz="1800" smtClean="0">
                <a:solidFill>
                  <a:schemeClr val="accent6">
                    <a:lumMod val="75000"/>
                  </a:schemeClr>
                </a:solidFill>
              </a:rPr>
              <a:t>text retrieval!</a:t>
            </a:r>
          </a:p>
          <a:p>
            <a:pPr marL="342900" lvl="1" indent="-342900"/>
            <a:endParaRPr lang="en-GB" smtClean="0"/>
          </a:p>
          <a:p>
            <a:pPr marL="342900" lvl="1" indent="-342900"/>
            <a:r>
              <a:rPr lang="en-GB" sz="2000" smtClean="0"/>
              <a:t>Challenges to solve:</a:t>
            </a:r>
          </a:p>
          <a:p>
            <a:pPr lvl="1"/>
            <a:r>
              <a:rPr lang="en-GB" smtClean="0"/>
              <a:t>Transformation of motion data into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text-like representations</a:t>
            </a:r>
          </a:p>
          <a:p>
            <a:pPr lvl="2"/>
            <a:r>
              <a:rPr lang="en-GB" smtClean="0"/>
              <a:t>J</a:t>
            </a:r>
            <a:r>
              <a:rPr lang="en-GB"/>
              <a:t>. Sedmidubsky, P. Budikova, V. Dohnal, and P. Zezula. </a:t>
            </a:r>
            <a:r>
              <a:rPr lang="en-GB" i="1"/>
              <a:t>Motion words: A text-like representation of 3D skeleton </a:t>
            </a:r>
            <a:r>
              <a:rPr lang="en-GB" i="1" smtClean="0"/>
              <a:t>sequences</a:t>
            </a:r>
            <a:r>
              <a:rPr lang="en-GB" smtClean="0"/>
              <a:t>. In </a:t>
            </a:r>
            <a:r>
              <a:rPr lang="en-GB"/>
              <a:t>42nd European Conference on Information Retrieval (ECIR). Springer, 2020, pp. 527– 541</a:t>
            </a:r>
            <a:r>
              <a:rPr lang="en-GB" smtClean="0"/>
              <a:t>.</a:t>
            </a:r>
          </a:p>
          <a:p>
            <a:pPr lvl="1"/>
            <a:r>
              <a:rPr lang="en-GB" smtClean="0"/>
              <a:t>Adaptation of 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>text-processing </a:t>
            </a:r>
            <a:r>
              <a:rPr lang="en-GB">
                <a:solidFill>
                  <a:schemeClr val="accent6">
                    <a:lumMod val="75000"/>
                  </a:schemeClr>
                </a:solidFill>
              </a:rPr>
              <a:t>techniques </a:t>
            </a:r>
            <a:endParaRPr lang="en-GB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2" indent="-342900"/>
            <a:endParaRPr lang="en-GB" smtClean="0"/>
          </a:p>
          <a:p>
            <a:endParaRPr lang="en-GB"/>
          </a:p>
        </p:txBody>
      </p:sp>
      <p:pic>
        <p:nvPicPr>
          <p:cNvPr id="3075" name="Picture 3" descr="C:\Users\petra\Desktop\4273913228_16560e7e9b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7"/>
            <a:ext cx="2376264" cy="15851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Motion Words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Motion Words: Principle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Representing motions by MWs:</a:t>
            </a:r>
          </a:p>
          <a:p>
            <a:pPr lvl="1"/>
            <a:r>
              <a:rPr lang="en-GB" smtClean="0"/>
              <a:t>Cut motion into short, overlapping segments</a:t>
            </a:r>
            <a:endParaRPr lang="en-GB"/>
          </a:p>
          <a:p>
            <a:pPr lvl="1"/>
            <a:r>
              <a:rPr lang="en-GB" smtClean="0"/>
              <a:t>Quantize </a:t>
            </a:r>
            <a:r>
              <a:rPr lang="en-GB"/>
              <a:t>the segment </a:t>
            </a:r>
            <a:r>
              <a:rPr lang="en-GB" smtClean="0"/>
              <a:t>space</a:t>
            </a:r>
          </a:p>
          <a:p>
            <a:pPr lvl="1"/>
            <a:r>
              <a:rPr lang="en-GB" smtClean="0"/>
              <a:t>Represent original sequence by identifiers </a:t>
            </a:r>
          </a:p>
          <a:p>
            <a:pPr marL="457200" lvl="1" indent="0">
              <a:buNone/>
            </a:pPr>
            <a:r>
              <a:rPr lang="en-GB"/>
              <a:t>	</a:t>
            </a:r>
            <a:r>
              <a:rPr lang="en-GB" smtClean="0"/>
              <a:t>of quantized segments</a:t>
            </a:r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 smtClean="0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 smtClean="0"/>
          </a:p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endParaRPr lang="en-GB"/>
          </a:p>
          <a:p>
            <a:endParaRPr lang="en-GB" smtClean="0"/>
          </a:p>
          <a:p>
            <a:pPr marL="0" indent="0">
              <a:buNone/>
            </a:pPr>
            <a:endParaRPr lang="en-GB"/>
          </a:p>
        </p:txBody>
      </p:sp>
      <p:grpSp>
        <p:nvGrpSpPr>
          <p:cNvPr id="88" name="Skupina 87"/>
          <p:cNvGrpSpPr/>
          <p:nvPr/>
        </p:nvGrpSpPr>
        <p:grpSpPr>
          <a:xfrm>
            <a:off x="6036781" y="1700808"/>
            <a:ext cx="2639675" cy="1512168"/>
            <a:chOff x="6036781" y="1916832"/>
            <a:chExt cx="2639675" cy="1512168"/>
          </a:xfrm>
        </p:grpSpPr>
        <p:sp>
          <p:nvSpPr>
            <p:cNvPr id="4" name="Obdélník 84">
              <a:extLst>
                <a:ext uri="{FF2B5EF4-FFF2-40B4-BE49-F238E27FC236}">
                  <a16:creationId xmlns="" xmlns:a16="http://schemas.microsoft.com/office/drawing/2014/main" id="{AFABDC39-8A80-43E9-86A1-8E0DF8951CDE}"/>
                </a:ext>
              </a:extLst>
            </p:cNvPr>
            <p:cNvSpPr/>
            <p:nvPr/>
          </p:nvSpPr>
          <p:spPr bwMode="auto">
            <a:xfrm>
              <a:off x="6292796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" name="Obdélník 85">
              <a:extLst>
                <a:ext uri="{FF2B5EF4-FFF2-40B4-BE49-F238E27FC236}">
                  <a16:creationId xmlns="" xmlns:a16="http://schemas.microsoft.com/office/drawing/2014/main" id="{888A00F5-C1B5-4F91-9482-B022C9086709}"/>
                </a:ext>
              </a:extLst>
            </p:cNvPr>
            <p:cNvSpPr/>
            <p:nvPr/>
          </p:nvSpPr>
          <p:spPr bwMode="auto">
            <a:xfrm>
              <a:off x="6668707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" name="Obdélník 86">
              <a:extLst>
                <a:ext uri="{FF2B5EF4-FFF2-40B4-BE49-F238E27FC236}">
                  <a16:creationId xmlns="" xmlns:a16="http://schemas.microsoft.com/office/drawing/2014/main" id="{93FB3294-1509-4FC6-819B-A251E7970ECF}"/>
                </a:ext>
              </a:extLst>
            </p:cNvPr>
            <p:cNvSpPr/>
            <p:nvPr/>
          </p:nvSpPr>
          <p:spPr bwMode="auto">
            <a:xfrm>
              <a:off x="7154785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Obdélník 87">
              <a:extLst>
                <a:ext uri="{FF2B5EF4-FFF2-40B4-BE49-F238E27FC236}">
                  <a16:creationId xmlns="" xmlns:a16="http://schemas.microsoft.com/office/drawing/2014/main" id="{CDFA9DD1-61C7-41E7-A56B-7634527D1495}"/>
                </a:ext>
              </a:extLst>
            </p:cNvPr>
            <p:cNvSpPr/>
            <p:nvPr/>
          </p:nvSpPr>
          <p:spPr bwMode="auto">
            <a:xfrm>
              <a:off x="7645478" y="2666784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" name="Obdélník 90">
              <a:extLst>
                <a:ext uri="{FF2B5EF4-FFF2-40B4-BE49-F238E27FC236}">
                  <a16:creationId xmlns="" xmlns:a16="http://schemas.microsoft.com/office/drawing/2014/main" id="{B754BCE5-56D2-400C-B63B-A6EE67525DBA}"/>
                </a:ext>
              </a:extLst>
            </p:cNvPr>
            <p:cNvSpPr/>
            <p:nvPr/>
          </p:nvSpPr>
          <p:spPr bwMode="auto">
            <a:xfrm>
              <a:off x="6457250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9" name="Obdélník 91">
              <a:extLst>
                <a:ext uri="{FF2B5EF4-FFF2-40B4-BE49-F238E27FC236}">
                  <a16:creationId xmlns="" xmlns:a16="http://schemas.microsoft.com/office/drawing/2014/main" id="{774129A4-B2A9-482B-8E49-4170E6FC4F86}"/>
                </a:ext>
              </a:extLst>
            </p:cNvPr>
            <p:cNvSpPr/>
            <p:nvPr/>
          </p:nvSpPr>
          <p:spPr bwMode="auto">
            <a:xfrm>
              <a:off x="6947943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0" name="Obdélník 92">
              <a:extLst>
                <a:ext uri="{FF2B5EF4-FFF2-40B4-BE49-F238E27FC236}">
                  <a16:creationId xmlns="" xmlns:a16="http://schemas.microsoft.com/office/drawing/2014/main" id="{ECFBE059-3C33-414F-BF26-04389CF37A46}"/>
                </a:ext>
              </a:extLst>
            </p:cNvPr>
            <p:cNvSpPr/>
            <p:nvPr/>
          </p:nvSpPr>
          <p:spPr bwMode="auto">
            <a:xfrm>
              <a:off x="7434021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1" name="Obdélník 93">
              <a:extLst>
                <a:ext uri="{FF2B5EF4-FFF2-40B4-BE49-F238E27FC236}">
                  <a16:creationId xmlns="" xmlns:a16="http://schemas.microsoft.com/office/drawing/2014/main" id="{ADAB6DFC-3CA6-4672-BA94-8DD8EAACD69B}"/>
                </a:ext>
              </a:extLst>
            </p:cNvPr>
            <p:cNvSpPr/>
            <p:nvPr/>
          </p:nvSpPr>
          <p:spPr bwMode="auto">
            <a:xfrm>
              <a:off x="7917093" y="2807089"/>
              <a:ext cx="486024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12" name="Straight Arrow Connector 271">
              <a:extLst>
                <a:ext uri="{FF2B5EF4-FFF2-40B4-BE49-F238E27FC236}">
                  <a16:creationId xmlns="" xmlns:a16="http://schemas.microsoft.com/office/drawing/2014/main" id="{002D1DED-09B8-4332-B2AB-F524F4A4BAEB}"/>
                </a:ext>
              </a:extLst>
            </p:cNvPr>
            <p:cNvCxnSpPr>
              <a:cxnSpLocks/>
            </p:cNvCxnSpPr>
            <p:nvPr/>
          </p:nvCxnSpPr>
          <p:spPr>
            <a:xfrm>
              <a:off x="6481889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272">
              <a:extLst>
                <a:ext uri="{FF2B5EF4-FFF2-40B4-BE49-F238E27FC236}">
                  <a16:creationId xmlns="" xmlns:a16="http://schemas.microsoft.com/office/drawing/2014/main" id="{CFB00961-8DE0-4325-A861-3EFB1617A75C}"/>
                </a:ext>
              </a:extLst>
            </p:cNvPr>
            <p:cNvCxnSpPr>
              <a:cxnSpLocks/>
            </p:cNvCxnSpPr>
            <p:nvPr/>
          </p:nvCxnSpPr>
          <p:spPr>
            <a:xfrm>
              <a:off x="6718847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49">
              <a:extLst>
                <a:ext uri="{FF2B5EF4-FFF2-40B4-BE49-F238E27FC236}">
                  <a16:creationId xmlns="" xmlns:a16="http://schemas.microsoft.com/office/drawing/2014/main" id="{A8145250-6BFB-4297-BEAD-2D0E6A275DC1}"/>
                </a:ext>
              </a:extLst>
            </p:cNvPr>
            <p:cNvSpPr txBox="1"/>
            <p:nvPr/>
          </p:nvSpPr>
          <p:spPr>
            <a:xfrm>
              <a:off x="6234759" y="269491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TextBox 274">
              <a:extLst>
                <a:ext uri="{FF2B5EF4-FFF2-40B4-BE49-F238E27FC236}">
                  <a16:creationId xmlns="" xmlns:a16="http://schemas.microsoft.com/office/drawing/2014/main" id="{3364CEAB-0A1E-424F-AD9B-57DDFD007E17}"/>
                </a:ext>
              </a:extLst>
            </p:cNvPr>
            <p:cNvSpPr txBox="1"/>
            <p:nvPr/>
          </p:nvSpPr>
          <p:spPr>
            <a:xfrm>
              <a:off x="8356710" y="2694915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6" name="Straight Arrow Connector 275">
              <a:extLst>
                <a:ext uri="{FF2B5EF4-FFF2-40B4-BE49-F238E27FC236}">
                  <a16:creationId xmlns="" xmlns:a16="http://schemas.microsoft.com/office/drawing/2014/main" id="{4C25CF15-F671-40DF-93F5-706CE6F46C03}"/>
                </a:ext>
              </a:extLst>
            </p:cNvPr>
            <p:cNvCxnSpPr>
              <a:cxnSpLocks/>
            </p:cNvCxnSpPr>
            <p:nvPr/>
          </p:nvCxnSpPr>
          <p:spPr>
            <a:xfrm>
              <a:off x="7192762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76">
              <a:extLst>
                <a:ext uri="{FF2B5EF4-FFF2-40B4-BE49-F238E27FC236}">
                  <a16:creationId xmlns="" xmlns:a16="http://schemas.microsoft.com/office/drawing/2014/main" id="{110EA68E-46B0-422F-A3CD-70443FE0B35E}"/>
                </a:ext>
              </a:extLst>
            </p:cNvPr>
            <p:cNvCxnSpPr>
              <a:cxnSpLocks/>
            </p:cNvCxnSpPr>
            <p:nvPr/>
          </p:nvCxnSpPr>
          <p:spPr>
            <a:xfrm>
              <a:off x="6955805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77">
              <a:extLst>
                <a:ext uri="{FF2B5EF4-FFF2-40B4-BE49-F238E27FC236}">
                  <a16:creationId xmlns="" xmlns:a16="http://schemas.microsoft.com/office/drawing/2014/main" id="{2611CC00-FC2D-44E4-BB27-94CC9B05A91B}"/>
                </a:ext>
              </a:extLst>
            </p:cNvPr>
            <p:cNvCxnSpPr>
              <a:cxnSpLocks/>
            </p:cNvCxnSpPr>
            <p:nvPr/>
          </p:nvCxnSpPr>
          <p:spPr>
            <a:xfrm>
              <a:off x="7429720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82">
              <a:extLst>
                <a:ext uri="{FF2B5EF4-FFF2-40B4-BE49-F238E27FC236}">
                  <a16:creationId xmlns="" xmlns:a16="http://schemas.microsoft.com/office/drawing/2014/main" id="{FC09A681-F4D0-48F5-9F01-29919B84B6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432" y="2666285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3">
              <a:extLst>
                <a:ext uri="{FF2B5EF4-FFF2-40B4-BE49-F238E27FC236}">
                  <a16:creationId xmlns="" xmlns:a16="http://schemas.microsoft.com/office/drawing/2014/main" id="{0FFE3BA0-49B0-47A9-B700-BFF27BB0F11C}"/>
                </a:ext>
              </a:extLst>
            </p:cNvPr>
            <p:cNvCxnSpPr>
              <a:cxnSpLocks/>
            </p:cNvCxnSpPr>
            <p:nvPr/>
          </p:nvCxnSpPr>
          <p:spPr>
            <a:xfrm>
              <a:off x="6103576" y="2809160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4">
              <a:extLst>
                <a:ext uri="{FF2B5EF4-FFF2-40B4-BE49-F238E27FC236}">
                  <a16:creationId xmlns="" xmlns:a16="http://schemas.microsoft.com/office/drawing/2014/main" id="{220675F7-1687-4134-B0F8-80CDE7614954}"/>
                </a:ext>
              </a:extLst>
            </p:cNvPr>
            <p:cNvCxnSpPr>
              <a:cxnSpLocks/>
            </p:cNvCxnSpPr>
            <p:nvPr/>
          </p:nvCxnSpPr>
          <p:spPr>
            <a:xfrm>
              <a:off x="6246458" y="2809160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85">
              <a:extLst>
                <a:ext uri="{FF2B5EF4-FFF2-40B4-BE49-F238E27FC236}">
                  <a16:creationId xmlns="" xmlns:a16="http://schemas.microsoft.com/office/drawing/2014/main" id="{98F7BCFD-DA1D-425C-AE29-8659D02E7588}"/>
                </a:ext>
              </a:extLst>
            </p:cNvPr>
            <p:cNvCxnSpPr>
              <a:cxnSpLocks/>
            </p:cNvCxnSpPr>
            <p:nvPr/>
          </p:nvCxnSpPr>
          <p:spPr>
            <a:xfrm>
              <a:off x="6259318" y="2952035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6">
              <a:extLst>
                <a:ext uri="{FF2B5EF4-FFF2-40B4-BE49-F238E27FC236}">
                  <a16:creationId xmlns="" xmlns:a16="http://schemas.microsoft.com/office/drawing/2014/main" id="{1968A022-358F-46C0-B0FF-51E6A828FC82}"/>
                </a:ext>
              </a:extLst>
            </p:cNvPr>
            <p:cNvCxnSpPr>
              <a:cxnSpLocks/>
            </p:cNvCxnSpPr>
            <p:nvPr/>
          </p:nvCxnSpPr>
          <p:spPr>
            <a:xfrm>
              <a:off x="8405279" y="2808214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87">
              <a:extLst>
                <a:ext uri="{FF2B5EF4-FFF2-40B4-BE49-F238E27FC236}">
                  <a16:creationId xmlns="" xmlns:a16="http://schemas.microsoft.com/office/drawing/2014/main" id="{8FBDE996-A3FC-40DD-BCD3-53DE36880E2A}"/>
                </a:ext>
              </a:extLst>
            </p:cNvPr>
            <p:cNvCxnSpPr>
              <a:cxnSpLocks/>
            </p:cNvCxnSpPr>
            <p:nvPr/>
          </p:nvCxnSpPr>
          <p:spPr>
            <a:xfrm>
              <a:off x="8412423" y="2951089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8">
              <a:extLst>
                <a:ext uri="{FF2B5EF4-FFF2-40B4-BE49-F238E27FC236}">
                  <a16:creationId xmlns="" xmlns:a16="http://schemas.microsoft.com/office/drawing/2014/main" id="{2D3ED948-0372-4487-9939-1E85BEEE602A}"/>
                </a:ext>
              </a:extLst>
            </p:cNvPr>
            <p:cNvCxnSpPr>
              <a:cxnSpLocks/>
            </p:cNvCxnSpPr>
            <p:nvPr/>
          </p:nvCxnSpPr>
          <p:spPr>
            <a:xfrm>
              <a:off x="8133145" y="2664214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9">
              <a:extLst>
                <a:ext uri="{FF2B5EF4-FFF2-40B4-BE49-F238E27FC236}">
                  <a16:creationId xmlns="" xmlns:a16="http://schemas.microsoft.com/office/drawing/2014/main" id="{B58DDC23-B529-41D5-A9FE-A52F71BA314F}"/>
                </a:ext>
              </a:extLst>
            </p:cNvPr>
            <p:cNvCxnSpPr>
              <a:cxnSpLocks/>
            </p:cNvCxnSpPr>
            <p:nvPr/>
          </p:nvCxnSpPr>
          <p:spPr>
            <a:xfrm>
              <a:off x="8140289" y="2807089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90">
              <a:extLst>
                <a:ext uri="{FF2B5EF4-FFF2-40B4-BE49-F238E27FC236}">
                  <a16:creationId xmlns="" xmlns:a16="http://schemas.microsoft.com/office/drawing/2014/main" id="{4F4A032F-C5AE-44D9-88BB-8ADD50E81B7C}"/>
                </a:ext>
              </a:extLst>
            </p:cNvPr>
            <p:cNvCxnSpPr>
              <a:cxnSpLocks/>
            </p:cNvCxnSpPr>
            <p:nvPr/>
          </p:nvCxnSpPr>
          <p:spPr>
            <a:xfrm>
              <a:off x="7659562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91">
              <a:extLst>
                <a:ext uri="{FF2B5EF4-FFF2-40B4-BE49-F238E27FC236}">
                  <a16:creationId xmlns="" xmlns:a16="http://schemas.microsoft.com/office/drawing/2014/main" id="{96399FB2-DC7B-479E-ACB7-23AB33512BDE}"/>
                </a:ext>
              </a:extLst>
            </p:cNvPr>
            <p:cNvCxnSpPr>
              <a:cxnSpLocks/>
            </p:cNvCxnSpPr>
            <p:nvPr/>
          </p:nvCxnSpPr>
          <p:spPr>
            <a:xfrm>
              <a:off x="8133478" y="2865694"/>
              <a:ext cx="0" cy="288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92">
              <a:extLst>
                <a:ext uri="{FF2B5EF4-FFF2-40B4-BE49-F238E27FC236}">
                  <a16:creationId xmlns="" xmlns:a16="http://schemas.microsoft.com/office/drawing/2014/main" id="{8FD2EF03-180E-446A-8620-69EF8708B287}"/>
                </a:ext>
              </a:extLst>
            </p:cNvPr>
            <p:cNvCxnSpPr>
              <a:cxnSpLocks/>
            </p:cNvCxnSpPr>
            <p:nvPr/>
          </p:nvCxnSpPr>
          <p:spPr>
            <a:xfrm>
              <a:off x="7896520" y="2748626"/>
              <a:ext cx="0" cy="396000"/>
            </a:xfrm>
            <a:prstGeom prst="straightConnector1">
              <a:avLst/>
            </a:prstGeom>
            <a:ln cap="rnd">
              <a:solidFill>
                <a:schemeClr val="accent1">
                  <a:lumMod val="75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3">
              <a:extLst>
                <a:ext uri="{FF2B5EF4-FFF2-40B4-BE49-F238E27FC236}">
                  <a16:creationId xmlns="" xmlns:a16="http://schemas.microsoft.com/office/drawing/2014/main" id="{7E897307-DB88-4E37-B56D-73D7947D363E}"/>
                </a:ext>
              </a:extLst>
            </p:cNvPr>
            <p:cNvSpPr txBox="1"/>
            <p:nvPr/>
          </p:nvSpPr>
          <p:spPr>
            <a:xfrm flipH="1">
              <a:off x="6198080" y="3121223"/>
              <a:ext cx="2381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accent2"/>
                  </a:solidFill>
                  <a:latin typeface="+mj-lt"/>
                </a:defRPr>
              </a:lvl1pPr>
            </a:lstStyle>
            <a:p>
              <a:r>
                <a:rPr lang="en-US" sz="1400" b="0" dirty="0">
                  <a:solidFill>
                    <a:schemeClr val="accent1">
                      <a:lumMod val="75000"/>
                    </a:schemeClr>
                  </a:solidFill>
                </a:rPr>
                <a:t>… A,  A,  B,  O,  M,  M,  P,  D, …  </a:t>
              </a:r>
            </a:p>
          </p:txBody>
        </p:sp>
        <p:sp>
          <p:nvSpPr>
            <p:cNvPr id="31" name="Obdélník 6">
              <a:extLst>
                <a:ext uri="{FF2B5EF4-FFF2-40B4-BE49-F238E27FC236}">
                  <a16:creationId xmlns="" xmlns:a16="http://schemas.microsoft.com/office/drawing/2014/main" id="{4F03EBF6-EEA4-402B-9786-F1EF41A89D4B}"/>
                </a:ext>
              </a:extLst>
            </p:cNvPr>
            <p:cNvSpPr/>
            <p:nvPr/>
          </p:nvSpPr>
          <p:spPr bwMode="auto">
            <a:xfrm>
              <a:off x="6285441" y="2031740"/>
              <a:ext cx="2149767" cy="144000"/>
            </a:xfrm>
            <a:prstGeom prst="rect">
              <a:avLst/>
            </a:prstGeom>
            <a:pattFill prst="dkVert">
              <a:fgClr>
                <a:schemeClr val="tx2">
                  <a:lumMod val="60000"/>
                  <a:lumOff val="40000"/>
                </a:schemeClr>
              </a:fgClr>
              <a:bgClr>
                <a:schemeClr val="tx2">
                  <a:lumMod val="20000"/>
                  <a:lumOff val="80000"/>
                </a:schemeClr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64193" tIns="32097" rIns="64193" bIns="32097" numCol="1" rtlCol="0" anchor="t" anchorCtr="0" compatLnSpc="1">
              <a:prstTxWarp prst="textNoShape">
                <a:avLst/>
              </a:prstTxWarp>
            </a:bodyPr>
            <a:lstStyle/>
            <a:p>
              <a:pPr defTabSz="642070" fontAlgn="base">
                <a:spcBef>
                  <a:spcPct val="0"/>
                </a:spcBef>
                <a:spcAft>
                  <a:spcPct val="0"/>
                </a:spcAft>
              </a:pPr>
              <a:endParaRPr lang="en-US" sz="1264" kern="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2" name="TextBox 274">
              <a:extLst>
                <a:ext uri="{FF2B5EF4-FFF2-40B4-BE49-F238E27FC236}">
                  <a16:creationId xmlns="" xmlns:a16="http://schemas.microsoft.com/office/drawing/2014/main" id="{3364CEAB-0A1E-424F-AD9B-57DDFD007E17}"/>
                </a:ext>
              </a:extLst>
            </p:cNvPr>
            <p:cNvSpPr txBox="1"/>
            <p:nvPr/>
          </p:nvSpPr>
          <p:spPr>
            <a:xfrm>
              <a:off x="8392607" y="1918321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33" name="Straight Connector 286">
              <a:extLst>
                <a:ext uri="{FF2B5EF4-FFF2-40B4-BE49-F238E27FC236}">
                  <a16:creationId xmlns="" xmlns:a16="http://schemas.microsoft.com/office/drawing/2014/main" id="{1968A022-358F-46C0-B0FF-51E6A828FC82}"/>
                </a:ext>
              </a:extLst>
            </p:cNvPr>
            <p:cNvCxnSpPr>
              <a:cxnSpLocks/>
            </p:cNvCxnSpPr>
            <p:nvPr/>
          </p:nvCxnSpPr>
          <p:spPr>
            <a:xfrm>
              <a:off x="8441176" y="2031620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87">
              <a:extLst>
                <a:ext uri="{FF2B5EF4-FFF2-40B4-BE49-F238E27FC236}">
                  <a16:creationId xmlns="" xmlns:a16="http://schemas.microsoft.com/office/drawing/2014/main" id="{8FBDE996-A3FC-40DD-BCD3-53DE36880E2A}"/>
                </a:ext>
              </a:extLst>
            </p:cNvPr>
            <p:cNvCxnSpPr>
              <a:cxnSpLocks/>
            </p:cNvCxnSpPr>
            <p:nvPr/>
          </p:nvCxnSpPr>
          <p:spPr>
            <a:xfrm>
              <a:off x="8448320" y="2174495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82">
              <a:extLst>
                <a:ext uri="{FF2B5EF4-FFF2-40B4-BE49-F238E27FC236}">
                  <a16:creationId xmlns="" xmlns:a16="http://schemas.microsoft.com/office/drawing/2014/main" id="{FC09A681-F4D0-48F5-9F01-29919B84B6B5}"/>
                </a:ext>
              </a:extLst>
            </p:cNvPr>
            <p:cNvCxnSpPr>
              <a:cxnSpLocks/>
            </p:cNvCxnSpPr>
            <p:nvPr/>
          </p:nvCxnSpPr>
          <p:spPr>
            <a:xfrm>
              <a:off x="6087769" y="2031724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83">
              <a:extLst>
                <a:ext uri="{FF2B5EF4-FFF2-40B4-BE49-F238E27FC236}">
                  <a16:creationId xmlns="" xmlns:a16="http://schemas.microsoft.com/office/drawing/2014/main" id="{0FFE3BA0-49B0-47A9-B700-BFF27BB0F11C}"/>
                </a:ext>
              </a:extLst>
            </p:cNvPr>
            <p:cNvCxnSpPr>
              <a:cxnSpLocks/>
            </p:cNvCxnSpPr>
            <p:nvPr/>
          </p:nvCxnSpPr>
          <p:spPr>
            <a:xfrm>
              <a:off x="6094913" y="2174599"/>
              <a:ext cx="18900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74">
              <a:extLst>
                <a:ext uri="{FF2B5EF4-FFF2-40B4-BE49-F238E27FC236}">
                  <a16:creationId xmlns="" xmlns:a16="http://schemas.microsoft.com/office/drawing/2014/main" id="{3364CEAB-0A1E-424F-AD9B-57DDFD007E17}"/>
                </a:ext>
              </a:extLst>
            </p:cNvPr>
            <p:cNvSpPr txBox="1"/>
            <p:nvPr/>
          </p:nvSpPr>
          <p:spPr>
            <a:xfrm>
              <a:off x="6036781" y="1916832"/>
              <a:ext cx="283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j-lt"/>
                </a:rPr>
                <a:t>…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8" name="Šipka dolů 37"/>
            <p:cNvSpPr/>
            <p:nvPr/>
          </p:nvSpPr>
          <p:spPr>
            <a:xfrm>
              <a:off x="7154731" y="2226098"/>
              <a:ext cx="205593" cy="338806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Obdélník 84">
            <a:extLst>
              <a:ext uri="{FF2B5EF4-FFF2-40B4-BE49-F238E27FC236}">
                <a16:creationId xmlns="" xmlns:a16="http://schemas.microsoft.com/office/drawing/2014/main" id="{38016477-83BC-4266-BBDB-07D5A809998F}"/>
              </a:ext>
            </a:extLst>
          </p:cNvPr>
          <p:cNvSpPr/>
          <p:nvPr/>
        </p:nvSpPr>
        <p:spPr bwMode="auto">
          <a:xfrm>
            <a:off x="1144327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" name="Obdélník 85">
            <a:extLst>
              <a:ext uri="{FF2B5EF4-FFF2-40B4-BE49-F238E27FC236}">
                <a16:creationId xmlns="" xmlns:a16="http://schemas.microsoft.com/office/drawing/2014/main" id="{C6A694BE-FF65-40C5-9592-8864BEE90700}"/>
              </a:ext>
            </a:extLst>
          </p:cNvPr>
          <p:cNvSpPr/>
          <p:nvPr/>
        </p:nvSpPr>
        <p:spPr bwMode="auto">
          <a:xfrm>
            <a:off x="1645516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1" name="Obdélník 86">
            <a:extLst>
              <a:ext uri="{FF2B5EF4-FFF2-40B4-BE49-F238E27FC236}">
                <a16:creationId xmlns="" xmlns:a16="http://schemas.microsoft.com/office/drawing/2014/main" id="{72C1FFAF-1708-47B0-A148-BCCA53624672}"/>
              </a:ext>
            </a:extLst>
          </p:cNvPr>
          <p:cNvSpPr/>
          <p:nvPr/>
        </p:nvSpPr>
        <p:spPr bwMode="auto">
          <a:xfrm>
            <a:off x="2293588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" name="Obdélník 87">
            <a:extLst>
              <a:ext uri="{FF2B5EF4-FFF2-40B4-BE49-F238E27FC236}">
                <a16:creationId xmlns="" xmlns:a16="http://schemas.microsoft.com/office/drawing/2014/main" id="{38429F1E-B933-4B10-A3CE-B67060C9F31C}"/>
              </a:ext>
            </a:extLst>
          </p:cNvPr>
          <p:cNvSpPr/>
          <p:nvPr/>
        </p:nvSpPr>
        <p:spPr bwMode="auto">
          <a:xfrm>
            <a:off x="2947812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" name="Obdélník 88">
            <a:extLst>
              <a:ext uri="{FF2B5EF4-FFF2-40B4-BE49-F238E27FC236}">
                <a16:creationId xmlns="" xmlns:a16="http://schemas.microsoft.com/office/drawing/2014/main" id="{EFCE1408-BBF9-43F9-BF6C-B8CFEA96B9A7}"/>
              </a:ext>
            </a:extLst>
          </p:cNvPr>
          <p:cNvSpPr/>
          <p:nvPr/>
        </p:nvSpPr>
        <p:spPr bwMode="auto">
          <a:xfrm>
            <a:off x="3576748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Obdélník 90">
            <a:extLst>
              <a:ext uri="{FF2B5EF4-FFF2-40B4-BE49-F238E27FC236}">
                <a16:creationId xmlns="" xmlns:a16="http://schemas.microsoft.com/office/drawing/2014/main" id="{53388374-ECE8-4C53-B6E5-B07D9153DA9E}"/>
              </a:ext>
            </a:extLst>
          </p:cNvPr>
          <p:cNvSpPr/>
          <p:nvPr/>
        </p:nvSpPr>
        <p:spPr bwMode="auto">
          <a:xfrm>
            <a:off x="1325488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5" name="Obdélník 91">
            <a:extLst>
              <a:ext uri="{FF2B5EF4-FFF2-40B4-BE49-F238E27FC236}">
                <a16:creationId xmlns="" xmlns:a16="http://schemas.microsoft.com/office/drawing/2014/main" id="{0689A9DE-44BD-4ED1-8BAD-804A19C26FA7}"/>
              </a:ext>
            </a:extLst>
          </p:cNvPr>
          <p:cNvSpPr/>
          <p:nvPr/>
        </p:nvSpPr>
        <p:spPr bwMode="auto">
          <a:xfrm>
            <a:off x="1979712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6" name="Obdélník 92">
            <a:extLst>
              <a:ext uri="{FF2B5EF4-FFF2-40B4-BE49-F238E27FC236}">
                <a16:creationId xmlns="" xmlns:a16="http://schemas.microsoft.com/office/drawing/2014/main" id="{F21200FB-63EC-4B63-95FD-B361BF43682A}"/>
              </a:ext>
            </a:extLst>
          </p:cNvPr>
          <p:cNvSpPr/>
          <p:nvPr/>
        </p:nvSpPr>
        <p:spPr bwMode="auto">
          <a:xfrm>
            <a:off x="2627784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7" name="Obdélník 93">
            <a:extLst>
              <a:ext uri="{FF2B5EF4-FFF2-40B4-BE49-F238E27FC236}">
                <a16:creationId xmlns="" xmlns:a16="http://schemas.microsoft.com/office/drawing/2014/main" id="{1D7EAB15-333C-45D4-AD57-6A6447EB5DCC}"/>
              </a:ext>
            </a:extLst>
          </p:cNvPr>
          <p:cNvSpPr/>
          <p:nvPr/>
        </p:nvSpPr>
        <p:spPr bwMode="auto">
          <a:xfrm>
            <a:off x="3271848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8" name="Obdélník 94">
            <a:extLst>
              <a:ext uri="{FF2B5EF4-FFF2-40B4-BE49-F238E27FC236}">
                <a16:creationId xmlns="" xmlns:a16="http://schemas.microsoft.com/office/drawing/2014/main" id="{A677513A-30CE-4704-B477-4799DD577FD6}"/>
              </a:ext>
            </a:extLst>
          </p:cNvPr>
          <p:cNvSpPr/>
          <p:nvPr/>
        </p:nvSpPr>
        <p:spPr bwMode="auto">
          <a:xfrm>
            <a:off x="3910944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9" name="Obdélník 90">
            <a:extLst>
              <a:ext uri="{FF2B5EF4-FFF2-40B4-BE49-F238E27FC236}">
                <a16:creationId xmlns="" xmlns:a16="http://schemas.microsoft.com/office/drawing/2014/main" id="{BD6AEDF1-A186-429D-B4D3-28E4354051D3}"/>
              </a:ext>
            </a:extLst>
          </p:cNvPr>
          <p:cNvSpPr/>
          <p:nvPr/>
        </p:nvSpPr>
        <p:spPr bwMode="auto">
          <a:xfrm>
            <a:off x="1499761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0" name="Obdélník 91">
            <a:extLst>
              <a:ext uri="{FF2B5EF4-FFF2-40B4-BE49-F238E27FC236}">
                <a16:creationId xmlns="" xmlns:a16="http://schemas.microsoft.com/office/drawing/2014/main" id="{3B3186B4-8414-47C4-AF36-390783829DAA}"/>
              </a:ext>
            </a:extLst>
          </p:cNvPr>
          <p:cNvSpPr/>
          <p:nvPr/>
        </p:nvSpPr>
        <p:spPr bwMode="auto">
          <a:xfrm>
            <a:off x="2153985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" name="Obdélník 92">
            <a:extLst>
              <a:ext uri="{FF2B5EF4-FFF2-40B4-BE49-F238E27FC236}">
                <a16:creationId xmlns="" xmlns:a16="http://schemas.microsoft.com/office/drawing/2014/main" id="{404F2301-6A9E-4386-A39D-50CCB18A6D85}"/>
              </a:ext>
            </a:extLst>
          </p:cNvPr>
          <p:cNvSpPr/>
          <p:nvPr/>
        </p:nvSpPr>
        <p:spPr bwMode="auto">
          <a:xfrm>
            <a:off x="2802057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" name="Obdélník 93">
            <a:extLst>
              <a:ext uri="{FF2B5EF4-FFF2-40B4-BE49-F238E27FC236}">
                <a16:creationId xmlns="" xmlns:a16="http://schemas.microsoft.com/office/drawing/2014/main" id="{815FBF80-FF57-462A-A42B-41ACBAE6C2DF}"/>
              </a:ext>
            </a:extLst>
          </p:cNvPr>
          <p:cNvSpPr/>
          <p:nvPr/>
        </p:nvSpPr>
        <p:spPr bwMode="auto">
          <a:xfrm>
            <a:off x="3446121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3" name="Obdélník 94">
            <a:extLst>
              <a:ext uri="{FF2B5EF4-FFF2-40B4-BE49-F238E27FC236}">
                <a16:creationId xmlns="" xmlns:a16="http://schemas.microsoft.com/office/drawing/2014/main" id="{09BBBBC4-E4A1-41B4-94BF-D060FEA3EF61}"/>
              </a:ext>
            </a:extLst>
          </p:cNvPr>
          <p:cNvSpPr/>
          <p:nvPr/>
        </p:nvSpPr>
        <p:spPr bwMode="auto">
          <a:xfrm>
            <a:off x="4085217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Obdélník 84">
            <a:extLst>
              <a:ext uri="{FF2B5EF4-FFF2-40B4-BE49-F238E27FC236}">
                <a16:creationId xmlns="" xmlns:a16="http://schemas.microsoft.com/office/drawing/2014/main" id="{38016477-83BC-4266-BBDB-07D5A809998F}"/>
              </a:ext>
            </a:extLst>
          </p:cNvPr>
          <p:cNvSpPr/>
          <p:nvPr/>
        </p:nvSpPr>
        <p:spPr bwMode="auto">
          <a:xfrm>
            <a:off x="4215744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5" name="Obdélník 85">
            <a:extLst>
              <a:ext uri="{FF2B5EF4-FFF2-40B4-BE49-F238E27FC236}">
                <a16:creationId xmlns="" xmlns:a16="http://schemas.microsoft.com/office/drawing/2014/main" id="{C6A694BE-FF65-40C5-9592-8864BEE90700}"/>
              </a:ext>
            </a:extLst>
          </p:cNvPr>
          <p:cNvSpPr/>
          <p:nvPr/>
        </p:nvSpPr>
        <p:spPr bwMode="auto">
          <a:xfrm>
            <a:off x="4716933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6" name="Obdélník 86">
            <a:extLst>
              <a:ext uri="{FF2B5EF4-FFF2-40B4-BE49-F238E27FC236}">
                <a16:creationId xmlns="" xmlns:a16="http://schemas.microsoft.com/office/drawing/2014/main" id="{72C1FFAF-1708-47B0-A148-BCCA53624672}"/>
              </a:ext>
            </a:extLst>
          </p:cNvPr>
          <p:cNvSpPr/>
          <p:nvPr/>
        </p:nvSpPr>
        <p:spPr bwMode="auto">
          <a:xfrm>
            <a:off x="5365005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7" name="Obdélník 87">
            <a:extLst>
              <a:ext uri="{FF2B5EF4-FFF2-40B4-BE49-F238E27FC236}">
                <a16:creationId xmlns="" xmlns:a16="http://schemas.microsoft.com/office/drawing/2014/main" id="{38429F1E-B933-4B10-A3CE-B67060C9F31C}"/>
              </a:ext>
            </a:extLst>
          </p:cNvPr>
          <p:cNvSpPr/>
          <p:nvPr/>
        </p:nvSpPr>
        <p:spPr bwMode="auto">
          <a:xfrm>
            <a:off x="6019229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8" name="Obdélník 88">
            <a:extLst>
              <a:ext uri="{FF2B5EF4-FFF2-40B4-BE49-F238E27FC236}">
                <a16:creationId xmlns="" xmlns:a16="http://schemas.microsoft.com/office/drawing/2014/main" id="{EFCE1408-BBF9-43F9-BF6C-B8CFEA96B9A7}"/>
              </a:ext>
            </a:extLst>
          </p:cNvPr>
          <p:cNvSpPr/>
          <p:nvPr/>
        </p:nvSpPr>
        <p:spPr bwMode="auto">
          <a:xfrm>
            <a:off x="6648165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9" name="Obdélník 90">
            <a:extLst>
              <a:ext uri="{FF2B5EF4-FFF2-40B4-BE49-F238E27FC236}">
                <a16:creationId xmlns="" xmlns:a16="http://schemas.microsoft.com/office/drawing/2014/main" id="{53388374-ECE8-4C53-B6E5-B07D9153DA9E}"/>
              </a:ext>
            </a:extLst>
          </p:cNvPr>
          <p:cNvSpPr/>
          <p:nvPr/>
        </p:nvSpPr>
        <p:spPr bwMode="auto">
          <a:xfrm>
            <a:off x="4396905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0" name="Obdélník 91">
            <a:extLst>
              <a:ext uri="{FF2B5EF4-FFF2-40B4-BE49-F238E27FC236}">
                <a16:creationId xmlns="" xmlns:a16="http://schemas.microsoft.com/office/drawing/2014/main" id="{0689A9DE-44BD-4ED1-8BAD-804A19C26FA7}"/>
              </a:ext>
            </a:extLst>
          </p:cNvPr>
          <p:cNvSpPr/>
          <p:nvPr/>
        </p:nvSpPr>
        <p:spPr bwMode="auto">
          <a:xfrm>
            <a:off x="5051129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1" name="Obdélník 92">
            <a:extLst>
              <a:ext uri="{FF2B5EF4-FFF2-40B4-BE49-F238E27FC236}">
                <a16:creationId xmlns="" xmlns:a16="http://schemas.microsoft.com/office/drawing/2014/main" id="{F21200FB-63EC-4B63-95FD-B361BF43682A}"/>
              </a:ext>
            </a:extLst>
          </p:cNvPr>
          <p:cNvSpPr/>
          <p:nvPr/>
        </p:nvSpPr>
        <p:spPr bwMode="auto">
          <a:xfrm>
            <a:off x="5699201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2" name="Obdélník 93">
            <a:extLst>
              <a:ext uri="{FF2B5EF4-FFF2-40B4-BE49-F238E27FC236}">
                <a16:creationId xmlns="" xmlns:a16="http://schemas.microsoft.com/office/drawing/2014/main" id="{1D7EAB15-333C-45D4-AD57-6A6447EB5DCC}"/>
              </a:ext>
            </a:extLst>
          </p:cNvPr>
          <p:cNvSpPr/>
          <p:nvPr/>
        </p:nvSpPr>
        <p:spPr bwMode="auto">
          <a:xfrm>
            <a:off x="6343265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3" name="Obdélník 94">
            <a:extLst>
              <a:ext uri="{FF2B5EF4-FFF2-40B4-BE49-F238E27FC236}">
                <a16:creationId xmlns="" xmlns:a16="http://schemas.microsoft.com/office/drawing/2014/main" id="{A677513A-30CE-4704-B477-4799DD577FD6}"/>
              </a:ext>
            </a:extLst>
          </p:cNvPr>
          <p:cNvSpPr/>
          <p:nvPr/>
        </p:nvSpPr>
        <p:spPr bwMode="auto">
          <a:xfrm>
            <a:off x="6982361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4" name="Obdélník 90">
            <a:extLst>
              <a:ext uri="{FF2B5EF4-FFF2-40B4-BE49-F238E27FC236}">
                <a16:creationId xmlns="" xmlns:a16="http://schemas.microsoft.com/office/drawing/2014/main" id="{BD6AEDF1-A186-429D-B4D3-28E4354051D3}"/>
              </a:ext>
            </a:extLst>
          </p:cNvPr>
          <p:cNvSpPr/>
          <p:nvPr/>
        </p:nvSpPr>
        <p:spPr bwMode="auto">
          <a:xfrm>
            <a:off x="4571178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5" name="Obdélník 91">
            <a:extLst>
              <a:ext uri="{FF2B5EF4-FFF2-40B4-BE49-F238E27FC236}">
                <a16:creationId xmlns="" xmlns:a16="http://schemas.microsoft.com/office/drawing/2014/main" id="{3B3186B4-8414-47C4-AF36-390783829DAA}"/>
              </a:ext>
            </a:extLst>
          </p:cNvPr>
          <p:cNvSpPr/>
          <p:nvPr/>
        </p:nvSpPr>
        <p:spPr bwMode="auto">
          <a:xfrm>
            <a:off x="5225402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Obdélník 92">
            <a:extLst>
              <a:ext uri="{FF2B5EF4-FFF2-40B4-BE49-F238E27FC236}">
                <a16:creationId xmlns="" xmlns:a16="http://schemas.microsoft.com/office/drawing/2014/main" id="{404F2301-6A9E-4386-A39D-50CCB18A6D85}"/>
              </a:ext>
            </a:extLst>
          </p:cNvPr>
          <p:cNvSpPr/>
          <p:nvPr/>
        </p:nvSpPr>
        <p:spPr bwMode="auto">
          <a:xfrm>
            <a:off x="5873474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7" name="Obdélník 93">
            <a:extLst>
              <a:ext uri="{FF2B5EF4-FFF2-40B4-BE49-F238E27FC236}">
                <a16:creationId xmlns="" xmlns:a16="http://schemas.microsoft.com/office/drawing/2014/main" id="{815FBF80-FF57-462A-A42B-41ACBAE6C2DF}"/>
              </a:ext>
            </a:extLst>
          </p:cNvPr>
          <p:cNvSpPr/>
          <p:nvPr/>
        </p:nvSpPr>
        <p:spPr bwMode="auto">
          <a:xfrm>
            <a:off x="6517538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8" name="Obdélník 94">
            <a:extLst>
              <a:ext uri="{FF2B5EF4-FFF2-40B4-BE49-F238E27FC236}">
                <a16:creationId xmlns="" xmlns:a16="http://schemas.microsoft.com/office/drawing/2014/main" id="{09BBBBC4-E4A1-41B4-94BF-D060FEA3EF61}"/>
              </a:ext>
            </a:extLst>
          </p:cNvPr>
          <p:cNvSpPr/>
          <p:nvPr/>
        </p:nvSpPr>
        <p:spPr bwMode="auto">
          <a:xfrm>
            <a:off x="7156634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Obdélník 84">
            <a:extLst>
              <a:ext uri="{FF2B5EF4-FFF2-40B4-BE49-F238E27FC236}">
                <a16:creationId xmlns="" xmlns:a16="http://schemas.microsoft.com/office/drawing/2014/main" id="{38016477-83BC-4266-BBDB-07D5A809998F}"/>
              </a:ext>
            </a:extLst>
          </p:cNvPr>
          <p:cNvSpPr/>
          <p:nvPr/>
        </p:nvSpPr>
        <p:spPr bwMode="auto">
          <a:xfrm>
            <a:off x="7240974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Obdélník 85">
            <a:extLst>
              <a:ext uri="{FF2B5EF4-FFF2-40B4-BE49-F238E27FC236}">
                <a16:creationId xmlns="" xmlns:a16="http://schemas.microsoft.com/office/drawing/2014/main" id="{C6A694BE-FF65-40C5-9592-8864BEE90700}"/>
              </a:ext>
            </a:extLst>
          </p:cNvPr>
          <p:cNvSpPr/>
          <p:nvPr/>
        </p:nvSpPr>
        <p:spPr bwMode="auto">
          <a:xfrm>
            <a:off x="7742163" y="3684749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1" name="Obdélník 90">
            <a:extLst>
              <a:ext uri="{FF2B5EF4-FFF2-40B4-BE49-F238E27FC236}">
                <a16:creationId xmlns="" xmlns:a16="http://schemas.microsoft.com/office/drawing/2014/main" id="{53388374-ECE8-4C53-B6E5-B07D9153DA9E}"/>
              </a:ext>
            </a:extLst>
          </p:cNvPr>
          <p:cNvSpPr/>
          <p:nvPr/>
        </p:nvSpPr>
        <p:spPr bwMode="auto">
          <a:xfrm>
            <a:off x="7422135" y="38250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Obdélník 71">
            <a:extLst>
              <a:ext uri="{FF2B5EF4-FFF2-40B4-BE49-F238E27FC236}">
                <a16:creationId xmlns="" xmlns:a16="http://schemas.microsoft.com/office/drawing/2014/main" id="{BD6AEDF1-A186-429D-B4D3-28E4354051D3}"/>
              </a:ext>
            </a:extLst>
          </p:cNvPr>
          <p:cNvSpPr/>
          <p:nvPr/>
        </p:nvSpPr>
        <p:spPr bwMode="auto">
          <a:xfrm>
            <a:off x="7596408" y="3977454"/>
            <a:ext cx="648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73" name="Přímá spojnice 72"/>
          <p:cNvCxnSpPr/>
          <p:nvPr/>
        </p:nvCxnSpPr>
        <p:spPr>
          <a:xfrm flipH="1">
            <a:off x="3900749" y="4081144"/>
            <a:ext cx="508468" cy="100811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2951784" y="3969054"/>
            <a:ext cx="5470635" cy="32811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5689006" y="4133111"/>
            <a:ext cx="107130" cy="95614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5710580" y="3577089"/>
            <a:ext cx="162894" cy="55602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>
            <a:stCxn id="46" idx="2"/>
          </p:cNvCxnSpPr>
          <p:nvPr/>
        </p:nvCxnSpPr>
        <p:spPr>
          <a:xfrm flipH="1">
            <a:off x="755576" y="3969054"/>
            <a:ext cx="2196208" cy="32811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 flipH="1">
            <a:off x="2937653" y="3505080"/>
            <a:ext cx="122179" cy="47237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4383858" y="3577088"/>
            <a:ext cx="25359" cy="50405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ál 79"/>
          <p:cNvSpPr/>
          <p:nvPr/>
        </p:nvSpPr>
        <p:spPr>
          <a:xfrm>
            <a:off x="785488" y="3468749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1" name="Ovál 80"/>
          <p:cNvSpPr/>
          <p:nvPr/>
        </p:nvSpPr>
        <p:spPr>
          <a:xfrm>
            <a:off x="1062505" y="4638694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B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2" name="Ovál 81"/>
          <p:cNvSpPr/>
          <p:nvPr/>
        </p:nvSpPr>
        <p:spPr>
          <a:xfrm>
            <a:off x="3288190" y="3429000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C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3" name="Ovál 82"/>
          <p:cNvSpPr/>
          <p:nvPr/>
        </p:nvSpPr>
        <p:spPr>
          <a:xfrm>
            <a:off x="4537993" y="4755183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4" name="Ovál 83"/>
          <p:cNvSpPr/>
          <p:nvPr/>
        </p:nvSpPr>
        <p:spPr>
          <a:xfrm>
            <a:off x="4835129" y="3433088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D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5" name="Ovál 84"/>
          <p:cNvSpPr/>
          <p:nvPr/>
        </p:nvSpPr>
        <p:spPr>
          <a:xfrm>
            <a:off x="7618974" y="3590430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F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6" name="Ovál 85"/>
          <p:cNvSpPr/>
          <p:nvPr/>
        </p:nvSpPr>
        <p:spPr>
          <a:xfrm>
            <a:off x="7583451" y="4467183"/>
            <a:ext cx="540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C000"/>
                </a:solidFill>
              </a:rPr>
              <a:t>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7" name="Obdélník 6">
            <a:extLst>
              <a:ext uri="{FF2B5EF4-FFF2-40B4-BE49-F238E27FC236}">
                <a16:creationId xmlns="" xmlns:a16="http://schemas.microsoft.com/office/drawing/2014/main" id="{1FFD2BC0-43BE-47FB-8EF8-45A0C7955EB1}"/>
              </a:ext>
            </a:extLst>
          </p:cNvPr>
          <p:cNvSpPr/>
          <p:nvPr/>
        </p:nvSpPr>
        <p:spPr bwMode="auto">
          <a:xfrm>
            <a:off x="1144191" y="3689574"/>
            <a:ext cx="7254000" cy="144000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rgbClr val="5B9BD5">
                <a:lumMod val="20000"/>
                <a:lumOff val="80000"/>
              </a:srgbClr>
            </a:bgClr>
          </a:pattFill>
          <a:ln w="19050" cap="flat" cmpd="sng" algn="ctr">
            <a:solidFill>
              <a:srgbClr val="4472C4">
                <a:lumMod val="75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9" name="TextovéPole 88"/>
          <p:cNvSpPr txBox="1"/>
          <p:nvPr/>
        </p:nvSpPr>
        <p:spPr>
          <a:xfrm>
            <a:off x="540469" y="6063679"/>
            <a:ext cx="789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smtClean="0">
                <a:solidFill>
                  <a:srgbClr val="44546A"/>
                </a:solidFill>
              </a:rPr>
              <a:t>1</a:t>
            </a:r>
            <a:endParaRPr lang="en-GB" sz="1200">
              <a:solidFill>
                <a:srgbClr val="44546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8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58 0.00509 L 0.05468 -4.45293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5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-4.904E-7 L -0.0776 0.1103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550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483 0.03655 L -0.07101 -4.8184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182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3.51145E-6 L 0.02413 0.1207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60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42 0.02614 L 1.94444E-6 -4.2563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31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51145E-6 L -0.03021 0.14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707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63 -0.03703 L 0.0948 -0.020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81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691 0.03655 L -0.06198 0.12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448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64 -0.02059 L -0.04705 0.0587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95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8 -0.04282 L 0.08003 -0.0583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78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2.13278E-6 L 0.00069 0.0675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37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4.84617E-6 L -0.0552 0.1154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576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2.13278E-6 L -0.00678 0.0571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84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4.28406E-6 L 0.0809 0.057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84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541 0.04695 L 0.05469 4.61948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235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7.40741E-7 L -0.06701 0.1777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888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4.44444E-6 L -0.05903 0.1418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708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4.44444E-6 L -0.17795 0.141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708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3.51145E-6 L 0.07604 0.183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918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3.51145E-6 L 0.05903 -0.0261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319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663 -0.02059 L -0.06146 0.0691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48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507 -0.02059 L 0.12049 0.1216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710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93 -0.00509 L -0.01737 0.1268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659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2.59259E-6 L -0.07066 0.1527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763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97 -0.04279 L -0.16892 0.0143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84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4.28406E-6 L 0.09445 0.0629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314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98 -0.04279 L 0.05869 0.0772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599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3.7037E-7 L -0.19306 0.141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706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55 0.03655 L -0.1243 -0.042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-39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3.51145E-6 L 0.05069 0.183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918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44444E-6 L -0.10643 0.1733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865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111E-6 L -0.10296 -0.0050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25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101 0.03655 L -0.10364 -0.042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3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7" grpId="1" animBg="1"/>
      <p:bldP spid="89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8.6|5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2.1|3.7|3.9|7.6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6|35.9|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5|3.5|4.3|5.1|5.8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4.7|4|19.5|2.7|11.5|23.3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237595</TotalTime>
  <Words>1902</Words>
  <Application>Microsoft Office PowerPoint</Application>
  <PresentationFormat>Předvádění na obrazovce (4:3)</PresentationFormat>
  <Paragraphs>433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Efficient Processing of 3D Human Motions</vt:lpstr>
      <vt:lpstr>Outline</vt:lpstr>
      <vt:lpstr>Motivation</vt:lpstr>
      <vt:lpstr>Digitization of Human Motion</vt:lpstr>
      <vt:lpstr>Types of Motion Data</vt:lpstr>
      <vt:lpstr>Processing Motion Data</vt:lpstr>
      <vt:lpstr>Towards Efficient Processing Motion Data</vt:lpstr>
      <vt:lpstr>Motion Words</vt:lpstr>
      <vt:lpstr>Motion Words: Principle</vt:lpstr>
      <vt:lpstr>Motion Words: Principle (cont.)</vt:lpstr>
      <vt:lpstr>Hard MWs</vt:lpstr>
      <vt:lpstr>Soft MWs</vt:lpstr>
      <vt:lpstr>MW Quality Evaluation</vt:lpstr>
      <vt:lpstr>MW Quality Evaluation (cont.)</vt:lpstr>
      <vt:lpstr>Current challenge:  Efficient &amp; scalable processing of soft-MW documents</vt:lpstr>
      <vt:lpstr>What can we do with soft MWs?</vt:lpstr>
      <vt:lpstr>The Bag-of-Words Model</vt:lpstr>
      <vt:lpstr>The Bag-of-Words Model: Evaluation</vt:lpstr>
      <vt:lpstr>Indexing Soft MWs Using Inverted Files</vt:lpstr>
      <vt:lpstr>Construction of Expanded Posting Lists</vt:lpstr>
      <vt:lpstr>Construction of Expanded Posting Lists (cont.)</vt:lpstr>
      <vt:lpstr>Construction of Expanded Posting Lists (cont.)</vt:lpstr>
      <vt:lpstr>Retrieval Efficiency Using Inverted Files</vt:lpstr>
      <vt:lpstr>Scalable Processing of MW Posting Lists</vt:lpstr>
      <vt:lpstr>Scalable Processing of MW Posting Lists (cont.)</vt:lpstr>
      <vt:lpstr>Scalable Processing of MWs – the big picture</vt:lpstr>
      <vt:lpstr>Experimental Evaluation</vt:lpstr>
      <vt:lpstr>Conclusions</vt:lpstr>
      <vt:lpstr>Questions, please!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petra</cp:lastModifiedBy>
  <cp:revision>1294</cp:revision>
  <dcterms:created xsi:type="dcterms:W3CDTF">2013-03-13T15:03:44Z</dcterms:created>
  <dcterms:modified xsi:type="dcterms:W3CDTF">2021-04-06T07:55:22Z</dcterms:modified>
</cp:coreProperties>
</file>