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9" r:id="rId4"/>
    <p:sldId id="269" r:id="rId5"/>
    <p:sldId id="271" r:id="rId6"/>
    <p:sldId id="272" r:id="rId7"/>
    <p:sldId id="273" r:id="rId8"/>
    <p:sldId id="310" r:id="rId9"/>
    <p:sldId id="281" r:id="rId10"/>
    <p:sldId id="292" r:id="rId11"/>
    <p:sldId id="274" r:id="rId12"/>
    <p:sldId id="275" r:id="rId13"/>
    <p:sldId id="290" r:id="rId14"/>
    <p:sldId id="278" r:id="rId15"/>
    <p:sldId id="279" r:id="rId16"/>
    <p:sldId id="286" r:id="rId17"/>
    <p:sldId id="312" r:id="rId18"/>
    <p:sldId id="315" r:id="rId19"/>
    <p:sldId id="298" r:id="rId20"/>
    <p:sldId id="299" r:id="rId21"/>
    <p:sldId id="301" r:id="rId22"/>
    <p:sldId id="302" r:id="rId23"/>
    <p:sldId id="304" r:id="rId24"/>
    <p:sldId id="303" r:id="rId25"/>
    <p:sldId id="308" r:id="rId26"/>
    <p:sldId id="305" r:id="rId27"/>
    <p:sldId id="296" r:id="rId28"/>
    <p:sldId id="294" r:id="rId29"/>
    <p:sldId id="314" r:id="rId30"/>
    <p:sldId id="306" r:id="rId31"/>
    <p:sldId id="311" r:id="rId32"/>
    <p:sldId id="313" r:id="rId33"/>
    <p:sldId id="30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064"/>
    <a:srgbClr val="44546A"/>
    <a:srgbClr val="6B82A1"/>
    <a:srgbClr val="B4D79D"/>
    <a:srgbClr val="4F7A32"/>
    <a:srgbClr val="D6E9C9"/>
    <a:srgbClr val="7AB751"/>
    <a:srgbClr val="FCD8BA"/>
    <a:srgbClr val="F9B47B"/>
    <a:srgbClr val="8C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13. 3. 2014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13. 3. 2014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3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3" y="6381328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z="1200" smtClean="0"/>
              <a:t>CEMI, Praha,</a:t>
            </a:r>
            <a:r>
              <a:rPr lang="en-GB" sz="1200" baseline="0" smtClean="0"/>
              <a:t> 14. 3. 2014</a:t>
            </a:r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29" y="6401073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 err="1" smtClean="0"/>
              <a:t>Slide</a:t>
            </a:r>
            <a:r>
              <a:rPr lang="cs-CZ" sz="1200" dirty="0" smtClean="0"/>
              <a:t>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cs-CZ" sz="1200" dirty="0" smtClean="0"/>
              <a:t> </a:t>
            </a:r>
            <a:r>
              <a:rPr lang="cs-CZ" sz="1200" err="1" smtClean="0"/>
              <a:t>of</a:t>
            </a:r>
            <a:r>
              <a:rPr lang="cs-CZ" sz="1200" smtClean="0"/>
              <a:t> </a:t>
            </a:r>
            <a:r>
              <a:rPr lang="en-GB" sz="1200" smtClean="0"/>
              <a:t>33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7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165618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Search-based image annotation</a:t>
            </a: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(ideas for </a:t>
            </a:r>
            <a:r>
              <a:rPr lang="en-US" sz="3000" dirty="0" smtClean="0"/>
              <a:t>joint journal paper)</a:t>
            </a:r>
            <a:endParaRPr lang="cs-CZ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92624"/>
            <a:ext cx="7848872" cy="1752600"/>
          </a:xfrm>
        </p:spPr>
        <p:txBody>
          <a:bodyPr>
            <a:noAutofit/>
          </a:bodyPr>
          <a:lstStyle/>
          <a:p>
            <a:r>
              <a:rPr lang="en-GB" sz="2400" smtClean="0"/>
              <a:t>CEMI meeting, Praha, 14. 3. 2014</a:t>
            </a:r>
            <a:endParaRPr lang="en-US" sz="1600" dirty="0" smtClean="0"/>
          </a:p>
          <a:p>
            <a:endParaRPr lang="en-US" sz="2400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formalization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that the annotation task is defined by a </a:t>
            </a:r>
            <a:r>
              <a:rPr lang="en-US" dirty="0">
                <a:solidFill>
                  <a:srgbClr val="89C064"/>
                </a:solidFill>
              </a:rPr>
              <a:t>query image </a:t>
            </a:r>
            <a:r>
              <a:rPr lang="en-US" i="1" dirty="0">
                <a:solidFill>
                  <a:srgbClr val="89C064"/>
                </a:solidFill>
              </a:rPr>
              <a:t>I</a:t>
            </a:r>
            <a:r>
              <a:rPr lang="en-US" dirty="0">
                <a:solidFill>
                  <a:srgbClr val="89C064"/>
                </a:solidFill>
              </a:rPr>
              <a:t> </a:t>
            </a:r>
            <a:r>
              <a:rPr lang="en-US" dirty="0"/>
              <a:t>and a </a:t>
            </a:r>
            <a:r>
              <a:rPr lang="en-US" dirty="0">
                <a:solidFill>
                  <a:srgbClr val="89C064"/>
                </a:solidFill>
              </a:rPr>
              <a:t>vocabulary </a:t>
            </a:r>
            <a:r>
              <a:rPr lang="en-US" i="1" dirty="0">
                <a:solidFill>
                  <a:srgbClr val="89C064"/>
                </a:solidFill>
              </a:rPr>
              <a:t>V</a:t>
            </a:r>
            <a:r>
              <a:rPr lang="en-US" dirty="0"/>
              <a:t> of </a:t>
            </a:r>
            <a:r>
              <a:rPr lang="en-US"/>
              <a:t>candidate </a:t>
            </a:r>
            <a:r>
              <a:rPr lang="en-US" smtClean="0"/>
              <a:t>concepts</a:t>
            </a:r>
          </a:p>
          <a:p>
            <a:r>
              <a:rPr lang="en-US" smtClean="0"/>
              <a:t>The </a:t>
            </a:r>
            <a:r>
              <a:rPr lang="en-US" dirty="0" smtClean="0">
                <a:solidFill>
                  <a:srgbClr val="89C064"/>
                </a:solidFill>
              </a:rPr>
              <a:t>annotation </a:t>
            </a:r>
            <a:r>
              <a:rPr lang="en-US" dirty="0">
                <a:solidFill>
                  <a:srgbClr val="89C064"/>
                </a:solidFill>
              </a:rPr>
              <a:t>function </a:t>
            </a:r>
            <a:r>
              <a:rPr lang="en-US" i="1" dirty="0" err="1">
                <a:solidFill>
                  <a:srgbClr val="89C064"/>
                </a:solidFill>
              </a:rPr>
              <a:t>f</a:t>
            </a:r>
            <a:r>
              <a:rPr lang="en-US" i="1" baseline="-25000" dirty="0" err="1">
                <a:solidFill>
                  <a:srgbClr val="89C064"/>
                </a:solidFill>
              </a:rPr>
              <a:t>A</a:t>
            </a:r>
            <a:r>
              <a:rPr lang="en-US" dirty="0">
                <a:solidFill>
                  <a:srgbClr val="89C064"/>
                </a:solidFill>
              </a:rPr>
              <a:t> </a:t>
            </a:r>
            <a:r>
              <a:rPr lang="en-US" dirty="0"/>
              <a:t>assigns to each concept </a:t>
            </a:r>
            <a:r>
              <a:rPr lang="en-US" i="1" dirty="0"/>
              <a:t>c</a:t>
            </a:r>
            <a:r>
              <a:rPr lang="en-US" dirty="0"/>
              <a:t> ∈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smtClean="0"/>
              <a:t>its probability </a:t>
            </a:r>
            <a:r>
              <a:rPr lang="en-US" dirty="0"/>
              <a:t>of being relevant </a:t>
            </a:r>
            <a:r>
              <a:rPr lang="en-US"/>
              <a:t>for </a:t>
            </a:r>
            <a:r>
              <a:rPr lang="en-US" i="1" smtClean="0"/>
              <a:t>I</a:t>
            </a:r>
          </a:p>
          <a:p>
            <a:endParaRPr lang="en-US" smtClean="0"/>
          </a:p>
          <a:p>
            <a:r>
              <a:rPr lang="en-US" smtClean="0"/>
              <a:t>Covers different variations of keyword annotation:</a:t>
            </a:r>
            <a:endParaRPr lang="en-US"/>
          </a:p>
          <a:p>
            <a:pPr lvl="1"/>
            <a:r>
              <a:rPr lang="en-US" smtClean="0"/>
              <a:t>Classification tasks: small </a:t>
            </a:r>
            <a:r>
              <a:rPr lang="en-US" i="1" smtClean="0"/>
              <a:t>V</a:t>
            </a:r>
            <a:r>
              <a:rPr lang="en-US" smtClean="0"/>
              <a:t>, relevance threshold to decide whether </a:t>
            </a:r>
            <a:r>
              <a:rPr lang="en-US" i="1" smtClean="0"/>
              <a:t>I</a:t>
            </a:r>
            <a:r>
              <a:rPr lang="en-US" smtClean="0"/>
              <a:t> belongs to a given class</a:t>
            </a:r>
          </a:p>
          <a:p>
            <a:pPr lvl="1"/>
            <a:r>
              <a:rPr lang="en-US" smtClean="0"/>
              <a:t>Annotation tasks: wide or even unlimited </a:t>
            </a:r>
            <a:r>
              <a:rPr lang="en-US" i="1" smtClean="0"/>
              <a:t>V</a:t>
            </a:r>
            <a:r>
              <a:rPr lang="en-US" smtClean="0"/>
              <a:t>, </a:t>
            </a:r>
            <a:r>
              <a:rPr lang="en-US" i="1" smtClean="0"/>
              <a:t>N</a:t>
            </a:r>
            <a:r>
              <a:rPr lang="en-US" smtClean="0"/>
              <a:t> most probable concepts returned</a:t>
            </a:r>
          </a:p>
          <a:p>
            <a:pPr lvl="1"/>
            <a:r>
              <a:rPr lang="en-US" smtClean="0"/>
              <a:t>Hierarchical annotation: vocabulary </a:t>
            </a:r>
            <a:r>
              <a:rPr lang="en-US" i="1" smtClean="0"/>
              <a:t>V</a:t>
            </a:r>
            <a:r>
              <a:rPr lang="en-US" smtClean="0"/>
              <a:t> is hierarchically structured, system returns top </a:t>
            </a:r>
            <a:r>
              <a:rPr lang="en-US" i="1" smtClean="0"/>
              <a:t>N</a:t>
            </a:r>
            <a:r>
              <a:rPr lang="en-US" smtClean="0"/>
              <a:t> categories + </a:t>
            </a:r>
            <a:r>
              <a:rPr lang="en-US" i="1" smtClean="0"/>
              <a:t>M</a:t>
            </a:r>
            <a:r>
              <a:rPr lang="en-US" smtClean="0"/>
              <a:t> descriptive keywords in each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</a:t>
            </a:r>
            <a:endParaRPr lang="cs-CZ" dirty="0"/>
          </a:p>
        </p:txBody>
      </p:sp>
      <p:sp>
        <p:nvSpPr>
          <p:cNvPr id="5" name="Circular Arrow 4"/>
          <p:cNvSpPr/>
          <p:nvPr/>
        </p:nvSpPr>
        <p:spPr>
          <a:xfrm>
            <a:off x="971600" y="1706772"/>
            <a:ext cx="7056784" cy="4320480"/>
          </a:xfrm>
          <a:prstGeom prst="circularArrow">
            <a:avLst>
              <a:gd name="adj1" fmla="val 2093"/>
              <a:gd name="adj2" fmla="val 306031"/>
              <a:gd name="adj3" fmla="val 14420910"/>
              <a:gd name="adj4" fmla="val 9090777"/>
              <a:gd name="adj5" fmla="val 364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971600" y="1719864"/>
            <a:ext cx="7056784" cy="4451404"/>
          </a:xfrm>
          <a:prstGeom prst="circularArrow">
            <a:avLst>
              <a:gd name="adj1" fmla="val 2176"/>
              <a:gd name="adj2" fmla="val 222700"/>
              <a:gd name="adj3" fmla="val 1377780"/>
              <a:gd name="adj4" fmla="val 17186400"/>
              <a:gd name="adj5" fmla="val 405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Picture 2" descr="H:\employee_female_uprav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09" y="1412776"/>
            <a:ext cx="1136994" cy="1086084"/>
          </a:xfrm>
          <a:prstGeom prst="rect">
            <a:avLst/>
          </a:prstGeom>
          <a:noFill/>
        </p:spPr>
      </p:pic>
      <p:grpSp>
        <p:nvGrpSpPr>
          <p:cNvPr id="8" name="Group 47"/>
          <p:cNvGrpSpPr/>
          <p:nvPr/>
        </p:nvGrpSpPr>
        <p:grpSpPr>
          <a:xfrm>
            <a:off x="5601960" y="2691464"/>
            <a:ext cx="2714456" cy="1047273"/>
            <a:chOff x="6300192" y="2564904"/>
            <a:chExt cx="2376264" cy="1152000"/>
          </a:xfrm>
        </p:grpSpPr>
        <p:sp>
          <p:nvSpPr>
            <p:cNvPr id="9" name="Rectangle 8"/>
            <p:cNvSpPr/>
            <p:nvPr/>
          </p:nvSpPr>
          <p:spPr>
            <a:xfrm>
              <a:off x="6300192" y="2564904"/>
              <a:ext cx="2376264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4" descr="https://encrypted-tbn3.gstatic.com/images?q=tbn:ANd9GcRLzH7kswrARM4BXFt4f0UK1kFGhP7eFtQ_1hrfUdRvua8P0m9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18963" y="2781740"/>
              <a:ext cx="897192" cy="89719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740351" y="3140968"/>
              <a:ext cx="709291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0565" y="2578544"/>
              <a:ext cx="212592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New query/relevance feedback</a:t>
              </a:r>
              <a:endParaRPr lang="cs-CZ" sz="1400" i="1" dirty="0"/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683568" y="2669889"/>
            <a:ext cx="2550982" cy="1047273"/>
            <a:chOff x="248751" y="2636912"/>
            <a:chExt cx="2378769" cy="1152000"/>
          </a:xfrm>
        </p:grpSpPr>
        <p:sp>
          <p:nvSpPr>
            <p:cNvPr id="14" name="Rectangle 13"/>
            <p:cNvSpPr/>
            <p:nvPr/>
          </p:nvSpPr>
          <p:spPr>
            <a:xfrm>
              <a:off x="251520" y="2636912"/>
              <a:ext cx="2376000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751" y="2650552"/>
              <a:ext cx="2375105" cy="575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Output </a:t>
              </a:r>
            </a:p>
            <a:p>
              <a:pPr algn="ctr"/>
              <a:r>
                <a:rPr lang="en-GB" sz="1400" i="1" dirty="0" smtClean="0"/>
                <a:t>(intermediate or final result)</a:t>
              </a:r>
              <a:endParaRPr lang="cs-CZ" sz="1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852" y="3284985"/>
              <a:ext cx="1737354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Flower, nature, ...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35696" y="4227052"/>
            <a:ext cx="5184576" cy="194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Box 17"/>
          <p:cNvSpPr txBox="1"/>
          <p:nvPr/>
        </p:nvSpPr>
        <p:spPr>
          <a:xfrm>
            <a:off x="3813084" y="4258559"/>
            <a:ext cx="161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Annotation forming</a:t>
            </a:r>
            <a:endParaRPr lang="cs-CZ" sz="1400" i="1" dirty="0"/>
          </a:p>
        </p:txBody>
      </p:sp>
      <p:pic>
        <p:nvPicPr>
          <p:cNvPr id="19" name="Picture 4" descr="https://encrypted-tbn3.gstatic.com/images?q=tbn:ANd9GcRLzH7kswrARM4BXFt4f0UK1kFGhP7eFtQ_1hrfUdRvua8P0m9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15520" y="5366088"/>
            <a:ext cx="589156" cy="5891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63592" y="5493158"/>
            <a:ext cx="6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6B82A1"/>
                </a:solidFill>
              </a:rPr>
              <a:t>flower, ...</a:t>
            </a:r>
            <a:endParaRPr lang="cs-CZ" sz="1200" dirty="0">
              <a:solidFill>
                <a:srgbClr val="6B82A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6722" y="4979862"/>
            <a:ext cx="1565157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907704" y="4936328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Input information + inferred information</a:t>
            </a:r>
            <a:endParaRPr lang="cs-CZ" sz="1300" dirty="0"/>
          </a:p>
        </p:txBody>
      </p:sp>
      <p:sp>
        <p:nvSpPr>
          <p:cNvPr id="23" name="Rectangle 22"/>
          <p:cNvSpPr/>
          <p:nvPr/>
        </p:nvSpPr>
        <p:spPr>
          <a:xfrm>
            <a:off x="3779912" y="4979862"/>
            <a:ext cx="1401386" cy="104738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779913" y="5266099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expansion</a:t>
            </a:r>
          </a:p>
          <a:p>
            <a:pPr algn="ctr"/>
            <a:r>
              <a:rPr lang="en-GB" sz="1300" dirty="0" smtClean="0"/>
              <a:t>transformation</a:t>
            </a:r>
          </a:p>
          <a:p>
            <a:pPr algn="ctr"/>
            <a:r>
              <a:rPr lang="en-GB" sz="1300" dirty="0" smtClean="0"/>
              <a:t>reduction</a:t>
            </a:r>
            <a:endParaRPr lang="cs-CZ" sz="1300" dirty="0"/>
          </a:p>
        </p:txBody>
      </p:sp>
      <p:pic>
        <p:nvPicPr>
          <p:cNvPr id="25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803" y="4672556"/>
            <a:ext cx="523695" cy="523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5817486" y="4912508"/>
            <a:ext cx="9147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Resources</a:t>
            </a:r>
            <a:endParaRPr lang="cs-CZ" sz="13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10723" y="5370796"/>
            <a:ext cx="25479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32" idx="1"/>
          </p:cNvCxnSpPr>
          <p:nvPr/>
        </p:nvCxnSpPr>
        <p:spPr>
          <a:xfrm>
            <a:off x="5181298" y="5503557"/>
            <a:ext cx="267890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10723" y="5515574"/>
            <a:ext cx="254798" cy="762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://nltk.googlecode.com/svn/trunk/doc/images/wordnet-hierarch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35164"/>
            <a:ext cx="851002" cy="7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us.123rf.com/400wm/400/400/kaetana/kaetana1001/kaetana100100036/6274083-stack-of-shots-with-ukrainian-landmar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131" y="5252897"/>
            <a:ext cx="742004" cy="558331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449188" y="4979862"/>
            <a:ext cx="1499075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components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Query</a:t>
            </a:r>
          </a:p>
          <a:p>
            <a:pPr lvl="2"/>
            <a:r>
              <a:rPr lang="en-US" dirty="0" smtClean="0"/>
              <a:t>Image / image + text / (text)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Knowledge sources</a:t>
            </a:r>
          </a:p>
          <a:p>
            <a:pPr lvl="2"/>
            <a:r>
              <a:rPr lang="en-US" dirty="0" smtClean="0"/>
              <a:t>Annotated image collection,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ontologies</a:t>
            </a:r>
            <a:r>
              <a:rPr lang="en-US" dirty="0" smtClean="0"/>
              <a:t>, internet, …, user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Annotation-record</a:t>
            </a:r>
          </a:p>
          <a:p>
            <a:pPr lvl="2"/>
            <a:r>
              <a:rPr lang="en-US" smtClean="0"/>
              <a:t>Query + candidate </a:t>
            </a:r>
            <a:r>
              <a:rPr lang="en-US" dirty="0" smtClean="0"/>
              <a:t>keywords, weights</a:t>
            </a:r>
            <a:r>
              <a:rPr lang="en-US" smtClean="0"/>
              <a:t>, any other knowledge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Processor modules</a:t>
            </a:r>
          </a:p>
          <a:p>
            <a:pPr lvl="2"/>
            <a:r>
              <a:rPr lang="en-US" dirty="0" smtClean="0"/>
              <a:t>Expander, transformer, reducer</a:t>
            </a:r>
            <a:endParaRPr lang="cs-CZ" dirty="0" smtClean="0"/>
          </a:p>
          <a:p>
            <a:pPr lvl="1"/>
            <a:r>
              <a:rPr lang="en-US" dirty="0" smtClean="0"/>
              <a:t>Evaluation scenarios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Clear structure, modularity</a:t>
            </a:r>
          </a:p>
          <a:p>
            <a:pPr lvl="1"/>
            <a:r>
              <a:rPr lang="en-US" dirty="0" smtClean="0"/>
              <a:t>Can be adapted to various annotation/classification tasks</a:t>
            </a:r>
          </a:p>
          <a:p>
            <a:pPr lvl="1"/>
            <a:r>
              <a:rPr lang="en-US" dirty="0" smtClean="0"/>
              <a:t>Supports extensive experiments, comparison of techniques</a:t>
            </a:r>
          </a:p>
          <a:p>
            <a:pPr lvl="1"/>
            <a:endParaRPr lang="cs-CZ" dirty="0"/>
          </a:p>
        </p:txBody>
      </p:sp>
      <p:grpSp>
        <p:nvGrpSpPr>
          <p:cNvPr id="70" name="Skupina 69"/>
          <p:cNvGrpSpPr/>
          <p:nvPr/>
        </p:nvGrpSpPr>
        <p:grpSpPr>
          <a:xfrm>
            <a:off x="7672248" y="3645020"/>
            <a:ext cx="1082816" cy="360043"/>
            <a:chOff x="4356600" y="3789039"/>
            <a:chExt cx="1082816" cy="432050"/>
          </a:xfrm>
        </p:grpSpPr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100" smtClean="0"/>
                <a:t>Expander</a:t>
              </a:r>
              <a:endParaRPr lang="en-US" sz="1100"/>
            </a:p>
          </p:txBody>
        </p:sp>
        <p:cxnSp>
          <p:nvCxnSpPr>
            <p:cNvPr id="8" name="AutoShape 79"/>
            <p:cNvCxnSpPr>
              <a:cxnSpLocks noChangeShapeType="1"/>
              <a:stCxn id="6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5" name="Skupina 34"/>
          <p:cNvGrpSpPr/>
          <p:nvPr/>
        </p:nvGrpSpPr>
        <p:grpSpPr>
          <a:xfrm>
            <a:off x="7467440" y="2780928"/>
            <a:ext cx="1492433" cy="746101"/>
            <a:chOff x="6603148" y="1449224"/>
            <a:chExt cx="1492433" cy="746101"/>
          </a:xfrm>
        </p:grpSpPr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6603148" y="1449224"/>
              <a:ext cx="1472113" cy="74610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100" smtClean="0"/>
                <a:t>Annotation-record</a:t>
              </a:r>
              <a:endParaRPr lang="en-US" sz="1100"/>
            </a:p>
          </p:txBody>
        </p:sp>
        <p:grpSp>
          <p:nvGrpSpPr>
            <p:cNvPr id="37" name="Skupina 36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47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40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45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6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Skupina 70"/>
          <p:cNvGrpSpPr/>
          <p:nvPr/>
        </p:nvGrpSpPr>
        <p:grpSpPr>
          <a:xfrm>
            <a:off x="7671937" y="4077071"/>
            <a:ext cx="1083439" cy="360040"/>
            <a:chOff x="5648801" y="3573016"/>
            <a:chExt cx="1083439" cy="432049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773490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100" smtClean="0"/>
                <a:t>Transformer</a:t>
              </a:r>
              <a:r>
                <a:rPr lang="cs-CZ" sz="1100" smtClean="0"/>
                <a:t> </a:t>
              </a:r>
            </a:p>
          </p:txBody>
        </p:sp>
        <p:cxnSp>
          <p:nvCxnSpPr>
            <p:cNvPr id="66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79"/>
            <p:cNvCxnSpPr>
              <a:cxnSpLocks noChangeShapeType="1"/>
            </p:cNvCxnSpPr>
            <p:nvPr/>
          </p:nvCxnSpPr>
          <p:spPr bwMode="auto">
            <a:xfrm flipV="1">
              <a:off x="6584905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2" name="Skupina 71"/>
          <p:cNvGrpSpPr/>
          <p:nvPr/>
        </p:nvGrpSpPr>
        <p:grpSpPr>
          <a:xfrm>
            <a:off x="7679062" y="4509119"/>
            <a:ext cx="1069189" cy="360041"/>
            <a:chOff x="6955105" y="3789093"/>
            <a:chExt cx="1069189" cy="432005"/>
          </a:xfrm>
        </p:grpSpPr>
        <p:sp>
          <p:nvSpPr>
            <p:cNvPr id="5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100" smtClean="0"/>
                <a:t>R</a:t>
              </a:r>
              <a:r>
                <a:rPr lang="cs-CZ" sz="1100" smtClean="0"/>
                <a:t>educer</a:t>
              </a:r>
              <a:endParaRPr lang="en-US" sz="1100" dirty="0"/>
            </a:p>
          </p:txBody>
        </p:sp>
        <p:cxnSp>
          <p:nvCxnSpPr>
            <p:cNvPr id="68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3" name="Can 39"/>
          <p:cNvSpPr/>
          <p:nvPr/>
        </p:nvSpPr>
        <p:spPr>
          <a:xfrm>
            <a:off x="7585744" y="2132856"/>
            <a:ext cx="1255824" cy="504056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source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AutoShape 79"/>
          <p:cNvCxnSpPr>
            <a:cxnSpLocks noChangeShapeType="1"/>
          </p:cNvCxnSpPr>
          <p:nvPr/>
        </p:nvCxnSpPr>
        <p:spPr bwMode="auto">
          <a:xfrm>
            <a:off x="7304720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79"/>
          <p:cNvCxnSpPr>
            <a:cxnSpLocks noChangeShapeType="1"/>
          </p:cNvCxnSpPr>
          <p:nvPr/>
        </p:nvCxnSpPr>
        <p:spPr bwMode="auto">
          <a:xfrm>
            <a:off x="8940584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79"/>
          <p:cNvCxnSpPr>
            <a:cxnSpLocks noChangeShapeType="1"/>
          </p:cNvCxnSpPr>
          <p:nvPr/>
        </p:nvCxnSpPr>
        <p:spPr bwMode="auto">
          <a:xfrm>
            <a:off x="8848256" y="2420888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342900" lvl="2" indent="-342900"/>
            <a:endParaRPr lang="en-US" sz="1800" dirty="0" smtClean="0"/>
          </a:p>
          <a:p>
            <a:pPr marL="342900" lvl="2" indent="-342900"/>
            <a:endParaRPr lang="en-US" sz="1800" dirty="0" smtClean="0"/>
          </a:p>
          <a:p>
            <a:pPr marL="342900" lvl="2" indent="-342900"/>
            <a:endParaRPr lang="en-US" sz="2000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search-based annotation</a:t>
            </a:r>
            <a:endParaRPr lang="en-GB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1817560" y="3519063"/>
            <a:ext cx="290576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820643" y="2837072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2051720" y="2060848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2843808" y="2708848"/>
            <a:ext cx="2006" cy="4457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22760" y="3520999"/>
            <a:ext cx="351264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019157" y="2831396"/>
            <a:ext cx="828000" cy="137920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err="1" smtClean="0"/>
              <a:t>Some</a:t>
            </a:r>
            <a:r>
              <a:rPr lang="cs-CZ" sz="1200" dirty="0" smtClean="0"/>
              <a:t> </a:t>
            </a:r>
            <a:r>
              <a:rPr lang="cs-CZ" sz="1200" dirty="0" err="1" smtClean="0"/>
              <a:t>magic</a:t>
            </a:r>
            <a:r>
              <a:rPr lang="cs-CZ" sz="1200" dirty="0" smtClean="0"/>
              <a:t> </a:t>
            </a:r>
            <a:r>
              <a:rPr lang="cs-CZ" sz="1200" dirty="0" err="1" smtClean="0"/>
              <a:t>here</a:t>
            </a:r>
            <a:endParaRPr lang="cs-CZ" sz="1200" dirty="0" smtClean="0"/>
          </a:p>
        </p:txBody>
      </p:sp>
      <p:sp>
        <p:nvSpPr>
          <p:cNvPr id="14" name="Rectangle 24"/>
          <p:cNvSpPr/>
          <p:nvPr/>
        </p:nvSpPr>
        <p:spPr>
          <a:xfrm>
            <a:off x="7474024" y="3154581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Relevant</a:t>
            </a:r>
            <a:r>
              <a:rPr lang="cs-CZ" sz="1200" dirty="0" smtClean="0"/>
              <a:t> </a:t>
            </a:r>
            <a:r>
              <a:rPr lang="cs-CZ" sz="1200" dirty="0" err="1" smtClean="0"/>
              <a:t>keywords</a:t>
            </a:r>
            <a:endParaRPr lang="cs-CZ" sz="1200" dirty="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359814" y="2781385"/>
            <a:ext cx="972000" cy="147535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err="1" smtClean="0"/>
              <a:t>search</a:t>
            </a:r>
            <a:r>
              <a:rPr lang="cs-CZ" sz="1200" smtClean="0"/>
              <a:t> </a:t>
            </a:r>
            <a:endParaRPr lang="cs-CZ" sz="1200" dirty="0" smtClean="0"/>
          </a:p>
        </p:txBody>
      </p:sp>
      <p:cxnSp>
        <p:nvCxnSpPr>
          <p:cNvPr id="28" name="AutoShape 79"/>
          <p:cNvCxnSpPr>
            <a:cxnSpLocks noChangeShapeType="1"/>
            <a:stCxn id="48" idx="3"/>
            <a:endCxn id="13" idx="3"/>
          </p:cNvCxnSpPr>
          <p:nvPr/>
        </p:nvCxnSpPr>
        <p:spPr bwMode="auto">
          <a:xfrm flipV="1">
            <a:off x="5415776" y="3520999"/>
            <a:ext cx="327778" cy="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</p:cNvCxnSpPr>
          <p:nvPr/>
        </p:nvCxnSpPr>
        <p:spPr bwMode="auto">
          <a:xfrm>
            <a:off x="4979189" y="3518016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48" idx="1"/>
          </p:cNvCxnSpPr>
          <p:nvPr/>
        </p:nvCxnSpPr>
        <p:spPr bwMode="auto">
          <a:xfrm>
            <a:off x="3583492" y="3519063"/>
            <a:ext cx="360171" cy="2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50494" t="67640" r="41467" b="24977"/>
          <a:stretch/>
        </p:blipFill>
        <p:spPr bwMode="auto">
          <a:xfrm>
            <a:off x="611560" y="3077970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Skupina 46"/>
          <p:cNvGrpSpPr/>
          <p:nvPr/>
        </p:nvGrpSpPr>
        <p:grpSpPr>
          <a:xfrm>
            <a:off x="3943663" y="3125341"/>
            <a:ext cx="1492433" cy="792163"/>
            <a:chOff x="6603148" y="1403162"/>
            <a:chExt cx="1492433" cy="792163"/>
          </a:xfrm>
        </p:grpSpPr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49" name="Skupina 48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5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50" name="Skupina 49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5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Can 10"/>
          <p:cNvSpPr/>
          <p:nvPr/>
        </p:nvSpPr>
        <p:spPr>
          <a:xfrm>
            <a:off x="5338490" y="2060848"/>
            <a:ext cx="2185838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ontologies</a:t>
            </a:r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corpora, …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8" name="AutoShape 79"/>
          <p:cNvCxnSpPr>
            <a:cxnSpLocks noChangeShapeType="1"/>
            <a:stCxn id="36" idx="3"/>
            <a:endCxn id="13" idx="2"/>
          </p:cNvCxnSpPr>
          <p:nvPr/>
        </p:nvCxnSpPr>
        <p:spPr bwMode="auto">
          <a:xfrm>
            <a:off x="6431409" y="2708848"/>
            <a:ext cx="1748" cy="5016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9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example</a:t>
            </a:r>
            <a:r>
              <a:rPr lang="en-US" dirty="0" smtClean="0"/>
              <a:t>: Hierarchic image annotation</a:t>
            </a:r>
            <a:endParaRPr lang="cs-CZ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1464714" y="2595313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560125" y="1913322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1716834" y="1306886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n 10"/>
          <p:cNvSpPr/>
          <p:nvPr/>
        </p:nvSpPr>
        <p:spPr>
          <a:xfrm>
            <a:off x="5321247" y="1299368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2508922" y="1954886"/>
            <a:ext cx="0" cy="27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8981" y="2217313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err="1" smtClean="0"/>
              <a:t>Semantic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weight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transformer</a:t>
            </a:r>
            <a:r>
              <a:rPr lang="cs-CZ" sz="1200" smtClean="0"/>
              <a:t> 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16200000" flipH="1" flipV="1">
            <a:off x="1914755" y="3871094"/>
            <a:ext cx="828000" cy="129603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US" sz="1200" dirty="0" smtClean="0"/>
              <a:t>K</a:t>
            </a:r>
            <a:r>
              <a:rPr lang="cs-CZ" sz="1200" dirty="0" err="1" smtClean="0"/>
              <a:t>eyword</a:t>
            </a:r>
            <a:r>
              <a:rPr lang="cs-CZ" sz="1200" dirty="0" smtClean="0"/>
              <a:t> </a:t>
            </a:r>
            <a:r>
              <a:rPr lang="en-US" sz="1200" dirty="0" smtClean="0"/>
              <a:t>/category</a:t>
            </a:r>
            <a:endParaRPr lang="cs-CZ" sz="1200" dirty="0" smtClean="0"/>
          </a:p>
          <a:p>
            <a:pPr algn="ctr"/>
            <a:r>
              <a:rPr lang="cs-CZ" sz="1200" dirty="0" err="1" smtClean="0"/>
              <a:t>selection</a:t>
            </a:r>
            <a:endParaRPr lang="en-US" sz="1200" dirty="0"/>
          </a:p>
        </p:txBody>
      </p:sp>
      <p:cxnSp>
        <p:nvCxnSpPr>
          <p:cNvPr id="11" name="AutoShape 80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1392706" y="4519110"/>
            <a:ext cx="288033" cy="35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53234" y="2597249"/>
            <a:ext cx="237402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235234" y="2093249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smtClean="0"/>
              <a:t>Basic </a:t>
            </a:r>
            <a:r>
              <a:rPr lang="cs-CZ" sz="1200" dirty="0" err="1" smtClean="0"/>
              <a:t>concept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reducer</a:t>
            </a:r>
            <a:endParaRPr lang="en-US" sz="1200" dirty="0"/>
          </a:p>
        </p:txBody>
      </p:sp>
      <p:sp>
        <p:nvSpPr>
          <p:cNvPr id="14" name="Rectangle 24"/>
          <p:cNvSpPr/>
          <p:nvPr/>
        </p:nvSpPr>
        <p:spPr>
          <a:xfrm>
            <a:off x="7390636" y="2230831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Basic </a:t>
            </a:r>
            <a:r>
              <a:rPr lang="cs-CZ" sz="1200" err="1" smtClean="0"/>
              <a:t>level</a:t>
            </a:r>
            <a:r>
              <a:rPr lang="cs-CZ" sz="1200" smtClean="0"/>
              <a:t> </a:t>
            </a:r>
            <a:r>
              <a:rPr lang="cs-CZ" sz="1200" err="1" smtClean="0"/>
              <a:t>category</a:t>
            </a:r>
            <a:endParaRPr lang="cs-CZ" sz="1200"/>
          </a:p>
        </p:txBody>
      </p:sp>
      <p:pic>
        <p:nvPicPr>
          <p:cNvPr id="15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3466" y="3346576"/>
            <a:ext cx="659014" cy="739837"/>
          </a:xfrm>
          <a:prstGeom prst="rect">
            <a:avLst/>
          </a:prstGeom>
          <a:noFill/>
        </p:spPr>
      </p:pic>
      <p:sp>
        <p:nvSpPr>
          <p:cNvPr id="16" name="Rectangle 37"/>
          <p:cNvSpPr/>
          <p:nvPr/>
        </p:nvSpPr>
        <p:spPr>
          <a:xfrm>
            <a:off x="303660" y="4105109"/>
            <a:ext cx="1089046" cy="835200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Result</a:t>
            </a:r>
            <a:r>
              <a:rPr lang="en-US" sz="1200" dirty="0" smtClean="0"/>
              <a:t>  or next level category</a:t>
            </a:r>
          </a:p>
        </p:txBody>
      </p:sp>
      <p:sp>
        <p:nvSpPr>
          <p:cNvPr id="17" name="AutoShape 81"/>
          <p:cNvSpPr>
            <a:spLocks noChangeArrowheads="1"/>
          </p:cNvSpPr>
          <p:nvPr/>
        </p:nvSpPr>
        <p:spPr bwMode="auto">
          <a:xfrm rot="16200000" flipH="1">
            <a:off x="4723066" y="4012323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Specialized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64974" y="4138322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Semantic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weight</a:t>
            </a:r>
            <a:endParaRPr lang="cs-CZ" sz="1200" dirty="0" smtClean="0"/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</p:txBody>
      </p:sp>
      <p:pic>
        <p:nvPicPr>
          <p:cNvPr id="19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4787" y="5281451"/>
            <a:ext cx="659014" cy="739837"/>
          </a:xfrm>
          <a:prstGeom prst="rect">
            <a:avLst/>
          </a:prstGeom>
          <a:noFill/>
        </p:spPr>
      </p:pic>
      <p:sp>
        <p:nvSpPr>
          <p:cNvPr id="20" name="AutoShape 29"/>
          <p:cNvSpPr>
            <a:spLocks noChangeArrowheads="1"/>
          </p:cNvSpPr>
          <p:nvPr/>
        </p:nvSpPr>
        <p:spPr bwMode="auto">
          <a:xfrm rot="5400000">
            <a:off x="3653579" y="2090266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err="1" smtClean="0"/>
              <a:t>Global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022922" y="1767313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dirty="0" err="1" smtClean="0"/>
              <a:t>search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(+ </a:t>
            </a:r>
            <a:r>
              <a:rPr lang="cs-CZ" sz="1000" dirty="0" err="1" smtClean="0"/>
              <a:t>syntactic</a:t>
            </a:r>
            <a:r>
              <a:rPr lang="cs-CZ" sz="1000" dirty="0" smtClean="0"/>
              <a:t> </a:t>
            </a:r>
            <a:r>
              <a:rPr lang="cs-CZ" sz="1000" dirty="0" err="1" smtClean="0"/>
              <a:t>cleaner</a:t>
            </a:r>
            <a:r>
              <a:rPr lang="cs-CZ" sz="1000" dirty="0" smtClean="0"/>
              <a:t>, </a:t>
            </a:r>
          </a:p>
          <a:p>
            <a:pPr algn="ctr"/>
            <a:r>
              <a:rPr lang="cs-CZ" sz="1000" dirty="0" smtClean="0"/>
              <a:t>basic </a:t>
            </a:r>
            <a:r>
              <a:rPr lang="cs-CZ" sz="1000" dirty="0" err="1" smtClean="0"/>
              <a:t>weight</a:t>
            </a:r>
            <a:r>
              <a:rPr lang="cs-CZ" sz="1000" dirty="0" smtClean="0"/>
              <a:t> </a:t>
            </a:r>
            <a:r>
              <a:rPr lang="cs-CZ" sz="1000" dirty="0" err="1" smtClean="0"/>
              <a:t>transformer</a:t>
            </a:r>
            <a:r>
              <a:rPr lang="cs-CZ" sz="1000" dirty="0" smtClean="0"/>
              <a:t>)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081338" y="532844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 rot="16200000" flipH="1">
            <a:off x="6235298" y="3691110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Multi</a:t>
            </a:r>
            <a:r>
              <a:rPr lang="cs-CZ" sz="1200" smtClean="0"/>
              <a:t>-</a:t>
            </a:r>
            <a:r>
              <a:rPr lang="cs-CZ" sz="1200" err="1" smtClean="0"/>
              <a:t>modal</a:t>
            </a:r>
            <a:r>
              <a:rPr lang="cs-CZ" sz="1200" smtClean="0"/>
              <a:t> </a:t>
            </a:r>
            <a:r>
              <a:rPr lang="cs-CZ" sz="1200" err="1" smtClean="0"/>
              <a:t>search</a:t>
            </a:r>
            <a:endParaRPr lang="cs-CZ" sz="1200" smtClean="0"/>
          </a:p>
          <a:p>
            <a:pPr algn="ctr"/>
            <a:r>
              <a:rPr lang="cs-CZ" sz="1000" smtClean="0"/>
              <a:t>(+ </a:t>
            </a:r>
            <a:r>
              <a:rPr lang="cs-CZ" sz="1000" err="1" smtClean="0"/>
              <a:t>syntactic</a:t>
            </a:r>
            <a:r>
              <a:rPr lang="cs-CZ" sz="1000" smtClean="0"/>
              <a:t> </a:t>
            </a:r>
            <a:r>
              <a:rPr lang="cs-CZ" sz="1000" err="1" smtClean="0"/>
              <a:t>cleaner</a:t>
            </a:r>
            <a:r>
              <a:rPr lang="cs-CZ" sz="1000" smtClean="0"/>
              <a:t>, </a:t>
            </a:r>
          </a:p>
          <a:p>
            <a:pPr algn="ctr"/>
            <a:r>
              <a:rPr lang="cs-CZ" sz="1000" smtClean="0"/>
              <a:t>basic </a:t>
            </a:r>
            <a:r>
              <a:rPr lang="cs-CZ" sz="1000" err="1" smtClean="0"/>
              <a:t>weight</a:t>
            </a:r>
            <a:r>
              <a:rPr lang="cs-CZ" sz="1000" smtClean="0"/>
              <a:t> </a:t>
            </a:r>
            <a:r>
              <a:rPr lang="cs-CZ" sz="1000" err="1" smtClean="0"/>
              <a:t>transformer</a:t>
            </a:r>
            <a:r>
              <a:rPr lang="cs-CZ" sz="1000" smtClean="0"/>
              <a:t>)</a:t>
            </a:r>
          </a:p>
        </p:txBody>
      </p:sp>
      <p:sp>
        <p:nvSpPr>
          <p:cNvPr id="24" name="Can 99"/>
          <p:cNvSpPr/>
          <p:nvPr/>
        </p:nvSpPr>
        <p:spPr>
          <a:xfrm>
            <a:off x="5857202" y="3290474"/>
            <a:ext cx="172819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web, 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279316" y="532737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cxnSp>
        <p:nvCxnSpPr>
          <p:cNvPr id="26" name="AutoShape 79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5348981" y="1947368"/>
            <a:ext cx="656342" cy="269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79"/>
          <p:cNvCxnSpPr>
            <a:cxnSpLocks noChangeShapeType="1"/>
            <a:stCxn id="7" idx="3"/>
            <a:endCxn id="13" idx="2"/>
          </p:cNvCxnSpPr>
          <p:nvPr/>
        </p:nvCxnSpPr>
        <p:spPr bwMode="auto">
          <a:xfrm>
            <a:off x="6005323" y="1947368"/>
            <a:ext cx="643911" cy="339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79"/>
          <p:cNvCxnSpPr>
            <a:cxnSpLocks noChangeShapeType="1"/>
            <a:stCxn id="9" idx="3"/>
            <a:endCxn id="13" idx="3"/>
          </p:cNvCxnSpPr>
          <p:nvPr/>
        </p:nvCxnSpPr>
        <p:spPr bwMode="auto">
          <a:xfrm>
            <a:off x="5888981" y="2595313"/>
            <a:ext cx="256253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  <a:stCxn id="20" idx="3"/>
            <a:endCxn id="9" idx="1"/>
          </p:cNvCxnSpPr>
          <p:nvPr/>
        </p:nvCxnSpPr>
        <p:spPr bwMode="auto">
          <a:xfrm>
            <a:off x="4571579" y="2594266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20" idx="1"/>
          </p:cNvCxnSpPr>
          <p:nvPr/>
        </p:nvCxnSpPr>
        <p:spPr bwMode="auto">
          <a:xfrm flipV="1">
            <a:off x="3336922" y="2594266"/>
            <a:ext cx="226657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79"/>
          <p:cNvCxnSpPr>
            <a:cxnSpLocks noChangeShapeType="1"/>
            <a:stCxn id="23" idx="3"/>
            <a:endCxn id="17" idx="1"/>
          </p:cNvCxnSpPr>
          <p:nvPr/>
        </p:nvCxnSpPr>
        <p:spPr bwMode="auto">
          <a:xfrm flipH="1" flipV="1">
            <a:off x="5641066" y="4516323"/>
            <a:ext cx="252232" cy="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79"/>
          <p:cNvCxnSpPr>
            <a:cxnSpLocks noChangeShapeType="1"/>
            <a:stCxn id="19" idx="3"/>
            <a:endCxn id="25" idx="1"/>
          </p:cNvCxnSpPr>
          <p:nvPr/>
        </p:nvCxnSpPr>
        <p:spPr bwMode="auto">
          <a:xfrm>
            <a:off x="2473801" y="5651370"/>
            <a:ext cx="8055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3" name="AutoShape 79"/>
          <p:cNvCxnSpPr>
            <a:cxnSpLocks noChangeShapeType="1"/>
            <a:stCxn id="18" idx="1"/>
            <a:endCxn id="10" idx="3"/>
          </p:cNvCxnSpPr>
          <p:nvPr/>
        </p:nvCxnSpPr>
        <p:spPr bwMode="auto">
          <a:xfrm flipH="1">
            <a:off x="2976771" y="4516322"/>
            <a:ext cx="288203" cy="2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79"/>
          <p:cNvCxnSpPr>
            <a:cxnSpLocks noChangeShapeType="1"/>
            <a:stCxn id="17" idx="3"/>
            <a:endCxn id="18" idx="3"/>
          </p:cNvCxnSpPr>
          <p:nvPr/>
        </p:nvCxnSpPr>
        <p:spPr bwMode="auto">
          <a:xfrm flipH="1" flipV="1">
            <a:off x="4344974" y="4516322"/>
            <a:ext cx="288092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Can 215"/>
          <p:cNvSpPr/>
          <p:nvPr/>
        </p:nvSpPr>
        <p:spPr>
          <a:xfrm>
            <a:off x="3120898" y="3319277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AutoShape 79"/>
          <p:cNvCxnSpPr>
            <a:cxnSpLocks noChangeShapeType="1"/>
            <a:stCxn id="35" idx="3"/>
            <a:endCxn id="18" idx="0"/>
          </p:cNvCxnSpPr>
          <p:nvPr/>
        </p:nvCxnSpPr>
        <p:spPr bwMode="auto">
          <a:xfrm>
            <a:off x="3804974" y="3967277"/>
            <a:ext cx="0" cy="1710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79"/>
          <p:cNvCxnSpPr>
            <a:cxnSpLocks noChangeShapeType="1"/>
            <a:stCxn id="24" idx="3"/>
            <a:endCxn id="23" idx="2"/>
          </p:cNvCxnSpPr>
          <p:nvPr/>
        </p:nvCxnSpPr>
        <p:spPr bwMode="auto">
          <a:xfrm>
            <a:off x="6721298" y="3938474"/>
            <a:ext cx="0" cy="2161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Elbow Connector 235"/>
          <p:cNvCxnSpPr>
            <a:stCxn id="14" idx="3"/>
            <a:endCxn id="15" idx="0"/>
          </p:cNvCxnSpPr>
          <p:nvPr/>
        </p:nvCxnSpPr>
        <p:spPr>
          <a:xfrm>
            <a:off x="8305036" y="2605081"/>
            <a:ext cx="257937" cy="74149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9" name="Shape 239"/>
          <p:cNvCxnSpPr>
            <a:stCxn id="15" idx="2"/>
            <a:endCxn id="22" idx="3"/>
          </p:cNvCxnSpPr>
          <p:nvPr/>
        </p:nvCxnSpPr>
        <p:spPr>
          <a:xfrm rot="5400000">
            <a:off x="7615207" y="4704673"/>
            <a:ext cx="1566027" cy="329507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0" name="Shape 240"/>
          <p:cNvCxnSpPr>
            <a:stCxn id="14" idx="2"/>
            <a:endCxn id="23" idx="1"/>
          </p:cNvCxnSpPr>
          <p:nvPr/>
        </p:nvCxnSpPr>
        <p:spPr>
          <a:xfrm rot="5400000">
            <a:off x="6928677" y="3599951"/>
            <a:ext cx="1539780" cy="298538"/>
          </a:xfrm>
          <a:prstGeom prst="bentConnector3">
            <a:avLst>
              <a:gd name="adj1" fmla="val 995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Shape 246"/>
          <p:cNvCxnSpPr>
            <a:stCxn id="22" idx="1"/>
            <a:endCxn id="23" idx="0"/>
          </p:cNvCxnSpPr>
          <p:nvPr/>
        </p:nvCxnSpPr>
        <p:spPr>
          <a:xfrm rot="10800000">
            <a:off x="6721298" y="4883610"/>
            <a:ext cx="360040" cy="76883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2" name="Elbow Connector 249"/>
          <p:cNvCxnSpPr>
            <a:stCxn id="25" idx="3"/>
          </p:cNvCxnSpPr>
          <p:nvPr/>
        </p:nvCxnSpPr>
        <p:spPr>
          <a:xfrm flipV="1">
            <a:off x="4431444" y="4941168"/>
            <a:ext cx="2145838" cy="710202"/>
          </a:xfrm>
          <a:prstGeom prst="bentConnector3">
            <a:avLst>
              <a:gd name="adj1" fmla="val 100045"/>
            </a:avLst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3" name="Shape 256"/>
          <p:cNvCxnSpPr>
            <a:stCxn id="16" idx="2"/>
            <a:endCxn id="19" idx="1"/>
          </p:cNvCxnSpPr>
          <p:nvPr/>
        </p:nvCxnSpPr>
        <p:spPr>
          <a:xfrm rot="16200000" flipH="1">
            <a:off x="975955" y="4812537"/>
            <a:ext cx="711061" cy="96660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" name="Elbow Connector 46"/>
          <p:cNvCxnSpPr>
            <a:stCxn id="16" idx="2"/>
          </p:cNvCxnSpPr>
          <p:nvPr/>
        </p:nvCxnSpPr>
        <p:spPr>
          <a:xfrm rot="16200000" flipH="1">
            <a:off x="3568287" y="2220204"/>
            <a:ext cx="288893" cy="5729101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50494" t="67640" r="41467" b="24977"/>
          <a:stretch/>
        </p:blipFill>
        <p:spPr bwMode="auto">
          <a:xfrm>
            <a:off x="258714" y="2154220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Vývojový diagram: alternativní postup 46"/>
          <p:cNvSpPr/>
          <p:nvPr/>
        </p:nvSpPr>
        <p:spPr>
          <a:xfrm>
            <a:off x="7949584" y="1745497"/>
            <a:ext cx="914400" cy="612648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8" name="Vývojový diagram: alternativní postup 47"/>
          <p:cNvSpPr/>
          <p:nvPr/>
        </p:nvSpPr>
        <p:spPr>
          <a:xfrm>
            <a:off x="102924" y="3573016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whales,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9" name="Vývojový diagram: alternativní postup 48"/>
          <p:cNvSpPr/>
          <p:nvPr/>
        </p:nvSpPr>
        <p:spPr>
          <a:xfrm>
            <a:off x="3059590" y="5877272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</a:t>
            </a:r>
            <a:r>
              <a:rPr lang="en-GB" sz="1400" strike="sngStrike" smtClean="0">
                <a:solidFill>
                  <a:schemeClr val="accent2"/>
                </a:solidFill>
              </a:rPr>
              <a:t>whales</a:t>
            </a:r>
            <a:r>
              <a:rPr lang="en-GB" sz="1400" smtClean="0">
                <a:solidFill>
                  <a:schemeClr val="accent2"/>
                </a:solidFill>
              </a:rPr>
              <a:t>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50" name="Vývojový diagram: alternativní postup 49"/>
          <p:cNvSpPr/>
          <p:nvPr/>
        </p:nvSpPr>
        <p:spPr>
          <a:xfrm>
            <a:off x="102924" y="3429000"/>
            <a:ext cx="1577814" cy="869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nature, outdoor, snow, pinguins, group, standing</a:t>
            </a:r>
            <a:endParaRPr lang="en-GB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modules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en-US" sz="2000" smtClean="0"/>
              <a:t>Expanders</a:t>
            </a:r>
            <a:endParaRPr lang="en-US" sz="2000" dirty="0" smtClean="0"/>
          </a:p>
          <a:p>
            <a:pPr marL="800100" lvl="3" indent="-342900"/>
            <a:r>
              <a:rPr lang="en-US" sz="1800" dirty="0" smtClean="0"/>
              <a:t>Provide candidate keywords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Visual-based nearest-neighbor search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Face detection software</a:t>
            </a:r>
            <a:endParaRPr lang="en-US" sz="1800" smtClean="0"/>
          </a:p>
          <a:p>
            <a:pPr marL="342900" lvl="2" indent="-342900"/>
            <a:r>
              <a:rPr lang="en-US" sz="2000"/>
              <a:t>Transformers</a:t>
            </a:r>
          </a:p>
          <a:p>
            <a:pPr marL="800100" lvl="3" indent="-342900"/>
            <a:r>
              <a:rPr lang="en-US" sz="1800"/>
              <a:t>Adjust weights of candidate keywords</a:t>
            </a:r>
          </a:p>
          <a:p>
            <a:pPr marL="800100" lvl="3" indent="-342900"/>
            <a:r>
              <a:rPr lang="en-US" sz="1800">
                <a:solidFill>
                  <a:srgbClr val="89C064"/>
                </a:solidFill>
              </a:rPr>
              <a:t>Basic weight transformer</a:t>
            </a:r>
          </a:p>
          <a:p>
            <a:pPr marL="1257300" lvl="4" indent="-342900"/>
            <a:r>
              <a:rPr lang="en-US" sz="1600"/>
              <a:t>Frequency of a keyword in the descriptions of similar images</a:t>
            </a:r>
          </a:p>
          <a:p>
            <a:pPr marL="800100" lvl="3" indent="-342900"/>
            <a:r>
              <a:rPr lang="en-US" sz="1800">
                <a:solidFill>
                  <a:srgbClr val="89C064"/>
                </a:solidFill>
              </a:rPr>
              <a:t>Semantic transformer</a:t>
            </a:r>
          </a:p>
          <a:p>
            <a:pPr marL="1257300" lvl="4" indent="-342900"/>
            <a:r>
              <a:rPr lang="en-US" sz="1600"/>
              <a:t>Uses WordNet hierarchies to cluster related words</a:t>
            </a:r>
          </a:p>
          <a:p>
            <a:pPr marL="1257300" lvl="4" indent="-342900"/>
            <a:r>
              <a:rPr lang="en-US" sz="1600"/>
              <a:t>Keyword weight increased proportionately to the size of containing </a:t>
            </a:r>
            <a:r>
              <a:rPr lang="en-US" sz="1600" smtClean="0"/>
              <a:t>cluster</a:t>
            </a:r>
            <a:endParaRPr lang="en-US" sz="1050"/>
          </a:p>
          <a:p>
            <a:pPr marL="342900" lvl="2" indent="-342900"/>
            <a:r>
              <a:rPr lang="en-US" sz="2000"/>
              <a:t>Reducers</a:t>
            </a:r>
          </a:p>
          <a:p>
            <a:pPr marL="800100" lvl="3" indent="-342900"/>
            <a:r>
              <a:rPr lang="en-US" sz="1800"/>
              <a:t>Remove unsuitable candidates</a:t>
            </a:r>
          </a:p>
          <a:p>
            <a:pPr marL="800100" lvl="3" indent="-342900"/>
            <a:r>
              <a:rPr lang="en-US" sz="1800">
                <a:solidFill>
                  <a:srgbClr val="89C064"/>
                </a:solidFill>
              </a:rPr>
              <a:t>Syntactic cleaner</a:t>
            </a:r>
          </a:p>
          <a:p>
            <a:pPr marL="1257300" lvl="4" indent="-342900"/>
            <a:r>
              <a:rPr lang="en-US" sz="1600"/>
              <a:t>Stopword removal, translation, spell-correction</a:t>
            </a:r>
          </a:p>
          <a:p>
            <a:pPr marL="342900" lvl="2" indent="-342900"/>
            <a:endParaRPr lang="en-US" sz="2000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4427984" y="260648"/>
            <a:ext cx="1296144" cy="576064"/>
            <a:chOff x="4356600" y="3789039"/>
            <a:chExt cx="1082816" cy="432050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400" smtClean="0"/>
                <a:t>Expander</a:t>
              </a:r>
              <a:endParaRPr lang="en-US" sz="1400"/>
            </a:p>
          </p:txBody>
        </p:sp>
        <p:cxnSp>
          <p:nvCxnSpPr>
            <p:cNvPr id="6" name="AutoShape 79"/>
            <p:cNvCxnSpPr>
              <a:cxnSpLocks noChangeShapeType="1"/>
              <a:stCxn id="5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" name="Skupina 7"/>
          <p:cNvGrpSpPr/>
          <p:nvPr/>
        </p:nvGrpSpPr>
        <p:grpSpPr>
          <a:xfrm>
            <a:off x="5909675" y="260652"/>
            <a:ext cx="1470637" cy="576060"/>
            <a:chOff x="5648801" y="3573016"/>
            <a:chExt cx="1164597" cy="43204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855795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smtClean="0"/>
                <a:t>Transformer</a:t>
              </a:r>
              <a:r>
                <a:rPr lang="cs-CZ" sz="1400" smtClean="0"/>
                <a:t> </a:t>
              </a:r>
            </a:p>
          </p:txBody>
        </p:sp>
        <p:cxnSp>
          <p:nvCxnSpPr>
            <p:cNvPr id="10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79"/>
            <p:cNvCxnSpPr>
              <a:cxnSpLocks noChangeShapeType="1"/>
            </p:cNvCxnSpPr>
            <p:nvPr/>
          </p:nvCxnSpPr>
          <p:spPr bwMode="auto">
            <a:xfrm flipV="1">
              <a:off x="6666063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2" name="Skupina 11"/>
          <p:cNvGrpSpPr/>
          <p:nvPr/>
        </p:nvGrpSpPr>
        <p:grpSpPr>
          <a:xfrm>
            <a:off x="7524328" y="269118"/>
            <a:ext cx="1224136" cy="567594"/>
            <a:chOff x="6955105" y="3789093"/>
            <a:chExt cx="1069189" cy="432005"/>
          </a:xfrm>
        </p:grpSpPr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400" smtClean="0"/>
                <a:t>R</a:t>
              </a:r>
              <a:r>
                <a:rPr lang="cs-CZ" sz="1400" smtClean="0"/>
                <a:t>educer</a:t>
              </a:r>
              <a:endParaRPr lang="en-US" sz="1400" dirty="0"/>
            </a:p>
          </p:txBody>
        </p:sp>
        <p:cxnSp>
          <p:nvCxnSpPr>
            <p:cNvPr id="14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implementation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We have a working annotation tool</a:t>
            </a:r>
          </a:p>
          <a:p>
            <a:pPr marL="457200" lvl="1" indent="0">
              <a:buNone/>
            </a:pPr>
            <a:r>
              <a:rPr lang="en-GB" u="sng" smtClean="0">
                <a:solidFill>
                  <a:srgbClr val="89C064"/>
                </a:solidFill>
              </a:rPr>
              <a:t>http://disa.fi.muni.cz/prototype-applications/image-annotation/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z="1600" smtClean="0"/>
          </a:p>
          <a:p>
            <a:pPr marL="457200" lvl="1" indent="0">
              <a:buNone/>
            </a:pPr>
            <a:endParaRPr lang="en-GB" sz="100"/>
          </a:p>
          <a:p>
            <a:endParaRPr lang="en-GB" smtClean="0"/>
          </a:p>
          <a:p>
            <a:endParaRPr lang="en-GB"/>
          </a:p>
          <a:p>
            <a:r>
              <a:rPr lang="en-GB" smtClean="0"/>
              <a:t>Testing</a:t>
            </a:r>
          </a:p>
          <a:p>
            <a:pPr lvl="1"/>
            <a:r>
              <a:rPr lang="en-GB" smtClean="0"/>
              <a:t>160 test images, annotation results evaluated by humans</a:t>
            </a:r>
          </a:p>
          <a:p>
            <a:pPr lvl="1"/>
            <a:r>
              <a:rPr lang="en-GB" smtClean="0"/>
              <a:t>Average precision: </a:t>
            </a:r>
            <a:r>
              <a:rPr lang="cs-CZ" smtClean="0"/>
              <a:t>38 </a:t>
            </a:r>
            <a:r>
              <a:rPr lang="en-GB" smtClean="0"/>
              <a:t>% “perfect” + 22 % “acceptable”</a:t>
            </a:r>
          </a:p>
          <a:p>
            <a:pPr lvl="1"/>
            <a:r>
              <a:rPr lang="en-GB" smtClean="0"/>
              <a:t>Processing times: 3 s with 10 similar images, 14.5 s with 30 similar images</a:t>
            </a:r>
          </a:p>
          <a:p>
            <a:pPr lvl="1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3125" t="75599" r="71126" b="4241"/>
          <a:stretch>
            <a:fillRect/>
          </a:stretch>
        </p:blipFill>
        <p:spPr bwMode="auto">
          <a:xfrm>
            <a:off x="5326227" y="2211289"/>
            <a:ext cx="1787316" cy="14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600" t="15120" r="36476" b="24401"/>
          <a:stretch>
            <a:fillRect/>
          </a:stretch>
        </p:blipFill>
        <p:spPr bwMode="auto">
          <a:xfrm>
            <a:off x="1475656" y="2132856"/>
            <a:ext cx="1516524" cy="11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863165" y="2255665"/>
            <a:ext cx="1377958" cy="1361750"/>
            <a:chOff x="3363010" y="3001338"/>
            <a:chExt cx="1619919" cy="167723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699" t="47454" r="28076" b="28601"/>
            <a:stretch>
              <a:fillRect/>
            </a:stretch>
          </p:blipFill>
          <p:spPr bwMode="auto">
            <a:xfrm>
              <a:off x="3363010" y="3001338"/>
              <a:ext cx="1619919" cy="159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H:\propagace\BildDerWissenschaft\curs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4437112"/>
              <a:ext cx="144015" cy="24145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Šipka doprava 3"/>
          <p:cNvSpPr/>
          <p:nvPr/>
        </p:nvSpPr>
        <p:spPr>
          <a:xfrm>
            <a:off x="4509472" y="2761806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 in progress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Advanced semantic transformer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Problem recapitulation: Using descriptions of visually similar images, choose the most probable keywords from a given vocabulary </a:t>
            </a:r>
            <a:r>
              <a:rPr lang="en-GB" i="1" smtClean="0"/>
              <a:t>V</a:t>
            </a:r>
            <a:endParaRPr lang="cs-CZ" i="1"/>
          </a:p>
        </p:txBody>
      </p:sp>
      <p:pic>
        <p:nvPicPr>
          <p:cNvPr id="12" name="Picture 4" descr="C:\Users\HonzaBotorek\Desktop\over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171827"/>
            <a:ext cx="6552728" cy="3810487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1835696" y="3972027"/>
            <a:ext cx="6619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alpha val="5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2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Resources</a:t>
            </a:r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Content-based image retrieval</a:t>
            </a:r>
          </a:p>
          <a:p>
            <a:pPr lvl="1"/>
            <a:r>
              <a:rPr lang="en-US" dirty="0" smtClean="0"/>
              <a:t>powered </a:t>
            </a:r>
            <a:r>
              <a:rPr lang="en-US" dirty="0"/>
              <a:t>by </a:t>
            </a:r>
            <a:r>
              <a:rPr lang="en-US" dirty="0" smtClean="0"/>
              <a:t>MUFIN</a:t>
            </a:r>
          </a:p>
          <a:p>
            <a:pPr lvl="1"/>
            <a:r>
              <a:rPr lang="en-US" dirty="0" smtClean="0"/>
              <a:t>20M </a:t>
            </a:r>
            <a:r>
              <a:rPr lang="en-US" dirty="0" err="1" smtClean="0"/>
              <a:t>Profiset</a:t>
            </a:r>
            <a:r>
              <a:rPr lang="en-US" dirty="0" smtClean="0"/>
              <a:t> collection, 250K </a:t>
            </a:r>
            <a:r>
              <a:rPr lang="en-US" dirty="0" err="1" smtClean="0"/>
              <a:t>ImageCLEF</a:t>
            </a:r>
            <a:r>
              <a:rPr lang="en-US" dirty="0" smtClean="0"/>
              <a:t> training data</a:t>
            </a:r>
            <a:endParaRPr lang="en-US" dirty="0"/>
          </a:p>
          <a:p>
            <a:r>
              <a:rPr lang="en-US" dirty="0" err="1" smtClean="0"/>
              <a:t>WordNet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Standard relationships </a:t>
            </a:r>
          </a:p>
          <a:p>
            <a:pPr lvl="1"/>
            <a:r>
              <a:rPr lang="en-US" dirty="0" smtClean="0"/>
              <a:t>Word </a:t>
            </a:r>
            <a:r>
              <a:rPr lang="en-US" dirty="0"/>
              <a:t>similarity </a:t>
            </a:r>
            <a:r>
              <a:rPr lang="en-US" dirty="0" smtClean="0"/>
              <a:t>metrics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on top </a:t>
            </a:r>
            <a:r>
              <a:rPr lang="cs-CZ" dirty="0" err="1" smtClean="0"/>
              <a:t>of</a:t>
            </a:r>
            <a:r>
              <a:rPr lang="cs-CZ" dirty="0" smtClean="0"/>
              <a:t> hyponymy/</a:t>
            </a:r>
            <a:r>
              <a:rPr lang="cs-CZ" dirty="0" err="1" smtClean="0"/>
              <a:t>hypernymy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en-US" dirty="0"/>
          </a:p>
          <a:p>
            <a:r>
              <a:rPr lang="en-US" dirty="0"/>
              <a:t>Visual Concept </a:t>
            </a:r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Semantic hierarchy of most common visual concepts, linked to </a:t>
            </a:r>
            <a:r>
              <a:rPr lang="en-US" dirty="0" err="1" smtClean="0"/>
              <a:t>WordNet</a:t>
            </a:r>
            <a:endParaRPr lang="en-US" dirty="0"/>
          </a:p>
          <a:p>
            <a:r>
              <a:rPr lang="en-US" dirty="0" smtClean="0"/>
              <a:t>Co-occurrence lists for keywords from </a:t>
            </a:r>
            <a:r>
              <a:rPr lang="en-US" dirty="0" err="1"/>
              <a:t>Profimedia</a:t>
            </a:r>
            <a:r>
              <a:rPr lang="en-US" dirty="0"/>
              <a:t> dataset</a:t>
            </a:r>
          </a:p>
          <a:p>
            <a:pPr lvl="1"/>
            <a:r>
              <a:rPr lang="en-US" dirty="0"/>
              <a:t>Constructed by</a:t>
            </a:r>
            <a:r>
              <a:rPr lang="cs-CZ" dirty="0"/>
              <a:t> </a:t>
            </a:r>
            <a:r>
              <a:rPr lang="en-US" dirty="0"/>
              <a:t>Institute of Formal and Applied Linguistics</a:t>
            </a:r>
            <a:r>
              <a:rPr lang="cs-CZ" dirty="0"/>
              <a:t> (MFF UK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endParaRPr lang="en-US" dirty="0" smtClean="0"/>
          </a:p>
          <a:p>
            <a:pPr lvl="1"/>
            <a:r>
              <a:rPr lang="en-US" dirty="0" smtClean="0"/>
              <a:t>Why annotations?</a:t>
            </a:r>
            <a:endParaRPr lang="cs-CZ" dirty="0"/>
          </a:p>
          <a:p>
            <a:pPr lvl="1"/>
            <a:r>
              <a:rPr lang="en-US" dirty="0" smtClean="0"/>
              <a:t>State-of-the-art in multimedia annotation</a:t>
            </a:r>
            <a:endParaRPr lang="cs-CZ" dirty="0" smtClean="0"/>
          </a:p>
          <a:p>
            <a:pPr lvl="1"/>
            <a:endParaRPr lang="en-US" sz="400" dirty="0" smtClean="0"/>
          </a:p>
          <a:p>
            <a:r>
              <a:rPr lang="en-US" dirty="0" smtClean="0"/>
              <a:t>Search-based image annotation</a:t>
            </a:r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endParaRPr lang="cs-CZ" dirty="0" smtClean="0"/>
          </a:p>
          <a:p>
            <a:pPr lvl="2"/>
            <a:r>
              <a:rPr lang="en-US" dirty="0" smtClean="0"/>
              <a:t>Global architecture </a:t>
            </a:r>
            <a:endParaRPr lang="cs-CZ" dirty="0" smtClean="0"/>
          </a:p>
          <a:p>
            <a:pPr lvl="2"/>
            <a:r>
              <a:rPr lang="cs-CZ" dirty="0" smtClean="0"/>
              <a:t>Basic </a:t>
            </a:r>
            <a:r>
              <a:rPr lang="cs-CZ" dirty="0" err="1" smtClean="0"/>
              <a:t>implementation</a:t>
            </a:r>
            <a:endParaRPr lang="en-US" dirty="0" smtClean="0"/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working</a:t>
            </a:r>
            <a:r>
              <a:rPr lang="cs-CZ" dirty="0" smtClean="0"/>
              <a:t> on</a:t>
            </a:r>
          </a:p>
          <a:p>
            <a:pPr lvl="2"/>
            <a:r>
              <a:rPr lang="cs-CZ" dirty="0" err="1" smtClean="0"/>
              <a:t>Semantic</a:t>
            </a:r>
            <a:r>
              <a:rPr lang="cs-CZ" dirty="0" smtClean="0"/>
              <a:t> </a:t>
            </a:r>
            <a:r>
              <a:rPr lang="cs-CZ" dirty="0" err="1" smtClean="0"/>
              <a:t>PageRank</a:t>
            </a:r>
            <a:endParaRPr lang="cs-CZ" dirty="0" smtClean="0"/>
          </a:p>
          <a:p>
            <a:pPr lvl="2"/>
            <a:r>
              <a:rPr lang="en-GB" smtClean="0"/>
              <a:t>Image</a:t>
            </a:r>
            <a:r>
              <a:rPr lang="cs-CZ" smtClean="0"/>
              <a:t>CLEF </a:t>
            </a:r>
            <a:r>
              <a:rPr lang="cs-CZ" dirty="0" err="1" smtClean="0"/>
              <a:t>evaluation</a:t>
            </a:r>
            <a:endParaRPr lang="cs-CZ" dirty="0" smtClean="0"/>
          </a:p>
          <a:p>
            <a:pPr lvl="1"/>
            <a:r>
              <a:rPr lang="cs-CZ" dirty="0" err="1" smtClean="0"/>
              <a:t>Plans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 smtClean="0"/>
          </a:p>
          <a:p>
            <a:pPr lvl="2"/>
            <a:r>
              <a:rPr lang="cs-CZ" dirty="0" smtClean="0"/>
              <a:t>Relevance feedback</a:t>
            </a:r>
          </a:p>
          <a:p>
            <a:pPr lvl="2"/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endParaRPr lang="en-US" dirty="0" smtClean="0"/>
          </a:p>
          <a:p>
            <a:pPr marL="0" indent="0">
              <a:buNone/>
            </a:pPr>
            <a:endParaRPr lang="en-US" sz="400" dirty="0"/>
          </a:p>
          <a:p>
            <a:r>
              <a:rPr lang="en-US" smtClean="0"/>
              <a:t>Topics for discussion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vs. </a:t>
            </a:r>
            <a:r>
              <a:rPr lang="en-US" dirty="0" smtClean="0"/>
              <a:t>co-</a:t>
            </a:r>
            <a:r>
              <a:rPr lang="en-US" dirty="0" err="1" smtClean="0"/>
              <a:t>occurence</a:t>
            </a:r>
            <a:r>
              <a:rPr lang="cs-CZ" dirty="0" smtClean="0"/>
              <a:t>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WordNet</a:t>
            </a:r>
            <a:r>
              <a:rPr lang="en-US" dirty="0"/>
              <a:t> – fundamental technology</a:t>
            </a:r>
          </a:p>
          <a:p>
            <a:pPr lvl="1"/>
            <a:r>
              <a:rPr lang="en-US" dirty="0"/>
              <a:t>Meanings, relations, multiple word types</a:t>
            </a:r>
          </a:p>
          <a:p>
            <a:pPr lvl="1"/>
            <a:r>
              <a:rPr lang="en-US" dirty="0" err="1"/>
              <a:t>Hypernymy</a:t>
            </a:r>
            <a:r>
              <a:rPr lang="en-US" dirty="0"/>
              <a:t>, </a:t>
            </a:r>
            <a:r>
              <a:rPr lang="en-US" dirty="0" err="1"/>
              <a:t>antonymy</a:t>
            </a:r>
            <a:r>
              <a:rPr lang="en-US" dirty="0"/>
              <a:t>, part-whole, </a:t>
            </a:r>
            <a:r>
              <a:rPr lang="en-US" dirty="0" smtClean="0"/>
              <a:t>gloss</a:t>
            </a:r>
            <a:r>
              <a:rPr lang="cs-CZ" dirty="0" smtClean="0"/>
              <a:t> </a:t>
            </a:r>
            <a:r>
              <a:rPr lang="cs-CZ" dirty="0" err="1" smtClean="0"/>
              <a:t>overlap</a:t>
            </a:r>
            <a:r>
              <a:rPr lang="cs-CZ" dirty="0" smtClean="0"/>
              <a:t>, </a:t>
            </a:r>
            <a:r>
              <a:rPr lang="en-US" dirty="0" smtClean="0"/>
              <a:t>…</a:t>
            </a:r>
            <a:endParaRPr lang="en-US" dirty="0"/>
          </a:p>
          <a:p>
            <a:pPr lvl="1"/>
            <a:r>
              <a:rPr lang="en-US" dirty="0"/>
              <a:t>“language” point of view</a:t>
            </a:r>
          </a:p>
          <a:p>
            <a:pPr lvl="1"/>
            <a:endParaRPr lang="en-US" dirty="0"/>
          </a:p>
          <a:p>
            <a:r>
              <a:rPr lang="en-US" b="1" dirty="0"/>
              <a:t>Co-occurrence</a:t>
            </a:r>
            <a:r>
              <a:rPr lang="en-US" dirty="0"/>
              <a:t> table of related words</a:t>
            </a:r>
          </a:p>
          <a:p>
            <a:pPr lvl="1"/>
            <a:r>
              <a:rPr lang="en-US" dirty="0"/>
              <a:t>Constructed from very large text </a:t>
            </a:r>
            <a:r>
              <a:rPr lang="en-US" dirty="0" smtClean="0"/>
              <a:t>corpus </a:t>
            </a:r>
            <a:r>
              <a:rPr lang="en-US" dirty="0"/>
              <a:t>(linguists from MFF UK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Corpus size approximately 1 billion words</a:t>
            </a:r>
          </a:p>
          <a:p>
            <a:pPr lvl="2"/>
            <a:r>
              <a:rPr lang="en-US" dirty="0" smtClean="0"/>
              <a:t>Only words with frequency &gt; 5000 in the whole corpus considered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word that occur</a:t>
            </a:r>
            <a:r>
              <a:rPr lang="cs-CZ" dirty="0"/>
              <a:t>r</a:t>
            </a:r>
            <a:r>
              <a:rPr lang="en-US" dirty="0"/>
              <a:t>s in </a:t>
            </a:r>
            <a:r>
              <a:rPr lang="en-US" dirty="0" err="1"/>
              <a:t>Profiset</a:t>
            </a:r>
            <a:r>
              <a:rPr lang="en-US" dirty="0"/>
              <a:t> descriptions, we have 100 most </a:t>
            </a:r>
            <a:r>
              <a:rPr lang="en-US" i="1" dirty="0" smtClean="0"/>
              <a:t>co-occurring </a:t>
            </a:r>
            <a:r>
              <a:rPr lang="en-US" dirty="0"/>
              <a:t>words</a:t>
            </a:r>
          </a:p>
          <a:p>
            <a:pPr lvl="2"/>
            <a:r>
              <a:rPr lang="en-US" dirty="0"/>
              <a:t>No word types attached</a:t>
            </a:r>
          </a:p>
          <a:p>
            <a:pPr lvl="1"/>
            <a:r>
              <a:rPr lang="en-US" dirty="0"/>
              <a:t>“human/database” point of view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7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Semantic network idea</a:t>
            </a:r>
            <a:endParaRPr lang="en-GB"/>
          </a:p>
        </p:txBody>
      </p:sp>
      <p:pic>
        <p:nvPicPr>
          <p:cNvPr id="37890" name="Picture 2" descr="http://www.bloguismo.com/wp-content/uploads/2010/04/pager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924944"/>
            <a:ext cx="3573597" cy="288032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Graph representation of semantic relationships</a:t>
            </a:r>
          </a:p>
          <a:p>
            <a:pPr lvl="1"/>
            <a:r>
              <a:rPr lang="en-GB" dirty="0" smtClean="0"/>
              <a:t>Nodes: keywords/</a:t>
            </a:r>
            <a:r>
              <a:rPr lang="en-GB" dirty="0" err="1" smtClean="0"/>
              <a:t>synsets</a:t>
            </a:r>
            <a:endParaRPr lang="en-GB" dirty="0" smtClean="0"/>
          </a:p>
          <a:p>
            <a:pPr lvl="1"/>
            <a:r>
              <a:rPr lang="en-GB" dirty="0" smtClean="0"/>
              <a:t>Edges: </a:t>
            </a:r>
            <a:r>
              <a:rPr lang="en-GB" dirty="0" err="1" smtClean="0"/>
              <a:t>WordNet</a:t>
            </a:r>
            <a:r>
              <a:rPr lang="en-GB" dirty="0" smtClean="0"/>
              <a:t>/co-occurrence/… r</a:t>
            </a:r>
            <a:r>
              <a:rPr lang="en-GB" dirty="0" smtClean="0"/>
              <a:t>elationships between nodes</a:t>
            </a:r>
          </a:p>
          <a:p>
            <a:pPr lvl="2"/>
            <a:r>
              <a:rPr lang="en-GB" dirty="0" smtClean="0"/>
              <a:t>Edge weight: “</a:t>
            </a:r>
            <a:r>
              <a:rPr lang="en-GB" dirty="0" smtClean="0"/>
              <a:t>relevance transfer” capacity</a:t>
            </a:r>
          </a:p>
          <a:p>
            <a:r>
              <a:rPr lang="en-GB" dirty="0" smtClean="0"/>
              <a:t>Inspired by </a:t>
            </a:r>
            <a:r>
              <a:rPr lang="en-GB" dirty="0" smtClean="0"/>
              <a:t>PageRank</a:t>
            </a:r>
          </a:p>
          <a:p>
            <a:pPr lvl="1"/>
            <a:endParaRPr lang="en-GB" dirty="0" smtClean="0"/>
          </a:p>
          <a:p>
            <a:pPr lvl="1"/>
            <a:endParaRPr lang="cs-CZ" dirty="0"/>
          </a:p>
        </p:txBody>
      </p:sp>
      <p:pic>
        <p:nvPicPr>
          <p:cNvPr id="1026" name="Picture 2" descr="https://encrypted-tbn3.gstatic.com/images?q=tbn:ANd9GcR4LpbCxRQ5sua3vHfMD6crzRkA06vh1RaMnsZ8Gc7WDFcoy6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8" y="2924944"/>
            <a:ext cx="35419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probability-transfer </a:t>
            </a:r>
            <a:r>
              <a:rPr lang="en-US" dirty="0"/>
              <a:t>coefficients </a:t>
            </a:r>
            <a:r>
              <a:rPr lang="en-US" dirty="0" smtClean="0"/>
              <a:t>of links between individual nodes are defined for different types of relations: </a:t>
            </a:r>
            <a:r>
              <a:rPr lang="en-US" dirty="0" err="1" smtClean="0"/>
              <a:t>hypernymy</a:t>
            </a:r>
            <a:r>
              <a:rPr lang="en-US" dirty="0" smtClean="0"/>
              <a:t>, synonymy, </a:t>
            </a:r>
            <a:r>
              <a:rPr lang="en-US" dirty="0" err="1" smtClean="0"/>
              <a:t>meronymy</a:t>
            </a:r>
            <a:r>
              <a:rPr lang="en-US" dirty="0" smtClean="0"/>
              <a:t>, word co-occurrence, …</a:t>
            </a:r>
            <a:endParaRPr lang="cs-CZ" dirty="0" smtClean="0"/>
          </a:p>
          <a:p>
            <a:pPr lvl="1"/>
            <a:r>
              <a:rPr lang="en-US" dirty="0" err="1" smtClean="0"/>
              <a:t>Hypernym</a:t>
            </a:r>
            <a:r>
              <a:rPr lang="en-US" dirty="0" smtClean="0"/>
              <a:t> (</a:t>
            </a:r>
            <a:r>
              <a:rPr lang="cs-CZ" dirty="0" err="1" smtClean="0"/>
              <a:t>generalization</a:t>
            </a:r>
            <a:r>
              <a:rPr lang="cs-CZ" dirty="0" smtClean="0"/>
              <a:t>): </a:t>
            </a:r>
            <a:r>
              <a:rPr lang="cs-CZ" dirty="0" smtClean="0">
                <a:solidFill>
                  <a:srgbClr val="89C064"/>
                </a:solidFill>
              </a:rPr>
              <a:t>1</a:t>
            </a:r>
            <a:r>
              <a:rPr lang="cs-CZ" dirty="0" smtClean="0"/>
              <a:t> (</a:t>
            </a:r>
            <a:r>
              <a:rPr lang="cs-CZ" dirty="0" err="1" smtClean="0"/>
              <a:t>i.e</a:t>
            </a:r>
            <a:r>
              <a:rPr lang="cs-CZ" dirty="0" smtClean="0"/>
              <a:t>. 100</a:t>
            </a:r>
            <a:r>
              <a:rPr lang="en-US" dirty="0" smtClean="0"/>
              <a:t> %)</a:t>
            </a:r>
          </a:p>
          <a:p>
            <a:pPr lvl="1"/>
            <a:r>
              <a:rPr lang="en-US" dirty="0" smtClean="0"/>
              <a:t>Hyponym (specialization): </a:t>
            </a:r>
            <a:r>
              <a:rPr lang="cs-CZ" dirty="0">
                <a:solidFill>
                  <a:srgbClr val="89C064"/>
                </a:solidFill>
              </a:rPr>
              <a:t>(1-</a:t>
            </a:r>
            <a:r>
              <a:rPr lang="cs-CZ" i="1" dirty="0">
                <a:solidFill>
                  <a:srgbClr val="89C064"/>
                </a:solidFill>
              </a:rPr>
              <a:t>l</a:t>
            </a:r>
            <a:r>
              <a:rPr lang="cs-CZ" dirty="0">
                <a:solidFill>
                  <a:srgbClr val="89C064"/>
                </a:solidFill>
              </a:rPr>
              <a:t>)/</a:t>
            </a:r>
            <a:r>
              <a:rPr lang="cs-CZ" i="1" dirty="0" smtClean="0">
                <a:solidFill>
                  <a:srgbClr val="89C064"/>
                </a:solidFill>
              </a:rPr>
              <a:t>n</a:t>
            </a:r>
            <a:endParaRPr lang="en-US" i="1" dirty="0" smtClean="0">
              <a:solidFill>
                <a:srgbClr val="89C064"/>
              </a:solidFill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rgbClr val="89C064"/>
                </a:solidFill>
              </a:rPr>
              <a:t>	</a:t>
            </a:r>
            <a:r>
              <a:rPr lang="en-US" i="1" dirty="0" smtClean="0">
                <a:solidFill>
                  <a:srgbClr val="89C064"/>
                </a:solidFill>
              </a:rPr>
              <a:t>		         </a:t>
            </a:r>
            <a:r>
              <a:rPr lang="cs-CZ" i="1" dirty="0" smtClean="0"/>
              <a:t>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cs-CZ" dirty="0" err="1"/>
              <a:t>calibration</a:t>
            </a:r>
            <a:r>
              <a:rPr lang="cs-CZ" dirty="0"/>
              <a:t> </a:t>
            </a:r>
            <a:r>
              <a:rPr lang="cs-CZ" dirty="0" err="1" smtClean="0"/>
              <a:t>constant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– number of hyponyms</a:t>
            </a:r>
            <a:endParaRPr lang="en-US" dirty="0"/>
          </a:p>
          <a:p>
            <a:pPr lvl="1"/>
            <a:r>
              <a:rPr lang="cs-CZ" dirty="0" err="1" smtClean="0"/>
              <a:t>Meronyms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whole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)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89C064"/>
                </a:solidFill>
              </a:rPr>
              <a:t>(1-</a:t>
            </a:r>
            <a:r>
              <a:rPr lang="cs-CZ" i="1" dirty="0" smtClean="0">
                <a:solidFill>
                  <a:srgbClr val="89C064"/>
                </a:solidFill>
              </a:rPr>
              <a:t>l</a:t>
            </a:r>
            <a:r>
              <a:rPr lang="cs-CZ" dirty="0" smtClean="0">
                <a:solidFill>
                  <a:srgbClr val="89C064"/>
                </a:solidFill>
              </a:rPr>
              <a:t>)/</a:t>
            </a:r>
            <a:r>
              <a:rPr lang="cs-CZ" i="1" dirty="0" smtClean="0">
                <a:solidFill>
                  <a:srgbClr val="89C064"/>
                </a:solidFill>
              </a:rPr>
              <a:t>n</a:t>
            </a:r>
            <a:r>
              <a:rPr lang="cs-CZ" dirty="0" smtClean="0">
                <a:solidFill>
                  <a:srgbClr val="89C064"/>
                </a:solidFill>
              </a:rPr>
              <a:t> </a:t>
            </a:r>
            <a:endParaRPr lang="en-US" dirty="0" smtClean="0">
              <a:solidFill>
                <a:srgbClr val="89C064"/>
              </a:solidFill>
            </a:endParaRPr>
          </a:p>
          <a:p>
            <a:pPr lvl="1"/>
            <a:r>
              <a:rPr lang="en-US" dirty="0" smtClean="0"/>
              <a:t>…</a:t>
            </a:r>
            <a:endParaRPr lang="en-GB" dirty="0" smtClean="0"/>
          </a:p>
          <a:p>
            <a:endParaRPr lang="en-GB" dirty="0">
              <a:solidFill>
                <a:srgbClr val="89C064"/>
              </a:solidFill>
            </a:endParaRPr>
          </a:p>
          <a:p>
            <a:endParaRPr lang="en-GB" dirty="0" smtClean="0">
              <a:solidFill>
                <a:srgbClr val="89C064"/>
              </a:solidFill>
            </a:endParaRPr>
          </a:p>
          <a:p>
            <a:endParaRPr lang="en-GB" dirty="0">
              <a:solidFill>
                <a:srgbClr val="89C064"/>
              </a:solidFill>
            </a:endParaRPr>
          </a:p>
          <a:p>
            <a:endParaRPr lang="en-GB" dirty="0" smtClean="0">
              <a:solidFill>
                <a:srgbClr val="89C064"/>
              </a:solidFill>
            </a:endParaRPr>
          </a:p>
          <a:p>
            <a:endParaRPr lang="en-GB" dirty="0">
              <a:solidFill>
                <a:srgbClr val="89C064"/>
              </a:solidFill>
            </a:endParaRPr>
          </a:p>
          <a:p>
            <a:endParaRPr lang="en-GB" dirty="0" smtClean="0">
              <a:solidFill>
                <a:srgbClr val="89C064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89C064"/>
              </a:solidFill>
            </a:endParaRP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</p:txBody>
      </p:sp>
      <p:pic>
        <p:nvPicPr>
          <p:cNvPr id="35844" name="Picture 4" descr="C:\Users\HonzaBotorek\Desktop\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429000"/>
            <a:ext cx="3528392" cy="2087354"/>
          </a:xfrm>
          <a:prstGeom prst="rect">
            <a:avLst/>
          </a:prstGeom>
          <a:noFill/>
        </p:spPr>
      </p:pic>
      <p:sp>
        <p:nvSpPr>
          <p:cNvPr id="10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mtClean="0"/>
              <a:t>Semantic network (cont.)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</a:t>
            </a:r>
            <a:r>
              <a:rPr lang="en-US" dirty="0" smtClean="0"/>
              <a:t>example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4414"/>
            <a:ext cx="7632847" cy="49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Algorithm</a:t>
            </a:r>
            <a:r>
              <a:rPr lang="cs-CZ" smtClean="0"/>
              <a:t> </a:t>
            </a:r>
            <a:r>
              <a:rPr lang="en-US" dirty="0" smtClean="0"/>
              <a:t>steps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7200"/>
            <a:ext cx="8064896" cy="4672034"/>
          </a:xfrm>
        </p:spPr>
        <p:txBody>
          <a:bodyPr>
            <a:normAutofit/>
          </a:bodyPr>
          <a:lstStyle/>
          <a:p>
            <a:pPr marL="271463" indent="-271463">
              <a:buAutoNum type="arabicParenR"/>
            </a:pPr>
            <a:r>
              <a:rPr lang="en-US" dirty="0" smtClean="0"/>
              <a:t>Assign </a:t>
            </a:r>
            <a:r>
              <a:rPr lang="en-US" dirty="0" smtClean="0"/>
              <a:t>probability values to initial </a:t>
            </a:r>
            <a:r>
              <a:rPr lang="en-US" dirty="0" smtClean="0"/>
              <a:t>nodes</a:t>
            </a:r>
          </a:p>
          <a:p>
            <a:pPr lvl="1"/>
            <a:r>
              <a:rPr lang="en-US" dirty="0"/>
              <a:t>Initial nodes are formed by keywords of visually similar images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2) </a:t>
            </a:r>
            <a:r>
              <a:rPr lang="en-US" dirty="0" smtClean="0"/>
              <a:t>Build the network</a:t>
            </a:r>
          </a:p>
          <a:p>
            <a:pPr lvl="1"/>
            <a:r>
              <a:rPr lang="en-US" dirty="0" smtClean="0"/>
              <a:t>Extend initial nodes by related </a:t>
            </a:r>
            <a:r>
              <a:rPr lang="en-US" b="1" dirty="0" smtClean="0"/>
              <a:t>synsets </a:t>
            </a:r>
            <a:r>
              <a:rPr lang="en-US" dirty="0" smtClean="0"/>
              <a:t>AND </a:t>
            </a:r>
            <a:r>
              <a:rPr lang="en-US" b="1" dirty="0" smtClean="0"/>
              <a:t>co-occurring words</a:t>
            </a:r>
          </a:p>
          <a:p>
            <a:pPr lvl="1"/>
            <a:r>
              <a:rPr lang="en-US" dirty="0" smtClean="0"/>
              <a:t>Assign “probability-transfer coefficients” to links between nodes (determined by the type of relationship)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3) </a:t>
            </a:r>
            <a:r>
              <a:rPr lang="en-US" dirty="0" smtClean="0"/>
              <a:t>“Page-ranking” process</a:t>
            </a:r>
          </a:p>
          <a:p>
            <a:pPr lvl="1"/>
            <a:r>
              <a:rPr lang="en-US" dirty="0" smtClean="0"/>
              <a:t>Run a process where synsets will mutually boost one another’s probability </a:t>
            </a:r>
            <a:r>
              <a:rPr lang="en-US" dirty="0" smtClean="0"/>
              <a:t>values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4) </a:t>
            </a:r>
            <a:r>
              <a:rPr lang="en-US" dirty="0" smtClean="0"/>
              <a:t>Select the most probable synsets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Utilization of </a:t>
            </a:r>
            <a:r>
              <a:rPr lang="cs-CZ" smtClean="0"/>
              <a:t>co-occurrence </a:t>
            </a:r>
            <a:r>
              <a:rPr lang="cs-CZ" dirty="0" err="1" smtClean="0"/>
              <a:t>lists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 of keywords from similar images</a:t>
            </a:r>
          </a:p>
          <a:p>
            <a:pPr lvl="1"/>
            <a:r>
              <a:rPr lang="en-US" dirty="0" smtClean="0"/>
              <a:t>For each initial keyword, add </a:t>
            </a:r>
            <a:r>
              <a:rPr lang="en-US" i="1" dirty="0" smtClean="0"/>
              <a:t>K</a:t>
            </a:r>
            <a:r>
              <a:rPr lang="en-US" dirty="0" smtClean="0"/>
              <a:t> most frequently co-occurring words</a:t>
            </a:r>
          </a:p>
          <a:p>
            <a:pPr lvl="2"/>
            <a:r>
              <a:rPr lang="en-US" dirty="0" smtClean="0"/>
              <a:t>Need to choose a suitable </a:t>
            </a:r>
            <a:r>
              <a:rPr lang="en-US" i="1" dirty="0" smtClean="0"/>
              <a:t>K</a:t>
            </a:r>
            <a:r>
              <a:rPr lang="en-US" dirty="0" smtClean="0"/>
              <a:t>, 100 is probably too much</a:t>
            </a:r>
          </a:p>
          <a:p>
            <a:pPr lvl="1"/>
            <a:r>
              <a:rPr lang="en-US" dirty="0" smtClean="0"/>
              <a:t>The weight of the respective edge (i.e. the probability transfer coefficient) proportional to the score of co-occurring words</a:t>
            </a:r>
          </a:p>
          <a:p>
            <a:r>
              <a:rPr lang="en-US" dirty="0" smtClean="0"/>
              <a:t>After the enrichment step, connect all keywords to possible </a:t>
            </a:r>
            <a:r>
              <a:rPr lang="en-US" dirty="0" err="1" smtClean="0"/>
              <a:t>synsets</a:t>
            </a:r>
            <a:endParaRPr lang="en-US" dirty="0" smtClean="0"/>
          </a:p>
          <a:p>
            <a:pPr lvl="1"/>
            <a:r>
              <a:rPr lang="en-US" dirty="0" smtClean="0"/>
              <a:t>Edge weights proportional </a:t>
            </a:r>
            <a:r>
              <a:rPr lang="en-US" dirty="0"/>
              <a:t>to the </a:t>
            </a:r>
            <a:r>
              <a:rPr lang="en-US" dirty="0" err="1" smtClean="0"/>
              <a:t>WordNet</a:t>
            </a:r>
            <a:r>
              <a:rPr lang="en-US" dirty="0" smtClean="0"/>
              <a:t> score of a given </a:t>
            </a:r>
            <a:r>
              <a:rPr lang="en-US" dirty="0" err="1" smtClean="0"/>
              <a:t>synset</a:t>
            </a:r>
            <a:endParaRPr lang="en-US" dirty="0" smtClean="0"/>
          </a:p>
          <a:p>
            <a:pPr lvl="1"/>
            <a:r>
              <a:rPr lang="en-US" dirty="0" smtClean="0"/>
              <a:t>If we have word types of co-occurring words, we can have smaller graph (but possibly introduce errors)</a:t>
            </a:r>
          </a:p>
          <a:p>
            <a:r>
              <a:rPr lang="en-US" dirty="0" smtClean="0"/>
              <a:t>Continue working only with </a:t>
            </a:r>
            <a:r>
              <a:rPr lang="en-US" dirty="0" err="1" smtClean="0"/>
              <a:t>synsets</a:t>
            </a:r>
            <a:r>
              <a:rPr lang="en-US" dirty="0" smtClean="0"/>
              <a:t> and </a:t>
            </a:r>
            <a:r>
              <a:rPr lang="en-US" dirty="0" err="1" smtClean="0"/>
              <a:t>WordNet</a:t>
            </a:r>
            <a:r>
              <a:rPr lang="en-US" dirty="0" smtClean="0"/>
              <a:t>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Unresolved </a:t>
            </a:r>
            <a:r>
              <a:rPr lang="en-US" dirty="0" smtClean="0"/>
              <a:t>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of </a:t>
            </a:r>
            <a:r>
              <a:rPr lang="en-US" dirty="0"/>
              <a:t>probability-transfer coefficients </a:t>
            </a:r>
            <a:endParaRPr lang="en-US" dirty="0" smtClean="0"/>
          </a:p>
          <a:p>
            <a:pPr lvl="1"/>
            <a:r>
              <a:rPr lang="en-US" dirty="0" smtClean="0"/>
              <a:t>What constants should be used?</a:t>
            </a:r>
          </a:p>
          <a:p>
            <a:r>
              <a:rPr lang="en-US" dirty="0" smtClean="0"/>
              <a:t>Initial step: assignment of initial probabilities to keywords from similar images</a:t>
            </a:r>
          </a:p>
          <a:p>
            <a:pPr lvl="1"/>
            <a:r>
              <a:rPr lang="en-US" dirty="0" smtClean="0"/>
              <a:t>Take into account ranking by similarity, distance?</a:t>
            </a:r>
          </a:p>
          <a:p>
            <a:r>
              <a:rPr lang="en-US" dirty="0" smtClean="0"/>
              <a:t>Details of the probability transfer algorithm</a:t>
            </a:r>
          </a:p>
          <a:p>
            <a:r>
              <a:rPr lang="en-US" dirty="0" smtClean="0"/>
              <a:t>Final step: Selecting of the most probable </a:t>
            </a:r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Take top-N concepts with the highest probabilities, N fixed?</a:t>
            </a:r>
          </a:p>
          <a:p>
            <a:pPr lvl="1"/>
            <a:r>
              <a:rPr lang="en-US" dirty="0" smtClean="0"/>
              <a:t>Or use some probability threshold?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Evaluation: ImageCLEF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ImageCLEF: </a:t>
            </a:r>
            <a:r>
              <a:rPr lang="en-US" smtClean="0"/>
              <a:t>Competition in cross-language</a:t>
            </a:r>
            <a:r>
              <a:rPr lang="cs-CZ" smtClean="0"/>
              <a:t> </a:t>
            </a:r>
            <a:r>
              <a:rPr lang="en-GB" smtClean="0"/>
              <a:t>image </a:t>
            </a:r>
            <a:r>
              <a:rPr lang="cs-CZ" smtClean="0"/>
              <a:t>annotation </a:t>
            </a:r>
            <a:r>
              <a:rPr lang="cs-CZ" err="1" smtClean="0"/>
              <a:t>and</a:t>
            </a:r>
            <a:r>
              <a:rPr lang="cs-CZ" smtClean="0"/>
              <a:t> retrieval</a:t>
            </a:r>
            <a:endParaRPr lang="en-GB"/>
          </a:p>
          <a:p>
            <a:r>
              <a:rPr lang="en-GB" smtClean="0"/>
              <a:t>Tasks in 2014</a:t>
            </a:r>
            <a:r>
              <a:rPr lang="cs-CZ" smtClean="0"/>
              <a:t>:</a:t>
            </a:r>
            <a:r>
              <a:rPr lang="en-US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Robot vision –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endParaRPr lang="cs-CZ" dirty="0" smtClean="0"/>
          </a:p>
          <a:p>
            <a:pPr lvl="1"/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endParaRPr lang="cs-CZ" dirty="0" smtClean="0"/>
          </a:p>
          <a:p>
            <a:pPr lvl="1"/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smtClean="0"/>
              <a:t>image identification</a:t>
            </a:r>
            <a:endParaRPr lang="en-GB" smtClean="0"/>
          </a:p>
          <a:p>
            <a:pPr lvl="1"/>
            <a:r>
              <a:rPr lang="cs-CZ" smtClean="0"/>
              <a:t>Image Annotation</a:t>
            </a:r>
            <a:endParaRPr lang="en-GB" smtClean="0"/>
          </a:p>
          <a:p>
            <a:pPr lvl="1"/>
            <a:endParaRPr lang="en-GB" dirty="0"/>
          </a:p>
          <a:p>
            <a:r>
              <a:rPr lang="fr-FR"/>
              <a:t>Scalable Concept Image Annotation </a:t>
            </a:r>
            <a:r>
              <a:rPr lang="fr-FR" smtClean="0"/>
              <a:t>2014 (deadline: </a:t>
            </a:r>
            <a:r>
              <a:rPr lang="en-GB" smtClean="0"/>
              <a:t>20.04.2014)</a:t>
            </a:r>
            <a:endParaRPr lang="fr-FR"/>
          </a:p>
          <a:p>
            <a:pPr lvl="1"/>
            <a:r>
              <a:rPr lang="en-US" smtClean="0"/>
              <a:t>Focus </a:t>
            </a:r>
            <a:r>
              <a:rPr lang="en-US"/>
              <a:t>on scalability – no manually labeled training data</a:t>
            </a:r>
          </a:p>
          <a:p>
            <a:pPr lvl="1"/>
            <a:r>
              <a:rPr lang="en-US"/>
              <a:t>Noisy training data downloaded from internet are only available</a:t>
            </a:r>
          </a:p>
          <a:p>
            <a:pPr lvl="1"/>
            <a:r>
              <a:rPr lang="en-US"/>
              <a:t>Development data – 10000 images with ground truth concepts</a:t>
            </a:r>
          </a:p>
          <a:p>
            <a:pPr lvl="1"/>
            <a:r>
              <a:rPr lang="en-US"/>
              <a:t>Participants are allowed to use no manually labeled training data that was created directly for machine learning</a:t>
            </a:r>
          </a:p>
          <a:p>
            <a:pPr lvl="2"/>
            <a:r>
              <a:rPr lang="en-US"/>
              <a:t>Profiset is OK, since it is a by-product of another activity (image selling)</a:t>
            </a:r>
            <a:endParaRPr lang="en-US" dirty="0"/>
          </a:p>
        </p:txBody>
      </p:sp>
      <p:pic>
        <p:nvPicPr>
          <p:cNvPr id="2050" name="Picture 2" descr="ImageCLEF - Image Retrieval in CLEF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116632"/>
            <a:ext cx="22860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8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Eva</a:t>
            </a:r>
            <a:r>
              <a:rPr lang="en-GB" smtClean="0"/>
              <a:t>l</a:t>
            </a:r>
            <a:r>
              <a:rPr lang="cs-CZ" smtClean="0"/>
              <a:t>uation</a:t>
            </a:r>
            <a:r>
              <a:rPr lang="en-GB" smtClean="0"/>
              <a:t> plan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effectiveness: </a:t>
            </a:r>
            <a:endParaRPr lang="en-US" dirty="0" smtClean="0"/>
          </a:p>
          <a:p>
            <a:pPr lvl="1"/>
            <a:r>
              <a:rPr lang="en-US" dirty="0" smtClean="0"/>
              <a:t>Baseline </a:t>
            </a:r>
            <a:r>
              <a:rPr lang="en-US" dirty="0" err="1" smtClean="0"/>
              <a:t>ImageCLEF</a:t>
            </a:r>
            <a:r>
              <a:rPr lang="en-US" dirty="0" smtClean="0"/>
              <a:t> implementation vs. our </a:t>
            </a:r>
            <a:r>
              <a:rPr lang="en-US" dirty="0" smtClean="0"/>
              <a:t>solution</a:t>
            </a:r>
          </a:p>
          <a:p>
            <a:pPr lvl="2"/>
            <a:r>
              <a:rPr lang="en-US" dirty="0"/>
              <a:t>We have </a:t>
            </a:r>
            <a:r>
              <a:rPr lang="en-US" dirty="0" err="1"/>
              <a:t>Matlab</a:t>
            </a:r>
            <a:r>
              <a:rPr lang="en-US" dirty="0"/>
              <a:t> code for evaluation of results during </a:t>
            </a:r>
            <a:r>
              <a:rPr lang="en-US" dirty="0" smtClean="0"/>
              <a:t>development</a:t>
            </a:r>
            <a:endParaRPr lang="en-US" dirty="0" smtClean="0"/>
          </a:p>
          <a:p>
            <a:pPr lvl="1"/>
            <a:r>
              <a:rPr lang="en-US" dirty="0" smtClean="0"/>
              <a:t>Influence of different semantic resources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“Big Data” effect: </a:t>
            </a:r>
            <a:endParaRPr lang="en-US" dirty="0" smtClean="0"/>
          </a:p>
          <a:p>
            <a:pPr lvl="1"/>
            <a:r>
              <a:rPr lang="en-US" dirty="0" smtClean="0"/>
              <a:t>Compare </a:t>
            </a:r>
            <a:r>
              <a:rPr lang="en-US" dirty="0"/>
              <a:t>annotation results over different image bases used for selection of similar images</a:t>
            </a:r>
          </a:p>
          <a:p>
            <a:pPr lvl="2"/>
            <a:r>
              <a:rPr lang="en-US" dirty="0"/>
              <a:t>20M </a:t>
            </a:r>
            <a:r>
              <a:rPr lang="en-US" dirty="0" err="1"/>
              <a:t>Profiset</a:t>
            </a:r>
            <a:r>
              <a:rPr lang="en-US" dirty="0"/>
              <a:t> images</a:t>
            </a:r>
          </a:p>
          <a:p>
            <a:pPr lvl="2"/>
            <a:r>
              <a:rPr lang="en-US" dirty="0"/>
              <a:t>250K </a:t>
            </a:r>
            <a:r>
              <a:rPr lang="en-US" dirty="0" err="1"/>
              <a:t>ImageCLEF</a:t>
            </a:r>
            <a:r>
              <a:rPr lang="en-US" dirty="0"/>
              <a:t> web images</a:t>
            </a:r>
          </a:p>
          <a:p>
            <a:pPr lvl="2"/>
            <a:r>
              <a:rPr lang="en-US" dirty="0"/>
              <a:t>250K </a:t>
            </a:r>
            <a:r>
              <a:rPr lang="en-US" dirty="0" err="1"/>
              <a:t>Profiset</a:t>
            </a:r>
            <a:r>
              <a:rPr lang="en-US" dirty="0"/>
              <a:t> images</a:t>
            </a:r>
            <a:r>
              <a:rPr lang="cs-CZ" dirty="0"/>
              <a:t> (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subset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Profiset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Plans for future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 &amp; Related work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classifiers</a:t>
            </a:r>
          </a:p>
          <a:p>
            <a:pPr lvl="1"/>
            <a:r>
              <a:rPr lang="en-US" dirty="0" smtClean="0"/>
              <a:t>Face detector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cs-CZ" dirty="0" smtClean="0"/>
              <a:t>More </a:t>
            </a:r>
            <a:r>
              <a:rPr lang="cs-CZ" dirty="0" err="1" smtClean="0"/>
              <a:t>semantic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endParaRPr lang="en-GB" dirty="0" smtClean="0"/>
          </a:p>
          <a:p>
            <a:pPr lvl="1"/>
            <a:r>
              <a:rPr lang="en-GB" dirty="0" err="1" smtClean="0"/>
              <a:t>WikiNet</a:t>
            </a:r>
            <a:r>
              <a:rPr lang="en-GB" dirty="0" smtClean="0"/>
              <a:t>?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en-US" dirty="0" smtClean="0"/>
              <a:t>: </a:t>
            </a:r>
            <a:r>
              <a:rPr lang="cs-CZ" dirty="0" smtClean="0"/>
              <a:t>Relevance </a:t>
            </a:r>
            <a:r>
              <a:rPr lang="cs-CZ" dirty="0"/>
              <a:t>feedback</a:t>
            </a:r>
            <a:endParaRPr lang="en-GB" dirty="0"/>
          </a:p>
          <a:p>
            <a:pPr lvl="1"/>
            <a:r>
              <a:rPr lang="en-GB" dirty="0"/>
              <a:t>We are preparing interface</a:t>
            </a:r>
          </a:p>
          <a:p>
            <a:pPr lvl="1"/>
            <a:r>
              <a:rPr lang="en-GB" dirty="0"/>
              <a:t>How to use the feedback is an open question</a:t>
            </a:r>
          </a:p>
          <a:p>
            <a:pPr lvl="2"/>
            <a:r>
              <a:rPr lang="en-GB" dirty="0"/>
              <a:t>No related work that we know of</a:t>
            </a:r>
          </a:p>
          <a:p>
            <a:pPr lvl="2"/>
            <a:r>
              <a:rPr lang="en-GB" dirty="0"/>
              <a:t>Possibilities: new similarity search with visual example and text, adjustment of initial weights of keywords; allow negative feedback?</a:t>
            </a:r>
            <a:endParaRPr lang="cs-CZ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Possible structure of the paper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Search-based approach to image annotation: </a:t>
            </a:r>
          </a:p>
          <a:p>
            <a:pPr lvl="1"/>
            <a:r>
              <a:rPr lang="en-GB" smtClean="0"/>
              <a:t>Why, basic idea</a:t>
            </a:r>
          </a:p>
          <a:p>
            <a:pPr lvl="1"/>
            <a:r>
              <a:rPr lang="en-GB" smtClean="0"/>
              <a:t>Applications</a:t>
            </a:r>
          </a:p>
          <a:p>
            <a:r>
              <a:rPr lang="en-GB" smtClean="0"/>
              <a:t>Phase 1: Content-based retrieval of similar images</a:t>
            </a:r>
          </a:p>
          <a:p>
            <a:r>
              <a:rPr lang="en-GB" smtClean="0"/>
              <a:t>Phase 2: Analysis of image metadata</a:t>
            </a:r>
          </a:p>
          <a:p>
            <a:pPr lvl="1"/>
            <a:r>
              <a:rPr lang="en-GB" smtClean="0"/>
              <a:t>Semantic PageRank</a:t>
            </a:r>
          </a:p>
          <a:p>
            <a:pPr lvl="1"/>
            <a:r>
              <a:rPr lang="en-GB" smtClean="0"/>
              <a:t>Complementing linguistic tools, ontologies and data from text corpora</a:t>
            </a:r>
          </a:p>
          <a:p>
            <a:r>
              <a:rPr lang="en-GB" smtClean="0"/>
              <a:t>Implementation framework</a:t>
            </a:r>
          </a:p>
          <a:p>
            <a:pPr lvl="1"/>
            <a:r>
              <a:rPr lang="en-GB" smtClean="0"/>
              <a:t>Already presented – IDEAS 2013</a:t>
            </a:r>
            <a:endParaRPr lang="en-GB"/>
          </a:p>
          <a:p>
            <a:r>
              <a:rPr lang="en-GB" smtClean="0"/>
              <a:t>Evaluation: effectiveness, efficiency</a:t>
            </a:r>
          </a:p>
          <a:p>
            <a:pPr lvl="1"/>
            <a:r>
              <a:rPr lang="en-GB" smtClean="0"/>
              <a:t>Manual evaluation within our framework</a:t>
            </a:r>
          </a:p>
          <a:p>
            <a:pPr lvl="1"/>
            <a:r>
              <a:rPr lang="en-GB" smtClean="0"/>
              <a:t>ImageCLEF results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 for d</a:t>
            </a:r>
            <a:r>
              <a:rPr lang="cs-CZ" smtClean="0"/>
              <a:t>iscussion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cs-CZ" dirty="0" smtClean="0"/>
              <a:t>C</a:t>
            </a:r>
            <a:r>
              <a:rPr lang="en-US" dirty="0" smtClean="0"/>
              <a:t>o-occurrence </a:t>
            </a:r>
            <a:r>
              <a:rPr lang="en-US" dirty="0" smtClean="0"/>
              <a:t>lists </a:t>
            </a:r>
            <a:endParaRPr lang="cs-CZ" dirty="0"/>
          </a:p>
          <a:p>
            <a:pPr lvl="1" fontAlgn="ctr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exactl</a:t>
            </a:r>
            <a:r>
              <a:rPr lang="cs-CZ" dirty="0" err="1" smtClean="0"/>
              <a:t>y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en-US" dirty="0" smtClean="0"/>
              <a:t> lists</a:t>
            </a:r>
            <a:r>
              <a:rPr lang="cs-CZ" dirty="0" smtClean="0"/>
              <a:t> </a:t>
            </a:r>
            <a:r>
              <a:rPr lang="cs-CZ" dirty="0" err="1" smtClean="0"/>
              <a:t>constructed</a:t>
            </a:r>
            <a:r>
              <a:rPr lang="cs-CZ" dirty="0" smtClean="0"/>
              <a:t>?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?</a:t>
            </a:r>
            <a:r>
              <a:rPr lang="en-US" dirty="0" smtClean="0"/>
              <a:t> What is the interpretation of the probability coefficients of co-occurring words?</a:t>
            </a:r>
          </a:p>
          <a:p>
            <a:pPr lvl="1" fontAlgn="ctr"/>
            <a:r>
              <a:rPr lang="en-US" dirty="0"/>
              <a:t>Utilization of </a:t>
            </a:r>
            <a:r>
              <a:rPr lang="en-US" dirty="0" smtClean="0"/>
              <a:t>co-occurring words – any </a:t>
            </a:r>
            <a:r>
              <a:rPr lang="en-US" dirty="0" smtClean="0"/>
              <a:t>ideas, suggestions?</a:t>
            </a:r>
          </a:p>
          <a:p>
            <a:pPr lvl="1" fontAlgn="ctr"/>
            <a:r>
              <a:rPr lang="en-US" dirty="0" smtClean="0"/>
              <a:t>Would an online service for computing co-occurrence distance between keywords be a) feasible, b) useful</a:t>
            </a:r>
            <a:r>
              <a:rPr lang="en-US" dirty="0" smtClean="0"/>
              <a:t>?</a:t>
            </a:r>
          </a:p>
          <a:p>
            <a:pPr lvl="1" fontAlgn="ctr"/>
            <a:r>
              <a:rPr lang="en-US" dirty="0" smtClean="0"/>
              <a:t>Anything you would like to try/test?</a:t>
            </a:r>
            <a:endParaRPr lang="en-US" dirty="0"/>
          </a:p>
          <a:p>
            <a:pPr fontAlgn="ctr"/>
            <a:r>
              <a:rPr lang="en-US" dirty="0" err="1"/>
              <a:t>Wikinet</a:t>
            </a:r>
            <a:r>
              <a:rPr lang="en-US" dirty="0"/>
              <a:t> – how </a:t>
            </a:r>
            <a:r>
              <a:rPr lang="en-US" dirty="0" smtClean="0"/>
              <a:t>could it be used to improve annotations?</a:t>
            </a:r>
          </a:p>
          <a:p>
            <a:pPr lvl="1" fontAlgn="ctr"/>
            <a:r>
              <a:rPr lang="en-US" dirty="0" smtClean="0"/>
              <a:t>Named </a:t>
            </a:r>
            <a:r>
              <a:rPr lang="en-US" dirty="0"/>
              <a:t>entity processing would be very </a:t>
            </a:r>
            <a:r>
              <a:rPr lang="en-US" dirty="0" smtClean="0"/>
              <a:t>useful</a:t>
            </a:r>
          </a:p>
          <a:p>
            <a:pPr fontAlgn="ctr"/>
            <a:r>
              <a:rPr lang="en-US" dirty="0" smtClean="0"/>
              <a:t>Some other suitable resources?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Where to publish</a:t>
            </a:r>
            <a:r>
              <a:rPr lang="en-US" dirty="0" smtClean="0"/>
              <a:t>??</a:t>
            </a:r>
          </a:p>
          <a:p>
            <a:pPr fontAlgn="ctr"/>
            <a:endParaRPr lang="en-US" sz="2100" dirty="0"/>
          </a:p>
          <a:p>
            <a:pPr fontAlgn="ctr"/>
            <a:r>
              <a:rPr lang="en-US" sz="2100" dirty="0"/>
              <a:t>Short joint presentation at CEMI meeting in April?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pic>
        <p:nvPicPr>
          <p:cNvPr id="7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619375" cy="17430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143228" y="156045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solidFill>
                  <a:schemeClr val="bg1"/>
                </a:solidFill>
              </a:rPr>
              <a:t>?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482952" cy="1512168"/>
          </a:xfrm>
        </p:spPr>
        <p:txBody>
          <a:bodyPr>
            <a:noAutofit/>
          </a:bodyPr>
          <a:lstStyle/>
          <a:p>
            <a:r>
              <a:rPr lang="en-US" dirty="0" smtClean="0"/>
              <a:t>Keyword-based image retrieval </a:t>
            </a:r>
          </a:p>
          <a:p>
            <a:pPr lvl="1"/>
            <a:r>
              <a:rPr lang="en-US" smtClean="0"/>
              <a:t>Popular </a:t>
            </a:r>
            <a:r>
              <a:rPr lang="en-US" dirty="0" smtClean="0"/>
              <a:t>and intuitive </a:t>
            </a:r>
          </a:p>
          <a:p>
            <a:pPr lvl="1"/>
            <a:r>
              <a:rPr lang="en-US" smtClean="0"/>
              <a:t>Needs </a:t>
            </a:r>
            <a:r>
              <a:rPr lang="en-US" dirty="0" smtClean="0"/>
              <a:t>pictures with text metadata, </a:t>
            </a:r>
            <a:r>
              <a:rPr lang="cs-CZ" dirty="0" err="1" smtClean="0"/>
              <a:t>we</a:t>
            </a:r>
            <a:r>
              <a:rPr lang="cs-CZ" dirty="0" smtClean="0"/>
              <a:t> do not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err="1" smtClean="0"/>
              <a:t>them</a:t>
            </a:r>
            <a:r>
              <a:rPr lang="en-US" smtClean="0"/>
              <a:t> manually</a:t>
            </a: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3943" y="2576121"/>
            <a:ext cx="8229600" cy="3733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Information seeking</a:t>
            </a:r>
            <a:r>
              <a:rPr lang="en-US" smtClean="0"/>
              <a:t>: “W</a:t>
            </a:r>
            <a:r>
              <a:rPr lang="cs-CZ" smtClean="0"/>
              <a:t>hat is in the photo?</a:t>
            </a:r>
            <a:r>
              <a:rPr lang="en-US" smtClean="0"/>
              <a:t>”</a:t>
            </a:r>
            <a:endParaRPr lang="cs-CZ" smtClean="0"/>
          </a:p>
          <a:p>
            <a:pPr lvl="1"/>
            <a:r>
              <a:rPr lang="cs-CZ" smtClean="0"/>
              <a:t>Tourist information</a:t>
            </a:r>
            <a:r>
              <a:rPr lang="en-US" smtClean="0"/>
              <a:t> / </a:t>
            </a:r>
            <a:r>
              <a:rPr lang="cs-CZ" smtClean="0"/>
              <a:t>Plant identification</a:t>
            </a:r>
            <a:r>
              <a:rPr lang="en-US" smtClean="0"/>
              <a:t> / </a:t>
            </a:r>
            <a:r>
              <a:rPr lang="cs-CZ" smtClean="0"/>
              <a:t>…</a:t>
            </a:r>
          </a:p>
          <a:p>
            <a:r>
              <a:rPr lang="en-US" smtClean="0"/>
              <a:t>Impaired users</a:t>
            </a:r>
            <a:endParaRPr lang="cs-CZ" smtClean="0"/>
          </a:p>
          <a:p>
            <a:r>
              <a:rPr lang="cs-CZ" smtClean="0"/>
              <a:t>Classification tasks</a:t>
            </a:r>
          </a:p>
          <a:p>
            <a:pPr lvl="1"/>
            <a:r>
              <a:rPr lang="cs-CZ" smtClean="0"/>
              <a:t>Scientific data</a:t>
            </a:r>
            <a:r>
              <a:rPr lang="en-GB" smtClean="0"/>
              <a:t> (m</a:t>
            </a:r>
            <a:r>
              <a:rPr lang="cs-CZ" smtClean="0"/>
              <a:t>edicine, astronomy, chemistry, …</a:t>
            </a:r>
            <a:r>
              <a:rPr lang="en-GB" smtClean="0"/>
              <a:t>)</a:t>
            </a:r>
            <a:endParaRPr lang="cs-CZ" smtClean="0"/>
          </a:p>
          <a:p>
            <a:pPr lvl="1"/>
            <a:r>
              <a:rPr lang="cs-CZ" smtClean="0"/>
              <a:t>Improper content identification</a:t>
            </a:r>
            <a:endParaRPr lang="en-US" smtClean="0"/>
          </a:p>
          <a:p>
            <a:pPr lvl="1"/>
            <a:r>
              <a:rPr lang="en-US" smtClean="0"/>
              <a:t>Personal image gallery</a:t>
            </a:r>
          </a:p>
          <a:p>
            <a:r>
              <a:rPr lang="en-US" smtClean="0"/>
              <a:t>Data summarization: “What images are on this computer?”</a:t>
            </a:r>
          </a:p>
          <a:p>
            <a:pPr lvl="1"/>
            <a:endParaRPr lang="en-US" sz="1000" smtClean="0"/>
          </a:p>
          <a:p>
            <a:r>
              <a:rPr lang="en-US" smtClean="0"/>
              <a:t>Not only images!</a:t>
            </a:r>
            <a:endParaRPr lang="cs-CZ" smtClean="0"/>
          </a:p>
          <a:p>
            <a:pPr lvl="1"/>
            <a:r>
              <a:rPr lang="cs-CZ" smtClean="0"/>
              <a:t>Sound, video, ….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dimensions of the annotation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Image / Image and seed keyword / Image and text / Text</a:t>
            </a:r>
          </a:p>
          <a:p>
            <a:r>
              <a:rPr lang="en-US" dirty="0" smtClean="0"/>
              <a:t>Type of information needed</a:t>
            </a:r>
          </a:p>
          <a:p>
            <a:pPr lvl="1"/>
            <a:r>
              <a:rPr lang="en-US" dirty="0" smtClean="0"/>
              <a:t>Identification / Detection / Categorization</a:t>
            </a:r>
          </a:p>
          <a:p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Unlimited vocabulary / Controlled vocabulary </a:t>
            </a:r>
          </a:p>
          <a:p>
            <a:r>
              <a:rPr lang="en-US" dirty="0" smtClean="0"/>
              <a:t>Form of annotation required</a:t>
            </a:r>
          </a:p>
          <a:p>
            <a:pPr lvl="1"/>
            <a:r>
              <a:rPr lang="en-US" dirty="0" smtClean="0"/>
              <a:t>Sentence / Set of keywords / All relevant categories / A single category / Localization in a taxonomy</a:t>
            </a:r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Online / offline annotation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Classification</a:t>
            </a:r>
            <a:r>
              <a:rPr lang="en-US" dirty="0" smtClean="0"/>
              <a:t>: identify relevant categories from a given list (vocabulary)</a:t>
            </a:r>
          </a:p>
          <a:p>
            <a:r>
              <a:rPr lang="en-US" b="1" dirty="0" smtClean="0"/>
              <a:t>Annotation</a:t>
            </a:r>
            <a:r>
              <a:rPr lang="en-US" dirty="0" smtClean="0"/>
              <a:t>: wide (unlimited) vocabulary, “all relevant needed”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text-extraction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text-based</a:t>
            </a:r>
          </a:p>
          <a:p>
            <a:pPr lvl="1"/>
            <a:r>
              <a:rPr lang="en-US" dirty="0" smtClean="0"/>
              <a:t>Analyze the text on a surrounding web page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Content-based / Content- and text-based</a:t>
            </a:r>
          </a:p>
          <a:p>
            <a:pPr lvl="1"/>
            <a:r>
              <a:rPr lang="en-US" dirty="0" smtClean="0"/>
              <a:t>Mainly exploit visual properties (+ text when available)</a:t>
            </a:r>
          </a:p>
          <a:p>
            <a:endParaRPr lang="en-US" dirty="0" smtClean="0"/>
          </a:p>
          <a:p>
            <a:r>
              <a:rPr lang="en-US" smtClean="0"/>
              <a:t>Content</a:t>
            </a:r>
            <a:r>
              <a:rPr lang="cs-CZ" dirty="0" smtClean="0"/>
              <a:t>-</a:t>
            </a:r>
            <a:r>
              <a:rPr lang="en-US" smtClean="0"/>
              <a:t>based annotation scenario:</a:t>
            </a:r>
          </a:p>
          <a:p>
            <a:pPr lvl="1"/>
            <a:r>
              <a:rPr lang="en-US" smtClean="0"/>
              <a:t>Basic annotation</a:t>
            </a:r>
            <a:endParaRPr lang="en-US" dirty="0" smtClean="0"/>
          </a:p>
          <a:p>
            <a:pPr lvl="2"/>
            <a:r>
              <a:rPr lang="en-US" smtClean="0">
                <a:solidFill>
                  <a:srgbClr val="89C064"/>
                </a:solidFill>
              </a:rPr>
              <a:t>Model-based</a:t>
            </a:r>
            <a:r>
              <a:rPr lang="en-US" dirty="0" smtClean="0">
                <a:solidFill>
                  <a:srgbClr val="89C064"/>
                </a:solidFill>
              </a:rPr>
              <a:t>: train a model for each concept in vocabulary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Search-based: </a:t>
            </a:r>
            <a:r>
              <a:rPr lang="en-US" dirty="0" err="1" smtClean="0">
                <a:solidFill>
                  <a:srgbClr val="89C064"/>
                </a:solidFill>
              </a:rPr>
              <a:t>kNN</a:t>
            </a:r>
            <a:r>
              <a:rPr lang="en-US" dirty="0" smtClean="0">
                <a:solidFill>
                  <a:srgbClr val="89C064"/>
                </a:solidFill>
              </a:rPr>
              <a:t> search in annotated collection</a:t>
            </a:r>
          </a:p>
          <a:p>
            <a:pPr lvl="1"/>
            <a:r>
              <a:rPr lang="en-US" dirty="0" smtClean="0"/>
              <a:t>Annotation refinement</a:t>
            </a:r>
          </a:p>
          <a:p>
            <a:pPr lvl="2"/>
            <a:r>
              <a:rPr lang="en-US" smtClean="0"/>
              <a:t>Statistical</a:t>
            </a:r>
            <a:endParaRPr lang="en-US" dirty="0" smtClean="0"/>
          </a:p>
          <a:p>
            <a:pPr lvl="2"/>
            <a:r>
              <a:rPr lang="en-US" dirty="0" smtClean="0"/>
              <a:t>Ontology-based</a:t>
            </a:r>
          </a:p>
          <a:p>
            <a:pPr lvl="2"/>
            <a:r>
              <a:rPr lang="en-US" dirty="0" smtClean="0"/>
              <a:t>Secondary </a:t>
            </a:r>
            <a:r>
              <a:rPr lang="en-US" dirty="0" err="1" smtClean="0"/>
              <a:t>kNN</a:t>
            </a:r>
            <a:r>
              <a:rPr lang="en-US" dirty="0" smtClean="0"/>
              <a:t> search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approaches – summary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Model-based techniques: </a:t>
            </a:r>
          </a:p>
          <a:p>
            <a:pPr lvl="1"/>
            <a:r>
              <a:rPr lang="en-US" dirty="0"/>
              <a:t>Specialized classifiers can achieve high </a:t>
            </a:r>
            <a:r>
              <a:rPr lang="en-US" dirty="0" smtClean="0"/>
              <a:t>precision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/>
              <a:t>processing</a:t>
            </a:r>
          </a:p>
          <a:p>
            <a:pPr lvl="1"/>
            <a:r>
              <a:rPr lang="en-US" dirty="0"/>
              <a:t>Training feasible only for a limited number of concepts </a:t>
            </a:r>
            <a:r>
              <a:rPr lang="en-US" dirty="0" smtClean="0"/>
              <a:t>feasible, high-quality </a:t>
            </a:r>
            <a:r>
              <a:rPr lang="en-US" dirty="0"/>
              <a:t>training data needed</a:t>
            </a:r>
          </a:p>
          <a:p>
            <a:r>
              <a:rPr lang="en-US" dirty="0"/>
              <a:t>Search-based techniques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exploit</a:t>
            </a:r>
            <a:r>
              <a:rPr lang="cs-CZ" dirty="0"/>
              <a:t> </a:t>
            </a:r>
            <a:r>
              <a:rPr lang="cs-CZ" dirty="0" err="1"/>
              <a:t>vast</a:t>
            </a:r>
            <a:r>
              <a:rPr lang="cs-CZ" dirty="0"/>
              <a:t> </a:t>
            </a:r>
            <a:r>
              <a:rPr lang="cs-CZ" dirty="0" err="1"/>
              <a:t>amounts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annotated</a:t>
            </a:r>
            <a:r>
              <a:rPr lang="cs-CZ" dirty="0"/>
              <a:t> data </a:t>
            </a:r>
            <a:r>
              <a:rPr lang="cs-CZ" dirty="0" err="1"/>
              <a:t>available</a:t>
            </a:r>
            <a:r>
              <a:rPr lang="cs-CZ" dirty="0"/>
              <a:t> online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 smtClean="0"/>
              <a:t>needed</a:t>
            </a:r>
            <a:r>
              <a:rPr lang="en-GB" dirty="0" smtClean="0"/>
              <a:t>, n</a:t>
            </a:r>
            <a:r>
              <a:rPr lang="cs-CZ" dirty="0" smtClean="0"/>
              <a:t>o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pPr lvl="1"/>
            <a:r>
              <a:rPr lang="cs-CZ" dirty="0" err="1"/>
              <a:t>Costly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searched</a:t>
            </a:r>
            <a:endParaRPr lang="cs-CZ" dirty="0"/>
          </a:p>
          <a:p>
            <a:pPr lvl="1"/>
            <a:r>
              <a:rPr lang="en-GB" smtClean="0"/>
              <a:t>Current implementations </a:t>
            </a:r>
            <a:r>
              <a:rPr lang="cs-CZ" smtClean="0"/>
              <a:t>not </a:t>
            </a:r>
            <a:r>
              <a:rPr lang="cs-CZ" dirty="0" err="1"/>
              <a:t>precise</a:t>
            </a:r>
            <a:r>
              <a:rPr lang="cs-CZ" dirty="0"/>
              <a:t> </a:t>
            </a:r>
            <a:r>
              <a:rPr lang="cs-CZ" dirty="0" err="1"/>
              <a:t>enough</a:t>
            </a:r>
            <a:endParaRPr lang="cs-CZ" dirty="0"/>
          </a:p>
          <a:p>
            <a:endParaRPr lang="en-US" dirty="0" smtClean="0"/>
          </a:p>
          <a:p>
            <a:r>
              <a:rPr lang="en-US" dirty="0"/>
              <a:t>Summary of state-of-the-art:</a:t>
            </a:r>
          </a:p>
          <a:p>
            <a:pPr lvl="1"/>
            <a:r>
              <a:rPr lang="en-US" dirty="0">
                <a:solidFill>
                  <a:srgbClr val="89C064"/>
                </a:solidFill>
              </a:rPr>
              <a:t>Mostly specialized solutions for a specific type of application</a:t>
            </a:r>
          </a:p>
          <a:p>
            <a:pPr lvl="1"/>
            <a:r>
              <a:rPr lang="en-US" dirty="0">
                <a:solidFill>
                  <a:srgbClr val="89C064"/>
                </a:solidFill>
              </a:rPr>
              <a:t>Reasonable results only for simple </a:t>
            </a:r>
            <a:r>
              <a:rPr lang="en-US" dirty="0" smtClean="0">
                <a:solidFill>
                  <a:srgbClr val="89C064"/>
                </a:solidFill>
              </a:rPr>
              <a:t>tasks</a:t>
            </a:r>
            <a:endParaRPr lang="en-US" dirty="0">
              <a:solidFill>
                <a:srgbClr val="89C06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10196" y="158902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0196" y="194877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30516" y="2236802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0196" y="323329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0196" y="355326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0516" y="387266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30516" y="418101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Our approach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Experiments show that state-of-the-art solutions are not very successful for complex problems</a:t>
            </a:r>
          </a:p>
          <a:p>
            <a:pPr lvl="1"/>
            <a:r>
              <a:rPr lang="en-US" dirty="0" err="1" smtClean="0"/>
              <a:t>Psychologic</a:t>
            </a:r>
            <a:r>
              <a:rPr lang="en-US" dirty="0" smtClean="0"/>
              <a:t> research suggests hierarchical annotation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Our vision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Broad-domain annotation is a complex process, needs to be modeled as such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Multiple processing phases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Modular design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Hierarchic annotation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Combine multiple knowledge sources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User in the loop </a:t>
            </a:r>
          </a:p>
          <a:p>
            <a:pPr lvl="1"/>
            <a:r>
              <a:rPr lang="en-US" dirty="0" smtClean="0"/>
              <a:t>The same </a:t>
            </a:r>
            <a:r>
              <a:rPr lang="en-US" smtClean="0"/>
              <a:t>infrastructure </a:t>
            </a:r>
            <a:r>
              <a:rPr lang="en-US" smtClean="0">
                <a:solidFill>
                  <a:srgbClr val="89C064"/>
                </a:solidFill>
              </a:rPr>
              <a:t>could </a:t>
            </a:r>
            <a:r>
              <a:rPr lang="en-US" dirty="0" smtClean="0">
                <a:solidFill>
                  <a:srgbClr val="89C064"/>
                </a:solidFill>
              </a:rPr>
              <a:t>be used for different applications</a:t>
            </a:r>
            <a:r>
              <a:rPr lang="en-US" dirty="0" smtClean="0"/>
              <a:t> (annotation, classification, …)</a:t>
            </a:r>
          </a:p>
          <a:p>
            <a:pPr lvl="2"/>
            <a:r>
              <a:rPr lang="en-US" dirty="0" smtClean="0"/>
              <a:t>The principal components are the same</a:t>
            </a:r>
          </a:p>
          <a:p>
            <a:pPr lvl="2"/>
            <a:r>
              <a:rPr lang="en-US" dirty="0" smtClean="0"/>
              <a:t>Easy evaluation, comparisons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11541</TotalTime>
  <Words>1843</Words>
  <Application>Microsoft Office PowerPoint</Application>
  <PresentationFormat>Předvádění na obrazovce (4:3)</PresentationFormat>
  <Paragraphs>387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Motiv sady Office</vt:lpstr>
      <vt:lpstr>Search-based image annotation (ideas for joint journal paper)</vt:lpstr>
      <vt:lpstr>Outline</vt:lpstr>
      <vt:lpstr>Motivation &amp; Related work</vt:lpstr>
      <vt:lpstr>Motivation</vt:lpstr>
      <vt:lpstr>Several dimensions of the annotation problem</vt:lpstr>
      <vt:lpstr>State-of-the-art text-extraction techniques</vt:lpstr>
      <vt:lpstr>Existing approaches – summary</vt:lpstr>
      <vt:lpstr>Our approach</vt:lpstr>
      <vt:lpstr>Overview</vt:lpstr>
      <vt:lpstr>Task formalization</vt:lpstr>
      <vt:lpstr>General annotation model</vt:lpstr>
      <vt:lpstr>General annotation model (cont.)</vt:lpstr>
      <vt:lpstr>Basic search-based annotation</vt:lpstr>
      <vt:lpstr>Advanced example: Hierarchic image annotation</vt:lpstr>
      <vt:lpstr>Processing modules</vt:lpstr>
      <vt:lpstr>Current implementation</vt:lpstr>
      <vt:lpstr>Work in progress</vt:lpstr>
      <vt:lpstr>Advanced semantic transformer</vt:lpstr>
      <vt:lpstr>Resources</vt:lpstr>
      <vt:lpstr>WordNet vs. co-occurences</vt:lpstr>
      <vt:lpstr>Semantic network idea</vt:lpstr>
      <vt:lpstr>Semantic network (cont.)</vt:lpstr>
      <vt:lpstr>Network example</vt:lpstr>
      <vt:lpstr>Algorithm steps</vt:lpstr>
      <vt:lpstr>Utilization of co-occurrence lists</vt:lpstr>
      <vt:lpstr>Unresolved issues</vt:lpstr>
      <vt:lpstr>Evaluation: ImageCLEF 2014</vt:lpstr>
      <vt:lpstr>Evaluation plan</vt:lpstr>
      <vt:lpstr>Plans for future</vt:lpstr>
      <vt:lpstr>Future work</vt:lpstr>
      <vt:lpstr>Discussion</vt:lpstr>
      <vt:lpstr>Possible structure of the paper</vt:lpstr>
      <vt:lpstr>Topics for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xkohout7</cp:lastModifiedBy>
  <cp:revision>445</cp:revision>
  <dcterms:created xsi:type="dcterms:W3CDTF">2013-03-13T15:03:44Z</dcterms:created>
  <dcterms:modified xsi:type="dcterms:W3CDTF">2014-03-13T19:43:30Z</dcterms:modified>
</cp:coreProperties>
</file>