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39"/>
  </p:notesMasterIdLst>
  <p:handoutMasterIdLst>
    <p:handoutMasterId r:id="rId40"/>
  </p:handoutMasterIdLst>
  <p:sldIdLst>
    <p:sldId id="256" r:id="rId3"/>
    <p:sldId id="261" r:id="rId4"/>
    <p:sldId id="262" r:id="rId5"/>
    <p:sldId id="257" r:id="rId6"/>
    <p:sldId id="259" r:id="rId7"/>
    <p:sldId id="263" r:id="rId8"/>
    <p:sldId id="267" r:id="rId9"/>
    <p:sldId id="265" r:id="rId10"/>
    <p:sldId id="266" r:id="rId11"/>
    <p:sldId id="268" r:id="rId12"/>
    <p:sldId id="272" r:id="rId13"/>
    <p:sldId id="312" r:id="rId14"/>
    <p:sldId id="270" r:id="rId15"/>
    <p:sldId id="273" r:id="rId16"/>
    <p:sldId id="279" r:id="rId17"/>
    <p:sldId id="296" r:id="rId18"/>
    <p:sldId id="297" r:id="rId19"/>
    <p:sldId id="298" r:id="rId20"/>
    <p:sldId id="299" r:id="rId21"/>
    <p:sldId id="300" r:id="rId22"/>
    <p:sldId id="301" r:id="rId23"/>
    <p:sldId id="308" r:id="rId24"/>
    <p:sldId id="305" r:id="rId25"/>
    <p:sldId id="307" r:id="rId26"/>
    <p:sldId id="302" r:id="rId27"/>
    <p:sldId id="304" r:id="rId28"/>
    <p:sldId id="310" r:id="rId29"/>
    <p:sldId id="274" r:id="rId30"/>
    <p:sldId id="303" r:id="rId31"/>
    <p:sldId id="276" r:id="rId32"/>
    <p:sldId id="275" r:id="rId33"/>
    <p:sldId id="277" r:id="rId34"/>
    <p:sldId id="295" r:id="rId35"/>
    <p:sldId id="311" r:id="rId36"/>
    <p:sldId id="293" r:id="rId37"/>
    <p:sldId id="313" r:id="rId38"/>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C064"/>
    <a:srgbClr val="4F7A32"/>
    <a:srgbClr val="44546A"/>
    <a:srgbClr val="6B82A1"/>
    <a:srgbClr val="B4D79D"/>
    <a:srgbClr val="D6E9C9"/>
    <a:srgbClr val="7AB751"/>
    <a:srgbClr val="FCD8BA"/>
    <a:srgbClr val="F9B47B"/>
    <a:srgbClr val="8CCD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Světlý styl 2 – zvýraznění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1" autoAdjust="0"/>
    <p:restoredTop sz="97954" autoAdjust="0"/>
  </p:normalViewPr>
  <p:slideViewPr>
    <p:cSldViewPr>
      <p:cViewPr varScale="1">
        <p:scale>
          <a:sx n="91" d="100"/>
          <a:sy n="91" d="100"/>
        </p:scale>
        <p:origin x="-576" y="-114"/>
      </p:cViewPr>
      <p:guideLst>
        <p:guide orient="horz" pos="2160"/>
        <p:guide pos="2880"/>
      </p:guideLst>
    </p:cSldViewPr>
  </p:slideViewPr>
  <p:outlineViewPr>
    <p:cViewPr>
      <p:scale>
        <a:sx n="33" d="100"/>
        <a:sy n="33" d="100"/>
      </p:scale>
      <p:origin x="0" y="16050"/>
    </p:cViewPr>
  </p:outlineViewPr>
  <p:notesTextViewPr>
    <p:cViewPr>
      <p:scale>
        <a:sx n="100" d="100"/>
        <a:sy n="100" d="100"/>
      </p:scale>
      <p:origin x="0" y="0"/>
    </p:cViewPr>
  </p:notesTextViewPr>
  <p:notesViewPr>
    <p:cSldViewPr>
      <p:cViewPr varScale="1">
        <p:scale>
          <a:sx n="71" d="100"/>
          <a:sy n="71" d="100"/>
        </p:scale>
        <p:origin x="-30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04EF21C9-F157-47B4-ACF5-DB155546ED2E}" type="datetimeFigureOut">
              <a:rPr lang="cs-CZ" smtClean="0"/>
              <a:pPr/>
              <a:t>4. 4. 2017</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49B988F6-D503-45D3-8658-01687DB272D5}" type="slidenum">
              <a:rPr lang="cs-CZ" smtClean="0"/>
              <a:pPr/>
              <a:t>‹#›</a:t>
            </a:fld>
            <a:endParaRPr lang="cs-CZ"/>
          </a:p>
        </p:txBody>
      </p:sp>
    </p:spTree>
    <p:extLst>
      <p:ext uri="{BB962C8B-B14F-4D97-AF65-F5344CB8AC3E}">
        <p14:creationId xmlns:p14="http://schemas.microsoft.com/office/powerpoint/2010/main" val="2529873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21AC17D6-3360-46DB-BC51-5CAFAE046A00}" type="datetimeFigureOut">
              <a:rPr lang="cs-CZ" smtClean="0"/>
              <a:pPr/>
              <a:t>4. 4. 2017</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B964EC24-F832-4F78-85ED-421683E533E6}" type="slidenum">
              <a:rPr lang="cs-CZ" smtClean="0"/>
              <a:pPr/>
              <a:t>‹#›</a:t>
            </a:fld>
            <a:endParaRPr lang="cs-CZ"/>
          </a:p>
        </p:txBody>
      </p:sp>
    </p:spTree>
    <p:extLst>
      <p:ext uri="{BB962C8B-B14F-4D97-AF65-F5344CB8AC3E}">
        <p14:creationId xmlns:p14="http://schemas.microsoft.com/office/powerpoint/2010/main" val="2965971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268760"/>
            <a:ext cx="7772400" cy="1656184"/>
          </a:xfrm>
        </p:spPr>
        <p:txBody>
          <a:bodyPr>
            <a:normAutofit/>
          </a:bodyPr>
          <a:lstStyle>
            <a:lvl1pPr algn="ctr">
              <a:defRPr sz="4000"/>
            </a:lvl1pPr>
          </a:lstStyle>
          <a:p>
            <a:r>
              <a:rPr lang="cs-CZ"/>
              <a:t>Klepnutím lze upravit styl předlohy nadpisů.</a:t>
            </a:r>
          </a:p>
        </p:txBody>
      </p:sp>
      <p:sp>
        <p:nvSpPr>
          <p:cNvPr id="3" name="Podnadpis 2"/>
          <p:cNvSpPr>
            <a:spLocks noGrp="1"/>
          </p:cNvSpPr>
          <p:nvPr>
            <p:ph type="subTitle" idx="1"/>
          </p:nvPr>
        </p:nvSpPr>
        <p:spPr>
          <a:xfrm>
            <a:off x="1371600" y="3692624"/>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a:xfrm>
            <a:off x="467544" y="6356350"/>
            <a:ext cx="2133600" cy="365125"/>
          </a:xfrm>
          <a:prstGeom prst="rect">
            <a:avLst/>
          </a:prstGeom>
        </p:spPr>
        <p:txBody>
          <a:bodyPr/>
          <a:lstStyle/>
          <a:p>
            <a:r>
              <a:rPr lang="cs-CZ"/>
              <a:t>March 26, 2013</a:t>
            </a:r>
            <a:endParaRPr lang="cs-CZ" dirty="0"/>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p>
            <a:r>
              <a:rPr lang="cs-CZ"/>
              <a:t>Petra Budíková</a:t>
            </a:r>
            <a:endParaRPr lang="cs-CZ" dirty="0"/>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p>
            <a:fld id="{20264769-77EF-4CD0-90DE-F7D7F2D423C4}" type="slidenum">
              <a:rPr lang="cs-CZ" smtClean="0"/>
              <a:pPr/>
              <a:t>‹#›</a:t>
            </a:fld>
            <a:endParaRPr lang="cs-CZ" dirty="0"/>
          </a:p>
        </p:txBody>
      </p:sp>
      <p:grpSp>
        <p:nvGrpSpPr>
          <p:cNvPr id="21" name="Skupina 20"/>
          <p:cNvGrpSpPr/>
          <p:nvPr userDrawn="1"/>
        </p:nvGrpSpPr>
        <p:grpSpPr>
          <a:xfrm>
            <a:off x="972000" y="3105222"/>
            <a:ext cx="7200000" cy="144000"/>
            <a:chOff x="467542" y="3105222"/>
            <a:chExt cx="8208307" cy="90000"/>
          </a:xfrm>
          <a:effectLst>
            <a:reflection blurRad="6350" stA="50000" endA="300" endPos="55500" dist="50800" dir="5400000" sy="-100000" algn="bl" rotWithShape="0"/>
          </a:effectLst>
        </p:grpSpPr>
        <p:sp>
          <p:nvSpPr>
            <p:cNvPr id="15" name="Rectangle 45" descr="Gold bar"/>
            <p:cNvSpPr>
              <a:spLocks noChangeArrowheads="1"/>
            </p:cNvSpPr>
            <p:nvPr userDrawn="1"/>
          </p:nvSpPr>
          <p:spPr bwMode="auto">
            <a:xfrm rot="16200000" flipH="1">
              <a:off x="4526848" y="1782222"/>
              <a:ext cx="90000" cy="2736000"/>
            </a:xfrm>
            <a:prstGeom prst="rect">
              <a:avLst/>
            </a:prstGeom>
            <a:solidFill>
              <a:srgbClr val="7AB751"/>
            </a:solidFill>
            <a:ln w="9525">
              <a:noFill/>
              <a:miter lim="800000"/>
              <a:headEnd/>
              <a:tailEnd/>
            </a:ln>
            <a:effectLs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latin typeface="Times New Roman" panose="02020603050405020304" pitchFamily="18" charset="0"/>
              </a:endParaRPr>
            </a:p>
          </p:txBody>
        </p:sp>
        <p:sp>
          <p:nvSpPr>
            <p:cNvPr id="16" name="Rectangle 45" descr="Gold bar"/>
            <p:cNvSpPr>
              <a:spLocks noChangeArrowheads="1"/>
            </p:cNvSpPr>
            <p:nvPr userDrawn="1"/>
          </p:nvSpPr>
          <p:spPr bwMode="auto">
            <a:xfrm rot="16200000" flipH="1">
              <a:off x="1790542" y="1782222"/>
              <a:ext cx="90000" cy="2736000"/>
            </a:xfrm>
            <a:prstGeom prst="rect">
              <a:avLst/>
            </a:prstGeom>
            <a:solidFill>
              <a:srgbClr val="4F7A32"/>
            </a:solidFill>
            <a:ln w="9525">
              <a:noFill/>
              <a:miter lim="800000"/>
              <a:headEnd/>
              <a:tailEnd/>
            </a:ln>
            <a:effectLs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latin typeface="Times New Roman" panose="02020603050405020304" pitchFamily="18" charset="0"/>
              </a:endParaRPr>
            </a:p>
          </p:txBody>
        </p:sp>
        <p:sp>
          <p:nvSpPr>
            <p:cNvPr id="17" name="Rectangle 45" descr="Gold bar"/>
            <p:cNvSpPr>
              <a:spLocks noChangeArrowheads="1"/>
            </p:cNvSpPr>
            <p:nvPr userDrawn="1"/>
          </p:nvSpPr>
          <p:spPr bwMode="auto">
            <a:xfrm rot="16200000" flipH="1">
              <a:off x="7262849" y="1782222"/>
              <a:ext cx="90000" cy="2736000"/>
            </a:xfrm>
            <a:prstGeom prst="rect">
              <a:avLst/>
            </a:prstGeom>
            <a:solidFill>
              <a:srgbClr val="B4D79D"/>
            </a:solidFill>
            <a:ln w="9525">
              <a:noFill/>
              <a:miter lim="800000"/>
              <a:headEnd/>
              <a:tailEnd/>
            </a:ln>
            <a:effectLs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latin typeface="Times New Roman" panose="02020603050405020304" pitchFamily="18" charset="0"/>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467544" y="6356350"/>
            <a:ext cx="2133600" cy="365125"/>
          </a:xfrm>
          <a:prstGeom prst="rect">
            <a:avLst/>
          </a:prstGeom>
        </p:spPr>
        <p:txBody>
          <a:bodyPr/>
          <a:lstStyle/>
          <a:p>
            <a:r>
              <a:rPr lang="cs-CZ"/>
              <a:t>March 26, 2013</a:t>
            </a:r>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p>
            <a:r>
              <a:rPr lang="cs-CZ"/>
              <a:t>Petra Budíková</a:t>
            </a:r>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467544" y="6356350"/>
            <a:ext cx="2133600" cy="365125"/>
          </a:xfrm>
          <a:prstGeom prst="rect">
            <a:avLst/>
          </a:prstGeom>
        </p:spPr>
        <p:txBody>
          <a:bodyPr/>
          <a:lstStyle/>
          <a:p>
            <a:r>
              <a:rPr lang="cs-CZ"/>
              <a:t>March 26, 2013</a:t>
            </a:r>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p>
            <a:r>
              <a:rPr lang="cs-CZ"/>
              <a:t>Petra Budíková</a:t>
            </a:r>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p>
            <a:fld id="{20264769-77EF-4CD0-90DE-F7D7F2D423C4}"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268760"/>
            <a:ext cx="7772400" cy="2952328"/>
          </a:xfrm>
        </p:spPr>
        <p:txBody>
          <a:bodyPr>
            <a:normAutofit/>
          </a:bodyPr>
          <a:lstStyle>
            <a:lvl1pPr algn="ctr">
              <a:defRPr sz="4000"/>
            </a:lvl1pPr>
          </a:lstStyle>
          <a:p>
            <a:r>
              <a:rPr lang="cs-CZ"/>
              <a:t>Klepnutím lze upravit styl předlohy nadpisů.</a:t>
            </a:r>
          </a:p>
        </p:txBody>
      </p:sp>
      <p:sp>
        <p:nvSpPr>
          <p:cNvPr id="3" name="Podnadpis 2"/>
          <p:cNvSpPr>
            <a:spLocks noGrp="1"/>
          </p:cNvSpPr>
          <p:nvPr>
            <p:ph type="subTitle" idx="1"/>
          </p:nvPr>
        </p:nvSpPr>
        <p:spPr>
          <a:xfrm>
            <a:off x="1371600" y="5060776"/>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a:xfrm>
            <a:off x="467544" y="6356350"/>
            <a:ext cx="2133600" cy="365125"/>
          </a:xfrm>
          <a:prstGeom prst="rect">
            <a:avLst/>
          </a:prstGeom>
        </p:spPr>
        <p:txBody>
          <a:bodyPr/>
          <a:lstStyle/>
          <a:p>
            <a:r>
              <a:rPr lang="cs-CZ"/>
              <a:t>March 26, 2013</a:t>
            </a:r>
            <a:endParaRPr lang="cs-CZ" dirty="0"/>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p>
            <a:r>
              <a:rPr lang="cs-CZ"/>
              <a:t>Petra Budíková</a:t>
            </a:r>
            <a:endParaRPr lang="cs-CZ" dirty="0"/>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p>
            <a:fld id="{20264769-77EF-4CD0-90DE-F7D7F2D423C4}" type="slidenum">
              <a:rPr lang="cs-CZ" smtClean="0"/>
              <a:pPr/>
              <a:t>‹#›</a:t>
            </a:fld>
            <a:endParaRPr lang="cs-CZ" dirty="0"/>
          </a:p>
        </p:txBody>
      </p:sp>
      <p:grpSp>
        <p:nvGrpSpPr>
          <p:cNvPr id="21" name="Skupina 20"/>
          <p:cNvGrpSpPr/>
          <p:nvPr userDrawn="1"/>
        </p:nvGrpSpPr>
        <p:grpSpPr>
          <a:xfrm>
            <a:off x="972000" y="4473374"/>
            <a:ext cx="7200000" cy="144000"/>
            <a:chOff x="467542" y="3105222"/>
            <a:chExt cx="8208307" cy="90000"/>
          </a:xfrm>
          <a:effectLst>
            <a:reflection blurRad="6350" stA="50000" endA="300" endPos="55500" dist="50800" dir="5400000" sy="-100000" algn="bl" rotWithShape="0"/>
          </a:effectLst>
        </p:grpSpPr>
        <p:sp>
          <p:nvSpPr>
            <p:cNvPr id="15" name="Rectangle 45" descr="Gold bar"/>
            <p:cNvSpPr>
              <a:spLocks noChangeArrowheads="1"/>
            </p:cNvSpPr>
            <p:nvPr userDrawn="1"/>
          </p:nvSpPr>
          <p:spPr bwMode="auto">
            <a:xfrm rot="16200000" flipH="1">
              <a:off x="4526848" y="1782222"/>
              <a:ext cx="90000" cy="2736000"/>
            </a:xfrm>
            <a:prstGeom prst="rect">
              <a:avLst/>
            </a:prstGeom>
            <a:solidFill>
              <a:srgbClr val="7AB751"/>
            </a:solidFill>
            <a:ln w="9525">
              <a:noFill/>
              <a:miter lim="800000"/>
              <a:headEnd/>
              <a:tailEnd/>
            </a:ln>
            <a:effectLs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latin typeface="Times New Roman" panose="02020603050405020304" pitchFamily="18" charset="0"/>
              </a:endParaRPr>
            </a:p>
          </p:txBody>
        </p:sp>
        <p:sp>
          <p:nvSpPr>
            <p:cNvPr id="16" name="Rectangle 45" descr="Gold bar"/>
            <p:cNvSpPr>
              <a:spLocks noChangeArrowheads="1"/>
            </p:cNvSpPr>
            <p:nvPr userDrawn="1"/>
          </p:nvSpPr>
          <p:spPr bwMode="auto">
            <a:xfrm rot="16200000" flipH="1">
              <a:off x="1790542" y="1782222"/>
              <a:ext cx="90000" cy="2736000"/>
            </a:xfrm>
            <a:prstGeom prst="rect">
              <a:avLst/>
            </a:prstGeom>
            <a:solidFill>
              <a:srgbClr val="4F7A32"/>
            </a:solidFill>
            <a:ln w="9525">
              <a:noFill/>
              <a:miter lim="800000"/>
              <a:headEnd/>
              <a:tailEnd/>
            </a:ln>
            <a:effectLs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latin typeface="Times New Roman" panose="02020603050405020304" pitchFamily="18" charset="0"/>
              </a:endParaRPr>
            </a:p>
          </p:txBody>
        </p:sp>
        <p:sp>
          <p:nvSpPr>
            <p:cNvPr id="17" name="Rectangle 45" descr="Gold bar"/>
            <p:cNvSpPr>
              <a:spLocks noChangeArrowheads="1"/>
            </p:cNvSpPr>
            <p:nvPr userDrawn="1"/>
          </p:nvSpPr>
          <p:spPr bwMode="auto">
            <a:xfrm rot="16200000" flipH="1">
              <a:off x="7262849" y="1782222"/>
              <a:ext cx="90000" cy="2736000"/>
            </a:xfrm>
            <a:prstGeom prst="rect">
              <a:avLst/>
            </a:prstGeom>
            <a:solidFill>
              <a:srgbClr val="B4D79D"/>
            </a:solidFill>
            <a:ln w="9525">
              <a:noFill/>
              <a:miter lim="800000"/>
              <a:headEnd/>
              <a:tailEnd/>
            </a:ln>
            <a:effectLs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latin typeface="Times New Roman" panose="02020603050405020304" pitchFamily="18" charset="0"/>
              </a:endParaRPr>
            </a:p>
          </p:txBody>
        </p:sp>
      </p:grpSp>
    </p:spTree>
    <p:extLst>
      <p:ext uri="{BB962C8B-B14F-4D97-AF65-F5344CB8AC3E}">
        <p14:creationId xmlns:p14="http://schemas.microsoft.com/office/powerpoint/2010/main" val="31266418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hasCustomPrompt="1"/>
          </p:nvPr>
        </p:nvSpPr>
        <p:spPr>
          <a:xfrm>
            <a:off x="457200" y="1268760"/>
            <a:ext cx="8229600" cy="4896544"/>
          </a:xfrm>
        </p:spPr>
        <p:txBody>
          <a:body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TextovéPole 3"/>
          <p:cNvSpPr txBox="1"/>
          <p:nvPr userDrawn="1"/>
        </p:nvSpPr>
        <p:spPr>
          <a:xfrm>
            <a:off x="395533" y="6381328"/>
            <a:ext cx="2160243" cy="307777"/>
          </a:xfrm>
          <a:prstGeom prst="rect">
            <a:avLst/>
          </a:prstGeom>
        </p:spPr>
        <p:txBody>
          <a:bodyPr vert="horz" lIns="91440" tIns="45720" rIns="91440" bIns="45720" rtlCol="0" anchor="ctr"/>
          <a:lstStyle>
            <a:defPPr>
              <a:defRPr lang="cs-CZ"/>
            </a:defPPr>
            <a:lvl1pPr>
              <a:defRPr sz="1400">
                <a:solidFill>
                  <a:schemeClr val="bg1">
                    <a:lumMod val="50000"/>
                  </a:schemeClr>
                </a:solidFill>
              </a:defRPr>
            </a:lvl1pPr>
          </a:lstStyle>
          <a:p>
            <a:pPr lvl="0"/>
            <a:endParaRPr lang="cs-CZ" sz="1200" dirty="0"/>
          </a:p>
        </p:txBody>
      </p:sp>
      <p:sp>
        <p:nvSpPr>
          <p:cNvPr id="5" name="TextovéPole 4"/>
          <p:cNvSpPr txBox="1"/>
          <p:nvPr userDrawn="1"/>
        </p:nvSpPr>
        <p:spPr>
          <a:xfrm>
            <a:off x="6660229" y="6401073"/>
            <a:ext cx="2160243" cy="307777"/>
          </a:xfrm>
          <a:prstGeom prst="rect">
            <a:avLst/>
          </a:prstGeom>
        </p:spPr>
        <p:txBody>
          <a:bodyPr vert="horz" lIns="91440" tIns="45720" rIns="91440" bIns="45720" rtlCol="0" anchor="ctr"/>
          <a:lstStyle>
            <a:defPPr>
              <a:defRPr lang="cs-CZ"/>
            </a:defPPr>
            <a:lvl1pPr>
              <a:defRPr sz="1400">
                <a:solidFill>
                  <a:schemeClr val="bg1">
                    <a:lumMod val="50000"/>
                  </a:schemeClr>
                </a:solidFill>
              </a:defRPr>
            </a:lvl1pPr>
          </a:lstStyle>
          <a:p>
            <a:pPr lvl="0" algn="r"/>
            <a:r>
              <a:rPr lang="cs-CZ" sz="1050" dirty="0"/>
              <a:t>Slide </a:t>
            </a:r>
            <a:fld id="{93D9EDE2-72A8-444F-B3A0-54AF03ABC45C}" type="slidenum">
              <a:rPr lang="cs-CZ" sz="1050" smtClean="0"/>
              <a:pPr lvl="0" algn="r"/>
              <a:t>‹#›</a:t>
            </a:fld>
            <a:endParaRPr lang="cs-CZ" sz="1050" dirty="0"/>
          </a:p>
        </p:txBody>
      </p:sp>
    </p:spTree>
    <p:extLst>
      <p:ext uri="{BB962C8B-B14F-4D97-AF65-F5344CB8AC3E}">
        <p14:creationId xmlns:p14="http://schemas.microsoft.com/office/powerpoint/2010/main" val="33108307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2313" y="4875237"/>
            <a:ext cx="7772400" cy="1362075"/>
          </a:xfrm>
        </p:spPr>
        <p:txBody>
          <a:bodyPr anchor="t"/>
          <a:lstStyle>
            <a:lvl1pPr algn="l">
              <a:defRPr sz="4000" b="1" cap="none"/>
            </a:lvl1pPr>
          </a:lstStyle>
          <a:p>
            <a:r>
              <a:rPr lang="cs-CZ" dirty="0"/>
              <a:t>Klepnutím lze upravit styl předlohy nadpisů.</a:t>
            </a:r>
          </a:p>
        </p:txBody>
      </p:sp>
      <p:sp>
        <p:nvSpPr>
          <p:cNvPr id="3" name="Zástupný symbol pro text 2"/>
          <p:cNvSpPr>
            <a:spLocks noGrp="1"/>
          </p:cNvSpPr>
          <p:nvPr>
            <p:ph type="body" idx="1"/>
          </p:nvPr>
        </p:nvSpPr>
        <p:spPr>
          <a:xfrm>
            <a:off x="722313" y="322495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Tree>
    <p:extLst>
      <p:ext uri="{BB962C8B-B14F-4D97-AF65-F5344CB8AC3E}">
        <p14:creationId xmlns:p14="http://schemas.microsoft.com/office/powerpoint/2010/main" val="3292111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467544" y="6356350"/>
            <a:ext cx="2133600" cy="365125"/>
          </a:xfrm>
          <a:prstGeom prst="rect">
            <a:avLst/>
          </a:prstGeom>
        </p:spPr>
        <p:txBody>
          <a:bodyPr/>
          <a:lstStyle/>
          <a:p>
            <a:r>
              <a:rPr lang="cs-CZ"/>
              <a:t>March 26, 2013</a:t>
            </a:r>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p>
            <a:r>
              <a:rPr lang="cs-CZ"/>
              <a:t>Petra Budíková</a:t>
            </a:r>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p>
            <a:fld id="{20264769-77EF-4CD0-90DE-F7D7F2D423C4}" type="slidenum">
              <a:rPr lang="cs-CZ" smtClean="0"/>
              <a:pPr/>
              <a:t>‹#›</a:t>
            </a:fld>
            <a:endParaRPr lang="cs-CZ"/>
          </a:p>
        </p:txBody>
      </p:sp>
    </p:spTree>
    <p:extLst>
      <p:ext uri="{BB962C8B-B14F-4D97-AF65-F5344CB8AC3E}">
        <p14:creationId xmlns:p14="http://schemas.microsoft.com/office/powerpoint/2010/main" val="4883181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a:xfrm>
            <a:off x="467544" y="6356350"/>
            <a:ext cx="2133600" cy="365125"/>
          </a:xfrm>
          <a:prstGeom prst="rect">
            <a:avLst/>
          </a:prstGeom>
        </p:spPr>
        <p:txBody>
          <a:bodyPr/>
          <a:lstStyle/>
          <a:p>
            <a:r>
              <a:rPr lang="cs-CZ"/>
              <a:t>March 26, 2013</a:t>
            </a:r>
          </a:p>
        </p:txBody>
      </p:sp>
      <p:sp>
        <p:nvSpPr>
          <p:cNvPr id="8" name="Zástupný symbol pro zápatí 7"/>
          <p:cNvSpPr>
            <a:spLocks noGrp="1"/>
          </p:cNvSpPr>
          <p:nvPr>
            <p:ph type="ftr" sz="quarter" idx="11"/>
          </p:nvPr>
        </p:nvSpPr>
        <p:spPr>
          <a:xfrm>
            <a:off x="3124200" y="6356350"/>
            <a:ext cx="2895600" cy="365125"/>
          </a:xfrm>
          <a:prstGeom prst="rect">
            <a:avLst/>
          </a:prstGeom>
        </p:spPr>
        <p:txBody>
          <a:bodyPr/>
          <a:lstStyle/>
          <a:p>
            <a:r>
              <a:rPr lang="cs-CZ"/>
              <a:t>Petra Budíková</a:t>
            </a:r>
          </a:p>
        </p:txBody>
      </p:sp>
      <p:sp>
        <p:nvSpPr>
          <p:cNvPr id="9" name="Zástupný symbol pro číslo snímku 8"/>
          <p:cNvSpPr>
            <a:spLocks noGrp="1"/>
          </p:cNvSpPr>
          <p:nvPr>
            <p:ph type="sldNum" sz="quarter" idx="12"/>
          </p:nvPr>
        </p:nvSpPr>
        <p:spPr>
          <a:xfrm>
            <a:off x="6553200" y="6356350"/>
            <a:ext cx="2133600" cy="365125"/>
          </a:xfrm>
          <a:prstGeom prst="rect">
            <a:avLst/>
          </a:prstGeom>
        </p:spPr>
        <p:txBody>
          <a:bodyPr/>
          <a:lstStyle/>
          <a:p>
            <a:fld id="{20264769-77EF-4CD0-90DE-F7D7F2D423C4}" type="slidenum">
              <a:rPr lang="cs-CZ" smtClean="0"/>
              <a:pPr/>
              <a:t>‹#›</a:t>
            </a:fld>
            <a:endParaRPr lang="cs-CZ"/>
          </a:p>
        </p:txBody>
      </p:sp>
    </p:spTree>
    <p:extLst>
      <p:ext uri="{BB962C8B-B14F-4D97-AF65-F5344CB8AC3E}">
        <p14:creationId xmlns:p14="http://schemas.microsoft.com/office/powerpoint/2010/main" val="35839361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a:xfrm>
            <a:off x="467544" y="6356350"/>
            <a:ext cx="2133600" cy="365125"/>
          </a:xfrm>
          <a:prstGeom prst="rect">
            <a:avLst/>
          </a:prstGeom>
        </p:spPr>
        <p:txBody>
          <a:bodyPr/>
          <a:lstStyle/>
          <a:p>
            <a:r>
              <a:rPr lang="cs-CZ"/>
              <a:t>March 26, 2013</a:t>
            </a:r>
          </a:p>
        </p:txBody>
      </p:sp>
      <p:sp>
        <p:nvSpPr>
          <p:cNvPr id="4" name="Zástupný symbol pro zápatí 3"/>
          <p:cNvSpPr>
            <a:spLocks noGrp="1"/>
          </p:cNvSpPr>
          <p:nvPr>
            <p:ph type="ftr" sz="quarter" idx="11"/>
          </p:nvPr>
        </p:nvSpPr>
        <p:spPr>
          <a:xfrm>
            <a:off x="3124200" y="6356350"/>
            <a:ext cx="2895600" cy="365125"/>
          </a:xfrm>
          <a:prstGeom prst="rect">
            <a:avLst/>
          </a:prstGeom>
        </p:spPr>
        <p:txBody>
          <a:bodyPr/>
          <a:lstStyle/>
          <a:p>
            <a:r>
              <a:rPr lang="cs-CZ"/>
              <a:t>Petra Budíková</a:t>
            </a:r>
          </a:p>
        </p:txBody>
      </p:sp>
      <p:sp>
        <p:nvSpPr>
          <p:cNvPr id="5" name="Zástupný symbol pro číslo snímku 4"/>
          <p:cNvSpPr>
            <a:spLocks noGrp="1"/>
          </p:cNvSpPr>
          <p:nvPr>
            <p:ph type="sldNum" sz="quarter" idx="12"/>
          </p:nvPr>
        </p:nvSpPr>
        <p:spPr>
          <a:xfrm>
            <a:off x="6553200" y="6356350"/>
            <a:ext cx="2133600" cy="365125"/>
          </a:xfrm>
          <a:prstGeom prst="rect">
            <a:avLst/>
          </a:prstGeom>
        </p:spPr>
        <p:txBody>
          <a:bodyPr/>
          <a:lstStyle/>
          <a:p>
            <a:fld id="{20264769-77EF-4CD0-90DE-F7D7F2D423C4}" type="slidenum">
              <a:rPr lang="cs-CZ" smtClean="0"/>
              <a:pPr/>
              <a:t>‹#›</a:t>
            </a:fld>
            <a:endParaRPr lang="cs-CZ"/>
          </a:p>
        </p:txBody>
      </p:sp>
    </p:spTree>
    <p:extLst>
      <p:ext uri="{BB962C8B-B14F-4D97-AF65-F5344CB8AC3E}">
        <p14:creationId xmlns:p14="http://schemas.microsoft.com/office/powerpoint/2010/main" val="32874353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a:xfrm>
            <a:off x="467544" y="6356350"/>
            <a:ext cx="2133600" cy="365125"/>
          </a:xfrm>
          <a:prstGeom prst="rect">
            <a:avLst/>
          </a:prstGeom>
        </p:spPr>
        <p:txBody>
          <a:bodyPr/>
          <a:lstStyle/>
          <a:p>
            <a:r>
              <a:rPr lang="cs-CZ"/>
              <a:t>March 26, 2013</a:t>
            </a:r>
          </a:p>
        </p:txBody>
      </p:sp>
      <p:sp>
        <p:nvSpPr>
          <p:cNvPr id="3" name="Zástupný symbol pro zápatí 2"/>
          <p:cNvSpPr>
            <a:spLocks noGrp="1"/>
          </p:cNvSpPr>
          <p:nvPr>
            <p:ph type="ftr" sz="quarter" idx="11"/>
          </p:nvPr>
        </p:nvSpPr>
        <p:spPr>
          <a:xfrm>
            <a:off x="3124200" y="6356350"/>
            <a:ext cx="2895600" cy="365125"/>
          </a:xfrm>
          <a:prstGeom prst="rect">
            <a:avLst/>
          </a:prstGeom>
        </p:spPr>
        <p:txBody>
          <a:bodyPr/>
          <a:lstStyle/>
          <a:p>
            <a:r>
              <a:rPr lang="cs-CZ"/>
              <a:t>Petra Budíková</a:t>
            </a:r>
          </a:p>
        </p:txBody>
      </p:sp>
      <p:sp>
        <p:nvSpPr>
          <p:cNvPr id="4" name="Zástupný symbol pro číslo snímku 3"/>
          <p:cNvSpPr>
            <a:spLocks noGrp="1"/>
          </p:cNvSpPr>
          <p:nvPr>
            <p:ph type="sldNum" sz="quarter" idx="12"/>
          </p:nvPr>
        </p:nvSpPr>
        <p:spPr>
          <a:xfrm>
            <a:off x="6553200" y="6356350"/>
            <a:ext cx="2133600" cy="365125"/>
          </a:xfrm>
          <a:prstGeom prst="rect">
            <a:avLst/>
          </a:prstGeom>
        </p:spPr>
        <p:txBody>
          <a:bodyPr/>
          <a:lstStyle/>
          <a:p>
            <a:fld id="{20264769-77EF-4CD0-90DE-F7D7F2D423C4}" type="slidenum">
              <a:rPr lang="cs-CZ" smtClean="0"/>
              <a:pPr/>
              <a:t>‹#›</a:t>
            </a:fld>
            <a:endParaRPr lang="cs-CZ"/>
          </a:p>
        </p:txBody>
      </p:sp>
    </p:spTree>
    <p:extLst>
      <p:ext uri="{BB962C8B-B14F-4D97-AF65-F5344CB8AC3E}">
        <p14:creationId xmlns:p14="http://schemas.microsoft.com/office/powerpoint/2010/main" val="725313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a:xfrm>
            <a:off x="467544" y="6356350"/>
            <a:ext cx="2133600" cy="365125"/>
          </a:xfrm>
          <a:prstGeom prst="rect">
            <a:avLst/>
          </a:prstGeom>
        </p:spPr>
        <p:txBody>
          <a:bodyPr/>
          <a:lstStyle/>
          <a:p>
            <a:r>
              <a:rPr lang="cs-CZ"/>
              <a:t>March 26, 2013</a:t>
            </a:r>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p>
            <a:r>
              <a:rPr lang="cs-CZ"/>
              <a:t>Petra Budíková</a:t>
            </a:r>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p>
            <a:fld id="{20264769-77EF-4CD0-90DE-F7D7F2D423C4}" type="slidenum">
              <a:rPr lang="cs-CZ" smtClean="0"/>
              <a:pPr/>
              <a:t>‹#›</a:t>
            </a:fld>
            <a:endParaRPr lang="cs-CZ"/>
          </a:p>
        </p:txBody>
      </p:sp>
    </p:spTree>
    <p:extLst>
      <p:ext uri="{BB962C8B-B14F-4D97-AF65-F5344CB8AC3E}">
        <p14:creationId xmlns:p14="http://schemas.microsoft.com/office/powerpoint/2010/main" val="3531225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hasCustomPrompt="1"/>
          </p:nvPr>
        </p:nvSpPr>
        <p:spPr>
          <a:xfrm>
            <a:off x="457200" y="1268760"/>
            <a:ext cx="8229600" cy="4896544"/>
          </a:xfrm>
        </p:spPr>
        <p:txBody>
          <a:body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TextovéPole 3"/>
          <p:cNvSpPr txBox="1"/>
          <p:nvPr userDrawn="1"/>
        </p:nvSpPr>
        <p:spPr>
          <a:xfrm>
            <a:off x="395533" y="6381328"/>
            <a:ext cx="2160243" cy="307777"/>
          </a:xfrm>
          <a:prstGeom prst="rect">
            <a:avLst/>
          </a:prstGeom>
        </p:spPr>
        <p:txBody>
          <a:bodyPr vert="horz" lIns="91440" tIns="45720" rIns="91440" bIns="45720" rtlCol="0" anchor="ctr"/>
          <a:lstStyle>
            <a:defPPr>
              <a:defRPr lang="cs-CZ"/>
            </a:defPPr>
            <a:lvl1pPr>
              <a:defRPr sz="1400">
                <a:solidFill>
                  <a:schemeClr val="bg1">
                    <a:lumMod val="50000"/>
                  </a:schemeClr>
                </a:solidFill>
              </a:defRPr>
            </a:lvl1pPr>
          </a:lstStyle>
          <a:p>
            <a:pPr lvl="0"/>
            <a:endParaRPr lang="cs-CZ" sz="1200" dirty="0"/>
          </a:p>
        </p:txBody>
      </p:sp>
      <p:sp>
        <p:nvSpPr>
          <p:cNvPr id="5" name="TextovéPole 4"/>
          <p:cNvSpPr txBox="1"/>
          <p:nvPr userDrawn="1"/>
        </p:nvSpPr>
        <p:spPr>
          <a:xfrm>
            <a:off x="6660229" y="6401073"/>
            <a:ext cx="2160243" cy="307777"/>
          </a:xfrm>
          <a:prstGeom prst="rect">
            <a:avLst/>
          </a:prstGeom>
        </p:spPr>
        <p:txBody>
          <a:bodyPr vert="horz" lIns="91440" tIns="45720" rIns="91440" bIns="45720" rtlCol="0" anchor="ctr"/>
          <a:lstStyle>
            <a:defPPr>
              <a:defRPr lang="cs-CZ"/>
            </a:defPPr>
            <a:lvl1pPr>
              <a:defRPr sz="1400">
                <a:solidFill>
                  <a:schemeClr val="bg1">
                    <a:lumMod val="50000"/>
                  </a:schemeClr>
                </a:solidFill>
              </a:defRPr>
            </a:lvl1pPr>
          </a:lstStyle>
          <a:p>
            <a:pPr lvl="0" algn="r"/>
            <a:r>
              <a:rPr lang="cs-CZ" sz="1200" err="1"/>
              <a:t>Slide</a:t>
            </a:r>
            <a:r>
              <a:rPr lang="cs-CZ" sz="1200"/>
              <a:t> </a:t>
            </a:r>
            <a:fld id="{93D9EDE2-72A8-444F-B3A0-54AF03ABC45C}" type="slidenum">
              <a:rPr lang="cs-CZ" sz="1200" smtClean="0"/>
              <a:pPr lvl="0" algn="r"/>
              <a:t>‹#›</a:t>
            </a:fld>
            <a:endParaRPr lang="cs-CZ" sz="1200"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a:xfrm>
            <a:off x="467544" y="6356350"/>
            <a:ext cx="2133600" cy="365125"/>
          </a:xfrm>
          <a:prstGeom prst="rect">
            <a:avLst/>
          </a:prstGeom>
        </p:spPr>
        <p:txBody>
          <a:bodyPr/>
          <a:lstStyle/>
          <a:p>
            <a:r>
              <a:rPr lang="cs-CZ"/>
              <a:t>March 26, 2013</a:t>
            </a:r>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p>
            <a:r>
              <a:rPr lang="cs-CZ"/>
              <a:t>Petra Budíková</a:t>
            </a:r>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p>
            <a:fld id="{20264769-77EF-4CD0-90DE-F7D7F2D423C4}" type="slidenum">
              <a:rPr lang="cs-CZ" smtClean="0"/>
              <a:pPr/>
              <a:t>‹#›</a:t>
            </a:fld>
            <a:endParaRPr lang="cs-CZ"/>
          </a:p>
        </p:txBody>
      </p:sp>
    </p:spTree>
    <p:extLst>
      <p:ext uri="{BB962C8B-B14F-4D97-AF65-F5344CB8AC3E}">
        <p14:creationId xmlns:p14="http://schemas.microsoft.com/office/powerpoint/2010/main" val="8527201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467544" y="6356350"/>
            <a:ext cx="2133600" cy="365125"/>
          </a:xfrm>
          <a:prstGeom prst="rect">
            <a:avLst/>
          </a:prstGeom>
        </p:spPr>
        <p:txBody>
          <a:bodyPr/>
          <a:lstStyle/>
          <a:p>
            <a:r>
              <a:rPr lang="cs-CZ"/>
              <a:t>March 26, 2013</a:t>
            </a:r>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p>
            <a:r>
              <a:rPr lang="cs-CZ"/>
              <a:t>Petra Budíková</a:t>
            </a:r>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p>
            <a:fld id="{20264769-77EF-4CD0-90DE-F7D7F2D423C4}" type="slidenum">
              <a:rPr lang="cs-CZ" smtClean="0"/>
              <a:pPr/>
              <a:t>‹#›</a:t>
            </a:fld>
            <a:endParaRPr lang="cs-CZ"/>
          </a:p>
        </p:txBody>
      </p:sp>
    </p:spTree>
    <p:extLst>
      <p:ext uri="{BB962C8B-B14F-4D97-AF65-F5344CB8AC3E}">
        <p14:creationId xmlns:p14="http://schemas.microsoft.com/office/powerpoint/2010/main" val="3046941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467544" y="6356350"/>
            <a:ext cx="2133600" cy="365125"/>
          </a:xfrm>
          <a:prstGeom prst="rect">
            <a:avLst/>
          </a:prstGeom>
        </p:spPr>
        <p:txBody>
          <a:bodyPr/>
          <a:lstStyle/>
          <a:p>
            <a:r>
              <a:rPr lang="cs-CZ"/>
              <a:t>March 26, 2013</a:t>
            </a:r>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p>
            <a:r>
              <a:rPr lang="cs-CZ"/>
              <a:t>Petra Budíková</a:t>
            </a:r>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p>
            <a:fld id="{20264769-77EF-4CD0-90DE-F7D7F2D423C4}" type="slidenum">
              <a:rPr lang="cs-CZ" smtClean="0"/>
              <a:pPr/>
              <a:t>‹#›</a:t>
            </a:fld>
            <a:endParaRPr lang="cs-CZ"/>
          </a:p>
        </p:txBody>
      </p:sp>
    </p:spTree>
    <p:extLst>
      <p:ext uri="{BB962C8B-B14F-4D97-AF65-F5344CB8AC3E}">
        <p14:creationId xmlns:p14="http://schemas.microsoft.com/office/powerpoint/2010/main" val="292546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2313" y="4875237"/>
            <a:ext cx="7772400" cy="1362075"/>
          </a:xfrm>
        </p:spPr>
        <p:txBody>
          <a:bodyPr anchor="t"/>
          <a:lstStyle>
            <a:lvl1pPr algn="l">
              <a:defRPr sz="4000" b="1" cap="none"/>
            </a:lvl1pPr>
          </a:lstStyle>
          <a:p>
            <a:r>
              <a:rPr lang="cs-CZ" dirty="0"/>
              <a:t>Klepnutím lze upravit styl předlohy nadpisů.</a:t>
            </a:r>
          </a:p>
        </p:txBody>
      </p:sp>
      <p:sp>
        <p:nvSpPr>
          <p:cNvPr id="3" name="Zástupný symbol pro text 2"/>
          <p:cNvSpPr>
            <a:spLocks noGrp="1"/>
          </p:cNvSpPr>
          <p:nvPr>
            <p:ph type="body" idx="1"/>
          </p:nvPr>
        </p:nvSpPr>
        <p:spPr>
          <a:xfrm>
            <a:off x="722313" y="322495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467544" y="6356350"/>
            <a:ext cx="2133600" cy="365125"/>
          </a:xfrm>
          <a:prstGeom prst="rect">
            <a:avLst/>
          </a:prstGeom>
        </p:spPr>
        <p:txBody>
          <a:bodyPr/>
          <a:lstStyle/>
          <a:p>
            <a:r>
              <a:rPr lang="cs-CZ"/>
              <a:t>March 26, 2013</a:t>
            </a:r>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p>
            <a:r>
              <a:rPr lang="cs-CZ"/>
              <a:t>Petra Budíková</a:t>
            </a:r>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a:xfrm>
            <a:off x="467544" y="6356350"/>
            <a:ext cx="2133600" cy="365125"/>
          </a:xfrm>
          <a:prstGeom prst="rect">
            <a:avLst/>
          </a:prstGeom>
        </p:spPr>
        <p:txBody>
          <a:bodyPr/>
          <a:lstStyle/>
          <a:p>
            <a:r>
              <a:rPr lang="cs-CZ"/>
              <a:t>March 26, 2013</a:t>
            </a:r>
          </a:p>
        </p:txBody>
      </p:sp>
      <p:sp>
        <p:nvSpPr>
          <p:cNvPr id="8" name="Zástupný symbol pro zápatí 7"/>
          <p:cNvSpPr>
            <a:spLocks noGrp="1"/>
          </p:cNvSpPr>
          <p:nvPr>
            <p:ph type="ftr" sz="quarter" idx="11"/>
          </p:nvPr>
        </p:nvSpPr>
        <p:spPr>
          <a:xfrm>
            <a:off x="3124200" y="6356350"/>
            <a:ext cx="2895600" cy="365125"/>
          </a:xfrm>
          <a:prstGeom prst="rect">
            <a:avLst/>
          </a:prstGeom>
        </p:spPr>
        <p:txBody>
          <a:bodyPr/>
          <a:lstStyle/>
          <a:p>
            <a:r>
              <a:rPr lang="cs-CZ"/>
              <a:t>Petra Budíková</a:t>
            </a:r>
          </a:p>
        </p:txBody>
      </p:sp>
      <p:sp>
        <p:nvSpPr>
          <p:cNvPr id="9" name="Zástupný symbol pro číslo snímku 8"/>
          <p:cNvSpPr>
            <a:spLocks noGrp="1"/>
          </p:cNvSpPr>
          <p:nvPr>
            <p:ph type="sldNum" sz="quarter" idx="12"/>
          </p:nvPr>
        </p:nvSpPr>
        <p:spPr>
          <a:xfrm>
            <a:off x="6553200" y="6356350"/>
            <a:ext cx="2133600" cy="365125"/>
          </a:xfrm>
          <a:prstGeom prst="rect">
            <a:avLst/>
          </a:prstGeom>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a:xfrm>
            <a:off x="467544" y="6356350"/>
            <a:ext cx="2133600" cy="365125"/>
          </a:xfrm>
          <a:prstGeom prst="rect">
            <a:avLst/>
          </a:prstGeom>
        </p:spPr>
        <p:txBody>
          <a:bodyPr/>
          <a:lstStyle/>
          <a:p>
            <a:r>
              <a:rPr lang="cs-CZ"/>
              <a:t>March 26, 2013</a:t>
            </a:r>
          </a:p>
        </p:txBody>
      </p:sp>
      <p:sp>
        <p:nvSpPr>
          <p:cNvPr id="4" name="Zástupný symbol pro zápatí 3"/>
          <p:cNvSpPr>
            <a:spLocks noGrp="1"/>
          </p:cNvSpPr>
          <p:nvPr>
            <p:ph type="ftr" sz="quarter" idx="11"/>
          </p:nvPr>
        </p:nvSpPr>
        <p:spPr>
          <a:xfrm>
            <a:off x="3124200" y="6356350"/>
            <a:ext cx="2895600" cy="365125"/>
          </a:xfrm>
          <a:prstGeom prst="rect">
            <a:avLst/>
          </a:prstGeom>
        </p:spPr>
        <p:txBody>
          <a:bodyPr/>
          <a:lstStyle/>
          <a:p>
            <a:r>
              <a:rPr lang="cs-CZ"/>
              <a:t>Petra Budíková</a:t>
            </a:r>
          </a:p>
        </p:txBody>
      </p:sp>
      <p:sp>
        <p:nvSpPr>
          <p:cNvPr id="5" name="Zástupný symbol pro číslo snímku 4"/>
          <p:cNvSpPr>
            <a:spLocks noGrp="1"/>
          </p:cNvSpPr>
          <p:nvPr>
            <p:ph type="sldNum" sz="quarter" idx="12"/>
          </p:nvPr>
        </p:nvSpPr>
        <p:spPr>
          <a:xfrm>
            <a:off x="6553200" y="6356350"/>
            <a:ext cx="2133600" cy="365125"/>
          </a:xfrm>
          <a:prstGeom prst="rect">
            <a:avLst/>
          </a:prstGeom>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a:xfrm>
            <a:off x="467544" y="6356350"/>
            <a:ext cx="2133600" cy="365125"/>
          </a:xfrm>
          <a:prstGeom prst="rect">
            <a:avLst/>
          </a:prstGeom>
        </p:spPr>
        <p:txBody>
          <a:bodyPr/>
          <a:lstStyle/>
          <a:p>
            <a:r>
              <a:rPr lang="cs-CZ"/>
              <a:t>March 26, 2013</a:t>
            </a:r>
          </a:p>
        </p:txBody>
      </p:sp>
      <p:sp>
        <p:nvSpPr>
          <p:cNvPr id="3" name="Zástupný symbol pro zápatí 2"/>
          <p:cNvSpPr>
            <a:spLocks noGrp="1"/>
          </p:cNvSpPr>
          <p:nvPr>
            <p:ph type="ftr" sz="quarter" idx="11"/>
          </p:nvPr>
        </p:nvSpPr>
        <p:spPr>
          <a:xfrm>
            <a:off x="3124200" y="6356350"/>
            <a:ext cx="2895600" cy="365125"/>
          </a:xfrm>
          <a:prstGeom prst="rect">
            <a:avLst/>
          </a:prstGeom>
        </p:spPr>
        <p:txBody>
          <a:bodyPr/>
          <a:lstStyle/>
          <a:p>
            <a:r>
              <a:rPr lang="cs-CZ"/>
              <a:t>Petra Budíková</a:t>
            </a:r>
          </a:p>
        </p:txBody>
      </p:sp>
      <p:sp>
        <p:nvSpPr>
          <p:cNvPr id="4" name="Zástupný symbol pro číslo snímku 3"/>
          <p:cNvSpPr>
            <a:spLocks noGrp="1"/>
          </p:cNvSpPr>
          <p:nvPr>
            <p:ph type="sldNum" sz="quarter" idx="12"/>
          </p:nvPr>
        </p:nvSpPr>
        <p:spPr>
          <a:xfrm>
            <a:off x="6553200" y="6356350"/>
            <a:ext cx="2133600" cy="365125"/>
          </a:xfrm>
          <a:prstGeom prst="rect">
            <a:avLst/>
          </a:prstGeom>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a:xfrm>
            <a:off x="467544" y="6356350"/>
            <a:ext cx="2133600" cy="365125"/>
          </a:xfrm>
          <a:prstGeom prst="rect">
            <a:avLst/>
          </a:prstGeom>
        </p:spPr>
        <p:txBody>
          <a:bodyPr/>
          <a:lstStyle/>
          <a:p>
            <a:r>
              <a:rPr lang="cs-CZ"/>
              <a:t>March 26, 2013</a:t>
            </a:r>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p>
            <a:r>
              <a:rPr lang="cs-CZ"/>
              <a:t>Petra Budíková</a:t>
            </a:r>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a:xfrm>
            <a:off x="467544" y="6356350"/>
            <a:ext cx="2133600" cy="365125"/>
          </a:xfrm>
          <a:prstGeom prst="rect">
            <a:avLst/>
          </a:prstGeom>
        </p:spPr>
        <p:txBody>
          <a:bodyPr/>
          <a:lstStyle/>
          <a:p>
            <a:r>
              <a:rPr lang="cs-CZ"/>
              <a:t>March 26, 2013</a:t>
            </a:r>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p>
            <a:r>
              <a:rPr lang="cs-CZ"/>
              <a:t>Petra Budíková</a:t>
            </a:r>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45" descr="Gold bar"/>
          <p:cNvSpPr>
            <a:spLocks noChangeArrowheads="1"/>
          </p:cNvSpPr>
          <p:nvPr/>
        </p:nvSpPr>
        <p:spPr bwMode="auto">
          <a:xfrm rot="16200000" flipH="1">
            <a:off x="4527000" y="-414431"/>
            <a:ext cx="90000" cy="2880320"/>
          </a:xfrm>
          <a:prstGeom prst="rect">
            <a:avLst/>
          </a:prstGeom>
          <a:solidFill>
            <a:srgbClr val="7AB751"/>
          </a:solidFill>
          <a:ln w="9525">
            <a:noFill/>
            <a:miter lim="800000"/>
            <a:headEnd/>
            <a:tailEnd/>
          </a:ln>
          <a:effectLs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latin typeface="Times New Roman" panose="02020603050405020304" pitchFamily="18" charset="0"/>
            </a:endParaRPr>
          </a:p>
        </p:txBody>
      </p:sp>
      <p:sp>
        <p:nvSpPr>
          <p:cNvPr id="2" name="Zástupný symbol pro nadpis 1"/>
          <p:cNvSpPr>
            <a:spLocks noGrp="1"/>
          </p:cNvSpPr>
          <p:nvPr>
            <p:ph type="title"/>
          </p:nvPr>
        </p:nvSpPr>
        <p:spPr>
          <a:xfrm>
            <a:off x="457200" y="274638"/>
            <a:ext cx="8229600" cy="706090"/>
          </a:xfrm>
          <a:prstGeom prst="rect">
            <a:avLst/>
          </a:prstGeom>
          <a:effectLst/>
        </p:spPr>
        <p:txBody>
          <a:bodyPr vert="horz" lIns="91440" tIns="45720" rIns="91440" bIns="45720" rtlCol="0" anchor="ctr">
            <a:normAutofit/>
          </a:bodyPr>
          <a:lstStyle/>
          <a:p>
            <a:r>
              <a:rPr lang="cs-CZ" dirty="0"/>
              <a:t>Klepnutím lze upravit styl předlohy nadpisů.</a:t>
            </a:r>
          </a:p>
        </p:txBody>
      </p:sp>
      <p:sp>
        <p:nvSpPr>
          <p:cNvPr id="3" name="Zástupný symbol pro text 2"/>
          <p:cNvSpPr>
            <a:spLocks noGrp="1"/>
          </p:cNvSpPr>
          <p:nvPr>
            <p:ph type="body" idx="1"/>
          </p:nvPr>
        </p:nvSpPr>
        <p:spPr>
          <a:xfrm>
            <a:off x="457200" y="1268760"/>
            <a:ext cx="8229600" cy="4968552"/>
          </a:xfrm>
          <a:prstGeom prst="rect">
            <a:avLst/>
          </a:prstGeom>
        </p:spPr>
        <p:txBody>
          <a:bodyPr vert="horz" lIns="91440" tIns="45720" rIns="91440" bIns="45720" rtlCol="0">
            <a:normAutofit/>
          </a:body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Rectangle 45" descr="Gold bar"/>
          <p:cNvSpPr>
            <a:spLocks noChangeArrowheads="1"/>
          </p:cNvSpPr>
          <p:nvPr/>
        </p:nvSpPr>
        <p:spPr bwMode="auto">
          <a:xfrm rot="16200000" flipH="1">
            <a:off x="1790542" y="-342271"/>
            <a:ext cx="90000" cy="2736000"/>
          </a:xfrm>
          <a:prstGeom prst="rect">
            <a:avLst/>
          </a:prstGeom>
          <a:solidFill>
            <a:srgbClr val="4F7A32"/>
          </a:solidFill>
          <a:ln w="9525">
            <a:noFill/>
            <a:miter lim="800000"/>
            <a:headEnd/>
            <a:tailEnd/>
          </a:ln>
          <a:effectLs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latin typeface="Times New Roman" panose="02020603050405020304" pitchFamily="18" charset="0"/>
            </a:endParaRPr>
          </a:p>
        </p:txBody>
      </p:sp>
      <p:sp>
        <p:nvSpPr>
          <p:cNvPr id="9" name="Rectangle 45" descr="Gold bar"/>
          <p:cNvSpPr>
            <a:spLocks noChangeArrowheads="1"/>
          </p:cNvSpPr>
          <p:nvPr/>
        </p:nvSpPr>
        <p:spPr bwMode="auto">
          <a:xfrm rot="16200000" flipH="1">
            <a:off x="7262849" y="-342271"/>
            <a:ext cx="90000" cy="2736000"/>
          </a:xfrm>
          <a:prstGeom prst="rect">
            <a:avLst/>
          </a:prstGeom>
          <a:solidFill>
            <a:srgbClr val="B4D79D"/>
          </a:solidFill>
          <a:ln w="9525">
            <a:noFill/>
            <a:miter lim="800000"/>
            <a:headEnd/>
            <a:tailEnd/>
          </a:ln>
          <a:effectLs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latin typeface="Times New Roman" panose="02020603050405020304" pitchFamily="18" charset="0"/>
            </a:endParaRPr>
          </a:p>
        </p:txBody>
      </p:sp>
      <p:sp>
        <p:nvSpPr>
          <p:cNvPr id="16" name="Rectangle 45" descr="Gold bar"/>
          <p:cNvSpPr>
            <a:spLocks noChangeArrowheads="1"/>
          </p:cNvSpPr>
          <p:nvPr/>
        </p:nvSpPr>
        <p:spPr bwMode="auto">
          <a:xfrm rot="16200000" flipH="1">
            <a:off x="4633200" y="-360518"/>
            <a:ext cx="18000" cy="2880000"/>
          </a:xfrm>
          <a:prstGeom prst="rect">
            <a:avLst/>
          </a:prstGeom>
          <a:solidFill>
            <a:srgbClr val="B4D79D"/>
          </a:solidFill>
          <a:ln w="9525">
            <a:noFill/>
            <a:miter lim="800000"/>
            <a:headEnd/>
            <a:tailEnd/>
          </a:ln>
          <a:effectLst/>
          <a:extLst/>
        </p:spPr>
        <p:txBody>
          <a:bodyPr wrap="none" anchor="ctr"/>
          <a:lstStyle/>
          <a:p>
            <a:pPr marR="0" lvl="0" indent="0" algn="ctr" fontAlgn="auto">
              <a:lnSpc>
                <a:spcPct val="100000"/>
              </a:lnSpc>
              <a:spcBef>
                <a:spcPts val="0"/>
              </a:spcBef>
              <a:spcAft>
                <a:spcPts val="0"/>
              </a:spcAft>
              <a:buClrTx/>
              <a:buSzTx/>
              <a:buFontTx/>
              <a:buNone/>
              <a:tabLst/>
            </a:pPr>
            <a:endParaRPr kumimoji="0" lang="en-US" sz="2400" b="0" i="0" u="none" strike="noStrike" kern="0" cap="none" spc="0" normalizeH="0" baseline="0" noProof="0">
              <a:ln>
                <a:noFill/>
              </a:ln>
              <a:solidFill>
                <a:prstClr val="black"/>
              </a:solidFill>
              <a:effectLst/>
              <a:uLnTx/>
              <a:uFillTx/>
              <a:latin typeface="Times New Roman" panose="02020603050405020304" pitchFamily="18" charset="0"/>
            </a:endParaRPr>
          </a:p>
        </p:txBody>
      </p:sp>
      <p:sp>
        <p:nvSpPr>
          <p:cNvPr id="17" name="Rectangle 45" descr="Gold bar"/>
          <p:cNvSpPr>
            <a:spLocks noChangeArrowheads="1"/>
          </p:cNvSpPr>
          <p:nvPr/>
        </p:nvSpPr>
        <p:spPr bwMode="auto">
          <a:xfrm rot="16200000" flipH="1">
            <a:off x="1826544" y="-288518"/>
            <a:ext cx="18000" cy="2736000"/>
          </a:xfrm>
          <a:prstGeom prst="rect">
            <a:avLst/>
          </a:prstGeom>
          <a:solidFill>
            <a:srgbClr val="7AB751"/>
          </a:solidFill>
          <a:ln w="9525">
            <a:noFill/>
            <a:miter lim="800000"/>
            <a:headEnd/>
            <a:tailEnd/>
          </a:ln>
          <a:effectLst/>
          <a:extLst/>
        </p:spPr>
        <p:txBody>
          <a:bodyPr wrap="none" anchor="ctr"/>
          <a:lstStyle/>
          <a:p>
            <a:pPr marR="0" lvl="0" indent="0" algn="ctr" fontAlgn="auto">
              <a:lnSpc>
                <a:spcPct val="100000"/>
              </a:lnSpc>
              <a:spcBef>
                <a:spcPts val="0"/>
              </a:spcBef>
              <a:spcAft>
                <a:spcPts val="0"/>
              </a:spcAft>
              <a:buClrTx/>
              <a:buSzTx/>
              <a:buFontTx/>
              <a:buNone/>
              <a:tabLst/>
            </a:pPr>
            <a:endParaRPr kumimoji="0" lang="en-US" sz="2400" b="0" i="0" u="none" strike="noStrike" kern="0" cap="none" spc="0" normalizeH="0" baseline="0" noProof="0">
              <a:ln>
                <a:noFill/>
              </a:ln>
              <a:solidFill>
                <a:prstClr val="black"/>
              </a:solidFill>
              <a:effectLst/>
              <a:uLnTx/>
              <a:uFillTx/>
              <a:latin typeface="Times New Roman" panose="02020603050405020304" pitchFamily="18" charset="0"/>
            </a:endParaRPr>
          </a:p>
        </p:txBody>
      </p:sp>
      <p:sp>
        <p:nvSpPr>
          <p:cNvPr id="18" name="Rectangle 45" descr="Gold bar"/>
          <p:cNvSpPr>
            <a:spLocks noChangeArrowheads="1"/>
          </p:cNvSpPr>
          <p:nvPr/>
        </p:nvSpPr>
        <p:spPr bwMode="auto">
          <a:xfrm rot="16200000" flipH="1">
            <a:off x="7298851" y="-288518"/>
            <a:ext cx="18000" cy="2736000"/>
          </a:xfrm>
          <a:prstGeom prst="rect">
            <a:avLst/>
          </a:prstGeom>
          <a:solidFill>
            <a:srgbClr val="D6E9C9"/>
          </a:solidFill>
          <a:ln w="9525">
            <a:noFill/>
            <a:miter lim="800000"/>
            <a:headEnd/>
            <a:tailEnd/>
          </a:ln>
          <a:effectLst/>
          <a:extLst/>
        </p:spPr>
        <p:txBody>
          <a:bodyPr wrap="none" anchor="ctr"/>
          <a:lstStyle/>
          <a:p>
            <a:pPr marR="0" lvl="0" indent="0" algn="ctr" fontAlgn="auto">
              <a:lnSpc>
                <a:spcPct val="100000"/>
              </a:lnSpc>
              <a:spcBef>
                <a:spcPts val="0"/>
              </a:spcBef>
              <a:spcAft>
                <a:spcPts val="0"/>
              </a:spcAft>
              <a:buClrTx/>
              <a:buSzTx/>
              <a:buFontTx/>
              <a:buNone/>
              <a:tabLst/>
            </a:pPr>
            <a:endParaRPr kumimoji="0" lang="en-US" sz="2400" b="0" i="0" u="none" strike="noStrike" kern="0" cap="none" spc="0" normalizeH="0" baseline="0" noProof="0">
              <a:ln>
                <a:noFill/>
              </a:ln>
              <a:solidFill>
                <a:prstClr val="black"/>
              </a:solidFill>
              <a:effectLst/>
              <a:uLnTx/>
              <a:uFillTx/>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spcBef>
          <a:spcPct val="0"/>
        </a:spcBef>
        <a:buNone/>
        <a:defRPr sz="3200" b="0" kern="1200">
          <a:solidFill>
            <a:srgbClr val="44546A"/>
          </a:solidFill>
          <a:latin typeface="+mj-lt"/>
          <a:ea typeface="+mj-ea"/>
          <a:cs typeface="+mj-cs"/>
        </a:defRPr>
      </a:lvl1pPr>
    </p:titleStyle>
    <p:bodyStyle>
      <a:lvl1pPr marL="342900" indent="-342900" algn="l" defTabSz="914400" rtl="0" eaLnBrk="1" latinLnBrk="0" hangingPunct="1">
        <a:spcBef>
          <a:spcPct val="20000"/>
        </a:spcBef>
        <a:buClr>
          <a:schemeClr val="accent6"/>
        </a:buClr>
        <a:buFont typeface="Wingdings" pitchFamily="2" charset="2"/>
        <a:buChar char="§"/>
        <a:defRPr sz="2000" kern="1200">
          <a:solidFill>
            <a:schemeClr val="tx1"/>
          </a:solidFill>
          <a:latin typeface="+mn-lt"/>
          <a:ea typeface="+mn-ea"/>
          <a:cs typeface="+mn-cs"/>
        </a:defRPr>
      </a:lvl1pPr>
      <a:lvl2pPr marL="742950" indent="-285750" algn="l" defTabSz="914400" rtl="0" eaLnBrk="1" latinLnBrk="0" hangingPunct="1">
        <a:spcBef>
          <a:spcPct val="20000"/>
        </a:spcBef>
        <a:buClr>
          <a:schemeClr val="accent6"/>
        </a:buClr>
        <a:buFont typeface="Wingdings" pitchFamily="2" charset="2"/>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Clr>
          <a:schemeClr val="accent6"/>
        </a:buClr>
        <a:buFont typeface="Wingdings" pitchFamily="2" charset="2"/>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Clr>
          <a:schemeClr val="accent6"/>
        </a:buClr>
        <a:buFont typeface="Wingdings" pitchFamily="2" charset="2"/>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Clr>
          <a:schemeClr val="accent6"/>
        </a:buClr>
        <a:buFont typeface="Wingdings" pitchFamily="2"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45" descr="Gold bar"/>
          <p:cNvSpPr>
            <a:spLocks noChangeArrowheads="1"/>
          </p:cNvSpPr>
          <p:nvPr/>
        </p:nvSpPr>
        <p:spPr bwMode="auto">
          <a:xfrm rot="16200000" flipH="1">
            <a:off x="4527000" y="-414431"/>
            <a:ext cx="90000" cy="2880320"/>
          </a:xfrm>
          <a:prstGeom prst="rect">
            <a:avLst/>
          </a:prstGeom>
          <a:solidFill>
            <a:srgbClr val="7AB751"/>
          </a:solidFill>
          <a:ln w="9525">
            <a:noFill/>
            <a:miter lim="800000"/>
            <a:headEnd/>
            <a:tailEnd/>
          </a:ln>
          <a:effectLs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latin typeface="Times New Roman" panose="02020603050405020304" pitchFamily="18" charset="0"/>
            </a:endParaRPr>
          </a:p>
        </p:txBody>
      </p:sp>
      <p:sp>
        <p:nvSpPr>
          <p:cNvPr id="2" name="Zástupný symbol pro nadpis 1"/>
          <p:cNvSpPr>
            <a:spLocks noGrp="1"/>
          </p:cNvSpPr>
          <p:nvPr>
            <p:ph type="title"/>
          </p:nvPr>
        </p:nvSpPr>
        <p:spPr>
          <a:xfrm>
            <a:off x="457200" y="274638"/>
            <a:ext cx="8229600" cy="706090"/>
          </a:xfrm>
          <a:prstGeom prst="rect">
            <a:avLst/>
          </a:prstGeom>
          <a:effectLst/>
        </p:spPr>
        <p:txBody>
          <a:bodyPr vert="horz" lIns="91440" tIns="45720" rIns="91440" bIns="45720" rtlCol="0" anchor="ctr">
            <a:normAutofit/>
          </a:bodyPr>
          <a:lstStyle/>
          <a:p>
            <a:r>
              <a:rPr lang="cs-CZ" dirty="0"/>
              <a:t>Klepnutím lze upravit styl předlohy nadpisů.</a:t>
            </a:r>
          </a:p>
        </p:txBody>
      </p:sp>
      <p:sp>
        <p:nvSpPr>
          <p:cNvPr id="3" name="Zástupný symbol pro text 2"/>
          <p:cNvSpPr>
            <a:spLocks noGrp="1"/>
          </p:cNvSpPr>
          <p:nvPr>
            <p:ph type="body" idx="1"/>
          </p:nvPr>
        </p:nvSpPr>
        <p:spPr>
          <a:xfrm>
            <a:off x="457200" y="1268760"/>
            <a:ext cx="8229600" cy="4968552"/>
          </a:xfrm>
          <a:prstGeom prst="rect">
            <a:avLst/>
          </a:prstGeom>
        </p:spPr>
        <p:txBody>
          <a:bodyPr vert="horz" lIns="91440" tIns="45720" rIns="91440" bIns="45720" rtlCol="0">
            <a:normAutofit/>
          </a:body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Rectangle 45" descr="Gold bar"/>
          <p:cNvSpPr>
            <a:spLocks noChangeArrowheads="1"/>
          </p:cNvSpPr>
          <p:nvPr/>
        </p:nvSpPr>
        <p:spPr bwMode="auto">
          <a:xfrm rot="16200000" flipH="1">
            <a:off x="1790542" y="-342271"/>
            <a:ext cx="90000" cy="2736000"/>
          </a:xfrm>
          <a:prstGeom prst="rect">
            <a:avLst/>
          </a:prstGeom>
          <a:solidFill>
            <a:srgbClr val="4F7A32"/>
          </a:solidFill>
          <a:ln w="9525">
            <a:noFill/>
            <a:miter lim="800000"/>
            <a:headEnd/>
            <a:tailEnd/>
          </a:ln>
          <a:effectLs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latin typeface="Times New Roman" panose="02020603050405020304" pitchFamily="18" charset="0"/>
            </a:endParaRPr>
          </a:p>
        </p:txBody>
      </p:sp>
      <p:sp>
        <p:nvSpPr>
          <p:cNvPr id="9" name="Rectangle 45" descr="Gold bar"/>
          <p:cNvSpPr>
            <a:spLocks noChangeArrowheads="1"/>
          </p:cNvSpPr>
          <p:nvPr/>
        </p:nvSpPr>
        <p:spPr bwMode="auto">
          <a:xfrm rot="16200000" flipH="1">
            <a:off x="7262849" y="-342271"/>
            <a:ext cx="90000" cy="2736000"/>
          </a:xfrm>
          <a:prstGeom prst="rect">
            <a:avLst/>
          </a:prstGeom>
          <a:solidFill>
            <a:srgbClr val="B4D79D"/>
          </a:solidFill>
          <a:ln w="9525">
            <a:noFill/>
            <a:miter lim="800000"/>
            <a:headEnd/>
            <a:tailEnd/>
          </a:ln>
          <a:effectLs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latin typeface="Times New Roman" panose="02020603050405020304" pitchFamily="18" charset="0"/>
            </a:endParaRPr>
          </a:p>
        </p:txBody>
      </p:sp>
      <p:sp>
        <p:nvSpPr>
          <p:cNvPr id="16" name="Rectangle 45" descr="Gold bar"/>
          <p:cNvSpPr>
            <a:spLocks noChangeArrowheads="1"/>
          </p:cNvSpPr>
          <p:nvPr/>
        </p:nvSpPr>
        <p:spPr bwMode="auto">
          <a:xfrm rot="16200000" flipH="1">
            <a:off x="4633200" y="-360518"/>
            <a:ext cx="18000" cy="2880000"/>
          </a:xfrm>
          <a:prstGeom prst="rect">
            <a:avLst/>
          </a:prstGeom>
          <a:solidFill>
            <a:srgbClr val="B4D79D"/>
          </a:solidFill>
          <a:ln w="9525">
            <a:noFill/>
            <a:miter lim="800000"/>
            <a:headEnd/>
            <a:tailEnd/>
          </a:ln>
          <a:effectLst/>
          <a:extLst/>
        </p:spPr>
        <p:txBody>
          <a:bodyPr wrap="none" anchor="ctr"/>
          <a:lstStyle/>
          <a:p>
            <a:pPr marR="0" lvl="0" indent="0" algn="ctr" fontAlgn="auto">
              <a:lnSpc>
                <a:spcPct val="100000"/>
              </a:lnSpc>
              <a:spcBef>
                <a:spcPts val="0"/>
              </a:spcBef>
              <a:spcAft>
                <a:spcPts val="0"/>
              </a:spcAft>
              <a:buClrTx/>
              <a:buSzTx/>
              <a:buFontTx/>
              <a:buNone/>
              <a:tabLst/>
            </a:pPr>
            <a:endParaRPr kumimoji="0" lang="en-US" sz="2400" b="0" i="0" u="none" strike="noStrike" kern="0" cap="none" spc="0" normalizeH="0" baseline="0" noProof="0">
              <a:ln>
                <a:noFill/>
              </a:ln>
              <a:solidFill>
                <a:prstClr val="black"/>
              </a:solidFill>
              <a:effectLst/>
              <a:uLnTx/>
              <a:uFillTx/>
              <a:latin typeface="Times New Roman" panose="02020603050405020304" pitchFamily="18" charset="0"/>
            </a:endParaRPr>
          </a:p>
        </p:txBody>
      </p:sp>
      <p:sp>
        <p:nvSpPr>
          <p:cNvPr id="17" name="Rectangle 45" descr="Gold bar"/>
          <p:cNvSpPr>
            <a:spLocks noChangeArrowheads="1"/>
          </p:cNvSpPr>
          <p:nvPr/>
        </p:nvSpPr>
        <p:spPr bwMode="auto">
          <a:xfrm rot="16200000" flipH="1">
            <a:off x="1826544" y="-288518"/>
            <a:ext cx="18000" cy="2736000"/>
          </a:xfrm>
          <a:prstGeom prst="rect">
            <a:avLst/>
          </a:prstGeom>
          <a:solidFill>
            <a:srgbClr val="7AB751"/>
          </a:solidFill>
          <a:ln w="9525">
            <a:noFill/>
            <a:miter lim="800000"/>
            <a:headEnd/>
            <a:tailEnd/>
          </a:ln>
          <a:effectLst/>
          <a:extLst/>
        </p:spPr>
        <p:txBody>
          <a:bodyPr wrap="none" anchor="ctr"/>
          <a:lstStyle/>
          <a:p>
            <a:pPr marR="0" lvl="0" indent="0" algn="ctr" fontAlgn="auto">
              <a:lnSpc>
                <a:spcPct val="100000"/>
              </a:lnSpc>
              <a:spcBef>
                <a:spcPts val="0"/>
              </a:spcBef>
              <a:spcAft>
                <a:spcPts val="0"/>
              </a:spcAft>
              <a:buClrTx/>
              <a:buSzTx/>
              <a:buFontTx/>
              <a:buNone/>
              <a:tabLst/>
            </a:pPr>
            <a:endParaRPr kumimoji="0" lang="en-US" sz="2400" b="0" i="0" u="none" strike="noStrike" kern="0" cap="none" spc="0" normalizeH="0" baseline="0" noProof="0">
              <a:ln>
                <a:noFill/>
              </a:ln>
              <a:solidFill>
                <a:prstClr val="black"/>
              </a:solidFill>
              <a:effectLst/>
              <a:uLnTx/>
              <a:uFillTx/>
              <a:latin typeface="Times New Roman" panose="02020603050405020304" pitchFamily="18" charset="0"/>
            </a:endParaRPr>
          </a:p>
        </p:txBody>
      </p:sp>
      <p:sp>
        <p:nvSpPr>
          <p:cNvPr id="18" name="Rectangle 45" descr="Gold bar"/>
          <p:cNvSpPr>
            <a:spLocks noChangeArrowheads="1"/>
          </p:cNvSpPr>
          <p:nvPr/>
        </p:nvSpPr>
        <p:spPr bwMode="auto">
          <a:xfrm rot="16200000" flipH="1">
            <a:off x="7298851" y="-288518"/>
            <a:ext cx="18000" cy="2736000"/>
          </a:xfrm>
          <a:prstGeom prst="rect">
            <a:avLst/>
          </a:prstGeom>
          <a:solidFill>
            <a:srgbClr val="D6E9C9"/>
          </a:solidFill>
          <a:ln w="9525">
            <a:noFill/>
            <a:miter lim="800000"/>
            <a:headEnd/>
            <a:tailEnd/>
          </a:ln>
          <a:effectLst/>
          <a:extLst/>
        </p:spPr>
        <p:txBody>
          <a:bodyPr wrap="none" anchor="ctr"/>
          <a:lstStyle/>
          <a:p>
            <a:pPr marR="0" lvl="0" indent="0" algn="ctr" fontAlgn="auto">
              <a:lnSpc>
                <a:spcPct val="100000"/>
              </a:lnSpc>
              <a:spcBef>
                <a:spcPts val="0"/>
              </a:spcBef>
              <a:spcAft>
                <a:spcPts val="0"/>
              </a:spcAft>
              <a:buClrTx/>
              <a:buSzTx/>
              <a:buFontTx/>
              <a:buNone/>
              <a:tabLst/>
            </a:pPr>
            <a:endParaRPr kumimoji="0" lang="en-US" sz="2400" b="0" i="0" u="none" strike="noStrike" kern="0" cap="none" spc="0" normalizeH="0" baseline="0" noProof="0">
              <a:ln>
                <a:noFill/>
              </a:ln>
              <a:solidFill>
                <a:prstClr val="black"/>
              </a:solidFill>
              <a:effectLst/>
              <a:uLnTx/>
              <a:uFillTx/>
              <a:latin typeface="Times New Roman" panose="02020603050405020304" pitchFamily="18" charset="0"/>
            </a:endParaRPr>
          </a:p>
        </p:txBody>
      </p:sp>
    </p:spTree>
    <p:extLst>
      <p:ext uri="{BB962C8B-B14F-4D97-AF65-F5344CB8AC3E}">
        <p14:creationId xmlns:p14="http://schemas.microsoft.com/office/powerpoint/2010/main" val="38834421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3200" b="0" kern="1200">
          <a:solidFill>
            <a:srgbClr val="44546A"/>
          </a:solidFill>
          <a:latin typeface="+mj-lt"/>
          <a:ea typeface="+mj-ea"/>
          <a:cs typeface="+mj-cs"/>
        </a:defRPr>
      </a:lvl1pPr>
    </p:titleStyle>
    <p:bodyStyle>
      <a:lvl1pPr marL="342900" indent="-342900" algn="l" defTabSz="914400" rtl="0" eaLnBrk="1" latinLnBrk="0" hangingPunct="1">
        <a:spcBef>
          <a:spcPct val="20000"/>
        </a:spcBef>
        <a:buClr>
          <a:schemeClr val="accent6"/>
        </a:buClr>
        <a:buFont typeface="Wingdings" pitchFamily="2" charset="2"/>
        <a:buChar char="§"/>
        <a:defRPr sz="2000" kern="1200">
          <a:solidFill>
            <a:schemeClr val="tx1"/>
          </a:solidFill>
          <a:latin typeface="+mn-lt"/>
          <a:ea typeface="+mn-ea"/>
          <a:cs typeface="+mn-cs"/>
        </a:defRPr>
      </a:lvl1pPr>
      <a:lvl2pPr marL="742950" indent="-285750" algn="l" defTabSz="914400" rtl="0" eaLnBrk="1" latinLnBrk="0" hangingPunct="1">
        <a:spcBef>
          <a:spcPct val="20000"/>
        </a:spcBef>
        <a:buClr>
          <a:schemeClr val="accent6"/>
        </a:buClr>
        <a:buFont typeface="Wingdings" pitchFamily="2" charset="2"/>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Clr>
          <a:schemeClr val="accent6"/>
        </a:buClr>
        <a:buFont typeface="Wingdings" pitchFamily="2" charset="2"/>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Clr>
          <a:schemeClr val="accent6"/>
        </a:buClr>
        <a:buFont typeface="Wingdings" pitchFamily="2" charset="2"/>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Clr>
          <a:schemeClr val="accent6"/>
        </a:buClr>
        <a:buFont typeface="Wingdings" pitchFamily="2"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5.png"/><Relationship Id="rId12" Type="http://schemas.openxmlformats.org/officeDocument/2006/relationships/image" Target="../media/image12.sv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svg"/><Relationship Id="rId11" Type="http://schemas.openxmlformats.org/officeDocument/2006/relationships/image" Target="../media/image7.png"/><Relationship Id="rId5" Type="http://schemas.openxmlformats.org/officeDocument/2006/relationships/image" Target="../media/image4.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6.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13.xml"/><Relationship Id="rId5" Type="http://schemas.openxmlformats.org/officeDocument/2006/relationships/image" Target="../media/image10.jpeg"/><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a:t>Image Annotation with </a:t>
            </a:r>
            <a:r>
              <a:rPr lang="cs-CZ" dirty="0"/>
              <a:t>Relevance Feedback</a:t>
            </a:r>
            <a:endParaRPr lang="en-GB" dirty="0"/>
          </a:p>
        </p:txBody>
      </p:sp>
      <p:sp>
        <p:nvSpPr>
          <p:cNvPr id="3" name="Podnadpis 2"/>
          <p:cNvSpPr>
            <a:spLocks noGrp="1"/>
          </p:cNvSpPr>
          <p:nvPr>
            <p:ph type="subTitle" idx="1"/>
          </p:nvPr>
        </p:nvSpPr>
        <p:spPr/>
        <p:txBody>
          <a:bodyPr>
            <a:normAutofit/>
          </a:bodyPr>
          <a:lstStyle/>
          <a:p>
            <a:r>
              <a:rPr lang="cs-CZ" sz="4000" dirty="0"/>
              <a:t>Inspirations, ideas </a:t>
            </a:r>
            <a:r>
              <a:rPr lang="en-US" sz="4000" dirty="0"/>
              <a:t>&amp;</a:t>
            </a:r>
            <a:r>
              <a:rPr lang="cs-CZ" sz="4000" dirty="0"/>
              <a:t> plans</a:t>
            </a:r>
            <a:endParaRPr lang="en-GB" sz="4000" dirty="0"/>
          </a:p>
        </p:txBody>
      </p:sp>
    </p:spTree>
    <p:extLst>
      <p:ext uri="{BB962C8B-B14F-4D97-AF65-F5344CB8AC3E}">
        <p14:creationId xmlns:p14="http://schemas.microsoft.com/office/powerpoint/2010/main" val="4859908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RF for search-based annotatio</a:t>
            </a:r>
            <a:r>
              <a:rPr lang="en-US" dirty="0"/>
              <a:t>n (cont.)</a:t>
            </a:r>
            <a:endParaRPr lang="cs-CZ" dirty="0"/>
          </a:p>
        </p:txBody>
      </p:sp>
      <p:sp>
        <p:nvSpPr>
          <p:cNvPr id="3" name="Content Placeholder 2"/>
          <p:cNvSpPr>
            <a:spLocks noGrp="1"/>
          </p:cNvSpPr>
          <p:nvPr>
            <p:ph idx="1"/>
          </p:nvPr>
        </p:nvSpPr>
        <p:spPr/>
        <p:txBody>
          <a:bodyPr>
            <a:noAutofit/>
          </a:bodyPr>
          <a:lstStyle/>
          <a:p>
            <a:r>
              <a:rPr lang="en-US" dirty="0"/>
              <a:t>Phase 1: Content-based image retrieval with RF – retrieval task</a:t>
            </a:r>
          </a:p>
          <a:p>
            <a:pPr lvl="1"/>
            <a:r>
              <a:rPr lang="en-US" dirty="0"/>
              <a:t>Input: query image</a:t>
            </a:r>
          </a:p>
          <a:p>
            <a:pPr lvl="1"/>
            <a:r>
              <a:rPr lang="en-US" dirty="0"/>
              <a:t>User feedback: positive/negative keywords </a:t>
            </a:r>
          </a:p>
          <a:p>
            <a:pPr lvl="2"/>
            <a:r>
              <a:rPr lang="en-US" dirty="0"/>
              <a:t>Cross-media feedback!</a:t>
            </a:r>
            <a:endParaRPr lang="cs-CZ" dirty="0"/>
          </a:p>
          <a:p>
            <a:pPr lvl="1"/>
            <a:r>
              <a:rPr lang="en-US" dirty="0"/>
              <a:t>Output: visually similar images / initial candidate keywords</a:t>
            </a:r>
          </a:p>
          <a:p>
            <a:pPr lvl="1"/>
            <a:endParaRPr lang="en-US" dirty="0"/>
          </a:p>
          <a:p>
            <a:r>
              <a:rPr lang="en-US" dirty="0"/>
              <a:t>Phase 2: Candidate keyword processing with RF – ranking task</a:t>
            </a:r>
          </a:p>
          <a:p>
            <a:pPr lvl="1"/>
            <a:r>
              <a:rPr lang="en-US" dirty="0"/>
              <a:t>Input: candidate keywords collected from similar images</a:t>
            </a:r>
          </a:p>
          <a:p>
            <a:pPr lvl="1"/>
            <a:r>
              <a:rPr lang="en-US" dirty="0"/>
              <a:t>User feedback: positive/negative keywords </a:t>
            </a:r>
          </a:p>
          <a:p>
            <a:pPr lvl="1"/>
            <a:r>
              <a:rPr lang="en-US" dirty="0"/>
              <a:t>Output: relevance scores for candidate keywords</a:t>
            </a:r>
          </a:p>
        </p:txBody>
      </p:sp>
    </p:spTree>
    <p:extLst>
      <p:ext uri="{BB962C8B-B14F-4D97-AF65-F5344CB8AC3E}">
        <p14:creationId xmlns:p14="http://schemas.microsoft.com/office/powerpoint/2010/main" val="29635362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MUFIN IA with RF: challenges</a:t>
            </a:r>
            <a:endParaRPr lang="cs-CZ" dirty="0"/>
          </a:p>
        </p:txBody>
      </p:sp>
      <p:sp>
        <p:nvSpPr>
          <p:cNvPr id="3" name="Content Placeholder 2"/>
          <p:cNvSpPr>
            <a:spLocks noGrp="1"/>
          </p:cNvSpPr>
          <p:nvPr>
            <p:ph idx="1"/>
          </p:nvPr>
        </p:nvSpPr>
        <p:spPr/>
        <p:txBody>
          <a:bodyPr>
            <a:noAutofit/>
          </a:bodyPr>
          <a:lstStyle/>
          <a:p>
            <a:r>
              <a:rPr lang="en-US" dirty="0"/>
              <a:t>Content-based image retrieval in MUFIN IA</a:t>
            </a:r>
          </a:p>
          <a:p>
            <a:pPr lvl="1"/>
            <a:r>
              <a:rPr lang="en-US" dirty="0"/>
              <a:t>Standard similarity search (we have a query)</a:t>
            </a:r>
          </a:p>
          <a:p>
            <a:pPr lvl="1"/>
            <a:r>
              <a:rPr lang="en-US" dirty="0"/>
              <a:t>CBIR with RF has been studied, however </a:t>
            </a:r>
          </a:p>
          <a:p>
            <a:pPr lvl="2"/>
            <a:r>
              <a:rPr lang="en-US" dirty="0"/>
              <a:t>We have cross-modality feedback</a:t>
            </a:r>
          </a:p>
          <a:p>
            <a:pPr lvl="2"/>
            <a:r>
              <a:rPr lang="en-US" dirty="0"/>
              <a:t>We want to consider negative feedback</a:t>
            </a:r>
          </a:p>
          <a:p>
            <a:pPr lvl="1"/>
            <a:endParaRPr lang="en-US" dirty="0"/>
          </a:p>
          <a:p>
            <a:pPr lvl="1"/>
            <a:endParaRPr lang="cs-CZ" dirty="0"/>
          </a:p>
        </p:txBody>
      </p:sp>
    </p:spTree>
    <p:extLst>
      <p:ext uri="{BB962C8B-B14F-4D97-AF65-F5344CB8AC3E}">
        <p14:creationId xmlns:p14="http://schemas.microsoft.com/office/powerpoint/2010/main" val="623928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MUFIN IA with RF: challenges (cont.)</a:t>
            </a:r>
            <a:endParaRPr lang="cs-CZ" dirty="0"/>
          </a:p>
        </p:txBody>
      </p:sp>
      <p:sp>
        <p:nvSpPr>
          <p:cNvPr id="3" name="Content Placeholder 2"/>
          <p:cNvSpPr>
            <a:spLocks noGrp="1"/>
          </p:cNvSpPr>
          <p:nvPr>
            <p:ph idx="1"/>
          </p:nvPr>
        </p:nvSpPr>
        <p:spPr/>
        <p:txBody>
          <a:bodyPr>
            <a:noAutofit/>
          </a:bodyPr>
          <a:lstStyle/>
          <a:p>
            <a:r>
              <a:rPr lang="en-US" dirty="0"/>
              <a:t>Candidate keyword ranking in MUFIN IA</a:t>
            </a:r>
          </a:p>
          <a:p>
            <a:pPr lvl="1"/>
            <a:r>
              <a:rPr lang="en-US" dirty="0" err="1"/>
              <a:t>ConceptRank</a:t>
            </a:r>
            <a:r>
              <a:rPr lang="en-US" dirty="0"/>
              <a:t> algorithm: biased random walk over semantic graph of candidate keywords, inspired </a:t>
            </a:r>
            <a:r>
              <a:rPr lang="en-US"/>
              <a:t>by </a:t>
            </a:r>
            <a:r>
              <a:rPr lang="en-US" smtClean="0"/>
              <a:t>PageRank</a:t>
            </a:r>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r>
              <a:rPr lang="en-US" dirty="0" err="1"/>
              <a:t>ConceptRank</a:t>
            </a:r>
            <a:r>
              <a:rPr lang="en-US" dirty="0"/>
              <a:t> with RF: New problem!</a:t>
            </a:r>
          </a:p>
          <a:p>
            <a:pPr lvl="2"/>
            <a:r>
              <a:rPr lang="en-US" dirty="0"/>
              <a:t>Feedback for ranking not as well studied as for retrieval</a:t>
            </a:r>
          </a:p>
          <a:p>
            <a:pPr lvl="2"/>
            <a:r>
              <a:rPr lang="en-US" dirty="0"/>
              <a:t>PageRank is not used with ad-hoc feedback</a:t>
            </a:r>
          </a:p>
          <a:p>
            <a:pPr lvl="2"/>
            <a:r>
              <a:rPr lang="en-US" dirty="0"/>
              <a:t>Negative feedback is going to be particularly challenging, since negative and positive information should spread differently</a:t>
            </a:r>
          </a:p>
          <a:p>
            <a:pPr lvl="3"/>
            <a:r>
              <a:rPr lang="en-US" dirty="0"/>
              <a:t>Is a dog -&gt; definitely is an animal</a:t>
            </a:r>
          </a:p>
          <a:p>
            <a:pPr lvl="3"/>
            <a:r>
              <a:rPr lang="en-US" dirty="0"/>
              <a:t>Is not a dog -&gt; still may be animal and even very similar to dog, e.g. wolf</a:t>
            </a:r>
          </a:p>
          <a:p>
            <a:pPr lvl="1"/>
            <a:endParaRPr lang="cs-CZ" dirty="0"/>
          </a:p>
        </p:txBody>
      </p:sp>
      <p:grpSp>
        <p:nvGrpSpPr>
          <p:cNvPr id="4" name="Skupina 37"/>
          <p:cNvGrpSpPr/>
          <p:nvPr/>
        </p:nvGrpSpPr>
        <p:grpSpPr>
          <a:xfrm>
            <a:off x="826886" y="2454865"/>
            <a:ext cx="7652284" cy="1838231"/>
            <a:chOff x="762546" y="4636046"/>
            <a:chExt cx="8006110" cy="1948973"/>
          </a:xfrm>
        </p:grpSpPr>
        <p:grpSp>
          <p:nvGrpSpPr>
            <p:cNvPr id="5" name="Skupina 38"/>
            <p:cNvGrpSpPr/>
            <p:nvPr/>
          </p:nvGrpSpPr>
          <p:grpSpPr>
            <a:xfrm>
              <a:off x="1000752" y="4767391"/>
              <a:ext cx="7554254" cy="1817628"/>
              <a:chOff x="971600" y="4077072"/>
              <a:chExt cx="7554254" cy="1817628"/>
            </a:xfrm>
          </p:grpSpPr>
          <p:sp>
            <p:nvSpPr>
              <p:cNvPr id="12" name="Ovál 45"/>
              <p:cNvSpPr/>
              <p:nvPr/>
            </p:nvSpPr>
            <p:spPr>
              <a:xfrm>
                <a:off x="971600" y="4891099"/>
                <a:ext cx="914400" cy="573808"/>
              </a:xfrm>
              <a:prstGeom prst="ellipse">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3">
                        <a:lumMod val="50000"/>
                      </a:schemeClr>
                    </a:solidFill>
                  </a:rPr>
                  <a:t>dog</a:t>
                </a:r>
              </a:p>
            </p:txBody>
          </p:sp>
          <p:sp>
            <p:nvSpPr>
              <p:cNvPr id="13" name="Ovál 46"/>
              <p:cNvSpPr/>
              <p:nvPr/>
            </p:nvSpPr>
            <p:spPr>
              <a:xfrm>
                <a:off x="2426060" y="5341783"/>
                <a:ext cx="914400" cy="552917"/>
              </a:xfrm>
              <a:prstGeom prst="ellipse">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3">
                        <a:lumMod val="50000"/>
                      </a:schemeClr>
                    </a:solidFill>
                  </a:rPr>
                  <a:t>cat</a:t>
                </a:r>
              </a:p>
            </p:txBody>
          </p:sp>
          <p:sp>
            <p:nvSpPr>
              <p:cNvPr id="14" name="Ovál 47"/>
              <p:cNvSpPr/>
              <p:nvPr/>
            </p:nvSpPr>
            <p:spPr>
              <a:xfrm>
                <a:off x="2339358" y="4099011"/>
                <a:ext cx="1087803" cy="531371"/>
              </a:xfrm>
              <a:prstGeom prst="ellipse">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3">
                        <a:lumMod val="50000"/>
                      </a:schemeClr>
                    </a:solidFill>
                  </a:rPr>
                  <a:t>animal</a:t>
                </a:r>
              </a:p>
            </p:txBody>
          </p:sp>
          <p:sp>
            <p:nvSpPr>
              <p:cNvPr id="15" name="Ovál 48"/>
              <p:cNvSpPr/>
              <p:nvPr/>
            </p:nvSpPr>
            <p:spPr>
              <a:xfrm>
                <a:off x="3998437" y="5035116"/>
                <a:ext cx="1074250" cy="583126"/>
              </a:xfrm>
              <a:prstGeom prst="ellipse">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3">
                        <a:lumMod val="50000"/>
                      </a:schemeClr>
                    </a:solidFill>
                  </a:rPr>
                  <a:t>mouse</a:t>
                </a:r>
              </a:p>
            </p:txBody>
          </p:sp>
          <p:sp>
            <p:nvSpPr>
              <p:cNvPr id="16" name="Ovál 49"/>
              <p:cNvSpPr/>
              <p:nvPr/>
            </p:nvSpPr>
            <p:spPr>
              <a:xfrm>
                <a:off x="5381447" y="4077072"/>
                <a:ext cx="1394384" cy="648072"/>
              </a:xfrm>
              <a:prstGeom prst="ellipse">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3">
                        <a:lumMod val="50000"/>
                      </a:schemeClr>
                    </a:solidFill>
                  </a:rPr>
                  <a:t>computer</a:t>
                </a:r>
              </a:p>
            </p:txBody>
          </p:sp>
          <p:cxnSp>
            <p:nvCxnSpPr>
              <p:cNvPr id="17" name="Přímá spojnice se šipkou 50"/>
              <p:cNvCxnSpPr>
                <a:stCxn id="12" idx="7"/>
                <a:endCxn id="14" idx="3"/>
              </p:cNvCxnSpPr>
              <p:nvPr/>
            </p:nvCxnSpPr>
            <p:spPr>
              <a:xfrm flipV="1">
                <a:off x="1752089" y="4552565"/>
                <a:ext cx="746574" cy="422566"/>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Přímá spojnice se šipkou 51"/>
              <p:cNvCxnSpPr>
                <a:stCxn id="13" idx="0"/>
                <a:endCxn id="14" idx="4"/>
              </p:cNvCxnSpPr>
              <p:nvPr/>
            </p:nvCxnSpPr>
            <p:spPr>
              <a:xfrm flipV="1">
                <a:off x="2883260" y="4630382"/>
                <a:ext cx="0" cy="711401"/>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Přímá spojnice se šipkou 52"/>
              <p:cNvCxnSpPr>
                <a:stCxn id="15" idx="1"/>
                <a:endCxn id="14" idx="5"/>
              </p:cNvCxnSpPr>
              <p:nvPr/>
            </p:nvCxnSpPr>
            <p:spPr>
              <a:xfrm flipH="1" flipV="1">
                <a:off x="3267856" y="4552564"/>
                <a:ext cx="887902" cy="567948"/>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Přímá spojnice se šipkou 53"/>
              <p:cNvCxnSpPr>
                <a:stCxn id="15" idx="7"/>
                <a:endCxn id="16" idx="3"/>
              </p:cNvCxnSpPr>
              <p:nvPr/>
            </p:nvCxnSpPr>
            <p:spPr>
              <a:xfrm flipV="1">
                <a:off x="4915367" y="4630236"/>
                <a:ext cx="670283" cy="490276"/>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21" name="TextovéPole 54"/>
              <p:cNvSpPr txBox="1"/>
              <p:nvPr/>
            </p:nvSpPr>
            <p:spPr>
              <a:xfrm>
                <a:off x="1835541" y="4542672"/>
                <a:ext cx="275384" cy="293686"/>
              </a:xfrm>
              <a:prstGeom prst="rect">
                <a:avLst/>
              </a:prstGeom>
              <a:noFill/>
            </p:spPr>
            <p:txBody>
              <a:bodyPr wrap="none" rtlCol="0">
                <a:spAutoFit/>
              </a:bodyPr>
              <a:lstStyle/>
              <a:p>
                <a:r>
                  <a:rPr lang="en-GB" sz="1200" dirty="0">
                    <a:solidFill>
                      <a:schemeClr val="bg1">
                        <a:lumMod val="50000"/>
                      </a:schemeClr>
                    </a:solidFill>
                  </a:rPr>
                  <a:t>1</a:t>
                </a:r>
              </a:p>
            </p:txBody>
          </p:sp>
          <p:sp>
            <p:nvSpPr>
              <p:cNvPr id="22" name="TextovéPole 55"/>
              <p:cNvSpPr txBox="1"/>
              <p:nvPr/>
            </p:nvSpPr>
            <p:spPr>
              <a:xfrm>
                <a:off x="2607222" y="4960356"/>
                <a:ext cx="275384" cy="293686"/>
              </a:xfrm>
              <a:prstGeom prst="rect">
                <a:avLst/>
              </a:prstGeom>
              <a:noFill/>
            </p:spPr>
            <p:txBody>
              <a:bodyPr wrap="none" rtlCol="0">
                <a:spAutoFit/>
              </a:bodyPr>
              <a:lstStyle/>
              <a:p>
                <a:r>
                  <a:rPr lang="en-GB" sz="1200" dirty="0">
                    <a:solidFill>
                      <a:schemeClr val="bg1">
                        <a:lumMod val="50000"/>
                      </a:schemeClr>
                    </a:solidFill>
                  </a:rPr>
                  <a:t>1</a:t>
                </a:r>
              </a:p>
            </p:txBody>
          </p:sp>
          <p:sp>
            <p:nvSpPr>
              <p:cNvPr id="23" name="TextovéPole 56"/>
              <p:cNvSpPr txBox="1"/>
              <p:nvPr/>
            </p:nvSpPr>
            <p:spPr>
              <a:xfrm>
                <a:off x="3792290" y="4655477"/>
                <a:ext cx="397813" cy="293686"/>
              </a:xfrm>
              <a:prstGeom prst="rect">
                <a:avLst/>
              </a:prstGeom>
              <a:noFill/>
            </p:spPr>
            <p:txBody>
              <a:bodyPr wrap="none" rtlCol="0">
                <a:spAutoFit/>
              </a:bodyPr>
              <a:lstStyle/>
              <a:p>
                <a:r>
                  <a:rPr lang="en-GB" sz="1200" dirty="0">
                    <a:solidFill>
                      <a:schemeClr val="bg1">
                        <a:lumMod val="50000"/>
                      </a:schemeClr>
                    </a:solidFill>
                  </a:rPr>
                  <a:t>0.5</a:t>
                </a:r>
              </a:p>
            </p:txBody>
          </p:sp>
          <p:sp>
            <p:nvSpPr>
              <p:cNvPr id="24" name="TextovéPole 57"/>
              <p:cNvSpPr txBox="1"/>
              <p:nvPr/>
            </p:nvSpPr>
            <p:spPr>
              <a:xfrm>
                <a:off x="4908252" y="4590740"/>
                <a:ext cx="397813" cy="293686"/>
              </a:xfrm>
              <a:prstGeom prst="rect">
                <a:avLst/>
              </a:prstGeom>
              <a:noFill/>
            </p:spPr>
            <p:txBody>
              <a:bodyPr wrap="none" rtlCol="0">
                <a:spAutoFit/>
              </a:bodyPr>
              <a:lstStyle/>
              <a:p>
                <a:r>
                  <a:rPr lang="en-GB" sz="1200" dirty="0">
                    <a:solidFill>
                      <a:schemeClr val="bg1">
                        <a:lumMod val="50000"/>
                      </a:schemeClr>
                    </a:solidFill>
                  </a:rPr>
                  <a:t>0.5</a:t>
                </a:r>
              </a:p>
            </p:txBody>
          </p:sp>
          <p:sp>
            <p:nvSpPr>
              <p:cNvPr id="25" name="Ovál 58"/>
              <p:cNvSpPr/>
              <p:nvPr/>
            </p:nvSpPr>
            <p:spPr>
              <a:xfrm>
                <a:off x="7236296" y="4946121"/>
                <a:ext cx="1289558" cy="583126"/>
              </a:xfrm>
              <a:prstGeom prst="ellipse">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3">
                        <a:lumMod val="50000"/>
                      </a:schemeClr>
                    </a:solidFill>
                  </a:rPr>
                  <a:t>keyboard</a:t>
                </a:r>
              </a:p>
            </p:txBody>
          </p:sp>
          <p:cxnSp>
            <p:nvCxnSpPr>
              <p:cNvPr id="26" name="Přímá spojnice se šipkou 59"/>
              <p:cNvCxnSpPr>
                <a:stCxn id="25" idx="1"/>
                <a:endCxn id="16" idx="5"/>
              </p:cNvCxnSpPr>
              <p:nvPr/>
            </p:nvCxnSpPr>
            <p:spPr>
              <a:xfrm flipH="1" flipV="1">
                <a:off x="6571628" y="4630236"/>
                <a:ext cx="853519" cy="401282"/>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27" name="TextovéPole 60"/>
              <p:cNvSpPr txBox="1"/>
              <p:nvPr/>
            </p:nvSpPr>
            <p:spPr>
              <a:xfrm>
                <a:off x="7048607" y="4586116"/>
                <a:ext cx="275384" cy="293686"/>
              </a:xfrm>
              <a:prstGeom prst="rect">
                <a:avLst/>
              </a:prstGeom>
              <a:noFill/>
            </p:spPr>
            <p:txBody>
              <a:bodyPr wrap="none" rtlCol="0">
                <a:spAutoFit/>
              </a:bodyPr>
              <a:lstStyle/>
              <a:p>
                <a:r>
                  <a:rPr lang="en-GB" sz="1200" dirty="0">
                    <a:solidFill>
                      <a:schemeClr val="bg1">
                        <a:lumMod val="50000"/>
                      </a:schemeClr>
                    </a:solidFill>
                  </a:rPr>
                  <a:t>1</a:t>
                </a:r>
              </a:p>
            </p:txBody>
          </p:sp>
          <p:cxnSp>
            <p:nvCxnSpPr>
              <p:cNvPr id="28" name="Zakřivená spojnice 61"/>
              <p:cNvCxnSpPr>
                <a:stCxn id="16" idx="4"/>
                <a:endCxn id="25" idx="2"/>
              </p:cNvCxnSpPr>
              <p:nvPr/>
            </p:nvCxnSpPr>
            <p:spPr>
              <a:xfrm rot="16200000" flipH="1">
                <a:off x="6401197" y="4402585"/>
                <a:ext cx="512540" cy="1157657"/>
              </a:xfrm>
              <a:prstGeom prst="curvedConnector2">
                <a:avLst/>
              </a:prstGeom>
              <a:ln w="19050">
                <a:solidFill>
                  <a:schemeClr val="bg1">
                    <a:lumMod val="50000"/>
                  </a:schemeClr>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29" name="Zakřivená spojnice 62"/>
              <p:cNvCxnSpPr>
                <a:stCxn id="16" idx="4"/>
                <a:endCxn id="15" idx="6"/>
              </p:cNvCxnSpPr>
              <p:nvPr/>
            </p:nvCxnSpPr>
            <p:spPr>
              <a:xfrm rot="5400000">
                <a:off x="5274896" y="4522935"/>
                <a:ext cx="601535" cy="1005951"/>
              </a:xfrm>
              <a:prstGeom prst="curvedConnector2">
                <a:avLst/>
              </a:prstGeom>
              <a:ln w="19050">
                <a:solidFill>
                  <a:schemeClr val="bg1">
                    <a:lumMod val="50000"/>
                  </a:schemeClr>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30" name="Zakřivená spojnice 63"/>
              <p:cNvCxnSpPr>
                <a:stCxn id="14" idx="6"/>
                <a:endCxn id="15" idx="0"/>
              </p:cNvCxnSpPr>
              <p:nvPr/>
            </p:nvCxnSpPr>
            <p:spPr>
              <a:xfrm>
                <a:off x="3427161" y="4364696"/>
                <a:ext cx="1108401" cy="670420"/>
              </a:xfrm>
              <a:prstGeom prst="curvedConnector2">
                <a:avLst/>
              </a:prstGeom>
              <a:ln w="19050">
                <a:solidFill>
                  <a:schemeClr val="bg1">
                    <a:lumMod val="50000"/>
                  </a:schemeClr>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31" name="Zakřivená spojnice 64"/>
              <p:cNvCxnSpPr/>
              <p:nvPr/>
            </p:nvCxnSpPr>
            <p:spPr>
              <a:xfrm rot="16200000" flipH="1">
                <a:off x="2738524" y="4998629"/>
                <a:ext cx="686309" cy="2"/>
              </a:xfrm>
              <a:prstGeom prst="curvedConnector3">
                <a:avLst>
                  <a:gd name="adj1" fmla="val 50000"/>
                </a:avLst>
              </a:prstGeom>
              <a:ln w="19050">
                <a:solidFill>
                  <a:schemeClr val="bg1">
                    <a:lumMod val="50000"/>
                  </a:schemeClr>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32" name="Zakřivená spojnice 65"/>
              <p:cNvCxnSpPr>
                <a:stCxn id="14" idx="2"/>
                <a:endCxn id="12" idx="0"/>
              </p:cNvCxnSpPr>
              <p:nvPr/>
            </p:nvCxnSpPr>
            <p:spPr>
              <a:xfrm rot="10800000" flipV="1">
                <a:off x="1428800" y="4364697"/>
                <a:ext cx="910558" cy="526402"/>
              </a:xfrm>
              <a:prstGeom prst="curvedConnector2">
                <a:avLst/>
              </a:prstGeom>
              <a:ln w="19050">
                <a:solidFill>
                  <a:schemeClr val="bg1">
                    <a:lumMod val="50000"/>
                  </a:schemeClr>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33" name="TextovéPole 66"/>
              <p:cNvSpPr txBox="1"/>
              <p:nvPr/>
            </p:nvSpPr>
            <p:spPr>
              <a:xfrm>
                <a:off x="1324784" y="4234895"/>
                <a:ext cx="479993" cy="293686"/>
              </a:xfrm>
              <a:prstGeom prst="rect">
                <a:avLst/>
              </a:prstGeom>
              <a:noFill/>
            </p:spPr>
            <p:txBody>
              <a:bodyPr wrap="none" rtlCol="0">
                <a:spAutoFit/>
              </a:bodyPr>
              <a:lstStyle/>
              <a:p>
                <a:r>
                  <a:rPr lang="en-GB" sz="1200" dirty="0">
                    <a:solidFill>
                      <a:schemeClr val="bg1">
                        <a:lumMod val="50000"/>
                      </a:schemeClr>
                    </a:solidFill>
                  </a:rPr>
                  <a:t>0.33</a:t>
                </a:r>
              </a:p>
            </p:txBody>
          </p:sp>
          <p:sp>
            <p:nvSpPr>
              <p:cNvPr id="34" name="TextovéPole 67"/>
              <p:cNvSpPr txBox="1"/>
              <p:nvPr/>
            </p:nvSpPr>
            <p:spPr>
              <a:xfrm>
                <a:off x="3047554" y="4891111"/>
                <a:ext cx="479993" cy="293686"/>
              </a:xfrm>
              <a:prstGeom prst="rect">
                <a:avLst/>
              </a:prstGeom>
              <a:noFill/>
            </p:spPr>
            <p:txBody>
              <a:bodyPr wrap="none" rtlCol="0">
                <a:spAutoFit/>
              </a:bodyPr>
              <a:lstStyle/>
              <a:p>
                <a:r>
                  <a:rPr lang="en-GB" sz="1200" dirty="0">
                    <a:solidFill>
                      <a:schemeClr val="bg1">
                        <a:lumMod val="50000"/>
                      </a:schemeClr>
                    </a:solidFill>
                  </a:rPr>
                  <a:t>0.33</a:t>
                </a:r>
              </a:p>
            </p:txBody>
          </p:sp>
          <p:sp>
            <p:nvSpPr>
              <p:cNvPr id="35" name="TextovéPole 68"/>
              <p:cNvSpPr txBox="1"/>
              <p:nvPr/>
            </p:nvSpPr>
            <p:spPr>
              <a:xfrm>
                <a:off x="4001224" y="4282963"/>
                <a:ext cx="479993" cy="293686"/>
              </a:xfrm>
              <a:prstGeom prst="rect">
                <a:avLst/>
              </a:prstGeom>
              <a:noFill/>
            </p:spPr>
            <p:txBody>
              <a:bodyPr wrap="none" rtlCol="0">
                <a:spAutoFit/>
              </a:bodyPr>
              <a:lstStyle/>
              <a:p>
                <a:r>
                  <a:rPr lang="en-GB" sz="1200" dirty="0">
                    <a:solidFill>
                      <a:schemeClr val="bg1">
                        <a:lumMod val="50000"/>
                      </a:schemeClr>
                    </a:solidFill>
                  </a:rPr>
                  <a:t>0.33</a:t>
                </a:r>
              </a:p>
            </p:txBody>
          </p:sp>
          <p:sp>
            <p:nvSpPr>
              <p:cNvPr id="36" name="TextovéPole 69"/>
              <p:cNvSpPr txBox="1"/>
              <p:nvPr/>
            </p:nvSpPr>
            <p:spPr>
              <a:xfrm>
                <a:off x="5398664" y="5198972"/>
                <a:ext cx="397813" cy="293686"/>
              </a:xfrm>
              <a:prstGeom prst="rect">
                <a:avLst/>
              </a:prstGeom>
              <a:noFill/>
            </p:spPr>
            <p:txBody>
              <a:bodyPr wrap="none" rtlCol="0">
                <a:spAutoFit/>
              </a:bodyPr>
              <a:lstStyle/>
              <a:p>
                <a:r>
                  <a:rPr lang="en-GB" sz="1200" dirty="0">
                    <a:solidFill>
                      <a:schemeClr val="bg1">
                        <a:lumMod val="50000"/>
                      </a:schemeClr>
                    </a:solidFill>
                  </a:rPr>
                  <a:t>0.5</a:t>
                </a:r>
              </a:p>
            </p:txBody>
          </p:sp>
          <p:sp>
            <p:nvSpPr>
              <p:cNvPr id="37" name="TextovéPole 70"/>
              <p:cNvSpPr txBox="1"/>
              <p:nvPr/>
            </p:nvSpPr>
            <p:spPr>
              <a:xfrm>
                <a:off x="6636315" y="5169064"/>
                <a:ext cx="397813" cy="293686"/>
              </a:xfrm>
              <a:prstGeom prst="rect">
                <a:avLst/>
              </a:prstGeom>
              <a:noFill/>
            </p:spPr>
            <p:txBody>
              <a:bodyPr wrap="none" rtlCol="0">
                <a:spAutoFit/>
              </a:bodyPr>
              <a:lstStyle/>
              <a:p>
                <a:r>
                  <a:rPr lang="en-GB" sz="1200" dirty="0">
                    <a:solidFill>
                      <a:schemeClr val="bg1">
                        <a:lumMod val="50000"/>
                      </a:schemeClr>
                    </a:solidFill>
                  </a:rPr>
                  <a:t>0.5</a:t>
                </a:r>
              </a:p>
            </p:txBody>
          </p:sp>
        </p:grpSp>
        <p:sp>
          <p:nvSpPr>
            <p:cNvPr id="6" name="TextovéPole 39"/>
            <p:cNvSpPr txBox="1"/>
            <p:nvPr/>
          </p:nvSpPr>
          <p:spPr>
            <a:xfrm>
              <a:off x="762546" y="5671732"/>
              <a:ext cx="380232" cy="276999"/>
            </a:xfrm>
            <a:prstGeom prst="rect">
              <a:avLst/>
            </a:prstGeom>
            <a:solidFill>
              <a:schemeClr val="bg1"/>
            </a:solidFill>
            <a:ln>
              <a:solidFill>
                <a:schemeClr val="accent2"/>
              </a:solidFill>
            </a:ln>
          </p:spPr>
          <p:txBody>
            <a:bodyPr wrap="none" rtlCol="0">
              <a:spAutoFit/>
            </a:bodyPr>
            <a:lstStyle/>
            <a:p>
              <a:r>
                <a:rPr lang="en-GB" sz="1200">
                  <a:solidFill>
                    <a:srgbClr val="C00000"/>
                  </a:solidFill>
                </a:rPr>
                <a:t>0.2</a:t>
              </a:r>
            </a:p>
          </p:txBody>
        </p:sp>
        <p:sp>
          <p:nvSpPr>
            <p:cNvPr id="7" name="TextovéPole 40"/>
            <p:cNvSpPr txBox="1"/>
            <p:nvPr/>
          </p:nvSpPr>
          <p:spPr>
            <a:xfrm>
              <a:off x="2256142" y="6016726"/>
              <a:ext cx="380232" cy="276999"/>
            </a:xfrm>
            <a:prstGeom prst="rect">
              <a:avLst/>
            </a:prstGeom>
            <a:solidFill>
              <a:schemeClr val="bg1"/>
            </a:solidFill>
            <a:ln>
              <a:solidFill>
                <a:schemeClr val="accent2"/>
              </a:solidFill>
            </a:ln>
          </p:spPr>
          <p:txBody>
            <a:bodyPr wrap="none" rtlCol="0">
              <a:spAutoFit/>
            </a:bodyPr>
            <a:lstStyle/>
            <a:p>
              <a:r>
                <a:rPr lang="en-GB" sz="1200">
                  <a:solidFill>
                    <a:srgbClr val="C00000"/>
                  </a:solidFill>
                </a:rPr>
                <a:t>0.1</a:t>
              </a:r>
            </a:p>
          </p:txBody>
        </p:sp>
        <p:sp>
          <p:nvSpPr>
            <p:cNvPr id="8" name="TextovéPole 41"/>
            <p:cNvSpPr txBox="1"/>
            <p:nvPr/>
          </p:nvSpPr>
          <p:spPr>
            <a:xfrm>
              <a:off x="3179496" y="4652634"/>
              <a:ext cx="380232" cy="276999"/>
            </a:xfrm>
            <a:prstGeom prst="rect">
              <a:avLst/>
            </a:prstGeom>
            <a:solidFill>
              <a:schemeClr val="bg1"/>
            </a:solidFill>
            <a:ln>
              <a:solidFill>
                <a:schemeClr val="accent2"/>
              </a:solidFill>
            </a:ln>
          </p:spPr>
          <p:txBody>
            <a:bodyPr wrap="none" rtlCol="0">
              <a:spAutoFit/>
            </a:bodyPr>
            <a:lstStyle/>
            <a:p>
              <a:r>
                <a:rPr lang="en-GB" sz="1200">
                  <a:solidFill>
                    <a:srgbClr val="C00000"/>
                  </a:solidFill>
                </a:rPr>
                <a:t>0.2</a:t>
              </a:r>
            </a:p>
          </p:txBody>
        </p:sp>
        <p:sp>
          <p:nvSpPr>
            <p:cNvPr id="9" name="TextovéPole 42"/>
            <p:cNvSpPr txBox="1"/>
            <p:nvPr/>
          </p:nvSpPr>
          <p:spPr>
            <a:xfrm>
              <a:off x="4651108" y="6175412"/>
              <a:ext cx="380232" cy="276999"/>
            </a:xfrm>
            <a:prstGeom prst="rect">
              <a:avLst/>
            </a:prstGeom>
            <a:solidFill>
              <a:schemeClr val="bg1"/>
            </a:solidFill>
            <a:ln>
              <a:solidFill>
                <a:schemeClr val="accent2"/>
              </a:solidFill>
            </a:ln>
          </p:spPr>
          <p:txBody>
            <a:bodyPr wrap="none" rtlCol="0">
              <a:spAutoFit/>
            </a:bodyPr>
            <a:lstStyle/>
            <a:p>
              <a:r>
                <a:rPr lang="en-GB" sz="1200">
                  <a:solidFill>
                    <a:srgbClr val="C00000"/>
                  </a:solidFill>
                </a:rPr>
                <a:t>0.1</a:t>
              </a:r>
            </a:p>
          </p:txBody>
        </p:sp>
        <p:sp>
          <p:nvSpPr>
            <p:cNvPr id="10" name="TextovéPole 43"/>
            <p:cNvSpPr txBox="1"/>
            <p:nvPr/>
          </p:nvSpPr>
          <p:spPr>
            <a:xfrm>
              <a:off x="8388424" y="5718531"/>
              <a:ext cx="380232" cy="276999"/>
            </a:xfrm>
            <a:prstGeom prst="rect">
              <a:avLst/>
            </a:prstGeom>
            <a:solidFill>
              <a:schemeClr val="bg1"/>
            </a:solidFill>
            <a:ln>
              <a:solidFill>
                <a:schemeClr val="accent2"/>
              </a:solidFill>
            </a:ln>
          </p:spPr>
          <p:txBody>
            <a:bodyPr wrap="none" rtlCol="0">
              <a:spAutoFit/>
            </a:bodyPr>
            <a:lstStyle/>
            <a:p>
              <a:r>
                <a:rPr lang="en-GB" sz="1200">
                  <a:solidFill>
                    <a:srgbClr val="C00000"/>
                  </a:solidFill>
                </a:rPr>
                <a:t>0.2</a:t>
              </a:r>
            </a:p>
          </p:txBody>
        </p:sp>
        <p:sp>
          <p:nvSpPr>
            <p:cNvPr id="11" name="TextovéPole 44"/>
            <p:cNvSpPr txBox="1"/>
            <p:nvPr/>
          </p:nvSpPr>
          <p:spPr>
            <a:xfrm>
              <a:off x="6339968" y="4636046"/>
              <a:ext cx="380232" cy="276999"/>
            </a:xfrm>
            <a:prstGeom prst="rect">
              <a:avLst/>
            </a:prstGeom>
            <a:solidFill>
              <a:schemeClr val="bg1"/>
            </a:solidFill>
            <a:ln>
              <a:solidFill>
                <a:schemeClr val="accent2"/>
              </a:solidFill>
            </a:ln>
          </p:spPr>
          <p:txBody>
            <a:bodyPr wrap="none" rtlCol="0">
              <a:spAutoFit/>
            </a:bodyPr>
            <a:lstStyle/>
            <a:p>
              <a:r>
                <a:rPr lang="en-GB" sz="1200">
                  <a:solidFill>
                    <a:srgbClr val="C00000"/>
                  </a:solidFill>
                </a:rPr>
                <a:t>0.2</a:t>
              </a:r>
            </a:p>
          </p:txBody>
        </p:sp>
      </p:grpSp>
      <p:grpSp>
        <p:nvGrpSpPr>
          <p:cNvPr id="38" name="Skupina 71"/>
          <p:cNvGrpSpPr/>
          <p:nvPr/>
        </p:nvGrpSpPr>
        <p:grpSpPr>
          <a:xfrm>
            <a:off x="827584" y="2453310"/>
            <a:ext cx="7653600" cy="1839600"/>
            <a:chOff x="762546" y="4636046"/>
            <a:chExt cx="8006110" cy="1948973"/>
          </a:xfrm>
        </p:grpSpPr>
        <p:grpSp>
          <p:nvGrpSpPr>
            <p:cNvPr id="39" name="Skupina 72"/>
            <p:cNvGrpSpPr/>
            <p:nvPr/>
          </p:nvGrpSpPr>
          <p:grpSpPr>
            <a:xfrm>
              <a:off x="1000752" y="4767391"/>
              <a:ext cx="7554254" cy="1817628"/>
              <a:chOff x="971600" y="4077072"/>
              <a:chExt cx="7554254" cy="1817628"/>
            </a:xfrm>
          </p:grpSpPr>
          <p:sp>
            <p:nvSpPr>
              <p:cNvPr id="46" name="Ovál 79"/>
              <p:cNvSpPr/>
              <p:nvPr/>
            </p:nvSpPr>
            <p:spPr>
              <a:xfrm>
                <a:off x="971600" y="4891099"/>
                <a:ext cx="914400" cy="573808"/>
              </a:xfrm>
              <a:prstGeom prst="ellipse">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3">
                        <a:lumMod val="50000"/>
                      </a:schemeClr>
                    </a:solidFill>
                  </a:rPr>
                  <a:t>dog</a:t>
                </a:r>
              </a:p>
            </p:txBody>
          </p:sp>
          <p:sp>
            <p:nvSpPr>
              <p:cNvPr id="47" name="Ovál 80"/>
              <p:cNvSpPr/>
              <p:nvPr/>
            </p:nvSpPr>
            <p:spPr>
              <a:xfrm>
                <a:off x="2426060" y="5341783"/>
                <a:ext cx="914400" cy="552917"/>
              </a:xfrm>
              <a:prstGeom prst="ellipse">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3">
                        <a:lumMod val="50000"/>
                      </a:schemeClr>
                    </a:solidFill>
                  </a:rPr>
                  <a:t>cat</a:t>
                </a:r>
              </a:p>
            </p:txBody>
          </p:sp>
          <p:sp>
            <p:nvSpPr>
              <p:cNvPr id="48" name="Ovál 81"/>
              <p:cNvSpPr/>
              <p:nvPr/>
            </p:nvSpPr>
            <p:spPr>
              <a:xfrm>
                <a:off x="2339358" y="4099011"/>
                <a:ext cx="1087803" cy="531371"/>
              </a:xfrm>
              <a:prstGeom prst="ellipse">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3">
                        <a:lumMod val="50000"/>
                      </a:schemeClr>
                    </a:solidFill>
                  </a:rPr>
                  <a:t>animal</a:t>
                </a:r>
              </a:p>
            </p:txBody>
          </p:sp>
          <p:sp>
            <p:nvSpPr>
              <p:cNvPr id="49" name="Ovál 82"/>
              <p:cNvSpPr/>
              <p:nvPr/>
            </p:nvSpPr>
            <p:spPr>
              <a:xfrm>
                <a:off x="3998435" y="5035116"/>
                <a:ext cx="1072775" cy="583126"/>
              </a:xfrm>
              <a:prstGeom prst="ellipse">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3">
                        <a:lumMod val="50000"/>
                      </a:schemeClr>
                    </a:solidFill>
                  </a:rPr>
                  <a:t>mouse</a:t>
                </a:r>
              </a:p>
            </p:txBody>
          </p:sp>
          <p:sp>
            <p:nvSpPr>
              <p:cNvPr id="50" name="Ovál 83"/>
              <p:cNvSpPr/>
              <p:nvPr/>
            </p:nvSpPr>
            <p:spPr>
              <a:xfrm>
                <a:off x="5381447" y="4077072"/>
                <a:ext cx="1394384" cy="648072"/>
              </a:xfrm>
              <a:prstGeom prst="ellipse">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3">
                        <a:lumMod val="50000"/>
                      </a:schemeClr>
                    </a:solidFill>
                  </a:rPr>
                  <a:t>computer</a:t>
                </a:r>
              </a:p>
            </p:txBody>
          </p:sp>
          <p:cxnSp>
            <p:nvCxnSpPr>
              <p:cNvPr id="51" name="Přímá spojnice se šipkou 84"/>
              <p:cNvCxnSpPr>
                <a:stCxn id="46" idx="7"/>
                <a:endCxn id="48" idx="3"/>
              </p:cNvCxnSpPr>
              <p:nvPr/>
            </p:nvCxnSpPr>
            <p:spPr>
              <a:xfrm flipV="1">
                <a:off x="1752089" y="4552565"/>
                <a:ext cx="746574" cy="422566"/>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2" name="Přímá spojnice se šipkou 85"/>
              <p:cNvCxnSpPr>
                <a:stCxn id="47" idx="0"/>
                <a:endCxn id="48" idx="4"/>
              </p:cNvCxnSpPr>
              <p:nvPr/>
            </p:nvCxnSpPr>
            <p:spPr>
              <a:xfrm flipV="1">
                <a:off x="2883260" y="4630382"/>
                <a:ext cx="0" cy="711401"/>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3" name="Přímá spojnice se šipkou 86"/>
              <p:cNvCxnSpPr>
                <a:stCxn id="49" idx="1"/>
                <a:endCxn id="48" idx="5"/>
              </p:cNvCxnSpPr>
              <p:nvPr/>
            </p:nvCxnSpPr>
            <p:spPr>
              <a:xfrm flipH="1" flipV="1">
                <a:off x="3267856" y="4552564"/>
                <a:ext cx="887683" cy="567949"/>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4" name="Přímá spojnice se šipkou 87"/>
              <p:cNvCxnSpPr>
                <a:stCxn id="49" idx="7"/>
                <a:endCxn id="50" idx="3"/>
              </p:cNvCxnSpPr>
              <p:nvPr/>
            </p:nvCxnSpPr>
            <p:spPr>
              <a:xfrm flipV="1">
                <a:off x="4914106" y="4630235"/>
                <a:ext cx="671544" cy="490277"/>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55" name="TextovéPole 88"/>
              <p:cNvSpPr txBox="1"/>
              <p:nvPr/>
            </p:nvSpPr>
            <p:spPr>
              <a:xfrm>
                <a:off x="1835541" y="4542672"/>
                <a:ext cx="275467" cy="293168"/>
              </a:xfrm>
              <a:prstGeom prst="rect">
                <a:avLst/>
              </a:prstGeom>
              <a:noFill/>
            </p:spPr>
            <p:txBody>
              <a:bodyPr wrap="none" rtlCol="0">
                <a:spAutoFit/>
              </a:bodyPr>
              <a:lstStyle/>
              <a:p>
                <a:r>
                  <a:rPr lang="en-GB" sz="1200" dirty="0">
                    <a:solidFill>
                      <a:schemeClr val="bg1">
                        <a:lumMod val="50000"/>
                      </a:schemeClr>
                    </a:solidFill>
                  </a:rPr>
                  <a:t>1</a:t>
                </a:r>
              </a:p>
            </p:txBody>
          </p:sp>
          <p:sp>
            <p:nvSpPr>
              <p:cNvPr id="56" name="TextovéPole 89"/>
              <p:cNvSpPr txBox="1"/>
              <p:nvPr/>
            </p:nvSpPr>
            <p:spPr>
              <a:xfrm>
                <a:off x="2607222" y="4960356"/>
                <a:ext cx="275467" cy="293168"/>
              </a:xfrm>
              <a:prstGeom prst="rect">
                <a:avLst/>
              </a:prstGeom>
              <a:noFill/>
            </p:spPr>
            <p:txBody>
              <a:bodyPr wrap="none" rtlCol="0">
                <a:spAutoFit/>
              </a:bodyPr>
              <a:lstStyle/>
              <a:p>
                <a:r>
                  <a:rPr lang="en-GB" sz="1200" dirty="0">
                    <a:solidFill>
                      <a:schemeClr val="bg1">
                        <a:lumMod val="50000"/>
                      </a:schemeClr>
                    </a:solidFill>
                  </a:rPr>
                  <a:t>1</a:t>
                </a:r>
              </a:p>
            </p:txBody>
          </p:sp>
          <p:sp>
            <p:nvSpPr>
              <p:cNvPr id="57" name="TextovéPole 90"/>
              <p:cNvSpPr txBox="1"/>
              <p:nvPr/>
            </p:nvSpPr>
            <p:spPr>
              <a:xfrm>
                <a:off x="3792290" y="4655477"/>
                <a:ext cx="397932" cy="293168"/>
              </a:xfrm>
              <a:prstGeom prst="rect">
                <a:avLst/>
              </a:prstGeom>
              <a:noFill/>
            </p:spPr>
            <p:txBody>
              <a:bodyPr wrap="none" rtlCol="0">
                <a:spAutoFit/>
              </a:bodyPr>
              <a:lstStyle/>
              <a:p>
                <a:r>
                  <a:rPr lang="en-GB" sz="1200" dirty="0">
                    <a:solidFill>
                      <a:schemeClr val="bg1">
                        <a:lumMod val="50000"/>
                      </a:schemeClr>
                    </a:solidFill>
                  </a:rPr>
                  <a:t>0.5</a:t>
                </a:r>
              </a:p>
            </p:txBody>
          </p:sp>
          <p:sp>
            <p:nvSpPr>
              <p:cNvPr id="58" name="TextovéPole 91"/>
              <p:cNvSpPr txBox="1"/>
              <p:nvPr/>
            </p:nvSpPr>
            <p:spPr>
              <a:xfrm>
                <a:off x="4908252" y="4590740"/>
                <a:ext cx="397932" cy="293168"/>
              </a:xfrm>
              <a:prstGeom prst="rect">
                <a:avLst/>
              </a:prstGeom>
              <a:noFill/>
            </p:spPr>
            <p:txBody>
              <a:bodyPr wrap="none" rtlCol="0">
                <a:spAutoFit/>
              </a:bodyPr>
              <a:lstStyle/>
              <a:p>
                <a:r>
                  <a:rPr lang="en-GB" sz="1200" dirty="0">
                    <a:solidFill>
                      <a:schemeClr val="bg1">
                        <a:lumMod val="50000"/>
                      </a:schemeClr>
                    </a:solidFill>
                  </a:rPr>
                  <a:t>0.5</a:t>
                </a:r>
              </a:p>
            </p:txBody>
          </p:sp>
          <p:sp>
            <p:nvSpPr>
              <p:cNvPr id="59" name="Ovál 92"/>
              <p:cNvSpPr/>
              <p:nvPr/>
            </p:nvSpPr>
            <p:spPr>
              <a:xfrm>
                <a:off x="7236296" y="4946121"/>
                <a:ext cx="1289558" cy="583126"/>
              </a:xfrm>
              <a:prstGeom prst="ellipse">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3">
                        <a:lumMod val="50000"/>
                      </a:schemeClr>
                    </a:solidFill>
                  </a:rPr>
                  <a:t>keyboard</a:t>
                </a:r>
              </a:p>
            </p:txBody>
          </p:sp>
          <p:cxnSp>
            <p:nvCxnSpPr>
              <p:cNvPr id="60" name="Přímá spojnice se šipkou 93"/>
              <p:cNvCxnSpPr>
                <a:stCxn id="59" idx="1"/>
                <a:endCxn id="50" idx="5"/>
              </p:cNvCxnSpPr>
              <p:nvPr/>
            </p:nvCxnSpPr>
            <p:spPr>
              <a:xfrm flipH="1" flipV="1">
                <a:off x="6571628" y="4630236"/>
                <a:ext cx="853519" cy="401282"/>
              </a:xfrm>
              <a:prstGeom prst="straightConnector1">
                <a:avLst/>
              </a:prstGeom>
              <a:ln w="190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61" name="TextovéPole 94"/>
              <p:cNvSpPr txBox="1"/>
              <p:nvPr/>
            </p:nvSpPr>
            <p:spPr>
              <a:xfrm>
                <a:off x="7048607" y="4586116"/>
                <a:ext cx="275467" cy="293168"/>
              </a:xfrm>
              <a:prstGeom prst="rect">
                <a:avLst/>
              </a:prstGeom>
              <a:noFill/>
            </p:spPr>
            <p:txBody>
              <a:bodyPr wrap="none" rtlCol="0">
                <a:spAutoFit/>
              </a:bodyPr>
              <a:lstStyle/>
              <a:p>
                <a:r>
                  <a:rPr lang="en-GB" sz="1200" dirty="0">
                    <a:solidFill>
                      <a:schemeClr val="bg1">
                        <a:lumMod val="50000"/>
                      </a:schemeClr>
                    </a:solidFill>
                  </a:rPr>
                  <a:t>1</a:t>
                </a:r>
              </a:p>
            </p:txBody>
          </p:sp>
          <p:cxnSp>
            <p:nvCxnSpPr>
              <p:cNvPr id="62" name="Zakřivená spojnice 95"/>
              <p:cNvCxnSpPr>
                <a:stCxn id="50" idx="4"/>
                <a:endCxn id="59" idx="2"/>
              </p:cNvCxnSpPr>
              <p:nvPr/>
            </p:nvCxnSpPr>
            <p:spPr>
              <a:xfrm rot="16200000" flipH="1">
                <a:off x="6401197" y="4402585"/>
                <a:ext cx="512540" cy="1157657"/>
              </a:xfrm>
              <a:prstGeom prst="curvedConnector2">
                <a:avLst/>
              </a:prstGeom>
              <a:ln w="19050">
                <a:solidFill>
                  <a:schemeClr val="bg1">
                    <a:lumMod val="50000"/>
                  </a:schemeClr>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63" name="Zakřivená spojnice 96"/>
              <p:cNvCxnSpPr>
                <a:stCxn id="50" idx="4"/>
                <a:endCxn id="49" idx="6"/>
              </p:cNvCxnSpPr>
              <p:nvPr/>
            </p:nvCxnSpPr>
            <p:spPr>
              <a:xfrm rot="5400000">
                <a:off x="5274158" y="4522197"/>
                <a:ext cx="601535" cy="1007428"/>
              </a:xfrm>
              <a:prstGeom prst="curvedConnector2">
                <a:avLst/>
              </a:prstGeom>
              <a:ln w="19050">
                <a:solidFill>
                  <a:schemeClr val="bg1">
                    <a:lumMod val="50000"/>
                  </a:schemeClr>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64" name="Zakřivená spojnice 97"/>
              <p:cNvCxnSpPr>
                <a:stCxn id="48" idx="6"/>
                <a:endCxn id="49" idx="0"/>
              </p:cNvCxnSpPr>
              <p:nvPr/>
            </p:nvCxnSpPr>
            <p:spPr>
              <a:xfrm>
                <a:off x="3427161" y="4364696"/>
                <a:ext cx="1107662" cy="670419"/>
              </a:xfrm>
              <a:prstGeom prst="curvedConnector2">
                <a:avLst/>
              </a:prstGeom>
              <a:ln w="19050">
                <a:solidFill>
                  <a:schemeClr val="bg1">
                    <a:lumMod val="50000"/>
                  </a:schemeClr>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65" name="Zakřivená spojnice 98"/>
              <p:cNvCxnSpPr/>
              <p:nvPr/>
            </p:nvCxnSpPr>
            <p:spPr>
              <a:xfrm rot="16200000" flipH="1">
                <a:off x="2738524" y="4998629"/>
                <a:ext cx="686309" cy="2"/>
              </a:xfrm>
              <a:prstGeom prst="curvedConnector3">
                <a:avLst>
                  <a:gd name="adj1" fmla="val 50000"/>
                </a:avLst>
              </a:prstGeom>
              <a:ln w="19050">
                <a:solidFill>
                  <a:schemeClr val="bg1">
                    <a:lumMod val="50000"/>
                  </a:schemeClr>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66" name="Zakřivená spojnice 99"/>
              <p:cNvCxnSpPr>
                <a:stCxn id="48" idx="2"/>
                <a:endCxn id="46" idx="0"/>
              </p:cNvCxnSpPr>
              <p:nvPr/>
            </p:nvCxnSpPr>
            <p:spPr>
              <a:xfrm rot="10800000" flipV="1">
                <a:off x="1428800" y="4364697"/>
                <a:ext cx="910558" cy="526402"/>
              </a:xfrm>
              <a:prstGeom prst="curvedConnector2">
                <a:avLst/>
              </a:prstGeom>
              <a:ln w="19050">
                <a:solidFill>
                  <a:schemeClr val="bg1">
                    <a:lumMod val="50000"/>
                  </a:schemeClr>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67" name="TextovéPole 100"/>
              <p:cNvSpPr txBox="1"/>
              <p:nvPr/>
            </p:nvSpPr>
            <p:spPr>
              <a:xfrm>
                <a:off x="1324784" y="4234895"/>
                <a:ext cx="480137" cy="293168"/>
              </a:xfrm>
              <a:prstGeom prst="rect">
                <a:avLst/>
              </a:prstGeom>
              <a:noFill/>
            </p:spPr>
            <p:txBody>
              <a:bodyPr wrap="none" rtlCol="0">
                <a:spAutoFit/>
              </a:bodyPr>
              <a:lstStyle/>
              <a:p>
                <a:r>
                  <a:rPr lang="en-GB" sz="1200" dirty="0">
                    <a:solidFill>
                      <a:schemeClr val="bg1">
                        <a:lumMod val="50000"/>
                      </a:schemeClr>
                    </a:solidFill>
                  </a:rPr>
                  <a:t>0.33</a:t>
                </a:r>
              </a:p>
            </p:txBody>
          </p:sp>
          <p:sp>
            <p:nvSpPr>
              <p:cNvPr id="68" name="TextovéPole 101"/>
              <p:cNvSpPr txBox="1"/>
              <p:nvPr/>
            </p:nvSpPr>
            <p:spPr>
              <a:xfrm>
                <a:off x="3047554" y="4891111"/>
                <a:ext cx="480137" cy="293168"/>
              </a:xfrm>
              <a:prstGeom prst="rect">
                <a:avLst/>
              </a:prstGeom>
              <a:noFill/>
            </p:spPr>
            <p:txBody>
              <a:bodyPr wrap="none" rtlCol="0">
                <a:spAutoFit/>
              </a:bodyPr>
              <a:lstStyle/>
              <a:p>
                <a:r>
                  <a:rPr lang="en-GB" sz="1200" dirty="0">
                    <a:solidFill>
                      <a:schemeClr val="bg1">
                        <a:lumMod val="50000"/>
                      </a:schemeClr>
                    </a:solidFill>
                  </a:rPr>
                  <a:t>0.33</a:t>
                </a:r>
              </a:p>
            </p:txBody>
          </p:sp>
          <p:sp>
            <p:nvSpPr>
              <p:cNvPr id="69" name="TextovéPole 102"/>
              <p:cNvSpPr txBox="1"/>
              <p:nvPr/>
            </p:nvSpPr>
            <p:spPr>
              <a:xfrm>
                <a:off x="4001223" y="4282963"/>
                <a:ext cx="480137" cy="293168"/>
              </a:xfrm>
              <a:prstGeom prst="rect">
                <a:avLst/>
              </a:prstGeom>
              <a:noFill/>
            </p:spPr>
            <p:txBody>
              <a:bodyPr wrap="none" rtlCol="0">
                <a:spAutoFit/>
              </a:bodyPr>
              <a:lstStyle/>
              <a:p>
                <a:r>
                  <a:rPr lang="en-GB" sz="1200" dirty="0">
                    <a:solidFill>
                      <a:schemeClr val="bg1">
                        <a:lumMod val="50000"/>
                      </a:schemeClr>
                    </a:solidFill>
                  </a:rPr>
                  <a:t>0.33</a:t>
                </a:r>
              </a:p>
            </p:txBody>
          </p:sp>
          <p:sp>
            <p:nvSpPr>
              <p:cNvPr id="70" name="TextovéPole 103"/>
              <p:cNvSpPr txBox="1"/>
              <p:nvPr/>
            </p:nvSpPr>
            <p:spPr>
              <a:xfrm>
                <a:off x="5398664" y="5198972"/>
                <a:ext cx="397932" cy="293168"/>
              </a:xfrm>
              <a:prstGeom prst="rect">
                <a:avLst/>
              </a:prstGeom>
              <a:noFill/>
            </p:spPr>
            <p:txBody>
              <a:bodyPr wrap="none" rtlCol="0">
                <a:spAutoFit/>
              </a:bodyPr>
              <a:lstStyle/>
              <a:p>
                <a:r>
                  <a:rPr lang="en-GB" sz="1200" dirty="0">
                    <a:solidFill>
                      <a:schemeClr val="bg1">
                        <a:lumMod val="50000"/>
                      </a:schemeClr>
                    </a:solidFill>
                  </a:rPr>
                  <a:t>0.5</a:t>
                </a:r>
              </a:p>
            </p:txBody>
          </p:sp>
          <p:sp>
            <p:nvSpPr>
              <p:cNvPr id="71" name="TextovéPole 104"/>
              <p:cNvSpPr txBox="1"/>
              <p:nvPr/>
            </p:nvSpPr>
            <p:spPr>
              <a:xfrm>
                <a:off x="6636315" y="5169064"/>
                <a:ext cx="397932" cy="293168"/>
              </a:xfrm>
              <a:prstGeom prst="rect">
                <a:avLst/>
              </a:prstGeom>
              <a:noFill/>
            </p:spPr>
            <p:txBody>
              <a:bodyPr wrap="none" rtlCol="0">
                <a:spAutoFit/>
              </a:bodyPr>
              <a:lstStyle/>
              <a:p>
                <a:r>
                  <a:rPr lang="en-GB" sz="1200" dirty="0">
                    <a:solidFill>
                      <a:schemeClr val="bg1">
                        <a:lumMod val="50000"/>
                      </a:schemeClr>
                    </a:solidFill>
                  </a:rPr>
                  <a:t>0.5</a:t>
                </a:r>
              </a:p>
            </p:txBody>
          </p:sp>
        </p:grpSp>
        <p:sp>
          <p:nvSpPr>
            <p:cNvPr id="40" name="TextovéPole 73"/>
            <p:cNvSpPr txBox="1"/>
            <p:nvPr/>
          </p:nvSpPr>
          <p:spPr>
            <a:xfrm>
              <a:off x="762546" y="5671732"/>
              <a:ext cx="537327" cy="276999"/>
            </a:xfrm>
            <a:prstGeom prst="rect">
              <a:avLst/>
            </a:prstGeom>
            <a:solidFill>
              <a:schemeClr val="bg1"/>
            </a:solidFill>
            <a:ln>
              <a:solidFill>
                <a:schemeClr val="accent2"/>
              </a:solidFill>
            </a:ln>
          </p:spPr>
          <p:txBody>
            <a:bodyPr wrap="none" rtlCol="0">
              <a:spAutoFit/>
            </a:bodyPr>
            <a:lstStyle/>
            <a:p>
              <a:r>
                <a:rPr lang="en-GB" sz="1200">
                  <a:solidFill>
                    <a:srgbClr val="C00000"/>
                  </a:solidFill>
                </a:rPr>
                <a:t>0.066</a:t>
              </a:r>
            </a:p>
          </p:txBody>
        </p:sp>
        <p:sp>
          <p:nvSpPr>
            <p:cNvPr id="41" name="TextovéPole 74"/>
            <p:cNvSpPr txBox="1"/>
            <p:nvPr/>
          </p:nvSpPr>
          <p:spPr>
            <a:xfrm>
              <a:off x="2256142" y="6016726"/>
              <a:ext cx="537327" cy="276999"/>
            </a:xfrm>
            <a:prstGeom prst="rect">
              <a:avLst/>
            </a:prstGeom>
            <a:solidFill>
              <a:schemeClr val="bg1"/>
            </a:solidFill>
            <a:ln>
              <a:solidFill>
                <a:schemeClr val="accent2"/>
              </a:solidFill>
            </a:ln>
          </p:spPr>
          <p:txBody>
            <a:bodyPr wrap="none" rtlCol="0">
              <a:spAutoFit/>
            </a:bodyPr>
            <a:lstStyle/>
            <a:p>
              <a:r>
                <a:rPr lang="en-GB" sz="1200">
                  <a:solidFill>
                    <a:srgbClr val="C00000"/>
                  </a:solidFill>
                </a:rPr>
                <a:t>0.066</a:t>
              </a:r>
            </a:p>
          </p:txBody>
        </p:sp>
        <p:sp>
          <p:nvSpPr>
            <p:cNvPr id="42" name="TextovéPole 75"/>
            <p:cNvSpPr txBox="1"/>
            <p:nvPr/>
          </p:nvSpPr>
          <p:spPr>
            <a:xfrm>
              <a:off x="3179496" y="4652634"/>
              <a:ext cx="458780" cy="276999"/>
            </a:xfrm>
            <a:prstGeom prst="rect">
              <a:avLst/>
            </a:prstGeom>
            <a:solidFill>
              <a:schemeClr val="bg1"/>
            </a:solidFill>
            <a:ln>
              <a:solidFill>
                <a:schemeClr val="accent2"/>
              </a:solidFill>
            </a:ln>
          </p:spPr>
          <p:txBody>
            <a:bodyPr wrap="none" rtlCol="0">
              <a:spAutoFit/>
            </a:bodyPr>
            <a:lstStyle/>
            <a:p>
              <a:r>
                <a:rPr lang="en-GB" sz="1200">
                  <a:solidFill>
                    <a:srgbClr val="C00000"/>
                  </a:solidFill>
                </a:rPr>
                <a:t>0.35</a:t>
              </a:r>
            </a:p>
          </p:txBody>
        </p:sp>
        <p:sp>
          <p:nvSpPr>
            <p:cNvPr id="43" name="TextovéPole 76"/>
            <p:cNvSpPr txBox="1"/>
            <p:nvPr/>
          </p:nvSpPr>
          <p:spPr>
            <a:xfrm>
              <a:off x="4651108" y="6175412"/>
              <a:ext cx="537327" cy="276999"/>
            </a:xfrm>
            <a:prstGeom prst="rect">
              <a:avLst/>
            </a:prstGeom>
            <a:solidFill>
              <a:schemeClr val="bg1"/>
            </a:solidFill>
            <a:ln>
              <a:solidFill>
                <a:schemeClr val="accent2"/>
              </a:solidFill>
            </a:ln>
          </p:spPr>
          <p:txBody>
            <a:bodyPr wrap="none" rtlCol="0">
              <a:spAutoFit/>
            </a:bodyPr>
            <a:lstStyle/>
            <a:p>
              <a:r>
                <a:rPr lang="en-GB" sz="1200">
                  <a:solidFill>
                    <a:srgbClr val="C00000"/>
                  </a:solidFill>
                </a:rPr>
                <a:t>0.166</a:t>
              </a:r>
            </a:p>
          </p:txBody>
        </p:sp>
        <p:sp>
          <p:nvSpPr>
            <p:cNvPr id="44" name="TextovéPole 77"/>
            <p:cNvSpPr txBox="1"/>
            <p:nvPr/>
          </p:nvSpPr>
          <p:spPr>
            <a:xfrm>
              <a:off x="8388424" y="5718531"/>
              <a:ext cx="380232" cy="276999"/>
            </a:xfrm>
            <a:prstGeom prst="rect">
              <a:avLst/>
            </a:prstGeom>
            <a:solidFill>
              <a:schemeClr val="bg1"/>
            </a:solidFill>
            <a:ln>
              <a:solidFill>
                <a:schemeClr val="accent2"/>
              </a:solidFill>
            </a:ln>
          </p:spPr>
          <p:txBody>
            <a:bodyPr wrap="none" rtlCol="0">
              <a:spAutoFit/>
            </a:bodyPr>
            <a:lstStyle/>
            <a:p>
              <a:r>
                <a:rPr lang="en-GB" sz="1200">
                  <a:solidFill>
                    <a:srgbClr val="C00000"/>
                  </a:solidFill>
                </a:rPr>
                <a:t>0.1</a:t>
              </a:r>
            </a:p>
          </p:txBody>
        </p:sp>
        <p:sp>
          <p:nvSpPr>
            <p:cNvPr id="45" name="TextovéPole 78"/>
            <p:cNvSpPr txBox="1"/>
            <p:nvPr/>
          </p:nvSpPr>
          <p:spPr>
            <a:xfrm>
              <a:off x="6339968" y="4636046"/>
              <a:ext cx="458780" cy="276999"/>
            </a:xfrm>
            <a:prstGeom prst="rect">
              <a:avLst/>
            </a:prstGeom>
            <a:solidFill>
              <a:schemeClr val="bg1"/>
            </a:solidFill>
            <a:ln>
              <a:solidFill>
                <a:schemeClr val="accent2"/>
              </a:solidFill>
            </a:ln>
          </p:spPr>
          <p:txBody>
            <a:bodyPr wrap="none" rtlCol="0">
              <a:spAutoFit/>
            </a:bodyPr>
            <a:lstStyle/>
            <a:p>
              <a:r>
                <a:rPr lang="en-GB" sz="1200">
                  <a:solidFill>
                    <a:srgbClr val="C00000"/>
                  </a:solidFill>
                </a:rPr>
                <a:t>0.25</a:t>
              </a:r>
            </a:p>
          </p:txBody>
        </p:sp>
      </p:grpSp>
    </p:spTree>
    <p:extLst>
      <p:ext uri="{BB962C8B-B14F-4D97-AF65-F5344CB8AC3E}">
        <p14:creationId xmlns:p14="http://schemas.microsoft.com/office/powerpoint/2010/main" val="580666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Looking for inspiration:</a:t>
            </a:r>
            <a:br>
              <a:rPr lang="en-US" dirty="0"/>
            </a:br>
            <a:r>
              <a:rPr lang="en-US" dirty="0"/>
              <a:t>RF in related areas</a:t>
            </a:r>
            <a:endParaRPr lang="cs-CZ" dirty="0"/>
          </a:p>
        </p:txBody>
      </p:sp>
      <p:sp>
        <p:nvSpPr>
          <p:cNvPr id="5" name="Text Placeholder 4"/>
          <p:cNvSpPr>
            <a:spLocks noGrp="1"/>
          </p:cNvSpPr>
          <p:nvPr>
            <p:ph type="body" idx="1"/>
          </p:nvPr>
        </p:nvSpPr>
        <p:spPr/>
        <p:txBody>
          <a:bodyPr/>
          <a:lstStyle/>
          <a:p>
            <a:endParaRPr lang="cs-CZ"/>
          </a:p>
        </p:txBody>
      </p:sp>
    </p:spTree>
    <p:extLst>
      <p:ext uri="{BB962C8B-B14F-4D97-AF65-F5344CB8AC3E}">
        <p14:creationId xmlns:p14="http://schemas.microsoft.com/office/powerpoint/2010/main" val="7108002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RF for text retrieval: </a:t>
            </a:r>
            <a:r>
              <a:rPr lang="en-US" dirty="0" err="1"/>
              <a:t>Rocchio</a:t>
            </a:r>
            <a:r>
              <a:rPr lang="en-US" dirty="0"/>
              <a:t> algorithm </a:t>
            </a:r>
            <a:endParaRPr lang="cs-CZ" dirty="0"/>
          </a:p>
        </p:txBody>
      </p:sp>
      <p:sp>
        <p:nvSpPr>
          <p:cNvPr id="3" name="Content Placeholder 2"/>
          <p:cNvSpPr>
            <a:spLocks noGrp="1"/>
          </p:cNvSpPr>
          <p:nvPr>
            <p:ph idx="1"/>
          </p:nvPr>
        </p:nvSpPr>
        <p:spPr/>
        <p:txBody>
          <a:bodyPr>
            <a:noAutofit/>
          </a:bodyPr>
          <a:lstStyle/>
          <a:p>
            <a:r>
              <a:rPr lang="en-US" dirty="0"/>
              <a:t>RF for text retrieval</a:t>
            </a:r>
          </a:p>
          <a:p>
            <a:pPr lvl="1"/>
            <a:r>
              <a:rPr lang="en-US" dirty="0"/>
              <a:t>Input: query keywords = short, sparse document</a:t>
            </a:r>
          </a:p>
          <a:p>
            <a:pPr lvl="1"/>
            <a:r>
              <a:rPr lang="en-US" dirty="0"/>
              <a:t>Collection: text documents</a:t>
            </a:r>
          </a:p>
          <a:p>
            <a:pPr lvl="1"/>
            <a:r>
              <a:rPr lang="en-US" dirty="0"/>
              <a:t>Search result: text documents</a:t>
            </a:r>
          </a:p>
          <a:p>
            <a:pPr lvl="1"/>
            <a:r>
              <a:rPr lang="en-US" dirty="0"/>
              <a:t>Feedback: positive/negative documents</a:t>
            </a:r>
          </a:p>
          <a:p>
            <a:pPr lvl="1"/>
            <a:endParaRPr lang="en-US" dirty="0"/>
          </a:p>
          <a:p>
            <a:r>
              <a:rPr lang="en-US" dirty="0" err="1"/>
              <a:t>Rocchio</a:t>
            </a:r>
            <a:r>
              <a:rPr lang="en-US" dirty="0"/>
              <a:t> algorithm</a:t>
            </a:r>
          </a:p>
          <a:p>
            <a:pPr lvl="1"/>
            <a:r>
              <a:rPr lang="en-US" dirty="0"/>
              <a:t>Classic implementation of RF in vector space model (1970)</a:t>
            </a:r>
          </a:p>
          <a:p>
            <a:pPr lvl="1"/>
            <a:r>
              <a:rPr lang="en-US" dirty="0"/>
              <a:t>Idea: adjust the query vector to maximize similarity with relevant documents and minimize similarity with nonrelevant documents</a:t>
            </a:r>
          </a:p>
          <a:p>
            <a:pPr lvl="1"/>
            <a:endParaRPr lang="en-US" dirty="0"/>
          </a:p>
          <a:p>
            <a:pPr marL="457200" lvl="1" indent="0">
              <a:buNone/>
            </a:pPr>
            <a:endParaRPr lang="en-US" dirty="0"/>
          </a:p>
          <a:p>
            <a:pPr marL="457200" lvl="1" indent="0">
              <a:buNone/>
            </a:pPr>
            <a:endParaRPr lang="en-US" sz="800" dirty="0"/>
          </a:p>
          <a:p>
            <a:pPr lvl="1"/>
            <a:r>
              <a:rPr lang="en-US" dirty="0"/>
              <a:t>Empirical observations:</a:t>
            </a:r>
          </a:p>
          <a:p>
            <a:pPr lvl="2"/>
            <a:r>
              <a:rPr lang="en-US" dirty="0"/>
              <a:t>Positive feedback turns out to be much more valuable than negative feedback, so most IR systems set </a:t>
            </a:r>
            <a:r>
              <a:rPr lang="en-US" i="1" dirty="0"/>
              <a:t>γ </a:t>
            </a:r>
            <a:r>
              <a:rPr lang="en-US" dirty="0"/>
              <a:t>&lt; </a:t>
            </a:r>
            <a:r>
              <a:rPr lang="en-US" i="1" dirty="0"/>
              <a:t>β</a:t>
            </a:r>
            <a:r>
              <a:rPr lang="en-US" dirty="0"/>
              <a:t>. Reasonable values might be </a:t>
            </a:r>
            <a:r>
              <a:rPr lang="en-US" i="1" dirty="0"/>
              <a:t>α </a:t>
            </a:r>
            <a:r>
              <a:rPr lang="en-US" dirty="0"/>
              <a:t>= 1, </a:t>
            </a:r>
            <a:r>
              <a:rPr lang="en-US" i="1" dirty="0"/>
              <a:t>β </a:t>
            </a:r>
            <a:r>
              <a:rPr lang="en-US" dirty="0"/>
              <a:t>= 0.75, and </a:t>
            </a:r>
            <a:r>
              <a:rPr lang="en-US" i="1" dirty="0"/>
              <a:t>γ </a:t>
            </a:r>
            <a:r>
              <a:rPr lang="en-US" dirty="0"/>
              <a:t>= 0.15. </a:t>
            </a:r>
            <a:br>
              <a:rPr lang="en-US" dirty="0"/>
            </a:br>
            <a:endParaRPr lang="cs-CZ" dirty="0"/>
          </a:p>
        </p:txBody>
      </p:sp>
      <p:pic>
        <p:nvPicPr>
          <p:cNvPr id="4" name="Picture 3"/>
          <p:cNvPicPr>
            <a:picLocks noChangeAspect="1"/>
          </p:cNvPicPr>
          <p:nvPr/>
        </p:nvPicPr>
        <p:blipFill>
          <a:blip r:embed="rId2"/>
          <a:stretch>
            <a:fillRect/>
          </a:stretch>
        </p:blipFill>
        <p:spPr>
          <a:xfrm>
            <a:off x="2627784" y="4799747"/>
            <a:ext cx="3744416" cy="573469"/>
          </a:xfrm>
          <a:prstGeom prst="rect">
            <a:avLst/>
          </a:prstGeom>
        </p:spPr>
      </p:pic>
    </p:spTree>
    <p:extLst>
      <p:ext uri="{BB962C8B-B14F-4D97-AF65-F5344CB8AC3E}">
        <p14:creationId xmlns:p14="http://schemas.microsoft.com/office/powerpoint/2010/main" val="4356766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RF for image retrieval</a:t>
            </a:r>
            <a:endParaRPr lang="cs-CZ" dirty="0"/>
          </a:p>
        </p:txBody>
      </p:sp>
      <p:sp>
        <p:nvSpPr>
          <p:cNvPr id="3" name="Content Placeholder 2"/>
          <p:cNvSpPr>
            <a:spLocks noGrp="1"/>
          </p:cNvSpPr>
          <p:nvPr>
            <p:ph idx="1"/>
          </p:nvPr>
        </p:nvSpPr>
        <p:spPr/>
        <p:txBody>
          <a:bodyPr>
            <a:noAutofit/>
          </a:bodyPr>
          <a:lstStyle/>
          <a:p>
            <a:r>
              <a:rPr lang="en-US" dirty="0"/>
              <a:t>RF for image retrieval</a:t>
            </a:r>
          </a:p>
          <a:p>
            <a:pPr lvl="1"/>
            <a:r>
              <a:rPr lang="en-US" dirty="0"/>
              <a:t>Input: query image</a:t>
            </a:r>
          </a:p>
          <a:p>
            <a:pPr lvl="1"/>
            <a:r>
              <a:rPr lang="en-US" dirty="0"/>
              <a:t>Collection: images</a:t>
            </a:r>
          </a:p>
          <a:p>
            <a:pPr lvl="1"/>
            <a:r>
              <a:rPr lang="en-US" dirty="0"/>
              <a:t>Search result: images</a:t>
            </a:r>
          </a:p>
          <a:p>
            <a:pPr lvl="1"/>
            <a:r>
              <a:rPr lang="en-US" dirty="0"/>
              <a:t>Feedback: positive/negative images</a:t>
            </a:r>
          </a:p>
          <a:p>
            <a:pPr lvl="1"/>
            <a:endParaRPr lang="en-US" dirty="0"/>
          </a:p>
          <a:p>
            <a:r>
              <a:rPr lang="en-US" dirty="0"/>
              <a:t>Some observations:</a:t>
            </a:r>
          </a:p>
          <a:p>
            <a:pPr lvl="1"/>
            <a:r>
              <a:rPr lang="en-US" dirty="0"/>
              <a:t>More ambiguities arise when interpreting images than words</a:t>
            </a:r>
          </a:p>
          <a:p>
            <a:pPr lvl="2"/>
            <a:r>
              <a:rPr lang="en-US" dirty="0"/>
              <a:t>user interaction more desirable </a:t>
            </a:r>
          </a:p>
          <a:p>
            <a:pPr lvl="1"/>
            <a:r>
              <a:rPr lang="en-US" dirty="0"/>
              <a:t>Judging a document takes time, while an image reveals its content almost instantly to a human observer </a:t>
            </a:r>
          </a:p>
          <a:p>
            <a:pPr lvl="2"/>
            <a:r>
              <a:rPr lang="en-US" dirty="0"/>
              <a:t>feedback process can be faster and more sensible for the end user</a:t>
            </a:r>
          </a:p>
          <a:p>
            <a:pPr lvl="1"/>
            <a:r>
              <a:rPr lang="en-US" dirty="0"/>
              <a:t>Efficient implementation is often a challenge</a:t>
            </a:r>
          </a:p>
          <a:p>
            <a:endParaRPr lang="en-US" dirty="0"/>
          </a:p>
        </p:txBody>
      </p:sp>
    </p:spTree>
    <p:extLst>
      <p:ext uri="{BB962C8B-B14F-4D97-AF65-F5344CB8AC3E}">
        <p14:creationId xmlns:p14="http://schemas.microsoft.com/office/powerpoint/2010/main" val="32376167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RF for image retrieval – early approaches</a:t>
            </a:r>
            <a:endParaRPr lang="cs-CZ" dirty="0"/>
          </a:p>
        </p:txBody>
      </p:sp>
      <p:sp>
        <p:nvSpPr>
          <p:cNvPr id="3" name="Content Placeholder 2"/>
          <p:cNvSpPr>
            <a:spLocks noGrp="1"/>
          </p:cNvSpPr>
          <p:nvPr>
            <p:ph idx="1"/>
          </p:nvPr>
        </p:nvSpPr>
        <p:spPr/>
        <p:txBody>
          <a:bodyPr>
            <a:noAutofit/>
          </a:bodyPr>
          <a:lstStyle/>
          <a:p>
            <a:r>
              <a:rPr lang="en-US" dirty="0"/>
              <a:t>First approaches were heavily influenced by the </a:t>
            </a:r>
            <a:r>
              <a:rPr lang="en-US" dirty="0" err="1"/>
              <a:t>Rocchio</a:t>
            </a:r>
            <a:r>
              <a:rPr lang="en-US" dirty="0"/>
              <a:t> algorithm</a:t>
            </a:r>
          </a:p>
          <a:p>
            <a:pPr lvl="1"/>
            <a:r>
              <a:rPr lang="en-US" dirty="0"/>
              <a:t>Query point movement</a:t>
            </a:r>
          </a:p>
          <a:p>
            <a:pPr lvl="2"/>
            <a:r>
              <a:rPr lang="en-US" dirty="0"/>
              <a:t>From the positive/negative feedback, compute the position of an “ideal query point”</a:t>
            </a:r>
          </a:p>
          <a:p>
            <a:pPr lvl="2"/>
            <a:r>
              <a:rPr lang="en-US" dirty="0"/>
              <a:t>The most direct application of the </a:t>
            </a:r>
            <a:r>
              <a:rPr lang="en-US" dirty="0" err="1"/>
              <a:t>Rocchio</a:t>
            </a:r>
            <a:r>
              <a:rPr lang="en-US" dirty="0"/>
              <a:t> algorithm</a:t>
            </a:r>
          </a:p>
          <a:p>
            <a:pPr lvl="2"/>
            <a:r>
              <a:rPr lang="en-US" dirty="0"/>
              <a:t>Easy evaluation – can reuse existing indexes</a:t>
            </a:r>
          </a:p>
          <a:p>
            <a:pPr lvl="2"/>
            <a:r>
              <a:rPr lang="en-US" dirty="0"/>
              <a:t>Problems: not possible in general metric space; assumes there exist the ideal query</a:t>
            </a:r>
          </a:p>
          <a:p>
            <a:pPr lvl="1"/>
            <a:r>
              <a:rPr lang="en-US" dirty="0"/>
              <a:t>Distance function adjustment</a:t>
            </a:r>
          </a:p>
          <a:p>
            <a:pPr lvl="2"/>
            <a:r>
              <a:rPr lang="en-US" dirty="0"/>
              <a:t>RF used for tuning of weights of individual descriptors/dimensions</a:t>
            </a:r>
          </a:p>
          <a:p>
            <a:pPr lvl="2"/>
            <a:r>
              <a:rPr lang="en-US" dirty="0"/>
              <a:t>Problems: querying with the new distance function may not be possible over existing index structures</a:t>
            </a:r>
          </a:p>
          <a:p>
            <a:pPr lvl="3"/>
            <a:r>
              <a:rPr lang="en-US" dirty="0"/>
              <a:t>Possible solution: use the new distance function only for reranking</a:t>
            </a:r>
          </a:p>
          <a:p>
            <a:pPr lvl="1"/>
            <a:endParaRPr lang="en-US" dirty="0"/>
          </a:p>
          <a:p>
            <a:endParaRPr lang="en-US" dirty="0"/>
          </a:p>
        </p:txBody>
      </p:sp>
    </p:spTree>
    <p:extLst>
      <p:ext uri="{BB962C8B-B14F-4D97-AF65-F5344CB8AC3E}">
        <p14:creationId xmlns:p14="http://schemas.microsoft.com/office/powerpoint/2010/main" val="17773759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RF for image retrieval – early approaches (cont.)</a:t>
            </a:r>
            <a:endParaRPr lang="cs-CZ" dirty="0"/>
          </a:p>
        </p:txBody>
      </p:sp>
      <p:sp>
        <p:nvSpPr>
          <p:cNvPr id="3" name="Content Placeholder 2"/>
          <p:cNvSpPr>
            <a:spLocks noGrp="1"/>
          </p:cNvSpPr>
          <p:nvPr>
            <p:ph idx="1"/>
          </p:nvPr>
        </p:nvSpPr>
        <p:spPr/>
        <p:txBody>
          <a:bodyPr>
            <a:noAutofit/>
          </a:bodyPr>
          <a:lstStyle/>
          <a:p>
            <a:r>
              <a:rPr lang="en-US" dirty="0"/>
              <a:t>Query expansion – multiple queries</a:t>
            </a:r>
          </a:p>
          <a:p>
            <a:pPr lvl="1"/>
            <a:r>
              <a:rPr lang="en-US" dirty="0"/>
              <a:t>W</a:t>
            </a:r>
            <a:r>
              <a:rPr lang="cs-CZ" dirty="0"/>
              <a:t>u, Faloutsos, Sycara, Payne:</a:t>
            </a:r>
            <a:r>
              <a:rPr lang="en-US" dirty="0"/>
              <a:t> </a:t>
            </a:r>
            <a:r>
              <a:rPr lang="cs-CZ" dirty="0"/>
              <a:t>FALCON: Feedback Adaptive Loop for Content-Based Retrieval. VLDB 2000</a:t>
            </a:r>
            <a:endParaRPr lang="en-US" dirty="0"/>
          </a:p>
          <a:p>
            <a:pPr lvl="2"/>
            <a:r>
              <a:rPr lang="en-US" dirty="0"/>
              <a:t>metric approach: a set G of good objects (the query is the first), aggregate dissimilarity function </a:t>
            </a:r>
          </a:p>
          <a:p>
            <a:pPr lvl="2"/>
            <a:endParaRPr lang="en-US" dirty="0"/>
          </a:p>
          <a:p>
            <a:pPr lvl="2"/>
            <a:endParaRPr lang="en-US" dirty="0"/>
          </a:p>
          <a:p>
            <a:pPr lvl="2"/>
            <a:endParaRPr lang="en-US" dirty="0"/>
          </a:p>
          <a:p>
            <a:pPr lvl="2"/>
            <a:r>
              <a:rPr lang="en-US" dirty="0"/>
              <a:t>Implementation by multiple range queries</a:t>
            </a:r>
          </a:p>
          <a:p>
            <a:pPr lvl="2"/>
            <a:r>
              <a:rPr lang="en-US" dirty="0"/>
              <a:t>Applicable also to disjoint queries (all American presidents)</a:t>
            </a:r>
            <a:endParaRPr lang="cs-CZ" dirty="0"/>
          </a:p>
          <a:p>
            <a:pPr lvl="1"/>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9792" y="2780928"/>
            <a:ext cx="3515216" cy="838317"/>
          </a:xfrm>
          <a:prstGeom prst="rect">
            <a:avLst/>
          </a:prstGeom>
        </p:spPr>
      </p:pic>
    </p:spTree>
    <p:extLst>
      <p:ext uri="{BB962C8B-B14F-4D97-AF65-F5344CB8AC3E}">
        <p14:creationId xmlns:p14="http://schemas.microsoft.com/office/powerpoint/2010/main" val="7864474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RF for image retrieval – later approaches</a:t>
            </a:r>
            <a:endParaRPr lang="cs-CZ" dirty="0"/>
          </a:p>
        </p:txBody>
      </p:sp>
      <p:sp>
        <p:nvSpPr>
          <p:cNvPr id="3" name="Content Placeholder 2"/>
          <p:cNvSpPr>
            <a:spLocks noGrp="1"/>
          </p:cNvSpPr>
          <p:nvPr>
            <p:ph idx="1"/>
          </p:nvPr>
        </p:nvSpPr>
        <p:spPr/>
        <p:txBody>
          <a:bodyPr>
            <a:noAutofit/>
          </a:bodyPr>
          <a:lstStyle/>
          <a:p>
            <a:r>
              <a:rPr lang="en-US" dirty="0"/>
              <a:t>Later works treat RF processing as an optimization / learning / classification problem</a:t>
            </a:r>
          </a:p>
          <a:p>
            <a:pPr lvl="1"/>
            <a:r>
              <a:rPr lang="en-US" dirty="0"/>
              <a:t>Main approaches: SVMs, probabilistic modeling, graph modeling</a:t>
            </a:r>
          </a:p>
          <a:p>
            <a:pPr lvl="1"/>
            <a:r>
              <a:rPr lang="en-US" dirty="0"/>
              <a:t>A lot of papers exist, new are still being published</a:t>
            </a:r>
          </a:p>
          <a:p>
            <a:pPr lvl="1"/>
            <a:r>
              <a:rPr lang="en-US" dirty="0"/>
              <a:t>No comparison available across all existing approaches</a:t>
            </a:r>
          </a:p>
          <a:p>
            <a:pPr lvl="1"/>
            <a:r>
              <a:rPr lang="en-US" dirty="0"/>
              <a:t>Mostly, the efficiency of RF processing over large collections is not discussed</a:t>
            </a:r>
          </a:p>
          <a:p>
            <a:pPr lvl="2"/>
            <a:r>
              <a:rPr lang="en-US" dirty="0"/>
              <a:t>Small test datasets, focus on answer quality improvement</a:t>
            </a:r>
          </a:p>
          <a:p>
            <a:pPr lvl="2"/>
            <a:r>
              <a:rPr lang="en-US" dirty="0"/>
              <a:t>The only possible implementation for large-scale retrieval is to apply the RF processing only on the top-N objects retrieved by initial similarity search</a:t>
            </a:r>
          </a:p>
          <a:p>
            <a:pPr lvl="1"/>
            <a:endParaRPr lang="en-US" dirty="0"/>
          </a:p>
          <a:p>
            <a:pPr lvl="1"/>
            <a:endParaRPr lang="cs-CZ" dirty="0"/>
          </a:p>
          <a:p>
            <a:pPr lvl="1"/>
            <a:endParaRPr lang="en-US" dirty="0"/>
          </a:p>
          <a:p>
            <a:endParaRPr lang="en-US" dirty="0"/>
          </a:p>
        </p:txBody>
      </p:sp>
    </p:spTree>
    <p:extLst>
      <p:ext uri="{BB962C8B-B14F-4D97-AF65-F5344CB8AC3E}">
        <p14:creationId xmlns:p14="http://schemas.microsoft.com/office/powerpoint/2010/main" val="40633272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RF for image retrieval – later approaches (cont.)</a:t>
            </a:r>
            <a:endParaRPr lang="cs-CZ" dirty="0"/>
          </a:p>
        </p:txBody>
      </p:sp>
      <p:sp>
        <p:nvSpPr>
          <p:cNvPr id="3" name="Content Placeholder 2"/>
          <p:cNvSpPr>
            <a:spLocks noGrp="1"/>
          </p:cNvSpPr>
          <p:nvPr>
            <p:ph idx="1"/>
          </p:nvPr>
        </p:nvSpPr>
        <p:spPr/>
        <p:txBody>
          <a:bodyPr>
            <a:noAutofit/>
          </a:bodyPr>
          <a:lstStyle/>
          <a:p>
            <a:r>
              <a:rPr lang="en-US" dirty="0"/>
              <a:t>Very recent: CNN retraining</a:t>
            </a:r>
          </a:p>
          <a:p>
            <a:pPr lvl="1"/>
            <a:r>
              <a:rPr lang="en-US" dirty="0" err="1"/>
              <a:t>Tzelepi</a:t>
            </a:r>
            <a:r>
              <a:rPr lang="en-US" dirty="0"/>
              <a:t>, </a:t>
            </a:r>
            <a:r>
              <a:rPr lang="en-US" dirty="0" err="1"/>
              <a:t>Tefas</a:t>
            </a:r>
            <a:r>
              <a:rPr lang="en-US" dirty="0"/>
              <a:t>: Relevance Feedback in Deep Convolutional Neural Networks for Content Based Image Retrieval. SETN 2016: 27:1-27:7</a:t>
            </a:r>
          </a:p>
          <a:p>
            <a:pPr lvl="2"/>
            <a:r>
              <a:rPr lang="en-US" dirty="0"/>
              <a:t>The proposed idea is to use the ability of a deep CNN to modify its internal structure in order to produce better image representations used for the retrieval based on the feedback of the user. To this end, we adapt the deepest neural layers of the CNN model employed for the feature extraction, so that the feature representations of the images that qualified as relevant by the user come closer to the query representation, while the irrelevant ones move away from the query. </a:t>
            </a:r>
          </a:p>
          <a:p>
            <a:pPr lvl="2"/>
            <a:r>
              <a:rPr lang="en-US" dirty="0"/>
              <a:t>Instead of modifying the query, the proposed method modifies the image representation in the seventh neural layer, FC7. </a:t>
            </a:r>
          </a:p>
          <a:p>
            <a:pPr lvl="2"/>
            <a:r>
              <a:rPr lang="en-US" dirty="0"/>
              <a:t>Two applications: single-session learning, long-term learning from multiple users</a:t>
            </a:r>
          </a:p>
          <a:p>
            <a:pPr lvl="2"/>
            <a:r>
              <a:rPr lang="en-US" dirty="0"/>
              <a:t>Efficiency never discussed</a:t>
            </a:r>
          </a:p>
          <a:p>
            <a:pPr lvl="1"/>
            <a:endParaRPr lang="en-US" dirty="0"/>
          </a:p>
          <a:p>
            <a:pPr lvl="1"/>
            <a:endParaRPr lang="cs-CZ" dirty="0"/>
          </a:p>
          <a:p>
            <a:pPr lvl="1"/>
            <a:endParaRPr lang="en-US" dirty="0"/>
          </a:p>
          <a:p>
            <a:endParaRPr lang="en-US" dirty="0"/>
          </a:p>
        </p:txBody>
      </p:sp>
    </p:spTree>
    <p:extLst>
      <p:ext uri="{BB962C8B-B14F-4D97-AF65-F5344CB8AC3E}">
        <p14:creationId xmlns:p14="http://schemas.microsoft.com/office/powerpoint/2010/main" val="32710162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endParaRPr lang="cs-CZ" dirty="0"/>
          </a:p>
        </p:txBody>
      </p:sp>
      <p:sp>
        <p:nvSpPr>
          <p:cNvPr id="3" name="Content Placeholder 2"/>
          <p:cNvSpPr>
            <a:spLocks noGrp="1"/>
          </p:cNvSpPr>
          <p:nvPr>
            <p:ph idx="1"/>
          </p:nvPr>
        </p:nvSpPr>
        <p:spPr>
          <a:xfrm>
            <a:off x="457200" y="1268760"/>
            <a:ext cx="8229600" cy="4896544"/>
          </a:xfrm>
        </p:spPr>
        <p:txBody>
          <a:bodyPr>
            <a:noAutofit/>
          </a:bodyPr>
          <a:lstStyle/>
          <a:p>
            <a:r>
              <a:rPr lang="en-US" dirty="0"/>
              <a:t>Ideal situation: general-purpose image annotation with unlimited vocabulary</a:t>
            </a:r>
            <a:endParaRPr lang="cs-CZ" dirty="0"/>
          </a:p>
          <a:p>
            <a:endParaRPr lang="cs-CZ" dirty="0"/>
          </a:p>
          <a:p>
            <a:endParaRPr lang="cs-CZ" dirty="0"/>
          </a:p>
          <a:p>
            <a:pPr marL="0" indent="0">
              <a:buNone/>
            </a:pPr>
            <a:endParaRPr lang="cs-CZ" dirty="0"/>
          </a:p>
          <a:p>
            <a:r>
              <a:rPr lang="en-US" dirty="0"/>
              <a:t>Reality:</a:t>
            </a:r>
          </a:p>
          <a:p>
            <a:pPr lvl="1"/>
            <a:r>
              <a:rPr lang="en-US" dirty="0"/>
              <a:t>Classifiers with limited vocabulary and dependency on labeled training data</a:t>
            </a:r>
          </a:p>
          <a:p>
            <a:pPr lvl="1"/>
            <a:r>
              <a:rPr lang="en-US" dirty="0"/>
              <a:t>Search-based solutions with low precision</a:t>
            </a:r>
          </a:p>
          <a:p>
            <a:pPr lvl="1"/>
            <a:endParaRPr lang="en-US" dirty="0"/>
          </a:p>
        </p:txBody>
      </p:sp>
      <p:pic>
        <p:nvPicPr>
          <p:cNvPr id="4" name="Picture 3" descr="https://encrypted-tbn0.gstatic.com/images?q=tbn:ANd9GcRSpxVqEaSo5HgnpQLjkP44gtENLw8eHm8jhsO6LnM98BSeIzNt"/>
          <p:cNvPicPr>
            <a:picLocks noChangeAspect="1" noChangeArrowheads="1"/>
          </p:cNvPicPr>
          <p:nvPr/>
        </p:nvPicPr>
        <p:blipFill>
          <a:blip r:embed="rId2" cstate="print"/>
          <a:srcRect/>
          <a:stretch>
            <a:fillRect/>
          </a:stretch>
        </p:blipFill>
        <p:spPr bwMode="auto">
          <a:xfrm>
            <a:off x="2699792" y="2060848"/>
            <a:ext cx="1296144" cy="862525"/>
          </a:xfrm>
          <a:prstGeom prst="rect">
            <a:avLst/>
          </a:prstGeom>
          <a:noFill/>
        </p:spPr>
      </p:pic>
      <p:sp>
        <p:nvSpPr>
          <p:cNvPr id="8" name="Flowchart: Alternate Process 7"/>
          <p:cNvSpPr/>
          <p:nvPr/>
        </p:nvSpPr>
        <p:spPr>
          <a:xfrm>
            <a:off x="5453951" y="2060848"/>
            <a:ext cx="2160240" cy="862525"/>
          </a:xfrm>
          <a:prstGeom prst="flowChartAlternateProcess">
            <a:avLst/>
          </a:prstGeom>
          <a:solidFill>
            <a:schemeClr val="bg1"/>
          </a:solidFill>
          <a:ln>
            <a:solidFill>
              <a:schemeClr val="accent3">
                <a:lumMod val="75000"/>
              </a:schemeClr>
            </a:solidFill>
          </a:ln>
        </p:spPr>
        <p:txBody>
          <a:bodyPr wrap="square" bIns="0" rtlCol="0">
            <a:noAutofit/>
          </a:bodyPr>
          <a:lstStyle/>
          <a:p>
            <a:r>
              <a:rPr lang="en-US" sz="1400" dirty="0">
                <a:solidFill>
                  <a:schemeClr val="accent3">
                    <a:lumMod val="50000"/>
                  </a:schemeClr>
                </a:solidFill>
              </a:rPr>
              <a:t>Flower, yellow, dandelion, detail, close-up, nature, plant, beautiful</a:t>
            </a:r>
            <a:endParaRPr lang="cs-CZ" sz="1400" dirty="0">
              <a:solidFill>
                <a:schemeClr val="accent3">
                  <a:lumMod val="50000"/>
                </a:schemeClr>
              </a:solidFill>
            </a:endParaRPr>
          </a:p>
        </p:txBody>
      </p:sp>
      <p:sp>
        <p:nvSpPr>
          <p:cNvPr id="9" name="Šipka doprava 8"/>
          <p:cNvSpPr/>
          <p:nvPr/>
        </p:nvSpPr>
        <p:spPr>
          <a:xfrm>
            <a:off x="4499992" y="2420888"/>
            <a:ext cx="494576" cy="194496"/>
          </a:xfrm>
          <a:prstGeom prst="rightArrow">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solidFill>
                <a:prstClr val="white"/>
              </a:solidFill>
            </a:endParaRPr>
          </a:p>
        </p:txBody>
      </p:sp>
      <p:sp>
        <p:nvSpPr>
          <p:cNvPr id="7" name="TextBox 3"/>
          <p:cNvSpPr txBox="1"/>
          <p:nvPr/>
        </p:nvSpPr>
        <p:spPr>
          <a:xfrm>
            <a:off x="3131840" y="4365104"/>
            <a:ext cx="5770984" cy="1600438"/>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i="1" dirty="0"/>
              <a:t>K</a:t>
            </a:r>
            <a:r>
              <a:rPr lang="cs-CZ" sz="1400" b="1" i="1" dirty="0"/>
              <a:t>eywords</a:t>
            </a:r>
            <a:r>
              <a:rPr lang="en-US" sz="1400" b="1" i="1" dirty="0"/>
              <a:t> provided by MUFIN image annotation</a:t>
            </a:r>
            <a:r>
              <a:rPr lang="en-US" sz="1400" dirty="0"/>
              <a:t/>
            </a:r>
            <a:br>
              <a:rPr lang="en-US" sz="1400" dirty="0"/>
            </a:br>
            <a:r>
              <a:rPr lang="en-US" sz="1400" u="sng" dirty="0"/>
              <a:t>car</a:t>
            </a:r>
            <a:r>
              <a:rPr lang="en-US" sz="1400" dirty="0"/>
              <a:t>, </a:t>
            </a:r>
            <a:r>
              <a:rPr lang="en-US" sz="1400" u="sng" dirty="0"/>
              <a:t>show</a:t>
            </a:r>
            <a:r>
              <a:rPr lang="en-US" sz="1400" dirty="0"/>
              <a:t>, </a:t>
            </a:r>
            <a:r>
              <a:rPr lang="en-US" sz="1400" u="sng" dirty="0"/>
              <a:t>vehicle</a:t>
            </a:r>
            <a:r>
              <a:rPr lang="en-US" sz="1400" dirty="0"/>
              <a:t>, travel, </a:t>
            </a:r>
            <a:r>
              <a:rPr lang="en-US" sz="1400" u="sng" dirty="0"/>
              <a:t>transport</a:t>
            </a:r>
            <a:r>
              <a:rPr lang="en-US" sz="1400" dirty="0"/>
              <a:t>, sports, motor, </a:t>
            </a:r>
            <a:r>
              <a:rPr lang="en-US" sz="1400" u="sng" dirty="0"/>
              <a:t>automobile</a:t>
            </a:r>
            <a:r>
              <a:rPr lang="en-US" sz="1400" dirty="0"/>
              <a:t>, speed, </a:t>
            </a:r>
            <a:r>
              <a:rPr lang="en-US" sz="1400" dirty="0">
                <a:solidFill>
                  <a:srgbClr val="FF0000"/>
                </a:solidFill>
              </a:rPr>
              <a:t>person</a:t>
            </a:r>
            <a:r>
              <a:rPr lang="en-US" sz="1400" dirty="0"/>
              <a:t>, </a:t>
            </a:r>
            <a:r>
              <a:rPr lang="en-US" sz="1400" u="sng" dirty="0"/>
              <a:t>luxury</a:t>
            </a:r>
            <a:r>
              <a:rPr lang="en-US" sz="1400" dirty="0"/>
              <a:t>, </a:t>
            </a:r>
            <a:r>
              <a:rPr lang="en-US" sz="1400" u="sng" dirty="0"/>
              <a:t>coupe</a:t>
            </a:r>
            <a:r>
              <a:rPr lang="en-US" sz="1400" dirty="0"/>
              <a:t>, </a:t>
            </a:r>
            <a:r>
              <a:rPr lang="en-US" sz="1400" u="sng" dirty="0"/>
              <a:t>new</a:t>
            </a:r>
            <a:r>
              <a:rPr lang="en-US" sz="1400" dirty="0"/>
              <a:t>, </a:t>
            </a:r>
            <a:r>
              <a:rPr lang="en-US" sz="1400" dirty="0">
                <a:solidFill>
                  <a:srgbClr val="FF0000"/>
                </a:solidFill>
              </a:rPr>
              <a:t>museum</a:t>
            </a:r>
            <a:r>
              <a:rPr lang="en-US" sz="1400" dirty="0"/>
              <a:t>, </a:t>
            </a:r>
            <a:r>
              <a:rPr lang="en-US" sz="1400" dirty="0">
                <a:solidFill>
                  <a:srgbClr val="FF0000"/>
                </a:solidFill>
              </a:rPr>
              <a:t>road</a:t>
            </a:r>
            <a:r>
              <a:rPr lang="en-US" sz="1400" dirty="0"/>
              <a:t>, indoors, </a:t>
            </a:r>
            <a:r>
              <a:rPr lang="en-US" sz="1400" u="sng" dirty="0"/>
              <a:t>concept</a:t>
            </a:r>
            <a:r>
              <a:rPr lang="en-US" sz="1400" dirty="0"/>
              <a:t>, color, view, manufacturers, </a:t>
            </a:r>
            <a:r>
              <a:rPr lang="en-US" sz="1400" u="sng" dirty="0"/>
              <a:t>front</a:t>
            </a:r>
            <a:r>
              <a:rPr lang="en-US" sz="1400" dirty="0"/>
              <a:t>, three, </a:t>
            </a:r>
            <a:r>
              <a:rPr lang="en-US" sz="1400" u="sng" dirty="0"/>
              <a:t>automotive</a:t>
            </a:r>
            <a:r>
              <a:rPr lang="en-US" sz="1400" dirty="0"/>
              <a:t>, horizontal, </a:t>
            </a:r>
            <a:r>
              <a:rPr lang="en-US" sz="1400" u="sng" dirty="0"/>
              <a:t>expensive</a:t>
            </a:r>
            <a:r>
              <a:rPr lang="en-US" sz="1400" dirty="0"/>
              <a:t>, </a:t>
            </a:r>
            <a:r>
              <a:rPr lang="en-US" sz="1400" u="sng" dirty="0"/>
              <a:t>nobody</a:t>
            </a:r>
            <a:r>
              <a:rPr lang="en-US" sz="1400" dirty="0"/>
              <a:t>, </a:t>
            </a:r>
            <a:r>
              <a:rPr lang="en-US" sz="1400" u="sng" dirty="0"/>
              <a:t>convertible</a:t>
            </a:r>
            <a:r>
              <a:rPr lang="en-US" sz="1400" dirty="0"/>
              <a:t>, business, photography, </a:t>
            </a:r>
            <a:r>
              <a:rPr lang="en-US" sz="1400" dirty="0">
                <a:solidFill>
                  <a:srgbClr val="FF0000"/>
                </a:solidFill>
              </a:rPr>
              <a:t>roadster</a:t>
            </a:r>
            <a:r>
              <a:rPr lang="en-US" sz="1400" dirty="0"/>
              <a:t>, </a:t>
            </a:r>
            <a:r>
              <a:rPr lang="en-US" sz="1400" u="sng" dirty="0"/>
              <a:t>industry</a:t>
            </a:r>
            <a:r>
              <a:rPr lang="en-US" sz="1400" dirty="0"/>
              <a:t>, </a:t>
            </a:r>
            <a:r>
              <a:rPr lang="en-US" sz="1400" dirty="0" err="1"/>
              <a:t>european</a:t>
            </a:r>
            <a:r>
              <a:rPr lang="en-US" sz="1400" dirty="0"/>
              <a:t>, </a:t>
            </a:r>
            <a:r>
              <a:rPr lang="en-US" sz="1400" u="sng" dirty="0"/>
              <a:t>study</a:t>
            </a:r>
            <a:r>
              <a:rPr lang="en-US" sz="1400" dirty="0"/>
              <a:t>, </a:t>
            </a:r>
            <a:r>
              <a:rPr lang="en-US" sz="1400" u="sng" dirty="0"/>
              <a:t>transportation</a:t>
            </a:r>
            <a:r>
              <a:rPr lang="en-US" sz="1400" dirty="0"/>
              <a:t>, </a:t>
            </a:r>
            <a:r>
              <a:rPr lang="en-US" sz="1400" u="sng" dirty="0"/>
              <a:t>fast</a:t>
            </a:r>
            <a:r>
              <a:rPr lang="en-US" sz="1400" dirty="0"/>
              <a:t>, photo, </a:t>
            </a:r>
            <a:r>
              <a:rPr lang="en-US" sz="1400" u="sng" dirty="0"/>
              <a:t>silver</a:t>
            </a:r>
            <a:r>
              <a:rPr lang="en-US" sz="1400" dirty="0"/>
              <a:t>, </a:t>
            </a:r>
            <a:r>
              <a:rPr lang="en-US" sz="1400" u="sng" dirty="0"/>
              <a:t>modern</a:t>
            </a:r>
            <a:r>
              <a:rPr lang="en-US" sz="1400" dirty="0"/>
              <a:t>, </a:t>
            </a:r>
            <a:r>
              <a:rPr lang="en-US" sz="1400" u="sng" dirty="0"/>
              <a:t>salon</a:t>
            </a:r>
            <a:r>
              <a:rPr lang="en-US" sz="1400" dirty="0"/>
              <a:t>, make, </a:t>
            </a:r>
            <a:r>
              <a:rPr lang="en-US" sz="1400" dirty="0">
                <a:solidFill>
                  <a:srgbClr val="FF0000"/>
                </a:solidFill>
              </a:rPr>
              <a:t>street</a:t>
            </a:r>
            <a:r>
              <a:rPr lang="en-US" sz="1400" dirty="0"/>
              <a:t>, white, </a:t>
            </a:r>
            <a:r>
              <a:rPr lang="en-US" sz="1400" u="sng" dirty="0"/>
              <a:t>showpiece</a:t>
            </a:r>
            <a:r>
              <a:rPr lang="en-US" sz="1400" dirty="0"/>
              <a:t>, </a:t>
            </a:r>
            <a:r>
              <a:rPr lang="en-US" sz="1400" u="sng" dirty="0"/>
              <a:t>cars</a:t>
            </a:r>
            <a:r>
              <a:rPr lang="en-US" sz="1400" dirty="0"/>
              <a:t>, </a:t>
            </a:r>
            <a:r>
              <a:rPr lang="en-US" sz="1400" u="sng" dirty="0"/>
              <a:t>black</a:t>
            </a:r>
            <a:r>
              <a:rPr lang="en-US" sz="1400" dirty="0"/>
              <a:t>, </a:t>
            </a:r>
            <a:r>
              <a:rPr lang="en-US" sz="1400" dirty="0">
                <a:solidFill>
                  <a:srgbClr val="FF0000"/>
                </a:solidFill>
              </a:rPr>
              <a:t>republic</a:t>
            </a:r>
            <a:r>
              <a:rPr lang="en-US" sz="1400" dirty="0"/>
              <a:t>, </a:t>
            </a:r>
            <a:r>
              <a:rPr lang="en-US" sz="1400" dirty="0">
                <a:solidFill>
                  <a:srgbClr val="FF0000"/>
                </a:solidFill>
              </a:rPr>
              <a:t>city</a:t>
            </a:r>
            <a:r>
              <a:rPr lang="en-US" sz="1400" dirty="0"/>
              <a:t>, </a:t>
            </a:r>
            <a:r>
              <a:rPr lang="en-US" sz="1400" u="sng" dirty="0"/>
              <a:t>studio</a:t>
            </a:r>
            <a:r>
              <a:rPr lang="en-US" sz="1400" dirty="0"/>
              <a:t>, </a:t>
            </a:r>
            <a:r>
              <a:rPr lang="en-US" sz="1400" dirty="0">
                <a:solidFill>
                  <a:srgbClr val="FF0000"/>
                </a:solidFill>
              </a:rPr>
              <a:t>district</a:t>
            </a:r>
            <a:r>
              <a:rPr lang="en-US" sz="1400" dirty="0"/>
              <a:t>, </a:t>
            </a:r>
            <a:r>
              <a:rPr lang="en-US" sz="1400" dirty="0">
                <a:solidFill>
                  <a:srgbClr val="FF0000"/>
                </a:solidFill>
              </a:rPr>
              <a:t>state</a:t>
            </a:r>
            <a:r>
              <a:rPr lang="en-US" sz="1400" dirty="0"/>
              <a:t> </a:t>
            </a:r>
          </a:p>
        </p:txBody>
      </p:sp>
      <p:pic>
        <p:nvPicPr>
          <p:cNvPr id="10" name="Picture 9"/>
          <p:cNvPicPr>
            <a:picLocks noChangeAspect="1"/>
          </p:cNvPicPr>
          <p:nvPr/>
        </p:nvPicPr>
        <p:blipFill>
          <a:blip r:embed="rId3"/>
          <a:stretch>
            <a:fillRect/>
          </a:stretch>
        </p:blipFill>
        <p:spPr>
          <a:xfrm>
            <a:off x="808104" y="4410612"/>
            <a:ext cx="1944000" cy="1293980"/>
          </a:xfrm>
          <a:prstGeom prst="rect">
            <a:avLst/>
          </a:prstGeom>
        </p:spPr>
      </p:pic>
    </p:spTree>
    <p:extLst>
      <p:ext uri="{BB962C8B-B14F-4D97-AF65-F5344CB8AC3E}">
        <p14:creationId xmlns:p14="http://schemas.microsoft.com/office/powerpoint/2010/main" val="1786444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9" presetClass="emph" presetSubtype="0" fill="hold" nodeType="clickEffect">
                                  <p:stCondLst>
                                    <p:cond delay="0"/>
                                  </p:stCondLst>
                                  <p:childTnLst>
                                    <p:animClr clrSpc="rgb" dir="cw">
                                      <p:cBhvr override="childStyle">
                                        <p:cTn id="24" dur="500" fill="hold"/>
                                        <p:tgtEl>
                                          <p:spTgt spid="3">
                                            <p:txEl>
                                              <p:pRg st="5" end="5"/>
                                            </p:txEl>
                                          </p:spTgt>
                                        </p:tgtEl>
                                        <p:attrNameLst>
                                          <p:attrName>style.color</p:attrName>
                                        </p:attrNameLst>
                                      </p:cBhvr>
                                      <p:to>
                                        <a:srgbClr val="969696"/>
                                      </p:to>
                                    </p:animClr>
                                    <p:animClr clrSpc="rgb" dir="cw">
                                      <p:cBhvr>
                                        <p:cTn id="25" dur="500" fill="hold"/>
                                        <p:tgtEl>
                                          <p:spTgt spid="3">
                                            <p:txEl>
                                              <p:pRg st="5" end="5"/>
                                            </p:txEl>
                                          </p:spTgt>
                                        </p:tgtEl>
                                        <p:attrNameLst>
                                          <p:attrName>fillcolor</p:attrName>
                                        </p:attrNameLst>
                                      </p:cBhvr>
                                      <p:to>
                                        <a:srgbClr val="969696"/>
                                      </p:to>
                                    </p:animClr>
                                    <p:set>
                                      <p:cBhvr>
                                        <p:cTn id="26" dur="500" fill="hold"/>
                                        <p:tgtEl>
                                          <p:spTgt spid="3">
                                            <p:txEl>
                                              <p:pRg st="5" end="5"/>
                                            </p:txEl>
                                          </p:spTgt>
                                        </p:tgtEl>
                                        <p:attrNameLst>
                                          <p:attrName>fill.type</p:attrName>
                                        </p:attrNameLst>
                                      </p:cBhvr>
                                      <p:to>
                                        <p:strVal val="solid"/>
                                      </p:to>
                                    </p:set>
                                    <p:set>
                                      <p:cBhvr>
                                        <p:cTn id="27" dur="500" fill="hold"/>
                                        <p:tgtEl>
                                          <p:spTgt spid="3">
                                            <p:txEl>
                                              <p:pRg st="5" end="5"/>
                                            </p:txEl>
                                          </p:spTgt>
                                        </p:tgtEl>
                                        <p:attrNameLst>
                                          <p:attrName>fill.on</p:attrName>
                                        </p:attrNameLst>
                                      </p:cBhvr>
                                      <p:to>
                                        <p:strVal val="true"/>
                                      </p:to>
                                    </p:set>
                                  </p:childTnLst>
                                </p:cTn>
                              </p:par>
                            </p:childTnLst>
                          </p:cTn>
                        </p:par>
                        <p:par>
                          <p:cTn id="28" fill="hold">
                            <p:stCondLst>
                              <p:cond delay="500"/>
                            </p:stCondLst>
                            <p:childTnLst>
                              <p:par>
                                <p:cTn id="29" presetID="1" presetClass="entr" presetSubtype="0"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Cross-modality RF for image retrieval</a:t>
            </a:r>
            <a:endParaRPr lang="cs-CZ" dirty="0"/>
          </a:p>
        </p:txBody>
      </p:sp>
      <p:sp>
        <p:nvSpPr>
          <p:cNvPr id="3" name="Content Placeholder 2"/>
          <p:cNvSpPr>
            <a:spLocks noGrp="1"/>
          </p:cNvSpPr>
          <p:nvPr>
            <p:ph idx="1"/>
          </p:nvPr>
        </p:nvSpPr>
        <p:spPr/>
        <p:txBody>
          <a:bodyPr/>
          <a:lstStyle/>
          <a:p>
            <a:r>
              <a:rPr lang="en-US" dirty="0"/>
              <a:t>Multi-modal database: typically images accompanied by text metadata</a:t>
            </a:r>
          </a:p>
          <a:p>
            <a:r>
              <a:rPr lang="en-US" dirty="0"/>
              <a:t>Query can be defined by</a:t>
            </a:r>
          </a:p>
          <a:p>
            <a:pPr lvl="1"/>
            <a:r>
              <a:rPr lang="en-US" dirty="0"/>
              <a:t>All modalities</a:t>
            </a:r>
          </a:p>
          <a:p>
            <a:pPr lvl="2"/>
            <a:r>
              <a:rPr lang="en-US" dirty="0"/>
              <a:t>Generalization of one-modality RF</a:t>
            </a:r>
          </a:p>
          <a:p>
            <a:pPr lvl="1"/>
            <a:r>
              <a:rPr lang="en-US" dirty="0"/>
              <a:t>A subset of available modalities – e.g. visual only or text only</a:t>
            </a:r>
          </a:p>
          <a:p>
            <a:pPr lvl="2"/>
            <a:r>
              <a:rPr lang="en-US" dirty="0"/>
              <a:t>Cross-modality RF: the feedback provides a new modality that was not present in the original query</a:t>
            </a:r>
          </a:p>
          <a:p>
            <a:endParaRPr lang="en-US" dirty="0"/>
          </a:p>
          <a:p>
            <a:r>
              <a:rPr lang="en-US" dirty="0"/>
              <a:t>Cross-modality RF for image retrieval</a:t>
            </a:r>
          </a:p>
          <a:p>
            <a:pPr lvl="1"/>
            <a:r>
              <a:rPr lang="en-US" dirty="0"/>
              <a:t>Input: query image without text metadata</a:t>
            </a:r>
          </a:p>
          <a:p>
            <a:pPr lvl="1"/>
            <a:r>
              <a:rPr lang="en-US" dirty="0"/>
              <a:t>Collection: images + text metadata</a:t>
            </a:r>
          </a:p>
          <a:p>
            <a:pPr lvl="1"/>
            <a:r>
              <a:rPr lang="en-US" dirty="0"/>
              <a:t>Search result: images + text metadata</a:t>
            </a:r>
          </a:p>
          <a:p>
            <a:pPr lvl="1"/>
            <a:r>
              <a:rPr lang="en-US" dirty="0"/>
              <a:t>Feedback: positive/negative images + associated metadata</a:t>
            </a:r>
          </a:p>
          <a:p>
            <a:endParaRPr lang="en-US" dirty="0"/>
          </a:p>
          <a:p>
            <a:pPr lvl="2"/>
            <a:endParaRPr lang="en-US" dirty="0"/>
          </a:p>
          <a:p>
            <a:pPr lvl="2"/>
            <a:endParaRPr lang="cs-CZ" dirty="0"/>
          </a:p>
        </p:txBody>
      </p:sp>
    </p:spTree>
    <p:extLst>
      <p:ext uri="{BB962C8B-B14F-4D97-AF65-F5344CB8AC3E}">
        <p14:creationId xmlns:p14="http://schemas.microsoft.com/office/powerpoint/2010/main" val="39261256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Cross-modality RF for image retrieval (cont.)</a:t>
            </a:r>
            <a:endParaRPr lang="cs-CZ" dirty="0"/>
          </a:p>
        </p:txBody>
      </p:sp>
      <p:sp>
        <p:nvSpPr>
          <p:cNvPr id="3" name="Content Placeholder 2"/>
          <p:cNvSpPr>
            <a:spLocks noGrp="1"/>
          </p:cNvSpPr>
          <p:nvPr>
            <p:ph idx="1"/>
          </p:nvPr>
        </p:nvSpPr>
        <p:spPr/>
        <p:txBody>
          <a:bodyPr/>
          <a:lstStyle/>
          <a:p>
            <a:r>
              <a:rPr lang="en-US" dirty="0"/>
              <a:t>Let us assume visual and text modalities</a:t>
            </a:r>
          </a:p>
          <a:p>
            <a:pPr lvl="1"/>
            <a:r>
              <a:rPr lang="en-US" dirty="0"/>
              <a:t>Much more frequent are text queries and pseudo-RF with visual modality</a:t>
            </a:r>
          </a:p>
          <a:p>
            <a:pPr lvl="2"/>
            <a:r>
              <a:rPr lang="en-US" dirty="0"/>
              <a:t>Text search for images with visual ranking of results</a:t>
            </a:r>
          </a:p>
          <a:p>
            <a:pPr lvl="1"/>
            <a:r>
              <a:rPr lang="en-US" dirty="0"/>
              <a:t>However, there also exist a few solutions where visual modality is the primary</a:t>
            </a:r>
          </a:p>
          <a:p>
            <a:pPr lvl="2"/>
            <a:r>
              <a:rPr lang="en-US" dirty="0"/>
              <a:t>CBIR with pseudo-RF text reranking</a:t>
            </a:r>
          </a:p>
          <a:p>
            <a:pPr lvl="2"/>
            <a:r>
              <a:rPr lang="en-US" dirty="0"/>
              <a:t>CBIR for annotations with user/pseudo RF</a:t>
            </a:r>
          </a:p>
          <a:p>
            <a:pPr lvl="2"/>
            <a:endParaRPr lang="en-US" dirty="0"/>
          </a:p>
          <a:p>
            <a:pPr lvl="2"/>
            <a:endParaRPr lang="cs-CZ" dirty="0"/>
          </a:p>
        </p:txBody>
      </p:sp>
    </p:spTree>
    <p:extLst>
      <p:ext uri="{BB962C8B-B14F-4D97-AF65-F5344CB8AC3E}">
        <p14:creationId xmlns:p14="http://schemas.microsoft.com/office/powerpoint/2010/main" val="22699468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Pseudo-RF for improving text-based image search</a:t>
            </a:r>
            <a:endParaRPr lang="cs-CZ" dirty="0"/>
          </a:p>
        </p:txBody>
      </p:sp>
      <p:sp>
        <p:nvSpPr>
          <p:cNvPr id="3" name="Content Placeholder 2"/>
          <p:cNvSpPr>
            <a:spLocks noGrp="1"/>
          </p:cNvSpPr>
          <p:nvPr>
            <p:ph idx="1"/>
          </p:nvPr>
        </p:nvSpPr>
        <p:spPr/>
        <p:txBody>
          <a:bodyPr>
            <a:normAutofit fontScale="92500"/>
          </a:bodyPr>
          <a:lstStyle/>
          <a:p>
            <a:r>
              <a:rPr lang="en-US" dirty="0"/>
              <a:t>Ranking by pseudo-RF is frequently used to overcome the semantic gap problem</a:t>
            </a:r>
          </a:p>
          <a:p>
            <a:pPr lvl="1"/>
            <a:r>
              <a:rPr lang="en-US" dirty="0"/>
              <a:t>try to extract some useful information from the initial result </a:t>
            </a:r>
          </a:p>
          <a:p>
            <a:pPr lvl="2"/>
            <a:r>
              <a:rPr lang="en-US" dirty="0"/>
              <a:t>Initial result should contain a substantial ratio of relevant objects</a:t>
            </a:r>
          </a:p>
          <a:p>
            <a:r>
              <a:rPr lang="en-US" dirty="0"/>
              <a:t>There are two information sources contained in the initial result set: </a:t>
            </a:r>
          </a:p>
          <a:p>
            <a:pPr lvl="1"/>
            <a:r>
              <a:rPr lang="en-US" dirty="0"/>
              <a:t>the properties of the candidate objects: try to discover some important dimension or descriptor that shows low variance for many of the result set objects</a:t>
            </a:r>
          </a:p>
          <a:p>
            <a:pPr lvl="2"/>
            <a:r>
              <a:rPr lang="en-US" dirty="0"/>
              <a:t>position in the search space (in case of the vector space model) </a:t>
            </a:r>
          </a:p>
          <a:p>
            <a:pPr lvl="2"/>
            <a:r>
              <a:rPr lang="en-US" dirty="0"/>
              <a:t>distance from the query (overall object distance/partial distances for individual modalities)</a:t>
            </a:r>
          </a:p>
          <a:p>
            <a:pPr lvl="1"/>
            <a:r>
              <a:rPr lang="en-US" dirty="0"/>
              <a:t>mutual relationships between candidates: relevant objects should be similar to each other while the less relevant ones will more probably be outliers in a similarity graph</a:t>
            </a:r>
          </a:p>
          <a:p>
            <a:pPr lvl="2"/>
            <a:r>
              <a:rPr lang="en-US" dirty="0"/>
              <a:t>similarity graph processing, typically by random walk</a:t>
            </a:r>
          </a:p>
          <a:p>
            <a:pPr lvl="2"/>
            <a:r>
              <a:rPr lang="en-US" dirty="0"/>
              <a:t>clustering, giving higher ranks to large clusters or to clusters which have their centroid near to the query object</a:t>
            </a:r>
          </a:p>
          <a:p>
            <a:pPr lvl="2"/>
            <a:r>
              <a:rPr lang="en-US" dirty="0"/>
              <a:t>reverse-</a:t>
            </a:r>
            <a:r>
              <a:rPr lang="en-US" dirty="0" err="1"/>
              <a:t>kNN</a:t>
            </a:r>
            <a:r>
              <a:rPr lang="en-US" dirty="0"/>
              <a:t> queries</a:t>
            </a:r>
            <a:endParaRPr lang="cs-CZ" dirty="0"/>
          </a:p>
        </p:txBody>
      </p:sp>
    </p:spTree>
    <p:extLst>
      <p:ext uri="{BB962C8B-B14F-4D97-AF65-F5344CB8AC3E}">
        <p14:creationId xmlns:p14="http://schemas.microsoft.com/office/powerpoint/2010/main" val="6054797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RF for multi-modal image retrieval and annotation</a:t>
            </a:r>
            <a:endParaRPr lang="cs-CZ" dirty="0"/>
          </a:p>
        </p:txBody>
      </p:sp>
      <p:sp>
        <p:nvSpPr>
          <p:cNvPr id="3" name="Content Placeholder 2"/>
          <p:cNvSpPr>
            <a:spLocks noGrp="1"/>
          </p:cNvSpPr>
          <p:nvPr>
            <p:ph idx="1"/>
          </p:nvPr>
        </p:nvSpPr>
        <p:spPr/>
        <p:txBody>
          <a:bodyPr>
            <a:normAutofit/>
          </a:bodyPr>
          <a:lstStyle/>
          <a:p>
            <a:r>
              <a:rPr lang="en-US" dirty="0"/>
              <a:t>Example of graph-based approach:</a:t>
            </a:r>
          </a:p>
          <a:p>
            <a:pPr lvl="1"/>
            <a:r>
              <a:rPr lang="cs-CZ" dirty="0"/>
              <a:t>J. Li, Q. Ma, Y. Asano, and M. Yoshikawa. Re-ranking by multi-modal</a:t>
            </a:r>
            <a:r>
              <a:rPr lang="en-US" dirty="0"/>
              <a:t> </a:t>
            </a:r>
            <a:r>
              <a:rPr lang="cs-CZ" dirty="0"/>
              <a:t>relevance feedback for content-based social image retrieval. In </a:t>
            </a:r>
            <a:r>
              <a:rPr lang="cs-CZ" i="1" dirty="0"/>
              <a:t>14th</a:t>
            </a:r>
            <a:r>
              <a:rPr lang="en-US" i="1" dirty="0"/>
              <a:t> </a:t>
            </a:r>
            <a:r>
              <a:rPr lang="cs-CZ" i="1" dirty="0"/>
              <a:t>Asia-Pacific Web Conference on Web Technologies and Applications (APWeb 2012)</a:t>
            </a:r>
            <a:r>
              <a:rPr lang="cs-CZ" dirty="0"/>
              <a:t>, pages 399–410, 2012 </a:t>
            </a:r>
            <a:endParaRPr lang="en-US" dirty="0"/>
          </a:p>
          <a:p>
            <a:pPr lvl="2"/>
            <a:r>
              <a:rPr lang="cs-CZ" dirty="0"/>
              <a:t>Graph model, both images and tags are nodes, there are image-image, image-tag and tag-tag edges</a:t>
            </a:r>
          </a:p>
          <a:p>
            <a:pPr lvl="2"/>
            <a:r>
              <a:rPr lang="en-US" dirty="0"/>
              <a:t>Users select relevance feedback instances among both images and tags!</a:t>
            </a:r>
          </a:p>
          <a:p>
            <a:pPr lvl="2"/>
            <a:r>
              <a:rPr lang="cs-CZ" dirty="0"/>
              <a:t>Basic mutual reinforcement process: in each iteration, compute the score of a given image/node using scores of neighbors; distances provide weights</a:t>
            </a:r>
            <a:r>
              <a:rPr lang="en-US" dirty="0"/>
              <a:t>. Basically the same as RW iteration.</a:t>
            </a:r>
            <a:endParaRPr lang="cs-CZ" dirty="0"/>
          </a:p>
          <a:p>
            <a:pPr lvl="2"/>
            <a:r>
              <a:rPr lang="cs-CZ" dirty="0"/>
              <a:t>Re-ranking with RF: </a:t>
            </a:r>
            <a:r>
              <a:rPr lang="en-US" dirty="0"/>
              <a:t>at the beginning of each RF iteration, set scores of positive/negative RF instances to current maximum/minimum score in the candidate set. Propagate these scores through the graph edges to other nodes.</a:t>
            </a:r>
          </a:p>
        </p:txBody>
      </p:sp>
    </p:spTree>
    <p:extLst>
      <p:ext uri="{BB962C8B-B14F-4D97-AF65-F5344CB8AC3E}">
        <p14:creationId xmlns:p14="http://schemas.microsoft.com/office/powerpoint/2010/main" val="27853720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Pseudo-RF for improving visual-based image search</a:t>
            </a:r>
            <a:endParaRPr lang="cs-CZ" dirty="0"/>
          </a:p>
        </p:txBody>
      </p:sp>
      <p:sp>
        <p:nvSpPr>
          <p:cNvPr id="3" name="Content Placeholder 2"/>
          <p:cNvSpPr>
            <a:spLocks noGrp="1"/>
          </p:cNvSpPr>
          <p:nvPr>
            <p:ph idx="1"/>
          </p:nvPr>
        </p:nvSpPr>
        <p:spPr/>
        <p:txBody>
          <a:bodyPr>
            <a:normAutofit/>
          </a:bodyPr>
          <a:lstStyle/>
          <a:p>
            <a:r>
              <a:rPr lang="cs-CZ" dirty="0"/>
              <a:t>Mensink, T., Verbeek, J., &amp; Csurka, G. (2011). Weighted Transmedia Relevance Feedback for Image Retrieval and Auto-annotation, (RT-0415).</a:t>
            </a:r>
          </a:p>
          <a:p>
            <a:pPr lvl="1"/>
            <a:r>
              <a:rPr lang="en-US" dirty="0"/>
              <a:t>Transmedia Pseudo-RF: rank similar images by visual similarity to the query and text similarity to the visually most similar images</a:t>
            </a:r>
          </a:p>
          <a:p>
            <a:pPr lvl="1"/>
            <a:r>
              <a:rPr lang="en-US" dirty="0"/>
              <a:t>Basic formula </a:t>
            </a:r>
          </a:p>
          <a:p>
            <a:pPr marL="457200" lvl="1" indent="0">
              <a:buNone/>
            </a:pPr>
            <a:endParaRPr lang="en-US" dirty="0"/>
          </a:p>
          <a:p>
            <a:pPr lvl="2"/>
            <a:endParaRPr lang="en-US" dirty="0"/>
          </a:p>
          <a:p>
            <a:pPr lvl="2"/>
            <a:endParaRPr lang="en-US" dirty="0"/>
          </a:p>
          <a:p>
            <a:pPr lvl="2"/>
            <a:r>
              <a:rPr lang="en-US" dirty="0"/>
              <a:t>Extensions: parameters for importance of images based on rank; </a:t>
            </a:r>
          </a:p>
          <a:p>
            <a:pPr marL="604838"/>
            <a:r>
              <a:rPr lang="en-US" dirty="0"/>
              <a:t>Improvements of annotation precision not so big: 1-2 %.</a:t>
            </a:r>
          </a:p>
          <a:p>
            <a:pPr lvl="1"/>
            <a:endParaRPr lang="cs-CZ" dirty="0"/>
          </a:p>
        </p:txBody>
      </p:sp>
      <p:pic>
        <p:nvPicPr>
          <p:cNvPr id="5" name="Picture 4"/>
          <p:cNvPicPr>
            <a:picLocks noChangeAspect="1"/>
          </p:cNvPicPr>
          <p:nvPr/>
        </p:nvPicPr>
        <p:blipFill>
          <a:blip r:embed="rId2"/>
          <a:stretch>
            <a:fillRect/>
          </a:stretch>
        </p:blipFill>
        <p:spPr>
          <a:xfrm>
            <a:off x="2483768" y="2852936"/>
            <a:ext cx="3932654" cy="864096"/>
          </a:xfrm>
          <a:prstGeom prst="rect">
            <a:avLst/>
          </a:prstGeom>
        </p:spPr>
      </p:pic>
    </p:spTree>
    <p:extLst>
      <p:ext uri="{BB962C8B-B14F-4D97-AF65-F5344CB8AC3E}">
        <p14:creationId xmlns:p14="http://schemas.microsoft.com/office/powerpoint/2010/main" val="462831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RF for annotations</a:t>
            </a:r>
            <a:endParaRPr lang="cs-CZ" dirty="0"/>
          </a:p>
        </p:txBody>
      </p:sp>
      <p:sp>
        <p:nvSpPr>
          <p:cNvPr id="3" name="Content Placeholder 2"/>
          <p:cNvSpPr>
            <a:spLocks noGrp="1"/>
          </p:cNvSpPr>
          <p:nvPr>
            <p:ph idx="1"/>
          </p:nvPr>
        </p:nvSpPr>
        <p:spPr/>
        <p:txBody>
          <a:bodyPr>
            <a:normAutofit/>
          </a:bodyPr>
          <a:lstStyle/>
          <a:p>
            <a:r>
              <a:rPr lang="en-US" dirty="0"/>
              <a:t>Not many works exist</a:t>
            </a:r>
          </a:p>
          <a:p>
            <a:r>
              <a:rPr lang="en-US" dirty="0"/>
              <a:t>Most solutions use pseudo-RF for CBIR phase</a:t>
            </a:r>
          </a:p>
          <a:p>
            <a:pPr lvl="1"/>
            <a:r>
              <a:rPr lang="en-US" dirty="0"/>
              <a:t>Techniques discussed on previous slides</a:t>
            </a:r>
          </a:p>
          <a:p>
            <a:r>
              <a:rPr lang="en-US" dirty="0"/>
              <a:t>Alternative direction: assistive tagging</a:t>
            </a:r>
          </a:p>
          <a:p>
            <a:pPr lvl="1"/>
            <a:r>
              <a:rPr lang="en-US" dirty="0"/>
              <a:t>M. Wang, B. B. Ni, X.-S. Hua, T.-S. Chua. 2012. Assistive Tagging: A Survey of Multimedia Tagging with Human-Computer Joint Exploration, ACM Computing Surveys, 2012, 44(4):25.</a:t>
            </a:r>
          </a:p>
          <a:p>
            <a:pPr lvl="1"/>
            <a:r>
              <a:rPr lang="en-US" dirty="0"/>
              <a:t>Provide support for easy tagging of image collections:</a:t>
            </a:r>
          </a:p>
          <a:p>
            <a:pPr lvl="2"/>
            <a:r>
              <a:rPr lang="en-US" dirty="0"/>
              <a:t>(1) Tagging with data selection and organization: cluster data, require manual tagging only for several representative samples </a:t>
            </a:r>
          </a:p>
          <a:p>
            <a:pPr lvl="2"/>
            <a:r>
              <a:rPr lang="en-US" dirty="0"/>
              <a:t>(2) Tag recommendation: suggests candidate labels – possibly using information about the user</a:t>
            </a:r>
          </a:p>
          <a:p>
            <a:pPr lvl="2"/>
            <a:r>
              <a:rPr lang="en-US" dirty="0"/>
              <a:t>(3) Tag processing: refining human-provided tags or adding more information to them</a:t>
            </a:r>
          </a:p>
          <a:p>
            <a:pPr lvl="2"/>
            <a:endParaRPr lang="en-US" dirty="0"/>
          </a:p>
        </p:txBody>
      </p:sp>
    </p:spTree>
    <p:extLst>
      <p:ext uri="{BB962C8B-B14F-4D97-AF65-F5344CB8AC3E}">
        <p14:creationId xmlns:p14="http://schemas.microsoft.com/office/powerpoint/2010/main" val="4186336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RF for graph ranking problems</a:t>
            </a:r>
            <a:endParaRPr lang="cs-CZ" dirty="0"/>
          </a:p>
        </p:txBody>
      </p:sp>
      <p:sp>
        <p:nvSpPr>
          <p:cNvPr id="3" name="Content Placeholder 2"/>
          <p:cNvSpPr>
            <a:spLocks noGrp="1"/>
          </p:cNvSpPr>
          <p:nvPr>
            <p:ph idx="1"/>
          </p:nvPr>
        </p:nvSpPr>
        <p:spPr/>
        <p:txBody>
          <a:bodyPr/>
          <a:lstStyle/>
          <a:p>
            <a:r>
              <a:rPr lang="en-US" dirty="0"/>
              <a:t>Graph node ranking problem:</a:t>
            </a:r>
          </a:p>
          <a:p>
            <a:pPr lvl="1"/>
            <a:r>
              <a:rPr lang="en-US" dirty="0"/>
              <a:t>Input: graph</a:t>
            </a:r>
          </a:p>
          <a:p>
            <a:pPr lvl="1"/>
            <a:r>
              <a:rPr lang="en-US" dirty="0"/>
              <a:t>Ranking result: node scores</a:t>
            </a:r>
          </a:p>
          <a:p>
            <a:pPr lvl="1"/>
            <a:r>
              <a:rPr lang="en-US" dirty="0"/>
              <a:t>Feedback: positive/negative nodes</a:t>
            </a:r>
          </a:p>
          <a:p>
            <a:pPr lvl="1"/>
            <a:endParaRPr lang="en-US" dirty="0"/>
          </a:p>
          <a:p>
            <a:r>
              <a:rPr lang="en-US" dirty="0"/>
              <a:t>Best known graph ranking algorithm: PageRank</a:t>
            </a:r>
          </a:p>
          <a:p>
            <a:pPr lvl="1"/>
            <a:r>
              <a:rPr lang="en-US" dirty="0" err="1"/>
              <a:t>TrustRank</a:t>
            </a:r>
            <a:r>
              <a:rPr lang="en-US" dirty="0"/>
              <a:t> enhancement: some pages are more reliable sources of information – a-priori relevance information</a:t>
            </a:r>
          </a:p>
          <a:p>
            <a:pPr lvl="2"/>
            <a:r>
              <a:rPr lang="en-US" dirty="0"/>
              <a:t>Utilization: biased restart vector for the PageRank computation – information from reliable pages gets more weight during score propagation</a:t>
            </a:r>
          </a:p>
          <a:p>
            <a:pPr lvl="1"/>
            <a:r>
              <a:rPr lang="en-US" dirty="0"/>
              <a:t>However, PageRank is query independent</a:t>
            </a:r>
          </a:p>
          <a:p>
            <a:pPr lvl="1"/>
            <a:r>
              <a:rPr lang="en-US" dirty="0"/>
              <a:t>Query-dependent RF solved by re-ranking the top pages determined by PageRank</a:t>
            </a:r>
          </a:p>
          <a:p>
            <a:pPr lvl="2"/>
            <a:r>
              <a:rPr lang="en-US" dirty="0"/>
              <a:t>Google patent exists for this</a:t>
            </a:r>
          </a:p>
        </p:txBody>
      </p:sp>
      <p:pic>
        <p:nvPicPr>
          <p:cNvPr id="72" name="Picture 2" descr="C:\Users\petra\Desktop\SemNe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87907" y="1268760"/>
            <a:ext cx="4756093" cy="1152128"/>
          </a:xfrm>
          <a:prstGeom prst="rect">
            <a:avLst/>
          </a:prstGeom>
          <a:noFill/>
          <a:extLst>
            <a:ext uri="{909E8E84-426E-40DD-AFC4-6F175D3DCCD1}">
              <a14:hiddenFill xmlns:a14="http://schemas.microsoft.com/office/drawing/2010/main">
                <a:solidFill>
                  <a:srgbClr val="FFFFFF"/>
                </a:solidFill>
              </a14:hiddenFill>
            </a:ext>
          </a:extLst>
        </p:spPr>
      </p:pic>
      <p:sp>
        <p:nvSpPr>
          <p:cNvPr id="73" name="Ovál 72"/>
          <p:cNvSpPr/>
          <p:nvPr/>
        </p:nvSpPr>
        <p:spPr>
          <a:xfrm>
            <a:off x="5292080" y="1340465"/>
            <a:ext cx="792088" cy="360040"/>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Ovál 73"/>
          <p:cNvSpPr/>
          <p:nvPr/>
        </p:nvSpPr>
        <p:spPr>
          <a:xfrm>
            <a:off x="7092280" y="1340768"/>
            <a:ext cx="924074"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7070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Query-dependent random walk with feedback</a:t>
            </a:r>
            <a:endParaRPr lang="cs-CZ" dirty="0"/>
          </a:p>
        </p:txBody>
      </p:sp>
      <p:sp>
        <p:nvSpPr>
          <p:cNvPr id="3" name="Content Placeholder 2"/>
          <p:cNvSpPr>
            <a:spLocks noGrp="1"/>
          </p:cNvSpPr>
          <p:nvPr>
            <p:ph idx="1"/>
          </p:nvPr>
        </p:nvSpPr>
        <p:spPr/>
        <p:txBody>
          <a:bodyPr>
            <a:normAutofit fontScale="92500" lnSpcReduction="10000"/>
          </a:bodyPr>
          <a:lstStyle/>
          <a:p>
            <a:r>
              <a:rPr lang="cs-CZ" dirty="0"/>
              <a:t>Rota Bulò, S., Rabbi, M., &amp; Pelillo, M. (2011). Content-based image retrieval with relevance feedback using random walks. </a:t>
            </a:r>
            <a:r>
              <a:rPr lang="cs-CZ" i="1" dirty="0"/>
              <a:t>Pattern Recognition</a:t>
            </a:r>
            <a:r>
              <a:rPr lang="cs-CZ" dirty="0"/>
              <a:t>, </a:t>
            </a:r>
            <a:r>
              <a:rPr lang="cs-CZ" i="1" dirty="0"/>
              <a:t>44</a:t>
            </a:r>
            <a:r>
              <a:rPr lang="cs-CZ" dirty="0"/>
              <a:t>(9), 2109–2122. </a:t>
            </a:r>
          </a:p>
          <a:p>
            <a:pPr lvl="1"/>
            <a:r>
              <a:rPr lang="en-US" dirty="0"/>
              <a:t>RF for CBIR: Looking for image ranking such that images with RF=1 are on the top, images with RF=0 are at the bottom and the rank of visually similar images is similar</a:t>
            </a:r>
          </a:p>
          <a:p>
            <a:pPr lvl="1"/>
            <a:r>
              <a:rPr lang="en-US" dirty="0"/>
              <a:t>The resulting rank vector </a:t>
            </a:r>
            <a:r>
              <a:rPr lang="en-US" i="1" dirty="0"/>
              <a:t>x</a:t>
            </a:r>
            <a:r>
              <a:rPr lang="en-US" dirty="0"/>
              <a:t> has the following property: for each node </a:t>
            </a:r>
            <a:r>
              <a:rPr lang="en-US" i="1" dirty="0" err="1"/>
              <a:t>i</a:t>
            </a:r>
            <a:r>
              <a:rPr lang="en-US" i="1" dirty="0"/>
              <a:t>, </a:t>
            </a:r>
            <a:r>
              <a:rPr lang="en-US" dirty="0"/>
              <a:t>the rank </a:t>
            </a:r>
            <a:r>
              <a:rPr lang="en-US" i="1" dirty="0"/>
              <a:t>x</a:t>
            </a:r>
            <a:r>
              <a:rPr lang="en-US" i="1" baseline="-25000" dirty="0"/>
              <a:t>i</a:t>
            </a:r>
            <a:r>
              <a:rPr lang="en-US" dirty="0"/>
              <a:t> expresses the probability that a random walker starting from node </a:t>
            </a:r>
            <a:r>
              <a:rPr lang="en-US" i="1" dirty="0" err="1"/>
              <a:t>i</a:t>
            </a:r>
            <a:r>
              <a:rPr lang="en-US" dirty="0"/>
              <a:t> will reach a relevant node sooner than an irrelevant node</a:t>
            </a:r>
          </a:p>
          <a:p>
            <a:r>
              <a:rPr lang="en-US" dirty="0"/>
              <a:t>Lee, S. (2015). Explicit Graphical Relevance Feedback for Scholarly Information Retrieval. </a:t>
            </a:r>
          </a:p>
          <a:p>
            <a:pPr lvl="1"/>
            <a:r>
              <a:rPr lang="en-US" dirty="0"/>
              <a:t>Recommending research papers</a:t>
            </a:r>
          </a:p>
          <a:p>
            <a:pPr lvl="1"/>
            <a:r>
              <a:rPr lang="en-US" dirty="0"/>
              <a:t>The probability that a paper </a:t>
            </a:r>
            <a:r>
              <a:rPr lang="en-US" i="1" dirty="0"/>
              <a:t>p </a:t>
            </a:r>
            <a:r>
              <a:rPr lang="en-US" dirty="0"/>
              <a:t>is relevant the given query </a:t>
            </a:r>
            <a:r>
              <a:rPr lang="en-US" i="1" dirty="0"/>
              <a:t>q</a:t>
            </a:r>
            <a:r>
              <a:rPr lang="en-US" dirty="0"/>
              <a:t> </a:t>
            </a:r>
            <a:r>
              <a:rPr lang="cs-CZ" dirty="0"/>
              <a:t>and feedback </a:t>
            </a:r>
            <a:br>
              <a:rPr lang="cs-CZ" dirty="0"/>
            </a:br>
            <a:r>
              <a:rPr lang="en-US" i="1" dirty="0"/>
              <a:t>F</a:t>
            </a:r>
            <a:r>
              <a:rPr lang="en-US" dirty="0"/>
              <a:t> equals the probability that a random walk from node </a:t>
            </a:r>
            <a:r>
              <a:rPr lang="en-US" i="1" dirty="0"/>
              <a:t>p</a:t>
            </a:r>
            <a:r>
              <a:rPr lang="en-US" dirty="0"/>
              <a:t> will reach a positive node minus the probability of a random walk to the negative nodes</a:t>
            </a:r>
            <a:br>
              <a:rPr lang="en-US" dirty="0"/>
            </a:br>
            <a:r>
              <a:rPr lang="en-US" dirty="0"/>
              <a:t/>
            </a:r>
            <a:br>
              <a:rPr lang="en-US" dirty="0"/>
            </a:br>
            <a:endParaRPr lang="cs-CZ" i="1" dirty="0"/>
          </a:p>
        </p:txBody>
      </p:sp>
    </p:spTree>
    <p:extLst>
      <p:ext uri="{BB962C8B-B14F-4D97-AF65-F5344CB8AC3E}">
        <p14:creationId xmlns:p14="http://schemas.microsoft.com/office/powerpoint/2010/main" val="2154007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a:t>RF for search-based annotation</a:t>
            </a:r>
            <a:r>
              <a:rPr lang="en-US" dirty="0"/>
              <a:t> – Part II: Solution outline</a:t>
            </a:r>
            <a:endParaRPr lang="cs-CZ" dirty="0"/>
          </a:p>
        </p:txBody>
      </p:sp>
    </p:spTree>
    <p:extLst>
      <p:ext uri="{BB962C8B-B14F-4D97-AF65-F5344CB8AC3E}">
        <p14:creationId xmlns:p14="http://schemas.microsoft.com/office/powerpoint/2010/main" val="14447709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RF model</a:t>
            </a:r>
            <a:endParaRPr lang="cs-CZ" dirty="0"/>
          </a:p>
        </p:txBody>
      </p:sp>
      <p:sp>
        <p:nvSpPr>
          <p:cNvPr id="5" name="Content Placeholder 4"/>
          <p:cNvSpPr>
            <a:spLocks noGrp="1"/>
          </p:cNvSpPr>
          <p:nvPr>
            <p:ph idx="1"/>
          </p:nvPr>
        </p:nvSpPr>
        <p:spPr/>
        <p:txBody>
          <a:bodyPr/>
          <a:lstStyle/>
          <a:p>
            <a:r>
              <a:rPr lang="en-US" dirty="0"/>
              <a:t>Modeling the user input:</a:t>
            </a:r>
          </a:p>
          <a:p>
            <a:pPr lvl="1"/>
            <a:r>
              <a:rPr lang="en-US" dirty="0"/>
              <a:t>Both positive and negative feedback</a:t>
            </a:r>
          </a:p>
          <a:p>
            <a:pPr lvl="1"/>
            <a:r>
              <a:rPr lang="en-US" dirty="0"/>
              <a:t>Multivalued relevance from interval [0;1]</a:t>
            </a:r>
          </a:p>
          <a:p>
            <a:endParaRPr lang="en-US" dirty="0"/>
          </a:p>
          <a:p>
            <a:r>
              <a:rPr lang="en-US" dirty="0"/>
              <a:t>The model is too general for most real applications, but it allows us to study the influence of different input characteristics on the RF effectiveness</a:t>
            </a:r>
          </a:p>
          <a:p>
            <a:pPr lvl="1"/>
            <a:r>
              <a:rPr lang="en-US" dirty="0"/>
              <a:t>Experiments with positive-only RF, 1/0 RF, etc.</a:t>
            </a:r>
          </a:p>
        </p:txBody>
      </p:sp>
    </p:spTree>
    <p:extLst>
      <p:ext uri="{BB962C8B-B14F-4D97-AF65-F5344CB8AC3E}">
        <p14:creationId xmlns:p14="http://schemas.microsoft.com/office/powerpoint/2010/main" val="24176418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 (cont.)</a:t>
            </a:r>
            <a:endParaRPr lang="cs-CZ" dirty="0"/>
          </a:p>
        </p:txBody>
      </p:sp>
      <p:sp>
        <p:nvSpPr>
          <p:cNvPr id="3" name="Content Placeholder 2"/>
          <p:cNvSpPr>
            <a:spLocks noGrp="1"/>
          </p:cNvSpPr>
          <p:nvPr>
            <p:ph idx="1"/>
          </p:nvPr>
        </p:nvSpPr>
        <p:spPr>
          <a:xfrm>
            <a:off x="457200" y="1268760"/>
            <a:ext cx="8229600" cy="4896544"/>
          </a:xfrm>
        </p:spPr>
        <p:txBody>
          <a:bodyPr>
            <a:noAutofit/>
          </a:bodyPr>
          <a:lstStyle/>
          <a:p>
            <a:r>
              <a:rPr lang="en-US" dirty="0"/>
              <a:t>Possible solution: iterative annotation with user cooperation</a:t>
            </a:r>
          </a:p>
          <a:p>
            <a:pPr lvl="1"/>
            <a:r>
              <a:rPr lang="cs-CZ" dirty="0"/>
              <a:t>Iterative refinement of annotation result</a:t>
            </a:r>
          </a:p>
          <a:p>
            <a:pPr lvl="1"/>
            <a:r>
              <a:rPr lang="cs-CZ" dirty="0"/>
              <a:t>Takes into account u</a:t>
            </a:r>
            <a:r>
              <a:rPr lang="en-US" dirty="0"/>
              <a:t>se</a:t>
            </a:r>
            <a:r>
              <a:rPr lang="cs-CZ" dirty="0"/>
              <a:t>r</a:t>
            </a:r>
            <a:r>
              <a:rPr lang="en-US" dirty="0"/>
              <a:t>’s </a:t>
            </a:r>
            <a:r>
              <a:rPr lang="cs-CZ" dirty="0"/>
              <a:t>individual </a:t>
            </a:r>
            <a:r>
              <a:rPr lang="en-US" dirty="0"/>
              <a:t>needs and preferences</a:t>
            </a:r>
          </a:p>
          <a:p>
            <a:endParaRPr lang="cs-CZ" dirty="0"/>
          </a:p>
          <a:p>
            <a:endParaRPr lang="cs-CZ" dirty="0"/>
          </a:p>
          <a:p>
            <a:pPr lvl="1"/>
            <a:endParaRPr lang="en-US" dirty="0"/>
          </a:p>
        </p:txBody>
      </p:sp>
      <p:pic>
        <p:nvPicPr>
          <p:cNvPr id="13" name="Picture 12"/>
          <p:cNvPicPr>
            <a:picLocks noChangeAspect="1"/>
          </p:cNvPicPr>
          <p:nvPr/>
        </p:nvPicPr>
        <p:blipFill>
          <a:blip r:embed="rId2"/>
          <a:stretch>
            <a:fillRect/>
          </a:stretch>
        </p:blipFill>
        <p:spPr>
          <a:xfrm>
            <a:off x="1168057" y="2742250"/>
            <a:ext cx="1944000" cy="1293980"/>
          </a:xfrm>
          <a:prstGeom prst="rect">
            <a:avLst/>
          </a:prstGeom>
        </p:spPr>
      </p:pic>
      <p:sp>
        <p:nvSpPr>
          <p:cNvPr id="14" name="Šipka doprava 8"/>
          <p:cNvSpPr/>
          <p:nvPr/>
        </p:nvSpPr>
        <p:spPr>
          <a:xfrm>
            <a:off x="3868618" y="3231898"/>
            <a:ext cx="494576" cy="194496"/>
          </a:xfrm>
          <a:prstGeom prst="rightArrow">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solidFill>
                <a:prstClr val="white"/>
              </a:solidFill>
            </a:endParaRPr>
          </a:p>
        </p:txBody>
      </p:sp>
      <p:sp>
        <p:nvSpPr>
          <p:cNvPr id="5" name="Flowchart: Process 4"/>
          <p:cNvSpPr/>
          <p:nvPr/>
        </p:nvSpPr>
        <p:spPr>
          <a:xfrm>
            <a:off x="4801695" y="4910935"/>
            <a:ext cx="2880320" cy="794762"/>
          </a:xfrm>
          <a:prstGeom prst="flowChartProcess">
            <a:avLst/>
          </a:prstGeom>
          <a:solidFill>
            <a:schemeClr val="bg1"/>
          </a:solidFill>
          <a:ln>
            <a:solidFill>
              <a:schemeClr val="accent3">
                <a:lumMod val="75000"/>
              </a:schemeClr>
            </a:solidFill>
          </a:ln>
        </p:spPr>
        <p:txBody>
          <a:bodyPr rot="0" spcFirstLastPara="0" vertOverflow="overflow" horzOverflow="overflow" vert="horz" wrap="square" lIns="91440" tIns="144000" rIns="91440" bIns="0" numCol="1" spcCol="0" rtlCol="0" fromWordArt="0" anchor="t" anchorCtr="0" forceAA="0" compatLnSpc="1">
            <a:prstTxWarp prst="textNoShape">
              <a:avLst/>
            </a:prstTxWarp>
            <a:noAutofit/>
          </a:bodyPr>
          <a:lstStyle/>
          <a:p>
            <a:pPr algn="ctr"/>
            <a:r>
              <a:rPr lang="en-US" sz="2000" dirty="0">
                <a:solidFill>
                  <a:schemeClr val="accent3">
                    <a:lumMod val="50000"/>
                  </a:schemeClr>
                </a:solidFill>
              </a:rPr>
              <a:t>Vehicle, person, scenery</a:t>
            </a:r>
            <a:endParaRPr lang="cs-CZ" sz="1400" dirty="0">
              <a:solidFill>
                <a:schemeClr val="accent3">
                  <a:lumMod val="50000"/>
                </a:schemeClr>
              </a:solidFill>
            </a:endParaRPr>
          </a:p>
        </p:txBody>
      </p:sp>
      <p:pic>
        <p:nvPicPr>
          <p:cNvPr id="6" name="Graphic 5" descr="Checkmark"/>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5258287" y="5368403"/>
            <a:ext cx="288000" cy="288000"/>
          </a:xfrm>
          <a:prstGeom prst="rect">
            <a:avLst/>
          </a:prstGeom>
        </p:spPr>
      </p:pic>
      <p:pic>
        <p:nvPicPr>
          <p:cNvPr id="17" name="Graphic 16" descr="Close"/>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6097505" y="5373248"/>
            <a:ext cx="288000" cy="288000"/>
          </a:xfrm>
          <a:prstGeom prst="rect">
            <a:avLst/>
          </a:prstGeom>
        </p:spPr>
      </p:pic>
      <p:pic>
        <p:nvPicPr>
          <p:cNvPr id="18" name="Graphic 17" descr="Close"/>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6948296" y="5368403"/>
            <a:ext cx="288000" cy="288000"/>
          </a:xfrm>
          <a:prstGeom prst="rect">
            <a:avLst/>
          </a:prstGeom>
        </p:spPr>
      </p:pic>
      <p:grpSp>
        <p:nvGrpSpPr>
          <p:cNvPr id="21" name="Group 20"/>
          <p:cNvGrpSpPr/>
          <p:nvPr/>
        </p:nvGrpSpPr>
        <p:grpSpPr>
          <a:xfrm>
            <a:off x="5098965" y="2906603"/>
            <a:ext cx="2100612" cy="845086"/>
            <a:chOff x="5351708" y="4470138"/>
            <a:chExt cx="2100612" cy="845086"/>
          </a:xfrm>
        </p:grpSpPr>
        <p:pic>
          <p:nvPicPr>
            <p:cNvPr id="19" name="Graphic 18" descr="Gears"/>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5382788" y="4598197"/>
              <a:ext cx="658283" cy="658283"/>
            </a:xfrm>
            <a:prstGeom prst="rect">
              <a:avLst/>
            </a:prstGeom>
          </p:spPr>
        </p:pic>
        <p:sp>
          <p:nvSpPr>
            <p:cNvPr id="20" name="Rectangle 19"/>
            <p:cNvSpPr/>
            <p:nvPr/>
          </p:nvSpPr>
          <p:spPr>
            <a:xfrm>
              <a:off x="5351708" y="4470138"/>
              <a:ext cx="2100612" cy="845086"/>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pPr algn="ctr"/>
              <a:r>
                <a:rPr lang="en-US" dirty="0">
                  <a:solidFill>
                    <a:schemeClr val="tx1">
                      <a:lumMod val="50000"/>
                      <a:lumOff val="50000"/>
                    </a:schemeClr>
                  </a:solidFill>
                </a:rPr>
                <a:t>Annotation processing</a:t>
              </a:r>
              <a:endParaRPr lang="cs-CZ" dirty="0">
                <a:solidFill>
                  <a:schemeClr val="tx1">
                    <a:lumMod val="50000"/>
                    <a:lumOff val="50000"/>
                  </a:schemeClr>
                </a:solidFill>
              </a:endParaRPr>
            </a:p>
          </p:txBody>
        </p:sp>
      </p:grpSp>
      <p:sp>
        <p:nvSpPr>
          <p:cNvPr id="22" name="Šipka doprava 8"/>
          <p:cNvSpPr/>
          <p:nvPr/>
        </p:nvSpPr>
        <p:spPr>
          <a:xfrm rot="5400000">
            <a:off x="5994567" y="4260021"/>
            <a:ext cx="494576" cy="188823"/>
          </a:xfrm>
          <a:prstGeom prst="rightArrow">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solidFill>
                <a:prstClr val="white"/>
              </a:solidFill>
            </a:endParaRPr>
          </a:p>
        </p:txBody>
      </p:sp>
      <p:sp>
        <p:nvSpPr>
          <p:cNvPr id="23" name="Rectangle 22"/>
          <p:cNvSpPr/>
          <p:nvPr/>
        </p:nvSpPr>
        <p:spPr>
          <a:xfrm>
            <a:off x="1168057" y="4107144"/>
            <a:ext cx="1944000" cy="401976"/>
          </a:xfrm>
          <a:prstGeom prst="rect">
            <a:avLst/>
          </a:prstGeom>
          <a:solidFill>
            <a:schemeClr val="bg1"/>
          </a:solidFill>
          <a:ln>
            <a:solidFill>
              <a:schemeClr val="tx1"/>
            </a:solidFill>
          </a:ln>
        </p:spPr>
        <p:txBody>
          <a:bodyPr rot="0" spcFirstLastPara="0" vertOverflow="overflow" horzOverflow="overflow" vert="horz" wrap="square" lIns="91440" tIns="72000" rIns="91440" bIns="72000" numCol="1" spcCol="0" rtlCol="0" fromWordArt="0" anchor="ctr" anchorCtr="0" forceAA="0" compatLnSpc="1">
            <a:prstTxWarp prst="textNoShape">
              <a:avLst/>
            </a:prstTxWarp>
            <a:noAutofit/>
          </a:bodyPr>
          <a:lstStyle/>
          <a:p>
            <a:pPr algn="ctr"/>
            <a:r>
              <a:rPr lang="en-US" sz="1400" dirty="0"/>
              <a:t>Vehicle, </a:t>
            </a:r>
            <a:r>
              <a:rPr lang="en-US" sz="1400" strike="sngStrike" dirty="0"/>
              <a:t>person</a:t>
            </a:r>
            <a:r>
              <a:rPr lang="en-US" sz="1400" dirty="0"/>
              <a:t>, </a:t>
            </a:r>
            <a:r>
              <a:rPr lang="en-US" sz="1400" strike="sngStrike" dirty="0"/>
              <a:t>scenery</a:t>
            </a:r>
            <a:endParaRPr lang="cs-CZ" sz="1400" strike="sngStrike" dirty="0"/>
          </a:p>
        </p:txBody>
      </p:sp>
      <p:sp>
        <p:nvSpPr>
          <p:cNvPr id="24" name="TextBox 3"/>
          <p:cNvSpPr txBox="1"/>
          <p:nvPr/>
        </p:nvSpPr>
        <p:spPr>
          <a:xfrm>
            <a:off x="4157355" y="4893486"/>
            <a:ext cx="3880299" cy="1449546"/>
          </a:xfrm>
          <a:prstGeom prst="rect">
            <a:avLst/>
          </a:prstGeom>
          <a:solidFill>
            <a:schemeClr val="bg1"/>
          </a:solidFill>
          <a:ln>
            <a:solidFill>
              <a:schemeClr val="accent3">
                <a:lumMod val="75000"/>
              </a:schemeClr>
            </a:solidFill>
          </a:ln>
        </p:spPr>
        <p:txBody>
          <a:bodyPr rot="0" spcFirstLastPara="0" vertOverflow="overflow" horzOverflow="overflow" vert="horz" wrap="square" lIns="91440" tIns="144000" rIns="91440" bIns="0" numCol="1" spcCol="0" rtlCol="0" fromWordArt="0" anchor="t" anchorCtr="0" forceAA="0" compatLnSpc="1">
            <a:prstTxWarp prst="textNoShape">
              <a:avLst/>
            </a:prstTxWarp>
            <a:noAutofit/>
          </a:bodyPr>
          <a:lstStyle>
            <a:defPPr>
              <a:defRPr lang="cs-CZ"/>
            </a:defPPr>
            <a:lvl1pPr algn="ctr">
              <a:defRPr sz="2000">
                <a:solidFill>
                  <a:schemeClr val="accent3">
                    <a:lumMod val="50000"/>
                  </a:schemeClr>
                </a:solidFil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car, vehicle, transport, motor, automobile, luxury, coupe, new, expensive, convertible, silver, modern, salon, make, showpiece</a:t>
            </a:r>
          </a:p>
        </p:txBody>
      </p:sp>
      <p:pic>
        <p:nvPicPr>
          <p:cNvPr id="25" name="Graphic 24" descr="Confused Face with No Fill"/>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p:blipFill>
        <p:spPr>
          <a:xfrm>
            <a:off x="1713384" y="4869160"/>
            <a:ext cx="914400" cy="914400"/>
          </a:xfrm>
          <a:prstGeom prst="rect">
            <a:avLst/>
          </a:prstGeom>
        </p:spPr>
      </p:pic>
      <p:pic>
        <p:nvPicPr>
          <p:cNvPr id="26" name="Graphic 25" descr="Smiling Face with No Fill"/>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p:blipFill>
        <p:spPr>
          <a:xfrm>
            <a:off x="1763688" y="5138297"/>
            <a:ext cx="914400" cy="914400"/>
          </a:xfrm>
          <a:prstGeom prst="rect">
            <a:avLst/>
          </a:prstGeom>
        </p:spPr>
      </p:pic>
    </p:spTree>
    <p:extLst>
      <p:ext uri="{BB962C8B-B14F-4D97-AF65-F5344CB8AC3E}">
        <p14:creationId xmlns:p14="http://schemas.microsoft.com/office/powerpoint/2010/main" val="3316794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nodeType="afterEffect">
                                  <p:stCondLst>
                                    <p:cond delay="500"/>
                                  </p:stCondLst>
                                  <p:childTnLst>
                                    <p:set>
                                      <p:cBhvr>
                                        <p:cTn id="37" dur="1" fill="hold">
                                          <p:stCondLst>
                                            <p:cond delay="0"/>
                                          </p:stCondLst>
                                        </p:cTn>
                                        <p:tgtEl>
                                          <p:spTgt spid="17"/>
                                        </p:tgtEl>
                                        <p:attrNameLst>
                                          <p:attrName>style.visibility</p:attrName>
                                        </p:attrNameLst>
                                      </p:cBhvr>
                                      <p:to>
                                        <p:strVal val="visible"/>
                                      </p:to>
                                    </p:set>
                                  </p:childTnLst>
                                </p:cTn>
                              </p:par>
                            </p:childTnLst>
                          </p:cTn>
                        </p:par>
                        <p:par>
                          <p:cTn id="38" fill="hold">
                            <p:stCondLst>
                              <p:cond delay="500"/>
                            </p:stCondLst>
                            <p:childTnLst>
                              <p:par>
                                <p:cTn id="39" presetID="1" presetClass="entr" presetSubtype="0" fill="hold" nodeType="afterEffect">
                                  <p:stCondLst>
                                    <p:cond delay="50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1" nodeType="click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childTnLst>
                          </p:cTn>
                        </p:par>
                        <p:par>
                          <p:cTn id="45" fill="hold">
                            <p:stCondLst>
                              <p:cond delay="0"/>
                            </p:stCondLst>
                            <p:childTnLst>
                              <p:par>
                                <p:cTn id="46" presetID="42" presetClass="path" presetSubtype="0" accel="50000" decel="50000" fill="hold" grpId="0" nodeType="afterEffect">
                                  <p:stCondLst>
                                    <p:cond delay="0"/>
                                  </p:stCondLst>
                                  <p:childTnLst>
                                    <p:animMotion origin="layout" path="M 0.45885 0.1213 L -1.66667E-6 4.44444E-6 " pathEditMode="relative" rAng="0" ptsTypes="AA">
                                      <p:cBhvr>
                                        <p:cTn id="47" dur="2000" fill="hold"/>
                                        <p:tgtEl>
                                          <p:spTgt spid="23"/>
                                        </p:tgtEl>
                                        <p:attrNameLst>
                                          <p:attrName>ppt_x</p:attrName>
                                          <p:attrName>ppt_y</p:attrName>
                                        </p:attrNameLst>
                                      </p:cBhvr>
                                      <p:rCtr x="-23038" y="-5949"/>
                                    </p:animMotion>
                                  </p:childTnLst>
                                </p:cTn>
                              </p:par>
                            </p:childTnLst>
                          </p:cTn>
                        </p:par>
                        <p:par>
                          <p:cTn id="48" fill="hold">
                            <p:stCondLst>
                              <p:cond delay="2000"/>
                            </p:stCondLst>
                            <p:childTnLst>
                              <p:par>
                                <p:cTn id="49" presetID="1" presetClass="exit" presetSubtype="0" fill="hold" nodeType="afterEffect">
                                  <p:stCondLst>
                                    <p:cond delay="0"/>
                                  </p:stCondLst>
                                  <p:childTnLst>
                                    <p:set>
                                      <p:cBhvr>
                                        <p:cTn id="50" dur="1" fill="hold">
                                          <p:stCondLst>
                                            <p:cond delay="0"/>
                                          </p:stCondLst>
                                        </p:cTn>
                                        <p:tgtEl>
                                          <p:spTgt spid="25"/>
                                        </p:tgtEl>
                                        <p:attrNameLst>
                                          <p:attrName>style.visibility</p:attrName>
                                        </p:attrNameLst>
                                      </p:cBhvr>
                                      <p:to>
                                        <p:strVal val="hidden"/>
                                      </p:to>
                                    </p:set>
                                  </p:childTnLst>
                                </p:cTn>
                              </p:par>
                            </p:childTnLst>
                          </p:cTn>
                        </p:par>
                        <p:par>
                          <p:cTn id="51" fill="hold">
                            <p:stCondLst>
                              <p:cond delay="2000"/>
                            </p:stCondLst>
                            <p:childTnLst>
                              <p:par>
                                <p:cTn id="52" presetID="1" presetClass="exit" presetSubtype="0" fill="hold" grpId="1" nodeType="afterEffect">
                                  <p:stCondLst>
                                    <p:cond delay="0"/>
                                  </p:stCondLst>
                                  <p:childTnLst>
                                    <p:set>
                                      <p:cBhvr>
                                        <p:cTn id="53" dur="1" fill="hold">
                                          <p:stCondLst>
                                            <p:cond delay="0"/>
                                          </p:stCondLst>
                                        </p:cTn>
                                        <p:tgtEl>
                                          <p:spTgt spid="5"/>
                                        </p:tgtEl>
                                        <p:attrNameLst>
                                          <p:attrName>style.visibility</p:attrName>
                                        </p:attrNameLst>
                                      </p:cBhvr>
                                      <p:to>
                                        <p:strVal val="hidden"/>
                                      </p:to>
                                    </p:set>
                                  </p:childTnLst>
                                </p:cTn>
                              </p:par>
                            </p:childTnLst>
                          </p:cTn>
                        </p:par>
                        <p:par>
                          <p:cTn id="54" fill="hold">
                            <p:stCondLst>
                              <p:cond delay="2000"/>
                            </p:stCondLst>
                            <p:childTnLst>
                              <p:par>
                                <p:cTn id="55" presetID="1" presetClass="exit" presetSubtype="0" fill="hold" nodeType="afterEffect">
                                  <p:stCondLst>
                                    <p:cond delay="0"/>
                                  </p:stCondLst>
                                  <p:childTnLst>
                                    <p:set>
                                      <p:cBhvr>
                                        <p:cTn id="56" dur="1" fill="hold">
                                          <p:stCondLst>
                                            <p:cond delay="0"/>
                                          </p:stCondLst>
                                        </p:cTn>
                                        <p:tgtEl>
                                          <p:spTgt spid="6"/>
                                        </p:tgtEl>
                                        <p:attrNameLst>
                                          <p:attrName>style.visibility</p:attrName>
                                        </p:attrNameLst>
                                      </p:cBhvr>
                                      <p:to>
                                        <p:strVal val="hidden"/>
                                      </p:to>
                                    </p:set>
                                  </p:childTnLst>
                                </p:cTn>
                              </p:par>
                            </p:childTnLst>
                          </p:cTn>
                        </p:par>
                        <p:par>
                          <p:cTn id="57" fill="hold">
                            <p:stCondLst>
                              <p:cond delay="2000"/>
                            </p:stCondLst>
                            <p:childTnLst>
                              <p:par>
                                <p:cTn id="58" presetID="1" presetClass="exit" presetSubtype="0" fill="hold" nodeType="afterEffect">
                                  <p:stCondLst>
                                    <p:cond delay="0"/>
                                  </p:stCondLst>
                                  <p:childTnLst>
                                    <p:set>
                                      <p:cBhvr>
                                        <p:cTn id="59" dur="1" fill="hold">
                                          <p:stCondLst>
                                            <p:cond delay="0"/>
                                          </p:stCondLst>
                                        </p:cTn>
                                        <p:tgtEl>
                                          <p:spTgt spid="17"/>
                                        </p:tgtEl>
                                        <p:attrNameLst>
                                          <p:attrName>style.visibility</p:attrName>
                                        </p:attrNameLst>
                                      </p:cBhvr>
                                      <p:to>
                                        <p:strVal val="hidden"/>
                                      </p:to>
                                    </p:set>
                                  </p:childTnLst>
                                </p:cTn>
                              </p:par>
                            </p:childTnLst>
                          </p:cTn>
                        </p:par>
                        <p:par>
                          <p:cTn id="60" fill="hold">
                            <p:stCondLst>
                              <p:cond delay="2000"/>
                            </p:stCondLst>
                            <p:childTnLst>
                              <p:par>
                                <p:cTn id="61" presetID="1" presetClass="exit" presetSubtype="0" fill="hold" nodeType="afterEffect">
                                  <p:stCondLst>
                                    <p:cond delay="0"/>
                                  </p:stCondLst>
                                  <p:childTnLst>
                                    <p:set>
                                      <p:cBhvr>
                                        <p:cTn id="62" dur="1" fill="hold">
                                          <p:stCondLst>
                                            <p:cond delay="0"/>
                                          </p:stCondLst>
                                        </p:cTn>
                                        <p:tgtEl>
                                          <p:spTgt spid="18"/>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26" presetClass="emph" presetSubtype="0" fill="hold" grpId="1" nodeType="clickEffect">
                                  <p:stCondLst>
                                    <p:cond delay="0"/>
                                  </p:stCondLst>
                                  <p:childTnLst>
                                    <p:animEffect transition="out" filter="fade">
                                      <p:cBhvr>
                                        <p:cTn id="66" dur="500" tmFilter="0, 0; .2, .5; .8, .5; 1, 0"/>
                                        <p:tgtEl>
                                          <p:spTgt spid="14"/>
                                        </p:tgtEl>
                                      </p:cBhvr>
                                    </p:animEffect>
                                    <p:animScale>
                                      <p:cBhvr>
                                        <p:cTn id="67" dur="250" autoRev="1" fill="hold"/>
                                        <p:tgtEl>
                                          <p:spTgt spid="14"/>
                                        </p:tgtEl>
                                      </p:cBhvr>
                                      <p:by x="105000" y="105000"/>
                                    </p:animScale>
                                  </p:childTnLst>
                                </p:cTn>
                              </p:par>
                            </p:childTnLst>
                          </p:cTn>
                        </p:par>
                        <p:par>
                          <p:cTn id="68" fill="hold">
                            <p:stCondLst>
                              <p:cond delay="500"/>
                            </p:stCondLst>
                            <p:childTnLst>
                              <p:par>
                                <p:cTn id="69" presetID="26" presetClass="emph" presetSubtype="0" fill="hold" nodeType="afterEffect">
                                  <p:stCondLst>
                                    <p:cond delay="0"/>
                                  </p:stCondLst>
                                  <p:childTnLst>
                                    <p:animEffect transition="out" filter="fade">
                                      <p:cBhvr>
                                        <p:cTn id="70" dur="500" tmFilter="0, 0; .2, .5; .8, .5; 1, 0"/>
                                        <p:tgtEl>
                                          <p:spTgt spid="21"/>
                                        </p:tgtEl>
                                      </p:cBhvr>
                                    </p:animEffect>
                                    <p:animScale>
                                      <p:cBhvr>
                                        <p:cTn id="71" dur="250" autoRev="1" fill="hold"/>
                                        <p:tgtEl>
                                          <p:spTgt spid="21"/>
                                        </p:tgtEl>
                                      </p:cBhvr>
                                      <p:by x="105000" y="105000"/>
                                    </p:animScale>
                                  </p:childTnLst>
                                </p:cTn>
                              </p:par>
                            </p:childTnLst>
                          </p:cTn>
                        </p:par>
                        <p:par>
                          <p:cTn id="72" fill="hold">
                            <p:stCondLst>
                              <p:cond delay="1000"/>
                            </p:stCondLst>
                            <p:childTnLst>
                              <p:par>
                                <p:cTn id="73" presetID="26" presetClass="emph" presetSubtype="0" fill="hold" grpId="1" nodeType="afterEffect">
                                  <p:stCondLst>
                                    <p:cond delay="0"/>
                                  </p:stCondLst>
                                  <p:childTnLst>
                                    <p:animEffect transition="out" filter="fade">
                                      <p:cBhvr>
                                        <p:cTn id="74" dur="500" tmFilter="0, 0; .2, .5; .8, .5; 1, 0"/>
                                        <p:tgtEl>
                                          <p:spTgt spid="22"/>
                                        </p:tgtEl>
                                      </p:cBhvr>
                                    </p:animEffect>
                                    <p:animScale>
                                      <p:cBhvr>
                                        <p:cTn id="75" dur="250" autoRev="1" fill="hold"/>
                                        <p:tgtEl>
                                          <p:spTgt spid="22"/>
                                        </p:tgtEl>
                                      </p:cBhvr>
                                      <p:by x="105000" y="105000"/>
                                    </p:animScale>
                                  </p:childTnLst>
                                </p:cTn>
                              </p:par>
                            </p:childTnLst>
                          </p:cTn>
                        </p:par>
                        <p:par>
                          <p:cTn id="76" fill="hold">
                            <p:stCondLst>
                              <p:cond delay="1500"/>
                            </p:stCondLst>
                            <p:childTnLst>
                              <p:par>
                                <p:cTn id="77" presetID="1" presetClass="entr" presetSubtype="0" fill="hold" grpId="0" nodeType="afterEffect">
                                  <p:stCondLst>
                                    <p:cond delay="0"/>
                                  </p:stCondLst>
                                  <p:childTnLst>
                                    <p:set>
                                      <p:cBhvr>
                                        <p:cTn id="78" dur="1" fill="hold">
                                          <p:stCondLst>
                                            <p:cond delay="0"/>
                                          </p:stCondLst>
                                        </p:cTn>
                                        <p:tgtEl>
                                          <p:spTgt spid="24"/>
                                        </p:tgtEl>
                                        <p:attrNameLst>
                                          <p:attrName>style.visibility</p:attrName>
                                        </p:attrNameLst>
                                      </p:cBhvr>
                                      <p:to>
                                        <p:strVal val="visible"/>
                                      </p:to>
                                    </p:set>
                                  </p:childTnLst>
                                </p:cTn>
                              </p:par>
                            </p:childTnLst>
                          </p:cTn>
                        </p:par>
                        <p:par>
                          <p:cTn id="79" fill="hold">
                            <p:stCondLst>
                              <p:cond delay="1500"/>
                            </p:stCondLst>
                            <p:childTnLst>
                              <p:par>
                                <p:cTn id="80" presetID="1" presetClass="entr" presetSubtype="0" fill="hold" nodeType="afterEffect">
                                  <p:stCondLst>
                                    <p:cond delay="2000"/>
                                  </p:stCondLst>
                                  <p:childTnLst>
                                    <p:set>
                                      <p:cBhvr>
                                        <p:cTn id="81"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5" grpId="0" animBg="1"/>
      <p:bldP spid="5" grpId="1" animBg="1"/>
      <p:bldP spid="22" grpId="0" animBg="1"/>
      <p:bldP spid="22" grpId="1" animBg="1"/>
      <p:bldP spid="23" grpId="0" animBg="1"/>
      <p:bldP spid="23" grpId="1" animBg="1"/>
      <p:bldP spid="2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Search-based annotation with RF - recap</a:t>
            </a:r>
            <a:endParaRPr lang="cs-CZ" dirty="0"/>
          </a:p>
        </p:txBody>
      </p:sp>
      <p:sp>
        <p:nvSpPr>
          <p:cNvPr id="5" name="Content Placeholder 4"/>
          <p:cNvSpPr>
            <a:spLocks noGrp="1"/>
          </p:cNvSpPr>
          <p:nvPr>
            <p:ph idx="1"/>
          </p:nvPr>
        </p:nvSpPr>
        <p:spPr/>
        <p:txBody>
          <a:bodyPr/>
          <a:lstStyle/>
          <a:p>
            <a:r>
              <a:rPr lang="en-US" dirty="0"/>
              <a:t>Phase I: CBIR search with cross-modality RF</a:t>
            </a:r>
          </a:p>
          <a:p>
            <a:pPr lvl="1"/>
            <a:r>
              <a:rPr lang="en-US" dirty="0"/>
              <a:t>What have we learned from related work?</a:t>
            </a:r>
          </a:p>
          <a:p>
            <a:pPr lvl="2"/>
            <a:r>
              <a:rPr lang="en-US" dirty="0"/>
              <a:t>Most solutions use (pseudo)-feedback in the form of positive/negative images</a:t>
            </a:r>
          </a:p>
          <a:p>
            <a:pPr lvl="3"/>
            <a:r>
              <a:rPr lang="en-US" dirty="0"/>
              <a:t>It is necessary to estimate the relevance of associated keywords, which is not our case</a:t>
            </a:r>
          </a:p>
          <a:p>
            <a:pPr lvl="2"/>
            <a:r>
              <a:rPr lang="en-US" dirty="0"/>
              <a:t>Main ideas: basic rank by text similarity; optimizing pair-wise ranking of images w.r.t. similarity of their descriptions</a:t>
            </a:r>
          </a:p>
          <a:p>
            <a:pPr lvl="2"/>
            <a:endParaRPr lang="en-US" dirty="0"/>
          </a:p>
          <a:p>
            <a:r>
              <a:rPr lang="en-US" dirty="0"/>
              <a:t>Phase II: graph node ranking with RF</a:t>
            </a:r>
          </a:p>
          <a:p>
            <a:pPr lvl="1"/>
            <a:r>
              <a:rPr lang="en-US" dirty="0"/>
              <a:t>What have we learned from related work?</a:t>
            </a:r>
          </a:p>
          <a:p>
            <a:pPr lvl="2"/>
            <a:r>
              <a:rPr lang="en-US" dirty="0"/>
              <a:t>Option 1: fix scores of positive/negative nodes, compute the rest</a:t>
            </a:r>
          </a:p>
          <a:p>
            <a:pPr lvl="3"/>
            <a:r>
              <a:rPr lang="en-US" dirty="0"/>
              <a:t>The negative information is suppressed, but not exploited</a:t>
            </a:r>
          </a:p>
          <a:p>
            <a:pPr lvl="2"/>
            <a:r>
              <a:rPr lang="en-US" dirty="0"/>
              <a:t>Option 2: compute the probability that a positive node is reached before negative</a:t>
            </a:r>
          </a:p>
        </p:txBody>
      </p:sp>
    </p:spTree>
    <p:extLst>
      <p:ext uri="{BB962C8B-B14F-4D97-AF65-F5344CB8AC3E}">
        <p14:creationId xmlns:p14="http://schemas.microsoft.com/office/powerpoint/2010/main" val="14939378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CBIR with keyword RF</a:t>
            </a:r>
            <a:endParaRPr lang="cs-CZ" dirty="0"/>
          </a:p>
        </p:txBody>
      </p:sp>
      <p:sp>
        <p:nvSpPr>
          <p:cNvPr id="5" name="Content Placeholder 4"/>
          <p:cNvSpPr>
            <a:spLocks noGrp="1"/>
          </p:cNvSpPr>
          <p:nvPr>
            <p:ph idx="1"/>
          </p:nvPr>
        </p:nvSpPr>
        <p:spPr/>
        <p:txBody>
          <a:bodyPr>
            <a:normAutofit fontScale="92500" lnSpcReduction="10000"/>
          </a:bodyPr>
          <a:lstStyle/>
          <a:p>
            <a:r>
              <a:rPr lang="en-US" dirty="0"/>
              <a:t>Multiple possible solutions will be examined</a:t>
            </a:r>
          </a:p>
          <a:p>
            <a:endParaRPr lang="en-US" dirty="0"/>
          </a:p>
          <a:p>
            <a:r>
              <a:rPr lang="en-US" dirty="0"/>
              <a:t>Solution 1: Standard CBIR with RF-based text-ranking</a:t>
            </a:r>
          </a:p>
          <a:p>
            <a:pPr lvl="1"/>
            <a:r>
              <a:rPr lang="en-US" dirty="0"/>
              <a:t>As opposed to systems that consider pseudo-RF, we have reliable feedback, therefore its utilization can be more straightforward</a:t>
            </a:r>
          </a:p>
          <a:p>
            <a:pPr lvl="2"/>
            <a:r>
              <a:rPr lang="en-US" dirty="0"/>
              <a:t>We do not have to consider probability of guessing the feedback correctly</a:t>
            </a:r>
          </a:p>
          <a:p>
            <a:pPr lvl="1"/>
            <a:r>
              <a:rPr lang="en-US" dirty="0"/>
              <a:t>Principle: </a:t>
            </a:r>
          </a:p>
          <a:p>
            <a:pPr lvl="2"/>
            <a:r>
              <a:rPr lang="en-US" dirty="0"/>
              <a:t>get N visually most similar images</a:t>
            </a:r>
          </a:p>
          <a:p>
            <a:pPr lvl="2"/>
            <a:r>
              <a:rPr lang="en-US" dirty="0"/>
              <a:t>rank the N images w.r.t. text similarity to positive keywords</a:t>
            </a:r>
          </a:p>
          <a:p>
            <a:pPr lvl="2"/>
            <a:r>
              <a:rPr lang="en-US" dirty="0"/>
              <a:t>rank the N images w.r.t. text similarity to negative keywords</a:t>
            </a:r>
          </a:p>
          <a:p>
            <a:pPr lvl="2"/>
            <a:r>
              <a:rPr lang="en-US" dirty="0"/>
              <a:t>combine the two ranked lists, return K&lt;&lt;N best images</a:t>
            </a:r>
          </a:p>
          <a:p>
            <a:pPr lvl="1"/>
            <a:r>
              <a:rPr lang="en-US" dirty="0"/>
              <a:t>Issues to deal with:</a:t>
            </a:r>
          </a:p>
          <a:p>
            <a:pPr lvl="2"/>
            <a:r>
              <a:rPr lang="en-US" dirty="0"/>
              <a:t>Optimal size of ranking lists (efficiency vs. effectiveness)</a:t>
            </a:r>
          </a:p>
          <a:p>
            <a:pPr lvl="2"/>
            <a:r>
              <a:rPr lang="en-US" dirty="0"/>
              <a:t>Possible gap between annotation vocabulary and dataset vocabulary</a:t>
            </a:r>
          </a:p>
          <a:p>
            <a:pPr lvl="3"/>
            <a:r>
              <a:rPr lang="en-US" dirty="0"/>
              <a:t>Possible solution: feedback expansion e.g. by WordNet synonyms</a:t>
            </a:r>
          </a:p>
          <a:p>
            <a:pPr lvl="1"/>
            <a:r>
              <a:rPr lang="en-US" dirty="0"/>
              <a:t>Pros: simple, efficient, can utilize both positive and negative feedback</a:t>
            </a:r>
          </a:p>
          <a:p>
            <a:pPr lvl="2"/>
            <a:r>
              <a:rPr lang="en-US" dirty="0"/>
              <a:t>From preliminary results, it works; however, we need to study the conditions</a:t>
            </a:r>
          </a:p>
          <a:p>
            <a:pPr lvl="1"/>
            <a:r>
              <a:rPr lang="en-US" dirty="0"/>
              <a:t>Cons: maybe too simple? Not new</a:t>
            </a:r>
            <a:endParaRPr lang="cs-CZ" dirty="0"/>
          </a:p>
        </p:txBody>
      </p:sp>
    </p:spTree>
    <p:extLst>
      <p:ext uri="{BB962C8B-B14F-4D97-AF65-F5344CB8AC3E}">
        <p14:creationId xmlns:p14="http://schemas.microsoft.com/office/powerpoint/2010/main" val="11383474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CBIR with keyword RF (cont.)</a:t>
            </a:r>
            <a:endParaRPr lang="cs-CZ" dirty="0"/>
          </a:p>
        </p:txBody>
      </p:sp>
      <p:sp>
        <p:nvSpPr>
          <p:cNvPr id="5" name="Content Placeholder 4"/>
          <p:cNvSpPr>
            <a:spLocks noGrp="1"/>
          </p:cNvSpPr>
          <p:nvPr>
            <p:ph idx="1"/>
          </p:nvPr>
        </p:nvSpPr>
        <p:spPr/>
        <p:txBody>
          <a:bodyPr>
            <a:normAutofit lnSpcReduction="10000"/>
          </a:bodyPr>
          <a:lstStyle/>
          <a:p>
            <a:r>
              <a:rPr lang="en-US" dirty="0"/>
              <a:t>Solution 2: Transforming keywords from feedback to visual descriptor</a:t>
            </a:r>
          </a:p>
          <a:p>
            <a:pPr lvl="1"/>
            <a:r>
              <a:rPr lang="en-US" dirty="0"/>
              <a:t>Inspired by C</a:t>
            </a:r>
            <a:r>
              <a:rPr lang="cs-CZ" dirty="0"/>
              <a:t>arrara</a:t>
            </a:r>
            <a:r>
              <a:rPr lang="en-US" dirty="0"/>
              <a:t> et al.</a:t>
            </a:r>
            <a:r>
              <a:rPr lang="cs-CZ" dirty="0"/>
              <a:t>:</a:t>
            </a:r>
            <a:r>
              <a:rPr lang="en-US" dirty="0"/>
              <a:t> </a:t>
            </a:r>
            <a:r>
              <a:rPr lang="cs-CZ" dirty="0"/>
              <a:t>Picture It In Your Mind: Generating High Level Visual Representations From Textual Descriptions. CoRR abs/1606.07287 (2016)</a:t>
            </a:r>
            <a:endParaRPr lang="en-US" dirty="0"/>
          </a:p>
          <a:p>
            <a:pPr lvl="1"/>
            <a:r>
              <a:rPr lang="en-US" dirty="0"/>
              <a:t>Different possible ways to take:</a:t>
            </a:r>
          </a:p>
          <a:p>
            <a:pPr lvl="2"/>
            <a:r>
              <a:rPr lang="en-US" dirty="0"/>
              <a:t>Use only positive keywords to construct the descriptor of a new, “artificial” positive query image</a:t>
            </a:r>
          </a:p>
          <a:p>
            <a:pPr lvl="3"/>
            <a:r>
              <a:rPr lang="en-US" dirty="0"/>
              <a:t>Combine with original image descriptor to form a new one</a:t>
            </a:r>
          </a:p>
          <a:p>
            <a:pPr lvl="4"/>
            <a:r>
              <a:rPr lang="en-US" dirty="0"/>
              <a:t>We have doubts whether the result will make any sense, but will try</a:t>
            </a:r>
          </a:p>
          <a:p>
            <a:pPr lvl="3"/>
            <a:r>
              <a:rPr lang="en-US" dirty="0"/>
              <a:t>Use the original and the new descriptor for multi-object query</a:t>
            </a:r>
          </a:p>
          <a:p>
            <a:pPr lvl="2"/>
            <a:r>
              <a:rPr lang="en-US" dirty="0"/>
              <a:t>Use both positive and negative keywords -&gt; positive and negative artificial images</a:t>
            </a:r>
          </a:p>
          <a:p>
            <a:pPr lvl="3"/>
            <a:r>
              <a:rPr lang="en-US" dirty="0"/>
              <a:t>Combine with original image descriptor: probably not feasible</a:t>
            </a:r>
          </a:p>
          <a:p>
            <a:pPr lvl="3"/>
            <a:r>
              <a:rPr lang="en-US" dirty="0"/>
              <a:t>Use positive artificial image for multi-object query, re-rank result with respect to negative example</a:t>
            </a:r>
          </a:p>
          <a:p>
            <a:pPr lvl="1"/>
            <a:r>
              <a:rPr lang="en-US" dirty="0"/>
              <a:t>Issues to deal with: effectiveness vs. efficiency</a:t>
            </a:r>
          </a:p>
          <a:p>
            <a:pPr lvl="2"/>
            <a:r>
              <a:rPr lang="en-US" dirty="0"/>
              <a:t>Multi-objects queries will likely be too expensive; will re-ranking give satisfactory results?</a:t>
            </a:r>
          </a:p>
          <a:p>
            <a:pPr lvl="1"/>
            <a:r>
              <a:rPr lang="en-US" dirty="0"/>
              <a:t>Pros: innovative, utilizes fashionable</a:t>
            </a:r>
            <a:r>
              <a:rPr lang="cs-CZ" dirty="0"/>
              <a:t> state-of-the</a:t>
            </a:r>
            <a:r>
              <a:rPr lang="en-US" dirty="0"/>
              <a:t>-art approach – CNNs </a:t>
            </a:r>
            <a:r>
              <a:rPr lang="en-US" dirty="0">
                <a:sym typeface="Wingdings" panose="05000000000000000000" pitchFamily="2" charset="2"/>
              </a:rPr>
              <a:t></a:t>
            </a:r>
            <a:endParaRPr lang="en-US" dirty="0"/>
          </a:p>
          <a:p>
            <a:pPr lvl="1"/>
            <a:r>
              <a:rPr lang="en-US" dirty="0"/>
              <a:t>Cons: may not return better results</a:t>
            </a:r>
            <a:endParaRPr lang="cs-CZ" dirty="0"/>
          </a:p>
        </p:txBody>
      </p:sp>
    </p:spTree>
    <p:extLst>
      <p:ext uri="{BB962C8B-B14F-4D97-AF65-F5344CB8AC3E}">
        <p14:creationId xmlns:p14="http://schemas.microsoft.com/office/powerpoint/2010/main" val="7246326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ConceptRank</a:t>
            </a:r>
            <a:r>
              <a:rPr lang="en-US" dirty="0"/>
              <a:t> with RF</a:t>
            </a:r>
            <a:endParaRPr lang="cs-CZ" dirty="0"/>
          </a:p>
        </p:txBody>
      </p:sp>
      <p:sp>
        <p:nvSpPr>
          <p:cNvPr id="3" name="Content Placeholder 2"/>
          <p:cNvSpPr>
            <a:spLocks noGrp="1"/>
          </p:cNvSpPr>
          <p:nvPr>
            <p:ph idx="1"/>
          </p:nvPr>
        </p:nvSpPr>
        <p:spPr/>
        <p:txBody>
          <a:bodyPr>
            <a:normAutofit/>
          </a:bodyPr>
          <a:lstStyle/>
          <a:p>
            <a:r>
              <a:rPr lang="en-US" dirty="0"/>
              <a:t>Option 1: spreading only positive information</a:t>
            </a:r>
          </a:p>
          <a:p>
            <a:pPr lvl="1"/>
            <a:r>
              <a:rPr lang="en-US" dirty="0"/>
              <a:t>Principle: </a:t>
            </a:r>
          </a:p>
          <a:p>
            <a:pPr lvl="2"/>
            <a:r>
              <a:rPr lang="en-US" dirty="0"/>
              <a:t>Boost initial probabilities of positive keywords</a:t>
            </a:r>
          </a:p>
          <a:p>
            <a:pPr lvl="2"/>
            <a:r>
              <a:rPr lang="en-US" dirty="0"/>
              <a:t>Remove negative keywords from the network</a:t>
            </a:r>
          </a:p>
          <a:p>
            <a:pPr lvl="1"/>
            <a:r>
              <a:rPr lang="en-US" dirty="0"/>
              <a:t>Issues to deal with: reasonable setting of initial probabilities with respect to all available information	</a:t>
            </a:r>
          </a:p>
          <a:p>
            <a:pPr lvl="2"/>
            <a:r>
              <a:rPr lang="en-US" dirty="0"/>
              <a:t>Initial keyword probabilities from CBIR phase</a:t>
            </a:r>
          </a:p>
          <a:p>
            <a:pPr lvl="2"/>
            <a:r>
              <a:rPr lang="en-US" dirty="0"/>
              <a:t>RF information</a:t>
            </a:r>
          </a:p>
          <a:p>
            <a:pPr lvl="1"/>
            <a:r>
              <a:rPr lang="en-US" dirty="0"/>
              <a:t>Pros: easy to implement, will result in smaller network -&gt; fast processing</a:t>
            </a:r>
          </a:p>
          <a:p>
            <a:pPr lvl="1"/>
            <a:r>
              <a:rPr lang="en-US" dirty="0"/>
              <a:t>Cons: does not fully exploit negative information</a:t>
            </a:r>
          </a:p>
          <a:p>
            <a:pPr lvl="2"/>
            <a:endParaRPr lang="en-US" dirty="0"/>
          </a:p>
        </p:txBody>
      </p:sp>
    </p:spTree>
    <p:extLst>
      <p:ext uri="{BB962C8B-B14F-4D97-AF65-F5344CB8AC3E}">
        <p14:creationId xmlns:p14="http://schemas.microsoft.com/office/powerpoint/2010/main" val="31747328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ConceptRank</a:t>
            </a:r>
            <a:r>
              <a:rPr lang="en-US" dirty="0"/>
              <a:t> with RF</a:t>
            </a:r>
            <a:endParaRPr lang="cs-CZ" dirty="0"/>
          </a:p>
        </p:txBody>
      </p:sp>
      <p:sp>
        <p:nvSpPr>
          <p:cNvPr id="3" name="Content Placeholder 2"/>
          <p:cNvSpPr>
            <a:spLocks noGrp="1"/>
          </p:cNvSpPr>
          <p:nvPr>
            <p:ph idx="1"/>
          </p:nvPr>
        </p:nvSpPr>
        <p:spPr/>
        <p:txBody>
          <a:bodyPr>
            <a:normAutofit/>
          </a:bodyPr>
          <a:lstStyle/>
          <a:p>
            <a:r>
              <a:rPr lang="en-US" dirty="0"/>
              <a:t>Option 2: spreading both positive and negative information</a:t>
            </a:r>
          </a:p>
          <a:p>
            <a:pPr lvl="1"/>
            <a:r>
              <a:rPr lang="en-US" dirty="0"/>
              <a:t>Principle:</a:t>
            </a:r>
          </a:p>
          <a:p>
            <a:pPr lvl="2"/>
            <a:r>
              <a:rPr lang="en-US" dirty="0"/>
              <a:t>Build two networks – for positive information spreading and negative information spreading</a:t>
            </a:r>
          </a:p>
          <a:p>
            <a:pPr lvl="2"/>
            <a:r>
              <a:rPr lang="en-US" dirty="0"/>
              <a:t>Compute </a:t>
            </a:r>
            <a:r>
              <a:rPr lang="en-US" dirty="0" err="1"/>
              <a:t>ConceptRank</a:t>
            </a:r>
            <a:r>
              <a:rPr lang="en-US" dirty="0"/>
              <a:t> on top of each network – this will give us a “positive score” and a “negative score” of each node; combine these</a:t>
            </a:r>
          </a:p>
          <a:p>
            <a:pPr lvl="1"/>
            <a:r>
              <a:rPr lang="en-US" dirty="0"/>
              <a:t>Issues to solve:</a:t>
            </a:r>
          </a:p>
          <a:p>
            <a:pPr lvl="2"/>
            <a:r>
              <a:rPr lang="en-US" dirty="0"/>
              <a:t>Building the negative network: is there anything we can derive from negative feedback apart from removing the respective part of the network?</a:t>
            </a:r>
          </a:p>
          <a:p>
            <a:pPr lvl="2"/>
            <a:r>
              <a:rPr lang="en-US" dirty="0"/>
              <a:t>Initial probabilities of nodes</a:t>
            </a:r>
          </a:p>
          <a:p>
            <a:pPr lvl="2"/>
            <a:r>
              <a:rPr lang="en-US" dirty="0"/>
              <a:t>Combining the positive and negative node scores</a:t>
            </a:r>
          </a:p>
          <a:p>
            <a:pPr lvl="1"/>
            <a:r>
              <a:rPr lang="en-US" dirty="0"/>
              <a:t>Pros: positive and negative information more fully exploited</a:t>
            </a:r>
          </a:p>
          <a:p>
            <a:pPr lvl="2"/>
            <a:r>
              <a:rPr lang="en-US" dirty="0"/>
              <a:t>Hopefully better results?</a:t>
            </a:r>
          </a:p>
          <a:p>
            <a:pPr lvl="1"/>
            <a:r>
              <a:rPr lang="en-US" dirty="0"/>
              <a:t>Cons: more computations; more parameters that need to be correctly tuned</a:t>
            </a:r>
            <a:endParaRPr lang="cs-CZ" dirty="0"/>
          </a:p>
        </p:txBody>
      </p:sp>
    </p:spTree>
    <p:extLst>
      <p:ext uri="{BB962C8B-B14F-4D97-AF65-F5344CB8AC3E}">
        <p14:creationId xmlns:p14="http://schemas.microsoft.com/office/powerpoint/2010/main" val="39473507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open questions</a:t>
            </a:r>
            <a:endParaRPr lang="cs-CZ" dirty="0"/>
          </a:p>
        </p:txBody>
      </p:sp>
      <p:sp>
        <p:nvSpPr>
          <p:cNvPr id="3" name="Content Placeholder 2"/>
          <p:cNvSpPr>
            <a:spLocks noGrp="1"/>
          </p:cNvSpPr>
          <p:nvPr>
            <p:ph idx="1"/>
          </p:nvPr>
        </p:nvSpPr>
        <p:spPr/>
        <p:txBody>
          <a:bodyPr/>
          <a:lstStyle/>
          <a:p>
            <a:r>
              <a:rPr lang="en-US" dirty="0"/>
              <a:t>How many RF iterations we will consider?</a:t>
            </a:r>
          </a:p>
          <a:p>
            <a:pPr lvl="1"/>
            <a:r>
              <a:rPr lang="en-US" dirty="0"/>
              <a:t>Try 1 and more, observe usefulness of each new iteration</a:t>
            </a:r>
          </a:p>
          <a:p>
            <a:r>
              <a:rPr lang="en-US" dirty="0"/>
              <a:t>How shall we deal with RF history?</a:t>
            </a:r>
          </a:p>
          <a:p>
            <a:r>
              <a:rPr lang="en-US" dirty="0"/>
              <a:t>What to feed back?</a:t>
            </a:r>
          </a:p>
          <a:p>
            <a:pPr lvl="1"/>
            <a:r>
              <a:rPr lang="en-US" dirty="0"/>
              <a:t>We simulate the user for experiments</a:t>
            </a:r>
          </a:p>
          <a:p>
            <a:pPr lvl="1"/>
            <a:r>
              <a:rPr lang="en-US" dirty="0"/>
              <a:t>How many assessed keywords? Include also partially relevant? From how many top results?</a:t>
            </a:r>
          </a:p>
          <a:p>
            <a:r>
              <a:rPr lang="en-US" dirty="0"/>
              <a:t>All iterations the same, showing best current results, or the first more like active learning, showing possible categories?</a:t>
            </a:r>
          </a:p>
          <a:p>
            <a:r>
              <a:rPr lang="en-US" dirty="0"/>
              <a:t>Efficiency vs. effectiveness!</a:t>
            </a:r>
          </a:p>
          <a:p>
            <a:pPr lvl="1"/>
            <a:endParaRPr lang="cs-CZ" dirty="0"/>
          </a:p>
        </p:txBody>
      </p:sp>
    </p:spTree>
    <p:extLst>
      <p:ext uri="{BB962C8B-B14F-4D97-AF65-F5344CB8AC3E}">
        <p14:creationId xmlns:p14="http://schemas.microsoft.com/office/powerpoint/2010/main" val="24297577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endParaRPr lang="cs-CZ" dirty="0"/>
          </a:p>
        </p:txBody>
      </p:sp>
      <p:sp>
        <p:nvSpPr>
          <p:cNvPr id="3" name="Content Placeholder 2"/>
          <p:cNvSpPr>
            <a:spLocks noGrp="1"/>
          </p:cNvSpPr>
          <p:nvPr>
            <p:ph idx="1"/>
          </p:nvPr>
        </p:nvSpPr>
        <p:spPr/>
        <p:txBody>
          <a:bodyPr/>
          <a:lstStyle/>
          <a:p>
            <a:r>
              <a:rPr lang="en-US" dirty="0"/>
              <a:t>Search-based annotation is not sufficiently precise</a:t>
            </a:r>
          </a:p>
          <a:p>
            <a:pPr lvl="1"/>
            <a:r>
              <a:rPr lang="en-US" dirty="0"/>
              <a:t>Currently used as tag-hinting, user has to choose correct keywords</a:t>
            </a:r>
          </a:p>
          <a:p>
            <a:pPr lvl="1"/>
            <a:r>
              <a:rPr lang="en-US" dirty="0"/>
              <a:t>User relevance judgement could be exploited in a new iteration of the annotation process</a:t>
            </a:r>
          </a:p>
          <a:p>
            <a:r>
              <a:rPr lang="en-US" dirty="0"/>
              <a:t>RF for image annotations has not been thoroughly studied yet</a:t>
            </a:r>
          </a:p>
          <a:p>
            <a:r>
              <a:rPr lang="en-US" dirty="0"/>
              <a:t>We want to examine the possibilities of exploiting RF in the two main phases of annotation process</a:t>
            </a:r>
          </a:p>
          <a:p>
            <a:pPr lvl="1"/>
            <a:r>
              <a:rPr lang="en-US" dirty="0"/>
              <a:t>RF for cross-modality CBIR</a:t>
            </a:r>
          </a:p>
          <a:p>
            <a:pPr lvl="2"/>
            <a:r>
              <a:rPr lang="en-US" dirty="0"/>
              <a:t>We have two possible solutions, ready for implementation and testing</a:t>
            </a:r>
          </a:p>
          <a:p>
            <a:pPr lvl="1"/>
            <a:r>
              <a:rPr lang="en-US" dirty="0"/>
              <a:t>RF for graph node ranking</a:t>
            </a:r>
          </a:p>
          <a:p>
            <a:pPr lvl="2"/>
            <a:r>
              <a:rPr lang="en-US" dirty="0"/>
              <a:t>More thinking to be done yet</a:t>
            </a:r>
            <a:endParaRPr lang="cs-CZ" dirty="0"/>
          </a:p>
        </p:txBody>
      </p:sp>
    </p:spTree>
    <p:extLst>
      <p:ext uri="{BB962C8B-B14F-4D97-AF65-F5344CB8AC3E}">
        <p14:creationId xmlns:p14="http://schemas.microsoft.com/office/powerpoint/2010/main" val="4503736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endParaRPr lang="cs-CZ" dirty="0"/>
          </a:p>
        </p:txBody>
      </p:sp>
      <p:sp>
        <p:nvSpPr>
          <p:cNvPr id="3" name="Content Placeholder 2"/>
          <p:cNvSpPr>
            <a:spLocks noGrp="1"/>
          </p:cNvSpPr>
          <p:nvPr>
            <p:ph idx="1"/>
          </p:nvPr>
        </p:nvSpPr>
        <p:spPr/>
        <p:txBody>
          <a:bodyPr/>
          <a:lstStyle/>
          <a:p>
            <a:r>
              <a:rPr lang="en-US" dirty="0"/>
              <a:t>Relevance feedback</a:t>
            </a:r>
          </a:p>
          <a:p>
            <a:pPr lvl="1"/>
            <a:r>
              <a:rPr lang="en-US" dirty="0"/>
              <a:t>Principles</a:t>
            </a:r>
          </a:p>
          <a:p>
            <a:pPr lvl="1"/>
            <a:r>
              <a:rPr lang="en-US" dirty="0"/>
              <a:t>Issues to consider</a:t>
            </a:r>
          </a:p>
          <a:p>
            <a:r>
              <a:rPr lang="en-US" dirty="0"/>
              <a:t>Image annotation with RF</a:t>
            </a:r>
          </a:p>
          <a:p>
            <a:pPr lvl="1"/>
            <a:r>
              <a:rPr lang="en-US" dirty="0"/>
              <a:t>Search-based image annotation overview</a:t>
            </a:r>
          </a:p>
          <a:p>
            <a:pPr lvl="1"/>
            <a:r>
              <a:rPr lang="en-US" dirty="0"/>
              <a:t>Annotation with RF: possibilities and challenges</a:t>
            </a:r>
          </a:p>
          <a:p>
            <a:r>
              <a:rPr lang="en-US" dirty="0"/>
              <a:t>Inspiration from existing approaches</a:t>
            </a:r>
          </a:p>
          <a:p>
            <a:pPr lvl="1"/>
            <a:r>
              <a:rPr lang="en-US" dirty="0"/>
              <a:t>RF for text search</a:t>
            </a:r>
          </a:p>
          <a:p>
            <a:pPr lvl="1"/>
            <a:r>
              <a:rPr lang="en-US" dirty="0"/>
              <a:t>RF for image search</a:t>
            </a:r>
          </a:p>
          <a:p>
            <a:pPr lvl="1"/>
            <a:r>
              <a:rPr lang="en-US" dirty="0"/>
              <a:t>Cross-modality RF</a:t>
            </a:r>
          </a:p>
          <a:p>
            <a:pPr lvl="1"/>
            <a:r>
              <a:rPr lang="en-US" dirty="0"/>
              <a:t>RF for annotations</a:t>
            </a:r>
          </a:p>
          <a:p>
            <a:pPr lvl="1"/>
            <a:r>
              <a:rPr lang="en-US" dirty="0"/>
              <a:t>RF for graph ranking</a:t>
            </a:r>
          </a:p>
          <a:p>
            <a:r>
              <a:rPr lang="en-US" dirty="0"/>
              <a:t>MUFIN IA with RF: solution outline</a:t>
            </a:r>
          </a:p>
        </p:txBody>
      </p:sp>
    </p:spTree>
    <p:extLst>
      <p:ext uri="{BB962C8B-B14F-4D97-AF65-F5344CB8AC3E}">
        <p14:creationId xmlns:p14="http://schemas.microsoft.com/office/powerpoint/2010/main" val="313102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Relevance feedback – basic principles</a:t>
            </a:r>
          </a:p>
        </p:txBody>
      </p:sp>
      <p:sp>
        <p:nvSpPr>
          <p:cNvPr id="3" name="Content Placeholder 2"/>
          <p:cNvSpPr>
            <a:spLocks noGrp="1"/>
          </p:cNvSpPr>
          <p:nvPr>
            <p:ph idx="1"/>
          </p:nvPr>
        </p:nvSpPr>
        <p:spPr/>
        <p:txBody>
          <a:bodyPr/>
          <a:lstStyle/>
          <a:p>
            <a:pPr marL="457200" indent="-457200">
              <a:buFont typeface="+mj-lt"/>
              <a:buAutoNum type="arabicPeriod"/>
            </a:pPr>
            <a:r>
              <a:rPr lang="en-US" dirty="0"/>
              <a:t>The user issues a (short, simple) query</a:t>
            </a:r>
          </a:p>
          <a:p>
            <a:pPr marL="457200" indent="-457200">
              <a:buFont typeface="+mj-lt"/>
              <a:buAutoNum type="arabicPeriod"/>
            </a:pPr>
            <a:r>
              <a:rPr lang="en-US" dirty="0"/>
              <a:t>The system returns an initial set of retrieval results</a:t>
            </a:r>
          </a:p>
          <a:p>
            <a:pPr marL="457200" indent="-457200">
              <a:buFont typeface="+mj-lt"/>
              <a:buAutoNum type="arabicPeriod"/>
            </a:pPr>
            <a:r>
              <a:rPr lang="en-US" dirty="0"/>
              <a:t>The user marks some returned documents as relevant or nonrelevant</a:t>
            </a:r>
          </a:p>
          <a:p>
            <a:pPr marL="457200" indent="-457200">
              <a:buFont typeface="+mj-lt"/>
              <a:buAutoNum type="arabicPeriod"/>
            </a:pPr>
            <a:r>
              <a:rPr lang="en-US" dirty="0"/>
              <a:t>The system computes a better representation of the information need based on the user feedback</a:t>
            </a:r>
          </a:p>
          <a:p>
            <a:pPr marL="457200" indent="-457200">
              <a:buFont typeface="+mj-lt"/>
              <a:buAutoNum type="arabicPeriod"/>
            </a:pPr>
            <a:r>
              <a:rPr lang="en-US" dirty="0"/>
              <a:t>The system displays a revised set of retrieval results</a:t>
            </a:r>
          </a:p>
          <a:p>
            <a:pPr marL="457200" indent="-457200">
              <a:buFont typeface="+mj-lt"/>
              <a:buAutoNum type="arabicPeriod"/>
            </a:pPr>
            <a:r>
              <a:rPr lang="en-US" dirty="0"/>
              <a:t>Steps  3-5 are repeated until the user is satisfied</a:t>
            </a:r>
          </a:p>
          <a:p>
            <a:pPr marL="457200" indent="-457200">
              <a:buFont typeface="+mj-lt"/>
              <a:buAutoNum type="arabicPeriod"/>
            </a:pPr>
            <a:endParaRPr lang="en-US" dirty="0"/>
          </a:p>
          <a:p>
            <a:pPr marL="457200" indent="-457200">
              <a:buFont typeface="+mj-lt"/>
              <a:buAutoNum type="arabicPeriod"/>
            </a:pPr>
            <a:endParaRPr lang="en-US" dirty="0"/>
          </a:p>
          <a:p>
            <a:r>
              <a:rPr lang="en-US" dirty="0"/>
              <a:t>Types of feedback: </a:t>
            </a:r>
          </a:p>
          <a:p>
            <a:pPr lvl="1"/>
            <a:r>
              <a:rPr lang="en-US" u="sng" dirty="0"/>
              <a:t>Explicit</a:t>
            </a:r>
            <a:r>
              <a:rPr lang="en-US" dirty="0"/>
              <a:t> / implicit / blind or pseudo-RF</a:t>
            </a:r>
          </a:p>
          <a:p>
            <a:pPr lvl="1"/>
            <a:r>
              <a:rPr lang="en-US" u="sng" dirty="0"/>
              <a:t>Short-term</a:t>
            </a:r>
            <a:r>
              <a:rPr lang="en-US" dirty="0"/>
              <a:t> / long-term</a:t>
            </a:r>
            <a:endParaRPr lang="cs-CZ" dirty="0"/>
          </a:p>
        </p:txBody>
      </p:sp>
    </p:spTree>
    <p:extLst>
      <p:ext uri="{BB962C8B-B14F-4D97-AF65-F5344CB8AC3E}">
        <p14:creationId xmlns:p14="http://schemas.microsoft.com/office/powerpoint/2010/main" val="3279563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RF: issues to consider</a:t>
            </a:r>
            <a:endParaRPr lang="cs-CZ" dirty="0"/>
          </a:p>
        </p:txBody>
      </p:sp>
      <p:sp>
        <p:nvSpPr>
          <p:cNvPr id="3" name="Content Placeholder 2"/>
          <p:cNvSpPr>
            <a:spLocks noGrp="1"/>
          </p:cNvSpPr>
          <p:nvPr>
            <p:ph idx="1"/>
          </p:nvPr>
        </p:nvSpPr>
        <p:spPr/>
        <p:txBody>
          <a:bodyPr>
            <a:noAutofit/>
          </a:bodyPr>
          <a:lstStyle/>
          <a:p>
            <a:r>
              <a:rPr lang="en-US" dirty="0"/>
              <a:t>Getting explicit feedback</a:t>
            </a:r>
          </a:p>
          <a:p>
            <a:pPr lvl="1"/>
            <a:r>
              <a:rPr lang="en-US" dirty="0"/>
              <a:t>What to show the user</a:t>
            </a:r>
          </a:p>
          <a:p>
            <a:pPr lvl="2"/>
            <a:r>
              <a:rPr lang="en-US" dirty="0"/>
              <a:t>Greedy and impatient user – best known result in each step</a:t>
            </a:r>
          </a:p>
          <a:p>
            <a:pPr lvl="2"/>
            <a:r>
              <a:rPr lang="en-US" dirty="0"/>
              <a:t>Cooperative user – results that will provide the most information for the next step</a:t>
            </a:r>
            <a:endParaRPr lang="cs-CZ" dirty="0"/>
          </a:p>
          <a:p>
            <a:pPr lvl="1"/>
            <a:r>
              <a:rPr lang="en-US" dirty="0"/>
              <a:t>What is realistic to expect from users?</a:t>
            </a:r>
          </a:p>
          <a:p>
            <a:pPr lvl="2"/>
            <a:r>
              <a:rPr lang="en-US" dirty="0"/>
              <a:t>How many results they will evaluate</a:t>
            </a:r>
          </a:p>
          <a:p>
            <a:pPr lvl="2"/>
            <a:r>
              <a:rPr lang="en-US" dirty="0"/>
              <a:t>Type of feedback: positive only / positive and negative / binary / multivalued / something more complex – e.g. organize images in 2D space, provide labels, etc.</a:t>
            </a:r>
          </a:p>
          <a:p>
            <a:r>
              <a:rPr lang="en-US" dirty="0"/>
              <a:t>Utilizing feedback</a:t>
            </a:r>
          </a:p>
          <a:p>
            <a:pPr lvl="1"/>
            <a:r>
              <a:rPr lang="en-US" dirty="0"/>
              <a:t>How shall we utilize the information gained?</a:t>
            </a:r>
          </a:p>
          <a:p>
            <a:pPr lvl="2"/>
            <a:r>
              <a:rPr lang="en-US" dirty="0"/>
              <a:t>…</a:t>
            </a:r>
          </a:p>
          <a:p>
            <a:r>
              <a:rPr lang="en-US" dirty="0"/>
              <a:t>Evaluating feedback effects on result quality</a:t>
            </a:r>
          </a:p>
          <a:p>
            <a:pPr lvl="1"/>
            <a:r>
              <a:rPr lang="en-US" dirty="0"/>
              <a:t>The information provided by the user automatically improves some quality metrics</a:t>
            </a:r>
          </a:p>
          <a:p>
            <a:pPr lvl="2"/>
            <a:r>
              <a:rPr lang="cs-CZ" dirty="0"/>
              <a:t>S</a:t>
            </a:r>
            <a:r>
              <a:rPr lang="en-US" dirty="0"/>
              <a:t>elect evaluation methodology such that this “cheating” is eliminated</a:t>
            </a:r>
          </a:p>
        </p:txBody>
      </p:sp>
    </p:spTree>
    <p:extLst>
      <p:ext uri="{BB962C8B-B14F-4D97-AF65-F5344CB8AC3E}">
        <p14:creationId xmlns:p14="http://schemas.microsoft.com/office/powerpoint/2010/main" val="3740857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a:t>RF for search-based annotation</a:t>
            </a:r>
            <a:r>
              <a:rPr lang="en-US" dirty="0"/>
              <a:t> – Part I: Understanding the task</a:t>
            </a:r>
            <a:endParaRPr lang="cs-CZ" dirty="0"/>
          </a:p>
        </p:txBody>
      </p:sp>
    </p:spTree>
    <p:extLst>
      <p:ext uri="{BB962C8B-B14F-4D97-AF65-F5344CB8AC3E}">
        <p14:creationId xmlns:p14="http://schemas.microsoft.com/office/powerpoint/2010/main" val="28978757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S</a:t>
            </a:r>
            <a:r>
              <a:rPr lang="cs-CZ" dirty="0"/>
              <a:t>earch-based annotation</a:t>
            </a:r>
            <a:r>
              <a:rPr lang="en-US" dirty="0"/>
              <a:t>: Overview</a:t>
            </a:r>
          </a:p>
        </p:txBody>
      </p:sp>
      <p:pic>
        <p:nvPicPr>
          <p:cNvPr id="6" name="Picture 5" descr="https://encrypted-tbn0.gstatic.com/images?q=tbn:ANd9GcRSpxVqEaSo5HgnpQLjkP44gtENLw8eHm8jhsO6LnM98BSeIz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5373" y="2326729"/>
            <a:ext cx="1731962"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n 6"/>
          <p:cNvSpPr/>
          <p:nvPr/>
        </p:nvSpPr>
        <p:spPr>
          <a:xfrm>
            <a:off x="2934309" y="1556792"/>
            <a:ext cx="1584325" cy="647700"/>
          </a:xfrm>
          <a:prstGeom prst="can">
            <a:avLst/>
          </a:prstGeom>
          <a:no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10800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1" u="none" strike="noStrike" kern="1200" cap="none" spc="0" normalizeH="0" baseline="0" noProof="0" dirty="0">
                <a:ln>
                  <a:noFill/>
                </a:ln>
                <a:solidFill>
                  <a:prstClr val="black">
                    <a:lumMod val="65000"/>
                    <a:lumOff val="35000"/>
                  </a:prstClr>
                </a:solidFill>
                <a:effectLst/>
                <a:uLnTx/>
                <a:uFillTx/>
                <a:latin typeface="Calibri"/>
                <a:ea typeface="+mn-ea"/>
                <a:cs typeface="+mn-cs"/>
              </a:rPr>
              <a:t>Annotated </a:t>
            </a:r>
            <a:r>
              <a:rPr kumimoji="0" lang="en-GB" sz="1050" b="0" i="1" u="none" strike="noStrike" kern="1200" cap="none" spc="0" normalizeH="0" baseline="0" noProof="0" dirty="0" err="1">
                <a:ln>
                  <a:noFill/>
                </a:ln>
                <a:solidFill>
                  <a:prstClr val="black">
                    <a:lumMod val="65000"/>
                    <a:lumOff val="35000"/>
                  </a:prstClr>
                </a:solidFill>
                <a:effectLst/>
                <a:uLnTx/>
                <a:uFillTx/>
                <a:latin typeface="Calibri"/>
                <a:ea typeface="+mn-ea"/>
                <a:cs typeface="+mn-cs"/>
              </a:rPr>
              <a:t>i</a:t>
            </a:r>
            <a:r>
              <a:rPr kumimoji="0" lang="en-US" sz="1050" b="0" i="1" u="none" strike="noStrike" kern="1200" cap="none" spc="0" normalizeH="0" baseline="0" noProof="0" dirty="0">
                <a:ln>
                  <a:noFill/>
                </a:ln>
                <a:solidFill>
                  <a:prstClr val="black">
                    <a:lumMod val="65000"/>
                    <a:lumOff val="35000"/>
                  </a:prstClr>
                </a:solidFill>
                <a:effectLst/>
                <a:uLnTx/>
                <a:uFillTx/>
                <a:latin typeface="Calibri"/>
                <a:ea typeface="+mn-ea"/>
                <a:cs typeface="+mn-cs"/>
              </a:rPr>
              <a:t>mage collection</a:t>
            </a:r>
            <a:endParaRPr kumimoji="0" lang="cs-CZ" sz="1050" b="0" i="1" u="none" strike="noStrike" kern="1200" cap="none" spc="0" normalizeH="0" baseline="0" noProof="0" dirty="0">
              <a:ln>
                <a:noFill/>
              </a:ln>
              <a:solidFill>
                <a:prstClr val="black">
                  <a:lumMod val="65000"/>
                  <a:lumOff val="35000"/>
                </a:prstClr>
              </a:solidFill>
              <a:effectLst/>
              <a:uLnTx/>
              <a:uFillTx/>
              <a:latin typeface="Calibri"/>
              <a:ea typeface="+mn-ea"/>
              <a:cs typeface="+mn-cs"/>
            </a:endParaRPr>
          </a:p>
        </p:txBody>
      </p:sp>
      <p:sp>
        <p:nvSpPr>
          <p:cNvPr id="8" name="Rectangle 7"/>
          <p:cNvSpPr>
            <a:spLocks noChangeArrowheads="1"/>
          </p:cNvSpPr>
          <p:nvPr/>
        </p:nvSpPr>
        <p:spPr bwMode="auto">
          <a:xfrm>
            <a:off x="3062690" y="2412454"/>
            <a:ext cx="1331913" cy="985838"/>
          </a:xfrm>
          <a:prstGeom prst="rect">
            <a:avLst/>
          </a:prstGeom>
          <a:solidFill>
            <a:srgbClr val="6B82A1">
              <a:alpha val="27058"/>
            </a:srgbClr>
          </a:solidFill>
          <a:ln w="12700">
            <a:solidFill>
              <a:srgbClr val="6B82A1"/>
            </a:solidFill>
            <a:miter lim="800000"/>
            <a:headEnd/>
            <a:tailEnd/>
          </a:ln>
        </p:spPr>
        <p:txBody>
          <a:bodyPr wrap="none" anchor="ctr" anchorCtr="1"/>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1200" b="1" i="0" u="none" strike="noStrike" kern="1200" cap="none" spc="0" normalizeH="0" baseline="0" noProof="0" dirty="0">
                <a:ln>
                  <a:noFill/>
                </a:ln>
                <a:solidFill>
                  <a:prstClr val="black"/>
                </a:solidFill>
                <a:effectLst/>
                <a:uLnTx/>
                <a:uFillTx/>
                <a:latin typeface="Calibri"/>
                <a:ea typeface="+mn-ea"/>
                <a:cs typeface="+mn-cs"/>
              </a:rPr>
              <a:t>Content-based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1200" b="1" i="0" u="none" strike="noStrike" kern="1200" cap="none" spc="0" normalizeH="0" baseline="0" noProof="0" dirty="0">
                <a:ln>
                  <a:noFill/>
                </a:ln>
                <a:solidFill>
                  <a:prstClr val="black"/>
                </a:solidFill>
                <a:effectLst/>
                <a:uLnTx/>
                <a:uFillTx/>
                <a:latin typeface="Calibri"/>
                <a:ea typeface="+mn-ea"/>
                <a:cs typeface="+mn-cs"/>
              </a:rPr>
              <a:t>image retrieval</a:t>
            </a:r>
          </a:p>
        </p:txBody>
      </p:sp>
      <p:cxnSp>
        <p:nvCxnSpPr>
          <p:cNvPr id="9" name="AutoShape 79"/>
          <p:cNvCxnSpPr>
            <a:cxnSpLocks noChangeShapeType="1"/>
            <a:stCxn id="6" idx="3"/>
            <a:endCxn id="8" idx="1"/>
          </p:cNvCxnSpPr>
          <p:nvPr/>
        </p:nvCxnSpPr>
        <p:spPr bwMode="auto">
          <a:xfrm>
            <a:off x="2397335" y="2902992"/>
            <a:ext cx="665355" cy="2381"/>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0" name="AutoShape 79"/>
          <p:cNvCxnSpPr>
            <a:cxnSpLocks noChangeShapeType="1"/>
            <a:stCxn id="7" idx="3"/>
            <a:endCxn id="8" idx="0"/>
          </p:cNvCxnSpPr>
          <p:nvPr/>
        </p:nvCxnSpPr>
        <p:spPr bwMode="auto">
          <a:xfrm>
            <a:off x="3726472" y="2204492"/>
            <a:ext cx="2175" cy="20796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1" name="AutoShape 79"/>
          <p:cNvCxnSpPr>
            <a:cxnSpLocks noChangeShapeType="1"/>
            <a:stCxn id="8" idx="3"/>
          </p:cNvCxnSpPr>
          <p:nvPr/>
        </p:nvCxnSpPr>
        <p:spPr bwMode="auto">
          <a:xfrm flipV="1">
            <a:off x="4394603" y="2902992"/>
            <a:ext cx="771731" cy="2381"/>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grpSp>
        <p:nvGrpSpPr>
          <p:cNvPr id="12" name="Skupina 2049"/>
          <p:cNvGrpSpPr>
            <a:grpSpLocks/>
          </p:cNvGrpSpPr>
          <p:nvPr/>
        </p:nvGrpSpPr>
        <p:grpSpPr bwMode="auto">
          <a:xfrm>
            <a:off x="5166334" y="1844277"/>
            <a:ext cx="3095625" cy="1893737"/>
            <a:chOff x="5626579" y="3953251"/>
            <a:chExt cx="3096344" cy="1894357"/>
          </a:xfrm>
        </p:grpSpPr>
        <p:sp>
          <p:nvSpPr>
            <p:cNvPr id="26" name="Obdélník 20"/>
            <p:cNvSpPr/>
            <p:nvPr/>
          </p:nvSpPr>
          <p:spPr>
            <a:xfrm>
              <a:off x="5626579" y="3953251"/>
              <a:ext cx="3096344" cy="1894357"/>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a:ea typeface="+mn-ea"/>
                  <a:cs typeface="+mn-cs"/>
                </a:rPr>
                <a:t>Similar annotated images </a:t>
              </a:r>
            </a:p>
          </p:txBody>
        </p:sp>
        <p:pic>
          <p:nvPicPr>
            <p:cNvPr id="27" name="Picture 2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86784" y="4555967"/>
              <a:ext cx="873448" cy="654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27" descr="http://www.meghantelpner.com/wp-content/uploads/2010/05/dandelio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32240" y="4546443"/>
              <a:ext cx="885023" cy="663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28" descr="http://photos.jstechs.com/pics/John_P_261_wall.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04711" y="4546443"/>
              <a:ext cx="899737" cy="676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extovéPole 30"/>
            <p:cNvSpPr txBox="1">
              <a:spLocks noChangeArrowheads="1"/>
            </p:cNvSpPr>
            <p:nvPr/>
          </p:nvSpPr>
          <p:spPr bwMode="auto">
            <a:xfrm>
              <a:off x="5800225" y="5229821"/>
              <a:ext cx="860007"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1100" b="0" i="1" u="none" strike="noStrike" kern="1200" cap="none" spc="0" normalizeH="0" baseline="0" noProof="0" dirty="0">
                  <a:ln>
                    <a:noFill/>
                  </a:ln>
                  <a:solidFill>
                    <a:prstClr val="black"/>
                  </a:solidFill>
                  <a:effectLst/>
                  <a:uLnTx/>
                  <a:uFillTx/>
                  <a:latin typeface="Calibri"/>
                  <a:ea typeface="+mn-ea"/>
                  <a:cs typeface="+mn-cs"/>
                </a:rPr>
                <a:t>Yellow, bloom, pretty</a:t>
              </a:r>
            </a:p>
          </p:txBody>
        </p:sp>
        <p:sp>
          <p:nvSpPr>
            <p:cNvPr id="31" name="TextovéPole 34"/>
            <p:cNvSpPr txBox="1">
              <a:spLocks noChangeArrowheads="1"/>
            </p:cNvSpPr>
            <p:nvPr/>
          </p:nvSpPr>
          <p:spPr bwMode="auto">
            <a:xfrm>
              <a:off x="6732042" y="5229821"/>
              <a:ext cx="860007"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1100" b="0" i="1" u="none" strike="noStrike" kern="1200" cap="none" spc="0" normalizeH="0" baseline="0" noProof="0" dirty="0">
                  <a:ln>
                    <a:noFill/>
                  </a:ln>
                  <a:solidFill>
                    <a:prstClr val="black"/>
                  </a:solidFill>
                  <a:effectLst/>
                  <a:uLnTx/>
                  <a:uFillTx/>
                  <a:latin typeface="Calibri"/>
                  <a:ea typeface="+mn-ea"/>
                  <a:cs typeface="+mn-cs"/>
                </a:rPr>
                <a:t>Meadow, outdoors, dandelion</a:t>
              </a:r>
            </a:p>
          </p:txBody>
        </p:sp>
        <p:sp>
          <p:nvSpPr>
            <p:cNvPr id="32" name="TextovéPole 2047"/>
            <p:cNvSpPr txBox="1">
              <a:spLocks noChangeArrowheads="1"/>
            </p:cNvSpPr>
            <p:nvPr/>
          </p:nvSpPr>
          <p:spPr bwMode="auto">
            <a:xfrm>
              <a:off x="7704711" y="5209957"/>
              <a:ext cx="899737"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1100" b="0" i="1" u="none" strike="noStrike" kern="1200" cap="none" spc="0" normalizeH="0" baseline="0" noProof="0" dirty="0">
                  <a:ln>
                    <a:noFill/>
                  </a:ln>
                  <a:solidFill>
                    <a:prstClr val="black"/>
                  </a:solidFill>
                  <a:effectLst/>
                  <a:uLnTx/>
                  <a:uFillTx/>
                  <a:latin typeface="Calibri"/>
                  <a:ea typeface="+mn-ea"/>
                  <a:cs typeface="+mn-cs"/>
                </a:rPr>
                <a:t>Mary’s garden, summer</a:t>
              </a:r>
            </a:p>
          </p:txBody>
        </p:sp>
      </p:grpSp>
      <p:sp>
        <p:nvSpPr>
          <p:cNvPr id="13" name="Rectangle 12"/>
          <p:cNvSpPr>
            <a:spLocks noChangeArrowheads="1"/>
          </p:cNvSpPr>
          <p:nvPr/>
        </p:nvSpPr>
        <p:spPr bwMode="auto">
          <a:xfrm>
            <a:off x="5562538" y="4468267"/>
            <a:ext cx="1331913" cy="984250"/>
          </a:xfrm>
          <a:prstGeom prst="rect">
            <a:avLst/>
          </a:prstGeom>
          <a:solidFill>
            <a:srgbClr val="6B82A1">
              <a:alpha val="27058"/>
            </a:srgbClr>
          </a:solidFill>
          <a:ln w="12700">
            <a:solidFill>
              <a:srgbClr val="6B82A1"/>
            </a:solidFill>
            <a:miter lim="800000"/>
            <a:headEnd/>
            <a:tailEnd/>
          </a:ln>
        </p:spPr>
        <p:txBody>
          <a:bodyPr wrap="none" anchor="ctr" anchorCtr="1"/>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1200" b="1" i="0" u="none" strike="noStrike" kern="1200" cap="none" spc="0" normalizeH="0" baseline="0" noProof="0" dirty="0">
                <a:ln>
                  <a:noFill/>
                </a:ln>
                <a:solidFill>
                  <a:prstClr val="black"/>
                </a:solidFill>
                <a:effectLst/>
                <a:uLnTx/>
                <a:uFillTx/>
                <a:latin typeface="Calibri"/>
                <a:ea typeface="+mn-ea"/>
                <a:cs typeface="+mn-cs"/>
              </a:rPr>
              <a:t>Candidate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1200" b="1" i="0" u="none" strike="noStrike" kern="1200" cap="none" spc="0" normalizeH="0" baseline="0" noProof="0" dirty="0">
                <a:ln>
                  <a:noFill/>
                </a:ln>
                <a:solidFill>
                  <a:prstClr val="black"/>
                </a:solidFill>
                <a:effectLst/>
                <a:uLnTx/>
                <a:uFillTx/>
                <a:latin typeface="Calibri"/>
                <a:ea typeface="+mn-ea"/>
                <a:cs typeface="+mn-cs"/>
              </a:rPr>
              <a:t>keyword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altLang="en-US" sz="1200" b="1" i="0" u="none" strike="noStrike" kern="1200" cap="none" spc="0" normalizeH="0" baseline="0" noProof="0" dirty="0">
                <a:ln>
                  <a:noFill/>
                </a:ln>
                <a:solidFill>
                  <a:prstClr val="black"/>
                </a:solidFill>
                <a:effectLst/>
                <a:uLnTx/>
                <a:uFillTx/>
                <a:latin typeface="Calibri"/>
                <a:ea typeface="+mn-ea"/>
                <a:cs typeface="+mn-cs"/>
              </a:rPr>
              <a:t>processing</a:t>
            </a:r>
          </a:p>
        </p:txBody>
      </p:sp>
      <p:sp>
        <p:nvSpPr>
          <p:cNvPr id="14" name="Can 13"/>
          <p:cNvSpPr/>
          <p:nvPr/>
        </p:nvSpPr>
        <p:spPr>
          <a:xfrm>
            <a:off x="7470565" y="4407942"/>
            <a:ext cx="1008062" cy="1104900"/>
          </a:xfrm>
          <a:prstGeom prst="can">
            <a:avLst/>
          </a:prstGeom>
          <a:no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10800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050" b="0" i="1" u="none" strike="noStrike" kern="1200" cap="none" spc="0" normalizeH="0" baseline="0" noProof="0">
                <a:ln>
                  <a:noFill/>
                </a:ln>
                <a:solidFill>
                  <a:prstClr val="black">
                    <a:lumMod val="65000"/>
                    <a:lumOff val="35000"/>
                  </a:prstClr>
                </a:solidFill>
                <a:effectLst/>
                <a:uLnTx/>
                <a:uFillTx/>
                <a:latin typeface="Calibri"/>
                <a:ea typeface="+mn-ea"/>
                <a:cs typeface="+mn-cs"/>
              </a:rPr>
              <a:t>Semantic resources</a:t>
            </a:r>
            <a:endParaRPr kumimoji="0" lang="cs-CZ" sz="1050" b="0" i="1" u="none" strike="noStrike" kern="1200" cap="none" spc="0" normalizeH="0" baseline="0" noProof="0" dirty="0">
              <a:ln>
                <a:noFill/>
              </a:ln>
              <a:solidFill>
                <a:prstClr val="black">
                  <a:lumMod val="65000"/>
                  <a:lumOff val="35000"/>
                </a:prstClr>
              </a:solidFill>
              <a:effectLst/>
              <a:uLnTx/>
              <a:uFillTx/>
              <a:latin typeface="Calibri"/>
              <a:ea typeface="+mn-ea"/>
              <a:cs typeface="+mn-cs"/>
            </a:endParaRPr>
          </a:p>
        </p:txBody>
      </p:sp>
      <p:cxnSp>
        <p:nvCxnSpPr>
          <p:cNvPr id="15" name="AutoShape 79"/>
          <p:cNvCxnSpPr>
            <a:cxnSpLocks noChangeShapeType="1"/>
            <a:endCxn id="13" idx="0"/>
          </p:cNvCxnSpPr>
          <p:nvPr/>
        </p:nvCxnSpPr>
        <p:spPr bwMode="auto">
          <a:xfrm>
            <a:off x="6228494" y="3770541"/>
            <a:ext cx="1" cy="697726"/>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6" name="AutoShape 79"/>
          <p:cNvCxnSpPr>
            <a:cxnSpLocks noChangeShapeType="1"/>
            <a:stCxn id="14" idx="2"/>
            <a:endCxn id="13" idx="3"/>
          </p:cNvCxnSpPr>
          <p:nvPr/>
        </p:nvCxnSpPr>
        <p:spPr bwMode="auto">
          <a:xfrm flipH="1">
            <a:off x="6894451" y="4960392"/>
            <a:ext cx="576114"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7" name="AutoShape 79"/>
          <p:cNvCxnSpPr>
            <a:cxnSpLocks noChangeShapeType="1"/>
            <a:stCxn id="13" idx="1"/>
            <a:endCxn id="23" idx="3"/>
          </p:cNvCxnSpPr>
          <p:nvPr/>
        </p:nvCxnSpPr>
        <p:spPr bwMode="auto">
          <a:xfrm flipH="1" flipV="1">
            <a:off x="4806219" y="4957412"/>
            <a:ext cx="756319" cy="298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grpSp>
        <p:nvGrpSpPr>
          <p:cNvPr id="18" name="Skupina 33"/>
          <p:cNvGrpSpPr>
            <a:grpSpLocks/>
          </p:cNvGrpSpPr>
          <p:nvPr/>
        </p:nvGrpSpPr>
        <p:grpSpPr bwMode="auto">
          <a:xfrm>
            <a:off x="2621819" y="4328762"/>
            <a:ext cx="2184400" cy="1257300"/>
            <a:chOff x="3638962" y="4224581"/>
            <a:chExt cx="2184760" cy="1256333"/>
          </a:xfrm>
        </p:grpSpPr>
        <p:sp>
          <p:nvSpPr>
            <p:cNvPr id="23" name="Obdélník 48"/>
            <p:cNvSpPr/>
            <p:nvPr/>
          </p:nvSpPr>
          <p:spPr>
            <a:xfrm>
              <a:off x="3638962" y="4224581"/>
              <a:ext cx="2184760" cy="1256333"/>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black"/>
                  </a:solidFill>
                  <a:effectLst/>
                  <a:uLnTx/>
                  <a:uFillTx/>
                  <a:latin typeface="Calibri"/>
                  <a:ea typeface="+mn-ea"/>
                  <a:cs typeface="+mn-cs"/>
                </a:rPr>
                <a:t>Final candidate keywords </a:t>
              </a:r>
              <a:endParaRPr kumimoji="0" lang="en-GB" sz="1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dirty="0">
                  <a:ln>
                    <a:noFill/>
                  </a:ln>
                  <a:solidFill>
                    <a:prstClr val="black"/>
                  </a:solidFill>
                  <a:effectLst/>
                  <a:uLnTx/>
                  <a:uFillTx/>
                  <a:latin typeface="Calibri"/>
                  <a:ea typeface="+mn-ea"/>
                  <a:cs typeface="+mn-cs"/>
                </a:rPr>
                <a:t>with probabilities</a:t>
              </a:r>
              <a:endParaRPr kumimoji="0" lang="en-GB" sz="1400" b="0" i="0" u="none" strike="noStrike" kern="1200" cap="none" spc="0" normalizeH="0" baseline="0" noProof="0" dirty="0">
                <a:ln>
                  <a:noFill/>
                </a:ln>
                <a:solidFill>
                  <a:prstClr val="black"/>
                </a:solidFill>
                <a:effectLst/>
                <a:uLnTx/>
                <a:uFillTx/>
                <a:latin typeface="Calibri"/>
                <a:ea typeface="+mn-ea"/>
                <a:cs typeface="+mn-cs"/>
              </a:endParaRPr>
            </a:p>
          </p:txBody>
        </p:sp>
        <p:sp>
          <p:nvSpPr>
            <p:cNvPr id="24" name="TextovéPole 2074"/>
            <p:cNvSpPr txBox="1">
              <a:spLocks noChangeArrowheads="1"/>
            </p:cNvSpPr>
            <p:nvPr/>
          </p:nvSpPr>
          <p:spPr bwMode="auto">
            <a:xfrm>
              <a:off x="3779912" y="4762283"/>
              <a:ext cx="95410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1" u="none" strike="noStrike" kern="1200" cap="none" spc="0" normalizeH="0" baseline="0" noProof="0" dirty="0">
                  <a:ln>
                    <a:noFill/>
                  </a:ln>
                  <a:solidFill>
                    <a:prstClr val="black"/>
                  </a:solidFill>
                  <a:effectLst/>
                  <a:uLnTx/>
                  <a:uFillTx/>
                  <a:latin typeface="Calibri"/>
                  <a:ea typeface="+mn-ea"/>
                  <a:cs typeface="+mn-cs"/>
                </a:rPr>
                <a:t>Plant 0.3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1" u="none" strike="noStrike" kern="1200" cap="none" spc="0" normalizeH="0" baseline="0" noProof="0" dirty="0">
                  <a:ln>
                    <a:noFill/>
                  </a:ln>
                  <a:solidFill>
                    <a:prstClr val="black"/>
                  </a:solidFill>
                  <a:effectLst/>
                  <a:uLnTx/>
                  <a:uFillTx/>
                  <a:latin typeface="Calibri"/>
                  <a:ea typeface="+mn-ea"/>
                  <a:cs typeface="+mn-cs"/>
                </a:rPr>
                <a:t>Flower 0.3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1" u="none" strike="noStrike" kern="1200" cap="none" spc="0" normalizeH="0" baseline="0" noProof="0" dirty="0">
                  <a:ln>
                    <a:noFill/>
                  </a:ln>
                  <a:solidFill>
                    <a:prstClr val="black"/>
                  </a:solidFill>
                  <a:effectLst/>
                  <a:uLnTx/>
                  <a:uFillTx/>
                  <a:latin typeface="Calibri"/>
                  <a:ea typeface="+mn-ea"/>
                  <a:cs typeface="+mn-cs"/>
                </a:rPr>
                <a:t>Garden 0.15</a:t>
              </a:r>
            </a:p>
          </p:txBody>
        </p:sp>
        <p:sp>
          <p:nvSpPr>
            <p:cNvPr id="25" name="TextovéPole 74"/>
            <p:cNvSpPr txBox="1">
              <a:spLocks noChangeArrowheads="1"/>
            </p:cNvSpPr>
            <p:nvPr/>
          </p:nvSpPr>
          <p:spPr bwMode="auto">
            <a:xfrm>
              <a:off x="4788024" y="4762283"/>
              <a:ext cx="869292" cy="645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1" u="none" strike="noStrike" kern="1200" cap="none" spc="0" normalizeH="0" baseline="0" noProof="0" dirty="0">
                  <a:ln>
                    <a:noFill/>
                  </a:ln>
                  <a:solidFill>
                    <a:prstClr val="black"/>
                  </a:solidFill>
                  <a:effectLst/>
                  <a:uLnTx/>
                  <a:uFillTx/>
                  <a:latin typeface="Calibri"/>
                  <a:ea typeface="+mn-ea"/>
                  <a:cs typeface="+mn-cs"/>
                </a:rPr>
                <a:t>Sun 0.05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1" u="none" strike="noStrike" kern="1200" cap="none" spc="0" normalizeH="0" baseline="0" noProof="0" dirty="0">
                  <a:ln>
                    <a:noFill/>
                  </a:ln>
                  <a:solidFill>
                    <a:prstClr val="black"/>
                  </a:solidFill>
                  <a:effectLst/>
                  <a:uLnTx/>
                  <a:uFillTx/>
                  <a:latin typeface="Calibri"/>
                  <a:ea typeface="+mn-ea"/>
                  <a:cs typeface="+mn-cs"/>
                </a:rPr>
                <a:t>Human 0.1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1" u="none" strike="noStrike" kern="1200" cap="none" spc="0" normalizeH="0" baseline="0" noProof="0" dirty="0">
                  <a:ln>
                    <a:noFill/>
                  </a:ln>
                  <a:solidFill>
                    <a:prstClr val="black"/>
                  </a:solidFill>
                  <a:effectLst/>
                  <a:uLnTx/>
                  <a:uFillTx/>
                  <a:latin typeface="Calibri"/>
                  <a:ea typeface="+mn-ea"/>
                  <a:cs typeface="+mn-cs"/>
                </a:rPr>
                <a:t>Park 0.1</a:t>
              </a:r>
            </a:p>
          </p:txBody>
        </p:sp>
      </p:grpSp>
      <p:sp>
        <p:nvSpPr>
          <p:cNvPr id="19" name="TextBox 33"/>
          <p:cNvSpPr txBox="1"/>
          <p:nvPr/>
        </p:nvSpPr>
        <p:spPr>
          <a:xfrm>
            <a:off x="5484329" y="2204318"/>
            <a:ext cx="572593" cy="261610"/>
          </a:xfrm>
          <a:prstGeom prst="rect">
            <a:avLst/>
          </a:prstGeom>
          <a:noFill/>
        </p:spPr>
        <p:txBody>
          <a:bodyPr wrap="non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Calibri"/>
                <a:ea typeface="+mn-ea"/>
                <a:cs typeface="+mn-cs"/>
              </a:rPr>
              <a:t>d = 0.2</a:t>
            </a:r>
          </a:p>
        </p:txBody>
      </p:sp>
      <p:sp>
        <p:nvSpPr>
          <p:cNvPr id="20" name="TextBox 34"/>
          <p:cNvSpPr txBox="1"/>
          <p:nvPr/>
        </p:nvSpPr>
        <p:spPr>
          <a:xfrm>
            <a:off x="7439065" y="2209679"/>
            <a:ext cx="570990" cy="261610"/>
          </a:xfrm>
          <a:prstGeom prst="rect">
            <a:avLst/>
          </a:prstGeom>
          <a:noFill/>
        </p:spPr>
        <p:txBody>
          <a:bodyPr wrap="non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Calibri"/>
                <a:ea typeface="+mn-ea"/>
                <a:cs typeface="+mn-cs"/>
              </a:rPr>
              <a:t>d = 0.6</a:t>
            </a:r>
          </a:p>
        </p:txBody>
      </p:sp>
      <p:sp>
        <p:nvSpPr>
          <p:cNvPr id="21" name="TextBox 35"/>
          <p:cNvSpPr txBox="1"/>
          <p:nvPr/>
        </p:nvSpPr>
        <p:spPr>
          <a:xfrm>
            <a:off x="6427849" y="2209679"/>
            <a:ext cx="570990" cy="261610"/>
          </a:xfrm>
          <a:prstGeom prst="rect">
            <a:avLst/>
          </a:prstGeom>
          <a:noFill/>
        </p:spPr>
        <p:txBody>
          <a:bodyPr wrap="non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Calibri"/>
                <a:ea typeface="+mn-ea"/>
                <a:cs typeface="+mn-cs"/>
              </a:rPr>
              <a:t>d = 0.5</a:t>
            </a:r>
          </a:p>
        </p:txBody>
      </p:sp>
      <p:sp>
        <p:nvSpPr>
          <p:cNvPr id="22" name="TextovéPole 2"/>
          <p:cNvSpPr txBox="1"/>
          <p:nvPr/>
        </p:nvSpPr>
        <p:spPr>
          <a:xfrm>
            <a:off x="1200670" y="2395159"/>
            <a:ext cx="540533" cy="1015663"/>
          </a:xfrm>
          <a:prstGeom prst="rect">
            <a:avLst/>
          </a:prstGeom>
          <a:noFill/>
        </p:spPr>
        <p:txBody>
          <a:bodyPr wrap="non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white"/>
                </a:solidFill>
                <a:effectLst/>
                <a:uLnTx/>
                <a:uFillTx/>
                <a:latin typeface="Calibri"/>
                <a:ea typeface="+mn-ea"/>
                <a:cs typeface="+mn-cs"/>
              </a:rPr>
              <a:t>?</a:t>
            </a: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8301872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RF for search-based annotatio</a:t>
            </a:r>
            <a:r>
              <a:rPr lang="en-US" dirty="0"/>
              <a:t>n</a:t>
            </a:r>
            <a:endParaRPr lang="cs-CZ" dirty="0"/>
          </a:p>
        </p:txBody>
      </p:sp>
      <p:sp>
        <p:nvSpPr>
          <p:cNvPr id="3" name="Content Placeholder 2"/>
          <p:cNvSpPr>
            <a:spLocks noGrp="1"/>
          </p:cNvSpPr>
          <p:nvPr>
            <p:ph idx="1"/>
          </p:nvPr>
        </p:nvSpPr>
        <p:spPr/>
        <p:txBody>
          <a:bodyPr>
            <a:normAutofit lnSpcReduction="10000"/>
          </a:bodyPr>
          <a:lstStyle/>
          <a:p>
            <a:r>
              <a:rPr lang="en-US" dirty="0"/>
              <a:t>Annotation processing – first iteration</a:t>
            </a:r>
          </a:p>
          <a:p>
            <a:pPr lvl="1"/>
            <a:r>
              <a:rPr lang="en-US" dirty="0"/>
              <a:t>Input: image</a:t>
            </a:r>
          </a:p>
          <a:p>
            <a:pPr lvl="1"/>
            <a:r>
              <a:rPr lang="en-US" dirty="0"/>
              <a:t>Output: descriptive keywords</a:t>
            </a:r>
          </a:p>
          <a:p>
            <a:r>
              <a:rPr lang="en-US" dirty="0"/>
              <a:t>Annotation processing – RF iteration</a:t>
            </a:r>
          </a:p>
          <a:p>
            <a:pPr lvl="1"/>
            <a:r>
              <a:rPr lang="en-US" dirty="0"/>
              <a:t>Original input: image</a:t>
            </a:r>
          </a:p>
          <a:p>
            <a:pPr lvl="1"/>
            <a:r>
              <a:rPr lang="en-US" dirty="0"/>
              <a:t>User feedback: positive/negative keywords</a:t>
            </a:r>
          </a:p>
          <a:p>
            <a:pPr lvl="1"/>
            <a:r>
              <a:rPr lang="en-US" dirty="0"/>
              <a:t>Output: descriptive keywords</a:t>
            </a:r>
          </a:p>
          <a:p>
            <a:pPr lvl="1"/>
            <a:endParaRPr lang="en-US" dirty="0"/>
          </a:p>
          <a:p>
            <a:r>
              <a:rPr lang="en-US" dirty="0"/>
              <a:t>The problem is special in the following</a:t>
            </a:r>
          </a:p>
          <a:p>
            <a:pPr lvl="1"/>
            <a:r>
              <a:rPr lang="en-US" dirty="0"/>
              <a:t>Input modality is different from output/feedback modality</a:t>
            </a:r>
          </a:p>
          <a:p>
            <a:pPr lvl="1"/>
            <a:r>
              <a:rPr lang="en-US" dirty="0"/>
              <a:t>There are two distinct phases that may accommodate the feedback</a:t>
            </a:r>
          </a:p>
          <a:p>
            <a:pPr lvl="2"/>
            <a:r>
              <a:rPr lang="en-US" dirty="0"/>
              <a:t>CBIR for candidate keyword retrieval</a:t>
            </a:r>
          </a:p>
          <a:p>
            <a:pPr lvl="2"/>
            <a:r>
              <a:rPr lang="en-US" dirty="0"/>
              <a:t>Candidate keyword ranking</a:t>
            </a:r>
          </a:p>
          <a:p>
            <a:pPr lvl="1"/>
            <a:r>
              <a:rPr lang="en-US" dirty="0"/>
              <a:t>Existing works mostly focus on pseudo-RF in the first phase</a:t>
            </a:r>
          </a:p>
          <a:p>
            <a:pPr lvl="2"/>
            <a:r>
              <a:rPr lang="en-US" dirty="0"/>
              <a:t>There is more to be studied!</a:t>
            </a:r>
          </a:p>
          <a:p>
            <a:pPr lvl="2"/>
            <a:endParaRPr lang="en-US" dirty="0"/>
          </a:p>
          <a:p>
            <a:endParaRPr lang="en-US" dirty="0"/>
          </a:p>
          <a:p>
            <a:endParaRPr lang="en-US" dirty="0"/>
          </a:p>
          <a:p>
            <a:endParaRPr lang="en-US" dirty="0"/>
          </a:p>
        </p:txBody>
      </p:sp>
    </p:spTree>
    <p:extLst>
      <p:ext uri="{BB962C8B-B14F-4D97-AF65-F5344CB8AC3E}">
        <p14:creationId xmlns:p14="http://schemas.microsoft.com/office/powerpoint/2010/main" val="255230704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otiv sady Offic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76923C"/>
      </a:hlink>
      <a:folHlink>
        <a:srgbClr val="76923C"/>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TC102455596[[fn=Jaro]]</Template>
  <TotalTime>164830</TotalTime>
  <Words>3165</Words>
  <Application>Microsoft Office PowerPoint</Application>
  <PresentationFormat>Předvádění na obrazovce (4:3)</PresentationFormat>
  <Paragraphs>421</Paragraphs>
  <Slides>36</Slides>
  <Notes>0</Notes>
  <HiddenSlides>0</HiddenSlides>
  <MMClips>0</MMClips>
  <ScaleCrop>false</ScaleCrop>
  <HeadingPairs>
    <vt:vector size="4" baseType="variant">
      <vt:variant>
        <vt:lpstr>Motiv</vt:lpstr>
      </vt:variant>
      <vt:variant>
        <vt:i4>2</vt:i4>
      </vt:variant>
      <vt:variant>
        <vt:lpstr>Nadpisy snímků</vt:lpstr>
      </vt:variant>
      <vt:variant>
        <vt:i4>36</vt:i4>
      </vt:variant>
    </vt:vector>
  </HeadingPairs>
  <TitlesOfParts>
    <vt:vector size="38" baseType="lpstr">
      <vt:lpstr>Motiv sady Office</vt:lpstr>
      <vt:lpstr>1_Motiv sady Office</vt:lpstr>
      <vt:lpstr>Image Annotation with Relevance Feedback</vt:lpstr>
      <vt:lpstr>Motivation</vt:lpstr>
      <vt:lpstr>Motivation (cont.)</vt:lpstr>
      <vt:lpstr>Outline</vt:lpstr>
      <vt:lpstr>Relevance feedback – basic principles</vt:lpstr>
      <vt:lpstr>RF: issues to consider</vt:lpstr>
      <vt:lpstr>RF for search-based annotation – Part I: Understanding the task</vt:lpstr>
      <vt:lpstr>Search-based annotation: Overview</vt:lpstr>
      <vt:lpstr>RF for search-based annotation</vt:lpstr>
      <vt:lpstr>RF for search-based annotation (cont.)</vt:lpstr>
      <vt:lpstr>MUFIN IA with RF: challenges</vt:lpstr>
      <vt:lpstr>MUFIN IA with RF: challenges (cont.)</vt:lpstr>
      <vt:lpstr>Looking for inspiration: RF in related areas</vt:lpstr>
      <vt:lpstr>RF for text retrieval: Rocchio algorithm </vt:lpstr>
      <vt:lpstr>RF for image retrieval</vt:lpstr>
      <vt:lpstr>RF for image retrieval – early approaches</vt:lpstr>
      <vt:lpstr>RF for image retrieval – early approaches (cont.)</vt:lpstr>
      <vt:lpstr>RF for image retrieval – later approaches</vt:lpstr>
      <vt:lpstr>RF for image retrieval – later approaches (cont.)</vt:lpstr>
      <vt:lpstr>Cross-modality RF for image retrieval</vt:lpstr>
      <vt:lpstr>Cross-modality RF for image retrieval (cont.)</vt:lpstr>
      <vt:lpstr>Pseudo-RF for improving text-based image search</vt:lpstr>
      <vt:lpstr>RF for multi-modal image retrieval and annotation</vt:lpstr>
      <vt:lpstr>Pseudo-RF for improving visual-based image search</vt:lpstr>
      <vt:lpstr>RF for annotations</vt:lpstr>
      <vt:lpstr>RF for graph ranking problems</vt:lpstr>
      <vt:lpstr>Query-dependent random walk with feedback</vt:lpstr>
      <vt:lpstr>RF for search-based annotation – Part II: Solution outline</vt:lpstr>
      <vt:lpstr>RF model</vt:lpstr>
      <vt:lpstr>Search-based annotation with RF - recap</vt:lpstr>
      <vt:lpstr>CBIR with keyword RF</vt:lpstr>
      <vt:lpstr>CBIR with keyword RF (cont.)</vt:lpstr>
      <vt:lpstr>ConceptRank with RF</vt:lpstr>
      <vt:lpstr>ConceptRank with RF</vt:lpstr>
      <vt:lpstr>More open questions</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Large-Scale Multi-Modal Image Search</dc:title>
  <dc:creator>xkohout7</dc:creator>
  <cp:lastModifiedBy>petra</cp:lastModifiedBy>
  <cp:revision>1020</cp:revision>
  <cp:lastPrinted>2017-03-28T08:01:02Z</cp:lastPrinted>
  <dcterms:created xsi:type="dcterms:W3CDTF">2013-03-13T15:03:44Z</dcterms:created>
  <dcterms:modified xsi:type="dcterms:W3CDTF">2017-04-04T07:56:57Z</dcterms:modified>
</cp:coreProperties>
</file>