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4" r:id="rId6"/>
    <p:sldId id="261" r:id="rId7"/>
    <p:sldId id="265" r:id="rId8"/>
    <p:sldId id="262" r:id="rId9"/>
    <p:sldId id="268" r:id="rId10"/>
    <p:sldId id="266" r:id="rId11"/>
    <p:sldId id="267" r:id="rId12"/>
    <p:sldId id="269" r:id="rId13"/>
    <p:sldId id="263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96B2A-68EF-4D94-AEC7-2D2952F9A2C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141C-680C-4BA9-BCFC-7F0D5DC7DE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F141C-680C-4BA9-BCFC-7F0D5DC7DE99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40364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9328" y="274638"/>
            <a:ext cx="7283152" cy="634082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9328" y="1279301"/>
            <a:ext cx="7283152" cy="495801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400"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1052736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403648" y="0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143016" y="5004792"/>
            <a:ext cx="936104" cy="1224136"/>
          </a:xfrm>
          <a:prstGeom prst="rect">
            <a:avLst/>
          </a:prstGeom>
          <a:solidFill>
            <a:schemeClr val="bg1"/>
          </a:solidFill>
          <a:ln w="63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 smtClean="0">
                <a:solidFill>
                  <a:schemeClr val="tx1"/>
                </a:solidFill>
              </a:rPr>
              <a:t>&lt;result id=“1”&gt;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   &lt;object id=“1” relevance=“0.5”/&gt;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   &lt;object id=“2” relevance=“0.0”/&gt;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   &lt;object id=“3” relevance=“0.5”/&gt;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   &lt;object id=“4” relevance=“0.9”/&gt;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   …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&lt;/result&gt;</a:t>
            </a:r>
            <a:endParaRPr lang="cs-CZ" sz="600" dirty="0">
              <a:solidFill>
                <a:schemeClr val="tx1"/>
              </a:solidFill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34011"/>
            <a:ext cx="409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2" name="Picture 1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93851"/>
            <a:ext cx="61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53891"/>
            <a:ext cx="619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4" name="Picture 1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106019"/>
            <a:ext cx="619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5" name="Picture 1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809875"/>
            <a:ext cx="619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6" name="Rectangle 25"/>
          <p:cNvSpPr/>
          <p:nvPr userDrawn="1"/>
        </p:nvSpPr>
        <p:spPr>
          <a:xfrm>
            <a:off x="295416" y="5157192"/>
            <a:ext cx="936104" cy="1224136"/>
          </a:xfrm>
          <a:prstGeom prst="rect">
            <a:avLst/>
          </a:prstGeom>
          <a:solidFill>
            <a:schemeClr val="bg1"/>
          </a:solidFill>
          <a:ln w="63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 smtClean="0">
                <a:solidFill>
                  <a:schemeClr val="tx1"/>
                </a:solidFill>
              </a:rPr>
              <a:t>&lt;result id=“1”&gt;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   &lt;object id=“1” relevance=“0.5”/&gt;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   &lt;object id=“2” relevance=“0.0”/&gt;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   &lt;object id=“3” relevance=“0.5”/&gt;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   &lt;object id=“4” relevance=“0.9”/&gt;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   …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&lt;/result&gt;</a:t>
            </a:r>
            <a:endParaRPr lang="cs-CZ" sz="6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324408"/>
            <a:ext cx="1152128" cy="744452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3" name="Zástupný symbol pro zápatí 4"/>
          <p:cNvSpPr txBox="1">
            <a:spLocks/>
          </p:cNvSpPr>
          <p:nvPr userDrawn="1"/>
        </p:nvSpPr>
        <p:spPr>
          <a:xfrm>
            <a:off x="1547664" y="6376243"/>
            <a:ext cx="4544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TPDL 2011, Berlin, 26. 9. 2011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Zástupný symbol pro číslo snímku 5"/>
          <p:cNvSpPr txBox="1">
            <a:spLocks/>
          </p:cNvSpPr>
          <p:nvPr userDrawn="1"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4769-77EF-4CD0-90DE-F7D7F2D423C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/16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15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987" y="339513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 userDrawn="1"/>
        </p:nvGrpSpPr>
        <p:grpSpPr>
          <a:xfrm>
            <a:off x="54318" y="87617"/>
            <a:ext cx="1286375" cy="856899"/>
            <a:chOff x="54318" y="87617"/>
            <a:chExt cx="1286375" cy="856899"/>
          </a:xfrm>
          <a:noFill/>
        </p:grpSpPr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40381" y="87617"/>
              <a:ext cx="191775" cy="2958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5025" y="111311"/>
              <a:ext cx="313220" cy="2084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71240" y="267921"/>
              <a:ext cx="208451" cy="31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45252" y="158827"/>
              <a:ext cx="313220" cy="2080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71466" y="285323"/>
              <a:ext cx="313220" cy="2128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814" y="631296"/>
              <a:ext cx="207363" cy="31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2976" y="654074"/>
              <a:ext cx="313220" cy="2084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5583" y="454689"/>
              <a:ext cx="313220" cy="2084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4318" y="285323"/>
              <a:ext cx="313220" cy="2084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41820" y="447781"/>
              <a:ext cx="313220" cy="2080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27473" y="454074"/>
              <a:ext cx="313220" cy="2410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7408"/>
            <a:stretch>
              <a:fillRect/>
            </a:stretch>
          </p:blipFill>
          <p:spPr bwMode="auto">
            <a:xfrm>
              <a:off x="833232" y="658200"/>
              <a:ext cx="313220" cy="2175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</p:pic>
      </p:grpSp>
      <p:sp>
        <p:nvSpPr>
          <p:cNvPr id="45" name="Rectangle 44"/>
          <p:cNvSpPr/>
          <p:nvPr userDrawn="1"/>
        </p:nvSpPr>
        <p:spPr>
          <a:xfrm>
            <a:off x="-25401" y="-99392"/>
            <a:ext cx="1403648" cy="1116360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 userDrawn="1"/>
        </p:nvSpPr>
        <p:spPr>
          <a:xfrm>
            <a:off x="-72008" y="1196752"/>
            <a:ext cx="1403648" cy="54006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52400" y="4581128"/>
            <a:ext cx="9476928" cy="2276872"/>
          </a:xfrm>
          <a:prstGeom prst="rect">
            <a:avLst/>
          </a:prstGeom>
          <a:solidFill>
            <a:schemeClr val="accent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476928" cy="2060848"/>
          </a:xfrm>
          <a:prstGeom prst="rect">
            <a:avLst/>
          </a:prstGeom>
          <a:solidFill>
            <a:schemeClr val="accent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rPr>
              <a:t>Evaluation Platform for Content-based Image Retrieval Systems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48608"/>
            <a:ext cx="6400800" cy="88850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orbel" pitchFamily="34" charset="0"/>
              </a:rPr>
              <a:t>Petra </a:t>
            </a:r>
            <a:r>
              <a:rPr lang="en-US" sz="2400" b="1" dirty="0" err="1" smtClean="0">
                <a:latin typeface="Corbel" pitchFamily="34" charset="0"/>
              </a:rPr>
              <a:t>Budikova</a:t>
            </a:r>
            <a:r>
              <a:rPr lang="en-US" sz="2400" dirty="0" smtClean="0">
                <a:latin typeface="Corbel" pitchFamily="34" charset="0"/>
              </a:rPr>
              <a:t>, Michal </a:t>
            </a:r>
            <a:r>
              <a:rPr lang="en-US" sz="2400" dirty="0" err="1" smtClean="0">
                <a:latin typeface="Corbel" pitchFamily="34" charset="0"/>
              </a:rPr>
              <a:t>Batko</a:t>
            </a:r>
            <a:r>
              <a:rPr lang="en-US" sz="2400" dirty="0" smtClean="0">
                <a:latin typeface="Corbel" pitchFamily="34" charset="0"/>
              </a:rPr>
              <a:t>, </a:t>
            </a:r>
            <a:r>
              <a:rPr lang="en-US" sz="2400" dirty="0" err="1" smtClean="0">
                <a:latin typeface="Corbel" pitchFamily="34" charset="0"/>
              </a:rPr>
              <a:t>Pavel</a:t>
            </a:r>
            <a:r>
              <a:rPr lang="en-US" sz="2400" dirty="0" smtClean="0">
                <a:latin typeface="Corbel" pitchFamily="34" charset="0"/>
              </a:rPr>
              <a:t> </a:t>
            </a:r>
            <a:r>
              <a:rPr lang="en-US" sz="2400" dirty="0" err="1" smtClean="0">
                <a:latin typeface="Corbel" pitchFamily="34" charset="0"/>
              </a:rPr>
              <a:t>Zezula</a:t>
            </a:r>
            <a:endParaRPr lang="en-US" sz="2400" dirty="0" smtClean="0">
              <a:latin typeface="Corbel" pitchFamily="34" charset="0"/>
            </a:endParaRPr>
          </a:p>
          <a:p>
            <a:endParaRPr lang="en-US" sz="800" dirty="0" smtClean="0">
              <a:latin typeface="Corbel" pitchFamily="34" charset="0"/>
            </a:endParaRPr>
          </a:p>
          <a:p>
            <a:r>
              <a:rPr lang="en-US" sz="1400" i="1" dirty="0" smtClean="0">
                <a:solidFill>
                  <a:schemeClr val="tx2"/>
                </a:solidFill>
                <a:latin typeface="Corbel" pitchFamily="34" charset="0"/>
              </a:rPr>
              <a:t>Masaryk University, Czech Republic</a:t>
            </a:r>
            <a:endParaRPr lang="cs-CZ" sz="1400" i="1" dirty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2240" y="5013176"/>
            <a:ext cx="1872208" cy="122413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&lt;result id=“1”&gt;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   &lt;object id=“1” relevance=“0.5”/&gt;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   &lt;object id=“2” relevance=“0.0”/&gt;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   &lt;object id=“3” relevance=“0.5”/&gt;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   &lt;object id=“4” relevance=“0.9”/&gt;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   …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&lt;/result&gt;</a:t>
            </a:r>
            <a:endParaRPr lang="cs-CZ" sz="9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3528" y="2060848"/>
            <a:ext cx="85689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3528" y="4581128"/>
            <a:ext cx="85689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23146"/>
            <a:ext cx="1656184" cy="10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45224"/>
            <a:ext cx="57340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229200"/>
            <a:ext cx="866775" cy="64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877272"/>
            <a:ext cx="866775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229200"/>
            <a:ext cx="866775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661248"/>
            <a:ext cx="866775" cy="57340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9751" y="299925"/>
            <a:ext cx="541083" cy="83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16740" y="447214"/>
            <a:ext cx="883735" cy="5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4993" y="889081"/>
            <a:ext cx="588134" cy="8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45957" y="447214"/>
            <a:ext cx="883735" cy="58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4209" y="938178"/>
            <a:ext cx="883735" cy="60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8124" y="889081"/>
            <a:ext cx="585065" cy="8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62522" y="1085467"/>
            <a:ext cx="883735" cy="5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02582" y="594503"/>
            <a:ext cx="883735" cy="5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584" y="938178"/>
            <a:ext cx="883735" cy="58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79088" y="398118"/>
            <a:ext cx="883735" cy="58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4689" y="496310"/>
            <a:ext cx="883735" cy="68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9" cstate="print"/>
          <a:srcRect t="7408"/>
          <a:stretch>
            <a:fillRect/>
          </a:stretch>
        </p:blipFill>
        <p:spPr bwMode="auto">
          <a:xfrm>
            <a:off x="6719148" y="938178"/>
            <a:ext cx="883735" cy="61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67944" y="494116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GT – promising objects II</a:t>
            </a:r>
            <a:endParaRPr lang="cs-CZ" dirty="0"/>
          </a:p>
        </p:txBody>
      </p:sp>
      <p:pic>
        <p:nvPicPr>
          <p:cNvPr id="2050" name="Picture 2" descr="H:\GTpaper\GlobalSearch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418" y="1196752"/>
            <a:ext cx="675703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GT –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Manual evaluation </a:t>
            </a:r>
            <a:r>
              <a:rPr lang="en-US" dirty="0" smtClean="0"/>
              <a:t>of promising objects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At least two people </a:t>
            </a:r>
            <a:r>
              <a:rPr lang="en-US" dirty="0" smtClean="0"/>
              <a:t>evaluate each query-result pair</a:t>
            </a:r>
          </a:p>
          <a:p>
            <a:pPr lvl="1"/>
            <a:r>
              <a:rPr lang="en-US" dirty="0" smtClean="0"/>
              <a:t>Three relevance levels: </a:t>
            </a:r>
            <a:r>
              <a:rPr lang="en-US" dirty="0" smtClean="0">
                <a:solidFill>
                  <a:schemeClr val="accent1"/>
                </a:solidFill>
              </a:rPr>
              <a:t>very good (100 %), acceptable (50 %), irrelevant (0 %)</a:t>
            </a:r>
          </a:p>
          <a:p>
            <a:pPr lvl="1"/>
            <a:r>
              <a:rPr lang="en-US" dirty="0" smtClean="0"/>
              <a:t>Final relevance evaluated as average</a:t>
            </a:r>
          </a:p>
          <a:p>
            <a:r>
              <a:rPr lang="en-US" dirty="0" smtClean="0"/>
              <a:t>Web interface for relevance assessments</a:t>
            </a:r>
          </a:p>
        </p:txBody>
      </p:sp>
      <p:pic>
        <p:nvPicPr>
          <p:cNvPr id="3074" name="Picture 2" descr="H:\GTpaper\Interfa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949" y="3508690"/>
            <a:ext cx="6198475" cy="263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GT – statistics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28" y="1279301"/>
            <a:ext cx="6923112" cy="4958011"/>
          </a:xfrm>
        </p:spPr>
        <p:txBody>
          <a:bodyPr/>
          <a:lstStyle/>
          <a:p>
            <a:r>
              <a:rPr lang="en-US" dirty="0" smtClean="0"/>
              <a:t>Evaluation process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15 relevance judges </a:t>
            </a:r>
            <a:r>
              <a:rPr lang="en-US" dirty="0" smtClean="0"/>
              <a:t>(students and researchers in IT)</a:t>
            </a:r>
          </a:p>
          <a:p>
            <a:pPr lvl="1"/>
            <a:r>
              <a:rPr lang="en-US" dirty="0" smtClean="0"/>
              <a:t>1 month evaluation, net time estimation = 100 hours</a:t>
            </a:r>
          </a:p>
          <a:p>
            <a:pPr lvl="1"/>
            <a:r>
              <a:rPr lang="en-US" dirty="0" smtClean="0"/>
              <a:t>Total of </a:t>
            </a:r>
            <a:r>
              <a:rPr lang="en-US" dirty="0" smtClean="0">
                <a:solidFill>
                  <a:schemeClr val="accent1"/>
                </a:solidFill>
              </a:rPr>
              <a:t>128,141 evaluated query-result-user triplets</a:t>
            </a:r>
          </a:p>
          <a:p>
            <a:r>
              <a:rPr lang="en-US" dirty="0" smtClean="0"/>
              <a:t>GT statistics</a:t>
            </a:r>
          </a:p>
          <a:p>
            <a:pPr lvl="1"/>
            <a:r>
              <a:rPr lang="en-US" dirty="0" smtClean="0"/>
              <a:t>Average result evaluation</a:t>
            </a:r>
            <a:r>
              <a:rPr lang="en-US" dirty="0" smtClean="0"/>
              <a:t>: out of 578 result objects, 105 </a:t>
            </a:r>
            <a:r>
              <a:rPr lang="en-US" dirty="0" smtClean="0"/>
              <a:t>perfect </a:t>
            </a:r>
            <a:r>
              <a:rPr lang="en-US" dirty="0" smtClean="0"/>
              <a:t>ones </a:t>
            </a:r>
            <a:r>
              <a:rPr lang="en-US" dirty="0" smtClean="0"/>
              <a:t>(</a:t>
            </a:r>
            <a:r>
              <a:rPr lang="en-US" dirty="0" smtClean="0"/>
              <a:t>100 % </a:t>
            </a:r>
            <a:r>
              <a:rPr lang="en-US" dirty="0" smtClean="0"/>
              <a:t>relevance), 223 good objects (&gt;= 50 %), 315 irrelevant (0 %)</a:t>
            </a:r>
          </a:p>
          <a:p>
            <a:pPr lvl="1"/>
            <a:r>
              <a:rPr lang="en-US" dirty="0" smtClean="0"/>
              <a:t>Diverse results quality for individual queries =&gt; </a:t>
            </a:r>
            <a:r>
              <a:rPr lang="en-US" dirty="0" smtClean="0">
                <a:solidFill>
                  <a:schemeClr val="accent1"/>
                </a:solidFill>
              </a:rPr>
              <a:t>different difficulty of queries (as desired)</a:t>
            </a:r>
          </a:p>
          <a:p>
            <a:pPr lvl="1"/>
            <a:r>
              <a:rPr lang="en-US" dirty="0" smtClean="0"/>
              <a:t>Significant </a:t>
            </a:r>
            <a:r>
              <a:rPr lang="en-US" dirty="0" smtClean="0">
                <a:solidFill>
                  <a:schemeClr val="accent1"/>
                </a:solidFill>
              </a:rPr>
              <a:t>agreement in evaluations </a:t>
            </a:r>
            <a:r>
              <a:rPr lang="en-US" dirty="0" smtClean="0"/>
              <a:t>by individual judges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658" y="5085184"/>
            <a:ext cx="392971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Profimedia</a:t>
            </a:r>
            <a:r>
              <a:rPr lang="en-US" dirty="0" smtClean="0"/>
              <a:t> platform services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services available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Data download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Evaluation of submitted results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Expansion of the partial ground truth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Data download</a:t>
            </a:r>
          </a:p>
          <a:p>
            <a:pPr lvl="1"/>
            <a:r>
              <a:rPr lang="en-US" dirty="0" smtClean="0"/>
              <a:t>Registration and </a:t>
            </a:r>
            <a:r>
              <a:rPr lang="en-US" dirty="0" smtClean="0">
                <a:solidFill>
                  <a:schemeClr val="accent1"/>
                </a:solidFill>
              </a:rPr>
              <a:t>agreement to the usage terms</a:t>
            </a:r>
          </a:p>
          <a:p>
            <a:pPr lvl="1"/>
            <a:r>
              <a:rPr lang="en-US" dirty="0" smtClean="0"/>
              <a:t>Access to 20 M </a:t>
            </a:r>
            <a:r>
              <a:rPr lang="en-US" dirty="0" err="1" smtClean="0"/>
              <a:t>Profimedia</a:t>
            </a:r>
            <a:r>
              <a:rPr lang="en-US" dirty="0" smtClean="0"/>
              <a:t> images and 100 query topics</a:t>
            </a:r>
          </a:p>
          <a:p>
            <a:pPr lvl="1"/>
            <a:r>
              <a:rPr lang="en-US" dirty="0" smtClean="0"/>
              <a:t>Public demo for collection browsing: </a:t>
            </a:r>
            <a:r>
              <a:rPr lang="en-US" dirty="0" smtClean="0">
                <a:solidFill>
                  <a:schemeClr val="accent1"/>
                </a:solidFill>
              </a:rPr>
              <a:t>http://mufin.fi.muni.cz/profimedia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Profimedia</a:t>
            </a:r>
            <a:r>
              <a:rPr lang="en-US" dirty="0" smtClean="0"/>
              <a:t> platform services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28" y="1279301"/>
            <a:ext cx="7283152" cy="2509739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000" dirty="0" smtClean="0">
                <a:solidFill>
                  <a:schemeClr val="accent1"/>
                </a:solidFill>
              </a:rPr>
              <a:t>Evaluation of submitted results</a:t>
            </a:r>
          </a:p>
          <a:p>
            <a:pPr lvl="1"/>
            <a:r>
              <a:rPr lang="en-US" dirty="0" smtClean="0"/>
              <a:t>Users </a:t>
            </a:r>
            <a:r>
              <a:rPr lang="en-US" dirty="0" smtClean="0">
                <a:solidFill>
                  <a:schemeClr val="accent1"/>
                </a:solidFill>
              </a:rPr>
              <a:t>submit their results in XML </a:t>
            </a:r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The relevance of results is </a:t>
            </a:r>
            <a:r>
              <a:rPr lang="en-US" dirty="0" smtClean="0">
                <a:solidFill>
                  <a:schemeClr val="accent1"/>
                </a:solidFill>
              </a:rPr>
              <a:t>checked against the partial GT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exported to XML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Objects with unknown relevance can be evaluated manually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83768" y="3356992"/>
            <a:ext cx="5688632" cy="259228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profimedia_evaluated_result_set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created="2011-04-19T18:46:01"&gt;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&lt;result id="qoWordnet-textAndVisual_kw2.5_size2000-reverseKnnRank_iw0.0"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query_id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="0000023096"&gt;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&lt;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aggregate_relevance_statistics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&lt;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average_relevance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value="12.5"/&gt;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&lt;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standard_deviation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value="30.980984670161995"/&gt;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   …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&lt;/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aggregate_relevance_statistics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&lt;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objects_evaluation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&lt;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eval_object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id="0000023096"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average_relevance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="100.0"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number_of_evaluations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="2"/&gt;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&lt;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eval_object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id="0002282845"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average_relevance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="0.0"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number_of_evaluations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="2"/&gt;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…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&lt;/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objects_evaluation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&lt;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not_evaluated_objects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&lt;object id="0012716237"/&gt;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&lt;object id="0043240911"/&gt;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&lt;/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not_evaluated_objects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&lt;/result&gt;</a:t>
            </a:r>
          </a:p>
          <a:p>
            <a:pPr marL="5413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&lt;/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profimedia_evaluated_result_set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Profimedia</a:t>
            </a:r>
            <a:r>
              <a:rPr lang="en-US" dirty="0" smtClean="0"/>
              <a:t> platform services III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solidFill>
                  <a:schemeClr val="accent1"/>
                </a:solidFill>
              </a:rPr>
              <a:t>Expansion of the partial ground truth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New query objects </a:t>
            </a:r>
            <a:r>
              <a:rPr lang="en-US" dirty="0" smtClean="0"/>
              <a:t>can be introduced</a:t>
            </a:r>
          </a:p>
          <a:p>
            <a:pPr lvl="2">
              <a:defRPr/>
            </a:pPr>
            <a:r>
              <a:rPr lang="en-US" dirty="0" smtClean="0"/>
              <a:t>Candidate sets created using our set of methods, external ones or both</a:t>
            </a:r>
          </a:p>
          <a:p>
            <a:pPr lvl="1">
              <a:defRPr/>
            </a:pPr>
            <a:r>
              <a:rPr lang="en-US" dirty="0" smtClean="0"/>
              <a:t>Existing candidate sets can be expanded by </a:t>
            </a:r>
            <a:r>
              <a:rPr lang="en-US" dirty="0" smtClean="0">
                <a:solidFill>
                  <a:schemeClr val="accent1"/>
                </a:solidFill>
              </a:rPr>
              <a:t>external search methods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Web interface for evaluation </a:t>
            </a:r>
            <a:r>
              <a:rPr lang="en-US" dirty="0" smtClean="0"/>
              <a:t>of new candidates</a:t>
            </a:r>
          </a:p>
          <a:p>
            <a:pPr lvl="1">
              <a:defRPr/>
            </a:pPr>
            <a:r>
              <a:rPr lang="en-US" dirty="0" smtClean="0"/>
              <a:t>All additions </a:t>
            </a:r>
            <a:r>
              <a:rPr lang="en-US" dirty="0" smtClean="0">
                <a:solidFill>
                  <a:schemeClr val="accent1"/>
                </a:solidFill>
              </a:rPr>
              <a:t>immediately available </a:t>
            </a:r>
            <a:r>
              <a:rPr lang="en-US" dirty="0" smtClean="0"/>
              <a:t>for download and evaluation service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Large, freely available </a:t>
            </a:r>
            <a:r>
              <a:rPr lang="en-US" dirty="0" smtClean="0"/>
              <a:t>collection for evaluation of image search methods</a:t>
            </a:r>
          </a:p>
          <a:p>
            <a:pPr lvl="1"/>
            <a:r>
              <a:rPr lang="en-US" dirty="0" smtClean="0"/>
              <a:t>Data collection with </a:t>
            </a:r>
            <a:r>
              <a:rPr lang="en-US" dirty="0" smtClean="0">
                <a:solidFill>
                  <a:schemeClr val="accent1"/>
                </a:solidFill>
              </a:rPr>
              <a:t>ground truth </a:t>
            </a:r>
            <a:r>
              <a:rPr lang="en-US" dirty="0" smtClean="0"/>
              <a:t>for queries</a:t>
            </a:r>
            <a:endParaRPr lang="en-US" dirty="0" smtClean="0"/>
          </a:p>
          <a:p>
            <a:r>
              <a:rPr lang="en-US" dirty="0" smtClean="0"/>
              <a:t>Result: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Profimedia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evaluation platform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20 million images</a:t>
            </a:r>
            <a:r>
              <a:rPr lang="en-US" dirty="0" smtClean="0"/>
              <a:t>, free for non-commercial use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100 query topics, </a:t>
            </a:r>
            <a:r>
              <a:rPr lang="en-US" dirty="0" smtClean="0"/>
              <a:t>new topics can be added via service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Partial ground truth</a:t>
            </a:r>
            <a:r>
              <a:rPr lang="en-US" dirty="0" smtClean="0"/>
              <a:t>, service for </a:t>
            </a:r>
            <a:r>
              <a:rPr lang="en-US" dirty="0" smtClean="0">
                <a:solidFill>
                  <a:schemeClr val="accent1"/>
                </a:solidFill>
              </a:rPr>
              <a:t>collaborative extending</a:t>
            </a:r>
          </a:p>
          <a:p>
            <a:pPr lvl="1"/>
            <a:r>
              <a:rPr lang="en-US" dirty="0" smtClean="0"/>
              <a:t>Service for </a:t>
            </a:r>
            <a:r>
              <a:rPr lang="en-US" dirty="0" smtClean="0">
                <a:solidFill>
                  <a:schemeClr val="accent1"/>
                </a:solidFill>
              </a:rPr>
              <a:t>automatic evaluation of submitted results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http://mufin.fi.muni.cz/profiset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accent1"/>
                </a:solidFill>
              </a:rPr>
              <a:t>Motivation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Why is it important to create a new evaluation platform?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Profimedia</a:t>
            </a:r>
            <a:r>
              <a:rPr lang="en-US" dirty="0" smtClean="0">
                <a:solidFill>
                  <a:schemeClr val="accent1"/>
                </a:solidFill>
              </a:rPr>
              <a:t> evaluation platform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accent1"/>
                </a:solidFill>
              </a:rPr>
              <a:t>Dataset</a:t>
            </a:r>
          </a:p>
          <a:p>
            <a:pPr marL="742950" lvl="2" indent="-342900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Dataset properties, descriptors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accent1"/>
                </a:solidFill>
              </a:rPr>
              <a:t>Test query objects</a:t>
            </a:r>
          </a:p>
          <a:p>
            <a:pPr marL="719138" indent="-719138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Topics, query definition</a:t>
            </a:r>
          </a:p>
          <a:p>
            <a:pPr lvl="1">
              <a:spcAft>
                <a:spcPts val="300"/>
              </a:spcAft>
            </a:pPr>
            <a:r>
              <a:rPr lang="en-US" dirty="0" smtClean="0">
                <a:solidFill>
                  <a:schemeClr val="accent1"/>
                </a:solidFill>
              </a:rPr>
              <a:t>Partial ground truth </a:t>
            </a:r>
          </a:p>
          <a:p>
            <a:pPr marL="719138" lvl="2" indent="-719138"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Creation, statistics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accent1"/>
                </a:solidFill>
              </a:rPr>
              <a:t>Services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Collection download, ground truth expansion, evaluation of search results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Conclusion &amp; discussion</a:t>
            </a:r>
            <a:endParaRPr lang="cs-CZ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Test collections with ground truth (GT) </a:t>
            </a:r>
            <a:r>
              <a:rPr lang="en-US" dirty="0" smtClean="0"/>
              <a:t>necessary for </a:t>
            </a:r>
            <a:r>
              <a:rPr lang="en-US" dirty="0" smtClean="0">
                <a:solidFill>
                  <a:schemeClr val="accent1"/>
                </a:solidFill>
              </a:rPr>
              <a:t>evaluation</a:t>
            </a:r>
            <a:r>
              <a:rPr lang="en-US" dirty="0" smtClean="0"/>
              <a:t> of search methods</a:t>
            </a:r>
          </a:p>
          <a:p>
            <a:pPr lvl="1"/>
            <a:r>
              <a:rPr lang="en-US" dirty="0" smtClean="0"/>
              <a:t>Research reports, evaluation competitions (i.e. </a:t>
            </a:r>
            <a:r>
              <a:rPr lang="en-US" dirty="0" err="1" smtClean="0"/>
              <a:t>ImageCLEF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Existing image collections </a:t>
            </a:r>
            <a:r>
              <a:rPr lang="en-US" dirty="0" smtClean="0">
                <a:solidFill>
                  <a:schemeClr val="accent1"/>
                </a:solidFill>
              </a:rPr>
              <a:t>not satisfactory for large-scale image search</a:t>
            </a:r>
          </a:p>
          <a:p>
            <a:pPr lvl="1"/>
            <a:r>
              <a:rPr lang="en-US" dirty="0" smtClean="0"/>
              <a:t>Corel – small </a:t>
            </a:r>
          </a:p>
          <a:p>
            <a:pPr lvl="1"/>
            <a:r>
              <a:rPr lang="en-US" dirty="0" smtClean="0"/>
              <a:t>MIR </a:t>
            </a:r>
            <a:r>
              <a:rPr lang="en-US" dirty="0" err="1" smtClean="0"/>
              <a:t>Flickr</a:t>
            </a:r>
            <a:r>
              <a:rPr lang="en-US" dirty="0" smtClean="0"/>
              <a:t> – small, GT only accessible to </a:t>
            </a:r>
            <a:r>
              <a:rPr lang="en-US" dirty="0" err="1" smtClean="0"/>
              <a:t>ImageCLEF</a:t>
            </a:r>
            <a:r>
              <a:rPr lang="en-US" dirty="0" smtClean="0"/>
              <a:t> participants</a:t>
            </a:r>
          </a:p>
          <a:p>
            <a:pPr lvl="1"/>
            <a:r>
              <a:rPr lang="en-US" dirty="0" err="1" smtClean="0"/>
              <a:t>CoPhIR</a:t>
            </a:r>
            <a:r>
              <a:rPr lang="en-US" dirty="0" smtClean="0"/>
              <a:t> – GT not available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Desired platform properties</a:t>
            </a:r>
          </a:p>
          <a:p>
            <a:pPr lvl="1"/>
            <a:r>
              <a:rPr lang="en-US" dirty="0" smtClean="0"/>
              <a:t>Large </a:t>
            </a:r>
            <a:r>
              <a:rPr lang="en-US" dirty="0" smtClean="0"/>
              <a:t>dataset with real-world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Query topics with ground truth</a:t>
            </a:r>
          </a:p>
          <a:p>
            <a:pPr lvl="1"/>
            <a:r>
              <a:rPr lang="en-US" dirty="0" smtClean="0"/>
              <a:t>Extensibility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Profimedia</a:t>
            </a:r>
            <a:r>
              <a:rPr lang="en-US" dirty="0" smtClean="0"/>
              <a:t> dataset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20 million images </a:t>
            </a:r>
            <a:r>
              <a:rPr lang="en-US" dirty="0" smtClean="0"/>
              <a:t>from </a:t>
            </a:r>
            <a:r>
              <a:rPr lang="en-US" dirty="0" err="1" smtClean="0"/>
              <a:t>Profimedia</a:t>
            </a:r>
            <a:r>
              <a:rPr lang="en-US" dirty="0" smtClean="0"/>
              <a:t> </a:t>
            </a:r>
            <a:r>
              <a:rPr lang="en-US" dirty="0" err="1" smtClean="0"/>
              <a:t>photostock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http://www.profimedia.com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High quality photos </a:t>
            </a:r>
            <a:r>
              <a:rPr lang="en-US" dirty="0" smtClean="0"/>
              <a:t>of nature, people, places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Thumbnail images</a:t>
            </a:r>
            <a:r>
              <a:rPr lang="en-US" dirty="0" smtClean="0"/>
              <a:t>, link to full size original image</a:t>
            </a:r>
          </a:p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Supervised annotations</a:t>
            </a:r>
          </a:p>
          <a:p>
            <a:pPr lvl="2"/>
            <a:r>
              <a:rPr lang="en-US" dirty="0" smtClean="0"/>
              <a:t>Title (3 to 10 words) </a:t>
            </a:r>
          </a:p>
          <a:p>
            <a:pPr lvl="2"/>
            <a:r>
              <a:rPr lang="en-US" dirty="0" smtClean="0"/>
              <a:t>Keywords (20 </a:t>
            </a:r>
            <a:r>
              <a:rPr lang="en-US" dirty="0" smtClean="0"/>
              <a:t>on </a:t>
            </a:r>
            <a:r>
              <a:rPr lang="en-US" dirty="0" smtClean="0"/>
              <a:t>average)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Five MPEG7 descriptors</a:t>
            </a:r>
          </a:p>
          <a:p>
            <a:pPr lvl="2"/>
            <a:r>
              <a:rPr lang="en-US" dirty="0" smtClean="0"/>
              <a:t>Shape and color visual descriptors</a:t>
            </a:r>
          </a:p>
          <a:p>
            <a:pPr lvl="2"/>
            <a:r>
              <a:rPr lang="en-US" dirty="0" smtClean="0"/>
              <a:t> Scalable Color, Color Structure, Color Layout, Edge Histogram, Region Shape</a:t>
            </a:r>
          </a:p>
          <a:p>
            <a:pPr lvl="2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Profimedia</a:t>
            </a:r>
            <a:r>
              <a:rPr lang="en-US" dirty="0" smtClean="0"/>
              <a:t> dataset – example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1207519" cy="7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2420888"/>
            <a:ext cx="648072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id</a:t>
            </a:r>
            <a:r>
              <a:rPr lang="en-US" sz="1200" b="1" dirty="0" smtClean="0"/>
              <a:t>: </a:t>
            </a:r>
            <a:r>
              <a:rPr lang="cs-CZ" sz="1200" dirty="0" smtClean="0"/>
              <a:t>0000023096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dirty="0" smtClean="0">
                <a:solidFill>
                  <a:schemeClr val="accent1"/>
                </a:solidFill>
              </a:rPr>
              <a:t>link to </a:t>
            </a:r>
            <a:r>
              <a:rPr lang="cs-CZ" sz="1200" b="1" dirty="0" err="1" smtClean="0">
                <a:solidFill>
                  <a:schemeClr val="accent1"/>
                </a:solidFill>
              </a:rPr>
              <a:t>Profimedia</a:t>
            </a:r>
            <a:r>
              <a:rPr lang="cs-CZ" sz="12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source page</a:t>
            </a:r>
            <a:r>
              <a:rPr lang="en-US" sz="1200" b="1" dirty="0" smtClean="0"/>
              <a:t>: </a:t>
            </a:r>
            <a:r>
              <a:rPr lang="en-US" sz="1200" dirty="0" smtClean="0"/>
              <a:t>http://www.profimedia.cz/image/detail/0000023096</a:t>
            </a:r>
          </a:p>
          <a:p>
            <a:endParaRPr lang="en-US" sz="1200" dirty="0" smtClean="0"/>
          </a:p>
          <a:p>
            <a:r>
              <a:rPr lang="cs-CZ" sz="1200" b="1" dirty="0" err="1" smtClean="0">
                <a:solidFill>
                  <a:schemeClr val="accent1"/>
                </a:solidFill>
              </a:rPr>
              <a:t>title</a:t>
            </a:r>
            <a:r>
              <a:rPr lang="cs-CZ" sz="1200" b="1" dirty="0" smtClean="0"/>
              <a:t>: </a:t>
            </a:r>
            <a:r>
              <a:rPr lang="en-US" sz="1200" dirty="0" smtClean="0"/>
              <a:t>Statue in front of pyramid, The Sphinx, Pyramid of </a:t>
            </a:r>
            <a:r>
              <a:rPr lang="en-US" sz="1200" dirty="0" err="1" smtClean="0"/>
              <a:t>Chephren</a:t>
            </a:r>
            <a:r>
              <a:rPr lang="en-US" sz="1200" dirty="0" smtClean="0"/>
              <a:t>, Giza, Cairo, Egypt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b="1" dirty="0" err="1" smtClean="0">
                <a:solidFill>
                  <a:schemeClr val="accent1"/>
                </a:solidFill>
              </a:rPr>
              <a:t>keywords</a:t>
            </a:r>
            <a:r>
              <a:rPr lang="cs-CZ" sz="1200" b="1" dirty="0" smtClean="0"/>
              <a:t>:</a:t>
            </a:r>
            <a:r>
              <a:rPr lang="en-US" sz="1200" b="1" dirty="0" smtClean="0"/>
              <a:t> </a:t>
            </a:r>
            <a:r>
              <a:rPr lang="en-US" sz="1200" dirty="0" err="1" smtClean="0"/>
              <a:t>africa</a:t>
            </a:r>
            <a:r>
              <a:rPr lang="en-US" sz="1200" dirty="0" smtClean="0"/>
              <a:t>, </a:t>
            </a:r>
            <a:r>
              <a:rPr lang="en-US" sz="1200" dirty="0" err="1" smtClean="0"/>
              <a:t>egypt</a:t>
            </a:r>
            <a:r>
              <a:rPr lang="en-US" sz="1200" dirty="0" smtClean="0"/>
              <a:t>, </a:t>
            </a:r>
            <a:r>
              <a:rPr lang="en-US" sz="1200" dirty="0" err="1" smtClean="0"/>
              <a:t>cairo</a:t>
            </a:r>
            <a:r>
              <a:rPr lang="en-US" sz="1200" dirty="0" smtClean="0"/>
              <a:t>, northern, near </a:t>
            </a:r>
            <a:r>
              <a:rPr lang="en-US" sz="1200" dirty="0" err="1" smtClean="0"/>
              <a:t>gizeh</a:t>
            </a:r>
            <a:r>
              <a:rPr lang="en-US" sz="1200" dirty="0" smtClean="0"/>
              <a:t>, with sphinx, heritage, </a:t>
            </a:r>
            <a:r>
              <a:rPr lang="en-US" sz="1200" dirty="0" err="1" smtClean="0"/>
              <a:t>chephren-pyramides</a:t>
            </a:r>
            <a:r>
              <a:rPr lang="en-US" sz="1200" dirty="0" smtClean="0"/>
              <a:t>, north, world</a:t>
            </a:r>
          </a:p>
          <a:p>
            <a:endParaRPr lang="en-US" sz="1200" dirty="0" smtClean="0"/>
          </a:p>
          <a:p>
            <a:r>
              <a:rPr lang="en-US" sz="1200" b="1" dirty="0" smtClean="0">
                <a:solidFill>
                  <a:schemeClr val="accent1"/>
                </a:solidFill>
              </a:rPr>
              <a:t>MPEG-7 descriptors</a:t>
            </a:r>
            <a:r>
              <a:rPr lang="en-US" sz="1200" dirty="0" smtClean="0"/>
              <a:t>: </a:t>
            </a:r>
          </a:p>
          <a:p>
            <a:r>
              <a:rPr lang="en-US" sz="1100" dirty="0" smtClean="0"/>
              <a:t>Scalable Color: -42, -51, -127, 55, 52, 33, 23, 31, -19, -8, 10, 20, 14, 12, 19, 22, 5, -1, 0, 2, 15, -16, 1, 2, 10, 0, 2, 0, 12, 5, 1, -4, 2, 3, 2, 1, 0, 0, 1, 2, 1, 6, 2, 3, 1, 1, 4, 3, -5, -3, 0, 2, 2, 3, 3, 0, -1, -4, 0, -2, 1, 0, -3, -3</a:t>
            </a:r>
          </a:p>
          <a:p>
            <a:r>
              <a:rPr lang="en-US" sz="1100" dirty="0" smtClean="0"/>
              <a:t>Color Structure: 78, 189, 6, 0, 0, 0, 0, 0, 57, 20, 255, 60, 122, 12, 0, 0, 0, 0, 0, 0, 0, 0, 1, 0, 255, 208, 105, 18, 105, 37, 10, 0, 0, 0, 0, 0, 8, 3, 3, 0, 70, 10, 7, 0, 36, 0, 0, 0, 0, 0, 0, 0, 6, 1, 1, 0, 33, 0, 0, 1, 0, 0, 0, 0</a:t>
            </a:r>
          </a:p>
          <a:p>
            <a:r>
              <a:rPr lang="en-US" sz="1100" dirty="0" smtClean="0"/>
              <a:t>Color Layout: 14, 17, 23, 9, 18, 9; 9, 14, 14; 31, 15, 17</a:t>
            </a:r>
          </a:p>
          <a:p>
            <a:r>
              <a:rPr lang="en-US" sz="1100" dirty="0" smtClean="0"/>
              <a:t>Edge Histogram: 4, 3, 6, 7, 2, 4, 3, 6, 7, 4, 3, 4, 7, 6, 3, 4, 2, 7, 5, 6, 3, 4, 2, 6, 6, 3, 4, 4, 5, 6, 4, 3, 6, 6, 5, 4, 2, 7, 6, 4, 3, 3, 5, 7, 4, 3, 4, 6, 6, 4, 3, 2, 7, 4, 6, 5, 1, 6, 6, 4, 2, 2, 6, 7, 3, 3, 1, 2, 7, 6, 3, 3, 7, 3, 3, 5, 3, 5, 4, 4</a:t>
            </a:r>
          </a:p>
          <a:p>
            <a:r>
              <a:rPr lang="en-US" sz="1100" dirty="0" smtClean="0"/>
              <a:t>Region Shape: 15, 12, 15, 8, 10, 8, 15, 14, 7, 12, 7, 12, 15, 10, 8, 13, 11, 7, 15, 14, 0, 6, 8, 9, 10, 8, 0, 7, 2, 7, 7, 5, 5, 8, 7, 1</a:t>
            </a:r>
          </a:p>
          <a:p>
            <a:endParaRPr lang="en-US" sz="1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63688" y="1340768"/>
            <a:ext cx="6696744" cy="453650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query objects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Choice of query topics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Diverse topics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en-US" dirty="0" smtClean="0"/>
              <a:t>Different </a:t>
            </a:r>
            <a:r>
              <a:rPr lang="en-US" dirty="0" smtClean="0">
                <a:solidFill>
                  <a:schemeClr val="accent1"/>
                </a:solidFill>
              </a:rPr>
              <a:t>difficulty levels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Clear ground truth</a:t>
            </a:r>
          </a:p>
          <a:p>
            <a:pPr lvl="1"/>
            <a:r>
              <a:rPr lang="en-US" dirty="0" smtClean="0"/>
              <a:t>Definition of a topic</a:t>
            </a:r>
          </a:p>
          <a:p>
            <a:pPr lvl="2"/>
            <a:r>
              <a:rPr lang="en-US" dirty="0" smtClean="0"/>
              <a:t>Support</a:t>
            </a:r>
            <a:r>
              <a:rPr lang="en-US" dirty="0" smtClean="0">
                <a:solidFill>
                  <a:schemeClr val="accent1"/>
                </a:solidFill>
              </a:rPr>
              <a:t> multimodal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search</a:t>
            </a:r>
          </a:p>
          <a:p>
            <a:r>
              <a:rPr lang="en-US" dirty="0" err="1" smtClean="0"/>
              <a:t>Profimedia</a:t>
            </a:r>
            <a:r>
              <a:rPr lang="en-US" dirty="0" smtClean="0"/>
              <a:t> queries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100 query objects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1"/>
                </a:solidFill>
              </a:rPr>
              <a:t> 14 </a:t>
            </a:r>
            <a:r>
              <a:rPr lang="en-US" dirty="0" err="1" smtClean="0">
                <a:solidFill>
                  <a:schemeClr val="accent1"/>
                </a:solidFill>
              </a:rPr>
              <a:t>tematic</a:t>
            </a:r>
            <a:r>
              <a:rPr lang="en-US" dirty="0" smtClean="0">
                <a:solidFill>
                  <a:schemeClr val="accent1"/>
                </a:solidFill>
              </a:rPr>
              <a:t> groups</a:t>
            </a:r>
            <a:r>
              <a:rPr lang="en-US" dirty="0" smtClean="0"/>
              <a:t> (e.g. animal, art, building, event, …)</a:t>
            </a:r>
            <a:endParaRPr lang="en-US" dirty="0" smtClean="0"/>
          </a:p>
          <a:p>
            <a:pPr lvl="2"/>
            <a:r>
              <a:rPr lang="en-US" dirty="0" smtClean="0"/>
              <a:t>Popular queries from </a:t>
            </a:r>
            <a:r>
              <a:rPr lang="en-US" dirty="0" err="1" smtClean="0"/>
              <a:t>Profimedia</a:t>
            </a:r>
            <a:r>
              <a:rPr lang="en-US" dirty="0" smtClean="0"/>
              <a:t> logs</a:t>
            </a:r>
          </a:p>
          <a:p>
            <a:pPr lvl="2"/>
            <a:r>
              <a:rPr lang="en-US" dirty="0" smtClean="0"/>
              <a:t>Easy/difficult queries from our experience</a:t>
            </a:r>
          </a:p>
          <a:p>
            <a:pPr lvl="1"/>
            <a:r>
              <a:rPr lang="en-US" dirty="0" smtClean="0"/>
              <a:t>Query is defined by an </a:t>
            </a:r>
            <a:r>
              <a:rPr lang="en-US" dirty="0" smtClean="0">
                <a:solidFill>
                  <a:schemeClr val="accent1"/>
                </a:solidFill>
              </a:rPr>
              <a:t>example image and one or </a:t>
            </a:r>
            <a:r>
              <a:rPr lang="en-US" dirty="0" smtClean="0">
                <a:solidFill>
                  <a:schemeClr val="accent1"/>
                </a:solidFill>
              </a:rPr>
              <a:t>several keywords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At least 10 relevant results must exist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query objects – example</a:t>
            </a: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2123728" y="1628800"/>
            <a:ext cx="6032649" cy="3750029"/>
            <a:chOff x="2123728" y="1628800"/>
            <a:chExt cx="6032649" cy="3750029"/>
          </a:xfrm>
        </p:grpSpPr>
        <p:pic>
          <p:nvPicPr>
            <p:cNvPr id="1026" name="Picture 2" descr="H:\GTpaper\GT-queryObjects.png"/>
            <p:cNvPicPr>
              <a:picLocks noChangeAspect="1" noChangeArrowheads="1"/>
            </p:cNvPicPr>
            <p:nvPr/>
          </p:nvPicPr>
          <p:blipFill>
            <a:blip r:embed="rId2" cstate="print"/>
            <a:srcRect t="2793" r="25331"/>
            <a:stretch>
              <a:fillRect/>
            </a:stretch>
          </p:blipFill>
          <p:spPr bwMode="auto">
            <a:xfrm>
              <a:off x="2123728" y="1628800"/>
              <a:ext cx="5976664" cy="2506092"/>
            </a:xfrm>
            <a:prstGeom prst="rect">
              <a:avLst/>
            </a:prstGeom>
            <a:noFill/>
          </p:spPr>
        </p:pic>
        <p:pic>
          <p:nvPicPr>
            <p:cNvPr id="5" name="Picture 2" descr="H:\GTpaper\GT-queryObjects.png"/>
            <p:cNvPicPr>
              <a:picLocks noChangeAspect="1" noChangeArrowheads="1"/>
            </p:cNvPicPr>
            <p:nvPr/>
          </p:nvPicPr>
          <p:blipFill>
            <a:blip r:embed="rId2" cstate="print"/>
            <a:srcRect l="62203" t="2793" r="775" b="48449"/>
            <a:stretch>
              <a:fillRect/>
            </a:stretch>
          </p:blipFill>
          <p:spPr bwMode="auto">
            <a:xfrm>
              <a:off x="2174552" y="4097544"/>
              <a:ext cx="2963362" cy="1257045"/>
            </a:xfrm>
            <a:prstGeom prst="rect">
              <a:avLst/>
            </a:prstGeom>
            <a:noFill/>
          </p:spPr>
        </p:pic>
        <p:pic>
          <p:nvPicPr>
            <p:cNvPr id="6" name="Picture 2" descr="H:\GTpaper\GT-queryObjects.png"/>
            <p:cNvPicPr>
              <a:picLocks noChangeAspect="1" noChangeArrowheads="1"/>
            </p:cNvPicPr>
            <p:nvPr/>
          </p:nvPicPr>
          <p:blipFill>
            <a:blip r:embed="rId2" cstate="print"/>
            <a:srcRect l="62235" t="50962"/>
            <a:stretch>
              <a:fillRect/>
            </a:stretch>
          </p:blipFill>
          <p:spPr bwMode="auto">
            <a:xfrm>
              <a:off x="5133600" y="4114436"/>
              <a:ext cx="3022777" cy="1264393"/>
            </a:xfrm>
            <a:prstGeom prst="rect">
              <a:avLst/>
            </a:prstGeom>
            <a:noFill/>
          </p:spPr>
        </p:pic>
      </p:grpSp>
      <p:pic>
        <p:nvPicPr>
          <p:cNvPr id="8" name="Picture 2" descr="H:\GTpaper\GT-queryObjects.png"/>
          <p:cNvPicPr>
            <a:picLocks noChangeAspect="1" noChangeArrowheads="1"/>
          </p:cNvPicPr>
          <p:nvPr/>
        </p:nvPicPr>
        <p:blipFill>
          <a:blip r:embed="rId2" cstate="print"/>
          <a:srcRect l="62235" t="50962" b="45949"/>
          <a:stretch>
            <a:fillRect/>
          </a:stretch>
        </p:blipFill>
        <p:spPr bwMode="auto">
          <a:xfrm>
            <a:off x="5130648" y="4103157"/>
            <a:ext cx="3022777" cy="79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ground truth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Ground truth</a:t>
            </a:r>
          </a:p>
          <a:p>
            <a:pPr lvl="1"/>
            <a:r>
              <a:rPr lang="en-US" dirty="0" smtClean="0"/>
              <a:t>Relevance of </a:t>
            </a:r>
            <a:r>
              <a:rPr lang="en-US" dirty="0" smtClean="0">
                <a:solidFill>
                  <a:schemeClr val="accent1"/>
                </a:solidFill>
              </a:rPr>
              <a:t>each object in the dataset with respect to each query</a:t>
            </a:r>
          </a:p>
          <a:p>
            <a:pPr lvl="2"/>
            <a:r>
              <a:rPr lang="en-US" dirty="0" smtClean="0"/>
              <a:t>100 x 2 000 000 = 200 M relevance assessments</a:t>
            </a:r>
          </a:p>
          <a:p>
            <a:pPr lvl="1"/>
            <a:r>
              <a:rPr lang="en-US" dirty="0" smtClean="0"/>
              <a:t>Obtaining full ground truth</a:t>
            </a:r>
            <a:r>
              <a:rPr lang="en-US" dirty="0" smtClean="0">
                <a:solidFill>
                  <a:schemeClr val="accent1"/>
                </a:solidFill>
              </a:rPr>
              <a:t> very difficult</a:t>
            </a:r>
          </a:p>
          <a:p>
            <a:pPr lvl="2"/>
            <a:r>
              <a:rPr lang="en-US" dirty="0" smtClean="0"/>
              <a:t>Automated approaches?</a:t>
            </a:r>
          </a:p>
          <a:p>
            <a:pPr lvl="2"/>
            <a:r>
              <a:rPr lang="en-US" dirty="0" smtClean="0"/>
              <a:t>Human participation – </a:t>
            </a:r>
            <a:r>
              <a:rPr lang="en-US" dirty="0" err="1" smtClean="0"/>
              <a:t>crowdsourcing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Partial ground truth</a:t>
            </a:r>
          </a:p>
          <a:p>
            <a:pPr lvl="1"/>
            <a:r>
              <a:rPr lang="en-US" dirty="0" smtClean="0"/>
              <a:t>New concept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Only promising objects are evaluated with respect to given query</a:t>
            </a:r>
          </a:p>
          <a:p>
            <a:pPr lvl="1"/>
            <a:r>
              <a:rPr lang="en-US" dirty="0" smtClean="0"/>
              <a:t>To obtain the promising objects, a number of diverse search methods</a:t>
            </a:r>
            <a:r>
              <a:rPr lang="en-US" dirty="0"/>
              <a:t> </a:t>
            </a:r>
            <a:r>
              <a:rPr lang="en-US" dirty="0" smtClean="0"/>
              <a:t>are evaluated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GT – obtaining promising objects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State-of-the-art retrieval methods</a:t>
            </a:r>
          </a:p>
          <a:p>
            <a:pPr lvl="1"/>
            <a:r>
              <a:rPr lang="en-US" dirty="0" smtClean="0"/>
              <a:t>Nearest neighbor queries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Text-based, content-based, multimodal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Multi-phase query processing</a:t>
            </a:r>
          </a:p>
          <a:p>
            <a:pPr lvl="2"/>
            <a:r>
              <a:rPr lang="en-US" dirty="0" smtClean="0"/>
              <a:t>Query expansion</a:t>
            </a:r>
          </a:p>
          <a:p>
            <a:pPr lvl="2"/>
            <a:r>
              <a:rPr lang="en-US" dirty="0" smtClean="0"/>
              <a:t>Basic search</a:t>
            </a:r>
          </a:p>
          <a:p>
            <a:pPr lvl="2"/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Different parameter settings</a:t>
            </a:r>
          </a:p>
          <a:p>
            <a:pPr lvl="1"/>
            <a:r>
              <a:rPr lang="en-US" dirty="0" smtClean="0"/>
              <a:t>Implementation uses MESSIF framework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Altogether 140 search methods evaluated for each query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Top 20 objects from each method get to the evaluation pool</a:t>
            </a:r>
          </a:p>
          <a:p>
            <a:pPr lvl="1"/>
            <a:r>
              <a:rPr lang="en-US" dirty="0" smtClean="0"/>
              <a:t>Average size of evaluation pool: </a:t>
            </a:r>
            <a:r>
              <a:rPr lang="en-US" dirty="0" smtClean="0">
                <a:solidFill>
                  <a:schemeClr val="accent1"/>
                </a:solidFill>
              </a:rPr>
              <a:t>578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823</Words>
  <Application>Microsoft Office PowerPoint</Application>
  <PresentationFormat>On-screen Show (4:3)</PresentationFormat>
  <Paragraphs>169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Motiv sady Office</vt:lpstr>
      <vt:lpstr>Evaluation Platform for Content-based Image Retrieval Systems</vt:lpstr>
      <vt:lpstr>Outline</vt:lpstr>
      <vt:lpstr>Motivation</vt:lpstr>
      <vt:lpstr>Profimedia dataset</vt:lpstr>
      <vt:lpstr>Profimedia dataset – example</vt:lpstr>
      <vt:lpstr>Test query objects</vt:lpstr>
      <vt:lpstr>Test query objects – example</vt:lpstr>
      <vt:lpstr>Partial ground truth</vt:lpstr>
      <vt:lpstr>Partial GT – obtaining promising objects</vt:lpstr>
      <vt:lpstr>Partial GT – promising objects II</vt:lpstr>
      <vt:lpstr>Partial GT – evaluation</vt:lpstr>
      <vt:lpstr>Partial GT – statistics</vt:lpstr>
      <vt:lpstr>Profimedia platform services</vt:lpstr>
      <vt:lpstr>Profimedia platform services II</vt:lpstr>
      <vt:lpstr>Profimedia platform services III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Platform for Content-based Image Retrieval Systems</dc:title>
  <dc:creator>xkohout7</dc:creator>
  <cp:lastModifiedBy>Budikova</cp:lastModifiedBy>
  <cp:revision>70</cp:revision>
  <dcterms:created xsi:type="dcterms:W3CDTF">2011-09-14T13:54:57Z</dcterms:created>
  <dcterms:modified xsi:type="dcterms:W3CDTF">2011-09-16T12:59:26Z</dcterms:modified>
</cp:coreProperties>
</file>