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99" r:id="rId3"/>
    <p:sldId id="400" r:id="rId4"/>
    <p:sldId id="407" r:id="rId5"/>
    <p:sldId id="403" r:id="rId6"/>
    <p:sldId id="408" r:id="rId7"/>
    <p:sldId id="404" r:id="rId8"/>
    <p:sldId id="406" r:id="rId9"/>
    <p:sldId id="405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89F3FBD-4C92-483D-9307-6312AF67E684}">
          <p14:sldIdLst>
            <p14:sldId id="256"/>
            <p14:sldId id="399"/>
            <p14:sldId id="400"/>
            <p14:sldId id="407"/>
            <p14:sldId id="403"/>
            <p14:sldId id="408"/>
            <p14:sldId id="404"/>
            <p14:sldId id="406"/>
            <p14:sldId id="4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F8CBAD"/>
    <a:srgbClr val="4F81BD"/>
    <a:srgbClr val="FFE699"/>
    <a:srgbClr val="44546A"/>
    <a:srgbClr val="FF3399"/>
    <a:srgbClr val="DCE6F2"/>
    <a:srgbClr val="4F7A32"/>
    <a:srgbClr val="FCD8BA"/>
    <a:srgbClr val="D6E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1" autoAdjust="0"/>
    <p:restoredTop sz="93944" autoAdjust="0"/>
  </p:normalViewPr>
  <p:slideViewPr>
    <p:cSldViewPr>
      <p:cViewPr varScale="1">
        <p:scale>
          <a:sx n="95" d="100"/>
          <a:sy n="95" d="100"/>
        </p:scale>
        <p:origin x="52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0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95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F21C9-F157-47B4-ACF5-DB155546ED2E}" type="datetimeFigureOut">
              <a:rPr lang="cs-CZ" smtClean="0"/>
              <a:pPr/>
              <a:t>05.10.2022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988F6-D503-45D3-8658-01687DB272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87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C17D6-3360-46DB-BC51-5CAFAE046A00}" type="datetimeFigureOut">
              <a:rPr lang="cs-CZ" smtClean="0"/>
              <a:pPr/>
              <a:t>05.10.2022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4EC24-F832-4F78-85ED-421683E533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971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4EC24-F832-4F78-85ED-421683E533E6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476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230425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12241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67544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March 26, 2013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Petra Budíková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1" name="Skupina 20"/>
          <p:cNvGrpSpPr/>
          <p:nvPr userDrawn="1"/>
        </p:nvGrpSpPr>
        <p:grpSpPr>
          <a:xfrm>
            <a:off x="972000" y="3068960"/>
            <a:ext cx="7200000" cy="144000"/>
            <a:chOff x="467542" y="3105222"/>
            <a:chExt cx="8208307" cy="90000"/>
          </a:xfrm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15" name="Rectangle 45" descr="Gold bar"/>
            <p:cNvSpPr>
              <a:spLocks noChangeArrowheads="1"/>
            </p:cNvSpPr>
            <p:nvPr userDrawn="1"/>
          </p:nvSpPr>
          <p:spPr bwMode="auto">
            <a:xfrm rot="16200000" flipH="1">
              <a:off x="4526848" y="1782222"/>
              <a:ext cx="90000" cy="2736000"/>
            </a:xfrm>
            <a:prstGeom prst="rect">
              <a:avLst/>
            </a:prstGeom>
            <a:solidFill>
              <a:srgbClr val="7AB75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6" name="Rectangle 45" descr="Gold bar"/>
            <p:cNvSpPr>
              <a:spLocks noChangeArrowheads="1"/>
            </p:cNvSpPr>
            <p:nvPr userDrawn="1"/>
          </p:nvSpPr>
          <p:spPr bwMode="auto">
            <a:xfrm rot="16200000" flipH="1">
              <a:off x="1790542" y="1782222"/>
              <a:ext cx="90000" cy="2736000"/>
            </a:xfrm>
            <a:prstGeom prst="rect">
              <a:avLst/>
            </a:prstGeom>
            <a:solidFill>
              <a:srgbClr val="4F7A3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7" name="Rectangle 45" descr="Gold bar"/>
            <p:cNvSpPr>
              <a:spLocks noChangeArrowheads="1"/>
            </p:cNvSpPr>
            <p:nvPr userDrawn="1"/>
          </p:nvSpPr>
          <p:spPr bwMode="auto">
            <a:xfrm rot="16200000" flipH="1">
              <a:off x="7262849" y="1782222"/>
              <a:ext cx="90000" cy="2736000"/>
            </a:xfrm>
            <a:prstGeom prst="rect">
              <a:avLst/>
            </a:prstGeom>
            <a:solidFill>
              <a:srgbClr val="B4D79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67544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March 26, 2013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Petra Budíková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67544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March 26, 2013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Petra Budíková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1268760"/>
            <a:ext cx="8229600" cy="511257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TextovéPole 3"/>
          <p:cNvSpPr txBox="1"/>
          <p:nvPr userDrawn="1"/>
        </p:nvSpPr>
        <p:spPr>
          <a:xfrm>
            <a:off x="395534" y="6381330"/>
            <a:ext cx="2160243" cy="30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cs-CZ" sz="1200" dirty="0"/>
          </a:p>
        </p:txBody>
      </p:sp>
      <p:sp>
        <p:nvSpPr>
          <p:cNvPr id="5" name="TextovéPole 4"/>
          <p:cNvSpPr txBox="1"/>
          <p:nvPr userDrawn="1"/>
        </p:nvSpPr>
        <p:spPr>
          <a:xfrm>
            <a:off x="6660230" y="6401075"/>
            <a:ext cx="2160243" cy="30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r"/>
            <a:r>
              <a:rPr lang="cs-CZ" sz="1200" dirty="0"/>
              <a:t>Slide </a:t>
            </a:r>
            <a:fld id="{93D9EDE2-72A8-444F-B3A0-54AF03ABC45C}" type="slidenum">
              <a:rPr lang="cs-CZ" sz="1200" smtClean="0"/>
              <a:pPr lvl="0" algn="r"/>
              <a:t>‹#›</a:t>
            </a:fld>
            <a:r>
              <a:rPr lang="en-GB" sz="1200" dirty="0"/>
              <a:t>/9</a:t>
            </a:r>
            <a:endParaRPr lang="cs-CZ" sz="12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22313" y="4875239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2495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67544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March 26, 2013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Petra Budíková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67544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March 26, 2013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Petra Budíková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67544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March 26, 2013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Petra Budíková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67544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March 26, 2013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Petra Budíková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67544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March 26, 2013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Petra Budíková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67544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March 26, 2013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Petra Budíková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5" descr="Gold bar"/>
          <p:cNvSpPr>
            <a:spLocks noChangeArrowheads="1"/>
          </p:cNvSpPr>
          <p:nvPr/>
        </p:nvSpPr>
        <p:spPr bwMode="auto">
          <a:xfrm rot="16200000" flipH="1">
            <a:off x="4527000" y="-414431"/>
            <a:ext cx="90000" cy="2880320"/>
          </a:xfrm>
          <a:prstGeom prst="rect">
            <a:avLst/>
          </a:prstGeom>
          <a:solidFill>
            <a:srgbClr val="7AB75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Rectangle 45" descr="Gold bar"/>
          <p:cNvSpPr>
            <a:spLocks noChangeArrowheads="1"/>
          </p:cNvSpPr>
          <p:nvPr/>
        </p:nvSpPr>
        <p:spPr bwMode="auto">
          <a:xfrm rot="16200000" flipH="1">
            <a:off x="1790542" y="-342271"/>
            <a:ext cx="90000" cy="2736000"/>
          </a:xfrm>
          <a:prstGeom prst="rect">
            <a:avLst/>
          </a:prstGeom>
          <a:solidFill>
            <a:srgbClr val="4F7A3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9" name="Rectangle 45" descr="Gold bar"/>
          <p:cNvSpPr>
            <a:spLocks noChangeArrowheads="1"/>
          </p:cNvSpPr>
          <p:nvPr/>
        </p:nvSpPr>
        <p:spPr bwMode="auto">
          <a:xfrm rot="16200000" flipH="1">
            <a:off x="7262849" y="-342271"/>
            <a:ext cx="90000" cy="2736000"/>
          </a:xfrm>
          <a:prstGeom prst="rect">
            <a:avLst/>
          </a:prstGeom>
          <a:solidFill>
            <a:srgbClr val="B4D7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6" name="Rectangle 45" descr="Gold bar"/>
          <p:cNvSpPr>
            <a:spLocks noChangeArrowheads="1"/>
          </p:cNvSpPr>
          <p:nvPr/>
        </p:nvSpPr>
        <p:spPr bwMode="auto">
          <a:xfrm rot="16200000" flipH="1">
            <a:off x="4633200" y="-360518"/>
            <a:ext cx="18000" cy="2880000"/>
          </a:xfrm>
          <a:prstGeom prst="rect">
            <a:avLst/>
          </a:prstGeom>
          <a:solidFill>
            <a:srgbClr val="B4D7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7" name="Rectangle 45" descr="Gold bar"/>
          <p:cNvSpPr>
            <a:spLocks noChangeArrowheads="1"/>
          </p:cNvSpPr>
          <p:nvPr/>
        </p:nvSpPr>
        <p:spPr bwMode="auto">
          <a:xfrm rot="16200000" flipH="1">
            <a:off x="1826544" y="-288518"/>
            <a:ext cx="18000" cy="2736000"/>
          </a:xfrm>
          <a:prstGeom prst="rect">
            <a:avLst/>
          </a:prstGeom>
          <a:solidFill>
            <a:srgbClr val="7AB75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8" name="Rectangle 45" descr="Gold bar"/>
          <p:cNvSpPr>
            <a:spLocks noChangeArrowheads="1"/>
          </p:cNvSpPr>
          <p:nvPr/>
        </p:nvSpPr>
        <p:spPr bwMode="auto">
          <a:xfrm rot="16200000" flipH="1">
            <a:off x="7298851" y="-288518"/>
            <a:ext cx="18000" cy="2736000"/>
          </a:xfrm>
          <a:prstGeom prst="rect">
            <a:avLst/>
          </a:prstGeom>
          <a:solidFill>
            <a:srgbClr val="D6E9C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rgbClr val="44546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7992888" cy="1656184"/>
          </a:xfrm>
        </p:spPr>
        <p:txBody>
          <a:bodyPr>
            <a:noAutofit/>
          </a:bodyPr>
          <a:lstStyle/>
          <a:p>
            <a:r>
              <a:rPr lang="en-US" dirty="0"/>
              <a:t>Visual Exploration </a:t>
            </a:r>
            <a:br>
              <a:rPr lang="en-US" dirty="0"/>
            </a:br>
            <a:r>
              <a:rPr lang="en-US" dirty="0"/>
              <a:t>of Human Motion Data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3548" y="3645024"/>
            <a:ext cx="8136904" cy="600472"/>
          </a:xfrm>
        </p:spPr>
        <p:txBody>
          <a:bodyPr>
            <a:noAutofit/>
          </a:bodyPr>
          <a:lstStyle/>
          <a:p>
            <a:r>
              <a:rPr lang="en-GB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Petra </a:t>
            </a:r>
            <a:r>
              <a:rPr lang="en-GB" sz="2400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Budikova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Daniel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Klepac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David Rusnak, Milan Slovak</a:t>
            </a:r>
          </a:p>
          <a:p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615AE72A-8F52-171C-0AB4-B6EB83229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824" y="4974267"/>
            <a:ext cx="50528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Laboratory of Data Intensive Systems and Applications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Faculty of Informatics, Masaryk University, Brno, Czechia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u="sng" dirty="0">
                <a:solidFill>
                  <a:srgbClr val="44546A"/>
                </a:solidFill>
                <a:latin typeface="Calibri" panose="020F0502020204030204" pitchFamily="34" charset="0"/>
              </a:rPr>
              <a:t>disa.fi.muni.cz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18B56C6-53BB-63DD-9BFE-DA2B3B3594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475" y="5043473"/>
            <a:ext cx="1461851" cy="72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990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E0AF32-6AD9-7BB7-B54F-D22E86622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527E65-15DC-D389-53CC-AE6BE82E9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Thanks to the rapid development of neural networks, </a:t>
            </a:r>
            <a:r>
              <a:rPr lang="en-GB" dirty="0">
                <a:solidFill>
                  <a:srgbClr val="E46C0A"/>
                </a:solidFill>
              </a:rPr>
              <a:t>human motion data can nowadays be extracted from ordinary videos</a:t>
            </a:r>
          </a:p>
          <a:p>
            <a:pPr lvl="1"/>
            <a:r>
              <a:rPr lang="en-GB" dirty="0"/>
              <a:t>Huge application potential: </a:t>
            </a:r>
            <a:r>
              <a:rPr lang="en-US" altLang="cs-CZ" sz="1800" dirty="0"/>
              <a:t>m</a:t>
            </a:r>
            <a:r>
              <a:rPr lang="en-US" altLang="cs-CZ" dirty="0"/>
              <a:t>edicine, sports, elderly care, …</a:t>
            </a:r>
          </a:p>
          <a:p>
            <a:pPr lvl="1"/>
            <a:r>
              <a:rPr lang="en-GB" dirty="0">
                <a:solidFill>
                  <a:srgbClr val="E46C0A"/>
                </a:solidFill>
              </a:rPr>
              <a:t>Needs</a:t>
            </a:r>
            <a:r>
              <a:rPr lang="en-GB" dirty="0"/>
              <a:t> </a:t>
            </a:r>
            <a:r>
              <a:rPr lang="en-GB" dirty="0">
                <a:solidFill>
                  <a:srgbClr val="E46C0A"/>
                </a:solidFill>
              </a:rPr>
              <a:t>user-friendly tools</a:t>
            </a:r>
            <a:r>
              <a:rPr lang="en-GB" dirty="0"/>
              <a:t> for motion data management</a:t>
            </a:r>
          </a:p>
          <a:p>
            <a:pPr marL="0" indent="0">
              <a:buNone/>
            </a:pPr>
            <a:br>
              <a:rPr lang="en-US" dirty="0"/>
            </a:b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Motion data in </a:t>
            </a:r>
            <a:r>
              <a:rPr lang="en-GB" dirty="0">
                <a:solidFill>
                  <a:srgbClr val="E46C0A"/>
                </a:solidFill>
              </a:rPr>
              <a:t>raw format completely incomprehensible</a:t>
            </a:r>
            <a:r>
              <a:rPr lang="en-GB" dirty="0"/>
              <a:t> for humans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8B5220AA-2C1F-5BFA-E0AF-32771BA9CF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50"/>
          <a:stretch/>
        </p:blipFill>
        <p:spPr>
          <a:xfrm>
            <a:off x="827584" y="5212145"/>
            <a:ext cx="7341946" cy="1041285"/>
          </a:xfrm>
          <a:prstGeom prst="rect">
            <a:avLst/>
          </a:prstGeom>
        </p:spPr>
      </p:pic>
      <p:pic>
        <p:nvPicPr>
          <p:cNvPr id="8" name="Picture 2" descr="Smart AI algorithm -skeleton detection for public security - YouTube">
            <a:extLst>
              <a:ext uri="{FF2B5EF4-FFF2-40B4-BE49-F238E27FC236}">
                <a16:creationId xmlns:a16="http://schemas.microsoft.com/office/drawing/2014/main" id="{62DC73E2-B0F7-5335-089E-FEAD8B6525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0" t="7148"/>
          <a:stretch/>
        </p:blipFill>
        <p:spPr bwMode="auto">
          <a:xfrm>
            <a:off x="1550513" y="2771995"/>
            <a:ext cx="2224383" cy="163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Šipka doprava 25">
            <a:extLst>
              <a:ext uri="{FF2B5EF4-FFF2-40B4-BE49-F238E27FC236}">
                <a16:creationId xmlns:a16="http://schemas.microsoft.com/office/drawing/2014/main" id="{A1B2A791-7D52-DC83-4D8B-8D69639041C3}"/>
              </a:ext>
            </a:extLst>
          </p:cNvPr>
          <p:cNvSpPr/>
          <p:nvPr/>
        </p:nvSpPr>
        <p:spPr>
          <a:xfrm>
            <a:off x="4151012" y="3374774"/>
            <a:ext cx="841975" cy="252000"/>
          </a:xfrm>
          <a:prstGeom prst="rightArrow">
            <a:avLst/>
          </a:prstGeom>
          <a:solidFill>
            <a:schemeClr val="bg2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687F9B2B-8C7B-A16E-5937-516FBECBC7B3}"/>
              </a:ext>
            </a:extLst>
          </p:cNvPr>
          <p:cNvGrpSpPr/>
          <p:nvPr/>
        </p:nvGrpSpPr>
        <p:grpSpPr>
          <a:xfrm>
            <a:off x="5405235" y="2797344"/>
            <a:ext cx="2188252" cy="1533480"/>
            <a:chOff x="3185816" y="2380779"/>
            <a:chExt cx="2747807" cy="1984325"/>
          </a:xfrm>
        </p:grpSpPr>
        <p:grpSp>
          <p:nvGrpSpPr>
            <p:cNvPr id="11" name="Group 19">
              <a:extLst>
                <a:ext uri="{FF2B5EF4-FFF2-40B4-BE49-F238E27FC236}">
                  <a16:creationId xmlns:a16="http://schemas.microsoft.com/office/drawing/2014/main" id="{AB2364D1-5BEA-A0BC-F2E0-6C276B171A23}"/>
                </a:ext>
              </a:extLst>
            </p:cNvPr>
            <p:cNvGrpSpPr/>
            <p:nvPr/>
          </p:nvGrpSpPr>
          <p:grpSpPr>
            <a:xfrm>
              <a:off x="3635896" y="2479358"/>
              <a:ext cx="2016000" cy="409630"/>
              <a:chOff x="872463" y="5389418"/>
              <a:chExt cx="5593669" cy="908530"/>
            </a:xfrm>
          </p:grpSpPr>
          <p:pic>
            <p:nvPicPr>
              <p:cNvPr id="18" name="Picture 11">
                <a:extLst>
                  <a:ext uri="{FF2B5EF4-FFF2-40B4-BE49-F238E27FC236}">
                    <a16:creationId xmlns:a16="http://schemas.microsoft.com/office/drawing/2014/main" id="{8670CD48-6E3E-3EF2-80FB-2D545561D3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2463" y="5389418"/>
                <a:ext cx="651528" cy="905045"/>
              </a:xfrm>
              <a:prstGeom prst="rect">
                <a:avLst/>
              </a:prstGeom>
            </p:spPr>
          </p:pic>
          <p:pic>
            <p:nvPicPr>
              <p:cNvPr id="19" name="Picture 12">
                <a:extLst>
                  <a:ext uri="{FF2B5EF4-FFF2-40B4-BE49-F238E27FC236}">
                    <a16:creationId xmlns:a16="http://schemas.microsoft.com/office/drawing/2014/main" id="{DB0FAA13-266E-0743-4691-99BB62303E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03336" y="5422050"/>
                <a:ext cx="547286" cy="854456"/>
              </a:xfrm>
              <a:prstGeom prst="rect">
                <a:avLst/>
              </a:prstGeom>
            </p:spPr>
          </p:pic>
          <p:pic>
            <p:nvPicPr>
              <p:cNvPr id="20" name="Picture 13">
                <a:extLst>
                  <a:ext uri="{FF2B5EF4-FFF2-40B4-BE49-F238E27FC236}">
                    <a16:creationId xmlns:a16="http://schemas.microsoft.com/office/drawing/2014/main" id="{60C1602A-078A-D4E2-A1A6-B4A1DA8C40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41322" y="5421007"/>
                <a:ext cx="512542" cy="876941"/>
              </a:xfrm>
              <a:prstGeom prst="rect">
                <a:avLst/>
              </a:prstGeom>
            </p:spPr>
          </p:pic>
          <p:pic>
            <p:nvPicPr>
              <p:cNvPr id="21" name="Picture 14">
                <a:extLst>
                  <a:ext uri="{FF2B5EF4-FFF2-40B4-BE49-F238E27FC236}">
                    <a16:creationId xmlns:a16="http://schemas.microsoft.com/office/drawing/2014/main" id="{AB51AC83-D6C5-B6D5-67A3-E08FED0D75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3439" y="5408065"/>
                <a:ext cx="608094" cy="876938"/>
              </a:xfrm>
              <a:prstGeom prst="rect">
                <a:avLst/>
              </a:prstGeom>
            </p:spPr>
          </p:pic>
          <p:pic>
            <p:nvPicPr>
              <p:cNvPr id="22" name="Picture 15">
                <a:extLst>
                  <a:ext uri="{FF2B5EF4-FFF2-40B4-BE49-F238E27FC236}">
                    <a16:creationId xmlns:a16="http://schemas.microsoft.com/office/drawing/2014/main" id="{B5F69274-61A6-7759-74DB-D8A2825D00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49376" y="5433963"/>
                <a:ext cx="668907" cy="837590"/>
              </a:xfrm>
              <a:prstGeom prst="rect">
                <a:avLst/>
              </a:prstGeom>
            </p:spPr>
          </p:pic>
          <p:pic>
            <p:nvPicPr>
              <p:cNvPr id="23" name="Picture 16">
                <a:extLst>
                  <a:ext uri="{FF2B5EF4-FFF2-40B4-BE49-F238E27FC236}">
                    <a16:creationId xmlns:a16="http://schemas.microsoft.com/office/drawing/2014/main" id="{191381AF-F8C6-78C1-859C-1116CC0D67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82011" y="5421235"/>
                <a:ext cx="616778" cy="837583"/>
              </a:xfrm>
              <a:prstGeom prst="rect">
                <a:avLst/>
              </a:prstGeom>
            </p:spPr>
          </p:pic>
          <p:pic>
            <p:nvPicPr>
              <p:cNvPr id="24" name="Picture 17">
                <a:extLst>
                  <a:ext uri="{FF2B5EF4-FFF2-40B4-BE49-F238E27FC236}">
                    <a16:creationId xmlns:a16="http://schemas.microsoft.com/office/drawing/2014/main" id="{ACA13E60-F450-2931-4BF9-5718AFD6BA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01470" y="5411609"/>
                <a:ext cx="564662" cy="854456"/>
              </a:xfrm>
              <a:prstGeom prst="rect">
                <a:avLst/>
              </a:prstGeom>
            </p:spPr>
          </p:pic>
        </p:grpSp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id="{7E107180-9754-7175-4127-17B371DB73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49" t="9080" b="12225"/>
            <a:stretch/>
          </p:blipFill>
          <p:spPr>
            <a:xfrm>
              <a:off x="3849703" y="2997198"/>
              <a:ext cx="953252" cy="1234814"/>
            </a:xfrm>
            <a:prstGeom prst="rect">
              <a:avLst/>
            </a:prstGeom>
          </p:spPr>
        </p:pic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5966B20D-AEAD-A59E-29D5-10A7F086DA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67263" y="2836111"/>
              <a:ext cx="442593" cy="467049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50000"/>
                </a:schemeClr>
              </a:solidFill>
              <a:prstDash val="dash"/>
              <a:miter lim="800000"/>
            </a:ln>
            <a:effectLst/>
          </p:spPr>
        </p:cxn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16BA3F1B-9249-6226-FB30-BBA7A3B81C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98620" y="2887355"/>
              <a:ext cx="408670" cy="432513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50000"/>
                </a:schemeClr>
              </a:solidFill>
              <a:prstDash val="dash"/>
              <a:miter lim="800000"/>
            </a:ln>
            <a:effectLst/>
          </p:spPr>
        </p:cxnSp>
        <p:pic>
          <p:nvPicPr>
            <p:cNvPr id="15" name="Grafický objekt 13" descr="Lupa">
              <a:extLst>
                <a:ext uri="{FF2B5EF4-FFF2-40B4-BE49-F238E27FC236}">
                  <a16:creationId xmlns:a16="http://schemas.microsoft.com/office/drawing/2014/main" id="{DCD53200-4966-9DB1-4AAE-E246489F8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058787" y="2409282"/>
              <a:ext cx="721610" cy="721610"/>
            </a:xfrm>
            <a:prstGeom prst="rect">
              <a:avLst/>
            </a:prstGeom>
          </p:spPr>
        </p:pic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FF469D6D-C05A-E634-F6AE-8381FA7DE1A7}"/>
                </a:ext>
              </a:extLst>
            </p:cNvPr>
            <p:cNvSpPr/>
            <p:nvPr/>
          </p:nvSpPr>
          <p:spPr>
            <a:xfrm>
              <a:off x="3185816" y="2380779"/>
              <a:ext cx="2747807" cy="1984325"/>
            </a:xfrm>
            <a:prstGeom prst="rect">
              <a:avLst/>
            </a:prstGeom>
            <a:noFill/>
            <a:ln>
              <a:solidFill>
                <a:srgbClr val="E46C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3811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4D4C58-45B6-C7FB-6E46-D3DD9F788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Visualization of motion data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EC8289-5822-4370-4455-F9BD870BB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5915000" cy="1385271"/>
          </a:xfrm>
        </p:spPr>
        <p:txBody>
          <a:bodyPr>
            <a:normAutofit/>
          </a:bodyPr>
          <a:lstStyle/>
          <a:p>
            <a:r>
              <a:rPr lang="en-GB" dirty="0"/>
              <a:t>Usual way: </a:t>
            </a:r>
            <a:r>
              <a:rPr lang="en-GB" dirty="0">
                <a:solidFill>
                  <a:srgbClr val="E46C0A"/>
                </a:solidFill>
              </a:rPr>
              <a:t>animation</a:t>
            </a:r>
          </a:p>
          <a:p>
            <a:pPr lvl="1"/>
            <a:r>
              <a:rPr lang="en-GB" dirty="0"/>
              <a:t>Detailed but time-consuming</a:t>
            </a:r>
          </a:p>
          <a:p>
            <a:pPr lvl="1"/>
            <a:r>
              <a:rPr lang="en-GB" dirty="0"/>
              <a:t>Not suitable for collection browsing or comparing multiple motion sequences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1147E13-8737-A565-42C0-318D4978F9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4"/>
          <a:stretch/>
        </p:blipFill>
        <p:spPr>
          <a:xfrm>
            <a:off x="6228184" y="1196752"/>
            <a:ext cx="2289432" cy="1457279"/>
          </a:xfrm>
          <a:prstGeom prst="rect">
            <a:avLst/>
          </a:prstGeom>
        </p:spPr>
      </p:pic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89CCC194-EA51-61EB-082D-FF8C99BAE089}"/>
              </a:ext>
            </a:extLst>
          </p:cNvPr>
          <p:cNvSpPr txBox="1">
            <a:spLocks/>
          </p:cNvSpPr>
          <p:nvPr/>
        </p:nvSpPr>
        <p:spPr>
          <a:xfrm>
            <a:off x="473927" y="2688389"/>
            <a:ext cx="8212873" cy="1172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Our approach: complete motion visualized in </a:t>
            </a:r>
            <a:r>
              <a:rPr lang="en-GB" dirty="0">
                <a:solidFill>
                  <a:srgbClr val="E46C0A"/>
                </a:solidFill>
              </a:rPr>
              <a:t>single image</a:t>
            </a:r>
          </a:p>
          <a:p>
            <a:pPr lvl="1"/>
            <a:r>
              <a:rPr lang="en-GB" dirty="0"/>
              <a:t>Can be </a:t>
            </a:r>
            <a:r>
              <a:rPr lang="en-GB" dirty="0">
                <a:solidFill>
                  <a:srgbClr val="E46C0A"/>
                </a:solidFill>
              </a:rPr>
              <a:t>read at a glance</a:t>
            </a:r>
          </a:p>
          <a:p>
            <a:endParaRPr lang="en-GB" dirty="0"/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7CCF0F9F-C5D9-E6ED-7D08-3247F14CA6A7}"/>
              </a:ext>
            </a:extLst>
          </p:cNvPr>
          <p:cNvGrpSpPr/>
          <p:nvPr/>
        </p:nvGrpSpPr>
        <p:grpSpPr>
          <a:xfrm>
            <a:off x="820283" y="4754153"/>
            <a:ext cx="7524836" cy="1670173"/>
            <a:chOff x="575556" y="4077073"/>
            <a:chExt cx="7524836" cy="1670173"/>
          </a:xfrm>
        </p:grpSpPr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1FC9849C-0F5F-F507-4CEC-259B1AF4B014}"/>
                </a:ext>
              </a:extLst>
            </p:cNvPr>
            <p:cNvSpPr/>
            <p:nvPr/>
          </p:nvSpPr>
          <p:spPr>
            <a:xfrm>
              <a:off x="575556" y="4077073"/>
              <a:ext cx="7524836" cy="1584176"/>
            </a:xfrm>
            <a:prstGeom prst="rect">
              <a:avLst/>
            </a:prstGeom>
            <a:noFill/>
            <a:ln>
              <a:solidFill>
                <a:srgbClr val="E46C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Zástupný obsah 2">
              <a:extLst>
                <a:ext uri="{FF2B5EF4-FFF2-40B4-BE49-F238E27FC236}">
                  <a16:creationId xmlns:a16="http://schemas.microsoft.com/office/drawing/2014/main" id="{307364E3-114C-A476-E402-F18799A2F1C8}"/>
                </a:ext>
              </a:extLst>
            </p:cNvPr>
            <p:cNvSpPr txBox="1">
              <a:spLocks/>
            </p:cNvSpPr>
            <p:nvPr/>
          </p:nvSpPr>
          <p:spPr>
            <a:xfrm>
              <a:off x="863588" y="4163070"/>
              <a:ext cx="7185992" cy="158417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Wingdings" pitchFamily="2" charset="2"/>
                <a:buChar char="§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Wingdings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b="1" dirty="0" err="1">
                  <a:solidFill>
                    <a:schemeClr val="accent6">
                      <a:lumMod val="75000"/>
                    </a:schemeClr>
                  </a:solidFill>
                </a:rPr>
                <a:t>MocapViz</a:t>
              </a:r>
              <a:r>
                <a:rPr lang="en-GB" dirty="0">
                  <a:solidFill>
                    <a:srgbClr val="000000"/>
                  </a:solidFill>
                  <a:latin typeface="SFRM1000"/>
                </a:rPr>
                <a:t>: </a:t>
              </a:r>
              <a:r>
                <a:rPr lang="en-GB" dirty="0"/>
                <a:t>JavaScript library for visualization of motion data</a:t>
              </a:r>
            </a:p>
            <a:p>
              <a:r>
                <a:rPr lang="en-US" sz="1800" dirty="0"/>
                <a:t>Visualization of single motion sequence </a:t>
              </a:r>
            </a:p>
            <a:p>
              <a:r>
                <a:rPr lang="en-GB" sz="1800" dirty="0"/>
                <a:t>Understanding motion similarity </a:t>
              </a:r>
            </a:p>
            <a:p>
              <a:r>
                <a:rPr lang="en-US" sz="1800" dirty="0"/>
                <a:t>Exploration of human motion datasets </a:t>
              </a:r>
              <a:endParaRPr lang="en-GB" dirty="0"/>
            </a:p>
          </p:txBody>
        </p:sp>
      </p:grpSp>
      <p:pic>
        <p:nvPicPr>
          <p:cNvPr id="10" name="Obrázek 9">
            <a:extLst>
              <a:ext uri="{FF2B5EF4-FFF2-40B4-BE49-F238E27FC236}">
                <a16:creationId xmlns:a16="http://schemas.microsoft.com/office/drawing/2014/main" id="{05D537A7-1457-EBBD-1CBE-824410A199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69" t="31008" r="37122" b="47752"/>
          <a:stretch/>
        </p:blipFill>
        <p:spPr>
          <a:xfrm>
            <a:off x="1765216" y="3476725"/>
            <a:ext cx="5607684" cy="109282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7670238-95EE-55B1-F905-282BE967CE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087" t="33201" r="25588" b="50000"/>
          <a:stretch/>
        </p:blipFill>
        <p:spPr>
          <a:xfrm>
            <a:off x="6270735" y="1196752"/>
            <a:ext cx="2671678" cy="14572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516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2A43C-D369-83E5-729A-26D13E5A6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Visualization of Single Motion Sequence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0EC8E4-86A7-3EFE-5BFF-488554E6C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cs-CZ" dirty="0"/>
              <a:t>Digitized human motion is represented as sequence of </a:t>
            </a:r>
            <a:r>
              <a:rPr lang="en-US" altLang="cs-CZ" dirty="0">
                <a:solidFill>
                  <a:schemeClr val="accent6">
                    <a:lumMod val="75000"/>
                  </a:schemeClr>
                </a:solidFill>
              </a:rPr>
              <a:t>poses</a:t>
            </a:r>
            <a:r>
              <a:rPr lang="en-GB" altLang="cs-CZ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en-GB" altLang="cs-CZ" dirty="0"/>
              <a:t>Pose =</a:t>
            </a:r>
            <a:r>
              <a:rPr lang="en-GB" dirty="0"/>
              <a:t>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3D coordinates of important body joints</a:t>
            </a:r>
            <a:r>
              <a:rPr lang="en-GB" dirty="0"/>
              <a:t> in a </a:t>
            </a:r>
            <a:r>
              <a:rPr lang="en-US" dirty="0"/>
              <a:t>specific</a:t>
            </a:r>
            <a:r>
              <a:rPr lang="en-GB" dirty="0"/>
              <a:t> time moment</a:t>
            </a:r>
          </a:p>
          <a:p>
            <a:pPr lvl="1"/>
            <a:r>
              <a:rPr lang="en-GB" dirty="0">
                <a:solidFill>
                  <a:srgbClr val="E46C0A"/>
                </a:solidFill>
              </a:rPr>
              <a:t>5 seconds </a:t>
            </a:r>
            <a:r>
              <a:rPr lang="en-GB" dirty="0"/>
              <a:t>of motion -&gt; </a:t>
            </a:r>
            <a:r>
              <a:rPr lang="en-GB" dirty="0">
                <a:solidFill>
                  <a:srgbClr val="E46C0A"/>
                </a:solidFill>
              </a:rPr>
              <a:t>600 poses</a:t>
            </a:r>
            <a:r>
              <a:rPr lang="en-GB" dirty="0"/>
              <a:t> (for FPS=120)</a:t>
            </a:r>
            <a:endParaRPr lang="en-GB" sz="500" dirty="0"/>
          </a:p>
          <a:p>
            <a:r>
              <a:rPr lang="en-GB" dirty="0"/>
              <a:t>Motion image construction</a:t>
            </a:r>
          </a:p>
          <a:p>
            <a:pPr lvl="1"/>
            <a:r>
              <a:rPr lang="en-GB" dirty="0" err="1">
                <a:solidFill>
                  <a:srgbClr val="E46C0A"/>
                </a:solidFill>
              </a:rPr>
              <a:t>Keypose</a:t>
            </a:r>
            <a:r>
              <a:rPr lang="en-GB" dirty="0">
                <a:solidFill>
                  <a:srgbClr val="E46C0A"/>
                </a:solidFill>
              </a:rPr>
              <a:t> selection </a:t>
            </a:r>
            <a:r>
              <a:rPr lang="en-GB" dirty="0"/>
              <a:t>by curve simplification algorithm</a:t>
            </a:r>
          </a:p>
          <a:p>
            <a:pPr lvl="2"/>
            <a:r>
              <a:rPr lang="en-GB" dirty="0"/>
              <a:t>Plus additional low-opacity poses -&gt; </a:t>
            </a:r>
            <a:r>
              <a:rPr lang="en-GB" dirty="0">
                <a:solidFill>
                  <a:srgbClr val="E46C0A"/>
                </a:solidFill>
              </a:rPr>
              <a:t>feeling of motion</a:t>
            </a:r>
          </a:p>
          <a:p>
            <a:pPr lvl="1"/>
            <a:r>
              <a:rPr lang="en-GB" dirty="0">
                <a:solidFill>
                  <a:srgbClr val="E46C0A"/>
                </a:solidFill>
              </a:rPr>
              <a:t>Fixed viewpoint </a:t>
            </a:r>
            <a:r>
              <a:rPr lang="en-GB" dirty="0"/>
              <a:t>chosen so that maximum information is shown</a:t>
            </a:r>
          </a:p>
          <a:p>
            <a:pPr lvl="1"/>
            <a:r>
              <a:rPr lang="en-GB" dirty="0">
                <a:solidFill>
                  <a:srgbClr val="E46C0A"/>
                </a:solidFill>
              </a:rPr>
              <a:t>Bird-eye view </a:t>
            </a:r>
            <a:r>
              <a:rPr lang="en-GB" dirty="0"/>
              <a:t>(“map”) shows movement in space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538A80A-7437-4491-190B-923015EBBA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9" t="31008" r="37122" b="47752"/>
          <a:stretch/>
        </p:blipFill>
        <p:spPr>
          <a:xfrm>
            <a:off x="660172" y="4237278"/>
            <a:ext cx="7823655" cy="15246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806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5DA227-91D9-2856-FAFB-6F9BC1C40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Understanding Motion Similarity 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DDDFAC-564B-68A7-3C27-ECED06D4E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do we compare two motions?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SFRM1000"/>
              </a:rPr>
              <a:t>Raw skeleton sequences: </a:t>
            </a:r>
            <a:r>
              <a:rPr lang="en-US" dirty="0" err="1">
                <a:solidFill>
                  <a:srgbClr val="E46C0A"/>
                </a:solidFill>
                <a:latin typeface="SFRM1000"/>
              </a:rPr>
              <a:t>spatio</a:t>
            </a:r>
            <a:r>
              <a:rPr lang="en-US" dirty="0">
                <a:solidFill>
                  <a:srgbClr val="E46C0A"/>
                </a:solidFill>
                <a:latin typeface="SFRM1000"/>
              </a:rPr>
              <a:t>-temporal data</a:t>
            </a:r>
          </a:p>
          <a:p>
            <a:pPr lvl="2"/>
            <a:r>
              <a:rPr lang="en-US" dirty="0">
                <a:solidFill>
                  <a:srgbClr val="E46C0A"/>
                </a:solidFill>
                <a:latin typeface="SFRM1000"/>
              </a:rPr>
              <a:t>Sequence alignment methods</a:t>
            </a:r>
            <a:r>
              <a:rPr lang="en-US" dirty="0">
                <a:solidFill>
                  <a:srgbClr val="000000"/>
                </a:solidFill>
                <a:latin typeface="SFRM1000"/>
              </a:rPr>
              <a:t>, typically Dynamic Time Warping</a:t>
            </a:r>
          </a:p>
          <a:p>
            <a:pPr lvl="2"/>
            <a:r>
              <a:rPr lang="en-US" dirty="0">
                <a:solidFill>
                  <a:srgbClr val="000000"/>
                </a:solidFill>
                <a:latin typeface="SFRM1000"/>
              </a:rPr>
              <a:t>High computation costs, may not discover complex relationships between motions</a:t>
            </a:r>
          </a:p>
          <a:p>
            <a:pPr lvl="2"/>
            <a:r>
              <a:rPr lang="en-US" dirty="0">
                <a:solidFill>
                  <a:srgbClr val="000000"/>
                </a:solidFill>
                <a:latin typeface="SFRM1000"/>
              </a:rPr>
              <a:t>Can be </a:t>
            </a:r>
            <a:r>
              <a:rPr lang="en-US" dirty="0">
                <a:solidFill>
                  <a:srgbClr val="E46C0A"/>
                </a:solidFill>
                <a:latin typeface="SFRM1000"/>
              </a:rPr>
              <a:t>intuitively explained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SFRM1000"/>
              </a:rPr>
              <a:t>State-of-the-art motion classification: NNs, </a:t>
            </a:r>
            <a:r>
              <a:rPr lang="en-US" dirty="0">
                <a:solidFill>
                  <a:srgbClr val="E46C0A"/>
                </a:solidFill>
                <a:latin typeface="SFRM1000"/>
              </a:rPr>
              <a:t>derived features and complex similarity models </a:t>
            </a:r>
          </a:p>
          <a:p>
            <a:pPr lvl="2"/>
            <a:r>
              <a:rPr lang="en-US" dirty="0">
                <a:solidFill>
                  <a:srgbClr val="000000"/>
                </a:solidFill>
                <a:latin typeface="SFRM1000"/>
              </a:rPr>
              <a:t>Very good application results</a:t>
            </a:r>
          </a:p>
          <a:p>
            <a:pPr lvl="2"/>
            <a:r>
              <a:rPr lang="en-US" dirty="0">
                <a:solidFill>
                  <a:srgbClr val="000000"/>
                </a:solidFill>
                <a:latin typeface="SFRM1000"/>
              </a:rPr>
              <a:t>Similarity computation is </a:t>
            </a:r>
            <a:r>
              <a:rPr lang="en-US" dirty="0">
                <a:solidFill>
                  <a:srgbClr val="E46C0A"/>
                </a:solidFill>
                <a:latin typeface="SFRM1000"/>
              </a:rPr>
              <a:t>embedded in the learned model</a:t>
            </a:r>
            <a:r>
              <a:rPr lang="en-US" dirty="0">
                <a:solidFill>
                  <a:srgbClr val="000000"/>
                </a:solidFill>
                <a:latin typeface="SFRM1000"/>
              </a:rPr>
              <a:t> and cannot be easily explained</a:t>
            </a:r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Our objective: </a:t>
            </a:r>
            <a:r>
              <a:rPr lang="en-GB" dirty="0">
                <a:solidFill>
                  <a:srgbClr val="E46C0A"/>
                </a:solidFill>
              </a:rPr>
              <a:t>explain motion similarity </a:t>
            </a:r>
          </a:p>
          <a:p>
            <a:pPr lvl="1"/>
            <a:r>
              <a:rPr lang="en-GB" dirty="0"/>
              <a:t>Sequence alignment more suitable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438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5DA227-91D9-2856-FAFB-6F9BC1C40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Understanding Motion Similarity (cont.)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DDDFAC-564B-68A7-3C27-ECED06D4E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dirty="0" err="1"/>
              <a:t>MocapViz</a:t>
            </a:r>
            <a:r>
              <a:rPr lang="en-GB" dirty="0"/>
              <a:t> </a:t>
            </a:r>
            <a:r>
              <a:rPr lang="en-GB" dirty="0">
                <a:solidFill>
                  <a:srgbClr val="E46C0A"/>
                </a:solidFill>
              </a:rPr>
              <a:t>motion similarity module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Optimal </a:t>
            </a:r>
            <a:r>
              <a:rPr lang="en-GB" dirty="0">
                <a:solidFill>
                  <a:srgbClr val="E46C0A"/>
                </a:solidFill>
              </a:rPr>
              <a:t>pose-level alignment </a:t>
            </a:r>
            <a:r>
              <a:rPr lang="en-GB" dirty="0"/>
              <a:t>of the sequences</a:t>
            </a:r>
          </a:p>
          <a:p>
            <a:pPr lvl="2"/>
            <a:r>
              <a:rPr lang="en-GB" dirty="0"/>
              <a:t>Motion images connected by </a:t>
            </a:r>
            <a:r>
              <a:rPr lang="en-GB" dirty="0">
                <a:solidFill>
                  <a:srgbClr val="E46C0A"/>
                </a:solidFill>
              </a:rPr>
              <a:t>pose-mapping lines</a:t>
            </a:r>
          </a:p>
          <a:p>
            <a:pPr lvl="2"/>
            <a:r>
              <a:rPr lang="en-GB" dirty="0">
                <a:solidFill>
                  <a:srgbClr val="E46C0A"/>
                </a:solidFill>
              </a:rPr>
              <a:t>Red-green </a:t>
            </a:r>
            <a:r>
              <a:rPr lang="en-GB" dirty="0" err="1">
                <a:solidFill>
                  <a:srgbClr val="E46C0A"/>
                </a:solidFill>
              </a:rPr>
              <a:t>coloring</a:t>
            </a:r>
            <a:r>
              <a:rPr lang="en-GB" dirty="0">
                <a:solidFill>
                  <a:srgbClr val="E46C0A"/>
                </a:solidFill>
              </a:rPr>
              <a:t> </a:t>
            </a:r>
            <a:r>
              <a:rPr lang="en-GB" dirty="0"/>
              <a:t>expresses the closeness of the mapped poses</a:t>
            </a:r>
          </a:p>
          <a:p>
            <a:pPr lvl="2"/>
            <a:r>
              <a:rPr lang="en-GB" dirty="0">
                <a:solidFill>
                  <a:srgbClr val="E46C0A"/>
                </a:solidFill>
              </a:rPr>
              <a:t>Context</a:t>
            </a:r>
            <a:r>
              <a:rPr lang="en-GB" dirty="0"/>
              <a:t>: two specific sequences / whole database</a:t>
            </a:r>
          </a:p>
          <a:p>
            <a:pPr lvl="1"/>
            <a:r>
              <a:rPr lang="en-GB" dirty="0"/>
              <a:t>Analysis of </a:t>
            </a:r>
            <a:r>
              <a:rPr lang="en-GB" dirty="0">
                <a:solidFill>
                  <a:srgbClr val="E46C0A"/>
                </a:solidFill>
              </a:rPr>
              <a:t>influence of individual body parts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Analysis of </a:t>
            </a:r>
            <a:r>
              <a:rPr lang="en-GB" dirty="0">
                <a:solidFill>
                  <a:srgbClr val="E46C0A"/>
                </a:solidFill>
              </a:rPr>
              <a:t>time warping</a:t>
            </a:r>
          </a:p>
          <a:p>
            <a:pPr lvl="1"/>
            <a:r>
              <a:rPr lang="en-GB" dirty="0"/>
              <a:t>D</a:t>
            </a:r>
            <a:r>
              <a:rPr lang="cs-CZ" dirty="0" err="1"/>
              <a:t>etailed</a:t>
            </a:r>
            <a:r>
              <a:rPr lang="cs-CZ" dirty="0"/>
              <a:t> </a:t>
            </a:r>
            <a:r>
              <a:rPr lang="cs-CZ" dirty="0" err="1"/>
              <a:t>view</a:t>
            </a:r>
            <a:r>
              <a:rPr lang="cs-CZ" dirty="0"/>
              <a:t> on </a:t>
            </a:r>
            <a:r>
              <a:rPr lang="cs-CZ" dirty="0" err="1">
                <a:solidFill>
                  <a:srgbClr val="E46C0A"/>
                </a:solidFill>
              </a:rPr>
              <a:t>pose</a:t>
            </a:r>
            <a:r>
              <a:rPr lang="cs-CZ" dirty="0">
                <a:solidFill>
                  <a:srgbClr val="E46C0A"/>
                </a:solidFill>
              </a:rPr>
              <a:t> </a:t>
            </a:r>
            <a:r>
              <a:rPr lang="cs-CZ" dirty="0" err="1">
                <a:solidFill>
                  <a:srgbClr val="E46C0A"/>
                </a:solidFill>
              </a:rPr>
              <a:t>simi</a:t>
            </a:r>
            <a:r>
              <a:rPr lang="en-GB" dirty="0" err="1">
                <a:solidFill>
                  <a:srgbClr val="E46C0A"/>
                </a:solidFill>
              </a:rPr>
              <a:t>larity</a:t>
            </a:r>
            <a:endParaRPr lang="en-GB" dirty="0">
              <a:solidFill>
                <a:srgbClr val="E46C0A"/>
              </a:solidFill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05994F5C-BCA6-DF5B-CA12-29E6BB05AA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15" t="23109" r="24796" b="64474"/>
          <a:stretch/>
        </p:blipFill>
        <p:spPr>
          <a:xfrm>
            <a:off x="2243089" y="3335751"/>
            <a:ext cx="6258554" cy="1012894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DFA8688B-164E-CBBC-FCE1-474D7E7B51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22" t="40193" r="24889" b="36362"/>
          <a:stretch/>
        </p:blipFill>
        <p:spPr>
          <a:xfrm>
            <a:off x="2310009" y="4348646"/>
            <a:ext cx="6258555" cy="1312602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4872C161-CE87-6527-DCE7-4CB3385B6C56}"/>
              </a:ext>
            </a:extLst>
          </p:cNvPr>
          <p:cNvSpPr txBox="1"/>
          <p:nvPr/>
        </p:nvSpPr>
        <p:spPr>
          <a:xfrm>
            <a:off x="1391835" y="3335751"/>
            <a:ext cx="911449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venir Next LT Pro" panose="020B0604020202020204" pitchFamily="34" charset="0"/>
                <a:cs typeface="Arial" panose="020B0604020202020204" pitchFamily="34" charset="0"/>
              </a:rPr>
              <a:t>Torso</a:t>
            </a:r>
          </a:p>
          <a:p>
            <a:r>
              <a:rPr lang="en-GB" sz="1000" dirty="0">
                <a:latin typeface="Avenir Next LT Pro" panose="020B0604020202020204" pitchFamily="34" charset="0"/>
                <a:cs typeface="Arial" panose="020B0604020202020204" pitchFamily="34" charset="0"/>
              </a:rPr>
              <a:t>Left hand</a:t>
            </a:r>
          </a:p>
          <a:p>
            <a:r>
              <a:rPr lang="en-GB" sz="1000" dirty="0">
                <a:latin typeface="Avenir Next LT Pro" panose="020B0604020202020204" pitchFamily="34" charset="0"/>
                <a:cs typeface="Arial" panose="020B0604020202020204" pitchFamily="34" charset="0"/>
              </a:rPr>
              <a:t>Right hand</a:t>
            </a:r>
          </a:p>
          <a:p>
            <a:r>
              <a:rPr lang="en-GB" sz="1000" dirty="0">
                <a:latin typeface="Avenir Next LT Pro" panose="020B0604020202020204" pitchFamily="34" charset="0"/>
                <a:cs typeface="Arial" panose="020B0604020202020204" pitchFamily="34" charset="0"/>
              </a:rPr>
              <a:t>Left leg</a:t>
            </a:r>
          </a:p>
          <a:p>
            <a:r>
              <a:rPr lang="en-GB" sz="1000" dirty="0">
                <a:latin typeface="Avenir Next LT Pro" panose="020B0604020202020204" pitchFamily="34" charset="0"/>
                <a:cs typeface="Arial" panose="020B0604020202020204" pitchFamily="34" charset="0"/>
              </a:rPr>
              <a:t>Right leg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F092D4F4-BD87-3660-3D45-D1F3D33F8585}"/>
              </a:ext>
            </a:extLst>
          </p:cNvPr>
          <p:cNvSpPr txBox="1"/>
          <p:nvPr/>
        </p:nvSpPr>
        <p:spPr>
          <a:xfrm>
            <a:off x="1475656" y="4763207"/>
            <a:ext cx="799465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GB" sz="1100" dirty="0">
                <a:latin typeface="Avenir Next LT Pro" panose="020B0604020202020204" pitchFamily="34" charset="0"/>
                <a:cs typeface="Arial" panose="020B0604020202020204" pitchFamily="34" charset="0"/>
              </a:rPr>
              <a:t>Overall pose matching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10941B9D-0203-34A1-2611-9B77B5FD6422}"/>
              </a:ext>
            </a:extLst>
          </p:cNvPr>
          <p:cNvSpPr/>
          <p:nvPr/>
        </p:nvSpPr>
        <p:spPr>
          <a:xfrm>
            <a:off x="837632" y="4813162"/>
            <a:ext cx="8155642" cy="4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575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ABB8C8-E0BE-C6E7-1C7B-1FE82364A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Exploration of Human Motion Datasets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682092-71A0-F15B-3BD7-6999DF812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Typical motion dataset:</a:t>
            </a:r>
          </a:p>
          <a:p>
            <a:pPr lvl="1"/>
            <a:r>
              <a:rPr lang="en-GB" dirty="0"/>
              <a:t>Thousands of short motions, typically labelled by category</a:t>
            </a:r>
          </a:p>
          <a:p>
            <a:pPr lvl="1"/>
            <a:r>
              <a:rPr lang="en-GB" dirty="0">
                <a:solidFill>
                  <a:srgbClr val="E46C0A"/>
                </a:solidFill>
              </a:rPr>
              <a:t>How do we find out what’s inside?</a:t>
            </a:r>
          </a:p>
          <a:p>
            <a:pPr lvl="2"/>
            <a:r>
              <a:rPr lang="en-GB" dirty="0"/>
              <a:t>Diversity of categories</a:t>
            </a:r>
          </a:p>
          <a:p>
            <a:pPr lvl="2"/>
            <a:r>
              <a:rPr lang="en-GB" dirty="0"/>
              <a:t>Semantic labelling vs. content-based similarity</a:t>
            </a:r>
          </a:p>
          <a:p>
            <a:pPr lvl="2"/>
            <a:r>
              <a:rPr lang="en-GB" dirty="0"/>
              <a:t>…</a:t>
            </a:r>
          </a:p>
          <a:p>
            <a:pPr lvl="1"/>
            <a:endParaRPr lang="en-GB" dirty="0"/>
          </a:p>
          <a:p>
            <a:r>
              <a:rPr lang="en-GB" dirty="0">
                <a:solidFill>
                  <a:srgbClr val="E46C0A"/>
                </a:solidFill>
              </a:rPr>
              <a:t>Data exploration</a:t>
            </a:r>
            <a:r>
              <a:rPr lang="en-GB" dirty="0"/>
              <a:t> </a:t>
            </a:r>
          </a:p>
          <a:p>
            <a:pPr lvl="1"/>
            <a:r>
              <a:rPr lang="en-GB" dirty="0">
                <a:solidFill>
                  <a:srgbClr val="E46C0A"/>
                </a:solidFill>
              </a:rPr>
              <a:t>Reveals the content </a:t>
            </a:r>
            <a:r>
              <a:rPr lang="en-GB" dirty="0"/>
              <a:t>of a whole multimedia collection</a:t>
            </a:r>
          </a:p>
          <a:p>
            <a:pPr lvl="1"/>
            <a:r>
              <a:rPr lang="en-GB" dirty="0"/>
              <a:t>Well known to image retrieval community</a:t>
            </a:r>
          </a:p>
          <a:p>
            <a:pPr lvl="1"/>
            <a:r>
              <a:rPr lang="en-GB" dirty="0"/>
              <a:t>Two main steps:</a:t>
            </a:r>
          </a:p>
          <a:p>
            <a:pPr lvl="2"/>
            <a:r>
              <a:rPr lang="en-GB" dirty="0">
                <a:solidFill>
                  <a:srgbClr val="E46C0A"/>
                </a:solidFill>
              </a:rPr>
              <a:t>Hierarchical organization </a:t>
            </a:r>
            <a:r>
              <a:rPr lang="en-GB" dirty="0"/>
              <a:t>of the collection</a:t>
            </a:r>
          </a:p>
          <a:p>
            <a:pPr lvl="2"/>
            <a:r>
              <a:rPr lang="en-GB" dirty="0"/>
              <a:t>User interface for </a:t>
            </a:r>
            <a:r>
              <a:rPr lang="en-GB" dirty="0">
                <a:solidFill>
                  <a:srgbClr val="E46C0A"/>
                </a:solidFill>
              </a:rPr>
              <a:t>exploration of the hierarchy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859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682092-71A0-F15B-3BD7-6999DF812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Step 1: </a:t>
            </a:r>
            <a:r>
              <a:rPr lang="en-GB" dirty="0">
                <a:solidFill>
                  <a:srgbClr val="E46C0A"/>
                </a:solidFill>
              </a:rPr>
              <a:t>hierarchical k-medoid clustering</a:t>
            </a:r>
          </a:p>
          <a:p>
            <a:pPr lvl="1"/>
            <a:r>
              <a:rPr lang="en-GB" dirty="0"/>
              <a:t>Computed offline (MESSIF library for content-based data management)</a:t>
            </a:r>
          </a:p>
          <a:p>
            <a:pPr lvl="1"/>
            <a:r>
              <a:rPr lang="en-GB" dirty="0"/>
              <a:t>1 hierarchy for whole collection + hierarchies for individual categories</a:t>
            </a:r>
          </a:p>
          <a:p>
            <a:r>
              <a:rPr lang="en-GB" dirty="0"/>
              <a:t>Step 2: </a:t>
            </a:r>
            <a:r>
              <a:rPr lang="en-GB" dirty="0">
                <a:solidFill>
                  <a:srgbClr val="E46C0A"/>
                </a:solidFill>
              </a:rPr>
              <a:t>exploration interface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7ABB8C8-E0BE-C6E7-1C7B-1FE82364A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Exploration of Human Motion Datasets (cont.)</a:t>
            </a:r>
            <a:endParaRPr lang="en-GB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7543F25-503F-9C01-41FB-501788C9F4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74" r="5298"/>
          <a:stretch/>
        </p:blipFill>
        <p:spPr>
          <a:xfrm>
            <a:off x="1228172" y="2775575"/>
            <a:ext cx="6680400" cy="360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340D6E7-823D-6A2F-25D9-00803D0FD2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345" r="5114"/>
          <a:stretch/>
        </p:blipFill>
        <p:spPr>
          <a:xfrm>
            <a:off x="1228172" y="2775575"/>
            <a:ext cx="6698700" cy="360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23E3532-8C53-8B44-CEB9-64106639A0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181" r="5224"/>
          <a:stretch/>
        </p:blipFill>
        <p:spPr>
          <a:xfrm>
            <a:off x="1225296" y="2775575"/>
            <a:ext cx="6678800" cy="360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010B1DE-0328-FC0A-437A-798C148D99C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003" r="5088"/>
          <a:stretch/>
        </p:blipFill>
        <p:spPr>
          <a:xfrm>
            <a:off x="1237099" y="2775575"/>
            <a:ext cx="6694800" cy="360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E9E995B-C3BF-FC86-A09E-21D10982B9E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266" r="5361"/>
          <a:stretch/>
        </p:blipFill>
        <p:spPr>
          <a:xfrm>
            <a:off x="1233172" y="2775575"/>
            <a:ext cx="6675400" cy="360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72EEAFE-5692-4A47-2E97-8FC84ED6F4C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9264" r="5512"/>
          <a:stretch/>
        </p:blipFill>
        <p:spPr>
          <a:xfrm>
            <a:off x="1222651" y="2775575"/>
            <a:ext cx="6698700" cy="360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204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E34308-4A2C-27B0-71E3-D06F22389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FD4E3A-9576-D3EB-EFBD-0C09AA57E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>
                <a:solidFill>
                  <a:srgbClr val="E46C0A"/>
                </a:solidFill>
              </a:rPr>
              <a:t>MocapViz</a:t>
            </a:r>
            <a:r>
              <a:rPr lang="en-GB" dirty="0"/>
              <a:t>: New JavaScript library for </a:t>
            </a:r>
            <a:r>
              <a:rPr lang="en-GB" dirty="0">
                <a:solidFill>
                  <a:srgbClr val="E46C0A"/>
                </a:solidFill>
              </a:rPr>
              <a:t>motion data visualization</a:t>
            </a:r>
          </a:p>
          <a:p>
            <a:pPr lvl="1"/>
            <a:r>
              <a:rPr lang="en-GB" dirty="0"/>
              <a:t>Easy to use and understand</a:t>
            </a:r>
          </a:p>
          <a:p>
            <a:pPr lvl="1"/>
            <a:r>
              <a:rPr lang="en-GB" dirty="0"/>
              <a:t>Publicly available, easy to integrate with existing motion processing tools</a:t>
            </a:r>
          </a:p>
          <a:p>
            <a:pPr lvl="1"/>
            <a:r>
              <a:rPr lang="en-GB" dirty="0"/>
              <a:t>Generic, modular, works with different </a:t>
            </a:r>
            <a:r>
              <a:rPr lang="en-GB" dirty="0" err="1"/>
              <a:t>MoCap</a:t>
            </a:r>
            <a:r>
              <a:rPr lang="en-GB" dirty="0"/>
              <a:t> models</a:t>
            </a:r>
          </a:p>
          <a:p>
            <a:endParaRPr lang="en-GB" dirty="0"/>
          </a:p>
          <a:p>
            <a:r>
              <a:rPr lang="en-GB" dirty="0">
                <a:solidFill>
                  <a:srgbClr val="E46C0A"/>
                </a:solidFill>
              </a:rPr>
              <a:t>Two public exploration interfaces </a:t>
            </a:r>
            <a:r>
              <a:rPr lang="en-GB" dirty="0"/>
              <a:t>for widely used motion datasets</a:t>
            </a:r>
          </a:p>
          <a:p>
            <a:pPr lvl="1"/>
            <a:r>
              <a:rPr lang="en-GB" dirty="0"/>
              <a:t>HDM05</a:t>
            </a:r>
          </a:p>
          <a:p>
            <a:pPr lvl="1"/>
            <a:r>
              <a:rPr lang="en-GB" dirty="0"/>
              <a:t>PKU-MMD</a:t>
            </a:r>
          </a:p>
          <a:p>
            <a:pPr lvl="1"/>
            <a:endParaRPr lang="en-GB" dirty="0"/>
          </a:p>
          <a:p>
            <a:r>
              <a:rPr lang="en-GB" dirty="0"/>
              <a:t>More info + all the software: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E46C0A"/>
                </a:solidFill>
              </a:rPr>
              <a:t>	</a:t>
            </a:r>
            <a:r>
              <a:rPr lang="en-GB" sz="2000" dirty="0">
                <a:solidFill>
                  <a:srgbClr val="E46C0A"/>
                </a:solidFill>
              </a:rPr>
              <a:t>disa.fi.muni.cz/research-directions/motion-data/</a:t>
            </a:r>
            <a:r>
              <a:rPr lang="en-GB" sz="2000" dirty="0" err="1">
                <a:solidFill>
                  <a:srgbClr val="E46C0A"/>
                </a:solidFill>
              </a:rPr>
              <a:t>mocapviz</a:t>
            </a:r>
            <a:r>
              <a:rPr lang="en-GB" sz="2000" dirty="0">
                <a:solidFill>
                  <a:srgbClr val="E46C0A"/>
                </a:solidFill>
              </a:rPr>
              <a:t>/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8132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2|29.7|1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8|6.6|1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29.1|4.2|25.9|34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|36.1|2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7.4|39.5|19|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|2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8.3|4.7|24.3|35.9|7|12.8|24.7"/>
</p:tagLst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TC102455596[[fn=Jaro]]</Template>
  <TotalTime>240209</TotalTime>
  <Words>548</Words>
  <Application>Microsoft Office PowerPoint</Application>
  <PresentationFormat>Předvádění na obrazovce (4:3)</PresentationFormat>
  <Paragraphs>111</Paragraphs>
  <Slides>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6" baseType="lpstr">
      <vt:lpstr>Arial</vt:lpstr>
      <vt:lpstr>Avenir Next LT Pro</vt:lpstr>
      <vt:lpstr>Calibri</vt:lpstr>
      <vt:lpstr>SFRM1000</vt:lpstr>
      <vt:lpstr>Times New Roman</vt:lpstr>
      <vt:lpstr>Wingdings</vt:lpstr>
      <vt:lpstr>Motiv sady Office</vt:lpstr>
      <vt:lpstr>Visual Exploration  of Human Motion Data</vt:lpstr>
      <vt:lpstr>Motivation</vt:lpstr>
      <vt:lpstr>Visualization of motion data</vt:lpstr>
      <vt:lpstr>Visualization of Single Motion Sequence</vt:lpstr>
      <vt:lpstr>Understanding Motion Similarity </vt:lpstr>
      <vt:lpstr>Understanding Motion Similarity (cont.)</vt:lpstr>
      <vt:lpstr>Exploration of Human Motion Datasets</vt:lpstr>
      <vt:lpstr>Exploration of Human Motion Datasets (cont.)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Large-Scale Multi-Modal Image Search</dc:title>
  <dc:creator>xkohout7</dc:creator>
  <cp:lastModifiedBy>Petra Budíková</cp:lastModifiedBy>
  <cp:revision>1420</cp:revision>
  <dcterms:created xsi:type="dcterms:W3CDTF">2013-03-13T15:03:44Z</dcterms:created>
  <dcterms:modified xsi:type="dcterms:W3CDTF">2022-10-05T06:43:57Z</dcterms:modified>
</cp:coreProperties>
</file>