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2" r:id="rId3"/>
    <p:sldId id="325" r:id="rId4"/>
    <p:sldId id="346" r:id="rId5"/>
    <p:sldId id="302" r:id="rId6"/>
    <p:sldId id="264" r:id="rId7"/>
    <p:sldId id="329" r:id="rId8"/>
    <p:sldId id="331" r:id="rId9"/>
    <p:sldId id="337" r:id="rId10"/>
    <p:sldId id="316" r:id="rId11"/>
    <p:sldId id="338" r:id="rId12"/>
    <p:sldId id="343" r:id="rId13"/>
    <p:sldId id="345" r:id="rId14"/>
    <p:sldId id="320" r:id="rId15"/>
    <p:sldId id="344" r:id="rId16"/>
    <p:sldId id="309" r:id="rId17"/>
    <p:sldId id="29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9F3FBD-4C92-483D-9307-6312AF67E684}">
          <p14:sldIdLst>
            <p14:sldId id="256"/>
            <p14:sldId id="312"/>
            <p14:sldId id="325"/>
            <p14:sldId id="346"/>
            <p14:sldId id="302"/>
            <p14:sldId id="264"/>
            <p14:sldId id="329"/>
            <p14:sldId id="331"/>
            <p14:sldId id="337"/>
            <p14:sldId id="316"/>
            <p14:sldId id="338"/>
            <p14:sldId id="343"/>
            <p14:sldId id="345"/>
            <p14:sldId id="320"/>
            <p14:sldId id="344"/>
            <p14:sldId id="309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E46C0A"/>
    <a:srgbClr val="DCE6F2"/>
    <a:srgbClr val="4F7A32"/>
    <a:srgbClr val="FCD8BA"/>
    <a:srgbClr val="D6E9C9"/>
    <a:srgbClr val="FF3399"/>
    <a:srgbClr val="6B82A1"/>
    <a:srgbClr val="89C064"/>
    <a:srgbClr val="B4D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7817" autoAdjust="0"/>
  </p:normalViewPr>
  <p:slideViewPr>
    <p:cSldViewPr>
      <p:cViewPr>
        <p:scale>
          <a:sx n="99" d="100"/>
          <a:sy n="99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1. 12. 2020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1. 12. 2020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511257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4" y="6381330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30" y="6401075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/>
              <a:t>Slide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en-GB" sz="1200" smtClean="0"/>
              <a:t>/17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../clipboard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92888" cy="1656184"/>
          </a:xfrm>
        </p:spPr>
        <p:txBody>
          <a:bodyPr>
            <a:noAutofit/>
          </a:bodyPr>
          <a:lstStyle/>
          <a:p>
            <a:r>
              <a:rPr lang="en-GB" sz="3600"/>
              <a:t>Towards Scalable Retrieval of</a:t>
            </a:r>
            <a:br>
              <a:rPr lang="en-GB" sz="3600"/>
            </a:br>
            <a:r>
              <a:rPr lang="en-GB" sz="3600"/>
              <a:t>Human Motion Episodes</a:t>
            </a:r>
            <a:endParaRPr lang="en-US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692624"/>
            <a:ext cx="7632848" cy="600472"/>
          </a:xfrm>
        </p:spPr>
        <p:txBody>
          <a:bodyPr>
            <a:noAutofit/>
          </a:bodyPr>
          <a:lstStyle/>
          <a:p>
            <a:r>
              <a:rPr lang="en-GB" sz="2200" u="sng">
                <a:solidFill>
                  <a:schemeClr val="tx1">
                    <a:lumMod val="65000"/>
                    <a:lumOff val="35000"/>
                  </a:schemeClr>
                </a:solidFill>
              </a:rPr>
              <a:t>Petra Budikova</a:t>
            </a:r>
            <a:r>
              <a:rPr lang="en-GB" sz="2200">
                <a:solidFill>
                  <a:schemeClr val="tx1">
                    <a:lumMod val="65000"/>
                    <a:lumOff val="35000"/>
                  </a:schemeClr>
                </a:solidFill>
              </a:rPr>
              <a:t>, Jan Sedmidubsky, Jan Horvath and Pavel Zezula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915816" y="4470211"/>
            <a:ext cx="5052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Laboratory of Data 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Intensive Systems </a:t>
            </a: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Applications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Faculty of Informatics, Masaryk University, Brno, Czechia</a:t>
            </a:r>
            <a:endParaRPr lang="en-US" altLang="cs-CZ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dirty="0">
                <a:solidFill>
                  <a:srgbClr val="44546A"/>
                </a:solidFill>
                <a:latin typeface="Calibri" panose="020F0502020204030204" pitchFamily="34" charset="0"/>
              </a:rPr>
              <a:t>disa.fi.muni.cz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7" y="4539417"/>
            <a:ext cx="1461851" cy="7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Road 2: Segment-level matching </a:t>
            </a:r>
            <a:r>
              <a:rPr lang="en-US"/>
              <a:t>using Motion 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E46C0A"/>
                </a:solidFill>
              </a:rPr>
              <a:t>Motion Words = text-like representations of motion data</a:t>
            </a:r>
            <a:r>
              <a:rPr lang="en-GB" baseline="30000" smtClean="0">
                <a:solidFill>
                  <a:srgbClr val="44546A"/>
                </a:solidFill>
              </a:rPr>
              <a:t>1</a:t>
            </a:r>
            <a:endParaRPr lang="en-GB" smtClean="0">
              <a:solidFill>
                <a:srgbClr val="E46C0A"/>
              </a:solidFill>
            </a:endParaRPr>
          </a:p>
          <a:p>
            <a:r>
              <a:rPr lang="en-GB" smtClean="0"/>
              <a:t>Representing motions by MWs:</a:t>
            </a:r>
          </a:p>
          <a:p>
            <a:pPr lvl="1"/>
            <a:r>
              <a:rPr lang="en-GB" smtClean="0"/>
              <a:t>Cut motion into short, overlapping segments</a:t>
            </a:r>
            <a:endParaRPr lang="en-GB"/>
          </a:p>
          <a:p>
            <a:pPr lvl="1"/>
            <a:r>
              <a:rPr lang="en-GB" smtClean="0"/>
              <a:t>Quantize </a:t>
            </a:r>
            <a:r>
              <a:rPr lang="en-GB"/>
              <a:t>the segment </a:t>
            </a:r>
            <a:r>
              <a:rPr lang="en-GB" smtClean="0"/>
              <a:t>space</a:t>
            </a:r>
          </a:p>
          <a:p>
            <a:pPr lvl="1"/>
            <a:r>
              <a:rPr lang="en-GB" smtClean="0"/>
              <a:t>Represent original sequence by identifiers </a:t>
            </a:r>
          </a:p>
          <a:p>
            <a:pPr marL="457200" lvl="1" indent="0">
              <a:buNone/>
            </a:pPr>
            <a:r>
              <a:rPr lang="en-GB"/>
              <a:t>	</a:t>
            </a:r>
            <a:r>
              <a:rPr lang="en-GB" smtClean="0"/>
              <a:t>of quantized segments</a:t>
            </a:r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342900" lvl="1" indent="-342900"/>
            <a:r>
              <a:rPr lang="en-GB" sz="2000" smtClean="0"/>
              <a:t>Main advantage of MWs: possibility of </a:t>
            </a:r>
            <a:r>
              <a:rPr lang="en-GB" sz="2000" smtClean="0">
                <a:solidFill>
                  <a:srgbClr val="E46C0A"/>
                </a:solidFill>
              </a:rPr>
              <a:t>applying mature text-retrieval techniques </a:t>
            </a:r>
            <a:r>
              <a:rPr lang="en-GB" sz="2000" smtClean="0"/>
              <a:t>to motion data </a:t>
            </a:r>
            <a:endParaRPr lang="en-GB" sz="2000"/>
          </a:p>
          <a:p>
            <a:endParaRPr lang="en-GB"/>
          </a:p>
          <a:p>
            <a:endParaRPr lang="en-GB" smtClean="0"/>
          </a:p>
          <a:p>
            <a:pPr marL="0" indent="0">
              <a:buNone/>
            </a:pPr>
            <a:endParaRPr lang="en-GB"/>
          </a:p>
        </p:txBody>
      </p:sp>
      <p:grpSp>
        <p:nvGrpSpPr>
          <p:cNvPr id="88" name="Skupina 87"/>
          <p:cNvGrpSpPr/>
          <p:nvPr/>
        </p:nvGrpSpPr>
        <p:grpSpPr>
          <a:xfrm>
            <a:off x="6036781" y="1700808"/>
            <a:ext cx="2639675" cy="1512168"/>
            <a:chOff x="6036781" y="1916832"/>
            <a:chExt cx="2639675" cy="1512168"/>
          </a:xfrm>
        </p:grpSpPr>
        <p:sp>
          <p:nvSpPr>
            <p:cNvPr id="4" name="Obdélník 84">
              <a:extLst>
                <a:ext uri="{FF2B5EF4-FFF2-40B4-BE49-F238E27FC236}">
                  <a16:creationId xmlns:a16="http://schemas.microsoft.com/office/drawing/2014/main" xmlns="" id="{AFABDC39-8A80-43E9-86A1-8E0DF8951CDE}"/>
                </a:ext>
              </a:extLst>
            </p:cNvPr>
            <p:cNvSpPr/>
            <p:nvPr/>
          </p:nvSpPr>
          <p:spPr bwMode="auto">
            <a:xfrm>
              <a:off x="6292796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Obdélník 85">
              <a:extLst>
                <a:ext uri="{FF2B5EF4-FFF2-40B4-BE49-F238E27FC236}">
                  <a16:creationId xmlns:a16="http://schemas.microsoft.com/office/drawing/2014/main" xmlns="" id="{888A00F5-C1B5-4F91-9482-B022C9086709}"/>
                </a:ext>
              </a:extLst>
            </p:cNvPr>
            <p:cNvSpPr/>
            <p:nvPr/>
          </p:nvSpPr>
          <p:spPr bwMode="auto">
            <a:xfrm>
              <a:off x="6668707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Obdélník 86">
              <a:extLst>
                <a:ext uri="{FF2B5EF4-FFF2-40B4-BE49-F238E27FC236}">
                  <a16:creationId xmlns:a16="http://schemas.microsoft.com/office/drawing/2014/main" xmlns="" id="{93FB3294-1509-4FC6-819B-A251E7970ECF}"/>
                </a:ext>
              </a:extLst>
            </p:cNvPr>
            <p:cNvSpPr/>
            <p:nvPr/>
          </p:nvSpPr>
          <p:spPr bwMode="auto">
            <a:xfrm>
              <a:off x="7154785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Obdélník 87">
              <a:extLst>
                <a:ext uri="{FF2B5EF4-FFF2-40B4-BE49-F238E27FC236}">
                  <a16:creationId xmlns:a16="http://schemas.microsoft.com/office/drawing/2014/main" xmlns="" id="{CDFA9DD1-61C7-41E7-A56B-7634527D1495}"/>
                </a:ext>
              </a:extLst>
            </p:cNvPr>
            <p:cNvSpPr/>
            <p:nvPr/>
          </p:nvSpPr>
          <p:spPr bwMode="auto">
            <a:xfrm>
              <a:off x="7645478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Obdélník 90">
              <a:extLst>
                <a:ext uri="{FF2B5EF4-FFF2-40B4-BE49-F238E27FC236}">
                  <a16:creationId xmlns:a16="http://schemas.microsoft.com/office/drawing/2014/main" xmlns="" id="{B754BCE5-56D2-400C-B63B-A6EE67525DBA}"/>
                </a:ext>
              </a:extLst>
            </p:cNvPr>
            <p:cNvSpPr/>
            <p:nvPr/>
          </p:nvSpPr>
          <p:spPr bwMode="auto">
            <a:xfrm>
              <a:off x="6457250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" name="Obdélník 91">
              <a:extLst>
                <a:ext uri="{FF2B5EF4-FFF2-40B4-BE49-F238E27FC236}">
                  <a16:creationId xmlns:a16="http://schemas.microsoft.com/office/drawing/2014/main" xmlns="" id="{774129A4-B2A9-482B-8E49-4170E6FC4F86}"/>
                </a:ext>
              </a:extLst>
            </p:cNvPr>
            <p:cNvSpPr/>
            <p:nvPr/>
          </p:nvSpPr>
          <p:spPr bwMode="auto">
            <a:xfrm>
              <a:off x="6947943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Obdélník 92">
              <a:extLst>
                <a:ext uri="{FF2B5EF4-FFF2-40B4-BE49-F238E27FC236}">
                  <a16:creationId xmlns:a16="http://schemas.microsoft.com/office/drawing/2014/main" xmlns="" id="{ECFBE059-3C33-414F-BF26-04389CF37A46}"/>
                </a:ext>
              </a:extLst>
            </p:cNvPr>
            <p:cNvSpPr/>
            <p:nvPr/>
          </p:nvSpPr>
          <p:spPr bwMode="auto">
            <a:xfrm>
              <a:off x="7434021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Obdélník 93">
              <a:extLst>
                <a:ext uri="{FF2B5EF4-FFF2-40B4-BE49-F238E27FC236}">
                  <a16:creationId xmlns:a16="http://schemas.microsoft.com/office/drawing/2014/main" xmlns="" id="{ADAB6DFC-3CA6-4672-BA94-8DD8EAACD69B}"/>
                </a:ext>
              </a:extLst>
            </p:cNvPr>
            <p:cNvSpPr/>
            <p:nvPr/>
          </p:nvSpPr>
          <p:spPr bwMode="auto">
            <a:xfrm>
              <a:off x="7917093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2" name="Straight Arrow Connector 271">
              <a:extLst>
                <a:ext uri="{FF2B5EF4-FFF2-40B4-BE49-F238E27FC236}">
                  <a16:creationId xmlns:a16="http://schemas.microsoft.com/office/drawing/2014/main" xmlns="" id="{002D1DED-09B8-4332-B2AB-F524F4A4BAEB}"/>
                </a:ext>
              </a:extLst>
            </p:cNvPr>
            <p:cNvCxnSpPr>
              <a:cxnSpLocks/>
            </p:cNvCxnSpPr>
            <p:nvPr/>
          </p:nvCxnSpPr>
          <p:spPr>
            <a:xfrm>
              <a:off x="6481889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72">
              <a:extLst>
                <a:ext uri="{FF2B5EF4-FFF2-40B4-BE49-F238E27FC236}">
                  <a16:creationId xmlns:a16="http://schemas.microsoft.com/office/drawing/2014/main" xmlns="" id="{CFB00961-8DE0-4325-A861-3EFB1617A75C}"/>
                </a:ext>
              </a:extLst>
            </p:cNvPr>
            <p:cNvCxnSpPr>
              <a:cxnSpLocks/>
            </p:cNvCxnSpPr>
            <p:nvPr/>
          </p:nvCxnSpPr>
          <p:spPr>
            <a:xfrm>
              <a:off x="6718847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xmlns="" id="{A8145250-6BFB-4297-BEAD-2D0E6A275DC1}"/>
                </a:ext>
              </a:extLst>
            </p:cNvPr>
            <p:cNvSpPr txBox="1"/>
            <p:nvPr/>
          </p:nvSpPr>
          <p:spPr>
            <a:xfrm>
              <a:off x="6234759" y="269491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TextBox 274">
              <a:extLst>
                <a:ext uri="{FF2B5EF4-FFF2-40B4-BE49-F238E27FC236}">
                  <a16:creationId xmlns:a16="http://schemas.microsoft.com/office/drawing/2014/main" xmlns="" id="{3364CEAB-0A1E-424F-AD9B-57DDFD007E17}"/>
                </a:ext>
              </a:extLst>
            </p:cNvPr>
            <p:cNvSpPr txBox="1"/>
            <p:nvPr/>
          </p:nvSpPr>
          <p:spPr>
            <a:xfrm>
              <a:off x="8356710" y="269491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6" name="Straight Arrow Connector 275">
              <a:extLst>
                <a:ext uri="{FF2B5EF4-FFF2-40B4-BE49-F238E27FC236}">
                  <a16:creationId xmlns:a16="http://schemas.microsoft.com/office/drawing/2014/main" xmlns="" id="{4C25CF15-F671-40DF-93F5-706CE6F46C03}"/>
                </a:ext>
              </a:extLst>
            </p:cNvPr>
            <p:cNvCxnSpPr>
              <a:cxnSpLocks/>
            </p:cNvCxnSpPr>
            <p:nvPr/>
          </p:nvCxnSpPr>
          <p:spPr>
            <a:xfrm>
              <a:off x="7192762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76">
              <a:extLst>
                <a:ext uri="{FF2B5EF4-FFF2-40B4-BE49-F238E27FC236}">
                  <a16:creationId xmlns:a16="http://schemas.microsoft.com/office/drawing/2014/main" xmlns="" id="{110EA68E-46B0-422F-A3CD-70443FE0B35E}"/>
                </a:ext>
              </a:extLst>
            </p:cNvPr>
            <p:cNvCxnSpPr>
              <a:cxnSpLocks/>
            </p:cNvCxnSpPr>
            <p:nvPr/>
          </p:nvCxnSpPr>
          <p:spPr>
            <a:xfrm>
              <a:off x="6955805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77">
              <a:extLst>
                <a:ext uri="{FF2B5EF4-FFF2-40B4-BE49-F238E27FC236}">
                  <a16:creationId xmlns:a16="http://schemas.microsoft.com/office/drawing/2014/main" xmlns="" id="{2611CC00-FC2D-44E4-BB27-94CC9B05A91B}"/>
                </a:ext>
              </a:extLst>
            </p:cNvPr>
            <p:cNvCxnSpPr>
              <a:cxnSpLocks/>
            </p:cNvCxnSpPr>
            <p:nvPr/>
          </p:nvCxnSpPr>
          <p:spPr>
            <a:xfrm>
              <a:off x="7429720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2">
              <a:extLst>
                <a:ext uri="{FF2B5EF4-FFF2-40B4-BE49-F238E27FC236}">
                  <a16:creationId xmlns:a16="http://schemas.microsoft.com/office/drawing/2014/main" xmlns="" id="{FC09A681-F4D0-48F5-9F01-29919B84B6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2" y="266628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3">
              <a:extLst>
                <a:ext uri="{FF2B5EF4-FFF2-40B4-BE49-F238E27FC236}">
                  <a16:creationId xmlns:a16="http://schemas.microsoft.com/office/drawing/2014/main" xmlns="" id="{0FFE3BA0-49B0-47A9-B700-BFF27BB0F11C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6" y="280916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4">
              <a:extLst>
                <a:ext uri="{FF2B5EF4-FFF2-40B4-BE49-F238E27FC236}">
                  <a16:creationId xmlns:a16="http://schemas.microsoft.com/office/drawing/2014/main" xmlns="" id="{220675F7-1687-4134-B0F8-80CDE7614954}"/>
                </a:ext>
              </a:extLst>
            </p:cNvPr>
            <p:cNvCxnSpPr>
              <a:cxnSpLocks/>
            </p:cNvCxnSpPr>
            <p:nvPr/>
          </p:nvCxnSpPr>
          <p:spPr>
            <a:xfrm>
              <a:off x="6246458" y="280916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5">
              <a:extLst>
                <a:ext uri="{FF2B5EF4-FFF2-40B4-BE49-F238E27FC236}">
                  <a16:creationId xmlns:a16="http://schemas.microsoft.com/office/drawing/2014/main" xmlns="" id="{98F7BCFD-DA1D-425C-AE29-8659D02E7588}"/>
                </a:ext>
              </a:extLst>
            </p:cNvPr>
            <p:cNvCxnSpPr>
              <a:cxnSpLocks/>
            </p:cNvCxnSpPr>
            <p:nvPr/>
          </p:nvCxnSpPr>
          <p:spPr>
            <a:xfrm>
              <a:off x="6259318" y="295203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6">
              <a:extLst>
                <a:ext uri="{FF2B5EF4-FFF2-40B4-BE49-F238E27FC236}">
                  <a16:creationId xmlns:a16="http://schemas.microsoft.com/office/drawing/2014/main" xmlns="" id="{1968A022-358F-46C0-B0FF-51E6A828FC82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79" y="280821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87">
              <a:extLst>
                <a:ext uri="{FF2B5EF4-FFF2-40B4-BE49-F238E27FC236}">
                  <a16:creationId xmlns:a16="http://schemas.microsoft.com/office/drawing/2014/main" xmlns="" id="{8FBDE996-A3FC-40DD-BCD3-53DE36880E2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423" y="295108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8">
              <a:extLst>
                <a:ext uri="{FF2B5EF4-FFF2-40B4-BE49-F238E27FC236}">
                  <a16:creationId xmlns:a16="http://schemas.microsoft.com/office/drawing/2014/main" xmlns="" id="{2D3ED948-0372-4487-9939-1E85BEEE602A}"/>
                </a:ext>
              </a:extLst>
            </p:cNvPr>
            <p:cNvCxnSpPr>
              <a:cxnSpLocks/>
            </p:cNvCxnSpPr>
            <p:nvPr/>
          </p:nvCxnSpPr>
          <p:spPr>
            <a:xfrm>
              <a:off x="8133145" y="266421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9">
              <a:extLst>
                <a:ext uri="{FF2B5EF4-FFF2-40B4-BE49-F238E27FC236}">
                  <a16:creationId xmlns:a16="http://schemas.microsoft.com/office/drawing/2014/main" xmlns="" id="{B58DDC23-B529-41D5-A9FE-A52F71BA314F}"/>
                </a:ext>
              </a:extLst>
            </p:cNvPr>
            <p:cNvCxnSpPr>
              <a:cxnSpLocks/>
            </p:cNvCxnSpPr>
            <p:nvPr/>
          </p:nvCxnSpPr>
          <p:spPr>
            <a:xfrm>
              <a:off x="8140289" y="280708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90">
              <a:extLst>
                <a:ext uri="{FF2B5EF4-FFF2-40B4-BE49-F238E27FC236}">
                  <a16:creationId xmlns:a16="http://schemas.microsoft.com/office/drawing/2014/main" xmlns="" id="{4F4A032F-C5AE-44D9-88BB-8ADD50E81B7C}"/>
                </a:ext>
              </a:extLst>
            </p:cNvPr>
            <p:cNvCxnSpPr>
              <a:cxnSpLocks/>
            </p:cNvCxnSpPr>
            <p:nvPr/>
          </p:nvCxnSpPr>
          <p:spPr>
            <a:xfrm>
              <a:off x="7659562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91">
              <a:extLst>
                <a:ext uri="{FF2B5EF4-FFF2-40B4-BE49-F238E27FC236}">
                  <a16:creationId xmlns:a16="http://schemas.microsoft.com/office/drawing/2014/main" xmlns="" id="{96399FB2-DC7B-479E-ACB7-23AB33512BD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478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92">
              <a:extLst>
                <a:ext uri="{FF2B5EF4-FFF2-40B4-BE49-F238E27FC236}">
                  <a16:creationId xmlns:a16="http://schemas.microsoft.com/office/drawing/2014/main" xmlns="" id="{8FD2EF03-180E-446A-8620-69EF8708B287}"/>
                </a:ext>
              </a:extLst>
            </p:cNvPr>
            <p:cNvCxnSpPr>
              <a:cxnSpLocks/>
            </p:cNvCxnSpPr>
            <p:nvPr/>
          </p:nvCxnSpPr>
          <p:spPr>
            <a:xfrm>
              <a:off x="7896520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3">
              <a:extLst>
                <a:ext uri="{FF2B5EF4-FFF2-40B4-BE49-F238E27FC236}">
                  <a16:creationId xmlns:a16="http://schemas.microsoft.com/office/drawing/2014/main" xmlns="" id="{7E897307-DB88-4E37-B56D-73D7947D363E}"/>
                </a:ext>
              </a:extLst>
            </p:cNvPr>
            <p:cNvSpPr txBox="1"/>
            <p:nvPr/>
          </p:nvSpPr>
          <p:spPr>
            <a:xfrm flipH="1">
              <a:off x="6198080" y="3121223"/>
              <a:ext cx="2381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</a:rPr>
                <a:t>… A,  A,  B,  O,  M,  M,  P,  D, …  </a:t>
              </a:r>
            </a:p>
          </p:txBody>
        </p:sp>
        <p:sp>
          <p:nvSpPr>
            <p:cNvPr id="31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6285441" y="2031740"/>
              <a:ext cx="2149767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TextBox 274">
              <a:extLst>
                <a:ext uri="{FF2B5EF4-FFF2-40B4-BE49-F238E27FC236}">
                  <a16:creationId xmlns:a16="http://schemas.microsoft.com/office/drawing/2014/main" xmlns="" id="{3364CEAB-0A1E-424F-AD9B-57DDFD007E17}"/>
                </a:ext>
              </a:extLst>
            </p:cNvPr>
            <p:cNvSpPr txBox="1"/>
            <p:nvPr/>
          </p:nvSpPr>
          <p:spPr>
            <a:xfrm>
              <a:off x="8392607" y="1918321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33" name="Straight Connector 286">
              <a:extLst>
                <a:ext uri="{FF2B5EF4-FFF2-40B4-BE49-F238E27FC236}">
                  <a16:creationId xmlns:a16="http://schemas.microsoft.com/office/drawing/2014/main" xmlns="" id="{1968A022-358F-46C0-B0FF-51E6A828FC82}"/>
                </a:ext>
              </a:extLst>
            </p:cNvPr>
            <p:cNvCxnSpPr>
              <a:cxnSpLocks/>
            </p:cNvCxnSpPr>
            <p:nvPr/>
          </p:nvCxnSpPr>
          <p:spPr>
            <a:xfrm>
              <a:off x="8441176" y="203162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7">
              <a:extLst>
                <a:ext uri="{FF2B5EF4-FFF2-40B4-BE49-F238E27FC236}">
                  <a16:creationId xmlns:a16="http://schemas.microsoft.com/office/drawing/2014/main" xmlns="" id="{8FBDE996-A3FC-40DD-BCD3-53DE36880E2A}"/>
                </a:ext>
              </a:extLst>
            </p:cNvPr>
            <p:cNvCxnSpPr>
              <a:cxnSpLocks/>
            </p:cNvCxnSpPr>
            <p:nvPr/>
          </p:nvCxnSpPr>
          <p:spPr>
            <a:xfrm>
              <a:off x="8448320" y="217449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82">
              <a:extLst>
                <a:ext uri="{FF2B5EF4-FFF2-40B4-BE49-F238E27FC236}">
                  <a16:creationId xmlns:a16="http://schemas.microsoft.com/office/drawing/2014/main" xmlns="" id="{FC09A681-F4D0-48F5-9F01-29919B84B6B5}"/>
                </a:ext>
              </a:extLst>
            </p:cNvPr>
            <p:cNvCxnSpPr>
              <a:cxnSpLocks/>
            </p:cNvCxnSpPr>
            <p:nvPr/>
          </p:nvCxnSpPr>
          <p:spPr>
            <a:xfrm>
              <a:off x="6087769" y="203172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83">
              <a:extLst>
                <a:ext uri="{FF2B5EF4-FFF2-40B4-BE49-F238E27FC236}">
                  <a16:creationId xmlns:a16="http://schemas.microsoft.com/office/drawing/2014/main" xmlns="" id="{0FFE3BA0-49B0-47A9-B700-BFF27BB0F11C}"/>
                </a:ext>
              </a:extLst>
            </p:cNvPr>
            <p:cNvCxnSpPr>
              <a:cxnSpLocks/>
            </p:cNvCxnSpPr>
            <p:nvPr/>
          </p:nvCxnSpPr>
          <p:spPr>
            <a:xfrm>
              <a:off x="6094913" y="217459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74">
              <a:extLst>
                <a:ext uri="{FF2B5EF4-FFF2-40B4-BE49-F238E27FC236}">
                  <a16:creationId xmlns:a16="http://schemas.microsoft.com/office/drawing/2014/main" xmlns="" id="{3364CEAB-0A1E-424F-AD9B-57DDFD007E17}"/>
                </a:ext>
              </a:extLst>
            </p:cNvPr>
            <p:cNvSpPr txBox="1"/>
            <p:nvPr/>
          </p:nvSpPr>
          <p:spPr>
            <a:xfrm>
              <a:off x="6036781" y="1916832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Šipka dolů 37"/>
            <p:cNvSpPr/>
            <p:nvPr/>
          </p:nvSpPr>
          <p:spPr>
            <a:xfrm>
              <a:off x="7154731" y="2226098"/>
              <a:ext cx="205593" cy="33880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Obdélník 84">
            <a:extLst>
              <a:ext uri="{FF2B5EF4-FFF2-40B4-BE49-F238E27FC236}">
                <a16:creationId xmlns:a16="http://schemas.microsoft.com/office/drawing/2014/main" xmlns="" id="{38016477-83BC-4266-BBDB-07D5A809998F}"/>
              </a:ext>
            </a:extLst>
          </p:cNvPr>
          <p:cNvSpPr/>
          <p:nvPr/>
        </p:nvSpPr>
        <p:spPr bwMode="auto">
          <a:xfrm>
            <a:off x="1144327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" name="Obdélník 85">
            <a:extLst>
              <a:ext uri="{FF2B5EF4-FFF2-40B4-BE49-F238E27FC236}">
                <a16:creationId xmlns:a16="http://schemas.microsoft.com/office/drawing/2014/main" xmlns="" id="{C6A694BE-FF65-40C5-9592-8864BEE90700}"/>
              </a:ext>
            </a:extLst>
          </p:cNvPr>
          <p:cNvSpPr/>
          <p:nvPr/>
        </p:nvSpPr>
        <p:spPr bwMode="auto">
          <a:xfrm>
            <a:off x="1645516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" name="Obdélník 86">
            <a:extLst>
              <a:ext uri="{FF2B5EF4-FFF2-40B4-BE49-F238E27FC236}">
                <a16:creationId xmlns:a16="http://schemas.microsoft.com/office/drawing/2014/main" xmlns="" id="{72C1FFAF-1708-47B0-A148-BCCA53624672}"/>
              </a:ext>
            </a:extLst>
          </p:cNvPr>
          <p:cNvSpPr/>
          <p:nvPr/>
        </p:nvSpPr>
        <p:spPr bwMode="auto">
          <a:xfrm>
            <a:off x="2293588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" name="Obdélník 87">
            <a:extLst>
              <a:ext uri="{FF2B5EF4-FFF2-40B4-BE49-F238E27FC236}">
                <a16:creationId xmlns:a16="http://schemas.microsoft.com/office/drawing/2014/main" xmlns="" id="{38429F1E-B933-4B10-A3CE-B67060C9F31C}"/>
              </a:ext>
            </a:extLst>
          </p:cNvPr>
          <p:cNvSpPr/>
          <p:nvPr/>
        </p:nvSpPr>
        <p:spPr bwMode="auto">
          <a:xfrm>
            <a:off x="2947812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" name="Obdélník 88">
            <a:extLst>
              <a:ext uri="{FF2B5EF4-FFF2-40B4-BE49-F238E27FC236}">
                <a16:creationId xmlns:a16="http://schemas.microsoft.com/office/drawing/2014/main" xmlns="" id="{EFCE1408-BBF9-43F9-BF6C-B8CFEA96B9A7}"/>
              </a:ext>
            </a:extLst>
          </p:cNvPr>
          <p:cNvSpPr/>
          <p:nvPr/>
        </p:nvSpPr>
        <p:spPr bwMode="auto">
          <a:xfrm>
            <a:off x="3576748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Obdélník 90">
            <a:extLst>
              <a:ext uri="{FF2B5EF4-FFF2-40B4-BE49-F238E27FC236}">
                <a16:creationId xmlns:a16="http://schemas.microsoft.com/office/drawing/2014/main" xmlns="" id="{53388374-ECE8-4C53-B6E5-B07D9153DA9E}"/>
              </a:ext>
            </a:extLst>
          </p:cNvPr>
          <p:cNvSpPr/>
          <p:nvPr/>
        </p:nvSpPr>
        <p:spPr bwMode="auto">
          <a:xfrm>
            <a:off x="1325488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bdélník 91">
            <a:extLst>
              <a:ext uri="{FF2B5EF4-FFF2-40B4-BE49-F238E27FC236}">
                <a16:creationId xmlns:a16="http://schemas.microsoft.com/office/drawing/2014/main" xmlns="" id="{0689A9DE-44BD-4ED1-8BAD-804A19C26FA7}"/>
              </a:ext>
            </a:extLst>
          </p:cNvPr>
          <p:cNvSpPr/>
          <p:nvPr/>
        </p:nvSpPr>
        <p:spPr bwMode="auto">
          <a:xfrm>
            <a:off x="1979712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Obdélník 92">
            <a:extLst>
              <a:ext uri="{FF2B5EF4-FFF2-40B4-BE49-F238E27FC236}">
                <a16:creationId xmlns:a16="http://schemas.microsoft.com/office/drawing/2014/main" xmlns="" id="{F21200FB-63EC-4B63-95FD-B361BF43682A}"/>
              </a:ext>
            </a:extLst>
          </p:cNvPr>
          <p:cNvSpPr/>
          <p:nvPr/>
        </p:nvSpPr>
        <p:spPr bwMode="auto">
          <a:xfrm>
            <a:off x="2627784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7" name="Obdélník 93">
            <a:extLst>
              <a:ext uri="{FF2B5EF4-FFF2-40B4-BE49-F238E27FC236}">
                <a16:creationId xmlns:a16="http://schemas.microsoft.com/office/drawing/2014/main" xmlns="" id="{1D7EAB15-333C-45D4-AD57-6A6447EB5DCC}"/>
              </a:ext>
            </a:extLst>
          </p:cNvPr>
          <p:cNvSpPr/>
          <p:nvPr/>
        </p:nvSpPr>
        <p:spPr bwMode="auto">
          <a:xfrm>
            <a:off x="3271848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8" name="Obdélník 94">
            <a:extLst>
              <a:ext uri="{FF2B5EF4-FFF2-40B4-BE49-F238E27FC236}">
                <a16:creationId xmlns:a16="http://schemas.microsoft.com/office/drawing/2014/main" xmlns="" id="{A677513A-30CE-4704-B477-4799DD577FD6}"/>
              </a:ext>
            </a:extLst>
          </p:cNvPr>
          <p:cNvSpPr/>
          <p:nvPr/>
        </p:nvSpPr>
        <p:spPr bwMode="auto">
          <a:xfrm>
            <a:off x="3910944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9" name="Obdélník 90">
            <a:extLst>
              <a:ext uri="{FF2B5EF4-FFF2-40B4-BE49-F238E27FC236}">
                <a16:creationId xmlns:a16="http://schemas.microsoft.com/office/drawing/2014/main" xmlns="" id="{BD6AEDF1-A186-429D-B4D3-28E4354051D3}"/>
              </a:ext>
            </a:extLst>
          </p:cNvPr>
          <p:cNvSpPr/>
          <p:nvPr/>
        </p:nvSpPr>
        <p:spPr bwMode="auto">
          <a:xfrm>
            <a:off x="1499761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0" name="Obdélník 91">
            <a:extLst>
              <a:ext uri="{FF2B5EF4-FFF2-40B4-BE49-F238E27FC236}">
                <a16:creationId xmlns:a16="http://schemas.microsoft.com/office/drawing/2014/main" xmlns="" id="{3B3186B4-8414-47C4-AF36-390783829DAA}"/>
              </a:ext>
            </a:extLst>
          </p:cNvPr>
          <p:cNvSpPr/>
          <p:nvPr/>
        </p:nvSpPr>
        <p:spPr bwMode="auto">
          <a:xfrm>
            <a:off x="2153985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" name="Obdélník 92">
            <a:extLst>
              <a:ext uri="{FF2B5EF4-FFF2-40B4-BE49-F238E27FC236}">
                <a16:creationId xmlns:a16="http://schemas.microsoft.com/office/drawing/2014/main" xmlns="" id="{404F2301-6A9E-4386-A39D-50CCB18A6D85}"/>
              </a:ext>
            </a:extLst>
          </p:cNvPr>
          <p:cNvSpPr/>
          <p:nvPr/>
        </p:nvSpPr>
        <p:spPr bwMode="auto">
          <a:xfrm>
            <a:off x="2802057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" name="Obdélník 93">
            <a:extLst>
              <a:ext uri="{FF2B5EF4-FFF2-40B4-BE49-F238E27FC236}">
                <a16:creationId xmlns:a16="http://schemas.microsoft.com/office/drawing/2014/main" xmlns="" id="{815FBF80-FF57-462A-A42B-41ACBAE6C2DF}"/>
              </a:ext>
            </a:extLst>
          </p:cNvPr>
          <p:cNvSpPr/>
          <p:nvPr/>
        </p:nvSpPr>
        <p:spPr bwMode="auto">
          <a:xfrm>
            <a:off x="3446121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3" name="Obdélník 94">
            <a:extLst>
              <a:ext uri="{FF2B5EF4-FFF2-40B4-BE49-F238E27FC236}">
                <a16:creationId xmlns:a16="http://schemas.microsoft.com/office/drawing/2014/main" xmlns="" id="{09BBBBC4-E4A1-41B4-94BF-D060FEA3EF61}"/>
              </a:ext>
            </a:extLst>
          </p:cNvPr>
          <p:cNvSpPr/>
          <p:nvPr/>
        </p:nvSpPr>
        <p:spPr bwMode="auto">
          <a:xfrm>
            <a:off x="4085217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Obdélník 84">
            <a:extLst>
              <a:ext uri="{FF2B5EF4-FFF2-40B4-BE49-F238E27FC236}">
                <a16:creationId xmlns:a16="http://schemas.microsoft.com/office/drawing/2014/main" xmlns="" id="{38016477-83BC-4266-BBDB-07D5A809998F}"/>
              </a:ext>
            </a:extLst>
          </p:cNvPr>
          <p:cNvSpPr/>
          <p:nvPr/>
        </p:nvSpPr>
        <p:spPr bwMode="auto">
          <a:xfrm>
            <a:off x="4215744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5" name="Obdélník 85">
            <a:extLst>
              <a:ext uri="{FF2B5EF4-FFF2-40B4-BE49-F238E27FC236}">
                <a16:creationId xmlns:a16="http://schemas.microsoft.com/office/drawing/2014/main" xmlns="" id="{C6A694BE-FF65-40C5-9592-8864BEE90700}"/>
              </a:ext>
            </a:extLst>
          </p:cNvPr>
          <p:cNvSpPr/>
          <p:nvPr/>
        </p:nvSpPr>
        <p:spPr bwMode="auto">
          <a:xfrm>
            <a:off x="4716933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6" name="Obdélník 86">
            <a:extLst>
              <a:ext uri="{FF2B5EF4-FFF2-40B4-BE49-F238E27FC236}">
                <a16:creationId xmlns:a16="http://schemas.microsoft.com/office/drawing/2014/main" xmlns="" id="{72C1FFAF-1708-47B0-A148-BCCA53624672}"/>
              </a:ext>
            </a:extLst>
          </p:cNvPr>
          <p:cNvSpPr/>
          <p:nvPr/>
        </p:nvSpPr>
        <p:spPr bwMode="auto">
          <a:xfrm>
            <a:off x="5365005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7" name="Obdélník 87">
            <a:extLst>
              <a:ext uri="{FF2B5EF4-FFF2-40B4-BE49-F238E27FC236}">
                <a16:creationId xmlns:a16="http://schemas.microsoft.com/office/drawing/2014/main" xmlns="" id="{38429F1E-B933-4B10-A3CE-B67060C9F31C}"/>
              </a:ext>
            </a:extLst>
          </p:cNvPr>
          <p:cNvSpPr/>
          <p:nvPr/>
        </p:nvSpPr>
        <p:spPr bwMode="auto">
          <a:xfrm>
            <a:off x="6019229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8" name="Obdélník 88">
            <a:extLst>
              <a:ext uri="{FF2B5EF4-FFF2-40B4-BE49-F238E27FC236}">
                <a16:creationId xmlns:a16="http://schemas.microsoft.com/office/drawing/2014/main" xmlns="" id="{EFCE1408-BBF9-43F9-BF6C-B8CFEA96B9A7}"/>
              </a:ext>
            </a:extLst>
          </p:cNvPr>
          <p:cNvSpPr/>
          <p:nvPr/>
        </p:nvSpPr>
        <p:spPr bwMode="auto">
          <a:xfrm>
            <a:off x="6648165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" name="Obdélník 90">
            <a:extLst>
              <a:ext uri="{FF2B5EF4-FFF2-40B4-BE49-F238E27FC236}">
                <a16:creationId xmlns:a16="http://schemas.microsoft.com/office/drawing/2014/main" xmlns="" id="{53388374-ECE8-4C53-B6E5-B07D9153DA9E}"/>
              </a:ext>
            </a:extLst>
          </p:cNvPr>
          <p:cNvSpPr/>
          <p:nvPr/>
        </p:nvSpPr>
        <p:spPr bwMode="auto">
          <a:xfrm>
            <a:off x="439690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0" name="Obdélník 91">
            <a:extLst>
              <a:ext uri="{FF2B5EF4-FFF2-40B4-BE49-F238E27FC236}">
                <a16:creationId xmlns:a16="http://schemas.microsoft.com/office/drawing/2014/main" xmlns="" id="{0689A9DE-44BD-4ED1-8BAD-804A19C26FA7}"/>
              </a:ext>
            </a:extLst>
          </p:cNvPr>
          <p:cNvSpPr/>
          <p:nvPr/>
        </p:nvSpPr>
        <p:spPr bwMode="auto">
          <a:xfrm>
            <a:off x="5051129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1" name="Obdélník 92">
            <a:extLst>
              <a:ext uri="{FF2B5EF4-FFF2-40B4-BE49-F238E27FC236}">
                <a16:creationId xmlns:a16="http://schemas.microsoft.com/office/drawing/2014/main" xmlns="" id="{F21200FB-63EC-4B63-95FD-B361BF43682A}"/>
              </a:ext>
            </a:extLst>
          </p:cNvPr>
          <p:cNvSpPr/>
          <p:nvPr/>
        </p:nvSpPr>
        <p:spPr bwMode="auto">
          <a:xfrm>
            <a:off x="5699201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Obdélník 93">
            <a:extLst>
              <a:ext uri="{FF2B5EF4-FFF2-40B4-BE49-F238E27FC236}">
                <a16:creationId xmlns:a16="http://schemas.microsoft.com/office/drawing/2014/main" xmlns="" id="{1D7EAB15-333C-45D4-AD57-6A6447EB5DCC}"/>
              </a:ext>
            </a:extLst>
          </p:cNvPr>
          <p:cNvSpPr/>
          <p:nvPr/>
        </p:nvSpPr>
        <p:spPr bwMode="auto">
          <a:xfrm>
            <a:off x="634326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3" name="Obdélník 94">
            <a:extLst>
              <a:ext uri="{FF2B5EF4-FFF2-40B4-BE49-F238E27FC236}">
                <a16:creationId xmlns:a16="http://schemas.microsoft.com/office/drawing/2014/main" xmlns="" id="{A677513A-30CE-4704-B477-4799DD577FD6}"/>
              </a:ext>
            </a:extLst>
          </p:cNvPr>
          <p:cNvSpPr/>
          <p:nvPr/>
        </p:nvSpPr>
        <p:spPr bwMode="auto">
          <a:xfrm>
            <a:off x="6982361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Obdélník 90">
            <a:extLst>
              <a:ext uri="{FF2B5EF4-FFF2-40B4-BE49-F238E27FC236}">
                <a16:creationId xmlns:a16="http://schemas.microsoft.com/office/drawing/2014/main" xmlns="" id="{BD6AEDF1-A186-429D-B4D3-28E4354051D3}"/>
              </a:ext>
            </a:extLst>
          </p:cNvPr>
          <p:cNvSpPr/>
          <p:nvPr/>
        </p:nvSpPr>
        <p:spPr bwMode="auto">
          <a:xfrm>
            <a:off x="457117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5" name="Obdélník 91">
            <a:extLst>
              <a:ext uri="{FF2B5EF4-FFF2-40B4-BE49-F238E27FC236}">
                <a16:creationId xmlns:a16="http://schemas.microsoft.com/office/drawing/2014/main" xmlns="" id="{3B3186B4-8414-47C4-AF36-390783829DAA}"/>
              </a:ext>
            </a:extLst>
          </p:cNvPr>
          <p:cNvSpPr/>
          <p:nvPr/>
        </p:nvSpPr>
        <p:spPr bwMode="auto">
          <a:xfrm>
            <a:off x="5225402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Obdélník 92">
            <a:extLst>
              <a:ext uri="{FF2B5EF4-FFF2-40B4-BE49-F238E27FC236}">
                <a16:creationId xmlns:a16="http://schemas.microsoft.com/office/drawing/2014/main" xmlns="" id="{404F2301-6A9E-4386-A39D-50CCB18A6D85}"/>
              </a:ext>
            </a:extLst>
          </p:cNvPr>
          <p:cNvSpPr/>
          <p:nvPr/>
        </p:nvSpPr>
        <p:spPr bwMode="auto">
          <a:xfrm>
            <a:off x="5873474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7" name="Obdélník 93">
            <a:extLst>
              <a:ext uri="{FF2B5EF4-FFF2-40B4-BE49-F238E27FC236}">
                <a16:creationId xmlns:a16="http://schemas.microsoft.com/office/drawing/2014/main" xmlns="" id="{815FBF80-FF57-462A-A42B-41ACBAE6C2DF}"/>
              </a:ext>
            </a:extLst>
          </p:cNvPr>
          <p:cNvSpPr/>
          <p:nvPr/>
        </p:nvSpPr>
        <p:spPr bwMode="auto">
          <a:xfrm>
            <a:off x="651753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8" name="Obdélník 94">
            <a:extLst>
              <a:ext uri="{FF2B5EF4-FFF2-40B4-BE49-F238E27FC236}">
                <a16:creationId xmlns:a16="http://schemas.microsoft.com/office/drawing/2014/main" xmlns="" id="{09BBBBC4-E4A1-41B4-94BF-D060FEA3EF61}"/>
              </a:ext>
            </a:extLst>
          </p:cNvPr>
          <p:cNvSpPr/>
          <p:nvPr/>
        </p:nvSpPr>
        <p:spPr bwMode="auto">
          <a:xfrm>
            <a:off x="7156634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Obdélník 84">
            <a:extLst>
              <a:ext uri="{FF2B5EF4-FFF2-40B4-BE49-F238E27FC236}">
                <a16:creationId xmlns:a16="http://schemas.microsoft.com/office/drawing/2014/main" xmlns="" id="{38016477-83BC-4266-BBDB-07D5A809998F}"/>
              </a:ext>
            </a:extLst>
          </p:cNvPr>
          <p:cNvSpPr/>
          <p:nvPr/>
        </p:nvSpPr>
        <p:spPr bwMode="auto">
          <a:xfrm>
            <a:off x="7240974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Obdélník 85">
            <a:extLst>
              <a:ext uri="{FF2B5EF4-FFF2-40B4-BE49-F238E27FC236}">
                <a16:creationId xmlns:a16="http://schemas.microsoft.com/office/drawing/2014/main" xmlns="" id="{C6A694BE-FF65-40C5-9592-8864BEE90700}"/>
              </a:ext>
            </a:extLst>
          </p:cNvPr>
          <p:cNvSpPr/>
          <p:nvPr/>
        </p:nvSpPr>
        <p:spPr bwMode="auto">
          <a:xfrm>
            <a:off x="7742163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1" name="Obdélník 90">
            <a:extLst>
              <a:ext uri="{FF2B5EF4-FFF2-40B4-BE49-F238E27FC236}">
                <a16:creationId xmlns:a16="http://schemas.microsoft.com/office/drawing/2014/main" xmlns="" id="{53388374-ECE8-4C53-B6E5-B07D9153DA9E}"/>
              </a:ext>
            </a:extLst>
          </p:cNvPr>
          <p:cNvSpPr/>
          <p:nvPr/>
        </p:nvSpPr>
        <p:spPr bwMode="auto">
          <a:xfrm>
            <a:off x="742213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xmlns="" id="{BD6AEDF1-A186-429D-B4D3-28E4354051D3}"/>
              </a:ext>
            </a:extLst>
          </p:cNvPr>
          <p:cNvSpPr/>
          <p:nvPr/>
        </p:nvSpPr>
        <p:spPr bwMode="auto">
          <a:xfrm>
            <a:off x="759640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73" name="Přímá spojnice 72"/>
          <p:cNvCxnSpPr/>
          <p:nvPr/>
        </p:nvCxnSpPr>
        <p:spPr>
          <a:xfrm flipH="1">
            <a:off x="3900749" y="4081144"/>
            <a:ext cx="508468" cy="100811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2951784" y="3969054"/>
            <a:ext cx="5470635" cy="32811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5689006" y="4133111"/>
            <a:ext cx="107130" cy="95614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5710580" y="3577089"/>
            <a:ext cx="162894" cy="55602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>
            <a:stCxn id="46" idx="2"/>
          </p:cNvCxnSpPr>
          <p:nvPr/>
        </p:nvCxnSpPr>
        <p:spPr>
          <a:xfrm flipH="1">
            <a:off x="755576" y="3969054"/>
            <a:ext cx="2196208" cy="32811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>
            <a:off x="2937653" y="3505080"/>
            <a:ext cx="122179" cy="47237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4383858" y="3577088"/>
            <a:ext cx="25359" cy="50405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ál 79"/>
          <p:cNvSpPr/>
          <p:nvPr/>
        </p:nvSpPr>
        <p:spPr>
          <a:xfrm>
            <a:off x="785488" y="3468749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1" name="Ovál 80"/>
          <p:cNvSpPr/>
          <p:nvPr/>
        </p:nvSpPr>
        <p:spPr>
          <a:xfrm>
            <a:off x="1062505" y="4638694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B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2" name="Ovál 81"/>
          <p:cNvSpPr/>
          <p:nvPr/>
        </p:nvSpPr>
        <p:spPr>
          <a:xfrm>
            <a:off x="3288190" y="3429000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C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3" name="Ovál 82"/>
          <p:cNvSpPr/>
          <p:nvPr/>
        </p:nvSpPr>
        <p:spPr>
          <a:xfrm>
            <a:off x="4537993" y="4755183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4" name="Ovál 83"/>
          <p:cNvSpPr/>
          <p:nvPr/>
        </p:nvSpPr>
        <p:spPr>
          <a:xfrm>
            <a:off x="4835129" y="3433088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5" name="Ovál 84"/>
          <p:cNvSpPr/>
          <p:nvPr/>
        </p:nvSpPr>
        <p:spPr>
          <a:xfrm>
            <a:off x="7618974" y="3590430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F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6" name="Ovál 85"/>
          <p:cNvSpPr/>
          <p:nvPr/>
        </p:nvSpPr>
        <p:spPr>
          <a:xfrm>
            <a:off x="7583451" y="4467183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7" name="Obdélník 6">
            <a:extLst>
              <a:ext uri="{FF2B5EF4-FFF2-40B4-BE49-F238E27FC236}">
                <a16:creationId xmlns:a16="http://schemas.microsoft.com/office/drawing/2014/main" xmlns="" id="{1FFD2BC0-43BE-47FB-8EF8-45A0C7955EB1}"/>
              </a:ext>
            </a:extLst>
          </p:cNvPr>
          <p:cNvSpPr/>
          <p:nvPr/>
        </p:nvSpPr>
        <p:spPr bwMode="auto">
          <a:xfrm>
            <a:off x="1144191" y="3689574"/>
            <a:ext cx="7254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540469" y="6063679"/>
            <a:ext cx="789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>
                <a:solidFill>
                  <a:srgbClr val="44546A"/>
                </a:solidFill>
              </a:rPr>
              <a:t>1 </a:t>
            </a:r>
            <a:r>
              <a:rPr lang="en-GB" sz="1200">
                <a:solidFill>
                  <a:srgbClr val="44546A"/>
                </a:solidFill>
              </a:rPr>
              <a:t>J. Sedmidubsky, P. Budikova, V. Dohnal, and P. </a:t>
            </a:r>
            <a:r>
              <a:rPr lang="en-GB" sz="1200" smtClean="0">
                <a:solidFill>
                  <a:srgbClr val="44546A"/>
                </a:solidFill>
              </a:rPr>
              <a:t>Zezula. Motion </a:t>
            </a:r>
            <a:r>
              <a:rPr lang="en-GB" sz="1200">
                <a:solidFill>
                  <a:srgbClr val="44546A"/>
                </a:solidFill>
              </a:rPr>
              <a:t>words</a:t>
            </a:r>
            <a:r>
              <a:rPr lang="en-GB" sz="1200" smtClean="0">
                <a:solidFill>
                  <a:srgbClr val="44546A"/>
                </a:solidFill>
              </a:rPr>
              <a:t>: </a:t>
            </a:r>
            <a:r>
              <a:rPr lang="en-GB" sz="1200" i="1" smtClean="0">
                <a:solidFill>
                  <a:srgbClr val="44546A"/>
                </a:solidFill>
              </a:rPr>
              <a:t>A </a:t>
            </a:r>
            <a:r>
              <a:rPr lang="en-GB" sz="1200" i="1">
                <a:solidFill>
                  <a:srgbClr val="44546A"/>
                </a:solidFill>
              </a:rPr>
              <a:t>text-like representation of 3D skeleton </a:t>
            </a:r>
            <a:r>
              <a:rPr lang="en-GB" sz="1200" i="1" smtClean="0">
                <a:solidFill>
                  <a:srgbClr val="44546A"/>
                </a:solidFill>
              </a:rPr>
              <a:t>sequences</a:t>
            </a:r>
            <a:r>
              <a:rPr lang="en-GB" sz="1200" smtClean="0">
                <a:solidFill>
                  <a:srgbClr val="44546A"/>
                </a:solidFill>
              </a:rPr>
              <a:t>.</a:t>
            </a:r>
          </a:p>
          <a:p>
            <a:r>
              <a:rPr lang="en-GB" sz="1200">
                <a:solidFill>
                  <a:srgbClr val="44546A"/>
                </a:solidFill>
              </a:rPr>
              <a:t> </a:t>
            </a:r>
            <a:r>
              <a:rPr lang="en-GB" sz="1200" smtClean="0">
                <a:solidFill>
                  <a:srgbClr val="44546A"/>
                </a:solidFill>
              </a:rPr>
              <a:t> in </a:t>
            </a:r>
            <a:r>
              <a:rPr lang="en-GB" sz="1200">
                <a:solidFill>
                  <a:srgbClr val="44546A"/>
                </a:solidFill>
              </a:rPr>
              <a:t>42nd </a:t>
            </a:r>
            <a:r>
              <a:rPr lang="en-GB" sz="1200" smtClean="0">
                <a:solidFill>
                  <a:srgbClr val="44546A"/>
                </a:solidFill>
              </a:rPr>
              <a:t>European Conference </a:t>
            </a:r>
            <a:r>
              <a:rPr lang="en-GB" sz="1200">
                <a:solidFill>
                  <a:srgbClr val="44546A"/>
                </a:solidFill>
              </a:rPr>
              <a:t>on Information Retrieval (ECIR). Springer, 2020, pp. 527</a:t>
            </a:r>
            <a:r>
              <a:rPr lang="en-GB" sz="1200" smtClean="0">
                <a:solidFill>
                  <a:srgbClr val="44546A"/>
                </a:solidFill>
              </a:rPr>
              <a:t>– 541</a:t>
            </a:r>
            <a:r>
              <a:rPr lang="en-GB" sz="1200">
                <a:solidFill>
                  <a:srgbClr val="44546A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85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58 0.00509 L 0.05468 -4.4529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5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4.904E-7 L -0.0776 0.1103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5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483 0.03655 L -0.07101 -4.81841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182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3.51145E-6 L 0.02413 0.1207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603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42 0.02614 L 1.94444E-6 -4.256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3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51145E-6 L -0.03021 0.14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70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63 -0.03703 L 0.0948 -0.020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81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691 0.03655 L -0.06198 0.126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448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64 -0.02059 L -0.04705 0.058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9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8 -0.04282 L 0.08003 -0.0583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78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2.13278E-6 L 0.00069 0.0675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37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4.84617E-6 L -0.0552 0.1154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576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2.13278E-6 L -0.00678 0.0571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84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28406E-6 L 0.0809 0.0571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84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41 0.04695 L 0.05469 4.61948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235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7.40741E-7 L -0.06701 0.1777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88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44444E-6 L -0.05903 0.141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708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4.44444E-6 L -0.17795 0.141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708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3.51145E-6 L 0.07604 0.1839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918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3.51145E-6 L 0.05903 -0.026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31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63 -0.02059 L -0.06146 0.0691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48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07 -0.02059 L 0.12049 0.121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710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93 -0.00509 L -0.01737 0.126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659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2.59259E-6 L -0.07066 0.1527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763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97 -0.04279 L -0.16892 0.0143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84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4.28406E-6 L 0.09445 0.062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314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98 -0.04279 L 0.05869 0.0772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599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3.7037E-7 L -0.19306 0.141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706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5 0.03655 L -0.1243 -0.042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97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3.51145E-6 L 0.05069 0.183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918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44444E-6 L -0.10643 0.1733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865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-0.10296 -0.0050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25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101 0.03655 L -0.10364 -0.042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3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7" grpId="1" animBg="1"/>
      <p:bldP spid="89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Motion Word Variants 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Hard </a:t>
            </a:r>
            <a:r>
              <a:rPr lang="en-GB" smtClean="0"/>
              <a:t>MWs</a:t>
            </a:r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Multi-overlay MWs</a:t>
            </a:r>
          </a:p>
          <a:p>
            <a:endParaRPr lang="en-GB"/>
          </a:p>
        </p:txBody>
      </p:sp>
      <p:grpSp>
        <p:nvGrpSpPr>
          <p:cNvPr id="83" name="Group 41">
            <a:extLst>
              <a:ext uri="{FF2B5EF4-FFF2-40B4-BE49-F238E27FC236}">
                <a16:creationId xmlns:a16="http://schemas.microsoft.com/office/drawing/2014/main" xmlns="" id="{762D1821-824E-4598-BCBE-63902219A90A}"/>
              </a:ext>
            </a:extLst>
          </p:cNvPr>
          <p:cNvGrpSpPr/>
          <p:nvPr/>
        </p:nvGrpSpPr>
        <p:grpSpPr>
          <a:xfrm>
            <a:off x="3412784" y="1376804"/>
            <a:ext cx="2551533" cy="2001971"/>
            <a:chOff x="3317893" y="1695003"/>
            <a:chExt cx="2551533" cy="2001971"/>
          </a:xfrm>
        </p:grpSpPr>
        <p:sp>
          <p:nvSpPr>
            <p:cNvPr id="84" name="Rectangle 42">
              <a:extLst>
                <a:ext uri="{FF2B5EF4-FFF2-40B4-BE49-F238E27FC236}">
                  <a16:creationId xmlns:a16="http://schemas.microsoft.com/office/drawing/2014/main" xmlns="" id="{0A3DBEBD-C979-4FF5-AC2D-8518C19185E6}"/>
                </a:ext>
              </a:extLst>
            </p:cNvPr>
            <p:cNvSpPr/>
            <p:nvPr/>
          </p:nvSpPr>
          <p:spPr>
            <a:xfrm>
              <a:off x="3317893" y="3144669"/>
              <a:ext cx="2551533" cy="540000"/>
            </a:xfrm>
            <a:prstGeom prst="rect">
              <a:avLst/>
            </a:prstGeom>
            <a:solidFill>
              <a:srgbClr val="4472C4">
                <a:lumMod val="20000"/>
                <a:lumOff val="80000"/>
                <a:alpha val="38000"/>
              </a:srgbClr>
            </a:solidFill>
          </p:spPr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44">
              <a:extLst>
                <a:ext uri="{FF2B5EF4-FFF2-40B4-BE49-F238E27FC236}">
                  <a16:creationId xmlns:a16="http://schemas.microsoft.com/office/drawing/2014/main" xmlns="" id="{84FA7323-8193-4434-B99D-D043FD842528}"/>
                </a:ext>
              </a:extLst>
            </p:cNvPr>
            <p:cNvSpPr/>
            <p:nvPr/>
          </p:nvSpPr>
          <p:spPr>
            <a:xfrm>
              <a:off x="3483106" y="1948662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7" name="Obdélník 85">
              <a:extLst>
                <a:ext uri="{FF2B5EF4-FFF2-40B4-BE49-F238E27FC236}">
                  <a16:creationId xmlns:a16="http://schemas.microsoft.com/office/drawing/2014/main" xmlns="" id="{3356F7F9-3542-492B-887A-609578A1FB12}"/>
                </a:ext>
              </a:extLst>
            </p:cNvPr>
            <p:cNvSpPr/>
            <p:nvPr/>
          </p:nvSpPr>
          <p:spPr bwMode="auto">
            <a:xfrm>
              <a:off x="4369484" y="2271394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8" name="TextBox 46">
              <a:extLst>
                <a:ext uri="{FF2B5EF4-FFF2-40B4-BE49-F238E27FC236}">
                  <a16:creationId xmlns:a16="http://schemas.microsoft.com/office/drawing/2014/main" xmlns="" id="{B0CC395C-A15D-42E4-B6E0-6F7122544A63}"/>
                </a:ext>
              </a:extLst>
            </p:cNvPr>
            <p:cNvSpPr txBox="1"/>
            <p:nvPr/>
          </p:nvSpPr>
          <p:spPr>
            <a:xfrm>
              <a:off x="4317170" y="2403677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89" name="TextBox 47">
              <a:extLst>
                <a:ext uri="{FF2B5EF4-FFF2-40B4-BE49-F238E27FC236}">
                  <a16:creationId xmlns:a16="http://schemas.microsoft.com/office/drawing/2014/main" xmlns="" id="{A7A84910-0CA6-4514-B36E-1E1E321F4E00}"/>
                </a:ext>
              </a:extLst>
            </p:cNvPr>
            <p:cNvSpPr txBox="1"/>
            <p:nvPr/>
          </p:nvSpPr>
          <p:spPr>
            <a:xfrm>
              <a:off x="4520428" y="2077603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1</a:t>
              </a:r>
            </a:p>
          </p:txBody>
        </p:sp>
        <p:cxnSp>
          <p:nvCxnSpPr>
            <p:cNvPr id="90" name="Straight Connector 48">
              <a:extLst>
                <a:ext uri="{FF2B5EF4-FFF2-40B4-BE49-F238E27FC236}">
                  <a16:creationId xmlns:a16="http://schemas.microsoft.com/office/drawing/2014/main" xmlns="" id="{9B1A0E66-8957-424B-83CC-A07C96EC84E2}"/>
                </a:ext>
              </a:extLst>
            </p:cNvPr>
            <p:cNvCxnSpPr>
              <a:cxnSpLocks/>
            </p:cNvCxnSpPr>
            <p:nvPr/>
          </p:nvCxnSpPr>
          <p:spPr>
            <a:xfrm>
              <a:off x="3822015" y="1837545"/>
              <a:ext cx="541774" cy="561108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49">
              <a:extLst>
                <a:ext uri="{FF2B5EF4-FFF2-40B4-BE49-F238E27FC236}">
                  <a16:creationId xmlns:a16="http://schemas.microsoft.com/office/drawing/2014/main" xmlns="" id="{626ADE8B-C9FB-48EC-AA53-83B7DC322B28}"/>
                </a:ext>
              </a:extLst>
            </p:cNvPr>
            <p:cNvCxnSpPr>
              <a:cxnSpLocks/>
            </p:cNvCxnSpPr>
            <p:nvPr/>
          </p:nvCxnSpPr>
          <p:spPr>
            <a:xfrm>
              <a:off x="4363789" y="2398653"/>
              <a:ext cx="510598" cy="30884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92" name="Straight Connector 50">
              <a:extLst>
                <a:ext uri="{FF2B5EF4-FFF2-40B4-BE49-F238E27FC236}">
                  <a16:creationId xmlns:a16="http://schemas.microsoft.com/office/drawing/2014/main" xmlns="" id="{86B9400F-0401-473C-B0E1-CB4D9F6C83EC}"/>
                </a:ext>
              </a:extLst>
            </p:cNvPr>
            <p:cNvCxnSpPr>
              <a:cxnSpLocks/>
            </p:cNvCxnSpPr>
            <p:nvPr/>
          </p:nvCxnSpPr>
          <p:spPr>
            <a:xfrm>
              <a:off x="4711066" y="1792477"/>
              <a:ext cx="161650" cy="632975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51">
              <a:extLst>
                <a:ext uri="{FF2B5EF4-FFF2-40B4-BE49-F238E27FC236}">
                  <a16:creationId xmlns:a16="http://schemas.microsoft.com/office/drawing/2014/main" xmlns="" id="{C9BC9109-1A92-439E-B89C-F2A9BD747D53}"/>
                </a:ext>
              </a:extLst>
            </p:cNvPr>
            <p:cNvCxnSpPr/>
            <p:nvPr/>
          </p:nvCxnSpPr>
          <p:spPr>
            <a:xfrm>
              <a:off x="4872716" y="2429537"/>
              <a:ext cx="744621" cy="428625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94" name="Obdélník 85">
              <a:extLst>
                <a:ext uri="{FF2B5EF4-FFF2-40B4-BE49-F238E27FC236}">
                  <a16:creationId xmlns:a16="http://schemas.microsoft.com/office/drawing/2014/main" xmlns="" id="{D495716F-5E85-4851-80F5-4CBF9CD917BA}"/>
                </a:ext>
              </a:extLst>
            </p:cNvPr>
            <p:cNvSpPr/>
            <p:nvPr/>
          </p:nvSpPr>
          <p:spPr bwMode="auto">
            <a:xfrm>
              <a:off x="4526451" y="2448716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5" name="TextBox 53">
              <a:extLst>
                <a:ext uri="{FF2B5EF4-FFF2-40B4-BE49-F238E27FC236}">
                  <a16:creationId xmlns:a16="http://schemas.microsoft.com/office/drawing/2014/main" xmlns="" id="{55C0FFFF-AB7B-428F-8B04-5196C1E1CA8F}"/>
                </a:ext>
              </a:extLst>
            </p:cNvPr>
            <p:cNvSpPr txBox="1"/>
            <p:nvPr/>
          </p:nvSpPr>
          <p:spPr>
            <a:xfrm>
              <a:off x="3482197" y="2676567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96" name="Obdélník 85">
              <a:extLst>
                <a:ext uri="{FF2B5EF4-FFF2-40B4-BE49-F238E27FC236}">
                  <a16:creationId xmlns:a16="http://schemas.microsoft.com/office/drawing/2014/main" xmlns="" id="{C3B2F952-637E-4E58-9A3B-D050225D552C}"/>
                </a:ext>
              </a:extLst>
            </p:cNvPr>
            <p:cNvSpPr/>
            <p:nvPr/>
          </p:nvSpPr>
          <p:spPr bwMode="auto">
            <a:xfrm>
              <a:off x="3733845" y="2777081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7" name="Obdélník 85">
              <a:extLst>
                <a:ext uri="{FF2B5EF4-FFF2-40B4-BE49-F238E27FC236}">
                  <a16:creationId xmlns:a16="http://schemas.microsoft.com/office/drawing/2014/main" xmlns="" id="{5AD940D9-10E7-43BE-84AA-FE349F1E20B4}"/>
                </a:ext>
              </a:extLst>
            </p:cNvPr>
            <p:cNvSpPr/>
            <p:nvPr/>
          </p:nvSpPr>
          <p:spPr bwMode="auto">
            <a:xfrm>
              <a:off x="4858017" y="2655465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8" name="Obdélník 85">
              <a:extLst>
                <a:ext uri="{FF2B5EF4-FFF2-40B4-BE49-F238E27FC236}">
                  <a16:creationId xmlns:a16="http://schemas.microsoft.com/office/drawing/2014/main" xmlns="" id="{25121D11-3BBF-411C-B6BA-6CDF90E85A34}"/>
                </a:ext>
              </a:extLst>
            </p:cNvPr>
            <p:cNvSpPr/>
            <p:nvPr/>
          </p:nvSpPr>
          <p:spPr bwMode="auto">
            <a:xfrm>
              <a:off x="4441634" y="2819021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9" name="Obdélník 85">
              <a:extLst>
                <a:ext uri="{FF2B5EF4-FFF2-40B4-BE49-F238E27FC236}">
                  <a16:creationId xmlns:a16="http://schemas.microsoft.com/office/drawing/2014/main" xmlns="" id="{5DCFC75D-C5E2-43F4-8EFC-656DFD0D6351}"/>
                </a:ext>
              </a:extLst>
            </p:cNvPr>
            <p:cNvSpPr/>
            <p:nvPr/>
          </p:nvSpPr>
          <p:spPr bwMode="auto">
            <a:xfrm>
              <a:off x="5083399" y="2368002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0" name="Obdélník 85">
              <a:extLst>
                <a:ext uri="{FF2B5EF4-FFF2-40B4-BE49-F238E27FC236}">
                  <a16:creationId xmlns:a16="http://schemas.microsoft.com/office/drawing/2014/main" xmlns="" id="{6BACF79D-C005-41B4-9EF4-C35E55B0AA28}"/>
                </a:ext>
              </a:extLst>
            </p:cNvPr>
            <p:cNvSpPr/>
            <p:nvPr/>
          </p:nvSpPr>
          <p:spPr bwMode="auto">
            <a:xfrm>
              <a:off x="4981215" y="2078051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1" name="Obdélník 85">
              <a:extLst>
                <a:ext uri="{FF2B5EF4-FFF2-40B4-BE49-F238E27FC236}">
                  <a16:creationId xmlns:a16="http://schemas.microsoft.com/office/drawing/2014/main" xmlns="" id="{435A1355-3456-440D-8114-7CE1680C4C4C}"/>
                </a:ext>
              </a:extLst>
            </p:cNvPr>
            <p:cNvSpPr/>
            <p:nvPr/>
          </p:nvSpPr>
          <p:spPr bwMode="auto">
            <a:xfrm>
              <a:off x="5517772" y="2489577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2" name="Obdélník 85">
              <a:extLst>
                <a:ext uri="{FF2B5EF4-FFF2-40B4-BE49-F238E27FC236}">
                  <a16:creationId xmlns:a16="http://schemas.microsoft.com/office/drawing/2014/main" xmlns="" id="{C356F9C0-6314-437C-80F3-0DF85F5042C3}"/>
                </a:ext>
              </a:extLst>
            </p:cNvPr>
            <p:cNvSpPr/>
            <p:nvPr/>
          </p:nvSpPr>
          <p:spPr bwMode="auto">
            <a:xfrm>
              <a:off x="4505782" y="1929564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3" name="Obdélník 85">
              <a:extLst>
                <a:ext uri="{FF2B5EF4-FFF2-40B4-BE49-F238E27FC236}">
                  <a16:creationId xmlns:a16="http://schemas.microsoft.com/office/drawing/2014/main" xmlns="" id="{EF4D7859-EB55-409C-8B88-C5E5A1D6CCE7}"/>
                </a:ext>
              </a:extLst>
            </p:cNvPr>
            <p:cNvSpPr/>
            <p:nvPr/>
          </p:nvSpPr>
          <p:spPr bwMode="auto">
            <a:xfrm>
              <a:off x="4204777" y="2063136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4" name="Obdélník 85">
              <a:extLst>
                <a:ext uri="{FF2B5EF4-FFF2-40B4-BE49-F238E27FC236}">
                  <a16:creationId xmlns:a16="http://schemas.microsoft.com/office/drawing/2014/main" xmlns="" id="{0FB17B23-FD92-464F-B7F8-9609D803223F}"/>
                </a:ext>
              </a:extLst>
            </p:cNvPr>
            <p:cNvSpPr/>
            <p:nvPr/>
          </p:nvSpPr>
          <p:spPr bwMode="auto">
            <a:xfrm>
              <a:off x="3434433" y="2253561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5" name="Obdélník 85">
              <a:extLst>
                <a:ext uri="{FF2B5EF4-FFF2-40B4-BE49-F238E27FC236}">
                  <a16:creationId xmlns:a16="http://schemas.microsoft.com/office/drawing/2014/main" xmlns="" id="{BDCE9985-14E6-428C-94AD-97C641428415}"/>
                </a:ext>
              </a:extLst>
            </p:cNvPr>
            <p:cNvSpPr/>
            <p:nvPr/>
          </p:nvSpPr>
          <p:spPr bwMode="auto">
            <a:xfrm>
              <a:off x="3533667" y="2525811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6" name="Obdélník 85">
              <a:extLst>
                <a:ext uri="{FF2B5EF4-FFF2-40B4-BE49-F238E27FC236}">
                  <a16:creationId xmlns:a16="http://schemas.microsoft.com/office/drawing/2014/main" xmlns="" id="{9CACE818-637F-4DBC-A57D-570AAF794D67}"/>
                </a:ext>
              </a:extLst>
            </p:cNvPr>
            <p:cNvSpPr/>
            <p:nvPr/>
          </p:nvSpPr>
          <p:spPr bwMode="auto">
            <a:xfrm>
              <a:off x="3870855" y="2404898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7" name="Obdélník 85">
              <a:extLst>
                <a:ext uri="{FF2B5EF4-FFF2-40B4-BE49-F238E27FC236}">
                  <a16:creationId xmlns:a16="http://schemas.microsoft.com/office/drawing/2014/main" xmlns="" id="{61D67388-D464-4681-840F-9765C52F17FC}"/>
                </a:ext>
              </a:extLst>
            </p:cNvPr>
            <p:cNvSpPr/>
            <p:nvPr/>
          </p:nvSpPr>
          <p:spPr bwMode="auto">
            <a:xfrm>
              <a:off x="4075131" y="2640144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8" name="Oval 66">
              <a:extLst>
                <a:ext uri="{FF2B5EF4-FFF2-40B4-BE49-F238E27FC236}">
                  <a16:creationId xmlns:a16="http://schemas.microsoft.com/office/drawing/2014/main" xmlns="" id="{42FDBEF7-83B7-4F13-880E-689A6C2C5284}"/>
                </a:ext>
              </a:extLst>
            </p:cNvPr>
            <p:cNvSpPr/>
            <p:nvPr/>
          </p:nvSpPr>
          <p:spPr>
            <a:xfrm>
              <a:off x="4030517" y="1695003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9" name="Oval 67">
              <a:extLst>
                <a:ext uri="{FF2B5EF4-FFF2-40B4-BE49-F238E27FC236}">
                  <a16:creationId xmlns:a16="http://schemas.microsoft.com/office/drawing/2014/main" xmlns="" id="{225C247D-F8B4-4A1A-9E35-7E92B80CC3E0}"/>
                </a:ext>
              </a:extLst>
            </p:cNvPr>
            <p:cNvSpPr/>
            <p:nvPr/>
          </p:nvSpPr>
          <p:spPr>
            <a:xfrm>
              <a:off x="5276863" y="2009467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0" name="Oval 68">
              <a:extLst>
                <a:ext uri="{FF2B5EF4-FFF2-40B4-BE49-F238E27FC236}">
                  <a16:creationId xmlns:a16="http://schemas.microsoft.com/office/drawing/2014/main" xmlns="" id="{AA856D35-7A67-4D36-B210-B394444242F2}"/>
                </a:ext>
              </a:extLst>
            </p:cNvPr>
            <p:cNvSpPr/>
            <p:nvPr/>
          </p:nvSpPr>
          <p:spPr>
            <a:xfrm>
              <a:off x="4867714" y="2799087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1" name="TextBox 69">
              <a:extLst>
                <a:ext uri="{FF2B5EF4-FFF2-40B4-BE49-F238E27FC236}">
                  <a16:creationId xmlns:a16="http://schemas.microsoft.com/office/drawing/2014/main" xmlns="" id="{CE5F3559-6B01-436D-9880-04C642482AF1}"/>
                </a:ext>
              </a:extLst>
            </p:cNvPr>
            <p:cNvSpPr txBox="1"/>
            <p:nvPr/>
          </p:nvSpPr>
          <p:spPr>
            <a:xfrm>
              <a:off x="3337887" y="3156974"/>
              <a:ext cx="2480029" cy="540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none" lIns="36000" rIns="36000" rtlCol="0">
              <a:spAutoFit/>
            </a:bodyPr>
            <a:lstStyle/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A    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    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</a:t>
              </a:r>
            </a:p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MW matching: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3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112" name="Straight Connector 70">
              <a:extLst>
                <a:ext uri="{FF2B5EF4-FFF2-40B4-BE49-F238E27FC236}">
                  <a16:creationId xmlns:a16="http://schemas.microsoft.com/office/drawing/2014/main" xmlns="" id="{B49E04B1-F374-4075-8F52-E4C5440E9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5512" y="3477530"/>
              <a:ext cx="36000" cy="111464"/>
            </a:xfrm>
            <a:prstGeom prst="lin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3" name="Straight Connector 71">
              <a:extLst>
                <a:ext uri="{FF2B5EF4-FFF2-40B4-BE49-F238E27FC236}">
                  <a16:creationId xmlns:a16="http://schemas.microsoft.com/office/drawing/2014/main" xmlns="" id="{BE87E711-19C5-4D62-B67B-7BB336C46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021" y="3477530"/>
              <a:ext cx="36000" cy="111464"/>
            </a:xfrm>
            <a:prstGeom prst="lin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4" name="Straight Connector 72">
              <a:extLst>
                <a:ext uri="{FF2B5EF4-FFF2-40B4-BE49-F238E27FC236}">
                  <a16:creationId xmlns:a16="http://schemas.microsoft.com/office/drawing/2014/main" xmlns="" id="{9B868E47-D80E-4E09-99A5-D140428FA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081" y="2400059"/>
              <a:ext cx="943447" cy="386709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5" name="Group 73">
            <a:extLst>
              <a:ext uri="{FF2B5EF4-FFF2-40B4-BE49-F238E27FC236}">
                <a16:creationId xmlns:a16="http://schemas.microsoft.com/office/drawing/2014/main" xmlns="" id="{65459550-0F50-45FC-94A8-ACC416576B27}"/>
              </a:ext>
            </a:extLst>
          </p:cNvPr>
          <p:cNvGrpSpPr/>
          <p:nvPr/>
        </p:nvGrpSpPr>
        <p:grpSpPr>
          <a:xfrm>
            <a:off x="557686" y="1885018"/>
            <a:ext cx="2592975" cy="1554914"/>
            <a:chOff x="558704" y="1948476"/>
            <a:chExt cx="2592975" cy="1554914"/>
          </a:xfrm>
        </p:grpSpPr>
        <p:sp>
          <p:nvSpPr>
            <p:cNvPr id="116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782732" y="2074500"/>
              <a:ext cx="1863093" cy="165916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42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23" name="TextBox 49">
              <a:extLst>
                <a:ext uri="{FF2B5EF4-FFF2-40B4-BE49-F238E27FC236}">
                  <a16:creationId xmlns:a16="http://schemas.microsoft.com/office/drawing/2014/main" xmlns="" id="{BF6F3BFF-144E-4A1D-9B48-95D5DA1207BA}"/>
                </a:ext>
              </a:extLst>
            </p:cNvPr>
            <p:cNvSpPr txBox="1"/>
            <p:nvPr/>
          </p:nvSpPr>
          <p:spPr>
            <a:xfrm>
              <a:off x="2586108" y="1948476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24" name="TextBox 49">
              <a:extLst>
                <a:ext uri="{FF2B5EF4-FFF2-40B4-BE49-F238E27FC236}">
                  <a16:creationId xmlns:a16="http://schemas.microsoft.com/office/drawing/2014/main" xmlns="" id="{22C19992-E01A-458F-8D98-7CDCD47A43FA}"/>
                </a:ext>
              </a:extLst>
            </p:cNvPr>
            <p:cNvSpPr txBox="1"/>
            <p:nvPr/>
          </p:nvSpPr>
          <p:spPr>
            <a:xfrm>
              <a:off x="558704" y="1949867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26" name="Obdélník 125">
              <a:extLst>
                <a:ext uri="{FF2B5EF4-FFF2-40B4-BE49-F238E27FC236}">
                  <a16:creationId xmlns:a16="http://schemas.microsoft.com/office/drawing/2014/main" xmlns="" id="{698C4F79-8495-43CA-AA91-9B8160617AD6}"/>
                </a:ext>
              </a:extLst>
            </p:cNvPr>
            <p:cNvSpPr/>
            <p:nvPr/>
          </p:nvSpPr>
          <p:spPr bwMode="auto">
            <a:xfrm>
              <a:off x="803916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7" name="Obdélník 126">
              <a:extLst>
                <a:ext uri="{FF2B5EF4-FFF2-40B4-BE49-F238E27FC236}">
                  <a16:creationId xmlns:a16="http://schemas.microsoft.com/office/drawing/2014/main" xmlns="" id="{CFE178C2-4F05-445D-984D-CD84AABCCC9B}"/>
                </a:ext>
              </a:extLst>
            </p:cNvPr>
            <p:cNvSpPr/>
            <p:nvPr/>
          </p:nvSpPr>
          <p:spPr bwMode="auto">
            <a:xfrm>
              <a:off x="1179827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8" name="Obdélník 127">
              <a:extLst>
                <a:ext uri="{FF2B5EF4-FFF2-40B4-BE49-F238E27FC236}">
                  <a16:creationId xmlns:a16="http://schemas.microsoft.com/office/drawing/2014/main" xmlns="" id="{F08D2276-9DB5-4DFA-BA2B-179DC5B5FF6B}"/>
                </a:ext>
              </a:extLst>
            </p:cNvPr>
            <p:cNvSpPr/>
            <p:nvPr/>
          </p:nvSpPr>
          <p:spPr bwMode="auto">
            <a:xfrm>
              <a:off x="1665905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9" name="Obdélník 128">
              <a:extLst>
                <a:ext uri="{FF2B5EF4-FFF2-40B4-BE49-F238E27FC236}">
                  <a16:creationId xmlns:a16="http://schemas.microsoft.com/office/drawing/2014/main" xmlns="" id="{5703D9AE-0C02-412B-8C11-3CDA53598474}"/>
                </a:ext>
              </a:extLst>
            </p:cNvPr>
            <p:cNvSpPr/>
            <p:nvPr/>
          </p:nvSpPr>
          <p:spPr bwMode="auto">
            <a:xfrm>
              <a:off x="2156598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0" name="Obdélník 90">
              <a:extLst>
                <a:ext uri="{FF2B5EF4-FFF2-40B4-BE49-F238E27FC236}">
                  <a16:creationId xmlns:a16="http://schemas.microsoft.com/office/drawing/2014/main" xmlns="" id="{F0F426F5-536E-4196-826D-C530262947C8}"/>
                </a:ext>
              </a:extLst>
            </p:cNvPr>
            <p:cNvSpPr/>
            <p:nvPr/>
          </p:nvSpPr>
          <p:spPr bwMode="auto">
            <a:xfrm>
              <a:off x="968370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1" name="Obdélník 91">
              <a:extLst>
                <a:ext uri="{FF2B5EF4-FFF2-40B4-BE49-F238E27FC236}">
                  <a16:creationId xmlns:a16="http://schemas.microsoft.com/office/drawing/2014/main" xmlns="" id="{47D1229C-24C1-4BD2-BB75-E3533B8DD5C4}"/>
                </a:ext>
              </a:extLst>
            </p:cNvPr>
            <p:cNvSpPr/>
            <p:nvPr/>
          </p:nvSpPr>
          <p:spPr bwMode="auto">
            <a:xfrm>
              <a:off x="1459063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2" name="Obdélník 92">
              <a:extLst>
                <a:ext uri="{FF2B5EF4-FFF2-40B4-BE49-F238E27FC236}">
                  <a16:creationId xmlns:a16="http://schemas.microsoft.com/office/drawing/2014/main" xmlns="" id="{4472168F-56EC-45EC-9EA1-F9781DEA2F49}"/>
                </a:ext>
              </a:extLst>
            </p:cNvPr>
            <p:cNvSpPr/>
            <p:nvPr/>
          </p:nvSpPr>
          <p:spPr bwMode="auto">
            <a:xfrm>
              <a:off x="1945141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3" name="Obdélník 93">
              <a:extLst>
                <a:ext uri="{FF2B5EF4-FFF2-40B4-BE49-F238E27FC236}">
                  <a16:creationId xmlns:a16="http://schemas.microsoft.com/office/drawing/2014/main" xmlns="" id="{EE74B7E1-76DE-4A1A-B004-82FD119B84D0}"/>
                </a:ext>
              </a:extLst>
            </p:cNvPr>
            <p:cNvSpPr/>
            <p:nvPr/>
          </p:nvSpPr>
          <p:spPr bwMode="auto">
            <a:xfrm>
              <a:off x="2428213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4" name="TextBox 49">
              <a:extLst>
                <a:ext uri="{FF2B5EF4-FFF2-40B4-BE49-F238E27FC236}">
                  <a16:creationId xmlns:a16="http://schemas.microsoft.com/office/drawing/2014/main" xmlns="" id="{D3784671-C8CD-47A3-9EE3-DDEB92804345}"/>
                </a:ext>
              </a:extLst>
            </p:cNvPr>
            <p:cNvSpPr txBox="1"/>
            <p:nvPr/>
          </p:nvSpPr>
          <p:spPr>
            <a:xfrm>
              <a:off x="567277" y="26169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35" name="TextBox 49">
              <a:extLst>
                <a:ext uri="{FF2B5EF4-FFF2-40B4-BE49-F238E27FC236}">
                  <a16:creationId xmlns:a16="http://schemas.microsoft.com/office/drawing/2014/main" xmlns="" id="{47623E0B-D77F-48D9-82C2-D641B39830A0}"/>
                </a:ext>
              </a:extLst>
            </p:cNvPr>
            <p:cNvSpPr txBox="1"/>
            <p:nvPr/>
          </p:nvSpPr>
          <p:spPr>
            <a:xfrm>
              <a:off x="2603498" y="26169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36" name="Arrow: Down 94">
              <a:extLst>
                <a:ext uri="{FF2B5EF4-FFF2-40B4-BE49-F238E27FC236}">
                  <a16:creationId xmlns:a16="http://schemas.microsoft.com/office/drawing/2014/main" xmlns="" id="{1A0AFCC6-D7E3-4543-8E0C-ACB1351A1376}"/>
                </a:ext>
              </a:extLst>
            </p:cNvPr>
            <p:cNvSpPr/>
            <p:nvPr/>
          </p:nvSpPr>
          <p:spPr>
            <a:xfrm>
              <a:off x="1730374" y="2340732"/>
              <a:ext cx="198152" cy="320988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8" name="Straight Arrow Connector 96">
              <a:extLst>
                <a:ext uri="{FF2B5EF4-FFF2-40B4-BE49-F238E27FC236}">
                  <a16:creationId xmlns:a16="http://schemas.microsoft.com/office/drawing/2014/main" xmlns="" id="{95E0CC0A-F42F-47EF-8EE2-58667BBC2CAE}"/>
                </a:ext>
              </a:extLst>
            </p:cNvPr>
            <p:cNvCxnSpPr>
              <a:cxnSpLocks/>
            </p:cNvCxnSpPr>
            <p:nvPr/>
          </p:nvCxnSpPr>
          <p:spPr>
            <a:xfrm>
              <a:off x="993009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39" name="Straight Arrow Connector 97">
              <a:extLst>
                <a:ext uri="{FF2B5EF4-FFF2-40B4-BE49-F238E27FC236}">
                  <a16:creationId xmlns:a16="http://schemas.microsoft.com/office/drawing/2014/main" xmlns="" id="{0355C0AD-943C-44EB-A6BB-6E0FA7D884AC}"/>
                </a:ext>
              </a:extLst>
            </p:cNvPr>
            <p:cNvCxnSpPr>
              <a:cxnSpLocks/>
            </p:cNvCxnSpPr>
            <p:nvPr/>
          </p:nvCxnSpPr>
          <p:spPr>
            <a:xfrm>
              <a:off x="1229967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sp>
          <p:nvSpPr>
            <p:cNvPr id="140" name="TextBox 49">
              <a:extLst>
                <a:ext uri="{FF2B5EF4-FFF2-40B4-BE49-F238E27FC236}">
                  <a16:creationId xmlns:a16="http://schemas.microsoft.com/office/drawing/2014/main" xmlns="" id="{74E28C7F-CDA1-445F-A11E-6240A27A81BE}"/>
                </a:ext>
              </a:extLst>
            </p:cNvPr>
            <p:cNvSpPr txBox="1"/>
            <p:nvPr/>
          </p:nvSpPr>
          <p:spPr>
            <a:xfrm>
              <a:off x="745879" y="27693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41" name="TextBox 99">
              <a:extLst>
                <a:ext uri="{FF2B5EF4-FFF2-40B4-BE49-F238E27FC236}">
                  <a16:creationId xmlns:a16="http://schemas.microsoft.com/office/drawing/2014/main" xmlns="" id="{250847D2-BEC7-4138-945F-9DC106158D58}"/>
                </a:ext>
              </a:extLst>
            </p:cNvPr>
            <p:cNvSpPr txBox="1"/>
            <p:nvPr/>
          </p:nvSpPr>
          <p:spPr>
            <a:xfrm>
              <a:off x="2867830" y="27693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cxnSp>
          <p:nvCxnSpPr>
            <p:cNvPr id="142" name="Straight Arrow Connector 100">
              <a:extLst>
                <a:ext uri="{FF2B5EF4-FFF2-40B4-BE49-F238E27FC236}">
                  <a16:creationId xmlns:a16="http://schemas.microsoft.com/office/drawing/2014/main" xmlns="" id="{E426A7BB-343F-4003-B177-24B101E14535}"/>
                </a:ext>
              </a:extLst>
            </p:cNvPr>
            <p:cNvCxnSpPr>
              <a:cxnSpLocks/>
            </p:cNvCxnSpPr>
            <p:nvPr/>
          </p:nvCxnSpPr>
          <p:spPr>
            <a:xfrm>
              <a:off x="1703882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43" name="Straight Arrow Connector 101">
              <a:extLst>
                <a:ext uri="{FF2B5EF4-FFF2-40B4-BE49-F238E27FC236}">
                  <a16:creationId xmlns:a16="http://schemas.microsoft.com/office/drawing/2014/main" xmlns="" id="{73DCBDE8-C5ED-481D-9221-BAD9B15AD6CC}"/>
                </a:ext>
              </a:extLst>
            </p:cNvPr>
            <p:cNvCxnSpPr>
              <a:cxnSpLocks/>
            </p:cNvCxnSpPr>
            <p:nvPr/>
          </p:nvCxnSpPr>
          <p:spPr>
            <a:xfrm>
              <a:off x="1466925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44" name="Straight Arrow Connector 102">
              <a:extLst>
                <a:ext uri="{FF2B5EF4-FFF2-40B4-BE49-F238E27FC236}">
                  <a16:creationId xmlns:a16="http://schemas.microsoft.com/office/drawing/2014/main" xmlns="" id="{952DB87F-F32C-480D-8C72-AC28194A6FCF}"/>
                </a:ext>
              </a:extLst>
            </p:cNvPr>
            <p:cNvCxnSpPr>
              <a:cxnSpLocks/>
            </p:cNvCxnSpPr>
            <p:nvPr/>
          </p:nvCxnSpPr>
          <p:spPr>
            <a:xfrm>
              <a:off x="1940840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45" name="Straight Connector 103">
              <a:extLst>
                <a:ext uri="{FF2B5EF4-FFF2-40B4-BE49-F238E27FC236}">
                  <a16:creationId xmlns:a16="http://schemas.microsoft.com/office/drawing/2014/main" xmlns="" id="{4092C0CA-FDC4-49F5-9F48-E60791451E6F}"/>
                </a:ext>
              </a:extLst>
            </p:cNvPr>
            <p:cNvCxnSpPr>
              <a:cxnSpLocks/>
            </p:cNvCxnSpPr>
            <p:nvPr/>
          </p:nvCxnSpPr>
          <p:spPr>
            <a:xfrm>
              <a:off x="2643261" y="207569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04">
              <a:extLst>
                <a:ext uri="{FF2B5EF4-FFF2-40B4-BE49-F238E27FC236}">
                  <a16:creationId xmlns:a16="http://schemas.microsoft.com/office/drawing/2014/main" xmlns="" id="{7C331816-F9AB-4EBD-ADBB-6B7DF94AAF13}"/>
                </a:ext>
              </a:extLst>
            </p:cNvPr>
            <p:cNvCxnSpPr>
              <a:cxnSpLocks/>
            </p:cNvCxnSpPr>
            <p:nvPr/>
          </p:nvCxnSpPr>
          <p:spPr>
            <a:xfrm>
              <a:off x="2650405" y="224143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05">
              <a:extLst>
                <a:ext uri="{FF2B5EF4-FFF2-40B4-BE49-F238E27FC236}">
                  <a16:creationId xmlns:a16="http://schemas.microsoft.com/office/drawing/2014/main" xmlns="" id="{26509887-7C92-4505-AB54-69F91F7E6816}"/>
                </a:ext>
              </a:extLst>
            </p:cNvPr>
            <p:cNvCxnSpPr>
              <a:cxnSpLocks/>
            </p:cNvCxnSpPr>
            <p:nvPr/>
          </p:nvCxnSpPr>
          <p:spPr>
            <a:xfrm>
              <a:off x="592293" y="2075271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06">
              <a:extLst>
                <a:ext uri="{FF2B5EF4-FFF2-40B4-BE49-F238E27FC236}">
                  <a16:creationId xmlns:a16="http://schemas.microsoft.com/office/drawing/2014/main" xmlns="" id="{1B934705-13EF-4692-8C16-AB859A3C7145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7" y="2241006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07">
              <a:extLst>
                <a:ext uri="{FF2B5EF4-FFF2-40B4-BE49-F238E27FC236}">
                  <a16:creationId xmlns:a16="http://schemas.microsoft.com/office/drawing/2014/main" xmlns="" id="{78FCC221-A64E-4C56-894A-E1E8E3C0DCAB}"/>
                </a:ext>
              </a:extLst>
            </p:cNvPr>
            <p:cNvCxnSpPr>
              <a:cxnSpLocks/>
            </p:cNvCxnSpPr>
            <p:nvPr/>
          </p:nvCxnSpPr>
          <p:spPr>
            <a:xfrm>
              <a:off x="607552" y="274067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08">
              <a:extLst>
                <a:ext uri="{FF2B5EF4-FFF2-40B4-BE49-F238E27FC236}">
                  <a16:creationId xmlns:a16="http://schemas.microsoft.com/office/drawing/2014/main" xmlns="" id="{1C60D4F2-58EC-45B6-9F1B-7F056652C6BF}"/>
                </a:ext>
              </a:extLst>
            </p:cNvPr>
            <p:cNvCxnSpPr>
              <a:cxnSpLocks/>
            </p:cNvCxnSpPr>
            <p:nvPr/>
          </p:nvCxnSpPr>
          <p:spPr>
            <a:xfrm>
              <a:off x="614696" y="288355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09">
              <a:extLst>
                <a:ext uri="{FF2B5EF4-FFF2-40B4-BE49-F238E27FC236}">
                  <a16:creationId xmlns:a16="http://schemas.microsoft.com/office/drawing/2014/main" xmlns="" id="{3823C580-7209-4162-9F3E-AB7BD1F72A52}"/>
                </a:ext>
              </a:extLst>
            </p:cNvPr>
            <p:cNvCxnSpPr>
              <a:cxnSpLocks/>
            </p:cNvCxnSpPr>
            <p:nvPr/>
          </p:nvCxnSpPr>
          <p:spPr>
            <a:xfrm>
              <a:off x="757578" y="288355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10">
              <a:extLst>
                <a:ext uri="{FF2B5EF4-FFF2-40B4-BE49-F238E27FC236}">
                  <a16:creationId xmlns:a16="http://schemas.microsoft.com/office/drawing/2014/main" xmlns="" id="{601FDF2E-80A4-4F03-880C-17DAADBCF1EA}"/>
                </a:ext>
              </a:extLst>
            </p:cNvPr>
            <p:cNvCxnSpPr>
              <a:cxnSpLocks/>
            </p:cNvCxnSpPr>
            <p:nvPr/>
          </p:nvCxnSpPr>
          <p:spPr>
            <a:xfrm>
              <a:off x="770438" y="302642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11">
              <a:extLst>
                <a:ext uri="{FF2B5EF4-FFF2-40B4-BE49-F238E27FC236}">
                  <a16:creationId xmlns:a16="http://schemas.microsoft.com/office/drawing/2014/main" xmlns="" id="{D4D0E7BB-E771-4D5C-8D26-5AB25FFDEE01}"/>
                </a:ext>
              </a:extLst>
            </p:cNvPr>
            <p:cNvCxnSpPr>
              <a:cxnSpLocks/>
            </p:cNvCxnSpPr>
            <p:nvPr/>
          </p:nvCxnSpPr>
          <p:spPr>
            <a:xfrm>
              <a:off x="2916399" y="2882604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4" name="Straight Connector 112">
              <a:extLst>
                <a:ext uri="{FF2B5EF4-FFF2-40B4-BE49-F238E27FC236}">
                  <a16:creationId xmlns:a16="http://schemas.microsoft.com/office/drawing/2014/main" xmlns="" id="{E72F91F8-6714-4C3D-B669-881F64F1376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543" y="3025479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5" name="Straight Connector 113">
              <a:extLst>
                <a:ext uri="{FF2B5EF4-FFF2-40B4-BE49-F238E27FC236}">
                  <a16:creationId xmlns:a16="http://schemas.microsoft.com/office/drawing/2014/main" xmlns="" id="{6BE99F9B-3163-4F2E-836E-60D8D86B5408}"/>
                </a:ext>
              </a:extLst>
            </p:cNvPr>
            <p:cNvCxnSpPr>
              <a:cxnSpLocks/>
            </p:cNvCxnSpPr>
            <p:nvPr/>
          </p:nvCxnSpPr>
          <p:spPr>
            <a:xfrm>
              <a:off x="2644265" y="2738604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14">
              <a:extLst>
                <a:ext uri="{FF2B5EF4-FFF2-40B4-BE49-F238E27FC236}">
                  <a16:creationId xmlns:a16="http://schemas.microsoft.com/office/drawing/2014/main" xmlns="" id="{0C3C4DB5-F416-4CDE-9EF2-EA1375280816}"/>
                </a:ext>
              </a:extLst>
            </p:cNvPr>
            <p:cNvCxnSpPr>
              <a:cxnSpLocks/>
            </p:cNvCxnSpPr>
            <p:nvPr/>
          </p:nvCxnSpPr>
          <p:spPr>
            <a:xfrm>
              <a:off x="2651409" y="2881479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Arrow Connector 115">
              <a:extLst>
                <a:ext uri="{FF2B5EF4-FFF2-40B4-BE49-F238E27FC236}">
                  <a16:creationId xmlns:a16="http://schemas.microsoft.com/office/drawing/2014/main" xmlns="" id="{4520284F-F758-4600-A50E-DE3B95FB6023}"/>
                </a:ext>
              </a:extLst>
            </p:cNvPr>
            <p:cNvCxnSpPr>
              <a:cxnSpLocks/>
            </p:cNvCxnSpPr>
            <p:nvPr/>
          </p:nvCxnSpPr>
          <p:spPr>
            <a:xfrm>
              <a:off x="2170682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58" name="Straight Arrow Connector 116">
              <a:extLst>
                <a:ext uri="{FF2B5EF4-FFF2-40B4-BE49-F238E27FC236}">
                  <a16:creationId xmlns:a16="http://schemas.microsoft.com/office/drawing/2014/main" xmlns="" id="{FA0AA4F3-24C1-4C20-A3CF-D594F57196DC}"/>
                </a:ext>
              </a:extLst>
            </p:cNvPr>
            <p:cNvCxnSpPr>
              <a:cxnSpLocks/>
            </p:cNvCxnSpPr>
            <p:nvPr/>
          </p:nvCxnSpPr>
          <p:spPr>
            <a:xfrm>
              <a:off x="2644598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159" name="Straight Arrow Connector 117">
              <a:extLst>
                <a:ext uri="{FF2B5EF4-FFF2-40B4-BE49-F238E27FC236}">
                  <a16:creationId xmlns:a16="http://schemas.microsoft.com/office/drawing/2014/main" xmlns="" id="{1FDC6E9D-BCC9-4FA5-93F8-FB3B6A9DFE03}"/>
                </a:ext>
              </a:extLst>
            </p:cNvPr>
            <p:cNvCxnSpPr>
              <a:cxnSpLocks/>
            </p:cNvCxnSpPr>
            <p:nvPr/>
          </p:nvCxnSpPr>
          <p:spPr>
            <a:xfrm>
              <a:off x="2407640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sp>
          <p:nvSpPr>
            <p:cNvPr id="160" name="TextBox 118">
              <a:extLst>
                <a:ext uri="{FF2B5EF4-FFF2-40B4-BE49-F238E27FC236}">
                  <a16:creationId xmlns:a16="http://schemas.microsoft.com/office/drawing/2014/main" xmlns="" id="{24720B3F-8353-413F-B8A9-FF0866D7D631}"/>
                </a:ext>
              </a:extLst>
            </p:cNvPr>
            <p:cNvSpPr txBox="1"/>
            <p:nvPr/>
          </p:nvSpPr>
          <p:spPr>
            <a:xfrm flipH="1">
              <a:off x="709200" y="3195613"/>
              <a:ext cx="2381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 A,  A,  B,  O,  M,  M,  P,  D, …  </a:t>
              </a:r>
            </a:p>
          </p:txBody>
        </p:sp>
      </p:grpSp>
      <p:grpSp>
        <p:nvGrpSpPr>
          <p:cNvPr id="248" name="Group 4">
            <a:extLst>
              <a:ext uri="{FF2B5EF4-FFF2-40B4-BE49-F238E27FC236}">
                <a16:creationId xmlns:a16="http://schemas.microsoft.com/office/drawing/2014/main" xmlns="" id="{6A9A498D-5FFE-4BBF-BBA5-4F2E8FCF0373}"/>
              </a:ext>
            </a:extLst>
          </p:cNvPr>
          <p:cNvGrpSpPr/>
          <p:nvPr/>
        </p:nvGrpSpPr>
        <p:grpSpPr>
          <a:xfrm>
            <a:off x="3238257" y="4051416"/>
            <a:ext cx="3074788" cy="2025512"/>
            <a:chOff x="8865212" y="1614312"/>
            <a:chExt cx="3074788" cy="2025512"/>
          </a:xfrm>
        </p:grpSpPr>
        <p:sp>
          <p:nvSpPr>
            <p:cNvPr id="249" name="Rectangle 5">
              <a:extLst>
                <a:ext uri="{FF2B5EF4-FFF2-40B4-BE49-F238E27FC236}">
                  <a16:creationId xmlns:a16="http://schemas.microsoft.com/office/drawing/2014/main" xmlns="" id="{0D683424-6F8B-4C85-9C2D-AA36C1262C36}"/>
                </a:ext>
              </a:extLst>
            </p:cNvPr>
            <p:cNvSpPr/>
            <p:nvPr/>
          </p:nvSpPr>
          <p:spPr>
            <a:xfrm>
              <a:off x="8886087" y="3087519"/>
              <a:ext cx="3035730" cy="540000"/>
            </a:xfrm>
            <a:prstGeom prst="rect">
              <a:avLst/>
            </a:prstGeom>
            <a:solidFill>
              <a:srgbClr val="4472C4">
                <a:lumMod val="20000"/>
                <a:lumOff val="80000"/>
                <a:alpha val="38000"/>
              </a:srgbClr>
            </a:solidFill>
          </p:spPr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TextBox 6">
              <a:extLst>
                <a:ext uri="{FF2B5EF4-FFF2-40B4-BE49-F238E27FC236}">
                  <a16:creationId xmlns:a16="http://schemas.microsoft.com/office/drawing/2014/main" xmlns="" id="{2A49F0AA-058F-441F-8997-4AAA85B87FF3}"/>
                </a:ext>
              </a:extLst>
            </p:cNvPr>
            <p:cNvSpPr txBox="1"/>
            <p:nvPr/>
          </p:nvSpPr>
          <p:spPr>
            <a:xfrm>
              <a:off x="9276604" y="1614312"/>
              <a:ext cx="8274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Overlay 1</a:t>
              </a:r>
            </a:p>
          </p:txBody>
        </p:sp>
        <p:sp>
          <p:nvSpPr>
            <p:cNvPr id="251" name="TextBox 7">
              <a:extLst>
                <a:ext uri="{FF2B5EF4-FFF2-40B4-BE49-F238E27FC236}">
                  <a16:creationId xmlns:a16="http://schemas.microsoft.com/office/drawing/2014/main" xmlns="" id="{57E8FF25-0337-49B8-8B33-732B0250F406}"/>
                </a:ext>
              </a:extLst>
            </p:cNvPr>
            <p:cNvSpPr txBox="1"/>
            <p:nvPr/>
          </p:nvSpPr>
          <p:spPr>
            <a:xfrm>
              <a:off x="10793811" y="1614312"/>
              <a:ext cx="8274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Overlay 2</a:t>
              </a:r>
            </a:p>
          </p:txBody>
        </p:sp>
        <p:sp>
          <p:nvSpPr>
            <p:cNvPr id="253" name="Oval 9">
              <a:extLst>
                <a:ext uri="{FF2B5EF4-FFF2-40B4-BE49-F238E27FC236}">
                  <a16:creationId xmlns:a16="http://schemas.microsoft.com/office/drawing/2014/main" xmlns="" id="{915CC786-9133-4BD6-A35C-696A01D9D4FD}"/>
                </a:ext>
              </a:extLst>
            </p:cNvPr>
            <p:cNvSpPr/>
            <p:nvPr/>
          </p:nvSpPr>
          <p:spPr>
            <a:xfrm>
              <a:off x="8970200" y="2351912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254" name="Straight Connector 10">
              <a:extLst>
                <a:ext uri="{FF2B5EF4-FFF2-40B4-BE49-F238E27FC236}">
                  <a16:creationId xmlns:a16="http://schemas.microsoft.com/office/drawing/2014/main" xmlns="" id="{755AB631-218F-4B5F-9599-509F1688F115}"/>
                </a:ext>
              </a:extLst>
            </p:cNvPr>
            <p:cNvCxnSpPr>
              <a:cxnSpLocks/>
            </p:cNvCxnSpPr>
            <p:nvPr/>
          </p:nvCxnSpPr>
          <p:spPr>
            <a:xfrm>
              <a:off x="9011633" y="2046155"/>
              <a:ext cx="421336" cy="394856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11">
              <a:extLst>
                <a:ext uri="{FF2B5EF4-FFF2-40B4-BE49-F238E27FC236}">
                  <a16:creationId xmlns:a16="http://schemas.microsoft.com/office/drawing/2014/main" xmlns="" id="{F0D6DBA9-66E5-4DCF-8022-42C9F5A582BF}"/>
                </a:ext>
              </a:extLst>
            </p:cNvPr>
            <p:cNvCxnSpPr>
              <a:cxnSpLocks/>
            </p:cNvCxnSpPr>
            <p:nvPr/>
          </p:nvCxnSpPr>
          <p:spPr>
            <a:xfrm>
              <a:off x="9432969" y="2441011"/>
              <a:ext cx="510598" cy="30884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12">
              <a:extLst>
                <a:ext uri="{FF2B5EF4-FFF2-40B4-BE49-F238E27FC236}">
                  <a16:creationId xmlns:a16="http://schemas.microsoft.com/office/drawing/2014/main" xmlns="" id="{F31C1055-5622-41C2-999D-92DC212A0158}"/>
                </a:ext>
              </a:extLst>
            </p:cNvPr>
            <p:cNvCxnSpPr>
              <a:cxnSpLocks/>
            </p:cNvCxnSpPr>
            <p:nvPr/>
          </p:nvCxnSpPr>
          <p:spPr>
            <a:xfrm>
              <a:off x="9876796" y="1930517"/>
              <a:ext cx="65100" cy="537293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13">
              <a:extLst>
                <a:ext uri="{FF2B5EF4-FFF2-40B4-BE49-F238E27FC236}">
                  <a16:creationId xmlns:a16="http://schemas.microsoft.com/office/drawing/2014/main" xmlns="" id="{FC90D1E2-8D08-458E-BBCA-DCF76EF6B7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555" y="2441011"/>
              <a:ext cx="541414" cy="279966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14">
              <a:extLst>
                <a:ext uri="{FF2B5EF4-FFF2-40B4-BE49-F238E27FC236}">
                  <a16:creationId xmlns:a16="http://schemas.microsoft.com/office/drawing/2014/main" xmlns="" id="{5B76700B-80AF-45A1-A43C-6D2D2783A789}"/>
                </a:ext>
              </a:extLst>
            </p:cNvPr>
            <p:cNvCxnSpPr>
              <a:cxnSpLocks/>
            </p:cNvCxnSpPr>
            <p:nvPr/>
          </p:nvCxnSpPr>
          <p:spPr>
            <a:xfrm>
              <a:off x="9941896" y="2471895"/>
              <a:ext cx="414529" cy="262732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259" name="Oval 15">
              <a:extLst>
                <a:ext uri="{FF2B5EF4-FFF2-40B4-BE49-F238E27FC236}">
                  <a16:creationId xmlns:a16="http://schemas.microsoft.com/office/drawing/2014/main" xmlns="" id="{E07A96EE-F63A-4B1B-A91E-F86693B75B0F}"/>
                </a:ext>
              </a:extLst>
            </p:cNvPr>
            <p:cNvSpPr/>
            <p:nvPr/>
          </p:nvSpPr>
          <p:spPr>
            <a:xfrm>
              <a:off x="9448995" y="2018406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60" name="Oval 16">
              <a:extLst>
                <a:ext uri="{FF2B5EF4-FFF2-40B4-BE49-F238E27FC236}">
                  <a16:creationId xmlns:a16="http://schemas.microsoft.com/office/drawing/2014/main" xmlns="" id="{629FE12F-E16E-44CE-A2D2-C589C73AB2B0}"/>
                </a:ext>
              </a:extLst>
            </p:cNvPr>
            <p:cNvSpPr/>
            <p:nvPr/>
          </p:nvSpPr>
          <p:spPr>
            <a:xfrm>
              <a:off x="10037334" y="2261347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61" name="Oval 17">
              <a:extLst>
                <a:ext uri="{FF2B5EF4-FFF2-40B4-BE49-F238E27FC236}">
                  <a16:creationId xmlns:a16="http://schemas.microsoft.com/office/drawing/2014/main" xmlns="" id="{0254E7EF-9425-430B-8570-03B63C38CB40}"/>
                </a:ext>
              </a:extLst>
            </p:cNvPr>
            <p:cNvSpPr/>
            <p:nvPr/>
          </p:nvSpPr>
          <p:spPr>
            <a:xfrm>
              <a:off x="9830859" y="2615112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262" name="Straight Connector 18">
              <a:extLst>
                <a:ext uri="{FF2B5EF4-FFF2-40B4-BE49-F238E27FC236}">
                  <a16:creationId xmlns:a16="http://schemas.microsoft.com/office/drawing/2014/main" xmlns="" id="{2A19B125-3216-46E7-B823-896AC7D84E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37696" y="2276314"/>
              <a:ext cx="115202" cy="651548"/>
            </a:xfrm>
            <a:prstGeom prst="line">
              <a:avLst/>
            </a:prstGeom>
            <a:solidFill>
              <a:srgbClr val="70AD47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19">
              <a:extLst>
                <a:ext uri="{FF2B5EF4-FFF2-40B4-BE49-F238E27FC236}">
                  <a16:creationId xmlns:a16="http://schemas.microsoft.com/office/drawing/2014/main" xmlns="" id="{28888866-2A03-4F98-8C34-E4ADB030C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24833" y="2260833"/>
              <a:ext cx="573753" cy="6330"/>
            </a:xfrm>
            <a:prstGeom prst="line">
              <a:avLst/>
            </a:prstGeom>
            <a:solidFill>
              <a:srgbClr val="70AD47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0">
              <a:extLst>
                <a:ext uri="{FF2B5EF4-FFF2-40B4-BE49-F238E27FC236}">
                  <a16:creationId xmlns:a16="http://schemas.microsoft.com/office/drawing/2014/main" xmlns="" id="{0D3A57D3-9606-4F88-AF98-5F5E7D1D1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97485" y="2260831"/>
              <a:ext cx="282087" cy="576383"/>
            </a:xfrm>
            <a:prstGeom prst="line">
              <a:avLst/>
            </a:prstGeom>
            <a:solidFill>
              <a:srgbClr val="70AD47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1">
              <a:extLst>
                <a:ext uri="{FF2B5EF4-FFF2-40B4-BE49-F238E27FC236}">
                  <a16:creationId xmlns:a16="http://schemas.microsoft.com/office/drawing/2014/main" xmlns="" id="{FA1F849C-DF62-4F65-99D9-E1B895200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072" y="2020608"/>
              <a:ext cx="285624" cy="247305"/>
            </a:xfrm>
            <a:prstGeom prst="line">
              <a:avLst/>
            </a:prstGeom>
            <a:solidFill>
              <a:srgbClr val="70AD47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2">
              <a:extLst>
                <a:ext uri="{FF2B5EF4-FFF2-40B4-BE49-F238E27FC236}">
                  <a16:creationId xmlns:a16="http://schemas.microsoft.com/office/drawing/2014/main" xmlns="" id="{4E22A04D-164A-4CE5-A271-7ACD38D6A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7483" y="2086779"/>
              <a:ext cx="303499" cy="174052"/>
            </a:xfrm>
            <a:prstGeom prst="line">
              <a:avLst/>
            </a:prstGeom>
            <a:solidFill>
              <a:srgbClr val="70AD47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267" name="Oval 23">
              <a:extLst>
                <a:ext uri="{FF2B5EF4-FFF2-40B4-BE49-F238E27FC236}">
                  <a16:creationId xmlns:a16="http://schemas.microsoft.com/office/drawing/2014/main" xmlns="" id="{6AD14984-132B-4545-9111-1FAB6D19F56C}"/>
                </a:ext>
              </a:extLst>
            </p:cNvPr>
            <p:cNvSpPr/>
            <p:nvPr/>
          </p:nvSpPr>
          <p:spPr>
            <a:xfrm>
              <a:off x="10563482" y="2320007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268" name="Oval 24">
              <a:extLst>
                <a:ext uri="{FF2B5EF4-FFF2-40B4-BE49-F238E27FC236}">
                  <a16:creationId xmlns:a16="http://schemas.microsoft.com/office/drawing/2014/main" xmlns="" id="{34108D74-CDA8-4C99-8898-281AE5D1E956}"/>
                </a:ext>
              </a:extLst>
            </p:cNvPr>
            <p:cNvSpPr/>
            <p:nvPr/>
          </p:nvSpPr>
          <p:spPr>
            <a:xfrm>
              <a:off x="11076714" y="1992731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69" name="Oval 25">
              <a:extLst>
                <a:ext uri="{FF2B5EF4-FFF2-40B4-BE49-F238E27FC236}">
                  <a16:creationId xmlns:a16="http://schemas.microsoft.com/office/drawing/2014/main" xmlns="" id="{5747DC2C-DDFF-41CC-9FD7-E73DD5280872}"/>
                </a:ext>
              </a:extLst>
            </p:cNvPr>
            <p:cNvSpPr/>
            <p:nvPr/>
          </p:nvSpPr>
          <p:spPr>
            <a:xfrm>
              <a:off x="11652000" y="2224111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70" name="Oval 26">
              <a:extLst>
                <a:ext uri="{FF2B5EF4-FFF2-40B4-BE49-F238E27FC236}">
                  <a16:creationId xmlns:a16="http://schemas.microsoft.com/office/drawing/2014/main" xmlns="" id="{5E6CBBC2-8CAE-480F-8189-921FF72C180A}"/>
                </a:ext>
              </a:extLst>
            </p:cNvPr>
            <p:cNvSpPr/>
            <p:nvPr/>
          </p:nvSpPr>
          <p:spPr>
            <a:xfrm>
              <a:off x="11186064" y="2708181"/>
              <a:ext cx="288000" cy="180000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71" name="Obdélník 85">
              <a:extLst>
                <a:ext uri="{FF2B5EF4-FFF2-40B4-BE49-F238E27FC236}">
                  <a16:creationId xmlns:a16="http://schemas.microsoft.com/office/drawing/2014/main" xmlns="" id="{3E56B808-034F-48D9-AAB7-81A23E0908C2}"/>
                </a:ext>
              </a:extLst>
            </p:cNvPr>
            <p:cNvSpPr/>
            <p:nvPr/>
          </p:nvSpPr>
          <p:spPr bwMode="auto">
            <a:xfrm>
              <a:off x="11033006" y="2332880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2" name="TextBox 28">
              <a:extLst>
                <a:ext uri="{FF2B5EF4-FFF2-40B4-BE49-F238E27FC236}">
                  <a16:creationId xmlns:a16="http://schemas.microsoft.com/office/drawing/2014/main" xmlns="" id="{54953083-880C-4BCD-A4A1-09E99596F519}"/>
                </a:ext>
              </a:extLst>
            </p:cNvPr>
            <p:cNvSpPr txBox="1"/>
            <p:nvPr/>
          </p:nvSpPr>
          <p:spPr>
            <a:xfrm>
              <a:off x="10971167" y="2442303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73" name="TextBox 29">
              <a:extLst>
                <a:ext uri="{FF2B5EF4-FFF2-40B4-BE49-F238E27FC236}">
                  <a16:creationId xmlns:a16="http://schemas.microsoft.com/office/drawing/2014/main" xmlns="" id="{FE6EA57B-8B08-443B-A573-C8B749CB0FB2}"/>
                </a:ext>
              </a:extLst>
            </p:cNvPr>
            <p:cNvSpPr txBox="1"/>
            <p:nvPr/>
          </p:nvSpPr>
          <p:spPr>
            <a:xfrm>
              <a:off x="11216183" y="2161087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74" name="Obdélník 85">
              <a:extLst>
                <a:ext uri="{FF2B5EF4-FFF2-40B4-BE49-F238E27FC236}">
                  <a16:creationId xmlns:a16="http://schemas.microsoft.com/office/drawing/2014/main" xmlns="" id="{D91C7D4A-A88A-49BE-BE66-235FFE5ADC94}"/>
                </a:ext>
              </a:extLst>
            </p:cNvPr>
            <p:cNvSpPr/>
            <p:nvPr/>
          </p:nvSpPr>
          <p:spPr bwMode="auto">
            <a:xfrm>
              <a:off x="11180448" y="2494962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5" name="TextBox 31">
              <a:extLst>
                <a:ext uri="{FF2B5EF4-FFF2-40B4-BE49-F238E27FC236}">
                  <a16:creationId xmlns:a16="http://schemas.microsoft.com/office/drawing/2014/main" xmlns="" id="{4CF20BA6-524A-45F9-87D7-943CB7CC407B}"/>
                </a:ext>
              </a:extLst>
            </p:cNvPr>
            <p:cNvSpPr txBox="1"/>
            <p:nvPr/>
          </p:nvSpPr>
          <p:spPr>
            <a:xfrm>
              <a:off x="10508357" y="2694961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76" name="Obdélník 85">
              <a:extLst>
                <a:ext uri="{FF2B5EF4-FFF2-40B4-BE49-F238E27FC236}">
                  <a16:creationId xmlns:a16="http://schemas.microsoft.com/office/drawing/2014/main" xmlns="" id="{7B133A00-60BC-47A0-8A5E-9409A0BF4830}"/>
                </a:ext>
              </a:extLst>
            </p:cNvPr>
            <p:cNvSpPr/>
            <p:nvPr/>
          </p:nvSpPr>
          <p:spPr bwMode="auto">
            <a:xfrm>
              <a:off x="10760005" y="2795475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7" name="Obdélník 85">
              <a:extLst>
                <a:ext uri="{FF2B5EF4-FFF2-40B4-BE49-F238E27FC236}">
                  <a16:creationId xmlns:a16="http://schemas.microsoft.com/office/drawing/2014/main" xmlns="" id="{56CBC1AA-BF31-47FD-BF57-9D09957E21AF}"/>
                </a:ext>
              </a:extLst>
            </p:cNvPr>
            <p:cNvSpPr/>
            <p:nvPr/>
          </p:nvSpPr>
          <p:spPr bwMode="auto">
            <a:xfrm>
              <a:off x="9446467" y="2324581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8" name="TextBox 34">
              <a:extLst>
                <a:ext uri="{FF2B5EF4-FFF2-40B4-BE49-F238E27FC236}">
                  <a16:creationId xmlns:a16="http://schemas.microsoft.com/office/drawing/2014/main" xmlns="" id="{0C3F1E67-D00E-4B0F-9F37-BCD7F03222FD}"/>
                </a:ext>
              </a:extLst>
            </p:cNvPr>
            <p:cNvSpPr txBox="1"/>
            <p:nvPr/>
          </p:nvSpPr>
          <p:spPr>
            <a:xfrm>
              <a:off x="9369388" y="2449244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79" name="TextBox 35">
              <a:extLst>
                <a:ext uri="{FF2B5EF4-FFF2-40B4-BE49-F238E27FC236}">
                  <a16:creationId xmlns:a16="http://schemas.microsoft.com/office/drawing/2014/main" xmlns="" id="{DC67F167-D0B0-4DDC-95C1-2F73069F9558}"/>
                </a:ext>
              </a:extLst>
            </p:cNvPr>
            <p:cNvSpPr txBox="1"/>
            <p:nvPr/>
          </p:nvSpPr>
          <p:spPr>
            <a:xfrm>
              <a:off x="9587886" y="2123170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80" name="Obdélník 85">
              <a:extLst>
                <a:ext uri="{FF2B5EF4-FFF2-40B4-BE49-F238E27FC236}">
                  <a16:creationId xmlns:a16="http://schemas.microsoft.com/office/drawing/2014/main" xmlns="" id="{46F11D1F-845C-41D8-AE9D-CF77CD0C65AF}"/>
                </a:ext>
              </a:extLst>
            </p:cNvPr>
            <p:cNvSpPr/>
            <p:nvPr/>
          </p:nvSpPr>
          <p:spPr bwMode="auto">
            <a:xfrm>
              <a:off x="9593909" y="2494283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1" name="TextBox 37">
              <a:extLst>
                <a:ext uri="{FF2B5EF4-FFF2-40B4-BE49-F238E27FC236}">
                  <a16:creationId xmlns:a16="http://schemas.microsoft.com/office/drawing/2014/main" xmlns="" id="{52E34AA5-4A6C-4559-A835-92CEFA8C578A}"/>
                </a:ext>
              </a:extLst>
            </p:cNvPr>
            <p:cNvSpPr txBox="1"/>
            <p:nvPr/>
          </p:nvSpPr>
          <p:spPr>
            <a:xfrm>
              <a:off x="8906578" y="2689202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82" name="Obdélník 85">
              <a:extLst>
                <a:ext uri="{FF2B5EF4-FFF2-40B4-BE49-F238E27FC236}">
                  <a16:creationId xmlns:a16="http://schemas.microsoft.com/office/drawing/2014/main" xmlns="" id="{BBBF8A56-4521-4D8F-AA86-C93BF0FDA37B}"/>
                </a:ext>
              </a:extLst>
            </p:cNvPr>
            <p:cNvSpPr/>
            <p:nvPr/>
          </p:nvSpPr>
          <p:spPr bwMode="auto">
            <a:xfrm>
              <a:off x="9158226" y="2789716"/>
              <a:ext cx="211821" cy="66483"/>
            </a:xfrm>
            <a:prstGeom prst="rect">
              <a:avLst/>
            </a:prstGeom>
            <a:pattFill prst="dkVert">
              <a:fgClr>
                <a:srgbClr val="ED7D31">
                  <a:lumMod val="75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3" name="TextBox 39">
              <a:extLst>
                <a:ext uri="{FF2B5EF4-FFF2-40B4-BE49-F238E27FC236}">
                  <a16:creationId xmlns:a16="http://schemas.microsoft.com/office/drawing/2014/main" xmlns="" id="{C34E5DEA-1AE2-4193-AD1E-C0A8C8130791}"/>
                </a:ext>
              </a:extLst>
            </p:cNvPr>
            <p:cNvSpPr txBox="1"/>
            <p:nvPr/>
          </p:nvSpPr>
          <p:spPr>
            <a:xfrm>
              <a:off x="8865212" y="3099824"/>
              <a:ext cx="3065552" cy="540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A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G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  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G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   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H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MW matching: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3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≈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84" name="Straight Connector 40">
              <a:extLst>
                <a:ext uri="{FF2B5EF4-FFF2-40B4-BE49-F238E27FC236}">
                  <a16:creationId xmlns:a16="http://schemas.microsoft.com/office/drawing/2014/main" xmlns="" id="{2D02259E-1067-4936-928D-F59E7EAEFF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0081" y="3420380"/>
              <a:ext cx="36000" cy="111464"/>
            </a:xfrm>
            <a:prstGeom prst="lin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85" name="Group 120">
            <a:extLst>
              <a:ext uri="{FF2B5EF4-FFF2-40B4-BE49-F238E27FC236}">
                <a16:creationId xmlns:a16="http://schemas.microsoft.com/office/drawing/2014/main" xmlns="" id="{DC450E15-CAC1-4BA5-8A7D-50AB6FFD0B42}"/>
              </a:ext>
            </a:extLst>
          </p:cNvPr>
          <p:cNvGrpSpPr/>
          <p:nvPr/>
        </p:nvGrpSpPr>
        <p:grpSpPr>
          <a:xfrm>
            <a:off x="539552" y="4584619"/>
            <a:ext cx="2599628" cy="1554914"/>
            <a:chOff x="558704" y="1948476"/>
            <a:chExt cx="2599628" cy="1554914"/>
          </a:xfrm>
        </p:grpSpPr>
        <p:sp>
          <p:nvSpPr>
            <p:cNvPr id="286" name="Obdélník 6">
              <a:extLst>
                <a:ext uri="{FF2B5EF4-FFF2-40B4-BE49-F238E27FC236}">
                  <a16:creationId xmlns:a16="http://schemas.microsoft.com/office/drawing/2014/main" xmlns="" id="{A5511397-CE67-4898-9766-D86D84D66CF5}"/>
                </a:ext>
              </a:extLst>
            </p:cNvPr>
            <p:cNvSpPr/>
            <p:nvPr/>
          </p:nvSpPr>
          <p:spPr bwMode="auto">
            <a:xfrm>
              <a:off x="782732" y="2074500"/>
              <a:ext cx="1863093" cy="165916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42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93" name="TextBox 49">
              <a:extLst>
                <a:ext uri="{FF2B5EF4-FFF2-40B4-BE49-F238E27FC236}">
                  <a16:creationId xmlns:a16="http://schemas.microsoft.com/office/drawing/2014/main" xmlns="" id="{BC58A5C1-8663-4247-B950-540126C041D8}"/>
                </a:ext>
              </a:extLst>
            </p:cNvPr>
            <p:cNvSpPr txBox="1"/>
            <p:nvPr/>
          </p:nvSpPr>
          <p:spPr>
            <a:xfrm>
              <a:off x="2586108" y="1948476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94" name="TextBox 49">
              <a:extLst>
                <a:ext uri="{FF2B5EF4-FFF2-40B4-BE49-F238E27FC236}">
                  <a16:creationId xmlns:a16="http://schemas.microsoft.com/office/drawing/2014/main" xmlns="" id="{49E2252E-9896-48E9-8781-782EDC7B4343}"/>
                </a:ext>
              </a:extLst>
            </p:cNvPr>
            <p:cNvSpPr txBox="1"/>
            <p:nvPr/>
          </p:nvSpPr>
          <p:spPr>
            <a:xfrm>
              <a:off x="558704" y="1949867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96" name="Obdélník 84">
              <a:extLst>
                <a:ext uri="{FF2B5EF4-FFF2-40B4-BE49-F238E27FC236}">
                  <a16:creationId xmlns:a16="http://schemas.microsoft.com/office/drawing/2014/main" xmlns="" id="{A32AA8A9-A23D-47C6-95DA-F70833098C85}"/>
                </a:ext>
              </a:extLst>
            </p:cNvPr>
            <p:cNvSpPr/>
            <p:nvPr/>
          </p:nvSpPr>
          <p:spPr bwMode="auto">
            <a:xfrm>
              <a:off x="803916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7" name="Obdélník 85">
              <a:extLst>
                <a:ext uri="{FF2B5EF4-FFF2-40B4-BE49-F238E27FC236}">
                  <a16:creationId xmlns:a16="http://schemas.microsoft.com/office/drawing/2014/main" xmlns="" id="{50EA2F82-7C61-46EF-AE27-16AE1EE16E81}"/>
                </a:ext>
              </a:extLst>
            </p:cNvPr>
            <p:cNvSpPr/>
            <p:nvPr/>
          </p:nvSpPr>
          <p:spPr bwMode="auto">
            <a:xfrm>
              <a:off x="1179827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8" name="Obdélník 86">
              <a:extLst>
                <a:ext uri="{FF2B5EF4-FFF2-40B4-BE49-F238E27FC236}">
                  <a16:creationId xmlns:a16="http://schemas.microsoft.com/office/drawing/2014/main" xmlns="" id="{9BA9F1B8-D037-4F17-8C3A-67C9CE1105C5}"/>
                </a:ext>
              </a:extLst>
            </p:cNvPr>
            <p:cNvSpPr/>
            <p:nvPr/>
          </p:nvSpPr>
          <p:spPr bwMode="auto">
            <a:xfrm>
              <a:off x="1665905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9" name="Obdélník 87">
              <a:extLst>
                <a:ext uri="{FF2B5EF4-FFF2-40B4-BE49-F238E27FC236}">
                  <a16:creationId xmlns:a16="http://schemas.microsoft.com/office/drawing/2014/main" xmlns="" id="{6AEEDB3C-42CA-4E7B-8DBF-E2D82301C757}"/>
                </a:ext>
              </a:extLst>
            </p:cNvPr>
            <p:cNvSpPr/>
            <p:nvPr/>
          </p:nvSpPr>
          <p:spPr bwMode="auto">
            <a:xfrm>
              <a:off x="2156598" y="2741174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0" name="Obdélník 90">
              <a:extLst>
                <a:ext uri="{FF2B5EF4-FFF2-40B4-BE49-F238E27FC236}">
                  <a16:creationId xmlns:a16="http://schemas.microsoft.com/office/drawing/2014/main" xmlns="" id="{F9C7557A-E740-4AE6-90ED-3BCAD56E34DF}"/>
                </a:ext>
              </a:extLst>
            </p:cNvPr>
            <p:cNvSpPr/>
            <p:nvPr/>
          </p:nvSpPr>
          <p:spPr bwMode="auto">
            <a:xfrm>
              <a:off x="968370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1" name="Obdélník 91">
              <a:extLst>
                <a:ext uri="{FF2B5EF4-FFF2-40B4-BE49-F238E27FC236}">
                  <a16:creationId xmlns:a16="http://schemas.microsoft.com/office/drawing/2014/main" xmlns="" id="{979861BD-680E-41D2-814A-DE6594DD546D}"/>
                </a:ext>
              </a:extLst>
            </p:cNvPr>
            <p:cNvSpPr/>
            <p:nvPr/>
          </p:nvSpPr>
          <p:spPr bwMode="auto">
            <a:xfrm>
              <a:off x="1459063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2" name="Obdélník 92">
              <a:extLst>
                <a:ext uri="{FF2B5EF4-FFF2-40B4-BE49-F238E27FC236}">
                  <a16:creationId xmlns:a16="http://schemas.microsoft.com/office/drawing/2014/main" xmlns="" id="{D50D8929-C526-44C7-912D-B6F65AD157C9}"/>
                </a:ext>
              </a:extLst>
            </p:cNvPr>
            <p:cNvSpPr/>
            <p:nvPr/>
          </p:nvSpPr>
          <p:spPr bwMode="auto">
            <a:xfrm>
              <a:off x="1945141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3" name="Obdélník 93">
              <a:extLst>
                <a:ext uri="{FF2B5EF4-FFF2-40B4-BE49-F238E27FC236}">
                  <a16:creationId xmlns:a16="http://schemas.microsoft.com/office/drawing/2014/main" xmlns="" id="{FB3DD45B-9DEF-4B7A-8FDA-FD89007B33F3}"/>
                </a:ext>
              </a:extLst>
            </p:cNvPr>
            <p:cNvSpPr/>
            <p:nvPr/>
          </p:nvSpPr>
          <p:spPr bwMode="auto">
            <a:xfrm>
              <a:off x="2428213" y="2881479"/>
              <a:ext cx="486024" cy="144000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4" name="TextBox 49">
              <a:extLst>
                <a:ext uri="{FF2B5EF4-FFF2-40B4-BE49-F238E27FC236}">
                  <a16:creationId xmlns:a16="http://schemas.microsoft.com/office/drawing/2014/main" xmlns="" id="{02DDE4BE-4907-4916-BD6E-3C04253BAAAF}"/>
                </a:ext>
              </a:extLst>
            </p:cNvPr>
            <p:cNvSpPr txBox="1"/>
            <p:nvPr/>
          </p:nvSpPr>
          <p:spPr>
            <a:xfrm>
              <a:off x="567277" y="26169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05" name="TextBox 49">
              <a:extLst>
                <a:ext uri="{FF2B5EF4-FFF2-40B4-BE49-F238E27FC236}">
                  <a16:creationId xmlns:a16="http://schemas.microsoft.com/office/drawing/2014/main" xmlns="" id="{F1013CCC-4CD0-4F92-AEF7-EB6C7398EFE7}"/>
                </a:ext>
              </a:extLst>
            </p:cNvPr>
            <p:cNvSpPr txBox="1"/>
            <p:nvPr/>
          </p:nvSpPr>
          <p:spPr>
            <a:xfrm>
              <a:off x="2603498" y="26169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06" name="Arrow: Down 141">
              <a:extLst>
                <a:ext uri="{FF2B5EF4-FFF2-40B4-BE49-F238E27FC236}">
                  <a16:creationId xmlns:a16="http://schemas.microsoft.com/office/drawing/2014/main" xmlns="" id="{503A6357-C140-4732-A252-84A3BD966B1D}"/>
                </a:ext>
              </a:extLst>
            </p:cNvPr>
            <p:cNvSpPr/>
            <p:nvPr/>
          </p:nvSpPr>
          <p:spPr>
            <a:xfrm>
              <a:off x="1730374" y="2340732"/>
              <a:ext cx="198152" cy="320988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8" name="Straight Arrow Connector 143">
              <a:extLst>
                <a:ext uri="{FF2B5EF4-FFF2-40B4-BE49-F238E27FC236}">
                  <a16:creationId xmlns:a16="http://schemas.microsoft.com/office/drawing/2014/main" xmlns="" id="{787B68DA-11EF-4BB5-8D77-356E3FD8682A}"/>
                </a:ext>
              </a:extLst>
            </p:cNvPr>
            <p:cNvCxnSpPr>
              <a:cxnSpLocks/>
            </p:cNvCxnSpPr>
            <p:nvPr/>
          </p:nvCxnSpPr>
          <p:spPr>
            <a:xfrm>
              <a:off x="993009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09" name="Straight Arrow Connector 144">
              <a:extLst>
                <a:ext uri="{FF2B5EF4-FFF2-40B4-BE49-F238E27FC236}">
                  <a16:creationId xmlns:a16="http://schemas.microsoft.com/office/drawing/2014/main" xmlns="" id="{2CB95844-3C6D-4D0A-A7A4-A874ED54E8F2}"/>
                </a:ext>
              </a:extLst>
            </p:cNvPr>
            <p:cNvCxnSpPr>
              <a:cxnSpLocks/>
            </p:cNvCxnSpPr>
            <p:nvPr/>
          </p:nvCxnSpPr>
          <p:spPr>
            <a:xfrm>
              <a:off x="1229967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sp>
          <p:nvSpPr>
            <p:cNvPr id="310" name="TextBox 49">
              <a:extLst>
                <a:ext uri="{FF2B5EF4-FFF2-40B4-BE49-F238E27FC236}">
                  <a16:creationId xmlns:a16="http://schemas.microsoft.com/office/drawing/2014/main" xmlns="" id="{2E9904D8-C24F-4068-B5D1-E92259E0F070}"/>
                </a:ext>
              </a:extLst>
            </p:cNvPr>
            <p:cNvSpPr txBox="1"/>
            <p:nvPr/>
          </p:nvSpPr>
          <p:spPr>
            <a:xfrm>
              <a:off x="745879" y="27693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11" name="TextBox 146">
              <a:extLst>
                <a:ext uri="{FF2B5EF4-FFF2-40B4-BE49-F238E27FC236}">
                  <a16:creationId xmlns:a16="http://schemas.microsoft.com/office/drawing/2014/main" xmlns="" id="{2992CDFF-AFEB-447F-9DA1-584AA9C23801}"/>
                </a:ext>
              </a:extLst>
            </p:cNvPr>
            <p:cNvSpPr txBox="1"/>
            <p:nvPr/>
          </p:nvSpPr>
          <p:spPr>
            <a:xfrm>
              <a:off x="2867830" y="276930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cxnSp>
          <p:nvCxnSpPr>
            <p:cNvPr id="312" name="Straight Arrow Connector 147">
              <a:extLst>
                <a:ext uri="{FF2B5EF4-FFF2-40B4-BE49-F238E27FC236}">
                  <a16:creationId xmlns:a16="http://schemas.microsoft.com/office/drawing/2014/main" xmlns="" id="{7CC3F6D0-57C4-45D0-9431-A022ABA71B24}"/>
                </a:ext>
              </a:extLst>
            </p:cNvPr>
            <p:cNvCxnSpPr>
              <a:cxnSpLocks/>
            </p:cNvCxnSpPr>
            <p:nvPr/>
          </p:nvCxnSpPr>
          <p:spPr>
            <a:xfrm>
              <a:off x="1703882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13" name="Straight Arrow Connector 148">
              <a:extLst>
                <a:ext uri="{FF2B5EF4-FFF2-40B4-BE49-F238E27FC236}">
                  <a16:creationId xmlns:a16="http://schemas.microsoft.com/office/drawing/2014/main" xmlns="" id="{3B15F92F-B1CA-4EF0-9150-EA6E40D724DF}"/>
                </a:ext>
              </a:extLst>
            </p:cNvPr>
            <p:cNvCxnSpPr>
              <a:cxnSpLocks/>
            </p:cNvCxnSpPr>
            <p:nvPr/>
          </p:nvCxnSpPr>
          <p:spPr>
            <a:xfrm>
              <a:off x="1466925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14" name="Straight Arrow Connector 149">
              <a:extLst>
                <a:ext uri="{FF2B5EF4-FFF2-40B4-BE49-F238E27FC236}">
                  <a16:creationId xmlns:a16="http://schemas.microsoft.com/office/drawing/2014/main" xmlns="" id="{96501BEB-EEDA-4F3C-851E-BDF55EDA93C3}"/>
                </a:ext>
              </a:extLst>
            </p:cNvPr>
            <p:cNvCxnSpPr>
              <a:cxnSpLocks/>
            </p:cNvCxnSpPr>
            <p:nvPr/>
          </p:nvCxnSpPr>
          <p:spPr>
            <a:xfrm>
              <a:off x="1940840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15" name="Straight Connector 150">
              <a:extLst>
                <a:ext uri="{FF2B5EF4-FFF2-40B4-BE49-F238E27FC236}">
                  <a16:creationId xmlns:a16="http://schemas.microsoft.com/office/drawing/2014/main" xmlns="" id="{C43917ED-9ED6-431E-88D2-8108E4B6A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43261" y="207569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151">
              <a:extLst>
                <a:ext uri="{FF2B5EF4-FFF2-40B4-BE49-F238E27FC236}">
                  <a16:creationId xmlns:a16="http://schemas.microsoft.com/office/drawing/2014/main" xmlns="" id="{A7691A60-34DD-43C5-B490-86C39F2AC02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405" y="224143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152">
              <a:extLst>
                <a:ext uri="{FF2B5EF4-FFF2-40B4-BE49-F238E27FC236}">
                  <a16:creationId xmlns:a16="http://schemas.microsoft.com/office/drawing/2014/main" xmlns="" id="{7DD42064-B171-4641-ABBC-07B90609FFE0}"/>
                </a:ext>
              </a:extLst>
            </p:cNvPr>
            <p:cNvCxnSpPr>
              <a:cxnSpLocks/>
            </p:cNvCxnSpPr>
            <p:nvPr/>
          </p:nvCxnSpPr>
          <p:spPr>
            <a:xfrm>
              <a:off x="592293" y="2075271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153">
              <a:extLst>
                <a:ext uri="{FF2B5EF4-FFF2-40B4-BE49-F238E27FC236}">
                  <a16:creationId xmlns:a16="http://schemas.microsoft.com/office/drawing/2014/main" xmlns="" id="{4D197883-DDA5-4EBE-840C-4C283846C2F5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7" y="2241006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19" name="Straight Connector 154">
              <a:extLst>
                <a:ext uri="{FF2B5EF4-FFF2-40B4-BE49-F238E27FC236}">
                  <a16:creationId xmlns:a16="http://schemas.microsoft.com/office/drawing/2014/main" xmlns="" id="{81CEAFA8-9D8C-4391-AAE1-26CFA2E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607552" y="274067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0" name="Straight Connector 155">
              <a:extLst>
                <a:ext uri="{FF2B5EF4-FFF2-40B4-BE49-F238E27FC236}">
                  <a16:creationId xmlns:a16="http://schemas.microsoft.com/office/drawing/2014/main" xmlns="" id="{C307DDAE-694D-41F5-8D37-D8F0D7BC9951}"/>
                </a:ext>
              </a:extLst>
            </p:cNvPr>
            <p:cNvCxnSpPr>
              <a:cxnSpLocks/>
            </p:cNvCxnSpPr>
            <p:nvPr/>
          </p:nvCxnSpPr>
          <p:spPr>
            <a:xfrm>
              <a:off x="614696" y="288355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1" name="Straight Connector 156">
              <a:extLst>
                <a:ext uri="{FF2B5EF4-FFF2-40B4-BE49-F238E27FC236}">
                  <a16:creationId xmlns:a16="http://schemas.microsoft.com/office/drawing/2014/main" xmlns="" id="{239CCD06-FCE7-45E7-BBD3-52A1946A4E91}"/>
                </a:ext>
              </a:extLst>
            </p:cNvPr>
            <p:cNvCxnSpPr>
              <a:cxnSpLocks/>
            </p:cNvCxnSpPr>
            <p:nvPr/>
          </p:nvCxnSpPr>
          <p:spPr>
            <a:xfrm>
              <a:off x="757578" y="2883550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2" name="Straight Connector 157">
              <a:extLst>
                <a:ext uri="{FF2B5EF4-FFF2-40B4-BE49-F238E27FC236}">
                  <a16:creationId xmlns:a16="http://schemas.microsoft.com/office/drawing/2014/main" xmlns="" id="{AA64C8EB-0D5F-4546-9F32-B4CD0997DCC8}"/>
                </a:ext>
              </a:extLst>
            </p:cNvPr>
            <p:cNvCxnSpPr>
              <a:cxnSpLocks/>
            </p:cNvCxnSpPr>
            <p:nvPr/>
          </p:nvCxnSpPr>
          <p:spPr>
            <a:xfrm>
              <a:off x="770438" y="3026425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3" name="Straight Connector 158">
              <a:extLst>
                <a:ext uri="{FF2B5EF4-FFF2-40B4-BE49-F238E27FC236}">
                  <a16:creationId xmlns:a16="http://schemas.microsoft.com/office/drawing/2014/main" xmlns="" id="{860FEE16-118B-4CC3-8BE7-DCF75437C6D8}"/>
                </a:ext>
              </a:extLst>
            </p:cNvPr>
            <p:cNvCxnSpPr>
              <a:cxnSpLocks/>
            </p:cNvCxnSpPr>
            <p:nvPr/>
          </p:nvCxnSpPr>
          <p:spPr>
            <a:xfrm>
              <a:off x="2916399" y="2882604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4" name="Straight Connector 159">
              <a:extLst>
                <a:ext uri="{FF2B5EF4-FFF2-40B4-BE49-F238E27FC236}">
                  <a16:creationId xmlns:a16="http://schemas.microsoft.com/office/drawing/2014/main" xmlns="" id="{86A87A41-8BDF-463B-9A20-6FC6D858901B}"/>
                </a:ext>
              </a:extLst>
            </p:cNvPr>
            <p:cNvCxnSpPr>
              <a:cxnSpLocks/>
            </p:cNvCxnSpPr>
            <p:nvPr/>
          </p:nvCxnSpPr>
          <p:spPr>
            <a:xfrm>
              <a:off x="2923543" y="3025479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5" name="Straight Connector 160">
              <a:extLst>
                <a:ext uri="{FF2B5EF4-FFF2-40B4-BE49-F238E27FC236}">
                  <a16:creationId xmlns:a16="http://schemas.microsoft.com/office/drawing/2014/main" xmlns="" id="{8D637340-B26F-4291-BC8C-FD2E6B191E5A}"/>
                </a:ext>
              </a:extLst>
            </p:cNvPr>
            <p:cNvCxnSpPr>
              <a:cxnSpLocks/>
            </p:cNvCxnSpPr>
            <p:nvPr/>
          </p:nvCxnSpPr>
          <p:spPr>
            <a:xfrm>
              <a:off x="2644265" y="2738604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6" name="Straight Connector 161">
              <a:extLst>
                <a:ext uri="{FF2B5EF4-FFF2-40B4-BE49-F238E27FC236}">
                  <a16:creationId xmlns:a16="http://schemas.microsoft.com/office/drawing/2014/main" xmlns="" id="{482B93C8-E5E6-4290-865E-01FF83CA5DC1}"/>
                </a:ext>
              </a:extLst>
            </p:cNvPr>
            <p:cNvCxnSpPr>
              <a:cxnSpLocks/>
            </p:cNvCxnSpPr>
            <p:nvPr/>
          </p:nvCxnSpPr>
          <p:spPr>
            <a:xfrm>
              <a:off x="2651409" y="2881479"/>
              <a:ext cx="189009" cy="0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7" name="Straight Arrow Connector 162">
              <a:extLst>
                <a:ext uri="{FF2B5EF4-FFF2-40B4-BE49-F238E27FC236}">
                  <a16:creationId xmlns:a16="http://schemas.microsoft.com/office/drawing/2014/main" xmlns="" id="{07A0D636-67CF-4C5B-9391-B345FBE0A22C}"/>
                </a:ext>
              </a:extLst>
            </p:cNvPr>
            <p:cNvCxnSpPr>
              <a:cxnSpLocks/>
            </p:cNvCxnSpPr>
            <p:nvPr/>
          </p:nvCxnSpPr>
          <p:spPr>
            <a:xfrm>
              <a:off x="2170682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28" name="Straight Arrow Connector 163">
              <a:extLst>
                <a:ext uri="{FF2B5EF4-FFF2-40B4-BE49-F238E27FC236}">
                  <a16:creationId xmlns:a16="http://schemas.microsoft.com/office/drawing/2014/main" xmlns="" id="{25830810-2A56-480B-9A87-4F359F020957}"/>
                </a:ext>
              </a:extLst>
            </p:cNvPr>
            <p:cNvCxnSpPr>
              <a:cxnSpLocks/>
            </p:cNvCxnSpPr>
            <p:nvPr/>
          </p:nvCxnSpPr>
          <p:spPr>
            <a:xfrm>
              <a:off x="2644598" y="2940084"/>
              <a:ext cx="0" cy="288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cxnSp>
          <p:nvCxnSpPr>
            <p:cNvPr id="329" name="Straight Arrow Connector 164">
              <a:extLst>
                <a:ext uri="{FF2B5EF4-FFF2-40B4-BE49-F238E27FC236}">
                  <a16:creationId xmlns:a16="http://schemas.microsoft.com/office/drawing/2014/main" xmlns="" id="{AF32DFA1-B4E0-407A-B754-CF765C414DD7}"/>
                </a:ext>
              </a:extLst>
            </p:cNvPr>
            <p:cNvCxnSpPr>
              <a:cxnSpLocks/>
            </p:cNvCxnSpPr>
            <p:nvPr/>
          </p:nvCxnSpPr>
          <p:spPr>
            <a:xfrm>
              <a:off x="2407640" y="2823016"/>
              <a:ext cx="0" cy="396000"/>
            </a:xfrm>
            <a:prstGeom prst="straightConnector1">
              <a:avLst/>
            </a:prstGeom>
            <a:noFill/>
            <a:ln w="6350" cap="rnd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  <a:headEnd type="oval"/>
              <a:tailEnd type="triangle"/>
            </a:ln>
            <a:effectLst/>
          </p:spPr>
        </p:cxnSp>
        <p:sp>
          <p:nvSpPr>
            <p:cNvPr id="330" name="TextBox 165">
              <a:extLst>
                <a:ext uri="{FF2B5EF4-FFF2-40B4-BE49-F238E27FC236}">
                  <a16:creationId xmlns:a16="http://schemas.microsoft.com/office/drawing/2014/main" xmlns="" id="{6ACBC647-6F01-46B1-847B-EC5F7835B0F5}"/>
                </a:ext>
              </a:extLst>
            </p:cNvPr>
            <p:cNvSpPr txBox="1"/>
            <p:nvPr/>
          </p:nvSpPr>
          <p:spPr>
            <a:xfrm flipH="1">
              <a:off x="709200" y="3195613"/>
              <a:ext cx="2449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</a:rPr>
                <a:t>… AB, AC, BB, OP, MP, MR, PR, DC, …  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516216" y="1484784"/>
            <a:ext cx="2415358" cy="1810973"/>
            <a:chOff x="6633459" y="1405610"/>
            <a:chExt cx="2220614" cy="1810973"/>
          </a:xfrm>
        </p:grpSpPr>
        <p:sp>
          <p:nvSpPr>
            <p:cNvPr id="162" name="TextovéPole 161"/>
            <p:cNvSpPr txBox="1"/>
            <p:nvPr/>
          </p:nvSpPr>
          <p:spPr>
            <a:xfrm>
              <a:off x="6633459" y="1458161"/>
              <a:ext cx="2220614" cy="173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1938" lvl="1" indent="-1714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en-GB" sz="300" smtClean="0"/>
            </a:p>
            <a:p>
              <a:pPr marL="376238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 smtClean="0"/>
                <a:t>Scalar MWs, trivial MW matching</a:t>
              </a:r>
            </a:p>
            <a:p>
              <a:pPr marL="376238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en-GB" sz="400" smtClean="0"/>
            </a:p>
            <a:p>
              <a:pPr marL="376238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 smtClean="0"/>
                <a:t>Direct </a:t>
              </a:r>
              <a:r>
                <a:rPr lang="en-GB" sz="1600" smtClean="0">
                  <a:solidFill>
                    <a:srgbClr val="E46C0A"/>
                  </a:solidFill>
                </a:rPr>
                <a:t>applicability     of text retrieval</a:t>
              </a:r>
            </a:p>
            <a:p>
              <a:pPr marL="90488" lvl="1">
                <a:buClr>
                  <a:schemeClr val="accent6"/>
                </a:buClr>
              </a:pPr>
              <a:endParaRPr lang="en-GB" sz="400"/>
            </a:p>
            <a:p>
              <a:pPr marL="376238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/>
                <a:t>Border problem -&gt; </a:t>
              </a:r>
              <a:r>
                <a:rPr lang="en-GB" sz="1600" smtClean="0">
                  <a:solidFill>
                    <a:srgbClr val="E46C0A"/>
                  </a:solidFill>
                </a:rPr>
                <a:t>low search quality</a:t>
              </a:r>
              <a:endParaRPr lang="en-GB"/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6712279" y="2054590"/>
              <a:ext cx="2724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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  <p:sp>
          <p:nvSpPr>
            <p:cNvPr id="164" name="TextovéPole 163"/>
            <p:cNvSpPr txBox="1"/>
            <p:nvPr/>
          </p:nvSpPr>
          <p:spPr>
            <a:xfrm>
              <a:off x="6732213" y="2600996"/>
              <a:ext cx="2724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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  <p:sp>
          <p:nvSpPr>
            <p:cNvPr id="4" name="Obdélník 3"/>
            <p:cNvSpPr/>
            <p:nvPr/>
          </p:nvSpPr>
          <p:spPr>
            <a:xfrm>
              <a:off x="6694073" y="1405610"/>
              <a:ext cx="2160000" cy="1810973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525022" y="4149080"/>
            <a:ext cx="2406551" cy="2095582"/>
            <a:chOff x="6714272" y="4278873"/>
            <a:chExt cx="2242068" cy="2095582"/>
          </a:xfrm>
        </p:grpSpPr>
        <p:sp>
          <p:nvSpPr>
            <p:cNvPr id="163" name="TextovéPole 162"/>
            <p:cNvSpPr txBox="1"/>
            <p:nvPr/>
          </p:nvSpPr>
          <p:spPr>
            <a:xfrm>
              <a:off x="6714272" y="4358519"/>
              <a:ext cx="224206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263" lvl="1"/>
              <a:endParaRPr lang="en-GB" sz="300" smtClean="0"/>
            </a:p>
            <a:p>
              <a:pPr marL="411163" lvl="1" indent="-34290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 smtClean="0"/>
                <a:t>Complex MWs, non-trivial MW matching</a:t>
              </a:r>
            </a:p>
            <a:p>
              <a:pPr marL="354013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en-GB" sz="400" smtClean="0"/>
            </a:p>
            <a:p>
              <a:pPr marL="411163" lvl="1" indent="-34290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 smtClean="0"/>
                <a:t>Significantly </a:t>
              </a:r>
              <a:r>
                <a:rPr lang="en-GB" sz="1600" smtClean="0">
                  <a:solidFill>
                    <a:srgbClr val="E46C0A"/>
                  </a:solidFill>
                </a:rPr>
                <a:t>better search quality</a:t>
              </a:r>
            </a:p>
            <a:p>
              <a:pPr marL="354013" lvl="1" indent="-28575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en-GB" sz="400"/>
            </a:p>
            <a:p>
              <a:pPr marL="411163" lvl="1" indent="-342900"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en-GB" sz="1600"/>
                <a:t>More </a:t>
              </a:r>
              <a:r>
                <a:rPr lang="en-GB" sz="1600">
                  <a:solidFill>
                    <a:srgbClr val="E46C0A"/>
                  </a:solidFill>
                </a:rPr>
                <a:t>expensive processing</a:t>
              </a:r>
            </a:p>
            <a:p>
              <a:endParaRPr lang="en-GB"/>
            </a:p>
          </p:txBody>
        </p:sp>
        <p:sp>
          <p:nvSpPr>
            <p:cNvPr id="165" name="TextovéPole 164"/>
            <p:cNvSpPr txBox="1"/>
            <p:nvPr/>
          </p:nvSpPr>
          <p:spPr>
            <a:xfrm>
              <a:off x="6779808" y="4946661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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6788192" y="5521686"/>
              <a:ext cx="288032" cy="35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0" bIns="36000" rtlCol="0">
              <a:spAutoFit/>
            </a:bodyPr>
            <a:lstStyle/>
            <a:p>
              <a:r>
                <a:rPr lang="cs-CZ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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  <p:sp>
          <p:nvSpPr>
            <p:cNvPr id="167" name="Obdélník 166"/>
            <p:cNvSpPr/>
            <p:nvPr/>
          </p:nvSpPr>
          <p:spPr>
            <a:xfrm>
              <a:off x="6766080" y="4278873"/>
              <a:ext cx="2160000" cy="1860393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36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Comparing motions in MW representation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DTW alignment of MW sequences</a:t>
            </a:r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 sz="400"/>
          </a:p>
          <a:p>
            <a:r>
              <a:rPr lang="en-GB" smtClean="0"/>
              <a:t>Cosine </a:t>
            </a:r>
            <a:r>
              <a:rPr lang="en-GB"/>
              <a:t>distance over bag of MWs</a:t>
            </a:r>
          </a:p>
          <a:p>
            <a:endParaRPr lang="en-GB" smtClean="0"/>
          </a:p>
          <a:p>
            <a:pPr lvl="1"/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072589" y="198884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A C D C B A D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663628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A F C D G C G A D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096310" y="1923324"/>
            <a:ext cx="1332000" cy="72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930464" y="2996960"/>
            <a:ext cx="1728000" cy="72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72589" y="2279232"/>
            <a:ext cx="1425390" cy="409827"/>
            <a:chOff x="5605122" y="1696676"/>
            <a:chExt cx="1425390" cy="409827"/>
          </a:xfrm>
        </p:grpSpPr>
        <p:cxnSp>
          <p:nvCxnSpPr>
            <p:cNvPr id="8" name="Přímá spojnice se šipkou 7"/>
            <p:cNvCxnSpPr/>
            <p:nvPr/>
          </p:nvCxnSpPr>
          <p:spPr>
            <a:xfrm flipH="1">
              <a:off x="5605122" y="1711623"/>
              <a:ext cx="115310" cy="3948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H="1">
              <a:off x="5792165" y="1711622"/>
              <a:ext cx="138323" cy="3948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5946848" y="1696676"/>
              <a:ext cx="0" cy="40982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6119976" y="1711623"/>
              <a:ext cx="0" cy="3948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6672516" y="1704149"/>
              <a:ext cx="188883" cy="40235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6861399" y="1724338"/>
              <a:ext cx="169113" cy="38216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6317817" y="1731166"/>
              <a:ext cx="16158" cy="3600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6497893" y="1737054"/>
              <a:ext cx="174623" cy="3694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6497893" y="1720601"/>
              <a:ext cx="0" cy="37056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1060620" y="411575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A C D C B A D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71466" y="612001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A F C D G C G A D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107315" y="4050242"/>
            <a:ext cx="1332000" cy="72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909315" y="6453344"/>
            <a:ext cx="1728000" cy="72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Šipka dolů 21"/>
          <p:cNvSpPr/>
          <p:nvPr/>
        </p:nvSpPr>
        <p:spPr>
          <a:xfrm>
            <a:off x="1670519" y="4478142"/>
            <a:ext cx="205593" cy="144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Šipka dolů 22"/>
          <p:cNvSpPr/>
          <p:nvPr/>
        </p:nvSpPr>
        <p:spPr>
          <a:xfrm rot="10800000">
            <a:off x="1670518" y="5970836"/>
            <a:ext cx="205593" cy="144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ovéPole 23"/>
          <p:cNvSpPr txBox="1"/>
          <p:nvPr/>
        </p:nvSpPr>
        <p:spPr>
          <a:xfrm>
            <a:off x="1903539" y="5223369"/>
            <a:ext cx="151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rgbClr val="E46C0A"/>
                </a:solidFill>
              </a:rPr>
              <a:t>Cosine distance</a:t>
            </a:r>
            <a:endParaRPr lang="en-GB" sz="1600">
              <a:solidFill>
                <a:srgbClr val="E46C0A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27758" y="482985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(1,1,1,1,0,0,0)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94283" y="4631476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t>A  B  C  D  E  F  G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27758" y="558611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(1,0,1,1,0,1,1)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743908" y="1732338"/>
            <a:ext cx="4320000" cy="1622734"/>
          </a:xfrm>
          <a:prstGeom prst="rect">
            <a:avLst/>
          </a:prstGeom>
          <a:noFill/>
          <a:ln w="25400">
            <a:solidFill>
              <a:srgbClr val="E46C0A"/>
            </a:solidFill>
          </a:ln>
        </p:spPr>
        <p:txBody>
          <a:bodyPr wrap="square" tIns="72000" bIns="72000" rtlCol="0">
            <a:spAutoFit/>
          </a:bodyPr>
          <a:lstStyle/>
          <a:p>
            <a:pPr marL="3540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>
                <a:solidFill>
                  <a:srgbClr val="E46C0A"/>
                </a:solidFill>
              </a:rPr>
              <a:t>Order-sensitive </a:t>
            </a:r>
            <a:endParaRPr lang="en-GB" sz="1600" smtClean="0">
              <a:solidFill>
                <a:srgbClr val="E46C0A"/>
              </a:solidFill>
            </a:endParaRPr>
          </a:p>
          <a:p>
            <a:pPr marL="3540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Precision (original dataset):</a:t>
            </a:r>
          </a:p>
          <a:p>
            <a:pPr marL="8112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hard </a:t>
            </a:r>
            <a:r>
              <a:rPr lang="en-GB" sz="1600"/>
              <a:t>MWs: </a:t>
            </a:r>
            <a:r>
              <a:rPr lang="en-GB" sz="1600">
                <a:solidFill>
                  <a:srgbClr val="E46C0A"/>
                </a:solidFill>
              </a:rPr>
              <a:t>58.61 % </a:t>
            </a:r>
            <a:r>
              <a:rPr lang="en-GB" sz="1600"/>
              <a:t>(-16 </a:t>
            </a:r>
            <a:r>
              <a:rPr lang="en-GB" sz="1600" smtClean="0"/>
              <a:t>%)</a:t>
            </a:r>
          </a:p>
          <a:p>
            <a:pPr marL="8112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multi-overlay </a:t>
            </a:r>
            <a:r>
              <a:rPr lang="en-GB" sz="1600"/>
              <a:t>MWs: </a:t>
            </a:r>
            <a:r>
              <a:rPr lang="en-GB" sz="1600">
                <a:solidFill>
                  <a:srgbClr val="E46C0A"/>
                </a:solidFill>
              </a:rPr>
              <a:t>77.36 % </a:t>
            </a:r>
            <a:r>
              <a:rPr lang="en-GB" sz="1600"/>
              <a:t>(+2.5 </a:t>
            </a:r>
            <a:r>
              <a:rPr lang="en-GB" sz="1600" smtClean="0"/>
              <a:t>%)</a:t>
            </a:r>
          </a:p>
          <a:p>
            <a:pPr marL="3540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Efficiency: </a:t>
            </a:r>
            <a:r>
              <a:rPr lang="en-GB" sz="1600" smtClean="0">
                <a:solidFill>
                  <a:srgbClr val="E46C0A"/>
                </a:solidFill>
              </a:rPr>
              <a:t>630 ms </a:t>
            </a:r>
            <a:r>
              <a:rPr lang="en-GB" sz="1600" smtClean="0"/>
              <a:t>(hMW) / </a:t>
            </a:r>
            <a:r>
              <a:rPr lang="en-GB" sz="1600" smtClean="0">
                <a:solidFill>
                  <a:srgbClr val="E46C0A"/>
                </a:solidFill>
              </a:rPr>
              <a:t>670 ms </a:t>
            </a:r>
            <a:r>
              <a:rPr lang="en-GB" sz="1600" smtClean="0"/>
              <a:t>(moMW)</a:t>
            </a:r>
          </a:p>
          <a:p>
            <a:pPr marL="3540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>
                <a:solidFill>
                  <a:srgbClr val="E46C0A"/>
                </a:solidFill>
              </a:rPr>
              <a:t>Not indexable</a:t>
            </a:r>
            <a:endParaRPr lang="en-GB" sz="1600">
              <a:solidFill>
                <a:srgbClr val="E46C0A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743908" y="4254538"/>
            <a:ext cx="4320000" cy="1622734"/>
          </a:xfrm>
          <a:prstGeom prst="rect">
            <a:avLst/>
          </a:prstGeom>
          <a:noFill/>
          <a:ln w="25400">
            <a:solidFill>
              <a:srgbClr val="E46C0A"/>
            </a:solidFill>
          </a:ln>
        </p:spPr>
        <p:txBody>
          <a:bodyPr wrap="square" tIns="72000" bIns="72000" rtlCol="0">
            <a:spAutoFit/>
          </a:bodyPr>
          <a:lstStyle/>
          <a:p>
            <a:pPr marL="350838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>
                <a:solidFill>
                  <a:srgbClr val="E46C0A"/>
                </a:solidFill>
              </a:rPr>
              <a:t>Order-free </a:t>
            </a:r>
            <a:endParaRPr lang="en-GB" sz="1600" smtClean="0">
              <a:solidFill>
                <a:srgbClr val="E46C0A"/>
              </a:solidFill>
            </a:endParaRPr>
          </a:p>
          <a:p>
            <a:pPr marL="350838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Precision </a:t>
            </a:r>
            <a:r>
              <a:rPr lang="en-GB" sz="1600"/>
              <a:t>(original dataset</a:t>
            </a:r>
            <a:r>
              <a:rPr lang="en-GB" sz="1600" smtClean="0"/>
              <a:t>) – IDF weights:</a:t>
            </a:r>
            <a:endParaRPr lang="en-GB" sz="1600"/>
          </a:p>
          <a:p>
            <a:pPr marL="8112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/>
              <a:t>hard MWs: </a:t>
            </a:r>
            <a:r>
              <a:rPr lang="en-GB" sz="1600">
                <a:solidFill>
                  <a:srgbClr val="E46C0A"/>
                </a:solidFill>
              </a:rPr>
              <a:t>77.54 </a:t>
            </a:r>
            <a:r>
              <a:rPr lang="en-GB" sz="1600" smtClean="0">
                <a:solidFill>
                  <a:srgbClr val="E46C0A"/>
                </a:solidFill>
              </a:rPr>
              <a:t>% </a:t>
            </a:r>
            <a:r>
              <a:rPr lang="en-GB" sz="1600" smtClean="0"/>
              <a:t>(+2.7 %)</a:t>
            </a:r>
            <a:endParaRPr lang="en-GB" sz="1600"/>
          </a:p>
          <a:p>
            <a:pPr marL="811213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/>
              <a:t>multi-overlay MWs: </a:t>
            </a:r>
            <a:r>
              <a:rPr lang="en-GB" sz="1600" smtClean="0">
                <a:solidFill>
                  <a:srgbClr val="E46C0A"/>
                </a:solidFill>
              </a:rPr>
              <a:t>87.59</a:t>
            </a:r>
            <a:r>
              <a:rPr lang="en-GB" sz="1600">
                <a:solidFill>
                  <a:srgbClr val="E46C0A"/>
                </a:solidFill>
              </a:rPr>
              <a:t> </a:t>
            </a:r>
            <a:r>
              <a:rPr lang="en-GB" sz="1600" smtClean="0"/>
              <a:t>(+12.7 </a:t>
            </a:r>
            <a:r>
              <a:rPr lang="en-GB" sz="1600"/>
              <a:t>%)</a:t>
            </a:r>
            <a:endParaRPr lang="en-GB" sz="1600" smtClean="0">
              <a:solidFill>
                <a:srgbClr val="E46C0A"/>
              </a:solidFill>
            </a:endParaRPr>
          </a:p>
          <a:p>
            <a:pPr marL="354013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/>
              <a:t>Efficiency: </a:t>
            </a:r>
            <a:r>
              <a:rPr lang="en-GB" sz="1600">
                <a:solidFill>
                  <a:srgbClr val="E46C0A"/>
                </a:solidFill>
              </a:rPr>
              <a:t>65 ms </a:t>
            </a:r>
            <a:r>
              <a:rPr lang="en-GB" sz="1600" smtClean="0"/>
              <a:t>(hMW) / </a:t>
            </a:r>
            <a:r>
              <a:rPr lang="en-GB" sz="1600" smtClean="0">
                <a:solidFill>
                  <a:srgbClr val="E46C0A"/>
                </a:solidFill>
              </a:rPr>
              <a:t>336 ms</a:t>
            </a:r>
            <a:r>
              <a:rPr lang="en-GB" sz="1600" smtClean="0"/>
              <a:t> (moMW)</a:t>
            </a:r>
          </a:p>
          <a:p>
            <a:pPr marL="354013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smtClean="0">
                <a:solidFill>
                  <a:srgbClr val="E46C0A"/>
                </a:solidFill>
              </a:rPr>
              <a:t>Indexable </a:t>
            </a:r>
            <a:r>
              <a:rPr lang="en-GB" sz="1600">
                <a:solidFill>
                  <a:srgbClr val="E46C0A"/>
                </a:solidFill>
              </a:rPr>
              <a:t>if hard MWs are used</a:t>
            </a: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773315" y="5199182"/>
            <a:ext cx="0" cy="386929"/>
          </a:xfrm>
          <a:prstGeom prst="straightConnector1">
            <a:avLst/>
          </a:prstGeom>
          <a:ln w="19050">
            <a:solidFill>
              <a:srgbClr val="E46C0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24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en-GB" smtClean="0"/>
              <a:t>Episode matching with MWs: two-phase retrieval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Recapitulation of MW behavior:</a:t>
            </a:r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>
              <a:solidFill>
                <a:srgbClr val="E46C0A"/>
              </a:solidFill>
            </a:endParaRPr>
          </a:p>
          <a:p>
            <a:r>
              <a:rPr lang="en-GB" smtClean="0"/>
              <a:t>Our solution: </a:t>
            </a:r>
            <a:r>
              <a:rPr lang="en-GB" smtClean="0">
                <a:solidFill>
                  <a:srgbClr val="E46C0A"/>
                </a:solidFill>
              </a:rPr>
              <a:t>Two-phase retrieval model</a:t>
            </a:r>
          </a:p>
          <a:p>
            <a:pPr lvl="1"/>
            <a:r>
              <a:rPr lang="en-GB" smtClean="0"/>
              <a:t>Phase I: </a:t>
            </a:r>
            <a:r>
              <a:rPr lang="en-GB" smtClean="0">
                <a:solidFill>
                  <a:srgbClr val="E46C0A"/>
                </a:solidFill>
              </a:rPr>
              <a:t>search</a:t>
            </a:r>
          </a:p>
          <a:p>
            <a:pPr lvl="2"/>
            <a:r>
              <a:rPr lang="en-GB" smtClean="0"/>
              <a:t>Use efficient </a:t>
            </a:r>
            <a:r>
              <a:rPr lang="en-GB" smtClean="0">
                <a:solidFill>
                  <a:srgbClr val="E46C0A"/>
                </a:solidFill>
              </a:rPr>
              <a:t>hard MWs + Cosine</a:t>
            </a:r>
          </a:p>
          <a:p>
            <a:pPr lvl="2"/>
            <a:r>
              <a:rPr lang="en-GB" smtClean="0"/>
              <a:t>Ouput: candidate set C</a:t>
            </a:r>
          </a:p>
          <a:p>
            <a:pPr lvl="1"/>
            <a:r>
              <a:rPr lang="en-GB" smtClean="0"/>
              <a:t>Phase II: </a:t>
            </a:r>
            <a:r>
              <a:rPr lang="en-GB" smtClean="0">
                <a:solidFill>
                  <a:srgbClr val="E46C0A"/>
                </a:solidFill>
              </a:rPr>
              <a:t>refinement</a:t>
            </a:r>
          </a:p>
          <a:p>
            <a:pPr lvl="2"/>
            <a:r>
              <a:rPr lang="en-GB" smtClean="0"/>
              <a:t>Use more precise </a:t>
            </a:r>
            <a:r>
              <a:rPr lang="en-GB" smtClean="0">
                <a:solidFill>
                  <a:srgbClr val="E46C0A"/>
                </a:solidFill>
              </a:rPr>
              <a:t>multi-overlay MWs + Cosine/DTW</a:t>
            </a:r>
          </a:p>
          <a:p>
            <a:pPr lvl="2"/>
            <a:r>
              <a:rPr lang="en-GB" smtClean="0"/>
              <a:t>Output: final result</a:t>
            </a:r>
          </a:p>
          <a:p>
            <a:pPr marL="457200" lvl="1" indent="0">
              <a:buNone/>
            </a:pPr>
            <a:endParaRPr lang="en-GB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83453"/>
              </p:ext>
            </p:extLst>
          </p:nvPr>
        </p:nvGraphicFramePr>
        <p:xfrm>
          <a:off x="1691680" y="1772816"/>
          <a:ext cx="6096000" cy="154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232248"/>
                <a:gridCol w="1991544"/>
              </a:tblGrid>
              <a:tr h="256844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Hard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Multi-overlay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21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DTW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(order-sensitive)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315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Cosine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(order-free)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Costs:</a:t>
                      </a:r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 LOW, INDEXABLE!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29433"/>
              </p:ext>
            </p:extLst>
          </p:nvPr>
        </p:nvGraphicFramePr>
        <p:xfrm>
          <a:off x="1691680" y="1772816"/>
          <a:ext cx="6096000" cy="154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232248"/>
                <a:gridCol w="1991544"/>
              </a:tblGrid>
              <a:tr h="256844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Hard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Multi-overlay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21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DTW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(order-sensitive)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315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Cosine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(order-free)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Costs:</a:t>
                      </a:r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 LOW, INDEXABLE!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29246"/>
              </p:ext>
            </p:extLst>
          </p:nvPr>
        </p:nvGraphicFramePr>
        <p:xfrm>
          <a:off x="1691680" y="1772816"/>
          <a:ext cx="6096000" cy="154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232248"/>
                <a:gridCol w="1991544"/>
              </a:tblGrid>
              <a:tr h="256844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Hard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Multi-overlay MWs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21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DTW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(order-sensitive)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 b="1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315">
                <a:tc>
                  <a:txBody>
                    <a:bodyPr/>
                    <a:lstStyle/>
                    <a:p>
                      <a:r>
                        <a:rPr lang="en-GB" sz="1600" b="1" smtClean="0">
                          <a:solidFill>
                            <a:schemeClr val="tx1"/>
                          </a:solidFill>
                        </a:rPr>
                        <a:t>Cosine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(order-free)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Quality: LOWER</a:t>
                      </a:r>
                    </a:p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Costs:</a:t>
                      </a:r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 LOW, INDEXABLE!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Quality: HIGHER</a:t>
                      </a:r>
                    </a:p>
                    <a:p>
                      <a:r>
                        <a:rPr lang="en-GB" sz="1600" b="1" baseline="0" smtClean="0">
                          <a:solidFill>
                            <a:schemeClr val="tx1"/>
                          </a:solidFill>
                        </a:rPr>
                        <a:t>Costs: MEDIUM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125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en-GB" smtClean="0"/>
              <a:t>Episode matching with MWs: two-phase retrieval (</a:t>
            </a:r>
            <a:r>
              <a:rPr lang="en-GB"/>
              <a:t>2)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77739" y="4547331"/>
            <a:ext cx="17661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E</a:t>
            </a:r>
            <a:r>
              <a:rPr lang="en-GB" sz="1600" baseline="-25000" smtClean="0">
                <a:solidFill>
                  <a:srgbClr val="44546A"/>
                </a:solidFill>
              </a:rPr>
              <a:t>1</a:t>
            </a:r>
            <a:r>
              <a:rPr lang="en-GB" sz="1600" smtClean="0">
                <a:solidFill>
                  <a:srgbClr val="44546A"/>
                </a:solidFill>
              </a:rPr>
              <a:t>:  </a:t>
            </a:r>
            <a:r>
              <a:rPr lang="en-GB" sz="1600" smtClean="0">
                <a:solidFill>
                  <a:srgbClr val="4F7A32"/>
                </a:solidFill>
              </a:rPr>
              <a:t>(</a:t>
            </a:r>
            <a:r>
              <a:rPr lang="en-GB" sz="1600">
                <a:solidFill>
                  <a:srgbClr val="4F7A32"/>
                </a:solidFill>
              </a:rPr>
              <a:t>1,0,1,1,0,1,1</a:t>
            </a:r>
            <a:r>
              <a:rPr lang="en-GB" sz="1600" smtClean="0">
                <a:solidFill>
                  <a:srgbClr val="4F7A32"/>
                </a:solidFill>
              </a:rPr>
              <a:t>) </a:t>
            </a:r>
          </a:p>
          <a:p>
            <a:endParaRPr lang="en-GB" sz="1600" smtClean="0">
              <a:solidFill>
                <a:schemeClr val="accent2"/>
              </a:solidFill>
            </a:endParaRPr>
          </a:p>
          <a:p>
            <a:endParaRPr lang="en-GB" sz="500">
              <a:solidFill>
                <a:srgbClr val="44546A"/>
              </a:solidFill>
            </a:endParaRPr>
          </a:p>
          <a:p>
            <a:r>
              <a:rPr lang="en-GB" sz="1600" smtClean="0">
                <a:solidFill>
                  <a:srgbClr val="44546A"/>
                </a:solidFill>
              </a:rPr>
              <a:t>E</a:t>
            </a:r>
            <a:r>
              <a:rPr lang="en-GB" sz="1600" baseline="-25000" smtClean="0">
                <a:solidFill>
                  <a:srgbClr val="44546A"/>
                </a:solidFill>
              </a:rPr>
              <a:t>2</a:t>
            </a:r>
            <a:r>
              <a:rPr lang="en-GB" sz="1600" smtClean="0">
                <a:solidFill>
                  <a:srgbClr val="44546A"/>
                </a:solidFill>
              </a:rPr>
              <a:t>:  </a:t>
            </a:r>
            <a:r>
              <a:rPr lang="en-GB" sz="1600" smtClean="0">
                <a:solidFill>
                  <a:srgbClr val="4F7A32"/>
                </a:solidFill>
              </a:rPr>
              <a:t>(</a:t>
            </a:r>
            <a:r>
              <a:rPr lang="en-GB" sz="1600">
                <a:solidFill>
                  <a:srgbClr val="4F7A32"/>
                </a:solidFill>
              </a:rPr>
              <a:t>1,0,1,0,0,1,0</a:t>
            </a:r>
            <a:r>
              <a:rPr lang="en-GB" sz="1600" smtClean="0">
                <a:solidFill>
                  <a:srgbClr val="4F7A32"/>
                </a:solidFill>
              </a:rPr>
              <a:t>)</a:t>
            </a:r>
          </a:p>
          <a:p>
            <a:endParaRPr lang="en-GB" sz="1600" smtClean="0">
              <a:solidFill>
                <a:srgbClr val="4F7A32"/>
              </a:solidFill>
            </a:endParaRPr>
          </a:p>
          <a:p>
            <a:endParaRPr lang="en-GB" sz="500">
              <a:solidFill>
                <a:schemeClr val="accent2"/>
              </a:solidFill>
            </a:endParaRPr>
          </a:p>
          <a:p>
            <a:r>
              <a:rPr lang="en-GB" sz="1600" smtClean="0">
                <a:solidFill>
                  <a:srgbClr val="44546A"/>
                </a:solidFill>
              </a:rPr>
              <a:t>E</a:t>
            </a:r>
            <a:r>
              <a:rPr lang="en-GB" sz="1600" baseline="-25000" smtClean="0">
                <a:solidFill>
                  <a:srgbClr val="44546A"/>
                </a:solidFill>
              </a:rPr>
              <a:t>3</a:t>
            </a:r>
            <a:r>
              <a:rPr lang="en-GB" sz="1600" smtClean="0">
                <a:solidFill>
                  <a:srgbClr val="44546A"/>
                </a:solidFill>
              </a:rPr>
              <a:t>:  </a:t>
            </a:r>
            <a:r>
              <a:rPr lang="en-GB" sz="1600" smtClean="0">
                <a:solidFill>
                  <a:srgbClr val="4F7A32"/>
                </a:solidFill>
              </a:rPr>
              <a:t>(</a:t>
            </a:r>
            <a:r>
              <a:rPr lang="en-GB" sz="1600">
                <a:solidFill>
                  <a:srgbClr val="4F7A32"/>
                </a:solidFill>
              </a:rPr>
              <a:t>1,0,0,0,0,1,1</a:t>
            </a:r>
            <a:r>
              <a:rPr lang="en-GB" sz="1600" smtClean="0">
                <a:solidFill>
                  <a:srgbClr val="4F7A32"/>
                </a:solidFill>
              </a:rPr>
              <a:t>)</a:t>
            </a:r>
          </a:p>
          <a:p>
            <a:r>
              <a:rPr lang="en-GB" sz="1600" smtClean="0">
                <a:solidFill>
                  <a:srgbClr val="4F7A32"/>
                </a:solidFill>
              </a:rPr>
              <a:t> </a:t>
            </a:r>
          </a:p>
          <a:p>
            <a:r>
              <a:rPr lang="en-GB" sz="1600" smtClean="0">
                <a:solidFill>
                  <a:srgbClr val="44546A"/>
                </a:solidFill>
              </a:rPr>
              <a:t>…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07860" y="1111471"/>
            <a:ext cx="668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query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43228" y="2066290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F7A32"/>
                </a:solidFill>
              </a:rPr>
              <a:t>(1,1,1,1,0,0,0)</a:t>
            </a:r>
            <a:endParaRPr lang="en-GB" sz="1600">
              <a:solidFill>
                <a:srgbClr val="4F7A3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81278" y="1847238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F7A32"/>
                </a:solidFill>
              </a:rPr>
              <a:t>A C D C B A D</a:t>
            </a:r>
            <a:endParaRPr lang="en-GB" sz="1600">
              <a:solidFill>
                <a:srgbClr val="4F7A32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084561" y="1484792"/>
            <a:ext cx="1332000" cy="72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73883" y="4149080"/>
            <a:ext cx="940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database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30055" y="1847238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chemeClr val="accent2"/>
                </a:solidFill>
              </a:rPr>
              <a:t>AK CK DL CM BL AM DN</a:t>
            </a:r>
            <a:endParaRPr lang="en-GB" sz="1600">
              <a:solidFill>
                <a:schemeClr val="accent2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030055" y="2058385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chemeClr val="accent2"/>
                </a:solidFill>
              </a:rPr>
              <a:t>(1, 0, 1, 0, 0, 0, 1, 0, …)</a:t>
            </a:r>
            <a:endParaRPr lang="en-GB" sz="160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24964" y="1213015"/>
            <a:ext cx="96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3">
                    <a:lumMod val="75000"/>
                  </a:schemeClr>
                </a:solidFill>
              </a:rPr>
              <a:t>Hard MWs</a:t>
            </a:r>
            <a:endParaRPr lang="en-GB" sz="1400" i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65000" y="1213015"/>
            <a:ext cx="1583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2"/>
                </a:solidFill>
              </a:rPr>
              <a:t>Multi-overlay MWs</a:t>
            </a:r>
            <a:endParaRPr lang="en-GB" sz="1400" i="1">
              <a:solidFill>
                <a:schemeClr val="accent2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5400000">
            <a:off x="2146366" y="2456888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369827" y="2872967"/>
            <a:ext cx="1872208" cy="73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SEARCH</a:t>
            </a:r>
          </a:p>
          <a:p>
            <a:pPr algn="ctr"/>
            <a:r>
              <a:rPr lang="en-GB" smtClean="0"/>
              <a:t>hMW + Cosine</a:t>
            </a:r>
            <a:endParaRPr lang="en-GB"/>
          </a:p>
        </p:txBody>
      </p:sp>
      <p:sp>
        <p:nvSpPr>
          <p:cNvPr id="36" name="Šipka doprava 35"/>
          <p:cNvSpPr/>
          <p:nvPr/>
        </p:nvSpPr>
        <p:spPr>
          <a:xfrm rot="16200000">
            <a:off x="2146366" y="3753032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lechovka 23"/>
          <p:cNvSpPr/>
          <p:nvPr/>
        </p:nvSpPr>
        <p:spPr>
          <a:xfrm>
            <a:off x="577739" y="4149080"/>
            <a:ext cx="3425465" cy="2481673"/>
          </a:xfrm>
          <a:prstGeom prst="can">
            <a:avLst>
              <a:gd name="adj" fmla="val 1397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6029139" y="2872967"/>
            <a:ext cx="2273355" cy="36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REFINEMENT</a:t>
            </a:r>
          </a:p>
        </p:txBody>
      </p:sp>
      <p:sp>
        <p:nvSpPr>
          <p:cNvPr id="15" name="Ohnutá šipka 14"/>
          <p:cNvSpPr/>
          <p:nvPr/>
        </p:nvSpPr>
        <p:spPr>
          <a:xfrm rot="5400000">
            <a:off x="6210453" y="872374"/>
            <a:ext cx="324000" cy="1656000"/>
          </a:xfrm>
          <a:prstGeom prst="bentArrow">
            <a:avLst>
              <a:gd name="adj1" fmla="val 0"/>
              <a:gd name="adj2" fmla="val 15229"/>
              <a:gd name="adj3" fmla="val 24494"/>
              <a:gd name="adj4" fmla="val 4375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 rot="16200000" flipH="1">
            <a:off x="2922004" y="872375"/>
            <a:ext cx="324000" cy="1656000"/>
          </a:xfrm>
          <a:prstGeom prst="bentArrow">
            <a:avLst>
              <a:gd name="adj1" fmla="val 0"/>
              <a:gd name="adj2" fmla="val 15229"/>
              <a:gd name="adj3" fmla="val 24494"/>
              <a:gd name="adj4" fmla="val 4375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Šipka doprava 27"/>
          <p:cNvSpPr/>
          <p:nvPr/>
        </p:nvSpPr>
        <p:spPr>
          <a:xfrm rot="5400000">
            <a:off x="6994325" y="2456888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686783" y="2759731"/>
            <a:ext cx="196266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E</a:t>
            </a:r>
            <a:r>
              <a:rPr lang="en-GB" sz="1600" baseline="-25000" smtClean="0">
                <a:solidFill>
                  <a:srgbClr val="44546A"/>
                </a:solidFill>
              </a:rPr>
              <a:t>1</a:t>
            </a:r>
            <a:r>
              <a:rPr lang="en-GB" sz="1600" smtClean="0">
                <a:solidFill>
                  <a:srgbClr val="44546A"/>
                </a:solidFill>
              </a:rPr>
              <a:t>:  </a:t>
            </a:r>
            <a:r>
              <a:rPr lang="en-GB" sz="1600" smtClean="0">
                <a:solidFill>
                  <a:schemeClr val="accent2"/>
                </a:solidFill>
              </a:rPr>
              <a:t>AK FL GO CK DM</a:t>
            </a:r>
          </a:p>
          <a:p>
            <a:r>
              <a:rPr lang="en-GB" sz="1600" smtClean="0">
                <a:solidFill>
                  <a:srgbClr val="44546A"/>
                </a:solidFill>
              </a:rPr>
              <a:t>       </a:t>
            </a:r>
            <a:r>
              <a:rPr lang="en-GB" sz="1600" smtClean="0">
                <a:solidFill>
                  <a:schemeClr val="accent2"/>
                </a:solidFill>
              </a:rPr>
              <a:t>(1,0,0,0, …)</a:t>
            </a:r>
          </a:p>
          <a:p>
            <a:endParaRPr lang="en-GB" sz="500">
              <a:solidFill>
                <a:srgbClr val="44546A"/>
              </a:solidFill>
            </a:endParaRPr>
          </a:p>
          <a:p>
            <a:r>
              <a:rPr lang="en-GB" sz="1600" smtClean="0">
                <a:solidFill>
                  <a:srgbClr val="44546A"/>
                </a:solidFill>
              </a:rPr>
              <a:t>E</a:t>
            </a:r>
            <a:r>
              <a:rPr lang="en-GB" sz="1600" baseline="-25000" smtClean="0">
                <a:solidFill>
                  <a:srgbClr val="44546A"/>
                </a:solidFill>
              </a:rPr>
              <a:t>2</a:t>
            </a:r>
            <a:r>
              <a:rPr lang="en-GB" sz="1600" smtClean="0">
                <a:solidFill>
                  <a:srgbClr val="44546A"/>
                </a:solidFill>
              </a:rPr>
              <a:t>:  </a:t>
            </a:r>
            <a:r>
              <a:rPr lang="en-GB" sz="1600" smtClean="0">
                <a:solidFill>
                  <a:schemeClr val="accent2"/>
                </a:solidFill>
              </a:rPr>
              <a:t>AL </a:t>
            </a:r>
            <a:r>
              <a:rPr lang="en-GB" sz="1600">
                <a:solidFill>
                  <a:schemeClr val="accent2"/>
                </a:solidFill>
              </a:rPr>
              <a:t>FL </a:t>
            </a:r>
            <a:r>
              <a:rPr lang="en-GB" sz="1600" smtClean="0">
                <a:solidFill>
                  <a:schemeClr val="accent2"/>
                </a:solidFill>
              </a:rPr>
              <a:t>AM CK CM</a:t>
            </a:r>
            <a:endParaRPr lang="en-GB" sz="1600">
              <a:solidFill>
                <a:schemeClr val="accent2"/>
              </a:solidFill>
            </a:endParaRPr>
          </a:p>
          <a:p>
            <a:r>
              <a:rPr lang="en-GB" sz="1600">
                <a:solidFill>
                  <a:srgbClr val="44546A"/>
                </a:solidFill>
              </a:rPr>
              <a:t>       </a:t>
            </a:r>
            <a:r>
              <a:rPr lang="en-GB" sz="1600" smtClean="0">
                <a:solidFill>
                  <a:schemeClr val="accent2"/>
                </a:solidFill>
              </a:rPr>
              <a:t>(0,1,1,0,0</a:t>
            </a:r>
            <a:r>
              <a:rPr lang="en-GB" sz="1600">
                <a:solidFill>
                  <a:schemeClr val="accent2"/>
                </a:solidFill>
              </a:rPr>
              <a:t>, </a:t>
            </a:r>
            <a:r>
              <a:rPr lang="en-GB" sz="1600" smtClean="0">
                <a:solidFill>
                  <a:schemeClr val="accent2"/>
                </a:solidFill>
              </a:rPr>
              <a:t>…)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674083" y="2457056"/>
            <a:ext cx="1890917" cy="14760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ovéPole 22"/>
          <p:cNvSpPr txBox="1"/>
          <p:nvPr/>
        </p:nvSpPr>
        <p:spPr>
          <a:xfrm>
            <a:off x="4000030" y="2463537"/>
            <a:ext cx="132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Candidate set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32" name="Šipka doprava 31"/>
          <p:cNvSpPr/>
          <p:nvPr/>
        </p:nvSpPr>
        <p:spPr>
          <a:xfrm rot="5400000">
            <a:off x="6408055" y="4260869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Šipka doprava 32"/>
          <p:cNvSpPr/>
          <p:nvPr/>
        </p:nvSpPr>
        <p:spPr>
          <a:xfrm rot="21600000">
            <a:off x="3326754" y="3105902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Šipka doprava 33"/>
          <p:cNvSpPr/>
          <p:nvPr/>
        </p:nvSpPr>
        <p:spPr>
          <a:xfrm>
            <a:off x="5649452" y="3073905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6030055" y="3333392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moMW + </a:t>
            </a:r>
          </a:p>
          <a:p>
            <a:pPr algn="ctr"/>
            <a:r>
              <a:rPr lang="en-GB" smtClean="0"/>
              <a:t>DTW</a:t>
            </a:r>
            <a:endParaRPr lang="en-GB"/>
          </a:p>
        </p:txBody>
      </p:sp>
      <p:sp>
        <p:nvSpPr>
          <p:cNvPr id="39" name="Obdélník 38"/>
          <p:cNvSpPr/>
          <p:nvPr/>
        </p:nvSpPr>
        <p:spPr>
          <a:xfrm>
            <a:off x="7222494" y="3333392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moMW + </a:t>
            </a:r>
          </a:p>
          <a:p>
            <a:pPr algn="ctr"/>
            <a:r>
              <a:rPr lang="en-GB" smtClean="0"/>
              <a:t>Cosine</a:t>
            </a:r>
            <a:endParaRPr lang="en-GB"/>
          </a:p>
        </p:txBody>
      </p:sp>
      <p:sp>
        <p:nvSpPr>
          <p:cNvPr id="40" name="Šipka doprava 39"/>
          <p:cNvSpPr/>
          <p:nvPr/>
        </p:nvSpPr>
        <p:spPr>
          <a:xfrm rot="5400000">
            <a:off x="7600494" y="4260869"/>
            <a:ext cx="324000" cy="25200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5978339" y="4653136"/>
            <a:ext cx="1087962" cy="87012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ovéPole 28"/>
          <p:cNvSpPr txBox="1"/>
          <p:nvPr/>
        </p:nvSpPr>
        <p:spPr>
          <a:xfrm>
            <a:off x="6103654" y="4680199"/>
            <a:ext cx="90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44546A"/>
                </a:solidFill>
              </a:rPr>
              <a:t>Order-sensitive results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7300462" y="4653136"/>
            <a:ext cx="1087962" cy="87012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ovéPole 43"/>
          <p:cNvSpPr txBox="1"/>
          <p:nvPr/>
        </p:nvSpPr>
        <p:spPr>
          <a:xfrm>
            <a:off x="7389624" y="4680199"/>
            <a:ext cx="90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44546A"/>
                </a:solidFill>
              </a:rPr>
              <a:t>Order-free results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308554" y="4547331"/>
            <a:ext cx="1656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accent2"/>
                </a:solidFill>
              </a:rPr>
              <a:t>AK FL GO CK DM</a:t>
            </a:r>
          </a:p>
          <a:p>
            <a:r>
              <a:rPr lang="en-GB" sz="1600" smtClean="0">
                <a:solidFill>
                  <a:schemeClr val="accent2"/>
                </a:solidFill>
              </a:rPr>
              <a:t>(1,0,0,0, …)</a:t>
            </a:r>
          </a:p>
          <a:p>
            <a:endParaRPr lang="en-GB" sz="500">
              <a:solidFill>
                <a:srgbClr val="44546A"/>
              </a:solidFill>
            </a:endParaRPr>
          </a:p>
          <a:p>
            <a:r>
              <a:rPr lang="en-GB" sz="1600" smtClean="0">
                <a:solidFill>
                  <a:schemeClr val="accent2"/>
                </a:solidFill>
              </a:rPr>
              <a:t>AL </a:t>
            </a:r>
            <a:r>
              <a:rPr lang="en-GB" sz="1600">
                <a:solidFill>
                  <a:schemeClr val="accent2"/>
                </a:solidFill>
              </a:rPr>
              <a:t>FL </a:t>
            </a:r>
            <a:r>
              <a:rPr lang="en-GB" sz="1600" smtClean="0">
                <a:solidFill>
                  <a:schemeClr val="accent2"/>
                </a:solidFill>
              </a:rPr>
              <a:t>AM CK CM</a:t>
            </a:r>
            <a:endParaRPr lang="en-GB" sz="1600">
              <a:solidFill>
                <a:schemeClr val="accent2"/>
              </a:solidFill>
            </a:endParaRPr>
          </a:p>
          <a:p>
            <a:r>
              <a:rPr lang="en-GB" sz="1600" smtClean="0">
                <a:solidFill>
                  <a:schemeClr val="accent2"/>
                </a:solidFill>
              </a:rPr>
              <a:t>(0,1,1,0,0</a:t>
            </a:r>
            <a:r>
              <a:rPr lang="en-GB" sz="1600">
                <a:solidFill>
                  <a:schemeClr val="accent2"/>
                </a:solidFill>
              </a:rPr>
              <a:t>, </a:t>
            </a:r>
            <a:r>
              <a:rPr lang="en-GB" sz="1600" smtClean="0">
                <a:solidFill>
                  <a:schemeClr val="accent2"/>
                </a:solidFill>
              </a:rPr>
              <a:t>…)</a:t>
            </a:r>
          </a:p>
          <a:p>
            <a:endParaRPr lang="en-GB" sz="500">
              <a:solidFill>
                <a:schemeClr val="accent2"/>
              </a:solidFill>
            </a:endParaRPr>
          </a:p>
          <a:p>
            <a:r>
              <a:rPr lang="en-GB" sz="1600" smtClean="0">
                <a:solidFill>
                  <a:schemeClr val="accent2"/>
                </a:solidFill>
              </a:rPr>
              <a:t>FK AK AN GM</a:t>
            </a:r>
            <a:endParaRPr lang="en-GB" sz="1600">
              <a:solidFill>
                <a:schemeClr val="accent2"/>
              </a:solidFill>
            </a:endParaRPr>
          </a:p>
          <a:p>
            <a:r>
              <a:rPr lang="en-GB" sz="1600" smtClean="0">
                <a:solidFill>
                  <a:schemeClr val="accent2"/>
                </a:solidFill>
              </a:rPr>
              <a:t>(1,0,0,1, 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75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5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9" grpId="0"/>
      <p:bldP spid="9" grpId="1"/>
      <p:bldP spid="18" grpId="0"/>
      <p:bldP spid="18" grpId="1"/>
      <p:bldP spid="19" grpId="0" animBg="1"/>
      <p:bldP spid="14" grpId="0"/>
      <p:bldP spid="7" grpId="0"/>
      <p:bldP spid="21" grpId="0"/>
      <p:bldP spid="4" grpId="0"/>
      <p:bldP spid="6" grpId="0"/>
      <p:bldP spid="11" grpId="0" animBg="1"/>
      <p:bldP spid="12" grpId="0" animBg="1"/>
      <p:bldP spid="36" grpId="0" animBg="1"/>
      <p:bldP spid="24" grpId="0" animBg="1"/>
      <p:bldP spid="37" grpId="0" animBg="1"/>
      <p:bldP spid="15" grpId="0" animBg="1"/>
      <p:bldP spid="27" grpId="0" animBg="1"/>
      <p:bldP spid="28" grpId="0" animBg="1"/>
      <p:bldP spid="35" grpId="0"/>
      <p:bldP spid="22" grpId="0" animBg="1"/>
      <p:bldP spid="23" grpId="0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29" grpId="0"/>
      <p:bldP spid="43" grpId="0" animBg="1"/>
      <p:bldP spid="44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en-GB" smtClean="0"/>
              <a:t>Episode matching with MWs: two-phase retrieval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Results on the more challenging </a:t>
            </a:r>
            <a:r>
              <a:rPr lang="en-GB" smtClean="0">
                <a:solidFill>
                  <a:srgbClr val="44546A"/>
                </a:solidFill>
              </a:rPr>
              <a:t>mixed dataset</a:t>
            </a:r>
          </a:p>
          <a:p>
            <a:pPr lvl="1"/>
            <a:r>
              <a:rPr lang="en-GB" smtClean="0"/>
              <a:t>Precision  </a:t>
            </a:r>
            <a:r>
              <a:rPr lang="en-GB"/>
              <a:t>–</a:t>
            </a:r>
            <a:r>
              <a:rPr lang="en-GB" smtClean="0"/>
              <a:t> order-sensitive search: </a:t>
            </a:r>
            <a:r>
              <a:rPr lang="en-GB" smtClean="0">
                <a:solidFill>
                  <a:srgbClr val="E46C0A"/>
                </a:solidFill>
              </a:rPr>
              <a:t>75.74 %</a:t>
            </a:r>
          </a:p>
          <a:p>
            <a:pPr marL="457200" lvl="1" indent="0">
              <a:buNone/>
            </a:pPr>
            <a:r>
              <a:rPr lang="en-GB"/>
              <a:t>	 </a:t>
            </a:r>
            <a:r>
              <a:rPr lang="en-GB" smtClean="0"/>
              <a:t>              – order-free search: </a:t>
            </a:r>
            <a:r>
              <a:rPr lang="en-GB" smtClean="0">
                <a:solidFill>
                  <a:srgbClr val="E46C0A"/>
                </a:solidFill>
              </a:rPr>
              <a:t>87.31 %</a:t>
            </a:r>
            <a:endParaRPr lang="en-GB">
              <a:solidFill>
                <a:srgbClr val="E46C0A"/>
              </a:solidFill>
            </a:endParaRPr>
          </a:p>
          <a:p>
            <a:pPr lvl="1"/>
            <a:r>
              <a:rPr lang="en-GB"/>
              <a:t>Q</a:t>
            </a:r>
            <a:r>
              <a:rPr lang="en-GB" smtClean="0"/>
              <a:t>uery </a:t>
            </a:r>
            <a:r>
              <a:rPr lang="en-GB"/>
              <a:t>processing time – order-sensitive search</a:t>
            </a:r>
            <a:r>
              <a:rPr lang="en-GB" smtClean="0"/>
              <a:t>: </a:t>
            </a:r>
            <a:r>
              <a:rPr lang="en-GB" smtClean="0">
                <a:solidFill>
                  <a:srgbClr val="E46C0A"/>
                </a:solidFill>
              </a:rPr>
              <a:t>140 </a:t>
            </a:r>
            <a:r>
              <a:rPr lang="en-GB">
                <a:solidFill>
                  <a:srgbClr val="E46C0A"/>
                </a:solidFill>
              </a:rPr>
              <a:t>ms</a:t>
            </a:r>
          </a:p>
          <a:p>
            <a:pPr marL="457200" lvl="1" indent="0">
              <a:buNone/>
            </a:pPr>
            <a:r>
              <a:rPr lang="en-GB" smtClean="0"/>
              <a:t>			   </a:t>
            </a:r>
            <a:r>
              <a:rPr lang="en-GB"/>
              <a:t>– order-free </a:t>
            </a:r>
            <a:r>
              <a:rPr lang="en-GB" smtClean="0"/>
              <a:t>search: </a:t>
            </a:r>
            <a:r>
              <a:rPr lang="en-GB" smtClean="0">
                <a:solidFill>
                  <a:srgbClr val="E46C0A"/>
                </a:solidFill>
              </a:rPr>
              <a:t>100 </a:t>
            </a:r>
            <a:r>
              <a:rPr lang="en-GB">
                <a:solidFill>
                  <a:srgbClr val="E46C0A"/>
                </a:solidFill>
              </a:rPr>
              <a:t>ms</a:t>
            </a:r>
          </a:p>
          <a:p>
            <a:pPr lvl="1"/>
            <a:endParaRPr lang="en-GB" smtClean="0">
              <a:solidFill>
                <a:srgbClr val="E46C0A"/>
              </a:solidFill>
            </a:endParaRPr>
          </a:p>
          <a:p>
            <a:r>
              <a:rPr lang="en-GB" smtClean="0"/>
              <a:t>Comparison of individual approaches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83594"/>
              </p:ext>
            </p:extLst>
          </p:nvPr>
        </p:nvGraphicFramePr>
        <p:xfrm>
          <a:off x="971600" y="3861048"/>
          <a:ext cx="6218058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994982"/>
                <a:gridCol w="589194"/>
                <a:gridCol w="504056"/>
                <a:gridCol w="1067499"/>
                <a:gridCol w="133413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precision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OS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OF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scalability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unsupervised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smtClean="0"/>
                        <a:t>Skeletons+DTW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  <a:endParaRPr lang="en-GB" sz="180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>
                          <a:solidFill>
                            <a:schemeClr val="accent2"/>
                          </a:solidFill>
                        </a:rPr>
                        <a:t>❌</a:t>
                      </a:r>
                      <a:endParaRPr lang="en-GB" sz="180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GB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  <a:endParaRPr lang="en-GB" sz="18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72">
                <a:tc>
                  <a:txBody>
                    <a:bodyPr/>
                    <a:lstStyle/>
                    <a:p>
                      <a:r>
                        <a:rPr lang="en-GB" sz="1600" smtClean="0"/>
                        <a:t>NN features</a:t>
                      </a:r>
                      <a:r>
                        <a:rPr lang="en-GB" sz="1600" baseline="0" smtClean="0"/>
                        <a:t> + Euclidean distance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</a:p>
                    <a:p>
                      <a:pPr algn="ctr"/>
                      <a:endParaRPr lang="en-GB" sz="18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mtClean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GB" sz="1800" b="1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solidFill>
                            <a:schemeClr val="accent2"/>
                          </a:solidFill>
                        </a:rPr>
                        <a:t>❌</a:t>
                      </a: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smtClean="0"/>
                        <a:t>Two-phase retrieval on MWs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</a:p>
                    <a:p>
                      <a:pPr algn="ctr"/>
                      <a:endParaRPr lang="en-GB" sz="18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smtClean="0">
                          <a:solidFill>
                            <a:schemeClr val="accent3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>
                          <a:solidFill>
                            <a:schemeClr val="accent3"/>
                          </a:solidFill>
                        </a:rPr>
                        <a:t>✔</a:t>
                      </a:r>
                      <a:endParaRPr lang="en-GB" sz="1800"/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895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achievements:</a:t>
            </a:r>
          </a:p>
          <a:p>
            <a:pPr lvl="1"/>
            <a:r>
              <a:rPr lang="en-GB" smtClean="0"/>
              <a:t>Introducing </a:t>
            </a:r>
            <a:r>
              <a:rPr lang="en-GB" smtClean="0">
                <a:solidFill>
                  <a:srgbClr val="E46C0A"/>
                </a:solidFill>
              </a:rPr>
              <a:t>new motion processing task</a:t>
            </a:r>
          </a:p>
          <a:p>
            <a:pPr lvl="2"/>
            <a:r>
              <a:rPr lang="en-GB" smtClean="0"/>
              <a:t>Dealing with complex human activities</a:t>
            </a:r>
          </a:p>
          <a:p>
            <a:pPr lvl="2"/>
            <a:r>
              <a:rPr lang="en-GB" smtClean="0"/>
              <a:t>Appears in many real-world application but has not received research attention yet</a:t>
            </a:r>
          </a:p>
          <a:p>
            <a:pPr lvl="1"/>
            <a:r>
              <a:rPr lang="en-GB" smtClean="0">
                <a:solidFill>
                  <a:srgbClr val="E46C0A"/>
                </a:solidFill>
              </a:rPr>
              <a:t>Evaluation of two pose-based approaches</a:t>
            </a:r>
          </a:p>
          <a:p>
            <a:pPr lvl="2"/>
            <a:r>
              <a:rPr lang="en-GB" smtClean="0"/>
              <a:t>DTW on poses</a:t>
            </a:r>
          </a:p>
          <a:p>
            <a:pPr lvl="2"/>
            <a:r>
              <a:rPr lang="en-GB" smtClean="0"/>
              <a:t>NN-processing on poses</a:t>
            </a:r>
          </a:p>
          <a:p>
            <a:pPr lvl="1"/>
            <a:r>
              <a:rPr lang="en-GB" smtClean="0">
                <a:solidFill>
                  <a:srgbClr val="E46C0A"/>
                </a:solidFill>
              </a:rPr>
              <a:t>Two-phase retrieval model </a:t>
            </a:r>
            <a:r>
              <a:rPr lang="en-GB"/>
              <a:t>based on MW representation</a:t>
            </a:r>
            <a:endParaRPr lang="en-GB" smtClean="0">
              <a:solidFill>
                <a:srgbClr val="E46C0A"/>
              </a:solidFill>
            </a:endParaRPr>
          </a:p>
          <a:p>
            <a:pPr lvl="2"/>
            <a:r>
              <a:rPr lang="en-GB" smtClean="0">
                <a:solidFill>
                  <a:srgbClr val="E46C0A"/>
                </a:solidFill>
              </a:rPr>
              <a:t>Combines the strengths </a:t>
            </a:r>
            <a:r>
              <a:rPr lang="en-GB" smtClean="0"/>
              <a:t>of two types of MWs</a:t>
            </a:r>
          </a:p>
          <a:p>
            <a:pPr lvl="2"/>
            <a:r>
              <a:rPr lang="en-GB" smtClean="0"/>
              <a:t>Allows</a:t>
            </a:r>
            <a:r>
              <a:rPr lang="en-GB" smtClean="0">
                <a:solidFill>
                  <a:srgbClr val="E46C0A"/>
                </a:solidFill>
              </a:rPr>
              <a:t> efficient </a:t>
            </a:r>
            <a:r>
              <a:rPr lang="en-GB">
                <a:solidFill>
                  <a:srgbClr val="E46C0A"/>
                </a:solidFill>
              </a:rPr>
              <a:t>and effective </a:t>
            </a:r>
            <a:r>
              <a:rPr lang="en-GB" smtClean="0">
                <a:solidFill>
                  <a:srgbClr val="E46C0A"/>
                </a:solidFill>
              </a:rPr>
              <a:t>retrieval</a:t>
            </a:r>
            <a:endParaRPr lang="en-GB"/>
          </a:p>
          <a:p>
            <a:pPr lvl="2"/>
            <a:r>
              <a:rPr lang="en-GB" smtClean="0"/>
              <a:t>Supports </a:t>
            </a:r>
            <a:r>
              <a:rPr lang="en-GB" smtClean="0">
                <a:solidFill>
                  <a:srgbClr val="E46C0A"/>
                </a:solidFill>
              </a:rPr>
              <a:t>both order-free and order-sensitive</a:t>
            </a:r>
            <a:r>
              <a:rPr lang="en-GB" smtClean="0"/>
              <a:t> searching</a:t>
            </a:r>
          </a:p>
          <a:p>
            <a:pPr lvl="2"/>
            <a:r>
              <a:rPr lang="en-GB" smtClean="0"/>
              <a:t>Requires </a:t>
            </a:r>
            <a:r>
              <a:rPr lang="en-GB" smtClean="0">
                <a:solidFill>
                  <a:srgbClr val="E46C0A"/>
                </a:solidFill>
              </a:rPr>
              <a:t>no training data</a:t>
            </a:r>
          </a:p>
          <a:p>
            <a:pPr lvl="2"/>
            <a:endParaRPr lang="en-GB"/>
          </a:p>
          <a:p>
            <a:r>
              <a:rPr lang="en-GB" smtClean="0"/>
              <a:t>Future </a:t>
            </a:r>
            <a:r>
              <a:rPr lang="en-GB" dirty="0" smtClean="0"/>
              <a:t>research </a:t>
            </a:r>
            <a:r>
              <a:rPr lang="en-GB" smtClean="0"/>
              <a:t>directions:</a:t>
            </a:r>
          </a:p>
          <a:p>
            <a:pPr lvl="1"/>
            <a:r>
              <a:rPr lang="en-GB" smtClean="0"/>
              <a:t>Indexing episodes for scalable searching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0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Questions, please!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08293" y="1902701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</a:rPr>
              <a:t>?</a:t>
            </a:r>
            <a:endParaRPr lang="en-GB" sz="5400" dirty="0">
              <a:solidFill>
                <a:schemeClr val="accent3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295883" y="155679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408293" y="2934008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295883" y="3367034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5158443" y="2924944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</a:rPr>
              <a:t>?</a:t>
            </a:r>
            <a:endParaRPr lang="en-GB" sz="5400" dirty="0">
              <a:solidFill>
                <a:schemeClr val="accent3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83474" y="1902701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28136" y="486916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 case of more questions, don’t hesitate to contact me: </a:t>
            </a:r>
            <a:r>
              <a:rPr lang="en-GB" sz="2000" u="sng" dirty="0" smtClean="0">
                <a:solidFill>
                  <a:srgbClr val="44546A"/>
                </a:solidFill>
              </a:rPr>
              <a:t>budikova@fi.muni.cz</a:t>
            </a:r>
            <a:endParaRPr lang="en-GB" sz="2000" u="sng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Digitization of Human Motion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cs-CZ" smtClean="0"/>
              <a:t>Human motion can be described by a </a:t>
            </a:r>
            <a:r>
              <a:rPr lang="en-US" altLang="cs-CZ" smtClean="0">
                <a:solidFill>
                  <a:srgbClr val="E46C0A"/>
                </a:solidFill>
              </a:rPr>
              <a:t>sequence of </a:t>
            </a:r>
            <a:r>
              <a:rPr lang="en-US" altLang="cs-CZ" smtClean="0">
                <a:solidFill>
                  <a:schemeClr val="accent6">
                    <a:lumMod val="75000"/>
                  </a:schemeClr>
                </a:solidFill>
              </a:rPr>
              <a:t>skeleton</a:t>
            </a:r>
            <a:r>
              <a:rPr lang="en-US" altLang="cs-CZ" smtClean="0"/>
              <a:t> </a:t>
            </a:r>
            <a:r>
              <a:rPr lang="en-US" altLang="cs-CZ" smtClean="0">
                <a:solidFill>
                  <a:schemeClr val="accent6">
                    <a:lumMod val="75000"/>
                  </a:schemeClr>
                </a:solidFill>
              </a:rPr>
              <a:t>poses</a:t>
            </a:r>
            <a:r>
              <a:rPr lang="en-GB" altLang="cs-CZ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altLang="cs-CZ" smtClean="0">
                <a:solidFill>
                  <a:schemeClr val="accent6">
                    <a:lumMod val="75000"/>
                  </a:schemeClr>
                </a:solidFill>
              </a:rPr>
              <a:t>Pose =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3D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coordinates of important body joints</a:t>
            </a:r>
            <a:r>
              <a:rPr lang="en-GB"/>
              <a:t> in a </a:t>
            </a:r>
            <a:r>
              <a:rPr lang="en-US"/>
              <a:t>specific</a:t>
            </a:r>
            <a:r>
              <a:rPr lang="en-GB"/>
              <a:t> time </a:t>
            </a:r>
            <a:r>
              <a:rPr lang="en-GB" smtClean="0"/>
              <a:t>moment</a:t>
            </a:r>
            <a:endParaRPr lang="en-GB" altLang="cs-CZ" sz="700" smtClean="0"/>
          </a:p>
          <a:p>
            <a:pPr lvl="1"/>
            <a:r>
              <a:rPr lang="en-GB" altLang="cs-CZ" smtClean="0"/>
              <a:t>Recorded </a:t>
            </a:r>
            <a:r>
              <a:rPr lang="en-GB" altLang="cs-CZ"/>
              <a:t>by specialized </a:t>
            </a:r>
            <a:r>
              <a:rPr lang="en-GB"/>
              <a:t>motion capture devices or extracted from common video by 3D pose-estimation </a:t>
            </a:r>
            <a:r>
              <a:rPr lang="en-GB" smtClean="0"/>
              <a:t>methods</a:t>
            </a:r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r>
              <a:rPr lang="en-US" altLang="cs-CZ"/>
              <a:t>Many application domains</a:t>
            </a:r>
            <a:r>
              <a:rPr lang="en-US" altLang="cs-CZ" smtClean="0"/>
              <a:t>: computer animation, medicine, sports, …</a:t>
            </a:r>
          </a:p>
          <a:p>
            <a:endParaRPr lang="en-GB"/>
          </a:p>
        </p:txBody>
      </p:sp>
      <p:pic>
        <p:nvPicPr>
          <p:cNvPr id="4" name="Picture 4" descr="http://www.cim.mcgill.ca/~gholami/images/MoCap.jpg">
            <a:extLst>
              <a:ext uri="{FF2B5EF4-FFF2-40B4-BE49-F238E27FC236}">
                <a16:creationId xmlns:a16="http://schemas.microsoft.com/office/drawing/2014/main" xmlns:lc="http://schemas.openxmlformats.org/drawingml/2006/lockedCanvas" xmlns="" id="{35D9C520-ED29-4967-881A-6974F55CB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3457" r="11798" b="12506"/>
          <a:stretch/>
        </p:blipFill>
        <p:spPr bwMode="auto">
          <a:xfrm>
            <a:off x="1241878" y="2850869"/>
            <a:ext cx="2427189" cy="23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5">
            <a:extLst>
              <a:ext uri="{FF2B5EF4-FFF2-40B4-BE49-F238E27FC236}">
                <a16:creationId xmlns:a16="http://schemas.microsoft.com/office/drawing/2014/main" xmlns:lc="http://schemas.openxmlformats.org/drawingml/2006/lockedCanvas" xmlns="" id="{575ED673-F55B-4805-978E-FB171198BC11}"/>
              </a:ext>
            </a:extLst>
          </p:cNvPr>
          <p:cNvSpPr txBox="1"/>
          <p:nvPr/>
        </p:nvSpPr>
        <p:spPr>
          <a:xfrm>
            <a:off x="2455472" y="3421404"/>
            <a:ext cx="115179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Synchronized</a:t>
            </a: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cameras</a:t>
            </a:r>
            <a:endParaRPr lang="cs-CZ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FF0A38A6-DE30-4BEA-B8C1-ABFDBAE5C99A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1331640" y="3224406"/>
            <a:ext cx="1699727" cy="196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xmlns:lc="http://schemas.openxmlformats.org/drawingml/2006/lockedCanvas" xmlns="" id="{53EE0A87-3001-422A-AE91-4501027F4E58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2267744" y="3224406"/>
            <a:ext cx="763623" cy="196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F26DB86E-1C31-4AEF-BB68-AF46AF3E56E1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V="1">
            <a:off x="3031367" y="3027408"/>
            <a:ext cx="233428" cy="393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9" name="Group 19">
            <a:extLst>
              <a:ext uri="{FF2B5EF4-FFF2-40B4-BE49-F238E27FC236}">
                <a16:creationId xmlns:a16="http://schemas.microsoft.com/office/drawing/2014/main" xmlns:lc="http://schemas.openxmlformats.org/drawingml/2006/lockedCanvas" xmlns="" id="{81094C93-5DB0-46F8-BE49-9F37CB8820C1}"/>
              </a:ext>
            </a:extLst>
          </p:cNvPr>
          <p:cNvGrpSpPr/>
          <p:nvPr/>
        </p:nvGrpSpPr>
        <p:grpSpPr>
          <a:xfrm>
            <a:off x="5208488" y="2780928"/>
            <a:ext cx="3457080" cy="765858"/>
            <a:chOff x="872463" y="5389418"/>
            <a:chExt cx="5593669" cy="908530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7922B3C3-D3AA-4A6B-B83D-A9987B9B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463" y="5389418"/>
              <a:ext cx="651528" cy="905045"/>
            </a:xfrm>
            <a:prstGeom prst="rect">
              <a:avLst/>
            </a:prstGeom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CA558563-8F96-4C68-A458-1EAD9788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3336" y="5422050"/>
              <a:ext cx="547286" cy="854456"/>
            </a:xfrm>
            <a:prstGeom prst="rect">
              <a:avLst/>
            </a:prstGeom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F47267CB-84FD-4A28-B059-46DF96F2A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1322" y="5421007"/>
              <a:ext cx="512542" cy="876941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867623E3-D57D-4571-851D-CB005EB0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3439" y="5408065"/>
              <a:ext cx="608094" cy="876938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D7427367-896C-4B34-9C27-F8EB25CFF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9376" y="5433963"/>
              <a:ext cx="668907" cy="837590"/>
            </a:xfrm>
            <a:prstGeom prst="rect">
              <a:avLst/>
            </a:prstGeom>
          </p:spPr>
        </p:pic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2A923072-8E75-4101-88A6-ECA2A459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2011" y="5421235"/>
              <a:ext cx="616778" cy="837583"/>
            </a:xfrm>
            <a:prstGeom prst="rect">
              <a:avLst/>
            </a:prstGeom>
          </p:spPr>
        </p:pic>
        <p:pic>
          <p:nvPicPr>
            <p:cNvPr id="16" name="Picture 17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D650BD74-6281-4A38-9644-36C7E843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1470" y="5411609"/>
              <a:ext cx="564662" cy="854456"/>
            </a:xfrm>
            <a:prstGeom prst="rect">
              <a:avLst/>
            </a:prstGeom>
          </p:spPr>
        </p:pic>
      </p:grpSp>
      <p:pic>
        <p:nvPicPr>
          <p:cNvPr id="17" name="Obrázek 16">
            <a:extLst>
              <a:ext uri="{FF2B5EF4-FFF2-40B4-BE49-F238E27FC236}">
                <a16:creationId xmlns:a16="http://schemas.microsoft.com/office/drawing/2014/main" xmlns:lc="http://schemas.openxmlformats.org/drawingml/2006/lockedCanvas" xmlns="" id="{5979B9A2-1305-4ADD-AD9F-659B4D4F9E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9" t="9080" b="12225"/>
          <a:stretch/>
        </p:blipFill>
        <p:spPr>
          <a:xfrm>
            <a:off x="5307180" y="3634662"/>
            <a:ext cx="1167873" cy="1512825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:lc="http://schemas.openxmlformats.org/drawingml/2006/lockedCanvas" xmlns="" id="{C56F65DD-D614-4FD9-BC07-E1D62036914B}"/>
              </a:ext>
            </a:extLst>
          </p:cNvPr>
          <p:cNvCxnSpPr>
            <a:cxnSpLocks/>
          </p:cNvCxnSpPr>
          <p:nvPr/>
        </p:nvCxnSpPr>
        <p:spPr>
          <a:xfrm flipV="1">
            <a:off x="5521800" y="3509730"/>
            <a:ext cx="442593" cy="467049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:lc="http://schemas.openxmlformats.org/drawingml/2006/lockedCanvas" xmlns="" id="{876218AE-A671-406F-AD63-84BC04089721}"/>
              </a:ext>
            </a:extLst>
          </p:cNvPr>
          <p:cNvCxnSpPr>
            <a:cxnSpLocks/>
          </p:cNvCxnSpPr>
          <p:nvPr/>
        </p:nvCxnSpPr>
        <p:spPr>
          <a:xfrm flipH="1" flipV="1">
            <a:off x="5987826" y="3544265"/>
            <a:ext cx="408670" cy="432514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pic>
        <p:nvPicPr>
          <p:cNvPr id="20" name="Grafický objekt 13" descr="Lupa">
            <a:extLst>
              <a:ext uri="{FF2B5EF4-FFF2-40B4-BE49-F238E27FC236}">
                <a16:creationId xmlns:a16="http://schemas.microsoft.com/office/drawing/2014/main" xmlns:lc="http://schemas.openxmlformats.org/drawingml/2006/lockedCanvas" xmlns="" id="{CC32C7AA-1732-4DDA-87D3-037D19234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lc="http://schemas.openxmlformats.org/drawingml/2006/lockedCanvas" xmlns="" r:embed="rId15"/>
              </a:ext>
            </a:extLst>
          </a:blip>
          <a:stretch>
            <a:fillRect/>
          </a:stretch>
        </p:blipFill>
        <p:spPr>
          <a:xfrm>
            <a:off x="5756980" y="3190558"/>
            <a:ext cx="461691" cy="461691"/>
          </a:xfrm>
          <a:prstGeom prst="rect">
            <a:avLst/>
          </a:prstGeom>
        </p:spPr>
      </p:pic>
      <p:sp>
        <p:nvSpPr>
          <p:cNvPr id="21" name="TextovéPole 172">
            <a:extLst>
              <a:ext uri="{FF2B5EF4-FFF2-40B4-BE49-F238E27FC236}">
                <a16:creationId xmlns:a16="http://schemas.microsoft.com/office/drawing/2014/main" xmlns:lc="http://schemas.openxmlformats.org/drawingml/2006/lockedCanvas" xmlns="" id="{4604F7A0-FC7A-43CB-9738-D18B66446ABB}"/>
              </a:ext>
            </a:extLst>
          </p:cNvPr>
          <p:cNvSpPr txBox="1"/>
          <p:nvPr/>
        </p:nvSpPr>
        <p:spPr>
          <a:xfrm>
            <a:off x="6556669" y="4279332"/>
            <a:ext cx="222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Pose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captured in </a:t>
            </a:r>
            <a:r>
              <a:rPr lang="en-US" sz="1600" dirty="0">
                <a:latin typeface="Calibri" panose="020F0502020204030204" pitchFamily="34" charset="0"/>
              </a:rPr>
              <a:t>a given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time moment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3885127" y="3002551"/>
            <a:ext cx="1122028" cy="175924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28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Motion Data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Actions</a:t>
            </a:r>
          </a:p>
          <a:p>
            <a:pPr lvl="1"/>
            <a:r>
              <a:rPr lang="en-GB" smtClean="0"/>
              <a:t>Short motions (~seconds)</a:t>
            </a:r>
          </a:p>
          <a:p>
            <a:pPr lvl="1"/>
            <a:r>
              <a:rPr lang="en-GB" smtClean="0"/>
              <a:t>Application-dependent semantic primitive</a:t>
            </a:r>
          </a:p>
          <a:p>
            <a:pPr lvl="1"/>
            <a:r>
              <a:rPr lang="en-GB" smtClean="0"/>
              <a:t>Typical tasks: action classification</a:t>
            </a:r>
          </a:p>
          <a:p>
            <a:pPr lvl="1"/>
            <a:endParaRPr lang="en-GB" smtClean="0"/>
          </a:p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Long Motions</a:t>
            </a:r>
          </a:p>
          <a:p>
            <a:pPr lvl="1"/>
            <a:r>
              <a:rPr lang="en-GB" smtClean="0"/>
              <a:t>Long motion (~hours)</a:t>
            </a:r>
          </a:p>
          <a:p>
            <a:pPr lvl="1"/>
            <a:r>
              <a:rPr lang="en-GB" smtClean="0"/>
              <a:t>No clear semantics</a:t>
            </a:r>
          </a:p>
          <a:p>
            <a:pPr lvl="1"/>
            <a:r>
              <a:rPr lang="en-GB" smtClean="0"/>
              <a:t>Typical tasks: subsequence search</a:t>
            </a:r>
          </a:p>
          <a:p>
            <a:endParaRPr lang="en-GB" sz="1800" smtClean="0"/>
          </a:p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NEW: Motion Episodes</a:t>
            </a:r>
          </a:p>
          <a:p>
            <a:pPr lvl="1"/>
            <a:r>
              <a:rPr lang="en-GB" smtClean="0"/>
              <a:t>Medium-length motion (~minutes)</a:t>
            </a:r>
          </a:p>
          <a:p>
            <a:pPr lvl="1"/>
            <a:r>
              <a:rPr lang="en-GB" smtClean="0"/>
              <a:t>Complex semantic object</a:t>
            </a:r>
          </a:p>
          <a:p>
            <a:pPr lvl="1"/>
            <a:r>
              <a:rPr lang="en-GB" smtClean="0"/>
              <a:t>Possible tasks: retrieval of similar episodes</a:t>
            </a:r>
          </a:p>
          <a:p>
            <a:pPr marL="914400" lvl="2" indent="0">
              <a:buNone/>
            </a:pPr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2473151"/>
            <a:ext cx="2521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chemeClr val="tx2"/>
                </a:solidFill>
              </a:rPr>
              <a:t>Figure-skating spin (10 seconds)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623912" y="3896206"/>
            <a:ext cx="272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Figure-skating </a:t>
            </a:r>
            <a:r>
              <a:rPr lang="en-GB"/>
              <a:t>competion </a:t>
            </a:r>
            <a:r>
              <a:rPr lang="en-GB" smtClean="0"/>
              <a:t>(3 </a:t>
            </a:r>
            <a:r>
              <a:rPr lang="en-GB"/>
              <a:t>hours)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479896" y="5497487"/>
            <a:ext cx="314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Single skater’s performance (4 minutes)</a:t>
            </a:r>
            <a:endParaRPr lang="en-GB"/>
          </a:p>
        </p:txBody>
      </p:sp>
      <p:grpSp>
        <p:nvGrpSpPr>
          <p:cNvPr id="7" name="Skupina 6"/>
          <p:cNvGrpSpPr/>
          <p:nvPr/>
        </p:nvGrpSpPr>
        <p:grpSpPr>
          <a:xfrm>
            <a:off x="5980440" y="1554785"/>
            <a:ext cx="2891342" cy="918366"/>
            <a:chOff x="6006085" y="1554785"/>
            <a:chExt cx="2891342" cy="918366"/>
          </a:xfrm>
        </p:grpSpPr>
        <p:sp>
          <p:nvSpPr>
            <p:cNvPr id="23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6006085" y="2302195"/>
              <a:ext cx="2891341" cy="170956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8" t="21220" r="54710" b="23971"/>
            <a:stretch/>
          </p:blipFill>
          <p:spPr bwMode="auto">
            <a:xfrm>
              <a:off x="6006085" y="1554785"/>
              <a:ext cx="6238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23559" r="55320" b="20952"/>
            <a:stretch/>
          </p:blipFill>
          <p:spPr bwMode="auto">
            <a:xfrm>
              <a:off x="6693657" y="1554785"/>
              <a:ext cx="50223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0" t="25873" r="60348" b="20009"/>
            <a:stretch/>
          </p:blipFill>
          <p:spPr bwMode="auto">
            <a:xfrm>
              <a:off x="7259655" y="1554785"/>
              <a:ext cx="50071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27246" r="55523" b="21004"/>
            <a:stretch/>
          </p:blipFill>
          <p:spPr bwMode="auto">
            <a:xfrm>
              <a:off x="7824132" y="1554785"/>
              <a:ext cx="50823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9" t="22967" r="54696" b="21690"/>
            <a:stretch/>
          </p:blipFill>
          <p:spPr bwMode="auto">
            <a:xfrm>
              <a:off x="8396135" y="1554785"/>
              <a:ext cx="50129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4932040" y="3040385"/>
            <a:ext cx="3939742" cy="846299"/>
            <a:chOff x="4970953" y="3040385"/>
            <a:chExt cx="3939742" cy="846299"/>
          </a:xfrm>
        </p:grpSpPr>
        <p:sp>
          <p:nvSpPr>
            <p:cNvPr id="8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4970953" y="3814684"/>
              <a:ext cx="3939742" cy="72000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41" name="Picture 2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4" t="27271" r="51004" b="27271"/>
            <a:stretch/>
          </p:blipFill>
          <p:spPr bwMode="auto">
            <a:xfrm>
              <a:off x="4970953" y="3040385"/>
              <a:ext cx="56234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0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1" t="27842" r="56180" b="26710"/>
            <a:stretch/>
          </p:blipFill>
          <p:spPr bwMode="auto">
            <a:xfrm>
              <a:off x="5626057" y="3040385"/>
              <a:ext cx="55227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0" t="29890" r="66089" b="31955"/>
            <a:stretch/>
          </p:blipFill>
          <p:spPr bwMode="auto">
            <a:xfrm>
              <a:off x="6271087" y="3040385"/>
              <a:ext cx="63105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5" t="27071" r="54438" b="34559"/>
            <a:stretch/>
          </p:blipFill>
          <p:spPr bwMode="auto">
            <a:xfrm>
              <a:off x="7734359" y="3040385"/>
              <a:ext cx="56901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1" t="25286" r="53861" b="23074"/>
            <a:stretch/>
          </p:blipFill>
          <p:spPr bwMode="auto">
            <a:xfrm>
              <a:off x="8396135" y="3040385"/>
              <a:ext cx="5145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4" t="32314" r="58480" b="21437"/>
            <a:stretch/>
          </p:blipFill>
          <p:spPr bwMode="auto">
            <a:xfrm>
              <a:off x="6994895" y="3040385"/>
              <a:ext cx="6467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5088671" y="4625980"/>
            <a:ext cx="3783111" cy="871507"/>
            <a:chOff x="5188887" y="4558823"/>
            <a:chExt cx="3783111" cy="871507"/>
          </a:xfrm>
        </p:grpSpPr>
        <p:sp>
          <p:nvSpPr>
            <p:cNvPr id="31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5188887" y="5322330"/>
              <a:ext cx="3772585" cy="108000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0" t="19240" r="53754" b="18440"/>
            <a:stretch/>
          </p:blipFill>
          <p:spPr bwMode="auto">
            <a:xfrm>
              <a:off x="5188887" y="4558823"/>
              <a:ext cx="5140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39732" r="56078" b="19394"/>
            <a:stretch/>
          </p:blipFill>
          <p:spPr bwMode="auto">
            <a:xfrm>
              <a:off x="6376979" y="4558823"/>
              <a:ext cx="5097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9475" r="21572" b="8730"/>
            <a:stretch/>
          </p:blipFill>
          <p:spPr bwMode="auto">
            <a:xfrm>
              <a:off x="8200838" y="4558823"/>
              <a:ext cx="77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0" descr="https://stillmedab.olympic.org/media/Images/OlympicOrg/News/2020/01/14/2020-01-14-YouYoung-inside-01.jpg?interpolation=lanczos-none&amp;resize=1060:*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26" y="4558823"/>
              <a:ext cx="51699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6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6" t="23580" r="54768" b="25064"/>
            <a:stretch/>
          </p:blipFill>
          <p:spPr bwMode="auto">
            <a:xfrm>
              <a:off x="5801724" y="4558823"/>
              <a:ext cx="47643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7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4" t="22381" r="53027" b="21966"/>
            <a:stretch/>
          </p:blipFill>
          <p:spPr bwMode="auto">
            <a:xfrm>
              <a:off x="6985516" y="4558823"/>
              <a:ext cx="50069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451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32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endParaRPr lang="en-GB" sz="2000" smtClean="0"/>
          </a:p>
          <a:p>
            <a:pPr marL="342900" lvl="1" indent="-342900"/>
            <a:endParaRPr lang="en-GB" sz="1400"/>
          </a:p>
          <a:p>
            <a:pPr marL="342900" lvl="1" indent="-342900"/>
            <a:r>
              <a:rPr lang="en-GB" sz="2000" smtClean="0"/>
              <a:t>What </a:t>
            </a:r>
            <a:r>
              <a:rPr lang="en-GB" sz="2000"/>
              <a:t>determines the </a:t>
            </a:r>
            <a:r>
              <a:rPr lang="en-GB" sz="2000">
                <a:solidFill>
                  <a:srgbClr val="E46C0A"/>
                </a:solidFill>
              </a:rPr>
              <a:t>similarity of episodes</a:t>
            </a:r>
            <a:r>
              <a:rPr lang="en-GB" sz="2000"/>
              <a:t>?</a:t>
            </a:r>
          </a:p>
          <a:p>
            <a:pPr marL="742950" lvl="2" indent="-342900"/>
            <a:r>
              <a:rPr lang="en-GB" sz="1800"/>
              <a:t>Human point of view: </a:t>
            </a:r>
            <a:r>
              <a:rPr lang="en-GB" sz="1800" smtClean="0"/>
              <a:t>similar episodes contain the </a:t>
            </a:r>
            <a:r>
              <a:rPr lang="en-GB" sz="1800"/>
              <a:t>same type of actions</a:t>
            </a:r>
          </a:p>
          <a:p>
            <a:pPr marL="742950" lvl="2" indent="-342900"/>
            <a:r>
              <a:rPr lang="en-GB" sz="1800"/>
              <a:t>Computer point of view: </a:t>
            </a:r>
            <a:r>
              <a:rPr lang="en-GB" sz="1800" smtClean="0"/>
              <a:t>similar episodes have </a:t>
            </a:r>
            <a:r>
              <a:rPr lang="en-GB" sz="1800" smtClean="0">
                <a:solidFill>
                  <a:srgbClr val="E46C0A"/>
                </a:solidFill>
              </a:rPr>
              <a:t>shared </a:t>
            </a:r>
            <a:r>
              <a:rPr lang="en-GB" sz="1800">
                <a:solidFill>
                  <a:srgbClr val="E46C0A"/>
                </a:solidFill>
              </a:rPr>
              <a:t>motion </a:t>
            </a:r>
            <a:r>
              <a:rPr lang="en-GB" sz="1800" smtClean="0">
                <a:solidFill>
                  <a:srgbClr val="E46C0A"/>
                </a:solidFill>
              </a:rPr>
              <a:t>patterns</a:t>
            </a:r>
          </a:p>
          <a:p>
            <a:pPr marL="742950" lvl="2" indent="-342900"/>
            <a:endParaRPr lang="en-GB" sz="800" smtClean="0">
              <a:solidFill>
                <a:srgbClr val="E46C0A"/>
              </a:solidFill>
            </a:endParaRPr>
          </a:p>
          <a:p>
            <a:r>
              <a:rPr lang="en-GB" smtClean="0"/>
              <a:t>Is </a:t>
            </a:r>
            <a:r>
              <a:rPr lang="en-GB" smtClean="0">
                <a:solidFill>
                  <a:srgbClr val="E46C0A"/>
                </a:solidFill>
              </a:rPr>
              <a:t>temporal ordering </a:t>
            </a:r>
            <a:r>
              <a:rPr lang="en-GB" smtClean="0"/>
              <a:t>of patterns important?</a:t>
            </a:r>
          </a:p>
          <a:p>
            <a:pPr lvl="1"/>
            <a:r>
              <a:rPr lang="en-GB">
                <a:solidFill>
                  <a:srgbClr val="E46C0A"/>
                </a:solidFill>
              </a:rPr>
              <a:t>Order-free (OF) </a:t>
            </a:r>
            <a:r>
              <a:rPr lang="en-GB"/>
              <a:t>episode </a:t>
            </a:r>
            <a:r>
              <a:rPr lang="en-GB" smtClean="0"/>
              <a:t>matching:</a:t>
            </a:r>
            <a:endParaRPr lang="en-GB"/>
          </a:p>
          <a:p>
            <a:pPr marL="457200" lvl="1" indent="0">
              <a:buNone/>
            </a:pPr>
            <a:r>
              <a:rPr lang="en-GB" smtClean="0">
                <a:solidFill>
                  <a:srgbClr val="44546A"/>
                </a:solidFill>
              </a:rPr>
              <a:t>	  “</a:t>
            </a:r>
            <a:r>
              <a:rPr lang="en-GB">
                <a:solidFill>
                  <a:srgbClr val="44546A"/>
                </a:solidFill>
              </a:rPr>
              <a:t>Find figure-skating performances using similar elements</a:t>
            </a:r>
            <a:r>
              <a:rPr lang="en-GB" smtClean="0">
                <a:solidFill>
                  <a:srgbClr val="44546A"/>
                </a:solidFill>
              </a:rPr>
              <a:t>”</a:t>
            </a:r>
          </a:p>
          <a:p>
            <a:pPr lvl="1"/>
            <a:r>
              <a:rPr lang="en-GB" smtClean="0">
                <a:solidFill>
                  <a:srgbClr val="E46C0A"/>
                </a:solidFill>
              </a:rPr>
              <a:t>Order-sensitive </a:t>
            </a:r>
            <a:r>
              <a:rPr lang="en-GB">
                <a:solidFill>
                  <a:srgbClr val="E46C0A"/>
                </a:solidFill>
              </a:rPr>
              <a:t>(OS) </a:t>
            </a:r>
            <a:r>
              <a:rPr lang="en-GB"/>
              <a:t>episode </a:t>
            </a:r>
            <a:r>
              <a:rPr lang="en-GB" smtClean="0"/>
              <a:t>matching:</a:t>
            </a:r>
            <a:endParaRPr lang="en-GB"/>
          </a:p>
          <a:p>
            <a:pPr marL="273050" lvl="1" indent="79375">
              <a:buNone/>
              <a:tabLst>
                <a:tab pos="893763" algn="l"/>
              </a:tabLst>
            </a:pPr>
            <a:r>
              <a:rPr lang="en-GB">
                <a:solidFill>
                  <a:srgbClr val="44546A"/>
                </a:solidFill>
              </a:rPr>
              <a:t>	</a:t>
            </a:r>
            <a:r>
              <a:rPr lang="en-GB" smtClean="0">
                <a:solidFill>
                  <a:srgbClr val="44546A"/>
                </a:solidFill>
              </a:rPr>
              <a:t>   “</a:t>
            </a:r>
            <a:r>
              <a:rPr lang="en-GB">
                <a:solidFill>
                  <a:srgbClr val="44546A"/>
                </a:solidFill>
              </a:rPr>
              <a:t>Find figure-skating performances with similar choreographies</a:t>
            </a:r>
            <a:r>
              <a:rPr lang="en-GB" smtClean="0">
                <a:solidFill>
                  <a:srgbClr val="44546A"/>
                </a:solidFill>
              </a:rPr>
              <a:t>”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Episode Matching</a:t>
            </a:r>
            <a:endParaRPr lang="en-GB"/>
          </a:p>
        </p:txBody>
      </p:sp>
      <p:sp>
        <p:nvSpPr>
          <p:cNvPr id="54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3843957" y="5228471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927206" y="6225803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5960758" y="6225803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55576" y="140348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</a:t>
            </a:r>
            <a:r>
              <a:rPr lang="en-GB" baseline="-25000" smtClean="0"/>
              <a:t>1</a:t>
            </a:r>
            <a:endParaRPr lang="en-GB" baseline="-25000"/>
          </a:p>
        </p:txBody>
      </p:sp>
      <p:sp>
        <p:nvSpPr>
          <p:cNvPr id="20" name="TextovéPole 19"/>
          <p:cNvSpPr txBox="1"/>
          <p:nvPr/>
        </p:nvSpPr>
        <p:spPr>
          <a:xfrm>
            <a:off x="6012701" y="140348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</a:t>
            </a:r>
            <a:r>
              <a:rPr lang="en-GB" baseline="-25000" smtClean="0"/>
              <a:t>3</a:t>
            </a:r>
            <a:endParaRPr lang="en-GB" baseline="-25000"/>
          </a:p>
        </p:txBody>
      </p:sp>
      <p:sp>
        <p:nvSpPr>
          <p:cNvPr id="21" name="TextovéPole 20"/>
          <p:cNvSpPr txBox="1"/>
          <p:nvPr/>
        </p:nvSpPr>
        <p:spPr>
          <a:xfrm>
            <a:off x="3551742" y="140348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</a:t>
            </a:r>
            <a:r>
              <a:rPr lang="en-GB" baseline="-25000" smtClean="0"/>
              <a:t>2</a:t>
            </a:r>
            <a:endParaRPr lang="en-GB" baseline="-25000"/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2699793" y="5538624"/>
            <a:ext cx="1605678" cy="565563"/>
          </a:xfrm>
          <a:prstGeom prst="straightConnector1">
            <a:avLst/>
          </a:prstGeom>
          <a:ln w="12700">
            <a:solidFill>
              <a:srgbClr val="44546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735376" y="5466426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44546A"/>
                </a:solidFill>
              </a:rPr>
              <a:t>OF-similarity: 1</a:t>
            </a:r>
          </a:p>
          <a:p>
            <a:r>
              <a:rPr lang="en-GB" sz="1400" smtClean="0">
                <a:solidFill>
                  <a:srgbClr val="44546A"/>
                </a:solidFill>
              </a:rPr>
              <a:t>OS-similarity: 1</a:t>
            </a:r>
            <a:endParaRPr lang="en-GB" sz="1400">
              <a:solidFill>
                <a:srgbClr val="44546A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775503" y="5538624"/>
            <a:ext cx="1904650" cy="565563"/>
          </a:xfrm>
          <a:prstGeom prst="straightConnector1">
            <a:avLst/>
          </a:prstGeom>
          <a:ln w="12700">
            <a:solidFill>
              <a:srgbClr val="44546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161582" y="5466426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44546A"/>
                </a:solidFill>
              </a:rPr>
              <a:t>OF-similarity: 1</a:t>
            </a:r>
          </a:p>
          <a:p>
            <a:r>
              <a:rPr lang="en-GB" sz="1400" smtClean="0">
                <a:solidFill>
                  <a:srgbClr val="44546A"/>
                </a:solidFill>
              </a:rPr>
              <a:t>OS-similarity: 0</a:t>
            </a:r>
            <a:endParaRPr lang="en-GB" sz="1400">
              <a:solidFill>
                <a:srgbClr val="44546A"/>
              </a:solidFill>
            </a:endParaRPr>
          </a:p>
        </p:txBody>
      </p:sp>
      <p:sp>
        <p:nvSpPr>
          <p:cNvPr id="40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260082" y="1505192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386206" y="1505192"/>
            <a:ext cx="322761" cy="16200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2515748" y="1505192"/>
            <a:ext cx="531653" cy="16200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999713" y="1505192"/>
            <a:ext cx="322761" cy="16200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004600" y="1505192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071471" y="1505192"/>
            <a:ext cx="468000" cy="162000"/>
          </a:xfrm>
          <a:prstGeom prst="rect">
            <a:avLst/>
          </a:prstGeom>
          <a:pattFill prst="dkVert">
            <a:fgClr>
              <a:srgbClr val="00B0F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5343514" y="1505192"/>
            <a:ext cx="432000" cy="16200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839354" y="1505192"/>
            <a:ext cx="322761" cy="16200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6441889" y="1505192"/>
            <a:ext cx="1863093" cy="165916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7823851" y="1505192"/>
            <a:ext cx="322761" cy="162000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6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7100464" y="1505192"/>
            <a:ext cx="396000" cy="162000"/>
          </a:xfrm>
          <a:prstGeom prst="rect">
            <a:avLst/>
          </a:prstGeom>
          <a:pattFill prst="dkVert">
            <a:fgClr>
              <a:schemeClr val="accent2">
                <a:lumMod val="7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6433315" y="1505192"/>
            <a:ext cx="322761" cy="16200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290335" y="115695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FFC000"/>
                </a:solidFill>
              </a:rPr>
              <a:t>spin</a:t>
            </a:r>
            <a:endParaRPr lang="en-GB" sz="1400">
              <a:solidFill>
                <a:srgbClr val="FFC000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907704" y="1156955"/>
            <a:ext cx="49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00B050"/>
                </a:solidFill>
              </a:rPr>
              <a:t>Axel</a:t>
            </a:r>
            <a:endParaRPr lang="en-GB" sz="1400">
              <a:solidFill>
                <a:srgbClr val="00B05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571519" y="115695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FF3399"/>
                </a:solidFill>
              </a:rPr>
              <a:t>Flip</a:t>
            </a:r>
            <a:endParaRPr lang="en-GB" sz="1400">
              <a:solidFill>
                <a:srgbClr val="FF3399"/>
              </a:solidFill>
            </a:endParaRPr>
          </a:p>
        </p:txBody>
      </p:sp>
      <p:sp>
        <p:nvSpPr>
          <p:cNvPr id="65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1378190" y="1446343"/>
            <a:ext cx="324000" cy="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6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2504788" y="1446343"/>
            <a:ext cx="540000" cy="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1999170" y="1446343"/>
            <a:ext cx="324000" cy="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8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067944" y="1446343"/>
            <a:ext cx="468000" cy="0"/>
          </a:xfrm>
          <a:prstGeom prst="rect">
            <a:avLst/>
          </a:prstGeom>
          <a:pattFill prst="dkVert">
            <a:fgClr>
              <a:srgbClr val="00B0F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9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5339987" y="1446343"/>
            <a:ext cx="432000" cy="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0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4835827" y="1446343"/>
            <a:ext cx="322761" cy="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1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7828619" y="1446343"/>
            <a:ext cx="322761" cy="0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7105232" y="1446343"/>
            <a:ext cx="396000" cy="0"/>
          </a:xfrm>
          <a:prstGeom prst="rect">
            <a:avLst/>
          </a:prstGeom>
          <a:pattFill prst="dkVert">
            <a:fgClr>
              <a:schemeClr val="accent2">
                <a:lumMod val="7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3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6438083" y="1446343"/>
            <a:ext cx="322761" cy="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58292" y="1505192"/>
            <a:ext cx="161380" cy="165916"/>
          </a:xfrm>
          <a:prstGeom prst="rect">
            <a:avLst/>
          </a:prstGeom>
          <a:pattFill prst="lgCheck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6518773" y="1505192"/>
            <a:ext cx="161380" cy="165916"/>
          </a:xfrm>
          <a:prstGeom prst="rect">
            <a:avLst/>
          </a:prstGeom>
          <a:pattFill prst="lgCheck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3433881" y="509709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</a:t>
            </a:r>
            <a:r>
              <a:rPr lang="en-GB" baseline="-25000" smtClean="0"/>
              <a:t>1</a:t>
            </a:r>
            <a:endParaRPr lang="en-GB" baseline="-25000"/>
          </a:p>
        </p:txBody>
      </p:sp>
      <p:sp>
        <p:nvSpPr>
          <p:cNvPr id="61" name="TextovéPole 60"/>
          <p:cNvSpPr txBox="1"/>
          <p:nvPr/>
        </p:nvSpPr>
        <p:spPr>
          <a:xfrm>
            <a:off x="1547664" y="610418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</a:t>
            </a:r>
            <a:r>
              <a:rPr lang="en-GB" baseline="-25000" smtClean="0"/>
              <a:t>2</a:t>
            </a:r>
            <a:endParaRPr lang="en-GB" baseline="-25000"/>
          </a:p>
        </p:txBody>
      </p:sp>
      <p:sp>
        <p:nvSpPr>
          <p:cNvPr id="62" name="TextovéPole 61"/>
          <p:cNvSpPr txBox="1"/>
          <p:nvPr/>
        </p:nvSpPr>
        <p:spPr>
          <a:xfrm>
            <a:off x="5483797" y="610418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</a:t>
            </a:r>
            <a:r>
              <a:rPr lang="en-GB" baseline="-25000" smtClean="0"/>
              <a:t>3</a:t>
            </a:r>
            <a:endParaRPr lang="en-GB" baseline="-25000"/>
          </a:p>
        </p:txBody>
      </p:sp>
      <p:sp>
        <p:nvSpPr>
          <p:cNvPr id="76" name="Obdélník 75"/>
          <p:cNvSpPr/>
          <p:nvPr/>
        </p:nvSpPr>
        <p:spPr>
          <a:xfrm>
            <a:off x="4045864" y="5228471"/>
            <a:ext cx="161380" cy="165916"/>
          </a:xfrm>
          <a:prstGeom prst="rect">
            <a:avLst/>
          </a:prstGeom>
          <a:pattFill prst="lgCheck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2078957" y="6225803"/>
            <a:ext cx="161380" cy="165916"/>
          </a:xfrm>
          <a:prstGeom prst="rect">
            <a:avLst/>
          </a:prstGeom>
          <a:pattFill prst="lgCheck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7176405" y="6225803"/>
            <a:ext cx="161380" cy="165916"/>
          </a:xfrm>
          <a:prstGeom prst="rect">
            <a:avLst/>
          </a:prstGeom>
          <a:pattFill prst="lgCheck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4915438" y="5228471"/>
            <a:ext cx="161380" cy="165916"/>
          </a:xfrm>
          <a:prstGeom prst="rect">
            <a:avLst/>
          </a:prstGeom>
          <a:pattFill prst="pct80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0" name="Obdélník 79"/>
          <p:cNvSpPr/>
          <p:nvPr/>
        </p:nvSpPr>
        <p:spPr>
          <a:xfrm>
            <a:off x="3104877" y="6225803"/>
            <a:ext cx="161380" cy="165916"/>
          </a:xfrm>
          <a:prstGeom prst="rect">
            <a:avLst/>
          </a:prstGeom>
          <a:pattFill prst="pct80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6270355" y="6225803"/>
            <a:ext cx="161380" cy="165916"/>
          </a:xfrm>
          <a:prstGeom prst="rect">
            <a:avLst/>
          </a:prstGeom>
          <a:pattFill prst="pct80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</a:pPr>
            <a:endParaRPr lang="en-GB" sz="1264" kern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5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4" grpId="0" animBg="1"/>
      <p:bldP spid="39" grpId="0" animBg="1"/>
      <p:bldP spid="18" grpId="0"/>
      <p:bldP spid="20" grpId="0"/>
      <p:bldP spid="21" grpId="0"/>
      <p:bldP spid="40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5" grpId="0" animBg="1"/>
      <p:bldP spid="74" grpId="0" animBg="1"/>
      <p:bldP spid="60" grpId="0"/>
      <p:bldP spid="61" grpId="0"/>
      <p:bldP spid="62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70"/>
          </a:xfrm>
        </p:spPr>
        <p:txBody>
          <a:bodyPr/>
          <a:lstStyle/>
          <a:p>
            <a:endParaRPr lang="en-GB"/>
          </a:p>
          <a:p>
            <a:pPr marL="0" indent="0">
              <a:buNone/>
            </a:pPr>
            <a:endParaRPr lang="en-GB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Our Objective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916832"/>
            <a:ext cx="7776864" cy="230250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252000" tIns="180000" rIns="252000" bIns="18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Design </a:t>
            </a:r>
            <a:r>
              <a:rPr lang="en-GB" sz="2400">
                <a:solidFill>
                  <a:srgbClr val="E46C0A"/>
                </a:solidFill>
              </a:rPr>
              <a:t>episode matching </a:t>
            </a:r>
            <a:r>
              <a:rPr lang="en-GB" sz="2400"/>
              <a:t>that</a:t>
            </a:r>
          </a:p>
          <a:p>
            <a:pPr marL="452438" lvl="1" indent="-352425" defTabSz="893763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400"/>
              <a:t>c</a:t>
            </a:r>
            <a:r>
              <a:rPr lang="en-GB" sz="2400" smtClean="0"/>
              <a:t>aptures the </a:t>
            </a:r>
            <a:r>
              <a:rPr lang="en-GB" sz="2400" smtClean="0">
                <a:solidFill>
                  <a:srgbClr val="E46C0A"/>
                </a:solidFill>
              </a:rPr>
              <a:t>semantic similarity </a:t>
            </a:r>
            <a:r>
              <a:rPr lang="en-GB" sz="2400" smtClean="0"/>
              <a:t>of episodes</a:t>
            </a:r>
          </a:p>
          <a:p>
            <a:pPr marL="452438" lvl="1" indent="-352425" defTabSz="893763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400" smtClean="0"/>
              <a:t>supports </a:t>
            </a:r>
            <a:r>
              <a:rPr lang="en-GB" sz="2400"/>
              <a:t>both </a:t>
            </a:r>
            <a:r>
              <a:rPr lang="en-GB" sz="2400">
                <a:solidFill>
                  <a:srgbClr val="E46C0A"/>
                </a:solidFill>
              </a:rPr>
              <a:t>order-free and order-sensitive </a:t>
            </a:r>
            <a:r>
              <a:rPr lang="en-GB" sz="2400" smtClean="0"/>
              <a:t>similarity</a:t>
            </a:r>
            <a:endParaRPr lang="en-GB" sz="2400"/>
          </a:p>
          <a:p>
            <a:pPr marL="452438" lvl="1" indent="-352425" defTabSz="893763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400" smtClean="0"/>
              <a:t>allows </a:t>
            </a:r>
            <a:r>
              <a:rPr lang="en-GB" sz="2400">
                <a:solidFill>
                  <a:srgbClr val="E46C0A"/>
                </a:solidFill>
              </a:rPr>
              <a:t>scalable</a:t>
            </a:r>
            <a:r>
              <a:rPr lang="en-GB" sz="2400"/>
              <a:t> </a:t>
            </a:r>
            <a:r>
              <a:rPr lang="en-GB" sz="2400">
                <a:solidFill>
                  <a:srgbClr val="E46C0A"/>
                </a:solidFill>
              </a:rPr>
              <a:t>retrieval</a:t>
            </a:r>
            <a:r>
              <a:rPr lang="en-GB" sz="2400"/>
              <a:t> of human motion episodes</a:t>
            </a:r>
          </a:p>
        </p:txBody>
      </p:sp>
    </p:spTree>
    <p:extLst>
      <p:ext uri="{BB962C8B-B14F-4D97-AF65-F5344CB8AC3E}">
        <p14:creationId xmlns:p14="http://schemas.microsoft.com/office/powerpoint/2010/main" val="426040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/>
              <a:t>Towards Scalable Retrieval </a:t>
            </a:r>
            <a:r>
              <a:rPr lang="en-GB" sz="3000" smtClean="0"/>
              <a:t>of Episodes (talk outline)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Start: </a:t>
            </a:r>
            <a:r>
              <a:rPr lang="en-US" sz="2400" smtClean="0">
                <a:solidFill>
                  <a:srgbClr val="E46C0A"/>
                </a:solidFill>
              </a:rPr>
              <a:t>Trivial episode matching </a:t>
            </a:r>
            <a:r>
              <a:rPr lang="en-US" sz="2400" smtClean="0"/>
              <a:t>using </a:t>
            </a:r>
            <a:r>
              <a:rPr lang="en-US" sz="2400" smtClean="0">
                <a:solidFill>
                  <a:srgbClr val="E46C0A"/>
                </a:solidFill>
              </a:rPr>
              <a:t>DTW</a:t>
            </a:r>
          </a:p>
          <a:p>
            <a:endParaRPr lang="en-US" sz="1400"/>
          </a:p>
          <a:p>
            <a:r>
              <a:rPr lang="en-US" sz="2400" smtClean="0"/>
              <a:t>Road 1: </a:t>
            </a:r>
            <a:r>
              <a:rPr lang="en-US" sz="2400" smtClean="0">
                <a:solidFill>
                  <a:srgbClr val="E46C0A"/>
                </a:solidFill>
              </a:rPr>
              <a:t>Pose-based episode matching </a:t>
            </a:r>
            <a:r>
              <a:rPr lang="en-US" sz="2400" smtClean="0"/>
              <a:t>using </a:t>
            </a:r>
            <a:r>
              <a:rPr lang="en-US" sz="2400" smtClean="0">
                <a:solidFill>
                  <a:srgbClr val="E46C0A"/>
                </a:solidFill>
              </a:rPr>
              <a:t>NNs</a:t>
            </a:r>
          </a:p>
          <a:p>
            <a:pPr lvl="1"/>
            <a:r>
              <a:rPr lang="en-US" sz="2200" smtClean="0"/>
              <a:t>State-of-the-art solution for processing motion actions</a:t>
            </a:r>
          </a:p>
          <a:p>
            <a:pPr lvl="1"/>
            <a:r>
              <a:rPr lang="en-US" sz="2200" smtClean="0"/>
              <a:t>Does it work for episodes?</a:t>
            </a:r>
          </a:p>
          <a:p>
            <a:pPr lvl="2"/>
            <a:r>
              <a:rPr lang="en-US" sz="2000" smtClean="0"/>
              <a:t>Yes, but with limitations</a:t>
            </a:r>
          </a:p>
          <a:p>
            <a:pPr lvl="1"/>
            <a:endParaRPr lang="en-US" sz="1400" dirty="0"/>
          </a:p>
          <a:p>
            <a:r>
              <a:rPr lang="en-US" sz="2400" smtClean="0"/>
              <a:t>Road 2: </a:t>
            </a:r>
            <a:r>
              <a:rPr lang="en-US" sz="2400" smtClean="0">
                <a:solidFill>
                  <a:srgbClr val="E46C0A"/>
                </a:solidFill>
              </a:rPr>
              <a:t>Segment-level episode matching </a:t>
            </a:r>
            <a:r>
              <a:rPr lang="en-US" sz="2400" smtClean="0"/>
              <a:t>using </a:t>
            </a:r>
            <a:r>
              <a:rPr lang="en-US" sz="2400" smtClean="0">
                <a:solidFill>
                  <a:srgbClr val="E46C0A"/>
                </a:solidFill>
              </a:rPr>
              <a:t>Motion Words</a:t>
            </a:r>
          </a:p>
          <a:p>
            <a:pPr lvl="1"/>
            <a:r>
              <a:rPr lang="en-US" sz="2200" smtClean="0"/>
              <a:t>Uses recent text-like representation of skeleton sequences</a:t>
            </a:r>
          </a:p>
          <a:p>
            <a:pPr lvl="1"/>
            <a:r>
              <a:rPr lang="en-US" sz="2200" smtClean="0"/>
              <a:t>Allows efficient text-based processing</a:t>
            </a:r>
          </a:p>
          <a:p>
            <a:pPr lvl="1"/>
            <a:r>
              <a:rPr lang="en-GB" sz="2200"/>
              <a:t>Supports both order-free and order-sensitive episode matching</a:t>
            </a:r>
          </a:p>
        </p:txBody>
      </p:sp>
    </p:spTree>
    <p:extLst>
      <p:ext uri="{BB962C8B-B14F-4D97-AF65-F5344CB8AC3E}">
        <p14:creationId xmlns:p14="http://schemas.microsoft.com/office/powerpoint/2010/main" val="210791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Before Start: Experimental Evaluation Setup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Data: 3D skeleton sequences from </a:t>
            </a:r>
            <a:r>
              <a:rPr lang="en-GB"/>
              <a:t>HDM05 </a:t>
            </a:r>
            <a:r>
              <a:rPr lang="en-GB" smtClean="0"/>
              <a:t>dataset</a:t>
            </a:r>
          </a:p>
          <a:p>
            <a:pPr lvl="1"/>
            <a:r>
              <a:rPr lang="en-GB" smtClean="0">
                <a:solidFill>
                  <a:srgbClr val="E46C0A"/>
                </a:solidFill>
              </a:rPr>
              <a:t>17 scenarios</a:t>
            </a:r>
            <a:r>
              <a:rPr lang="en-GB" smtClean="0"/>
              <a:t>, several actors -&gt; </a:t>
            </a:r>
            <a:r>
              <a:rPr lang="en-GB" smtClean="0">
                <a:solidFill>
                  <a:srgbClr val="E46C0A"/>
                </a:solidFill>
              </a:rPr>
              <a:t>241 </a:t>
            </a:r>
            <a:r>
              <a:rPr lang="en-GB">
                <a:solidFill>
                  <a:srgbClr val="E46C0A"/>
                </a:solidFill>
              </a:rPr>
              <a:t>episodes </a:t>
            </a:r>
          </a:p>
          <a:p>
            <a:pPr lvl="2"/>
            <a:r>
              <a:rPr lang="en-GB" smtClean="0"/>
              <a:t>130 types of actions</a:t>
            </a:r>
          </a:p>
          <a:p>
            <a:pPr lvl="1"/>
            <a:r>
              <a:rPr lang="en-GB" smtClean="0">
                <a:solidFill>
                  <a:srgbClr val="44546A"/>
                </a:solidFill>
              </a:rPr>
              <a:t>Original dataset</a:t>
            </a:r>
            <a:endParaRPr lang="cs-CZ" smtClean="0">
              <a:solidFill>
                <a:srgbClr val="44546A"/>
              </a:solidFill>
            </a:endParaRPr>
          </a:p>
          <a:p>
            <a:pPr lvl="2"/>
            <a:r>
              <a:rPr lang="cs-CZ" smtClean="0"/>
              <a:t>Original </a:t>
            </a:r>
            <a:r>
              <a:rPr lang="en-GB" smtClean="0"/>
              <a:t>HDM05 </a:t>
            </a:r>
            <a:r>
              <a:rPr lang="cs-CZ" smtClean="0"/>
              <a:t>episodes</a:t>
            </a:r>
            <a:r>
              <a:rPr lang="en-GB" smtClean="0"/>
              <a:t>, episode-scenario GT</a:t>
            </a:r>
            <a:endParaRPr lang="cs-CZ" smtClean="0"/>
          </a:p>
          <a:p>
            <a:pPr lvl="2"/>
            <a:r>
              <a:rPr lang="en-GB" smtClean="0">
                <a:solidFill>
                  <a:srgbClr val="E46C0A"/>
                </a:solidFill>
              </a:rPr>
              <a:t>Tests the ability to find shared motion patterns</a:t>
            </a:r>
            <a:endParaRPr lang="cs-CZ" smtClean="0"/>
          </a:p>
          <a:p>
            <a:pPr lvl="1"/>
            <a:r>
              <a:rPr lang="cs-CZ" smtClean="0">
                <a:solidFill>
                  <a:srgbClr val="44546A"/>
                </a:solidFill>
              </a:rPr>
              <a:t>Mixed dataset</a:t>
            </a:r>
          </a:p>
          <a:p>
            <a:pPr lvl="2"/>
            <a:r>
              <a:rPr lang="cs-CZ" smtClean="0"/>
              <a:t>Some episodes have altered action ordering</a:t>
            </a:r>
          </a:p>
          <a:p>
            <a:pPr lvl="2"/>
            <a:r>
              <a:rPr lang="en-GB" smtClean="0">
                <a:solidFill>
                  <a:srgbClr val="E46C0A"/>
                </a:solidFill>
              </a:rPr>
              <a:t>Tests the o</a:t>
            </a:r>
            <a:r>
              <a:rPr lang="cs-CZ" smtClean="0">
                <a:solidFill>
                  <a:srgbClr val="E46C0A"/>
                </a:solidFill>
              </a:rPr>
              <a:t>rder-</a:t>
            </a:r>
            <a:r>
              <a:rPr lang="en-GB" smtClean="0">
                <a:solidFill>
                  <a:srgbClr val="E46C0A"/>
                </a:solidFill>
              </a:rPr>
              <a:t>sensitivity</a:t>
            </a:r>
            <a:endParaRPr lang="en-GB"/>
          </a:p>
          <a:p>
            <a:pPr marL="457200" lvl="1" indent="0">
              <a:buNone/>
            </a:pPr>
            <a:endParaRPr lang="en-GB" sz="1000" smtClean="0"/>
          </a:p>
          <a:p>
            <a:r>
              <a:rPr lang="en-GB" smtClean="0"/>
              <a:t>Task: </a:t>
            </a:r>
            <a:r>
              <a:rPr lang="en-GB" smtClean="0">
                <a:solidFill>
                  <a:srgbClr val="E46C0A"/>
                </a:solidFill>
              </a:rPr>
              <a:t>k*NN search</a:t>
            </a:r>
          </a:p>
          <a:p>
            <a:pPr lvl="1"/>
            <a:r>
              <a:rPr lang="en-GB"/>
              <a:t>k* = number of GT episodes for a given query</a:t>
            </a:r>
            <a:endParaRPr lang="en-GB" sz="1050"/>
          </a:p>
          <a:p>
            <a:pPr lvl="1"/>
            <a:r>
              <a:rPr lang="en-GB" smtClean="0"/>
              <a:t>Implementation: sequential scan, leave-one-out approach</a:t>
            </a:r>
          </a:p>
          <a:p>
            <a:pPr lvl="1"/>
            <a:r>
              <a:rPr lang="en-GB" smtClean="0"/>
              <a:t>Evaluation measures:</a:t>
            </a:r>
          </a:p>
          <a:p>
            <a:pPr lvl="2"/>
            <a:r>
              <a:rPr lang="en-GB" smtClean="0">
                <a:solidFill>
                  <a:srgbClr val="E46C0A"/>
                </a:solidFill>
              </a:rPr>
              <a:t>Average precision (=recall)</a:t>
            </a:r>
          </a:p>
          <a:p>
            <a:pPr lvl="2"/>
            <a:r>
              <a:rPr lang="en-GB" smtClean="0">
                <a:solidFill>
                  <a:srgbClr val="E46C0A"/>
                </a:solidFill>
              </a:rPr>
              <a:t>Average query processing time</a:t>
            </a:r>
          </a:p>
          <a:p>
            <a:endParaRPr lang="en-GB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43429"/>
              </p:ext>
            </p:extLst>
          </p:nvPr>
        </p:nvGraphicFramePr>
        <p:xfrm>
          <a:off x="6057270" y="1799456"/>
          <a:ext cx="2691194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017"/>
                <a:gridCol w="2047177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Order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Performed</a:t>
                      </a:r>
                      <a:r>
                        <a:rPr lang="cs-CZ" sz="1400" baseline="0" smtClean="0">
                          <a:solidFill>
                            <a:srgbClr val="44546A"/>
                          </a:solidFill>
                        </a:rPr>
                        <a:t> action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1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Walk 5</a:t>
                      </a:r>
                      <a:r>
                        <a:rPr lang="cs-CZ" sz="1400" baseline="0" smtClean="0">
                          <a:solidFill>
                            <a:srgbClr val="44546A"/>
                          </a:solidFill>
                        </a:rPr>
                        <a:t> steps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2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Turn around</a:t>
                      </a:r>
                      <a:r>
                        <a:rPr lang="cs-CZ" sz="1400" baseline="0" smtClean="0">
                          <a:solidFill>
                            <a:srgbClr val="44546A"/>
                          </a:solidFill>
                        </a:rPr>
                        <a:t> (right)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3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Walk 5</a:t>
                      </a:r>
                      <a:r>
                        <a:rPr lang="cs-CZ" sz="1400" baseline="0" smtClean="0">
                          <a:solidFill>
                            <a:srgbClr val="44546A"/>
                          </a:solidFill>
                        </a:rPr>
                        <a:t> </a:t>
                      </a:r>
                      <a:r>
                        <a:rPr lang="en-GB" sz="1400" baseline="0" smtClean="0">
                          <a:solidFill>
                            <a:srgbClr val="44546A"/>
                          </a:solidFill>
                        </a:rPr>
                        <a:t>steps (ducked)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4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>
                          <a:solidFill>
                            <a:srgbClr val="44546A"/>
                          </a:solidFill>
                        </a:rPr>
                        <a:t>Walk</a:t>
                      </a:r>
                      <a:r>
                        <a:rPr lang="en-GB" sz="1400" baseline="0" smtClean="0">
                          <a:solidFill>
                            <a:srgbClr val="44546A"/>
                          </a:solidFill>
                        </a:rPr>
                        <a:t> 5 steps (backwards)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…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>
                          <a:solidFill>
                            <a:srgbClr val="44546A"/>
                          </a:solidFill>
                        </a:rPr>
                        <a:t>…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14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rgbClr val="44546A"/>
                          </a:solidFill>
                        </a:rPr>
                        <a:t>Walk 5</a:t>
                      </a:r>
                      <a:r>
                        <a:rPr lang="cs-CZ" sz="1400" baseline="0" smtClean="0">
                          <a:solidFill>
                            <a:srgbClr val="44546A"/>
                          </a:solidFill>
                        </a:rPr>
                        <a:t> steps (shuffle)</a:t>
                      </a:r>
                      <a:endParaRPr lang="en-GB" sz="1400">
                        <a:solidFill>
                          <a:srgbClr val="44546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6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Start: Trivial </a:t>
            </a:r>
            <a:r>
              <a:rPr lang="en-US"/>
              <a:t>episode </a:t>
            </a:r>
            <a:r>
              <a:rPr lang="en-US" smtClean="0"/>
              <a:t>matching by DTW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Dynamic Time Warping on individual poses</a:t>
            </a:r>
          </a:p>
          <a:p>
            <a:pPr lvl="1"/>
            <a:r>
              <a:rPr lang="en-GB"/>
              <a:t>P</a:t>
            </a:r>
            <a:r>
              <a:rPr lang="en-GB" smtClean="0"/>
              <a:t>ose-to-pose distance: Euclidean distance on joint coordinates</a:t>
            </a:r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pPr marL="457200" lvl="1" indent="0">
              <a:buNone/>
            </a:pPr>
            <a:endParaRPr lang="en-GB" sz="1100" smtClean="0"/>
          </a:p>
          <a:p>
            <a:endParaRPr lang="en-GB" sz="1400" smtClean="0"/>
          </a:p>
          <a:p>
            <a:r>
              <a:rPr lang="en-GB" smtClean="0"/>
              <a:t>Experimental evaluation (</a:t>
            </a:r>
            <a:r>
              <a:rPr lang="en-GB" smtClean="0">
                <a:solidFill>
                  <a:srgbClr val="44546A"/>
                </a:solidFill>
              </a:rPr>
              <a:t>original dataset</a:t>
            </a:r>
            <a:r>
              <a:rPr lang="en-GB" smtClean="0"/>
              <a:t>)</a:t>
            </a:r>
            <a:endParaRPr lang="en-GB"/>
          </a:p>
          <a:p>
            <a:pPr lvl="1"/>
            <a:r>
              <a:rPr lang="en-GB" smtClean="0"/>
              <a:t>Precision </a:t>
            </a:r>
            <a:r>
              <a:rPr lang="en-GB"/>
              <a:t>of </a:t>
            </a:r>
            <a:r>
              <a:rPr lang="en-GB" smtClean="0"/>
              <a:t>episode matching</a:t>
            </a:r>
            <a:r>
              <a:rPr lang="en-GB"/>
              <a:t>: </a:t>
            </a:r>
            <a:r>
              <a:rPr lang="en-GB">
                <a:solidFill>
                  <a:srgbClr val="E46C0A"/>
                </a:solidFill>
              </a:rPr>
              <a:t>74.84 %</a:t>
            </a:r>
          </a:p>
          <a:p>
            <a:pPr lvl="1"/>
            <a:r>
              <a:rPr lang="en-GB"/>
              <a:t>Average query processing time: </a:t>
            </a:r>
            <a:r>
              <a:rPr lang="en-GB">
                <a:solidFill>
                  <a:srgbClr val="E46C0A"/>
                </a:solidFill>
              </a:rPr>
              <a:t>22.5 s</a:t>
            </a:r>
          </a:p>
          <a:p>
            <a:endParaRPr lang="en-GB" sz="1000" smtClean="0"/>
          </a:p>
          <a:p>
            <a:r>
              <a:rPr lang="en-GB" smtClean="0"/>
              <a:t>Properties</a:t>
            </a:r>
            <a:r>
              <a:rPr lang="en-GB"/>
              <a:t>:</a:t>
            </a:r>
          </a:p>
          <a:p>
            <a:pPr lvl="1"/>
            <a:r>
              <a:rPr lang="en-GB"/>
              <a:t>Straightforward</a:t>
            </a:r>
          </a:p>
          <a:p>
            <a:pPr lvl="1"/>
            <a:r>
              <a:rPr lang="en-GB"/>
              <a:t>Allows </a:t>
            </a:r>
            <a:r>
              <a:rPr lang="en-GB">
                <a:solidFill>
                  <a:srgbClr val="E46C0A"/>
                </a:solidFill>
              </a:rPr>
              <a:t>only order-sensitive </a:t>
            </a:r>
            <a:r>
              <a:rPr lang="en-GB"/>
              <a:t>episode matching</a:t>
            </a:r>
          </a:p>
          <a:p>
            <a:pPr lvl="1"/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Extremely</a:t>
            </a:r>
            <a:r>
              <a:rPr lang="en-GB"/>
              <a:t> </a:t>
            </a:r>
            <a:r>
              <a:rPr lang="en-GB">
                <a:solidFill>
                  <a:srgbClr val="E46C0A"/>
                </a:solidFill>
              </a:rPr>
              <a:t>slow</a:t>
            </a:r>
            <a:r>
              <a:rPr lang="en-GB"/>
              <a:t>, </a:t>
            </a:r>
            <a:r>
              <a:rPr lang="en-GB">
                <a:solidFill>
                  <a:srgbClr val="E46C0A"/>
                </a:solidFill>
              </a:rPr>
              <a:t>not indexable</a:t>
            </a:r>
            <a:endParaRPr lang="en-GB"/>
          </a:p>
          <a:p>
            <a:endParaRPr lang="en-GB"/>
          </a:p>
          <a:p>
            <a:pPr marL="457200" lvl="1" indent="0">
              <a:buNone/>
            </a:pPr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3266610" y="2169044"/>
            <a:ext cx="2889566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3267302" y="2952196"/>
            <a:ext cx="252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31551" y="209237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</a:t>
            </a:r>
            <a:r>
              <a:rPr lang="en-GB" baseline="-25000" smtClean="0"/>
              <a:t>1</a:t>
            </a:r>
            <a:endParaRPr lang="en-GB" baseline="-25000"/>
          </a:p>
        </p:txBody>
      </p:sp>
      <p:sp>
        <p:nvSpPr>
          <p:cNvPr id="19" name="TextovéPole 18"/>
          <p:cNvSpPr txBox="1"/>
          <p:nvPr/>
        </p:nvSpPr>
        <p:spPr>
          <a:xfrm>
            <a:off x="2631551" y="28504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</a:t>
            </a:r>
            <a:r>
              <a:rPr lang="en-GB" baseline="-25000" smtClean="0"/>
              <a:t>2</a:t>
            </a:r>
            <a:endParaRPr lang="en-GB" baseline="-25000"/>
          </a:p>
        </p:txBody>
      </p:sp>
      <p:sp>
        <p:nvSpPr>
          <p:cNvPr id="20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3392736" y="2113399"/>
            <a:ext cx="397609" cy="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4992203" y="2113398"/>
            <a:ext cx="654942" cy="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4259130" y="2113399"/>
            <a:ext cx="397609" cy="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3312474" y="3244505"/>
            <a:ext cx="620374" cy="0"/>
          </a:xfrm>
          <a:prstGeom prst="rect">
            <a:avLst/>
          </a:prstGeom>
          <a:pattFill prst="dkVert">
            <a:fgClr>
              <a:srgbClr val="FFC00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4923206" y="3244505"/>
            <a:ext cx="572653" cy="0"/>
          </a:xfrm>
          <a:prstGeom prst="rect">
            <a:avLst/>
          </a:prstGeom>
          <a:pattFill prst="dkVert">
            <a:fgClr>
              <a:srgbClr val="FF0066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 flipV="1">
            <a:off x="4095276" y="3244506"/>
            <a:ext cx="636201" cy="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3257777" y="2389217"/>
            <a:ext cx="2898399" cy="580637"/>
            <a:chOff x="3257777" y="2069655"/>
            <a:chExt cx="2898399" cy="580637"/>
          </a:xfrm>
        </p:grpSpPr>
        <p:cxnSp>
          <p:nvCxnSpPr>
            <p:cNvPr id="32" name="Přímá spojnice se šipkou 31"/>
            <p:cNvCxnSpPr/>
            <p:nvPr/>
          </p:nvCxnSpPr>
          <p:spPr>
            <a:xfrm flipH="1">
              <a:off x="3257777" y="2069655"/>
              <a:ext cx="4419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>
              <a:off x="3473521" y="2069655"/>
              <a:ext cx="0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>
              <a:off x="3788535" y="2069655"/>
              <a:ext cx="134788" cy="5569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H="1">
              <a:off x="4049586" y="2069655"/>
              <a:ext cx="136960" cy="5569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/>
            <p:nvPr/>
          </p:nvCxnSpPr>
          <p:spPr>
            <a:xfrm>
              <a:off x="4660241" y="2069655"/>
              <a:ext cx="61711" cy="5806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/>
            <p:nvPr/>
          </p:nvCxnSpPr>
          <p:spPr>
            <a:xfrm>
              <a:off x="4767741" y="2069655"/>
              <a:ext cx="23251" cy="5611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/>
            <p:nvPr/>
          </p:nvCxnSpPr>
          <p:spPr>
            <a:xfrm flipH="1">
              <a:off x="4899392" y="2069655"/>
              <a:ext cx="89690" cy="55471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se šipkou 60"/>
            <p:cNvCxnSpPr/>
            <p:nvPr/>
          </p:nvCxnSpPr>
          <p:spPr>
            <a:xfrm flipH="1">
              <a:off x="5786611" y="2069655"/>
              <a:ext cx="369565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se šipkou 64"/>
            <p:cNvCxnSpPr/>
            <p:nvPr/>
          </p:nvCxnSpPr>
          <p:spPr>
            <a:xfrm flipH="1">
              <a:off x="3302949" y="2069655"/>
              <a:ext cx="89787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3614674" y="2069655"/>
              <a:ext cx="63335" cy="532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/>
            <p:nvPr/>
          </p:nvCxnSpPr>
          <p:spPr>
            <a:xfrm flipH="1">
              <a:off x="4989082" y="2069655"/>
              <a:ext cx="102829" cy="5435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/>
            <p:nvPr/>
          </p:nvCxnSpPr>
          <p:spPr>
            <a:xfrm flipH="1">
              <a:off x="5292712" y="2069655"/>
              <a:ext cx="53123" cy="53104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 flipH="1">
              <a:off x="5502917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3725139" y="2069655"/>
              <a:ext cx="130790" cy="55472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/>
            <p:cNvCxnSpPr/>
            <p:nvPr/>
          </p:nvCxnSpPr>
          <p:spPr>
            <a:xfrm>
              <a:off x="3889268" y="2069655"/>
              <a:ext cx="70681" cy="5420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61"/>
            <p:cNvCxnSpPr/>
            <p:nvPr/>
          </p:nvCxnSpPr>
          <p:spPr>
            <a:xfrm>
              <a:off x="3985427" y="2069655"/>
              <a:ext cx="0" cy="5593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se šipkou 63"/>
            <p:cNvCxnSpPr/>
            <p:nvPr/>
          </p:nvCxnSpPr>
          <p:spPr>
            <a:xfrm flipH="1">
              <a:off x="4012494" y="2069655"/>
              <a:ext cx="73256" cy="5438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H="1">
              <a:off x="4140357" y="2069655"/>
              <a:ext cx="153424" cy="5459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3397647" y="2069655"/>
              <a:ext cx="44895" cy="560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se šipkou 75"/>
            <p:cNvCxnSpPr/>
            <p:nvPr/>
          </p:nvCxnSpPr>
          <p:spPr>
            <a:xfrm>
              <a:off x="3563308" y="2069655"/>
              <a:ext cx="0" cy="532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>
              <a:off x="3678009" y="2069655"/>
              <a:ext cx="93319" cy="53727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 flipH="1">
              <a:off x="4217069" y="2069655"/>
              <a:ext cx="115309" cy="5541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se šipkou 87"/>
            <p:cNvCxnSpPr/>
            <p:nvPr/>
          </p:nvCxnSpPr>
          <p:spPr>
            <a:xfrm flipH="1">
              <a:off x="4332378" y="2069655"/>
              <a:ext cx="4508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se šipkou 89"/>
            <p:cNvCxnSpPr/>
            <p:nvPr/>
          </p:nvCxnSpPr>
          <p:spPr>
            <a:xfrm>
              <a:off x="4447884" y="2069655"/>
              <a:ext cx="29921" cy="55522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se šipkou 90"/>
            <p:cNvCxnSpPr/>
            <p:nvPr/>
          </p:nvCxnSpPr>
          <p:spPr>
            <a:xfrm flipH="1">
              <a:off x="4403851" y="2069655"/>
              <a:ext cx="25922" cy="5590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se šipkou 92"/>
            <p:cNvCxnSpPr/>
            <p:nvPr/>
          </p:nvCxnSpPr>
          <p:spPr>
            <a:xfrm>
              <a:off x="4514594" y="2069655"/>
              <a:ext cx="5984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se šipkou 94"/>
            <p:cNvCxnSpPr/>
            <p:nvPr/>
          </p:nvCxnSpPr>
          <p:spPr>
            <a:xfrm>
              <a:off x="4612280" y="2069655"/>
              <a:ext cx="5984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/>
            <p:cNvCxnSpPr/>
            <p:nvPr/>
          </p:nvCxnSpPr>
          <p:spPr>
            <a:xfrm flipH="1">
              <a:off x="4830257" y="2069655"/>
              <a:ext cx="53501" cy="57952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se šipkou 110"/>
            <p:cNvCxnSpPr/>
            <p:nvPr/>
          </p:nvCxnSpPr>
          <p:spPr>
            <a:xfrm flipH="1">
              <a:off x="5091911" y="2069655"/>
              <a:ext cx="53502" cy="554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se šipkou 112"/>
            <p:cNvCxnSpPr/>
            <p:nvPr/>
          </p:nvCxnSpPr>
          <p:spPr>
            <a:xfrm flipH="1">
              <a:off x="5185708" y="2069655"/>
              <a:ext cx="53501" cy="57952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H="1">
              <a:off x="5438021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5383509" y="2069655"/>
              <a:ext cx="72114" cy="5522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 flipH="1">
              <a:off x="5575031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580112" y="2072052"/>
              <a:ext cx="244607" cy="5545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se šipkou 82"/>
            <p:cNvCxnSpPr/>
            <p:nvPr/>
          </p:nvCxnSpPr>
          <p:spPr>
            <a:xfrm flipH="1">
              <a:off x="5719259" y="2072052"/>
              <a:ext cx="210918" cy="54986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flipH="1">
              <a:off x="5719259" y="2072052"/>
              <a:ext cx="343372" cy="54351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782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z="1200" smtClean="0"/>
          </a:p>
          <a:p>
            <a:pPr marL="457200" lvl="1" indent="0">
              <a:buNone/>
            </a:pPr>
            <a:endParaRPr lang="en-US" sz="100"/>
          </a:p>
          <a:p>
            <a:r>
              <a:rPr lang="en-GB"/>
              <a:t>Experimental evaluation (</a:t>
            </a:r>
            <a:r>
              <a:rPr lang="en-GB">
                <a:solidFill>
                  <a:srgbClr val="44546A"/>
                </a:solidFill>
              </a:rPr>
              <a:t>original dataset</a:t>
            </a:r>
            <a:r>
              <a:rPr lang="en-GB" smtClean="0"/>
              <a:t>)</a:t>
            </a:r>
            <a:endParaRPr lang="en-GB"/>
          </a:p>
          <a:p>
            <a:pPr lvl="1"/>
            <a:r>
              <a:rPr lang="en-GB" smtClean="0"/>
              <a:t>Precision </a:t>
            </a:r>
            <a:r>
              <a:rPr lang="en-GB"/>
              <a:t>of </a:t>
            </a:r>
            <a:r>
              <a:rPr lang="en-GB" smtClean="0"/>
              <a:t>episode matching</a:t>
            </a:r>
            <a:r>
              <a:rPr lang="en-GB"/>
              <a:t>: </a:t>
            </a:r>
            <a:r>
              <a:rPr lang="en-GB">
                <a:solidFill>
                  <a:srgbClr val="E46C0A"/>
                </a:solidFill>
              </a:rPr>
              <a:t>76.96 </a:t>
            </a:r>
            <a:r>
              <a:rPr lang="en-GB" smtClean="0">
                <a:solidFill>
                  <a:srgbClr val="E46C0A"/>
                </a:solidFill>
              </a:rPr>
              <a:t>% </a:t>
            </a:r>
            <a:r>
              <a:rPr lang="en-GB" smtClean="0"/>
              <a:t>(+2 %)</a:t>
            </a:r>
            <a:endParaRPr lang="en-GB"/>
          </a:p>
          <a:p>
            <a:pPr lvl="1"/>
            <a:r>
              <a:rPr lang="en-GB"/>
              <a:t>Average query processing time: </a:t>
            </a:r>
            <a:r>
              <a:rPr lang="en-GB" smtClean="0">
                <a:solidFill>
                  <a:srgbClr val="E46C0A"/>
                </a:solidFill>
              </a:rPr>
              <a:t>4.2 ms </a:t>
            </a:r>
            <a:r>
              <a:rPr lang="en-GB" smtClean="0"/>
              <a:t>(5000x faster)</a:t>
            </a:r>
          </a:p>
          <a:p>
            <a:pPr lvl="1"/>
            <a:endParaRPr lang="en-GB" sz="1000"/>
          </a:p>
          <a:p>
            <a:r>
              <a:rPr lang="en-GB"/>
              <a:t>Properties:</a:t>
            </a:r>
          </a:p>
          <a:p>
            <a:pPr lvl="1"/>
            <a:r>
              <a:rPr lang="en-US"/>
              <a:t>NNs are </a:t>
            </a:r>
            <a:r>
              <a:rPr lang="en-US">
                <a:solidFill>
                  <a:srgbClr val="E46C0A"/>
                </a:solidFill>
              </a:rPr>
              <a:t>generally good for extracting semantics</a:t>
            </a:r>
          </a:p>
          <a:p>
            <a:pPr lvl="1"/>
            <a:r>
              <a:rPr lang="en-US">
                <a:solidFill>
                  <a:srgbClr val="E46C0A"/>
                </a:solidFill>
              </a:rPr>
              <a:t>Costly training</a:t>
            </a:r>
            <a:r>
              <a:rPr lang="en-US"/>
              <a:t>, needs labeled data</a:t>
            </a:r>
          </a:p>
          <a:p>
            <a:pPr lvl="1"/>
            <a:r>
              <a:rPr lang="en-US"/>
              <a:t>Produces high-dimensional features that are </a:t>
            </a:r>
            <a:r>
              <a:rPr lang="en-US">
                <a:solidFill>
                  <a:srgbClr val="E46C0A"/>
                </a:solidFill>
              </a:rPr>
              <a:t>difficult to index</a:t>
            </a:r>
          </a:p>
          <a:p>
            <a:pPr lvl="1"/>
            <a:r>
              <a:rPr lang="en-US">
                <a:solidFill>
                  <a:srgbClr val="E46C0A"/>
                </a:solidFill>
              </a:rPr>
              <a:t>Order-free matching problematic</a:t>
            </a:r>
          </a:p>
          <a:p>
            <a:pPr lvl="1"/>
            <a:endParaRPr lang="en-GB"/>
          </a:p>
          <a:p>
            <a:endParaRPr lang="en-US"/>
          </a:p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Road 1: Pose-based </a:t>
            </a:r>
            <a:r>
              <a:rPr lang="en-US"/>
              <a:t>episode matching using </a:t>
            </a:r>
            <a:r>
              <a:rPr lang="en-US" smtClean="0"/>
              <a:t>NNs</a:t>
            </a:r>
            <a:endParaRPr lang="en-GB"/>
          </a:p>
        </p:txBody>
      </p:sp>
      <p:sp>
        <p:nvSpPr>
          <p:cNvPr id="8" name="Šipka dolů 7"/>
          <p:cNvSpPr/>
          <p:nvPr/>
        </p:nvSpPr>
        <p:spPr>
          <a:xfrm rot="16200000">
            <a:off x="4041073" y="2293206"/>
            <a:ext cx="210461" cy="5633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ovéPole 21"/>
          <p:cNvSpPr txBox="1"/>
          <p:nvPr/>
        </p:nvSpPr>
        <p:spPr>
          <a:xfrm>
            <a:off x="2000767" y="2495197"/>
            <a:ext cx="461665" cy="25103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…</a:t>
            </a:r>
            <a:endParaRPr lang="en-GB">
              <a:solidFill>
                <a:srgbClr val="44546A"/>
              </a:solidFill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611560" y="1674180"/>
            <a:ext cx="3096344" cy="756000"/>
            <a:chOff x="611560" y="1674180"/>
            <a:chExt cx="3096344" cy="756000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823952" y="1777782"/>
              <a:ext cx="175168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971600" y="2010974"/>
              <a:ext cx="2520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864561" y="1900769"/>
              <a:ext cx="397609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915816" y="1901021"/>
              <a:ext cx="654942" cy="0"/>
            </a:xfrm>
            <a:prstGeom prst="rect">
              <a:avLst/>
            </a:prstGeom>
            <a:pattFill prst="dkVert">
              <a:fgClr>
                <a:srgbClr val="FF006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411760" y="1900769"/>
              <a:ext cx="397609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1187624" y="2132375"/>
              <a:ext cx="620374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2798356" y="2132374"/>
              <a:ext cx="572653" cy="0"/>
            </a:xfrm>
            <a:prstGeom prst="rect">
              <a:avLst/>
            </a:prstGeom>
            <a:pattFill prst="dkVert">
              <a:fgClr>
                <a:srgbClr val="FF006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1970426" y="2132377"/>
              <a:ext cx="636201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11560" y="1676274"/>
              <a:ext cx="942887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GB" sz="1400" smtClean="0">
                  <a:solidFill>
                    <a:srgbClr val="44546A"/>
                  </a:solidFill>
                </a:rPr>
                <a:t>Scenario 1</a:t>
              </a:r>
              <a:endParaRPr lang="en-GB" sz="1400">
                <a:solidFill>
                  <a:srgbClr val="44546A"/>
                </a:solidFill>
              </a:endParaRPr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611560" y="1674180"/>
              <a:ext cx="3096344" cy="756000"/>
            </a:xfrm>
            <a:prstGeom prst="roundRect">
              <a:avLst/>
            </a:prstGeom>
            <a:noFill/>
            <a:ln w="12700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766496" y="2226998"/>
              <a:ext cx="2844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866696" y="2348399"/>
              <a:ext cx="620374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2742035" y="2348398"/>
              <a:ext cx="572653" cy="0"/>
            </a:xfrm>
            <a:prstGeom prst="rect">
              <a:avLst/>
            </a:prstGeom>
            <a:pattFill prst="dkVert">
              <a:fgClr>
                <a:srgbClr val="FF006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 flipV="1">
              <a:off x="2030415" y="2348401"/>
              <a:ext cx="636201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11560" y="2790220"/>
            <a:ext cx="3096344" cy="756000"/>
            <a:chOff x="611560" y="2790220"/>
            <a:chExt cx="3096344" cy="756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763688" y="2876702"/>
              <a:ext cx="1808955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889813" y="2995146"/>
              <a:ext cx="397609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3050998" y="2995145"/>
              <a:ext cx="357903" cy="0"/>
            </a:xfrm>
            <a:prstGeom prst="rect">
              <a:avLst/>
            </a:prstGeom>
            <a:solidFill>
              <a:srgbClr val="7030A0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469360" y="2995146"/>
              <a:ext cx="397609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115616" y="3107966"/>
              <a:ext cx="2132781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160788" y="3224914"/>
              <a:ext cx="620374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771520" y="3224914"/>
              <a:ext cx="396000" cy="0"/>
            </a:xfrm>
            <a:prstGeom prst="rect">
              <a:avLst/>
            </a:prstGeom>
            <a:solidFill>
              <a:srgbClr val="7030A0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943590" y="3224915"/>
              <a:ext cx="636201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11560" y="2793312"/>
              <a:ext cx="96693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GB" sz="1400" smtClean="0">
                  <a:solidFill>
                    <a:srgbClr val="44546A"/>
                  </a:solidFill>
                </a:rPr>
                <a:t>Scenario N</a:t>
              </a:r>
              <a:endParaRPr lang="en-GB" sz="1400">
                <a:solidFill>
                  <a:srgbClr val="44546A"/>
                </a:solidFill>
              </a:endParaRPr>
            </a:p>
          </p:txBody>
        </p:sp>
        <p:sp>
          <p:nvSpPr>
            <p:cNvPr id="25" name="Zaoblený obdélník 24"/>
            <p:cNvSpPr/>
            <p:nvPr/>
          </p:nvSpPr>
          <p:spPr>
            <a:xfrm>
              <a:off x="611560" y="2790220"/>
              <a:ext cx="3096344" cy="756000"/>
            </a:xfrm>
            <a:prstGeom prst="roundRect">
              <a:avLst/>
            </a:prstGeom>
            <a:noFill/>
            <a:ln w="12700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899592" y="3327433"/>
              <a:ext cx="249282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944764" y="3444381"/>
              <a:ext cx="620374" cy="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555495" y="3444380"/>
              <a:ext cx="692901" cy="0"/>
            </a:xfrm>
            <a:prstGeom prst="rect">
              <a:avLst/>
            </a:prstGeom>
            <a:solidFill>
              <a:srgbClr val="7030A0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880245" y="3444382"/>
              <a:ext cx="468000" cy="0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494155" y="1196752"/>
            <a:ext cx="42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Preprocessing: classification model training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650037" y="2001032"/>
            <a:ext cx="936104" cy="104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Bi-LSTM NN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899592" y="2032457"/>
            <a:ext cx="288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043608" y="2815609"/>
            <a:ext cx="252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Šipka dolů 39"/>
          <p:cNvSpPr/>
          <p:nvPr/>
        </p:nvSpPr>
        <p:spPr>
          <a:xfrm rot="16200000">
            <a:off x="4089805" y="1976257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Šipka dolů 40"/>
          <p:cNvSpPr/>
          <p:nvPr/>
        </p:nvSpPr>
        <p:spPr>
          <a:xfrm rot="16200000">
            <a:off x="5885083" y="1976257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Šipka dolů 41"/>
          <p:cNvSpPr/>
          <p:nvPr/>
        </p:nvSpPr>
        <p:spPr>
          <a:xfrm rot="16200000">
            <a:off x="4089805" y="2729163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Šipka dolů 42"/>
          <p:cNvSpPr/>
          <p:nvPr/>
        </p:nvSpPr>
        <p:spPr>
          <a:xfrm rot="16200000">
            <a:off x="5863408" y="2729163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ovéPole 43"/>
          <p:cNvSpPr txBox="1"/>
          <p:nvPr/>
        </p:nvSpPr>
        <p:spPr>
          <a:xfrm>
            <a:off x="6266875" y="1978567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(0.5; 0.221; ...)</a:t>
            </a:r>
            <a:endParaRPr lang="en-GB" sz="1600"/>
          </a:p>
        </p:txBody>
      </p:sp>
      <p:sp>
        <p:nvSpPr>
          <p:cNvPr id="45" name="TextovéPole 44"/>
          <p:cNvSpPr txBox="1"/>
          <p:nvPr/>
        </p:nvSpPr>
        <p:spPr>
          <a:xfrm>
            <a:off x="6266875" y="2733304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(0.7; 0.143; ...)</a:t>
            </a:r>
            <a:endParaRPr lang="en-GB" sz="1600"/>
          </a:p>
        </p:txBody>
      </p:sp>
      <p:sp>
        <p:nvSpPr>
          <p:cNvPr id="46" name="TextovéPole 45"/>
          <p:cNvSpPr txBox="1"/>
          <p:nvPr/>
        </p:nvSpPr>
        <p:spPr>
          <a:xfrm>
            <a:off x="6810277" y="224221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rgbClr val="E46C0A"/>
                </a:solidFill>
              </a:rPr>
              <a:t>Euclidean distance</a:t>
            </a:r>
            <a:endParaRPr lang="en-GB" sz="1600">
              <a:solidFill>
                <a:srgbClr val="E46C0A"/>
              </a:solidFill>
            </a:endParaRPr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6655310" y="2310031"/>
            <a:ext cx="0" cy="464899"/>
          </a:xfrm>
          <a:prstGeom prst="straightConnector1">
            <a:avLst/>
          </a:prstGeom>
          <a:ln>
            <a:solidFill>
              <a:srgbClr val="E46C0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494155" y="1475492"/>
            <a:ext cx="461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Query processing: episode similarity evaluation</a:t>
            </a:r>
            <a:endParaRPr lang="en-GB">
              <a:solidFill>
                <a:srgbClr val="44546A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012850" y="1316117"/>
            <a:ext cx="17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44546A"/>
                </a:solidFill>
              </a:rPr>
              <a:t>1024-dim. feature from the last hidden layer</a:t>
            </a:r>
            <a:endParaRPr lang="en-GB" sz="1200">
              <a:solidFill>
                <a:srgbClr val="44546A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H="1">
            <a:off x="7285967" y="1777782"/>
            <a:ext cx="374238" cy="200785"/>
          </a:xfrm>
          <a:prstGeom prst="straightConnector1">
            <a:avLst/>
          </a:prstGeom>
          <a:ln>
            <a:solidFill>
              <a:srgbClr val="4454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38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/>
      <p:bldP spid="22" grpId="1"/>
      <p:bldP spid="34" grpId="0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9" grpId="0"/>
      <p:bldP spid="48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8.6|5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7.1|22.6|8.3|13.4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.3|0.9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5.7|2.2|20|3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1|3.7|3.9|7.6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6.3|33.3|36.1|3.4|17.3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15.7|1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4|15.8|11.7|5.2|4.7|17|3.1|11.2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237121</TotalTime>
  <Words>1487</Words>
  <Application>Microsoft Office PowerPoint</Application>
  <PresentationFormat>Předvádění na obrazovce (4:3)</PresentationFormat>
  <Paragraphs>449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Towards Scalable Retrieval of Human Motion Episodes</vt:lpstr>
      <vt:lpstr>Digitization of Human Motion</vt:lpstr>
      <vt:lpstr>Types of Motion Data</vt:lpstr>
      <vt:lpstr>Episode Matching</vt:lpstr>
      <vt:lpstr>Our Objective</vt:lpstr>
      <vt:lpstr>Towards Scalable Retrieval of Episodes (talk outline)</vt:lpstr>
      <vt:lpstr>Before Start: Experimental Evaluation Setup</vt:lpstr>
      <vt:lpstr>Start: Trivial episode matching by DTW</vt:lpstr>
      <vt:lpstr>Road 1: Pose-based episode matching using NNs</vt:lpstr>
      <vt:lpstr>Road 2: Segment-level matching using Motion Words</vt:lpstr>
      <vt:lpstr>Motion Word Variants </vt:lpstr>
      <vt:lpstr>Comparing motions in MW representation</vt:lpstr>
      <vt:lpstr>Episode matching with MWs: two-phase retrieval</vt:lpstr>
      <vt:lpstr>Episode matching with MWs: two-phase retrieval (2)</vt:lpstr>
      <vt:lpstr>Episode matching with MWs: two-phase retrieval</vt:lpstr>
      <vt:lpstr>Conclusions</vt:lpstr>
      <vt:lpstr>Questions, please!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petra</cp:lastModifiedBy>
  <cp:revision>1244</cp:revision>
  <dcterms:created xsi:type="dcterms:W3CDTF">2013-03-13T15:03:44Z</dcterms:created>
  <dcterms:modified xsi:type="dcterms:W3CDTF">2020-12-01T22:14:55Z</dcterms:modified>
</cp:coreProperties>
</file>