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81" r:id="rId9"/>
    <p:sldId id="274" r:id="rId10"/>
    <p:sldId id="275" r:id="rId11"/>
    <p:sldId id="290" r:id="rId12"/>
    <p:sldId id="278" r:id="rId13"/>
    <p:sldId id="279" r:id="rId14"/>
    <p:sldId id="287" r:id="rId15"/>
    <p:sldId id="282" r:id="rId16"/>
    <p:sldId id="276" r:id="rId17"/>
    <p:sldId id="283" r:id="rId18"/>
    <p:sldId id="289" r:id="rId19"/>
    <p:sldId id="284" r:id="rId20"/>
    <p:sldId id="286" r:id="rId21"/>
    <p:sldId id="291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89C064"/>
    <a:srgbClr val="6B82A1"/>
    <a:srgbClr val="B4D79D"/>
    <a:srgbClr val="4F7A32"/>
    <a:srgbClr val="D6E9C9"/>
    <a:srgbClr val="7AB751"/>
    <a:srgbClr val="FCD8BA"/>
    <a:srgbClr val="F9B47B"/>
    <a:srgbClr val="8CC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frodita\home\xkohout7\_profile\Desktop\complete-results-use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rodita\home\xkohout7\_profile\Desktop\complete-results-user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frodita\home\xkohout7\_profile\Desktop\complete-results-use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0819727568576"/>
          <c:y val="0.15366467489436225"/>
          <c:w val="0.33098207803011903"/>
          <c:h val="0.68676383537164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improvement!$J$2</c:f>
              <c:strCache>
                <c:ptCount val="1"/>
                <c:pt idx="0">
                  <c:v>original frequency-based annotation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improvement!$K$2:$N$2</c:f>
              <c:numCache>
                <c:formatCode>0.0%</c:formatCode>
                <c:ptCount val="4"/>
                <c:pt idx="0">
                  <c:v>0.56805555555555565</c:v>
                </c:pt>
                <c:pt idx="1">
                  <c:v>0.43735632183908252</c:v>
                </c:pt>
                <c:pt idx="2">
                  <c:v>0.28255813953488484</c:v>
                </c:pt>
                <c:pt idx="3">
                  <c:v>0.42560240963855517</c:v>
                </c:pt>
              </c:numCache>
            </c:numRef>
          </c:val>
        </c:ser>
        <c:ser>
          <c:idx val="1"/>
          <c:order val="1"/>
          <c:tx>
            <c:strRef>
              <c:f>improvement!$J$3</c:f>
              <c:strCache>
                <c:ptCount val="1"/>
                <c:pt idx="0">
                  <c:v>cleaned keywords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improvement!$K$3:$N$3</c:f>
              <c:numCache>
                <c:formatCode>0.0%</c:formatCode>
                <c:ptCount val="4"/>
                <c:pt idx="0">
                  <c:v>0.58194444444444493</c:v>
                </c:pt>
                <c:pt idx="1">
                  <c:v>0.44080459770115005</c:v>
                </c:pt>
                <c:pt idx="2">
                  <c:v>0.28604651162790806</c:v>
                </c:pt>
                <c:pt idx="3">
                  <c:v>0.4313253012048221</c:v>
                </c:pt>
              </c:numCache>
            </c:numRef>
          </c:val>
        </c:ser>
        <c:ser>
          <c:idx val="2"/>
          <c:order val="2"/>
          <c:tx>
            <c:strRef>
              <c:f>improvement!$J$4</c:f>
              <c:strCache>
                <c:ptCount val="1"/>
                <c:pt idx="0">
                  <c:v>boosting by distance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improvement!$K$4:$N$4</c:f>
              <c:numCache>
                <c:formatCode>0.0%</c:formatCode>
                <c:ptCount val="4"/>
                <c:pt idx="0">
                  <c:v>0.59166666666666667</c:v>
                </c:pt>
                <c:pt idx="1">
                  <c:v>0.4626436781609195</c:v>
                </c:pt>
                <c:pt idx="2">
                  <c:v>0.33953488372093188</c:v>
                </c:pt>
                <c:pt idx="3">
                  <c:v>0.45873493975903612</c:v>
                </c:pt>
              </c:numCache>
            </c:numRef>
          </c:val>
        </c:ser>
        <c:ser>
          <c:idx val="3"/>
          <c:order val="3"/>
          <c:tx>
            <c:strRef>
              <c:f>improvement!$J$5</c:f>
              <c:strCache>
                <c:ptCount val="1"/>
                <c:pt idx="0">
                  <c:v>clustering by WordNet meaning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improvement!$K$5:$N$5</c:f>
              <c:numCache>
                <c:formatCode>0.0%</c:formatCode>
                <c:ptCount val="4"/>
                <c:pt idx="0">
                  <c:v>0.65972222222222265</c:v>
                </c:pt>
                <c:pt idx="1">
                  <c:v>0.50862068965517482</c:v>
                </c:pt>
                <c:pt idx="2">
                  <c:v>0.32674418604651162</c:v>
                </c:pt>
                <c:pt idx="3">
                  <c:v>0.49427710843373479</c:v>
                </c:pt>
              </c:numCache>
            </c:numRef>
          </c:val>
        </c:ser>
        <c:ser>
          <c:idx val="4"/>
          <c:order val="4"/>
          <c:tx>
            <c:strRef>
              <c:f>improvement!$J$6</c:f>
              <c:strCache>
                <c:ptCount val="1"/>
                <c:pt idx="0">
                  <c:v>clustering and face detector boosting</c:v>
                </c:pt>
              </c:strCache>
            </c:strRef>
          </c:tx>
          <c:spPr>
            <a:pattFill prst="dkUpDiag">
              <a:fgClr>
                <a:srgbClr val="3E1716"/>
              </a:fgClr>
              <a:bgClr>
                <a:schemeClr val="accent2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improvement!$K$6:$N$6</c:f>
              <c:numCache>
                <c:formatCode>0.0%</c:formatCode>
                <c:ptCount val="4"/>
                <c:pt idx="0">
                  <c:v>0.72000000000000064</c:v>
                </c:pt>
                <c:pt idx="1">
                  <c:v>0.5346153846153846</c:v>
                </c:pt>
                <c:pt idx="2">
                  <c:v>0.33750000000000124</c:v>
                </c:pt>
                <c:pt idx="3">
                  <c:v>0.540909090909093</c:v>
                </c:pt>
              </c:numCache>
            </c:numRef>
          </c:val>
        </c:ser>
        <c:ser>
          <c:idx val="5"/>
          <c:order val="5"/>
          <c:tx>
            <c:strRef>
              <c:f>improvement!$J$7</c:f>
              <c:strCache>
                <c:ptCount val="1"/>
                <c:pt idx="0">
                  <c:v>clustering and face detector enrichment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rgbClr val="7F2F2D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improvement!$K$7:$N$7</c:f>
              <c:numCache>
                <c:formatCode>0.0%</c:formatCode>
                <c:ptCount val="4"/>
                <c:pt idx="0">
                  <c:v>0.8</c:v>
                </c:pt>
                <c:pt idx="1">
                  <c:v>0.57692307692308042</c:v>
                </c:pt>
                <c:pt idx="2">
                  <c:v>0.4</c:v>
                </c:pt>
                <c:pt idx="3">
                  <c:v>0.59545454545454568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38848"/>
        <c:axId val="101840384"/>
      </c:barChart>
      <c:catAx>
        <c:axId val="10183884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84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8403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838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059688463952565"/>
          <c:y val="9.6327892492509809E-2"/>
          <c:w val="0.51993597379614487"/>
          <c:h val="0.759312637282668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0819727568573"/>
          <c:y val="0.15366467489436217"/>
          <c:w val="0.85443208330387577"/>
          <c:h val="0.6867638353716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improvement!$J$2</c:f>
              <c:strCache>
                <c:ptCount val="1"/>
                <c:pt idx="0">
                  <c:v>original frequency-based annotation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improvement!$K$2:$N$2</c:f>
              <c:numCache>
                <c:formatCode>0.0%</c:formatCode>
                <c:ptCount val="4"/>
                <c:pt idx="0">
                  <c:v>0.56805555555555565</c:v>
                </c:pt>
                <c:pt idx="1">
                  <c:v>0.4373563218390823</c:v>
                </c:pt>
                <c:pt idx="2">
                  <c:v>0.28255813953488468</c:v>
                </c:pt>
                <c:pt idx="3">
                  <c:v>0.42560240963855506</c:v>
                </c:pt>
              </c:numCache>
            </c:numRef>
          </c:val>
        </c:ser>
        <c:ser>
          <c:idx val="1"/>
          <c:order val="1"/>
          <c:tx>
            <c:strRef>
              <c:f>improvement!$J$3</c:f>
              <c:strCache>
                <c:ptCount val="1"/>
                <c:pt idx="0">
                  <c:v>cleaned keywords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improvement!$K$3:$N$3</c:f>
              <c:numCache>
                <c:formatCode>0.0%</c:formatCode>
                <c:ptCount val="4"/>
                <c:pt idx="0">
                  <c:v>0.58194444444444471</c:v>
                </c:pt>
                <c:pt idx="1">
                  <c:v>0.44080459770114988</c:v>
                </c:pt>
                <c:pt idx="2">
                  <c:v>0.28604651162790795</c:v>
                </c:pt>
                <c:pt idx="3">
                  <c:v>0.43132530120482176</c:v>
                </c:pt>
              </c:numCache>
            </c:numRef>
          </c:val>
        </c:ser>
        <c:ser>
          <c:idx val="2"/>
          <c:order val="2"/>
          <c:tx>
            <c:strRef>
              <c:f>improvement!$J$4</c:f>
              <c:strCache>
                <c:ptCount val="1"/>
                <c:pt idx="0">
                  <c:v>boosting by distance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improvement!$K$4:$N$4</c:f>
              <c:numCache>
                <c:formatCode>0.0%</c:formatCode>
                <c:ptCount val="4"/>
                <c:pt idx="0">
                  <c:v>0.59166666666666656</c:v>
                </c:pt>
                <c:pt idx="1">
                  <c:v>0.4626436781609195</c:v>
                </c:pt>
                <c:pt idx="2">
                  <c:v>0.33953488372093166</c:v>
                </c:pt>
                <c:pt idx="3">
                  <c:v>0.45873493975903612</c:v>
                </c:pt>
              </c:numCache>
            </c:numRef>
          </c:val>
        </c:ser>
        <c:ser>
          <c:idx val="3"/>
          <c:order val="3"/>
          <c:tx>
            <c:strRef>
              <c:f>improvement!$J$5</c:f>
              <c:strCache>
                <c:ptCount val="1"/>
                <c:pt idx="0">
                  <c:v>clustering by WordNet meaning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improvement!$K$5:$N$5</c:f>
              <c:numCache>
                <c:formatCode>0.0%</c:formatCode>
                <c:ptCount val="4"/>
                <c:pt idx="0">
                  <c:v>0.65972222222222265</c:v>
                </c:pt>
                <c:pt idx="1">
                  <c:v>0.50862068965517448</c:v>
                </c:pt>
                <c:pt idx="2">
                  <c:v>0.32674418604651162</c:v>
                </c:pt>
                <c:pt idx="3">
                  <c:v>0.49427710843373479</c:v>
                </c:pt>
              </c:numCache>
            </c:numRef>
          </c:val>
        </c:ser>
        <c:ser>
          <c:idx val="4"/>
          <c:order val="4"/>
          <c:tx>
            <c:strRef>
              <c:f>improvement!$J$6</c:f>
              <c:strCache>
                <c:ptCount val="1"/>
                <c:pt idx="0">
                  <c:v>clustering and face detector boosting</c:v>
                </c:pt>
              </c:strCache>
            </c:strRef>
          </c:tx>
          <c:spPr>
            <a:pattFill prst="dkUpDiag">
              <a:fgClr>
                <a:srgbClr val="3E1716"/>
              </a:fgClr>
              <a:bgClr>
                <a:schemeClr val="accent2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improvement!$K$6:$N$6</c:f>
              <c:numCache>
                <c:formatCode>0.0%</c:formatCode>
                <c:ptCount val="4"/>
                <c:pt idx="0">
                  <c:v>0.72000000000000064</c:v>
                </c:pt>
                <c:pt idx="1">
                  <c:v>0.5346153846153846</c:v>
                </c:pt>
                <c:pt idx="2">
                  <c:v>0.33750000000000108</c:v>
                </c:pt>
                <c:pt idx="3">
                  <c:v>0.54090909090909278</c:v>
                </c:pt>
              </c:numCache>
            </c:numRef>
          </c:val>
        </c:ser>
        <c:ser>
          <c:idx val="5"/>
          <c:order val="5"/>
          <c:tx>
            <c:strRef>
              <c:f>improvement!$J$7</c:f>
              <c:strCache>
                <c:ptCount val="1"/>
                <c:pt idx="0">
                  <c:v>clustering and face detector enrichment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rgbClr val="7F2F2D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improvement!$K$7:$N$7</c:f>
              <c:numCache>
                <c:formatCode>0.0%</c:formatCode>
                <c:ptCount val="4"/>
                <c:pt idx="0">
                  <c:v>0.8</c:v>
                </c:pt>
                <c:pt idx="1">
                  <c:v>0.57692307692307998</c:v>
                </c:pt>
                <c:pt idx="2">
                  <c:v>0.4</c:v>
                </c:pt>
                <c:pt idx="3">
                  <c:v>0.59545454545454557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85440"/>
        <c:axId val="101886976"/>
      </c:barChart>
      <c:catAx>
        <c:axId val="101885440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886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1886976"/>
        <c:scaling>
          <c:orientation val="minMax"/>
          <c:max val="0.8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885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5773895493093"/>
          <c:y val="0.14893654250665533"/>
          <c:w val="0.88944231563369269"/>
          <c:h val="0.69149196775934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improvement!$J$29</c:f>
              <c:strCache>
                <c:ptCount val="1"/>
                <c:pt idx="0">
                  <c:v>original frequency-based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improvement!$K$29:$N$29</c:f>
              <c:numCache>
                <c:formatCode>0.0%</c:formatCode>
                <c:ptCount val="4"/>
                <c:pt idx="0">
                  <c:v>0.34861111111111109</c:v>
                </c:pt>
                <c:pt idx="1">
                  <c:v>0.23563218390804597</c:v>
                </c:pt>
                <c:pt idx="2">
                  <c:v>0.12325581395348863</c:v>
                </c:pt>
                <c:pt idx="3">
                  <c:v>0.23102409638554219</c:v>
                </c:pt>
              </c:numCache>
            </c:numRef>
          </c:val>
        </c:ser>
        <c:ser>
          <c:idx val="1"/>
          <c:order val="1"/>
          <c:tx>
            <c:strRef>
              <c:f>improvement!$J$30</c:f>
              <c:strCache>
                <c:ptCount val="1"/>
                <c:pt idx="0">
                  <c:v>cleaned keywords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improvement!$K$30:$N$30</c:f>
              <c:numCache>
                <c:formatCode>0.0%</c:formatCode>
                <c:ptCount val="4"/>
                <c:pt idx="0">
                  <c:v>0.36527777777777903</c:v>
                </c:pt>
                <c:pt idx="1">
                  <c:v>0.23908045977011499</c:v>
                </c:pt>
                <c:pt idx="2">
                  <c:v>0.12790697674418605</c:v>
                </c:pt>
                <c:pt idx="3">
                  <c:v>0.23765060240963837</c:v>
                </c:pt>
              </c:numCache>
            </c:numRef>
          </c:val>
        </c:ser>
        <c:ser>
          <c:idx val="2"/>
          <c:order val="2"/>
          <c:tx>
            <c:strRef>
              <c:f>improvement!$J$31</c:f>
              <c:strCache>
                <c:ptCount val="1"/>
                <c:pt idx="0">
                  <c:v>boosted by distance</c:v>
                </c:pt>
              </c:strCache>
            </c:strRef>
          </c:tx>
          <c:spPr>
            <a:solidFill>
              <a:srgbClr val="1F497D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improvement!$K$31:$N$31</c:f>
              <c:numCache>
                <c:formatCode>0.0%</c:formatCode>
                <c:ptCount val="4"/>
                <c:pt idx="0">
                  <c:v>0.35972222222222311</c:v>
                </c:pt>
                <c:pt idx="1">
                  <c:v>0.24367816091954017</c:v>
                </c:pt>
                <c:pt idx="2">
                  <c:v>0.14883720930232641</c:v>
                </c:pt>
                <c:pt idx="3">
                  <c:v>0.24427710843373496</c:v>
                </c:pt>
              </c:numCache>
            </c:numRef>
          </c:val>
        </c:ser>
        <c:ser>
          <c:idx val="3"/>
          <c:order val="3"/>
          <c:tx>
            <c:strRef>
              <c:f>improvement!$J$32</c:f>
              <c:strCache>
                <c:ptCount val="1"/>
                <c:pt idx="0">
                  <c:v>clustering by WordNet meaning</c:v>
                </c:pt>
              </c:strCache>
            </c:strRef>
          </c:tx>
          <c:spPr>
            <a:pattFill prst="dkUp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improvement!$K$32:$N$32</c:f>
              <c:numCache>
                <c:formatCode>0.0%</c:formatCode>
                <c:ptCount val="4"/>
                <c:pt idx="0">
                  <c:v>0.41527777777777891</c:v>
                </c:pt>
                <c:pt idx="1">
                  <c:v>0.28505747126436903</c:v>
                </c:pt>
                <c:pt idx="2">
                  <c:v>0.14883720930232641</c:v>
                </c:pt>
                <c:pt idx="3">
                  <c:v>0.27801204819277131</c:v>
                </c:pt>
              </c:numCache>
            </c:numRef>
          </c:val>
        </c:ser>
        <c:ser>
          <c:idx val="4"/>
          <c:order val="4"/>
          <c:tx>
            <c:strRef>
              <c:f>improvement!$J$33</c:f>
              <c:strCache>
                <c:ptCount val="1"/>
                <c:pt idx="0">
                  <c:v>clustering and face detector boosting</c:v>
                </c:pt>
              </c:strCache>
            </c:strRef>
          </c:tx>
          <c:spPr>
            <a:pattFill prst="dkUpDiag">
              <a:fgClr>
                <a:srgbClr val="3E1716"/>
              </a:fgClr>
              <a:bgClr>
                <a:schemeClr val="accent2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improvement!$K$33:$N$33</c:f>
              <c:numCache>
                <c:formatCode>0.0%</c:formatCode>
                <c:ptCount val="4"/>
                <c:pt idx="0">
                  <c:v>0.51</c:v>
                </c:pt>
                <c:pt idx="1">
                  <c:v>0.29230769230769388</c:v>
                </c:pt>
                <c:pt idx="2">
                  <c:v>0.21250000000000024</c:v>
                </c:pt>
                <c:pt idx="3">
                  <c:v>0.32727272727272888</c:v>
                </c:pt>
              </c:numCache>
            </c:numRef>
          </c:val>
        </c:ser>
        <c:ser>
          <c:idx val="5"/>
          <c:order val="5"/>
          <c:tx>
            <c:strRef>
              <c:f>improvement!$J$34</c:f>
              <c:strCache>
                <c:ptCount val="1"/>
                <c:pt idx="0">
                  <c:v>clustering and face detector enrichment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rgbClr val="7F2F2D"/>
              </a:bgClr>
            </a:patt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improvement!$K$1:$N$1</c:f>
              <c:strCache>
                <c:ptCount val="4"/>
                <c:pt idx="0">
                  <c:v>easy</c:v>
                </c:pt>
                <c:pt idx="1">
                  <c:v>medium</c:v>
                </c:pt>
                <c:pt idx="2">
                  <c:v>difficult</c:v>
                </c:pt>
                <c:pt idx="3">
                  <c:v>all together</c:v>
                </c:pt>
              </c:strCache>
            </c:strRef>
          </c:cat>
          <c:val>
            <c:numRef>
              <c:f>improvement!$K$34:$N$34</c:f>
              <c:numCache>
                <c:formatCode>0.0%</c:formatCode>
                <c:ptCount val="4"/>
                <c:pt idx="0">
                  <c:v>0.57000000000000062</c:v>
                </c:pt>
                <c:pt idx="1">
                  <c:v>0.34615384615384631</c:v>
                </c:pt>
                <c:pt idx="2">
                  <c:v>0.26250000000000001</c:v>
                </c:pt>
                <c:pt idx="3">
                  <c:v>0.38181818181818361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28576"/>
        <c:axId val="102338560"/>
      </c:barChart>
      <c:catAx>
        <c:axId val="102328576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one"/>
        <c:crossAx val="102338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338560"/>
        <c:scaling>
          <c:orientation val="minMax"/>
          <c:max val="0.8"/>
        </c:scaling>
        <c:delete val="1"/>
        <c:axPos val="l"/>
        <c:numFmt formatCode="0%" sourceLinked="0"/>
        <c:majorTickMark val="out"/>
        <c:minorTickMark val="none"/>
        <c:tickLblPos val="none"/>
        <c:crossAx val="102328576"/>
        <c:crosses val="autoZero"/>
        <c:crossBetween val="between"/>
      </c:valAx>
      <c:spPr>
        <a:solidFill>
          <a:sysClr val="window" lastClr="FFFFFF">
            <a:alpha val="31000"/>
          </a:sysClr>
        </a:solidFill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0.01342</cdr:x>
      <cdr:y>0.03012</cdr:y>
    </cdr:from>
    <cdr:to>
      <cdr:x>0.45898</cdr:x>
      <cdr:y>0.99382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72011" y="72018"/>
          <a:ext cx="2390821" cy="23042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F21C9-F157-47B4-ACF5-DB155546ED2E}" type="datetimeFigureOut">
              <a:rPr lang="cs-CZ" smtClean="0"/>
              <a:pPr/>
              <a:t>8. 10. 2013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988F6-D503-45D3-8658-01687DB272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17D6-3360-46DB-BC51-5CAFAE046A00}" type="datetimeFigureOut">
              <a:rPr lang="cs-CZ" smtClean="0"/>
              <a:pPr/>
              <a:t>8. 10. 2013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EC24-F832-4F78-85ED-421683E533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4EC24-F832-4F78-85ED-421683E533E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36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1" name="Skupina 20"/>
          <p:cNvGrpSpPr/>
          <p:nvPr userDrawn="1"/>
        </p:nvGrpSpPr>
        <p:grpSpPr>
          <a:xfrm>
            <a:off x="972000" y="3105222"/>
            <a:ext cx="7200000" cy="144000"/>
            <a:chOff x="467542" y="3105222"/>
            <a:chExt cx="8208307" cy="90000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5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4526848" y="1782222"/>
              <a:ext cx="90000" cy="2736000"/>
            </a:xfrm>
            <a:prstGeom prst="rect">
              <a:avLst/>
            </a:prstGeom>
            <a:solidFill>
              <a:srgbClr val="7AB75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1790542" y="1782222"/>
              <a:ext cx="90000" cy="2736000"/>
            </a:xfrm>
            <a:prstGeom prst="rect">
              <a:avLst/>
            </a:prstGeom>
            <a:solidFill>
              <a:srgbClr val="4F7A3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45" descr="Gold bar"/>
            <p:cNvSpPr>
              <a:spLocks noChangeArrowheads="1"/>
            </p:cNvSpPr>
            <p:nvPr userDrawn="1"/>
          </p:nvSpPr>
          <p:spPr bwMode="auto">
            <a:xfrm rot="16200000" flipH="1">
              <a:off x="7262849" y="1782222"/>
              <a:ext cx="90000" cy="2736000"/>
            </a:xfrm>
            <a:prstGeom prst="rect">
              <a:avLst/>
            </a:prstGeom>
            <a:solidFill>
              <a:srgbClr val="B4D79D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March 26, 2013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Petra Budíková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4527000" y="-414431"/>
            <a:ext cx="90000" cy="288032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1790542" y="-342271"/>
            <a:ext cx="90000" cy="2736000"/>
          </a:xfrm>
          <a:prstGeom prst="rect">
            <a:avLst/>
          </a:prstGeom>
          <a:solidFill>
            <a:srgbClr val="4F7A3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7262849" y="-342271"/>
            <a:ext cx="90000" cy="2736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4633200" y="-360518"/>
            <a:ext cx="18000" cy="2880000"/>
          </a:xfrm>
          <a:prstGeom prst="rect">
            <a:avLst/>
          </a:prstGeom>
          <a:solidFill>
            <a:srgbClr val="B4D79D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7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1826544" y="-288518"/>
            <a:ext cx="18000" cy="2736000"/>
          </a:xfrm>
          <a:prstGeom prst="rect">
            <a:avLst/>
          </a:prstGeom>
          <a:solidFill>
            <a:srgbClr val="7AB75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8" name="Rectangle 45" descr="Gold bar"/>
          <p:cNvSpPr>
            <a:spLocks noChangeArrowheads="1"/>
          </p:cNvSpPr>
          <p:nvPr userDrawn="1"/>
        </p:nvSpPr>
        <p:spPr bwMode="auto">
          <a:xfrm rot="16200000" flipH="1">
            <a:off x="7298851" y="-288518"/>
            <a:ext cx="18000" cy="2736000"/>
          </a:xfrm>
          <a:prstGeom prst="rect">
            <a:avLst/>
          </a:prstGeom>
          <a:solidFill>
            <a:srgbClr val="D6E9C9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1" name="TextovéPole 20"/>
          <p:cNvSpPr txBox="1"/>
          <p:nvPr userDrawn="1"/>
        </p:nvSpPr>
        <p:spPr>
          <a:xfrm>
            <a:off x="395533" y="6381328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IDEAS</a:t>
            </a:r>
            <a:r>
              <a:rPr lang="cs-CZ" sz="1200" dirty="0" smtClean="0"/>
              <a:t> 2013</a:t>
            </a:r>
            <a:endParaRPr lang="cs-CZ" sz="1200" dirty="0"/>
          </a:p>
        </p:txBody>
      </p:sp>
      <p:sp>
        <p:nvSpPr>
          <p:cNvPr id="22" name="TextovéPole 21"/>
          <p:cNvSpPr txBox="1"/>
          <p:nvPr userDrawn="1"/>
        </p:nvSpPr>
        <p:spPr>
          <a:xfrm>
            <a:off x="6660229" y="6401073"/>
            <a:ext cx="2160243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r"/>
            <a:r>
              <a:rPr lang="cs-CZ" sz="1200" dirty="0" err="1" smtClean="0"/>
              <a:t>Slide</a:t>
            </a:r>
            <a:r>
              <a:rPr lang="cs-CZ" sz="1200" dirty="0" smtClean="0"/>
              <a:t> </a:t>
            </a:r>
            <a:fld id="{93D9EDE2-72A8-444F-B3A0-54AF03ABC45C}" type="slidenum">
              <a:rPr lang="cs-CZ" sz="1200" smtClean="0"/>
              <a:pPr lvl="0" algn="r"/>
              <a:t>‹#›</a:t>
            </a:fld>
            <a:r>
              <a:rPr lang="cs-CZ" sz="1200" dirty="0" smtClean="0"/>
              <a:t> </a:t>
            </a:r>
            <a:r>
              <a:rPr lang="cs-CZ" sz="1200" err="1" smtClean="0"/>
              <a:t>of</a:t>
            </a:r>
            <a:r>
              <a:rPr lang="cs-CZ" sz="1200" smtClean="0"/>
              <a:t> </a:t>
            </a:r>
            <a:r>
              <a:rPr lang="en-GB" sz="1200" smtClean="0"/>
              <a:t>20</a:t>
            </a:r>
            <a:endParaRPr lang="cs-CZ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4454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4" cy="165618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Content-Based Annotation and </a:t>
            </a:r>
            <a:r>
              <a:rPr lang="en-US" sz="3000" dirty="0" err="1" smtClean="0"/>
              <a:t>Classiﬁcation</a:t>
            </a:r>
            <a:r>
              <a:rPr lang="en-US" sz="3000" dirty="0" smtClean="0"/>
              <a:t> </a:t>
            </a:r>
            <a:br>
              <a:rPr lang="en-US" sz="3000" dirty="0" smtClean="0"/>
            </a:br>
            <a:r>
              <a:rPr lang="en-US" sz="3000" dirty="0" smtClean="0"/>
              <a:t>Framework: A General Multi-Purpose Approach</a:t>
            </a:r>
            <a:endParaRPr lang="cs-CZ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692624"/>
            <a:ext cx="7848872" cy="1752600"/>
          </a:xfrm>
        </p:spPr>
        <p:txBody>
          <a:bodyPr>
            <a:noAutofit/>
          </a:bodyPr>
          <a:lstStyle/>
          <a:p>
            <a:r>
              <a:rPr lang="cs-CZ" sz="2400" dirty="0" smtClean="0"/>
              <a:t>Michal </a:t>
            </a:r>
            <a:r>
              <a:rPr lang="cs-CZ" sz="2400" dirty="0" err="1" smtClean="0"/>
              <a:t>Batko</a:t>
            </a:r>
            <a:r>
              <a:rPr lang="cs-CZ" sz="2400" dirty="0" smtClean="0"/>
              <a:t>, Jan </a:t>
            </a:r>
            <a:r>
              <a:rPr lang="cs-CZ" sz="2400" dirty="0" err="1" smtClean="0"/>
              <a:t>Botorek</a:t>
            </a:r>
            <a:r>
              <a:rPr lang="en-US" sz="2400" dirty="0" smtClean="0"/>
              <a:t>, </a:t>
            </a:r>
            <a:r>
              <a:rPr lang="en-US" sz="2400" u="sng" dirty="0" smtClean="0"/>
              <a:t>Petra Budi</a:t>
            </a:r>
            <a:r>
              <a:rPr lang="cs-CZ" sz="2400" u="sng" dirty="0" smtClean="0"/>
              <a:t>kov</a:t>
            </a:r>
            <a:r>
              <a:rPr lang="en-US" sz="2400" u="sng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Pavel</a:t>
            </a:r>
            <a:r>
              <a:rPr lang="en-US" sz="2400" dirty="0" smtClean="0"/>
              <a:t> </a:t>
            </a:r>
            <a:r>
              <a:rPr lang="en-US" sz="2400" dirty="0" err="1" smtClean="0"/>
              <a:t>Zezula</a:t>
            </a:r>
            <a:endParaRPr lang="en-US" sz="1050" dirty="0" smtClean="0"/>
          </a:p>
          <a:p>
            <a:endParaRPr lang="en-US" dirty="0" smtClean="0"/>
          </a:p>
          <a:p>
            <a:r>
              <a:rPr lang="en-US" sz="1600" dirty="0" smtClean="0"/>
              <a:t>Laboratory of Data Intensive Systems and Applications</a:t>
            </a:r>
          </a:p>
          <a:p>
            <a:r>
              <a:rPr lang="en-US" sz="1600" dirty="0" smtClean="0"/>
              <a:t>Faculty of Informatics, Masaryk University, Brno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6B82A1"/>
                </a:solidFill>
              </a:rPr>
              <a:t>IDEAS 2013</a:t>
            </a:r>
            <a:endParaRPr lang="en-US" dirty="0" smtClean="0">
              <a:solidFill>
                <a:srgbClr val="6B82A1"/>
              </a:solidFill>
            </a:endParaRPr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annotation model (cont.)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Framework components</a:t>
            </a:r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Query</a:t>
            </a:r>
          </a:p>
          <a:p>
            <a:pPr lvl="2"/>
            <a:r>
              <a:rPr lang="en-US" dirty="0" smtClean="0"/>
              <a:t>Image / image + text / (text)</a:t>
            </a:r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Knowledge sources</a:t>
            </a:r>
          </a:p>
          <a:p>
            <a:pPr lvl="2"/>
            <a:r>
              <a:rPr lang="en-US" dirty="0" smtClean="0"/>
              <a:t>Annotated image collection, </a:t>
            </a:r>
            <a:r>
              <a:rPr lang="en-US" dirty="0" err="1" smtClean="0"/>
              <a:t>WordNet</a:t>
            </a:r>
            <a:r>
              <a:rPr lang="en-US" dirty="0" smtClean="0"/>
              <a:t>, </a:t>
            </a:r>
            <a:r>
              <a:rPr lang="en-US" dirty="0" err="1" smtClean="0"/>
              <a:t>ontologies</a:t>
            </a:r>
            <a:r>
              <a:rPr lang="en-US" dirty="0" smtClean="0"/>
              <a:t>, internet, …, user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Annotation-record</a:t>
            </a:r>
          </a:p>
          <a:p>
            <a:pPr lvl="2"/>
            <a:r>
              <a:rPr lang="en-US" smtClean="0"/>
              <a:t>Query + candidate </a:t>
            </a:r>
            <a:r>
              <a:rPr lang="en-US" dirty="0" smtClean="0"/>
              <a:t>keywords, weights</a:t>
            </a:r>
            <a:r>
              <a:rPr lang="en-US" smtClean="0"/>
              <a:t>, any other knowledge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89C064"/>
                </a:solidFill>
              </a:rPr>
              <a:t>Processor modules</a:t>
            </a:r>
          </a:p>
          <a:p>
            <a:pPr lvl="2"/>
            <a:r>
              <a:rPr lang="en-US" dirty="0" smtClean="0"/>
              <a:t>Expander, transformer, reducer</a:t>
            </a:r>
            <a:endParaRPr lang="cs-CZ" dirty="0" smtClean="0"/>
          </a:p>
          <a:p>
            <a:pPr lvl="1"/>
            <a:r>
              <a:rPr lang="en-US" dirty="0" smtClean="0"/>
              <a:t>Evaluation scenarios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Clear structure, modularity</a:t>
            </a:r>
          </a:p>
          <a:p>
            <a:pPr lvl="1"/>
            <a:r>
              <a:rPr lang="en-US" dirty="0" smtClean="0"/>
              <a:t>Can be adapted to various annotation/classification tasks</a:t>
            </a:r>
          </a:p>
          <a:p>
            <a:pPr lvl="1"/>
            <a:r>
              <a:rPr lang="en-US" dirty="0" smtClean="0"/>
              <a:t>Supports extensive experiments, comparison of techniques</a:t>
            </a:r>
          </a:p>
          <a:p>
            <a:pPr lvl="1"/>
            <a:endParaRPr lang="cs-CZ" dirty="0"/>
          </a:p>
        </p:txBody>
      </p:sp>
      <p:grpSp>
        <p:nvGrpSpPr>
          <p:cNvPr id="70" name="Skupina 69"/>
          <p:cNvGrpSpPr/>
          <p:nvPr/>
        </p:nvGrpSpPr>
        <p:grpSpPr>
          <a:xfrm>
            <a:off x="7672248" y="3645020"/>
            <a:ext cx="1082816" cy="360043"/>
            <a:chOff x="4356600" y="3789039"/>
            <a:chExt cx="1082816" cy="432050"/>
          </a:xfrm>
        </p:grpSpPr>
        <p:sp>
          <p:nvSpPr>
            <p:cNvPr id="6" name="AutoShape 29"/>
            <p:cNvSpPr>
              <a:spLocks noChangeArrowheads="1"/>
            </p:cNvSpPr>
            <p:nvPr/>
          </p:nvSpPr>
          <p:spPr bwMode="auto">
            <a:xfrm rot="5400000">
              <a:off x="4689056" y="3618064"/>
              <a:ext cx="432050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r>
                <a:rPr lang="en-GB" sz="1100" smtClean="0"/>
                <a:t>Expander</a:t>
              </a:r>
              <a:endParaRPr lang="en-US" sz="1100"/>
            </a:p>
          </p:txBody>
        </p:sp>
        <p:cxnSp>
          <p:nvCxnSpPr>
            <p:cNvPr id="8" name="AutoShape 79"/>
            <p:cNvCxnSpPr>
              <a:cxnSpLocks noChangeShapeType="1"/>
              <a:stCxn id="6" idx="3"/>
            </p:cNvCxnSpPr>
            <p:nvPr/>
          </p:nvCxnSpPr>
          <p:spPr bwMode="auto">
            <a:xfrm>
              <a:off x="5292081" y="4005064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" name="AutoShape 79"/>
            <p:cNvCxnSpPr>
              <a:cxnSpLocks noChangeShapeType="1"/>
            </p:cNvCxnSpPr>
            <p:nvPr/>
          </p:nvCxnSpPr>
          <p:spPr bwMode="auto">
            <a:xfrm>
              <a:off x="4356600" y="4005064"/>
              <a:ext cx="14760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5" name="Skupina 34"/>
          <p:cNvGrpSpPr/>
          <p:nvPr/>
        </p:nvGrpSpPr>
        <p:grpSpPr>
          <a:xfrm>
            <a:off x="7467440" y="2780928"/>
            <a:ext cx="1492433" cy="746101"/>
            <a:chOff x="6603148" y="1449224"/>
            <a:chExt cx="1492433" cy="746101"/>
          </a:xfrm>
        </p:grpSpPr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6603148" y="1449224"/>
              <a:ext cx="1472113" cy="74610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100" smtClean="0"/>
                <a:t>Annotation-record</a:t>
              </a:r>
              <a:endParaRPr lang="en-US" sz="1100"/>
            </a:p>
          </p:txBody>
        </p:sp>
        <p:grpSp>
          <p:nvGrpSpPr>
            <p:cNvPr id="37" name="Skupina 36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47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8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9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0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1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52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3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38" name="Skupina 37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40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1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2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45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46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Skupina 70"/>
          <p:cNvGrpSpPr/>
          <p:nvPr/>
        </p:nvGrpSpPr>
        <p:grpSpPr>
          <a:xfrm>
            <a:off x="7671937" y="4077071"/>
            <a:ext cx="1083439" cy="360040"/>
            <a:chOff x="5648801" y="3573016"/>
            <a:chExt cx="1083439" cy="432049"/>
          </a:xfrm>
        </p:grpSpPr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5802777" y="3573016"/>
              <a:ext cx="773490" cy="432049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100" smtClean="0"/>
                <a:t>Transformer</a:t>
              </a:r>
              <a:r>
                <a:rPr lang="cs-CZ" sz="1100" smtClean="0"/>
                <a:t> </a:t>
              </a:r>
            </a:p>
          </p:txBody>
        </p:sp>
        <p:cxnSp>
          <p:nvCxnSpPr>
            <p:cNvPr id="66" name="AutoShape 79"/>
            <p:cNvCxnSpPr>
              <a:cxnSpLocks noChangeShapeType="1"/>
            </p:cNvCxnSpPr>
            <p:nvPr/>
          </p:nvCxnSpPr>
          <p:spPr bwMode="auto">
            <a:xfrm flipV="1">
              <a:off x="5648801" y="379920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AutoShape 79"/>
            <p:cNvCxnSpPr>
              <a:cxnSpLocks noChangeShapeType="1"/>
            </p:cNvCxnSpPr>
            <p:nvPr/>
          </p:nvCxnSpPr>
          <p:spPr bwMode="auto">
            <a:xfrm flipV="1">
              <a:off x="6584905" y="378904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2" name="Skupina 71"/>
          <p:cNvGrpSpPr/>
          <p:nvPr/>
        </p:nvGrpSpPr>
        <p:grpSpPr>
          <a:xfrm>
            <a:off x="7679062" y="4509119"/>
            <a:ext cx="1069189" cy="360041"/>
            <a:chOff x="6955105" y="3789093"/>
            <a:chExt cx="1069189" cy="432005"/>
          </a:xfrm>
        </p:grpSpPr>
        <p:sp>
          <p:nvSpPr>
            <p:cNvPr id="5" name="AutoShape 81"/>
            <p:cNvSpPr>
              <a:spLocks noChangeArrowheads="1"/>
            </p:cNvSpPr>
            <p:nvPr/>
          </p:nvSpPr>
          <p:spPr bwMode="auto">
            <a:xfrm rot="16200000" flipH="1">
              <a:off x="7280238" y="3618096"/>
              <a:ext cx="432005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GB" sz="1100" smtClean="0"/>
                <a:t>R</a:t>
              </a:r>
              <a:r>
                <a:rPr lang="cs-CZ" sz="1100" smtClean="0"/>
                <a:t>educer</a:t>
              </a:r>
              <a:endParaRPr lang="en-US" sz="1100" dirty="0"/>
            </a:p>
          </p:txBody>
        </p:sp>
        <p:cxnSp>
          <p:nvCxnSpPr>
            <p:cNvPr id="68" name="AutoShape 79"/>
            <p:cNvCxnSpPr>
              <a:cxnSpLocks noChangeShapeType="1"/>
            </p:cNvCxnSpPr>
            <p:nvPr/>
          </p:nvCxnSpPr>
          <p:spPr bwMode="auto">
            <a:xfrm flipV="1">
              <a:off x="6955105" y="4005063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9" name="AutoShape 79"/>
            <p:cNvCxnSpPr>
              <a:cxnSpLocks noChangeShapeType="1"/>
            </p:cNvCxnSpPr>
            <p:nvPr/>
          </p:nvCxnSpPr>
          <p:spPr bwMode="auto">
            <a:xfrm flipV="1">
              <a:off x="7876959" y="4005118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73" name="Can 39"/>
          <p:cNvSpPr/>
          <p:nvPr/>
        </p:nvSpPr>
        <p:spPr>
          <a:xfrm>
            <a:off x="7585744" y="2132856"/>
            <a:ext cx="1255824" cy="504056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 source</a:t>
            </a:r>
            <a:endParaRPr lang="cs-CZ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4" name="AutoShape 79"/>
          <p:cNvCxnSpPr>
            <a:cxnSpLocks noChangeShapeType="1"/>
          </p:cNvCxnSpPr>
          <p:nvPr/>
        </p:nvCxnSpPr>
        <p:spPr bwMode="auto">
          <a:xfrm>
            <a:off x="7304720" y="3212976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5" name="AutoShape 79"/>
          <p:cNvCxnSpPr>
            <a:cxnSpLocks noChangeShapeType="1"/>
          </p:cNvCxnSpPr>
          <p:nvPr/>
        </p:nvCxnSpPr>
        <p:spPr bwMode="auto">
          <a:xfrm>
            <a:off x="8940584" y="3212976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6" name="AutoShape 79"/>
          <p:cNvCxnSpPr>
            <a:cxnSpLocks noChangeShapeType="1"/>
          </p:cNvCxnSpPr>
          <p:nvPr/>
        </p:nvCxnSpPr>
        <p:spPr bwMode="auto">
          <a:xfrm>
            <a:off x="8848256" y="2420888"/>
            <a:ext cx="147600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Autofit/>
          </a:bodyPr>
          <a:lstStyle/>
          <a:p>
            <a:r>
              <a:rPr lang="en-GB" smtClean="0"/>
              <a:t>Basic search-based annotation</a:t>
            </a:r>
          </a:p>
          <a:p>
            <a:endParaRPr lang="en-GB"/>
          </a:p>
          <a:p>
            <a:endParaRPr lang="en-GB" smtClean="0"/>
          </a:p>
          <a:p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smtClean="0"/>
          </a:p>
          <a:p>
            <a:pPr marL="342900" lvl="2" indent="-342900"/>
            <a:endParaRPr lang="en-US" sz="1800" smtClean="0"/>
          </a:p>
          <a:p>
            <a:pPr marL="342900" lvl="2" indent="-342900"/>
            <a:endParaRPr lang="en-US" sz="1800" smtClean="0"/>
          </a:p>
          <a:p>
            <a:pPr marL="342900" lvl="2" indent="-342900"/>
            <a:r>
              <a:rPr lang="en-US" sz="1800" smtClean="0"/>
              <a:t>Simple model-based annotation</a:t>
            </a:r>
          </a:p>
          <a:p>
            <a:pPr marL="342900" lvl="2" indent="-342900"/>
            <a:endParaRPr lang="en-US" sz="2000"/>
          </a:p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examples</a:t>
            </a:r>
            <a:endParaRPr lang="cs-CZ" dirty="0"/>
          </a:p>
        </p:txBody>
      </p:sp>
      <p:cxnSp>
        <p:nvCxnSpPr>
          <p:cNvPr id="4" name="AutoShape 77"/>
          <p:cNvCxnSpPr>
            <a:cxnSpLocks noChangeShapeType="1"/>
            <a:stCxn id="45" idx="3"/>
            <a:endCxn id="21" idx="1"/>
          </p:cNvCxnSpPr>
          <p:nvPr/>
        </p:nvCxnSpPr>
        <p:spPr bwMode="auto">
          <a:xfrm flipV="1">
            <a:off x="2105592" y="3087016"/>
            <a:ext cx="216208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TextBox 8"/>
          <p:cNvSpPr txBox="1"/>
          <p:nvPr/>
        </p:nvSpPr>
        <p:spPr>
          <a:xfrm>
            <a:off x="1108675" y="2405025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6" name="Can 9"/>
          <p:cNvSpPr/>
          <p:nvPr/>
        </p:nvSpPr>
        <p:spPr>
          <a:xfrm>
            <a:off x="2265384" y="1798589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GB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Annotated 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AutoShape 79"/>
          <p:cNvCxnSpPr>
            <a:cxnSpLocks noChangeShapeType="1"/>
            <a:stCxn id="6" idx="3"/>
            <a:endCxn id="21" idx="2"/>
          </p:cNvCxnSpPr>
          <p:nvPr/>
        </p:nvCxnSpPr>
        <p:spPr bwMode="auto">
          <a:xfrm>
            <a:off x="3057472" y="2446589"/>
            <a:ext cx="2006" cy="2759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79"/>
          <p:cNvCxnSpPr>
            <a:cxnSpLocks noChangeShapeType="1"/>
            <a:stCxn id="13" idx="1"/>
            <a:endCxn id="14" idx="1"/>
          </p:cNvCxnSpPr>
          <p:nvPr/>
        </p:nvCxnSpPr>
        <p:spPr bwMode="auto">
          <a:xfrm>
            <a:off x="7110412" y="3088952"/>
            <a:ext cx="237728" cy="78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AutoShape 81"/>
          <p:cNvSpPr>
            <a:spLocks noChangeArrowheads="1"/>
          </p:cNvSpPr>
          <p:nvPr/>
        </p:nvSpPr>
        <p:spPr bwMode="auto">
          <a:xfrm rot="16200000" flipH="1">
            <a:off x="6006809" y="2399349"/>
            <a:ext cx="828000" cy="137920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GB" sz="1200" smtClean="0"/>
              <a:t>Selection of most </a:t>
            </a:r>
            <a:br>
              <a:rPr lang="en-GB" sz="1200" smtClean="0"/>
            </a:br>
            <a:r>
              <a:rPr lang="en-GB" sz="1200" smtClean="0"/>
              <a:t>frequent words</a:t>
            </a:r>
            <a:endParaRPr lang="cs-CZ" sz="1200" dirty="0" smtClean="0"/>
          </a:p>
        </p:txBody>
      </p:sp>
      <p:sp>
        <p:nvSpPr>
          <p:cNvPr id="14" name="Rectangle 24"/>
          <p:cNvSpPr/>
          <p:nvPr/>
        </p:nvSpPr>
        <p:spPr>
          <a:xfrm>
            <a:off x="7348140" y="2722534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/>
              <a:t>Simple annotation</a:t>
            </a:r>
            <a:endParaRPr lang="cs-CZ" sz="120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 rot="5400000">
            <a:off x="2573478" y="2349338"/>
            <a:ext cx="972000" cy="147535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dirty="0" err="1" smtClean="0"/>
              <a:t>Content</a:t>
            </a:r>
            <a:r>
              <a:rPr lang="cs-CZ" sz="1200" dirty="0" smtClean="0"/>
              <a:t>-</a:t>
            </a:r>
            <a:r>
              <a:rPr lang="cs-CZ" sz="1200" dirty="0" err="1" smtClean="0"/>
              <a:t>based</a:t>
            </a:r>
            <a:r>
              <a:rPr lang="cs-CZ" sz="1200" dirty="0" smtClean="0"/>
              <a:t> </a:t>
            </a:r>
            <a:r>
              <a:rPr lang="cs-CZ" sz="1200" err="1" smtClean="0"/>
              <a:t>search</a:t>
            </a:r>
            <a:r>
              <a:rPr lang="cs-CZ" sz="1200" smtClean="0"/>
              <a:t> </a:t>
            </a:r>
            <a:endParaRPr lang="cs-CZ" sz="1200" dirty="0" smtClean="0"/>
          </a:p>
        </p:txBody>
      </p:sp>
      <p:cxnSp>
        <p:nvCxnSpPr>
          <p:cNvPr id="28" name="AutoShape 79"/>
          <p:cNvCxnSpPr>
            <a:cxnSpLocks noChangeShapeType="1"/>
            <a:stCxn id="48" idx="3"/>
            <a:endCxn id="13" idx="3"/>
          </p:cNvCxnSpPr>
          <p:nvPr/>
        </p:nvCxnSpPr>
        <p:spPr bwMode="auto">
          <a:xfrm flipV="1">
            <a:off x="5505916" y="3088952"/>
            <a:ext cx="225290" cy="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9"/>
          <p:cNvCxnSpPr>
            <a:cxnSpLocks noChangeShapeType="1"/>
          </p:cNvCxnSpPr>
          <p:nvPr/>
        </p:nvCxnSpPr>
        <p:spPr bwMode="auto">
          <a:xfrm>
            <a:off x="5069329" y="3085969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79"/>
          <p:cNvCxnSpPr>
            <a:cxnSpLocks noChangeShapeType="1"/>
            <a:stCxn id="21" idx="3"/>
            <a:endCxn id="48" idx="1"/>
          </p:cNvCxnSpPr>
          <p:nvPr/>
        </p:nvCxnSpPr>
        <p:spPr bwMode="auto">
          <a:xfrm>
            <a:off x="3797156" y="3087016"/>
            <a:ext cx="236647" cy="23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50494" t="67640" r="41467" b="24977"/>
          <a:stretch/>
        </p:blipFill>
        <p:spPr bwMode="auto">
          <a:xfrm>
            <a:off x="899592" y="2645923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Skupina 46"/>
          <p:cNvGrpSpPr/>
          <p:nvPr/>
        </p:nvGrpSpPr>
        <p:grpSpPr>
          <a:xfrm>
            <a:off x="4033803" y="2693294"/>
            <a:ext cx="1492433" cy="792163"/>
            <a:chOff x="6603148" y="1403162"/>
            <a:chExt cx="1492433" cy="792163"/>
          </a:xfrm>
        </p:grpSpPr>
        <p:sp>
          <p:nvSpPr>
            <p:cNvPr id="48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49" name="Skupina 48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59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60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61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62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63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64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65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50" name="Skupina 49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52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53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4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55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6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57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8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51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5" name="AutoShape 77"/>
          <p:cNvCxnSpPr>
            <a:cxnSpLocks noChangeShapeType="1"/>
            <a:stCxn id="86" idx="3"/>
            <a:endCxn id="82" idx="1"/>
          </p:cNvCxnSpPr>
          <p:nvPr/>
        </p:nvCxnSpPr>
        <p:spPr bwMode="auto">
          <a:xfrm flipV="1">
            <a:off x="2105592" y="5607296"/>
            <a:ext cx="216208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6" name="TextBox 8"/>
          <p:cNvSpPr txBox="1"/>
          <p:nvPr/>
        </p:nvSpPr>
        <p:spPr>
          <a:xfrm>
            <a:off x="1108675" y="4925305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77" name="Can 9"/>
          <p:cNvSpPr/>
          <p:nvPr/>
        </p:nvSpPr>
        <p:spPr>
          <a:xfrm>
            <a:off x="5590272" y="4259897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GB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Annotated 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collection, WordNet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8" name="AutoShape 79"/>
          <p:cNvCxnSpPr>
            <a:cxnSpLocks noChangeShapeType="1"/>
            <a:stCxn id="77" idx="3"/>
            <a:endCxn id="107" idx="2"/>
          </p:cNvCxnSpPr>
          <p:nvPr/>
        </p:nvCxnSpPr>
        <p:spPr bwMode="auto">
          <a:xfrm>
            <a:off x="6382360" y="4907897"/>
            <a:ext cx="334" cy="313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9" name="AutoShape 79"/>
          <p:cNvCxnSpPr>
            <a:cxnSpLocks noChangeShapeType="1"/>
            <a:stCxn id="107" idx="3"/>
            <a:endCxn id="81" idx="1"/>
          </p:cNvCxnSpPr>
          <p:nvPr/>
        </p:nvCxnSpPr>
        <p:spPr bwMode="auto">
          <a:xfrm>
            <a:off x="7146741" y="5586374"/>
            <a:ext cx="231804" cy="2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1" name="Rectangle 24"/>
          <p:cNvSpPr/>
          <p:nvPr/>
        </p:nvSpPr>
        <p:spPr>
          <a:xfrm>
            <a:off x="7378545" y="5212334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smtClean="0"/>
              <a:t>Simple annotation</a:t>
            </a:r>
            <a:endParaRPr lang="cs-CZ" sz="1200"/>
          </a:p>
        </p:txBody>
      </p:sp>
      <p:sp>
        <p:nvSpPr>
          <p:cNvPr id="82" name="AutoShape 29"/>
          <p:cNvSpPr>
            <a:spLocks noChangeArrowheads="1"/>
          </p:cNvSpPr>
          <p:nvPr/>
        </p:nvSpPr>
        <p:spPr bwMode="auto">
          <a:xfrm rot="5400000">
            <a:off x="2528852" y="4914244"/>
            <a:ext cx="972000" cy="138610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GB" sz="1200" smtClean="0"/>
              <a:t>Concept classifiers</a:t>
            </a:r>
            <a:endParaRPr lang="cs-CZ" sz="1200" dirty="0" smtClean="0"/>
          </a:p>
        </p:txBody>
      </p:sp>
      <p:cxnSp>
        <p:nvCxnSpPr>
          <p:cNvPr id="83" name="AutoShape 79"/>
          <p:cNvCxnSpPr>
            <a:cxnSpLocks noChangeShapeType="1"/>
            <a:stCxn id="88" idx="3"/>
          </p:cNvCxnSpPr>
          <p:nvPr/>
        </p:nvCxnSpPr>
        <p:spPr bwMode="auto">
          <a:xfrm flipV="1">
            <a:off x="5396041" y="5609232"/>
            <a:ext cx="225290" cy="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" name="AutoShape 79"/>
          <p:cNvCxnSpPr>
            <a:cxnSpLocks noChangeShapeType="1"/>
          </p:cNvCxnSpPr>
          <p:nvPr/>
        </p:nvCxnSpPr>
        <p:spPr bwMode="auto">
          <a:xfrm>
            <a:off x="4959454" y="5606249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5" name="AutoShape 79"/>
          <p:cNvCxnSpPr>
            <a:cxnSpLocks noChangeShapeType="1"/>
            <a:stCxn id="82" idx="3"/>
            <a:endCxn id="88" idx="1"/>
          </p:cNvCxnSpPr>
          <p:nvPr/>
        </p:nvCxnSpPr>
        <p:spPr bwMode="auto">
          <a:xfrm>
            <a:off x="3707904" y="5607296"/>
            <a:ext cx="216024" cy="23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8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50494" t="67640" r="41467" b="24977"/>
          <a:stretch/>
        </p:blipFill>
        <p:spPr bwMode="auto">
          <a:xfrm>
            <a:off x="899592" y="5166203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7" name="Skupina 86"/>
          <p:cNvGrpSpPr/>
          <p:nvPr/>
        </p:nvGrpSpPr>
        <p:grpSpPr>
          <a:xfrm>
            <a:off x="3923928" y="5213574"/>
            <a:ext cx="1492433" cy="792163"/>
            <a:chOff x="6603148" y="1403162"/>
            <a:chExt cx="1492433" cy="792163"/>
          </a:xfrm>
        </p:grpSpPr>
        <p:sp>
          <p:nvSpPr>
            <p:cNvPr id="88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89" name="Skupina 88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99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00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01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02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03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04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05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90" name="Skupina 89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92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93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94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95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96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97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98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91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" name="AutoShape 29"/>
          <p:cNvSpPr>
            <a:spLocks noChangeArrowheads="1"/>
          </p:cNvSpPr>
          <p:nvPr/>
        </p:nvSpPr>
        <p:spPr bwMode="auto">
          <a:xfrm rot="5400000">
            <a:off x="5896694" y="4822327"/>
            <a:ext cx="972000" cy="152809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GB" sz="1200" smtClean="0"/>
              <a:t>Expansion by synonyms</a:t>
            </a:r>
            <a:br>
              <a:rPr lang="en-GB" sz="1200" smtClean="0"/>
            </a:br>
            <a:r>
              <a:rPr lang="en-GB" sz="1200" smtClean="0"/>
              <a:t>and co-occurring words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7792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Advanced example</a:t>
            </a:r>
            <a:r>
              <a:rPr lang="en-US" dirty="0" smtClean="0"/>
              <a:t>: Hierarchic image annotation</a:t>
            </a:r>
            <a:endParaRPr lang="cs-CZ" dirty="0"/>
          </a:p>
        </p:txBody>
      </p:sp>
      <p:cxnSp>
        <p:nvCxnSpPr>
          <p:cNvPr id="4" name="AutoShape 77"/>
          <p:cNvCxnSpPr>
            <a:cxnSpLocks noChangeShapeType="1"/>
            <a:stCxn id="45" idx="3"/>
            <a:endCxn id="21" idx="1"/>
          </p:cNvCxnSpPr>
          <p:nvPr/>
        </p:nvCxnSpPr>
        <p:spPr bwMode="auto">
          <a:xfrm flipV="1">
            <a:off x="1464714" y="2595313"/>
            <a:ext cx="216208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TextBox 8"/>
          <p:cNvSpPr txBox="1"/>
          <p:nvPr/>
        </p:nvSpPr>
        <p:spPr>
          <a:xfrm>
            <a:off x="560125" y="1913322"/>
            <a:ext cx="578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Query</a:t>
            </a:r>
            <a:endParaRPr lang="cs-CZ" sz="1200" b="1" dirty="0"/>
          </a:p>
        </p:txBody>
      </p:sp>
      <p:sp>
        <p:nvSpPr>
          <p:cNvPr id="6" name="Can 9"/>
          <p:cNvSpPr/>
          <p:nvPr/>
        </p:nvSpPr>
        <p:spPr>
          <a:xfrm>
            <a:off x="1716834" y="1306886"/>
            <a:ext cx="1584176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s, </a:t>
            </a:r>
            <a:r>
              <a:rPr lang="cs-CZ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dictionaries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05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cs-CZ" sz="105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  <a:endParaRPr lang="cs-CZ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an 10"/>
          <p:cNvSpPr/>
          <p:nvPr/>
        </p:nvSpPr>
        <p:spPr>
          <a:xfrm>
            <a:off x="5321247" y="1299368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ontologies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AutoShape 79"/>
          <p:cNvCxnSpPr>
            <a:cxnSpLocks noChangeShapeType="1"/>
            <a:stCxn id="6" idx="3"/>
            <a:endCxn id="21" idx="2"/>
          </p:cNvCxnSpPr>
          <p:nvPr/>
        </p:nvCxnSpPr>
        <p:spPr bwMode="auto">
          <a:xfrm>
            <a:off x="2508922" y="1954886"/>
            <a:ext cx="0" cy="2759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8981" y="2217313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err="1" smtClean="0"/>
              <a:t>Semantic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weight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transformer</a:t>
            </a:r>
            <a:r>
              <a:rPr lang="cs-CZ" sz="1200" smtClean="0"/>
              <a:t> </a:t>
            </a:r>
          </a:p>
        </p:txBody>
      </p:sp>
      <p:sp>
        <p:nvSpPr>
          <p:cNvPr id="10" name="AutoShape 81"/>
          <p:cNvSpPr>
            <a:spLocks noChangeArrowheads="1"/>
          </p:cNvSpPr>
          <p:nvPr/>
        </p:nvSpPr>
        <p:spPr bwMode="auto">
          <a:xfrm rot="16200000" flipH="1" flipV="1">
            <a:off x="1914755" y="3871094"/>
            <a:ext cx="828000" cy="129603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en-US" sz="1200" dirty="0" smtClean="0"/>
              <a:t>K</a:t>
            </a:r>
            <a:r>
              <a:rPr lang="cs-CZ" sz="1200" dirty="0" err="1" smtClean="0"/>
              <a:t>eyword</a:t>
            </a:r>
            <a:r>
              <a:rPr lang="cs-CZ" sz="1200" dirty="0" smtClean="0"/>
              <a:t> </a:t>
            </a:r>
            <a:r>
              <a:rPr lang="en-US" sz="1200" dirty="0" smtClean="0"/>
              <a:t>/category</a:t>
            </a:r>
            <a:endParaRPr lang="cs-CZ" sz="1200" dirty="0" smtClean="0"/>
          </a:p>
          <a:p>
            <a:pPr algn="ctr"/>
            <a:r>
              <a:rPr lang="cs-CZ" sz="1200" dirty="0" err="1" smtClean="0"/>
              <a:t>selection</a:t>
            </a:r>
            <a:endParaRPr lang="en-US" sz="1200" dirty="0"/>
          </a:p>
        </p:txBody>
      </p:sp>
      <p:cxnSp>
        <p:nvCxnSpPr>
          <p:cNvPr id="11" name="AutoShape 80"/>
          <p:cNvCxnSpPr>
            <a:cxnSpLocks noChangeShapeType="1"/>
            <a:stCxn id="10" idx="1"/>
            <a:endCxn id="16" idx="3"/>
          </p:cNvCxnSpPr>
          <p:nvPr/>
        </p:nvCxnSpPr>
        <p:spPr bwMode="auto">
          <a:xfrm flipH="1">
            <a:off x="1392706" y="4519110"/>
            <a:ext cx="288033" cy="35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2" name="AutoShape 79"/>
          <p:cNvCxnSpPr>
            <a:cxnSpLocks noChangeShapeType="1"/>
            <a:stCxn id="13" idx="1"/>
            <a:endCxn id="14" idx="1"/>
          </p:cNvCxnSpPr>
          <p:nvPr/>
        </p:nvCxnSpPr>
        <p:spPr bwMode="auto">
          <a:xfrm>
            <a:off x="7153234" y="2597249"/>
            <a:ext cx="237402" cy="78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" name="AutoShape 81"/>
          <p:cNvSpPr>
            <a:spLocks noChangeArrowheads="1"/>
          </p:cNvSpPr>
          <p:nvPr/>
        </p:nvSpPr>
        <p:spPr bwMode="auto">
          <a:xfrm rot="16200000" flipH="1">
            <a:off x="6235234" y="2093249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dirty="0" smtClean="0"/>
              <a:t>Basic </a:t>
            </a:r>
            <a:r>
              <a:rPr lang="cs-CZ" sz="1200" dirty="0" err="1" smtClean="0"/>
              <a:t>concept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reducer</a:t>
            </a:r>
            <a:endParaRPr lang="en-US" sz="1200" dirty="0"/>
          </a:p>
        </p:txBody>
      </p:sp>
      <p:sp>
        <p:nvSpPr>
          <p:cNvPr id="14" name="Rectangle 24"/>
          <p:cNvSpPr/>
          <p:nvPr/>
        </p:nvSpPr>
        <p:spPr>
          <a:xfrm>
            <a:off x="7390636" y="2230831"/>
            <a:ext cx="914400" cy="748499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smtClean="0"/>
              <a:t>Basic </a:t>
            </a:r>
            <a:r>
              <a:rPr lang="cs-CZ" sz="1200" err="1" smtClean="0"/>
              <a:t>level</a:t>
            </a:r>
            <a:r>
              <a:rPr lang="cs-CZ" sz="1200" smtClean="0"/>
              <a:t> </a:t>
            </a:r>
            <a:r>
              <a:rPr lang="cs-CZ" sz="1200" err="1" smtClean="0"/>
              <a:t>category</a:t>
            </a:r>
            <a:endParaRPr lang="cs-CZ" sz="1200"/>
          </a:p>
        </p:txBody>
      </p:sp>
      <p:pic>
        <p:nvPicPr>
          <p:cNvPr id="15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33466" y="3346576"/>
            <a:ext cx="659014" cy="739837"/>
          </a:xfrm>
          <a:prstGeom prst="rect">
            <a:avLst/>
          </a:prstGeom>
          <a:noFill/>
        </p:spPr>
      </p:pic>
      <p:sp>
        <p:nvSpPr>
          <p:cNvPr id="16" name="Rectangle 37"/>
          <p:cNvSpPr/>
          <p:nvPr/>
        </p:nvSpPr>
        <p:spPr>
          <a:xfrm>
            <a:off x="303660" y="4105109"/>
            <a:ext cx="1089046" cy="835200"/>
          </a:xfrm>
          <a:prstGeom prst="rect">
            <a:avLst/>
          </a:prstGeom>
          <a:solidFill>
            <a:srgbClr val="6B82A1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Result</a:t>
            </a:r>
            <a:r>
              <a:rPr lang="en-US" sz="1200" dirty="0" smtClean="0"/>
              <a:t>  or next level category</a:t>
            </a:r>
          </a:p>
        </p:txBody>
      </p:sp>
      <p:sp>
        <p:nvSpPr>
          <p:cNvPr id="17" name="AutoShape 81"/>
          <p:cNvSpPr>
            <a:spLocks noChangeArrowheads="1"/>
          </p:cNvSpPr>
          <p:nvPr/>
        </p:nvSpPr>
        <p:spPr bwMode="auto">
          <a:xfrm rot="16200000" flipH="1">
            <a:off x="4723066" y="4012323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Specialized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classifiers</a:t>
            </a:r>
            <a:endParaRPr lang="en-US" sz="1200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264974" y="4138322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dirty="0" err="1" smtClean="0"/>
              <a:t>Semantic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weight</a:t>
            </a:r>
            <a:endParaRPr lang="cs-CZ" sz="1200" dirty="0" smtClean="0"/>
          </a:p>
          <a:p>
            <a:pPr algn="ctr"/>
            <a:r>
              <a:rPr lang="cs-CZ" sz="1200" dirty="0" err="1" smtClean="0"/>
              <a:t>transformer</a:t>
            </a:r>
            <a:r>
              <a:rPr lang="cs-CZ" sz="1200" dirty="0" smtClean="0"/>
              <a:t> </a:t>
            </a:r>
          </a:p>
        </p:txBody>
      </p:sp>
      <p:pic>
        <p:nvPicPr>
          <p:cNvPr id="19" name="Picture 10" descr="https://encrypted-tbn2.gstatic.com/images?q=tbn:ANd9GcSHXTHafqEy-bvtoZupLAWXaUznGX67d5gGtDTPjVNo5h04Ua-q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14787" y="5281451"/>
            <a:ext cx="659014" cy="739837"/>
          </a:xfrm>
          <a:prstGeom prst="rect">
            <a:avLst/>
          </a:prstGeom>
          <a:noFill/>
        </p:spPr>
      </p:pic>
      <p:sp>
        <p:nvSpPr>
          <p:cNvPr id="20" name="AutoShape 29"/>
          <p:cNvSpPr>
            <a:spLocks noChangeArrowheads="1"/>
          </p:cNvSpPr>
          <p:nvPr/>
        </p:nvSpPr>
        <p:spPr bwMode="auto">
          <a:xfrm rot="5400000">
            <a:off x="3653579" y="2090266"/>
            <a:ext cx="828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err="1" smtClean="0"/>
              <a:t>Global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classifiers</a:t>
            </a:r>
            <a:endParaRPr lang="en-US" sz="1200"/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 rot="5400000">
            <a:off x="2022922" y="1767313"/>
            <a:ext cx="972000" cy="1656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dirty="0" err="1" smtClean="0"/>
              <a:t>Content</a:t>
            </a:r>
            <a:r>
              <a:rPr lang="cs-CZ" sz="1200" dirty="0" smtClean="0"/>
              <a:t>-</a:t>
            </a:r>
            <a:r>
              <a:rPr lang="cs-CZ" sz="1200" dirty="0" err="1" smtClean="0"/>
              <a:t>based</a:t>
            </a:r>
            <a:r>
              <a:rPr lang="cs-CZ" sz="1200" dirty="0" smtClean="0"/>
              <a:t> </a:t>
            </a:r>
            <a:r>
              <a:rPr lang="cs-CZ" sz="1200" err="1" smtClean="0"/>
              <a:t>search</a:t>
            </a:r>
            <a:r>
              <a:rPr lang="cs-CZ" sz="1200" smtClean="0"/>
              <a:t> </a:t>
            </a:r>
            <a:endParaRPr lang="cs-CZ" sz="1200" dirty="0" smtClean="0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081338" y="5328440"/>
            <a:ext cx="1152128" cy="648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smtClean="0"/>
              <a:t>Relevance </a:t>
            </a:r>
          </a:p>
          <a:p>
            <a:pPr algn="ctr"/>
            <a:r>
              <a:rPr lang="cs-CZ" sz="1200" smtClean="0"/>
              <a:t>feedback</a:t>
            </a:r>
            <a:endParaRPr lang="en-US" sz="1200"/>
          </a:p>
        </p:txBody>
      </p:sp>
      <p:sp>
        <p:nvSpPr>
          <p:cNvPr id="23" name="AutoShape 81"/>
          <p:cNvSpPr>
            <a:spLocks noChangeArrowheads="1"/>
          </p:cNvSpPr>
          <p:nvPr/>
        </p:nvSpPr>
        <p:spPr bwMode="auto">
          <a:xfrm rot="16200000" flipH="1">
            <a:off x="6235298" y="3691110"/>
            <a:ext cx="972000" cy="1656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Multi</a:t>
            </a:r>
            <a:r>
              <a:rPr lang="cs-CZ" sz="1200" smtClean="0"/>
              <a:t>-</a:t>
            </a:r>
            <a:r>
              <a:rPr lang="cs-CZ" sz="1200" err="1" smtClean="0"/>
              <a:t>modal</a:t>
            </a:r>
            <a:r>
              <a:rPr lang="cs-CZ" sz="1200" smtClean="0"/>
              <a:t> search</a:t>
            </a:r>
          </a:p>
        </p:txBody>
      </p:sp>
      <p:sp>
        <p:nvSpPr>
          <p:cNvPr id="24" name="Can 99"/>
          <p:cNvSpPr/>
          <p:nvPr/>
        </p:nvSpPr>
        <p:spPr>
          <a:xfrm>
            <a:off x="5857202" y="3290474"/>
            <a:ext cx="172819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mage collection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s, web, 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dictionaries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279316" y="5327370"/>
            <a:ext cx="1152128" cy="648000"/>
          </a:xfrm>
          <a:prstGeom prst="rect">
            <a:avLst/>
          </a:prstGeom>
          <a:solidFill>
            <a:srgbClr val="6B82A1">
              <a:alpha val="27000"/>
            </a:srgbClr>
          </a:solidFill>
          <a:ln w="12700" cmpd="sng">
            <a:solidFill>
              <a:srgbClr val="6B82A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smtClean="0"/>
              <a:t>Relevance </a:t>
            </a:r>
          </a:p>
          <a:p>
            <a:pPr algn="ctr"/>
            <a:r>
              <a:rPr lang="cs-CZ" sz="1200" smtClean="0"/>
              <a:t>feedback</a:t>
            </a:r>
            <a:endParaRPr lang="en-US" sz="1200"/>
          </a:p>
        </p:txBody>
      </p:sp>
      <p:cxnSp>
        <p:nvCxnSpPr>
          <p:cNvPr id="26" name="AutoShape 79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5348981" y="1947368"/>
            <a:ext cx="656342" cy="269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79"/>
          <p:cNvCxnSpPr>
            <a:cxnSpLocks noChangeShapeType="1"/>
            <a:stCxn id="7" idx="3"/>
            <a:endCxn id="13" idx="2"/>
          </p:cNvCxnSpPr>
          <p:nvPr/>
        </p:nvCxnSpPr>
        <p:spPr bwMode="auto">
          <a:xfrm>
            <a:off x="6005323" y="1947368"/>
            <a:ext cx="643911" cy="3393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79"/>
          <p:cNvCxnSpPr>
            <a:cxnSpLocks noChangeShapeType="1"/>
            <a:stCxn id="9" idx="3"/>
            <a:endCxn id="13" idx="3"/>
          </p:cNvCxnSpPr>
          <p:nvPr/>
        </p:nvCxnSpPr>
        <p:spPr bwMode="auto">
          <a:xfrm>
            <a:off x="5888981" y="2595313"/>
            <a:ext cx="256253" cy="19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79"/>
          <p:cNvCxnSpPr>
            <a:cxnSpLocks noChangeShapeType="1"/>
            <a:stCxn id="20" idx="3"/>
            <a:endCxn id="9" idx="1"/>
          </p:cNvCxnSpPr>
          <p:nvPr/>
        </p:nvCxnSpPr>
        <p:spPr bwMode="auto">
          <a:xfrm>
            <a:off x="4571579" y="2594266"/>
            <a:ext cx="237402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0" name="AutoShape 79"/>
          <p:cNvCxnSpPr>
            <a:cxnSpLocks noChangeShapeType="1"/>
            <a:stCxn id="21" idx="3"/>
            <a:endCxn id="20" idx="1"/>
          </p:cNvCxnSpPr>
          <p:nvPr/>
        </p:nvCxnSpPr>
        <p:spPr bwMode="auto">
          <a:xfrm flipV="1">
            <a:off x="3336922" y="2594266"/>
            <a:ext cx="226657" cy="10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79"/>
          <p:cNvCxnSpPr>
            <a:cxnSpLocks noChangeShapeType="1"/>
            <a:stCxn id="23" idx="3"/>
            <a:endCxn id="17" idx="1"/>
          </p:cNvCxnSpPr>
          <p:nvPr/>
        </p:nvCxnSpPr>
        <p:spPr bwMode="auto">
          <a:xfrm flipH="1" flipV="1">
            <a:off x="5641066" y="4516323"/>
            <a:ext cx="252232" cy="2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79"/>
          <p:cNvCxnSpPr>
            <a:cxnSpLocks noChangeShapeType="1"/>
            <a:stCxn id="19" idx="3"/>
            <a:endCxn id="25" idx="1"/>
          </p:cNvCxnSpPr>
          <p:nvPr/>
        </p:nvCxnSpPr>
        <p:spPr bwMode="auto">
          <a:xfrm>
            <a:off x="2473801" y="5651370"/>
            <a:ext cx="80551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33" name="AutoShape 79"/>
          <p:cNvCxnSpPr>
            <a:cxnSpLocks noChangeShapeType="1"/>
            <a:stCxn id="18" idx="1"/>
            <a:endCxn id="10" idx="3"/>
          </p:cNvCxnSpPr>
          <p:nvPr/>
        </p:nvCxnSpPr>
        <p:spPr bwMode="auto">
          <a:xfrm flipH="1">
            <a:off x="2976771" y="4516322"/>
            <a:ext cx="288203" cy="2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79"/>
          <p:cNvCxnSpPr>
            <a:cxnSpLocks noChangeShapeType="1"/>
            <a:stCxn id="17" idx="3"/>
            <a:endCxn id="18" idx="3"/>
          </p:cNvCxnSpPr>
          <p:nvPr/>
        </p:nvCxnSpPr>
        <p:spPr bwMode="auto">
          <a:xfrm flipH="1" flipV="1">
            <a:off x="4344974" y="4516322"/>
            <a:ext cx="288092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Can 215"/>
          <p:cNvSpPr/>
          <p:nvPr/>
        </p:nvSpPr>
        <p:spPr>
          <a:xfrm>
            <a:off x="3120898" y="3319277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en-US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/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specialized</a:t>
            </a:r>
            <a:r>
              <a:rPr lang="cs-CZ" sz="105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050" i="1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ontologies</a:t>
            </a:r>
            <a:endParaRPr lang="cs-CZ" sz="105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6" name="AutoShape 79"/>
          <p:cNvCxnSpPr>
            <a:cxnSpLocks noChangeShapeType="1"/>
            <a:stCxn id="35" idx="3"/>
            <a:endCxn id="18" idx="0"/>
          </p:cNvCxnSpPr>
          <p:nvPr/>
        </p:nvCxnSpPr>
        <p:spPr bwMode="auto">
          <a:xfrm>
            <a:off x="3804974" y="3967277"/>
            <a:ext cx="0" cy="1710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79"/>
          <p:cNvCxnSpPr>
            <a:cxnSpLocks noChangeShapeType="1"/>
            <a:stCxn id="24" idx="3"/>
            <a:endCxn id="23" idx="2"/>
          </p:cNvCxnSpPr>
          <p:nvPr/>
        </p:nvCxnSpPr>
        <p:spPr bwMode="auto">
          <a:xfrm>
            <a:off x="6721298" y="3938474"/>
            <a:ext cx="0" cy="2161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8" name="Elbow Connector 235"/>
          <p:cNvCxnSpPr>
            <a:stCxn id="14" idx="3"/>
            <a:endCxn id="15" idx="0"/>
          </p:cNvCxnSpPr>
          <p:nvPr/>
        </p:nvCxnSpPr>
        <p:spPr>
          <a:xfrm>
            <a:off x="8305036" y="2605081"/>
            <a:ext cx="257937" cy="741495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39" name="Shape 239"/>
          <p:cNvCxnSpPr>
            <a:stCxn id="15" idx="2"/>
            <a:endCxn id="22" idx="3"/>
          </p:cNvCxnSpPr>
          <p:nvPr/>
        </p:nvCxnSpPr>
        <p:spPr>
          <a:xfrm rot="5400000">
            <a:off x="7615207" y="4704673"/>
            <a:ext cx="1566027" cy="329507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0" name="Shape 240"/>
          <p:cNvCxnSpPr>
            <a:stCxn id="14" idx="2"/>
            <a:endCxn id="23" idx="1"/>
          </p:cNvCxnSpPr>
          <p:nvPr/>
        </p:nvCxnSpPr>
        <p:spPr>
          <a:xfrm rot="5400000">
            <a:off x="6928677" y="3599951"/>
            <a:ext cx="1539780" cy="298538"/>
          </a:xfrm>
          <a:prstGeom prst="bentConnector3">
            <a:avLst>
              <a:gd name="adj1" fmla="val 9956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" name="Shape 246"/>
          <p:cNvCxnSpPr>
            <a:stCxn id="22" idx="1"/>
            <a:endCxn id="23" idx="0"/>
          </p:cNvCxnSpPr>
          <p:nvPr/>
        </p:nvCxnSpPr>
        <p:spPr>
          <a:xfrm rot="10800000">
            <a:off x="6721298" y="4883610"/>
            <a:ext cx="360040" cy="76883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2" name="Elbow Connector 249"/>
          <p:cNvCxnSpPr>
            <a:stCxn id="25" idx="3"/>
          </p:cNvCxnSpPr>
          <p:nvPr/>
        </p:nvCxnSpPr>
        <p:spPr>
          <a:xfrm flipV="1">
            <a:off x="4431444" y="4941168"/>
            <a:ext cx="2145838" cy="710202"/>
          </a:xfrm>
          <a:prstGeom prst="bentConnector3">
            <a:avLst>
              <a:gd name="adj1" fmla="val 100045"/>
            </a:avLst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3" name="Shape 256"/>
          <p:cNvCxnSpPr>
            <a:stCxn id="16" idx="2"/>
            <a:endCxn id="19" idx="1"/>
          </p:cNvCxnSpPr>
          <p:nvPr/>
        </p:nvCxnSpPr>
        <p:spPr>
          <a:xfrm rot="16200000" flipH="1">
            <a:off x="975955" y="4812537"/>
            <a:ext cx="711061" cy="966604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</p:cxnSp>
      <p:cxnSp>
        <p:nvCxnSpPr>
          <p:cNvPr id="44" name="Elbow Connector 46"/>
          <p:cNvCxnSpPr>
            <a:stCxn id="16" idx="2"/>
          </p:cNvCxnSpPr>
          <p:nvPr/>
        </p:nvCxnSpPr>
        <p:spPr>
          <a:xfrm rot="16200000" flipH="1">
            <a:off x="3568287" y="2220204"/>
            <a:ext cx="288893" cy="5729101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 type="none" w="med" len="med"/>
          </a:ln>
          <a:effectLst/>
        </p:spPr>
      </p:cxn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50494" t="67640" r="41467" b="24977"/>
          <a:stretch/>
        </p:blipFill>
        <p:spPr bwMode="auto">
          <a:xfrm>
            <a:off x="258714" y="2154220"/>
            <a:ext cx="1206000" cy="8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Vývojový diagram: alternativní postup 46"/>
          <p:cNvSpPr/>
          <p:nvPr/>
        </p:nvSpPr>
        <p:spPr>
          <a:xfrm>
            <a:off x="7949584" y="1745497"/>
            <a:ext cx="914400" cy="612648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48" name="Vývojový diagram: alternativní postup 47"/>
          <p:cNvSpPr/>
          <p:nvPr/>
        </p:nvSpPr>
        <p:spPr>
          <a:xfrm>
            <a:off x="102924" y="3573016"/>
            <a:ext cx="1577814" cy="71919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outdoor, pinguins, whales, snow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49" name="Vývojový diagram: alternativní postup 48"/>
          <p:cNvSpPr/>
          <p:nvPr/>
        </p:nvSpPr>
        <p:spPr>
          <a:xfrm>
            <a:off x="3059590" y="5877272"/>
            <a:ext cx="1577814" cy="71919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outdoor, pinguins, </a:t>
            </a:r>
            <a:r>
              <a:rPr lang="en-GB" sz="1400" strike="sngStrike" smtClean="0">
                <a:solidFill>
                  <a:schemeClr val="accent2"/>
                </a:solidFill>
              </a:rPr>
              <a:t>whales</a:t>
            </a:r>
            <a:r>
              <a:rPr lang="en-GB" sz="1400" smtClean="0">
                <a:solidFill>
                  <a:schemeClr val="accent2"/>
                </a:solidFill>
              </a:rPr>
              <a:t>, snow</a:t>
            </a:r>
            <a:endParaRPr lang="en-GB" sz="1400">
              <a:solidFill>
                <a:schemeClr val="accent2"/>
              </a:solidFill>
            </a:endParaRPr>
          </a:p>
        </p:txBody>
      </p:sp>
      <p:sp>
        <p:nvSpPr>
          <p:cNvPr id="50" name="Vývojový diagram: alternativní postup 49"/>
          <p:cNvSpPr/>
          <p:nvPr/>
        </p:nvSpPr>
        <p:spPr>
          <a:xfrm>
            <a:off x="102924" y="3429000"/>
            <a:ext cx="1577814" cy="869072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accent2"/>
                </a:solidFill>
              </a:rPr>
              <a:t>animals, nature, outdoor, snow, pinguins, group, standing</a:t>
            </a:r>
            <a:endParaRPr lang="en-GB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1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mph" presetSubtype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7" presetClass="emph" presetSubtype="1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modules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“The brain of the annotation process”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342900" lvl="2" indent="-342900"/>
            <a:r>
              <a:rPr lang="en-US" sz="2000" dirty="0" smtClean="0"/>
              <a:t>Expanders</a:t>
            </a:r>
          </a:p>
          <a:p>
            <a:pPr marL="800100" lvl="3" indent="-342900"/>
            <a:r>
              <a:rPr lang="en-US" sz="1800" dirty="0" smtClean="0"/>
              <a:t>Provide candidate keywords</a:t>
            </a:r>
          </a:p>
          <a:p>
            <a:pPr marL="800100" lvl="3" indent="-342900"/>
            <a:r>
              <a:rPr lang="en-US" sz="1800" dirty="0" smtClean="0">
                <a:solidFill>
                  <a:srgbClr val="89C064"/>
                </a:solidFill>
              </a:rPr>
              <a:t>Visual-based nearest-neighbor search</a:t>
            </a:r>
          </a:p>
          <a:p>
            <a:pPr marL="1257300" lvl="4" indent="-342900"/>
            <a:r>
              <a:rPr lang="en-US" sz="1600" dirty="0" smtClean="0"/>
              <a:t>Similarity measured by MPEG-7 global descriptors</a:t>
            </a:r>
          </a:p>
          <a:p>
            <a:pPr marL="1257300" lvl="4" indent="-342900"/>
            <a:r>
              <a:rPr lang="en-US" sz="1600" dirty="0" smtClean="0"/>
              <a:t>Metric search provided by efficient M-index structure</a:t>
            </a:r>
          </a:p>
          <a:p>
            <a:pPr marL="1257300" lvl="4" indent="-342900"/>
            <a:r>
              <a:rPr lang="en-US" sz="1600" dirty="0" smtClean="0"/>
              <a:t>Knowledge source: annotated image collection</a:t>
            </a:r>
          </a:p>
          <a:p>
            <a:pPr marL="800100" lvl="3" indent="-342900"/>
            <a:r>
              <a:rPr lang="en-US" sz="1800" dirty="0" smtClean="0">
                <a:solidFill>
                  <a:srgbClr val="89C064"/>
                </a:solidFill>
              </a:rPr>
              <a:t>Face detection software</a:t>
            </a:r>
          </a:p>
          <a:p>
            <a:pPr marL="1257300" lvl="4" indent="-342900"/>
            <a:r>
              <a:rPr lang="en-US" sz="1600" dirty="0" err="1" smtClean="0"/>
              <a:t>Luxand</a:t>
            </a:r>
            <a:r>
              <a:rPr lang="en-US" sz="1600" dirty="0" smtClean="0"/>
              <a:t> </a:t>
            </a:r>
            <a:r>
              <a:rPr lang="en-US" sz="1600" dirty="0" err="1" smtClean="0"/>
              <a:t>FaceSDK</a:t>
            </a:r>
            <a:endParaRPr lang="en-US" sz="1600" dirty="0" smtClean="0"/>
          </a:p>
          <a:p>
            <a:pPr marL="1612900" lvl="4" indent="-342900"/>
            <a:r>
              <a:rPr lang="en-US" sz="1600" dirty="0"/>
              <a:t>commercial library for detection and recognition of </a:t>
            </a:r>
            <a:r>
              <a:rPr lang="en-US" sz="1600" dirty="0" smtClean="0"/>
              <a:t>faces</a:t>
            </a:r>
          </a:p>
          <a:p>
            <a:pPr marL="1155700" lvl="3" indent="-342900"/>
            <a:r>
              <a:rPr lang="en-US" sz="1600" dirty="0" smtClean="0"/>
              <a:t>Depending on number of faces detected, people-related concepts are added to annotation-record</a:t>
            </a:r>
            <a:endParaRPr lang="en-US" sz="16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1259632" y="1844824"/>
            <a:ext cx="1296144" cy="576064"/>
            <a:chOff x="4356600" y="3789039"/>
            <a:chExt cx="1082816" cy="432050"/>
          </a:xfrm>
        </p:grpSpPr>
        <p:sp>
          <p:nvSpPr>
            <p:cNvPr id="5" name="AutoShape 29"/>
            <p:cNvSpPr>
              <a:spLocks noChangeArrowheads="1"/>
            </p:cNvSpPr>
            <p:nvPr/>
          </p:nvSpPr>
          <p:spPr bwMode="auto">
            <a:xfrm rot="5400000">
              <a:off x="4689056" y="3618064"/>
              <a:ext cx="432050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 algn="ctr"/>
              <a:r>
                <a:rPr lang="en-GB" sz="1400" smtClean="0"/>
                <a:t>Expander</a:t>
              </a:r>
              <a:endParaRPr lang="en-US" sz="1400"/>
            </a:p>
          </p:txBody>
        </p:sp>
        <p:cxnSp>
          <p:nvCxnSpPr>
            <p:cNvPr id="6" name="AutoShape 79"/>
            <p:cNvCxnSpPr>
              <a:cxnSpLocks noChangeShapeType="1"/>
              <a:stCxn id="5" idx="3"/>
            </p:cNvCxnSpPr>
            <p:nvPr/>
          </p:nvCxnSpPr>
          <p:spPr bwMode="auto">
            <a:xfrm>
              <a:off x="5292081" y="4005064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" name="AutoShape 79"/>
            <p:cNvCxnSpPr>
              <a:cxnSpLocks noChangeShapeType="1"/>
            </p:cNvCxnSpPr>
            <p:nvPr/>
          </p:nvCxnSpPr>
          <p:spPr bwMode="auto">
            <a:xfrm>
              <a:off x="4356600" y="4005064"/>
              <a:ext cx="147600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8" name="Skupina 7"/>
          <p:cNvGrpSpPr/>
          <p:nvPr/>
        </p:nvGrpSpPr>
        <p:grpSpPr>
          <a:xfrm>
            <a:off x="3101363" y="1844828"/>
            <a:ext cx="1470637" cy="576060"/>
            <a:chOff x="5648801" y="3573016"/>
            <a:chExt cx="1164597" cy="43204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802777" y="3573016"/>
              <a:ext cx="855795" cy="432049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400" smtClean="0"/>
                <a:t>Transformer</a:t>
              </a:r>
              <a:r>
                <a:rPr lang="cs-CZ" sz="1400" smtClean="0"/>
                <a:t> </a:t>
              </a:r>
            </a:p>
          </p:txBody>
        </p:sp>
        <p:cxnSp>
          <p:nvCxnSpPr>
            <p:cNvPr id="10" name="AutoShape 79"/>
            <p:cNvCxnSpPr>
              <a:cxnSpLocks noChangeShapeType="1"/>
            </p:cNvCxnSpPr>
            <p:nvPr/>
          </p:nvCxnSpPr>
          <p:spPr bwMode="auto">
            <a:xfrm flipV="1">
              <a:off x="5648801" y="379920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1" name="AutoShape 79"/>
            <p:cNvCxnSpPr>
              <a:cxnSpLocks noChangeShapeType="1"/>
            </p:cNvCxnSpPr>
            <p:nvPr/>
          </p:nvCxnSpPr>
          <p:spPr bwMode="auto">
            <a:xfrm flipV="1">
              <a:off x="6666063" y="3789040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2" name="Skupina 11"/>
          <p:cNvGrpSpPr/>
          <p:nvPr/>
        </p:nvGrpSpPr>
        <p:grpSpPr>
          <a:xfrm>
            <a:off x="5148064" y="1853294"/>
            <a:ext cx="1224136" cy="567594"/>
            <a:chOff x="6955105" y="3789093"/>
            <a:chExt cx="1069189" cy="432005"/>
          </a:xfrm>
        </p:grpSpPr>
        <p:sp>
          <p:nvSpPr>
            <p:cNvPr id="13" name="AutoShape 81"/>
            <p:cNvSpPr>
              <a:spLocks noChangeArrowheads="1"/>
            </p:cNvSpPr>
            <p:nvPr/>
          </p:nvSpPr>
          <p:spPr bwMode="auto">
            <a:xfrm rot="16200000" flipH="1">
              <a:off x="7280238" y="3618096"/>
              <a:ext cx="432005" cy="774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 cmpd="sng">
              <a:solidFill>
                <a:srgbClr val="6B82A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GB" sz="1400" smtClean="0"/>
                <a:t>R</a:t>
              </a:r>
              <a:r>
                <a:rPr lang="cs-CZ" sz="1400" smtClean="0"/>
                <a:t>educer</a:t>
              </a:r>
              <a:endParaRPr lang="en-US" sz="1400" dirty="0"/>
            </a:p>
          </p:txBody>
        </p:sp>
        <p:cxnSp>
          <p:nvCxnSpPr>
            <p:cNvPr id="14" name="AutoShape 79"/>
            <p:cNvCxnSpPr>
              <a:cxnSpLocks noChangeShapeType="1"/>
            </p:cNvCxnSpPr>
            <p:nvPr/>
          </p:nvCxnSpPr>
          <p:spPr bwMode="auto">
            <a:xfrm flipV="1">
              <a:off x="6955105" y="4005063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" name="AutoShape 79"/>
            <p:cNvCxnSpPr>
              <a:cxnSpLocks noChangeShapeType="1"/>
            </p:cNvCxnSpPr>
            <p:nvPr/>
          </p:nvCxnSpPr>
          <p:spPr bwMode="auto">
            <a:xfrm flipV="1">
              <a:off x="7876959" y="4005118"/>
              <a:ext cx="147335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Processing modules (cont.)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/>
            <a:r>
              <a:rPr lang="en-US" sz="2000" dirty="0" smtClean="0"/>
              <a:t>Transformers</a:t>
            </a:r>
          </a:p>
          <a:p>
            <a:pPr marL="800100" lvl="3" indent="-342900"/>
            <a:r>
              <a:rPr lang="en-US" sz="1800" dirty="0" smtClean="0"/>
              <a:t>Adjust weights of candidate keywords</a:t>
            </a:r>
          </a:p>
          <a:p>
            <a:pPr marL="800100" lvl="3" indent="-342900"/>
            <a:r>
              <a:rPr lang="en-US" sz="1800" dirty="0" smtClean="0">
                <a:solidFill>
                  <a:srgbClr val="89C064"/>
                </a:solidFill>
              </a:rPr>
              <a:t>Basic weight transformer</a:t>
            </a:r>
          </a:p>
          <a:p>
            <a:pPr marL="1257300" lvl="4" indent="-342900"/>
            <a:r>
              <a:rPr lang="en-US" sz="1600" dirty="0" smtClean="0"/>
              <a:t>Frequency of a keyword in the descriptions of similar images</a:t>
            </a:r>
          </a:p>
          <a:p>
            <a:pPr marL="1257300" lvl="4" indent="-342900"/>
            <a:r>
              <a:rPr lang="en-US" sz="1600" dirty="0" smtClean="0"/>
              <a:t>Similarity score of each image with the particular keyword</a:t>
            </a:r>
          </a:p>
          <a:p>
            <a:pPr marL="1257300" lvl="4" indent="-342900"/>
            <a:r>
              <a:rPr lang="en-US" sz="1600" dirty="0" smtClean="0"/>
              <a:t>Knowledge source: descriptions of similar images</a:t>
            </a:r>
          </a:p>
          <a:p>
            <a:pPr marL="800100" lvl="3" indent="-342900"/>
            <a:r>
              <a:rPr lang="en-US" sz="1800" dirty="0" smtClean="0">
                <a:solidFill>
                  <a:srgbClr val="89C064"/>
                </a:solidFill>
              </a:rPr>
              <a:t>Semantic transformer</a:t>
            </a:r>
          </a:p>
          <a:p>
            <a:pPr marL="1257300" lvl="4" indent="-342900"/>
            <a:r>
              <a:rPr lang="en-US" sz="1600" dirty="0" smtClean="0"/>
              <a:t>Uses </a:t>
            </a:r>
            <a:r>
              <a:rPr lang="en-US" sz="1600" dirty="0" err="1" smtClean="0"/>
              <a:t>WordNet</a:t>
            </a:r>
            <a:r>
              <a:rPr lang="en-US" sz="1600" dirty="0" smtClean="0"/>
              <a:t> hierarchies to cluster related words</a:t>
            </a:r>
          </a:p>
          <a:p>
            <a:pPr marL="1257300" lvl="4" indent="-342900"/>
            <a:r>
              <a:rPr lang="en-US" sz="1600" dirty="0" smtClean="0"/>
              <a:t>Keyword weight increased proportionately to the size of containing cluster</a:t>
            </a:r>
          </a:p>
          <a:p>
            <a:pPr marL="1257300" lvl="4" indent="-342900"/>
            <a:r>
              <a:rPr lang="en-US" sz="1600" dirty="0" smtClean="0"/>
              <a:t>Knowledge source: </a:t>
            </a:r>
            <a:r>
              <a:rPr lang="en-US" sz="1600" dirty="0" err="1" smtClean="0"/>
              <a:t>WordNet</a:t>
            </a:r>
            <a:endParaRPr lang="en-US" sz="1600" dirty="0" smtClean="0"/>
          </a:p>
          <a:p>
            <a:pPr marL="342900" lvl="2" indent="-342900"/>
            <a:endParaRPr lang="en-US" sz="1050" dirty="0" smtClean="0"/>
          </a:p>
          <a:p>
            <a:pPr marL="342900" lvl="2" indent="-342900"/>
            <a:r>
              <a:rPr lang="en-US" sz="2000" dirty="0" smtClean="0"/>
              <a:t>Reducers</a:t>
            </a:r>
          </a:p>
          <a:p>
            <a:pPr marL="800100" lvl="3" indent="-342900"/>
            <a:r>
              <a:rPr lang="en-US" sz="1800" dirty="0" smtClean="0"/>
              <a:t>Remove unsuitable candidates</a:t>
            </a:r>
          </a:p>
          <a:p>
            <a:pPr marL="800100" lvl="3" indent="-342900"/>
            <a:r>
              <a:rPr lang="en-US" sz="1800" dirty="0" smtClean="0">
                <a:solidFill>
                  <a:srgbClr val="89C064"/>
                </a:solidFill>
              </a:rPr>
              <a:t>Syntactic cleaner</a:t>
            </a:r>
          </a:p>
          <a:p>
            <a:pPr marL="1257300" lvl="4" indent="-342900"/>
            <a:r>
              <a:rPr lang="en-US" sz="1600" dirty="0" err="1" smtClean="0"/>
              <a:t>Stopword</a:t>
            </a:r>
            <a:r>
              <a:rPr lang="en-US" sz="1600" dirty="0" smtClean="0"/>
              <a:t> removal, translation, spell-correction</a:t>
            </a:r>
          </a:p>
          <a:p>
            <a:pPr marL="1257300" lvl="4" indent="-342900"/>
            <a:r>
              <a:rPr lang="en-US" sz="1600" dirty="0" smtClean="0"/>
              <a:t>Knowledge sources: </a:t>
            </a:r>
            <a:r>
              <a:rPr lang="en-US" sz="1600" dirty="0" err="1" smtClean="0"/>
              <a:t>WordNet</a:t>
            </a:r>
            <a:r>
              <a:rPr lang="en-US" sz="1600" dirty="0" smtClean="0"/>
              <a:t>, dictionaries, Wikipedia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277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annotation problem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mtClean="0"/>
              <a:t>Task specification</a:t>
            </a:r>
          </a:p>
          <a:p>
            <a:pPr lvl="1">
              <a:buNone/>
            </a:pPr>
            <a:r>
              <a:rPr lang="en-US"/>
              <a:t>	“Given an image, provide the </a:t>
            </a:r>
            <a:r>
              <a:rPr lang="en-US" i="1" smtClean="0"/>
              <a:t>K</a:t>
            </a:r>
            <a:r>
              <a:rPr lang="en-US" smtClean="0"/>
              <a:t> </a:t>
            </a:r>
            <a:r>
              <a:rPr lang="en-US"/>
              <a:t>most relevant keywords that describe the content of this image.”</a:t>
            </a:r>
          </a:p>
          <a:p>
            <a:r>
              <a:rPr lang="en-US"/>
              <a:t>Use case</a:t>
            </a:r>
          </a:p>
          <a:p>
            <a:pPr lvl="1"/>
            <a:r>
              <a:rPr lang="en-US"/>
              <a:t>A professional photographer </a:t>
            </a:r>
            <a:r>
              <a:rPr lang="en-US" smtClean="0"/>
              <a:t>uploading images </a:t>
            </a:r>
            <a:r>
              <a:rPr lang="en-US"/>
              <a:t>to </a:t>
            </a:r>
            <a:r>
              <a:rPr lang="en-US" smtClean="0"/>
              <a:t>a photo-selling site </a:t>
            </a:r>
            <a:r>
              <a:rPr lang="en-US"/>
              <a:t>needs to provide accompanying keywords to </a:t>
            </a:r>
            <a:r>
              <a:rPr lang="en-US" smtClean="0"/>
              <a:t>enable text search</a:t>
            </a:r>
            <a:endParaRPr lang="en-US" dirty="0" smtClean="0"/>
          </a:p>
          <a:p>
            <a:endParaRPr lang="en-US" sz="800" smtClean="0"/>
          </a:p>
          <a:p>
            <a:r>
              <a:rPr lang="en-US" smtClean="0"/>
              <a:t>Basic solution</a:t>
            </a:r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mtClean="0"/>
          </a:p>
          <a:p>
            <a:pPr lvl="1"/>
            <a:endParaRPr lang="en-GB"/>
          </a:p>
          <a:p>
            <a:pPr lvl="1"/>
            <a:endParaRPr lang="en-GB" sz="800" smtClean="0"/>
          </a:p>
          <a:p>
            <a:pPr marL="914400" lvl="2" indent="0">
              <a:buNone/>
            </a:pPr>
            <a:r>
              <a:rPr lang="en-GB" sz="1400" smtClean="0"/>
              <a:t>	Budikova, Batko, Zezula: </a:t>
            </a:r>
            <a:r>
              <a:rPr lang="en-GB" sz="1400" i="1" smtClean="0"/>
              <a:t>Online image annotation</a:t>
            </a:r>
            <a:r>
              <a:rPr lang="en-GB" sz="1400" smtClean="0"/>
              <a:t>. SISAP 2011.</a:t>
            </a:r>
            <a:endParaRPr lang="cs-CZ" sz="1400" dirty="0"/>
          </a:p>
        </p:txBody>
      </p:sp>
      <p:grpSp>
        <p:nvGrpSpPr>
          <p:cNvPr id="132" name="Skupina 131"/>
          <p:cNvGrpSpPr/>
          <p:nvPr/>
        </p:nvGrpSpPr>
        <p:grpSpPr>
          <a:xfrm>
            <a:off x="611560" y="3917979"/>
            <a:ext cx="8156895" cy="1743269"/>
            <a:chOff x="611560" y="3717032"/>
            <a:chExt cx="8156895" cy="1743269"/>
          </a:xfrm>
        </p:grpSpPr>
        <p:sp>
          <p:nvSpPr>
            <p:cNvPr id="4" name="AutoShape 29"/>
            <p:cNvSpPr>
              <a:spLocks noChangeArrowheads="1"/>
            </p:cNvSpPr>
            <p:nvPr/>
          </p:nvSpPr>
          <p:spPr bwMode="auto">
            <a:xfrm rot="5400000">
              <a:off x="2120295" y="4480205"/>
              <a:ext cx="936000" cy="1008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>
              <a:solidFill>
                <a:srgbClr val="44546A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r>
                <a:rPr lang="en-US" sz="1200"/>
                <a:t>Content-based</a:t>
              </a:r>
            </a:p>
            <a:p>
              <a:pPr algn="ctr"/>
              <a:r>
                <a:rPr lang="en-US" sz="1200"/>
                <a:t>search</a:t>
              </a:r>
            </a:p>
          </p:txBody>
        </p:sp>
        <p:cxnSp>
          <p:nvCxnSpPr>
            <p:cNvPr id="5" name="AutoShape 77"/>
            <p:cNvCxnSpPr>
              <a:cxnSpLocks noChangeShapeType="1"/>
              <a:stCxn id="130" idx="3"/>
              <a:endCxn id="4" idx="1"/>
            </p:cNvCxnSpPr>
            <p:nvPr/>
          </p:nvCxnSpPr>
          <p:spPr bwMode="auto">
            <a:xfrm>
              <a:off x="1907237" y="4979599"/>
              <a:ext cx="177058" cy="46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" name="AutoShape 78"/>
            <p:cNvCxnSpPr>
              <a:cxnSpLocks noChangeShapeType="1"/>
              <a:stCxn id="4" idx="3"/>
              <a:endCxn id="47" idx="1"/>
            </p:cNvCxnSpPr>
            <p:nvPr/>
          </p:nvCxnSpPr>
          <p:spPr bwMode="auto">
            <a:xfrm>
              <a:off x="3092295" y="4984205"/>
              <a:ext cx="162136" cy="16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" name="TextBox 8"/>
            <p:cNvSpPr txBox="1"/>
            <p:nvPr/>
          </p:nvSpPr>
          <p:spPr>
            <a:xfrm>
              <a:off x="975778" y="4201343"/>
              <a:ext cx="6438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Query</a:t>
              </a:r>
              <a:endParaRPr lang="cs-CZ" sz="1400" b="1" dirty="0"/>
            </a:p>
          </p:txBody>
        </p:sp>
        <p:sp>
          <p:nvSpPr>
            <p:cNvPr id="9" name="Can 9"/>
            <p:cNvSpPr/>
            <p:nvPr/>
          </p:nvSpPr>
          <p:spPr>
            <a:xfrm>
              <a:off x="2030295" y="3717032"/>
              <a:ext cx="1116000" cy="648000"/>
            </a:xfrm>
            <a:prstGeom prst="can">
              <a:avLst/>
            </a:prstGeom>
            <a:noFill/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i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Annotated image collection</a:t>
              </a:r>
              <a:endParaRPr lang="cs-CZ" sz="11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2" name="AutoShape 79"/>
            <p:cNvCxnSpPr>
              <a:cxnSpLocks noChangeShapeType="1"/>
              <a:stCxn id="9" idx="3"/>
              <a:endCxn id="4" idx="2"/>
            </p:cNvCxnSpPr>
            <p:nvPr/>
          </p:nvCxnSpPr>
          <p:spPr bwMode="auto">
            <a:xfrm>
              <a:off x="2588295" y="4365032"/>
              <a:ext cx="0" cy="2681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880135" y="4606803"/>
              <a:ext cx="1080000" cy="754805"/>
            </a:xfrm>
            <a:prstGeom prst="rect">
              <a:avLst/>
            </a:prstGeom>
            <a:solidFill>
              <a:srgbClr val="6B82A1">
                <a:alpha val="27000"/>
              </a:srgbClr>
            </a:solidFill>
            <a:ln w="12700">
              <a:solidFill>
                <a:srgbClr val="44546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sz="1200" dirty="0" err="1" smtClean="0"/>
                <a:t>Weight</a:t>
              </a:r>
              <a:r>
                <a:rPr lang="cs-CZ" sz="1200" dirty="0" smtClean="0"/>
                <a:t> </a:t>
              </a:r>
            </a:p>
            <a:p>
              <a:pPr algn="ctr"/>
              <a:r>
                <a:rPr lang="cs-CZ" sz="1200" dirty="0" err="1" smtClean="0"/>
                <a:t>transformer</a:t>
              </a:r>
              <a:r>
                <a:rPr lang="cs-CZ" sz="1200" dirty="0" smtClean="0"/>
                <a:t> </a:t>
              </a:r>
            </a:p>
            <a:p>
              <a:pPr algn="ctr"/>
              <a:r>
                <a:rPr lang="cs-CZ" sz="1000" dirty="0" smtClean="0"/>
                <a:t>(</a:t>
              </a:r>
              <a:r>
                <a:rPr lang="cs-CZ" sz="1000" dirty="0" err="1" smtClean="0"/>
                <a:t>word</a:t>
              </a:r>
              <a:r>
                <a:rPr lang="cs-CZ" sz="1000" dirty="0" smtClean="0"/>
                <a:t> </a:t>
              </a:r>
              <a:r>
                <a:rPr lang="cs-CZ" sz="1000" dirty="0" err="1" smtClean="0"/>
                <a:t>frequency</a:t>
              </a:r>
              <a:r>
                <a:rPr lang="cs-CZ" sz="1000" dirty="0" smtClean="0"/>
                <a:t>)</a:t>
              </a:r>
              <a:endParaRPr lang="en-US" sz="1000" dirty="0"/>
            </a:p>
          </p:txBody>
        </p:sp>
        <p:cxnSp>
          <p:nvCxnSpPr>
            <p:cNvPr id="19" name="AutoShape 77"/>
            <p:cNvCxnSpPr>
              <a:cxnSpLocks noChangeShapeType="1"/>
              <a:stCxn id="17" idx="3"/>
              <a:endCxn id="96" idx="1"/>
            </p:cNvCxnSpPr>
            <p:nvPr/>
          </p:nvCxnSpPr>
          <p:spPr bwMode="auto">
            <a:xfrm>
              <a:off x="5960135" y="4984206"/>
              <a:ext cx="174616" cy="16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78"/>
            <p:cNvCxnSpPr>
              <a:cxnSpLocks noChangeShapeType="1"/>
              <a:stCxn id="47" idx="3"/>
              <a:endCxn id="17" idx="1"/>
            </p:cNvCxnSpPr>
            <p:nvPr/>
          </p:nvCxnSpPr>
          <p:spPr bwMode="auto">
            <a:xfrm flipV="1">
              <a:off x="4726544" y="4984206"/>
              <a:ext cx="153591" cy="16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5" name="AutoShape 78"/>
            <p:cNvCxnSpPr>
              <a:cxnSpLocks noChangeShapeType="1"/>
              <a:stCxn id="96" idx="3"/>
              <a:endCxn id="122" idx="3"/>
            </p:cNvCxnSpPr>
            <p:nvPr/>
          </p:nvCxnSpPr>
          <p:spPr bwMode="auto">
            <a:xfrm>
              <a:off x="7606864" y="4985847"/>
              <a:ext cx="153591" cy="64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46" name="Skupina 45"/>
            <p:cNvGrpSpPr/>
            <p:nvPr/>
          </p:nvGrpSpPr>
          <p:grpSpPr>
            <a:xfrm>
              <a:off x="3254431" y="4589765"/>
              <a:ext cx="1492433" cy="792163"/>
              <a:chOff x="6603148" y="1403162"/>
              <a:chExt cx="1492433" cy="792163"/>
            </a:xfrm>
          </p:grpSpPr>
          <p:sp>
            <p:nvSpPr>
              <p:cNvPr id="47" name="AutoShape 37"/>
              <p:cNvSpPr>
                <a:spLocks noChangeArrowheads="1"/>
              </p:cNvSpPr>
              <p:nvPr/>
            </p:nvSpPr>
            <p:spPr bwMode="auto">
              <a:xfrm>
                <a:off x="6603148" y="1403162"/>
                <a:ext cx="1472113" cy="79216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tIns="0" anchorCtr="1"/>
              <a:lstStyle/>
              <a:p>
                <a:pPr algn="ctr"/>
                <a:r>
                  <a:rPr lang="en-US" sz="1200" smtClean="0"/>
                  <a:t>Annotation-record</a:t>
                </a:r>
                <a:endParaRPr lang="en-US" sz="1200"/>
              </a:p>
            </p:txBody>
          </p:sp>
          <p:grpSp>
            <p:nvGrpSpPr>
              <p:cNvPr id="48" name="Skupina 47"/>
              <p:cNvGrpSpPr/>
              <p:nvPr/>
            </p:nvGrpSpPr>
            <p:grpSpPr>
              <a:xfrm>
                <a:off x="7147844" y="1659280"/>
                <a:ext cx="947737" cy="439738"/>
                <a:chOff x="6619592" y="2817890"/>
                <a:chExt cx="947737" cy="439738"/>
              </a:xfrm>
            </p:grpSpPr>
            <p:sp>
              <p:nvSpPr>
                <p:cNvPr id="58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59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60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6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  <p:sp>
              <p:nvSpPr>
                <p:cNvPr id="6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6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</p:grpSp>
          <p:grpSp>
            <p:nvGrpSpPr>
              <p:cNvPr id="49" name="Skupina 48"/>
              <p:cNvGrpSpPr/>
              <p:nvPr/>
            </p:nvGrpSpPr>
            <p:grpSpPr>
              <a:xfrm>
                <a:off x="7097044" y="1700342"/>
                <a:ext cx="947737" cy="439738"/>
                <a:chOff x="6619592" y="2817890"/>
                <a:chExt cx="947737" cy="439738"/>
              </a:xfrm>
            </p:grpSpPr>
            <p:sp>
              <p:nvSpPr>
                <p:cNvPr id="51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52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53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5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55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  <p:sp>
              <p:nvSpPr>
                <p:cNvPr id="56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</p:grpSp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6925" t="61722" r="72364" b="29791"/>
              <a:stretch/>
            </p:blipFill>
            <p:spPr bwMode="auto">
              <a:xfrm>
                <a:off x="6675156" y="1748027"/>
                <a:ext cx="421888" cy="267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5" name="Skupina 94"/>
            <p:cNvGrpSpPr/>
            <p:nvPr/>
          </p:nvGrpSpPr>
          <p:grpSpPr>
            <a:xfrm>
              <a:off x="6134751" y="4589765"/>
              <a:ext cx="1492433" cy="792163"/>
              <a:chOff x="6603148" y="1403162"/>
              <a:chExt cx="1492433" cy="792163"/>
            </a:xfrm>
          </p:grpSpPr>
          <p:sp>
            <p:nvSpPr>
              <p:cNvPr id="96" name="AutoShape 37"/>
              <p:cNvSpPr>
                <a:spLocks noChangeArrowheads="1"/>
              </p:cNvSpPr>
              <p:nvPr/>
            </p:nvSpPr>
            <p:spPr bwMode="auto">
              <a:xfrm>
                <a:off x="6603148" y="1403162"/>
                <a:ext cx="1472113" cy="792163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tIns="0" anchorCtr="1"/>
              <a:lstStyle/>
              <a:p>
                <a:pPr algn="ctr"/>
                <a:r>
                  <a:rPr lang="en-US" sz="1200" smtClean="0"/>
                  <a:t>Annotation-record</a:t>
                </a:r>
                <a:endParaRPr lang="en-US" sz="1200"/>
              </a:p>
            </p:txBody>
          </p:sp>
          <p:grpSp>
            <p:nvGrpSpPr>
              <p:cNvPr id="97" name="Skupina 96"/>
              <p:cNvGrpSpPr/>
              <p:nvPr/>
            </p:nvGrpSpPr>
            <p:grpSpPr>
              <a:xfrm>
                <a:off x="7147844" y="1659280"/>
                <a:ext cx="947737" cy="439738"/>
                <a:chOff x="6619592" y="2817890"/>
                <a:chExt cx="947737" cy="439738"/>
              </a:xfrm>
            </p:grpSpPr>
            <p:sp>
              <p:nvSpPr>
                <p:cNvPr id="107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8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09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1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11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  <p:sp>
              <p:nvSpPr>
                <p:cNvPr id="11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13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cs-CZ" sz="900" i="1" smtClean="0"/>
                    <a:t>NULL</a:t>
                  </a:r>
                  <a:endParaRPr lang="en-US" sz="900" i="1"/>
                </a:p>
              </p:txBody>
            </p:sp>
          </p:grpSp>
          <p:grpSp>
            <p:nvGrpSpPr>
              <p:cNvPr id="98" name="Skupina 97"/>
              <p:cNvGrpSpPr/>
              <p:nvPr/>
            </p:nvGrpSpPr>
            <p:grpSpPr>
              <a:xfrm>
                <a:off x="7097044" y="1700342"/>
                <a:ext cx="947737" cy="439738"/>
                <a:chOff x="6619592" y="2817890"/>
                <a:chExt cx="947737" cy="439738"/>
              </a:xfrm>
            </p:grpSpPr>
            <p:sp>
              <p:nvSpPr>
                <p:cNvPr id="100" name="AutoShape 43"/>
                <p:cNvSpPr>
                  <a:spLocks noChangeArrowheads="1"/>
                </p:cNvSpPr>
                <p:nvPr/>
              </p:nvSpPr>
              <p:spPr bwMode="auto">
                <a:xfrm>
                  <a:off x="6675154" y="2825828"/>
                  <a:ext cx="819150" cy="431800"/>
                </a:xfrm>
                <a:prstGeom prst="roundRect">
                  <a:avLst>
                    <a:gd name="adj" fmla="val 19116"/>
                  </a:avLst>
                </a:prstGeom>
                <a:solidFill>
                  <a:schemeClr val="bg1"/>
                </a:solidFill>
                <a:ln w="9525">
                  <a:solidFill>
                    <a:srgbClr val="B4D79D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cs-CZ" sz="1600"/>
                </a:p>
              </p:txBody>
            </p:sp>
            <p:sp>
              <p:nvSpPr>
                <p:cNvPr id="101" name="Line 44"/>
                <p:cNvSpPr>
                  <a:spLocks noChangeShapeType="1"/>
                </p:cNvSpPr>
                <p:nvPr/>
              </p:nvSpPr>
              <p:spPr bwMode="auto">
                <a:xfrm>
                  <a:off x="6675154" y="3041728"/>
                  <a:ext cx="819150" cy="127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02" name="Line 45"/>
                <p:cNvSpPr>
                  <a:spLocks noChangeShapeType="1"/>
                </p:cNvSpPr>
                <p:nvPr/>
              </p:nvSpPr>
              <p:spPr bwMode="auto">
                <a:xfrm>
                  <a:off x="7072029" y="2825828"/>
                  <a:ext cx="0" cy="431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cs-CZ" sz="1600"/>
                </a:p>
              </p:txBody>
            </p:sp>
            <p:sp>
              <p:nvSpPr>
                <p:cNvPr id="10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41817" y="2817890"/>
                  <a:ext cx="428625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0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6619592" y="3025853"/>
                  <a:ext cx="505267" cy="2308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00" i="1" smtClean="0"/>
                    <a:t>weight</a:t>
                  </a:r>
                  <a:endParaRPr lang="en-US" sz="900" i="1"/>
                </a:p>
              </p:txBody>
            </p:sp>
            <p:sp>
              <p:nvSpPr>
                <p:cNvPr id="105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7016467" y="2819478"/>
                  <a:ext cx="47783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US" sz="900"/>
                    <a:t>word</a:t>
                  </a:r>
                </a:p>
              </p:txBody>
            </p:sp>
            <p:sp>
              <p:nvSpPr>
                <p:cNvPr id="10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019642" y="3025853"/>
                  <a:ext cx="547687" cy="230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r>
                    <a:rPr lang="en-GB" sz="900" i="1" smtClean="0"/>
                    <a:t>weight</a:t>
                  </a:r>
                  <a:endParaRPr lang="en-US" sz="900" i="1"/>
                </a:p>
              </p:txBody>
            </p:sp>
          </p:grpSp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16925" t="61722" r="72364" b="29791"/>
              <a:stretch/>
            </p:blipFill>
            <p:spPr bwMode="auto">
              <a:xfrm>
                <a:off x="6675156" y="1748027"/>
                <a:ext cx="421888" cy="267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2" name="AutoShape 29"/>
            <p:cNvSpPr>
              <a:spLocks noChangeArrowheads="1"/>
            </p:cNvSpPr>
            <p:nvPr/>
          </p:nvSpPr>
          <p:spPr bwMode="auto">
            <a:xfrm rot="16200000">
              <a:off x="7796455" y="4488301"/>
              <a:ext cx="936000" cy="10080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B82A1">
                <a:alpha val="27000"/>
              </a:srgbClr>
            </a:solidFill>
            <a:ln w="12700">
              <a:solidFill>
                <a:srgbClr val="44546A"/>
              </a:solidFill>
              <a:miter lim="800000"/>
              <a:headEnd/>
              <a:tailEnd/>
            </a:ln>
            <a:effectLst/>
          </p:spPr>
          <p:txBody>
            <a:bodyPr rot="10800000" vert="vert270" wrap="none" anchor="ctr"/>
            <a:lstStyle/>
            <a:p>
              <a:pPr algn="ctr"/>
              <a:r>
                <a:rPr lang="cs-CZ" sz="1200"/>
                <a:t>Final keyword </a:t>
              </a:r>
            </a:p>
            <a:p>
              <a:pPr algn="ctr"/>
              <a:r>
                <a:rPr lang="cs-CZ" sz="1200"/>
                <a:t>selection</a:t>
              </a:r>
              <a:endParaRPr lang="en-US" sz="1200"/>
            </a:p>
          </p:txBody>
        </p:sp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6535" t="60901" r="71752" b="28974"/>
            <a:stretch>
              <a:fillRect/>
            </a:stretch>
          </p:blipFill>
          <p:spPr bwMode="auto">
            <a:xfrm>
              <a:off x="611560" y="4531601"/>
              <a:ext cx="1295677" cy="89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46705" y="4997481"/>
            <a:ext cx="1080000" cy="756000"/>
          </a:xfrm>
          <a:prstGeom prst="rect">
            <a:avLst/>
          </a:prstGeom>
          <a:solidFill>
            <a:srgbClr val="6B82A1">
              <a:alpha val="27000"/>
            </a:srgbClr>
          </a:solidFill>
          <a:ln w="50800" cmpd="thickThin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dirty="0" err="1" smtClean="0"/>
              <a:t>Weight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transformer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WordNet</a:t>
            </a:r>
            <a:r>
              <a:rPr lang="cs-CZ" sz="1000" dirty="0" smtClean="0"/>
              <a:t>  </a:t>
            </a:r>
          </a:p>
          <a:p>
            <a:pPr algn="ctr"/>
            <a:r>
              <a:rPr lang="cs-CZ" sz="1000" dirty="0" err="1" smtClean="0"/>
              <a:t>relationships</a:t>
            </a:r>
            <a:r>
              <a:rPr lang="cs-CZ" sz="1000" dirty="0" smtClean="0"/>
              <a:t>)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</a:t>
            </a:r>
            <a:r>
              <a:rPr lang="en-US" smtClean="0"/>
              <a:t>annotation problem (cont.)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complex solution</a:t>
            </a:r>
            <a:endParaRPr lang="cs-CZ" dirty="0"/>
          </a:p>
        </p:txBody>
      </p:sp>
      <p:sp>
        <p:nvSpPr>
          <p:cNvPr id="4" name="AutoShape 29"/>
          <p:cNvSpPr>
            <a:spLocks noChangeArrowheads="1"/>
          </p:cNvSpPr>
          <p:nvPr/>
        </p:nvSpPr>
        <p:spPr bwMode="auto">
          <a:xfrm rot="5400000">
            <a:off x="1982565" y="2803342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200"/>
              <a:t>Content-based</a:t>
            </a:r>
          </a:p>
          <a:p>
            <a:pPr algn="ctr"/>
            <a:r>
              <a:rPr lang="en-US" sz="1200"/>
              <a:t>search</a:t>
            </a:r>
          </a:p>
        </p:txBody>
      </p:sp>
      <p:cxnSp>
        <p:nvCxnSpPr>
          <p:cNvPr id="5" name="AutoShape 77"/>
          <p:cNvCxnSpPr>
            <a:cxnSpLocks noChangeShapeType="1"/>
            <a:stCxn id="109" idx="3"/>
            <a:endCxn id="4" idx="1"/>
          </p:cNvCxnSpPr>
          <p:nvPr/>
        </p:nvCxnSpPr>
        <p:spPr bwMode="auto">
          <a:xfrm flipV="1">
            <a:off x="1619205" y="3307342"/>
            <a:ext cx="327360" cy="375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" name="AutoShape 78"/>
          <p:cNvCxnSpPr>
            <a:cxnSpLocks noChangeShapeType="1"/>
            <a:stCxn id="4" idx="3"/>
            <a:endCxn id="123" idx="1"/>
          </p:cNvCxnSpPr>
          <p:nvPr/>
        </p:nvCxnSpPr>
        <p:spPr bwMode="auto">
          <a:xfrm>
            <a:off x="2954565" y="3307342"/>
            <a:ext cx="198016" cy="16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" name="AutoShape 81"/>
          <p:cNvSpPr>
            <a:spLocks noChangeArrowheads="1"/>
          </p:cNvSpPr>
          <p:nvPr/>
        </p:nvSpPr>
        <p:spPr bwMode="auto">
          <a:xfrm rot="16200000" flipH="1">
            <a:off x="4840185" y="2803343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50800" cmpd="thickThin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err="1" smtClean="0"/>
              <a:t>Syntactic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cleaner</a:t>
            </a:r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46639" y="2436676"/>
            <a:ext cx="64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Query</a:t>
            </a:r>
            <a:endParaRPr lang="cs-CZ" sz="1400" b="1" dirty="0"/>
          </a:p>
        </p:txBody>
      </p:sp>
      <p:sp>
        <p:nvSpPr>
          <p:cNvPr id="9" name="Can 9"/>
          <p:cNvSpPr/>
          <p:nvPr/>
        </p:nvSpPr>
        <p:spPr>
          <a:xfrm>
            <a:off x="1892565" y="2040169"/>
            <a:ext cx="1116000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Annotated image collection</a:t>
            </a:r>
            <a:endParaRPr lang="cs-CZ" sz="11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n 10"/>
          <p:cNvSpPr/>
          <p:nvPr/>
        </p:nvSpPr>
        <p:spPr>
          <a:xfrm>
            <a:off x="4726597" y="4232540"/>
            <a:ext cx="1116000" cy="503984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endParaRPr lang="cs-CZ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AutoShape 79"/>
          <p:cNvCxnSpPr>
            <a:cxnSpLocks noChangeShapeType="1"/>
            <a:stCxn id="9" idx="3"/>
            <a:endCxn id="4" idx="2"/>
          </p:cNvCxnSpPr>
          <p:nvPr/>
        </p:nvCxnSpPr>
        <p:spPr bwMode="auto">
          <a:xfrm>
            <a:off x="2450565" y="2688169"/>
            <a:ext cx="0" cy="2681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4" name="AutoShape 77"/>
          <p:cNvCxnSpPr>
            <a:cxnSpLocks noChangeShapeType="1"/>
            <a:stCxn id="7" idx="1"/>
            <a:endCxn id="43" idx="1"/>
          </p:cNvCxnSpPr>
          <p:nvPr/>
        </p:nvCxnSpPr>
        <p:spPr bwMode="auto">
          <a:xfrm>
            <a:off x="5812185" y="3307343"/>
            <a:ext cx="22071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5" name="AutoShape 81"/>
          <p:cNvSpPr>
            <a:spLocks noChangeArrowheads="1"/>
          </p:cNvSpPr>
          <p:nvPr/>
        </p:nvSpPr>
        <p:spPr bwMode="auto">
          <a:xfrm rot="16200000" flipH="1" flipV="1">
            <a:off x="1892438" y="4872600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12700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vert="vert270" wrap="none" anchor="ctr"/>
          <a:lstStyle/>
          <a:p>
            <a:pPr algn="ctr"/>
            <a:r>
              <a:rPr lang="cs-CZ" sz="1200" err="1" smtClean="0"/>
              <a:t>Final</a:t>
            </a:r>
            <a:r>
              <a:rPr lang="cs-CZ" sz="1200" smtClean="0"/>
              <a:t> </a:t>
            </a:r>
            <a:r>
              <a:rPr lang="cs-CZ" sz="1200" err="1" smtClean="0"/>
              <a:t>keyword</a:t>
            </a:r>
            <a:r>
              <a:rPr lang="cs-CZ" sz="1200" smtClean="0"/>
              <a:t> </a:t>
            </a:r>
          </a:p>
          <a:p>
            <a:pPr algn="ctr"/>
            <a:r>
              <a:rPr lang="cs-CZ" sz="1200" err="1" smtClean="0"/>
              <a:t>selection</a:t>
            </a:r>
            <a:endParaRPr lang="en-US" sz="1200"/>
          </a:p>
        </p:txBody>
      </p:sp>
      <p:sp>
        <p:nvSpPr>
          <p:cNvPr id="17" name="Can 39"/>
          <p:cNvSpPr/>
          <p:nvPr/>
        </p:nvSpPr>
        <p:spPr>
          <a:xfrm>
            <a:off x="4624109" y="2040169"/>
            <a:ext cx="1368152" cy="648000"/>
          </a:xfrm>
          <a:prstGeom prst="can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Dictionary</a:t>
            </a:r>
            <a:r>
              <a:rPr lang="cs-CZ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cs-CZ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Wikipedia</a:t>
            </a:r>
            <a:r>
              <a:rPr lang="en-US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WordNet</a:t>
            </a:r>
            <a:endParaRPr lang="cs-CZ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17077" y="2929940"/>
            <a:ext cx="1080000" cy="754805"/>
          </a:xfrm>
          <a:prstGeom prst="rect">
            <a:avLst/>
          </a:prstGeom>
          <a:solidFill>
            <a:srgbClr val="6B82A1">
              <a:alpha val="27000"/>
            </a:srgbClr>
          </a:solidFill>
          <a:ln w="12700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1200" dirty="0" err="1" smtClean="0"/>
              <a:t>Weight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200" dirty="0" err="1" smtClean="0"/>
              <a:t>transformer</a:t>
            </a:r>
            <a:r>
              <a:rPr lang="cs-CZ" sz="1200" dirty="0" smtClean="0"/>
              <a:t> </a:t>
            </a:r>
          </a:p>
          <a:p>
            <a:pPr algn="ctr"/>
            <a:r>
              <a:rPr lang="cs-CZ" sz="1000" dirty="0" smtClean="0"/>
              <a:t>(</a:t>
            </a:r>
            <a:r>
              <a:rPr lang="cs-CZ" sz="1000" dirty="0" err="1" smtClean="0"/>
              <a:t>word</a:t>
            </a:r>
            <a:r>
              <a:rPr lang="cs-CZ" sz="1000" dirty="0" smtClean="0"/>
              <a:t> </a:t>
            </a:r>
            <a:r>
              <a:rPr lang="cs-CZ" sz="1000" dirty="0" err="1" smtClean="0"/>
              <a:t>frequency</a:t>
            </a:r>
            <a:r>
              <a:rPr lang="cs-CZ" sz="1000" dirty="0" smtClean="0"/>
              <a:t>)</a:t>
            </a:r>
            <a:endParaRPr lang="en-US" sz="1000" dirty="0"/>
          </a:p>
        </p:txBody>
      </p:sp>
      <p:cxnSp>
        <p:nvCxnSpPr>
          <p:cNvPr id="19" name="AutoShape 79"/>
          <p:cNvCxnSpPr>
            <a:cxnSpLocks noChangeShapeType="1"/>
            <a:stCxn id="17" idx="3"/>
            <a:endCxn id="7" idx="2"/>
          </p:cNvCxnSpPr>
          <p:nvPr/>
        </p:nvCxnSpPr>
        <p:spPr bwMode="auto">
          <a:xfrm>
            <a:off x="5308185" y="2688169"/>
            <a:ext cx="0" cy="2681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77"/>
          <p:cNvCxnSpPr>
            <a:cxnSpLocks noChangeShapeType="1"/>
            <a:stCxn id="18" idx="2"/>
            <a:endCxn id="146" idx="0"/>
          </p:cNvCxnSpPr>
          <p:nvPr/>
        </p:nvCxnSpPr>
        <p:spPr bwMode="auto">
          <a:xfrm flipH="1">
            <a:off x="8156845" y="3684745"/>
            <a:ext cx="232" cy="239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" name="AutoShape 81"/>
          <p:cNvSpPr>
            <a:spLocks noChangeArrowheads="1"/>
          </p:cNvSpPr>
          <p:nvPr/>
        </p:nvSpPr>
        <p:spPr bwMode="auto">
          <a:xfrm rot="16200000" flipH="1">
            <a:off x="7693717" y="4870713"/>
            <a:ext cx="936000" cy="1008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B82A1">
              <a:alpha val="27000"/>
            </a:srgbClr>
          </a:solidFill>
          <a:ln w="50800" cmpd="thickThin">
            <a:solidFill>
              <a:srgbClr val="44546A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sz="1200" dirty="0" err="1" smtClean="0"/>
              <a:t>Face</a:t>
            </a:r>
            <a:r>
              <a:rPr lang="cs-CZ" sz="1200" dirty="0" smtClean="0"/>
              <a:t> </a:t>
            </a:r>
          </a:p>
          <a:p>
            <a:pPr algn="ctr"/>
            <a:r>
              <a:rPr lang="en-GB" sz="1200" smtClean="0"/>
              <a:t>detection</a:t>
            </a:r>
            <a:endParaRPr lang="en-US" sz="1200" dirty="0"/>
          </a:p>
        </p:txBody>
      </p:sp>
      <p:cxnSp>
        <p:nvCxnSpPr>
          <p:cNvPr id="22" name="AutoShape 80"/>
          <p:cNvCxnSpPr>
            <a:cxnSpLocks noChangeShapeType="1"/>
            <a:stCxn id="21" idx="3"/>
            <a:endCxn id="157" idx="3"/>
          </p:cNvCxnSpPr>
          <p:nvPr/>
        </p:nvCxnSpPr>
        <p:spPr bwMode="auto">
          <a:xfrm flipH="1">
            <a:off x="7473646" y="5374713"/>
            <a:ext cx="184071" cy="10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3" name="AutoShape 78"/>
          <p:cNvCxnSpPr>
            <a:cxnSpLocks noChangeShapeType="1"/>
            <a:stCxn id="123" idx="3"/>
            <a:endCxn id="7" idx="3"/>
          </p:cNvCxnSpPr>
          <p:nvPr/>
        </p:nvCxnSpPr>
        <p:spPr bwMode="auto">
          <a:xfrm flipV="1">
            <a:off x="4624694" y="3307343"/>
            <a:ext cx="179491" cy="16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4" name="AutoShape 78"/>
          <p:cNvCxnSpPr>
            <a:cxnSpLocks noChangeShapeType="1"/>
            <a:stCxn id="43" idx="3"/>
            <a:endCxn id="18" idx="1"/>
          </p:cNvCxnSpPr>
          <p:nvPr/>
        </p:nvCxnSpPr>
        <p:spPr bwMode="auto">
          <a:xfrm>
            <a:off x="7444054" y="3307343"/>
            <a:ext cx="17302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5" name="AutoShape 78"/>
          <p:cNvCxnSpPr>
            <a:cxnSpLocks noChangeShapeType="1"/>
            <a:stCxn id="146" idx="2"/>
            <a:endCxn id="21" idx="2"/>
          </p:cNvCxnSpPr>
          <p:nvPr/>
        </p:nvCxnSpPr>
        <p:spPr bwMode="auto">
          <a:xfrm>
            <a:off x="8156845" y="4716204"/>
            <a:ext cx="4872" cy="3075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6" name="AutoShape 78"/>
          <p:cNvCxnSpPr>
            <a:cxnSpLocks noChangeShapeType="1"/>
            <a:stCxn id="176" idx="1"/>
            <a:endCxn id="15" idx="3"/>
          </p:cNvCxnSpPr>
          <p:nvPr/>
        </p:nvCxnSpPr>
        <p:spPr bwMode="auto">
          <a:xfrm flipH="1">
            <a:off x="2864438" y="5375730"/>
            <a:ext cx="205390" cy="87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7" name="AutoShape 78"/>
          <p:cNvCxnSpPr>
            <a:cxnSpLocks noChangeShapeType="1"/>
            <a:stCxn id="13" idx="1"/>
            <a:endCxn id="176" idx="3"/>
          </p:cNvCxnSpPr>
          <p:nvPr/>
        </p:nvCxnSpPr>
        <p:spPr bwMode="auto">
          <a:xfrm flipH="1">
            <a:off x="4541941" y="5375481"/>
            <a:ext cx="204764" cy="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8" name="AutoShape 78"/>
          <p:cNvCxnSpPr>
            <a:cxnSpLocks noChangeShapeType="1"/>
            <a:stCxn id="157" idx="1"/>
            <a:endCxn id="13" idx="3"/>
          </p:cNvCxnSpPr>
          <p:nvPr/>
        </p:nvCxnSpPr>
        <p:spPr bwMode="auto">
          <a:xfrm flipH="1" flipV="1">
            <a:off x="5826705" y="5375481"/>
            <a:ext cx="174828" cy="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89" name="AutoShape 79"/>
          <p:cNvCxnSpPr>
            <a:cxnSpLocks noChangeShapeType="1"/>
            <a:stCxn id="10" idx="3"/>
            <a:endCxn id="13" idx="0"/>
          </p:cNvCxnSpPr>
          <p:nvPr/>
        </p:nvCxnSpPr>
        <p:spPr bwMode="auto">
          <a:xfrm>
            <a:off x="5284597" y="4736524"/>
            <a:ext cx="2108" cy="26095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 cstate="print"/>
          <a:srcRect l="16535" t="60901" r="71752" b="28974"/>
          <a:stretch>
            <a:fillRect/>
          </a:stretch>
        </p:blipFill>
        <p:spPr bwMode="auto">
          <a:xfrm>
            <a:off x="323528" y="2863096"/>
            <a:ext cx="1295677" cy="8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5" name="AutoShape 78"/>
          <p:cNvCxnSpPr>
            <a:cxnSpLocks noChangeShapeType="1"/>
            <a:stCxn id="15" idx="1"/>
          </p:cNvCxnSpPr>
          <p:nvPr/>
        </p:nvCxnSpPr>
        <p:spPr bwMode="auto">
          <a:xfrm flipH="1">
            <a:off x="1682982" y="5376600"/>
            <a:ext cx="173456" cy="11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29" name="Skupina 228"/>
          <p:cNvGrpSpPr/>
          <p:nvPr/>
        </p:nvGrpSpPr>
        <p:grpSpPr>
          <a:xfrm>
            <a:off x="6032901" y="2911261"/>
            <a:ext cx="1441633" cy="792163"/>
            <a:chOff x="6156176" y="2551190"/>
            <a:chExt cx="1441633" cy="792163"/>
          </a:xfrm>
        </p:grpSpPr>
        <p:sp>
          <p:nvSpPr>
            <p:cNvPr id="43" name="AutoShape 37"/>
            <p:cNvSpPr>
              <a:spLocks noChangeArrowheads="1"/>
            </p:cNvSpPr>
            <p:nvPr/>
          </p:nvSpPr>
          <p:spPr bwMode="auto">
            <a:xfrm>
              <a:off x="6156176" y="2551190"/>
              <a:ext cx="141115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228" name="Skupina 227"/>
            <p:cNvGrpSpPr/>
            <p:nvPr/>
          </p:nvGrpSpPr>
          <p:grpSpPr>
            <a:xfrm>
              <a:off x="6650072" y="2817890"/>
              <a:ext cx="947737" cy="439738"/>
              <a:chOff x="6619592" y="2817890"/>
              <a:chExt cx="947737" cy="439738"/>
            </a:xfrm>
          </p:grpSpPr>
          <p:sp>
            <p:nvSpPr>
              <p:cNvPr id="46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51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pic>
          <p:nvPicPr>
            <p:cNvPr id="11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228184" y="2896055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1" name="Skupina 230"/>
          <p:cNvGrpSpPr/>
          <p:nvPr/>
        </p:nvGrpSpPr>
        <p:grpSpPr>
          <a:xfrm>
            <a:off x="3152581" y="2912902"/>
            <a:ext cx="1492433" cy="792163"/>
            <a:chOff x="6603148" y="1403162"/>
            <a:chExt cx="1492433" cy="792163"/>
          </a:xfrm>
        </p:grpSpPr>
        <p:sp>
          <p:nvSpPr>
            <p:cNvPr id="123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33" name="Skupina 132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134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5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36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37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38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39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40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126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29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30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31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32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pic>
          <p:nvPicPr>
            <p:cNvPr id="12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5" name="Skupina 144"/>
          <p:cNvGrpSpPr/>
          <p:nvPr/>
        </p:nvGrpSpPr>
        <p:grpSpPr>
          <a:xfrm>
            <a:off x="7451268" y="3924041"/>
            <a:ext cx="1441633" cy="792163"/>
            <a:chOff x="6156176" y="2551190"/>
            <a:chExt cx="1441633" cy="792163"/>
          </a:xfrm>
        </p:grpSpPr>
        <p:sp>
          <p:nvSpPr>
            <p:cNvPr id="146" name="AutoShape 37"/>
            <p:cNvSpPr>
              <a:spLocks noChangeArrowheads="1"/>
            </p:cNvSpPr>
            <p:nvPr/>
          </p:nvSpPr>
          <p:spPr bwMode="auto">
            <a:xfrm>
              <a:off x="6156176" y="2551190"/>
              <a:ext cx="141115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47" name="Skupina 146"/>
            <p:cNvGrpSpPr/>
            <p:nvPr/>
          </p:nvGrpSpPr>
          <p:grpSpPr>
            <a:xfrm>
              <a:off x="6650072" y="2817890"/>
              <a:ext cx="947737" cy="439738"/>
              <a:chOff x="6619592" y="2817890"/>
              <a:chExt cx="947737" cy="439738"/>
            </a:xfrm>
          </p:grpSpPr>
          <p:sp>
            <p:nvSpPr>
              <p:cNvPr id="149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52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53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154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55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148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228184" y="2896055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6" name="Skupina 155"/>
          <p:cNvGrpSpPr/>
          <p:nvPr/>
        </p:nvGrpSpPr>
        <p:grpSpPr>
          <a:xfrm>
            <a:off x="6001533" y="4979648"/>
            <a:ext cx="1492433" cy="792163"/>
            <a:chOff x="6603148" y="1403162"/>
            <a:chExt cx="1492433" cy="792163"/>
          </a:xfrm>
        </p:grpSpPr>
        <p:sp>
          <p:nvSpPr>
            <p:cNvPr id="157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58" name="Skupina 157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168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71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72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73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74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159" name="Skupina 158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161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62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63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64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65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166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67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160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5" name="Skupina 174"/>
          <p:cNvGrpSpPr/>
          <p:nvPr/>
        </p:nvGrpSpPr>
        <p:grpSpPr>
          <a:xfrm>
            <a:off x="3069828" y="4979648"/>
            <a:ext cx="1492433" cy="792163"/>
            <a:chOff x="6603148" y="1403162"/>
            <a:chExt cx="1492433" cy="792163"/>
          </a:xfrm>
        </p:grpSpPr>
        <p:sp>
          <p:nvSpPr>
            <p:cNvPr id="176" name="AutoShape 37"/>
            <p:cNvSpPr>
              <a:spLocks noChangeArrowheads="1"/>
            </p:cNvSpPr>
            <p:nvPr/>
          </p:nvSpPr>
          <p:spPr bwMode="auto">
            <a:xfrm>
              <a:off x="6603148" y="1403162"/>
              <a:ext cx="1472113" cy="7921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rgbClr val="B4D79D"/>
              </a:solidFill>
              <a:round/>
              <a:headEnd/>
              <a:tailEnd/>
            </a:ln>
            <a:effectLst/>
          </p:spPr>
          <p:txBody>
            <a:bodyPr wrap="none" tIns="0" anchorCtr="1"/>
            <a:lstStyle/>
            <a:p>
              <a:pPr algn="ctr"/>
              <a:r>
                <a:rPr lang="en-US" sz="1200" smtClean="0"/>
                <a:t>Annotation-record</a:t>
              </a:r>
              <a:endParaRPr lang="en-US" sz="1200"/>
            </a:p>
          </p:txBody>
        </p:sp>
        <p:grpSp>
          <p:nvGrpSpPr>
            <p:cNvPr id="177" name="Skupina 176"/>
            <p:cNvGrpSpPr/>
            <p:nvPr/>
          </p:nvGrpSpPr>
          <p:grpSpPr>
            <a:xfrm>
              <a:off x="7147844" y="1659280"/>
              <a:ext cx="947737" cy="439738"/>
              <a:chOff x="6619592" y="2817890"/>
              <a:chExt cx="947737" cy="439738"/>
            </a:xfrm>
          </p:grpSpPr>
          <p:sp>
            <p:nvSpPr>
              <p:cNvPr id="187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8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89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90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91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  <p:sp>
            <p:nvSpPr>
              <p:cNvPr id="192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93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cs-CZ" sz="900" i="1" smtClean="0"/>
                  <a:t>NULL</a:t>
                </a:r>
                <a:endParaRPr lang="en-US" sz="900" i="1"/>
              </a:p>
            </p:txBody>
          </p:sp>
        </p:grpSp>
        <p:grpSp>
          <p:nvGrpSpPr>
            <p:cNvPr id="178" name="Skupina 177"/>
            <p:cNvGrpSpPr/>
            <p:nvPr/>
          </p:nvGrpSpPr>
          <p:grpSpPr>
            <a:xfrm>
              <a:off x="7097044" y="1700342"/>
              <a:ext cx="947737" cy="439738"/>
              <a:chOff x="6619592" y="2817890"/>
              <a:chExt cx="947737" cy="439738"/>
            </a:xfrm>
          </p:grpSpPr>
          <p:sp>
            <p:nvSpPr>
              <p:cNvPr id="180" name="AutoShape 43"/>
              <p:cNvSpPr>
                <a:spLocks noChangeArrowheads="1"/>
              </p:cNvSpPr>
              <p:nvPr/>
            </p:nvSpPr>
            <p:spPr bwMode="auto">
              <a:xfrm>
                <a:off x="6675154" y="2825828"/>
                <a:ext cx="819150" cy="431800"/>
              </a:xfrm>
              <a:prstGeom prst="roundRect">
                <a:avLst>
                  <a:gd name="adj" fmla="val 19116"/>
                </a:avLst>
              </a:prstGeom>
              <a:solidFill>
                <a:schemeClr val="bg1"/>
              </a:solidFill>
              <a:ln w="9525">
                <a:solidFill>
                  <a:srgbClr val="B4D79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81" name="Line 44"/>
              <p:cNvSpPr>
                <a:spLocks noChangeShapeType="1"/>
              </p:cNvSpPr>
              <p:nvPr/>
            </p:nvSpPr>
            <p:spPr bwMode="auto">
              <a:xfrm>
                <a:off x="6675154" y="3041728"/>
                <a:ext cx="819150" cy="12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82" name="Line 45"/>
              <p:cNvSpPr>
                <a:spLocks noChangeShapeType="1"/>
              </p:cNvSpPr>
              <p:nvPr/>
            </p:nvSpPr>
            <p:spPr bwMode="auto">
              <a:xfrm>
                <a:off x="7072029" y="2825828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 sz="1600"/>
              </a:p>
            </p:txBody>
          </p:sp>
          <p:sp>
            <p:nvSpPr>
              <p:cNvPr id="183" name="Text Box 49"/>
              <p:cNvSpPr txBox="1">
                <a:spLocks noChangeArrowheads="1"/>
              </p:cNvSpPr>
              <p:nvPr/>
            </p:nvSpPr>
            <p:spPr bwMode="auto">
              <a:xfrm>
                <a:off x="6641817" y="2817890"/>
                <a:ext cx="428625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84" name="Text Box 50"/>
              <p:cNvSpPr txBox="1">
                <a:spLocks noChangeArrowheads="1"/>
              </p:cNvSpPr>
              <p:nvPr/>
            </p:nvSpPr>
            <p:spPr bwMode="auto">
              <a:xfrm>
                <a:off x="6619592" y="3025853"/>
                <a:ext cx="505267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  <p:sp>
            <p:nvSpPr>
              <p:cNvPr id="185" name="Text Box 51"/>
              <p:cNvSpPr txBox="1">
                <a:spLocks noChangeArrowheads="1"/>
              </p:cNvSpPr>
              <p:nvPr/>
            </p:nvSpPr>
            <p:spPr bwMode="auto">
              <a:xfrm>
                <a:off x="7016467" y="2819478"/>
                <a:ext cx="47783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900"/>
                  <a:t>word</a:t>
                </a:r>
              </a:p>
            </p:txBody>
          </p:sp>
          <p:sp>
            <p:nvSpPr>
              <p:cNvPr id="186" name="Text Box 52"/>
              <p:cNvSpPr txBox="1">
                <a:spLocks noChangeArrowheads="1"/>
              </p:cNvSpPr>
              <p:nvPr/>
            </p:nvSpPr>
            <p:spPr bwMode="auto">
              <a:xfrm>
                <a:off x="7019642" y="3025853"/>
                <a:ext cx="547687" cy="23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GB" sz="900" i="1" smtClean="0"/>
                  <a:t>weight</a:t>
                </a:r>
                <a:endParaRPr lang="en-US" sz="900" i="1"/>
              </a:p>
            </p:txBody>
          </p:sp>
        </p:grpSp>
        <p:pic>
          <p:nvPicPr>
            <p:cNvPr id="179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6925" t="61722" r="72364" b="29791"/>
            <a:stretch/>
          </p:blipFill>
          <p:spPr bwMode="auto">
            <a:xfrm>
              <a:off x="6675156" y="1748027"/>
              <a:ext cx="421888" cy="267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bdélník 22"/>
          <p:cNvSpPr/>
          <p:nvPr/>
        </p:nvSpPr>
        <p:spPr>
          <a:xfrm>
            <a:off x="323528" y="4906712"/>
            <a:ext cx="1295678" cy="936001"/>
          </a:xfrm>
          <a:prstGeom prst="rect">
            <a:avLst/>
          </a:prstGeom>
          <a:solidFill>
            <a:schemeClr val="bg1"/>
          </a:solidFill>
          <a:ln>
            <a:solidFill>
              <a:srgbClr val="6B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rgbClr val="44546A"/>
                </a:solidFill>
              </a:rPr>
              <a:t>Flight, fly, airplane, sky, aircraft, plane, aviation</a:t>
            </a:r>
            <a:endParaRPr lang="en-GB" sz="1400">
              <a:solidFill>
                <a:srgbClr val="4454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image annotation – evaluation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Methods under comparison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Original search-based annotation 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Cleaned keywords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Boosting by distance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Clustering by WordNet meaning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Face detector boosting</a:t>
            </a:r>
          </a:p>
          <a:p>
            <a:pPr lvl="1"/>
            <a:r>
              <a:rPr lang="en-US" smtClean="0">
                <a:solidFill>
                  <a:srgbClr val="89C064"/>
                </a:solidFill>
              </a:rPr>
              <a:t>Face detector enrichment</a:t>
            </a:r>
          </a:p>
          <a:p>
            <a:pPr lvl="1"/>
            <a:endParaRPr lang="en-US" sz="800" smtClean="0"/>
          </a:p>
          <a:p>
            <a:r>
              <a:rPr lang="en-GB" smtClean="0"/>
              <a:t>Evaluation methodology</a:t>
            </a:r>
          </a:p>
          <a:p>
            <a:pPr lvl="1"/>
            <a:r>
              <a:rPr lang="en-GB" smtClean="0"/>
              <a:t>160 test queries</a:t>
            </a:r>
          </a:p>
          <a:p>
            <a:pPr lvl="2"/>
            <a:r>
              <a:rPr lang="en-GB" smtClean="0"/>
              <a:t>Categories easy/medium/difficult</a:t>
            </a:r>
          </a:p>
          <a:p>
            <a:pPr lvl="2"/>
            <a:r>
              <a:rPr lang="en-GB" smtClean="0"/>
              <a:t>20 best keywords requested</a:t>
            </a:r>
          </a:p>
          <a:p>
            <a:pPr lvl="1"/>
            <a:r>
              <a:rPr lang="en-GB" smtClean="0"/>
              <a:t>Result relevance evaluation:</a:t>
            </a:r>
          </a:p>
          <a:p>
            <a:pPr lvl="2"/>
            <a:r>
              <a:rPr lang="en-GB" smtClean="0"/>
              <a:t>User-provided (result relevance assessments)</a:t>
            </a:r>
          </a:p>
          <a:p>
            <a:pPr lvl="2"/>
            <a:r>
              <a:rPr lang="en-GB" smtClean="0"/>
              <a:t>Automatic (comparison to image description provided by author)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annotation – evaluation (cont.)</a:t>
            </a:r>
            <a:endParaRPr lang="cs-CZ" dirty="0"/>
          </a:p>
        </p:txBody>
      </p:sp>
      <p:sp>
        <p:nvSpPr>
          <p:cNvPr id="14" name="TextBox 2"/>
          <p:cNvSpPr txBox="1"/>
          <p:nvPr/>
        </p:nvSpPr>
        <p:spPr>
          <a:xfrm>
            <a:off x="2569890" y="1556792"/>
            <a:ext cx="517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89C064"/>
                </a:solidFill>
              </a:rPr>
              <a:t>Easy query</a:t>
            </a:r>
          </a:p>
          <a:p>
            <a:r>
              <a:rPr lang="en-US" sz="1600" b="1" u="sng" dirty="0" smtClean="0"/>
              <a:t>entertainment</a:t>
            </a:r>
            <a:r>
              <a:rPr lang="en-US" sz="1600" dirty="0" smtClean="0"/>
              <a:t>, </a:t>
            </a:r>
            <a:r>
              <a:rPr lang="en-US" sz="1600" u="sng" dirty="0" smtClean="0"/>
              <a:t>art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sparkling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event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enjoyment</a:t>
            </a:r>
            <a:r>
              <a:rPr lang="en-US" sz="1600" dirty="0" smtClean="0"/>
              <a:t>, </a:t>
            </a:r>
            <a:r>
              <a:rPr lang="en-US" sz="1600" u="sng" dirty="0" smtClean="0"/>
              <a:t>show</a:t>
            </a:r>
            <a:r>
              <a:rPr lang="en-US" sz="1600" dirty="0" smtClean="0"/>
              <a:t>, </a:t>
            </a:r>
            <a:r>
              <a:rPr lang="en-US" sz="1600" u="sng" dirty="0" smtClean="0"/>
              <a:t>display</a:t>
            </a:r>
            <a:r>
              <a:rPr lang="en-US" sz="1600" dirty="0" smtClean="0"/>
              <a:t>, </a:t>
            </a:r>
            <a:r>
              <a:rPr lang="en-US" sz="1600" u="sng" dirty="0" smtClean="0"/>
              <a:t>air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celebration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festival</a:t>
            </a:r>
            <a:r>
              <a:rPr lang="en-US" sz="1600" dirty="0" smtClean="0"/>
              <a:t>, </a:t>
            </a:r>
            <a:r>
              <a:rPr lang="en-US" sz="1600" u="sng" dirty="0" smtClean="0"/>
              <a:t>flash</a:t>
            </a:r>
            <a:r>
              <a:rPr lang="en-US" sz="1600" dirty="0" smtClean="0"/>
              <a:t>, level, </a:t>
            </a:r>
            <a:r>
              <a:rPr lang="en-US" sz="1600" b="1" u="sng" dirty="0" smtClean="0"/>
              <a:t>fireworks</a:t>
            </a:r>
            <a:r>
              <a:rPr lang="en-US" sz="1600" dirty="0" smtClean="0"/>
              <a:t>, </a:t>
            </a:r>
            <a:r>
              <a:rPr lang="en-US" sz="1600" u="sng" dirty="0" smtClean="0"/>
              <a:t>cracker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explosion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fire</a:t>
            </a:r>
            <a:r>
              <a:rPr lang="en-US" sz="1600" dirty="0" smtClean="0"/>
              <a:t>, </a:t>
            </a:r>
            <a:r>
              <a:rPr lang="en-US" sz="1600" u="sng" dirty="0" smtClean="0"/>
              <a:t>excitement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firecracker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light</a:t>
            </a:r>
            <a:r>
              <a:rPr lang="en-US" sz="1600" dirty="0" smtClean="0"/>
              <a:t>, </a:t>
            </a:r>
            <a:r>
              <a:rPr lang="en-US" sz="1600" u="sng" dirty="0" smtClean="0"/>
              <a:t>bang</a:t>
            </a:r>
            <a:endParaRPr lang="cs-CZ" sz="1600" b="1" u="sng" dirty="0"/>
          </a:p>
        </p:txBody>
      </p:sp>
      <p:sp>
        <p:nvSpPr>
          <p:cNvPr id="15" name="TextBox 4"/>
          <p:cNvSpPr txBox="1"/>
          <p:nvPr/>
        </p:nvSpPr>
        <p:spPr>
          <a:xfrm>
            <a:off x="2569890" y="2934222"/>
            <a:ext cx="517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89C064"/>
                </a:solidFill>
              </a:rPr>
              <a:t>Medium query</a:t>
            </a:r>
          </a:p>
          <a:p>
            <a:r>
              <a:rPr lang="en-US" sz="1600" dirty="0" smtClean="0"/>
              <a:t>blossom, location, </a:t>
            </a:r>
            <a:r>
              <a:rPr lang="en-US" sz="1600" b="1" u="sng" dirty="0" smtClean="0"/>
              <a:t>plant</a:t>
            </a:r>
            <a:r>
              <a:rPr lang="en-US" sz="1600" dirty="0" smtClean="0"/>
              <a:t>, bird, food, </a:t>
            </a:r>
            <a:r>
              <a:rPr lang="en-US" sz="1600" b="1" u="sng" dirty="0" smtClean="0"/>
              <a:t>trees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natural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citrus</a:t>
            </a:r>
            <a:r>
              <a:rPr lang="en-US" sz="1600" dirty="0" smtClean="0"/>
              <a:t>, flowers, generic, antique, destinations, </a:t>
            </a:r>
            <a:r>
              <a:rPr lang="en-US" sz="1600" b="1" u="sng" dirty="0" smtClean="0"/>
              <a:t>nature</a:t>
            </a:r>
            <a:r>
              <a:rPr lang="en-US" sz="1600" dirty="0" smtClean="0"/>
              <a:t>, recreation, </a:t>
            </a:r>
            <a:r>
              <a:rPr lang="en-US" sz="1600" b="1" u="sng" dirty="0" smtClean="0"/>
              <a:t>tree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foliage</a:t>
            </a:r>
            <a:r>
              <a:rPr lang="en-US" sz="1600" dirty="0" smtClean="0"/>
              <a:t>, </a:t>
            </a:r>
            <a:r>
              <a:rPr lang="en-US" sz="1600" u="sng" dirty="0" smtClean="0"/>
              <a:t>botany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fruit</a:t>
            </a:r>
            <a:r>
              <a:rPr lang="en-US" sz="1600" dirty="0" smtClean="0"/>
              <a:t>, determination, flower</a:t>
            </a:r>
            <a:endParaRPr lang="cs-CZ" sz="1600" b="1" dirty="0"/>
          </a:p>
        </p:txBody>
      </p:sp>
      <p:sp>
        <p:nvSpPr>
          <p:cNvPr id="16" name="TextBox 6"/>
          <p:cNvSpPr txBox="1"/>
          <p:nvPr/>
        </p:nvSpPr>
        <p:spPr>
          <a:xfrm>
            <a:off x="2569890" y="4368006"/>
            <a:ext cx="517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89C064"/>
                </a:solidFill>
              </a:rPr>
              <a:t>Difficult query</a:t>
            </a:r>
          </a:p>
          <a:p>
            <a:r>
              <a:rPr lang="en-US" sz="1600" dirty="0" smtClean="0"/>
              <a:t>form, station, </a:t>
            </a:r>
            <a:r>
              <a:rPr lang="en-US" sz="1600" u="sng" dirty="0" smtClean="0"/>
              <a:t>antique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interior</a:t>
            </a:r>
            <a:r>
              <a:rPr lang="en-US" sz="1600" dirty="0" smtClean="0"/>
              <a:t>, </a:t>
            </a:r>
            <a:r>
              <a:rPr lang="en-US" sz="1600" u="sng" dirty="0" smtClean="0"/>
              <a:t>frame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bookcase</a:t>
            </a:r>
            <a:r>
              <a:rPr lang="en-US" sz="1600" dirty="0" smtClean="0"/>
              <a:t>, </a:t>
            </a:r>
            <a:r>
              <a:rPr lang="en-US" sz="1600" u="sng" dirty="0" smtClean="0"/>
              <a:t>indoors</a:t>
            </a:r>
            <a:r>
              <a:rPr lang="en-US" sz="1600" dirty="0" smtClean="0"/>
              <a:t>, group, animal, antiques, snack, </a:t>
            </a:r>
            <a:r>
              <a:rPr lang="en-US" sz="1600" b="1" u="sng" dirty="0" smtClean="0"/>
              <a:t>person</a:t>
            </a:r>
            <a:r>
              <a:rPr lang="en-US" sz="1600" dirty="0" smtClean="0"/>
              <a:t>, construction, food, </a:t>
            </a:r>
            <a:r>
              <a:rPr lang="en-US" sz="1600" dirty="0" err="1" smtClean="0"/>
              <a:t>chinese</a:t>
            </a:r>
            <a:r>
              <a:rPr lang="en-US" sz="1600" dirty="0" smtClean="0"/>
              <a:t>, </a:t>
            </a:r>
            <a:r>
              <a:rPr lang="en-US" sz="1600" b="1" u="sng" dirty="0" smtClean="0"/>
              <a:t>study</a:t>
            </a:r>
            <a:r>
              <a:rPr lang="en-US" sz="1600" dirty="0" smtClean="0"/>
              <a:t>, </a:t>
            </a:r>
            <a:r>
              <a:rPr lang="en-US" sz="1600" u="sng" dirty="0" smtClean="0"/>
              <a:t>wood</a:t>
            </a:r>
            <a:r>
              <a:rPr lang="en-US" sz="1600" dirty="0" smtClean="0"/>
              <a:t>, architecture, dynasty, building</a:t>
            </a:r>
            <a:endParaRPr lang="cs-CZ" sz="1600" dirty="0"/>
          </a:p>
        </p:txBody>
      </p:sp>
      <p:pic>
        <p:nvPicPr>
          <p:cNvPr id="17" name="Picture 2" descr="http://mufin.fi.muni.cz/profimedia/images/00002627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76948"/>
            <a:ext cx="1598290" cy="1069626"/>
          </a:xfrm>
          <a:prstGeom prst="rect">
            <a:avLst/>
          </a:prstGeom>
          <a:noFill/>
        </p:spPr>
      </p:pic>
      <p:pic>
        <p:nvPicPr>
          <p:cNvPr id="18" name="Picture 8" descr="http://mufin.fi.muni.cz/profimedia/images/00699938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56" y="4386292"/>
            <a:ext cx="1600710" cy="1058932"/>
          </a:xfrm>
          <a:prstGeom prst="rect">
            <a:avLst/>
          </a:prstGeom>
          <a:noFill/>
        </p:spPr>
      </p:pic>
      <p:pic>
        <p:nvPicPr>
          <p:cNvPr id="19" name="Picture 2" descr="http://mufin.fi.muni.cz/profimedia/images/00355371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938772"/>
            <a:ext cx="1604784" cy="1073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4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image annotation – evaluation (cont.)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1259632" y="1310288"/>
            <a:ext cx="6892656" cy="2766784"/>
            <a:chOff x="1965152" y="1166272"/>
            <a:chExt cx="6892656" cy="2766784"/>
          </a:xfrm>
        </p:grpSpPr>
        <p:graphicFrame>
          <p:nvGraphicFramePr>
            <p:cNvPr id="6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3123354"/>
                </p:ext>
              </p:extLst>
            </p:nvPr>
          </p:nvGraphicFramePr>
          <p:xfrm>
            <a:off x="3491880" y="1542004"/>
            <a:ext cx="5365928" cy="23910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954798"/>
                </p:ext>
              </p:extLst>
            </p:nvPr>
          </p:nvGraphicFramePr>
          <p:xfrm>
            <a:off x="1965152" y="1456260"/>
            <a:ext cx="3960440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03140339"/>
                </p:ext>
              </p:extLst>
            </p:nvPr>
          </p:nvGraphicFramePr>
          <p:xfrm>
            <a:off x="1965152" y="1454210"/>
            <a:ext cx="3816000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Box 6"/>
            <p:cNvSpPr txBox="1"/>
            <p:nvPr/>
          </p:nvSpPr>
          <p:spPr>
            <a:xfrm>
              <a:off x="2172034" y="1166272"/>
              <a:ext cx="3823483" cy="52322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Precision </a:t>
              </a:r>
              <a:r>
                <a:rPr lang="en-US" sz="1600" b="1" dirty="0" smtClean="0"/>
                <a:t>– user evaluation</a:t>
              </a:r>
            </a:p>
            <a:p>
              <a:pPr algn="ctr"/>
              <a:r>
                <a:rPr lang="en-US" sz="1200" dirty="0" smtClean="0"/>
                <a:t>highly relevant keywords (dark) + relevant keywords (light)</a:t>
              </a:r>
              <a:endParaRPr lang="cs-CZ" sz="1200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3616464" y="3625279"/>
              <a:ext cx="9566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/>
                <a:t>query type</a:t>
              </a:r>
              <a:endParaRPr lang="cs-CZ" sz="1400" i="1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8"/>
          <a:stretch/>
        </p:blipFill>
        <p:spPr bwMode="auto">
          <a:xfrm>
            <a:off x="1835696" y="4665451"/>
            <a:ext cx="5868144" cy="157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508104" y="4665451"/>
            <a:ext cx="792088" cy="157186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3867616" y="4301480"/>
            <a:ext cx="1560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/>
              <a:t>Processing costs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Why annotations?</a:t>
            </a:r>
          </a:p>
          <a:p>
            <a:pPr lvl="1"/>
            <a:r>
              <a:rPr lang="en-US" dirty="0" smtClean="0"/>
              <a:t>State-of-the-art in multimedia annotation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General annotation model</a:t>
            </a:r>
          </a:p>
          <a:p>
            <a:pPr lvl="1"/>
            <a:r>
              <a:rPr lang="en-US" dirty="0" smtClean="0"/>
              <a:t>Global architecture </a:t>
            </a:r>
          </a:p>
          <a:p>
            <a:pPr lvl="1"/>
            <a:r>
              <a:rPr lang="en-US" dirty="0" smtClean="0"/>
              <a:t>Application to selected tasks</a:t>
            </a:r>
          </a:p>
          <a:p>
            <a:pPr lvl="1"/>
            <a:r>
              <a:rPr lang="en-US" dirty="0" err="1" smtClean="0"/>
              <a:t>Speciﬁcation</a:t>
            </a:r>
            <a:r>
              <a:rPr lang="en-US" dirty="0" smtClean="0"/>
              <a:t> of components 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Web image annotation</a:t>
            </a:r>
          </a:p>
          <a:p>
            <a:pPr lvl="1"/>
            <a:r>
              <a:rPr lang="en-US" dirty="0" smtClean="0"/>
              <a:t>Current implementation</a:t>
            </a:r>
          </a:p>
          <a:p>
            <a:pPr lvl="1"/>
            <a:r>
              <a:rPr lang="en-US" dirty="0" smtClean="0"/>
              <a:t>Experimental evaluation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Conclusions and future research directions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mtClean="0"/>
              <a:t>Image annotation remains a challenging task</a:t>
            </a:r>
          </a:p>
          <a:p>
            <a:pPr lvl="1"/>
            <a:r>
              <a:rPr lang="en-GB" smtClean="0"/>
              <a:t>Broad domains, interactive applications, lack of training data, …</a:t>
            </a:r>
          </a:p>
          <a:p>
            <a:pPr lvl="1"/>
            <a:endParaRPr lang="en-GB" sz="500" smtClean="0"/>
          </a:p>
          <a:p>
            <a:r>
              <a:rPr lang="en-GB" smtClean="0"/>
              <a:t>Our contributions</a:t>
            </a:r>
          </a:p>
          <a:p>
            <a:pPr lvl="1"/>
            <a:r>
              <a:rPr lang="en-GB" smtClean="0"/>
              <a:t>General annotation model &amp; implementation framework</a:t>
            </a:r>
          </a:p>
          <a:p>
            <a:pPr lvl="1"/>
            <a:r>
              <a:rPr lang="en-GB" smtClean="0"/>
              <a:t>Implementation &amp; evaluation of several processing components</a:t>
            </a:r>
          </a:p>
          <a:p>
            <a:pPr lvl="1"/>
            <a:r>
              <a:rPr lang="en-GB" smtClean="0"/>
              <a:t>Improved annotation </a:t>
            </a:r>
            <a:r>
              <a:rPr lang="en-GB"/>
              <a:t>tool </a:t>
            </a:r>
            <a:endParaRPr lang="en-GB" smtClean="0"/>
          </a:p>
          <a:p>
            <a:pPr marL="914400" lvl="2" indent="0">
              <a:buNone/>
            </a:pPr>
            <a:r>
              <a:rPr lang="en-GB" u="sng" smtClean="0">
                <a:solidFill>
                  <a:srgbClr val="89C064"/>
                </a:solidFill>
              </a:rPr>
              <a:t>http://disa.fi.muni.cz/prototype-applications/image-annotation/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pPr lvl="1"/>
            <a:endParaRPr lang="en-GB" sz="1600" smtClean="0"/>
          </a:p>
          <a:p>
            <a:pPr marL="457200" lvl="1" indent="0">
              <a:buNone/>
            </a:pPr>
            <a:endParaRPr lang="en-GB" sz="100"/>
          </a:p>
          <a:p>
            <a:r>
              <a:rPr lang="en-GB" smtClean="0"/>
              <a:t>Future work</a:t>
            </a:r>
          </a:p>
          <a:p>
            <a:pPr lvl="1"/>
            <a:r>
              <a:rPr lang="en-GB" smtClean="0"/>
              <a:t>Refinement of semantical analysis</a:t>
            </a:r>
          </a:p>
          <a:p>
            <a:pPr lvl="1"/>
            <a:r>
              <a:rPr lang="en-GB" smtClean="0"/>
              <a:t>Development of new components, hierarchic annotation processing</a:t>
            </a:r>
          </a:p>
          <a:p>
            <a:pPr lvl="1"/>
            <a:r>
              <a:rPr lang="en-GB" smtClean="0"/>
              <a:t>Relevance feedback strategies for image annotation</a:t>
            </a:r>
            <a:endParaRPr lang="cs-CZ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13125" t="75599" r="71126" b="4241"/>
          <a:stretch>
            <a:fillRect/>
          </a:stretch>
        </p:blipFill>
        <p:spPr bwMode="auto">
          <a:xfrm>
            <a:off x="6478355" y="3867473"/>
            <a:ext cx="1787316" cy="142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600" t="15120" r="36476" b="24401"/>
          <a:stretch>
            <a:fillRect/>
          </a:stretch>
        </p:blipFill>
        <p:spPr bwMode="auto">
          <a:xfrm>
            <a:off x="2627784" y="3789040"/>
            <a:ext cx="1516524" cy="112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015293" y="3911849"/>
            <a:ext cx="1377958" cy="1361750"/>
            <a:chOff x="3363010" y="3001338"/>
            <a:chExt cx="1619919" cy="167723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6699" t="47454" r="28076" b="28601"/>
            <a:stretch>
              <a:fillRect/>
            </a:stretch>
          </p:blipFill>
          <p:spPr bwMode="auto">
            <a:xfrm>
              <a:off x="3363010" y="3001338"/>
              <a:ext cx="1619919" cy="1592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H:\propagace\BildDerWissenschaft\curso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9" y="4437112"/>
              <a:ext cx="144015" cy="241458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Šipka doprava 3"/>
          <p:cNvSpPr/>
          <p:nvPr/>
        </p:nvSpPr>
        <p:spPr>
          <a:xfrm>
            <a:off x="5661600" y="4417990"/>
            <a:ext cx="494576" cy="194496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6B82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More experimental results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"/>
          <a:stretch/>
        </p:blipFill>
        <p:spPr bwMode="auto">
          <a:xfrm>
            <a:off x="467544" y="1124744"/>
            <a:ext cx="8352928" cy="563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589240"/>
            <a:ext cx="8229600" cy="3929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„Image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worth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thousand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words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s://encrypted-tbn0.gstatic.com/images?q=tbn:ANd9GcRSpxVqEaSo5HgnpQLjkP44gtENLw8eHm8jhsO6LnM98BSeIz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739949"/>
            <a:ext cx="2619375" cy="17430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0296" y="1988840"/>
            <a:ext cx="1443472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Yellow flower</a:t>
            </a:r>
            <a:endParaRPr lang="cs-CZ" dirty="0">
              <a:solidFill>
                <a:srgbClr val="4F7A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5" y="3972197"/>
            <a:ext cx="3168351" cy="923330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Flower, yellow, dandelion, detail, close-up, nature, plant, beautiful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2820069"/>
            <a:ext cx="2119170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4F7A32"/>
                </a:solidFill>
              </a:rPr>
              <a:t>Taraxacum</a:t>
            </a:r>
            <a:r>
              <a:rPr lang="cs-CZ" dirty="0" smtClean="0">
                <a:solidFill>
                  <a:srgbClr val="4F7A32"/>
                </a:solidFill>
              </a:rPr>
              <a:t> </a:t>
            </a:r>
            <a:r>
              <a:rPr lang="cs-CZ" dirty="0" err="1" smtClean="0">
                <a:solidFill>
                  <a:srgbClr val="4F7A32"/>
                </a:solidFill>
              </a:rPr>
              <a:t>officinale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044205"/>
            <a:ext cx="3816423" cy="646331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The first dandelion that bloomed this year in front of the White House.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1739949"/>
            <a:ext cx="806311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nature</a:t>
            </a:r>
            <a:endParaRPr lang="cs-CZ" dirty="0" smtClean="0">
              <a:solidFill>
                <a:srgbClr val="4F7A3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2924944"/>
            <a:ext cx="1125629" cy="369332"/>
          </a:xfrm>
          <a:prstGeom prst="rect">
            <a:avLst/>
          </a:prstGeom>
          <a:noFill/>
          <a:ln>
            <a:solidFill>
              <a:srgbClr val="4F7A3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7A32"/>
                </a:solidFill>
              </a:rPr>
              <a:t>dandelion</a:t>
            </a:r>
            <a:endParaRPr lang="cs-CZ" dirty="0">
              <a:solidFill>
                <a:srgbClr val="4F7A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</a:t>
            </a:r>
            <a:r>
              <a:rPr lang="cs-CZ" dirty="0" smtClean="0"/>
              <a:t>he </a:t>
            </a:r>
            <a:r>
              <a:rPr lang="cs-CZ" dirty="0" err="1" smtClean="0"/>
              <a:t>thousand</a:t>
            </a:r>
            <a:r>
              <a:rPr lang="cs-CZ" dirty="0" smtClean="0"/>
              <a:t> </a:t>
            </a:r>
            <a:r>
              <a:rPr lang="cs-CZ" dirty="0" err="1" smtClean="0"/>
              <a:t>words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Keyword-based image retrieval </a:t>
            </a:r>
          </a:p>
          <a:p>
            <a:pPr lvl="1"/>
            <a:r>
              <a:rPr lang="en-US" smtClean="0"/>
              <a:t>Popular </a:t>
            </a:r>
            <a:r>
              <a:rPr lang="en-US" dirty="0" smtClean="0"/>
              <a:t>and intuitive </a:t>
            </a:r>
          </a:p>
          <a:p>
            <a:pPr lvl="1"/>
            <a:r>
              <a:rPr lang="en-US" smtClean="0"/>
              <a:t>Needs </a:t>
            </a:r>
            <a:r>
              <a:rPr lang="en-US" dirty="0" smtClean="0"/>
              <a:t>pictures with text metadata, </a:t>
            </a:r>
            <a:r>
              <a:rPr lang="cs-CZ" dirty="0" err="1" smtClean="0"/>
              <a:t>we</a:t>
            </a:r>
            <a:r>
              <a:rPr lang="cs-CZ" dirty="0" smtClean="0"/>
              <a:t> do not </a:t>
            </a:r>
            <a:r>
              <a:rPr lang="cs-CZ" dirty="0" err="1" smtClean="0"/>
              <a:t>want</a:t>
            </a:r>
            <a:r>
              <a:rPr lang="cs-CZ" dirty="0" smtClean="0"/>
              <a:t> to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en-US" dirty="0" smtClean="0"/>
              <a:t> manually</a:t>
            </a:r>
          </a:p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seeking</a:t>
            </a:r>
            <a:r>
              <a:rPr lang="en-US" dirty="0" smtClean="0"/>
              <a:t>: “W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photo</a:t>
            </a:r>
            <a:r>
              <a:rPr lang="cs-CZ" dirty="0" smtClean="0"/>
              <a:t> I just </a:t>
            </a:r>
            <a:r>
              <a:rPr lang="cs-CZ" dirty="0" err="1" smtClean="0"/>
              <a:t>took</a:t>
            </a:r>
            <a:r>
              <a:rPr lang="cs-CZ" dirty="0" smtClean="0"/>
              <a:t>?</a:t>
            </a:r>
            <a:r>
              <a:rPr lang="en-US" dirty="0" smtClean="0"/>
              <a:t>”</a:t>
            </a:r>
            <a:endParaRPr lang="cs-CZ" dirty="0" smtClean="0"/>
          </a:p>
          <a:p>
            <a:pPr lvl="1"/>
            <a:r>
              <a:rPr lang="cs-CZ" dirty="0" err="1" smtClean="0"/>
              <a:t>Tourist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en-US" dirty="0" smtClean="0"/>
              <a:t> / </a:t>
            </a:r>
            <a:r>
              <a:rPr lang="cs-CZ" dirty="0" err="1" smtClean="0"/>
              <a:t>Plant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r>
              <a:rPr lang="en-US" dirty="0" smtClean="0"/>
              <a:t> / </a:t>
            </a:r>
            <a:r>
              <a:rPr lang="cs-CZ" dirty="0" smtClean="0"/>
              <a:t>…</a:t>
            </a:r>
          </a:p>
          <a:p>
            <a:r>
              <a:rPr lang="en-US" dirty="0" smtClean="0"/>
              <a:t>Impaired users</a:t>
            </a:r>
            <a:endParaRPr lang="cs-CZ" dirty="0" smtClean="0"/>
          </a:p>
          <a:p>
            <a:r>
              <a:rPr lang="cs-CZ" dirty="0" err="1" smtClean="0"/>
              <a:t>Classification</a:t>
            </a:r>
            <a:r>
              <a:rPr lang="cs-CZ" dirty="0" smtClean="0"/>
              <a:t> </a:t>
            </a:r>
            <a:r>
              <a:rPr lang="cs-CZ" dirty="0" err="1" smtClean="0"/>
              <a:t>tasks</a:t>
            </a:r>
            <a:endParaRPr lang="cs-CZ" dirty="0" smtClean="0"/>
          </a:p>
          <a:p>
            <a:pPr lvl="1"/>
            <a:r>
              <a:rPr lang="cs-CZ" err="1" smtClean="0"/>
              <a:t>Scientific</a:t>
            </a:r>
            <a:r>
              <a:rPr lang="cs-CZ" smtClean="0"/>
              <a:t> data</a:t>
            </a:r>
            <a:r>
              <a:rPr lang="en-GB" smtClean="0"/>
              <a:t> (m</a:t>
            </a:r>
            <a:r>
              <a:rPr lang="cs-CZ" smtClean="0"/>
              <a:t>edicine</a:t>
            </a:r>
            <a:r>
              <a:rPr lang="cs-CZ" dirty="0" smtClean="0"/>
              <a:t>, astronomy, </a:t>
            </a:r>
            <a:r>
              <a:rPr lang="cs-CZ" dirty="0" err="1" smtClean="0"/>
              <a:t>chemistry</a:t>
            </a:r>
            <a:r>
              <a:rPr lang="cs-CZ" smtClean="0"/>
              <a:t>, …</a:t>
            </a:r>
            <a:r>
              <a:rPr lang="en-GB" smtClean="0"/>
              <a:t>)</a:t>
            </a:r>
            <a:endParaRPr lang="cs-CZ" dirty="0" smtClean="0"/>
          </a:p>
          <a:p>
            <a:pPr lvl="1"/>
            <a:r>
              <a:rPr lang="cs-CZ" dirty="0" err="1" smtClean="0"/>
              <a:t>Improper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endParaRPr lang="en-US" dirty="0" smtClean="0"/>
          </a:p>
          <a:p>
            <a:pPr lvl="1"/>
            <a:r>
              <a:rPr lang="en-US" dirty="0" smtClean="0"/>
              <a:t>Personal </a:t>
            </a:r>
            <a:r>
              <a:rPr lang="en-US" smtClean="0"/>
              <a:t>image gallery</a:t>
            </a:r>
          </a:p>
          <a:p>
            <a:r>
              <a:rPr lang="en-US" smtClean="0"/>
              <a:t>Data summarization: “What images are on this computer?”</a:t>
            </a:r>
            <a:endParaRPr lang="en-US" dirty="0" smtClean="0"/>
          </a:p>
          <a:p>
            <a:pPr lvl="1"/>
            <a:endParaRPr lang="en-US" sz="1400" dirty="0" smtClean="0"/>
          </a:p>
          <a:p>
            <a:r>
              <a:rPr lang="en-US" dirty="0" smtClean="0"/>
              <a:t>Not only images!</a:t>
            </a:r>
            <a:endParaRPr lang="cs-CZ" dirty="0" smtClean="0"/>
          </a:p>
          <a:p>
            <a:pPr lvl="1"/>
            <a:r>
              <a:rPr lang="cs-CZ" dirty="0" err="1" smtClean="0"/>
              <a:t>Sound</a:t>
            </a:r>
            <a:r>
              <a:rPr lang="cs-CZ" dirty="0" smtClean="0"/>
              <a:t>, video, ….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dimensions of the annotation problem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Image / Image and seed keyword / Image and text / Text</a:t>
            </a:r>
          </a:p>
          <a:p>
            <a:r>
              <a:rPr lang="en-US" dirty="0" smtClean="0"/>
              <a:t>Type of information needed</a:t>
            </a:r>
          </a:p>
          <a:p>
            <a:pPr lvl="1"/>
            <a:r>
              <a:rPr lang="en-US" dirty="0" smtClean="0"/>
              <a:t>Identification / Detection / Categorization</a:t>
            </a:r>
          </a:p>
          <a:p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Unlimited vocabulary / Controlled vocabulary </a:t>
            </a:r>
          </a:p>
          <a:p>
            <a:r>
              <a:rPr lang="en-US" dirty="0" smtClean="0"/>
              <a:t>Form of annotation required</a:t>
            </a:r>
          </a:p>
          <a:p>
            <a:pPr lvl="1"/>
            <a:r>
              <a:rPr lang="en-US" dirty="0" smtClean="0"/>
              <a:t>Sentence / Set of keywords / All relevant categories / A single category / Localization in a taxonomy</a:t>
            </a:r>
          </a:p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Online / offline annotation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Classification</a:t>
            </a:r>
            <a:r>
              <a:rPr lang="en-US" dirty="0" smtClean="0"/>
              <a:t>: identify relevant categories from a given list (vocabulary)</a:t>
            </a:r>
          </a:p>
          <a:p>
            <a:r>
              <a:rPr lang="en-US" b="1" dirty="0" smtClean="0"/>
              <a:t>Annotation</a:t>
            </a:r>
            <a:r>
              <a:rPr lang="en-US" dirty="0" smtClean="0"/>
              <a:t>: wide (unlimited) vocabulary, “all relevant needed”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 text-extraction techniques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text-based</a:t>
            </a:r>
          </a:p>
          <a:p>
            <a:pPr lvl="1"/>
            <a:r>
              <a:rPr lang="en-US" dirty="0" smtClean="0"/>
              <a:t>Analyze the text on a surrounding web page</a:t>
            </a:r>
          </a:p>
          <a:p>
            <a:r>
              <a:rPr lang="en-US" dirty="0" smtClean="0">
                <a:solidFill>
                  <a:srgbClr val="89C064"/>
                </a:solidFill>
              </a:rPr>
              <a:t>Content-based / Content- and text-based</a:t>
            </a:r>
          </a:p>
          <a:p>
            <a:pPr lvl="1"/>
            <a:r>
              <a:rPr lang="en-US" dirty="0" smtClean="0"/>
              <a:t>Mainly exploit visual properties (+ text when available)</a:t>
            </a:r>
          </a:p>
          <a:p>
            <a:endParaRPr lang="en-US" dirty="0" smtClean="0"/>
          </a:p>
          <a:p>
            <a:r>
              <a:rPr lang="en-US" dirty="0" smtClean="0"/>
              <a:t>Content</a:t>
            </a:r>
            <a:r>
              <a:rPr lang="cs-CZ" dirty="0" smtClean="0"/>
              <a:t>-</a:t>
            </a:r>
            <a:r>
              <a:rPr lang="en-US" dirty="0" smtClean="0"/>
              <a:t>based annotation scenario:</a:t>
            </a:r>
          </a:p>
          <a:p>
            <a:pPr lvl="1"/>
            <a:r>
              <a:rPr lang="en-US" dirty="0" smtClean="0"/>
              <a:t>Basic annotation</a:t>
            </a:r>
          </a:p>
          <a:p>
            <a:pPr lvl="2"/>
            <a:r>
              <a:rPr lang="en-US" dirty="0" smtClean="0"/>
              <a:t>Model-based: train a model for each concept in vocabulary</a:t>
            </a:r>
          </a:p>
          <a:p>
            <a:pPr lvl="2"/>
            <a:r>
              <a:rPr lang="en-US" dirty="0" smtClean="0"/>
              <a:t>Search-based: </a:t>
            </a:r>
            <a:r>
              <a:rPr lang="en-US" dirty="0" err="1" smtClean="0"/>
              <a:t>kNN</a:t>
            </a:r>
            <a:r>
              <a:rPr lang="en-US" dirty="0" smtClean="0"/>
              <a:t> search in annotated collection</a:t>
            </a:r>
          </a:p>
          <a:p>
            <a:pPr lvl="1"/>
            <a:r>
              <a:rPr lang="en-US" dirty="0" smtClean="0"/>
              <a:t>Annotation refinement</a:t>
            </a:r>
          </a:p>
          <a:p>
            <a:pPr lvl="2"/>
            <a:r>
              <a:rPr lang="en-US" dirty="0" smtClean="0"/>
              <a:t>Statistical</a:t>
            </a:r>
          </a:p>
          <a:p>
            <a:pPr lvl="2"/>
            <a:r>
              <a:rPr lang="en-US" dirty="0" smtClean="0"/>
              <a:t>Ontology-based</a:t>
            </a:r>
          </a:p>
          <a:p>
            <a:pPr lvl="2"/>
            <a:r>
              <a:rPr lang="en-US" dirty="0" smtClean="0"/>
              <a:t>Secondary </a:t>
            </a:r>
            <a:r>
              <a:rPr lang="en-US" dirty="0" err="1" smtClean="0"/>
              <a:t>kNN</a:t>
            </a:r>
            <a:r>
              <a:rPr lang="en-US" dirty="0" smtClean="0"/>
              <a:t> search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existing approaches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mtClean="0"/>
              <a:t>Applicability of state-of-the-art methods:</a:t>
            </a:r>
            <a:endParaRPr lang="en-US"/>
          </a:p>
          <a:p>
            <a:pPr lvl="1"/>
            <a:r>
              <a:rPr lang="en-US"/>
              <a:t>Mostly specialized solutions for a specific type of application</a:t>
            </a:r>
          </a:p>
          <a:p>
            <a:pPr lvl="1"/>
            <a:r>
              <a:rPr lang="en-US"/>
              <a:t>Reasonable results only for simple tasks</a:t>
            </a:r>
          </a:p>
          <a:p>
            <a:endParaRPr lang="en-US" smtClean="0"/>
          </a:p>
          <a:p>
            <a:r>
              <a:rPr lang="en-US" smtClean="0"/>
              <a:t>Model-based </a:t>
            </a:r>
            <a:r>
              <a:rPr lang="en-US" dirty="0"/>
              <a:t>techniques: </a:t>
            </a:r>
          </a:p>
          <a:p>
            <a:pPr lvl="1"/>
            <a:r>
              <a:rPr lang="en-US" dirty="0"/>
              <a:t>Specialized classifiers can achieve high </a:t>
            </a:r>
            <a:r>
              <a:rPr lang="en-US" dirty="0" smtClean="0"/>
              <a:t>precision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 </a:t>
            </a:r>
            <a:r>
              <a:rPr lang="en-US" dirty="0"/>
              <a:t>processing</a:t>
            </a:r>
          </a:p>
          <a:p>
            <a:pPr lvl="1"/>
            <a:r>
              <a:rPr lang="en-US" dirty="0"/>
              <a:t>Training feasible only for a limited number of concepts </a:t>
            </a:r>
            <a:r>
              <a:rPr lang="en-US" dirty="0" smtClean="0"/>
              <a:t>feasible, high-quality </a:t>
            </a:r>
            <a:r>
              <a:rPr lang="en-US" dirty="0"/>
              <a:t>training data needed</a:t>
            </a:r>
          </a:p>
          <a:p>
            <a:r>
              <a:rPr lang="en-US" dirty="0"/>
              <a:t>Search-based techniques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exploit</a:t>
            </a:r>
            <a:r>
              <a:rPr lang="cs-CZ" dirty="0"/>
              <a:t> </a:t>
            </a:r>
            <a:r>
              <a:rPr lang="cs-CZ" dirty="0" err="1"/>
              <a:t>vast</a:t>
            </a:r>
            <a:r>
              <a:rPr lang="cs-CZ" dirty="0"/>
              <a:t> </a:t>
            </a:r>
            <a:r>
              <a:rPr lang="cs-CZ" dirty="0" err="1"/>
              <a:t>amounts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annotated</a:t>
            </a:r>
            <a:r>
              <a:rPr lang="cs-CZ" dirty="0"/>
              <a:t> data </a:t>
            </a:r>
            <a:r>
              <a:rPr lang="cs-CZ" dirty="0" err="1"/>
              <a:t>available</a:t>
            </a:r>
            <a:r>
              <a:rPr lang="cs-CZ" dirty="0"/>
              <a:t> online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 smtClean="0"/>
              <a:t>needed</a:t>
            </a:r>
            <a:r>
              <a:rPr lang="en-GB" dirty="0" smtClean="0"/>
              <a:t>, n</a:t>
            </a:r>
            <a:r>
              <a:rPr lang="cs-CZ" dirty="0" smtClean="0"/>
              <a:t>o </a:t>
            </a:r>
            <a:r>
              <a:rPr lang="cs-CZ" dirty="0" err="1"/>
              <a:t>limitation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vocabulary</a:t>
            </a:r>
            <a:endParaRPr lang="cs-CZ" dirty="0"/>
          </a:p>
          <a:p>
            <a:pPr lvl="1"/>
            <a:r>
              <a:rPr lang="cs-CZ" dirty="0" err="1"/>
              <a:t>Costly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large</a:t>
            </a:r>
            <a:r>
              <a:rPr lang="cs-CZ" dirty="0"/>
              <a:t> </a:t>
            </a:r>
            <a:r>
              <a:rPr lang="cs-CZ" dirty="0" err="1"/>
              <a:t>datasets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searched</a:t>
            </a:r>
            <a:endParaRPr lang="cs-CZ" dirty="0"/>
          </a:p>
          <a:p>
            <a:pPr lvl="1"/>
            <a:r>
              <a:rPr lang="cs-CZ" dirty="0" err="1"/>
              <a:t>Content</a:t>
            </a:r>
            <a:r>
              <a:rPr lang="cs-CZ" dirty="0"/>
              <a:t>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similarity</a:t>
            </a:r>
            <a:r>
              <a:rPr lang="cs-CZ" dirty="0"/>
              <a:t> </a:t>
            </a:r>
            <a:r>
              <a:rPr lang="en-GB" dirty="0" smtClean="0"/>
              <a:t>measures often </a:t>
            </a:r>
            <a:r>
              <a:rPr lang="cs-CZ" dirty="0" smtClean="0"/>
              <a:t>not </a:t>
            </a:r>
            <a:r>
              <a:rPr lang="cs-CZ" dirty="0" err="1"/>
              <a:t>precise</a:t>
            </a:r>
            <a:r>
              <a:rPr lang="cs-CZ" dirty="0"/>
              <a:t> </a:t>
            </a:r>
            <a:r>
              <a:rPr lang="cs-CZ" dirty="0" err="1"/>
              <a:t>enough</a:t>
            </a:r>
            <a:endParaRPr lang="cs-CZ" dirty="0"/>
          </a:p>
          <a:p>
            <a:endParaRPr lang="en-US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910196" y="2996952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0196" y="3356694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30516" y="3644726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10196" y="4641220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10196" y="4961190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+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30516" y="5280590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30516" y="5588942"/>
            <a:ext cx="2880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smtClean="0">
                <a:solidFill>
                  <a:srgbClr val="89C064"/>
                </a:solidFill>
              </a:rPr>
              <a:t>-</a:t>
            </a:r>
            <a:endParaRPr lang="en-GB" sz="2000" b="1">
              <a:solidFill>
                <a:srgbClr val="89C0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Facts</a:t>
            </a:r>
          </a:p>
          <a:p>
            <a:pPr lvl="1"/>
            <a:r>
              <a:rPr lang="en-US" dirty="0" smtClean="0"/>
              <a:t>Experiments show that state-of-the-art solutions are not very successful for complex problems</a:t>
            </a:r>
          </a:p>
          <a:p>
            <a:pPr lvl="1"/>
            <a:r>
              <a:rPr lang="en-US" dirty="0" err="1" smtClean="0"/>
              <a:t>Psychologic</a:t>
            </a:r>
            <a:r>
              <a:rPr lang="en-US" dirty="0" smtClean="0"/>
              <a:t> research suggests hierarchical annotation</a:t>
            </a:r>
          </a:p>
          <a:p>
            <a:r>
              <a:rPr lang="en-US" dirty="0" smtClean="0">
                <a:solidFill>
                  <a:srgbClr val="89C064"/>
                </a:solidFill>
              </a:rPr>
              <a:t>Our vision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Broad-domain annotation is a complex process, needs to be modeled as such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Multiple processing phases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Modular design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Hierarchic annotation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Combine multiple knowledge sources</a:t>
            </a:r>
          </a:p>
          <a:p>
            <a:pPr lvl="2"/>
            <a:r>
              <a:rPr lang="en-US" dirty="0" smtClean="0">
                <a:solidFill>
                  <a:srgbClr val="89C064"/>
                </a:solidFill>
              </a:rPr>
              <a:t>User in the loop </a:t>
            </a:r>
          </a:p>
          <a:p>
            <a:pPr lvl="1"/>
            <a:r>
              <a:rPr lang="en-US" dirty="0" smtClean="0"/>
              <a:t>The same infrastructure </a:t>
            </a:r>
            <a:r>
              <a:rPr lang="en-US" dirty="0" smtClean="0">
                <a:solidFill>
                  <a:srgbClr val="89C064"/>
                </a:solidFill>
              </a:rPr>
              <a:t>can be used for different applications</a:t>
            </a:r>
            <a:r>
              <a:rPr lang="en-US" dirty="0" smtClean="0"/>
              <a:t> (annotation, classification, …)</a:t>
            </a:r>
          </a:p>
          <a:p>
            <a:pPr lvl="2"/>
            <a:r>
              <a:rPr lang="en-US" dirty="0" smtClean="0"/>
              <a:t>The principal components are the same</a:t>
            </a:r>
          </a:p>
          <a:p>
            <a:pPr lvl="2"/>
            <a:r>
              <a:rPr lang="en-US" dirty="0" smtClean="0"/>
              <a:t>Easy evaluation, comparisons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annotation model</a:t>
            </a:r>
            <a:endParaRPr lang="cs-CZ" dirty="0"/>
          </a:p>
        </p:txBody>
      </p:sp>
      <p:sp>
        <p:nvSpPr>
          <p:cNvPr id="5" name="Circular Arrow 4"/>
          <p:cNvSpPr/>
          <p:nvPr/>
        </p:nvSpPr>
        <p:spPr>
          <a:xfrm>
            <a:off x="971600" y="1706772"/>
            <a:ext cx="7056784" cy="4320480"/>
          </a:xfrm>
          <a:prstGeom prst="circularArrow">
            <a:avLst>
              <a:gd name="adj1" fmla="val 2093"/>
              <a:gd name="adj2" fmla="val 306031"/>
              <a:gd name="adj3" fmla="val 14420910"/>
              <a:gd name="adj4" fmla="val 9090777"/>
              <a:gd name="adj5" fmla="val 3640"/>
            </a:avLst>
          </a:prstGeom>
          <a:solidFill>
            <a:srgbClr val="D6E9C9">
              <a:alpha val="89000"/>
            </a:srgbClr>
          </a:solidFill>
          <a:ln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Circular Arrow 5"/>
          <p:cNvSpPr/>
          <p:nvPr/>
        </p:nvSpPr>
        <p:spPr>
          <a:xfrm>
            <a:off x="971600" y="1719864"/>
            <a:ext cx="7056784" cy="4451404"/>
          </a:xfrm>
          <a:prstGeom prst="circularArrow">
            <a:avLst>
              <a:gd name="adj1" fmla="val 2176"/>
              <a:gd name="adj2" fmla="val 222700"/>
              <a:gd name="adj3" fmla="val 1377780"/>
              <a:gd name="adj4" fmla="val 17186400"/>
              <a:gd name="adj5" fmla="val 4050"/>
            </a:avLst>
          </a:prstGeom>
          <a:solidFill>
            <a:srgbClr val="D6E9C9">
              <a:alpha val="89000"/>
            </a:srgbClr>
          </a:solidFill>
          <a:ln>
            <a:solidFill>
              <a:srgbClr val="4F7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7" name="Picture 2" descr="H:\employee_female_upraven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409" y="1412776"/>
            <a:ext cx="1136994" cy="1086084"/>
          </a:xfrm>
          <a:prstGeom prst="rect">
            <a:avLst/>
          </a:prstGeom>
          <a:noFill/>
        </p:spPr>
      </p:pic>
      <p:grpSp>
        <p:nvGrpSpPr>
          <p:cNvPr id="8" name="Group 47"/>
          <p:cNvGrpSpPr/>
          <p:nvPr/>
        </p:nvGrpSpPr>
        <p:grpSpPr>
          <a:xfrm>
            <a:off x="5601960" y="2691464"/>
            <a:ext cx="2714456" cy="1047273"/>
            <a:chOff x="6300192" y="2564904"/>
            <a:chExt cx="2376264" cy="1152000"/>
          </a:xfrm>
        </p:grpSpPr>
        <p:sp>
          <p:nvSpPr>
            <p:cNvPr id="9" name="Rectangle 8"/>
            <p:cNvSpPr/>
            <p:nvPr/>
          </p:nvSpPr>
          <p:spPr>
            <a:xfrm>
              <a:off x="6300192" y="2564904"/>
              <a:ext cx="2376264" cy="11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Picture 4" descr="https://encrypted-tbn3.gstatic.com/images?q=tbn:ANd9GcRLzH7kswrARM4BXFt4f0UK1kFGhP7eFtQ_1hrfUdRvua8P0m9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18963" y="2781740"/>
              <a:ext cx="897192" cy="89719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740351" y="3140968"/>
              <a:ext cx="709291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6B82A1"/>
                  </a:solidFill>
                </a:rPr>
                <a:t>flower</a:t>
              </a:r>
              <a:endParaRPr lang="cs-CZ" sz="1600" dirty="0">
                <a:solidFill>
                  <a:srgbClr val="6B82A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10565" y="2578544"/>
              <a:ext cx="212592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New query/relevance feedback</a:t>
              </a:r>
              <a:endParaRPr lang="cs-CZ" sz="1400" i="1" dirty="0"/>
            </a:p>
          </p:txBody>
        </p:sp>
      </p:grpSp>
      <p:grpSp>
        <p:nvGrpSpPr>
          <p:cNvPr id="13" name="Group 48"/>
          <p:cNvGrpSpPr/>
          <p:nvPr/>
        </p:nvGrpSpPr>
        <p:grpSpPr>
          <a:xfrm>
            <a:off x="683568" y="2669889"/>
            <a:ext cx="2550982" cy="1047273"/>
            <a:chOff x="248751" y="2636912"/>
            <a:chExt cx="2378769" cy="1152000"/>
          </a:xfrm>
        </p:grpSpPr>
        <p:sp>
          <p:nvSpPr>
            <p:cNvPr id="14" name="Rectangle 13"/>
            <p:cNvSpPr/>
            <p:nvPr/>
          </p:nvSpPr>
          <p:spPr>
            <a:xfrm>
              <a:off x="251520" y="2636912"/>
              <a:ext cx="2376000" cy="115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751" y="2650552"/>
              <a:ext cx="2375105" cy="575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i="1" dirty="0" smtClean="0"/>
                <a:t>Output </a:t>
              </a:r>
            </a:p>
            <a:p>
              <a:pPr algn="ctr"/>
              <a:r>
                <a:rPr lang="en-GB" sz="1400" i="1" dirty="0" smtClean="0"/>
                <a:t>(intermediate or final result)</a:t>
              </a:r>
              <a:endParaRPr lang="cs-CZ" sz="14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852" y="3284985"/>
              <a:ext cx="1737354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rgbClr val="6B82A1"/>
                  </a:solidFill>
                </a:rPr>
                <a:t>Flower, nature, ...</a:t>
              </a:r>
              <a:endParaRPr lang="cs-CZ" sz="1600" dirty="0">
                <a:solidFill>
                  <a:srgbClr val="6B82A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835696" y="4227052"/>
            <a:ext cx="5184576" cy="19442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Box 17"/>
          <p:cNvSpPr txBox="1"/>
          <p:nvPr/>
        </p:nvSpPr>
        <p:spPr>
          <a:xfrm>
            <a:off x="3813084" y="4258559"/>
            <a:ext cx="1612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Annotation forming</a:t>
            </a:r>
            <a:endParaRPr lang="cs-CZ" sz="1400" i="1" dirty="0"/>
          </a:p>
        </p:txBody>
      </p:sp>
      <p:pic>
        <p:nvPicPr>
          <p:cNvPr id="19" name="Picture 4" descr="https://encrypted-tbn3.gstatic.com/images?q=tbn:ANd9GcRLzH7kswrARM4BXFt4f0UK1kFGhP7eFtQ_1hrfUdRvua8P0m9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15520" y="5366088"/>
            <a:ext cx="589156" cy="58915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63592" y="5493158"/>
            <a:ext cx="636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6B82A1"/>
                </a:solidFill>
              </a:rPr>
              <a:t>flower, ...</a:t>
            </a:r>
            <a:endParaRPr lang="cs-CZ" sz="1200" dirty="0">
              <a:solidFill>
                <a:srgbClr val="6B82A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26722" y="4979862"/>
            <a:ext cx="1565157" cy="104738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/>
        </p:nvSpPr>
        <p:spPr>
          <a:xfrm>
            <a:off x="1907704" y="4936328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Input information + inferred information</a:t>
            </a:r>
            <a:endParaRPr lang="cs-CZ" sz="1300" dirty="0"/>
          </a:p>
        </p:txBody>
      </p:sp>
      <p:sp>
        <p:nvSpPr>
          <p:cNvPr id="23" name="Rectangle 22"/>
          <p:cNvSpPr/>
          <p:nvPr/>
        </p:nvSpPr>
        <p:spPr>
          <a:xfrm>
            <a:off x="3779912" y="4979862"/>
            <a:ext cx="1401386" cy="1047389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3779913" y="5266099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/>
              <a:t>expansion</a:t>
            </a:r>
          </a:p>
          <a:p>
            <a:pPr algn="ctr"/>
            <a:r>
              <a:rPr lang="en-GB" sz="1300" dirty="0" smtClean="0"/>
              <a:t>transformation</a:t>
            </a:r>
          </a:p>
          <a:p>
            <a:pPr algn="ctr"/>
            <a:r>
              <a:rPr lang="en-GB" sz="1300" dirty="0" smtClean="0"/>
              <a:t>reduction</a:t>
            </a:r>
            <a:endParaRPr lang="cs-CZ" sz="1300" dirty="0"/>
          </a:p>
        </p:txBody>
      </p:sp>
      <p:pic>
        <p:nvPicPr>
          <p:cNvPr id="25" name="Picture 14" descr="http://www.clker.com/cliparts/j/V/R/4/3/s/cog-cogwheel-gear-zahnrad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0803" y="4672556"/>
            <a:ext cx="523695" cy="5236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/>
          <p:cNvSpPr txBox="1"/>
          <p:nvPr/>
        </p:nvSpPr>
        <p:spPr>
          <a:xfrm>
            <a:off x="5817486" y="4912508"/>
            <a:ext cx="91475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Resources</a:t>
            </a:r>
            <a:endParaRPr lang="cs-CZ" sz="13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10723" y="5370796"/>
            <a:ext cx="254798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32" idx="1"/>
          </p:cNvCxnSpPr>
          <p:nvPr/>
        </p:nvCxnSpPr>
        <p:spPr>
          <a:xfrm>
            <a:off x="5181298" y="5503557"/>
            <a:ext cx="267890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510723" y="5515574"/>
            <a:ext cx="254798" cy="762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http://nltk.googlecode.com/svn/trunk/doc/images/wordnet-hierarch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35164"/>
            <a:ext cx="851002" cy="7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://us.123rf.com/400wm/400/400/kaetana/kaetana1001/kaetana100100036/6274083-stack-of-shots-with-ukrainian-landmark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6131" y="5252897"/>
            <a:ext cx="742004" cy="558331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5449188" y="4979862"/>
            <a:ext cx="1499075" cy="104738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TC102455596[[fn=Jaro]]</Template>
  <TotalTime>11413</TotalTime>
  <Words>1357</Words>
  <Application>Microsoft Office PowerPoint</Application>
  <PresentationFormat>Předvádění na obrazovce (4:3)</PresentationFormat>
  <Paragraphs>407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Content-Based Annotation and Classiﬁcation  Framework: A General Multi-Purpose Approach</vt:lpstr>
      <vt:lpstr>Outline</vt:lpstr>
      <vt:lpstr>Motivation</vt:lpstr>
      <vt:lpstr>Why do we need the thousand words?</vt:lpstr>
      <vt:lpstr>Several dimensions of the annotation problem</vt:lpstr>
      <vt:lpstr>State-of-the-art text-extraction techniques</vt:lpstr>
      <vt:lpstr>Limitations of existing approaches</vt:lpstr>
      <vt:lpstr>Our approach</vt:lpstr>
      <vt:lpstr>General annotation model</vt:lpstr>
      <vt:lpstr>General annotation model (cont.)</vt:lpstr>
      <vt:lpstr>Simple examples</vt:lpstr>
      <vt:lpstr>Advanced example: Hierarchic image annotation</vt:lpstr>
      <vt:lpstr>Processing modules</vt:lpstr>
      <vt:lpstr>Processing modules (cont.)</vt:lpstr>
      <vt:lpstr>Web image annotation problem</vt:lpstr>
      <vt:lpstr>Web image annotation problem (cont.)</vt:lpstr>
      <vt:lpstr>Web image annotation – evaluation</vt:lpstr>
      <vt:lpstr>Web image annotation – evaluation (cont.)</vt:lpstr>
      <vt:lpstr>Web image annotation – evaluation (cont.)</vt:lpstr>
      <vt:lpstr>Conclusions</vt:lpstr>
      <vt:lpstr>More experimental 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Large-Scale Multi-Modal Image Search</dc:title>
  <dc:creator>xkohout7</dc:creator>
  <cp:lastModifiedBy>petra</cp:lastModifiedBy>
  <cp:revision>412</cp:revision>
  <dcterms:created xsi:type="dcterms:W3CDTF">2013-03-13T15:03:44Z</dcterms:created>
  <dcterms:modified xsi:type="dcterms:W3CDTF">2013-10-08T17:37:45Z</dcterms:modified>
</cp:coreProperties>
</file>