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75" r:id="rId3"/>
    <p:sldId id="377" r:id="rId4"/>
    <p:sldId id="384" r:id="rId5"/>
    <p:sldId id="380" r:id="rId6"/>
    <p:sldId id="383" r:id="rId7"/>
    <p:sldId id="378" r:id="rId8"/>
    <p:sldId id="394" r:id="rId9"/>
    <p:sldId id="386" r:id="rId10"/>
    <p:sldId id="398" r:id="rId11"/>
    <p:sldId id="395" r:id="rId12"/>
    <p:sldId id="38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9F3FBD-4C92-483D-9307-6312AF67E684}">
          <p14:sldIdLst>
            <p14:sldId id="256"/>
            <p14:sldId id="375"/>
            <p14:sldId id="377"/>
            <p14:sldId id="384"/>
            <p14:sldId id="380"/>
            <p14:sldId id="383"/>
            <p14:sldId id="378"/>
            <p14:sldId id="394"/>
            <p14:sldId id="386"/>
            <p14:sldId id="398"/>
            <p14:sldId id="395"/>
            <p14:sldId id="38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F8CBAD"/>
    <a:srgbClr val="4F81BD"/>
    <a:srgbClr val="FFE699"/>
    <a:srgbClr val="44546A"/>
    <a:srgbClr val="FF3399"/>
    <a:srgbClr val="DCE6F2"/>
    <a:srgbClr val="4F7A32"/>
    <a:srgbClr val="FCD8BA"/>
    <a:srgbClr val="D6E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1269" autoAdjust="0"/>
  </p:normalViewPr>
  <p:slideViewPr>
    <p:cSldViewPr>
      <p:cViewPr>
        <p:scale>
          <a:sx n="100" d="100"/>
          <a:sy n="100" d="100"/>
        </p:scale>
        <p:origin x="-864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9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F21C9-F157-47B4-ACF5-DB155546ED2E}" type="datetimeFigureOut">
              <a:rPr lang="cs-CZ" smtClean="0"/>
              <a:pPr/>
              <a:t>17. 11. 2021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988F6-D503-45D3-8658-01687DB272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7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C17D6-3360-46DB-BC51-5CAFAE046A00}" type="datetimeFigureOut">
              <a:rPr lang="cs-CZ" smtClean="0"/>
              <a:pPr/>
              <a:t>17. 11. 2021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4EC24-F832-4F78-85ED-421683E533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9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4EC24-F832-4F78-85ED-421683E533E6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476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The complexity</a:t>
            </a:r>
            <a:r>
              <a:rPr lang="en-GB" baseline="0" smtClean="0"/>
              <a:t> of raw motion data is not such a drawback for classification scenarios but there are many others – similarity-based motion retrieval over unlabeled data, subsequence searching etc.</a:t>
            </a: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4EC24-F832-4F78-85ED-421683E533E6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879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4EC24-F832-4F78-85ED-421683E533E6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26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64EC24-F832-4F78-85ED-421683E533E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345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304256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2241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1" name="Skupina 20"/>
          <p:cNvGrpSpPr/>
          <p:nvPr userDrawn="1"/>
        </p:nvGrpSpPr>
        <p:grpSpPr>
          <a:xfrm>
            <a:off x="972000" y="3501008"/>
            <a:ext cx="7200000" cy="144000"/>
            <a:chOff x="467542" y="3105222"/>
            <a:chExt cx="8208307" cy="90000"/>
          </a:xfrm>
          <a:effectLst>
            <a:reflection blurRad="6350" stA="50000" endA="300" endPos="55500" dist="50800" dir="5400000" sy="-100000" algn="bl" rotWithShape="0"/>
          </a:effectLst>
        </p:grpSpPr>
        <p:sp>
          <p:nvSpPr>
            <p:cNvPr id="15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4526848" y="1782222"/>
              <a:ext cx="90000" cy="2736000"/>
            </a:xfrm>
            <a:prstGeom prst="rect">
              <a:avLst/>
            </a:prstGeom>
            <a:solidFill>
              <a:srgbClr val="7AB75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1790542" y="1782222"/>
              <a:ext cx="90000" cy="2736000"/>
            </a:xfrm>
            <a:prstGeom prst="rect">
              <a:avLst/>
            </a:prstGeom>
            <a:solidFill>
              <a:srgbClr val="4F7A3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7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7262849" y="1782222"/>
              <a:ext cx="90000" cy="2736000"/>
            </a:xfrm>
            <a:prstGeom prst="rect">
              <a:avLst/>
            </a:prstGeom>
            <a:solidFill>
              <a:srgbClr val="B4D79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268760"/>
            <a:ext cx="8229600" cy="511257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395534" y="6381330"/>
            <a:ext cx="2160243" cy="30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cs-CZ" sz="1200" dirty="0"/>
          </a:p>
        </p:txBody>
      </p:sp>
      <p:sp>
        <p:nvSpPr>
          <p:cNvPr id="5" name="TextovéPole 4"/>
          <p:cNvSpPr txBox="1"/>
          <p:nvPr userDrawn="1"/>
        </p:nvSpPr>
        <p:spPr>
          <a:xfrm>
            <a:off x="6660230" y="6401075"/>
            <a:ext cx="2160243" cy="30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 algn="r"/>
            <a:r>
              <a:rPr lang="cs-CZ" sz="1200" dirty="0"/>
              <a:t>Slide </a:t>
            </a:r>
            <a:fld id="{93D9EDE2-72A8-444F-B3A0-54AF03ABC45C}" type="slidenum">
              <a:rPr lang="cs-CZ" sz="1200" smtClean="0"/>
              <a:pPr lvl="0" algn="r"/>
              <a:t>‹#›</a:t>
            </a:fld>
            <a:r>
              <a:rPr lang="en-GB" sz="1200" smtClean="0"/>
              <a:t>/12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875239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2495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5" descr="Gold bar"/>
          <p:cNvSpPr>
            <a:spLocks noChangeArrowheads="1"/>
          </p:cNvSpPr>
          <p:nvPr/>
        </p:nvSpPr>
        <p:spPr bwMode="auto">
          <a:xfrm rot="16200000" flipH="1">
            <a:off x="4527000" y="-414431"/>
            <a:ext cx="90000" cy="2880320"/>
          </a:xfrm>
          <a:prstGeom prst="rect">
            <a:avLst/>
          </a:prstGeom>
          <a:solidFill>
            <a:srgbClr val="7AB7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Rectangle 45" descr="Gold bar"/>
          <p:cNvSpPr>
            <a:spLocks noChangeArrowheads="1"/>
          </p:cNvSpPr>
          <p:nvPr/>
        </p:nvSpPr>
        <p:spPr bwMode="auto">
          <a:xfrm rot="16200000" flipH="1">
            <a:off x="1790542" y="-342271"/>
            <a:ext cx="90000" cy="2736000"/>
          </a:xfrm>
          <a:prstGeom prst="rect">
            <a:avLst/>
          </a:prstGeom>
          <a:solidFill>
            <a:srgbClr val="4F7A3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" name="Rectangle 45" descr="Gold bar"/>
          <p:cNvSpPr>
            <a:spLocks noChangeArrowheads="1"/>
          </p:cNvSpPr>
          <p:nvPr/>
        </p:nvSpPr>
        <p:spPr bwMode="auto">
          <a:xfrm rot="16200000" flipH="1">
            <a:off x="7262849" y="-342271"/>
            <a:ext cx="90000" cy="2736000"/>
          </a:xfrm>
          <a:prstGeom prst="rect">
            <a:avLst/>
          </a:prstGeom>
          <a:solidFill>
            <a:srgbClr val="B4D79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6" name="Rectangle 45" descr="Gold bar"/>
          <p:cNvSpPr>
            <a:spLocks noChangeArrowheads="1"/>
          </p:cNvSpPr>
          <p:nvPr/>
        </p:nvSpPr>
        <p:spPr bwMode="auto">
          <a:xfrm rot="16200000" flipH="1">
            <a:off x="4633200" y="-360518"/>
            <a:ext cx="18000" cy="2880000"/>
          </a:xfrm>
          <a:prstGeom prst="rect">
            <a:avLst/>
          </a:prstGeom>
          <a:solidFill>
            <a:srgbClr val="B4D79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7" name="Rectangle 45" descr="Gold bar"/>
          <p:cNvSpPr>
            <a:spLocks noChangeArrowheads="1"/>
          </p:cNvSpPr>
          <p:nvPr/>
        </p:nvSpPr>
        <p:spPr bwMode="auto">
          <a:xfrm rot="16200000" flipH="1">
            <a:off x="1826544" y="-288518"/>
            <a:ext cx="18000" cy="2736000"/>
          </a:xfrm>
          <a:prstGeom prst="rect">
            <a:avLst/>
          </a:prstGeom>
          <a:solidFill>
            <a:srgbClr val="7AB7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8" name="Rectangle 45" descr="Gold bar"/>
          <p:cNvSpPr>
            <a:spLocks noChangeArrowheads="1"/>
          </p:cNvSpPr>
          <p:nvPr/>
        </p:nvSpPr>
        <p:spPr bwMode="auto">
          <a:xfrm rot="16200000" flipH="1">
            <a:off x="7298851" y="-288518"/>
            <a:ext cx="18000" cy="2736000"/>
          </a:xfrm>
          <a:prstGeom prst="rect">
            <a:avLst/>
          </a:prstGeom>
          <a:solidFill>
            <a:srgbClr val="D6E9C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rgbClr val="44546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../clipboard/media/image10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110.png"/><Relationship Id="rId10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992888" cy="1656184"/>
          </a:xfrm>
        </p:spPr>
        <p:txBody>
          <a:bodyPr>
            <a:noAutofit/>
          </a:bodyPr>
          <a:lstStyle/>
          <a:p>
            <a:r>
              <a:rPr lang="en-GB" sz="4800"/>
              <a:t>Efficient </a:t>
            </a:r>
            <a:r>
              <a:rPr lang="en-GB" sz="4800" smtClean="0"/>
              <a:t>Indexing</a:t>
            </a:r>
            <a:br>
              <a:rPr lang="en-GB" sz="4800" smtClean="0"/>
            </a:br>
            <a:r>
              <a:rPr lang="en-GB" sz="4800" smtClean="0"/>
              <a:t>of </a:t>
            </a:r>
            <a:r>
              <a:rPr lang="en-GB" sz="4800"/>
              <a:t>3D Human Motions</a:t>
            </a:r>
            <a:endParaRPr lang="en-US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632848" cy="600472"/>
          </a:xfrm>
        </p:spPr>
        <p:txBody>
          <a:bodyPr>
            <a:noAutofit/>
          </a:bodyPr>
          <a:lstStyle/>
          <a:p>
            <a:r>
              <a:rPr lang="en-GB" sz="2800" u="sng">
                <a:solidFill>
                  <a:schemeClr val="tx1">
                    <a:lumMod val="65000"/>
                    <a:lumOff val="35000"/>
                  </a:schemeClr>
                </a:solidFill>
              </a:rPr>
              <a:t>Petra </a:t>
            </a:r>
            <a:r>
              <a:rPr lang="en-GB" sz="2800" u="sng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Budikova</a:t>
            </a:r>
            <a:r>
              <a:rPr lang="en-GB" sz="28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Jan Sedmidubsky, Pavel Zezula</a:t>
            </a:r>
          </a:p>
          <a:p>
            <a:r>
              <a:rPr lang="en-GB" sz="2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Masaryk University, Brno, Czech Republic</a:t>
            </a:r>
          </a:p>
          <a:p>
            <a:endParaRPr lang="en-GB" sz="240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sz="24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/>
              <a:t>ACM International Conference on Multimedia </a:t>
            </a:r>
            <a:r>
              <a:rPr lang="en-GB" smtClean="0"/>
              <a:t>Retrieval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990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Box 4">
            <a:extLst>
              <a:ext uri="{FF2B5EF4-FFF2-40B4-BE49-F238E27FC236}">
                <a16:creationId xmlns:a16="http://schemas.microsoft.com/office/drawing/2014/main" xmlns="" id="{7E283F0C-3FEF-4E86-A93C-256BEF258108}"/>
              </a:ext>
            </a:extLst>
          </p:cNvPr>
          <p:cNvSpPr txBox="1"/>
          <p:nvPr/>
        </p:nvSpPr>
        <p:spPr>
          <a:xfrm>
            <a:off x="3095580" y="3291455"/>
            <a:ext cx="504000" cy="738664"/>
          </a:xfrm>
          <a:prstGeom prst="rect">
            <a:avLst/>
          </a:prstGeom>
          <a:solidFill>
            <a:srgbClr val="FFE699"/>
          </a:solidFill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5</a:t>
            </a:r>
          </a:p>
        </p:txBody>
      </p:sp>
      <p:sp>
        <p:nvSpPr>
          <p:cNvPr id="210" name="TextBox 3">
            <a:extLst>
              <a:ext uri="{FF2B5EF4-FFF2-40B4-BE49-F238E27FC236}">
                <a16:creationId xmlns:a16="http://schemas.microsoft.com/office/drawing/2014/main" xmlns="" id="{53EF0559-6301-4187-B29C-90D73FA50166}"/>
              </a:ext>
            </a:extLst>
          </p:cNvPr>
          <p:cNvSpPr txBox="1"/>
          <p:nvPr/>
        </p:nvSpPr>
        <p:spPr>
          <a:xfrm>
            <a:off x="2195736" y="3292604"/>
            <a:ext cx="504000" cy="738664"/>
          </a:xfrm>
          <a:prstGeom prst="rect">
            <a:avLst/>
          </a:prstGeom>
          <a:solidFill>
            <a:srgbClr val="FFE699"/>
          </a:solidFill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7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Scalable Processing of MWs – the </a:t>
            </a:r>
            <a:r>
              <a:rPr lang="en-GB" smtClean="0"/>
              <a:t>Big Picture</a:t>
            </a:r>
            <a:endParaRPr lang="en-GB"/>
          </a:p>
        </p:txBody>
      </p:sp>
      <p:sp>
        <p:nvSpPr>
          <p:cNvPr id="212" name="TextBox 2">
            <a:extLst>
              <a:ext uri="{FF2B5EF4-FFF2-40B4-BE49-F238E27FC236}">
                <a16:creationId xmlns:a16="http://schemas.microsoft.com/office/drawing/2014/main" xmlns="" id="{DF7A6698-3BF1-4820-98D8-D19B3664D1DF}"/>
              </a:ext>
            </a:extLst>
          </p:cNvPr>
          <p:cNvSpPr txBox="1"/>
          <p:nvPr/>
        </p:nvSpPr>
        <p:spPr>
          <a:xfrm>
            <a:off x="409348" y="2589581"/>
            <a:ext cx="54713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66FF"/>
                </a:solidFill>
                <a:effectLst/>
                <a:uLnTx/>
                <a:uFillTx/>
              </a:rPr>
              <a:t>(A,{B,C})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matches: </a:t>
            </a: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(A,{</a:t>
            </a:r>
            <a:r>
              <a: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B,C}),  </a:t>
            </a: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</a:t>
            </a:r>
            <a:r>
              <a: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A,{B,C,D})</a:t>
            </a:r>
            <a:r>
              <a:rPr kumimoji="0" lang="en-GB" sz="16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 </a:t>
            </a:r>
            <a:r>
              <a: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</a:t>
            </a: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B,{C,D</a:t>
            </a:r>
            <a:r>
              <a: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})</a:t>
            </a:r>
            <a:r>
              <a:rPr kumimoji="0" lang="en-GB" sz="16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 </a:t>
            </a:r>
            <a:r>
              <a: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</a:t>
            </a: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G,{A,F})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3">
            <a:extLst>
              <a:ext uri="{FF2B5EF4-FFF2-40B4-BE49-F238E27FC236}">
                <a16:creationId xmlns:a16="http://schemas.microsoft.com/office/drawing/2014/main" xmlns="" id="{53EF0559-6301-4187-B29C-90D73FA50166}"/>
              </a:ext>
            </a:extLst>
          </p:cNvPr>
          <p:cNvSpPr txBox="1"/>
          <p:nvPr/>
        </p:nvSpPr>
        <p:spPr>
          <a:xfrm>
            <a:off x="2192313" y="3291455"/>
            <a:ext cx="504000" cy="738664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7</a:t>
            </a:r>
          </a:p>
        </p:txBody>
      </p:sp>
      <p:sp>
        <p:nvSpPr>
          <p:cNvPr id="215" name="TextBox 5">
            <a:extLst>
              <a:ext uri="{FF2B5EF4-FFF2-40B4-BE49-F238E27FC236}">
                <a16:creationId xmlns:a16="http://schemas.microsoft.com/office/drawing/2014/main" xmlns="" id="{6223BCA7-09F3-4417-8F86-6D65027DBB39}"/>
              </a:ext>
            </a:extLst>
          </p:cNvPr>
          <p:cNvSpPr txBox="1"/>
          <p:nvPr/>
        </p:nvSpPr>
        <p:spPr>
          <a:xfrm>
            <a:off x="4029396" y="3291455"/>
            <a:ext cx="504000" cy="738664"/>
          </a:xfrm>
          <a:prstGeom prst="rect">
            <a:avLst/>
          </a:prstGeom>
          <a:solidFill>
            <a:srgbClr val="FFE699"/>
          </a:solidFill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8</a:t>
            </a:r>
          </a:p>
        </p:txBody>
      </p:sp>
      <p:sp>
        <p:nvSpPr>
          <p:cNvPr id="216" name="TextBox 6">
            <a:extLst>
              <a:ext uri="{FF2B5EF4-FFF2-40B4-BE49-F238E27FC236}">
                <a16:creationId xmlns:a16="http://schemas.microsoft.com/office/drawing/2014/main" xmlns="" id="{FF49D1AE-125D-4020-8AFF-A3DC076B93B9}"/>
              </a:ext>
            </a:extLst>
          </p:cNvPr>
          <p:cNvSpPr txBox="1"/>
          <p:nvPr/>
        </p:nvSpPr>
        <p:spPr>
          <a:xfrm>
            <a:off x="4902089" y="3291455"/>
            <a:ext cx="504000" cy="738664"/>
          </a:xfrm>
          <a:prstGeom prst="rect">
            <a:avLst/>
          </a:prstGeom>
          <a:solidFill>
            <a:srgbClr val="FFE699"/>
          </a:solidFill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8</a:t>
            </a:r>
          </a:p>
        </p:txBody>
      </p:sp>
      <p:cxnSp>
        <p:nvCxnSpPr>
          <p:cNvPr id="217" name="Straight Connector 7">
            <a:extLst>
              <a:ext uri="{FF2B5EF4-FFF2-40B4-BE49-F238E27FC236}">
                <a16:creationId xmlns:a16="http://schemas.microsoft.com/office/drawing/2014/main" xmlns="" id="{1E49BE6B-F6B7-46C8-AD8A-22101C436B0B}"/>
              </a:ext>
            </a:extLst>
          </p:cNvPr>
          <p:cNvCxnSpPr>
            <a:cxnSpLocks/>
          </p:cNvCxnSpPr>
          <p:nvPr/>
        </p:nvCxnSpPr>
        <p:spPr>
          <a:xfrm>
            <a:off x="2452653" y="2911233"/>
            <a:ext cx="1" cy="3600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18" name="Straight Connector 8">
            <a:extLst>
              <a:ext uri="{FF2B5EF4-FFF2-40B4-BE49-F238E27FC236}">
                <a16:creationId xmlns:a16="http://schemas.microsoft.com/office/drawing/2014/main" xmlns="" id="{893DBD50-2968-483B-AD12-2A28F162816B}"/>
              </a:ext>
            </a:extLst>
          </p:cNvPr>
          <p:cNvCxnSpPr>
            <a:cxnSpLocks/>
          </p:cNvCxnSpPr>
          <p:nvPr/>
        </p:nvCxnSpPr>
        <p:spPr>
          <a:xfrm flipH="1">
            <a:off x="4319778" y="2939144"/>
            <a:ext cx="0" cy="3600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19" name="Straight Connector 9">
            <a:extLst>
              <a:ext uri="{FF2B5EF4-FFF2-40B4-BE49-F238E27FC236}">
                <a16:creationId xmlns:a16="http://schemas.microsoft.com/office/drawing/2014/main" xmlns="" id="{CC9D98FB-AA7B-40A7-A441-DDCA45564C7F}"/>
              </a:ext>
            </a:extLst>
          </p:cNvPr>
          <p:cNvCxnSpPr>
            <a:cxnSpLocks/>
          </p:cNvCxnSpPr>
          <p:nvPr/>
        </p:nvCxnSpPr>
        <p:spPr>
          <a:xfrm>
            <a:off x="5159732" y="2939144"/>
            <a:ext cx="0" cy="3600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20" name="Straight Connector 10">
            <a:extLst>
              <a:ext uri="{FF2B5EF4-FFF2-40B4-BE49-F238E27FC236}">
                <a16:creationId xmlns:a16="http://schemas.microsoft.com/office/drawing/2014/main" xmlns="" id="{AB985811-9316-4CC0-A49B-1D92D794A6D1}"/>
              </a:ext>
            </a:extLst>
          </p:cNvPr>
          <p:cNvCxnSpPr>
            <a:cxnSpLocks/>
          </p:cNvCxnSpPr>
          <p:nvPr/>
        </p:nvCxnSpPr>
        <p:spPr>
          <a:xfrm flipV="1">
            <a:off x="3353223" y="2939144"/>
            <a:ext cx="0" cy="3600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222" name="Right Brace 13">
            <a:extLst>
              <a:ext uri="{FF2B5EF4-FFF2-40B4-BE49-F238E27FC236}">
                <a16:creationId xmlns:a16="http://schemas.microsoft.com/office/drawing/2014/main" xmlns="" id="{BE8ED867-9932-4BB9-A40F-A8C9DF0C1256}"/>
              </a:ext>
            </a:extLst>
          </p:cNvPr>
          <p:cNvSpPr/>
          <p:nvPr/>
        </p:nvSpPr>
        <p:spPr>
          <a:xfrm rot="5400000">
            <a:off x="3714220" y="2396905"/>
            <a:ext cx="196515" cy="3440967"/>
          </a:xfrm>
          <a:prstGeom prst="rightBrace">
            <a:avLst>
              <a:gd name="adj1" fmla="val 83356"/>
              <a:gd name="adj2" fmla="val 50000"/>
            </a:avLst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5" name="Right Brace 23">
            <a:extLst>
              <a:ext uri="{FF2B5EF4-FFF2-40B4-BE49-F238E27FC236}">
                <a16:creationId xmlns:a16="http://schemas.microsoft.com/office/drawing/2014/main" xmlns="" id="{8E5833D0-4894-4CC0-A120-C4C03881E52C}"/>
              </a:ext>
            </a:extLst>
          </p:cNvPr>
          <p:cNvSpPr/>
          <p:nvPr/>
        </p:nvSpPr>
        <p:spPr>
          <a:xfrm rot="5400000">
            <a:off x="5227869" y="2611388"/>
            <a:ext cx="139457" cy="6435285"/>
          </a:xfrm>
          <a:prstGeom prst="rightBrace">
            <a:avLst>
              <a:gd name="adj1" fmla="val 96458"/>
              <a:gd name="adj2" fmla="val 50000"/>
            </a:avLst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6" name="TextBox 25">
            <a:extLst>
              <a:ext uri="{FF2B5EF4-FFF2-40B4-BE49-F238E27FC236}">
                <a16:creationId xmlns:a16="http://schemas.microsoft.com/office/drawing/2014/main" xmlns="" id="{369E66CE-EEC4-4F1E-8BE0-C389B398FF63}"/>
              </a:ext>
            </a:extLst>
          </p:cNvPr>
          <p:cNvSpPr txBox="1"/>
          <p:nvPr/>
        </p:nvSpPr>
        <p:spPr>
          <a:xfrm>
            <a:off x="1907704" y="6042774"/>
            <a:ext cx="6772176" cy="338554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Result: documents with the highest sum of weights across the expanded PLs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27" name="TextBox 27">
            <a:extLst>
              <a:ext uri="{FF2B5EF4-FFF2-40B4-BE49-F238E27FC236}">
                <a16:creationId xmlns:a16="http://schemas.microsoft.com/office/drawing/2014/main" xmlns="" id="{BDF17012-7FEF-4749-AC95-2C339D8BA91B}"/>
              </a:ext>
            </a:extLst>
          </p:cNvPr>
          <p:cNvSpPr txBox="1"/>
          <p:nvPr/>
        </p:nvSpPr>
        <p:spPr>
          <a:xfrm>
            <a:off x="323528" y="2918075"/>
            <a:ext cx="2088232" cy="288000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4472C4">
                <a:lumMod val="60000"/>
                <a:lumOff val="40000"/>
              </a:srgbClr>
            </a:solidFill>
          </a:ln>
        </p:spPr>
        <p:txBody>
          <a:bodyPr wrap="square" lIns="36000" r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sim(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FF"/>
                </a:solidFill>
                <a:effectLst/>
                <a:uLnTx/>
                <a:uFillTx/>
              </a:rPr>
              <a:t>(A,{B,C})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, 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(A,{B,C})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)=1.0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28" name="TextBox 29">
            <a:extLst>
              <a:ext uri="{FF2B5EF4-FFF2-40B4-BE49-F238E27FC236}">
                <a16:creationId xmlns:a16="http://schemas.microsoft.com/office/drawing/2014/main" xmlns="" id="{CE57C9C4-B442-4699-968E-DADFAA31D03D}"/>
              </a:ext>
            </a:extLst>
          </p:cNvPr>
          <p:cNvSpPr txBox="1"/>
          <p:nvPr/>
        </p:nvSpPr>
        <p:spPr>
          <a:xfrm>
            <a:off x="4762399" y="2908187"/>
            <a:ext cx="336681" cy="288000"/>
          </a:xfrm>
          <a:prstGeom prst="rect">
            <a:avLst/>
          </a:prstGeom>
          <a:noFill/>
          <a:ln>
            <a:solidFill>
              <a:srgbClr val="4472C4">
                <a:lumMod val="60000"/>
                <a:lumOff val="40000"/>
              </a:srgbClr>
            </a:solidFill>
          </a:ln>
        </p:spPr>
        <p:txBody>
          <a:bodyPr wrap="none" lIns="72000" rIns="3600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0.2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29" name="TextBox 31">
            <a:extLst>
              <a:ext uri="{FF2B5EF4-FFF2-40B4-BE49-F238E27FC236}">
                <a16:creationId xmlns:a16="http://schemas.microsoft.com/office/drawing/2014/main" xmlns="" id="{855FA98B-83D9-4F6B-9DE3-F0F5CCF7F9B8}"/>
              </a:ext>
            </a:extLst>
          </p:cNvPr>
          <p:cNvSpPr txBox="1"/>
          <p:nvPr/>
        </p:nvSpPr>
        <p:spPr>
          <a:xfrm>
            <a:off x="3886645" y="2908187"/>
            <a:ext cx="360000" cy="288000"/>
          </a:xfrm>
          <a:prstGeom prst="rect">
            <a:avLst/>
          </a:prstGeom>
          <a:noFill/>
          <a:ln>
            <a:solidFill>
              <a:srgbClr val="4472C4">
                <a:lumMod val="60000"/>
                <a:lumOff val="40000"/>
              </a:srgbClr>
            </a:solidFill>
          </a:ln>
        </p:spPr>
        <p:txBody>
          <a:bodyPr wrap="square" lIns="72000" rIns="3600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0.5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30" name="TextBox 33">
            <a:extLst>
              <a:ext uri="{FF2B5EF4-FFF2-40B4-BE49-F238E27FC236}">
                <a16:creationId xmlns:a16="http://schemas.microsoft.com/office/drawing/2014/main" xmlns="" id="{97F6C8BA-DE3E-4DDB-B49C-1493EB56B402}"/>
              </a:ext>
            </a:extLst>
          </p:cNvPr>
          <p:cNvSpPr txBox="1"/>
          <p:nvPr/>
        </p:nvSpPr>
        <p:spPr>
          <a:xfrm>
            <a:off x="2870953" y="2908187"/>
            <a:ext cx="428053" cy="288000"/>
          </a:xfrm>
          <a:prstGeom prst="rect">
            <a:avLst/>
          </a:prstGeom>
          <a:noFill/>
          <a:ln>
            <a:solidFill>
              <a:srgbClr val="4472C4">
                <a:lumMod val="60000"/>
                <a:lumOff val="40000"/>
              </a:srgbClr>
            </a:solidFill>
          </a:ln>
        </p:spPr>
        <p:txBody>
          <a:bodyPr wrap="none" lIns="72000" rIns="3600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0.75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38" name="TextBox 51">
            <a:extLst>
              <a:ext uri="{FF2B5EF4-FFF2-40B4-BE49-F238E27FC236}">
                <a16:creationId xmlns:a16="http://schemas.microsoft.com/office/drawing/2014/main" xmlns="" id="{37C6353F-F46C-403C-B241-1A2E209B205A}"/>
              </a:ext>
            </a:extLst>
          </p:cNvPr>
          <p:cNvSpPr txBox="1"/>
          <p:nvPr/>
        </p:nvSpPr>
        <p:spPr>
          <a:xfrm>
            <a:off x="6061315" y="3229286"/>
            <a:ext cx="360000" cy="288000"/>
          </a:xfrm>
          <a:prstGeom prst="rect">
            <a:avLst/>
          </a:prstGeom>
          <a:solidFill>
            <a:srgbClr val="FFE699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239" name="TextBox 53">
            <a:extLst>
              <a:ext uri="{FF2B5EF4-FFF2-40B4-BE49-F238E27FC236}">
                <a16:creationId xmlns:a16="http://schemas.microsoft.com/office/drawing/2014/main" xmlns="" id="{673FB677-512E-4AF6-ACAD-6B7FF980A937}"/>
              </a:ext>
            </a:extLst>
          </p:cNvPr>
          <p:cNvSpPr txBox="1"/>
          <p:nvPr/>
        </p:nvSpPr>
        <p:spPr>
          <a:xfrm>
            <a:off x="6541111" y="3229286"/>
            <a:ext cx="360000" cy="288000"/>
          </a:xfrm>
          <a:prstGeom prst="rect">
            <a:avLst/>
          </a:prstGeom>
          <a:solidFill>
            <a:srgbClr val="FFE699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240" name="TextBox 55">
            <a:extLst>
              <a:ext uri="{FF2B5EF4-FFF2-40B4-BE49-F238E27FC236}">
                <a16:creationId xmlns:a16="http://schemas.microsoft.com/office/drawing/2014/main" xmlns="" id="{CF9FB1EB-48D7-457D-86EA-74376A13B619}"/>
              </a:ext>
            </a:extLst>
          </p:cNvPr>
          <p:cNvSpPr txBox="1"/>
          <p:nvPr/>
        </p:nvSpPr>
        <p:spPr>
          <a:xfrm>
            <a:off x="6058833" y="3645356"/>
            <a:ext cx="360000" cy="288000"/>
          </a:xfrm>
          <a:prstGeom prst="rect">
            <a:avLst/>
          </a:prstGeom>
          <a:solidFill>
            <a:srgbClr val="FFE699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241" name="TextBox 59">
            <a:extLst>
              <a:ext uri="{FF2B5EF4-FFF2-40B4-BE49-F238E27FC236}">
                <a16:creationId xmlns:a16="http://schemas.microsoft.com/office/drawing/2014/main" xmlns="" id="{1038F28E-D1E4-4016-8112-BA2054970DCF}"/>
              </a:ext>
            </a:extLst>
          </p:cNvPr>
          <p:cNvSpPr txBox="1"/>
          <p:nvPr/>
        </p:nvSpPr>
        <p:spPr>
          <a:xfrm>
            <a:off x="6541249" y="3653210"/>
            <a:ext cx="360000" cy="288000"/>
          </a:xfrm>
          <a:prstGeom prst="rect">
            <a:avLst/>
          </a:prstGeom>
          <a:solidFill>
            <a:srgbClr val="FFE699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242" name="TextBox 61">
            <a:extLst>
              <a:ext uri="{FF2B5EF4-FFF2-40B4-BE49-F238E27FC236}">
                <a16:creationId xmlns:a16="http://schemas.microsoft.com/office/drawing/2014/main" xmlns="" id="{89FB65CB-218D-4BA9-8ACE-04812F6B2E5C}"/>
              </a:ext>
            </a:extLst>
          </p:cNvPr>
          <p:cNvSpPr txBox="1"/>
          <p:nvPr/>
        </p:nvSpPr>
        <p:spPr>
          <a:xfrm>
            <a:off x="7498076" y="3229286"/>
            <a:ext cx="360000" cy="288000"/>
          </a:xfrm>
          <a:prstGeom prst="rect">
            <a:avLst/>
          </a:prstGeom>
          <a:solidFill>
            <a:srgbClr val="FFE699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243" name="TextBox 63">
            <a:extLst>
              <a:ext uri="{FF2B5EF4-FFF2-40B4-BE49-F238E27FC236}">
                <a16:creationId xmlns:a16="http://schemas.microsoft.com/office/drawing/2014/main" xmlns="" id="{7E1181AC-710E-4F68-88DF-48538B54578A}"/>
              </a:ext>
            </a:extLst>
          </p:cNvPr>
          <p:cNvSpPr txBox="1"/>
          <p:nvPr/>
        </p:nvSpPr>
        <p:spPr>
          <a:xfrm>
            <a:off x="7991866" y="3229286"/>
            <a:ext cx="360000" cy="288000"/>
          </a:xfrm>
          <a:prstGeom prst="rect">
            <a:avLst/>
          </a:prstGeom>
          <a:solidFill>
            <a:srgbClr val="FFE699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244" name="TextBox 69">
            <a:extLst>
              <a:ext uri="{FF2B5EF4-FFF2-40B4-BE49-F238E27FC236}">
                <a16:creationId xmlns:a16="http://schemas.microsoft.com/office/drawing/2014/main" xmlns="" id="{B0ECAB67-8943-4038-ADFC-985541F98E3C}"/>
              </a:ext>
            </a:extLst>
          </p:cNvPr>
          <p:cNvSpPr txBox="1"/>
          <p:nvPr/>
        </p:nvSpPr>
        <p:spPr>
          <a:xfrm>
            <a:off x="7751870" y="3666151"/>
            <a:ext cx="360000" cy="288000"/>
          </a:xfrm>
          <a:prstGeom prst="rect">
            <a:avLst/>
          </a:prstGeom>
          <a:solidFill>
            <a:srgbClr val="FFE699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249" name="Rectangle 100">
            <a:extLst>
              <a:ext uri="{FF2B5EF4-FFF2-40B4-BE49-F238E27FC236}">
                <a16:creationId xmlns:a16="http://schemas.microsoft.com/office/drawing/2014/main" xmlns="" id="{66A3B5A5-75BF-4ABB-960C-630B811ACE5B}"/>
              </a:ext>
            </a:extLst>
          </p:cNvPr>
          <p:cNvSpPr/>
          <p:nvPr/>
        </p:nvSpPr>
        <p:spPr>
          <a:xfrm>
            <a:off x="6046598" y="4305613"/>
            <a:ext cx="900000" cy="1386000"/>
          </a:xfrm>
          <a:prstGeom prst="rect">
            <a:avLst/>
          </a:prstGeom>
          <a:solidFill>
            <a:srgbClr val="F8CBAD"/>
          </a:solidFill>
          <a:ln w="952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0" name="Rectangle 102">
            <a:extLst>
              <a:ext uri="{FF2B5EF4-FFF2-40B4-BE49-F238E27FC236}">
                <a16:creationId xmlns:a16="http://schemas.microsoft.com/office/drawing/2014/main" xmlns="" id="{26C65218-45F7-4C28-A739-0271A6D3E536}"/>
              </a:ext>
            </a:extLst>
          </p:cNvPr>
          <p:cNvSpPr/>
          <p:nvPr/>
        </p:nvSpPr>
        <p:spPr>
          <a:xfrm>
            <a:off x="7505688" y="4305613"/>
            <a:ext cx="900000" cy="1386000"/>
          </a:xfrm>
          <a:prstGeom prst="rect">
            <a:avLst/>
          </a:prstGeom>
          <a:solidFill>
            <a:srgbClr val="F8CBAD"/>
          </a:solidFill>
          <a:ln w="952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1" name="TextBox 108">
            <a:extLst>
              <a:ext uri="{FF2B5EF4-FFF2-40B4-BE49-F238E27FC236}">
                <a16:creationId xmlns:a16="http://schemas.microsoft.com/office/drawing/2014/main" xmlns="" id="{858F33AE-8E56-477A-B6B4-B86D547D3299}"/>
              </a:ext>
            </a:extLst>
          </p:cNvPr>
          <p:cNvSpPr txBox="1"/>
          <p:nvPr/>
        </p:nvSpPr>
        <p:spPr>
          <a:xfrm>
            <a:off x="6012160" y="2589581"/>
            <a:ext cx="989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(K,{L,M})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matches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2" name="TextBox 110">
            <a:extLst>
              <a:ext uri="{FF2B5EF4-FFF2-40B4-BE49-F238E27FC236}">
                <a16:creationId xmlns:a16="http://schemas.microsoft.com/office/drawing/2014/main" xmlns="" id="{5DC3F5EE-0D94-4608-ACE9-B34D713BE6F2}"/>
              </a:ext>
            </a:extLst>
          </p:cNvPr>
          <p:cNvSpPr txBox="1"/>
          <p:nvPr/>
        </p:nvSpPr>
        <p:spPr>
          <a:xfrm>
            <a:off x="7501896" y="2589581"/>
            <a:ext cx="931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(X,{Y,Z})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matches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3" name="Right Brace 14">
            <a:extLst>
              <a:ext uri="{FF2B5EF4-FFF2-40B4-BE49-F238E27FC236}">
                <a16:creationId xmlns:a16="http://schemas.microsoft.com/office/drawing/2014/main" xmlns="" id="{49B22F34-5F50-4D35-A818-F8CFF153861C}"/>
              </a:ext>
            </a:extLst>
          </p:cNvPr>
          <p:cNvSpPr/>
          <p:nvPr/>
        </p:nvSpPr>
        <p:spPr>
          <a:xfrm rot="5400000">
            <a:off x="6412329" y="3671094"/>
            <a:ext cx="179137" cy="864000"/>
          </a:xfrm>
          <a:prstGeom prst="rightBrace">
            <a:avLst>
              <a:gd name="adj1" fmla="val 58348"/>
              <a:gd name="adj2" fmla="val 50000"/>
            </a:avLst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4" name="Right Brace 36">
            <a:extLst>
              <a:ext uri="{FF2B5EF4-FFF2-40B4-BE49-F238E27FC236}">
                <a16:creationId xmlns:a16="http://schemas.microsoft.com/office/drawing/2014/main" xmlns="" id="{EABF1C34-EE82-4980-BF9B-EAD51D8E9B52}"/>
              </a:ext>
            </a:extLst>
          </p:cNvPr>
          <p:cNvSpPr/>
          <p:nvPr/>
        </p:nvSpPr>
        <p:spPr>
          <a:xfrm rot="5400000">
            <a:off x="7858297" y="3676700"/>
            <a:ext cx="179137" cy="864000"/>
          </a:xfrm>
          <a:prstGeom prst="rightBrace">
            <a:avLst>
              <a:gd name="adj1" fmla="val 58348"/>
              <a:gd name="adj2" fmla="val 50000"/>
            </a:avLst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3870079" y="1196752"/>
            <a:ext cx="3131295" cy="972000"/>
            <a:chOff x="3059057" y="1295334"/>
            <a:chExt cx="3131295" cy="972000"/>
          </a:xfrm>
        </p:grpSpPr>
        <p:sp>
          <p:nvSpPr>
            <p:cNvPr id="211" name="TextBox 1">
              <a:extLst>
                <a:ext uri="{FF2B5EF4-FFF2-40B4-BE49-F238E27FC236}">
                  <a16:creationId xmlns:a16="http://schemas.microsoft.com/office/drawing/2014/main" xmlns="" id="{E8E72CAE-3771-4615-BA15-7DCF20A2CAA8}"/>
                </a:ext>
              </a:extLst>
            </p:cNvPr>
            <p:cNvSpPr txBox="1"/>
            <p:nvPr/>
          </p:nvSpPr>
          <p:spPr>
            <a:xfrm>
              <a:off x="3626619" y="1916832"/>
              <a:ext cx="2521844" cy="338554"/>
            </a:xfrm>
            <a:prstGeom prst="rect">
              <a:avLst/>
            </a:prstGeom>
            <a:noFill/>
            <a:ln>
              <a:solidFill>
                <a:sysClr val="window" lastClr="FFFFFF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66FF"/>
                  </a:solidFill>
                  <a:effectLst/>
                  <a:uLnTx/>
                  <a:uFillTx/>
                </a:rPr>
                <a:t>(A,{B,C})</a:t>
              </a:r>
              <a:r>
                <a:rPr kumimoji="0" lang="en-GB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</a:t>
              </a:r>
              <a:r>
                <a:rPr kumimoji="0" lang="en-GB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</a:rPr>
                <a:t>(K,{L,M})</a:t>
              </a:r>
              <a:r>
                <a:rPr kumimoji="0" lang="en-GB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>
                      <a:lumMod val="75000"/>
                    </a:srgbClr>
                  </a:solidFill>
                  <a:effectLst/>
                  <a:uLnTx/>
                  <a:uFillTx/>
                </a:rPr>
                <a:t>  </a:t>
              </a:r>
              <a:r>
                <a:rPr kumimoji="0" lang="en-GB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(X,{Y,Z})</a:t>
              </a:r>
              <a:endPara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255" name="TextBox 20">
              <a:extLst>
                <a:ext uri="{FF2B5EF4-FFF2-40B4-BE49-F238E27FC236}">
                  <a16:creationId xmlns:a16="http://schemas.microsoft.com/office/drawing/2014/main" xmlns="" id="{CB92C331-3132-45D5-99F4-CA7535289488}"/>
                </a:ext>
              </a:extLst>
            </p:cNvPr>
            <p:cNvSpPr txBox="1"/>
            <p:nvPr/>
          </p:nvSpPr>
          <p:spPr>
            <a:xfrm>
              <a:off x="3121637" y="1362254"/>
              <a:ext cx="7113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Query</a:t>
              </a:r>
              <a:endPara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56" name="Rectangle 34">
              <a:extLst>
                <a:ext uri="{FF2B5EF4-FFF2-40B4-BE49-F238E27FC236}">
                  <a16:creationId xmlns:a16="http://schemas.microsoft.com/office/drawing/2014/main" xmlns="" id="{93319C48-99E9-49F0-A4C1-51D0333B9177}"/>
                </a:ext>
              </a:extLst>
            </p:cNvPr>
            <p:cNvSpPr/>
            <p:nvPr/>
          </p:nvSpPr>
          <p:spPr>
            <a:xfrm>
              <a:off x="3059057" y="1295334"/>
              <a:ext cx="3131295" cy="9720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7" name="Obdélník 256">
              <a:extLst>
                <a:ext uri="{FF2B5EF4-FFF2-40B4-BE49-F238E27FC236}">
                  <a16:creationId xmlns:a16="http://schemas.microsoft.com/office/drawing/2014/main" xmlns="" id="{F3998565-DEF8-4FAA-92CE-BE4854C68ECF}"/>
                </a:ext>
              </a:extLst>
            </p:cNvPr>
            <p:cNvSpPr/>
            <p:nvPr/>
          </p:nvSpPr>
          <p:spPr bwMode="auto">
            <a:xfrm>
              <a:off x="4377505" y="1836419"/>
              <a:ext cx="900000" cy="72000"/>
            </a:xfrm>
            <a:prstGeom prst="rect">
              <a:avLst/>
            </a:prstGeom>
            <a:pattFill prst="dkVert">
              <a:fgClr>
                <a:srgbClr val="7030A0"/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8" name="Obdélník 257">
              <a:extLst>
                <a:ext uri="{FF2B5EF4-FFF2-40B4-BE49-F238E27FC236}">
                  <a16:creationId xmlns:a16="http://schemas.microsoft.com/office/drawing/2014/main" xmlns="" id="{1F71497F-2556-495F-BCC4-09962A608573}"/>
                </a:ext>
              </a:extLst>
            </p:cNvPr>
            <p:cNvSpPr/>
            <p:nvPr/>
          </p:nvSpPr>
          <p:spPr bwMode="auto">
            <a:xfrm>
              <a:off x="3934562" y="1725557"/>
              <a:ext cx="878719" cy="72000"/>
            </a:xfrm>
            <a:prstGeom prst="rect">
              <a:avLst/>
            </a:prstGeom>
            <a:pattFill prst="dkVert">
              <a:fgClr>
                <a:srgbClr val="FF66FF"/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9" name="Obdélník 258">
              <a:extLst>
                <a:ext uri="{FF2B5EF4-FFF2-40B4-BE49-F238E27FC236}">
                  <a16:creationId xmlns:a16="http://schemas.microsoft.com/office/drawing/2014/main" xmlns="" id="{9926ACD1-BD9E-4A07-81EE-8370A86B34DB}"/>
                </a:ext>
              </a:extLst>
            </p:cNvPr>
            <p:cNvSpPr/>
            <p:nvPr/>
          </p:nvSpPr>
          <p:spPr bwMode="auto">
            <a:xfrm>
              <a:off x="4850702" y="1725557"/>
              <a:ext cx="883944" cy="72000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60" name="Skupina 259">
              <a:extLst>
                <a:ext uri="{FF2B5EF4-FFF2-40B4-BE49-F238E27FC236}">
                  <a16:creationId xmlns:a16="http://schemas.microsoft.com/office/drawing/2014/main" xmlns="" id="{16F2844B-236E-4031-B874-952BD801F8C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74432" y="1389180"/>
              <a:ext cx="1938280" cy="308087"/>
              <a:chOff x="3126944" y="3836137"/>
              <a:chExt cx="7564655" cy="2042006"/>
            </a:xfrm>
          </p:grpSpPr>
          <p:cxnSp>
            <p:nvCxnSpPr>
              <p:cNvPr id="261" name="Straight Connector 1027">
                <a:extLst>
                  <a:ext uri="{FF2B5EF4-FFF2-40B4-BE49-F238E27FC236}">
                    <a16:creationId xmlns:a16="http://schemas.microsoft.com/office/drawing/2014/main" xmlns="" id="{D7674F4B-0F47-4016-9E0E-B172ACDAB5A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80985" y="4229583"/>
                <a:ext cx="10871" cy="12577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2" name="Straight Connector 1028">
                <a:extLst>
                  <a:ext uri="{FF2B5EF4-FFF2-40B4-BE49-F238E27FC236}">
                    <a16:creationId xmlns:a16="http://schemas.microsoft.com/office/drawing/2014/main" xmlns="" id="{4A573BEF-B92C-4BA1-A8EB-92CD7D3BD34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80778" y="4312892"/>
                <a:ext cx="129025" cy="36553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3" name="Straight Connector 1029">
                <a:extLst>
                  <a:ext uri="{FF2B5EF4-FFF2-40B4-BE49-F238E27FC236}">
                    <a16:creationId xmlns:a16="http://schemas.microsoft.com/office/drawing/2014/main" xmlns="" id="{70E12820-5F7E-415C-A42A-9FAF9B0AD8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27327" y="4589637"/>
                <a:ext cx="122696" cy="29756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4" name="Straight Connector 1030">
                <a:extLst>
                  <a:ext uri="{FF2B5EF4-FFF2-40B4-BE49-F238E27FC236}">
                    <a16:creationId xmlns:a16="http://schemas.microsoft.com/office/drawing/2014/main" xmlns="" id="{DD091B1E-7600-4894-B92E-80726653992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407442" y="4287153"/>
                <a:ext cx="173336" cy="63598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5" name="Straight Connector 1031">
                <a:extLst>
                  <a:ext uri="{FF2B5EF4-FFF2-40B4-BE49-F238E27FC236}">
                    <a16:creationId xmlns:a16="http://schemas.microsoft.com/office/drawing/2014/main" xmlns="" id="{88F72ECA-370A-475B-AC24-12F67860917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61572" y="4347969"/>
                <a:ext cx="21258" cy="30879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6" name="Straight Connector 1032">
                <a:extLst>
                  <a:ext uri="{FF2B5EF4-FFF2-40B4-BE49-F238E27FC236}">
                    <a16:creationId xmlns:a16="http://schemas.microsoft.com/office/drawing/2014/main" xmlns="" id="{1C72E3CE-1F4F-4EC0-A46C-889A2F19B3E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91856" y="4128187"/>
                <a:ext cx="13527" cy="10139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7" name="Straight Connector 1033">
                <a:extLst>
                  <a:ext uri="{FF2B5EF4-FFF2-40B4-BE49-F238E27FC236}">
                    <a16:creationId xmlns:a16="http://schemas.microsoft.com/office/drawing/2014/main" xmlns="" id="{A9CD9F0C-EA3D-422B-8C32-D20E887AAC1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27327" y="4311061"/>
                <a:ext cx="88725" cy="27857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8" name="Straight Connector 1034">
                <a:extLst>
                  <a:ext uri="{FF2B5EF4-FFF2-40B4-BE49-F238E27FC236}">
                    <a16:creationId xmlns:a16="http://schemas.microsoft.com/office/drawing/2014/main" xmlns="" id="{4A731870-B6B7-49FA-AB6B-B4A38DEDB3A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278312" y="4883253"/>
                <a:ext cx="50859" cy="8423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9" name="Straight Connector 1035">
                <a:extLst>
                  <a:ext uri="{FF2B5EF4-FFF2-40B4-BE49-F238E27FC236}">
                    <a16:creationId xmlns:a16="http://schemas.microsoft.com/office/drawing/2014/main" xmlns="" id="{717A7310-2102-45A1-BBF2-8A5F0CB693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61572" y="4661190"/>
                <a:ext cx="37048" cy="14224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70" name="Straight Connector 1036">
                <a:extLst>
                  <a:ext uri="{FF2B5EF4-FFF2-40B4-BE49-F238E27FC236}">
                    <a16:creationId xmlns:a16="http://schemas.microsoft.com/office/drawing/2014/main" xmlns="" id="{9DE793AE-6D1B-4276-9602-F3985DCAE9E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05384" y="4037981"/>
                <a:ext cx="35755" cy="95458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71" name="Straight Connector 1037">
                <a:extLst>
                  <a:ext uri="{FF2B5EF4-FFF2-40B4-BE49-F238E27FC236}">
                    <a16:creationId xmlns:a16="http://schemas.microsoft.com/office/drawing/2014/main" xmlns="" id="{7F6FA157-5EA9-4864-BD04-B9C48468B8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282859" y="4286828"/>
                <a:ext cx="124377" cy="56064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72" name="Straight Connector 1038">
                <a:extLst>
                  <a:ext uri="{FF2B5EF4-FFF2-40B4-BE49-F238E27FC236}">
                    <a16:creationId xmlns:a16="http://schemas.microsoft.com/office/drawing/2014/main" xmlns="" id="{CFB50715-B691-4ED4-8D4A-DCCAE8A0536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272492" y="4851517"/>
                <a:ext cx="10364" cy="8192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73" name="Straight Connector 1039">
                <a:extLst>
                  <a:ext uri="{FF2B5EF4-FFF2-40B4-BE49-F238E27FC236}">
                    <a16:creationId xmlns:a16="http://schemas.microsoft.com/office/drawing/2014/main" xmlns="" id="{5C3DA4B4-4AB7-4736-AAC6-C84BB2F165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26944" y="5567995"/>
                <a:ext cx="19310" cy="15707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74" name="Straight Connector 1040">
                <a:extLst>
                  <a:ext uri="{FF2B5EF4-FFF2-40B4-BE49-F238E27FC236}">
                    <a16:creationId xmlns:a16="http://schemas.microsoft.com/office/drawing/2014/main" xmlns="" id="{111C3B66-3344-4882-8CF6-2286FB2D21D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127994" y="5337390"/>
                <a:ext cx="422179" cy="22871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75" name="Straight Connector 1041">
                <a:extLst>
                  <a:ext uri="{FF2B5EF4-FFF2-40B4-BE49-F238E27FC236}">
                    <a16:creationId xmlns:a16="http://schemas.microsoft.com/office/drawing/2014/main" xmlns="" id="{F36605DD-D975-4B29-A97F-020077E3C8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23261" y="4912602"/>
                <a:ext cx="279218" cy="39206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76" name="Straight Connector 1042">
                <a:extLst>
                  <a:ext uri="{FF2B5EF4-FFF2-40B4-BE49-F238E27FC236}">
                    <a16:creationId xmlns:a16="http://schemas.microsoft.com/office/drawing/2014/main" xmlns="" id="{8111AE70-271F-4BAE-BA64-B9698990A1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95776" y="4792077"/>
                <a:ext cx="27773" cy="12191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77" name="Straight Connector 1043">
                <a:extLst>
                  <a:ext uri="{FF2B5EF4-FFF2-40B4-BE49-F238E27FC236}">
                    <a16:creationId xmlns:a16="http://schemas.microsoft.com/office/drawing/2014/main" xmlns="" id="{97E2F4CD-DE2A-4CEC-A1A9-9EF5BA4CD3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97553" y="4790993"/>
                <a:ext cx="89643" cy="8731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78" name="Straight Connector 1044">
                <a:extLst>
                  <a:ext uri="{FF2B5EF4-FFF2-40B4-BE49-F238E27FC236}">
                    <a16:creationId xmlns:a16="http://schemas.microsoft.com/office/drawing/2014/main" xmlns="" id="{ED1EF2C3-F023-41B2-815C-427B66DF14E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52061" y="4877756"/>
                <a:ext cx="137709" cy="45963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79" name="Straight Connector 1045">
                <a:extLst>
                  <a:ext uri="{FF2B5EF4-FFF2-40B4-BE49-F238E27FC236}">
                    <a16:creationId xmlns:a16="http://schemas.microsoft.com/office/drawing/2014/main" xmlns="" id="{B670C4A4-23E1-4E9B-B7B3-860D7ED250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01028" y="5723133"/>
                <a:ext cx="178900" cy="6836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0" name="Straight Connector 1046">
                <a:extLst>
                  <a:ext uri="{FF2B5EF4-FFF2-40B4-BE49-F238E27FC236}">
                    <a16:creationId xmlns:a16="http://schemas.microsoft.com/office/drawing/2014/main" xmlns="" id="{694B4F3F-E360-47FC-9168-6D8B45C434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47859" y="4881108"/>
                <a:ext cx="51680" cy="6087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1" name="Straight Connector 1047">
                <a:extLst>
                  <a:ext uri="{FF2B5EF4-FFF2-40B4-BE49-F238E27FC236}">
                    <a16:creationId xmlns:a16="http://schemas.microsoft.com/office/drawing/2014/main" xmlns="" id="{6DBA1391-57FA-4639-B3C6-089577DDF73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99140" y="5302780"/>
                <a:ext cx="103340" cy="41851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2" name="Straight Connector 1048">
                <a:extLst>
                  <a:ext uri="{FF2B5EF4-FFF2-40B4-BE49-F238E27FC236}">
                    <a16:creationId xmlns:a16="http://schemas.microsoft.com/office/drawing/2014/main" xmlns="" id="{67EFCE43-1299-48CC-BF25-BEA0ABE9CE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45866" y="5722646"/>
                <a:ext cx="39555" cy="5022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3" name="Straight Connector 1049">
                <a:extLst>
                  <a:ext uri="{FF2B5EF4-FFF2-40B4-BE49-F238E27FC236}">
                    <a16:creationId xmlns:a16="http://schemas.microsoft.com/office/drawing/2014/main" xmlns="" id="{F7D05859-27C7-47DE-8ED0-8386B4297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48840" y="4883202"/>
                <a:ext cx="0" cy="3611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4" name="Straight Connector 1050">
                <a:extLst>
                  <a:ext uri="{FF2B5EF4-FFF2-40B4-BE49-F238E27FC236}">
                    <a16:creationId xmlns:a16="http://schemas.microsoft.com/office/drawing/2014/main" xmlns="" id="{9B4D3069-F4FA-4927-93A7-1D150AA335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79928" y="5791406"/>
                <a:ext cx="60448" cy="381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5" name="Straight Connector 1051">
                <a:extLst>
                  <a:ext uri="{FF2B5EF4-FFF2-40B4-BE49-F238E27FC236}">
                    <a16:creationId xmlns:a16="http://schemas.microsoft.com/office/drawing/2014/main" xmlns="" id="{6E2F62A0-B322-493F-85B3-912D846C69A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271733" y="4930431"/>
                <a:ext cx="758" cy="9415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6" name="Straight Connector 1052">
                <a:extLst>
                  <a:ext uri="{FF2B5EF4-FFF2-40B4-BE49-F238E27FC236}">
                    <a16:creationId xmlns:a16="http://schemas.microsoft.com/office/drawing/2014/main" xmlns="" id="{95A7705D-BFEA-4E28-B7BD-FFA3667302D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94416" y="4182468"/>
                <a:ext cx="10871" cy="12577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7" name="Straight Connector 1053">
                <a:extLst>
                  <a:ext uri="{FF2B5EF4-FFF2-40B4-BE49-F238E27FC236}">
                    <a16:creationId xmlns:a16="http://schemas.microsoft.com/office/drawing/2014/main" xmlns="" id="{221AEC40-2CAA-4781-8C14-0121C6FFEE9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4209" y="4265777"/>
                <a:ext cx="129025" cy="36553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8" name="Straight Connector 1054">
                <a:extLst>
                  <a:ext uri="{FF2B5EF4-FFF2-40B4-BE49-F238E27FC236}">
                    <a16:creationId xmlns:a16="http://schemas.microsoft.com/office/drawing/2014/main" xmlns="" id="{558114A3-0176-4B26-B410-6249FE50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3174" y="4543129"/>
                <a:ext cx="102286" cy="385413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9" name="Straight Connector 1055">
                <a:extLst>
                  <a:ext uri="{FF2B5EF4-FFF2-40B4-BE49-F238E27FC236}">
                    <a16:creationId xmlns:a16="http://schemas.microsoft.com/office/drawing/2014/main" xmlns="" id="{E7C4F775-37EF-4359-99D1-1AC7290D776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701533" y="4235674"/>
                <a:ext cx="192678" cy="6796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0" name="Straight Connector 1056">
                <a:extLst>
                  <a:ext uri="{FF2B5EF4-FFF2-40B4-BE49-F238E27FC236}">
                    <a16:creationId xmlns:a16="http://schemas.microsoft.com/office/drawing/2014/main" xmlns="" id="{F38D9931-0F99-4888-9489-A3273068172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75003" y="4300854"/>
                <a:ext cx="21258" cy="30879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1" name="Straight Connector 1057">
                <a:extLst>
                  <a:ext uri="{FF2B5EF4-FFF2-40B4-BE49-F238E27FC236}">
                    <a16:creationId xmlns:a16="http://schemas.microsoft.com/office/drawing/2014/main" xmlns="" id="{7E58211C-3CD3-4161-8DF8-50D3D87FCF3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05288" y="4081071"/>
                <a:ext cx="13527" cy="10139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2" name="Straight Connector 1058">
                <a:extLst>
                  <a:ext uri="{FF2B5EF4-FFF2-40B4-BE49-F238E27FC236}">
                    <a16:creationId xmlns:a16="http://schemas.microsoft.com/office/drawing/2014/main" xmlns="" id="{D6CEBEAD-8FA0-4DBB-A9E3-5B037BE781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3665" y="4268001"/>
                <a:ext cx="88725" cy="27857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3" name="Straight Connector 1059">
                <a:extLst>
                  <a:ext uri="{FF2B5EF4-FFF2-40B4-BE49-F238E27FC236}">
                    <a16:creationId xmlns:a16="http://schemas.microsoft.com/office/drawing/2014/main" xmlns="" id="{C7C2CE2B-C789-4A85-96BD-E9CB9B29F3F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699725" y="4872667"/>
                <a:ext cx="62870" cy="46649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4" name="Straight Connector 1060">
                <a:extLst>
                  <a:ext uri="{FF2B5EF4-FFF2-40B4-BE49-F238E27FC236}">
                    <a16:creationId xmlns:a16="http://schemas.microsoft.com/office/drawing/2014/main" xmlns="" id="{85D5B2D8-287C-4C4B-89EC-C4C6097B15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75003" y="4614075"/>
                <a:ext cx="37048" cy="14224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5" name="Straight Connector 1061">
                <a:extLst>
                  <a:ext uri="{FF2B5EF4-FFF2-40B4-BE49-F238E27FC236}">
                    <a16:creationId xmlns:a16="http://schemas.microsoft.com/office/drawing/2014/main" xmlns="" id="{9065C9EE-9969-480E-9CB6-B2716D60DE6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18815" y="3988977"/>
                <a:ext cx="35755" cy="95458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6" name="Straight Connector 1062">
                <a:extLst>
                  <a:ext uri="{FF2B5EF4-FFF2-40B4-BE49-F238E27FC236}">
                    <a16:creationId xmlns:a16="http://schemas.microsoft.com/office/drawing/2014/main" xmlns="" id="{43E768B6-2288-4741-AA1E-6AE662B8234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69340" y="4239210"/>
                <a:ext cx="32193" cy="35042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7" name="Straight Connector 1063">
                <a:extLst>
                  <a:ext uri="{FF2B5EF4-FFF2-40B4-BE49-F238E27FC236}">
                    <a16:creationId xmlns:a16="http://schemas.microsoft.com/office/drawing/2014/main" xmlns="" id="{D6E0FA35-15E8-47CD-8365-A86370FA89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69241" y="4584304"/>
                <a:ext cx="26939" cy="29102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8" name="Straight Connector 1064">
                <a:extLst>
                  <a:ext uri="{FF2B5EF4-FFF2-40B4-BE49-F238E27FC236}">
                    <a16:creationId xmlns:a16="http://schemas.microsoft.com/office/drawing/2014/main" xmlns="" id="{4BDB466C-D422-4A78-BCE8-DF0869E04F1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527736" y="5480174"/>
                <a:ext cx="47225" cy="15192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9" name="Straight Connector 1065">
                <a:extLst>
                  <a:ext uri="{FF2B5EF4-FFF2-40B4-BE49-F238E27FC236}">
                    <a16:creationId xmlns:a16="http://schemas.microsoft.com/office/drawing/2014/main" xmlns="" id="{E27C6171-E089-4AEE-9BCE-1EBD13A7AC7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574960" y="5295411"/>
                <a:ext cx="470092" cy="18566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0" name="Straight Connector 1066">
                <a:extLst>
                  <a:ext uri="{FF2B5EF4-FFF2-40B4-BE49-F238E27FC236}">
                    <a16:creationId xmlns:a16="http://schemas.microsoft.com/office/drawing/2014/main" xmlns="" id="{6B5024FB-5264-4DFE-8AF6-524468B84D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6693" y="4861710"/>
                <a:ext cx="210016" cy="41218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1" name="Straight Connector 1067">
                <a:extLst>
                  <a:ext uri="{FF2B5EF4-FFF2-40B4-BE49-F238E27FC236}">
                    <a16:creationId xmlns:a16="http://schemas.microsoft.com/office/drawing/2014/main" xmlns="" id="{178EE066-5EBE-4E64-8C9D-1286573D5D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09208" y="4744962"/>
                <a:ext cx="27773" cy="12191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2" name="Straight Connector 1068">
                <a:extLst>
                  <a:ext uri="{FF2B5EF4-FFF2-40B4-BE49-F238E27FC236}">
                    <a16:creationId xmlns:a16="http://schemas.microsoft.com/office/drawing/2014/main" xmlns="" id="{F5C072D0-45BC-4A3A-B3E2-467908BFB3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10985" y="4743878"/>
                <a:ext cx="89643" cy="8731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3" name="Straight Connector 1069">
                <a:extLst>
                  <a:ext uri="{FF2B5EF4-FFF2-40B4-BE49-F238E27FC236}">
                    <a16:creationId xmlns:a16="http://schemas.microsoft.com/office/drawing/2014/main" xmlns="" id="{A62E122B-1EE7-428A-8E71-4880DE45AF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01314" y="4836307"/>
                <a:ext cx="44261" cy="45910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4" name="Straight Connector 1070">
                <a:extLst>
                  <a:ext uri="{FF2B5EF4-FFF2-40B4-BE49-F238E27FC236}">
                    <a16:creationId xmlns:a16="http://schemas.microsoft.com/office/drawing/2014/main" xmlns="" id="{511F041D-A7B8-438B-9A6A-EE519470DF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03123" y="5688149"/>
                <a:ext cx="161201" cy="7716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5" name="Straight Connector 1071">
                <a:extLst>
                  <a:ext uri="{FF2B5EF4-FFF2-40B4-BE49-F238E27FC236}">
                    <a16:creationId xmlns:a16="http://schemas.microsoft.com/office/drawing/2014/main" xmlns="" id="{C9BE915C-F528-4150-A86F-C7BF35B1AF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4746" y="4922483"/>
                <a:ext cx="25840" cy="2009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6" name="Straight Connector 1072">
                <a:extLst>
                  <a:ext uri="{FF2B5EF4-FFF2-40B4-BE49-F238E27FC236}">
                    <a16:creationId xmlns:a16="http://schemas.microsoft.com/office/drawing/2014/main" xmlns="" id="{2CEFE6BE-DE7F-4A5C-98E0-7BA94AAB4D0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002778" y="5275785"/>
                <a:ext cx="144034" cy="410588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7" name="Straight Connector 1073">
                <a:extLst>
                  <a:ext uri="{FF2B5EF4-FFF2-40B4-BE49-F238E27FC236}">
                    <a16:creationId xmlns:a16="http://schemas.microsoft.com/office/drawing/2014/main" xmlns="" id="{4E2CED5A-96F6-4E77-B0DF-5A2AD4C916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27670" y="5632242"/>
                <a:ext cx="39555" cy="5022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8" name="Straight Connector 1074">
                <a:extLst>
                  <a:ext uri="{FF2B5EF4-FFF2-40B4-BE49-F238E27FC236}">
                    <a16:creationId xmlns:a16="http://schemas.microsoft.com/office/drawing/2014/main" xmlns="" id="{A146C4FC-B29D-4581-8631-FF4FF119702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010072" y="4918843"/>
                <a:ext cx="23498" cy="10007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9" name="Straight Connector 1075">
                <a:extLst>
                  <a:ext uri="{FF2B5EF4-FFF2-40B4-BE49-F238E27FC236}">
                    <a16:creationId xmlns:a16="http://schemas.microsoft.com/office/drawing/2014/main" xmlns="" id="{A40332E0-B4CD-43B4-80FA-DECEA26B4B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62381" y="5765315"/>
                <a:ext cx="60448" cy="381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0" name="Straight Connector 1076">
                <a:extLst>
                  <a:ext uri="{FF2B5EF4-FFF2-40B4-BE49-F238E27FC236}">
                    <a16:creationId xmlns:a16="http://schemas.microsoft.com/office/drawing/2014/main" xmlns="" id="{BECFA5D9-E67B-45D9-9FE6-6022DBAD1A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696654" y="4870201"/>
                <a:ext cx="12270" cy="9728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1" name="Straight Connector 1077">
                <a:extLst>
                  <a:ext uri="{FF2B5EF4-FFF2-40B4-BE49-F238E27FC236}">
                    <a16:creationId xmlns:a16="http://schemas.microsoft.com/office/drawing/2014/main" xmlns="" id="{656CD76B-6C7C-4E20-A662-DA78BEF99A3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95763" y="4762052"/>
                <a:ext cx="5436" cy="4386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2" name="Straight Connector 1078">
                <a:extLst>
                  <a:ext uri="{FF2B5EF4-FFF2-40B4-BE49-F238E27FC236}">
                    <a16:creationId xmlns:a16="http://schemas.microsoft.com/office/drawing/2014/main" xmlns="" id="{36E1B629-30BA-4EA6-B3B9-9D696D280A2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94671" y="4779533"/>
                <a:ext cx="88888" cy="2665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3" name="Straight Connector 1079">
                <a:extLst>
                  <a:ext uri="{FF2B5EF4-FFF2-40B4-BE49-F238E27FC236}">
                    <a16:creationId xmlns:a16="http://schemas.microsoft.com/office/drawing/2014/main" xmlns="" id="{5AB23B90-DE17-407A-BB9A-8C5F732CFE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86761" y="4779744"/>
                <a:ext cx="193739" cy="20344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4" name="Straight Connector 1080">
                <a:extLst>
                  <a:ext uri="{FF2B5EF4-FFF2-40B4-BE49-F238E27FC236}">
                    <a16:creationId xmlns:a16="http://schemas.microsoft.com/office/drawing/2014/main" xmlns="" id="{806D4482-72CF-4C19-94B4-56B7C86BEAD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26519" y="4803655"/>
                <a:ext cx="71227" cy="2846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5" name="Straight Connector 1081">
                <a:extLst>
                  <a:ext uri="{FF2B5EF4-FFF2-40B4-BE49-F238E27FC236}">
                    <a16:creationId xmlns:a16="http://schemas.microsoft.com/office/drawing/2014/main" xmlns="" id="{A68F4B7C-E735-4047-AF92-F0E22A89CAC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32487" y="4800930"/>
                <a:ext cx="65259" cy="1493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6" name="Straight Connector 1082">
                <a:extLst>
                  <a:ext uri="{FF2B5EF4-FFF2-40B4-BE49-F238E27FC236}">
                    <a16:creationId xmlns:a16="http://schemas.microsoft.com/office/drawing/2014/main" xmlns="" id="{590D0515-D7C3-4EA6-84AF-10CD407C890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02554" y="4666028"/>
                <a:ext cx="53318" cy="9495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7" name="Straight Connector 1083">
                <a:extLst>
                  <a:ext uri="{FF2B5EF4-FFF2-40B4-BE49-F238E27FC236}">
                    <a16:creationId xmlns:a16="http://schemas.microsoft.com/office/drawing/2014/main" xmlns="" id="{8C447DCF-4891-4F13-BE3B-D09FFF17886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05702" y="4834368"/>
                <a:ext cx="20228" cy="8056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8" name="Straight Connector 1084">
                <a:extLst>
                  <a:ext uri="{FF2B5EF4-FFF2-40B4-BE49-F238E27FC236}">
                    <a16:creationId xmlns:a16="http://schemas.microsoft.com/office/drawing/2014/main" xmlns="" id="{4A77991A-3B72-4E7F-995E-A44B200592B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374292" y="5414640"/>
                <a:ext cx="46907" cy="54468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9" name="Straight Connector 1085">
                <a:extLst>
                  <a:ext uri="{FF2B5EF4-FFF2-40B4-BE49-F238E27FC236}">
                    <a16:creationId xmlns:a16="http://schemas.microsoft.com/office/drawing/2014/main" xmlns="" id="{A8D00661-666C-4C34-BD8C-64237329C48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142840" y="4788327"/>
                <a:ext cx="116461" cy="2520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0" name="Straight Connector 1086">
                <a:extLst>
                  <a:ext uri="{FF2B5EF4-FFF2-40B4-BE49-F238E27FC236}">
                    <a16:creationId xmlns:a16="http://schemas.microsoft.com/office/drawing/2014/main" xmlns="" id="{1E86F595-13B8-4359-81B6-36199327C4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06143" y="4913434"/>
                <a:ext cx="0" cy="32652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1" name="Straight Connector 1087">
                <a:extLst>
                  <a:ext uri="{FF2B5EF4-FFF2-40B4-BE49-F238E27FC236}">
                    <a16:creationId xmlns:a16="http://schemas.microsoft.com/office/drawing/2014/main" xmlns="" id="{E6C8C1D1-D22E-41B9-BCCA-091A44B705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05722" y="5239979"/>
                <a:ext cx="87061" cy="22508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2" name="Straight Connector 1088">
                <a:extLst>
                  <a:ext uri="{FF2B5EF4-FFF2-40B4-BE49-F238E27FC236}">
                    <a16:creationId xmlns:a16="http://schemas.microsoft.com/office/drawing/2014/main" xmlns="" id="{52CE73EE-9A76-4B6C-B37C-2BBB730485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85127" y="5605975"/>
                <a:ext cx="58711" cy="127559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3" name="Straight Connector 1089">
                <a:extLst>
                  <a:ext uri="{FF2B5EF4-FFF2-40B4-BE49-F238E27FC236}">
                    <a16:creationId xmlns:a16="http://schemas.microsoft.com/office/drawing/2014/main" xmlns="" id="{AD295DBA-F5CE-4FD8-B73F-49458355DB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87016" y="5290197"/>
                <a:ext cx="302796" cy="313888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4" name="Straight Connector 1090">
                <a:extLst>
                  <a:ext uri="{FF2B5EF4-FFF2-40B4-BE49-F238E27FC236}">
                    <a16:creationId xmlns:a16="http://schemas.microsoft.com/office/drawing/2014/main" xmlns="" id="{3D83C7A1-F8AD-485C-9699-93CA73F5DE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84383" y="4922477"/>
                <a:ext cx="187858" cy="26447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5" name="Straight Connector 1091">
                <a:extLst>
                  <a:ext uri="{FF2B5EF4-FFF2-40B4-BE49-F238E27FC236}">
                    <a16:creationId xmlns:a16="http://schemas.microsoft.com/office/drawing/2014/main" xmlns="" id="{69F54321-1E8A-4B57-84F5-7A96506078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69242" y="4885985"/>
                <a:ext cx="15742" cy="4185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6" name="Straight Connector 1092">
                <a:extLst>
                  <a:ext uri="{FF2B5EF4-FFF2-40B4-BE49-F238E27FC236}">
                    <a16:creationId xmlns:a16="http://schemas.microsoft.com/office/drawing/2014/main" xmlns="" id="{3ECCAEC1-6461-4543-9E2A-4A337539D1A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69955" y="4788217"/>
                <a:ext cx="69107" cy="9590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7" name="Straight Connector 1093">
                <a:extLst>
                  <a:ext uri="{FF2B5EF4-FFF2-40B4-BE49-F238E27FC236}">
                    <a16:creationId xmlns:a16="http://schemas.microsoft.com/office/drawing/2014/main" xmlns="" id="{6AF25E89-ACB7-47EE-8662-CFEC862D90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92594" y="4924366"/>
                <a:ext cx="91788" cy="36583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8" name="Straight Connector 1094">
                <a:extLst>
                  <a:ext uri="{FF2B5EF4-FFF2-40B4-BE49-F238E27FC236}">
                    <a16:creationId xmlns:a16="http://schemas.microsoft.com/office/drawing/2014/main" xmlns="" id="{2DC47080-3913-4F1E-B6BA-7944D5A223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32113" y="5715183"/>
                <a:ext cx="73561" cy="43573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9" name="Straight Connector 1095">
                <a:extLst>
                  <a:ext uri="{FF2B5EF4-FFF2-40B4-BE49-F238E27FC236}">
                    <a16:creationId xmlns:a16="http://schemas.microsoft.com/office/drawing/2014/main" xmlns="" id="{EE4E03A3-D119-418D-B3A6-9858514D743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752964" y="5198887"/>
                <a:ext cx="28945" cy="3278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0" name="Straight Connector 1096">
                <a:extLst>
                  <a:ext uri="{FF2B5EF4-FFF2-40B4-BE49-F238E27FC236}">
                    <a16:creationId xmlns:a16="http://schemas.microsoft.com/office/drawing/2014/main" xmlns="" id="{55618A89-1472-45BE-9320-287B825F985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31769" y="5188820"/>
                <a:ext cx="140472" cy="52458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1" name="Straight Connector 1097">
                <a:extLst>
                  <a:ext uri="{FF2B5EF4-FFF2-40B4-BE49-F238E27FC236}">
                    <a16:creationId xmlns:a16="http://schemas.microsoft.com/office/drawing/2014/main" xmlns="" id="{B2CA6207-92C2-4BB4-ACC4-417017989B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43839" y="5735422"/>
                <a:ext cx="36791" cy="660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2" name="Straight Connector 1098">
                <a:extLst>
                  <a:ext uri="{FF2B5EF4-FFF2-40B4-BE49-F238E27FC236}">
                    <a16:creationId xmlns:a16="http://schemas.microsoft.com/office/drawing/2014/main" xmlns="" id="{4088223D-A701-4892-ACD6-733709FC742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57412" y="4813534"/>
                <a:ext cx="73937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3" name="Straight Connector 1099">
                <a:extLst>
                  <a:ext uri="{FF2B5EF4-FFF2-40B4-BE49-F238E27FC236}">
                    <a16:creationId xmlns:a16="http://schemas.microsoft.com/office/drawing/2014/main" xmlns="" id="{7A91D5AC-31E1-4E35-9576-58E86C7462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07563" y="5751415"/>
                <a:ext cx="49849" cy="671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4" name="Straight Connector 1100">
                <a:extLst>
                  <a:ext uri="{FF2B5EF4-FFF2-40B4-BE49-F238E27FC236}">
                    <a16:creationId xmlns:a16="http://schemas.microsoft.com/office/drawing/2014/main" xmlns="" id="{F77D44A0-FC00-4606-91B4-CDE5D62CB61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679253" y="4982044"/>
                <a:ext cx="104544" cy="22062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5" name="Straight Connector 1101">
                <a:extLst>
                  <a:ext uri="{FF2B5EF4-FFF2-40B4-BE49-F238E27FC236}">
                    <a16:creationId xmlns:a16="http://schemas.microsoft.com/office/drawing/2014/main" xmlns="" id="{29CB191F-A065-424A-9B8D-BAC6084D33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83797" y="5200776"/>
                <a:ext cx="0" cy="6556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6" name="Straight Connector 1102">
                <a:extLst>
                  <a:ext uri="{FF2B5EF4-FFF2-40B4-BE49-F238E27FC236}">
                    <a16:creationId xmlns:a16="http://schemas.microsoft.com/office/drawing/2014/main" xmlns="" id="{AFD43409-CED0-4663-918A-F60DD2D1CA8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390320" y="5459834"/>
                <a:ext cx="8989" cy="35203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7" name="Straight Connector 1103">
                <a:extLst>
                  <a:ext uri="{FF2B5EF4-FFF2-40B4-BE49-F238E27FC236}">
                    <a16:creationId xmlns:a16="http://schemas.microsoft.com/office/drawing/2014/main" xmlns="" id="{62EA3DEB-7B20-490C-837F-64AB73455E8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709866" y="4953190"/>
                <a:ext cx="54873" cy="8505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8" name="Straight Connector 1104">
                <a:extLst>
                  <a:ext uri="{FF2B5EF4-FFF2-40B4-BE49-F238E27FC236}">
                    <a16:creationId xmlns:a16="http://schemas.microsoft.com/office/drawing/2014/main" xmlns="" id="{23220E48-5FDB-4CA2-9A4B-E99CECD7BA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801984" y="4910714"/>
                <a:ext cx="51432" cy="28023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39" name="Straight Connector 1105">
                <a:extLst>
                  <a:ext uri="{FF2B5EF4-FFF2-40B4-BE49-F238E27FC236}">
                    <a16:creationId xmlns:a16="http://schemas.microsoft.com/office/drawing/2014/main" xmlns="" id="{D9523577-0F02-49B6-8206-8F20803C63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53416" y="4910714"/>
                <a:ext cx="175986" cy="26939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0" name="Straight Connector 1106">
                <a:extLst>
                  <a:ext uri="{FF2B5EF4-FFF2-40B4-BE49-F238E27FC236}">
                    <a16:creationId xmlns:a16="http://schemas.microsoft.com/office/drawing/2014/main" xmlns="" id="{8C7D3D4F-17CF-4195-8170-4A3DB34AA89A}"/>
                  </a:ext>
                </a:extLst>
              </p:cNvPr>
              <p:cNvCxnSpPr>
                <a:cxnSpLocks/>
              </p:cNvCxnSpPr>
              <p:nvPr/>
            </p:nvCxnSpPr>
            <p:spPr>
              <a:xfrm rot="935820" flipH="1">
                <a:off x="7731885" y="4927026"/>
                <a:ext cx="71227" cy="2846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1" name="Straight Connector 1107">
                <a:extLst>
                  <a:ext uri="{FF2B5EF4-FFF2-40B4-BE49-F238E27FC236}">
                    <a16:creationId xmlns:a16="http://schemas.microsoft.com/office/drawing/2014/main" xmlns="" id="{1365AE1E-218F-4922-888A-953248B8F3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00974" y="4936321"/>
                <a:ext cx="104877" cy="11303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2" name="Straight Connector 1108">
                <a:extLst>
                  <a:ext uri="{FF2B5EF4-FFF2-40B4-BE49-F238E27FC236}">
                    <a16:creationId xmlns:a16="http://schemas.microsoft.com/office/drawing/2014/main" xmlns="" id="{891FF34D-B016-4C4B-9B90-022E85180CB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629983" y="5424432"/>
                <a:ext cx="99738" cy="22103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3" name="Straight Connector 1109">
                <a:extLst>
                  <a:ext uri="{FF2B5EF4-FFF2-40B4-BE49-F238E27FC236}">
                    <a16:creationId xmlns:a16="http://schemas.microsoft.com/office/drawing/2014/main" xmlns="" id="{74EDFFF6-2104-4590-A591-DCBEC20B79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55456" y="4944462"/>
                <a:ext cx="51311" cy="7078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4" name="Straight Connector 1110">
                <a:extLst>
                  <a:ext uri="{FF2B5EF4-FFF2-40B4-BE49-F238E27FC236}">
                    <a16:creationId xmlns:a16="http://schemas.microsoft.com/office/drawing/2014/main" xmlns="" id="{955DC82D-4F77-433A-AD8D-65D1D584AD3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732745" y="5641950"/>
                <a:ext cx="27192" cy="5029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5" name="Straight Connector 1111">
                <a:extLst>
                  <a:ext uri="{FF2B5EF4-FFF2-40B4-BE49-F238E27FC236}">
                    <a16:creationId xmlns:a16="http://schemas.microsoft.com/office/drawing/2014/main" xmlns="" id="{B60F4648-3967-49A1-B0BE-44785EA14DD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616798" y="4845644"/>
                <a:ext cx="91293" cy="100108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6" name="Straight Connector 1112">
                <a:extLst>
                  <a:ext uri="{FF2B5EF4-FFF2-40B4-BE49-F238E27FC236}">
                    <a16:creationId xmlns:a16="http://schemas.microsoft.com/office/drawing/2014/main" xmlns="" id="{B990AE87-F2CD-4143-9095-B4B5A3AA05D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28193" y="5012251"/>
                <a:ext cx="29611" cy="84359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7" name="Straight Connector 1113">
                <a:extLst>
                  <a:ext uri="{FF2B5EF4-FFF2-40B4-BE49-F238E27FC236}">
                    <a16:creationId xmlns:a16="http://schemas.microsoft.com/office/drawing/2014/main" xmlns="" id="{D45B4E5F-ACD8-4D40-B143-3873717351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28429" y="5096610"/>
                <a:ext cx="1" cy="32243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8" name="Straight Connector 1114">
                <a:extLst>
                  <a:ext uri="{FF2B5EF4-FFF2-40B4-BE49-F238E27FC236}">
                    <a16:creationId xmlns:a16="http://schemas.microsoft.com/office/drawing/2014/main" xmlns="" id="{5A803122-2B72-47B1-8AA2-0CEA4D2943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953197" y="4144035"/>
                <a:ext cx="84253" cy="978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9" name="Straight Connector 1115">
                <a:extLst>
                  <a:ext uri="{FF2B5EF4-FFF2-40B4-BE49-F238E27FC236}">
                    <a16:creationId xmlns:a16="http://schemas.microsoft.com/office/drawing/2014/main" xmlns="" id="{6703BE4A-5AAD-4478-ACBF-AB9B0814AB2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258105" y="4583588"/>
                <a:ext cx="276402" cy="8801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0" name="Straight Connector 1116">
                <a:extLst>
                  <a:ext uri="{FF2B5EF4-FFF2-40B4-BE49-F238E27FC236}">
                    <a16:creationId xmlns:a16="http://schemas.microsoft.com/office/drawing/2014/main" xmlns="" id="{A81EAF6D-B40E-4E38-8F4A-0A45920DF8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37377" y="4156849"/>
                <a:ext cx="218835" cy="426723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1" name="Straight Connector 1117">
                <a:extLst>
                  <a:ext uri="{FF2B5EF4-FFF2-40B4-BE49-F238E27FC236}">
                    <a16:creationId xmlns:a16="http://schemas.microsoft.com/office/drawing/2014/main" xmlns="" id="{91755F15-E6B9-455D-9E1D-79A094DC911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50381" y="4769833"/>
                <a:ext cx="9320" cy="453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2" name="Straight Connector 1118">
                <a:extLst>
                  <a:ext uri="{FF2B5EF4-FFF2-40B4-BE49-F238E27FC236}">
                    <a16:creationId xmlns:a16="http://schemas.microsoft.com/office/drawing/2014/main" xmlns="" id="{075BCC45-CACE-4942-BD3E-9D501568EB3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0008" y="4766307"/>
                <a:ext cx="94491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3" name="Straight Connector 1119">
                <a:extLst>
                  <a:ext uri="{FF2B5EF4-FFF2-40B4-BE49-F238E27FC236}">
                    <a16:creationId xmlns:a16="http://schemas.microsoft.com/office/drawing/2014/main" xmlns="" id="{095431AC-DBD6-4501-A796-2E2D787437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40219" y="4673488"/>
                <a:ext cx="21078" cy="9531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4" name="Straight Connector 1120">
                <a:extLst>
                  <a:ext uri="{FF2B5EF4-FFF2-40B4-BE49-F238E27FC236}">
                    <a16:creationId xmlns:a16="http://schemas.microsoft.com/office/drawing/2014/main" xmlns="" id="{8896772A-C9F5-4035-9029-123159EF84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42830" y="5725022"/>
                <a:ext cx="74614" cy="4811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5" name="Straight Connector 1121">
                <a:extLst>
                  <a:ext uri="{FF2B5EF4-FFF2-40B4-BE49-F238E27FC236}">
                    <a16:creationId xmlns:a16="http://schemas.microsoft.com/office/drawing/2014/main" xmlns="" id="{96C9FA2D-B473-4DAA-9803-BEA118222DA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7307" y="5357561"/>
                <a:ext cx="11875" cy="5053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6" name="Straight Connector 1122">
                <a:extLst>
                  <a:ext uri="{FF2B5EF4-FFF2-40B4-BE49-F238E27FC236}">
                    <a16:creationId xmlns:a16="http://schemas.microsoft.com/office/drawing/2014/main" xmlns="" id="{26DE8F75-BD26-4BA5-A810-6648BDB379A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41675" y="5227703"/>
                <a:ext cx="107972" cy="49821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7" name="Straight Connector 1123">
                <a:extLst>
                  <a:ext uri="{FF2B5EF4-FFF2-40B4-BE49-F238E27FC236}">
                    <a16:creationId xmlns:a16="http://schemas.microsoft.com/office/drawing/2014/main" xmlns="" id="{426CF344-2198-44DE-9272-B2051AAEAE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20692" y="4146526"/>
                <a:ext cx="27426" cy="30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8" name="Straight Connector 1124">
                <a:extLst>
                  <a:ext uri="{FF2B5EF4-FFF2-40B4-BE49-F238E27FC236}">
                    <a16:creationId xmlns:a16="http://schemas.microsoft.com/office/drawing/2014/main" xmlns="" id="{29CB8B66-2464-4C9A-A49C-4A18900AEC4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556914" y="4761988"/>
                <a:ext cx="59501" cy="8365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9" name="Straight Connector 1125">
                <a:extLst>
                  <a:ext uri="{FF2B5EF4-FFF2-40B4-BE49-F238E27FC236}">
                    <a16:creationId xmlns:a16="http://schemas.microsoft.com/office/drawing/2014/main" xmlns="" id="{449BE496-5600-4B7F-B2EA-471F62CC29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21222" y="5775104"/>
                <a:ext cx="51762" cy="370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0" name="Straight Connector 1126">
                <a:extLst>
                  <a:ext uri="{FF2B5EF4-FFF2-40B4-BE49-F238E27FC236}">
                    <a16:creationId xmlns:a16="http://schemas.microsoft.com/office/drawing/2014/main" xmlns="" id="{AA363BF5-35AF-4D32-B799-8EF683FA9CFC}"/>
                  </a:ext>
                </a:extLst>
              </p:cNvPr>
              <p:cNvCxnSpPr>
                <a:cxnSpLocks/>
              </p:cNvCxnSpPr>
              <p:nvPr/>
            </p:nvCxnSpPr>
            <p:spPr>
              <a:xfrm rot="935820" flipH="1" flipV="1">
                <a:off x="7998813" y="5188661"/>
                <a:ext cx="104544" cy="22062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1" name="Straight Connector 1127">
                <a:extLst>
                  <a:ext uri="{FF2B5EF4-FFF2-40B4-BE49-F238E27FC236}">
                    <a16:creationId xmlns:a16="http://schemas.microsoft.com/office/drawing/2014/main" xmlns="" id="{CB0D679C-8D47-4493-AD14-3CAE4EF321A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55133" y="5419274"/>
                <a:ext cx="14752" cy="3981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2" name="Straight Connector 1128">
                <a:extLst>
                  <a:ext uri="{FF2B5EF4-FFF2-40B4-BE49-F238E27FC236}">
                    <a16:creationId xmlns:a16="http://schemas.microsoft.com/office/drawing/2014/main" xmlns="" id="{FF9E8EE5-E4DF-492C-9A91-1F88E9F2891F}"/>
                  </a:ext>
                </a:extLst>
              </p:cNvPr>
              <p:cNvCxnSpPr>
                <a:cxnSpLocks/>
              </p:cNvCxnSpPr>
              <p:nvPr/>
            </p:nvCxnSpPr>
            <p:spPr>
              <a:xfrm rot="935820" flipH="1" flipV="1">
                <a:off x="7721901" y="5645650"/>
                <a:ext cx="8989" cy="35203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3" name="Straight Connector 1129">
                <a:extLst>
                  <a:ext uri="{FF2B5EF4-FFF2-40B4-BE49-F238E27FC236}">
                    <a16:creationId xmlns:a16="http://schemas.microsoft.com/office/drawing/2014/main" xmlns="" id="{90365AB0-AE5D-4B6F-AC0D-BB8F63C02D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984457" y="5075525"/>
                <a:ext cx="122947" cy="2997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4" name="Straight Connector 1130">
                <a:extLst>
                  <a:ext uri="{FF2B5EF4-FFF2-40B4-BE49-F238E27FC236}">
                    <a16:creationId xmlns:a16="http://schemas.microsoft.com/office/drawing/2014/main" xmlns="" id="{6EF6F641-FAEC-4C14-90BE-8D3F4946C0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07404" y="5075525"/>
                <a:ext cx="175986" cy="26939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5" name="Straight Connector 1131">
                <a:extLst>
                  <a:ext uri="{FF2B5EF4-FFF2-40B4-BE49-F238E27FC236}">
                    <a16:creationId xmlns:a16="http://schemas.microsoft.com/office/drawing/2014/main" xmlns="" id="{B627251F-4958-4916-9880-0EEF4CBCF13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945520" y="5081351"/>
                <a:ext cx="38937" cy="2593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6" name="Straight Connector 1132">
                <a:extLst>
                  <a:ext uri="{FF2B5EF4-FFF2-40B4-BE49-F238E27FC236}">
                    <a16:creationId xmlns:a16="http://schemas.microsoft.com/office/drawing/2014/main" xmlns="" id="{534F2D3C-3D81-4554-97E1-5EA8FA5253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964988" y="5105495"/>
                <a:ext cx="15294" cy="12746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7" name="Straight Connector 1133">
                <a:extLst>
                  <a:ext uri="{FF2B5EF4-FFF2-40B4-BE49-F238E27FC236}">
                    <a16:creationId xmlns:a16="http://schemas.microsoft.com/office/drawing/2014/main" xmlns="" id="{CAD10BE4-F808-4AB2-A7C6-56B5AF63CA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884781" y="5613615"/>
                <a:ext cx="88343" cy="20427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8" name="Straight Connector 1134">
                <a:extLst>
                  <a:ext uri="{FF2B5EF4-FFF2-40B4-BE49-F238E27FC236}">
                    <a16:creationId xmlns:a16="http://schemas.microsoft.com/office/drawing/2014/main" xmlns="" id="{CCDA110C-045F-4ADD-A2AC-CE1AE2D9700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26356" y="5105495"/>
                <a:ext cx="51311" cy="7078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69" name="Straight Connector 1135">
                <a:extLst>
                  <a:ext uri="{FF2B5EF4-FFF2-40B4-BE49-F238E27FC236}">
                    <a16:creationId xmlns:a16="http://schemas.microsoft.com/office/drawing/2014/main" xmlns="" id="{6F2C32B8-6C46-4E9C-A8B5-0CB72AB18A6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974616" y="5824821"/>
                <a:ext cx="27192" cy="5029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70" name="Straight Connector 1136">
                <a:extLst>
                  <a:ext uri="{FF2B5EF4-FFF2-40B4-BE49-F238E27FC236}">
                    <a16:creationId xmlns:a16="http://schemas.microsoft.com/office/drawing/2014/main" xmlns="" id="{CD4C0E48-47A1-4C29-853C-646E63EA23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884781" y="4978818"/>
                <a:ext cx="58851" cy="10048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71" name="Straight Connector 1137">
                <a:extLst>
                  <a:ext uri="{FF2B5EF4-FFF2-40B4-BE49-F238E27FC236}">
                    <a16:creationId xmlns:a16="http://schemas.microsoft.com/office/drawing/2014/main" xmlns="" id="{B13B6AF2-2CCD-4C4E-8B81-2279A298B6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899094" y="5178172"/>
                <a:ext cx="27262" cy="7758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72" name="Straight Connector 1138">
                <a:extLst>
                  <a:ext uri="{FF2B5EF4-FFF2-40B4-BE49-F238E27FC236}">
                    <a16:creationId xmlns:a16="http://schemas.microsoft.com/office/drawing/2014/main" xmlns="" id="{87017E63-8190-4463-9040-1F700511271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884781" y="5255754"/>
                <a:ext cx="12660" cy="35975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73" name="Straight Connector 1139">
                <a:extLst>
                  <a:ext uri="{FF2B5EF4-FFF2-40B4-BE49-F238E27FC236}">
                    <a16:creationId xmlns:a16="http://schemas.microsoft.com/office/drawing/2014/main" xmlns="" id="{7617526A-7BEB-49B3-ADD1-14D4F59391A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650463" y="3844976"/>
                <a:ext cx="51314" cy="14225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74" name="Straight Connector 1140">
                <a:extLst>
                  <a:ext uri="{FF2B5EF4-FFF2-40B4-BE49-F238E27FC236}">
                    <a16:creationId xmlns:a16="http://schemas.microsoft.com/office/drawing/2014/main" xmlns="" id="{1714CD56-ACDC-46DD-89BD-CDB2F1FCC5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688149" y="4397682"/>
                <a:ext cx="174311" cy="31688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75" name="Straight Connector 1141">
                <a:extLst>
                  <a:ext uri="{FF2B5EF4-FFF2-40B4-BE49-F238E27FC236}">
                    <a16:creationId xmlns:a16="http://schemas.microsoft.com/office/drawing/2014/main" xmlns="" id="{91EC485C-609B-4AF3-A3EA-D08EDAB2506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88149" y="3988977"/>
                <a:ext cx="15516" cy="40989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76" name="Straight Connector 1142">
                <a:extLst>
                  <a:ext uri="{FF2B5EF4-FFF2-40B4-BE49-F238E27FC236}">
                    <a16:creationId xmlns:a16="http://schemas.microsoft.com/office/drawing/2014/main" xmlns="" id="{167B8AFD-7DC1-49E3-87CD-C769E4653F2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13632" y="4817312"/>
                <a:ext cx="226887" cy="93667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77" name="Straight Connector 1143">
                <a:extLst>
                  <a:ext uri="{FF2B5EF4-FFF2-40B4-BE49-F238E27FC236}">
                    <a16:creationId xmlns:a16="http://schemas.microsoft.com/office/drawing/2014/main" xmlns="" id="{7E11293E-0E9C-4B66-B1F2-1386FF26B8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42075" y="4813471"/>
                <a:ext cx="106742" cy="1724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78" name="Straight Connector 1144">
                <a:extLst>
                  <a:ext uri="{FF2B5EF4-FFF2-40B4-BE49-F238E27FC236}">
                    <a16:creationId xmlns:a16="http://schemas.microsoft.com/office/drawing/2014/main" xmlns="" id="{31E0A2D7-39D9-419F-95DE-739997A6A3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855613" y="4716779"/>
                <a:ext cx="6844" cy="12210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79" name="Straight Connector 1145">
                <a:extLst>
                  <a:ext uri="{FF2B5EF4-FFF2-40B4-BE49-F238E27FC236}">
                    <a16:creationId xmlns:a16="http://schemas.microsoft.com/office/drawing/2014/main" xmlns="" id="{987ACBF7-294F-434E-9810-DEA584559A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517410" y="5736305"/>
                <a:ext cx="102806" cy="2145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80" name="Straight Connector 1146">
                <a:extLst>
                  <a:ext uri="{FF2B5EF4-FFF2-40B4-BE49-F238E27FC236}">
                    <a16:creationId xmlns:a16="http://schemas.microsoft.com/office/drawing/2014/main" xmlns="" id="{1812D7EC-656B-45CC-B4F3-4568FB799EA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299406" y="5522372"/>
                <a:ext cx="11875" cy="5053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81" name="Straight Connector 1147">
                <a:extLst>
                  <a:ext uri="{FF2B5EF4-FFF2-40B4-BE49-F238E27FC236}">
                    <a16:creationId xmlns:a16="http://schemas.microsoft.com/office/drawing/2014/main" xmlns="" id="{5473A86D-AC7A-40E8-A25C-F354135C09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851231" y="4830178"/>
                <a:ext cx="34334" cy="14872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82" name="Straight Connector 1148">
                <a:extLst>
                  <a:ext uri="{FF2B5EF4-FFF2-40B4-BE49-F238E27FC236}">
                    <a16:creationId xmlns:a16="http://schemas.microsoft.com/office/drawing/2014/main" xmlns="" id="{6FE08696-715E-431A-8698-F010BA9BEA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3994" y="5738194"/>
                <a:ext cx="34024" cy="19222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83" name="Straight Connector 1149">
                <a:extLst>
                  <a:ext uri="{FF2B5EF4-FFF2-40B4-BE49-F238E27FC236}">
                    <a16:creationId xmlns:a16="http://schemas.microsoft.com/office/drawing/2014/main" xmlns="" id="{FA48A738-CD99-4D19-8A76-EBDB10676FE4}"/>
                  </a:ext>
                </a:extLst>
              </p:cNvPr>
              <p:cNvCxnSpPr>
                <a:cxnSpLocks/>
              </p:cNvCxnSpPr>
              <p:nvPr/>
            </p:nvCxnSpPr>
            <p:spPr>
              <a:xfrm rot="935820" flipH="1" flipV="1">
                <a:off x="9252800" y="5355361"/>
                <a:ext cx="104544" cy="22062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84" name="Straight Connector 1150">
                <a:extLst>
                  <a:ext uri="{FF2B5EF4-FFF2-40B4-BE49-F238E27FC236}">
                    <a16:creationId xmlns:a16="http://schemas.microsoft.com/office/drawing/2014/main" xmlns="" id="{8F8A3D63-1A3A-47D9-A789-0E5041EDE10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309120" y="5584085"/>
                <a:ext cx="14752" cy="3981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85" name="Straight Connector 1151">
                <a:extLst>
                  <a:ext uri="{FF2B5EF4-FFF2-40B4-BE49-F238E27FC236}">
                    <a16:creationId xmlns:a16="http://schemas.microsoft.com/office/drawing/2014/main" xmlns="" id="{CD8E95C2-96F7-45AB-9132-91E6AAF1317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976589" y="5801975"/>
                <a:ext cx="38356" cy="1397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86" name="Straight Connector 1152">
                <a:extLst>
                  <a:ext uri="{FF2B5EF4-FFF2-40B4-BE49-F238E27FC236}">
                    <a16:creationId xmlns:a16="http://schemas.microsoft.com/office/drawing/2014/main" xmlns="" id="{B5B80DED-9E15-4137-B19D-E7AD3171D3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15471" y="5122439"/>
                <a:ext cx="123681" cy="1845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87" name="Straight Connector 1153">
                <a:extLst>
                  <a:ext uri="{FF2B5EF4-FFF2-40B4-BE49-F238E27FC236}">
                    <a16:creationId xmlns:a16="http://schemas.microsoft.com/office/drawing/2014/main" xmlns="" id="{091E6975-56DB-442F-9C97-BA8AE08712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39151" y="5140889"/>
                <a:ext cx="125425" cy="31253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88" name="Straight Connector 1154">
                <a:extLst>
                  <a:ext uri="{FF2B5EF4-FFF2-40B4-BE49-F238E27FC236}">
                    <a16:creationId xmlns:a16="http://schemas.microsoft.com/office/drawing/2014/main" xmlns="" id="{98644D98-E52E-4603-9D1F-09C81216E17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196969" y="5018920"/>
                <a:ext cx="19469" cy="10684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89" name="Straight Connector 1155">
                <a:extLst>
                  <a:ext uri="{FF2B5EF4-FFF2-40B4-BE49-F238E27FC236}">
                    <a16:creationId xmlns:a16="http://schemas.microsoft.com/office/drawing/2014/main" xmlns="" id="{8E713789-C219-476D-9F40-18CB509264A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209415" y="5122439"/>
                <a:ext cx="6056" cy="76803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0" name="Straight Connector 1156">
                <a:extLst>
                  <a:ext uri="{FF2B5EF4-FFF2-40B4-BE49-F238E27FC236}">
                    <a16:creationId xmlns:a16="http://schemas.microsoft.com/office/drawing/2014/main" xmlns="" id="{4665229E-A46D-40C3-BFEB-2461601FD70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038691" y="5534764"/>
                <a:ext cx="49404" cy="343379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1" name="Straight Connector 1157">
                <a:extLst>
                  <a:ext uri="{FF2B5EF4-FFF2-40B4-BE49-F238E27FC236}">
                    <a16:creationId xmlns:a16="http://schemas.microsoft.com/office/drawing/2014/main" xmlns="" id="{4643C5CF-DDA8-4A8F-96AC-D5A25FB356E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121033" y="5122439"/>
                <a:ext cx="94439" cy="82114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2" name="Straight Connector 1158">
                <a:extLst>
                  <a:ext uri="{FF2B5EF4-FFF2-40B4-BE49-F238E27FC236}">
                    <a16:creationId xmlns:a16="http://schemas.microsoft.com/office/drawing/2014/main" xmlns="" id="{3C151F61-6A36-447C-9AF4-9B50940170D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088096" y="5844207"/>
                <a:ext cx="21662" cy="2695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3" name="Straight Connector 1159">
                <a:extLst>
                  <a:ext uri="{FF2B5EF4-FFF2-40B4-BE49-F238E27FC236}">
                    <a16:creationId xmlns:a16="http://schemas.microsoft.com/office/drawing/2014/main" xmlns="" id="{0FBE8D41-B397-4CCB-A220-CF5473D8D12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96853" y="4766653"/>
                <a:ext cx="0" cy="25290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4" name="Straight Connector 1160">
                <a:extLst>
                  <a:ext uri="{FF2B5EF4-FFF2-40B4-BE49-F238E27FC236}">
                    <a16:creationId xmlns:a16="http://schemas.microsoft.com/office/drawing/2014/main" xmlns="" id="{C466BD24-D9BD-490D-82E4-F0B68C5A7AF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090477" y="5206797"/>
                <a:ext cx="29611" cy="84359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5" name="Straight Connector 1161">
                <a:extLst>
                  <a:ext uri="{FF2B5EF4-FFF2-40B4-BE49-F238E27FC236}">
                    <a16:creationId xmlns:a16="http://schemas.microsoft.com/office/drawing/2014/main" xmlns="" id="{5838B7C0-18EC-4D96-A2A9-D4FD1399EB3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038690" y="5287379"/>
                <a:ext cx="53912" cy="24738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6" name="Straight Connector 1162">
                <a:extLst>
                  <a:ext uri="{FF2B5EF4-FFF2-40B4-BE49-F238E27FC236}">
                    <a16:creationId xmlns:a16="http://schemas.microsoft.com/office/drawing/2014/main" xmlns="" id="{A4D125BA-1F63-4C18-8014-5C06ADDDF13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762733" y="4052414"/>
                <a:ext cx="62041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7" name="Straight Connector 1163">
                <a:extLst>
                  <a:ext uri="{FF2B5EF4-FFF2-40B4-BE49-F238E27FC236}">
                    <a16:creationId xmlns:a16="http://schemas.microsoft.com/office/drawing/2014/main" xmlns="" id="{50F30FEE-6D2C-4FA2-8977-11572481260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987024" y="4599249"/>
                <a:ext cx="121551" cy="4616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8" name="Straight Connector 1164">
                <a:extLst>
                  <a:ext uri="{FF2B5EF4-FFF2-40B4-BE49-F238E27FC236}">
                    <a16:creationId xmlns:a16="http://schemas.microsoft.com/office/drawing/2014/main" xmlns="" id="{4133C12D-05AC-4633-A292-849FABDE3C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4773" y="4052070"/>
                <a:ext cx="162246" cy="54793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9" name="Straight Connector 1165">
                <a:extLst>
                  <a:ext uri="{FF2B5EF4-FFF2-40B4-BE49-F238E27FC236}">
                    <a16:creationId xmlns:a16="http://schemas.microsoft.com/office/drawing/2014/main" xmlns="" id="{F7A1A6F9-4B22-459E-9FF8-6E8021E8C2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734966" y="4053959"/>
                <a:ext cx="24130" cy="4925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0" name="Straight Connector 1166">
                <a:extLst>
                  <a:ext uri="{FF2B5EF4-FFF2-40B4-BE49-F238E27FC236}">
                    <a16:creationId xmlns:a16="http://schemas.microsoft.com/office/drawing/2014/main" xmlns="" id="{C79E240C-37FA-44ED-A498-6F81C5DE5F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112072" y="4649190"/>
                <a:ext cx="86700" cy="112367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1" name="Straight Connector 1167">
                <a:extLst>
                  <a:ext uri="{FF2B5EF4-FFF2-40B4-BE49-F238E27FC236}">
                    <a16:creationId xmlns:a16="http://schemas.microsoft.com/office/drawing/2014/main" xmlns="" id="{2A81C868-89CC-440C-B809-3C14740430F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196493" y="4333579"/>
                <a:ext cx="237153" cy="436026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2" name="Straight Connector 1168">
                <a:extLst>
                  <a:ext uri="{FF2B5EF4-FFF2-40B4-BE49-F238E27FC236}">
                    <a16:creationId xmlns:a16="http://schemas.microsoft.com/office/drawing/2014/main" xmlns="" id="{C62FDA1B-F12D-479E-8E64-59474E82D5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433646" y="3836137"/>
                <a:ext cx="186663" cy="49918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3" name="Straight Connector 1169">
                <a:extLst>
                  <a:ext uri="{FF2B5EF4-FFF2-40B4-BE49-F238E27FC236}">
                    <a16:creationId xmlns:a16="http://schemas.microsoft.com/office/drawing/2014/main" xmlns="" id="{601F3B71-01F3-4EE4-9CC5-49CE2A21F92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41879" y="5752699"/>
                <a:ext cx="11480" cy="1454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4" name="Straight Connector 1170">
                <a:extLst>
                  <a:ext uri="{FF2B5EF4-FFF2-40B4-BE49-F238E27FC236}">
                    <a16:creationId xmlns:a16="http://schemas.microsoft.com/office/drawing/2014/main" xmlns="" id="{1BE8DD65-E093-4650-810D-FEA0C06374B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69232" y="5200422"/>
                <a:ext cx="39132" cy="45199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5" name="Straight Connector 1171">
                <a:extLst>
                  <a:ext uri="{FF2B5EF4-FFF2-40B4-BE49-F238E27FC236}">
                    <a16:creationId xmlns:a16="http://schemas.microsoft.com/office/drawing/2014/main" xmlns="" id="{8A58BBA0-653E-4D1D-8D3F-FE2CCA14FA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20310" y="3836137"/>
                <a:ext cx="71289" cy="49518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6" name="Straight Connector 1172">
                <a:extLst>
                  <a:ext uri="{FF2B5EF4-FFF2-40B4-BE49-F238E27FC236}">
                    <a16:creationId xmlns:a16="http://schemas.microsoft.com/office/drawing/2014/main" xmlns="" id="{D98A242A-DF66-45B4-94A8-AC8A76758F3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437424" y="5453423"/>
                <a:ext cx="27152" cy="315710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7" name="Straight Connector 1173">
                <a:extLst>
                  <a:ext uri="{FF2B5EF4-FFF2-40B4-BE49-F238E27FC236}">
                    <a16:creationId xmlns:a16="http://schemas.microsoft.com/office/drawing/2014/main" xmlns="" id="{5AE68AB0-1007-43BA-94FA-9A71A1AFEE1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407433" y="5756822"/>
                <a:ext cx="29288" cy="13815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8" name="Straight Connector 1174">
                <a:extLst>
                  <a:ext uri="{FF2B5EF4-FFF2-40B4-BE49-F238E27FC236}">
                    <a16:creationId xmlns:a16="http://schemas.microsoft.com/office/drawing/2014/main" xmlns="" id="{58C486B3-0737-4242-B7A6-76CEE4DF2C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090580" y="5864172"/>
                <a:ext cx="38356" cy="13971"/>
              </a:xfrm>
              <a:prstGeom prst="line">
                <a:avLst/>
              </a:prstGeom>
              <a:noFill/>
              <a:ln w="12700" cap="flat" cmpd="sng" algn="ctr">
                <a:solidFill>
                  <a:srgbClr val="44546A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409" name="TextBox 47">
              <a:extLst>
                <a:ext uri="{FF2B5EF4-FFF2-40B4-BE49-F238E27FC236}">
                  <a16:creationId xmlns:a16="http://schemas.microsoft.com/office/drawing/2014/main" xmlns="" id="{B0EE534F-0E12-460B-8749-403F11ECA5C8}"/>
                </a:ext>
              </a:extLst>
            </p:cNvPr>
            <p:cNvSpPr txBox="1"/>
            <p:nvPr/>
          </p:nvSpPr>
          <p:spPr>
            <a:xfrm>
              <a:off x="3688521" y="1605924"/>
              <a:ext cx="306494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66FF"/>
                  </a:solidFill>
                  <a:effectLst/>
                  <a:uLnTx/>
                  <a:uFillTx/>
                </a:rPr>
                <a:t>s</a:t>
              </a:r>
              <a:r>
                <a:rPr kumimoji="0" lang="en-US" sz="13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FF66FF"/>
                  </a:solidFill>
                  <a:effectLst/>
                  <a:uLnTx/>
                  <a:uFillTx/>
                </a:rPr>
                <a:t>1</a:t>
              </a:r>
            </a:p>
          </p:txBody>
        </p:sp>
        <p:sp>
          <p:nvSpPr>
            <p:cNvPr id="410" name="TextBox 46">
              <a:extLst>
                <a:ext uri="{FF2B5EF4-FFF2-40B4-BE49-F238E27FC236}">
                  <a16:creationId xmlns:a16="http://schemas.microsoft.com/office/drawing/2014/main" xmlns="" id="{8D10D03E-88A0-4E69-9211-C3C2905BF6E0}"/>
                </a:ext>
              </a:extLst>
            </p:cNvPr>
            <p:cNvSpPr txBox="1"/>
            <p:nvPr/>
          </p:nvSpPr>
          <p:spPr>
            <a:xfrm>
              <a:off x="4138258" y="1723375"/>
              <a:ext cx="306494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3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</a:rPr>
                <a:t>2</a:t>
              </a:r>
            </a:p>
          </p:txBody>
        </p:sp>
        <p:sp>
          <p:nvSpPr>
            <p:cNvPr id="411" name="TextBox 53">
              <a:extLst>
                <a:ext uri="{FF2B5EF4-FFF2-40B4-BE49-F238E27FC236}">
                  <a16:creationId xmlns:a16="http://schemas.microsoft.com/office/drawing/2014/main" xmlns="" id="{6177FC7A-C915-4455-8C90-633F7B300E48}"/>
                </a:ext>
              </a:extLst>
            </p:cNvPr>
            <p:cNvSpPr txBox="1"/>
            <p:nvPr/>
          </p:nvSpPr>
          <p:spPr>
            <a:xfrm>
              <a:off x="5677235" y="1625953"/>
              <a:ext cx="306494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3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3</a:t>
              </a:r>
            </a:p>
          </p:txBody>
        </p:sp>
      </p:grpSp>
      <p:pic>
        <p:nvPicPr>
          <p:cNvPr id="417" name="Picture 2" descr="Binary Tree Icons - Download Free Vector Icons | Noun Project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65" y="1196752"/>
            <a:ext cx="768554" cy="768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8" name="TextovéPole 417"/>
          <p:cNvSpPr txBox="1"/>
          <p:nvPr/>
        </p:nvSpPr>
        <p:spPr>
          <a:xfrm>
            <a:off x="590205" y="1854220"/>
            <a:ext cx="1445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rgbClr val="C00000"/>
                </a:solidFill>
              </a:rPr>
              <a:t>MW-matching index</a:t>
            </a:r>
            <a:endParaRPr lang="en-GB" sz="1600">
              <a:solidFill>
                <a:srgbClr val="C00000"/>
              </a:solidFill>
            </a:endParaRPr>
          </a:p>
        </p:txBody>
      </p:sp>
      <p:sp>
        <p:nvSpPr>
          <p:cNvPr id="422" name="Volný tvar 421"/>
          <p:cNvSpPr/>
          <p:nvPr/>
        </p:nvSpPr>
        <p:spPr>
          <a:xfrm rot="21158867">
            <a:off x="1792082" y="1305321"/>
            <a:ext cx="1851950" cy="260004"/>
          </a:xfrm>
          <a:custGeom>
            <a:avLst/>
            <a:gdLst>
              <a:gd name="connsiteX0" fmla="*/ 1851950 w 1851950"/>
              <a:gd name="connsiteY0" fmla="*/ 260004 h 260004"/>
              <a:gd name="connsiteX1" fmla="*/ 1041722 w 1851950"/>
              <a:gd name="connsiteY1" fmla="*/ 16935 h 260004"/>
              <a:gd name="connsiteX2" fmla="*/ 0 w 1851950"/>
              <a:gd name="connsiteY2" fmla="*/ 40085 h 26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1950" h="260004">
                <a:moveTo>
                  <a:pt x="1851950" y="260004"/>
                </a:moveTo>
                <a:cubicBezTo>
                  <a:pt x="1601165" y="156796"/>
                  <a:pt x="1350380" y="53588"/>
                  <a:pt x="1041722" y="16935"/>
                </a:cubicBezTo>
                <a:cubicBezTo>
                  <a:pt x="733064" y="-19718"/>
                  <a:pt x="366532" y="10183"/>
                  <a:pt x="0" y="40085"/>
                </a:cubicBezTo>
              </a:path>
            </a:pathLst>
          </a:custGeom>
          <a:noFill/>
          <a:ln w="6350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3" name="Volný tvar 432"/>
          <p:cNvSpPr/>
          <p:nvPr/>
        </p:nvSpPr>
        <p:spPr>
          <a:xfrm>
            <a:off x="1828800" y="1850481"/>
            <a:ext cx="663096" cy="758283"/>
          </a:xfrm>
          <a:custGeom>
            <a:avLst/>
            <a:gdLst>
              <a:gd name="connsiteX0" fmla="*/ 0 w 663096"/>
              <a:gd name="connsiteY0" fmla="*/ 0 h 758283"/>
              <a:gd name="connsiteX1" fmla="*/ 579864 w 663096"/>
              <a:gd name="connsiteY1" fmla="*/ 234176 h 758283"/>
              <a:gd name="connsiteX2" fmla="*/ 646771 w 663096"/>
              <a:gd name="connsiteY2" fmla="*/ 758283 h 758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3096" h="758283">
                <a:moveTo>
                  <a:pt x="0" y="0"/>
                </a:moveTo>
                <a:cubicBezTo>
                  <a:pt x="236034" y="53898"/>
                  <a:pt x="472069" y="107796"/>
                  <a:pt x="579864" y="234176"/>
                </a:cubicBezTo>
                <a:cubicBezTo>
                  <a:pt x="687659" y="360556"/>
                  <a:pt x="667215" y="559419"/>
                  <a:pt x="646771" y="758283"/>
                </a:cubicBezTo>
              </a:path>
            </a:pathLst>
          </a:custGeom>
          <a:noFill/>
          <a:ln w="6350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4" name="Volný tvar 433"/>
          <p:cNvSpPr/>
          <p:nvPr/>
        </p:nvSpPr>
        <p:spPr>
          <a:xfrm>
            <a:off x="1828800" y="1770365"/>
            <a:ext cx="4390281" cy="836341"/>
          </a:xfrm>
          <a:custGeom>
            <a:avLst/>
            <a:gdLst>
              <a:gd name="connsiteX0" fmla="*/ 0 w 4390281"/>
              <a:gd name="connsiteY0" fmla="*/ 0 h 836341"/>
              <a:gd name="connsiteX1" fmla="*/ 1471961 w 4390281"/>
              <a:gd name="connsiteY1" fmla="*/ 446048 h 836341"/>
              <a:gd name="connsiteX2" fmla="*/ 3992136 w 4390281"/>
              <a:gd name="connsiteY2" fmla="*/ 735980 h 836341"/>
              <a:gd name="connsiteX3" fmla="*/ 4348975 w 4390281"/>
              <a:gd name="connsiteY3" fmla="*/ 836341 h 83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90281" h="836341">
                <a:moveTo>
                  <a:pt x="0" y="0"/>
                </a:moveTo>
                <a:cubicBezTo>
                  <a:pt x="403302" y="161692"/>
                  <a:pt x="806605" y="323385"/>
                  <a:pt x="1471961" y="446048"/>
                </a:cubicBezTo>
                <a:cubicBezTo>
                  <a:pt x="2137317" y="568711"/>
                  <a:pt x="3512634" y="670931"/>
                  <a:pt x="3992136" y="735980"/>
                </a:cubicBezTo>
                <a:cubicBezTo>
                  <a:pt x="4471638" y="801029"/>
                  <a:pt x="4410306" y="818685"/>
                  <a:pt x="4348975" y="836341"/>
                </a:cubicBezTo>
              </a:path>
            </a:pathLst>
          </a:custGeom>
          <a:noFill/>
          <a:ln w="6350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5" name="Volný tvar 434"/>
          <p:cNvSpPr/>
          <p:nvPr/>
        </p:nvSpPr>
        <p:spPr>
          <a:xfrm>
            <a:off x="1862265" y="1727818"/>
            <a:ext cx="5765180" cy="880946"/>
          </a:xfrm>
          <a:custGeom>
            <a:avLst/>
            <a:gdLst>
              <a:gd name="connsiteX0" fmla="*/ 0 w 5765180"/>
              <a:gd name="connsiteY0" fmla="*/ 0 h 880946"/>
              <a:gd name="connsiteX1" fmla="*/ 1806497 w 5765180"/>
              <a:gd name="connsiteY1" fmla="*/ 479502 h 880946"/>
              <a:gd name="connsiteX2" fmla="*/ 5096107 w 5765180"/>
              <a:gd name="connsiteY2" fmla="*/ 657922 h 880946"/>
              <a:gd name="connsiteX3" fmla="*/ 5765180 w 5765180"/>
              <a:gd name="connsiteY3" fmla="*/ 880946 h 880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5180" h="880946">
                <a:moveTo>
                  <a:pt x="0" y="0"/>
                </a:moveTo>
                <a:cubicBezTo>
                  <a:pt x="478573" y="184924"/>
                  <a:pt x="957146" y="369848"/>
                  <a:pt x="1806497" y="479502"/>
                </a:cubicBezTo>
                <a:cubicBezTo>
                  <a:pt x="2655848" y="589156"/>
                  <a:pt x="4436327" y="591015"/>
                  <a:pt x="5096107" y="657922"/>
                </a:cubicBezTo>
                <a:cubicBezTo>
                  <a:pt x="5755887" y="724829"/>
                  <a:pt x="5760533" y="802887"/>
                  <a:pt x="5765180" y="880946"/>
                </a:cubicBezTo>
              </a:path>
            </a:pathLst>
          </a:custGeom>
          <a:noFill/>
          <a:ln w="6350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6" name="Obdélník 435"/>
          <p:cNvSpPr/>
          <p:nvPr/>
        </p:nvSpPr>
        <p:spPr>
          <a:xfrm>
            <a:off x="2192313" y="3299144"/>
            <a:ext cx="505841" cy="730975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8" name="Obdélník 437"/>
          <p:cNvSpPr/>
          <p:nvPr/>
        </p:nvSpPr>
        <p:spPr>
          <a:xfrm>
            <a:off x="4035412" y="3295299"/>
            <a:ext cx="505841" cy="730975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1" name="Přímá spojnice 440"/>
          <p:cNvCxnSpPr/>
          <p:nvPr/>
        </p:nvCxnSpPr>
        <p:spPr>
          <a:xfrm>
            <a:off x="4884169" y="3291455"/>
            <a:ext cx="557203" cy="740183"/>
          </a:xfrm>
          <a:prstGeom prst="line">
            <a:avLst/>
          </a:prstGeom>
          <a:solidFill>
            <a:srgbClr val="FFE699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</p:cxnSp>
      <p:cxnSp>
        <p:nvCxnSpPr>
          <p:cNvPr id="443" name="Přímá spojnice 442"/>
          <p:cNvCxnSpPr/>
          <p:nvPr/>
        </p:nvCxnSpPr>
        <p:spPr>
          <a:xfrm flipH="1">
            <a:off x="4904013" y="3291455"/>
            <a:ext cx="502076" cy="734819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7">
            <a:extLst>
              <a:ext uri="{FF2B5EF4-FFF2-40B4-BE49-F238E27FC236}">
                <a16:creationId xmlns:a16="http://schemas.microsoft.com/office/drawing/2014/main" xmlns="" id="{BDF17012-7FEF-4749-AC95-2C339D8BA91B}"/>
              </a:ext>
            </a:extLst>
          </p:cNvPr>
          <p:cNvSpPr txBox="1"/>
          <p:nvPr/>
        </p:nvSpPr>
        <p:spPr>
          <a:xfrm>
            <a:off x="2128521" y="2964921"/>
            <a:ext cx="257975" cy="215444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1.0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08" name="TextBox 27">
            <a:extLst>
              <a:ext uri="{FF2B5EF4-FFF2-40B4-BE49-F238E27FC236}">
                <a16:creationId xmlns:a16="http://schemas.microsoft.com/office/drawing/2014/main" xmlns="" id="{BDF17012-7FEF-4749-AC95-2C339D8BA91B}"/>
              </a:ext>
            </a:extLst>
          </p:cNvPr>
          <p:cNvSpPr txBox="1"/>
          <p:nvPr/>
        </p:nvSpPr>
        <p:spPr>
          <a:xfrm>
            <a:off x="2128521" y="2964921"/>
            <a:ext cx="257975" cy="215444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1.0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09" name="TextBox 27">
            <a:extLst>
              <a:ext uri="{FF2B5EF4-FFF2-40B4-BE49-F238E27FC236}">
                <a16:creationId xmlns:a16="http://schemas.microsoft.com/office/drawing/2014/main" xmlns="" id="{BDF17012-7FEF-4749-AC95-2C339D8BA91B}"/>
              </a:ext>
            </a:extLst>
          </p:cNvPr>
          <p:cNvSpPr txBox="1"/>
          <p:nvPr/>
        </p:nvSpPr>
        <p:spPr>
          <a:xfrm>
            <a:off x="2128521" y="2964921"/>
            <a:ext cx="257975" cy="215444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1.0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21" name="TextBox 33">
            <a:extLst>
              <a:ext uri="{FF2B5EF4-FFF2-40B4-BE49-F238E27FC236}">
                <a16:creationId xmlns:a16="http://schemas.microsoft.com/office/drawing/2014/main" xmlns="" id="{97F6C8BA-DE3E-4DDB-B49C-1493EB56B402}"/>
              </a:ext>
            </a:extLst>
          </p:cNvPr>
          <p:cNvSpPr txBox="1"/>
          <p:nvPr/>
        </p:nvSpPr>
        <p:spPr>
          <a:xfrm>
            <a:off x="2866668" y="2956850"/>
            <a:ext cx="431258" cy="195858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3600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0.75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23" name="TextBox 33">
            <a:extLst>
              <a:ext uri="{FF2B5EF4-FFF2-40B4-BE49-F238E27FC236}">
                <a16:creationId xmlns:a16="http://schemas.microsoft.com/office/drawing/2014/main" xmlns="" id="{97F6C8BA-DE3E-4DDB-B49C-1493EB56B402}"/>
              </a:ext>
            </a:extLst>
          </p:cNvPr>
          <p:cNvSpPr txBox="1"/>
          <p:nvPr/>
        </p:nvSpPr>
        <p:spPr>
          <a:xfrm>
            <a:off x="2866668" y="2956850"/>
            <a:ext cx="431258" cy="195858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3600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0.75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24" name="TextBox 33">
            <a:extLst>
              <a:ext uri="{FF2B5EF4-FFF2-40B4-BE49-F238E27FC236}">
                <a16:creationId xmlns:a16="http://schemas.microsoft.com/office/drawing/2014/main" xmlns="" id="{97F6C8BA-DE3E-4DDB-B49C-1493EB56B402}"/>
              </a:ext>
            </a:extLst>
          </p:cNvPr>
          <p:cNvSpPr txBox="1"/>
          <p:nvPr/>
        </p:nvSpPr>
        <p:spPr>
          <a:xfrm>
            <a:off x="2866668" y="2956850"/>
            <a:ext cx="431258" cy="195858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3600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0.75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31" name="TextBox 4">
            <a:extLst>
              <a:ext uri="{FF2B5EF4-FFF2-40B4-BE49-F238E27FC236}">
                <a16:creationId xmlns:a16="http://schemas.microsoft.com/office/drawing/2014/main" xmlns="" id="{7E283F0C-3FEF-4E86-A93C-256BEF258108}"/>
              </a:ext>
            </a:extLst>
          </p:cNvPr>
          <p:cNvSpPr txBox="1"/>
          <p:nvPr/>
        </p:nvSpPr>
        <p:spPr>
          <a:xfrm>
            <a:off x="3103200" y="3291455"/>
            <a:ext cx="504000" cy="738664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5</a:t>
            </a:r>
          </a:p>
        </p:txBody>
      </p:sp>
      <p:sp>
        <p:nvSpPr>
          <p:cNvPr id="437" name="Obdélník 436"/>
          <p:cNvSpPr/>
          <p:nvPr/>
        </p:nvSpPr>
        <p:spPr>
          <a:xfrm>
            <a:off x="3090069" y="3300663"/>
            <a:ext cx="505841" cy="730975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6" name="TextBox 5">
            <a:extLst>
              <a:ext uri="{FF2B5EF4-FFF2-40B4-BE49-F238E27FC236}">
                <a16:creationId xmlns:a16="http://schemas.microsoft.com/office/drawing/2014/main" xmlns="" id="{6223BCA7-09F3-4417-8F86-6D65027DBB39}"/>
              </a:ext>
            </a:extLst>
          </p:cNvPr>
          <p:cNvSpPr txBox="1"/>
          <p:nvPr/>
        </p:nvSpPr>
        <p:spPr>
          <a:xfrm>
            <a:off x="4024511" y="3294509"/>
            <a:ext cx="5040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8</a:t>
            </a:r>
          </a:p>
        </p:txBody>
      </p:sp>
      <p:sp>
        <p:nvSpPr>
          <p:cNvPr id="237" name="TextBox 31">
            <a:extLst>
              <a:ext uri="{FF2B5EF4-FFF2-40B4-BE49-F238E27FC236}">
                <a16:creationId xmlns:a16="http://schemas.microsoft.com/office/drawing/2014/main" xmlns="" id="{855FA98B-83D9-4F6B-9DE3-F0F5CCF7F9B8}"/>
              </a:ext>
            </a:extLst>
          </p:cNvPr>
          <p:cNvSpPr txBox="1"/>
          <p:nvPr/>
        </p:nvSpPr>
        <p:spPr>
          <a:xfrm>
            <a:off x="3890020" y="2896369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lIns="72000" rIns="3600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0.5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45" name="TextBox 31">
            <a:extLst>
              <a:ext uri="{FF2B5EF4-FFF2-40B4-BE49-F238E27FC236}">
                <a16:creationId xmlns:a16="http://schemas.microsoft.com/office/drawing/2014/main" xmlns="" id="{855FA98B-83D9-4F6B-9DE3-F0F5CCF7F9B8}"/>
              </a:ext>
            </a:extLst>
          </p:cNvPr>
          <p:cNvSpPr txBox="1"/>
          <p:nvPr/>
        </p:nvSpPr>
        <p:spPr>
          <a:xfrm>
            <a:off x="3890020" y="2896369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lIns="72000" rIns="3600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0.5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46" name="TextBox 31">
            <a:extLst>
              <a:ext uri="{FF2B5EF4-FFF2-40B4-BE49-F238E27FC236}">
                <a16:creationId xmlns:a16="http://schemas.microsoft.com/office/drawing/2014/main" xmlns="" id="{855FA98B-83D9-4F6B-9DE3-F0F5CCF7F9B8}"/>
              </a:ext>
            </a:extLst>
          </p:cNvPr>
          <p:cNvSpPr txBox="1"/>
          <p:nvPr/>
        </p:nvSpPr>
        <p:spPr>
          <a:xfrm>
            <a:off x="3890020" y="2896369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lIns="72000" rIns="3600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0.5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4472C4"/>
              </a:solidFill>
              <a:effectLst/>
              <a:uLnTx/>
              <a:uFillTx/>
            </a:endParaRPr>
          </a:p>
        </p:txBody>
      </p:sp>
      <p:sp>
        <p:nvSpPr>
          <p:cNvPr id="232" name="TextBox 45">
            <a:extLst>
              <a:ext uri="{FF2B5EF4-FFF2-40B4-BE49-F238E27FC236}">
                <a16:creationId xmlns:a16="http://schemas.microsoft.com/office/drawing/2014/main" xmlns="" id="{BA3E49CD-8400-4B39-BCED-95DFC25A7C72}"/>
              </a:ext>
            </a:extLst>
          </p:cNvPr>
          <p:cNvSpPr txBox="1"/>
          <p:nvPr/>
        </p:nvSpPr>
        <p:spPr>
          <a:xfrm>
            <a:off x="3216777" y="4309985"/>
            <a:ext cx="1116000" cy="1384995"/>
          </a:xfrm>
          <a:prstGeom prst="rect">
            <a:avLst/>
          </a:prstGeom>
          <a:solidFill>
            <a:srgbClr val="F8CBAD"/>
          </a:solidFill>
          <a:ln>
            <a:solidFill>
              <a:schemeClr val="tx1"/>
            </a:solidFill>
          </a:ln>
        </p:spPr>
        <p:txBody>
          <a:bodyPr wrap="square" lIns="144000" rIns="72000" rtlCol="0" anchor="ctr" anchorCtr="0">
            <a:spAutoFit/>
          </a:bodyPr>
          <a:lstStyle/>
          <a:p>
            <a:endParaRPr lang="en-GB" sz="1400" dirty="0"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  <a:p>
            <a:endParaRPr lang="en-GB" sz="1400" dirty="0"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  <a:p>
            <a:endParaRPr lang="en-GB" sz="1400" dirty="0"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  <a:p>
            <a:endParaRPr lang="en-GB" sz="1400" dirty="0"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  <a:p>
            <a:endParaRPr lang="en-GB" sz="1400" dirty="0"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  <a:p>
            <a:endParaRPr lang="en-GB" sz="1400" dirty="0"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</p:txBody>
      </p:sp>
      <p:sp>
        <p:nvSpPr>
          <p:cNvPr id="444" name="TextBox 45">
            <a:extLst>
              <a:ext uri="{FF2B5EF4-FFF2-40B4-BE49-F238E27FC236}">
                <a16:creationId xmlns:a16="http://schemas.microsoft.com/office/drawing/2014/main" xmlns="" id="{BA3E49CD-8400-4B39-BCED-95DFC25A7C72}"/>
              </a:ext>
            </a:extLst>
          </p:cNvPr>
          <p:cNvSpPr txBox="1"/>
          <p:nvPr/>
        </p:nvSpPr>
        <p:spPr>
          <a:xfrm>
            <a:off x="3298344" y="4300459"/>
            <a:ext cx="1055190" cy="1384995"/>
          </a:xfrm>
          <a:prstGeom prst="rect">
            <a:avLst/>
          </a:prstGeom>
          <a:noFill/>
          <a:ln>
            <a:noFill/>
          </a:ln>
        </p:spPr>
        <p:txBody>
          <a:bodyPr wrap="square" lIns="72000" rIns="0" rtlCol="0" anchor="ctr" anchorCtr="0">
            <a:spAutoFit/>
          </a:bodyPr>
          <a:lstStyle/>
          <a:p>
            <a:r>
              <a:rPr lang="en-GB" sz="1400" dirty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lang="en-GB" sz="1400" baseline="-25000" dirty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1</a:t>
            </a:r>
            <a:r>
              <a:rPr lang="en-GB" sz="1400" dirty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  <a:p>
            <a:r>
              <a:rPr lang="en-GB" sz="1400" smtClean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lang="en-GB" sz="1400" baseline="-25000" smtClean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3</a:t>
            </a:r>
            <a:r>
              <a:rPr lang="en-GB" sz="1400" smtClean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(0.75)</a:t>
            </a:r>
            <a:endParaRPr lang="en-GB" sz="1400" dirty="0"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  <a:p>
            <a:r>
              <a:rPr lang="en-GB" sz="1400" dirty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lang="en-GB" sz="1400" baseline="-25000" dirty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4</a:t>
            </a:r>
            <a:r>
              <a:rPr lang="en-GB" sz="1400" dirty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  <a:p>
            <a:r>
              <a:rPr lang="en-GB" sz="1400" smtClean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lang="en-GB" sz="1400" baseline="-25000" smtClean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5</a:t>
            </a:r>
            <a:r>
              <a:rPr lang="en-GB" sz="1400" smtClean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(0.75)</a:t>
            </a:r>
            <a:endParaRPr lang="en-GB" sz="1400" dirty="0"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  <a:p>
            <a:r>
              <a:rPr lang="en-GB" sz="1400" dirty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lang="en-GB" sz="1400" baseline="-25000" dirty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7</a:t>
            </a:r>
            <a:r>
              <a:rPr lang="en-GB" sz="1400" dirty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  <a:p>
            <a:r>
              <a:rPr lang="en-GB" sz="1400" smtClean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lang="en-GB" sz="1400" baseline="-25000" smtClean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8</a:t>
            </a:r>
            <a:r>
              <a:rPr lang="en-GB" sz="1400" smtClean="0"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(0.5)</a:t>
            </a:r>
            <a:endParaRPr lang="en-GB" sz="1400" dirty="0"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</p:txBody>
      </p:sp>
      <p:sp>
        <p:nvSpPr>
          <p:cNvPr id="235" name="TextBox 43">
            <a:extLst>
              <a:ext uri="{FF2B5EF4-FFF2-40B4-BE49-F238E27FC236}">
                <a16:creationId xmlns:a16="http://schemas.microsoft.com/office/drawing/2014/main" xmlns="" id="{046394C9-0BD8-4283-AD56-1E77807C1483}"/>
              </a:ext>
            </a:extLst>
          </p:cNvPr>
          <p:cNvSpPr txBox="1"/>
          <p:nvPr/>
        </p:nvSpPr>
        <p:spPr>
          <a:xfrm>
            <a:off x="3298344" y="4300459"/>
            <a:ext cx="1057632" cy="1169551"/>
          </a:xfrm>
          <a:prstGeom prst="rect">
            <a:avLst/>
          </a:prstGeom>
          <a:noFill/>
          <a:ln>
            <a:noFill/>
          </a:ln>
        </p:spPr>
        <p:txBody>
          <a:bodyPr wrap="square" lIns="72000" r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1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3</a:t>
            </a: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(0.75)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4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7</a:t>
            </a: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</p:txBody>
      </p:sp>
      <p:sp>
        <p:nvSpPr>
          <p:cNvPr id="233" name="TextBox 43">
            <a:extLst>
              <a:ext uri="{FF2B5EF4-FFF2-40B4-BE49-F238E27FC236}">
                <a16:creationId xmlns:a16="http://schemas.microsoft.com/office/drawing/2014/main" xmlns="" id="{046394C9-0BD8-4283-AD56-1E77807C1483}"/>
              </a:ext>
            </a:extLst>
          </p:cNvPr>
          <p:cNvSpPr txBox="1"/>
          <p:nvPr/>
        </p:nvSpPr>
        <p:spPr>
          <a:xfrm>
            <a:off x="3298344" y="4300459"/>
            <a:ext cx="1057632" cy="1169551"/>
          </a:xfrm>
          <a:prstGeom prst="rect">
            <a:avLst/>
          </a:prstGeom>
          <a:noFill/>
          <a:ln>
            <a:noFill/>
          </a:ln>
        </p:spPr>
        <p:txBody>
          <a:bodyPr wrap="square" lIns="72000" r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1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3</a:t>
            </a: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(0.75)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4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5</a:t>
            </a: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(0.75)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Arial Unicode MS" panose="020B0604020202020204" pitchFamily="34" charset="-128"/>
              <a:cs typeface="Consolas" panose="020B06090202040302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7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</p:txBody>
      </p:sp>
      <p:sp>
        <p:nvSpPr>
          <p:cNvPr id="234" name="TextBox 41">
            <a:extLst>
              <a:ext uri="{FF2B5EF4-FFF2-40B4-BE49-F238E27FC236}">
                <a16:creationId xmlns:a16="http://schemas.microsoft.com/office/drawing/2014/main" xmlns="" id="{B706007A-F5AD-4B34-9822-0215D47DBEA9}"/>
              </a:ext>
            </a:extLst>
          </p:cNvPr>
          <p:cNvSpPr txBox="1"/>
          <p:nvPr/>
        </p:nvSpPr>
        <p:spPr>
          <a:xfrm>
            <a:off x="3298344" y="4300459"/>
            <a:ext cx="1057632" cy="738664"/>
          </a:xfrm>
          <a:prstGeom prst="rect">
            <a:avLst/>
          </a:prstGeom>
          <a:noFill/>
          <a:ln>
            <a:noFill/>
          </a:ln>
        </p:spPr>
        <p:txBody>
          <a:bodyPr wrap="square" lIns="72000" rIns="0" rtlCol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1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4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7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34" charset="-128"/>
                <a:cs typeface="Consolas" panose="020B0609020204030204" pitchFamily="49" charset="0"/>
              </a:rPr>
              <a:t>(1.0)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3250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0.15035 0.15486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17" y="7731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17431 0.20949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1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17431 0.20949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10463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15834 0.12385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17431 0.20949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10463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15834 0.08218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44444E-6 L 0.06407 0.20255 " pathEditMode="relative" rAng="0" ptsTypes="AA">
                                      <p:cBhvr>
                                        <p:cTn id="124" dur="1000" fill="hold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10116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0.03507 0.15486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" y="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44444E-6 L 0.06407 0.20255 " pathEditMode="relative" rAng="0" ptsTypes="AA">
                                      <p:cBhvr>
                                        <p:cTn id="129" dur="1000" fill="hold"/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10116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0.03507 0.12385 " pathEditMode="relative" rAng="0" ptsTypes="AA">
                                      <p:cBhvr>
                                        <p:cTn id="131" dur="1000" fill="hold"/>
                                        <p:tgtEl>
                                          <p:spTgt spid="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44444E-6 L 0.06407 0.20255 " pathEditMode="relative" rAng="0" ptsTypes="AA">
                                      <p:cBhvr>
                                        <p:cTn id="143" dur="100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10116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0.03507 0.0926 " pathEditMode="relative" rAng="0" ptsTypes="AA">
                                      <p:cBhvr>
                                        <p:cTn id="145" dur="1000" fill="hold"/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" y="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L -0.0316 0.20093 " pathEditMode="relative" rAng="0" ptsTypes="AA">
                                      <p:cBhvr>
                                        <p:cTn id="171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" y="10046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40741E-7 L -0.06562 0.1544 " pathEditMode="relative" rAng="0" ptsTypes="AA">
                                      <p:cBhvr>
                                        <p:cTn id="173" dur="1000" fill="hold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1" y="7708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L -0.0316 0.20093 " pathEditMode="relative" rAng="0" ptsTypes="AA">
                                      <p:cBhvr>
                                        <p:cTn id="178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" y="10046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-0.06562 0.11296 " pathEditMode="relative" rAng="0" ptsTypes="AA">
                                      <p:cBhvr>
                                        <p:cTn id="180" dur="1000" fill="hold"/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1" y="5648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000"/>
                            </p:stCondLst>
                            <p:childTnLst>
                              <p:par>
                                <p:cTn id="184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L -0.0316 0.20093 " pathEditMode="relative" rAng="0" ptsTypes="AA">
                                      <p:cBhvr>
                                        <p:cTn id="185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" y="10046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-0.06562 0.08171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1" y="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" grpId="0" animBg="1"/>
      <p:bldP spid="210" grpId="0" animBg="1"/>
      <p:bldP spid="212" grpId="0"/>
      <p:bldP spid="213" grpId="0" animBg="1"/>
      <p:bldP spid="215" grpId="0" animBg="1"/>
      <p:bldP spid="216" grpId="0" animBg="1"/>
      <p:bldP spid="222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9" grpId="0" animBg="1"/>
      <p:bldP spid="250" grpId="0" animBg="1"/>
      <p:bldP spid="251" grpId="0"/>
      <p:bldP spid="252" grpId="0"/>
      <p:bldP spid="253" grpId="0" animBg="1"/>
      <p:bldP spid="254" grpId="0" animBg="1"/>
      <p:bldP spid="418" grpId="0"/>
      <p:bldP spid="422" grpId="0" animBg="1"/>
      <p:bldP spid="433" grpId="0" animBg="1"/>
      <p:bldP spid="434" grpId="0" animBg="1"/>
      <p:bldP spid="435" grpId="0" animBg="1"/>
      <p:bldP spid="436" grpId="0" animBg="1"/>
      <p:bldP spid="436" grpId="1" animBg="1"/>
      <p:bldP spid="438" grpId="0" animBg="1"/>
      <p:bldP spid="438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21" grpId="0"/>
      <p:bldP spid="221" grpId="1" build="allAtOnce"/>
      <p:bldP spid="223" grpId="0"/>
      <p:bldP spid="223" grpId="1" build="allAtOnce"/>
      <p:bldP spid="224" grpId="0"/>
      <p:bldP spid="224" grpId="1" build="allAtOnce"/>
      <p:bldP spid="231" grpId="1" build="allAtOnce" animBg="1"/>
      <p:bldP spid="437" grpId="0" animBg="1"/>
      <p:bldP spid="437" grpId="1" animBg="1"/>
      <p:bldP spid="236" grpId="1" build="allAtOnce"/>
      <p:bldP spid="237" grpId="0"/>
      <p:bldP spid="237" grpId="1"/>
      <p:bldP spid="245" grpId="0"/>
      <p:bldP spid="245" grpId="1"/>
      <p:bldP spid="246" grpId="0"/>
      <p:bldP spid="246" grpId="1"/>
      <p:bldP spid="232" grpId="0" animBg="1"/>
      <p:bldP spid="444" grpId="0"/>
      <p:bldP spid="235" grpId="1"/>
      <p:bldP spid="235" grpId="2"/>
      <p:bldP spid="233" grpId="0"/>
      <p:bldP spid="233" grpId="1"/>
      <p:bldP spid="234" grpId="0"/>
      <p:bldP spid="234" grpId="1" uiExpand="1" build="allAtOnce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77" y="1437229"/>
            <a:ext cx="8229600" cy="262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Experimental Evaluation</a:t>
            </a:r>
            <a:endParaRPr lang="en-GB"/>
          </a:p>
        </p:txBody>
      </p:sp>
      <p:sp>
        <p:nvSpPr>
          <p:cNvPr id="5" name="Ovál 4"/>
          <p:cNvSpPr/>
          <p:nvPr/>
        </p:nvSpPr>
        <p:spPr>
          <a:xfrm>
            <a:off x="3879465" y="2515198"/>
            <a:ext cx="684076" cy="259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ál 16"/>
          <p:cNvSpPr/>
          <p:nvPr/>
        </p:nvSpPr>
        <p:spPr>
          <a:xfrm>
            <a:off x="7956376" y="2528806"/>
            <a:ext cx="684076" cy="259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ál 17"/>
          <p:cNvSpPr/>
          <p:nvPr/>
        </p:nvSpPr>
        <p:spPr>
          <a:xfrm>
            <a:off x="3890616" y="3739334"/>
            <a:ext cx="684076" cy="259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ál 18"/>
          <p:cNvSpPr/>
          <p:nvPr/>
        </p:nvSpPr>
        <p:spPr>
          <a:xfrm>
            <a:off x="7956376" y="3761636"/>
            <a:ext cx="684076" cy="259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5864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 animBg="1"/>
      <p:bldP spid="19" grpId="0" animBg="1"/>
    </p:bldLst>
  </p:timing>
  <p:extLst mod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Conclusions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We have proposed </a:t>
            </a:r>
            <a:r>
              <a:rPr lang="en-GB">
                <a:solidFill>
                  <a:srgbClr val="E46C0A"/>
                </a:solidFill>
              </a:rPr>
              <a:t>efficient indexing and retrieval </a:t>
            </a:r>
            <a:r>
              <a:rPr lang="en-GB" smtClean="0">
                <a:solidFill>
                  <a:srgbClr val="E46C0A"/>
                </a:solidFill>
              </a:rPr>
              <a:t>scheme </a:t>
            </a:r>
            <a:r>
              <a:rPr lang="en-GB" smtClean="0"/>
              <a:t>for human motion data</a:t>
            </a:r>
            <a:endParaRPr lang="en-GB"/>
          </a:p>
          <a:p>
            <a:pPr lvl="1"/>
            <a:r>
              <a:rPr lang="en-GB"/>
              <a:t>C</a:t>
            </a:r>
            <a:r>
              <a:rPr lang="en-GB" smtClean="0"/>
              <a:t>ompact </a:t>
            </a:r>
            <a:r>
              <a:rPr lang="en-GB"/>
              <a:t>motion representation by Motion </a:t>
            </a:r>
            <a:r>
              <a:rPr lang="en-GB" smtClean="0"/>
              <a:t>Words</a:t>
            </a:r>
          </a:p>
          <a:p>
            <a:pPr lvl="1"/>
            <a:r>
              <a:rPr lang="en-GB" smtClean="0">
                <a:solidFill>
                  <a:srgbClr val="E46C0A"/>
                </a:solidFill>
              </a:rPr>
              <a:t>Efficient retrieval algorithm </a:t>
            </a:r>
            <a:r>
              <a:rPr lang="en-GB" smtClean="0"/>
              <a:t>based on inverted </a:t>
            </a:r>
            <a:r>
              <a:rPr lang="en-GB"/>
              <a:t>file </a:t>
            </a:r>
            <a:r>
              <a:rPr lang="en-GB" smtClean="0"/>
              <a:t>indexing</a:t>
            </a:r>
          </a:p>
          <a:p>
            <a:pPr lvl="1"/>
            <a:r>
              <a:rPr lang="en-GB">
                <a:solidFill>
                  <a:srgbClr val="E46C0A"/>
                </a:solidFill>
              </a:rPr>
              <a:t>Approximate </a:t>
            </a:r>
            <a:r>
              <a:rPr lang="en-GB" smtClean="0">
                <a:solidFill>
                  <a:srgbClr val="E46C0A"/>
                </a:solidFill>
              </a:rPr>
              <a:t>searching with </a:t>
            </a:r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near-constant query processing times </a:t>
            </a:r>
            <a:r>
              <a:rPr lang="en-GB"/>
              <a:t>for arbitrarily large data </a:t>
            </a:r>
            <a:r>
              <a:rPr lang="en-GB" smtClean="0"/>
              <a:t>collections</a:t>
            </a:r>
          </a:p>
          <a:p>
            <a:pPr lvl="1"/>
            <a:endParaRPr lang="en-GB"/>
          </a:p>
          <a:p>
            <a:r>
              <a:rPr lang="en-GB" smtClean="0"/>
              <a:t>To </a:t>
            </a:r>
            <a:r>
              <a:rPr lang="en-GB"/>
              <a:t>the best of our knowledge, the proposed solution is the </a:t>
            </a:r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first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scalable motion retrieval method</a:t>
            </a:r>
          </a:p>
          <a:p>
            <a:pPr lvl="1"/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Unsupervised </a:t>
            </a:r>
            <a:r>
              <a:rPr lang="en-GB"/>
              <a:t>-&gt; widely applicable</a:t>
            </a:r>
          </a:p>
          <a:p>
            <a:pPr lvl="1"/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Domain independent </a:t>
            </a:r>
            <a:r>
              <a:rPr lang="en-GB"/>
              <a:t>-&gt; possibly applicable to other types of spatio-temporal data</a:t>
            </a:r>
          </a:p>
          <a:p>
            <a:pPr lvl="1"/>
            <a:endParaRPr lang="en-GB"/>
          </a:p>
          <a:p>
            <a:endParaRPr lang="en-GB"/>
          </a:p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7930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Motivation &amp; Background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81260"/>
            <a:ext cx="8229600" cy="5112570"/>
          </a:xfrm>
        </p:spPr>
        <p:txBody>
          <a:bodyPr>
            <a:normAutofit lnSpcReduction="10000"/>
          </a:bodyPr>
          <a:lstStyle/>
          <a:p>
            <a:r>
              <a:rPr lang="en-US" altLang="cs-CZ"/>
              <a:t>Human motion can be described by a </a:t>
            </a:r>
            <a:r>
              <a:rPr lang="en-US" altLang="cs-CZ">
                <a:solidFill>
                  <a:srgbClr val="E46C0A"/>
                </a:solidFill>
              </a:rPr>
              <a:t>sequence of </a:t>
            </a:r>
            <a:r>
              <a:rPr lang="en-US" altLang="cs-CZ">
                <a:solidFill>
                  <a:schemeClr val="accent6">
                    <a:lumMod val="75000"/>
                  </a:schemeClr>
                </a:solidFill>
              </a:rPr>
              <a:t>skeleton</a:t>
            </a:r>
            <a:r>
              <a:rPr lang="en-US" altLang="cs-CZ"/>
              <a:t> </a:t>
            </a:r>
            <a:r>
              <a:rPr lang="en-US" altLang="cs-CZ">
                <a:solidFill>
                  <a:schemeClr val="accent6">
                    <a:lumMod val="75000"/>
                  </a:schemeClr>
                </a:solidFill>
              </a:rPr>
              <a:t>poses</a:t>
            </a:r>
            <a:r>
              <a:rPr lang="en-GB" altLang="cs-CZ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/>
            <a:r>
              <a:rPr lang="en-GB" altLang="cs-CZ"/>
              <a:t>Pose = </a:t>
            </a:r>
            <a:r>
              <a:rPr lang="en-GB"/>
              <a:t>3D coordinates of important body joints in a </a:t>
            </a:r>
            <a:r>
              <a:rPr lang="en-US"/>
              <a:t>specific</a:t>
            </a:r>
            <a:r>
              <a:rPr lang="en-GB"/>
              <a:t> time </a:t>
            </a:r>
            <a:r>
              <a:rPr lang="en-GB" smtClean="0"/>
              <a:t>moment</a:t>
            </a:r>
          </a:p>
          <a:p>
            <a:pPr lvl="1"/>
            <a:r>
              <a:rPr lang="en-GB"/>
              <a:t>Thanks to advances of NNs, motion capturing </a:t>
            </a:r>
            <a:r>
              <a:rPr lang="en-GB" smtClean="0"/>
              <a:t>is becoming easily </a:t>
            </a:r>
            <a:r>
              <a:rPr lang="en-GB"/>
              <a:t>available</a:t>
            </a:r>
          </a:p>
          <a:p>
            <a:pPr lvl="1"/>
            <a:endParaRPr lang="en-GB" smtClean="0"/>
          </a:p>
          <a:p>
            <a:pPr lvl="1"/>
            <a:endParaRPr lang="en-GB" altLang="cs-CZ" sz="2000" smtClean="0"/>
          </a:p>
          <a:p>
            <a:pPr lvl="1"/>
            <a:endParaRPr lang="en-GB" altLang="cs-CZ" sz="2000"/>
          </a:p>
          <a:p>
            <a:pPr lvl="1"/>
            <a:endParaRPr lang="en-GB" altLang="cs-CZ" sz="2000" smtClean="0"/>
          </a:p>
          <a:p>
            <a:pPr lvl="1"/>
            <a:endParaRPr lang="en-GB" altLang="cs-CZ" sz="2000"/>
          </a:p>
          <a:p>
            <a:pPr lvl="1"/>
            <a:endParaRPr lang="en-GB" altLang="cs-CZ" sz="2000"/>
          </a:p>
          <a:p>
            <a:pPr marL="457200" lvl="1" indent="0">
              <a:buNone/>
            </a:pPr>
            <a:endParaRPr lang="en-GB" altLang="cs-CZ" sz="800"/>
          </a:p>
          <a:p>
            <a:pPr lvl="1"/>
            <a:endParaRPr lang="en-GB" altLang="cs-CZ" smtClean="0"/>
          </a:p>
          <a:p>
            <a:r>
              <a:rPr lang="en-GB" smtClean="0"/>
              <a:t>Raw motion data are </a:t>
            </a:r>
            <a:r>
              <a:rPr lang="en-GB" smtClean="0">
                <a:solidFill>
                  <a:srgbClr val="E46C0A"/>
                </a:solidFill>
              </a:rPr>
              <a:t>complex and bulky</a:t>
            </a:r>
            <a:r>
              <a:rPr lang="en-GB" smtClean="0"/>
              <a:t> =&gt; we need more compact representations</a:t>
            </a:r>
          </a:p>
          <a:p>
            <a:pPr lvl="1"/>
            <a:r>
              <a:rPr lang="en-GB" smtClean="0"/>
              <a:t>Hand-crafted motion features</a:t>
            </a:r>
          </a:p>
          <a:p>
            <a:pPr lvl="1"/>
            <a:r>
              <a:rPr lang="en-GB" smtClean="0"/>
              <a:t>NN-based features</a:t>
            </a:r>
          </a:p>
          <a:p>
            <a:pPr lvl="1"/>
            <a:r>
              <a:rPr lang="en-GB" smtClean="0">
                <a:solidFill>
                  <a:srgbClr val="E46C0A"/>
                </a:solidFill>
              </a:rPr>
              <a:t>Text-like motion representations</a:t>
            </a:r>
            <a:endParaRPr lang="en-GB">
              <a:solidFill>
                <a:srgbClr val="E46C0A"/>
              </a:solidFill>
            </a:endParaRPr>
          </a:p>
        </p:txBody>
      </p:sp>
      <p:grpSp>
        <p:nvGrpSpPr>
          <p:cNvPr id="25" name="Skupina 24"/>
          <p:cNvGrpSpPr/>
          <p:nvPr/>
        </p:nvGrpSpPr>
        <p:grpSpPr>
          <a:xfrm>
            <a:off x="467544" y="2522186"/>
            <a:ext cx="2133621" cy="1668060"/>
            <a:chOff x="967908" y="2116695"/>
            <a:chExt cx="2427189" cy="2305629"/>
          </a:xfrm>
        </p:grpSpPr>
        <p:pic>
          <p:nvPicPr>
            <p:cNvPr id="4" name="Picture 4" descr="http://www.cim.mcgill.ca/~gholami/images/MoCap.jpg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35D9C520-ED29-4967-881A-6974F55CBBF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314" t="3457" r="11798" b="12506"/>
            <a:stretch/>
          </p:blipFill>
          <p:spPr bwMode="auto">
            <a:xfrm>
              <a:off x="967908" y="2116695"/>
              <a:ext cx="2427189" cy="23056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5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575ED673-F55B-4805-978E-FB171198BC11}"/>
                </a:ext>
              </a:extLst>
            </p:cNvPr>
            <p:cNvSpPr txBox="1"/>
            <p:nvPr/>
          </p:nvSpPr>
          <p:spPr>
            <a:xfrm>
              <a:off x="2244142" y="2687229"/>
              <a:ext cx="1072120" cy="62455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lIns="36000" tIns="36000" rIns="36000" bIns="36000" rtlCol="0">
              <a:spAutoFit/>
            </a:bodyPr>
            <a:lstStyle>
              <a:defPPr>
                <a:defRPr lang="cs-CZ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smtClean="0">
                  <a:solidFill>
                    <a:schemeClr val="accent6">
                      <a:lumMod val="75000"/>
                    </a:schemeClr>
                  </a:solidFill>
                  <a:latin typeface="Calibri" panose="020F0502020204030204" pitchFamily="34" charset="0"/>
                </a:rPr>
                <a:t>Synchronized</a:t>
              </a:r>
            </a:p>
            <a:p>
              <a:pPr algn="ctr"/>
              <a:r>
                <a:rPr lang="en-US" sz="1200" smtClean="0">
                  <a:solidFill>
                    <a:schemeClr val="accent6">
                      <a:lumMod val="75000"/>
                    </a:schemeClr>
                  </a:solidFill>
                  <a:latin typeface="Calibri" panose="020F0502020204030204" pitchFamily="34" charset="0"/>
                </a:rPr>
                <a:t>cameras</a:t>
              </a:r>
              <a:endParaRPr lang="cs-CZ" sz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6" name="Přímá spojnice se šipkou 5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FF0A38A6-DE30-4BEA-B8C1-ABFDBAE5C99A}"/>
                </a:ext>
              </a:extLst>
            </p:cNvPr>
            <p:cNvCxnSpPr>
              <a:cxnSpLocks/>
              <a:stCxn id="5" idx="0"/>
            </p:cNvCxnSpPr>
            <p:nvPr/>
          </p:nvCxnSpPr>
          <p:spPr bwMode="auto">
            <a:xfrm flipH="1" flipV="1">
              <a:off x="1120313" y="2490232"/>
              <a:ext cx="1659889" cy="19699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" name="Přímá spojnice se šipkou 6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53EE0A87-3001-422A-AE91-4501027F4E58}"/>
                </a:ext>
              </a:extLst>
            </p:cNvPr>
            <p:cNvCxnSpPr>
              <a:cxnSpLocks/>
              <a:stCxn id="5" idx="0"/>
            </p:cNvCxnSpPr>
            <p:nvPr/>
          </p:nvCxnSpPr>
          <p:spPr bwMode="auto">
            <a:xfrm flipH="1" flipV="1">
              <a:off x="2056417" y="2490232"/>
              <a:ext cx="723786" cy="19699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" name="Přímá spojnice se šipkou 7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F26DB86E-1C31-4AEF-BB68-AF46AF3E56E1}"/>
                </a:ext>
              </a:extLst>
            </p:cNvPr>
            <p:cNvCxnSpPr>
              <a:cxnSpLocks/>
              <a:stCxn id="5" idx="0"/>
            </p:cNvCxnSpPr>
            <p:nvPr/>
          </p:nvCxnSpPr>
          <p:spPr bwMode="auto">
            <a:xfrm flipV="1">
              <a:off x="2780203" y="2293235"/>
              <a:ext cx="273262" cy="3939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22" name="Šipka doprava 21"/>
          <p:cNvSpPr/>
          <p:nvPr/>
        </p:nvSpPr>
        <p:spPr>
          <a:xfrm>
            <a:off x="2740038" y="3096437"/>
            <a:ext cx="360000" cy="252000"/>
          </a:xfrm>
          <a:prstGeom prst="rightArrow">
            <a:avLst/>
          </a:prstGeom>
          <a:solidFill>
            <a:schemeClr val="bg2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Smart AI algorithm -skeleton detection for public security - YouTube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60" t="7148"/>
          <a:stretch/>
        </p:blipFill>
        <p:spPr bwMode="auto">
          <a:xfrm>
            <a:off x="6624464" y="2522188"/>
            <a:ext cx="2124000" cy="155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Šipka doprava 25"/>
          <p:cNvSpPr/>
          <p:nvPr/>
        </p:nvSpPr>
        <p:spPr>
          <a:xfrm flipH="1">
            <a:off x="6125591" y="3096437"/>
            <a:ext cx="360000" cy="252000"/>
          </a:xfrm>
          <a:prstGeom prst="rightArrow">
            <a:avLst/>
          </a:prstGeom>
          <a:solidFill>
            <a:schemeClr val="bg2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4" name="Skupina 23"/>
          <p:cNvGrpSpPr/>
          <p:nvPr/>
        </p:nvGrpSpPr>
        <p:grpSpPr>
          <a:xfrm>
            <a:off x="3238911" y="2380779"/>
            <a:ext cx="2747807" cy="1984325"/>
            <a:chOff x="3185816" y="2380779"/>
            <a:chExt cx="2747807" cy="1984325"/>
          </a:xfrm>
        </p:grpSpPr>
        <p:grpSp>
          <p:nvGrpSpPr>
            <p:cNvPr id="9" name="Group 19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81094C93-5DB0-46F8-BE49-9F37CB8820C1}"/>
                </a:ext>
              </a:extLst>
            </p:cNvPr>
            <p:cNvGrpSpPr/>
            <p:nvPr/>
          </p:nvGrpSpPr>
          <p:grpSpPr>
            <a:xfrm>
              <a:off x="3635896" y="2479358"/>
              <a:ext cx="2016000" cy="409630"/>
              <a:chOff x="872463" y="5389418"/>
              <a:chExt cx="5593669" cy="908530"/>
            </a:xfrm>
          </p:grpSpPr>
          <p:pic>
            <p:nvPicPr>
              <p:cNvPr id="10" name="Picture 11">
                <a:extLst>
                  <a:ext uri="{FF2B5EF4-FFF2-40B4-BE49-F238E27FC236}">
                    <a16:creationId xmlns="" xmlns:lc="http://schemas.openxmlformats.org/drawingml/2006/lockedCanvas" xmlns:a16="http://schemas.microsoft.com/office/drawing/2014/main" id="{7922B3C3-D3AA-4A6B-B83D-A9987B9BF6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72463" y="5389418"/>
                <a:ext cx="651528" cy="905045"/>
              </a:xfrm>
              <a:prstGeom prst="rect">
                <a:avLst/>
              </a:prstGeom>
            </p:spPr>
          </p:pic>
          <p:pic>
            <p:nvPicPr>
              <p:cNvPr id="11" name="Picture 12">
                <a:extLst>
                  <a:ext uri="{FF2B5EF4-FFF2-40B4-BE49-F238E27FC236}">
                    <a16:creationId xmlns="" xmlns:lc="http://schemas.openxmlformats.org/drawingml/2006/lockedCanvas" xmlns:a16="http://schemas.microsoft.com/office/drawing/2014/main" id="{CA558563-8F96-4C68-A458-1EAD9788D4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03336" y="5422050"/>
                <a:ext cx="547286" cy="854456"/>
              </a:xfrm>
              <a:prstGeom prst="rect">
                <a:avLst/>
              </a:prstGeom>
            </p:spPr>
          </p:pic>
          <p:pic>
            <p:nvPicPr>
              <p:cNvPr id="12" name="Picture 13">
                <a:extLst>
                  <a:ext uri="{FF2B5EF4-FFF2-40B4-BE49-F238E27FC236}">
                    <a16:creationId xmlns="" xmlns:lc="http://schemas.openxmlformats.org/drawingml/2006/lockedCanvas" xmlns:a16="http://schemas.microsoft.com/office/drawing/2014/main" id="{F47267CB-84FD-4A28-B059-46DF96F2AE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541322" y="5421007"/>
                <a:ext cx="512542" cy="876941"/>
              </a:xfrm>
              <a:prstGeom prst="rect">
                <a:avLst/>
              </a:prstGeom>
            </p:spPr>
          </p:pic>
          <p:pic>
            <p:nvPicPr>
              <p:cNvPr id="13" name="Picture 14">
                <a:extLst>
                  <a:ext uri="{FF2B5EF4-FFF2-40B4-BE49-F238E27FC236}">
                    <a16:creationId xmlns="" xmlns:lc="http://schemas.openxmlformats.org/drawingml/2006/lockedCanvas" xmlns:a16="http://schemas.microsoft.com/office/drawing/2014/main" id="{867623E3-D57D-4571-851D-CB005EB032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273439" y="5408065"/>
                <a:ext cx="608094" cy="876938"/>
              </a:xfrm>
              <a:prstGeom prst="rect">
                <a:avLst/>
              </a:prstGeom>
            </p:spPr>
          </p:pic>
          <p:pic>
            <p:nvPicPr>
              <p:cNvPr id="14" name="Picture 15">
                <a:extLst>
                  <a:ext uri="{FF2B5EF4-FFF2-40B4-BE49-F238E27FC236}">
                    <a16:creationId xmlns="" xmlns:lc="http://schemas.openxmlformats.org/drawingml/2006/lockedCanvas" xmlns:a16="http://schemas.microsoft.com/office/drawing/2014/main" id="{D7427367-896C-4B34-9C27-F8EB25CFFD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149376" y="5433963"/>
                <a:ext cx="668907" cy="837590"/>
              </a:xfrm>
              <a:prstGeom prst="rect">
                <a:avLst/>
              </a:prstGeom>
            </p:spPr>
          </p:pic>
          <p:pic>
            <p:nvPicPr>
              <p:cNvPr id="15" name="Picture 16">
                <a:extLst>
                  <a:ext uri="{FF2B5EF4-FFF2-40B4-BE49-F238E27FC236}">
                    <a16:creationId xmlns="" xmlns:lc="http://schemas.openxmlformats.org/drawingml/2006/lockedCanvas" xmlns:a16="http://schemas.microsoft.com/office/drawing/2014/main" id="{2A923072-8E75-4101-88A6-ECA2A4596B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082011" y="5421235"/>
                <a:ext cx="616778" cy="837583"/>
              </a:xfrm>
              <a:prstGeom prst="rect">
                <a:avLst/>
              </a:prstGeom>
            </p:spPr>
          </p:pic>
          <p:pic>
            <p:nvPicPr>
              <p:cNvPr id="16" name="Picture 17">
                <a:extLst>
                  <a:ext uri="{FF2B5EF4-FFF2-40B4-BE49-F238E27FC236}">
                    <a16:creationId xmlns="" xmlns:lc="http://schemas.openxmlformats.org/drawingml/2006/lockedCanvas" xmlns:a16="http://schemas.microsoft.com/office/drawing/2014/main" id="{D650BD74-6281-4A38-9644-36C7E84381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901470" y="5411609"/>
                <a:ext cx="564662" cy="854456"/>
              </a:xfrm>
              <a:prstGeom prst="rect">
                <a:avLst/>
              </a:prstGeom>
            </p:spPr>
          </p:pic>
        </p:grpSp>
        <p:pic>
          <p:nvPicPr>
            <p:cNvPr id="17" name="Obrázek 16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5979B9A2-1305-4ADD-AD9F-659B4D4F9E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49" t="9080" b="12225"/>
            <a:stretch/>
          </p:blipFill>
          <p:spPr>
            <a:xfrm>
              <a:off x="3537111" y="3002695"/>
              <a:ext cx="953253" cy="1234813"/>
            </a:xfrm>
            <a:prstGeom prst="rect">
              <a:avLst/>
            </a:prstGeom>
          </p:spPr>
        </p:pic>
        <p:cxnSp>
          <p:nvCxnSpPr>
            <p:cNvPr id="18" name="Přímá spojnice 17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C56F65DD-D614-4FD9-BC07-E1D6203691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15668" y="2836111"/>
              <a:ext cx="442593" cy="467049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50000"/>
                </a:schemeClr>
              </a:solidFill>
              <a:prstDash val="dash"/>
              <a:miter lim="800000"/>
            </a:ln>
            <a:effectLst/>
          </p:spPr>
        </p:cxnSp>
        <p:cxnSp>
          <p:nvCxnSpPr>
            <p:cNvPr id="19" name="Přímá spojnice 18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876218AE-A671-406F-AD63-84BC0408972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81694" y="2870646"/>
              <a:ext cx="408670" cy="432514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50000"/>
                </a:schemeClr>
              </a:solidFill>
              <a:prstDash val="dash"/>
              <a:miter lim="800000"/>
            </a:ln>
            <a:effectLst/>
          </p:spPr>
        </p:cxnSp>
        <p:pic>
          <p:nvPicPr>
            <p:cNvPr id="20" name="Grafický objekt 13" descr="Lupa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CC32C7AA-1732-4DDA-87D3-037D19234FA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lc="http://schemas.openxmlformats.org/drawingml/2006/lockedCanvas"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720889" y="2398893"/>
              <a:ext cx="721610" cy="721610"/>
            </a:xfrm>
            <a:prstGeom prst="rect">
              <a:avLst/>
            </a:prstGeom>
          </p:spPr>
        </p:pic>
        <p:sp>
          <p:nvSpPr>
            <p:cNvPr id="21" name="TextovéPole 172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4604F7A0-FC7A-43CB-9738-D18B66446ABB}"/>
                </a:ext>
              </a:extLst>
            </p:cNvPr>
            <p:cNvSpPr txBox="1"/>
            <p:nvPr/>
          </p:nvSpPr>
          <p:spPr>
            <a:xfrm>
              <a:off x="4427984" y="3406511"/>
              <a:ext cx="15056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Palatino Linotype" panose="02040502050505030304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  <a:latin typeface="Calibri" panose="020F0502020204030204" pitchFamily="34" charset="0"/>
                </a:rPr>
                <a:t>Pose</a:t>
              </a:r>
              <a:r>
                <a:rPr lang="en-US" sz="1600" dirty="0">
                  <a:latin typeface="Calibri" panose="020F0502020204030204" pitchFamily="34" charset="0"/>
                </a:rPr>
                <a:t> </a:t>
              </a:r>
              <a:r>
                <a:rPr lang="en-US" sz="1600" dirty="0" smtClean="0">
                  <a:latin typeface="Calibri" panose="020F0502020204030204" pitchFamily="34" charset="0"/>
                </a:rPr>
                <a:t>captured in </a:t>
              </a:r>
              <a:r>
                <a:rPr lang="en-US" sz="1600" dirty="0">
                  <a:latin typeface="Calibri" panose="020F0502020204030204" pitchFamily="34" charset="0"/>
                </a:rPr>
                <a:t>a given</a:t>
              </a:r>
            </a:p>
            <a:p>
              <a:pPr algn="ctr"/>
              <a:r>
                <a:rPr lang="en-US" sz="1600" dirty="0">
                  <a:latin typeface="Calibri" panose="020F0502020204030204" pitchFamily="34" charset="0"/>
                </a:rPr>
                <a:t>time moment</a:t>
              </a:r>
              <a:endParaRPr lang="cs-CZ" sz="1600" dirty="0">
                <a:latin typeface="Calibri" panose="020F0502020204030204" pitchFamily="34" charset="0"/>
              </a:endParaRPr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3185816" y="2380779"/>
              <a:ext cx="2747807" cy="1984325"/>
            </a:xfrm>
            <a:prstGeom prst="rect">
              <a:avLst/>
            </a:prstGeom>
            <a:noFill/>
            <a:ln>
              <a:solidFill>
                <a:srgbClr val="E46C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62952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Text-based Motion Processing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GB" sz="2000" smtClean="0"/>
              <a:t>Idea: Let’s transform the motion search problem into a different problem for which good solutions already exist – </a:t>
            </a:r>
            <a:r>
              <a:rPr lang="en-GB" sz="2000" smtClean="0">
                <a:solidFill>
                  <a:srgbClr val="E46C0A"/>
                </a:solidFill>
              </a:rPr>
              <a:t>text retrieval!</a:t>
            </a:r>
          </a:p>
          <a:p>
            <a:pPr marL="342900" lvl="1" indent="-342900"/>
            <a:endParaRPr lang="en-GB" smtClean="0"/>
          </a:p>
          <a:p>
            <a:pPr marL="342900" lvl="1" indent="-342900"/>
            <a:r>
              <a:rPr lang="en-GB" sz="2000" smtClean="0"/>
              <a:t>Challenge I: </a:t>
            </a:r>
            <a:r>
              <a:rPr lang="en-GB" sz="2000" smtClean="0">
                <a:solidFill>
                  <a:srgbClr val="E46C0A"/>
                </a:solidFill>
              </a:rPr>
              <a:t>Transformation of motion data into </a:t>
            </a:r>
            <a:r>
              <a:rPr lang="en-GB" sz="2000" smtClean="0">
                <a:solidFill>
                  <a:schemeClr val="accent6">
                    <a:lumMod val="75000"/>
                  </a:schemeClr>
                </a:solidFill>
              </a:rPr>
              <a:t>text-like representations</a:t>
            </a:r>
          </a:p>
          <a:p>
            <a:pPr lvl="1"/>
            <a:r>
              <a:rPr lang="en-GB" smtClean="0"/>
              <a:t>J</a:t>
            </a:r>
            <a:r>
              <a:rPr lang="en-GB"/>
              <a:t>. Sedmidubsky, P. Budikova, V. Dohnal, and P. Zezula. </a:t>
            </a:r>
            <a:r>
              <a:rPr lang="en-GB" i="1" u="sng"/>
              <a:t>Motion </a:t>
            </a:r>
            <a:r>
              <a:rPr lang="en-GB" i="1" u="sng" smtClean="0"/>
              <a:t>Words</a:t>
            </a:r>
            <a:r>
              <a:rPr lang="en-GB" i="1"/>
              <a:t>: A text-like representation of 3D skeleton </a:t>
            </a:r>
            <a:r>
              <a:rPr lang="en-GB" i="1" smtClean="0"/>
              <a:t>sequences</a:t>
            </a:r>
            <a:r>
              <a:rPr lang="en-GB" smtClean="0"/>
              <a:t>. In </a:t>
            </a:r>
            <a:r>
              <a:rPr lang="en-GB"/>
              <a:t>42nd European Conference on Information Retrieval (ECIR). Springer, 2020, pp. 527– 541</a:t>
            </a:r>
            <a:r>
              <a:rPr lang="en-GB" smtClean="0"/>
              <a:t>.</a:t>
            </a:r>
          </a:p>
          <a:p>
            <a:endParaRPr lang="en-GB" smtClean="0"/>
          </a:p>
          <a:p>
            <a:r>
              <a:rPr lang="en-GB" smtClean="0"/>
              <a:t>Challenge II: </a:t>
            </a:r>
            <a:r>
              <a:rPr lang="en-GB" smtClean="0">
                <a:solidFill>
                  <a:srgbClr val="E46C0A"/>
                </a:solidFill>
              </a:rPr>
              <a:t>Adaptation of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text-processing </a:t>
            </a:r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techniques </a:t>
            </a:r>
            <a:endParaRPr lang="en-GB" smtClean="0">
              <a:solidFill>
                <a:schemeClr val="accent6">
                  <a:lumMod val="75000"/>
                </a:schemeClr>
              </a:solidFill>
            </a:endParaRPr>
          </a:p>
          <a:p>
            <a:pPr marL="742950" lvl="2" indent="-342900"/>
            <a:r>
              <a:rPr lang="en-GB" sz="1800" smtClean="0"/>
              <a:t>Can we apply the bag-of-words model and inverted file indexing on the Motion Words?</a:t>
            </a:r>
          </a:p>
          <a:p>
            <a:endParaRPr lang="en-GB"/>
          </a:p>
        </p:txBody>
      </p:sp>
      <p:sp>
        <p:nvSpPr>
          <p:cNvPr id="5" name="Obdélník 4"/>
          <p:cNvSpPr/>
          <p:nvPr/>
        </p:nvSpPr>
        <p:spPr>
          <a:xfrm>
            <a:off x="323528" y="3766738"/>
            <a:ext cx="8640960" cy="1224136"/>
          </a:xfrm>
          <a:prstGeom prst="rect">
            <a:avLst/>
          </a:prstGeom>
          <a:noFill/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rdce 5"/>
          <p:cNvSpPr/>
          <p:nvPr/>
        </p:nvSpPr>
        <p:spPr>
          <a:xfrm>
            <a:off x="8128455" y="4053644"/>
            <a:ext cx="564419" cy="4572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  <a:ln w="50800" cmpd="dbl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4564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mtClean="0"/>
              <a:t>Motion Words – idea 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GB" smtClean="0"/>
                  <a:t>Cut motion into short, overlapping segments</a:t>
                </a:r>
                <a:endParaRPr lang="en-GB"/>
              </a:p>
              <a:p>
                <a:r>
                  <a:rPr lang="en-GB" smtClean="0"/>
                  <a:t>Quantize </a:t>
                </a:r>
                <a:r>
                  <a:rPr lang="en-GB"/>
                  <a:t>the segment </a:t>
                </a:r>
                <a:r>
                  <a:rPr lang="en-GB" smtClean="0"/>
                  <a:t>space</a:t>
                </a:r>
              </a:p>
              <a:p>
                <a:r>
                  <a:rPr lang="en-GB" smtClean="0"/>
                  <a:t>Represent original sequence by identifiers </a:t>
                </a:r>
              </a:p>
              <a:p>
                <a:pPr marL="354013" indent="-296863">
                  <a:buNone/>
                </a:pPr>
                <a:r>
                  <a:rPr lang="en-GB"/>
                  <a:t>	</a:t>
                </a:r>
                <a:r>
                  <a:rPr lang="en-GB" smtClean="0"/>
                  <a:t>of quantized segments</a:t>
                </a:r>
              </a:p>
              <a:p>
                <a:pPr marL="400050"/>
                <a:endParaRPr lang="en-GB" sz="2000"/>
              </a:p>
              <a:p>
                <a:pPr marL="400050"/>
                <a:endParaRPr lang="en-GB" smtClean="0"/>
              </a:p>
              <a:p>
                <a:pPr marL="400050"/>
                <a:endParaRPr lang="en-GB" sz="2000"/>
              </a:p>
              <a:p>
                <a:pPr marL="400050"/>
                <a:endParaRPr lang="en-GB" smtClean="0"/>
              </a:p>
              <a:p>
                <a:pPr marL="400050"/>
                <a:endParaRPr lang="en-GB" sz="2000"/>
              </a:p>
              <a:p>
                <a:pPr marL="400050"/>
                <a:endParaRPr lang="en-GB" smtClean="0"/>
              </a:p>
              <a:p>
                <a:pPr marL="352425"/>
                <a:r>
                  <a:rPr lang="en-GB" sz="2000" smtClean="0"/>
                  <a:t>Measuring </a:t>
                </a:r>
                <a:r>
                  <a:rPr lang="en-GB" sz="2000"/>
                  <a:t>similarity of MWs: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GB" sz="2000" i="1" smtClean="0">
                            <a:solidFill>
                              <a:srgbClr val="E46C0A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>
                            <a:solidFill>
                              <a:srgbClr val="E46C0A"/>
                            </a:solidFill>
                            <a:latin typeface="Cambria Math"/>
                          </a:rPr>
                          <m:t>𝑚𝑎𝑡𝑐h</m:t>
                        </m:r>
                      </m:e>
                      <m:sup>
                        <m:r>
                          <a:rPr lang="en-GB" sz="2000">
                            <a:solidFill>
                              <a:srgbClr val="E46C0A"/>
                            </a:solidFill>
                            <a:latin typeface="Cambria Math"/>
                          </a:rPr>
                          <m:t>𝑀𝑊</m:t>
                        </m:r>
                      </m:sup>
                    </m:sSup>
                    <m:r>
                      <a:rPr lang="en-GB" sz="2000">
                        <a:solidFill>
                          <a:srgbClr val="E46C0A"/>
                        </a:solidFill>
                        <a:latin typeface="Cambria Math"/>
                      </a:rPr>
                      <m:t>: </m:t>
                    </m:r>
                    <m:r>
                      <a:rPr lang="en-GB" sz="2000">
                        <a:solidFill>
                          <a:srgbClr val="E46C0A"/>
                        </a:solidFill>
                        <a:latin typeface="Cambria Math"/>
                      </a:rPr>
                      <m:t>𝑀𝑊</m:t>
                    </m:r>
                    <m:r>
                      <a:rPr lang="en-GB" sz="2000">
                        <a:solidFill>
                          <a:srgbClr val="E46C0A"/>
                        </a:solidFill>
                        <a:latin typeface="Cambria Math"/>
                      </a:rPr>
                      <m:t>×</m:t>
                    </m:r>
                    <m:r>
                      <a:rPr lang="en-GB" sz="2000">
                        <a:solidFill>
                          <a:srgbClr val="E46C0A"/>
                        </a:solidFill>
                        <a:latin typeface="Cambria Math"/>
                      </a:rPr>
                      <m:t>𝑀𝑊</m:t>
                    </m:r>
                    <m:r>
                      <a:rPr lang="en-GB" sz="2000">
                        <a:solidFill>
                          <a:srgbClr val="E46C0A"/>
                        </a:solidFill>
                        <a:latin typeface="Cambria Math"/>
                      </a:rPr>
                      <m:t> →</m:t>
                    </m:r>
                    <m:d>
                      <m:dPr>
                        <m:begChr m:val="{"/>
                        <m:endChr m:val="}"/>
                        <m:ctrlPr>
                          <a:rPr lang="en-GB" sz="2000" i="1">
                            <a:solidFill>
                              <a:srgbClr val="E46C0A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>
                            <a:solidFill>
                              <a:srgbClr val="E46C0A"/>
                            </a:solidFill>
                            <a:latin typeface="Cambria Math"/>
                          </a:rPr>
                          <m:t>0,1</m:t>
                        </m:r>
                      </m:e>
                    </m:d>
                  </m:oMath>
                </a14:m>
                <a:endParaRPr lang="en-GB" sz="700" dirty="0"/>
              </a:p>
              <a:p>
                <a:r>
                  <a:rPr lang="en-GB" dirty="0"/>
                  <a:t>Goal: </a:t>
                </a:r>
                <a:r>
                  <a:rPr lang="en-GB" dirty="0">
                    <a:solidFill>
                      <a:srgbClr val="E46C0A"/>
                    </a:solidFill>
                  </a:rPr>
                  <a:t>similarity-preserving quantization</a:t>
                </a:r>
                <a:r>
                  <a:rPr lang="en-GB" dirty="0"/>
                  <a:t>: with high probability,</a:t>
                </a:r>
              </a:p>
              <a:p>
                <a:pPr lvl="1"/>
                <a:r>
                  <a:rPr lang="en-GB" dirty="0">
                    <a:solidFill>
                      <a:srgbClr val="E46C0A"/>
                    </a:solidFill>
                  </a:rPr>
                  <a:t>similar</a:t>
                </a:r>
                <a:r>
                  <a:rPr lang="en-GB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GB" dirty="0"/>
                  <a:t>segment pairs are mapped to </a:t>
                </a:r>
                <a:r>
                  <a:rPr lang="en-GB" dirty="0">
                    <a:solidFill>
                      <a:srgbClr val="E46C0A"/>
                    </a:solidFill>
                  </a:rPr>
                  <a:t>matching</a:t>
                </a:r>
                <a:r>
                  <a:rPr lang="en-GB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GB" dirty="0"/>
                  <a:t>MWs</a:t>
                </a:r>
              </a:p>
              <a:p>
                <a:pPr lvl="1"/>
                <a:r>
                  <a:rPr lang="en-GB" dirty="0">
                    <a:solidFill>
                      <a:srgbClr val="E46C0A"/>
                    </a:solidFill>
                  </a:rPr>
                  <a:t>dissimilar </a:t>
                </a:r>
                <a:r>
                  <a:rPr lang="en-GB" dirty="0"/>
                  <a:t>segment pairs are mapped to </a:t>
                </a:r>
                <a:r>
                  <a:rPr lang="en-GB">
                    <a:solidFill>
                      <a:srgbClr val="E46C0A"/>
                    </a:solidFill>
                  </a:rPr>
                  <a:t>non-matching </a:t>
                </a:r>
                <a:r>
                  <a:rPr lang="en-GB"/>
                  <a:t>MWs</a:t>
                </a:r>
              </a:p>
              <a:p>
                <a:endParaRPr lang="en-GB" smtClean="0"/>
              </a:p>
              <a:p>
                <a:pPr marL="0" indent="0">
                  <a:buNone/>
                </a:pPr>
                <a:endParaRPr lang="en-GB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5"/>
                <a:stretch>
                  <a:fillRect l="-593" t="-596" b="-2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" name="Skupina 87"/>
          <p:cNvGrpSpPr/>
          <p:nvPr/>
        </p:nvGrpSpPr>
        <p:grpSpPr>
          <a:xfrm>
            <a:off x="6036781" y="1268760"/>
            <a:ext cx="2639675" cy="1512168"/>
            <a:chOff x="6036781" y="1916832"/>
            <a:chExt cx="2639675" cy="1512168"/>
          </a:xfrm>
        </p:grpSpPr>
        <p:sp>
          <p:nvSpPr>
            <p:cNvPr id="4" name="Obdélník 84">
              <a:extLst>
                <a:ext uri="{FF2B5EF4-FFF2-40B4-BE49-F238E27FC236}">
                  <a16:creationId xmlns="" xmlns:a16="http://schemas.microsoft.com/office/drawing/2014/main" id="{AFABDC39-8A80-43E9-86A1-8E0DF8951CDE}"/>
                </a:ext>
              </a:extLst>
            </p:cNvPr>
            <p:cNvSpPr/>
            <p:nvPr/>
          </p:nvSpPr>
          <p:spPr bwMode="auto">
            <a:xfrm>
              <a:off x="6292796" y="2666784"/>
              <a:ext cx="486024" cy="144000"/>
            </a:xfrm>
            <a:prstGeom prst="rect">
              <a:avLst/>
            </a:prstGeom>
            <a:pattFill prst="dkVert">
              <a:fgClr>
                <a:schemeClr val="tx2">
                  <a:lumMod val="60000"/>
                  <a:lumOff val="40000"/>
                </a:schemeClr>
              </a:fgClr>
              <a:bgClr>
                <a:schemeClr val="tx2">
                  <a:lumMod val="20000"/>
                  <a:lumOff val="80000"/>
                </a:schemeClr>
              </a:bgClr>
            </a:patt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70" fontAlgn="base">
                <a:spcBef>
                  <a:spcPct val="0"/>
                </a:spcBef>
                <a:spcAft>
                  <a:spcPct val="0"/>
                </a:spcAft>
              </a:pPr>
              <a:endParaRPr lang="en-US" sz="1264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5" name="Obdélník 85">
              <a:extLst>
                <a:ext uri="{FF2B5EF4-FFF2-40B4-BE49-F238E27FC236}">
                  <a16:creationId xmlns="" xmlns:a16="http://schemas.microsoft.com/office/drawing/2014/main" id="{888A00F5-C1B5-4F91-9482-B022C9086709}"/>
                </a:ext>
              </a:extLst>
            </p:cNvPr>
            <p:cNvSpPr/>
            <p:nvPr/>
          </p:nvSpPr>
          <p:spPr bwMode="auto">
            <a:xfrm>
              <a:off x="6668707" y="2666784"/>
              <a:ext cx="486024" cy="144000"/>
            </a:xfrm>
            <a:prstGeom prst="rect">
              <a:avLst/>
            </a:prstGeom>
            <a:pattFill prst="dkVert">
              <a:fgClr>
                <a:schemeClr val="tx2">
                  <a:lumMod val="60000"/>
                  <a:lumOff val="40000"/>
                </a:schemeClr>
              </a:fgClr>
              <a:bgClr>
                <a:schemeClr val="tx2">
                  <a:lumMod val="20000"/>
                  <a:lumOff val="80000"/>
                </a:schemeClr>
              </a:bgClr>
            </a:patt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70" fontAlgn="base">
                <a:spcBef>
                  <a:spcPct val="0"/>
                </a:spcBef>
                <a:spcAft>
                  <a:spcPct val="0"/>
                </a:spcAft>
              </a:pPr>
              <a:endParaRPr lang="en-US" sz="1264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6" name="Obdélník 86">
              <a:extLst>
                <a:ext uri="{FF2B5EF4-FFF2-40B4-BE49-F238E27FC236}">
                  <a16:creationId xmlns="" xmlns:a16="http://schemas.microsoft.com/office/drawing/2014/main" id="{93FB3294-1509-4FC6-819B-A251E7970ECF}"/>
                </a:ext>
              </a:extLst>
            </p:cNvPr>
            <p:cNvSpPr/>
            <p:nvPr/>
          </p:nvSpPr>
          <p:spPr bwMode="auto">
            <a:xfrm>
              <a:off x="7154785" y="2666784"/>
              <a:ext cx="486024" cy="144000"/>
            </a:xfrm>
            <a:prstGeom prst="rect">
              <a:avLst/>
            </a:prstGeom>
            <a:pattFill prst="dkVert">
              <a:fgClr>
                <a:schemeClr val="tx2">
                  <a:lumMod val="60000"/>
                  <a:lumOff val="40000"/>
                </a:schemeClr>
              </a:fgClr>
              <a:bgClr>
                <a:schemeClr val="tx2">
                  <a:lumMod val="20000"/>
                  <a:lumOff val="80000"/>
                </a:schemeClr>
              </a:bgClr>
            </a:patt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70" fontAlgn="base">
                <a:spcBef>
                  <a:spcPct val="0"/>
                </a:spcBef>
                <a:spcAft>
                  <a:spcPct val="0"/>
                </a:spcAft>
              </a:pPr>
              <a:endParaRPr lang="en-US" sz="1264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7" name="Obdélník 87">
              <a:extLst>
                <a:ext uri="{FF2B5EF4-FFF2-40B4-BE49-F238E27FC236}">
                  <a16:creationId xmlns="" xmlns:a16="http://schemas.microsoft.com/office/drawing/2014/main" id="{CDFA9DD1-61C7-41E7-A56B-7634527D1495}"/>
                </a:ext>
              </a:extLst>
            </p:cNvPr>
            <p:cNvSpPr/>
            <p:nvPr/>
          </p:nvSpPr>
          <p:spPr bwMode="auto">
            <a:xfrm>
              <a:off x="7645478" y="2666784"/>
              <a:ext cx="486024" cy="144000"/>
            </a:xfrm>
            <a:prstGeom prst="rect">
              <a:avLst/>
            </a:prstGeom>
            <a:pattFill prst="dkVert">
              <a:fgClr>
                <a:schemeClr val="tx2">
                  <a:lumMod val="60000"/>
                  <a:lumOff val="40000"/>
                </a:schemeClr>
              </a:fgClr>
              <a:bgClr>
                <a:schemeClr val="tx2">
                  <a:lumMod val="20000"/>
                  <a:lumOff val="80000"/>
                </a:schemeClr>
              </a:bgClr>
            </a:patt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70" fontAlgn="base">
                <a:spcBef>
                  <a:spcPct val="0"/>
                </a:spcBef>
                <a:spcAft>
                  <a:spcPct val="0"/>
                </a:spcAft>
              </a:pPr>
              <a:endParaRPr lang="en-US" sz="1264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8" name="Obdélník 90">
              <a:extLst>
                <a:ext uri="{FF2B5EF4-FFF2-40B4-BE49-F238E27FC236}">
                  <a16:creationId xmlns="" xmlns:a16="http://schemas.microsoft.com/office/drawing/2014/main" id="{B754BCE5-56D2-400C-B63B-A6EE67525DBA}"/>
                </a:ext>
              </a:extLst>
            </p:cNvPr>
            <p:cNvSpPr/>
            <p:nvPr/>
          </p:nvSpPr>
          <p:spPr bwMode="auto">
            <a:xfrm>
              <a:off x="6457250" y="2807089"/>
              <a:ext cx="486024" cy="144000"/>
            </a:xfrm>
            <a:prstGeom prst="rect">
              <a:avLst/>
            </a:prstGeom>
            <a:pattFill prst="dkVert">
              <a:fgClr>
                <a:schemeClr val="tx2">
                  <a:lumMod val="60000"/>
                  <a:lumOff val="40000"/>
                </a:schemeClr>
              </a:fgClr>
              <a:bgClr>
                <a:schemeClr val="tx2">
                  <a:lumMod val="20000"/>
                  <a:lumOff val="80000"/>
                </a:schemeClr>
              </a:bgClr>
            </a:patt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70" fontAlgn="base">
                <a:spcBef>
                  <a:spcPct val="0"/>
                </a:spcBef>
                <a:spcAft>
                  <a:spcPct val="0"/>
                </a:spcAft>
              </a:pPr>
              <a:endParaRPr lang="en-US" sz="1264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9" name="Obdélník 91">
              <a:extLst>
                <a:ext uri="{FF2B5EF4-FFF2-40B4-BE49-F238E27FC236}">
                  <a16:creationId xmlns="" xmlns:a16="http://schemas.microsoft.com/office/drawing/2014/main" id="{774129A4-B2A9-482B-8E49-4170E6FC4F86}"/>
                </a:ext>
              </a:extLst>
            </p:cNvPr>
            <p:cNvSpPr/>
            <p:nvPr/>
          </p:nvSpPr>
          <p:spPr bwMode="auto">
            <a:xfrm>
              <a:off x="6947943" y="2807089"/>
              <a:ext cx="486024" cy="144000"/>
            </a:xfrm>
            <a:prstGeom prst="rect">
              <a:avLst/>
            </a:prstGeom>
            <a:pattFill prst="dkVert">
              <a:fgClr>
                <a:schemeClr val="tx2">
                  <a:lumMod val="60000"/>
                  <a:lumOff val="40000"/>
                </a:schemeClr>
              </a:fgClr>
              <a:bgClr>
                <a:schemeClr val="tx2">
                  <a:lumMod val="20000"/>
                  <a:lumOff val="80000"/>
                </a:schemeClr>
              </a:bgClr>
            </a:patt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70" fontAlgn="base">
                <a:spcBef>
                  <a:spcPct val="0"/>
                </a:spcBef>
                <a:spcAft>
                  <a:spcPct val="0"/>
                </a:spcAft>
              </a:pPr>
              <a:endParaRPr lang="en-US" sz="1264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0" name="Obdélník 92">
              <a:extLst>
                <a:ext uri="{FF2B5EF4-FFF2-40B4-BE49-F238E27FC236}">
                  <a16:creationId xmlns="" xmlns:a16="http://schemas.microsoft.com/office/drawing/2014/main" id="{ECFBE059-3C33-414F-BF26-04389CF37A46}"/>
                </a:ext>
              </a:extLst>
            </p:cNvPr>
            <p:cNvSpPr/>
            <p:nvPr/>
          </p:nvSpPr>
          <p:spPr bwMode="auto">
            <a:xfrm>
              <a:off x="7434021" y="2807089"/>
              <a:ext cx="486024" cy="144000"/>
            </a:xfrm>
            <a:prstGeom prst="rect">
              <a:avLst/>
            </a:prstGeom>
            <a:pattFill prst="dkVert">
              <a:fgClr>
                <a:schemeClr val="tx2">
                  <a:lumMod val="60000"/>
                  <a:lumOff val="40000"/>
                </a:schemeClr>
              </a:fgClr>
              <a:bgClr>
                <a:schemeClr val="tx2">
                  <a:lumMod val="20000"/>
                  <a:lumOff val="80000"/>
                </a:schemeClr>
              </a:bgClr>
            </a:patt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70" fontAlgn="base">
                <a:spcBef>
                  <a:spcPct val="0"/>
                </a:spcBef>
                <a:spcAft>
                  <a:spcPct val="0"/>
                </a:spcAft>
              </a:pPr>
              <a:endParaRPr lang="en-US" sz="1264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1" name="Obdélník 93">
              <a:extLst>
                <a:ext uri="{FF2B5EF4-FFF2-40B4-BE49-F238E27FC236}">
                  <a16:creationId xmlns="" xmlns:a16="http://schemas.microsoft.com/office/drawing/2014/main" id="{ADAB6DFC-3CA6-4672-BA94-8DD8EAACD69B}"/>
                </a:ext>
              </a:extLst>
            </p:cNvPr>
            <p:cNvSpPr/>
            <p:nvPr/>
          </p:nvSpPr>
          <p:spPr bwMode="auto">
            <a:xfrm>
              <a:off x="7917093" y="2807089"/>
              <a:ext cx="486024" cy="144000"/>
            </a:xfrm>
            <a:prstGeom prst="rect">
              <a:avLst/>
            </a:prstGeom>
            <a:pattFill prst="dkVert">
              <a:fgClr>
                <a:schemeClr val="tx2">
                  <a:lumMod val="60000"/>
                  <a:lumOff val="40000"/>
                </a:schemeClr>
              </a:fgClr>
              <a:bgClr>
                <a:schemeClr val="tx2">
                  <a:lumMod val="20000"/>
                  <a:lumOff val="80000"/>
                </a:schemeClr>
              </a:bgClr>
            </a:patt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70" fontAlgn="base">
                <a:spcBef>
                  <a:spcPct val="0"/>
                </a:spcBef>
                <a:spcAft>
                  <a:spcPct val="0"/>
                </a:spcAft>
              </a:pPr>
              <a:endParaRPr lang="en-US" sz="1264" kern="0" dirty="0">
                <a:solidFill>
                  <a:srgbClr val="000000"/>
                </a:solidFill>
                <a:latin typeface="+mj-lt"/>
              </a:endParaRPr>
            </a:p>
          </p:txBody>
        </p:sp>
        <p:cxnSp>
          <p:nvCxnSpPr>
            <p:cNvPr id="12" name="Straight Arrow Connector 271">
              <a:extLst>
                <a:ext uri="{FF2B5EF4-FFF2-40B4-BE49-F238E27FC236}">
                  <a16:creationId xmlns="" xmlns:a16="http://schemas.microsoft.com/office/drawing/2014/main" id="{002D1DED-09B8-4332-B2AB-F524F4A4BAEB}"/>
                </a:ext>
              </a:extLst>
            </p:cNvPr>
            <p:cNvCxnSpPr>
              <a:cxnSpLocks/>
            </p:cNvCxnSpPr>
            <p:nvPr/>
          </p:nvCxnSpPr>
          <p:spPr>
            <a:xfrm>
              <a:off x="6481889" y="2748626"/>
              <a:ext cx="0" cy="396000"/>
            </a:xfrm>
            <a:prstGeom prst="straightConnector1">
              <a:avLst/>
            </a:prstGeom>
            <a:ln cap="rnd">
              <a:solidFill>
                <a:schemeClr val="accent1">
                  <a:lumMod val="75000"/>
                </a:schemeClr>
              </a:solidFill>
              <a:prstDash val="dash"/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272">
              <a:extLst>
                <a:ext uri="{FF2B5EF4-FFF2-40B4-BE49-F238E27FC236}">
                  <a16:creationId xmlns="" xmlns:a16="http://schemas.microsoft.com/office/drawing/2014/main" id="{CFB00961-8DE0-4325-A861-3EFB1617A75C}"/>
                </a:ext>
              </a:extLst>
            </p:cNvPr>
            <p:cNvCxnSpPr>
              <a:cxnSpLocks/>
            </p:cNvCxnSpPr>
            <p:nvPr/>
          </p:nvCxnSpPr>
          <p:spPr>
            <a:xfrm>
              <a:off x="6718847" y="2865694"/>
              <a:ext cx="0" cy="288000"/>
            </a:xfrm>
            <a:prstGeom prst="straightConnector1">
              <a:avLst/>
            </a:prstGeom>
            <a:ln cap="rnd">
              <a:solidFill>
                <a:schemeClr val="accent1">
                  <a:lumMod val="75000"/>
                </a:schemeClr>
              </a:solidFill>
              <a:prstDash val="dash"/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49">
              <a:extLst>
                <a:ext uri="{FF2B5EF4-FFF2-40B4-BE49-F238E27FC236}">
                  <a16:creationId xmlns="" xmlns:a16="http://schemas.microsoft.com/office/drawing/2014/main" id="{A8145250-6BFB-4297-BEAD-2D0E6A275DC1}"/>
                </a:ext>
              </a:extLst>
            </p:cNvPr>
            <p:cNvSpPr txBox="1"/>
            <p:nvPr/>
          </p:nvSpPr>
          <p:spPr>
            <a:xfrm>
              <a:off x="6234759" y="2694915"/>
              <a:ext cx="2838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+mj-lt"/>
                </a:rPr>
                <a:t>…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5" name="TextBox 274">
              <a:extLst>
                <a:ext uri="{FF2B5EF4-FFF2-40B4-BE49-F238E27FC236}">
                  <a16:creationId xmlns="" xmlns:a16="http://schemas.microsoft.com/office/drawing/2014/main" id="{3364CEAB-0A1E-424F-AD9B-57DDFD007E17}"/>
                </a:ext>
              </a:extLst>
            </p:cNvPr>
            <p:cNvSpPr txBox="1"/>
            <p:nvPr/>
          </p:nvSpPr>
          <p:spPr>
            <a:xfrm>
              <a:off x="8356710" y="2694915"/>
              <a:ext cx="2838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+mj-lt"/>
                </a:rPr>
                <a:t>…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</a:endParaRPr>
            </a:p>
          </p:txBody>
        </p:sp>
        <p:cxnSp>
          <p:nvCxnSpPr>
            <p:cNvPr id="16" name="Straight Arrow Connector 275">
              <a:extLst>
                <a:ext uri="{FF2B5EF4-FFF2-40B4-BE49-F238E27FC236}">
                  <a16:creationId xmlns="" xmlns:a16="http://schemas.microsoft.com/office/drawing/2014/main" id="{4C25CF15-F671-40DF-93F5-706CE6F46C03}"/>
                </a:ext>
              </a:extLst>
            </p:cNvPr>
            <p:cNvCxnSpPr>
              <a:cxnSpLocks/>
            </p:cNvCxnSpPr>
            <p:nvPr/>
          </p:nvCxnSpPr>
          <p:spPr>
            <a:xfrm>
              <a:off x="7192762" y="2865694"/>
              <a:ext cx="0" cy="288000"/>
            </a:xfrm>
            <a:prstGeom prst="straightConnector1">
              <a:avLst/>
            </a:prstGeom>
            <a:ln cap="rnd">
              <a:solidFill>
                <a:schemeClr val="accent1">
                  <a:lumMod val="75000"/>
                </a:schemeClr>
              </a:solidFill>
              <a:prstDash val="dash"/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276">
              <a:extLst>
                <a:ext uri="{FF2B5EF4-FFF2-40B4-BE49-F238E27FC236}">
                  <a16:creationId xmlns="" xmlns:a16="http://schemas.microsoft.com/office/drawing/2014/main" id="{110EA68E-46B0-422F-A3CD-70443FE0B35E}"/>
                </a:ext>
              </a:extLst>
            </p:cNvPr>
            <p:cNvCxnSpPr>
              <a:cxnSpLocks/>
            </p:cNvCxnSpPr>
            <p:nvPr/>
          </p:nvCxnSpPr>
          <p:spPr>
            <a:xfrm>
              <a:off x="6955805" y="2748626"/>
              <a:ext cx="0" cy="396000"/>
            </a:xfrm>
            <a:prstGeom prst="straightConnector1">
              <a:avLst/>
            </a:prstGeom>
            <a:ln cap="rnd">
              <a:solidFill>
                <a:schemeClr val="accent1">
                  <a:lumMod val="75000"/>
                </a:schemeClr>
              </a:solidFill>
              <a:prstDash val="dash"/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277">
              <a:extLst>
                <a:ext uri="{FF2B5EF4-FFF2-40B4-BE49-F238E27FC236}">
                  <a16:creationId xmlns="" xmlns:a16="http://schemas.microsoft.com/office/drawing/2014/main" id="{2611CC00-FC2D-44E4-BB27-94CC9B05A91B}"/>
                </a:ext>
              </a:extLst>
            </p:cNvPr>
            <p:cNvCxnSpPr>
              <a:cxnSpLocks/>
            </p:cNvCxnSpPr>
            <p:nvPr/>
          </p:nvCxnSpPr>
          <p:spPr>
            <a:xfrm>
              <a:off x="7429720" y="2748626"/>
              <a:ext cx="0" cy="396000"/>
            </a:xfrm>
            <a:prstGeom prst="straightConnector1">
              <a:avLst/>
            </a:prstGeom>
            <a:ln cap="rnd">
              <a:solidFill>
                <a:schemeClr val="accent1">
                  <a:lumMod val="75000"/>
                </a:schemeClr>
              </a:solidFill>
              <a:prstDash val="dash"/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82">
              <a:extLst>
                <a:ext uri="{FF2B5EF4-FFF2-40B4-BE49-F238E27FC236}">
                  <a16:creationId xmlns="" xmlns:a16="http://schemas.microsoft.com/office/drawing/2014/main" id="{FC09A681-F4D0-48F5-9F01-29919B84B6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6432" y="2666285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83">
              <a:extLst>
                <a:ext uri="{FF2B5EF4-FFF2-40B4-BE49-F238E27FC236}">
                  <a16:creationId xmlns="" xmlns:a16="http://schemas.microsoft.com/office/drawing/2014/main" id="{0FFE3BA0-49B0-47A9-B700-BFF27BB0F11C}"/>
                </a:ext>
              </a:extLst>
            </p:cNvPr>
            <p:cNvCxnSpPr>
              <a:cxnSpLocks/>
            </p:cNvCxnSpPr>
            <p:nvPr/>
          </p:nvCxnSpPr>
          <p:spPr>
            <a:xfrm>
              <a:off x="6103576" y="2809160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84">
              <a:extLst>
                <a:ext uri="{FF2B5EF4-FFF2-40B4-BE49-F238E27FC236}">
                  <a16:creationId xmlns="" xmlns:a16="http://schemas.microsoft.com/office/drawing/2014/main" id="{220675F7-1687-4134-B0F8-80CDE7614954}"/>
                </a:ext>
              </a:extLst>
            </p:cNvPr>
            <p:cNvCxnSpPr>
              <a:cxnSpLocks/>
            </p:cNvCxnSpPr>
            <p:nvPr/>
          </p:nvCxnSpPr>
          <p:spPr>
            <a:xfrm>
              <a:off x="6246458" y="2809160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85">
              <a:extLst>
                <a:ext uri="{FF2B5EF4-FFF2-40B4-BE49-F238E27FC236}">
                  <a16:creationId xmlns="" xmlns:a16="http://schemas.microsoft.com/office/drawing/2014/main" id="{98F7BCFD-DA1D-425C-AE29-8659D02E7588}"/>
                </a:ext>
              </a:extLst>
            </p:cNvPr>
            <p:cNvCxnSpPr>
              <a:cxnSpLocks/>
            </p:cNvCxnSpPr>
            <p:nvPr/>
          </p:nvCxnSpPr>
          <p:spPr>
            <a:xfrm>
              <a:off x="6259318" y="2952035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86">
              <a:extLst>
                <a:ext uri="{FF2B5EF4-FFF2-40B4-BE49-F238E27FC236}">
                  <a16:creationId xmlns="" xmlns:a16="http://schemas.microsoft.com/office/drawing/2014/main" id="{1968A022-358F-46C0-B0FF-51E6A828FC82}"/>
                </a:ext>
              </a:extLst>
            </p:cNvPr>
            <p:cNvCxnSpPr>
              <a:cxnSpLocks/>
            </p:cNvCxnSpPr>
            <p:nvPr/>
          </p:nvCxnSpPr>
          <p:spPr>
            <a:xfrm>
              <a:off x="8405279" y="2808214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87">
              <a:extLst>
                <a:ext uri="{FF2B5EF4-FFF2-40B4-BE49-F238E27FC236}">
                  <a16:creationId xmlns="" xmlns:a16="http://schemas.microsoft.com/office/drawing/2014/main" id="{8FBDE996-A3FC-40DD-BCD3-53DE36880E2A}"/>
                </a:ext>
              </a:extLst>
            </p:cNvPr>
            <p:cNvCxnSpPr>
              <a:cxnSpLocks/>
            </p:cNvCxnSpPr>
            <p:nvPr/>
          </p:nvCxnSpPr>
          <p:spPr>
            <a:xfrm>
              <a:off x="8412423" y="2951089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88">
              <a:extLst>
                <a:ext uri="{FF2B5EF4-FFF2-40B4-BE49-F238E27FC236}">
                  <a16:creationId xmlns="" xmlns:a16="http://schemas.microsoft.com/office/drawing/2014/main" id="{2D3ED948-0372-4487-9939-1E85BEEE602A}"/>
                </a:ext>
              </a:extLst>
            </p:cNvPr>
            <p:cNvCxnSpPr>
              <a:cxnSpLocks/>
            </p:cNvCxnSpPr>
            <p:nvPr/>
          </p:nvCxnSpPr>
          <p:spPr>
            <a:xfrm>
              <a:off x="8133145" y="2664214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9">
              <a:extLst>
                <a:ext uri="{FF2B5EF4-FFF2-40B4-BE49-F238E27FC236}">
                  <a16:creationId xmlns="" xmlns:a16="http://schemas.microsoft.com/office/drawing/2014/main" id="{B58DDC23-B529-41D5-A9FE-A52F71BA314F}"/>
                </a:ext>
              </a:extLst>
            </p:cNvPr>
            <p:cNvCxnSpPr>
              <a:cxnSpLocks/>
            </p:cNvCxnSpPr>
            <p:nvPr/>
          </p:nvCxnSpPr>
          <p:spPr>
            <a:xfrm>
              <a:off x="8140289" y="2807089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90">
              <a:extLst>
                <a:ext uri="{FF2B5EF4-FFF2-40B4-BE49-F238E27FC236}">
                  <a16:creationId xmlns="" xmlns:a16="http://schemas.microsoft.com/office/drawing/2014/main" id="{4F4A032F-C5AE-44D9-88BB-8ADD50E81B7C}"/>
                </a:ext>
              </a:extLst>
            </p:cNvPr>
            <p:cNvCxnSpPr>
              <a:cxnSpLocks/>
            </p:cNvCxnSpPr>
            <p:nvPr/>
          </p:nvCxnSpPr>
          <p:spPr>
            <a:xfrm>
              <a:off x="7659562" y="2865694"/>
              <a:ext cx="0" cy="288000"/>
            </a:xfrm>
            <a:prstGeom prst="straightConnector1">
              <a:avLst/>
            </a:prstGeom>
            <a:ln cap="rnd">
              <a:solidFill>
                <a:schemeClr val="accent1">
                  <a:lumMod val="75000"/>
                </a:schemeClr>
              </a:solidFill>
              <a:prstDash val="dash"/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91">
              <a:extLst>
                <a:ext uri="{FF2B5EF4-FFF2-40B4-BE49-F238E27FC236}">
                  <a16:creationId xmlns="" xmlns:a16="http://schemas.microsoft.com/office/drawing/2014/main" id="{96399FB2-DC7B-479E-ACB7-23AB33512BDE}"/>
                </a:ext>
              </a:extLst>
            </p:cNvPr>
            <p:cNvCxnSpPr>
              <a:cxnSpLocks/>
            </p:cNvCxnSpPr>
            <p:nvPr/>
          </p:nvCxnSpPr>
          <p:spPr>
            <a:xfrm>
              <a:off x="8133478" y="2865694"/>
              <a:ext cx="0" cy="288000"/>
            </a:xfrm>
            <a:prstGeom prst="straightConnector1">
              <a:avLst/>
            </a:prstGeom>
            <a:ln cap="rnd">
              <a:solidFill>
                <a:schemeClr val="accent1">
                  <a:lumMod val="75000"/>
                </a:schemeClr>
              </a:solidFill>
              <a:prstDash val="dash"/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92">
              <a:extLst>
                <a:ext uri="{FF2B5EF4-FFF2-40B4-BE49-F238E27FC236}">
                  <a16:creationId xmlns="" xmlns:a16="http://schemas.microsoft.com/office/drawing/2014/main" id="{8FD2EF03-180E-446A-8620-69EF8708B287}"/>
                </a:ext>
              </a:extLst>
            </p:cNvPr>
            <p:cNvCxnSpPr>
              <a:cxnSpLocks/>
            </p:cNvCxnSpPr>
            <p:nvPr/>
          </p:nvCxnSpPr>
          <p:spPr>
            <a:xfrm>
              <a:off x="7896520" y="2748626"/>
              <a:ext cx="0" cy="396000"/>
            </a:xfrm>
            <a:prstGeom prst="straightConnector1">
              <a:avLst/>
            </a:prstGeom>
            <a:ln cap="rnd">
              <a:solidFill>
                <a:schemeClr val="accent1">
                  <a:lumMod val="75000"/>
                </a:schemeClr>
              </a:solidFill>
              <a:prstDash val="dash"/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3">
              <a:extLst>
                <a:ext uri="{FF2B5EF4-FFF2-40B4-BE49-F238E27FC236}">
                  <a16:creationId xmlns="" xmlns:a16="http://schemas.microsoft.com/office/drawing/2014/main" id="{7E897307-DB88-4E37-B56D-73D7947D363E}"/>
                </a:ext>
              </a:extLst>
            </p:cNvPr>
            <p:cNvSpPr txBox="1"/>
            <p:nvPr/>
          </p:nvSpPr>
          <p:spPr>
            <a:xfrm flipH="1">
              <a:off x="6198080" y="3121223"/>
              <a:ext cx="23819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1200" b="1">
                  <a:solidFill>
                    <a:schemeClr val="accent2"/>
                  </a:solidFill>
                  <a:latin typeface="+mj-lt"/>
                </a:defRPr>
              </a:lvl1pPr>
            </a:lstStyle>
            <a:p>
              <a:r>
                <a:rPr lang="en-US" sz="1400" b="0" dirty="0">
                  <a:solidFill>
                    <a:schemeClr val="accent1">
                      <a:lumMod val="75000"/>
                    </a:schemeClr>
                  </a:solidFill>
                </a:rPr>
                <a:t>… A,  A,  B,  O,  M,  M,  P,  D, …  </a:t>
              </a:r>
            </a:p>
          </p:txBody>
        </p:sp>
        <p:sp>
          <p:nvSpPr>
            <p:cNvPr id="31" name="Obdélník 6">
              <a:extLst>
                <a:ext uri="{FF2B5EF4-FFF2-40B4-BE49-F238E27FC236}">
                  <a16:creationId xmlns="" xmlns:a16="http://schemas.microsoft.com/office/drawing/2014/main" id="{4F03EBF6-EEA4-402B-9786-F1EF41A89D4B}"/>
                </a:ext>
              </a:extLst>
            </p:cNvPr>
            <p:cNvSpPr/>
            <p:nvPr/>
          </p:nvSpPr>
          <p:spPr bwMode="auto">
            <a:xfrm>
              <a:off x="6285441" y="2031740"/>
              <a:ext cx="2149767" cy="144000"/>
            </a:xfrm>
            <a:prstGeom prst="rect">
              <a:avLst/>
            </a:prstGeom>
            <a:pattFill prst="dkVert">
              <a:fgClr>
                <a:schemeClr val="tx2">
                  <a:lumMod val="60000"/>
                  <a:lumOff val="40000"/>
                </a:schemeClr>
              </a:fgClr>
              <a:bgClr>
                <a:schemeClr val="tx2">
                  <a:lumMod val="20000"/>
                  <a:lumOff val="80000"/>
                </a:schemeClr>
              </a:bgClr>
            </a:patt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/>
            <a:p>
              <a:pPr defTabSz="642070" fontAlgn="base">
                <a:spcBef>
                  <a:spcPct val="0"/>
                </a:spcBef>
                <a:spcAft>
                  <a:spcPct val="0"/>
                </a:spcAft>
              </a:pPr>
              <a:endParaRPr lang="en-US" sz="1264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2" name="TextBox 274">
              <a:extLst>
                <a:ext uri="{FF2B5EF4-FFF2-40B4-BE49-F238E27FC236}">
                  <a16:creationId xmlns="" xmlns:a16="http://schemas.microsoft.com/office/drawing/2014/main" id="{3364CEAB-0A1E-424F-AD9B-57DDFD007E17}"/>
                </a:ext>
              </a:extLst>
            </p:cNvPr>
            <p:cNvSpPr txBox="1"/>
            <p:nvPr/>
          </p:nvSpPr>
          <p:spPr>
            <a:xfrm>
              <a:off x="8392607" y="1918321"/>
              <a:ext cx="2838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+mj-lt"/>
                </a:rPr>
                <a:t>…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</a:endParaRPr>
            </a:p>
          </p:txBody>
        </p:sp>
        <p:cxnSp>
          <p:nvCxnSpPr>
            <p:cNvPr id="33" name="Straight Connector 286">
              <a:extLst>
                <a:ext uri="{FF2B5EF4-FFF2-40B4-BE49-F238E27FC236}">
                  <a16:creationId xmlns="" xmlns:a16="http://schemas.microsoft.com/office/drawing/2014/main" id="{1968A022-358F-46C0-B0FF-51E6A828FC82}"/>
                </a:ext>
              </a:extLst>
            </p:cNvPr>
            <p:cNvCxnSpPr>
              <a:cxnSpLocks/>
            </p:cNvCxnSpPr>
            <p:nvPr/>
          </p:nvCxnSpPr>
          <p:spPr>
            <a:xfrm>
              <a:off x="8441176" y="2031620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87">
              <a:extLst>
                <a:ext uri="{FF2B5EF4-FFF2-40B4-BE49-F238E27FC236}">
                  <a16:creationId xmlns="" xmlns:a16="http://schemas.microsoft.com/office/drawing/2014/main" id="{8FBDE996-A3FC-40DD-BCD3-53DE36880E2A}"/>
                </a:ext>
              </a:extLst>
            </p:cNvPr>
            <p:cNvCxnSpPr>
              <a:cxnSpLocks/>
            </p:cNvCxnSpPr>
            <p:nvPr/>
          </p:nvCxnSpPr>
          <p:spPr>
            <a:xfrm>
              <a:off x="8448320" y="2174495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82">
              <a:extLst>
                <a:ext uri="{FF2B5EF4-FFF2-40B4-BE49-F238E27FC236}">
                  <a16:creationId xmlns="" xmlns:a16="http://schemas.microsoft.com/office/drawing/2014/main" id="{FC09A681-F4D0-48F5-9F01-29919B84B6B5}"/>
                </a:ext>
              </a:extLst>
            </p:cNvPr>
            <p:cNvCxnSpPr>
              <a:cxnSpLocks/>
            </p:cNvCxnSpPr>
            <p:nvPr/>
          </p:nvCxnSpPr>
          <p:spPr>
            <a:xfrm>
              <a:off x="6087769" y="2031724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83">
              <a:extLst>
                <a:ext uri="{FF2B5EF4-FFF2-40B4-BE49-F238E27FC236}">
                  <a16:creationId xmlns="" xmlns:a16="http://schemas.microsoft.com/office/drawing/2014/main" id="{0FFE3BA0-49B0-47A9-B700-BFF27BB0F11C}"/>
                </a:ext>
              </a:extLst>
            </p:cNvPr>
            <p:cNvCxnSpPr>
              <a:cxnSpLocks/>
            </p:cNvCxnSpPr>
            <p:nvPr/>
          </p:nvCxnSpPr>
          <p:spPr>
            <a:xfrm>
              <a:off x="6094913" y="2174599"/>
              <a:ext cx="18900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274">
              <a:extLst>
                <a:ext uri="{FF2B5EF4-FFF2-40B4-BE49-F238E27FC236}">
                  <a16:creationId xmlns="" xmlns:a16="http://schemas.microsoft.com/office/drawing/2014/main" id="{3364CEAB-0A1E-424F-AD9B-57DDFD007E17}"/>
                </a:ext>
              </a:extLst>
            </p:cNvPr>
            <p:cNvSpPr txBox="1"/>
            <p:nvPr/>
          </p:nvSpPr>
          <p:spPr>
            <a:xfrm>
              <a:off x="6036781" y="1916832"/>
              <a:ext cx="2838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+mj-lt"/>
                </a:rPr>
                <a:t>…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8" name="Šipka dolů 37"/>
            <p:cNvSpPr/>
            <p:nvPr/>
          </p:nvSpPr>
          <p:spPr>
            <a:xfrm>
              <a:off x="7154731" y="2226098"/>
              <a:ext cx="205593" cy="338806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9" name="Obdélník 84">
            <a:extLst>
              <a:ext uri="{FF2B5EF4-FFF2-40B4-BE49-F238E27FC236}">
                <a16:creationId xmlns="" xmlns:a16="http://schemas.microsoft.com/office/drawing/2014/main" id="{38016477-83BC-4266-BBDB-07D5A809998F}"/>
              </a:ext>
            </a:extLst>
          </p:cNvPr>
          <p:cNvSpPr/>
          <p:nvPr/>
        </p:nvSpPr>
        <p:spPr bwMode="auto">
          <a:xfrm>
            <a:off x="1144327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0" name="Obdélník 85">
            <a:extLst>
              <a:ext uri="{FF2B5EF4-FFF2-40B4-BE49-F238E27FC236}">
                <a16:creationId xmlns="" xmlns:a16="http://schemas.microsoft.com/office/drawing/2014/main" id="{C6A694BE-FF65-40C5-9592-8864BEE90700}"/>
              </a:ext>
            </a:extLst>
          </p:cNvPr>
          <p:cNvSpPr/>
          <p:nvPr/>
        </p:nvSpPr>
        <p:spPr bwMode="auto">
          <a:xfrm>
            <a:off x="1645516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1" name="Obdélník 86">
            <a:extLst>
              <a:ext uri="{FF2B5EF4-FFF2-40B4-BE49-F238E27FC236}">
                <a16:creationId xmlns="" xmlns:a16="http://schemas.microsoft.com/office/drawing/2014/main" id="{72C1FFAF-1708-47B0-A148-BCCA53624672}"/>
              </a:ext>
            </a:extLst>
          </p:cNvPr>
          <p:cNvSpPr/>
          <p:nvPr/>
        </p:nvSpPr>
        <p:spPr bwMode="auto">
          <a:xfrm>
            <a:off x="2293588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2" name="Obdélník 87">
            <a:extLst>
              <a:ext uri="{FF2B5EF4-FFF2-40B4-BE49-F238E27FC236}">
                <a16:creationId xmlns="" xmlns:a16="http://schemas.microsoft.com/office/drawing/2014/main" id="{38429F1E-B933-4B10-A3CE-B67060C9F31C}"/>
              </a:ext>
            </a:extLst>
          </p:cNvPr>
          <p:cNvSpPr/>
          <p:nvPr/>
        </p:nvSpPr>
        <p:spPr bwMode="auto">
          <a:xfrm>
            <a:off x="2947812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3" name="Obdélník 88">
            <a:extLst>
              <a:ext uri="{FF2B5EF4-FFF2-40B4-BE49-F238E27FC236}">
                <a16:creationId xmlns="" xmlns:a16="http://schemas.microsoft.com/office/drawing/2014/main" id="{EFCE1408-BBF9-43F9-BF6C-B8CFEA96B9A7}"/>
              </a:ext>
            </a:extLst>
          </p:cNvPr>
          <p:cNvSpPr/>
          <p:nvPr/>
        </p:nvSpPr>
        <p:spPr bwMode="auto">
          <a:xfrm>
            <a:off x="3576748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4" name="Obdélník 90">
            <a:extLst>
              <a:ext uri="{FF2B5EF4-FFF2-40B4-BE49-F238E27FC236}">
                <a16:creationId xmlns="" xmlns:a16="http://schemas.microsoft.com/office/drawing/2014/main" id="{53388374-ECE8-4C53-B6E5-B07D9153DA9E}"/>
              </a:ext>
            </a:extLst>
          </p:cNvPr>
          <p:cNvSpPr/>
          <p:nvPr/>
        </p:nvSpPr>
        <p:spPr bwMode="auto">
          <a:xfrm>
            <a:off x="1325488" y="34028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5" name="Obdélník 91">
            <a:extLst>
              <a:ext uri="{FF2B5EF4-FFF2-40B4-BE49-F238E27FC236}">
                <a16:creationId xmlns="" xmlns:a16="http://schemas.microsoft.com/office/drawing/2014/main" id="{0689A9DE-44BD-4ED1-8BAD-804A19C26FA7}"/>
              </a:ext>
            </a:extLst>
          </p:cNvPr>
          <p:cNvSpPr/>
          <p:nvPr/>
        </p:nvSpPr>
        <p:spPr bwMode="auto">
          <a:xfrm>
            <a:off x="1979712" y="34028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6" name="Obdélník 92">
            <a:extLst>
              <a:ext uri="{FF2B5EF4-FFF2-40B4-BE49-F238E27FC236}">
                <a16:creationId xmlns="" xmlns:a16="http://schemas.microsoft.com/office/drawing/2014/main" id="{F21200FB-63EC-4B63-95FD-B361BF43682A}"/>
              </a:ext>
            </a:extLst>
          </p:cNvPr>
          <p:cNvSpPr/>
          <p:nvPr/>
        </p:nvSpPr>
        <p:spPr bwMode="auto">
          <a:xfrm>
            <a:off x="2627784" y="34028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7" name="Obdélník 93">
            <a:extLst>
              <a:ext uri="{FF2B5EF4-FFF2-40B4-BE49-F238E27FC236}">
                <a16:creationId xmlns="" xmlns:a16="http://schemas.microsoft.com/office/drawing/2014/main" id="{1D7EAB15-333C-45D4-AD57-6A6447EB5DCC}"/>
              </a:ext>
            </a:extLst>
          </p:cNvPr>
          <p:cNvSpPr/>
          <p:nvPr/>
        </p:nvSpPr>
        <p:spPr bwMode="auto">
          <a:xfrm>
            <a:off x="3271848" y="34028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8" name="Obdélník 94">
            <a:extLst>
              <a:ext uri="{FF2B5EF4-FFF2-40B4-BE49-F238E27FC236}">
                <a16:creationId xmlns="" xmlns:a16="http://schemas.microsoft.com/office/drawing/2014/main" id="{A677513A-30CE-4704-B477-4799DD577FD6}"/>
              </a:ext>
            </a:extLst>
          </p:cNvPr>
          <p:cNvSpPr/>
          <p:nvPr/>
        </p:nvSpPr>
        <p:spPr bwMode="auto">
          <a:xfrm>
            <a:off x="3910944" y="34028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9" name="Obdélník 90">
            <a:extLst>
              <a:ext uri="{FF2B5EF4-FFF2-40B4-BE49-F238E27FC236}">
                <a16:creationId xmlns="" xmlns:a16="http://schemas.microsoft.com/office/drawing/2014/main" id="{BD6AEDF1-A186-429D-B4D3-28E4354051D3}"/>
              </a:ext>
            </a:extLst>
          </p:cNvPr>
          <p:cNvSpPr/>
          <p:nvPr/>
        </p:nvSpPr>
        <p:spPr bwMode="auto">
          <a:xfrm>
            <a:off x="1499761" y="35552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0" name="Obdélník 91">
            <a:extLst>
              <a:ext uri="{FF2B5EF4-FFF2-40B4-BE49-F238E27FC236}">
                <a16:creationId xmlns="" xmlns:a16="http://schemas.microsoft.com/office/drawing/2014/main" id="{3B3186B4-8414-47C4-AF36-390783829DAA}"/>
              </a:ext>
            </a:extLst>
          </p:cNvPr>
          <p:cNvSpPr/>
          <p:nvPr/>
        </p:nvSpPr>
        <p:spPr bwMode="auto">
          <a:xfrm>
            <a:off x="2153985" y="35552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1" name="Obdélník 92">
            <a:extLst>
              <a:ext uri="{FF2B5EF4-FFF2-40B4-BE49-F238E27FC236}">
                <a16:creationId xmlns="" xmlns:a16="http://schemas.microsoft.com/office/drawing/2014/main" id="{404F2301-6A9E-4386-A39D-50CCB18A6D85}"/>
              </a:ext>
            </a:extLst>
          </p:cNvPr>
          <p:cNvSpPr/>
          <p:nvPr/>
        </p:nvSpPr>
        <p:spPr bwMode="auto">
          <a:xfrm>
            <a:off x="2802057" y="35552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2" name="Obdélník 93">
            <a:extLst>
              <a:ext uri="{FF2B5EF4-FFF2-40B4-BE49-F238E27FC236}">
                <a16:creationId xmlns="" xmlns:a16="http://schemas.microsoft.com/office/drawing/2014/main" id="{815FBF80-FF57-462A-A42B-41ACBAE6C2DF}"/>
              </a:ext>
            </a:extLst>
          </p:cNvPr>
          <p:cNvSpPr/>
          <p:nvPr/>
        </p:nvSpPr>
        <p:spPr bwMode="auto">
          <a:xfrm>
            <a:off x="3446121" y="35552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3" name="Obdélník 94">
            <a:extLst>
              <a:ext uri="{FF2B5EF4-FFF2-40B4-BE49-F238E27FC236}">
                <a16:creationId xmlns="" xmlns:a16="http://schemas.microsoft.com/office/drawing/2014/main" id="{09BBBBC4-E4A1-41B4-94BF-D060FEA3EF61}"/>
              </a:ext>
            </a:extLst>
          </p:cNvPr>
          <p:cNvSpPr/>
          <p:nvPr/>
        </p:nvSpPr>
        <p:spPr bwMode="auto">
          <a:xfrm>
            <a:off x="4085217" y="35552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4" name="Obdélník 84">
            <a:extLst>
              <a:ext uri="{FF2B5EF4-FFF2-40B4-BE49-F238E27FC236}">
                <a16:creationId xmlns="" xmlns:a16="http://schemas.microsoft.com/office/drawing/2014/main" id="{38016477-83BC-4266-BBDB-07D5A809998F}"/>
              </a:ext>
            </a:extLst>
          </p:cNvPr>
          <p:cNvSpPr/>
          <p:nvPr/>
        </p:nvSpPr>
        <p:spPr bwMode="auto">
          <a:xfrm>
            <a:off x="4215744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5" name="Obdélník 85">
            <a:extLst>
              <a:ext uri="{FF2B5EF4-FFF2-40B4-BE49-F238E27FC236}">
                <a16:creationId xmlns="" xmlns:a16="http://schemas.microsoft.com/office/drawing/2014/main" id="{C6A694BE-FF65-40C5-9592-8864BEE90700}"/>
              </a:ext>
            </a:extLst>
          </p:cNvPr>
          <p:cNvSpPr/>
          <p:nvPr/>
        </p:nvSpPr>
        <p:spPr bwMode="auto">
          <a:xfrm>
            <a:off x="4716933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6" name="Obdélník 86">
            <a:extLst>
              <a:ext uri="{FF2B5EF4-FFF2-40B4-BE49-F238E27FC236}">
                <a16:creationId xmlns="" xmlns:a16="http://schemas.microsoft.com/office/drawing/2014/main" id="{72C1FFAF-1708-47B0-A148-BCCA53624672}"/>
              </a:ext>
            </a:extLst>
          </p:cNvPr>
          <p:cNvSpPr/>
          <p:nvPr/>
        </p:nvSpPr>
        <p:spPr bwMode="auto">
          <a:xfrm>
            <a:off x="5365005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7" name="Obdélník 87">
            <a:extLst>
              <a:ext uri="{FF2B5EF4-FFF2-40B4-BE49-F238E27FC236}">
                <a16:creationId xmlns="" xmlns:a16="http://schemas.microsoft.com/office/drawing/2014/main" id="{38429F1E-B933-4B10-A3CE-B67060C9F31C}"/>
              </a:ext>
            </a:extLst>
          </p:cNvPr>
          <p:cNvSpPr/>
          <p:nvPr/>
        </p:nvSpPr>
        <p:spPr bwMode="auto">
          <a:xfrm>
            <a:off x="6019229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8" name="Obdélník 88">
            <a:extLst>
              <a:ext uri="{FF2B5EF4-FFF2-40B4-BE49-F238E27FC236}">
                <a16:creationId xmlns="" xmlns:a16="http://schemas.microsoft.com/office/drawing/2014/main" id="{EFCE1408-BBF9-43F9-BF6C-B8CFEA96B9A7}"/>
              </a:ext>
            </a:extLst>
          </p:cNvPr>
          <p:cNvSpPr/>
          <p:nvPr/>
        </p:nvSpPr>
        <p:spPr bwMode="auto">
          <a:xfrm>
            <a:off x="6648165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9" name="Obdélník 90">
            <a:extLst>
              <a:ext uri="{FF2B5EF4-FFF2-40B4-BE49-F238E27FC236}">
                <a16:creationId xmlns="" xmlns:a16="http://schemas.microsoft.com/office/drawing/2014/main" id="{53388374-ECE8-4C53-B6E5-B07D9153DA9E}"/>
              </a:ext>
            </a:extLst>
          </p:cNvPr>
          <p:cNvSpPr/>
          <p:nvPr/>
        </p:nvSpPr>
        <p:spPr bwMode="auto">
          <a:xfrm>
            <a:off x="4396905" y="34028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0" name="Obdélník 91">
            <a:extLst>
              <a:ext uri="{FF2B5EF4-FFF2-40B4-BE49-F238E27FC236}">
                <a16:creationId xmlns="" xmlns:a16="http://schemas.microsoft.com/office/drawing/2014/main" id="{0689A9DE-44BD-4ED1-8BAD-804A19C26FA7}"/>
              </a:ext>
            </a:extLst>
          </p:cNvPr>
          <p:cNvSpPr/>
          <p:nvPr/>
        </p:nvSpPr>
        <p:spPr bwMode="auto">
          <a:xfrm>
            <a:off x="5051129" y="34028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1" name="Obdélník 92">
            <a:extLst>
              <a:ext uri="{FF2B5EF4-FFF2-40B4-BE49-F238E27FC236}">
                <a16:creationId xmlns="" xmlns:a16="http://schemas.microsoft.com/office/drawing/2014/main" id="{F21200FB-63EC-4B63-95FD-B361BF43682A}"/>
              </a:ext>
            </a:extLst>
          </p:cNvPr>
          <p:cNvSpPr/>
          <p:nvPr/>
        </p:nvSpPr>
        <p:spPr bwMode="auto">
          <a:xfrm>
            <a:off x="5699201" y="34028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2" name="Obdélník 93">
            <a:extLst>
              <a:ext uri="{FF2B5EF4-FFF2-40B4-BE49-F238E27FC236}">
                <a16:creationId xmlns="" xmlns:a16="http://schemas.microsoft.com/office/drawing/2014/main" id="{1D7EAB15-333C-45D4-AD57-6A6447EB5DCC}"/>
              </a:ext>
            </a:extLst>
          </p:cNvPr>
          <p:cNvSpPr/>
          <p:nvPr/>
        </p:nvSpPr>
        <p:spPr bwMode="auto">
          <a:xfrm>
            <a:off x="6343265" y="34028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3" name="Obdélník 94">
            <a:extLst>
              <a:ext uri="{FF2B5EF4-FFF2-40B4-BE49-F238E27FC236}">
                <a16:creationId xmlns="" xmlns:a16="http://schemas.microsoft.com/office/drawing/2014/main" id="{A677513A-30CE-4704-B477-4799DD577FD6}"/>
              </a:ext>
            </a:extLst>
          </p:cNvPr>
          <p:cNvSpPr/>
          <p:nvPr/>
        </p:nvSpPr>
        <p:spPr bwMode="auto">
          <a:xfrm>
            <a:off x="6982361" y="34028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4" name="Obdélník 90">
            <a:extLst>
              <a:ext uri="{FF2B5EF4-FFF2-40B4-BE49-F238E27FC236}">
                <a16:creationId xmlns="" xmlns:a16="http://schemas.microsoft.com/office/drawing/2014/main" id="{BD6AEDF1-A186-429D-B4D3-28E4354051D3}"/>
              </a:ext>
            </a:extLst>
          </p:cNvPr>
          <p:cNvSpPr/>
          <p:nvPr/>
        </p:nvSpPr>
        <p:spPr bwMode="auto">
          <a:xfrm>
            <a:off x="4571178" y="35552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5" name="Obdélník 91">
            <a:extLst>
              <a:ext uri="{FF2B5EF4-FFF2-40B4-BE49-F238E27FC236}">
                <a16:creationId xmlns="" xmlns:a16="http://schemas.microsoft.com/office/drawing/2014/main" id="{3B3186B4-8414-47C4-AF36-390783829DAA}"/>
              </a:ext>
            </a:extLst>
          </p:cNvPr>
          <p:cNvSpPr/>
          <p:nvPr/>
        </p:nvSpPr>
        <p:spPr bwMode="auto">
          <a:xfrm>
            <a:off x="5225402" y="35552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6" name="Obdélník 92">
            <a:extLst>
              <a:ext uri="{FF2B5EF4-FFF2-40B4-BE49-F238E27FC236}">
                <a16:creationId xmlns="" xmlns:a16="http://schemas.microsoft.com/office/drawing/2014/main" id="{404F2301-6A9E-4386-A39D-50CCB18A6D85}"/>
              </a:ext>
            </a:extLst>
          </p:cNvPr>
          <p:cNvSpPr/>
          <p:nvPr/>
        </p:nvSpPr>
        <p:spPr bwMode="auto">
          <a:xfrm>
            <a:off x="5873474" y="35552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7" name="Obdélník 93">
            <a:extLst>
              <a:ext uri="{FF2B5EF4-FFF2-40B4-BE49-F238E27FC236}">
                <a16:creationId xmlns="" xmlns:a16="http://schemas.microsoft.com/office/drawing/2014/main" id="{815FBF80-FF57-462A-A42B-41ACBAE6C2DF}"/>
              </a:ext>
            </a:extLst>
          </p:cNvPr>
          <p:cNvSpPr/>
          <p:nvPr/>
        </p:nvSpPr>
        <p:spPr bwMode="auto">
          <a:xfrm>
            <a:off x="6517538" y="35552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8" name="Obdélník 94">
            <a:extLst>
              <a:ext uri="{FF2B5EF4-FFF2-40B4-BE49-F238E27FC236}">
                <a16:creationId xmlns="" xmlns:a16="http://schemas.microsoft.com/office/drawing/2014/main" id="{09BBBBC4-E4A1-41B4-94BF-D060FEA3EF61}"/>
              </a:ext>
            </a:extLst>
          </p:cNvPr>
          <p:cNvSpPr/>
          <p:nvPr/>
        </p:nvSpPr>
        <p:spPr bwMode="auto">
          <a:xfrm>
            <a:off x="7156634" y="35552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9" name="Obdélník 84">
            <a:extLst>
              <a:ext uri="{FF2B5EF4-FFF2-40B4-BE49-F238E27FC236}">
                <a16:creationId xmlns="" xmlns:a16="http://schemas.microsoft.com/office/drawing/2014/main" id="{38016477-83BC-4266-BBDB-07D5A809998F}"/>
              </a:ext>
            </a:extLst>
          </p:cNvPr>
          <p:cNvSpPr/>
          <p:nvPr/>
        </p:nvSpPr>
        <p:spPr bwMode="auto">
          <a:xfrm>
            <a:off x="7240974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0" name="Obdélník 85">
            <a:extLst>
              <a:ext uri="{FF2B5EF4-FFF2-40B4-BE49-F238E27FC236}">
                <a16:creationId xmlns="" xmlns:a16="http://schemas.microsoft.com/office/drawing/2014/main" id="{C6A694BE-FF65-40C5-9592-8864BEE90700}"/>
              </a:ext>
            </a:extLst>
          </p:cNvPr>
          <p:cNvSpPr/>
          <p:nvPr/>
        </p:nvSpPr>
        <p:spPr bwMode="auto">
          <a:xfrm>
            <a:off x="7742163" y="3262558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1" name="Obdélník 90">
            <a:extLst>
              <a:ext uri="{FF2B5EF4-FFF2-40B4-BE49-F238E27FC236}">
                <a16:creationId xmlns="" xmlns:a16="http://schemas.microsoft.com/office/drawing/2014/main" id="{53388374-ECE8-4C53-B6E5-B07D9153DA9E}"/>
              </a:ext>
            </a:extLst>
          </p:cNvPr>
          <p:cNvSpPr/>
          <p:nvPr/>
        </p:nvSpPr>
        <p:spPr bwMode="auto">
          <a:xfrm>
            <a:off x="7422135" y="34028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2" name="Obdélník 71">
            <a:extLst>
              <a:ext uri="{FF2B5EF4-FFF2-40B4-BE49-F238E27FC236}">
                <a16:creationId xmlns="" xmlns:a16="http://schemas.microsoft.com/office/drawing/2014/main" id="{BD6AEDF1-A186-429D-B4D3-28E4354051D3}"/>
              </a:ext>
            </a:extLst>
          </p:cNvPr>
          <p:cNvSpPr/>
          <p:nvPr/>
        </p:nvSpPr>
        <p:spPr bwMode="auto">
          <a:xfrm>
            <a:off x="7596408" y="3555263"/>
            <a:ext cx="648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73" name="Přímá spojnice 72"/>
          <p:cNvCxnSpPr/>
          <p:nvPr/>
        </p:nvCxnSpPr>
        <p:spPr>
          <a:xfrm flipH="1">
            <a:off x="3900749" y="3658953"/>
            <a:ext cx="508468" cy="1008112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>
            <a:off x="2951784" y="3546863"/>
            <a:ext cx="5470635" cy="328114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74"/>
          <p:cNvCxnSpPr/>
          <p:nvPr/>
        </p:nvCxnSpPr>
        <p:spPr>
          <a:xfrm>
            <a:off x="5689006" y="3710920"/>
            <a:ext cx="107130" cy="956145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 flipV="1">
            <a:off x="5710580" y="3154898"/>
            <a:ext cx="162894" cy="556022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>
            <a:stCxn id="46" idx="2"/>
          </p:cNvCxnSpPr>
          <p:nvPr/>
        </p:nvCxnSpPr>
        <p:spPr>
          <a:xfrm flipH="1">
            <a:off x="755576" y="3546863"/>
            <a:ext cx="2196208" cy="328114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77"/>
          <p:cNvCxnSpPr/>
          <p:nvPr/>
        </p:nvCxnSpPr>
        <p:spPr>
          <a:xfrm flipH="1">
            <a:off x="2937653" y="3082889"/>
            <a:ext cx="122179" cy="472374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78"/>
          <p:cNvCxnSpPr/>
          <p:nvPr/>
        </p:nvCxnSpPr>
        <p:spPr>
          <a:xfrm>
            <a:off x="4383858" y="3154897"/>
            <a:ext cx="25359" cy="504056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ál 79"/>
          <p:cNvSpPr/>
          <p:nvPr/>
        </p:nvSpPr>
        <p:spPr>
          <a:xfrm>
            <a:off x="785488" y="3046558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A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1062505" y="4216503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B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82" name="Ovál 81"/>
          <p:cNvSpPr/>
          <p:nvPr/>
        </p:nvSpPr>
        <p:spPr>
          <a:xfrm>
            <a:off x="3288190" y="3006809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C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83" name="Ovál 82"/>
          <p:cNvSpPr/>
          <p:nvPr/>
        </p:nvSpPr>
        <p:spPr>
          <a:xfrm>
            <a:off x="4537993" y="4332992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E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84" name="Ovál 83"/>
          <p:cNvSpPr/>
          <p:nvPr/>
        </p:nvSpPr>
        <p:spPr>
          <a:xfrm>
            <a:off x="4835129" y="3010897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D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85" name="Ovál 84"/>
          <p:cNvSpPr/>
          <p:nvPr/>
        </p:nvSpPr>
        <p:spPr>
          <a:xfrm>
            <a:off x="7618974" y="3168239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F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86" name="Ovál 85"/>
          <p:cNvSpPr/>
          <p:nvPr/>
        </p:nvSpPr>
        <p:spPr>
          <a:xfrm>
            <a:off x="7583451" y="4044992"/>
            <a:ext cx="540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G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87" name="Obdélník 6">
            <a:extLst>
              <a:ext uri="{FF2B5EF4-FFF2-40B4-BE49-F238E27FC236}">
                <a16:creationId xmlns="" xmlns:a16="http://schemas.microsoft.com/office/drawing/2014/main" id="{1FFD2BC0-43BE-47FB-8EF8-45A0C7955EB1}"/>
              </a:ext>
            </a:extLst>
          </p:cNvPr>
          <p:cNvSpPr/>
          <p:nvPr/>
        </p:nvSpPr>
        <p:spPr bwMode="auto">
          <a:xfrm>
            <a:off x="1144191" y="3267383"/>
            <a:ext cx="7254000" cy="144000"/>
          </a:xfrm>
          <a:prstGeom prst="rect">
            <a:avLst/>
          </a:prstGeom>
          <a:pattFill prst="dkVert">
            <a:fgClr>
              <a:schemeClr val="accent1">
                <a:lumMod val="60000"/>
                <a:lumOff val="4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8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90" name="Group 19">
            <a:extLst>
              <a:ext uri="{FF2B5EF4-FFF2-40B4-BE49-F238E27FC236}">
                <a16:creationId xmlns="" xmlns:lc="http://schemas.openxmlformats.org/drawingml/2006/lockedCanvas" xmlns:a16="http://schemas.microsoft.com/office/drawing/2014/main" id="{81094C93-5DB0-46F8-BE49-9F37CB8820C1}"/>
              </a:ext>
            </a:extLst>
          </p:cNvPr>
          <p:cNvGrpSpPr/>
          <p:nvPr/>
        </p:nvGrpSpPr>
        <p:grpSpPr>
          <a:xfrm>
            <a:off x="1259880" y="2780928"/>
            <a:ext cx="2232000" cy="409630"/>
            <a:chOff x="872463" y="5389418"/>
            <a:chExt cx="5593669" cy="908530"/>
          </a:xfrm>
        </p:grpSpPr>
        <p:pic>
          <p:nvPicPr>
            <p:cNvPr id="91" name="Picture 11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7922B3C3-D3AA-4A6B-B83D-A9987B9BF6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2463" y="5389418"/>
              <a:ext cx="651528" cy="905045"/>
            </a:xfrm>
            <a:prstGeom prst="rect">
              <a:avLst/>
            </a:prstGeom>
          </p:spPr>
        </p:pic>
        <p:pic>
          <p:nvPicPr>
            <p:cNvPr id="92" name="Picture 12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CA558563-8F96-4C68-A458-1EAD9788D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03336" y="5422050"/>
              <a:ext cx="547286" cy="854456"/>
            </a:xfrm>
            <a:prstGeom prst="rect">
              <a:avLst/>
            </a:prstGeom>
          </p:spPr>
        </p:pic>
        <p:pic>
          <p:nvPicPr>
            <p:cNvPr id="93" name="Picture 13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F47267CB-84FD-4A28-B059-46DF96F2A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541322" y="5421007"/>
              <a:ext cx="512542" cy="876941"/>
            </a:xfrm>
            <a:prstGeom prst="rect">
              <a:avLst/>
            </a:prstGeom>
          </p:spPr>
        </p:pic>
        <p:pic>
          <p:nvPicPr>
            <p:cNvPr id="94" name="Picture 14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867623E3-D57D-4571-851D-CB005EB032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273439" y="5408065"/>
              <a:ext cx="608094" cy="876938"/>
            </a:xfrm>
            <a:prstGeom prst="rect">
              <a:avLst/>
            </a:prstGeom>
          </p:spPr>
        </p:pic>
        <p:pic>
          <p:nvPicPr>
            <p:cNvPr id="95" name="Picture 15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D7427367-896C-4B34-9C27-F8EB25CFF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149376" y="5433963"/>
              <a:ext cx="668907" cy="837590"/>
            </a:xfrm>
            <a:prstGeom prst="rect">
              <a:avLst/>
            </a:prstGeom>
          </p:spPr>
        </p:pic>
        <p:pic>
          <p:nvPicPr>
            <p:cNvPr id="96" name="Picture 16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2A923072-8E75-4101-88A6-ECA2A4596B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082011" y="5421235"/>
              <a:ext cx="616778" cy="837583"/>
            </a:xfrm>
            <a:prstGeom prst="rect">
              <a:avLst/>
            </a:prstGeom>
          </p:spPr>
        </p:pic>
        <p:pic>
          <p:nvPicPr>
            <p:cNvPr id="97" name="Picture 17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D650BD74-6281-4A38-9644-36C7E84381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901470" y="5411609"/>
              <a:ext cx="564662" cy="854456"/>
            </a:xfrm>
            <a:prstGeom prst="rect">
              <a:avLst/>
            </a:prstGeom>
          </p:spPr>
        </p:pic>
      </p:grpSp>
      <p:grpSp>
        <p:nvGrpSpPr>
          <p:cNvPr id="98" name="Group 19">
            <a:extLst>
              <a:ext uri="{FF2B5EF4-FFF2-40B4-BE49-F238E27FC236}">
                <a16:creationId xmlns="" xmlns:lc="http://schemas.openxmlformats.org/drawingml/2006/lockedCanvas" xmlns:a16="http://schemas.microsoft.com/office/drawing/2014/main" id="{81094C93-5DB0-46F8-BE49-9F37CB8820C1}"/>
              </a:ext>
            </a:extLst>
          </p:cNvPr>
          <p:cNvGrpSpPr/>
          <p:nvPr/>
        </p:nvGrpSpPr>
        <p:grpSpPr>
          <a:xfrm>
            <a:off x="3636144" y="2780928"/>
            <a:ext cx="2232000" cy="409630"/>
            <a:chOff x="872463" y="5389418"/>
            <a:chExt cx="5593669" cy="908530"/>
          </a:xfrm>
        </p:grpSpPr>
        <p:pic>
          <p:nvPicPr>
            <p:cNvPr id="99" name="Picture 11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7922B3C3-D3AA-4A6B-B83D-A9987B9BF6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2463" y="5389418"/>
              <a:ext cx="651528" cy="905045"/>
            </a:xfrm>
            <a:prstGeom prst="rect">
              <a:avLst/>
            </a:prstGeom>
          </p:spPr>
        </p:pic>
        <p:pic>
          <p:nvPicPr>
            <p:cNvPr id="100" name="Picture 12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CA558563-8F96-4C68-A458-1EAD9788D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03336" y="5422050"/>
              <a:ext cx="547286" cy="854456"/>
            </a:xfrm>
            <a:prstGeom prst="rect">
              <a:avLst/>
            </a:prstGeom>
          </p:spPr>
        </p:pic>
        <p:pic>
          <p:nvPicPr>
            <p:cNvPr id="101" name="Picture 13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F47267CB-84FD-4A28-B059-46DF96F2A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541322" y="5421007"/>
              <a:ext cx="512542" cy="876941"/>
            </a:xfrm>
            <a:prstGeom prst="rect">
              <a:avLst/>
            </a:prstGeom>
          </p:spPr>
        </p:pic>
        <p:pic>
          <p:nvPicPr>
            <p:cNvPr id="102" name="Picture 14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867623E3-D57D-4571-851D-CB005EB032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273439" y="5408065"/>
              <a:ext cx="608094" cy="876938"/>
            </a:xfrm>
            <a:prstGeom prst="rect">
              <a:avLst/>
            </a:prstGeom>
          </p:spPr>
        </p:pic>
        <p:pic>
          <p:nvPicPr>
            <p:cNvPr id="103" name="Picture 15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D7427367-896C-4B34-9C27-F8EB25CFF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149376" y="5433963"/>
              <a:ext cx="668907" cy="837590"/>
            </a:xfrm>
            <a:prstGeom prst="rect">
              <a:avLst/>
            </a:prstGeom>
          </p:spPr>
        </p:pic>
        <p:pic>
          <p:nvPicPr>
            <p:cNvPr id="104" name="Picture 16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2A923072-8E75-4101-88A6-ECA2A4596B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082011" y="5421235"/>
              <a:ext cx="616778" cy="837583"/>
            </a:xfrm>
            <a:prstGeom prst="rect">
              <a:avLst/>
            </a:prstGeom>
          </p:spPr>
        </p:pic>
        <p:pic>
          <p:nvPicPr>
            <p:cNvPr id="105" name="Picture 17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D650BD74-6281-4A38-9644-36C7E84381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901470" y="5411609"/>
              <a:ext cx="564662" cy="854456"/>
            </a:xfrm>
            <a:prstGeom prst="rect">
              <a:avLst/>
            </a:prstGeom>
          </p:spPr>
        </p:pic>
      </p:grpSp>
      <p:grpSp>
        <p:nvGrpSpPr>
          <p:cNvPr id="106" name="Group 19">
            <a:extLst>
              <a:ext uri="{FF2B5EF4-FFF2-40B4-BE49-F238E27FC236}">
                <a16:creationId xmlns="" xmlns:lc="http://schemas.openxmlformats.org/drawingml/2006/lockedCanvas" xmlns:a16="http://schemas.microsoft.com/office/drawing/2014/main" id="{81094C93-5DB0-46F8-BE49-9F37CB8820C1}"/>
              </a:ext>
            </a:extLst>
          </p:cNvPr>
          <p:cNvGrpSpPr/>
          <p:nvPr/>
        </p:nvGrpSpPr>
        <p:grpSpPr>
          <a:xfrm>
            <a:off x="6012408" y="2780928"/>
            <a:ext cx="2232000" cy="409630"/>
            <a:chOff x="872463" y="5389418"/>
            <a:chExt cx="5593669" cy="908530"/>
          </a:xfrm>
        </p:grpSpPr>
        <p:pic>
          <p:nvPicPr>
            <p:cNvPr id="107" name="Picture 11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7922B3C3-D3AA-4A6B-B83D-A9987B9BF6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2463" y="5389418"/>
              <a:ext cx="651528" cy="905045"/>
            </a:xfrm>
            <a:prstGeom prst="rect">
              <a:avLst/>
            </a:prstGeom>
          </p:spPr>
        </p:pic>
        <p:pic>
          <p:nvPicPr>
            <p:cNvPr id="108" name="Picture 12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CA558563-8F96-4C68-A458-1EAD9788D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03336" y="5422050"/>
              <a:ext cx="547286" cy="854456"/>
            </a:xfrm>
            <a:prstGeom prst="rect">
              <a:avLst/>
            </a:prstGeom>
          </p:spPr>
        </p:pic>
        <p:pic>
          <p:nvPicPr>
            <p:cNvPr id="109" name="Picture 13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F47267CB-84FD-4A28-B059-46DF96F2A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541322" y="5421007"/>
              <a:ext cx="512542" cy="876941"/>
            </a:xfrm>
            <a:prstGeom prst="rect">
              <a:avLst/>
            </a:prstGeom>
          </p:spPr>
        </p:pic>
        <p:pic>
          <p:nvPicPr>
            <p:cNvPr id="110" name="Picture 14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867623E3-D57D-4571-851D-CB005EB032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273439" y="5408065"/>
              <a:ext cx="608094" cy="876938"/>
            </a:xfrm>
            <a:prstGeom prst="rect">
              <a:avLst/>
            </a:prstGeom>
          </p:spPr>
        </p:pic>
        <p:pic>
          <p:nvPicPr>
            <p:cNvPr id="111" name="Picture 15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D7427367-896C-4B34-9C27-F8EB25CFF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149376" y="5433963"/>
              <a:ext cx="668907" cy="837590"/>
            </a:xfrm>
            <a:prstGeom prst="rect">
              <a:avLst/>
            </a:prstGeom>
          </p:spPr>
        </p:pic>
        <p:pic>
          <p:nvPicPr>
            <p:cNvPr id="112" name="Picture 16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2A923072-8E75-4101-88A6-ECA2A4596B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082011" y="5421235"/>
              <a:ext cx="616778" cy="837583"/>
            </a:xfrm>
            <a:prstGeom prst="rect">
              <a:avLst/>
            </a:prstGeom>
          </p:spPr>
        </p:pic>
        <p:pic>
          <p:nvPicPr>
            <p:cNvPr id="113" name="Picture 17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D650BD74-6281-4A38-9644-36C7E84381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901470" y="5411609"/>
              <a:ext cx="564662" cy="854456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969742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1458 0.00509 L 0.05468 -4.45293E-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7" y="-254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-4.904E-7 L -0.0776 0.11034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9" y="5505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2483 0.03655 L -0.07101 -4.81841E-6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9" y="-1827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38889E-6 -3.51145E-6 L 0.02413 0.12075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8" y="6037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1042 0.02614 L 1.94444E-6 -4.2563E-6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-1319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3.51145E-6 L -0.03021 0.1418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" y="7078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1163 -0.03703 L 0.0948 -0.0206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3" y="81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2691 0.03655 L -0.06198 0.1263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3" y="4488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664 -0.02059 L -0.04705 0.05875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3956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158 -0.04282 L 0.08003 -0.05833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2" y="-787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6 2.13278E-6 L 0.00069 0.06754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377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61111E-6 -4.84617E-6 L -0.0552 0.11543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" y="5760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2222E-6 2.13278E-6 L -0.00678 0.05713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2845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38889E-6 -4.28406E-6 L 0.0809 0.05714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2845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541 0.04695 L 0.05469 4.61948E-6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7" y="-2359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16667E-6 -7.40741E-7 L -0.06701 0.17778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8889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4.44444E-6 L -0.05903 0.14189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1" y="7083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11111E-6 4.44444E-6 L -0.17795 0.14189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06" y="7083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11111E-6 -3.51145E-6 L 0.07604 0.1839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9183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16667E-6 -3.51145E-6 L 0.05903 -0.02614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319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663 -0.02059 L -0.06146 0.06916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4488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3507 -0.02059 L 0.12049 0.12167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7102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1493 -0.00509 L -0.01737 0.12685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6597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77778E-6 2.59259E-6 L -0.07066 0.15278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7639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1597 -0.04279 L -0.16892 0.01434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53" y="2845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94444E-6 -4.28406E-6 L 0.09445 0.06292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3146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1598 -0.04279 L 0.05869 0.07726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5" y="5991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8.33333E-7 3.7037E-7 L -0.19306 0.1412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53" y="7060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455 0.03655 L -0.1243 -0.0428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7" y="-3979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6 -3.51145E-6 L 0.05069 0.1839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5" y="9183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05556E-6 4.44444E-6 L -0.10643 0.17338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30" y="8657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5E-6 1.11111E-6 L -0.10296 -0.00509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255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2101 0.03655 L -0.10364 -0.0428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32" y="-39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0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7" grpId="1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Motion Words – details </a:t>
            </a:r>
            <a:endParaRPr lang="en-GB"/>
          </a:p>
        </p:txBody>
      </p:sp>
      <p:cxnSp>
        <p:nvCxnSpPr>
          <p:cNvPr id="4" name="Straight Connector 153">
            <a:extLst>
              <a:ext uri="{FF2B5EF4-FFF2-40B4-BE49-F238E27FC236}">
                <a16:creationId xmlns="" xmlns:a16="http://schemas.microsoft.com/office/drawing/2014/main" id="{4FAA691A-0572-4D4A-8C5F-E1898408B82F}"/>
              </a:ext>
            </a:extLst>
          </p:cNvPr>
          <p:cNvCxnSpPr>
            <a:cxnSpLocks/>
          </p:cNvCxnSpPr>
          <p:nvPr/>
        </p:nvCxnSpPr>
        <p:spPr>
          <a:xfrm>
            <a:off x="3419872" y="1597746"/>
            <a:ext cx="755500" cy="814461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5" name="Straight Connector 154">
            <a:extLst>
              <a:ext uri="{FF2B5EF4-FFF2-40B4-BE49-F238E27FC236}">
                <a16:creationId xmlns="" xmlns:a16="http://schemas.microsoft.com/office/drawing/2014/main" id="{B1F1571B-7766-4FB5-9446-1D22B0E14F07}"/>
              </a:ext>
            </a:extLst>
          </p:cNvPr>
          <p:cNvCxnSpPr>
            <a:cxnSpLocks/>
          </p:cNvCxnSpPr>
          <p:nvPr/>
        </p:nvCxnSpPr>
        <p:spPr>
          <a:xfrm>
            <a:off x="4140973" y="2404487"/>
            <a:ext cx="732659" cy="15441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6" name="Straight Connector 155">
            <a:extLst>
              <a:ext uri="{FF2B5EF4-FFF2-40B4-BE49-F238E27FC236}">
                <a16:creationId xmlns="" xmlns:a16="http://schemas.microsoft.com/office/drawing/2014/main" id="{06B662ED-A53D-439C-A8F5-A0661B6F59F0}"/>
              </a:ext>
            </a:extLst>
          </p:cNvPr>
          <p:cNvCxnSpPr>
            <a:cxnSpLocks/>
          </p:cNvCxnSpPr>
          <p:nvPr/>
        </p:nvCxnSpPr>
        <p:spPr>
          <a:xfrm>
            <a:off x="4711982" y="1597746"/>
            <a:ext cx="161650" cy="812975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7" name="Straight Connector 157">
            <a:extLst>
              <a:ext uri="{FF2B5EF4-FFF2-40B4-BE49-F238E27FC236}">
                <a16:creationId xmlns="" xmlns:a16="http://schemas.microsoft.com/office/drawing/2014/main" id="{CC025743-94A4-4741-8168-4E2054468B03}"/>
              </a:ext>
            </a:extLst>
          </p:cNvPr>
          <p:cNvCxnSpPr/>
          <p:nvPr/>
        </p:nvCxnSpPr>
        <p:spPr>
          <a:xfrm>
            <a:off x="4873632" y="2419928"/>
            <a:ext cx="1066600" cy="685056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8" name="Straight Connector 114">
            <a:extLst>
              <a:ext uri="{FF2B5EF4-FFF2-40B4-BE49-F238E27FC236}">
                <a16:creationId xmlns="" xmlns:a16="http://schemas.microsoft.com/office/drawing/2014/main" id="{4E051BDD-C3F3-4AFA-9FDF-58870C532CA6}"/>
              </a:ext>
            </a:extLst>
          </p:cNvPr>
          <p:cNvCxnSpPr>
            <a:cxnSpLocks/>
          </p:cNvCxnSpPr>
          <p:nvPr/>
        </p:nvCxnSpPr>
        <p:spPr>
          <a:xfrm flipV="1">
            <a:off x="2843888" y="2404487"/>
            <a:ext cx="1297085" cy="520497"/>
          </a:xfrm>
          <a:prstGeom prst="lin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sp>
        <p:nvSpPr>
          <p:cNvPr id="9" name="obarveny s2">
            <a:extLst>
              <a:ext uri="{FF2B5EF4-FFF2-40B4-BE49-F238E27FC236}">
                <a16:creationId xmlns="" xmlns:a16="http://schemas.microsoft.com/office/drawing/2014/main" id="{165BD174-402D-4D57-AFE9-BF7F7551CA8F}"/>
              </a:ext>
            </a:extLst>
          </p:cNvPr>
          <p:cNvSpPr/>
          <p:nvPr/>
        </p:nvSpPr>
        <p:spPr bwMode="auto">
          <a:xfrm>
            <a:off x="4389871" y="2492225"/>
            <a:ext cx="324000" cy="108000"/>
          </a:xfrm>
          <a:prstGeom prst="rect">
            <a:avLst/>
          </a:prstGeom>
          <a:pattFill prst="dkVert">
            <a:fgClr>
              <a:srgbClr val="7030A0"/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TextBox 151">
            <a:extLst>
              <a:ext uri="{FF2B5EF4-FFF2-40B4-BE49-F238E27FC236}">
                <a16:creationId xmlns="" xmlns:a16="http://schemas.microsoft.com/office/drawing/2014/main" id="{89BA9710-0E61-4184-A7A3-1936FBB51535}"/>
              </a:ext>
            </a:extLst>
          </p:cNvPr>
          <p:cNvSpPr txBox="1"/>
          <p:nvPr/>
        </p:nvSpPr>
        <p:spPr>
          <a:xfrm>
            <a:off x="4150824" y="244099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11" name="TextBox 152">
            <a:extLst>
              <a:ext uri="{FF2B5EF4-FFF2-40B4-BE49-F238E27FC236}">
                <a16:creationId xmlns="" xmlns:a16="http://schemas.microsoft.com/office/drawing/2014/main" id="{15C57F7B-DF06-49E5-B70A-AB7BDC77E27F}"/>
              </a:ext>
            </a:extLst>
          </p:cNvPr>
          <p:cNvSpPr txBox="1"/>
          <p:nvPr/>
        </p:nvSpPr>
        <p:spPr>
          <a:xfrm>
            <a:off x="4438223" y="198280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12" name="TextBox 160">
            <a:extLst>
              <a:ext uri="{FF2B5EF4-FFF2-40B4-BE49-F238E27FC236}">
                <a16:creationId xmlns="" xmlns:a16="http://schemas.microsoft.com/office/drawing/2014/main" id="{DE4945A7-38C9-47ED-A1D9-DBBA41B0F517}"/>
              </a:ext>
            </a:extLst>
          </p:cNvPr>
          <p:cNvSpPr txBox="1"/>
          <p:nvPr/>
        </p:nvSpPr>
        <p:spPr>
          <a:xfrm>
            <a:off x="2945640" y="2833518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13" name="obarveny s3">
            <a:extLst>
              <a:ext uri="{FF2B5EF4-FFF2-40B4-BE49-F238E27FC236}">
                <a16:creationId xmlns="" xmlns:a16="http://schemas.microsoft.com/office/drawing/2014/main" id="{12BACD23-4C55-4A50-8C1A-3D929FF1A714}"/>
              </a:ext>
            </a:extLst>
          </p:cNvPr>
          <p:cNvSpPr/>
          <p:nvPr/>
        </p:nvSpPr>
        <p:spPr bwMode="auto">
          <a:xfrm>
            <a:off x="3257872" y="2964184"/>
            <a:ext cx="324000" cy="108000"/>
          </a:xfrm>
          <a:prstGeom prst="rect">
            <a:avLst/>
          </a:prstGeom>
          <a:pattFill prst="dkVert">
            <a:fgClr>
              <a:srgbClr val="ED7D31">
                <a:lumMod val="75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ED7D31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obarveny s1">
            <a:extLst>
              <a:ext uri="{FF2B5EF4-FFF2-40B4-BE49-F238E27FC236}">
                <a16:creationId xmlns="" xmlns:a16="http://schemas.microsoft.com/office/drawing/2014/main" id="{BE4DECDD-F7A4-4C61-A787-CA2885654882}"/>
              </a:ext>
            </a:extLst>
          </p:cNvPr>
          <p:cNvSpPr/>
          <p:nvPr/>
        </p:nvSpPr>
        <p:spPr bwMode="auto">
          <a:xfrm>
            <a:off x="4173422" y="2224234"/>
            <a:ext cx="324000" cy="108000"/>
          </a:xfrm>
          <a:prstGeom prst="rect">
            <a:avLst/>
          </a:prstGeom>
          <a:pattFill prst="dkVert">
            <a:fgClr>
              <a:srgbClr val="FF3399"/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FF3399"/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" name="Obdélník 85">
            <a:extLst>
              <a:ext uri="{FF2B5EF4-FFF2-40B4-BE49-F238E27FC236}">
                <a16:creationId xmlns="" xmlns:a16="http://schemas.microsoft.com/office/drawing/2014/main" id="{AB29D635-0ADD-4588-A058-9473C093972F}"/>
              </a:ext>
            </a:extLst>
          </p:cNvPr>
          <p:cNvSpPr/>
          <p:nvPr/>
        </p:nvSpPr>
        <p:spPr bwMode="auto">
          <a:xfrm>
            <a:off x="4873632" y="2779518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6" name="Obdélník 85">
            <a:extLst>
              <a:ext uri="{FF2B5EF4-FFF2-40B4-BE49-F238E27FC236}">
                <a16:creationId xmlns="" xmlns:a16="http://schemas.microsoft.com/office/drawing/2014/main" id="{E06AAC6B-0919-4B84-83C7-85BB7BE8EC08}"/>
              </a:ext>
            </a:extLst>
          </p:cNvPr>
          <p:cNvSpPr/>
          <p:nvPr/>
        </p:nvSpPr>
        <p:spPr bwMode="auto">
          <a:xfrm>
            <a:off x="4289852" y="301099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7" name="Obdélník 85">
            <a:extLst>
              <a:ext uri="{FF2B5EF4-FFF2-40B4-BE49-F238E27FC236}">
                <a16:creationId xmlns="" xmlns:a16="http://schemas.microsoft.com/office/drawing/2014/main" id="{1546E329-D04D-4780-A180-43958F071696}"/>
              </a:ext>
            </a:extLst>
          </p:cNvPr>
          <p:cNvSpPr/>
          <p:nvPr/>
        </p:nvSpPr>
        <p:spPr bwMode="auto">
          <a:xfrm>
            <a:off x="5184104" y="235048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8" name="Obdélník 85">
            <a:extLst>
              <a:ext uri="{FF2B5EF4-FFF2-40B4-BE49-F238E27FC236}">
                <a16:creationId xmlns="" xmlns:a16="http://schemas.microsoft.com/office/drawing/2014/main" id="{9180725B-B760-431C-8398-D7E2779F3C4C}"/>
              </a:ext>
            </a:extLst>
          </p:cNvPr>
          <p:cNvSpPr/>
          <p:nvPr/>
        </p:nvSpPr>
        <p:spPr bwMode="auto">
          <a:xfrm>
            <a:off x="5030384" y="1934434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9" name="Obdélník 85">
            <a:extLst>
              <a:ext uri="{FF2B5EF4-FFF2-40B4-BE49-F238E27FC236}">
                <a16:creationId xmlns="" xmlns:a16="http://schemas.microsoft.com/office/drawing/2014/main" id="{C2C64C98-3D24-4BAE-AF3C-169B63115C8B}"/>
              </a:ext>
            </a:extLst>
          </p:cNvPr>
          <p:cNvSpPr/>
          <p:nvPr/>
        </p:nvSpPr>
        <p:spPr bwMode="auto">
          <a:xfrm>
            <a:off x="5832176" y="2556735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0" name="Obdélník 19">
            <a:extLst>
              <a:ext uri="{FF2B5EF4-FFF2-40B4-BE49-F238E27FC236}">
                <a16:creationId xmlns="" xmlns:a16="http://schemas.microsoft.com/office/drawing/2014/main" id="{03069F0F-6368-45EE-A336-7082093B6F6C}"/>
              </a:ext>
            </a:extLst>
          </p:cNvPr>
          <p:cNvSpPr/>
          <p:nvPr/>
        </p:nvSpPr>
        <p:spPr bwMode="auto">
          <a:xfrm>
            <a:off x="4355976" y="172374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" name="Obdélník 85">
            <a:extLst>
              <a:ext uri="{FF2B5EF4-FFF2-40B4-BE49-F238E27FC236}">
                <a16:creationId xmlns="" xmlns:a16="http://schemas.microsoft.com/office/drawing/2014/main" id="{AA015FB3-60B1-4A0C-9016-EAB50FC40FE2}"/>
              </a:ext>
            </a:extLst>
          </p:cNvPr>
          <p:cNvSpPr/>
          <p:nvPr/>
        </p:nvSpPr>
        <p:spPr bwMode="auto">
          <a:xfrm>
            <a:off x="3888040" y="1913122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Obdélník 85">
            <a:extLst>
              <a:ext uri="{FF2B5EF4-FFF2-40B4-BE49-F238E27FC236}">
                <a16:creationId xmlns="" xmlns:a16="http://schemas.microsoft.com/office/drawing/2014/main" id="{ACA72497-AA73-4CE7-B435-3C5A4B5EB7BB}"/>
              </a:ext>
            </a:extLst>
          </p:cNvPr>
          <p:cNvSpPr/>
          <p:nvPr/>
        </p:nvSpPr>
        <p:spPr bwMode="auto">
          <a:xfrm>
            <a:off x="2843888" y="2198892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Obdélník 85">
            <a:extLst>
              <a:ext uri="{FF2B5EF4-FFF2-40B4-BE49-F238E27FC236}">
                <a16:creationId xmlns="" xmlns:a16="http://schemas.microsoft.com/office/drawing/2014/main" id="{9FB795D9-A7D0-4214-BE58-68C1FEE220C4}"/>
              </a:ext>
            </a:extLst>
          </p:cNvPr>
          <p:cNvSpPr/>
          <p:nvPr/>
        </p:nvSpPr>
        <p:spPr bwMode="auto">
          <a:xfrm>
            <a:off x="2960932" y="2571656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Obdélník 85">
            <a:extLst>
              <a:ext uri="{FF2B5EF4-FFF2-40B4-BE49-F238E27FC236}">
                <a16:creationId xmlns="" xmlns:a16="http://schemas.microsoft.com/office/drawing/2014/main" id="{C9FAAD1C-6D35-490A-BC69-4E52BD27C406}"/>
              </a:ext>
            </a:extLst>
          </p:cNvPr>
          <p:cNvSpPr/>
          <p:nvPr/>
        </p:nvSpPr>
        <p:spPr bwMode="auto">
          <a:xfrm>
            <a:off x="3456422" y="2419928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" name="Obdélník 85">
            <a:extLst>
              <a:ext uri="{FF2B5EF4-FFF2-40B4-BE49-F238E27FC236}">
                <a16:creationId xmlns="" xmlns:a16="http://schemas.microsoft.com/office/drawing/2014/main" id="{4C99F83B-A8D8-4031-8856-74A597971DD2}"/>
              </a:ext>
            </a:extLst>
          </p:cNvPr>
          <p:cNvSpPr/>
          <p:nvPr/>
        </p:nvSpPr>
        <p:spPr bwMode="auto">
          <a:xfrm>
            <a:off x="3766275" y="2749367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6" name="Oval 173">
            <a:extLst>
              <a:ext uri="{FF2B5EF4-FFF2-40B4-BE49-F238E27FC236}">
                <a16:creationId xmlns="" xmlns:a16="http://schemas.microsoft.com/office/drawing/2014/main" id="{82782661-F61F-444C-8149-931A0A59D6D2}"/>
              </a:ext>
            </a:extLst>
          </p:cNvPr>
          <p:cNvSpPr/>
          <p:nvPr/>
        </p:nvSpPr>
        <p:spPr>
          <a:xfrm>
            <a:off x="3635976" y="1417746"/>
            <a:ext cx="720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174">
            <a:extLst>
              <a:ext uri="{FF2B5EF4-FFF2-40B4-BE49-F238E27FC236}">
                <a16:creationId xmlns="" xmlns:a16="http://schemas.microsoft.com/office/drawing/2014/main" id="{671D717E-B66E-4C95-93E9-9B2C9C54FB98}"/>
              </a:ext>
            </a:extLst>
          </p:cNvPr>
          <p:cNvSpPr/>
          <p:nvPr/>
        </p:nvSpPr>
        <p:spPr>
          <a:xfrm>
            <a:off x="5436176" y="1970806"/>
            <a:ext cx="720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149">
            <a:extLst>
              <a:ext uri="{FF2B5EF4-FFF2-40B4-BE49-F238E27FC236}">
                <a16:creationId xmlns="" xmlns:a16="http://schemas.microsoft.com/office/drawing/2014/main" id="{E98B5146-4233-4C8B-B16C-F59FACD7597C}"/>
              </a:ext>
            </a:extLst>
          </p:cNvPr>
          <p:cNvSpPr/>
          <p:nvPr/>
        </p:nvSpPr>
        <p:spPr>
          <a:xfrm>
            <a:off x="2699872" y="1700848"/>
            <a:ext cx="720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175">
            <a:extLst>
              <a:ext uri="{FF2B5EF4-FFF2-40B4-BE49-F238E27FC236}">
                <a16:creationId xmlns="" xmlns:a16="http://schemas.microsoft.com/office/drawing/2014/main" id="{730877A0-0BDA-409B-B499-45255C279494}"/>
              </a:ext>
            </a:extLst>
          </p:cNvPr>
          <p:cNvSpPr/>
          <p:nvPr/>
        </p:nvSpPr>
        <p:spPr>
          <a:xfrm>
            <a:off x="4788104" y="2924984"/>
            <a:ext cx="720000" cy="360000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143">
            <a:extLst>
              <a:ext uri="{FF2B5EF4-FFF2-40B4-BE49-F238E27FC236}">
                <a16:creationId xmlns="" xmlns:a16="http://schemas.microsoft.com/office/drawing/2014/main" id="{236F1577-36D0-4473-82EB-1A804D95AC88}"/>
              </a:ext>
            </a:extLst>
          </p:cNvPr>
          <p:cNvSpPr txBox="1"/>
          <p:nvPr/>
        </p:nvSpPr>
        <p:spPr>
          <a:xfrm>
            <a:off x="1979712" y="3717032"/>
            <a:ext cx="4315852" cy="1138773"/>
          </a:xfrm>
          <a:prstGeom prst="rect">
            <a:avLst/>
          </a:prstGeom>
          <a:noFill/>
        </p:spPr>
        <p:txBody>
          <a:bodyPr wrap="none" lIns="36000" rIns="36000" rtlCol="0">
            <a:spAutoFit/>
          </a:bodyPr>
          <a:lstStyle/>
          <a:p>
            <a:pPr marL="0" marR="0" lvl="3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</a:rPr>
              <a:t>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→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A       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2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→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C       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s</a:t>
            </a:r>
            <a:r>
              <a:rPr kumimoji="0" lang="en-US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3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→ </a:t>
            </a:r>
            <a:r>
              <a:rPr kumimoji="0" lang="en-US" b="1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C</a:t>
            </a:r>
          </a:p>
          <a:p>
            <a:pPr marL="0" lvl="3">
              <a:spcBef>
                <a:spcPts val="600"/>
              </a:spcBef>
              <a:defRPr/>
            </a:pPr>
            <a:r>
              <a:rPr lang="en-GB"/>
              <a:t>two MWs match if </a:t>
            </a:r>
            <a:r>
              <a:rPr lang="en-GB" smtClean="0"/>
              <a:t>they are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identical</a:t>
            </a:r>
          </a:p>
          <a:p>
            <a:pPr marL="0" lvl="3">
              <a:spcBef>
                <a:spcPts val="600"/>
              </a:spcBef>
              <a:defRPr/>
            </a:pPr>
            <a:r>
              <a:rPr lang="en-US" kern="0" smtClean="0"/>
              <a:t>Unwanted behavior: </a:t>
            </a:r>
            <a:r>
              <a:rPr lang="en-US" b="1" kern="0">
                <a:solidFill>
                  <a:srgbClr val="7030A0"/>
                </a:solidFill>
              </a:rPr>
              <a:t>s</a:t>
            </a:r>
            <a:r>
              <a:rPr lang="en-US" b="1" kern="0" baseline="-25000">
                <a:solidFill>
                  <a:srgbClr val="7030A0"/>
                </a:solidFill>
              </a:rPr>
              <a:t>2</a:t>
            </a:r>
            <a:r>
              <a:rPr lang="en-US" kern="0" smtClean="0"/>
              <a:t> matches </a:t>
            </a:r>
            <a:r>
              <a:rPr lang="en-US" b="1" kern="0" smtClean="0">
                <a:solidFill>
                  <a:srgbClr val="C00000"/>
                </a:solidFill>
              </a:rPr>
              <a:t>s</a:t>
            </a:r>
            <a:r>
              <a:rPr lang="en-US" b="1" kern="0" baseline="-25000" smtClean="0">
                <a:solidFill>
                  <a:srgbClr val="C00000"/>
                </a:solidFill>
              </a:rPr>
              <a:t>3</a:t>
            </a:r>
            <a:r>
              <a:rPr lang="en-US" kern="0" smtClean="0"/>
              <a:t> but not </a:t>
            </a:r>
            <a:r>
              <a:rPr lang="en-US" b="1" kern="0" smtClean="0">
                <a:solidFill>
                  <a:srgbClr val="FF3399"/>
                </a:solidFill>
              </a:rPr>
              <a:t>s</a:t>
            </a:r>
            <a:r>
              <a:rPr lang="en-US" b="1" kern="0" baseline="-25000" smtClean="0">
                <a:solidFill>
                  <a:srgbClr val="FF3399"/>
                </a:solidFill>
              </a:rPr>
              <a:t>1</a:t>
            </a:r>
            <a:r>
              <a:rPr lang="en-US" b="1" kern="0" smtClean="0">
                <a:solidFill>
                  <a:srgbClr val="FFC000"/>
                </a:solidFill>
              </a:rPr>
              <a:t> 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  <a:p>
            <a:pPr marL="0" marR="0" lvl="3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</p:txBody>
      </p:sp>
      <p:sp>
        <p:nvSpPr>
          <p:cNvPr id="34" name="Ovál 33"/>
          <p:cNvSpPr/>
          <p:nvPr/>
        </p:nvSpPr>
        <p:spPr>
          <a:xfrm>
            <a:off x="3881880" y="2052652"/>
            <a:ext cx="1080182" cy="7282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ovéPole 34"/>
          <p:cNvSpPr txBox="1"/>
          <p:nvPr/>
        </p:nvSpPr>
        <p:spPr>
          <a:xfrm>
            <a:off x="611560" y="3717032"/>
            <a:ext cx="1259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smtClean="0"/>
              <a:t>Hard MWs:</a:t>
            </a:r>
            <a:endParaRPr lang="en-GB" b="1"/>
          </a:p>
        </p:txBody>
      </p:sp>
      <p:sp>
        <p:nvSpPr>
          <p:cNvPr id="36" name="TextBox 143">
            <a:extLst>
              <a:ext uri="{FF2B5EF4-FFF2-40B4-BE49-F238E27FC236}">
                <a16:creationId xmlns="" xmlns:a16="http://schemas.microsoft.com/office/drawing/2014/main" id="{236F1577-36D0-4473-82EB-1A804D95AC88}"/>
              </a:ext>
            </a:extLst>
          </p:cNvPr>
          <p:cNvSpPr txBox="1"/>
          <p:nvPr/>
        </p:nvSpPr>
        <p:spPr>
          <a:xfrm>
            <a:off x="1979712" y="5026531"/>
            <a:ext cx="6764600" cy="1138773"/>
          </a:xfrm>
          <a:prstGeom prst="rect">
            <a:avLst/>
          </a:prstGeom>
          <a:noFill/>
        </p:spPr>
        <p:txBody>
          <a:bodyPr wrap="none" lIns="36000" rIns="36000" rtlCol="0">
            <a:spAutoFit/>
          </a:bodyPr>
          <a:lstStyle/>
          <a:p>
            <a:pPr marL="0" lvl="3">
              <a:spcBef>
                <a:spcPts val="600"/>
              </a:spcBef>
              <a:defRPr/>
            </a:pPr>
            <a:r>
              <a:rPr lang="en-US" b="1" kern="0" smtClean="0">
                <a:solidFill>
                  <a:srgbClr val="FF3399"/>
                </a:solidFill>
              </a:rPr>
              <a:t>s</a:t>
            </a:r>
            <a:r>
              <a:rPr lang="en-US" b="1" kern="0" baseline="-25000" smtClean="0">
                <a:solidFill>
                  <a:srgbClr val="FF3399"/>
                </a:solidFill>
              </a:rPr>
              <a:t>1</a:t>
            </a:r>
            <a:r>
              <a:rPr lang="en-US" kern="0" smtClean="0">
                <a:solidFill>
                  <a:prstClr val="black"/>
                </a:solidFill>
              </a:rPr>
              <a:t> </a:t>
            </a:r>
            <a:r>
              <a:rPr lang="en-US" kern="0">
                <a:solidFill>
                  <a:prstClr val="black"/>
                </a:solidFill>
              </a:rPr>
              <a:t>→ </a:t>
            </a:r>
            <a:r>
              <a:rPr lang="en-US" kern="0" smtClean="0">
                <a:solidFill>
                  <a:prstClr val="black"/>
                </a:solidFill>
              </a:rPr>
              <a:t>(</a:t>
            </a:r>
            <a:r>
              <a:rPr lang="en-US" b="1" kern="0" smtClean="0">
                <a:solidFill>
                  <a:srgbClr val="FFC000"/>
                </a:solidFill>
              </a:rPr>
              <a:t>A</a:t>
            </a:r>
            <a:r>
              <a:rPr lang="en-US" kern="0" smtClean="0">
                <a:solidFill>
                  <a:prstClr val="black"/>
                </a:solidFill>
              </a:rPr>
              <a:t>,{</a:t>
            </a:r>
            <a:r>
              <a:rPr lang="en-US" b="1" kern="0" smtClean="0">
                <a:solidFill>
                  <a:srgbClr val="ED7D31"/>
                </a:solidFill>
              </a:rPr>
              <a:t>D</a:t>
            </a:r>
            <a:r>
              <a:rPr lang="en-US" kern="0" smtClean="0">
                <a:solidFill>
                  <a:prstClr val="black"/>
                </a:solidFill>
              </a:rPr>
              <a:t>})</a:t>
            </a:r>
            <a:r>
              <a:rPr lang="en-US" b="1" kern="0" smtClean="0">
                <a:solidFill>
                  <a:srgbClr val="FFC000"/>
                </a:solidFill>
              </a:rPr>
              <a:t>     </a:t>
            </a:r>
            <a:r>
              <a:rPr lang="en-US" b="1" kern="0">
                <a:solidFill>
                  <a:srgbClr val="7030A0"/>
                </a:solidFill>
              </a:rPr>
              <a:t>s</a:t>
            </a:r>
            <a:r>
              <a:rPr lang="en-US" b="1" kern="0" baseline="-25000">
                <a:solidFill>
                  <a:srgbClr val="7030A0"/>
                </a:solidFill>
              </a:rPr>
              <a:t>2</a:t>
            </a:r>
            <a:r>
              <a:rPr lang="en-US" kern="0">
                <a:solidFill>
                  <a:prstClr val="black"/>
                </a:solidFill>
              </a:rPr>
              <a:t> → </a:t>
            </a:r>
            <a:r>
              <a:rPr lang="en-US" kern="0" smtClean="0">
                <a:solidFill>
                  <a:prstClr val="black"/>
                </a:solidFill>
              </a:rPr>
              <a:t>(</a:t>
            </a:r>
            <a:r>
              <a:rPr lang="en-US" b="1" kern="0" smtClean="0">
                <a:solidFill>
                  <a:srgbClr val="FFC000"/>
                </a:solidFill>
              </a:rPr>
              <a:t>C</a:t>
            </a:r>
            <a:r>
              <a:rPr lang="en-US" kern="0" smtClean="0">
                <a:solidFill>
                  <a:prstClr val="black"/>
                </a:solidFill>
              </a:rPr>
              <a:t>,{</a:t>
            </a:r>
            <a:r>
              <a:rPr lang="en-US" b="1" kern="0" smtClean="0">
                <a:solidFill>
                  <a:srgbClr val="ED7D31"/>
                </a:solidFill>
              </a:rPr>
              <a:t>A</a:t>
            </a:r>
            <a:r>
              <a:rPr lang="cs-CZ" b="1" kern="0">
                <a:solidFill>
                  <a:srgbClr val="ED7D31"/>
                </a:solidFill>
              </a:rPr>
              <a:t>,B</a:t>
            </a:r>
            <a:r>
              <a:rPr lang="en-US" kern="0" smtClean="0">
                <a:solidFill>
                  <a:prstClr val="black"/>
                </a:solidFill>
              </a:rPr>
              <a:t>})</a:t>
            </a:r>
            <a:r>
              <a:rPr lang="en-US" b="1" kern="0" smtClean="0">
                <a:solidFill>
                  <a:srgbClr val="FFC000"/>
                </a:solidFill>
              </a:rPr>
              <a:t>     </a:t>
            </a:r>
            <a:r>
              <a:rPr lang="en-US" b="1" kern="0">
                <a:solidFill>
                  <a:srgbClr val="C00000"/>
                </a:solidFill>
              </a:rPr>
              <a:t>s</a:t>
            </a:r>
            <a:r>
              <a:rPr lang="en-US" b="1" kern="0" baseline="-25000">
                <a:solidFill>
                  <a:srgbClr val="C00000"/>
                </a:solidFill>
              </a:rPr>
              <a:t>3</a:t>
            </a:r>
            <a:r>
              <a:rPr lang="en-US" kern="0">
                <a:solidFill>
                  <a:prstClr val="black"/>
                </a:solidFill>
              </a:rPr>
              <a:t> → </a:t>
            </a:r>
            <a:r>
              <a:rPr lang="en-US" kern="0" smtClean="0">
                <a:solidFill>
                  <a:prstClr val="black"/>
                </a:solidFill>
              </a:rPr>
              <a:t>(</a:t>
            </a:r>
            <a:r>
              <a:rPr lang="en-US" b="1" kern="0" smtClean="0">
                <a:solidFill>
                  <a:srgbClr val="FFC000"/>
                </a:solidFill>
              </a:rPr>
              <a:t>C</a:t>
            </a:r>
            <a:r>
              <a:rPr lang="en-US" kern="0" smtClean="0">
                <a:solidFill>
                  <a:prstClr val="black"/>
                </a:solidFill>
              </a:rPr>
              <a:t>,{</a:t>
            </a:r>
            <a:r>
              <a:rPr lang="en-US" b="1" kern="0" smtClean="0">
                <a:solidFill>
                  <a:srgbClr val="ED7D31"/>
                </a:solidFill>
              </a:rPr>
              <a:t>D</a:t>
            </a:r>
            <a:r>
              <a:rPr lang="en-US" kern="0" smtClean="0">
                <a:solidFill>
                  <a:prstClr val="black"/>
                </a:solidFill>
              </a:rPr>
              <a:t>})</a:t>
            </a:r>
          </a:p>
          <a:p>
            <a:pPr marL="0" lvl="3">
              <a:spcBef>
                <a:spcPts val="600"/>
              </a:spcBef>
              <a:defRPr/>
            </a:pPr>
            <a:r>
              <a:rPr lang="en-GB"/>
              <a:t>two MWs match if their </a:t>
            </a:r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intersection contains at least one base element</a:t>
            </a:r>
          </a:p>
          <a:p>
            <a:pPr marL="0" lvl="3">
              <a:spcBef>
                <a:spcPts val="600"/>
              </a:spcBef>
              <a:defRPr/>
            </a:pPr>
            <a:r>
              <a:rPr lang="en-US" b="1" kern="0" smtClean="0">
                <a:solidFill>
                  <a:srgbClr val="7030A0"/>
                </a:solidFill>
              </a:rPr>
              <a:t>s</a:t>
            </a:r>
            <a:r>
              <a:rPr lang="en-US" b="1" kern="0" baseline="-25000" smtClean="0">
                <a:solidFill>
                  <a:srgbClr val="7030A0"/>
                </a:solidFill>
              </a:rPr>
              <a:t>2</a:t>
            </a:r>
            <a:r>
              <a:rPr lang="en-US" kern="0" smtClean="0"/>
              <a:t> matches both </a:t>
            </a:r>
            <a:r>
              <a:rPr lang="en-US" b="1" kern="0" smtClean="0">
                <a:solidFill>
                  <a:srgbClr val="C00000"/>
                </a:solidFill>
              </a:rPr>
              <a:t>s</a:t>
            </a:r>
            <a:r>
              <a:rPr lang="en-US" b="1" kern="0" baseline="-25000" smtClean="0">
                <a:solidFill>
                  <a:srgbClr val="C00000"/>
                </a:solidFill>
              </a:rPr>
              <a:t>3</a:t>
            </a:r>
            <a:r>
              <a:rPr lang="en-US" kern="0" smtClean="0"/>
              <a:t> and </a:t>
            </a:r>
            <a:r>
              <a:rPr lang="en-US" b="1" kern="0" smtClean="0">
                <a:solidFill>
                  <a:srgbClr val="FF3399"/>
                </a:solidFill>
              </a:rPr>
              <a:t>s</a:t>
            </a:r>
            <a:r>
              <a:rPr lang="en-US" b="1" kern="0" baseline="-25000" smtClean="0">
                <a:solidFill>
                  <a:srgbClr val="FF3399"/>
                </a:solidFill>
              </a:rPr>
              <a:t>1</a:t>
            </a:r>
            <a:r>
              <a:rPr lang="en-US" b="1" kern="0" smtClean="0">
                <a:solidFill>
                  <a:srgbClr val="FFC000"/>
                </a:solidFill>
              </a:rPr>
              <a:t> 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  <a:p>
            <a:pPr marL="0" marR="0" lvl="3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11560" y="5026531"/>
            <a:ext cx="118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smtClean="0"/>
              <a:t>Soft MWs:</a:t>
            </a:r>
            <a:endParaRPr lang="en-GB" b="1"/>
          </a:p>
        </p:txBody>
      </p:sp>
      <p:cxnSp>
        <p:nvCxnSpPr>
          <p:cNvPr id="38" name="Straight Arrow Connector 147">
            <a:extLst>
              <a:ext uri="{FF2B5EF4-FFF2-40B4-BE49-F238E27FC236}">
                <a16:creationId xmlns="" xmlns:a16="http://schemas.microsoft.com/office/drawing/2014/main" id="{0727CE5C-416A-4B4D-A9A9-92B20E21B159}"/>
              </a:ext>
            </a:extLst>
          </p:cNvPr>
          <p:cNvCxnSpPr>
            <a:cxnSpLocks/>
            <a:stCxn id="44" idx="0"/>
          </p:cNvCxnSpPr>
          <p:nvPr/>
        </p:nvCxnSpPr>
        <p:spPr>
          <a:xfrm flipH="1" flipV="1">
            <a:off x="4221384" y="1781074"/>
            <a:ext cx="114038" cy="44660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48">
            <a:extLst>
              <a:ext uri="{FF2B5EF4-FFF2-40B4-BE49-F238E27FC236}">
                <a16:creationId xmlns="" xmlns:a16="http://schemas.microsoft.com/office/drawing/2014/main" id="{8F8462FA-2B19-4F8D-BF69-322E69F4C9DA}"/>
              </a:ext>
            </a:extLst>
          </p:cNvPr>
          <p:cNvCxnSpPr>
            <a:cxnSpLocks/>
          </p:cNvCxnSpPr>
          <p:nvPr/>
        </p:nvCxnSpPr>
        <p:spPr>
          <a:xfrm flipH="1" flipV="1">
            <a:off x="3464035" y="1937881"/>
            <a:ext cx="676938" cy="34380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4">
            <a:extLst>
              <a:ext uri="{FF2B5EF4-FFF2-40B4-BE49-F238E27FC236}">
                <a16:creationId xmlns="" xmlns:a16="http://schemas.microsoft.com/office/drawing/2014/main" id="{DAE04857-03B0-4652-B184-1C0AFFB1105C}"/>
              </a:ext>
            </a:extLst>
          </p:cNvPr>
          <p:cNvSpPr txBox="1"/>
          <p:nvPr/>
        </p:nvSpPr>
        <p:spPr>
          <a:xfrm>
            <a:off x="4221384" y="1873807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>
                <a:solidFill>
                  <a:srgbClr val="C00000"/>
                </a:solidFill>
              </a:rPr>
              <a:t>base</a:t>
            </a:r>
            <a:endParaRPr lang="en-US" sz="1200" i="1" dirty="0">
              <a:solidFill>
                <a:srgbClr val="C00000"/>
              </a:solidFill>
            </a:endParaRPr>
          </a:p>
        </p:txBody>
      </p:sp>
      <p:sp>
        <p:nvSpPr>
          <p:cNvPr id="41" name="TextBox 101">
            <a:extLst>
              <a:ext uri="{FF2B5EF4-FFF2-40B4-BE49-F238E27FC236}">
                <a16:creationId xmlns="" xmlns:a16="http://schemas.microsoft.com/office/drawing/2014/main" id="{015AF585-40D2-4384-8447-EBC411330336}"/>
              </a:ext>
            </a:extLst>
          </p:cNvPr>
          <p:cNvSpPr txBox="1"/>
          <p:nvPr/>
        </p:nvSpPr>
        <p:spPr>
          <a:xfrm>
            <a:off x="3153590" y="2107966"/>
            <a:ext cx="789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>
                <a:solidFill>
                  <a:srgbClr val="C00000"/>
                </a:solidFill>
              </a:rPr>
              <a:t>expand</a:t>
            </a:r>
            <a:r>
              <a:rPr lang="en-US" sz="1200" i="1" dirty="0">
                <a:solidFill>
                  <a:srgbClr val="C00000"/>
                </a:solidFill>
              </a:rPr>
              <a:t>ed</a:t>
            </a:r>
          </a:p>
        </p:txBody>
      </p:sp>
      <p:sp>
        <p:nvSpPr>
          <p:cNvPr id="43" name="Ovál 42"/>
          <p:cNvSpPr/>
          <p:nvPr/>
        </p:nvSpPr>
        <p:spPr>
          <a:xfrm>
            <a:off x="3881880" y="2046598"/>
            <a:ext cx="1080182" cy="728245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bdélník 85">
            <a:extLst>
              <a:ext uri="{FF2B5EF4-FFF2-40B4-BE49-F238E27FC236}">
                <a16:creationId xmlns="" xmlns:a16="http://schemas.microsoft.com/office/drawing/2014/main" id="{9180725B-B760-431C-8398-D7E2779F3C4C}"/>
              </a:ext>
            </a:extLst>
          </p:cNvPr>
          <p:cNvSpPr/>
          <p:nvPr/>
        </p:nvSpPr>
        <p:spPr bwMode="auto">
          <a:xfrm>
            <a:off x="4173422" y="2227682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5" name="Obdélník 85">
            <a:extLst>
              <a:ext uri="{FF2B5EF4-FFF2-40B4-BE49-F238E27FC236}">
                <a16:creationId xmlns="" xmlns:a16="http://schemas.microsoft.com/office/drawing/2014/main" id="{1546E329-D04D-4780-A180-43958F071696}"/>
              </a:ext>
            </a:extLst>
          </p:cNvPr>
          <p:cNvSpPr/>
          <p:nvPr/>
        </p:nvSpPr>
        <p:spPr bwMode="auto">
          <a:xfrm>
            <a:off x="4394908" y="2492225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6" name="Obdélník 85">
            <a:extLst>
              <a:ext uri="{FF2B5EF4-FFF2-40B4-BE49-F238E27FC236}">
                <a16:creationId xmlns="" xmlns:a16="http://schemas.microsoft.com/office/drawing/2014/main" id="{1546E329-D04D-4780-A180-43958F071696}"/>
              </a:ext>
            </a:extLst>
          </p:cNvPr>
          <p:cNvSpPr/>
          <p:nvPr/>
        </p:nvSpPr>
        <p:spPr bwMode="auto">
          <a:xfrm>
            <a:off x="3257872" y="2964184"/>
            <a:ext cx="324000" cy="108000"/>
          </a:xfrm>
          <a:prstGeom prst="rect">
            <a:avLst/>
          </a:prstGeom>
          <a:pattFill prst="dkVert">
            <a:fgClr>
              <a:srgbClr val="44546A">
                <a:lumMod val="60000"/>
                <a:lumOff val="40000"/>
              </a:srgbClr>
            </a:fgClr>
            <a:bgClr>
              <a:srgbClr val="44546A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420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64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450913" y="4937323"/>
            <a:ext cx="8424936" cy="1224136"/>
          </a:xfrm>
          <a:prstGeom prst="rect">
            <a:avLst/>
          </a:prstGeom>
          <a:noFill/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143">
            <a:extLst>
              <a:ext uri="{FF2B5EF4-FFF2-40B4-BE49-F238E27FC236}">
                <a16:creationId xmlns="" xmlns:a16="http://schemas.microsoft.com/office/drawing/2014/main" id="{236F1577-36D0-4473-82EB-1A804D95AC88}"/>
              </a:ext>
            </a:extLst>
          </p:cNvPr>
          <p:cNvSpPr txBox="1"/>
          <p:nvPr/>
        </p:nvSpPr>
        <p:spPr>
          <a:xfrm>
            <a:off x="1979712" y="5032226"/>
            <a:ext cx="4086622" cy="369332"/>
          </a:xfrm>
          <a:prstGeom prst="rect">
            <a:avLst/>
          </a:prstGeom>
          <a:noFill/>
        </p:spPr>
        <p:txBody>
          <a:bodyPr wrap="none" lIns="36000" rIns="36000" rtlCol="0">
            <a:spAutoFit/>
          </a:bodyPr>
          <a:lstStyle/>
          <a:p>
            <a:pPr marL="0" lvl="3">
              <a:spcBef>
                <a:spcPts val="600"/>
              </a:spcBef>
              <a:defRPr/>
            </a:pPr>
            <a:r>
              <a:rPr lang="en-US" b="1" kern="0" smtClean="0">
                <a:solidFill>
                  <a:srgbClr val="FF3399"/>
                </a:solidFill>
              </a:rPr>
              <a:t>s</a:t>
            </a:r>
            <a:r>
              <a:rPr lang="en-US" b="1" kern="0" baseline="-25000" smtClean="0">
                <a:solidFill>
                  <a:srgbClr val="FF3399"/>
                </a:solidFill>
              </a:rPr>
              <a:t>1</a:t>
            </a:r>
            <a:r>
              <a:rPr lang="en-US" kern="0" smtClean="0">
                <a:solidFill>
                  <a:prstClr val="black"/>
                </a:solidFill>
              </a:rPr>
              <a:t> </a:t>
            </a:r>
            <a:r>
              <a:rPr lang="en-US" kern="0">
                <a:solidFill>
                  <a:prstClr val="black"/>
                </a:solidFill>
              </a:rPr>
              <a:t>→ </a:t>
            </a:r>
            <a:r>
              <a:rPr lang="en-US" kern="0" smtClean="0">
                <a:solidFill>
                  <a:prstClr val="black"/>
                </a:solidFill>
              </a:rPr>
              <a:t>(</a:t>
            </a:r>
            <a:r>
              <a:rPr lang="en-US" b="1" kern="0" smtClean="0">
                <a:solidFill>
                  <a:srgbClr val="FFC000"/>
                </a:solidFill>
              </a:rPr>
              <a:t>A</a:t>
            </a:r>
            <a:r>
              <a:rPr lang="en-US" kern="0" smtClean="0">
                <a:solidFill>
                  <a:schemeClr val="bg1"/>
                </a:solidFill>
              </a:rPr>
              <a:t>,{</a:t>
            </a:r>
            <a:r>
              <a:rPr lang="en-US" b="1" kern="0" smtClean="0">
                <a:solidFill>
                  <a:schemeClr val="bg1"/>
                </a:solidFill>
              </a:rPr>
              <a:t>D</a:t>
            </a:r>
            <a:r>
              <a:rPr lang="en-US" kern="0" smtClean="0">
                <a:solidFill>
                  <a:schemeClr val="bg1"/>
                </a:solidFill>
              </a:rPr>
              <a:t>}</a:t>
            </a:r>
            <a:r>
              <a:rPr lang="en-US" kern="0" smtClean="0">
                <a:solidFill>
                  <a:prstClr val="black"/>
                </a:solidFill>
              </a:rPr>
              <a:t>)</a:t>
            </a:r>
            <a:r>
              <a:rPr lang="en-US" b="1" kern="0" smtClean="0">
                <a:solidFill>
                  <a:srgbClr val="FFC000"/>
                </a:solidFill>
              </a:rPr>
              <a:t>     </a:t>
            </a:r>
            <a:r>
              <a:rPr lang="en-US" b="1" kern="0">
                <a:solidFill>
                  <a:srgbClr val="7030A0"/>
                </a:solidFill>
              </a:rPr>
              <a:t>s</a:t>
            </a:r>
            <a:r>
              <a:rPr lang="en-US" b="1" kern="0" baseline="-25000">
                <a:solidFill>
                  <a:srgbClr val="7030A0"/>
                </a:solidFill>
              </a:rPr>
              <a:t>2</a:t>
            </a:r>
            <a:r>
              <a:rPr lang="en-US" kern="0">
                <a:solidFill>
                  <a:prstClr val="black"/>
                </a:solidFill>
              </a:rPr>
              <a:t> → </a:t>
            </a:r>
            <a:r>
              <a:rPr lang="en-US" kern="0" smtClean="0">
                <a:solidFill>
                  <a:prstClr val="black"/>
                </a:solidFill>
              </a:rPr>
              <a:t>(</a:t>
            </a:r>
            <a:r>
              <a:rPr lang="en-US" b="1" kern="0" smtClean="0">
                <a:solidFill>
                  <a:srgbClr val="FFC000"/>
                </a:solidFill>
              </a:rPr>
              <a:t>C</a:t>
            </a:r>
            <a:r>
              <a:rPr lang="en-US" kern="0" smtClean="0">
                <a:solidFill>
                  <a:schemeClr val="bg1"/>
                </a:solidFill>
              </a:rPr>
              <a:t>,{</a:t>
            </a:r>
            <a:r>
              <a:rPr lang="en-US" b="1" kern="0" smtClean="0">
                <a:solidFill>
                  <a:schemeClr val="bg1"/>
                </a:solidFill>
              </a:rPr>
              <a:t>A</a:t>
            </a:r>
            <a:r>
              <a:rPr lang="cs-CZ" b="1" kern="0">
                <a:solidFill>
                  <a:schemeClr val="bg1"/>
                </a:solidFill>
              </a:rPr>
              <a:t>,B</a:t>
            </a:r>
            <a:r>
              <a:rPr lang="en-US" kern="0" smtClean="0">
                <a:solidFill>
                  <a:schemeClr val="bg1"/>
                </a:solidFill>
              </a:rPr>
              <a:t>}</a:t>
            </a:r>
            <a:r>
              <a:rPr lang="en-US" kern="0" smtClean="0">
                <a:solidFill>
                  <a:prstClr val="black"/>
                </a:solidFill>
              </a:rPr>
              <a:t>)</a:t>
            </a:r>
            <a:r>
              <a:rPr lang="en-US" b="1" kern="0" smtClean="0">
                <a:solidFill>
                  <a:srgbClr val="FFC000"/>
                </a:solidFill>
              </a:rPr>
              <a:t>     </a:t>
            </a:r>
            <a:r>
              <a:rPr lang="en-US" b="1" kern="0">
                <a:solidFill>
                  <a:srgbClr val="C00000"/>
                </a:solidFill>
              </a:rPr>
              <a:t>s</a:t>
            </a:r>
            <a:r>
              <a:rPr lang="en-US" b="1" kern="0" baseline="-25000">
                <a:solidFill>
                  <a:srgbClr val="C00000"/>
                </a:solidFill>
              </a:rPr>
              <a:t>3</a:t>
            </a:r>
            <a:r>
              <a:rPr lang="en-US" kern="0">
                <a:solidFill>
                  <a:prstClr val="black"/>
                </a:solidFill>
              </a:rPr>
              <a:t> → </a:t>
            </a:r>
            <a:r>
              <a:rPr lang="en-US" kern="0" smtClean="0">
                <a:solidFill>
                  <a:prstClr val="black"/>
                </a:solidFill>
              </a:rPr>
              <a:t>(</a:t>
            </a:r>
            <a:r>
              <a:rPr lang="en-US" b="1" kern="0" smtClean="0">
                <a:solidFill>
                  <a:srgbClr val="FFC000"/>
                </a:solidFill>
              </a:rPr>
              <a:t>C</a:t>
            </a:r>
            <a:r>
              <a:rPr lang="en-US" kern="0" smtClean="0">
                <a:solidFill>
                  <a:schemeClr val="bg1"/>
                </a:solidFill>
              </a:rPr>
              <a:t>,{</a:t>
            </a:r>
            <a:r>
              <a:rPr lang="en-US" b="1" kern="0" smtClean="0">
                <a:solidFill>
                  <a:schemeClr val="bg1"/>
                </a:solidFill>
              </a:rPr>
              <a:t>D</a:t>
            </a:r>
            <a:r>
              <a:rPr lang="en-US" kern="0" smtClean="0">
                <a:solidFill>
                  <a:schemeClr val="bg1"/>
                </a:solidFill>
              </a:rPr>
              <a:t>}</a:t>
            </a:r>
            <a:r>
              <a:rPr lang="en-US" kern="0" smtClean="0">
                <a:solidFill>
                  <a:prstClr val="black"/>
                </a:solidFill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8668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4" grpId="0" animBg="1"/>
      <p:bldP spid="34" grpId="1" animBg="1"/>
      <p:bldP spid="35" grpId="0"/>
      <p:bldP spid="37" grpId="0"/>
      <p:bldP spid="40" grpId="0"/>
      <p:bldP spid="41" grpId="0"/>
      <p:bldP spid="43" grpId="0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8" grpId="0" build="allAtOnce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Motion Words – baseline evaluation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12570"/>
          </a:xfrm>
        </p:spPr>
        <p:txBody>
          <a:bodyPr>
            <a:noAutofit/>
          </a:bodyPr>
          <a:lstStyle/>
          <a:p>
            <a:r>
              <a:rPr lang="en-GB" smtClean="0"/>
              <a:t>Task: </a:t>
            </a:r>
            <a:r>
              <a:rPr lang="en-GB" smtClean="0">
                <a:solidFill>
                  <a:srgbClr val="E46C0A"/>
                </a:solidFill>
              </a:rPr>
              <a:t>action search </a:t>
            </a:r>
            <a:r>
              <a:rPr lang="en-GB" smtClean="0"/>
              <a:t>over the </a:t>
            </a:r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PKU-MMD dataset </a:t>
            </a:r>
          </a:p>
          <a:p>
            <a:pPr lvl="1"/>
            <a:r>
              <a:rPr lang="en-GB" smtClean="0"/>
              <a:t>20K actions, 43 </a:t>
            </a:r>
            <a:r>
              <a:rPr lang="en-GB"/>
              <a:t>classes of daily activities (e.g., “drink”, “wave hand”, “stand-up</a:t>
            </a:r>
            <a:r>
              <a:rPr lang="en-GB" smtClean="0"/>
              <a:t>”)</a:t>
            </a:r>
          </a:p>
          <a:p>
            <a:pPr lvl="1"/>
            <a:r>
              <a:rPr lang="en-GB" smtClean="0"/>
              <a:t>20-NN search</a:t>
            </a:r>
          </a:p>
          <a:p>
            <a:r>
              <a:rPr lang="en-GB" smtClean="0"/>
              <a:t>Method: </a:t>
            </a:r>
            <a:r>
              <a:rPr lang="en-GB" smtClean="0">
                <a:solidFill>
                  <a:srgbClr val="E46C0A"/>
                </a:solidFill>
              </a:rPr>
              <a:t>sequential scan </a:t>
            </a:r>
            <a:r>
              <a:rPr lang="en-GB" smtClean="0"/>
              <a:t>with </a:t>
            </a:r>
            <a:r>
              <a:rPr lang="en-GB" smtClean="0">
                <a:solidFill>
                  <a:srgbClr val="E46C0A"/>
                </a:solidFill>
              </a:rPr>
              <a:t>Dynamic Time Warping </a:t>
            </a:r>
            <a:r>
              <a:rPr lang="en-GB" smtClean="0"/>
              <a:t>(DTW)</a:t>
            </a:r>
            <a:endParaRPr lang="en-GB"/>
          </a:p>
          <a:p>
            <a:endParaRPr lang="en-GB" smtClean="0"/>
          </a:p>
          <a:p>
            <a:endParaRPr lang="en-GB"/>
          </a:p>
          <a:p>
            <a:endParaRPr lang="en-GB" smtClean="0"/>
          </a:p>
          <a:p>
            <a:endParaRPr lang="en-GB"/>
          </a:p>
          <a:p>
            <a:endParaRPr lang="en-GB" smtClean="0"/>
          </a:p>
          <a:p>
            <a:r>
              <a:rPr lang="en-GB" smtClean="0"/>
              <a:t>Important observations about soft MWs:</a:t>
            </a:r>
          </a:p>
          <a:p>
            <a:pPr lvl="1"/>
            <a:r>
              <a:rPr lang="en-GB" smtClean="0"/>
              <a:t>Action -&gt; </a:t>
            </a:r>
            <a:r>
              <a:rPr lang="en-GB" smtClean="0">
                <a:solidFill>
                  <a:srgbClr val="E46C0A"/>
                </a:solidFill>
              </a:rPr>
              <a:t>motion document</a:t>
            </a:r>
            <a:r>
              <a:rPr lang="en-GB" smtClean="0"/>
              <a:t>, average size 25 soft MWs</a:t>
            </a:r>
          </a:p>
          <a:p>
            <a:pPr lvl="1"/>
            <a:r>
              <a:rPr lang="en-GB" smtClean="0"/>
              <a:t>Soft-MWs work well when there is quite a </a:t>
            </a:r>
            <a:r>
              <a:rPr lang="en-GB" smtClean="0">
                <a:solidFill>
                  <a:srgbClr val="E46C0A"/>
                </a:solidFill>
              </a:rPr>
              <a:t>high number of elements per MW</a:t>
            </a:r>
          </a:p>
          <a:p>
            <a:pPr lvl="2"/>
            <a:r>
              <a:rPr lang="en-GB" smtClean="0"/>
              <a:t>We use 1500 partitions and up to 20 elements per </a:t>
            </a:r>
            <a:r>
              <a:rPr lang="en-GB"/>
              <a:t>MW; 372K unique soft </a:t>
            </a:r>
            <a:r>
              <a:rPr lang="en-GB" smtClean="0"/>
              <a:t>MWs</a:t>
            </a:r>
          </a:p>
          <a:p>
            <a:pPr lvl="1"/>
            <a:r>
              <a:rPr lang="en-GB" smtClean="0"/>
              <a:t>This implies that </a:t>
            </a:r>
            <a:r>
              <a:rPr lang="en-GB" smtClean="0">
                <a:solidFill>
                  <a:srgbClr val="E46C0A"/>
                </a:solidFill>
              </a:rPr>
              <a:t>each MW has many matching MWs</a:t>
            </a:r>
          </a:p>
          <a:p>
            <a:pPr lvl="2"/>
            <a:r>
              <a:rPr lang="en-GB"/>
              <a:t>On average, there are </a:t>
            </a:r>
            <a:r>
              <a:rPr lang="en-GB">
                <a:solidFill>
                  <a:srgbClr val="E46C0A"/>
                </a:solidFill>
              </a:rPr>
              <a:t>12,436 </a:t>
            </a:r>
            <a:r>
              <a:rPr lang="en-GB" smtClean="0">
                <a:solidFill>
                  <a:srgbClr val="E46C0A"/>
                </a:solidFill>
              </a:rPr>
              <a:t>matches </a:t>
            </a:r>
            <a:r>
              <a:rPr lang="en-GB" smtClean="0"/>
              <a:t>for each soft MW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608321"/>
              </p:ext>
            </p:extLst>
          </p:nvPr>
        </p:nvGraphicFramePr>
        <p:xfrm>
          <a:off x="1259632" y="2780928"/>
          <a:ext cx="6096000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smtClean="0"/>
                        <a:t>Method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Precision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Costs [ms]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smtClean="0"/>
                        <a:t>DTW on skeletons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54.19 %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92,589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smtClean="0"/>
                        <a:t>DTW on hard MWs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51.82 %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415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smtClean="0"/>
                        <a:t>DTW on soft MWs</a:t>
                      </a:r>
                      <a:endParaRPr lang="en-GB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smtClean="0"/>
                        <a:t>60.60 %</a:t>
                      </a:r>
                      <a:endParaRPr lang="en-GB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smtClean="0"/>
                        <a:t>648</a:t>
                      </a:r>
                      <a:endParaRPr lang="en-GB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73852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Efficient Processing of Soft-MW Documents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70"/>
          </a:xfrm>
        </p:spPr>
        <p:txBody>
          <a:bodyPr>
            <a:normAutofit lnSpcReduction="10000"/>
          </a:bodyPr>
          <a:lstStyle/>
          <a:p>
            <a:r>
              <a:rPr lang="en-GB" smtClean="0"/>
              <a:t>Basic idea: adopt inverted files indexing from text retrieval</a:t>
            </a:r>
          </a:p>
          <a:p>
            <a:pPr lvl="1"/>
            <a:r>
              <a:rPr lang="en-GB" u="sng" smtClean="0"/>
              <a:t>Model</a:t>
            </a:r>
            <a:r>
              <a:rPr lang="en-GB" smtClean="0"/>
              <a:t>: Treat </a:t>
            </a:r>
            <a:r>
              <a:rPr lang="en-GB"/>
              <a:t>documents as </a:t>
            </a:r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bags of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words (BoW)</a:t>
            </a:r>
          </a:p>
          <a:p>
            <a:pPr marL="457200" lvl="1" indent="0">
              <a:buNone/>
              <a:tabLst>
                <a:tab pos="1438275" algn="l"/>
              </a:tabLst>
            </a:pPr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GB" smtClean="0"/>
              <a:t>Compare query </a:t>
            </a:r>
            <a:r>
              <a:rPr lang="en-GB" b="1" i="1">
                <a:solidFill>
                  <a:srgbClr val="44546A"/>
                </a:solidFill>
              </a:rPr>
              <a:t>Q</a:t>
            </a:r>
            <a:r>
              <a:rPr lang="en-GB"/>
              <a:t> and document </a:t>
            </a:r>
            <a:r>
              <a:rPr lang="en-GB" b="1" i="1">
                <a:solidFill>
                  <a:srgbClr val="44546A"/>
                </a:solidFill>
              </a:rPr>
              <a:t>D</a:t>
            </a:r>
            <a:r>
              <a:rPr lang="en-GB"/>
              <a:t> using </a:t>
            </a:r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Cosine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similarity</a:t>
            </a:r>
          </a:p>
          <a:p>
            <a:pPr lvl="1"/>
            <a:r>
              <a:rPr lang="en-GB" u="sng" smtClean="0"/>
              <a:t>Indexing</a:t>
            </a:r>
            <a:r>
              <a:rPr lang="en-GB" smtClean="0"/>
              <a:t>: Construct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 posting lists (PLs) </a:t>
            </a:r>
            <a:r>
              <a:rPr lang="en-GB" smtClean="0"/>
              <a:t>for individual words</a:t>
            </a:r>
          </a:p>
          <a:p>
            <a:pPr lvl="2"/>
            <a:r>
              <a:rPr lang="en-GB" smtClean="0"/>
              <a:t>Ordered using TF-IDF weights</a:t>
            </a:r>
            <a:endParaRPr lang="en-GB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u="sng" smtClean="0"/>
              <a:t>Searching</a:t>
            </a:r>
            <a:r>
              <a:rPr lang="en-GB" smtClean="0"/>
              <a:t>: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Traverse only promising parts of PLs for query words</a:t>
            </a:r>
            <a:endParaRPr lang="en-GB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GB"/>
          </a:p>
          <a:p>
            <a:r>
              <a:rPr lang="en-GB" smtClean="0"/>
              <a:t>Soft-MWs </a:t>
            </a:r>
            <a:r>
              <a:rPr lang="en-GB"/>
              <a:t>in the bag-of-words model</a:t>
            </a:r>
          </a:p>
          <a:p>
            <a:pPr lvl="1"/>
            <a:r>
              <a:rPr lang="en-GB" smtClean="0"/>
              <a:t>Motions can be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easily represented by bags</a:t>
            </a:r>
            <a:r>
              <a:rPr lang="en-GB" smtClean="0"/>
              <a:t> of soft MWs</a:t>
            </a:r>
          </a:p>
          <a:p>
            <a:pPr lvl="1"/>
            <a:r>
              <a:rPr lang="en-GB" smtClean="0"/>
              <a:t>To achieve sufficient search quality, we apply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two-phase </a:t>
            </a:r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retrieval</a:t>
            </a:r>
          </a:p>
          <a:p>
            <a:pPr lvl="2"/>
            <a:r>
              <a:rPr lang="en-GB"/>
              <a:t>BoW+Cosine for candidate retrieval</a:t>
            </a:r>
          </a:p>
          <a:p>
            <a:pPr lvl="2"/>
            <a:r>
              <a:rPr lang="en-GB"/>
              <a:t>MW sequences+DTW for </a:t>
            </a:r>
            <a:r>
              <a:rPr lang="en-GB" smtClean="0"/>
              <a:t>re-ranking</a:t>
            </a:r>
            <a:endParaRPr lang="en-GB"/>
          </a:p>
          <a:p>
            <a:pPr lvl="1"/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Cosine computation </a:t>
            </a:r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is problematic </a:t>
            </a:r>
            <a:r>
              <a:rPr lang="en-GB" smtClean="0"/>
              <a:t>because of the </a:t>
            </a:r>
            <a:r>
              <a:rPr lang="en-GB"/>
              <a:t>soft-MW </a:t>
            </a:r>
            <a:r>
              <a:rPr lang="en-GB" smtClean="0"/>
              <a:t>matching</a:t>
            </a:r>
          </a:p>
          <a:p>
            <a:pPr lvl="2"/>
            <a:r>
              <a:rPr lang="en-GB" smtClean="0"/>
              <a:t>A </a:t>
            </a:r>
            <a:r>
              <a:rPr lang="en-GB"/>
              <a:t>single MW from </a:t>
            </a:r>
            <a:r>
              <a:rPr lang="en-GB" b="1" i="1">
                <a:solidFill>
                  <a:srgbClr val="44546A"/>
                </a:solidFill>
              </a:rPr>
              <a:t>Q</a:t>
            </a:r>
            <a:r>
              <a:rPr lang="en-GB"/>
              <a:t> can </a:t>
            </a:r>
            <a:r>
              <a:rPr lang="en-GB">
                <a:solidFill>
                  <a:srgbClr val="E46C0A"/>
                </a:solidFill>
              </a:rPr>
              <a:t>match multiple MWs </a:t>
            </a:r>
            <a:r>
              <a:rPr lang="en-GB"/>
              <a:t>in </a:t>
            </a:r>
            <a:r>
              <a:rPr lang="en-GB" b="1" i="1">
                <a:solidFill>
                  <a:srgbClr val="44546A"/>
                </a:solidFill>
              </a:rPr>
              <a:t>D</a:t>
            </a:r>
            <a:r>
              <a:rPr lang="en-GB"/>
              <a:t> and vice </a:t>
            </a:r>
            <a:r>
              <a:rPr lang="en-GB" smtClean="0"/>
              <a:t>versa</a:t>
            </a:r>
          </a:p>
          <a:p>
            <a:pPr lvl="3"/>
            <a:r>
              <a:rPr lang="en-GB" smtClean="0"/>
              <a:t>There are </a:t>
            </a:r>
            <a:r>
              <a:rPr lang="en-GB" smtClean="0">
                <a:solidFill>
                  <a:srgbClr val="E46C0A"/>
                </a:solidFill>
              </a:rPr>
              <a:t>12,436 </a:t>
            </a:r>
            <a:r>
              <a:rPr lang="en-GB">
                <a:solidFill>
                  <a:srgbClr val="E46C0A"/>
                </a:solidFill>
              </a:rPr>
              <a:t>matches </a:t>
            </a:r>
            <a:r>
              <a:rPr lang="en-GB"/>
              <a:t>for each soft </a:t>
            </a:r>
            <a:r>
              <a:rPr lang="en-GB" smtClean="0"/>
              <a:t>MW!</a:t>
            </a:r>
            <a:endParaRPr lang="en-GB"/>
          </a:p>
          <a:p>
            <a:pPr lvl="2"/>
            <a:r>
              <a:rPr lang="en-GB" smtClean="0">
                <a:solidFill>
                  <a:schemeClr val="accent6">
                    <a:lumMod val="75000"/>
                  </a:schemeClr>
                </a:solidFill>
              </a:rPr>
              <a:t>TF-IDF </a:t>
            </a:r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weighting </a:t>
            </a:r>
            <a:r>
              <a:rPr lang="en-GB" smtClean="0"/>
              <a:t>does not work</a:t>
            </a:r>
          </a:p>
          <a:p>
            <a:pPr lvl="2"/>
            <a:r>
              <a:rPr lang="en-GB" sz="1800" b="1"/>
              <a:t>W</a:t>
            </a:r>
            <a:r>
              <a:rPr lang="en-GB" sz="1800" b="1" smtClean="0"/>
              <a:t>e needed to </a:t>
            </a:r>
            <a:r>
              <a:rPr lang="en-GB" sz="1800" b="1" smtClean="0">
                <a:solidFill>
                  <a:schemeClr val="accent6">
                    <a:lumMod val="75000"/>
                  </a:schemeClr>
                </a:solidFill>
              </a:rPr>
              <a:t>re-think the PL constr</a:t>
            </a:r>
            <a:r>
              <a:rPr lang="en-GB" sz="1800" b="1" smtClean="0">
                <a:solidFill>
                  <a:srgbClr val="E46C0A"/>
                </a:solidFill>
              </a:rPr>
              <a:t>uct</a:t>
            </a:r>
            <a:r>
              <a:rPr lang="en-GB" sz="1800" b="1" smtClean="0">
                <a:solidFill>
                  <a:schemeClr val="accent6">
                    <a:lumMod val="75000"/>
                  </a:schemeClr>
                </a:solidFill>
              </a:rPr>
              <a:t>ion and processing</a:t>
            </a:r>
            <a:endParaRPr lang="en-GB" sz="1800" b="1"/>
          </a:p>
        </p:txBody>
      </p:sp>
      <p:sp>
        <p:nvSpPr>
          <p:cNvPr id="6" name="Šipka doprava 5"/>
          <p:cNvSpPr/>
          <p:nvPr/>
        </p:nvSpPr>
        <p:spPr>
          <a:xfrm>
            <a:off x="1286594" y="5962868"/>
            <a:ext cx="338888" cy="242316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rdce 6"/>
          <p:cNvSpPr/>
          <p:nvPr/>
        </p:nvSpPr>
        <p:spPr>
          <a:xfrm flipH="1">
            <a:off x="8103840" y="332656"/>
            <a:ext cx="381744" cy="36004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  <a:ln w="50800" cmpd="dbl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802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Basic and Expanded Posting Lists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/>
            <a:r>
              <a:rPr lang="en-GB" smtClean="0">
                <a:solidFill>
                  <a:srgbClr val="E46C0A"/>
                </a:solidFill>
              </a:rPr>
              <a:t>Basic posting list: </a:t>
            </a:r>
            <a:r>
              <a:rPr lang="en-GB" b="1" i="1" smtClean="0">
                <a:solidFill>
                  <a:srgbClr val="44546A"/>
                </a:solidFill>
              </a:rPr>
              <a:t>PL(w)</a:t>
            </a:r>
            <a:r>
              <a:rPr lang="en-GB" smtClean="0">
                <a:solidFill>
                  <a:srgbClr val="C00000"/>
                </a:solidFill>
              </a:rPr>
              <a:t> </a:t>
            </a:r>
            <a:r>
              <a:rPr lang="en-GB" smtClean="0"/>
              <a:t>is the </a:t>
            </a:r>
            <a:r>
              <a:rPr lang="en-GB"/>
              <a:t>standard </a:t>
            </a:r>
            <a:r>
              <a:rPr lang="en-GB" smtClean="0"/>
              <a:t>list </a:t>
            </a:r>
            <a:r>
              <a:rPr lang="en-GB"/>
              <a:t>of documents containing MW </a:t>
            </a:r>
            <a:r>
              <a:rPr lang="en-GB" b="1" i="1" smtClean="0">
                <a:solidFill>
                  <a:srgbClr val="44546A"/>
                </a:solidFill>
              </a:rPr>
              <a:t>w</a:t>
            </a:r>
            <a:endParaRPr lang="en-GB" b="1" i="1" baseline="-25000" smtClean="0">
              <a:solidFill>
                <a:srgbClr val="44546A"/>
              </a:solidFill>
            </a:endParaRPr>
          </a:p>
          <a:p>
            <a:pPr marL="342900" lvl="1" indent="-342900"/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Expanded posting lists</a:t>
            </a:r>
            <a:r>
              <a:rPr lang="en-GB"/>
              <a:t>: </a:t>
            </a:r>
            <a:r>
              <a:rPr lang="en-GB" b="1" i="1">
                <a:solidFill>
                  <a:srgbClr val="44546A"/>
                </a:solidFill>
              </a:rPr>
              <a:t>PL</a:t>
            </a:r>
            <a:r>
              <a:rPr lang="en-GB" b="1" i="1" baseline="30000" smtClean="0">
                <a:solidFill>
                  <a:srgbClr val="44546A"/>
                </a:solidFill>
              </a:rPr>
              <a:t>+</a:t>
            </a:r>
            <a:r>
              <a:rPr lang="en-GB" b="1" i="1" smtClean="0">
                <a:solidFill>
                  <a:srgbClr val="44546A"/>
                </a:solidFill>
              </a:rPr>
              <a:t>(w) </a:t>
            </a:r>
            <a:r>
              <a:rPr lang="en-GB"/>
              <a:t>consists of </a:t>
            </a:r>
            <a:r>
              <a:rPr lang="en-GB" smtClean="0"/>
              <a:t>documents </a:t>
            </a:r>
            <a:r>
              <a:rPr lang="en-GB"/>
              <a:t>that contain </a:t>
            </a:r>
            <a:r>
              <a:rPr lang="en-GB" b="1" i="1" smtClean="0">
                <a:solidFill>
                  <a:srgbClr val="44546A"/>
                </a:solidFill>
              </a:rPr>
              <a:t>w</a:t>
            </a:r>
            <a:r>
              <a:rPr lang="en-GB" smtClean="0"/>
              <a:t> </a:t>
            </a:r>
            <a:r>
              <a:rPr lang="en-GB"/>
              <a:t>or any of its matching </a:t>
            </a:r>
            <a:r>
              <a:rPr lang="en-GB" smtClean="0"/>
              <a:t>words</a:t>
            </a:r>
          </a:p>
          <a:p>
            <a:pPr marL="742950" lvl="2" indent="-342900"/>
            <a:r>
              <a:rPr lang="en-GB" b="1" i="1">
                <a:solidFill>
                  <a:srgbClr val="44546A"/>
                </a:solidFill>
              </a:rPr>
              <a:t>PL</a:t>
            </a:r>
            <a:r>
              <a:rPr lang="en-GB" b="1" i="1" baseline="30000">
                <a:solidFill>
                  <a:srgbClr val="44546A"/>
                </a:solidFill>
              </a:rPr>
              <a:t>+</a:t>
            </a:r>
            <a:r>
              <a:rPr lang="en-GB" b="1" i="1">
                <a:solidFill>
                  <a:srgbClr val="44546A"/>
                </a:solidFill>
              </a:rPr>
              <a:t>(w) </a:t>
            </a:r>
            <a:r>
              <a:rPr lang="en-GB" smtClean="0"/>
              <a:t>can be constructed by merging basic PLs of all words that match </a:t>
            </a:r>
            <a:r>
              <a:rPr lang="en-GB" b="1" i="1">
                <a:solidFill>
                  <a:srgbClr val="44546A"/>
                </a:solidFill>
              </a:rPr>
              <a:t>w</a:t>
            </a:r>
            <a:r>
              <a:rPr lang="en-GB"/>
              <a:t> </a:t>
            </a:r>
            <a:endParaRPr lang="en-GB" smtClean="0"/>
          </a:p>
          <a:p>
            <a:pPr marL="342900" lvl="1" indent="-342900"/>
            <a:endParaRPr lang="en-GB" b="1" i="1">
              <a:solidFill>
                <a:srgbClr val="44546A"/>
              </a:solidFill>
            </a:endParaRPr>
          </a:p>
          <a:p>
            <a:pPr marL="342900" lvl="1" indent="-342900"/>
            <a:endParaRPr lang="en-GB" b="1" i="1" smtClean="0">
              <a:solidFill>
                <a:srgbClr val="44546A"/>
              </a:solidFill>
            </a:endParaRPr>
          </a:p>
          <a:p>
            <a:pPr marL="342900" lvl="1" indent="-342900"/>
            <a:endParaRPr lang="en-GB" b="1" i="1">
              <a:solidFill>
                <a:srgbClr val="44546A"/>
              </a:solidFill>
            </a:endParaRPr>
          </a:p>
          <a:p>
            <a:pPr marL="342900" lvl="1" indent="-342900"/>
            <a:endParaRPr lang="en-GB" b="1" i="1" smtClean="0">
              <a:solidFill>
                <a:srgbClr val="44546A"/>
              </a:solidFill>
            </a:endParaRPr>
          </a:p>
          <a:p>
            <a:pPr marL="342900" lvl="1" indent="-342900"/>
            <a:endParaRPr lang="en-GB" b="1" i="1">
              <a:solidFill>
                <a:srgbClr val="44546A"/>
              </a:solidFill>
            </a:endParaRPr>
          </a:p>
          <a:p>
            <a:pPr marL="342900" lvl="1" indent="-342900"/>
            <a:endParaRPr lang="en-GB" b="1" i="1" smtClean="0">
              <a:solidFill>
                <a:srgbClr val="44546A"/>
              </a:solidFill>
            </a:endParaRPr>
          </a:p>
          <a:p>
            <a:pPr marL="342900" lvl="1" indent="-342900"/>
            <a:endParaRPr lang="en-GB" smtClean="0"/>
          </a:p>
          <a:p>
            <a:pPr marL="342900" lvl="1" indent="-342900"/>
            <a:endParaRPr lang="en-GB"/>
          </a:p>
          <a:p>
            <a:pPr marL="342900" lvl="1" indent="-342900"/>
            <a:r>
              <a:rPr lang="en-GB" smtClean="0"/>
              <a:t>We </a:t>
            </a:r>
            <a:r>
              <a:rPr lang="en-GB" smtClean="0">
                <a:solidFill>
                  <a:srgbClr val="E46C0A"/>
                </a:solidFill>
              </a:rPr>
              <a:t>store the basic PLs</a:t>
            </a:r>
            <a:r>
              <a:rPr lang="en-GB" smtClean="0"/>
              <a:t> and construct the </a:t>
            </a:r>
            <a:r>
              <a:rPr lang="en-GB" smtClean="0">
                <a:solidFill>
                  <a:srgbClr val="E46C0A"/>
                </a:solidFill>
              </a:rPr>
              <a:t>necessary PL</a:t>
            </a:r>
            <a:r>
              <a:rPr lang="en-GB" baseline="30000" smtClean="0">
                <a:solidFill>
                  <a:srgbClr val="E46C0A"/>
                </a:solidFill>
              </a:rPr>
              <a:t>+</a:t>
            </a:r>
            <a:r>
              <a:rPr lang="en-GB" smtClean="0">
                <a:solidFill>
                  <a:srgbClr val="E46C0A"/>
                </a:solidFill>
              </a:rPr>
              <a:t> during query evaluation</a:t>
            </a:r>
          </a:p>
          <a:p>
            <a:pPr lvl="1"/>
            <a:r>
              <a:rPr lang="en-GB" sz="1600" smtClean="0"/>
              <a:t>Low memory requierements</a:t>
            </a:r>
          </a:p>
          <a:p>
            <a:r>
              <a:rPr lang="en-GB" sz="1800" smtClean="0"/>
              <a:t>We need </a:t>
            </a:r>
            <a:r>
              <a:rPr lang="en-GB" sz="1800" smtClean="0">
                <a:solidFill>
                  <a:srgbClr val="E46C0A"/>
                </a:solidFill>
              </a:rPr>
              <a:t>auxiliary index </a:t>
            </a:r>
            <a:r>
              <a:rPr lang="en-GB" sz="1800" smtClean="0"/>
              <a:t>for fast identification of matching MWs</a:t>
            </a:r>
            <a:endParaRPr lang="en-GB" sz="1800"/>
          </a:p>
          <a:p>
            <a:pPr marL="342900" lvl="1" indent="-342900"/>
            <a:endParaRPr lang="en-GB" b="1" i="1" smtClean="0">
              <a:solidFill>
                <a:srgbClr val="44546A"/>
              </a:solidFill>
            </a:endParaRPr>
          </a:p>
          <a:p>
            <a:pPr marL="742950" lvl="2" indent="-342900"/>
            <a:endParaRPr lang="en-GB" b="1" i="1">
              <a:solidFill>
                <a:srgbClr val="44546A"/>
              </a:solidFill>
            </a:endParaRPr>
          </a:p>
          <a:p>
            <a:endParaRPr lang="en-GB"/>
          </a:p>
        </p:txBody>
      </p:sp>
      <p:sp>
        <p:nvSpPr>
          <p:cNvPr id="5" name="TextBox 2">
            <a:extLst>
              <a:ext uri="{FF2B5EF4-FFF2-40B4-BE49-F238E27FC236}">
                <a16:creationId xmlns="" xmlns:a16="http://schemas.microsoft.com/office/drawing/2014/main" id="{DF7A6698-3BF1-4820-98D8-D19B3664D1DF}"/>
              </a:ext>
            </a:extLst>
          </p:cNvPr>
          <p:cNvSpPr txBox="1"/>
          <p:nvPr/>
        </p:nvSpPr>
        <p:spPr>
          <a:xfrm>
            <a:off x="3342106" y="2780928"/>
            <a:ext cx="4974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</a:rPr>
              <a:t>(A,{B,C})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matches: </a:t>
            </a:r>
            <a:r>
              <a:rPr kumimoji="0" lang="en-GB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</a:rPr>
              <a:t>(A,{B,C})</a:t>
            </a: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0" lang="en-GB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</a:rPr>
              <a:t>(A,{C,D})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0" lang="en-GB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</a:rPr>
              <a:t>(B,{C,D})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0" lang="en-GB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</a:rPr>
              <a:t>(G,{A,F})</a:t>
            </a:r>
            <a:endParaRPr kumimoji="0" lang="en-US" sz="1600" b="1" i="1" u="none" strike="noStrike" kern="0" cap="none" spc="0" normalizeH="0" baseline="0" noProof="0" dirty="0" smtClean="0">
              <a:ln>
                <a:noFill/>
              </a:ln>
              <a:solidFill>
                <a:srgbClr val="44546A"/>
              </a:solidFill>
              <a:effectLst/>
              <a:uLnTx/>
              <a:uFillTx/>
            </a:endParaRPr>
          </a:p>
        </p:txBody>
      </p:sp>
      <p:sp>
        <p:nvSpPr>
          <p:cNvPr id="6" name="TextBox 3">
            <a:extLst>
              <a:ext uri="{FF2B5EF4-FFF2-40B4-BE49-F238E27FC236}">
                <a16:creationId xmlns="" xmlns:a16="http://schemas.microsoft.com/office/drawing/2014/main" id="{53EF0559-6301-4187-B29C-90D73FA50166}"/>
              </a:ext>
            </a:extLst>
          </p:cNvPr>
          <p:cNvSpPr txBox="1"/>
          <p:nvPr/>
        </p:nvSpPr>
        <p:spPr>
          <a:xfrm>
            <a:off x="5016211" y="3357411"/>
            <a:ext cx="504000" cy="738664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7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7E283F0C-3FEF-4E86-A93C-256BEF258108}"/>
              </a:ext>
            </a:extLst>
          </p:cNvPr>
          <p:cNvSpPr txBox="1"/>
          <p:nvPr/>
        </p:nvSpPr>
        <p:spPr>
          <a:xfrm>
            <a:off x="5883235" y="3357411"/>
            <a:ext cx="504000" cy="738664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8" name="TextBox 5">
            <a:extLst>
              <a:ext uri="{FF2B5EF4-FFF2-40B4-BE49-F238E27FC236}">
                <a16:creationId xmlns="" xmlns:a16="http://schemas.microsoft.com/office/drawing/2014/main" id="{6223BCA7-09F3-4417-8F86-6D65027DBB39}"/>
              </a:ext>
            </a:extLst>
          </p:cNvPr>
          <p:cNvSpPr txBox="1"/>
          <p:nvPr/>
        </p:nvSpPr>
        <p:spPr>
          <a:xfrm>
            <a:off x="6758262" y="3357411"/>
            <a:ext cx="504000" cy="738664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8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="" xmlns:a16="http://schemas.microsoft.com/office/drawing/2014/main" id="{FF49D1AE-125D-4020-8AFF-A3DC076B93B9}"/>
              </a:ext>
            </a:extLst>
          </p:cNvPr>
          <p:cNvSpPr txBox="1"/>
          <p:nvPr/>
        </p:nvSpPr>
        <p:spPr>
          <a:xfrm>
            <a:off x="7658004" y="3357411"/>
            <a:ext cx="504000" cy="738664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8</a:t>
            </a:r>
          </a:p>
        </p:txBody>
      </p:sp>
      <p:cxnSp>
        <p:nvCxnSpPr>
          <p:cNvPr id="10" name="Straight Connector 7">
            <a:extLst>
              <a:ext uri="{FF2B5EF4-FFF2-40B4-BE49-F238E27FC236}">
                <a16:creationId xmlns="" xmlns:a16="http://schemas.microsoft.com/office/drawing/2014/main" id="{1E49BE6B-F6B7-46C8-AD8A-22101C436B0B}"/>
              </a:ext>
            </a:extLst>
          </p:cNvPr>
          <p:cNvCxnSpPr>
            <a:cxnSpLocks/>
          </p:cNvCxnSpPr>
          <p:nvPr/>
        </p:nvCxnSpPr>
        <p:spPr>
          <a:xfrm>
            <a:off x="5276551" y="3102580"/>
            <a:ext cx="1" cy="1800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1" name="Straight Connector 8">
            <a:extLst>
              <a:ext uri="{FF2B5EF4-FFF2-40B4-BE49-F238E27FC236}">
                <a16:creationId xmlns="" xmlns:a16="http://schemas.microsoft.com/office/drawing/2014/main" id="{893DBD50-2968-483B-AD12-2A28F162816B}"/>
              </a:ext>
            </a:extLst>
          </p:cNvPr>
          <p:cNvCxnSpPr>
            <a:cxnSpLocks/>
          </p:cNvCxnSpPr>
          <p:nvPr/>
        </p:nvCxnSpPr>
        <p:spPr>
          <a:xfrm flipH="1">
            <a:off x="7048644" y="3130491"/>
            <a:ext cx="0" cy="1800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" name="Straight Connector 9">
            <a:extLst>
              <a:ext uri="{FF2B5EF4-FFF2-40B4-BE49-F238E27FC236}">
                <a16:creationId xmlns="" xmlns:a16="http://schemas.microsoft.com/office/drawing/2014/main" id="{CC9D98FB-AA7B-40A7-A441-DDCA45564C7F}"/>
              </a:ext>
            </a:extLst>
          </p:cNvPr>
          <p:cNvCxnSpPr>
            <a:cxnSpLocks/>
          </p:cNvCxnSpPr>
          <p:nvPr/>
        </p:nvCxnSpPr>
        <p:spPr>
          <a:xfrm>
            <a:off x="7915647" y="3130491"/>
            <a:ext cx="0" cy="1800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3" name="Straight Connector 10">
            <a:extLst>
              <a:ext uri="{FF2B5EF4-FFF2-40B4-BE49-F238E27FC236}">
                <a16:creationId xmlns="" xmlns:a16="http://schemas.microsoft.com/office/drawing/2014/main" id="{AB985811-9316-4CC0-A49B-1D92D794A6D1}"/>
              </a:ext>
            </a:extLst>
          </p:cNvPr>
          <p:cNvCxnSpPr>
            <a:cxnSpLocks/>
          </p:cNvCxnSpPr>
          <p:nvPr/>
        </p:nvCxnSpPr>
        <p:spPr>
          <a:xfrm flipV="1">
            <a:off x="6140878" y="3130491"/>
            <a:ext cx="0" cy="1800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4" name="Right Brace 13">
            <a:extLst>
              <a:ext uri="{FF2B5EF4-FFF2-40B4-BE49-F238E27FC236}">
                <a16:creationId xmlns="" xmlns:a16="http://schemas.microsoft.com/office/drawing/2014/main" id="{BE8ED867-9932-4BB9-A40F-A8C9DF0C1256}"/>
              </a:ext>
            </a:extLst>
          </p:cNvPr>
          <p:cNvSpPr/>
          <p:nvPr/>
        </p:nvSpPr>
        <p:spPr>
          <a:xfrm rot="5400000">
            <a:off x="6481895" y="2477300"/>
            <a:ext cx="216000" cy="3348000"/>
          </a:xfrm>
          <a:prstGeom prst="rightBrace">
            <a:avLst>
              <a:gd name="adj1" fmla="val 83356"/>
              <a:gd name="adj2" fmla="val 50000"/>
            </a:avLst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5">
            <a:extLst>
              <a:ext uri="{FF2B5EF4-FFF2-40B4-BE49-F238E27FC236}">
                <a16:creationId xmlns="" xmlns:a16="http://schemas.microsoft.com/office/drawing/2014/main" id="{EE1BAF94-76E9-434C-9BB8-C2621E0D70BC}"/>
              </a:ext>
            </a:extLst>
          </p:cNvPr>
          <p:cNvSpPr txBox="1"/>
          <p:nvPr/>
        </p:nvSpPr>
        <p:spPr>
          <a:xfrm>
            <a:off x="5398758" y="4437531"/>
            <a:ext cx="2530898" cy="307777"/>
          </a:xfrm>
          <a:prstGeom prst="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1 </a:t>
            </a: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2</a:t>
            </a:r>
            <a:r>
              <a:rPr lang="en-GB" sz="1400" kern="0" baseline="-25000">
                <a:solidFill>
                  <a:prstClr val="black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3</a:t>
            </a:r>
            <a:r>
              <a:rPr lang="en-GB" sz="1400" kern="0" baseline="-25000">
                <a:solidFill>
                  <a:prstClr val="black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4</a:t>
            </a:r>
            <a:r>
              <a:rPr lang="en-GB" sz="1400" kern="0">
                <a:solidFill>
                  <a:prstClr val="black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5</a:t>
            </a:r>
            <a:r>
              <a:rPr lang="en-GB" sz="1400" kern="0" baseline="-25000">
                <a:solidFill>
                  <a:prstClr val="black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7</a:t>
            </a:r>
            <a:r>
              <a:rPr lang="en-GB" sz="1400" kern="0" baseline="-25000" dirty="0">
                <a:solidFill>
                  <a:prstClr val="black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8</a:t>
            </a:r>
            <a:endParaRPr kumimoji="0" lang="en-GB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16" name="TextBox 35">
            <a:extLst>
              <a:ext uri="{FF2B5EF4-FFF2-40B4-BE49-F238E27FC236}">
                <a16:creationId xmlns="" xmlns:a16="http://schemas.microsoft.com/office/drawing/2014/main" id="{97CE3E2E-1741-4E96-8CE4-C8ACFFB0EF91}"/>
              </a:ext>
            </a:extLst>
          </p:cNvPr>
          <p:cNvSpPr txBox="1"/>
          <p:nvPr/>
        </p:nvSpPr>
        <p:spPr>
          <a:xfrm>
            <a:off x="2762025" y="3531423"/>
            <a:ext cx="926857" cy="33855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Basic PLs</a:t>
            </a:r>
            <a:endParaRPr kumimoji="0" lang="en-US" sz="16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" name="TextBox 37">
            <a:extLst>
              <a:ext uri="{FF2B5EF4-FFF2-40B4-BE49-F238E27FC236}">
                <a16:creationId xmlns="" xmlns:a16="http://schemas.microsoft.com/office/drawing/2014/main" id="{61E7CBE4-B570-4369-9A21-F5B20904B95D}"/>
              </a:ext>
            </a:extLst>
          </p:cNvPr>
          <p:cNvSpPr txBox="1"/>
          <p:nvPr/>
        </p:nvSpPr>
        <p:spPr>
          <a:xfrm>
            <a:off x="2734462" y="4444878"/>
            <a:ext cx="2350323" cy="33855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lvl="0"/>
            <a:r>
              <a:rPr kumimoji="0" lang="en-GB" sz="1600" b="0" i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Expanded PL</a:t>
            </a:r>
            <a:r>
              <a:rPr kumimoji="0" lang="en-GB" sz="1600" b="0" i="1" u="none" strike="noStrike" kern="0" cap="none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for </a:t>
            </a:r>
            <a:r>
              <a:rPr lang="en-GB" sz="1600" b="1" i="1" kern="0">
                <a:solidFill>
                  <a:srgbClr val="44546A"/>
                </a:solidFill>
              </a:rPr>
              <a:t>(A,{B,C})</a:t>
            </a:r>
            <a:r>
              <a:rPr kumimoji="0" lang="en-GB" sz="1600" b="0" i="1" u="none" strike="noStrike" kern="0" cap="none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sz="16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1026" name="Picture 2" descr="Binary Tree Icons - Download Free Vector Icons | Noun Project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48029"/>
            <a:ext cx="907576" cy="90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677854" y="3801205"/>
            <a:ext cx="1445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rgbClr val="C00000"/>
                </a:solidFill>
              </a:rPr>
              <a:t>MW-matching index</a:t>
            </a:r>
            <a:endParaRPr lang="en-GB" sz="1600">
              <a:solidFill>
                <a:srgbClr val="C0000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386710" y="2780928"/>
            <a:ext cx="792000" cy="321652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Volný tvar 25"/>
          <p:cNvSpPr/>
          <p:nvPr/>
        </p:nvSpPr>
        <p:spPr>
          <a:xfrm>
            <a:off x="1777195" y="2924220"/>
            <a:ext cx="1460809" cy="156117"/>
          </a:xfrm>
          <a:custGeom>
            <a:avLst/>
            <a:gdLst>
              <a:gd name="connsiteX0" fmla="*/ 1460809 w 1460809"/>
              <a:gd name="connsiteY0" fmla="*/ 0 h 156117"/>
              <a:gd name="connsiteX1" fmla="*/ 301083 w 1460809"/>
              <a:gd name="connsiteY1" fmla="*/ 33453 h 156117"/>
              <a:gd name="connsiteX2" fmla="*/ 0 w 1460809"/>
              <a:gd name="connsiteY2" fmla="*/ 156117 h 156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0809" h="156117">
                <a:moveTo>
                  <a:pt x="1460809" y="0"/>
                </a:moveTo>
                <a:cubicBezTo>
                  <a:pt x="1002680" y="3717"/>
                  <a:pt x="544551" y="7434"/>
                  <a:pt x="301083" y="33453"/>
                </a:cubicBezTo>
                <a:cubicBezTo>
                  <a:pt x="57615" y="59473"/>
                  <a:pt x="28807" y="107795"/>
                  <a:pt x="0" y="156117"/>
                </a:cubicBezTo>
              </a:path>
            </a:pathLst>
          </a:custGeom>
          <a:noFill/>
          <a:ln w="635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Volný tvar 26"/>
          <p:cNvSpPr/>
          <p:nvPr/>
        </p:nvSpPr>
        <p:spPr>
          <a:xfrm>
            <a:off x="2067126" y="3169546"/>
            <a:ext cx="3033226" cy="501805"/>
          </a:xfrm>
          <a:custGeom>
            <a:avLst/>
            <a:gdLst>
              <a:gd name="connsiteX0" fmla="*/ 0 w 3033226"/>
              <a:gd name="connsiteY0" fmla="*/ 501805 h 501805"/>
              <a:gd name="connsiteX1" fmla="*/ 880947 w 3033226"/>
              <a:gd name="connsiteY1" fmla="*/ 133815 h 501805"/>
              <a:gd name="connsiteX2" fmla="*/ 2676293 w 3033226"/>
              <a:gd name="connsiteY2" fmla="*/ 111513 h 501805"/>
              <a:gd name="connsiteX3" fmla="*/ 3033132 w 3033226"/>
              <a:gd name="connsiteY3" fmla="*/ 0 h 501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3226" h="501805">
                <a:moveTo>
                  <a:pt x="0" y="501805"/>
                </a:moveTo>
                <a:cubicBezTo>
                  <a:pt x="217449" y="350334"/>
                  <a:pt x="434898" y="198864"/>
                  <a:pt x="880947" y="133815"/>
                </a:cubicBezTo>
                <a:cubicBezTo>
                  <a:pt x="1326996" y="68766"/>
                  <a:pt x="2317596" y="133815"/>
                  <a:pt x="2676293" y="111513"/>
                </a:cubicBezTo>
                <a:cubicBezTo>
                  <a:pt x="3034991" y="89210"/>
                  <a:pt x="3034061" y="44605"/>
                  <a:pt x="3033132" y="0"/>
                </a:cubicBezTo>
              </a:path>
            </a:pathLst>
          </a:custGeom>
          <a:noFill/>
          <a:ln w="635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bdélník 31"/>
          <p:cNvSpPr/>
          <p:nvPr/>
        </p:nvSpPr>
        <p:spPr>
          <a:xfrm>
            <a:off x="4959407" y="2780928"/>
            <a:ext cx="3304488" cy="321652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3">
            <a:extLst>
              <a:ext uri="{FF2B5EF4-FFF2-40B4-BE49-F238E27FC236}">
                <a16:creationId xmlns="" xmlns:a16="http://schemas.microsoft.com/office/drawing/2014/main" id="{53EF0559-6301-4187-B29C-90D73FA50166}"/>
              </a:ext>
            </a:extLst>
          </p:cNvPr>
          <p:cNvSpPr txBox="1"/>
          <p:nvPr/>
        </p:nvSpPr>
        <p:spPr>
          <a:xfrm>
            <a:off x="3530710" y="3354104"/>
            <a:ext cx="504000" cy="738664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D</a:t>
            </a:r>
            <a:r>
              <a:rPr kumimoji="0" lang="en-GB" sz="1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7</a:t>
            </a:r>
          </a:p>
        </p:txBody>
      </p:sp>
      <p:cxnSp>
        <p:nvCxnSpPr>
          <p:cNvPr id="25" name="Straight Connector 7">
            <a:extLst>
              <a:ext uri="{FF2B5EF4-FFF2-40B4-BE49-F238E27FC236}">
                <a16:creationId xmlns="" xmlns:a16="http://schemas.microsoft.com/office/drawing/2014/main" id="{1E49BE6B-F6B7-46C8-AD8A-22101C436B0B}"/>
              </a:ext>
            </a:extLst>
          </p:cNvPr>
          <p:cNvCxnSpPr>
            <a:cxnSpLocks/>
          </p:cNvCxnSpPr>
          <p:nvPr/>
        </p:nvCxnSpPr>
        <p:spPr>
          <a:xfrm>
            <a:off x="3791050" y="3099273"/>
            <a:ext cx="1" cy="1800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28" name="TextBox 2">
            <a:extLst>
              <a:ext uri="{FF2B5EF4-FFF2-40B4-BE49-F238E27FC236}">
                <a16:creationId xmlns="" xmlns:a16="http://schemas.microsoft.com/office/drawing/2014/main" id="{DF7A6698-3BF1-4820-98D8-D19B3664D1DF}"/>
              </a:ext>
            </a:extLst>
          </p:cNvPr>
          <p:cNvSpPr txBox="1"/>
          <p:nvPr/>
        </p:nvSpPr>
        <p:spPr>
          <a:xfrm>
            <a:off x="3348157" y="2791263"/>
            <a:ext cx="1151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</a:rPr>
              <a:t>(A,{</a:t>
            </a:r>
            <a:r>
              <a:rPr kumimoji="0" lang="en-GB" sz="1600" b="1" i="1" u="none" strike="noStrike" kern="0" cap="none" spc="0" normalizeH="0" baseline="0" noProof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</a:rPr>
              <a:t>B,C})</a:t>
            </a:r>
            <a:endParaRPr kumimoji="0" lang="en-US" sz="1600" b="1" i="1" u="none" strike="noStrike" kern="0" cap="none" spc="0" normalizeH="0" baseline="0" noProof="0" dirty="0" smtClean="0">
              <a:ln>
                <a:noFill/>
              </a:ln>
              <a:solidFill>
                <a:srgbClr val="44546A"/>
              </a:solidFill>
              <a:effectLst/>
              <a:uLnTx/>
              <a:uFillTx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8147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4" grpId="0" animBg="1"/>
      <p:bldP spid="15" grpId="0" animBg="1"/>
      <p:bldP spid="16" grpId="0"/>
      <p:bldP spid="17" grpId="0"/>
      <p:bldP spid="18" grpId="0"/>
      <p:bldP spid="19" grpId="0" animBg="1"/>
      <p:bldP spid="26" grpId="0" animBg="1"/>
      <p:bldP spid="27" grpId="0" animBg="1"/>
      <p:bldP spid="32" grpId="0" animBg="1"/>
      <p:bldP spid="24" grpId="0" animBg="1"/>
      <p:bldP spid="24" grpId="1" animBg="1"/>
      <p:bldP spid="28" grpId="0"/>
      <p:bldP spid="28" grpId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Scalable Processing of MW Posting Lists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smtClean="0"/>
              <a:t>Assume query </a:t>
            </a:r>
            <a:r>
              <a:rPr lang="en-GB" sz="1800" b="1" i="1">
                <a:solidFill>
                  <a:srgbClr val="44546A"/>
                </a:solidFill>
              </a:rPr>
              <a:t>Q = (q</a:t>
            </a:r>
            <a:r>
              <a:rPr lang="en-GB" sz="1800" b="1" i="1" baseline="-25000">
                <a:solidFill>
                  <a:srgbClr val="44546A"/>
                </a:solidFill>
              </a:rPr>
              <a:t>1</a:t>
            </a:r>
            <a:r>
              <a:rPr lang="en-GB" sz="1800" b="1" i="1">
                <a:solidFill>
                  <a:srgbClr val="44546A"/>
                </a:solidFill>
              </a:rPr>
              <a:t>, q</a:t>
            </a:r>
            <a:r>
              <a:rPr lang="en-GB" sz="1800" b="1" i="1" baseline="-25000">
                <a:solidFill>
                  <a:srgbClr val="44546A"/>
                </a:solidFill>
              </a:rPr>
              <a:t>2</a:t>
            </a:r>
            <a:r>
              <a:rPr lang="en-GB" sz="1800" b="1" i="1">
                <a:solidFill>
                  <a:srgbClr val="44546A"/>
                </a:solidFill>
              </a:rPr>
              <a:t>, q</a:t>
            </a:r>
            <a:r>
              <a:rPr lang="en-GB" sz="1800" b="1" i="1" baseline="-25000">
                <a:solidFill>
                  <a:srgbClr val="44546A"/>
                </a:solidFill>
              </a:rPr>
              <a:t>3</a:t>
            </a:r>
            <a:r>
              <a:rPr lang="en-GB" sz="1800" b="1" i="1" smtClean="0">
                <a:solidFill>
                  <a:srgbClr val="44546A"/>
                </a:solidFill>
              </a:rPr>
              <a:t>)</a:t>
            </a:r>
          </a:p>
          <a:p>
            <a:pPr marL="0" indent="0">
              <a:buNone/>
            </a:pPr>
            <a:endParaRPr lang="en-GB" sz="600" b="1" i="1" smtClean="0">
              <a:solidFill>
                <a:srgbClr val="44546A"/>
              </a:solidFill>
            </a:endParaRPr>
          </a:p>
          <a:p>
            <a:pPr marL="342900" lvl="2" indent="-342900"/>
            <a:r>
              <a:rPr lang="en-GB" sz="1800"/>
              <a:t>Merging </a:t>
            </a:r>
            <a:r>
              <a:rPr lang="en-GB" sz="1800" b="1" i="1">
                <a:solidFill>
                  <a:srgbClr val="44546A"/>
                </a:solidFill>
              </a:rPr>
              <a:t>PL</a:t>
            </a:r>
            <a:r>
              <a:rPr lang="en-GB" sz="1800" b="1" i="1" baseline="30000">
                <a:solidFill>
                  <a:srgbClr val="44546A"/>
                </a:solidFill>
              </a:rPr>
              <a:t>+</a:t>
            </a:r>
            <a:r>
              <a:rPr lang="en-GB" sz="1800" b="1" i="1">
                <a:solidFill>
                  <a:srgbClr val="44546A"/>
                </a:solidFill>
              </a:rPr>
              <a:t>(q</a:t>
            </a:r>
            <a:r>
              <a:rPr lang="en-GB" sz="1800" b="1" i="1" baseline="-25000">
                <a:solidFill>
                  <a:srgbClr val="44546A"/>
                </a:solidFill>
              </a:rPr>
              <a:t>1</a:t>
            </a:r>
            <a:r>
              <a:rPr lang="en-GB" sz="1800" b="1" i="1">
                <a:solidFill>
                  <a:srgbClr val="44546A"/>
                </a:solidFill>
              </a:rPr>
              <a:t>)</a:t>
            </a:r>
            <a:r>
              <a:rPr lang="en-GB" sz="1800"/>
              <a:t>, </a:t>
            </a:r>
            <a:r>
              <a:rPr lang="en-GB" sz="1800" b="1" i="1">
                <a:solidFill>
                  <a:srgbClr val="44546A"/>
                </a:solidFill>
              </a:rPr>
              <a:t>PL</a:t>
            </a:r>
            <a:r>
              <a:rPr lang="en-GB" sz="1800" b="1" i="1" baseline="30000">
                <a:solidFill>
                  <a:srgbClr val="44546A"/>
                </a:solidFill>
              </a:rPr>
              <a:t>+</a:t>
            </a:r>
            <a:r>
              <a:rPr lang="en-GB" sz="1800" b="1" i="1">
                <a:solidFill>
                  <a:srgbClr val="44546A"/>
                </a:solidFill>
              </a:rPr>
              <a:t>(q</a:t>
            </a:r>
            <a:r>
              <a:rPr lang="en-GB" sz="1800" b="1" i="1" baseline="-25000">
                <a:solidFill>
                  <a:srgbClr val="44546A"/>
                </a:solidFill>
              </a:rPr>
              <a:t>2</a:t>
            </a:r>
            <a:r>
              <a:rPr lang="en-GB" sz="1800" b="1" i="1">
                <a:solidFill>
                  <a:srgbClr val="44546A"/>
                </a:solidFill>
              </a:rPr>
              <a:t>)</a:t>
            </a:r>
            <a:r>
              <a:rPr lang="en-GB" sz="1800"/>
              <a:t>, </a:t>
            </a:r>
            <a:r>
              <a:rPr lang="en-GB" sz="1800" b="1" i="1">
                <a:solidFill>
                  <a:srgbClr val="44546A"/>
                </a:solidFill>
              </a:rPr>
              <a:t>PL</a:t>
            </a:r>
            <a:r>
              <a:rPr lang="en-GB" sz="1800" b="1" i="1" baseline="30000">
                <a:solidFill>
                  <a:srgbClr val="44546A"/>
                </a:solidFill>
              </a:rPr>
              <a:t>+</a:t>
            </a:r>
            <a:r>
              <a:rPr lang="en-GB" sz="1800" b="1" i="1">
                <a:solidFill>
                  <a:srgbClr val="44546A"/>
                </a:solidFill>
              </a:rPr>
              <a:t>(q</a:t>
            </a:r>
            <a:r>
              <a:rPr lang="en-GB" sz="1800" b="1" i="1" baseline="-25000">
                <a:solidFill>
                  <a:srgbClr val="44546A"/>
                </a:solidFill>
              </a:rPr>
              <a:t>3</a:t>
            </a:r>
            <a:r>
              <a:rPr lang="en-GB" sz="1800" b="1" i="1">
                <a:solidFill>
                  <a:srgbClr val="44546A"/>
                </a:solidFill>
              </a:rPr>
              <a:t>) </a:t>
            </a:r>
            <a:r>
              <a:rPr lang="en-GB" sz="1800"/>
              <a:t>will provide correct result for query </a:t>
            </a:r>
            <a:r>
              <a:rPr lang="en-GB" sz="1800" b="1" i="1" smtClean="0">
                <a:solidFill>
                  <a:srgbClr val="44546A"/>
                </a:solidFill>
              </a:rPr>
              <a:t>Q</a:t>
            </a:r>
          </a:p>
          <a:p>
            <a:pPr marL="342900" lvl="2" indent="-342900"/>
            <a:r>
              <a:rPr lang="en-GB" sz="1800" u="sng" smtClean="0"/>
              <a:t>Problem</a:t>
            </a:r>
            <a:r>
              <a:rPr lang="en-GB" sz="1800" smtClean="0"/>
              <a:t>: merging basic PLs into PL</a:t>
            </a:r>
            <a:r>
              <a:rPr lang="en-GB" sz="1800" baseline="30000" smtClean="0"/>
              <a:t>+</a:t>
            </a:r>
            <a:r>
              <a:rPr lang="en-GB" sz="1800" smtClean="0"/>
              <a:t> is the </a:t>
            </a:r>
            <a:r>
              <a:rPr lang="en-GB" sz="1800" smtClean="0">
                <a:solidFill>
                  <a:srgbClr val="E46C0A"/>
                </a:solidFill>
              </a:rPr>
              <a:t>efficiency bottleneck</a:t>
            </a:r>
          </a:p>
          <a:p>
            <a:pPr marL="342900" lvl="2" indent="-342900"/>
            <a:r>
              <a:rPr lang="en-GB" sz="1800" u="sng" smtClean="0"/>
              <a:t>Solution</a:t>
            </a:r>
            <a:r>
              <a:rPr lang="en-GB" sz="1800" smtClean="0"/>
              <a:t>: construct </a:t>
            </a:r>
            <a:r>
              <a:rPr lang="en-GB" sz="1800" smtClean="0">
                <a:solidFill>
                  <a:srgbClr val="E46C0A"/>
                </a:solidFill>
              </a:rPr>
              <a:t>approximate</a:t>
            </a:r>
            <a:r>
              <a:rPr lang="en-GB" sz="1800" smtClean="0"/>
              <a:t> </a:t>
            </a:r>
            <a:r>
              <a:rPr lang="en-GB" sz="1800" b="1" i="1">
                <a:solidFill>
                  <a:srgbClr val="44546A"/>
                </a:solidFill>
              </a:rPr>
              <a:t>PL</a:t>
            </a:r>
            <a:r>
              <a:rPr lang="en-GB" sz="1800" b="1" i="1" baseline="30000">
                <a:solidFill>
                  <a:srgbClr val="44546A"/>
                </a:solidFill>
              </a:rPr>
              <a:t>+</a:t>
            </a:r>
            <a:r>
              <a:rPr lang="en-GB" sz="1800" b="1" i="1">
                <a:solidFill>
                  <a:srgbClr val="44546A"/>
                </a:solidFill>
              </a:rPr>
              <a:t>(</a:t>
            </a:r>
            <a:r>
              <a:rPr lang="en-GB" sz="1800" b="1" i="1" smtClean="0">
                <a:solidFill>
                  <a:srgbClr val="44546A"/>
                </a:solidFill>
              </a:rPr>
              <a:t>q) </a:t>
            </a:r>
            <a:r>
              <a:rPr lang="en-GB" sz="1800" smtClean="0"/>
              <a:t>using the </a:t>
            </a:r>
            <a:r>
              <a:rPr lang="en-GB" sz="1800">
                <a:solidFill>
                  <a:srgbClr val="E46C0A"/>
                </a:solidFill>
              </a:rPr>
              <a:t>most promising matches </a:t>
            </a:r>
            <a:r>
              <a:rPr lang="en-GB" sz="1800"/>
              <a:t>of </a:t>
            </a:r>
            <a:r>
              <a:rPr lang="en-GB" sz="1800" b="1" i="1" smtClean="0">
                <a:solidFill>
                  <a:srgbClr val="44546A"/>
                </a:solidFill>
              </a:rPr>
              <a:t>q</a:t>
            </a:r>
          </a:p>
          <a:p>
            <a:pPr lvl="1"/>
            <a:r>
              <a:rPr lang="en-GB" sz="1600" smtClean="0"/>
              <a:t>Ranking matching MWs: </a:t>
            </a:r>
            <a:r>
              <a:rPr lang="en-GB" sz="1600" smtClean="0">
                <a:solidFill>
                  <a:srgbClr val="E46C0A"/>
                </a:solidFill>
              </a:rPr>
              <a:t>Jaccard similarity</a:t>
            </a:r>
            <a:r>
              <a:rPr lang="en-GB" sz="1600"/>
              <a:t> </a:t>
            </a:r>
            <a:r>
              <a:rPr lang="en-GB" sz="1600" smtClean="0"/>
              <a:t>over </a:t>
            </a:r>
            <a:r>
              <a:rPr lang="en-GB" sz="1600"/>
              <a:t>the sets of all elements of the two </a:t>
            </a:r>
            <a:r>
              <a:rPr lang="en-GB" sz="1600" smtClean="0"/>
              <a:t>MWs</a:t>
            </a:r>
          </a:p>
          <a:p>
            <a:pPr lvl="1"/>
            <a:endParaRPr lang="en-GB" sz="1600">
              <a:solidFill>
                <a:srgbClr val="E46C0A"/>
              </a:solidFill>
            </a:endParaRPr>
          </a:p>
          <a:p>
            <a:pPr lvl="1"/>
            <a:endParaRPr lang="en-GB" sz="1600" smtClean="0">
              <a:solidFill>
                <a:srgbClr val="E46C0A"/>
              </a:solidFill>
            </a:endParaRPr>
          </a:p>
          <a:p>
            <a:pPr lvl="1"/>
            <a:endParaRPr lang="en-GB" sz="1600">
              <a:solidFill>
                <a:srgbClr val="E46C0A"/>
              </a:solidFill>
            </a:endParaRPr>
          </a:p>
          <a:p>
            <a:pPr lvl="1"/>
            <a:endParaRPr lang="en-GB" sz="1600" smtClean="0">
              <a:solidFill>
                <a:srgbClr val="E46C0A"/>
              </a:solidFill>
            </a:endParaRPr>
          </a:p>
          <a:p>
            <a:pPr lvl="1"/>
            <a:endParaRPr lang="en-GB" sz="1600">
              <a:solidFill>
                <a:srgbClr val="E46C0A"/>
              </a:solidFill>
            </a:endParaRPr>
          </a:p>
          <a:p>
            <a:pPr lvl="1"/>
            <a:endParaRPr lang="en-GB" sz="1800">
              <a:solidFill>
                <a:srgbClr val="E46C0A"/>
              </a:solidFill>
            </a:endParaRPr>
          </a:p>
          <a:p>
            <a:endParaRPr lang="en-GB" sz="1800" smtClean="0">
              <a:solidFill>
                <a:srgbClr val="E46C0A"/>
              </a:solidFill>
            </a:endParaRPr>
          </a:p>
          <a:p>
            <a:r>
              <a:rPr lang="en-GB" sz="1800" smtClean="0">
                <a:solidFill>
                  <a:srgbClr val="E46C0A"/>
                </a:solidFill>
              </a:rPr>
              <a:t>User-defined level of approximation</a:t>
            </a:r>
            <a:r>
              <a:rPr lang="en-GB" sz="1800" smtClean="0"/>
              <a:t>: </a:t>
            </a:r>
            <a:r>
              <a:rPr lang="en-GB" sz="1800"/>
              <a:t>to construct </a:t>
            </a:r>
            <a:r>
              <a:rPr lang="en-GB" sz="1800" b="1" i="1">
                <a:solidFill>
                  <a:srgbClr val="44546A"/>
                </a:solidFill>
              </a:rPr>
              <a:t>PL</a:t>
            </a:r>
            <a:r>
              <a:rPr lang="en-GB" sz="1800" b="1" i="1" baseline="30000">
                <a:solidFill>
                  <a:srgbClr val="44546A"/>
                </a:solidFill>
              </a:rPr>
              <a:t>+</a:t>
            </a:r>
            <a:r>
              <a:rPr lang="en-GB" sz="1800" b="1" i="1">
                <a:solidFill>
                  <a:srgbClr val="44546A"/>
                </a:solidFill>
              </a:rPr>
              <a:t>(q)</a:t>
            </a:r>
            <a:r>
              <a:rPr lang="en-GB" sz="1800"/>
              <a:t>, do</a:t>
            </a:r>
          </a:p>
          <a:p>
            <a:pPr lvl="1"/>
            <a:r>
              <a:rPr lang="en-GB" sz="1600"/>
              <a:t>Find all matches of </a:t>
            </a:r>
            <a:r>
              <a:rPr lang="en-GB" sz="1600" b="1" i="1">
                <a:solidFill>
                  <a:srgbClr val="44546A"/>
                </a:solidFill>
              </a:rPr>
              <a:t>q </a:t>
            </a:r>
            <a:r>
              <a:rPr lang="en-GB" sz="1600"/>
              <a:t>and order them by decreasing</a:t>
            </a:r>
            <a:r>
              <a:rPr lang="en-GB" sz="1600" b="1" i="1">
                <a:solidFill>
                  <a:srgbClr val="44546A"/>
                </a:solidFill>
              </a:rPr>
              <a:t> </a:t>
            </a:r>
            <a:r>
              <a:rPr lang="en-GB" sz="1600" smtClean="0"/>
              <a:t>similarity</a:t>
            </a:r>
            <a:r>
              <a:rPr lang="en-GB" sz="1600" b="1" i="1" smtClean="0">
                <a:solidFill>
                  <a:srgbClr val="44546A"/>
                </a:solidFill>
              </a:rPr>
              <a:t> </a:t>
            </a:r>
            <a:r>
              <a:rPr lang="en-GB" sz="1600" smtClean="0"/>
              <a:t>from</a:t>
            </a:r>
            <a:r>
              <a:rPr lang="en-GB" sz="1600" b="1" i="1" smtClean="0">
                <a:solidFill>
                  <a:srgbClr val="44546A"/>
                </a:solidFill>
              </a:rPr>
              <a:t> </a:t>
            </a:r>
            <a:r>
              <a:rPr lang="en-GB" sz="1600" b="1" i="1">
                <a:solidFill>
                  <a:srgbClr val="44546A"/>
                </a:solidFill>
              </a:rPr>
              <a:t>q</a:t>
            </a:r>
          </a:p>
          <a:p>
            <a:pPr lvl="1"/>
            <a:r>
              <a:rPr lang="en-GB" sz="1600"/>
              <a:t>Gradually construct </a:t>
            </a:r>
            <a:r>
              <a:rPr lang="en-GB" sz="1600" b="1" i="1">
                <a:solidFill>
                  <a:srgbClr val="44546A"/>
                </a:solidFill>
              </a:rPr>
              <a:t>PL</a:t>
            </a:r>
            <a:r>
              <a:rPr lang="en-GB" sz="1600" b="1" i="1" baseline="30000">
                <a:solidFill>
                  <a:srgbClr val="44546A"/>
                </a:solidFill>
              </a:rPr>
              <a:t>+</a:t>
            </a:r>
            <a:r>
              <a:rPr lang="en-GB" sz="1600" b="1" i="1">
                <a:solidFill>
                  <a:srgbClr val="44546A"/>
                </a:solidFill>
              </a:rPr>
              <a:t>(q) </a:t>
            </a:r>
            <a:r>
              <a:rPr lang="en-GB" sz="1600"/>
              <a:t>until a </a:t>
            </a:r>
            <a:r>
              <a:rPr lang="en-GB" sz="1600">
                <a:solidFill>
                  <a:srgbClr val="E46C0A"/>
                </a:solidFill>
              </a:rPr>
              <a:t>user-defined size limit </a:t>
            </a:r>
            <a:r>
              <a:rPr lang="en-GB" sz="1600"/>
              <a:t>is reached</a:t>
            </a:r>
          </a:p>
          <a:p>
            <a:endParaRPr lang="en-GB"/>
          </a:p>
          <a:p>
            <a:pPr marL="457200" lvl="1" indent="0">
              <a:buNone/>
            </a:pPr>
            <a:endParaRPr lang="en-GB" sz="1600" b="1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GB" sz="1600" b="1" i="1">
              <a:solidFill>
                <a:srgbClr val="44546A"/>
              </a:solidFill>
            </a:endParaRPr>
          </a:p>
          <a:p>
            <a:pPr marL="342900" lvl="2" indent="-342900"/>
            <a:endParaRPr lang="en-GB" b="1" i="1">
              <a:solidFill>
                <a:srgbClr val="44546A"/>
              </a:solidFill>
            </a:endParaRPr>
          </a:p>
          <a:p>
            <a:endParaRPr lang="en-GB" b="1" i="1" smtClean="0">
              <a:solidFill>
                <a:srgbClr val="44546A"/>
              </a:solidFill>
            </a:endParaRPr>
          </a:p>
          <a:p>
            <a:endParaRPr lang="en-GB"/>
          </a:p>
        </p:txBody>
      </p:sp>
      <p:grpSp>
        <p:nvGrpSpPr>
          <p:cNvPr id="4" name="Skupina 3"/>
          <p:cNvGrpSpPr/>
          <p:nvPr/>
        </p:nvGrpSpPr>
        <p:grpSpPr>
          <a:xfrm>
            <a:off x="2734130" y="3171842"/>
            <a:ext cx="3020696" cy="1776899"/>
            <a:chOff x="6040632" y="2256315"/>
            <a:chExt cx="3020696" cy="1776899"/>
          </a:xfrm>
        </p:grpSpPr>
        <p:sp>
          <p:nvSpPr>
            <p:cNvPr id="5" name="Obdélník 4">
              <a:extLst>
                <a:ext uri="{FF2B5EF4-FFF2-40B4-BE49-F238E27FC236}">
                  <a16:creationId xmlns="" xmlns:a16="http://schemas.microsoft.com/office/drawing/2014/main" id="{528280E8-EBD5-4914-8686-628AEDBD29B9}"/>
                </a:ext>
              </a:extLst>
            </p:cNvPr>
            <p:cNvSpPr/>
            <p:nvPr/>
          </p:nvSpPr>
          <p:spPr>
            <a:xfrm>
              <a:off x="6040632" y="3622107"/>
              <a:ext cx="3020696" cy="411107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" name="Straight Arrow Connector 147">
              <a:extLst>
                <a:ext uri="{FF2B5EF4-FFF2-40B4-BE49-F238E27FC236}">
                  <a16:creationId xmlns="" xmlns:a16="http://schemas.microsoft.com/office/drawing/2014/main" id="{F204C1AA-F006-4B14-A6DA-A9B8F9143D9B}"/>
                </a:ext>
              </a:extLst>
            </p:cNvPr>
            <p:cNvCxnSpPr>
              <a:cxnSpLocks/>
              <a:stCxn id="23" idx="0"/>
            </p:cNvCxnSpPr>
            <p:nvPr/>
          </p:nvCxnSpPr>
          <p:spPr>
            <a:xfrm flipH="1" flipV="1">
              <a:off x="7393460" y="2456343"/>
              <a:ext cx="55755" cy="406753"/>
            </a:xfrm>
            <a:prstGeom prst="straightConnector1">
              <a:avLst/>
            </a:prstGeom>
            <a:noFill/>
            <a:ln w="6350" cap="flat" cmpd="sng" algn="ctr">
              <a:solidFill>
                <a:srgbClr val="FF66FF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7" name="Straight Arrow Connector 148">
              <a:extLst>
                <a:ext uri="{FF2B5EF4-FFF2-40B4-BE49-F238E27FC236}">
                  <a16:creationId xmlns="" xmlns:a16="http://schemas.microsoft.com/office/drawing/2014/main" id="{F7C4117A-E340-4021-9B0C-1D8558C17209}"/>
                </a:ext>
              </a:extLst>
            </p:cNvPr>
            <p:cNvCxnSpPr>
              <a:cxnSpLocks/>
              <a:stCxn id="23" idx="1"/>
              <a:endCxn id="33" idx="5"/>
            </p:cNvCxnSpPr>
            <p:nvPr/>
          </p:nvCxnSpPr>
          <p:spPr>
            <a:xfrm flipH="1" flipV="1">
              <a:off x="6745185" y="2704868"/>
              <a:ext cx="598119" cy="191470"/>
            </a:xfrm>
            <a:prstGeom prst="straightConnector1">
              <a:avLst/>
            </a:prstGeom>
            <a:noFill/>
            <a:ln w="6350" cap="flat" cmpd="sng" algn="ctr">
              <a:solidFill>
                <a:srgbClr val="FF66FF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8" name="Straight Connector 182">
              <a:extLst>
                <a:ext uri="{FF2B5EF4-FFF2-40B4-BE49-F238E27FC236}">
                  <a16:creationId xmlns="" xmlns:a16="http://schemas.microsoft.com/office/drawing/2014/main" id="{D002266C-0D55-4574-A88B-66DDA99FF80E}"/>
                </a:ext>
              </a:extLst>
            </p:cNvPr>
            <p:cNvCxnSpPr>
              <a:cxnSpLocks/>
            </p:cNvCxnSpPr>
            <p:nvPr/>
          </p:nvCxnSpPr>
          <p:spPr>
            <a:xfrm>
              <a:off x="6786594" y="2422803"/>
              <a:ext cx="541774" cy="561108"/>
            </a:xfrm>
            <a:prstGeom prst="line">
              <a:avLst/>
            </a:prstGeom>
            <a:noFill/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cxnSp>
          <p:nvCxnSpPr>
            <p:cNvPr id="9" name="Straight Connector 183">
              <a:extLst>
                <a:ext uri="{FF2B5EF4-FFF2-40B4-BE49-F238E27FC236}">
                  <a16:creationId xmlns="" xmlns:a16="http://schemas.microsoft.com/office/drawing/2014/main" id="{720A9062-B23F-408D-8E95-2ADD62626733}"/>
                </a:ext>
              </a:extLst>
            </p:cNvPr>
            <p:cNvCxnSpPr>
              <a:cxnSpLocks/>
            </p:cNvCxnSpPr>
            <p:nvPr/>
          </p:nvCxnSpPr>
          <p:spPr>
            <a:xfrm>
              <a:off x="7328368" y="2983911"/>
              <a:ext cx="510598" cy="30884"/>
            </a:xfrm>
            <a:prstGeom prst="line">
              <a:avLst/>
            </a:prstGeom>
            <a:noFill/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cxnSp>
          <p:nvCxnSpPr>
            <p:cNvPr id="10" name="Straight Connector 184">
              <a:extLst>
                <a:ext uri="{FF2B5EF4-FFF2-40B4-BE49-F238E27FC236}">
                  <a16:creationId xmlns="" xmlns:a16="http://schemas.microsoft.com/office/drawing/2014/main" id="{68B73E70-625A-4099-917D-A399E5D98831}"/>
                </a:ext>
              </a:extLst>
            </p:cNvPr>
            <p:cNvCxnSpPr>
              <a:cxnSpLocks/>
            </p:cNvCxnSpPr>
            <p:nvPr/>
          </p:nvCxnSpPr>
          <p:spPr>
            <a:xfrm>
              <a:off x="7675645" y="2377735"/>
              <a:ext cx="161650" cy="632975"/>
            </a:xfrm>
            <a:prstGeom prst="line">
              <a:avLst/>
            </a:prstGeom>
            <a:noFill/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cxnSp>
          <p:nvCxnSpPr>
            <p:cNvPr id="11" name="Straight Connector 185">
              <a:extLst>
                <a:ext uri="{FF2B5EF4-FFF2-40B4-BE49-F238E27FC236}">
                  <a16:creationId xmlns="" xmlns:a16="http://schemas.microsoft.com/office/drawing/2014/main" id="{B3D2475D-ECF9-4F09-8B54-8FEBA8DE1F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84921" y="2983911"/>
              <a:ext cx="943447" cy="386709"/>
            </a:xfrm>
            <a:prstGeom prst="line">
              <a:avLst/>
            </a:prstGeom>
            <a:noFill/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86">
              <a:extLst>
                <a:ext uri="{FF2B5EF4-FFF2-40B4-BE49-F238E27FC236}">
                  <a16:creationId xmlns="" xmlns:a16="http://schemas.microsoft.com/office/drawing/2014/main" id="{E33DE0A0-2BD8-4CAD-8272-580ECD026C7A}"/>
                </a:ext>
              </a:extLst>
            </p:cNvPr>
            <p:cNvCxnSpPr/>
            <p:nvPr/>
          </p:nvCxnSpPr>
          <p:spPr>
            <a:xfrm>
              <a:off x="7837295" y="3014795"/>
              <a:ext cx="744621" cy="428625"/>
            </a:xfrm>
            <a:prstGeom prst="line">
              <a:avLst/>
            </a:prstGeom>
            <a:noFill/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sp>
          <p:nvSpPr>
            <p:cNvPr id="13" name="Obdélník 85">
              <a:extLst>
                <a:ext uri="{FF2B5EF4-FFF2-40B4-BE49-F238E27FC236}">
                  <a16:creationId xmlns="" xmlns:a16="http://schemas.microsoft.com/office/drawing/2014/main" id="{47508CF9-C7EC-42E6-AD86-3B8EC9E46860}"/>
                </a:ext>
              </a:extLst>
            </p:cNvPr>
            <p:cNvSpPr/>
            <p:nvPr/>
          </p:nvSpPr>
          <p:spPr bwMode="auto">
            <a:xfrm>
              <a:off x="7822596" y="3240723"/>
              <a:ext cx="211821" cy="66483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bdélník 85">
              <a:extLst>
                <a:ext uri="{FF2B5EF4-FFF2-40B4-BE49-F238E27FC236}">
                  <a16:creationId xmlns="" xmlns:a16="http://schemas.microsoft.com/office/drawing/2014/main" id="{72DC1036-229B-4FB4-805F-6CD8C4722195}"/>
                </a:ext>
              </a:extLst>
            </p:cNvPr>
            <p:cNvSpPr/>
            <p:nvPr/>
          </p:nvSpPr>
          <p:spPr bwMode="auto">
            <a:xfrm>
              <a:off x="7406213" y="3404279"/>
              <a:ext cx="211821" cy="66483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bdélník 85">
              <a:extLst>
                <a:ext uri="{FF2B5EF4-FFF2-40B4-BE49-F238E27FC236}">
                  <a16:creationId xmlns="" xmlns:a16="http://schemas.microsoft.com/office/drawing/2014/main" id="{26B3D32A-E212-40A3-B4A5-BA4A93CF80B8}"/>
                </a:ext>
              </a:extLst>
            </p:cNvPr>
            <p:cNvSpPr/>
            <p:nvPr/>
          </p:nvSpPr>
          <p:spPr bwMode="auto">
            <a:xfrm>
              <a:off x="8047978" y="2953260"/>
              <a:ext cx="211821" cy="66483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bdélník 85">
              <a:extLst>
                <a:ext uri="{FF2B5EF4-FFF2-40B4-BE49-F238E27FC236}">
                  <a16:creationId xmlns="" xmlns:a16="http://schemas.microsoft.com/office/drawing/2014/main" id="{0344C1D9-BFE9-41D5-BA62-B187786D6563}"/>
                </a:ext>
              </a:extLst>
            </p:cNvPr>
            <p:cNvSpPr/>
            <p:nvPr/>
          </p:nvSpPr>
          <p:spPr bwMode="auto">
            <a:xfrm>
              <a:off x="7945794" y="2663309"/>
              <a:ext cx="211821" cy="66483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bdélník 85">
              <a:extLst>
                <a:ext uri="{FF2B5EF4-FFF2-40B4-BE49-F238E27FC236}">
                  <a16:creationId xmlns="" xmlns:a16="http://schemas.microsoft.com/office/drawing/2014/main" id="{46974809-2F60-4C5A-81A2-C11E44981E28}"/>
                </a:ext>
              </a:extLst>
            </p:cNvPr>
            <p:cNvSpPr/>
            <p:nvPr/>
          </p:nvSpPr>
          <p:spPr bwMode="auto">
            <a:xfrm>
              <a:off x="8482351" y="3074835"/>
              <a:ext cx="211821" cy="66483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bdélník 85">
              <a:extLst>
                <a:ext uri="{FF2B5EF4-FFF2-40B4-BE49-F238E27FC236}">
                  <a16:creationId xmlns="" xmlns:a16="http://schemas.microsoft.com/office/drawing/2014/main" id="{78194383-D2AD-4CED-B03F-B390E61F722F}"/>
                </a:ext>
              </a:extLst>
            </p:cNvPr>
            <p:cNvSpPr/>
            <p:nvPr/>
          </p:nvSpPr>
          <p:spPr bwMode="auto">
            <a:xfrm>
              <a:off x="7470361" y="2514822"/>
              <a:ext cx="211821" cy="66483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bdélník 85">
              <a:extLst>
                <a:ext uri="{FF2B5EF4-FFF2-40B4-BE49-F238E27FC236}">
                  <a16:creationId xmlns="" xmlns:a16="http://schemas.microsoft.com/office/drawing/2014/main" id="{3FB22A62-978A-4EE2-954B-90FF8F404DFD}"/>
                </a:ext>
              </a:extLst>
            </p:cNvPr>
            <p:cNvSpPr/>
            <p:nvPr/>
          </p:nvSpPr>
          <p:spPr bwMode="auto">
            <a:xfrm>
              <a:off x="7169356" y="2648394"/>
              <a:ext cx="211821" cy="66483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Obdélník 85">
              <a:extLst>
                <a:ext uri="{FF2B5EF4-FFF2-40B4-BE49-F238E27FC236}">
                  <a16:creationId xmlns="" xmlns:a16="http://schemas.microsoft.com/office/drawing/2014/main" id="{DBD3678A-9DE0-47D8-87CF-CF9C3908E85A}"/>
                </a:ext>
              </a:extLst>
            </p:cNvPr>
            <p:cNvSpPr/>
            <p:nvPr/>
          </p:nvSpPr>
          <p:spPr bwMode="auto">
            <a:xfrm>
              <a:off x="6492197" y="3111366"/>
              <a:ext cx="211821" cy="66483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bdélník 85">
              <a:extLst>
                <a:ext uri="{FF2B5EF4-FFF2-40B4-BE49-F238E27FC236}">
                  <a16:creationId xmlns="" xmlns:a16="http://schemas.microsoft.com/office/drawing/2014/main" id="{B149F14F-30DB-42A9-84D4-4248D7A8C4EB}"/>
                </a:ext>
              </a:extLst>
            </p:cNvPr>
            <p:cNvSpPr/>
            <p:nvPr/>
          </p:nvSpPr>
          <p:spPr bwMode="auto">
            <a:xfrm>
              <a:off x="6835434" y="2990156"/>
              <a:ext cx="211821" cy="66483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bdélník 85">
              <a:extLst>
                <a:ext uri="{FF2B5EF4-FFF2-40B4-BE49-F238E27FC236}">
                  <a16:creationId xmlns="" xmlns:a16="http://schemas.microsoft.com/office/drawing/2014/main" id="{8DED5ACB-4331-4AEB-9FF9-949BABC9B30E}"/>
                </a:ext>
              </a:extLst>
            </p:cNvPr>
            <p:cNvSpPr/>
            <p:nvPr/>
          </p:nvSpPr>
          <p:spPr bwMode="auto">
            <a:xfrm>
              <a:off x="7039710" y="3225402"/>
              <a:ext cx="211821" cy="66483"/>
            </a:xfrm>
            <a:prstGeom prst="rect">
              <a:avLst/>
            </a:prstGeom>
            <a:pattFill prst="dkVert">
              <a:fgClr>
                <a:srgbClr val="44546A">
                  <a:lumMod val="60000"/>
                  <a:lumOff val="40000"/>
                </a:srgbClr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Obdélník 85">
              <a:extLst>
                <a:ext uri="{FF2B5EF4-FFF2-40B4-BE49-F238E27FC236}">
                  <a16:creationId xmlns="" xmlns:a16="http://schemas.microsoft.com/office/drawing/2014/main" id="{BA66AD13-A9D0-4A12-B3ED-DFA9CFF3EF20}"/>
                </a:ext>
              </a:extLst>
            </p:cNvPr>
            <p:cNvSpPr/>
            <p:nvPr/>
          </p:nvSpPr>
          <p:spPr bwMode="auto">
            <a:xfrm>
              <a:off x="7343304" y="2863096"/>
              <a:ext cx="211821" cy="66483"/>
            </a:xfrm>
            <a:prstGeom prst="rect">
              <a:avLst/>
            </a:prstGeom>
            <a:pattFill prst="dkVert">
              <a:fgClr>
                <a:srgbClr val="FF66FF"/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extBox 245">
              <a:extLst>
                <a:ext uri="{FF2B5EF4-FFF2-40B4-BE49-F238E27FC236}">
                  <a16:creationId xmlns="" xmlns:a16="http://schemas.microsoft.com/office/drawing/2014/main" id="{4989F13B-FD9E-4A6F-8841-1152E29BAFC5}"/>
                </a:ext>
              </a:extLst>
            </p:cNvPr>
            <p:cNvSpPr txBox="1"/>
            <p:nvPr/>
          </p:nvSpPr>
          <p:spPr>
            <a:xfrm>
              <a:off x="7290990" y="2995379"/>
              <a:ext cx="306494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3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</a:rPr>
                <a:t>2</a:t>
              </a:r>
            </a:p>
          </p:txBody>
        </p:sp>
        <p:sp>
          <p:nvSpPr>
            <p:cNvPr id="25" name="TextBox 246">
              <a:extLst>
                <a:ext uri="{FF2B5EF4-FFF2-40B4-BE49-F238E27FC236}">
                  <a16:creationId xmlns="" xmlns:a16="http://schemas.microsoft.com/office/drawing/2014/main" id="{00D7D2E4-4BD9-41FC-8396-07B6F78CFFF9}"/>
                </a:ext>
              </a:extLst>
            </p:cNvPr>
            <p:cNvSpPr txBox="1"/>
            <p:nvPr/>
          </p:nvSpPr>
          <p:spPr>
            <a:xfrm>
              <a:off x="7494248" y="2669305"/>
              <a:ext cx="306494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66FF"/>
                  </a:solidFill>
                  <a:effectLst/>
                  <a:uLnTx/>
                  <a:uFillTx/>
                </a:rPr>
                <a:t>s</a:t>
              </a:r>
              <a:r>
                <a:rPr kumimoji="0" lang="en-US" sz="13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FF66FF"/>
                  </a:solidFill>
                  <a:effectLst/>
                  <a:uLnTx/>
                  <a:uFillTx/>
                </a:rPr>
                <a:t>1</a:t>
              </a:r>
            </a:p>
          </p:txBody>
        </p:sp>
        <p:sp>
          <p:nvSpPr>
            <p:cNvPr id="26" name="Obdélník 85">
              <a:extLst>
                <a:ext uri="{FF2B5EF4-FFF2-40B4-BE49-F238E27FC236}">
                  <a16:creationId xmlns="" xmlns:a16="http://schemas.microsoft.com/office/drawing/2014/main" id="{D6FF5553-8195-45BF-9DF5-4AF470508D5D}"/>
                </a:ext>
              </a:extLst>
            </p:cNvPr>
            <p:cNvSpPr/>
            <p:nvPr/>
          </p:nvSpPr>
          <p:spPr bwMode="auto">
            <a:xfrm>
              <a:off x="7500271" y="3040418"/>
              <a:ext cx="211821" cy="66483"/>
            </a:xfrm>
            <a:prstGeom prst="rect">
              <a:avLst/>
            </a:prstGeom>
            <a:pattFill prst="dkVert">
              <a:fgClr>
                <a:srgbClr val="7030A0"/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TextBox 248">
              <a:extLst>
                <a:ext uri="{FF2B5EF4-FFF2-40B4-BE49-F238E27FC236}">
                  <a16:creationId xmlns="" xmlns:a16="http://schemas.microsoft.com/office/drawing/2014/main" id="{8B10EF9F-5F62-4124-9BFF-32E6449E8A84}"/>
                </a:ext>
              </a:extLst>
            </p:cNvPr>
            <p:cNvSpPr txBox="1"/>
            <p:nvPr/>
          </p:nvSpPr>
          <p:spPr>
            <a:xfrm>
              <a:off x="6448830" y="3271532"/>
              <a:ext cx="306494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3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3</a:t>
              </a:r>
            </a:p>
          </p:txBody>
        </p:sp>
        <p:sp>
          <p:nvSpPr>
            <p:cNvPr id="28" name="Obdélník 85">
              <a:extLst>
                <a:ext uri="{FF2B5EF4-FFF2-40B4-BE49-F238E27FC236}">
                  <a16:creationId xmlns="" xmlns:a16="http://schemas.microsoft.com/office/drawing/2014/main" id="{15974CBA-71E3-4026-ABD3-F9FC1ACF84A4}"/>
                </a:ext>
              </a:extLst>
            </p:cNvPr>
            <p:cNvSpPr/>
            <p:nvPr/>
          </p:nvSpPr>
          <p:spPr bwMode="auto">
            <a:xfrm>
              <a:off x="6700478" y="3372046"/>
              <a:ext cx="211821" cy="66483"/>
            </a:xfrm>
            <a:prstGeom prst="rect">
              <a:avLst/>
            </a:prstGeom>
            <a:pattFill prst="dkVert">
              <a:fgClr>
                <a:srgbClr val="FF0000"/>
              </a:fgClr>
              <a:bgClr>
                <a:srgbClr val="44546A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420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64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TextBox 177">
              <a:extLst>
                <a:ext uri="{FF2B5EF4-FFF2-40B4-BE49-F238E27FC236}">
                  <a16:creationId xmlns="" xmlns:a16="http://schemas.microsoft.com/office/drawing/2014/main" id="{C5AD0234-F6BD-440C-9C76-423A5135EA67}"/>
                </a:ext>
              </a:extLst>
            </p:cNvPr>
            <p:cNvSpPr txBox="1"/>
            <p:nvPr/>
          </p:nvSpPr>
          <p:spPr>
            <a:xfrm>
              <a:off x="6092573" y="3728812"/>
              <a:ext cx="2968755" cy="292388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marL="0" marR="0" lvl="3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66FF"/>
                  </a:solidFill>
                  <a:effectLst/>
                  <a:uLnTx/>
                  <a:uFillTx/>
                </a:rPr>
                <a:t>s</a:t>
              </a:r>
              <a:r>
                <a:rPr kumimoji="0" lang="en-US" sz="13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FF66FF"/>
                  </a:solidFill>
                  <a:effectLst/>
                  <a:uLnTx/>
                  <a:uFillTx/>
                </a:rPr>
                <a:t>1</a:t>
              </a:r>
              <a:r>
                <a:rPr kumimoji="0" 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→ (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A</a:t>
              </a:r>
              <a:r>
                <a:rPr kumimoji="0" 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, {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</a:rPr>
                <a:t>D</a:t>
              </a:r>
              <a:r>
                <a:rPr kumimoji="0" 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})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  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3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</a:rPr>
                <a:t>2</a:t>
              </a:r>
              <a:r>
                <a:rPr kumimoji="0" 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→ (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C</a:t>
              </a:r>
              <a:r>
                <a:rPr kumimoji="0" 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, {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</a:rPr>
                <a:t>A</a:t>
              </a:r>
              <a:r>
                <a:rPr kumimoji="0" lang="cs-CZ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</a:rPr>
                <a:t>,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</a:rPr>
                <a:t> </a:t>
              </a:r>
              <a:r>
                <a:rPr kumimoji="0" lang="cs-CZ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</a:rPr>
                <a:t>B</a:t>
              </a:r>
              <a:r>
                <a:rPr kumimoji="0" 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})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  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s</a:t>
              </a:r>
              <a:r>
                <a:rPr kumimoji="0" lang="en-US" sz="1300" b="1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3</a:t>
              </a:r>
              <a:r>
                <a:rPr kumimoji="0" 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→ (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C</a:t>
              </a:r>
              <a:r>
                <a:rPr kumimoji="0" 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, {</a:t>
              </a:r>
              <a:r>
                <a:rPr kumimoji="0" lang="en-US" sz="1300" b="1" i="0" u="none" strike="noStrike" kern="0" cap="none" spc="0" normalizeH="0" baseline="0" noProof="0" smtClean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</a:rPr>
                <a:t>D</a:t>
              </a:r>
              <a:r>
                <a:rPr kumimoji="0" lang="en-US" sz="13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})</a:t>
              </a:r>
              <a:endPara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TextBox 4">
              <a:extLst>
                <a:ext uri="{FF2B5EF4-FFF2-40B4-BE49-F238E27FC236}">
                  <a16:creationId xmlns="" xmlns:a16="http://schemas.microsoft.com/office/drawing/2014/main" id="{A5B83401-AE06-4795-8F52-B6F42892B8A0}"/>
                </a:ext>
              </a:extLst>
            </p:cNvPr>
            <p:cNvSpPr txBox="1"/>
            <p:nvPr/>
          </p:nvSpPr>
          <p:spPr>
            <a:xfrm>
              <a:off x="7359477" y="2550228"/>
              <a:ext cx="4267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base</a:t>
              </a:r>
              <a:endParaRPr kumimoji="0" lang="en-US" sz="1000" b="0" i="1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TextBox 101">
              <a:extLst>
                <a:ext uri="{FF2B5EF4-FFF2-40B4-BE49-F238E27FC236}">
                  <a16:creationId xmlns="" xmlns:a16="http://schemas.microsoft.com/office/drawing/2014/main" id="{7FF6C593-4916-44EC-8CBA-7C3DBBC8C51D}"/>
                </a:ext>
              </a:extLst>
            </p:cNvPr>
            <p:cNvSpPr txBox="1"/>
            <p:nvPr/>
          </p:nvSpPr>
          <p:spPr>
            <a:xfrm rot="1042198">
              <a:off x="6589556" y="2718410"/>
              <a:ext cx="69121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0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</a:rPr>
                <a:t>expand</a:t>
              </a:r>
              <a:r>
                <a:rPr kumimoji="0" lang="en-US" sz="1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</a:rPr>
                <a:t>ed</a:t>
              </a:r>
            </a:p>
          </p:txBody>
        </p:sp>
        <p:sp>
          <p:nvSpPr>
            <p:cNvPr id="32" name="TextBox 2">
              <a:extLst>
                <a:ext uri="{FF2B5EF4-FFF2-40B4-BE49-F238E27FC236}">
                  <a16:creationId xmlns="" xmlns:a16="http://schemas.microsoft.com/office/drawing/2014/main" id="{BA05DE01-9A73-4258-BCB5-51F908D7A61A}"/>
                </a:ext>
              </a:extLst>
            </p:cNvPr>
            <p:cNvSpPr txBox="1"/>
            <p:nvPr/>
          </p:nvSpPr>
          <p:spPr>
            <a:xfrm>
              <a:off x="6315557" y="3601950"/>
              <a:ext cx="99418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base</a:t>
              </a:r>
              <a:r>
                <a:rPr kumimoji="0" lang="cs-CZ" sz="10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,</a:t>
              </a:r>
              <a:r>
                <a:rPr kumimoji="0" lang="cs-CZ" sz="10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</a:rPr>
                <a:t> </a:t>
              </a:r>
              <a:r>
                <a:rPr kumimoji="0" lang="cs-CZ" sz="1000" b="0" i="1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</a:rPr>
                <a:t>expanded</a:t>
              </a:r>
              <a:endParaRPr kumimoji="0" lang="en-US" sz="1000" b="0" i="1" u="none" strike="noStrike" kern="0" cap="none" spc="0" normalizeH="0" baseline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Oval 44">
              <a:extLst>
                <a:ext uri="{FF2B5EF4-FFF2-40B4-BE49-F238E27FC236}">
                  <a16:creationId xmlns="" xmlns:a16="http://schemas.microsoft.com/office/drawing/2014/main" id="{E599F255-C52D-4D0D-8000-E6FBE7D11F48}"/>
                </a:ext>
              </a:extLst>
            </p:cNvPr>
            <p:cNvSpPr/>
            <p:nvPr/>
          </p:nvSpPr>
          <p:spPr>
            <a:xfrm>
              <a:off x="6437906" y="2520500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</a:t>
              </a:r>
            </a:p>
          </p:txBody>
        </p:sp>
        <p:sp>
          <p:nvSpPr>
            <p:cNvPr id="34" name="Oval 66">
              <a:extLst>
                <a:ext uri="{FF2B5EF4-FFF2-40B4-BE49-F238E27FC236}">
                  <a16:creationId xmlns="" xmlns:a16="http://schemas.microsoft.com/office/drawing/2014/main" id="{78D1E8FA-1CB3-405C-B9BD-EFF66F2F8B85}"/>
                </a:ext>
              </a:extLst>
            </p:cNvPr>
            <p:cNvSpPr/>
            <p:nvPr/>
          </p:nvSpPr>
          <p:spPr>
            <a:xfrm>
              <a:off x="7071531" y="2256315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35" name="Oval 67">
              <a:extLst>
                <a:ext uri="{FF2B5EF4-FFF2-40B4-BE49-F238E27FC236}">
                  <a16:creationId xmlns="" xmlns:a16="http://schemas.microsoft.com/office/drawing/2014/main" id="{0E3BF5C9-7688-4039-AE42-7811F1EA5796}"/>
                </a:ext>
              </a:extLst>
            </p:cNvPr>
            <p:cNvSpPr/>
            <p:nvPr/>
          </p:nvSpPr>
          <p:spPr>
            <a:xfrm>
              <a:off x="8231663" y="2581305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36" name="Oval 68">
              <a:extLst>
                <a:ext uri="{FF2B5EF4-FFF2-40B4-BE49-F238E27FC236}">
                  <a16:creationId xmlns="" xmlns:a16="http://schemas.microsoft.com/office/drawing/2014/main" id="{DBD54DAE-4199-4023-8896-A0589A870516}"/>
                </a:ext>
              </a:extLst>
            </p:cNvPr>
            <p:cNvSpPr/>
            <p:nvPr/>
          </p:nvSpPr>
          <p:spPr>
            <a:xfrm>
              <a:off x="7822514" y="3370925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6295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2|10.9|5.5|14.2|8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10.2|4.9|12.5|8.9|1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|5|15.4|4.9|16.3|10.3|8.4|7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5|1.3|12.2|19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8.7|13.6|13.5|20|7.9|8.5|31.6|4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10|21.9|3.9|3.7|8.5|11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|13.4|19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6.8|4.8|3.4|6|4.1|9.8|8|3.8|9.7|7.6|1.7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TC102455596[[fn=Jaro]]</Template>
  <TotalTime>239258</TotalTime>
  <Words>1096</Words>
  <Application>Microsoft Office PowerPoint</Application>
  <PresentationFormat>Předvádění na obrazovce (4:3)</PresentationFormat>
  <Paragraphs>278</Paragraphs>
  <Slides>12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Efficient Indexing of 3D Human Motions</vt:lpstr>
      <vt:lpstr>Motivation &amp; Background</vt:lpstr>
      <vt:lpstr>Text-based Motion Processing</vt:lpstr>
      <vt:lpstr>Motion Words – idea </vt:lpstr>
      <vt:lpstr>Motion Words – details </vt:lpstr>
      <vt:lpstr>Motion Words – baseline evaluation</vt:lpstr>
      <vt:lpstr>Efficient Processing of Soft-MW Documents</vt:lpstr>
      <vt:lpstr>Basic and Expanded Posting Lists</vt:lpstr>
      <vt:lpstr>Scalable Processing of MW Posting Lists</vt:lpstr>
      <vt:lpstr>Scalable Processing of MWs – the Big Picture</vt:lpstr>
      <vt:lpstr>Experimental Evaluation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Large-Scale Multi-Modal Image Search</dc:title>
  <dc:creator>xkohout7</dc:creator>
  <cp:lastModifiedBy>petra</cp:lastModifiedBy>
  <cp:revision>1388</cp:revision>
  <dcterms:created xsi:type="dcterms:W3CDTF">2013-03-13T15:03:44Z</dcterms:created>
  <dcterms:modified xsi:type="dcterms:W3CDTF">2021-11-17T21:24:41Z</dcterms:modified>
</cp:coreProperties>
</file>