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375" r:id="rId3"/>
    <p:sldId id="377" r:id="rId4"/>
    <p:sldId id="384" r:id="rId5"/>
    <p:sldId id="380" r:id="rId6"/>
    <p:sldId id="383" r:id="rId7"/>
    <p:sldId id="378" r:id="rId8"/>
    <p:sldId id="394" r:id="rId9"/>
    <p:sldId id="386" r:id="rId10"/>
    <p:sldId id="398" r:id="rId11"/>
    <p:sldId id="395" r:id="rId12"/>
    <p:sldId id="388" r:id="rId1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9F3FBD-4C92-483D-9307-6312AF67E684}">
          <p14:sldIdLst>
            <p14:sldId id="256"/>
            <p14:sldId id="375"/>
            <p14:sldId id="377"/>
            <p14:sldId id="384"/>
            <p14:sldId id="380"/>
            <p14:sldId id="383"/>
            <p14:sldId id="378"/>
            <p14:sldId id="394"/>
            <p14:sldId id="386"/>
            <p14:sldId id="398"/>
            <p14:sldId id="395"/>
            <p14:sldId id="38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  <a:srgbClr val="F8CBAD"/>
    <a:srgbClr val="4F81BD"/>
    <a:srgbClr val="FFE699"/>
    <a:srgbClr val="44546A"/>
    <a:srgbClr val="FF3399"/>
    <a:srgbClr val="DCE6F2"/>
    <a:srgbClr val="4F7A32"/>
    <a:srgbClr val="FCD8BA"/>
    <a:srgbClr val="D6E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Světlý styl 2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1" autoAdjust="0"/>
    <p:restoredTop sz="91269" autoAdjust="0"/>
  </p:normalViewPr>
  <p:slideViewPr>
    <p:cSldViewPr>
      <p:cViewPr>
        <p:scale>
          <a:sx n="100" d="100"/>
          <a:sy n="100" d="100"/>
        </p:scale>
        <p:origin x="-864" y="5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0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-295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F21C9-F157-47B4-ACF5-DB155546ED2E}" type="datetimeFigureOut">
              <a:rPr lang="cs-CZ" smtClean="0"/>
              <a:pPr/>
              <a:t>17. 11. 2021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988F6-D503-45D3-8658-01687DB272D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987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C17D6-3360-46DB-BC51-5CAFAE046A00}" type="datetimeFigureOut">
              <a:rPr lang="cs-CZ" smtClean="0"/>
              <a:pPr/>
              <a:t>17. 11. 2021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4EC24-F832-4F78-85ED-421683E533E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5971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4EC24-F832-4F78-85ED-421683E533E6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4476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The complexity</a:t>
            </a:r>
            <a:r>
              <a:rPr lang="en-GB" baseline="0" smtClean="0"/>
              <a:t> of raw motion data is not such a drawback for classification scenarios but there are many others – similarity-based motion retrieval over unlabeled data, subsequence searching etc.</a:t>
            </a:r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4EC24-F832-4F78-85ED-421683E533E6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6879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4EC24-F832-4F78-85ED-421683E533E6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0626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4EC24-F832-4F78-85ED-421683E533E6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2345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230425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933056"/>
            <a:ext cx="6400800" cy="122413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67544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March 26, 2013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Petra Budíková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  <p:grpSp>
        <p:nvGrpSpPr>
          <p:cNvPr id="21" name="Skupina 20"/>
          <p:cNvGrpSpPr/>
          <p:nvPr userDrawn="1"/>
        </p:nvGrpSpPr>
        <p:grpSpPr>
          <a:xfrm>
            <a:off x="972000" y="3501008"/>
            <a:ext cx="7200000" cy="144000"/>
            <a:chOff x="467542" y="3105222"/>
            <a:chExt cx="8208307" cy="90000"/>
          </a:xfrm>
          <a:effectLst>
            <a:reflection blurRad="6350" stA="50000" endA="300" endPos="55500" dist="50800" dir="5400000" sy="-100000" algn="bl" rotWithShape="0"/>
          </a:effectLst>
        </p:grpSpPr>
        <p:sp>
          <p:nvSpPr>
            <p:cNvPr id="15" name="Rectangle 45" descr="Gold bar"/>
            <p:cNvSpPr>
              <a:spLocks noChangeArrowheads="1"/>
            </p:cNvSpPr>
            <p:nvPr userDrawn="1"/>
          </p:nvSpPr>
          <p:spPr bwMode="auto">
            <a:xfrm rot="16200000" flipH="1">
              <a:off x="4526848" y="1782222"/>
              <a:ext cx="90000" cy="2736000"/>
            </a:xfrm>
            <a:prstGeom prst="rect">
              <a:avLst/>
            </a:prstGeom>
            <a:solidFill>
              <a:srgbClr val="7AB75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45" descr="Gold bar"/>
            <p:cNvSpPr>
              <a:spLocks noChangeArrowheads="1"/>
            </p:cNvSpPr>
            <p:nvPr userDrawn="1"/>
          </p:nvSpPr>
          <p:spPr bwMode="auto">
            <a:xfrm rot="16200000" flipH="1">
              <a:off x="1790542" y="1782222"/>
              <a:ext cx="90000" cy="2736000"/>
            </a:xfrm>
            <a:prstGeom prst="rect">
              <a:avLst/>
            </a:prstGeom>
            <a:solidFill>
              <a:srgbClr val="4F7A3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17" name="Rectangle 45" descr="Gold bar"/>
            <p:cNvSpPr>
              <a:spLocks noChangeArrowheads="1"/>
            </p:cNvSpPr>
            <p:nvPr userDrawn="1"/>
          </p:nvSpPr>
          <p:spPr bwMode="auto">
            <a:xfrm rot="16200000" flipH="1">
              <a:off x="7262849" y="1782222"/>
              <a:ext cx="90000" cy="2736000"/>
            </a:xfrm>
            <a:prstGeom prst="rect">
              <a:avLst/>
            </a:prstGeom>
            <a:solidFill>
              <a:srgbClr val="B4D79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67544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March 26, 2013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Petra Budíková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67544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March 26, 2013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Petra Budíková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57200" y="1268760"/>
            <a:ext cx="8229600" cy="5112570"/>
          </a:xfrm>
        </p:spPr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TextovéPole 3"/>
          <p:cNvSpPr txBox="1"/>
          <p:nvPr userDrawn="1"/>
        </p:nvSpPr>
        <p:spPr>
          <a:xfrm>
            <a:off x="395534" y="6381330"/>
            <a:ext cx="216024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endParaRPr lang="cs-CZ" sz="1200" dirty="0"/>
          </a:p>
        </p:txBody>
      </p:sp>
      <p:sp>
        <p:nvSpPr>
          <p:cNvPr id="5" name="TextovéPole 4"/>
          <p:cNvSpPr txBox="1"/>
          <p:nvPr userDrawn="1"/>
        </p:nvSpPr>
        <p:spPr>
          <a:xfrm>
            <a:off x="6660230" y="6401075"/>
            <a:ext cx="216024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cs-CZ" sz="1200" dirty="0"/>
              <a:t>Slide </a:t>
            </a:r>
            <a:fld id="{93D9EDE2-72A8-444F-B3A0-54AF03ABC45C}" type="slidenum">
              <a:rPr lang="cs-CZ" sz="1200" smtClean="0"/>
              <a:pPr lvl="0" algn="r"/>
              <a:t>‹#›</a:t>
            </a:fld>
            <a:r>
              <a:rPr lang="en-GB" sz="1200" smtClean="0"/>
              <a:t>/12</a:t>
            </a:r>
            <a:endParaRPr lang="cs-CZ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22313" y="4875239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22495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67544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March 26, 2013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Petra Budíková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67544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March 26, 2013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Petra Budíková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67544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March 26, 2013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Petra Budíková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67544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March 26, 2013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Petra Budíková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67544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March 26, 2013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Petra Budíková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67544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March 26, 2013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Petra Budíková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5" descr="Gold bar"/>
          <p:cNvSpPr>
            <a:spLocks noChangeArrowheads="1"/>
          </p:cNvSpPr>
          <p:nvPr/>
        </p:nvSpPr>
        <p:spPr bwMode="auto">
          <a:xfrm rot="16200000" flipH="1">
            <a:off x="4527000" y="-414431"/>
            <a:ext cx="90000" cy="2880320"/>
          </a:xfrm>
          <a:prstGeom prst="rect">
            <a:avLst/>
          </a:prstGeom>
          <a:solidFill>
            <a:srgbClr val="7AB75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229600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Rectangle 45" descr="Gold bar"/>
          <p:cNvSpPr>
            <a:spLocks noChangeArrowheads="1"/>
          </p:cNvSpPr>
          <p:nvPr/>
        </p:nvSpPr>
        <p:spPr bwMode="auto">
          <a:xfrm rot="16200000" flipH="1">
            <a:off x="1790542" y="-342271"/>
            <a:ext cx="90000" cy="2736000"/>
          </a:xfrm>
          <a:prstGeom prst="rect">
            <a:avLst/>
          </a:prstGeom>
          <a:solidFill>
            <a:srgbClr val="4F7A3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9" name="Rectangle 45" descr="Gold bar"/>
          <p:cNvSpPr>
            <a:spLocks noChangeArrowheads="1"/>
          </p:cNvSpPr>
          <p:nvPr/>
        </p:nvSpPr>
        <p:spPr bwMode="auto">
          <a:xfrm rot="16200000" flipH="1">
            <a:off x="7262849" y="-342271"/>
            <a:ext cx="90000" cy="2736000"/>
          </a:xfrm>
          <a:prstGeom prst="rect">
            <a:avLst/>
          </a:prstGeom>
          <a:solidFill>
            <a:srgbClr val="B4D7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6" name="Rectangle 45" descr="Gold bar"/>
          <p:cNvSpPr>
            <a:spLocks noChangeArrowheads="1"/>
          </p:cNvSpPr>
          <p:nvPr/>
        </p:nvSpPr>
        <p:spPr bwMode="auto">
          <a:xfrm rot="16200000" flipH="1">
            <a:off x="4633200" y="-360518"/>
            <a:ext cx="18000" cy="2880000"/>
          </a:xfrm>
          <a:prstGeom prst="rect">
            <a:avLst/>
          </a:prstGeom>
          <a:solidFill>
            <a:srgbClr val="B4D7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7" name="Rectangle 45" descr="Gold bar"/>
          <p:cNvSpPr>
            <a:spLocks noChangeArrowheads="1"/>
          </p:cNvSpPr>
          <p:nvPr/>
        </p:nvSpPr>
        <p:spPr bwMode="auto">
          <a:xfrm rot="16200000" flipH="1">
            <a:off x="1826544" y="-288518"/>
            <a:ext cx="18000" cy="2736000"/>
          </a:xfrm>
          <a:prstGeom prst="rect">
            <a:avLst/>
          </a:prstGeom>
          <a:solidFill>
            <a:srgbClr val="7AB75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8" name="Rectangle 45" descr="Gold bar"/>
          <p:cNvSpPr>
            <a:spLocks noChangeArrowheads="1"/>
          </p:cNvSpPr>
          <p:nvPr/>
        </p:nvSpPr>
        <p:spPr bwMode="auto">
          <a:xfrm rot="16200000" flipH="1">
            <a:off x="7298851" y="-288518"/>
            <a:ext cx="18000" cy="2736000"/>
          </a:xfrm>
          <a:prstGeom prst="rect">
            <a:avLst/>
          </a:prstGeom>
          <a:solidFill>
            <a:srgbClr val="D6E9C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b="0" kern="1200">
          <a:solidFill>
            <a:srgbClr val="44546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.png"/><Relationship Id="rId3" Type="http://schemas.openxmlformats.org/officeDocument/2006/relationships/audio" Target="../media/media2.wav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17" Type="http://schemas.openxmlformats.org/officeDocument/2006/relationships/image" Target="../../clipboard/media/image10.svg"/><Relationship Id="rId2" Type="http://schemas.microsoft.com/office/2007/relationships/media" Target="../media/media2.wav"/><Relationship Id="rId16" Type="http://schemas.openxmlformats.org/officeDocument/2006/relationships/image" Target="../media/image12.png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.png"/><Relationship Id="rId3" Type="http://schemas.openxmlformats.org/officeDocument/2006/relationships/audio" Target="../media/media4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110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1340768"/>
            <a:ext cx="7992888" cy="1656184"/>
          </a:xfrm>
        </p:spPr>
        <p:txBody>
          <a:bodyPr>
            <a:noAutofit/>
          </a:bodyPr>
          <a:lstStyle/>
          <a:p>
            <a:r>
              <a:rPr lang="en-GB" sz="4800"/>
              <a:t>Efficient </a:t>
            </a:r>
            <a:r>
              <a:rPr lang="en-GB" sz="4800" smtClean="0"/>
              <a:t>Indexing</a:t>
            </a:r>
            <a:br>
              <a:rPr lang="en-GB" sz="4800" smtClean="0"/>
            </a:br>
            <a:r>
              <a:rPr lang="en-GB" sz="4800" smtClean="0"/>
              <a:t>of </a:t>
            </a:r>
            <a:r>
              <a:rPr lang="en-GB" sz="4800"/>
              <a:t>3D Human Motions</a:t>
            </a:r>
            <a:endParaRPr lang="en-US" sz="4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55576" y="4077072"/>
            <a:ext cx="7632848" cy="600472"/>
          </a:xfrm>
        </p:spPr>
        <p:txBody>
          <a:bodyPr>
            <a:noAutofit/>
          </a:bodyPr>
          <a:lstStyle/>
          <a:p>
            <a:r>
              <a:rPr lang="en-GB" sz="2800" u="sng">
                <a:solidFill>
                  <a:schemeClr val="tx1">
                    <a:lumMod val="65000"/>
                    <a:lumOff val="35000"/>
                  </a:schemeClr>
                </a:solidFill>
              </a:rPr>
              <a:t>Petra </a:t>
            </a:r>
            <a:r>
              <a:rPr lang="en-GB" sz="2800" u="sng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Budikova</a:t>
            </a:r>
            <a:r>
              <a:rPr lang="en-GB" sz="28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Jan Sedmidubsky, Pavel Zezula</a:t>
            </a:r>
          </a:p>
          <a:p>
            <a:r>
              <a:rPr lang="en-GB" sz="24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Masaryk University, Brno, Czech Republic</a:t>
            </a:r>
          </a:p>
          <a:p>
            <a:endParaRPr lang="en-GB" sz="240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sz="2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/>
              <a:t>ACM International Conference on Multimedia </a:t>
            </a:r>
            <a:r>
              <a:rPr lang="en-GB" smtClean="0"/>
              <a:t>Retrieval 2021</a:t>
            </a:r>
            <a:endParaRPr lang="en-GB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9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82"/>
    </mc:Choice>
    <mc:Fallback>
      <p:transition spd="slow" advTm="9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Box 4">
            <a:extLst>
              <a:ext uri="{FF2B5EF4-FFF2-40B4-BE49-F238E27FC236}">
                <a16:creationId xmlns="" xmlns:a16="http://schemas.microsoft.com/office/drawing/2014/main" id="{7E283F0C-3FEF-4E86-A93C-256BEF258108}"/>
              </a:ext>
            </a:extLst>
          </p:cNvPr>
          <p:cNvSpPr txBox="1"/>
          <p:nvPr/>
        </p:nvSpPr>
        <p:spPr>
          <a:xfrm>
            <a:off x="3095580" y="3291455"/>
            <a:ext cx="504000" cy="738664"/>
          </a:xfrm>
          <a:prstGeom prst="rect">
            <a:avLst/>
          </a:prstGeom>
          <a:solidFill>
            <a:srgbClr val="FFE699"/>
          </a:solidFill>
          <a:ln>
            <a:solidFill>
              <a:sysClr val="windowText" lastClr="000000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5</a:t>
            </a:r>
          </a:p>
        </p:txBody>
      </p:sp>
      <p:sp>
        <p:nvSpPr>
          <p:cNvPr id="210" name="TextBox 3">
            <a:extLst>
              <a:ext uri="{FF2B5EF4-FFF2-40B4-BE49-F238E27FC236}">
                <a16:creationId xmlns="" xmlns:a16="http://schemas.microsoft.com/office/drawing/2014/main" id="{53EF0559-6301-4187-B29C-90D73FA50166}"/>
              </a:ext>
            </a:extLst>
          </p:cNvPr>
          <p:cNvSpPr txBox="1"/>
          <p:nvPr/>
        </p:nvSpPr>
        <p:spPr>
          <a:xfrm>
            <a:off x="2195736" y="3292604"/>
            <a:ext cx="504000" cy="738664"/>
          </a:xfrm>
          <a:prstGeom prst="rect">
            <a:avLst/>
          </a:prstGeom>
          <a:solidFill>
            <a:srgbClr val="FFE699"/>
          </a:solidFill>
          <a:ln>
            <a:solidFill>
              <a:sysClr val="windowText" lastClr="000000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4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7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Scalable Processing of MWs – the </a:t>
            </a:r>
            <a:r>
              <a:rPr lang="en-GB" smtClean="0"/>
              <a:t>Big Picture</a:t>
            </a:r>
            <a:endParaRPr lang="en-GB"/>
          </a:p>
        </p:txBody>
      </p:sp>
      <p:sp>
        <p:nvSpPr>
          <p:cNvPr id="212" name="TextBox 2">
            <a:extLst>
              <a:ext uri="{FF2B5EF4-FFF2-40B4-BE49-F238E27FC236}">
                <a16:creationId xmlns="" xmlns:a16="http://schemas.microsoft.com/office/drawing/2014/main" id="{DF7A6698-3BF1-4820-98D8-D19B3664D1DF}"/>
              </a:ext>
            </a:extLst>
          </p:cNvPr>
          <p:cNvSpPr txBox="1"/>
          <p:nvPr/>
        </p:nvSpPr>
        <p:spPr>
          <a:xfrm>
            <a:off x="409348" y="2589581"/>
            <a:ext cx="5471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</a:rPr>
              <a:t>(A,{B,C})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matches: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(A,{</a:t>
            </a:r>
            <a:r>
              <a:rPr kumimoji="0" lang="en-GB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B,C}), 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kumimoji="0" lang="en-GB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A,{B,C,D})</a:t>
            </a:r>
            <a:r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 </a:t>
            </a:r>
            <a:r>
              <a:rPr kumimoji="0" lang="en-GB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B,{C,D</a:t>
            </a:r>
            <a:r>
              <a:rPr kumimoji="0" lang="en-GB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})</a:t>
            </a:r>
            <a:r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 </a:t>
            </a:r>
            <a:r>
              <a:rPr kumimoji="0" lang="en-GB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G,{A,F})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13" name="TextBox 3">
            <a:extLst>
              <a:ext uri="{FF2B5EF4-FFF2-40B4-BE49-F238E27FC236}">
                <a16:creationId xmlns="" xmlns:a16="http://schemas.microsoft.com/office/drawing/2014/main" id="{53EF0559-6301-4187-B29C-90D73FA50166}"/>
              </a:ext>
            </a:extLst>
          </p:cNvPr>
          <p:cNvSpPr txBox="1"/>
          <p:nvPr/>
        </p:nvSpPr>
        <p:spPr>
          <a:xfrm>
            <a:off x="2192313" y="3291455"/>
            <a:ext cx="504000" cy="738664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4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7</a:t>
            </a:r>
          </a:p>
        </p:txBody>
      </p:sp>
      <p:sp>
        <p:nvSpPr>
          <p:cNvPr id="215" name="TextBox 5">
            <a:extLst>
              <a:ext uri="{FF2B5EF4-FFF2-40B4-BE49-F238E27FC236}">
                <a16:creationId xmlns="" xmlns:a16="http://schemas.microsoft.com/office/drawing/2014/main" id="{6223BCA7-09F3-4417-8F86-6D65027DBB39}"/>
              </a:ext>
            </a:extLst>
          </p:cNvPr>
          <p:cNvSpPr txBox="1"/>
          <p:nvPr/>
        </p:nvSpPr>
        <p:spPr>
          <a:xfrm>
            <a:off x="4029396" y="3291455"/>
            <a:ext cx="504000" cy="738664"/>
          </a:xfrm>
          <a:prstGeom prst="rect">
            <a:avLst/>
          </a:prstGeom>
          <a:solidFill>
            <a:srgbClr val="FFE699"/>
          </a:solidFill>
          <a:ln>
            <a:solidFill>
              <a:sysClr val="windowText" lastClr="000000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4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8</a:t>
            </a:r>
          </a:p>
        </p:txBody>
      </p:sp>
      <p:sp>
        <p:nvSpPr>
          <p:cNvPr id="216" name="TextBox 6">
            <a:extLst>
              <a:ext uri="{FF2B5EF4-FFF2-40B4-BE49-F238E27FC236}">
                <a16:creationId xmlns="" xmlns:a16="http://schemas.microsoft.com/office/drawing/2014/main" id="{FF49D1AE-125D-4020-8AFF-A3DC076B93B9}"/>
              </a:ext>
            </a:extLst>
          </p:cNvPr>
          <p:cNvSpPr txBox="1"/>
          <p:nvPr/>
        </p:nvSpPr>
        <p:spPr>
          <a:xfrm>
            <a:off x="4902089" y="3291455"/>
            <a:ext cx="504000" cy="738664"/>
          </a:xfrm>
          <a:prstGeom prst="rect">
            <a:avLst/>
          </a:prstGeom>
          <a:solidFill>
            <a:srgbClr val="FFE699"/>
          </a:solidFill>
          <a:ln>
            <a:solidFill>
              <a:sysClr val="windowText" lastClr="000000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8</a:t>
            </a:r>
          </a:p>
        </p:txBody>
      </p:sp>
      <p:cxnSp>
        <p:nvCxnSpPr>
          <p:cNvPr id="217" name="Straight Connector 7">
            <a:extLst>
              <a:ext uri="{FF2B5EF4-FFF2-40B4-BE49-F238E27FC236}">
                <a16:creationId xmlns="" xmlns:a16="http://schemas.microsoft.com/office/drawing/2014/main" id="{1E49BE6B-F6B7-46C8-AD8A-22101C436B0B}"/>
              </a:ext>
            </a:extLst>
          </p:cNvPr>
          <p:cNvCxnSpPr>
            <a:cxnSpLocks/>
          </p:cNvCxnSpPr>
          <p:nvPr/>
        </p:nvCxnSpPr>
        <p:spPr>
          <a:xfrm>
            <a:off x="2452653" y="2911233"/>
            <a:ext cx="1" cy="3600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18" name="Straight Connector 8">
            <a:extLst>
              <a:ext uri="{FF2B5EF4-FFF2-40B4-BE49-F238E27FC236}">
                <a16:creationId xmlns="" xmlns:a16="http://schemas.microsoft.com/office/drawing/2014/main" id="{893DBD50-2968-483B-AD12-2A28F162816B}"/>
              </a:ext>
            </a:extLst>
          </p:cNvPr>
          <p:cNvCxnSpPr>
            <a:cxnSpLocks/>
          </p:cNvCxnSpPr>
          <p:nvPr/>
        </p:nvCxnSpPr>
        <p:spPr>
          <a:xfrm flipH="1">
            <a:off x="4319778" y="2939144"/>
            <a:ext cx="0" cy="3600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19" name="Straight Connector 9">
            <a:extLst>
              <a:ext uri="{FF2B5EF4-FFF2-40B4-BE49-F238E27FC236}">
                <a16:creationId xmlns="" xmlns:a16="http://schemas.microsoft.com/office/drawing/2014/main" id="{CC9D98FB-AA7B-40A7-A441-DDCA45564C7F}"/>
              </a:ext>
            </a:extLst>
          </p:cNvPr>
          <p:cNvCxnSpPr>
            <a:cxnSpLocks/>
          </p:cNvCxnSpPr>
          <p:nvPr/>
        </p:nvCxnSpPr>
        <p:spPr>
          <a:xfrm>
            <a:off x="5159732" y="2939144"/>
            <a:ext cx="0" cy="3600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20" name="Straight Connector 10">
            <a:extLst>
              <a:ext uri="{FF2B5EF4-FFF2-40B4-BE49-F238E27FC236}">
                <a16:creationId xmlns="" xmlns:a16="http://schemas.microsoft.com/office/drawing/2014/main" id="{AB985811-9316-4CC0-A49B-1D92D794A6D1}"/>
              </a:ext>
            </a:extLst>
          </p:cNvPr>
          <p:cNvCxnSpPr>
            <a:cxnSpLocks/>
          </p:cNvCxnSpPr>
          <p:nvPr/>
        </p:nvCxnSpPr>
        <p:spPr>
          <a:xfrm flipV="1">
            <a:off x="3353223" y="2939144"/>
            <a:ext cx="0" cy="3600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22" name="Right Brace 13">
            <a:extLst>
              <a:ext uri="{FF2B5EF4-FFF2-40B4-BE49-F238E27FC236}">
                <a16:creationId xmlns="" xmlns:a16="http://schemas.microsoft.com/office/drawing/2014/main" id="{BE8ED867-9932-4BB9-A40F-A8C9DF0C1256}"/>
              </a:ext>
            </a:extLst>
          </p:cNvPr>
          <p:cNvSpPr/>
          <p:nvPr/>
        </p:nvSpPr>
        <p:spPr>
          <a:xfrm rot="5400000">
            <a:off x="3714220" y="2396905"/>
            <a:ext cx="196515" cy="3440967"/>
          </a:xfrm>
          <a:prstGeom prst="rightBrace">
            <a:avLst>
              <a:gd name="adj1" fmla="val 83356"/>
              <a:gd name="adj2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" name="Right Brace 23">
            <a:extLst>
              <a:ext uri="{FF2B5EF4-FFF2-40B4-BE49-F238E27FC236}">
                <a16:creationId xmlns="" xmlns:a16="http://schemas.microsoft.com/office/drawing/2014/main" id="{8E5833D0-4894-4CC0-A120-C4C03881E52C}"/>
              </a:ext>
            </a:extLst>
          </p:cNvPr>
          <p:cNvSpPr/>
          <p:nvPr/>
        </p:nvSpPr>
        <p:spPr>
          <a:xfrm rot="5400000">
            <a:off x="5227869" y="2611388"/>
            <a:ext cx="139457" cy="6435285"/>
          </a:xfrm>
          <a:prstGeom prst="rightBrace">
            <a:avLst>
              <a:gd name="adj1" fmla="val 96458"/>
              <a:gd name="adj2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6" name="TextBox 25">
            <a:extLst>
              <a:ext uri="{FF2B5EF4-FFF2-40B4-BE49-F238E27FC236}">
                <a16:creationId xmlns="" xmlns:a16="http://schemas.microsoft.com/office/drawing/2014/main" id="{369E66CE-EEC4-4F1E-8BE0-C389B398FF63}"/>
              </a:ext>
            </a:extLst>
          </p:cNvPr>
          <p:cNvSpPr txBox="1"/>
          <p:nvPr/>
        </p:nvSpPr>
        <p:spPr>
          <a:xfrm>
            <a:off x="1907704" y="6042774"/>
            <a:ext cx="6772176" cy="338554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Result: documents with the highest sum of weights across the expanded PLs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7" name="TextBox 27">
            <a:extLst>
              <a:ext uri="{FF2B5EF4-FFF2-40B4-BE49-F238E27FC236}">
                <a16:creationId xmlns="" xmlns:a16="http://schemas.microsoft.com/office/drawing/2014/main" id="{BDF17012-7FEF-4749-AC95-2C339D8BA91B}"/>
              </a:ext>
            </a:extLst>
          </p:cNvPr>
          <p:cNvSpPr txBox="1"/>
          <p:nvPr/>
        </p:nvSpPr>
        <p:spPr>
          <a:xfrm>
            <a:off x="323528" y="2918075"/>
            <a:ext cx="2088232" cy="288000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4472C4">
                <a:lumMod val="60000"/>
                <a:lumOff val="40000"/>
              </a:srgbClr>
            </a:solidFill>
          </a:ln>
        </p:spPr>
        <p:txBody>
          <a:bodyPr wrap="square" lIns="36000" rIns="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sim(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</a:rPr>
              <a:t>(A,{B,C})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, 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(A,{B,C})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)=1.0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</a:endParaRPr>
          </a:p>
        </p:txBody>
      </p:sp>
      <p:sp>
        <p:nvSpPr>
          <p:cNvPr id="228" name="TextBox 29">
            <a:extLst>
              <a:ext uri="{FF2B5EF4-FFF2-40B4-BE49-F238E27FC236}">
                <a16:creationId xmlns="" xmlns:a16="http://schemas.microsoft.com/office/drawing/2014/main" id="{CE57C9C4-B442-4699-968E-DADFAA31D03D}"/>
              </a:ext>
            </a:extLst>
          </p:cNvPr>
          <p:cNvSpPr txBox="1"/>
          <p:nvPr/>
        </p:nvSpPr>
        <p:spPr>
          <a:xfrm>
            <a:off x="4762399" y="2908187"/>
            <a:ext cx="336681" cy="288000"/>
          </a:xfrm>
          <a:prstGeom prst="rect">
            <a:avLst/>
          </a:prstGeom>
          <a:noFill/>
          <a:ln>
            <a:solidFill>
              <a:srgbClr val="4472C4">
                <a:lumMod val="60000"/>
                <a:lumOff val="40000"/>
              </a:srgbClr>
            </a:solidFill>
          </a:ln>
        </p:spPr>
        <p:txBody>
          <a:bodyPr wrap="none" lIns="72000" rIns="3600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0.2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</a:endParaRPr>
          </a:p>
        </p:txBody>
      </p:sp>
      <p:sp>
        <p:nvSpPr>
          <p:cNvPr id="229" name="TextBox 31">
            <a:extLst>
              <a:ext uri="{FF2B5EF4-FFF2-40B4-BE49-F238E27FC236}">
                <a16:creationId xmlns="" xmlns:a16="http://schemas.microsoft.com/office/drawing/2014/main" id="{855FA98B-83D9-4F6B-9DE3-F0F5CCF7F9B8}"/>
              </a:ext>
            </a:extLst>
          </p:cNvPr>
          <p:cNvSpPr txBox="1"/>
          <p:nvPr/>
        </p:nvSpPr>
        <p:spPr>
          <a:xfrm>
            <a:off x="3886645" y="2908187"/>
            <a:ext cx="360000" cy="288000"/>
          </a:xfrm>
          <a:prstGeom prst="rect">
            <a:avLst/>
          </a:prstGeom>
          <a:noFill/>
          <a:ln>
            <a:solidFill>
              <a:srgbClr val="4472C4">
                <a:lumMod val="60000"/>
                <a:lumOff val="40000"/>
              </a:srgbClr>
            </a:solidFill>
          </a:ln>
        </p:spPr>
        <p:txBody>
          <a:bodyPr wrap="square" lIns="72000" rIns="3600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0.5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</a:endParaRPr>
          </a:p>
        </p:txBody>
      </p:sp>
      <p:sp>
        <p:nvSpPr>
          <p:cNvPr id="230" name="TextBox 33">
            <a:extLst>
              <a:ext uri="{FF2B5EF4-FFF2-40B4-BE49-F238E27FC236}">
                <a16:creationId xmlns="" xmlns:a16="http://schemas.microsoft.com/office/drawing/2014/main" id="{97F6C8BA-DE3E-4DDB-B49C-1493EB56B402}"/>
              </a:ext>
            </a:extLst>
          </p:cNvPr>
          <p:cNvSpPr txBox="1"/>
          <p:nvPr/>
        </p:nvSpPr>
        <p:spPr>
          <a:xfrm>
            <a:off x="2870953" y="2908187"/>
            <a:ext cx="428053" cy="288000"/>
          </a:xfrm>
          <a:prstGeom prst="rect">
            <a:avLst/>
          </a:prstGeom>
          <a:noFill/>
          <a:ln>
            <a:solidFill>
              <a:srgbClr val="4472C4">
                <a:lumMod val="60000"/>
                <a:lumOff val="40000"/>
              </a:srgbClr>
            </a:solidFill>
          </a:ln>
        </p:spPr>
        <p:txBody>
          <a:bodyPr wrap="none" lIns="72000" rIns="3600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0.75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</a:endParaRPr>
          </a:p>
        </p:txBody>
      </p:sp>
      <p:sp>
        <p:nvSpPr>
          <p:cNvPr id="238" name="TextBox 51">
            <a:extLst>
              <a:ext uri="{FF2B5EF4-FFF2-40B4-BE49-F238E27FC236}">
                <a16:creationId xmlns="" xmlns:a16="http://schemas.microsoft.com/office/drawing/2014/main" id="{37C6353F-F46C-403C-B241-1A2E209B205A}"/>
              </a:ext>
            </a:extLst>
          </p:cNvPr>
          <p:cNvSpPr txBox="1"/>
          <p:nvPr/>
        </p:nvSpPr>
        <p:spPr>
          <a:xfrm>
            <a:off x="6061315" y="3229286"/>
            <a:ext cx="360000" cy="288000"/>
          </a:xfrm>
          <a:prstGeom prst="rect">
            <a:avLst/>
          </a:prstGeom>
          <a:solidFill>
            <a:srgbClr val="FFE699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Arial Unicode MS" panose="020B0604020202020204" pitchFamily="34" charset="-128"/>
              <a:cs typeface="Courier New" panose="02070309020205020404" pitchFamily="49" charset="0"/>
            </a:endParaRPr>
          </a:p>
        </p:txBody>
      </p:sp>
      <p:sp>
        <p:nvSpPr>
          <p:cNvPr id="239" name="TextBox 53">
            <a:extLst>
              <a:ext uri="{FF2B5EF4-FFF2-40B4-BE49-F238E27FC236}">
                <a16:creationId xmlns="" xmlns:a16="http://schemas.microsoft.com/office/drawing/2014/main" id="{673FB677-512E-4AF6-ACAD-6B7FF980A937}"/>
              </a:ext>
            </a:extLst>
          </p:cNvPr>
          <p:cNvSpPr txBox="1"/>
          <p:nvPr/>
        </p:nvSpPr>
        <p:spPr>
          <a:xfrm>
            <a:off x="6541111" y="3229286"/>
            <a:ext cx="360000" cy="288000"/>
          </a:xfrm>
          <a:prstGeom prst="rect">
            <a:avLst/>
          </a:prstGeom>
          <a:solidFill>
            <a:srgbClr val="FFE699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Arial Unicode MS" panose="020B0604020202020204" pitchFamily="34" charset="-128"/>
              <a:cs typeface="Courier New" panose="02070309020205020404" pitchFamily="49" charset="0"/>
            </a:endParaRPr>
          </a:p>
        </p:txBody>
      </p:sp>
      <p:sp>
        <p:nvSpPr>
          <p:cNvPr id="240" name="TextBox 55">
            <a:extLst>
              <a:ext uri="{FF2B5EF4-FFF2-40B4-BE49-F238E27FC236}">
                <a16:creationId xmlns="" xmlns:a16="http://schemas.microsoft.com/office/drawing/2014/main" id="{CF9FB1EB-48D7-457D-86EA-74376A13B619}"/>
              </a:ext>
            </a:extLst>
          </p:cNvPr>
          <p:cNvSpPr txBox="1"/>
          <p:nvPr/>
        </p:nvSpPr>
        <p:spPr>
          <a:xfrm>
            <a:off x="6058833" y="3645356"/>
            <a:ext cx="360000" cy="288000"/>
          </a:xfrm>
          <a:prstGeom prst="rect">
            <a:avLst/>
          </a:prstGeom>
          <a:solidFill>
            <a:srgbClr val="FFE699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Arial Unicode MS" panose="020B0604020202020204" pitchFamily="34" charset="-128"/>
              <a:cs typeface="Courier New" panose="02070309020205020404" pitchFamily="49" charset="0"/>
            </a:endParaRPr>
          </a:p>
        </p:txBody>
      </p:sp>
      <p:sp>
        <p:nvSpPr>
          <p:cNvPr id="241" name="TextBox 59">
            <a:extLst>
              <a:ext uri="{FF2B5EF4-FFF2-40B4-BE49-F238E27FC236}">
                <a16:creationId xmlns="" xmlns:a16="http://schemas.microsoft.com/office/drawing/2014/main" id="{1038F28E-D1E4-4016-8112-BA2054970DCF}"/>
              </a:ext>
            </a:extLst>
          </p:cNvPr>
          <p:cNvSpPr txBox="1"/>
          <p:nvPr/>
        </p:nvSpPr>
        <p:spPr>
          <a:xfrm>
            <a:off x="6541249" y="3653210"/>
            <a:ext cx="360000" cy="288000"/>
          </a:xfrm>
          <a:prstGeom prst="rect">
            <a:avLst/>
          </a:prstGeom>
          <a:solidFill>
            <a:srgbClr val="FFE699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Arial Unicode MS" panose="020B0604020202020204" pitchFamily="34" charset="-128"/>
              <a:cs typeface="Courier New" panose="02070309020205020404" pitchFamily="49" charset="0"/>
            </a:endParaRPr>
          </a:p>
        </p:txBody>
      </p:sp>
      <p:sp>
        <p:nvSpPr>
          <p:cNvPr id="242" name="TextBox 61">
            <a:extLst>
              <a:ext uri="{FF2B5EF4-FFF2-40B4-BE49-F238E27FC236}">
                <a16:creationId xmlns="" xmlns:a16="http://schemas.microsoft.com/office/drawing/2014/main" id="{89FB65CB-218D-4BA9-8ACE-04812F6B2E5C}"/>
              </a:ext>
            </a:extLst>
          </p:cNvPr>
          <p:cNvSpPr txBox="1"/>
          <p:nvPr/>
        </p:nvSpPr>
        <p:spPr>
          <a:xfrm>
            <a:off x="7498076" y="3229286"/>
            <a:ext cx="360000" cy="288000"/>
          </a:xfrm>
          <a:prstGeom prst="rect">
            <a:avLst/>
          </a:prstGeom>
          <a:solidFill>
            <a:srgbClr val="FFE699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Arial Unicode MS" panose="020B0604020202020204" pitchFamily="34" charset="-128"/>
              <a:cs typeface="Courier New" panose="02070309020205020404" pitchFamily="49" charset="0"/>
            </a:endParaRPr>
          </a:p>
        </p:txBody>
      </p:sp>
      <p:sp>
        <p:nvSpPr>
          <p:cNvPr id="243" name="TextBox 63">
            <a:extLst>
              <a:ext uri="{FF2B5EF4-FFF2-40B4-BE49-F238E27FC236}">
                <a16:creationId xmlns="" xmlns:a16="http://schemas.microsoft.com/office/drawing/2014/main" id="{7E1181AC-710E-4F68-88DF-48538B54578A}"/>
              </a:ext>
            </a:extLst>
          </p:cNvPr>
          <p:cNvSpPr txBox="1"/>
          <p:nvPr/>
        </p:nvSpPr>
        <p:spPr>
          <a:xfrm>
            <a:off x="7991866" y="3229286"/>
            <a:ext cx="360000" cy="288000"/>
          </a:xfrm>
          <a:prstGeom prst="rect">
            <a:avLst/>
          </a:prstGeom>
          <a:solidFill>
            <a:srgbClr val="FFE699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Arial Unicode MS" panose="020B0604020202020204" pitchFamily="34" charset="-128"/>
              <a:cs typeface="Courier New" panose="02070309020205020404" pitchFamily="49" charset="0"/>
            </a:endParaRPr>
          </a:p>
        </p:txBody>
      </p:sp>
      <p:sp>
        <p:nvSpPr>
          <p:cNvPr id="244" name="TextBox 69">
            <a:extLst>
              <a:ext uri="{FF2B5EF4-FFF2-40B4-BE49-F238E27FC236}">
                <a16:creationId xmlns="" xmlns:a16="http://schemas.microsoft.com/office/drawing/2014/main" id="{B0ECAB67-8943-4038-ADFC-985541F98E3C}"/>
              </a:ext>
            </a:extLst>
          </p:cNvPr>
          <p:cNvSpPr txBox="1"/>
          <p:nvPr/>
        </p:nvSpPr>
        <p:spPr>
          <a:xfrm>
            <a:off x="7751870" y="3666151"/>
            <a:ext cx="360000" cy="288000"/>
          </a:xfrm>
          <a:prstGeom prst="rect">
            <a:avLst/>
          </a:prstGeom>
          <a:solidFill>
            <a:srgbClr val="FFE699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Arial Unicode MS" panose="020B0604020202020204" pitchFamily="34" charset="-128"/>
              <a:cs typeface="Courier New" panose="02070309020205020404" pitchFamily="49" charset="0"/>
            </a:endParaRPr>
          </a:p>
        </p:txBody>
      </p:sp>
      <p:sp>
        <p:nvSpPr>
          <p:cNvPr id="249" name="Rectangle 100">
            <a:extLst>
              <a:ext uri="{FF2B5EF4-FFF2-40B4-BE49-F238E27FC236}">
                <a16:creationId xmlns="" xmlns:a16="http://schemas.microsoft.com/office/drawing/2014/main" id="{66A3B5A5-75BF-4ABB-960C-630B811ACE5B}"/>
              </a:ext>
            </a:extLst>
          </p:cNvPr>
          <p:cNvSpPr/>
          <p:nvPr/>
        </p:nvSpPr>
        <p:spPr>
          <a:xfrm>
            <a:off x="6046598" y="4305613"/>
            <a:ext cx="900000" cy="1386000"/>
          </a:xfrm>
          <a:prstGeom prst="rect">
            <a:avLst/>
          </a:prstGeom>
          <a:solidFill>
            <a:srgbClr val="F8CBAD"/>
          </a:solidFill>
          <a:ln w="952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Rectangle 102">
            <a:extLst>
              <a:ext uri="{FF2B5EF4-FFF2-40B4-BE49-F238E27FC236}">
                <a16:creationId xmlns="" xmlns:a16="http://schemas.microsoft.com/office/drawing/2014/main" id="{26C65218-45F7-4C28-A739-0271A6D3E536}"/>
              </a:ext>
            </a:extLst>
          </p:cNvPr>
          <p:cNvSpPr/>
          <p:nvPr/>
        </p:nvSpPr>
        <p:spPr>
          <a:xfrm>
            <a:off x="7505688" y="4305613"/>
            <a:ext cx="900000" cy="1386000"/>
          </a:xfrm>
          <a:prstGeom prst="rect">
            <a:avLst/>
          </a:prstGeom>
          <a:solidFill>
            <a:srgbClr val="F8CBAD"/>
          </a:solidFill>
          <a:ln w="952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TextBox 108">
            <a:extLst>
              <a:ext uri="{FF2B5EF4-FFF2-40B4-BE49-F238E27FC236}">
                <a16:creationId xmlns="" xmlns:a16="http://schemas.microsoft.com/office/drawing/2014/main" id="{858F33AE-8E56-477A-B6B4-B86D547D3299}"/>
              </a:ext>
            </a:extLst>
          </p:cNvPr>
          <p:cNvSpPr txBox="1"/>
          <p:nvPr/>
        </p:nvSpPr>
        <p:spPr>
          <a:xfrm>
            <a:off x="6012160" y="2589581"/>
            <a:ext cx="989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(K,{L,M})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matches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2" name="TextBox 110">
            <a:extLst>
              <a:ext uri="{FF2B5EF4-FFF2-40B4-BE49-F238E27FC236}">
                <a16:creationId xmlns="" xmlns:a16="http://schemas.microsoft.com/office/drawing/2014/main" id="{5DC3F5EE-0D94-4608-ACE9-B34D713BE6F2}"/>
              </a:ext>
            </a:extLst>
          </p:cNvPr>
          <p:cNvSpPr txBox="1"/>
          <p:nvPr/>
        </p:nvSpPr>
        <p:spPr>
          <a:xfrm>
            <a:off x="7501896" y="2589581"/>
            <a:ext cx="931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(X,{Y,Z})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matches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3" name="Right Brace 14">
            <a:extLst>
              <a:ext uri="{FF2B5EF4-FFF2-40B4-BE49-F238E27FC236}">
                <a16:creationId xmlns="" xmlns:a16="http://schemas.microsoft.com/office/drawing/2014/main" id="{49B22F34-5F50-4D35-A818-F8CFF153861C}"/>
              </a:ext>
            </a:extLst>
          </p:cNvPr>
          <p:cNvSpPr/>
          <p:nvPr/>
        </p:nvSpPr>
        <p:spPr>
          <a:xfrm rot="5400000">
            <a:off x="6412329" y="3671094"/>
            <a:ext cx="179137" cy="864000"/>
          </a:xfrm>
          <a:prstGeom prst="rightBrace">
            <a:avLst>
              <a:gd name="adj1" fmla="val 58348"/>
              <a:gd name="adj2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4" name="Right Brace 36">
            <a:extLst>
              <a:ext uri="{FF2B5EF4-FFF2-40B4-BE49-F238E27FC236}">
                <a16:creationId xmlns="" xmlns:a16="http://schemas.microsoft.com/office/drawing/2014/main" id="{EABF1C34-EE82-4980-BF9B-EAD51D8E9B52}"/>
              </a:ext>
            </a:extLst>
          </p:cNvPr>
          <p:cNvSpPr/>
          <p:nvPr/>
        </p:nvSpPr>
        <p:spPr>
          <a:xfrm rot="5400000">
            <a:off x="7858297" y="3676700"/>
            <a:ext cx="179137" cy="864000"/>
          </a:xfrm>
          <a:prstGeom prst="rightBrace">
            <a:avLst>
              <a:gd name="adj1" fmla="val 58348"/>
              <a:gd name="adj2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3870079" y="1196752"/>
            <a:ext cx="3131295" cy="972000"/>
            <a:chOff x="3059057" y="1295334"/>
            <a:chExt cx="3131295" cy="972000"/>
          </a:xfrm>
        </p:grpSpPr>
        <p:sp>
          <p:nvSpPr>
            <p:cNvPr id="211" name="TextBox 1">
              <a:extLst>
                <a:ext uri="{FF2B5EF4-FFF2-40B4-BE49-F238E27FC236}">
                  <a16:creationId xmlns="" xmlns:a16="http://schemas.microsoft.com/office/drawing/2014/main" id="{E8E72CAE-3771-4615-BA15-7DCF20A2CAA8}"/>
                </a:ext>
              </a:extLst>
            </p:cNvPr>
            <p:cNvSpPr txBox="1"/>
            <p:nvPr/>
          </p:nvSpPr>
          <p:spPr>
            <a:xfrm>
              <a:off x="3626619" y="1916832"/>
              <a:ext cx="2521844" cy="338554"/>
            </a:xfrm>
            <a:prstGeom prst="rect">
              <a:avLst/>
            </a:prstGeom>
            <a:noFill/>
            <a:ln>
              <a:solidFill>
                <a:sysClr val="window" lastClr="FFFFFF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6FF"/>
                  </a:solidFill>
                  <a:effectLst/>
                  <a:uLnTx/>
                  <a:uFillTx/>
                </a:rPr>
                <a:t>(A,{B,C})</a:t>
              </a: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 </a:t>
              </a: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</a:rPr>
                <a:t>(K,{L,M})</a:t>
              </a: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</a:rPr>
                <a:t>  </a:t>
              </a: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(X,{Y,Z})</a:t>
              </a:r>
              <a:endPara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255" name="TextBox 20">
              <a:extLst>
                <a:ext uri="{FF2B5EF4-FFF2-40B4-BE49-F238E27FC236}">
                  <a16:creationId xmlns="" xmlns:a16="http://schemas.microsoft.com/office/drawing/2014/main" id="{CB92C331-3132-45D5-99F4-CA7535289488}"/>
                </a:ext>
              </a:extLst>
            </p:cNvPr>
            <p:cNvSpPr txBox="1"/>
            <p:nvPr/>
          </p:nvSpPr>
          <p:spPr>
            <a:xfrm>
              <a:off x="3121637" y="1362254"/>
              <a:ext cx="7113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Query</a:t>
              </a:r>
              <a:endPara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6" name="Rectangle 34">
              <a:extLst>
                <a:ext uri="{FF2B5EF4-FFF2-40B4-BE49-F238E27FC236}">
                  <a16:creationId xmlns="" xmlns:a16="http://schemas.microsoft.com/office/drawing/2014/main" id="{93319C48-99E9-49F0-A4C1-51D0333B9177}"/>
                </a:ext>
              </a:extLst>
            </p:cNvPr>
            <p:cNvSpPr/>
            <p:nvPr/>
          </p:nvSpPr>
          <p:spPr>
            <a:xfrm>
              <a:off x="3059057" y="1295334"/>
              <a:ext cx="3131295" cy="972000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" name="Obdélník 256">
              <a:extLst>
                <a:ext uri="{FF2B5EF4-FFF2-40B4-BE49-F238E27FC236}">
                  <a16:creationId xmlns="" xmlns:a16="http://schemas.microsoft.com/office/drawing/2014/main" id="{F3998565-DEF8-4FAA-92CE-BE4854C68ECF}"/>
                </a:ext>
              </a:extLst>
            </p:cNvPr>
            <p:cNvSpPr/>
            <p:nvPr/>
          </p:nvSpPr>
          <p:spPr bwMode="auto">
            <a:xfrm>
              <a:off x="4377505" y="1836419"/>
              <a:ext cx="900000" cy="72000"/>
            </a:xfrm>
            <a:prstGeom prst="rect">
              <a:avLst/>
            </a:prstGeom>
            <a:pattFill prst="dkVert">
              <a:fgClr>
                <a:srgbClr val="7030A0"/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" name="Obdélník 257">
              <a:extLst>
                <a:ext uri="{FF2B5EF4-FFF2-40B4-BE49-F238E27FC236}">
                  <a16:creationId xmlns="" xmlns:a16="http://schemas.microsoft.com/office/drawing/2014/main" id="{1F71497F-2556-495F-BCC4-09962A608573}"/>
                </a:ext>
              </a:extLst>
            </p:cNvPr>
            <p:cNvSpPr/>
            <p:nvPr/>
          </p:nvSpPr>
          <p:spPr bwMode="auto">
            <a:xfrm>
              <a:off x="3934562" y="1725557"/>
              <a:ext cx="878719" cy="72000"/>
            </a:xfrm>
            <a:prstGeom prst="rect">
              <a:avLst/>
            </a:prstGeom>
            <a:pattFill prst="dkVert">
              <a:fgClr>
                <a:srgbClr val="FF66FF"/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FF66FF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Obdélník 258">
              <a:extLst>
                <a:ext uri="{FF2B5EF4-FFF2-40B4-BE49-F238E27FC236}">
                  <a16:creationId xmlns="" xmlns:a16="http://schemas.microsoft.com/office/drawing/2014/main" id="{9926ACD1-BD9E-4A07-81EE-8370A86B34DB}"/>
                </a:ext>
              </a:extLst>
            </p:cNvPr>
            <p:cNvSpPr/>
            <p:nvPr/>
          </p:nvSpPr>
          <p:spPr bwMode="auto">
            <a:xfrm>
              <a:off x="4850702" y="1725557"/>
              <a:ext cx="883944" cy="72000"/>
            </a:xfrm>
            <a:prstGeom prst="rect">
              <a:avLst/>
            </a:prstGeom>
            <a:pattFill prst="dkVert">
              <a:fgClr>
                <a:srgbClr val="FF0000"/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60" name="Skupina 259">
              <a:extLst>
                <a:ext uri="{FF2B5EF4-FFF2-40B4-BE49-F238E27FC236}">
                  <a16:creationId xmlns="" xmlns:a16="http://schemas.microsoft.com/office/drawing/2014/main" id="{16F2844B-236E-4031-B874-952BD801F8C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74432" y="1389180"/>
              <a:ext cx="1938280" cy="308087"/>
              <a:chOff x="3126944" y="3836137"/>
              <a:chExt cx="7564655" cy="2042006"/>
            </a:xfrm>
          </p:grpSpPr>
          <p:cxnSp>
            <p:nvCxnSpPr>
              <p:cNvPr id="261" name="Straight Connector 1027">
                <a:extLst>
                  <a:ext uri="{FF2B5EF4-FFF2-40B4-BE49-F238E27FC236}">
                    <a16:creationId xmlns="" xmlns:a16="http://schemas.microsoft.com/office/drawing/2014/main" id="{D7674F4B-0F47-4016-9E0E-B172ACDAB5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80985" y="4229583"/>
                <a:ext cx="10871" cy="125771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2" name="Straight Connector 1028">
                <a:extLst>
                  <a:ext uri="{FF2B5EF4-FFF2-40B4-BE49-F238E27FC236}">
                    <a16:creationId xmlns="" xmlns:a16="http://schemas.microsoft.com/office/drawing/2014/main" id="{4A573BEF-B92C-4BA1-A8EB-92CD7D3BD3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0778" y="4312892"/>
                <a:ext cx="129025" cy="36553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3" name="Straight Connector 1029">
                <a:extLst>
                  <a:ext uri="{FF2B5EF4-FFF2-40B4-BE49-F238E27FC236}">
                    <a16:creationId xmlns="" xmlns:a16="http://schemas.microsoft.com/office/drawing/2014/main" id="{70E12820-5F7E-415C-A42A-9FAF9B0AD8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27327" y="4589637"/>
                <a:ext cx="122696" cy="297566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4" name="Straight Connector 1030">
                <a:extLst>
                  <a:ext uri="{FF2B5EF4-FFF2-40B4-BE49-F238E27FC236}">
                    <a16:creationId xmlns="" xmlns:a16="http://schemas.microsoft.com/office/drawing/2014/main" id="{DD091B1E-7600-4894-B92E-8072665399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07442" y="4287153"/>
                <a:ext cx="173336" cy="63598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5" name="Straight Connector 1031">
                <a:extLst>
                  <a:ext uri="{FF2B5EF4-FFF2-40B4-BE49-F238E27FC236}">
                    <a16:creationId xmlns="" xmlns:a16="http://schemas.microsoft.com/office/drawing/2014/main" id="{88F72ECA-370A-475B-AC24-12F6786091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61572" y="4347969"/>
                <a:ext cx="21258" cy="308796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6" name="Straight Connector 1032">
                <a:extLst>
                  <a:ext uri="{FF2B5EF4-FFF2-40B4-BE49-F238E27FC236}">
                    <a16:creationId xmlns="" xmlns:a16="http://schemas.microsoft.com/office/drawing/2014/main" id="{1C72E3CE-1F4F-4EC0-A46C-889A2F19B3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91856" y="4128187"/>
                <a:ext cx="13527" cy="101397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7" name="Straight Connector 1033">
                <a:extLst>
                  <a:ext uri="{FF2B5EF4-FFF2-40B4-BE49-F238E27FC236}">
                    <a16:creationId xmlns="" xmlns:a16="http://schemas.microsoft.com/office/drawing/2014/main" id="{A9CD9F0C-EA3D-422B-8C32-D20E887AAC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7327" y="4311061"/>
                <a:ext cx="88725" cy="278577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8" name="Straight Connector 1034">
                <a:extLst>
                  <a:ext uri="{FF2B5EF4-FFF2-40B4-BE49-F238E27FC236}">
                    <a16:creationId xmlns="" xmlns:a16="http://schemas.microsoft.com/office/drawing/2014/main" id="{4A731870-B6B7-49FA-AB6B-B4A38DEDB3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78312" y="4883253"/>
                <a:ext cx="50859" cy="84232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9" name="Straight Connector 1035">
                <a:extLst>
                  <a:ext uri="{FF2B5EF4-FFF2-40B4-BE49-F238E27FC236}">
                    <a16:creationId xmlns="" xmlns:a16="http://schemas.microsoft.com/office/drawing/2014/main" id="{717A7310-2102-45A1-BBF2-8A5F0CB693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1572" y="4661190"/>
                <a:ext cx="37048" cy="142247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70" name="Straight Connector 1036">
                <a:extLst>
                  <a:ext uri="{FF2B5EF4-FFF2-40B4-BE49-F238E27FC236}">
                    <a16:creationId xmlns="" xmlns:a16="http://schemas.microsoft.com/office/drawing/2014/main" id="{9DE793AE-6D1B-4276-9602-F3985DCAE9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5384" y="4037981"/>
                <a:ext cx="35755" cy="95458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71" name="Straight Connector 1037">
                <a:extLst>
                  <a:ext uri="{FF2B5EF4-FFF2-40B4-BE49-F238E27FC236}">
                    <a16:creationId xmlns="" xmlns:a16="http://schemas.microsoft.com/office/drawing/2014/main" id="{7F6FA157-5EA9-4864-BD04-B9C48468B8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82859" y="4286828"/>
                <a:ext cx="124377" cy="560647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72" name="Straight Connector 1038">
                <a:extLst>
                  <a:ext uri="{FF2B5EF4-FFF2-40B4-BE49-F238E27FC236}">
                    <a16:creationId xmlns="" xmlns:a16="http://schemas.microsoft.com/office/drawing/2014/main" id="{CFB50715-B691-4ED4-8D4A-DCCAE8A053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72492" y="4851517"/>
                <a:ext cx="10364" cy="81926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73" name="Straight Connector 1039">
                <a:extLst>
                  <a:ext uri="{FF2B5EF4-FFF2-40B4-BE49-F238E27FC236}">
                    <a16:creationId xmlns="" xmlns:a16="http://schemas.microsoft.com/office/drawing/2014/main" id="{5C3DA4B4-4AB7-4736-AAC6-C84BB2F165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6944" y="5567995"/>
                <a:ext cx="19310" cy="157075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74" name="Straight Connector 1040">
                <a:extLst>
                  <a:ext uri="{FF2B5EF4-FFF2-40B4-BE49-F238E27FC236}">
                    <a16:creationId xmlns="" xmlns:a16="http://schemas.microsoft.com/office/drawing/2014/main" id="{111C3B66-3344-4882-8CF6-2286FB2D21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27994" y="5337390"/>
                <a:ext cx="422179" cy="228716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75" name="Straight Connector 1041">
                <a:extLst>
                  <a:ext uri="{FF2B5EF4-FFF2-40B4-BE49-F238E27FC236}">
                    <a16:creationId xmlns="" xmlns:a16="http://schemas.microsoft.com/office/drawing/2014/main" id="{F36605DD-D975-4B29-A97F-020077E3C8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23261" y="4912602"/>
                <a:ext cx="279218" cy="392067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76" name="Straight Connector 1042">
                <a:extLst>
                  <a:ext uri="{FF2B5EF4-FFF2-40B4-BE49-F238E27FC236}">
                    <a16:creationId xmlns="" xmlns:a16="http://schemas.microsoft.com/office/drawing/2014/main" id="{8111AE70-271F-4BAE-BA64-B9698990A1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95776" y="4792077"/>
                <a:ext cx="27773" cy="121917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77" name="Straight Connector 1043">
                <a:extLst>
                  <a:ext uri="{FF2B5EF4-FFF2-40B4-BE49-F238E27FC236}">
                    <a16:creationId xmlns="" xmlns:a16="http://schemas.microsoft.com/office/drawing/2014/main" id="{97E2F4CD-DE2A-4CEC-A1A9-9EF5BA4CD3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97553" y="4790993"/>
                <a:ext cx="89643" cy="87314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78" name="Straight Connector 1044">
                <a:extLst>
                  <a:ext uri="{FF2B5EF4-FFF2-40B4-BE49-F238E27FC236}">
                    <a16:creationId xmlns="" xmlns:a16="http://schemas.microsoft.com/office/drawing/2014/main" id="{ED1EF2C3-F023-41B2-815C-427B66DF14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52061" y="4877756"/>
                <a:ext cx="137709" cy="459634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79" name="Straight Connector 1045">
                <a:extLst>
                  <a:ext uri="{FF2B5EF4-FFF2-40B4-BE49-F238E27FC236}">
                    <a16:creationId xmlns="" xmlns:a16="http://schemas.microsoft.com/office/drawing/2014/main" id="{B670C4A4-23E1-4E9B-B7B3-860D7ED25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01028" y="5723133"/>
                <a:ext cx="178900" cy="68361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0" name="Straight Connector 1046">
                <a:extLst>
                  <a:ext uri="{FF2B5EF4-FFF2-40B4-BE49-F238E27FC236}">
                    <a16:creationId xmlns="" xmlns:a16="http://schemas.microsoft.com/office/drawing/2014/main" id="{694B4F3F-E360-47FC-9168-6D8B45C434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7859" y="4881108"/>
                <a:ext cx="51680" cy="60875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1" name="Straight Connector 1047">
                <a:extLst>
                  <a:ext uri="{FF2B5EF4-FFF2-40B4-BE49-F238E27FC236}">
                    <a16:creationId xmlns="" xmlns:a16="http://schemas.microsoft.com/office/drawing/2014/main" id="{6DBA1391-57FA-4639-B3C6-089577DDF7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99140" y="5302780"/>
                <a:ext cx="103340" cy="418512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2" name="Straight Connector 1048">
                <a:extLst>
                  <a:ext uri="{FF2B5EF4-FFF2-40B4-BE49-F238E27FC236}">
                    <a16:creationId xmlns="" xmlns:a16="http://schemas.microsoft.com/office/drawing/2014/main" id="{67EFCE43-1299-48CC-BF25-BEA0ABE9CE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45866" y="5722646"/>
                <a:ext cx="39555" cy="50225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3" name="Straight Connector 1049">
                <a:extLst>
                  <a:ext uri="{FF2B5EF4-FFF2-40B4-BE49-F238E27FC236}">
                    <a16:creationId xmlns="" xmlns:a16="http://schemas.microsoft.com/office/drawing/2014/main" id="{F7D05859-27C7-47DE-8ED0-8386B42978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8840" y="4883202"/>
                <a:ext cx="0" cy="36114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4" name="Straight Connector 1050">
                <a:extLst>
                  <a:ext uri="{FF2B5EF4-FFF2-40B4-BE49-F238E27FC236}">
                    <a16:creationId xmlns="" xmlns:a16="http://schemas.microsoft.com/office/drawing/2014/main" id="{9B4D3069-F4FA-4927-93A7-1D150AA335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9928" y="5791406"/>
                <a:ext cx="60448" cy="3817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5" name="Straight Connector 1051">
                <a:extLst>
                  <a:ext uri="{FF2B5EF4-FFF2-40B4-BE49-F238E27FC236}">
                    <a16:creationId xmlns="" xmlns:a16="http://schemas.microsoft.com/office/drawing/2014/main" id="{6E2F62A0-B322-493F-85B3-912D846C69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71733" y="4930431"/>
                <a:ext cx="758" cy="94156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6" name="Straight Connector 1052">
                <a:extLst>
                  <a:ext uri="{FF2B5EF4-FFF2-40B4-BE49-F238E27FC236}">
                    <a16:creationId xmlns="" xmlns:a16="http://schemas.microsoft.com/office/drawing/2014/main" id="{95A7705D-BFEA-4E28-B7BD-FFA3667302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94416" y="4182468"/>
                <a:ext cx="10871" cy="125771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7" name="Straight Connector 1053">
                <a:extLst>
                  <a:ext uri="{FF2B5EF4-FFF2-40B4-BE49-F238E27FC236}">
                    <a16:creationId xmlns="" xmlns:a16="http://schemas.microsoft.com/office/drawing/2014/main" id="{221AEC40-2CAA-4781-8C14-0121C6FFEE9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94209" y="4265777"/>
                <a:ext cx="129025" cy="36553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8" name="Straight Connector 1054">
                <a:extLst>
                  <a:ext uri="{FF2B5EF4-FFF2-40B4-BE49-F238E27FC236}">
                    <a16:creationId xmlns="" xmlns:a16="http://schemas.microsoft.com/office/drawing/2014/main" id="{558114A3-0176-4B26-B410-6249FE5011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33174" y="4543129"/>
                <a:ext cx="102286" cy="385413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9" name="Straight Connector 1055">
                <a:extLst>
                  <a:ext uri="{FF2B5EF4-FFF2-40B4-BE49-F238E27FC236}">
                    <a16:creationId xmlns="" xmlns:a16="http://schemas.microsoft.com/office/drawing/2014/main" id="{E7C4F775-37EF-4359-99D1-1AC7290D77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01533" y="4235674"/>
                <a:ext cx="192678" cy="67962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0" name="Straight Connector 1056">
                <a:extLst>
                  <a:ext uri="{FF2B5EF4-FFF2-40B4-BE49-F238E27FC236}">
                    <a16:creationId xmlns="" xmlns:a16="http://schemas.microsoft.com/office/drawing/2014/main" id="{F38D9931-0F99-4888-9489-A327306817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75003" y="4300854"/>
                <a:ext cx="21258" cy="308796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1" name="Straight Connector 1057">
                <a:extLst>
                  <a:ext uri="{FF2B5EF4-FFF2-40B4-BE49-F238E27FC236}">
                    <a16:creationId xmlns="" xmlns:a16="http://schemas.microsoft.com/office/drawing/2014/main" id="{7E58211C-3CD3-4161-8DF8-50D3D87FCF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05288" y="4081071"/>
                <a:ext cx="13527" cy="101397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2" name="Straight Connector 1058">
                <a:extLst>
                  <a:ext uri="{FF2B5EF4-FFF2-40B4-BE49-F238E27FC236}">
                    <a16:creationId xmlns="" xmlns:a16="http://schemas.microsoft.com/office/drawing/2014/main" id="{D6CEBEAD-8FA0-4DBB-A9E3-5B037BE781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33665" y="4268001"/>
                <a:ext cx="88725" cy="278577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3" name="Straight Connector 1059">
                <a:extLst>
                  <a:ext uri="{FF2B5EF4-FFF2-40B4-BE49-F238E27FC236}">
                    <a16:creationId xmlns="" xmlns:a16="http://schemas.microsoft.com/office/drawing/2014/main" id="{C7C2CE2B-C789-4A85-96BD-E9CB9B29F3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99725" y="4872667"/>
                <a:ext cx="62870" cy="46649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4" name="Straight Connector 1060">
                <a:extLst>
                  <a:ext uri="{FF2B5EF4-FFF2-40B4-BE49-F238E27FC236}">
                    <a16:creationId xmlns="" xmlns:a16="http://schemas.microsoft.com/office/drawing/2014/main" id="{85D5B2D8-287C-4C4B-89EC-C4C6097B15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5003" y="4614075"/>
                <a:ext cx="37048" cy="142247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5" name="Straight Connector 1061">
                <a:extLst>
                  <a:ext uri="{FF2B5EF4-FFF2-40B4-BE49-F238E27FC236}">
                    <a16:creationId xmlns="" xmlns:a16="http://schemas.microsoft.com/office/drawing/2014/main" id="{9065C9EE-9969-480E-9CB6-B2716D60DE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8815" y="3988977"/>
                <a:ext cx="35755" cy="95458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6" name="Straight Connector 1062">
                <a:extLst>
                  <a:ext uri="{FF2B5EF4-FFF2-40B4-BE49-F238E27FC236}">
                    <a16:creationId xmlns="" xmlns:a16="http://schemas.microsoft.com/office/drawing/2014/main" id="{43E768B6-2288-4741-AA1E-6AE662B823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69340" y="4239210"/>
                <a:ext cx="32193" cy="350427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7" name="Straight Connector 1063">
                <a:extLst>
                  <a:ext uri="{FF2B5EF4-FFF2-40B4-BE49-F238E27FC236}">
                    <a16:creationId xmlns="" xmlns:a16="http://schemas.microsoft.com/office/drawing/2014/main" id="{D6E0FA35-15E8-47CD-8365-A86370FA89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9241" y="4584304"/>
                <a:ext cx="26939" cy="291021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8" name="Straight Connector 1064">
                <a:extLst>
                  <a:ext uri="{FF2B5EF4-FFF2-40B4-BE49-F238E27FC236}">
                    <a16:creationId xmlns="" xmlns:a16="http://schemas.microsoft.com/office/drawing/2014/main" id="{4BDB466C-D422-4A78-BCE8-DF0869E04F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27736" y="5480174"/>
                <a:ext cx="47225" cy="151920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9" name="Straight Connector 1065">
                <a:extLst>
                  <a:ext uri="{FF2B5EF4-FFF2-40B4-BE49-F238E27FC236}">
                    <a16:creationId xmlns="" xmlns:a16="http://schemas.microsoft.com/office/drawing/2014/main" id="{E27C6171-E089-4AEE-9BCE-1EBD13A7AC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74960" y="5295411"/>
                <a:ext cx="470092" cy="185667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0" name="Straight Connector 1066">
                <a:extLst>
                  <a:ext uri="{FF2B5EF4-FFF2-40B4-BE49-F238E27FC236}">
                    <a16:creationId xmlns="" xmlns:a16="http://schemas.microsoft.com/office/drawing/2014/main" id="{6B5024FB-5264-4DFE-8AF6-524468B84D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36693" y="4861710"/>
                <a:ext cx="210016" cy="412187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1" name="Straight Connector 1067">
                <a:extLst>
                  <a:ext uri="{FF2B5EF4-FFF2-40B4-BE49-F238E27FC236}">
                    <a16:creationId xmlns="" xmlns:a16="http://schemas.microsoft.com/office/drawing/2014/main" id="{178EE066-5EBE-4E64-8C9D-1286573D5D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09208" y="4744962"/>
                <a:ext cx="27773" cy="121917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2" name="Straight Connector 1068">
                <a:extLst>
                  <a:ext uri="{FF2B5EF4-FFF2-40B4-BE49-F238E27FC236}">
                    <a16:creationId xmlns="" xmlns:a16="http://schemas.microsoft.com/office/drawing/2014/main" id="{F5C072D0-45BC-4A3A-B3E2-467908BFB3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0985" y="4743878"/>
                <a:ext cx="89643" cy="87314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3" name="Straight Connector 1069">
                <a:extLst>
                  <a:ext uri="{FF2B5EF4-FFF2-40B4-BE49-F238E27FC236}">
                    <a16:creationId xmlns="" xmlns:a16="http://schemas.microsoft.com/office/drawing/2014/main" id="{A62E122B-1EE7-428A-8E71-4880DE45AF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1314" y="4836307"/>
                <a:ext cx="44261" cy="459104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4" name="Straight Connector 1070">
                <a:extLst>
                  <a:ext uri="{FF2B5EF4-FFF2-40B4-BE49-F238E27FC236}">
                    <a16:creationId xmlns="" xmlns:a16="http://schemas.microsoft.com/office/drawing/2014/main" id="{511F041D-A7B8-438B-9A6A-EE519470DF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3123" y="5688149"/>
                <a:ext cx="161201" cy="77166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5" name="Straight Connector 1071">
                <a:extLst>
                  <a:ext uri="{FF2B5EF4-FFF2-40B4-BE49-F238E27FC236}">
                    <a16:creationId xmlns="" xmlns:a16="http://schemas.microsoft.com/office/drawing/2014/main" id="{C9BE915C-F528-4150-A86F-C7BF35B1AF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34746" y="4922483"/>
                <a:ext cx="25840" cy="20091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6" name="Straight Connector 1072">
                <a:extLst>
                  <a:ext uri="{FF2B5EF4-FFF2-40B4-BE49-F238E27FC236}">
                    <a16:creationId xmlns="" xmlns:a16="http://schemas.microsoft.com/office/drawing/2014/main" id="{2CEFE6BE-DE7F-4A5C-98E0-7BA94AAB4D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02778" y="5275785"/>
                <a:ext cx="144034" cy="410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7" name="Straight Connector 1073">
                <a:extLst>
                  <a:ext uri="{FF2B5EF4-FFF2-40B4-BE49-F238E27FC236}">
                    <a16:creationId xmlns="" xmlns:a16="http://schemas.microsoft.com/office/drawing/2014/main" id="{4E2CED5A-96F6-4E77-B0DF-5A2AD4C916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7670" y="5632242"/>
                <a:ext cx="39555" cy="50225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8" name="Straight Connector 1074">
                <a:extLst>
                  <a:ext uri="{FF2B5EF4-FFF2-40B4-BE49-F238E27FC236}">
                    <a16:creationId xmlns="" xmlns:a16="http://schemas.microsoft.com/office/drawing/2014/main" id="{A146C4FC-B29D-4581-8631-FF4FF11970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10072" y="4918843"/>
                <a:ext cx="23498" cy="100077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9" name="Straight Connector 1075">
                <a:extLst>
                  <a:ext uri="{FF2B5EF4-FFF2-40B4-BE49-F238E27FC236}">
                    <a16:creationId xmlns="" xmlns:a16="http://schemas.microsoft.com/office/drawing/2014/main" id="{A40332E0-B4CD-43B4-80FA-DECEA26B4B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62381" y="5765315"/>
                <a:ext cx="60448" cy="3817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0" name="Straight Connector 1076">
                <a:extLst>
                  <a:ext uri="{FF2B5EF4-FFF2-40B4-BE49-F238E27FC236}">
                    <a16:creationId xmlns="" xmlns:a16="http://schemas.microsoft.com/office/drawing/2014/main" id="{BECFA5D9-E67B-45D9-9FE6-6022DBAD1A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96654" y="4870201"/>
                <a:ext cx="12270" cy="97284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1" name="Straight Connector 1077">
                <a:extLst>
                  <a:ext uri="{FF2B5EF4-FFF2-40B4-BE49-F238E27FC236}">
                    <a16:creationId xmlns="" xmlns:a16="http://schemas.microsoft.com/office/drawing/2014/main" id="{656CD76B-6C7C-4E20-A662-DA78BEF99A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95763" y="4762052"/>
                <a:ext cx="5436" cy="43864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2" name="Straight Connector 1078">
                <a:extLst>
                  <a:ext uri="{FF2B5EF4-FFF2-40B4-BE49-F238E27FC236}">
                    <a16:creationId xmlns="" xmlns:a16="http://schemas.microsoft.com/office/drawing/2014/main" id="{36E1B629-30BA-4EA6-B3B9-9D696D280A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94671" y="4779533"/>
                <a:ext cx="88888" cy="26654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3" name="Straight Connector 1079">
                <a:extLst>
                  <a:ext uri="{FF2B5EF4-FFF2-40B4-BE49-F238E27FC236}">
                    <a16:creationId xmlns="" xmlns:a16="http://schemas.microsoft.com/office/drawing/2014/main" id="{5AB23B90-DE17-407A-BB9A-8C5F732CFE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86761" y="4779744"/>
                <a:ext cx="193739" cy="203441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4" name="Straight Connector 1080">
                <a:extLst>
                  <a:ext uri="{FF2B5EF4-FFF2-40B4-BE49-F238E27FC236}">
                    <a16:creationId xmlns="" xmlns:a16="http://schemas.microsoft.com/office/drawing/2014/main" id="{806D4482-72CF-4C19-94B4-56B7C86BEA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26519" y="4803655"/>
                <a:ext cx="71227" cy="28465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5" name="Straight Connector 1081">
                <a:extLst>
                  <a:ext uri="{FF2B5EF4-FFF2-40B4-BE49-F238E27FC236}">
                    <a16:creationId xmlns="" xmlns:a16="http://schemas.microsoft.com/office/drawing/2014/main" id="{A68F4B7C-E735-4047-AF92-F0E22A89CA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32487" y="4800930"/>
                <a:ext cx="65259" cy="14935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6" name="Straight Connector 1082">
                <a:extLst>
                  <a:ext uri="{FF2B5EF4-FFF2-40B4-BE49-F238E27FC236}">
                    <a16:creationId xmlns="" xmlns:a16="http://schemas.microsoft.com/office/drawing/2014/main" id="{590D0515-D7C3-4EA6-84AF-10CD407C89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02554" y="4666028"/>
                <a:ext cx="53318" cy="94950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7" name="Straight Connector 1083">
                <a:extLst>
                  <a:ext uri="{FF2B5EF4-FFF2-40B4-BE49-F238E27FC236}">
                    <a16:creationId xmlns="" xmlns:a16="http://schemas.microsoft.com/office/drawing/2014/main" id="{8C447DCF-4891-4F13-BE3B-D09FFF1788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05702" y="4834368"/>
                <a:ext cx="20228" cy="80560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8" name="Straight Connector 1084">
                <a:extLst>
                  <a:ext uri="{FF2B5EF4-FFF2-40B4-BE49-F238E27FC236}">
                    <a16:creationId xmlns="" xmlns:a16="http://schemas.microsoft.com/office/drawing/2014/main" id="{4A77991A-3B72-4E7F-995E-A44B200592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374292" y="5414640"/>
                <a:ext cx="46907" cy="54468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9" name="Straight Connector 1085">
                <a:extLst>
                  <a:ext uri="{FF2B5EF4-FFF2-40B4-BE49-F238E27FC236}">
                    <a16:creationId xmlns="" xmlns:a16="http://schemas.microsoft.com/office/drawing/2014/main" id="{A8D00661-666C-4C34-BD8C-64237329C4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142840" y="4788327"/>
                <a:ext cx="116461" cy="25207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0" name="Straight Connector 1086">
                <a:extLst>
                  <a:ext uri="{FF2B5EF4-FFF2-40B4-BE49-F238E27FC236}">
                    <a16:creationId xmlns="" xmlns:a16="http://schemas.microsoft.com/office/drawing/2014/main" id="{1E86F595-13B8-4359-81B6-36199327C4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6143" y="4913434"/>
                <a:ext cx="0" cy="326521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1" name="Straight Connector 1087">
                <a:extLst>
                  <a:ext uri="{FF2B5EF4-FFF2-40B4-BE49-F238E27FC236}">
                    <a16:creationId xmlns="" xmlns:a16="http://schemas.microsoft.com/office/drawing/2014/main" id="{E6C8C1D1-D22E-41B9-BCCA-091A44B705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5722" y="5239979"/>
                <a:ext cx="87061" cy="225085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2" name="Straight Connector 1088">
                <a:extLst>
                  <a:ext uri="{FF2B5EF4-FFF2-40B4-BE49-F238E27FC236}">
                    <a16:creationId xmlns="" xmlns:a16="http://schemas.microsoft.com/office/drawing/2014/main" id="{52CE73EE-9A76-4B6C-B37C-2BBB730485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5127" y="5605975"/>
                <a:ext cx="58711" cy="127559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3" name="Straight Connector 1089">
                <a:extLst>
                  <a:ext uri="{FF2B5EF4-FFF2-40B4-BE49-F238E27FC236}">
                    <a16:creationId xmlns="" xmlns:a16="http://schemas.microsoft.com/office/drawing/2014/main" id="{AD295DBA-F5CE-4FD8-B73F-49458355DB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87016" y="5290197"/>
                <a:ext cx="302796" cy="313888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4" name="Straight Connector 1090">
                <a:extLst>
                  <a:ext uri="{FF2B5EF4-FFF2-40B4-BE49-F238E27FC236}">
                    <a16:creationId xmlns="" xmlns:a16="http://schemas.microsoft.com/office/drawing/2014/main" id="{3D83C7A1-F8AD-485C-9699-93CA73F5DE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84383" y="4922477"/>
                <a:ext cx="187858" cy="264474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5" name="Straight Connector 1091">
                <a:extLst>
                  <a:ext uri="{FF2B5EF4-FFF2-40B4-BE49-F238E27FC236}">
                    <a16:creationId xmlns="" xmlns:a16="http://schemas.microsoft.com/office/drawing/2014/main" id="{69F54321-1E8A-4B57-84F5-7A96506078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9242" y="4885985"/>
                <a:ext cx="15742" cy="41852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6" name="Straight Connector 1092">
                <a:extLst>
                  <a:ext uri="{FF2B5EF4-FFF2-40B4-BE49-F238E27FC236}">
                    <a16:creationId xmlns="" xmlns:a16="http://schemas.microsoft.com/office/drawing/2014/main" id="{3ECCAEC1-6461-4543-9E2A-4A337539D1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9955" y="4788217"/>
                <a:ext cx="69107" cy="95904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7" name="Straight Connector 1093">
                <a:extLst>
                  <a:ext uri="{FF2B5EF4-FFF2-40B4-BE49-F238E27FC236}">
                    <a16:creationId xmlns="" xmlns:a16="http://schemas.microsoft.com/office/drawing/2014/main" id="{6AF25E89-ACB7-47EE-8662-CFEC862D90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92594" y="4924366"/>
                <a:ext cx="91788" cy="365831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8" name="Straight Connector 1094">
                <a:extLst>
                  <a:ext uri="{FF2B5EF4-FFF2-40B4-BE49-F238E27FC236}">
                    <a16:creationId xmlns="" xmlns:a16="http://schemas.microsoft.com/office/drawing/2014/main" id="{2DC47080-3913-4F1E-B6BA-7944D5A223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2113" y="5715183"/>
                <a:ext cx="73561" cy="435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9" name="Straight Connector 1095">
                <a:extLst>
                  <a:ext uri="{FF2B5EF4-FFF2-40B4-BE49-F238E27FC236}">
                    <a16:creationId xmlns="" xmlns:a16="http://schemas.microsoft.com/office/drawing/2014/main" id="{EE4E03A3-D119-418D-B3A6-9858514D74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52964" y="5198887"/>
                <a:ext cx="28945" cy="32782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0" name="Straight Connector 1096">
                <a:extLst>
                  <a:ext uri="{FF2B5EF4-FFF2-40B4-BE49-F238E27FC236}">
                    <a16:creationId xmlns="" xmlns:a16="http://schemas.microsoft.com/office/drawing/2014/main" id="{55618A89-1472-45BE-9320-287B825F98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31769" y="5188820"/>
                <a:ext cx="140472" cy="524587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1" name="Straight Connector 1097">
                <a:extLst>
                  <a:ext uri="{FF2B5EF4-FFF2-40B4-BE49-F238E27FC236}">
                    <a16:creationId xmlns="" xmlns:a16="http://schemas.microsoft.com/office/drawing/2014/main" id="{B2CA6207-92C2-4BB4-ACC4-417017989B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43839" y="5735422"/>
                <a:ext cx="36791" cy="6600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2" name="Straight Connector 1098">
                <a:extLst>
                  <a:ext uri="{FF2B5EF4-FFF2-40B4-BE49-F238E27FC236}">
                    <a16:creationId xmlns="" xmlns:a16="http://schemas.microsoft.com/office/drawing/2014/main" id="{4088223D-A701-4892-ACD6-733709FC74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57412" y="4813534"/>
                <a:ext cx="73937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3" name="Straight Connector 1099">
                <a:extLst>
                  <a:ext uri="{FF2B5EF4-FFF2-40B4-BE49-F238E27FC236}">
                    <a16:creationId xmlns="" xmlns:a16="http://schemas.microsoft.com/office/drawing/2014/main" id="{7A91D5AC-31E1-4E35-9576-58E86C7462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07563" y="5751415"/>
                <a:ext cx="49849" cy="6715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4" name="Straight Connector 1100">
                <a:extLst>
                  <a:ext uri="{FF2B5EF4-FFF2-40B4-BE49-F238E27FC236}">
                    <a16:creationId xmlns="" xmlns:a16="http://schemas.microsoft.com/office/drawing/2014/main" id="{F77D44A0-FC00-4606-91B4-CDE5D62CB6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79253" y="4982044"/>
                <a:ext cx="104544" cy="220621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5" name="Straight Connector 1101">
                <a:extLst>
                  <a:ext uri="{FF2B5EF4-FFF2-40B4-BE49-F238E27FC236}">
                    <a16:creationId xmlns="" xmlns:a16="http://schemas.microsoft.com/office/drawing/2014/main" id="{29CB191F-A065-424A-9B8D-BAC6084D33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83797" y="5200776"/>
                <a:ext cx="0" cy="65565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6" name="Straight Connector 1102">
                <a:extLst>
                  <a:ext uri="{FF2B5EF4-FFF2-40B4-BE49-F238E27FC236}">
                    <a16:creationId xmlns="" xmlns:a16="http://schemas.microsoft.com/office/drawing/2014/main" id="{AFD43409-CED0-4663-918A-F60DD2D1CA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390320" y="5459834"/>
                <a:ext cx="8989" cy="35203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7" name="Straight Connector 1103">
                <a:extLst>
                  <a:ext uri="{FF2B5EF4-FFF2-40B4-BE49-F238E27FC236}">
                    <a16:creationId xmlns="" xmlns:a16="http://schemas.microsoft.com/office/drawing/2014/main" id="{62EA3DEB-7B20-490C-837F-64AB73455E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709866" y="4953190"/>
                <a:ext cx="54873" cy="85052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8" name="Straight Connector 1104">
                <a:extLst>
                  <a:ext uri="{FF2B5EF4-FFF2-40B4-BE49-F238E27FC236}">
                    <a16:creationId xmlns="" xmlns:a16="http://schemas.microsoft.com/office/drawing/2014/main" id="{23220E48-5FDB-4CA2-9A4B-E99CECD7BA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01984" y="4910714"/>
                <a:ext cx="51432" cy="28023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9" name="Straight Connector 1105">
                <a:extLst>
                  <a:ext uri="{FF2B5EF4-FFF2-40B4-BE49-F238E27FC236}">
                    <a16:creationId xmlns="" xmlns:a16="http://schemas.microsoft.com/office/drawing/2014/main" id="{D9523577-0F02-49B6-8206-8F20803C63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53416" y="4910714"/>
                <a:ext cx="175986" cy="269390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0" name="Straight Connector 1106">
                <a:extLst>
                  <a:ext uri="{FF2B5EF4-FFF2-40B4-BE49-F238E27FC236}">
                    <a16:creationId xmlns="" xmlns:a16="http://schemas.microsoft.com/office/drawing/2014/main" id="{8C7D3D4F-17CF-4195-8170-4A3DB34AA89A}"/>
                  </a:ext>
                </a:extLst>
              </p:cNvPr>
              <p:cNvCxnSpPr>
                <a:cxnSpLocks/>
              </p:cNvCxnSpPr>
              <p:nvPr/>
            </p:nvCxnSpPr>
            <p:spPr>
              <a:xfrm rot="935820" flipH="1">
                <a:off x="7731885" y="4927026"/>
                <a:ext cx="71227" cy="28465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1" name="Straight Connector 1107">
                <a:extLst>
                  <a:ext uri="{FF2B5EF4-FFF2-40B4-BE49-F238E27FC236}">
                    <a16:creationId xmlns="" xmlns:a16="http://schemas.microsoft.com/office/drawing/2014/main" id="{1365AE1E-218F-4922-888A-953248B8F3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00974" y="4936321"/>
                <a:ext cx="104877" cy="11303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2" name="Straight Connector 1108">
                <a:extLst>
                  <a:ext uri="{FF2B5EF4-FFF2-40B4-BE49-F238E27FC236}">
                    <a16:creationId xmlns="" xmlns:a16="http://schemas.microsoft.com/office/drawing/2014/main" id="{891FF34D-B016-4C4B-9B90-022E85180C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29983" y="5424432"/>
                <a:ext cx="99738" cy="221035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3" name="Straight Connector 1109">
                <a:extLst>
                  <a:ext uri="{FF2B5EF4-FFF2-40B4-BE49-F238E27FC236}">
                    <a16:creationId xmlns="" xmlns:a16="http://schemas.microsoft.com/office/drawing/2014/main" id="{74EDFFF6-2104-4590-A591-DCBEC20B79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55456" y="4944462"/>
                <a:ext cx="51311" cy="70787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4" name="Straight Connector 1110">
                <a:extLst>
                  <a:ext uri="{FF2B5EF4-FFF2-40B4-BE49-F238E27FC236}">
                    <a16:creationId xmlns="" xmlns:a16="http://schemas.microsoft.com/office/drawing/2014/main" id="{955DC82D-4F77-433A-AD8D-65D1D584AD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732745" y="5641950"/>
                <a:ext cx="27192" cy="5029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5" name="Straight Connector 1111">
                <a:extLst>
                  <a:ext uri="{FF2B5EF4-FFF2-40B4-BE49-F238E27FC236}">
                    <a16:creationId xmlns="" xmlns:a16="http://schemas.microsoft.com/office/drawing/2014/main" id="{B60F4648-3967-49A1-B0BE-44785EA14D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16798" y="4845644"/>
                <a:ext cx="91293" cy="100108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6" name="Straight Connector 1112">
                <a:extLst>
                  <a:ext uri="{FF2B5EF4-FFF2-40B4-BE49-F238E27FC236}">
                    <a16:creationId xmlns="" xmlns:a16="http://schemas.microsoft.com/office/drawing/2014/main" id="{B990AE87-F2CD-4143-9095-B4B5A3AA05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28193" y="5012251"/>
                <a:ext cx="29611" cy="84359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7" name="Straight Connector 1113">
                <a:extLst>
                  <a:ext uri="{FF2B5EF4-FFF2-40B4-BE49-F238E27FC236}">
                    <a16:creationId xmlns="" xmlns:a16="http://schemas.microsoft.com/office/drawing/2014/main" id="{D45B4E5F-ACD8-4D40-B143-3873717351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28429" y="5096610"/>
                <a:ext cx="1" cy="322437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8" name="Straight Connector 1114">
                <a:extLst>
                  <a:ext uri="{FF2B5EF4-FFF2-40B4-BE49-F238E27FC236}">
                    <a16:creationId xmlns="" xmlns:a16="http://schemas.microsoft.com/office/drawing/2014/main" id="{5A803122-2B72-47B1-8AA2-0CEA4D2943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953197" y="4144035"/>
                <a:ext cx="84253" cy="9787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9" name="Straight Connector 1115">
                <a:extLst>
                  <a:ext uri="{FF2B5EF4-FFF2-40B4-BE49-F238E27FC236}">
                    <a16:creationId xmlns="" xmlns:a16="http://schemas.microsoft.com/office/drawing/2014/main" id="{6703BE4A-5AAD-4478-ACBF-AB9B0814AB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258105" y="4583588"/>
                <a:ext cx="276402" cy="88012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0" name="Straight Connector 1116">
                <a:extLst>
                  <a:ext uri="{FF2B5EF4-FFF2-40B4-BE49-F238E27FC236}">
                    <a16:creationId xmlns="" xmlns:a16="http://schemas.microsoft.com/office/drawing/2014/main" id="{A81EAF6D-B40E-4E38-8F4A-0A45920DF8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37377" y="4156849"/>
                <a:ext cx="218835" cy="426723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1" name="Straight Connector 1117">
                <a:extLst>
                  <a:ext uri="{FF2B5EF4-FFF2-40B4-BE49-F238E27FC236}">
                    <a16:creationId xmlns="" xmlns:a16="http://schemas.microsoft.com/office/drawing/2014/main" id="{91755F15-E6B9-455D-9E1D-79A094DC91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50381" y="4769833"/>
                <a:ext cx="9320" cy="453000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2" name="Straight Connector 1118">
                <a:extLst>
                  <a:ext uri="{FF2B5EF4-FFF2-40B4-BE49-F238E27FC236}">
                    <a16:creationId xmlns="" xmlns:a16="http://schemas.microsoft.com/office/drawing/2014/main" id="{075BCC45-CACE-4942-BD3E-9D501568EB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60008" y="4766307"/>
                <a:ext cx="94491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3" name="Straight Connector 1119">
                <a:extLst>
                  <a:ext uri="{FF2B5EF4-FFF2-40B4-BE49-F238E27FC236}">
                    <a16:creationId xmlns="" xmlns:a16="http://schemas.microsoft.com/office/drawing/2014/main" id="{095431AC-DBD6-4501-A796-2E2D787437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0219" y="4673488"/>
                <a:ext cx="21078" cy="95315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4" name="Straight Connector 1120">
                <a:extLst>
                  <a:ext uri="{FF2B5EF4-FFF2-40B4-BE49-F238E27FC236}">
                    <a16:creationId xmlns="" xmlns:a16="http://schemas.microsoft.com/office/drawing/2014/main" id="{8896772A-C9F5-4035-9029-123159EF84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2830" y="5725022"/>
                <a:ext cx="74614" cy="48117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5" name="Straight Connector 1121">
                <a:extLst>
                  <a:ext uri="{FF2B5EF4-FFF2-40B4-BE49-F238E27FC236}">
                    <a16:creationId xmlns="" xmlns:a16="http://schemas.microsoft.com/office/drawing/2014/main" id="{96C9FA2D-B473-4DAA-9803-BEA118222D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47307" y="5357561"/>
                <a:ext cx="11875" cy="50536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6" name="Straight Connector 1122">
                <a:extLst>
                  <a:ext uri="{FF2B5EF4-FFF2-40B4-BE49-F238E27FC236}">
                    <a16:creationId xmlns="" xmlns:a16="http://schemas.microsoft.com/office/drawing/2014/main" id="{26DE8F75-BD26-4BA5-A810-6648BDB379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41675" y="5227703"/>
                <a:ext cx="107972" cy="498211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7" name="Straight Connector 1123">
                <a:extLst>
                  <a:ext uri="{FF2B5EF4-FFF2-40B4-BE49-F238E27FC236}">
                    <a16:creationId xmlns="" xmlns:a16="http://schemas.microsoft.com/office/drawing/2014/main" id="{426CF344-2198-44DE-9272-B2051AAEAE4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20692" y="4146526"/>
                <a:ext cx="27426" cy="30000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8" name="Straight Connector 1124">
                <a:extLst>
                  <a:ext uri="{FF2B5EF4-FFF2-40B4-BE49-F238E27FC236}">
                    <a16:creationId xmlns="" xmlns:a16="http://schemas.microsoft.com/office/drawing/2014/main" id="{29CB8B66-2464-4C9A-A49C-4A18900AEC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556914" y="4761988"/>
                <a:ext cx="59501" cy="83657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9" name="Straight Connector 1125">
                <a:extLst>
                  <a:ext uri="{FF2B5EF4-FFF2-40B4-BE49-F238E27FC236}">
                    <a16:creationId xmlns="" xmlns:a16="http://schemas.microsoft.com/office/drawing/2014/main" id="{449BE496-5600-4B7F-B2EA-471F62CC29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21222" y="5775104"/>
                <a:ext cx="51762" cy="3702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0" name="Straight Connector 1126">
                <a:extLst>
                  <a:ext uri="{FF2B5EF4-FFF2-40B4-BE49-F238E27FC236}">
                    <a16:creationId xmlns="" xmlns:a16="http://schemas.microsoft.com/office/drawing/2014/main" id="{AA363BF5-35AF-4D32-B799-8EF683FA9CFC}"/>
                  </a:ext>
                </a:extLst>
              </p:cNvPr>
              <p:cNvCxnSpPr>
                <a:cxnSpLocks/>
              </p:cNvCxnSpPr>
              <p:nvPr/>
            </p:nvCxnSpPr>
            <p:spPr>
              <a:xfrm rot="935820" flipH="1" flipV="1">
                <a:off x="7998813" y="5188661"/>
                <a:ext cx="104544" cy="220621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1" name="Straight Connector 1127">
                <a:extLst>
                  <a:ext uri="{FF2B5EF4-FFF2-40B4-BE49-F238E27FC236}">
                    <a16:creationId xmlns="" xmlns:a16="http://schemas.microsoft.com/office/drawing/2014/main" id="{CB0D679C-8D47-4493-AD14-3CAE4EF321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55133" y="5419274"/>
                <a:ext cx="14752" cy="39815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2" name="Straight Connector 1128">
                <a:extLst>
                  <a:ext uri="{FF2B5EF4-FFF2-40B4-BE49-F238E27FC236}">
                    <a16:creationId xmlns="" xmlns:a16="http://schemas.microsoft.com/office/drawing/2014/main" id="{FF9E8EE5-E4DF-492C-9A91-1F88E9F2891F}"/>
                  </a:ext>
                </a:extLst>
              </p:cNvPr>
              <p:cNvCxnSpPr>
                <a:cxnSpLocks/>
              </p:cNvCxnSpPr>
              <p:nvPr/>
            </p:nvCxnSpPr>
            <p:spPr>
              <a:xfrm rot="935820" flipH="1" flipV="1">
                <a:off x="7721901" y="5645650"/>
                <a:ext cx="8989" cy="35203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3" name="Straight Connector 1129">
                <a:extLst>
                  <a:ext uri="{FF2B5EF4-FFF2-40B4-BE49-F238E27FC236}">
                    <a16:creationId xmlns="" xmlns:a16="http://schemas.microsoft.com/office/drawing/2014/main" id="{90365AB0-AE5D-4B6F-AC0D-BB8F63C02D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84457" y="5075525"/>
                <a:ext cx="122947" cy="29971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4" name="Straight Connector 1130">
                <a:extLst>
                  <a:ext uri="{FF2B5EF4-FFF2-40B4-BE49-F238E27FC236}">
                    <a16:creationId xmlns="" xmlns:a16="http://schemas.microsoft.com/office/drawing/2014/main" id="{6EF6F641-FAEC-4C14-90BE-8D3F4946C0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07404" y="5075525"/>
                <a:ext cx="175986" cy="269390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5" name="Straight Connector 1131">
                <a:extLst>
                  <a:ext uri="{FF2B5EF4-FFF2-40B4-BE49-F238E27FC236}">
                    <a16:creationId xmlns="" xmlns:a16="http://schemas.microsoft.com/office/drawing/2014/main" id="{B627251F-4958-4916-9880-0EEF4CBCF1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945520" y="5081351"/>
                <a:ext cx="38937" cy="25930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6" name="Straight Connector 1132">
                <a:extLst>
                  <a:ext uri="{FF2B5EF4-FFF2-40B4-BE49-F238E27FC236}">
                    <a16:creationId xmlns="" xmlns:a16="http://schemas.microsoft.com/office/drawing/2014/main" id="{534F2D3C-3D81-4554-97E1-5EA8FA5253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64988" y="5105495"/>
                <a:ext cx="15294" cy="127462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7" name="Straight Connector 1133">
                <a:extLst>
                  <a:ext uri="{FF2B5EF4-FFF2-40B4-BE49-F238E27FC236}">
                    <a16:creationId xmlns="" xmlns:a16="http://schemas.microsoft.com/office/drawing/2014/main" id="{CAD10BE4-F808-4AB2-A7C6-56B5AF63CA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884781" y="5613615"/>
                <a:ext cx="88343" cy="204276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8" name="Straight Connector 1134">
                <a:extLst>
                  <a:ext uri="{FF2B5EF4-FFF2-40B4-BE49-F238E27FC236}">
                    <a16:creationId xmlns="" xmlns:a16="http://schemas.microsoft.com/office/drawing/2014/main" id="{CCDA110C-045F-4ADD-A2AC-CE1AE2D970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26356" y="5105495"/>
                <a:ext cx="51311" cy="70787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9" name="Straight Connector 1135">
                <a:extLst>
                  <a:ext uri="{FF2B5EF4-FFF2-40B4-BE49-F238E27FC236}">
                    <a16:creationId xmlns="" xmlns:a16="http://schemas.microsoft.com/office/drawing/2014/main" id="{6F2C32B8-6C46-4E9C-A8B5-0CB72AB18A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974616" y="5824821"/>
                <a:ext cx="27192" cy="5029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0" name="Straight Connector 1136">
                <a:extLst>
                  <a:ext uri="{FF2B5EF4-FFF2-40B4-BE49-F238E27FC236}">
                    <a16:creationId xmlns="" xmlns:a16="http://schemas.microsoft.com/office/drawing/2014/main" id="{CD4C0E48-47A1-4C29-853C-646E63EA23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884781" y="4978818"/>
                <a:ext cx="58851" cy="100484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1" name="Straight Connector 1137">
                <a:extLst>
                  <a:ext uri="{FF2B5EF4-FFF2-40B4-BE49-F238E27FC236}">
                    <a16:creationId xmlns="" xmlns:a16="http://schemas.microsoft.com/office/drawing/2014/main" id="{B13B6AF2-2CCD-4C4E-8B81-2279A298B6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99094" y="5178172"/>
                <a:ext cx="27262" cy="77582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2" name="Straight Connector 1138">
                <a:extLst>
                  <a:ext uri="{FF2B5EF4-FFF2-40B4-BE49-F238E27FC236}">
                    <a16:creationId xmlns="" xmlns:a16="http://schemas.microsoft.com/office/drawing/2014/main" id="{87017E63-8190-4463-9040-1F70051127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84781" y="5255754"/>
                <a:ext cx="12660" cy="359750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3" name="Straight Connector 1139">
                <a:extLst>
                  <a:ext uri="{FF2B5EF4-FFF2-40B4-BE49-F238E27FC236}">
                    <a16:creationId xmlns="" xmlns:a16="http://schemas.microsoft.com/office/drawing/2014/main" id="{7617526A-7BEB-49B3-ADD1-14D4F59391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50463" y="3844976"/>
                <a:ext cx="51314" cy="142254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4" name="Straight Connector 1140">
                <a:extLst>
                  <a:ext uri="{FF2B5EF4-FFF2-40B4-BE49-F238E27FC236}">
                    <a16:creationId xmlns="" xmlns:a16="http://schemas.microsoft.com/office/drawing/2014/main" id="{1714CD56-ACDC-46DD-89BD-CDB2F1FCC5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88149" y="4397682"/>
                <a:ext cx="174311" cy="316884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5" name="Straight Connector 1141">
                <a:extLst>
                  <a:ext uri="{FF2B5EF4-FFF2-40B4-BE49-F238E27FC236}">
                    <a16:creationId xmlns="" xmlns:a16="http://schemas.microsoft.com/office/drawing/2014/main" id="{91EC485C-609B-4AF3-A3EA-D08EDAB250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88149" y="3988977"/>
                <a:ext cx="15516" cy="409894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6" name="Straight Connector 1142">
                <a:extLst>
                  <a:ext uri="{FF2B5EF4-FFF2-40B4-BE49-F238E27FC236}">
                    <a16:creationId xmlns="" xmlns:a16="http://schemas.microsoft.com/office/drawing/2014/main" id="{167B8AFD-7DC1-49E3-87CD-C769E4653F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13632" y="4817312"/>
                <a:ext cx="226887" cy="936671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7" name="Straight Connector 1143">
                <a:extLst>
                  <a:ext uri="{FF2B5EF4-FFF2-40B4-BE49-F238E27FC236}">
                    <a16:creationId xmlns="" xmlns:a16="http://schemas.microsoft.com/office/drawing/2014/main" id="{7E11293E-0E9C-4B66-B1F2-1386FF26B8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742075" y="4813471"/>
                <a:ext cx="106742" cy="17247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8" name="Straight Connector 1144">
                <a:extLst>
                  <a:ext uri="{FF2B5EF4-FFF2-40B4-BE49-F238E27FC236}">
                    <a16:creationId xmlns="" xmlns:a16="http://schemas.microsoft.com/office/drawing/2014/main" id="{31E0A2D7-39D9-419F-95DE-739997A6A3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55613" y="4716779"/>
                <a:ext cx="6844" cy="122102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9" name="Straight Connector 1145">
                <a:extLst>
                  <a:ext uri="{FF2B5EF4-FFF2-40B4-BE49-F238E27FC236}">
                    <a16:creationId xmlns="" xmlns:a16="http://schemas.microsoft.com/office/drawing/2014/main" id="{987ACBF7-294F-434E-9810-DEA584559A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17410" y="5736305"/>
                <a:ext cx="102806" cy="21455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0" name="Straight Connector 1146">
                <a:extLst>
                  <a:ext uri="{FF2B5EF4-FFF2-40B4-BE49-F238E27FC236}">
                    <a16:creationId xmlns="" xmlns:a16="http://schemas.microsoft.com/office/drawing/2014/main" id="{1812D7EC-656B-45CC-B4F3-4568FB799E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99406" y="5522372"/>
                <a:ext cx="11875" cy="50536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1" name="Straight Connector 1147">
                <a:extLst>
                  <a:ext uri="{FF2B5EF4-FFF2-40B4-BE49-F238E27FC236}">
                    <a16:creationId xmlns="" xmlns:a16="http://schemas.microsoft.com/office/drawing/2014/main" id="{5473A86D-AC7A-40E8-A25C-F354135C09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851231" y="4830178"/>
                <a:ext cx="34334" cy="148724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2" name="Straight Connector 1148">
                <a:extLst>
                  <a:ext uri="{FF2B5EF4-FFF2-40B4-BE49-F238E27FC236}">
                    <a16:creationId xmlns="" xmlns:a16="http://schemas.microsoft.com/office/drawing/2014/main" id="{6FE08696-715E-431A-8698-F010BA9BEA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23994" y="5738194"/>
                <a:ext cx="34024" cy="19222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3" name="Straight Connector 1149">
                <a:extLst>
                  <a:ext uri="{FF2B5EF4-FFF2-40B4-BE49-F238E27FC236}">
                    <a16:creationId xmlns="" xmlns:a16="http://schemas.microsoft.com/office/drawing/2014/main" id="{FA48A738-CD99-4D19-8A76-EBDB10676FE4}"/>
                  </a:ext>
                </a:extLst>
              </p:cNvPr>
              <p:cNvCxnSpPr>
                <a:cxnSpLocks/>
              </p:cNvCxnSpPr>
              <p:nvPr/>
            </p:nvCxnSpPr>
            <p:spPr>
              <a:xfrm rot="935820" flipH="1" flipV="1">
                <a:off x="9252800" y="5355361"/>
                <a:ext cx="104544" cy="220621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4" name="Straight Connector 1150">
                <a:extLst>
                  <a:ext uri="{FF2B5EF4-FFF2-40B4-BE49-F238E27FC236}">
                    <a16:creationId xmlns="" xmlns:a16="http://schemas.microsoft.com/office/drawing/2014/main" id="{8F8A3D63-1A3A-47D9-A789-0E5041EDE1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309120" y="5584085"/>
                <a:ext cx="14752" cy="39815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5" name="Straight Connector 1151">
                <a:extLst>
                  <a:ext uri="{FF2B5EF4-FFF2-40B4-BE49-F238E27FC236}">
                    <a16:creationId xmlns="" xmlns:a16="http://schemas.microsoft.com/office/drawing/2014/main" id="{CD8E95C2-96F7-45AB-9132-91E6AAF131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76589" y="5801975"/>
                <a:ext cx="38356" cy="13971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6" name="Straight Connector 1152">
                <a:extLst>
                  <a:ext uri="{FF2B5EF4-FFF2-40B4-BE49-F238E27FC236}">
                    <a16:creationId xmlns="" xmlns:a16="http://schemas.microsoft.com/office/drawing/2014/main" id="{B5B80DED-9E15-4137-B19D-E7AD3171D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15471" y="5122439"/>
                <a:ext cx="123681" cy="18450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7" name="Straight Connector 1153">
                <a:extLst>
                  <a:ext uri="{FF2B5EF4-FFF2-40B4-BE49-F238E27FC236}">
                    <a16:creationId xmlns="" xmlns:a16="http://schemas.microsoft.com/office/drawing/2014/main" id="{091E6975-56DB-442F-9C97-BA8AE08712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39151" y="5140889"/>
                <a:ext cx="125425" cy="312534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8" name="Straight Connector 1154">
                <a:extLst>
                  <a:ext uri="{FF2B5EF4-FFF2-40B4-BE49-F238E27FC236}">
                    <a16:creationId xmlns="" xmlns:a16="http://schemas.microsoft.com/office/drawing/2014/main" id="{98644D98-E52E-4603-9D1F-09C81216E1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196969" y="5018920"/>
                <a:ext cx="19469" cy="106840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9" name="Straight Connector 1155">
                <a:extLst>
                  <a:ext uri="{FF2B5EF4-FFF2-40B4-BE49-F238E27FC236}">
                    <a16:creationId xmlns="" xmlns:a16="http://schemas.microsoft.com/office/drawing/2014/main" id="{8E713789-C219-476D-9F40-18CB509264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09415" y="5122439"/>
                <a:ext cx="6056" cy="76803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0" name="Straight Connector 1156">
                <a:extLst>
                  <a:ext uri="{FF2B5EF4-FFF2-40B4-BE49-F238E27FC236}">
                    <a16:creationId xmlns="" xmlns:a16="http://schemas.microsoft.com/office/drawing/2014/main" id="{4665229E-A46D-40C3-BFEB-2461601FD7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038691" y="5534764"/>
                <a:ext cx="49404" cy="343379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1" name="Straight Connector 1157">
                <a:extLst>
                  <a:ext uri="{FF2B5EF4-FFF2-40B4-BE49-F238E27FC236}">
                    <a16:creationId xmlns="" xmlns:a16="http://schemas.microsoft.com/office/drawing/2014/main" id="{4643C5CF-DDA8-4A8F-96AC-D5A25FB356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21033" y="5122439"/>
                <a:ext cx="94439" cy="82114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2" name="Straight Connector 1158">
                <a:extLst>
                  <a:ext uri="{FF2B5EF4-FFF2-40B4-BE49-F238E27FC236}">
                    <a16:creationId xmlns="" xmlns:a16="http://schemas.microsoft.com/office/drawing/2014/main" id="{3C151F61-6A36-447C-9AF4-9B50940170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88096" y="5844207"/>
                <a:ext cx="21662" cy="26951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3" name="Straight Connector 1159">
                <a:extLst>
                  <a:ext uri="{FF2B5EF4-FFF2-40B4-BE49-F238E27FC236}">
                    <a16:creationId xmlns="" xmlns:a16="http://schemas.microsoft.com/office/drawing/2014/main" id="{0FBE8D41-B397-4CCB-A220-CF5473D8D1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96853" y="4766653"/>
                <a:ext cx="0" cy="252905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4" name="Straight Connector 1160">
                <a:extLst>
                  <a:ext uri="{FF2B5EF4-FFF2-40B4-BE49-F238E27FC236}">
                    <a16:creationId xmlns="" xmlns:a16="http://schemas.microsoft.com/office/drawing/2014/main" id="{C466BD24-D9BD-490D-82E4-F0B68C5A7A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90477" y="5206797"/>
                <a:ext cx="29611" cy="84359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5" name="Straight Connector 1161">
                <a:extLst>
                  <a:ext uri="{FF2B5EF4-FFF2-40B4-BE49-F238E27FC236}">
                    <a16:creationId xmlns="" xmlns:a16="http://schemas.microsoft.com/office/drawing/2014/main" id="{5838B7C0-18EC-4D96-A2A9-D4FD1399EB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38690" y="5287379"/>
                <a:ext cx="53912" cy="247385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6" name="Straight Connector 1162">
                <a:extLst>
                  <a:ext uri="{FF2B5EF4-FFF2-40B4-BE49-F238E27FC236}">
                    <a16:creationId xmlns="" xmlns:a16="http://schemas.microsoft.com/office/drawing/2014/main" id="{A4D125BA-1F63-4C18-8014-5C06ADDDF1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62733" y="4052414"/>
                <a:ext cx="62041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7" name="Straight Connector 1163">
                <a:extLst>
                  <a:ext uri="{FF2B5EF4-FFF2-40B4-BE49-F238E27FC236}">
                    <a16:creationId xmlns="" xmlns:a16="http://schemas.microsoft.com/office/drawing/2014/main" id="{50F30FEE-6D2C-4FA2-8977-11572481260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987024" y="4599249"/>
                <a:ext cx="121551" cy="46165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8" name="Straight Connector 1164">
                <a:extLst>
                  <a:ext uri="{FF2B5EF4-FFF2-40B4-BE49-F238E27FC236}">
                    <a16:creationId xmlns="" xmlns:a16="http://schemas.microsoft.com/office/drawing/2014/main" id="{4133C12D-05AC-4633-A292-849FABDE3C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24773" y="4052070"/>
                <a:ext cx="162246" cy="547931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9" name="Straight Connector 1165">
                <a:extLst>
                  <a:ext uri="{FF2B5EF4-FFF2-40B4-BE49-F238E27FC236}">
                    <a16:creationId xmlns="" xmlns:a16="http://schemas.microsoft.com/office/drawing/2014/main" id="{F7A1A6F9-4B22-459E-9FF8-6E8021E8C2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34966" y="4053959"/>
                <a:ext cx="24130" cy="49256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0" name="Straight Connector 1166">
                <a:extLst>
                  <a:ext uri="{FF2B5EF4-FFF2-40B4-BE49-F238E27FC236}">
                    <a16:creationId xmlns="" xmlns:a16="http://schemas.microsoft.com/office/drawing/2014/main" id="{C79E240C-37FA-44ED-A498-6F81C5DE5F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112072" y="4649190"/>
                <a:ext cx="86700" cy="112367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1" name="Straight Connector 1167">
                <a:extLst>
                  <a:ext uri="{FF2B5EF4-FFF2-40B4-BE49-F238E27FC236}">
                    <a16:creationId xmlns="" xmlns:a16="http://schemas.microsoft.com/office/drawing/2014/main" id="{2A81C868-89CC-440C-B809-3C14740430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96493" y="4333579"/>
                <a:ext cx="237153" cy="436026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2" name="Straight Connector 1168">
                <a:extLst>
                  <a:ext uri="{FF2B5EF4-FFF2-40B4-BE49-F238E27FC236}">
                    <a16:creationId xmlns="" xmlns:a16="http://schemas.microsoft.com/office/drawing/2014/main" id="{C62FDA1B-F12D-479E-8E64-59474E82D5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33646" y="3836137"/>
                <a:ext cx="186663" cy="499181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3" name="Straight Connector 1169">
                <a:extLst>
                  <a:ext uri="{FF2B5EF4-FFF2-40B4-BE49-F238E27FC236}">
                    <a16:creationId xmlns="" xmlns:a16="http://schemas.microsoft.com/office/drawing/2014/main" id="{601F3B71-01F3-4EE4-9CC5-49CE2A21F9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441879" y="5752699"/>
                <a:ext cx="11480" cy="14545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4" name="Straight Connector 1170">
                <a:extLst>
                  <a:ext uri="{FF2B5EF4-FFF2-40B4-BE49-F238E27FC236}">
                    <a16:creationId xmlns="" xmlns:a16="http://schemas.microsoft.com/office/drawing/2014/main" id="{1BE8DD65-E093-4650-810D-FEA0C06374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69232" y="5200422"/>
                <a:ext cx="39132" cy="45199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5" name="Straight Connector 1171">
                <a:extLst>
                  <a:ext uri="{FF2B5EF4-FFF2-40B4-BE49-F238E27FC236}">
                    <a16:creationId xmlns="" xmlns:a16="http://schemas.microsoft.com/office/drawing/2014/main" id="{8A58BBA0-653E-4D1D-8D3F-FE2CCA14F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20310" y="3836137"/>
                <a:ext cx="71289" cy="49518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6" name="Straight Connector 1172">
                <a:extLst>
                  <a:ext uri="{FF2B5EF4-FFF2-40B4-BE49-F238E27FC236}">
                    <a16:creationId xmlns="" xmlns:a16="http://schemas.microsoft.com/office/drawing/2014/main" id="{D98A242A-DF66-45B4-94A8-AC8A76758F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37424" y="5453423"/>
                <a:ext cx="27152" cy="315710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7" name="Straight Connector 1173">
                <a:extLst>
                  <a:ext uri="{FF2B5EF4-FFF2-40B4-BE49-F238E27FC236}">
                    <a16:creationId xmlns="" xmlns:a16="http://schemas.microsoft.com/office/drawing/2014/main" id="{5AE68AB0-1007-43BA-94FA-9A71A1AFEE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407433" y="5756822"/>
                <a:ext cx="29288" cy="13815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8" name="Straight Connector 1174">
                <a:extLst>
                  <a:ext uri="{FF2B5EF4-FFF2-40B4-BE49-F238E27FC236}">
                    <a16:creationId xmlns="" xmlns:a16="http://schemas.microsoft.com/office/drawing/2014/main" id="{58C486B3-0737-4242-B7A6-76CEE4DF2C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90580" y="5864172"/>
                <a:ext cx="38356" cy="13971"/>
              </a:xfrm>
              <a:prstGeom prst="line">
                <a:avLst/>
              </a:prstGeom>
              <a:noFill/>
              <a:ln w="127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09" name="TextBox 47">
              <a:extLst>
                <a:ext uri="{FF2B5EF4-FFF2-40B4-BE49-F238E27FC236}">
                  <a16:creationId xmlns="" xmlns:a16="http://schemas.microsoft.com/office/drawing/2014/main" id="{B0EE534F-0E12-460B-8749-403F11ECA5C8}"/>
                </a:ext>
              </a:extLst>
            </p:cNvPr>
            <p:cNvSpPr txBox="1"/>
            <p:nvPr/>
          </p:nvSpPr>
          <p:spPr>
            <a:xfrm>
              <a:off x="3688521" y="1605924"/>
              <a:ext cx="30649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6FF"/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66FF"/>
                  </a:solidFill>
                  <a:effectLst/>
                  <a:uLnTx/>
                  <a:uFillTx/>
                </a:rPr>
                <a:t>1</a:t>
              </a:r>
            </a:p>
          </p:txBody>
        </p:sp>
        <p:sp>
          <p:nvSpPr>
            <p:cNvPr id="410" name="TextBox 46">
              <a:extLst>
                <a:ext uri="{FF2B5EF4-FFF2-40B4-BE49-F238E27FC236}">
                  <a16:creationId xmlns="" xmlns:a16="http://schemas.microsoft.com/office/drawing/2014/main" id="{8D10D03E-88A0-4E69-9211-C3C2905BF6E0}"/>
                </a:ext>
              </a:extLst>
            </p:cNvPr>
            <p:cNvSpPr txBox="1"/>
            <p:nvPr/>
          </p:nvSpPr>
          <p:spPr>
            <a:xfrm>
              <a:off x="4138258" y="1723375"/>
              <a:ext cx="30649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</a:rPr>
                <a:t>2</a:t>
              </a:r>
            </a:p>
          </p:txBody>
        </p:sp>
        <p:sp>
          <p:nvSpPr>
            <p:cNvPr id="411" name="TextBox 53">
              <a:extLst>
                <a:ext uri="{FF2B5EF4-FFF2-40B4-BE49-F238E27FC236}">
                  <a16:creationId xmlns="" xmlns:a16="http://schemas.microsoft.com/office/drawing/2014/main" id="{6177FC7A-C915-4455-8C90-633F7B300E48}"/>
                </a:ext>
              </a:extLst>
            </p:cNvPr>
            <p:cNvSpPr txBox="1"/>
            <p:nvPr/>
          </p:nvSpPr>
          <p:spPr>
            <a:xfrm>
              <a:off x="5677235" y="1625953"/>
              <a:ext cx="30649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3</a:t>
              </a:r>
            </a:p>
          </p:txBody>
        </p:sp>
      </p:grpSp>
      <p:pic>
        <p:nvPicPr>
          <p:cNvPr id="417" name="Picture 2" descr="Binary Tree Icons - Download Free Vector Icons | Noun Project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65" y="1196752"/>
            <a:ext cx="768554" cy="76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8" name="TextovéPole 417"/>
          <p:cNvSpPr txBox="1"/>
          <p:nvPr/>
        </p:nvSpPr>
        <p:spPr>
          <a:xfrm>
            <a:off x="590205" y="1854220"/>
            <a:ext cx="1445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smtClean="0">
                <a:solidFill>
                  <a:srgbClr val="C00000"/>
                </a:solidFill>
              </a:rPr>
              <a:t>MW-matching index</a:t>
            </a:r>
            <a:endParaRPr lang="en-GB" sz="1600">
              <a:solidFill>
                <a:srgbClr val="C00000"/>
              </a:solidFill>
            </a:endParaRPr>
          </a:p>
        </p:txBody>
      </p:sp>
      <p:sp>
        <p:nvSpPr>
          <p:cNvPr id="422" name="Volný tvar 421"/>
          <p:cNvSpPr/>
          <p:nvPr/>
        </p:nvSpPr>
        <p:spPr>
          <a:xfrm rot="21158867">
            <a:off x="1792082" y="1305321"/>
            <a:ext cx="1851950" cy="260004"/>
          </a:xfrm>
          <a:custGeom>
            <a:avLst/>
            <a:gdLst>
              <a:gd name="connsiteX0" fmla="*/ 1851950 w 1851950"/>
              <a:gd name="connsiteY0" fmla="*/ 260004 h 260004"/>
              <a:gd name="connsiteX1" fmla="*/ 1041722 w 1851950"/>
              <a:gd name="connsiteY1" fmla="*/ 16935 h 260004"/>
              <a:gd name="connsiteX2" fmla="*/ 0 w 1851950"/>
              <a:gd name="connsiteY2" fmla="*/ 40085 h 26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1950" h="260004">
                <a:moveTo>
                  <a:pt x="1851950" y="260004"/>
                </a:moveTo>
                <a:cubicBezTo>
                  <a:pt x="1601165" y="156796"/>
                  <a:pt x="1350380" y="53588"/>
                  <a:pt x="1041722" y="16935"/>
                </a:cubicBezTo>
                <a:cubicBezTo>
                  <a:pt x="733064" y="-19718"/>
                  <a:pt x="366532" y="10183"/>
                  <a:pt x="0" y="40085"/>
                </a:cubicBezTo>
              </a:path>
            </a:pathLst>
          </a:custGeom>
          <a:noFill/>
          <a:ln w="635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3" name="Volný tvar 432"/>
          <p:cNvSpPr/>
          <p:nvPr/>
        </p:nvSpPr>
        <p:spPr>
          <a:xfrm>
            <a:off x="1828800" y="1850481"/>
            <a:ext cx="663096" cy="758283"/>
          </a:xfrm>
          <a:custGeom>
            <a:avLst/>
            <a:gdLst>
              <a:gd name="connsiteX0" fmla="*/ 0 w 663096"/>
              <a:gd name="connsiteY0" fmla="*/ 0 h 758283"/>
              <a:gd name="connsiteX1" fmla="*/ 579864 w 663096"/>
              <a:gd name="connsiteY1" fmla="*/ 234176 h 758283"/>
              <a:gd name="connsiteX2" fmla="*/ 646771 w 663096"/>
              <a:gd name="connsiteY2" fmla="*/ 758283 h 75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3096" h="758283">
                <a:moveTo>
                  <a:pt x="0" y="0"/>
                </a:moveTo>
                <a:cubicBezTo>
                  <a:pt x="236034" y="53898"/>
                  <a:pt x="472069" y="107796"/>
                  <a:pt x="579864" y="234176"/>
                </a:cubicBezTo>
                <a:cubicBezTo>
                  <a:pt x="687659" y="360556"/>
                  <a:pt x="667215" y="559419"/>
                  <a:pt x="646771" y="758283"/>
                </a:cubicBezTo>
              </a:path>
            </a:pathLst>
          </a:custGeom>
          <a:noFill/>
          <a:ln w="635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4" name="Volný tvar 433"/>
          <p:cNvSpPr/>
          <p:nvPr/>
        </p:nvSpPr>
        <p:spPr>
          <a:xfrm>
            <a:off x="1828800" y="1770365"/>
            <a:ext cx="4390281" cy="836341"/>
          </a:xfrm>
          <a:custGeom>
            <a:avLst/>
            <a:gdLst>
              <a:gd name="connsiteX0" fmla="*/ 0 w 4390281"/>
              <a:gd name="connsiteY0" fmla="*/ 0 h 836341"/>
              <a:gd name="connsiteX1" fmla="*/ 1471961 w 4390281"/>
              <a:gd name="connsiteY1" fmla="*/ 446048 h 836341"/>
              <a:gd name="connsiteX2" fmla="*/ 3992136 w 4390281"/>
              <a:gd name="connsiteY2" fmla="*/ 735980 h 836341"/>
              <a:gd name="connsiteX3" fmla="*/ 4348975 w 4390281"/>
              <a:gd name="connsiteY3" fmla="*/ 836341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0281" h="836341">
                <a:moveTo>
                  <a:pt x="0" y="0"/>
                </a:moveTo>
                <a:cubicBezTo>
                  <a:pt x="403302" y="161692"/>
                  <a:pt x="806605" y="323385"/>
                  <a:pt x="1471961" y="446048"/>
                </a:cubicBezTo>
                <a:cubicBezTo>
                  <a:pt x="2137317" y="568711"/>
                  <a:pt x="3512634" y="670931"/>
                  <a:pt x="3992136" y="735980"/>
                </a:cubicBezTo>
                <a:cubicBezTo>
                  <a:pt x="4471638" y="801029"/>
                  <a:pt x="4410306" y="818685"/>
                  <a:pt x="4348975" y="836341"/>
                </a:cubicBezTo>
              </a:path>
            </a:pathLst>
          </a:custGeom>
          <a:noFill/>
          <a:ln w="635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5" name="Volný tvar 434"/>
          <p:cNvSpPr/>
          <p:nvPr/>
        </p:nvSpPr>
        <p:spPr>
          <a:xfrm>
            <a:off x="1862265" y="1727818"/>
            <a:ext cx="5765180" cy="880946"/>
          </a:xfrm>
          <a:custGeom>
            <a:avLst/>
            <a:gdLst>
              <a:gd name="connsiteX0" fmla="*/ 0 w 5765180"/>
              <a:gd name="connsiteY0" fmla="*/ 0 h 880946"/>
              <a:gd name="connsiteX1" fmla="*/ 1806497 w 5765180"/>
              <a:gd name="connsiteY1" fmla="*/ 479502 h 880946"/>
              <a:gd name="connsiteX2" fmla="*/ 5096107 w 5765180"/>
              <a:gd name="connsiteY2" fmla="*/ 657922 h 880946"/>
              <a:gd name="connsiteX3" fmla="*/ 5765180 w 5765180"/>
              <a:gd name="connsiteY3" fmla="*/ 880946 h 880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5180" h="880946">
                <a:moveTo>
                  <a:pt x="0" y="0"/>
                </a:moveTo>
                <a:cubicBezTo>
                  <a:pt x="478573" y="184924"/>
                  <a:pt x="957146" y="369848"/>
                  <a:pt x="1806497" y="479502"/>
                </a:cubicBezTo>
                <a:cubicBezTo>
                  <a:pt x="2655848" y="589156"/>
                  <a:pt x="4436327" y="591015"/>
                  <a:pt x="5096107" y="657922"/>
                </a:cubicBezTo>
                <a:cubicBezTo>
                  <a:pt x="5755887" y="724829"/>
                  <a:pt x="5760533" y="802887"/>
                  <a:pt x="5765180" y="880946"/>
                </a:cubicBezTo>
              </a:path>
            </a:pathLst>
          </a:custGeom>
          <a:noFill/>
          <a:ln w="635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6" name="Obdélník 435"/>
          <p:cNvSpPr/>
          <p:nvPr/>
        </p:nvSpPr>
        <p:spPr>
          <a:xfrm>
            <a:off x="2192313" y="3299144"/>
            <a:ext cx="505841" cy="730975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8" name="Obdélník 437"/>
          <p:cNvSpPr/>
          <p:nvPr/>
        </p:nvSpPr>
        <p:spPr>
          <a:xfrm>
            <a:off x="4035412" y="3295299"/>
            <a:ext cx="505841" cy="730975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1" name="Přímá spojnice 440"/>
          <p:cNvCxnSpPr/>
          <p:nvPr/>
        </p:nvCxnSpPr>
        <p:spPr>
          <a:xfrm>
            <a:off x="4884169" y="3291455"/>
            <a:ext cx="557203" cy="740183"/>
          </a:xfrm>
          <a:prstGeom prst="line">
            <a:avLst/>
          </a:prstGeom>
          <a:solidFill>
            <a:srgbClr val="FFE699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</p:cxnSp>
      <p:cxnSp>
        <p:nvCxnSpPr>
          <p:cNvPr id="443" name="Přímá spojnice 442"/>
          <p:cNvCxnSpPr/>
          <p:nvPr/>
        </p:nvCxnSpPr>
        <p:spPr>
          <a:xfrm flipH="1">
            <a:off x="4904013" y="3291455"/>
            <a:ext cx="502076" cy="734819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TextBox 27">
            <a:extLst>
              <a:ext uri="{FF2B5EF4-FFF2-40B4-BE49-F238E27FC236}">
                <a16:creationId xmlns="" xmlns:a16="http://schemas.microsoft.com/office/drawing/2014/main" id="{BDF17012-7FEF-4749-AC95-2C339D8BA91B}"/>
              </a:ext>
            </a:extLst>
          </p:cNvPr>
          <p:cNvSpPr txBox="1"/>
          <p:nvPr/>
        </p:nvSpPr>
        <p:spPr>
          <a:xfrm>
            <a:off x="2128521" y="2964921"/>
            <a:ext cx="25797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1.0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</a:endParaRPr>
          </a:p>
        </p:txBody>
      </p:sp>
      <p:sp>
        <p:nvSpPr>
          <p:cNvPr id="208" name="TextBox 27">
            <a:extLst>
              <a:ext uri="{FF2B5EF4-FFF2-40B4-BE49-F238E27FC236}">
                <a16:creationId xmlns="" xmlns:a16="http://schemas.microsoft.com/office/drawing/2014/main" id="{BDF17012-7FEF-4749-AC95-2C339D8BA91B}"/>
              </a:ext>
            </a:extLst>
          </p:cNvPr>
          <p:cNvSpPr txBox="1"/>
          <p:nvPr/>
        </p:nvSpPr>
        <p:spPr>
          <a:xfrm>
            <a:off x="2128521" y="2964921"/>
            <a:ext cx="25797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1.0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</a:endParaRPr>
          </a:p>
        </p:txBody>
      </p:sp>
      <p:sp>
        <p:nvSpPr>
          <p:cNvPr id="209" name="TextBox 27">
            <a:extLst>
              <a:ext uri="{FF2B5EF4-FFF2-40B4-BE49-F238E27FC236}">
                <a16:creationId xmlns="" xmlns:a16="http://schemas.microsoft.com/office/drawing/2014/main" id="{BDF17012-7FEF-4749-AC95-2C339D8BA91B}"/>
              </a:ext>
            </a:extLst>
          </p:cNvPr>
          <p:cNvSpPr txBox="1"/>
          <p:nvPr/>
        </p:nvSpPr>
        <p:spPr>
          <a:xfrm>
            <a:off x="2128521" y="2964921"/>
            <a:ext cx="25797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1.0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</a:endParaRPr>
          </a:p>
        </p:txBody>
      </p:sp>
      <p:sp>
        <p:nvSpPr>
          <p:cNvPr id="221" name="TextBox 33">
            <a:extLst>
              <a:ext uri="{FF2B5EF4-FFF2-40B4-BE49-F238E27FC236}">
                <a16:creationId xmlns="" xmlns:a16="http://schemas.microsoft.com/office/drawing/2014/main" id="{97F6C8BA-DE3E-4DDB-B49C-1493EB56B402}"/>
              </a:ext>
            </a:extLst>
          </p:cNvPr>
          <p:cNvSpPr txBox="1"/>
          <p:nvPr/>
        </p:nvSpPr>
        <p:spPr>
          <a:xfrm>
            <a:off x="2866668" y="2956850"/>
            <a:ext cx="431258" cy="195858"/>
          </a:xfrm>
          <a:prstGeom prst="rect">
            <a:avLst/>
          </a:prstGeom>
          <a:noFill/>
          <a:ln>
            <a:noFill/>
          </a:ln>
        </p:spPr>
        <p:txBody>
          <a:bodyPr wrap="none" lIns="72000" tIns="0" rIns="36000" bIns="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0.75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</a:endParaRPr>
          </a:p>
        </p:txBody>
      </p:sp>
      <p:sp>
        <p:nvSpPr>
          <p:cNvPr id="223" name="TextBox 33">
            <a:extLst>
              <a:ext uri="{FF2B5EF4-FFF2-40B4-BE49-F238E27FC236}">
                <a16:creationId xmlns="" xmlns:a16="http://schemas.microsoft.com/office/drawing/2014/main" id="{97F6C8BA-DE3E-4DDB-B49C-1493EB56B402}"/>
              </a:ext>
            </a:extLst>
          </p:cNvPr>
          <p:cNvSpPr txBox="1"/>
          <p:nvPr/>
        </p:nvSpPr>
        <p:spPr>
          <a:xfrm>
            <a:off x="2866668" y="2956850"/>
            <a:ext cx="431258" cy="195858"/>
          </a:xfrm>
          <a:prstGeom prst="rect">
            <a:avLst/>
          </a:prstGeom>
          <a:noFill/>
          <a:ln>
            <a:noFill/>
          </a:ln>
        </p:spPr>
        <p:txBody>
          <a:bodyPr wrap="none" lIns="72000" tIns="0" rIns="36000" bIns="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0.75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</a:endParaRPr>
          </a:p>
        </p:txBody>
      </p:sp>
      <p:sp>
        <p:nvSpPr>
          <p:cNvPr id="224" name="TextBox 33">
            <a:extLst>
              <a:ext uri="{FF2B5EF4-FFF2-40B4-BE49-F238E27FC236}">
                <a16:creationId xmlns="" xmlns:a16="http://schemas.microsoft.com/office/drawing/2014/main" id="{97F6C8BA-DE3E-4DDB-B49C-1493EB56B402}"/>
              </a:ext>
            </a:extLst>
          </p:cNvPr>
          <p:cNvSpPr txBox="1"/>
          <p:nvPr/>
        </p:nvSpPr>
        <p:spPr>
          <a:xfrm>
            <a:off x="2866668" y="2956850"/>
            <a:ext cx="431258" cy="195858"/>
          </a:xfrm>
          <a:prstGeom prst="rect">
            <a:avLst/>
          </a:prstGeom>
          <a:noFill/>
          <a:ln>
            <a:noFill/>
          </a:ln>
        </p:spPr>
        <p:txBody>
          <a:bodyPr wrap="none" lIns="72000" tIns="0" rIns="36000" bIns="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0.75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</a:endParaRPr>
          </a:p>
        </p:txBody>
      </p:sp>
      <p:sp>
        <p:nvSpPr>
          <p:cNvPr id="231" name="TextBox 4">
            <a:extLst>
              <a:ext uri="{FF2B5EF4-FFF2-40B4-BE49-F238E27FC236}">
                <a16:creationId xmlns="" xmlns:a16="http://schemas.microsoft.com/office/drawing/2014/main" id="{7E283F0C-3FEF-4E86-A93C-256BEF258108}"/>
              </a:ext>
            </a:extLst>
          </p:cNvPr>
          <p:cNvSpPr txBox="1"/>
          <p:nvPr/>
        </p:nvSpPr>
        <p:spPr>
          <a:xfrm>
            <a:off x="3103200" y="3291455"/>
            <a:ext cx="504000" cy="738664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5</a:t>
            </a:r>
          </a:p>
        </p:txBody>
      </p:sp>
      <p:sp>
        <p:nvSpPr>
          <p:cNvPr id="437" name="Obdélník 436"/>
          <p:cNvSpPr/>
          <p:nvPr/>
        </p:nvSpPr>
        <p:spPr>
          <a:xfrm>
            <a:off x="3090069" y="3300663"/>
            <a:ext cx="505841" cy="730975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TextBox 5">
            <a:extLst>
              <a:ext uri="{FF2B5EF4-FFF2-40B4-BE49-F238E27FC236}">
                <a16:creationId xmlns="" xmlns:a16="http://schemas.microsoft.com/office/drawing/2014/main" id="{6223BCA7-09F3-4417-8F86-6D65027DBB39}"/>
              </a:ext>
            </a:extLst>
          </p:cNvPr>
          <p:cNvSpPr txBox="1"/>
          <p:nvPr/>
        </p:nvSpPr>
        <p:spPr>
          <a:xfrm>
            <a:off x="4024511" y="3294509"/>
            <a:ext cx="50400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4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8</a:t>
            </a:r>
          </a:p>
        </p:txBody>
      </p:sp>
      <p:sp>
        <p:nvSpPr>
          <p:cNvPr id="237" name="TextBox 31">
            <a:extLst>
              <a:ext uri="{FF2B5EF4-FFF2-40B4-BE49-F238E27FC236}">
                <a16:creationId xmlns="" xmlns:a16="http://schemas.microsoft.com/office/drawing/2014/main" id="{855FA98B-83D9-4F6B-9DE3-F0F5CCF7F9B8}"/>
              </a:ext>
            </a:extLst>
          </p:cNvPr>
          <p:cNvSpPr txBox="1"/>
          <p:nvPr/>
        </p:nvSpPr>
        <p:spPr>
          <a:xfrm>
            <a:off x="3890020" y="2896369"/>
            <a:ext cx="360000" cy="307777"/>
          </a:xfrm>
          <a:prstGeom prst="rect">
            <a:avLst/>
          </a:prstGeom>
          <a:noFill/>
          <a:ln>
            <a:noFill/>
          </a:ln>
        </p:spPr>
        <p:txBody>
          <a:bodyPr wrap="square" lIns="72000" rIns="3600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0.5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</a:endParaRPr>
          </a:p>
        </p:txBody>
      </p:sp>
      <p:sp>
        <p:nvSpPr>
          <p:cNvPr id="245" name="TextBox 31">
            <a:extLst>
              <a:ext uri="{FF2B5EF4-FFF2-40B4-BE49-F238E27FC236}">
                <a16:creationId xmlns="" xmlns:a16="http://schemas.microsoft.com/office/drawing/2014/main" id="{855FA98B-83D9-4F6B-9DE3-F0F5CCF7F9B8}"/>
              </a:ext>
            </a:extLst>
          </p:cNvPr>
          <p:cNvSpPr txBox="1"/>
          <p:nvPr/>
        </p:nvSpPr>
        <p:spPr>
          <a:xfrm>
            <a:off x="3890020" y="2896369"/>
            <a:ext cx="360000" cy="307777"/>
          </a:xfrm>
          <a:prstGeom prst="rect">
            <a:avLst/>
          </a:prstGeom>
          <a:noFill/>
          <a:ln>
            <a:noFill/>
          </a:ln>
        </p:spPr>
        <p:txBody>
          <a:bodyPr wrap="square" lIns="72000" rIns="3600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0.5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</a:endParaRPr>
          </a:p>
        </p:txBody>
      </p:sp>
      <p:sp>
        <p:nvSpPr>
          <p:cNvPr id="246" name="TextBox 31">
            <a:extLst>
              <a:ext uri="{FF2B5EF4-FFF2-40B4-BE49-F238E27FC236}">
                <a16:creationId xmlns="" xmlns:a16="http://schemas.microsoft.com/office/drawing/2014/main" id="{855FA98B-83D9-4F6B-9DE3-F0F5CCF7F9B8}"/>
              </a:ext>
            </a:extLst>
          </p:cNvPr>
          <p:cNvSpPr txBox="1"/>
          <p:nvPr/>
        </p:nvSpPr>
        <p:spPr>
          <a:xfrm>
            <a:off x="3890020" y="2896369"/>
            <a:ext cx="360000" cy="307777"/>
          </a:xfrm>
          <a:prstGeom prst="rect">
            <a:avLst/>
          </a:prstGeom>
          <a:noFill/>
          <a:ln>
            <a:noFill/>
          </a:ln>
        </p:spPr>
        <p:txBody>
          <a:bodyPr wrap="square" lIns="72000" rIns="3600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0.5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</a:endParaRPr>
          </a:p>
        </p:txBody>
      </p:sp>
      <p:sp>
        <p:nvSpPr>
          <p:cNvPr id="232" name="TextBox 45">
            <a:extLst>
              <a:ext uri="{FF2B5EF4-FFF2-40B4-BE49-F238E27FC236}">
                <a16:creationId xmlns="" xmlns:a16="http://schemas.microsoft.com/office/drawing/2014/main" id="{BA3E49CD-8400-4B39-BCED-95DFC25A7C72}"/>
              </a:ext>
            </a:extLst>
          </p:cNvPr>
          <p:cNvSpPr txBox="1"/>
          <p:nvPr/>
        </p:nvSpPr>
        <p:spPr>
          <a:xfrm>
            <a:off x="3216777" y="4309985"/>
            <a:ext cx="1116000" cy="1384995"/>
          </a:xfrm>
          <a:prstGeom prst="rect">
            <a:avLst/>
          </a:prstGeom>
          <a:solidFill>
            <a:srgbClr val="F8CBAD"/>
          </a:solidFill>
          <a:ln>
            <a:solidFill>
              <a:schemeClr val="tx1"/>
            </a:solidFill>
          </a:ln>
        </p:spPr>
        <p:txBody>
          <a:bodyPr wrap="square" lIns="144000" rIns="72000" rtlCol="0" anchor="ctr" anchorCtr="0">
            <a:spAutoFit/>
          </a:bodyPr>
          <a:lstStyle/>
          <a:p>
            <a:endParaRPr lang="en-GB" sz="1400" dirty="0">
              <a:latin typeface="Consolas" panose="020B0609020204030204" pitchFamily="49" charset="0"/>
              <a:ea typeface="Arial Unicode MS" panose="020B0604020202020204" pitchFamily="34" charset="-128"/>
              <a:cs typeface="Consolas" panose="020B0609020204030204" pitchFamily="49" charset="0"/>
            </a:endParaRPr>
          </a:p>
          <a:p>
            <a:endParaRPr lang="en-GB" sz="1400" dirty="0">
              <a:latin typeface="Consolas" panose="020B0609020204030204" pitchFamily="49" charset="0"/>
              <a:ea typeface="Arial Unicode MS" panose="020B0604020202020204" pitchFamily="34" charset="-128"/>
              <a:cs typeface="Consolas" panose="020B0609020204030204" pitchFamily="49" charset="0"/>
            </a:endParaRPr>
          </a:p>
          <a:p>
            <a:endParaRPr lang="en-GB" sz="1400" dirty="0">
              <a:latin typeface="Consolas" panose="020B0609020204030204" pitchFamily="49" charset="0"/>
              <a:ea typeface="Arial Unicode MS" panose="020B0604020202020204" pitchFamily="34" charset="-128"/>
              <a:cs typeface="Consolas" panose="020B0609020204030204" pitchFamily="49" charset="0"/>
            </a:endParaRPr>
          </a:p>
          <a:p>
            <a:endParaRPr lang="en-GB" sz="1400" dirty="0">
              <a:latin typeface="Consolas" panose="020B0609020204030204" pitchFamily="49" charset="0"/>
              <a:ea typeface="Arial Unicode MS" panose="020B0604020202020204" pitchFamily="34" charset="-128"/>
              <a:cs typeface="Consolas" panose="020B0609020204030204" pitchFamily="49" charset="0"/>
            </a:endParaRPr>
          </a:p>
          <a:p>
            <a:endParaRPr lang="en-GB" sz="1400" dirty="0">
              <a:latin typeface="Consolas" panose="020B0609020204030204" pitchFamily="49" charset="0"/>
              <a:ea typeface="Arial Unicode MS" panose="020B0604020202020204" pitchFamily="34" charset="-128"/>
              <a:cs typeface="Consolas" panose="020B0609020204030204" pitchFamily="49" charset="0"/>
            </a:endParaRPr>
          </a:p>
          <a:p>
            <a:endParaRPr lang="en-GB" sz="1400" dirty="0">
              <a:latin typeface="Consolas" panose="020B0609020204030204" pitchFamily="49" charset="0"/>
              <a:ea typeface="Arial Unicode MS" panose="020B0604020202020204" pitchFamily="34" charset="-128"/>
              <a:cs typeface="Consolas" panose="020B0609020204030204" pitchFamily="49" charset="0"/>
            </a:endParaRPr>
          </a:p>
        </p:txBody>
      </p:sp>
      <p:sp>
        <p:nvSpPr>
          <p:cNvPr id="444" name="TextBox 45">
            <a:extLst>
              <a:ext uri="{FF2B5EF4-FFF2-40B4-BE49-F238E27FC236}">
                <a16:creationId xmlns="" xmlns:a16="http://schemas.microsoft.com/office/drawing/2014/main" id="{BA3E49CD-8400-4B39-BCED-95DFC25A7C72}"/>
              </a:ext>
            </a:extLst>
          </p:cNvPr>
          <p:cNvSpPr txBox="1"/>
          <p:nvPr/>
        </p:nvSpPr>
        <p:spPr>
          <a:xfrm>
            <a:off x="3298344" y="4300459"/>
            <a:ext cx="1055190" cy="1384995"/>
          </a:xfrm>
          <a:prstGeom prst="rect">
            <a:avLst/>
          </a:prstGeom>
          <a:noFill/>
          <a:ln>
            <a:noFill/>
          </a:ln>
        </p:spPr>
        <p:txBody>
          <a:bodyPr wrap="square" lIns="72000" rIns="0" rtlCol="0" anchor="ctr" anchorCtr="0">
            <a:spAutoFit/>
          </a:bodyPr>
          <a:lstStyle/>
          <a:p>
            <a:r>
              <a:rPr lang="en-GB" sz="1400" dirty="0"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lang="en-GB" sz="1400" baseline="-25000" dirty="0"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1</a:t>
            </a:r>
            <a:r>
              <a:rPr lang="en-GB" sz="1400" dirty="0"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(1.0)</a:t>
            </a:r>
          </a:p>
          <a:p>
            <a:r>
              <a:rPr lang="en-GB" sz="1400" smtClean="0"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lang="en-GB" sz="1400" baseline="-25000" smtClean="0"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3</a:t>
            </a:r>
            <a:r>
              <a:rPr lang="en-GB" sz="1400" smtClean="0"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(0.75)</a:t>
            </a:r>
            <a:endParaRPr lang="en-GB" sz="1400" dirty="0">
              <a:latin typeface="Consolas" panose="020B0609020204030204" pitchFamily="49" charset="0"/>
              <a:ea typeface="Arial Unicode MS" panose="020B0604020202020204" pitchFamily="34" charset="-128"/>
              <a:cs typeface="Consolas" panose="020B0609020204030204" pitchFamily="49" charset="0"/>
            </a:endParaRPr>
          </a:p>
          <a:p>
            <a:r>
              <a:rPr lang="en-GB" sz="1400" dirty="0"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lang="en-GB" sz="1400" baseline="-25000" dirty="0"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4</a:t>
            </a:r>
            <a:r>
              <a:rPr lang="en-GB" sz="1400" dirty="0"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(1.0)</a:t>
            </a:r>
          </a:p>
          <a:p>
            <a:r>
              <a:rPr lang="en-GB" sz="1400" smtClean="0"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lang="en-GB" sz="1400" baseline="-25000" smtClean="0"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5</a:t>
            </a:r>
            <a:r>
              <a:rPr lang="en-GB" sz="1400" smtClean="0"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(0.75)</a:t>
            </a:r>
            <a:endParaRPr lang="en-GB" sz="1400" dirty="0">
              <a:latin typeface="Consolas" panose="020B0609020204030204" pitchFamily="49" charset="0"/>
              <a:ea typeface="Arial Unicode MS" panose="020B0604020202020204" pitchFamily="34" charset="-128"/>
              <a:cs typeface="Consolas" panose="020B0609020204030204" pitchFamily="49" charset="0"/>
            </a:endParaRPr>
          </a:p>
          <a:p>
            <a:r>
              <a:rPr lang="en-GB" sz="1400" dirty="0"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lang="en-GB" sz="1400" baseline="-25000" dirty="0"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7</a:t>
            </a:r>
            <a:r>
              <a:rPr lang="en-GB" sz="1400" dirty="0"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(1.0)</a:t>
            </a:r>
          </a:p>
          <a:p>
            <a:r>
              <a:rPr lang="en-GB" sz="1400" smtClean="0"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lang="en-GB" sz="1400" baseline="-25000" smtClean="0"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8</a:t>
            </a:r>
            <a:r>
              <a:rPr lang="en-GB" sz="1400" smtClean="0"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(0.5)</a:t>
            </a:r>
            <a:endParaRPr lang="en-GB" sz="1400" dirty="0">
              <a:latin typeface="Consolas" panose="020B0609020204030204" pitchFamily="49" charset="0"/>
              <a:ea typeface="Arial Unicode MS" panose="020B0604020202020204" pitchFamily="34" charset="-128"/>
              <a:cs typeface="Consolas" panose="020B0609020204030204" pitchFamily="49" charset="0"/>
            </a:endParaRPr>
          </a:p>
        </p:txBody>
      </p:sp>
      <p:sp>
        <p:nvSpPr>
          <p:cNvPr id="235" name="TextBox 43">
            <a:extLst>
              <a:ext uri="{FF2B5EF4-FFF2-40B4-BE49-F238E27FC236}">
                <a16:creationId xmlns="" xmlns:a16="http://schemas.microsoft.com/office/drawing/2014/main" id="{046394C9-0BD8-4283-AD56-1E77807C1483}"/>
              </a:ext>
            </a:extLst>
          </p:cNvPr>
          <p:cNvSpPr txBox="1"/>
          <p:nvPr/>
        </p:nvSpPr>
        <p:spPr>
          <a:xfrm>
            <a:off x="3298344" y="4300459"/>
            <a:ext cx="1057632" cy="1169551"/>
          </a:xfrm>
          <a:prstGeom prst="rect">
            <a:avLst/>
          </a:prstGeom>
          <a:noFill/>
          <a:ln>
            <a:noFill/>
          </a:ln>
        </p:spPr>
        <p:txBody>
          <a:bodyPr wrap="square" lIns="72000" rIns="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1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(1.0)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3</a:t>
            </a:r>
            <a:r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(0.75)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Arial Unicode MS" panose="020B0604020202020204" pitchFamily="34" charset="-128"/>
              <a:cs typeface="Consolas" panose="020B0609020204030204" pitchFamily="49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4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(1.0)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7</a:t>
            </a:r>
            <a:r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(1.0)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Arial Unicode MS" panose="020B0604020202020204" pitchFamily="34" charset="-128"/>
              <a:cs typeface="Consolas" panose="020B0609020204030204" pitchFamily="49" charset="0"/>
            </a:endParaRPr>
          </a:p>
        </p:txBody>
      </p:sp>
      <p:sp>
        <p:nvSpPr>
          <p:cNvPr id="233" name="TextBox 43">
            <a:extLst>
              <a:ext uri="{FF2B5EF4-FFF2-40B4-BE49-F238E27FC236}">
                <a16:creationId xmlns="" xmlns:a16="http://schemas.microsoft.com/office/drawing/2014/main" id="{046394C9-0BD8-4283-AD56-1E77807C1483}"/>
              </a:ext>
            </a:extLst>
          </p:cNvPr>
          <p:cNvSpPr txBox="1"/>
          <p:nvPr/>
        </p:nvSpPr>
        <p:spPr>
          <a:xfrm>
            <a:off x="3298344" y="4300459"/>
            <a:ext cx="1057632" cy="1169551"/>
          </a:xfrm>
          <a:prstGeom prst="rect">
            <a:avLst/>
          </a:prstGeom>
          <a:noFill/>
          <a:ln>
            <a:noFill/>
          </a:ln>
        </p:spPr>
        <p:txBody>
          <a:bodyPr wrap="square" lIns="72000" rIns="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1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(1.0)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3</a:t>
            </a:r>
            <a:r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(0.75)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Arial Unicode MS" panose="020B0604020202020204" pitchFamily="34" charset="-128"/>
              <a:cs typeface="Consolas" panose="020B0609020204030204" pitchFamily="49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4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(1.0)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5</a:t>
            </a:r>
            <a:r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(0.75)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Arial Unicode MS" panose="020B0604020202020204" pitchFamily="34" charset="-128"/>
              <a:cs typeface="Consolas" panose="020B0609020204030204" pitchFamily="49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7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(1.0)</a:t>
            </a:r>
          </a:p>
        </p:txBody>
      </p:sp>
      <p:sp>
        <p:nvSpPr>
          <p:cNvPr id="234" name="TextBox 41">
            <a:extLst>
              <a:ext uri="{FF2B5EF4-FFF2-40B4-BE49-F238E27FC236}">
                <a16:creationId xmlns="" xmlns:a16="http://schemas.microsoft.com/office/drawing/2014/main" id="{B706007A-F5AD-4B34-9822-0215D47DBEA9}"/>
              </a:ext>
            </a:extLst>
          </p:cNvPr>
          <p:cNvSpPr txBox="1"/>
          <p:nvPr/>
        </p:nvSpPr>
        <p:spPr>
          <a:xfrm>
            <a:off x="3298344" y="4300459"/>
            <a:ext cx="1057632" cy="738664"/>
          </a:xfrm>
          <a:prstGeom prst="rect">
            <a:avLst/>
          </a:prstGeom>
          <a:noFill/>
          <a:ln>
            <a:noFill/>
          </a:ln>
        </p:spPr>
        <p:txBody>
          <a:bodyPr wrap="square" lIns="72000" rIns="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1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(1.0)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4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(1.0)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7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(1.0)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3250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38"/>
    </mc:Choice>
    <mc:Fallback>
      <p:transition spd="slow" advTm="71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15035 0.15486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7" y="773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17431 0.20949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5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17431 0.20949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5" y="10463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15834 0.12385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17431 0.20949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5" y="1046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15834 0.08218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44444E-6 L 0.06407 0.20255 " pathEditMode="relative" rAng="0" ptsTypes="AA">
                                      <p:cBhvr>
                                        <p:cTn id="128" dur="1000" fill="hold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4" y="10116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6 L 0.03507 0.15486 " pathEditMode="relative" rAng="0" ptsTypes="AA">
                                      <p:cBhvr>
                                        <p:cTn id="130" dur="1000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44444E-6 L 0.06407 0.20255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4" y="10116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81481E-6 L 0.03507 0.12385 " pathEditMode="relative" rAng="0" ptsTypes="AA">
                                      <p:cBhvr>
                                        <p:cTn id="135" dur="1000" fill="hold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44444E-6 L 0.06407 0.20255 " pathEditMode="relative" rAng="0" ptsTypes="AA">
                                      <p:cBhvr>
                                        <p:cTn id="147" dur="1000" fill="hold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4" y="10116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81481E-6 L 0.03507 0.0926 " pathEditMode="relative" rAng="0" ptsTypes="AA">
                                      <p:cBhvr>
                                        <p:cTn id="149" dur="1000" fill="hold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316 0.20093 " pathEditMode="relative" rAng="0" ptsTypes="AA">
                                      <p:cBhvr>
                                        <p:cTn id="175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" y="10046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7.40741E-7 L -0.06562 0.1544 " pathEditMode="relative" rAng="0" ptsTypes="AA">
                                      <p:cBhvr>
                                        <p:cTn id="177" dur="1000" fill="hold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7708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316 0.20093 " pathEditMode="relative" rAng="0" ptsTypes="AA">
                                      <p:cBhvr>
                                        <p:cTn id="182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" y="10046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22222E-6 L -0.06562 0.11296 " pathEditMode="relative" rAng="0" ptsTypes="AA">
                                      <p:cBhvr>
                                        <p:cTn id="184" dur="1000" fill="hold"/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5648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316 0.20093 " pathEditMode="relative" rAng="0" ptsTypes="AA">
                                      <p:cBhvr>
                                        <p:cTn id="189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" y="10046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22222E-6 L -0.06562 0.08171 " pathEditMode="relative" rAng="0" ptsTypes="AA">
                                      <p:cBhvr>
                                        <p:cTn id="191" dur="1000" fill="hold"/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0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4" grpId="0" animBg="1"/>
      <p:bldP spid="210" grpId="0" animBg="1"/>
      <p:bldP spid="212" grpId="0"/>
      <p:bldP spid="213" grpId="0" animBg="1"/>
      <p:bldP spid="215" grpId="0" animBg="1"/>
      <p:bldP spid="216" grpId="0" animBg="1"/>
      <p:bldP spid="222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9" grpId="0" animBg="1"/>
      <p:bldP spid="250" grpId="0" animBg="1"/>
      <p:bldP spid="251" grpId="0"/>
      <p:bldP spid="252" grpId="0"/>
      <p:bldP spid="253" grpId="0" animBg="1"/>
      <p:bldP spid="254" grpId="0" animBg="1"/>
      <p:bldP spid="418" grpId="0"/>
      <p:bldP spid="422" grpId="0" animBg="1"/>
      <p:bldP spid="433" grpId="0" animBg="1"/>
      <p:bldP spid="434" grpId="0" animBg="1"/>
      <p:bldP spid="435" grpId="0" animBg="1"/>
      <p:bldP spid="436" grpId="0" animBg="1"/>
      <p:bldP spid="436" grpId="1" animBg="1"/>
      <p:bldP spid="438" grpId="0" animBg="1"/>
      <p:bldP spid="438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21" grpId="0"/>
      <p:bldP spid="221" grpId="1" build="allAtOnce"/>
      <p:bldP spid="223" grpId="0"/>
      <p:bldP spid="223" grpId="1" build="allAtOnce"/>
      <p:bldP spid="224" grpId="0"/>
      <p:bldP spid="224" grpId="1" build="allAtOnce"/>
      <p:bldP spid="231" grpId="1" build="allAtOnce" animBg="1"/>
      <p:bldP spid="437" grpId="0" animBg="1"/>
      <p:bldP spid="437" grpId="1" animBg="1"/>
      <p:bldP spid="236" grpId="1" build="allAtOnce"/>
      <p:bldP spid="237" grpId="0"/>
      <p:bldP spid="237" grpId="1"/>
      <p:bldP spid="245" grpId="0"/>
      <p:bldP spid="245" grpId="1"/>
      <p:bldP spid="246" grpId="0"/>
      <p:bldP spid="246" grpId="1"/>
      <p:bldP spid="232" grpId="0" animBg="1"/>
      <p:bldP spid="444" grpId="0"/>
      <p:bldP spid="235" grpId="1"/>
      <p:bldP spid="235" grpId="2"/>
      <p:bldP spid="233" grpId="0"/>
      <p:bldP spid="233" grpId="1"/>
      <p:bldP spid="234" grpId="0"/>
      <p:bldP spid="234" grpId="1" uiExpand="1" build="allAtOnce"/>
    </p:bld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7" y="1437229"/>
            <a:ext cx="8229600" cy="262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Experimental Evaluation</a:t>
            </a:r>
            <a:endParaRPr lang="en-GB"/>
          </a:p>
        </p:txBody>
      </p:sp>
      <p:sp>
        <p:nvSpPr>
          <p:cNvPr id="5" name="Ovál 4"/>
          <p:cNvSpPr/>
          <p:nvPr/>
        </p:nvSpPr>
        <p:spPr>
          <a:xfrm>
            <a:off x="3879465" y="2515198"/>
            <a:ext cx="684076" cy="25907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ál 16"/>
          <p:cNvSpPr/>
          <p:nvPr/>
        </p:nvSpPr>
        <p:spPr>
          <a:xfrm>
            <a:off x="7956376" y="2528806"/>
            <a:ext cx="684076" cy="25907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ál 17"/>
          <p:cNvSpPr/>
          <p:nvPr/>
        </p:nvSpPr>
        <p:spPr>
          <a:xfrm>
            <a:off x="3890616" y="3739334"/>
            <a:ext cx="684076" cy="25907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ál 18"/>
          <p:cNvSpPr/>
          <p:nvPr/>
        </p:nvSpPr>
        <p:spPr>
          <a:xfrm>
            <a:off x="7956376" y="3761636"/>
            <a:ext cx="684076" cy="25907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5864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05"/>
    </mc:Choice>
    <mc:Fallback>
      <p:transition spd="slow" advTm="63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17" grpId="0" animBg="1"/>
      <p:bldP spid="18" grpId="0" animBg="1"/>
      <p:bldP spid="19" grpId="0" animBg="1"/>
    </p:bldLst>
  </p:timing>
  <p:extLst mod="1">
    <p:ext uri="{3A86A75C-4F4B-4683-9AE1-C65F6400EC91}">
      <p14:laserTraceLst xmlns:p14="http://schemas.microsoft.com/office/powerpoint/2010/main">
        <p14:tracePtLst>
          <p14:tracePt t="19482" x="4000500" y="2697163"/>
          <p14:tracePt t="19645" x="4022725" y="2697163"/>
          <p14:tracePt t="19654" x="4038600" y="2697163"/>
          <p14:tracePt t="19662" x="4054475" y="2689225"/>
          <p14:tracePt t="19663" x="4084638" y="2689225"/>
          <p14:tracePt t="19678" x="4114800" y="2674938"/>
          <p14:tracePt t="19695" x="4144963" y="2674938"/>
          <p14:tracePt t="19712" x="4160838" y="2667000"/>
          <p14:tracePt t="19728" x="4198938" y="2667000"/>
          <p14:tracePt t="19745" x="4229100" y="2667000"/>
          <p14:tracePt t="19761" x="4251325" y="2667000"/>
          <p14:tracePt t="19778" x="4283075" y="2667000"/>
          <p14:tracePt t="19795" x="4305300" y="2667000"/>
          <p14:tracePt t="19811" x="4343400" y="2667000"/>
          <p14:tracePt t="19828" x="4403725" y="2659063"/>
          <p14:tracePt t="19845" x="4487863" y="2644775"/>
          <p14:tracePt t="19861" x="4656138" y="2636838"/>
          <p14:tracePt t="19878" x="4778375" y="2636838"/>
          <p14:tracePt t="19894" x="4937125" y="2636838"/>
          <p14:tracePt t="19911" x="5059363" y="2636838"/>
          <p14:tracePt t="19928" x="5165725" y="2636838"/>
          <p14:tracePt t="19944" x="5249863" y="2636838"/>
          <p14:tracePt t="19961" x="5349875" y="2636838"/>
          <p14:tracePt t="19977" x="5432425" y="2636838"/>
          <p14:tracePt t="19994" x="5502275" y="2636838"/>
          <p14:tracePt t="20010" x="5616575" y="2636838"/>
          <p14:tracePt t="20027" x="5730875" y="2636838"/>
          <p14:tracePt t="20044" x="5921375" y="2636838"/>
          <p14:tracePt t="20061" x="5973763" y="2636838"/>
          <p14:tracePt t="20077" x="6156325" y="2636838"/>
          <p14:tracePt t="20094" x="6270625" y="2636838"/>
          <p14:tracePt t="20110" x="6392863" y="2636838"/>
          <p14:tracePt t="20127" x="6523038" y="2636838"/>
          <p14:tracePt t="20144" x="6675438" y="2636838"/>
          <p14:tracePt t="20160" x="6827838" y="2636838"/>
          <p14:tracePt t="20177" x="6988175" y="2636838"/>
          <p14:tracePt t="20194" x="7162800" y="2651125"/>
          <p14:tracePt t="20210" x="7299325" y="2667000"/>
          <p14:tracePt t="20227" x="7451725" y="2682875"/>
          <p14:tracePt t="20243" x="7604125" y="2689225"/>
          <p14:tracePt t="20259" x="7780338" y="2689225"/>
          <p14:tracePt t="20277" x="7916863" y="2697163"/>
          <p14:tracePt t="20293" x="8093075" y="2697163"/>
          <p14:tracePt t="20310" x="8199438" y="2697163"/>
          <p14:tracePt t="20326" x="8245475" y="2697163"/>
          <p14:tracePt t="20343" x="8289925" y="2697163"/>
          <p14:tracePt t="20360" x="8305800" y="2697163"/>
          <p14:tracePt t="20376" x="8335963" y="2697163"/>
          <p14:tracePt t="20393" x="8351838" y="2697163"/>
          <p14:tracePt t="20410" x="8374063" y="2689225"/>
          <p14:tracePt t="20426" x="8389938" y="2689225"/>
          <p14:tracePt t="20443" x="8420100" y="2682875"/>
          <p14:tracePt t="20460" x="8458200" y="2674938"/>
          <p14:tracePt t="20477" x="8534400" y="2667000"/>
          <p14:tracePt t="20493" x="8572500" y="2667000"/>
          <p14:tracePt t="20509" x="8648700" y="2667000"/>
          <p14:tracePt t="20526" x="8686800" y="2667000"/>
          <p14:tracePt t="20543" x="8724900" y="2667000"/>
          <p14:tracePt t="20559" x="8763000" y="2659063"/>
          <p14:tracePt t="20576" x="8778875" y="2659063"/>
          <p14:tracePt t="20669" x="8785225" y="2659063"/>
          <p14:tracePt t="20701" x="8778875" y="2659063"/>
          <p14:tracePt t="20709" x="8755063" y="2659063"/>
          <p14:tracePt t="20724" x="8686800" y="2667000"/>
          <p14:tracePt t="20742" x="8648700" y="2667000"/>
          <p14:tracePt t="20742" x="8518525" y="2667000"/>
          <p14:tracePt t="20759" x="8404225" y="2667000"/>
          <p14:tracePt t="20775" x="8283575" y="2667000"/>
          <p14:tracePt t="20792" x="8161338" y="2667000"/>
          <p14:tracePt t="20809" x="8023225" y="2667000"/>
          <p14:tracePt t="20825" x="7902575" y="2682875"/>
          <p14:tracePt t="20842" x="7788275" y="2697163"/>
          <p14:tracePt t="20858" x="7666038" y="2705100"/>
          <p14:tracePt t="20875" x="7581900" y="2705100"/>
          <p14:tracePt t="20891" x="7459663" y="2705100"/>
          <p14:tracePt t="20908" x="7345363" y="2697163"/>
          <p14:tracePt t="20925" x="7192963" y="2659063"/>
          <p14:tracePt t="20942" x="7094538" y="2651125"/>
          <p14:tracePt t="20958" x="6964363" y="2620963"/>
          <p14:tracePt t="20975" x="6850063" y="2620963"/>
          <p14:tracePt t="20991" x="6697663" y="2620963"/>
          <p14:tracePt t="21008" x="6545263" y="2620963"/>
          <p14:tracePt t="21025" x="6392863" y="2620963"/>
          <p14:tracePt t="21041" x="6256338" y="2606675"/>
          <p14:tracePt t="21058" x="6103938" y="2598738"/>
          <p14:tracePt t="21075" x="5951538" y="2598738"/>
          <p14:tracePt t="21091" x="5783263" y="2598738"/>
          <p14:tracePt t="21107" x="5630863" y="2598738"/>
          <p14:tracePt t="21124" x="5524500" y="2598738"/>
          <p14:tracePt t="21141" x="5394325" y="2598738"/>
          <p14:tracePt t="21158" x="5334000" y="2598738"/>
          <p14:tracePt t="21174" x="5273675" y="2598738"/>
          <p14:tracePt t="21190" x="5173663" y="2598738"/>
          <p14:tracePt t="21207" x="5037138" y="2598738"/>
          <p14:tracePt t="21224" x="4892675" y="2598738"/>
          <p14:tracePt t="21241" x="4784725" y="2606675"/>
          <p14:tracePt t="21257" x="4678363" y="2606675"/>
          <p14:tracePt t="21274" x="4564063" y="2606675"/>
          <p14:tracePt t="21291" x="4465638" y="2606675"/>
          <p14:tracePt t="21307" x="4381500" y="2606675"/>
          <p14:tracePt t="21324" x="4297363" y="2598738"/>
          <p14:tracePt t="21340" x="4213225" y="2598738"/>
          <p14:tracePt t="21357" x="4137025" y="2598738"/>
          <p14:tracePt t="21374" x="4106863" y="2598738"/>
          <p14:tracePt t="21390" x="4084638" y="2598738"/>
          <p14:tracePt t="21407" x="4060825" y="2598738"/>
          <p14:tracePt t="21423" x="4046538" y="2598738"/>
          <p14:tracePt t="21440" x="4016375" y="2598738"/>
          <p14:tracePt t="21457" x="3984625" y="2598738"/>
          <p14:tracePt t="21473" x="3946525" y="2598738"/>
          <p14:tracePt t="21490" x="3916363" y="2598738"/>
          <p14:tracePt t="21507" x="3886200" y="2598738"/>
          <p14:tracePt t="21523" x="3878263" y="2598738"/>
          <p14:tracePt t="21539" x="3863975" y="2598738"/>
          <p14:tracePt t="21556" x="3840163" y="2598738"/>
          <p14:tracePt t="21573" x="3794125" y="2598738"/>
          <p14:tracePt t="21590" x="3763963" y="2598738"/>
          <p14:tracePt t="21606" x="3756025" y="2598738"/>
          <p14:tracePt t="22070" x="3756025" y="2613025"/>
          <p14:tracePt t="22078" x="3763963" y="2620963"/>
          <p14:tracePt t="22086" x="3771900" y="2628900"/>
          <p14:tracePt t="22090" x="3787775" y="2651125"/>
          <p14:tracePt t="22105" x="3802063" y="2659063"/>
          <p14:tracePt t="22122" x="3817938" y="2674938"/>
          <p14:tracePt t="22138" x="3848100" y="2697163"/>
          <p14:tracePt t="22154" x="3870325" y="2720975"/>
          <p14:tracePt t="22172" x="3916363" y="2751138"/>
          <p14:tracePt t="22188" x="3946525" y="2803525"/>
          <p14:tracePt t="22205" x="3984625" y="2887663"/>
          <p14:tracePt t="22221" x="4008438" y="2963863"/>
          <p14:tracePt t="22238" x="4022725" y="3032125"/>
          <p14:tracePt t="22254" x="4038600" y="3086100"/>
          <p14:tracePt t="22271" x="4054475" y="3170238"/>
          <p14:tracePt t="22288" x="4068763" y="3230563"/>
          <p14:tracePt t="22304" x="4084638" y="3330575"/>
          <p14:tracePt t="22321" x="4092575" y="3413125"/>
          <p14:tracePt t="22338" x="4092575" y="3475038"/>
          <p14:tracePt t="22355" x="4092575" y="3559175"/>
          <p14:tracePt t="22371" x="4106863" y="3627438"/>
          <p14:tracePt t="22388" x="4106863" y="3687763"/>
          <p14:tracePt t="22404" x="4106863" y="3771900"/>
          <p14:tracePt t="22421" x="4130675" y="3840163"/>
          <p14:tracePt t="22437" x="4130675" y="3856038"/>
          <p14:tracePt t="22454" x="4144963" y="3870325"/>
          <p14:tracePt t="22471" x="4152900" y="3870325"/>
          <p14:tracePt t="22487" x="4168775" y="3878263"/>
          <p14:tracePt t="22504" x="4183063" y="3886200"/>
          <p14:tracePt t="22521" x="4206875" y="3908425"/>
          <p14:tracePt t="22537" x="4221163" y="3924300"/>
          <p14:tracePt t="22553" x="4229100" y="3924300"/>
          <p14:tracePt t="22598" x="4237038" y="3924300"/>
          <p14:tracePt t="22613" x="4251325" y="3924300"/>
          <p14:tracePt t="22621" x="4259263" y="3924300"/>
          <p14:tracePt t="22629" x="4289425" y="3940175"/>
          <p14:tracePt t="22637" x="4327525" y="3984625"/>
          <p14:tracePt t="22654" x="4335463" y="3992563"/>
          <p14:tracePt t="22670" x="4335463" y="4000500"/>
          <p14:tracePt t="22709" x="4321175" y="4016375"/>
          <p14:tracePt t="22709" x="4275138" y="4038600"/>
          <p14:tracePt t="22720" x="4160838" y="4068763"/>
          <p14:tracePt t="22737" x="3992563" y="4092575"/>
          <p14:tracePt t="22753" x="3894138" y="4098925"/>
          <p14:tracePt t="22769" x="3810000" y="4098925"/>
          <p14:tracePt t="22787" x="3771900" y="4084638"/>
          <p14:tracePt t="22803" x="3741738" y="4054475"/>
          <p14:tracePt t="22820" x="3733800" y="4016375"/>
          <p14:tracePt t="22836" x="3725863" y="3992563"/>
          <p14:tracePt t="22853" x="3717925" y="3970338"/>
          <p14:tracePt t="22870" x="3717925" y="3946525"/>
          <p14:tracePt t="22886" x="3717925" y="3916363"/>
          <p14:tracePt t="22903" x="3733800" y="3894138"/>
          <p14:tracePt t="22920" x="3756025" y="3886200"/>
          <p14:tracePt t="22936" x="3787775" y="3878263"/>
          <p14:tracePt t="22953" x="3817938" y="3863975"/>
          <p14:tracePt t="22969" x="3863975" y="3856038"/>
          <p14:tracePt t="22986" x="3932238" y="3856038"/>
          <p14:tracePt t="23003" x="4022725" y="3856038"/>
          <p14:tracePt t="23019" x="4152900" y="3856038"/>
          <p14:tracePt t="23036" x="4305300" y="3856038"/>
          <p14:tracePt t="23052" x="4441825" y="3856038"/>
          <p14:tracePt t="23052" x="4503738" y="3856038"/>
          <p14:tracePt t="23070" x="4602163" y="3856038"/>
          <p14:tracePt t="23085" x="4694238" y="3856038"/>
          <p14:tracePt t="23102" x="4800600" y="3856038"/>
          <p14:tracePt t="23119" x="4914900" y="3848100"/>
          <p14:tracePt t="23136" x="5037138" y="3832225"/>
          <p14:tracePt t="23152" x="5151438" y="3832225"/>
          <p14:tracePt t="23169" x="5280025" y="3832225"/>
          <p14:tracePt t="23185" x="5387975" y="3832225"/>
          <p14:tracePt t="23202" x="5508625" y="3832225"/>
          <p14:tracePt t="23219" x="5630863" y="3832225"/>
          <p14:tracePt t="23236" x="5783263" y="3832225"/>
          <p14:tracePt t="23252" x="5921375" y="3832225"/>
          <p14:tracePt t="23269" x="6164263" y="3832225"/>
          <p14:tracePt t="23285" x="6324600" y="3832225"/>
          <p14:tracePt t="23302" x="6454775" y="3832225"/>
          <p14:tracePt t="23318" x="6575425" y="3832225"/>
          <p14:tracePt t="23335" x="6675438" y="3832225"/>
          <p14:tracePt t="23352" x="6819900" y="3817938"/>
          <p14:tracePt t="23368" x="6956425" y="3810000"/>
          <p14:tracePt t="23384" x="7086600" y="3810000"/>
          <p14:tracePt t="23402" x="7216775" y="3810000"/>
          <p14:tracePt t="23418" x="7383463" y="3810000"/>
          <p14:tracePt t="23435" x="7566025" y="3817938"/>
          <p14:tracePt t="23451" x="7718425" y="3817938"/>
          <p14:tracePt t="23468" x="7848600" y="3817938"/>
          <p14:tracePt t="23485" x="7962900" y="3825875"/>
          <p14:tracePt t="23501" x="7978775" y="3832225"/>
          <p14:tracePt t="23518" x="8054975" y="3856038"/>
          <p14:tracePt t="23535" x="8107363" y="3856038"/>
          <p14:tracePt t="23551" x="8169275" y="3856038"/>
          <p14:tracePt t="23567" x="8237538" y="3825875"/>
          <p14:tracePt t="23584" x="8289925" y="3817938"/>
          <p14:tracePt t="23601" x="8328025" y="3810000"/>
          <p14:tracePt t="23618" x="8366125" y="3810000"/>
          <p14:tracePt t="23634" x="8458200" y="3810000"/>
          <p14:tracePt t="23651" x="8550275" y="3810000"/>
          <p14:tracePt t="23667" x="8664575" y="3817938"/>
          <p14:tracePt t="23684" x="8763000" y="3817938"/>
          <p14:tracePt t="23701" x="8823325" y="3817938"/>
          <p14:tracePt t="23750" x="8831263" y="3817938"/>
          <p14:tracePt t="23775" x="8839200" y="3817938"/>
          <p14:tracePt t="23790" x="8855075" y="3817938"/>
          <p14:tracePt t="23805" x="8861425" y="3817938"/>
          <p14:tracePt t="23821" x="8877300" y="3817938"/>
          <p14:tracePt t="23829" x="8893175" y="3817938"/>
          <p14:tracePt t="23837" x="8923338" y="3848100"/>
          <p14:tracePt t="23850" x="8931275" y="3863975"/>
          <p14:tracePt t="23866" x="8937625" y="3886200"/>
          <p14:tracePt t="23883" x="8945563" y="3916363"/>
          <p14:tracePt t="23900" x="8953500" y="3932238"/>
          <p14:tracePt t="23997" x="8953500" y="3940175"/>
          <p14:tracePt t="24014" x="8945563" y="3946525"/>
          <p14:tracePt t="24021" x="8931275" y="3954463"/>
          <p14:tracePt t="24030" x="8915400" y="3954463"/>
          <p14:tracePt t="24037" x="8855075" y="3992563"/>
          <p14:tracePt t="24049" x="8809038" y="4008438"/>
          <p14:tracePt t="24066" x="8747125" y="4038600"/>
          <p14:tracePt t="24083" x="8664575" y="4068763"/>
          <p14:tracePt t="24100" x="8556625" y="4076700"/>
          <p14:tracePt t="24116" x="8404225" y="4092575"/>
          <p14:tracePt t="24133" x="8123238" y="4092575"/>
          <p14:tracePt t="24149" x="7947025" y="4106863"/>
          <p14:tracePt t="24165" x="7756525" y="4122738"/>
          <p14:tracePt t="24183" x="7527925" y="4137025"/>
          <p14:tracePt t="24199" x="7307263" y="4144963"/>
          <p14:tracePt t="24216" x="7086600" y="4144963"/>
          <p14:tracePt t="24233" x="6850063" y="4144963"/>
          <p14:tracePt t="24249" x="6621463" y="4144963"/>
          <p14:tracePt t="24266" x="6400800" y="4137025"/>
          <p14:tracePt t="24282" x="6248400" y="4130675"/>
          <p14:tracePt t="24299" x="6080125" y="4130675"/>
          <p14:tracePt t="24316" x="5951538" y="4130675"/>
          <p14:tracePt t="24332" x="5845175" y="4130675"/>
          <p14:tracePt t="24349" x="5753100" y="4130675"/>
          <p14:tracePt t="24366" x="5654675" y="4130675"/>
          <p14:tracePt t="24382" x="5578475" y="4130675"/>
          <p14:tracePt t="24399" x="5494338" y="4144963"/>
          <p14:tracePt t="24415" x="5418138" y="4144963"/>
          <p14:tracePt t="24432" x="5349875" y="4168775"/>
          <p14:tracePt t="24449" x="5287963" y="4168775"/>
          <p14:tracePt t="24465" x="5211763" y="4168775"/>
          <p14:tracePt t="24482" x="5113338" y="4160838"/>
          <p14:tracePt t="24499" x="4953000" y="4144963"/>
          <p14:tracePt t="24515" x="4854575" y="4137025"/>
          <p14:tracePt t="24532" x="4746625" y="4130675"/>
          <p14:tracePt t="24549" x="4686300" y="4130675"/>
          <p14:tracePt t="24565" x="4632325" y="4130675"/>
          <p14:tracePt t="24582" x="4594225" y="4130675"/>
          <p14:tracePt t="24598" x="4541838" y="4130675"/>
          <p14:tracePt t="24615" x="4487863" y="4122738"/>
          <p14:tracePt t="24632" x="4457700" y="4122738"/>
          <p14:tracePt t="24648" x="4419600" y="4122738"/>
          <p14:tracePt t="24665" x="4381500" y="4098925"/>
          <p14:tracePt t="24681" x="4321175" y="4068763"/>
          <p14:tracePt t="24698" x="4283075" y="4038600"/>
          <p14:tracePt t="24715" x="4229100" y="4022725"/>
          <p14:tracePt t="24731" x="4183063" y="4000500"/>
          <p14:tracePt t="24748" x="4137025" y="3984625"/>
          <p14:tracePt t="24765" x="4068763" y="3984625"/>
          <p14:tracePt t="24781" x="4054475" y="3984625"/>
          <p14:tracePt t="24798" x="3992563" y="3984625"/>
          <p14:tracePt t="24814" x="3978275" y="3984625"/>
          <p14:tracePt t="24831" x="3962400" y="3984625"/>
          <p14:tracePt t="24869" x="3954463" y="3984625"/>
          <p14:tracePt t="25389" x="3946525" y="3984625"/>
          <p14:tracePt t="25478" x="3954463" y="3984625"/>
          <p14:tracePt t="25486" x="3962400" y="3984625"/>
          <p14:tracePt t="25503" x="3984625" y="3984625"/>
          <p14:tracePt t="25512" x="3992563" y="3978275"/>
          <p14:tracePt t="25528" x="4016375" y="3970338"/>
          <p14:tracePt t="25529" x="4046538" y="3954463"/>
          <p14:tracePt t="25546" x="4092575" y="3946525"/>
          <p14:tracePt t="25562" x="4191000" y="3946525"/>
          <p14:tracePt t="25579" x="4365625" y="3946525"/>
          <p14:tracePt t="25596" x="4594225" y="3962400"/>
          <p14:tracePt t="25612" x="5006975" y="4022725"/>
          <p14:tracePt t="25629" x="5159375" y="4030663"/>
          <p14:tracePt t="25645" x="5616575" y="4054475"/>
          <p14:tracePt t="25662" x="5875338" y="4054475"/>
          <p14:tracePt t="25679" x="6111875" y="4054475"/>
          <p14:tracePt t="25695" x="6346825" y="4054475"/>
          <p14:tracePt t="25712" x="6591300" y="4046538"/>
          <p14:tracePt t="25729" x="6804025" y="4038600"/>
          <p14:tracePt t="25745" x="6964363" y="4030663"/>
          <p14:tracePt t="25762" x="7078663" y="4016375"/>
          <p14:tracePt t="25778" x="7208838" y="3984625"/>
          <p14:tracePt t="25795" x="7292975" y="3962400"/>
          <p14:tracePt t="25812" x="7413625" y="3940175"/>
          <p14:tracePt t="25828" x="7535863" y="3924300"/>
          <p14:tracePt t="25845" x="7718425" y="3924300"/>
          <p14:tracePt t="25862" x="7810500" y="3924300"/>
          <p14:tracePt t="25878" x="7848600" y="3924300"/>
          <p14:tracePt t="25895" x="7870825" y="3924300"/>
          <p14:tracePt t="25911" x="7878763" y="3924300"/>
          <p14:tracePt t="25928" x="7894638" y="3924300"/>
          <p14:tracePt t="25944" x="7916863" y="3908425"/>
          <p14:tracePt t="25961" x="7954963" y="3894138"/>
          <p14:tracePt t="25978" x="8023225" y="3870325"/>
          <p14:tracePt t="25995" x="8093075" y="3856038"/>
          <p14:tracePt t="26010" x="8153400" y="3840163"/>
          <p14:tracePt t="26027" x="8213725" y="3825875"/>
          <p14:tracePt t="26044" x="8267700" y="3825875"/>
          <p14:tracePt t="26061" x="8374063" y="3825875"/>
          <p14:tracePt t="26078" x="8504238" y="3825875"/>
          <p14:tracePt t="26095" x="8572500" y="3817938"/>
          <p14:tracePt t="26111" x="8588375" y="3810000"/>
          <p14:tracePt t="26157" x="8594725" y="3810000"/>
          <p14:tracePt t="26165" x="8602663" y="3810000"/>
          <p14:tracePt t="26174" x="8610600" y="3810000"/>
          <p14:tracePt t="26180" x="8618538" y="3810000"/>
          <p14:tracePt t="26194" x="8632825" y="3810000"/>
          <p14:tracePt t="26269" x="8640763" y="3810000"/>
          <p14:tracePt t="26294" x="8648700" y="3810000"/>
          <p14:tracePt t="26302" x="8678863" y="3825875"/>
          <p14:tracePt t="26309" x="8724900" y="3848100"/>
          <p14:tracePt t="26318" x="8747125" y="3856038"/>
          <p14:tracePt t="26327" x="8763000" y="3870325"/>
          <p14:tracePt t="26344" x="8770938" y="3886200"/>
          <p14:tracePt t="26360" x="8778875" y="3894138"/>
          <p14:tracePt t="26376" x="8785225" y="3932238"/>
          <p14:tracePt t="26393" x="8785225" y="3970338"/>
          <p14:tracePt t="26410" x="8785225" y="3992563"/>
          <p14:tracePt t="26477" x="8785225" y="4000500"/>
          <p14:tracePt t="26493" x="8785225" y="4008438"/>
          <p14:tracePt t="26502" x="8778875" y="4016375"/>
          <p14:tracePt t="26510" x="8770938" y="4016375"/>
          <p14:tracePt t="26510" x="8716963" y="4046538"/>
          <p14:tracePt t="26526" x="8648700" y="4076700"/>
          <p14:tracePt t="26543" x="8556625" y="4084638"/>
          <p14:tracePt t="26560" x="8442325" y="4084638"/>
          <p14:tracePt t="26577" x="8289925" y="4084638"/>
          <p14:tracePt t="26593" x="8099425" y="4060825"/>
          <p14:tracePt t="26610" x="7870825" y="4060825"/>
          <p14:tracePt t="26626" x="7650163" y="4060825"/>
          <p14:tracePt t="26643" x="7383463" y="4060825"/>
          <p14:tracePt t="26659" x="7078663" y="4068763"/>
          <p14:tracePt t="26676" x="6781800" y="4076700"/>
          <p14:tracePt t="26693" x="6324600" y="4076700"/>
          <p14:tracePt t="26709" x="6088063" y="4076700"/>
          <p14:tracePt t="26726" x="5807075" y="4068763"/>
          <p14:tracePt t="26742" x="5592763" y="4068763"/>
          <p14:tracePt t="26759" x="5402263" y="4068763"/>
          <p14:tracePt t="26776" x="5257800" y="4068763"/>
          <p14:tracePt t="26792" x="5143500" y="4068763"/>
          <p14:tracePt t="26809" x="5075238" y="4068763"/>
          <p14:tracePt t="26825" x="4999038" y="4068763"/>
          <p14:tracePt t="26842" x="4906963" y="4068763"/>
          <p14:tracePt t="26859" x="4846638" y="4068763"/>
          <p14:tracePt t="26875" x="4762500" y="4038600"/>
          <p14:tracePt t="26892" x="4678363" y="4016375"/>
          <p14:tracePt t="26909" x="4594225" y="3992563"/>
          <p14:tracePt t="26925" x="4457700" y="3978275"/>
          <p14:tracePt t="26942" x="4365625" y="3978275"/>
          <p14:tracePt t="26959" x="4259263" y="3978275"/>
          <p14:tracePt t="26975" x="4229100" y="3978275"/>
          <p14:tracePt t="26992" x="4221163" y="3978275"/>
          <p14:tracePt t="27063" x="4213225" y="3978275"/>
          <p14:tracePt t="27070" x="4206875" y="3978275"/>
          <p14:tracePt t="27078" x="4191000" y="3978275"/>
          <p14:tracePt t="27085" x="4168775" y="3978275"/>
          <p14:tracePt t="27091" x="4114800" y="3978275"/>
          <p14:tracePt t="27108" x="4022725" y="3962400"/>
          <p14:tracePt t="27124" x="3916363" y="3954463"/>
          <p14:tracePt t="27141" x="3733800" y="3954463"/>
          <p14:tracePt t="27158" x="3641725" y="3954463"/>
          <p14:tracePt t="27175" x="3597275" y="3954463"/>
          <p14:tracePt t="27191" x="3581400" y="3954463"/>
          <p14:tracePt t="27238" x="3573463" y="3946525"/>
          <p14:tracePt t="27245" x="3573463" y="3932238"/>
          <p14:tracePt t="27258" x="3573463" y="3908425"/>
          <p14:tracePt t="27258" x="3573463" y="3870325"/>
          <p14:tracePt t="27274" x="3581400" y="3848100"/>
          <p14:tracePt t="27291" x="3597275" y="3810000"/>
          <p14:tracePt t="27308" x="3619500" y="3794125"/>
          <p14:tracePt t="27324" x="3635375" y="3787775"/>
          <p14:tracePt t="27341" x="3673475" y="3771900"/>
          <p14:tracePt t="27341" x="3679825" y="3763963"/>
          <p14:tracePt t="27358" x="3703638" y="3756025"/>
          <p14:tracePt t="27403" x="3711575" y="3741738"/>
          <p14:tracePt t="27454" x="3717925" y="3741738"/>
          <p14:tracePt t="27462" x="3733800" y="3741738"/>
          <p14:tracePt t="27470" x="3763963" y="3733800"/>
          <p14:tracePt t="27474" x="3856038" y="3725863"/>
          <p14:tracePt t="27490" x="3970338" y="3711575"/>
          <p14:tracePt t="27507" x="4076700" y="3703638"/>
          <p14:tracePt t="27523" x="4152900" y="3679825"/>
          <p14:tracePt t="27540" x="4183063" y="3673475"/>
          <p14:tracePt t="27557" x="4221163" y="3673475"/>
          <p14:tracePt t="27573" x="4327525" y="3673475"/>
          <p14:tracePt t="27590" x="4435475" y="3679825"/>
          <p14:tracePt t="27606" x="4556125" y="3687763"/>
          <p14:tracePt t="27623" x="4678363" y="3695700"/>
          <p14:tracePt t="27640" x="4792663" y="3695700"/>
          <p14:tracePt t="27656" x="4846638" y="3703638"/>
          <p14:tracePt t="27673" x="4876800" y="3717925"/>
          <p14:tracePt t="27689" x="4937125" y="3749675"/>
          <p14:tracePt t="27707" x="5045075" y="3779838"/>
          <p14:tracePt t="27723" x="5159375" y="3810000"/>
          <p14:tracePt t="27740" x="5303838" y="3832225"/>
          <p14:tracePt t="27756" x="5478463" y="3848100"/>
          <p14:tracePt t="27773" x="5699125" y="3878263"/>
          <p14:tracePt t="27790" x="5845175" y="3916363"/>
          <p14:tracePt t="27806" x="6065838" y="3970338"/>
          <p14:tracePt t="27823" x="6256338" y="3984625"/>
          <p14:tracePt t="27840" x="6523038" y="3984625"/>
          <p14:tracePt t="27856" x="6765925" y="3984625"/>
          <p14:tracePt t="27873" x="6934200" y="3978275"/>
          <p14:tracePt t="27889" x="7040563" y="3954463"/>
          <p14:tracePt t="27906" x="7146925" y="3940175"/>
          <p14:tracePt t="27923" x="7192963" y="3940175"/>
          <p14:tracePt t="27939" x="7261225" y="3940175"/>
          <p14:tracePt t="27956" x="7299325" y="3940175"/>
          <p14:tracePt t="27973" x="7361238" y="3932238"/>
          <p14:tracePt t="27989" x="7475538" y="3932238"/>
          <p14:tracePt t="28006" x="7535863" y="3932238"/>
          <p14:tracePt t="28022" x="7650163" y="3932238"/>
          <p14:tracePt t="28038" x="7794625" y="3932238"/>
          <p14:tracePt t="28055" x="7954963" y="3902075"/>
          <p14:tracePt t="28072" x="8093075" y="3856038"/>
          <p14:tracePt t="28089" x="8169275" y="3840163"/>
          <p14:tracePt t="28106" x="8191500" y="3832225"/>
          <p14:tracePt t="28122" x="8199438" y="3825875"/>
          <p14:tracePt t="28138" x="8213725" y="3817938"/>
          <p14:tracePt t="28155" x="8221663" y="3817938"/>
          <p14:tracePt t="28171" x="8259763" y="3802063"/>
          <p14:tracePt t="28188" x="8297863" y="3794125"/>
          <p14:tracePt t="28188" x="8313738" y="3794125"/>
          <p14:tracePt t="28205" x="8328025" y="3779838"/>
          <p14:tracePt t="28222" x="8335963" y="3779838"/>
          <p14:tracePt t="28277" x="8351838" y="3779838"/>
          <p14:tracePt t="28286" x="8366125" y="3779838"/>
          <p14:tracePt t="28288" x="8389938" y="3779838"/>
          <p14:tracePt t="28305" x="8428038" y="3779838"/>
          <p14:tracePt t="28305" x="8488363" y="3779838"/>
          <p14:tracePt t="28321" x="8526463" y="3779838"/>
          <p14:tracePt t="28338" x="8542338" y="3779838"/>
          <p14:tracePt t="28373" x="8550275" y="3779838"/>
          <p14:tracePt t="28421" x="8556625" y="3771900"/>
          <p14:tracePt t="28494" x="8564563" y="3787775"/>
          <p14:tracePt t="28501" x="8572500" y="3810000"/>
          <p14:tracePt t="28510" x="8572500" y="3817938"/>
          <p14:tracePt t="28520" x="8580438" y="3840163"/>
          <p14:tracePt t="28521" x="8594725" y="3894138"/>
          <p14:tracePt t="28537" x="8610600" y="3932238"/>
          <p14:tracePt t="28554" x="8626475" y="3954463"/>
          <p14:tracePt t="28571" x="8626475" y="3962400"/>
          <p14:tracePt t="28606" x="8626475" y="3970338"/>
          <p14:tracePt t="28622" x="8632825" y="3978275"/>
          <p14:tracePt t="28637" x="8632825" y="4000500"/>
          <p14:tracePt t="28638" x="8632825" y="4022725"/>
          <p14:tracePt t="28653" x="8632825" y="4038600"/>
          <p14:tracePt t="28798" x="8632825" y="4054475"/>
          <p14:tracePt t="28813" x="8626475" y="4054475"/>
          <p14:tracePt t="28821" x="8610600" y="4054475"/>
          <p14:tracePt t="28830" x="8594725" y="4054475"/>
          <p14:tracePt t="28837" x="8518525" y="4054475"/>
          <p14:tracePt t="28837" x="8458200" y="4054475"/>
          <p14:tracePt t="28853" x="8305800" y="4054475"/>
          <p14:tracePt t="28870" x="8153400" y="4054475"/>
          <p14:tracePt t="28887" x="8001000" y="4060825"/>
          <p14:tracePt t="28903" x="7772400" y="4076700"/>
          <p14:tracePt t="28920" x="7620000" y="4076700"/>
          <p14:tracePt t="28937" x="7451725" y="4076700"/>
          <p14:tracePt t="28953" x="7261225" y="4076700"/>
          <p14:tracePt t="28970" x="7048500" y="4076700"/>
          <p14:tracePt t="28986" x="6850063" y="4076700"/>
          <p14:tracePt t="29003" x="6637338" y="4076700"/>
          <p14:tracePt t="29020" x="6469063" y="4060825"/>
          <p14:tracePt t="29037" x="6194425" y="3992563"/>
          <p14:tracePt t="29052" x="5837238" y="3894138"/>
          <p14:tracePt t="29070" x="5630863" y="3878263"/>
          <p14:tracePt t="29086" x="5410200" y="3878263"/>
          <p14:tracePt t="29103" x="5257800" y="3878263"/>
          <p14:tracePt t="29119" x="5127625" y="3908425"/>
          <p14:tracePt t="29136" x="5013325" y="3924300"/>
          <p14:tracePt t="29153" x="4960938" y="3932238"/>
          <p14:tracePt t="29169" x="4937125" y="3932238"/>
          <p14:tracePt t="29186" x="4892675" y="3932238"/>
          <p14:tracePt t="29202" x="4860925" y="3932238"/>
          <p14:tracePt t="29219" x="4830763" y="3932238"/>
          <p14:tracePt t="29236" x="4792663" y="3932238"/>
          <p14:tracePt t="29252" x="4746625" y="3932238"/>
          <p14:tracePt t="29269" x="4625975" y="3932238"/>
          <p14:tracePt t="29286" x="4533900" y="3932238"/>
          <p14:tracePt t="29302" x="4389438" y="3932238"/>
          <p14:tracePt t="29318" x="4244975" y="3954463"/>
          <p14:tracePt t="29335" x="4098925" y="3978275"/>
          <p14:tracePt t="29352" x="3984625" y="4000500"/>
          <p14:tracePt t="29369" x="3908425" y="4030663"/>
          <p14:tracePt t="29385" x="3886200" y="4038600"/>
          <p14:tracePt t="29402" x="3878263" y="4038600"/>
          <p14:tracePt t="29419" x="3863975" y="4038600"/>
          <p14:tracePt t="29435" x="3832225" y="4038600"/>
          <p14:tracePt t="29451" x="3817938" y="4046538"/>
          <p14:tracePt t="29468" x="3810000" y="4046538"/>
          <p14:tracePt t="29468" x="3794125" y="4054475"/>
          <p14:tracePt t="29557" x="3794125" y="4046538"/>
          <p14:tracePt t="29566" x="3794125" y="4016375"/>
          <p14:tracePt t="29574" x="3794125" y="3992563"/>
          <p14:tracePt t="29582" x="3794125" y="3984625"/>
          <p14:tracePt t="29586" x="3802063" y="3946525"/>
          <p14:tracePt t="29601" x="3825875" y="3908425"/>
          <p14:tracePt t="29618" x="3856038" y="3863975"/>
          <p14:tracePt t="29635" x="3870325" y="3840163"/>
          <p14:tracePt t="29651" x="3870325" y="3832225"/>
          <p14:tracePt t="29821" x="3878263" y="3825875"/>
          <p14:tracePt t="29829" x="3886200" y="3817938"/>
          <p14:tracePt t="29838" x="3894138" y="3817938"/>
          <p14:tracePt t="29853" x="3908425" y="3802063"/>
          <p14:tracePt t="29862" x="3932238" y="3802063"/>
          <p14:tracePt t="29870" x="3962400" y="3787775"/>
          <p14:tracePt t="29884" x="3992563" y="3779838"/>
          <p14:tracePt t="29901" x="4030663" y="3771900"/>
          <p14:tracePt t="29917" x="4054475" y="3756025"/>
          <p14:tracePt t="29934" x="4092575" y="3756025"/>
          <p14:tracePt t="29951" x="4160838" y="3756025"/>
          <p14:tracePt t="29967" x="4213225" y="3756025"/>
          <p14:tracePt t="29984" x="4267200" y="3756025"/>
          <p14:tracePt t="30000" x="4365625" y="3779838"/>
          <p14:tracePt t="30017" x="4465638" y="3802063"/>
          <p14:tracePt t="30033" x="4564063" y="3825875"/>
          <p14:tracePt t="30050" x="4640263" y="3848100"/>
          <p14:tracePt t="30066" x="4716463" y="3870325"/>
          <p14:tracePt t="30084" x="4816475" y="3878263"/>
          <p14:tracePt t="30100" x="4899025" y="3878263"/>
          <p14:tracePt t="30117" x="5029200" y="3894138"/>
          <p14:tracePt t="30133" x="5113338" y="3894138"/>
          <p14:tracePt t="30150" x="5189538" y="3894138"/>
          <p14:tracePt t="30166" x="5303838" y="3894138"/>
          <p14:tracePt t="30183" x="5426075" y="3894138"/>
          <p14:tracePt t="30200" x="5570538" y="3894138"/>
          <p14:tracePt t="30216" x="5692775" y="3908425"/>
          <p14:tracePt t="30233" x="5845175" y="3924300"/>
          <p14:tracePt t="30250" x="6003925" y="3940175"/>
          <p14:tracePt t="30266" x="6164263" y="3946525"/>
          <p14:tracePt t="30283" x="6340475" y="3962400"/>
          <p14:tracePt t="30299" x="6477000" y="3962400"/>
          <p14:tracePt t="30316" x="6621463" y="3962400"/>
          <p14:tracePt t="30333" x="6827838" y="3962400"/>
          <p14:tracePt t="30350" x="6934200" y="3962400"/>
          <p14:tracePt t="30367" x="7040563" y="3962400"/>
          <p14:tracePt t="30383" x="7140575" y="3962400"/>
          <p14:tracePt t="30400" x="7223125" y="3962400"/>
          <p14:tracePt t="30416" x="7315200" y="3962400"/>
          <p14:tracePt t="30433" x="7383463" y="3962400"/>
          <p14:tracePt t="30449" x="7451725" y="3962400"/>
          <p14:tracePt t="30466" x="7535863" y="3962400"/>
          <p14:tracePt t="30482" x="7589838" y="3962400"/>
          <p14:tracePt t="30499" x="7658100" y="3962400"/>
          <p14:tracePt t="30516" x="7750175" y="3962400"/>
          <p14:tracePt t="30532" x="7864475" y="3962400"/>
          <p14:tracePt t="30549" x="8085138" y="3962400"/>
          <p14:tracePt t="30565" x="8175625" y="3962400"/>
          <p14:tracePt t="30582" x="8245475" y="3946525"/>
          <p14:tracePt t="30599" x="8267700" y="3946525"/>
          <p14:tracePt t="30615" x="8305800" y="3946525"/>
          <p14:tracePt t="30632" x="8343900" y="3946525"/>
          <p14:tracePt t="30649" x="8382000" y="3946525"/>
          <p14:tracePt t="30665" x="8428038" y="3946525"/>
          <p14:tracePt t="30681" x="8442325" y="3946525"/>
          <p14:tracePt t="30699" x="8466138" y="3932238"/>
          <p14:tracePt t="30715" x="8474075" y="3932238"/>
          <p14:tracePt t="30731" x="8480425" y="3924300"/>
          <p14:tracePt t="30748" x="8488363" y="3916363"/>
          <p14:tracePt t="30748" x="8504238" y="3916363"/>
          <p14:tracePt t="30765" x="8526463" y="3894138"/>
          <p14:tracePt t="30782" x="8542338" y="3878263"/>
          <p14:tracePt t="30798" x="8556625" y="3863975"/>
          <p14:tracePt t="30815" x="8572500" y="3856038"/>
          <p14:tracePt t="30831" x="8580438" y="3856038"/>
          <p14:tracePt t="30847" x="8594725" y="3848100"/>
          <p14:tracePt t="30865" x="8610600" y="3840163"/>
          <p14:tracePt t="30881" x="8618538" y="3832225"/>
          <p14:tracePt t="30898" x="8626475" y="3825875"/>
          <p14:tracePt t="31021" x="8632825" y="3825875"/>
          <p14:tracePt t="31030" x="8648700" y="3856038"/>
          <p14:tracePt t="31053" x="8648700" y="3863975"/>
          <p14:tracePt t="31270" x="8648700" y="3870325"/>
          <p14:tracePt t="31295" x="8648700" y="3878263"/>
          <p14:tracePt t="31302" x="8640763" y="3902075"/>
          <p14:tracePt t="31305" x="8632825" y="3902075"/>
          <p14:tracePt t="31314" x="8602663" y="3940175"/>
          <p14:tracePt t="31330" x="8564563" y="3962400"/>
          <p14:tracePt t="31347" x="8504238" y="4008438"/>
          <p14:tracePt t="31363" x="8435975" y="4046538"/>
          <p14:tracePt t="31380" x="8382000" y="4068763"/>
          <p14:tracePt t="31396" x="8313738" y="4114800"/>
          <p14:tracePt t="31413" x="8245475" y="4114800"/>
          <p14:tracePt t="31429" x="8077200" y="4114800"/>
          <p14:tracePt t="31446" x="7886700" y="4114800"/>
          <p14:tracePt t="31462" x="7604125" y="4122738"/>
          <p14:tracePt t="31479" x="7277100" y="4152900"/>
          <p14:tracePt t="31496" x="6804025" y="4206875"/>
          <p14:tracePt t="31512" x="6408738" y="4259263"/>
          <p14:tracePt t="31530" x="6188075" y="4259263"/>
          <p14:tracePt t="31546" x="6003925" y="4259263"/>
          <p14:tracePt t="31562" x="5837238" y="4259263"/>
          <p14:tracePt t="31579" x="5646738" y="4251325"/>
          <p14:tracePt t="31596" x="5464175" y="4229100"/>
          <p14:tracePt t="31613" x="5219700" y="4229100"/>
          <p14:tracePt t="31629" x="5037138" y="4229100"/>
          <p14:tracePt t="31646" x="4906963" y="4229100"/>
          <p14:tracePt t="31663" x="4762500" y="4221163"/>
          <p14:tracePt t="31679" x="4678363" y="4213225"/>
          <p14:tracePt t="31696" x="4602163" y="4213225"/>
          <p14:tracePt t="31712" x="4579938" y="4213225"/>
          <p14:tracePt t="31728" x="4564063" y="4213225"/>
          <p14:tracePt t="31746" x="4549775" y="4213225"/>
          <p14:tracePt t="31762" x="4541838" y="4213225"/>
          <p14:tracePt t="31779" x="4503738" y="4213225"/>
          <p14:tracePt t="31796" x="4449763" y="4213225"/>
          <p14:tracePt t="31812" x="4335463" y="4213225"/>
          <p14:tracePt t="31812" x="4259263" y="4213225"/>
          <p14:tracePt t="31829" x="4191000" y="4213225"/>
          <p14:tracePt t="31845" x="3970338" y="4213225"/>
          <p14:tracePt t="31862" x="3902075" y="4213225"/>
          <p14:tracePt t="31878" x="3870325" y="4213225"/>
          <p14:tracePt t="31895" x="3825875" y="4183063"/>
          <p14:tracePt t="31912" x="3802063" y="4137025"/>
          <p14:tracePt t="31929" x="3794125" y="4106863"/>
          <p14:tracePt t="31945" x="3794125" y="4092575"/>
          <p14:tracePt t="31962" x="3779838" y="4054475"/>
          <p14:tracePt t="31978" x="3779838" y="4022725"/>
          <p14:tracePt t="31995" x="3779838" y="3978275"/>
          <p14:tracePt t="32012" x="3779838" y="3924300"/>
          <p14:tracePt t="32028" x="3779838" y="3894138"/>
          <p14:tracePt t="32045" x="3763963" y="3870325"/>
          <p14:tracePt t="32061" x="3756025" y="3863975"/>
          <p14:tracePt t="32078" x="3749675" y="3856038"/>
          <p14:tracePt t="32095" x="3733800" y="3856038"/>
          <p14:tracePt t="32181" x="3733800" y="3848100"/>
          <p14:tracePt t="32189" x="3741738" y="3825875"/>
          <p14:tracePt t="32198" x="3749675" y="3825875"/>
          <p14:tracePt t="32206" x="3749675" y="3817938"/>
          <p14:tracePt t="32206" x="3763963" y="3794125"/>
          <p14:tracePt t="32230" x="3771900" y="3787775"/>
          <p14:tracePt t="32230" x="3787775" y="3779838"/>
          <p14:tracePt t="32244" x="3802063" y="3771900"/>
          <p14:tracePt t="32261" x="3825875" y="3763963"/>
          <p14:tracePt t="32278" x="3886200" y="3756025"/>
          <p14:tracePt t="32294" x="3932238" y="3749675"/>
          <p14:tracePt t="32310" x="4016375" y="3733800"/>
          <p14:tracePt t="32327" x="4122738" y="3717925"/>
          <p14:tracePt t="32343" x="4251325" y="3711575"/>
          <p14:tracePt t="32361" x="4389438" y="3703638"/>
          <p14:tracePt t="32377" x="4549775" y="3703638"/>
          <p14:tracePt t="32394" x="4678363" y="3703638"/>
          <p14:tracePt t="32411" x="4784725" y="3703638"/>
          <p14:tracePt t="32427" x="4892675" y="3717925"/>
          <p14:tracePt t="32444" x="4991100" y="3725863"/>
          <p14:tracePt t="32460" x="5121275" y="3741738"/>
          <p14:tracePt t="32477" x="5241925" y="3741738"/>
          <p14:tracePt t="32493" x="5341938" y="3741738"/>
          <p14:tracePt t="32511" x="5448300" y="3756025"/>
          <p14:tracePt t="32527" x="5562600" y="3763963"/>
          <p14:tracePt t="32543" x="5676900" y="3787775"/>
          <p14:tracePt t="32560" x="5791200" y="3794125"/>
          <p14:tracePt t="32577" x="5905500" y="3810000"/>
          <p14:tracePt t="32593" x="6035675" y="3810000"/>
          <p14:tracePt t="32610" x="6180138" y="3810000"/>
          <p14:tracePt t="32626" x="6332538" y="3810000"/>
          <p14:tracePt t="32643" x="6477000" y="3810000"/>
          <p14:tracePt t="32659" x="6607175" y="3817938"/>
          <p14:tracePt t="32676" x="6751638" y="3840163"/>
          <p14:tracePt t="32693" x="7010400" y="3863975"/>
          <p14:tracePt t="32709" x="7162800" y="3870325"/>
          <p14:tracePt t="32726" x="7315200" y="3870325"/>
          <p14:tracePt t="32743" x="7437438" y="3870325"/>
          <p14:tracePt t="32760" x="7535863" y="3870325"/>
          <p14:tracePt t="32776" x="7642225" y="3870325"/>
          <p14:tracePt t="32793" x="7764463" y="3870325"/>
          <p14:tracePt t="32809" x="7886700" y="3870325"/>
          <p14:tracePt t="32826" x="8001000" y="3856038"/>
          <p14:tracePt t="32843" x="8085138" y="3848100"/>
          <p14:tracePt t="32859" x="8153400" y="3840163"/>
          <p14:tracePt t="32876" x="8221663" y="3840163"/>
          <p14:tracePt t="32893" x="8297863" y="3840163"/>
          <p14:tracePt t="32909" x="8328025" y="3840163"/>
          <p14:tracePt t="32926" x="8442325" y="3840163"/>
          <p14:tracePt t="32942" x="8518525" y="3817938"/>
          <p14:tracePt t="32958" x="8580438" y="3802063"/>
          <p14:tracePt t="32976" x="8602663" y="3794125"/>
          <p14:tracePt t="32992" x="8626475" y="3787775"/>
          <p14:tracePt t="33009" x="8632825" y="3787775"/>
          <p14:tracePt t="33026" x="8640763" y="3787775"/>
          <p14:tracePt t="33042" x="8664575" y="3779838"/>
          <p14:tracePt t="33059" x="8670925" y="3779838"/>
          <p14:tracePt t="33075" x="8678863" y="3771900"/>
          <p14:tracePt t="33092" x="8694738" y="3763963"/>
          <p14:tracePt t="33109" x="8702675" y="3763963"/>
          <p14:tracePt t="33142" x="8716963" y="3756025"/>
          <p14:tracePt t="33143" x="8732838" y="3756025"/>
          <p14:tracePt t="33159" x="8747125" y="3756025"/>
          <p14:tracePt t="33175" x="8770938" y="3749675"/>
          <p14:tracePt t="33192" x="8778875" y="3749675"/>
          <p14:tracePt t="33278" x="8785225" y="3749675"/>
          <p14:tracePt t="33286" x="8793163" y="3749675"/>
          <p14:tracePt t="33293" x="8801100" y="3756025"/>
          <p14:tracePt t="33310" x="8809038" y="3763963"/>
          <p14:tracePt t="33406" x="8816975" y="3771900"/>
          <p14:tracePt t="33414" x="8816975" y="3779838"/>
          <p14:tracePt t="33415" x="8816975" y="3787775"/>
          <p14:tracePt t="33445" x="8816975" y="3794125"/>
          <p14:tracePt t="33446" x="8816975" y="3802063"/>
          <p14:tracePt t="33458" x="8816975" y="3810000"/>
          <p14:tracePt t="33474" x="8816975" y="3825875"/>
          <p14:tracePt t="33491" x="8816975" y="3848100"/>
          <p14:tracePt t="33508" x="8816975" y="3856038"/>
          <p14:tracePt t="33524" x="8816975" y="3870325"/>
          <p14:tracePt t="33541" x="8809038" y="3894138"/>
          <p14:tracePt t="33557" x="8801100" y="3908425"/>
          <p14:tracePt t="33574" x="8785225" y="3932238"/>
          <p14:tracePt t="33591" x="8778875" y="3932238"/>
          <p14:tracePt t="33607" x="8778875" y="3940175"/>
          <p14:tracePt t="33624" x="8770938" y="3954463"/>
          <p14:tracePt t="33660" x="8763000" y="3954463"/>
          <p14:tracePt t="33710" x="8763000" y="3962400"/>
          <p14:tracePt t="33718" x="8763000" y="3970338"/>
          <p14:tracePt t="33726" x="8755063" y="3978275"/>
          <p14:tracePt t="33734" x="8747125" y="3978275"/>
          <p14:tracePt t="33740" x="8747125" y="3984625"/>
          <p14:tracePt t="33757" x="8732838" y="4000500"/>
          <p14:tracePt t="33774" x="8724900" y="4008438"/>
          <p14:tracePt t="33829" x="8716963" y="4008438"/>
          <p14:tracePt t="33854" x="8716963" y="4016375"/>
          <p14:tracePt t="33878" x="8702675" y="4016375"/>
          <p14:tracePt t="33886" x="8694738" y="4016375"/>
          <p14:tracePt t="33894" x="8686800" y="4016375"/>
          <p14:tracePt t="33901" x="8670925" y="4022725"/>
          <p14:tracePt t="33906" x="8648700" y="4030663"/>
          <p14:tracePt t="33923" x="8618538" y="4038600"/>
          <p14:tracePt t="33940" x="8580438" y="4054475"/>
          <p14:tracePt t="33956" x="8496300" y="4060825"/>
          <p14:tracePt t="33973" x="8466138" y="4068763"/>
          <p14:tracePt t="33990" x="8283575" y="4076700"/>
          <p14:tracePt t="34006" x="8137525" y="4092575"/>
          <p14:tracePt t="34022" x="7978775" y="4122738"/>
          <p14:tracePt t="34040" x="7810500" y="4130675"/>
          <p14:tracePt t="34056" x="7650163" y="4144963"/>
          <p14:tracePt t="34073" x="7497763" y="4160838"/>
          <p14:tracePt t="34089" x="7337425" y="4175125"/>
          <p14:tracePt t="34105" x="7132638" y="4183063"/>
          <p14:tracePt t="34123" x="6904038" y="4183063"/>
          <p14:tracePt t="34139" x="6659563" y="4183063"/>
          <p14:tracePt t="34156" x="6416675" y="4183063"/>
          <p14:tracePt t="34172" x="6202363" y="4183063"/>
          <p14:tracePt t="34189" x="5897563" y="4183063"/>
          <p14:tracePt t="34206" x="5737225" y="4183063"/>
          <p14:tracePt t="34222" x="5616575" y="4183063"/>
          <p14:tracePt t="34239" x="5540375" y="4183063"/>
          <p14:tracePt t="34255" x="5486400" y="4183063"/>
          <p14:tracePt t="34272" x="5440363" y="4191000"/>
          <p14:tracePt t="34289" x="5380038" y="4198938"/>
          <p14:tracePt t="34305" x="5295900" y="4198938"/>
          <p14:tracePt t="34322" x="5189538" y="4206875"/>
          <p14:tracePt t="34339" x="5105400" y="4213225"/>
          <p14:tracePt t="34355" x="5059363" y="4213225"/>
          <p14:tracePt t="34372" x="4999038" y="4221163"/>
          <p14:tracePt t="34389" x="4930775" y="4221163"/>
          <p14:tracePt t="34405" x="4800600" y="4221163"/>
          <p14:tracePt t="34422" x="4670425" y="4221163"/>
          <p14:tracePt t="34438" x="4533900" y="4221163"/>
          <p14:tracePt t="34455" x="4411663" y="4221163"/>
          <p14:tracePt t="34472" x="4359275" y="4221163"/>
          <p14:tracePt t="34489" x="4313238" y="4221163"/>
          <p14:tracePt t="34505" x="4267200" y="4221163"/>
          <p14:tracePt t="34522" x="4237038" y="4221163"/>
          <p14:tracePt t="34538" x="4191000" y="4221163"/>
          <p14:tracePt t="34555" x="4152900" y="4213225"/>
          <p14:tracePt t="34571" x="4137025" y="4206875"/>
          <p14:tracePt t="34588" x="4130675" y="4198938"/>
          <p14:tracePt t="34605" x="4106863" y="4191000"/>
          <p14:tracePt t="34622" x="4076700" y="4168775"/>
          <p14:tracePt t="34638" x="4022725" y="4122738"/>
          <p14:tracePt t="34654" x="3970338" y="4106863"/>
          <p14:tracePt t="34670" x="3932238" y="4084638"/>
          <p14:tracePt t="34687" x="3916363" y="4076700"/>
          <p14:tracePt t="35421" x="3908425" y="4076700"/>
          <p14:tracePt t="35446" x="3908425" y="4068763"/>
          <p14:tracePt t="35460" x="3908425" y="4060825"/>
          <p14:tracePt t="35461" x="3916363" y="4060825"/>
          <p14:tracePt t="35469" x="3932238" y="4038600"/>
          <p14:tracePt t="35486" x="3932238" y="4030663"/>
          <p14:tracePt t="35502" x="3940175" y="4030663"/>
          <p14:tracePt t="35646" x="3940175" y="4022725"/>
          <p14:tracePt t="35734" x="3940175" y="4016375"/>
          <p14:tracePt t="35782" x="3946525" y="4008438"/>
          <p14:tracePt t="35805" x="3954463" y="4008438"/>
          <p14:tracePt t="35837" x="3954463" y="4000500"/>
          <p14:tracePt t="35877" x="3962400" y="4000500"/>
          <p14:tracePt t="35893" x="3970338" y="3984625"/>
          <p14:tracePt t="35910" x="3978275" y="3978275"/>
          <p14:tracePt t="35917" x="3984625" y="3970338"/>
          <p14:tracePt t="35926" x="3992563" y="3970338"/>
          <p14:tracePt t="35933" x="4000500" y="3962400"/>
          <p14:tracePt t="35944" x="4000500" y="3946525"/>
          <p14:tracePt t="35951" x="4000500" y="3932238"/>
          <p14:tracePt t="35968" x="4008438" y="3916363"/>
          <p14:tracePt t="35984" x="4016375" y="3908425"/>
          <p14:tracePt t="36021" x="4016375" y="3902075"/>
          <p14:tracePt t="36077" x="4016375" y="3894138"/>
          <p14:tracePt t="36117" x="4016375" y="3886200"/>
          <p14:tracePt t="36149" x="4016375" y="3878263"/>
          <p14:tracePt t="36198" x="4016375" y="3870325"/>
          <p14:tracePt t="36201" x="4016375" y="3863975"/>
          <p14:tracePt t="36207" x="4030663" y="3848100"/>
          <p14:tracePt t="36217" x="4046538" y="3832225"/>
          <p14:tracePt t="36234" x="4076700" y="3832225"/>
          <p14:tracePt t="36250" x="4098925" y="3817938"/>
          <p14:tracePt t="36266" x="4130675" y="3802063"/>
          <p14:tracePt t="36283" x="4160838" y="3794125"/>
          <p14:tracePt t="36300" x="4213225" y="3779838"/>
          <p14:tracePt t="36317" x="4275138" y="3756025"/>
          <p14:tracePt t="36333" x="4351338" y="3733800"/>
          <p14:tracePt t="36350" x="4365625" y="3725863"/>
          <p14:tracePt t="36366" x="4397375" y="3725863"/>
          <p14:tracePt t="36383" x="4449763" y="3725863"/>
          <p14:tracePt t="36400" x="4541838" y="3725863"/>
          <p14:tracePt t="36416" x="4678363" y="3733800"/>
          <p14:tracePt t="36433" x="4816475" y="3749675"/>
          <p14:tracePt t="36449" x="4953000" y="3749675"/>
          <p14:tracePt t="36466" x="5075238" y="3749675"/>
          <p14:tracePt t="36483" x="5189538" y="3763963"/>
          <p14:tracePt t="36499" x="5349875" y="3787775"/>
          <p14:tracePt t="36516" x="5532438" y="3810000"/>
          <p14:tracePt t="36533" x="5791200" y="3825875"/>
          <p14:tracePt t="36549" x="5883275" y="3825875"/>
          <p14:tracePt t="36566" x="6126163" y="3825875"/>
          <p14:tracePt t="36583" x="6278563" y="3825875"/>
          <p14:tracePt t="36599" x="6438900" y="3825875"/>
          <p14:tracePt t="36616" x="6637338" y="3840163"/>
          <p14:tracePt t="36632" x="6827838" y="3856038"/>
          <p14:tracePt t="36649" x="7010400" y="3863975"/>
          <p14:tracePt t="36665" x="7185025" y="3863975"/>
          <p14:tracePt t="36682" x="7337425" y="3863975"/>
          <p14:tracePt t="36699" x="7451725" y="3848100"/>
          <p14:tracePt t="36715" x="7535863" y="3840163"/>
          <p14:tracePt t="36732" x="7627938" y="3832225"/>
          <p14:tracePt t="36749" x="7772400" y="3832225"/>
          <p14:tracePt t="36765" x="7870825" y="3832225"/>
          <p14:tracePt t="36781" x="7978775" y="3825875"/>
          <p14:tracePt t="36798" x="8069263" y="3817938"/>
          <p14:tracePt t="36815" x="8123238" y="3810000"/>
          <p14:tracePt t="36832" x="8153400" y="3810000"/>
          <p14:tracePt t="36849" x="8207375" y="3810000"/>
          <p14:tracePt t="36865" x="8297863" y="3810000"/>
          <p14:tracePt t="36882" x="8412163" y="3810000"/>
          <p14:tracePt t="36898" x="8496300" y="3810000"/>
          <p14:tracePt t="36915" x="8542338" y="3787775"/>
          <p14:tracePt t="36932" x="8564563" y="3779838"/>
          <p14:tracePt t="36990" x="8580438" y="3779838"/>
          <p14:tracePt t="36997" x="8602663" y="3771900"/>
          <p14:tracePt t="37014" x="8610600" y="3771900"/>
          <p14:tracePt t="37014" x="8618538" y="3771900"/>
          <p14:tracePt t="37109" x="8632825" y="3771900"/>
          <p14:tracePt t="37117" x="8648700" y="3794125"/>
          <p14:tracePt t="37125" x="8656638" y="3802063"/>
          <p14:tracePt t="37134" x="8670925" y="3810000"/>
          <p14:tracePt t="37181" x="8670925" y="3817938"/>
          <p14:tracePt t="37190" x="8670925" y="3825875"/>
          <p14:tracePt t="37205" x="8670925" y="3832225"/>
          <p14:tracePt t="37214" x="8670925" y="3848100"/>
          <p14:tracePt t="37214" x="8670925" y="3863975"/>
          <p14:tracePt t="37231" x="8670925" y="3886200"/>
          <p14:tracePt t="37248" x="8670925" y="3902075"/>
          <p14:tracePt t="37264" x="8670925" y="3924300"/>
          <p14:tracePt t="37281" x="8670925" y="3940175"/>
          <p14:tracePt t="37297" x="8664575" y="3954463"/>
          <p14:tracePt t="37314" x="8648700" y="3970338"/>
          <p14:tracePt t="37331" x="8626475" y="3984625"/>
          <p14:tracePt t="37347" x="8580438" y="3992563"/>
          <p14:tracePt t="37364" x="8474075" y="4000500"/>
          <p14:tracePt t="37380" x="8321675" y="4000500"/>
          <p14:tracePt t="37397" x="7970838" y="4000500"/>
          <p14:tracePt t="37414" x="7788275" y="4016375"/>
          <p14:tracePt t="37430" x="7604125" y="4046538"/>
          <p14:tracePt t="37447" x="7437438" y="4084638"/>
          <p14:tracePt t="37463" x="7254875" y="4106863"/>
          <p14:tracePt t="37480" x="7094538" y="4130675"/>
          <p14:tracePt t="37497" x="6950075" y="4130675"/>
          <p14:tracePt t="37513" x="6735763" y="4130675"/>
          <p14:tracePt t="37530" x="6492875" y="4130675"/>
          <p14:tracePt t="37547" x="6134100" y="4130675"/>
          <p14:tracePt t="37563" x="5775325" y="4152900"/>
          <p14:tracePt t="37580" x="5341938" y="4198938"/>
          <p14:tracePt t="37597" x="4884738" y="4229100"/>
          <p14:tracePt t="37613" x="4678363" y="4229100"/>
          <p14:tracePt t="37630" x="4511675" y="4229100"/>
          <p14:tracePt t="37646" x="4411663" y="4229100"/>
          <p14:tracePt t="37663" x="4351338" y="4229100"/>
          <p14:tracePt t="37679" x="4289425" y="4213225"/>
          <p14:tracePt t="37696" x="4237038" y="4206875"/>
          <p14:tracePt t="37713" x="4152900" y="4198938"/>
          <p14:tracePt t="37730" x="4030663" y="4191000"/>
          <p14:tracePt t="37746" x="3924300" y="4183063"/>
          <p14:tracePt t="37763" x="3771900" y="4183063"/>
          <p14:tracePt t="37779" x="3665538" y="4183063"/>
          <p14:tracePt t="37796" x="3527425" y="4183063"/>
          <p14:tracePt t="37812" x="3413125" y="4183063"/>
          <p14:tracePt t="37829" x="3314700" y="4183063"/>
          <p14:tracePt t="37846" x="3292475" y="4183063"/>
          <p14:tracePt t="37863" x="3284538" y="4183063"/>
          <p14:tracePt t="37925" x="3276600" y="4183063"/>
          <p14:tracePt t="37959" x="3268663" y="4183063"/>
          <p14:tracePt t="37965" x="3268663" y="4175125"/>
          <p14:tracePt t="37981" x="3260725" y="4175125"/>
          <p14:tracePt t="37998" x="3254375" y="4160838"/>
          <p14:tracePt t="38183" x="3254375" y="4152900"/>
          <p14:tracePt t="38197" x="3260725" y="4152900"/>
          <p14:tracePt t="38213" x="3268663" y="4152900"/>
          <p14:tracePt t="38230" x="3276600" y="4152900"/>
          <p14:tracePt t="38238" x="3292475" y="4137025"/>
          <p14:tracePt t="38246" x="3314700" y="4130675"/>
          <p14:tracePt t="38261" x="3336925" y="4130675"/>
          <p14:tracePt t="38262" x="3360738" y="4114800"/>
          <p14:tracePt t="38278" x="3368675" y="4114800"/>
          <p14:tracePt t="38373" x="3368675" y="4106863"/>
          <p14:tracePt t="38386" x="3344863" y="4098925"/>
          <p14:tracePt t="38387" x="3298825" y="4092575"/>
          <p14:tracePt t="38394" x="3216275" y="4076700"/>
          <p14:tracePt t="38411" x="3108325" y="4060825"/>
          <p14:tracePt t="38428" x="3048000" y="4030663"/>
          <p14:tracePt t="38444" x="3040063" y="4030663"/>
          <p14:tracePt t="38486" x="3040063" y="4022725"/>
          <p14:tracePt t="38494" x="3040063" y="4016375"/>
          <p14:tracePt t="38502" x="3063875" y="3978275"/>
          <p14:tracePt t="38511" x="3086100" y="3954463"/>
          <p14:tracePt t="38527" x="3094038" y="3932238"/>
          <p14:tracePt t="38544" x="3108325" y="3916363"/>
          <p14:tracePt t="38560" x="3108325" y="3902075"/>
          <p14:tracePt t="38577" x="3108325" y="3894138"/>
          <p14:tracePt t="38614" x="3108325" y="3886200"/>
          <p14:tracePt t="38614" x="3108325" y="3878263"/>
          <p14:tracePt t="38629" x="3086100" y="3870325"/>
          <p14:tracePt t="38644" x="3040063" y="3870325"/>
          <p14:tracePt t="38660" x="2925763" y="3848100"/>
          <p14:tracePt t="38677" x="2651125" y="3779838"/>
          <p14:tracePt t="38693" x="2460625" y="3749675"/>
          <p14:tracePt t="38710" x="2263775" y="3733800"/>
          <p14:tracePt t="38726" x="2111375" y="3733800"/>
          <p14:tracePt t="38743" x="1951038" y="3733800"/>
          <p14:tracePt t="38760" x="1836738" y="3725863"/>
          <p14:tracePt t="38777" x="1736725" y="3711575"/>
          <p14:tracePt t="38793" x="1722438" y="3711575"/>
          <p14:tracePt t="38838" x="1714500" y="3711575"/>
          <p14:tracePt t="38853" x="1706563" y="3711575"/>
          <p14:tracePt t="38861" x="1698625" y="3711575"/>
          <p14:tracePt t="38868" x="1692275" y="3711575"/>
          <p14:tracePt t="38876" x="1660525" y="3717925"/>
          <p14:tracePt t="38893" x="1638300" y="3717925"/>
          <p14:tracePt t="38910" x="1616075" y="3725863"/>
          <p14:tracePt t="38926" x="1608138" y="3733800"/>
          <p14:tracePt t="38943" x="1600200" y="3741738"/>
          <p14:tracePt t="38959" x="1600200" y="3756025"/>
          <p14:tracePt t="38976" x="1600200" y="3810000"/>
          <p14:tracePt t="38993" x="1600200" y="3840163"/>
          <p14:tracePt t="39009" x="1646238" y="3886200"/>
          <p14:tracePt t="39026" x="1698625" y="3932238"/>
          <p14:tracePt t="39043" x="1806575" y="3978275"/>
          <p14:tracePt t="39059" x="1958975" y="4046538"/>
          <p14:tracePt t="39076" x="2079625" y="4084638"/>
          <p14:tracePt t="39092" x="2209800" y="4130675"/>
          <p14:tracePt t="39108" x="2324100" y="4152900"/>
          <p14:tracePt t="39126" x="2476500" y="4152900"/>
          <p14:tracePt t="39142" x="2574925" y="4152900"/>
          <p14:tracePt t="39159" x="2682875" y="4152900"/>
          <p14:tracePt t="39176" x="2789238" y="4152900"/>
          <p14:tracePt t="39192" x="2903538" y="4152900"/>
          <p14:tracePt t="39208" x="2994025" y="4152900"/>
          <p14:tracePt t="39225" x="3048000" y="4152900"/>
          <p14:tracePt t="39242" x="3078163" y="4137025"/>
          <p14:tracePt t="39259" x="3101975" y="4130675"/>
          <p14:tracePt t="39275" x="3116263" y="4114800"/>
          <p14:tracePt t="39292" x="3124200" y="4114800"/>
          <p14:tracePt t="39309" x="3140075" y="4106863"/>
          <p14:tracePt t="39325" x="3140075" y="4092575"/>
          <p14:tracePt t="39342" x="3132138" y="4054475"/>
          <p14:tracePt t="39358" x="3101975" y="4022725"/>
          <p14:tracePt t="39375" x="3040063" y="3984625"/>
          <p14:tracePt t="39391" x="2994025" y="3954463"/>
          <p14:tracePt t="39408" x="2941638" y="3932238"/>
          <p14:tracePt t="39425" x="2865438" y="3916363"/>
          <p14:tracePt t="39442" x="2781300" y="3902075"/>
          <p14:tracePt t="39458" x="2667000" y="3886200"/>
          <p14:tracePt t="39475" x="2552700" y="3886200"/>
          <p14:tracePt t="39491" x="2454275" y="3886200"/>
          <p14:tracePt t="39508" x="2339975" y="3886200"/>
          <p14:tracePt t="39525" x="2263775" y="3886200"/>
          <p14:tracePt t="39541" x="2209800" y="3886200"/>
          <p14:tracePt t="39558" x="2179638" y="3886200"/>
          <p14:tracePt t="39575" x="2163763" y="3886200"/>
          <p14:tracePt t="39591" x="2155825" y="3886200"/>
          <p14:tracePt t="39608" x="2141538" y="3886200"/>
          <p14:tracePt t="39624" x="2117725" y="3886200"/>
          <p14:tracePt t="39641" x="2103438" y="3886200"/>
          <p14:tracePt t="39657" x="2073275" y="3902075"/>
          <p14:tracePt t="39674" x="2057400" y="3916363"/>
          <p14:tracePt t="39709" x="2057400" y="3932238"/>
          <p14:tracePt t="39710" x="2057400" y="3946525"/>
          <p14:tracePt t="39724" x="2057400" y="3954463"/>
          <p14:tracePt t="39741" x="2057400" y="3962400"/>
          <p14:tracePt t="39757" x="2095500" y="3978275"/>
          <p14:tracePt t="39774" x="2171700" y="3992563"/>
          <p14:tracePt t="39791" x="2286000" y="4008438"/>
          <p14:tracePt t="39807" x="2438400" y="4022725"/>
          <p14:tracePt t="39824" x="2568575" y="4022725"/>
          <p14:tracePt t="39840" x="2651125" y="4022725"/>
          <p14:tracePt t="39857" x="2735263" y="4022725"/>
          <p14:tracePt t="39874" x="2789238" y="4016375"/>
          <p14:tracePt t="39890" x="2865438" y="4000500"/>
          <p14:tracePt t="39907" x="2911475" y="3992563"/>
          <p14:tracePt t="39924" x="2963863" y="3962400"/>
          <p14:tracePt t="39940" x="2987675" y="3940175"/>
          <p14:tracePt t="39957" x="3009900" y="3908425"/>
          <p14:tracePt t="39973" x="3009900" y="3894138"/>
          <p14:tracePt t="39990" x="3009900" y="3878263"/>
          <p14:tracePt t="40007" x="2987675" y="3863975"/>
          <p14:tracePt t="40023" x="2917825" y="3840163"/>
          <p14:tracePt t="40040" x="2827338" y="3825875"/>
          <p14:tracePt t="40056" x="2713038" y="3810000"/>
          <p14:tracePt t="40073" x="2590800" y="3787775"/>
          <p14:tracePt t="40090" x="2446338" y="3771900"/>
          <p14:tracePt t="40106" x="2346325" y="3771900"/>
          <p14:tracePt t="40122" x="2293938" y="3771900"/>
          <p14:tracePt t="40140" x="2270125" y="3771900"/>
          <p14:tracePt t="40156" x="2239963" y="3771900"/>
          <p14:tracePt t="40173" x="2193925" y="3771900"/>
          <p14:tracePt t="40190" x="2133600" y="3802063"/>
          <p14:tracePt t="40206" x="2079625" y="3825875"/>
          <p14:tracePt t="40222" x="2049463" y="3848100"/>
          <p14:tracePt t="40239" x="2003425" y="3870325"/>
          <p14:tracePt t="40256" x="1989138" y="3886200"/>
          <p14:tracePt t="40272" x="1981200" y="3902075"/>
          <p14:tracePt t="40310" x="1981200" y="3916363"/>
          <p14:tracePt t="40317" x="1981200" y="3924300"/>
          <p14:tracePt t="40324" x="2011363" y="3940175"/>
          <p14:tracePt t="40339" x="2087563" y="3946525"/>
          <p14:tracePt t="40356" x="2201863" y="3970338"/>
          <p14:tracePt t="40372" x="2346325" y="3992563"/>
          <p14:tracePt t="40389" x="2484438" y="4008438"/>
          <p14:tracePt t="40405" x="2636838" y="4016375"/>
          <p14:tracePt t="40422" x="2713038" y="4016375"/>
          <p14:tracePt t="40439" x="2773363" y="4016375"/>
          <p14:tracePt t="40455" x="2827338" y="4016375"/>
          <p14:tracePt t="40472" x="2857500" y="4016375"/>
          <p14:tracePt t="40489" x="2911475" y="3992563"/>
          <p14:tracePt t="40505" x="2963863" y="3978275"/>
          <p14:tracePt t="40522" x="3009900" y="3954463"/>
          <p14:tracePt t="40539" x="3048000" y="3932238"/>
          <p14:tracePt t="40555" x="3063875" y="3932238"/>
          <p14:tracePt t="40572" x="3063875" y="3924300"/>
          <p14:tracePt t="40588" x="3070225" y="3924300"/>
          <p14:tracePt t="40605" x="3070225" y="3916363"/>
          <p14:tracePt t="40718" x="3063875" y="3916363"/>
          <p14:tracePt t="40726" x="3055938" y="3924300"/>
          <p14:tracePt t="40733" x="3048000" y="3962400"/>
          <p14:tracePt t="40742" x="3048000" y="4068763"/>
          <p14:tracePt t="40755" x="3048000" y="4259263"/>
          <p14:tracePt t="40771" x="3094038" y="4441825"/>
          <p14:tracePt t="40788" x="3238500" y="4625975"/>
          <p14:tracePt t="40805" x="3368675" y="4746625"/>
          <p14:tracePt t="40821" x="3581400" y="4846638"/>
          <p14:tracePt t="40838" x="3641725" y="4860925"/>
          <p14:tracePt t="40854" x="3649663" y="4860925"/>
          <p14:tracePt t="40871" x="3665538" y="4860925"/>
          <p14:tracePt t="40887" x="3679825" y="4860925"/>
          <p14:tracePt t="40904" x="3695700" y="4860925"/>
          <p14:tracePt t="40920" x="3717925" y="4860925"/>
          <p14:tracePt t="40938" x="3725863" y="4860925"/>
          <p14:tracePt t="40954" x="3733800" y="4860925"/>
          <p14:tracePt t="40971" x="3741738" y="4860925"/>
          <p14:tracePt t="40987" x="3756025" y="4860925"/>
          <p14:tracePt t="41004" x="3832225" y="4838700"/>
          <p14:tracePt t="41021" x="3932238" y="4784725"/>
          <p14:tracePt t="41037" x="4068763" y="4702175"/>
          <p14:tracePt t="41054" x="4106863" y="4656138"/>
          <p14:tracePt t="41070" x="4122738" y="4618038"/>
          <p14:tracePt t="41087" x="4122738" y="4572000"/>
          <p14:tracePt t="41104" x="4137025" y="4533900"/>
          <p14:tracePt t="41120" x="4144963" y="4518025"/>
          <p14:tracePt t="41136" x="4144963" y="4511675"/>
          <p14:tracePt t="41236" x="0" y="0"/>
        </p14:tracePtLst>
        <p14:tracePtLst>
          <p14:tracePt t="48473" x="8694738" y="3870325"/>
          <p14:tracePt t="48566" x="8686800" y="3870325"/>
          <p14:tracePt t="48590" x="8678863" y="3870325"/>
          <p14:tracePt t="48598" x="8664575" y="3870325"/>
          <p14:tracePt t="48606" x="8632825" y="3870325"/>
          <p14:tracePt t="48621" x="8588375" y="3856038"/>
          <p14:tracePt t="48637" x="8542338" y="3832225"/>
          <p14:tracePt t="48653" x="8504238" y="3817938"/>
          <p14:tracePt t="48666" x="8466138" y="3802063"/>
          <p14:tracePt t="48685" x="8450263" y="3794125"/>
          <p14:tracePt t="48718" x="8442325" y="3794125"/>
          <p14:tracePt t="48740" x="8435975" y="3794125"/>
          <p14:tracePt t="48742" x="8412163" y="3794125"/>
          <p14:tracePt t="48757" x="8389938" y="3794125"/>
          <p14:tracePt t="48774" x="8359775" y="3794125"/>
          <p14:tracePt t="48790" x="8343900" y="3794125"/>
          <p14:tracePt t="48806" x="8305800" y="3794125"/>
          <p14:tracePt t="48822" x="8289925" y="3794125"/>
          <p14:tracePt t="48838" x="8267700" y="3794125"/>
          <p14:tracePt t="48853" x="8229600" y="3794125"/>
          <p14:tracePt t="48883" x="8221663" y="3794125"/>
          <p14:tracePt t="48886" x="8191500" y="3794125"/>
          <p14:tracePt t="48918" x="8183563" y="3794125"/>
          <p14:tracePt t="48942" x="8175625" y="3794125"/>
          <p14:tracePt t="48950" x="8161338" y="3794125"/>
          <p14:tracePt t="48966" x="8137525" y="3810000"/>
          <p14:tracePt t="48966" x="8107363" y="3817938"/>
          <p14:tracePt t="48982" x="8085138" y="3825875"/>
          <p14:tracePt t="48999" x="8061325" y="3840163"/>
          <p14:tracePt t="49016" x="8031163" y="3848100"/>
          <p14:tracePt t="49032" x="8023225" y="3863975"/>
          <p14:tracePt t="49049" x="8008938" y="3878263"/>
          <p14:tracePt t="49065" x="7993063" y="3908425"/>
          <p14:tracePt t="49082" x="7978775" y="3924300"/>
          <p14:tracePt t="49099" x="7978775" y="3932238"/>
          <p14:tracePt t="49142" x="7978775" y="3946525"/>
          <p14:tracePt t="49158" x="7978775" y="3954463"/>
          <p14:tracePt t="49166" x="7978775" y="3978275"/>
          <p14:tracePt t="49167" x="7978775" y="4000500"/>
          <p14:tracePt t="49182" x="7993063" y="4030663"/>
          <p14:tracePt t="49199" x="8016875" y="4060825"/>
          <p14:tracePt t="49215" x="8047038" y="4076700"/>
          <p14:tracePt t="49232" x="8123238" y="4084638"/>
          <p14:tracePt t="49248" x="8207375" y="4106863"/>
          <p14:tracePt t="49265" x="8305800" y="4130675"/>
          <p14:tracePt t="49281" x="8382000" y="4144963"/>
          <p14:tracePt t="49298" x="8435975" y="4144963"/>
          <p14:tracePt t="49315" x="8474075" y="4144963"/>
          <p14:tracePt t="49331" x="8512175" y="4137025"/>
          <p14:tracePt t="49348" x="8564563" y="4122738"/>
          <p14:tracePt t="49365" x="8618538" y="4098925"/>
          <p14:tracePt t="49365" x="8632825" y="4098925"/>
          <p14:tracePt t="49381" x="8664575" y="4084638"/>
          <p14:tracePt t="49397" x="8678863" y="4068763"/>
          <p14:tracePt t="49414" x="8702675" y="4046538"/>
          <p14:tracePt t="49431" x="8709025" y="4022725"/>
          <p14:tracePt t="49448" x="8724900" y="3992563"/>
          <p14:tracePt t="49464" x="8732838" y="3940175"/>
          <p14:tracePt t="49481" x="8747125" y="3924300"/>
          <p14:tracePt t="49498" x="8763000" y="3908425"/>
          <p14:tracePt t="49514" x="8763000" y="3902075"/>
          <p14:tracePt t="49531" x="8763000" y="3886200"/>
          <p14:tracePt t="49565" x="8763000" y="3863975"/>
          <p14:tracePt t="49566" x="8755063" y="3856038"/>
          <p14:tracePt t="49581" x="8724900" y="3832225"/>
          <p14:tracePt t="49597" x="8702675" y="3825875"/>
          <p14:tracePt t="49614" x="8686800" y="3817938"/>
          <p14:tracePt t="49631" x="8670925" y="3817938"/>
          <p14:tracePt t="49647" x="8640763" y="3817938"/>
          <p14:tracePt t="49663" x="8602663" y="3817938"/>
          <p14:tracePt t="49681" x="8550275" y="3817938"/>
          <p14:tracePt t="49697" x="8512175" y="3810000"/>
          <p14:tracePt t="49714" x="8480425" y="3810000"/>
          <p14:tracePt t="49730" x="8450263" y="3802063"/>
          <p14:tracePt t="49747" x="8412163" y="3794125"/>
          <p14:tracePt t="49764" x="8343900" y="3779838"/>
          <p14:tracePt t="49781" x="8313738" y="3771900"/>
          <p14:tracePt t="49796" x="8267700" y="3771900"/>
          <p14:tracePt t="49814" x="8221663" y="3771900"/>
          <p14:tracePt t="49830" x="8199438" y="3771900"/>
          <p14:tracePt t="49847" x="8153400" y="3771900"/>
          <p14:tracePt t="49863" x="8131175" y="3779838"/>
          <p14:tracePt t="49880" x="8099425" y="3779838"/>
          <p14:tracePt t="49897" x="8069263" y="3787775"/>
          <p14:tracePt t="49913" x="8047038" y="3794125"/>
          <p14:tracePt t="49930" x="8039100" y="3794125"/>
          <p14:tracePt t="49946" x="8023225" y="3794125"/>
          <p14:tracePt t="49963" x="8001000" y="3794125"/>
          <p14:tracePt t="49980" x="7993063" y="3802063"/>
          <p14:tracePt t="49996" x="7985125" y="3802063"/>
          <p14:tracePt t="50013" x="7978775" y="3817938"/>
          <p14:tracePt t="50030" x="7970838" y="3817938"/>
          <p14:tracePt t="50046" x="7962900" y="3832225"/>
          <p14:tracePt t="50063" x="7954963" y="3848100"/>
          <p14:tracePt t="50079" x="7954963" y="3878263"/>
          <p14:tracePt t="50096" x="7954963" y="3894138"/>
          <p14:tracePt t="50113" x="7954963" y="3924300"/>
          <p14:tracePt t="50129" x="7978775" y="3962400"/>
          <p14:tracePt t="50146" x="8023225" y="3984625"/>
          <p14:tracePt t="50163" x="8061325" y="4000500"/>
          <p14:tracePt t="50179" x="8107363" y="4016375"/>
          <p14:tracePt t="50196" x="8145463" y="4016375"/>
          <p14:tracePt t="50212" x="8213725" y="4022725"/>
          <p14:tracePt t="50229" x="8289925" y="4022725"/>
          <p14:tracePt t="50246" x="8343900" y="4022725"/>
          <p14:tracePt t="50263" x="8389938" y="4016375"/>
          <p14:tracePt t="50279" x="8428038" y="4008438"/>
          <p14:tracePt t="50296" x="8442325" y="4000500"/>
          <p14:tracePt t="50334" x="8450263" y="4000500"/>
          <p14:tracePt t="50358" x="8466138" y="3992563"/>
          <p14:tracePt t="50375" x="8474075" y="3992563"/>
          <p14:tracePt t="50383" x="8504238" y="3978275"/>
          <p14:tracePt t="50387" x="8526463" y="3970338"/>
          <p14:tracePt t="50395" x="8550275" y="3954463"/>
          <p14:tracePt t="50412" x="8580438" y="3946525"/>
          <p14:tracePt t="50429" x="8594725" y="3932238"/>
          <p14:tracePt t="50445" x="8632825" y="3916363"/>
          <p14:tracePt t="50462" x="8648700" y="3908425"/>
          <p14:tracePt t="50480" x="8670925" y="3894138"/>
          <p14:tracePt t="50495" x="8694738" y="3878263"/>
          <p14:tracePt t="50513" x="8716963" y="3856038"/>
          <p14:tracePt t="50529" x="8716963" y="3848100"/>
          <p14:tracePt t="50546" x="8716963" y="3840163"/>
          <p14:tracePt t="50724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Conclusions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/>
              <a:t>We have proposed </a:t>
            </a:r>
            <a:r>
              <a:rPr lang="en-GB">
                <a:solidFill>
                  <a:srgbClr val="E46C0A"/>
                </a:solidFill>
              </a:rPr>
              <a:t>efficient indexing and retrieval </a:t>
            </a:r>
            <a:r>
              <a:rPr lang="en-GB" smtClean="0">
                <a:solidFill>
                  <a:srgbClr val="E46C0A"/>
                </a:solidFill>
              </a:rPr>
              <a:t>scheme </a:t>
            </a:r>
            <a:r>
              <a:rPr lang="en-GB" smtClean="0"/>
              <a:t>for human motion data</a:t>
            </a:r>
            <a:endParaRPr lang="en-GB"/>
          </a:p>
          <a:p>
            <a:pPr lvl="1"/>
            <a:r>
              <a:rPr lang="en-GB"/>
              <a:t>C</a:t>
            </a:r>
            <a:r>
              <a:rPr lang="en-GB" smtClean="0"/>
              <a:t>ompact </a:t>
            </a:r>
            <a:r>
              <a:rPr lang="en-GB"/>
              <a:t>motion representation by Motion </a:t>
            </a:r>
            <a:r>
              <a:rPr lang="en-GB" smtClean="0"/>
              <a:t>Words</a:t>
            </a:r>
          </a:p>
          <a:p>
            <a:pPr lvl="1"/>
            <a:r>
              <a:rPr lang="en-GB" smtClean="0">
                <a:solidFill>
                  <a:srgbClr val="E46C0A"/>
                </a:solidFill>
              </a:rPr>
              <a:t>Efficient retrieval algorithm </a:t>
            </a:r>
            <a:r>
              <a:rPr lang="en-GB" smtClean="0"/>
              <a:t>based on inverted </a:t>
            </a:r>
            <a:r>
              <a:rPr lang="en-GB"/>
              <a:t>file </a:t>
            </a:r>
            <a:r>
              <a:rPr lang="en-GB" smtClean="0"/>
              <a:t>indexing</a:t>
            </a:r>
          </a:p>
          <a:p>
            <a:pPr lvl="1"/>
            <a:r>
              <a:rPr lang="en-GB">
                <a:solidFill>
                  <a:srgbClr val="E46C0A"/>
                </a:solidFill>
              </a:rPr>
              <a:t>Approximate </a:t>
            </a:r>
            <a:r>
              <a:rPr lang="en-GB" smtClean="0">
                <a:solidFill>
                  <a:srgbClr val="E46C0A"/>
                </a:solidFill>
              </a:rPr>
              <a:t>searching with </a:t>
            </a:r>
            <a:r>
              <a:rPr lang="en-GB">
                <a:solidFill>
                  <a:schemeClr val="accent6">
                    <a:lumMod val="75000"/>
                  </a:schemeClr>
                </a:solidFill>
              </a:rPr>
              <a:t>near-constant query processing times </a:t>
            </a:r>
            <a:r>
              <a:rPr lang="en-GB"/>
              <a:t>for arbitrarily large data </a:t>
            </a:r>
            <a:r>
              <a:rPr lang="en-GB" smtClean="0"/>
              <a:t>collections</a:t>
            </a:r>
          </a:p>
          <a:p>
            <a:pPr lvl="1"/>
            <a:endParaRPr lang="en-GB"/>
          </a:p>
          <a:p>
            <a:r>
              <a:rPr lang="en-GB" smtClean="0"/>
              <a:t>To </a:t>
            </a:r>
            <a:r>
              <a:rPr lang="en-GB"/>
              <a:t>the best of our knowledge, the proposed solution is the </a:t>
            </a:r>
            <a:r>
              <a:rPr lang="en-GB">
                <a:solidFill>
                  <a:schemeClr val="accent6">
                    <a:lumMod val="75000"/>
                  </a:schemeClr>
                </a:solidFill>
              </a:rPr>
              <a:t>first </a:t>
            </a:r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scalable motion retrieval method</a:t>
            </a:r>
          </a:p>
          <a:p>
            <a:pPr lvl="1"/>
            <a:r>
              <a:rPr lang="en-GB">
                <a:solidFill>
                  <a:schemeClr val="accent6">
                    <a:lumMod val="75000"/>
                  </a:schemeClr>
                </a:solidFill>
              </a:rPr>
              <a:t>Unsupervised </a:t>
            </a:r>
            <a:r>
              <a:rPr lang="en-GB"/>
              <a:t>-&gt; widely applicable</a:t>
            </a:r>
          </a:p>
          <a:p>
            <a:pPr lvl="1"/>
            <a:r>
              <a:rPr lang="en-GB">
                <a:solidFill>
                  <a:schemeClr val="accent6">
                    <a:lumMod val="75000"/>
                  </a:schemeClr>
                </a:solidFill>
              </a:rPr>
              <a:t>Domain independent </a:t>
            </a:r>
            <a:r>
              <a:rPr lang="en-GB"/>
              <a:t>-&gt; possibly applicable to other types of spatio-temporal data</a:t>
            </a:r>
          </a:p>
          <a:p>
            <a:pPr lvl="1"/>
            <a:endParaRPr lang="en-GB"/>
          </a:p>
          <a:p>
            <a:endParaRPr lang="en-GB"/>
          </a:p>
          <a:p>
            <a:endParaRPr lang="en-GB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7930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17"/>
    </mc:Choice>
    <mc:Fallback>
      <p:transition spd="slow" advTm="4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Motivation &amp; Background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81260"/>
            <a:ext cx="8229600" cy="5112570"/>
          </a:xfrm>
        </p:spPr>
        <p:txBody>
          <a:bodyPr>
            <a:normAutofit lnSpcReduction="10000"/>
          </a:bodyPr>
          <a:lstStyle/>
          <a:p>
            <a:r>
              <a:rPr lang="en-US" altLang="cs-CZ"/>
              <a:t>Human motion can be described by a </a:t>
            </a:r>
            <a:r>
              <a:rPr lang="en-US" altLang="cs-CZ">
                <a:solidFill>
                  <a:srgbClr val="E46C0A"/>
                </a:solidFill>
              </a:rPr>
              <a:t>sequence of </a:t>
            </a:r>
            <a:r>
              <a:rPr lang="en-US" altLang="cs-CZ">
                <a:solidFill>
                  <a:schemeClr val="accent6">
                    <a:lumMod val="75000"/>
                  </a:schemeClr>
                </a:solidFill>
              </a:rPr>
              <a:t>skeleton</a:t>
            </a:r>
            <a:r>
              <a:rPr lang="en-US" altLang="cs-CZ"/>
              <a:t> </a:t>
            </a:r>
            <a:r>
              <a:rPr lang="en-US" altLang="cs-CZ">
                <a:solidFill>
                  <a:schemeClr val="accent6">
                    <a:lumMod val="75000"/>
                  </a:schemeClr>
                </a:solidFill>
              </a:rPr>
              <a:t>poses</a:t>
            </a:r>
            <a:r>
              <a:rPr lang="en-GB" altLang="cs-CZ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lvl="1"/>
            <a:r>
              <a:rPr lang="en-GB" altLang="cs-CZ"/>
              <a:t>Pose = </a:t>
            </a:r>
            <a:r>
              <a:rPr lang="en-GB"/>
              <a:t>3D coordinates of important body joints in a </a:t>
            </a:r>
            <a:r>
              <a:rPr lang="en-US"/>
              <a:t>specific</a:t>
            </a:r>
            <a:r>
              <a:rPr lang="en-GB"/>
              <a:t> time </a:t>
            </a:r>
            <a:r>
              <a:rPr lang="en-GB" smtClean="0"/>
              <a:t>moment</a:t>
            </a:r>
          </a:p>
          <a:p>
            <a:pPr lvl="1"/>
            <a:r>
              <a:rPr lang="en-GB"/>
              <a:t>Thanks to advances of NNs, motion capturing </a:t>
            </a:r>
            <a:r>
              <a:rPr lang="en-GB" smtClean="0"/>
              <a:t>is becoming easily </a:t>
            </a:r>
            <a:r>
              <a:rPr lang="en-GB"/>
              <a:t>available</a:t>
            </a:r>
          </a:p>
          <a:p>
            <a:pPr lvl="1"/>
            <a:endParaRPr lang="en-GB" smtClean="0"/>
          </a:p>
          <a:p>
            <a:pPr lvl="1"/>
            <a:endParaRPr lang="en-GB" altLang="cs-CZ" sz="2000" smtClean="0"/>
          </a:p>
          <a:p>
            <a:pPr lvl="1"/>
            <a:endParaRPr lang="en-GB" altLang="cs-CZ" sz="2000"/>
          </a:p>
          <a:p>
            <a:pPr lvl="1"/>
            <a:endParaRPr lang="en-GB" altLang="cs-CZ" sz="2000" smtClean="0"/>
          </a:p>
          <a:p>
            <a:pPr lvl="1"/>
            <a:endParaRPr lang="en-GB" altLang="cs-CZ" sz="2000"/>
          </a:p>
          <a:p>
            <a:pPr lvl="1"/>
            <a:endParaRPr lang="en-GB" altLang="cs-CZ" sz="2000"/>
          </a:p>
          <a:p>
            <a:pPr marL="457200" lvl="1" indent="0">
              <a:buNone/>
            </a:pPr>
            <a:endParaRPr lang="en-GB" altLang="cs-CZ" sz="800"/>
          </a:p>
          <a:p>
            <a:pPr lvl="1"/>
            <a:endParaRPr lang="en-GB" altLang="cs-CZ" smtClean="0"/>
          </a:p>
          <a:p>
            <a:r>
              <a:rPr lang="en-GB" smtClean="0"/>
              <a:t>Raw motion data are </a:t>
            </a:r>
            <a:r>
              <a:rPr lang="en-GB" smtClean="0">
                <a:solidFill>
                  <a:srgbClr val="E46C0A"/>
                </a:solidFill>
              </a:rPr>
              <a:t>complex and bulky</a:t>
            </a:r>
            <a:r>
              <a:rPr lang="en-GB" smtClean="0"/>
              <a:t> =&gt; we need more compact representations</a:t>
            </a:r>
          </a:p>
          <a:p>
            <a:pPr lvl="1"/>
            <a:r>
              <a:rPr lang="en-GB" smtClean="0"/>
              <a:t>Hand-crafted motion features</a:t>
            </a:r>
          </a:p>
          <a:p>
            <a:pPr lvl="1"/>
            <a:r>
              <a:rPr lang="en-GB" smtClean="0"/>
              <a:t>NN-based features</a:t>
            </a:r>
          </a:p>
          <a:p>
            <a:pPr lvl="1"/>
            <a:r>
              <a:rPr lang="en-GB" smtClean="0">
                <a:solidFill>
                  <a:srgbClr val="E46C0A"/>
                </a:solidFill>
              </a:rPr>
              <a:t>Text-like motion representations</a:t>
            </a:r>
            <a:endParaRPr lang="en-GB">
              <a:solidFill>
                <a:srgbClr val="E46C0A"/>
              </a:solidFill>
            </a:endParaRPr>
          </a:p>
        </p:txBody>
      </p:sp>
      <p:grpSp>
        <p:nvGrpSpPr>
          <p:cNvPr id="25" name="Skupina 24"/>
          <p:cNvGrpSpPr/>
          <p:nvPr/>
        </p:nvGrpSpPr>
        <p:grpSpPr>
          <a:xfrm>
            <a:off x="467544" y="2522186"/>
            <a:ext cx="2133621" cy="1668060"/>
            <a:chOff x="967908" y="2116695"/>
            <a:chExt cx="2427189" cy="2305629"/>
          </a:xfrm>
        </p:grpSpPr>
        <p:pic>
          <p:nvPicPr>
            <p:cNvPr id="4" name="Picture 4" descr="http://www.cim.mcgill.ca/~gholami/images/MoCap.jpg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35D9C520-ED29-4967-881A-6974F55CBB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14" t="3457" r="11798" b="12506"/>
            <a:stretch/>
          </p:blipFill>
          <p:spPr bwMode="auto">
            <a:xfrm>
              <a:off x="967908" y="2116695"/>
              <a:ext cx="2427189" cy="2305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5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575ED673-F55B-4805-978E-FB171198BC11}"/>
                </a:ext>
              </a:extLst>
            </p:cNvPr>
            <p:cNvSpPr txBox="1"/>
            <p:nvPr/>
          </p:nvSpPr>
          <p:spPr>
            <a:xfrm>
              <a:off x="2244142" y="2687229"/>
              <a:ext cx="1072120" cy="62455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lIns="36000" tIns="36000" rIns="36000" bIns="36000" rtlCol="0">
              <a:spAutoFit/>
            </a:bodyPr>
            <a:lstStyle>
              <a:defPPr>
                <a:defRPr lang="cs-CZ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</a:rPr>
                <a:t>Synchronized</a:t>
              </a:r>
            </a:p>
            <a:p>
              <a:pPr algn="ctr"/>
              <a:r>
                <a:rPr lang="en-US" sz="1200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</a:rPr>
                <a:t>cameras</a:t>
              </a:r>
              <a:endParaRPr lang="cs-CZ" sz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6" name="Přímá spojnice se šipkou 5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FF0A38A6-DE30-4BEA-B8C1-ABFDBAE5C99A}"/>
                </a:ext>
              </a:extLst>
            </p:cNvPr>
            <p:cNvCxnSpPr>
              <a:cxnSpLocks/>
              <a:stCxn id="5" idx="0"/>
            </p:cNvCxnSpPr>
            <p:nvPr/>
          </p:nvCxnSpPr>
          <p:spPr bwMode="auto">
            <a:xfrm flipH="1" flipV="1">
              <a:off x="1120313" y="2490232"/>
              <a:ext cx="1659889" cy="19699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7" name="Přímá spojnice se šipkou 6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53EE0A87-3001-422A-AE91-4501027F4E58}"/>
                </a:ext>
              </a:extLst>
            </p:cNvPr>
            <p:cNvCxnSpPr>
              <a:cxnSpLocks/>
              <a:stCxn id="5" idx="0"/>
            </p:cNvCxnSpPr>
            <p:nvPr/>
          </p:nvCxnSpPr>
          <p:spPr bwMode="auto">
            <a:xfrm flipH="1" flipV="1">
              <a:off x="2056417" y="2490232"/>
              <a:ext cx="723786" cy="19699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8" name="Přímá spojnice se šipkou 7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F26DB86E-1C31-4AEF-BB68-AF46AF3E56E1}"/>
                </a:ext>
              </a:extLst>
            </p:cNvPr>
            <p:cNvCxnSpPr>
              <a:cxnSpLocks/>
              <a:stCxn id="5" idx="0"/>
            </p:cNvCxnSpPr>
            <p:nvPr/>
          </p:nvCxnSpPr>
          <p:spPr bwMode="auto">
            <a:xfrm flipV="1">
              <a:off x="2780203" y="2293235"/>
              <a:ext cx="273262" cy="39399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sp>
        <p:nvSpPr>
          <p:cNvPr id="22" name="Šipka doprava 21"/>
          <p:cNvSpPr/>
          <p:nvPr/>
        </p:nvSpPr>
        <p:spPr>
          <a:xfrm>
            <a:off x="2740038" y="3096437"/>
            <a:ext cx="360000" cy="252000"/>
          </a:xfrm>
          <a:prstGeom prst="rightArrow">
            <a:avLst/>
          </a:prstGeom>
          <a:solidFill>
            <a:schemeClr val="bg2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6" name="Picture 2" descr="Smart AI algorithm -skeleton detection for public security - YouTub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0" t="7148"/>
          <a:stretch/>
        </p:blipFill>
        <p:spPr bwMode="auto">
          <a:xfrm>
            <a:off x="6624464" y="2522188"/>
            <a:ext cx="2124000" cy="155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Šipka doprava 25"/>
          <p:cNvSpPr/>
          <p:nvPr/>
        </p:nvSpPr>
        <p:spPr>
          <a:xfrm flipH="1">
            <a:off x="6125591" y="3096437"/>
            <a:ext cx="360000" cy="252000"/>
          </a:xfrm>
          <a:prstGeom prst="rightArrow">
            <a:avLst/>
          </a:prstGeom>
          <a:solidFill>
            <a:schemeClr val="bg2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4" name="Skupina 23"/>
          <p:cNvGrpSpPr/>
          <p:nvPr/>
        </p:nvGrpSpPr>
        <p:grpSpPr>
          <a:xfrm>
            <a:off x="3238911" y="2380779"/>
            <a:ext cx="2747807" cy="1984325"/>
            <a:chOff x="3185816" y="2380779"/>
            <a:chExt cx="2747807" cy="1984325"/>
          </a:xfrm>
        </p:grpSpPr>
        <p:grpSp>
          <p:nvGrpSpPr>
            <p:cNvPr id="9" name="Group 19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81094C93-5DB0-46F8-BE49-9F37CB8820C1}"/>
                </a:ext>
              </a:extLst>
            </p:cNvPr>
            <p:cNvGrpSpPr/>
            <p:nvPr/>
          </p:nvGrpSpPr>
          <p:grpSpPr>
            <a:xfrm>
              <a:off x="3635896" y="2479358"/>
              <a:ext cx="2016000" cy="409630"/>
              <a:chOff x="872463" y="5389418"/>
              <a:chExt cx="5593669" cy="908530"/>
            </a:xfrm>
          </p:grpSpPr>
          <p:pic>
            <p:nvPicPr>
              <p:cNvPr id="10" name="Picture 11">
                <a:extLst>
                  <a:ext uri="{FF2B5EF4-FFF2-40B4-BE49-F238E27FC236}">
                    <a16:creationId xmlns:a16="http://schemas.microsoft.com/office/drawing/2014/main" xmlns:lc="http://schemas.openxmlformats.org/drawingml/2006/lockedCanvas" xmlns="" id="{7922B3C3-D3AA-4A6B-B83D-A9987B9BF6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2463" y="5389418"/>
                <a:ext cx="651528" cy="905045"/>
              </a:xfrm>
              <a:prstGeom prst="rect">
                <a:avLst/>
              </a:prstGeom>
            </p:spPr>
          </p:pic>
          <p:pic>
            <p:nvPicPr>
              <p:cNvPr id="11" name="Picture 12">
                <a:extLst>
                  <a:ext uri="{FF2B5EF4-FFF2-40B4-BE49-F238E27FC236}">
                    <a16:creationId xmlns:a16="http://schemas.microsoft.com/office/drawing/2014/main" xmlns:lc="http://schemas.openxmlformats.org/drawingml/2006/lockedCanvas" xmlns="" id="{CA558563-8F96-4C68-A458-1EAD9788D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03336" y="5422050"/>
                <a:ext cx="547286" cy="854456"/>
              </a:xfrm>
              <a:prstGeom prst="rect">
                <a:avLst/>
              </a:prstGeom>
            </p:spPr>
          </p:pic>
          <p:pic>
            <p:nvPicPr>
              <p:cNvPr id="12" name="Picture 13">
                <a:extLst>
                  <a:ext uri="{FF2B5EF4-FFF2-40B4-BE49-F238E27FC236}">
                    <a16:creationId xmlns:a16="http://schemas.microsoft.com/office/drawing/2014/main" xmlns:lc="http://schemas.openxmlformats.org/drawingml/2006/lockedCanvas" xmlns="" id="{F47267CB-84FD-4A28-B059-46DF96F2AE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41322" y="5421007"/>
                <a:ext cx="512542" cy="876941"/>
              </a:xfrm>
              <a:prstGeom prst="rect">
                <a:avLst/>
              </a:prstGeom>
            </p:spPr>
          </p:pic>
          <p:pic>
            <p:nvPicPr>
              <p:cNvPr id="13" name="Picture 14">
                <a:extLst>
                  <a:ext uri="{FF2B5EF4-FFF2-40B4-BE49-F238E27FC236}">
                    <a16:creationId xmlns:a16="http://schemas.microsoft.com/office/drawing/2014/main" xmlns:lc="http://schemas.openxmlformats.org/drawingml/2006/lockedCanvas" xmlns="" id="{867623E3-D57D-4571-851D-CB005EB03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73439" y="5408065"/>
                <a:ext cx="608094" cy="876938"/>
              </a:xfrm>
              <a:prstGeom prst="rect">
                <a:avLst/>
              </a:prstGeom>
            </p:spPr>
          </p:pic>
          <p:pic>
            <p:nvPicPr>
              <p:cNvPr id="14" name="Picture 15">
                <a:extLst>
                  <a:ext uri="{FF2B5EF4-FFF2-40B4-BE49-F238E27FC236}">
                    <a16:creationId xmlns:a16="http://schemas.microsoft.com/office/drawing/2014/main" xmlns:lc="http://schemas.openxmlformats.org/drawingml/2006/lockedCanvas" xmlns="" id="{D7427367-896C-4B34-9C27-F8EB25CFFD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49376" y="5433963"/>
                <a:ext cx="668907" cy="837590"/>
              </a:xfrm>
              <a:prstGeom prst="rect">
                <a:avLst/>
              </a:prstGeom>
            </p:spPr>
          </p:pic>
          <p:pic>
            <p:nvPicPr>
              <p:cNvPr id="15" name="Picture 16">
                <a:extLst>
                  <a:ext uri="{FF2B5EF4-FFF2-40B4-BE49-F238E27FC236}">
                    <a16:creationId xmlns:a16="http://schemas.microsoft.com/office/drawing/2014/main" xmlns:lc="http://schemas.openxmlformats.org/drawingml/2006/lockedCanvas" xmlns="" id="{2A923072-8E75-4101-88A6-ECA2A4596B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82011" y="5421235"/>
                <a:ext cx="616778" cy="837583"/>
              </a:xfrm>
              <a:prstGeom prst="rect">
                <a:avLst/>
              </a:prstGeom>
            </p:spPr>
          </p:pic>
          <p:pic>
            <p:nvPicPr>
              <p:cNvPr id="16" name="Picture 17">
                <a:extLst>
                  <a:ext uri="{FF2B5EF4-FFF2-40B4-BE49-F238E27FC236}">
                    <a16:creationId xmlns:a16="http://schemas.microsoft.com/office/drawing/2014/main" xmlns:lc="http://schemas.openxmlformats.org/drawingml/2006/lockedCanvas" xmlns="" id="{D650BD74-6281-4A38-9644-36C7E84381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01470" y="5411609"/>
                <a:ext cx="564662" cy="854456"/>
              </a:xfrm>
              <a:prstGeom prst="rect">
                <a:avLst/>
              </a:prstGeom>
            </p:spPr>
          </p:pic>
        </p:grpSp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5979B9A2-1305-4ADD-AD9F-659B4D4F9E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49" t="9080" b="12225"/>
            <a:stretch/>
          </p:blipFill>
          <p:spPr>
            <a:xfrm>
              <a:off x="3537111" y="3002695"/>
              <a:ext cx="953253" cy="1234813"/>
            </a:xfrm>
            <a:prstGeom prst="rect">
              <a:avLst/>
            </a:prstGeom>
          </p:spPr>
        </p:pic>
        <p:cxnSp>
          <p:nvCxnSpPr>
            <p:cNvPr id="18" name="Přímá spojnice 17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C56F65DD-D614-4FD9-BC07-E1D6203691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5668" y="2836111"/>
              <a:ext cx="442593" cy="467049"/>
            </a:xfrm>
            <a:prstGeom prst="line">
              <a:avLst/>
            </a:prstGeom>
            <a:noFill/>
            <a:ln w="9525" cap="flat" cmpd="sng" algn="ctr">
              <a:solidFill>
                <a:schemeClr val="bg2">
                  <a:lumMod val="50000"/>
                </a:schemeClr>
              </a:solidFill>
              <a:prstDash val="dash"/>
              <a:miter lim="800000"/>
            </a:ln>
            <a:effectLst/>
          </p:spPr>
        </p:cxnSp>
        <p:cxnSp>
          <p:nvCxnSpPr>
            <p:cNvPr id="19" name="Přímá spojnice 18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876218AE-A671-406F-AD63-84BC040897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1694" y="2870646"/>
              <a:ext cx="408670" cy="432514"/>
            </a:xfrm>
            <a:prstGeom prst="line">
              <a:avLst/>
            </a:prstGeom>
            <a:noFill/>
            <a:ln w="9525" cap="flat" cmpd="sng" algn="ctr">
              <a:solidFill>
                <a:schemeClr val="bg2">
                  <a:lumMod val="50000"/>
                </a:schemeClr>
              </a:solidFill>
              <a:prstDash val="dash"/>
              <a:miter lim="800000"/>
            </a:ln>
            <a:effectLst/>
          </p:spPr>
        </p:cxnSp>
        <p:pic>
          <p:nvPicPr>
            <p:cNvPr id="20" name="Grafický objekt 13" descr="Lupa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CC32C7AA-1732-4DDA-87D3-037D19234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:lc="http://schemas.openxmlformats.org/drawingml/2006/lockedCanvas" xmlns="" r:embed="rId17"/>
                </a:ext>
              </a:extLst>
            </a:blip>
            <a:stretch>
              <a:fillRect/>
            </a:stretch>
          </p:blipFill>
          <p:spPr>
            <a:xfrm>
              <a:off x="3720889" y="2398893"/>
              <a:ext cx="721610" cy="721610"/>
            </a:xfrm>
            <a:prstGeom prst="rect">
              <a:avLst/>
            </a:prstGeom>
          </p:spPr>
        </p:pic>
        <p:sp>
          <p:nvSpPr>
            <p:cNvPr id="21" name="TextovéPole 172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4604F7A0-FC7A-43CB-9738-D18B66446ABB}"/>
                </a:ext>
              </a:extLst>
            </p:cNvPr>
            <p:cNvSpPr txBox="1"/>
            <p:nvPr/>
          </p:nvSpPr>
          <p:spPr>
            <a:xfrm>
              <a:off x="4427984" y="3406511"/>
              <a:ext cx="1505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</a:rPr>
                <a:t>Pose</a:t>
              </a:r>
              <a:r>
                <a:rPr lang="en-US" sz="1600" dirty="0">
                  <a:latin typeface="Calibri" panose="020F0502020204030204" pitchFamily="34" charset="0"/>
                </a:rPr>
                <a:t> </a:t>
              </a:r>
              <a:r>
                <a:rPr lang="en-US" sz="1600" dirty="0" smtClean="0">
                  <a:latin typeface="Calibri" panose="020F0502020204030204" pitchFamily="34" charset="0"/>
                </a:rPr>
                <a:t>captured in </a:t>
              </a:r>
              <a:r>
                <a:rPr lang="en-US" sz="1600" dirty="0">
                  <a:latin typeface="Calibri" panose="020F0502020204030204" pitchFamily="34" charset="0"/>
                </a:rPr>
                <a:t>a given</a:t>
              </a:r>
            </a:p>
            <a:p>
              <a:pPr algn="ctr"/>
              <a:r>
                <a:rPr lang="en-US" sz="1600" dirty="0">
                  <a:latin typeface="Calibri" panose="020F0502020204030204" pitchFamily="34" charset="0"/>
                </a:rPr>
                <a:t>time moment</a:t>
              </a:r>
              <a:endParaRPr lang="cs-CZ" sz="1600" dirty="0">
                <a:latin typeface="Calibri" panose="020F0502020204030204" pitchFamily="34" charset="0"/>
              </a:endParaRPr>
            </a:p>
          </p:txBody>
        </p:sp>
        <p:sp>
          <p:nvSpPr>
            <p:cNvPr id="23" name="Obdélník 22"/>
            <p:cNvSpPr/>
            <p:nvPr/>
          </p:nvSpPr>
          <p:spPr>
            <a:xfrm>
              <a:off x="3185816" y="2380779"/>
              <a:ext cx="2747807" cy="1984325"/>
            </a:xfrm>
            <a:prstGeom prst="rect">
              <a:avLst/>
            </a:prstGeom>
            <a:noFill/>
            <a:ln>
              <a:solidFill>
                <a:srgbClr val="E46C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7" name="Zvuk 2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2952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36"/>
    </mc:Choice>
    <mc:Fallback>
      <p:transition spd="slow" advTm="53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Text-based Motion Processing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/>
            <a:r>
              <a:rPr lang="en-GB" sz="2000" smtClean="0"/>
              <a:t>Idea: Let’s transform the motion search problem into a different problem for which good solutions already exist – </a:t>
            </a:r>
            <a:r>
              <a:rPr lang="en-GB" sz="2000" smtClean="0">
                <a:solidFill>
                  <a:srgbClr val="E46C0A"/>
                </a:solidFill>
              </a:rPr>
              <a:t>text retrieval!</a:t>
            </a:r>
          </a:p>
          <a:p>
            <a:pPr marL="342900" lvl="1" indent="-342900"/>
            <a:endParaRPr lang="en-GB" smtClean="0"/>
          </a:p>
          <a:p>
            <a:pPr marL="342900" lvl="1" indent="-342900"/>
            <a:r>
              <a:rPr lang="en-GB" sz="2000" smtClean="0"/>
              <a:t>Challenge I: </a:t>
            </a:r>
            <a:r>
              <a:rPr lang="en-GB" sz="2000" smtClean="0">
                <a:solidFill>
                  <a:srgbClr val="E46C0A"/>
                </a:solidFill>
              </a:rPr>
              <a:t>Transformation of motion data into </a:t>
            </a:r>
            <a:r>
              <a:rPr lang="en-GB" sz="2000" smtClean="0">
                <a:solidFill>
                  <a:schemeClr val="accent6">
                    <a:lumMod val="75000"/>
                  </a:schemeClr>
                </a:solidFill>
              </a:rPr>
              <a:t>text-like representations</a:t>
            </a:r>
          </a:p>
          <a:p>
            <a:pPr lvl="1"/>
            <a:r>
              <a:rPr lang="en-GB" smtClean="0"/>
              <a:t>J</a:t>
            </a:r>
            <a:r>
              <a:rPr lang="en-GB"/>
              <a:t>. Sedmidubsky, P. Budikova, V. Dohnal, and P. Zezula. </a:t>
            </a:r>
            <a:r>
              <a:rPr lang="en-GB" i="1" u="sng"/>
              <a:t>Motion </a:t>
            </a:r>
            <a:r>
              <a:rPr lang="en-GB" i="1" u="sng" smtClean="0"/>
              <a:t>Words</a:t>
            </a:r>
            <a:r>
              <a:rPr lang="en-GB" i="1"/>
              <a:t>: A text-like representation of 3D skeleton </a:t>
            </a:r>
            <a:r>
              <a:rPr lang="en-GB" i="1" smtClean="0"/>
              <a:t>sequences</a:t>
            </a:r>
            <a:r>
              <a:rPr lang="en-GB" smtClean="0"/>
              <a:t>. In </a:t>
            </a:r>
            <a:r>
              <a:rPr lang="en-GB"/>
              <a:t>42nd European Conference on Information Retrieval (ECIR). Springer, 2020, pp. 527– 541</a:t>
            </a:r>
            <a:r>
              <a:rPr lang="en-GB" smtClean="0"/>
              <a:t>.</a:t>
            </a:r>
          </a:p>
          <a:p>
            <a:endParaRPr lang="en-GB" smtClean="0"/>
          </a:p>
          <a:p>
            <a:r>
              <a:rPr lang="en-GB" smtClean="0"/>
              <a:t>Challenge II: </a:t>
            </a:r>
            <a:r>
              <a:rPr lang="en-GB" smtClean="0">
                <a:solidFill>
                  <a:srgbClr val="E46C0A"/>
                </a:solidFill>
              </a:rPr>
              <a:t>Adaptation of </a:t>
            </a:r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text-processing </a:t>
            </a:r>
            <a:r>
              <a:rPr lang="en-GB">
                <a:solidFill>
                  <a:schemeClr val="accent6">
                    <a:lumMod val="75000"/>
                  </a:schemeClr>
                </a:solidFill>
              </a:rPr>
              <a:t>techniques </a:t>
            </a:r>
            <a:endParaRPr lang="en-GB" smtClean="0">
              <a:solidFill>
                <a:schemeClr val="accent6">
                  <a:lumMod val="75000"/>
                </a:schemeClr>
              </a:solidFill>
            </a:endParaRPr>
          </a:p>
          <a:p>
            <a:pPr marL="742950" lvl="2" indent="-342900"/>
            <a:r>
              <a:rPr lang="en-GB" sz="1800" smtClean="0"/>
              <a:t>Can we apply the bag-of-words model and inverted file indexing on the Motion Words?</a:t>
            </a:r>
          </a:p>
          <a:p>
            <a:endParaRPr lang="en-GB"/>
          </a:p>
        </p:txBody>
      </p:sp>
      <p:sp>
        <p:nvSpPr>
          <p:cNvPr id="5" name="Obdélník 4"/>
          <p:cNvSpPr/>
          <p:nvPr/>
        </p:nvSpPr>
        <p:spPr>
          <a:xfrm>
            <a:off x="323528" y="3766738"/>
            <a:ext cx="8640960" cy="1224136"/>
          </a:xfrm>
          <a:prstGeom prst="rect">
            <a:avLst/>
          </a:prstGeom>
          <a:noFill/>
          <a:ln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rdce 5"/>
          <p:cNvSpPr/>
          <p:nvPr/>
        </p:nvSpPr>
        <p:spPr>
          <a:xfrm>
            <a:off x="8128455" y="4053644"/>
            <a:ext cx="564419" cy="457200"/>
          </a:xfrm>
          <a:prstGeom prst="heart">
            <a:avLst/>
          </a:prstGeom>
          <a:solidFill>
            <a:schemeClr val="accent6">
              <a:lumMod val="40000"/>
              <a:lumOff val="60000"/>
            </a:schemeClr>
          </a:solidFill>
          <a:ln w="50800" cmpd="dbl"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4564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905"/>
    </mc:Choice>
    <mc:Fallback>
      <p:transition spd="slow" advTm="69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Motion Words – idea 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smtClean="0"/>
                  <a:t>Cut motion into short, overlapping segments</a:t>
                </a:r>
                <a:endParaRPr lang="en-GB"/>
              </a:p>
              <a:p>
                <a:r>
                  <a:rPr lang="en-GB" smtClean="0"/>
                  <a:t>Quantize </a:t>
                </a:r>
                <a:r>
                  <a:rPr lang="en-GB"/>
                  <a:t>the segment </a:t>
                </a:r>
                <a:r>
                  <a:rPr lang="en-GB" smtClean="0"/>
                  <a:t>space</a:t>
                </a:r>
              </a:p>
              <a:p>
                <a:r>
                  <a:rPr lang="en-GB" smtClean="0"/>
                  <a:t>Represent original sequence by identifiers </a:t>
                </a:r>
              </a:p>
              <a:p>
                <a:pPr marL="354013" indent="-296863">
                  <a:buNone/>
                </a:pPr>
                <a:r>
                  <a:rPr lang="en-GB"/>
                  <a:t>	</a:t>
                </a:r>
                <a:r>
                  <a:rPr lang="en-GB" smtClean="0"/>
                  <a:t>of quantized segments</a:t>
                </a:r>
              </a:p>
              <a:p>
                <a:pPr marL="400050"/>
                <a:endParaRPr lang="en-GB" sz="2000"/>
              </a:p>
              <a:p>
                <a:pPr marL="400050"/>
                <a:endParaRPr lang="en-GB" smtClean="0"/>
              </a:p>
              <a:p>
                <a:pPr marL="400050"/>
                <a:endParaRPr lang="en-GB" sz="2000"/>
              </a:p>
              <a:p>
                <a:pPr marL="400050"/>
                <a:endParaRPr lang="en-GB" smtClean="0"/>
              </a:p>
              <a:p>
                <a:pPr marL="400050"/>
                <a:endParaRPr lang="en-GB" sz="2000"/>
              </a:p>
              <a:p>
                <a:pPr marL="400050"/>
                <a:endParaRPr lang="en-GB" smtClean="0"/>
              </a:p>
              <a:p>
                <a:pPr marL="352425"/>
                <a:r>
                  <a:rPr lang="en-GB" sz="2000" smtClean="0"/>
                  <a:t>Measuring </a:t>
                </a:r>
                <a:r>
                  <a:rPr lang="en-GB" sz="2000"/>
                  <a:t>similarity of MWs:</a:t>
                </a:r>
                <a14:m>
                  <m:oMath xmlns:m="http://schemas.openxmlformats.org/officeDocument/2006/math">
                    <m:r>
                      <a:rPr lang="en-GB" sz="200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GB" sz="2000" i="1" smtClean="0">
                            <a:solidFill>
                              <a:srgbClr val="E46C0A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sz="2000">
                            <a:solidFill>
                              <a:srgbClr val="E46C0A"/>
                            </a:solidFill>
                            <a:latin typeface="Cambria Math"/>
                          </a:rPr>
                          <m:t>𝑚𝑎𝑡𝑐h</m:t>
                        </m:r>
                      </m:e>
                      <m:sup>
                        <m:r>
                          <a:rPr lang="en-GB" sz="2000">
                            <a:solidFill>
                              <a:srgbClr val="E46C0A"/>
                            </a:solidFill>
                            <a:latin typeface="Cambria Math"/>
                          </a:rPr>
                          <m:t>𝑀𝑊</m:t>
                        </m:r>
                      </m:sup>
                    </m:sSup>
                    <m:r>
                      <a:rPr lang="en-GB" sz="2000">
                        <a:solidFill>
                          <a:srgbClr val="E46C0A"/>
                        </a:solidFill>
                        <a:latin typeface="Cambria Math"/>
                      </a:rPr>
                      <m:t>: </m:t>
                    </m:r>
                    <m:r>
                      <a:rPr lang="en-GB" sz="2000">
                        <a:solidFill>
                          <a:srgbClr val="E46C0A"/>
                        </a:solidFill>
                        <a:latin typeface="Cambria Math"/>
                      </a:rPr>
                      <m:t>𝑀𝑊</m:t>
                    </m:r>
                    <m:r>
                      <a:rPr lang="en-GB" sz="2000">
                        <a:solidFill>
                          <a:srgbClr val="E46C0A"/>
                        </a:solidFill>
                        <a:latin typeface="Cambria Math"/>
                      </a:rPr>
                      <m:t>×</m:t>
                    </m:r>
                    <m:r>
                      <a:rPr lang="en-GB" sz="2000">
                        <a:solidFill>
                          <a:srgbClr val="E46C0A"/>
                        </a:solidFill>
                        <a:latin typeface="Cambria Math"/>
                      </a:rPr>
                      <m:t>𝑀𝑊</m:t>
                    </m:r>
                    <m:r>
                      <a:rPr lang="en-GB" sz="2000">
                        <a:solidFill>
                          <a:srgbClr val="E46C0A"/>
                        </a:solidFill>
                        <a:latin typeface="Cambria Math"/>
                      </a:rPr>
                      <m:t> →</m:t>
                    </m:r>
                    <m:d>
                      <m:dPr>
                        <m:begChr m:val="{"/>
                        <m:endChr m:val="}"/>
                        <m:ctrlPr>
                          <a:rPr lang="en-GB" sz="2000" i="1">
                            <a:solidFill>
                              <a:srgbClr val="E46C0A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000">
                            <a:solidFill>
                              <a:srgbClr val="E46C0A"/>
                            </a:solidFill>
                            <a:latin typeface="Cambria Math"/>
                          </a:rPr>
                          <m:t>0,1</m:t>
                        </m:r>
                      </m:e>
                    </m:d>
                  </m:oMath>
                </a14:m>
                <a:endParaRPr lang="en-GB" sz="700" dirty="0"/>
              </a:p>
              <a:p>
                <a:r>
                  <a:rPr lang="en-GB" dirty="0"/>
                  <a:t>Goal: </a:t>
                </a:r>
                <a:r>
                  <a:rPr lang="en-GB" dirty="0">
                    <a:solidFill>
                      <a:srgbClr val="E46C0A"/>
                    </a:solidFill>
                  </a:rPr>
                  <a:t>similarity-preserving quantization</a:t>
                </a:r>
                <a:r>
                  <a:rPr lang="en-GB" dirty="0"/>
                  <a:t>: with high probability,</a:t>
                </a:r>
              </a:p>
              <a:p>
                <a:pPr lvl="1"/>
                <a:r>
                  <a:rPr lang="en-GB" dirty="0">
                    <a:solidFill>
                      <a:srgbClr val="E46C0A"/>
                    </a:solidFill>
                  </a:rPr>
                  <a:t>similar</a:t>
                </a:r>
                <a:r>
                  <a:rPr lang="en-GB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GB" dirty="0"/>
                  <a:t>segment pairs are mapped to </a:t>
                </a:r>
                <a:r>
                  <a:rPr lang="en-GB" dirty="0">
                    <a:solidFill>
                      <a:srgbClr val="E46C0A"/>
                    </a:solidFill>
                  </a:rPr>
                  <a:t>matching</a:t>
                </a:r>
                <a:r>
                  <a:rPr lang="en-GB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GB" dirty="0"/>
                  <a:t>MWs</a:t>
                </a:r>
              </a:p>
              <a:p>
                <a:pPr lvl="1"/>
                <a:r>
                  <a:rPr lang="en-GB" dirty="0">
                    <a:solidFill>
                      <a:srgbClr val="E46C0A"/>
                    </a:solidFill>
                  </a:rPr>
                  <a:t>dissimilar </a:t>
                </a:r>
                <a:r>
                  <a:rPr lang="en-GB" dirty="0"/>
                  <a:t>segment pairs are mapped to </a:t>
                </a:r>
                <a:r>
                  <a:rPr lang="en-GB">
                    <a:solidFill>
                      <a:srgbClr val="E46C0A"/>
                    </a:solidFill>
                  </a:rPr>
                  <a:t>non-matching </a:t>
                </a:r>
                <a:r>
                  <a:rPr lang="en-GB"/>
                  <a:t>MWs</a:t>
                </a:r>
              </a:p>
              <a:p>
                <a:endParaRPr lang="en-GB" smtClean="0"/>
              </a:p>
              <a:p>
                <a:pPr marL="0" indent="0">
                  <a:buNone/>
                </a:pPr>
                <a:endParaRPr lang="en-GB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5"/>
                <a:stretch>
                  <a:fillRect l="-593" t="-596" b="-20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8" name="Skupina 87"/>
          <p:cNvGrpSpPr/>
          <p:nvPr/>
        </p:nvGrpSpPr>
        <p:grpSpPr>
          <a:xfrm>
            <a:off x="6036781" y="1268760"/>
            <a:ext cx="2639675" cy="1512168"/>
            <a:chOff x="6036781" y="1916832"/>
            <a:chExt cx="2639675" cy="1512168"/>
          </a:xfrm>
        </p:grpSpPr>
        <p:sp>
          <p:nvSpPr>
            <p:cNvPr id="4" name="Obdélník 84">
              <a:extLst>
                <a:ext uri="{FF2B5EF4-FFF2-40B4-BE49-F238E27FC236}">
                  <a16:creationId xmlns:a16="http://schemas.microsoft.com/office/drawing/2014/main" xmlns="" id="{AFABDC39-8A80-43E9-86A1-8E0DF8951CDE}"/>
                </a:ext>
              </a:extLst>
            </p:cNvPr>
            <p:cNvSpPr/>
            <p:nvPr/>
          </p:nvSpPr>
          <p:spPr bwMode="auto">
            <a:xfrm>
              <a:off x="6292796" y="2666784"/>
              <a:ext cx="486024" cy="14400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070" fontAlgn="base">
                <a:spcBef>
                  <a:spcPct val="0"/>
                </a:spcBef>
                <a:spcAft>
                  <a:spcPct val="0"/>
                </a:spcAft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" name="Obdélník 85">
              <a:extLst>
                <a:ext uri="{FF2B5EF4-FFF2-40B4-BE49-F238E27FC236}">
                  <a16:creationId xmlns:a16="http://schemas.microsoft.com/office/drawing/2014/main" xmlns="" id="{888A00F5-C1B5-4F91-9482-B022C9086709}"/>
                </a:ext>
              </a:extLst>
            </p:cNvPr>
            <p:cNvSpPr/>
            <p:nvPr/>
          </p:nvSpPr>
          <p:spPr bwMode="auto">
            <a:xfrm>
              <a:off x="6668707" y="2666784"/>
              <a:ext cx="486024" cy="14400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070" fontAlgn="base">
                <a:spcBef>
                  <a:spcPct val="0"/>
                </a:spcBef>
                <a:spcAft>
                  <a:spcPct val="0"/>
                </a:spcAft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" name="Obdélník 86">
              <a:extLst>
                <a:ext uri="{FF2B5EF4-FFF2-40B4-BE49-F238E27FC236}">
                  <a16:creationId xmlns:a16="http://schemas.microsoft.com/office/drawing/2014/main" xmlns="" id="{93FB3294-1509-4FC6-819B-A251E7970ECF}"/>
                </a:ext>
              </a:extLst>
            </p:cNvPr>
            <p:cNvSpPr/>
            <p:nvPr/>
          </p:nvSpPr>
          <p:spPr bwMode="auto">
            <a:xfrm>
              <a:off x="7154785" y="2666784"/>
              <a:ext cx="486024" cy="14400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070" fontAlgn="base">
                <a:spcBef>
                  <a:spcPct val="0"/>
                </a:spcBef>
                <a:spcAft>
                  <a:spcPct val="0"/>
                </a:spcAft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" name="Obdélník 87">
              <a:extLst>
                <a:ext uri="{FF2B5EF4-FFF2-40B4-BE49-F238E27FC236}">
                  <a16:creationId xmlns:a16="http://schemas.microsoft.com/office/drawing/2014/main" xmlns="" id="{CDFA9DD1-61C7-41E7-A56B-7634527D1495}"/>
                </a:ext>
              </a:extLst>
            </p:cNvPr>
            <p:cNvSpPr/>
            <p:nvPr/>
          </p:nvSpPr>
          <p:spPr bwMode="auto">
            <a:xfrm>
              <a:off x="7645478" y="2666784"/>
              <a:ext cx="486024" cy="14400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070" fontAlgn="base">
                <a:spcBef>
                  <a:spcPct val="0"/>
                </a:spcBef>
                <a:spcAft>
                  <a:spcPct val="0"/>
                </a:spcAft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" name="Obdélník 90">
              <a:extLst>
                <a:ext uri="{FF2B5EF4-FFF2-40B4-BE49-F238E27FC236}">
                  <a16:creationId xmlns:a16="http://schemas.microsoft.com/office/drawing/2014/main" xmlns="" id="{B754BCE5-56D2-400C-B63B-A6EE67525DBA}"/>
                </a:ext>
              </a:extLst>
            </p:cNvPr>
            <p:cNvSpPr/>
            <p:nvPr/>
          </p:nvSpPr>
          <p:spPr bwMode="auto">
            <a:xfrm>
              <a:off x="6457250" y="2807089"/>
              <a:ext cx="486024" cy="14400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070" fontAlgn="base">
                <a:spcBef>
                  <a:spcPct val="0"/>
                </a:spcBef>
                <a:spcAft>
                  <a:spcPct val="0"/>
                </a:spcAft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" name="Obdélník 91">
              <a:extLst>
                <a:ext uri="{FF2B5EF4-FFF2-40B4-BE49-F238E27FC236}">
                  <a16:creationId xmlns:a16="http://schemas.microsoft.com/office/drawing/2014/main" xmlns="" id="{774129A4-B2A9-482B-8E49-4170E6FC4F86}"/>
                </a:ext>
              </a:extLst>
            </p:cNvPr>
            <p:cNvSpPr/>
            <p:nvPr/>
          </p:nvSpPr>
          <p:spPr bwMode="auto">
            <a:xfrm>
              <a:off x="6947943" y="2807089"/>
              <a:ext cx="486024" cy="14400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070" fontAlgn="base">
                <a:spcBef>
                  <a:spcPct val="0"/>
                </a:spcBef>
                <a:spcAft>
                  <a:spcPct val="0"/>
                </a:spcAft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" name="Obdélník 92">
              <a:extLst>
                <a:ext uri="{FF2B5EF4-FFF2-40B4-BE49-F238E27FC236}">
                  <a16:creationId xmlns:a16="http://schemas.microsoft.com/office/drawing/2014/main" xmlns="" id="{ECFBE059-3C33-414F-BF26-04389CF37A46}"/>
                </a:ext>
              </a:extLst>
            </p:cNvPr>
            <p:cNvSpPr/>
            <p:nvPr/>
          </p:nvSpPr>
          <p:spPr bwMode="auto">
            <a:xfrm>
              <a:off x="7434021" y="2807089"/>
              <a:ext cx="486024" cy="14400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070" fontAlgn="base">
                <a:spcBef>
                  <a:spcPct val="0"/>
                </a:spcBef>
                <a:spcAft>
                  <a:spcPct val="0"/>
                </a:spcAft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" name="Obdélník 93">
              <a:extLst>
                <a:ext uri="{FF2B5EF4-FFF2-40B4-BE49-F238E27FC236}">
                  <a16:creationId xmlns:a16="http://schemas.microsoft.com/office/drawing/2014/main" xmlns="" id="{ADAB6DFC-3CA6-4672-BA94-8DD8EAACD69B}"/>
                </a:ext>
              </a:extLst>
            </p:cNvPr>
            <p:cNvSpPr/>
            <p:nvPr/>
          </p:nvSpPr>
          <p:spPr bwMode="auto">
            <a:xfrm>
              <a:off x="7917093" y="2807089"/>
              <a:ext cx="486024" cy="14400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070" fontAlgn="base">
                <a:spcBef>
                  <a:spcPct val="0"/>
                </a:spcBef>
                <a:spcAft>
                  <a:spcPct val="0"/>
                </a:spcAft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cxnSp>
          <p:nvCxnSpPr>
            <p:cNvPr id="12" name="Straight Arrow Connector 271">
              <a:extLst>
                <a:ext uri="{FF2B5EF4-FFF2-40B4-BE49-F238E27FC236}">
                  <a16:creationId xmlns:a16="http://schemas.microsoft.com/office/drawing/2014/main" xmlns="" id="{002D1DED-09B8-4332-B2AB-F524F4A4BAEB}"/>
                </a:ext>
              </a:extLst>
            </p:cNvPr>
            <p:cNvCxnSpPr>
              <a:cxnSpLocks/>
            </p:cNvCxnSpPr>
            <p:nvPr/>
          </p:nvCxnSpPr>
          <p:spPr>
            <a:xfrm>
              <a:off x="6481889" y="2748626"/>
              <a:ext cx="0" cy="396000"/>
            </a:xfrm>
            <a:prstGeom prst="straightConnector1">
              <a:avLst/>
            </a:prstGeom>
            <a:ln cap="rnd">
              <a:solidFill>
                <a:schemeClr val="accent1">
                  <a:lumMod val="75000"/>
                </a:schemeClr>
              </a:solidFill>
              <a:prstDash val="dash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272">
              <a:extLst>
                <a:ext uri="{FF2B5EF4-FFF2-40B4-BE49-F238E27FC236}">
                  <a16:creationId xmlns:a16="http://schemas.microsoft.com/office/drawing/2014/main" xmlns="" id="{CFB00961-8DE0-4325-A861-3EFB1617A75C}"/>
                </a:ext>
              </a:extLst>
            </p:cNvPr>
            <p:cNvCxnSpPr>
              <a:cxnSpLocks/>
            </p:cNvCxnSpPr>
            <p:nvPr/>
          </p:nvCxnSpPr>
          <p:spPr>
            <a:xfrm>
              <a:off x="6718847" y="2865694"/>
              <a:ext cx="0" cy="288000"/>
            </a:xfrm>
            <a:prstGeom prst="straightConnector1">
              <a:avLst/>
            </a:prstGeom>
            <a:ln cap="rnd">
              <a:solidFill>
                <a:schemeClr val="accent1">
                  <a:lumMod val="75000"/>
                </a:schemeClr>
              </a:solidFill>
              <a:prstDash val="dash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49">
              <a:extLst>
                <a:ext uri="{FF2B5EF4-FFF2-40B4-BE49-F238E27FC236}">
                  <a16:creationId xmlns:a16="http://schemas.microsoft.com/office/drawing/2014/main" xmlns="" id="{A8145250-6BFB-4297-BEAD-2D0E6A275DC1}"/>
                </a:ext>
              </a:extLst>
            </p:cNvPr>
            <p:cNvSpPr txBox="1"/>
            <p:nvPr/>
          </p:nvSpPr>
          <p:spPr>
            <a:xfrm>
              <a:off x="6234759" y="2694915"/>
              <a:ext cx="283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+mj-lt"/>
                </a:rPr>
                <a:t>…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5" name="TextBox 274">
              <a:extLst>
                <a:ext uri="{FF2B5EF4-FFF2-40B4-BE49-F238E27FC236}">
                  <a16:creationId xmlns:a16="http://schemas.microsoft.com/office/drawing/2014/main" xmlns="" id="{3364CEAB-0A1E-424F-AD9B-57DDFD007E17}"/>
                </a:ext>
              </a:extLst>
            </p:cNvPr>
            <p:cNvSpPr txBox="1"/>
            <p:nvPr/>
          </p:nvSpPr>
          <p:spPr>
            <a:xfrm>
              <a:off x="8356710" y="2694915"/>
              <a:ext cx="283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+mj-lt"/>
                </a:rPr>
                <a:t>…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</a:endParaRPr>
            </a:p>
          </p:txBody>
        </p:sp>
        <p:cxnSp>
          <p:nvCxnSpPr>
            <p:cNvPr id="16" name="Straight Arrow Connector 275">
              <a:extLst>
                <a:ext uri="{FF2B5EF4-FFF2-40B4-BE49-F238E27FC236}">
                  <a16:creationId xmlns:a16="http://schemas.microsoft.com/office/drawing/2014/main" xmlns="" id="{4C25CF15-F671-40DF-93F5-706CE6F46C03}"/>
                </a:ext>
              </a:extLst>
            </p:cNvPr>
            <p:cNvCxnSpPr>
              <a:cxnSpLocks/>
            </p:cNvCxnSpPr>
            <p:nvPr/>
          </p:nvCxnSpPr>
          <p:spPr>
            <a:xfrm>
              <a:off x="7192762" y="2865694"/>
              <a:ext cx="0" cy="288000"/>
            </a:xfrm>
            <a:prstGeom prst="straightConnector1">
              <a:avLst/>
            </a:prstGeom>
            <a:ln cap="rnd">
              <a:solidFill>
                <a:schemeClr val="accent1">
                  <a:lumMod val="75000"/>
                </a:schemeClr>
              </a:solidFill>
              <a:prstDash val="dash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276">
              <a:extLst>
                <a:ext uri="{FF2B5EF4-FFF2-40B4-BE49-F238E27FC236}">
                  <a16:creationId xmlns:a16="http://schemas.microsoft.com/office/drawing/2014/main" xmlns="" id="{110EA68E-46B0-422F-A3CD-70443FE0B35E}"/>
                </a:ext>
              </a:extLst>
            </p:cNvPr>
            <p:cNvCxnSpPr>
              <a:cxnSpLocks/>
            </p:cNvCxnSpPr>
            <p:nvPr/>
          </p:nvCxnSpPr>
          <p:spPr>
            <a:xfrm>
              <a:off x="6955805" y="2748626"/>
              <a:ext cx="0" cy="396000"/>
            </a:xfrm>
            <a:prstGeom prst="straightConnector1">
              <a:avLst/>
            </a:prstGeom>
            <a:ln cap="rnd">
              <a:solidFill>
                <a:schemeClr val="accent1">
                  <a:lumMod val="75000"/>
                </a:schemeClr>
              </a:solidFill>
              <a:prstDash val="dash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277">
              <a:extLst>
                <a:ext uri="{FF2B5EF4-FFF2-40B4-BE49-F238E27FC236}">
                  <a16:creationId xmlns:a16="http://schemas.microsoft.com/office/drawing/2014/main" xmlns="" id="{2611CC00-FC2D-44E4-BB27-94CC9B05A91B}"/>
                </a:ext>
              </a:extLst>
            </p:cNvPr>
            <p:cNvCxnSpPr>
              <a:cxnSpLocks/>
            </p:cNvCxnSpPr>
            <p:nvPr/>
          </p:nvCxnSpPr>
          <p:spPr>
            <a:xfrm>
              <a:off x="7429720" y="2748626"/>
              <a:ext cx="0" cy="396000"/>
            </a:xfrm>
            <a:prstGeom prst="straightConnector1">
              <a:avLst/>
            </a:prstGeom>
            <a:ln cap="rnd">
              <a:solidFill>
                <a:schemeClr val="accent1">
                  <a:lumMod val="75000"/>
                </a:schemeClr>
              </a:solidFill>
              <a:prstDash val="dash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82">
              <a:extLst>
                <a:ext uri="{FF2B5EF4-FFF2-40B4-BE49-F238E27FC236}">
                  <a16:creationId xmlns:a16="http://schemas.microsoft.com/office/drawing/2014/main" xmlns="" id="{FC09A681-F4D0-48F5-9F01-29919B84B6B5}"/>
                </a:ext>
              </a:extLst>
            </p:cNvPr>
            <p:cNvCxnSpPr>
              <a:cxnSpLocks/>
            </p:cNvCxnSpPr>
            <p:nvPr/>
          </p:nvCxnSpPr>
          <p:spPr>
            <a:xfrm>
              <a:off x="6096432" y="2666285"/>
              <a:ext cx="189009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83">
              <a:extLst>
                <a:ext uri="{FF2B5EF4-FFF2-40B4-BE49-F238E27FC236}">
                  <a16:creationId xmlns:a16="http://schemas.microsoft.com/office/drawing/2014/main" xmlns="" id="{0FFE3BA0-49B0-47A9-B700-BFF27BB0F11C}"/>
                </a:ext>
              </a:extLst>
            </p:cNvPr>
            <p:cNvCxnSpPr>
              <a:cxnSpLocks/>
            </p:cNvCxnSpPr>
            <p:nvPr/>
          </p:nvCxnSpPr>
          <p:spPr>
            <a:xfrm>
              <a:off x="6103576" y="2809160"/>
              <a:ext cx="189009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84">
              <a:extLst>
                <a:ext uri="{FF2B5EF4-FFF2-40B4-BE49-F238E27FC236}">
                  <a16:creationId xmlns:a16="http://schemas.microsoft.com/office/drawing/2014/main" xmlns="" id="{220675F7-1687-4134-B0F8-80CDE7614954}"/>
                </a:ext>
              </a:extLst>
            </p:cNvPr>
            <p:cNvCxnSpPr>
              <a:cxnSpLocks/>
            </p:cNvCxnSpPr>
            <p:nvPr/>
          </p:nvCxnSpPr>
          <p:spPr>
            <a:xfrm>
              <a:off x="6246458" y="2809160"/>
              <a:ext cx="189009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85">
              <a:extLst>
                <a:ext uri="{FF2B5EF4-FFF2-40B4-BE49-F238E27FC236}">
                  <a16:creationId xmlns:a16="http://schemas.microsoft.com/office/drawing/2014/main" xmlns="" id="{98F7BCFD-DA1D-425C-AE29-8659D02E7588}"/>
                </a:ext>
              </a:extLst>
            </p:cNvPr>
            <p:cNvCxnSpPr>
              <a:cxnSpLocks/>
            </p:cNvCxnSpPr>
            <p:nvPr/>
          </p:nvCxnSpPr>
          <p:spPr>
            <a:xfrm>
              <a:off x="6259318" y="2952035"/>
              <a:ext cx="189009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86">
              <a:extLst>
                <a:ext uri="{FF2B5EF4-FFF2-40B4-BE49-F238E27FC236}">
                  <a16:creationId xmlns:a16="http://schemas.microsoft.com/office/drawing/2014/main" xmlns="" id="{1968A022-358F-46C0-B0FF-51E6A828FC82}"/>
                </a:ext>
              </a:extLst>
            </p:cNvPr>
            <p:cNvCxnSpPr>
              <a:cxnSpLocks/>
            </p:cNvCxnSpPr>
            <p:nvPr/>
          </p:nvCxnSpPr>
          <p:spPr>
            <a:xfrm>
              <a:off x="8405279" y="2808214"/>
              <a:ext cx="189009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87">
              <a:extLst>
                <a:ext uri="{FF2B5EF4-FFF2-40B4-BE49-F238E27FC236}">
                  <a16:creationId xmlns:a16="http://schemas.microsoft.com/office/drawing/2014/main" xmlns="" id="{8FBDE996-A3FC-40DD-BCD3-53DE36880E2A}"/>
                </a:ext>
              </a:extLst>
            </p:cNvPr>
            <p:cNvCxnSpPr>
              <a:cxnSpLocks/>
            </p:cNvCxnSpPr>
            <p:nvPr/>
          </p:nvCxnSpPr>
          <p:spPr>
            <a:xfrm>
              <a:off x="8412423" y="2951089"/>
              <a:ext cx="189009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88">
              <a:extLst>
                <a:ext uri="{FF2B5EF4-FFF2-40B4-BE49-F238E27FC236}">
                  <a16:creationId xmlns:a16="http://schemas.microsoft.com/office/drawing/2014/main" xmlns="" id="{2D3ED948-0372-4487-9939-1E85BEEE602A}"/>
                </a:ext>
              </a:extLst>
            </p:cNvPr>
            <p:cNvCxnSpPr>
              <a:cxnSpLocks/>
            </p:cNvCxnSpPr>
            <p:nvPr/>
          </p:nvCxnSpPr>
          <p:spPr>
            <a:xfrm>
              <a:off x="8133145" y="2664214"/>
              <a:ext cx="189009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89">
              <a:extLst>
                <a:ext uri="{FF2B5EF4-FFF2-40B4-BE49-F238E27FC236}">
                  <a16:creationId xmlns:a16="http://schemas.microsoft.com/office/drawing/2014/main" xmlns="" id="{B58DDC23-B529-41D5-A9FE-A52F71BA314F}"/>
                </a:ext>
              </a:extLst>
            </p:cNvPr>
            <p:cNvCxnSpPr>
              <a:cxnSpLocks/>
            </p:cNvCxnSpPr>
            <p:nvPr/>
          </p:nvCxnSpPr>
          <p:spPr>
            <a:xfrm>
              <a:off x="8140289" y="2807089"/>
              <a:ext cx="189009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90">
              <a:extLst>
                <a:ext uri="{FF2B5EF4-FFF2-40B4-BE49-F238E27FC236}">
                  <a16:creationId xmlns:a16="http://schemas.microsoft.com/office/drawing/2014/main" xmlns="" id="{4F4A032F-C5AE-44D9-88BB-8ADD50E81B7C}"/>
                </a:ext>
              </a:extLst>
            </p:cNvPr>
            <p:cNvCxnSpPr>
              <a:cxnSpLocks/>
            </p:cNvCxnSpPr>
            <p:nvPr/>
          </p:nvCxnSpPr>
          <p:spPr>
            <a:xfrm>
              <a:off x="7659562" y="2865694"/>
              <a:ext cx="0" cy="288000"/>
            </a:xfrm>
            <a:prstGeom prst="straightConnector1">
              <a:avLst/>
            </a:prstGeom>
            <a:ln cap="rnd">
              <a:solidFill>
                <a:schemeClr val="accent1">
                  <a:lumMod val="75000"/>
                </a:schemeClr>
              </a:solidFill>
              <a:prstDash val="dash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91">
              <a:extLst>
                <a:ext uri="{FF2B5EF4-FFF2-40B4-BE49-F238E27FC236}">
                  <a16:creationId xmlns:a16="http://schemas.microsoft.com/office/drawing/2014/main" xmlns="" id="{96399FB2-DC7B-479E-ACB7-23AB33512BDE}"/>
                </a:ext>
              </a:extLst>
            </p:cNvPr>
            <p:cNvCxnSpPr>
              <a:cxnSpLocks/>
            </p:cNvCxnSpPr>
            <p:nvPr/>
          </p:nvCxnSpPr>
          <p:spPr>
            <a:xfrm>
              <a:off x="8133478" y="2865694"/>
              <a:ext cx="0" cy="288000"/>
            </a:xfrm>
            <a:prstGeom prst="straightConnector1">
              <a:avLst/>
            </a:prstGeom>
            <a:ln cap="rnd">
              <a:solidFill>
                <a:schemeClr val="accent1">
                  <a:lumMod val="75000"/>
                </a:schemeClr>
              </a:solidFill>
              <a:prstDash val="dash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92">
              <a:extLst>
                <a:ext uri="{FF2B5EF4-FFF2-40B4-BE49-F238E27FC236}">
                  <a16:creationId xmlns:a16="http://schemas.microsoft.com/office/drawing/2014/main" xmlns="" id="{8FD2EF03-180E-446A-8620-69EF8708B287}"/>
                </a:ext>
              </a:extLst>
            </p:cNvPr>
            <p:cNvCxnSpPr>
              <a:cxnSpLocks/>
            </p:cNvCxnSpPr>
            <p:nvPr/>
          </p:nvCxnSpPr>
          <p:spPr>
            <a:xfrm>
              <a:off x="7896520" y="2748626"/>
              <a:ext cx="0" cy="396000"/>
            </a:xfrm>
            <a:prstGeom prst="straightConnector1">
              <a:avLst/>
            </a:prstGeom>
            <a:ln cap="rnd">
              <a:solidFill>
                <a:schemeClr val="accent1">
                  <a:lumMod val="75000"/>
                </a:schemeClr>
              </a:solidFill>
              <a:prstDash val="dash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3">
              <a:extLst>
                <a:ext uri="{FF2B5EF4-FFF2-40B4-BE49-F238E27FC236}">
                  <a16:creationId xmlns:a16="http://schemas.microsoft.com/office/drawing/2014/main" xmlns="" id="{7E897307-DB88-4E37-B56D-73D7947D363E}"/>
                </a:ext>
              </a:extLst>
            </p:cNvPr>
            <p:cNvSpPr txBox="1"/>
            <p:nvPr/>
          </p:nvSpPr>
          <p:spPr>
            <a:xfrm flipH="1">
              <a:off x="6198080" y="3121223"/>
              <a:ext cx="2381934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200" b="1">
                  <a:solidFill>
                    <a:schemeClr val="accent2"/>
                  </a:solidFill>
                  <a:latin typeface="+mj-lt"/>
                </a:defRPr>
              </a:lvl1pPr>
            </a:lstStyle>
            <a:p>
              <a:r>
                <a:rPr lang="en-US" sz="1400" b="0" dirty="0">
                  <a:solidFill>
                    <a:schemeClr val="accent1">
                      <a:lumMod val="75000"/>
                    </a:schemeClr>
                  </a:solidFill>
                </a:rPr>
                <a:t>… A,  A,  B,  O,  M,  M,  P,  D, …  </a:t>
              </a:r>
            </a:p>
          </p:txBody>
        </p:sp>
        <p:sp>
          <p:nvSpPr>
            <p:cNvPr id="31" name="Obdélník 6">
              <a:extLst>
                <a:ext uri="{FF2B5EF4-FFF2-40B4-BE49-F238E27FC236}">
                  <a16:creationId xmlns:a16="http://schemas.microsoft.com/office/drawing/2014/main" xmlns="" id="{4F03EBF6-EEA4-402B-9786-F1EF41A89D4B}"/>
                </a:ext>
              </a:extLst>
            </p:cNvPr>
            <p:cNvSpPr/>
            <p:nvPr/>
          </p:nvSpPr>
          <p:spPr bwMode="auto">
            <a:xfrm>
              <a:off x="6285441" y="2031740"/>
              <a:ext cx="2149767" cy="14400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/>
            <a:p>
              <a:pPr defTabSz="642070" fontAlgn="base">
                <a:spcBef>
                  <a:spcPct val="0"/>
                </a:spcBef>
                <a:spcAft>
                  <a:spcPct val="0"/>
                </a:spcAft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2" name="TextBox 274">
              <a:extLst>
                <a:ext uri="{FF2B5EF4-FFF2-40B4-BE49-F238E27FC236}">
                  <a16:creationId xmlns:a16="http://schemas.microsoft.com/office/drawing/2014/main" xmlns="" id="{3364CEAB-0A1E-424F-AD9B-57DDFD007E17}"/>
                </a:ext>
              </a:extLst>
            </p:cNvPr>
            <p:cNvSpPr txBox="1"/>
            <p:nvPr/>
          </p:nvSpPr>
          <p:spPr>
            <a:xfrm>
              <a:off x="8392607" y="1918321"/>
              <a:ext cx="283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+mj-lt"/>
                </a:rPr>
                <a:t>…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</a:endParaRPr>
            </a:p>
          </p:txBody>
        </p:sp>
        <p:cxnSp>
          <p:nvCxnSpPr>
            <p:cNvPr id="33" name="Straight Connector 286">
              <a:extLst>
                <a:ext uri="{FF2B5EF4-FFF2-40B4-BE49-F238E27FC236}">
                  <a16:creationId xmlns:a16="http://schemas.microsoft.com/office/drawing/2014/main" xmlns="" id="{1968A022-358F-46C0-B0FF-51E6A828FC82}"/>
                </a:ext>
              </a:extLst>
            </p:cNvPr>
            <p:cNvCxnSpPr>
              <a:cxnSpLocks/>
            </p:cNvCxnSpPr>
            <p:nvPr/>
          </p:nvCxnSpPr>
          <p:spPr>
            <a:xfrm>
              <a:off x="8441176" y="2031620"/>
              <a:ext cx="189009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87">
              <a:extLst>
                <a:ext uri="{FF2B5EF4-FFF2-40B4-BE49-F238E27FC236}">
                  <a16:creationId xmlns:a16="http://schemas.microsoft.com/office/drawing/2014/main" xmlns="" id="{8FBDE996-A3FC-40DD-BCD3-53DE36880E2A}"/>
                </a:ext>
              </a:extLst>
            </p:cNvPr>
            <p:cNvCxnSpPr>
              <a:cxnSpLocks/>
            </p:cNvCxnSpPr>
            <p:nvPr/>
          </p:nvCxnSpPr>
          <p:spPr>
            <a:xfrm>
              <a:off x="8448320" y="2174495"/>
              <a:ext cx="189009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282">
              <a:extLst>
                <a:ext uri="{FF2B5EF4-FFF2-40B4-BE49-F238E27FC236}">
                  <a16:creationId xmlns:a16="http://schemas.microsoft.com/office/drawing/2014/main" xmlns="" id="{FC09A681-F4D0-48F5-9F01-29919B84B6B5}"/>
                </a:ext>
              </a:extLst>
            </p:cNvPr>
            <p:cNvCxnSpPr>
              <a:cxnSpLocks/>
            </p:cNvCxnSpPr>
            <p:nvPr/>
          </p:nvCxnSpPr>
          <p:spPr>
            <a:xfrm>
              <a:off x="6087769" y="2031724"/>
              <a:ext cx="189009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83">
              <a:extLst>
                <a:ext uri="{FF2B5EF4-FFF2-40B4-BE49-F238E27FC236}">
                  <a16:creationId xmlns:a16="http://schemas.microsoft.com/office/drawing/2014/main" xmlns="" id="{0FFE3BA0-49B0-47A9-B700-BFF27BB0F11C}"/>
                </a:ext>
              </a:extLst>
            </p:cNvPr>
            <p:cNvCxnSpPr>
              <a:cxnSpLocks/>
            </p:cNvCxnSpPr>
            <p:nvPr/>
          </p:nvCxnSpPr>
          <p:spPr>
            <a:xfrm>
              <a:off x="6094913" y="2174599"/>
              <a:ext cx="189009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274">
              <a:extLst>
                <a:ext uri="{FF2B5EF4-FFF2-40B4-BE49-F238E27FC236}">
                  <a16:creationId xmlns:a16="http://schemas.microsoft.com/office/drawing/2014/main" xmlns="" id="{3364CEAB-0A1E-424F-AD9B-57DDFD007E17}"/>
                </a:ext>
              </a:extLst>
            </p:cNvPr>
            <p:cNvSpPr txBox="1"/>
            <p:nvPr/>
          </p:nvSpPr>
          <p:spPr>
            <a:xfrm>
              <a:off x="6036781" y="1916832"/>
              <a:ext cx="283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+mj-lt"/>
                </a:rPr>
                <a:t>…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38" name="Šipka dolů 37"/>
            <p:cNvSpPr/>
            <p:nvPr/>
          </p:nvSpPr>
          <p:spPr>
            <a:xfrm>
              <a:off x="7154731" y="2226098"/>
              <a:ext cx="205593" cy="338806"/>
            </a:xfrm>
            <a:prstGeom prst="down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9" name="Obdélník 84">
            <a:extLst>
              <a:ext uri="{FF2B5EF4-FFF2-40B4-BE49-F238E27FC236}">
                <a16:creationId xmlns:a16="http://schemas.microsoft.com/office/drawing/2014/main" xmlns="" id="{38016477-83BC-4266-BBDB-07D5A809998F}"/>
              </a:ext>
            </a:extLst>
          </p:cNvPr>
          <p:cNvSpPr/>
          <p:nvPr/>
        </p:nvSpPr>
        <p:spPr bwMode="auto">
          <a:xfrm>
            <a:off x="1144327" y="3262558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0" name="Obdélník 85">
            <a:extLst>
              <a:ext uri="{FF2B5EF4-FFF2-40B4-BE49-F238E27FC236}">
                <a16:creationId xmlns:a16="http://schemas.microsoft.com/office/drawing/2014/main" xmlns="" id="{C6A694BE-FF65-40C5-9592-8864BEE90700}"/>
              </a:ext>
            </a:extLst>
          </p:cNvPr>
          <p:cNvSpPr/>
          <p:nvPr/>
        </p:nvSpPr>
        <p:spPr bwMode="auto">
          <a:xfrm>
            <a:off x="1645516" y="3262558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1" name="Obdélník 86">
            <a:extLst>
              <a:ext uri="{FF2B5EF4-FFF2-40B4-BE49-F238E27FC236}">
                <a16:creationId xmlns:a16="http://schemas.microsoft.com/office/drawing/2014/main" xmlns="" id="{72C1FFAF-1708-47B0-A148-BCCA53624672}"/>
              </a:ext>
            </a:extLst>
          </p:cNvPr>
          <p:cNvSpPr/>
          <p:nvPr/>
        </p:nvSpPr>
        <p:spPr bwMode="auto">
          <a:xfrm>
            <a:off x="2293588" y="3262558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2" name="Obdélník 87">
            <a:extLst>
              <a:ext uri="{FF2B5EF4-FFF2-40B4-BE49-F238E27FC236}">
                <a16:creationId xmlns:a16="http://schemas.microsoft.com/office/drawing/2014/main" xmlns="" id="{38429F1E-B933-4B10-A3CE-B67060C9F31C}"/>
              </a:ext>
            </a:extLst>
          </p:cNvPr>
          <p:cNvSpPr/>
          <p:nvPr/>
        </p:nvSpPr>
        <p:spPr bwMode="auto">
          <a:xfrm>
            <a:off x="2947812" y="3262558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3" name="Obdélník 88">
            <a:extLst>
              <a:ext uri="{FF2B5EF4-FFF2-40B4-BE49-F238E27FC236}">
                <a16:creationId xmlns:a16="http://schemas.microsoft.com/office/drawing/2014/main" xmlns="" id="{EFCE1408-BBF9-43F9-BF6C-B8CFEA96B9A7}"/>
              </a:ext>
            </a:extLst>
          </p:cNvPr>
          <p:cNvSpPr/>
          <p:nvPr/>
        </p:nvSpPr>
        <p:spPr bwMode="auto">
          <a:xfrm>
            <a:off x="3576748" y="3262558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4" name="Obdélník 90">
            <a:extLst>
              <a:ext uri="{FF2B5EF4-FFF2-40B4-BE49-F238E27FC236}">
                <a16:creationId xmlns:a16="http://schemas.microsoft.com/office/drawing/2014/main" xmlns="" id="{53388374-ECE8-4C53-B6E5-B07D9153DA9E}"/>
              </a:ext>
            </a:extLst>
          </p:cNvPr>
          <p:cNvSpPr/>
          <p:nvPr/>
        </p:nvSpPr>
        <p:spPr bwMode="auto">
          <a:xfrm>
            <a:off x="1325488" y="3402863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5" name="Obdélník 91">
            <a:extLst>
              <a:ext uri="{FF2B5EF4-FFF2-40B4-BE49-F238E27FC236}">
                <a16:creationId xmlns:a16="http://schemas.microsoft.com/office/drawing/2014/main" xmlns="" id="{0689A9DE-44BD-4ED1-8BAD-804A19C26FA7}"/>
              </a:ext>
            </a:extLst>
          </p:cNvPr>
          <p:cNvSpPr/>
          <p:nvPr/>
        </p:nvSpPr>
        <p:spPr bwMode="auto">
          <a:xfrm>
            <a:off x="1979712" y="3402863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6" name="Obdélník 92">
            <a:extLst>
              <a:ext uri="{FF2B5EF4-FFF2-40B4-BE49-F238E27FC236}">
                <a16:creationId xmlns:a16="http://schemas.microsoft.com/office/drawing/2014/main" xmlns="" id="{F21200FB-63EC-4B63-95FD-B361BF43682A}"/>
              </a:ext>
            </a:extLst>
          </p:cNvPr>
          <p:cNvSpPr/>
          <p:nvPr/>
        </p:nvSpPr>
        <p:spPr bwMode="auto">
          <a:xfrm>
            <a:off x="2627784" y="3402863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7" name="Obdélník 93">
            <a:extLst>
              <a:ext uri="{FF2B5EF4-FFF2-40B4-BE49-F238E27FC236}">
                <a16:creationId xmlns:a16="http://schemas.microsoft.com/office/drawing/2014/main" xmlns="" id="{1D7EAB15-333C-45D4-AD57-6A6447EB5DCC}"/>
              </a:ext>
            </a:extLst>
          </p:cNvPr>
          <p:cNvSpPr/>
          <p:nvPr/>
        </p:nvSpPr>
        <p:spPr bwMode="auto">
          <a:xfrm>
            <a:off x="3271848" y="3402863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8" name="Obdélník 94">
            <a:extLst>
              <a:ext uri="{FF2B5EF4-FFF2-40B4-BE49-F238E27FC236}">
                <a16:creationId xmlns:a16="http://schemas.microsoft.com/office/drawing/2014/main" xmlns="" id="{A677513A-30CE-4704-B477-4799DD577FD6}"/>
              </a:ext>
            </a:extLst>
          </p:cNvPr>
          <p:cNvSpPr/>
          <p:nvPr/>
        </p:nvSpPr>
        <p:spPr bwMode="auto">
          <a:xfrm>
            <a:off x="3910944" y="3402863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9" name="Obdélník 90">
            <a:extLst>
              <a:ext uri="{FF2B5EF4-FFF2-40B4-BE49-F238E27FC236}">
                <a16:creationId xmlns:a16="http://schemas.microsoft.com/office/drawing/2014/main" xmlns="" id="{BD6AEDF1-A186-429D-B4D3-28E4354051D3}"/>
              </a:ext>
            </a:extLst>
          </p:cNvPr>
          <p:cNvSpPr/>
          <p:nvPr/>
        </p:nvSpPr>
        <p:spPr bwMode="auto">
          <a:xfrm>
            <a:off x="1499761" y="3555263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0" name="Obdélník 91">
            <a:extLst>
              <a:ext uri="{FF2B5EF4-FFF2-40B4-BE49-F238E27FC236}">
                <a16:creationId xmlns:a16="http://schemas.microsoft.com/office/drawing/2014/main" xmlns="" id="{3B3186B4-8414-47C4-AF36-390783829DAA}"/>
              </a:ext>
            </a:extLst>
          </p:cNvPr>
          <p:cNvSpPr/>
          <p:nvPr/>
        </p:nvSpPr>
        <p:spPr bwMode="auto">
          <a:xfrm>
            <a:off x="2153985" y="3555263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1" name="Obdélník 92">
            <a:extLst>
              <a:ext uri="{FF2B5EF4-FFF2-40B4-BE49-F238E27FC236}">
                <a16:creationId xmlns:a16="http://schemas.microsoft.com/office/drawing/2014/main" xmlns="" id="{404F2301-6A9E-4386-A39D-50CCB18A6D85}"/>
              </a:ext>
            </a:extLst>
          </p:cNvPr>
          <p:cNvSpPr/>
          <p:nvPr/>
        </p:nvSpPr>
        <p:spPr bwMode="auto">
          <a:xfrm>
            <a:off x="2802057" y="3555263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2" name="Obdélník 93">
            <a:extLst>
              <a:ext uri="{FF2B5EF4-FFF2-40B4-BE49-F238E27FC236}">
                <a16:creationId xmlns:a16="http://schemas.microsoft.com/office/drawing/2014/main" xmlns="" id="{815FBF80-FF57-462A-A42B-41ACBAE6C2DF}"/>
              </a:ext>
            </a:extLst>
          </p:cNvPr>
          <p:cNvSpPr/>
          <p:nvPr/>
        </p:nvSpPr>
        <p:spPr bwMode="auto">
          <a:xfrm>
            <a:off x="3446121" y="3555263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3" name="Obdélník 94">
            <a:extLst>
              <a:ext uri="{FF2B5EF4-FFF2-40B4-BE49-F238E27FC236}">
                <a16:creationId xmlns:a16="http://schemas.microsoft.com/office/drawing/2014/main" xmlns="" id="{09BBBBC4-E4A1-41B4-94BF-D060FEA3EF61}"/>
              </a:ext>
            </a:extLst>
          </p:cNvPr>
          <p:cNvSpPr/>
          <p:nvPr/>
        </p:nvSpPr>
        <p:spPr bwMode="auto">
          <a:xfrm>
            <a:off x="4085217" y="3555263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4" name="Obdélník 84">
            <a:extLst>
              <a:ext uri="{FF2B5EF4-FFF2-40B4-BE49-F238E27FC236}">
                <a16:creationId xmlns:a16="http://schemas.microsoft.com/office/drawing/2014/main" xmlns="" id="{38016477-83BC-4266-BBDB-07D5A809998F}"/>
              </a:ext>
            </a:extLst>
          </p:cNvPr>
          <p:cNvSpPr/>
          <p:nvPr/>
        </p:nvSpPr>
        <p:spPr bwMode="auto">
          <a:xfrm>
            <a:off x="4215744" y="3262558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5" name="Obdélník 85">
            <a:extLst>
              <a:ext uri="{FF2B5EF4-FFF2-40B4-BE49-F238E27FC236}">
                <a16:creationId xmlns:a16="http://schemas.microsoft.com/office/drawing/2014/main" xmlns="" id="{C6A694BE-FF65-40C5-9592-8864BEE90700}"/>
              </a:ext>
            </a:extLst>
          </p:cNvPr>
          <p:cNvSpPr/>
          <p:nvPr/>
        </p:nvSpPr>
        <p:spPr bwMode="auto">
          <a:xfrm>
            <a:off x="4716933" y="3262558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6" name="Obdélník 86">
            <a:extLst>
              <a:ext uri="{FF2B5EF4-FFF2-40B4-BE49-F238E27FC236}">
                <a16:creationId xmlns:a16="http://schemas.microsoft.com/office/drawing/2014/main" xmlns="" id="{72C1FFAF-1708-47B0-A148-BCCA53624672}"/>
              </a:ext>
            </a:extLst>
          </p:cNvPr>
          <p:cNvSpPr/>
          <p:nvPr/>
        </p:nvSpPr>
        <p:spPr bwMode="auto">
          <a:xfrm>
            <a:off x="5365005" y="3262558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7" name="Obdélník 87">
            <a:extLst>
              <a:ext uri="{FF2B5EF4-FFF2-40B4-BE49-F238E27FC236}">
                <a16:creationId xmlns:a16="http://schemas.microsoft.com/office/drawing/2014/main" xmlns="" id="{38429F1E-B933-4B10-A3CE-B67060C9F31C}"/>
              </a:ext>
            </a:extLst>
          </p:cNvPr>
          <p:cNvSpPr/>
          <p:nvPr/>
        </p:nvSpPr>
        <p:spPr bwMode="auto">
          <a:xfrm>
            <a:off x="6019229" y="3262558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8" name="Obdélník 88">
            <a:extLst>
              <a:ext uri="{FF2B5EF4-FFF2-40B4-BE49-F238E27FC236}">
                <a16:creationId xmlns:a16="http://schemas.microsoft.com/office/drawing/2014/main" xmlns="" id="{EFCE1408-BBF9-43F9-BF6C-B8CFEA96B9A7}"/>
              </a:ext>
            </a:extLst>
          </p:cNvPr>
          <p:cNvSpPr/>
          <p:nvPr/>
        </p:nvSpPr>
        <p:spPr bwMode="auto">
          <a:xfrm>
            <a:off x="6648165" y="3262558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9" name="Obdélník 90">
            <a:extLst>
              <a:ext uri="{FF2B5EF4-FFF2-40B4-BE49-F238E27FC236}">
                <a16:creationId xmlns:a16="http://schemas.microsoft.com/office/drawing/2014/main" xmlns="" id="{53388374-ECE8-4C53-B6E5-B07D9153DA9E}"/>
              </a:ext>
            </a:extLst>
          </p:cNvPr>
          <p:cNvSpPr/>
          <p:nvPr/>
        </p:nvSpPr>
        <p:spPr bwMode="auto">
          <a:xfrm>
            <a:off x="4396905" y="3402863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0" name="Obdélník 91">
            <a:extLst>
              <a:ext uri="{FF2B5EF4-FFF2-40B4-BE49-F238E27FC236}">
                <a16:creationId xmlns:a16="http://schemas.microsoft.com/office/drawing/2014/main" xmlns="" id="{0689A9DE-44BD-4ED1-8BAD-804A19C26FA7}"/>
              </a:ext>
            </a:extLst>
          </p:cNvPr>
          <p:cNvSpPr/>
          <p:nvPr/>
        </p:nvSpPr>
        <p:spPr bwMode="auto">
          <a:xfrm>
            <a:off x="5051129" y="3402863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1" name="Obdélník 92">
            <a:extLst>
              <a:ext uri="{FF2B5EF4-FFF2-40B4-BE49-F238E27FC236}">
                <a16:creationId xmlns:a16="http://schemas.microsoft.com/office/drawing/2014/main" xmlns="" id="{F21200FB-63EC-4B63-95FD-B361BF43682A}"/>
              </a:ext>
            </a:extLst>
          </p:cNvPr>
          <p:cNvSpPr/>
          <p:nvPr/>
        </p:nvSpPr>
        <p:spPr bwMode="auto">
          <a:xfrm>
            <a:off x="5699201" y="3402863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2" name="Obdélník 93">
            <a:extLst>
              <a:ext uri="{FF2B5EF4-FFF2-40B4-BE49-F238E27FC236}">
                <a16:creationId xmlns:a16="http://schemas.microsoft.com/office/drawing/2014/main" xmlns="" id="{1D7EAB15-333C-45D4-AD57-6A6447EB5DCC}"/>
              </a:ext>
            </a:extLst>
          </p:cNvPr>
          <p:cNvSpPr/>
          <p:nvPr/>
        </p:nvSpPr>
        <p:spPr bwMode="auto">
          <a:xfrm>
            <a:off x="6343265" y="3402863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3" name="Obdélník 94">
            <a:extLst>
              <a:ext uri="{FF2B5EF4-FFF2-40B4-BE49-F238E27FC236}">
                <a16:creationId xmlns:a16="http://schemas.microsoft.com/office/drawing/2014/main" xmlns="" id="{A677513A-30CE-4704-B477-4799DD577FD6}"/>
              </a:ext>
            </a:extLst>
          </p:cNvPr>
          <p:cNvSpPr/>
          <p:nvPr/>
        </p:nvSpPr>
        <p:spPr bwMode="auto">
          <a:xfrm>
            <a:off x="6982361" y="3402863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4" name="Obdélník 90">
            <a:extLst>
              <a:ext uri="{FF2B5EF4-FFF2-40B4-BE49-F238E27FC236}">
                <a16:creationId xmlns:a16="http://schemas.microsoft.com/office/drawing/2014/main" xmlns="" id="{BD6AEDF1-A186-429D-B4D3-28E4354051D3}"/>
              </a:ext>
            </a:extLst>
          </p:cNvPr>
          <p:cNvSpPr/>
          <p:nvPr/>
        </p:nvSpPr>
        <p:spPr bwMode="auto">
          <a:xfrm>
            <a:off x="4571178" y="3555263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5" name="Obdélník 91">
            <a:extLst>
              <a:ext uri="{FF2B5EF4-FFF2-40B4-BE49-F238E27FC236}">
                <a16:creationId xmlns:a16="http://schemas.microsoft.com/office/drawing/2014/main" xmlns="" id="{3B3186B4-8414-47C4-AF36-390783829DAA}"/>
              </a:ext>
            </a:extLst>
          </p:cNvPr>
          <p:cNvSpPr/>
          <p:nvPr/>
        </p:nvSpPr>
        <p:spPr bwMode="auto">
          <a:xfrm>
            <a:off x="5225402" y="3555263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6" name="Obdélník 92">
            <a:extLst>
              <a:ext uri="{FF2B5EF4-FFF2-40B4-BE49-F238E27FC236}">
                <a16:creationId xmlns:a16="http://schemas.microsoft.com/office/drawing/2014/main" xmlns="" id="{404F2301-6A9E-4386-A39D-50CCB18A6D85}"/>
              </a:ext>
            </a:extLst>
          </p:cNvPr>
          <p:cNvSpPr/>
          <p:nvPr/>
        </p:nvSpPr>
        <p:spPr bwMode="auto">
          <a:xfrm>
            <a:off x="5873474" y="3555263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7" name="Obdélník 93">
            <a:extLst>
              <a:ext uri="{FF2B5EF4-FFF2-40B4-BE49-F238E27FC236}">
                <a16:creationId xmlns:a16="http://schemas.microsoft.com/office/drawing/2014/main" xmlns="" id="{815FBF80-FF57-462A-A42B-41ACBAE6C2DF}"/>
              </a:ext>
            </a:extLst>
          </p:cNvPr>
          <p:cNvSpPr/>
          <p:nvPr/>
        </p:nvSpPr>
        <p:spPr bwMode="auto">
          <a:xfrm>
            <a:off x="6517538" y="3555263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8" name="Obdélník 94">
            <a:extLst>
              <a:ext uri="{FF2B5EF4-FFF2-40B4-BE49-F238E27FC236}">
                <a16:creationId xmlns:a16="http://schemas.microsoft.com/office/drawing/2014/main" xmlns="" id="{09BBBBC4-E4A1-41B4-94BF-D060FEA3EF61}"/>
              </a:ext>
            </a:extLst>
          </p:cNvPr>
          <p:cNvSpPr/>
          <p:nvPr/>
        </p:nvSpPr>
        <p:spPr bwMode="auto">
          <a:xfrm>
            <a:off x="7156634" y="3555263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9" name="Obdélník 84">
            <a:extLst>
              <a:ext uri="{FF2B5EF4-FFF2-40B4-BE49-F238E27FC236}">
                <a16:creationId xmlns:a16="http://schemas.microsoft.com/office/drawing/2014/main" xmlns="" id="{38016477-83BC-4266-BBDB-07D5A809998F}"/>
              </a:ext>
            </a:extLst>
          </p:cNvPr>
          <p:cNvSpPr/>
          <p:nvPr/>
        </p:nvSpPr>
        <p:spPr bwMode="auto">
          <a:xfrm>
            <a:off x="7240974" y="3262558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0" name="Obdélník 85">
            <a:extLst>
              <a:ext uri="{FF2B5EF4-FFF2-40B4-BE49-F238E27FC236}">
                <a16:creationId xmlns:a16="http://schemas.microsoft.com/office/drawing/2014/main" xmlns="" id="{C6A694BE-FF65-40C5-9592-8864BEE90700}"/>
              </a:ext>
            </a:extLst>
          </p:cNvPr>
          <p:cNvSpPr/>
          <p:nvPr/>
        </p:nvSpPr>
        <p:spPr bwMode="auto">
          <a:xfrm>
            <a:off x="7742163" y="3262558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1" name="Obdélník 90">
            <a:extLst>
              <a:ext uri="{FF2B5EF4-FFF2-40B4-BE49-F238E27FC236}">
                <a16:creationId xmlns:a16="http://schemas.microsoft.com/office/drawing/2014/main" xmlns="" id="{53388374-ECE8-4C53-B6E5-B07D9153DA9E}"/>
              </a:ext>
            </a:extLst>
          </p:cNvPr>
          <p:cNvSpPr/>
          <p:nvPr/>
        </p:nvSpPr>
        <p:spPr bwMode="auto">
          <a:xfrm>
            <a:off x="7422135" y="3402863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2" name="Obdélník 71">
            <a:extLst>
              <a:ext uri="{FF2B5EF4-FFF2-40B4-BE49-F238E27FC236}">
                <a16:creationId xmlns:a16="http://schemas.microsoft.com/office/drawing/2014/main" xmlns="" id="{BD6AEDF1-A186-429D-B4D3-28E4354051D3}"/>
              </a:ext>
            </a:extLst>
          </p:cNvPr>
          <p:cNvSpPr/>
          <p:nvPr/>
        </p:nvSpPr>
        <p:spPr bwMode="auto">
          <a:xfrm>
            <a:off x="7596408" y="3555263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73" name="Přímá spojnice 72"/>
          <p:cNvCxnSpPr/>
          <p:nvPr/>
        </p:nvCxnSpPr>
        <p:spPr>
          <a:xfrm flipH="1">
            <a:off x="3900749" y="3658953"/>
            <a:ext cx="508468" cy="1008112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nice 73"/>
          <p:cNvCxnSpPr/>
          <p:nvPr/>
        </p:nvCxnSpPr>
        <p:spPr>
          <a:xfrm>
            <a:off x="2951784" y="3546863"/>
            <a:ext cx="5470635" cy="328114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74"/>
          <p:cNvCxnSpPr/>
          <p:nvPr/>
        </p:nvCxnSpPr>
        <p:spPr>
          <a:xfrm>
            <a:off x="5689006" y="3710920"/>
            <a:ext cx="107130" cy="95614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nice 75"/>
          <p:cNvCxnSpPr/>
          <p:nvPr/>
        </p:nvCxnSpPr>
        <p:spPr>
          <a:xfrm flipV="1">
            <a:off x="5710580" y="3154898"/>
            <a:ext cx="162894" cy="556022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Přímá spojnice 76"/>
          <p:cNvCxnSpPr>
            <a:stCxn id="46" idx="2"/>
          </p:cNvCxnSpPr>
          <p:nvPr/>
        </p:nvCxnSpPr>
        <p:spPr>
          <a:xfrm flipH="1">
            <a:off x="755576" y="3546863"/>
            <a:ext cx="2196208" cy="328114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77"/>
          <p:cNvCxnSpPr/>
          <p:nvPr/>
        </p:nvCxnSpPr>
        <p:spPr>
          <a:xfrm flipH="1">
            <a:off x="2937653" y="3082889"/>
            <a:ext cx="122179" cy="472374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nice 78"/>
          <p:cNvCxnSpPr/>
          <p:nvPr/>
        </p:nvCxnSpPr>
        <p:spPr>
          <a:xfrm>
            <a:off x="4383858" y="3154897"/>
            <a:ext cx="25359" cy="504056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ál 79"/>
          <p:cNvSpPr/>
          <p:nvPr/>
        </p:nvSpPr>
        <p:spPr>
          <a:xfrm>
            <a:off x="785488" y="3046558"/>
            <a:ext cx="540000" cy="28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C000"/>
                </a:solidFill>
              </a:rPr>
              <a:t>A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81" name="Ovál 80"/>
          <p:cNvSpPr/>
          <p:nvPr/>
        </p:nvSpPr>
        <p:spPr>
          <a:xfrm>
            <a:off x="1062505" y="4216503"/>
            <a:ext cx="540000" cy="28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C000"/>
                </a:solidFill>
              </a:rPr>
              <a:t>B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82" name="Ovál 81"/>
          <p:cNvSpPr/>
          <p:nvPr/>
        </p:nvSpPr>
        <p:spPr>
          <a:xfrm>
            <a:off x="3288190" y="3006809"/>
            <a:ext cx="540000" cy="28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C000"/>
                </a:solidFill>
              </a:rPr>
              <a:t>C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83" name="Ovál 82"/>
          <p:cNvSpPr/>
          <p:nvPr/>
        </p:nvSpPr>
        <p:spPr>
          <a:xfrm>
            <a:off x="4537993" y="4332992"/>
            <a:ext cx="540000" cy="28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C000"/>
                </a:solidFill>
              </a:rPr>
              <a:t>E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84" name="Ovál 83"/>
          <p:cNvSpPr/>
          <p:nvPr/>
        </p:nvSpPr>
        <p:spPr>
          <a:xfrm>
            <a:off x="4835129" y="3010897"/>
            <a:ext cx="540000" cy="28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C000"/>
                </a:solidFill>
              </a:rPr>
              <a:t>D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85" name="Ovál 84"/>
          <p:cNvSpPr/>
          <p:nvPr/>
        </p:nvSpPr>
        <p:spPr>
          <a:xfrm>
            <a:off x="7618974" y="3168239"/>
            <a:ext cx="540000" cy="28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C000"/>
                </a:solidFill>
              </a:rPr>
              <a:t>F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86" name="Ovál 85"/>
          <p:cNvSpPr/>
          <p:nvPr/>
        </p:nvSpPr>
        <p:spPr>
          <a:xfrm>
            <a:off x="7583451" y="4044992"/>
            <a:ext cx="540000" cy="28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C000"/>
                </a:solidFill>
              </a:rPr>
              <a:t>G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87" name="Obdélník 6">
            <a:extLst>
              <a:ext uri="{FF2B5EF4-FFF2-40B4-BE49-F238E27FC236}">
                <a16:creationId xmlns:a16="http://schemas.microsoft.com/office/drawing/2014/main" xmlns="" id="{1FFD2BC0-43BE-47FB-8EF8-45A0C7955EB1}"/>
              </a:ext>
            </a:extLst>
          </p:cNvPr>
          <p:cNvSpPr/>
          <p:nvPr/>
        </p:nvSpPr>
        <p:spPr bwMode="auto">
          <a:xfrm>
            <a:off x="1144191" y="3267383"/>
            <a:ext cx="7254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90" name="Group 19">
            <a:extLst>
              <a:ext uri="{FF2B5EF4-FFF2-40B4-BE49-F238E27FC236}">
                <a16:creationId xmlns:a16="http://schemas.microsoft.com/office/drawing/2014/main" xmlns:lc="http://schemas.openxmlformats.org/drawingml/2006/lockedCanvas" xmlns="" id="{81094C93-5DB0-46F8-BE49-9F37CB8820C1}"/>
              </a:ext>
            </a:extLst>
          </p:cNvPr>
          <p:cNvGrpSpPr/>
          <p:nvPr/>
        </p:nvGrpSpPr>
        <p:grpSpPr>
          <a:xfrm>
            <a:off x="1259880" y="2780928"/>
            <a:ext cx="2232000" cy="409630"/>
            <a:chOff x="872463" y="5389418"/>
            <a:chExt cx="5593669" cy="908530"/>
          </a:xfrm>
        </p:grpSpPr>
        <p:pic>
          <p:nvPicPr>
            <p:cNvPr id="91" name="Picture 11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7922B3C3-D3AA-4A6B-B83D-A9987B9BF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2463" y="5389418"/>
              <a:ext cx="651528" cy="905045"/>
            </a:xfrm>
            <a:prstGeom prst="rect">
              <a:avLst/>
            </a:prstGeom>
          </p:spPr>
        </p:pic>
        <p:pic>
          <p:nvPicPr>
            <p:cNvPr id="92" name="Picture 12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CA558563-8F96-4C68-A458-1EAD9788D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03336" y="5422050"/>
              <a:ext cx="547286" cy="854456"/>
            </a:xfrm>
            <a:prstGeom prst="rect">
              <a:avLst/>
            </a:prstGeom>
          </p:spPr>
        </p:pic>
        <p:pic>
          <p:nvPicPr>
            <p:cNvPr id="93" name="Picture 13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F47267CB-84FD-4A28-B059-46DF96F2A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41322" y="5421007"/>
              <a:ext cx="512542" cy="876941"/>
            </a:xfrm>
            <a:prstGeom prst="rect">
              <a:avLst/>
            </a:prstGeom>
          </p:spPr>
        </p:pic>
        <p:pic>
          <p:nvPicPr>
            <p:cNvPr id="94" name="Picture 14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867623E3-D57D-4571-851D-CB005EB03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73439" y="5408065"/>
              <a:ext cx="608094" cy="876938"/>
            </a:xfrm>
            <a:prstGeom prst="rect">
              <a:avLst/>
            </a:prstGeom>
          </p:spPr>
        </p:pic>
        <p:pic>
          <p:nvPicPr>
            <p:cNvPr id="95" name="Picture 15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D7427367-896C-4B34-9C27-F8EB25CFF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49376" y="5433963"/>
              <a:ext cx="668907" cy="837590"/>
            </a:xfrm>
            <a:prstGeom prst="rect">
              <a:avLst/>
            </a:prstGeom>
          </p:spPr>
        </p:pic>
        <p:pic>
          <p:nvPicPr>
            <p:cNvPr id="96" name="Picture 16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2A923072-8E75-4101-88A6-ECA2A4596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82011" y="5421235"/>
              <a:ext cx="616778" cy="837583"/>
            </a:xfrm>
            <a:prstGeom prst="rect">
              <a:avLst/>
            </a:prstGeom>
          </p:spPr>
        </p:pic>
        <p:pic>
          <p:nvPicPr>
            <p:cNvPr id="97" name="Picture 17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D650BD74-6281-4A38-9644-36C7E8438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01470" y="5411609"/>
              <a:ext cx="564662" cy="854456"/>
            </a:xfrm>
            <a:prstGeom prst="rect">
              <a:avLst/>
            </a:prstGeom>
          </p:spPr>
        </p:pic>
      </p:grpSp>
      <p:grpSp>
        <p:nvGrpSpPr>
          <p:cNvPr id="98" name="Group 19">
            <a:extLst>
              <a:ext uri="{FF2B5EF4-FFF2-40B4-BE49-F238E27FC236}">
                <a16:creationId xmlns:a16="http://schemas.microsoft.com/office/drawing/2014/main" xmlns:lc="http://schemas.openxmlformats.org/drawingml/2006/lockedCanvas" xmlns="" id="{81094C93-5DB0-46F8-BE49-9F37CB8820C1}"/>
              </a:ext>
            </a:extLst>
          </p:cNvPr>
          <p:cNvGrpSpPr/>
          <p:nvPr/>
        </p:nvGrpSpPr>
        <p:grpSpPr>
          <a:xfrm>
            <a:off x="3636144" y="2780928"/>
            <a:ext cx="2232000" cy="409630"/>
            <a:chOff x="872463" y="5389418"/>
            <a:chExt cx="5593669" cy="908530"/>
          </a:xfrm>
        </p:grpSpPr>
        <p:pic>
          <p:nvPicPr>
            <p:cNvPr id="99" name="Picture 11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7922B3C3-D3AA-4A6B-B83D-A9987B9BF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2463" y="5389418"/>
              <a:ext cx="651528" cy="905045"/>
            </a:xfrm>
            <a:prstGeom prst="rect">
              <a:avLst/>
            </a:prstGeom>
          </p:spPr>
        </p:pic>
        <p:pic>
          <p:nvPicPr>
            <p:cNvPr id="100" name="Picture 12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CA558563-8F96-4C68-A458-1EAD9788D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03336" y="5422050"/>
              <a:ext cx="547286" cy="854456"/>
            </a:xfrm>
            <a:prstGeom prst="rect">
              <a:avLst/>
            </a:prstGeom>
          </p:spPr>
        </p:pic>
        <p:pic>
          <p:nvPicPr>
            <p:cNvPr id="101" name="Picture 13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F47267CB-84FD-4A28-B059-46DF96F2A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41322" y="5421007"/>
              <a:ext cx="512542" cy="876941"/>
            </a:xfrm>
            <a:prstGeom prst="rect">
              <a:avLst/>
            </a:prstGeom>
          </p:spPr>
        </p:pic>
        <p:pic>
          <p:nvPicPr>
            <p:cNvPr id="102" name="Picture 14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867623E3-D57D-4571-851D-CB005EB03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73439" y="5408065"/>
              <a:ext cx="608094" cy="876938"/>
            </a:xfrm>
            <a:prstGeom prst="rect">
              <a:avLst/>
            </a:prstGeom>
          </p:spPr>
        </p:pic>
        <p:pic>
          <p:nvPicPr>
            <p:cNvPr id="103" name="Picture 15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D7427367-896C-4B34-9C27-F8EB25CFF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49376" y="5433963"/>
              <a:ext cx="668907" cy="837590"/>
            </a:xfrm>
            <a:prstGeom prst="rect">
              <a:avLst/>
            </a:prstGeom>
          </p:spPr>
        </p:pic>
        <p:pic>
          <p:nvPicPr>
            <p:cNvPr id="104" name="Picture 16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2A923072-8E75-4101-88A6-ECA2A4596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82011" y="5421235"/>
              <a:ext cx="616778" cy="837583"/>
            </a:xfrm>
            <a:prstGeom prst="rect">
              <a:avLst/>
            </a:prstGeom>
          </p:spPr>
        </p:pic>
        <p:pic>
          <p:nvPicPr>
            <p:cNvPr id="105" name="Picture 17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D650BD74-6281-4A38-9644-36C7E8438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01470" y="5411609"/>
              <a:ext cx="564662" cy="854456"/>
            </a:xfrm>
            <a:prstGeom prst="rect">
              <a:avLst/>
            </a:prstGeom>
          </p:spPr>
        </p:pic>
      </p:grpSp>
      <p:grpSp>
        <p:nvGrpSpPr>
          <p:cNvPr id="106" name="Group 19">
            <a:extLst>
              <a:ext uri="{FF2B5EF4-FFF2-40B4-BE49-F238E27FC236}">
                <a16:creationId xmlns:a16="http://schemas.microsoft.com/office/drawing/2014/main" xmlns:lc="http://schemas.openxmlformats.org/drawingml/2006/lockedCanvas" xmlns="" id="{81094C93-5DB0-46F8-BE49-9F37CB8820C1}"/>
              </a:ext>
            </a:extLst>
          </p:cNvPr>
          <p:cNvGrpSpPr/>
          <p:nvPr/>
        </p:nvGrpSpPr>
        <p:grpSpPr>
          <a:xfrm>
            <a:off x="6012408" y="2780928"/>
            <a:ext cx="2232000" cy="409630"/>
            <a:chOff x="872463" y="5389418"/>
            <a:chExt cx="5593669" cy="908530"/>
          </a:xfrm>
        </p:grpSpPr>
        <p:pic>
          <p:nvPicPr>
            <p:cNvPr id="107" name="Picture 11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7922B3C3-D3AA-4A6B-B83D-A9987B9BF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2463" y="5389418"/>
              <a:ext cx="651528" cy="905045"/>
            </a:xfrm>
            <a:prstGeom prst="rect">
              <a:avLst/>
            </a:prstGeom>
          </p:spPr>
        </p:pic>
        <p:pic>
          <p:nvPicPr>
            <p:cNvPr id="108" name="Picture 12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CA558563-8F96-4C68-A458-1EAD9788D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03336" y="5422050"/>
              <a:ext cx="547286" cy="854456"/>
            </a:xfrm>
            <a:prstGeom prst="rect">
              <a:avLst/>
            </a:prstGeom>
          </p:spPr>
        </p:pic>
        <p:pic>
          <p:nvPicPr>
            <p:cNvPr id="109" name="Picture 13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F47267CB-84FD-4A28-B059-46DF96F2A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41322" y="5421007"/>
              <a:ext cx="512542" cy="876941"/>
            </a:xfrm>
            <a:prstGeom prst="rect">
              <a:avLst/>
            </a:prstGeom>
          </p:spPr>
        </p:pic>
        <p:pic>
          <p:nvPicPr>
            <p:cNvPr id="110" name="Picture 14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867623E3-D57D-4571-851D-CB005EB03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73439" y="5408065"/>
              <a:ext cx="608094" cy="876938"/>
            </a:xfrm>
            <a:prstGeom prst="rect">
              <a:avLst/>
            </a:prstGeom>
          </p:spPr>
        </p:pic>
        <p:pic>
          <p:nvPicPr>
            <p:cNvPr id="111" name="Picture 15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D7427367-896C-4B34-9C27-F8EB25CFF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49376" y="5433963"/>
              <a:ext cx="668907" cy="837590"/>
            </a:xfrm>
            <a:prstGeom prst="rect">
              <a:avLst/>
            </a:prstGeom>
          </p:spPr>
        </p:pic>
        <p:pic>
          <p:nvPicPr>
            <p:cNvPr id="112" name="Picture 16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2A923072-8E75-4101-88A6-ECA2A4596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82011" y="5421235"/>
              <a:ext cx="616778" cy="837583"/>
            </a:xfrm>
            <a:prstGeom prst="rect">
              <a:avLst/>
            </a:prstGeom>
          </p:spPr>
        </p:pic>
        <p:pic>
          <p:nvPicPr>
            <p:cNvPr id="113" name="Picture 17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D650BD74-6281-4A38-9644-36C7E8438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01470" y="5411609"/>
              <a:ext cx="564662" cy="854456"/>
            </a:xfrm>
            <a:prstGeom prst="rect">
              <a:avLst/>
            </a:prstGeom>
          </p:spPr>
        </p:pic>
      </p:grpSp>
      <p:pic>
        <p:nvPicPr>
          <p:cNvPr id="89" name="Zvuk 8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9742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11"/>
    </mc:Choice>
    <mc:Fallback>
      <p:transition spd="slow" advTm="72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458 0.00509 L 0.05468 -4.45293E-6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-254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11111E-6 -4.904E-7 L -0.0776 0.11034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9" y="5505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483 0.03655 L -0.07101 -4.81841E-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" y="-1827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38889E-6 -3.51145E-6 L 0.02413 0.12075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6037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042 0.02614 L 1.94444E-6 -4.2563E-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-1319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-3.51145E-6 L -0.03021 0.1418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7078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63 -0.03703 L 0.0948 -0.020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81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691 0.03655 L -0.06198 0.1263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4488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664 -0.02059 L -0.04705 0.0587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3956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58 -0.04282 L 0.08003 -0.05833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" y="-787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6 2.13278E-6 L 0.00069 0.0675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3377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-4.84617E-6 L -0.0552 0.11543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5760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2222E-6 2.13278E-6 L -0.00678 0.05713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" y="2845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38889E-6 -4.28406E-6 L 0.0809 0.05714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2845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541 0.04695 L 0.05469 4.61948E-6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7" y="-2359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6 -7.40741E-7 L -0.06701 0.17778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1" y="8889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4.44444E-6 L -0.05903 0.14189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7083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11111E-6 4.44444E-6 L -0.17795 0.14189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6" y="7083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11111E-6 -3.51145E-6 L 0.07604 0.1839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9183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6 -3.51145E-6 L 0.05903 -0.02614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-1319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663 -0.02059 L -0.06146 0.06916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4488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3507 -0.02059 L 0.12049 0.12167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1" y="7102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493 -0.00509 L -0.01737 0.12685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6597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2.59259E-6 L -0.07066 0.15278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7639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597 -0.04279 L -0.16892 0.01434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2845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94444E-6 -4.28406E-6 L 0.09445 0.06292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3146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598 -0.04279 L 0.05869 0.07726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5991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3.7037E-7 L -0.19306 0.1412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53" y="7060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455 0.03655 L -0.1243 -0.0428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7" y="-3979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6 -3.51145E-6 L 0.05069 0.1839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" y="9183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05556E-6 4.44444E-6 L -0.10643 0.17338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8657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1.11111E-6 L -0.10296 -0.00509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-255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101 0.03655 L -0.10364 -0.0428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2" y="-39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00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7" grpId="1" animBg="1"/>
    </p:bld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Motion Words – details </a:t>
            </a:r>
            <a:endParaRPr lang="en-GB"/>
          </a:p>
        </p:txBody>
      </p:sp>
      <p:cxnSp>
        <p:nvCxnSpPr>
          <p:cNvPr id="4" name="Straight Connector 153">
            <a:extLst>
              <a:ext uri="{FF2B5EF4-FFF2-40B4-BE49-F238E27FC236}">
                <a16:creationId xmlns:a16="http://schemas.microsoft.com/office/drawing/2014/main" xmlns="" id="{4FAA691A-0572-4D4A-8C5F-E1898408B82F}"/>
              </a:ext>
            </a:extLst>
          </p:cNvPr>
          <p:cNvCxnSpPr>
            <a:cxnSpLocks/>
          </p:cNvCxnSpPr>
          <p:nvPr/>
        </p:nvCxnSpPr>
        <p:spPr>
          <a:xfrm>
            <a:off x="3419872" y="1597746"/>
            <a:ext cx="755500" cy="814461"/>
          </a:xfrm>
          <a:prstGeom prst="lin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5" name="Straight Connector 154">
            <a:extLst>
              <a:ext uri="{FF2B5EF4-FFF2-40B4-BE49-F238E27FC236}">
                <a16:creationId xmlns:a16="http://schemas.microsoft.com/office/drawing/2014/main" xmlns="" id="{B1F1571B-7766-4FB5-9446-1D22B0E14F07}"/>
              </a:ext>
            </a:extLst>
          </p:cNvPr>
          <p:cNvCxnSpPr>
            <a:cxnSpLocks/>
          </p:cNvCxnSpPr>
          <p:nvPr/>
        </p:nvCxnSpPr>
        <p:spPr>
          <a:xfrm>
            <a:off x="4140973" y="2404487"/>
            <a:ext cx="732659" cy="15441"/>
          </a:xfrm>
          <a:prstGeom prst="lin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6" name="Straight Connector 155">
            <a:extLst>
              <a:ext uri="{FF2B5EF4-FFF2-40B4-BE49-F238E27FC236}">
                <a16:creationId xmlns:a16="http://schemas.microsoft.com/office/drawing/2014/main" xmlns="" id="{06B662ED-A53D-439C-A8F5-A0661B6F59F0}"/>
              </a:ext>
            </a:extLst>
          </p:cNvPr>
          <p:cNvCxnSpPr>
            <a:cxnSpLocks/>
          </p:cNvCxnSpPr>
          <p:nvPr/>
        </p:nvCxnSpPr>
        <p:spPr>
          <a:xfrm>
            <a:off x="4711982" y="1597746"/>
            <a:ext cx="161650" cy="812975"/>
          </a:xfrm>
          <a:prstGeom prst="lin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7" name="Straight Connector 157">
            <a:extLst>
              <a:ext uri="{FF2B5EF4-FFF2-40B4-BE49-F238E27FC236}">
                <a16:creationId xmlns:a16="http://schemas.microsoft.com/office/drawing/2014/main" xmlns="" id="{CC025743-94A4-4741-8168-4E2054468B03}"/>
              </a:ext>
            </a:extLst>
          </p:cNvPr>
          <p:cNvCxnSpPr/>
          <p:nvPr/>
        </p:nvCxnSpPr>
        <p:spPr>
          <a:xfrm>
            <a:off x="4873632" y="2419928"/>
            <a:ext cx="1066600" cy="685056"/>
          </a:xfrm>
          <a:prstGeom prst="lin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8" name="Straight Connector 114">
            <a:extLst>
              <a:ext uri="{FF2B5EF4-FFF2-40B4-BE49-F238E27FC236}">
                <a16:creationId xmlns:a16="http://schemas.microsoft.com/office/drawing/2014/main" xmlns="" id="{4E051BDD-C3F3-4AFA-9FDF-58870C532CA6}"/>
              </a:ext>
            </a:extLst>
          </p:cNvPr>
          <p:cNvCxnSpPr>
            <a:cxnSpLocks/>
          </p:cNvCxnSpPr>
          <p:nvPr/>
        </p:nvCxnSpPr>
        <p:spPr>
          <a:xfrm flipV="1">
            <a:off x="2843888" y="2404487"/>
            <a:ext cx="1297085" cy="520497"/>
          </a:xfrm>
          <a:prstGeom prst="lin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sp>
        <p:nvSpPr>
          <p:cNvPr id="9" name="obarveny s2">
            <a:extLst>
              <a:ext uri="{FF2B5EF4-FFF2-40B4-BE49-F238E27FC236}">
                <a16:creationId xmlns:a16="http://schemas.microsoft.com/office/drawing/2014/main" xmlns="" id="{165BD174-402D-4D57-AFE9-BF7F7551CA8F}"/>
              </a:ext>
            </a:extLst>
          </p:cNvPr>
          <p:cNvSpPr/>
          <p:nvPr/>
        </p:nvSpPr>
        <p:spPr bwMode="auto">
          <a:xfrm>
            <a:off x="4389871" y="2492225"/>
            <a:ext cx="324000" cy="108000"/>
          </a:xfrm>
          <a:prstGeom prst="rect">
            <a:avLst/>
          </a:prstGeom>
          <a:pattFill prst="dkVert">
            <a:fgClr>
              <a:srgbClr val="7030A0"/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TextBox 151">
            <a:extLst>
              <a:ext uri="{FF2B5EF4-FFF2-40B4-BE49-F238E27FC236}">
                <a16:creationId xmlns:a16="http://schemas.microsoft.com/office/drawing/2014/main" xmlns="" id="{89BA9710-0E61-4184-A7A3-1936FBB51535}"/>
              </a:ext>
            </a:extLst>
          </p:cNvPr>
          <p:cNvSpPr txBox="1"/>
          <p:nvPr/>
        </p:nvSpPr>
        <p:spPr>
          <a:xfrm>
            <a:off x="4150824" y="2440990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s</a:t>
            </a:r>
            <a:r>
              <a:rPr kumimoji="0" lang="en-US" b="1" i="0" u="none" strike="noStrike" kern="0" cap="none" spc="0" normalizeH="0" baseline="-2500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11" name="TextBox 152">
            <a:extLst>
              <a:ext uri="{FF2B5EF4-FFF2-40B4-BE49-F238E27FC236}">
                <a16:creationId xmlns:a16="http://schemas.microsoft.com/office/drawing/2014/main" xmlns="" id="{15C57F7B-DF06-49E5-B70A-AB7BDC77E27F}"/>
              </a:ext>
            </a:extLst>
          </p:cNvPr>
          <p:cNvSpPr txBox="1"/>
          <p:nvPr/>
        </p:nvSpPr>
        <p:spPr>
          <a:xfrm>
            <a:off x="4438223" y="1982800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</a:rPr>
              <a:t>s</a:t>
            </a:r>
            <a:r>
              <a:rPr kumimoji="0" lang="en-US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12" name="TextBox 160">
            <a:extLst>
              <a:ext uri="{FF2B5EF4-FFF2-40B4-BE49-F238E27FC236}">
                <a16:creationId xmlns:a16="http://schemas.microsoft.com/office/drawing/2014/main" xmlns="" id="{DE4945A7-38C9-47ED-A1D9-DBBA41B0F517}"/>
              </a:ext>
            </a:extLst>
          </p:cNvPr>
          <p:cNvSpPr txBox="1"/>
          <p:nvPr/>
        </p:nvSpPr>
        <p:spPr>
          <a:xfrm>
            <a:off x="2945640" y="2833518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</a:rPr>
              <a:t>s</a:t>
            </a:r>
            <a:r>
              <a:rPr kumimoji="0" lang="en-US" b="1" i="0" u="none" strike="noStrike" kern="0" cap="none" spc="0" normalizeH="0" baseline="-2500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13" name="obarveny s3">
            <a:extLst>
              <a:ext uri="{FF2B5EF4-FFF2-40B4-BE49-F238E27FC236}">
                <a16:creationId xmlns:a16="http://schemas.microsoft.com/office/drawing/2014/main" xmlns="" id="{12BACD23-4C55-4A50-8C1A-3D929FF1A714}"/>
              </a:ext>
            </a:extLst>
          </p:cNvPr>
          <p:cNvSpPr/>
          <p:nvPr/>
        </p:nvSpPr>
        <p:spPr bwMode="auto">
          <a:xfrm>
            <a:off x="3257872" y="2964184"/>
            <a:ext cx="324000" cy="108000"/>
          </a:xfrm>
          <a:prstGeom prst="rect">
            <a:avLst/>
          </a:prstGeom>
          <a:pattFill prst="dkVert">
            <a:fgClr>
              <a:srgbClr val="ED7D31">
                <a:lumMod val="75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ED7D31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obarveny s1">
            <a:extLst>
              <a:ext uri="{FF2B5EF4-FFF2-40B4-BE49-F238E27FC236}">
                <a16:creationId xmlns:a16="http://schemas.microsoft.com/office/drawing/2014/main" xmlns="" id="{BE4DECDD-F7A4-4C61-A787-CA2885654882}"/>
              </a:ext>
            </a:extLst>
          </p:cNvPr>
          <p:cNvSpPr/>
          <p:nvPr/>
        </p:nvSpPr>
        <p:spPr bwMode="auto">
          <a:xfrm>
            <a:off x="4173422" y="2224234"/>
            <a:ext cx="324000" cy="108000"/>
          </a:xfrm>
          <a:prstGeom prst="rect">
            <a:avLst/>
          </a:prstGeom>
          <a:pattFill prst="dkVert">
            <a:fgClr>
              <a:srgbClr val="FF3399"/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FF3399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" name="Obdélník 85">
            <a:extLst>
              <a:ext uri="{FF2B5EF4-FFF2-40B4-BE49-F238E27FC236}">
                <a16:creationId xmlns:a16="http://schemas.microsoft.com/office/drawing/2014/main" xmlns="" id="{AB29D635-0ADD-4588-A058-9473C093972F}"/>
              </a:ext>
            </a:extLst>
          </p:cNvPr>
          <p:cNvSpPr/>
          <p:nvPr/>
        </p:nvSpPr>
        <p:spPr bwMode="auto">
          <a:xfrm>
            <a:off x="4873632" y="2779518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" name="Obdélník 85">
            <a:extLst>
              <a:ext uri="{FF2B5EF4-FFF2-40B4-BE49-F238E27FC236}">
                <a16:creationId xmlns:a16="http://schemas.microsoft.com/office/drawing/2014/main" xmlns="" id="{E06AAC6B-0919-4B84-83C7-85BB7BE8EC08}"/>
              </a:ext>
            </a:extLst>
          </p:cNvPr>
          <p:cNvSpPr/>
          <p:nvPr/>
        </p:nvSpPr>
        <p:spPr bwMode="auto">
          <a:xfrm>
            <a:off x="4289852" y="3010996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7" name="Obdélník 85">
            <a:extLst>
              <a:ext uri="{FF2B5EF4-FFF2-40B4-BE49-F238E27FC236}">
                <a16:creationId xmlns:a16="http://schemas.microsoft.com/office/drawing/2014/main" xmlns="" id="{1546E329-D04D-4780-A180-43958F071696}"/>
              </a:ext>
            </a:extLst>
          </p:cNvPr>
          <p:cNvSpPr/>
          <p:nvPr/>
        </p:nvSpPr>
        <p:spPr bwMode="auto">
          <a:xfrm>
            <a:off x="5184104" y="2350486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8" name="Obdélník 85">
            <a:extLst>
              <a:ext uri="{FF2B5EF4-FFF2-40B4-BE49-F238E27FC236}">
                <a16:creationId xmlns:a16="http://schemas.microsoft.com/office/drawing/2014/main" xmlns="" id="{9180725B-B760-431C-8398-D7E2779F3C4C}"/>
              </a:ext>
            </a:extLst>
          </p:cNvPr>
          <p:cNvSpPr/>
          <p:nvPr/>
        </p:nvSpPr>
        <p:spPr bwMode="auto">
          <a:xfrm>
            <a:off x="5030384" y="1934434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9" name="Obdélník 85">
            <a:extLst>
              <a:ext uri="{FF2B5EF4-FFF2-40B4-BE49-F238E27FC236}">
                <a16:creationId xmlns:a16="http://schemas.microsoft.com/office/drawing/2014/main" xmlns="" id="{C2C64C98-3D24-4BAE-AF3C-169B63115C8B}"/>
              </a:ext>
            </a:extLst>
          </p:cNvPr>
          <p:cNvSpPr/>
          <p:nvPr/>
        </p:nvSpPr>
        <p:spPr bwMode="auto">
          <a:xfrm>
            <a:off x="5832176" y="2556735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xmlns="" id="{03069F0F-6368-45EE-A336-7082093B6F6C}"/>
              </a:ext>
            </a:extLst>
          </p:cNvPr>
          <p:cNvSpPr/>
          <p:nvPr/>
        </p:nvSpPr>
        <p:spPr bwMode="auto">
          <a:xfrm>
            <a:off x="4355976" y="1723746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1" name="Obdélník 85">
            <a:extLst>
              <a:ext uri="{FF2B5EF4-FFF2-40B4-BE49-F238E27FC236}">
                <a16:creationId xmlns:a16="http://schemas.microsoft.com/office/drawing/2014/main" xmlns="" id="{AA015FB3-60B1-4A0C-9016-EAB50FC40FE2}"/>
              </a:ext>
            </a:extLst>
          </p:cNvPr>
          <p:cNvSpPr/>
          <p:nvPr/>
        </p:nvSpPr>
        <p:spPr bwMode="auto">
          <a:xfrm>
            <a:off x="3888040" y="1913122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2" name="Obdélník 85">
            <a:extLst>
              <a:ext uri="{FF2B5EF4-FFF2-40B4-BE49-F238E27FC236}">
                <a16:creationId xmlns:a16="http://schemas.microsoft.com/office/drawing/2014/main" xmlns="" id="{ACA72497-AA73-4CE7-B435-3C5A4B5EB7BB}"/>
              </a:ext>
            </a:extLst>
          </p:cNvPr>
          <p:cNvSpPr/>
          <p:nvPr/>
        </p:nvSpPr>
        <p:spPr bwMode="auto">
          <a:xfrm>
            <a:off x="2843888" y="2198892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3" name="Obdélník 85">
            <a:extLst>
              <a:ext uri="{FF2B5EF4-FFF2-40B4-BE49-F238E27FC236}">
                <a16:creationId xmlns:a16="http://schemas.microsoft.com/office/drawing/2014/main" xmlns="" id="{9FB795D9-A7D0-4214-BE58-68C1FEE220C4}"/>
              </a:ext>
            </a:extLst>
          </p:cNvPr>
          <p:cNvSpPr/>
          <p:nvPr/>
        </p:nvSpPr>
        <p:spPr bwMode="auto">
          <a:xfrm>
            <a:off x="2960932" y="2571656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4" name="Obdélník 85">
            <a:extLst>
              <a:ext uri="{FF2B5EF4-FFF2-40B4-BE49-F238E27FC236}">
                <a16:creationId xmlns:a16="http://schemas.microsoft.com/office/drawing/2014/main" xmlns="" id="{C9FAAD1C-6D35-490A-BC69-4E52BD27C406}"/>
              </a:ext>
            </a:extLst>
          </p:cNvPr>
          <p:cNvSpPr/>
          <p:nvPr/>
        </p:nvSpPr>
        <p:spPr bwMode="auto">
          <a:xfrm>
            <a:off x="3456422" y="2419928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5" name="Obdélník 85">
            <a:extLst>
              <a:ext uri="{FF2B5EF4-FFF2-40B4-BE49-F238E27FC236}">
                <a16:creationId xmlns:a16="http://schemas.microsoft.com/office/drawing/2014/main" xmlns="" id="{4C99F83B-A8D8-4031-8856-74A597971DD2}"/>
              </a:ext>
            </a:extLst>
          </p:cNvPr>
          <p:cNvSpPr/>
          <p:nvPr/>
        </p:nvSpPr>
        <p:spPr bwMode="auto">
          <a:xfrm>
            <a:off x="3766275" y="2749367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6" name="Oval 173">
            <a:extLst>
              <a:ext uri="{FF2B5EF4-FFF2-40B4-BE49-F238E27FC236}">
                <a16:creationId xmlns:a16="http://schemas.microsoft.com/office/drawing/2014/main" xmlns="" id="{82782661-F61F-444C-8149-931A0A59D6D2}"/>
              </a:ext>
            </a:extLst>
          </p:cNvPr>
          <p:cNvSpPr/>
          <p:nvPr/>
        </p:nvSpPr>
        <p:spPr>
          <a:xfrm>
            <a:off x="3635976" y="1417746"/>
            <a:ext cx="720000" cy="360000"/>
          </a:xfrm>
          <a:prstGeom prst="ellips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174">
            <a:extLst>
              <a:ext uri="{FF2B5EF4-FFF2-40B4-BE49-F238E27FC236}">
                <a16:creationId xmlns:a16="http://schemas.microsoft.com/office/drawing/2014/main" xmlns="" id="{671D717E-B66E-4C95-93E9-9B2C9C54FB98}"/>
              </a:ext>
            </a:extLst>
          </p:cNvPr>
          <p:cNvSpPr/>
          <p:nvPr/>
        </p:nvSpPr>
        <p:spPr>
          <a:xfrm>
            <a:off x="5436176" y="1970806"/>
            <a:ext cx="720000" cy="360000"/>
          </a:xfrm>
          <a:prstGeom prst="ellips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149">
            <a:extLst>
              <a:ext uri="{FF2B5EF4-FFF2-40B4-BE49-F238E27FC236}">
                <a16:creationId xmlns:a16="http://schemas.microsoft.com/office/drawing/2014/main" xmlns="" id="{E98B5146-4233-4C8B-B16C-F59FACD7597C}"/>
              </a:ext>
            </a:extLst>
          </p:cNvPr>
          <p:cNvSpPr/>
          <p:nvPr/>
        </p:nvSpPr>
        <p:spPr>
          <a:xfrm>
            <a:off x="2699872" y="1700848"/>
            <a:ext cx="720000" cy="360000"/>
          </a:xfrm>
          <a:prstGeom prst="ellips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175">
            <a:extLst>
              <a:ext uri="{FF2B5EF4-FFF2-40B4-BE49-F238E27FC236}">
                <a16:creationId xmlns:a16="http://schemas.microsoft.com/office/drawing/2014/main" xmlns="" id="{730877A0-0BDA-409B-B499-45255C279494}"/>
              </a:ext>
            </a:extLst>
          </p:cNvPr>
          <p:cNvSpPr/>
          <p:nvPr/>
        </p:nvSpPr>
        <p:spPr>
          <a:xfrm>
            <a:off x="4788104" y="2924984"/>
            <a:ext cx="720000" cy="360000"/>
          </a:xfrm>
          <a:prstGeom prst="ellips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143">
            <a:extLst>
              <a:ext uri="{FF2B5EF4-FFF2-40B4-BE49-F238E27FC236}">
                <a16:creationId xmlns:a16="http://schemas.microsoft.com/office/drawing/2014/main" xmlns="" id="{236F1577-36D0-4473-82EB-1A804D95AC88}"/>
              </a:ext>
            </a:extLst>
          </p:cNvPr>
          <p:cNvSpPr txBox="1"/>
          <p:nvPr/>
        </p:nvSpPr>
        <p:spPr>
          <a:xfrm>
            <a:off x="1979712" y="3717032"/>
            <a:ext cx="4315852" cy="1138773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pPr marL="0" marR="0" lvl="3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</a:rPr>
              <a:t>s</a:t>
            </a:r>
            <a:r>
              <a:rPr kumimoji="0" lang="en-US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</a:rPr>
              <a:t>1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→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A       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s</a:t>
            </a:r>
            <a:r>
              <a:rPr kumimoji="0" lang="en-US" b="1" i="0" u="none" strike="noStrike" kern="0" cap="none" spc="0" normalizeH="0" baseline="-2500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2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→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C       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</a:t>
            </a:r>
            <a:r>
              <a:rPr kumimoji="0" lang="en-US" b="1" i="0" u="none" strike="noStrike" kern="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3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→ </a:t>
            </a:r>
            <a:r>
              <a:rPr kumimoji="0" lang="en-US" b="1" i="0" u="none" strike="noStrike" kern="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C</a:t>
            </a:r>
          </a:p>
          <a:p>
            <a:pPr marL="0" lvl="3">
              <a:spcBef>
                <a:spcPts val="600"/>
              </a:spcBef>
              <a:defRPr/>
            </a:pPr>
            <a:r>
              <a:rPr lang="en-GB"/>
              <a:t>two MWs match if </a:t>
            </a:r>
            <a:r>
              <a:rPr lang="en-GB" smtClean="0"/>
              <a:t>they are </a:t>
            </a:r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identical</a:t>
            </a:r>
          </a:p>
          <a:p>
            <a:pPr marL="0" lvl="3">
              <a:spcBef>
                <a:spcPts val="600"/>
              </a:spcBef>
              <a:defRPr/>
            </a:pPr>
            <a:r>
              <a:rPr lang="en-US" kern="0" smtClean="0"/>
              <a:t>Unwanted behavior: </a:t>
            </a:r>
            <a:r>
              <a:rPr lang="en-US" b="1" kern="0">
                <a:solidFill>
                  <a:srgbClr val="7030A0"/>
                </a:solidFill>
              </a:rPr>
              <a:t>s</a:t>
            </a:r>
            <a:r>
              <a:rPr lang="en-US" b="1" kern="0" baseline="-25000">
                <a:solidFill>
                  <a:srgbClr val="7030A0"/>
                </a:solidFill>
              </a:rPr>
              <a:t>2</a:t>
            </a:r>
            <a:r>
              <a:rPr lang="en-US" kern="0" smtClean="0"/>
              <a:t> matches </a:t>
            </a:r>
            <a:r>
              <a:rPr lang="en-US" b="1" kern="0" smtClean="0">
                <a:solidFill>
                  <a:srgbClr val="C00000"/>
                </a:solidFill>
              </a:rPr>
              <a:t>s</a:t>
            </a:r>
            <a:r>
              <a:rPr lang="en-US" b="1" kern="0" baseline="-25000" smtClean="0">
                <a:solidFill>
                  <a:srgbClr val="C00000"/>
                </a:solidFill>
              </a:rPr>
              <a:t>3</a:t>
            </a:r>
            <a:r>
              <a:rPr lang="en-US" kern="0" smtClean="0"/>
              <a:t> but not </a:t>
            </a:r>
            <a:r>
              <a:rPr lang="en-US" b="1" kern="0" smtClean="0">
                <a:solidFill>
                  <a:srgbClr val="FF3399"/>
                </a:solidFill>
              </a:rPr>
              <a:t>s</a:t>
            </a:r>
            <a:r>
              <a:rPr lang="en-US" b="1" kern="0" baseline="-25000" smtClean="0">
                <a:solidFill>
                  <a:srgbClr val="FF3399"/>
                </a:solidFill>
              </a:rPr>
              <a:t>1</a:t>
            </a:r>
            <a:r>
              <a:rPr lang="en-US" b="1" kern="0" smtClean="0">
                <a:solidFill>
                  <a:srgbClr val="FFC000"/>
                </a:solidFill>
              </a:rPr>
              <a:t> 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</a:endParaRPr>
          </a:p>
          <a:p>
            <a:pPr marL="0" marR="0" lvl="3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</a:endParaRPr>
          </a:p>
        </p:txBody>
      </p:sp>
      <p:sp>
        <p:nvSpPr>
          <p:cNvPr id="34" name="Ovál 33"/>
          <p:cNvSpPr/>
          <p:nvPr/>
        </p:nvSpPr>
        <p:spPr>
          <a:xfrm>
            <a:off x="3881880" y="2052652"/>
            <a:ext cx="1080182" cy="7282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ovéPole 34"/>
          <p:cNvSpPr txBox="1"/>
          <p:nvPr/>
        </p:nvSpPr>
        <p:spPr>
          <a:xfrm>
            <a:off x="611560" y="3717032"/>
            <a:ext cx="1259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smtClean="0"/>
              <a:t>Hard MWs:</a:t>
            </a:r>
            <a:endParaRPr lang="en-GB" b="1"/>
          </a:p>
        </p:txBody>
      </p:sp>
      <p:sp>
        <p:nvSpPr>
          <p:cNvPr id="36" name="TextBox 143">
            <a:extLst>
              <a:ext uri="{FF2B5EF4-FFF2-40B4-BE49-F238E27FC236}">
                <a16:creationId xmlns:a16="http://schemas.microsoft.com/office/drawing/2014/main" xmlns="" id="{236F1577-36D0-4473-82EB-1A804D95AC88}"/>
              </a:ext>
            </a:extLst>
          </p:cNvPr>
          <p:cNvSpPr txBox="1"/>
          <p:nvPr/>
        </p:nvSpPr>
        <p:spPr>
          <a:xfrm>
            <a:off x="1979712" y="5026531"/>
            <a:ext cx="6764600" cy="1138773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pPr marL="0" lvl="3">
              <a:spcBef>
                <a:spcPts val="600"/>
              </a:spcBef>
              <a:defRPr/>
            </a:pPr>
            <a:r>
              <a:rPr lang="en-US" b="1" kern="0" smtClean="0">
                <a:solidFill>
                  <a:srgbClr val="FF3399"/>
                </a:solidFill>
              </a:rPr>
              <a:t>s</a:t>
            </a:r>
            <a:r>
              <a:rPr lang="en-US" b="1" kern="0" baseline="-25000" smtClean="0">
                <a:solidFill>
                  <a:srgbClr val="FF3399"/>
                </a:solidFill>
              </a:rPr>
              <a:t>1</a:t>
            </a:r>
            <a:r>
              <a:rPr lang="en-US" kern="0" smtClean="0">
                <a:solidFill>
                  <a:prstClr val="black"/>
                </a:solidFill>
              </a:rPr>
              <a:t> </a:t>
            </a:r>
            <a:r>
              <a:rPr lang="en-US" kern="0">
                <a:solidFill>
                  <a:prstClr val="black"/>
                </a:solidFill>
              </a:rPr>
              <a:t>→ </a:t>
            </a:r>
            <a:r>
              <a:rPr lang="en-US" kern="0" smtClean="0">
                <a:solidFill>
                  <a:prstClr val="black"/>
                </a:solidFill>
              </a:rPr>
              <a:t>(</a:t>
            </a:r>
            <a:r>
              <a:rPr lang="en-US" b="1" kern="0" smtClean="0">
                <a:solidFill>
                  <a:srgbClr val="FFC000"/>
                </a:solidFill>
              </a:rPr>
              <a:t>A</a:t>
            </a:r>
            <a:r>
              <a:rPr lang="en-US" kern="0" smtClean="0">
                <a:solidFill>
                  <a:prstClr val="black"/>
                </a:solidFill>
              </a:rPr>
              <a:t>,{</a:t>
            </a:r>
            <a:r>
              <a:rPr lang="en-US" b="1" kern="0" smtClean="0">
                <a:solidFill>
                  <a:srgbClr val="ED7D31"/>
                </a:solidFill>
              </a:rPr>
              <a:t>D</a:t>
            </a:r>
            <a:r>
              <a:rPr lang="en-US" kern="0" smtClean="0">
                <a:solidFill>
                  <a:prstClr val="black"/>
                </a:solidFill>
              </a:rPr>
              <a:t>})</a:t>
            </a:r>
            <a:r>
              <a:rPr lang="en-US" b="1" kern="0" smtClean="0">
                <a:solidFill>
                  <a:srgbClr val="FFC000"/>
                </a:solidFill>
              </a:rPr>
              <a:t>     </a:t>
            </a:r>
            <a:r>
              <a:rPr lang="en-US" b="1" kern="0">
                <a:solidFill>
                  <a:srgbClr val="7030A0"/>
                </a:solidFill>
              </a:rPr>
              <a:t>s</a:t>
            </a:r>
            <a:r>
              <a:rPr lang="en-US" b="1" kern="0" baseline="-25000">
                <a:solidFill>
                  <a:srgbClr val="7030A0"/>
                </a:solidFill>
              </a:rPr>
              <a:t>2</a:t>
            </a:r>
            <a:r>
              <a:rPr lang="en-US" kern="0">
                <a:solidFill>
                  <a:prstClr val="black"/>
                </a:solidFill>
              </a:rPr>
              <a:t> → </a:t>
            </a:r>
            <a:r>
              <a:rPr lang="en-US" kern="0" smtClean="0">
                <a:solidFill>
                  <a:prstClr val="black"/>
                </a:solidFill>
              </a:rPr>
              <a:t>(</a:t>
            </a:r>
            <a:r>
              <a:rPr lang="en-US" b="1" kern="0" smtClean="0">
                <a:solidFill>
                  <a:srgbClr val="FFC000"/>
                </a:solidFill>
              </a:rPr>
              <a:t>C</a:t>
            </a:r>
            <a:r>
              <a:rPr lang="en-US" kern="0" smtClean="0">
                <a:solidFill>
                  <a:prstClr val="black"/>
                </a:solidFill>
              </a:rPr>
              <a:t>,{</a:t>
            </a:r>
            <a:r>
              <a:rPr lang="en-US" b="1" kern="0" smtClean="0">
                <a:solidFill>
                  <a:srgbClr val="ED7D31"/>
                </a:solidFill>
              </a:rPr>
              <a:t>A</a:t>
            </a:r>
            <a:r>
              <a:rPr lang="cs-CZ" b="1" kern="0">
                <a:solidFill>
                  <a:srgbClr val="ED7D31"/>
                </a:solidFill>
              </a:rPr>
              <a:t>,B</a:t>
            </a:r>
            <a:r>
              <a:rPr lang="en-US" kern="0" smtClean="0">
                <a:solidFill>
                  <a:prstClr val="black"/>
                </a:solidFill>
              </a:rPr>
              <a:t>})</a:t>
            </a:r>
            <a:r>
              <a:rPr lang="en-US" b="1" kern="0" smtClean="0">
                <a:solidFill>
                  <a:srgbClr val="FFC000"/>
                </a:solidFill>
              </a:rPr>
              <a:t>     </a:t>
            </a:r>
            <a:r>
              <a:rPr lang="en-US" b="1" kern="0">
                <a:solidFill>
                  <a:srgbClr val="C00000"/>
                </a:solidFill>
              </a:rPr>
              <a:t>s</a:t>
            </a:r>
            <a:r>
              <a:rPr lang="en-US" b="1" kern="0" baseline="-25000">
                <a:solidFill>
                  <a:srgbClr val="C00000"/>
                </a:solidFill>
              </a:rPr>
              <a:t>3</a:t>
            </a:r>
            <a:r>
              <a:rPr lang="en-US" kern="0">
                <a:solidFill>
                  <a:prstClr val="black"/>
                </a:solidFill>
              </a:rPr>
              <a:t> → </a:t>
            </a:r>
            <a:r>
              <a:rPr lang="en-US" kern="0" smtClean="0">
                <a:solidFill>
                  <a:prstClr val="black"/>
                </a:solidFill>
              </a:rPr>
              <a:t>(</a:t>
            </a:r>
            <a:r>
              <a:rPr lang="en-US" b="1" kern="0" smtClean="0">
                <a:solidFill>
                  <a:srgbClr val="FFC000"/>
                </a:solidFill>
              </a:rPr>
              <a:t>C</a:t>
            </a:r>
            <a:r>
              <a:rPr lang="en-US" kern="0" smtClean="0">
                <a:solidFill>
                  <a:prstClr val="black"/>
                </a:solidFill>
              </a:rPr>
              <a:t>,{</a:t>
            </a:r>
            <a:r>
              <a:rPr lang="en-US" b="1" kern="0" smtClean="0">
                <a:solidFill>
                  <a:srgbClr val="ED7D31"/>
                </a:solidFill>
              </a:rPr>
              <a:t>D</a:t>
            </a:r>
            <a:r>
              <a:rPr lang="en-US" kern="0" smtClean="0">
                <a:solidFill>
                  <a:prstClr val="black"/>
                </a:solidFill>
              </a:rPr>
              <a:t>})</a:t>
            </a:r>
          </a:p>
          <a:p>
            <a:pPr marL="0" lvl="3">
              <a:spcBef>
                <a:spcPts val="600"/>
              </a:spcBef>
              <a:defRPr/>
            </a:pPr>
            <a:r>
              <a:rPr lang="en-GB"/>
              <a:t>two MWs match if their </a:t>
            </a:r>
            <a:r>
              <a:rPr lang="en-GB">
                <a:solidFill>
                  <a:schemeClr val="accent6">
                    <a:lumMod val="75000"/>
                  </a:schemeClr>
                </a:solidFill>
              </a:rPr>
              <a:t>intersection contains at least one base element</a:t>
            </a:r>
          </a:p>
          <a:p>
            <a:pPr marL="0" lvl="3">
              <a:spcBef>
                <a:spcPts val="600"/>
              </a:spcBef>
              <a:defRPr/>
            </a:pPr>
            <a:r>
              <a:rPr lang="en-US" b="1" kern="0" smtClean="0">
                <a:solidFill>
                  <a:srgbClr val="7030A0"/>
                </a:solidFill>
              </a:rPr>
              <a:t>s</a:t>
            </a:r>
            <a:r>
              <a:rPr lang="en-US" b="1" kern="0" baseline="-25000" smtClean="0">
                <a:solidFill>
                  <a:srgbClr val="7030A0"/>
                </a:solidFill>
              </a:rPr>
              <a:t>2</a:t>
            </a:r>
            <a:r>
              <a:rPr lang="en-US" kern="0" smtClean="0"/>
              <a:t> matches both </a:t>
            </a:r>
            <a:r>
              <a:rPr lang="en-US" b="1" kern="0" smtClean="0">
                <a:solidFill>
                  <a:srgbClr val="C00000"/>
                </a:solidFill>
              </a:rPr>
              <a:t>s</a:t>
            </a:r>
            <a:r>
              <a:rPr lang="en-US" b="1" kern="0" baseline="-25000" smtClean="0">
                <a:solidFill>
                  <a:srgbClr val="C00000"/>
                </a:solidFill>
              </a:rPr>
              <a:t>3</a:t>
            </a:r>
            <a:r>
              <a:rPr lang="en-US" kern="0" smtClean="0"/>
              <a:t> and </a:t>
            </a:r>
            <a:r>
              <a:rPr lang="en-US" b="1" kern="0" smtClean="0">
                <a:solidFill>
                  <a:srgbClr val="FF3399"/>
                </a:solidFill>
              </a:rPr>
              <a:t>s</a:t>
            </a:r>
            <a:r>
              <a:rPr lang="en-US" b="1" kern="0" baseline="-25000" smtClean="0">
                <a:solidFill>
                  <a:srgbClr val="FF3399"/>
                </a:solidFill>
              </a:rPr>
              <a:t>1</a:t>
            </a:r>
            <a:r>
              <a:rPr lang="en-US" b="1" kern="0" smtClean="0">
                <a:solidFill>
                  <a:srgbClr val="FFC000"/>
                </a:solidFill>
              </a:rPr>
              <a:t> 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</a:endParaRPr>
          </a:p>
          <a:p>
            <a:pPr marL="0" marR="0" lvl="3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611560" y="5026531"/>
            <a:ext cx="118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smtClean="0"/>
              <a:t>Soft MWs:</a:t>
            </a:r>
            <a:endParaRPr lang="en-GB" b="1"/>
          </a:p>
        </p:txBody>
      </p:sp>
      <p:cxnSp>
        <p:nvCxnSpPr>
          <p:cNvPr id="38" name="Straight Arrow Connector 147">
            <a:extLst>
              <a:ext uri="{FF2B5EF4-FFF2-40B4-BE49-F238E27FC236}">
                <a16:creationId xmlns:a16="http://schemas.microsoft.com/office/drawing/2014/main" xmlns="" id="{0727CE5C-416A-4B4D-A9A9-92B20E21B159}"/>
              </a:ext>
            </a:extLst>
          </p:cNvPr>
          <p:cNvCxnSpPr>
            <a:cxnSpLocks/>
            <a:stCxn id="44" idx="0"/>
          </p:cNvCxnSpPr>
          <p:nvPr/>
        </p:nvCxnSpPr>
        <p:spPr>
          <a:xfrm flipH="1" flipV="1">
            <a:off x="4221384" y="1781074"/>
            <a:ext cx="114038" cy="44660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148">
            <a:extLst>
              <a:ext uri="{FF2B5EF4-FFF2-40B4-BE49-F238E27FC236}">
                <a16:creationId xmlns:a16="http://schemas.microsoft.com/office/drawing/2014/main" xmlns="" id="{8F8462FA-2B19-4F8D-BF69-322E69F4C9DA}"/>
              </a:ext>
            </a:extLst>
          </p:cNvPr>
          <p:cNvCxnSpPr>
            <a:cxnSpLocks/>
          </p:cNvCxnSpPr>
          <p:nvPr/>
        </p:nvCxnSpPr>
        <p:spPr>
          <a:xfrm flipH="1" flipV="1">
            <a:off x="3464035" y="1937881"/>
            <a:ext cx="676938" cy="34380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4">
            <a:extLst>
              <a:ext uri="{FF2B5EF4-FFF2-40B4-BE49-F238E27FC236}">
                <a16:creationId xmlns:a16="http://schemas.microsoft.com/office/drawing/2014/main" xmlns="" id="{DAE04857-03B0-4652-B184-1C0AFFB1105C}"/>
              </a:ext>
            </a:extLst>
          </p:cNvPr>
          <p:cNvSpPr txBox="1"/>
          <p:nvPr/>
        </p:nvSpPr>
        <p:spPr>
          <a:xfrm>
            <a:off x="4221384" y="1873807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rgbClr val="C00000"/>
                </a:solidFill>
              </a:rPr>
              <a:t>base</a:t>
            </a:r>
            <a:endParaRPr lang="en-US" sz="1200" i="1" dirty="0">
              <a:solidFill>
                <a:srgbClr val="C00000"/>
              </a:solidFill>
            </a:endParaRPr>
          </a:p>
        </p:txBody>
      </p:sp>
      <p:sp>
        <p:nvSpPr>
          <p:cNvPr id="41" name="TextBox 101">
            <a:extLst>
              <a:ext uri="{FF2B5EF4-FFF2-40B4-BE49-F238E27FC236}">
                <a16:creationId xmlns:a16="http://schemas.microsoft.com/office/drawing/2014/main" xmlns="" id="{015AF585-40D2-4384-8447-EBC411330336}"/>
              </a:ext>
            </a:extLst>
          </p:cNvPr>
          <p:cNvSpPr txBox="1"/>
          <p:nvPr/>
        </p:nvSpPr>
        <p:spPr>
          <a:xfrm>
            <a:off x="3153590" y="2107966"/>
            <a:ext cx="789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rgbClr val="C00000"/>
                </a:solidFill>
              </a:rPr>
              <a:t>expand</a:t>
            </a:r>
            <a:r>
              <a:rPr lang="en-US" sz="1200" i="1" dirty="0">
                <a:solidFill>
                  <a:srgbClr val="C00000"/>
                </a:solidFill>
              </a:rPr>
              <a:t>ed</a:t>
            </a:r>
          </a:p>
        </p:txBody>
      </p:sp>
      <p:sp>
        <p:nvSpPr>
          <p:cNvPr id="43" name="Ovál 42"/>
          <p:cNvSpPr/>
          <p:nvPr/>
        </p:nvSpPr>
        <p:spPr>
          <a:xfrm>
            <a:off x="3881880" y="2046598"/>
            <a:ext cx="1080182" cy="728245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bdélník 85">
            <a:extLst>
              <a:ext uri="{FF2B5EF4-FFF2-40B4-BE49-F238E27FC236}">
                <a16:creationId xmlns:a16="http://schemas.microsoft.com/office/drawing/2014/main" xmlns="" id="{9180725B-B760-431C-8398-D7E2779F3C4C}"/>
              </a:ext>
            </a:extLst>
          </p:cNvPr>
          <p:cNvSpPr/>
          <p:nvPr/>
        </p:nvSpPr>
        <p:spPr bwMode="auto">
          <a:xfrm>
            <a:off x="4173422" y="2227682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5" name="Obdélník 85">
            <a:extLst>
              <a:ext uri="{FF2B5EF4-FFF2-40B4-BE49-F238E27FC236}">
                <a16:creationId xmlns:a16="http://schemas.microsoft.com/office/drawing/2014/main" xmlns="" id="{1546E329-D04D-4780-A180-43958F071696}"/>
              </a:ext>
            </a:extLst>
          </p:cNvPr>
          <p:cNvSpPr/>
          <p:nvPr/>
        </p:nvSpPr>
        <p:spPr bwMode="auto">
          <a:xfrm>
            <a:off x="4394908" y="2492225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6" name="Obdélník 85">
            <a:extLst>
              <a:ext uri="{FF2B5EF4-FFF2-40B4-BE49-F238E27FC236}">
                <a16:creationId xmlns:a16="http://schemas.microsoft.com/office/drawing/2014/main" xmlns="" id="{1546E329-D04D-4780-A180-43958F071696}"/>
              </a:ext>
            </a:extLst>
          </p:cNvPr>
          <p:cNvSpPr/>
          <p:nvPr/>
        </p:nvSpPr>
        <p:spPr bwMode="auto">
          <a:xfrm>
            <a:off x="3257872" y="2964184"/>
            <a:ext cx="324000" cy="108000"/>
          </a:xfrm>
          <a:prstGeom prst="rect">
            <a:avLst/>
          </a:prstGeom>
          <a:pattFill prst="dkVert">
            <a:fgClr>
              <a:srgbClr val="44546A">
                <a:lumMod val="60000"/>
                <a:lumOff val="40000"/>
              </a:srgbClr>
            </a:fgClr>
            <a:bgClr>
              <a:srgbClr val="44546A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20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7" name="Obdélník 46"/>
          <p:cNvSpPr/>
          <p:nvPr/>
        </p:nvSpPr>
        <p:spPr>
          <a:xfrm>
            <a:off x="450913" y="4937323"/>
            <a:ext cx="8424936" cy="1224136"/>
          </a:xfrm>
          <a:prstGeom prst="rect">
            <a:avLst/>
          </a:prstGeom>
          <a:noFill/>
          <a:ln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143">
            <a:extLst>
              <a:ext uri="{FF2B5EF4-FFF2-40B4-BE49-F238E27FC236}">
                <a16:creationId xmlns:a16="http://schemas.microsoft.com/office/drawing/2014/main" xmlns="" id="{236F1577-36D0-4473-82EB-1A804D95AC88}"/>
              </a:ext>
            </a:extLst>
          </p:cNvPr>
          <p:cNvSpPr txBox="1"/>
          <p:nvPr/>
        </p:nvSpPr>
        <p:spPr>
          <a:xfrm>
            <a:off x="1979712" y="5032226"/>
            <a:ext cx="4086622" cy="369332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pPr marL="0" lvl="3">
              <a:spcBef>
                <a:spcPts val="600"/>
              </a:spcBef>
              <a:defRPr/>
            </a:pPr>
            <a:r>
              <a:rPr lang="en-US" b="1" kern="0" smtClean="0">
                <a:solidFill>
                  <a:srgbClr val="FF3399"/>
                </a:solidFill>
              </a:rPr>
              <a:t>s</a:t>
            </a:r>
            <a:r>
              <a:rPr lang="en-US" b="1" kern="0" baseline="-25000" smtClean="0">
                <a:solidFill>
                  <a:srgbClr val="FF3399"/>
                </a:solidFill>
              </a:rPr>
              <a:t>1</a:t>
            </a:r>
            <a:r>
              <a:rPr lang="en-US" kern="0" smtClean="0">
                <a:solidFill>
                  <a:prstClr val="black"/>
                </a:solidFill>
              </a:rPr>
              <a:t> </a:t>
            </a:r>
            <a:r>
              <a:rPr lang="en-US" kern="0">
                <a:solidFill>
                  <a:prstClr val="black"/>
                </a:solidFill>
              </a:rPr>
              <a:t>→ </a:t>
            </a:r>
            <a:r>
              <a:rPr lang="en-US" kern="0" smtClean="0">
                <a:solidFill>
                  <a:prstClr val="black"/>
                </a:solidFill>
              </a:rPr>
              <a:t>(</a:t>
            </a:r>
            <a:r>
              <a:rPr lang="en-US" b="1" kern="0" smtClean="0">
                <a:solidFill>
                  <a:srgbClr val="FFC000"/>
                </a:solidFill>
              </a:rPr>
              <a:t>A</a:t>
            </a:r>
            <a:r>
              <a:rPr lang="en-US" kern="0" smtClean="0">
                <a:solidFill>
                  <a:schemeClr val="bg1"/>
                </a:solidFill>
              </a:rPr>
              <a:t>,{</a:t>
            </a:r>
            <a:r>
              <a:rPr lang="en-US" b="1" kern="0" smtClean="0">
                <a:solidFill>
                  <a:schemeClr val="bg1"/>
                </a:solidFill>
              </a:rPr>
              <a:t>D</a:t>
            </a:r>
            <a:r>
              <a:rPr lang="en-US" kern="0" smtClean="0">
                <a:solidFill>
                  <a:schemeClr val="bg1"/>
                </a:solidFill>
              </a:rPr>
              <a:t>}</a:t>
            </a:r>
            <a:r>
              <a:rPr lang="en-US" kern="0" smtClean="0">
                <a:solidFill>
                  <a:prstClr val="black"/>
                </a:solidFill>
              </a:rPr>
              <a:t>)</a:t>
            </a:r>
            <a:r>
              <a:rPr lang="en-US" b="1" kern="0" smtClean="0">
                <a:solidFill>
                  <a:srgbClr val="FFC000"/>
                </a:solidFill>
              </a:rPr>
              <a:t>     </a:t>
            </a:r>
            <a:r>
              <a:rPr lang="en-US" b="1" kern="0">
                <a:solidFill>
                  <a:srgbClr val="7030A0"/>
                </a:solidFill>
              </a:rPr>
              <a:t>s</a:t>
            </a:r>
            <a:r>
              <a:rPr lang="en-US" b="1" kern="0" baseline="-25000">
                <a:solidFill>
                  <a:srgbClr val="7030A0"/>
                </a:solidFill>
              </a:rPr>
              <a:t>2</a:t>
            </a:r>
            <a:r>
              <a:rPr lang="en-US" kern="0">
                <a:solidFill>
                  <a:prstClr val="black"/>
                </a:solidFill>
              </a:rPr>
              <a:t> → </a:t>
            </a:r>
            <a:r>
              <a:rPr lang="en-US" kern="0" smtClean="0">
                <a:solidFill>
                  <a:prstClr val="black"/>
                </a:solidFill>
              </a:rPr>
              <a:t>(</a:t>
            </a:r>
            <a:r>
              <a:rPr lang="en-US" b="1" kern="0" smtClean="0">
                <a:solidFill>
                  <a:srgbClr val="FFC000"/>
                </a:solidFill>
              </a:rPr>
              <a:t>C</a:t>
            </a:r>
            <a:r>
              <a:rPr lang="en-US" kern="0" smtClean="0">
                <a:solidFill>
                  <a:schemeClr val="bg1"/>
                </a:solidFill>
              </a:rPr>
              <a:t>,{</a:t>
            </a:r>
            <a:r>
              <a:rPr lang="en-US" b="1" kern="0" smtClean="0">
                <a:solidFill>
                  <a:schemeClr val="bg1"/>
                </a:solidFill>
              </a:rPr>
              <a:t>A</a:t>
            </a:r>
            <a:r>
              <a:rPr lang="cs-CZ" b="1" kern="0">
                <a:solidFill>
                  <a:schemeClr val="bg1"/>
                </a:solidFill>
              </a:rPr>
              <a:t>,B</a:t>
            </a:r>
            <a:r>
              <a:rPr lang="en-US" kern="0" smtClean="0">
                <a:solidFill>
                  <a:schemeClr val="bg1"/>
                </a:solidFill>
              </a:rPr>
              <a:t>}</a:t>
            </a:r>
            <a:r>
              <a:rPr lang="en-US" kern="0" smtClean="0">
                <a:solidFill>
                  <a:prstClr val="black"/>
                </a:solidFill>
              </a:rPr>
              <a:t>)</a:t>
            </a:r>
            <a:r>
              <a:rPr lang="en-US" b="1" kern="0" smtClean="0">
                <a:solidFill>
                  <a:srgbClr val="FFC000"/>
                </a:solidFill>
              </a:rPr>
              <a:t>     </a:t>
            </a:r>
            <a:r>
              <a:rPr lang="en-US" b="1" kern="0">
                <a:solidFill>
                  <a:srgbClr val="C00000"/>
                </a:solidFill>
              </a:rPr>
              <a:t>s</a:t>
            </a:r>
            <a:r>
              <a:rPr lang="en-US" b="1" kern="0" baseline="-25000">
                <a:solidFill>
                  <a:srgbClr val="C00000"/>
                </a:solidFill>
              </a:rPr>
              <a:t>3</a:t>
            </a:r>
            <a:r>
              <a:rPr lang="en-US" kern="0">
                <a:solidFill>
                  <a:prstClr val="black"/>
                </a:solidFill>
              </a:rPr>
              <a:t> → </a:t>
            </a:r>
            <a:r>
              <a:rPr lang="en-US" kern="0" smtClean="0">
                <a:solidFill>
                  <a:prstClr val="black"/>
                </a:solidFill>
              </a:rPr>
              <a:t>(</a:t>
            </a:r>
            <a:r>
              <a:rPr lang="en-US" b="1" kern="0" smtClean="0">
                <a:solidFill>
                  <a:srgbClr val="FFC000"/>
                </a:solidFill>
              </a:rPr>
              <a:t>C</a:t>
            </a:r>
            <a:r>
              <a:rPr lang="en-US" kern="0" smtClean="0">
                <a:solidFill>
                  <a:schemeClr val="bg1"/>
                </a:solidFill>
              </a:rPr>
              <a:t>,{</a:t>
            </a:r>
            <a:r>
              <a:rPr lang="en-US" b="1" kern="0" smtClean="0">
                <a:solidFill>
                  <a:schemeClr val="bg1"/>
                </a:solidFill>
              </a:rPr>
              <a:t>D</a:t>
            </a:r>
            <a:r>
              <a:rPr lang="en-US" kern="0" smtClean="0">
                <a:solidFill>
                  <a:schemeClr val="bg1"/>
                </a:solidFill>
              </a:rPr>
              <a:t>}</a:t>
            </a:r>
            <a:r>
              <a:rPr lang="en-US" kern="0" smtClean="0">
                <a:solidFill>
                  <a:prstClr val="black"/>
                </a:solidFill>
              </a:rPr>
              <a:t>)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8668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408"/>
    </mc:Choice>
    <mc:Fallback>
      <p:transition spd="slow" advTm="125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1" animBg="1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4" grpId="0" animBg="1"/>
      <p:bldP spid="34" grpId="1" animBg="1"/>
      <p:bldP spid="35" grpId="0"/>
      <p:bldP spid="37" grpId="0"/>
      <p:bldP spid="40" grpId="0"/>
      <p:bldP spid="41" grpId="0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8" grpId="0" build="allAtOnce"/>
    </p:bld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Motion Words – baseline evaluation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363272" cy="5112570"/>
          </a:xfrm>
        </p:spPr>
        <p:txBody>
          <a:bodyPr>
            <a:noAutofit/>
          </a:bodyPr>
          <a:lstStyle/>
          <a:p>
            <a:r>
              <a:rPr lang="en-GB" smtClean="0"/>
              <a:t>Task: </a:t>
            </a:r>
            <a:r>
              <a:rPr lang="en-GB" smtClean="0">
                <a:solidFill>
                  <a:srgbClr val="E46C0A"/>
                </a:solidFill>
              </a:rPr>
              <a:t>action search </a:t>
            </a:r>
            <a:r>
              <a:rPr lang="en-GB" smtClean="0"/>
              <a:t>over the </a:t>
            </a:r>
            <a:r>
              <a:rPr lang="en-GB">
                <a:solidFill>
                  <a:schemeClr val="accent6">
                    <a:lumMod val="75000"/>
                  </a:schemeClr>
                </a:solidFill>
              </a:rPr>
              <a:t>PKU-MMD dataset </a:t>
            </a:r>
          </a:p>
          <a:p>
            <a:pPr lvl="1"/>
            <a:r>
              <a:rPr lang="en-GB" smtClean="0"/>
              <a:t>20K actions, 43 </a:t>
            </a:r>
            <a:r>
              <a:rPr lang="en-GB"/>
              <a:t>classes of daily activities (e.g., “drink”, “wave hand”, “stand-up</a:t>
            </a:r>
            <a:r>
              <a:rPr lang="en-GB" smtClean="0"/>
              <a:t>”)</a:t>
            </a:r>
          </a:p>
          <a:p>
            <a:pPr lvl="1"/>
            <a:r>
              <a:rPr lang="en-GB" smtClean="0"/>
              <a:t>20-NN search</a:t>
            </a:r>
          </a:p>
          <a:p>
            <a:r>
              <a:rPr lang="en-GB" smtClean="0"/>
              <a:t>Method: </a:t>
            </a:r>
            <a:r>
              <a:rPr lang="en-GB" smtClean="0">
                <a:solidFill>
                  <a:srgbClr val="E46C0A"/>
                </a:solidFill>
              </a:rPr>
              <a:t>sequential scan </a:t>
            </a:r>
            <a:r>
              <a:rPr lang="en-GB" smtClean="0"/>
              <a:t>with </a:t>
            </a:r>
            <a:r>
              <a:rPr lang="en-GB" smtClean="0">
                <a:solidFill>
                  <a:srgbClr val="E46C0A"/>
                </a:solidFill>
              </a:rPr>
              <a:t>Dynamic Time Warping </a:t>
            </a:r>
            <a:r>
              <a:rPr lang="en-GB" smtClean="0"/>
              <a:t>(DTW)</a:t>
            </a:r>
            <a:endParaRPr lang="en-GB"/>
          </a:p>
          <a:p>
            <a:endParaRPr lang="en-GB" smtClean="0"/>
          </a:p>
          <a:p>
            <a:endParaRPr lang="en-GB"/>
          </a:p>
          <a:p>
            <a:endParaRPr lang="en-GB" smtClean="0"/>
          </a:p>
          <a:p>
            <a:endParaRPr lang="en-GB"/>
          </a:p>
          <a:p>
            <a:endParaRPr lang="en-GB" smtClean="0"/>
          </a:p>
          <a:p>
            <a:r>
              <a:rPr lang="en-GB" smtClean="0"/>
              <a:t>Important observations about soft MWs:</a:t>
            </a:r>
          </a:p>
          <a:p>
            <a:pPr lvl="1"/>
            <a:r>
              <a:rPr lang="en-GB" smtClean="0"/>
              <a:t>Action -&gt; </a:t>
            </a:r>
            <a:r>
              <a:rPr lang="en-GB" smtClean="0">
                <a:solidFill>
                  <a:srgbClr val="E46C0A"/>
                </a:solidFill>
              </a:rPr>
              <a:t>motion document</a:t>
            </a:r>
            <a:r>
              <a:rPr lang="en-GB" smtClean="0"/>
              <a:t>, average size 25 soft MWs</a:t>
            </a:r>
          </a:p>
          <a:p>
            <a:pPr lvl="1"/>
            <a:r>
              <a:rPr lang="en-GB" smtClean="0"/>
              <a:t>Soft-MWs work well when there is quite a </a:t>
            </a:r>
            <a:r>
              <a:rPr lang="en-GB" smtClean="0">
                <a:solidFill>
                  <a:srgbClr val="E46C0A"/>
                </a:solidFill>
              </a:rPr>
              <a:t>high number of elements per MW</a:t>
            </a:r>
          </a:p>
          <a:p>
            <a:pPr lvl="2"/>
            <a:r>
              <a:rPr lang="en-GB" smtClean="0"/>
              <a:t>We use 1500 partitions and up to 20 elements per </a:t>
            </a:r>
            <a:r>
              <a:rPr lang="en-GB"/>
              <a:t>MW; 372K unique soft </a:t>
            </a:r>
            <a:r>
              <a:rPr lang="en-GB" smtClean="0"/>
              <a:t>MWs</a:t>
            </a:r>
          </a:p>
          <a:p>
            <a:pPr lvl="1"/>
            <a:r>
              <a:rPr lang="en-GB" smtClean="0"/>
              <a:t>This implies that </a:t>
            </a:r>
            <a:r>
              <a:rPr lang="en-GB" smtClean="0">
                <a:solidFill>
                  <a:srgbClr val="E46C0A"/>
                </a:solidFill>
              </a:rPr>
              <a:t>each MW has many matching MWs</a:t>
            </a:r>
          </a:p>
          <a:p>
            <a:pPr lvl="2"/>
            <a:r>
              <a:rPr lang="en-GB"/>
              <a:t>On average, there are </a:t>
            </a:r>
            <a:r>
              <a:rPr lang="en-GB">
                <a:solidFill>
                  <a:srgbClr val="E46C0A"/>
                </a:solidFill>
              </a:rPr>
              <a:t>12,436 </a:t>
            </a:r>
            <a:r>
              <a:rPr lang="en-GB" smtClean="0">
                <a:solidFill>
                  <a:srgbClr val="E46C0A"/>
                </a:solidFill>
              </a:rPr>
              <a:t>matches </a:t>
            </a:r>
            <a:r>
              <a:rPr lang="en-GB" smtClean="0"/>
              <a:t>for each soft MW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608321"/>
              </p:ext>
            </p:extLst>
          </p:nvPr>
        </p:nvGraphicFramePr>
        <p:xfrm>
          <a:off x="1259632" y="2780928"/>
          <a:ext cx="6096000" cy="14833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smtClean="0"/>
                        <a:t>Method</a:t>
                      </a:r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smtClean="0"/>
                        <a:t>Precision</a:t>
                      </a:r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smtClean="0"/>
                        <a:t>Costs [ms]</a:t>
                      </a:r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smtClean="0"/>
                        <a:t>DTW on skeletons</a:t>
                      </a:r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smtClean="0"/>
                        <a:t>54.19 %</a:t>
                      </a:r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smtClean="0"/>
                        <a:t>92,589</a:t>
                      </a:r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smtClean="0"/>
                        <a:t>DTW on hard MWs</a:t>
                      </a:r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smtClean="0"/>
                        <a:t>51.82 %</a:t>
                      </a:r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smtClean="0"/>
                        <a:t>415</a:t>
                      </a:r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smtClean="0"/>
                        <a:t>DTW on soft MWs</a:t>
                      </a:r>
                      <a:endParaRPr lang="en-GB" sz="16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smtClean="0"/>
                        <a:t>60.60 %</a:t>
                      </a:r>
                      <a:endParaRPr lang="en-GB" sz="16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smtClean="0"/>
                        <a:t>648</a:t>
                      </a:r>
                      <a:endParaRPr lang="en-GB" sz="16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3852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042"/>
    </mc:Choice>
    <mc:Fallback>
      <p:transition spd="slow" advTm="96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4374" x="4632325" y="4008438"/>
          <p14:tracePt t="24411" x="4625975" y="4008438"/>
          <p14:tracePt t="24420" x="4618038" y="4008438"/>
          <p14:tracePt t="24428" x="4602163" y="4008438"/>
          <p14:tracePt t="24435" x="4549775" y="4008438"/>
          <p14:tracePt t="24459" x="4518025" y="4008438"/>
          <p14:tracePt t="24475" x="4503738" y="4008438"/>
          <p14:tracePt t="24484" x="4479925" y="4008438"/>
          <p14:tracePt t="24506" x="4457700" y="4008438"/>
          <p14:tracePt t="24517" x="4419600" y="4008438"/>
          <p14:tracePt t="24538" x="4381500" y="4008438"/>
          <p14:tracePt t="24551" x="4327525" y="4008438"/>
          <p14:tracePt t="24567" x="4305300" y="4008438"/>
          <p14:tracePt t="24584" x="4267200" y="4008438"/>
          <p14:tracePt t="24600" x="4229100" y="4008438"/>
          <p14:tracePt t="24617" x="4191000" y="4008438"/>
          <p14:tracePt t="24634" x="4183063" y="4008438"/>
          <p14:tracePt t="24650" x="4168775" y="4008438"/>
          <p14:tracePt t="24667" x="4130675" y="4008438"/>
          <p14:tracePt t="24684" x="4098925" y="4008438"/>
          <p14:tracePt t="24700" x="4076700" y="4008438"/>
          <p14:tracePt t="24717" x="4054475" y="4008438"/>
          <p14:tracePt t="24733" x="4030663" y="4016375"/>
          <p14:tracePt t="24750" x="4016375" y="4022725"/>
          <p14:tracePt t="24787" x="4008438" y="4022725"/>
          <p14:tracePt t="24800" x="3992563" y="4030663"/>
          <p14:tracePt t="24801" x="3970338" y="4038600"/>
          <p14:tracePt t="24817" x="3946525" y="4060825"/>
          <p14:tracePt t="24833" x="3916363" y="4076700"/>
          <p14:tracePt t="24850" x="3902075" y="4092575"/>
          <p14:tracePt t="24866" x="3878263" y="4122738"/>
          <p14:tracePt t="24883" x="3863975" y="4152900"/>
          <p14:tracePt t="24900" x="3840163" y="4175125"/>
          <p14:tracePt t="24916" x="3832225" y="4206875"/>
          <p14:tracePt t="24933" x="3832225" y="4237038"/>
          <p14:tracePt t="24950" x="3832225" y="4259263"/>
          <p14:tracePt t="24966" x="3840163" y="4283075"/>
          <p14:tracePt t="24983" x="3886200" y="4297363"/>
          <p14:tracePt t="24999" x="3970338" y="4305300"/>
          <p14:tracePt t="25015" x="4084638" y="4305300"/>
          <p14:tracePt t="25032" x="4206875" y="4305300"/>
          <p14:tracePt t="25049" x="4335463" y="4305300"/>
          <p14:tracePt t="25066" x="4487863" y="4289425"/>
          <p14:tracePt t="25082" x="4632325" y="4267200"/>
          <p14:tracePt t="25099" x="4784725" y="4251325"/>
          <p14:tracePt t="25116" x="4830763" y="4244975"/>
          <p14:tracePt t="25132" x="4846638" y="4237038"/>
          <p14:tracePt t="25149" x="4860925" y="4221163"/>
          <p14:tracePt t="25165" x="4884738" y="4206875"/>
          <p14:tracePt t="25182" x="4922838" y="4175125"/>
          <p14:tracePt t="25199" x="4945063" y="4144963"/>
          <p14:tracePt t="25215" x="4953000" y="4122738"/>
          <p14:tracePt t="25232" x="4953000" y="4092575"/>
          <p14:tracePt t="25249" x="4953000" y="4054475"/>
          <p14:tracePt t="25265" x="4899025" y="3970338"/>
          <p14:tracePt t="25282" x="4800600" y="3870325"/>
          <p14:tracePt t="25298" x="4740275" y="3840163"/>
          <p14:tracePt t="25315" x="4694238" y="3825875"/>
          <p14:tracePt t="25332" x="4625975" y="3817938"/>
          <p14:tracePt t="25348" x="4564063" y="3817938"/>
          <p14:tracePt t="25365" x="4511675" y="3817938"/>
          <p14:tracePt t="25382" x="4397375" y="3825875"/>
          <p14:tracePt t="25397" x="4327525" y="3832225"/>
          <p14:tracePt t="25415" x="4221163" y="3856038"/>
          <p14:tracePt t="25431" x="4152900" y="3856038"/>
          <p14:tracePt t="25448" x="4098925" y="3863975"/>
          <p14:tracePt t="25465" x="4076700" y="3863975"/>
          <p14:tracePt t="25481" x="4054475" y="3863975"/>
          <p14:tracePt t="25498" x="4038600" y="3863975"/>
          <p14:tracePt t="25515" x="4022725" y="3863975"/>
          <p14:tracePt t="25531" x="4000500" y="3870325"/>
          <p14:tracePt t="25548" x="3970338" y="3894138"/>
          <p14:tracePt t="25564" x="3954463" y="3894138"/>
          <p14:tracePt t="25581" x="3932238" y="3916363"/>
          <p14:tracePt t="25597" x="3916363" y="3932238"/>
          <p14:tracePt t="25614" x="3908425" y="3962400"/>
          <p14:tracePt t="25631" x="3902075" y="4008438"/>
          <p14:tracePt t="25648" x="3894138" y="4038600"/>
          <p14:tracePt t="25664" x="3886200" y="4092575"/>
          <p14:tracePt t="25681" x="3886200" y="4130675"/>
          <p14:tracePt t="25697" x="3902075" y="4160838"/>
          <p14:tracePt t="25714" x="3962400" y="4183063"/>
          <p14:tracePt t="25731" x="3984625" y="4183063"/>
          <p14:tracePt t="25747" x="4068763" y="4183063"/>
          <p14:tracePt t="25764" x="4122738" y="4183063"/>
          <p14:tracePt t="25780" x="4213225" y="4175125"/>
          <p14:tracePt t="25797" x="4359275" y="4160838"/>
          <p14:tracePt t="25813" x="4511675" y="4160838"/>
          <p14:tracePt t="25830" x="4686300" y="4160838"/>
          <p14:tracePt t="25847" x="4876800" y="4160838"/>
          <p14:tracePt t="25864" x="5075238" y="4160838"/>
          <p14:tracePt t="25880" x="5341938" y="4130675"/>
          <p14:tracePt t="25897" x="5584825" y="4122738"/>
          <p14:tracePt t="25913" x="5807075" y="4122738"/>
          <p14:tracePt t="25930" x="5997575" y="4122738"/>
          <p14:tracePt t="25947" x="6172200" y="4106863"/>
          <p14:tracePt t="25963" x="6248400" y="4092575"/>
          <p14:tracePt t="25980" x="6308725" y="4084638"/>
          <p14:tracePt t="25997" x="6354763" y="4046538"/>
          <p14:tracePt t="26013" x="6400800" y="4030663"/>
          <p14:tracePt t="26030" x="6423025" y="4022725"/>
          <p14:tracePt t="26046" x="6438900" y="4008438"/>
          <p14:tracePt t="26063" x="6454775" y="4000500"/>
          <p14:tracePt t="26079" x="6461125" y="3992563"/>
          <p14:tracePt t="26096" x="6477000" y="3978275"/>
          <p14:tracePt t="26113" x="6484938" y="3970338"/>
          <p14:tracePt t="26130" x="6523038" y="3946525"/>
          <p14:tracePt t="26147" x="6553200" y="3940175"/>
          <p14:tracePt t="26163" x="6607175" y="3932238"/>
          <p14:tracePt t="26179" x="6651625" y="3908425"/>
          <p14:tracePt t="26195" x="6683375" y="3902075"/>
          <p14:tracePt t="26213" x="6689725" y="3902075"/>
          <p14:tracePt t="26276" x="6689725" y="3894138"/>
          <p14:tracePt t="26291" x="6659563" y="3886200"/>
          <p14:tracePt t="26299" x="6613525" y="3878263"/>
          <p14:tracePt t="26307" x="6561138" y="3863975"/>
          <p14:tracePt t="26312" x="6469063" y="3863975"/>
          <p14:tracePt t="26329" x="6378575" y="3863975"/>
          <p14:tracePt t="26345" x="6294438" y="3863975"/>
          <p14:tracePt t="26362" x="6264275" y="3870325"/>
          <p14:tracePt t="26379" x="6149975" y="3894138"/>
          <p14:tracePt t="26396" x="6088063" y="3908425"/>
          <p14:tracePt t="26412" x="6065838" y="3916363"/>
          <p14:tracePt t="26428" x="6057900" y="3916363"/>
          <p14:tracePt t="26475" x="6057900" y="3924300"/>
          <p14:tracePt t="26498" x="6057900" y="3932238"/>
          <p14:tracePt t="26506" x="6057900" y="3940175"/>
          <p14:tracePt t="26515" x="6049963" y="3962400"/>
          <p14:tracePt t="26523" x="6049963" y="3984625"/>
          <p14:tracePt t="26532" x="6049963" y="4030663"/>
          <p14:tracePt t="26545" x="6049963" y="4084638"/>
          <p14:tracePt t="26562" x="6103938" y="4130675"/>
          <p14:tracePt t="26578" x="6194425" y="4191000"/>
          <p14:tracePt t="26595" x="6286500" y="4237038"/>
          <p14:tracePt t="26612" x="6346825" y="4244975"/>
          <p14:tracePt t="26628" x="6408738" y="4251325"/>
          <p14:tracePt t="26645" x="6438900" y="4251325"/>
          <p14:tracePt t="26662" x="6477000" y="4251325"/>
          <p14:tracePt t="26678" x="6515100" y="4251325"/>
          <p14:tracePt t="26695" x="6591300" y="4237038"/>
          <p14:tracePt t="26712" x="6637338" y="4206875"/>
          <p14:tracePt t="26728" x="6713538" y="4160838"/>
          <p14:tracePt t="26745" x="6751638" y="4122738"/>
          <p14:tracePt t="26761" x="6765925" y="4098925"/>
          <p14:tracePt t="26778" x="6781800" y="4060825"/>
          <p14:tracePt t="26795" x="6781800" y="3962400"/>
          <p14:tracePt t="26811" x="6765925" y="3916363"/>
          <p14:tracePt t="26828" x="6713538" y="3863975"/>
          <p14:tracePt t="26844" x="6667500" y="3848100"/>
          <p14:tracePt t="26861" x="6621463" y="3848100"/>
          <p14:tracePt t="26878" x="6561138" y="3848100"/>
          <p14:tracePt t="26894" x="6499225" y="3848100"/>
          <p14:tracePt t="26911" x="6423025" y="3848100"/>
          <p14:tracePt t="26927" x="6324600" y="3848100"/>
          <p14:tracePt t="26944" x="6226175" y="3856038"/>
          <p14:tracePt t="26961" x="6194425" y="3856038"/>
          <p14:tracePt t="26977" x="6188075" y="3870325"/>
          <p14:tracePt t="26994" x="6164263" y="3878263"/>
          <p14:tracePt t="27011" x="6111875" y="3902075"/>
          <p14:tracePt t="27027" x="6065838" y="3932238"/>
          <p14:tracePt t="27043" x="6003925" y="3984625"/>
          <p14:tracePt t="27060" x="5951538" y="4022725"/>
          <p14:tracePt t="27077" x="5921375" y="4060825"/>
          <p14:tracePt t="27094" x="5913438" y="4092575"/>
          <p14:tracePt t="27110" x="5913438" y="4122738"/>
          <p14:tracePt t="27127" x="5913438" y="4152900"/>
          <p14:tracePt t="27143" x="5927725" y="4191000"/>
          <p14:tracePt t="27160" x="6003925" y="4237038"/>
          <p14:tracePt t="27177" x="6118225" y="4283075"/>
          <p14:tracePt t="27193" x="6248400" y="4297363"/>
          <p14:tracePt t="27210" x="6416675" y="4313238"/>
          <p14:tracePt t="27227" x="6667500" y="4313238"/>
          <p14:tracePt t="27243" x="6811963" y="4313238"/>
          <p14:tracePt t="27260" x="6888163" y="4313238"/>
          <p14:tracePt t="27277" x="6942138" y="4313238"/>
          <p14:tracePt t="27293" x="6988175" y="4313238"/>
          <p14:tracePt t="27309" x="7032625" y="4289425"/>
          <p14:tracePt t="27326" x="7070725" y="4267200"/>
          <p14:tracePt t="27343" x="7078663" y="4229100"/>
          <p14:tracePt t="27360" x="7094538" y="4191000"/>
          <p14:tracePt t="27376" x="7094538" y="4152900"/>
          <p14:tracePt t="27393" x="7094538" y="4114800"/>
          <p14:tracePt t="27409" x="7078663" y="4076700"/>
          <p14:tracePt t="27426" x="7056438" y="4054475"/>
          <p14:tracePt t="27426" x="0" y="0"/>
        </p14:tracePtLst>
        <p14:tracePtLst>
          <p14:tracePt t="73620" x="4533900" y="5768975"/>
          <p14:tracePt t="73780" x="4541838" y="5768975"/>
          <p14:tracePt t="73789" x="4556125" y="5768975"/>
          <p14:tracePt t="73797" x="4564063" y="5768975"/>
          <p14:tracePt t="73804" x="4602163" y="5761038"/>
          <p14:tracePt t="73817" x="4632325" y="5753100"/>
          <p14:tracePt t="73837" x="4670425" y="5753100"/>
          <p14:tracePt t="73851" x="4708525" y="5745163"/>
          <p14:tracePt t="73867" x="4746625" y="5737225"/>
          <p14:tracePt t="73884" x="4762500" y="5737225"/>
          <p14:tracePt t="73900" x="4770438" y="5737225"/>
          <p14:tracePt t="73917" x="4784725" y="5737225"/>
          <p14:tracePt t="73934" x="4816475" y="5737225"/>
          <p14:tracePt t="73950" x="4838700" y="5737225"/>
          <p14:tracePt t="73967" x="4860925" y="5737225"/>
          <p14:tracePt t="73983" x="4884738" y="5737225"/>
          <p14:tracePt t="74000" x="4930775" y="5737225"/>
          <p14:tracePt t="74017" x="4975225" y="5737225"/>
          <p14:tracePt t="74033" x="4991100" y="5737225"/>
          <p14:tracePt t="74085" x="4983163" y="5737225"/>
          <p14:tracePt t="74109" x="4945063" y="5737225"/>
          <p14:tracePt t="74118" x="4892675" y="5737225"/>
          <p14:tracePt t="74118" x="4784725" y="5737225"/>
          <p14:tracePt t="74133" x="4640263" y="5737225"/>
          <p14:tracePt t="74150" x="4525963" y="5737225"/>
          <p14:tracePt t="74166" x="4449763" y="5737225"/>
          <p14:tracePt t="74183" x="4403725" y="5737225"/>
          <p14:tracePt t="74200" x="4397375" y="5737225"/>
          <p14:tracePt t="74216" x="4389438" y="5737225"/>
          <p14:tracePt t="74342" x="4397375" y="5737225"/>
          <p14:tracePt t="74350" x="4419600" y="5737225"/>
          <p14:tracePt t="74360" x="4449763" y="5745163"/>
          <p14:tracePt t="74366" x="4511675" y="5761038"/>
          <p14:tracePt t="74383" x="4587875" y="5775325"/>
          <p14:tracePt t="74399" x="4670425" y="5791200"/>
          <p14:tracePt t="74415" x="4724400" y="5791200"/>
          <p14:tracePt t="74432" x="4784725" y="5791200"/>
          <p14:tracePt t="74449" x="4860925" y="5791200"/>
          <p14:tracePt t="74465" x="4899025" y="5791200"/>
          <p14:tracePt t="74482" x="4930775" y="5791200"/>
          <p14:tracePt t="74499" x="4953000" y="5791200"/>
          <p14:tracePt t="74516" x="4991100" y="5783263"/>
          <p14:tracePt t="74532" x="5105400" y="5753100"/>
          <p14:tracePt t="74549" x="5165725" y="5745163"/>
          <p14:tracePt t="74565" x="5235575" y="5737225"/>
          <p14:tracePt t="74582" x="5303838" y="5715000"/>
          <p14:tracePt t="74599" x="5318125" y="5707063"/>
          <p14:tracePt t="74685" x="5287963" y="5707063"/>
          <p14:tracePt t="74693" x="5203825" y="5707063"/>
          <p14:tracePt t="74701" x="5135563" y="5707063"/>
          <p14:tracePt t="74710" x="5051425" y="5707063"/>
          <p14:tracePt t="74716" x="4899025" y="5692775"/>
          <p14:tracePt t="74731" x="4846638" y="5684838"/>
          <p14:tracePt t="74748" x="4816475" y="5684838"/>
          <p14:tracePt t="74764" x="4792663" y="5676900"/>
          <p14:tracePt t="74782" x="4778375" y="5668963"/>
          <p14:tracePt t="74798" x="4754563" y="5668963"/>
          <p14:tracePt t="74815" x="4746625" y="5668963"/>
          <p14:tracePt t="74831" x="4740275" y="5668963"/>
          <p14:tracePt t="74870" x="4732338" y="5668963"/>
          <p14:tracePt t="74870" x="4724400" y="5668963"/>
          <p14:tracePt t="74881" x="4708525" y="5668963"/>
          <p14:tracePt t="74898" x="4670425" y="5668963"/>
          <p14:tracePt t="74914" x="4632325" y="5668963"/>
          <p14:tracePt t="74931" x="4602163" y="5676900"/>
          <p14:tracePt t="74948" x="4579938" y="5676900"/>
          <p14:tracePt t="74964" x="4572000" y="5684838"/>
          <p14:tracePt t="75045" x="4572000" y="5692775"/>
          <p14:tracePt t="75046" x="4579938" y="5692775"/>
          <p14:tracePt t="75060" x="4594225" y="5692775"/>
          <p14:tracePt t="75069" x="4664075" y="5699125"/>
          <p14:tracePt t="75080" x="4770438" y="5707063"/>
          <p14:tracePt t="75096" x="4899025" y="5715000"/>
          <p14:tracePt t="75114" x="5013325" y="5722938"/>
          <p14:tracePt t="75130" x="5127625" y="5730875"/>
          <p14:tracePt t="75148" x="5203825" y="5730875"/>
          <p14:tracePt t="75164" x="5349875" y="5730875"/>
          <p14:tracePt t="75180" x="5432425" y="5730875"/>
          <p14:tracePt t="75196" x="5516563" y="5707063"/>
          <p14:tracePt t="75214" x="5584825" y="5699125"/>
          <p14:tracePt t="75230" x="5600700" y="5684838"/>
          <p14:tracePt t="75334" x="5600700" y="5668963"/>
          <p14:tracePt t="75341" x="5554663" y="5654675"/>
          <p14:tracePt t="75349" x="5516563" y="5646738"/>
          <p14:tracePt t="75357" x="5470525" y="5630863"/>
          <p14:tracePt t="75357" x="5387975" y="5608638"/>
          <p14:tracePt t="75365" x="5303838" y="5592763"/>
          <p14:tracePt t="75380" x="5143500" y="5578475"/>
          <p14:tracePt t="75396" x="4983163" y="5570538"/>
          <p14:tracePt t="75413" x="4930775" y="5570538"/>
          <p14:tracePt t="75454" x="4922838" y="5570538"/>
          <p14:tracePt t="75501" x="4914900" y="5570538"/>
          <p14:tracePt t="75518" x="4906963" y="5570538"/>
          <p14:tracePt t="75526" x="4899025" y="5570538"/>
          <p14:tracePt t="75529" x="4868863" y="5578475"/>
          <p14:tracePt t="75546" x="4830763" y="5600700"/>
          <p14:tracePt t="75563" x="4778375" y="5616575"/>
          <p14:tracePt t="75579" x="4740275" y="5630863"/>
          <p14:tracePt t="75596" x="4648200" y="5676900"/>
          <p14:tracePt t="75613" x="4632325" y="5684838"/>
          <p14:tracePt t="75613" x="4587875" y="5699125"/>
          <p14:tracePt t="75629" x="4549775" y="5715000"/>
          <p14:tracePt t="75670" x="4541838" y="5722938"/>
          <p14:tracePt t="75692" x="4549775" y="5722938"/>
          <p14:tracePt t="75701" x="4579938" y="5730875"/>
          <p14:tracePt t="75708" x="4618038" y="5730875"/>
          <p14:tracePt t="75718" x="4702175" y="5745163"/>
          <p14:tracePt t="75729" x="4784725" y="5745163"/>
          <p14:tracePt t="75745" x="4914900" y="5745163"/>
          <p14:tracePt t="75762" x="5059363" y="5745163"/>
          <p14:tracePt t="75779" x="5235575" y="5745163"/>
          <p14:tracePt t="75795" x="5387975" y="5745163"/>
          <p14:tracePt t="75812" x="5608638" y="5745163"/>
          <p14:tracePt t="75828" x="5646738" y="5745163"/>
          <p14:tracePt t="75844" x="5813425" y="5745163"/>
          <p14:tracePt t="75862" x="5897563" y="5745163"/>
          <p14:tracePt t="75878" x="5965825" y="5745163"/>
          <p14:tracePt t="75896" x="6035675" y="5745163"/>
          <p14:tracePt t="75912" x="6073775" y="5745163"/>
          <p14:tracePt t="75928" x="6096000" y="5745163"/>
          <p14:tracePt t="75945" x="6103938" y="5745163"/>
          <p14:tracePt t="75978" x="6118225" y="5745163"/>
          <p14:tracePt t="75981" x="6118225" y="5737225"/>
          <p14:tracePt t="75995" x="6142038" y="5730875"/>
          <p14:tracePt t="76012" x="6164263" y="5715000"/>
          <p14:tracePt t="76028" x="6172200" y="5707063"/>
          <p14:tracePt t="76118" x="6172200" y="5699125"/>
          <p14:tracePt t="76118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Efficient Processing of Soft-MW Documents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112570"/>
          </a:xfrm>
        </p:spPr>
        <p:txBody>
          <a:bodyPr>
            <a:normAutofit lnSpcReduction="10000"/>
          </a:bodyPr>
          <a:lstStyle/>
          <a:p>
            <a:r>
              <a:rPr lang="en-GB" smtClean="0"/>
              <a:t>Basic idea: adopt inverted files indexing from text retrieval</a:t>
            </a:r>
          </a:p>
          <a:p>
            <a:pPr lvl="1"/>
            <a:r>
              <a:rPr lang="en-GB" u="sng" smtClean="0"/>
              <a:t>Model</a:t>
            </a:r>
            <a:r>
              <a:rPr lang="en-GB" smtClean="0"/>
              <a:t>: Treat </a:t>
            </a:r>
            <a:r>
              <a:rPr lang="en-GB"/>
              <a:t>documents as </a:t>
            </a:r>
            <a:r>
              <a:rPr lang="en-GB">
                <a:solidFill>
                  <a:schemeClr val="accent6">
                    <a:lumMod val="75000"/>
                  </a:schemeClr>
                </a:solidFill>
              </a:rPr>
              <a:t>bags of </a:t>
            </a:r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words (BoW)</a:t>
            </a:r>
          </a:p>
          <a:p>
            <a:pPr marL="457200" lvl="1" indent="0">
              <a:buNone/>
              <a:tabLst>
                <a:tab pos="1438275" algn="l"/>
              </a:tabLst>
            </a:pPr>
            <a:r>
              <a:rPr lang="en-GB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GB" smtClean="0"/>
              <a:t>Compare query </a:t>
            </a:r>
            <a:r>
              <a:rPr lang="en-GB" b="1" i="1">
                <a:solidFill>
                  <a:srgbClr val="44546A"/>
                </a:solidFill>
              </a:rPr>
              <a:t>Q</a:t>
            </a:r>
            <a:r>
              <a:rPr lang="en-GB"/>
              <a:t> and document </a:t>
            </a:r>
            <a:r>
              <a:rPr lang="en-GB" b="1" i="1">
                <a:solidFill>
                  <a:srgbClr val="44546A"/>
                </a:solidFill>
              </a:rPr>
              <a:t>D</a:t>
            </a:r>
            <a:r>
              <a:rPr lang="en-GB"/>
              <a:t> using </a:t>
            </a:r>
            <a:r>
              <a:rPr lang="en-GB">
                <a:solidFill>
                  <a:schemeClr val="accent6">
                    <a:lumMod val="75000"/>
                  </a:schemeClr>
                </a:solidFill>
              </a:rPr>
              <a:t>Cosine </a:t>
            </a:r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similarity</a:t>
            </a:r>
          </a:p>
          <a:p>
            <a:pPr lvl="1"/>
            <a:r>
              <a:rPr lang="en-GB" u="sng" smtClean="0"/>
              <a:t>Indexing</a:t>
            </a:r>
            <a:r>
              <a:rPr lang="en-GB" smtClean="0"/>
              <a:t>: Construct</a:t>
            </a:r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 posting lists (PLs) </a:t>
            </a:r>
            <a:r>
              <a:rPr lang="en-GB" smtClean="0"/>
              <a:t>for individual words</a:t>
            </a:r>
          </a:p>
          <a:p>
            <a:pPr lvl="2"/>
            <a:r>
              <a:rPr lang="en-GB" smtClean="0"/>
              <a:t>Ordered using TF-IDF weights</a:t>
            </a:r>
            <a:endParaRPr lang="en-GB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GB" u="sng" smtClean="0"/>
              <a:t>Searching</a:t>
            </a:r>
            <a:r>
              <a:rPr lang="en-GB" smtClean="0"/>
              <a:t>: </a:t>
            </a:r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Traverse only promising parts of PLs for query words</a:t>
            </a:r>
            <a:endParaRPr lang="en-GB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GB"/>
          </a:p>
          <a:p>
            <a:r>
              <a:rPr lang="en-GB" smtClean="0"/>
              <a:t>Soft-MWs </a:t>
            </a:r>
            <a:r>
              <a:rPr lang="en-GB"/>
              <a:t>in the bag-of-words model</a:t>
            </a:r>
          </a:p>
          <a:p>
            <a:pPr lvl="1"/>
            <a:r>
              <a:rPr lang="en-GB" smtClean="0"/>
              <a:t>Motions can be </a:t>
            </a:r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easily represented by bags</a:t>
            </a:r>
            <a:r>
              <a:rPr lang="en-GB" smtClean="0"/>
              <a:t> of soft MWs</a:t>
            </a:r>
          </a:p>
          <a:p>
            <a:pPr lvl="1"/>
            <a:r>
              <a:rPr lang="en-GB" smtClean="0"/>
              <a:t>To achieve sufficient search quality, we apply </a:t>
            </a:r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two-phase </a:t>
            </a:r>
            <a:r>
              <a:rPr lang="en-GB">
                <a:solidFill>
                  <a:schemeClr val="accent6">
                    <a:lumMod val="75000"/>
                  </a:schemeClr>
                </a:solidFill>
              </a:rPr>
              <a:t>retrieval</a:t>
            </a:r>
          </a:p>
          <a:p>
            <a:pPr lvl="2"/>
            <a:r>
              <a:rPr lang="en-GB"/>
              <a:t>BoW+Cosine for candidate retrieval</a:t>
            </a:r>
          </a:p>
          <a:p>
            <a:pPr lvl="2"/>
            <a:r>
              <a:rPr lang="en-GB"/>
              <a:t>MW sequences+DTW for </a:t>
            </a:r>
            <a:r>
              <a:rPr lang="en-GB" smtClean="0"/>
              <a:t>re-ranking</a:t>
            </a:r>
            <a:endParaRPr lang="en-GB"/>
          </a:p>
          <a:p>
            <a:pPr lvl="1"/>
            <a:r>
              <a:rPr lang="en-GB">
                <a:solidFill>
                  <a:schemeClr val="accent6">
                    <a:lumMod val="75000"/>
                  </a:schemeClr>
                </a:solidFill>
              </a:rPr>
              <a:t>Cosine computation </a:t>
            </a:r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is problematic </a:t>
            </a:r>
            <a:r>
              <a:rPr lang="en-GB" smtClean="0"/>
              <a:t>because of the </a:t>
            </a:r>
            <a:r>
              <a:rPr lang="en-GB"/>
              <a:t>soft-MW </a:t>
            </a:r>
            <a:r>
              <a:rPr lang="en-GB" smtClean="0"/>
              <a:t>matching</a:t>
            </a:r>
          </a:p>
          <a:p>
            <a:pPr lvl="2"/>
            <a:r>
              <a:rPr lang="en-GB" smtClean="0"/>
              <a:t>A </a:t>
            </a:r>
            <a:r>
              <a:rPr lang="en-GB"/>
              <a:t>single MW from </a:t>
            </a:r>
            <a:r>
              <a:rPr lang="en-GB" b="1" i="1">
                <a:solidFill>
                  <a:srgbClr val="44546A"/>
                </a:solidFill>
              </a:rPr>
              <a:t>Q</a:t>
            </a:r>
            <a:r>
              <a:rPr lang="en-GB"/>
              <a:t> can </a:t>
            </a:r>
            <a:r>
              <a:rPr lang="en-GB">
                <a:solidFill>
                  <a:srgbClr val="E46C0A"/>
                </a:solidFill>
              </a:rPr>
              <a:t>match multiple MWs </a:t>
            </a:r>
            <a:r>
              <a:rPr lang="en-GB"/>
              <a:t>in </a:t>
            </a:r>
            <a:r>
              <a:rPr lang="en-GB" b="1" i="1">
                <a:solidFill>
                  <a:srgbClr val="44546A"/>
                </a:solidFill>
              </a:rPr>
              <a:t>D</a:t>
            </a:r>
            <a:r>
              <a:rPr lang="en-GB"/>
              <a:t> and vice </a:t>
            </a:r>
            <a:r>
              <a:rPr lang="en-GB" smtClean="0"/>
              <a:t>versa</a:t>
            </a:r>
          </a:p>
          <a:p>
            <a:pPr lvl="3"/>
            <a:r>
              <a:rPr lang="en-GB" smtClean="0"/>
              <a:t>There are </a:t>
            </a:r>
            <a:r>
              <a:rPr lang="en-GB" smtClean="0">
                <a:solidFill>
                  <a:srgbClr val="E46C0A"/>
                </a:solidFill>
              </a:rPr>
              <a:t>12,436 </a:t>
            </a:r>
            <a:r>
              <a:rPr lang="en-GB">
                <a:solidFill>
                  <a:srgbClr val="E46C0A"/>
                </a:solidFill>
              </a:rPr>
              <a:t>matches </a:t>
            </a:r>
            <a:r>
              <a:rPr lang="en-GB"/>
              <a:t>for each soft </a:t>
            </a:r>
            <a:r>
              <a:rPr lang="en-GB" smtClean="0"/>
              <a:t>MW!</a:t>
            </a:r>
            <a:endParaRPr lang="en-GB"/>
          </a:p>
          <a:p>
            <a:pPr lvl="2"/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TF-IDF </a:t>
            </a:r>
            <a:r>
              <a:rPr lang="en-GB">
                <a:solidFill>
                  <a:schemeClr val="accent6">
                    <a:lumMod val="75000"/>
                  </a:schemeClr>
                </a:solidFill>
              </a:rPr>
              <a:t>weighting </a:t>
            </a:r>
            <a:r>
              <a:rPr lang="en-GB" smtClean="0"/>
              <a:t>does not work</a:t>
            </a:r>
          </a:p>
          <a:p>
            <a:pPr lvl="2"/>
            <a:r>
              <a:rPr lang="en-GB" sz="1800" b="1"/>
              <a:t>W</a:t>
            </a:r>
            <a:r>
              <a:rPr lang="en-GB" sz="1800" b="1" smtClean="0"/>
              <a:t>e needed to </a:t>
            </a:r>
            <a:r>
              <a:rPr lang="en-GB" sz="1800" b="1" smtClean="0">
                <a:solidFill>
                  <a:schemeClr val="accent6">
                    <a:lumMod val="75000"/>
                  </a:schemeClr>
                </a:solidFill>
              </a:rPr>
              <a:t>re-think the PL constr</a:t>
            </a:r>
            <a:r>
              <a:rPr lang="en-GB" sz="1800" b="1" smtClean="0">
                <a:solidFill>
                  <a:srgbClr val="E46C0A"/>
                </a:solidFill>
              </a:rPr>
              <a:t>uct</a:t>
            </a:r>
            <a:r>
              <a:rPr lang="en-GB" sz="1800" b="1" smtClean="0">
                <a:solidFill>
                  <a:schemeClr val="accent6">
                    <a:lumMod val="75000"/>
                  </a:schemeClr>
                </a:solidFill>
              </a:rPr>
              <a:t>ion and processing</a:t>
            </a:r>
            <a:endParaRPr lang="en-GB" sz="1800" b="1"/>
          </a:p>
        </p:txBody>
      </p:sp>
      <p:sp>
        <p:nvSpPr>
          <p:cNvPr id="6" name="Šipka doprava 5"/>
          <p:cNvSpPr/>
          <p:nvPr/>
        </p:nvSpPr>
        <p:spPr>
          <a:xfrm>
            <a:off x="1286594" y="5962868"/>
            <a:ext cx="338888" cy="24231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rdce 6"/>
          <p:cNvSpPr/>
          <p:nvPr/>
        </p:nvSpPr>
        <p:spPr>
          <a:xfrm flipH="1">
            <a:off x="8103840" y="332656"/>
            <a:ext cx="381744" cy="360040"/>
          </a:xfrm>
          <a:prstGeom prst="heart">
            <a:avLst/>
          </a:prstGeom>
          <a:solidFill>
            <a:schemeClr val="accent6">
              <a:lumMod val="40000"/>
              <a:lumOff val="60000"/>
            </a:schemeClr>
          </a:solidFill>
          <a:ln w="50800" cmpd="dbl"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2802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392"/>
    </mc:Choice>
    <mc:Fallback>
      <p:transition spd="slow" advTm="152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Basic and Expanded Posting Lists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/>
            <a:r>
              <a:rPr lang="en-GB" smtClean="0">
                <a:solidFill>
                  <a:srgbClr val="E46C0A"/>
                </a:solidFill>
              </a:rPr>
              <a:t>Basic posting list: </a:t>
            </a:r>
            <a:r>
              <a:rPr lang="en-GB" b="1" i="1" smtClean="0">
                <a:solidFill>
                  <a:srgbClr val="44546A"/>
                </a:solidFill>
              </a:rPr>
              <a:t>PL(w)</a:t>
            </a:r>
            <a:r>
              <a:rPr lang="en-GB" smtClean="0">
                <a:solidFill>
                  <a:srgbClr val="C00000"/>
                </a:solidFill>
              </a:rPr>
              <a:t> </a:t>
            </a:r>
            <a:r>
              <a:rPr lang="en-GB" smtClean="0"/>
              <a:t>is the </a:t>
            </a:r>
            <a:r>
              <a:rPr lang="en-GB"/>
              <a:t>standard </a:t>
            </a:r>
            <a:r>
              <a:rPr lang="en-GB" smtClean="0"/>
              <a:t>list </a:t>
            </a:r>
            <a:r>
              <a:rPr lang="en-GB"/>
              <a:t>of documents containing MW </a:t>
            </a:r>
            <a:r>
              <a:rPr lang="en-GB" b="1" i="1" smtClean="0">
                <a:solidFill>
                  <a:srgbClr val="44546A"/>
                </a:solidFill>
              </a:rPr>
              <a:t>w</a:t>
            </a:r>
            <a:endParaRPr lang="en-GB" b="1" i="1" baseline="-25000" smtClean="0">
              <a:solidFill>
                <a:srgbClr val="44546A"/>
              </a:solidFill>
            </a:endParaRPr>
          </a:p>
          <a:p>
            <a:pPr marL="342900" lvl="1" indent="-342900"/>
            <a:r>
              <a:rPr lang="en-GB">
                <a:solidFill>
                  <a:schemeClr val="accent6">
                    <a:lumMod val="75000"/>
                  </a:schemeClr>
                </a:solidFill>
              </a:rPr>
              <a:t>Expanded posting lists</a:t>
            </a:r>
            <a:r>
              <a:rPr lang="en-GB"/>
              <a:t>: </a:t>
            </a:r>
            <a:r>
              <a:rPr lang="en-GB" b="1" i="1">
                <a:solidFill>
                  <a:srgbClr val="44546A"/>
                </a:solidFill>
              </a:rPr>
              <a:t>PL</a:t>
            </a:r>
            <a:r>
              <a:rPr lang="en-GB" b="1" i="1" baseline="30000" smtClean="0">
                <a:solidFill>
                  <a:srgbClr val="44546A"/>
                </a:solidFill>
              </a:rPr>
              <a:t>+</a:t>
            </a:r>
            <a:r>
              <a:rPr lang="en-GB" b="1" i="1" smtClean="0">
                <a:solidFill>
                  <a:srgbClr val="44546A"/>
                </a:solidFill>
              </a:rPr>
              <a:t>(w) </a:t>
            </a:r>
            <a:r>
              <a:rPr lang="en-GB"/>
              <a:t>consists of </a:t>
            </a:r>
            <a:r>
              <a:rPr lang="en-GB" smtClean="0"/>
              <a:t>documents </a:t>
            </a:r>
            <a:r>
              <a:rPr lang="en-GB"/>
              <a:t>that contain </a:t>
            </a:r>
            <a:r>
              <a:rPr lang="en-GB" b="1" i="1" smtClean="0">
                <a:solidFill>
                  <a:srgbClr val="44546A"/>
                </a:solidFill>
              </a:rPr>
              <a:t>w</a:t>
            </a:r>
            <a:r>
              <a:rPr lang="en-GB" smtClean="0"/>
              <a:t> </a:t>
            </a:r>
            <a:r>
              <a:rPr lang="en-GB"/>
              <a:t>or any of its matching </a:t>
            </a:r>
            <a:r>
              <a:rPr lang="en-GB" smtClean="0"/>
              <a:t>words</a:t>
            </a:r>
          </a:p>
          <a:p>
            <a:pPr marL="742950" lvl="2" indent="-342900"/>
            <a:r>
              <a:rPr lang="en-GB" b="1" i="1">
                <a:solidFill>
                  <a:srgbClr val="44546A"/>
                </a:solidFill>
              </a:rPr>
              <a:t>PL</a:t>
            </a:r>
            <a:r>
              <a:rPr lang="en-GB" b="1" i="1" baseline="30000">
                <a:solidFill>
                  <a:srgbClr val="44546A"/>
                </a:solidFill>
              </a:rPr>
              <a:t>+</a:t>
            </a:r>
            <a:r>
              <a:rPr lang="en-GB" b="1" i="1">
                <a:solidFill>
                  <a:srgbClr val="44546A"/>
                </a:solidFill>
              </a:rPr>
              <a:t>(w) </a:t>
            </a:r>
            <a:r>
              <a:rPr lang="en-GB" smtClean="0"/>
              <a:t>can be constructed by merging basic PLs of all words that match </a:t>
            </a:r>
            <a:r>
              <a:rPr lang="en-GB" b="1" i="1">
                <a:solidFill>
                  <a:srgbClr val="44546A"/>
                </a:solidFill>
              </a:rPr>
              <a:t>w</a:t>
            </a:r>
            <a:r>
              <a:rPr lang="en-GB"/>
              <a:t> </a:t>
            </a:r>
            <a:endParaRPr lang="en-GB" smtClean="0"/>
          </a:p>
          <a:p>
            <a:pPr marL="342900" lvl="1" indent="-342900"/>
            <a:endParaRPr lang="en-GB" b="1" i="1">
              <a:solidFill>
                <a:srgbClr val="44546A"/>
              </a:solidFill>
            </a:endParaRPr>
          </a:p>
          <a:p>
            <a:pPr marL="342900" lvl="1" indent="-342900"/>
            <a:endParaRPr lang="en-GB" b="1" i="1" smtClean="0">
              <a:solidFill>
                <a:srgbClr val="44546A"/>
              </a:solidFill>
            </a:endParaRPr>
          </a:p>
          <a:p>
            <a:pPr marL="342900" lvl="1" indent="-342900"/>
            <a:endParaRPr lang="en-GB" b="1" i="1">
              <a:solidFill>
                <a:srgbClr val="44546A"/>
              </a:solidFill>
            </a:endParaRPr>
          </a:p>
          <a:p>
            <a:pPr marL="342900" lvl="1" indent="-342900"/>
            <a:endParaRPr lang="en-GB" b="1" i="1" smtClean="0">
              <a:solidFill>
                <a:srgbClr val="44546A"/>
              </a:solidFill>
            </a:endParaRPr>
          </a:p>
          <a:p>
            <a:pPr marL="342900" lvl="1" indent="-342900"/>
            <a:endParaRPr lang="en-GB" b="1" i="1">
              <a:solidFill>
                <a:srgbClr val="44546A"/>
              </a:solidFill>
            </a:endParaRPr>
          </a:p>
          <a:p>
            <a:pPr marL="342900" lvl="1" indent="-342900"/>
            <a:endParaRPr lang="en-GB" b="1" i="1" smtClean="0">
              <a:solidFill>
                <a:srgbClr val="44546A"/>
              </a:solidFill>
            </a:endParaRPr>
          </a:p>
          <a:p>
            <a:pPr marL="342900" lvl="1" indent="-342900"/>
            <a:endParaRPr lang="en-GB" smtClean="0"/>
          </a:p>
          <a:p>
            <a:pPr marL="342900" lvl="1" indent="-342900"/>
            <a:endParaRPr lang="en-GB"/>
          </a:p>
          <a:p>
            <a:pPr marL="342900" lvl="1" indent="-342900"/>
            <a:r>
              <a:rPr lang="en-GB" smtClean="0"/>
              <a:t>We </a:t>
            </a:r>
            <a:r>
              <a:rPr lang="en-GB" smtClean="0">
                <a:solidFill>
                  <a:srgbClr val="E46C0A"/>
                </a:solidFill>
              </a:rPr>
              <a:t>store the basic PLs</a:t>
            </a:r>
            <a:r>
              <a:rPr lang="en-GB" smtClean="0"/>
              <a:t> and construct the </a:t>
            </a:r>
            <a:r>
              <a:rPr lang="en-GB" smtClean="0">
                <a:solidFill>
                  <a:srgbClr val="E46C0A"/>
                </a:solidFill>
              </a:rPr>
              <a:t>necessary PL</a:t>
            </a:r>
            <a:r>
              <a:rPr lang="en-GB" baseline="30000" smtClean="0">
                <a:solidFill>
                  <a:srgbClr val="E46C0A"/>
                </a:solidFill>
              </a:rPr>
              <a:t>+</a:t>
            </a:r>
            <a:r>
              <a:rPr lang="en-GB" smtClean="0">
                <a:solidFill>
                  <a:srgbClr val="E46C0A"/>
                </a:solidFill>
              </a:rPr>
              <a:t> during query evaluation</a:t>
            </a:r>
          </a:p>
          <a:p>
            <a:pPr lvl="1"/>
            <a:r>
              <a:rPr lang="en-GB" sz="1600" smtClean="0"/>
              <a:t>Low memory requierements</a:t>
            </a:r>
          </a:p>
          <a:p>
            <a:r>
              <a:rPr lang="en-GB" sz="1800" smtClean="0"/>
              <a:t>We need </a:t>
            </a:r>
            <a:r>
              <a:rPr lang="en-GB" sz="1800" smtClean="0">
                <a:solidFill>
                  <a:srgbClr val="E46C0A"/>
                </a:solidFill>
              </a:rPr>
              <a:t>auxiliary index </a:t>
            </a:r>
            <a:r>
              <a:rPr lang="en-GB" sz="1800" smtClean="0"/>
              <a:t>for fast identification of matching MWs</a:t>
            </a:r>
            <a:endParaRPr lang="en-GB" sz="1800"/>
          </a:p>
          <a:p>
            <a:pPr marL="342900" lvl="1" indent="-342900"/>
            <a:endParaRPr lang="en-GB" b="1" i="1" smtClean="0">
              <a:solidFill>
                <a:srgbClr val="44546A"/>
              </a:solidFill>
            </a:endParaRPr>
          </a:p>
          <a:p>
            <a:pPr marL="742950" lvl="2" indent="-342900"/>
            <a:endParaRPr lang="en-GB" b="1" i="1">
              <a:solidFill>
                <a:srgbClr val="44546A"/>
              </a:solidFill>
            </a:endParaRPr>
          </a:p>
          <a:p>
            <a:endParaRPr lang="en-GB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DF7A6698-3BF1-4820-98D8-D19B3664D1DF}"/>
              </a:ext>
            </a:extLst>
          </p:cNvPr>
          <p:cNvSpPr txBox="1"/>
          <p:nvPr/>
        </p:nvSpPr>
        <p:spPr>
          <a:xfrm>
            <a:off x="3342106" y="2780928"/>
            <a:ext cx="4974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(A,{B,C})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matches: </a:t>
            </a: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(A,{B,C})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(A,{C,D})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(B,{C,D})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(G,{A,F})</a:t>
            </a:r>
            <a:endParaRPr kumimoji="0" lang="en-US" sz="1600" b="1" i="1" u="none" strike="noStrike" kern="0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53EF0559-6301-4187-B29C-90D73FA50166}"/>
              </a:ext>
            </a:extLst>
          </p:cNvPr>
          <p:cNvSpPr txBox="1"/>
          <p:nvPr/>
        </p:nvSpPr>
        <p:spPr>
          <a:xfrm>
            <a:off x="5016211" y="3357411"/>
            <a:ext cx="504000" cy="738664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4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7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xmlns="" id="{7E283F0C-3FEF-4E86-A93C-256BEF258108}"/>
              </a:ext>
            </a:extLst>
          </p:cNvPr>
          <p:cNvSpPr txBox="1"/>
          <p:nvPr/>
        </p:nvSpPr>
        <p:spPr>
          <a:xfrm>
            <a:off x="5883235" y="3357411"/>
            <a:ext cx="504000" cy="738664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5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xmlns="" id="{6223BCA7-09F3-4417-8F86-6D65027DBB39}"/>
              </a:ext>
            </a:extLst>
          </p:cNvPr>
          <p:cNvSpPr txBox="1"/>
          <p:nvPr/>
        </p:nvSpPr>
        <p:spPr>
          <a:xfrm>
            <a:off x="6758262" y="3357411"/>
            <a:ext cx="504000" cy="738664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4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8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xmlns="" id="{FF49D1AE-125D-4020-8AFF-A3DC076B93B9}"/>
              </a:ext>
            </a:extLst>
          </p:cNvPr>
          <p:cNvSpPr txBox="1"/>
          <p:nvPr/>
        </p:nvSpPr>
        <p:spPr>
          <a:xfrm>
            <a:off x="7658004" y="3357411"/>
            <a:ext cx="504000" cy="738664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8</a:t>
            </a:r>
          </a:p>
        </p:txBody>
      </p:sp>
      <p:cxnSp>
        <p:nvCxnSpPr>
          <p:cNvPr id="10" name="Straight Connector 7">
            <a:extLst>
              <a:ext uri="{FF2B5EF4-FFF2-40B4-BE49-F238E27FC236}">
                <a16:creationId xmlns:a16="http://schemas.microsoft.com/office/drawing/2014/main" xmlns="" id="{1E49BE6B-F6B7-46C8-AD8A-22101C436B0B}"/>
              </a:ext>
            </a:extLst>
          </p:cNvPr>
          <p:cNvCxnSpPr>
            <a:cxnSpLocks/>
          </p:cNvCxnSpPr>
          <p:nvPr/>
        </p:nvCxnSpPr>
        <p:spPr>
          <a:xfrm>
            <a:off x="5276551" y="3102580"/>
            <a:ext cx="1" cy="1800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" name="Straight Connector 8">
            <a:extLst>
              <a:ext uri="{FF2B5EF4-FFF2-40B4-BE49-F238E27FC236}">
                <a16:creationId xmlns:a16="http://schemas.microsoft.com/office/drawing/2014/main" xmlns="" id="{893DBD50-2968-483B-AD12-2A28F162816B}"/>
              </a:ext>
            </a:extLst>
          </p:cNvPr>
          <p:cNvCxnSpPr>
            <a:cxnSpLocks/>
          </p:cNvCxnSpPr>
          <p:nvPr/>
        </p:nvCxnSpPr>
        <p:spPr>
          <a:xfrm flipH="1">
            <a:off x="7048644" y="3130491"/>
            <a:ext cx="0" cy="1800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2" name="Straight Connector 9">
            <a:extLst>
              <a:ext uri="{FF2B5EF4-FFF2-40B4-BE49-F238E27FC236}">
                <a16:creationId xmlns:a16="http://schemas.microsoft.com/office/drawing/2014/main" xmlns="" id="{CC9D98FB-AA7B-40A7-A441-DDCA45564C7F}"/>
              </a:ext>
            </a:extLst>
          </p:cNvPr>
          <p:cNvCxnSpPr>
            <a:cxnSpLocks/>
          </p:cNvCxnSpPr>
          <p:nvPr/>
        </p:nvCxnSpPr>
        <p:spPr>
          <a:xfrm>
            <a:off x="7915647" y="3130491"/>
            <a:ext cx="0" cy="1800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3" name="Straight Connector 10">
            <a:extLst>
              <a:ext uri="{FF2B5EF4-FFF2-40B4-BE49-F238E27FC236}">
                <a16:creationId xmlns:a16="http://schemas.microsoft.com/office/drawing/2014/main" xmlns="" id="{AB985811-9316-4CC0-A49B-1D92D794A6D1}"/>
              </a:ext>
            </a:extLst>
          </p:cNvPr>
          <p:cNvCxnSpPr>
            <a:cxnSpLocks/>
          </p:cNvCxnSpPr>
          <p:nvPr/>
        </p:nvCxnSpPr>
        <p:spPr>
          <a:xfrm flipV="1">
            <a:off x="6140878" y="3130491"/>
            <a:ext cx="0" cy="1800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4" name="Right Brace 13">
            <a:extLst>
              <a:ext uri="{FF2B5EF4-FFF2-40B4-BE49-F238E27FC236}">
                <a16:creationId xmlns:a16="http://schemas.microsoft.com/office/drawing/2014/main" xmlns="" id="{BE8ED867-9932-4BB9-A40F-A8C9DF0C1256}"/>
              </a:ext>
            </a:extLst>
          </p:cNvPr>
          <p:cNvSpPr/>
          <p:nvPr/>
        </p:nvSpPr>
        <p:spPr>
          <a:xfrm rot="5400000">
            <a:off x="6481895" y="2477300"/>
            <a:ext cx="216000" cy="3348000"/>
          </a:xfrm>
          <a:prstGeom prst="rightBrace">
            <a:avLst>
              <a:gd name="adj1" fmla="val 83356"/>
              <a:gd name="adj2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xmlns="" id="{EE1BAF94-76E9-434C-9BB8-C2621E0D70BC}"/>
              </a:ext>
            </a:extLst>
          </p:cNvPr>
          <p:cNvSpPr txBox="1"/>
          <p:nvPr/>
        </p:nvSpPr>
        <p:spPr>
          <a:xfrm>
            <a:off x="5398758" y="4437531"/>
            <a:ext cx="2530898" cy="307777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1 </a:t>
            </a:r>
            <a:r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2</a:t>
            </a:r>
            <a:r>
              <a:rPr lang="en-GB" sz="1400" kern="0" baseline="-25000">
                <a:solidFill>
                  <a:prstClr val="black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 </a:t>
            </a:r>
            <a:r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3</a:t>
            </a:r>
            <a:r>
              <a:rPr lang="en-GB" sz="1400" kern="0" baseline="-25000">
                <a:solidFill>
                  <a:prstClr val="black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 </a:t>
            </a:r>
            <a:r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4</a:t>
            </a:r>
            <a:r>
              <a:rPr lang="en-GB" sz="1400" kern="0">
                <a:solidFill>
                  <a:prstClr val="black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 </a:t>
            </a:r>
            <a:r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5</a:t>
            </a:r>
            <a:r>
              <a:rPr lang="en-GB" sz="1400" kern="0" baseline="-25000">
                <a:solidFill>
                  <a:prstClr val="black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 </a:t>
            </a:r>
            <a:r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7</a:t>
            </a:r>
            <a:r>
              <a:rPr lang="en-GB" sz="1400" kern="0" baseline="-25000" dirty="0">
                <a:solidFill>
                  <a:prstClr val="black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 </a:t>
            </a:r>
            <a:r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8</a:t>
            </a:r>
            <a:endParaRPr kumimoji="0" lang="en-GB" sz="1400" b="0" i="0" u="none" strike="noStrike" kern="0" cap="none" spc="0" normalizeH="0" baseline="-25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Arial Unicode MS" panose="020B0604020202020204" pitchFamily="34" charset="-128"/>
              <a:cs typeface="Courier New" panose="02070309020205020404" pitchFamily="49" charset="0"/>
            </a:endParaRPr>
          </a:p>
        </p:txBody>
      </p:sp>
      <p:sp>
        <p:nvSpPr>
          <p:cNvPr id="16" name="TextBox 35">
            <a:extLst>
              <a:ext uri="{FF2B5EF4-FFF2-40B4-BE49-F238E27FC236}">
                <a16:creationId xmlns:a16="http://schemas.microsoft.com/office/drawing/2014/main" xmlns="" id="{97CE3E2E-1741-4E96-8CE4-C8ACFFB0EF91}"/>
              </a:ext>
            </a:extLst>
          </p:cNvPr>
          <p:cNvSpPr txBox="1"/>
          <p:nvPr/>
        </p:nvSpPr>
        <p:spPr>
          <a:xfrm>
            <a:off x="2762025" y="3531423"/>
            <a:ext cx="926857" cy="33855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Basic PLs</a:t>
            </a:r>
            <a:endParaRPr kumimoji="0" lang="en-US" sz="1600" b="0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" name="TextBox 37">
            <a:extLst>
              <a:ext uri="{FF2B5EF4-FFF2-40B4-BE49-F238E27FC236}">
                <a16:creationId xmlns:a16="http://schemas.microsoft.com/office/drawing/2014/main" xmlns="" id="{61E7CBE4-B570-4369-9A21-F5B20904B95D}"/>
              </a:ext>
            </a:extLst>
          </p:cNvPr>
          <p:cNvSpPr txBox="1"/>
          <p:nvPr/>
        </p:nvSpPr>
        <p:spPr>
          <a:xfrm>
            <a:off x="2734462" y="4444878"/>
            <a:ext cx="2350323" cy="33855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lvl="0"/>
            <a:r>
              <a:rPr kumimoji="0" lang="en-GB" sz="1600" b="0" i="1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Expanded PL</a:t>
            </a:r>
            <a:r>
              <a:rPr kumimoji="0" lang="en-GB" sz="1600" b="0" i="1" u="none" strike="noStrike" kern="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for </a:t>
            </a:r>
            <a:r>
              <a:rPr lang="en-GB" sz="1600" b="1" i="1" kern="0">
                <a:solidFill>
                  <a:srgbClr val="44546A"/>
                </a:solidFill>
              </a:rPr>
              <a:t>(A,{B,C})</a:t>
            </a:r>
            <a:r>
              <a:rPr kumimoji="0" lang="en-GB" sz="1600" b="0" i="1" u="none" strike="noStrike" kern="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sz="1600" b="0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26" name="Picture 2" descr="Binary Tree Icons - Download Free Vector Icons | Noun Project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48029"/>
            <a:ext cx="907576" cy="90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677854" y="3801205"/>
            <a:ext cx="1445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smtClean="0">
                <a:solidFill>
                  <a:srgbClr val="C00000"/>
                </a:solidFill>
              </a:rPr>
              <a:t>MW-matching index</a:t>
            </a:r>
            <a:endParaRPr lang="en-GB" sz="1600">
              <a:solidFill>
                <a:srgbClr val="C00000"/>
              </a:solidFill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3386710" y="2780928"/>
            <a:ext cx="792000" cy="321652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Volný tvar 25"/>
          <p:cNvSpPr/>
          <p:nvPr/>
        </p:nvSpPr>
        <p:spPr>
          <a:xfrm>
            <a:off x="1777195" y="2924220"/>
            <a:ext cx="1460809" cy="156117"/>
          </a:xfrm>
          <a:custGeom>
            <a:avLst/>
            <a:gdLst>
              <a:gd name="connsiteX0" fmla="*/ 1460809 w 1460809"/>
              <a:gd name="connsiteY0" fmla="*/ 0 h 156117"/>
              <a:gd name="connsiteX1" fmla="*/ 301083 w 1460809"/>
              <a:gd name="connsiteY1" fmla="*/ 33453 h 156117"/>
              <a:gd name="connsiteX2" fmla="*/ 0 w 1460809"/>
              <a:gd name="connsiteY2" fmla="*/ 156117 h 15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0809" h="156117">
                <a:moveTo>
                  <a:pt x="1460809" y="0"/>
                </a:moveTo>
                <a:cubicBezTo>
                  <a:pt x="1002680" y="3717"/>
                  <a:pt x="544551" y="7434"/>
                  <a:pt x="301083" y="33453"/>
                </a:cubicBezTo>
                <a:cubicBezTo>
                  <a:pt x="57615" y="59473"/>
                  <a:pt x="28807" y="107795"/>
                  <a:pt x="0" y="156117"/>
                </a:cubicBezTo>
              </a:path>
            </a:pathLst>
          </a:custGeom>
          <a:noFill/>
          <a:ln w="635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Volný tvar 26"/>
          <p:cNvSpPr/>
          <p:nvPr/>
        </p:nvSpPr>
        <p:spPr>
          <a:xfrm>
            <a:off x="2067126" y="3169546"/>
            <a:ext cx="3033226" cy="501805"/>
          </a:xfrm>
          <a:custGeom>
            <a:avLst/>
            <a:gdLst>
              <a:gd name="connsiteX0" fmla="*/ 0 w 3033226"/>
              <a:gd name="connsiteY0" fmla="*/ 501805 h 501805"/>
              <a:gd name="connsiteX1" fmla="*/ 880947 w 3033226"/>
              <a:gd name="connsiteY1" fmla="*/ 133815 h 501805"/>
              <a:gd name="connsiteX2" fmla="*/ 2676293 w 3033226"/>
              <a:gd name="connsiteY2" fmla="*/ 111513 h 501805"/>
              <a:gd name="connsiteX3" fmla="*/ 3033132 w 3033226"/>
              <a:gd name="connsiteY3" fmla="*/ 0 h 501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3226" h="501805">
                <a:moveTo>
                  <a:pt x="0" y="501805"/>
                </a:moveTo>
                <a:cubicBezTo>
                  <a:pt x="217449" y="350334"/>
                  <a:pt x="434898" y="198864"/>
                  <a:pt x="880947" y="133815"/>
                </a:cubicBezTo>
                <a:cubicBezTo>
                  <a:pt x="1326996" y="68766"/>
                  <a:pt x="2317596" y="133815"/>
                  <a:pt x="2676293" y="111513"/>
                </a:cubicBezTo>
                <a:cubicBezTo>
                  <a:pt x="3034991" y="89210"/>
                  <a:pt x="3034061" y="44605"/>
                  <a:pt x="3033132" y="0"/>
                </a:cubicBezTo>
              </a:path>
            </a:pathLst>
          </a:custGeom>
          <a:noFill/>
          <a:ln w="635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bdélník 31"/>
          <p:cNvSpPr/>
          <p:nvPr/>
        </p:nvSpPr>
        <p:spPr>
          <a:xfrm>
            <a:off x="4959407" y="2780928"/>
            <a:ext cx="3304488" cy="321652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xmlns="" id="{53EF0559-6301-4187-B29C-90D73FA50166}"/>
              </a:ext>
            </a:extLst>
          </p:cNvPr>
          <p:cNvSpPr txBox="1"/>
          <p:nvPr/>
        </p:nvSpPr>
        <p:spPr>
          <a:xfrm>
            <a:off x="3530710" y="3354104"/>
            <a:ext cx="504000" cy="738664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4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D</a:t>
            </a:r>
            <a:r>
              <a:rPr kumimoji="0" lang="en-GB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7</a:t>
            </a:r>
          </a:p>
        </p:txBody>
      </p:sp>
      <p:cxnSp>
        <p:nvCxnSpPr>
          <p:cNvPr id="25" name="Straight Connector 7">
            <a:extLst>
              <a:ext uri="{FF2B5EF4-FFF2-40B4-BE49-F238E27FC236}">
                <a16:creationId xmlns:a16="http://schemas.microsoft.com/office/drawing/2014/main" xmlns="" id="{1E49BE6B-F6B7-46C8-AD8A-22101C436B0B}"/>
              </a:ext>
            </a:extLst>
          </p:cNvPr>
          <p:cNvCxnSpPr>
            <a:cxnSpLocks/>
          </p:cNvCxnSpPr>
          <p:nvPr/>
        </p:nvCxnSpPr>
        <p:spPr>
          <a:xfrm>
            <a:off x="3791050" y="3099273"/>
            <a:ext cx="1" cy="1800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8" name="TextBox 2">
            <a:extLst>
              <a:ext uri="{FF2B5EF4-FFF2-40B4-BE49-F238E27FC236}">
                <a16:creationId xmlns:a16="http://schemas.microsoft.com/office/drawing/2014/main" xmlns="" id="{DF7A6698-3BF1-4820-98D8-D19B3664D1DF}"/>
              </a:ext>
            </a:extLst>
          </p:cNvPr>
          <p:cNvSpPr txBox="1"/>
          <p:nvPr/>
        </p:nvSpPr>
        <p:spPr>
          <a:xfrm>
            <a:off x="3348157" y="2791263"/>
            <a:ext cx="1151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(A,{</a:t>
            </a:r>
            <a:r>
              <a:rPr kumimoji="0" lang="en-GB" sz="1600" b="1" i="1" u="none" strike="noStrike" kern="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B,C})</a:t>
            </a:r>
            <a:endParaRPr kumimoji="0" lang="en-US" sz="1600" b="1" i="1" u="none" strike="noStrike" kern="0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8147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66"/>
    </mc:Choice>
    <mc:Fallback>
      <p:transition spd="slow" advTm="75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4" grpId="0" animBg="1"/>
      <p:bldP spid="15" grpId="0" animBg="1"/>
      <p:bldP spid="16" grpId="0"/>
      <p:bldP spid="17" grpId="0"/>
      <p:bldP spid="18" grpId="0"/>
      <p:bldP spid="19" grpId="0" animBg="1"/>
      <p:bldP spid="26" grpId="0" animBg="1"/>
      <p:bldP spid="27" grpId="0" animBg="1"/>
      <p:bldP spid="32" grpId="0" animBg="1"/>
      <p:bldP spid="24" grpId="0" animBg="1"/>
      <p:bldP spid="24" grpId="1" animBg="1"/>
      <p:bldP spid="28" grpId="0"/>
      <p:bldP spid="28" grpId="1"/>
    </p:bld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Scalable Processing of MW Posting Lists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smtClean="0"/>
              <a:t>Assume query </a:t>
            </a:r>
            <a:r>
              <a:rPr lang="en-GB" sz="1800" b="1" i="1">
                <a:solidFill>
                  <a:srgbClr val="44546A"/>
                </a:solidFill>
              </a:rPr>
              <a:t>Q = (q</a:t>
            </a:r>
            <a:r>
              <a:rPr lang="en-GB" sz="1800" b="1" i="1" baseline="-25000">
                <a:solidFill>
                  <a:srgbClr val="44546A"/>
                </a:solidFill>
              </a:rPr>
              <a:t>1</a:t>
            </a:r>
            <a:r>
              <a:rPr lang="en-GB" sz="1800" b="1" i="1">
                <a:solidFill>
                  <a:srgbClr val="44546A"/>
                </a:solidFill>
              </a:rPr>
              <a:t>, q</a:t>
            </a:r>
            <a:r>
              <a:rPr lang="en-GB" sz="1800" b="1" i="1" baseline="-25000">
                <a:solidFill>
                  <a:srgbClr val="44546A"/>
                </a:solidFill>
              </a:rPr>
              <a:t>2</a:t>
            </a:r>
            <a:r>
              <a:rPr lang="en-GB" sz="1800" b="1" i="1">
                <a:solidFill>
                  <a:srgbClr val="44546A"/>
                </a:solidFill>
              </a:rPr>
              <a:t>, q</a:t>
            </a:r>
            <a:r>
              <a:rPr lang="en-GB" sz="1800" b="1" i="1" baseline="-25000">
                <a:solidFill>
                  <a:srgbClr val="44546A"/>
                </a:solidFill>
              </a:rPr>
              <a:t>3</a:t>
            </a:r>
            <a:r>
              <a:rPr lang="en-GB" sz="1800" b="1" i="1" smtClean="0">
                <a:solidFill>
                  <a:srgbClr val="44546A"/>
                </a:solidFill>
              </a:rPr>
              <a:t>)</a:t>
            </a:r>
          </a:p>
          <a:p>
            <a:pPr marL="0" indent="0">
              <a:buNone/>
            </a:pPr>
            <a:endParaRPr lang="en-GB" sz="600" b="1" i="1" smtClean="0">
              <a:solidFill>
                <a:srgbClr val="44546A"/>
              </a:solidFill>
            </a:endParaRPr>
          </a:p>
          <a:p>
            <a:pPr marL="342900" lvl="2" indent="-342900"/>
            <a:r>
              <a:rPr lang="en-GB" sz="1800"/>
              <a:t>Merging </a:t>
            </a:r>
            <a:r>
              <a:rPr lang="en-GB" sz="1800" b="1" i="1">
                <a:solidFill>
                  <a:srgbClr val="44546A"/>
                </a:solidFill>
              </a:rPr>
              <a:t>PL</a:t>
            </a:r>
            <a:r>
              <a:rPr lang="en-GB" sz="1800" b="1" i="1" baseline="30000">
                <a:solidFill>
                  <a:srgbClr val="44546A"/>
                </a:solidFill>
              </a:rPr>
              <a:t>+</a:t>
            </a:r>
            <a:r>
              <a:rPr lang="en-GB" sz="1800" b="1" i="1">
                <a:solidFill>
                  <a:srgbClr val="44546A"/>
                </a:solidFill>
              </a:rPr>
              <a:t>(q</a:t>
            </a:r>
            <a:r>
              <a:rPr lang="en-GB" sz="1800" b="1" i="1" baseline="-25000">
                <a:solidFill>
                  <a:srgbClr val="44546A"/>
                </a:solidFill>
              </a:rPr>
              <a:t>1</a:t>
            </a:r>
            <a:r>
              <a:rPr lang="en-GB" sz="1800" b="1" i="1">
                <a:solidFill>
                  <a:srgbClr val="44546A"/>
                </a:solidFill>
              </a:rPr>
              <a:t>)</a:t>
            </a:r>
            <a:r>
              <a:rPr lang="en-GB" sz="1800"/>
              <a:t>, </a:t>
            </a:r>
            <a:r>
              <a:rPr lang="en-GB" sz="1800" b="1" i="1">
                <a:solidFill>
                  <a:srgbClr val="44546A"/>
                </a:solidFill>
              </a:rPr>
              <a:t>PL</a:t>
            </a:r>
            <a:r>
              <a:rPr lang="en-GB" sz="1800" b="1" i="1" baseline="30000">
                <a:solidFill>
                  <a:srgbClr val="44546A"/>
                </a:solidFill>
              </a:rPr>
              <a:t>+</a:t>
            </a:r>
            <a:r>
              <a:rPr lang="en-GB" sz="1800" b="1" i="1">
                <a:solidFill>
                  <a:srgbClr val="44546A"/>
                </a:solidFill>
              </a:rPr>
              <a:t>(q</a:t>
            </a:r>
            <a:r>
              <a:rPr lang="en-GB" sz="1800" b="1" i="1" baseline="-25000">
                <a:solidFill>
                  <a:srgbClr val="44546A"/>
                </a:solidFill>
              </a:rPr>
              <a:t>2</a:t>
            </a:r>
            <a:r>
              <a:rPr lang="en-GB" sz="1800" b="1" i="1">
                <a:solidFill>
                  <a:srgbClr val="44546A"/>
                </a:solidFill>
              </a:rPr>
              <a:t>)</a:t>
            </a:r>
            <a:r>
              <a:rPr lang="en-GB" sz="1800"/>
              <a:t>, </a:t>
            </a:r>
            <a:r>
              <a:rPr lang="en-GB" sz="1800" b="1" i="1">
                <a:solidFill>
                  <a:srgbClr val="44546A"/>
                </a:solidFill>
              </a:rPr>
              <a:t>PL</a:t>
            </a:r>
            <a:r>
              <a:rPr lang="en-GB" sz="1800" b="1" i="1" baseline="30000">
                <a:solidFill>
                  <a:srgbClr val="44546A"/>
                </a:solidFill>
              </a:rPr>
              <a:t>+</a:t>
            </a:r>
            <a:r>
              <a:rPr lang="en-GB" sz="1800" b="1" i="1">
                <a:solidFill>
                  <a:srgbClr val="44546A"/>
                </a:solidFill>
              </a:rPr>
              <a:t>(q</a:t>
            </a:r>
            <a:r>
              <a:rPr lang="en-GB" sz="1800" b="1" i="1" baseline="-25000">
                <a:solidFill>
                  <a:srgbClr val="44546A"/>
                </a:solidFill>
              </a:rPr>
              <a:t>3</a:t>
            </a:r>
            <a:r>
              <a:rPr lang="en-GB" sz="1800" b="1" i="1">
                <a:solidFill>
                  <a:srgbClr val="44546A"/>
                </a:solidFill>
              </a:rPr>
              <a:t>) </a:t>
            </a:r>
            <a:r>
              <a:rPr lang="en-GB" sz="1800"/>
              <a:t>will provide correct result for query </a:t>
            </a:r>
            <a:r>
              <a:rPr lang="en-GB" sz="1800" b="1" i="1" smtClean="0">
                <a:solidFill>
                  <a:srgbClr val="44546A"/>
                </a:solidFill>
              </a:rPr>
              <a:t>Q</a:t>
            </a:r>
          </a:p>
          <a:p>
            <a:pPr marL="342900" lvl="2" indent="-342900"/>
            <a:r>
              <a:rPr lang="en-GB" sz="1800" u="sng" smtClean="0"/>
              <a:t>Problem</a:t>
            </a:r>
            <a:r>
              <a:rPr lang="en-GB" sz="1800" smtClean="0"/>
              <a:t>: merging basic PLs into PL</a:t>
            </a:r>
            <a:r>
              <a:rPr lang="en-GB" sz="1800" baseline="30000" smtClean="0"/>
              <a:t>+</a:t>
            </a:r>
            <a:r>
              <a:rPr lang="en-GB" sz="1800" smtClean="0"/>
              <a:t> is the </a:t>
            </a:r>
            <a:r>
              <a:rPr lang="en-GB" sz="1800" smtClean="0">
                <a:solidFill>
                  <a:srgbClr val="E46C0A"/>
                </a:solidFill>
              </a:rPr>
              <a:t>efficiency bottleneck</a:t>
            </a:r>
          </a:p>
          <a:p>
            <a:pPr marL="342900" lvl="2" indent="-342900"/>
            <a:r>
              <a:rPr lang="en-GB" sz="1800" u="sng" smtClean="0"/>
              <a:t>Solution</a:t>
            </a:r>
            <a:r>
              <a:rPr lang="en-GB" sz="1800" smtClean="0"/>
              <a:t>: construct </a:t>
            </a:r>
            <a:r>
              <a:rPr lang="en-GB" sz="1800" smtClean="0">
                <a:solidFill>
                  <a:srgbClr val="E46C0A"/>
                </a:solidFill>
              </a:rPr>
              <a:t>approximate</a:t>
            </a:r>
            <a:r>
              <a:rPr lang="en-GB" sz="1800" smtClean="0"/>
              <a:t> </a:t>
            </a:r>
            <a:r>
              <a:rPr lang="en-GB" sz="1800" b="1" i="1">
                <a:solidFill>
                  <a:srgbClr val="44546A"/>
                </a:solidFill>
              </a:rPr>
              <a:t>PL</a:t>
            </a:r>
            <a:r>
              <a:rPr lang="en-GB" sz="1800" b="1" i="1" baseline="30000">
                <a:solidFill>
                  <a:srgbClr val="44546A"/>
                </a:solidFill>
              </a:rPr>
              <a:t>+</a:t>
            </a:r>
            <a:r>
              <a:rPr lang="en-GB" sz="1800" b="1" i="1">
                <a:solidFill>
                  <a:srgbClr val="44546A"/>
                </a:solidFill>
              </a:rPr>
              <a:t>(</a:t>
            </a:r>
            <a:r>
              <a:rPr lang="en-GB" sz="1800" b="1" i="1" smtClean="0">
                <a:solidFill>
                  <a:srgbClr val="44546A"/>
                </a:solidFill>
              </a:rPr>
              <a:t>q) </a:t>
            </a:r>
            <a:r>
              <a:rPr lang="en-GB" sz="1800" smtClean="0"/>
              <a:t>using the </a:t>
            </a:r>
            <a:r>
              <a:rPr lang="en-GB" sz="1800">
                <a:solidFill>
                  <a:srgbClr val="E46C0A"/>
                </a:solidFill>
              </a:rPr>
              <a:t>most promising matches </a:t>
            </a:r>
            <a:r>
              <a:rPr lang="en-GB" sz="1800"/>
              <a:t>of </a:t>
            </a:r>
            <a:r>
              <a:rPr lang="en-GB" sz="1800" b="1" i="1" smtClean="0">
                <a:solidFill>
                  <a:srgbClr val="44546A"/>
                </a:solidFill>
              </a:rPr>
              <a:t>q</a:t>
            </a:r>
          </a:p>
          <a:p>
            <a:pPr lvl="1"/>
            <a:r>
              <a:rPr lang="en-GB" sz="1600" smtClean="0"/>
              <a:t>Ranking matching MWs: </a:t>
            </a:r>
            <a:r>
              <a:rPr lang="en-GB" sz="1600" smtClean="0">
                <a:solidFill>
                  <a:srgbClr val="E46C0A"/>
                </a:solidFill>
              </a:rPr>
              <a:t>Jaccard similarity</a:t>
            </a:r>
            <a:r>
              <a:rPr lang="en-GB" sz="1600"/>
              <a:t> </a:t>
            </a:r>
            <a:r>
              <a:rPr lang="en-GB" sz="1600" smtClean="0"/>
              <a:t>over </a:t>
            </a:r>
            <a:r>
              <a:rPr lang="en-GB" sz="1600"/>
              <a:t>the sets of all elements of the two </a:t>
            </a:r>
            <a:r>
              <a:rPr lang="en-GB" sz="1600" smtClean="0"/>
              <a:t>MWs</a:t>
            </a:r>
          </a:p>
          <a:p>
            <a:pPr lvl="1"/>
            <a:endParaRPr lang="en-GB" sz="1600">
              <a:solidFill>
                <a:srgbClr val="E46C0A"/>
              </a:solidFill>
            </a:endParaRPr>
          </a:p>
          <a:p>
            <a:pPr lvl="1"/>
            <a:endParaRPr lang="en-GB" sz="1600" smtClean="0">
              <a:solidFill>
                <a:srgbClr val="E46C0A"/>
              </a:solidFill>
            </a:endParaRPr>
          </a:p>
          <a:p>
            <a:pPr lvl="1"/>
            <a:endParaRPr lang="en-GB" sz="1600">
              <a:solidFill>
                <a:srgbClr val="E46C0A"/>
              </a:solidFill>
            </a:endParaRPr>
          </a:p>
          <a:p>
            <a:pPr lvl="1"/>
            <a:endParaRPr lang="en-GB" sz="1600" smtClean="0">
              <a:solidFill>
                <a:srgbClr val="E46C0A"/>
              </a:solidFill>
            </a:endParaRPr>
          </a:p>
          <a:p>
            <a:pPr lvl="1"/>
            <a:endParaRPr lang="en-GB" sz="1600">
              <a:solidFill>
                <a:srgbClr val="E46C0A"/>
              </a:solidFill>
            </a:endParaRPr>
          </a:p>
          <a:p>
            <a:pPr lvl="1"/>
            <a:endParaRPr lang="en-GB" sz="1800">
              <a:solidFill>
                <a:srgbClr val="E46C0A"/>
              </a:solidFill>
            </a:endParaRPr>
          </a:p>
          <a:p>
            <a:endParaRPr lang="en-GB" sz="1800" smtClean="0">
              <a:solidFill>
                <a:srgbClr val="E46C0A"/>
              </a:solidFill>
            </a:endParaRPr>
          </a:p>
          <a:p>
            <a:r>
              <a:rPr lang="en-GB" sz="1800" smtClean="0">
                <a:solidFill>
                  <a:srgbClr val="E46C0A"/>
                </a:solidFill>
              </a:rPr>
              <a:t>User-defined level of approximation</a:t>
            </a:r>
            <a:r>
              <a:rPr lang="en-GB" sz="1800" smtClean="0"/>
              <a:t>: </a:t>
            </a:r>
            <a:r>
              <a:rPr lang="en-GB" sz="1800"/>
              <a:t>to construct </a:t>
            </a:r>
            <a:r>
              <a:rPr lang="en-GB" sz="1800" b="1" i="1">
                <a:solidFill>
                  <a:srgbClr val="44546A"/>
                </a:solidFill>
              </a:rPr>
              <a:t>PL</a:t>
            </a:r>
            <a:r>
              <a:rPr lang="en-GB" sz="1800" b="1" i="1" baseline="30000">
                <a:solidFill>
                  <a:srgbClr val="44546A"/>
                </a:solidFill>
              </a:rPr>
              <a:t>+</a:t>
            </a:r>
            <a:r>
              <a:rPr lang="en-GB" sz="1800" b="1" i="1">
                <a:solidFill>
                  <a:srgbClr val="44546A"/>
                </a:solidFill>
              </a:rPr>
              <a:t>(q)</a:t>
            </a:r>
            <a:r>
              <a:rPr lang="en-GB" sz="1800"/>
              <a:t>, do</a:t>
            </a:r>
          </a:p>
          <a:p>
            <a:pPr lvl="1"/>
            <a:r>
              <a:rPr lang="en-GB" sz="1600"/>
              <a:t>Find all matches of </a:t>
            </a:r>
            <a:r>
              <a:rPr lang="en-GB" sz="1600" b="1" i="1">
                <a:solidFill>
                  <a:srgbClr val="44546A"/>
                </a:solidFill>
              </a:rPr>
              <a:t>q </a:t>
            </a:r>
            <a:r>
              <a:rPr lang="en-GB" sz="1600"/>
              <a:t>and order them by decreasing</a:t>
            </a:r>
            <a:r>
              <a:rPr lang="en-GB" sz="1600" b="1" i="1">
                <a:solidFill>
                  <a:srgbClr val="44546A"/>
                </a:solidFill>
              </a:rPr>
              <a:t> </a:t>
            </a:r>
            <a:r>
              <a:rPr lang="en-GB" sz="1600" smtClean="0"/>
              <a:t>similarity</a:t>
            </a:r>
            <a:r>
              <a:rPr lang="en-GB" sz="1600" b="1" i="1" smtClean="0">
                <a:solidFill>
                  <a:srgbClr val="44546A"/>
                </a:solidFill>
              </a:rPr>
              <a:t> </a:t>
            </a:r>
            <a:r>
              <a:rPr lang="en-GB" sz="1600" smtClean="0"/>
              <a:t>from</a:t>
            </a:r>
            <a:r>
              <a:rPr lang="en-GB" sz="1600" b="1" i="1" smtClean="0">
                <a:solidFill>
                  <a:srgbClr val="44546A"/>
                </a:solidFill>
              </a:rPr>
              <a:t> </a:t>
            </a:r>
            <a:r>
              <a:rPr lang="en-GB" sz="1600" b="1" i="1">
                <a:solidFill>
                  <a:srgbClr val="44546A"/>
                </a:solidFill>
              </a:rPr>
              <a:t>q</a:t>
            </a:r>
          </a:p>
          <a:p>
            <a:pPr lvl="1"/>
            <a:r>
              <a:rPr lang="en-GB" sz="1600"/>
              <a:t>Gradually construct </a:t>
            </a:r>
            <a:r>
              <a:rPr lang="en-GB" sz="1600" b="1" i="1">
                <a:solidFill>
                  <a:srgbClr val="44546A"/>
                </a:solidFill>
              </a:rPr>
              <a:t>PL</a:t>
            </a:r>
            <a:r>
              <a:rPr lang="en-GB" sz="1600" b="1" i="1" baseline="30000">
                <a:solidFill>
                  <a:srgbClr val="44546A"/>
                </a:solidFill>
              </a:rPr>
              <a:t>+</a:t>
            </a:r>
            <a:r>
              <a:rPr lang="en-GB" sz="1600" b="1" i="1">
                <a:solidFill>
                  <a:srgbClr val="44546A"/>
                </a:solidFill>
              </a:rPr>
              <a:t>(q) </a:t>
            </a:r>
            <a:r>
              <a:rPr lang="en-GB" sz="1600"/>
              <a:t>until a </a:t>
            </a:r>
            <a:r>
              <a:rPr lang="en-GB" sz="1600">
                <a:solidFill>
                  <a:srgbClr val="E46C0A"/>
                </a:solidFill>
              </a:rPr>
              <a:t>user-defined size limit </a:t>
            </a:r>
            <a:r>
              <a:rPr lang="en-GB" sz="1600"/>
              <a:t>is reached</a:t>
            </a:r>
          </a:p>
          <a:p>
            <a:endParaRPr lang="en-GB"/>
          </a:p>
          <a:p>
            <a:pPr marL="457200" lvl="1" indent="0">
              <a:buNone/>
            </a:pPr>
            <a:endParaRPr lang="en-GB" sz="1600" b="1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GB" sz="1600" b="1" i="1">
              <a:solidFill>
                <a:srgbClr val="44546A"/>
              </a:solidFill>
            </a:endParaRPr>
          </a:p>
          <a:p>
            <a:pPr marL="342900" lvl="2" indent="-342900"/>
            <a:endParaRPr lang="en-GB" b="1" i="1">
              <a:solidFill>
                <a:srgbClr val="44546A"/>
              </a:solidFill>
            </a:endParaRPr>
          </a:p>
          <a:p>
            <a:endParaRPr lang="en-GB" b="1" i="1" smtClean="0">
              <a:solidFill>
                <a:srgbClr val="44546A"/>
              </a:solidFill>
            </a:endParaRPr>
          </a:p>
          <a:p>
            <a:endParaRPr lang="en-GB"/>
          </a:p>
        </p:txBody>
      </p:sp>
      <p:grpSp>
        <p:nvGrpSpPr>
          <p:cNvPr id="4" name="Skupina 3"/>
          <p:cNvGrpSpPr/>
          <p:nvPr/>
        </p:nvGrpSpPr>
        <p:grpSpPr>
          <a:xfrm>
            <a:off x="2734130" y="3171842"/>
            <a:ext cx="3020696" cy="1776899"/>
            <a:chOff x="6040632" y="2256315"/>
            <a:chExt cx="3020696" cy="1776899"/>
          </a:xfrm>
        </p:grpSpPr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xmlns="" id="{528280E8-EBD5-4914-8686-628AEDBD29B9}"/>
                </a:ext>
              </a:extLst>
            </p:cNvPr>
            <p:cNvSpPr/>
            <p:nvPr/>
          </p:nvSpPr>
          <p:spPr>
            <a:xfrm>
              <a:off x="6040632" y="3622107"/>
              <a:ext cx="3020696" cy="411107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" name="Straight Arrow Connector 147">
              <a:extLst>
                <a:ext uri="{FF2B5EF4-FFF2-40B4-BE49-F238E27FC236}">
                  <a16:creationId xmlns:a16="http://schemas.microsoft.com/office/drawing/2014/main" xmlns="" id="{F204C1AA-F006-4B14-A6DA-A9B8F9143D9B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 flipH="1" flipV="1">
              <a:off x="7393460" y="2456343"/>
              <a:ext cx="55755" cy="406753"/>
            </a:xfrm>
            <a:prstGeom prst="straightConnector1">
              <a:avLst/>
            </a:prstGeom>
            <a:noFill/>
            <a:ln w="6350" cap="flat" cmpd="sng" algn="ctr">
              <a:solidFill>
                <a:srgbClr val="FF66FF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" name="Straight Arrow Connector 148">
              <a:extLst>
                <a:ext uri="{FF2B5EF4-FFF2-40B4-BE49-F238E27FC236}">
                  <a16:creationId xmlns:a16="http://schemas.microsoft.com/office/drawing/2014/main" xmlns="" id="{F7C4117A-E340-4021-9B0C-1D8558C17209}"/>
                </a:ext>
              </a:extLst>
            </p:cNvPr>
            <p:cNvCxnSpPr>
              <a:cxnSpLocks/>
              <a:stCxn id="23" idx="1"/>
              <a:endCxn id="33" idx="5"/>
            </p:cNvCxnSpPr>
            <p:nvPr/>
          </p:nvCxnSpPr>
          <p:spPr>
            <a:xfrm flipH="1" flipV="1">
              <a:off x="6745185" y="2704868"/>
              <a:ext cx="598119" cy="191470"/>
            </a:xfrm>
            <a:prstGeom prst="straightConnector1">
              <a:avLst/>
            </a:prstGeom>
            <a:noFill/>
            <a:ln w="6350" cap="flat" cmpd="sng" algn="ctr">
              <a:solidFill>
                <a:srgbClr val="FF66FF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" name="Straight Connector 182">
              <a:extLst>
                <a:ext uri="{FF2B5EF4-FFF2-40B4-BE49-F238E27FC236}">
                  <a16:creationId xmlns:a16="http://schemas.microsoft.com/office/drawing/2014/main" xmlns="" id="{D002266C-0D55-4574-A88B-66DDA99FF80E}"/>
                </a:ext>
              </a:extLst>
            </p:cNvPr>
            <p:cNvCxnSpPr>
              <a:cxnSpLocks/>
            </p:cNvCxnSpPr>
            <p:nvPr/>
          </p:nvCxnSpPr>
          <p:spPr>
            <a:xfrm>
              <a:off x="6786594" y="2422803"/>
              <a:ext cx="541774" cy="561108"/>
            </a:xfrm>
            <a:prstGeom prst="line">
              <a:avLst/>
            </a:prstGeom>
            <a:noFill/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9" name="Straight Connector 183">
              <a:extLst>
                <a:ext uri="{FF2B5EF4-FFF2-40B4-BE49-F238E27FC236}">
                  <a16:creationId xmlns:a16="http://schemas.microsoft.com/office/drawing/2014/main" xmlns="" id="{720A9062-B23F-408D-8E95-2ADD62626733}"/>
                </a:ext>
              </a:extLst>
            </p:cNvPr>
            <p:cNvCxnSpPr>
              <a:cxnSpLocks/>
            </p:cNvCxnSpPr>
            <p:nvPr/>
          </p:nvCxnSpPr>
          <p:spPr>
            <a:xfrm>
              <a:off x="7328368" y="2983911"/>
              <a:ext cx="510598" cy="30884"/>
            </a:xfrm>
            <a:prstGeom prst="line">
              <a:avLst/>
            </a:prstGeom>
            <a:noFill/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10" name="Straight Connector 184">
              <a:extLst>
                <a:ext uri="{FF2B5EF4-FFF2-40B4-BE49-F238E27FC236}">
                  <a16:creationId xmlns:a16="http://schemas.microsoft.com/office/drawing/2014/main" xmlns="" id="{68B73E70-625A-4099-917D-A399E5D98831}"/>
                </a:ext>
              </a:extLst>
            </p:cNvPr>
            <p:cNvCxnSpPr>
              <a:cxnSpLocks/>
            </p:cNvCxnSpPr>
            <p:nvPr/>
          </p:nvCxnSpPr>
          <p:spPr>
            <a:xfrm>
              <a:off x="7675645" y="2377735"/>
              <a:ext cx="161650" cy="632975"/>
            </a:xfrm>
            <a:prstGeom prst="line">
              <a:avLst/>
            </a:prstGeom>
            <a:noFill/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11" name="Straight Connector 185">
              <a:extLst>
                <a:ext uri="{FF2B5EF4-FFF2-40B4-BE49-F238E27FC236}">
                  <a16:creationId xmlns:a16="http://schemas.microsoft.com/office/drawing/2014/main" xmlns="" id="{B3D2475D-ECF9-4F09-8B54-8FEBA8DE1F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4921" y="2983911"/>
              <a:ext cx="943447" cy="386709"/>
            </a:xfrm>
            <a:prstGeom prst="line">
              <a:avLst/>
            </a:prstGeom>
            <a:noFill/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12" name="Straight Connector 186">
              <a:extLst>
                <a:ext uri="{FF2B5EF4-FFF2-40B4-BE49-F238E27FC236}">
                  <a16:creationId xmlns:a16="http://schemas.microsoft.com/office/drawing/2014/main" xmlns="" id="{E33DE0A0-2BD8-4CAD-8272-580ECD026C7A}"/>
                </a:ext>
              </a:extLst>
            </p:cNvPr>
            <p:cNvCxnSpPr/>
            <p:nvPr/>
          </p:nvCxnSpPr>
          <p:spPr>
            <a:xfrm>
              <a:off x="7837295" y="3014795"/>
              <a:ext cx="744621" cy="428625"/>
            </a:xfrm>
            <a:prstGeom prst="line">
              <a:avLst/>
            </a:prstGeom>
            <a:noFill/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sp>
          <p:nvSpPr>
            <p:cNvPr id="13" name="Obdélník 85">
              <a:extLst>
                <a:ext uri="{FF2B5EF4-FFF2-40B4-BE49-F238E27FC236}">
                  <a16:creationId xmlns:a16="http://schemas.microsoft.com/office/drawing/2014/main" xmlns="" id="{47508CF9-C7EC-42E6-AD86-3B8EC9E46860}"/>
                </a:ext>
              </a:extLst>
            </p:cNvPr>
            <p:cNvSpPr/>
            <p:nvPr/>
          </p:nvSpPr>
          <p:spPr bwMode="auto">
            <a:xfrm>
              <a:off x="7822596" y="3240723"/>
              <a:ext cx="211821" cy="66483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bdélník 85">
              <a:extLst>
                <a:ext uri="{FF2B5EF4-FFF2-40B4-BE49-F238E27FC236}">
                  <a16:creationId xmlns:a16="http://schemas.microsoft.com/office/drawing/2014/main" xmlns="" id="{72DC1036-229B-4FB4-805F-6CD8C4722195}"/>
                </a:ext>
              </a:extLst>
            </p:cNvPr>
            <p:cNvSpPr/>
            <p:nvPr/>
          </p:nvSpPr>
          <p:spPr bwMode="auto">
            <a:xfrm>
              <a:off x="7406213" y="3404279"/>
              <a:ext cx="211821" cy="66483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bdélník 85">
              <a:extLst>
                <a:ext uri="{FF2B5EF4-FFF2-40B4-BE49-F238E27FC236}">
                  <a16:creationId xmlns:a16="http://schemas.microsoft.com/office/drawing/2014/main" xmlns="" id="{26B3D32A-E212-40A3-B4A5-BA4A93CF80B8}"/>
                </a:ext>
              </a:extLst>
            </p:cNvPr>
            <p:cNvSpPr/>
            <p:nvPr/>
          </p:nvSpPr>
          <p:spPr bwMode="auto">
            <a:xfrm>
              <a:off x="8047978" y="2953260"/>
              <a:ext cx="211821" cy="66483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bdélník 85">
              <a:extLst>
                <a:ext uri="{FF2B5EF4-FFF2-40B4-BE49-F238E27FC236}">
                  <a16:creationId xmlns:a16="http://schemas.microsoft.com/office/drawing/2014/main" xmlns="" id="{0344C1D9-BFE9-41D5-BA62-B187786D6563}"/>
                </a:ext>
              </a:extLst>
            </p:cNvPr>
            <p:cNvSpPr/>
            <p:nvPr/>
          </p:nvSpPr>
          <p:spPr bwMode="auto">
            <a:xfrm>
              <a:off x="7945794" y="2663309"/>
              <a:ext cx="211821" cy="66483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bdélník 85">
              <a:extLst>
                <a:ext uri="{FF2B5EF4-FFF2-40B4-BE49-F238E27FC236}">
                  <a16:creationId xmlns:a16="http://schemas.microsoft.com/office/drawing/2014/main" xmlns="" id="{46974809-2F60-4C5A-81A2-C11E44981E28}"/>
                </a:ext>
              </a:extLst>
            </p:cNvPr>
            <p:cNvSpPr/>
            <p:nvPr/>
          </p:nvSpPr>
          <p:spPr bwMode="auto">
            <a:xfrm>
              <a:off x="8482351" y="3074835"/>
              <a:ext cx="211821" cy="66483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bdélník 85">
              <a:extLst>
                <a:ext uri="{FF2B5EF4-FFF2-40B4-BE49-F238E27FC236}">
                  <a16:creationId xmlns:a16="http://schemas.microsoft.com/office/drawing/2014/main" xmlns="" id="{78194383-D2AD-4CED-B03F-B390E61F722F}"/>
                </a:ext>
              </a:extLst>
            </p:cNvPr>
            <p:cNvSpPr/>
            <p:nvPr/>
          </p:nvSpPr>
          <p:spPr bwMode="auto">
            <a:xfrm>
              <a:off x="7470361" y="2514822"/>
              <a:ext cx="211821" cy="66483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bdélník 85">
              <a:extLst>
                <a:ext uri="{FF2B5EF4-FFF2-40B4-BE49-F238E27FC236}">
                  <a16:creationId xmlns:a16="http://schemas.microsoft.com/office/drawing/2014/main" xmlns="" id="{3FB22A62-978A-4EE2-954B-90FF8F404DFD}"/>
                </a:ext>
              </a:extLst>
            </p:cNvPr>
            <p:cNvSpPr/>
            <p:nvPr/>
          </p:nvSpPr>
          <p:spPr bwMode="auto">
            <a:xfrm>
              <a:off x="7169356" y="2648394"/>
              <a:ext cx="211821" cy="66483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bdélník 85">
              <a:extLst>
                <a:ext uri="{FF2B5EF4-FFF2-40B4-BE49-F238E27FC236}">
                  <a16:creationId xmlns:a16="http://schemas.microsoft.com/office/drawing/2014/main" xmlns="" id="{DBD3678A-9DE0-47D8-87CF-CF9C3908E85A}"/>
                </a:ext>
              </a:extLst>
            </p:cNvPr>
            <p:cNvSpPr/>
            <p:nvPr/>
          </p:nvSpPr>
          <p:spPr bwMode="auto">
            <a:xfrm>
              <a:off x="6492197" y="3111366"/>
              <a:ext cx="211821" cy="66483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bdélník 85">
              <a:extLst>
                <a:ext uri="{FF2B5EF4-FFF2-40B4-BE49-F238E27FC236}">
                  <a16:creationId xmlns:a16="http://schemas.microsoft.com/office/drawing/2014/main" xmlns="" id="{B149F14F-30DB-42A9-84D4-4248D7A8C4EB}"/>
                </a:ext>
              </a:extLst>
            </p:cNvPr>
            <p:cNvSpPr/>
            <p:nvPr/>
          </p:nvSpPr>
          <p:spPr bwMode="auto">
            <a:xfrm>
              <a:off x="6835434" y="2990156"/>
              <a:ext cx="211821" cy="66483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bdélník 85">
              <a:extLst>
                <a:ext uri="{FF2B5EF4-FFF2-40B4-BE49-F238E27FC236}">
                  <a16:creationId xmlns:a16="http://schemas.microsoft.com/office/drawing/2014/main" xmlns="" id="{8DED5ACB-4331-4AEB-9FF9-949BABC9B30E}"/>
                </a:ext>
              </a:extLst>
            </p:cNvPr>
            <p:cNvSpPr/>
            <p:nvPr/>
          </p:nvSpPr>
          <p:spPr bwMode="auto">
            <a:xfrm>
              <a:off x="7039710" y="3225402"/>
              <a:ext cx="211821" cy="66483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bdélník 85">
              <a:extLst>
                <a:ext uri="{FF2B5EF4-FFF2-40B4-BE49-F238E27FC236}">
                  <a16:creationId xmlns:a16="http://schemas.microsoft.com/office/drawing/2014/main" xmlns="" id="{BA66AD13-A9D0-4A12-B3ED-DFA9CFF3EF20}"/>
                </a:ext>
              </a:extLst>
            </p:cNvPr>
            <p:cNvSpPr/>
            <p:nvPr/>
          </p:nvSpPr>
          <p:spPr bwMode="auto">
            <a:xfrm>
              <a:off x="7343304" y="2863096"/>
              <a:ext cx="211821" cy="66483"/>
            </a:xfrm>
            <a:prstGeom prst="rect">
              <a:avLst/>
            </a:prstGeom>
            <a:pattFill prst="dkVert">
              <a:fgClr>
                <a:srgbClr val="FF66FF"/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FF66FF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45">
              <a:extLst>
                <a:ext uri="{FF2B5EF4-FFF2-40B4-BE49-F238E27FC236}">
                  <a16:creationId xmlns:a16="http://schemas.microsoft.com/office/drawing/2014/main" xmlns="" id="{4989F13B-FD9E-4A6F-8841-1152E29BAFC5}"/>
                </a:ext>
              </a:extLst>
            </p:cNvPr>
            <p:cNvSpPr txBox="1"/>
            <p:nvPr/>
          </p:nvSpPr>
          <p:spPr>
            <a:xfrm>
              <a:off x="7290990" y="2995379"/>
              <a:ext cx="30649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</a:rPr>
                <a:t>2</a:t>
              </a:r>
            </a:p>
          </p:txBody>
        </p:sp>
        <p:sp>
          <p:nvSpPr>
            <p:cNvPr id="25" name="TextBox 246">
              <a:extLst>
                <a:ext uri="{FF2B5EF4-FFF2-40B4-BE49-F238E27FC236}">
                  <a16:creationId xmlns:a16="http://schemas.microsoft.com/office/drawing/2014/main" xmlns="" id="{00D7D2E4-4BD9-41FC-8396-07B6F78CFFF9}"/>
                </a:ext>
              </a:extLst>
            </p:cNvPr>
            <p:cNvSpPr txBox="1"/>
            <p:nvPr/>
          </p:nvSpPr>
          <p:spPr>
            <a:xfrm>
              <a:off x="7494248" y="2669305"/>
              <a:ext cx="30649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6FF"/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66FF"/>
                  </a:solidFill>
                  <a:effectLst/>
                  <a:uLnTx/>
                  <a:uFillTx/>
                </a:rPr>
                <a:t>1</a:t>
              </a:r>
            </a:p>
          </p:txBody>
        </p:sp>
        <p:sp>
          <p:nvSpPr>
            <p:cNvPr id="26" name="Obdélník 85">
              <a:extLst>
                <a:ext uri="{FF2B5EF4-FFF2-40B4-BE49-F238E27FC236}">
                  <a16:creationId xmlns:a16="http://schemas.microsoft.com/office/drawing/2014/main" xmlns="" id="{D6FF5553-8195-45BF-9DF5-4AF470508D5D}"/>
                </a:ext>
              </a:extLst>
            </p:cNvPr>
            <p:cNvSpPr/>
            <p:nvPr/>
          </p:nvSpPr>
          <p:spPr bwMode="auto">
            <a:xfrm>
              <a:off x="7500271" y="3040418"/>
              <a:ext cx="211821" cy="66483"/>
            </a:xfrm>
            <a:prstGeom prst="rect">
              <a:avLst/>
            </a:prstGeom>
            <a:pattFill prst="dkVert">
              <a:fgClr>
                <a:srgbClr val="7030A0"/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48">
              <a:extLst>
                <a:ext uri="{FF2B5EF4-FFF2-40B4-BE49-F238E27FC236}">
                  <a16:creationId xmlns:a16="http://schemas.microsoft.com/office/drawing/2014/main" xmlns="" id="{8B10EF9F-5F62-4124-9BFF-32E6449E8A84}"/>
                </a:ext>
              </a:extLst>
            </p:cNvPr>
            <p:cNvSpPr txBox="1"/>
            <p:nvPr/>
          </p:nvSpPr>
          <p:spPr>
            <a:xfrm>
              <a:off x="6448830" y="3271532"/>
              <a:ext cx="30649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3</a:t>
              </a:r>
            </a:p>
          </p:txBody>
        </p:sp>
        <p:sp>
          <p:nvSpPr>
            <p:cNvPr id="28" name="Obdélník 85">
              <a:extLst>
                <a:ext uri="{FF2B5EF4-FFF2-40B4-BE49-F238E27FC236}">
                  <a16:creationId xmlns:a16="http://schemas.microsoft.com/office/drawing/2014/main" xmlns="" id="{15974CBA-71E3-4026-ABD3-F9FC1ACF84A4}"/>
                </a:ext>
              </a:extLst>
            </p:cNvPr>
            <p:cNvSpPr/>
            <p:nvPr/>
          </p:nvSpPr>
          <p:spPr bwMode="auto">
            <a:xfrm>
              <a:off x="6700478" y="3372046"/>
              <a:ext cx="211821" cy="66483"/>
            </a:xfrm>
            <a:prstGeom prst="rect">
              <a:avLst/>
            </a:prstGeom>
            <a:pattFill prst="dkVert">
              <a:fgClr>
                <a:srgbClr val="FF0000"/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177">
              <a:extLst>
                <a:ext uri="{FF2B5EF4-FFF2-40B4-BE49-F238E27FC236}">
                  <a16:creationId xmlns:a16="http://schemas.microsoft.com/office/drawing/2014/main" xmlns="" id="{C5AD0234-F6BD-440C-9C76-423A5135EA67}"/>
                </a:ext>
              </a:extLst>
            </p:cNvPr>
            <p:cNvSpPr txBox="1"/>
            <p:nvPr/>
          </p:nvSpPr>
          <p:spPr>
            <a:xfrm>
              <a:off x="6092573" y="3728812"/>
              <a:ext cx="2968755" cy="292388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marL="0" marR="0" lvl="3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6FF"/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66FF"/>
                  </a:solidFill>
                  <a:effectLst/>
                  <a:uLnTx/>
                  <a:uFillTx/>
                </a:rPr>
                <a:t>1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→ (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A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{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D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})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   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</a:rPr>
                <a:t>2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→ (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C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{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A</a:t>
              </a:r>
              <a:r>
                <a:rPr kumimoji="0" lang="cs-CZ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,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 </a:t>
              </a:r>
              <a:r>
                <a:rPr kumimoji="0" lang="cs-CZ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B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})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   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3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→ (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C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{</a:t>
              </a:r>
              <a:r>
                <a:rPr kumimoji="0" lang="en-US" sz="1300" b="1" i="0" u="none" strike="noStrike" kern="0" cap="none" spc="0" normalizeH="0" baseline="0" noProof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D</a:t>
              </a:r>
              <a:r>
                <a:rPr kumimoji="0" lang="en-US" sz="13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})</a:t>
              </a:r>
              <a:endPara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TextBox 4">
              <a:extLst>
                <a:ext uri="{FF2B5EF4-FFF2-40B4-BE49-F238E27FC236}">
                  <a16:creationId xmlns:a16="http://schemas.microsoft.com/office/drawing/2014/main" xmlns="" id="{A5B83401-AE06-4795-8F52-B6F42892B8A0}"/>
                </a:ext>
              </a:extLst>
            </p:cNvPr>
            <p:cNvSpPr txBox="1"/>
            <p:nvPr/>
          </p:nvSpPr>
          <p:spPr>
            <a:xfrm>
              <a:off x="7359477" y="2550228"/>
              <a:ext cx="4267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0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base</a:t>
              </a:r>
              <a:endParaRPr kumimoji="0" lang="en-US" sz="1000" b="0" i="1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TextBox 101">
              <a:extLst>
                <a:ext uri="{FF2B5EF4-FFF2-40B4-BE49-F238E27FC236}">
                  <a16:creationId xmlns:a16="http://schemas.microsoft.com/office/drawing/2014/main" xmlns="" id="{7FF6C593-4916-44EC-8CBA-7C3DBBC8C51D}"/>
                </a:ext>
              </a:extLst>
            </p:cNvPr>
            <p:cNvSpPr txBox="1"/>
            <p:nvPr/>
          </p:nvSpPr>
          <p:spPr>
            <a:xfrm rot="1042198">
              <a:off x="6589556" y="2718410"/>
              <a:ext cx="6912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0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expand</a:t>
              </a:r>
              <a:r>
                <a:rPr kumimoji="0" lang="en-US" sz="10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ed</a:t>
              </a:r>
            </a:p>
          </p:txBody>
        </p:sp>
        <p:sp>
          <p:nvSpPr>
            <p:cNvPr id="32" name="TextBox 2">
              <a:extLst>
                <a:ext uri="{FF2B5EF4-FFF2-40B4-BE49-F238E27FC236}">
                  <a16:creationId xmlns:a16="http://schemas.microsoft.com/office/drawing/2014/main" xmlns="" id="{BA05DE01-9A73-4258-BCB5-51F908D7A61A}"/>
                </a:ext>
              </a:extLst>
            </p:cNvPr>
            <p:cNvSpPr txBox="1"/>
            <p:nvPr/>
          </p:nvSpPr>
          <p:spPr>
            <a:xfrm>
              <a:off x="6315557" y="3601950"/>
              <a:ext cx="9941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0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base</a:t>
              </a:r>
              <a:r>
                <a:rPr kumimoji="0" lang="cs-CZ" sz="10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</a:t>
              </a:r>
              <a:r>
                <a:rPr kumimoji="0" lang="cs-CZ" sz="10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 </a:t>
              </a:r>
              <a:r>
                <a:rPr kumimoji="0" lang="cs-CZ" sz="10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expanded</a:t>
              </a:r>
              <a:endParaRPr kumimoji="0" lang="en-US" sz="1000" b="0" i="1" u="none" strike="noStrike" kern="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Oval 44">
              <a:extLst>
                <a:ext uri="{FF2B5EF4-FFF2-40B4-BE49-F238E27FC236}">
                  <a16:creationId xmlns:a16="http://schemas.microsoft.com/office/drawing/2014/main" xmlns="" id="{E599F255-C52D-4D0D-8000-E6FBE7D11F48}"/>
                </a:ext>
              </a:extLst>
            </p:cNvPr>
            <p:cNvSpPr/>
            <p:nvPr/>
          </p:nvSpPr>
          <p:spPr>
            <a:xfrm>
              <a:off x="6437906" y="2520500"/>
              <a:ext cx="360000" cy="216000"/>
            </a:xfrm>
            <a:prstGeom prst="ellips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34" name="Oval 66">
              <a:extLst>
                <a:ext uri="{FF2B5EF4-FFF2-40B4-BE49-F238E27FC236}">
                  <a16:creationId xmlns:a16="http://schemas.microsoft.com/office/drawing/2014/main" xmlns="" id="{78D1E8FA-1CB3-405C-B9BD-EFF66F2F8B85}"/>
                </a:ext>
              </a:extLst>
            </p:cNvPr>
            <p:cNvSpPr/>
            <p:nvPr/>
          </p:nvSpPr>
          <p:spPr>
            <a:xfrm>
              <a:off x="7071531" y="2256315"/>
              <a:ext cx="360000" cy="216000"/>
            </a:xfrm>
            <a:prstGeom prst="ellips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35" name="Oval 67">
              <a:extLst>
                <a:ext uri="{FF2B5EF4-FFF2-40B4-BE49-F238E27FC236}">
                  <a16:creationId xmlns:a16="http://schemas.microsoft.com/office/drawing/2014/main" xmlns="" id="{0E3BF5C9-7688-4039-AE42-7811F1EA5796}"/>
                </a:ext>
              </a:extLst>
            </p:cNvPr>
            <p:cNvSpPr/>
            <p:nvPr/>
          </p:nvSpPr>
          <p:spPr>
            <a:xfrm>
              <a:off x="8231663" y="2581305"/>
              <a:ext cx="360000" cy="216000"/>
            </a:xfrm>
            <a:prstGeom prst="ellips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36" name="Oval 68">
              <a:extLst>
                <a:ext uri="{FF2B5EF4-FFF2-40B4-BE49-F238E27FC236}">
                  <a16:creationId xmlns:a16="http://schemas.microsoft.com/office/drawing/2014/main" xmlns="" id="{DBD54DAE-4199-4023-8896-A0589A870516}"/>
                </a:ext>
              </a:extLst>
            </p:cNvPr>
            <p:cNvSpPr/>
            <p:nvPr/>
          </p:nvSpPr>
          <p:spPr>
            <a:xfrm>
              <a:off x="7822514" y="3370925"/>
              <a:ext cx="360000" cy="216000"/>
            </a:xfrm>
            <a:prstGeom prst="ellips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pic>
        <p:nvPicPr>
          <p:cNvPr id="37" name="Zvuk 3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295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59"/>
    </mc:Choice>
    <mc:Fallback>
      <p:transition spd="slow" advTm="67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0.9|5.5|14.2|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0.2|4.9|12.5|8.9|1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|5|15.4|4.9|16.3|10.3|8.4|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|1.3|12.2|1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8.7|13.6|13.5|20|7.9|8.5|31.6|4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0|21.9|3.9|3.7|8.5|1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13.4|19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6.8|4.8|3.4|6|4.1|9.8|8|3.8|9.7|7.6|1.7"/>
</p:tagLst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TC102455596[[fn=Jaro]]</Template>
  <TotalTime>239258</TotalTime>
  <Words>1096</Words>
  <Application>Microsoft Office PowerPoint</Application>
  <PresentationFormat>Předvádění na obrazovce (4:3)</PresentationFormat>
  <Paragraphs>278</Paragraphs>
  <Slides>12</Slides>
  <Notes>4</Notes>
  <HiddenSlides>0</HiddenSlides>
  <MMClips>12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Motiv sady Office</vt:lpstr>
      <vt:lpstr>Efficient Indexing of 3D Human Motions</vt:lpstr>
      <vt:lpstr>Motivation &amp; Background</vt:lpstr>
      <vt:lpstr>Text-based Motion Processing</vt:lpstr>
      <vt:lpstr>Motion Words – idea </vt:lpstr>
      <vt:lpstr>Motion Words – details </vt:lpstr>
      <vt:lpstr>Motion Words – baseline evaluation</vt:lpstr>
      <vt:lpstr>Efficient Processing of Soft-MW Documents</vt:lpstr>
      <vt:lpstr>Basic and Expanded Posting Lists</vt:lpstr>
      <vt:lpstr>Scalable Processing of MW Posting Lists</vt:lpstr>
      <vt:lpstr>Scalable Processing of MWs – the Big Picture</vt:lpstr>
      <vt:lpstr>Experimental Evaluation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Large-Scale Multi-Modal Image Search</dc:title>
  <dc:creator>xkohout7</dc:creator>
  <cp:lastModifiedBy>petra</cp:lastModifiedBy>
  <cp:revision>1387</cp:revision>
  <dcterms:created xsi:type="dcterms:W3CDTF">2013-03-13T15:03:44Z</dcterms:created>
  <dcterms:modified xsi:type="dcterms:W3CDTF">2021-11-17T21:23:46Z</dcterms:modified>
</cp:coreProperties>
</file>