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30243463" cy="42484675"/>
  <p:notesSz cx="6669088" cy="9928225"/>
  <p:defaultTextStyle>
    <a:defPPr>
      <a:defRPr lang="cs-CZ"/>
    </a:defPPr>
    <a:lvl1pPr marL="0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77928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55857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33785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11713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389641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467570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45498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23426" algn="l" defTabSz="415585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81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99272" autoAdjust="0"/>
  </p:normalViewPr>
  <p:slideViewPr>
    <p:cSldViewPr>
      <p:cViewPr varScale="1">
        <p:scale>
          <a:sx n="18" d="100"/>
          <a:sy n="18" d="100"/>
        </p:scale>
        <p:origin x="3414" y="156"/>
      </p:cViewPr>
      <p:guideLst>
        <p:guide orient="horz" pos="13381"/>
        <p:guide pos="9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ECB6852-49EB-4F51-B702-29EA0A0A584F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009775" y="744538"/>
            <a:ext cx="26495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C55E86C-CB69-409E-91D2-9FD6D169447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36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E86C-CB69-409E-91D2-9FD6D1694472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28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8260" y="13197789"/>
            <a:ext cx="25706944" cy="910666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36520" y="24074649"/>
            <a:ext cx="21170424" cy="10857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5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3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1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8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67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4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2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21926511" y="1701360"/>
            <a:ext cx="6804779" cy="36249656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12173" y="1701360"/>
            <a:ext cx="19910280" cy="3624965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025" y="27300340"/>
            <a:ext cx="25706944" cy="8437929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389025" y="18006821"/>
            <a:ext cx="25706944" cy="92935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7792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5585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337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1171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38964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4675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454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23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12173" y="9913094"/>
            <a:ext cx="13357529" cy="28037922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373761" y="9913094"/>
            <a:ext cx="13357529" cy="28037922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173" y="9509883"/>
            <a:ext cx="13362782" cy="3963266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7928" indent="0">
              <a:buNone/>
              <a:defRPr sz="9100" b="1"/>
            </a:lvl2pPr>
            <a:lvl3pPr marL="4155857" indent="0">
              <a:buNone/>
              <a:defRPr sz="8200" b="1"/>
            </a:lvl3pPr>
            <a:lvl4pPr marL="6233785" indent="0">
              <a:buNone/>
              <a:defRPr sz="7300" b="1"/>
            </a:lvl4pPr>
            <a:lvl5pPr marL="8311713" indent="0">
              <a:buNone/>
              <a:defRPr sz="7300" b="1"/>
            </a:lvl5pPr>
            <a:lvl6pPr marL="10389641" indent="0">
              <a:buNone/>
              <a:defRPr sz="7300" b="1"/>
            </a:lvl6pPr>
            <a:lvl7pPr marL="12467570" indent="0">
              <a:buNone/>
              <a:defRPr sz="7300" b="1"/>
            </a:lvl7pPr>
            <a:lvl8pPr marL="14545498" indent="0">
              <a:buNone/>
              <a:defRPr sz="7300" b="1"/>
            </a:lvl8pPr>
            <a:lvl9pPr marL="16623426" indent="0">
              <a:buNone/>
              <a:defRPr sz="7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12173" y="13473149"/>
            <a:ext cx="13362782" cy="24477863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15363261" y="9509883"/>
            <a:ext cx="13368031" cy="3963266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7928" indent="0">
              <a:buNone/>
              <a:defRPr sz="9100" b="1"/>
            </a:lvl2pPr>
            <a:lvl3pPr marL="4155857" indent="0">
              <a:buNone/>
              <a:defRPr sz="8200" b="1"/>
            </a:lvl3pPr>
            <a:lvl4pPr marL="6233785" indent="0">
              <a:buNone/>
              <a:defRPr sz="7300" b="1"/>
            </a:lvl4pPr>
            <a:lvl5pPr marL="8311713" indent="0">
              <a:buNone/>
              <a:defRPr sz="7300" b="1"/>
            </a:lvl5pPr>
            <a:lvl6pPr marL="10389641" indent="0">
              <a:buNone/>
              <a:defRPr sz="7300" b="1"/>
            </a:lvl6pPr>
            <a:lvl7pPr marL="12467570" indent="0">
              <a:buNone/>
              <a:defRPr sz="7300" b="1"/>
            </a:lvl7pPr>
            <a:lvl8pPr marL="14545498" indent="0">
              <a:buNone/>
              <a:defRPr sz="7300" b="1"/>
            </a:lvl8pPr>
            <a:lvl9pPr marL="16623426" indent="0">
              <a:buNone/>
              <a:defRPr sz="7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15363261" y="13473149"/>
            <a:ext cx="13368031" cy="24477863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175" y="1691520"/>
            <a:ext cx="9949891" cy="719879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24354" y="1691523"/>
            <a:ext cx="16906936" cy="36259493"/>
          </a:xfrm>
        </p:spPr>
        <p:txBody>
          <a:bodyPr/>
          <a:lstStyle>
            <a:lvl1pPr>
              <a:defRPr sz="145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12175" y="8890315"/>
            <a:ext cx="9949891" cy="29060701"/>
          </a:xfrm>
        </p:spPr>
        <p:txBody>
          <a:bodyPr/>
          <a:lstStyle>
            <a:lvl1pPr marL="0" indent="0">
              <a:buNone/>
              <a:defRPr sz="6400"/>
            </a:lvl1pPr>
            <a:lvl2pPr marL="2077928" indent="0">
              <a:buNone/>
              <a:defRPr sz="5500"/>
            </a:lvl2pPr>
            <a:lvl3pPr marL="4155857" indent="0">
              <a:buNone/>
              <a:defRPr sz="4500"/>
            </a:lvl3pPr>
            <a:lvl4pPr marL="6233785" indent="0">
              <a:buNone/>
              <a:defRPr sz="4100"/>
            </a:lvl4pPr>
            <a:lvl5pPr marL="8311713" indent="0">
              <a:buNone/>
              <a:defRPr sz="4100"/>
            </a:lvl5pPr>
            <a:lvl6pPr marL="10389641" indent="0">
              <a:buNone/>
              <a:defRPr sz="4100"/>
            </a:lvl6pPr>
            <a:lvl7pPr marL="12467570" indent="0">
              <a:buNone/>
              <a:defRPr sz="4100"/>
            </a:lvl7pPr>
            <a:lvl8pPr marL="14545498" indent="0">
              <a:buNone/>
              <a:defRPr sz="4100"/>
            </a:lvl8pPr>
            <a:lvl9pPr marL="16623426" indent="0">
              <a:buNone/>
              <a:defRPr sz="4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7930" y="29739273"/>
            <a:ext cx="18146078" cy="351088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927930" y="3796084"/>
            <a:ext cx="18146078" cy="25490805"/>
          </a:xfrm>
        </p:spPr>
        <p:txBody>
          <a:bodyPr/>
          <a:lstStyle>
            <a:lvl1pPr marL="0" indent="0">
              <a:buNone/>
              <a:defRPr sz="14500"/>
            </a:lvl1pPr>
            <a:lvl2pPr marL="2077928" indent="0">
              <a:buNone/>
              <a:defRPr sz="12700"/>
            </a:lvl2pPr>
            <a:lvl3pPr marL="4155857" indent="0">
              <a:buNone/>
              <a:defRPr sz="10900"/>
            </a:lvl3pPr>
            <a:lvl4pPr marL="6233785" indent="0">
              <a:buNone/>
              <a:defRPr sz="9100"/>
            </a:lvl4pPr>
            <a:lvl5pPr marL="8311713" indent="0">
              <a:buNone/>
              <a:defRPr sz="9100"/>
            </a:lvl5pPr>
            <a:lvl6pPr marL="10389641" indent="0">
              <a:buNone/>
              <a:defRPr sz="9100"/>
            </a:lvl6pPr>
            <a:lvl7pPr marL="12467570" indent="0">
              <a:buNone/>
              <a:defRPr sz="9100"/>
            </a:lvl7pPr>
            <a:lvl8pPr marL="14545498" indent="0">
              <a:buNone/>
              <a:defRPr sz="9100"/>
            </a:lvl8pPr>
            <a:lvl9pPr marL="16623426" indent="0">
              <a:buNone/>
              <a:defRPr sz="91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927930" y="33250162"/>
            <a:ext cx="18146078" cy="4986046"/>
          </a:xfrm>
        </p:spPr>
        <p:txBody>
          <a:bodyPr/>
          <a:lstStyle>
            <a:lvl1pPr marL="0" indent="0">
              <a:buNone/>
              <a:defRPr sz="6400"/>
            </a:lvl1pPr>
            <a:lvl2pPr marL="2077928" indent="0">
              <a:buNone/>
              <a:defRPr sz="5500"/>
            </a:lvl2pPr>
            <a:lvl3pPr marL="4155857" indent="0">
              <a:buNone/>
              <a:defRPr sz="4500"/>
            </a:lvl3pPr>
            <a:lvl4pPr marL="6233785" indent="0">
              <a:buNone/>
              <a:defRPr sz="4100"/>
            </a:lvl4pPr>
            <a:lvl5pPr marL="8311713" indent="0">
              <a:buNone/>
              <a:defRPr sz="4100"/>
            </a:lvl5pPr>
            <a:lvl6pPr marL="10389641" indent="0">
              <a:buNone/>
              <a:defRPr sz="4100"/>
            </a:lvl6pPr>
            <a:lvl7pPr marL="12467570" indent="0">
              <a:buNone/>
              <a:defRPr sz="4100"/>
            </a:lvl7pPr>
            <a:lvl8pPr marL="14545498" indent="0">
              <a:buNone/>
              <a:defRPr sz="4100"/>
            </a:lvl8pPr>
            <a:lvl9pPr marL="16623426" indent="0">
              <a:buNone/>
              <a:defRPr sz="4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12173" y="1701357"/>
            <a:ext cx="27219117" cy="7080779"/>
          </a:xfrm>
          <a:prstGeom prst="rect">
            <a:avLst/>
          </a:prstGeom>
        </p:spPr>
        <p:txBody>
          <a:bodyPr vert="horz" lIns="415586" tIns="207793" rIns="415586" bIns="207793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173" y="9913094"/>
            <a:ext cx="27219117" cy="28037922"/>
          </a:xfrm>
          <a:prstGeom prst="rect">
            <a:avLst/>
          </a:prstGeom>
        </p:spPr>
        <p:txBody>
          <a:bodyPr vert="horz" lIns="415586" tIns="207793" rIns="415586" bIns="207793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512173" y="39377003"/>
            <a:ext cx="7056808" cy="2261916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25. 3. 2014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333183" y="39377003"/>
            <a:ext cx="9577097" cy="2261916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1674482" y="39377003"/>
            <a:ext cx="7056808" cy="2261916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55857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8446" indent="-1558446" algn="l" defTabSz="4155857" rtl="0" eaLnBrk="1" latinLnBrk="0" hangingPunct="1">
        <a:spcBef>
          <a:spcPct val="20000"/>
        </a:spcBef>
        <a:buFont typeface="Arial" pitchFamily="34" charset="0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76633" indent="-1298705" algn="l" defTabSz="4155857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194821" indent="-1038964" algn="l" defTabSz="4155857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72749" indent="-1038964" algn="l" defTabSz="4155857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50677" indent="-1038964" algn="l" defTabSz="4155857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606" indent="-1038964" algn="l" defTabSz="41558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6534" indent="-1038964" algn="l" defTabSz="41558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584462" indent="-1038964" algn="l" defTabSz="41558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662390" indent="-1038964" algn="l" defTabSz="41558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77928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55857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33785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11713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89641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67570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45498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23426" algn="l" defTabSz="415585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/>
          <a:srcRect l="26969" t="23797" r="52953" b="16098"/>
          <a:stretch>
            <a:fillRect/>
          </a:stretch>
        </p:blipFill>
        <p:spPr bwMode="auto">
          <a:xfrm>
            <a:off x="2448323" y="19476468"/>
            <a:ext cx="5976664" cy="10063688"/>
          </a:xfrm>
          <a:prstGeom prst="rect">
            <a:avLst/>
          </a:prstGeom>
          <a:ln w="31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0" y="2160217"/>
            <a:ext cx="3024346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11500" b="1" noProof="1" smtClean="0">
                <a:solidFill>
                  <a:schemeClr val="accent1"/>
                </a:solidFill>
              </a:rPr>
              <a:t>CLAN Photo Presenter</a:t>
            </a:r>
          </a:p>
          <a:p>
            <a:pPr algn="ctr">
              <a:spcBef>
                <a:spcPts val="1800"/>
              </a:spcBef>
            </a:pPr>
            <a:r>
              <a:rPr lang="en-US" sz="7200" b="1" noProof="1" smtClean="0">
                <a:solidFill>
                  <a:schemeClr val="accent1">
                    <a:lumMod val="75000"/>
                  </a:schemeClr>
                </a:solidFill>
              </a:rPr>
              <a:t>A Multi-modal Summarization Tool for Image Collections</a:t>
            </a:r>
            <a:endParaRPr lang="en-US" sz="7200" b="1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28982" y="5688609"/>
            <a:ext cx="29210373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noProof="1" smtClean="0">
                <a:solidFill>
                  <a:schemeClr val="bg1">
                    <a:lumMod val="50000"/>
                  </a:schemeClr>
                </a:solidFill>
              </a:rPr>
              <a:t>Michal Batko ▪ Petra Budikova</a:t>
            </a:r>
            <a:r>
              <a:rPr lang="en-US" sz="5400" noProof="1" smtClean="0">
                <a:solidFill>
                  <a:schemeClr val="bg1">
                    <a:lumMod val="50000"/>
                  </a:schemeClr>
                </a:solidFill>
              </a:rPr>
              <a:t> ▪</a:t>
            </a:r>
            <a:r>
              <a:rPr lang="en-US" sz="5400" noProof="1" smtClean="0">
                <a:solidFill>
                  <a:schemeClr val="bg1">
                    <a:lumMod val="50000"/>
                  </a:schemeClr>
                </a:solidFill>
              </a:rPr>
              <a:t> Petr Elias</a:t>
            </a:r>
            <a:r>
              <a:rPr lang="en-US" sz="5400" noProof="1" smtClean="0">
                <a:solidFill>
                  <a:schemeClr val="bg1">
                    <a:lumMod val="50000"/>
                  </a:schemeClr>
                </a:solidFill>
              </a:rPr>
              <a:t> ▪ </a:t>
            </a:r>
            <a:r>
              <a:rPr lang="en-US" sz="5400" noProof="1" smtClean="0">
                <a:solidFill>
                  <a:schemeClr val="bg1">
                    <a:lumMod val="50000"/>
                  </a:schemeClr>
                </a:solidFill>
              </a:rPr>
              <a:t>Pavel Zezula </a:t>
            </a:r>
            <a:endParaRPr lang="en-US" sz="5400" i="1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4107" y="504033"/>
            <a:ext cx="29235248" cy="41548616"/>
          </a:xfrm>
          <a:prstGeom prst="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cxnSp>
        <p:nvCxnSpPr>
          <p:cNvPr id="64" name="Přímá spojovací čára 63"/>
          <p:cNvCxnSpPr/>
          <p:nvPr/>
        </p:nvCxnSpPr>
        <p:spPr>
          <a:xfrm>
            <a:off x="1656235" y="18650049"/>
            <a:ext cx="27003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1656287" y="7353488"/>
            <a:ext cx="11701248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563" indent="-817563">
              <a:lnSpc>
                <a:spcPct val="150000"/>
              </a:lnSpc>
            </a:pPr>
            <a:r>
              <a:rPr lang="en-US" sz="5400" b="1" noProof="1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</a:p>
          <a:p>
            <a:pPr marL="1179513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400" noProof="1" smtClean="0"/>
              <a:t>Amount of images produced is huge</a:t>
            </a:r>
          </a:p>
          <a:p>
            <a:pPr marL="1179513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400" noProof="1" smtClean="0"/>
              <a:t>Summarization tools are needed</a:t>
            </a:r>
          </a:p>
          <a:p>
            <a:pPr marL="1976438" lvl="1" indent="-8175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000" noProof="1" smtClean="0"/>
              <a:t>Available for </a:t>
            </a:r>
            <a:r>
              <a:rPr lang="en-US" sz="4000" noProof="1" smtClean="0">
                <a:solidFill>
                  <a:schemeClr val="accent1"/>
                </a:solidFill>
              </a:rPr>
              <a:t>visual-only</a:t>
            </a:r>
            <a:r>
              <a:rPr lang="en-US" sz="4000" noProof="1" smtClean="0"/>
              <a:t> </a:t>
            </a:r>
            <a:r>
              <a:rPr lang="en-US" sz="4000" noProof="1" smtClean="0">
                <a:solidFill>
                  <a:schemeClr val="accent1"/>
                </a:solidFill>
              </a:rPr>
              <a:t>summaries</a:t>
            </a:r>
          </a:p>
          <a:p>
            <a:pPr marL="1976438" lvl="1" indent="-8175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000" noProof="1" smtClean="0"/>
              <a:t>Difficult to </a:t>
            </a:r>
            <a:r>
              <a:rPr lang="en-US" sz="4000" noProof="1" smtClean="0">
                <a:solidFill>
                  <a:schemeClr val="accent1"/>
                </a:solidFill>
              </a:rPr>
              <a:t>index and search</a:t>
            </a:r>
          </a:p>
          <a:p>
            <a:pPr marL="817563" indent="-817563">
              <a:lnSpc>
                <a:spcPct val="150000"/>
              </a:lnSpc>
              <a:spcBef>
                <a:spcPts val="2400"/>
              </a:spcBef>
            </a:pPr>
            <a:r>
              <a:rPr lang="en-US" sz="5400" b="1" noProof="1" smtClean="0">
                <a:solidFill>
                  <a:srgbClr val="4F81BD">
                    <a:lumMod val="75000"/>
                  </a:srgbClr>
                </a:solidFill>
              </a:rPr>
              <a:t>Objectives</a:t>
            </a:r>
            <a:endParaRPr lang="en-US" sz="4400" b="1" noProof="1" smtClean="0">
              <a:solidFill>
                <a:schemeClr val="accent1">
                  <a:lumMod val="75000"/>
                </a:schemeClr>
              </a:solidFill>
            </a:endParaRPr>
          </a:p>
          <a:p>
            <a:pPr marL="1179513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400" noProof="1" smtClean="0"/>
              <a:t>Automatic </a:t>
            </a:r>
            <a:r>
              <a:rPr lang="en-US" sz="4400" noProof="1" smtClean="0">
                <a:solidFill>
                  <a:schemeClr val="accent1"/>
                </a:solidFill>
              </a:rPr>
              <a:t>multi-modal image summarization</a:t>
            </a:r>
          </a:p>
          <a:p>
            <a:pPr marL="1179513" indent="-8175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400" noProof="1" smtClean="0"/>
              <a:t>Various algorithms for </a:t>
            </a:r>
            <a:r>
              <a:rPr lang="en-US" sz="4400" noProof="1" smtClean="0">
                <a:solidFill>
                  <a:schemeClr val="accent1"/>
                </a:solidFill>
              </a:rPr>
              <a:t>visual clustering</a:t>
            </a:r>
            <a:endParaRPr lang="en-US" sz="4400" noProof="1" smtClean="0"/>
          </a:p>
          <a:p>
            <a:pPr marL="1179513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400" noProof="1" smtClean="0">
                <a:solidFill>
                  <a:schemeClr val="accent1"/>
                </a:solidFill>
              </a:rPr>
              <a:t>Automatic keyword annotation</a:t>
            </a:r>
          </a:p>
          <a:p>
            <a:pPr marL="1976438" lvl="1" indent="-8175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000" noProof="1" smtClean="0"/>
              <a:t>Summary annotation for each cluster</a:t>
            </a:r>
          </a:p>
          <a:p>
            <a:pPr marL="1179513" lvl="0" indent="-8175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400" noProof="1" smtClean="0">
                <a:solidFill>
                  <a:prstClr val="black"/>
                </a:solidFill>
              </a:rPr>
              <a:t>Intuitive, </a:t>
            </a:r>
            <a:r>
              <a:rPr lang="en-US" sz="4400" noProof="1" smtClean="0">
                <a:solidFill>
                  <a:schemeClr val="accent1"/>
                </a:solidFill>
              </a:rPr>
              <a:t>user-frie</a:t>
            </a:r>
            <a:r>
              <a:rPr lang="en-US" sz="4400" noProof="1" smtClean="0">
                <a:solidFill>
                  <a:schemeClr val="accent1"/>
                </a:solidFill>
              </a:rPr>
              <a:t>ndly interface</a:t>
            </a:r>
            <a:endParaRPr lang="en-US" sz="4400" noProof="1" smtClean="0">
              <a:solidFill>
                <a:schemeClr val="accent1"/>
              </a:solidFill>
            </a:endParaRPr>
          </a:p>
          <a:p>
            <a:pPr marL="1976438" lvl="1" indent="-8175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4000" noProof="1" smtClean="0"/>
              <a:t>Results presented as a web page</a:t>
            </a:r>
            <a:endParaRPr lang="en-US" sz="4000" noProof="1"/>
          </a:p>
        </p:txBody>
      </p:sp>
      <p:sp>
        <p:nvSpPr>
          <p:cNvPr id="69" name="TextovéPole 68"/>
          <p:cNvSpPr txBox="1"/>
          <p:nvPr/>
        </p:nvSpPr>
        <p:spPr>
          <a:xfrm>
            <a:off x="1656235" y="31725936"/>
            <a:ext cx="11308752" cy="773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563" indent="-817563">
              <a:lnSpc>
                <a:spcPct val="150000"/>
              </a:lnSpc>
              <a:spcAft>
                <a:spcPts val="1200"/>
              </a:spcAft>
            </a:pPr>
            <a:r>
              <a:rPr lang="en-US" sz="5400" b="1" noProof="1" smtClean="0">
                <a:solidFill>
                  <a:schemeClr val="accent1">
                    <a:lumMod val="75000"/>
                  </a:schemeClr>
                </a:solidFill>
              </a:rPr>
              <a:t>Sample output – Barcelona</a:t>
            </a:r>
          </a:p>
          <a:p>
            <a:pPr marL="4395788" indent="-4395788" defTabSz="4395788">
              <a:lnSpc>
                <a:spcPct val="120000"/>
              </a:lnSpc>
              <a:spcAft>
                <a:spcPts val="1800"/>
              </a:spcAft>
            </a:pPr>
            <a:r>
              <a:rPr lang="en-US" sz="3600" b="1" noProof="1" smtClean="0">
                <a:solidFill>
                  <a:prstClr val="black"/>
                </a:solidFill>
              </a:rPr>
              <a:t>Collection </a:t>
            </a:r>
            <a:r>
              <a:rPr lang="en-US" sz="3600" b="1" noProof="1" smtClean="0">
                <a:solidFill>
                  <a:prstClr val="black"/>
                </a:solidFill>
              </a:rPr>
              <a:t>description</a:t>
            </a:r>
            <a:r>
              <a:rPr lang="en-US" sz="3600" noProof="1" smtClean="0">
                <a:solidFill>
                  <a:prstClr val="black"/>
                </a:solidFill>
              </a:rPr>
              <a:t>	426 high-resolution photos from a trip to Barcelona</a:t>
            </a:r>
          </a:p>
          <a:p>
            <a:pPr marL="4395788" indent="-4395788" defTabSz="4395788">
              <a:lnSpc>
                <a:spcPct val="120000"/>
              </a:lnSpc>
              <a:spcAft>
                <a:spcPts val="1800"/>
              </a:spcAft>
            </a:pPr>
            <a:r>
              <a:rPr lang="en-US" sz="3600" b="1" noProof="1" smtClean="0">
                <a:solidFill>
                  <a:prstClr val="black"/>
                </a:solidFill>
              </a:rPr>
              <a:t>Clustering </a:t>
            </a:r>
            <a:r>
              <a:rPr lang="en-US" sz="3600" b="1" noProof="1" smtClean="0">
                <a:solidFill>
                  <a:prstClr val="black"/>
                </a:solidFill>
              </a:rPr>
              <a:t>method</a:t>
            </a:r>
            <a:r>
              <a:rPr lang="en-US" sz="3600" b="1" noProof="1" smtClean="0">
                <a:solidFill>
                  <a:prstClr val="black"/>
                </a:solidFill>
              </a:rPr>
              <a:t>	</a:t>
            </a:r>
            <a:r>
              <a:rPr lang="en-US" sz="3600" noProof="1" smtClean="0">
                <a:solidFill>
                  <a:prstClr val="black"/>
                </a:solidFill>
              </a:rPr>
              <a:t>Distinct kNN clustering – Centroid, 25 runs, Davies Bouldin Index</a:t>
            </a:r>
          </a:p>
          <a:p>
            <a:pPr marL="4395788" indent="-4395788" defTabSz="4395788">
              <a:lnSpc>
                <a:spcPct val="120000"/>
              </a:lnSpc>
              <a:spcAft>
                <a:spcPts val="1800"/>
              </a:spcAft>
            </a:pPr>
            <a:r>
              <a:rPr lang="en-US" sz="3600" b="1" noProof="1" smtClean="0">
                <a:solidFill>
                  <a:prstClr val="black"/>
                </a:solidFill>
              </a:rPr>
              <a:t>Postprocessing</a:t>
            </a:r>
            <a:r>
              <a:rPr lang="en-US" sz="3600" b="1" noProof="1" smtClean="0">
                <a:solidFill>
                  <a:prstClr val="black"/>
                </a:solidFill>
              </a:rPr>
              <a:t>	</a:t>
            </a:r>
            <a:r>
              <a:rPr lang="en-US" sz="3600" noProof="1" smtClean="0">
                <a:solidFill>
                  <a:prstClr val="black"/>
                </a:solidFill>
              </a:rPr>
              <a:t>Singleton merging</a:t>
            </a:r>
          </a:p>
          <a:p>
            <a:pPr marL="4395788" indent="-4395788" defTabSz="4395788">
              <a:lnSpc>
                <a:spcPct val="120000"/>
              </a:lnSpc>
              <a:spcAft>
                <a:spcPts val="1800"/>
              </a:spcAft>
            </a:pPr>
            <a:r>
              <a:rPr lang="en-US" sz="3600" b="1" noProof="1" smtClean="0">
                <a:solidFill>
                  <a:prstClr val="black"/>
                </a:solidFill>
              </a:rPr>
              <a:t>Annotation </a:t>
            </a:r>
            <a:r>
              <a:rPr lang="en-US" sz="3600" b="1" noProof="1" smtClean="0">
                <a:solidFill>
                  <a:prstClr val="black"/>
                </a:solidFill>
              </a:rPr>
              <a:t>method</a:t>
            </a:r>
            <a:r>
              <a:rPr lang="en-US" sz="3600" b="1" noProof="1" smtClean="0">
                <a:solidFill>
                  <a:prstClr val="black"/>
                </a:solidFill>
              </a:rPr>
              <a:t>	</a:t>
            </a:r>
            <a:r>
              <a:rPr lang="en-US" sz="3600" noProof="1" smtClean="0">
                <a:solidFill>
                  <a:prstClr val="black"/>
                </a:solidFill>
              </a:rPr>
              <a:t>2-union annotation</a:t>
            </a:r>
          </a:p>
          <a:p>
            <a:pPr marL="4395788" indent="-4395788" defTabSz="4395788">
              <a:lnSpc>
                <a:spcPct val="120000"/>
              </a:lnSpc>
              <a:spcAft>
                <a:spcPts val="1800"/>
              </a:spcAft>
            </a:pPr>
            <a:r>
              <a:rPr lang="en-US" sz="3600" b="1" noProof="1" smtClean="0">
                <a:solidFill>
                  <a:prstClr val="black"/>
                </a:solidFill>
              </a:rPr>
              <a:t>Processing </a:t>
            </a:r>
            <a:r>
              <a:rPr lang="en-US" sz="3600" b="1" noProof="1" smtClean="0">
                <a:solidFill>
                  <a:prstClr val="black"/>
                </a:solidFill>
              </a:rPr>
              <a:t>time</a:t>
            </a:r>
            <a:r>
              <a:rPr lang="en-US" sz="3600" b="1" noProof="1" smtClean="0">
                <a:solidFill>
                  <a:prstClr val="black"/>
                </a:solidFill>
              </a:rPr>
              <a:t>	</a:t>
            </a:r>
            <a:r>
              <a:rPr lang="en-US" sz="3600" noProof="1" smtClean="0">
                <a:solidFill>
                  <a:prstClr val="black"/>
                </a:solidFill>
              </a:rPr>
              <a:t>32 minutes (costly preprocessing of large photos – 26 minutes)</a:t>
            </a:r>
            <a:endParaRPr lang="en-US" sz="3600" noProof="1" smtClean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081171" y="18866073"/>
            <a:ext cx="18542059" cy="1075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563" indent="-817563">
              <a:lnSpc>
                <a:spcPct val="150000"/>
              </a:lnSpc>
            </a:pPr>
            <a:r>
              <a:rPr lang="en-US" sz="5400" b="1" noProof="1" smtClean="0">
                <a:solidFill>
                  <a:schemeClr val="accent1">
                    <a:lumMod val="75000"/>
                  </a:schemeClr>
                </a:solidFill>
              </a:rPr>
              <a:t>CLAN Photo Presenter Application</a:t>
            </a:r>
          </a:p>
          <a:p>
            <a:pPr marL="817563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400" noProof="1" smtClean="0"/>
              <a:t>Desktop application written in Java</a:t>
            </a:r>
          </a:p>
          <a:p>
            <a:pPr marL="817563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400" noProof="1" smtClean="0"/>
              <a:t>Visual clustering methods based on </a:t>
            </a:r>
            <a:r>
              <a:rPr lang="en-US" sz="4400" noProof="1" smtClean="0">
                <a:solidFill>
                  <a:schemeClr val="accent1"/>
                </a:solidFill>
              </a:rPr>
              <a:t>MPEG7 global visual descriptors</a:t>
            </a:r>
          </a:p>
          <a:p>
            <a:pPr marL="1612900" lvl="1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000" noProof="1" smtClean="0"/>
              <a:t>k-Means, Bisecting k-Means, Distinct kNN</a:t>
            </a:r>
          </a:p>
          <a:p>
            <a:pPr marL="817563" lvl="1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400" noProof="1" smtClean="0">
                <a:solidFill>
                  <a:schemeClr val="accent1"/>
                </a:solidFill>
              </a:rPr>
              <a:t>Repeated clustering </a:t>
            </a:r>
            <a:r>
              <a:rPr lang="en-US" sz="4400" noProof="1" smtClean="0"/>
              <a:t>to increase the quality</a:t>
            </a:r>
          </a:p>
          <a:p>
            <a:pPr marL="1612900" lvl="1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000" noProof="1" smtClean="0">
                <a:solidFill>
                  <a:prstClr val="black"/>
                </a:solidFill>
              </a:rPr>
              <a:t>Quality measures: Davies Bouldin Index, Silhouette Coefficient, Dunn Index</a:t>
            </a:r>
          </a:p>
          <a:p>
            <a:pPr marL="817563" lvl="1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400" noProof="1" smtClean="0"/>
              <a:t>Postprocessing methods to </a:t>
            </a:r>
            <a:r>
              <a:rPr lang="en-US" sz="4400" noProof="1" smtClean="0">
                <a:solidFill>
                  <a:schemeClr val="accent1"/>
                </a:solidFill>
              </a:rPr>
              <a:t>compensate for clustering anomalies</a:t>
            </a:r>
          </a:p>
          <a:p>
            <a:pPr marL="1612900" lvl="1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000" noProof="1" smtClean="0">
                <a:solidFill>
                  <a:prstClr val="black"/>
                </a:solidFill>
              </a:rPr>
              <a:t>Single-member clusters removal, outliers merging</a:t>
            </a:r>
          </a:p>
          <a:p>
            <a:pPr marL="817563" lvl="1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400" noProof="1" smtClean="0">
                <a:solidFill>
                  <a:schemeClr val="accent1"/>
                </a:solidFill>
              </a:rPr>
              <a:t>Annotation of clusters</a:t>
            </a:r>
          </a:p>
          <a:p>
            <a:pPr marL="1612900" lvl="1" indent="-8175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000" noProof="1" smtClean="0">
                <a:solidFill>
                  <a:prstClr val="black"/>
                </a:solidFill>
              </a:rPr>
              <a:t>Selection of cluster representatives, </a:t>
            </a:r>
            <a:r>
              <a:rPr lang="en-US" sz="4000" noProof="1" smtClean="0">
                <a:solidFill>
                  <a:schemeClr val="accent1"/>
                </a:solidFill>
              </a:rPr>
              <a:t>MUFIN Annotation Web Service</a:t>
            </a:r>
          </a:p>
          <a:p>
            <a:pPr marL="0" lvl="1">
              <a:lnSpc>
                <a:spcPct val="140000"/>
              </a:lnSpc>
              <a:spcBef>
                <a:spcPts val="600"/>
              </a:spcBef>
            </a:pPr>
            <a:r>
              <a:rPr lang="en-US" sz="4400" b="1" noProof="1" smtClean="0">
                <a:solidFill>
                  <a:schemeClr val="accent1">
                    <a:lumMod val="75000"/>
                  </a:schemeClr>
                </a:solidFill>
              </a:rPr>
              <a:t>Processing times</a:t>
            </a:r>
          </a:p>
          <a:p>
            <a:pPr marL="0" lvl="1">
              <a:lnSpc>
                <a:spcPct val="150000"/>
              </a:lnSpc>
            </a:pPr>
            <a:endParaRPr lang="en-US" sz="4400" noProof="1" smtClean="0"/>
          </a:p>
        </p:txBody>
      </p:sp>
      <p:cxnSp>
        <p:nvCxnSpPr>
          <p:cNvPr id="23" name="Přímá spojovací čára 22"/>
          <p:cNvCxnSpPr/>
          <p:nvPr/>
        </p:nvCxnSpPr>
        <p:spPr>
          <a:xfrm>
            <a:off x="1656235" y="31395465"/>
            <a:ext cx="27003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620231" y="1750696"/>
            <a:ext cx="27003000" cy="390102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3" name="TextovéPole 32"/>
          <p:cNvSpPr txBox="1"/>
          <p:nvPr/>
        </p:nvSpPr>
        <p:spPr>
          <a:xfrm>
            <a:off x="1656235" y="30039507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noProof="1" smtClean="0">
                <a:solidFill>
                  <a:schemeClr val="accent1"/>
                </a:solidFill>
              </a:rPr>
              <a:t>http://disa.fi.muni.cz/clan</a:t>
            </a:r>
            <a:endParaRPr lang="en-US" sz="4000" noProof="1">
              <a:solidFill>
                <a:schemeClr val="accent1"/>
              </a:solidFill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21193363" y="9010589"/>
            <a:ext cx="6811208" cy="954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noProof="1" smtClean="0"/>
              <a:t>Resize images</a:t>
            </a:r>
          </a:p>
          <a:p>
            <a:r>
              <a:rPr lang="en-US" sz="2800" noProof="1" smtClean="0"/>
              <a:t>Extract MPEG7 descriptors</a:t>
            </a:r>
            <a:endParaRPr lang="en-US" sz="2800" noProof="1"/>
          </a:p>
        </p:txBody>
      </p:sp>
      <p:pic>
        <p:nvPicPr>
          <p:cNvPr id="46" name="Picture 20" descr="http://us.123rf.com/400wm/400/400/kaetana/kaetana1001/kaetana100100036/6274083-stack-of-shots-with-ukrainian-landmar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6489" y="8496921"/>
            <a:ext cx="2633273" cy="1981442"/>
          </a:xfrm>
          <a:prstGeom prst="rect">
            <a:avLst/>
          </a:prstGeom>
          <a:noFill/>
        </p:spPr>
      </p:pic>
      <p:sp>
        <p:nvSpPr>
          <p:cNvPr id="48" name="TextBox 16"/>
          <p:cNvSpPr txBox="1"/>
          <p:nvPr/>
        </p:nvSpPr>
        <p:spPr>
          <a:xfrm>
            <a:off x="20450323" y="11015869"/>
            <a:ext cx="8297289" cy="196977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r>
              <a:rPr lang="en-US" sz="2800" noProof="1" smtClean="0"/>
              <a:t>          Run clustering algorithm</a:t>
            </a:r>
          </a:p>
          <a:p>
            <a:endParaRPr lang="en-US" sz="1000" noProof="1" smtClean="0"/>
          </a:p>
          <a:p>
            <a:r>
              <a:rPr lang="en-US" sz="2800" noProof="1" smtClean="0">
                <a:solidFill>
                  <a:srgbClr val="7030A0"/>
                </a:solidFill>
              </a:rPr>
              <a:t>          Params: number of clusters, clustering algorithm,  </a:t>
            </a:r>
          </a:p>
          <a:p>
            <a:r>
              <a:rPr lang="en-US" sz="2800" noProof="1" smtClean="0">
                <a:solidFill>
                  <a:srgbClr val="7030A0"/>
                </a:solidFill>
              </a:rPr>
              <a:t>          number of repetitions, cluster optimality measure, </a:t>
            </a:r>
          </a:p>
          <a:p>
            <a:r>
              <a:rPr lang="en-US" sz="2800" noProof="1" smtClean="0">
                <a:solidFill>
                  <a:srgbClr val="7030A0"/>
                </a:solidFill>
              </a:rPr>
              <a:t>          postprocessing options</a:t>
            </a:r>
            <a:endParaRPr lang="en-US" sz="2800" noProof="1">
              <a:solidFill>
                <a:srgbClr val="7030A0"/>
              </a:solidFill>
            </a:endParaRPr>
          </a:p>
        </p:txBody>
      </p:sp>
      <p:pic>
        <p:nvPicPr>
          <p:cNvPr id="49" name="Picture 10" descr="https://encrypted-tbn2.gstatic.com/images?q=tbn:ANd9GcSHXTHafqEy-bvtoZupLAWXaUznGX67d5gGtDTPjVNo5h04Ua-q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74163" y="11930521"/>
            <a:ext cx="619201" cy="695141"/>
          </a:xfrm>
          <a:prstGeom prst="rect">
            <a:avLst/>
          </a:prstGeom>
          <a:noFill/>
        </p:spPr>
      </p:pic>
      <p:sp>
        <p:nvSpPr>
          <p:cNvPr id="50" name="TextBox 19"/>
          <p:cNvSpPr txBox="1"/>
          <p:nvPr/>
        </p:nvSpPr>
        <p:spPr>
          <a:xfrm>
            <a:off x="20450323" y="13465474"/>
            <a:ext cx="8297289" cy="2123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noProof="1" smtClean="0"/>
              <a:t>          Retrieve annotations for cluster representants</a:t>
            </a:r>
          </a:p>
          <a:p>
            <a:endParaRPr lang="en-US" sz="1000" noProof="1" smtClean="0"/>
          </a:p>
          <a:p>
            <a:r>
              <a:rPr lang="en-US" sz="2800" i="1" noProof="1" smtClean="0">
                <a:solidFill>
                  <a:srgbClr val="7030A0"/>
                </a:solidFill>
              </a:rPr>
              <a:t>          </a:t>
            </a:r>
            <a:r>
              <a:rPr lang="en-US" sz="2800" noProof="1" smtClean="0">
                <a:solidFill>
                  <a:srgbClr val="7030A0"/>
                </a:solidFill>
              </a:rPr>
              <a:t>Params: number of images from each               </a:t>
            </a:r>
          </a:p>
          <a:p>
            <a:r>
              <a:rPr lang="en-US" sz="2800" noProof="1" smtClean="0">
                <a:solidFill>
                  <a:srgbClr val="7030A0"/>
                </a:solidFill>
              </a:rPr>
              <a:t>          cluster to be annotated</a:t>
            </a:r>
          </a:p>
          <a:p>
            <a:endParaRPr lang="en-US" sz="1000" i="1" noProof="1" smtClean="0">
              <a:solidFill>
                <a:srgbClr val="7030A0"/>
              </a:solidFill>
            </a:endParaRPr>
          </a:p>
          <a:p>
            <a:r>
              <a:rPr lang="en-US" sz="2800" noProof="1" smtClean="0">
                <a:solidFill>
                  <a:schemeClr val="tx2"/>
                </a:solidFill>
              </a:rPr>
              <a:t>          External web service: MUFIN image annotation</a:t>
            </a:r>
            <a:endParaRPr lang="en-US" sz="2800" noProof="1" smtClean="0">
              <a:solidFill>
                <a:schemeClr val="tx2"/>
              </a:solidFill>
            </a:endParaRPr>
          </a:p>
        </p:txBody>
      </p:sp>
      <p:pic>
        <p:nvPicPr>
          <p:cNvPr id="51" name="Picture 10" descr="https://encrypted-tbn2.gstatic.com/images?q=tbn:ANd9GcSHXTHafqEy-bvtoZupLAWXaUznGX67d5gGtDTPjVNo5h04Ua-q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74163" y="14157876"/>
            <a:ext cx="619201" cy="695141"/>
          </a:xfrm>
          <a:prstGeom prst="rect">
            <a:avLst/>
          </a:prstGeom>
          <a:noFill/>
        </p:spPr>
      </p:pic>
      <p:sp>
        <p:nvSpPr>
          <p:cNvPr id="52" name="TextBox 21"/>
          <p:cNvSpPr txBox="1"/>
          <p:nvPr/>
        </p:nvSpPr>
        <p:spPr>
          <a:xfrm>
            <a:off x="21193363" y="16753250"/>
            <a:ext cx="75542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noProof="1" smtClean="0"/>
              <a:t>Create the web presentation</a:t>
            </a:r>
            <a:endParaRPr lang="en-US" sz="2800" noProof="1"/>
          </a:p>
        </p:txBody>
      </p:sp>
      <p:grpSp>
        <p:nvGrpSpPr>
          <p:cNvPr id="53" name="Group 43"/>
          <p:cNvGrpSpPr/>
          <p:nvPr/>
        </p:nvGrpSpPr>
        <p:grpSpPr>
          <a:xfrm>
            <a:off x="17285048" y="11232766"/>
            <a:ext cx="2076152" cy="1618736"/>
            <a:chOff x="1979384" y="2275573"/>
            <a:chExt cx="1207198" cy="941229"/>
          </a:xfrm>
        </p:grpSpPr>
        <p:pic>
          <p:nvPicPr>
            <p:cNvPr id="54" name="Picture 20" descr="http://us.123rf.com/400wm/400/400/kaetana/kaetana1001/kaetana100100036/6274083-stack-of-shots-with-ukrainian-landmark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79384" y="2276872"/>
              <a:ext cx="574178" cy="432048"/>
            </a:xfrm>
            <a:prstGeom prst="rect">
              <a:avLst/>
            </a:prstGeom>
            <a:noFill/>
          </p:spPr>
        </p:pic>
        <p:pic>
          <p:nvPicPr>
            <p:cNvPr id="55" name="Picture 20" descr="http://us.123rf.com/400wm/400/400/kaetana/kaetana1001/kaetana100100036/6274083-stack-of-shots-with-ukrainian-landmark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896894">
              <a:off x="2587684" y="2275573"/>
              <a:ext cx="574178" cy="487734"/>
            </a:xfrm>
            <a:prstGeom prst="rect">
              <a:avLst/>
            </a:prstGeom>
            <a:noFill/>
          </p:spPr>
        </p:pic>
        <p:pic>
          <p:nvPicPr>
            <p:cNvPr id="56" name="Picture 20" descr="http://us.123rf.com/400wm/400/400/kaetana/kaetana1001/kaetana100100036/6274083-stack-of-shots-with-ukrainian-landmark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861622">
              <a:off x="2047189" y="2741946"/>
              <a:ext cx="620018" cy="466541"/>
            </a:xfrm>
            <a:prstGeom prst="rect">
              <a:avLst/>
            </a:prstGeom>
            <a:noFill/>
          </p:spPr>
        </p:pic>
        <p:pic>
          <p:nvPicPr>
            <p:cNvPr id="58" name="Picture 20" descr="http://us.123rf.com/400wm/400/400/kaetana/kaetana1001/kaetana100100036/6274083-stack-of-shots-with-ukrainian-landmark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77395">
              <a:off x="2788737" y="2784754"/>
              <a:ext cx="397845" cy="432048"/>
            </a:xfrm>
            <a:prstGeom prst="rect">
              <a:avLst/>
            </a:prstGeom>
            <a:noFill/>
          </p:spPr>
        </p:pic>
      </p:grpSp>
      <p:grpSp>
        <p:nvGrpSpPr>
          <p:cNvPr id="59" name="Group 44"/>
          <p:cNvGrpSpPr/>
          <p:nvPr/>
        </p:nvGrpSpPr>
        <p:grpSpPr>
          <a:xfrm>
            <a:off x="16891146" y="13541369"/>
            <a:ext cx="2863958" cy="1885537"/>
            <a:chOff x="1763688" y="3573016"/>
            <a:chExt cx="1665275" cy="1096363"/>
          </a:xfrm>
        </p:grpSpPr>
        <p:pic>
          <p:nvPicPr>
            <p:cNvPr id="60" name="Picture 8" descr="ind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3573016"/>
              <a:ext cx="768745" cy="577709"/>
            </a:xfrm>
            <a:prstGeom prst="rect">
              <a:avLst/>
            </a:prstGeom>
            <a:noFill/>
          </p:spPr>
        </p:pic>
        <p:sp>
          <p:nvSpPr>
            <p:cNvPr id="61" name="TextBox 29"/>
            <p:cNvSpPr txBox="1"/>
            <p:nvPr/>
          </p:nvSpPr>
          <p:spPr>
            <a:xfrm>
              <a:off x="1763688" y="4263479"/>
              <a:ext cx="1665275" cy="405900"/>
            </a:xfrm>
            <a:prstGeom prst="rect">
              <a:avLst/>
            </a:prstGeom>
            <a:noFill/>
          </p:spPr>
          <p:txBody>
            <a:bodyPr wrap="square" lIns="0" rIns="0" bIns="36000" rtlCol="0">
              <a:spAutoFit/>
            </a:bodyPr>
            <a:lstStyle/>
            <a:p>
              <a:pPr algn="ctr"/>
              <a:r>
                <a:rPr lang="en-US" sz="2000" noProof="1" smtClean="0"/>
                <a:t>Plants, flower, garden, summer, blue , blossom, …</a:t>
              </a:r>
              <a:endParaRPr lang="en-US" sz="2000" noProof="1"/>
            </a:p>
          </p:txBody>
        </p:sp>
      </p:grpSp>
      <p:cxnSp>
        <p:nvCxnSpPr>
          <p:cNvPr id="63" name="Straight Connector 30"/>
          <p:cNvCxnSpPr/>
          <p:nvPr/>
        </p:nvCxnSpPr>
        <p:spPr>
          <a:xfrm>
            <a:off x="14933155" y="10729169"/>
            <a:ext cx="13682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4"/>
          <p:cNvCxnSpPr/>
          <p:nvPr/>
        </p:nvCxnSpPr>
        <p:spPr>
          <a:xfrm>
            <a:off x="14933155" y="13249449"/>
            <a:ext cx="13682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35"/>
          <p:cNvCxnSpPr/>
          <p:nvPr/>
        </p:nvCxnSpPr>
        <p:spPr>
          <a:xfrm>
            <a:off x="14933155" y="15769729"/>
            <a:ext cx="13682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32"/>
          <p:cNvSpPr txBox="1"/>
          <p:nvPr/>
        </p:nvSpPr>
        <p:spPr>
          <a:xfrm>
            <a:off x="14153866" y="9226032"/>
            <a:ext cx="2363111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144000" rIns="144000" rtlCol="0">
            <a:spAutoFit/>
          </a:bodyPr>
          <a:lstStyle/>
          <a:p>
            <a:r>
              <a:rPr lang="en-US" sz="2800" b="1" noProof="1" smtClean="0"/>
              <a:t>Preprocessing</a:t>
            </a:r>
            <a:endParaRPr lang="en-US" sz="2800" b="1" noProof="1"/>
          </a:p>
        </p:txBody>
      </p:sp>
      <p:grpSp>
        <p:nvGrpSpPr>
          <p:cNvPr id="73" name="Group 45"/>
          <p:cNvGrpSpPr/>
          <p:nvPr/>
        </p:nvGrpSpPr>
        <p:grpSpPr>
          <a:xfrm>
            <a:off x="16700216" y="16027744"/>
            <a:ext cx="3219844" cy="1974233"/>
            <a:chOff x="1783050" y="4919960"/>
            <a:chExt cx="1872208" cy="1147936"/>
          </a:xfrm>
        </p:grpSpPr>
        <p:sp>
          <p:nvSpPr>
            <p:cNvPr id="74" name="Rectangle 33"/>
            <p:cNvSpPr/>
            <p:nvPr/>
          </p:nvSpPr>
          <p:spPr>
            <a:xfrm>
              <a:off x="1783050" y="4919960"/>
              <a:ext cx="1872208" cy="1147936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noProof="1"/>
            </a:p>
          </p:txBody>
        </p:sp>
        <p:sp>
          <p:nvSpPr>
            <p:cNvPr id="75" name="TextBox 37"/>
            <p:cNvSpPr txBox="1"/>
            <p:nvPr/>
          </p:nvSpPr>
          <p:spPr>
            <a:xfrm>
              <a:off x="1855059" y="4966568"/>
              <a:ext cx="1728192" cy="2326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noProof="1" smtClean="0">
                  <a:solidFill>
                    <a:schemeClr val="bg1"/>
                  </a:solidFill>
                </a:rPr>
                <a:t>My trip to Amsterdam</a:t>
              </a:r>
              <a:endParaRPr lang="en-US" sz="2000" noProof="1">
                <a:solidFill>
                  <a:schemeClr val="bg1"/>
                </a:solidFill>
              </a:endParaRPr>
            </a:p>
          </p:txBody>
        </p:sp>
        <p:sp>
          <p:nvSpPr>
            <p:cNvPr id="76" name="TextBox 39"/>
            <p:cNvSpPr txBox="1"/>
            <p:nvPr/>
          </p:nvSpPr>
          <p:spPr>
            <a:xfrm>
              <a:off x="1841674" y="5254600"/>
              <a:ext cx="1535734" cy="178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noProof="1" smtClean="0"/>
                <a:t>Flowers, buildings, people, cheese</a:t>
              </a:r>
              <a:endParaRPr lang="en-US" sz="1400" i="1" noProof="1"/>
            </a:p>
          </p:txBody>
        </p:sp>
        <p:pic>
          <p:nvPicPr>
            <p:cNvPr id="77" name="Picture 2" descr="http://www.amsterdam.info/img/amsterdam.jpg"/>
            <p:cNvPicPr>
              <a:picLocks noChangeAspect="1" noChangeArrowheads="1"/>
            </p:cNvPicPr>
            <p:nvPr/>
          </p:nvPicPr>
          <p:blipFill>
            <a:blip r:embed="rId7" cstate="print"/>
            <a:srcRect l="26527" b="-4341"/>
            <a:stretch>
              <a:fillRect/>
            </a:stretch>
          </p:blipFill>
          <p:spPr bwMode="auto">
            <a:xfrm>
              <a:off x="2647146" y="5470624"/>
              <a:ext cx="864096" cy="522918"/>
            </a:xfrm>
            <a:prstGeom prst="rect">
              <a:avLst/>
            </a:prstGeom>
            <a:noFill/>
          </p:spPr>
        </p:pic>
        <p:pic>
          <p:nvPicPr>
            <p:cNvPr id="78" name="Picture 6" descr="https://encrypted-tbn3.gstatic.com/images?q=tbn:ANd9GcRk0Ye4mHZIUB4tblxf00Di9t9RkHmJW-8roj1DN_4GoiDz8TgES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55058" y="5542632"/>
              <a:ext cx="702619" cy="470596"/>
            </a:xfrm>
            <a:prstGeom prst="rect">
              <a:avLst/>
            </a:prstGeom>
            <a:noFill/>
          </p:spPr>
        </p:pic>
      </p:grpSp>
      <p:sp>
        <p:nvSpPr>
          <p:cNvPr id="79" name="TextBox 40"/>
          <p:cNvSpPr txBox="1"/>
          <p:nvPr/>
        </p:nvSpPr>
        <p:spPr>
          <a:xfrm>
            <a:off x="14153866" y="11608772"/>
            <a:ext cx="1781221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144000" rIns="144000" rtlCol="0">
            <a:spAutoFit/>
          </a:bodyPr>
          <a:lstStyle/>
          <a:p>
            <a:r>
              <a:rPr lang="en-US" sz="2800" b="1" noProof="1" smtClean="0"/>
              <a:t>Clustering</a:t>
            </a:r>
            <a:endParaRPr lang="en-US" sz="2800" b="1" noProof="1"/>
          </a:p>
        </p:txBody>
      </p:sp>
      <p:sp>
        <p:nvSpPr>
          <p:cNvPr id="80" name="TextBox 41"/>
          <p:cNvSpPr txBox="1"/>
          <p:nvPr/>
        </p:nvSpPr>
        <p:spPr>
          <a:xfrm>
            <a:off x="14153866" y="14178237"/>
            <a:ext cx="1979929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144000" rIns="144000" rtlCol="0">
            <a:spAutoFit/>
          </a:bodyPr>
          <a:lstStyle/>
          <a:p>
            <a:r>
              <a:rPr lang="en-US" sz="2800" b="1" noProof="1" smtClean="0"/>
              <a:t>Annotation</a:t>
            </a:r>
            <a:endParaRPr lang="en-US" sz="2800" b="1" noProof="1"/>
          </a:p>
        </p:txBody>
      </p:sp>
      <p:sp>
        <p:nvSpPr>
          <p:cNvPr id="81" name="TextBox 42"/>
          <p:cNvSpPr txBox="1"/>
          <p:nvPr/>
        </p:nvSpPr>
        <p:spPr>
          <a:xfrm>
            <a:off x="14153866" y="16756844"/>
            <a:ext cx="2193769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144000" rIns="144000" rtlCol="0">
            <a:spAutoFit/>
          </a:bodyPr>
          <a:lstStyle/>
          <a:p>
            <a:r>
              <a:rPr lang="en-US" sz="2800" b="1" noProof="1" smtClean="0"/>
              <a:t>Presentation</a:t>
            </a:r>
            <a:endParaRPr lang="en-US" sz="2800" b="1" noProof="1"/>
          </a:p>
        </p:txBody>
      </p:sp>
      <p:pic>
        <p:nvPicPr>
          <p:cNvPr id="82" name="Picture 8" descr="http://tutorials.jenkov.com/images/web-services/web-service-message-formats-1.png"/>
          <p:cNvPicPr>
            <a:picLocks noChangeAspect="1" noChangeArrowheads="1"/>
          </p:cNvPicPr>
          <p:nvPr/>
        </p:nvPicPr>
        <p:blipFill>
          <a:blip r:embed="rId9" cstate="print"/>
          <a:srcRect l="71832" t="24487" b="28264"/>
          <a:stretch>
            <a:fillRect/>
          </a:stretch>
        </p:blipFill>
        <p:spPr bwMode="auto">
          <a:xfrm>
            <a:off x="20515847" y="14930414"/>
            <a:ext cx="866881" cy="695299"/>
          </a:xfrm>
          <a:prstGeom prst="rect">
            <a:avLst/>
          </a:prstGeom>
          <a:noFill/>
        </p:spPr>
      </p:pic>
      <p:pic>
        <p:nvPicPr>
          <p:cNvPr id="83" name="Picture 14" descr="http://www.clker.com/cliparts/j/V/R/4/3/s/cog-cogwheel-gear-zahnrad-m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163" y="9206501"/>
            <a:ext cx="562282" cy="5622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4" name="Picture 14" descr="http://www.clker.com/cliparts/j/V/R/4/3/s/cog-cogwheel-gear-zahnrad-m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163" y="10985566"/>
            <a:ext cx="562282" cy="5622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5" name="Picture 14" descr="http://www.clker.com/cliparts/j/V/R/4/3/s/cog-cogwheel-gear-zahnrad-m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163" y="13464544"/>
            <a:ext cx="562282" cy="5622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6" name="Picture 14" descr="http://www.clker.com/cliparts/j/V/R/4/3/s/cog-cogwheel-gear-zahnrad-m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163" y="16733719"/>
            <a:ext cx="562282" cy="5622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TextovéPole 86"/>
          <p:cNvSpPr txBox="1"/>
          <p:nvPr/>
        </p:nvSpPr>
        <p:spPr>
          <a:xfrm>
            <a:off x="13393539" y="7353488"/>
            <a:ext cx="118812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563" indent="-817563">
              <a:lnSpc>
                <a:spcPct val="150000"/>
              </a:lnSpc>
            </a:pPr>
            <a:r>
              <a:rPr lang="en-US" sz="5400" b="1" noProof="1" smtClean="0">
                <a:solidFill>
                  <a:schemeClr val="accent1">
                    <a:lumMod val="75000"/>
                  </a:schemeClr>
                </a:solidFill>
              </a:rPr>
              <a:t>Solution</a:t>
            </a:r>
            <a:endParaRPr lang="en-US" sz="5400" b="1" noProof="1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28982" y="504033"/>
            <a:ext cx="29210373" cy="108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3" name="TextovéPole 12"/>
          <p:cNvSpPr txBox="1"/>
          <p:nvPr/>
        </p:nvSpPr>
        <p:spPr>
          <a:xfrm>
            <a:off x="504107" y="670696"/>
            <a:ext cx="29210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Laboratory of Data Intensive Systems and Applications, Masaryk University, Czech Republic</a:t>
            </a:r>
            <a:endParaRPr lang="en-US" sz="4400" noProof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528982" y="40938741"/>
            <a:ext cx="29210373" cy="1080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72" name="TextovéPole 71"/>
          <p:cNvSpPr txBox="1"/>
          <p:nvPr/>
        </p:nvSpPr>
        <p:spPr>
          <a:xfrm>
            <a:off x="504107" y="41105404"/>
            <a:ext cx="29210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ICMR 2014, Glasgow, United Kingdom</a:t>
            </a:r>
            <a:endParaRPr lang="en-US" sz="4400" noProof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8" name="Tabulk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62126"/>
              </p:ext>
            </p:extLst>
          </p:nvPr>
        </p:nvGraphicFramePr>
        <p:xfrm>
          <a:off x="10894076" y="28464584"/>
          <a:ext cx="17642030" cy="2374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9818"/>
                <a:gridCol w="2978844"/>
                <a:gridCol w="1872208"/>
                <a:gridCol w="2232248"/>
                <a:gridCol w="2952328"/>
                <a:gridCol w="3024336"/>
                <a:gridCol w="2232248"/>
              </a:tblGrid>
              <a:tr h="911209"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err="1" smtClean="0"/>
                        <a:t>Collection</a:t>
                      </a:r>
                      <a:r>
                        <a:rPr lang="cs-CZ" sz="2600" dirty="0" smtClean="0"/>
                        <a:t> </a:t>
                      </a:r>
                      <a:r>
                        <a:rPr lang="cs-CZ" sz="2600" dirty="0" err="1" smtClean="0"/>
                        <a:t>size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err="1" smtClean="0"/>
                        <a:t>Clustering</a:t>
                      </a:r>
                      <a:r>
                        <a:rPr lang="cs-CZ" sz="2600" dirty="0" smtClean="0"/>
                        <a:t> </a:t>
                      </a:r>
                      <a:r>
                        <a:rPr lang="cs-CZ" sz="2600" dirty="0" err="1" smtClean="0"/>
                        <a:t>method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#</a:t>
                      </a:r>
                      <a:r>
                        <a:rPr lang="en-US" sz="2600" baseline="0" dirty="0" smtClean="0"/>
                        <a:t> of clusters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Preprocessing time [s]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Clustering time [s] (25 repetitions)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Annotation time [s] (5-union)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Overall costs [min]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160/500/1000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Bisecting k-means</a:t>
                      </a:r>
                      <a:endParaRPr lang="en-US" sz="2600" dirty="0"/>
                    </a:p>
                  </a:txBody>
                  <a:tcPr marL="1800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16/20/30</a:t>
                      </a:r>
                      <a:endParaRPr lang="en-US" sz="26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76/214/471</a:t>
                      </a:r>
                      <a:endParaRPr lang="en-US" sz="26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12/138/610</a:t>
                      </a:r>
                      <a:endParaRPr lang="en-US" sz="26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229/299/418</a:t>
                      </a:r>
                      <a:endParaRPr lang="en-US" sz="26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5.3/10.9/25.0</a:t>
                      </a:r>
                      <a:endParaRPr lang="en-US" sz="26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1558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160/500/1000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K-means</a:t>
                      </a:r>
                      <a:endParaRPr lang="en-US" sz="2600" dirty="0"/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16/20/30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76/214/471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3/18/69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229/299/418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5.1/8.9/16.0</a:t>
                      </a:r>
                      <a:endParaRPr lang="en-US" sz="26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1558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160/500/1000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Distinct </a:t>
                      </a:r>
                      <a:r>
                        <a:rPr lang="en-US" sz="2600" dirty="0" err="1" smtClean="0"/>
                        <a:t>kNN</a:t>
                      </a:r>
                      <a:endParaRPr lang="en-US" sz="2600" dirty="0"/>
                    </a:p>
                  </a:txBody>
                  <a:tcPr marL="1800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25/50/100</a:t>
                      </a:r>
                      <a:endParaRPr lang="en-US" sz="26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76/214/471</a:t>
                      </a:r>
                      <a:endParaRPr lang="en-US" sz="26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3/20/82</a:t>
                      </a:r>
                      <a:endParaRPr lang="en-US" sz="26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373/696/1428</a:t>
                      </a:r>
                      <a:endParaRPr lang="en-US" sz="26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7.5/15.5/33.0</a:t>
                      </a:r>
                      <a:endParaRPr lang="en-US" sz="26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3" name="Picture 6" descr="H:\propagace\pomocne\curs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96676" y="37768392"/>
            <a:ext cx="154624" cy="259369"/>
          </a:xfrm>
          <a:prstGeom prst="rect">
            <a:avLst/>
          </a:prstGeom>
          <a:noFill/>
        </p:spPr>
      </p:pic>
      <p:grpSp>
        <p:nvGrpSpPr>
          <p:cNvPr id="31" name="Skupina 30"/>
          <p:cNvGrpSpPr/>
          <p:nvPr/>
        </p:nvGrpSpPr>
        <p:grpSpPr>
          <a:xfrm>
            <a:off x="13753582" y="32134107"/>
            <a:ext cx="14601444" cy="7686294"/>
            <a:chOff x="13753582" y="32134107"/>
            <a:chExt cx="14601444" cy="7686294"/>
          </a:xfrm>
        </p:grpSpPr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753582" y="32134107"/>
              <a:ext cx="14601444" cy="7686294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94" name="Obrázek 93"/>
            <p:cNvPicPr>
              <a:picLocks noChangeAspect="1"/>
            </p:cNvPicPr>
            <p:nvPr/>
          </p:nvPicPr>
          <p:blipFill rotWithShape="1">
            <a:blip r:embed="rId12"/>
            <a:srcRect l="16767" t="434" r="16657" b="97692"/>
            <a:stretch/>
          </p:blipFill>
          <p:spPr>
            <a:xfrm>
              <a:off x="16805349" y="32600528"/>
              <a:ext cx="8676000" cy="128524"/>
            </a:xfrm>
            <a:prstGeom prst="rect">
              <a:avLst/>
            </a:prstGeom>
            <a:ln w="12700">
              <a:noFill/>
            </a:ln>
            <a:effectLst/>
          </p:spPr>
        </p:pic>
        <p:pic>
          <p:nvPicPr>
            <p:cNvPr id="95" name="Obrázek 94"/>
            <p:cNvPicPr>
              <a:picLocks/>
            </p:cNvPicPr>
            <p:nvPr/>
          </p:nvPicPr>
          <p:blipFill rotWithShape="1">
            <a:blip r:embed="rId12"/>
            <a:srcRect t="7145" r="94617" b="87109"/>
            <a:stretch/>
          </p:blipFill>
          <p:spPr>
            <a:xfrm>
              <a:off x="13831639" y="32682082"/>
              <a:ext cx="14508000" cy="442800"/>
            </a:xfrm>
            <a:prstGeom prst="rect">
              <a:avLst/>
            </a:prstGeom>
            <a:ln w="12700">
              <a:noFill/>
            </a:ln>
            <a:effectLst/>
          </p:spPr>
        </p:pic>
        <p:pic>
          <p:nvPicPr>
            <p:cNvPr id="96" name="Obrázek 95"/>
            <p:cNvPicPr>
              <a:picLocks noChangeAspect="1"/>
            </p:cNvPicPr>
            <p:nvPr/>
          </p:nvPicPr>
          <p:blipFill rotWithShape="1">
            <a:blip r:embed="rId12"/>
            <a:srcRect l="16767" t="434" r="16657" b="97692"/>
            <a:stretch/>
          </p:blipFill>
          <p:spPr>
            <a:xfrm>
              <a:off x="25095016" y="32472025"/>
              <a:ext cx="146502" cy="128524"/>
            </a:xfrm>
            <a:prstGeom prst="rect">
              <a:avLst/>
            </a:prstGeom>
            <a:ln w="12700"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317</Words>
  <Application>Microsoft Office PowerPoint</Application>
  <PresentationFormat>Vlastní</PresentationFormat>
  <Paragraphs>86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Motiv sady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xkohout7</cp:lastModifiedBy>
  <cp:revision>82</cp:revision>
  <cp:lastPrinted>2014-03-26T20:43:11Z</cp:lastPrinted>
  <dcterms:modified xsi:type="dcterms:W3CDTF">2014-03-27T10:49:55Z</dcterms:modified>
</cp:coreProperties>
</file>