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1" r:id="rId3"/>
    <p:sldId id="289" r:id="rId4"/>
    <p:sldId id="302" r:id="rId5"/>
    <p:sldId id="264" r:id="rId6"/>
    <p:sldId id="290" r:id="rId7"/>
    <p:sldId id="311" r:id="rId8"/>
    <p:sldId id="304" r:id="rId9"/>
    <p:sldId id="305" r:id="rId10"/>
    <p:sldId id="308" r:id="rId11"/>
    <p:sldId id="298" r:id="rId12"/>
    <p:sldId id="299" r:id="rId13"/>
    <p:sldId id="307" r:id="rId14"/>
    <p:sldId id="294" r:id="rId15"/>
    <p:sldId id="300" r:id="rId16"/>
    <p:sldId id="310" r:id="rId17"/>
    <p:sldId id="309" r:id="rId18"/>
    <p:sldId id="29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9F3FBD-4C92-483D-9307-6312AF67E684}">
          <p14:sldIdLst>
            <p14:sldId id="256"/>
            <p14:sldId id="301"/>
            <p14:sldId id="289"/>
            <p14:sldId id="302"/>
            <p14:sldId id="264"/>
            <p14:sldId id="290"/>
            <p14:sldId id="311"/>
            <p14:sldId id="304"/>
            <p14:sldId id="305"/>
            <p14:sldId id="308"/>
            <p14:sldId id="298"/>
            <p14:sldId id="299"/>
            <p14:sldId id="307"/>
            <p14:sldId id="294"/>
            <p14:sldId id="300"/>
            <p14:sldId id="310"/>
            <p14:sldId id="309"/>
            <p14:sldId id="29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44546A"/>
    <a:srgbClr val="6B82A1"/>
    <a:srgbClr val="4F7A32"/>
    <a:srgbClr val="D6E9C9"/>
    <a:srgbClr val="89C064"/>
    <a:srgbClr val="B4D79D"/>
    <a:srgbClr val="7AB751"/>
    <a:srgbClr val="FCD8BA"/>
    <a:srgbClr val="F9B4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7817" autoAdjust="0"/>
  </p:normalViewPr>
  <p:slideViewPr>
    <p:cSldViewPr>
      <p:cViewPr varScale="1">
        <p:scale>
          <a:sx n="91" d="100"/>
          <a:sy n="91" d="100"/>
        </p:scale>
        <p:origin x="-2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2"/>
    </p:cViewPr>
  </p:sorterViewPr>
  <p:notesViewPr>
    <p:cSldViewPr>
      <p:cViewPr varScale="1">
        <p:scale>
          <a:sx n="71" d="100"/>
          <a:sy n="71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F21C9-F157-47B4-ACF5-DB155546ED2E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988F6-D503-45D3-8658-01687DB272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7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C17D6-3360-46DB-BC51-5CAFAE046A00}" type="datetimeFigureOut">
              <a:rPr lang="cs-CZ" smtClean="0"/>
              <a:pPr/>
              <a:t>14. 4. 2020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4EC24-F832-4F78-85ED-421683E533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9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609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86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8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656184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6926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1" name="Skupina 20"/>
          <p:cNvGrpSpPr/>
          <p:nvPr userDrawn="1"/>
        </p:nvGrpSpPr>
        <p:grpSpPr>
          <a:xfrm>
            <a:off x="972000" y="3105222"/>
            <a:ext cx="7200000" cy="144000"/>
            <a:chOff x="467542" y="3105222"/>
            <a:chExt cx="8208307" cy="90000"/>
          </a:xfrm>
          <a:effectLst>
            <a:reflection blurRad="6350" stA="50000" endA="300" endPos="55500" dist="50800" dir="5400000" sy="-100000" algn="bl" rotWithShape="0"/>
          </a:effectLst>
        </p:grpSpPr>
        <p:sp>
          <p:nvSpPr>
            <p:cNvPr id="15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4526848" y="1782222"/>
              <a:ext cx="90000" cy="2736000"/>
            </a:xfrm>
            <a:prstGeom prst="rect">
              <a:avLst/>
            </a:prstGeom>
            <a:solidFill>
              <a:srgbClr val="7AB75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1790542" y="1782222"/>
              <a:ext cx="90000" cy="2736000"/>
            </a:xfrm>
            <a:prstGeom prst="rect">
              <a:avLst/>
            </a:prstGeom>
            <a:solidFill>
              <a:srgbClr val="4F7A3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7262849" y="1782222"/>
              <a:ext cx="90000" cy="2736000"/>
            </a:xfrm>
            <a:prstGeom prst="rect">
              <a:avLst/>
            </a:prstGeom>
            <a:solidFill>
              <a:srgbClr val="B4D7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268760"/>
            <a:ext cx="8229600" cy="511257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395534" y="6381330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cs-CZ" sz="1200" dirty="0"/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6660230" y="6401075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 algn="r"/>
            <a:r>
              <a:rPr lang="cs-CZ" sz="1200" dirty="0"/>
              <a:t>Slide </a:t>
            </a:r>
            <a:fld id="{93D9EDE2-72A8-444F-B3A0-54AF03ABC45C}" type="slidenum">
              <a:rPr lang="cs-CZ" sz="1200" smtClean="0"/>
              <a:pPr lvl="0" algn="r"/>
              <a:t>‹#›</a:t>
            </a:fld>
            <a:r>
              <a:rPr lang="en-GB" sz="1200" smtClean="0"/>
              <a:t>/18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875239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2495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5" descr="Gold bar"/>
          <p:cNvSpPr>
            <a:spLocks noChangeArrowheads="1"/>
          </p:cNvSpPr>
          <p:nvPr/>
        </p:nvSpPr>
        <p:spPr bwMode="auto">
          <a:xfrm rot="16200000" flipH="1">
            <a:off x="4527000" y="-414431"/>
            <a:ext cx="90000" cy="288032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Rectangle 45" descr="Gold bar"/>
          <p:cNvSpPr>
            <a:spLocks noChangeArrowheads="1"/>
          </p:cNvSpPr>
          <p:nvPr/>
        </p:nvSpPr>
        <p:spPr bwMode="auto">
          <a:xfrm rot="16200000" flipH="1">
            <a:off x="1790542" y="-342271"/>
            <a:ext cx="90000" cy="2736000"/>
          </a:xfrm>
          <a:prstGeom prst="rect">
            <a:avLst/>
          </a:prstGeom>
          <a:solidFill>
            <a:srgbClr val="4F7A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" name="Rectangle 45" descr="Gold bar"/>
          <p:cNvSpPr>
            <a:spLocks noChangeArrowheads="1"/>
          </p:cNvSpPr>
          <p:nvPr/>
        </p:nvSpPr>
        <p:spPr bwMode="auto">
          <a:xfrm rot="16200000" flipH="1">
            <a:off x="7262849" y="-342271"/>
            <a:ext cx="90000" cy="2736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6" name="Rectangle 45" descr="Gold bar"/>
          <p:cNvSpPr>
            <a:spLocks noChangeArrowheads="1"/>
          </p:cNvSpPr>
          <p:nvPr/>
        </p:nvSpPr>
        <p:spPr bwMode="auto">
          <a:xfrm rot="16200000" flipH="1">
            <a:off x="4633200" y="-360518"/>
            <a:ext cx="18000" cy="2880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7" name="Rectangle 45" descr="Gold bar"/>
          <p:cNvSpPr>
            <a:spLocks noChangeArrowheads="1"/>
          </p:cNvSpPr>
          <p:nvPr/>
        </p:nvSpPr>
        <p:spPr bwMode="auto">
          <a:xfrm rot="16200000" flipH="1">
            <a:off x="1826544" y="-288518"/>
            <a:ext cx="18000" cy="273600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8" name="Rectangle 45" descr="Gold bar"/>
          <p:cNvSpPr>
            <a:spLocks noChangeArrowheads="1"/>
          </p:cNvSpPr>
          <p:nvPr/>
        </p:nvSpPr>
        <p:spPr bwMode="auto">
          <a:xfrm rot="16200000" flipH="1">
            <a:off x="7298851" y="-288518"/>
            <a:ext cx="18000" cy="2736000"/>
          </a:xfrm>
          <a:prstGeom prst="rect">
            <a:avLst/>
          </a:prstGeom>
          <a:solidFill>
            <a:srgbClr val="D6E9C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rgbClr val="44546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../clipboard/media/image10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92888" cy="1656184"/>
          </a:xfrm>
        </p:spPr>
        <p:txBody>
          <a:bodyPr>
            <a:noAutofit/>
          </a:bodyPr>
          <a:lstStyle/>
          <a:p>
            <a:r>
              <a:rPr lang="en-GB" sz="3600" dirty="0"/>
              <a:t>Motion Words: A Text-like </a:t>
            </a:r>
            <a:r>
              <a:rPr lang="en-GB" sz="3600" dirty="0" smtClean="0"/>
              <a:t>Representation of 3D </a:t>
            </a:r>
            <a:r>
              <a:rPr lang="en-GB" sz="3600" dirty="0"/>
              <a:t>Skeleton Sequences</a:t>
            </a:r>
            <a:endParaRPr lang="en-US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692624"/>
            <a:ext cx="7632848" cy="600472"/>
          </a:xfrm>
        </p:spPr>
        <p:txBody>
          <a:bodyPr>
            <a:noAutofit/>
          </a:bodyPr>
          <a:lstStyle/>
          <a:p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Jan Sedmidubsky, </a:t>
            </a:r>
            <a:r>
              <a:rPr lang="en-GB" sz="22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Petra Budikova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Vlastislav Dohnal, </a:t>
            </a:r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Pavel 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Zezula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2915816" y="4470211"/>
            <a:ext cx="50528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Laboratory of Data </a:t>
            </a:r>
            <a:r>
              <a:rPr lang="en-US" alt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Intensive Systems </a:t>
            </a:r>
            <a:r>
              <a:rPr lang="en-US" alt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and </a:t>
            </a:r>
            <a:r>
              <a:rPr lang="en-US" alt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Applications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Faculty of Informatics, Masaryk University, Brno, Czechia</a:t>
            </a:r>
            <a:endParaRPr lang="en-US" altLang="cs-CZ" sz="16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u="sng" dirty="0">
                <a:solidFill>
                  <a:srgbClr val="44546A"/>
                </a:solidFill>
                <a:latin typeface="Calibri" panose="020F0502020204030204" pitchFamily="34" charset="0"/>
              </a:rPr>
              <a:t>disa.fi.muni.cz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7" y="4539417"/>
            <a:ext cx="1461851" cy="72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99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solution: Hard MWs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Hard quantization</a:t>
            </a:r>
          </a:p>
          <a:p>
            <a:pPr lvl="1"/>
            <a:r>
              <a:rPr lang="en-GB" dirty="0" smtClean="0"/>
              <a:t>Segment </a:t>
            </a:r>
            <a:r>
              <a:rPr lang="en-GB" dirty="0"/>
              <a:t>space </a:t>
            </a:r>
            <a:r>
              <a:rPr lang="en-GB" dirty="0" smtClean="0"/>
              <a:t>divided into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non-overlapping partitions 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Partition identifiers </a:t>
            </a:r>
            <a:r>
              <a:rPr lang="en-GB" dirty="0" smtClean="0"/>
              <a:t>become the hard MWs</a:t>
            </a:r>
          </a:p>
          <a:p>
            <a:pPr lvl="1"/>
            <a:r>
              <a:rPr lang="en-GB" dirty="0" smtClean="0"/>
              <a:t>Each </a:t>
            </a:r>
            <a:r>
              <a:rPr lang="en-GB" dirty="0"/>
              <a:t>motion segment is associated with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exactly one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hard MW</a:t>
            </a:r>
          </a:p>
          <a:p>
            <a:r>
              <a:rPr lang="en-GB" dirty="0" smtClean="0"/>
              <a:t>Trivial MW matching: only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identical MWs match</a:t>
            </a:r>
          </a:p>
          <a:p>
            <a:r>
              <a:rPr lang="en-GB" dirty="0" smtClean="0"/>
              <a:t>Properties: </a:t>
            </a:r>
          </a:p>
          <a:p>
            <a:pPr lvl="1"/>
            <a:r>
              <a:rPr lang="en-GB" smtClean="0"/>
              <a:t>Hard MWs can </a:t>
            </a:r>
            <a:r>
              <a:rPr lang="en-GB" dirty="0" smtClean="0"/>
              <a:t>be </a:t>
            </a:r>
            <a:r>
              <a:rPr lang="en-GB" dirty="0"/>
              <a:t>readily processed by </a:t>
            </a:r>
            <a:r>
              <a:rPr lang="en-GB" dirty="0" smtClean="0"/>
              <a:t>text-retrieval tools</a:t>
            </a:r>
            <a:endParaRPr lang="en-GB" dirty="0"/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Border problem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910102" y="3356992"/>
            <a:ext cx="288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18486" y="3677965"/>
            <a:ext cx="288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</a:t>
            </a:r>
            <a:endParaRPr lang="en-GB" b="1" dirty="0">
              <a:solidFill>
                <a:schemeClr val="accent6"/>
              </a:solidFill>
            </a:endParaRPr>
          </a:p>
        </p:txBody>
      </p:sp>
      <p:cxnSp>
        <p:nvCxnSpPr>
          <p:cNvPr id="74" name="Straight Connector 153">
            <a:extLst>
              <a:ext uri="{FF2B5EF4-FFF2-40B4-BE49-F238E27FC236}">
                <a16:creationId xmlns:a16="http://schemas.microsoft.com/office/drawing/2014/main" xmlns="" id="{4FAA691A-0572-4D4A-8C5F-E1898408B82F}"/>
              </a:ext>
            </a:extLst>
          </p:cNvPr>
          <p:cNvCxnSpPr>
            <a:cxnSpLocks/>
          </p:cNvCxnSpPr>
          <p:nvPr/>
        </p:nvCxnSpPr>
        <p:spPr>
          <a:xfrm>
            <a:off x="1941479" y="4478066"/>
            <a:ext cx="755500" cy="814461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75" name="Straight Connector 154">
            <a:extLst>
              <a:ext uri="{FF2B5EF4-FFF2-40B4-BE49-F238E27FC236}">
                <a16:creationId xmlns:a16="http://schemas.microsoft.com/office/drawing/2014/main" xmlns="" id="{B1F1571B-7766-4FB5-9446-1D22B0E14F07}"/>
              </a:ext>
            </a:extLst>
          </p:cNvPr>
          <p:cNvCxnSpPr>
            <a:cxnSpLocks/>
          </p:cNvCxnSpPr>
          <p:nvPr/>
        </p:nvCxnSpPr>
        <p:spPr>
          <a:xfrm>
            <a:off x="2662580" y="5284807"/>
            <a:ext cx="732659" cy="15441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76" name="Straight Connector 155">
            <a:extLst>
              <a:ext uri="{FF2B5EF4-FFF2-40B4-BE49-F238E27FC236}">
                <a16:creationId xmlns:a16="http://schemas.microsoft.com/office/drawing/2014/main" xmlns="" id="{06B662ED-A53D-439C-A8F5-A0661B6F59F0}"/>
              </a:ext>
            </a:extLst>
          </p:cNvPr>
          <p:cNvCxnSpPr>
            <a:cxnSpLocks/>
          </p:cNvCxnSpPr>
          <p:nvPr/>
        </p:nvCxnSpPr>
        <p:spPr>
          <a:xfrm>
            <a:off x="3233589" y="4478066"/>
            <a:ext cx="161650" cy="812975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77" name="Straight Connector 157">
            <a:extLst>
              <a:ext uri="{FF2B5EF4-FFF2-40B4-BE49-F238E27FC236}">
                <a16:creationId xmlns:a16="http://schemas.microsoft.com/office/drawing/2014/main" xmlns="" id="{CC025743-94A4-4741-8168-4E2054468B03}"/>
              </a:ext>
            </a:extLst>
          </p:cNvPr>
          <p:cNvCxnSpPr/>
          <p:nvPr/>
        </p:nvCxnSpPr>
        <p:spPr>
          <a:xfrm>
            <a:off x="3395239" y="5300248"/>
            <a:ext cx="1066600" cy="685056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95" name="Straight Connector 114">
            <a:extLst>
              <a:ext uri="{FF2B5EF4-FFF2-40B4-BE49-F238E27FC236}">
                <a16:creationId xmlns:a16="http://schemas.microsoft.com/office/drawing/2014/main" xmlns="" id="{4E051BDD-C3F3-4AFA-9FDF-58870C532CA6}"/>
              </a:ext>
            </a:extLst>
          </p:cNvPr>
          <p:cNvCxnSpPr>
            <a:cxnSpLocks/>
          </p:cNvCxnSpPr>
          <p:nvPr/>
        </p:nvCxnSpPr>
        <p:spPr>
          <a:xfrm flipV="1">
            <a:off x="1365495" y="5284807"/>
            <a:ext cx="1297085" cy="520497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105" name="neobarveny s3">
            <a:extLst>
              <a:ext uri="{FF2B5EF4-FFF2-40B4-BE49-F238E27FC236}">
                <a16:creationId xmlns:a16="http://schemas.microsoft.com/office/drawing/2014/main" xmlns="" id="{AB29D635-0ADD-4588-A058-9473C093972F}"/>
              </a:ext>
            </a:extLst>
          </p:cNvPr>
          <p:cNvSpPr/>
          <p:nvPr/>
        </p:nvSpPr>
        <p:spPr bwMode="auto">
          <a:xfrm>
            <a:off x="1779479" y="583731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8" name="obarveny s2">
            <a:extLst>
              <a:ext uri="{FF2B5EF4-FFF2-40B4-BE49-F238E27FC236}">
                <a16:creationId xmlns:a16="http://schemas.microsoft.com/office/drawing/2014/main" xmlns="" id="{165BD174-402D-4D57-AFE9-BF7F7551CA8F}"/>
              </a:ext>
            </a:extLst>
          </p:cNvPr>
          <p:cNvSpPr/>
          <p:nvPr/>
        </p:nvSpPr>
        <p:spPr bwMode="auto">
          <a:xfrm>
            <a:off x="2911478" y="5372545"/>
            <a:ext cx="324000" cy="108000"/>
          </a:xfrm>
          <a:prstGeom prst="rect">
            <a:avLst/>
          </a:prstGeom>
          <a:pattFill prst="dkVert">
            <a:fgClr>
              <a:srgbClr val="ED7D31">
                <a:lumMod val="75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ED7D31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3" name="neobarveny s1">
            <a:extLst>
              <a:ext uri="{FF2B5EF4-FFF2-40B4-BE49-F238E27FC236}">
                <a16:creationId xmlns:a16="http://schemas.microsoft.com/office/drawing/2014/main" xmlns="" id="{AB29D635-0ADD-4588-A058-9473C093972F}"/>
              </a:ext>
            </a:extLst>
          </p:cNvPr>
          <p:cNvSpPr/>
          <p:nvPr/>
        </p:nvSpPr>
        <p:spPr bwMode="auto">
          <a:xfrm>
            <a:off x="2696979" y="510051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6" name="TextBox 151">
            <a:extLst>
              <a:ext uri="{FF2B5EF4-FFF2-40B4-BE49-F238E27FC236}">
                <a16:creationId xmlns:a16="http://schemas.microsoft.com/office/drawing/2014/main" xmlns="" id="{89BA9710-0E61-4184-A7A3-1936FBB51535}"/>
              </a:ext>
            </a:extLst>
          </p:cNvPr>
          <p:cNvSpPr txBox="1"/>
          <p:nvPr/>
        </p:nvSpPr>
        <p:spPr>
          <a:xfrm>
            <a:off x="2672431" y="532131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73" name="TextBox 152">
            <a:extLst>
              <a:ext uri="{FF2B5EF4-FFF2-40B4-BE49-F238E27FC236}">
                <a16:creationId xmlns:a16="http://schemas.microsoft.com/office/drawing/2014/main" xmlns="" id="{15C57F7B-DF06-49E5-B70A-AB7BDC77E27F}"/>
              </a:ext>
            </a:extLst>
          </p:cNvPr>
          <p:cNvSpPr txBox="1"/>
          <p:nvPr/>
        </p:nvSpPr>
        <p:spPr>
          <a:xfrm>
            <a:off x="2959830" y="486312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79" name="TextBox 160">
            <a:extLst>
              <a:ext uri="{FF2B5EF4-FFF2-40B4-BE49-F238E27FC236}">
                <a16:creationId xmlns:a16="http://schemas.microsoft.com/office/drawing/2014/main" xmlns="" id="{DE4945A7-38C9-47ED-A1D9-DBBA41B0F517}"/>
              </a:ext>
            </a:extLst>
          </p:cNvPr>
          <p:cNvSpPr txBox="1"/>
          <p:nvPr/>
        </p:nvSpPr>
        <p:spPr>
          <a:xfrm>
            <a:off x="1467247" y="571383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80" name="obarveny s3">
            <a:extLst>
              <a:ext uri="{FF2B5EF4-FFF2-40B4-BE49-F238E27FC236}">
                <a16:creationId xmlns:a16="http://schemas.microsoft.com/office/drawing/2014/main" xmlns="" id="{12BACD23-4C55-4A50-8C1A-3D929FF1A714}"/>
              </a:ext>
            </a:extLst>
          </p:cNvPr>
          <p:cNvSpPr/>
          <p:nvPr/>
        </p:nvSpPr>
        <p:spPr bwMode="auto">
          <a:xfrm>
            <a:off x="1779479" y="5844504"/>
            <a:ext cx="324000" cy="108000"/>
          </a:xfrm>
          <a:prstGeom prst="rect">
            <a:avLst/>
          </a:prstGeom>
          <a:pattFill prst="dkVert">
            <a:fgClr>
              <a:srgbClr val="ED7D31">
                <a:lumMod val="75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ED7D31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2" name="obarveny s1">
            <a:extLst>
              <a:ext uri="{FF2B5EF4-FFF2-40B4-BE49-F238E27FC236}">
                <a16:creationId xmlns:a16="http://schemas.microsoft.com/office/drawing/2014/main" xmlns="" id="{BE4DECDD-F7A4-4C61-A787-CA2885654882}"/>
              </a:ext>
            </a:extLst>
          </p:cNvPr>
          <p:cNvSpPr/>
          <p:nvPr/>
        </p:nvSpPr>
        <p:spPr bwMode="auto">
          <a:xfrm>
            <a:off x="2695029" y="5104554"/>
            <a:ext cx="324000" cy="108000"/>
          </a:xfrm>
          <a:prstGeom prst="rect">
            <a:avLst/>
          </a:prstGeom>
          <a:pattFill prst="dkVert">
            <a:fgClr>
              <a:srgbClr val="ED7D31">
                <a:lumMod val="75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ED7D31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1" name="Obdélník 85">
            <a:extLst>
              <a:ext uri="{FF2B5EF4-FFF2-40B4-BE49-F238E27FC236}">
                <a16:creationId xmlns:a16="http://schemas.microsoft.com/office/drawing/2014/main" xmlns="" id="{AB29D635-0ADD-4588-A058-9473C093972F}"/>
              </a:ext>
            </a:extLst>
          </p:cNvPr>
          <p:cNvSpPr/>
          <p:nvPr/>
        </p:nvSpPr>
        <p:spPr bwMode="auto">
          <a:xfrm>
            <a:off x="3395239" y="5659838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2" name="Obdélník 85">
            <a:extLst>
              <a:ext uri="{FF2B5EF4-FFF2-40B4-BE49-F238E27FC236}">
                <a16:creationId xmlns:a16="http://schemas.microsoft.com/office/drawing/2014/main" xmlns="" id="{E06AAC6B-0919-4B84-83C7-85BB7BE8EC08}"/>
              </a:ext>
            </a:extLst>
          </p:cNvPr>
          <p:cNvSpPr/>
          <p:nvPr/>
        </p:nvSpPr>
        <p:spPr bwMode="auto">
          <a:xfrm>
            <a:off x="2811459" y="589131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3" name="Obdélník 85">
            <a:extLst>
              <a:ext uri="{FF2B5EF4-FFF2-40B4-BE49-F238E27FC236}">
                <a16:creationId xmlns:a16="http://schemas.microsoft.com/office/drawing/2014/main" xmlns="" id="{1546E329-D04D-4780-A180-43958F071696}"/>
              </a:ext>
            </a:extLst>
          </p:cNvPr>
          <p:cNvSpPr/>
          <p:nvPr/>
        </p:nvSpPr>
        <p:spPr bwMode="auto">
          <a:xfrm>
            <a:off x="3705711" y="523080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4" name="Obdélník 85">
            <a:extLst>
              <a:ext uri="{FF2B5EF4-FFF2-40B4-BE49-F238E27FC236}">
                <a16:creationId xmlns:a16="http://schemas.microsoft.com/office/drawing/2014/main" xmlns="" id="{9180725B-B760-431C-8398-D7E2779F3C4C}"/>
              </a:ext>
            </a:extLst>
          </p:cNvPr>
          <p:cNvSpPr/>
          <p:nvPr/>
        </p:nvSpPr>
        <p:spPr bwMode="auto">
          <a:xfrm>
            <a:off x="3551991" y="4814754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5" name="Obdélník 85">
            <a:extLst>
              <a:ext uri="{FF2B5EF4-FFF2-40B4-BE49-F238E27FC236}">
                <a16:creationId xmlns:a16="http://schemas.microsoft.com/office/drawing/2014/main" xmlns="" id="{C2C64C98-3D24-4BAE-AF3C-169B63115C8B}"/>
              </a:ext>
            </a:extLst>
          </p:cNvPr>
          <p:cNvSpPr/>
          <p:nvPr/>
        </p:nvSpPr>
        <p:spPr bwMode="auto">
          <a:xfrm>
            <a:off x="4353783" y="5437055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6" name="Obdélník 85">
            <a:extLst>
              <a:ext uri="{FF2B5EF4-FFF2-40B4-BE49-F238E27FC236}">
                <a16:creationId xmlns:a16="http://schemas.microsoft.com/office/drawing/2014/main" xmlns="" id="{03069F0F-6368-45EE-A336-7082093B6F6C}"/>
              </a:ext>
            </a:extLst>
          </p:cNvPr>
          <p:cNvSpPr/>
          <p:nvPr/>
        </p:nvSpPr>
        <p:spPr bwMode="auto">
          <a:xfrm>
            <a:off x="2877583" y="460406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7" name="Obdélník 85">
            <a:extLst>
              <a:ext uri="{FF2B5EF4-FFF2-40B4-BE49-F238E27FC236}">
                <a16:creationId xmlns:a16="http://schemas.microsoft.com/office/drawing/2014/main" xmlns="" id="{AA015FB3-60B1-4A0C-9016-EAB50FC40FE2}"/>
              </a:ext>
            </a:extLst>
          </p:cNvPr>
          <p:cNvSpPr/>
          <p:nvPr/>
        </p:nvSpPr>
        <p:spPr bwMode="auto">
          <a:xfrm>
            <a:off x="2409647" y="4793442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8" name="Obdélník 85">
            <a:extLst>
              <a:ext uri="{FF2B5EF4-FFF2-40B4-BE49-F238E27FC236}">
                <a16:creationId xmlns:a16="http://schemas.microsoft.com/office/drawing/2014/main" xmlns="" id="{ACA72497-AA73-4CE7-B435-3C5A4B5EB7BB}"/>
              </a:ext>
            </a:extLst>
          </p:cNvPr>
          <p:cNvSpPr/>
          <p:nvPr/>
        </p:nvSpPr>
        <p:spPr bwMode="auto">
          <a:xfrm>
            <a:off x="1365495" y="5079212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9" name="Obdélník 85">
            <a:extLst>
              <a:ext uri="{FF2B5EF4-FFF2-40B4-BE49-F238E27FC236}">
                <a16:creationId xmlns:a16="http://schemas.microsoft.com/office/drawing/2014/main" xmlns="" id="{9FB795D9-A7D0-4214-BE58-68C1FEE220C4}"/>
              </a:ext>
            </a:extLst>
          </p:cNvPr>
          <p:cNvSpPr/>
          <p:nvPr/>
        </p:nvSpPr>
        <p:spPr bwMode="auto">
          <a:xfrm>
            <a:off x="1482539" y="545197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0" name="Obdélník 85">
            <a:extLst>
              <a:ext uri="{FF2B5EF4-FFF2-40B4-BE49-F238E27FC236}">
                <a16:creationId xmlns:a16="http://schemas.microsoft.com/office/drawing/2014/main" xmlns="" id="{C9FAAD1C-6D35-490A-BC69-4E52BD27C406}"/>
              </a:ext>
            </a:extLst>
          </p:cNvPr>
          <p:cNvSpPr/>
          <p:nvPr/>
        </p:nvSpPr>
        <p:spPr bwMode="auto">
          <a:xfrm>
            <a:off x="1978029" y="5300248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1" name="Obdélník 85">
            <a:extLst>
              <a:ext uri="{FF2B5EF4-FFF2-40B4-BE49-F238E27FC236}">
                <a16:creationId xmlns:a16="http://schemas.microsoft.com/office/drawing/2014/main" xmlns="" id="{4C99F83B-A8D8-4031-8856-74A597971DD2}"/>
              </a:ext>
            </a:extLst>
          </p:cNvPr>
          <p:cNvSpPr/>
          <p:nvPr/>
        </p:nvSpPr>
        <p:spPr bwMode="auto">
          <a:xfrm>
            <a:off x="2287882" y="5629687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2" name="Oval 173">
            <a:extLst>
              <a:ext uri="{FF2B5EF4-FFF2-40B4-BE49-F238E27FC236}">
                <a16:creationId xmlns:a16="http://schemas.microsoft.com/office/drawing/2014/main" xmlns="" id="{82782661-F61F-444C-8149-931A0A59D6D2}"/>
              </a:ext>
            </a:extLst>
          </p:cNvPr>
          <p:cNvSpPr/>
          <p:nvPr/>
        </p:nvSpPr>
        <p:spPr>
          <a:xfrm>
            <a:off x="2157583" y="4298066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MW A</a:t>
            </a:r>
          </a:p>
        </p:txBody>
      </p:sp>
      <p:sp>
        <p:nvSpPr>
          <p:cNvPr id="93" name="Oval 174">
            <a:extLst>
              <a:ext uri="{FF2B5EF4-FFF2-40B4-BE49-F238E27FC236}">
                <a16:creationId xmlns:a16="http://schemas.microsoft.com/office/drawing/2014/main" xmlns="" id="{671D717E-B66E-4C95-93E9-9B2C9C54FB98}"/>
              </a:ext>
            </a:extLst>
          </p:cNvPr>
          <p:cNvSpPr/>
          <p:nvPr/>
        </p:nvSpPr>
        <p:spPr>
          <a:xfrm>
            <a:off x="3957783" y="4851126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MW B</a:t>
            </a:r>
          </a:p>
        </p:txBody>
      </p:sp>
      <p:sp>
        <p:nvSpPr>
          <p:cNvPr id="38" name="Oval 149">
            <a:extLst>
              <a:ext uri="{FF2B5EF4-FFF2-40B4-BE49-F238E27FC236}">
                <a16:creationId xmlns:a16="http://schemas.microsoft.com/office/drawing/2014/main" xmlns="" id="{E98B5146-4233-4C8B-B16C-F59FACD7597C}"/>
              </a:ext>
            </a:extLst>
          </p:cNvPr>
          <p:cNvSpPr/>
          <p:nvPr/>
        </p:nvSpPr>
        <p:spPr>
          <a:xfrm>
            <a:off x="1221479" y="4581168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MW D</a:t>
            </a:r>
          </a:p>
        </p:txBody>
      </p:sp>
      <p:sp>
        <p:nvSpPr>
          <p:cNvPr id="94" name="Oval 175">
            <a:extLst>
              <a:ext uri="{FF2B5EF4-FFF2-40B4-BE49-F238E27FC236}">
                <a16:creationId xmlns:a16="http://schemas.microsoft.com/office/drawing/2014/main" xmlns="" id="{730877A0-0BDA-409B-B499-45255C279494}"/>
              </a:ext>
            </a:extLst>
          </p:cNvPr>
          <p:cNvSpPr/>
          <p:nvPr/>
        </p:nvSpPr>
        <p:spPr>
          <a:xfrm>
            <a:off x="3309711" y="5805304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MW C</a:t>
            </a:r>
          </a:p>
        </p:txBody>
      </p:sp>
      <p:grpSp>
        <p:nvGrpSpPr>
          <p:cNvPr id="96" name="Skupina 95"/>
          <p:cNvGrpSpPr/>
          <p:nvPr/>
        </p:nvGrpSpPr>
        <p:grpSpPr>
          <a:xfrm>
            <a:off x="5623489" y="4470062"/>
            <a:ext cx="2799413" cy="663755"/>
            <a:chOff x="2099621" y="5628155"/>
            <a:chExt cx="2799413" cy="663755"/>
          </a:xfrm>
        </p:grpSpPr>
        <p:sp>
          <p:nvSpPr>
            <p:cNvPr id="97" name="Rectangle 12">
              <a:extLst>
                <a:ext uri="{FF2B5EF4-FFF2-40B4-BE49-F238E27FC236}">
                  <a16:creationId xmlns:a16="http://schemas.microsoft.com/office/drawing/2014/main" xmlns="" id="{7D9A67B3-A546-4BAD-86D2-E69016B67E2A}"/>
                </a:ext>
              </a:extLst>
            </p:cNvPr>
            <p:cNvSpPr/>
            <p:nvPr/>
          </p:nvSpPr>
          <p:spPr>
            <a:xfrm>
              <a:off x="2099621" y="5628155"/>
              <a:ext cx="2799413" cy="663755"/>
            </a:xfrm>
            <a:prstGeom prst="rect">
              <a:avLst/>
            </a:prstGeom>
            <a:solidFill>
              <a:srgbClr val="4472C4">
                <a:lumMod val="20000"/>
                <a:lumOff val="80000"/>
                <a:alpha val="38000"/>
              </a:srgbClr>
            </a:solidFill>
          </p:spPr>
          <p:txBody>
            <a:bodyPr rot="0" spcFirstLastPara="0" vertOverflow="overflow" horzOverflow="overflow" vert="horz" wrap="square" lIns="36000" tIns="45720" rIns="3600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8" name="Group 5">
              <a:extLst>
                <a:ext uri="{FF2B5EF4-FFF2-40B4-BE49-F238E27FC236}">
                  <a16:creationId xmlns:a16="http://schemas.microsoft.com/office/drawing/2014/main" xmlns="" id="{F827C4DC-5F55-4A21-8789-661D264CE07E}"/>
                </a:ext>
              </a:extLst>
            </p:cNvPr>
            <p:cNvGrpSpPr/>
            <p:nvPr/>
          </p:nvGrpSpPr>
          <p:grpSpPr>
            <a:xfrm>
              <a:off x="2099622" y="5665095"/>
              <a:ext cx="2799412" cy="584775"/>
              <a:chOff x="1316668" y="3514739"/>
              <a:chExt cx="2799412" cy="584775"/>
            </a:xfrm>
          </p:grpSpPr>
          <p:sp>
            <p:nvSpPr>
              <p:cNvPr id="99" name="TextBox 143">
                <a:extLst>
                  <a:ext uri="{FF2B5EF4-FFF2-40B4-BE49-F238E27FC236}">
                    <a16:creationId xmlns:a16="http://schemas.microsoft.com/office/drawing/2014/main" xmlns="" id="{236F1577-36D0-4473-82EB-1A804D95AC88}"/>
                  </a:ext>
                </a:extLst>
              </p:cNvPr>
              <p:cNvSpPr txBox="1"/>
              <p:nvPr/>
            </p:nvSpPr>
            <p:spPr>
              <a:xfrm>
                <a:off x="1316668" y="3514739"/>
                <a:ext cx="2799412" cy="584775"/>
              </a:xfrm>
              <a:prstGeom prst="rect">
                <a:avLst/>
              </a:prstGeom>
              <a:noFill/>
            </p:spPr>
            <p:txBody>
              <a:bodyPr wrap="none" lIns="36000" rIns="36000" rtlCol="0">
                <a:spAutoFit/>
              </a:bodyPr>
              <a:lstStyle/>
              <a:p>
                <a:pPr marL="0" marR="0" lvl="3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1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→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</a:rPr>
                  <a:t>A       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2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→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</a:rPr>
                  <a:t>C       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3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→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</a:rPr>
                  <a:t>C</a:t>
                </a:r>
              </a:p>
              <a:p>
                <a:pPr marL="0" marR="0" lvl="3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endParaRPr>
              </a:p>
              <a:p>
                <a:pPr marL="0" marR="0" lvl="3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trivial match</a:t>
                </a:r>
                <a:r>
                  <a:rPr kumimoji="0" lang="en-US" sz="1400" b="0" i="0" u="none" strike="noStrike" kern="0" cap="none" spc="0" normalizeH="0" baseline="30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MW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: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 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1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≈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2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,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1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≈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3</a:t>
                </a:r>
                <a:r>
                  <a:rPr kumimoji="0" lang="en-US" sz="14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,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2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≈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s</a:t>
                </a:r>
                <a:r>
                  <a:rPr kumimoji="0" lang="en-US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3</a:t>
                </a:r>
              </a:p>
            </p:txBody>
          </p:sp>
          <p:cxnSp>
            <p:nvCxnSpPr>
              <p:cNvPr id="100" name="Straight Connector 7">
                <a:extLst>
                  <a:ext uri="{FF2B5EF4-FFF2-40B4-BE49-F238E27FC236}">
                    <a16:creationId xmlns:a16="http://schemas.microsoft.com/office/drawing/2014/main" xmlns="" id="{1CEDDCAA-1711-4DB9-8FF6-F887E759A7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781612" y="3872667"/>
                <a:ext cx="36000" cy="108000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1" name="Straight Connector 97">
                <a:extLst>
                  <a:ext uri="{FF2B5EF4-FFF2-40B4-BE49-F238E27FC236}">
                    <a16:creationId xmlns:a16="http://schemas.microsoft.com/office/drawing/2014/main" xmlns="" id="{2D4B5ECD-201B-4D70-8D1B-BAA0FBA29D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10226" y="3877430"/>
                <a:ext cx="36000" cy="108000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104" name="neobarveny s2">
            <a:extLst>
              <a:ext uri="{FF2B5EF4-FFF2-40B4-BE49-F238E27FC236}">
                <a16:creationId xmlns:a16="http://schemas.microsoft.com/office/drawing/2014/main" xmlns="" id="{AB29D635-0ADD-4588-A058-9473C093972F}"/>
              </a:ext>
            </a:extLst>
          </p:cNvPr>
          <p:cNvSpPr/>
          <p:nvPr/>
        </p:nvSpPr>
        <p:spPr bwMode="auto">
          <a:xfrm>
            <a:off x="2915816" y="5372545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226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105" grpId="0" animBg="1"/>
      <p:bldP spid="105" grpId="1" animBg="1"/>
      <p:bldP spid="78" grpId="0" animBg="1"/>
      <p:bldP spid="78" grpId="1" animBg="1"/>
      <p:bldP spid="103" grpId="0" animBg="1"/>
      <p:bldP spid="103" grpId="1" animBg="1"/>
      <p:bldP spid="66" grpId="0"/>
      <p:bldP spid="73" grpId="0"/>
      <p:bldP spid="79" grpId="0"/>
      <p:bldP spid="80" grpId="0" animBg="1"/>
      <p:bldP spid="102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38" grpId="0" animBg="1"/>
      <p:bldP spid="94" grpId="0" animBg="1"/>
      <p:bldP spid="104" grpId="0" animBg="1"/>
      <p:bldP spid="104" grpId="1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Better solution: Soft MWs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GB" sz="2000" dirty="0"/>
              <a:t>The border problem occurs when a segment lies near </a:t>
            </a:r>
            <a:r>
              <a:rPr lang="en-GB" sz="2000" dirty="0" smtClean="0"/>
              <a:t>partition border</a:t>
            </a:r>
          </a:p>
          <a:p>
            <a:pPr marL="742950" lvl="2" indent="-342900"/>
            <a:r>
              <a:rPr lang="en-GB" sz="1800" dirty="0" smtClean="0"/>
              <a:t>How can we put the divided segments back together?</a:t>
            </a:r>
            <a:endParaRPr lang="en-GB" sz="1800" dirty="0"/>
          </a:p>
          <a:p>
            <a:r>
              <a:rPr lang="en-GB" dirty="0" smtClean="0"/>
              <a:t>Soft quantization: </a:t>
            </a:r>
          </a:p>
          <a:p>
            <a:pPr lvl="1"/>
            <a:r>
              <a:rPr lang="en-GB" dirty="0" smtClean="0"/>
              <a:t>Partition identifiers become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MW elements</a:t>
            </a:r>
          </a:p>
          <a:p>
            <a:pPr lvl="1"/>
            <a:r>
              <a:rPr lang="en-GB" dirty="0" smtClean="0"/>
              <a:t>Soft </a:t>
            </a:r>
            <a:r>
              <a:rPr lang="en-GB" dirty="0"/>
              <a:t>MW </a:t>
            </a:r>
            <a:r>
              <a:rPr lang="en-GB" dirty="0" smtClean="0"/>
              <a:t>for </a:t>
            </a:r>
            <a:r>
              <a:rPr lang="en-GB" i="1" dirty="0" smtClean="0"/>
              <a:t>s</a:t>
            </a:r>
            <a:r>
              <a:rPr lang="en-GB" i="1" baseline="-25000" dirty="0" smtClean="0"/>
              <a:t>1</a:t>
            </a:r>
            <a:r>
              <a:rPr lang="en-GB" dirty="0" smtClean="0"/>
              <a:t> is an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ordered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set of one or more MW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elements</a:t>
            </a:r>
          </a:p>
          <a:p>
            <a:pPr lvl="2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Base element </a:t>
            </a:r>
            <a:r>
              <a:rPr lang="en-GB" dirty="0" smtClean="0"/>
              <a:t>– identifies the </a:t>
            </a:r>
            <a:r>
              <a:rPr lang="en-GB" dirty="0"/>
              <a:t>partition containing </a:t>
            </a:r>
            <a:r>
              <a:rPr lang="en-GB" i="1" dirty="0"/>
              <a:t>s</a:t>
            </a:r>
            <a:r>
              <a:rPr lang="en-GB" i="1" baseline="-25000" dirty="0"/>
              <a:t>1</a:t>
            </a:r>
            <a:r>
              <a:rPr lang="en-GB" sz="800" dirty="0" smtClean="0"/>
              <a:t> </a:t>
            </a:r>
            <a:endParaRPr lang="en-GB" dirty="0" smtClean="0"/>
          </a:p>
          <a:p>
            <a:pPr lvl="2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Expanded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elements </a:t>
            </a:r>
            <a:r>
              <a:rPr lang="en-GB" dirty="0" smtClean="0"/>
              <a:t>– additional partitions that have borders near to </a:t>
            </a:r>
            <a:r>
              <a:rPr lang="en-GB" i="1" dirty="0" smtClean="0"/>
              <a:t>s</a:t>
            </a:r>
            <a:r>
              <a:rPr lang="en-GB" i="1" baseline="-25000" dirty="0" smtClean="0"/>
              <a:t>1</a:t>
            </a:r>
          </a:p>
          <a:p>
            <a:r>
              <a:rPr lang="en-GB" dirty="0" smtClean="0"/>
              <a:t>Soft-base MW matching: two MWs match if their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intersection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contains at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least one base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element</a:t>
            </a:r>
          </a:p>
        </p:txBody>
      </p:sp>
      <p:cxnSp>
        <p:nvCxnSpPr>
          <p:cNvPr id="4" name="Straight Connector 153">
            <a:extLst>
              <a:ext uri="{FF2B5EF4-FFF2-40B4-BE49-F238E27FC236}">
                <a16:creationId xmlns:a16="http://schemas.microsoft.com/office/drawing/2014/main" xmlns="" id="{4FAA691A-0572-4D4A-8C5F-E1898408B82F}"/>
              </a:ext>
            </a:extLst>
          </p:cNvPr>
          <p:cNvCxnSpPr>
            <a:cxnSpLocks/>
          </p:cNvCxnSpPr>
          <p:nvPr/>
        </p:nvCxnSpPr>
        <p:spPr>
          <a:xfrm>
            <a:off x="1941479" y="4654890"/>
            <a:ext cx="755500" cy="814461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5" name="Straight Connector 154">
            <a:extLst>
              <a:ext uri="{FF2B5EF4-FFF2-40B4-BE49-F238E27FC236}">
                <a16:creationId xmlns:a16="http://schemas.microsoft.com/office/drawing/2014/main" xmlns="" id="{B1F1571B-7766-4FB5-9446-1D22B0E14F07}"/>
              </a:ext>
            </a:extLst>
          </p:cNvPr>
          <p:cNvCxnSpPr>
            <a:cxnSpLocks/>
          </p:cNvCxnSpPr>
          <p:nvPr/>
        </p:nvCxnSpPr>
        <p:spPr>
          <a:xfrm>
            <a:off x="2662580" y="5461631"/>
            <a:ext cx="732659" cy="15441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6" name="Straight Connector 155">
            <a:extLst>
              <a:ext uri="{FF2B5EF4-FFF2-40B4-BE49-F238E27FC236}">
                <a16:creationId xmlns:a16="http://schemas.microsoft.com/office/drawing/2014/main" xmlns="" id="{06B662ED-A53D-439C-A8F5-A0661B6F59F0}"/>
              </a:ext>
            </a:extLst>
          </p:cNvPr>
          <p:cNvCxnSpPr>
            <a:cxnSpLocks/>
          </p:cNvCxnSpPr>
          <p:nvPr/>
        </p:nvCxnSpPr>
        <p:spPr>
          <a:xfrm>
            <a:off x="3233589" y="4654890"/>
            <a:ext cx="161650" cy="812975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7" name="Straight Connector 157">
            <a:extLst>
              <a:ext uri="{FF2B5EF4-FFF2-40B4-BE49-F238E27FC236}">
                <a16:creationId xmlns:a16="http://schemas.microsoft.com/office/drawing/2014/main" xmlns="" id="{CC025743-94A4-4741-8168-4E2054468B03}"/>
              </a:ext>
            </a:extLst>
          </p:cNvPr>
          <p:cNvCxnSpPr/>
          <p:nvPr/>
        </p:nvCxnSpPr>
        <p:spPr>
          <a:xfrm>
            <a:off x="3395239" y="5477072"/>
            <a:ext cx="1066600" cy="685056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8" name="Straight Connector 114">
            <a:extLst>
              <a:ext uri="{FF2B5EF4-FFF2-40B4-BE49-F238E27FC236}">
                <a16:creationId xmlns:a16="http://schemas.microsoft.com/office/drawing/2014/main" xmlns="" id="{4E051BDD-C3F3-4AFA-9FDF-58870C532CA6}"/>
              </a:ext>
            </a:extLst>
          </p:cNvPr>
          <p:cNvCxnSpPr>
            <a:cxnSpLocks/>
          </p:cNvCxnSpPr>
          <p:nvPr/>
        </p:nvCxnSpPr>
        <p:spPr>
          <a:xfrm flipV="1">
            <a:off x="1365495" y="5461631"/>
            <a:ext cx="1297085" cy="520497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10" name="obarveny s2">
            <a:extLst>
              <a:ext uri="{FF2B5EF4-FFF2-40B4-BE49-F238E27FC236}">
                <a16:creationId xmlns:a16="http://schemas.microsoft.com/office/drawing/2014/main" xmlns="" id="{165BD174-402D-4D57-AFE9-BF7F7551CA8F}"/>
              </a:ext>
            </a:extLst>
          </p:cNvPr>
          <p:cNvSpPr/>
          <p:nvPr/>
        </p:nvSpPr>
        <p:spPr bwMode="auto">
          <a:xfrm>
            <a:off x="2911478" y="5549369"/>
            <a:ext cx="324000" cy="108000"/>
          </a:xfrm>
          <a:prstGeom prst="rect">
            <a:avLst/>
          </a:prstGeom>
          <a:pattFill prst="dkVert">
            <a:fgClr>
              <a:srgbClr val="ED7D31">
                <a:lumMod val="75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ED7D31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TextBox 151">
            <a:extLst>
              <a:ext uri="{FF2B5EF4-FFF2-40B4-BE49-F238E27FC236}">
                <a16:creationId xmlns:a16="http://schemas.microsoft.com/office/drawing/2014/main" xmlns="" id="{89BA9710-0E61-4184-A7A3-1936FBB51535}"/>
              </a:ext>
            </a:extLst>
          </p:cNvPr>
          <p:cNvSpPr txBox="1"/>
          <p:nvPr/>
        </p:nvSpPr>
        <p:spPr>
          <a:xfrm>
            <a:off x="2672431" y="5498134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13" name="TextBox 152">
            <a:extLst>
              <a:ext uri="{FF2B5EF4-FFF2-40B4-BE49-F238E27FC236}">
                <a16:creationId xmlns:a16="http://schemas.microsoft.com/office/drawing/2014/main" xmlns="" id="{15C57F7B-DF06-49E5-B70A-AB7BDC77E27F}"/>
              </a:ext>
            </a:extLst>
          </p:cNvPr>
          <p:cNvSpPr txBox="1"/>
          <p:nvPr/>
        </p:nvSpPr>
        <p:spPr>
          <a:xfrm>
            <a:off x="2959830" y="5039944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4" name="TextBox 160">
            <a:extLst>
              <a:ext uri="{FF2B5EF4-FFF2-40B4-BE49-F238E27FC236}">
                <a16:creationId xmlns:a16="http://schemas.microsoft.com/office/drawing/2014/main" xmlns="" id="{DE4945A7-38C9-47ED-A1D9-DBBA41B0F517}"/>
              </a:ext>
            </a:extLst>
          </p:cNvPr>
          <p:cNvSpPr txBox="1"/>
          <p:nvPr/>
        </p:nvSpPr>
        <p:spPr>
          <a:xfrm>
            <a:off x="1467247" y="589066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15" name="obarveny s3">
            <a:extLst>
              <a:ext uri="{FF2B5EF4-FFF2-40B4-BE49-F238E27FC236}">
                <a16:creationId xmlns:a16="http://schemas.microsoft.com/office/drawing/2014/main" xmlns="" id="{12BACD23-4C55-4A50-8C1A-3D929FF1A714}"/>
              </a:ext>
            </a:extLst>
          </p:cNvPr>
          <p:cNvSpPr/>
          <p:nvPr/>
        </p:nvSpPr>
        <p:spPr bwMode="auto">
          <a:xfrm>
            <a:off x="1779479" y="6021328"/>
            <a:ext cx="324000" cy="108000"/>
          </a:xfrm>
          <a:prstGeom prst="rect">
            <a:avLst/>
          </a:prstGeom>
          <a:pattFill prst="dkVert">
            <a:fgClr>
              <a:srgbClr val="ED7D31">
                <a:lumMod val="75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ED7D31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" name="obarveny s1">
            <a:extLst>
              <a:ext uri="{FF2B5EF4-FFF2-40B4-BE49-F238E27FC236}">
                <a16:creationId xmlns:a16="http://schemas.microsoft.com/office/drawing/2014/main" xmlns="" id="{BE4DECDD-F7A4-4C61-A787-CA2885654882}"/>
              </a:ext>
            </a:extLst>
          </p:cNvPr>
          <p:cNvSpPr/>
          <p:nvPr/>
        </p:nvSpPr>
        <p:spPr bwMode="auto">
          <a:xfrm>
            <a:off x="2695029" y="5281378"/>
            <a:ext cx="324000" cy="108000"/>
          </a:xfrm>
          <a:prstGeom prst="rect">
            <a:avLst/>
          </a:prstGeom>
          <a:pattFill prst="dkVert">
            <a:fgClr>
              <a:srgbClr val="ED7D31">
                <a:lumMod val="75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ED7D31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Obdélník 85">
            <a:extLst>
              <a:ext uri="{FF2B5EF4-FFF2-40B4-BE49-F238E27FC236}">
                <a16:creationId xmlns:a16="http://schemas.microsoft.com/office/drawing/2014/main" xmlns="" id="{AB29D635-0ADD-4588-A058-9473C093972F}"/>
              </a:ext>
            </a:extLst>
          </p:cNvPr>
          <p:cNvSpPr/>
          <p:nvPr/>
        </p:nvSpPr>
        <p:spPr bwMode="auto">
          <a:xfrm>
            <a:off x="3395239" y="5836662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8" name="Obdélník 85">
            <a:extLst>
              <a:ext uri="{FF2B5EF4-FFF2-40B4-BE49-F238E27FC236}">
                <a16:creationId xmlns:a16="http://schemas.microsoft.com/office/drawing/2014/main" xmlns="" id="{E06AAC6B-0919-4B84-83C7-85BB7BE8EC08}"/>
              </a:ext>
            </a:extLst>
          </p:cNvPr>
          <p:cNvSpPr/>
          <p:nvPr/>
        </p:nvSpPr>
        <p:spPr bwMode="auto">
          <a:xfrm>
            <a:off x="2811459" y="6068140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9" name="Obdélník 85">
            <a:extLst>
              <a:ext uri="{FF2B5EF4-FFF2-40B4-BE49-F238E27FC236}">
                <a16:creationId xmlns:a16="http://schemas.microsoft.com/office/drawing/2014/main" xmlns="" id="{1546E329-D04D-4780-A180-43958F071696}"/>
              </a:ext>
            </a:extLst>
          </p:cNvPr>
          <p:cNvSpPr/>
          <p:nvPr/>
        </p:nvSpPr>
        <p:spPr bwMode="auto">
          <a:xfrm>
            <a:off x="3705711" y="5407630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0" name="Obdélník 85">
            <a:extLst>
              <a:ext uri="{FF2B5EF4-FFF2-40B4-BE49-F238E27FC236}">
                <a16:creationId xmlns:a16="http://schemas.microsoft.com/office/drawing/2014/main" xmlns="" id="{9180725B-B760-431C-8398-D7E2779F3C4C}"/>
              </a:ext>
            </a:extLst>
          </p:cNvPr>
          <p:cNvSpPr/>
          <p:nvPr/>
        </p:nvSpPr>
        <p:spPr bwMode="auto">
          <a:xfrm>
            <a:off x="3551991" y="4991578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Obdélník 85">
            <a:extLst>
              <a:ext uri="{FF2B5EF4-FFF2-40B4-BE49-F238E27FC236}">
                <a16:creationId xmlns:a16="http://schemas.microsoft.com/office/drawing/2014/main" xmlns="" id="{C2C64C98-3D24-4BAE-AF3C-169B63115C8B}"/>
              </a:ext>
            </a:extLst>
          </p:cNvPr>
          <p:cNvSpPr/>
          <p:nvPr/>
        </p:nvSpPr>
        <p:spPr bwMode="auto">
          <a:xfrm>
            <a:off x="4353783" y="5613879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xmlns="" id="{03069F0F-6368-45EE-A336-7082093B6F6C}"/>
              </a:ext>
            </a:extLst>
          </p:cNvPr>
          <p:cNvSpPr/>
          <p:nvPr/>
        </p:nvSpPr>
        <p:spPr bwMode="auto">
          <a:xfrm>
            <a:off x="2877583" y="4780890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Obdélník 85">
            <a:extLst>
              <a:ext uri="{FF2B5EF4-FFF2-40B4-BE49-F238E27FC236}">
                <a16:creationId xmlns:a16="http://schemas.microsoft.com/office/drawing/2014/main" xmlns="" id="{AA015FB3-60B1-4A0C-9016-EAB50FC40FE2}"/>
              </a:ext>
            </a:extLst>
          </p:cNvPr>
          <p:cNvSpPr/>
          <p:nvPr/>
        </p:nvSpPr>
        <p:spPr bwMode="auto">
          <a:xfrm>
            <a:off x="2409647" y="497026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Obdélník 85">
            <a:extLst>
              <a:ext uri="{FF2B5EF4-FFF2-40B4-BE49-F238E27FC236}">
                <a16:creationId xmlns:a16="http://schemas.microsoft.com/office/drawing/2014/main" xmlns="" id="{ACA72497-AA73-4CE7-B435-3C5A4B5EB7BB}"/>
              </a:ext>
            </a:extLst>
          </p:cNvPr>
          <p:cNvSpPr/>
          <p:nvPr/>
        </p:nvSpPr>
        <p:spPr bwMode="auto">
          <a:xfrm>
            <a:off x="1365495" y="525603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Obdélník 85">
            <a:extLst>
              <a:ext uri="{FF2B5EF4-FFF2-40B4-BE49-F238E27FC236}">
                <a16:creationId xmlns:a16="http://schemas.microsoft.com/office/drawing/2014/main" xmlns="" id="{9FB795D9-A7D0-4214-BE58-68C1FEE220C4}"/>
              </a:ext>
            </a:extLst>
          </p:cNvPr>
          <p:cNvSpPr/>
          <p:nvPr/>
        </p:nvSpPr>
        <p:spPr bwMode="auto">
          <a:xfrm>
            <a:off x="1482539" y="5628800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6" name="Obdélník 85">
            <a:extLst>
              <a:ext uri="{FF2B5EF4-FFF2-40B4-BE49-F238E27FC236}">
                <a16:creationId xmlns:a16="http://schemas.microsoft.com/office/drawing/2014/main" xmlns="" id="{C9FAAD1C-6D35-490A-BC69-4E52BD27C406}"/>
              </a:ext>
            </a:extLst>
          </p:cNvPr>
          <p:cNvSpPr/>
          <p:nvPr/>
        </p:nvSpPr>
        <p:spPr bwMode="auto">
          <a:xfrm>
            <a:off x="1978029" y="5477072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7" name="Obdélník 85">
            <a:extLst>
              <a:ext uri="{FF2B5EF4-FFF2-40B4-BE49-F238E27FC236}">
                <a16:creationId xmlns:a16="http://schemas.microsoft.com/office/drawing/2014/main" xmlns="" id="{4C99F83B-A8D8-4031-8856-74A597971DD2}"/>
              </a:ext>
            </a:extLst>
          </p:cNvPr>
          <p:cNvSpPr/>
          <p:nvPr/>
        </p:nvSpPr>
        <p:spPr bwMode="auto">
          <a:xfrm>
            <a:off x="2287882" y="5806511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8" name="Oval 173">
            <a:extLst>
              <a:ext uri="{FF2B5EF4-FFF2-40B4-BE49-F238E27FC236}">
                <a16:creationId xmlns:a16="http://schemas.microsoft.com/office/drawing/2014/main" xmlns="" id="{82782661-F61F-444C-8149-931A0A59D6D2}"/>
              </a:ext>
            </a:extLst>
          </p:cNvPr>
          <p:cNvSpPr/>
          <p:nvPr/>
        </p:nvSpPr>
        <p:spPr>
          <a:xfrm>
            <a:off x="1941479" y="4428441"/>
            <a:ext cx="936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C000"/>
                </a:solidFill>
                <a:latin typeface="Calibri" panose="020F0502020204030204"/>
              </a:rPr>
              <a:t>element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</a:rPr>
              <a:t> A</a:t>
            </a:r>
          </a:p>
        </p:txBody>
      </p:sp>
      <p:sp>
        <p:nvSpPr>
          <p:cNvPr id="29" name="Oval 174">
            <a:extLst>
              <a:ext uri="{FF2B5EF4-FFF2-40B4-BE49-F238E27FC236}">
                <a16:creationId xmlns:a16="http://schemas.microsoft.com/office/drawing/2014/main" xmlns="" id="{671D717E-B66E-4C95-93E9-9B2C9C54FB98}"/>
              </a:ext>
            </a:extLst>
          </p:cNvPr>
          <p:cNvSpPr/>
          <p:nvPr/>
        </p:nvSpPr>
        <p:spPr>
          <a:xfrm>
            <a:off x="3957783" y="5027950"/>
            <a:ext cx="936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FFC000"/>
                </a:solidFill>
                <a:latin typeface="Calibri" panose="020F0502020204030204"/>
              </a:rPr>
              <a:t>e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</a:rPr>
              <a:t>lement B</a:t>
            </a:r>
          </a:p>
        </p:txBody>
      </p:sp>
      <p:sp>
        <p:nvSpPr>
          <p:cNvPr id="30" name="Oval 149">
            <a:extLst>
              <a:ext uri="{FF2B5EF4-FFF2-40B4-BE49-F238E27FC236}">
                <a16:creationId xmlns:a16="http://schemas.microsoft.com/office/drawing/2014/main" xmlns="" id="{E98B5146-4233-4C8B-B16C-F59FACD7597C}"/>
              </a:ext>
            </a:extLst>
          </p:cNvPr>
          <p:cNvSpPr/>
          <p:nvPr/>
        </p:nvSpPr>
        <p:spPr>
          <a:xfrm>
            <a:off x="1059495" y="4811578"/>
            <a:ext cx="936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 D</a:t>
            </a:r>
          </a:p>
        </p:txBody>
      </p:sp>
      <p:sp>
        <p:nvSpPr>
          <p:cNvPr id="31" name="Oval 175">
            <a:extLst>
              <a:ext uri="{FF2B5EF4-FFF2-40B4-BE49-F238E27FC236}">
                <a16:creationId xmlns:a16="http://schemas.microsoft.com/office/drawing/2014/main" xmlns="" id="{730877A0-0BDA-409B-B499-45255C279494}"/>
              </a:ext>
            </a:extLst>
          </p:cNvPr>
          <p:cNvSpPr/>
          <p:nvPr/>
        </p:nvSpPr>
        <p:spPr>
          <a:xfrm>
            <a:off x="3314414" y="6021328"/>
            <a:ext cx="936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</a:p>
        </p:txBody>
      </p:sp>
      <p:cxnSp>
        <p:nvCxnSpPr>
          <p:cNvPr id="33" name="Straight Arrow Connector 147">
            <a:extLst>
              <a:ext uri="{FF2B5EF4-FFF2-40B4-BE49-F238E27FC236}">
                <a16:creationId xmlns:a16="http://schemas.microsoft.com/office/drawing/2014/main" xmlns="" id="{0727CE5C-416A-4B4D-A9A9-92B20E21B159}"/>
              </a:ext>
            </a:extLst>
          </p:cNvPr>
          <p:cNvCxnSpPr>
            <a:cxnSpLocks/>
            <a:stCxn id="16" idx="0"/>
            <a:endCxn id="28" idx="5"/>
          </p:cNvCxnSpPr>
          <p:nvPr/>
        </p:nvCxnSpPr>
        <p:spPr>
          <a:xfrm flipH="1" flipV="1">
            <a:off x="2740405" y="4735720"/>
            <a:ext cx="116624" cy="5456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148">
            <a:extLst>
              <a:ext uri="{FF2B5EF4-FFF2-40B4-BE49-F238E27FC236}">
                <a16:creationId xmlns:a16="http://schemas.microsoft.com/office/drawing/2014/main" xmlns="" id="{8F8462FA-2B19-4F8D-BF69-322E69F4C9DA}"/>
              </a:ext>
            </a:extLst>
          </p:cNvPr>
          <p:cNvCxnSpPr>
            <a:cxnSpLocks/>
            <a:endCxn id="30" idx="6"/>
          </p:cNvCxnSpPr>
          <p:nvPr/>
        </p:nvCxnSpPr>
        <p:spPr>
          <a:xfrm flipH="1" flipV="1">
            <a:off x="1995495" y="4991578"/>
            <a:ext cx="676938" cy="3438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4">
            <a:extLst>
              <a:ext uri="{FF2B5EF4-FFF2-40B4-BE49-F238E27FC236}">
                <a16:creationId xmlns:a16="http://schemas.microsoft.com/office/drawing/2014/main" xmlns="" id="{DAE04857-03B0-4652-B184-1C0AFFB1105C}"/>
              </a:ext>
            </a:extLst>
          </p:cNvPr>
          <p:cNvSpPr txBox="1"/>
          <p:nvPr/>
        </p:nvSpPr>
        <p:spPr>
          <a:xfrm>
            <a:off x="2761106" y="493095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>
                <a:solidFill>
                  <a:srgbClr val="C00000"/>
                </a:solidFill>
              </a:rPr>
              <a:t>base</a:t>
            </a:r>
            <a:endParaRPr lang="en-US" sz="1200" i="1" dirty="0">
              <a:solidFill>
                <a:srgbClr val="C00000"/>
              </a:solidFill>
            </a:endParaRPr>
          </a:p>
        </p:txBody>
      </p:sp>
      <p:sp>
        <p:nvSpPr>
          <p:cNvPr id="36" name="TextBox 101">
            <a:extLst>
              <a:ext uri="{FF2B5EF4-FFF2-40B4-BE49-F238E27FC236}">
                <a16:creationId xmlns:a16="http://schemas.microsoft.com/office/drawing/2014/main" xmlns="" id="{015AF585-40D2-4384-8447-EBC411330336}"/>
              </a:ext>
            </a:extLst>
          </p:cNvPr>
          <p:cNvSpPr txBox="1"/>
          <p:nvPr/>
        </p:nvSpPr>
        <p:spPr>
          <a:xfrm>
            <a:off x="1745498" y="5142878"/>
            <a:ext cx="789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>
                <a:solidFill>
                  <a:srgbClr val="C00000"/>
                </a:solidFill>
              </a:rPr>
              <a:t>expand</a:t>
            </a:r>
            <a:r>
              <a:rPr lang="en-US" sz="1200" i="1" dirty="0">
                <a:solidFill>
                  <a:srgbClr val="C00000"/>
                </a:solidFill>
              </a:rPr>
              <a:t>ed</a:t>
            </a:r>
          </a:p>
        </p:txBody>
      </p:sp>
      <p:sp>
        <p:nvSpPr>
          <p:cNvPr id="48" name="Rectangle 118">
            <a:extLst>
              <a:ext uri="{FF2B5EF4-FFF2-40B4-BE49-F238E27FC236}">
                <a16:creationId xmlns:a16="http://schemas.microsoft.com/office/drawing/2014/main" xmlns="" id="{F95E6078-4B52-4225-AE5B-5A7634DBC3E9}"/>
              </a:ext>
            </a:extLst>
          </p:cNvPr>
          <p:cNvSpPr/>
          <p:nvPr/>
        </p:nvSpPr>
        <p:spPr>
          <a:xfrm>
            <a:off x="5580112" y="4506744"/>
            <a:ext cx="3216506" cy="746400"/>
          </a:xfrm>
          <a:prstGeom prst="rect">
            <a:avLst/>
          </a:prstGeom>
          <a:solidFill>
            <a:srgbClr val="4472C4">
              <a:lumMod val="20000"/>
              <a:lumOff val="80000"/>
              <a:alpha val="38000"/>
            </a:srgbClr>
          </a:solidFill>
        </p:spPr>
        <p:txBody>
          <a:bodyPr rot="0" spcFirstLastPara="0" vertOverflow="overflow" horzOverflow="overflow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TextBox 177">
            <a:extLst>
              <a:ext uri="{FF2B5EF4-FFF2-40B4-BE49-F238E27FC236}">
                <a16:creationId xmlns:a16="http://schemas.microsoft.com/office/drawing/2014/main" xmlns="" id="{127841C8-D359-41AC-96EC-B3490071BDA1}"/>
              </a:ext>
            </a:extLst>
          </p:cNvPr>
          <p:cNvSpPr txBox="1"/>
          <p:nvPr/>
        </p:nvSpPr>
        <p:spPr>
          <a:xfrm>
            <a:off x="5580112" y="4686816"/>
            <a:ext cx="3216506" cy="58477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0" marR="0" lvl="3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→ {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A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</a:rPr>
              <a:t>D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}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    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2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→ {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C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</a:rPr>
              <a:t>A</a:t>
            </a: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</a:rPr>
              <a:t>,B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}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    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3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→ {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C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</a:rPr>
              <a:t>D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}</a:t>
            </a:r>
          </a:p>
          <a:p>
            <a:pPr marL="0" marR="0" lvl="3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3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soft-</a:t>
            </a: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base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match</a:t>
            </a:r>
            <a:r>
              <a:rPr kumimoji="0" lang="en-US" sz="14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MW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 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≈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2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≈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3</a:t>
            </a:r>
            <a:r>
              <a:rPr kumimoji="0" lang="en-US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2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≈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sz="1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3</a:t>
            </a:r>
          </a:p>
        </p:txBody>
      </p:sp>
      <p:cxnSp>
        <p:nvCxnSpPr>
          <p:cNvPr id="51" name="Straight Connector 98">
            <a:extLst>
              <a:ext uri="{FF2B5EF4-FFF2-40B4-BE49-F238E27FC236}">
                <a16:creationId xmlns:a16="http://schemas.microsoft.com/office/drawing/2014/main" xmlns="" id="{6268E2CE-E661-4999-A948-FCE5F03C7A07}"/>
              </a:ext>
            </a:extLst>
          </p:cNvPr>
          <p:cNvCxnSpPr>
            <a:cxnSpLocks/>
          </p:cNvCxnSpPr>
          <p:nvPr/>
        </p:nvCxnSpPr>
        <p:spPr>
          <a:xfrm flipH="1">
            <a:off x="7890554" y="5048264"/>
            <a:ext cx="41150" cy="10800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2" name="TextBox 2">
            <a:extLst>
              <a:ext uri="{FF2B5EF4-FFF2-40B4-BE49-F238E27FC236}">
                <a16:creationId xmlns:a16="http://schemas.microsoft.com/office/drawing/2014/main" xmlns="" id="{5F031548-0DD5-4BA5-BB0D-DE921752FFAB}"/>
              </a:ext>
            </a:extLst>
          </p:cNvPr>
          <p:cNvSpPr txBox="1"/>
          <p:nvPr/>
        </p:nvSpPr>
        <p:spPr>
          <a:xfrm>
            <a:off x="5942777" y="4506744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base</a:t>
            </a:r>
            <a:r>
              <a:rPr kumimoji="0" lang="cs-CZ" sz="12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</a:t>
            </a:r>
            <a:r>
              <a:rPr kumimoji="0" lang="cs-CZ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</a:rPr>
              <a:t> expanded</a:t>
            </a:r>
            <a:endParaRPr kumimoji="0" 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ED7D31"/>
              </a:solidFill>
              <a:effectLst/>
              <a:uLnTx/>
              <a:uFillTx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181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5" grpId="0"/>
      <p:bldP spid="36" grpId="0"/>
      <p:bldP spid="48" grpId="0" animBg="1"/>
      <p:bldP spid="50" grpId="0"/>
      <p:bldP spid="52" grpId="0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Better </a:t>
            </a:r>
            <a:r>
              <a:rPr lang="en-GB" dirty="0" smtClean="0"/>
              <a:t>solution II: </a:t>
            </a:r>
            <a:r>
              <a:rPr lang="en-GB" dirty="0"/>
              <a:t>Multi-overlay </a:t>
            </a:r>
            <a:r>
              <a:rPr lang="en-GB" dirty="0" smtClean="0"/>
              <a:t>MWs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Multi-overlay quantization:</a:t>
            </a:r>
          </a:p>
          <a:p>
            <a:pPr lvl="1"/>
            <a:r>
              <a:rPr lang="en-GB" dirty="0" smtClean="0"/>
              <a:t>Multiple independent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partitioning overlays</a:t>
            </a:r>
          </a:p>
          <a:p>
            <a:pPr lvl="1"/>
            <a:r>
              <a:rPr lang="en-GB" dirty="0" smtClean="0"/>
              <a:t>Multi-overlay </a:t>
            </a:r>
            <a:r>
              <a:rPr lang="en-GB" dirty="0"/>
              <a:t>MW for </a:t>
            </a:r>
            <a:r>
              <a:rPr lang="en-GB" i="1" dirty="0"/>
              <a:t>s</a:t>
            </a:r>
            <a:r>
              <a:rPr lang="en-GB" i="1" baseline="-25000" dirty="0"/>
              <a:t>1</a:t>
            </a:r>
            <a:r>
              <a:rPr lang="en-GB" dirty="0"/>
              <a:t> </a:t>
            </a:r>
            <a:r>
              <a:rPr lang="en-GB" dirty="0" smtClean="0"/>
              <a:t>is </a:t>
            </a:r>
            <a:r>
              <a:rPr lang="en-GB" dirty="0"/>
              <a:t>an </a:t>
            </a:r>
            <a:r>
              <a:rPr lang="en-GB" i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-tuple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of MW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elements </a:t>
            </a:r>
            <a:r>
              <a:rPr lang="en-GB" smtClean="0"/>
              <a:t>assigned </a:t>
            </a:r>
            <a:r>
              <a:rPr lang="en-GB" dirty="0"/>
              <a:t>to </a:t>
            </a:r>
            <a:r>
              <a:rPr lang="en-GB" i="1" dirty="0"/>
              <a:t>s</a:t>
            </a:r>
            <a:r>
              <a:rPr lang="en-GB" i="1" baseline="-25000" dirty="0"/>
              <a:t>1 </a:t>
            </a:r>
            <a:r>
              <a:rPr lang="en-GB" dirty="0" smtClean="0"/>
              <a:t>in individual overlays</a:t>
            </a:r>
          </a:p>
          <a:p>
            <a:r>
              <a:rPr lang="en-GB" i="1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-out-of-</a:t>
            </a:r>
            <a:r>
              <a:rPr lang="en-GB" i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MW matching</a:t>
            </a:r>
            <a:r>
              <a:rPr lang="en-GB" dirty="0" smtClean="0"/>
              <a:t>: two MWs match if they agree </a:t>
            </a:r>
            <a:r>
              <a:rPr lang="en-GB" dirty="0"/>
              <a:t>on at least </a:t>
            </a:r>
            <a:r>
              <a:rPr lang="en-GB" i="1" dirty="0"/>
              <a:t>m</a:t>
            </a:r>
            <a:r>
              <a:rPr lang="en-GB" dirty="0"/>
              <a:t> positions of the </a:t>
            </a:r>
            <a:r>
              <a:rPr lang="en-GB"/>
              <a:t>respective </a:t>
            </a:r>
            <a:r>
              <a:rPr lang="en-GB" i="1" smtClean="0"/>
              <a:t>n</a:t>
            </a:r>
            <a:r>
              <a:rPr lang="en-GB" smtClean="0"/>
              <a:t>-tuples</a:t>
            </a:r>
          </a:p>
          <a:p>
            <a:endParaRPr lang="en-GB"/>
          </a:p>
          <a:p>
            <a:endParaRPr lang="en-GB" smtClean="0"/>
          </a:p>
          <a:p>
            <a:endParaRPr lang="en-GB"/>
          </a:p>
          <a:p>
            <a:endParaRPr lang="en-GB" smtClean="0"/>
          </a:p>
          <a:p>
            <a:endParaRPr lang="en-GB"/>
          </a:p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endParaRPr lang="en-GB" smtClean="0"/>
          </a:p>
          <a:p>
            <a:endParaRPr lang="en-GB" dirty="0"/>
          </a:p>
        </p:txBody>
      </p:sp>
      <p:grpSp>
        <p:nvGrpSpPr>
          <p:cNvPr id="63" name="Skupina 62"/>
          <p:cNvGrpSpPr/>
          <p:nvPr/>
        </p:nvGrpSpPr>
        <p:grpSpPr>
          <a:xfrm>
            <a:off x="1038490" y="3682851"/>
            <a:ext cx="2972823" cy="1588715"/>
            <a:chOff x="1038490" y="3687443"/>
            <a:chExt cx="2972823" cy="1588715"/>
          </a:xfrm>
        </p:grpSpPr>
        <p:cxnSp>
          <p:nvCxnSpPr>
            <p:cNvPr id="4" name="Straight Connector 153">
              <a:extLst>
                <a:ext uri="{FF2B5EF4-FFF2-40B4-BE49-F238E27FC236}">
                  <a16:creationId xmlns:a16="http://schemas.microsoft.com/office/drawing/2014/main" xmlns="" id="{4FAA691A-0572-4D4A-8C5F-E1898408B82F}"/>
                </a:ext>
              </a:extLst>
            </p:cNvPr>
            <p:cNvCxnSpPr>
              <a:cxnSpLocks/>
            </p:cNvCxnSpPr>
            <p:nvPr/>
          </p:nvCxnSpPr>
          <p:spPr>
            <a:xfrm>
              <a:off x="1554762" y="3740886"/>
              <a:ext cx="755500" cy="814461"/>
            </a:xfrm>
            <a:prstGeom prst="lin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5" name="Straight Connector 154">
              <a:extLst>
                <a:ext uri="{FF2B5EF4-FFF2-40B4-BE49-F238E27FC236}">
                  <a16:creationId xmlns:a16="http://schemas.microsoft.com/office/drawing/2014/main" xmlns="" id="{B1F1571B-7766-4FB5-9446-1D22B0E14F07}"/>
                </a:ext>
              </a:extLst>
            </p:cNvPr>
            <p:cNvCxnSpPr>
              <a:cxnSpLocks/>
            </p:cNvCxnSpPr>
            <p:nvPr/>
          </p:nvCxnSpPr>
          <p:spPr>
            <a:xfrm>
              <a:off x="2275863" y="4547627"/>
              <a:ext cx="732659" cy="15441"/>
            </a:xfrm>
            <a:prstGeom prst="lin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6" name="Straight Connector 155">
              <a:extLst>
                <a:ext uri="{FF2B5EF4-FFF2-40B4-BE49-F238E27FC236}">
                  <a16:creationId xmlns:a16="http://schemas.microsoft.com/office/drawing/2014/main" xmlns="" id="{06B662ED-A53D-439C-A8F5-A0661B6F59F0}"/>
                </a:ext>
              </a:extLst>
            </p:cNvPr>
            <p:cNvCxnSpPr>
              <a:cxnSpLocks/>
            </p:cNvCxnSpPr>
            <p:nvPr/>
          </p:nvCxnSpPr>
          <p:spPr>
            <a:xfrm>
              <a:off x="2846872" y="3740886"/>
              <a:ext cx="161650" cy="812975"/>
            </a:xfrm>
            <a:prstGeom prst="lin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7" name="Straight Connector 157">
              <a:extLst>
                <a:ext uri="{FF2B5EF4-FFF2-40B4-BE49-F238E27FC236}">
                  <a16:creationId xmlns:a16="http://schemas.microsoft.com/office/drawing/2014/main" xmlns="" id="{CC025743-94A4-4741-8168-4E2054468B03}"/>
                </a:ext>
              </a:extLst>
            </p:cNvPr>
            <p:cNvCxnSpPr/>
            <p:nvPr/>
          </p:nvCxnSpPr>
          <p:spPr>
            <a:xfrm>
              <a:off x="3008522" y="4563068"/>
              <a:ext cx="814448" cy="514961"/>
            </a:xfrm>
            <a:prstGeom prst="lin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8" name="Straight Connector 114">
              <a:extLst>
                <a:ext uri="{FF2B5EF4-FFF2-40B4-BE49-F238E27FC236}">
                  <a16:creationId xmlns:a16="http://schemas.microsoft.com/office/drawing/2014/main" xmlns="" id="{4E051BDD-C3F3-4AFA-9FDF-58870C532C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61614" y="4547628"/>
              <a:ext cx="1114249" cy="440530"/>
            </a:xfrm>
            <a:prstGeom prst="lin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sp>
          <p:nvSpPr>
            <p:cNvPr id="9" name="obarveny s2">
              <a:extLst>
                <a:ext uri="{FF2B5EF4-FFF2-40B4-BE49-F238E27FC236}">
                  <a16:creationId xmlns:a16="http://schemas.microsoft.com/office/drawing/2014/main" xmlns="" id="{165BD174-402D-4D57-AFE9-BF7F7551CA8F}"/>
                </a:ext>
              </a:extLst>
            </p:cNvPr>
            <p:cNvSpPr/>
            <p:nvPr/>
          </p:nvSpPr>
          <p:spPr bwMode="auto">
            <a:xfrm>
              <a:off x="2524761" y="4635365"/>
              <a:ext cx="324000" cy="108000"/>
            </a:xfrm>
            <a:prstGeom prst="rect">
              <a:avLst/>
            </a:prstGeom>
            <a:pattFill prst="dkVert">
              <a:fgClr>
                <a:srgbClr val="ED7D31">
                  <a:lumMod val="75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ED7D31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TextBox 151">
              <a:extLst>
                <a:ext uri="{FF2B5EF4-FFF2-40B4-BE49-F238E27FC236}">
                  <a16:creationId xmlns:a16="http://schemas.microsoft.com/office/drawing/2014/main" xmlns="" id="{89BA9710-0E61-4184-A7A3-1936FBB51535}"/>
                </a:ext>
              </a:extLst>
            </p:cNvPr>
            <p:cNvSpPr txBox="1"/>
            <p:nvPr/>
          </p:nvSpPr>
          <p:spPr>
            <a:xfrm>
              <a:off x="2285714" y="4584130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s</a:t>
              </a:r>
              <a:r>
                <a:rPr kumimoji="0" lang="en-US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11" name="TextBox 152">
              <a:extLst>
                <a:ext uri="{FF2B5EF4-FFF2-40B4-BE49-F238E27FC236}">
                  <a16:creationId xmlns:a16="http://schemas.microsoft.com/office/drawing/2014/main" xmlns="" id="{15C57F7B-DF06-49E5-B70A-AB7BDC77E27F}"/>
                </a:ext>
              </a:extLst>
            </p:cNvPr>
            <p:cNvSpPr txBox="1"/>
            <p:nvPr/>
          </p:nvSpPr>
          <p:spPr>
            <a:xfrm>
              <a:off x="2573113" y="4125940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s</a:t>
              </a:r>
              <a:r>
                <a:rPr kumimoji="0" lang="en-US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12" name="TextBox 160">
              <a:extLst>
                <a:ext uri="{FF2B5EF4-FFF2-40B4-BE49-F238E27FC236}">
                  <a16:creationId xmlns:a16="http://schemas.microsoft.com/office/drawing/2014/main" xmlns="" id="{DE4945A7-38C9-47ED-A1D9-DBBA41B0F517}"/>
                </a:ext>
              </a:extLst>
            </p:cNvPr>
            <p:cNvSpPr txBox="1"/>
            <p:nvPr/>
          </p:nvSpPr>
          <p:spPr>
            <a:xfrm>
              <a:off x="1038490" y="4871558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s</a:t>
              </a:r>
              <a:r>
                <a:rPr kumimoji="0" lang="en-US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3</a:t>
              </a:r>
            </a:p>
          </p:txBody>
        </p:sp>
        <p:sp>
          <p:nvSpPr>
            <p:cNvPr id="13" name="obarveny s3">
              <a:extLst>
                <a:ext uri="{FF2B5EF4-FFF2-40B4-BE49-F238E27FC236}">
                  <a16:creationId xmlns:a16="http://schemas.microsoft.com/office/drawing/2014/main" xmlns="" id="{12BACD23-4C55-4A50-8C1A-3D929FF1A714}"/>
                </a:ext>
              </a:extLst>
            </p:cNvPr>
            <p:cNvSpPr/>
            <p:nvPr/>
          </p:nvSpPr>
          <p:spPr bwMode="auto">
            <a:xfrm>
              <a:off x="1350722" y="5002224"/>
              <a:ext cx="324000" cy="108000"/>
            </a:xfrm>
            <a:prstGeom prst="rect">
              <a:avLst/>
            </a:prstGeom>
            <a:pattFill prst="dkVert">
              <a:fgClr>
                <a:srgbClr val="ED7D31">
                  <a:lumMod val="75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ED7D31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obarveny s1">
              <a:extLst>
                <a:ext uri="{FF2B5EF4-FFF2-40B4-BE49-F238E27FC236}">
                  <a16:creationId xmlns:a16="http://schemas.microsoft.com/office/drawing/2014/main" xmlns="" id="{BE4DECDD-F7A4-4C61-A787-CA2885654882}"/>
                </a:ext>
              </a:extLst>
            </p:cNvPr>
            <p:cNvSpPr/>
            <p:nvPr/>
          </p:nvSpPr>
          <p:spPr bwMode="auto">
            <a:xfrm>
              <a:off x="2308312" y="4367374"/>
              <a:ext cx="324000" cy="108000"/>
            </a:xfrm>
            <a:prstGeom prst="rect">
              <a:avLst/>
            </a:prstGeom>
            <a:pattFill prst="dkVert">
              <a:fgClr>
                <a:srgbClr val="ED7D31">
                  <a:lumMod val="75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ED7D31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bdélník 85">
              <a:extLst>
                <a:ext uri="{FF2B5EF4-FFF2-40B4-BE49-F238E27FC236}">
                  <a16:creationId xmlns:a16="http://schemas.microsoft.com/office/drawing/2014/main" xmlns="" id="{AB29D635-0ADD-4588-A058-9473C093972F}"/>
                </a:ext>
              </a:extLst>
            </p:cNvPr>
            <p:cNvSpPr/>
            <p:nvPr/>
          </p:nvSpPr>
          <p:spPr bwMode="auto">
            <a:xfrm>
              <a:off x="2955972" y="4796538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Obdélník 85">
              <a:extLst>
                <a:ext uri="{FF2B5EF4-FFF2-40B4-BE49-F238E27FC236}">
                  <a16:creationId xmlns:a16="http://schemas.microsoft.com/office/drawing/2014/main" xmlns="" id="{E06AAC6B-0919-4B84-83C7-85BB7BE8EC08}"/>
                </a:ext>
              </a:extLst>
            </p:cNvPr>
            <p:cNvSpPr/>
            <p:nvPr/>
          </p:nvSpPr>
          <p:spPr bwMode="auto">
            <a:xfrm>
              <a:off x="2424742" y="5091076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Obdélník 85">
              <a:extLst>
                <a:ext uri="{FF2B5EF4-FFF2-40B4-BE49-F238E27FC236}">
                  <a16:creationId xmlns:a16="http://schemas.microsoft.com/office/drawing/2014/main" xmlns="" id="{1546E329-D04D-4780-A180-43958F071696}"/>
                </a:ext>
              </a:extLst>
            </p:cNvPr>
            <p:cNvSpPr/>
            <p:nvPr/>
          </p:nvSpPr>
          <p:spPr bwMode="auto">
            <a:xfrm>
              <a:off x="3283034" y="4493626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Obdélník 85">
              <a:extLst>
                <a:ext uri="{FF2B5EF4-FFF2-40B4-BE49-F238E27FC236}">
                  <a16:creationId xmlns:a16="http://schemas.microsoft.com/office/drawing/2014/main" xmlns="" id="{9180725B-B760-431C-8398-D7E2779F3C4C}"/>
                </a:ext>
              </a:extLst>
            </p:cNvPr>
            <p:cNvSpPr/>
            <p:nvPr/>
          </p:nvSpPr>
          <p:spPr bwMode="auto">
            <a:xfrm>
              <a:off x="3165274" y="4077574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Obdélník 85">
              <a:extLst>
                <a:ext uri="{FF2B5EF4-FFF2-40B4-BE49-F238E27FC236}">
                  <a16:creationId xmlns:a16="http://schemas.microsoft.com/office/drawing/2014/main" xmlns="" id="{C2C64C98-3D24-4BAE-AF3C-169B63115C8B}"/>
                </a:ext>
              </a:extLst>
            </p:cNvPr>
            <p:cNvSpPr/>
            <p:nvPr/>
          </p:nvSpPr>
          <p:spPr bwMode="auto">
            <a:xfrm>
              <a:off x="3660970" y="4699875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xmlns="" id="{03069F0F-6368-45EE-A336-7082093B6F6C}"/>
                </a:ext>
              </a:extLst>
            </p:cNvPr>
            <p:cNvSpPr/>
            <p:nvPr/>
          </p:nvSpPr>
          <p:spPr bwMode="auto">
            <a:xfrm>
              <a:off x="2490866" y="3950966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Obdélník 85">
              <a:extLst>
                <a:ext uri="{FF2B5EF4-FFF2-40B4-BE49-F238E27FC236}">
                  <a16:creationId xmlns:a16="http://schemas.microsoft.com/office/drawing/2014/main" xmlns="" id="{AA015FB3-60B1-4A0C-9016-EAB50FC40FE2}"/>
                </a:ext>
              </a:extLst>
            </p:cNvPr>
            <p:cNvSpPr/>
            <p:nvPr/>
          </p:nvSpPr>
          <p:spPr bwMode="auto">
            <a:xfrm>
              <a:off x="2022930" y="4056262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Obdélník 85">
              <a:extLst>
                <a:ext uri="{FF2B5EF4-FFF2-40B4-BE49-F238E27FC236}">
                  <a16:creationId xmlns:a16="http://schemas.microsoft.com/office/drawing/2014/main" xmlns="" id="{ACA72497-AA73-4CE7-B435-3C5A4B5EB7BB}"/>
                </a:ext>
              </a:extLst>
            </p:cNvPr>
            <p:cNvSpPr/>
            <p:nvPr/>
          </p:nvSpPr>
          <p:spPr bwMode="auto">
            <a:xfrm>
              <a:off x="1089606" y="4342032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Obdélník 85">
              <a:extLst>
                <a:ext uri="{FF2B5EF4-FFF2-40B4-BE49-F238E27FC236}">
                  <a16:creationId xmlns:a16="http://schemas.microsoft.com/office/drawing/2014/main" xmlns="" id="{9FB795D9-A7D0-4214-BE58-68C1FEE220C4}"/>
                </a:ext>
              </a:extLst>
            </p:cNvPr>
            <p:cNvSpPr/>
            <p:nvPr/>
          </p:nvSpPr>
          <p:spPr bwMode="auto">
            <a:xfrm>
              <a:off x="1161614" y="4668861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bdélník 85">
              <a:extLst>
                <a:ext uri="{FF2B5EF4-FFF2-40B4-BE49-F238E27FC236}">
                  <a16:creationId xmlns:a16="http://schemas.microsoft.com/office/drawing/2014/main" xmlns="" id="{C9FAAD1C-6D35-490A-BC69-4E52BD27C406}"/>
                </a:ext>
              </a:extLst>
            </p:cNvPr>
            <p:cNvSpPr/>
            <p:nvPr/>
          </p:nvSpPr>
          <p:spPr bwMode="auto">
            <a:xfrm>
              <a:off x="1698858" y="4524845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bdélník 85">
              <a:extLst>
                <a:ext uri="{FF2B5EF4-FFF2-40B4-BE49-F238E27FC236}">
                  <a16:creationId xmlns:a16="http://schemas.microsoft.com/office/drawing/2014/main" xmlns="" id="{4C99F83B-A8D8-4031-8856-74A597971DD2}"/>
                </a:ext>
              </a:extLst>
            </p:cNvPr>
            <p:cNvSpPr/>
            <p:nvPr/>
          </p:nvSpPr>
          <p:spPr bwMode="auto">
            <a:xfrm>
              <a:off x="1853540" y="4808427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173">
              <a:extLst>
                <a:ext uri="{FF2B5EF4-FFF2-40B4-BE49-F238E27FC236}">
                  <a16:creationId xmlns:a16="http://schemas.microsoft.com/office/drawing/2014/main" xmlns="" id="{82782661-F61F-444C-8149-931A0A59D6D2}"/>
                </a:ext>
              </a:extLst>
            </p:cNvPr>
            <p:cNvSpPr/>
            <p:nvPr/>
          </p:nvSpPr>
          <p:spPr>
            <a:xfrm>
              <a:off x="1936924" y="3687443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</a:rPr>
                <a:t>A</a:t>
              </a:r>
            </a:p>
          </p:txBody>
        </p:sp>
        <p:sp>
          <p:nvSpPr>
            <p:cNvPr id="27" name="Oval 174">
              <a:extLst>
                <a:ext uri="{FF2B5EF4-FFF2-40B4-BE49-F238E27FC236}">
                  <a16:creationId xmlns:a16="http://schemas.microsoft.com/office/drawing/2014/main" xmlns="" id="{671D717E-B66E-4C95-93E9-9B2C9C54FB98}"/>
                </a:ext>
              </a:extLst>
            </p:cNvPr>
            <p:cNvSpPr/>
            <p:nvPr/>
          </p:nvSpPr>
          <p:spPr>
            <a:xfrm>
              <a:off x="3507313" y="4145355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</a:rPr>
                <a:t>B</a:t>
              </a:r>
            </a:p>
          </p:txBody>
        </p:sp>
        <p:sp>
          <p:nvSpPr>
            <p:cNvPr id="28" name="Oval 149">
              <a:extLst>
                <a:ext uri="{FF2B5EF4-FFF2-40B4-BE49-F238E27FC236}">
                  <a16:creationId xmlns:a16="http://schemas.microsoft.com/office/drawing/2014/main" xmlns="" id="{E98B5146-4233-4C8B-B16C-F59FACD7597C}"/>
                </a:ext>
              </a:extLst>
            </p:cNvPr>
            <p:cNvSpPr/>
            <p:nvPr/>
          </p:nvSpPr>
          <p:spPr>
            <a:xfrm>
              <a:off x="1349540" y="4038760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29" name="Oval 175">
              <a:extLst>
                <a:ext uri="{FF2B5EF4-FFF2-40B4-BE49-F238E27FC236}">
                  <a16:creationId xmlns:a16="http://schemas.microsoft.com/office/drawing/2014/main" xmlns="" id="{730877A0-0BDA-409B-B499-45255C279494}"/>
                </a:ext>
              </a:extLst>
            </p:cNvPr>
            <p:cNvSpPr/>
            <p:nvPr/>
          </p:nvSpPr>
          <p:spPr>
            <a:xfrm>
              <a:off x="2985274" y="4988158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</a:t>
              </a:r>
            </a:p>
          </p:txBody>
        </p:sp>
      </p:grpSp>
      <p:sp>
        <p:nvSpPr>
          <p:cNvPr id="36" name="TextBox 144">
            <a:extLst>
              <a:ext uri="{FF2B5EF4-FFF2-40B4-BE49-F238E27FC236}">
                <a16:creationId xmlns:a16="http://schemas.microsoft.com/office/drawing/2014/main" xmlns="" id="{98EC4DCC-80AC-49A3-BC6F-095DF3270C8A}"/>
              </a:ext>
            </a:extLst>
          </p:cNvPr>
          <p:cNvSpPr txBox="1"/>
          <p:nvPr/>
        </p:nvSpPr>
        <p:spPr>
          <a:xfrm>
            <a:off x="601699" y="3645024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Overlay 1</a:t>
            </a:r>
          </a:p>
        </p:txBody>
      </p:sp>
      <p:sp>
        <p:nvSpPr>
          <p:cNvPr id="37" name="TextBox 145">
            <a:extLst>
              <a:ext uri="{FF2B5EF4-FFF2-40B4-BE49-F238E27FC236}">
                <a16:creationId xmlns:a16="http://schemas.microsoft.com/office/drawing/2014/main" xmlns="" id="{473F123C-A75B-411F-8CA5-4D5EDF1AD5BA}"/>
              </a:ext>
            </a:extLst>
          </p:cNvPr>
          <p:cNvSpPr txBox="1"/>
          <p:nvPr/>
        </p:nvSpPr>
        <p:spPr>
          <a:xfrm>
            <a:off x="4380981" y="3645024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</a:rPr>
              <a:t>Overlay 2</a:t>
            </a:r>
          </a:p>
        </p:txBody>
      </p:sp>
      <p:grpSp>
        <p:nvGrpSpPr>
          <p:cNvPr id="62" name="Skupina 61"/>
          <p:cNvGrpSpPr/>
          <p:nvPr/>
        </p:nvGrpSpPr>
        <p:grpSpPr>
          <a:xfrm>
            <a:off x="4897621" y="3790691"/>
            <a:ext cx="3058755" cy="1489710"/>
            <a:chOff x="4897621" y="3795283"/>
            <a:chExt cx="3058755" cy="1489710"/>
          </a:xfrm>
        </p:grpSpPr>
        <p:grpSp>
          <p:nvGrpSpPr>
            <p:cNvPr id="1038" name="Skupina 1037"/>
            <p:cNvGrpSpPr/>
            <p:nvPr/>
          </p:nvGrpSpPr>
          <p:grpSpPr>
            <a:xfrm>
              <a:off x="4939661" y="3795283"/>
              <a:ext cx="2490536" cy="1424044"/>
              <a:chOff x="5393832" y="3973266"/>
              <a:chExt cx="2490536" cy="1424044"/>
            </a:xfrm>
          </p:grpSpPr>
          <p:cxnSp>
            <p:nvCxnSpPr>
              <p:cNvPr id="38" name="Straight Connector 153">
                <a:extLst>
                  <a:ext uri="{FF2B5EF4-FFF2-40B4-BE49-F238E27FC236}">
                    <a16:creationId xmlns:a16="http://schemas.microsoft.com/office/drawing/2014/main" xmlns="" id="{4FAA691A-0572-4D4A-8C5F-E1898408B8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3832" y="4190356"/>
                <a:ext cx="982635" cy="268454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" name="Straight Connector 154">
                <a:extLst>
                  <a:ext uri="{FF2B5EF4-FFF2-40B4-BE49-F238E27FC236}">
                    <a16:creationId xmlns:a16="http://schemas.microsoft.com/office/drawing/2014/main" xmlns="" id="{B1F1571B-7766-4FB5-9446-1D22B0E14F0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76467" y="4388168"/>
                <a:ext cx="945357" cy="56729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" name="Straight Connector 155">
                <a:extLst>
                  <a:ext uri="{FF2B5EF4-FFF2-40B4-BE49-F238E27FC236}">
                    <a16:creationId xmlns:a16="http://schemas.microsoft.com/office/drawing/2014/main" xmlns="" id="{06B662ED-A53D-439C-A8F5-A0661B6F59F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21824" y="3973266"/>
                <a:ext cx="210305" cy="414902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1" name="Straight Connector 157">
                <a:extLst>
                  <a:ext uri="{FF2B5EF4-FFF2-40B4-BE49-F238E27FC236}">
                    <a16:creationId xmlns:a16="http://schemas.microsoft.com/office/drawing/2014/main" xmlns="" id="{CC025743-94A4-4741-8168-4E2054468B03}"/>
                  </a:ext>
                </a:extLst>
              </p:cNvPr>
              <p:cNvCxnSpPr/>
              <p:nvPr/>
            </p:nvCxnSpPr>
            <p:spPr>
              <a:xfrm>
                <a:off x="7321824" y="4388168"/>
                <a:ext cx="562544" cy="979608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2" name="Straight Connector 114">
                <a:extLst>
                  <a:ext uri="{FF2B5EF4-FFF2-40B4-BE49-F238E27FC236}">
                    <a16:creationId xmlns:a16="http://schemas.microsoft.com/office/drawing/2014/main" xmlns="" id="{4E051BDD-C3F3-4AFA-9FDF-58870C532C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376468" y="4452620"/>
                <a:ext cx="283764" cy="94469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43" name="obarveny s2">
              <a:extLst>
                <a:ext uri="{FF2B5EF4-FFF2-40B4-BE49-F238E27FC236}">
                  <a16:creationId xmlns:a16="http://schemas.microsoft.com/office/drawing/2014/main" xmlns="" id="{165BD174-402D-4D57-AFE9-BF7F7551CA8F}"/>
                </a:ext>
              </a:extLst>
            </p:cNvPr>
            <p:cNvSpPr/>
            <p:nvPr/>
          </p:nvSpPr>
          <p:spPr bwMode="auto">
            <a:xfrm>
              <a:off x="6383892" y="4641792"/>
              <a:ext cx="324000" cy="108000"/>
            </a:xfrm>
            <a:prstGeom prst="rect">
              <a:avLst/>
            </a:prstGeom>
            <a:pattFill prst="dkVert">
              <a:fgClr>
                <a:srgbClr val="ED7D31">
                  <a:lumMod val="75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ED7D31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TextBox 151">
              <a:extLst>
                <a:ext uri="{FF2B5EF4-FFF2-40B4-BE49-F238E27FC236}">
                  <a16:creationId xmlns:a16="http://schemas.microsoft.com/office/drawing/2014/main" xmlns="" id="{89BA9710-0E61-4184-A7A3-1936FBB51535}"/>
                </a:ext>
              </a:extLst>
            </p:cNvPr>
            <p:cNvSpPr txBox="1"/>
            <p:nvPr/>
          </p:nvSpPr>
          <p:spPr>
            <a:xfrm>
              <a:off x="6144845" y="4590557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s</a:t>
              </a:r>
              <a:r>
                <a:rPr kumimoji="0" lang="en-US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45" name="TextBox 152">
              <a:extLst>
                <a:ext uri="{FF2B5EF4-FFF2-40B4-BE49-F238E27FC236}">
                  <a16:creationId xmlns:a16="http://schemas.microsoft.com/office/drawing/2014/main" xmlns="" id="{15C57F7B-DF06-49E5-B70A-AB7BDC77E27F}"/>
                </a:ext>
              </a:extLst>
            </p:cNvPr>
            <p:cNvSpPr txBox="1"/>
            <p:nvPr/>
          </p:nvSpPr>
          <p:spPr>
            <a:xfrm>
              <a:off x="6432244" y="4132367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s</a:t>
              </a:r>
              <a:r>
                <a:rPr kumimoji="0" lang="en-US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46" name="TextBox 160">
              <a:extLst>
                <a:ext uri="{FF2B5EF4-FFF2-40B4-BE49-F238E27FC236}">
                  <a16:creationId xmlns:a16="http://schemas.microsoft.com/office/drawing/2014/main" xmlns="" id="{DE4945A7-38C9-47ED-A1D9-DBBA41B0F517}"/>
                </a:ext>
              </a:extLst>
            </p:cNvPr>
            <p:cNvSpPr txBox="1"/>
            <p:nvPr/>
          </p:nvSpPr>
          <p:spPr>
            <a:xfrm>
              <a:off x="4897621" y="4877985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s</a:t>
              </a:r>
              <a:r>
                <a:rPr kumimoji="0" lang="en-US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</a:rPr>
                <a:t>3</a:t>
              </a:r>
            </a:p>
          </p:txBody>
        </p:sp>
        <p:sp>
          <p:nvSpPr>
            <p:cNvPr id="47" name="obarveny s3">
              <a:extLst>
                <a:ext uri="{FF2B5EF4-FFF2-40B4-BE49-F238E27FC236}">
                  <a16:creationId xmlns:a16="http://schemas.microsoft.com/office/drawing/2014/main" xmlns="" id="{12BACD23-4C55-4A50-8C1A-3D929FF1A714}"/>
                </a:ext>
              </a:extLst>
            </p:cNvPr>
            <p:cNvSpPr/>
            <p:nvPr/>
          </p:nvSpPr>
          <p:spPr bwMode="auto">
            <a:xfrm>
              <a:off x="5209853" y="5008651"/>
              <a:ext cx="324000" cy="108000"/>
            </a:xfrm>
            <a:prstGeom prst="rect">
              <a:avLst/>
            </a:prstGeom>
            <a:pattFill prst="dkVert">
              <a:fgClr>
                <a:srgbClr val="ED7D31">
                  <a:lumMod val="75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ED7D31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obarveny s1">
              <a:extLst>
                <a:ext uri="{FF2B5EF4-FFF2-40B4-BE49-F238E27FC236}">
                  <a16:creationId xmlns:a16="http://schemas.microsoft.com/office/drawing/2014/main" xmlns="" id="{BE4DECDD-F7A4-4C61-A787-CA2885654882}"/>
                </a:ext>
              </a:extLst>
            </p:cNvPr>
            <p:cNvSpPr/>
            <p:nvPr/>
          </p:nvSpPr>
          <p:spPr bwMode="auto">
            <a:xfrm>
              <a:off x="6167443" y="4373801"/>
              <a:ext cx="324000" cy="108000"/>
            </a:xfrm>
            <a:prstGeom prst="rect">
              <a:avLst/>
            </a:prstGeom>
            <a:pattFill prst="dkVert">
              <a:fgClr>
                <a:srgbClr val="ED7D31">
                  <a:lumMod val="75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ED7D31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Obdélník 85">
              <a:extLst>
                <a:ext uri="{FF2B5EF4-FFF2-40B4-BE49-F238E27FC236}">
                  <a16:creationId xmlns:a16="http://schemas.microsoft.com/office/drawing/2014/main" xmlns="" id="{AB29D635-0ADD-4588-A058-9473C093972F}"/>
                </a:ext>
              </a:extLst>
            </p:cNvPr>
            <p:cNvSpPr/>
            <p:nvPr/>
          </p:nvSpPr>
          <p:spPr bwMode="auto">
            <a:xfrm>
              <a:off x="6815103" y="4802965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Obdélník 85">
              <a:extLst>
                <a:ext uri="{FF2B5EF4-FFF2-40B4-BE49-F238E27FC236}">
                  <a16:creationId xmlns:a16="http://schemas.microsoft.com/office/drawing/2014/main" xmlns="" id="{E06AAC6B-0919-4B84-83C7-85BB7BE8EC08}"/>
                </a:ext>
              </a:extLst>
            </p:cNvPr>
            <p:cNvSpPr/>
            <p:nvPr/>
          </p:nvSpPr>
          <p:spPr bwMode="auto">
            <a:xfrm>
              <a:off x="6283873" y="5097503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Obdélník 85">
              <a:extLst>
                <a:ext uri="{FF2B5EF4-FFF2-40B4-BE49-F238E27FC236}">
                  <a16:creationId xmlns:a16="http://schemas.microsoft.com/office/drawing/2014/main" xmlns="" id="{1546E329-D04D-4780-A180-43958F071696}"/>
                </a:ext>
              </a:extLst>
            </p:cNvPr>
            <p:cNvSpPr/>
            <p:nvPr/>
          </p:nvSpPr>
          <p:spPr bwMode="auto">
            <a:xfrm>
              <a:off x="7142165" y="4500053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Obdélník 85">
              <a:extLst>
                <a:ext uri="{FF2B5EF4-FFF2-40B4-BE49-F238E27FC236}">
                  <a16:creationId xmlns:a16="http://schemas.microsoft.com/office/drawing/2014/main" xmlns="" id="{9180725B-B760-431C-8398-D7E2779F3C4C}"/>
                </a:ext>
              </a:extLst>
            </p:cNvPr>
            <p:cNvSpPr/>
            <p:nvPr/>
          </p:nvSpPr>
          <p:spPr bwMode="auto">
            <a:xfrm>
              <a:off x="7024405" y="4084001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Obdélník 85">
              <a:extLst>
                <a:ext uri="{FF2B5EF4-FFF2-40B4-BE49-F238E27FC236}">
                  <a16:creationId xmlns:a16="http://schemas.microsoft.com/office/drawing/2014/main" xmlns="" id="{C2C64C98-3D24-4BAE-AF3C-169B63115C8B}"/>
                </a:ext>
              </a:extLst>
            </p:cNvPr>
            <p:cNvSpPr/>
            <p:nvPr/>
          </p:nvSpPr>
          <p:spPr bwMode="auto">
            <a:xfrm>
              <a:off x="7520101" y="4706302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Obdélník 53">
              <a:extLst>
                <a:ext uri="{FF2B5EF4-FFF2-40B4-BE49-F238E27FC236}">
                  <a16:creationId xmlns:a16="http://schemas.microsoft.com/office/drawing/2014/main" xmlns="" id="{03069F0F-6368-45EE-A336-7082093B6F6C}"/>
                </a:ext>
              </a:extLst>
            </p:cNvPr>
            <p:cNvSpPr/>
            <p:nvPr/>
          </p:nvSpPr>
          <p:spPr bwMode="auto">
            <a:xfrm>
              <a:off x="6349997" y="3957393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Obdélník 85">
              <a:extLst>
                <a:ext uri="{FF2B5EF4-FFF2-40B4-BE49-F238E27FC236}">
                  <a16:creationId xmlns:a16="http://schemas.microsoft.com/office/drawing/2014/main" xmlns="" id="{AA015FB3-60B1-4A0C-9016-EAB50FC40FE2}"/>
                </a:ext>
              </a:extLst>
            </p:cNvPr>
            <p:cNvSpPr/>
            <p:nvPr/>
          </p:nvSpPr>
          <p:spPr bwMode="auto">
            <a:xfrm>
              <a:off x="5882061" y="4062689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Obdélník 85">
              <a:extLst>
                <a:ext uri="{FF2B5EF4-FFF2-40B4-BE49-F238E27FC236}">
                  <a16:creationId xmlns:a16="http://schemas.microsoft.com/office/drawing/2014/main" xmlns="" id="{ACA72497-AA73-4CE7-B435-3C5A4B5EB7BB}"/>
                </a:ext>
              </a:extLst>
            </p:cNvPr>
            <p:cNvSpPr/>
            <p:nvPr/>
          </p:nvSpPr>
          <p:spPr bwMode="auto">
            <a:xfrm>
              <a:off x="4948737" y="4348459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Obdélník 85">
              <a:extLst>
                <a:ext uri="{FF2B5EF4-FFF2-40B4-BE49-F238E27FC236}">
                  <a16:creationId xmlns:a16="http://schemas.microsoft.com/office/drawing/2014/main" xmlns="" id="{9FB795D9-A7D0-4214-BE58-68C1FEE220C4}"/>
                </a:ext>
              </a:extLst>
            </p:cNvPr>
            <p:cNvSpPr/>
            <p:nvPr/>
          </p:nvSpPr>
          <p:spPr bwMode="auto">
            <a:xfrm>
              <a:off x="5020745" y="4675288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Obdélník 85">
              <a:extLst>
                <a:ext uri="{FF2B5EF4-FFF2-40B4-BE49-F238E27FC236}">
                  <a16:creationId xmlns:a16="http://schemas.microsoft.com/office/drawing/2014/main" xmlns="" id="{C9FAAD1C-6D35-490A-BC69-4E52BD27C406}"/>
                </a:ext>
              </a:extLst>
            </p:cNvPr>
            <p:cNvSpPr/>
            <p:nvPr/>
          </p:nvSpPr>
          <p:spPr bwMode="auto">
            <a:xfrm>
              <a:off x="5557989" y="4531272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9" name="Obdélník 85">
              <a:extLst>
                <a:ext uri="{FF2B5EF4-FFF2-40B4-BE49-F238E27FC236}">
                  <a16:creationId xmlns:a16="http://schemas.microsoft.com/office/drawing/2014/main" xmlns="" id="{4C99F83B-A8D8-4031-8856-74A597971DD2}"/>
                </a:ext>
              </a:extLst>
            </p:cNvPr>
            <p:cNvSpPr/>
            <p:nvPr/>
          </p:nvSpPr>
          <p:spPr bwMode="auto">
            <a:xfrm>
              <a:off x="5712671" y="4814854"/>
              <a:ext cx="324000" cy="108000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2" name="Oval 173">
              <a:extLst>
                <a:ext uri="{FF2B5EF4-FFF2-40B4-BE49-F238E27FC236}">
                  <a16:creationId xmlns:a16="http://schemas.microsoft.com/office/drawing/2014/main" xmlns="" id="{82782661-F61F-444C-8149-931A0A59D6D2}"/>
                </a:ext>
              </a:extLst>
            </p:cNvPr>
            <p:cNvSpPr/>
            <p:nvPr/>
          </p:nvSpPr>
          <p:spPr>
            <a:xfrm>
              <a:off x="5370671" y="3801094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Calibri" panose="020F0502020204030204"/>
                </a:rPr>
                <a:t>E</a:t>
              </a:r>
            </a:p>
          </p:txBody>
        </p:sp>
        <p:sp>
          <p:nvSpPr>
            <p:cNvPr id="73" name="Oval 174">
              <a:extLst>
                <a:ext uri="{FF2B5EF4-FFF2-40B4-BE49-F238E27FC236}">
                  <a16:creationId xmlns:a16="http://schemas.microsoft.com/office/drawing/2014/main" xmlns="" id="{671D717E-B66E-4C95-93E9-9B2C9C54FB98}"/>
                </a:ext>
              </a:extLst>
            </p:cNvPr>
            <p:cNvSpPr/>
            <p:nvPr/>
          </p:nvSpPr>
          <p:spPr>
            <a:xfrm>
              <a:off x="7452376" y="4149925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Calibri" panose="020F0502020204030204"/>
                </a:rPr>
                <a:t>F</a:t>
              </a:r>
            </a:p>
          </p:txBody>
        </p:sp>
        <p:sp>
          <p:nvSpPr>
            <p:cNvPr id="74" name="Oval 149">
              <a:extLst>
                <a:ext uri="{FF2B5EF4-FFF2-40B4-BE49-F238E27FC236}">
                  <a16:creationId xmlns:a16="http://schemas.microsoft.com/office/drawing/2014/main" xmlns="" id="{E98B5146-4233-4C8B-B16C-F59FACD7597C}"/>
                </a:ext>
              </a:extLst>
            </p:cNvPr>
            <p:cNvSpPr/>
            <p:nvPr/>
          </p:nvSpPr>
          <p:spPr>
            <a:xfrm>
              <a:off x="5612161" y="4996993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75" name="Oval 175">
              <a:extLst>
                <a:ext uri="{FF2B5EF4-FFF2-40B4-BE49-F238E27FC236}">
                  <a16:creationId xmlns:a16="http://schemas.microsoft.com/office/drawing/2014/main" xmlns="" id="{730877A0-0BDA-409B-B499-45255C279494}"/>
                </a:ext>
              </a:extLst>
            </p:cNvPr>
            <p:cNvSpPr/>
            <p:nvPr/>
          </p:nvSpPr>
          <p:spPr>
            <a:xfrm>
              <a:off x="6825958" y="4979359"/>
              <a:ext cx="504000" cy="288000"/>
            </a:xfrm>
            <a:prstGeom prst="ellipse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</a:t>
              </a:r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5527119" y="3026386"/>
            <a:ext cx="3219416" cy="655044"/>
            <a:chOff x="2808937" y="5849280"/>
            <a:chExt cx="3219416" cy="655044"/>
          </a:xfrm>
        </p:grpSpPr>
        <p:sp>
          <p:nvSpPr>
            <p:cNvPr id="96" name="Rectangle 119">
              <a:extLst>
                <a:ext uri="{FF2B5EF4-FFF2-40B4-BE49-F238E27FC236}">
                  <a16:creationId xmlns:a16="http://schemas.microsoft.com/office/drawing/2014/main" xmlns="" id="{7F051D37-1B9C-49CE-81B5-4D7823FE498E}"/>
                </a:ext>
              </a:extLst>
            </p:cNvPr>
            <p:cNvSpPr/>
            <p:nvPr/>
          </p:nvSpPr>
          <p:spPr>
            <a:xfrm>
              <a:off x="2808937" y="5849280"/>
              <a:ext cx="3219416" cy="655044"/>
            </a:xfrm>
            <a:prstGeom prst="rect">
              <a:avLst/>
            </a:prstGeom>
            <a:solidFill>
              <a:srgbClr val="4472C4">
                <a:lumMod val="20000"/>
                <a:lumOff val="80000"/>
                <a:alpha val="38000"/>
              </a:srgbClr>
            </a:solidFill>
          </p:spPr>
          <p:txBody>
            <a:bodyPr rot="0" spcFirstLastPara="0" vertOverflow="overflow" horzOverflow="overflow" vert="horz" wrap="square" lIns="36000" tIns="45720" rIns="3600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TextBox 205">
              <a:extLst>
                <a:ext uri="{FF2B5EF4-FFF2-40B4-BE49-F238E27FC236}">
                  <a16:creationId xmlns:a16="http://schemas.microsoft.com/office/drawing/2014/main" xmlns="" id="{B15F77AC-DF88-455E-9777-CA4BF9BD7B70}"/>
                </a:ext>
              </a:extLst>
            </p:cNvPr>
            <p:cNvSpPr txBox="1"/>
            <p:nvPr/>
          </p:nvSpPr>
          <p:spPr>
            <a:xfrm>
              <a:off x="2808937" y="5868994"/>
              <a:ext cx="3181152" cy="58477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marL="0" marR="0" lvl="3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1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→ (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A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</a:rPr>
                <a:t>G</a:t>
              </a:r>
              <a:r>
                <a:rPr kumimoji="0" lang="en-US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)</a:t>
              </a: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      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2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→ (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C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</a:rPr>
                <a:t>G</a:t>
              </a:r>
              <a:r>
                <a:rPr kumimoji="0" lang="en-US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)</a:t>
              </a: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       </a:t>
              </a: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→ (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C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,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</a:rPr>
                <a:t>H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)</a:t>
              </a:r>
            </a:p>
            <a:p>
              <a:pPr marL="0" marR="0" lvl="3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3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1-out-of-2 match</a:t>
              </a:r>
              <a:r>
                <a:rPr kumimoji="0" lang="en-US" sz="1400" b="0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MW</a:t>
              </a:r>
              <a:r>
                <a:rPr kumimoji="0" lang="en-US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: </a:t>
              </a: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1</a:t>
              </a:r>
              <a:r>
                <a:rPr kumimoji="0" lang="en-US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≈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2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1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≈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2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≈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4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3</a:t>
              </a:r>
            </a:p>
          </p:txBody>
        </p:sp>
        <p:cxnSp>
          <p:nvCxnSpPr>
            <p:cNvPr id="99" name="Straight Connector 99">
              <a:extLst>
                <a:ext uri="{FF2B5EF4-FFF2-40B4-BE49-F238E27FC236}">
                  <a16:creationId xmlns:a16="http://schemas.microsoft.com/office/drawing/2014/main" xmlns="" id="{E5EB1A1B-5C07-45B4-A102-6EBA1F7B4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2728" y="6237574"/>
              <a:ext cx="42183" cy="108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69" name="Zástupný symbol pro obsah 2"/>
          <p:cNvSpPr txBox="1">
            <a:spLocks/>
          </p:cNvSpPr>
          <p:nvPr/>
        </p:nvSpPr>
        <p:spPr>
          <a:xfrm>
            <a:off x="467544" y="5517232"/>
            <a:ext cx="8160938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Properties of soft and multi-overlay MWs: </a:t>
            </a:r>
          </a:p>
          <a:p>
            <a:pPr lvl="1"/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Border problem is supressed</a:t>
            </a:r>
          </a:p>
          <a:p>
            <a:pPr lvl="1"/>
            <a:r>
              <a:rPr lang="en-GB" smtClean="0"/>
              <a:t>Non-trivial MW matching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requires adjustments of IR techniques</a:t>
            </a:r>
          </a:p>
          <a:p>
            <a:endParaRPr lang="en-GB" smtClean="0"/>
          </a:p>
          <a:p>
            <a:endParaRPr lang="en-GB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920612" y="5877079"/>
            <a:ext cx="288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928996" y="6198052"/>
            <a:ext cx="288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</a:t>
            </a:r>
            <a:endParaRPr lang="en-GB" b="1" dirty="0">
              <a:solidFill>
                <a:schemeClr val="accent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2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76" grpId="0" animBg="1"/>
      <p:bldP spid="77" grpId="0" animBg="1"/>
    </p:bldLst>
  </p:timing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Implementation highlights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Segment space partitioning: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Voronoi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partitions</a:t>
            </a:r>
            <a:r>
              <a:rPr lang="en-GB" dirty="0" smtClean="0"/>
              <a:t>, </a:t>
            </a:r>
            <a:r>
              <a:rPr lang="en-GB" dirty="0"/>
              <a:t>3 pivot selection methods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random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k-means</a:t>
            </a:r>
            <a:r>
              <a:rPr lang="en-GB" dirty="0" smtClean="0"/>
              <a:t> </a:t>
            </a:r>
            <a:r>
              <a:rPr lang="en-GB" dirty="0"/>
              <a:t>clustering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hierarchical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k-means </a:t>
            </a:r>
            <a:r>
              <a:rPr lang="en-GB" dirty="0" smtClean="0"/>
              <a:t>clustering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Hard MW parameters: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Number of partitions</a:t>
            </a:r>
          </a:p>
          <a:p>
            <a:r>
              <a:rPr lang="en-GB" dirty="0" smtClean="0"/>
              <a:t>Soft MW parameters:</a:t>
            </a:r>
          </a:p>
          <a:p>
            <a:pPr lvl="1"/>
            <a:r>
              <a:rPr lang="en-GB" dirty="0" smtClean="0"/>
              <a:t>Maximum estimated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distance between s</a:t>
            </a:r>
            <a:r>
              <a:rPr lang="en-GB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and border</a:t>
            </a:r>
            <a:r>
              <a:rPr lang="en-GB" smtClean="0"/>
              <a:t> </a:t>
            </a:r>
            <a:r>
              <a:rPr lang="en-GB" dirty="0" smtClean="0"/>
              <a:t>of expanded MW element</a:t>
            </a:r>
          </a:p>
          <a:p>
            <a:pPr lvl="1"/>
            <a:r>
              <a:rPr lang="en-GB" dirty="0" smtClean="0"/>
              <a:t>Maximum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number of MW elements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dirty="0" smtClean="0"/>
              <a:t>Multi-overlay MW parameters:</a:t>
            </a:r>
            <a:endParaRPr lang="en-GB" dirty="0"/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Number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of overlays</a:t>
            </a:r>
          </a:p>
          <a:p>
            <a:pPr lvl="1"/>
            <a:r>
              <a:rPr lang="en-GB" dirty="0" smtClean="0"/>
              <a:t>Number of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overlays required to agree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19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MW quality evaluation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Application-independent</a:t>
            </a:r>
            <a:r>
              <a:rPr lang="en-GB" dirty="0" smtClean="0"/>
              <a:t>: Are MWs similarity-preserving?</a:t>
            </a:r>
          </a:p>
          <a:p>
            <a:pPr lvl="1"/>
            <a:r>
              <a:rPr lang="en-GB" dirty="0" smtClean="0"/>
              <a:t>Similar segment pairs should be mapped to matching MWs and vice-versa</a:t>
            </a:r>
          </a:p>
          <a:p>
            <a:pPr lvl="1"/>
            <a:r>
              <a:rPr lang="en-GB" dirty="0" smtClean="0"/>
              <a:t>GT of similar and dissimilar segment pairs: </a:t>
            </a:r>
          </a:p>
          <a:p>
            <a:pPr lvl="2"/>
            <a:r>
              <a:rPr lang="en-GB" dirty="0" smtClean="0"/>
              <a:t>Similarity and dissimilarity thresholds are derived from distance distribution</a:t>
            </a:r>
          </a:p>
          <a:p>
            <a:pPr lvl="2"/>
            <a:r>
              <a:rPr lang="en-GB" dirty="0" smtClean="0"/>
              <a:t>Used for computing Precision, Recall, and F-score</a:t>
            </a:r>
          </a:p>
          <a:p>
            <a:pPr lvl="3"/>
            <a:r>
              <a:rPr lang="en-GB" dirty="0" smtClean="0"/>
              <a:t>Precision: (# of similar matched pairs)/(# of all matched pairs)</a:t>
            </a:r>
          </a:p>
          <a:p>
            <a:pPr lvl="3"/>
            <a:r>
              <a:rPr lang="en-GB" dirty="0" smtClean="0"/>
              <a:t>Recall: (# of similar matched pairs)/(# of all similar </a:t>
            </a:r>
            <a:r>
              <a:rPr lang="en-GB" smtClean="0"/>
              <a:t>pairs)</a:t>
            </a:r>
            <a:endParaRPr lang="en-GB" dirty="0" smtClean="0"/>
          </a:p>
          <a:p>
            <a:pPr lvl="3"/>
            <a:r>
              <a:rPr lang="en-GB" dirty="0"/>
              <a:t> </a:t>
            </a:r>
            <a:endParaRPr lang="en-GB" dirty="0" smtClean="0"/>
          </a:p>
          <a:p>
            <a:endParaRPr lang="en-GB" sz="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Application-specific</a:t>
            </a:r>
            <a:r>
              <a:rPr lang="en-GB" dirty="0" smtClean="0"/>
              <a:t>: Are MWs useful in applications?</a:t>
            </a:r>
          </a:p>
          <a:p>
            <a:pPr lvl="1"/>
            <a:r>
              <a:rPr lang="en-GB" dirty="0" smtClean="0"/>
              <a:t>kNN classification of action category</a:t>
            </a:r>
          </a:p>
          <a:p>
            <a:pPr lvl="1"/>
            <a:r>
              <a:rPr lang="en-GB" dirty="0" smtClean="0"/>
              <a:t>Similar action search</a:t>
            </a:r>
          </a:p>
          <a:p>
            <a:pPr lvl="1"/>
            <a:endParaRPr lang="en-GB" sz="800" dirty="0"/>
          </a:p>
          <a:p>
            <a:r>
              <a:rPr lang="en-GB" dirty="0" smtClean="0"/>
              <a:t>Data: HDM05 dataset </a:t>
            </a:r>
          </a:p>
          <a:p>
            <a:pPr lvl="1"/>
            <a:r>
              <a:rPr lang="en-GB" dirty="0" smtClean="0"/>
              <a:t>exercising </a:t>
            </a:r>
            <a:r>
              <a:rPr lang="en-GB" dirty="0"/>
              <a:t>and daily movement </a:t>
            </a:r>
            <a:r>
              <a:rPr lang="en-GB" dirty="0" smtClean="0"/>
              <a:t>activities</a:t>
            </a:r>
          </a:p>
          <a:p>
            <a:pPr lvl="1"/>
            <a:r>
              <a:rPr lang="en-GB" dirty="0"/>
              <a:t>2,345 short motions categorized in 130 classes</a:t>
            </a:r>
          </a:p>
          <a:p>
            <a:pPr lvl="2"/>
            <a:r>
              <a:rPr lang="en-GB" dirty="0" smtClean="0"/>
              <a:t>After segmentation: 28,000 segments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3"/>
          <a:stretch/>
        </p:blipFill>
        <p:spPr bwMode="auto">
          <a:xfrm>
            <a:off x="2123728" y="3400375"/>
            <a:ext cx="2232248" cy="278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6942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Selected results: application-independent eval.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Hard MWs</a:t>
            </a:r>
          </a:p>
          <a:p>
            <a:pPr lvl="1"/>
            <a:r>
              <a:rPr lang="en-GB" dirty="0" smtClean="0"/>
              <a:t>Settings: segmentation determined by k-means clustering, k=350</a:t>
            </a:r>
          </a:p>
          <a:p>
            <a:pPr lvl="1"/>
            <a:r>
              <a:rPr lang="en-GB" dirty="0" smtClean="0"/>
              <a:t>Similarity-preserving property</a:t>
            </a:r>
            <a:r>
              <a:rPr lang="en-GB" smtClean="0"/>
              <a:t>: precision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90.8 %</a:t>
            </a:r>
            <a:r>
              <a:rPr lang="en-GB" smtClean="0"/>
              <a:t>, recall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34.9 %</a:t>
            </a:r>
          </a:p>
          <a:p>
            <a:pPr lvl="2"/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Low recall because of the border problem!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Soft MWs </a:t>
            </a:r>
          </a:p>
          <a:p>
            <a:pPr lvl="1"/>
            <a:r>
              <a:rPr lang="en-GB" dirty="0" smtClean="0"/>
              <a:t>Settings: 350 MW elements, up to 6 MW elements per segment</a:t>
            </a:r>
          </a:p>
          <a:p>
            <a:pPr lvl="1"/>
            <a:r>
              <a:rPr lang="en-GB" dirty="0" smtClean="0"/>
              <a:t>Similarity-preserving property</a:t>
            </a:r>
            <a:r>
              <a:rPr lang="en-GB" smtClean="0"/>
              <a:t>: </a:t>
            </a:r>
            <a:r>
              <a:rPr lang="en-GB"/>
              <a:t>precision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87.2 %</a:t>
            </a:r>
            <a:r>
              <a:rPr lang="en-GB"/>
              <a:t>, recall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72.1 %</a:t>
            </a:r>
          </a:p>
          <a:p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Multi-overlay</a:t>
            </a:r>
            <a:r>
              <a:rPr lang="en-GB" smtClean="0"/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MWs</a:t>
            </a:r>
          </a:p>
          <a:p>
            <a:pPr lvl="1"/>
            <a:r>
              <a:rPr lang="en-GB" dirty="0" smtClean="0"/>
              <a:t>Settings: 5 overlays, each partitioned by k-means, k=350; 2-out-of-5 matching</a:t>
            </a:r>
          </a:p>
          <a:p>
            <a:pPr lvl="1"/>
            <a:r>
              <a:rPr lang="en-GB" dirty="0" smtClean="0"/>
              <a:t>Similarity-preserving property</a:t>
            </a:r>
            <a:r>
              <a:rPr lang="en-GB" smtClean="0"/>
              <a:t>: precision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85.3 %</a:t>
            </a:r>
            <a:r>
              <a:rPr lang="en-GB" smtClean="0"/>
              <a:t>, recall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72.8 %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8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Selected results: application-specific eval.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61" y="1412776"/>
            <a:ext cx="76295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85" y="2832001"/>
            <a:ext cx="78390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70"/>
          </a:xfrm>
        </p:spPr>
        <p:txBody>
          <a:bodyPr>
            <a:no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sz="1200" dirty="0"/>
          </a:p>
          <a:p>
            <a:r>
              <a:rPr lang="en-GB" dirty="0" smtClean="0"/>
              <a:t>Query </a:t>
            </a:r>
            <a:r>
              <a:rPr lang="en-GB" dirty="0"/>
              <a:t>processing </a:t>
            </a:r>
            <a:r>
              <a:rPr lang="en-GB" dirty="0" smtClean="0"/>
              <a:t>costs:</a:t>
            </a:r>
          </a:p>
          <a:p>
            <a:pPr lvl="1"/>
            <a:r>
              <a:rPr lang="en-GB" dirty="0" smtClean="0"/>
              <a:t>3D skeletons + DTW, sequential scan: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2.3 s</a:t>
            </a:r>
            <a:r>
              <a:rPr lang="en-GB" dirty="0" smtClean="0"/>
              <a:t> per query on average</a:t>
            </a:r>
          </a:p>
          <a:p>
            <a:pPr lvl="1"/>
            <a:r>
              <a:rPr lang="en-GB" dirty="0" smtClean="0"/>
              <a:t>MWs + DTW, </a:t>
            </a:r>
            <a:r>
              <a:rPr lang="en-GB" smtClean="0"/>
              <a:t>sequential scan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0.013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GB" dirty="0" smtClean="0"/>
              <a:t> per query</a:t>
            </a:r>
            <a:endParaRPr lang="en-GB" dirty="0"/>
          </a:p>
          <a:p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041210" y="2276873"/>
            <a:ext cx="1008112" cy="468000"/>
          </a:xfrm>
          <a:prstGeom prst="rect">
            <a:avLst/>
          </a:prstGeom>
          <a:solidFill>
            <a:srgbClr val="E46C0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>
            <a:off x="3100310" y="2276873"/>
            <a:ext cx="792088" cy="468000"/>
          </a:xfrm>
          <a:prstGeom prst="rect">
            <a:avLst/>
          </a:prstGeom>
          <a:solidFill>
            <a:schemeClr val="tx1">
              <a:lumMod val="50000"/>
              <a:lumOff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>
            <a:off x="3892398" y="2276873"/>
            <a:ext cx="4280002" cy="468000"/>
          </a:xfrm>
          <a:prstGeom prst="rect">
            <a:avLst/>
          </a:prstGeom>
          <a:solidFill>
            <a:schemeClr val="tx1">
              <a:lumMod val="50000"/>
              <a:lumOff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/>
        </p:nvSpPr>
        <p:spPr>
          <a:xfrm>
            <a:off x="6382710" y="2489853"/>
            <a:ext cx="900000" cy="252000"/>
          </a:xfrm>
          <a:prstGeom prst="rect">
            <a:avLst/>
          </a:prstGeom>
          <a:solidFill>
            <a:srgbClr val="E46C0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élník 10"/>
          <p:cNvSpPr/>
          <p:nvPr/>
        </p:nvSpPr>
        <p:spPr>
          <a:xfrm>
            <a:off x="7272400" y="2257526"/>
            <a:ext cx="900000" cy="252000"/>
          </a:xfrm>
          <a:prstGeom prst="rect">
            <a:avLst/>
          </a:prstGeom>
          <a:solidFill>
            <a:srgbClr val="E46C0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8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Our achievements: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MW model</a:t>
            </a:r>
          </a:p>
          <a:p>
            <a:pPr lvl="2"/>
            <a:r>
              <a:rPr lang="en-GB" dirty="0" smtClean="0"/>
              <a:t>Text-like representation of unlabeled </a:t>
            </a:r>
            <a:r>
              <a:rPr lang="en-GB" dirty="0"/>
              <a:t>3D skeleton </a:t>
            </a:r>
            <a:r>
              <a:rPr lang="en-GB" dirty="0" smtClean="0"/>
              <a:t>data</a:t>
            </a:r>
          </a:p>
          <a:p>
            <a:pPr lvl="2"/>
            <a:r>
              <a:rPr lang="en-GB" dirty="0" smtClean="0"/>
              <a:t>Allows efficient processing using mature IR technologies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Soft-assignment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and multi-overlay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partitioning  </a:t>
            </a:r>
          </a:p>
          <a:p>
            <a:pPr lvl="2"/>
            <a:r>
              <a:rPr lang="en-GB" dirty="0" smtClean="0"/>
              <a:t>Reduces the border problem </a:t>
            </a:r>
          </a:p>
          <a:p>
            <a:pPr lvl="2"/>
            <a:r>
              <a:rPr lang="en-GB" dirty="0" smtClean="0"/>
              <a:t>Achieves high retrieval quality 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Application-independent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evaluation </a:t>
            </a:r>
            <a:r>
              <a:rPr lang="en-GB" dirty="0"/>
              <a:t>of </a:t>
            </a:r>
            <a:r>
              <a:rPr lang="en-GB" dirty="0" smtClean="0"/>
              <a:t>the MW vocabulary quality</a:t>
            </a:r>
          </a:p>
          <a:p>
            <a:pPr lvl="2"/>
            <a:r>
              <a:rPr lang="en-GB" dirty="0" smtClean="0"/>
              <a:t>Allows to estimate MW usefulness in applications </a:t>
            </a:r>
          </a:p>
          <a:p>
            <a:pPr lvl="2"/>
            <a:r>
              <a:rPr lang="en-GB" dirty="0" smtClean="0"/>
              <a:t>The </a:t>
            </a:r>
            <a:r>
              <a:rPr lang="en-GB" dirty="0"/>
              <a:t>MW parameters can be tuned </a:t>
            </a:r>
            <a:r>
              <a:rPr lang="en-GB" dirty="0" smtClean="0"/>
              <a:t>using data distribution only</a:t>
            </a:r>
          </a:p>
          <a:p>
            <a:endParaRPr lang="en-GB" dirty="0" smtClean="0"/>
          </a:p>
          <a:p>
            <a:r>
              <a:rPr lang="en-GB" dirty="0" smtClean="0"/>
              <a:t>Future research directions:</a:t>
            </a:r>
            <a:endParaRPr lang="en-GB" dirty="0"/>
          </a:p>
          <a:p>
            <a:pPr lvl="1"/>
            <a:r>
              <a:rPr lang="en-GB" dirty="0" smtClean="0"/>
              <a:t>preparation </a:t>
            </a:r>
            <a:r>
              <a:rPr lang="en-GB" dirty="0"/>
              <a:t>and preprocessing of the short </a:t>
            </a:r>
            <a:r>
              <a:rPr lang="en-GB" dirty="0" smtClean="0"/>
              <a:t>segments</a:t>
            </a:r>
          </a:p>
          <a:p>
            <a:pPr lvl="1"/>
            <a:r>
              <a:rPr lang="en-GB" dirty="0" smtClean="0"/>
              <a:t>scalable indexing and </a:t>
            </a:r>
            <a:r>
              <a:rPr lang="en-GB" dirty="0"/>
              <a:t>search algorithms for the MW </a:t>
            </a:r>
            <a:r>
              <a:rPr lang="en-GB" dirty="0" smtClean="0"/>
              <a:t>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00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Questions, please!</a:t>
            </a:r>
            <a:endParaRPr lang="en-GB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08293" y="1902701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accent3"/>
                </a:solidFill>
              </a:rPr>
              <a:t>?</a:t>
            </a:r>
            <a:endParaRPr lang="en-GB" sz="5400" dirty="0">
              <a:solidFill>
                <a:schemeClr val="accent3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95883" y="1556792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GB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408293" y="2934008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en-GB" sz="5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4295883" y="3367034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GB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158443" y="2924944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accent3"/>
                </a:solidFill>
              </a:rPr>
              <a:t>?</a:t>
            </a:r>
            <a:endParaRPr lang="en-GB" sz="5400" dirty="0">
              <a:solidFill>
                <a:schemeClr val="accent3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183474" y="1902701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en-GB" sz="5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28136" y="4869160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In case of more questions, don’t hesitate to contact me: </a:t>
            </a:r>
            <a:r>
              <a:rPr lang="en-GB" sz="2000" u="sng" dirty="0" smtClean="0">
                <a:solidFill>
                  <a:srgbClr val="44546A"/>
                </a:solidFill>
              </a:rPr>
              <a:t>budikova@fi.muni.cz</a:t>
            </a:r>
            <a:endParaRPr lang="en-GB" sz="2000" u="sng" dirty="0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21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3D skeleton sequences?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 smtClean="0"/>
              <a:t>Simplified representation of human motion</a:t>
            </a:r>
          </a:p>
          <a:p>
            <a:r>
              <a:rPr lang="en-US" altLang="cs-CZ" dirty="0" smtClean="0"/>
              <a:t>Sequence of </a:t>
            </a:r>
            <a:r>
              <a:rPr lang="en-US" altLang="cs-CZ" dirty="0" smtClean="0">
                <a:solidFill>
                  <a:schemeClr val="accent6">
                    <a:lumMod val="75000"/>
                  </a:schemeClr>
                </a:solidFill>
              </a:rPr>
              <a:t>poses</a:t>
            </a:r>
            <a:r>
              <a:rPr lang="en-GB" alt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altLang="cs-CZ" dirty="0" smtClean="0"/>
              <a:t>that keep </a:t>
            </a:r>
            <a:r>
              <a:rPr lang="en-GB" dirty="0" smtClean="0"/>
              <a:t>the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3D coordinates of important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body joints</a:t>
            </a:r>
            <a:r>
              <a:rPr lang="en-GB" dirty="0" smtClean="0"/>
              <a:t> </a:t>
            </a:r>
            <a:r>
              <a:rPr lang="en-GB" dirty="0"/>
              <a:t>in a </a:t>
            </a:r>
            <a:r>
              <a:rPr lang="en-US" dirty="0" smtClean="0"/>
              <a:t>specific</a:t>
            </a:r>
            <a:r>
              <a:rPr lang="en-GB" dirty="0" smtClean="0"/>
              <a:t> </a:t>
            </a:r>
            <a:r>
              <a:rPr lang="en-GB" dirty="0"/>
              <a:t>time </a:t>
            </a:r>
            <a:r>
              <a:rPr lang="en-GB" dirty="0" smtClean="0"/>
              <a:t>moment</a:t>
            </a:r>
          </a:p>
          <a:p>
            <a:r>
              <a:rPr lang="en-GB" altLang="cs-CZ" dirty="0" smtClean="0"/>
              <a:t>Recorded by specialized </a:t>
            </a:r>
            <a:r>
              <a:rPr lang="en-GB" dirty="0" smtClean="0"/>
              <a:t>motion </a:t>
            </a:r>
            <a:r>
              <a:rPr lang="en-GB" dirty="0"/>
              <a:t>capture </a:t>
            </a:r>
            <a:r>
              <a:rPr lang="en-GB" dirty="0" smtClean="0"/>
              <a:t>devices or extracted from common video by 3D </a:t>
            </a:r>
            <a:r>
              <a:rPr lang="en-GB" dirty="0"/>
              <a:t>pose-estimation methods</a:t>
            </a:r>
            <a:endParaRPr lang="en-US" altLang="cs-CZ" dirty="0" smtClean="0"/>
          </a:p>
          <a:p>
            <a:endParaRPr lang="en-US" altLang="cs-CZ" dirty="0"/>
          </a:p>
          <a:p>
            <a:endParaRPr lang="en-US" altLang="cs-CZ" dirty="0" smtClean="0"/>
          </a:p>
          <a:p>
            <a:endParaRPr lang="en-US" altLang="cs-CZ" dirty="0"/>
          </a:p>
          <a:p>
            <a:endParaRPr lang="en-US" altLang="cs-CZ" dirty="0" smtClean="0"/>
          </a:p>
          <a:p>
            <a:endParaRPr lang="en-US" altLang="cs-CZ" dirty="0"/>
          </a:p>
          <a:p>
            <a:endParaRPr lang="en-US" altLang="cs-CZ" dirty="0" smtClean="0"/>
          </a:p>
          <a:p>
            <a:endParaRPr lang="en-US" altLang="cs-CZ" dirty="0"/>
          </a:p>
          <a:p>
            <a:endParaRPr lang="en-US" altLang="cs-CZ" dirty="0" smtClean="0"/>
          </a:p>
          <a:p>
            <a:endParaRPr lang="en-US" altLang="cs-CZ" dirty="0"/>
          </a:p>
          <a:p>
            <a:endParaRPr lang="en-US" altLang="cs-CZ" dirty="0" smtClean="0"/>
          </a:p>
          <a:p>
            <a:endParaRPr lang="en-GB" dirty="0"/>
          </a:p>
        </p:txBody>
      </p:sp>
      <p:pic>
        <p:nvPicPr>
          <p:cNvPr id="4" name="Picture 4" descr="http://www.cim.mcgill.ca/~gholami/images/MoCap.jpg">
            <a:extLst>
              <a:ext uri="{FF2B5EF4-FFF2-40B4-BE49-F238E27FC236}">
                <a16:creationId xmlns:a16="http://schemas.microsoft.com/office/drawing/2014/main" xmlns:lc="http://schemas.openxmlformats.org/drawingml/2006/lockedCanvas" xmlns="" id="{35D9C520-ED29-4967-881A-6974F55CBB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4" t="3457" r="11798" b="12506"/>
          <a:stretch/>
        </p:blipFill>
        <p:spPr bwMode="auto">
          <a:xfrm>
            <a:off x="862214" y="3144417"/>
            <a:ext cx="3386606" cy="321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5">
            <a:extLst>
              <a:ext uri="{FF2B5EF4-FFF2-40B4-BE49-F238E27FC236}">
                <a16:creationId xmlns:a16="http://schemas.microsoft.com/office/drawing/2014/main" xmlns:lc="http://schemas.openxmlformats.org/drawingml/2006/lockedCanvas" xmlns="" id="{575ED673-F55B-4805-978E-FB171198BC11}"/>
              </a:ext>
            </a:extLst>
          </p:cNvPr>
          <p:cNvSpPr txBox="1"/>
          <p:nvPr/>
        </p:nvSpPr>
        <p:spPr>
          <a:xfrm>
            <a:off x="2644450" y="4189218"/>
            <a:ext cx="128990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Synchronized</a:t>
            </a:r>
          </a:p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cameras</a:t>
            </a:r>
            <a:endParaRPr lang="cs-CZ" sz="16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xmlns:lc="http://schemas.openxmlformats.org/drawingml/2006/lockedCanvas" xmlns="" id="{FF0A38A6-DE30-4BEA-B8C1-ABFDBAE5C99A}"/>
              </a:ext>
            </a:extLst>
          </p:cNvPr>
          <p:cNvCxnSpPr>
            <a:cxnSpLocks/>
            <a:stCxn id="5" idx="0"/>
          </p:cNvCxnSpPr>
          <p:nvPr/>
        </p:nvCxnSpPr>
        <p:spPr bwMode="auto">
          <a:xfrm flipH="1" flipV="1">
            <a:off x="950898" y="3661312"/>
            <a:ext cx="2338505" cy="5279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:lc="http://schemas.openxmlformats.org/drawingml/2006/lockedCanvas" xmlns="" id="{53EE0A87-3001-422A-AE91-4501027F4E58}"/>
              </a:ext>
            </a:extLst>
          </p:cNvPr>
          <p:cNvCxnSpPr>
            <a:cxnSpLocks/>
            <a:stCxn id="5" idx="0"/>
          </p:cNvCxnSpPr>
          <p:nvPr/>
        </p:nvCxnSpPr>
        <p:spPr bwMode="auto">
          <a:xfrm flipH="1" flipV="1">
            <a:off x="2247042" y="3795221"/>
            <a:ext cx="1042361" cy="3939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xmlns:lc="http://schemas.openxmlformats.org/drawingml/2006/lockedCanvas" xmlns="" id="{F26DB86E-1C31-4AEF-BB68-AF46AF3E56E1}"/>
              </a:ext>
            </a:extLst>
          </p:cNvPr>
          <p:cNvCxnSpPr>
            <a:cxnSpLocks/>
            <a:stCxn id="5" idx="0"/>
          </p:cNvCxnSpPr>
          <p:nvPr/>
        </p:nvCxnSpPr>
        <p:spPr bwMode="auto">
          <a:xfrm flipV="1">
            <a:off x="3289403" y="3401225"/>
            <a:ext cx="397799" cy="7879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23" name="Group 19">
            <a:extLst>
              <a:ext uri="{FF2B5EF4-FFF2-40B4-BE49-F238E27FC236}">
                <a16:creationId xmlns:a16="http://schemas.microsoft.com/office/drawing/2014/main" xmlns:lc="http://schemas.openxmlformats.org/drawingml/2006/lockedCanvas" xmlns="" id="{81094C93-5DB0-46F8-BE49-9F37CB8820C1}"/>
              </a:ext>
            </a:extLst>
          </p:cNvPr>
          <p:cNvGrpSpPr/>
          <p:nvPr/>
        </p:nvGrpSpPr>
        <p:grpSpPr>
          <a:xfrm>
            <a:off x="5007155" y="3103504"/>
            <a:ext cx="3457080" cy="1115616"/>
            <a:chOff x="872463" y="5389418"/>
            <a:chExt cx="5593669" cy="908530"/>
          </a:xfrm>
        </p:grpSpPr>
        <p:pic>
          <p:nvPicPr>
            <p:cNvPr id="29" name="Picture 11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7922B3C3-D3AA-4A6B-B83D-A9987B9BF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72463" y="5389418"/>
              <a:ext cx="651528" cy="905045"/>
            </a:xfrm>
            <a:prstGeom prst="rect">
              <a:avLst/>
            </a:prstGeom>
          </p:spPr>
        </p:pic>
        <p:pic>
          <p:nvPicPr>
            <p:cNvPr id="30" name="Picture 12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CA558563-8F96-4C68-A458-1EAD9788D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3336" y="5422050"/>
              <a:ext cx="547286" cy="854456"/>
            </a:xfrm>
            <a:prstGeom prst="rect">
              <a:avLst/>
            </a:prstGeom>
          </p:spPr>
        </p:pic>
        <p:pic>
          <p:nvPicPr>
            <p:cNvPr id="31" name="Picture 13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F47267CB-84FD-4A28-B059-46DF96F2A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41322" y="5421007"/>
              <a:ext cx="512542" cy="876941"/>
            </a:xfrm>
            <a:prstGeom prst="rect">
              <a:avLst/>
            </a:prstGeom>
          </p:spPr>
        </p:pic>
        <p:pic>
          <p:nvPicPr>
            <p:cNvPr id="32" name="Picture 14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867623E3-D57D-4571-851D-CB005EB03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73439" y="5408065"/>
              <a:ext cx="608094" cy="876938"/>
            </a:xfrm>
            <a:prstGeom prst="rect">
              <a:avLst/>
            </a:prstGeom>
          </p:spPr>
        </p:pic>
        <p:pic>
          <p:nvPicPr>
            <p:cNvPr id="33" name="Picture 15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D7427367-896C-4B34-9C27-F8EB25CFF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149376" y="5433963"/>
              <a:ext cx="668907" cy="837590"/>
            </a:xfrm>
            <a:prstGeom prst="rect">
              <a:avLst/>
            </a:prstGeom>
          </p:spPr>
        </p:pic>
        <p:pic>
          <p:nvPicPr>
            <p:cNvPr id="34" name="Picture 16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2A923072-8E75-4101-88A6-ECA2A4596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082011" y="5421235"/>
              <a:ext cx="616778" cy="837583"/>
            </a:xfrm>
            <a:prstGeom prst="rect">
              <a:avLst/>
            </a:prstGeom>
          </p:spPr>
        </p:pic>
        <p:pic>
          <p:nvPicPr>
            <p:cNvPr id="35" name="Picture 17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D650BD74-6281-4A38-9644-36C7E8438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901470" y="5411609"/>
              <a:ext cx="564662" cy="854456"/>
            </a:xfrm>
            <a:prstGeom prst="rect">
              <a:avLst/>
            </a:prstGeom>
          </p:spPr>
        </p:pic>
      </p:grpSp>
      <p:pic>
        <p:nvPicPr>
          <p:cNvPr id="24" name="Obrázek 23">
            <a:extLst>
              <a:ext uri="{FF2B5EF4-FFF2-40B4-BE49-F238E27FC236}">
                <a16:creationId xmlns:a16="http://schemas.microsoft.com/office/drawing/2014/main" xmlns:lc="http://schemas.openxmlformats.org/drawingml/2006/lockedCanvas" xmlns="" id="{5979B9A2-1305-4ADD-AD9F-659B4D4F9E67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49" t="9080" b="12225"/>
          <a:stretch/>
        </p:blipFill>
        <p:spPr>
          <a:xfrm>
            <a:off x="6331024" y="4345346"/>
            <a:ext cx="1235717" cy="1600708"/>
          </a:xfrm>
          <a:prstGeom prst="rect">
            <a:avLst/>
          </a:prstGeom>
        </p:spPr>
      </p:pic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xmlns:lc="http://schemas.openxmlformats.org/drawingml/2006/lockedCanvas" xmlns="" id="{C56F65DD-D614-4FD9-BC07-E1D62036914B}"/>
              </a:ext>
            </a:extLst>
          </p:cNvPr>
          <p:cNvCxnSpPr>
            <a:cxnSpLocks/>
          </p:cNvCxnSpPr>
          <p:nvPr/>
        </p:nvCxnSpPr>
        <p:spPr>
          <a:xfrm flipV="1">
            <a:off x="6254999" y="4062741"/>
            <a:ext cx="720000" cy="10800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dash"/>
            <a:miter lim="800000"/>
          </a:ln>
          <a:effectLst/>
        </p:spPr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xmlns:lc="http://schemas.openxmlformats.org/drawingml/2006/lockedCanvas" xmlns="" id="{876218AE-A671-406F-AD63-84BC04089721}"/>
              </a:ext>
            </a:extLst>
          </p:cNvPr>
          <p:cNvCxnSpPr>
            <a:cxnSpLocks/>
          </p:cNvCxnSpPr>
          <p:nvPr/>
        </p:nvCxnSpPr>
        <p:spPr>
          <a:xfrm flipH="1" flipV="1">
            <a:off x="6979084" y="4065700"/>
            <a:ext cx="720000" cy="10800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dash"/>
            <a:miter lim="800000"/>
          </a:ln>
          <a:effectLst/>
        </p:spPr>
      </p:cxnSp>
      <p:pic>
        <p:nvPicPr>
          <p:cNvPr id="27" name="Grafický objekt 13" descr="Lupa">
            <a:extLst>
              <a:ext uri="{FF2B5EF4-FFF2-40B4-BE49-F238E27FC236}">
                <a16:creationId xmlns:a16="http://schemas.microsoft.com/office/drawing/2014/main" xmlns:lc="http://schemas.openxmlformats.org/drawingml/2006/lockedCanvas" xmlns="" id="{CC32C7AA-1732-4DDA-87D3-037D19234FA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lc="http://schemas.openxmlformats.org/drawingml/2006/lockedCanvas" xmlns="" r:embed="rId15"/>
              </a:ext>
            </a:extLst>
          </a:blip>
          <a:stretch>
            <a:fillRect/>
          </a:stretch>
        </p:blipFill>
        <p:spPr>
          <a:xfrm>
            <a:off x="6464533" y="3526513"/>
            <a:ext cx="601216" cy="601216"/>
          </a:xfrm>
          <a:prstGeom prst="rect">
            <a:avLst/>
          </a:prstGeom>
        </p:spPr>
      </p:pic>
      <p:sp>
        <p:nvSpPr>
          <p:cNvPr id="28" name="TextovéPole 172">
            <a:extLst>
              <a:ext uri="{FF2B5EF4-FFF2-40B4-BE49-F238E27FC236}">
                <a16:creationId xmlns:a16="http://schemas.microsoft.com/office/drawing/2014/main" xmlns:lc="http://schemas.openxmlformats.org/drawingml/2006/lockedCanvas" xmlns="" id="{4604F7A0-FC7A-43CB-9738-D18B66446ABB}"/>
              </a:ext>
            </a:extLst>
          </p:cNvPr>
          <p:cNvSpPr txBox="1"/>
          <p:nvPr/>
        </p:nvSpPr>
        <p:spPr>
          <a:xfrm>
            <a:off x="6046337" y="6012577"/>
            <a:ext cx="2225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</a:rPr>
              <a:t>Pose </a:t>
            </a:r>
            <a:r>
              <a:rPr lang="en-US" sz="1600" dirty="0" smtClean="0">
                <a:latin typeface="Calibri" panose="020F0502020204030204" pitchFamily="34" charset="0"/>
              </a:rPr>
              <a:t>captured in </a:t>
            </a:r>
            <a:r>
              <a:rPr lang="en-US" sz="1600" dirty="0">
                <a:latin typeface="Calibri" panose="020F0502020204030204" pitchFamily="34" charset="0"/>
              </a:rPr>
              <a:t>a given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</a:rPr>
              <a:t>time moment</a:t>
            </a:r>
            <a:endParaRPr lang="cs-CZ" sz="1600" dirty="0">
              <a:latin typeface="Calibri" panose="020F0502020204030204" pitchFamily="34" charset="0"/>
            </a:endParaRPr>
          </a:p>
        </p:txBody>
      </p:sp>
      <p:sp>
        <p:nvSpPr>
          <p:cNvPr id="39" name="Šipka doprava 38"/>
          <p:cNvSpPr/>
          <p:nvPr/>
        </p:nvSpPr>
        <p:spPr>
          <a:xfrm>
            <a:off x="3883128" y="3381711"/>
            <a:ext cx="1122028" cy="175924"/>
          </a:xfrm>
          <a:prstGeom prst="rightArrow">
            <a:avLst/>
          </a:prstGeom>
          <a:solidFill>
            <a:schemeClr val="bg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692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3D skeleton sequence good for?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Many application </a:t>
            </a:r>
            <a:r>
              <a:rPr lang="en-US" altLang="cs-CZ" dirty="0" smtClean="0"/>
              <a:t>domains:</a:t>
            </a:r>
          </a:p>
          <a:p>
            <a:pPr lvl="1"/>
            <a:r>
              <a:rPr lang="en-US" altLang="cs-CZ" sz="1800" dirty="0" smtClean="0"/>
              <a:t>Computer </a:t>
            </a:r>
            <a:r>
              <a:rPr lang="en-US" altLang="cs-CZ" sz="1800" dirty="0"/>
              <a:t>animation – virtual and augmented reality</a:t>
            </a:r>
          </a:p>
          <a:p>
            <a:pPr lvl="1"/>
            <a:r>
              <a:rPr lang="en-US" altLang="cs-CZ" dirty="0"/>
              <a:t>Medicine – rehabilitation, detection of movement disorders</a:t>
            </a:r>
          </a:p>
          <a:p>
            <a:pPr lvl="1"/>
            <a:r>
              <a:rPr lang="en-US" altLang="cs-CZ" dirty="0"/>
              <a:t>Sports – assessment of performance, digital referees</a:t>
            </a:r>
          </a:p>
          <a:p>
            <a:pPr lvl="1"/>
            <a:r>
              <a:rPr lang="en-US" altLang="cs-CZ" dirty="0"/>
              <a:t>Smart-homes – detection of falls of elderly people</a:t>
            </a:r>
          </a:p>
          <a:p>
            <a:pPr lvl="1"/>
            <a:r>
              <a:rPr lang="en-US" altLang="cs-CZ" dirty="0"/>
              <a:t>Military – simulation of conflict resolving </a:t>
            </a:r>
            <a:r>
              <a:rPr lang="en-US" altLang="cs-CZ" dirty="0" smtClean="0"/>
              <a:t>situations</a:t>
            </a:r>
          </a:p>
          <a:p>
            <a:pPr lvl="1"/>
            <a:r>
              <a:rPr lang="en-US" altLang="cs-CZ" dirty="0" smtClean="0"/>
              <a:t>…</a:t>
            </a:r>
            <a:endParaRPr lang="en-US" altLang="cs-CZ" dirty="0"/>
          </a:p>
          <a:p>
            <a:endParaRPr lang="en-GB" dirty="0"/>
          </a:p>
        </p:txBody>
      </p:sp>
      <p:pic>
        <p:nvPicPr>
          <p:cNvPr id="4" name="Picture 6" descr="https://encrypted-tbn0.gstatic.com/images?q=tbn:ANd9GcQ7GGJGCpKuakZkms4KvIcsFRAK08UjKztxgsd64ab0kIHx5Vkqew">
            <a:extLst>
              <a:ext uri="{FF2B5EF4-FFF2-40B4-BE49-F238E27FC236}">
                <a16:creationId xmlns:a16="http://schemas.microsoft.com/office/drawing/2014/main" xmlns:lc="http://schemas.openxmlformats.org/drawingml/2006/lockedCanvas" xmlns="" id="{D7691A77-1F98-4ED9-8105-31FD9168B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2" y="4021574"/>
            <a:ext cx="2510550" cy="1800000"/>
          </a:xfrm>
          <a:prstGeom prst="rect">
            <a:avLst/>
          </a:prstGeom>
          <a:noFill/>
          <a:ln w="762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 result for motion capture augmented reality">
            <a:extLst>
              <a:ext uri="{FF2B5EF4-FFF2-40B4-BE49-F238E27FC236}">
                <a16:creationId xmlns:a16="http://schemas.microsoft.com/office/drawing/2014/main" xmlns:lc="http://schemas.openxmlformats.org/drawingml/2006/lockedCanvas" xmlns="" id="{232D545C-353B-4692-BEA4-07806BD4D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21574"/>
            <a:ext cx="2403100" cy="1800000"/>
          </a:xfrm>
          <a:prstGeom prst="rect">
            <a:avLst/>
          </a:prstGeom>
          <a:noFill/>
          <a:ln w="762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motion capture data applications">
            <a:extLst>
              <a:ext uri="{FF2B5EF4-FFF2-40B4-BE49-F238E27FC236}">
                <a16:creationId xmlns:a16="http://schemas.microsoft.com/office/drawing/2014/main" xmlns:lc="http://schemas.openxmlformats.org/drawingml/2006/lockedCanvas" xmlns="" id="{31AAE324-07DD-4AB2-A519-455809C54D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58"/>
          <a:stretch/>
        </p:blipFill>
        <p:spPr bwMode="auto">
          <a:xfrm>
            <a:off x="6084168" y="4021574"/>
            <a:ext cx="2403100" cy="1800000"/>
          </a:xfrm>
          <a:prstGeom prst="rect">
            <a:avLst/>
          </a:prstGeom>
          <a:noFill/>
          <a:ln w="762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7833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our paper about?</a:t>
            </a:r>
            <a:endParaRPr lang="en-GB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15616" y="1818805"/>
            <a:ext cx="7026817" cy="1471511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lIns="252000" tIns="180000" rIns="252000" bIns="180000" rtlCol="0">
            <a:spAutoFit/>
          </a:bodyPr>
          <a:lstStyle/>
          <a:p>
            <a:r>
              <a:rPr lang="en-GB" sz="2400" b="1" dirty="0"/>
              <a:t>MOTION </a:t>
            </a:r>
            <a:r>
              <a:rPr lang="en-GB" sz="2400" b="1" dirty="0" smtClean="0"/>
              <a:t>WORDS</a:t>
            </a:r>
            <a:r>
              <a:rPr lang="en-GB" sz="2400" dirty="0" smtClean="0"/>
              <a:t> = new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compact representation </a:t>
            </a:r>
            <a:r>
              <a:rPr lang="en-GB" sz="2400" dirty="0" smtClean="0"/>
              <a:t>of motion data that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keeps important information </a:t>
            </a:r>
            <a:r>
              <a:rPr lang="en-GB" sz="2400" dirty="0" smtClean="0"/>
              <a:t>and can be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efficiently processed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important questions (talk outline)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WHY motion words?</a:t>
            </a:r>
            <a:endParaRPr lang="en-US" sz="2400" dirty="0"/>
          </a:p>
          <a:p>
            <a:pPr lvl="1"/>
            <a:r>
              <a:rPr lang="en-US" sz="2200" dirty="0" smtClean="0"/>
              <a:t>State-of-the-art in motion processing</a:t>
            </a:r>
          </a:p>
          <a:p>
            <a:pPr lvl="1"/>
            <a:r>
              <a:rPr lang="en-US" sz="2200" dirty="0" smtClean="0"/>
              <a:t>Inspiration </a:t>
            </a:r>
            <a:r>
              <a:rPr lang="en-US" sz="2200" dirty="0"/>
              <a:t>from </a:t>
            </a:r>
            <a:r>
              <a:rPr lang="en-US" sz="2200" dirty="0" smtClean="0"/>
              <a:t>other domains</a:t>
            </a:r>
            <a:endParaRPr lang="en-US" sz="2200" dirty="0"/>
          </a:p>
          <a:p>
            <a:pPr lvl="1"/>
            <a:endParaRPr lang="en-US" sz="1000" dirty="0"/>
          </a:p>
          <a:p>
            <a:r>
              <a:rPr lang="en-US" sz="2400" dirty="0"/>
              <a:t>HOW can motions be represented by motion words?</a:t>
            </a:r>
          </a:p>
          <a:p>
            <a:pPr lvl="1"/>
            <a:r>
              <a:rPr lang="en-US" sz="2200" dirty="0" smtClean="0"/>
              <a:t>Basic idea</a:t>
            </a:r>
            <a:endParaRPr lang="en-US" sz="2200" dirty="0"/>
          </a:p>
          <a:p>
            <a:pPr lvl="1"/>
            <a:r>
              <a:rPr lang="en-US" sz="2200" dirty="0" smtClean="0"/>
              <a:t>Simple motion words and their limitations</a:t>
            </a:r>
            <a:endParaRPr lang="en-US" sz="2200" dirty="0"/>
          </a:p>
          <a:p>
            <a:pPr lvl="1"/>
            <a:r>
              <a:rPr lang="en-US" sz="2200" dirty="0" smtClean="0"/>
              <a:t>Generalized motion words </a:t>
            </a:r>
          </a:p>
          <a:p>
            <a:pPr lvl="1"/>
            <a:endParaRPr lang="en-US" sz="1000" dirty="0"/>
          </a:p>
          <a:p>
            <a:r>
              <a:rPr lang="en-US" sz="2400" dirty="0" smtClean="0"/>
              <a:t>DOES IT WORK?</a:t>
            </a:r>
          </a:p>
          <a:p>
            <a:pPr lvl="1"/>
            <a:r>
              <a:rPr lang="en-US" sz="2200" dirty="0" smtClean="0"/>
              <a:t>Experimental evaluation with real data and application</a:t>
            </a:r>
          </a:p>
          <a:p>
            <a:pPr lvl="1"/>
            <a:r>
              <a:rPr lang="en-US" sz="2200" dirty="0" smtClean="0"/>
              <a:t>Lessons learned and future research directions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0791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en-US" sz="3200" dirty="0" smtClean="0">
                <a:solidFill>
                  <a:srgbClr val="44546A"/>
                </a:solidFill>
                <a:latin typeface="+mj-lt"/>
              </a:rPr>
              <a:t>State-of-the-art </a:t>
            </a:r>
            <a:r>
              <a:rPr lang="en-US" sz="3200" dirty="0">
                <a:solidFill>
                  <a:srgbClr val="44546A"/>
                </a:solidFill>
                <a:latin typeface="+mj-lt"/>
              </a:rPr>
              <a:t>in motion processing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7"/>
          </a:xfrm>
        </p:spPr>
        <p:txBody>
          <a:bodyPr>
            <a:normAutofit/>
          </a:bodyPr>
          <a:lstStyle/>
          <a:p>
            <a:r>
              <a:rPr lang="en-GB" smtClean="0"/>
              <a:t>Most research focuses on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action recognition</a:t>
            </a:r>
            <a:r>
              <a:rPr lang="en-GB" smtClean="0"/>
              <a:t>: classifying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manually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segmented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motions </a:t>
            </a:r>
            <a:r>
              <a:rPr lang="en-GB" smtClean="0"/>
              <a:t>using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labeled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training data</a:t>
            </a:r>
          </a:p>
          <a:p>
            <a:pPr lvl="1"/>
            <a:r>
              <a:rPr lang="en-GB" smtClean="0"/>
              <a:t>Typically </a:t>
            </a:r>
            <a:r>
              <a:rPr lang="en-GB" dirty="0"/>
              <a:t>solved using convolutional </a:t>
            </a:r>
            <a:r>
              <a:rPr lang="en-GB" dirty="0" smtClean="0"/>
              <a:t>or </a:t>
            </a:r>
            <a:r>
              <a:rPr lang="en-GB" dirty="0"/>
              <a:t>recurrent </a:t>
            </a:r>
            <a:r>
              <a:rPr lang="en-GB" dirty="0" smtClean="0"/>
              <a:t>NN classifiers</a:t>
            </a:r>
          </a:p>
          <a:p>
            <a:pPr lvl="1"/>
            <a:endParaRPr lang="en-GB" sz="900" dirty="0" smtClean="0"/>
          </a:p>
          <a:p>
            <a:pPr marL="342900" lvl="2" indent="-342900"/>
            <a:endParaRPr lang="en-GB" sz="2100" dirty="0" smtClean="0"/>
          </a:p>
          <a:p>
            <a:pPr marL="342900" lvl="2" indent="-342900"/>
            <a:endParaRPr lang="en-GB" sz="2100" dirty="0"/>
          </a:p>
          <a:p>
            <a:pPr marL="342900" lvl="2" indent="-342900"/>
            <a:endParaRPr lang="en-GB" sz="2100" dirty="0" smtClean="0"/>
          </a:p>
          <a:p>
            <a:pPr marL="342900" lvl="2" indent="-342900"/>
            <a:endParaRPr lang="en-GB" sz="2000" smtClean="0"/>
          </a:p>
          <a:p>
            <a:pPr marL="342900" lvl="2" indent="-342900"/>
            <a:endParaRPr lang="en-GB" sz="2000" smtClean="0"/>
          </a:p>
          <a:p>
            <a:pPr marL="342900" lvl="2" indent="-342900"/>
            <a:r>
              <a:rPr lang="en-GB" sz="2000" smtClean="0"/>
              <a:t>Not-so-well-studied </a:t>
            </a:r>
            <a:r>
              <a:rPr lang="en-GB" sz="2000" dirty="0"/>
              <a:t>tasks: </a:t>
            </a:r>
            <a:r>
              <a:rPr lang="en-GB" sz="2000" dirty="0" smtClean="0"/>
              <a:t>motions </a:t>
            </a:r>
            <a:r>
              <a:rPr lang="en-GB" sz="2000" dirty="0"/>
              <a:t>captured as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long continuous sequences</a:t>
            </a:r>
            <a:r>
              <a:rPr lang="en-GB" sz="2000" dirty="0"/>
              <a:t> without </a:t>
            </a:r>
            <a:r>
              <a:rPr lang="en-GB" sz="2000" dirty="0" smtClean="0"/>
              <a:t>semantic </a:t>
            </a:r>
            <a:r>
              <a:rPr lang="en-GB" sz="2000" dirty="0"/>
              <a:t>partitioning,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no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labeled data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dirty="0" smtClean="0"/>
              <a:t>E.g. subsequence search, similarity joins, …</a:t>
            </a:r>
          </a:p>
          <a:p>
            <a:pPr lvl="1"/>
            <a:r>
              <a:rPr lang="en-GB" dirty="0" smtClean="0"/>
              <a:t>Needs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efficient and scalable evaluation of similarity queries</a:t>
            </a:r>
          </a:p>
          <a:p>
            <a:pPr lvl="2"/>
            <a:r>
              <a:rPr lang="en-GB" dirty="0" smtClean="0"/>
              <a:t>DTW alignment of 3D skeletons is not applicable</a:t>
            </a:r>
          </a:p>
          <a:p>
            <a:pPr lvl="1"/>
            <a:r>
              <a:rPr lang="en-GB" smtClean="0"/>
              <a:t>Our </a:t>
            </a:r>
            <a:r>
              <a:rPr lang="en-GB" dirty="0"/>
              <a:t>idea: lets try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text-based processing</a:t>
            </a:r>
            <a:r>
              <a:rPr lang="en-GB" dirty="0" smtClean="0"/>
              <a:t>!</a:t>
            </a:r>
            <a:endParaRPr lang="en-GB" dirty="0"/>
          </a:p>
        </p:txBody>
      </p:sp>
      <p:grpSp>
        <p:nvGrpSpPr>
          <p:cNvPr id="9" name="Skupina 8"/>
          <p:cNvGrpSpPr/>
          <p:nvPr/>
        </p:nvGrpSpPr>
        <p:grpSpPr>
          <a:xfrm>
            <a:off x="1043608" y="2492896"/>
            <a:ext cx="7064351" cy="1584176"/>
            <a:chOff x="1043608" y="2420888"/>
            <a:chExt cx="7064351" cy="1584176"/>
          </a:xfrm>
        </p:grpSpPr>
        <p:sp>
          <p:nvSpPr>
            <p:cNvPr id="10" name="Obdélník 6">
              <a:extLst>
                <a:ext uri="{FF2B5EF4-FFF2-40B4-BE49-F238E27FC236}">
                  <a16:creationId xmlns:a16="http://schemas.microsoft.com/office/drawing/2014/main" xmlns="" id="{4F03EBF6-EEA4-402B-9786-F1EF41A89D4B}"/>
                </a:ext>
              </a:extLst>
            </p:cNvPr>
            <p:cNvSpPr/>
            <p:nvPr/>
          </p:nvSpPr>
          <p:spPr bwMode="auto">
            <a:xfrm>
              <a:off x="4648403" y="2819448"/>
              <a:ext cx="809904" cy="144000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sp>
          <p:nvSpPr>
            <p:cNvPr id="12" name="Obdélník 6">
              <a:extLst>
                <a:ext uri="{FF2B5EF4-FFF2-40B4-BE49-F238E27FC236}">
                  <a16:creationId xmlns:a16="http://schemas.microsoft.com/office/drawing/2014/main" xmlns="" id="{4F03EBF6-EEA4-402B-9786-F1EF41A89D4B}"/>
                </a:ext>
              </a:extLst>
            </p:cNvPr>
            <p:cNvSpPr/>
            <p:nvPr/>
          </p:nvSpPr>
          <p:spPr bwMode="auto">
            <a:xfrm>
              <a:off x="6750022" y="2694696"/>
              <a:ext cx="837443" cy="144000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sp>
          <p:nvSpPr>
            <p:cNvPr id="13" name="Obdélník 6">
              <a:extLst>
                <a:ext uri="{FF2B5EF4-FFF2-40B4-BE49-F238E27FC236}">
                  <a16:creationId xmlns:a16="http://schemas.microsoft.com/office/drawing/2014/main" xmlns="" id="{4F03EBF6-EEA4-402B-9786-F1EF41A89D4B}"/>
                </a:ext>
              </a:extLst>
            </p:cNvPr>
            <p:cNvSpPr/>
            <p:nvPr/>
          </p:nvSpPr>
          <p:spPr bwMode="auto">
            <a:xfrm>
              <a:off x="4805729" y="3277232"/>
              <a:ext cx="985998" cy="144000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sp>
          <p:nvSpPr>
            <p:cNvPr id="14" name="Obdélník 6">
              <a:extLst>
                <a:ext uri="{FF2B5EF4-FFF2-40B4-BE49-F238E27FC236}">
                  <a16:creationId xmlns:a16="http://schemas.microsoft.com/office/drawing/2014/main" xmlns="" id="{4F03EBF6-EEA4-402B-9786-F1EF41A89D4B}"/>
                </a:ext>
              </a:extLst>
            </p:cNvPr>
            <p:cNvSpPr/>
            <p:nvPr/>
          </p:nvSpPr>
          <p:spPr bwMode="auto">
            <a:xfrm>
              <a:off x="5957857" y="2929073"/>
              <a:ext cx="642773" cy="144000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sp>
          <p:nvSpPr>
            <p:cNvPr id="15" name="Obdélník 6">
              <a:extLst>
                <a:ext uri="{FF2B5EF4-FFF2-40B4-BE49-F238E27FC236}">
                  <a16:creationId xmlns:a16="http://schemas.microsoft.com/office/drawing/2014/main" xmlns="" id="{4F03EBF6-EEA4-402B-9786-F1EF41A89D4B}"/>
                </a:ext>
              </a:extLst>
            </p:cNvPr>
            <p:cNvSpPr/>
            <p:nvPr/>
          </p:nvSpPr>
          <p:spPr bwMode="auto">
            <a:xfrm>
              <a:off x="7440057" y="3093251"/>
              <a:ext cx="642773" cy="144000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sp>
          <p:nvSpPr>
            <p:cNvPr id="16" name="Obdélník 6">
              <a:extLst>
                <a:ext uri="{FF2B5EF4-FFF2-40B4-BE49-F238E27FC236}">
                  <a16:creationId xmlns:a16="http://schemas.microsoft.com/office/drawing/2014/main" xmlns="" id="{4F03EBF6-EEA4-402B-9786-F1EF41A89D4B}"/>
                </a:ext>
              </a:extLst>
            </p:cNvPr>
            <p:cNvSpPr/>
            <p:nvPr/>
          </p:nvSpPr>
          <p:spPr bwMode="auto">
            <a:xfrm>
              <a:off x="6454161" y="3380464"/>
              <a:ext cx="837443" cy="144000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591458" y="2541429"/>
              <a:ext cx="909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Axel jump</a:t>
              </a:r>
              <a:endPara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4648403" y="3001073"/>
              <a:ext cx="14534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Rittberger jump </a:t>
              </a:r>
              <a:endPara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6731481" y="2420888"/>
              <a:ext cx="8640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Pirouette</a:t>
              </a:r>
              <a:endPara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5791727" y="2663336"/>
              <a:ext cx="909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Axel jump</a:t>
              </a:r>
              <a:endPara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6245889" y="3112266"/>
              <a:ext cx="12613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Step sequence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7400265" y="2838696"/>
              <a:ext cx="707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cs-CZ"/>
              </a:defPPr>
              <a:lvl1pPr>
                <a:defRPr sz="1400">
                  <a:solidFill>
                    <a:schemeClr val="tx1">
                      <a:lumMod val="65000"/>
                      <a:lumOff val="35000"/>
                    </a:schemeClr>
                  </a:solidFill>
                </a:defRPr>
              </a:lvl1pPr>
            </a:lstStyle>
            <a:p>
              <a:r>
                <a:rPr lang="en-GB" i="1" dirty="0"/>
                <a:t>Twizzle</a:t>
              </a:r>
            </a:p>
          </p:txBody>
        </p:sp>
        <p:grpSp>
          <p:nvGrpSpPr>
            <p:cNvPr id="26" name="Skupina 25"/>
            <p:cNvGrpSpPr/>
            <p:nvPr/>
          </p:nvGrpSpPr>
          <p:grpSpPr>
            <a:xfrm>
              <a:off x="1043608" y="2691271"/>
              <a:ext cx="2437165" cy="904250"/>
              <a:chOff x="539552" y="1264835"/>
              <a:chExt cx="2437165" cy="904250"/>
            </a:xfrm>
          </p:grpSpPr>
          <p:sp>
            <p:nvSpPr>
              <p:cNvPr id="4" name="Obdélník 6">
                <a:extLst>
                  <a:ext uri="{FF2B5EF4-FFF2-40B4-BE49-F238E27FC236}">
                    <a16:creationId xmlns:a16="http://schemas.microsoft.com/office/drawing/2014/main" xmlns="" id="{4F03EBF6-EEA4-402B-9786-F1EF41A89D4B}"/>
                  </a:ext>
                </a:extLst>
              </p:cNvPr>
              <p:cNvSpPr/>
              <p:nvPr/>
            </p:nvSpPr>
            <p:spPr bwMode="auto">
              <a:xfrm>
                <a:off x="539552" y="1953876"/>
                <a:ext cx="2376264" cy="215209"/>
              </a:xfrm>
              <a:prstGeom prst="rect">
                <a:avLst/>
              </a:prstGeom>
              <a:pattFill prst="dkVert">
                <a:fgClr>
                  <a:srgbClr val="333399"/>
                </a:fgClr>
                <a:bgClr>
                  <a:srgbClr val="DAEDEF">
                    <a:lumMod val="50000"/>
                  </a:srgbClr>
                </a:bgClr>
              </a:pattFill>
              <a:ln w="9525" cap="flat" cmpd="sng" algn="ctr">
                <a:noFill/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64193" tIns="32097" rIns="64193" bIns="32097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642057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64" kern="0" dirty="0">
                  <a:solidFill>
                    <a:srgbClr val="000000"/>
                  </a:solidFill>
                  <a:latin typeface="Calibri Light" panose="020F0302020204030204"/>
                </a:endParaRPr>
              </a:p>
            </p:txBody>
          </p:sp>
          <p:pic>
            <p:nvPicPr>
              <p:cNvPr id="1026" name="Picture 2" descr="Axel jump - Wikiwand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1264835"/>
                <a:ext cx="2437165" cy="7381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Obdélník 24"/>
              <p:cNvSpPr/>
              <p:nvPr/>
            </p:nvSpPr>
            <p:spPr>
              <a:xfrm>
                <a:off x="539552" y="1264835"/>
                <a:ext cx="288032" cy="1284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" name="Obdélník 26"/>
              <p:cNvSpPr/>
              <p:nvPr/>
            </p:nvSpPr>
            <p:spPr>
              <a:xfrm>
                <a:off x="1115616" y="1417235"/>
                <a:ext cx="288032" cy="1284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614118" y="1530571"/>
                <a:ext cx="144016" cy="1627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2760505" y="1315242"/>
                <a:ext cx="144016" cy="1627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8" name="TextovéPole 7"/>
            <p:cNvSpPr txBox="1"/>
            <p:nvPr/>
          </p:nvSpPr>
          <p:spPr>
            <a:xfrm>
              <a:off x="1891382" y="3697287"/>
              <a:ext cx="6087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smtClean="0">
                  <a:solidFill>
                    <a:schemeClr val="tx2"/>
                  </a:solidFill>
                </a:rPr>
                <a:t>query</a:t>
              </a:r>
              <a:endParaRPr lang="en-GB" sz="1400">
                <a:solidFill>
                  <a:schemeClr val="tx2"/>
                </a:solidFill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5724128" y="3697287"/>
              <a:ext cx="11392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t</a:t>
              </a:r>
              <a:r>
                <a:rPr lang="en-GB" sz="1400" smtClean="0">
                  <a:solidFill>
                    <a:schemeClr val="tx2"/>
                  </a:solidFill>
                </a:rPr>
                <a:t>raining data</a:t>
              </a:r>
              <a:endParaRPr lang="en-GB" sz="1400">
                <a:solidFill>
                  <a:schemeClr val="tx2"/>
                </a:solidFill>
              </a:endParaRP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683568" y="2376181"/>
            <a:ext cx="7932175" cy="1772899"/>
            <a:chOff x="683568" y="2376181"/>
            <a:chExt cx="7932175" cy="1772899"/>
          </a:xfrm>
        </p:grpSpPr>
        <p:sp>
          <p:nvSpPr>
            <p:cNvPr id="32" name="Obdélník 6">
              <a:extLst>
                <a:ext uri="{FF2B5EF4-FFF2-40B4-BE49-F238E27FC236}">
                  <a16:creationId xmlns:a16="http://schemas.microsoft.com/office/drawing/2014/main" xmlns="" id="{4F03EBF6-EEA4-402B-9786-F1EF41A89D4B}"/>
                </a:ext>
              </a:extLst>
            </p:cNvPr>
            <p:cNvSpPr/>
            <p:nvPr/>
          </p:nvSpPr>
          <p:spPr bwMode="auto">
            <a:xfrm>
              <a:off x="683568" y="3626094"/>
              <a:ext cx="7932175" cy="215209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4446047" y="2848254"/>
              <a:ext cx="38653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Find all occurrences of similar motions!</a:t>
              </a:r>
              <a:endParaRPr lang="en-GB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34" name="Skupina 33"/>
            <p:cNvGrpSpPr/>
            <p:nvPr/>
          </p:nvGrpSpPr>
          <p:grpSpPr>
            <a:xfrm>
              <a:off x="1558959" y="2728609"/>
              <a:ext cx="2364969" cy="428515"/>
              <a:chOff x="539552" y="1264835"/>
              <a:chExt cx="2364969" cy="428515"/>
            </a:xfrm>
          </p:grpSpPr>
          <p:sp>
            <p:nvSpPr>
              <p:cNvPr id="36" name="Obdélník 35"/>
              <p:cNvSpPr/>
              <p:nvPr/>
            </p:nvSpPr>
            <p:spPr>
              <a:xfrm>
                <a:off x="539552" y="1264835"/>
                <a:ext cx="288032" cy="1284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1115616" y="1417235"/>
                <a:ext cx="288032" cy="1284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8" name="Obdélník 37"/>
              <p:cNvSpPr/>
              <p:nvPr/>
            </p:nvSpPr>
            <p:spPr>
              <a:xfrm>
                <a:off x="1614118" y="1530571"/>
                <a:ext cx="144016" cy="1627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2760505" y="1315242"/>
                <a:ext cx="144016" cy="1627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41" name="Skupina 40"/>
            <p:cNvGrpSpPr/>
            <p:nvPr/>
          </p:nvGrpSpPr>
          <p:grpSpPr>
            <a:xfrm>
              <a:off x="1338018" y="2376181"/>
              <a:ext cx="2437165" cy="904250"/>
              <a:chOff x="539552" y="1264835"/>
              <a:chExt cx="2437165" cy="904250"/>
            </a:xfrm>
          </p:grpSpPr>
          <p:sp>
            <p:nvSpPr>
              <p:cNvPr id="42" name="Obdélník 6">
                <a:extLst>
                  <a:ext uri="{FF2B5EF4-FFF2-40B4-BE49-F238E27FC236}">
                    <a16:creationId xmlns:a16="http://schemas.microsoft.com/office/drawing/2014/main" xmlns="" id="{4F03EBF6-EEA4-402B-9786-F1EF41A89D4B}"/>
                  </a:ext>
                </a:extLst>
              </p:cNvPr>
              <p:cNvSpPr/>
              <p:nvPr/>
            </p:nvSpPr>
            <p:spPr bwMode="auto">
              <a:xfrm>
                <a:off x="539552" y="1953876"/>
                <a:ext cx="2376264" cy="215209"/>
              </a:xfrm>
              <a:prstGeom prst="rect">
                <a:avLst/>
              </a:prstGeom>
              <a:pattFill prst="dkVert">
                <a:fgClr>
                  <a:srgbClr val="333399"/>
                </a:fgClr>
                <a:bgClr>
                  <a:srgbClr val="DAEDEF">
                    <a:lumMod val="50000"/>
                  </a:srgbClr>
                </a:bgClr>
              </a:pattFill>
              <a:ln w="9525" cap="flat" cmpd="sng" algn="ctr">
                <a:noFill/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64193" tIns="32097" rIns="64193" bIns="32097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642057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64" kern="0" dirty="0">
                  <a:solidFill>
                    <a:srgbClr val="000000"/>
                  </a:solidFill>
                  <a:latin typeface="Calibri Light" panose="020F0302020204030204"/>
                </a:endParaRPr>
              </a:p>
            </p:txBody>
          </p:sp>
          <p:pic>
            <p:nvPicPr>
              <p:cNvPr id="43" name="Picture 2" descr="Axel jump - Wikiwand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1264835"/>
                <a:ext cx="2437165" cy="7381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4" name="Obdélník 43"/>
              <p:cNvSpPr/>
              <p:nvPr/>
            </p:nvSpPr>
            <p:spPr>
              <a:xfrm>
                <a:off x="539552" y="1264835"/>
                <a:ext cx="288032" cy="1284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5" name="Obdélník 44"/>
              <p:cNvSpPr/>
              <p:nvPr/>
            </p:nvSpPr>
            <p:spPr>
              <a:xfrm>
                <a:off x="1115616" y="1417235"/>
                <a:ext cx="288032" cy="1284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1614118" y="1530571"/>
                <a:ext cx="144016" cy="1627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2760505" y="1315242"/>
                <a:ext cx="144016" cy="1627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48" name="TextovéPole 47"/>
            <p:cNvSpPr txBox="1"/>
            <p:nvPr/>
          </p:nvSpPr>
          <p:spPr>
            <a:xfrm>
              <a:off x="2185792" y="3257934"/>
              <a:ext cx="6087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smtClean="0">
                  <a:solidFill>
                    <a:schemeClr val="tx2"/>
                  </a:solidFill>
                </a:rPr>
                <a:t>query</a:t>
              </a:r>
              <a:endParaRPr lang="en-GB" sz="1400">
                <a:solidFill>
                  <a:schemeClr val="tx2"/>
                </a:solidFill>
              </a:endParaRP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1907168" y="3841303"/>
              <a:ext cx="1552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smtClean="0">
                  <a:solidFill>
                    <a:schemeClr val="tx2"/>
                  </a:solidFill>
                </a:rPr>
                <a:t>unsegmented data</a:t>
              </a:r>
              <a:endParaRPr lang="en-GB" sz="1400">
                <a:solidFill>
                  <a:schemeClr val="tx2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1036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en-GB" dirty="0" smtClean="0"/>
              <a:t>Image processing in 2000s:</a:t>
            </a:r>
          </a:p>
          <a:p>
            <a:pPr lvl="1"/>
            <a:r>
              <a:rPr lang="en-GB" dirty="0" smtClean="0"/>
              <a:t>Local image features are in </a:t>
            </a:r>
            <a:r>
              <a:rPr lang="en-GB" smtClean="0"/>
              <a:t>fashion </a:t>
            </a:r>
          </a:p>
          <a:p>
            <a:pPr lvl="1"/>
            <a:r>
              <a:rPr lang="en-GB" smtClean="0"/>
              <a:t>Thousands </a:t>
            </a:r>
            <a:r>
              <a:rPr lang="en-GB" dirty="0" smtClean="0"/>
              <a:t>of high-dimensional features per </a:t>
            </a:r>
            <a:r>
              <a:rPr lang="en-GB" smtClean="0"/>
              <a:t>image </a:t>
            </a:r>
          </a:p>
          <a:p>
            <a:pPr marL="457200" lvl="1" indent="0">
              <a:buNone/>
            </a:pPr>
            <a:r>
              <a:rPr lang="en-GB"/>
              <a:t> </a:t>
            </a:r>
            <a:r>
              <a:rPr lang="en-GB" smtClean="0"/>
              <a:t>      – </a:t>
            </a:r>
            <a:r>
              <a:rPr lang="en-GB" dirty="0" smtClean="0"/>
              <a:t>pairwise matching neither feasible nor useful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0" fontAlgn="base">
              <a:spcAft>
                <a:spcPct val="0"/>
              </a:spcAft>
            </a:pPr>
            <a:r>
              <a:rPr lang="en-US" altLang="en-US" smtClean="0"/>
              <a:t>Josef </a:t>
            </a:r>
            <a:r>
              <a:rPr lang="en-US" altLang="en-US" dirty="0"/>
              <a:t>Sivic, Andrew Zisserman: Video Google: A Text Retrieval Approach to Object Matching in Videos. ICCV 2003.</a:t>
            </a:r>
          </a:p>
          <a:p>
            <a:pPr lvl="1"/>
            <a:r>
              <a:rPr lang="en-GB" dirty="0"/>
              <a:t>Use clustering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/>
              <a:t>to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quantize feature descriptors into visual words</a:t>
            </a:r>
          </a:p>
          <a:p>
            <a:pPr lvl="1"/>
            <a:r>
              <a:rPr lang="en-GB" dirty="0"/>
              <a:t>Apply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text-processing techniques 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dirty="0" smtClean="0"/>
              <a:t>Great success!</a:t>
            </a:r>
            <a:endParaRPr lang="en-GB" dirty="0"/>
          </a:p>
        </p:txBody>
      </p:sp>
      <p:grpSp>
        <p:nvGrpSpPr>
          <p:cNvPr id="8" name="Skupina 7"/>
          <p:cNvGrpSpPr/>
          <p:nvPr/>
        </p:nvGrpSpPr>
        <p:grpSpPr>
          <a:xfrm>
            <a:off x="6323575" y="1183295"/>
            <a:ext cx="2627784" cy="1857797"/>
            <a:chOff x="2339753" y="2420888"/>
            <a:chExt cx="3384376" cy="2284793"/>
          </a:xfrm>
        </p:grpSpPr>
        <p:grpSp>
          <p:nvGrpSpPr>
            <p:cNvPr id="6" name="Skupina 5"/>
            <p:cNvGrpSpPr/>
            <p:nvPr/>
          </p:nvGrpSpPr>
          <p:grpSpPr>
            <a:xfrm>
              <a:off x="2339753" y="2420888"/>
              <a:ext cx="3384376" cy="2284793"/>
              <a:chOff x="2339752" y="2420888"/>
              <a:chExt cx="3712701" cy="2520298"/>
            </a:xfrm>
          </p:grpSpPr>
          <p:pic>
            <p:nvPicPr>
              <p:cNvPr id="4" name="Picture 2" descr="Výsledek obrázku pro visual words spatial verification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9903" r="51141" b="25874"/>
              <a:stretch/>
            </p:blipFill>
            <p:spPr bwMode="auto">
              <a:xfrm>
                <a:off x="2339752" y="2420888"/>
                <a:ext cx="3712701" cy="25202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Obdélník 4"/>
              <p:cNvSpPr/>
              <p:nvPr/>
            </p:nvSpPr>
            <p:spPr>
              <a:xfrm>
                <a:off x="3923927" y="4470177"/>
                <a:ext cx="2128525" cy="47100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7" name="Obdélník 6"/>
            <p:cNvSpPr/>
            <p:nvPr/>
          </p:nvSpPr>
          <p:spPr>
            <a:xfrm>
              <a:off x="2843808" y="2492896"/>
              <a:ext cx="864096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Inspiration from image processing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360" y="4797152"/>
            <a:ext cx="5441731" cy="1729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8629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Quantizing motion data – the big picture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en-GB" dirty="0" smtClean="0"/>
              <a:t>Input: long sequence of 3D skeleton data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sz="1400" dirty="0" smtClean="0"/>
          </a:p>
          <a:p>
            <a:r>
              <a:rPr lang="en-GB" dirty="0" smtClean="0"/>
              <a:t>Step 1: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segmentation</a:t>
            </a:r>
          </a:p>
          <a:p>
            <a:pPr lvl="1"/>
            <a:r>
              <a:rPr lang="en-GB" dirty="0" smtClean="0"/>
              <a:t>Fixed-sized overlapping segments (length 0.67 s, shift 20 %)</a:t>
            </a:r>
          </a:p>
          <a:p>
            <a:r>
              <a:rPr lang="en-GB" dirty="0" smtClean="0"/>
              <a:t>Step 2: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quantization</a:t>
            </a:r>
            <a:r>
              <a:rPr lang="en-GB" dirty="0" smtClean="0"/>
              <a:t> of the segment space</a:t>
            </a:r>
          </a:p>
          <a:p>
            <a:pPr lvl="1"/>
            <a:endParaRPr lang="en-GB" sz="1400" smtClean="0"/>
          </a:p>
          <a:p>
            <a:r>
              <a:rPr lang="en-GB" smtClean="0"/>
              <a:t>Output</a:t>
            </a:r>
            <a:r>
              <a:rPr lang="en-GB" dirty="0" smtClean="0"/>
              <a:t>: </a:t>
            </a:r>
          </a:p>
          <a:p>
            <a:pPr lvl="1"/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MW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representation of the input sequence</a:t>
            </a:r>
          </a:p>
        </p:txBody>
      </p:sp>
      <p:sp>
        <p:nvSpPr>
          <p:cNvPr id="39" name="Obdélník 84">
            <a:extLst>
              <a:ext uri="{FF2B5EF4-FFF2-40B4-BE49-F238E27FC236}">
                <a16:creationId xmlns:a16="http://schemas.microsoft.com/office/drawing/2014/main" xmlns="" id="{38016477-83BC-4266-BBDB-07D5A809998F}"/>
              </a:ext>
            </a:extLst>
          </p:cNvPr>
          <p:cNvSpPr/>
          <p:nvPr/>
        </p:nvSpPr>
        <p:spPr bwMode="auto">
          <a:xfrm>
            <a:off x="928303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Obdélník 85">
            <a:extLst>
              <a:ext uri="{FF2B5EF4-FFF2-40B4-BE49-F238E27FC236}">
                <a16:creationId xmlns:a16="http://schemas.microsoft.com/office/drawing/2014/main" xmlns="" id="{C6A694BE-FF65-40C5-9592-8864BEE90700}"/>
              </a:ext>
            </a:extLst>
          </p:cNvPr>
          <p:cNvSpPr/>
          <p:nvPr/>
        </p:nvSpPr>
        <p:spPr bwMode="auto">
          <a:xfrm>
            <a:off x="1429492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1" name="Obdélník 86">
            <a:extLst>
              <a:ext uri="{FF2B5EF4-FFF2-40B4-BE49-F238E27FC236}">
                <a16:creationId xmlns:a16="http://schemas.microsoft.com/office/drawing/2014/main" xmlns="" id="{72C1FFAF-1708-47B0-A148-BCCA53624672}"/>
              </a:ext>
            </a:extLst>
          </p:cNvPr>
          <p:cNvSpPr/>
          <p:nvPr/>
        </p:nvSpPr>
        <p:spPr bwMode="auto">
          <a:xfrm>
            <a:off x="2077564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2" name="Obdélník 87">
            <a:extLst>
              <a:ext uri="{FF2B5EF4-FFF2-40B4-BE49-F238E27FC236}">
                <a16:creationId xmlns:a16="http://schemas.microsoft.com/office/drawing/2014/main" xmlns="" id="{38429F1E-B933-4B10-A3CE-B67060C9F31C}"/>
              </a:ext>
            </a:extLst>
          </p:cNvPr>
          <p:cNvSpPr/>
          <p:nvPr/>
        </p:nvSpPr>
        <p:spPr bwMode="auto">
          <a:xfrm>
            <a:off x="2731788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3" name="Obdélník 88">
            <a:extLst>
              <a:ext uri="{FF2B5EF4-FFF2-40B4-BE49-F238E27FC236}">
                <a16:creationId xmlns:a16="http://schemas.microsoft.com/office/drawing/2014/main" xmlns="" id="{EFCE1408-BBF9-43F9-BF6C-B8CFEA96B9A7}"/>
              </a:ext>
            </a:extLst>
          </p:cNvPr>
          <p:cNvSpPr/>
          <p:nvPr/>
        </p:nvSpPr>
        <p:spPr bwMode="auto">
          <a:xfrm>
            <a:off x="3360724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4" name="Obdélník 90">
            <a:extLst>
              <a:ext uri="{FF2B5EF4-FFF2-40B4-BE49-F238E27FC236}">
                <a16:creationId xmlns:a16="http://schemas.microsoft.com/office/drawing/2014/main" xmlns="" id="{53388374-ECE8-4C53-B6E5-B07D9153DA9E}"/>
              </a:ext>
            </a:extLst>
          </p:cNvPr>
          <p:cNvSpPr/>
          <p:nvPr/>
        </p:nvSpPr>
        <p:spPr bwMode="auto">
          <a:xfrm>
            <a:off x="1109464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5" name="Obdélník 91">
            <a:extLst>
              <a:ext uri="{FF2B5EF4-FFF2-40B4-BE49-F238E27FC236}">
                <a16:creationId xmlns:a16="http://schemas.microsoft.com/office/drawing/2014/main" xmlns="" id="{0689A9DE-44BD-4ED1-8BAD-804A19C26FA7}"/>
              </a:ext>
            </a:extLst>
          </p:cNvPr>
          <p:cNvSpPr/>
          <p:nvPr/>
        </p:nvSpPr>
        <p:spPr bwMode="auto">
          <a:xfrm>
            <a:off x="1763688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6" name="Obdélník 92">
            <a:extLst>
              <a:ext uri="{FF2B5EF4-FFF2-40B4-BE49-F238E27FC236}">
                <a16:creationId xmlns:a16="http://schemas.microsoft.com/office/drawing/2014/main" xmlns="" id="{F21200FB-63EC-4B63-95FD-B361BF43682A}"/>
              </a:ext>
            </a:extLst>
          </p:cNvPr>
          <p:cNvSpPr/>
          <p:nvPr/>
        </p:nvSpPr>
        <p:spPr bwMode="auto">
          <a:xfrm>
            <a:off x="2411760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7" name="Obdélník 93">
            <a:extLst>
              <a:ext uri="{FF2B5EF4-FFF2-40B4-BE49-F238E27FC236}">
                <a16:creationId xmlns:a16="http://schemas.microsoft.com/office/drawing/2014/main" xmlns="" id="{1D7EAB15-333C-45D4-AD57-6A6447EB5DCC}"/>
              </a:ext>
            </a:extLst>
          </p:cNvPr>
          <p:cNvSpPr/>
          <p:nvPr/>
        </p:nvSpPr>
        <p:spPr bwMode="auto">
          <a:xfrm>
            <a:off x="3055824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8" name="Obdélník 94">
            <a:extLst>
              <a:ext uri="{FF2B5EF4-FFF2-40B4-BE49-F238E27FC236}">
                <a16:creationId xmlns:a16="http://schemas.microsoft.com/office/drawing/2014/main" xmlns="" id="{A677513A-30CE-4704-B477-4799DD577FD6}"/>
              </a:ext>
            </a:extLst>
          </p:cNvPr>
          <p:cNvSpPr/>
          <p:nvPr/>
        </p:nvSpPr>
        <p:spPr bwMode="auto">
          <a:xfrm>
            <a:off x="3694920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9" name="Obdélník 90">
            <a:extLst>
              <a:ext uri="{FF2B5EF4-FFF2-40B4-BE49-F238E27FC236}">
                <a16:creationId xmlns:a16="http://schemas.microsoft.com/office/drawing/2014/main" xmlns="" id="{BD6AEDF1-A186-429D-B4D3-28E4354051D3}"/>
              </a:ext>
            </a:extLst>
          </p:cNvPr>
          <p:cNvSpPr/>
          <p:nvPr/>
        </p:nvSpPr>
        <p:spPr bwMode="auto">
          <a:xfrm>
            <a:off x="1283737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0" name="Obdélník 91">
            <a:extLst>
              <a:ext uri="{FF2B5EF4-FFF2-40B4-BE49-F238E27FC236}">
                <a16:creationId xmlns:a16="http://schemas.microsoft.com/office/drawing/2014/main" xmlns="" id="{3B3186B4-8414-47C4-AF36-390783829DAA}"/>
              </a:ext>
            </a:extLst>
          </p:cNvPr>
          <p:cNvSpPr/>
          <p:nvPr/>
        </p:nvSpPr>
        <p:spPr bwMode="auto">
          <a:xfrm>
            <a:off x="1937961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1" name="Obdélník 92">
            <a:extLst>
              <a:ext uri="{FF2B5EF4-FFF2-40B4-BE49-F238E27FC236}">
                <a16:creationId xmlns:a16="http://schemas.microsoft.com/office/drawing/2014/main" xmlns="" id="{404F2301-6A9E-4386-A39D-50CCB18A6D85}"/>
              </a:ext>
            </a:extLst>
          </p:cNvPr>
          <p:cNvSpPr/>
          <p:nvPr/>
        </p:nvSpPr>
        <p:spPr bwMode="auto">
          <a:xfrm>
            <a:off x="2586033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7" name="Obdélník 93">
            <a:extLst>
              <a:ext uri="{FF2B5EF4-FFF2-40B4-BE49-F238E27FC236}">
                <a16:creationId xmlns:a16="http://schemas.microsoft.com/office/drawing/2014/main" xmlns="" id="{815FBF80-FF57-462A-A42B-41ACBAE6C2DF}"/>
              </a:ext>
            </a:extLst>
          </p:cNvPr>
          <p:cNvSpPr/>
          <p:nvPr/>
        </p:nvSpPr>
        <p:spPr bwMode="auto">
          <a:xfrm>
            <a:off x="3230097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0" name="Obdélník 94">
            <a:extLst>
              <a:ext uri="{FF2B5EF4-FFF2-40B4-BE49-F238E27FC236}">
                <a16:creationId xmlns:a16="http://schemas.microsoft.com/office/drawing/2014/main" xmlns="" id="{09BBBBC4-E4A1-41B4-94BF-D060FEA3EF61}"/>
              </a:ext>
            </a:extLst>
          </p:cNvPr>
          <p:cNvSpPr/>
          <p:nvPr/>
        </p:nvSpPr>
        <p:spPr bwMode="auto">
          <a:xfrm>
            <a:off x="3869193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1" name="Obdélník 84">
            <a:extLst>
              <a:ext uri="{FF2B5EF4-FFF2-40B4-BE49-F238E27FC236}">
                <a16:creationId xmlns:a16="http://schemas.microsoft.com/office/drawing/2014/main" xmlns="" id="{38016477-83BC-4266-BBDB-07D5A809998F}"/>
              </a:ext>
            </a:extLst>
          </p:cNvPr>
          <p:cNvSpPr/>
          <p:nvPr/>
        </p:nvSpPr>
        <p:spPr bwMode="auto">
          <a:xfrm>
            <a:off x="3999720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2" name="Obdélník 85">
            <a:extLst>
              <a:ext uri="{FF2B5EF4-FFF2-40B4-BE49-F238E27FC236}">
                <a16:creationId xmlns:a16="http://schemas.microsoft.com/office/drawing/2014/main" xmlns="" id="{C6A694BE-FF65-40C5-9592-8864BEE90700}"/>
              </a:ext>
            </a:extLst>
          </p:cNvPr>
          <p:cNvSpPr/>
          <p:nvPr/>
        </p:nvSpPr>
        <p:spPr bwMode="auto">
          <a:xfrm>
            <a:off x="4500909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4" name="Obdélník 86">
            <a:extLst>
              <a:ext uri="{FF2B5EF4-FFF2-40B4-BE49-F238E27FC236}">
                <a16:creationId xmlns:a16="http://schemas.microsoft.com/office/drawing/2014/main" xmlns="" id="{72C1FFAF-1708-47B0-A148-BCCA53624672}"/>
              </a:ext>
            </a:extLst>
          </p:cNvPr>
          <p:cNvSpPr/>
          <p:nvPr/>
        </p:nvSpPr>
        <p:spPr bwMode="auto">
          <a:xfrm>
            <a:off x="5148981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5" name="Obdélník 87">
            <a:extLst>
              <a:ext uri="{FF2B5EF4-FFF2-40B4-BE49-F238E27FC236}">
                <a16:creationId xmlns:a16="http://schemas.microsoft.com/office/drawing/2014/main" xmlns="" id="{38429F1E-B933-4B10-A3CE-B67060C9F31C}"/>
              </a:ext>
            </a:extLst>
          </p:cNvPr>
          <p:cNvSpPr/>
          <p:nvPr/>
        </p:nvSpPr>
        <p:spPr bwMode="auto">
          <a:xfrm>
            <a:off x="5803205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6" name="Obdélník 88">
            <a:extLst>
              <a:ext uri="{FF2B5EF4-FFF2-40B4-BE49-F238E27FC236}">
                <a16:creationId xmlns:a16="http://schemas.microsoft.com/office/drawing/2014/main" xmlns="" id="{EFCE1408-BBF9-43F9-BF6C-B8CFEA96B9A7}"/>
              </a:ext>
            </a:extLst>
          </p:cNvPr>
          <p:cNvSpPr/>
          <p:nvPr/>
        </p:nvSpPr>
        <p:spPr bwMode="auto">
          <a:xfrm>
            <a:off x="6432141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7" name="Obdélník 90">
            <a:extLst>
              <a:ext uri="{FF2B5EF4-FFF2-40B4-BE49-F238E27FC236}">
                <a16:creationId xmlns:a16="http://schemas.microsoft.com/office/drawing/2014/main" xmlns="" id="{53388374-ECE8-4C53-B6E5-B07D9153DA9E}"/>
              </a:ext>
            </a:extLst>
          </p:cNvPr>
          <p:cNvSpPr/>
          <p:nvPr/>
        </p:nvSpPr>
        <p:spPr bwMode="auto">
          <a:xfrm>
            <a:off x="4180881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9" name="Obdélník 91">
            <a:extLst>
              <a:ext uri="{FF2B5EF4-FFF2-40B4-BE49-F238E27FC236}">
                <a16:creationId xmlns:a16="http://schemas.microsoft.com/office/drawing/2014/main" xmlns="" id="{0689A9DE-44BD-4ED1-8BAD-804A19C26FA7}"/>
              </a:ext>
            </a:extLst>
          </p:cNvPr>
          <p:cNvSpPr/>
          <p:nvPr/>
        </p:nvSpPr>
        <p:spPr bwMode="auto">
          <a:xfrm>
            <a:off x="4835105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0" name="Obdélník 92">
            <a:extLst>
              <a:ext uri="{FF2B5EF4-FFF2-40B4-BE49-F238E27FC236}">
                <a16:creationId xmlns:a16="http://schemas.microsoft.com/office/drawing/2014/main" xmlns="" id="{F21200FB-63EC-4B63-95FD-B361BF43682A}"/>
              </a:ext>
            </a:extLst>
          </p:cNvPr>
          <p:cNvSpPr/>
          <p:nvPr/>
        </p:nvSpPr>
        <p:spPr bwMode="auto">
          <a:xfrm>
            <a:off x="5483177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1" name="Obdélník 93">
            <a:extLst>
              <a:ext uri="{FF2B5EF4-FFF2-40B4-BE49-F238E27FC236}">
                <a16:creationId xmlns:a16="http://schemas.microsoft.com/office/drawing/2014/main" xmlns="" id="{1D7EAB15-333C-45D4-AD57-6A6447EB5DCC}"/>
              </a:ext>
            </a:extLst>
          </p:cNvPr>
          <p:cNvSpPr/>
          <p:nvPr/>
        </p:nvSpPr>
        <p:spPr bwMode="auto">
          <a:xfrm>
            <a:off x="6127241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2" name="Obdélník 94">
            <a:extLst>
              <a:ext uri="{FF2B5EF4-FFF2-40B4-BE49-F238E27FC236}">
                <a16:creationId xmlns:a16="http://schemas.microsoft.com/office/drawing/2014/main" xmlns="" id="{A677513A-30CE-4704-B477-4799DD577FD6}"/>
              </a:ext>
            </a:extLst>
          </p:cNvPr>
          <p:cNvSpPr/>
          <p:nvPr/>
        </p:nvSpPr>
        <p:spPr bwMode="auto">
          <a:xfrm>
            <a:off x="6766337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3" name="Obdélník 90">
            <a:extLst>
              <a:ext uri="{FF2B5EF4-FFF2-40B4-BE49-F238E27FC236}">
                <a16:creationId xmlns:a16="http://schemas.microsoft.com/office/drawing/2014/main" xmlns="" id="{BD6AEDF1-A186-429D-B4D3-28E4354051D3}"/>
              </a:ext>
            </a:extLst>
          </p:cNvPr>
          <p:cNvSpPr/>
          <p:nvPr/>
        </p:nvSpPr>
        <p:spPr bwMode="auto">
          <a:xfrm>
            <a:off x="4355154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4" name="Obdélník 91">
            <a:extLst>
              <a:ext uri="{FF2B5EF4-FFF2-40B4-BE49-F238E27FC236}">
                <a16:creationId xmlns:a16="http://schemas.microsoft.com/office/drawing/2014/main" xmlns="" id="{3B3186B4-8414-47C4-AF36-390783829DAA}"/>
              </a:ext>
            </a:extLst>
          </p:cNvPr>
          <p:cNvSpPr/>
          <p:nvPr/>
        </p:nvSpPr>
        <p:spPr bwMode="auto">
          <a:xfrm>
            <a:off x="5009378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5" name="Obdélník 92">
            <a:extLst>
              <a:ext uri="{FF2B5EF4-FFF2-40B4-BE49-F238E27FC236}">
                <a16:creationId xmlns:a16="http://schemas.microsoft.com/office/drawing/2014/main" xmlns="" id="{404F2301-6A9E-4386-A39D-50CCB18A6D85}"/>
              </a:ext>
            </a:extLst>
          </p:cNvPr>
          <p:cNvSpPr/>
          <p:nvPr/>
        </p:nvSpPr>
        <p:spPr bwMode="auto">
          <a:xfrm>
            <a:off x="5657450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6" name="Obdélník 93">
            <a:extLst>
              <a:ext uri="{FF2B5EF4-FFF2-40B4-BE49-F238E27FC236}">
                <a16:creationId xmlns:a16="http://schemas.microsoft.com/office/drawing/2014/main" xmlns="" id="{815FBF80-FF57-462A-A42B-41ACBAE6C2DF}"/>
              </a:ext>
            </a:extLst>
          </p:cNvPr>
          <p:cNvSpPr/>
          <p:nvPr/>
        </p:nvSpPr>
        <p:spPr bwMode="auto">
          <a:xfrm>
            <a:off x="6301514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7" name="Obdélník 94">
            <a:extLst>
              <a:ext uri="{FF2B5EF4-FFF2-40B4-BE49-F238E27FC236}">
                <a16:creationId xmlns:a16="http://schemas.microsoft.com/office/drawing/2014/main" xmlns="" id="{09BBBBC4-E4A1-41B4-94BF-D060FEA3EF61}"/>
              </a:ext>
            </a:extLst>
          </p:cNvPr>
          <p:cNvSpPr/>
          <p:nvPr/>
        </p:nvSpPr>
        <p:spPr bwMode="auto">
          <a:xfrm>
            <a:off x="6940610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8" name="Obdélník 84">
            <a:extLst>
              <a:ext uri="{FF2B5EF4-FFF2-40B4-BE49-F238E27FC236}">
                <a16:creationId xmlns:a16="http://schemas.microsoft.com/office/drawing/2014/main" xmlns="" id="{38016477-83BC-4266-BBDB-07D5A809998F}"/>
              </a:ext>
            </a:extLst>
          </p:cNvPr>
          <p:cNvSpPr/>
          <p:nvPr/>
        </p:nvSpPr>
        <p:spPr bwMode="auto">
          <a:xfrm>
            <a:off x="7024950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9" name="Obdélník 85">
            <a:extLst>
              <a:ext uri="{FF2B5EF4-FFF2-40B4-BE49-F238E27FC236}">
                <a16:creationId xmlns:a16="http://schemas.microsoft.com/office/drawing/2014/main" xmlns="" id="{C6A694BE-FF65-40C5-9592-8864BEE90700}"/>
              </a:ext>
            </a:extLst>
          </p:cNvPr>
          <p:cNvSpPr/>
          <p:nvPr/>
        </p:nvSpPr>
        <p:spPr bwMode="auto">
          <a:xfrm>
            <a:off x="7526139" y="2096501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0" name="Obdélník 90">
            <a:extLst>
              <a:ext uri="{FF2B5EF4-FFF2-40B4-BE49-F238E27FC236}">
                <a16:creationId xmlns:a16="http://schemas.microsoft.com/office/drawing/2014/main" xmlns="" id="{53388374-ECE8-4C53-B6E5-B07D9153DA9E}"/>
              </a:ext>
            </a:extLst>
          </p:cNvPr>
          <p:cNvSpPr/>
          <p:nvPr/>
        </p:nvSpPr>
        <p:spPr bwMode="auto">
          <a:xfrm>
            <a:off x="7206111" y="22368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1" name="Obdélník 90">
            <a:extLst>
              <a:ext uri="{FF2B5EF4-FFF2-40B4-BE49-F238E27FC236}">
                <a16:creationId xmlns:a16="http://schemas.microsoft.com/office/drawing/2014/main" xmlns="" id="{BD6AEDF1-A186-429D-B4D3-28E4354051D3}"/>
              </a:ext>
            </a:extLst>
          </p:cNvPr>
          <p:cNvSpPr/>
          <p:nvPr/>
        </p:nvSpPr>
        <p:spPr bwMode="auto">
          <a:xfrm>
            <a:off x="7380384" y="2389206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21" name="Přímá spojnice 20"/>
          <p:cNvCxnSpPr/>
          <p:nvPr/>
        </p:nvCxnSpPr>
        <p:spPr>
          <a:xfrm flipH="1">
            <a:off x="3684725" y="2492896"/>
            <a:ext cx="508468" cy="1008112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2735760" y="2380806"/>
            <a:ext cx="5470635" cy="32811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>
            <a:off x="5472982" y="2544863"/>
            <a:ext cx="107130" cy="95614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flipV="1">
            <a:off x="5494556" y="1988841"/>
            <a:ext cx="162894" cy="556022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96"/>
          <p:cNvCxnSpPr>
            <a:stCxn id="46" idx="2"/>
          </p:cNvCxnSpPr>
          <p:nvPr/>
        </p:nvCxnSpPr>
        <p:spPr>
          <a:xfrm flipH="1">
            <a:off x="539552" y="2380806"/>
            <a:ext cx="2196208" cy="32811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 flipH="1">
            <a:off x="2721629" y="1916832"/>
            <a:ext cx="122179" cy="47237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nice 101"/>
          <p:cNvCxnSpPr/>
          <p:nvPr/>
        </p:nvCxnSpPr>
        <p:spPr>
          <a:xfrm>
            <a:off x="4167834" y="1988840"/>
            <a:ext cx="25359" cy="504056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ál 3"/>
          <p:cNvSpPr/>
          <p:nvPr/>
        </p:nvSpPr>
        <p:spPr>
          <a:xfrm>
            <a:off x="569464" y="1880501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A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846481" y="3050446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B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072166" y="1840752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C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4321969" y="3166935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E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5" name="Ovál 54"/>
          <p:cNvSpPr/>
          <p:nvPr/>
        </p:nvSpPr>
        <p:spPr>
          <a:xfrm>
            <a:off x="4619105" y="1844840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D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6" name="Ovál 55"/>
          <p:cNvSpPr/>
          <p:nvPr/>
        </p:nvSpPr>
        <p:spPr>
          <a:xfrm>
            <a:off x="7402950" y="2002182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F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7" name="Ovál 56"/>
          <p:cNvSpPr/>
          <p:nvPr/>
        </p:nvSpPr>
        <p:spPr>
          <a:xfrm>
            <a:off x="7367427" y="2878935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G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9" name="Obdélník 6">
            <a:extLst>
              <a:ext uri="{FF2B5EF4-FFF2-40B4-BE49-F238E27FC236}">
                <a16:creationId xmlns:a16="http://schemas.microsoft.com/office/drawing/2014/main" xmlns="" id="{1FFD2BC0-43BE-47FB-8EF8-45A0C7955EB1}"/>
              </a:ext>
            </a:extLst>
          </p:cNvPr>
          <p:cNvSpPr/>
          <p:nvPr/>
        </p:nvSpPr>
        <p:spPr bwMode="auto">
          <a:xfrm>
            <a:off x="928167" y="2101326"/>
            <a:ext cx="7254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2" name="Obdélník 84">
            <a:extLst>
              <a:ext uri="{FF2B5EF4-FFF2-40B4-BE49-F238E27FC236}">
                <a16:creationId xmlns:a16="http://schemas.microsoft.com/office/drawing/2014/main" xmlns="" id="{AFABDC39-8A80-43E9-86A1-8E0DF8951CDE}"/>
              </a:ext>
            </a:extLst>
          </p:cNvPr>
          <p:cNvSpPr/>
          <p:nvPr/>
        </p:nvSpPr>
        <p:spPr bwMode="auto">
          <a:xfrm>
            <a:off x="5842828" y="5547104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3" name="Obdélník 85">
            <a:extLst>
              <a:ext uri="{FF2B5EF4-FFF2-40B4-BE49-F238E27FC236}">
                <a16:creationId xmlns:a16="http://schemas.microsoft.com/office/drawing/2014/main" xmlns="" id="{888A00F5-C1B5-4F91-9482-B022C9086709}"/>
              </a:ext>
            </a:extLst>
          </p:cNvPr>
          <p:cNvSpPr/>
          <p:nvPr/>
        </p:nvSpPr>
        <p:spPr bwMode="auto">
          <a:xfrm>
            <a:off x="6218739" y="5547104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4" name="Obdélník 86">
            <a:extLst>
              <a:ext uri="{FF2B5EF4-FFF2-40B4-BE49-F238E27FC236}">
                <a16:creationId xmlns:a16="http://schemas.microsoft.com/office/drawing/2014/main" xmlns="" id="{93FB3294-1509-4FC6-819B-A251E7970ECF}"/>
              </a:ext>
            </a:extLst>
          </p:cNvPr>
          <p:cNvSpPr/>
          <p:nvPr/>
        </p:nvSpPr>
        <p:spPr bwMode="auto">
          <a:xfrm>
            <a:off x="6704817" y="5547104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5" name="Obdélník 87">
            <a:extLst>
              <a:ext uri="{FF2B5EF4-FFF2-40B4-BE49-F238E27FC236}">
                <a16:creationId xmlns:a16="http://schemas.microsoft.com/office/drawing/2014/main" xmlns="" id="{CDFA9DD1-61C7-41E7-A56B-7634527D1495}"/>
              </a:ext>
            </a:extLst>
          </p:cNvPr>
          <p:cNvSpPr/>
          <p:nvPr/>
        </p:nvSpPr>
        <p:spPr bwMode="auto">
          <a:xfrm>
            <a:off x="7195510" y="5547104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6" name="Obdélník 90">
            <a:extLst>
              <a:ext uri="{FF2B5EF4-FFF2-40B4-BE49-F238E27FC236}">
                <a16:creationId xmlns:a16="http://schemas.microsoft.com/office/drawing/2014/main" xmlns="" id="{B754BCE5-56D2-400C-B63B-A6EE67525DBA}"/>
              </a:ext>
            </a:extLst>
          </p:cNvPr>
          <p:cNvSpPr/>
          <p:nvPr/>
        </p:nvSpPr>
        <p:spPr bwMode="auto">
          <a:xfrm>
            <a:off x="6007282" y="5687409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7" name="Obdélník 91">
            <a:extLst>
              <a:ext uri="{FF2B5EF4-FFF2-40B4-BE49-F238E27FC236}">
                <a16:creationId xmlns:a16="http://schemas.microsoft.com/office/drawing/2014/main" xmlns="" id="{774129A4-B2A9-482B-8E49-4170E6FC4F86}"/>
              </a:ext>
            </a:extLst>
          </p:cNvPr>
          <p:cNvSpPr/>
          <p:nvPr/>
        </p:nvSpPr>
        <p:spPr bwMode="auto">
          <a:xfrm>
            <a:off x="6497975" y="5687409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8" name="Obdélník 92">
            <a:extLst>
              <a:ext uri="{FF2B5EF4-FFF2-40B4-BE49-F238E27FC236}">
                <a16:creationId xmlns:a16="http://schemas.microsoft.com/office/drawing/2014/main" xmlns="" id="{ECFBE059-3C33-414F-BF26-04389CF37A46}"/>
              </a:ext>
            </a:extLst>
          </p:cNvPr>
          <p:cNvSpPr/>
          <p:nvPr/>
        </p:nvSpPr>
        <p:spPr bwMode="auto">
          <a:xfrm>
            <a:off x="6984053" y="5687409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9" name="Obdélník 93">
            <a:extLst>
              <a:ext uri="{FF2B5EF4-FFF2-40B4-BE49-F238E27FC236}">
                <a16:creationId xmlns:a16="http://schemas.microsoft.com/office/drawing/2014/main" xmlns="" id="{ADAB6DFC-3CA6-4672-BA94-8DD8EAACD69B}"/>
              </a:ext>
            </a:extLst>
          </p:cNvPr>
          <p:cNvSpPr/>
          <p:nvPr/>
        </p:nvSpPr>
        <p:spPr bwMode="auto">
          <a:xfrm>
            <a:off x="7467125" y="5687409"/>
            <a:ext cx="486024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130" name="Straight Arrow Connector 271">
            <a:extLst>
              <a:ext uri="{FF2B5EF4-FFF2-40B4-BE49-F238E27FC236}">
                <a16:creationId xmlns:a16="http://schemas.microsoft.com/office/drawing/2014/main" xmlns="" id="{002D1DED-09B8-4332-B2AB-F524F4A4BAEB}"/>
              </a:ext>
            </a:extLst>
          </p:cNvPr>
          <p:cNvCxnSpPr>
            <a:cxnSpLocks/>
          </p:cNvCxnSpPr>
          <p:nvPr/>
        </p:nvCxnSpPr>
        <p:spPr>
          <a:xfrm>
            <a:off x="6031921" y="5628946"/>
            <a:ext cx="0" cy="396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272">
            <a:extLst>
              <a:ext uri="{FF2B5EF4-FFF2-40B4-BE49-F238E27FC236}">
                <a16:creationId xmlns:a16="http://schemas.microsoft.com/office/drawing/2014/main" xmlns="" id="{CFB00961-8DE0-4325-A861-3EFB1617A75C}"/>
              </a:ext>
            </a:extLst>
          </p:cNvPr>
          <p:cNvCxnSpPr>
            <a:cxnSpLocks/>
          </p:cNvCxnSpPr>
          <p:nvPr/>
        </p:nvCxnSpPr>
        <p:spPr>
          <a:xfrm>
            <a:off x="6268879" y="5746014"/>
            <a:ext cx="0" cy="288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49">
            <a:extLst>
              <a:ext uri="{FF2B5EF4-FFF2-40B4-BE49-F238E27FC236}">
                <a16:creationId xmlns:a16="http://schemas.microsoft.com/office/drawing/2014/main" xmlns="" id="{A8145250-6BFB-4297-BEAD-2D0E6A275DC1}"/>
              </a:ext>
            </a:extLst>
          </p:cNvPr>
          <p:cNvSpPr txBox="1"/>
          <p:nvPr/>
        </p:nvSpPr>
        <p:spPr>
          <a:xfrm>
            <a:off x="5784791" y="5575235"/>
            <a:ext cx="283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…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3" name="TextBox 274">
            <a:extLst>
              <a:ext uri="{FF2B5EF4-FFF2-40B4-BE49-F238E27FC236}">
                <a16:creationId xmlns:a16="http://schemas.microsoft.com/office/drawing/2014/main" xmlns="" id="{3364CEAB-0A1E-424F-AD9B-57DDFD007E17}"/>
              </a:ext>
            </a:extLst>
          </p:cNvPr>
          <p:cNvSpPr txBox="1"/>
          <p:nvPr/>
        </p:nvSpPr>
        <p:spPr>
          <a:xfrm>
            <a:off x="7906742" y="5575235"/>
            <a:ext cx="283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…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34" name="Straight Arrow Connector 275">
            <a:extLst>
              <a:ext uri="{FF2B5EF4-FFF2-40B4-BE49-F238E27FC236}">
                <a16:creationId xmlns:a16="http://schemas.microsoft.com/office/drawing/2014/main" xmlns="" id="{4C25CF15-F671-40DF-93F5-706CE6F46C03}"/>
              </a:ext>
            </a:extLst>
          </p:cNvPr>
          <p:cNvCxnSpPr>
            <a:cxnSpLocks/>
          </p:cNvCxnSpPr>
          <p:nvPr/>
        </p:nvCxnSpPr>
        <p:spPr>
          <a:xfrm>
            <a:off x="6742794" y="5746014"/>
            <a:ext cx="0" cy="288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276">
            <a:extLst>
              <a:ext uri="{FF2B5EF4-FFF2-40B4-BE49-F238E27FC236}">
                <a16:creationId xmlns:a16="http://schemas.microsoft.com/office/drawing/2014/main" xmlns="" id="{110EA68E-46B0-422F-A3CD-70443FE0B35E}"/>
              </a:ext>
            </a:extLst>
          </p:cNvPr>
          <p:cNvCxnSpPr>
            <a:cxnSpLocks/>
          </p:cNvCxnSpPr>
          <p:nvPr/>
        </p:nvCxnSpPr>
        <p:spPr>
          <a:xfrm>
            <a:off x="6505837" y="5628946"/>
            <a:ext cx="0" cy="396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277">
            <a:extLst>
              <a:ext uri="{FF2B5EF4-FFF2-40B4-BE49-F238E27FC236}">
                <a16:creationId xmlns:a16="http://schemas.microsoft.com/office/drawing/2014/main" xmlns="" id="{2611CC00-FC2D-44E4-BB27-94CC9B05A91B}"/>
              </a:ext>
            </a:extLst>
          </p:cNvPr>
          <p:cNvCxnSpPr>
            <a:cxnSpLocks/>
          </p:cNvCxnSpPr>
          <p:nvPr/>
        </p:nvCxnSpPr>
        <p:spPr>
          <a:xfrm>
            <a:off x="6979752" y="5628946"/>
            <a:ext cx="0" cy="396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282">
            <a:extLst>
              <a:ext uri="{FF2B5EF4-FFF2-40B4-BE49-F238E27FC236}">
                <a16:creationId xmlns:a16="http://schemas.microsoft.com/office/drawing/2014/main" xmlns="" id="{FC09A681-F4D0-48F5-9F01-29919B84B6B5}"/>
              </a:ext>
            </a:extLst>
          </p:cNvPr>
          <p:cNvCxnSpPr>
            <a:cxnSpLocks/>
          </p:cNvCxnSpPr>
          <p:nvPr/>
        </p:nvCxnSpPr>
        <p:spPr>
          <a:xfrm>
            <a:off x="5646464" y="5546605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283">
            <a:extLst>
              <a:ext uri="{FF2B5EF4-FFF2-40B4-BE49-F238E27FC236}">
                <a16:creationId xmlns:a16="http://schemas.microsoft.com/office/drawing/2014/main" xmlns="" id="{0FFE3BA0-49B0-47A9-B700-BFF27BB0F11C}"/>
              </a:ext>
            </a:extLst>
          </p:cNvPr>
          <p:cNvCxnSpPr>
            <a:cxnSpLocks/>
          </p:cNvCxnSpPr>
          <p:nvPr/>
        </p:nvCxnSpPr>
        <p:spPr>
          <a:xfrm>
            <a:off x="5653608" y="5689480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284">
            <a:extLst>
              <a:ext uri="{FF2B5EF4-FFF2-40B4-BE49-F238E27FC236}">
                <a16:creationId xmlns:a16="http://schemas.microsoft.com/office/drawing/2014/main" xmlns="" id="{220675F7-1687-4134-B0F8-80CDE7614954}"/>
              </a:ext>
            </a:extLst>
          </p:cNvPr>
          <p:cNvCxnSpPr>
            <a:cxnSpLocks/>
          </p:cNvCxnSpPr>
          <p:nvPr/>
        </p:nvCxnSpPr>
        <p:spPr>
          <a:xfrm>
            <a:off x="5796490" y="5689480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285">
            <a:extLst>
              <a:ext uri="{FF2B5EF4-FFF2-40B4-BE49-F238E27FC236}">
                <a16:creationId xmlns:a16="http://schemas.microsoft.com/office/drawing/2014/main" xmlns="" id="{98F7BCFD-DA1D-425C-AE29-8659D02E7588}"/>
              </a:ext>
            </a:extLst>
          </p:cNvPr>
          <p:cNvCxnSpPr>
            <a:cxnSpLocks/>
          </p:cNvCxnSpPr>
          <p:nvPr/>
        </p:nvCxnSpPr>
        <p:spPr>
          <a:xfrm>
            <a:off x="5809350" y="5832355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286">
            <a:extLst>
              <a:ext uri="{FF2B5EF4-FFF2-40B4-BE49-F238E27FC236}">
                <a16:creationId xmlns:a16="http://schemas.microsoft.com/office/drawing/2014/main" xmlns="" id="{1968A022-358F-46C0-B0FF-51E6A828FC82}"/>
              </a:ext>
            </a:extLst>
          </p:cNvPr>
          <p:cNvCxnSpPr>
            <a:cxnSpLocks/>
          </p:cNvCxnSpPr>
          <p:nvPr/>
        </p:nvCxnSpPr>
        <p:spPr>
          <a:xfrm>
            <a:off x="7955311" y="5688534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287">
            <a:extLst>
              <a:ext uri="{FF2B5EF4-FFF2-40B4-BE49-F238E27FC236}">
                <a16:creationId xmlns:a16="http://schemas.microsoft.com/office/drawing/2014/main" xmlns="" id="{8FBDE996-A3FC-40DD-BCD3-53DE36880E2A}"/>
              </a:ext>
            </a:extLst>
          </p:cNvPr>
          <p:cNvCxnSpPr>
            <a:cxnSpLocks/>
          </p:cNvCxnSpPr>
          <p:nvPr/>
        </p:nvCxnSpPr>
        <p:spPr>
          <a:xfrm>
            <a:off x="7962455" y="5831409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288">
            <a:extLst>
              <a:ext uri="{FF2B5EF4-FFF2-40B4-BE49-F238E27FC236}">
                <a16:creationId xmlns:a16="http://schemas.microsoft.com/office/drawing/2014/main" xmlns="" id="{2D3ED948-0372-4487-9939-1E85BEEE602A}"/>
              </a:ext>
            </a:extLst>
          </p:cNvPr>
          <p:cNvCxnSpPr>
            <a:cxnSpLocks/>
          </p:cNvCxnSpPr>
          <p:nvPr/>
        </p:nvCxnSpPr>
        <p:spPr>
          <a:xfrm>
            <a:off x="7683177" y="5544534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289">
            <a:extLst>
              <a:ext uri="{FF2B5EF4-FFF2-40B4-BE49-F238E27FC236}">
                <a16:creationId xmlns:a16="http://schemas.microsoft.com/office/drawing/2014/main" xmlns="" id="{B58DDC23-B529-41D5-A9FE-A52F71BA314F}"/>
              </a:ext>
            </a:extLst>
          </p:cNvPr>
          <p:cNvCxnSpPr>
            <a:cxnSpLocks/>
          </p:cNvCxnSpPr>
          <p:nvPr/>
        </p:nvCxnSpPr>
        <p:spPr>
          <a:xfrm>
            <a:off x="7690321" y="5687409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290">
            <a:extLst>
              <a:ext uri="{FF2B5EF4-FFF2-40B4-BE49-F238E27FC236}">
                <a16:creationId xmlns:a16="http://schemas.microsoft.com/office/drawing/2014/main" xmlns="" id="{4F4A032F-C5AE-44D9-88BB-8ADD50E81B7C}"/>
              </a:ext>
            </a:extLst>
          </p:cNvPr>
          <p:cNvCxnSpPr>
            <a:cxnSpLocks/>
          </p:cNvCxnSpPr>
          <p:nvPr/>
        </p:nvCxnSpPr>
        <p:spPr>
          <a:xfrm>
            <a:off x="7209594" y="5746014"/>
            <a:ext cx="0" cy="288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291">
            <a:extLst>
              <a:ext uri="{FF2B5EF4-FFF2-40B4-BE49-F238E27FC236}">
                <a16:creationId xmlns:a16="http://schemas.microsoft.com/office/drawing/2014/main" xmlns="" id="{96399FB2-DC7B-479E-ACB7-23AB33512BDE}"/>
              </a:ext>
            </a:extLst>
          </p:cNvPr>
          <p:cNvCxnSpPr>
            <a:cxnSpLocks/>
          </p:cNvCxnSpPr>
          <p:nvPr/>
        </p:nvCxnSpPr>
        <p:spPr>
          <a:xfrm>
            <a:off x="7683510" y="5746014"/>
            <a:ext cx="0" cy="288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292">
            <a:extLst>
              <a:ext uri="{FF2B5EF4-FFF2-40B4-BE49-F238E27FC236}">
                <a16:creationId xmlns:a16="http://schemas.microsoft.com/office/drawing/2014/main" xmlns="" id="{8FD2EF03-180E-446A-8620-69EF8708B287}"/>
              </a:ext>
            </a:extLst>
          </p:cNvPr>
          <p:cNvCxnSpPr>
            <a:cxnSpLocks/>
          </p:cNvCxnSpPr>
          <p:nvPr/>
        </p:nvCxnSpPr>
        <p:spPr>
          <a:xfrm>
            <a:off x="7446552" y="5628946"/>
            <a:ext cx="0" cy="39600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293">
            <a:extLst>
              <a:ext uri="{FF2B5EF4-FFF2-40B4-BE49-F238E27FC236}">
                <a16:creationId xmlns:a16="http://schemas.microsoft.com/office/drawing/2014/main" xmlns="" id="{7E897307-DB88-4E37-B56D-73D7947D363E}"/>
              </a:ext>
            </a:extLst>
          </p:cNvPr>
          <p:cNvSpPr txBox="1"/>
          <p:nvPr/>
        </p:nvSpPr>
        <p:spPr>
          <a:xfrm flipH="1">
            <a:off x="5748112" y="6001543"/>
            <a:ext cx="2381934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sz="1400" b="0" dirty="0">
                <a:solidFill>
                  <a:schemeClr val="accent1">
                    <a:lumMod val="75000"/>
                  </a:schemeClr>
                </a:solidFill>
              </a:rPr>
              <a:t>… A,  A,  B,  O,  M,  M,  P,  D, …  </a:t>
            </a:r>
          </a:p>
        </p:txBody>
      </p:sp>
      <p:sp>
        <p:nvSpPr>
          <p:cNvPr id="95" name="Obdélník 6">
            <a:extLst>
              <a:ext uri="{FF2B5EF4-FFF2-40B4-BE49-F238E27FC236}">
                <a16:creationId xmlns:a16="http://schemas.microsoft.com/office/drawing/2014/main" xmlns="" id="{4F03EBF6-EEA4-402B-9786-F1EF41A89D4B}"/>
              </a:ext>
            </a:extLst>
          </p:cNvPr>
          <p:cNvSpPr/>
          <p:nvPr/>
        </p:nvSpPr>
        <p:spPr bwMode="auto">
          <a:xfrm>
            <a:off x="5835473" y="4912060"/>
            <a:ext cx="2149767" cy="144000"/>
          </a:xfrm>
          <a:prstGeom prst="rect">
            <a:avLst/>
          </a:prstGeom>
          <a:pattFill prst="dkVert">
            <a:fgClr>
              <a:schemeClr val="tx2">
                <a:lumMod val="60000"/>
                <a:lumOff val="4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/>
          <a:p>
            <a:pPr defTabSz="642070" fontAlgn="base">
              <a:spcBef>
                <a:spcPct val="0"/>
              </a:spcBef>
              <a:spcAft>
                <a:spcPct val="0"/>
              </a:spcAft>
            </a:pPr>
            <a:endParaRPr lang="en-US" sz="1264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01" name="TextBox 274">
            <a:extLst>
              <a:ext uri="{FF2B5EF4-FFF2-40B4-BE49-F238E27FC236}">
                <a16:creationId xmlns:a16="http://schemas.microsoft.com/office/drawing/2014/main" xmlns="" id="{3364CEAB-0A1E-424F-AD9B-57DDFD007E17}"/>
              </a:ext>
            </a:extLst>
          </p:cNvPr>
          <p:cNvSpPr txBox="1"/>
          <p:nvPr/>
        </p:nvSpPr>
        <p:spPr>
          <a:xfrm>
            <a:off x="7942639" y="4798641"/>
            <a:ext cx="283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…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03" name="Straight Connector 286">
            <a:extLst>
              <a:ext uri="{FF2B5EF4-FFF2-40B4-BE49-F238E27FC236}">
                <a16:creationId xmlns:a16="http://schemas.microsoft.com/office/drawing/2014/main" xmlns="" id="{1968A022-358F-46C0-B0FF-51E6A828FC82}"/>
              </a:ext>
            </a:extLst>
          </p:cNvPr>
          <p:cNvCxnSpPr>
            <a:cxnSpLocks/>
          </p:cNvCxnSpPr>
          <p:nvPr/>
        </p:nvCxnSpPr>
        <p:spPr>
          <a:xfrm>
            <a:off x="7991208" y="4911940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287">
            <a:extLst>
              <a:ext uri="{FF2B5EF4-FFF2-40B4-BE49-F238E27FC236}">
                <a16:creationId xmlns:a16="http://schemas.microsoft.com/office/drawing/2014/main" xmlns="" id="{8FBDE996-A3FC-40DD-BCD3-53DE36880E2A}"/>
              </a:ext>
            </a:extLst>
          </p:cNvPr>
          <p:cNvCxnSpPr>
            <a:cxnSpLocks/>
          </p:cNvCxnSpPr>
          <p:nvPr/>
        </p:nvCxnSpPr>
        <p:spPr>
          <a:xfrm>
            <a:off x="7998352" y="5054815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282">
            <a:extLst>
              <a:ext uri="{FF2B5EF4-FFF2-40B4-BE49-F238E27FC236}">
                <a16:creationId xmlns:a16="http://schemas.microsoft.com/office/drawing/2014/main" xmlns="" id="{FC09A681-F4D0-48F5-9F01-29919B84B6B5}"/>
              </a:ext>
            </a:extLst>
          </p:cNvPr>
          <p:cNvCxnSpPr>
            <a:cxnSpLocks/>
          </p:cNvCxnSpPr>
          <p:nvPr/>
        </p:nvCxnSpPr>
        <p:spPr>
          <a:xfrm>
            <a:off x="5637801" y="4912044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283">
            <a:extLst>
              <a:ext uri="{FF2B5EF4-FFF2-40B4-BE49-F238E27FC236}">
                <a16:creationId xmlns:a16="http://schemas.microsoft.com/office/drawing/2014/main" xmlns="" id="{0FFE3BA0-49B0-47A9-B700-BFF27BB0F11C}"/>
              </a:ext>
            </a:extLst>
          </p:cNvPr>
          <p:cNvCxnSpPr>
            <a:cxnSpLocks/>
          </p:cNvCxnSpPr>
          <p:nvPr/>
        </p:nvCxnSpPr>
        <p:spPr>
          <a:xfrm>
            <a:off x="5644945" y="5054919"/>
            <a:ext cx="189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274">
            <a:extLst>
              <a:ext uri="{FF2B5EF4-FFF2-40B4-BE49-F238E27FC236}">
                <a16:creationId xmlns:a16="http://schemas.microsoft.com/office/drawing/2014/main" xmlns="" id="{3364CEAB-0A1E-424F-AD9B-57DDFD007E17}"/>
              </a:ext>
            </a:extLst>
          </p:cNvPr>
          <p:cNvSpPr txBox="1"/>
          <p:nvPr/>
        </p:nvSpPr>
        <p:spPr>
          <a:xfrm>
            <a:off x="5586813" y="4797152"/>
            <a:ext cx="283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…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6704763" y="5106418"/>
            <a:ext cx="205593" cy="33880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654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458 0.00509 L 0.05468 -4.45293E-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-254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-4.904E-7 L -0.0776 0.1103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9" y="5505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483 0.03655 L -0.07101 -4.81841E-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9" y="-1827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38889E-6 -3.51145E-6 L 0.02413 0.1207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6037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1042 0.02614 L 1.94444E-6 -4.2563E-6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1319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3.51145E-6 L -0.03021 0.141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7078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1163 -0.03703 L 0.0948 -0.020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3" y="810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691 0.03655 L -0.06198 0.1263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" y="448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664 -0.02059 L -0.04705 0.05875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3956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58 -0.04282 L 0.08003 -0.05833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-787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2.13278E-6 L 0.00069 0.0675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377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61111E-6 -4.84617E-6 L -0.0552 0.11543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576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2.13278E-6 L -0.00678 0.05713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2845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38889E-6 -4.28406E-6 L 0.0809 0.05714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845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541 0.04695 L 0.05469 4.61948E-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7" y="-2359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-7.40741E-7 L -0.06701 0.17778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8889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4.44444E-6 L -0.05903 0.14189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1" y="7083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1111E-6 4.44444E-6 L -0.17795 0.14189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6" y="7083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1111E-6 -3.51145E-6 L 0.07604 0.1839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9183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-3.51145E-6 L 0.05903 -0.02614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319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663 -0.02059 L -0.06146 0.0691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4488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507 -0.02059 L 0.12049 0.12167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7102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493 -0.00509 L -0.01737 0.12685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6597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6 2.59259E-6 L -0.07066 0.15278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763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597 -0.04279 L -0.16892 0.01434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2845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94444E-6 -4.28406E-6 L 0.09445 0.06292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3146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598 -0.04279 L 0.05869 0.07726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" y="5991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3.7037E-7 L -0.19306 0.1412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7060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455 0.03655 L -0.1243 -0.0428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7" y="-3979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-3.51145E-6 L 0.05069 0.1839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5" y="9183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4.44444E-6 L -0.10643 0.17338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30" y="8657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E-6 1.11111E-6 L -0.10296 -0.00509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255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101 0.03655 L -0.10364 -0.0428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2" y="-39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67" grpId="0" animBg="1"/>
      <p:bldP spid="67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4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2" grpId="0"/>
      <p:bldP spid="133" grpId="0"/>
      <p:bldP spid="148" grpId="0"/>
      <p:bldP spid="95" grpId="0" animBg="1"/>
      <p:bldP spid="101" grpId="0"/>
      <p:bldP spid="107" grpId="0"/>
      <p:bldP spid="11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Quantizing motion data – the big </a:t>
            </a:r>
            <a:r>
              <a:rPr lang="en-GB" dirty="0" smtClean="0"/>
              <a:t>picture (cont.)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Two main components of the MW model</a:t>
                </a:r>
              </a:p>
              <a:p>
                <a:pPr lvl="1"/>
                <a:r>
                  <a:rPr lang="en-GB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MW vocabulary </a:t>
                </a:r>
                <a:r>
                  <a:rPr lang="en-GB" dirty="0" smtClean="0"/>
                  <a:t>– produced by quantization</a:t>
                </a:r>
              </a:p>
              <a:p>
                <a:pPr lvl="1"/>
                <a:r>
                  <a:rPr lang="en-GB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MW </a:t>
                </a:r>
                <a:r>
                  <a:rPr lang="en-GB">
                    <a:solidFill>
                      <a:schemeClr val="accent6">
                        <a:lumMod val="75000"/>
                      </a:schemeClr>
                    </a:solidFill>
                  </a:rPr>
                  <a:t>matching </a:t>
                </a:r>
                <a:r>
                  <a:rPr lang="en-GB" smtClean="0">
                    <a:solidFill>
                      <a:schemeClr val="accent6">
                        <a:lumMod val="75000"/>
                      </a:schemeClr>
                    </a:solidFill>
                  </a:rPr>
                  <a:t>function</a:t>
                </a:r>
                <a:r>
                  <a:rPr lang="en-GB"/>
                  <a:t> </a:t>
                </a:r>
                <a:r>
                  <a:rPr lang="en-GB" smtClean="0"/>
                  <a:t>– defines semantic relationship between MWs</a:t>
                </a:r>
                <a:endParaRPr lang="en-GB" dirty="0" smtClean="0">
                  <a:solidFill>
                    <a:schemeClr val="accent6">
                      <a:lumMod val="75000"/>
                    </a:schemeClr>
                  </a:solidFill>
                  <a:latin typeface="Cambria Math"/>
                </a:endParaRPr>
              </a:p>
              <a:p>
                <a:pPr marL="457200" lvl="1" indent="0">
                  <a:buNone/>
                </a:pPr>
                <a:endParaRPr lang="en-GB" sz="1050" dirty="0" smtClean="0">
                  <a:solidFill>
                    <a:schemeClr val="accent6">
                      <a:lumMod val="75000"/>
                    </a:schemeClr>
                  </a:solidFill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𝑚𝑎𝑡𝑐h</m:t>
                          </m:r>
                        </m:e>
                        <m:sup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𝑀𝑊</m:t>
                          </m:r>
                        </m:sup>
                      </m:sSup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: </m:t>
                      </m:r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𝑀𝑊</m:t>
                      </m:r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𝑀𝑊</m:t>
                      </m:r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→</m:t>
                      </m:r>
                      <m:d>
                        <m:dPr>
                          <m:begChr m:val="{"/>
                          <m:endChr m:val="}"/>
                          <m:ctrlP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endParaRPr lang="en-GB" dirty="0" smtClean="0"/>
              </a:p>
              <a:p>
                <a:r>
                  <a:rPr lang="en-GB" dirty="0" smtClean="0"/>
                  <a:t>Goal</a:t>
                </a:r>
                <a:r>
                  <a:rPr lang="en-GB" dirty="0"/>
                  <a:t>: </a:t>
                </a:r>
                <a:r>
                  <a:rPr lang="en-GB" dirty="0">
                    <a:solidFill>
                      <a:schemeClr val="accent6">
                        <a:lumMod val="75000"/>
                      </a:schemeClr>
                    </a:solidFill>
                  </a:rPr>
                  <a:t>similarity-preserving</a:t>
                </a:r>
                <a:r>
                  <a:rPr lang="en-GB" dirty="0"/>
                  <a:t> </a:t>
                </a:r>
                <a:r>
                  <a:rPr lang="en-GB" dirty="0">
                    <a:solidFill>
                      <a:schemeClr val="accent6">
                        <a:lumMod val="75000"/>
                      </a:schemeClr>
                    </a:solidFill>
                  </a:rPr>
                  <a:t>quantization</a:t>
                </a:r>
                <a:r>
                  <a:rPr lang="en-GB" dirty="0"/>
                  <a:t>: with high probability,</a:t>
                </a:r>
              </a:p>
              <a:p>
                <a:pPr lvl="1"/>
                <a:r>
                  <a:rPr lang="en-GB" dirty="0">
                    <a:solidFill>
                      <a:schemeClr val="accent6">
                        <a:lumMod val="75000"/>
                      </a:schemeClr>
                    </a:solidFill>
                  </a:rPr>
                  <a:t>similar </a:t>
                </a:r>
                <a:r>
                  <a:rPr lang="en-GB" dirty="0"/>
                  <a:t>segment pairs are mapped to </a:t>
                </a:r>
                <a:r>
                  <a:rPr lang="en-GB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matching </a:t>
                </a:r>
                <a:r>
                  <a:rPr lang="en-GB" dirty="0"/>
                  <a:t>MWs</a:t>
                </a:r>
              </a:p>
              <a:p>
                <a:pPr lvl="1"/>
                <a:r>
                  <a:rPr lang="en-GB" dirty="0">
                    <a:solidFill>
                      <a:schemeClr val="accent6">
                        <a:lumMod val="75000"/>
                      </a:schemeClr>
                    </a:solidFill>
                  </a:rPr>
                  <a:t>dissimilar</a:t>
                </a:r>
                <a:r>
                  <a:rPr lang="en-GB" dirty="0"/>
                  <a:t> segment pairs are mapped to </a:t>
                </a:r>
                <a:r>
                  <a:rPr lang="en-GB">
                    <a:solidFill>
                      <a:schemeClr val="accent6">
                        <a:lumMod val="75000"/>
                      </a:schemeClr>
                    </a:solidFill>
                  </a:rPr>
                  <a:t>non-matching</a:t>
                </a:r>
                <a:r>
                  <a:rPr lang="en-GB"/>
                  <a:t> </a:t>
                </a:r>
                <a:r>
                  <a:rPr lang="en-GB" smtClean="0"/>
                  <a:t>MWs</a:t>
                </a:r>
              </a:p>
              <a:p>
                <a:pPr lvl="1"/>
                <a:endParaRPr lang="en-GB"/>
              </a:p>
              <a:p>
                <a:r>
                  <a:rPr lang="en-GB" smtClean="0"/>
                  <a:t>Simple solution: </a:t>
                </a:r>
                <a:r>
                  <a:rPr lang="en-GB" smtClean="0">
                    <a:solidFill>
                      <a:schemeClr val="accent6">
                        <a:lumMod val="75000"/>
                      </a:schemeClr>
                    </a:solidFill>
                  </a:rPr>
                  <a:t>hard MWs</a:t>
                </a:r>
              </a:p>
              <a:p>
                <a:r>
                  <a:rPr lang="en-GB" smtClean="0"/>
                  <a:t>Generalized solutions: </a:t>
                </a:r>
              </a:p>
              <a:p>
                <a:pPr lvl="1"/>
                <a:r>
                  <a:rPr lang="en-GB" smtClean="0">
                    <a:solidFill>
                      <a:schemeClr val="accent6">
                        <a:lumMod val="75000"/>
                      </a:schemeClr>
                    </a:solidFill>
                  </a:rPr>
                  <a:t>soft MWs</a:t>
                </a:r>
                <a:r>
                  <a:rPr lang="en-GB" smtClean="0"/>
                  <a:t> </a:t>
                </a:r>
              </a:p>
              <a:p>
                <a:pPr lvl="1"/>
                <a:r>
                  <a:rPr lang="en-GB" smtClean="0">
                    <a:solidFill>
                      <a:schemeClr val="accent6">
                        <a:lumMod val="75000"/>
                      </a:schemeClr>
                    </a:solidFill>
                  </a:rPr>
                  <a:t>multi-overlay MWs</a:t>
                </a:r>
                <a:endParaRPr lang="en-GB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lvl="1"/>
                <a:endParaRPr lang="en-GB" dirty="0"/>
              </a:p>
              <a:p>
                <a:pPr lvl="1"/>
                <a:endParaRPr lang="en-GB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93" t="-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9732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.6|15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1.1|0.9|15.1|14.2|7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1|3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8.1|5.1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9.6|25.7|1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2|11.6|1.2|4.5|7.8|5.3|5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7.6|35.9|2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5.5|3.5|4.3|5.1|5.8|8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24.7|4|19.5|2.7|11.5|23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0.8|22.2|10.7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234709</TotalTime>
  <Words>1267</Words>
  <Application>Microsoft Office PowerPoint</Application>
  <PresentationFormat>Předvádění na obrazovce (4:3)</PresentationFormat>
  <Paragraphs>283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Motion Words: A Text-like Representation of 3D Skeleton Sequences</vt:lpstr>
      <vt:lpstr>What are 3D skeleton sequences?</vt:lpstr>
      <vt:lpstr>What are 3D skeleton sequence good for?</vt:lpstr>
      <vt:lpstr>What is our paper about?</vt:lpstr>
      <vt:lpstr>Three important questions (talk outline)</vt:lpstr>
      <vt:lpstr>State-of-the-art in motion processing</vt:lpstr>
      <vt:lpstr>Inspiration from image processing</vt:lpstr>
      <vt:lpstr>Quantizing motion data – the big picture</vt:lpstr>
      <vt:lpstr>Quantizing motion data – the big picture (cont.)</vt:lpstr>
      <vt:lpstr>Basic solution: Hard MWs</vt:lpstr>
      <vt:lpstr>Better solution: Soft MWs</vt:lpstr>
      <vt:lpstr>Better solution II: Multi-overlay MWs</vt:lpstr>
      <vt:lpstr>Implementation highlights</vt:lpstr>
      <vt:lpstr>MW quality evaluation</vt:lpstr>
      <vt:lpstr>Selected results: application-independent eval.</vt:lpstr>
      <vt:lpstr>Selected results: application-specific eval.</vt:lpstr>
      <vt:lpstr>Conclusions</vt:lpstr>
      <vt:lpstr>Questions, please!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Large-Scale Multi-Modal Image Search</dc:title>
  <dc:creator>xkohout7</dc:creator>
  <cp:lastModifiedBy>petra</cp:lastModifiedBy>
  <cp:revision>1083</cp:revision>
  <dcterms:created xsi:type="dcterms:W3CDTF">2013-03-13T15:03:44Z</dcterms:created>
  <dcterms:modified xsi:type="dcterms:W3CDTF">2020-04-14T22:11:37Z</dcterms:modified>
</cp:coreProperties>
</file>