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3" r:id="rId4"/>
    <p:sldId id="274" r:id="rId5"/>
    <p:sldId id="257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58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96B2A-68EF-4D94-AEC7-2D2952F9A2C3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141C-680C-4BA9-BCFC-7F0D5DC7DE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F141C-680C-4BA9-BCFC-7F0D5DC7DE99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F141C-680C-4BA9-BCFC-7F0D5DC7DE99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40364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9328" y="274638"/>
            <a:ext cx="7283152" cy="634082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1">
                    <a:lumMod val="75000"/>
                  </a:schemeClr>
                </a:solidFill>
                <a:latin typeface="Corbe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9328" y="1279301"/>
            <a:ext cx="7211144" cy="4958011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600"/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400"/>
            </a:lvl3pPr>
            <a:lvl4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400"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1052736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403648" y="0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ástupný symbol pro zápatí 4"/>
          <p:cNvSpPr txBox="1">
            <a:spLocks/>
          </p:cNvSpPr>
          <p:nvPr userDrawn="1"/>
        </p:nvSpPr>
        <p:spPr>
          <a:xfrm>
            <a:off x="1547664" y="6376243"/>
            <a:ext cx="4544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ADBIS 2012, Poznan, 18.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Zástupný symbol pro číslo snímku 5"/>
          <p:cNvSpPr txBox="1">
            <a:spLocks/>
          </p:cNvSpPr>
          <p:nvPr userDrawn="1"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4769-77EF-4CD0-90DE-F7D7F2D423C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15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6512" y="404664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Rectangle 49"/>
          <p:cNvSpPr/>
          <p:nvPr userDrawn="1"/>
        </p:nvSpPr>
        <p:spPr>
          <a:xfrm>
            <a:off x="72008" y="2996952"/>
            <a:ext cx="1259632" cy="158417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>
              <a:tabLst>
                <a:tab pos="447675" algn="l"/>
                <a:tab pos="625475" algn="l"/>
              </a:tabLst>
            </a:pPr>
            <a:r>
              <a:rPr lang="en-US" sz="700" dirty="0" smtClean="0">
                <a:solidFill>
                  <a:schemeClr val="tx1"/>
                </a:solidFill>
              </a:rPr>
              <a:t>SELECT </a:t>
            </a:r>
            <a:r>
              <a:rPr lang="en-US" sz="700" baseline="0" dirty="0" smtClean="0">
                <a:solidFill>
                  <a:schemeClr val="tx1"/>
                </a:solidFill>
              </a:rPr>
              <a:t> </a:t>
            </a:r>
            <a:r>
              <a:rPr lang="en-US" sz="700" dirty="0" smtClean="0">
                <a:solidFill>
                  <a:schemeClr val="tx1"/>
                </a:solidFill>
              </a:rPr>
              <a:t>TOP 5 id, </a:t>
            </a:r>
          </a:p>
          <a:p>
            <a:pPr>
              <a:tabLst>
                <a:tab pos="447675" algn="l"/>
                <a:tab pos="625475" algn="l"/>
              </a:tabLst>
            </a:pPr>
            <a:r>
              <a:rPr lang="en-US" sz="700" baseline="0" dirty="0" smtClean="0">
                <a:solidFill>
                  <a:schemeClr val="tx1"/>
                </a:solidFill>
              </a:rPr>
              <a:t>               </a:t>
            </a:r>
            <a:r>
              <a:rPr lang="en-US" sz="700" dirty="0" err="1" smtClean="0">
                <a:solidFill>
                  <a:schemeClr val="tx1"/>
                </a:solidFill>
              </a:rPr>
              <a:t>imageBinary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tabLst>
                <a:tab pos="447675" algn="l"/>
                <a:tab pos="625475" algn="l"/>
              </a:tabLst>
            </a:pPr>
            <a:r>
              <a:rPr lang="en-US" sz="700" dirty="0" smtClean="0">
                <a:solidFill>
                  <a:schemeClr val="tx1"/>
                </a:solidFill>
              </a:rPr>
              <a:t>FROM   SIMSEARCH 	:</a:t>
            </a:r>
            <a:r>
              <a:rPr lang="en-US" sz="700" dirty="0" err="1" smtClean="0">
                <a:solidFill>
                  <a:schemeClr val="tx1"/>
                </a:solidFill>
              </a:rPr>
              <a:t>pyramidSketch</a:t>
            </a:r>
            <a:r>
              <a:rPr lang="en-US" sz="700" dirty="0" smtClean="0">
                <a:solidFill>
                  <a:schemeClr val="tx1"/>
                </a:solidFill>
              </a:rPr>
              <a:t>  	AS </a:t>
            </a:r>
            <a:r>
              <a:rPr lang="en-US" sz="700" dirty="0" err="1" smtClean="0">
                <a:solidFill>
                  <a:schemeClr val="tx1"/>
                </a:solidFill>
              </a:rPr>
              <a:t>queryObject</a:t>
            </a:r>
            <a:r>
              <a:rPr lang="en-US" sz="700" dirty="0" smtClean="0">
                <a:solidFill>
                  <a:schemeClr val="tx1"/>
                </a:solidFill>
              </a:rPr>
              <a:t> </a:t>
            </a:r>
          </a:p>
          <a:p>
            <a:pPr>
              <a:tabLst>
                <a:tab pos="268288" algn="l"/>
                <a:tab pos="625475" algn="l"/>
              </a:tabLst>
            </a:pPr>
            <a:r>
              <a:rPr lang="en-US" sz="700" dirty="0" smtClean="0">
                <a:solidFill>
                  <a:schemeClr val="tx1"/>
                </a:solidFill>
              </a:rPr>
              <a:t>	  IN </a:t>
            </a:r>
            <a:r>
              <a:rPr lang="en-US" sz="700" dirty="0" err="1" smtClean="0">
                <a:solidFill>
                  <a:schemeClr val="tx1"/>
                </a:solidFill>
              </a:rPr>
              <a:t>imageDataset</a:t>
            </a:r>
            <a:r>
              <a:rPr lang="en-US" sz="700" dirty="0" smtClean="0">
                <a:solidFill>
                  <a:schemeClr val="tx1"/>
                </a:solidFill>
              </a:rPr>
              <a:t> </a:t>
            </a:r>
          </a:p>
          <a:p>
            <a:pPr>
              <a:tabLst>
                <a:tab pos="268288" algn="l"/>
                <a:tab pos="625475" algn="l"/>
              </a:tabLst>
            </a:pPr>
            <a:r>
              <a:rPr lang="en-US" sz="700" dirty="0" smtClean="0">
                <a:solidFill>
                  <a:schemeClr val="tx1"/>
                </a:solidFill>
              </a:rPr>
              <a:t>	  BY</a:t>
            </a:r>
            <a:r>
              <a:rPr lang="en-US" sz="700" baseline="0" dirty="0" smtClean="0">
                <a:solidFill>
                  <a:schemeClr val="tx1"/>
                </a:solidFill>
              </a:rPr>
              <a:t> </a:t>
            </a:r>
            <a:r>
              <a:rPr lang="en-US" sz="700" dirty="0" err="1" smtClean="0">
                <a:solidFill>
                  <a:schemeClr val="tx1"/>
                </a:solidFill>
              </a:rPr>
              <a:t>myImageDistance</a:t>
            </a:r>
            <a:r>
              <a:rPr lang="en-US" sz="700" dirty="0" smtClean="0">
                <a:solidFill>
                  <a:schemeClr val="tx1"/>
                </a:solidFill>
              </a:rPr>
              <a:t>(</a:t>
            </a:r>
          </a:p>
          <a:p>
            <a:pPr>
              <a:tabLst>
                <a:tab pos="268288" algn="l"/>
                <a:tab pos="442913" algn="l"/>
              </a:tabLst>
            </a:pPr>
            <a:r>
              <a:rPr lang="en-US" sz="700" dirty="0" smtClean="0">
                <a:solidFill>
                  <a:schemeClr val="tx1"/>
                </a:solidFill>
              </a:rPr>
              <a:t>		</a:t>
            </a:r>
            <a:r>
              <a:rPr lang="en-US" sz="700" dirty="0" err="1" smtClean="0">
                <a:solidFill>
                  <a:schemeClr val="tx1"/>
                </a:solidFill>
              </a:rPr>
              <a:t>queryObject</a:t>
            </a:r>
            <a:r>
              <a:rPr lang="en-US" sz="700" dirty="0" smtClean="0">
                <a:solidFill>
                  <a:schemeClr val="tx1"/>
                </a:solidFill>
              </a:rPr>
              <a:t>,			</a:t>
            </a:r>
            <a:r>
              <a:rPr lang="en-US" sz="700" dirty="0" err="1" smtClean="0">
                <a:solidFill>
                  <a:schemeClr val="tx1"/>
                </a:solidFill>
              </a:rPr>
              <a:t>imageBinary</a:t>
            </a:r>
            <a:r>
              <a:rPr lang="en-US" sz="700" dirty="0" smtClean="0">
                <a:solidFill>
                  <a:schemeClr val="tx1"/>
                </a:solidFill>
              </a:rPr>
              <a:t>)</a:t>
            </a:r>
          </a:p>
          <a:p>
            <a:pPr>
              <a:tabLst>
                <a:tab pos="268288" algn="l"/>
                <a:tab pos="625475" algn="l"/>
              </a:tabLst>
            </a:pPr>
            <a:r>
              <a:rPr lang="en-US" sz="700" dirty="0" smtClean="0">
                <a:solidFill>
                  <a:schemeClr val="tx1"/>
                </a:solidFill>
              </a:rPr>
              <a:t>	  METHOD 		         </a:t>
            </a:r>
            <a:r>
              <a:rPr lang="en-US" sz="700" dirty="0" err="1" smtClean="0">
                <a:solidFill>
                  <a:schemeClr val="tx1"/>
                </a:solidFill>
              </a:rPr>
              <a:t>FastKnnSearch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tabLst>
                <a:tab pos="268288" algn="l"/>
                <a:tab pos="625475" algn="l"/>
              </a:tabLst>
            </a:pPr>
            <a:r>
              <a:rPr lang="en-US" sz="700" dirty="0" smtClean="0">
                <a:solidFill>
                  <a:schemeClr val="tx1"/>
                </a:solidFill>
              </a:rPr>
              <a:t>WHERE   …</a:t>
            </a:r>
            <a:endParaRPr lang="cs-CZ" sz="700" dirty="0"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107504" y="1340768"/>
            <a:ext cx="1191884" cy="1224136"/>
            <a:chOff x="5239014" y="-187458"/>
            <a:chExt cx="2953025" cy="2584770"/>
          </a:xfrm>
        </p:grpSpPr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t="7408"/>
            <a:stretch>
              <a:fillRect/>
            </a:stretch>
          </p:blipFill>
          <p:spPr bwMode="auto">
            <a:xfrm>
              <a:off x="6002487" y="1023380"/>
              <a:ext cx="883734" cy="61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80895" y="-187458"/>
              <a:ext cx="541083" cy="83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88123" y="572768"/>
              <a:ext cx="883734" cy="588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84801" y="1057441"/>
              <a:ext cx="588133" cy="883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5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24424" y="-14342"/>
              <a:ext cx="883734" cy="587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59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12160" y="1796903"/>
              <a:ext cx="883734" cy="600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39014" y="908719"/>
              <a:ext cx="585066" cy="883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61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75569" y="1505087"/>
              <a:ext cx="883734" cy="588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62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46016" y="572768"/>
              <a:ext cx="883734" cy="588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63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94526" y="1505087"/>
              <a:ext cx="883734" cy="588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64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88856" y="268678"/>
              <a:ext cx="883734" cy="587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65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308304" y="692696"/>
              <a:ext cx="883735" cy="68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476779" y="170168"/>
            <a:ext cx="864097" cy="432048"/>
            <a:chOff x="2051720" y="260648"/>
            <a:chExt cx="2016224" cy="864096"/>
          </a:xfrm>
        </p:grpSpPr>
        <p:sp>
          <p:nvSpPr>
            <p:cNvPr id="67" name="Cloud Callout 66"/>
            <p:cNvSpPr/>
            <p:nvPr/>
          </p:nvSpPr>
          <p:spPr>
            <a:xfrm>
              <a:off x="2051720" y="260648"/>
              <a:ext cx="2016224" cy="864096"/>
            </a:xfrm>
            <a:prstGeom prst="cloudCallout">
              <a:avLst>
                <a:gd name="adj1" fmla="val -56864"/>
                <a:gd name="adj2" fmla="val 73494"/>
              </a:avLst>
            </a:prstGeom>
            <a:solidFill>
              <a:schemeClr val="accent1">
                <a:alpha val="2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69" name="Picture 1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99792" y="451192"/>
              <a:ext cx="720080" cy="465283"/>
            </a:xfrm>
            <a:prstGeom prst="rect">
              <a:avLst/>
            </a:prstGeom>
            <a:noFill/>
            <a:ln w="19050" cap="rnd" cmpd="sng">
              <a:solidFill>
                <a:schemeClr val="accent1">
                  <a:shade val="50000"/>
                </a:schemeClr>
              </a:solidFill>
              <a:round/>
              <a:headEnd/>
              <a:tailEnd/>
            </a:ln>
            <a:effectLst/>
          </p:spPr>
        </p:pic>
      </p:grpSp>
      <p:grpSp>
        <p:nvGrpSpPr>
          <p:cNvPr id="82" name="Group 81"/>
          <p:cNvGrpSpPr/>
          <p:nvPr userDrawn="1"/>
        </p:nvGrpSpPr>
        <p:grpSpPr>
          <a:xfrm>
            <a:off x="240085" y="5013176"/>
            <a:ext cx="958974" cy="1002955"/>
            <a:chOff x="240085" y="5199479"/>
            <a:chExt cx="958974" cy="1002955"/>
          </a:xfrm>
        </p:grpSpPr>
        <p:pic>
          <p:nvPicPr>
            <p:cNvPr id="71" name="Picture 14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27584" y="5830959"/>
              <a:ext cx="245745" cy="371475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  <p:pic>
          <p:nvPicPr>
            <p:cNvPr id="72" name="Picture 15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40085" y="5847551"/>
              <a:ext cx="371475" cy="27717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  <p:pic>
          <p:nvPicPr>
            <p:cNvPr id="73" name="Picture 16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51520" y="5199479"/>
              <a:ext cx="371475" cy="245745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  <p:pic>
          <p:nvPicPr>
            <p:cNvPr id="74" name="Picture 17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7584" y="5271487"/>
              <a:ext cx="371475" cy="245745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  <p:pic>
          <p:nvPicPr>
            <p:cNvPr id="75" name="Picture 18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60188" y="5533824"/>
              <a:ext cx="371475" cy="245745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/>
          </p:spPr>
        </p:pic>
      </p:grpSp>
      <p:sp>
        <p:nvSpPr>
          <p:cNvPr id="76" name="AutoShape 4" descr="data:image/jpeg;base64,/9j/4AAQSkZJRgABAQAAAQABAAD/2wCEAAkGBhMGEBURBxQVExQTFhgXGRMSGRgWGBsWHBUVFRgXFRUbGyYiHyEjGhQaIDIhIycpLCwsFx8xNTUsNSYsLCkBCQoKDgwOFw8PGS0lHyAuNDUwNS8xKTUqLCk1KiksKSksLTUsKSwsLSk1NS8vNC8wNTUsNSw1MCovNSwpLDUsKf/AABEIAOEA4AMBIgACEQEDEQH/xAAcAAEAAgMBAQEAAAAAAAAAAAAABwgEBQYCAwH/xABMEAABAwIDBAYGBAkICwAAAAABAAIDBBEFBiEHEjFBEyJRYXGBCBQyQoKRFSNichYkM1KSk6GisSU1Q1ODssHRFxg0VWSEpLPD0uP/xAAbAQEAAgMBAQAAAAAAAAAAAAAAAwYBBAUCB//EAC4RAQABAwIEBAMJAAAAAAAAAAABAgMRBAUhMUGxEhNRwTJhkRQiI3GBodHh8f/aAAwDAQACEQMRAD8AnFERAREQEREBERBBW27PWJYRP6pD+LU723ZLETvyt4OvJ7trjqix7zdbvYRtBOOQmgxJxM0DbxudxfCCBYnmWXA8CONiuu2mZObnTD5ImgdMwF8LjykAvu37HDq+fcqvZcx2XKFZHUU4IfC/rMPVuL2fG7TS4uOGnkguaixsNxBmLQxz0Z3mStD2nuIuFkoCIiAiIgIi0mdcbGXcPqakkAxxO3bm13kbrBftLiB5oIIm26V2F19Q6leyenMz9yKQaCMPIbuOBBBLbcyL8uSsLgle7FKaGaoZ0TpY2PMd77pc0O3SbDhe3BVAyhhH09X09Pa4llYCPs3u790FXLY3cADeA0QfqIiAiIgIiICIiAiIgIiICIiAiIgKs+3bJ/4P1/rNMLRVd32HASi3SDhzuHeZ7FZhcZtayp+FuGSsiF5Yfro+3eaDdvEe00uHiQeSDjfR1zV6zBLh9Q7rREyxg2/JuI3wPB5v/aKZVTnI+YzlTEIKoX3WPs8DnG4br9OfVJNu0BXDhmFQ0PiILXAEEaggi4IPgg9oiICIiAog9I3HvVaOGkidYzyb7h2xxjgfjc0/CpfVUNr2ZfwmxWZ0ZvHCehj8GaOPm8uN+yyDoPR6wH6QxF1TIOrSxmx1/KSAsHj1N/TvCseo22CZfODYX0s4s6qeZeFrRgBjB33sXfGpJQEREBERAREQEREBFr8cx6DLkLp8WkbFG3m7iT2NA1J7hqsXK+b6XOMXS4NIHgaOadHtPY5p1H8Cg3SIiAiIgIiICIiCN8I2EYfQ1Ek9aDOHSF7IXdWJjSSQ3dHtWvbU20GikWGJtO0MhAa1oADWiwAAsAByAC9ogIiICIiARfioyzfsHosevJg/4pKTfqDeiPbeO+nw28FJqIPhQ0bcOiZFTizI2hjR3AAD+C+6IgIiICIiAiIgIiIIA2y5AxOaR1Y+V1ZACbMa0gwsubfVC4IF9XDXmVFeB5gqMtzCfCJXRSDm3gR2OadHDuIKumo7ztsTo81F0tF+Kzm5L4wNxxNzd8fbc8RY+KDTZI2/wYraLM7RTyf1zfyTjp7XNh49o04qWYKhtU0Pp3B7XC4c0ggjtBHFVFzZs7rsmE/SsX1d7CaPrxn4uI7LOAK85T2gVuS3XwmXqE3MMnWjPi2+ni0goLgIuG2c7VYM+gxub0NQwXdESCHDhvRnmBzFri67lAREQEREBFosy53ospN3sZnaw8ox1pHfdYNeY14aqNMb9JGKK4wOmfIdbPncGDuO625PhcIJoRVmqvSBxSoN4jBF3MjuP33OWKNuuLD+mZ+qj/yQWjRVfbt5xYcZYz/ZM/yWfB6RWJRaSR0r+8seD+7IB+xBZFFB2GekrwGK0fi6F99e5rgLfNdlgu3DC8XIbJM6nceU7S1t7X1kF2jxJCDv0XypqplY0PpnNe08HNII+YX1QEREBERARF+OeGC7zYDmUH6i5vG9o+HZeuMRqog4e4wmR/6DAT5nRcpFt9o66qhp8Oimf00scfSODWNG+8MvYm+l7oJPREQeJoW1LS2doc1wsWuAII7CDxUS562BQ4rvTZXIp5LfkD+Scfs82H5juHFS6iCD9kmxqSklFbmhpYYnHo6c8d9pt0jyDw0Nhz0PDjOCIgIi0ubs2wZLpnVOKHQaNY32nvsSGNHbp5AEoMvGscgy7C6fFZGxRt4udzPINHEk9gUZzZvxHabvx5Pb6lSAlprZLiR/I9EB7Ot+BuO0HRcNhAq9t2Jb+LOLaWEhzo2khjGXO7Gztc61i7jxPYFPtHRsw+NsVG0MYwBrWtFgAOAAXF3Lcvs/4dv4u39pKKM8ZRlhuwOnDukx6pmqXk3NvqwdODiS5x8d4LrKDZnhmHgCKkhdbnI3pD5717rp0VZua3UXPirnt2TxTENcMt0jfZpoP1Uf/qj8t0kotJTQEdhiYR8t1bFFr+ZX6yzhz82z/DZ/boqb4Ymt/ugLTYnsXwzEr7sLoXEe1C8tt4NN2/MLuUUlOqvUcaa5+sseGEIY16PD47uwSpD+yOdu6f1jbg/ohRnj2UqvLLi3FoHx2Pt2uw/dkHVPzVu18K2ijxGN0dYxsjHCxa8XBHeCupp96vUTi596P3eJtx0VKwDNVVlh4fg80kVjcta47ju57ODvMKx2y3amzPjDFWBsdVG27mA9V7eBfGD38Rra6hnaxs8GS52yYcD6tNo25JLHjUsJOtragnv7Fy2V8eflmshqqYkGJ4JA5svZ7T4tuPNWqzepvURco5SgmMThc5F4hlE7Q5nBwBHgRcL2pmBaLNedaXJcYkxmTd3r7jALvfa191o7N4a8Bdb1cjtOyP8Ah3QmCAtbMxwfE95IaHXs4OIBNi0kcDrZBFeYvSMqKoluAQMhbrZ8v1jyNdd0Wa093W81HGKZqrszv/lConmL/c3nbvC1mxN6o4cAFM+XfRyp6WzswTumd+ZF9WwaDTe1cdeengpIwHJlFlgWwenji+0BvPOt9ZHXcfMoKxYFssxPMBHqtLIxp/pJx0Tbdo3rFw+6CpDy/wCjlLE9kmK1YYWkO3adm84EG4tI42FiOO6VOiICIiAiIgIiICqttezo/NmISNY68FO4xxNHDTR7z2kuB17APOz+LT+q08rx7kb3fJpP+CpMgstsVwhuGYTG9o607nSOPbrut8g1o/b2rvFzWzb+aaO39S1dKvnmrqmq/XM+s923TygREWsyIiICIiAiIg4za/hgxLCKi41iDZAezdcCf3bqsCtJtZqRS4NVEm28xrR8UjG2+RVZ8GojiVTDCzUyysYB3ueG/wCKt+xzPkVfn7Qgu81ysFZ0dNCDraJmp+4FmrzGwRANZoALAdwXpd1EIiICIiAiIgIiICIiAiIgxMXhNRTzMbxdG9o8SwhUnV4nDeFlSvHMP+iaqaDX6qV7BfiQ1xAPmBdBZDY9V+t4PTk+7vs/Rkc0fsC7RRN6PWKiaknpnHWOUSAX917QNB2bzCfiUsqga+jwam5Hz78W1TOYgREWk9CIiAiIgIi/HODBd2gHElZEXbf8aFJQx0w9qokvb7EdiT+k5o8+5cTsEy4cYxPp3jqUjd8n7bgWsH94/CtZtBx1+0TFdzCgZGgiCFrdd6zjd4A/OJJv2AX4aWE2dZJbkWibA0h0juvK8c5COA7gNB4X5q97dYmxp6aZ5zxlrVzmXUIiLoPAiIgIiICIiAiIgIiICIiAqsbbsJOFYzMfdnayZvgW7rv32OVp1DXpH4D09PT1kYN4nmJxFvZeN4E89HNt8Xeg4LYhjf0XijYnmzaljoz2bwG+wnzaR8Ssiqb4XiDsJning9qJ7XjW2rXB1r+St9heINxaCOemN2Ssa9p4aOaHDQ+Kqe+WfDcpuR1jH6wntTwwykRFX0oiIgIiICh7bNtEcwnDMDJMjrCZ7NTrwhZbW5uL27hzNtttN2o/Q34jlz6yrk6hLBvdGXaAADjIb6Dlz5A5OynZH+DpFdmLr1brkMd1hFfUknnIeZ5XPirHtW3TMxeuxw6R7oq6+kPex7ZV+CTfXMZF6qRtms4iJh4jveeZ5cBzvKCIrSgEREBERAREQEREBERAREQEREBafN+AtzPQz0sv9Kwgdzx1mHycAfJbhEFH5YjA4tlFi0kEHkQbEKwOwfMn0nQupZT16V2l+cbyXN+R3h3adqjrbblr8H8VkfELR1I6ZvZvEkSD9IE/EtdsszIMsYnFJMbRy/UvJ5NeRYnwcGnwBXP3HT+fp6ojnHGHuicStIiIqG2RERAURbT9rLoHnD8qEumJ3HzR9YtcTboohY3ceBI4XsNeGRtm2jnBGeo4M+08g+te3jHGR7IPJzvmB2EgrH2CbOwxoxTFGneNxTtd+baxmt36gd1zzBVk2vbYriL12OHSPeUVdfSHUbLdlbMptFVi9pKyQbxLtejvqWtJ97XVykZEVoQCIiAiIgIiICIiAiIgIiICIiAiIgIiIIy2/ZcGLYb6wwdekcHX59G4hrx4eyfhVaVcbPcYlwutEug9Vn1te1onm9u7iqcoLd5RxE4vQU08vtSQsceeu6L6+K2602TaI4dh9LE/iyCMHx3QtyvnF3HmVY5ZluRyFos7ZnblGilqX6uaLMb2yHRo8L6nuBW9UO+kXWlkVJCPZe+V58WNY0fslKn0VmL9+i3PKf8AWKpxGUW4BRvzticUdY4udUzjpHc90neeR4NBt4K4MEDaZoZAA1rQAGjQADQAKqexz+fKP7z/APsyK2Cv8RiMQ1BERZBERAREQEREBERAREQEREBERAREQEReZJBCC6UhoAuSTYAdpKDkdrmJjC8Gqi42MkfRDvMhDLfIlVPiALh01w24uRxtfW3kpp225/oceiFLQTSSvjJP1IZ0O/YAF8jmlzrAkWYbam5UdwbPanEqUVeB7tXH77YLmWN1tWyQ+1fwvfiNEFiMt57oMxgNwmdm8BYRO6jwB2MdYkd4uuiVMXNdSus4FjmnncEEftBXTYPtQxLBABTVL3NHuS2kFuy7gSPIhVi/sU5zaq+v8pou+q1ChX0juND/AMx/4Fpqb0ga6M/jMVO8fZa9p+e8Vq8zZpqdr09PBR09pI98NbGS6++WXc4kdUDcGqaDbb9jUU11xGIz1+UlVcTGHz2LwGbG6Us90yOPh0Tx/FwVrFHGzHZAzJBFTXPMlUWFp3fybAeIbpd3LU9mgCkdWdCIiICIiAiIgIiICIiAiIgIiICIiAiIgLVZoy7HmuklpK6+5KLXHFrgQWuHeCAfJbVEFQc5bPqvJEhbiMZMZJDJ2ascOWvunX2Tr48VqMFxyfL0onwmR0Ug03mniOYI4EaDQ9gU27Vts8cDZKDA2MmcQWySytD429zI3Ah57z1Rp7XKDKapbG/eqGNkaTct1bfnYFtreSCQmbcJ63q5io6OsYeO/HuvPZ1rkW+Ffc58wLEG/wAo4QWH/h3Bo8i0sK02F0+A4ownEZKyik/NG7PH8JEe95Hh2lb6h2e4FWWtjFr8nhkfz3uCDAqsXy28gxUVY37LJNPA78hPyK6nJGfKakk9W2c4S90kpG+6WS1hawL5Dv2aONrgam2pWVhmzDLsR+txCOc/muq4R8ujIK7nDqzB8hU59QlpYYzxLZGue8gaXIJc425eKDpcMEwjH0qYzIbk9CHNYNdGjeJJsNL6X42HBZa1OWcwtzRB6xSseyJzj0ZkG657QbdIG8mm1xfUjXRbZAREQEREBERAREQEREBERAREQEREBERAREQRVtfzLhFDenx2m9aqd24awGNzQdQTOLEAkcBfvFlXyBsVVOBMTBE5/tAdKWNJ7LtLrDwP8FZ3ajsxZn2IPpyI6qIERvPsuHHo5O6/A8ifEKs+OYBPluZ0GLRuje08HcCO1p4Ed4Qd/wD6AqytYJsFqaSpicLte172lw8Nwj95YcuwfFoxcRRn7srVz2Uc/VmSXE4PJZrjd0TxvRuNrXLeR7wQdApJpfSXkY38boWOd2smLB+iY3fxQcdTbFMWqH7hptz7b3sDfmCT+xd/lTYPBgIFVnWaN4j6xiabQi2o6R7rF3LSwHLULH/1mj/u/wD6j/4rnYsCxfbNP0tYXx029drpbthY0m4ETNN87rvaA15kIJ9y3mSnzJG52Cneiif0YeG7rCWgX6PtaL2va2mmi261GVctRZRpI6SguWxjVzuLnE3c4+JJ05cFt0BERAREQEREBERAREQEREBERAREQEREBERAWuxvLtNmNnR4xCyZvEB4uQe1ruIPeCtiiCOazYXhDQ57o5IwASSJX2A4niTooUze7B6LeiywyeZ2o6eR+7GO9jbXdr22HirM5xqfU8PqpD7lPK7TujcVWfKGyavzhuvgj6GB1j083VbunmxvtO01FhbvF0Ev7Kdm1AcPpautp2SzyN6Qvlu4XLiW2YTu6C3LvUoNbuizdB3LAy/hQwKkgpmu3hBEyPeta+60NvbvstggIiICIiAiIgIiICIiAiIgIiICIiAiIgIiICIiAiIg1mZf9km+4VsIfZHgP4IiD2iIgIiICIiAiIgIiICIiAiIgIiIP//Z"/>
          <p:cNvSpPr>
            <a:spLocks noChangeAspect="1" noChangeArrowheads="1"/>
          </p:cNvSpPr>
          <p:nvPr userDrawn="1"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7" name="AutoShape 6" descr="data:image/jpeg;base64,/9j/4AAQSkZJRgABAQAAAQABAAD/2wCEAAkGBhMGEBURBxQVExQTFhgXGRMSGRgWGBsWHBUVFRgXFRUbGyYiHyEjGhQaIDIhIycpLCwsFx8xNTUsNSYsLCkBCQoKDgwOFw8PGS0lHyAuNDUwNS8xKTUqLCk1KiksKSksLTUsKSwsLSk1NS8vNC8wNTUsNSw1MCovNSwpLDUsKf/AABEIAOEA4AMBIgACEQEDEQH/xAAcAAEAAgMBAQEAAAAAAAAAAAAABwgEBQYCAwH/xABMEAABAwIDBAYGBAkICwAAAAABAAIDBBEFBiEHEjFBEyJRYXGBCBQyQoKRFSNichYkM1KSk6GisSU1Q1ODssHRFxg0VWSEpLPD0uP/xAAbAQEAAgMBAQAAAAAAAAAAAAAAAwYBBAUCB//EAC4RAQABAwIEBAMJAAAAAAAAAAABAgMRBAUhMUGxEhNRwTJhkRQiI3GBodHh8f/aAAwDAQACEQMRAD8AnFERAREQEREBERBBW27PWJYRP6pD+LU723ZLETvyt4OvJ7trjqix7zdbvYRtBOOQmgxJxM0DbxudxfCCBYnmWXA8CONiuu2mZObnTD5ImgdMwF8LjykAvu37HDq+fcqvZcx2XKFZHUU4IfC/rMPVuL2fG7TS4uOGnkguaixsNxBmLQxz0Z3mStD2nuIuFkoCIiAiIgIi0mdcbGXcPqakkAxxO3bm13kbrBftLiB5oIIm26V2F19Q6leyenMz9yKQaCMPIbuOBBBLbcyL8uSsLgle7FKaGaoZ0TpY2PMd77pc0O3SbDhe3BVAyhhH09X09Pa4llYCPs3u790FXLY3cADeA0QfqIiAiIgIiICIiAiIgIiICIiAiIgKs+3bJ/4P1/rNMLRVd32HASi3SDhzuHeZ7FZhcZtayp+FuGSsiF5Yfro+3eaDdvEe00uHiQeSDjfR1zV6zBLh9Q7rREyxg2/JuI3wPB5v/aKZVTnI+YzlTEIKoX3WPs8DnG4br9OfVJNu0BXDhmFQ0PiILXAEEaggi4IPgg9oiICIiAog9I3HvVaOGkidYzyb7h2xxjgfjc0/CpfVUNr2ZfwmxWZ0ZvHCehj8GaOPm8uN+yyDoPR6wH6QxF1TIOrSxmx1/KSAsHj1N/TvCseo22CZfODYX0s4s6qeZeFrRgBjB33sXfGpJQEREBERAREQEREBFr8cx6DLkLp8WkbFG3m7iT2NA1J7hqsXK+b6XOMXS4NIHgaOadHtPY5p1H8Cg3SIiAiIgIiICIiCN8I2EYfQ1Ek9aDOHSF7IXdWJjSSQ3dHtWvbU20GikWGJtO0MhAa1oADWiwAAsAByAC9ogIiICIiARfioyzfsHosevJg/4pKTfqDeiPbeO+nw28FJqIPhQ0bcOiZFTizI2hjR3AAD+C+6IgIiICIiAiIgIiIIA2y5AxOaR1Y+V1ZACbMa0gwsubfVC4IF9XDXmVFeB5gqMtzCfCJXRSDm3gR2OadHDuIKumo7ztsTo81F0tF+Kzm5L4wNxxNzd8fbc8RY+KDTZI2/wYraLM7RTyf1zfyTjp7XNh49o04qWYKhtU0Pp3B7XC4c0ggjtBHFVFzZs7rsmE/SsX1d7CaPrxn4uI7LOAK85T2gVuS3XwmXqE3MMnWjPi2+ni0goLgIuG2c7VYM+gxub0NQwXdESCHDhvRnmBzFri67lAREQEREBFosy53ospN3sZnaw8ox1pHfdYNeY14aqNMb9JGKK4wOmfIdbPncGDuO625PhcIJoRVmqvSBxSoN4jBF3MjuP33OWKNuuLD+mZ+qj/yQWjRVfbt5xYcZYz/ZM/yWfB6RWJRaSR0r+8seD+7IB+xBZFFB2GekrwGK0fi6F99e5rgLfNdlgu3DC8XIbJM6nceU7S1t7X1kF2jxJCDv0XypqplY0PpnNe08HNII+YX1QEREBERARF+OeGC7zYDmUH6i5vG9o+HZeuMRqog4e4wmR/6DAT5nRcpFt9o66qhp8Oimf00scfSODWNG+8MvYm+l7oJPREQeJoW1LS2doc1wsWuAII7CDxUS562BQ4rvTZXIp5LfkD+Scfs82H5juHFS6iCD9kmxqSklFbmhpYYnHo6c8d9pt0jyDw0Nhz0PDjOCIgIi0ubs2wZLpnVOKHQaNY32nvsSGNHbp5AEoMvGscgy7C6fFZGxRt4udzPINHEk9gUZzZvxHabvx5Pb6lSAlprZLiR/I9EB7Ot+BuO0HRcNhAq9t2Jb+LOLaWEhzo2khjGXO7Gztc61i7jxPYFPtHRsw+NsVG0MYwBrWtFgAOAAXF3Lcvs/4dv4u39pKKM8ZRlhuwOnDukx6pmqXk3NvqwdODiS5x8d4LrKDZnhmHgCKkhdbnI3pD5717rp0VZua3UXPirnt2TxTENcMt0jfZpoP1Uf/qj8t0kotJTQEdhiYR8t1bFFr+ZX6yzhz82z/DZ/boqb4Ymt/ugLTYnsXwzEr7sLoXEe1C8tt4NN2/MLuUUlOqvUcaa5+sseGEIY16PD47uwSpD+yOdu6f1jbg/ohRnj2UqvLLi3FoHx2Pt2uw/dkHVPzVu18K2ijxGN0dYxsjHCxa8XBHeCupp96vUTi596P3eJtx0VKwDNVVlh4fg80kVjcta47ju57ODvMKx2y3amzPjDFWBsdVG27mA9V7eBfGD38Rra6hnaxs8GS52yYcD6tNo25JLHjUsJOtragnv7Fy2V8eflmshqqYkGJ4JA5svZ7T4tuPNWqzepvURco5SgmMThc5F4hlE7Q5nBwBHgRcL2pmBaLNedaXJcYkxmTd3r7jALvfa191o7N4a8Bdb1cjtOyP8Ah3QmCAtbMxwfE95IaHXs4OIBNi0kcDrZBFeYvSMqKoluAQMhbrZ8v1jyNdd0Wa093W81HGKZqrszv/lConmL/c3nbvC1mxN6o4cAFM+XfRyp6WzswTumd+ZF9WwaDTe1cdeengpIwHJlFlgWwenji+0BvPOt9ZHXcfMoKxYFssxPMBHqtLIxp/pJx0Tbdo3rFw+6CpDy/wCjlLE9kmK1YYWkO3adm84EG4tI42FiOO6VOiICIiAiIgIiICqttezo/NmISNY68FO4xxNHDTR7z2kuB17APOz+LT+q08rx7kb3fJpP+CpMgstsVwhuGYTG9o607nSOPbrut8g1o/b2rvFzWzb+aaO39S1dKvnmrqmq/XM+s923TygREWsyIiICIiAiIg4za/hgxLCKi41iDZAezdcCf3bqsCtJtZqRS4NVEm28xrR8UjG2+RVZ8GojiVTDCzUyysYB3ueG/wCKt+xzPkVfn7Qgu81ysFZ0dNCDraJmp+4FmrzGwRANZoALAdwXpd1EIiICIiAiIgIiICIiAiIgxMXhNRTzMbxdG9o8SwhUnV4nDeFlSvHMP+iaqaDX6qV7BfiQ1xAPmBdBZDY9V+t4PTk+7vs/Rkc0fsC7RRN6PWKiaknpnHWOUSAX917QNB2bzCfiUsqga+jwam5Hz78W1TOYgREWk9CIiAiIgIi/HODBd2gHElZEXbf8aFJQx0w9qokvb7EdiT+k5o8+5cTsEy4cYxPp3jqUjd8n7bgWsH94/CtZtBx1+0TFdzCgZGgiCFrdd6zjd4A/OJJv2AX4aWE2dZJbkWibA0h0juvK8c5COA7gNB4X5q97dYmxp6aZ5zxlrVzmXUIiLoPAiIgIiICIiAiIgIiICIiAqsbbsJOFYzMfdnayZvgW7rv32OVp1DXpH4D09PT1kYN4nmJxFvZeN4E89HNt8Xeg4LYhjf0XijYnmzaljoz2bwG+wnzaR8Ssiqb4XiDsJning9qJ7XjW2rXB1r+St9heINxaCOemN2Ssa9p4aOaHDQ+Kqe+WfDcpuR1jH6wntTwwykRFX0oiIgIiICh7bNtEcwnDMDJMjrCZ7NTrwhZbW5uL27hzNtttN2o/Q34jlz6yrk6hLBvdGXaAADjIb6Dlz5A5OynZH+DpFdmLr1brkMd1hFfUknnIeZ5XPirHtW3TMxeuxw6R7oq6+kPex7ZV+CTfXMZF6qRtms4iJh4jveeZ5cBzvKCIrSgEREBERAREQEREBERAREQEREBafN+AtzPQz0sv9Kwgdzx1mHycAfJbhEFH5YjA4tlFi0kEHkQbEKwOwfMn0nQupZT16V2l+cbyXN+R3h3adqjrbblr8H8VkfELR1I6ZvZvEkSD9IE/EtdsszIMsYnFJMbRy/UvJ5NeRYnwcGnwBXP3HT+fp6ojnHGHuicStIiIqG2RERAURbT9rLoHnD8qEumJ3HzR9YtcTboohY3ceBI4XsNeGRtm2jnBGeo4M+08g+te3jHGR7IPJzvmB2EgrH2CbOwxoxTFGneNxTtd+baxmt36gd1zzBVk2vbYriL12OHSPeUVdfSHUbLdlbMptFVi9pKyQbxLtejvqWtJ97XVykZEVoQCIiAiIgIiICIiAiIgIiICIiAiIgIiIIy2/ZcGLYb6wwdekcHX59G4hrx4eyfhVaVcbPcYlwutEug9Vn1te1onm9u7iqcoLd5RxE4vQU08vtSQsceeu6L6+K2602TaI4dh9LE/iyCMHx3QtyvnF3HmVY5ZluRyFos7ZnblGilqX6uaLMb2yHRo8L6nuBW9UO+kXWlkVJCPZe+V58WNY0fslKn0VmL9+i3PKf8AWKpxGUW4BRvzticUdY4udUzjpHc90neeR4NBt4K4MEDaZoZAA1rQAGjQADQAKqexz+fKP7z/APsyK2Cv8RiMQ1BERZBERAREQEREBERAREQEREBERAREQEReZJBCC6UhoAuSTYAdpKDkdrmJjC8Gqi42MkfRDvMhDLfIlVPiALh01w24uRxtfW3kpp225/oceiFLQTSSvjJP1IZ0O/YAF8jmlzrAkWYbam5UdwbPanEqUVeB7tXH77YLmWN1tWyQ+1fwvfiNEFiMt57oMxgNwmdm8BYRO6jwB2MdYkd4uuiVMXNdSus4FjmnncEEftBXTYPtQxLBABTVL3NHuS2kFuy7gSPIhVi/sU5zaq+v8pou+q1ChX0juND/AMx/4Fpqb0ga6M/jMVO8fZa9p+e8Vq8zZpqdr09PBR09pI98NbGS6++WXc4kdUDcGqaDbb9jUU11xGIz1+UlVcTGHz2LwGbG6Us90yOPh0Tx/FwVrFHGzHZAzJBFTXPMlUWFp3fybAeIbpd3LU9mgCkdWdCIiICIiAiIgIiICIiAiIgIiICIiAiIgLVZoy7HmuklpK6+5KLXHFrgQWuHeCAfJbVEFQc5bPqvJEhbiMZMZJDJ2ascOWvunX2Tr48VqMFxyfL0onwmR0Ug03mniOYI4EaDQ9gU27Vts8cDZKDA2MmcQWySytD429zI3Ah57z1Rp7XKDKapbG/eqGNkaTct1bfnYFtreSCQmbcJ63q5io6OsYeO/HuvPZ1rkW+Ffc58wLEG/wAo4QWH/h3Bo8i0sK02F0+A4ownEZKyik/NG7PH8JEe95Hh2lb6h2e4FWWtjFr8nhkfz3uCDAqsXy28gxUVY37LJNPA78hPyK6nJGfKakk9W2c4S90kpG+6WS1hawL5Dv2aONrgam2pWVhmzDLsR+txCOc/muq4R8ujIK7nDqzB8hU59QlpYYzxLZGue8gaXIJc425eKDpcMEwjH0qYzIbk9CHNYNdGjeJJsNL6X42HBZa1OWcwtzRB6xSseyJzj0ZkG657QbdIG8mm1xfUjXRbZAREQEREBERAREQEREBERAREQEREBERAREQRVtfzLhFDenx2m9aqd24awGNzQdQTOLEAkcBfvFlXyBsVVOBMTBE5/tAdKWNJ7LtLrDwP8FZ3ajsxZn2IPpyI6qIERvPsuHHo5O6/A8ifEKs+OYBPluZ0GLRuje08HcCO1p4Ed4Qd/wD6AqytYJsFqaSpicLte172lw8Nwj95YcuwfFoxcRRn7srVz2Uc/VmSXE4PJZrjd0TxvRuNrXLeR7wQdApJpfSXkY38boWOd2smLB+iY3fxQcdTbFMWqH7hptz7b3sDfmCT+xd/lTYPBgIFVnWaN4j6xiabQi2o6R7rF3LSwHLULH/1mj/u/wD6j/4rnYsCxfbNP0tYXx029drpbthY0m4ETNN87rvaA15kIJ9y3mSnzJG52Cneiif0YeG7rCWgX6PtaL2va2mmi261GVctRZRpI6SguWxjVzuLnE3c4+JJ05cFt0BERAREQEREBERAREQEREBERAREQEREBERAWuxvLtNmNnR4xCyZvEB4uQe1ruIPeCtiiCOazYXhDQ57o5IwASSJX2A4niTooUze7B6LeiywyeZ2o6eR+7GO9jbXdr22HirM5xqfU8PqpD7lPK7TujcVWfKGyavzhuvgj6GB1j083VbunmxvtO01FhbvF0Ev7Kdm1AcPpautp2SzyN6Qvlu4XLiW2YTu6C3LvUoNbuizdB3LAy/hQwKkgpmu3hBEyPeta+60NvbvstggIiICIiAiIgIiICIiAiIgIiICIiAiIgIiICIiAiIg1mZf9km+4VsIfZHgP4IiD2iIgIiICIiAiIgIiICIiAiIgIiIP//Z"/>
          <p:cNvSpPr>
            <a:spLocks noChangeAspect="1" noChangeArrowheads="1"/>
          </p:cNvSpPr>
          <p:nvPr userDrawn="1"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8" name="AutoShape 8" descr="data:image/jpeg;base64,/9j/4AAQSkZJRgABAQAAAQABAAD/2wCEAAkGBhMGEBURBxQVExQTFhgXGRMSGRgWGBsWHBUVFRgXFRUbGyYiHyEjGhQaIDIhIycpLCwsFx8xNTUsNSYsLCkBCQoKDgwOFw8PGS0lHyAuNDUwNS8xKTUqLCk1KiksKSksLTUsKSwsLSk1NS8vNC8wNTUsNSw1MCovNSwpLDUsKf/AABEIAOEA4AMBIgACEQEDEQH/xAAcAAEAAgMBAQEAAAAAAAAAAAAABwgEBQYCAwH/xABMEAABAwIDBAYGBAkICwAAAAABAAIDBBEFBiEHEjFBEyJRYXGBCBQyQoKRFSNichYkM1KSk6GisSU1Q1ODssHRFxg0VWSEpLPD0uP/xAAbAQEAAgMBAQAAAAAAAAAAAAAAAwYBBAUCB//EAC4RAQABAwIEBAMJAAAAAAAAAAABAgMRBAUhMUGxEhNRwTJhkRQiI3GBodHh8f/aAAwDAQACEQMRAD8AnFERAREQEREBERBBW27PWJYRP6pD+LU723ZLETvyt4OvJ7trjqix7zdbvYRtBOOQmgxJxM0DbxudxfCCBYnmWXA8CONiuu2mZObnTD5ImgdMwF8LjykAvu37HDq+fcqvZcx2XKFZHUU4IfC/rMPVuL2fG7TS4uOGnkguaixsNxBmLQxz0Z3mStD2nuIuFkoCIiAiIgIi0mdcbGXcPqakkAxxO3bm13kbrBftLiB5oIIm26V2F19Q6leyenMz9yKQaCMPIbuOBBBLbcyL8uSsLgle7FKaGaoZ0TpY2PMd77pc0O3SbDhe3BVAyhhH09X09Pa4llYCPs3u790FXLY3cADeA0QfqIiAiIgIiICIiAiIgIiICIiAiIgKs+3bJ/4P1/rNMLRVd32HASi3SDhzuHeZ7FZhcZtayp+FuGSsiF5Yfro+3eaDdvEe00uHiQeSDjfR1zV6zBLh9Q7rREyxg2/JuI3wPB5v/aKZVTnI+YzlTEIKoX3WPs8DnG4br9OfVJNu0BXDhmFQ0PiILXAEEaggi4IPgg9oiICIiAog9I3HvVaOGkidYzyb7h2xxjgfjc0/CpfVUNr2ZfwmxWZ0ZvHCehj8GaOPm8uN+yyDoPR6wH6QxF1TIOrSxmx1/KSAsHj1N/TvCseo22CZfODYX0s4s6qeZeFrRgBjB33sXfGpJQEREBERAREQEREBFr8cx6DLkLp8WkbFG3m7iT2NA1J7hqsXK+b6XOMXS4NIHgaOadHtPY5p1H8Cg3SIiAiIgIiICIiCN8I2EYfQ1Ek9aDOHSF7IXdWJjSSQ3dHtWvbU20GikWGJtO0MhAa1oADWiwAAsAByAC9ogIiICIiARfioyzfsHosevJg/4pKTfqDeiPbeO+nw28FJqIPhQ0bcOiZFTizI2hjR3AAD+C+6IgIiICIiAiIgIiIIA2y5AxOaR1Y+V1ZACbMa0gwsubfVC4IF9XDXmVFeB5gqMtzCfCJXRSDm3gR2OadHDuIKumo7ztsTo81F0tF+Kzm5L4wNxxNzd8fbc8RY+KDTZI2/wYraLM7RTyf1zfyTjp7XNh49o04qWYKhtU0Pp3B7XC4c0ggjtBHFVFzZs7rsmE/SsX1d7CaPrxn4uI7LOAK85T2gVuS3XwmXqE3MMnWjPi2+ni0goLgIuG2c7VYM+gxub0NQwXdESCHDhvRnmBzFri67lAREQEREBFosy53ospN3sZnaw8ox1pHfdYNeY14aqNMb9JGKK4wOmfIdbPncGDuO625PhcIJoRVmqvSBxSoN4jBF3MjuP33OWKNuuLD+mZ+qj/yQWjRVfbt5xYcZYz/ZM/yWfB6RWJRaSR0r+8seD+7IB+xBZFFB2GekrwGK0fi6F99e5rgLfNdlgu3DC8XIbJM6nceU7S1t7X1kF2jxJCDv0XypqplY0PpnNe08HNII+YX1QEREBERARF+OeGC7zYDmUH6i5vG9o+HZeuMRqog4e4wmR/6DAT5nRcpFt9o66qhp8Oimf00scfSODWNG+8MvYm+l7oJPREQeJoW1LS2doc1wsWuAII7CDxUS562BQ4rvTZXIp5LfkD+Scfs82H5juHFS6iCD9kmxqSklFbmhpYYnHo6c8d9pt0jyDw0Nhz0PDjOCIgIi0ubs2wZLpnVOKHQaNY32nvsSGNHbp5AEoMvGscgy7C6fFZGxRt4udzPINHEk9gUZzZvxHabvx5Pb6lSAlprZLiR/I9EB7Ot+BuO0HRcNhAq9t2Jb+LOLaWEhzo2khjGXO7Gztc61i7jxPYFPtHRsw+NsVG0MYwBrWtFgAOAAXF3Lcvs/4dv4u39pKKM8ZRlhuwOnDukx6pmqXk3NvqwdODiS5x8d4LrKDZnhmHgCKkhdbnI3pD5717rp0VZua3UXPirnt2TxTENcMt0jfZpoP1Uf/qj8t0kotJTQEdhiYR8t1bFFr+ZX6yzhz82z/DZ/boqb4Ymt/ugLTYnsXwzEr7sLoXEe1C8tt4NN2/MLuUUlOqvUcaa5+sseGEIY16PD47uwSpD+yOdu6f1jbg/ohRnj2UqvLLi3FoHx2Pt2uw/dkHVPzVu18K2ijxGN0dYxsjHCxa8XBHeCupp96vUTi596P3eJtx0VKwDNVVlh4fg80kVjcta47ju57ODvMKx2y3amzPjDFWBsdVG27mA9V7eBfGD38Rra6hnaxs8GS52yYcD6tNo25JLHjUsJOtragnv7Fy2V8eflmshqqYkGJ4JA5svZ7T4tuPNWqzepvURco5SgmMThc5F4hlE7Q5nBwBHgRcL2pmBaLNedaXJcYkxmTd3r7jALvfa191o7N4a8Bdb1cjtOyP8Ah3QmCAtbMxwfE95IaHXs4OIBNi0kcDrZBFeYvSMqKoluAQMhbrZ8v1jyNdd0Wa093W81HGKZqrszv/lConmL/c3nbvC1mxN6o4cAFM+XfRyp6WzswTumd+ZF9WwaDTe1cdeengpIwHJlFlgWwenji+0BvPOt9ZHXcfMoKxYFssxPMBHqtLIxp/pJx0Tbdo3rFw+6CpDy/wCjlLE9kmK1YYWkO3adm84EG4tI42FiOO6VOiICIiAiIgIiICqttezo/NmISNY68FO4xxNHDTR7z2kuB17APOz+LT+q08rx7kb3fJpP+CpMgstsVwhuGYTG9o607nSOPbrut8g1o/b2rvFzWzb+aaO39S1dKvnmrqmq/XM+s923TygREWsyIiICIiAiIg4za/hgxLCKi41iDZAezdcCf3bqsCtJtZqRS4NVEm28xrR8UjG2+RVZ8GojiVTDCzUyysYB3ueG/wCKt+xzPkVfn7Qgu81ysFZ0dNCDraJmp+4FmrzGwRANZoALAdwXpd1EIiICIiAiIgIiICIiAiIgxMXhNRTzMbxdG9o8SwhUnV4nDeFlSvHMP+iaqaDX6qV7BfiQ1xAPmBdBZDY9V+t4PTk+7vs/Rkc0fsC7RRN6PWKiaknpnHWOUSAX917QNB2bzCfiUsqga+jwam5Hz78W1TOYgREWk9CIiAiIgIi/HODBd2gHElZEXbf8aFJQx0w9qokvb7EdiT+k5o8+5cTsEy4cYxPp3jqUjd8n7bgWsH94/CtZtBx1+0TFdzCgZGgiCFrdd6zjd4A/OJJv2AX4aWE2dZJbkWibA0h0juvK8c5COA7gNB4X5q97dYmxp6aZ5zxlrVzmXUIiLoPAiIgIiICIiAiIgIiICIiAqsbbsJOFYzMfdnayZvgW7rv32OVp1DXpH4D09PT1kYN4nmJxFvZeN4E89HNt8Xeg4LYhjf0XijYnmzaljoz2bwG+wnzaR8Ssiqb4XiDsJning9qJ7XjW2rXB1r+St9heINxaCOemN2Ssa9p4aOaHDQ+Kqe+WfDcpuR1jH6wntTwwykRFX0oiIgIiICh7bNtEcwnDMDJMjrCZ7NTrwhZbW5uL27hzNtttN2o/Q34jlz6yrk6hLBvdGXaAADjIb6Dlz5A5OynZH+DpFdmLr1brkMd1hFfUknnIeZ5XPirHtW3TMxeuxw6R7oq6+kPex7ZV+CTfXMZF6qRtms4iJh4jveeZ5cBzvKCIrSgEREBERAREQEREBERAREQEREBafN+AtzPQz0sv9Kwgdzx1mHycAfJbhEFH5YjA4tlFi0kEHkQbEKwOwfMn0nQupZT16V2l+cbyXN+R3h3adqjrbblr8H8VkfELR1I6ZvZvEkSD9IE/EtdsszIMsYnFJMbRy/UvJ5NeRYnwcGnwBXP3HT+fp6ojnHGHuicStIiIqG2RERAURbT9rLoHnD8qEumJ3HzR9YtcTboohY3ceBI4XsNeGRtm2jnBGeo4M+08g+te3jHGR7IPJzvmB2EgrH2CbOwxoxTFGneNxTtd+baxmt36gd1zzBVk2vbYriL12OHSPeUVdfSHUbLdlbMptFVi9pKyQbxLtejvqWtJ97XVykZEVoQCIiAiIgIiICIiAiIgIiICIiAiIgIiIIy2/ZcGLYb6wwdekcHX59G4hrx4eyfhVaVcbPcYlwutEug9Vn1te1onm9u7iqcoLd5RxE4vQU08vtSQsceeu6L6+K2602TaI4dh9LE/iyCMHx3QtyvnF3HmVY5ZluRyFos7ZnblGilqX6uaLMb2yHRo8L6nuBW9UO+kXWlkVJCPZe+V58WNY0fslKn0VmL9+i3PKf8AWKpxGUW4BRvzticUdY4udUzjpHc90neeR4NBt4K4MEDaZoZAA1rQAGjQADQAKqexz+fKP7z/APsyK2Cv8RiMQ1BERZBERAREQEREBERAREQEREBERAREQEReZJBCC6UhoAuSTYAdpKDkdrmJjC8Gqi42MkfRDvMhDLfIlVPiALh01w24uRxtfW3kpp225/oceiFLQTSSvjJP1IZ0O/YAF8jmlzrAkWYbam5UdwbPanEqUVeB7tXH77YLmWN1tWyQ+1fwvfiNEFiMt57oMxgNwmdm8BYRO6jwB2MdYkd4uuiVMXNdSus4FjmnncEEftBXTYPtQxLBABTVL3NHuS2kFuy7gSPIhVi/sU5zaq+v8pou+q1ChX0juND/AMx/4Fpqb0ga6M/jMVO8fZa9p+e8Vq8zZpqdr09PBR09pI98NbGS6++WXc4kdUDcGqaDbb9jUU11xGIz1+UlVcTGHz2LwGbG6Us90yOPh0Tx/FwVrFHGzHZAzJBFTXPMlUWFp3fybAeIbpd3LU9mgCkdWdCIiICIiAiIgIiICIiAiIgIiICIiAiIgLVZoy7HmuklpK6+5KLXHFrgQWuHeCAfJbVEFQc5bPqvJEhbiMZMZJDJ2ascOWvunX2Tr48VqMFxyfL0onwmR0Ug03mniOYI4EaDQ9gU27Vts8cDZKDA2MmcQWySytD429zI3Ah57z1Rp7XKDKapbG/eqGNkaTct1bfnYFtreSCQmbcJ63q5io6OsYeO/HuvPZ1rkW+Ffc58wLEG/wAo4QWH/h3Bo8i0sK02F0+A4ownEZKyik/NG7PH8JEe95Hh2lb6h2e4FWWtjFr8nhkfz3uCDAqsXy28gxUVY37LJNPA78hPyK6nJGfKakk9W2c4S90kpG+6WS1hawL5Dv2aONrgam2pWVhmzDLsR+txCOc/muq4R8ujIK7nDqzB8hU59QlpYYzxLZGue8gaXIJc425eKDpcMEwjH0qYzIbk9CHNYNdGjeJJsNL6X42HBZa1OWcwtzRB6xSseyJzj0ZkG657QbdIG8mm1xfUjXRbZAREQEREBERAREQEREBERAREQEREBERAREQRVtfzLhFDenx2m9aqd24awGNzQdQTOLEAkcBfvFlXyBsVVOBMTBE5/tAdKWNJ7LtLrDwP8FZ3ajsxZn2IPpyI6qIERvPsuHHo5O6/A8ifEKs+OYBPluZ0GLRuje08HcCO1p4Ed4Qd/wD6AqytYJsFqaSpicLte172lw8Nwj95YcuwfFoxcRRn7srVz2Uc/VmSXE4PJZrjd0TxvRuNrXLeR7wQdApJpfSXkY38boWOd2smLB+iY3fxQcdTbFMWqH7hptz7b3sDfmCT+xd/lTYPBgIFVnWaN4j6xiabQi2o6R7rF3LSwHLULH/1mj/u/wD6j/4rnYsCxfbNP0tYXx029drpbthY0m4ETNN87rvaA15kIJ9y3mSnzJG52Cneiif0YeG7rCWgX6PtaL2va2mmi261GVctRZRpI6SguWxjVzuLnE3c4+JJ05cFt0BERAREQEREBERAREQEREBERAREQEREBERAWuxvLtNmNnR4xCyZvEB4uQe1ruIPeCtiiCOazYXhDQ57o5IwASSJX2A4niTooUze7B6LeiywyeZ2o6eR+7GO9jbXdr22HirM5xqfU8PqpD7lPK7TujcVWfKGyavzhuvgj6GB1j083VbunmxvtO01FhbvF0Ev7Kdm1AcPpautp2SzyN6Qvlu4XLiW2YTu6C3LvUoNbuizdB3LAy/hQwKkgpmu3hBEyPeta+60NvbvstggIiICIiAiIgIiICIiAiIgIiICIiAiIgIiICIiAiIg1mZf9km+4VsIfZHgP4IiD2iIgIiICIiAiIgIiICIiAiIgIiIP//Z"/>
          <p:cNvSpPr>
            <a:spLocks noChangeAspect="1" noChangeArrowheads="1"/>
          </p:cNvSpPr>
          <p:nvPr userDrawn="1"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9" name="AutoShape 10" descr="data:image/jpeg;base64,/9j/4AAQSkZJRgABAQAAAQABAAD/2wCEAAkGBhMGEBURBxQVExQTFhgXGRMSGRgWGBsWHBUVFRgXFRUbGyYiHyEjGhQaIDIhIycpLCwsFx8xNTUsNSYsLCkBCQoKDgwOFw8PGS0lHyAuNDUwNS8xKTUqLCk1KiksKSksLTUsKSwsLSk1NS8vNC8wNTUsNSw1MCovNSwpLDUsKf/AABEIAOEA4AMBIgACEQEDEQH/xAAcAAEAAgMBAQEAAAAAAAAAAAAABwgEBQYCAwH/xABMEAABAwIDBAYGBAkICwAAAAABAAIDBBEFBiEHEjFBEyJRYXGBCBQyQoKRFSNichYkM1KSk6GisSU1Q1ODssHRFxg0VWSEpLPD0uP/xAAbAQEAAgMBAQAAAAAAAAAAAAAAAwYBBAUCB//EAC4RAQABAwIEBAMJAAAAAAAAAAABAgMRBAUhMUGxEhNRwTJhkRQiI3GBodHh8f/aAAwDAQACEQMRAD8AnFERAREQEREBERBBW27PWJYRP6pD+LU723ZLETvyt4OvJ7trjqix7zdbvYRtBOOQmgxJxM0DbxudxfCCBYnmWXA8CONiuu2mZObnTD5ImgdMwF8LjykAvu37HDq+fcqvZcx2XKFZHUU4IfC/rMPVuL2fG7TS4uOGnkguaixsNxBmLQxz0Z3mStD2nuIuFkoCIiAiIgIi0mdcbGXcPqakkAxxO3bm13kbrBftLiB5oIIm26V2F19Q6leyenMz9yKQaCMPIbuOBBBLbcyL8uSsLgle7FKaGaoZ0TpY2PMd77pc0O3SbDhe3BVAyhhH09X09Pa4llYCPs3u790FXLY3cADeA0QfqIiAiIgIiICIiAiIgIiICIiAiIgKs+3bJ/4P1/rNMLRVd32HASi3SDhzuHeZ7FZhcZtayp+FuGSsiF5Yfro+3eaDdvEe00uHiQeSDjfR1zV6zBLh9Q7rREyxg2/JuI3wPB5v/aKZVTnI+YzlTEIKoX3WPs8DnG4br9OfVJNu0BXDhmFQ0PiILXAEEaggi4IPgg9oiICIiAog9I3HvVaOGkidYzyb7h2xxjgfjc0/CpfVUNr2ZfwmxWZ0ZvHCehj8GaOPm8uN+yyDoPR6wH6QxF1TIOrSxmx1/KSAsHj1N/TvCseo22CZfODYX0s4s6qeZeFrRgBjB33sXfGpJQEREBERAREQEREBFr8cx6DLkLp8WkbFG3m7iT2NA1J7hqsXK+b6XOMXS4NIHgaOadHtPY5p1H8Cg3SIiAiIgIiICIiCN8I2EYfQ1Ek9aDOHSF7IXdWJjSSQ3dHtWvbU20GikWGJtO0MhAa1oADWiwAAsAByAC9ogIiICIiARfioyzfsHosevJg/4pKTfqDeiPbeO+nw28FJqIPhQ0bcOiZFTizI2hjR3AAD+C+6IgIiICIiAiIgIiIIA2y5AxOaR1Y+V1ZACbMa0gwsubfVC4IF9XDXmVFeB5gqMtzCfCJXRSDm3gR2OadHDuIKumo7ztsTo81F0tF+Kzm5L4wNxxNzd8fbc8RY+KDTZI2/wYraLM7RTyf1zfyTjp7XNh49o04qWYKhtU0Pp3B7XC4c0ggjtBHFVFzZs7rsmE/SsX1d7CaPrxn4uI7LOAK85T2gVuS3XwmXqE3MMnWjPi2+ni0goLgIuG2c7VYM+gxub0NQwXdESCHDhvRnmBzFri67lAREQEREBFosy53ospN3sZnaw8ox1pHfdYNeY14aqNMb9JGKK4wOmfIdbPncGDuO625PhcIJoRVmqvSBxSoN4jBF3MjuP33OWKNuuLD+mZ+qj/yQWjRVfbt5xYcZYz/ZM/yWfB6RWJRaSR0r+8seD+7IB+xBZFFB2GekrwGK0fi6F99e5rgLfNdlgu3DC8XIbJM6nceU7S1t7X1kF2jxJCDv0XypqplY0PpnNe08HNII+YX1QEREBERARF+OeGC7zYDmUH6i5vG9o+HZeuMRqog4e4wmR/6DAT5nRcpFt9o66qhp8Oimf00scfSODWNG+8MvYm+l7oJPREQeJoW1LS2doc1wsWuAII7CDxUS562BQ4rvTZXIp5LfkD+Scfs82H5juHFS6iCD9kmxqSklFbmhpYYnHo6c8d9pt0jyDw0Nhz0PDjOCIgIi0ubs2wZLpnVOKHQaNY32nvsSGNHbp5AEoMvGscgy7C6fFZGxRt4udzPINHEk9gUZzZvxHabvx5Pb6lSAlprZLiR/I9EB7Ot+BuO0HRcNhAq9t2Jb+LOLaWEhzo2khjGXO7Gztc61i7jxPYFPtHRsw+NsVG0MYwBrWtFgAOAAXF3Lcvs/4dv4u39pKKM8ZRlhuwOnDukx6pmqXk3NvqwdODiS5x8d4LrKDZnhmHgCKkhdbnI3pD5717rp0VZua3UXPirnt2TxTENcMt0jfZpoP1Uf/qj8t0kotJTQEdhiYR8t1bFFr+ZX6yzhz82z/DZ/boqb4Ymt/ugLTYnsXwzEr7sLoXEe1C8tt4NN2/MLuUUlOqvUcaa5+sseGEIY16PD47uwSpD+yOdu6f1jbg/ohRnj2UqvLLi3FoHx2Pt2uw/dkHVPzVu18K2ijxGN0dYxsjHCxa8XBHeCupp96vUTi596P3eJtx0VKwDNVVlh4fg80kVjcta47ju57ODvMKx2y3amzPjDFWBsdVG27mA9V7eBfGD38Rra6hnaxs8GS52yYcD6tNo25JLHjUsJOtragnv7Fy2V8eflmshqqYkGJ4JA5svZ7T4tuPNWqzepvURco5SgmMThc5F4hlE7Q5nBwBHgRcL2pmBaLNedaXJcYkxmTd3r7jALvfa191o7N4a8Bdb1cjtOyP8Ah3QmCAtbMxwfE95IaHXs4OIBNi0kcDrZBFeYvSMqKoluAQMhbrZ8v1jyNdd0Wa093W81HGKZqrszv/lConmL/c3nbvC1mxN6o4cAFM+XfRyp6WzswTumd+ZF9WwaDTe1cdeengpIwHJlFlgWwenji+0BvPOt9ZHXcfMoKxYFssxPMBHqtLIxp/pJx0Tbdo3rFw+6CpDy/wCjlLE9kmK1YYWkO3adm84EG4tI42FiOO6VOiICIiAiIgIiICqttezo/NmISNY68FO4xxNHDTR7z2kuB17APOz+LT+q08rx7kb3fJpP+CpMgstsVwhuGYTG9o607nSOPbrut8g1o/b2rvFzWzb+aaO39S1dKvnmrqmq/XM+s923TygREWsyIiICIiAiIg4za/hgxLCKi41iDZAezdcCf3bqsCtJtZqRS4NVEm28xrR8UjG2+RVZ8GojiVTDCzUyysYB3ueG/wCKt+xzPkVfn7Qgu81ysFZ0dNCDraJmp+4FmrzGwRANZoALAdwXpd1EIiICIiAiIgIiICIiAiIgxMXhNRTzMbxdG9o8SwhUnV4nDeFlSvHMP+iaqaDX6qV7BfiQ1xAPmBdBZDY9V+t4PTk+7vs/Rkc0fsC7RRN6PWKiaknpnHWOUSAX917QNB2bzCfiUsqga+jwam5Hz78W1TOYgREWk9CIiAiIgIi/HODBd2gHElZEXbf8aFJQx0w9qokvb7EdiT+k5o8+5cTsEy4cYxPp3jqUjd8n7bgWsH94/CtZtBx1+0TFdzCgZGgiCFrdd6zjd4A/OJJv2AX4aWE2dZJbkWibA0h0juvK8c5COA7gNB4X5q97dYmxp6aZ5zxlrVzmXUIiLoPAiIgIiICIiAiIgIiICIiAqsbbsJOFYzMfdnayZvgW7rv32OVp1DXpH4D09PT1kYN4nmJxFvZeN4E89HNt8Xeg4LYhjf0XijYnmzaljoz2bwG+wnzaR8Ssiqb4XiDsJning9qJ7XjW2rXB1r+St9heINxaCOemN2Ssa9p4aOaHDQ+Kqe+WfDcpuR1jH6wntTwwykRFX0oiIgIiICh7bNtEcwnDMDJMjrCZ7NTrwhZbW5uL27hzNtttN2o/Q34jlz6yrk6hLBvdGXaAADjIb6Dlz5A5OynZH+DpFdmLr1brkMd1hFfUknnIeZ5XPirHtW3TMxeuxw6R7oq6+kPex7ZV+CTfXMZF6qRtms4iJh4jveeZ5cBzvKCIrSgEREBERAREQEREBERAREQEREBafN+AtzPQz0sv9Kwgdzx1mHycAfJbhEFH5YjA4tlFi0kEHkQbEKwOwfMn0nQupZT16V2l+cbyXN+R3h3adqjrbblr8H8VkfELR1I6ZvZvEkSD9IE/EtdsszIMsYnFJMbRy/UvJ5NeRYnwcGnwBXP3HT+fp6ojnHGHuicStIiIqG2RERAURbT9rLoHnD8qEumJ3HzR9YtcTboohY3ceBI4XsNeGRtm2jnBGeo4M+08g+te3jHGR7IPJzvmB2EgrH2CbOwxoxTFGneNxTtd+baxmt36gd1zzBVk2vbYriL12OHSPeUVdfSHUbLdlbMptFVi9pKyQbxLtejvqWtJ97XVykZEVoQCIiAiIgIiICIiAiIgIiICIiAiIgIiIIy2/ZcGLYb6wwdekcHX59G4hrx4eyfhVaVcbPcYlwutEug9Vn1te1onm9u7iqcoLd5RxE4vQU08vtSQsceeu6L6+K2602TaI4dh9LE/iyCMHx3QtyvnF3HmVY5ZluRyFos7ZnblGilqX6uaLMb2yHRo8L6nuBW9UO+kXWlkVJCPZe+V58WNY0fslKn0VmL9+i3PKf8AWKpxGUW4BRvzticUdY4udUzjpHc90neeR4NBt4K4MEDaZoZAA1rQAGjQADQAKqexz+fKP7z/APsyK2Cv8RiMQ1BERZBERAREQEREBERAREQEREBERAREQEReZJBCC6UhoAuSTYAdpKDkdrmJjC8Gqi42MkfRDvMhDLfIlVPiALh01w24uRxtfW3kpp225/oceiFLQTSSvjJP1IZ0O/YAF8jmlzrAkWYbam5UdwbPanEqUVeB7tXH77YLmWN1tWyQ+1fwvfiNEFiMt57oMxgNwmdm8BYRO6jwB2MdYkd4uuiVMXNdSus4FjmnncEEftBXTYPtQxLBABTVL3NHuS2kFuy7gSPIhVi/sU5zaq+v8pou+q1ChX0juND/AMx/4Fpqb0ga6M/jMVO8fZa9p+e8Vq8zZpqdr09PBR09pI98NbGS6++WXc4kdUDcGqaDbb9jUU11xGIz1+UlVcTGHz2LwGbG6Us90yOPh0Tx/FwVrFHGzHZAzJBFTXPMlUWFp3fybAeIbpd3LU9mgCkdWdCIiICIiAiIgIiICIiAiIgIiICIiAiIgLVZoy7HmuklpK6+5KLXHFrgQWuHeCAfJbVEFQc5bPqvJEhbiMZMZJDJ2ascOWvunX2Tr48VqMFxyfL0onwmR0Ug03mniOYI4EaDQ9gU27Vts8cDZKDA2MmcQWySytD429zI3Ah57z1Rp7XKDKapbG/eqGNkaTct1bfnYFtreSCQmbcJ63q5io6OsYeO/HuvPZ1rkW+Ffc58wLEG/wAo4QWH/h3Bo8i0sK02F0+A4ownEZKyik/NG7PH8JEe95Hh2lb6h2e4FWWtjFr8nhkfz3uCDAqsXy28gxUVY37LJNPA78hPyK6nJGfKakk9W2c4S90kpG+6WS1hawL5Dv2aONrgam2pWVhmzDLsR+txCOc/muq4R8ujIK7nDqzB8hU59QlpYYzxLZGue8gaXIJc425eKDpcMEwjH0qYzIbk9CHNYNdGjeJJsNL6X42HBZa1OWcwtzRB6xSseyJzj0ZkG657QbdIG8mm1xfUjXRbZAREQEREBERAREQEREBERAREQEREBERAREQRVtfzLhFDenx2m9aqd24awGNzQdQTOLEAkcBfvFlXyBsVVOBMTBE5/tAdKWNJ7LtLrDwP8FZ3ajsxZn2IPpyI6qIERvPsuHHo5O6/A8ifEKs+OYBPluZ0GLRuje08HcCO1p4Ed4Qd/wD6AqytYJsFqaSpicLte172lw8Nwj95YcuwfFoxcRRn7srVz2Uc/VmSXE4PJZrjd0TxvRuNrXLeR7wQdApJpfSXkY38boWOd2smLB+iY3fxQcdTbFMWqH7hptz7b3sDfmCT+xd/lTYPBgIFVnWaN4j6xiabQi2o6R7rF3LSwHLULH/1mj/u/wD6j/4rnYsCxfbNP0tYXx029drpbthY0m4ETNN87rvaA15kIJ9y3mSnzJG52Cneiif0YeG7rCWgX6PtaL2va2mmi261GVctRZRpI6SguWxjVzuLnE3c4+JJ05cFt0BERAREQEREBERAREQEREBERAREQEREBERAWuxvLtNmNnR4xCyZvEB4uQe1ruIPeCtiiCOazYXhDQ57o5IwASSJX2A4niTooUze7B6LeiywyeZ2o6eR+7GO9jbXdr22HirM5xqfU8PqpD7lPK7TujcVWfKGyavzhuvgj6GB1j083VbunmxvtO01FhbvF0Ev7Kdm1AcPpautp2SzyN6Qvlu4XLiW2YTu6C3LvUoNbuizdB3LAy/hQwKkgpmu3hBEyPeta+60NvbvstggIiICIiAiIgIiICIiAiIgIiICIiAiIgIiICIiAiIg1mZf9km+4VsIfZHgP4IiD2iIgIiICIiAiIgIiICIiAiIgIiIP//Z"/>
          <p:cNvSpPr>
            <a:spLocks noChangeAspect="1" noChangeArrowheads="1"/>
          </p:cNvSpPr>
          <p:nvPr userDrawn="1"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0" name="AutoShape 12" descr="data:image/jpeg;base64,/9j/4AAQSkZJRgABAQAAAQABAAD/2wCEAAkGBhMGEBURBxQVExQTFhgXGRMSGRgWGBsWHBUVFRgXFRUbGyYiHyEjGhQaIDIhIycpLCwsFx8xNTUsNSYsLCkBCQoKDgwOFw8PGS0lHyAuNDUwNS8xKTUqLCk1KiksKSksLTUsKSwsLSk1NS8vNC8wNTUsNSw1MCovNSwpLDUsKf/AABEIAOEA4AMBIgACEQEDEQH/xAAcAAEAAgMBAQEAAAAAAAAAAAAABwgEBQYCAwH/xABMEAABAwIDBAYGBAkICwAAAAABAAIDBBEFBiEHEjFBEyJRYXGBCBQyQoKRFSNichYkM1KSk6GisSU1Q1ODssHRFxg0VWSEpLPD0uP/xAAbAQEAAgMBAQAAAAAAAAAAAAAAAwYBBAUCB//EAC4RAQABAwIEBAMJAAAAAAAAAAABAgMRBAUhMUGxEhNRwTJhkRQiI3GBodHh8f/aAAwDAQACEQMRAD8AnFERAREQEREBERBBW27PWJYRP6pD+LU723ZLETvyt4OvJ7trjqix7zdbvYRtBOOQmgxJxM0DbxudxfCCBYnmWXA8CONiuu2mZObnTD5ImgdMwF8LjykAvu37HDq+fcqvZcx2XKFZHUU4IfC/rMPVuL2fG7TS4uOGnkguaixsNxBmLQxz0Z3mStD2nuIuFkoCIiAiIgIi0mdcbGXcPqakkAxxO3bm13kbrBftLiB5oIIm26V2F19Q6leyenMz9yKQaCMPIbuOBBBLbcyL8uSsLgle7FKaGaoZ0TpY2PMd77pc0O3SbDhe3BVAyhhH09X09Pa4llYCPs3u790FXLY3cADeA0QfqIiAiIgIiICIiAiIgIiICIiAiIgKs+3bJ/4P1/rNMLRVd32HASi3SDhzuHeZ7FZhcZtayp+FuGSsiF5Yfro+3eaDdvEe00uHiQeSDjfR1zV6zBLh9Q7rREyxg2/JuI3wPB5v/aKZVTnI+YzlTEIKoX3WPs8DnG4br9OfVJNu0BXDhmFQ0PiILXAEEaggi4IPgg9oiICIiAog9I3HvVaOGkidYzyb7h2xxjgfjc0/CpfVUNr2ZfwmxWZ0ZvHCehj8GaOPm8uN+yyDoPR6wH6QxF1TIOrSxmx1/KSAsHj1N/TvCseo22CZfODYX0s4s6qeZeFrRgBjB33sXfGpJQEREBERAREQEREBFr8cx6DLkLp8WkbFG3m7iT2NA1J7hqsXK+b6XOMXS4NIHgaOadHtPY5p1H8Cg3SIiAiIgIiICIiCN8I2EYfQ1Ek9aDOHSF7IXdWJjSSQ3dHtWvbU20GikWGJtO0MhAa1oADWiwAAsAByAC9ogIiICIiARfioyzfsHosevJg/4pKTfqDeiPbeO+nw28FJqIPhQ0bcOiZFTizI2hjR3AAD+C+6IgIiICIiAiIgIiIIA2y5AxOaR1Y+V1ZACbMa0gwsubfVC4IF9XDXmVFeB5gqMtzCfCJXRSDm3gR2OadHDuIKumo7ztsTo81F0tF+Kzm5L4wNxxNzd8fbc8RY+KDTZI2/wYraLM7RTyf1zfyTjp7XNh49o04qWYKhtU0Pp3B7XC4c0ggjtBHFVFzZs7rsmE/SsX1d7CaPrxn4uI7LOAK85T2gVuS3XwmXqE3MMnWjPi2+ni0goLgIuG2c7VYM+gxub0NQwXdESCHDhvRnmBzFri67lAREQEREBFosy53ospN3sZnaw8ox1pHfdYNeY14aqNMb9JGKK4wOmfIdbPncGDuO625PhcIJoRVmqvSBxSoN4jBF3MjuP33OWKNuuLD+mZ+qj/yQWjRVfbt5xYcZYz/ZM/yWfB6RWJRaSR0r+8seD+7IB+xBZFFB2GekrwGK0fi6F99e5rgLfNdlgu3DC8XIbJM6nceU7S1t7X1kF2jxJCDv0XypqplY0PpnNe08HNII+YX1QEREBERARF+OeGC7zYDmUH6i5vG9o+HZeuMRqog4e4wmR/6DAT5nRcpFt9o66qhp8Oimf00scfSODWNG+8MvYm+l7oJPREQeJoW1LS2doc1wsWuAII7CDxUS562BQ4rvTZXIp5LfkD+Scfs82H5juHFS6iCD9kmxqSklFbmhpYYnHo6c8d9pt0jyDw0Nhz0PDjOCIgIi0ubs2wZLpnVOKHQaNY32nvsSGNHbp5AEoMvGscgy7C6fFZGxRt4udzPINHEk9gUZzZvxHabvx5Pb6lSAlprZLiR/I9EB7Ot+BuO0HRcNhAq9t2Jb+LOLaWEhzo2khjGXO7Gztc61i7jxPYFPtHRsw+NsVG0MYwBrWtFgAOAAXF3Lcvs/4dv4u39pKKM8ZRlhuwOnDukx6pmqXk3NvqwdODiS5x8d4LrKDZnhmHgCKkhdbnI3pD5717rp0VZua3UXPirnt2TxTENcMt0jfZpoP1Uf/qj8t0kotJTQEdhiYR8t1bFFr+ZX6yzhz82z/DZ/boqb4Ymt/ugLTYnsXwzEr7sLoXEe1C8tt4NN2/MLuUUlOqvUcaa5+sseGEIY16PD47uwSpD+yOdu6f1jbg/ohRnj2UqvLLi3FoHx2Pt2uw/dkHVPzVu18K2ijxGN0dYxsjHCxa8XBHeCupp96vUTi596P3eJtx0VKwDNVVlh4fg80kVjcta47ju57ODvMKx2y3amzPjDFWBsdVG27mA9V7eBfGD38Rra6hnaxs8GS52yYcD6tNo25JLHjUsJOtragnv7Fy2V8eflmshqqYkGJ4JA5svZ7T4tuPNWqzepvURco5SgmMThc5F4hlE7Q5nBwBHgRcL2pmBaLNedaXJcYkxmTd3r7jALvfa191o7N4a8Bdb1cjtOyP8Ah3QmCAtbMxwfE95IaHXs4OIBNi0kcDrZBFeYvSMqKoluAQMhbrZ8v1jyNdd0Wa093W81HGKZqrszv/lConmL/c3nbvC1mxN6o4cAFM+XfRyp6WzswTumd+ZF9WwaDTe1cdeengpIwHJlFlgWwenji+0BvPOt9ZHXcfMoKxYFssxPMBHqtLIxp/pJx0Tbdo3rFw+6CpDy/wCjlLE9kmK1YYWkO3adm84EG4tI42FiOO6VOiICIiAiIgIiICqttezo/NmISNY68FO4xxNHDTR7z2kuB17APOz+LT+q08rx7kb3fJpP+CpMgstsVwhuGYTG9o607nSOPbrut8g1o/b2rvFzWzb+aaO39S1dKvnmrqmq/XM+s923TygREWsyIiICIiAiIg4za/hgxLCKi41iDZAezdcCf3bqsCtJtZqRS4NVEm28xrR8UjG2+RVZ8GojiVTDCzUyysYB3ueG/wCKt+xzPkVfn7Qgu81ysFZ0dNCDraJmp+4FmrzGwRANZoALAdwXpd1EIiICIiAiIgIiICIiAiIgxMXhNRTzMbxdG9o8SwhUnV4nDeFlSvHMP+iaqaDX6qV7BfiQ1xAPmBdBZDY9V+t4PTk+7vs/Rkc0fsC7RRN6PWKiaknpnHWOUSAX917QNB2bzCfiUsqga+jwam5Hz78W1TOYgREWk9CIiAiIgIi/HODBd2gHElZEXbf8aFJQx0w9qokvb7EdiT+k5o8+5cTsEy4cYxPp3jqUjd8n7bgWsH94/CtZtBx1+0TFdzCgZGgiCFrdd6zjd4A/OJJv2AX4aWE2dZJbkWibA0h0juvK8c5COA7gNB4X5q97dYmxp6aZ5zxlrVzmXUIiLoPAiIgIiICIiAiIgIiICIiAqsbbsJOFYzMfdnayZvgW7rv32OVp1DXpH4D09PT1kYN4nmJxFvZeN4E89HNt8Xeg4LYhjf0XijYnmzaljoz2bwG+wnzaR8Ssiqb4XiDsJning9qJ7XjW2rXB1r+St9heINxaCOemN2Ssa9p4aOaHDQ+Kqe+WfDcpuR1jH6wntTwwykRFX0oiIgIiICh7bNtEcwnDMDJMjrCZ7NTrwhZbW5uL27hzNtttN2o/Q34jlz6yrk6hLBvdGXaAADjIb6Dlz5A5OynZH+DpFdmLr1brkMd1hFfUknnIeZ5XPirHtW3TMxeuxw6R7oq6+kPex7ZV+CTfXMZF6qRtms4iJh4jveeZ5cBzvKCIrSgEREBERAREQEREBERAREQEREBafN+AtzPQz0sv9Kwgdzx1mHycAfJbhEFH5YjA4tlFi0kEHkQbEKwOwfMn0nQupZT16V2l+cbyXN+R3h3adqjrbblr8H8VkfELR1I6ZvZvEkSD9IE/EtdsszIMsYnFJMbRy/UvJ5NeRYnwcGnwBXP3HT+fp6ojnHGHuicStIiIqG2RERAURbT9rLoHnD8qEumJ3HzR9YtcTboohY3ceBI4XsNeGRtm2jnBGeo4M+08g+te3jHGR7IPJzvmB2EgrH2CbOwxoxTFGneNxTtd+baxmt36gd1zzBVk2vbYriL12OHSPeUVdfSHUbLdlbMptFVi9pKyQbxLtejvqWtJ97XVykZEVoQCIiAiIgIiICIiAiIgIiICIiAiIgIiIIy2/ZcGLYb6wwdekcHX59G4hrx4eyfhVaVcbPcYlwutEug9Vn1te1onm9u7iqcoLd5RxE4vQU08vtSQsceeu6L6+K2602TaI4dh9LE/iyCMHx3QtyvnF3HmVY5ZluRyFos7ZnblGilqX6uaLMb2yHRo8L6nuBW9UO+kXWlkVJCPZe+V58WNY0fslKn0VmL9+i3PKf8AWKpxGUW4BRvzticUdY4udUzjpHc90neeR4NBt4K4MEDaZoZAA1rQAGjQADQAKqexz+fKP7z/APsyK2Cv8RiMQ1BERZBERAREQEREBERAREQEREBERAREQEReZJBCC6UhoAuSTYAdpKDkdrmJjC8Gqi42MkfRDvMhDLfIlVPiALh01w24uRxtfW3kpp225/oceiFLQTSSvjJP1IZ0O/YAF8jmlzrAkWYbam5UdwbPanEqUVeB7tXH77YLmWN1tWyQ+1fwvfiNEFiMt57oMxgNwmdm8BYRO6jwB2MdYkd4uuiVMXNdSus4FjmnncEEftBXTYPtQxLBABTVL3NHuS2kFuy7gSPIhVi/sU5zaq+v8pou+q1ChX0juND/AMx/4Fpqb0ga6M/jMVO8fZa9p+e8Vq8zZpqdr09PBR09pI98NbGS6++WXc4kdUDcGqaDbb9jUU11xGIz1+UlVcTGHz2LwGbG6Us90yOPh0Tx/FwVrFHGzHZAzJBFTXPMlUWFp3fybAeIbpd3LU9mgCkdWdCIiICIiAiIgIiICIiAiIgIiICIiAiIgLVZoy7HmuklpK6+5KLXHFrgQWuHeCAfJbVEFQc5bPqvJEhbiMZMZJDJ2ascOWvunX2Tr48VqMFxyfL0onwmR0Ug03mniOYI4EaDQ9gU27Vts8cDZKDA2MmcQWySytD429zI3Ah57z1Rp7XKDKapbG/eqGNkaTct1bfnYFtreSCQmbcJ63q5io6OsYeO/HuvPZ1rkW+Ffc58wLEG/wAo4QWH/h3Bo8i0sK02F0+A4ownEZKyik/NG7PH8JEe95Hh2lb6h2e4FWWtjFr8nhkfz3uCDAqsXy28gxUVY37LJNPA78hPyK6nJGfKakk9W2c4S90kpG+6WS1hawL5Dv2aONrgam2pWVhmzDLsR+txCOc/muq4R8ujIK7nDqzB8hU59QlpYYzxLZGue8gaXIJc425eKDpcMEwjH0qYzIbk9CHNYNdGjeJJsNL6X42HBZa1OWcwtzRB6xSseyJzj0ZkG657QbdIG8mm1xfUjXRbZAREQEREBERAREQEREBERAREQEREBERAREQRVtfzLhFDenx2m9aqd24awGNzQdQTOLEAkcBfvFlXyBsVVOBMTBE5/tAdKWNJ7LtLrDwP8FZ3ajsxZn2IPpyI6qIERvPsuHHo5O6/A8ifEKs+OYBPluZ0GLRuje08HcCO1p4Ed4Qd/wD6AqytYJsFqaSpicLte172lw8Nwj95YcuwfFoxcRRn7srVz2Uc/VmSXE4PJZrjd0TxvRuNrXLeR7wQdApJpfSXkY38boWOd2smLB+iY3fxQcdTbFMWqH7hptz7b3sDfmCT+xd/lTYPBgIFVnWaN4j6xiabQi2o6R7rF3LSwHLULH/1mj/u/wD6j/4rnYsCxfbNP0tYXx029drpbthY0m4ETNN87rvaA15kIJ9y3mSnzJG52Cneiif0YeG7rCWgX6PtaL2va2mmi261GVctRZRpI6SguWxjVzuLnE3c4+JJ05cFt0BERAREQEREBERAREQEREBERAREQEREBERAWuxvLtNmNnR4xCyZvEB4uQe1ruIPeCtiiCOazYXhDQ57o5IwASSJX2A4niTooUze7B6LeiywyeZ2o6eR+7GO9jbXdr22HirM5xqfU8PqpD7lPK7TujcVWfKGyavzhuvgj6GB1j083VbunmxvtO01FhbvF0Ev7Kdm1AcPpautp2SzyN6Qvlu4XLiW2YTu6C3LvUoNbuizdB3LAy/hQwKkgpmu3hBEyPeta+60NvbvstggIiICIiAiIgIiICIiAiIgIiICIiAiIgIiICIiAiIg1mZf9km+4VsIfZHgP4IiD2iIgIiICIiAiIgIiICIiAiIgIiIP//Z"/>
          <p:cNvSpPr>
            <a:spLocks noChangeAspect="1" noChangeArrowheads="1"/>
          </p:cNvSpPr>
          <p:nvPr userDrawn="1"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Rectangle 44"/>
          <p:cNvSpPr/>
          <p:nvPr userDrawn="1"/>
        </p:nvSpPr>
        <p:spPr>
          <a:xfrm>
            <a:off x="-36512" y="-99392"/>
            <a:ext cx="1403648" cy="1116360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ectangle 45"/>
          <p:cNvSpPr/>
          <p:nvPr userDrawn="1"/>
        </p:nvSpPr>
        <p:spPr>
          <a:xfrm>
            <a:off x="0" y="1196752"/>
            <a:ext cx="1403648" cy="54006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476928" cy="2060848"/>
          </a:xfrm>
          <a:prstGeom prst="rect">
            <a:avLst/>
          </a:prstGeom>
          <a:solidFill>
            <a:schemeClr val="accent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25"/>
          <p:cNvSpPr/>
          <p:nvPr/>
        </p:nvSpPr>
        <p:spPr>
          <a:xfrm>
            <a:off x="0" y="4581128"/>
            <a:ext cx="9476928" cy="2276872"/>
          </a:xfrm>
          <a:prstGeom prst="rect">
            <a:avLst/>
          </a:prstGeom>
          <a:solidFill>
            <a:schemeClr val="accent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Query Language 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fo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r Complex Similarity Queries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48608"/>
            <a:ext cx="6400800" cy="88850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orbel" pitchFamily="34" charset="0"/>
              </a:rPr>
              <a:t>Petra </a:t>
            </a:r>
            <a:r>
              <a:rPr lang="en-US" sz="2400" b="1" dirty="0" err="1" smtClean="0">
                <a:latin typeface="Corbel" pitchFamily="34" charset="0"/>
              </a:rPr>
              <a:t>Budikova</a:t>
            </a:r>
            <a:r>
              <a:rPr lang="en-US" sz="2400" dirty="0" smtClean="0">
                <a:latin typeface="Corbel" pitchFamily="34" charset="0"/>
              </a:rPr>
              <a:t>, Michal </a:t>
            </a:r>
            <a:r>
              <a:rPr lang="en-US" sz="2400" dirty="0" err="1" smtClean="0">
                <a:latin typeface="Corbel" pitchFamily="34" charset="0"/>
              </a:rPr>
              <a:t>Batko</a:t>
            </a:r>
            <a:r>
              <a:rPr lang="en-US" sz="2400" dirty="0" smtClean="0">
                <a:latin typeface="Corbel" pitchFamily="34" charset="0"/>
              </a:rPr>
              <a:t>, </a:t>
            </a:r>
            <a:r>
              <a:rPr lang="en-US" sz="2400" dirty="0" err="1" smtClean="0">
                <a:latin typeface="Corbel" pitchFamily="34" charset="0"/>
              </a:rPr>
              <a:t>Pavel</a:t>
            </a:r>
            <a:r>
              <a:rPr lang="en-US" sz="2400" dirty="0" smtClean="0">
                <a:latin typeface="Corbel" pitchFamily="34" charset="0"/>
              </a:rPr>
              <a:t> </a:t>
            </a:r>
            <a:r>
              <a:rPr lang="en-US" sz="2400" dirty="0" err="1" smtClean="0">
                <a:latin typeface="Corbel" pitchFamily="34" charset="0"/>
              </a:rPr>
              <a:t>Zezula</a:t>
            </a:r>
            <a:endParaRPr lang="en-US" sz="2400" dirty="0" smtClean="0">
              <a:latin typeface="Corbel" pitchFamily="34" charset="0"/>
            </a:endParaRPr>
          </a:p>
          <a:p>
            <a:endParaRPr lang="en-US" sz="800" dirty="0" smtClean="0">
              <a:latin typeface="Corbel" pitchFamily="34" charset="0"/>
            </a:endParaRPr>
          </a:p>
          <a:p>
            <a:r>
              <a:rPr lang="en-US" sz="1400" i="1" dirty="0" smtClean="0">
                <a:solidFill>
                  <a:schemeClr val="tx2"/>
                </a:solidFill>
                <a:latin typeface="Corbel" pitchFamily="34" charset="0"/>
              </a:rPr>
              <a:t>Masaryk University, Czech Republic</a:t>
            </a:r>
            <a:endParaRPr lang="cs-CZ" sz="1400" i="1" dirty="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2957" y="5085184"/>
            <a:ext cx="3384376" cy="1152128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447675" algn="l"/>
                <a:tab pos="625475" algn="l"/>
              </a:tabLst>
            </a:pPr>
            <a:r>
              <a:rPr lang="en-US" sz="1000" dirty="0" smtClean="0">
                <a:solidFill>
                  <a:schemeClr val="tx1"/>
                </a:solidFill>
              </a:rPr>
              <a:t>SELECT 	TOP 5 id, </a:t>
            </a:r>
            <a:r>
              <a:rPr lang="en-US" sz="1000" dirty="0" err="1" smtClean="0">
                <a:solidFill>
                  <a:schemeClr val="tx1"/>
                </a:solidFill>
              </a:rPr>
              <a:t>imageBinary</a:t>
            </a:r>
            <a:endParaRPr lang="en-US" sz="1000" dirty="0" smtClean="0">
              <a:solidFill>
                <a:schemeClr val="tx1"/>
              </a:solidFill>
            </a:endParaRPr>
          </a:p>
          <a:p>
            <a:pPr>
              <a:tabLst>
                <a:tab pos="447675" algn="l"/>
                <a:tab pos="625475" algn="l"/>
              </a:tabLst>
            </a:pPr>
            <a:r>
              <a:rPr lang="en-US" sz="1000" dirty="0" smtClean="0">
                <a:solidFill>
                  <a:schemeClr val="tx1"/>
                </a:solidFill>
              </a:rPr>
              <a:t>FROM 	SIMSEARCH :</a:t>
            </a:r>
            <a:r>
              <a:rPr lang="en-US" sz="1000" dirty="0" err="1" smtClean="0">
                <a:solidFill>
                  <a:schemeClr val="tx1"/>
                </a:solidFill>
              </a:rPr>
              <a:t>pyramidSketch</a:t>
            </a:r>
            <a:r>
              <a:rPr lang="en-US" sz="1000" dirty="0" smtClean="0">
                <a:solidFill>
                  <a:schemeClr val="tx1"/>
                </a:solidFill>
              </a:rPr>
              <a:t>  AS </a:t>
            </a:r>
            <a:r>
              <a:rPr lang="en-US" sz="1000" dirty="0" err="1" smtClean="0">
                <a:solidFill>
                  <a:schemeClr val="tx1"/>
                </a:solidFill>
              </a:rPr>
              <a:t>queryObject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</a:p>
          <a:p>
            <a:pPr>
              <a:tabLst>
                <a:tab pos="447675" algn="l"/>
                <a:tab pos="625475" algn="l"/>
              </a:tabLst>
            </a:pPr>
            <a:r>
              <a:rPr lang="en-US" sz="1000" dirty="0" smtClean="0">
                <a:solidFill>
                  <a:schemeClr val="tx1"/>
                </a:solidFill>
              </a:rPr>
              <a:t>	</a:t>
            </a:r>
            <a:r>
              <a:rPr lang="en-US" sz="1000" dirty="0" smtClean="0">
                <a:solidFill>
                  <a:schemeClr val="tx1"/>
                </a:solidFill>
              </a:rPr>
              <a:t>	IN </a:t>
            </a:r>
            <a:r>
              <a:rPr lang="en-US" sz="1000" dirty="0" err="1" smtClean="0">
                <a:solidFill>
                  <a:schemeClr val="tx1"/>
                </a:solidFill>
              </a:rPr>
              <a:t>imageDataset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</a:p>
          <a:p>
            <a:pPr>
              <a:tabLst>
                <a:tab pos="447675" algn="l"/>
                <a:tab pos="625475" algn="l"/>
              </a:tabLst>
            </a:pPr>
            <a:r>
              <a:rPr lang="en-US" sz="1000" dirty="0" smtClean="0">
                <a:solidFill>
                  <a:schemeClr val="tx1"/>
                </a:solidFill>
              </a:rPr>
              <a:t>	</a:t>
            </a:r>
            <a:r>
              <a:rPr lang="en-US" sz="1000" dirty="0" smtClean="0">
                <a:solidFill>
                  <a:schemeClr val="tx1"/>
                </a:solidFill>
              </a:rPr>
              <a:t>	BY </a:t>
            </a:r>
            <a:r>
              <a:rPr lang="en-US" sz="1000" dirty="0" err="1" smtClean="0">
                <a:solidFill>
                  <a:schemeClr val="tx1"/>
                </a:solidFill>
              </a:rPr>
              <a:t>myImageDistance</a:t>
            </a:r>
            <a:r>
              <a:rPr lang="en-US" sz="1000" dirty="0" smtClean="0">
                <a:solidFill>
                  <a:schemeClr val="tx1"/>
                </a:solidFill>
              </a:rPr>
              <a:t>(</a:t>
            </a:r>
            <a:r>
              <a:rPr lang="en-US" sz="1000" dirty="0" err="1" smtClean="0">
                <a:solidFill>
                  <a:schemeClr val="tx1"/>
                </a:solidFill>
              </a:rPr>
              <a:t>queryObject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imageBinary</a:t>
            </a:r>
            <a:r>
              <a:rPr lang="en-US" sz="1000" dirty="0" smtClean="0">
                <a:solidFill>
                  <a:schemeClr val="tx1"/>
                </a:solidFill>
              </a:rPr>
              <a:t>)</a:t>
            </a:r>
          </a:p>
          <a:p>
            <a:pPr>
              <a:tabLst>
                <a:tab pos="447675" algn="l"/>
                <a:tab pos="625475" algn="l"/>
              </a:tabLst>
            </a:pPr>
            <a:r>
              <a:rPr lang="en-US" sz="1000" dirty="0" smtClean="0">
                <a:solidFill>
                  <a:schemeClr val="tx1"/>
                </a:solidFill>
              </a:rPr>
              <a:t>	</a:t>
            </a:r>
            <a:r>
              <a:rPr lang="en-US" sz="1000" dirty="0" smtClean="0">
                <a:solidFill>
                  <a:schemeClr val="tx1"/>
                </a:solidFill>
              </a:rPr>
              <a:t>	METHOD </a:t>
            </a:r>
            <a:r>
              <a:rPr lang="en-US" sz="1000" dirty="0" err="1" smtClean="0">
                <a:solidFill>
                  <a:schemeClr val="tx1"/>
                </a:solidFill>
              </a:rPr>
              <a:t>FastKnnSearch</a:t>
            </a:r>
            <a:endParaRPr lang="en-US" sz="1000" dirty="0" smtClean="0">
              <a:solidFill>
                <a:schemeClr val="tx1"/>
              </a:solidFill>
            </a:endParaRPr>
          </a:p>
          <a:p>
            <a:pPr>
              <a:tabLst>
                <a:tab pos="447675" algn="l"/>
                <a:tab pos="625475" algn="l"/>
              </a:tabLst>
            </a:pPr>
            <a:r>
              <a:rPr lang="en-US" sz="1000" dirty="0" smtClean="0">
                <a:solidFill>
                  <a:schemeClr val="tx1"/>
                </a:solidFill>
              </a:rPr>
              <a:t>WHERE	…</a:t>
            </a:r>
            <a:endParaRPr lang="cs-CZ" sz="10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23528" y="2060848"/>
            <a:ext cx="856895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3528" y="4581128"/>
            <a:ext cx="856895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043608" y="116632"/>
            <a:ext cx="3259999" cy="1824544"/>
            <a:chOff x="4932040" y="116632"/>
            <a:chExt cx="3259999" cy="1824544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 t="7408"/>
            <a:stretch>
              <a:fillRect/>
            </a:stretch>
          </p:blipFill>
          <p:spPr bwMode="auto">
            <a:xfrm>
              <a:off x="6251096" y="938178"/>
              <a:ext cx="883735" cy="61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4188" y="116632"/>
              <a:ext cx="541083" cy="83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88124" y="620688"/>
              <a:ext cx="883735" cy="588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68244" y="908720"/>
              <a:ext cx="588134" cy="883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2220" y="188640"/>
              <a:ext cx="883735" cy="587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2160" y="1340768"/>
              <a:ext cx="883735" cy="600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32040" y="908720"/>
              <a:ext cx="585065" cy="883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36096" y="1124744"/>
              <a:ext cx="883735" cy="588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80212" y="692696"/>
              <a:ext cx="883735" cy="588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20272" y="1196752"/>
              <a:ext cx="883735" cy="588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436096" y="332656"/>
              <a:ext cx="883735" cy="587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308304" y="692696"/>
              <a:ext cx="883735" cy="68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5148064" y="260648"/>
            <a:ext cx="2952328" cy="1728192"/>
            <a:chOff x="1115616" y="260648"/>
            <a:chExt cx="2952328" cy="1728192"/>
          </a:xfrm>
        </p:grpSpPr>
        <p:sp>
          <p:nvSpPr>
            <p:cNvPr id="28" name="Cloud Callout 27"/>
            <p:cNvSpPr/>
            <p:nvPr/>
          </p:nvSpPr>
          <p:spPr>
            <a:xfrm>
              <a:off x="2051720" y="260648"/>
              <a:ext cx="2016224" cy="864096"/>
            </a:xfrm>
            <a:prstGeom prst="cloudCallout">
              <a:avLst>
                <a:gd name="adj1" fmla="val -56864"/>
                <a:gd name="adj2" fmla="val 73494"/>
              </a:avLst>
            </a:prstGeom>
            <a:solidFill>
              <a:schemeClr val="accent1">
                <a:alpha val="2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15616" y="836712"/>
              <a:ext cx="1152128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99792" y="451192"/>
              <a:ext cx="720080" cy="465283"/>
            </a:xfrm>
            <a:prstGeom prst="rect">
              <a:avLst/>
            </a:prstGeom>
            <a:noFill/>
            <a:ln w="19050" cap="rnd" cmpd="sng">
              <a:solidFill>
                <a:schemeClr val="accent1">
                  <a:shade val="50000"/>
                </a:schemeClr>
              </a:solidFill>
              <a:round/>
              <a:headEnd/>
              <a:tailEnd/>
            </a:ln>
            <a:effectLst/>
          </p:spPr>
        </p:pic>
      </p:grpSp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14" cstate="print"/>
          <a:srcRect t="37500"/>
          <a:stretch>
            <a:fillRect/>
          </a:stretch>
        </p:blipFill>
        <p:spPr bwMode="auto">
          <a:xfrm flipH="1">
            <a:off x="755576" y="5445224"/>
            <a:ext cx="126734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94570" y="5618187"/>
            <a:ext cx="409575" cy="6191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31429" y="5661248"/>
            <a:ext cx="619125" cy="4619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71389" y="5085184"/>
            <a:ext cx="6191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54610" y="5085184"/>
            <a:ext cx="6191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23721" y="5085184"/>
            <a:ext cx="619125" cy="409575"/>
          </a:xfrm>
          <a:prstGeom prst="rect">
            <a:avLst/>
          </a:prstGeom>
          <a:ln w="12700">
            <a:solidFill>
              <a:schemeClr val="tx2"/>
            </a:solidFill>
          </a:ln>
          <a:effectLst/>
        </p:spPr>
      </p:pic>
      <p:sp>
        <p:nvSpPr>
          <p:cNvPr id="17412" name="AutoShape 4" descr="data:image/jpeg;base64,/9j/4AAQSkZJRgABAQAAAQABAAD/2wCEAAkGBhMGEBURBxQVExQTFhgXGRMSGRgWGBsWHBUVFRgXFRUbGyYiHyEjGhQaIDIhIycpLCwsFx8xNTUsNSYsLCkBCQoKDgwOFw8PGS0lHyAuNDUwNS8xKTUqLCk1KiksKSksLTUsKSwsLSk1NS8vNC8wNTUsNSw1MCovNSwpLDUsKf/AABEIAOEA4AMBIgACEQEDEQH/xAAcAAEAAgMBAQEAAAAAAAAAAAAABwgEBQYCAwH/xABMEAABAwIDBAYGBAkICwAAAAABAAIDBBEFBiEHEjFBEyJRYXGBCBQyQoKRFSNichYkM1KSk6GisSU1Q1ODssHRFxg0VWSEpLPD0uP/xAAbAQEAAgMBAQAAAAAAAAAAAAAAAwYBBAUCB//EAC4RAQABAwIEBAMJAAAAAAAAAAABAgMRBAUhMUGxEhNRwTJhkRQiI3GBodHh8f/aAAwDAQACEQMRAD8AnFERAREQEREBERBBW27PWJYRP6pD+LU723ZLETvyt4OvJ7trjqix7zdbvYRtBOOQmgxJxM0DbxudxfCCBYnmWXA8CONiuu2mZObnTD5ImgdMwF8LjykAvu37HDq+fcqvZcx2XKFZHUU4IfC/rMPVuL2fG7TS4uOGnkguaixsNxBmLQxz0Z3mStD2nuIuFkoCIiAiIgIi0mdcbGXcPqakkAxxO3bm13kbrBftLiB5oIIm26V2F19Q6leyenMz9yKQaCMPIbuOBBBLbcyL8uSsLgle7FKaGaoZ0TpY2PMd77pc0O3SbDhe3BVAyhhH09X09Pa4llYCPs3u790FXLY3cADeA0QfqIiAiIgIiICIiAiIgIiICIiAiIgKs+3bJ/4P1/rNMLRVd32HASi3SDhzuHeZ7FZhcZtayp+FuGSsiF5Yfro+3eaDdvEe00uHiQeSDjfR1zV6zBLh9Q7rREyxg2/JuI3wPB5v/aKZVTnI+YzlTEIKoX3WPs8DnG4br9OfVJNu0BXDhmFQ0PiILXAEEaggi4IPgg9oiICIiAog9I3HvVaOGkidYzyb7h2xxjgfjc0/CpfVUNr2ZfwmxWZ0ZvHCehj8GaOPm8uN+yyDoPR6wH6QxF1TIOrSxmx1/KSAsHj1N/TvCseo22CZfODYX0s4s6qeZeFrRgBjB33sXfGpJQEREBERAREQEREBFr8cx6DLkLp8WkbFG3m7iT2NA1J7hqsXK+b6XOMXS4NIHgaOadHtPY5p1H8Cg3SIiAiIgIiICIiCN8I2EYfQ1Ek9aDOHSF7IXdWJjSSQ3dHtWvbU20GikWGJtO0MhAa1oADWiwAAsAByAC9ogIiICIiARfioyzfsHosevJg/4pKTfqDeiPbeO+nw28FJqIPhQ0bcOiZFTizI2hjR3AAD+C+6IgIiICIiAiIgIiIIA2y5AxOaR1Y+V1ZACbMa0gwsubfVC4IF9XDXmVFeB5gqMtzCfCJXRSDm3gR2OadHDuIKumo7ztsTo81F0tF+Kzm5L4wNxxNzd8fbc8RY+KDTZI2/wYraLM7RTyf1zfyTjp7XNh49o04qWYKhtU0Pp3B7XC4c0ggjtBHFVFzZs7rsmE/SsX1d7CaPrxn4uI7LOAK85T2gVuS3XwmXqE3MMnWjPi2+ni0goLgIuG2c7VYM+gxub0NQwXdESCHDhvRnmBzFri67lAREQEREBFosy53ospN3sZnaw8ox1pHfdYNeY14aqNMb9JGKK4wOmfIdbPncGDuO625PhcIJoRVmqvSBxSoN4jBF3MjuP33OWKNuuLD+mZ+qj/yQWjRVfbt5xYcZYz/ZM/yWfB6RWJRaSR0r+8seD+7IB+xBZFFB2GekrwGK0fi6F99e5rgLfNdlgu3DC8XIbJM6nceU7S1t7X1kF2jxJCDv0XypqplY0PpnNe08HNII+YX1QEREBERARF+OeGC7zYDmUH6i5vG9o+HZeuMRqog4e4wmR/6DAT5nRcpFt9o66qhp8Oimf00scfSODWNG+8MvYm+l7oJPREQeJoW1LS2doc1wsWuAII7CDxUS562BQ4rvTZXIp5LfkD+Scfs82H5juHFS6iCD9kmxqSklFbmhpYYnHo6c8d9pt0jyDw0Nhz0PDjOCIgIi0ubs2wZLpnVOKHQaNY32nvsSGNHbp5AEoMvGscgy7C6fFZGxRt4udzPINHEk9gUZzZvxHabvx5Pb6lSAlprZLiR/I9EB7Ot+BuO0HRcNhAq9t2Jb+LOLaWEhzo2khjGXO7Gztc61i7jxPYFPtHRsw+NsVG0MYwBrWtFgAOAAXF3Lcvs/4dv4u39pKKM8ZRlhuwOnDukx6pmqXk3NvqwdODiS5x8d4LrKDZnhmHgCKkhdbnI3pD5717rp0VZua3UXPirnt2TxTENcMt0jfZpoP1Uf/qj8t0kotJTQEdhiYR8t1bFFr+ZX6yzhz82z/DZ/boqb4Ymt/ugLTYnsXwzEr7sLoXEe1C8tt4NN2/MLuUUlOqvUcaa5+sseGEIY16PD47uwSpD+yOdu6f1jbg/ohRnj2UqvLLi3FoHx2Pt2uw/dkHVPzVu18K2ijxGN0dYxsjHCxa8XBHeCupp96vUTi596P3eJtx0VKwDNVVlh4fg80kVjcta47ju57ODvMKx2y3amzPjDFWBsdVG27mA9V7eBfGD38Rra6hnaxs8GS52yYcD6tNo25JLHjUsJOtragnv7Fy2V8eflmshqqYkGJ4JA5svZ7T4tuPNWqzepvURco5SgmMThc5F4hlE7Q5nBwBHgRcL2pmBaLNedaXJcYkxmTd3r7jALvfa191o7N4a8Bdb1cjtOyP8Ah3QmCAtbMxwfE95IaHXs4OIBNi0kcDrZBFeYvSMqKoluAQMhbrZ8v1jyNdd0Wa093W81HGKZqrszv/lConmL/c3nbvC1mxN6o4cAFM+XfRyp6WzswTumd+ZF9WwaDTe1cdeengpIwHJlFlgWwenji+0BvPOt9ZHXcfMoKxYFssxPMBHqtLIxp/pJx0Tbdo3rFw+6CpDy/wCjlLE9kmK1YYWkO3adm84EG4tI42FiOO6VOiICIiAiIgIiICqttezo/NmISNY68FO4xxNHDTR7z2kuB17APOz+LT+q08rx7kb3fJpP+CpMgstsVwhuGYTG9o607nSOPbrut8g1o/b2rvFzWzb+aaO39S1dKvnmrqmq/XM+s923TygREWsyIiICIiAiIg4za/hgxLCKi41iDZAezdcCf3bqsCtJtZqRS4NVEm28xrR8UjG2+RVZ8GojiVTDCzUyysYB3ueG/wCKt+xzPkVfn7Qgu81ysFZ0dNCDraJmp+4FmrzGwRANZoALAdwXpd1EIiICIiAiIgIiICIiAiIgxMXhNRTzMbxdG9o8SwhUnV4nDeFlSvHMP+iaqaDX6qV7BfiQ1xAPmBdBZDY9V+t4PTk+7vs/Rkc0fsC7RRN6PWKiaknpnHWOUSAX917QNB2bzCfiUsqga+jwam5Hz78W1TOYgREWk9CIiAiIgIi/HODBd2gHElZEXbf8aFJQx0w9qokvb7EdiT+k5o8+5cTsEy4cYxPp3jqUjd8n7bgWsH94/CtZtBx1+0TFdzCgZGgiCFrdd6zjd4A/OJJv2AX4aWE2dZJbkWibA0h0juvK8c5COA7gNB4X5q97dYmxp6aZ5zxlrVzmXUIiLoPAiIgIiICIiAiIgIiICIiAqsbbsJOFYzMfdnayZvgW7rv32OVp1DXpH4D09PT1kYN4nmJxFvZeN4E89HNt8Xeg4LYhjf0XijYnmzaljoz2bwG+wnzaR8Ssiqb4XiDsJning9qJ7XjW2rXB1r+St9heINxaCOemN2Ssa9p4aOaHDQ+Kqe+WfDcpuR1jH6wntTwwykRFX0oiIgIiICh7bNtEcwnDMDJMjrCZ7NTrwhZbW5uL27hzNtttN2o/Q34jlz6yrk6hLBvdGXaAADjIb6Dlz5A5OynZH+DpFdmLr1brkMd1hFfUknnIeZ5XPirHtW3TMxeuxw6R7oq6+kPex7ZV+CTfXMZF6qRtms4iJh4jveeZ5cBzvKCIrSgEREBERAREQEREBERAREQEREBafN+AtzPQz0sv9Kwgdzx1mHycAfJbhEFH5YjA4tlFi0kEHkQbEKwOwfMn0nQupZT16V2l+cbyXN+R3h3adqjrbblr8H8VkfELR1I6ZvZvEkSD9IE/EtdsszIMsYnFJMbRy/UvJ5NeRYnwcGnwBXP3HT+fp6ojnHGHuicStIiIqG2RERAURbT9rLoHnD8qEumJ3HzR9YtcTboohY3ceBI4XsNeGRtm2jnBGeo4M+08g+te3jHGR7IPJzvmB2EgrH2CbOwxoxTFGneNxTtd+baxmt36gd1zzBVk2vbYriL12OHSPeUVdfSHUbLdlbMptFVi9pKyQbxLtejvqWtJ97XVykZEVoQCIiAiIgIiICIiAiIgIiICIiAiIgIiIIy2/ZcGLYb6wwdekcHX59G4hrx4eyfhVaVcbPcYlwutEug9Vn1te1onm9u7iqcoLd5RxE4vQU08vtSQsceeu6L6+K2602TaI4dh9LE/iyCMHx3QtyvnF3HmVY5ZluRyFos7ZnblGilqX6uaLMb2yHRo8L6nuBW9UO+kXWlkVJCPZe+V58WNY0fslKn0VmL9+i3PKf8AWKpxGUW4BRvzticUdY4udUzjpHc90neeR4NBt4K4MEDaZoZAA1rQAGjQADQAKqexz+fKP7z/APsyK2Cv8RiMQ1BERZBERAREQEREBERAREQEREBERAREQEReZJBCC6UhoAuSTYAdpKDkdrmJjC8Gqi42MkfRDvMhDLfIlVPiALh01w24uRxtfW3kpp225/oceiFLQTSSvjJP1IZ0O/YAF8jmlzrAkWYbam5UdwbPanEqUVeB7tXH77YLmWN1tWyQ+1fwvfiNEFiMt57oMxgNwmdm8BYRO6jwB2MdYkd4uuiVMXNdSus4FjmnncEEftBXTYPtQxLBABTVL3NHuS2kFuy7gSPIhVi/sU5zaq+v8pou+q1ChX0juND/AMx/4Fpqb0ga6M/jMVO8fZa9p+e8Vq8zZpqdr09PBR09pI98NbGS6++WXc4kdUDcGqaDbb9jUU11xGIz1+UlVcTGHz2LwGbG6Us90yOPh0Tx/FwVrFHGzHZAzJBFTXPMlUWFp3fybAeIbpd3LU9mgCkdWdCIiICIiAiIgIiICIiAiIgIiICIiAiIgLVZoy7HmuklpK6+5KLXHFrgQWuHeCAfJbVEFQc5bPqvJEhbiMZMZJDJ2ascOWvunX2Tr48VqMFxyfL0onwmR0Ug03mniOYI4EaDQ9gU27Vts8cDZKDA2MmcQWySytD429zI3Ah57z1Rp7XKDKapbG/eqGNkaTct1bfnYFtreSCQmbcJ63q5io6OsYeO/HuvPZ1rkW+Ffc58wLEG/wAo4QWH/h3Bo8i0sK02F0+A4ownEZKyik/NG7PH8JEe95Hh2lb6h2e4FWWtjFr8nhkfz3uCDAqsXy28gxUVY37LJNPA78hPyK6nJGfKakk9W2c4S90kpG+6WS1hawL5Dv2aONrgam2pWVhmzDLsR+txCOc/muq4R8ujIK7nDqzB8hU59QlpYYzxLZGue8gaXIJc425eKDpcMEwjH0qYzIbk9CHNYNdGjeJJsNL6X42HBZa1OWcwtzRB6xSseyJzj0ZkG657QbdIG8mm1xfUjXRbZAREQEREBERAREQEREBERAREQEREBERAREQRVtfzLhFDenx2m9aqd24awGNzQdQTOLEAkcBfvFlXyBsVVOBMTBE5/tAdKWNJ7LtLrDwP8FZ3ajsxZn2IPpyI6qIERvPsuHHo5O6/A8ifEKs+OYBPluZ0GLRuje08HcCO1p4Ed4Qd/wD6AqytYJsFqaSpicLte172lw8Nwj95YcuwfFoxcRRn7srVz2Uc/VmSXE4PJZrjd0TxvRuNrXLeR7wQdApJpfSXkY38boWOd2smLB+iY3fxQcdTbFMWqH7hptz7b3sDfmCT+xd/lTYPBgIFVnWaN4j6xiabQi2o6R7rF3LSwHLULH/1mj/u/wD6j/4rnYsCxfbNP0tYXx029drpbthY0m4ETNN87rvaA15kIJ9y3mSnzJG52Cneiif0YeG7rCWgX6PtaL2va2mmi261GVctRZRpI6SguWxjVzuLnE3c4+JJ05cFt0BERAREQEREBERAREQEREBERAREQEREBERAWuxvLtNmNnR4xCyZvEB4uQe1ruIPeCtiiCOazYXhDQ57o5IwASSJX2A4niTooUze7B6LeiywyeZ2o6eR+7GO9jbXdr22HirM5xqfU8PqpD7lPK7TujcVWfKGyavzhuvgj6GB1j083VbunmxvtO01FhbvF0Ev7Kdm1AcPpautp2SzyN6Qvlu4XLiW2YTu6C3LvUoNbuizdB3LAy/hQwKkgpmu3hBEyPeta+60NvbvstggIiICIiAiIgIiICIiAiIgIiICIiAiIgIiICIiAiIg1mZf9km+4VsIfZHgP4IiD2iIgIiICIiAiIgIiICIiAiIgIiIP//Z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14" name="AutoShape 6" descr="data:image/jpeg;base64,/9j/4AAQSkZJRgABAQAAAQABAAD/2wCEAAkGBhMGEBURBxQVExQTFhgXGRMSGRgWGBsWHBUVFRgXFRUbGyYiHyEjGhQaIDIhIycpLCwsFx8xNTUsNSYsLCkBCQoKDgwOFw8PGS0lHyAuNDUwNS8xKTUqLCk1KiksKSksLTUsKSwsLSk1NS8vNC8wNTUsNSw1MCovNSwpLDUsKf/AABEIAOEA4AMBIgACEQEDEQH/xAAcAAEAAgMBAQEAAAAAAAAAAAAABwgEBQYCAwH/xABMEAABAwIDBAYGBAkICwAAAAABAAIDBBEFBiEHEjFBEyJRYXGBCBQyQoKRFSNichYkM1KSk6GisSU1Q1ODssHRFxg0VWSEpLPD0uP/xAAbAQEAAgMBAQAAAAAAAAAAAAAAAwYBBAUCB//EAC4RAQABAwIEBAMJAAAAAAAAAAABAgMRBAUhMUGxEhNRwTJhkRQiI3GBodHh8f/aAAwDAQACEQMRAD8AnFERAREQEREBERBBW27PWJYRP6pD+LU723ZLETvyt4OvJ7trjqix7zdbvYRtBOOQmgxJxM0DbxudxfCCBYnmWXA8CONiuu2mZObnTD5ImgdMwF8LjykAvu37HDq+fcqvZcx2XKFZHUU4IfC/rMPVuL2fG7TS4uOGnkguaixsNxBmLQxz0Z3mStD2nuIuFkoCIiAiIgIi0mdcbGXcPqakkAxxO3bm13kbrBftLiB5oIIm26V2F19Q6leyenMz9yKQaCMPIbuOBBBLbcyL8uSsLgle7FKaGaoZ0TpY2PMd77pc0O3SbDhe3BVAyhhH09X09Pa4llYCPs3u790FXLY3cADeA0QfqIiAiIgIiICIiAiIgIiICIiAiIgKs+3bJ/4P1/rNMLRVd32HASi3SDhzuHeZ7FZhcZtayp+FuGSsiF5Yfro+3eaDdvEe00uHiQeSDjfR1zV6zBLh9Q7rREyxg2/JuI3wPB5v/aKZVTnI+YzlTEIKoX3WPs8DnG4br9OfVJNu0BXDhmFQ0PiILXAEEaggi4IPgg9oiICIiAog9I3HvVaOGkidYzyb7h2xxjgfjc0/CpfVUNr2ZfwmxWZ0ZvHCehj8GaOPm8uN+yyDoPR6wH6QxF1TIOrSxmx1/KSAsHj1N/TvCseo22CZfODYX0s4s6qeZeFrRgBjB33sXfGpJQEREBERAREQEREBFr8cx6DLkLp8WkbFG3m7iT2NA1J7hqsXK+b6XOMXS4NIHgaOadHtPY5p1H8Cg3SIiAiIgIiICIiCN8I2EYfQ1Ek9aDOHSF7IXdWJjSSQ3dHtWvbU20GikWGJtO0MhAa1oADWiwAAsAByAC9ogIiICIiARfioyzfsHosevJg/4pKTfqDeiPbeO+nw28FJqIPhQ0bcOiZFTizI2hjR3AAD+C+6IgIiICIiAiIgIiIIA2y5AxOaR1Y+V1ZACbMa0gwsubfVC4IF9XDXmVFeB5gqMtzCfCJXRSDm3gR2OadHDuIKumo7ztsTo81F0tF+Kzm5L4wNxxNzd8fbc8RY+KDTZI2/wYraLM7RTyf1zfyTjp7XNh49o04qWYKhtU0Pp3B7XC4c0ggjtBHFVFzZs7rsmE/SsX1d7CaPrxn4uI7LOAK85T2gVuS3XwmXqE3MMnWjPi2+ni0goLgIuG2c7VYM+gxub0NQwXdESCHDhvRnmBzFri67lAREQEREBFosy53ospN3sZnaw8ox1pHfdYNeY14aqNMb9JGKK4wOmfIdbPncGDuO625PhcIJoRVmqvSBxSoN4jBF3MjuP33OWKNuuLD+mZ+qj/yQWjRVfbt5xYcZYz/ZM/yWfB6RWJRaSR0r+8seD+7IB+xBZFFB2GekrwGK0fi6F99e5rgLfNdlgu3DC8XIbJM6nceU7S1t7X1kF2jxJCDv0XypqplY0PpnNe08HNII+YX1QEREBERARF+OeGC7zYDmUH6i5vG9o+HZeuMRqog4e4wmR/6DAT5nRcpFt9o66qhp8Oimf00scfSODWNG+8MvYm+l7oJPREQeJoW1LS2doc1wsWuAII7CDxUS562BQ4rvTZXIp5LfkD+Scfs82H5juHFS6iCD9kmxqSklFbmhpYYnHo6c8d9pt0jyDw0Nhz0PDjOCIgIi0ubs2wZLpnVOKHQaNY32nvsSGNHbp5AEoMvGscgy7C6fFZGxRt4udzPINHEk9gUZzZvxHabvx5Pb6lSAlprZLiR/I9EB7Ot+BuO0HRcNhAq9t2Jb+LOLaWEhzo2khjGXO7Gztc61i7jxPYFPtHRsw+NsVG0MYwBrWtFgAOAAXF3Lcvs/4dv4u39pKKM8ZRlhuwOnDukx6pmqXk3NvqwdODiS5x8d4LrKDZnhmHgCKkhdbnI3pD5717rp0VZua3UXPirnt2TxTENcMt0jfZpoP1Uf/qj8t0kotJTQEdhiYR8t1bFFr+ZX6yzhz82z/DZ/boqb4Ymt/ugLTYnsXwzEr7sLoXEe1C8tt4NN2/MLuUUlOqvUcaa5+sseGEIY16PD47uwSpD+yOdu6f1jbg/ohRnj2UqvLLi3FoHx2Pt2uw/dkHVPzVu18K2ijxGN0dYxsjHCxa8XBHeCupp96vUTi596P3eJtx0VKwDNVVlh4fg80kVjcta47ju57ODvMKx2y3amzPjDFWBsdVG27mA9V7eBfGD38Rra6hnaxs8GS52yYcD6tNo25JLHjUsJOtragnv7Fy2V8eflmshqqYkGJ4JA5svZ7T4tuPNWqzepvURco5SgmMThc5F4hlE7Q5nBwBHgRcL2pmBaLNedaXJcYkxmTd3r7jALvfa191o7N4a8Bdb1cjtOyP8Ah3QmCAtbMxwfE95IaHXs4OIBNi0kcDrZBFeYvSMqKoluAQMhbrZ8v1jyNdd0Wa093W81HGKZqrszv/lConmL/c3nbvC1mxN6o4cAFM+XfRyp6WzswTumd+ZF9WwaDTe1cdeengpIwHJlFlgWwenji+0BvPOt9ZHXcfMoKxYFssxPMBHqtLIxp/pJx0Tbdo3rFw+6CpDy/wCjlLE9kmK1YYWkO3adm84EG4tI42FiOO6VOiICIiAiIgIiICqttezo/NmISNY68FO4xxNHDTR7z2kuB17APOz+LT+q08rx7kb3fJpP+CpMgstsVwhuGYTG9o607nSOPbrut8g1o/b2rvFzWzb+aaO39S1dKvnmrqmq/XM+s923TygREWsyIiICIiAiIg4za/hgxLCKi41iDZAezdcCf3bqsCtJtZqRS4NVEm28xrR8UjG2+RVZ8GojiVTDCzUyysYB3ueG/wCKt+xzPkVfn7Qgu81ysFZ0dNCDraJmp+4FmrzGwRANZoALAdwXpd1EIiICIiAiIgIiICIiAiIgxMXhNRTzMbxdG9o8SwhUnV4nDeFlSvHMP+iaqaDX6qV7BfiQ1xAPmBdBZDY9V+t4PTk+7vs/Rkc0fsC7RRN6PWKiaknpnHWOUSAX917QNB2bzCfiUsqga+jwam5Hz78W1TOYgREWk9CIiAiIgIi/HODBd2gHElZEXbf8aFJQx0w9qokvb7EdiT+k5o8+5cTsEy4cYxPp3jqUjd8n7bgWsH94/CtZtBx1+0TFdzCgZGgiCFrdd6zjd4A/OJJv2AX4aWE2dZJbkWibA0h0juvK8c5COA7gNB4X5q97dYmxp6aZ5zxlrVzmXUIiLoPAiIgIiICIiAiIgIiICIiAqsbbsJOFYzMfdnayZvgW7rv32OVp1DXpH4D09PT1kYN4nmJxFvZeN4E89HNt8Xeg4LYhjf0XijYnmzaljoz2bwG+wnzaR8Ssiqb4XiDsJning9qJ7XjW2rXB1r+St9heINxaCOemN2Ssa9p4aOaHDQ+Kqe+WfDcpuR1jH6wntTwwykRFX0oiIgIiICh7bNtEcwnDMDJMjrCZ7NTrwhZbW5uL27hzNtttN2o/Q34jlz6yrk6hLBvdGXaAADjIb6Dlz5A5OynZH+DpFdmLr1brkMd1hFfUknnIeZ5XPirHtW3TMxeuxw6R7oq6+kPex7ZV+CTfXMZF6qRtms4iJh4jveeZ5cBzvKCIrSgEREBERAREQEREBERAREQEREBafN+AtzPQz0sv9Kwgdzx1mHycAfJbhEFH5YjA4tlFi0kEHkQbEKwOwfMn0nQupZT16V2l+cbyXN+R3h3adqjrbblr8H8VkfELR1I6ZvZvEkSD9IE/EtdsszIMsYnFJMbRy/UvJ5NeRYnwcGnwBXP3HT+fp6ojnHGHuicStIiIqG2RERAURbT9rLoHnD8qEumJ3HzR9YtcTboohY3ceBI4XsNeGRtm2jnBGeo4M+08g+te3jHGR7IPJzvmB2EgrH2CbOwxoxTFGneNxTtd+baxmt36gd1zzBVk2vbYriL12OHSPeUVdfSHUbLdlbMptFVi9pKyQbxLtejvqWtJ97XVykZEVoQCIiAiIgIiICIiAiIgIiICIiAiIgIiIIy2/ZcGLYb6wwdekcHX59G4hrx4eyfhVaVcbPcYlwutEug9Vn1te1onm9u7iqcoLd5RxE4vQU08vtSQsceeu6L6+K2602TaI4dh9LE/iyCMHx3QtyvnF3HmVY5ZluRyFos7ZnblGilqX6uaLMb2yHRo8L6nuBW9UO+kXWlkVJCPZe+V58WNY0fslKn0VmL9+i3PKf8AWKpxGUW4BRvzticUdY4udUzjpHc90neeR4NBt4K4MEDaZoZAA1rQAGjQADQAKqexz+fKP7z/APsyK2Cv8RiMQ1BERZBERAREQEREBERAREQEREBERAREQEReZJBCC6UhoAuSTYAdpKDkdrmJjC8Gqi42MkfRDvMhDLfIlVPiALh01w24uRxtfW3kpp225/oceiFLQTSSvjJP1IZ0O/YAF8jmlzrAkWYbam5UdwbPanEqUVeB7tXH77YLmWN1tWyQ+1fwvfiNEFiMt57oMxgNwmdm8BYRO6jwB2MdYkd4uuiVMXNdSus4FjmnncEEftBXTYPtQxLBABTVL3NHuS2kFuy7gSPIhVi/sU5zaq+v8pou+q1ChX0juND/AMx/4Fpqb0ga6M/jMVO8fZa9p+e8Vq8zZpqdr09PBR09pI98NbGS6++WXc4kdUDcGqaDbb9jUU11xGIz1+UlVcTGHz2LwGbG6Us90yOPh0Tx/FwVrFHGzHZAzJBFTXPMlUWFp3fybAeIbpd3LU9mgCkdWdCIiICIiAiIgIiICIiAiIgIiICIiAiIgLVZoy7HmuklpK6+5KLXHFrgQWuHeCAfJbVEFQc5bPqvJEhbiMZMZJDJ2ascOWvunX2Tr48VqMFxyfL0onwmR0Ug03mniOYI4EaDQ9gU27Vts8cDZKDA2MmcQWySytD429zI3Ah57z1Rp7XKDKapbG/eqGNkaTct1bfnYFtreSCQmbcJ63q5io6OsYeO/HuvPZ1rkW+Ffc58wLEG/wAo4QWH/h3Bo8i0sK02F0+A4ownEZKyik/NG7PH8JEe95Hh2lb6h2e4FWWtjFr8nhkfz3uCDAqsXy28gxUVY37LJNPA78hPyK6nJGfKakk9W2c4S90kpG+6WS1hawL5Dv2aONrgam2pWVhmzDLsR+txCOc/muq4R8ujIK7nDqzB8hU59QlpYYzxLZGue8gaXIJc425eKDpcMEwjH0qYzIbk9CHNYNdGjeJJsNL6X42HBZa1OWcwtzRB6xSseyJzj0ZkG657QbdIG8mm1xfUjXRbZAREQEREBERAREQEREBERAREQEREBERAREQRVtfzLhFDenx2m9aqd24awGNzQdQTOLEAkcBfvFlXyBsVVOBMTBE5/tAdKWNJ7LtLrDwP8FZ3ajsxZn2IPpyI6qIERvPsuHHo5O6/A8ifEKs+OYBPluZ0GLRuje08HcCO1p4Ed4Qd/wD6AqytYJsFqaSpicLte172lw8Nwj95YcuwfFoxcRRn7srVz2Uc/VmSXE4PJZrjd0TxvRuNrXLeR7wQdApJpfSXkY38boWOd2smLB+iY3fxQcdTbFMWqH7hptz7b3sDfmCT+xd/lTYPBgIFVnWaN4j6xiabQi2o6R7rF3LSwHLULH/1mj/u/wD6j/4rnYsCxfbNP0tYXx029drpbthY0m4ETNN87rvaA15kIJ9y3mSnzJG52Cneiif0YeG7rCWgX6PtaL2va2mmi261GVctRZRpI6SguWxjVzuLnE3c4+JJ05cFt0BERAREQEREBERAREQEREBERAREQEREBERAWuxvLtNmNnR4xCyZvEB4uQe1ruIPeCtiiCOazYXhDQ57o5IwASSJX2A4niTooUze7B6LeiywyeZ2o6eR+7GO9jbXdr22HirM5xqfU8PqpD7lPK7TujcVWfKGyavzhuvgj6GB1j083VbunmxvtO01FhbvF0Ev7Kdm1AcPpautp2SzyN6Qvlu4XLiW2YTu6C3LvUoNbuizdB3LAy/hQwKkgpmu3hBEyPeta+60NvbvstggIiICIiAiIgIiICIiAiIgIiICIiAiIgIiICIiAiIg1mZf9km+4VsIfZHgP4IiD2iIgIiICIiAiIgIiICIiAiIgIiIP//Z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16" name="AutoShape 8" descr="data:image/jpeg;base64,/9j/4AAQSkZJRgABAQAAAQABAAD/2wCEAAkGBhMGEBURBxQVExQTFhgXGRMSGRgWGBsWHBUVFRgXFRUbGyYiHyEjGhQaIDIhIycpLCwsFx8xNTUsNSYsLCkBCQoKDgwOFw8PGS0lHyAuNDUwNS8xKTUqLCk1KiksKSksLTUsKSwsLSk1NS8vNC8wNTUsNSw1MCovNSwpLDUsKf/AABEIAOEA4AMBIgACEQEDEQH/xAAcAAEAAgMBAQEAAAAAAAAAAAAABwgEBQYCAwH/xABMEAABAwIDBAYGBAkICwAAAAABAAIDBBEFBiEHEjFBEyJRYXGBCBQyQoKRFSNichYkM1KSk6GisSU1Q1ODssHRFxg0VWSEpLPD0uP/xAAbAQEAAgMBAQAAAAAAAAAAAAAAAwYBBAUCB//EAC4RAQABAwIEBAMJAAAAAAAAAAABAgMRBAUhMUGxEhNRwTJhkRQiI3GBodHh8f/aAAwDAQACEQMRAD8AnFERAREQEREBERBBW27PWJYRP6pD+LU723ZLETvyt4OvJ7trjqix7zdbvYRtBOOQmgxJxM0DbxudxfCCBYnmWXA8CONiuu2mZObnTD5ImgdMwF8LjykAvu37HDq+fcqvZcx2XKFZHUU4IfC/rMPVuL2fG7TS4uOGnkguaixsNxBmLQxz0Z3mStD2nuIuFkoCIiAiIgIi0mdcbGXcPqakkAxxO3bm13kbrBftLiB5oIIm26V2F19Q6leyenMz9yKQaCMPIbuOBBBLbcyL8uSsLgle7FKaGaoZ0TpY2PMd77pc0O3SbDhe3BVAyhhH09X09Pa4llYCPs3u790FXLY3cADeA0QfqIiAiIgIiICIiAiIgIiICIiAiIgKs+3bJ/4P1/rNMLRVd32HASi3SDhzuHeZ7FZhcZtayp+FuGSsiF5Yfro+3eaDdvEe00uHiQeSDjfR1zV6zBLh9Q7rREyxg2/JuI3wPB5v/aKZVTnI+YzlTEIKoX3WPs8DnG4br9OfVJNu0BXDhmFQ0PiILXAEEaggi4IPgg9oiICIiAog9I3HvVaOGkidYzyb7h2xxjgfjc0/CpfVUNr2ZfwmxWZ0ZvHCehj8GaOPm8uN+yyDoPR6wH6QxF1TIOrSxmx1/KSAsHj1N/TvCseo22CZfODYX0s4s6qeZeFrRgBjB33sXfGpJQEREBERAREQEREBFr8cx6DLkLp8WkbFG3m7iT2NA1J7hqsXK+b6XOMXS4NIHgaOadHtPY5p1H8Cg3SIiAiIgIiICIiCN8I2EYfQ1Ek9aDOHSF7IXdWJjSSQ3dHtWvbU20GikWGJtO0MhAa1oADWiwAAsAByAC9ogIiICIiARfioyzfsHosevJg/4pKTfqDeiPbeO+nw28FJqIPhQ0bcOiZFTizI2hjR3AAD+C+6IgIiICIiAiIgIiIIA2y5AxOaR1Y+V1ZACbMa0gwsubfVC4IF9XDXmVFeB5gqMtzCfCJXRSDm3gR2OadHDuIKumo7ztsTo81F0tF+Kzm5L4wNxxNzd8fbc8RY+KDTZI2/wYraLM7RTyf1zfyTjp7XNh49o04qWYKhtU0Pp3B7XC4c0ggjtBHFVFzZs7rsmE/SsX1d7CaPrxn4uI7LOAK85T2gVuS3XwmXqE3MMnWjPi2+ni0goLgIuG2c7VYM+gxub0NQwXdESCHDhvRnmBzFri67lAREQEREBFosy53ospN3sZnaw8ox1pHfdYNeY14aqNMb9JGKK4wOmfIdbPncGDuO625PhcIJoRVmqvSBxSoN4jBF3MjuP33OWKNuuLD+mZ+qj/yQWjRVfbt5xYcZYz/ZM/yWfB6RWJRaSR0r+8seD+7IB+xBZFFB2GekrwGK0fi6F99e5rgLfNdlgu3DC8XIbJM6nceU7S1t7X1kF2jxJCDv0XypqplY0PpnNe08HNII+YX1QEREBERARF+OeGC7zYDmUH6i5vG9o+HZeuMRqog4e4wmR/6DAT5nRcpFt9o66qhp8Oimf00scfSODWNG+8MvYm+l7oJPREQeJoW1LS2doc1wsWuAII7CDxUS562BQ4rvTZXIp5LfkD+Scfs82H5juHFS6iCD9kmxqSklFbmhpYYnHo6c8d9pt0jyDw0Nhz0PDjOCIgIi0ubs2wZLpnVOKHQaNY32nvsSGNHbp5AEoMvGscgy7C6fFZGxRt4udzPINHEk9gUZzZvxHabvx5Pb6lSAlprZLiR/I9EB7Ot+BuO0HRcNhAq9t2Jb+LOLaWEhzo2khjGXO7Gztc61i7jxPYFPtHRsw+NsVG0MYwBrWtFgAOAAXF3Lcvs/4dv4u39pKKM8ZRlhuwOnDukx6pmqXk3NvqwdODiS5x8d4LrKDZnhmHgCKkhdbnI3pD5717rp0VZua3UXPirnt2TxTENcMt0jfZpoP1Uf/qj8t0kotJTQEdhiYR8t1bFFr+ZX6yzhz82z/DZ/boqb4Ymt/ugLTYnsXwzEr7sLoXEe1C8tt4NN2/MLuUUlOqvUcaa5+sseGEIY16PD47uwSpD+yOdu6f1jbg/ohRnj2UqvLLi3FoHx2Pt2uw/dkHVPzVu18K2ijxGN0dYxsjHCxa8XBHeCupp96vUTi596P3eJtx0VKwDNVVlh4fg80kVjcta47ju57ODvMKx2y3amzPjDFWBsdVG27mA9V7eBfGD38Rra6hnaxs8GS52yYcD6tNo25JLHjUsJOtragnv7Fy2V8eflmshqqYkGJ4JA5svZ7T4tuPNWqzepvURco5SgmMThc5F4hlE7Q5nBwBHgRcL2pmBaLNedaXJcYkxmTd3r7jALvfa191o7N4a8Bdb1cjtOyP8Ah3QmCAtbMxwfE95IaHXs4OIBNi0kcDrZBFeYvSMqKoluAQMhbrZ8v1jyNdd0Wa093W81HGKZqrszv/lConmL/c3nbvC1mxN6o4cAFM+XfRyp6WzswTumd+ZF9WwaDTe1cdeengpIwHJlFlgWwenji+0BvPOt9ZHXcfMoKxYFssxPMBHqtLIxp/pJx0Tbdo3rFw+6CpDy/wCjlLE9kmK1YYWkO3adm84EG4tI42FiOO6VOiICIiAiIgIiICqttezo/NmISNY68FO4xxNHDTR7z2kuB17APOz+LT+q08rx7kb3fJpP+CpMgstsVwhuGYTG9o607nSOPbrut8g1o/b2rvFzWzb+aaO39S1dKvnmrqmq/XM+s923TygREWsyIiICIiAiIg4za/hgxLCKi41iDZAezdcCf3bqsCtJtZqRS4NVEm28xrR8UjG2+RVZ8GojiVTDCzUyysYB3ueG/wCKt+xzPkVfn7Qgu81ysFZ0dNCDraJmp+4FmrzGwRANZoALAdwXpd1EIiICIiAiIgIiICIiAiIgxMXhNRTzMbxdG9o8SwhUnV4nDeFlSvHMP+iaqaDX6qV7BfiQ1xAPmBdBZDY9V+t4PTk+7vs/Rkc0fsC7RRN6PWKiaknpnHWOUSAX917QNB2bzCfiUsqga+jwam5Hz78W1TOYgREWk9CIiAiIgIi/HODBd2gHElZEXbf8aFJQx0w9qokvb7EdiT+k5o8+5cTsEy4cYxPp3jqUjd8n7bgWsH94/CtZtBx1+0TFdzCgZGgiCFrdd6zjd4A/OJJv2AX4aWE2dZJbkWibA0h0juvK8c5COA7gNB4X5q97dYmxp6aZ5zxlrVzmXUIiLoPAiIgIiICIiAiIgIiICIiAqsbbsJOFYzMfdnayZvgW7rv32OVp1DXpH4D09PT1kYN4nmJxFvZeN4E89HNt8Xeg4LYhjf0XijYnmzaljoz2bwG+wnzaR8Ssiqb4XiDsJning9qJ7XjW2rXB1r+St9heINxaCOemN2Ssa9p4aOaHDQ+Kqe+WfDcpuR1jH6wntTwwykRFX0oiIgIiICh7bNtEcwnDMDJMjrCZ7NTrwhZbW5uL27hzNtttN2o/Q34jlz6yrk6hLBvdGXaAADjIb6Dlz5A5OynZH+DpFdmLr1brkMd1hFfUknnIeZ5XPirHtW3TMxeuxw6R7oq6+kPex7ZV+CTfXMZF6qRtms4iJh4jveeZ5cBzvKCIrSgEREBERAREQEREBERAREQEREBafN+AtzPQz0sv9Kwgdzx1mHycAfJbhEFH5YjA4tlFi0kEHkQbEKwOwfMn0nQupZT16V2l+cbyXN+R3h3adqjrbblr8H8VkfELR1I6ZvZvEkSD9IE/EtdsszIMsYnFJMbRy/UvJ5NeRYnwcGnwBXP3HT+fp6ojnHGHuicStIiIqG2RERAURbT9rLoHnD8qEumJ3HzR9YtcTboohY3ceBI4XsNeGRtm2jnBGeo4M+08g+te3jHGR7IPJzvmB2EgrH2CbOwxoxTFGneNxTtd+baxmt36gd1zzBVk2vbYriL12OHSPeUVdfSHUbLdlbMptFVi9pKyQbxLtejvqWtJ97XVykZEVoQCIiAiIgIiICIiAiIgIiICIiAiIgIiIIy2/ZcGLYb6wwdekcHX59G4hrx4eyfhVaVcbPcYlwutEug9Vn1te1onm9u7iqcoLd5RxE4vQU08vtSQsceeu6L6+K2602TaI4dh9LE/iyCMHx3QtyvnF3HmVY5ZluRyFos7ZnblGilqX6uaLMb2yHRo8L6nuBW9UO+kXWlkVJCPZe+V58WNY0fslKn0VmL9+i3PKf8AWKpxGUW4BRvzticUdY4udUzjpHc90neeR4NBt4K4MEDaZoZAA1rQAGjQADQAKqexz+fKP7z/APsyK2Cv8RiMQ1BERZBERAREQEREBERAREQEREBERAREQEReZJBCC6UhoAuSTYAdpKDkdrmJjC8Gqi42MkfRDvMhDLfIlVPiALh01w24uRxtfW3kpp225/oceiFLQTSSvjJP1IZ0O/YAF8jmlzrAkWYbam5UdwbPanEqUVeB7tXH77YLmWN1tWyQ+1fwvfiNEFiMt57oMxgNwmdm8BYRO6jwB2MdYkd4uuiVMXNdSus4FjmnncEEftBXTYPtQxLBABTVL3NHuS2kFuy7gSPIhVi/sU5zaq+v8pou+q1ChX0juND/AMx/4Fpqb0ga6M/jMVO8fZa9p+e8Vq8zZpqdr09PBR09pI98NbGS6++WXc4kdUDcGqaDbb9jUU11xGIz1+UlVcTGHz2LwGbG6Us90yOPh0Tx/FwVrFHGzHZAzJBFTXPMlUWFp3fybAeIbpd3LU9mgCkdWdCIiICIiAiIgIiICIiAiIgIiICIiAiIgLVZoy7HmuklpK6+5KLXHFrgQWuHeCAfJbVEFQc5bPqvJEhbiMZMZJDJ2ascOWvunX2Tr48VqMFxyfL0onwmR0Ug03mniOYI4EaDQ9gU27Vts8cDZKDA2MmcQWySytD429zI3Ah57z1Rp7XKDKapbG/eqGNkaTct1bfnYFtreSCQmbcJ63q5io6OsYeO/HuvPZ1rkW+Ffc58wLEG/wAo4QWH/h3Bo8i0sK02F0+A4ownEZKyik/NG7PH8JEe95Hh2lb6h2e4FWWtjFr8nhkfz3uCDAqsXy28gxUVY37LJNPA78hPyK6nJGfKakk9W2c4S90kpG+6WS1hawL5Dv2aONrgam2pWVhmzDLsR+txCOc/muq4R8ujIK7nDqzB8hU59QlpYYzxLZGue8gaXIJc425eKDpcMEwjH0qYzIbk9CHNYNdGjeJJsNL6X42HBZa1OWcwtzRB6xSseyJzj0ZkG657QbdIG8mm1xfUjXRbZAREQEREBERAREQEREBERAREQEREBERAREQRVtfzLhFDenx2m9aqd24awGNzQdQTOLEAkcBfvFlXyBsVVOBMTBE5/tAdKWNJ7LtLrDwP8FZ3ajsxZn2IPpyI6qIERvPsuHHo5O6/A8ifEKs+OYBPluZ0GLRuje08HcCO1p4Ed4Qd/wD6AqytYJsFqaSpicLte172lw8Nwj95YcuwfFoxcRRn7srVz2Uc/VmSXE4PJZrjd0TxvRuNrXLeR7wQdApJpfSXkY38boWOd2smLB+iY3fxQcdTbFMWqH7hptz7b3sDfmCT+xd/lTYPBgIFVnWaN4j6xiabQi2o6R7rF3LSwHLULH/1mj/u/wD6j/4rnYsCxfbNP0tYXx029drpbthY0m4ETNN87rvaA15kIJ9y3mSnzJG52Cneiif0YeG7rCWgX6PtaL2va2mmi261GVctRZRpI6SguWxjVzuLnE3c4+JJ05cFt0BERAREQEREBERAREQEREBERAREQEREBERAWuxvLtNmNnR4xCyZvEB4uQe1ruIPeCtiiCOazYXhDQ57o5IwASSJX2A4niTooUze7B6LeiywyeZ2o6eR+7GO9jbXdr22HirM5xqfU8PqpD7lPK7TujcVWfKGyavzhuvgj6GB1j083VbunmxvtO01FhbvF0Ev7Kdm1AcPpautp2SzyN6Qvlu4XLiW2YTu6C3LvUoNbuizdB3LAy/hQwKkgpmu3hBEyPeta+60NvbvstggIiICIiAiIgIiICIiAiIgIiICIiAiIgIiICIiAiIg1mZf9km+4VsIfZHgP4IiD2iIgIiICIiAiIgIiICIiAiIgIiIP//Z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18" name="AutoShape 10" descr="data:image/jpeg;base64,/9j/4AAQSkZJRgABAQAAAQABAAD/2wCEAAkGBhMGEBURBxQVExQTFhgXGRMSGRgWGBsWHBUVFRgXFRUbGyYiHyEjGhQaIDIhIycpLCwsFx8xNTUsNSYsLCkBCQoKDgwOFw8PGS0lHyAuNDUwNS8xKTUqLCk1KiksKSksLTUsKSwsLSk1NS8vNC8wNTUsNSw1MCovNSwpLDUsKf/AABEIAOEA4AMBIgACEQEDEQH/xAAcAAEAAgMBAQEAAAAAAAAAAAAABwgEBQYCAwH/xABMEAABAwIDBAYGBAkICwAAAAABAAIDBBEFBiEHEjFBEyJRYXGBCBQyQoKRFSNichYkM1KSk6GisSU1Q1ODssHRFxg0VWSEpLPD0uP/xAAbAQEAAgMBAQAAAAAAAAAAAAAAAwYBBAUCB//EAC4RAQABAwIEBAMJAAAAAAAAAAABAgMRBAUhMUGxEhNRwTJhkRQiI3GBodHh8f/aAAwDAQACEQMRAD8AnFERAREQEREBERBBW27PWJYRP6pD+LU723ZLETvyt4OvJ7trjqix7zdbvYRtBOOQmgxJxM0DbxudxfCCBYnmWXA8CONiuu2mZObnTD5ImgdMwF8LjykAvu37HDq+fcqvZcx2XKFZHUU4IfC/rMPVuL2fG7TS4uOGnkguaixsNxBmLQxz0Z3mStD2nuIuFkoCIiAiIgIi0mdcbGXcPqakkAxxO3bm13kbrBftLiB5oIIm26V2F19Q6leyenMz9yKQaCMPIbuOBBBLbcyL8uSsLgle7FKaGaoZ0TpY2PMd77pc0O3SbDhe3BVAyhhH09X09Pa4llYCPs3u790FXLY3cADeA0QfqIiAiIgIiICIiAiIgIiICIiAiIgKs+3bJ/4P1/rNMLRVd32HASi3SDhzuHeZ7FZhcZtayp+FuGSsiF5Yfro+3eaDdvEe00uHiQeSDjfR1zV6zBLh9Q7rREyxg2/JuI3wPB5v/aKZVTnI+YzlTEIKoX3WPs8DnG4br9OfVJNu0BXDhmFQ0PiILXAEEaggi4IPgg9oiICIiAog9I3HvVaOGkidYzyb7h2xxjgfjc0/CpfVUNr2ZfwmxWZ0ZvHCehj8GaOPm8uN+yyDoPR6wH6QxF1TIOrSxmx1/KSAsHj1N/TvCseo22CZfODYX0s4s6qeZeFrRgBjB33sXfGpJQEREBERAREQEREBFr8cx6DLkLp8WkbFG3m7iT2NA1J7hqsXK+b6XOMXS4NIHgaOadHtPY5p1H8Cg3SIiAiIgIiICIiCN8I2EYfQ1Ek9aDOHSF7IXdWJjSSQ3dHtWvbU20GikWGJtO0MhAa1oADWiwAAsAByAC9ogIiICIiARfioyzfsHosevJg/4pKTfqDeiPbeO+nw28FJqIPhQ0bcOiZFTizI2hjR3AAD+C+6IgIiICIiAiIgIiIIA2y5AxOaR1Y+V1ZACbMa0gwsubfVC4IF9XDXmVFeB5gqMtzCfCJXRSDm3gR2OadHDuIKumo7ztsTo81F0tF+Kzm5L4wNxxNzd8fbc8RY+KDTZI2/wYraLM7RTyf1zfyTjp7XNh49o04qWYKhtU0Pp3B7XC4c0ggjtBHFVFzZs7rsmE/SsX1d7CaPrxn4uI7LOAK85T2gVuS3XwmXqE3MMnWjPi2+ni0goLgIuG2c7VYM+gxub0NQwXdESCHDhvRnmBzFri67lAREQEREBFosy53ospN3sZnaw8ox1pHfdYNeY14aqNMb9JGKK4wOmfIdbPncGDuO625PhcIJoRVmqvSBxSoN4jBF3MjuP33OWKNuuLD+mZ+qj/yQWjRVfbt5xYcZYz/ZM/yWfB6RWJRaSR0r+8seD+7IB+xBZFFB2GekrwGK0fi6F99e5rgLfNdlgu3DC8XIbJM6nceU7S1t7X1kF2jxJCDv0XypqplY0PpnNe08HNII+YX1QEREBERARF+OeGC7zYDmUH6i5vG9o+HZeuMRqog4e4wmR/6DAT5nRcpFt9o66qhp8Oimf00scfSODWNG+8MvYm+l7oJPREQeJoW1LS2doc1wsWuAII7CDxUS562BQ4rvTZXIp5LfkD+Scfs82H5juHFS6iCD9kmxqSklFbmhpYYnHo6c8d9pt0jyDw0Nhz0PDjOCIgIi0ubs2wZLpnVOKHQaNY32nvsSGNHbp5AEoMvGscgy7C6fFZGxRt4udzPINHEk9gUZzZvxHabvx5Pb6lSAlprZLiR/I9EB7Ot+BuO0HRcNhAq9t2Jb+LOLaWEhzo2khjGXO7Gztc61i7jxPYFPtHRsw+NsVG0MYwBrWtFgAOAAXF3Lcvs/4dv4u39pKKM8ZRlhuwOnDukx6pmqXk3NvqwdODiS5x8d4LrKDZnhmHgCKkhdbnI3pD5717rp0VZua3UXPirnt2TxTENcMt0jfZpoP1Uf/qj8t0kotJTQEdhiYR8t1bFFr+ZX6yzhz82z/DZ/boqb4Ymt/ugLTYnsXwzEr7sLoXEe1C8tt4NN2/MLuUUlOqvUcaa5+sseGEIY16PD47uwSpD+yOdu6f1jbg/ohRnj2UqvLLi3FoHx2Pt2uw/dkHVPzVu18K2ijxGN0dYxsjHCxa8XBHeCupp96vUTi596P3eJtx0VKwDNVVlh4fg80kVjcta47ju57ODvMKx2y3amzPjDFWBsdVG27mA9V7eBfGD38Rra6hnaxs8GS52yYcD6tNo25JLHjUsJOtragnv7Fy2V8eflmshqqYkGJ4JA5svZ7T4tuPNWqzepvURco5SgmMThc5F4hlE7Q5nBwBHgRcL2pmBaLNedaXJcYkxmTd3r7jALvfa191o7N4a8Bdb1cjtOyP8Ah3QmCAtbMxwfE95IaHXs4OIBNi0kcDrZBFeYvSMqKoluAQMhbrZ8v1jyNdd0Wa093W81HGKZqrszv/lConmL/c3nbvC1mxN6o4cAFM+XfRyp6WzswTumd+ZF9WwaDTe1cdeengpIwHJlFlgWwenji+0BvPOt9ZHXcfMoKxYFssxPMBHqtLIxp/pJx0Tbdo3rFw+6CpDy/wCjlLE9kmK1YYWkO3adm84EG4tI42FiOO6VOiICIiAiIgIiICqttezo/NmISNY68FO4xxNHDTR7z2kuB17APOz+LT+q08rx7kb3fJpP+CpMgstsVwhuGYTG9o607nSOPbrut8g1o/b2rvFzWzb+aaO39S1dKvnmrqmq/XM+s923TygREWsyIiICIiAiIg4za/hgxLCKi41iDZAezdcCf3bqsCtJtZqRS4NVEm28xrR8UjG2+RVZ8GojiVTDCzUyysYB3ueG/wCKt+xzPkVfn7Qgu81ysFZ0dNCDraJmp+4FmrzGwRANZoALAdwXpd1EIiICIiAiIgIiICIiAiIgxMXhNRTzMbxdG9o8SwhUnV4nDeFlSvHMP+iaqaDX6qV7BfiQ1xAPmBdBZDY9V+t4PTk+7vs/Rkc0fsC7RRN6PWKiaknpnHWOUSAX917QNB2bzCfiUsqga+jwam5Hz78W1TOYgREWk9CIiAiIgIi/HODBd2gHElZEXbf8aFJQx0w9qokvb7EdiT+k5o8+5cTsEy4cYxPp3jqUjd8n7bgWsH94/CtZtBx1+0TFdzCgZGgiCFrdd6zjd4A/OJJv2AX4aWE2dZJbkWibA0h0juvK8c5COA7gNB4X5q97dYmxp6aZ5zxlrVzmXUIiLoPAiIgIiICIiAiIgIiICIiAqsbbsJOFYzMfdnayZvgW7rv32OVp1DXpH4D09PT1kYN4nmJxFvZeN4E89HNt8Xeg4LYhjf0XijYnmzaljoz2bwG+wnzaR8Ssiqb4XiDsJning9qJ7XjW2rXB1r+St9heINxaCOemN2Ssa9p4aOaHDQ+Kqe+WfDcpuR1jH6wntTwwykRFX0oiIgIiICh7bNtEcwnDMDJMjrCZ7NTrwhZbW5uL27hzNtttN2o/Q34jlz6yrk6hLBvdGXaAADjIb6Dlz5A5OynZH+DpFdmLr1brkMd1hFfUknnIeZ5XPirHtW3TMxeuxw6R7oq6+kPex7ZV+CTfXMZF6qRtms4iJh4jveeZ5cBzvKCIrSgEREBERAREQEREBERAREQEREBafN+AtzPQz0sv9Kwgdzx1mHycAfJbhEFH5YjA4tlFi0kEHkQbEKwOwfMn0nQupZT16V2l+cbyXN+R3h3adqjrbblr8H8VkfELR1I6ZvZvEkSD9IE/EtdsszIMsYnFJMbRy/UvJ5NeRYnwcGnwBXP3HT+fp6ojnHGHuicStIiIqG2RERAURbT9rLoHnD8qEumJ3HzR9YtcTboohY3ceBI4XsNeGRtm2jnBGeo4M+08g+te3jHGR7IPJzvmB2EgrH2CbOwxoxTFGneNxTtd+baxmt36gd1zzBVk2vbYriL12OHSPeUVdfSHUbLdlbMptFVi9pKyQbxLtejvqWtJ97XVykZEVoQCIiAiIgIiICIiAiIgIiICIiAiIgIiIIy2/ZcGLYb6wwdekcHX59G4hrx4eyfhVaVcbPcYlwutEug9Vn1te1onm9u7iqcoLd5RxE4vQU08vtSQsceeu6L6+K2602TaI4dh9LE/iyCMHx3QtyvnF3HmVY5ZluRyFos7ZnblGilqX6uaLMb2yHRo8L6nuBW9UO+kXWlkVJCPZe+V58WNY0fslKn0VmL9+i3PKf8AWKpxGUW4BRvzticUdY4udUzjpHc90neeR4NBt4K4MEDaZoZAA1rQAGjQADQAKqexz+fKP7z/APsyK2Cv8RiMQ1BERZBERAREQEREBERAREQEREBERAREQEReZJBCC6UhoAuSTYAdpKDkdrmJjC8Gqi42MkfRDvMhDLfIlVPiALh01w24uRxtfW3kpp225/oceiFLQTSSvjJP1IZ0O/YAF8jmlzrAkWYbam5UdwbPanEqUVeB7tXH77YLmWN1tWyQ+1fwvfiNEFiMt57oMxgNwmdm8BYRO6jwB2MdYkd4uuiVMXNdSus4FjmnncEEftBXTYPtQxLBABTVL3NHuS2kFuy7gSPIhVi/sU5zaq+v8pou+q1ChX0juND/AMx/4Fpqb0ga6M/jMVO8fZa9p+e8Vq8zZpqdr09PBR09pI98NbGS6++WXc4kdUDcGqaDbb9jUU11xGIz1+UlVcTGHz2LwGbG6Us90yOPh0Tx/FwVrFHGzHZAzJBFTXPMlUWFp3fybAeIbpd3LU9mgCkdWdCIiICIiAiIgIiICIiAiIgIiICIiAiIgLVZoy7HmuklpK6+5KLXHFrgQWuHeCAfJbVEFQc5bPqvJEhbiMZMZJDJ2ascOWvunX2Tr48VqMFxyfL0onwmR0Ug03mniOYI4EaDQ9gU27Vts8cDZKDA2MmcQWySytD429zI3Ah57z1Rp7XKDKapbG/eqGNkaTct1bfnYFtreSCQmbcJ63q5io6OsYeO/HuvPZ1rkW+Ffc58wLEG/wAo4QWH/h3Bo8i0sK02F0+A4ownEZKyik/NG7PH8JEe95Hh2lb6h2e4FWWtjFr8nhkfz3uCDAqsXy28gxUVY37LJNPA78hPyK6nJGfKakk9W2c4S90kpG+6WS1hawL5Dv2aONrgam2pWVhmzDLsR+txCOc/muq4R8ujIK7nDqzB8hU59QlpYYzxLZGue8gaXIJc425eKDpcMEwjH0qYzIbk9CHNYNdGjeJJsNL6X42HBZa1OWcwtzRB6xSseyJzj0ZkG657QbdIG8mm1xfUjXRbZAREQEREBERAREQEREBERAREQEREBERAREQRVtfzLhFDenx2m9aqd24awGNzQdQTOLEAkcBfvFlXyBsVVOBMTBE5/tAdKWNJ7LtLrDwP8FZ3ajsxZn2IPpyI6qIERvPsuHHo5O6/A8ifEKs+OYBPluZ0GLRuje08HcCO1p4Ed4Qd/wD6AqytYJsFqaSpicLte172lw8Nwj95YcuwfFoxcRRn7srVz2Uc/VmSXE4PJZrjd0TxvRuNrXLeR7wQdApJpfSXkY38boWOd2smLB+iY3fxQcdTbFMWqH7hptz7b3sDfmCT+xd/lTYPBgIFVnWaN4j6xiabQi2o6R7rF3LSwHLULH/1mj/u/wD6j/4rnYsCxfbNP0tYXx029drpbthY0m4ETNN87rvaA15kIJ9y3mSnzJG52Cneiif0YeG7rCWgX6PtaL2va2mmi261GVctRZRpI6SguWxjVzuLnE3c4+JJ05cFt0BERAREQEREBERAREQEREBERAREQEREBERAWuxvLtNmNnR4xCyZvEB4uQe1ruIPeCtiiCOazYXhDQ57o5IwASSJX2A4niTooUze7B6LeiywyeZ2o6eR+7GO9jbXdr22HirM5xqfU8PqpD7lPK7TujcVWfKGyavzhuvgj6GB1j083VbunmxvtO01FhbvF0Ev7Kdm1AcPpautp2SzyN6Qvlu4XLiW2YTu6C3LvUoNbuizdB3LAy/hQwKkgpmu3hBEyPeta+60NvbvstggIiICIiAiIgIiICIiAiIgIiICIiAiIgIiICIiAiIg1mZf9km+4VsIfZHgP4IiD2iIgIiICIiAiIgIiICIiAiIgIiIP//Z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20" name="AutoShape 12" descr="data:image/jpeg;base64,/9j/4AAQSkZJRgABAQAAAQABAAD/2wCEAAkGBhMGEBURBxQVExQTFhgXGRMSGRgWGBsWHBUVFRgXFRUbGyYiHyEjGhQaIDIhIycpLCwsFx8xNTUsNSYsLCkBCQoKDgwOFw8PGS0lHyAuNDUwNS8xKTUqLCk1KiksKSksLTUsKSwsLSk1NS8vNC8wNTUsNSw1MCovNSwpLDUsKf/AABEIAOEA4AMBIgACEQEDEQH/xAAcAAEAAgMBAQEAAAAAAAAAAAAABwgEBQYCAwH/xABMEAABAwIDBAYGBAkICwAAAAABAAIDBBEFBiEHEjFBEyJRYXGBCBQyQoKRFSNichYkM1KSk6GisSU1Q1ODssHRFxg0VWSEpLPD0uP/xAAbAQEAAgMBAQAAAAAAAAAAAAAAAwYBBAUCB//EAC4RAQABAwIEBAMJAAAAAAAAAAABAgMRBAUhMUGxEhNRwTJhkRQiI3GBodHh8f/aAAwDAQACEQMRAD8AnFERAREQEREBERBBW27PWJYRP6pD+LU723ZLETvyt4OvJ7trjqix7zdbvYRtBOOQmgxJxM0DbxudxfCCBYnmWXA8CONiuu2mZObnTD5ImgdMwF8LjykAvu37HDq+fcqvZcx2XKFZHUU4IfC/rMPVuL2fG7TS4uOGnkguaixsNxBmLQxz0Z3mStD2nuIuFkoCIiAiIgIi0mdcbGXcPqakkAxxO3bm13kbrBftLiB5oIIm26V2F19Q6leyenMz9yKQaCMPIbuOBBBLbcyL8uSsLgle7FKaGaoZ0TpY2PMd77pc0O3SbDhe3BVAyhhH09X09Pa4llYCPs3u790FXLY3cADeA0QfqIiAiIgIiICIiAiIgIiICIiAiIgKs+3bJ/4P1/rNMLRVd32HASi3SDhzuHeZ7FZhcZtayp+FuGSsiF5Yfro+3eaDdvEe00uHiQeSDjfR1zV6zBLh9Q7rREyxg2/JuI3wPB5v/aKZVTnI+YzlTEIKoX3WPs8DnG4br9OfVJNu0BXDhmFQ0PiILXAEEaggi4IPgg9oiICIiAog9I3HvVaOGkidYzyb7h2xxjgfjc0/CpfVUNr2ZfwmxWZ0ZvHCehj8GaOPm8uN+yyDoPR6wH6QxF1TIOrSxmx1/KSAsHj1N/TvCseo22CZfODYX0s4s6qeZeFrRgBjB33sXfGpJQEREBERAREQEREBFr8cx6DLkLp8WkbFG3m7iT2NA1J7hqsXK+b6XOMXS4NIHgaOadHtPY5p1H8Cg3SIiAiIgIiICIiCN8I2EYfQ1Ek9aDOHSF7IXdWJjSSQ3dHtWvbU20GikWGJtO0MhAa1oADWiwAAsAByAC9ogIiICIiARfioyzfsHosevJg/4pKTfqDeiPbeO+nw28FJqIPhQ0bcOiZFTizI2hjR3AAD+C+6IgIiICIiAiIgIiIIA2y5AxOaR1Y+V1ZACbMa0gwsubfVC4IF9XDXmVFeB5gqMtzCfCJXRSDm3gR2OadHDuIKumo7ztsTo81F0tF+Kzm5L4wNxxNzd8fbc8RY+KDTZI2/wYraLM7RTyf1zfyTjp7XNh49o04qWYKhtU0Pp3B7XC4c0ggjtBHFVFzZs7rsmE/SsX1d7CaPrxn4uI7LOAK85T2gVuS3XwmXqE3MMnWjPi2+ni0goLgIuG2c7VYM+gxub0NQwXdESCHDhvRnmBzFri67lAREQEREBFosy53ospN3sZnaw8ox1pHfdYNeY14aqNMb9JGKK4wOmfIdbPncGDuO625PhcIJoRVmqvSBxSoN4jBF3MjuP33OWKNuuLD+mZ+qj/yQWjRVfbt5xYcZYz/ZM/yWfB6RWJRaSR0r+8seD+7IB+xBZFFB2GekrwGK0fi6F99e5rgLfNdlgu3DC8XIbJM6nceU7S1t7X1kF2jxJCDv0XypqplY0PpnNe08HNII+YX1QEREBERARF+OeGC7zYDmUH6i5vG9o+HZeuMRqog4e4wmR/6DAT5nRcpFt9o66qhp8Oimf00scfSODWNG+8MvYm+l7oJPREQeJoW1LS2doc1wsWuAII7CDxUS562BQ4rvTZXIp5LfkD+Scfs82H5juHFS6iCD9kmxqSklFbmhpYYnHo6c8d9pt0jyDw0Nhz0PDjOCIgIi0ubs2wZLpnVOKHQaNY32nvsSGNHbp5AEoMvGscgy7C6fFZGxRt4udzPINHEk9gUZzZvxHabvx5Pb6lSAlprZLiR/I9EB7Ot+BuO0HRcNhAq9t2Jb+LOLaWEhzo2khjGXO7Gztc61i7jxPYFPtHRsw+NsVG0MYwBrWtFgAOAAXF3Lcvs/4dv4u39pKKM8ZRlhuwOnDukx6pmqXk3NvqwdODiS5x8d4LrKDZnhmHgCKkhdbnI3pD5717rp0VZua3UXPirnt2TxTENcMt0jfZpoP1Uf/qj8t0kotJTQEdhiYR8t1bFFr+ZX6yzhz82z/DZ/boqb4Ymt/ugLTYnsXwzEr7sLoXEe1C8tt4NN2/MLuUUlOqvUcaa5+sseGEIY16PD47uwSpD+yOdu6f1jbg/ohRnj2UqvLLi3FoHx2Pt2uw/dkHVPzVu18K2ijxGN0dYxsjHCxa8XBHeCupp96vUTi596P3eJtx0VKwDNVVlh4fg80kVjcta47ju57ODvMKx2y3amzPjDFWBsdVG27mA9V7eBfGD38Rra6hnaxs8GS52yYcD6tNo25JLHjUsJOtragnv7Fy2V8eflmshqqYkGJ4JA5svZ7T4tuPNWqzepvURco5SgmMThc5F4hlE7Q5nBwBHgRcL2pmBaLNedaXJcYkxmTd3r7jALvfa191o7N4a8Bdb1cjtOyP8Ah3QmCAtbMxwfE95IaHXs4OIBNi0kcDrZBFeYvSMqKoluAQMhbrZ8v1jyNdd0Wa093W81HGKZqrszv/lConmL/c3nbvC1mxN6o4cAFM+XfRyp6WzswTumd+ZF9WwaDTe1cdeengpIwHJlFlgWwenji+0BvPOt9ZHXcfMoKxYFssxPMBHqtLIxp/pJx0Tbdo3rFw+6CpDy/wCjlLE9kmK1YYWkO3adm84EG4tI42FiOO6VOiICIiAiIgIiICqttezo/NmISNY68FO4xxNHDTR7z2kuB17APOz+LT+q08rx7kb3fJpP+CpMgstsVwhuGYTG9o607nSOPbrut8g1o/b2rvFzWzb+aaO39S1dKvnmrqmq/XM+s923TygREWsyIiICIiAiIg4za/hgxLCKi41iDZAezdcCf3bqsCtJtZqRS4NVEm28xrR8UjG2+RVZ8GojiVTDCzUyysYB3ueG/wCKt+xzPkVfn7Qgu81ysFZ0dNCDraJmp+4FmrzGwRANZoALAdwXpd1EIiICIiAiIgIiICIiAiIgxMXhNRTzMbxdG9o8SwhUnV4nDeFlSvHMP+iaqaDX6qV7BfiQ1xAPmBdBZDY9V+t4PTk+7vs/Rkc0fsC7RRN6PWKiaknpnHWOUSAX917QNB2bzCfiUsqga+jwam5Hz78W1TOYgREWk9CIiAiIgIi/HODBd2gHElZEXbf8aFJQx0w9qokvb7EdiT+k5o8+5cTsEy4cYxPp3jqUjd8n7bgWsH94/CtZtBx1+0TFdzCgZGgiCFrdd6zjd4A/OJJv2AX4aWE2dZJbkWibA0h0juvK8c5COA7gNB4X5q97dYmxp6aZ5zxlrVzmXUIiLoPAiIgIiICIiAiIgIiICIiAqsbbsJOFYzMfdnayZvgW7rv32OVp1DXpH4D09PT1kYN4nmJxFvZeN4E89HNt8Xeg4LYhjf0XijYnmzaljoz2bwG+wnzaR8Ssiqb4XiDsJning9qJ7XjW2rXB1r+St9heINxaCOemN2Ssa9p4aOaHDQ+Kqe+WfDcpuR1jH6wntTwwykRFX0oiIgIiICh7bNtEcwnDMDJMjrCZ7NTrwhZbW5uL27hzNtttN2o/Q34jlz6yrk6hLBvdGXaAADjIb6Dlz5A5OynZH+DpFdmLr1brkMd1hFfUknnIeZ5XPirHtW3TMxeuxw6R7oq6+kPex7ZV+CTfXMZF6qRtms4iJh4jveeZ5cBzvKCIrSgEREBERAREQEREBERAREQEREBafN+AtzPQz0sv9Kwgdzx1mHycAfJbhEFH5YjA4tlFi0kEHkQbEKwOwfMn0nQupZT16V2l+cbyXN+R3h3adqjrbblr8H8VkfELR1I6ZvZvEkSD9IE/EtdsszIMsYnFJMbRy/UvJ5NeRYnwcGnwBXP3HT+fp6ojnHGHuicStIiIqG2RERAURbT9rLoHnD8qEumJ3HzR9YtcTboohY3ceBI4XsNeGRtm2jnBGeo4M+08g+te3jHGR7IPJzvmB2EgrH2CbOwxoxTFGneNxTtd+baxmt36gd1zzBVk2vbYriL12OHSPeUVdfSHUbLdlbMptFVi9pKyQbxLtejvqWtJ97XVykZEVoQCIiAiIgIiICIiAiIgIiICIiAiIgIiIIy2/ZcGLYb6wwdekcHX59G4hrx4eyfhVaVcbPcYlwutEug9Vn1te1onm9u7iqcoLd5RxE4vQU08vtSQsceeu6L6+K2602TaI4dh9LE/iyCMHx3QtyvnF3HmVY5ZluRyFos7ZnblGilqX6uaLMb2yHRo8L6nuBW9UO+kXWlkVJCPZe+V58WNY0fslKn0VmL9+i3PKf8AWKpxGUW4BRvzticUdY4udUzjpHc90neeR4NBt4K4MEDaZoZAA1rQAGjQADQAKqexz+fKP7z/APsyK2Cv8RiMQ1BERZBERAREQEREBERAREQEREBERAREQEReZJBCC6UhoAuSTYAdpKDkdrmJjC8Gqi42MkfRDvMhDLfIlVPiALh01w24uRxtfW3kpp225/oceiFLQTSSvjJP1IZ0O/YAF8jmlzrAkWYbam5UdwbPanEqUVeB7tXH77YLmWN1tWyQ+1fwvfiNEFiMt57oMxgNwmdm8BYRO6jwB2MdYkd4uuiVMXNdSus4FjmnncEEftBXTYPtQxLBABTVL3NHuS2kFuy7gSPIhVi/sU5zaq+v8pou+q1ChX0juND/AMx/4Fpqb0ga6M/jMVO8fZa9p+e8Vq8zZpqdr09PBR09pI98NbGS6++WXc4kdUDcGqaDbb9jUU11xGIz1+UlVcTGHz2LwGbG6Us90yOPh0Tx/FwVrFHGzHZAzJBFTXPMlUWFp3fybAeIbpd3LU9mgCkdWdCIiICIiAiIgIiICIiAiIgIiICIiAiIgLVZoy7HmuklpK6+5KLXHFrgQWuHeCAfJbVEFQc5bPqvJEhbiMZMZJDJ2ascOWvunX2Tr48VqMFxyfL0onwmR0Ug03mniOYI4EaDQ9gU27Vts8cDZKDA2MmcQWySytD429zI3Ah57z1Rp7XKDKapbG/eqGNkaTct1bfnYFtreSCQmbcJ63q5io6OsYeO/HuvPZ1rkW+Ffc58wLEG/wAo4QWH/h3Bo8i0sK02F0+A4ownEZKyik/NG7PH8JEe95Hh2lb6h2e4FWWtjFr8nhkfz3uCDAqsXy28gxUVY37LJNPA78hPyK6nJGfKakk9W2c4S90kpG+6WS1hawL5Dv2aONrgam2pWVhmzDLsR+txCOc/muq4R8ujIK7nDqzB8hU59QlpYYzxLZGue8gaXIJc425eKDpcMEwjH0qYzIbk9CHNYNdGjeJJsNL6X42HBZa1OWcwtzRB6xSseyJzj0ZkG657QbdIG8mm1xfUjXRbZAREQEREBERAREQEREBERAREQEREBERAREQRVtfzLhFDenx2m9aqd24awGNzQdQTOLEAkcBfvFlXyBsVVOBMTBE5/tAdKWNJ7LtLrDwP8FZ3ajsxZn2IPpyI6qIERvPsuHHo5O6/A8ifEKs+OYBPluZ0GLRuje08HcCO1p4Ed4Qd/wD6AqytYJsFqaSpicLte172lw8Nwj95YcuwfFoxcRRn7srVz2Uc/VmSXE4PJZrjd0TxvRuNrXLeR7wQdApJpfSXkY38boWOd2smLB+iY3fxQcdTbFMWqH7hptz7b3sDfmCT+xd/lTYPBgIFVnWaN4j6xiabQi2o6R7rF3LSwHLULH/1mj/u/wD6j/4rnYsCxfbNP0tYXx029drpbthY0m4ETNN87rvaA15kIJ9y3mSnzJG52Cneiif0YeG7rCWgX6PtaL2va2mmi261GVctRZRpI6SguWxjVzuLnE3c4+JJ05cFt0BERAREQEREBERAREQEREBERAREQEREBERAWuxvLtNmNnR4xCyZvEB4uQe1ruIPeCtiiCOazYXhDQ57o5IwASSJX2A4niTooUze7B6LeiywyeZ2o6eR+7GO9jbXdr22HirM5xqfU8PqpD7lPK7TujcVWfKGyavzhuvgj6GB1j083VbunmxvtO01FhbvF0Ev7Kdm1AcPpautp2SzyN6Qvlu4XLiW2YTu6C3LvUoNbuizdB3LAy/hQwKkgpmu3hBEyPeta+60NvbvstggIiICIiAiIgIiICIiAiIgIiICIiAiIgIiICIiAiIg1mZf9km+4VsIfZHgP4IiD2iIgIiICIiAiIgIiICIiAiIgIiIP//Z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422" name="Picture 14" descr="Light Bulb Clip Art"/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2837" y="4942622"/>
            <a:ext cx="459185" cy="460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Data </a:t>
            </a:r>
            <a:r>
              <a:rPr lang="en-US" dirty="0" smtClean="0"/>
              <a:t>Types – continued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Operation properties</a:t>
            </a:r>
          </a:p>
          <a:p>
            <a:pPr lvl="1"/>
            <a:r>
              <a:rPr lang="en-US" dirty="0" smtClean="0"/>
              <a:t>Each operation can be equipped with a specification of properties</a:t>
            </a:r>
          </a:p>
          <a:p>
            <a:pPr lvl="1"/>
            <a:r>
              <a:rPr lang="en-US" dirty="0" smtClean="0"/>
              <a:t>System uses these properties to </a:t>
            </a:r>
            <a:r>
              <a:rPr lang="en-US" dirty="0" smtClean="0">
                <a:solidFill>
                  <a:schemeClr val="accent1"/>
                </a:solidFill>
              </a:rPr>
              <a:t>control suitability of indexing methods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retrieval algorithms, and query processing optimization</a:t>
            </a:r>
          </a:p>
          <a:p>
            <a:pPr lvl="2"/>
            <a:r>
              <a:rPr lang="en-US" dirty="0" smtClean="0"/>
              <a:t>List of relevant properties inherent to a particular retrieval </a:t>
            </a:r>
            <a:r>
              <a:rPr lang="en-US" dirty="0" smtClean="0"/>
              <a:t>system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Examples: </a:t>
            </a:r>
          </a:p>
          <a:p>
            <a:pPr lvl="2"/>
            <a:r>
              <a:rPr lang="en-US" dirty="0" err="1" smtClean="0">
                <a:solidFill>
                  <a:schemeClr val="accent1"/>
                </a:solidFill>
              </a:rPr>
              <a:t>Monotonicity</a:t>
            </a:r>
            <a:r>
              <a:rPr lang="en-US" dirty="0" smtClean="0"/>
              <a:t> property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M</a:t>
            </a:r>
            <a:r>
              <a:rPr lang="en-US" dirty="0" smtClean="0">
                <a:solidFill>
                  <a:schemeClr val="accent1"/>
                </a:solidFill>
              </a:rPr>
              <a:t>etric distance </a:t>
            </a:r>
            <a:r>
              <a:rPr lang="en-US" dirty="0" smtClean="0"/>
              <a:t>function property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L</a:t>
            </a:r>
            <a:r>
              <a:rPr lang="en-US" dirty="0" smtClean="0">
                <a:solidFill>
                  <a:schemeClr val="accent1"/>
                </a:solidFill>
              </a:rPr>
              <a:t>ower bounding </a:t>
            </a:r>
            <a:r>
              <a:rPr lang="en-US" dirty="0" smtClean="0"/>
              <a:t>relationship between distance functions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Relations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</a:p>
          <a:p>
            <a:pPr lvl="1"/>
            <a:r>
              <a:rPr lang="en-US" dirty="0" smtClean="0"/>
              <a:t>Standard relational algebra operations – selection, projection, joins, …</a:t>
            </a:r>
          </a:p>
          <a:p>
            <a:r>
              <a:rPr lang="en-US" dirty="0" smtClean="0"/>
              <a:t>Extension </a:t>
            </a:r>
            <a:r>
              <a:rPr lang="en-US" dirty="0" smtClean="0">
                <a:solidFill>
                  <a:schemeClr val="accent1"/>
                </a:solidFill>
              </a:rPr>
              <a:t>– similarity-based retrieval</a:t>
            </a:r>
          </a:p>
          <a:p>
            <a:pPr lvl="1"/>
            <a:r>
              <a:rPr lang="en-US" dirty="0" smtClean="0"/>
              <a:t>Generic approach: </a:t>
            </a:r>
            <a:r>
              <a:rPr lang="en-US" dirty="0" smtClean="0">
                <a:solidFill>
                  <a:schemeClr val="accent1"/>
                </a:solidFill>
              </a:rPr>
              <a:t>each system maintains its own set of operations</a:t>
            </a:r>
          </a:p>
          <a:p>
            <a:pPr lvl="1"/>
            <a:r>
              <a:rPr lang="en-US" dirty="0" smtClean="0"/>
              <a:t>Each </a:t>
            </a:r>
            <a:r>
              <a:rPr lang="en-US" dirty="0" smtClean="0">
                <a:solidFill>
                  <a:schemeClr val="accent1"/>
                </a:solidFill>
              </a:rPr>
              <a:t>operation defines its input and output</a:t>
            </a:r>
          </a:p>
          <a:p>
            <a:pPr lvl="1"/>
            <a:r>
              <a:rPr lang="en-US" dirty="0" smtClean="0"/>
              <a:t>Input parameters: </a:t>
            </a:r>
          </a:p>
          <a:p>
            <a:pPr lvl="2"/>
            <a:r>
              <a:rPr lang="en-US" dirty="0" smtClean="0"/>
              <a:t>Number of </a:t>
            </a:r>
            <a:r>
              <a:rPr lang="en-US" dirty="0" smtClean="0">
                <a:solidFill>
                  <a:schemeClr val="accent1"/>
                </a:solidFill>
              </a:rPr>
              <a:t>input relations</a:t>
            </a:r>
          </a:p>
          <a:p>
            <a:pPr lvl="2"/>
            <a:r>
              <a:rPr lang="en-US" dirty="0" smtClean="0"/>
              <a:t>Expected </a:t>
            </a:r>
            <a:r>
              <a:rPr lang="en-US" dirty="0" smtClean="0">
                <a:solidFill>
                  <a:schemeClr val="accent1"/>
                </a:solidFill>
              </a:rPr>
              <a:t>query objects</a:t>
            </a:r>
          </a:p>
          <a:p>
            <a:pPr lvl="2"/>
            <a:r>
              <a:rPr lang="en-US" dirty="0" smtClean="0"/>
              <a:t>Operation-specific parameters (specification of distance function, thresholds, …)</a:t>
            </a:r>
          </a:p>
          <a:p>
            <a:pPr lvl="1"/>
            <a:r>
              <a:rPr lang="en-US" dirty="0" smtClean="0"/>
              <a:t>Output: </a:t>
            </a:r>
            <a:r>
              <a:rPr lang="en-US" dirty="0" smtClean="0">
                <a:solidFill>
                  <a:schemeClr val="accent1"/>
                </a:solidFill>
              </a:rPr>
              <a:t>return relation scheme</a:t>
            </a:r>
          </a:p>
          <a:p>
            <a:pPr lvl="2"/>
            <a:r>
              <a:rPr lang="en-US" dirty="0" smtClean="0"/>
              <a:t>Typically input relation scheme or Cartesian product of input relations</a:t>
            </a:r>
          </a:p>
          <a:p>
            <a:pPr lvl="2"/>
            <a:r>
              <a:rPr lang="en-US" dirty="0" smtClean="0"/>
              <a:t>For similarity-based operations, additional attribute </a:t>
            </a:r>
            <a:r>
              <a:rPr lang="en-US" i="1" dirty="0" smtClean="0">
                <a:solidFill>
                  <a:schemeClr val="accent1"/>
                </a:solidFill>
              </a:rPr>
              <a:t>distance</a:t>
            </a:r>
          </a:p>
          <a:p>
            <a:pPr lvl="2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</a:t>
            </a:r>
            <a:r>
              <a:rPr lang="en-US" dirty="0" smtClean="0"/>
              <a:t>Relations – continued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Similar to operations on data types</a:t>
            </a:r>
          </a:p>
          <a:p>
            <a:pPr lvl="1"/>
            <a:r>
              <a:rPr lang="en-US" dirty="0" smtClean="0"/>
              <a:t>Properties mostly related to query optimization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Special operations – </a:t>
            </a:r>
            <a:r>
              <a:rPr lang="en-US" dirty="0" smtClean="0">
                <a:solidFill>
                  <a:schemeClr val="accent1"/>
                </a:solidFill>
              </a:rPr>
              <a:t>“generalized distance functions”</a:t>
            </a:r>
          </a:p>
          <a:p>
            <a:pPr lvl="1"/>
            <a:r>
              <a:rPr lang="en-US" dirty="0" smtClean="0"/>
              <a:t>Produce scalar values</a:t>
            </a:r>
          </a:p>
          <a:p>
            <a:pPr lvl="1"/>
            <a:r>
              <a:rPr lang="en-US" dirty="0" smtClean="0"/>
              <a:t>Input</a:t>
            </a:r>
          </a:p>
          <a:p>
            <a:pPr lvl="2"/>
            <a:r>
              <a:rPr lang="en-US" dirty="0" smtClean="0"/>
              <a:t>Target relation</a:t>
            </a:r>
          </a:p>
          <a:p>
            <a:pPr lvl="2"/>
            <a:r>
              <a:rPr lang="en-US" dirty="0" smtClean="0"/>
              <a:t>A relation with one or more query objects</a:t>
            </a:r>
          </a:p>
          <a:p>
            <a:pPr lvl="2"/>
            <a:r>
              <a:rPr lang="en-US" dirty="0" smtClean="0"/>
              <a:t>Additional parameters when needed</a:t>
            </a:r>
          </a:p>
          <a:p>
            <a:pPr lvl="1"/>
            <a:r>
              <a:rPr lang="en-US" dirty="0" smtClean="0"/>
              <a:t>Examples: 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Set distance </a:t>
            </a:r>
            <a:r>
              <a:rPr lang="en-US" dirty="0" smtClean="0"/>
              <a:t>– e.g. minimum of distances to a set of query objects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Aggregated distance </a:t>
            </a:r>
            <a:r>
              <a:rPr lang="en-US" dirty="0" smtClean="0"/>
              <a:t>– e.g. a weighed sum of color- and shape-induced distances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Indexing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Indexing techniques</a:t>
            </a:r>
          </a:p>
          <a:p>
            <a:pPr lvl="1"/>
            <a:r>
              <a:rPr lang="en-US" dirty="0" smtClean="0"/>
              <a:t>Wide range (both traditional and specialized for similarity-based searching)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Applicability of individual methods tightly related to target data properties</a:t>
            </a:r>
          </a:p>
          <a:p>
            <a:pPr lvl="2"/>
            <a:r>
              <a:rPr lang="en-US" dirty="0" smtClean="0"/>
              <a:t>B-tree requires domain with linear ordering</a:t>
            </a:r>
          </a:p>
          <a:p>
            <a:pPr lvl="2"/>
            <a:r>
              <a:rPr lang="en-US" dirty="0" smtClean="0"/>
              <a:t>M-tree requires metric data domain</a:t>
            </a:r>
          </a:p>
          <a:p>
            <a:r>
              <a:rPr lang="en-US" dirty="0" smtClean="0"/>
              <a:t>System maintains a </a:t>
            </a:r>
            <a:r>
              <a:rPr lang="en-US" dirty="0" smtClean="0">
                <a:solidFill>
                  <a:schemeClr val="accent1"/>
                </a:solidFill>
              </a:rPr>
              <a:t>list of available indexes and their properties</a:t>
            </a:r>
          </a:p>
          <a:p>
            <a:pPr lvl="1"/>
            <a:r>
              <a:rPr lang="en-US" dirty="0" smtClean="0"/>
              <a:t>Index properties are verified against data type properties and operation properties</a:t>
            </a:r>
          </a:p>
          <a:p>
            <a:pPr lvl="1"/>
            <a:r>
              <a:rPr lang="en-US" dirty="0" smtClean="0"/>
              <a:t>Fallback data access method – Sequential Scan algorithm</a:t>
            </a:r>
          </a:p>
          <a:p>
            <a:pPr lvl="2"/>
            <a:r>
              <a:rPr lang="en-US" dirty="0" smtClean="0"/>
              <a:t>Supports any search operation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SimSeQL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SQL which enables to issue all kinds of content-based queries in addition to standard database operations</a:t>
            </a:r>
          </a:p>
          <a:p>
            <a:pPr lvl="1"/>
            <a:r>
              <a:rPr lang="en-US" dirty="0" smtClean="0"/>
              <a:t>We mostly deal with query formulation</a:t>
            </a:r>
          </a:p>
          <a:p>
            <a:pPr lvl="1"/>
            <a:r>
              <a:rPr lang="en-US" dirty="0" smtClean="0"/>
              <a:t>Data modification and control commands can be adapted straightforwardly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Query structure: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84984"/>
            <a:ext cx="6161462" cy="281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54739" y="4066439"/>
            <a:ext cx="4752528" cy="151216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SimSeQL</a:t>
            </a:r>
            <a:r>
              <a:rPr lang="en-US" dirty="0" smtClean="0"/>
              <a:t> – Syntax Details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328" y="1279301"/>
            <a:ext cx="7283152" cy="495801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SIMSEARCH construct</a:t>
            </a:r>
          </a:p>
          <a:p>
            <a:pPr lvl="1"/>
            <a:r>
              <a:rPr lang="en-US" dirty="0" smtClean="0"/>
              <a:t>In </a:t>
            </a:r>
            <a:r>
              <a:rPr lang="en-US" dirty="0" smtClean="0">
                <a:solidFill>
                  <a:schemeClr val="accent1"/>
                </a:solidFill>
              </a:rPr>
              <a:t>FROM</a:t>
            </a:r>
            <a:r>
              <a:rPr lang="en-US" dirty="0" smtClean="0"/>
              <a:t> clause, contains the </a:t>
            </a:r>
            <a:r>
              <a:rPr lang="en-US" dirty="0" smtClean="0">
                <a:solidFill>
                  <a:schemeClr val="accent1"/>
                </a:solidFill>
              </a:rPr>
              <a:t>similarity searching functionality</a:t>
            </a:r>
            <a:r>
              <a:rPr lang="en-US" dirty="0" smtClean="0"/>
              <a:t>	</a:t>
            </a:r>
          </a:p>
          <a:p>
            <a:pPr lvl="2"/>
            <a:r>
              <a:rPr lang="en-US" dirty="0" smtClean="0"/>
              <a:t>More flexible and intuitive solution than specialized operators in WHERE clause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SIMSEARCH structure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Specification of </a:t>
            </a:r>
            <a:r>
              <a:rPr lang="en-US" dirty="0" smtClean="0">
                <a:solidFill>
                  <a:schemeClr val="accent1"/>
                </a:solidFill>
              </a:rPr>
              <a:t>query objects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target relation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	</a:t>
            </a:r>
          </a:p>
          <a:p>
            <a:pPr lvl="2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SIMSEARCH 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[:</a:t>
            </a:r>
            <a:r>
              <a:rPr lang="en-US" sz="13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obj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[, …]] 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IN </a:t>
            </a:r>
            <a:r>
              <a:rPr lang="en-US" sz="13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data_source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AS </a:t>
            </a:r>
            <a:r>
              <a:rPr lang="en-US" sz="13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ds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[, data_source2 [, …]]</a:t>
            </a:r>
            <a:endParaRPr lang="en-US" sz="13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lvl="2"/>
            <a:r>
              <a:rPr lang="en-US" dirty="0" smtClean="0"/>
              <a:t>Specification of </a:t>
            </a:r>
            <a:r>
              <a:rPr lang="en-US" dirty="0" smtClean="0">
                <a:solidFill>
                  <a:schemeClr val="accent1"/>
                </a:solidFill>
              </a:rPr>
              <a:t>distance function</a:t>
            </a:r>
          </a:p>
          <a:p>
            <a:pPr lvl="3"/>
            <a:r>
              <a:rPr lang="en-US" dirty="0" smtClean="0">
                <a:solidFill>
                  <a:schemeClr val="accent1"/>
                </a:solidFill>
              </a:rPr>
              <a:t>Default distance </a:t>
            </a:r>
            <a:r>
              <a:rPr lang="en-US" dirty="0" smtClean="0"/>
              <a:t>function of an attribute </a:t>
            </a:r>
          </a:p>
          <a:p>
            <a:pPr lvl="3">
              <a:buNone/>
            </a:pPr>
            <a:r>
              <a:rPr lang="en-US" dirty="0" smtClean="0"/>
              <a:t>	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SIMSEARCH … BY color</a:t>
            </a:r>
          </a:p>
          <a:p>
            <a:pPr lvl="3"/>
            <a:r>
              <a:rPr lang="en-US" dirty="0" smtClean="0">
                <a:solidFill>
                  <a:schemeClr val="accent1"/>
                </a:solidFill>
              </a:rPr>
              <a:t>Direct calling </a:t>
            </a:r>
            <a:r>
              <a:rPr lang="en-US" dirty="0" smtClean="0"/>
              <a:t>of some available distance function </a:t>
            </a:r>
          </a:p>
          <a:p>
            <a:pPr lvl="3">
              <a:buNone/>
            </a:pPr>
            <a:r>
              <a:rPr lang="en-US" dirty="0" smtClean="0"/>
              <a:t>	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SIMSEARCH … BY </a:t>
            </a:r>
            <a:r>
              <a:rPr lang="en-US" sz="13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color_distance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(</a:t>
            </a:r>
            <a:r>
              <a:rPr lang="en-US" sz="13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qo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color)</a:t>
            </a:r>
            <a:endParaRPr lang="en-US" sz="13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lvl="3"/>
            <a:r>
              <a:rPr lang="en-US" dirty="0" smtClean="0">
                <a:solidFill>
                  <a:schemeClr val="accent1"/>
                </a:solidFill>
              </a:rPr>
              <a:t>Constructing the distance </a:t>
            </a:r>
            <a:r>
              <a:rPr lang="en-US" dirty="0" smtClean="0"/>
              <a:t>function within the query </a:t>
            </a:r>
          </a:p>
          <a:p>
            <a:pPr lvl="3">
              <a:buNone/>
            </a:pPr>
            <a:r>
              <a:rPr lang="en-US" dirty="0" smtClean="0"/>
              <a:t>	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SIMSEARCH … BY </a:t>
            </a:r>
            <a:r>
              <a:rPr lang="en-US" sz="13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color_dist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(</a:t>
            </a:r>
            <a:r>
              <a:rPr lang="en-US" sz="13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qo_color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color) + 2*</a:t>
            </a:r>
            <a:r>
              <a:rPr lang="en-US" sz="13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shape_dist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(</a:t>
            </a:r>
            <a:r>
              <a:rPr lang="en-US" sz="13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qo_shape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shape)</a:t>
            </a:r>
          </a:p>
          <a:p>
            <a:pPr lvl="2"/>
            <a:r>
              <a:rPr lang="en-US" dirty="0" smtClean="0"/>
              <a:t>Specification of </a:t>
            </a:r>
            <a:r>
              <a:rPr lang="en-US" dirty="0" smtClean="0">
                <a:solidFill>
                  <a:schemeClr val="accent1"/>
                </a:solidFill>
              </a:rPr>
              <a:t>search method  </a:t>
            </a:r>
          </a:p>
          <a:p>
            <a:pPr lvl="2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SIMSEARCH … METHOD method(</a:t>
            </a:r>
            <a:r>
              <a:rPr lang="en-US" sz="13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params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)</a:t>
            </a:r>
          </a:p>
          <a:p>
            <a:pPr lvl="2"/>
            <a:endParaRPr lang="en-US" dirty="0" smtClean="0"/>
          </a:p>
          <a:p>
            <a:pPr lvl="2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 1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Query: Retrieve </a:t>
            </a:r>
            <a:r>
              <a:rPr lang="en-US" sz="1800" dirty="0" smtClean="0"/>
              <a:t>images most similar to a set of examples (e.g. identifying </a:t>
            </a:r>
            <a:r>
              <a:rPr lang="en-US" sz="1800" dirty="0" smtClean="0"/>
              <a:t>a flower </a:t>
            </a:r>
            <a:r>
              <a:rPr lang="en-US" sz="1800" dirty="0" smtClean="0"/>
              <a:t>by supplying several </a:t>
            </a:r>
            <a:r>
              <a:rPr lang="en-US" sz="1800" dirty="0" smtClean="0"/>
              <a:t>photos)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6572250" cy="200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7166" y="4212310"/>
            <a:ext cx="5125194" cy="192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 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328" y="1279301"/>
            <a:ext cx="7139136" cy="4958011"/>
          </a:xfrm>
        </p:spPr>
        <p:txBody>
          <a:bodyPr/>
          <a:lstStyle/>
          <a:p>
            <a:r>
              <a:rPr lang="en-US" sz="1800" dirty="0" smtClean="0"/>
              <a:t>Query: Retrieve </a:t>
            </a:r>
            <a:r>
              <a:rPr lang="en-US" sz="1800" dirty="0" smtClean="0"/>
              <a:t>all videos where the Vesuvius mountain appears (image </a:t>
            </a:r>
            <a:r>
              <a:rPr lang="en-US" sz="1800" dirty="0" smtClean="0"/>
              <a:t>similarity</a:t>
            </a:r>
            <a:r>
              <a:rPr lang="en-US" sz="1800" dirty="0" smtClean="0"/>
              <a:t>) and a commentator mentions volcanoes (speech/text similarity) </a:t>
            </a:r>
            <a:r>
              <a:rPr lang="en-US" sz="1800" dirty="0" smtClean="0"/>
              <a:t>within two </a:t>
            </a:r>
            <a:r>
              <a:rPr lang="en-US" sz="1800" dirty="0" smtClean="0"/>
              <a:t>minutes (time aggregation)</a:t>
            </a:r>
            <a:endParaRPr lang="en-US" sz="18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02185"/>
            <a:ext cx="6050756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Work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Challenge: </a:t>
            </a:r>
            <a:r>
              <a:rPr lang="en-US" dirty="0" smtClean="0">
                <a:solidFill>
                  <a:schemeClr val="accent1"/>
                </a:solidFill>
              </a:rPr>
              <a:t>advanced </a:t>
            </a:r>
            <a:r>
              <a:rPr lang="en-US" dirty="0" smtClean="0">
                <a:solidFill>
                  <a:schemeClr val="accent1"/>
                </a:solidFill>
              </a:rPr>
              <a:t>query tools </a:t>
            </a:r>
            <a:r>
              <a:rPr lang="en-US" dirty="0" smtClean="0">
                <a:solidFill>
                  <a:schemeClr val="accent1"/>
                </a:solidFill>
              </a:rPr>
              <a:t>are needed</a:t>
            </a:r>
          </a:p>
          <a:p>
            <a:pPr lvl="1"/>
            <a:r>
              <a:rPr lang="en-US" dirty="0" smtClean="0"/>
              <a:t>Popularity and rapid growth of multimedia data, complex information needs</a:t>
            </a:r>
          </a:p>
          <a:p>
            <a:pPr lvl="1"/>
            <a:r>
              <a:rPr lang="en-US" dirty="0" smtClean="0"/>
              <a:t>Major requirements: </a:t>
            </a:r>
            <a:r>
              <a:rPr lang="en-US" dirty="0" smtClean="0">
                <a:solidFill>
                  <a:schemeClr val="accent1"/>
                </a:solidFill>
              </a:rPr>
              <a:t>universality, flexibility, intuitive usage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SimSeQL</a:t>
            </a:r>
            <a:r>
              <a:rPr lang="en-US" dirty="0" smtClean="0">
                <a:solidFill>
                  <a:schemeClr val="accent1"/>
                </a:solidFill>
              </a:rPr>
              <a:t> solution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SQL-based</a:t>
            </a:r>
            <a:r>
              <a:rPr lang="en-US" dirty="0" smtClean="0"/>
              <a:t> query language suited </a:t>
            </a:r>
            <a:r>
              <a:rPr lang="en-US" dirty="0" smtClean="0"/>
              <a:t>for both </a:t>
            </a:r>
            <a:r>
              <a:rPr lang="en-US" dirty="0" smtClean="0"/>
              <a:t>common </a:t>
            </a:r>
            <a:r>
              <a:rPr lang="en-US" dirty="0" smtClean="0"/>
              <a:t>and advanced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General</a:t>
            </a:r>
            <a:r>
              <a:rPr lang="en-US" dirty="0" smtClean="0"/>
              <a:t> data model and operations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Extensible</a:t>
            </a:r>
            <a:r>
              <a:rPr lang="en-US" dirty="0" smtClean="0"/>
              <a:t> SIMSEARCH clause for similarity-based retrieval</a:t>
            </a:r>
          </a:p>
          <a:p>
            <a:pPr lvl="1"/>
            <a:r>
              <a:rPr lang="en-US" dirty="0" smtClean="0"/>
              <a:t>Support for optimization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Implementation</a:t>
            </a:r>
            <a:r>
              <a:rPr lang="en-US" dirty="0" smtClean="0"/>
              <a:t> over MESSIF</a:t>
            </a:r>
          </a:p>
          <a:p>
            <a:pPr lvl="1"/>
            <a:r>
              <a:rPr lang="en-US" dirty="0" smtClean="0"/>
              <a:t>Easy-to-use </a:t>
            </a:r>
            <a:r>
              <a:rPr lang="en-US" dirty="0" smtClean="0">
                <a:solidFill>
                  <a:schemeClr val="accent1"/>
                </a:solidFill>
              </a:rPr>
              <a:t>query formulation interface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Query optimization </a:t>
            </a:r>
            <a:r>
              <a:rPr lang="en-US" dirty="0" smtClean="0"/>
              <a:t>strategies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Retrieval Today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by </a:t>
            </a:r>
            <a:r>
              <a:rPr lang="en-US" dirty="0" smtClean="0">
                <a:solidFill>
                  <a:schemeClr val="accent1"/>
                </a:solidFill>
              </a:rPr>
              <a:t>keyword</a:t>
            </a:r>
          </a:p>
          <a:p>
            <a:endParaRPr lang="en-US" dirty="0" smtClean="0"/>
          </a:p>
          <a:p>
            <a:r>
              <a:rPr lang="en-US" dirty="0" smtClean="0"/>
              <a:t>Search by </a:t>
            </a:r>
            <a:r>
              <a:rPr lang="en-US" dirty="0" smtClean="0">
                <a:solidFill>
                  <a:schemeClr val="accent1"/>
                </a:solidFill>
              </a:rPr>
              <a:t>example</a:t>
            </a:r>
          </a:p>
          <a:p>
            <a:endParaRPr lang="en-US" dirty="0" smtClean="0"/>
          </a:p>
          <a:p>
            <a:r>
              <a:rPr lang="en-US" dirty="0" smtClean="0"/>
              <a:t>Search by </a:t>
            </a:r>
            <a:r>
              <a:rPr lang="en-US" dirty="0" smtClean="0">
                <a:solidFill>
                  <a:schemeClr val="accent1"/>
                </a:solidFill>
              </a:rPr>
              <a:t>example 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>
                <a:solidFill>
                  <a:schemeClr val="accent1"/>
                </a:solidFill>
              </a:rPr>
              <a:t>– advanced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6736" y="1340769"/>
            <a:ext cx="3420380" cy="27363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690410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751" name="Picture 7" descr="http://neuron.csie.ntust.edu.tw/homework/94/fuzzy/homework/homework2/M9415006/page3_botton.files/image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68960"/>
            <a:ext cx="3848100" cy="2943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Multimedia Query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search use cases</a:t>
            </a:r>
          </a:p>
          <a:p>
            <a:pPr lvl="1"/>
            <a:r>
              <a:rPr lang="en-US" dirty="0" smtClean="0"/>
              <a:t>A journalist is looking for an illustration of his article about Egyptian Sphinx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“Retrieve 10 images most similar to a given sketch of a pyramid which have the word ‘Sphinx’ in their annotation. Evaluate similarity of shapes only. The image should not be older than 5 years.”</a:t>
            </a:r>
          </a:p>
          <a:p>
            <a:pPr lvl="1"/>
            <a:r>
              <a:rPr lang="en-US" dirty="0" smtClean="0"/>
              <a:t>Copyright protection (similarity join)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“Find all duplicates and near-duplicates in the image collection for which the names of authors differ. Check also for simple transformations of colors, rotations and resizing.”</a:t>
            </a:r>
          </a:p>
          <a:p>
            <a:pPr lvl="1"/>
            <a:r>
              <a:rPr lang="en-US" dirty="0" smtClean="0"/>
              <a:t>Identification of a depicted object (multi-object query)</a:t>
            </a:r>
          </a:p>
          <a:p>
            <a:pPr lvl="1">
              <a:buNone/>
            </a:pPr>
            <a:r>
              <a:rPr lang="en-US" sz="1500" i="1" dirty="0" smtClean="0">
                <a:solidFill>
                  <a:schemeClr val="tx2"/>
                </a:solidFill>
              </a:rPr>
              <a:t>	</a:t>
            </a: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“Find the best matching object from the database of flower images with respect to a given set of photos. Consider both color and shape of the images, as well as the </a:t>
            </a:r>
            <a:r>
              <a:rPr lang="en-US" sz="1500" dirty="0" err="1" smtClean="0">
                <a:solidFill>
                  <a:schemeClr val="accent4">
                    <a:lumMod val="75000"/>
                  </a:schemeClr>
                </a:solidFill>
              </a:rPr>
              <a:t>spatio</a:t>
            </a: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-temporal aspects.”</a:t>
            </a:r>
            <a:endParaRPr lang="cs-CZ" sz="15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 of Complex Queries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Existing tools not satisfactory!</a:t>
            </a:r>
          </a:p>
          <a:p>
            <a:pPr lvl="1"/>
            <a:r>
              <a:rPr lang="en-US" dirty="0" smtClean="0"/>
              <a:t>Application-specific, limited functionality, tightly related to implementation</a:t>
            </a:r>
            <a:endParaRPr lang="en-US" sz="1200" dirty="0" smtClean="0"/>
          </a:p>
          <a:p>
            <a:r>
              <a:rPr lang="en-US" dirty="0" smtClean="0"/>
              <a:t>Challenge: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/>
              <a:t>		</a:t>
            </a:r>
          </a:p>
          <a:p>
            <a:r>
              <a:rPr lang="en-US" dirty="0" smtClean="0"/>
              <a:t>Existing proposals:</a:t>
            </a:r>
          </a:p>
          <a:p>
            <a:pPr lvl="1"/>
            <a:r>
              <a:rPr lang="en-US" dirty="0" smtClean="0"/>
              <a:t>Different query languages and query formulation tools</a:t>
            </a:r>
          </a:p>
          <a:p>
            <a:pPr lvl="2"/>
            <a:r>
              <a:rPr lang="en-US" dirty="0" smtClean="0"/>
              <a:t>MOQL, SQL/MM, MPQF, …</a:t>
            </a:r>
          </a:p>
          <a:p>
            <a:pPr lvl="1"/>
            <a:r>
              <a:rPr lang="en-US" dirty="0" smtClean="0"/>
              <a:t>Nice features and ideas, but still </a:t>
            </a:r>
            <a:r>
              <a:rPr lang="en-US" dirty="0" smtClean="0">
                <a:solidFill>
                  <a:schemeClr val="accent1"/>
                </a:solidFill>
              </a:rPr>
              <a:t>not general enough</a:t>
            </a:r>
          </a:p>
          <a:p>
            <a:r>
              <a:rPr lang="en-US" dirty="0" smtClean="0"/>
              <a:t>Our solution: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General and extensible query language </a:t>
            </a:r>
            <a:r>
              <a:rPr lang="en-US" dirty="0" smtClean="0"/>
              <a:t>based on the </a:t>
            </a:r>
            <a:r>
              <a:rPr lang="en-US" dirty="0" smtClean="0">
                <a:solidFill>
                  <a:schemeClr val="accent1"/>
                </a:solidFill>
              </a:rPr>
              <a:t>relational algebra </a:t>
            </a:r>
            <a:r>
              <a:rPr lang="en-US" dirty="0" smtClean="0"/>
              <a:t>paradigm and </a:t>
            </a:r>
            <a:r>
              <a:rPr lang="en-US" dirty="0" smtClean="0">
                <a:solidFill>
                  <a:schemeClr val="accent1"/>
                </a:solidFill>
              </a:rPr>
              <a:t>SQL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syntax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2656111"/>
            <a:ext cx="5688632" cy="7728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1"/>
                </a:solidFill>
              </a:rPr>
              <a:t>Provide a universal, general and flexible tool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1"/>
                </a:solidFill>
              </a:rPr>
              <a:t>that </a:t>
            </a:r>
            <a:r>
              <a:rPr lang="en-US" dirty="0" smtClean="0">
                <a:solidFill>
                  <a:schemeClr val="accent1"/>
                </a:solidFill>
              </a:rPr>
              <a:t>allows users to define complex similarity queries.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accent1"/>
                </a:solidFill>
              </a:rPr>
              <a:t>Query language design</a:t>
            </a:r>
            <a:endParaRPr lang="en-US" dirty="0" smtClean="0">
              <a:solidFill>
                <a:schemeClr val="accent1"/>
              </a:solidFill>
            </a:endParaRPr>
          </a:p>
          <a:p>
            <a:pPr marL="363538" lvl="1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i="1" dirty="0" smtClean="0"/>
              <a:t>	Analysis </a:t>
            </a:r>
            <a:r>
              <a:rPr lang="en-US" sz="1400" i="1" dirty="0" smtClean="0"/>
              <a:t>of requirements, language fundamentals, system architecture	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Data model and operations</a:t>
            </a:r>
            <a:endParaRPr lang="en-US" dirty="0" smtClean="0">
              <a:solidFill>
                <a:schemeClr val="accent1"/>
              </a:solidFill>
            </a:endParaRP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accent1"/>
                </a:solidFill>
              </a:rPr>
              <a:t>Data model</a:t>
            </a:r>
          </a:p>
          <a:p>
            <a:pPr marL="742950" lvl="2" indent="-342900">
              <a:spcBef>
                <a:spcPts val="0"/>
              </a:spcBef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Extensions to relational algebra data types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accent1"/>
                </a:solidFill>
              </a:rPr>
              <a:t>Operations on data types</a:t>
            </a:r>
            <a:endParaRPr lang="en-US" dirty="0" smtClean="0">
              <a:solidFill>
                <a:schemeClr val="accent1"/>
              </a:solidFill>
            </a:endParaRPr>
          </a:p>
          <a:p>
            <a:pPr marL="719138" indent="-719138">
              <a:spcBef>
                <a:spcPts val="0"/>
              </a:spcBef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Comparison functions, distance functions, extractors</a:t>
            </a:r>
            <a:endParaRPr lang="en-US" sz="1400" i="1" dirty="0" smtClean="0"/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accent1"/>
                </a:solidFill>
              </a:rPr>
              <a:t>Operations on relations </a:t>
            </a:r>
            <a:endParaRPr lang="en-US" dirty="0" smtClean="0">
              <a:solidFill>
                <a:schemeClr val="accent1"/>
              </a:solidFill>
            </a:endParaRPr>
          </a:p>
          <a:p>
            <a:pPr marL="719138" lvl="2" indent="-719138">
              <a:spcBef>
                <a:spcPts val="0"/>
              </a:spcBef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Generic similarity operations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accent1"/>
                </a:solidFill>
              </a:rPr>
              <a:t>Data indexing</a:t>
            </a:r>
          </a:p>
          <a:p>
            <a:pPr marL="1169988" lvl="2" indent="-457200">
              <a:spcBef>
                <a:spcPts val="0"/>
              </a:spcBef>
              <a:buNone/>
            </a:pPr>
            <a:r>
              <a:rPr lang="en-US" i="1" dirty="0" smtClean="0"/>
              <a:t>Support for data indexing and query optimization</a:t>
            </a:r>
          </a:p>
          <a:p>
            <a:pPr>
              <a:spcAft>
                <a:spcPts val="300"/>
              </a:spcAft>
            </a:pPr>
            <a:r>
              <a:rPr lang="en-US" dirty="0" err="1" smtClean="0">
                <a:solidFill>
                  <a:schemeClr val="accent1"/>
                </a:solidFill>
              </a:rPr>
              <a:t>SimSeQL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syntax and semantics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400" i="1" dirty="0" smtClean="0"/>
              <a:t>	</a:t>
            </a:r>
            <a:r>
              <a:rPr lang="en-US" sz="1400" i="1" dirty="0" smtClean="0"/>
              <a:t>Novel SIMSEARCH construct in the FROM clause – definition and usage</a:t>
            </a:r>
            <a:endParaRPr lang="en-US" sz="1400" i="1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Conclusion &amp; </a:t>
            </a:r>
            <a:r>
              <a:rPr lang="en-US" dirty="0" smtClean="0">
                <a:solidFill>
                  <a:schemeClr val="accent1"/>
                </a:solidFill>
              </a:rPr>
              <a:t>future work</a:t>
            </a:r>
            <a:endParaRPr lang="cs-CZ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requirements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Resources:</a:t>
            </a:r>
          </a:p>
          <a:p>
            <a:pPr lvl="1"/>
            <a:r>
              <a:rPr lang="en-US" dirty="0" smtClean="0"/>
              <a:t>Current trends in multimedia information retrieval</a:t>
            </a:r>
          </a:p>
          <a:p>
            <a:pPr lvl="1"/>
            <a:r>
              <a:rPr lang="en-US" dirty="0" smtClean="0"/>
              <a:t>Existing query languages </a:t>
            </a:r>
            <a:r>
              <a:rPr lang="en-US" sz="1400" dirty="0" smtClean="0"/>
              <a:t>(SQL/MM, POSTGRESQL-IE, MPQF, …)</a:t>
            </a:r>
          </a:p>
          <a:p>
            <a:pPr lvl="1"/>
            <a:r>
              <a:rPr lang="en-US" dirty="0" smtClean="0"/>
              <a:t>MESSIF framework architecture</a:t>
            </a:r>
          </a:p>
          <a:p>
            <a:r>
              <a:rPr lang="en-US" dirty="0" smtClean="0"/>
              <a:t>Selected requirements: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Support for wide range of query types</a:t>
            </a:r>
          </a:p>
          <a:p>
            <a:pPr lvl="2"/>
            <a:r>
              <a:rPr lang="en-US" dirty="0" smtClean="0"/>
              <a:t>NN search, similarity joins, single- and multi-object similarity queries, </a:t>
            </a:r>
            <a:r>
              <a:rPr lang="en-US" dirty="0" err="1" smtClean="0"/>
              <a:t>spacio</a:t>
            </a:r>
            <a:r>
              <a:rPr lang="en-US" dirty="0" smtClean="0"/>
              <a:t>-temporal queries, …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Support for multi-modal searching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Adjustability of searching</a:t>
            </a:r>
          </a:p>
          <a:p>
            <a:pPr lvl="2"/>
            <a:r>
              <a:rPr lang="en-US" dirty="0" smtClean="0"/>
              <a:t>Selection of similarity measure, query processing preferences (precision vs. costs)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Support for query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Fundamentals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SQL</a:t>
            </a:r>
            <a:r>
              <a:rPr lang="en-US" dirty="0" smtClean="0"/>
              <a:t>-based or </a:t>
            </a:r>
            <a:r>
              <a:rPr lang="en-US" dirty="0" smtClean="0">
                <a:solidFill>
                  <a:schemeClr val="accent1"/>
                </a:solidFill>
              </a:rPr>
              <a:t>XML</a:t>
            </a:r>
            <a:r>
              <a:rPr lang="en-US" dirty="0" smtClean="0"/>
              <a:t>-based syntax?</a:t>
            </a:r>
          </a:p>
          <a:p>
            <a:pPr lvl="1"/>
            <a:r>
              <a:rPr lang="en-US" dirty="0" smtClean="0"/>
              <a:t>Both popular in multimedia searching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XML</a:t>
            </a:r>
            <a:r>
              <a:rPr lang="en-US" dirty="0" smtClean="0"/>
              <a:t>: well suited for inter-system communication, but </a:t>
            </a:r>
            <a:r>
              <a:rPr lang="en-US" dirty="0" smtClean="0">
                <a:solidFill>
                  <a:schemeClr val="accent1"/>
                </a:solidFill>
              </a:rPr>
              <a:t>too eloquent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SQL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1"/>
                </a:solidFill>
              </a:rPr>
              <a:t>user-friendly</a:t>
            </a:r>
            <a:r>
              <a:rPr lang="en-US" dirty="0" smtClean="0"/>
              <a:t> (query structure imitates English sentences), backed by </a:t>
            </a:r>
            <a:r>
              <a:rPr lang="en-US" dirty="0" smtClean="0">
                <a:solidFill>
                  <a:schemeClr val="accent1"/>
                </a:solidFill>
              </a:rPr>
              <a:t>solid theoretical background </a:t>
            </a:r>
            <a:r>
              <a:rPr lang="en-US" dirty="0" smtClean="0"/>
              <a:t>of relational algebra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Extensible</a:t>
            </a:r>
            <a:r>
              <a:rPr lang="en-US" dirty="0" smtClean="0"/>
              <a:t> design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smtClean="0">
                <a:solidFill>
                  <a:schemeClr val="accent1"/>
                </a:solidFill>
              </a:rPr>
              <a:t>generic constructs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New language primitives </a:t>
            </a:r>
            <a:r>
              <a:rPr lang="en-US" dirty="0" smtClean="0"/>
              <a:t>instead of user-defined functions</a:t>
            </a:r>
          </a:p>
          <a:p>
            <a:pPr lvl="2"/>
            <a:r>
              <a:rPr lang="en-US" dirty="0" smtClean="0"/>
              <a:t>Better opportunities for optimization</a:t>
            </a:r>
          </a:p>
          <a:p>
            <a:r>
              <a:rPr lang="en-US" dirty="0" smtClean="0"/>
              <a:t>System architecture</a:t>
            </a:r>
          </a:p>
          <a:p>
            <a:pPr lvl="1"/>
            <a:r>
              <a:rPr lang="en-US" dirty="0" smtClean="0"/>
              <a:t>Standard RDBMS and some similarity search framework + </a:t>
            </a:r>
            <a:r>
              <a:rPr lang="en-US" dirty="0" smtClean="0">
                <a:solidFill>
                  <a:schemeClr val="accent1"/>
                </a:solidFill>
              </a:rPr>
              <a:t>parsing and evaluation-management overlay</a:t>
            </a:r>
            <a:r>
              <a:rPr lang="en-US" dirty="0" smtClean="0"/>
              <a:t>, or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ative RDBMS implementation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 – </a:t>
            </a:r>
            <a:r>
              <a:rPr lang="en-US" dirty="0" err="1" smtClean="0"/>
              <a:t>Codd’s</a:t>
            </a:r>
            <a:r>
              <a:rPr lang="en-US" dirty="0" smtClean="0"/>
              <a:t> relational data model</a:t>
            </a:r>
          </a:p>
          <a:p>
            <a:pPr lvl="1"/>
            <a:r>
              <a:rPr lang="en-US" dirty="0" smtClean="0"/>
              <a:t>Relations and attributes</a:t>
            </a:r>
          </a:p>
          <a:p>
            <a:pPr lvl="1"/>
            <a:r>
              <a:rPr lang="en-US" dirty="0" smtClean="0"/>
              <a:t>Operations over relations (first-order predicate logic)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Extension – “data types”</a:t>
            </a:r>
          </a:p>
          <a:p>
            <a:pPr lvl="1"/>
            <a:r>
              <a:rPr lang="en-US" dirty="0" smtClean="0"/>
              <a:t>“Data type”: attribute </a:t>
            </a:r>
            <a:r>
              <a:rPr lang="en-US" dirty="0" smtClean="0">
                <a:solidFill>
                  <a:schemeClr val="accent1"/>
                </a:solidFill>
              </a:rPr>
              <a:t>domain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functions</a:t>
            </a:r>
            <a:r>
              <a:rPr lang="en-US" dirty="0" smtClean="0"/>
              <a:t> that can be applied on domain members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Infinite number </a:t>
            </a:r>
            <a:r>
              <a:rPr lang="en-US" dirty="0" smtClean="0"/>
              <a:t>of data types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Translation</a:t>
            </a:r>
            <a:r>
              <a:rPr lang="en-US" dirty="0" smtClean="0"/>
              <a:t> between data types by specialized functions – extractors</a:t>
            </a:r>
          </a:p>
          <a:p>
            <a:pPr lvl="1"/>
            <a:endParaRPr lang="cs-CZ" dirty="0"/>
          </a:p>
        </p:txBody>
      </p:sp>
      <p:pic>
        <p:nvPicPr>
          <p:cNvPr id="34818" name="Picture 2" descr="H:\QueryLanguage\ObjectRel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581128"/>
            <a:ext cx="5057180" cy="1559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Data Types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328" y="1279301"/>
            <a:ext cx="6419056" cy="495801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Comparison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Define </a:t>
            </a:r>
            <a:r>
              <a:rPr lang="en-US" dirty="0" smtClean="0">
                <a:solidFill>
                  <a:schemeClr val="accent1"/>
                </a:solidFill>
              </a:rPr>
              <a:t>total ordering </a:t>
            </a:r>
            <a:r>
              <a:rPr lang="en-US" dirty="0" smtClean="0"/>
              <a:t>of domain</a:t>
            </a:r>
          </a:p>
          <a:p>
            <a:pPr lvl="1"/>
            <a:r>
              <a:rPr lang="en-US" dirty="0" smtClean="0"/>
              <a:t>Enable data type to be indexed by standard methods (B-trees etc.)</a:t>
            </a:r>
          </a:p>
          <a:p>
            <a:pPr lvl="1"/>
            <a:r>
              <a:rPr lang="en-US" dirty="0" smtClean="0"/>
              <a:t>Typically </a:t>
            </a:r>
            <a:r>
              <a:rPr lang="en-US" dirty="0" smtClean="0">
                <a:solidFill>
                  <a:schemeClr val="accent1"/>
                </a:solidFill>
              </a:rPr>
              <a:t>not available for multimedia data types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Distance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Evaluate </a:t>
            </a:r>
            <a:r>
              <a:rPr lang="en-US" dirty="0" smtClean="0">
                <a:solidFill>
                  <a:schemeClr val="accent1"/>
                </a:solidFill>
              </a:rPr>
              <a:t>dissimilarity</a:t>
            </a:r>
            <a:r>
              <a:rPr lang="en-US" dirty="0" smtClean="0"/>
              <a:t> between any two domain values </a:t>
            </a:r>
          </a:p>
          <a:p>
            <a:pPr lvl="1"/>
            <a:r>
              <a:rPr lang="en-US" dirty="0" smtClean="0"/>
              <a:t>May have special properties that influence indexing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Available for all data types </a:t>
            </a:r>
            <a:r>
              <a:rPr lang="en-US" dirty="0" smtClean="0"/>
              <a:t>(at least the trivial identity distance)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Extractors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Transform</a:t>
            </a:r>
            <a:r>
              <a:rPr lang="en-US" dirty="0" smtClean="0"/>
              <a:t> values of one data type into another </a:t>
            </a:r>
          </a:p>
          <a:p>
            <a:pPr lvl="1"/>
            <a:r>
              <a:rPr lang="en-US" dirty="0" smtClean="0"/>
              <a:t>Typically used on </a:t>
            </a:r>
            <a:r>
              <a:rPr lang="en-US" dirty="0" smtClean="0">
                <a:solidFill>
                  <a:schemeClr val="accent1"/>
                </a:solidFill>
              </a:rPr>
              <a:t>complex unstructured data types </a:t>
            </a:r>
            <a:r>
              <a:rPr lang="en-US" dirty="0" smtClean="0"/>
              <a:t>to produce </a:t>
            </a:r>
            <a:r>
              <a:rPr lang="en-US" dirty="0" smtClean="0">
                <a:solidFill>
                  <a:schemeClr val="accent1"/>
                </a:solidFill>
              </a:rPr>
              <a:t>data types more suitable for indexing and retrieval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551" y="1772816"/>
            <a:ext cx="196691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081" y="3378258"/>
            <a:ext cx="1476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056" y="5024412"/>
            <a:ext cx="12954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5366</TotalTime>
  <Words>845</Words>
  <Application>Microsoft Office PowerPoint</Application>
  <PresentationFormat>On-screen Show (4:3)</PresentationFormat>
  <Paragraphs>188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Motiv sady Office</vt:lpstr>
      <vt:lpstr>Query Language  for Complex Similarity Queries</vt:lpstr>
      <vt:lpstr>Multimedia Retrieval Today</vt:lpstr>
      <vt:lpstr>Complex Multimedia Query</vt:lpstr>
      <vt:lpstr>Formulation of Complex Queries</vt:lpstr>
      <vt:lpstr>Outline</vt:lpstr>
      <vt:lpstr>Analysis of requirements</vt:lpstr>
      <vt:lpstr>Language Fundamentals</vt:lpstr>
      <vt:lpstr>Data Model</vt:lpstr>
      <vt:lpstr>Operations on Data Types</vt:lpstr>
      <vt:lpstr>Operations on Data Types – continued</vt:lpstr>
      <vt:lpstr>Operations on Relations</vt:lpstr>
      <vt:lpstr>Operations on Relations – continued</vt:lpstr>
      <vt:lpstr>Data Indexing</vt:lpstr>
      <vt:lpstr>SimSeQL</vt:lpstr>
      <vt:lpstr>SimSeQL – Syntax Details</vt:lpstr>
      <vt:lpstr>Example Scenario 1</vt:lpstr>
      <vt:lpstr>Example Scenario 2</vt:lpstr>
      <vt:lpstr>Conclusions &amp; 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Platform for Content-based Image Retrieval Systems</dc:title>
  <dc:creator>xkohout7</dc:creator>
  <cp:lastModifiedBy>Budikova</cp:lastModifiedBy>
  <cp:revision>202</cp:revision>
  <dcterms:created xsi:type="dcterms:W3CDTF">2011-09-14T13:54:57Z</dcterms:created>
  <dcterms:modified xsi:type="dcterms:W3CDTF">2012-09-16T19:56:41Z</dcterms:modified>
</cp:coreProperties>
</file>