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embeddings/oleObject1.bin" ContentType="application/vnd.openxmlformats-officedocument.oleObject"/>
  <Override PartName="/ppt/tags/tag2.xml" ContentType="application/vnd.openxmlformats-officedocument.presentationml.tags+xml"/>
  <Override PartName="/ppt/notesSlides/notesSlide8.xml" ContentType="application/vnd.openxmlformats-officedocument.presentationml.notesSlide+xml"/>
  <Override PartName="/ppt/embeddings/oleObject2.bin" ContentType="application/vnd.openxmlformats-officedocument.oleObject"/>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26.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2"/>
  </p:notesMasterIdLst>
  <p:handoutMasterIdLst>
    <p:handoutMasterId r:id="rId163"/>
  </p:handoutMasterIdLst>
  <p:sldIdLst>
    <p:sldId id="256" r:id="rId2"/>
    <p:sldId id="675" r:id="rId3"/>
    <p:sldId id="257" r:id="rId4"/>
    <p:sldId id="333" r:id="rId5"/>
    <p:sldId id="438" r:id="rId6"/>
    <p:sldId id="552" r:id="rId7"/>
    <p:sldId id="553" r:id="rId8"/>
    <p:sldId id="350" r:id="rId9"/>
    <p:sldId id="351" r:id="rId10"/>
    <p:sldId id="352" r:id="rId11"/>
    <p:sldId id="313" r:id="rId12"/>
    <p:sldId id="258" r:id="rId13"/>
    <p:sldId id="403" r:id="rId14"/>
    <p:sldId id="264" r:id="rId15"/>
    <p:sldId id="401" r:id="rId16"/>
    <p:sldId id="402" r:id="rId17"/>
    <p:sldId id="599" r:id="rId18"/>
    <p:sldId id="676" r:id="rId19"/>
    <p:sldId id="621" r:id="rId20"/>
    <p:sldId id="622" r:id="rId21"/>
    <p:sldId id="541" r:id="rId22"/>
    <p:sldId id="323" r:id="rId23"/>
    <p:sldId id="542" r:id="rId24"/>
    <p:sldId id="321" r:id="rId25"/>
    <p:sldId id="677" r:id="rId26"/>
    <p:sldId id="644" r:id="rId27"/>
    <p:sldId id="394" r:id="rId28"/>
    <p:sldId id="405" r:id="rId29"/>
    <p:sldId id="678" r:id="rId30"/>
    <p:sldId id="641" r:id="rId31"/>
    <p:sldId id="642" r:id="rId32"/>
    <p:sldId id="631" r:id="rId33"/>
    <p:sldId id="632" r:id="rId34"/>
    <p:sldId id="633" r:id="rId35"/>
    <p:sldId id="634" r:id="rId36"/>
    <p:sldId id="635" r:id="rId37"/>
    <p:sldId id="636" r:id="rId38"/>
    <p:sldId id="637" r:id="rId39"/>
    <p:sldId id="683" r:id="rId40"/>
    <p:sldId id="684" r:id="rId41"/>
    <p:sldId id="638" r:id="rId42"/>
    <p:sldId id="679" r:id="rId43"/>
    <p:sldId id="639" r:id="rId44"/>
    <p:sldId id="681" r:id="rId45"/>
    <p:sldId id="682" r:id="rId46"/>
    <p:sldId id="696" r:id="rId47"/>
    <p:sldId id="697" r:id="rId48"/>
    <p:sldId id="640" r:id="rId49"/>
    <p:sldId id="428" r:id="rId50"/>
    <p:sldId id="429" r:id="rId51"/>
    <p:sldId id="430" r:id="rId52"/>
    <p:sldId id="629" r:id="rId53"/>
    <p:sldId id="418" r:id="rId54"/>
    <p:sldId id="680" r:id="rId55"/>
    <p:sldId id="423" r:id="rId56"/>
    <p:sldId id="424" r:id="rId57"/>
    <p:sldId id="331" r:id="rId58"/>
    <p:sldId id="325" r:id="rId59"/>
    <p:sldId id="326" r:id="rId60"/>
    <p:sldId id="544" r:id="rId61"/>
    <p:sldId id="328" r:id="rId62"/>
    <p:sldId id="534" r:id="rId63"/>
    <p:sldId id="414" r:id="rId64"/>
    <p:sldId id="555" r:id="rId65"/>
    <p:sldId id="348" r:id="rId66"/>
    <p:sldId id="440" r:id="rId67"/>
    <p:sldId id="610" r:id="rId68"/>
    <p:sldId id="651" r:id="rId69"/>
    <p:sldId id="356" r:id="rId70"/>
    <p:sldId id="357" r:id="rId71"/>
    <p:sldId id="694" r:id="rId72"/>
    <p:sldId id="609" r:id="rId73"/>
    <p:sldId id="657" r:id="rId74"/>
    <p:sldId id="693" r:id="rId75"/>
    <p:sldId id="588" r:id="rId76"/>
    <p:sldId id="589" r:id="rId77"/>
    <p:sldId id="368" r:id="rId78"/>
    <p:sldId id="369" r:id="rId79"/>
    <p:sldId id="592" r:id="rId80"/>
    <p:sldId id="593" r:id="rId81"/>
    <p:sldId id="370" r:id="rId82"/>
    <p:sldId id="371" r:id="rId83"/>
    <p:sldId id="695" r:id="rId84"/>
    <p:sldId id="433" r:id="rId85"/>
    <p:sldId id="578" r:id="rId86"/>
    <p:sldId id="572" r:id="rId87"/>
    <p:sldId id="573" r:id="rId88"/>
    <p:sldId id="574" r:id="rId89"/>
    <p:sldId id="576" r:id="rId90"/>
    <p:sldId id="577" r:id="rId91"/>
    <p:sldId id="674" r:id="rId92"/>
    <p:sldId id="661" r:id="rId93"/>
    <p:sldId id="580" r:id="rId94"/>
    <p:sldId id="581" r:id="rId95"/>
    <p:sldId id="582" r:id="rId96"/>
    <p:sldId id="583" r:id="rId97"/>
    <p:sldId id="607" r:id="rId98"/>
    <p:sldId id="616" r:id="rId99"/>
    <p:sldId id="611" r:id="rId100"/>
    <p:sldId id="665" r:id="rId101"/>
    <p:sldId id="569" r:id="rId102"/>
    <p:sldId id="570" r:id="rId103"/>
    <p:sldId id="442" r:id="rId104"/>
    <p:sldId id="443" r:id="rId105"/>
    <p:sldId id="444" r:id="rId106"/>
    <p:sldId id="445" r:id="rId107"/>
    <p:sldId id="446" r:id="rId108"/>
    <p:sldId id="546" r:id="rId109"/>
    <p:sldId id="449" r:id="rId110"/>
    <p:sldId id="450" r:id="rId111"/>
    <p:sldId id="548" r:id="rId112"/>
    <p:sldId id="452" r:id="rId113"/>
    <p:sldId id="453" r:id="rId114"/>
    <p:sldId id="454" r:id="rId115"/>
    <p:sldId id="455" r:id="rId116"/>
    <p:sldId id="456" r:id="rId117"/>
    <p:sldId id="457" r:id="rId118"/>
    <p:sldId id="458" r:id="rId119"/>
    <p:sldId id="459" r:id="rId120"/>
    <p:sldId id="460" r:id="rId121"/>
    <p:sldId id="461" r:id="rId122"/>
    <p:sldId id="462" r:id="rId123"/>
    <p:sldId id="463" r:id="rId124"/>
    <p:sldId id="464" r:id="rId125"/>
    <p:sldId id="465" r:id="rId126"/>
    <p:sldId id="466" r:id="rId127"/>
    <p:sldId id="467" r:id="rId128"/>
    <p:sldId id="468" r:id="rId129"/>
    <p:sldId id="469" r:id="rId130"/>
    <p:sldId id="470" r:id="rId131"/>
    <p:sldId id="471" r:id="rId132"/>
    <p:sldId id="472" r:id="rId133"/>
    <p:sldId id="571" r:id="rId134"/>
    <p:sldId id="667" r:id="rId135"/>
    <p:sldId id="668" r:id="rId136"/>
    <p:sldId id="669" r:id="rId137"/>
    <p:sldId id="670" r:id="rId138"/>
    <p:sldId id="671" r:id="rId139"/>
    <p:sldId id="672" r:id="rId140"/>
    <p:sldId id="673" r:id="rId141"/>
    <p:sldId id="662" r:id="rId142"/>
    <p:sldId id="663" r:id="rId143"/>
    <p:sldId id="487" r:id="rId144"/>
    <p:sldId id="488" r:id="rId145"/>
    <p:sldId id="489" r:id="rId146"/>
    <p:sldId id="490" r:id="rId147"/>
    <p:sldId id="491" r:id="rId148"/>
    <p:sldId id="664" r:id="rId149"/>
    <p:sldId id="666" r:id="rId150"/>
    <p:sldId id="526" r:id="rId151"/>
    <p:sldId id="528" r:id="rId152"/>
    <p:sldId id="550" r:id="rId153"/>
    <p:sldId id="557" r:id="rId154"/>
    <p:sldId id="564" r:id="rId155"/>
    <p:sldId id="558" r:id="rId156"/>
    <p:sldId id="560" r:id="rId157"/>
    <p:sldId id="561" r:id="rId158"/>
    <p:sldId id="562" r:id="rId159"/>
    <p:sldId id="563" r:id="rId160"/>
    <p:sldId id="566" r:id="rId16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rsten Joachims" initials="T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29" autoAdjust="0"/>
    <p:restoredTop sz="87228" autoAdjust="0"/>
  </p:normalViewPr>
  <p:slideViewPr>
    <p:cSldViewPr snapToGrid="0">
      <p:cViewPr>
        <p:scale>
          <a:sx n="56" d="100"/>
          <a:sy n="56" d="100"/>
        </p:scale>
        <p:origin x="-1040" y="-424"/>
      </p:cViewPr>
      <p:guideLst>
        <p:guide orient="horz" pos="2160"/>
        <p:guide pos="2880"/>
      </p:guideLst>
    </p:cSldViewPr>
  </p:slideViewPr>
  <p:outlineViewPr>
    <p:cViewPr>
      <p:scale>
        <a:sx n="33" d="100"/>
        <a:sy n="33" d="100"/>
      </p:scale>
      <p:origin x="0" y="117342"/>
    </p:cViewPr>
  </p:outlineViewPr>
  <p:notesTextViewPr>
    <p:cViewPr>
      <p:scale>
        <a:sx n="100" d="100"/>
        <a:sy n="100" d="100"/>
      </p:scale>
      <p:origin x="0" y="0"/>
    </p:cViewPr>
  </p:notesTextViewPr>
  <p:sorterViewPr>
    <p:cViewPr>
      <p:scale>
        <a:sx n="90" d="100"/>
        <a:sy n="90" d="100"/>
      </p:scale>
      <p:origin x="0" y="15444"/>
    </p:cViewPr>
  </p:sorterViewPr>
  <p:notesViewPr>
    <p:cSldViewPr snapToGrid="0">
      <p:cViewPr varScale="1">
        <p:scale>
          <a:sx n="88" d="100"/>
          <a:sy n="88" d="100"/>
        </p:scale>
        <p:origin x="-3870" y="-120"/>
      </p:cViewPr>
      <p:guideLst>
        <p:guide orient="horz" pos="2160"/>
        <p:guide pos="2880"/>
      </p:guideLst>
    </p:cSldViewPr>
  </p:notesViewPr>
  <p:gridSpacing cx="57607" cy="57607"/>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handoutMaster" Target="handoutMasters/handoutMaster1.xml"/><Relationship Id="rId164" Type="http://schemas.openxmlformats.org/officeDocument/2006/relationships/printerSettings" Target="printerSettings/printerSettings1.bin"/><Relationship Id="rId165" Type="http://schemas.openxmlformats.org/officeDocument/2006/relationships/commentAuthors" Target="commentAuthors.xml"/><Relationship Id="rId166" Type="http://schemas.openxmlformats.org/officeDocument/2006/relationships/presProps" Target="presProps.xml"/><Relationship Id="rId167" Type="http://schemas.openxmlformats.org/officeDocument/2006/relationships/viewProps" Target="viewProps.xml"/><Relationship Id="rId168" Type="http://schemas.openxmlformats.org/officeDocument/2006/relationships/theme" Target="theme/theme1.xml"/><Relationship Id="rId16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ORIG</c:v>
                </c:pt>
              </c:strCache>
            </c:strRef>
          </c:tx>
          <c:spPr>
            <a:solidFill>
              <a:schemeClr val="accent6">
                <a:lumMod val="75000"/>
              </a:schemeClr>
            </a:solidFill>
          </c:spPr>
          <c:invertIfNegative val="0"/>
          <c:cat>
            <c:strRef>
              <c:f>Sheet1!$A$2:$A$9</c:f>
              <c:strCache>
                <c:ptCount val="8"/>
                <c:pt idx="0">
                  <c:v>Abandonm Rate</c:v>
                </c:pt>
                <c:pt idx="1">
                  <c:v>Reform Rate</c:v>
                </c:pt>
                <c:pt idx="2">
                  <c:v>Queries per S</c:v>
                </c:pt>
                <c:pt idx="3">
                  <c:v>Number of C</c:v>
                </c:pt>
                <c:pt idx="4">
                  <c:v>Max Recip Rank</c:v>
                </c:pt>
                <c:pt idx="5">
                  <c:v>Mean Recip Rank</c:v>
                </c:pt>
                <c:pt idx="6">
                  <c:v>Time to First C</c:v>
                </c:pt>
                <c:pt idx="7">
                  <c:v>Time to Last C</c:v>
                </c:pt>
              </c:strCache>
            </c:strRef>
          </c:cat>
          <c:val>
            <c:numRef>
              <c:f>Sheet1!$B$2:$B$9</c:f>
              <c:numCache>
                <c:formatCode>General</c:formatCode>
                <c:ptCount val="8"/>
                <c:pt idx="0">
                  <c:v>0.680000000000001</c:v>
                </c:pt>
                <c:pt idx="1">
                  <c:v>0.247</c:v>
                </c:pt>
                <c:pt idx="2">
                  <c:v>1.924999999999998</c:v>
                </c:pt>
                <c:pt idx="3">
                  <c:v>0.713000000000001</c:v>
                </c:pt>
                <c:pt idx="4">
                  <c:v>0.554</c:v>
                </c:pt>
                <c:pt idx="5">
                  <c:v>0.458</c:v>
                </c:pt>
                <c:pt idx="6">
                  <c:v>0.516666666666666</c:v>
                </c:pt>
                <c:pt idx="7">
                  <c:v>1.066666666666667</c:v>
                </c:pt>
              </c:numCache>
            </c:numRef>
          </c:val>
        </c:ser>
        <c:ser>
          <c:idx val="1"/>
          <c:order val="1"/>
          <c:tx>
            <c:strRef>
              <c:f>Sheet1!$C$1</c:f>
              <c:strCache>
                <c:ptCount val="1"/>
                <c:pt idx="0">
                  <c:v>FLAT</c:v>
                </c:pt>
              </c:strCache>
            </c:strRef>
          </c:tx>
          <c:spPr>
            <a:solidFill>
              <a:srgbClr val="2D2DB9">
                <a:lumMod val="75000"/>
                <a:alpha val="70000"/>
              </a:srgbClr>
            </a:solidFill>
          </c:spPr>
          <c:invertIfNegative val="0"/>
          <c:cat>
            <c:strRef>
              <c:f>Sheet1!$A$2:$A$9</c:f>
              <c:strCache>
                <c:ptCount val="8"/>
                <c:pt idx="0">
                  <c:v>Abandonm Rate</c:v>
                </c:pt>
                <c:pt idx="1">
                  <c:v>Reform Rate</c:v>
                </c:pt>
                <c:pt idx="2">
                  <c:v>Queries per S</c:v>
                </c:pt>
                <c:pt idx="3">
                  <c:v>Number of C</c:v>
                </c:pt>
                <c:pt idx="4">
                  <c:v>Max Recip Rank</c:v>
                </c:pt>
                <c:pt idx="5">
                  <c:v>Mean Recip Rank</c:v>
                </c:pt>
                <c:pt idx="6">
                  <c:v>Time to First C</c:v>
                </c:pt>
                <c:pt idx="7">
                  <c:v>Time to Last C</c:v>
                </c:pt>
              </c:strCache>
            </c:strRef>
          </c:cat>
          <c:val>
            <c:numRef>
              <c:f>Sheet1!$C$2:$C$9</c:f>
              <c:numCache>
                <c:formatCode>General</c:formatCode>
                <c:ptCount val="8"/>
                <c:pt idx="0">
                  <c:v>0.725000000000001</c:v>
                </c:pt>
                <c:pt idx="1">
                  <c:v>0.257</c:v>
                </c:pt>
                <c:pt idx="2">
                  <c:v>1.962999999999999</c:v>
                </c:pt>
                <c:pt idx="3">
                  <c:v>0.556</c:v>
                </c:pt>
                <c:pt idx="4">
                  <c:v>0.52</c:v>
                </c:pt>
                <c:pt idx="5">
                  <c:v>0.442</c:v>
                </c:pt>
                <c:pt idx="6">
                  <c:v>0.5</c:v>
                </c:pt>
                <c:pt idx="7">
                  <c:v>1.0</c:v>
                </c:pt>
              </c:numCache>
            </c:numRef>
          </c:val>
        </c:ser>
        <c:ser>
          <c:idx val="2"/>
          <c:order val="2"/>
          <c:tx>
            <c:strRef>
              <c:f>Sheet1!$D$1</c:f>
              <c:strCache>
                <c:ptCount val="1"/>
                <c:pt idx="0">
                  <c:v>RAND</c:v>
                </c:pt>
              </c:strCache>
            </c:strRef>
          </c:tx>
          <c:spPr>
            <a:solidFill>
              <a:srgbClr val="2D2DB9">
                <a:lumMod val="75000"/>
                <a:alpha val="40000"/>
              </a:srgbClr>
            </a:solidFill>
          </c:spPr>
          <c:invertIfNegative val="0"/>
          <c:cat>
            <c:strRef>
              <c:f>Sheet1!$A$2:$A$9</c:f>
              <c:strCache>
                <c:ptCount val="8"/>
                <c:pt idx="0">
                  <c:v>Abandonm Rate</c:v>
                </c:pt>
                <c:pt idx="1">
                  <c:v>Reform Rate</c:v>
                </c:pt>
                <c:pt idx="2">
                  <c:v>Queries per S</c:v>
                </c:pt>
                <c:pt idx="3">
                  <c:v>Number of C</c:v>
                </c:pt>
                <c:pt idx="4">
                  <c:v>Max Recip Rank</c:v>
                </c:pt>
                <c:pt idx="5">
                  <c:v>Mean Recip Rank</c:v>
                </c:pt>
                <c:pt idx="6">
                  <c:v>Time to First C</c:v>
                </c:pt>
                <c:pt idx="7">
                  <c:v>Time to Last C</c:v>
                </c:pt>
              </c:strCache>
            </c:strRef>
          </c:cat>
          <c:val>
            <c:numRef>
              <c:f>Sheet1!$D$2:$D$9</c:f>
              <c:numCache>
                <c:formatCode>General</c:formatCode>
                <c:ptCount val="8"/>
                <c:pt idx="0">
                  <c:v>0.726000000000001</c:v>
                </c:pt>
                <c:pt idx="1">
                  <c:v>0.26</c:v>
                </c:pt>
                <c:pt idx="2">
                  <c:v>2.0</c:v>
                </c:pt>
                <c:pt idx="3">
                  <c:v>0.533</c:v>
                </c:pt>
                <c:pt idx="4">
                  <c:v>0.518</c:v>
                </c:pt>
                <c:pt idx="5">
                  <c:v>0.439000000000001</c:v>
                </c:pt>
                <c:pt idx="6">
                  <c:v>0.533333333333333</c:v>
                </c:pt>
                <c:pt idx="7">
                  <c:v>1.033333333333333</c:v>
                </c:pt>
              </c:numCache>
            </c:numRef>
          </c:val>
        </c:ser>
        <c:ser>
          <c:idx val="3"/>
          <c:order val="3"/>
          <c:tx>
            <c:strRef>
              <c:f>Sheet1!$E$1</c:f>
              <c:strCache>
                <c:ptCount val="1"/>
                <c:pt idx="0">
                  <c:v>ORIG </c:v>
                </c:pt>
              </c:strCache>
            </c:strRef>
          </c:tx>
          <c:spPr>
            <a:solidFill>
              <a:srgbClr val="C00000"/>
            </a:solidFill>
          </c:spPr>
          <c:invertIfNegative val="0"/>
          <c:cat>
            <c:strRef>
              <c:f>Sheet1!$A$2:$A$9</c:f>
              <c:strCache>
                <c:ptCount val="8"/>
                <c:pt idx="0">
                  <c:v>Abandonm Rate</c:v>
                </c:pt>
                <c:pt idx="1">
                  <c:v>Reform Rate</c:v>
                </c:pt>
                <c:pt idx="2">
                  <c:v>Queries per S</c:v>
                </c:pt>
                <c:pt idx="3">
                  <c:v>Number of C</c:v>
                </c:pt>
                <c:pt idx="4">
                  <c:v>Max Recip Rank</c:v>
                </c:pt>
                <c:pt idx="5">
                  <c:v>Mean Recip Rank</c:v>
                </c:pt>
                <c:pt idx="6">
                  <c:v>Time to First C</c:v>
                </c:pt>
                <c:pt idx="7">
                  <c:v>Time to Last C</c:v>
                </c:pt>
              </c:strCache>
            </c:strRef>
          </c:cat>
          <c:val>
            <c:numRef>
              <c:f>Sheet1!$E$2:$E$9</c:f>
              <c:numCache>
                <c:formatCode>General</c:formatCode>
                <c:ptCount val="8"/>
                <c:pt idx="0">
                  <c:v>0.704000000000001</c:v>
                </c:pt>
                <c:pt idx="1">
                  <c:v>0.248</c:v>
                </c:pt>
                <c:pt idx="2">
                  <c:v>1.970999999999999</c:v>
                </c:pt>
                <c:pt idx="3">
                  <c:v>0.720000000000001</c:v>
                </c:pt>
                <c:pt idx="4">
                  <c:v>0.538</c:v>
                </c:pt>
                <c:pt idx="5">
                  <c:v>0.444</c:v>
                </c:pt>
                <c:pt idx="6">
                  <c:v>0.466666666666668</c:v>
                </c:pt>
                <c:pt idx="7">
                  <c:v>1.183333333333333</c:v>
                </c:pt>
              </c:numCache>
            </c:numRef>
          </c:val>
        </c:ser>
        <c:ser>
          <c:idx val="4"/>
          <c:order val="4"/>
          <c:tx>
            <c:strRef>
              <c:f>Sheet1!$F$1</c:f>
              <c:strCache>
                <c:ptCount val="1"/>
                <c:pt idx="0">
                  <c:v>SWAP2</c:v>
                </c:pt>
              </c:strCache>
            </c:strRef>
          </c:tx>
          <c:spPr>
            <a:solidFill>
              <a:srgbClr val="C00000">
                <a:alpha val="60000"/>
              </a:srgbClr>
            </a:solidFill>
          </c:spPr>
          <c:invertIfNegative val="0"/>
          <c:cat>
            <c:strRef>
              <c:f>Sheet1!$A$2:$A$9</c:f>
              <c:strCache>
                <c:ptCount val="8"/>
                <c:pt idx="0">
                  <c:v>Abandonm Rate</c:v>
                </c:pt>
                <c:pt idx="1">
                  <c:v>Reform Rate</c:v>
                </c:pt>
                <c:pt idx="2">
                  <c:v>Queries per S</c:v>
                </c:pt>
                <c:pt idx="3">
                  <c:v>Number of C</c:v>
                </c:pt>
                <c:pt idx="4">
                  <c:v>Max Recip Rank</c:v>
                </c:pt>
                <c:pt idx="5">
                  <c:v>Mean Recip Rank</c:v>
                </c:pt>
                <c:pt idx="6">
                  <c:v>Time to First C</c:v>
                </c:pt>
                <c:pt idx="7">
                  <c:v>Time to Last C</c:v>
                </c:pt>
              </c:strCache>
            </c:strRef>
          </c:cat>
          <c:val>
            <c:numRef>
              <c:f>Sheet1!$F$2:$F$9</c:f>
              <c:numCache>
                <c:formatCode>General</c:formatCode>
                <c:ptCount val="8"/>
                <c:pt idx="0">
                  <c:v>0.680000000000001</c:v>
                </c:pt>
                <c:pt idx="1">
                  <c:v>0.25</c:v>
                </c:pt>
                <c:pt idx="2">
                  <c:v>1.956999999999999</c:v>
                </c:pt>
                <c:pt idx="3">
                  <c:v>0.760000000000002</c:v>
                </c:pt>
                <c:pt idx="4">
                  <c:v>0.559</c:v>
                </c:pt>
                <c:pt idx="5">
                  <c:v>0.467</c:v>
                </c:pt>
                <c:pt idx="6">
                  <c:v>0.466666666666668</c:v>
                </c:pt>
                <c:pt idx="7">
                  <c:v>0.933333333333333</c:v>
                </c:pt>
              </c:numCache>
            </c:numRef>
          </c:val>
        </c:ser>
        <c:ser>
          <c:idx val="5"/>
          <c:order val="5"/>
          <c:tx>
            <c:strRef>
              <c:f>Sheet1!$G$1</c:f>
              <c:strCache>
                <c:ptCount val="1"/>
                <c:pt idx="0">
                  <c:v>SWAP4</c:v>
                </c:pt>
              </c:strCache>
            </c:strRef>
          </c:tx>
          <c:spPr>
            <a:solidFill>
              <a:srgbClr val="C00000">
                <a:alpha val="30000"/>
              </a:srgbClr>
            </a:solidFill>
          </c:spPr>
          <c:invertIfNegative val="0"/>
          <c:cat>
            <c:strRef>
              <c:f>Sheet1!$A$2:$A$9</c:f>
              <c:strCache>
                <c:ptCount val="8"/>
                <c:pt idx="0">
                  <c:v>Abandonm Rate</c:v>
                </c:pt>
                <c:pt idx="1">
                  <c:v>Reform Rate</c:v>
                </c:pt>
                <c:pt idx="2">
                  <c:v>Queries per S</c:v>
                </c:pt>
                <c:pt idx="3">
                  <c:v>Number of C</c:v>
                </c:pt>
                <c:pt idx="4">
                  <c:v>Max Recip Rank</c:v>
                </c:pt>
                <c:pt idx="5">
                  <c:v>Mean Recip Rank</c:v>
                </c:pt>
                <c:pt idx="6">
                  <c:v>Time to First C</c:v>
                </c:pt>
                <c:pt idx="7">
                  <c:v>Time to Last C</c:v>
                </c:pt>
              </c:strCache>
            </c:strRef>
          </c:cat>
          <c:val>
            <c:numRef>
              <c:f>Sheet1!$G$2:$G$9</c:f>
              <c:numCache>
                <c:formatCode>General</c:formatCode>
                <c:ptCount val="8"/>
                <c:pt idx="0">
                  <c:v>0.698000000000001</c:v>
                </c:pt>
                <c:pt idx="1">
                  <c:v>0.248</c:v>
                </c:pt>
                <c:pt idx="2">
                  <c:v>1.883999999999995</c:v>
                </c:pt>
                <c:pt idx="3">
                  <c:v>0.734000000000001</c:v>
                </c:pt>
                <c:pt idx="4">
                  <c:v>0.488</c:v>
                </c:pt>
                <c:pt idx="5">
                  <c:v>0.394000000000001</c:v>
                </c:pt>
                <c:pt idx="6">
                  <c:v>0.533333333333333</c:v>
                </c:pt>
                <c:pt idx="7">
                  <c:v>1.1</c:v>
                </c:pt>
              </c:numCache>
            </c:numRef>
          </c:val>
        </c:ser>
        <c:dLbls>
          <c:showLegendKey val="0"/>
          <c:showVal val="0"/>
          <c:showCatName val="0"/>
          <c:showSerName val="0"/>
          <c:showPercent val="0"/>
          <c:showBubbleSize val="0"/>
        </c:dLbls>
        <c:gapWidth val="150"/>
        <c:axId val="582239656"/>
        <c:axId val="582236072"/>
      </c:barChart>
      <c:catAx>
        <c:axId val="582239656"/>
        <c:scaling>
          <c:orientation val="minMax"/>
        </c:scaling>
        <c:delete val="0"/>
        <c:axPos val="b"/>
        <c:numFmt formatCode="General" sourceLinked="0"/>
        <c:majorTickMark val="out"/>
        <c:minorTickMark val="none"/>
        <c:tickLblPos val="nextTo"/>
        <c:crossAx val="582236072"/>
        <c:crosses val="autoZero"/>
        <c:auto val="1"/>
        <c:lblAlgn val="ctr"/>
        <c:lblOffset val="100"/>
        <c:noMultiLvlLbl val="0"/>
      </c:catAx>
      <c:valAx>
        <c:axId val="582236072"/>
        <c:scaling>
          <c:orientation val="minMax"/>
        </c:scaling>
        <c:delete val="0"/>
        <c:axPos val="l"/>
        <c:majorGridlines/>
        <c:numFmt formatCode="General" sourceLinked="1"/>
        <c:majorTickMark val="out"/>
        <c:minorTickMark val="none"/>
        <c:tickLblPos val="nextTo"/>
        <c:crossAx val="582239656"/>
        <c:crosses val="autoZero"/>
        <c:crossBetween val="between"/>
      </c:valAx>
    </c:plotArea>
    <c:legend>
      <c:legendPos val="r"/>
      <c:layout>
        <c:manualLayout>
          <c:xMode val="edge"/>
          <c:yMode val="edge"/>
          <c:x val="0.540560687630911"/>
          <c:y val="0.0535156968038268"/>
          <c:w val="0.114085639795155"/>
          <c:h val="0.384713186366723"/>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1" Type="http://schemas.openxmlformats.org/officeDocument/2006/relationships/image" Target="../media/image76.wmf"/><Relationship Id="rId2" Type="http://schemas.openxmlformats.org/officeDocument/2006/relationships/image" Target="../media/image7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0.wmf"/><Relationship Id="rId2" Type="http://schemas.openxmlformats.org/officeDocument/2006/relationships/image" Target="../media/image8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3.wmf"/><Relationship Id="rId2" Type="http://schemas.openxmlformats.org/officeDocument/2006/relationships/image" Target="../media/image8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3.wmf"/><Relationship Id="rId2"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29A2883-1F20-4BDB-AEAC-A213DAECE912}" type="slidenum">
              <a:rPr lang="en-US" smtClean="0"/>
              <a:pPr/>
              <a:t>‹#›</a:t>
            </a:fld>
            <a:endParaRPr lang="en-US"/>
          </a:p>
        </p:txBody>
      </p:sp>
    </p:spTree>
    <p:extLst>
      <p:ext uri="{BB962C8B-B14F-4D97-AF65-F5344CB8AC3E}">
        <p14:creationId xmlns:p14="http://schemas.microsoft.com/office/powerpoint/2010/main" val="408843292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D4061FF-AF9A-4E9D-9945-E632B1591F0C}" type="slidenum">
              <a:rPr lang="en-US" smtClean="0"/>
              <a:pPr/>
              <a:t>‹#›</a:t>
            </a:fld>
            <a:endParaRPr lang="en-US"/>
          </a:p>
        </p:txBody>
      </p:sp>
    </p:spTree>
    <p:extLst>
      <p:ext uri="{BB962C8B-B14F-4D97-AF65-F5344CB8AC3E}">
        <p14:creationId xmlns:p14="http://schemas.microsoft.com/office/powerpoint/2010/main" val="364461396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 Id="rId3" Type="http://schemas.openxmlformats.org/officeDocument/2006/relationships/hyperlink" Target="http://www.slideshare.net/7mary4/open-source-search-tools-for-www2010-conferencesourcesearchtoolswww20100426dapplications-of-open-search-tools-www2010-tutorial"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1</a:t>
            </a:fld>
            <a:endParaRPr lang="en-US"/>
          </a:p>
        </p:txBody>
      </p:sp>
    </p:spTree>
    <p:extLst>
      <p:ext uri="{BB962C8B-B14F-4D97-AF65-F5344CB8AC3E}">
        <p14:creationId xmlns:p14="http://schemas.microsoft.com/office/powerpoint/2010/main" val="156138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29</a:t>
            </a:fld>
            <a:endParaRPr lang="en-US"/>
          </a:p>
        </p:txBody>
      </p:sp>
    </p:spTree>
    <p:extLst>
      <p:ext uri="{BB962C8B-B14F-4D97-AF65-F5344CB8AC3E}">
        <p14:creationId xmlns:p14="http://schemas.microsoft.com/office/powerpoint/2010/main" val="127600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42</a:t>
            </a:fld>
            <a:endParaRPr lang="en-US"/>
          </a:p>
        </p:txBody>
      </p:sp>
    </p:spTree>
    <p:extLst>
      <p:ext uri="{BB962C8B-B14F-4D97-AF65-F5344CB8AC3E}">
        <p14:creationId xmlns:p14="http://schemas.microsoft.com/office/powerpoint/2010/main" val="127600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nodes are hidden</a:t>
            </a:r>
            <a:r>
              <a:rPr lang="en-US" baseline="0" dirty="0" smtClean="0"/>
              <a:t> variables representing whether the user examined the result.</a:t>
            </a:r>
          </a:p>
          <a:p>
            <a:r>
              <a:rPr lang="en-US" baseline="0" dirty="0" smtClean="0"/>
              <a:t>A nodes are hidden variables representing whether the user was attracted to the result.</a:t>
            </a:r>
          </a:p>
          <a:p>
            <a:r>
              <a:rPr lang="en-US" baseline="0" dirty="0" smtClean="0"/>
              <a:t>C nodes are observed variables representing whether the user clicked on the result.</a:t>
            </a:r>
          </a:p>
          <a:p>
            <a:r>
              <a:rPr lang="en-US" baseline="0" dirty="0" smtClean="0"/>
              <a:t>S nodes are hidden variables representing whether the user was satisfied with the result.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50</a:t>
            </a:fld>
            <a:endParaRPr lang="en-US"/>
          </a:p>
        </p:txBody>
      </p:sp>
    </p:spTree>
    <p:extLst>
      <p:ext uri="{BB962C8B-B14F-4D97-AF65-F5344CB8AC3E}">
        <p14:creationId xmlns:p14="http://schemas.microsoft.com/office/powerpoint/2010/main" val="2139519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53</a:t>
            </a:fld>
            <a:endParaRPr lang="en-US"/>
          </a:p>
        </p:txBody>
      </p:sp>
    </p:spTree>
    <p:extLst>
      <p:ext uri="{BB962C8B-B14F-4D97-AF65-F5344CB8AC3E}">
        <p14:creationId xmlns:p14="http://schemas.microsoft.com/office/powerpoint/2010/main" val="245495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54</a:t>
            </a:fld>
            <a:endParaRPr lang="en-US"/>
          </a:p>
        </p:txBody>
      </p:sp>
    </p:spTree>
    <p:extLst>
      <p:ext uri="{BB962C8B-B14F-4D97-AF65-F5344CB8AC3E}">
        <p14:creationId xmlns:p14="http://schemas.microsoft.com/office/powerpoint/2010/main" val="127600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related tutorial: http://</a:t>
            </a:r>
            <a:r>
              <a:rPr lang="en-US" dirty="0" err="1" smtClean="0"/>
              <a:t>research.microsoft.com</a:t>
            </a:r>
            <a:r>
              <a:rPr lang="en-US" dirty="0" smtClean="0"/>
              <a:t>/en-us/um/people/</a:t>
            </a:r>
            <a:r>
              <a:rPr lang="en-US" dirty="0" err="1" smtClean="0"/>
              <a:t>sdumais</a:t>
            </a:r>
            <a:r>
              <a:rPr lang="en-US" dirty="0" smtClean="0"/>
              <a:t>/Logs-talk-HCIC-2010.pdf</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64</a:t>
            </a:fld>
            <a:endParaRPr lang="en-US"/>
          </a:p>
        </p:txBody>
      </p:sp>
    </p:spTree>
    <p:extLst>
      <p:ext uri="{BB962C8B-B14F-4D97-AF65-F5344CB8AC3E}">
        <p14:creationId xmlns:p14="http://schemas.microsoft.com/office/powerpoint/2010/main" val="392489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84</a:t>
            </a:fld>
            <a:endParaRPr lang="en-US"/>
          </a:p>
        </p:txBody>
      </p:sp>
    </p:spTree>
    <p:extLst>
      <p:ext uri="{BB962C8B-B14F-4D97-AF65-F5344CB8AC3E}">
        <p14:creationId xmlns:p14="http://schemas.microsoft.com/office/powerpoint/2010/main" val="338445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9A612-3E24-48E6-B865-8DB81D88C341}" type="slidenum">
              <a:rPr lang="en-US" smtClean="0"/>
              <a:pPr/>
              <a:t>91</a:t>
            </a:fld>
            <a:endParaRPr lang="en-US"/>
          </a:p>
        </p:txBody>
      </p:sp>
      <p:sp>
        <p:nvSpPr>
          <p:cNvPr id="6" name="Date Placeholder 5"/>
          <p:cNvSpPr>
            <a:spLocks noGrp="1"/>
          </p:cNvSpPr>
          <p:nvPr>
            <p:ph type="dt"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273089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93</a:t>
            </a:fld>
            <a:endParaRPr lang="en-US"/>
          </a:p>
        </p:txBody>
      </p:sp>
    </p:spTree>
    <p:extLst>
      <p:ext uri="{BB962C8B-B14F-4D97-AF65-F5344CB8AC3E}">
        <p14:creationId xmlns:p14="http://schemas.microsoft.com/office/powerpoint/2010/main" val="11227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9A612-3E24-48E6-B865-8DB81D88C341}" type="slidenum">
              <a:rPr lang="en-US" smtClean="0"/>
              <a:pPr/>
              <a:t>94</a:t>
            </a:fld>
            <a:endParaRPr lang="en-US"/>
          </a:p>
        </p:txBody>
      </p:sp>
      <p:sp>
        <p:nvSpPr>
          <p:cNvPr id="6" name="Date Placeholder 5"/>
          <p:cNvSpPr>
            <a:spLocks noGrp="1"/>
          </p:cNvSpPr>
          <p:nvPr>
            <p:ph type="dt"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23976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3</a:t>
            </a:fld>
            <a:endParaRPr lang="en-US"/>
          </a:p>
        </p:txBody>
      </p:sp>
    </p:spTree>
    <p:extLst>
      <p:ext uri="{BB962C8B-B14F-4D97-AF65-F5344CB8AC3E}">
        <p14:creationId xmlns:p14="http://schemas.microsoft.com/office/powerpoint/2010/main" val="4255657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\alpha = \frac{1}{exp(W_c \</a:t>
            </a:r>
            <a:r>
              <a:rPr lang="en-US" sz="1200" kern="1200" dirty="0" err="1" smtClean="0">
                <a:solidFill>
                  <a:schemeClr val="tx1"/>
                </a:solidFill>
                <a:latin typeface="+mn-lt"/>
                <a:ea typeface="+mn-ea"/>
                <a:cs typeface="+mn-cs"/>
              </a:rPr>
              <a:t>cdot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X_c</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89D934F-9B8F-0A4C-A7B7-3DD08D7D94E8}" type="slidenum">
              <a:rPr lang="en-US" smtClean="0"/>
              <a:pPr/>
              <a:t>98</a:t>
            </a:fld>
            <a:endParaRPr lang="en-US"/>
          </a:p>
        </p:txBody>
      </p:sp>
    </p:spTree>
    <p:extLst>
      <p:ext uri="{BB962C8B-B14F-4D97-AF65-F5344CB8AC3E}">
        <p14:creationId xmlns:p14="http://schemas.microsoft.com/office/powerpoint/2010/main" val="2596759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99</a:t>
            </a:fld>
            <a:endParaRPr lang="en-US"/>
          </a:p>
        </p:txBody>
      </p:sp>
    </p:spTree>
    <p:extLst>
      <p:ext uri="{BB962C8B-B14F-4D97-AF65-F5344CB8AC3E}">
        <p14:creationId xmlns:p14="http://schemas.microsoft.com/office/powerpoint/2010/main" val="90035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37B0C4-8826-4203-9996-2B7694863610}" type="slidenum">
              <a:rPr lang="en-US" smtClean="0">
                <a:latin typeface="Arial" charset="0"/>
                <a:cs typeface="Arial" charset="0"/>
              </a:rPr>
              <a:pPr/>
              <a:t>103</a:t>
            </a:fld>
            <a:endParaRPr lang="en-US" smtClean="0">
              <a:latin typeface="Arial" charset="0"/>
              <a:cs typeface="Arial" charset="0"/>
            </a:endParaRPr>
          </a:p>
        </p:txBody>
      </p:sp>
      <p:sp>
        <p:nvSpPr>
          <p:cNvPr id="3" name="Date Placeholder 2"/>
          <p:cNvSpPr>
            <a:spLocks noGrp="1"/>
          </p:cNvSpPr>
          <p:nvPr>
            <p:ph type="dt" idx="10"/>
          </p:nvPr>
        </p:nvSpPr>
        <p:spPr/>
        <p:txBody>
          <a:bodyPr/>
          <a:lstStyle/>
          <a:p>
            <a:endParaRPr lang="en-US"/>
          </a:p>
        </p:txBody>
      </p:sp>
      <p:sp>
        <p:nvSpPr>
          <p:cNvPr id="4" name="Header Placeholder 3"/>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393099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Another</a:t>
            </a:r>
            <a:r>
              <a:rPr lang="en-US" baseline="0" dirty="0" smtClean="0"/>
              <a:t> way to log clicks is to add an “</a:t>
            </a:r>
            <a:r>
              <a:rPr lang="en-US" baseline="0" dirty="0" err="1" smtClean="0"/>
              <a:t>onclick</a:t>
            </a:r>
            <a:r>
              <a:rPr lang="en-US" baseline="0" dirty="0" smtClean="0"/>
              <a:t>” event to html</a:t>
            </a:r>
            <a:endParaRPr lang="en-US" dirty="0"/>
          </a:p>
        </p:txBody>
      </p:sp>
      <p:sp>
        <p:nvSpPr>
          <p:cNvPr id="4" name="Slide Number Placeholder 3"/>
          <p:cNvSpPr>
            <a:spLocks noGrp="1"/>
          </p:cNvSpPr>
          <p:nvPr>
            <p:ph type="sldNum" sz="quarter" idx="10"/>
          </p:nvPr>
        </p:nvSpPr>
        <p:spPr/>
        <p:txBody>
          <a:bodyPr/>
          <a:lstStyle/>
          <a:p>
            <a:fld id="{AD4061FF-AF9A-4E9D-9945-E632B1591F0C}" type="slidenum">
              <a:rPr lang="en-US" smtClean="0"/>
              <a:pPr/>
              <a:t>114</a:t>
            </a:fld>
            <a:endParaRPr lang="en-US"/>
          </a:p>
        </p:txBody>
      </p:sp>
      <p:sp>
        <p:nvSpPr>
          <p:cNvPr id="6" name="Date Placeholder 5"/>
          <p:cNvSpPr>
            <a:spLocks noGrp="1"/>
          </p:cNvSpPr>
          <p:nvPr>
            <p:ph type="dt"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02241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http://www.slideshare.net/7mary4/open-source-search-tools-for-www2010-conferencesourcesearchtoolswww20100426dapplications-of-open-search-tools-www2010-tutorial</a:t>
            </a:r>
            <a:endParaRPr lang="en-US" dirty="0"/>
          </a:p>
        </p:txBody>
      </p:sp>
      <p:sp>
        <p:nvSpPr>
          <p:cNvPr id="4" name="Slide Number Placeholder 3"/>
          <p:cNvSpPr>
            <a:spLocks noGrp="1"/>
          </p:cNvSpPr>
          <p:nvPr>
            <p:ph type="sldNum" sz="quarter" idx="10"/>
          </p:nvPr>
        </p:nvSpPr>
        <p:spPr/>
        <p:txBody>
          <a:bodyPr/>
          <a:lstStyle/>
          <a:p>
            <a:fld id="{AD4061FF-AF9A-4E9D-9945-E632B1591F0C}" type="slidenum">
              <a:rPr lang="en-US" smtClean="0"/>
              <a:pPr/>
              <a:t>116</a:t>
            </a:fld>
            <a:endParaRPr lang="en-US"/>
          </a:p>
        </p:txBody>
      </p:sp>
      <p:sp>
        <p:nvSpPr>
          <p:cNvPr id="6" name="Date Placeholder 5"/>
          <p:cNvSpPr>
            <a:spLocks noGrp="1"/>
          </p:cNvSpPr>
          <p:nvPr>
            <p:ph type="dt"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14076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9A612-3E24-48E6-B865-8DB81D88C341}" type="slidenum">
              <a:rPr lang="en-US" smtClean="0"/>
              <a:pPr/>
              <a:t>134</a:t>
            </a:fld>
            <a:endParaRPr lang="en-US"/>
          </a:p>
        </p:txBody>
      </p:sp>
      <p:sp>
        <p:nvSpPr>
          <p:cNvPr id="6" name="Date Placeholder 5"/>
          <p:cNvSpPr>
            <a:spLocks noGrp="1"/>
          </p:cNvSpPr>
          <p:nvPr>
            <p:ph type="dt"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875153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146</a:t>
            </a:fld>
            <a:endParaRPr lang="en-US"/>
          </a:p>
        </p:txBody>
      </p:sp>
    </p:spTree>
    <p:extLst>
      <p:ext uri="{BB962C8B-B14F-4D97-AF65-F5344CB8AC3E}">
        <p14:creationId xmlns:p14="http://schemas.microsoft.com/office/powerpoint/2010/main" val="2658650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149</a:t>
            </a:fld>
            <a:endParaRPr lang="en-US"/>
          </a:p>
        </p:txBody>
      </p:sp>
    </p:spTree>
    <p:extLst>
      <p:ext uri="{BB962C8B-B14F-4D97-AF65-F5344CB8AC3E}">
        <p14:creationId xmlns:p14="http://schemas.microsoft.com/office/powerpoint/2010/main" val="259705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6</a:t>
            </a:fld>
            <a:endParaRPr lang="en-US"/>
          </a:p>
        </p:txBody>
      </p:sp>
    </p:spTree>
    <p:extLst>
      <p:ext uri="{BB962C8B-B14F-4D97-AF65-F5344CB8AC3E}">
        <p14:creationId xmlns:p14="http://schemas.microsoft.com/office/powerpoint/2010/main" val="223934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7</a:t>
            </a:fld>
            <a:endParaRPr lang="en-US"/>
          </a:p>
        </p:txBody>
      </p:sp>
    </p:spTree>
    <p:extLst>
      <p:ext uri="{BB962C8B-B14F-4D97-AF65-F5344CB8AC3E}">
        <p14:creationId xmlns:p14="http://schemas.microsoft.com/office/powerpoint/2010/main" val="419868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61FF-AF9A-4E9D-9945-E632B1591F0C}" type="slidenum">
              <a:rPr lang="en-US" smtClean="0"/>
              <a:pPr/>
              <a:t>10</a:t>
            </a:fld>
            <a:endParaRPr lang="en-US"/>
          </a:p>
        </p:txBody>
      </p:sp>
      <p:sp>
        <p:nvSpPr>
          <p:cNvPr id="6" name="Date Placeholder 5"/>
          <p:cNvSpPr>
            <a:spLocks noGrp="1"/>
          </p:cNvSpPr>
          <p:nvPr>
            <p:ph type="dt"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29928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AD4061FF-AF9A-4E9D-9945-E632B1591F0C}" type="slidenum">
              <a:rPr lang="en-US" smtClean="0"/>
              <a:pPr/>
              <a:t>16</a:t>
            </a:fld>
            <a:endParaRPr lang="en-US"/>
          </a:p>
        </p:txBody>
      </p:sp>
    </p:spTree>
    <p:extLst>
      <p:ext uri="{BB962C8B-B14F-4D97-AF65-F5344CB8AC3E}">
        <p14:creationId xmlns:p14="http://schemas.microsoft.com/office/powerpoint/2010/main" val="165672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FB7AE0F-6241-4922-BD74-6E33A36943F9}" type="slidenum">
              <a:rPr lang="en-US" smtClean="0"/>
              <a:pPr/>
              <a:t>21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t>This is for pairs of top-2 results rated by human judges.  A proxy is used to randomly</a:t>
            </a:r>
            <a:r>
              <a:rPr lang="en-US" baseline="0" dirty="0" smtClean="0"/>
              <a:t> </a:t>
            </a:r>
            <a:r>
              <a:rPr lang="en-US" dirty="0" smtClean="0"/>
              <a:t>swap the order</a:t>
            </a:r>
            <a:r>
              <a:rPr lang="en-US" baseline="0" dirty="0" smtClean="0"/>
              <a:t> of results without changing the Google layout.</a:t>
            </a:r>
            <a:endParaRPr lang="en-US" dirty="0" smtClean="0"/>
          </a:p>
        </p:txBody>
      </p:sp>
    </p:spTree>
    <p:extLst>
      <p:ext uri="{BB962C8B-B14F-4D97-AF65-F5344CB8AC3E}">
        <p14:creationId xmlns:p14="http://schemas.microsoft.com/office/powerpoint/2010/main" val="285969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8B22E8C-A008-489E-9183-CF20008DC576}" type="slidenum">
              <a:rPr lang="en-US" smtClean="0"/>
              <a:pPr/>
              <a:t>22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Eye tracking study.</a:t>
            </a:r>
          </a:p>
        </p:txBody>
      </p:sp>
      <p:sp>
        <p:nvSpPr>
          <p:cNvPr id="3" name="Date Placeholder 2"/>
          <p:cNvSpPr>
            <a:spLocks noGrp="1"/>
          </p:cNvSpPr>
          <p:nvPr>
            <p:ph type="dt" idx="10"/>
          </p:nvPr>
        </p:nvSpPr>
        <p:spPr/>
        <p:txBody>
          <a:bodyPr/>
          <a:lstStyle/>
          <a:p>
            <a:endParaRPr lang="en-US"/>
          </a:p>
        </p:txBody>
      </p:sp>
      <p:sp>
        <p:nvSpPr>
          <p:cNvPr id="4" name="Header Placeholder 3"/>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6305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6AA4A07-A722-44E2-A8A6-D923E47957D3}" type="slidenum">
              <a:rPr lang="en-US" smtClean="0"/>
              <a:pPr/>
              <a:t>23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0933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9897D-C209-4C10-8D65-6053996E375D}"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9897D-C209-4C10-8D65-6053996E375D}"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9897D-C209-4C10-8D65-6053996E375D}"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E42B2-0A38-43E4-86A5-86ACD9F291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9897D-C209-4C10-8D65-6053996E375D}"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9897D-C209-4C10-8D65-6053996E375D}"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9897D-C209-4C10-8D65-6053996E375D}" type="datetimeFigureOut">
              <a:rPr lang="en-US" smtClean="0"/>
              <a:pPr/>
              <a:t>3/25/13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9897D-C209-4C10-8D65-6053996E375D}" type="datetimeFigureOut">
              <a:rPr lang="en-US" smtClean="0"/>
              <a:pPr/>
              <a:t>3/25/13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897D-C209-4C10-8D65-6053996E375D}" type="datetimeFigureOut">
              <a:rPr lang="en-US" smtClean="0"/>
              <a:pPr/>
              <a:t>3/25/13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897D-C209-4C10-8D65-6053996E375D}" type="datetimeFigureOut">
              <a:rPr lang="en-US" smtClean="0"/>
              <a:pPr/>
              <a:t>3/25/13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9897D-C209-4C10-8D65-6053996E375D}" type="datetimeFigureOut">
              <a:rPr lang="en-US" smtClean="0"/>
              <a:pPr/>
              <a:t>3/25/13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9897D-C209-4C10-8D65-6053996E375D}" type="datetimeFigureOut">
              <a:rPr lang="en-US" smtClean="0"/>
              <a:pPr/>
              <a:t>3/25/13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57D59-CD2D-4B29-AD44-B5971FBFD1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897D-C209-4C10-8D65-6053996E375D}" type="datetimeFigureOut">
              <a:rPr lang="en-US" smtClean="0"/>
              <a:pPr/>
              <a:t>3/25/13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57D59-CD2D-4B29-AD44-B5971FBFD1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b="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9" Type="http://schemas.openxmlformats.org/officeDocument/2006/relationships/image" Target="../media/image54.png"/><Relationship Id="rId20" Type="http://schemas.openxmlformats.org/officeDocument/2006/relationships/image" Target="../media/image63.jpeg"/><Relationship Id="rId21" Type="http://schemas.openxmlformats.org/officeDocument/2006/relationships/image" Target="../media/image64.png"/><Relationship Id="rId10" Type="http://schemas.openxmlformats.org/officeDocument/2006/relationships/image" Target="../media/image55.png"/><Relationship Id="rId11" Type="http://schemas.openxmlformats.org/officeDocument/2006/relationships/image" Target="../media/image56.jpe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image" Target="../media/image59.png"/><Relationship Id="rId15" Type="http://schemas.openxmlformats.org/officeDocument/2006/relationships/hyperlink" Target="http://www.genealogyreviewsonline.com/photos/uncategorized/2008/07/22/facebook_pic_2.jpg" TargetMode="External"/><Relationship Id="rId16" Type="http://schemas.openxmlformats.org/officeDocument/2006/relationships/image" Target="../media/image60.jpeg"/><Relationship Id="rId17" Type="http://schemas.openxmlformats.org/officeDocument/2006/relationships/hyperlink" Target="http://www.mapquest.com/" TargetMode="External"/><Relationship Id="rId18" Type="http://schemas.openxmlformats.org/officeDocument/2006/relationships/image" Target="../media/image61.png"/><Relationship Id="rId19"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jpeg"/><Relationship Id="rId7" Type="http://schemas.openxmlformats.org/officeDocument/2006/relationships/image" Target="../media/image52.jpeg"/><Relationship Id="rId8" Type="http://schemas.openxmlformats.org/officeDocument/2006/relationships/image" Target="../media/image5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0.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6.wmf"/><Relationship Id="rId5" Type="http://schemas.openxmlformats.org/officeDocument/2006/relationships/oleObject" Target="../embeddings/oleObject4.bin"/><Relationship Id="rId6" Type="http://schemas.openxmlformats.org/officeDocument/2006/relationships/image" Target="../media/image77.wmf"/><Relationship Id="rId7" Type="http://schemas.openxmlformats.org/officeDocument/2006/relationships/oleObject" Target="../embeddings/oleObject5.bin"/><Relationship Id="rId8" Type="http://schemas.openxmlformats.org/officeDocument/2006/relationships/image" Target="../media/image78.wmf"/><Relationship Id="rId9" Type="http://schemas.openxmlformats.org/officeDocument/2006/relationships/oleObject" Target="../embeddings/oleObject6.bin"/><Relationship Id="rId10" Type="http://schemas.openxmlformats.org/officeDocument/2006/relationships/image" Target="../media/image7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oleObject" Target="../embeddings/oleObject7.bin"/><Relationship Id="rId5" Type="http://schemas.openxmlformats.org/officeDocument/2006/relationships/image" Target="../media/image80.wmf"/><Relationship Id="rId6" Type="http://schemas.openxmlformats.org/officeDocument/2006/relationships/oleObject" Target="../embeddings/oleObject8.bin"/><Relationship Id="rId7" Type="http://schemas.openxmlformats.org/officeDocument/2006/relationships/image" Target="../media/image8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oleObject" Target="../embeddings/oleObject9.bin"/><Relationship Id="rId5" Type="http://schemas.openxmlformats.org/officeDocument/2006/relationships/image" Target="../media/image83.wmf"/><Relationship Id="rId6" Type="http://schemas.openxmlformats.org/officeDocument/2006/relationships/oleObject" Target="../embeddings/oleObject10.bin"/><Relationship Id="rId7" Type="http://schemas.openxmlformats.org/officeDocument/2006/relationships/image" Target="../media/image81.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82.png"/><Relationship Id="rId5" Type="http://schemas.openxmlformats.org/officeDocument/2006/relationships/oleObject" Target="../embeddings/oleObject11.bin"/><Relationship Id="rId6" Type="http://schemas.openxmlformats.org/officeDocument/2006/relationships/image" Target="../media/image83.wmf"/><Relationship Id="rId7" Type="http://schemas.openxmlformats.org/officeDocument/2006/relationships/oleObject" Target="../embeddings/oleObject12.bin"/><Relationship Id="rId8" Type="http://schemas.openxmlformats.org/officeDocument/2006/relationships/image" Target="../media/image81.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7.xml"/><Relationship Id="rId5" Type="http://schemas.openxmlformats.org/officeDocument/2006/relationships/oleObject" Target="../embeddings/oleObject1.bin"/><Relationship Id="rId6" Type="http://schemas.openxmlformats.org/officeDocument/2006/relationships/oleObject" Target="../embeddings/Microsoft_Excel_97_-_2004_Worksheet1.xls"/><Relationship Id="rId7"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oleObject" Target="../embeddings/oleObject2.bin"/><Relationship Id="rId6" Type="http://schemas.openxmlformats.org/officeDocument/2006/relationships/oleObject" Target="../embeddings/Microsoft_Excel_97_-_2004_Worksheet2.xls"/><Relationship Id="rId7"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tags" Target="../tags/tag2.xml"/></Relationships>
</file>

<file path=ppt/slides/_rels/slide2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home.cs.utwente.nl/~hiemstra/2008/how-cyril-cleverdon-set-the-stage-for-ir-research.html"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 Id="rId3" Type="http://schemas.openxmlformats.org/officeDocument/2006/relationships/image" Target="../media/image40.emf"/></Relationships>
</file>

<file path=ppt/slides/_rels/slide98.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1.emf"/><Relationship Id="rId5"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emf"/><Relationship Id="rId7"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787236"/>
          </a:xfrm>
        </p:spPr>
        <p:txBody>
          <a:bodyPr>
            <a:normAutofit fontScale="90000"/>
          </a:bodyPr>
          <a:lstStyle/>
          <a:p>
            <a:r>
              <a:rPr lang="en-US" dirty="0"/>
              <a:t>Practical Online Retrieval Evaluation</a:t>
            </a:r>
            <a:br>
              <a:rPr lang="en-US" dirty="0"/>
            </a:br>
            <a:r>
              <a:rPr lang="en-US" dirty="0" smtClean="0"/>
              <a:t>ECIR 2013 Tutorial</a:t>
            </a:r>
            <a:endParaRPr lang="en-US" dirty="0"/>
          </a:p>
        </p:txBody>
      </p:sp>
      <p:sp>
        <p:nvSpPr>
          <p:cNvPr id="3" name="Subtitle 2"/>
          <p:cNvSpPr>
            <a:spLocks noGrp="1"/>
          </p:cNvSpPr>
          <p:nvPr>
            <p:ph type="subTitle" idx="1"/>
          </p:nvPr>
        </p:nvSpPr>
        <p:spPr>
          <a:xfrm>
            <a:off x="717452" y="4648225"/>
            <a:ext cx="7695028" cy="1752600"/>
          </a:xfrm>
        </p:spPr>
        <p:txBody>
          <a:bodyPr/>
          <a:lstStyle/>
          <a:p>
            <a:r>
              <a:rPr lang="en-US" dirty="0" err="1"/>
              <a:t>Filip</a:t>
            </a:r>
            <a:r>
              <a:rPr lang="en-US" dirty="0"/>
              <a:t> </a:t>
            </a:r>
            <a:r>
              <a:rPr lang="en-US" dirty="0" err="1"/>
              <a:t>Radlinski</a:t>
            </a:r>
            <a:r>
              <a:rPr lang="en-US" dirty="0"/>
              <a:t> (Microsoft)</a:t>
            </a:r>
          </a:p>
          <a:p>
            <a:r>
              <a:rPr lang="en-US" dirty="0"/>
              <a:t>Katja Hofmann (University of Amsterdam)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248" y="2087494"/>
            <a:ext cx="4679267" cy="412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Challenges with Offline Evaluation</a:t>
            </a:r>
            <a:endParaRPr lang="en-US" dirty="0"/>
          </a:p>
        </p:txBody>
      </p:sp>
      <p:sp>
        <p:nvSpPr>
          <p:cNvPr id="3" name="Content Placeholder 2"/>
          <p:cNvSpPr>
            <a:spLocks noGrp="1"/>
          </p:cNvSpPr>
          <p:nvPr>
            <p:ph idx="1"/>
          </p:nvPr>
        </p:nvSpPr>
        <p:spPr>
          <a:xfrm>
            <a:off x="457200" y="1295401"/>
            <a:ext cx="8229600" cy="1295400"/>
          </a:xfrm>
        </p:spPr>
        <p:txBody>
          <a:bodyPr>
            <a:normAutofit fontScale="92500"/>
          </a:bodyPr>
          <a:lstStyle/>
          <a:p>
            <a:r>
              <a:rPr lang="en-US" sz="2800" dirty="0" smtClean="0"/>
              <a:t>Query: “</a:t>
            </a:r>
            <a:r>
              <a:rPr lang="en-US" sz="2800" i="1" dirty="0" smtClean="0"/>
              <a:t>introduction to ranking boosted decision trees</a:t>
            </a:r>
            <a:r>
              <a:rPr lang="en-US" sz="2800" dirty="0" smtClean="0"/>
              <a:t>”</a:t>
            </a:r>
          </a:p>
          <a:p>
            <a:r>
              <a:rPr lang="en-US" sz="2800" dirty="0" smtClean="0"/>
              <a:t>Document:</a:t>
            </a:r>
            <a:endParaRPr lang="en-US" sz="2800" dirty="0"/>
          </a:p>
        </p:txBody>
      </p:sp>
      <p:sp>
        <p:nvSpPr>
          <p:cNvPr id="4" name="TextBox 3"/>
          <p:cNvSpPr txBox="1"/>
          <p:nvPr/>
        </p:nvSpPr>
        <p:spPr>
          <a:xfrm>
            <a:off x="4267200" y="6096000"/>
            <a:ext cx="343364"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19916966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Summary</a:t>
            </a:r>
            <a:endParaRPr lang="en-GB" dirty="0"/>
          </a:p>
        </p:txBody>
      </p:sp>
      <p:sp>
        <p:nvSpPr>
          <p:cNvPr id="3" name="Content Placeholder 2"/>
          <p:cNvSpPr>
            <a:spLocks noGrp="1"/>
          </p:cNvSpPr>
          <p:nvPr>
            <p:ph idx="1"/>
          </p:nvPr>
        </p:nvSpPr>
        <p:spPr>
          <a:xfrm>
            <a:off x="457200" y="1295400"/>
            <a:ext cx="8229600" cy="5299364"/>
          </a:xfrm>
        </p:spPr>
        <p:txBody>
          <a:bodyPr/>
          <a:lstStyle/>
          <a:p>
            <a:r>
              <a:rPr lang="en-US" dirty="0" smtClean="0"/>
              <a:t>Interleaving is an online relative ranking-level evaluation metric.</a:t>
            </a:r>
          </a:p>
          <a:p>
            <a:pPr lvl="1">
              <a:buFont typeface="Wingdings" panose="05000000000000000000" pitchFamily="2" charset="2"/>
              <a:buChar char="Ø"/>
            </a:pPr>
            <a:r>
              <a:rPr lang="en-US" dirty="0" smtClean="0"/>
              <a:t> Correlates well with other offline and online metrics. </a:t>
            </a:r>
          </a:p>
          <a:p>
            <a:pPr lvl="1">
              <a:buFont typeface="Wingdings" panose="05000000000000000000" pitchFamily="2" charset="2"/>
              <a:buChar char="Ø"/>
            </a:pPr>
            <a:r>
              <a:rPr lang="en-US" dirty="0" smtClean="0"/>
              <a:t> More sensitive than the other online metrics considered</a:t>
            </a:r>
          </a:p>
          <a:p>
            <a:r>
              <a:rPr lang="en-US" dirty="0" smtClean="0"/>
              <a:t>Considered two interleaving algorithms</a:t>
            </a:r>
          </a:p>
          <a:p>
            <a:pPr marL="457200" lvl="1" indent="0" algn="r">
              <a:buNone/>
            </a:pPr>
            <a:r>
              <a:rPr lang="en-US" dirty="0" smtClean="0"/>
              <a:t>			   	(and when they break)</a:t>
            </a:r>
          </a:p>
          <a:p>
            <a:r>
              <a:rPr lang="en-US" dirty="0" smtClean="0"/>
              <a:t>Considered the implications of assuming that clicks mean relevance</a:t>
            </a:r>
          </a:p>
          <a:p>
            <a:endParaRPr lang="en-US" dirty="0" smtClean="0"/>
          </a:p>
          <a:p>
            <a:endParaRPr lang="en-GB" dirty="0"/>
          </a:p>
        </p:txBody>
      </p:sp>
    </p:spTree>
    <p:extLst>
      <p:ext uri="{BB962C8B-B14F-4D97-AF65-F5344CB8AC3E}">
        <p14:creationId xmlns:p14="http://schemas.microsoft.com/office/powerpoint/2010/main" val="31962417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en-US" dirty="0" smtClean="0">
                <a:solidFill>
                  <a:srgbClr val="0070C0"/>
                </a:solidFill>
              </a:rPr>
              <a:t>Practical Online Retrieval Evaluation</a:t>
            </a:r>
            <a:br>
              <a:rPr lang="en-US" dirty="0" smtClean="0">
                <a:solidFill>
                  <a:srgbClr val="0070C0"/>
                </a:solidFill>
              </a:rPr>
            </a:br>
            <a:r>
              <a:rPr lang="en-US" dirty="0" smtClean="0">
                <a:solidFill>
                  <a:srgbClr val="0070C0"/>
                </a:solidFill>
              </a:rPr>
              <a:t>Part 3</a:t>
            </a:r>
            <a:endParaRPr lang="en-US" dirty="0">
              <a:solidFill>
                <a:srgbClr val="0070C0"/>
              </a:solidFill>
            </a:endParaRPr>
          </a:p>
        </p:txBody>
      </p:sp>
      <p:sp>
        <p:nvSpPr>
          <p:cNvPr id="3" name="Subtitle 2"/>
          <p:cNvSpPr>
            <a:spLocks noGrp="1"/>
          </p:cNvSpPr>
          <p:nvPr>
            <p:ph type="subTitle" idx="1"/>
          </p:nvPr>
        </p:nvSpPr>
        <p:spPr>
          <a:xfrm>
            <a:off x="971127" y="3886200"/>
            <a:ext cx="7208749" cy="1752600"/>
          </a:xfrm>
        </p:spPr>
        <p:txBody>
          <a:bodyPr/>
          <a:lstStyle/>
          <a:p>
            <a:r>
              <a:rPr lang="en-US" dirty="0" err="1" smtClean="0"/>
              <a:t>Filip</a:t>
            </a:r>
            <a:r>
              <a:rPr lang="en-US" dirty="0" smtClean="0"/>
              <a:t> </a:t>
            </a:r>
            <a:r>
              <a:rPr lang="en-US" dirty="0" err="1" smtClean="0"/>
              <a:t>Radlinski</a:t>
            </a:r>
            <a:r>
              <a:rPr lang="en-US" dirty="0" smtClean="0"/>
              <a:t> (Microsoft)</a:t>
            </a:r>
          </a:p>
          <a:p>
            <a:r>
              <a:rPr lang="en-US" dirty="0" smtClean="0"/>
              <a:t>Katja Hofmann (University of Amsterdam)</a:t>
            </a:r>
            <a:endParaRPr lang="en-US" dirty="0"/>
          </a:p>
        </p:txBody>
      </p:sp>
    </p:spTree>
    <p:extLst>
      <p:ext uri="{BB962C8B-B14F-4D97-AF65-F5344CB8AC3E}">
        <p14:creationId xmlns:p14="http://schemas.microsoft.com/office/powerpoint/2010/main" val="321481540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Outline</a:t>
            </a:r>
            <a:endParaRPr lang="en-US" dirty="0">
              <a:solidFill>
                <a:srgbClr val="0070C0"/>
              </a:solidFill>
            </a:endParaRPr>
          </a:p>
        </p:txBody>
      </p:sp>
      <p:sp>
        <p:nvSpPr>
          <p:cNvPr id="3" name="Content Placeholder 2"/>
          <p:cNvSpPr>
            <a:spLocks noGrp="1"/>
          </p:cNvSpPr>
          <p:nvPr>
            <p:ph idx="1"/>
          </p:nvPr>
        </p:nvSpPr>
        <p:spPr/>
        <p:txBody>
          <a:bodyPr>
            <a:noAutofit/>
          </a:bodyPr>
          <a:lstStyle/>
          <a:p>
            <a:r>
              <a:rPr lang="en-US" sz="2600" b="1" dirty="0" smtClean="0">
                <a:solidFill>
                  <a:srgbClr val="0070C0"/>
                </a:solidFill>
              </a:rPr>
              <a:t>Part 1: Overview of Online Evaluation</a:t>
            </a:r>
          </a:p>
          <a:p>
            <a:pPr marL="0" indent="0">
              <a:buNone/>
            </a:pPr>
            <a:endParaRPr lang="en-US" sz="1900" dirty="0" smtClean="0"/>
          </a:p>
          <a:p>
            <a:r>
              <a:rPr lang="en-US" sz="2600" b="1" dirty="0" smtClean="0">
                <a:solidFill>
                  <a:srgbClr val="0070C0"/>
                </a:solidFill>
              </a:rPr>
              <a:t>Part 2: </a:t>
            </a:r>
            <a:r>
              <a:rPr lang="en-US" sz="2600" b="1" dirty="0">
                <a:solidFill>
                  <a:srgbClr val="0070C0"/>
                </a:solidFill>
              </a:rPr>
              <a:t>Relative Ranking Level </a:t>
            </a:r>
            <a:r>
              <a:rPr lang="en-US" sz="2600" b="1" dirty="0" smtClean="0">
                <a:solidFill>
                  <a:srgbClr val="0070C0"/>
                </a:solidFill>
              </a:rPr>
              <a:t>Evaluation</a:t>
            </a:r>
          </a:p>
          <a:p>
            <a:endParaRPr lang="en-US" sz="2600" b="1" dirty="0" smtClean="0">
              <a:solidFill>
                <a:srgbClr val="0070C0"/>
              </a:solidFill>
            </a:endParaRPr>
          </a:p>
          <a:p>
            <a:r>
              <a:rPr lang="en-US" sz="2600" b="1" dirty="0" smtClean="0">
                <a:solidFill>
                  <a:srgbClr val="0070C0"/>
                </a:solidFill>
              </a:rPr>
              <a:t>Part 3: End-to-End, From Design to Analysis</a:t>
            </a:r>
          </a:p>
          <a:p>
            <a:pPr lvl="1"/>
            <a:r>
              <a:rPr lang="en-US" sz="2200" dirty="0" smtClean="0"/>
              <a:t>Setting up a search service</a:t>
            </a:r>
          </a:p>
          <a:p>
            <a:pPr lvl="1"/>
            <a:r>
              <a:rPr lang="en-US" sz="2200" dirty="0" smtClean="0"/>
              <a:t>Getting your own data</a:t>
            </a:r>
          </a:p>
          <a:p>
            <a:pPr lvl="1"/>
            <a:r>
              <a:rPr lang="en-US" sz="2200" dirty="0" smtClean="0"/>
              <a:t>Running online experiments</a:t>
            </a:r>
          </a:p>
          <a:p>
            <a:pPr marL="0" indent="0">
              <a:buNone/>
            </a:pPr>
            <a:endParaRPr lang="en-US" sz="1900" b="1" dirty="0" smtClean="0">
              <a:solidFill>
                <a:srgbClr val="0070C0"/>
              </a:solidFill>
            </a:endParaRPr>
          </a:p>
          <a:p>
            <a:r>
              <a:rPr lang="en-US" sz="2600" b="1" dirty="0" smtClean="0">
                <a:solidFill>
                  <a:srgbClr val="0070C0"/>
                </a:solidFill>
              </a:rPr>
              <a:t>Part 4: Extensions and Open Problems</a:t>
            </a:r>
          </a:p>
        </p:txBody>
      </p:sp>
    </p:spTree>
    <p:extLst>
      <p:ext uri="{BB962C8B-B14F-4D97-AF65-F5344CB8AC3E}">
        <p14:creationId xmlns:p14="http://schemas.microsoft.com/office/powerpoint/2010/main" val="2000707344"/>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7902" y="986320"/>
            <a:ext cx="1632814" cy="1222796"/>
          </a:xfrm>
          <a:prstGeom prst="rect">
            <a:avLst/>
          </a:prstGeom>
        </p:spPr>
      </p:pic>
      <p:pic>
        <p:nvPicPr>
          <p:cNvPr id="18434" name="Picture 5"/>
          <p:cNvPicPr>
            <a:picLocks noChangeAspect="1" noChangeArrowheads="1"/>
          </p:cNvPicPr>
          <p:nvPr/>
        </p:nvPicPr>
        <p:blipFill>
          <a:blip r:embed="rId4" cstate="print"/>
          <a:srcRect/>
          <a:stretch>
            <a:fillRect/>
          </a:stretch>
        </p:blipFill>
        <p:spPr bwMode="auto">
          <a:xfrm>
            <a:off x="151180" y="0"/>
            <a:ext cx="1295400" cy="1295400"/>
          </a:xfrm>
          <a:prstGeom prst="rect">
            <a:avLst/>
          </a:prstGeom>
          <a:noFill/>
          <a:ln w="9525">
            <a:noFill/>
            <a:miter lim="800000"/>
            <a:headEnd/>
            <a:tailEnd/>
          </a:ln>
        </p:spPr>
      </p:pic>
      <p:pic>
        <p:nvPicPr>
          <p:cNvPr id="18437" name="Picture 3" descr="Logo_60wht"/>
          <p:cNvPicPr>
            <a:picLocks noChangeAspect="1" noChangeArrowheads="1"/>
          </p:cNvPicPr>
          <p:nvPr/>
        </p:nvPicPr>
        <p:blipFill>
          <a:blip r:embed="rId5" cstate="print"/>
          <a:srcRect/>
          <a:stretch>
            <a:fillRect/>
          </a:stretch>
        </p:blipFill>
        <p:spPr bwMode="auto">
          <a:xfrm>
            <a:off x="132185" y="1957741"/>
            <a:ext cx="2613025" cy="1143000"/>
          </a:xfrm>
          <a:prstGeom prst="rect">
            <a:avLst/>
          </a:prstGeom>
          <a:noFill/>
          <a:ln w="9525">
            <a:noFill/>
            <a:miter lim="800000"/>
            <a:headEnd/>
            <a:tailEnd/>
          </a:ln>
        </p:spPr>
      </p:pic>
      <p:pic>
        <p:nvPicPr>
          <p:cNvPr id="18438" name="Picture 5" descr="yahoo_logo_800a"/>
          <p:cNvPicPr>
            <a:picLocks noChangeAspect="1" noChangeArrowheads="1"/>
          </p:cNvPicPr>
          <p:nvPr/>
        </p:nvPicPr>
        <p:blipFill>
          <a:blip r:embed="rId6" cstate="print"/>
          <a:srcRect/>
          <a:stretch>
            <a:fillRect/>
          </a:stretch>
        </p:blipFill>
        <p:spPr bwMode="auto">
          <a:xfrm>
            <a:off x="3429000" y="1524000"/>
            <a:ext cx="2560638" cy="669925"/>
          </a:xfrm>
          <a:prstGeom prst="rect">
            <a:avLst/>
          </a:prstGeom>
          <a:noFill/>
          <a:ln w="9525">
            <a:noFill/>
            <a:miter lim="800000"/>
            <a:headEnd/>
            <a:tailEnd/>
          </a:ln>
        </p:spPr>
      </p:pic>
      <p:pic>
        <p:nvPicPr>
          <p:cNvPr id="18440" name="Picture 2" descr="C:\Users\yyue\Desktop\amazonlogo.jpg"/>
          <p:cNvPicPr>
            <a:picLocks noChangeAspect="1" noChangeArrowheads="1"/>
          </p:cNvPicPr>
          <p:nvPr/>
        </p:nvPicPr>
        <p:blipFill>
          <a:blip r:embed="rId7" cstate="print"/>
          <a:srcRect/>
          <a:stretch>
            <a:fillRect/>
          </a:stretch>
        </p:blipFill>
        <p:spPr bwMode="auto">
          <a:xfrm>
            <a:off x="2683770" y="4545116"/>
            <a:ext cx="3376613" cy="990600"/>
          </a:xfrm>
          <a:prstGeom prst="rect">
            <a:avLst/>
          </a:prstGeom>
          <a:noFill/>
          <a:ln w="9525">
            <a:noFill/>
            <a:miter lim="800000"/>
            <a:headEnd/>
            <a:tailEnd/>
          </a:ln>
        </p:spPr>
      </p:pic>
      <p:pic>
        <p:nvPicPr>
          <p:cNvPr id="18441" name="Picture 3" descr="C:\Users\yyue\Desktop\bing-logo.png"/>
          <p:cNvPicPr>
            <a:picLocks noChangeAspect="1" noChangeArrowheads="1"/>
          </p:cNvPicPr>
          <p:nvPr/>
        </p:nvPicPr>
        <p:blipFill>
          <a:blip r:embed="rId8" cstate="print"/>
          <a:srcRect/>
          <a:stretch>
            <a:fillRect/>
          </a:stretch>
        </p:blipFill>
        <p:spPr bwMode="auto">
          <a:xfrm>
            <a:off x="6400800" y="1143000"/>
            <a:ext cx="2514600" cy="1849438"/>
          </a:xfrm>
          <a:prstGeom prst="rect">
            <a:avLst/>
          </a:prstGeom>
          <a:noFill/>
          <a:ln w="9525">
            <a:noFill/>
            <a:miter lim="800000"/>
            <a:headEnd/>
            <a:tailEnd/>
          </a:ln>
        </p:spPr>
      </p:pic>
      <p:pic>
        <p:nvPicPr>
          <p:cNvPr id="18442" name="Picture 4" descr="C:\Users\yyue\Desktop\netflix_4c_white_logo.gif"/>
          <p:cNvPicPr>
            <a:picLocks noChangeAspect="1" noChangeArrowheads="1"/>
          </p:cNvPicPr>
          <p:nvPr/>
        </p:nvPicPr>
        <p:blipFill>
          <a:blip r:embed="rId9" cstate="print"/>
          <a:srcRect/>
          <a:stretch>
            <a:fillRect/>
          </a:stretch>
        </p:blipFill>
        <p:spPr bwMode="auto">
          <a:xfrm>
            <a:off x="304800" y="3334371"/>
            <a:ext cx="1828800" cy="847725"/>
          </a:xfrm>
          <a:prstGeom prst="rect">
            <a:avLst/>
          </a:prstGeom>
          <a:noFill/>
          <a:ln w="9525">
            <a:noFill/>
            <a:miter lim="800000"/>
            <a:headEnd/>
            <a:tailEnd/>
          </a:ln>
        </p:spPr>
      </p:pic>
      <p:pic>
        <p:nvPicPr>
          <p:cNvPr id="18444" name="Picture 6" descr="C:\Users\yyue\Desktop\720px-US-NLM-PubMed-Logo.svg.png"/>
          <p:cNvPicPr>
            <a:picLocks noChangeAspect="1" noChangeArrowheads="1"/>
          </p:cNvPicPr>
          <p:nvPr/>
        </p:nvPicPr>
        <p:blipFill>
          <a:blip r:embed="rId10" cstate="print"/>
          <a:srcRect/>
          <a:stretch>
            <a:fillRect/>
          </a:stretch>
        </p:blipFill>
        <p:spPr bwMode="auto">
          <a:xfrm>
            <a:off x="381000" y="4680735"/>
            <a:ext cx="2071688" cy="736600"/>
          </a:xfrm>
          <a:prstGeom prst="rect">
            <a:avLst/>
          </a:prstGeom>
          <a:noFill/>
          <a:ln w="9525">
            <a:noFill/>
            <a:miter lim="800000"/>
            <a:headEnd/>
            <a:tailEnd/>
          </a:ln>
        </p:spPr>
      </p:pic>
      <p:pic>
        <p:nvPicPr>
          <p:cNvPr id="18445" name="Picture 12" descr="C:\Users\yyue\Desktop\twitter-logo.jpg"/>
          <p:cNvPicPr>
            <a:picLocks noChangeAspect="1" noChangeArrowheads="1"/>
          </p:cNvPicPr>
          <p:nvPr/>
        </p:nvPicPr>
        <p:blipFill>
          <a:blip r:embed="rId11" cstate="print"/>
          <a:srcRect/>
          <a:stretch>
            <a:fillRect/>
          </a:stretch>
        </p:blipFill>
        <p:spPr bwMode="auto">
          <a:xfrm>
            <a:off x="304800" y="5715000"/>
            <a:ext cx="2686050" cy="990600"/>
          </a:xfrm>
          <a:prstGeom prst="rect">
            <a:avLst/>
          </a:prstGeom>
          <a:noFill/>
          <a:ln w="9525">
            <a:noFill/>
            <a:miter lim="800000"/>
            <a:headEnd/>
            <a:tailEnd/>
          </a:ln>
        </p:spPr>
      </p:pic>
      <p:pic>
        <p:nvPicPr>
          <p:cNvPr id="18446" name="Picture 13"/>
          <p:cNvPicPr>
            <a:picLocks noChangeAspect="1" noChangeArrowheads="1"/>
          </p:cNvPicPr>
          <p:nvPr/>
        </p:nvPicPr>
        <p:blipFill>
          <a:blip r:embed="rId12" cstate="print"/>
          <a:srcRect/>
          <a:stretch>
            <a:fillRect/>
          </a:stretch>
        </p:blipFill>
        <p:spPr bwMode="auto">
          <a:xfrm>
            <a:off x="7239000" y="3962400"/>
            <a:ext cx="1676400" cy="657225"/>
          </a:xfrm>
          <a:prstGeom prst="rect">
            <a:avLst/>
          </a:prstGeom>
          <a:noFill/>
          <a:ln w="9525">
            <a:noFill/>
            <a:miter lim="800000"/>
            <a:headEnd/>
            <a:tailEnd/>
          </a:ln>
        </p:spPr>
      </p:pic>
      <p:pic>
        <p:nvPicPr>
          <p:cNvPr id="18447" name="Picture 3"/>
          <p:cNvPicPr>
            <a:picLocks noChangeAspect="1" noChangeArrowheads="1"/>
          </p:cNvPicPr>
          <p:nvPr/>
        </p:nvPicPr>
        <p:blipFill>
          <a:blip r:embed="rId13" cstate="print"/>
          <a:srcRect/>
          <a:stretch>
            <a:fillRect/>
          </a:stretch>
        </p:blipFill>
        <p:spPr bwMode="auto">
          <a:xfrm>
            <a:off x="7086600" y="85725"/>
            <a:ext cx="1666875" cy="1666875"/>
          </a:xfrm>
          <a:prstGeom prst="rect">
            <a:avLst/>
          </a:prstGeom>
          <a:noFill/>
          <a:ln w="9525">
            <a:noFill/>
            <a:miter lim="800000"/>
            <a:headEnd/>
            <a:tailEnd/>
          </a:ln>
        </p:spPr>
      </p:pic>
      <p:sp>
        <p:nvSpPr>
          <p:cNvPr id="19" name="TextBox 18"/>
          <p:cNvSpPr txBox="1"/>
          <p:nvPr/>
        </p:nvSpPr>
        <p:spPr>
          <a:xfrm>
            <a:off x="2827338" y="2544763"/>
            <a:ext cx="3573462" cy="1570037"/>
          </a:xfrm>
          <a:prstGeom prst="rect">
            <a:avLst/>
          </a:prstGeom>
          <a:solidFill>
            <a:schemeClr val="accent4">
              <a:lumMod val="40000"/>
              <a:lumOff val="60000"/>
            </a:schemeClr>
          </a:solidFill>
          <a:ln w="88900" cap="flat" cmpd="sng">
            <a:solidFill>
              <a:schemeClr val="accent4">
                <a:lumMod val="75000"/>
              </a:schemeClr>
            </a:solidFill>
            <a:prstDash val="solid"/>
          </a:ln>
        </p:spPr>
        <p:txBody>
          <a:bodyPr wrap="none">
            <a:spAutoFit/>
          </a:bodyPr>
          <a:lstStyle/>
          <a:p>
            <a:pPr algn="ctr">
              <a:defRPr/>
            </a:pPr>
            <a:r>
              <a:rPr lang="en-US" sz="4800" dirty="0"/>
              <a:t>Information</a:t>
            </a:r>
          </a:p>
          <a:p>
            <a:pPr algn="ctr">
              <a:defRPr/>
            </a:pPr>
            <a:r>
              <a:rPr lang="en-US" sz="4800" dirty="0"/>
              <a:t>Systems</a:t>
            </a:r>
          </a:p>
        </p:txBody>
      </p:sp>
      <p:pic>
        <p:nvPicPr>
          <p:cNvPr id="18449" name="Picture 6"/>
          <p:cNvPicPr>
            <a:picLocks noChangeAspect="1" noChangeArrowheads="1"/>
          </p:cNvPicPr>
          <p:nvPr/>
        </p:nvPicPr>
        <p:blipFill>
          <a:blip r:embed="rId14" cstate="print"/>
          <a:srcRect/>
          <a:stretch>
            <a:fillRect/>
          </a:stretch>
        </p:blipFill>
        <p:spPr bwMode="auto">
          <a:xfrm>
            <a:off x="3544411" y="5737432"/>
            <a:ext cx="2971800" cy="882650"/>
          </a:xfrm>
          <a:prstGeom prst="rect">
            <a:avLst/>
          </a:prstGeom>
          <a:noFill/>
          <a:ln w="9525">
            <a:noFill/>
            <a:miter lim="800000"/>
            <a:headEnd/>
            <a:tailEnd/>
          </a:ln>
        </p:spPr>
      </p:pic>
      <p:sp>
        <p:nvSpPr>
          <p:cNvPr id="20" name="Explosion 2 19"/>
          <p:cNvSpPr/>
          <p:nvPr/>
        </p:nvSpPr>
        <p:spPr>
          <a:xfrm>
            <a:off x="1742149" y="1404632"/>
            <a:ext cx="5743839" cy="3850297"/>
          </a:xfrm>
          <a:prstGeom prst="irregularSeal2">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tx1"/>
                </a:solidFill>
              </a:rPr>
              <a:t>Your System!</a:t>
            </a:r>
            <a:endParaRPr lang="en-US" sz="5000" b="1" dirty="0">
              <a:solidFill>
                <a:schemeClr val="tx1"/>
              </a:solidFill>
            </a:endParaRPr>
          </a:p>
        </p:txBody>
      </p:sp>
      <p:pic>
        <p:nvPicPr>
          <p:cNvPr id="92162" name="Picture 2" descr="Facebook_pic_2">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9319" y="389060"/>
            <a:ext cx="1905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92170" name="Picture 10" descr="MapQuest Logo">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22989" y="414210"/>
            <a:ext cx="2095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92172" name="Picture 12" descr="http://ts1.mm.bing.net/images/thumbnail.aspx?q=957968355540&amp;id=fadd082f0e4f288bf3fb1bc3cd338cb6&amp;url=http%3a%2f%2fmatilugz.com%2fyoutube%2520logo%2520white%2520bgrd.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86600" y="2943122"/>
            <a:ext cx="1699647" cy="617538"/>
          </a:xfrm>
          <a:prstGeom prst="rect">
            <a:avLst/>
          </a:prstGeom>
          <a:noFill/>
          <a:extLst>
            <a:ext uri="{909E8E84-426E-40dd-AFC4-6F175D3DCCD1}">
              <a14:hiddenFill xmlns:a14="http://schemas.microsoft.com/office/drawing/2010/main">
                <a:solidFill>
                  <a:srgbClr val="FFFFFF"/>
                </a:solidFill>
              </a14:hiddenFill>
            </a:ext>
          </a:extLst>
        </p:spPr>
      </p:pic>
      <p:pic>
        <p:nvPicPr>
          <p:cNvPr id="92174" name="Picture 14" descr="http://itwofs.com/beastoftraal/wp-content/uploads/2010/11/technorati_logo_bigger.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45766" y="5282867"/>
            <a:ext cx="1485160" cy="14851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1"/>
          <a:stretch>
            <a:fillRect/>
          </a:stretch>
        </p:blipFill>
        <p:spPr>
          <a:xfrm>
            <a:off x="6007497" y="4959982"/>
            <a:ext cx="1427304" cy="773623"/>
          </a:xfrm>
          <a:prstGeom prst="rect">
            <a:avLst/>
          </a:prstGeom>
        </p:spPr>
      </p:pic>
    </p:spTree>
    <p:extLst>
      <p:ext uri="{BB962C8B-B14F-4D97-AF65-F5344CB8AC3E}">
        <p14:creationId xmlns:p14="http://schemas.microsoft.com/office/powerpoint/2010/main" val="2768099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 Recipe</a:t>
            </a:r>
            <a:endParaRPr lang="en-US" dirty="0">
              <a:solidFill>
                <a:schemeClr val="accent1"/>
              </a:solidFill>
            </a:endParaRPr>
          </a:p>
        </p:txBody>
      </p:sp>
      <p:sp>
        <p:nvSpPr>
          <p:cNvPr id="3" name="Content Placeholder 2"/>
          <p:cNvSpPr>
            <a:spLocks noGrp="1"/>
          </p:cNvSpPr>
          <p:nvPr>
            <p:ph idx="1"/>
          </p:nvPr>
        </p:nvSpPr>
        <p:spPr>
          <a:xfrm>
            <a:off x="457200" y="1600200"/>
            <a:ext cx="8229600" cy="5105400"/>
          </a:xfrm>
        </p:spPr>
        <p:txBody>
          <a:bodyPr>
            <a:normAutofit lnSpcReduction="10000"/>
          </a:bodyPr>
          <a:lstStyle/>
          <a:p>
            <a:pPr marL="0" indent="0">
              <a:buNone/>
            </a:pPr>
            <a:r>
              <a:rPr lang="en-US" dirty="0" smtClean="0"/>
              <a:t>0.  Come up with a new retrieval algorithm</a:t>
            </a:r>
          </a:p>
          <a:p>
            <a:pPr marL="400050" lvl="1" indent="0">
              <a:buNone/>
            </a:pPr>
            <a:endParaRPr lang="en-US" dirty="0" smtClean="0"/>
          </a:p>
          <a:p>
            <a:pPr marL="514350" indent="-514350">
              <a:buFont typeface="+mj-lt"/>
              <a:buAutoNum type="arabicPeriod"/>
            </a:pPr>
            <a:r>
              <a:rPr lang="en-US" dirty="0" smtClean="0"/>
              <a:t>Create logging infrastructure</a:t>
            </a:r>
          </a:p>
          <a:p>
            <a:pPr marL="514350" indent="-514350">
              <a:buFont typeface="+mj-lt"/>
              <a:buAutoNum type="arabicPeriod"/>
            </a:pPr>
            <a:r>
              <a:rPr lang="en-US" dirty="0" smtClean="0"/>
              <a:t>Create reranking infrastructure</a:t>
            </a:r>
            <a:endParaRPr lang="en-US" dirty="0"/>
          </a:p>
          <a:p>
            <a:pPr marL="514350" indent="-514350">
              <a:buFont typeface="+mj-lt"/>
              <a:buAutoNum type="arabicPeriod"/>
            </a:pPr>
            <a:r>
              <a:rPr lang="en-US" dirty="0" smtClean="0"/>
              <a:t>Recruit some users</a:t>
            </a:r>
          </a:p>
          <a:p>
            <a:pPr marL="514350" indent="-514350">
              <a:buFont typeface="+mj-lt"/>
              <a:buAutoNum type="arabicPeriod"/>
            </a:pPr>
            <a:r>
              <a:rPr lang="en-US" dirty="0" smtClean="0"/>
              <a:t>Wait for data</a:t>
            </a:r>
          </a:p>
          <a:p>
            <a:pPr marL="514350" indent="-514350">
              <a:buFont typeface="+mj-lt"/>
              <a:buAutoNum type="arabicPeriod"/>
            </a:pPr>
            <a:r>
              <a:rPr lang="en-US" dirty="0" smtClean="0"/>
              <a:t>Analyze Results</a:t>
            </a:r>
          </a:p>
          <a:p>
            <a:pPr marL="514350" indent="-514350">
              <a:buFont typeface="+mj-lt"/>
              <a:buAutoNum type="arabicPeriod"/>
            </a:pPr>
            <a:endParaRPr lang="en-US" dirty="0"/>
          </a:p>
          <a:p>
            <a:pPr marL="514350" indent="-514350">
              <a:buFont typeface="+mj-lt"/>
              <a:buAutoNum type="arabicPeriod"/>
            </a:pPr>
            <a:r>
              <a:rPr lang="en-US" dirty="0" smtClean="0"/>
              <a:t>Write a paper</a:t>
            </a:r>
          </a:p>
        </p:txBody>
      </p:sp>
    </p:spTree>
    <p:extLst>
      <p:ext uri="{BB962C8B-B14F-4D97-AF65-F5344CB8AC3E}">
        <p14:creationId xmlns:p14="http://schemas.microsoft.com/office/powerpoint/2010/main" val="2870818465"/>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User behavior we can record</a:t>
            </a:r>
            <a:endParaRPr lang="en-US" dirty="0">
              <a:solidFill>
                <a:srgbClr val="0070C0"/>
              </a:solidFill>
            </a:endParaRPr>
          </a:p>
        </p:txBody>
      </p:sp>
      <p:sp>
        <p:nvSpPr>
          <p:cNvPr id="3" name="Content Placeholder 2"/>
          <p:cNvSpPr>
            <a:spLocks noGrp="1"/>
          </p:cNvSpPr>
          <p:nvPr>
            <p:ph idx="1"/>
          </p:nvPr>
        </p:nvSpPr>
        <p:spPr>
          <a:xfrm>
            <a:off x="838200" y="1524000"/>
            <a:ext cx="7391400" cy="4830763"/>
          </a:xfrm>
        </p:spPr>
        <p:txBody>
          <a:bodyPr>
            <a:normAutofit fontScale="85000" lnSpcReduction="20000"/>
          </a:bodyPr>
          <a:lstStyle/>
          <a:p>
            <a:r>
              <a:rPr lang="en-US" dirty="0"/>
              <a:t>Queries &amp; results</a:t>
            </a:r>
          </a:p>
          <a:p>
            <a:pPr lvl="1"/>
            <a:r>
              <a:rPr lang="en-US" dirty="0"/>
              <a:t>Context as well: Which computer &amp; when</a:t>
            </a:r>
          </a:p>
          <a:p>
            <a:endParaRPr lang="en-US" dirty="0"/>
          </a:p>
          <a:p>
            <a:r>
              <a:rPr lang="en-US" dirty="0"/>
              <a:t>Clicks on results</a:t>
            </a:r>
          </a:p>
          <a:p>
            <a:pPr lvl="1"/>
            <a:r>
              <a:rPr lang="en-US" dirty="0"/>
              <a:t>Metadata: What order, </a:t>
            </a:r>
            <a:r>
              <a:rPr lang="en-US"/>
              <a:t>dwell </a:t>
            </a:r>
            <a:r>
              <a:rPr lang="en-US" smtClean="0"/>
              <a:t>time</a:t>
            </a:r>
            <a:endParaRPr lang="en-US" dirty="0"/>
          </a:p>
          <a:p>
            <a:endParaRPr lang="en-US" dirty="0"/>
          </a:p>
          <a:p>
            <a:r>
              <a:rPr lang="en-US" dirty="0"/>
              <a:t>The same methods can be used to observe</a:t>
            </a:r>
          </a:p>
          <a:p>
            <a:pPr lvl="1"/>
            <a:r>
              <a:rPr lang="en-US" dirty="0"/>
              <a:t>Query reformulations   </a:t>
            </a:r>
          </a:p>
          <a:p>
            <a:pPr lvl="1"/>
            <a:r>
              <a:rPr lang="en-US" dirty="0"/>
              <a:t>Browsing of result site</a:t>
            </a:r>
          </a:p>
          <a:p>
            <a:endParaRPr lang="en-US" dirty="0"/>
          </a:p>
          <a:p>
            <a:r>
              <a:rPr lang="en-US" dirty="0"/>
              <a:t>With some more work</a:t>
            </a:r>
          </a:p>
          <a:p>
            <a:pPr lvl="1"/>
            <a:r>
              <a:rPr lang="en-US" dirty="0"/>
              <a:t>Mouse movements, text selection</a:t>
            </a:r>
            <a:r>
              <a:rPr lang="en-US"/>
              <a:t>, </a:t>
            </a:r>
            <a:r>
              <a:rPr lang="en-US" dirty="0"/>
              <a:t>tabs</a:t>
            </a:r>
            <a:r>
              <a:rPr lang="en-US"/>
              <a:t>, etc </a:t>
            </a:r>
            <a:r>
              <a:rPr lang="en-US" dirty="0"/>
              <a:t>…</a:t>
            </a:r>
          </a:p>
        </p:txBody>
      </p:sp>
    </p:spTree>
    <p:extLst>
      <p:ext uri="{BB962C8B-B14F-4D97-AF65-F5344CB8AC3E}">
        <p14:creationId xmlns:p14="http://schemas.microsoft.com/office/powerpoint/2010/main" val="3536145922"/>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Being the Search Engine</a:t>
            </a:r>
            <a:endParaRPr lang="en-US" dirty="0">
              <a:solidFill>
                <a:srgbClr val="0070C0"/>
              </a:solidFill>
            </a:endParaRPr>
          </a:p>
        </p:txBody>
      </p:sp>
      <p:sp>
        <p:nvSpPr>
          <p:cNvPr id="3" name="Content Placeholder 2"/>
          <p:cNvSpPr>
            <a:spLocks noGrp="1"/>
          </p:cNvSpPr>
          <p:nvPr>
            <p:ph idx="1"/>
          </p:nvPr>
        </p:nvSpPr>
        <p:spPr>
          <a:xfrm>
            <a:off x="457200" y="1295400"/>
            <a:ext cx="8458200" cy="5486400"/>
          </a:xfrm>
        </p:spPr>
        <p:txBody>
          <a:bodyPr>
            <a:normAutofit fontScale="85000" lnSpcReduction="10000"/>
          </a:bodyPr>
          <a:lstStyle/>
          <a:p>
            <a:r>
              <a:rPr lang="en-US" dirty="0" smtClean="0"/>
              <a:t>To get real data, we need real users</a:t>
            </a:r>
          </a:p>
          <a:p>
            <a:pPr lvl="1"/>
            <a:r>
              <a:rPr lang="en-US" dirty="0" smtClean="0"/>
              <a:t>Need to implement an IR system that people want to use …</a:t>
            </a:r>
          </a:p>
          <a:p>
            <a:pPr lvl="1"/>
            <a:r>
              <a:rPr lang="en-US" dirty="0" smtClean="0"/>
              <a:t>… without having to break their normal routine</a:t>
            </a:r>
          </a:p>
          <a:p>
            <a:pPr lvl="1"/>
            <a:r>
              <a:rPr lang="en-US" dirty="0" smtClean="0"/>
              <a:t>Then convince some people to actually do it</a:t>
            </a:r>
            <a:endParaRPr lang="en-US" dirty="0"/>
          </a:p>
          <a:p>
            <a:pPr lvl="1"/>
            <a:endParaRPr lang="en-US" dirty="0" smtClean="0"/>
          </a:p>
          <a:p>
            <a:r>
              <a:rPr lang="en-US" dirty="0" smtClean="0"/>
              <a:t>Benefits</a:t>
            </a:r>
          </a:p>
          <a:p>
            <a:pPr lvl="1"/>
            <a:r>
              <a:rPr lang="en-US" dirty="0" smtClean="0"/>
              <a:t>Real users &amp; data!</a:t>
            </a:r>
          </a:p>
          <a:p>
            <a:endParaRPr lang="en-US" dirty="0" smtClean="0"/>
          </a:p>
          <a:p>
            <a:r>
              <a:rPr lang="en-US" dirty="0" smtClean="0"/>
              <a:t>Challenges</a:t>
            </a:r>
          </a:p>
          <a:p>
            <a:pPr lvl="1"/>
            <a:r>
              <a:rPr lang="en-US" dirty="0" smtClean="0"/>
              <a:t>Make the system usable (hint: start by using it yourself)</a:t>
            </a:r>
          </a:p>
          <a:p>
            <a:pPr lvl="1"/>
            <a:r>
              <a:rPr lang="en-US" dirty="0" smtClean="0"/>
              <a:t>Effective data collection</a:t>
            </a:r>
          </a:p>
          <a:p>
            <a:pPr lvl="1"/>
            <a:r>
              <a:rPr lang="en-US" dirty="0" smtClean="0"/>
              <a:t>Make it easy to run evaluation experiments</a:t>
            </a:r>
          </a:p>
          <a:p>
            <a:pPr lvl="1"/>
            <a:r>
              <a:rPr lang="en-US" dirty="0" smtClean="0"/>
              <a:t>Important consideration: Privacy &amp; Human Subjects</a:t>
            </a:r>
          </a:p>
        </p:txBody>
      </p:sp>
      <p:sp>
        <p:nvSpPr>
          <p:cNvPr id="4" name="5-Point Star 3"/>
          <p:cNvSpPr/>
          <p:nvPr/>
        </p:nvSpPr>
        <p:spPr>
          <a:xfrm>
            <a:off x="925994" y="515721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942759" y="6350192"/>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32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A spectrum of possible approaches</a:t>
            </a:r>
            <a:endParaRPr lang="en-US" dirty="0">
              <a:solidFill>
                <a:srgbClr val="0070C0"/>
              </a:solidFill>
            </a:endParaRPr>
          </a:p>
        </p:txBody>
      </p:sp>
      <p:sp>
        <p:nvSpPr>
          <p:cNvPr id="3" name="Content Placeholder 2"/>
          <p:cNvSpPr>
            <a:spLocks noGrp="1"/>
          </p:cNvSpPr>
          <p:nvPr>
            <p:ph idx="1"/>
          </p:nvPr>
        </p:nvSpPr>
        <p:spPr>
          <a:xfrm>
            <a:off x="1143000" y="1828800"/>
            <a:ext cx="7543800" cy="4526280"/>
          </a:xfrm>
        </p:spPr>
        <p:txBody>
          <a:bodyPr>
            <a:normAutofit fontScale="70000" lnSpcReduction="20000"/>
          </a:bodyPr>
          <a:lstStyle/>
          <a:p>
            <a:r>
              <a:rPr lang="en-US" b="1" dirty="0"/>
              <a:t>Web proxy</a:t>
            </a:r>
          </a:p>
          <a:p>
            <a:pPr lvl="1"/>
            <a:r>
              <a:rPr lang="en-US" dirty="0"/>
              <a:t>Intercept, record &amp; modify results before they get to the client</a:t>
            </a:r>
          </a:p>
          <a:p>
            <a:endParaRPr lang="en-US" dirty="0"/>
          </a:p>
          <a:p>
            <a:r>
              <a:rPr lang="en-US" b="1" dirty="0"/>
              <a:t>Browser toolbar</a:t>
            </a:r>
          </a:p>
          <a:p>
            <a:pPr lvl="1"/>
            <a:r>
              <a:rPr lang="en-US" dirty="0"/>
              <a:t>Intercept and modify the page the browser gets</a:t>
            </a:r>
          </a:p>
          <a:p>
            <a:endParaRPr lang="en-US" dirty="0"/>
          </a:p>
          <a:p>
            <a:r>
              <a:rPr lang="en-US" b="1" dirty="0"/>
              <a:t>Search engine on top of a public search API</a:t>
            </a:r>
          </a:p>
          <a:p>
            <a:pPr lvl="1"/>
            <a:r>
              <a:rPr lang="en-US" dirty="0"/>
              <a:t>Fetch results from a search API, build your own results page</a:t>
            </a:r>
          </a:p>
          <a:p>
            <a:pPr lvl="1"/>
            <a:r>
              <a:rPr lang="en-US" dirty="0"/>
              <a:t>Or</a:t>
            </a:r>
            <a:r>
              <a:rPr lang="en-US"/>
              <a:t> fetch results page like a proxy, but serve it yourself</a:t>
            </a:r>
            <a:endParaRPr lang="en-US" dirty="0"/>
          </a:p>
          <a:p>
            <a:endParaRPr lang="en-US" dirty="0"/>
          </a:p>
          <a:p>
            <a:r>
              <a:rPr lang="en-US" b="1" dirty="0"/>
              <a:t>Your own search engine</a:t>
            </a:r>
          </a:p>
          <a:p>
            <a:pPr lvl="1"/>
            <a:r>
              <a:rPr lang="en-US" dirty="0"/>
              <a:t>Many tools exist to get you most of the way there</a:t>
            </a:r>
          </a:p>
          <a:p>
            <a:pPr lvl="1"/>
            <a:r>
              <a:rPr lang="en-US" dirty="0"/>
              <a:t>Direct access to index, generate any rankings</a:t>
            </a:r>
          </a:p>
          <a:p>
            <a:pPr lvl="1"/>
            <a:r>
              <a:rPr lang="en-US" dirty="0"/>
              <a:t>Usually for a special collection: arXiv.org, </a:t>
            </a:r>
            <a:r>
              <a:rPr lang="en-US" dirty="0" err="1"/>
              <a:t>CiteSeer</a:t>
            </a:r>
            <a:r>
              <a:rPr lang="en-US" dirty="0"/>
              <a:t>, PubMed, …</a:t>
            </a:r>
          </a:p>
          <a:p>
            <a:pPr marL="457200" lvl="1" indent="0">
              <a:buNone/>
            </a:pPr>
            <a:endParaRPr lang="en-US" dirty="0"/>
          </a:p>
          <a:p>
            <a:pPr marL="0" indent="0">
              <a:buNone/>
            </a:pPr>
            <a:endParaRPr lang="en-US" dirty="0"/>
          </a:p>
          <a:p>
            <a:endParaRPr lang="en-US" dirty="0"/>
          </a:p>
        </p:txBody>
      </p:sp>
      <p:cxnSp>
        <p:nvCxnSpPr>
          <p:cNvPr id="5" name="Straight Arrow Connector 4"/>
          <p:cNvCxnSpPr/>
          <p:nvPr/>
        </p:nvCxnSpPr>
        <p:spPr>
          <a:xfrm>
            <a:off x="838200" y="1371600"/>
            <a:ext cx="0" cy="4800600"/>
          </a:xfrm>
          <a:prstGeom prst="straightConnector1">
            <a:avLst/>
          </a:prstGeom>
          <a:ln w="123825" cap="flat">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40738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A spectrum of possible approaches</a:t>
            </a:r>
            <a:endParaRPr lang="en-US" dirty="0">
              <a:solidFill>
                <a:srgbClr val="0070C0"/>
              </a:solidFill>
            </a:endParaRPr>
          </a:p>
        </p:txBody>
      </p:sp>
      <p:cxnSp>
        <p:nvCxnSpPr>
          <p:cNvPr id="5" name="Straight Arrow Connector 4"/>
          <p:cNvCxnSpPr/>
          <p:nvPr/>
        </p:nvCxnSpPr>
        <p:spPr>
          <a:xfrm>
            <a:off x="381000" y="1524000"/>
            <a:ext cx="0" cy="4800600"/>
          </a:xfrm>
          <a:prstGeom prst="straightConnector1">
            <a:avLst/>
          </a:prstGeom>
          <a:ln w="123825" cap="flat">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306086747"/>
              </p:ext>
            </p:extLst>
          </p:nvPr>
        </p:nvGraphicFramePr>
        <p:xfrm>
          <a:off x="838199" y="1905001"/>
          <a:ext cx="8077201" cy="4190998"/>
        </p:xfrm>
        <a:graphic>
          <a:graphicData uri="http://schemas.openxmlformats.org/drawingml/2006/table">
            <a:tbl>
              <a:tblPr firstRow="1" bandRow="1">
                <a:tableStyleId>{5C22544A-7EE6-4342-B048-85BDC9FD1C3A}</a:tableStyleId>
              </a:tblPr>
              <a:tblGrid>
                <a:gridCol w="1199584"/>
                <a:gridCol w="877411"/>
                <a:gridCol w="923109"/>
                <a:gridCol w="1307737"/>
                <a:gridCol w="923109"/>
                <a:gridCol w="846183"/>
                <a:gridCol w="1000035"/>
                <a:gridCol w="1000033"/>
              </a:tblGrid>
              <a:tr h="1042249">
                <a:tc>
                  <a:txBody>
                    <a:bodyPr/>
                    <a:lstStyle/>
                    <a:p>
                      <a:pPr algn="ctr"/>
                      <a:r>
                        <a:rPr lang="en-US" dirty="0" smtClean="0"/>
                        <a:t>Method</a:t>
                      </a:r>
                      <a:endParaRPr lang="en-US" dirty="0"/>
                    </a:p>
                  </a:txBody>
                  <a:tcPr anchor="ctr"/>
                </a:tc>
                <a:tc>
                  <a:txBody>
                    <a:bodyPr/>
                    <a:lstStyle/>
                    <a:p>
                      <a:pPr algn="ctr"/>
                      <a:r>
                        <a:rPr lang="en-US" dirty="0" smtClean="0"/>
                        <a:t>Easy to get users</a:t>
                      </a:r>
                      <a:endParaRPr lang="en-US" dirty="0"/>
                    </a:p>
                  </a:txBody>
                  <a:tcPr anchor="ctr"/>
                </a:tc>
                <a:tc>
                  <a:txBody>
                    <a:bodyPr/>
                    <a:lstStyle/>
                    <a:p>
                      <a:pPr algn="ctr"/>
                      <a:r>
                        <a:rPr lang="en-US" dirty="0" smtClean="0"/>
                        <a:t>Easy on/off?</a:t>
                      </a:r>
                      <a:endParaRPr lang="en-US" dirty="0"/>
                    </a:p>
                  </a:txBody>
                  <a:tcPr anchor="ctr"/>
                </a:tc>
                <a:tc>
                  <a:txBody>
                    <a:bodyPr/>
                    <a:lstStyle/>
                    <a:p>
                      <a:pPr algn="ctr"/>
                      <a:r>
                        <a:rPr lang="en-US" dirty="0" smtClean="0"/>
                        <a:t>Easy to observe</a:t>
                      </a:r>
                      <a:endParaRPr lang="en-US" dirty="0"/>
                    </a:p>
                  </a:txBody>
                  <a:tcPr anchor="ctr"/>
                </a:tc>
                <a:tc>
                  <a:txBody>
                    <a:bodyPr/>
                    <a:lstStyle/>
                    <a:p>
                      <a:pPr algn="ctr"/>
                      <a:r>
                        <a:rPr lang="en-US" dirty="0" smtClean="0"/>
                        <a:t>Robust</a:t>
                      </a:r>
                      <a:endParaRPr lang="en-US" dirty="0"/>
                    </a:p>
                  </a:txBody>
                  <a:tcPr anchor="ctr"/>
                </a:tc>
                <a:tc>
                  <a:txBody>
                    <a:bodyPr/>
                    <a:lstStyle/>
                    <a:p>
                      <a:pPr algn="ctr"/>
                      <a:r>
                        <a:rPr lang="en-US" dirty="0" smtClean="0"/>
                        <a:t>Runs on …</a:t>
                      </a:r>
                      <a:endParaRPr lang="en-US" dirty="0"/>
                    </a:p>
                  </a:txBody>
                  <a:tcPr anchor="ctr"/>
                </a:tc>
                <a:tc>
                  <a:txBody>
                    <a:bodyPr/>
                    <a:lstStyle/>
                    <a:p>
                      <a:pPr algn="ctr"/>
                      <a:r>
                        <a:rPr lang="en-US" dirty="0" smtClean="0"/>
                        <a:t>Amount of work</a:t>
                      </a:r>
                      <a:endParaRPr lang="en-US" dirty="0"/>
                    </a:p>
                  </a:txBody>
                  <a:tcPr anchor="ctr"/>
                </a:tc>
                <a:tc>
                  <a:txBody>
                    <a:bodyPr/>
                    <a:lstStyle/>
                    <a:p>
                      <a:pPr algn="ctr"/>
                      <a:r>
                        <a:rPr lang="en-US" dirty="0" smtClean="0"/>
                        <a:t>Changes are easy</a:t>
                      </a:r>
                      <a:endParaRPr lang="en-US" dirty="0"/>
                    </a:p>
                  </a:txBody>
                  <a:tcPr anchor="ctr"/>
                </a:tc>
              </a:tr>
              <a:tr h="806387">
                <a:tc>
                  <a:txBody>
                    <a:bodyPr/>
                    <a:lstStyle/>
                    <a:p>
                      <a:r>
                        <a:rPr lang="en-US" smtClean="0"/>
                        <a:t>Proxy</a:t>
                      </a:r>
                      <a:endParaRPr lang="en-US" dirty="0"/>
                    </a:p>
                  </a:txBody>
                  <a:tcPr anchor="ctr"/>
                </a:tc>
                <a:tc>
                  <a:txBody>
                    <a:bodyPr/>
                    <a:lstStyle/>
                    <a:p>
                      <a:pPr algn="ctr"/>
                      <a:r>
                        <a:rPr lang="en-US" sz="3200" b="1" dirty="0" smtClean="0">
                          <a:solidFill>
                            <a:srgbClr val="00B050"/>
                          </a:solidFill>
                          <a:sym typeface="Wingdings"/>
                        </a:rPr>
                        <a:t></a:t>
                      </a:r>
                      <a:endParaRPr lang="en-US" sz="3200" dirty="0"/>
                    </a:p>
                  </a:txBody>
                  <a:tcPr anchor="ctr"/>
                </a:tc>
                <a:tc>
                  <a:txBody>
                    <a:bodyPr/>
                    <a:lstStyle/>
                    <a:p>
                      <a:endParaRPr lang="en-US" sz="3200" dirty="0"/>
                    </a:p>
                  </a:txBody>
                  <a:tcPr anchor="ctr"/>
                </a:tc>
                <a:tc>
                  <a:txBody>
                    <a:bodyPr/>
                    <a:lstStyle/>
                    <a:p>
                      <a:pPr algn="ctr"/>
                      <a:r>
                        <a:rPr lang="en-US" dirty="0" smtClean="0"/>
                        <a:t>All web traffic</a:t>
                      </a:r>
                      <a:endParaRPr lang="en-US" dirty="0"/>
                    </a:p>
                  </a:txBody>
                  <a:tcPr anchor="ctr"/>
                </a:tc>
                <a:tc>
                  <a:txBody>
                    <a:bodyPr/>
                    <a:lstStyle/>
                    <a:p>
                      <a:endParaRPr lang="en-US" dirty="0">
                        <a:solidFill>
                          <a:srgbClr val="00B050"/>
                        </a:solidFill>
                      </a:endParaRPr>
                    </a:p>
                  </a:txBody>
                  <a:tcPr anchor="ctr"/>
                </a:tc>
                <a:tc>
                  <a:txBody>
                    <a:bodyPr/>
                    <a:lstStyle/>
                    <a:p>
                      <a:pPr algn="ctr"/>
                      <a:r>
                        <a:rPr lang="en-US" dirty="0" smtClean="0"/>
                        <a:t>server</a:t>
                      </a:r>
                      <a:endParaRPr lang="en-US" dirty="0"/>
                    </a:p>
                  </a:txBody>
                  <a:tcPr anchor="ctr"/>
                </a:tc>
                <a:tc>
                  <a:txBody>
                    <a:bodyPr/>
                    <a:lstStyle/>
                    <a:p>
                      <a:pPr algn="ctr"/>
                      <a:r>
                        <a:rPr lang="en-US" sz="2000" dirty="0" smtClean="0">
                          <a:solidFill>
                            <a:srgbClr val="00B050"/>
                          </a:solidFill>
                          <a:sym typeface="Wingdings"/>
                        </a:rPr>
                        <a:t></a:t>
                      </a:r>
                      <a:endParaRPr lang="en-US" sz="2000" dirty="0">
                        <a:solidFill>
                          <a:srgbClr val="00B050"/>
                        </a:solidFill>
                      </a:endParaRPr>
                    </a:p>
                  </a:txBody>
                  <a:tcPr anchor="ctr"/>
                </a:tc>
                <a:tc>
                  <a:txBody>
                    <a:bodyPr/>
                    <a:lstStyle/>
                    <a:p>
                      <a:pPr algn="ctr"/>
                      <a:r>
                        <a:rPr lang="en-US" sz="3200" b="1" dirty="0" smtClean="0">
                          <a:solidFill>
                            <a:srgbClr val="00B050"/>
                          </a:solidFill>
                          <a:sym typeface="Wingdings"/>
                        </a:rPr>
                        <a:t></a:t>
                      </a:r>
                      <a:endParaRPr lang="en-US" sz="3200" dirty="0"/>
                    </a:p>
                  </a:txBody>
                  <a:tcPr anchor="ctr"/>
                </a:tc>
              </a:tr>
              <a:tr h="729588">
                <a:tc>
                  <a:txBody>
                    <a:bodyPr/>
                    <a:lstStyle/>
                    <a:p>
                      <a:r>
                        <a:rPr lang="en-US" dirty="0" smtClean="0"/>
                        <a:t>Toolbar</a:t>
                      </a:r>
                      <a:endParaRPr lang="en-US" dirty="0"/>
                    </a:p>
                  </a:txBody>
                  <a:tcPr anchor="ctr"/>
                </a:tc>
                <a:tc>
                  <a:txBody>
                    <a:bodyPr/>
                    <a:lstStyle/>
                    <a:p>
                      <a:pPr algn="ctr"/>
                      <a:r>
                        <a:rPr lang="en-US" sz="3200" b="1" dirty="0" smtClean="0">
                          <a:solidFill>
                            <a:srgbClr val="00B050"/>
                          </a:solidFill>
                          <a:sym typeface="Wingdings"/>
                        </a:rPr>
                        <a:t></a:t>
                      </a:r>
                      <a:endParaRPr lang="en-US" sz="3200" dirty="0"/>
                    </a:p>
                  </a:txBody>
                  <a:tcPr anchor="ctr"/>
                </a:tc>
                <a:tc>
                  <a:txBody>
                    <a:bodyPr/>
                    <a:lstStyle/>
                    <a:p>
                      <a:pPr algn="ctr"/>
                      <a:r>
                        <a:rPr lang="en-US" sz="3200" b="1" dirty="0" smtClean="0">
                          <a:solidFill>
                            <a:srgbClr val="00B050"/>
                          </a:solidFill>
                          <a:sym typeface="Wingdings"/>
                        </a:rPr>
                        <a:t></a:t>
                      </a:r>
                      <a:endParaRPr lang="en-US" sz="3200" dirty="0"/>
                    </a:p>
                  </a:txBody>
                  <a:tcPr anchor="ctr"/>
                </a:tc>
                <a:tc>
                  <a:txBody>
                    <a:bodyPr/>
                    <a:lstStyle/>
                    <a:p>
                      <a:pPr algn="ctr"/>
                      <a:r>
                        <a:rPr lang="en-US" dirty="0" smtClean="0"/>
                        <a:t>Everything</a:t>
                      </a:r>
                      <a:endParaRPr lang="en-US" dirty="0"/>
                    </a:p>
                  </a:txBody>
                  <a:tcPr anchor="ctr"/>
                </a:tc>
                <a:tc>
                  <a:txBody>
                    <a:bodyPr/>
                    <a:lstStyle/>
                    <a:p>
                      <a:endParaRPr lang="en-US" dirty="0">
                        <a:solidFill>
                          <a:srgbClr val="00B050"/>
                        </a:solidFill>
                      </a:endParaRPr>
                    </a:p>
                  </a:txBody>
                  <a:tcPr anchor="ctr"/>
                </a:tc>
                <a:tc>
                  <a:txBody>
                    <a:bodyPr/>
                    <a:lstStyle/>
                    <a:p>
                      <a:pPr algn="ctr"/>
                      <a:r>
                        <a:rPr lang="en-US" i="0" dirty="0" smtClean="0"/>
                        <a:t>client</a:t>
                      </a:r>
                      <a:endParaRPr lang="en-US"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6">
                              <a:lumMod val="75000"/>
                            </a:schemeClr>
                          </a:solidFill>
                          <a:sym typeface="Wingdings"/>
                        </a:rPr>
                        <a:t></a:t>
                      </a:r>
                      <a:endParaRPr lang="en-US" sz="2000" dirty="0" smtClean="0">
                        <a:solidFill>
                          <a:schemeClr val="accent6">
                            <a:lumMod val="75000"/>
                          </a:schemeClr>
                        </a:solidFill>
                      </a:endParaRPr>
                    </a:p>
                  </a:txBody>
                  <a:tcPr anchor="ctr"/>
                </a:tc>
                <a:tc>
                  <a:txBody>
                    <a:bodyPr/>
                    <a:lstStyle/>
                    <a:p>
                      <a:pPr algn="ctr"/>
                      <a:endParaRPr lang="en-US" sz="3200" dirty="0"/>
                    </a:p>
                  </a:txBody>
                  <a:tcPr anchor="ctr"/>
                </a:tc>
              </a:tr>
              <a:tr h="806387">
                <a:tc>
                  <a:txBody>
                    <a:bodyPr/>
                    <a:lstStyle/>
                    <a:p>
                      <a:r>
                        <a:rPr lang="en-US" dirty="0" smtClean="0"/>
                        <a:t>Search API</a:t>
                      </a:r>
                      <a:endParaRPr lang="en-US" dirty="0"/>
                    </a:p>
                  </a:txBody>
                  <a:tcPr anchor="ctr"/>
                </a:tc>
                <a:tc>
                  <a:txBody>
                    <a:bodyPr/>
                    <a:lstStyle/>
                    <a:p>
                      <a:pPr algn="ctr"/>
                      <a:endParaRPr lang="en-US" dirty="0"/>
                    </a:p>
                  </a:txBody>
                  <a:tcPr anchor="ctr"/>
                </a:tc>
                <a:tc>
                  <a:txBody>
                    <a:bodyPr/>
                    <a:lstStyle/>
                    <a:p>
                      <a:pPr algn="ctr"/>
                      <a:r>
                        <a:rPr lang="en-US" sz="3200" b="1" dirty="0" smtClean="0">
                          <a:solidFill>
                            <a:srgbClr val="00B050"/>
                          </a:solidFill>
                          <a:sym typeface="Wingdings"/>
                        </a:rPr>
                        <a:t></a:t>
                      </a:r>
                      <a:endParaRPr lang="en-US" sz="3200" dirty="0"/>
                    </a:p>
                  </a:txBody>
                  <a:tcPr anchor="ctr"/>
                </a:tc>
                <a:tc>
                  <a:txBody>
                    <a:bodyPr/>
                    <a:lstStyle/>
                    <a:p>
                      <a:pPr algn="ctr"/>
                      <a:r>
                        <a:rPr lang="en-US" dirty="0" smtClean="0"/>
                        <a:t>Our queries</a:t>
                      </a:r>
                      <a:r>
                        <a:rPr lang="en-US" baseline="0" dirty="0" smtClean="0"/>
                        <a:t> &amp; clicks</a:t>
                      </a:r>
                      <a:endParaRPr lang="en-US" dirty="0"/>
                    </a:p>
                  </a:txBody>
                  <a:tcPr anchor="ctr"/>
                </a:tc>
                <a:tc>
                  <a:txBody>
                    <a:bodyPr/>
                    <a:lstStyle/>
                    <a:p>
                      <a:pPr algn="ctr"/>
                      <a:r>
                        <a:rPr lang="en-US" sz="3200" b="1" dirty="0" smtClean="0">
                          <a:solidFill>
                            <a:srgbClr val="00B050"/>
                          </a:solidFill>
                          <a:sym typeface="Wingdings"/>
                        </a:rPr>
                        <a:t></a:t>
                      </a:r>
                      <a:endParaRPr lang="en-US" sz="3200" dirty="0">
                        <a:solidFill>
                          <a:srgbClr val="00B050"/>
                        </a:solidFill>
                      </a:endParaRPr>
                    </a:p>
                  </a:txBody>
                  <a:tcPr anchor="ctr"/>
                </a:tc>
                <a:tc>
                  <a:txBody>
                    <a:bodyPr/>
                    <a:lstStyle/>
                    <a:p>
                      <a:pPr algn="ctr"/>
                      <a:r>
                        <a:rPr lang="en-US" dirty="0" smtClean="0"/>
                        <a:t>server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6">
                              <a:lumMod val="75000"/>
                            </a:schemeClr>
                          </a:solidFill>
                          <a:sym typeface="Wingdings"/>
                        </a:rPr>
                        <a:t></a:t>
                      </a:r>
                      <a:endParaRPr lang="en-US" sz="2000" dirty="0" smtClean="0">
                        <a:solidFill>
                          <a:schemeClr val="accent6">
                            <a:lumMod val="75000"/>
                          </a:schemeClr>
                        </a:solidFill>
                      </a:endParaRPr>
                    </a:p>
                  </a:txBody>
                  <a:tcPr anchor="ctr"/>
                </a:tc>
                <a:tc>
                  <a:txBody>
                    <a:bodyPr/>
                    <a:lstStyle/>
                    <a:p>
                      <a:pPr algn="ctr"/>
                      <a:r>
                        <a:rPr lang="en-US" sz="3200" b="1" dirty="0" smtClean="0">
                          <a:solidFill>
                            <a:srgbClr val="00B050"/>
                          </a:solidFill>
                          <a:sym typeface="Wingdings"/>
                        </a:rPr>
                        <a:t></a:t>
                      </a:r>
                      <a:endParaRPr lang="en-US" sz="3200" dirty="0"/>
                    </a:p>
                  </a:txBody>
                  <a:tcPr anchor="ctr"/>
                </a:tc>
              </a:tr>
              <a:tr h="806387">
                <a:tc>
                  <a:txBody>
                    <a:bodyPr/>
                    <a:lstStyle/>
                    <a:p>
                      <a:r>
                        <a:rPr lang="en-US" dirty="0" smtClean="0"/>
                        <a:t>Write an engine</a:t>
                      </a:r>
                      <a:endParaRPr lang="en-US" dirty="0"/>
                    </a:p>
                  </a:txBody>
                  <a:tcPr anchor="ctr"/>
                </a:tc>
                <a:tc>
                  <a:txBody>
                    <a:bodyPr/>
                    <a:lstStyle/>
                    <a:p>
                      <a:endParaRPr lang="en-US" dirty="0"/>
                    </a:p>
                  </a:txBody>
                  <a:tcPr anchor="ctr"/>
                </a:tc>
                <a:tc>
                  <a:txBody>
                    <a:bodyPr/>
                    <a:lstStyle/>
                    <a:p>
                      <a:pPr algn="ctr"/>
                      <a:r>
                        <a:rPr lang="en-US" sz="3200" b="1" dirty="0" smtClean="0">
                          <a:solidFill>
                            <a:srgbClr val="00B050"/>
                          </a:solidFill>
                          <a:sym typeface="Wingdings"/>
                        </a:rPr>
                        <a:t></a:t>
                      </a:r>
                      <a:endParaRPr lang="en-US" sz="3200" dirty="0"/>
                    </a:p>
                  </a:txBody>
                  <a:tcPr anchor="ctr"/>
                </a:tc>
                <a:tc>
                  <a:txBody>
                    <a:bodyPr/>
                    <a:lstStyle/>
                    <a:p>
                      <a:pPr algn="ctr"/>
                      <a:r>
                        <a:rPr lang="en-US" dirty="0" smtClean="0"/>
                        <a:t>Our queries</a:t>
                      </a:r>
                      <a:r>
                        <a:rPr lang="en-US" baseline="0" dirty="0" smtClean="0"/>
                        <a:t> &amp; clicks</a:t>
                      </a:r>
                      <a:endParaRPr lang="en-US" dirty="0"/>
                    </a:p>
                  </a:txBody>
                  <a:tcPr anchor="ctr"/>
                </a:tc>
                <a:tc>
                  <a:txBody>
                    <a:bodyPr/>
                    <a:lstStyle/>
                    <a:p>
                      <a:pPr algn="ctr"/>
                      <a:r>
                        <a:rPr lang="en-US" sz="3200" b="1" dirty="0" smtClean="0">
                          <a:solidFill>
                            <a:srgbClr val="00B050"/>
                          </a:solidFill>
                          <a:sym typeface="Wingdings"/>
                        </a:rPr>
                        <a:t></a:t>
                      </a:r>
                      <a:endParaRPr lang="en-US" sz="3200" dirty="0">
                        <a:solidFill>
                          <a:srgbClr val="00B050"/>
                        </a:solidFill>
                      </a:endParaRPr>
                    </a:p>
                  </a:txBody>
                  <a:tcPr anchor="ctr"/>
                </a:tc>
                <a:tc>
                  <a:txBody>
                    <a:bodyPr/>
                    <a:lstStyle/>
                    <a:p>
                      <a:pPr algn="ctr"/>
                      <a:r>
                        <a:rPr lang="en-US" dirty="0" smtClean="0"/>
                        <a:t>server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sym typeface="Wingdings"/>
                        </a:rPr>
                        <a:t></a:t>
                      </a:r>
                      <a:endParaRPr lang="en-US" sz="2000" dirty="0" smtClean="0">
                        <a:solidFill>
                          <a:srgbClr val="FF0000"/>
                        </a:solidFill>
                      </a:endParaRPr>
                    </a:p>
                  </a:txBody>
                  <a:tcPr anchor="ctr"/>
                </a:tc>
                <a:tc>
                  <a:txBody>
                    <a:bodyPr/>
                    <a:lstStyle/>
                    <a:p>
                      <a:pPr algn="ctr"/>
                      <a:r>
                        <a:rPr lang="en-US" sz="3200" b="1" dirty="0" smtClean="0">
                          <a:solidFill>
                            <a:srgbClr val="00B050"/>
                          </a:solidFill>
                          <a:sym typeface="Wingdings"/>
                        </a:rPr>
                        <a:t></a:t>
                      </a:r>
                      <a:endParaRPr lang="en-US" sz="3200" b="1" dirty="0">
                        <a:solidFill>
                          <a:srgbClr val="00B050"/>
                        </a:solidFill>
                      </a:endParaRPr>
                    </a:p>
                  </a:txBody>
                  <a:tcPr anchor="ctr"/>
                </a:tc>
              </a:tr>
            </a:tbl>
          </a:graphicData>
        </a:graphic>
      </p:graphicFrame>
      <p:grpSp>
        <p:nvGrpSpPr>
          <p:cNvPr id="4" name="Group 3"/>
          <p:cNvGrpSpPr/>
          <p:nvPr/>
        </p:nvGrpSpPr>
        <p:grpSpPr>
          <a:xfrm>
            <a:off x="2209800" y="3048000"/>
            <a:ext cx="555833" cy="1295400"/>
            <a:chOff x="2209800" y="3048000"/>
            <a:chExt cx="555833" cy="1295400"/>
          </a:xfrm>
        </p:grpSpPr>
        <p:sp>
          <p:nvSpPr>
            <p:cNvPr id="3" name="Rectangle 2"/>
            <p:cNvSpPr/>
            <p:nvPr/>
          </p:nvSpPr>
          <p:spPr>
            <a:xfrm>
              <a:off x="2209800" y="3048000"/>
              <a:ext cx="5334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32233" y="3810000"/>
              <a:ext cx="53340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3054409" y="3810000"/>
            <a:ext cx="603191" cy="2209800"/>
            <a:chOff x="3054409" y="3810000"/>
            <a:chExt cx="603191" cy="2209800"/>
          </a:xfrm>
        </p:grpSpPr>
        <p:sp>
          <p:nvSpPr>
            <p:cNvPr id="15" name="Rectangle 14"/>
            <p:cNvSpPr/>
            <p:nvPr/>
          </p:nvSpPr>
          <p:spPr>
            <a:xfrm>
              <a:off x="3054409" y="3810000"/>
              <a:ext cx="53340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24200" y="4572000"/>
              <a:ext cx="5334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24200" y="5486400"/>
              <a:ext cx="53340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334000" y="4648200"/>
            <a:ext cx="609600" cy="1325880"/>
            <a:chOff x="5334000" y="4648200"/>
            <a:chExt cx="609600" cy="1325880"/>
          </a:xfrm>
        </p:grpSpPr>
        <p:sp>
          <p:nvSpPr>
            <p:cNvPr id="25" name="Rectangle 24"/>
            <p:cNvSpPr/>
            <p:nvPr/>
          </p:nvSpPr>
          <p:spPr>
            <a:xfrm>
              <a:off x="5410200" y="4648200"/>
              <a:ext cx="5334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334000" y="5440680"/>
              <a:ext cx="53340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172200" y="3116580"/>
            <a:ext cx="609600" cy="2887980"/>
            <a:chOff x="6172200" y="3116580"/>
            <a:chExt cx="609600" cy="2887980"/>
          </a:xfrm>
        </p:grpSpPr>
        <p:sp>
          <p:nvSpPr>
            <p:cNvPr id="17" name="Rectangle 16"/>
            <p:cNvSpPr/>
            <p:nvPr/>
          </p:nvSpPr>
          <p:spPr>
            <a:xfrm>
              <a:off x="6172200" y="3886200"/>
              <a:ext cx="60960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72200" y="3116580"/>
              <a:ext cx="6096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72200" y="4648200"/>
              <a:ext cx="6096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72200" y="5471160"/>
              <a:ext cx="60960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40"/>
          <p:cNvGrpSpPr/>
          <p:nvPr/>
        </p:nvGrpSpPr>
        <p:grpSpPr>
          <a:xfrm>
            <a:off x="7109461" y="3124200"/>
            <a:ext cx="685799" cy="2956560"/>
            <a:chOff x="7086600" y="3048000"/>
            <a:chExt cx="685799" cy="2956560"/>
          </a:xfrm>
        </p:grpSpPr>
        <p:sp>
          <p:nvSpPr>
            <p:cNvPr id="18" name="Rectangle 41"/>
            <p:cNvSpPr/>
            <p:nvPr/>
          </p:nvSpPr>
          <p:spPr>
            <a:xfrm>
              <a:off x="7086600" y="3817121"/>
              <a:ext cx="53340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2"/>
            <p:cNvSpPr/>
            <p:nvPr/>
          </p:nvSpPr>
          <p:spPr>
            <a:xfrm>
              <a:off x="7162800" y="3048000"/>
              <a:ext cx="5334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3"/>
            <p:cNvSpPr/>
            <p:nvPr/>
          </p:nvSpPr>
          <p:spPr>
            <a:xfrm>
              <a:off x="7162800" y="4648200"/>
              <a:ext cx="5334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44"/>
            <p:cNvSpPr/>
            <p:nvPr/>
          </p:nvSpPr>
          <p:spPr>
            <a:xfrm>
              <a:off x="7086600" y="5471160"/>
              <a:ext cx="685799"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8191500" y="3093720"/>
            <a:ext cx="571500" cy="2880360"/>
            <a:chOff x="8191500" y="3093720"/>
            <a:chExt cx="571500" cy="2880360"/>
          </a:xfrm>
        </p:grpSpPr>
        <p:sp>
          <p:nvSpPr>
            <p:cNvPr id="23" name="Rectangle 22"/>
            <p:cNvSpPr/>
            <p:nvPr/>
          </p:nvSpPr>
          <p:spPr>
            <a:xfrm>
              <a:off x="8229600" y="3093720"/>
              <a:ext cx="5334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191500" y="4648200"/>
              <a:ext cx="5334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191500" y="5440680"/>
              <a:ext cx="53340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0"/>
          <p:cNvGrpSpPr/>
          <p:nvPr/>
        </p:nvGrpSpPr>
        <p:grpSpPr>
          <a:xfrm>
            <a:off x="3911766" y="3093720"/>
            <a:ext cx="1125054" cy="2834640"/>
            <a:chOff x="3904146" y="3093720"/>
            <a:chExt cx="1125054" cy="2834640"/>
          </a:xfrm>
        </p:grpSpPr>
        <p:sp>
          <p:nvSpPr>
            <p:cNvPr id="16" name="Rectangle 51"/>
            <p:cNvSpPr/>
            <p:nvPr/>
          </p:nvSpPr>
          <p:spPr>
            <a:xfrm>
              <a:off x="3962400" y="3810000"/>
              <a:ext cx="106680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2"/>
            <p:cNvSpPr/>
            <p:nvPr/>
          </p:nvSpPr>
          <p:spPr>
            <a:xfrm>
              <a:off x="4076700" y="3093720"/>
              <a:ext cx="80010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3"/>
            <p:cNvSpPr/>
            <p:nvPr/>
          </p:nvSpPr>
          <p:spPr>
            <a:xfrm>
              <a:off x="3943350" y="4625340"/>
              <a:ext cx="1085850" cy="533400"/>
            </a:xfrm>
            <a:prstGeom prst="rect">
              <a:avLst/>
            </a:prstGeom>
            <a:solidFill>
              <a:srgbClr val="D0D8E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4"/>
            <p:cNvSpPr/>
            <p:nvPr/>
          </p:nvSpPr>
          <p:spPr>
            <a:xfrm>
              <a:off x="3904146" y="5394960"/>
              <a:ext cx="1125054"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Up Arrow Callout 6"/>
          <p:cNvSpPr/>
          <p:nvPr/>
        </p:nvSpPr>
        <p:spPr>
          <a:xfrm>
            <a:off x="1371600" y="3030196"/>
            <a:ext cx="2209800" cy="2514600"/>
          </a:xfrm>
          <a:prstGeom prst="upArrowCallout">
            <a:avLst>
              <a:gd name="adj1" fmla="val 17863"/>
              <a:gd name="adj2" fmla="val 25000"/>
              <a:gd name="adj3" fmla="val 18373"/>
              <a:gd name="adj4" fmla="val 789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Can you get some volunteers to spend 5 minutes to be set up, then regularly use it without thinking?</a:t>
            </a:r>
            <a:endParaRPr lang="en-US" dirty="0">
              <a:solidFill>
                <a:schemeClr val="tx1"/>
              </a:solidFill>
            </a:endParaRPr>
          </a:p>
        </p:txBody>
      </p:sp>
      <p:sp>
        <p:nvSpPr>
          <p:cNvPr id="8" name="Up Arrow Callout 7"/>
          <p:cNvSpPr/>
          <p:nvPr/>
        </p:nvSpPr>
        <p:spPr>
          <a:xfrm>
            <a:off x="2237574" y="3030196"/>
            <a:ext cx="2209800" cy="2514600"/>
          </a:xfrm>
          <a:prstGeom prst="upArrowCallout">
            <a:avLst>
              <a:gd name="adj1" fmla="val 17863"/>
              <a:gd name="adj2" fmla="val 25000"/>
              <a:gd name="adj3" fmla="val 18373"/>
              <a:gd name="adj4" fmla="val 789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easy is it for a user to remember that you’re logging things? Can they just turn it off for a minute?</a:t>
            </a:r>
            <a:endParaRPr lang="en-US" dirty="0">
              <a:solidFill>
                <a:schemeClr val="tx1"/>
              </a:solidFill>
            </a:endParaRPr>
          </a:p>
        </p:txBody>
      </p:sp>
      <p:sp>
        <p:nvSpPr>
          <p:cNvPr id="9" name="Up Arrow Callout 8"/>
          <p:cNvSpPr/>
          <p:nvPr/>
        </p:nvSpPr>
        <p:spPr>
          <a:xfrm>
            <a:off x="3342474" y="3030196"/>
            <a:ext cx="2209800" cy="2514600"/>
          </a:xfrm>
          <a:prstGeom prst="upArrowCallout">
            <a:avLst>
              <a:gd name="adj1" fmla="val 17863"/>
              <a:gd name="adj2" fmla="val 25000"/>
              <a:gd name="adj3" fmla="val 18373"/>
              <a:gd name="adj4" fmla="val 789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data can you (the researcher) easily record?</a:t>
            </a:r>
            <a:endParaRPr lang="en-US" dirty="0">
              <a:solidFill>
                <a:schemeClr val="tx1"/>
              </a:solidFill>
            </a:endParaRPr>
          </a:p>
        </p:txBody>
      </p:sp>
      <p:sp>
        <p:nvSpPr>
          <p:cNvPr id="10" name="Up Arrow Callout 9"/>
          <p:cNvSpPr/>
          <p:nvPr/>
        </p:nvSpPr>
        <p:spPr>
          <a:xfrm>
            <a:off x="4523574" y="3025923"/>
            <a:ext cx="2209800" cy="2514600"/>
          </a:xfrm>
          <a:prstGeom prst="upArrowCallout">
            <a:avLst>
              <a:gd name="adj1" fmla="val 17863"/>
              <a:gd name="adj2" fmla="val 25000"/>
              <a:gd name="adj3" fmla="val 18373"/>
              <a:gd name="adj4" fmla="val 789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likely are you to need to actively keep tweaking it?</a:t>
            </a:r>
            <a:endParaRPr lang="en-US" dirty="0">
              <a:solidFill>
                <a:schemeClr val="tx1"/>
              </a:solidFill>
            </a:endParaRPr>
          </a:p>
        </p:txBody>
      </p:sp>
      <p:sp>
        <p:nvSpPr>
          <p:cNvPr id="11" name="Up Arrow Callout 10"/>
          <p:cNvSpPr/>
          <p:nvPr/>
        </p:nvSpPr>
        <p:spPr>
          <a:xfrm>
            <a:off x="5372100" y="3025923"/>
            <a:ext cx="2209800" cy="2514600"/>
          </a:xfrm>
          <a:prstGeom prst="upArrowCallout">
            <a:avLst>
              <a:gd name="adj1" fmla="val 17863"/>
              <a:gd name="adj2" fmla="val 25000"/>
              <a:gd name="adj3" fmla="val 18373"/>
              <a:gd name="adj4" fmla="val 789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you need to set up a special server?</a:t>
            </a:r>
            <a:endParaRPr lang="en-US" dirty="0">
              <a:solidFill>
                <a:schemeClr val="tx1"/>
              </a:solidFill>
            </a:endParaRPr>
          </a:p>
        </p:txBody>
      </p:sp>
      <p:sp>
        <p:nvSpPr>
          <p:cNvPr id="42" name="Rectangle 60"/>
          <p:cNvSpPr/>
          <p:nvPr/>
        </p:nvSpPr>
        <p:spPr>
          <a:xfrm>
            <a:off x="7642860" y="3848100"/>
            <a:ext cx="182880" cy="533400"/>
          </a:xfrm>
          <a:prstGeom prst="rect">
            <a:avLst/>
          </a:prstGeom>
          <a:solidFill>
            <a:srgbClr val="E9EDF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Callout 11"/>
          <p:cNvSpPr/>
          <p:nvPr/>
        </p:nvSpPr>
        <p:spPr>
          <a:xfrm>
            <a:off x="6286500" y="3025923"/>
            <a:ext cx="2209800" cy="2514600"/>
          </a:xfrm>
          <a:prstGeom prst="upArrowCallout">
            <a:avLst>
              <a:gd name="adj1" fmla="val 17863"/>
              <a:gd name="adj2" fmla="val 25000"/>
              <a:gd name="adj3" fmla="val 18373"/>
              <a:gd name="adj4" fmla="val 789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 this something you can do before lunch?</a:t>
            </a:r>
            <a:endParaRPr lang="en-US" dirty="0">
              <a:solidFill>
                <a:schemeClr val="tx1"/>
              </a:solidFill>
            </a:endParaRPr>
          </a:p>
        </p:txBody>
      </p:sp>
      <p:sp>
        <p:nvSpPr>
          <p:cNvPr id="13" name="Up Arrow Callout 12"/>
          <p:cNvSpPr/>
          <p:nvPr/>
        </p:nvSpPr>
        <p:spPr>
          <a:xfrm>
            <a:off x="7536180" y="3017520"/>
            <a:ext cx="1600200" cy="2514600"/>
          </a:xfrm>
          <a:prstGeom prst="upArrowCallout">
            <a:avLst>
              <a:gd name="adj1" fmla="val 17863"/>
              <a:gd name="adj2" fmla="val 31943"/>
              <a:gd name="adj3" fmla="val 24782"/>
              <a:gd name="adj4" fmla="val 789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happens when you find a bug just after setting up the 20th user?</a:t>
            </a:r>
            <a:endParaRPr lang="en-US" dirty="0">
              <a:solidFill>
                <a:schemeClr val="tx1"/>
              </a:solidFill>
            </a:endParaRPr>
          </a:p>
        </p:txBody>
      </p:sp>
    </p:spTree>
    <p:extLst>
      <p:ext uri="{BB962C8B-B14F-4D97-AF65-F5344CB8AC3E}">
        <p14:creationId xmlns:p14="http://schemas.microsoft.com/office/powerpoint/2010/main" val="2618075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Demo Application</a:t>
            </a:r>
            <a:endParaRPr lang="en-US" dirty="0">
              <a:solidFill>
                <a:srgbClr val="0070C0"/>
              </a:solidFill>
            </a:endParaRPr>
          </a:p>
        </p:txBody>
      </p:sp>
      <p:sp>
        <p:nvSpPr>
          <p:cNvPr id="5" name="TextBox 4"/>
          <p:cNvSpPr txBox="1"/>
          <p:nvPr/>
        </p:nvSpPr>
        <p:spPr>
          <a:xfrm>
            <a:off x="381000" y="1066800"/>
            <a:ext cx="5797100" cy="461665"/>
          </a:xfrm>
          <a:prstGeom prst="rect">
            <a:avLst/>
          </a:prstGeom>
          <a:noFill/>
        </p:spPr>
        <p:txBody>
          <a:bodyPr wrap="none" rtlCol="0">
            <a:spAutoFit/>
          </a:bodyPr>
          <a:lstStyle/>
          <a:p>
            <a:r>
              <a:rPr lang="en-US" sz="2400" dirty="0" smtClean="0"/>
              <a:t>Some easy to use academic research systems</a:t>
            </a:r>
            <a:endParaRPr lang="en-US" sz="2400" dirty="0"/>
          </a:p>
        </p:txBody>
      </p:sp>
      <p:pic>
        <p:nvPicPr>
          <p:cNvPr id="93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8465"/>
            <a:ext cx="6624992" cy="501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0987" y="2057400"/>
            <a:ext cx="5311613" cy="4984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048000"/>
            <a:ext cx="6353175" cy="52560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6435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Goals</a:t>
            </a:r>
            <a:endParaRPr lang="en-US" dirty="0"/>
          </a:p>
        </p:txBody>
      </p:sp>
      <p:sp>
        <p:nvSpPr>
          <p:cNvPr id="3" name="Content Placeholder 2"/>
          <p:cNvSpPr>
            <a:spLocks noGrp="1"/>
          </p:cNvSpPr>
          <p:nvPr>
            <p:ph idx="1"/>
          </p:nvPr>
        </p:nvSpPr>
        <p:spPr>
          <a:xfrm>
            <a:off x="152400" y="1219200"/>
            <a:ext cx="8763000" cy="5486400"/>
          </a:xfrm>
        </p:spPr>
        <p:txBody>
          <a:bodyPr>
            <a:normAutofit fontScale="70000" lnSpcReduction="20000"/>
          </a:bodyPr>
          <a:lstStyle/>
          <a:p>
            <a:r>
              <a:rPr lang="en-US" b="1" dirty="0" smtClean="0"/>
              <a:t>Provide an overview of online evaluation </a:t>
            </a:r>
          </a:p>
          <a:p>
            <a:pPr lvl="1"/>
            <a:r>
              <a:rPr lang="en-US" dirty="0" smtClean="0"/>
              <a:t>Online metrics: What works when (especially if you’re an academic)</a:t>
            </a:r>
          </a:p>
          <a:p>
            <a:pPr lvl="1"/>
            <a:r>
              <a:rPr lang="en-US" dirty="0" smtClean="0"/>
              <a:t>Interpreting user actions at the Document or Ranking level</a:t>
            </a:r>
          </a:p>
          <a:p>
            <a:pPr lvl="1"/>
            <a:r>
              <a:rPr lang="en-US" dirty="0" smtClean="0"/>
              <a:t>Experiment Design: Opportunities, biases and challenges</a:t>
            </a:r>
          </a:p>
          <a:p>
            <a:pPr lvl="1"/>
            <a:endParaRPr lang="en-US" sz="1700" dirty="0" smtClean="0"/>
          </a:p>
          <a:p>
            <a:r>
              <a:rPr lang="en-US" b="1" dirty="0"/>
              <a:t>Present interleaving for retrieval evaluation</a:t>
            </a:r>
          </a:p>
          <a:p>
            <a:pPr lvl="1"/>
            <a:r>
              <a:rPr lang="en-US" dirty="0"/>
              <a:t>Describe one particular online evaluation approach in depth</a:t>
            </a:r>
          </a:p>
          <a:p>
            <a:pPr lvl="1"/>
            <a:r>
              <a:rPr lang="en-US" dirty="0"/>
              <a:t>How it works, why it works and what to watch out for</a:t>
            </a:r>
          </a:p>
          <a:p>
            <a:pPr lvl="1"/>
            <a:r>
              <a:rPr lang="en-US" dirty="0"/>
              <a:t>Provide a reference implementation</a:t>
            </a:r>
          </a:p>
          <a:p>
            <a:pPr lvl="1"/>
            <a:r>
              <a:rPr lang="en-US" dirty="0"/>
              <a:t>Describe a number of open </a:t>
            </a:r>
            <a:r>
              <a:rPr lang="en-US" dirty="0" smtClean="0"/>
              <a:t>challenges</a:t>
            </a:r>
          </a:p>
          <a:p>
            <a:pPr lvl="1"/>
            <a:endParaRPr lang="en-US" dirty="0"/>
          </a:p>
          <a:p>
            <a:r>
              <a:rPr lang="en-US" b="1" dirty="0" smtClean="0"/>
              <a:t>Get you started in obtaining your own online data</a:t>
            </a:r>
          </a:p>
          <a:p>
            <a:pPr lvl="1"/>
            <a:r>
              <a:rPr lang="en-US" dirty="0" smtClean="0"/>
              <a:t>How to realistically “be the search engine”</a:t>
            </a:r>
          </a:p>
          <a:p>
            <a:pPr lvl="1"/>
            <a:r>
              <a:rPr lang="en-US" dirty="0" smtClean="0"/>
              <a:t>End-to-End: Design, Implementation, Recruitment and Analysis</a:t>
            </a:r>
          </a:p>
          <a:p>
            <a:pPr lvl="1"/>
            <a:r>
              <a:rPr lang="en-US" dirty="0" smtClean="0"/>
              <a:t>Overview of alternative approaches</a:t>
            </a:r>
          </a:p>
          <a:p>
            <a:pPr marL="457200" lvl="1" indent="0">
              <a:buNone/>
            </a:pPr>
            <a:endParaRPr lang="en-US" sz="1700" dirty="0" smtClean="0"/>
          </a:p>
          <a:p>
            <a:r>
              <a:rPr lang="en-US" b="1" dirty="0" smtClean="0"/>
              <a:t>Quick overview of using your online data for learning</a:t>
            </a:r>
          </a:p>
        </p:txBody>
      </p:sp>
    </p:spTree>
    <p:extLst>
      <p:ext uri="{BB962C8B-B14F-4D97-AF65-F5344CB8AC3E}">
        <p14:creationId xmlns:p14="http://schemas.microsoft.com/office/powerpoint/2010/main" val="12076362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Building a Proxy</a:t>
            </a:r>
            <a:endParaRPr lang="en-US" dirty="0">
              <a:solidFill>
                <a:srgbClr val="0070C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Intercepting traffic is easy</a:t>
            </a:r>
          </a:p>
          <a:p>
            <a:pPr lvl="1"/>
            <a:r>
              <a:rPr lang="en-US" dirty="0" smtClean="0"/>
              <a:t>All you need are representative users</a:t>
            </a:r>
          </a:p>
          <a:p>
            <a:pPr lvl="1"/>
            <a:r>
              <a:rPr lang="en-US" dirty="0" smtClean="0"/>
              <a:t>… who don’t mind sharing their traffic with you</a:t>
            </a:r>
            <a:endParaRPr lang="en-US" dirty="0"/>
          </a:p>
          <a:p>
            <a:endParaRPr lang="en-US" sz="2800" dirty="0" smtClean="0"/>
          </a:p>
          <a:p>
            <a:r>
              <a:rPr lang="en-US" dirty="0" smtClean="0"/>
              <a:t>Four parts to a proxy:</a:t>
            </a:r>
          </a:p>
          <a:p>
            <a:pPr lvl="1"/>
            <a:r>
              <a:rPr lang="en-US" dirty="0" smtClean="0"/>
              <a:t>Intercepting search engine requests</a:t>
            </a:r>
          </a:p>
          <a:p>
            <a:pPr lvl="1"/>
            <a:r>
              <a:rPr lang="en-US" dirty="0" smtClean="0"/>
              <a:t>Logging queries &amp; results</a:t>
            </a:r>
          </a:p>
          <a:p>
            <a:pPr lvl="1"/>
            <a:r>
              <a:rPr lang="en-US" dirty="0" smtClean="0"/>
              <a:t>Logging clicks on results</a:t>
            </a:r>
            <a:endParaRPr lang="en-US" dirty="0"/>
          </a:p>
          <a:p>
            <a:pPr lvl="1"/>
            <a:r>
              <a:rPr lang="en-US" dirty="0" smtClean="0"/>
              <a:t>Substituting in your own search engine results</a:t>
            </a:r>
          </a:p>
          <a:p>
            <a:endParaRPr lang="en-US" dirty="0"/>
          </a:p>
        </p:txBody>
      </p:sp>
    </p:spTree>
    <p:extLst>
      <p:ext uri="{BB962C8B-B14F-4D97-AF65-F5344CB8AC3E}">
        <p14:creationId xmlns:p14="http://schemas.microsoft.com/office/powerpoint/2010/main" val="3734820845"/>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Intercepting search engine requests</a:t>
            </a:r>
            <a:endParaRPr lang="en-US" dirty="0">
              <a:solidFill>
                <a:srgbClr val="0070C0"/>
              </a:solidFill>
            </a:endParaRPr>
          </a:p>
        </p:txBody>
      </p:sp>
      <p:sp>
        <p:nvSpPr>
          <p:cNvPr id="4" name="Content Placeholder 3"/>
          <p:cNvSpPr>
            <a:spLocks noGrp="1"/>
          </p:cNvSpPr>
          <p:nvPr>
            <p:ph idx="1"/>
          </p:nvPr>
        </p:nvSpPr>
        <p:spPr>
          <a:xfrm>
            <a:off x="457200" y="1039091"/>
            <a:ext cx="8229600" cy="5818909"/>
          </a:xfrm>
        </p:spPr>
        <p:txBody>
          <a:bodyPr>
            <a:normAutofit/>
          </a:bodyPr>
          <a:lstStyle/>
          <a:p>
            <a:r>
              <a:rPr lang="en-US" sz="2400" dirty="0" smtClean="0"/>
              <a:t>Write a proxy, e.g. in Perl. </a:t>
            </a:r>
            <a:r>
              <a:rPr lang="en-US" sz="2400" b="1" dirty="0" smtClean="0"/>
              <a:t>Its  REALLY  EASY!</a:t>
            </a:r>
          </a:p>
          <a:p>
            <a:endParaRPr lang="en-US" sz="2400" dirty="0"/>
          </a:p>
          <a:p>
            <a:endParaRPr lang="en-US" sz="2400" dirty="0" smtClean="0"/>
          </a:p>
          <a:p>
            <a:endParaRPr lang="en-US" sz="4000" dirty="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Set volunteers’ browsers to use this proxy</a:t>
            </a:r>
            <a:endParaRPr lang="en-US" sz="2400" dirty="0"/>
          </a:p>
        </p:txBody>
      </p:sp>
      <p:sp>
        <p:nvSpPr>
          <p:cNvPr id="6" name="Rectangle 5"/>
          <p:cNvSpPr/>
          <p:nvPr/>
        </p:nvSpPr>
        <p:spPr>
          <a:xfrm>
            <a:off x="4114800" y="1122210"/>
            <a:ext cx="264626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829" y="1524000"/>
            <a:ext cx="718185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18829" y="3371392"/>
            <a:ext cx="7181850" cy="2530643"/>
          </a:xfrm>
          <a:prstGeom prst="rect">
            <a:avLst/>
          </a:prstGeom>
          <a:solidFill>
            <a:schemeClr val="bg1">
              <a:alpha val="9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eft Brace 7"/>
          <p:cNvSpPr/>
          <p:nvPr/>
        </p:nvSpPr>
        <p:spPr>
          <a:xfrm>
            <a:off x="1230794" y="3371393"/>
            <a:ext cx="288035" cy="253064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16200000">
            <a:off x="-318159" y="4024296"/>
            <a:ext cx="1952137" cy="646331"/>
          </a:xfrm>
          <a:prstGeom prst="rect">
            <a:avLst/>
          </a:prstGeom>
          <a:noFill/>
        </p:spPr>
        <p:txBody>
          <a:bodyPr wrap="none" rtlCol="0">
            <a:spAutoFit/>
          </a:bodyPr>
          <a:lstStyle/>
          <a:p>
            <a:pPr algn="ctr"/>
            <a:r>
              <a:rPr lang="en-US" dirty="0" smtClean="0"/>
              <a:t>Data Logging</a:t>
            </a:r>
          </a:p>
          <a:p>
            <a:r>
              <a:rPr lang="en-US" dirty="0"/>
              <a:t>&amp;</a:t>
            </a:r>
            <a:r>
              <a:rPr lang="en-US" dirty="0" smtClean="0"/>
              <a:t> Experimentation</a:t>
            </a:r>
            <a:endParaRPr lang="en-US" dirty="0"/>
          </a:p>
        </p:txBody>
      </p:sp>
    </p:spTree>
    <p:extLst>
      <p:ext uri="{BB962C8B-B14F-4D97-AF65-F5344CB8AC3E}">
        <p14:creationId xmlns:p14="http://schemas.microsoft.com/office/powerpoint/2010/main" val="3253348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2" y="1080655"/>
            <a:ext cx="10540781" cy="566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0070C0"/>
                </a:solidFill>
              </a:rPr>
              <a:t>Logging clicks</a:t>
            </a:r>
            <a:endParaRPr lang="en-US" dirty="0">
              <a:solidFill>
                <a:srgbClr val="0070C0"/>
              </a:solidFill>
            </a:endParaRPr>
          </a:p>
        </p:txBody>
      </p:sp>
      <p:sp>
        <p:nvSpPr>
          <p:cNvPr id="3" name="Rectangle 2"/>
          <p:cNvSpPr/>
          <p:nvPr/>
        </p:nvSpPr>
        <p:spPr>
          <a:xfrm>
            <a:off x="1614053" y="4226718"/>
            <a:ext cx="9305899" cy="317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rPr>
              <a:t> </a:t>
            </a:r>
            <a:r>
              <a:rPr lang="en-US" i="1" dirty="0" smtClean="0">
                <a:solidFill>
                  <a:schemeClr val="tx1"/>
                </a:solidFill>
              </a:rPr>
              <a:t>         we want to log this request</a:t>
            </a:r>
            <a:endParaRPr lang="en-US" i="1" dirty="0">
              <a:solidFill>
                <a:schemeClr val="tx1"/>
              </a:solidFill>
            </a:endParaRPr>
          </a:p>
        </p:txBody>
      </p:sp>
      <p:sp>
        <p:nvSpPr>
          <p:cNvPr id="4" name="Rectangle 3"/>
          <p:cNvSpPr/>
          <p:nvPr/>
        </p:nvSpPr>
        <p:spPr>
          <a:xfrm>
            <a:off x="1614054" y="4752101"/>
            <a:ext cx="4939145" cy="1205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Then log it</a:t>
            </a:r>
            <a:endParaRPr lang="en-US" dirty="0">
              <a:solidFill>
                <a:schemeClr val="tx1"/>
              </a:solidFill>
            </a:endParaRPr>
          </a:p>
        </p:txBody>
      </p:sp>
      <p:sp>
        <p:nvSpPr>
          <p:cNvPr id="5" name="Rectangle 4"/>
          <p:cNvSpPr/>
          <p:nvPr/>
        </p:nvSpPr>
        <p:spPr>
          <a:xfrm>
            <a:off x="1233055" y="2601190"/>
            <a:ext cx="4572000" cy="904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 request metadata</a:t>
            </a:r>
            <a:endParaRPr lang="en-US" dirty="0">
              <a:solidFill>
                <a:schemeClr val="tx1"/>
              </a:solidFill>
            </a:endParaRPr>
          </a:p>
        </p:txBody>
      </p:sp>
    </p:spTree>
    <p:extLst>
      <p:ext uri="{BB962C8B-B14F-4D97-AF65-F5344CB8AC3E}">
        <p14:creationId xmlns:p14="http://schemas.microsoft.com/office/powerpoint/2010/main" val="2909157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18" y="1011382"/>
            <a:ext cx="7846241" cy="584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0070C0"/>
                </a:solidFill>
              </a:rPr>
              <a:t>Logging queries &amp; results</a:t>
            </a:r>
            <a:endParaRPr lang="en-US" dirty="0">
              <a:solidFill>
                <a:srgbClr val="0070C0"/>
              </a:solidFill>
            </a:endParaRPr>
          </a:p>
        </p:txBody>
      </p:sp>
      <p:sp>
        <p:nvSpPr>
          <p:cNvPr id="4" name="Rectangle 3"/>
          <p:cNvSpPr/>
          <p:nvPr/>
        </p:nvSpPr>
        <p:spPr>
          <a:xfrm>
            <a:off x="1558635" y="3200399"/>
            <a:ext cx="5479474" cy="6580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w</a:t>
            </a:r>
            <a:r>
              <a:rPr lang="en-US" i="1" dirty="0" smtClean="0">
                <a:solidFill>
                  <a:schemeClr val="tx1"/>
                </a:solidFill>
              </a:rPr>
              <a:t>e want to log this request</a:t>
            </a:r>
            <a:endParaRPr lang="en-US" i="1" dirty="0">
              <a:solidFill>
                <a:schemeClr val="tx1"/>
              </a:solidFill>
            </a:endParaRPr>
          </a:p>
        </p:txBody>
      </p:sp>
      <p:sp>
        <p:nvSpPr>
          <p:cNvPr id="5" name="Rectangle 4"/>
          <p:cNvSpPr/>
          <p:nvPr/>
        </p:nvSpPr>
        <p:spPr>
          <a:xfrm>
            <a:off x="1558635" y="3858490"/>
            <a:ext cx="5479474" cy="880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 the metadata</a:t>
            </a:r>
            <a:endParaRPr lang="en-US" dirty="0">
              <a:solidFill>
                <a:schemeClr val="tx1"/>
              </a:solidFill>
            </a:endParaRPr>
          </a:p>
        </p:txBody>
      </p:sp>
      <p:sp>
        <p:nvSpPr>
          <p:cNvPr id="6" name="Rectangle 5"/>
          <p:cNvSpPr/>
          <p:nvPr/>
        </p:nvSpPr>
        <p:spPr>
          <a:xfrm>
            <a:off x="1558635" y="4738643"/>
            <a:ext cx="5479474"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 the results</a:t>
            </a:r>
            <a:endParaRPr lang="en-US" dirty="0">
              <a:solidFill>
                <a:schemeClr val="tx1"/>
              </a:solidFill>
            </a:endParaRPr>
          </a:p>
        </p:txBody>
      </p:sp>
    </p:spTree>
    <p:extLst>
      <p:ext uri="{BB962C8B-B14F-4D97-AF65-F5344CB8AC3E}">
        <p14:creationId xmlns:p14="http://schemas.microsoft.com/office/powerpoint/2010/main" val="2881424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68" y="1223962"/>
            <a:ext cx="70389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0070C0"/>
                </a:solidFill>
              </a:rPr>
              <a:t>Modifying results</a:t>
            </a:r>
            <a:endParaRPr lang="en-US" dirty="0">
              <a:solidFill>
                <a:srgbClr val="0070C0"/>
              </a:solidFill>
            </a:endParaRPr>
          </a:p>
        </p:txBody>
      </p:sp>
      <p:sp>
        <p:nvSpPr>
          <p:cNvPr id="6" name="Rectangle 5"/>
          <p:cNvSpPr/>
          <p:nvPr/>
        </p:nvSpPr>
        <p:spPr>
          <a:xfrm>
            <a:off x="1094509" y="2105890"/>
            <a:ext cx="4800600" cy="2355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 the original results</a:t>
            </a:r>
            <a:endParaRPr lang="en-US" dirty="0">
              <a:solidFill>
                <a:schemeClr val="tx1"/>
              </a:solidFill>
            </a:endParaRPr>
          </a:p>
        </p:txBody>
      </p:sp>
      <p:sp>
        <p:nvSpPr>
          <p:cNvPr id="7" name="Rectangle 6"/>
          <p:cNvSpPr/>
          <p:nvPr/>
        </p:nvSpPr>
        <p:spPr>
          <a:xfrm>
            <a:off x="1108364" y="4835235"/>
            <a:ext cx="48006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Rerank</a:t>
            </a:r>
            <a:r>
              <a:rPr lang="en-US" dirty="0" smtClean="0">
                <a:solidFill>
                  <a:schemeClr val="tx1"/>
                </a:solidFill>
              </a:rPr>
              <a:t> them</a:t>
            </a:r>
            <a:endParaRPr lang="en-US" dirty="0">
              <a:solidFill>
                <a:schemeClr val="tx1"/>
              </a:solidFill>
            </a:endParaRPr>
          </a:p>
        </p:txBody>
      </p:sp>
      <p:sp>
        <p:nvSpPr>
          <p:cNvPr id="8" name="Rectangle 7"/>
          <p:cNvSpPr/>
          <p:nvPr/>
        </p:nvSpPr>
        <p:spPr>
          <a:xfrm>
            <a:off x="1122200" y="5340925"/>
            <a:ext cx="4800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Set up the evaluation</a:t>
            </a:r>
            <a:endParaRPr lang="en-US" dirty="0">
              <a:solidFill>
                <a:schemeClr val="tx1"/>
              </a:solidFill>
            </a:endParaRPr>
          </a:p>
        </p:txBody>
      </p:sp>
      <p:sp>
        <p:nvSpPr>
          <p:cNvPr id="9" name="Rectangle 8"/>
          <p:cNvSpPr/>
          <p:nvPr/>
        </p:nvSpPr>
        <p:spPr>
          <a:xfrm>
            <a:off x="1108345" y="6054435"/>
            <a:ext cx="6629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Replace the old results with your new set</a:t>
            </a:r>
            <a:endParaRPr lang="en-US" dirty="0">
              <a:solidFill>
                <a:schemeClr val="tx1"/>
              </a:solidFill>
            </a:endParaRPr>
          </a:p>
        </p:txBody>
      </p:sp>
    </p:spTree>
    <p:extLst>
      <p:ext uri="{BB962C8B-B14F-4D97-AF65-F5344CB8AC3E}">
        <p14:creationId xmlns:p14="http://schemas.microsoft.com/office/powerpoint/2010/main" val="1230562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Demo!</a:t>
            </a:r>
            <a:endParaRPr lang="en-US" dirty="0">
              <a:solidFill>
                <a:srgbClr val="0070C0"/>
              </a:solidFill>
            </a:endParaRPr>
          </a:p>
        </p:txBody>
      </p:sp>
    </p:spTree>
    <p:extLst>
      <p:ext uri="{BB962C8B-B14F-4D97-AF65-F5344CB8AC3E}">
        <p14:creationId xmlns:p14="http://schemas.microsoft.com/office/powerpoint/2010/main" val="2325341070"/>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Other approaches</a:t>
            </a:r>
            <a:endParaRPr lang="en-US" dirty="0">
              <a:solidFill>
                <a:srgbClr val="0070C0"/>
              </a:solidFill>
            </a:endParaRPr>
          </a:p>
        </p:txBody>
      </p:sp>
      <p:sp>
        <p:nvSpPr>
          <p:cNvPr id="3" name="Content Placeholder 2"/>
          <p:cNvSpPr>
            <a:spLocks noGrp="1"/>
          </p:cNvSpPr>
          <p:nvPr>
            <p:ph idx="1"/>
          </p:nvPr>
        </p:nvSpPr>
        <p:spPr>
          <a:xfrm>
            <a:off x="319314" y="1103086"/>
            <a:ext cx="8367486" cy="5617028"/>
          </a:xfrm>
        </p:spPr>
        <p:txBody>
          <a:bodyPr>
            <a:noAutofit/>
          </a:bodyPr>
          <a:lstStyle/>
          <a:p>
            <a:r>
              <a:rPr lang="en-US" sz="2400" b="1" dirty="0"/>
              <a:t>Browser toolbar</a:t>
            </a:r>
          </a:p>
          <a:p>
            <a:pPr lvl="1"/>
            <a:r>
              <a:rPr lang="en-US" sz="1800" dirty="0"/>
              <a:t>All modern browsers support custom toolbars</a:t>
            </a:r>
            <a:endParaRPr lang="en-US" sz="1600" dirty="0"/>
          </a:p>
          <a:p>
            <a:pPr lvl="1"/>
            <a:r>
              <a:rPr lang="en-US" sz="1800" dirty="0"/>
              <a:t>They </a:t>
            </a:r>
            <a:r>
              <a:rPr lang="en-US" sz="1800"/>
              <a:t>are </a:t>
            </a:r>
            <a:r>
              <a:rPr lang="en-US" sz="1800" dirty="0"/>
              <a:t>relatively</a:t>
            </a:r>
            <a:r>
              <a:rPr lang="en-US" sz="1800"/>
              <a:t> straightforward </a:t>
            </a:r>
            <a:r>
              <a:rPr lang="en-US" sz="1800" smtClean="0"/>
              <a:t>to </a:t>
            </a:r>
            <a:r>
              <a:rPr lang="en-US" sz="1800" dirty="0"/>
              <a:t>write</a:t>
            </a:r>
            <a:endParaRPr lang="en-US" sz="1600" dirty="0"/>
          </a:p>
          <a:p>
            <a:pPr lvl="1"/>
            <a:r>
              <a:rPr lang="en-US" sz="1800" dirty="0"/>
              <a:t>Lemur toolkit [lemurproject.org] has open source toolbars to start with. Another starting point is </a:t>
            </a:r>
            <a:r>
              <a:rPr lang="en-US" sz="1800" dirty="0" err="1"/>
              <a:t>AlterEgo</a:t>
            </a:r>
            <a:r>
              <a:rPr lang="en-US" sz="1800" dirty="0"/>
              <a:t> [</a:t>
            </a:r>
            <a:r>
              <a:rPr lang="en-US" sz="1800" dirty="0" err="1"/>
              <a:t>Matthijs</a:t>
            </a:r>
            <a:r>
              <a:rPr lang="en-US" sz="1800" dirty="0"/>
              <a:t> &amp; Radlinski ’10]</a:t>
            </a:r>
            <a:endParaRPr lang="en-US" sz="1600" dirty="0"/>
          </a:p>
          <a:p>
            <a:pPr lvl="1"/>
            <a:r>
              <a:rPr lang="en-US" sz="1800" err="1"/>
              <a:t>GreaseMonkey</a:t>
            </a:r>
            <a:r>
              <a:rPr lang="en-US" sz="1800"/>
              <a:t> </a:t>
            </a:r>
            <a:r>
              <a:rPr lang="en-US" sz="1800" dirty="0"/>
              <a:t>is</a:t>
            </a:r>
            <a:r>
              <a:rPr lang="en-US" sz="1800"/>
              <a:t> another way to do </a:t>
            </a:r>
            <a:r>
              <a:rPr lang="en-US" sz="1800" dirty="0"/>
              <a:t>limited logging </a:t>
            </a:r>
            <a:r>
              <a:rPr lang="en-US" sz="1800"/>
              <a:t>&amp; rewriting</a:t>
            </a:r>
            <a:endParaRPr lang="en-US" sz="1600" dirty="0"/>
          </a:p>
          <a:p>
            <a:endParaRPr lang="en-US" sz="1000" dirty="0"/>
          </a:p>
          <a:p>
            <a:r>
              <a:rPr lang="en-US" sz="2400" b="1" dirty="0"/>
              <a:t>Use a search API</a:t>
            </a:r>
          </a:p>
          <a:p>
            <a:pPr lvl="1"/>
            <a:r>
              <a:rPr lang="en-US" sz="1800" dirty="0"/>
              <a:t>Bing, Google, Yahoo! all offer search APIs</a:t>
            </a:r>
            <a:endParaRPr lang="en-US" sz="1600" dirty="0"/>
          </a:p>
          <a:p>
            <a:pPr lvl="1"/>
            <a:r>
              <a:rPr lang="en-US" sz="1800" dirty="0"/>
              <a:t>Many non</a:t>
            </a:r>
            <a:r>
              <a:rPr lang="en-US" sz="1800"/>
              <a:t>-web</a:t>
            </a:r>
            <a:r>
              <a:rPr lang="en-US" sz="1800" dirty="0"/>
              <a:t>-</a:t>
            </a:r>
            <a:r>
              <a:rPr lang="en-US" sz="1800"/>
              <a:t>search </a:t>
            </a:r>
            <a:r>
              <a:rPr lang="en-US" sz="1800" dirty="0"/>
              <a:t>engines (twitter, Facebook, </a:t>
            </a:r>
            <a:r>
              <a:rPr lang="en-US" sz="1800" dirty="0" err="1"/>
              <a:t>etc</a:t>
            </a:r>
            <a:r>
              <a:rPr lang="en-US" sz="1800" dirty="0"/>
              <a:t>) also offer APIs</a:t>
            </a:r>
            <a:endParaRPr lang="en-US" sz="1600" dirty="0"/>
          </a:p>
          <a:p>
            <a:pPr lvl="1"/>
            <a:r>
              <a:rPr lang="en-US" sz="1800" dirty="0"/>
              <a:t>You can treat a regular search page as an API of sorts, parsing the results</a:t>
            </a:r>
            <a:endParaRPr lang="en-US" sz="1600" dirty="0"/>
          </a:p>
          <a:p>
            <a:pPr lvl="1"/>
            <a:r>
              <a:rPr lang="en-US" sz="1800" dirty="0" err="1"/>
              <a:t>ViewSer</a:t>
            </a:r>
            <a:r>
              <a:rPr lang="en-US" sz="1800" dirty="0"/>
              <a:t> [</a:t>
            </a:r>
            <a:r>
              <a:rPr lang="en-US" sz="1800" dirty="0" err="1"/>
              <a:t>Lagun</a:t>
            </a:r>
            <a:r>
              <a:rPr lang="en-US" sz="1800" dirty="0"/>
              <a:t> &amp; Agichtein ‘11</a:t>
            </a:r>
            <a:r>
              <a:rPr lang="en-US" sz="1800"/>
              <a:t>] </a:t>
            </a:r>
            <a:r>
              <a:rPr lang="en-US" sz="1800" dirty="0"/>
              <a:t>is</a:t>
            </a:r>
            <a:r>
              <a:rPr lang="en-US" sz="1800"/>
              <a:t> one example of </a:t>
            </a:r>
            <a:r>
              <a:rPr lang="en-US" sz="1800" smtClean="0"/>
              <a:t>a </a:t>
            </a:r>
            <a:r>
              <a:rPr lang="en-US" sz="1800" dirty="0"/>
              <a:t>fetch-and-serve implementation (also shows an example of how to do mouse position tracking)</a:t>
            </a:r>
            <a:endParaRPr lang="en-US" sz="1600" dirty="0"/>
          </a:p>
          <a:p>
            <a:endParaRPr lang="en-US" sz="1050" dirty="0"/>
          </a:p>
          <a:p>
            <a:r>
              <a:rPr lang="en-US" sz="2400" b="1" dirty="0"/>
              <a:t>Build your own search engine</a:t>
            </a:r>
          </a:p>
          <a:p>
            <a:pPr lvl="1"/>
            <a:r>
              <a:rPr lang="en-US" sz="1800" dirty="0"/>
              <a:t>Easy to use libraries: </a:t>
            </a:r>
            <a:r>
              <a:rPr lang="en-US" sz="1800" dirty="0" err="1"/>
              <a:t>Lucene</a:t>
            </a:r>
            <a:r>
              <a:rPr lang="en-US" sz="1800" dirty="0"/>
              <a:t> (java), </a:t>
            </a:r>
            <a:r>
              <a:rPr lang="en-US" sz="1800" dirty="0" err="1"/>
              <a:t>Lucene.Net</a:t>
            </a:r>
            <a:r>
              <a:rPr lang="en-US" sz="1800" dirty="0"/>
              <a:t> (C#)</a:t>
            </a:r>
            <a:endParaRPr lang="en-US" sz="1600" dirty="0"/>
          </a:p>
          <a:p>
            <a:pPr lvl="1"/>
            <a:r>
              <a:rPr lang="en-US" sz="1800" dirty="0"/>
              <a:t>Easy to run-on engines: Indri,  </a:t>
            </a:r>
            <a:r>
              <a:rPr lang="en-US" sz="1800" dirty="0" err="1"/>
              <a:t>Lucene</a:t>
            </a:r>
            <a:r>
              <a:rPr lang="en-US" sz="1800" dirty="0"/>
              <a:t>, Terrier, </a:t>
            </a:r>
            <a:r>
              <a:rPr lang="en-US" sz="1800" dirty="0" err="1"/>
              <a:t>Zettair</a:t>
            </a:r>
            <a:r>
              <a:rPr lang="en-US" sz="1800" dirty="0"/>
              <a:t>, and many more</a:t>
            </a:r>
            <a:endParaRPr lang="en-US" sz="1600" dirty="0"/>
          </a:p>
        </p:txBody>
      </p:sp>
    </p:spTree>
    <p:extLst>
      <p:ext uri="{BB962C8B-B14F-4D97-AF65-F5344CB8AC3E}">
        <p14:creationId xmlns:p14="http://schemas.microsoft.com/office/powerpoint/2010/main" val="581660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0070C0"/>
                </a:solidFill>
              </a:rPr>
              <a:t>Designing </a:t>
            </a:r>
            <a:r>
              <a:rPr lang="en-US" dirty="0"/>
              <a:t>i</a:t>
            </a:r>
            <a:r>
              <a:rPr lang="en-US" dirty="0" smtClean="0"/>
              <a:t>nterleaving</a:t>
            </a:r>
            <a:r>
              <a:rPr lang="en-US" dirty="0" smtClean="0">
                <a:solidFill>
                  <a:srgbClr val="0070C0"/>
                </a:solidFill>
              </a:rPr>
              <a:t> </a:t>
            </a:r>
            <a:r>
              <a:rPr lang="en-US" dirty="0" smtClean="0"/>
              <a:t>e</a:t>
            </a:r>
            <a:r>
              <a:rPr lang="en-US" dirty="0" smtClean="0">
                <a:solidFill>
                  <a:srgbClr val="0070C0"/>
                </a:solidFill>
              </a:rPr>
              <a:t>xperiment</a:t>
            </a:r>
            <a:endParaRPr lang="en-US" sz="4000"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838200" y="1066800"/>
            <a:ext cx="7522116" cy="5791200"/>
          </a:xfrm>
          <a:prstGeom prst="rect">
            <a:avLst/>
          </a:prstGeom>
          <a:noFill/>
          <a:ln w="9525">
            <a:noFill/>
            <a:miter lim="800000"/>
            <a:headEnd/>
            <a:tailEnd/>
          </a:ln>
        </p:spPr>
      </p:pic>
      <p:sp>
        <p:nvSpPr>
          <p:cNvPr id="7" name="Rounded Rectangle 6"/>
          <p:cNvSpPr>
            <a:spLocks/>
          </p:cNvSpPr>
          <p:nvPr/>
        </p:nvSpPr>
        <p:spPr>
          <a:xfrm>
            <a:off x="1485902" y="5410201"/>
            <a:ext cx="4915281" cy="556024"/>
          </a:xfrm>
          <a:prstGeom prst="roundRect">
            <a:avLst/>
          </a:prstGeom>
          <a:solidFill>
            <a:schemeClr val="accent1">
              <a:alpha val="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0" y="3276600"/>
            <a:ext cx="4800600" cy="1447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 the original results</a:t>
            </a:r>
            <a:endParaRPr lang="en-US" dirty="0">
              <a:solidFill>
                <a:schemeClr val="tx1"/>
              </a:solidFill>
            </a:endParaRPr>
          </a:p>
        </p:txBody>
      </p:sp>
      <p:sp>
        <p:nvSpPr>
          <p:cNvPr id="9" name="Rectangle 8"/>
          <p:cNvSpPr/>
          <p:nvPr/>
        </p:nvSpPr>
        <p:spPr>
          <a:xfrm>
            <a:off x="1524000" y="5074920"/>
            <a:ext cx="4800600" cy="259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Rerank</a:t>
            </a:r>
            <a:r>
              <a:rPr lang="en-US" dirty="0" smtClean="0">
                <a:solidFill>
                  <a:schemeClr val="tx1"/>
                </a:solidFill>
              </a:rPr>
              <a:t> them</a:t>
            </a:r>
            <a:endParaRPr lang="en-US" dirty="0">
              <a:solidFill>
                <a:schemeClr val="tx1"/>
              </a:solidFill>
            </a:endParaRPr>
          </a:p>
        </p:txBody>
      </p:sp>
      <p:sp>
        <p:nvSpPr>
          <p:cNvPr id="10" name="Rectangle 9"/>
          <p:cNvSpPr/>
          <p:nvPr/>
        </p:nvSpPr>
        <p:spPr>
          <a:xfrm>
            <a:off x="1524000" y="6248400"/>
            <a:ext cx="66294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Replace the old results with your new set</a:t>
            </a:r>
            <a:endParaRPr lang="en-US" dirty="0">
              <a:solidFill>
                <a:schemeClr val="tx1"/>
              </a:solidFill>
            </a:endParaRPr>
          </a:p>
        </p:txBody>
      </p:sp>
    </p:spTree>
    <p:extLst>
      <p:ext uri="{BB962C8B-B14F-4D97-AF65-F5344CB8AC3E}">
        <p14:creationId xmlns:p14="http://schemas.microsoft.com/office/powerpoint/2010/main" val="3739862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304800"/>
            <a:ext cx="7327863" cy="6283643"/>
          </a:xfrm>
          <a:prstGeom prst="rect">
            <a:avLst/>
          </a:prstGeom>
          <a:noFill/>
          <a:ln w="9525">
            <a:noFill/>
            <a:miter lim="800000"/>
            <a:headEnd/>
            <a:tailEnd/>
          </a:ln>
        </p:spPr>
      </p:pic>
      <p:sp>
        <p:nvSpPr>
          <p:cNvPr id="6" name="Rectangle 5"/>
          <p:cNvSpPr/>
          <p:nvPr/>
        </p:nvSpPr>
        <p:spPr>
          <a:xfrm>
            <a:off x="914400" y="1524000"/>
            <a:ext cx="48006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Randomly choose which Ranker picks next</a:t>
            </a:r>
            <a:endParaRPr lang="en-US" dirty="0">
              <a:solidFill>
                <a:schemeClr val="tx1"/>
              </a:solidFill>
            </a:endParaRPr>
          </a:p>
        </p:txBody>
      </p:sp>
      <p:sp>
        <p:nvSpPr>
          <p:cNvPr id="7" name="Rectangle 6"/>
          <p:cNvSpPr/>
          <p:nvPr/>
        </p:nvSpPr>
        <p:spPr>
          <a:xfrm>
            <a:off x="914400" y="1981200"/>
            <a:ext cx="4800600" cy="998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Case 1: Ranker A chooses, then Ranker B chooses</a:t>
            </a:r>
            <a:endParaRPr lang="en-US" dirty="0">
              <a:solidFill>
                <a:schemeClr val="tx1"/>
              </a:solidFill>
            </a:endParaRPr>
          </a:p>
        </p:txBody>
      </p:sp>
      <p:sp>
        <p:nvSpPr>
          <p:cNvPr id="8" name="Rectangle 7"/>
          <p:cNvSpPr/>
          <p:nvPr/>
        </p:nvSpPr>
        <p:spPr>
          <a:xfrm>
            <a:off x="914400" y="3124200"/>
            <a:ext cx="48006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Case 2: Ranker B chooses, then Ranker A chooses</a:t>
            </a:r>
            <a:endParaRPr lang="en-US" dirty="0">
              <a:solidFill>
                <a:schemeClr val="tx1"/>
              </a:solidFill>
            </a:endParaRPr>
          </a:p>
        </p:txBody>
      </p:sp>
      <p:sp>
        <p:nvSpPr>
          <p:cNvPr id="9" name="Rectangle 8"/>
          <p:cNvSpPr/>
          <p:nvPr/>
        </p:nvSpPr>
        <p:spPr>
          <a:xfrm>
            <a:off x="609600" y="4800600"/>
            <a:ext cx="67818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Check for shared results</a:t>
            </a:r>
            <a:endParaRPr lang="en-US" dirty="0">
              <a:solidFill>
                <a:schemeClr val="tx1"/>
              </a:solidFill>
            </a:endParaRPr>
          </a:p>
        </p:txBody>
      </p:sp>
      <p:sp>
        <p:nvSpPr>
          <p:cNvPr id="11" name="TextBox 10"/>
          <p:cNvSpPr txBox="1"/>
          <p:nvPr/>
        </p:nvSpPr>
        <p:spPr>
          <a:xfrm>
            <a:off x="7086600" y="1066800"/>
            <a:ext cx="1687065" cy="646331"/>
          </a:xfrm>
          <a:prstGeom prst="rect">
            <a:avLst/>
          </a:prstGeom>
          <a:solidFill>
            <a:schemeClr val="bg1"/>
          </a:solidFill>
          <a:ln w="38100">
            <a:solidFill>
              <a:schemeClr val="tx1"/>
            </a:solidFill>
          </a:ln>
        </p:spPr>
        <p:txBody>
          <a:bodyPr wrap="none" rtlCol="0">
            <a:spAutoFit/>
          </a:bodyPr>
          <a:lstStyle/>
          <a:p>
            <a:r>
              <a:rPr lang="en-US" dirty="0" smtClean="0"/>
              <a:t>Repeat until 10 </a:t>
            </a:r>
          </a:p>
          <a:p>
            <a:r>
              <a:rPr lang="en-US" dirty="0" smtClean="0"/>
              <a:t>results chosen</a:t>
            </a:r>
            <a:endParaRPr lang="en-US" dirty="0"/>
          </a:p>
        </p:txBody>
      </p:sp>
      <p:sp>
        <p:nvSpPr>
          <p:cNvPr id="13" name="Curved Right Arrow 12"/>
          <p:cNvSpPr/>
          <p:nvPr/>
        </p:nvSpPr>
        <p:spPr>
          <a:xfrm flipH="1" flipV="1">
            <a:off x="6172200" y="1371600"/>
            <a:ext cx="1219200" cy="2895600"/>
          </a:xfrm>
          <a:prstGeom prst="curvedRightArrow">
            <a:avLst>
              <a:gd name="adj1" fmla="val 20381"/>
              <a:gd name="adj2" fmla="val 48473"/>
              <a:gd name="adj3" fmla="val 25000"/>
            </a:avLst>
          </a:prstGeom>
          <a:solidFill>
            <a:schemeClr val="bg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3750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0070C0"/>
                </a:solidFill>
              </a:rPr>
              <a:t>Demo!</a:t>
            </a:r>
            <a:endParaRPr lang="en-US" dirty="0">
              <a:solidFill>
                <a:srgbClr val="0070C0"/>
              </a:solidFill>
            </a:endParaRPr>
          </a:p>
        </p:txBody>
      </p:sp>
      <p:pic>
        <p:nvPicPr>
          <p:cNvPr id="3079" name="Picture 7"/>
          <p:cNvPicPr>
            <a:picLocks noChangeAspect="1" noChangeArrowheads="1"/>
          </p:cNvPicPr>
          <p:nvPr/>
        </p:nvPicPr>
        <p:blipFill>
          <a:blip r:embed="rId2" cstate="print"/>
          <a:srcRect/>
          <a:stretch>
            <a:fillRect/>
          </a:stretch>
        </p:blipFill>
        <p:spPr bwMode="auto">
          <a:xfrm>
            <a:off x="1339029" y="1600200"/>
            <a:ext cx="6585771" cy="4953000"/>
          </a:xfrm>
          <a:prstGeom prst="rect">
            <a:avLst/>
          </a:prstGeom>
          <a:noFill/>
          <a:ln w="9525">
            <a:noFill/>
            <a:miter lim="800000"/>
            <a:headEnd/>
            <a:tailEnd/>
          </a:ln>
        </p:spPr>
      </p:pic>
    </p:spTree>
    <p:extLst>
      <p:ext uri="{BB962C8B-B14F-4D97-AF65-F5344CB8AC3E}">
        <p14:creationId xmlns:p14="http://schemas.microsoft.com/office/powerpoint/2010/main" val="4248593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sz="2800" b="1" dirty="0">
                <a:solidFill>
                  <a:srgbClr val="0070C0"/>
                </a:solidFill>
              </a:rPr>
              <a:t>Part 1: Overview of Online Evaluation (Katja)</a:t>
            </a:r>
          </a:p>
          <a:p>
            <a:pPr lvl="1"/>
            <a:r>
              <a:rPr lang="en-US" sz="2400" b="1" dirty="0"/>
              <a:t>Experiment </a:t>
            </a:r>
            <a:r>
              <a:rPr lang="en-US" sz="2400" b="1" dirty="0" smtClean="0"/>
              <a:t>design</a:t>
            </a:r>
          </a:p>
          <a:p>
            <a:pPr lvl="1"/>
            <a:r>
              <a:rPr lang="en-US" sz="2400" dirty="0" smtClean="0"/>
              <a:t>Assumptions about user (click) behavior</a:t>
            </a:r>
            <a:endParaRPr lang="en-US" sz="2400" dirty="0"/>
          </a:p>
          <a:p>
            <a:pPr lvl="1"/>
            <a:r>
              <a:rPr lang="en-US" sz="2400" dirty="0" smtClean="0"/>
              <a:t>Interpreting user behavior</a:t>
            </a:r>
            <a:endParaRPr lang="en-US" sz="2400" dirty="0"/>
          </a:p>
          <a:p>
            <a:pPr lvl="1"/>
            <a:endParaRPr lang="en-US" sz="2000" dirty="0"/>
          </a:p>
          <a:p>
            <a:r>
              <a:rPr lang="en-US" sz="2800" b="1" dirty="0">
                <a:solidFill>
                  <a:srgbClr val="0070C0"/>
                </a:solidFill>
              </a:rPr>
              <a:t>Part 2: Focus on Interleaving (Filip)</a:t>
            </a:r>
          </a:p>
          <a:p>
            <a:endParaRPr lang="en-US" sz="2800" b="1" dirty="0">
              <a:solidFill>
                <a:srgbClr val="0070C0"/>
              </a:solidFill>
            </a:endParaRPr>
          </a:p>
          <a:p>
            <a:r>
              <a:rPr lang="en-US" sz="2800" b="1" dirty="0">
                <a:solidFill>
                  <a:srgbClr val="0070C0"/>
                </a:solidFill>
              </a:rPr>
              <a:t>Part 3: End-to-End, From Design to Analysis (Katja)</a:t>
            </a:r>
          </a:p>
          <a:p>
            <a:pPr marL="0" indent="0">
              <a:buNone/>
            </a:pPr>
            <a:endParaRPr lang="en-US" sz="2000" b="1" dirty="0">
              <a:solidFill>
                <a:srgbClr val="0070C0"/>
              </a:solidFill>
            </a:endParaRPr>
          </a:p>
          <a:p>
            <a:r>
              <a:rPr lang="en-US" sz="2800" b="1" dirty="0">
                <a:solidFill>
                  <a:srgbClr val="0070C0"/>
                </a:solidFill>
              </a:rPr>
              <a:t>Part 4: Extensions and Open Problems in Click Evaluation (Filip)</a:t>
            </a:r>
          </a:p>
          <a:p>
            <a:endParaRPr lang="en-US" sz="2000" b="1"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So far in our recipe</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n-US" strike="sngStrike" dirty="0" smtClean="0"/>
              <a:t>0.  Come up with a </a:t>
            </a:r>
            <a:r>
              <a:rPr lang="en-US" strike="sngStrike" dirty="0" err="1" smtClean="0"/>
              <a:t>reranking</a:t>
            </a:r>
            <a:r>
              <a:rPr lang="en-US" strike="sngStrike" dirty="0" smtClean="0"/>
              <a:t> system</a:t>
            </a:r>
          </a:p>
          <a:p>
            <a:pPr marL="0" indent="0">
              <a:buNone/>
            </a:pPr>
            <a:endParaRPr lang="en-US" dirty="0" smtClean="0"/>
          </a:p>
          <a:p>
            <a:pPr marL="514350" indent="-514350">
              <a:buFont typeface="+mj-lt"/>
              <a:buAutoNum type="arabicPeriod"/>
            </a:pPr>
            <a:r>
              <a:rPr lang="en-US" strike="sngStrike" dirty="0" smtClean="0"/>
              <a:t>Create logging infrastructure</a:t>
            </a:r>
          </a:p>
          <a:p>
            <a:pPr marL="514350" indent="-514350">
              <a:buFont typeface="+mj-lt"/>
              <a:buAutoNum type="arabicPeriod"/>
            </a:pPr>
            <a:r>
              <a:rPr lang="en-US" strike="sngStrike" dirty="0" smtClean="0"/>
              <a:t>Create reranking infrastructure</a:t>
            </a:r>
            <a:endParaRPr lang="en-US" strike="sngStrike" dirty="0"/>
          </a:p>
          <a:p>
            <a:pPr marL="514350" indent="-514350">
              <a:buFont typeface="+mj-lt"/>
              <a:buAutoNum type="arabicPeriod"/>
            </a:pPr>
            <a:r>
              <a:rPr lang="en-US" dirty="0" smtClean="0"/>
              <a:t>Recruit some users</a:t>
            </a:r>
          </a:p>
          <a:p>
            <a:pPr marL="514350" indent="-514350">
              <a:buFont typeface="+mj-lt"/>
              <a:buAutoNum type="arabicPeriod"/>
            </a:pPr>
            <a:r>
              <a:rPr lang="en-US" dirty="0" smtClean="0"/>
              <a:t>Wait for data</a:t>
            </a:r>
          </a:p>
          <a:p>
            <a:pPr marL="514350" indent="-514350">
              <a:buFont typeface="+mj-lt"/>
              <a:buAutoNum type="arabicPeriod"/>
            </a:pPr>
            <a:r>
              <a:rPr lang="en-US" dirty="0" smtClean="0"/>
              <a:t>Analyze Results</a:t>
            </a:r>
          </a:p>
        </p:txBody>
      </p:sp>
    </p:spTree>
    <p:extLst>
      <p:ext uri="{BB962C8B-B14F-4D97-AF65-F5344CB8AC3E}">
        <p14:creationId xmlns:p14="http://schemas.microsoft.com/office/powerpoint/2010/main" val="2018790939"/>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Recruiting </a:t>
            </a:r>
            <a:r>
              <a:rPr lang="en-US" dirty="0">
                <a:solidFill>
                  <a:schemeClr val="accent1"/>
                </a:solidFill>
              </a:rPr>
              <a:t>U</a:t>
            </a:r>
            <a:r>
              <a:rPr lang="en-US" dirty="0" smtClean="0">
                <a:solidFill>
                  <a:schemeClr val="accent1"/>
                </a:solidFill>
              </a:rPr>
              <a:t>sers</a:t>
            </a:r>
            <a:endParaRPr lang="en-US" dirty="0">
              <a:solidFill>
                <a:schemeClr val="accent1"/>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0" indent="0">
              <a:buNone/>
            </a:pPr>
            <a:r>
              <a:rPr lang="en-US" dirty="0" smtClean="0"/>
              <a:t>Questions to ask when recruiting</a:t>
            </a:r>
          </a:p>
          <a:p>
            <a:pPr marL="971550" lvl="1" indent="-514350">
              <a:buFont typeface="+mj-lt"/>
              <a:buAutoNum type="arabicPeriod"/>
            </a:pPr>
            <a:r>
              <a:rPr lang="en-US" dirty="0" smtClean="0"/>
              <a:t>Are you using the system yourself?</a:t>
            </a:r>
          </a:p>
          <a:p>
            <a:pPr lvl="2"/>
            <a:r>
              <a:rPr lang="en-US" dirty="0" smtClean="0"/>
              <a:t>If not, why not?</a:t>
            </a:r>
          </a:p>
          <a:p>
            <a:pPr lvl="2"/>
            <a:endParaRPr lang="en-US" sz="1300" dirty="0" smtClean="0"/>
          </a:p>
          <a:p>
            <a:pPr marL="971550" lvl="1" indent="-514350">
              <a:buFont typeface="+mj-lt"/>
              <a:buAutoNum type="arabicPeriod"/>
            </a:pPr>
            <a:r>
              <a:rPr lang="en-US" dirty="0" smtClean="0"/>
              <a:t>Will your users find the system usable?</a:t>
            </a:r>
          </a:p>
          <a:p>
            <a:pPr lvl="2"/>
            <a:r>
              <a:rPr lang="en-US" dirty="0" smtClean="0"/>
              <a:t>A little worse than the default is ok</a:t>
            </a:r>
          </a:p>
          <a:p>
            <a:pPr lvl="2"/>
            <a:r>
              <a:rPr lang="en-US" dirty="0" smtClean="0"/>
              <a:t>A little slower than the default is ok</a:t>
            </a:r>
          </a:p>
          <a:p>
            <a:pPr lvl="2"/>
            <a:r>
              <a:rPr lang="en-US" dirty="0" smtClean="0"/>
              <a:t>A little less reliable than the default is ok</a:t>
            </a:r>
          </a:p>
          <a:p>
            <a:pPr marL="914400" lvl="2" indent="0">
              <a:buNone/>
            </a:pPr>
            <a:r>
              <a:rPr lang="en-US" dirty="0" smtClean="0"/>
              <a:t>				… but never by too much</a:t>
            </a:r>
          </a:p>
          <a:p>
            <a:pPr lvl="2"/>
            <a:endParaRPr lang="en-US" sz="1300" dirty="0" smtClean="0"/>
          </a:p>
          <a:p>
            <a:pPr marL="971550" lvl="1" indent="-514350">
              <a:buFont typeface="+mj-lt"/>
              <a:buAutoNum type="arabicPeriod"/>
            </a:pPr>
            <a:r>
              <a:rPr lang="en-US" dirty="0"/>
              <a:t>Are you collecting private data</a:t>
            </a:r>
            <a:r>
              <a:rPr lang="en-US" dirty="0" smtClean="0"/>
              <a:t>?</a:t>
            </a:r>
          </a:p>
          <a:p>
            <a:pPr lvl="2"/>
            <a:r>
              <a:rPr lang="en-US" dirty="0" smtClean="0"/>
              <a:t>Do you really need to?</a:t>
            </a:r>
          </a:p>
          <a:p>
            <a:pPr lvl="2"/>
            <a:r>
              <a:rPr lang="en-US" dirty="0" smtClean="0"/>
              <a:t>What will you do with it?</a:t>
            </a:r>
          </a:p>
          <a:p>
            <a:pPr lvl="2"/>
            <a:endParaRPr lang="en-US" sz="1300" dirty="0" smtClean="0"/>
          </a:p>
          <a:p>
            <a:pPr marL="971550" lvl="1" indent="-514350">
              <a:buFont typeface="+mj-lt"/>
              <a:buAutoNum type="arabicPeriod"/>
            </a:pPr>
            <a:r>
              <a:rPr lang="en-US" dirty="0" smtClean="0"/>
              <a:t>Is </a:t>
            </a:r>
            <a:r>
              <a:rPr lang="en-US" dirty="0"/>
              <a:t>your user base representative</a:t>
            </a:r>
            <a:r>
              <a:rPr lang="en-US" dirty="0" smtClean="0"/>
              <a:t>?</a:t>
            </a:r>
            <a:endParaRPr lang="en-US" dirty="0"/>
          </a:p>
          <a:p>
            <a:pPr lvl="1"/>
            <a:endParaRPr lang="en-US" dirty="0"/>
          </a:p>
        </p:txBody>
      </p:sp>
    </p:spTree>
    <p:extLst>
      <p:ext uri="{BB962C8B-B14F-4D97-AF65-F5344CB8AC3E}">
        <p14:creationId xmlns:p14="http://schemas.microsoft.com/office/powerpoint/2010/main" val="693685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Recall the three study setup alternatives</a:t>
            </a:r>
          </a:p>
          <a:p>
            <a:endParaRPr lang="en-US" sz="1300" dirty="0" smtClean="0"/>
          </a:p>
          <a:p>
            <a:pPr lvl="1"/>
            <a:r>
              <a:rPr lang="en-US" dirty="0" smtClean="0"/>
              <a:t>Controlled task lab study</a:t>
            </a:r>
          </a:p>
          <a:p>
            <a:pPr lvl="1"/>
            <a:r>
              <a:rPr lang="en-US" dirty="0" smtClean="0"/>
              <a:t>Controlled task, uncontrolled environment</a:t>
            </a:r>
          </a:p>
          <a:p>
            <a:pPr lvl="1"/>
            <a:r>
              <a:rPr lang="en-US" dirty="0" smtClean="0"/>
              <a:t>General uncontrolled retrieval tasks</a:t>
            </a:r>
          </a:p>
          <a:p>
            <a:pPr lvl="1"/>
            <a:endParaRPr lang="en-US" dirty="0" smtClean="0"/>
          </a:p>
          <a:p>
            <a:r>
              <a:rPr lang="en-US" dirty="0" smtClean="0"/>
              <a:t>The right setup depends on the research question</a:t>
            </a:r>
          </a:p>
          <a:p>
            <a:endParaRPr lang="en-US" sz="1200" dirty="0" smtClean="0"/>
          </a:p>
          <a:p>
            <a:pPr lvl="1"/>
            <a:r>
              <a:rPr lang="en-US" dirty="0" smtClean="0"/>
              <a:t>Will users naturally enter a sufficient number of queries that you want to improve?</a:t>
            </a:r>
          </a:p>
          <a:p>
            <a:pPr lvl="2"/>
            <a:r>
              <a:rPr lang="en-US" dirty="0" smtClean="0"/>
              <a:t>For example, for long question queries</a:t>
            </a:r>
          </a:p>
          <a:p>
            <a:pPr lvl="2"/>
            <a:endParaRPr lang="en-US" sz="700" dirty="0" smtClean="0"/>
          </a:p>
          <a:p>
            <a:pPr lvl="1"/>
            <a:r>
              <a:rPr lang="en-US" dirty="0" smtClean="0"/>
              <a:t>Do you need additional metadata about users?</a:t>
            </a:r>
          </a:p>
          <a:p>
            <a:pPr lvl="2"/>
            <a:r>
              <a:rPr lang="en-US" dirty="0" smtClean="0"/>
              <a:t>For example, for personalization</a:t>
            </a:r>
          </a:p>
          <a:p>
            <a:pPr lvl="2"/>
            <a:endParaRPr lang="en-US" sz="1000" dirty="0" smtClean="0"/>
          </a:p>
          <a:p>
            <a:pPr lvl="1"/>
            <a:r>
              <a:rPr lang="en-US" dirty="0" smtClean="0"/>
              <a:t>Is there a natural place this system should be deployed?</a:t>
            </a:r>
          </a:p>
          <a:p>
            <a:pPr lvl="2"/>
            <a:r>
              <a:rPr lang="en-US" dirty="0" smtClean="0"/>
              <a:t>For example, on a computer in your building lobby?</a:t>
            </a:r>
          </a:p>
        </p:txBody>
      </p:sp>
      <p:sp>
        <p:nvSpPr>
          <p:cNvPr id="8" name="Title 1"/>
          <p:cNvSpPr>
            <a:spLocks noGrp="1"/>
          </p:cNvSpPr>
          <p:nvPr>
            <p:ph type="title"/>
          </p:nvPr>
        </p:nvSpPr>
        <p:spPr>
          <a:xfrm>
            <a:off x="457200" y="274638"/>
            <a:ext cx="8229600" cy="1143000"/>
          </a:xfrm>
        </p:spPr>
        <p:txBody>
          <a:bodyPr/>
          <a:lstStyle/>
          <a:p>
            <a:r>
              <a:rPr lang="en-US" dirty="0" smtClean="0">
                <a:solidFill>
                  <a:schemeClr val="accent1"/>
                </a:solidFill>
              </a:rPr>
              <a:t>What to ask of your users </a:t>
            </a:r>
            <a:endParaRPr lang="en-US" dirty="0">
              <a:solidFill>
                <a:schemeClr val="accent1"/>
              </a:solidFill>
            </a:endParaRPr>
          </a:p>
        </p:txBody>
      </p:sp>
    </p:spTree>
    <p:extLst>
      <p:ext uri="{BB962C8B-B14F-4D97-AF65-F5344CB8AC3E}">
        <p14:creationId xmlns:p14="http://schemas.microsoft.com/office/powerpoint/2010/main" val="3372425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Analyzing the Results</a:t>
            </a:r>
            <a:endParaRPr lang="en-US" dirty="0">
              <a:solidFill>
                <a:schemeClr val="accent1"/>
              </a:solidFill>
            </a:endParaRPr>
          </a:p>
        </p:txBody>
      </p:sp>
      <p:sp>
        <p:nvSpPr>
          <p:cNvPr id="3" name="Content Placeholder 2"/>
          <p:cNvSpPr>
            <a:spLocks noGrp="1"/>
          </p:cNvSpPr>
          <p:nvPr>
            <p:ph idx="1"/>
          </p:nvPr>
        </p:nvSpPr>
        <p:spPr>
          <a:xfrm>
            <a:off x="457200" y="1600200"/>
            <a:ext cx="8458200" cy="4876800"/>
          </a:xfrm>
        </p:spPr>
        <p:txBody>
          <a:bodyPr>
            <a:normAutofit fontScale="85000" lnSpcReduction="10000"/>
          </a:bodyPr>
          <a:lstStyle/>
          <a:p>
            <a:r>
              <a:rPr lang="en-US" dirty="0" smtClean="0"/>
              <a:t>We have collected data of the form:</a:t>
            </a:r>
          </a:p>
          <a:p>
            <a:pPr marL="0" lvl="1" indent="0">
              <a:buNone/>
            </a:pPr>
            <a:r>
              <a:rPr lang="en-US" dirty="0" smtClean="0"/>
              <a:t>	</a:t>
            </a:r>
            <a:r>
              <a:rPr lang="en-US" sz="3000" dirty="0" smtClean="0">
                <a:solidFill>
                  <a:srgbClr val="FF0000"/>
                </a:solidFill>
              </a:rPr>
              <a:t>&lt;</a:t>
            </a:r>
            <a:r>
              <a:rPr lang="en-US" sz="3000" dirty="0">
                <a:solidFill>
                  <a:srgbClr val="FF0000"/>
                </a:solidFill>
              </a:rPr>
              <a:t>query&gt; </a:t>
            </a:r>
            <a:r>
              <a:rPr lang="en-US" sz="3000" dirty="0" smtClean="0">
                <a:solidFill>
                  <a:srgbClr val="FF0000"/>
                </a:solidFill>
              </a:rPr>
              <a:t>&lt;results&gt; &lt;metadata</a:t>
            </a:r>
            <a:r>
              <a:rPr lang="en-US" sz="3000" dirty="0">
                <a:solidFill>
                  <a:srgbClr val="FF0000"/>
                </a:solidFill>
              </a:rPr>
              <a:t>&gt; </a:t>
            </a:r>
            <a:endParaRPr lang="en-US" sz="3000" dirty="0" smtClean="0">
              <a:solidFill>
                <a:srgbClr val="FF0000"/>
              </a:solidFill>
            </a:endParaRPr>
          </a:p>
          <a:p>
            <a:pPr marL="0" lvl="1" indent="0">
              <a:buNone/>
            </a:pPr>
            <a:r>
              <a:rPr lang="en-US" sz="3000" dirty="0" smtClean="0"/>
              <a:t>and</a:t>
            </a:r>
            <a:r>
              <a:rPr lang="en-US" sz="3000" dirty="0">
                <a:solidFill>
                  <a:srgbClr val="FF0000"/>
                </a:solidFill>
              </a:rPr>
              <a:t>	</a:t>
            </a:r>
            <a:r>
              <a:rPr lang="en-US" sz="3000" dirty="0" smtClean="0">
                <a:solidFill>
                  <a:srgbClr val="FF0000"/>
                </a:solidFill>
              </a:rPr>
              <a:t>&lt;clicks&gt; &lt;associated query&gt;</a:t>
            </a:r>
          </a:p>
          <a:p>
            <a:r>
              <a:rPr lang="en-US" dirty="0" smtClean="0"/>
              <a:t>We want to group those into</a:t>
            </a:r>
          </a:p>
          <a:p>
            <a:pPr marL="0" indent="0">
              <a:buNone/>
            </a:pPr>
            <a:r>
              <a:rPr lang="en-US" dirty="0" smtClean="0"/>
              <a:t>	</a:t>
            </a:r>
            <a:r>
              <a:rPr lang="en-US" sz="3000" dirty="0" smtClean="0">
                <a:solidFill>
                  <a:srgbClr val="FF0000"/>
                </a:solidFill>
              </a:rPr>
              <a:t>&lt;query&gt; &lt;metadata&gt; &lt;clicks&gt;</a:t>
            </a:r>
          </a:p>
          <a:p>
            <a:r>
              <a:rPr lang="en-US" dirty="0" smtClean="0"/>
              <a:t>And evaluate how often each retrieval function wins</a:t>
            </a:r>
            <a:endParaRPr lang="en-US" dirty="0"/>
          </a:p>
          <a:p>
            <a:pPr marL="0" indent="0">
              <a:buNone/>
            </a:pPr>
            <a:r>
              <a:rPr lang="en-US" dirty="0" smtClean="0"/>
              <a:t>	</a:t>
            </a:r>
            <a:r>
              <a:rPr lang="en-US" sz="3000" dirty="0" smtClean="0">
                <a:solidFill>
                  <a:srgbClr val="FF0000"/>
                </a:solidFill>
              </a:rPr>
              <a:t>&lt;query 1&gt; &lt;which ranking won&gt;</a:t>
            </a:r>
          </a:p>
          <a:p>
            <a:pPr marL="0" indent="0">
              <a:buNone/>
            </a:pPr>
            <a:r>
              <a:rPr lang="en-US" sz="3000" dirty="0">
                <a:solidFill>
                  <a:srgbClr val="FF0000"/>
                </a:solidFill>
              </a:rPr>
              <a:t>	</a:t>
            </a:r>
            <a:r>
              <a:rPr lang="en-US" sz="3000" dirty="0" smtClean="0">
                <a:solidFill>
                  <a:srgbClr val="FF0000"/>
                </a:solidFill>
              </a:rPr>
              <a:t>&lt;query 2&gt; &lt;which ranking won&gt;</a:t>
            </a:r>
          </a:p>
          <a:p>
            <a:pPr marL="0" indent="0">
              <a:buNone/>
            </a:pPr>
            <a:r>
              <a:rPr lang="en-US" sz="3000" dirty="0">
                <a:solidFill>
                  <a:srgbClr val="FF0000"/>
                </a:solidFill>
              </a:rPr>
              <a:t>	</a:t>
            </a:r>
            <a:r>
              <a:rPr lang="en-US" sz="3000" dirty="0" smtClean="0">
                <a:solidFill>
                  <a:srgbClr val="FF0000"/>
                </a:solidFill>
              </a:rPr>
              <a:t>…</a:t>
            </a:r>
          </a:p>
          <a:p>
            <a:r>
              <a:rPr lang="en-US" dirty="0" smtClean="0"/>
              <a:t>Finally, we can see if the retrieval functions are different, statistically significantly.</a:t>
            </a:r>
          </a:p>
        </p:txBody>
      </p:sp>
    </p:spTree>
    <p:extLst>
      <p:ext uri="{BB962C8B-B14F-4D97-AF65-F5344CB8AC3E}">
        <p14:creationId xmlns:p14="http://schemas.microsoft.com/office/powerpoint/2010/main" val="3289209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Significance Testing</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The simplest test: Sign Test</a:t>
            </a:r>
          </a:p>
          <a:p>
            <a:r>
              <a:rPr lang="en-US" dirty="0" smtClean="0"/>
              <a:t>Suppose:</a:t>
            </a:r>
          </a:p>
          <a:p>
            <a:pPr lvl="1"/>
            <a:r>
              <a:rPr lang="en-US" dirty="0"/>
              <a:t>T</a:t>
            </a:r>
            <a:r>
              <a:rPr lang="en-US" dirty="0" smtClean="0"/>
              <a:t>he baseline won interleaving on 120 queries</a:t>
            </a:r>
          </a:p>
          <a:p>
            <a:pPr lvl="1"/>
            <a:r>
              <a:rPr lang="en-US" dirty="0" smtClean="0"/>
              <a:t>Your ranking won interleaving on 140 queries</a:t>
            </a:r>
          </a:p>
          <a:p>
            <a:pPr lvl="1"/>
            <a:r>
              <a:rPr lang="en-US" dirty="0" smtClean="0"/>
              <a:t>Is your ranking significantly better? [here: no]</a:t>
            </a:r>
          </a:p>
          <a:p>
            <a:r>
              <a:rPr lang="en-US" dirty="0" smtClean="0"/>
              <a:t>Statistical tests: </a:t>
            </a:r>
          </a:p>
          <a:p>
            <a:pPr lvl="1"/>
            <a:r>
              <a:rPr lang="en-US" dirty="0" smtClean="0"/>
              <a:t>Run a sign test in your favorite software</a:t>
            </a:r>
          </a:p>
          <a:p>
            <a:pPr lvl="1"/>
            <a:r>
              <a:rPr lang="en-US" dirty="0" smtClean="0"/>
              <a:t>Use a Binomial confidence interval</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124200" y="5479460"/>
                <a:ext cx="3536096" cy="136537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m:rPr>
                          <m:sty m:val="p"/>
                        </m:rPr>
                        <a:rPr lang="en-US" b="0" i="0" smtClean="0">
                          <a:latin typeface="Cambria Math"/>
                        </a:rPr>
                        <m:t>p</m:t>
                      </m:r>
                      <m:r>
                        <a:rPr lang="en-US" b="0" i="0"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𝑝</m:t>
                          </m:r>
                        </m:e>
                      </m:ac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𝛼</m:t>
                          </m:r>
                        </m:sub>
                      </m:sSub>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a:rPr>
                                    <m:t>𝑝</m:t>
                                  </m:r>
                                </m:e>
                              </m:acc>
                              <m:r>
                                <a:rPr lang="en-US" b="0" i="1" smtClean="0">
                                  <a:latin typeface="Cambria Math"/>
                                </a:rPr>
                                <m:t>(1−</m:t>
                              </m:r>
                              <m:acc>
                                <m:accPr>
                                  <m:chr m:val="̂"/>
                                  <m:ctrlPr>
                                    <a:rPr lang="en-US" b="0" i="1" smtClean="0">
                                      <a:latin typeface="Cambria Math" panose="02040503050406030204" pitchFamily="18" charset="0"/>
                                    </a:rPr>
                                  </m:ctrlPr>
                                </m:accPr>
                                <m:e>
                                  <m:r>
                                    <a:rPr lang="en-US" b="0" i="1" smtClean="0">
                                      <a:latin typeface="Cambria Math"/>
                                    </a:rPr>
                                    <m:t>𝑝</m:t>
                                  </m:r>
                                </m:e>
                              </m:acc>
                              <m:r>
                                <a:rPr lang="en-US" b="0" i="1" smtClean="0">
                                  <a:latin typeface="Cambria Math"/>
                                </a:rPr>
                                <m:t>)</m:t>
                              </m:r>
                            </m:num>
                            <m:den>
                              <m:r>
                                <a:rPr lang="en-US" b="0" i="1" smtClean="0">
                                  <a:latin typeface="Cambria Math"/>
                                </a:rPr>
                                <m:t>𝑛</m:t>
                              </m:r>
                            </m:den>
                          </m:f>
                        </m:e>
                      </m:ra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124200" y="5867400"/>
                <a:ext cx="2342308" cy="91069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211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Significance Testing</a:t>
            </a:r>
            <a:endParaRPr lang="en-US" dirty="0">
              <a:solidFill>
                <a:srgbClr val="0070C0"/>
              </a:solidFill>
            </a:endParaRPr>
          </a:p>
        </p:txBody>
      </p:sp>
      <p:sp>
        <p:nvSpPr>
          <p:cNvPr id="3" name="Content Placeholder 2"/>
          <p:cNvSpPr>
            <a:spLocks noGrp="1"/>
          </p:cNvSpPr>
          <p:nvPr>
            <p:ph idx="1"/>
          </p:nvPr>
        </p:nvSpPr>
        <p:spPr>
          <a:xfrm>
            <a:off x="457200" y="1295400"/>
            <a:ext cx="8229600" cy="5265905"/>
          </a:xfrm>
        </p:spPr>
        <p:txBody>
          <a:bodyPr>
            <a:normAutofit fontScale="92500" lnSpcReduction="20000"/>
          </a:bodyPr>
          <a:lstStyle/>
          <a:p>
            <a:r>
              <a:rPr lang="en-US" dirty="0" smtClean="0"/>
              <a:t>We can also test the power (or consistency) of the evaluation methodology</a:t>
            </a:r>
          </a:p>
          <a:p>
            <a:pPr lvl="1"/>
            <a:r>
              <a:rPr lang="en-US" dirty="0" smtClean="0"/>
              <a:t>(Bootstrap Sampling)</a:t>
            </a:r>
          </a:p>
          <a:p>
            <a:pPr lvl="1"/>
            <a:endParaRPr lang="en-US" dirty="0" smtClean="0"/>
          </a:p>
          <a:p>
            <a:r>
              <a:rPr lang="en-US" dirty="0" smtClean="0"/>
              <a:t>Given set of logged queries Q = {q</a:t>
            </a:r>
            <a:r>
              <a:rPr lang="en-US" baseline="-25000" dirty="0" smtClean="0"/>
              <a:t>1</a:t>
            </a:r>
            <a:r>
              <a:rPr lang="en-US" dirty="0" smtClean="0"/>
              <a:t>,…,</a:t>
            </a:r>
            <a:r>
              <a:rPr lang="en-US" dirty="0" err="1" smtClean="0"/>
              <a:t>q</a:t>
            </a:r>
            <a:r>
              <a:rPr lang="en-US" baseline="-25000" dirty="0" err="1" smtClean="0"/>
              <a:t>n</a:t>
            </a:r>
            <a:r>
              <a:rPr lang="en-US" dirty="0" smtClean="0"/>
              <a:t>} </a:t>
            </a:r>
          </a:p>
          <a:p>
            <a:pPr lvl="1"/>
            <a:r>
              <a:rPr lang="en-US" dirty="0"/>
              <a:t>S</a:t>
            </a:r>
            <a:r>
              <a:rPr lang="en-US" dirty="0" smtClean="0"/>
              <a:t>ample </a:t>
            </a:r>
            <a:r>
              <a:rPr lang="en-US" dirty="0"/>
              <a:t>k</a:t>
            </a:r>
            <a:r>
              <a:rPr lang="en-US" dirty="0" smtClean="0"/>
              <a:t> queries Q’ from Q with replacement</a:t>
            </a:r>
          </a:p>
          <a:p>
            <a:pPr lvl="2"/>
            <a:r>
              <a:rPr lang="en-US" dirty="0" smtClean="0"/>
              <a:t>k ≤ n</a:t>
            </a:r>
          </a:p>
          <a:p>
            <a:pPr lvl="2"/>
            <a:r>
              <a:rPr lang="en-US" dirty="0" smtClean="0"/>
              <a:t>A “bag”</a:t>
            </a:r>
          </a:p>
          <a:p>
            <a:pPr lvl="1"/>
            <a:r>
              <a:rPr lang="en-US" dirty="0" smtClean="0"/>
              <a:t>Compute whether r</a:t>
            </a:r>
            <a:r>
              <a:rPr lang="en-US" baseline="-25000" dirty="0" smtClean="0"/>
              <a:t>1</a:t>
            </a:r>
            <a:r>
              <a:rPr lang="en-US" dirty="0" smtClean="0"/>
              <a:t> wins in Q’</a:t>
            </a:r>
          </a:p>
          <a:p>
            <a:pPr lvl="1"/>
            <a:r>
              <a:rPr lang="en-US" dirty="0" smtClean="0"/>
              <a:t>Repeat m times</a:t>
            </a:r>
          </a:p>
          <a:p>
            <a:pPr lvl="1"/>
            <a:endParaRPr lang="en-US" dirty="0" smtClean="0"/>
          </a:p>
          <a:p>
            <a:r>
              <a:rPr lang="en-US" dirty="0" smtClean="0"/>
              <a:t>Power (consistency) is fraction of bags that agree</a:t>
            </a:r>
            <a:endParaRPr lang="en-US" dirty="0"/>
          </a:p>
        </p:txBody>
      </p:sp>
      <p:sp>
        <p:nvSpPr>
          <p:cNvPr id="4" name="TextBox 3"/>
          <p:cNvSpPr txBox="1"/>
          <p:nvPr/>
        </p:nvSpPr>
        <p:spPr>
          <a:xfrm>
            <a:off x="6399198" y="6412468"/>
            <a:ext cx="2516202" cy="369332"/>
          </a:xfrm>
          <a:prstGeom prst="rect">
            <a:avLst/>
          </a:prstGeom>
          <a:noFill/>
        </p:spPr>
        <p:txBody>
          <a:bodyPr wrap="none" rtlCol="0">
            <a:spAutoFit/>
          </a:bodyPr>
          <a:lstStyle/>
          <a:p>
            <a:r>
              <a:rPr lang="en-US" dirty="0" smtClean="0"/>
              <a:t>[</a:t>
            </a:r>
            <a:r>
              <a:rPr lang="en-US" dirty="0" err="1" smtClean="0"/>
              <a:t>Efron</a:t>
            </a:r>
            <a:r>
              <a:rPr lang="en-US" dirty="0" smtClean="0"/>
              <a:t> &amp; </a:t>
            </a:r>
            <a:r>
              <a:rPr lang="en-US" dirty="0" err="1" smtClean="0"/>
              <a:t>Tibshirani</a:t>
            </a:r>
            <a:r>
              <a:rPr lang="en-US" dirty="0" smtClean="0"/>
              <a:t> 1993]</a:t>
            </a:r>
            <a:endParaRPr lang="en-US" dirty="0"/>
          </a:p>
        </p:txBody>
      </p:sp>
    </p:spTree>
    <p:extLst>
      <p:ext uri="{BB962C8B-B14F-4D97-AF65-F5344CB8AC3E}">
        <p14:creationId xmlns:p14="http://schemas.microsoft.com/office/powerpoint/2010/main" val="2971290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Significance Testing</a:t>
            </a:r>
            <a:endParaRPr lang="en-US" dirty="0">
              <a:solidFill>
                <a:srgbClr val="0070C0"/>
              </a:solidFill>
            </a:endParaRPr>
          </a:p>
        </p:txBody>
      </p:sp>
      <p:sp>
        <p:nvSpPr>
          <p:cNvPr id="3" name="Content Placeholder 2"/>
          <p:cNvSpPr>
            <a:spLocks noGrp="1"/>
          </p:cNvSpPr>
          <p:nvPr>
            <p:ph idx="1"/>
          </p:nvPr>
        </p:nvSpPr>
        <p:spPr/>
        <p:txBody>
          <a:bodyPr/>
          <a:lstStyle/>
          <a:p>
            <a:r>
              <a:rPr lang="en-US" sz="2800" dirty="0" smtClean="0"/>
              <a:t>Example: log 4 queries Q = {                               }</a:t>
            </a:r>
          </a:p>
          <a:p>
            <a:endParaRPr lang="en-US" sz="2000" dirty="0"/>
          </a:p>
          <a:p>
            <a:pPr lvl="1"/>
            <a:endParaRPr lang="en-US" sz="2000" dirty="0"/>
          </a:p>
          <a:p>
            <a:endParaRPr lang="en-US" sz="2800" dirty="0" smtClean="0"/>
          </a:p>
        </p:txBody>
      </p:sp>
      <p:sp>
        <p:nvSpPr>
          <p:cNvPr id="4" name="Rectangle 3"/>
          <p:cNvSpPr/>
          <p:nvPr/>
        </p:nvSpPr>
        <p:spPr>
          <a:xfrm>
            <a:off x="5029200" y="1393364"/>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5" name="Rectangle 4"/>
          <p:cNvSpPr/>
          <p:nvPr/>
        </p:nvSpPr>
        <p:spPr>
          <a:xfrm>
            <a:off x="5638800" y="1393364"/>
            <a:ext cx="457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q</a:t>
            </a:r>
            <a:r>
              <a:rPr lang="en-US" baseline="-25000" dirty="0"/>
              <a:t>2</a:t>
            </a:r>
          </a:p>
        </p:txBody>
      </p:sp>
      <p:sp>
        <p:nvSpPr>
          <p:cNvPr id="6" name="Rectangle 5"/>
          <p:cNvSpPr/>
          <p:nvPr/>
        </p:nvSpPr>
        <p:spPr>
          <a:xfrm>
            <a:off x="6248400" y="1393364"/>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7" name="Rectangle 6"/>
          <p:cNvSpPr/>
          <p:nvPr/>
        </p:nvSpPr>
        <p:spPr>
          <a:xfrm>
            <a:off x="6858000" y="1393364"/>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4</a:t>
            </a:r>
          </a:p>
        </p:txBody>
      </p:sp>
      <p:sp>
        <p:nvSpPr>
          <p:cNvPr id="8" name="TextBox 7"/>
          <p:cNvSpPr txBox="1"/>
          <p:nvPr/>
        </p:nvSpPr>
        <p:spPr>
          <a:xfrm>
            <a:off x="6399198" y="6412468"/>
            <a:ext cx="2516202" cy="369332"/>
          </a:xfrm>
          <a:prstGeom prst="rect">
            <a:avLst/>
          </a:prstGeom>
          <a:noFill/>
        </p:spPr>
        <p:txBody>
          <a:bodyPr wrap="none" rtlCol="0">
            <a:spAutoFit/>
          </a:bodyPr>
          <a:lstStyle/>
          <a:p>
            <a:r>
              <a:rPr lang="en-US" dirty="0" smtClean="0"/>
              <a:t>[</a:t>
            </a:r>
            <a:r>
              <a:rPr lang="en-US" dirty="0" err="1" smtClean="0"/>
              <a:t>Efron</a:t>
            </a:r>
            <a:r>
              <a:rPr lang="en-US" dirty="0" smtClean="0"/>
              <a:t> &amp; </a:t>
            </a:r>
            <a:r>
              <a:rPr lang="en-US" dirty="0" err="1" smtClean="0"/>
              <a:t>Tibshirani</a:t>
            </a:r>
            <a:r>
              <a:rPr lang="en-US" dirty="0" smtClean="0"/>
              <a:t> 1993]</a:t>
            </a:r>
            <a:endParaRPr lang="en-US" dirty="0"/>
          </a:p>
        </p:txBody>
      </p:sp>
    </p:spTree>
    <p:extLst>
      <p:ext uri="{BB962C8B-B14F-4D97-AF65-F5344CB8AC3E}">
        <p14:creationId xmlns:p14="http://schemas.microsoft.com/office/powerpoint/2010/main" val="3134949956"/>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Significance Testing</a:t>
            </a:r>
            <a:endParaRPr lang="en-US" dirty="0">
              <a:solidFill>
                <a:srgbClr val="0070C0"/>
              </a:solidFill>
            </a:endParaRPr>
          </a:p>
        </p:txBody>
      </p:sp>
      <p:sp>
        <p:nvSpPr>
          <p:cNvPr id="3" name="Content Placeholder 2"/>
          <p:cNvSpPr>
            <a:spLocks noGrp="1"/>
          </p:cNvSpPr>
          <p:nvPr>
            <p:ph idx="1"/>
          </p:nvPr>
        </p:nvSpPr>
        <p:spPr/>
        <p:txBody>
          <a:bodyPr/>
          <a:lstStyle/>
          <a:p>
            <a:r>
              <a:rPr lang="en-US" sz="2800" dirty="0" smtClean="0"/>
              <a:t>Example: log 4 queries Q = {                               }</a:t>
            </a:r>
          </a:p>
          <a:p>
            <a:endParaRPr lang="en-US" sz="2000" dirty="0"/>
          </a:p>
          <a:p>
            <a:r>
              <a:rPr lang="en-US" sz="2800" dirty="0" smtClean="0"/>
              <a:t>Generate m bootstrap samples</a:t>
            </a:r>
          </a:p>
          <a:p>
            <a:pPr lvl="1"/>
            <a:r>
              <a:rPr lang="en-US" sz="2400" dirty="0" smtClean="0"/>
              <a:t>Sample w/ replacement</a:t>
            </a:r>
          </a:p>
          <a:p>
            <a:pPr lvl="1"/>
            <a:r>
              <a:rPr lang="en-US" sz="2400" dirty="0" smtClean="0"/>
              <a:t>Record who wins each sample</a:t>
            </a:r>
          </a:p>
          <a:p>
            <a:pPr lvl="1"/>
            <a:endParaRPr lang="en-US" sz="2000" dirty="0"/>
          </a:p>
          <a:p>
            <a:endParaRPr lang="en-US" sz="2800" dirty="0" smtClean="0"/>
          </a:p>
        </p:txBody>
      </p:sp>
      <p:sp>
        <p:nvSpPr>
          <p:cNvPr id="4" name="Rectangle 3"/>
          <p:cNvSpPr/>
          <p:nvPr/>
        </p:nvSpPr>
        <p:spPr>
          <a:xfrm>
            <a:off x="5029200" y="1393364"/>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5" name="Rectangle 4"/>
          <p:cNvSpPr/>
          <p:nvPr/>
        </p:nvSpPr>
        <p:spPr>
          <a:xfrm>
            <a:off x="5638800" y="1393364"/>
            <a:ext cx="457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q</a:t>
            </a:r>
            <a:r>
              <a:rPr lang="en-US" baseline="-25000" dirty="0"/>
              <a:t>2</a:t>
            </a:r>
          </a:p>
        </p:txBody>
      </p:sp>
      <p:sp>
        <p:nvSpPr>
          <p:cNvPr id="6" name="Rectangle 5"/>
          <p:cNvSpPr/>
          <p:nvPr/>
        </p:nvSpPr>
        <p:spPr>
          <a:xfrm>
            <a:off x="6248400" y="1393364"/>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7" name="Rectangle 6"/>
          <p:cNvSpPr/>
          <p:nvPr/>
        </p:nvSpPr>
        <p:spPr>
          <a:xfrm>
            <a:off x="6858000" y="1393364"/>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4</a:t>
            </a:r>
          </a:p>
        </p:txBody>
      </p:sp>
      <p:sp>
        <p:nvSpPr>
          <p:cNvPr id="29" name="TextBox 28"/>
          <p:cNvSpPr txBox="1"/>
          <p:nvPr/>
        </p:nvSpPr>
        <p:spPr>
          <a:xfrm>
            <a:off x="6399198" y="6412468"/>
            <a:ext cx="2516202" cy="369332"/>
          </a:xfrm>
          <a:prstGeom prst="rect">
            <a:avLst/>
          </a:prstGeom>
          <a:noFill/>
        </p:spPr>
        <p:txBody>
          <a:bodyPr wrap="none" rtlCol="0">
            <a:spAutoFit/>
          </a:bodyPr>
          <a:lstStyle/>
          <a:p>
            <a:r>
              <a:rPr lang="en-US" dirty="0" smtClean="0"/>
              <a:t>[</a:t>
            </a:r>
            <a:r>
              <a:rPr lang="en-US" dirty="0" err="1" smtClean="0"/>
              <a:t>Efron</a:t>
            </a:r>
            <a:r>
              <a:rPr lang="en-US" dirty="0" smtClean="0"/>
              <a:t> &amp; </a:t>
            </a:r>
            <a:r>
              <a:rPr lang="en-US" dirty="0" err="1" smtClean="0"/>
              <a:t>Tibshirani</a:t>
            </a:r>
            <a:r>
              <a:rPr lang="en-US" dirty="0" smtClean="0"/>
              <a:t> 1993]</a:t>
            </a:r>
            <a:endParaRPr lang="en-US" dirty="0"/>
          </a:p>
        </p:txBody>
      </p:sp>
      <p:sp>
        <p:nvSpPr>
          <p:cNvPr id="30" name="Rectangle 29"/>
          <p:cNvSpPr/>
          <p:nvPr/>
        </p:nvSpPr>
        <p:spPr>
          <a:xfrm>
            <a:off x="6248400" y="22332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31" name="Rectangle 30"/>
          <p:cNvSpPr/>
          <p:nvPr/>
        </p:nvSpPr>
        <p:spPr>
          <a:xfrm>
            <a:off x="6858000" y="22332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32" name="Rectangle 31"/>
          <p:cNvSpPr/>
          <p:nvPr/>
        </p:nvSpPr>
        <p:spPr>
          <a:xfrm>
            <a:off x="7467600" y="22332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33" name="Rectangle 32"/>
          <p:cNvSpPr/>
          <p:nvPr/>
        </p:nvSpPr>
        <p:spPr>
          <a:xfrm>
            <a:off x="8077200" y="22332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4</a:t>
            </a:r>
          </a:p>
        </p:txBody>
      </p:sp>
      <p:sp>
        <p:nvSpPr>
          <p:cNvPr id="34" name="Rectangle 33"/>
          <p:cNvSpPr/>
          <p:nvPr/>
        </p:nvSpPr>
        <p:spPr>
          <a:xfrm>
            <a:off x="6248400" y="4443059"/>
            <a:ext cx="457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q</a:t>
            </a:r>
            <a:r>
              <a:rPr lang="en-US" baseline="-25000" dirty="0"/>
              <a:t>2</a:t>
            </a:r>
          </a:p>
        </p:txBody>
      </p:sp>
      <p:sp>
        <p:nvSpPr>
          <p:cNvPr id="35" name="Rectangle 34"/>
          <p:cNvSpPr/>
          <p:nvPr/>
        </p:nvSpPr>
        <p:spPr>
          <a:xfrm>
            <a:off x="6858000" y="44430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4</a:t>
            </a:r>
          </a:p>
        </p:txBody>
      </p:sp>
      <p:sp>
        <p:nvSpPr>
          <p:cNvPr id="36" name="Rectangle 35"/>
          <p:cNvSpPr/>
          <p:nvPr/>
        </p:nvSpPr>
        <p:spPr>
          <a:xfrm>
            <a:off x="7467600" y="44430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37" name="Rectangle 36"/>
          <p:cNvSpPr/>
          <p:nvPr/>
        </p:nvSpPr>
        <p:spPr>
          <a:xfrm>
            <a:off x="8077200" y="4443059"/>
            <a:ext cx="457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38" name="Rectangle 37"/>
          <p:cNvSpPr/>
          <p:nvPr/>
        </p:nvSpPr>
        <p:spPr>
          <a:xfrm>
            <a:off x="6248400" y="28428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4</a:t>
            </a:r>
          </a:p>
        </p:txBody>
      </p:sp>
      <p:sp>
        <p:nvSpPr>
          <p:cNvPr id="39" name="Rectangle 38"/>
          <p:cNvSpPr/>
          <p:nvPr/>
        </p:nvSpPr>
        <p:spPr>
          <a:xfrm>
            <a:off x="6858000" y="28428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1</a:t>
            </a:r>
          </a:p>
        </p:txBody>
      </p:sp>
      <p:sp>
        <p:nvSpPr>
          <p:cNvPr id="40" name="Rectangle 39"/>
          <p:cNvSpPr/>
          <p:nvPr/>
        </p:nvSpPr>
        <p:spPr>
          <a:xfrm>
            <a:off x="7467600" y="28428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4</a:t>
            </a:r>
            <a:endParaRPr lang="en-US" baseline="-25000" dirty="0"/>
          </a:p>
        </p:txBody>
      </p:sp>
      <p:sp>
        <p:nvSpPr>
          <p:cNvPr id="41" name="Rectangle 40"/>
          <p:cNvSpPr/>
          <p:nvPr/>
        </p:nvSpPr>
        <p:spPr>
          <a:xfrm>
            <a:off x="8077200" y="2842859"/>
            <a:ext cx="457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42" name="Rectangle 41"/>
          <p:cNvSpPr/>
          <p:nvPr/>
        </p:nvSpPr>
        <p:spPr>
          <a:xfrm>
            <a:off x="6248400" y="34524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43" name="Rectangle 42"/>
          <p:cNvSpPr/>
          <p:nvPr/>
        </p:nvSpPr>
        <p:spPr>
          <a:xfrm>
            <a:off x="6858000" y="34524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44" name="Rectangle 43"/>
          <p:cNvSpPr/>
          <p:nvPr/>
        </p:nvSpPr>
        <p:spPr>
          <a:xfrm>
            <a:off x="7467600" y="34524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45" name="Rectangle 44"/>
          <p:cNvSpPr/>
          <p:nvPr/>
        </p:nvSpPr>
        <p:spPr>
          <a:xfrm>
            <a:off x="8077200" y="34524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3</a:t>
            </a:r>
            <a:endParaRPr lang="en-US" baseline="-25000" dirty="0"/>
          </a:p>
        </p:txBody>
      </p:sp>
      <p:sp>
        <p:nvSpPr>
          <p:cNvPr id="46" name="TextBox 45"/>
          <p:cNvSpPr txBox="1"/>
          <p:nvPr/>
        </p:nvSpPr>
        <p:spPr>
          <a:xfrm rot="5400000">
            <a:off x="7268881" y="3843047"/>
            <a:ext cx="513106" cy="646331"/>
          </a:xfrm>
          <a:prstGeom prst="rect">
            <a:avLst/>
          </a:prstGeom>
          <a:noFill/>
        </p:spPr>
        <p:txBody>
          <a:bodyPr wrap="none" rtlCol="0">
            <a:spAutoFit/>
          </a:bodyPr>
          <a:lstStyle/>
          <a:p>
            <a:r>
              <a:rPr lang="en-US" sz="3600" b="1" dirty="0" smtClean="0"/>
              <a:t>…</a:t>
            </a:r>
            <a:endParaRPr lang="en-US" sz="3600" b="1" dirty="0"/>
          </a:p>
        </p:txBody>
      </p:sp>
    </p:spTree>
    <p:extLst>
      <p:ext uri="{BB962C8B-B14F-4D97-AF65-F5344CB8AC3E}">
        <p14:creationId xmlns:p14="http://schemas.microsoft.com/office/powerpoint/2010/main" val="3502828140"/>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Significance Testing</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Example: log 4 queries Q = {                               }</a:t>
            </a:r>
          </a:p>
          <a:p>
            <a:endParaRPr lang="en-US" sz="2000" dirty="0"/>
          </a:p>
          <a:p>
            <a:r>
              <a:rPr lang="en-US" sz="2800" dirty="0" smtClean="0"/>
              <a:t>Generate m bootstrap samples</a:t>
            </a:r>
          </a:p>
          <a:p>
            <a:pPr lvl="1"/>
            <a:r>
              <a:rPr lang="en-US" sz="2400" dirty="0" smtClean="0"/>
              <a:t>Sample w/ replacement</a:t>
            </a:r>
          </a:p>
          <a:p>
            <a:pPr lvl="1"/>
            <a:r>
              <a:rPr lang="en-US" sz="2400" dirty="0" smtClean="0"/>
              <a:t>Record who wins each sample</a:t>
            </a:r>
          </a:p>
          <a:p>
            <a:pPr lvl="1"/>
            <a:endParaRPr lang="en-US" sz="2000" dirty="0"/>
          </a:p>
          <a:p>
            <a:r>
              <a:rPr lang="en-US" sz="2800" dirty="0" smtClean="0"/>
              <a:t>E.g., r</a:t>
            </a:r>
            <a:r>
              <a:rPr lang="en-US" sz="2800" baseline="-25000" dirty="0" smtClean="0"/>
              <a:t>1</a:t>
            </a:r>
            <a:r>
              <a:rPr lang="en-US" sz="2800" dirty="0" smtClean="0"/>
              <a:t> wins in 74% of samples</a:t>
            </a:r>
          </a:p>
          <a:p>
            <a:pPr lvl="1"/>
            <a:r>
              <a:rPr lang="en-US" sz="2400" dirty="0" smtClean="0"/>
              <a:t>Suppose we know r</a:t>
            </a:r>
            <a:r>
              <a:rPr lang="en-US" sz="2400" baseline="-25000" dirty="0" smtClean="0"/>
              <a:t>1</a:t>
            </a:r>
            <a:r>
              <a:rPr lang="en-US" sz="2400" dirty="0" smtClean="0"/>
              <a:t> &gt; r</a:t>
            </a:r>
            <a:r>
              <a:rPr lang="en-US" sz="2400" baseline="-25000" dirty="0" smtClean="0"/>
              <a:t>2</a:t>
            </a:r>
          </a:p>
          <a:p>
            <a:pPr lvl="1"/>
            <a:r>
              <a:rPr lang="en-US" sz="2400" dirty="0" smtClean="0"/>
              <a:t>We’d make the wrong conclusion 26% of the time</a:t>
            </a:r>
          </a:p>
          <a:p>
            <a:pPr lvl="1"/>
            <a:r>
              <a:rPr lang="en-US" sz="2400" dirty="0" smtClean="0"/>
              <a:t>More queries = higher confidence (more consistent)</a:t>
            </a:r>
          </a:p>
        </p:txBody>
      </p:sp>
      <p:sp>
        <p:nvSpPr>
          <p:cNvPr id="29" name="TextBox 28"/>
          <p:cNvSpPr txBox="1"/>
          <p:nvPr/>
        </p:nvSpPr>
        <p:spPr>
          <a:xfrm>
            <a:off x="6399198" y="6412468"/>
            <a:ext cx="2516202" cy="369332"/>
          </a:xfrm>
          <a:prstGeom prst="rect">
            <a:avLst/>
          </a:prstGeom>
          <a:noFill/>
        </p:spPr>
        <p:txBody>
          <a:bodyPr wrap="none" rtlCol="0">
            <a:spAutoFit/>
          </a:bodyPr>
          <a:lstStyle/>
          <a:p>
            <a:r>
              <a:rPr lang="en-US" dirty="0" smtClean="0"/>
              <a:t>[</a:t>
            </a:r>
            <a:r>
              <a:rPr lang="en-US" dirty="0" err="1" smtClean="0"/>
              <a:t>Efron</a:t>
            </a:r>
            <a:r>
              <a:rPr lang="en-US" dirty="0" smtClean="0"/>
              <a:t> &amp; </a:t>
            </a:r>
            <a:r>
              <a:rPr lang="en-US" dirty="0" err="1" smtClean="0"/>
              <a:t>Tibshirani</a:t>
            </a:r>
            <a:r>
              <a:rPr lang="en-US" dirty="0" smtClean="0"/>
              <a:t> 1993]</a:t>
            </a:r>
            <a:endParaRPr lang="en-US" dirty="0"/>
          </a:p>
        </p:txBody>
      </p:sp>
      <p:sp>
        <p:nvSpPr>
          <p:cNvPr id="34" name="Rectangle 33"/>
          <p:cNvSpPr/>
          <p:nvPr/>
        </p:nvSpPr>
        <p:spPr>
          <a:xfrm>
            <a:off x="5029200" y="1393364"/>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35" name="Rectangle 34"/>
          <p:cNvSpPr/>
          <p:nvPr/>
        </p:nvSpPr>
        <p:spPr>
          <a:xfrm>
            <a:off x="5638800" y="1393364"/>
            <a:ext cx="457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q</a:t>
            </a:r>
            <a:r>
              <a:rPr lang="en-US" baseline="-25000" dirty="0"/>
              <a:t>2</a:t>
            </a:r>
          </a:p>
        </p:txBody>
      </p:sp>
      <p:sp>
        <p:nvSpPr>
          <p:cNvPr id="36" name="Rectangle 35"/>
          <p:cNvSpPr/>
          <p:nvPr/>
        </p:nvSpPr>
        <p:spPr>
          <a:xfrm>
            <a:off x="6248400" y="1393364"/>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37" name="Rectangle 36"/>
          <p:cNvSpPr/>
          <p:nvPr/>
        </p:nvSpPr>
        <p:spPr>
          <a:xfrm>
            <a:off x="6858000" y="1393364"/>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4</a:t>
            </a:r>
          </a:p>
        </p:txBody>
      </p:sp>
      <p:sp>
        <p:nvSpPr>
          <p:cNvPr id="38" name="Rectangle 37"/>
          <p:cNvSpPr/>
          <p:nvPr/>
        </p:nvSpPr>
        <p:spPr>
          <a:xfrm>
            <a:off x="6248400" y="22332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39" name="Rectangle 38"/>
          <p:cNvSpPr/>
          <p:nvPr/>
        </p:nvSpPr>
        <p:spPr>
          <a:xfrm>
            <a:off x="6858000" y="22332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40" name="Rectangle 39"/>
          <p:cNvSpPr/>
          <p:nvPr/>
        </p:nvSpPr>
        <p:spPr>
          <a:xfrm>
            <a:off x="7467600" y="22332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41" name="Rectangle 40"/>
          <p:cNvSpPr/>
          <p:nvPr/>
        </p:nvSpPr>
        <p:spPr>
          <a:xfrm>
            <a:off x="8077200" y="22332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4</a:t>
            </a:r>
          </a:p>
        </p:txBody>
      </p:sp>
      <p:sp>
        <p:nvSpPr>
          <p:cNvPr id="42" name="Rectangle 41"/>
          <p:cNvSpPr/>
          <p:nvPr/>
        </p:nvSpPr>
        <p:spPr>
          <a:xfrm>
            <a:off x="6248400" y="4443059"/>
            <a:ext cx="457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q</a:t>
            </a:r>
            <a:r>
              <a:rPr lang="en-US" baseline="-25000" dirty="0"/>
              <a:t>2</a:t>
            </a:r>
          </a:p>
        </p:txBody>
      </p:sp>
      <p:sp>
        <p:nvSpPr>
          <p:cNvPr id="43" name="Rectangle 42"/>
          <p:cNvSpPr/>
          <p:nvPr/>
        </p:nvSpPr>
        <p:spPr>
          <a:xfrm>
            <a:off x="6858000" y="44430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4</a:t>
            </a:r>
          </a:p>
        </p:txBody>
      </p:sp>
      <p:sp>
        <p:nvSpPr>
          <p:cNvPr id="44" name="Rectangle 43"/>
          <p:cNvSpPr/>
          <p:nvPr/>
        </p:nvSpPr>
        <p:spPr>
          <a:xfrm>
            <a:off x="7467600" y="44430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45" name="Rectangle 44"/>
          <p:cNvSpPr/>
          <p:nvPr/>
        </p:nvSpPr>
        <p:spPr>
          <a:xfrm>
            <a:off x="8077200" y="4443059"/>
            <a:ext cx="457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46" name="Rectangle 45"/>
          <p:cNvSpPr/>
          <p:nvPr/>
        </p:nvSpPr>
        <p:spPr>
          <a:xfrm>
            <a:off x="6248400" y="28428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4</a:t>
            </a:r>
          </a:p>
        </p:txBody>
      </p:sp>
      <p:sp>
        <p:nvSpPr>
          <p:cNvPr id="47" name="Rectangle 46"/>
          <p:cNvSpPr/>
          <p:nvPr/>
        </p:nvSpPr>
        <p:spPr>
          <a:xfrm>
            <a:off x="6858000" y="28428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1</a:t>
            </a:r>
          </a:p>
        </p:txBody>
      </p:sp>
      <p:sp>
        <p:nvSpPr>
          <p:cNvPr id="48" name="Rectangle 47"/>
          <p:cNvSpPr/>
          <p:nvPr/>
        </p:nvSpPr>
        <p:spPr>
          <a:xfrm>
            <a:off x="7467600" y="28428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4</a:t>
            </a:r>
            <a:endParaRPr lang="en-US" baseline="-25000" dirty="0"/>
          </a:p>
        </p:txBody>
      </p:sp>
      <p:sp>
        <p:nvSpPr>
          <p:cNvPr id="49" name="Rectangle 48"/>
          <p:cNvSpPr/>
          <p:nvPr/>
        </p:nvSpPr>
        <p:spPr>
          <a:xfrm>
            <a:off x="8077200" y="2842859"/>
            <a:ext cx="457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50" name="Rectangle 49"/>
          <p:cNvSpPr/>
          <p:nvPr/>
        </p:nvSpPr>
        <p:spPr>
          <a:xfrm>
            <a:off x="6248400" y="34524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51" name="Rectangle 50"/>
          <p:cNvSpPr/>
          <p:nvPr/>
        </p:nvSpPr>
        <p:spPr>
          <a:xfrm>
            <a:off x="6858000" y="34524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52" name="Rectangle 51"/>
          <p:cNvSpPr/>
          <p:nvPr/>
        </p:nvSpPr>
        <p:spPr>
          <a:xfrm>
            <a:off x="7467600" y="34524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a:t>3</a:t>
            </a:r>
          </a:p>
        </p:txBody>
      </p:sp>
      <p:sp>
        <p:nvSpPr>
          <p:cNvPr id="53" name="Rectangle 52"/>
          <p:cNvSpPr/>
          <p:nvPr/>
        </p:nvSpPr>
        <p:spPr>
          <a:xfrm>
            <a:off x="8077200" y="3452459"/>
            <a:ext cx="457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q</a:t>
            </a:r>
            <a:r>
              <a:rPr lang="en-US" baseline="-25000" dirty="0" smtClean="0"/>
              <a:t>3</a:t>
            </a:r>
            <a:endParaRPr lang="en-US" baseline="-25000" dirty="0"/>
          </a:p>
        </p:txBody>
      </p:sp>
      <p:sp>
        <p:nvSpPr>
          <p:cNvPr id="54" name="TextBox 53"/>
          <p:cNvSpPr txBox="1"/>
          <p:nvPr/>
        </p:nvSpPr>
        <p:spPr>
          <a:xfrm rot="5400000">
            <a:off x="7268881" y="3843047"/>
            <a:ext cx="513106" cy="646331"/>
          </a:xfrm>
          <a:prstGeom prst="rect">
            <a:avLst/>
          </a:prstGeom>
          <a:noFill/>
        </p:spPr>
        <p:txBody>
          <a:bodyPr wrap="none" rtlCol="0">
            <a:spAutoFit/>
          </a:bodyPr>
          <a:lstStyle/>
          <a:p>
            <a:r>
              <a:rPr lang="en-US" sz="3600" b="1" dirty="0" smtClean="0"/>
              <a:t>…</a:t>
            </a:r>
            <a:endParaRPr lang="en-US" sz="3600" b="1" dirty="0"/>
          </a:p>
        </p:txBody>
      </p:sp>
    </p:spTree>
    <p:extLst>
      <p:ext uri="{BB962C8B-B14F-4D97-AF65-F5344CB8AC3E}">
        <p14:creationId xmlns:p14="http://schemas.microsoft.com/office/powerpoint/2010/main" val="2308247087"/>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Significance Testing</a:t>
            </a:r>
            <a:endParaRPr lang="en-US"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Many other statistical tests exist</a:t>
            </a:r>
          </a:p>
          <a:p>
            <a:pPr lvl="1"/>
            <a:r>
              <a:rPr lang="en-US" dirty="0" smtClean="0"/>
              <a:t>Assumes a dataset sample from a population</a:t>
            </a:r>
          </a:p>
          <a:p>
            <a:pPr lvl="2"/>
            <a:r>
              <a:rPr lang="en-US" dirty="0" smtClean="0"/>
              <a:t>Query logs with clicks</a:t>
            </a:r>
          </a:p>
          <a:p>
            <a:pPr lvl="1"/>
            <a:r>
              <a:rPr lang="en-US" dirty="0" smtClean="0"/>
              <a:t>Tests on a measured quantity</a:t>
            </a:r>
          </a:p>
          <a:p>
            <a:pPr lvl="2"/>
            <a:r>
              <a:rPr lang="en-US" dirty="0" smtClean="0"/>
              <a:t>Each query has signed score indicating preference</a:t>
            </a:r>
          </a:p>
          <a:p>
            <a:pPr lvl="2"/>
            <a:r>
              <a:rPr lang="en-US" dirty="0" smtClean="0"/>
              <a:t>Is the aggregate score noticeably different from 0?</a:t>
            </a:r>
          </a:p>
          <a:p>
            <a:pPr lvl="2"/>
            <a:endParaRPr lang="en-US" sz="1000" dirty="0" smtClean="0"/>
          </a:p>
          <a:p>
            <a:pPr lvl="1"/>
            <a:endParaRPr lang="en-US" sz="1000" dirty="0" smtClean="0"/>
          </a:p>
          <a:p>
            <a:pPr lvl="1"/>
            <a:r>
              <a:rPr lang="en-US" dirty="0" smtClean="0"/>
              <a:t>More sensitive binomial tests</a:t>
            </a:r>
          </a:p>
          <a:p>
            <a:pPr lvl="1"/>
            <a:r>
              <a:rPr lang="en-US" i="1" dirty="0" smtClean="0"/>
              <a:t>t</a:t>
            </a:r>
            <a:r>
              <a:rPr lang="en-US" dirty="0" smtClean="0"/>
              <a:t>-Test</a:t>
            </a:r>
          </a:p>
          <a:p>
            <a:pPr lvl="1"/>
            <a:endParaRPr lang="en-US" dirty="0" smtClean="0"/>
          </a:p>
          <a:p>
            <a:pPr lvl="1"/>
            <a:r>
              <a:rPr lang="en-US" sz="2000" dirty="0" smtClean="0"/>
              <a:t>Also see [</a:t>
            </a:r>
            <a:r>
              <a:rPr lang="en-US" sz="2000" dirty="0" err="1" smtClean="0"/>
              <a:t>Smucker</a:t>
            </a:r>
            <a:r>
              <a:rPr lang="en-US" sz="2000" dirty="0" smtClean="0"/>
              <a:t> et al., 2009] for another comparison of various statistical tests</a:t>
            </a:r>
          </a:p>
        </p:txBody>
      </p:sp>
    </p:spTree>
    <p:extLst>
      <p:ext uri="{BB962C8B-B14F-4D97-AF65-F5344CB8AC3E}">
        <p14:creationId xmlns:p14="http://schemas.microsoft.com/office/powerpoint/2010/main" val="19245038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Design</a:t>
            </a:r>
            <a:endParaRPr lang="en-US" dirty="0"/>
          </a:p>
        </p:txBody>
      </p:sp>
      <p:graphicFrame>
        <p:nvGraphicFramePr>
          <p:cNvPr id="5" name="Table 2"/>
          <p:cNvGraphicFramePr>
            <a:graphicFrameLocks noGrp="1"/>
          </p:cNvGraphicFramePr>
          <p:nvPr>
            <p:extLst>
              <p:ext uri="{D42A27DB-BD31-4B8C-83A1-F6EECF244321}">
                <p14:modId xmlns:p14="http://schemas.microsoft.com/office/powerpoint/2010/main" val="3752064185"/>
              </p:ext>
            </p:extLst>
          </p:nvPr>
        </p:nvGraphicFramePr>
        <p:xfrm>
          <a:off x="712331" y="1067113"/>
          <a:ext cx="7834552" cy="1925319"/>
        </p:xfrm>
        <a:graphic>
          <a:graphicData uri="http://schemas.openxmlformats.org/drawingml/2006/table">
            <a:tbl>
              <a:tblPr firstRow="1" bandRow="1">
                <a:tableStyleId>{F5AB1C69-6EDB-4FF4-983F-18BD219EF322}</a:tableStyleId>
              </a:tblPr>
              <a:tblGrid>
                <a:gridCol w="3917276"/>
                <a:gridCol w="3917276"/>
              </a:tblGrid>
              <a:tr h="370840">
                <a:tc gridSpan="2">
                  <a:txBody>
                    <a:bodyPr/>
                    <a:lstStyle/>
                    <a:p>
                      <a:pPr algn="ctr"/>
                      <a:r>
                        <a:rPr lang="en-US" dirty="0" smtClean="0"/>
                        <a:t>Lab Study</a:t>
                      </a:r>
                      <a:endParaRPr lang="en-US" dirty="0"/>
                    </a:p>
                  </a:txBody>
                  <a:tcPr/>
                </a:tc>
                <a:tc hMerge="1">
                  <a:txBody>
                    <a:bodyPr/>
                    <a:lstStyle/>
                    <a:p>
                      <a:endParaRPr lang="en-US"/>
                    </a:p>
                  </a:txBody>
                  <a:tcPr/>
                </a:tc>
              </a:tr>
              <a:tr h="370840">
                <a:tc>
                  <a:txBody>
                    <a:bodyPr/>
                    <a:lstStyle/>
                    <a:p>
                      <a:r>
                        <a:rPr lang="en-US" dirty="0" smtClean="0"/>
                        <a:t>Ask users to come to the lab, where they </a:t>
                      </a:r>
                      <a:r>
                        <a:rPr lang="en-US" baseline="0" dirty="0" smtClean="0"/>
                        <a:t>perform a specific task while you record online behavior.</a:t>
                      </a:r>
                      <a:endParaRPr lang="en-US"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285750" indent="-285750">
                        <a:buFont typeface="Arial" pitchFamily="34" charset="0"/>
                        <a:buChar char="•"/>
                      </a:pPr>
                      <a:r>
                        <a:rPr lang="en-US" dirty="0" smtClean="0"/>
                        <a:t>Controlled Task</a:t>
                      </a:r>
                    </a:p>
                    <a:p>
                      <a:pPr marL="285750" indent="-285750">
                        <a:buFont typeface="Arial" pitchFamily="34" charset="0"/>
                        <a:buChar char="•"/>
                      </a:pPr>
                      <a:r>
                        <a:rPr lang="en-US" dirty="0" smtClean="0"/>
                        <a:t>Controlled</a:t>
                      </a:r>
                      <a:r>
                        <a:rPr lang="en-US" baseline="0" dirty="0" smtClean="0"/>
                        <a:t> Environment</a:t>
                      </a:r>
                    </a:p>
                  </a:txBody>
                  <a:tcPr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r>
              <a:tr h="370840">
                <a:tc gridSpan="2">
                  <a:txBody>
                    <a:bodyPr/>
                    <a:lstStyle/>
                    <a:p>
                      <a:r>
                        <a:rPr lang="en-US" b="1" dirty="0" smtClean="0"/>
                        <a:t>Example</a:t>
                      </a:r>
                      <a:r>
                        <a:rPr lang="en-US" dirty="0" smtClean="0"/>
                        <a:t>:</a:t>
                      </a:r>
                      <a:r>
                        <a:rPr lang="en-US" baseline="0" dirty="0" smtClean="0"/>
                        <a:t> </a:t>
                      </a:r>
                      <a:r>
                        <a:rPr lang="en-US" sz="1800" baseline="0" dirty="0" smtClean="0"/>
                        <a:t>Users sit in front of an eye tracker while finding the answers to questions using a specific search engine [</a:t>
                      </a:r>
                      <a:r>
                        <a:rPr lang="en-US" sz="1800" baseline="0" dirty="0" err="1" smtClean="0"/>
                        <a:t>Granka</a:t>
                      </a:r>
                      <a:r>
                        <a:rPr lang="en-US" sz="1800" baseline="0" dirty="0" smtClean="0"/>
                        <a:t> et al. </a:t>
                      </a:r>
                      <a:r>
                        <a:rPr lang="en-US" sz="1800" baseline="0" smtClean="0"/>
                        <a:t>2004</a:t>
                      </a:r>
                      <a:r>
                        <a:rPr lang="en-US" sz="1800" baseline="0" dirty="0" smtClean="0"/>
                        <a:t>]</a:t>
                      </a:r>
                      <a:endParaRPr lang="en-US" sz="1800" dirty="0"/>
                    </a:p>
                  </a:txBody>
                  <a:tcPr>
                    <a:lnT w="57150" cap="flat" cmpd="sng" algn="ctr">
                      <a:solidFill>
                        <a:schemeClr val="bg1"/>
                      </a:solidFill>
                      <a:prstDash val="solid"/>
                      <a:round/>
                      <a:headEnd type="none" w="med" len="med"/>
                      <a:tailEnd type="none" w="med" len="med"/>
                    </a:lnT>
                  </a:tcPr>
                </a:tc>
                <a:tc hMerge="1">
                  <a:txBody>
                    <a:bodyPr/>
                    <a:lstStyle/>
                    <a:p>
                      <a:pPr marL="285750" indent="-285750">
                        <a:buFont typeface="Arial" pitchFamily="34" charset="0"/>
                        <a:buChar char="•"/>
                      </a:pPr>
                      <a:endParaRPr lang="en-US" baseline="0" dirty="0" smtClean="0"/>
                    </a:p>
                  </a:txBody>
                  <a:tcPr/>
                </a:tc>
              </a:tr>
            </a:tbl>
          </a:graphicData>
        </a:graphic>
      </p:graphicFrame>
      <p:graphicFrame>
        <p:nvGraphicFramePr>
          <p:cNvPr id="6" name="Table 2"/>
          <p:cNvGraphicFramePr>
            <a:graphicFrameLocks noGrp="1"/>
          </p:cNvGraphicFramePr>
          <p:nvPr>
            <p:extLst>
              <p:ext uri="{D42A27DB-BD31-4B8C-83A1-F6EECF244321}">
                <p14:modId xmlns:p14="http://schemas.microsoft.com/office/powerpoint/2010/main" val="1867169572"/>
              </p:ext>
            </p:extLst>
          </p:nvPr>
        </p:nvGraphicFramePr>
        <p:xfrm>
          <a:off x="712331" y="3198572"/>
          <a:ext cx="7834552" cy="1650999"/>
        </p:xfrm>
        <a:graphic>
          <a:graphicData uri="http://schemas.openxmlformats.org/drawingml/2006/table">
            <a:tbl>
              <a:tblPr firstRow="1" bandRow="1">
                <a:tableStyleId>{21E4AEA4-8DFA-4A89-87EB-49C32662AFE0}</a:tableStyleId>
              </a:tblPr>
              <a:tblGrid>
                <a:gridCol w="3917276"/>
                <a:gridCol w="3917276"/>
              </a:tblGrid>
              <a:tr h="0">
                <a:tc gridSpan="2">
                  <a:txBody>
                    <a:bodyPr/>
                    <a:lstStyle/>
                    <a:p>
                      <a:pPr algn="ctr"/>
                      <a:r>
                        <a:rPr lang="en-US" dirty="0" smtClean="0"/>
                        <a:t>Controlled</a:t>
                      </a:r>
                      <a:r>
                        <a:rPr lang="en-US" baseline="0" dirty="0" smtClean="0"/>
                        <a:t> Task  Field Study</a:t>
                      </a:r>
                      <a:endParaRPr lang="en-US" dirty="0"/>
                    </a:p>
                  </a:txBody>
                  <a:tcPr/>
                </a:tc>
                <a:tc hMerge="1">
                  <a:txBody>
                    <a:bodyPr/>
                    <a:lstStyle/>
                    <a:p>
                      <a:endParaRPr lang="en-US"/>
                    </a:p>
                  </a:txBody>
                  <a:tcPr/>
                </a:tc>
              </a:tr>
              <a:tr h="370840">
                <a:tc>
                  <a:txBody>
                    <a:bodyPr/>
                    <a:lstStyle/>
                    <a:p>
                      <a:r>
                        <a:rPr lang="en-US" dirty="0" smtClean="0"/>
                        <a:t>Ask volunteers to complete a</a:t>
                      </a:r>
                      <a:r>
                        <a:rPr lang="en-US" baseline="0" dirty="0" smtClean="0"/>
                        <a:t> specific task using your system but on their computer.</a:t>
                      </a:r>
                      <a:endParaRPr lang="en-US"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285750" indent="-285750">
                        <a:buFont typeface="Arial" pitchFamily="34" charset="0"/>
                        <a:buChar char="•"/>
                      </a:pPr>
                      <a:r>
                        <a:rPr lang="en-US" dirty="0" smtClean="0"/>
                        <a:t>Controlled Task</a:t>
                      </a:r>
                    </a:p>
                    <a:p>
                      <a:pPr marL="285750" indent="-285750">
                        <a:buFont typeface="Arial" pitchFamily="34" charset="0"/>
                        <a:buChar char="•"/>
                      </a:pPr>
                      <a:r>
                        <a:rPr lang="en-US" dirty="0" smtClean="0"/>
                        <a:t>Uncontrolled Environment</a:t>
                      </a:r>
                    </a:p>
                  </a:txBody>
                  <a:tcPr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r>
              <a:tr h="370840">
                <a:tc gridSpan="2">
                  <a:txBody>
                    <a:bodyPr/>
                    <a:lstStyle/>
                    <a:p>
                      <a:r>
                        <a:rPr lang="en-US" b="1" dirty="0" smtClean="0"/>
                        <a:t>Example</a:t>
                      </a:r>
                      <a:r>
                        <a:rPr lang="en-US" dirty="0" smtClean="0"/>
                        <a:t>: Crowdsourcing</a:t>
                      </a:r>
                      <a:r>
                        <a:rPr lang="en-US" baseline="0" dirty="0" smtClean="0"/>
                        <a:t> tasks</a:t>
                      </a:r>
                      <a:endParaRPr lang="en-US" b="1" dirty="0"/>
                    </a:p>
                  </a:txBody>
                  <a:tcPr>
                    <a:lnT w="57150" cap="flat" cmpd="sng" algn="ctr">
                      <a:solidFill>
                        <a:schemeClr val="bg1"/>
                      </a:solidFill>
                      <a:prstDash val="solid"/>
                      <a:round/>
                      <a:headEnd type="none" w="med" len="med"/>
                      <a:tailEnd type="none" w="med" len="med"/>
                    </a:lnT>
                  </a:tcPr>
                </a:tc>
                <a:tc hMerge="1">
                  <a:txBody>
                    <a:bodyPr/>
                    <a:lstStyle/>
                    <a:p>
                      <a:pPr marL="285750" indent="-285750">
                        <a:buFont typeface="Arial" pitchFamily="34" charset="0"/>
                        <a:buChar char="•"/>
                      </a:pPr>
                      <a:endParaRPr lang="en-US" dirty="0"/>
                    </a:p>
                  </a:txBody>
                  <a:tcPr/>
                </a:tc>
              </a:tr>
            </a:tbl>
          </a:graphicData>
        </a:graphic>
      </p:graphicFrame>
      <p:graphicFrame>
        <p:nvGraphicFramePr>
          <p:cNvPr id="7" name="Table 7"/>
          <p:cNvGraphicFramePr>
            <a:graphicFrameLocks noGrp="1"/>
          </p:cNvGraphicFramePr>
          <p:nvPr>
            <p:extLst>
              <p:ext uri="{D42A27DB-BD31-4B8C-83A1-F6EECF244321}">
                <p14:modId xmlns:p14="http://schemas.microsoft.com/office/powerpoint/2010/main" val="4044507706"/>
              </p:ext>
            </p:extLst>
          </p:nvPr>
        </p:nvGraphicFramePr>
        <p:xfrm>
          <a:off x="712331" y="5061599"/>
          <a:ext cx="7824210" cy="1650999"/>
        </p:xfrm>
        <a:graphic>
          <a:graphicData uri="http://schemas.openxmlformats.org/drawingml/2006/table">
            <a:tbl>
              <a:tblPr firstRow="1" bandRow="1">
                <a:tableStyleId>{00A15C55-8517-42AA-B614-E9B94910E393}</a:tableStyleId>
              </a:tblPr>
              <a:tblGrid>
                <a:gridCol w="3912105"/>
                <a:gridCol w="3912105"/>
              </a:tblGrid>
              <a:tr h="140412">
                <a:tc gridSpan="2">
                  <a:txBody>
                    <a:bodyPr/>
                    <a:lstStyle/>
                    <a:p>
                      <a:pPr algn="ctr"/>
                      <a:r>
                        <a:rPr lang="en-US" dirty="0" smtClean="0"/>
                        <a:t>General</a:t>
                      </a:r>
                      <a:r>
                        <a:rPr lang="en-US" baseline="0" dirty="0" smtClean="0"/>
                        <a:t> Usage  </a:t>
                      </a:r>
                      <a:r>
                        <a:rPr lang="en-US" dirty="0" smtClean="0"/>
                        <a:t>Field Study</a:t>
                      </a:r>
                      <a:endParaRPr lang="en-US" dirty="0"/>
                    </a:p>
                  </a:txBody>
                  <a:tcPr/>
                </a:tc>
                <a:tc hMerge="1">
                  <a:txBody>
                    <a:bodyPr/>
                    <a:lstStyle/>
                    <a:p>
                      <a:endParaRPr lang="en-US"/>
                    </a:p>
                  </a:txBody>
                  <a:tcPr/>
                </a:tc>
              </a:tr>
              <a:tr h="370840">
                <a:tc>
                  <a:txBody>
                    <a:bodyPr/>
                    <a:lstStyle/>
                    <a:p>
                      <a:r>
                        <a:rPr lang="en-US" dirty="0" smtClean="0"/>
                        <a:t>Ask volunteers to use your system for whatever they find it useful for</a:t>
                      </a:r>
                      <a:r>
                        <a:rPr lang="en-US" baseline="0" dirty="0" smtClean="0"/>
                        <a:t> over a longer period of time</a:t>
                      </a:r>
                      <a:endParaRPr lang="en-US"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marL="285750" indent="-285750">
                        <a:buFont typeface="Arial" pitchFamily="34" charset="0"/>
                        <a:buChar char="•"/>
                      </a:pPr>
                      <a:r>
                        <a:rPr lang="en-US" dirty="0" smtClean="0"/>
                        <a:t>Uncontrolled Task</a:t>
                      </a:r>
                    </a:p>
                    <a:p>
                      <a:pPr marL="285750" indent="-285750">
                        <a:buFont typeface="Arial" pitchFamily="34" charset="0"/>
                        <a:buChar char="•"/>
                      </a:pPr>
                      <a:r>
                        <a:rPr lang="en-US" dirty="0" smtClean="0"/>
                        <a:t>Uncontrolled Environment</a:t>
                      </a:r>
                      <a:endParaRPr lang="en-US" dirty="0"/>
                    </a:p>
                  </a:txBody>
                  <a:tcPr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r>
              <a:tr h="370840">
                <a:tc gridSpan="2">
                  <a:txBody>
                    <a:bodyPr/>
                    <a:lstStyle/>
                    <a:p>
                      <a:r>
                        <a:rPr lang="en-US" b="1" dirty="0" smtClean="0"/>
                        <a:t>Example</a:t>
                      </a:r>
                      <a:r>
                        <a:rPr lang="en-US" dirty="0" smtClean="0"/>
                        <a:t>: Track</a:t>
                      </a:r>
                      <a:r>
                        <a:rPr lang="en-US" baseline="0" dirty="0" smtClean="0"/>
                        <a:t> cursor position on web search results page [Huang et al. 2011]</a:t>
                      </a:r>
                      <a:endParaRPr lang="en-US" dirty="0"/>
                    </a:p>
                  </a:txBody>
                  <a:tcPr>
                    <a:lnT w="57150" cap="flat" cmpd="sng" algn="ctr">
                      <a:solidFill>
                        <a:schemeClr val="bg1"/>
                      </a:solidFill>
                      <a:prstDash val="solid"/>
                      <a:round/>
                      <a:headEnd type="none" w="med" len="med"/>
                      <a:tailEnd type="none" w="med" len="med"/>
                    </a:lnT>
                  </a:tcPr>
                </a:tc>
                <a:tc hMerge="1">
                  <a:txBody>
                    <a:bodyPr/>
                    <a:lstStyle/>
                    <a:p>
                      <a:pPr marL="285750" indent="-285750">
                        <a:buFont typeface="Arial" pitchFamily="34" charset="0"/>
                        <a:buChar char="•"/>
                      </a:pPr>
                      <a:endParaRPr lang="en-US" dirty="0"/>
                    </a:p>
                  </a:txBody>
                  <a:tcPr/>
                </a:tc>
              </a:tr>
            </a:tbl>
          </a:graphicData>
        </a:graphic>
      </p:graphicFrame>
    </p:spTree>
    <p:extLst>
      <p:ext uri="{BB962C8B-B14F-4D97-AF65-F5344CB8AC3E}">
        <p14:creationId xmlns:p14="http://schemas.microsoft.com/office/powerpoint/2010/main" val="2030053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Evaluation Demo</a:t>
            </a:r>
            <a:endParaRPr lang="en-US" dirty="0">
              <a:solidFill>
                <a:srgbClr val="0070C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9048359"/>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Summary of </a:t>
            </a:r>
            <a:r>
              <a:rPr lang="en-US">
                <a:solidFill>
                  <a:srgbClr val="0070C0"/>
                </a:solidFill>
              </a:rPr>
              <a:t>Part </a:t>
            </a:r>
            <a:r>
              <a:rPr lang="en-US" smtClean="0"/>
              <a:t>3</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sz="2800" dirty="0" smtClean="0"/>
              <a:t>Provided a recipe for evaluation</a:t>
            </a:r>
          </a:p>
          <a:p>
            <a:pPr lvl="1"/>
            <a:r>
              <a:rPr lang="en-US" sz="2400" dirty="0" smtClean="0"/>
              <a:t>Blind test, minimally disruptive of natural usage context</a:t>
            </a:r>
          </a:p>
          <a:p>
            <a:pPr lvl="1"/>
            <a:r>
              <a:rPr lang="en-US" sz="2400" dirty="0" smtClean="0"/>
              <a:t>A number of implementation alternatives reviewed</a:t>
            </a:r>
          </a:p>
          <a:p>
            <a:pPr lvl="1"/>
            <a:r>
              <a:rPr lang="en-US" sz="2400" dirty="0" smtClean="0"/>
              <a:t>Proxy implementation presented</a:t>
            </a:r>
          </a:p>
          <a:p>
            <a:pPr lvl="1"/>
            <a:r>
              <a:rPr lang="en-US" sz="2400" dirty="0" smtClean="0"/>
              <a:t>Demonstration of logging, interleaving, and analysis</a:t>
            </a:r>
          </a:p>
          <a:p>
            <a:pPr lvl="1"/>
            <a:endParaRPr lang="en-US" sz="2000" dirty="0" smtClean="0"/>
          </a:p>
          <a:p>
            <a:r>
              <a:rPr lang="en-US" sz="2800" dirty="0" smtClean="0"/>
              <a:t>Interleaving reference implementation</a:t>
            </a:r>
          </a:p>
          <a:p>
            <a:pPr lvl="1"/>
            <a:r>
              <a:rPr lang="en-US" sz="2400" dirty="0" smtClean="0"/>
              <a:t>Combining document rankings</a:t>
            </a:r>
          </a:p>
          <a:p>
            <a:pPr lvl="1"/>
            <a:r>
              <a:rPr lang="en-US" sz="2400" dirty="0" smtClean="0"/>
              <a:t>Credit assignment</a:t>
            </a:r>
          </a:p>
          <a:p>
            <a:pPr lvl="1"/>
            <a:endParaRPr lang="en-US" sz="2200" dirty="0" smtClean="0"/>
          </a:p>
          <a:p>
            <a:r>
              <a:rPr lang="en-US" sz="2800" dirty="0" smtClean="0"/>
              <a:t>Overview of significance testing</a:t>
            </a:r>
          </a:p>
          <a:p>
            <a:pPr marL="0" indent="0">
              <a:buNone/>
            </a:pPr>
            <a:endParaRPr lang="en-US" sz="1000" dirty="0" smtClean="0"/>
          </a:p>
        </p:txBody>
      </p:sp>
    </p:spTree>
    <p:extLst>
      <p:ext uri="{BB962C8B-B14F-4D97-AF65-F5344CB8AC3E}">
        <p14:creationId xmlns:p14="http://schemas.microsoft.com/office/powerpoint/2010/main" val="2354306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en-US" dirty="0" smtClean="0"/>
              <a:t>Practical Online Retrieval Evaluation</a:t>
            </a:r>
            <a:br>
              <a:rPr lang="en-US" dirty="0" smtClean="0"/>
            </a:br>
            <a:r>
              <a:rPr lang="en-US" dirty="0" smtClean="0"/>
              <a:t>Part 4</a:t>
            </a:r>
            <a:endParaRPr lang="en-US" dirty="0"/>
          </a:p>
        </p:txBody>
      </p:sp>
      <p:sp>
        <p:nvSpPr>
          <p:cNvPr id="3" name="Subtitle 2"/>
          <p:cNvSpPr>
            <a:spLocks noGrp="1"/>
          </p:cNvSpPr>
          <p:nvPr>
            <p:ph type="subTitle" idx="1"/>
          </p:nvPr>
        </p:nvSpPr>
        <p:spPr>
          <a:xfrm>
            <a:off x="840397" y="3886200"/>
            <a:ext cx="7488883" cy="1752600"/>
          </a:xfrm>
        </p:spPr>
        <p:txBody>
          <a:bodyPr/>
          <a:lstStyle/>
          <a:p>
            <a:r>
              <a:rPr lang="en-US" dirty="0" smtClean="0"/>
              <a:t>Filip Radlinski (Microsoft)</a:t>
            </a:r>
          </a:p>
          <a:p>
            <a:r>
              <a:rPr lang="en-US" dirty="0" smtClean="0"/>
              <a:t>Katja Hofmann (University of Amsterdam)</a:t>
            </a:r>
            <a:endParaRPr lang="en-US" dirty="0"/>
          </a:p>
        </p:txBody>
      </p:sp>
    </p:spTree>
    <p:extLst>
      <p:ext uri="{BB962C8B-B14F-4D97-AF65-F5344CB8AC3E}">
        <p14:creationId xmlns:p14="http://schemas.microsoft.com/office/powerpoint/2010/main" val="2902129600"/>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Outline</a:t>
            </a:r>
            <a:endParaRPr lang="en-US" dirty="0">
              <a:solidFill>
                <a:srgbClr val="0070C0"/>
              </a:solidFill>
            </a:endParaRPr>
          </a:p>
        </p:txBody>
      </p:sp>
      <p:sp>
        <p:nvSpPr>
          <p:cNvPr id="3" name="Content Placeholder 2"/>
          <p:cNvSpPr>
            <a:spLocks noGrp="1"/>
          </p:cNvSpPr>
          <p:nvPr>
            <p:ph idx="1"/>
          </p:nvPr>
        </p:nvSpPr>
        <p:spPr/>
        <p:txBody>
          <a:bodyPr>
            <a:noAutofit/>
          </a:bodyPr>
          <a:lstStyle/>
          <a:p>
            <a:r>
              <a:rPr lang="en-US" sz="2600" b="1" dirty="0" smtClean="0">
                <a:solidFill>
                  <a:srgbClr val="0070C0"/>
                </a:solidFill>
              </a:rPr>
              <a:t>Part 1: Overview of Online Evaluation</a:t>
            </a:r>
          </a:p>
          <a:p>
            <a:pPr marL="0" indent="0">
              <a:buNone/>
            </a:pPr>
            <a:endParaRPr lang="en-US" sz="1900" dirty="0" smtClean="0"/>
          </a:p>
          <a:p>
            <a:r>
              <a:rPr lang="en-US" sz="2600" b="1" dirty="0" smtClean="0">
                <a:solidFill>
                  <a:srgbClr val="0070C0"/>
                </a:solidFill>
              </a:rPr>
              <a:t>Part 2: </a:t>
            </a:r>
            <a:r>
              <a:rPr lang="en-US" sz="2600" b="1" dirty="0">
                <a:solidFill>
                  <a:srgbClr val="0070C0"/>
                </a:solidFill>
              </a:rPr>
              <a:t>Relative Ranking Level Evaluation</a:t>
            </a:r>
            <a:endParaRPr lang="en-US" sz="2600" b="1" dirty="0" smtClean="0">
              <a:solidFill>
                <a:srgbClr val="0070C0"/>
              </a:solidFill>
            </a:endParaRPr>
          </a:p>
          <a:p>
            <a:endParaRPr lang="en-US" sz="2600" b="1" dirty="0" smtClean="0">
              <a:solidFill>
                <a:srgbClr val="0070C0"/>
              </a:solidFill>
            </a:endParaRPr>
          </a:p>
          <a:p>
            <a:r>
              <a:rPr lang="en-US" sz="2600" b="1" dirty="0" smtClean="0">
                <a:solidFill>
                  <a:srgbClr val="0070C0"/>
                </a:solidFill>
              </a:rPr>
              <a:t>Part 3: End-to-End, From Design to Analysis</a:t>
            </a:r>
          </a:p>
          <a:p>
            <a:pPr marL="0" indent="0">
              <a:buNone/>
            </a:pPr>
            <a:endParaRPr lang="en-US" sz="1900" b="1" dirty="0" smtClean="0">
              <a:solidFill>
                <a:srgbClr val="0070C0"/>
              </a:solidFill>
            </a:endParaRPr>
          </a:p>
          <a:p>
            <a:r>
              <a:rPr lang="en-US" sz="2600" b="1" dirty="0" smtClean="0">
                <a:solidFill>
                  <a:srgbClr val="0070C0"/>
                </a:solidFill>
              </a:rPr>
              <a:t>Part 4: Extensions and Open Problems</a:t>
            </a:r>
          </a:p>
          <a:p>
            <a:pPr lvl="1"/>
            <a:r>
              <a:rPr lang="en-US" sz="2000" dirty="0" smtClean="0"/>
              <a:t>Interleaving algorithm alternatives</a:t>
            </a:r>
          </a:p>
          <a:p>
            <a:pPr lvl="1"/>
            <a:r>
              <a:rPr lang="en-US" sz="2000" dirty="0" smtClean="0"/>
              <a:t>Are all clicks equal </a:t>
            </a:r>
            <a:r>
              <a:rPr lang="en-US" sz="2000" dirty="0" smtClean="0">
                <a:sym typeface="Wingdings" panose="05000000000000000000" pitchFamily="2" charset="2"/>
              </a:rPr>
              <a:t> </a:t>
            </a:r>
            <a:r>
              <a:rPr lang="en-US" sz="2000" dirty="0" smtClean="0"/>
              <a:t>Increasing sensitivity of all metrics</a:t>
            </a:r>
          </a:p>
          <a:p>
            <a:pPr lvl="1"/>
            <a:r>
              <a:rPr lang="en-US" sz="2000" dirty="0" smtClean="0"/>
              <a:t>Other ways we can use interleaving data</a:t>
            </a:r>
          </a:p>
          <a:p>
            <a:pPr marL="0" indent="0">
              <a:buNone/>
            </a:pPr>
            <a:endParaRPr lang="en-US" sz="2600" b="1" dirty="0" smtClean="0">
              <a:solidFill>
                <a:srgbClr val="0070C0"/>
              </a:solidFill>
            </a:endParaRPr>
          </a:p>
        </p:txBody>
      </p:sp>
    </p:spTree>
    <p:extLst>
      <p:ext uri="{BB962C8B-B14F-4D97-AF65-F5344CB8AC3E}">
        <p14:creationId xmlns:p14="http://schemas.microsoft.com/office/powerpoint/2010/main" val="1785683019"/>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Biases in Interleaving</a:t>
            </a:r>
            <a:endParaRPr lang="en-US" dirty="0"/>
          </a:p>
        </p:txBody>
      </p:sp>
      <p:sp>
        <p:nvSpPr>
          <p:cNvPr id="3" name="Content Placeholder 2"/>
          <p:cNvSpPr>
            <a:spLocks noGrp="1"/>
          </p:cNvSpPr>
          <p:nvPr>
            <p:ph idx="1"/>
          </p:nvPr>
        </p:nvSpPr>
        <p:spPr>
          <a:xfrm>
            <a:off x="359532" y="1349829"/>
            <a:ext cx="8216432" cy="5211519"/>
          </a:xfrm>
        </p:spPr>
        <p:txBody>
          <a:bodyPr>
            <a:noAutofit/>
          </a:bodyPr>
          <a:lstStyle/>
          <a:p>
            <a:r>
              <a:rPr lang="en-US" dirty="0"/>
              <a:t>Both </a:t>
            </a:r>
            <a:r>
              <a:rPr lang="en-US" dirty="0" smtClean="0"/>
              <a:t>algorithms so far can </a:t>
            </a:r>
            <a:r>
              <a:rPr lang="en-US" dirty="0"/>
              <a:t>be broken</a:t>
            </a:r>
          </a:p>
          <a:p>
            <a:pPr lvl="1"/>
            <a:r>
              <a:rPr lang="en-US" dirty="0" smtClean="0"/>
              <a:t>There were </a:t>
            </a:r>
            <a:r>
              <a:rPr lang="en-US" dirty="0"/>
              <a:t>contrived edge cases</a:t>
            </a:r>
          </a:p>
          <a:p>
            <a:pPr lvl="1"/>
            <a:endParaRPr lang="en-US" sz="1800" dirty="0"/>
          </a:p>
          <a:p>
            <a:r>
              <a:rPr lang="en-US" dirty="0"/>
              <a:t>These cases seem to have </a:t>
            </a:r>
            <a:r>
              <a:rPr lang="en-US" dirty="0" smtClean="0"/>
              <a:t>no/low </a:t>
            </a:r>
            <a:r>
              <a:rPr lang="en-US" dirty="0"/>
              <a:t>impact across many real </a:t>
            </a:r>
            <a:r>
              <a:rPr lang="en-US" dirty="0" smtClean="0"/>
              <a:t>experiments…</a:t>
            </a:r>
          </a:p>
          <a:p>
            <a:pPr lvl="1"/>
            <a:r>
              <a:rPr lang="en-US" dirty="0" smtClean="0"/>
              <a:t>The algorithms here are probably not necessary for “practical” evaluations</a:t>
            </a:r>
          </a:p>
          <a:p>
            <a:pPr marL="457200" lvl="1" indent="0">
              <a:buNone/>
            </a:pPr>
            <a:endParaRPr lang="en-US" dirty="0" smtClean="0"/>
          </a:p>
          <a:p>
            <a:pPr marL="457200" lvl="1" indent="0">
              <a:buNone/>
            </a:pPr>
            <a:r>
              <a:rPr lang="en-US" sz="3200" dirty="0" smtClean="0"/>
              <a:t>But can we avoid the breaking cases completely?</a:t>
            </a:r>
            <a:endParaRPr lang="en-US" sz="3200" dirty="0"/>
          </a:p>
          <a:p>
            <a:endParaRPr lang="en-US" sz="1800" dirty="0"/>
          </a:p>
          <a:p>
            <a:pPr marL="457200" lvl="1" indent="0">
              <a:buNone/>
            </a:pPr>
            <a:endParaRPr lang="en-US" dirty="0"/>
          </a:p>
          <a:p>
            <a:pPr lvl="1"/>
            <a:endParaRPr lang="en-US" dirty="0"/>
          </a:p>
        </p:txBody>
      </p:sp>
    </p:spTree>
    <p:extLst>
      <p:ext uri="{BB962C8B-B14F-4D97-AF65-F5344CB8AC3E}">
        <p14:creationId xmlns:p14="http://schemas.microsoft.com/office/powerpoint/2010/main" val="3160108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Biases: </a:t>
            </a:r>
            <a:br>
              <a:rPr lang="en-US" dirty="0" smtClean="0"/>
            </a:br>
            <a:r>
              <a:rPr lang="en-US" dirty="0" smtClean="0"/>
              <a:t>Probabilistic Interleaving</a:t>
            </a:r>
            <a:endParaRPr lang="en-GB" dirty="0"/>
          </a:p>
        </p:txBody>
      </p:sp>
      <p:sp>
        <p:nvSpPr>
          <p:cNvPr id="3" name="Content Placeholder 2"/>
          <p:cNvSpPr>
            <a:spLocks noGrp="1"/>
          </p:cNvSpPr>
          <p:nvPr>
            <p:ph idx="1"/>
          </p:nvPr>
        </p:nvSpPr>
        <p:spPr>
          <a:xfrm>
            <a:off x="457200" y="1794163"/>
            <a:ext cx="8229600" cy="4830763"/>
          </a:xfrm>
        </p:spPr>
        <p:txBody>
          <a:bodyPr/>
          <a:lstStyle/>
          <a:p>
            <a:r>
              <a:rPr lang="en-US" dirty="0" smtClean="0"/>
              <a:t>An alternative interleaving algorithm</a:t>
            </a:r>
          </a:p>
          <a:p>
            <a:r>
              <a:rPr lang="en-US" dirty="0" smtClean="0"/>
              <a:t>Similar to Team Draft, but</a:t>
            </a:r>
          </a:p>
          <a:p>
            <a:pPr lvl="1"/>
            <a:r>
              <a:rPr lang="en-US" dirty="0" smtClean="0"/>
              <a:t>Toss a coin every pick</a:t>
            </a:r>
          </a:p>
          <a:p>
            <a:pPr lvl="1"/>
            <a:r>
              <a:rPr lang="en-US" dirty="0" smtClean="0"/>
              <a:t>Don’t always pick the top result</a:t>
            </a:r>
          </a:p>
          <a:p>
            <a:pPr lvl="1"/>
            <a:r>
              <a:rPr lang="en-US" dirty="0" smtClean="0"/>
              <a:t>Assign credit based on all possible assignments</a:t>
            </a:r>
          </a:p>
        </p:txBody>
      </p:sp>
    </p:spTree>
    <p:extLst>
      <p:ext uri="{BB962C8B-B14F-4D97-AF65-F5344CB8AC3E}">
        <p14:creationId xmlns:p14="http://schemas.microsoft.com/office/powerpoint/2010/main" val="2991791163"/>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44" y="1142984"/>
            <a:ext cx="4000528" cy="3293209"/>
          </a:xfrm>
          <a:prstGeom prst="rect">
            <a:avLst/>
          </a:prstGeom>
          <a:solidFill>
            <a:srgbClr val="92D050"/>
          </a:solidFill>
          <a:ln>
            <a:solidFill>
              <a:schemeClr val="tx1"/>
            </a:solidFill>
          </a:ln>
        </p:spPr>
        <p:txBody>
          <a:bodyPr wrap="square" rtlCol="0">
            <a:spAutoFit/>
          </a:bodyPr>
          <a:lstStyle/>
          <a:p>
            <a:pPr algn="ctr"/>
            <a:r>
              <a:rPr lang="en-GB" sz="1600" b="1" dirty="0" smtClean="0">
                <a:latin typeface="Calibri" pitchFamily="34" charset="0"/>
              </a:rPr>
              <a:t>Ranking A</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buAutoNum type="arabicPeriod" startAt="2"/>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buAutoNum type="arabicPeriod" startAt="3"/>
            </a:pPr>
            <a:r>
              <a:rPr lang="en-GB" sz="1600" dirty="0" smtClean="0">
                <a:latin typeface="Calibri" pitchFamily="34" charset="0"/>
              </a:rPr>
              <a:t>Napa Valley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4.	Been There | Tips | Napa Valley</a:t>
            </a:r>
          </a:p>
          <a:p>
            <a:pPr marL="342900" indent="-342900"/>
            <a:r>
              <a:rPr lang="en-GB" sz="1600" dirty="0" smtClean="0">
                <a:latin typeface="Calibri" pitchFamily="34" charset="0"/>
              </a:rPr>
              <a:t>	www.ivebeenthere.co.uk/tips/16681</a:t>
            </a:r>
          </a:p>
          <a:p>
            <a:pPr marL="342900" indent="-342900"/>
            <a:r>
              <a:rPr lang="en-GB" sz="1600" dirty="0" smtClean="0">
                <a:latin typeface="Calibri" pitchFamily="34" charset="0"/>
              </a:rPr>
              <a:t>5.	Napa Valley Wineries and Wine</a:t>
            </a:r>
          </a:p>
          <a:p>
            <a:pPr marL="342900" indent="-342900"/>
            <a:r>
              <a:rPr lang="en-GB" sz="1600" dirty="0" smtClean="0">
                <a:latin typeface="Calibri" pitchFamily="34" charset="0"/>
              </a:rPr>
              <a:t>	www.napavintners.com</a:t>
            </a:r>
          </a:p>
          <a:p>
            <a:pPr marL="342900" indent="-342900"/>
            <a:r>
              <a:rPr lang="en-GB" sz="1600" dirty="0" smtClean="0">
                <a:latin typeface="Calibri" pitchFamily="34" charset="0"/>
              </a:rPr>
              <a:t>6.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p:txBody>
      </p:sp>
      <p:sp>
        <p:nvSpPr>
          <p:cNvPr id="7" name="TextBox 6"/>
          <p:cNvSpPr txBox="1"/>
          <p:nvPr/>
        </p:nvSpPr>
        <p:spPr>
          <a:xfrm>
            <a:off x="4929190" y="1142984"/>
            <a:ext cx="3929122" cy="3293209"/>
          </a:xfrm>
          <a:prstGeom prst="rect">
            <a:avLst/>
          </a:prstGeom>
          <a:solidFill>
            <a:schemeClr val="accent1"/>
          </a:solidFill>
          <a:ln>
            <a:solidFill>
              <a:schemeClr val="tx1"/>
            </a:solidFill>
          </a:ln>
        </p:spPr>
        <p:txBody>
          <a:bodyPr wrap="square" rtlCol="0">
            <a:spAutoFit/>
          </a:bodyPr>
          <a:lstStyle/>
          <a:p>
            <a:pPr algn="ctr"/>
            <a:r>
              <a:rPr lang="en-GB" sz="1600" b="1" dirty="0" smtClean="0">
                <a:latin typeface="Calibri" pitchFamily="34" charset="0"/>
              </a:rPr>
              <a:t>Ranking B</a:t>
            </a:r>
          </a:p>
          <a:p>
            <a:pPr marL="342900" indent="-342900"/>
            <a:r>
              <a:rPr lang="en-GB" sz="1600" dirty="0" smtClean="0">
                <a:latin typeface="Calibri" pitchFamily="34" charset="0"/>
              </a:rPr>
              <a:t>1.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r>
              <a:rPr lang="en-GB" sz="1600" dirty="0" smtClean="0">
                <a:latin typeface="Calibri" pitchFamily="34" charset="0"/>
              </a:rPr>
              <a:t>2.	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3.	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r>
              <a:rPr lang="en-GB" sz="1600" dirty="0" smtClean="0">
                <a:latin typeface="Calibri" pitchFamily="34" charset="0"/>
              </a:rPr>
              <a:t>4.	Napa Valley Hotels – Bed and Breakfast...</a:t>
            </a:r>
          </a:p>
          <a:p>
            <a:pPr marL="342900" indent="-342900"/>
            <a:r>
              <a:rPr lang="en-GB" sz="1600" dirty="0" smtClean="0">
                <a:latin typeface="Calibri" pitchFamily="34" charset="0"/>
              </a:rPr>
              <a:t>	www.napalinks.com</a:t>
            </a:r>
          </a:p>
          <a:p>
            <a:pPr marL="342900" indent="-342900"/>
            <a:r>
              <a:rPr lang="en-GB" sz="1600" dirty="0" smtClean="0">
                <a:latin typeface="Calibri" pitchFamily="34" charset="0"/>
              </a:rPr>
              <a:t>5.	NapaValley.org</a:t>
            </a:r>
          </a:p>
          <a:p>
            <a:pPr marL="342900" indent="-342900"/>
            <a:r>
              <a:rPr lang="en-GB" sz="1600" dirty="0" smtClean="0">
                <a:latin typeface="Calibri" pitchFamily="34" charset="0"/>
              </a:rPr>
              <a:t>	www.napavalley.org</a:t>
            </a:r>
          </a:p>
          <a:p>
            <a:pPr marL="342900" indent="-342900"/>
            <a:r>
              <a:rPr lang="en-GB" sz="1600" dirty="0" smtClean="0">
                <a:latin typeface="Calibri" pitchFamily="34" charset="0"/>
              </a:rPr>
              <a:t>6.	The Napa Valley Marathon</a:t>
            </a:r>
          </a:p>
          <a:p>
            <a:pPr marL="342900" indent="-342900"/>
            <a:r>
              <a:rPr lang="en-GB" sz="1600" dirty="0" smtClean="0">
                <a:latin typeface="Calibri" pitchFamily="34" charset="0"/>
              </a:rPr>
              <a:t>	www.napavalleymarathon.org</a:t>
            </a:r>
            <a:endParaRPr lang="en-GB" sz="1600" dirty="0">
              <a:latin typeface="Calibri" pitchFamily="34" charset="0"/>
            </a:endParaRPr>
          </a:p>
        </p:txBody>
      </p:sp>
      <p:sp>
        <p:nvSpPr>
          <p:cNvPr id="14" name="Rectangle 13"/>
          <p:cNvSpPr/>
          <p:nvPr/>
        </p:nvSpPr>
        <p:spPr>
          <a:xfrm>
            <a:off x="2581976" y="3143248"/>
            <a:ext cx="4000528" cy="371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588864" y="3969155"/>
            <a:ext cx="2592288" cy="252028"/>
            <a:chOff x="467544" y="368660"/>
            <a:chExt cx="2592288" cy="252028"/>
          </a:xfrm>
        </p:grpSpPr>
        <p:cxnSp>
          <p:nvCxnSpPr>
            <p:cNvPr id="35" name="Straight Connector 34"/>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2587419" y="3465513"/>
            <a:ext cx="3979917" cy="33924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586507" y="4383361"/>
            <a:ext cx="3979571" cy="1515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01622" y="5400702"/>
            <a:ext cx="693747" cy="69374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584361" y="6387921"/>
            <a:ext cx="3979571" cy="470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84615" y="3143248"/>
            <a:ext cx="4000528" cy="3785652"/>
          </a:xfrm>
          <a:prstGeom prst="rect">
            <a:avLst/>
          </a:prstGeom>
          <a:noFill/>
          <a:ln>
            <a:solidFill>
              <a:schemeClr val="tx1"/>
            </a:solidFill>
          </a:ln>
        </p:spPr>
        <p:txBody>
          <a:bodyPr wrap="square" rtlCol="0">
            <a:spAutoFit/>
          </a:bodyPr>
          <a:lstStyle/>
          <a:p>
            <a:pPr algn="ctr"/>
            <a:r>
              <a:rPr lang="en-GB" sz="1600" b="1" dirty="0" smtClean="0">
                <a:latin typeface="Calibri" pitchFamily="34" charset="0"/>
              </a:rPr>
              <a:t>Presented Ranking</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r>
              <a:rPr lang="en-GB" sz="1600" dirty="0" smtClean="0">
                <a:latin typeface="Calibri" pitchFamily="34" charset="0"/>
              </a:rPr>
              <a:t>2.    Napa </a:t>
            </a:r>
            <a:r>
              <a:rPr lang="en-GB" sz="1600" dirty="0">
                <a:latin typeface="Calibri" pitchFamily="34" charset="0"/>
              </a:rPr>
              <a:t>Valley Wineries – Plan your wine</a:t>
            </a:r>
            <a:r>
              <a:rPr lang="en-GB" sz="1600" dirty="0" smtClean="0">
                <a:latin typeface="Calibri" pitchFamily="34" charset="0"/>
              </a:rPr>
              <a:t>...</a:t>
            </a:r>
            <a:endParaRPr lang="en-GB" sz="1600" dirty="0">
              <a:latin typeface="Calibri" pitchFamily="34" charset="0"/>
            </a:endParaRPr>
          </a:p>
          <a:p>
            <a:pPr marL="342900" indent="-342900"/>
            <a:r>
              <a:rPr lang="en-GB" sz="1600" dirty="0">
                <a:latin typeface="Calibri" pitchFamily="34" charset="0"/>
              </a:rPr>
              <a:t>	</a:t>
            </a:r>
            <a:r>
              <a:rPr lang="en-GB" sz="1600" dirty="0" smtClean="0">
                <a:latin typeface="Calibri" pitchFamily="34" charset="0"/>
              </a:rPr>
              <a:t>www.napavalley.com/wineries</a:t>
            </a:r>
            <a:endParaRPr lang="en-GB" sz="1600" dirty="0">
              <a:latin typeface="Calibri" pitchFamily="34" charset="0"/>
            </a:endParaRPr>
          </a:p>
          <a:p>
            <a:pPr marL="342900" indent="-342900"/>
            <a:r>
              <a:rPr lang="en-GB" sz="1600" dirty="0" smtClean="0">
                <a:latin typeface="Calibri" pitchFamily="34" charset="0"/>
              </a:rPr>
              <a:t>3.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r>
              <a:rPr lang="en-GB" sz="1600" dirty="0" smtClean="0">
                <a:latin typeface="Calibri" pitchFamily="34" charset="0"/>
              </a:rPr>
              <a:t>4.	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r>
              <a:rPr lang="en-GB" sz="1600" dirty="0" smtClean="0">
                <a:latin typeface="Calibri" pitchFamily="34" charset="0"/>
              </a:rPr>
              <a:t>5.	Napa Valley Hotels – Bed and Breakfast...</a:t>
            </a:r>
          </a:p>
          <a:p>
            <a:pPr marL="342900" indent="-342900"/>
            <a:r>
              <a:rPr lang="en-GB" sz="1600" dirty="0" smtClean="0">
                <a:latin typeface="Calibri" pitchFamily="34" charset="0"/>
              </a:rPr>
              <a:t>	www.napalinks.com </a:t>
            </a:r>
          </a:p>
          <a:p>
            <a:pPr marL="342900" indent="-342900">
              <a:buAutoNum type="arabicPeriod" startAt="6"/>
            </a:pPr>
            <a:r>
              <a:rPr lang="en-GB" sz="1600" dirty="0" smtClean="0">
                <a:latin typeface="Calibri" pitchFamily="34" charset="0"/>
              </a:rPr>
              <a:t>Napa </a:t>
            </a:r>
            <a:r>
              <a:rPr lang="en-GB" sz="1600" dirty="0">
                <a:latin typeface="Calibri" pitchFamily="34" charset="0"/>
              </a:rPr>
              <a:t>V</a:t>
            </a:r>
            <a:r>
              <a:rPr lang="en-GB" sz="1600" dirty="0" smtClean="0">
                <a:latin typeface="Calibri" pitchFamily="34" charset="0"/>
              </a:rPr>
              <a:t>alley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7	NapaValley.org</a:t>
            </a:r>
          </a:p>
          <a:p>
            <a:pPr marL="342900" indent="-342900"/>
            <a:r>
              <a:rPr lang="en-GB" sz="1600" dirty="0" smtClean="0">
                <a:latin typeface="Calibri" pitchFamily="34" charset="0"/>
              </a:rPr>
              <a:t>	www.napavalley.org</a:t>
            </a:r>
          </a:p>
        </p:txBody>
      </p:sp>
      <p:sp>
        <p:nvSpPr>
          <p:cNvPr id="23" name="TextBox 22"/>
          <p:cNvSpPr txBox="1"/>
          <p:nvPr/>
        </p:nvSpPr>
        <p:spPr>
          <a:xfrm>
            <a:off x="888643" y="5525036"/>
            <a:ext cx="296214" cy="369332"/>
          </a:xfrm>
          <a:prstGeom prst="rect">
            <a:avLst/>
          </a:prstGeom>
          <a:noFill/>
        </p:spPr>
        <p:txBody>
          <a:bodyPr wrap="square" rtlCol="0">
            <a:spAutoFit/>
          </a:bodyPr>
          <a:lstStyle/>
          <a:p>
            <a:r>
              <a:rPr lang="en-GB" dirty="0" smtClean="0"/>
              <a:t>A</a:t>
            </a:r>
            <a:endParaRPr lang="en-GB" dirty="0"/>
          </a:p>
        </p:txBody>
      </p:sp>
      <p:sp>
        <p:nvSpPr>
          <p:cNvPr id="25" name="TextBox 24"/>
          <p:cNvSpPr txBox="1"/>
          <p:nvPr/>
        </p:nvSpPr>
        <p:spPr>
          <a:xfrm>
            <a:off x="888642" y="5537916"/>
            <a:ext cx="321972" cy="369332"/>
          </a:xfrm>
          <a:prstGeom prst="rect">
            <a:avLst/>
          </a:prstGeom>
          <a:noFill/>
        </p:spPr>
        <p:txBody>
          <a:bodyPr wrap="square" rtlCol="0">
            <a:spAutoFit/>
          </a:bodyPr>
          <a:lstStyle/>
          <a:p>
            <a:r>
              <a:rPr lang="en-GB" dirty="0" smtClean="0"/>
              <a:t>B</a:t>
            </a:r>
            <a:endParaRPr lang="en-GB" dirty="0"/>
          </a:p>
        </p:txBody>
      </p:sp>
      <p:grpSp>
        <p:nvGrpSpPr>
          <p:cNvPr id="27" name="Group 26"/>
          <p:cNvGrpSpPr/>
          <p:nvPr/>
        </p:nvGrpSpPr>
        <p:grpSpPr>
          <a:xfrm>
            <a:off x="611560" y="1556792"/>
            <a:ext cx="2592288" cy="252028"/>
            <a:chOff x="467544" y="368660"/>
            <a:chExt cx="2592288" cy="252028"/>
          </a:xfrm>
        </p:grpSpPr>
        <p:cxnSp>
          <p:nvCxnSpPr>
            <p:cNvPr id="4" name="Straight Connector 3"/>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436096" y="1556792"/>
            <a:ext cx="2592288" cy="252028"/>
            <a:chOff x="467544" y="368660"/>
            <a:chExt cx="2592288" cy="252028"/>
          </a:xfrm>
        </p:grpSpPr>
        <p:cxnSp>
          <p:nvCxnSpPr>
            <p:cNvPr id="29" name="Straight Connector 28"/>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436096" y="2060848"/>
            <a:ext cx="2592288" cy="252028"/>
            <a:chOff x="467544" y="368660"/>
            <a:chExt cx="2592288" cy="252028"/>
          </a:xfrm>
        </p:grpSpPr>
        <p:cxnSp>
          <p:nvCxnSpPr>
            <p:cNvPr id="32" name="Straight Connector 31"/>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88864" y="2060848"/>
            <a:ext cx="2592288" cy="252028"/>
            <a:chOff x="467544" y="368660"/>
            <a:chExt cx="2592288" cy="252028"/>
          </a:xfrm>
        </p:grpSpPr>
        <p:cxnSp>
          <p:nvCxnSpPr>
            <p:cNvPr id="38" name="Straight Connector 37"/>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36096" y="2543966"/>
            <a:ext cx="2592288" cy="252028"/>
            <a:chOff x="467544" y="368660"/>
            <a:chExt cx="2592288" cy="252028"/>
          </a:xfrm>
        </p:grpSpPr>
        <p:cxnSp>
          <p:nvCxnSpPr>
            <p:cNvPr id="41" name="Straight Connector 40"/>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434242" y="6393418"/>
            <a:ext cx="2701765" cy="369332"/>
          </a:xfrm>
          <a:prstGeom prst="rect">
            <a:avLst/>
          </a:prstGeom>
        </p:spPr>
        <p:txBody>
          <a:bodyPr wrap="none">
            <a:spAutoFit/>
          </a:bodyPr>
          <a:lstStyle/>
          <a:p>
            <a:pPr lvl="1"/>
            <a:r>
              <a:rPr lang="en-US" dirty="0" smtClean="0"/>
              <a:t>[Hofmann et al. 2011]</a:t>
            </a:r>
            <a:endParaRPr lang="en-US" dirty="0"/>
          </a:p>
        </p:txBody>
      </p:sp>
      <p:cxnSp>
        <p:nvCxnSpPr>
          <p:cNvPr id="43" name="Straight Arrow Connector 42"/>
          <p:cNvCxnSpPr/>
          <p:nvPr/>
        </p:nvCxnSpPr>
        <p:spPr>
          <a:xfrm>
            <a:off x="3589096" y="1736812"/>
            <a:ext cx="127807" cy="172870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678878" y="1736812"/>
            <a:ext cx="613202" cy="269938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419872" y="2186862"/>
            <a:ext cx="169224" cy="178229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785756" y="2789588"/>
            <a:ext cx="506326" cy="213867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itle 1"/>
          <p:cNvSpPr>
            <a:spLocks noGrp="1"/>
          </p:cNvSpPr>
          <p:nvPr>
            <p:ph type="title"/>
          </p:nvPr>
        </p:nvSpPr>
        <p:spPr>
          <a:xfrm>
            <a:off x="457200" y="0"/>
            <a:ext cx="8229600" cy="1143000"/>
          </a:xfrm>
        </p:spPr>
        <p:txBody>
          <a:bodyPr/>
          <a:lstStyle/>
          <a:p>
            <a:r>
              <a:rPr lang="en-GB" dirty="0" smtClean="0">
                <a:solidFill>
                  <a:srgbClr val="0070C0"/>
                </a:solidFill>
              </a:rPr>
              <a:t>Probabilistic Interleaving (</a:t>
            </a:r>
            <a:r>
              <a:rPr lang="en-GB" dirty="0" smtClean="0"/>
              <a:t>1)</a:t>
            </a:r>
            <a:endParaRPr lang="en-GB" dirty="0">
              <a:solidFill>
                <a:srgbClr val="0070C0"/>
              </a:solidFill>
            </a:endParaRPr>
          </a:p>
        </p:txBody>
      </p:sp>
      <p:sp>
        <p:nvSpPr>
          <p:cNvPr id="11" name="Rectangle 10"/>
          <p:cNvSpPr/>
          <p:nvPr/>
        </p:nvSpPr>
        <p:spPr>
          <a:xfrm>
            <a:off x="2600623" y="5369594"/>
            <a:ext cx="3963234" cy="1493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600623" y="3455408"/>
            <a:ext cx="3963234" cy="48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2600623" y="3941183"/>
            <a:ext cx="3963234" cy="48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2600623" y="4406830"/>
            <a:ext cx="3963234" cy="48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600623" y="4893192"/>
            <a:ext cx="3963234" cy="48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8586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autoRev="1" fill="hold" grpId="1" nodeType="clickEffect">
                                  <p:stCondLst>
                                    <p:cond delay="0"/>
                                  </p:stCondLst>
                                  <p:childTnLst>
                                    <p:animMotion origin="layout" path="M 0 0  L 0 -0.33302  E" pathEditMode="relative" ptsTypes="">
                                      <p:cBhvr>
                                        <p:cTn id="10" dur="520" fill="hold"/>
                                        <p:tgtEl>
                                          <p:spTgt spid="12"/>
                                        </p:tgtEl>
                                        <p:attrNameLst>
                                          <p:attrName>ppt_x</p:attrName>
                                          <p:attrName>ppt_y</p:attrName>
                                        </p:attrNameLst>
                                      </p:cBhvr>
                                    </p:animMotion>
                                  </p:childTnLst>
                                </p:cTn>
                              </p:par>
                              <p:par>
                                <p:cTn id="11" presetID="6" presetClass="emph" presetSubtype="0" repeatCount="4000" autoRev="1" fill="hold" grpId="0" nodeType="withEffect">
                                  <p:stCondLst>
                                    <p:cond delay="0"/>
                                  </p:stCondLst>
                                  <p:childTnLst>
                                    <p:animScale>
                                      <p:cBhvr>
                                        <p:cTn id="12" dur="130" fill="hold"/>
                                        <p:tgtEl>
                                          <p:spTgt spid="12"/>
                                        </p:tgtEl>
                                      </p:cBhvr>
                                      <p:by x="100000" y="0"/>
                                    </p:animScale>
                                  </p:childTnLst>
                                </p:cTn>
                              </p:par>
                            </p:childTnLst>
                          </p:cTn>
                        </p:par>
                        <p:par>
                          <p:cTn id="13" fill="hold">
                            <p:stCondLst>
                              <p:cond delay="1040"/>
                            </p:stCondLst>
                            <p:childTnLst>
                              <p:par>
                                <p:cTn id="14" presetID="1"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1040"/>
                            </p:stCondLst>
                            <p:childTnLst>
                              <p:par>
                                <p:cTn id="17" presetID="1"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autoRev="1" fill="hold" grpId="2" nodeType="clickEffect">
                                  <p:stCondLst>
                                    <p:cond delay="0"/>
                                  </p:stCondLst>
                                  <p:childTnLst>
                                    <p:animMotion origin="layout" path="M 0 0  L 0 -0.33302  E" pathEditMode="relative" ptsTypes="">
                                      <p:cBhvr>
                                        <p:cTn id="32" dur="520" fill="hold"/>
                                        <p:tgtEl>
                                          <p:spTgt spid="12"/>
                                        </p:tgtEl>
                                        <p:attrNameLst>
                                          <p:attrName>ppt_x</p:attrName>
                                          <p:attrName>ppt_y</p:attrName>
                                        </p:attrNameLst>
                                      </p:cBhvr>
                                    </p:animMotion>
                                  </p:childTnLst>
                                </p:cTn>
                              </p:par>
                              <p:par>
                                <p:cTn id="33" presetID="1" presetClass="exit"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6" presetClass="emph" presetSubtype="0" repeatCount="4000" autoRev="1" fill="hold" grpId="4" nodeType="withEffect">
                                  <p:stCondLst>
                                    <p:cond delay="0"/>
                                  </p:stCondLst>
                                  <p:childTnLst>
                                    <p:animScale>
                                      <p:cBhvr>
                                        <p:cTn id="36" dur="125" fill="hold"/>
                                        <p:tgtEl>
                                          <p:spTgt spid="12"/>
                                        </p:tgtEl>
                                      </p:cBhvr>
                                      <p:by x="100000" y="0"/>
                                    </p:animScale>
                                  </p:childTnLst>
                                </p:cTn>
                              </p:par>
                            </p:childTnLst>
                          </p:cTn>
                        </p:par>
                        <p:par>
                          <p:cTn id="37" fill="hold">
                            <p:stCondLst>
                              <p:cond delay="1040"/>
                            </p:stCondLst>
                            <p:childTnLst>
                              <p:par>
                                <p:cTn id="38" presetID="1" presetClass="entr" presetSubtype="0" fill="hold" grpId="2" nodeType="after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1040"/>
                            </p:stCondLst>
                            <p:childTnLst>
                              <p:par>
                                <p:cTn id="41" presetID="1"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4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decel="50000" autoRev="1" fill="hold" grpId="3" nodeType="clickEffect">
                                  <p:stCondLst>
                                    <p:cond delay="0"/>
                                  </p:stCondLst>
                                  <p:childTnLst>
                                    <p:animMotion origin="layout" path="M 0 0  L 0 -0.33302  E" pathEditMode="relative" ptsTypes="">
                                      <p:cBhvr>
                                        <p:cTn id="54" dur="520" fill="hold"/>
                                        <p:tgtEl>
                                          <p:spTgt spid="12"/>
                                        </p:tgtEl>
                                        <p:attrNameLst>
                                          <p:attrName>ppt_x</p:attrName>
                                          <p:attrName>ppt_y</p:attrName>
                                        </p:attrNameLst>
                                      </p:cBhvr>
                                    </p:animMotion>
                                  </p:childTnLst>
                                </p:cTn>
                              </p:par>
                              <p:par>
                                <p:cTn id="55" presetID="1" presetClass="exit" presetSubtype="0" fill="hold" grpId="3"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6" presetClass="emph" presetSubtype="0" repeatCount="4000" autoRev="1" fill="hold" grpId="5" nodeType="withEffect">
                                  <p:stCondLst>
                                    <p:cond delay="0"/>
                                  </p:stCondLst>
                                  <p:childTnLst>
                                    <p:animScale>
                                      <p:cBhvr>
                                        <p:cTn id="58" dur="130" fill="hold"/>
                                        <p:tgtEl>
                                          <p:spTgt spid="12"/>
                                        </p:tgtEl>
                                      </p:cBhvr>
                                      <p:by x="100000" y="0"/>
                                    </p:animScale>
                                  </p:childTnLst>
                                </p:cTn>
                              </p:par>
                            </p:childTnLst>
                          </p:cTn>
                        </p:par>
                        <p:par>
                          <p:cTn id="59" fill="hold">
                            <p:stCondLst>
                              <p:cond delay="1040"/>
                            </p:stCondLst>
                            <p:childTnLst>
                              <p:par>
                                <p:cTn id="60" presetID="1"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par>
                          <p:cTn id="62" fill="hold">
                            <p:stCondLst>
                              <p:cond delay="1040"/>
                            </p:stCondLst>
                            <p:childTnLst>
                              <p:par>
                                <p:cTn id="63" presetID="1" presetClass="entr" presetSubtype="0"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xit"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autoRev="1" fill="hold" grpId="6" nodeType="clickEffect">
                                  <p:stCondLst>
                                    <p:cond delay="0"/>
                                  </p:stCondLst>
                                  <p:childTnLst>
                                    <p:animMotion origin="layout" path="M -0.00121 -2.96296E-6 L -0.00538 -0.33264 " pathEditMode="relative" rAng="0" ptsTypes="AA">
                                      <p:cBhvr>
                                        <p:cTn id="78" dur="520" fill="hold"/>
                                        <p:tgtEl>
                                          <p:spTgt spid="12"/>
                                        </p:tgtEl>
                                        <p:attrNameLst>
                                          <p:attrName>ppt_x</p:attrName>
                                          <p:attrName>ppt_y</p:attrName>
                                        </p:attrNameLst>
                                      </p:cBhvr>
                                      <p:rCtr x="-208" y="-16644"/>
                                    </p:animMotion>
                                  </p:childTnLst>
                                </p:cTn>
                              </p:par>
                              <p:par>
                                <p:cTn id="79" presetID="1" presetClass="exit" presetSubtype="0" fill="hold" grpId="2"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6" presetClass="emph" presetSubtype="0" repeatCount="4000" autoRev="1" fill="hold" grpId="7" nodeType="withEffect">
                                  <p:stCondLst>
                                    <p:cond delay="0"/>
                                  </p:stCondLst>
                                  <p:childTnLst>
                                    <p:animScale>
                                      <p:cBhvr>
                                        <p:cTn id="82" dur="130" fill="hold"/>
                                        <p:tgtEl>
                                          <p:spTgt spid="12"/>
                                        </p:tgtEl>
                                      </p:cBhvr>
                                      <p:by x="100000" y="0"/>
                                    </p:animScale>
                                  </p:childTnLst>
                                </p:cTn>
                              </p:par>
                            </p:childTnLst>
                          </p:cTn>
                        </p:par>
                        <p:par>
                          <p:cTn id="83" fill="hold">
                            <p:stCondLst>
                              <p:cond delay="1040"/>
                            </p:stCondLst>
                            <p:childTnLst>
                              <p:par>
                                <p:cTn id="84" presetID="1" presetClass="entr" presetSubtype="0" fill="hold" grpId="3" nodeType="after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par>
                          <p:cTn id="86" fill="hold">
                            <p:stCondLst>
                              <p:cond delay="1040"/>
                            </p:stCondLst>
                            <p:childTnLst>
                              <p:par>
                                <p:cTn id="87" presetID="1" presetClass="entr" presetSubtype="0"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46"/>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xit"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2" grpId="4" animBg="1"/>
      <p:bldP spid="12" grpId="5" animBg="1"/>
      <p:bldP spid="12" grpId="6" animBg="1"/>
      <p:bldP spid="12" grpId="7" animBg="1"/>
      <p:bldP spid="23" grpId="0"/>
      <p:bldP spid="23" grpId="1"/>
      <p:bldP spid="23" grpId="2"/>
      <p:bldP spid="23" grpId="3"/>
      <p:bldP spid="25" grpId="0"/>
      <p:bldP spid="25" grpId="1"/>
      <p:bldP spid="25" grpId="2"/>
      <p:bldP spid="25" grpId="3"/>
      <p:bldP spid="11" grpId="0" animBg="1"/>
      <p:bldP spid="49" grpId="0" animBg="1"/>
      <p:bldP spid="50" grpId="0" animBg="1"/>
      <p:bldP spid="51" grpId="0" animBg="1"/>
      <p:bldP spid="52"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44" y="1142984"/>
            <a:ext cx="4000528" cy="3293209"/>
          </a:xfrm>
          <a:prstGeom prst="rect">
            <a:avLst/>
          </a:prstGeom>
          <a:solidFill>
            <a:srgbClr val="92D050"/>
          </a:solidFill>
          <a:ln>
            <a:solidFill>
              <a:schemeClr val="tx1"/>
            </a:solidFill>
          </a:ln>
        </p:spPr>
        <p:txBody>
          <a:bodyPr wrap="square" rtlCol="0">
            <a:spAutoFit/>
          </a:bodyPr>
          <a:lstStyle/>
          <a:p>
            <a:pPr algn="ctr"/>
            <a:r>
              <a:rPr lang="en-GB" sz="1600" b="1" dirty="0" smtClean="0">
                <a:latin typeface="Calibri" pitchFamily="34" charset="0"/>
              </a:rPr>
              <a:t>Ranking A</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buAutoNum type="arabicPeriod" startAt="2"/>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buAutoNum type="arabicPeriod" startAt="3"/>
            </a:pPr>
            <a:r>
              <a:rPr lang="en-GB" sz="1600" dirty="0" smtClean="0">
                <a:latin typeface="Calibri" pitchFamily="34" charset="0"/>
              </a:rPr>
              <a:t>Napa Valley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4.	Been There | Tips | Napa Valley</a:t>
            </a:r>
          </a:p>
          <a:p>
            <a:pPr marL="342900" indent="-342900"/>
            <a:r>
              <a:rPr lang="en-GB" sz="1600" dirty="0" smtClean="0">
                <a:latin typeface="Calibri" pitchFamily="34" charset="0"/>
              </a:rPr>
              <a:t>	www.ivebeenthere.co.uk/tips/16681</a:t>
            </a:r>
          </a:p>
          <a:p>
            <a:pPr marL="342900" indent="-342900"/>
            <a:r>
              <a:rPr lang="en-GB" sz="1600" dirty="0" smtClean="0">
                <a:latin typeface="Calibri" pitchFamily="34" charset="0"/>
              </a:rPr>
              <a:t>5.	Napa Valley Wineries and Wine</a:t>
            </a:r>
          </a:p>
          <a:p>
            <a:pPr marL="342900" indent="-342900"/>
            <a:r>
              <a:rPr lang="en-GB" sz="1600" dirty="0" smtClean="0">
                <a:latin typeface="Calibri" pitchFamily="34" charset="0"/>
              </a:rPr>
              <a:t>	www.napavintners.com</a:t>
            </a:r>
          </a:p>
          <a:p>
            <a:pPr marL="342900" indent="-342900"/>
            <a:r>
              <a:rPr lang="en-GB" sz="1600" dirty="0" smtClean="0">
                <a:latin typeface="Calibri" pitchFamily="34" charset="0"/>
              </a:rPr>
              <a:t>6.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p:txBody>
      </p:sp>
      <p:sp>
        <p:nvSpPr>
          <p:cNvPr id="7" name="TextBox 6"/>
          <p:cNvSpPr txBox="1"/>
          <p:nvPr/>
        </p:nvSpPr>
        <p:spPr>
          <a:xfrm>
            <a:off x="4929190" y="1142984"/>
            <a:ext cx="3929122" cy="3293209"/>
          </a:xfrm>
          <a:prstGeom prst="rect">
            <a:avLst/>
          </a:prstGeom>
          <a:solidFill>
            <a:schemeClr val="accent1"/>
          </a:solidFill>
          <a:ln>
            <a:solidFill>
              <a:schemeClr val="tx1"/>
            </a:solidFill>
          </a:ln>
        </p:spPr>
        <p:txBody>
          <a:bodyPr wrap="square" rtlCol="0">
            <a:spAutoFit/>
          </a:bodyPr>
          <a:lstStyle/>
          <a:p>
            <a:pPr algn="ctr"/>
            <a:r>
              <a:rPr lang="en-GB" sz="1600" b="1" dirty="0" smtClean="0">
                <a:latin typeface="Calibri" pitchFamily="34" charset="0"/>
              </a:rPr>
              <a:t>Ranking B</a:t>
            </a:r>
          </a:p>
          <a:p>
            <a:pPr marL="342900" indent="-342900"/>
            <a:r>
              <a:rPr lang="en-GB" sz="1600" dirty="0" smtClean="0">
                <a:latin typeface="Calibri" pitchFamily="34" charset="0"/>
              </a:rPr>
              <a:t>1.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r>
              <a:rPr lang="en-GB" sz="1600" dirty="0" smtClean="0">
                <a:latin typeface="Calibri" pitchFamily="34" charset="0"/>
              </a:rPr>
              <a:t>2.	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3.	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r>
              <a:rPr lang="en-GB" sz="1600" dirty="0" smtClean="0">
                <a:latin typeface="Calibri" pitchFamily="34" charset="0"/>
              </a:rPr>
              <a:t>4.	Napa Valley Hotels – Bed and Breakfast...</a:t>
            </a:r>
          </a:p>
          <a:p>
            <a:pPr marL="342900" indent="-342900"/>
            <a:r>
              <a:rPr lang="en-GB" sz="1600" dirty="0" smtClean="0">
                <a:latin typeface="Calibri" pitchFamily="34" charset="0"/>
              </a:rPr>
              <a:t>	www.napalinks.com</a:t>
            </a:r>
          </a:p>
          <a:p>
            <a:pPr marL="342900" indent="-342900"/>
            <a:r>
              <a:rPr lang="en-GB" sz="1600" dirty="0" smtClean="0">
                <a:latin typeface="Calibri" pitchFamily="34" charset="0"/>
              </a:rPr>
              <a:t>5.	NapaValley.org</a:t>
            </a:r>
          </a:p>
          <a:p>
            <a:pPr marL="342900" indent="-342900"/>
            <a:r>
              <a:rPr lang="en-GB" sz="1600" dirty="0" smtClean="0">
                <a:latin typeface="Calibri" pitchFamily="34" charset="0"/>
              </a:rPr>
              <a:t>	www.napavalley.org</a:t>
            </a:r>
          </a:p>
          <a:p>
            <a:pPr marL="342900" indent="-342900"/>
            <a:r>
              <a:rPr lang="en-GB" sz="1600" dirty="0" smtClean="0">
                <a:latin typeface="Calibri" pitchFamily="34" charset="0"/>
              </a:rPr>
              <a:t>6.	The Napa Valley Marathon</a:t>
            </a:r>
          </a:p>
          <a:p>
            <a:pPr marL="342900" indent="-342900"/>
            <a:r>
              <a:rPr lang="en-GB" sz="1600" dirty="0" smtClean="0">
                <a:latin typeface="Calibri" pitchFamily="34" charset="0"/>
              </a:rPr>
              <a:t>	www.napavalleymarathon.org</a:t>
            </a:r>
            <a:endParaRPr lang="en-GB" sz="1600" dirty="0">
              <a:latin typeface="Calibri" pitchFamily="34" charset="0"/>
            </a:endParaRPr>
          </a:p>
        </p:txBody>
      </p:sp>
      <p:sp>
        <p:nvSpPr>
          <p:cNvPr id="14" name="Rectangle 13"/>
          <p:cNvSpPr/>
          <p:nvPr/>
        </p:nvSpPr>
        <p:spPr>
          <a:xfrm>
            <a:off x="2581976" y="3143248"/>
            <a:ext cx="4000528" cy="371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588864" y="3969155"/>
            <a:ext cx="2592288" cy="252028"/>
            <a:chOff x="467544" y="368660"/>
            <a:chExt cx="2592288" cy="252028"/>
          </a:xfrm>
        </p:grpSpPr>
        <p:cxnSp>
          <p:nvCxnSpPr>
            <p:cNvPr id="35" name="Straight Connector 34"/>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2587419" y="3465513"/>
            <a:ext cx="3979917" cy="33924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586507" y="4383361"/>
            <a:ext cx="3979571" cy="1515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584361" y="6387921"/>
            <a:ext cx="3979571" cy="470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84615" y="3143248"/>
            <a:ext cx="4000528" cy="3785652"/>
          </a:xfrm>
          <a:prstGeom prst="rect">
            <a:avLst/>
          </a:prstGeom>
          <a:noFill/>
          <a:ln>
            <a:solidFill>
              <a:schemeClr val="tx1"/>
            </a:solidFill>
          </a:ln>
        </p:spPr>
        <p:txBody>
          <a:bodyPr wrap="square" rtlCol="0">
            <a:spAutoFit/>
          </a:bodyPr>
          <a:lstStyle/>
          <a:p>
            <a:pPr algn="ctr"/>
            <a:r>
              <a:rPr lang="en-GB" sz="1600" b="1" dirty="0" smtClean="0">
                <a:latin typeface="Calibri" pitchFamily="34" charset="0"/>
              </a:rPr>
              <a:t>Presented Ranking</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buAutoNum type="arabicPeriod" startAt="2"/>
            </a:pPr>
            <a:r>
              <a:rPr lang="en-GB" sz="1600" dirty="0" smtClean="0">
                <a:latin typeface="Calibri" pitchFamily="34" charset="0"/>
              </a:rPr>
              <a:t>Been There | Tips | Napa Valley</a:t>
            </a:r>
          </a:p>
          <a:p>
            <a:r>
              <a:rPr lang="en-US" sz="1600" dirty="0" smtClean="0">
                <a:latin typeface="Calibri" pitchFamily="34" charset="0"/>
              </a:rPr>
              <a:t>        www.ivebeenthere.co.uk</a:t>
            </a:r>
            <a:endParaRPr lang="en-GB" sz="1600" dirty="0">
              <a:latin typeface="Calibri" pitchFamily="34" charset="0"/>
            </a:endParaRPr>
          </a:p>
          <a:p>
            <a:pPr marL="342900" indent="-342900"/>
            <a:r>
              <a:rPr lang="en-GB" sz="1600" dirty="0" smtClean="0">
                <a:latin typeface="Calibri" pitchFamily="34" charset="0"/>
              </a:rPr>
              <a:t>3.</a:t>
            </a:r>
            <a:r>
              <a:rPr lang="en-GB" sz="1600" dirty="0">
                <a:latin typeface="Calibri" pitchFamily="34" charset="0"/>
              </a:rPr>
              <a:t>	Napa: The Story of an American Eden...</a:t>
            </a:r>
          </a:p>
          <a:p>
            <a:pPr marL="342900" indent="-342900"/>
            <a:r>
              <a:rPr lang="en-GB" sz="1600" dirty="0">
                <a:latin typeface="Calibri" pitchFamily="34" charset="0"/>
              </a:rPr>
              <a:t>	books.google.co.uk/</a:t>
            </a:r>
            <a:r>
              <a:rPr lang="en-GB" sz="1600" dirty="0" err="1">
                <a:latin typeface="Calibri" pitchFamily="34" charset="0"/>
              </a:rPr>
              <a:t>books?isbn</a:t>
            </a:r>
            <a:r>
              <a:rPr lang="en-GB" sz="1600" dirty="0">
                <a:latin typeface="Calibri" pitchFamily="34" charset="0"/>
              </a:rPr>
              <a:t>=...</a:t>
            </a:r>
          </a:p>
          <a:p>
            <a:pPr marL="342900" indent="-342900"/>
            <a:r>
              <a:rPr lang="en-GB" sz="1600" dirty="0" smtClean="0">
                <a:latin typeface="Calibri" pitchFamily="34" charset="0"/>
              </a:rPr>
              <a:t>4.	</a:t>
            </a:r>
            <a:r>
              <a:rPr lang="en-GB" sz="1600" dirty="0">
                <a:latin typeface="Calibri" pitchFamily="34" charset="0"/>
              </a:rPr>
              <a:t>Napa Country, California – Wikipedia</a:t>
            </a:r>
          </a:p>
          <a:p>
            <a:pPr marL="342900" indent="-342900"/>
            <a:r>
              <a:rPr lang="en-GB" sz="1600" dirty="0">
                <a:latin typeface="Calibri" pitchFamily="34" charset="0"/>
              </a:rPr>
              <a:t>	en.wikipedia.org/wiki/</a:t>
            </a:r>
            <a:r>
              <a:rPr lang="en-GB" sz="1600" dirty="0" err="1">
                <a:latin typeface="Calibri" pitchFamily="34" charset="0"/>
              </a:rPr>
              <a:t>Napa_Valley</a:t>
            </a:r>
            <a:endParaRPr lang="en-GB" sz="1600" dirty="0">
              <a:latin typeface="Calibri" pitchFamily="34" charset="0"/>
            </a:endParaRPr>
          </a:p>
          <a:p>
            <a:pPr marL="342900" indent="-342900"/>
            <a:r>
              <a:rPr lang="en-GB" sz="1600" dirty="0" smtClean="0">
                <a:latin typeface="Calibri" pitchFamily="34" charset="0"/>
              </a:rPr>
              <a:t>5.	Napa Valley Hotels – Bed and Breakfast...</a:t>
            </a:r>
          </a:p>
          <a:p>
            <a:pPr marL="342900" indent="-342900"/>
            <a:r>
              <a:rPr lang="en-GB" sz="1600" dirty="0" smtClean="0">
                <a:latin typeface="Calibri" pitchFamily="34" charset="0"/>
              </a:rPr>
              <a:t>	www.napalinks.com </a:t>
            </a:r>
          </a:p>
          <a:p>
            <a:pPr marL="342900" indent="-342900">
              <a:buAutoNum type="arabicPeriod" startAt="6"/>
            </a:pPr>
            <a:r>
              <a:rPr lang="en-GB" sz="1600" dirty="0" smtClean="0">
                <a:latin typeface="Calibri" pitchFamily="34" charset="0"/>
              </a:rPr>
              <a:t>Napa </a:t>
            </a:r>
            <a:r>
              <a:rPr lang="en-GB" sz="1600" dirty="0">
                <a:latin typeface="Calibri" pitchFamily="34" charset="0"/>
              </a:rPr>
              <a:t>V</a:t>
            </a:r>
            <a:r>
              <a:rPr lang="en-GB" sz="1600" dirty="0" smtClean="0">
                <a:latin typeface="Calibri" pitchFamily="34" charset="0"/>
              </a:rPr>
              <a:t>alley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7	NapaValley.org</a:t>
            </a:r>
          </a:p>
          <a:p>
            <a:pPr marL="342900" indent="-342900"/>
            <a:r>
              <a:rPr lang="en-GB" sz="1600" dirty="0" smtClean="0">
                <a:latin typeface="Calibri" pitchFamily="34" charset="0"/>
              </a:rPr>
              <a:t>	www.napavalley.org</a:t>
            </a:r>
          </a:p>
        </p:txBody>
      </p:sp>
      <p:grpSp>
        <p:nvGrpSpPr>
          <p:cNvPr id="27" name="Group 26"/>
          <p:cNvGrpSpPr/>
          <p:nvPr/>
        </p:nvGrpSpPr>
        <p:grpSpPr>
          <a:xfrm>
            <a:off x="611560" y="1556792"/>
            <a:ext cx="2592288" cy="252028"/>
            <a:chOff x="467544" y="368660"/>
            <a:chExt cx="2592288" cy="252028"/>
          </a:xfrm>
        </p:grpSpPr>
        <p:cxnSp>
          <p:nvCxnSpPr>
            <p:cNvPr id="4" name="Straight Connector 3"/>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436096" y="1556792"/>
            <a:ext cx="2592288" cy="252028"/>
            <a:chOff x="467544" y="368660"/>
            <a:chExt cx="2592288" cy="252028"/>
          </a:xfrm>
        </p:grpSpPr>
        <p:cxnSp>
          <p:nvCxnSpPr>
            <p:cNvPr id="29" name="Straight Connector 28"/>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436096" y="2060848"/>
            <a:ext cx="2592288" cy="252028"/>
            <a:chOff x="467544" y="368660"/>
            <a:chExt cx="2592288" cy="252028"/>
          </a:xfrm>
        </p:grpSpPr>
        <p:cxnSp>
          <p:nvCxnSpPr>
            <p:cNvPr id="32" name="Straight Connector 31"/>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47849" y="3010794"/>
            <a:ext cx="2592288" cy="252028"/>
            <a:chOff x="467544" y="368660"/>
            <a:chExt cx="2592288" cy="252028"/>
          </a:xfrm>
        </p:grpSpPr>
        <p:cxnSp>
          <p:nvCxnSpPr>
            <p:cNvPr id="38" name="Straight Connector 37"/>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36096" y="2543966"/>
            <a:ext cx="2592288" cy="252028"/>
            <a:chOff x="467544" y="368660"/>
            <a:chExt cx="2592288" cy="252028"/>
          </a:xfrm>
        </p:grpSpPr>
        <p:cxnSp>
          <p:nvCxnSpPr>
            <p:cNvPr id="41" name="Straight Connector 40"/>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434242" y="6393418"/>
            <a:ext cx="2701765" cy="369332"/>
          </a:xfrm>
          <a:prstGeom prst="rect">
            <a:avLst/>
          </a:prstGeom>
        </p:spPr>
        <p:txBody>
          <a:bodyPr wrap="none">
            <a:spAutoFit/>
          </a:bodyPr>
          <a:lstStyle/>
          <a:p>
            <a:pPr lvl="1"/>
            <a:r>
              <a:rPr lang="en-US" dirty="0" smtClean="0"/>
              <a:t>[Hofmann et al. 2011]</a:t>
            </a:r>
            <a:endParaRPr lang="en-US" dirty="0"/>
          </a:p>
        </p:txBody>
      </p:sp>
      <p:cxnSp>
        <p:nvCxnSpPr>
          <p:cNvPr id="43" name="Straight Arrow Connector 42"/>
          <p:cNvCxnSpPr/>
          <p:nvPr/>
        </p:nvCxnSpPr>
        <p:spPr>
          <a:xfrm>
            <a:off x="3589096" y="1736812"/>
            <a:ext cx="127807" cy="172870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253345" y="1736812"/>
            <a:ext cx="1038735" cy="319144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185055" y="3184808"/>
            <a:ext cx="1404036" cy="825907"/>
          </a:xfrm>
          <a:prstGeom prst="straightConnector1">
            <a:avLst/>
          </a:prstGeom>
          <a:ln w="1079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185060" y="3143248"/>
            <a:ext cx="1404036" cy="825907"/>
          </a:xfrm>
          <a:prstGeom prst="straightConnector1">
            <a:avLst/>
          </a:prstGeom>
          <a:ln w="1079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716903" y="2789588"/>
            <a:ext cx="1575179" cy="175470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itle 1"/>
          <p:cNvSpPr>
            <a:spLocks noGrp="1"/>
          </p:cNvSpPr>
          <p:nvPr>
            <p:ph type="title"/>
          </p:nvPr>
        </p:nvSpPr>
        <p:spPr>
          <a:xfrm>
            <a:off x="457200" y="0"/>
            <a:ext cx="8229600" cy="1143000"/>
          </a:xfrm>
        </p:spPr>
        <p:txBody>
          <a:bodyPr/>
          <a:lstStyle/>
          <a:p>
            <a:r>
              <a:rPr lang="en-GB" dirty="0" smtClean="0">
                <a:solidFill>
                  <a:srgbClr val="0070C0"/>
                </a:solidFill>
              </a:rPr>
              <a:t>Probabilistic Interleaving (2)</a:t>
            </a:r>
            <a:endParaRPr lang="en-GB" dirty="0">
              <a:solidFill>
                <a:srgbClr val="0070C0"/>
              </a:solidFill>
            </a:endParaRPr>
          </a:p>
        </p:txBody>
      </p:sp>
    </p:spTree>
    <p:extLst>
      <p:ext uri="{BB962C8B-B14F-4D97-AF65-F5344CB8AC3E}">
        <p14:creationId xmlns:p14="http://schemas.microsoft.com/office/powerpoint/2010/main" val="979046044"/>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21614" y="4281945"/>
            <a:ext cx="7696200" cy="1143000"/>
          </a:xfrm>
        </p:spPr>
        <p:txBody>
          <a:bodyPr>
            <a:noAutofit/>
          </a:bodyPr>
          <a:lstStyle/>
          <a:p>
            <a:pPr eaLnBrk="1" hangingPunct="1">
              <a:spcBef>
                <a:spcPts val="600"/>
              </a:spcBef>
              <a:spcAft>
                <a:spcPts val="600"/>
              </a:spcAft>
            </a:pPr>
            <a:r>
              <a:rPr lang="en-US" sz="2400" dirty="0" smtClean="0"/>
              <a:t>Define probability distributions over documents,                               based on the lists to be compared</a:t>
            </a:r>
          </a:p>
          <a:p>
            <a:pPr eaLnBrk="1" hangingPunct="1">
              <a:spcBef>
                <a:spcPts val="600"/>
              </a:spcBef>
              <a:spcAft>
                <a:spcPts val="600"/>
              </a:spcAft>
            </a:pPr>
            <a:r>
              <a:rPr lang="en-US" sz="2400" dirty="0" smtClean="0"/>
              <a:t>During interleaving draw documents randomly</a:t>
            </a:r>
          </a:p>
        </p:txBody>
      </p:sp>
      <p:sp>
        <p:nvSpPr>
          <p:cNvPr id="41" name="TextBox 40"/>
          <p:cNvSpPr txBox="1"/>
          <p:nvPr/>
        </p:nvSpPr>
        <p:spPr>
          <a:xfrm>
            <a:off x="2290880" y="5922812"/>
            <a:ext cx="5438476" cy="461665"/>
          </a:xfrm>
          <a:prstGeom prst="rect">
            <a:avLst/>
          </a:prstGeom>
          <a:noFill/>
        </p:spPr>
        <p:txBody>
          <a:bodyPr wrap="none" rtlCol="0">
            <a:spAutoFit/>
          </a:bodyPr>
          <a:lstStyle/>
          <a:p>
            <a:r>
              <a:rPr lang="en-US" sz="2400" dirty="0" smtClean="0">
                <a:latin typeface="+mn-lt"/>
              </a:rPr>
              <a:t>Any permutation of documents is possible</a:t>
            </a:r>
            <a:endParaRPr lang="en-US" sz="2400" dirty="0">
              <a:latin typeface="+mn-lt"/>
            </a:endParaRPr>
          </a:p>
        </p:txBody>
      </p:sp>
      <p:sp>
        <p:nvSpPr>
          <p:cNvPr id="42" name="Right Arrow 41"/>
          <p:cNvSpPr/>
          <p:nvPr/>
        </p:nvSpPr>
        <p:spPr>
          <a:xfrm>
            <a:off x="1752600" y="5999011"/>
            <a:ext cx="519675" cy="385466"/>
          </a:xfrm>
          <a:prstGeom prst="rightArrow">
            <a:avLst/>
          </a:prstGeom>
          <a:solidFill>
            <a:srgbClr val="751B68"/>
          </a:solidFill>
          <a:ln>
            <a:noFill/>
          </a:ln>
          <a:effectLst/>
        </p:spPr>
        <p:style>
          <a:lnRef idx="1">
            <a:schemeClr val="accent1"/>
          </a:lnRef>
          <a:fillRef idx="3">
            <a:schemeClr val="accent1"/>
          </a:fillRef>
          <a:effectRef idx="2">
            <a:schemeClr val="accent1"/>
          </a:effectRef>
          <a:fontRef idx="minor">
            <a:schemeClr val="lt1"/>
          </a:fontRef>
        </p:style>
      </p:sp>
      <p:grpSp>
        <p:nvGrpSpPr>
          <p:cNvPr id="3" name="Group 2"/>
          <p:cNvGrpSpPr/>
          <p:nvPr/>
        </p:nvGrpSpPr>
        <p:grpSpPr>
          <a:xfrm>
            <a:off x="1489371" y="1213148"/>
            <a:ext cx="7162798" cy="3234154"/>
            <a:chOff x="685802" y="1490246"/>
            <a:chExt cx="7162798" cy="3234154"/>
          </a:xfrm>
        </p:grpSpPr>
        <p:sp>
          <p:nvSpPr>
            <p:cNvPr id="12" name="Rectangle 11"/>
            <p:cNvSpPr/>
            <p:nvPr/>
          </p:nvSpPr>
          <p:spPr>
            <a:xfrm>
              <a:off x="735687" y="2286000"/>
              <a:ext cx="2057400" cy="1828800"/>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sp>
        <p:cxnSp>
          <p:nvCxnSpPr>
            <p:cNvPr id="13" name="Straight Arrow Connector 12"/>
            <p:cNvCxnSpPr/>
            <p:nvPr/>
          </p:nvCxnSpPr>
          <p:spPr>
            <a:xfrm rot="5400000" flipH="1" flipV="1">
              <a:off x="359752" y="3124598"/>
              <a:ext cx="1370806" cy="158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2946" y="37762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18" name="TextBox 17"/>
            <p:cNvSpPr txBox="1"/>
            <p:nvPr/>
          </p:nvSpPr>
          <p:spPr>
            <a:xfrm>
              <a:off x="685802" y="2819524"/>
              <a:ext cx="430887" cy="654920"/>
            </a:xfrm>
            <a:prstGeom prst="rect">
              <a:avLst/>
            </a:prstGeom>
            <a:noFill/>
          </p:spPr>
          <p:txBody>
            <a:bodyPr vert="vert270" wrap="none" rtlCol="0">
              <a:spAutoFit/>
            </a:bodyPr>
            <a:lstStyle/>
            <a:p>
              <a:r>
                <a:rPr lang="en-US" sz="1600" dirty="0" smtClean="0"/>
                <a:t>P(d|l</a:t>
              </a:r>
              <a:r>
                <a:rPr lang="en-US" sz="1600" baseline="-25000" dirty="0" smtClean="0"/>
                <a:t>1</a:t>
              </a:r>
              <a:r>
                <a:rPr lang="en-US" sz="1600" dirty="0" smtClean="0"/>
                <a:t>)</a:t>
              </a:r>
              <a:endParaRPr lang="en-US" sz="1600" baseline="30000" dirty="0"/>
            </a:p>
          </p:txBody>
        </p:sp>
        <p:sp>
          <p:nvSpPr>
            <p:cNvPr id="9" name="Rectangle 8"/>
            <p:cNvSpPr/>
            <p:nvPr/>
          </p:nvSpPr>
          <p:spPr>
            <a:xfrm>
              <a:off x="1143000" y="2743200"/>
              <a:ext cx="152400" cy="1066800"/>
            </a:xfrm>
            <a:prstGeom prst="rect">
              <a:avLst/>
            </a:prstGeom>
            <a:solidFill>
              <a:schemeClr val="accent1"/>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377746" y="37762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24" name="Rectangle 23"/>
            <p:cNvSpPr/>
            <p:nvPr/>
          </p:nvSpPr>
          <p:spPr>
            <a:xfrm>
              <a:off x="1447800" y="3505200"/>
              <a:ext cx="152400" cy="304800"/>
            </a:xfrm>
            <a:prstGeom prst="rect">
              <a:avLst/>
            </a:prstGeom>
            <a:solidFill>
              <a:schemeClr val="accent1"/>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752600" y="3657600"/>
              <a:ext cx="152400" cy="152400"/>
            </a:xfrm>
            <a:prstGeom prst="rect">
              <a:avLst/>
            </a:prstGeom>
            <a:solidFill>
              <a:schemeClr val="accent1"/>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2057400" y="3733800"/>
              <a:ext cx="152400" cy="76200"/>
            </a:xfrm>
            <a:prstGeom prst="rect">
              <a:avLst/>
            </a:prstGeom>
            <a:solidFill>
              <a:schemeClr val="accent1"/>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045155" y="3810000"/>
              <a:ext cx="1524000" cy="158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682546" y="37762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28" name="TextBox 27"/>
            <p:cNvSpPr txBox="1"/>
            <p:nvPr/>
          </p:nvSpPr>
          <p:spPr>
            <a:xfrm>
              <a:off x="1987346" y="37762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29" name="Rectangle 28"/>
            <p:cNvSpPr/>
            <p:nvPr/>
          </p:nvSpPr>
          <p:spPr>
            <a:xfrm>
              <a:off x="3352800" y="2286000"/>
              <a:ext cx="2057400" cy="1828800"/>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sp>
        <p:cxnSp>
          <p:nvCxnSpPr>
            <p:cNvPr id="30" name="Straight Arrow Connector 29"/>
            <p:cNvCxnSpPr/>
            <p:nvPr/>
          </p:nvCxnSpPr>
          <p:spPr>
            <a:xfrm rot="5400000" flipH="1" flipV="1">
              <a:off x="2976865" y="3124598"/>
              <a:ext cx="1370806" cy="158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690059" y="37762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32" name="TextBox 31"/>
            <p:cNvSpPr txBox="1"/>
            <p:nvPr/>
          </p:nvSpPr>
          <p:spPr>
            <a:xfrm>
              <a:off x="3302914" y="2819524"/>
              <a:ext cx="430887" cy="654920"/>
            </a:xfrm>
            <a:prstGeom prst="rect">
              <a:avLst/>
            </a:prstGeom>
            <a:noFill/>
          </p:spPr>
          <p:txBody>
            <a:bodyPr vert="vert270" wrap="none" rtlCol="0">
              <a:spAutoFit/>
            </a:bodyPr>
            <a:lstStyle/>
            <a:p>
              <a:r>
                <a:rPr lang="en-US" sz="1600" dirty="0" smtClean="0"/>
                <a:t>P(d|l</a:t>
              </a:r>
              <a:r>
                <a:rPr lang="en-US" sz="1600" baseline="-25000" dirty="0" smtClean="0"/>
                <a:t>2</a:t>
              </a:r>
              <a:r>
                <a:rPr lang="en-US" sz="1600" dirty="0" smtClean="0"/>
                <a:t>)</a:t>
              </a:r>
              <a:endParaRPr lang="en-US" sz="1600" baseline="30000" dirty="0"/>
            </a:p>
          </p:txBody>
        </p:sp>
        <p:sp>
          <p:nvSpPr>
            <p:cNvPr id="33" name="Rectangle 32"/>
            <p:cNvSpPr/>
            <p:nvPr/>
          </p:nvSpPr>
          <p:spPr>
            <a:xfrm>
              <a:off x="4038600" y="2743200"/>
              <a:ext cx="152400" cy="10668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994859" y="37762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35" name="Rectangle 34"/>
            <p:cNvSpPr/>
            <p:nvPr/>
          </p:nvSpPr>
          <p:spPr>
            <a:xfrm>
              <a:off x="4343400" y="3505200"/>
              <a:ext cx="152400" cy="3048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648200" y="3657600"/>
              <a:ext cx="1524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3810000" y="3733800"/>
              <a:ext cx="152400" cy="762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3662267" y="3810000"/>
              <a:ext cx="1524000" cy="158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299659" y="37762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40" name="TextBox 39"/>
            <p:cNvSpPr txBox="1"/>
            <p:nvPr/>
          </p:nvSpPr>
          <p:spPr>
            <a:xfrm>
              <a:off x="4604459" y="37762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43" name="Rectangle 42"/>
            <p:cNvSpPr/>
            <p:nvPr/>
          </p:nvSpPr>
          <p:spPr>
            <a:xfrm>
              <a:off x="6781800" y="1828800"/>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781800" y="1600200"/>
              <a:ext cx="1066800" cy="152400"/>
            </a:xfrm>
            <a:prstGeom prst="rect">
              <a:avLst/>
            </a:prstGeom>
            <a:solidFill>
              <a:schemeClr val="accent1"/>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781800" y="2286000"/>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781800" y="2057400"/>
              <a:ext cx="180000" cy="152400"/>
            </a:xfrm>
            <a:prstGeom prst="rect">
              <a:avLst/>
            </a:prstGeom>
            <a:solidFill>
              <a:schemeClr val="accent1"/>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781800" y="2895600"/>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781800" y="2667000"/>
              <a:ext cx="324000" cy="152400"/>
            </a:xfrm>
            <a:prstGeom prst="rect">
              <a:avLst/>
            </a:prstGeom>
            <a:solidFill>
              <a:schemeClr val="accent1"/>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781800" y="3352800"/>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781800" y="3124200"/>
              <a:ext cx="180000" cy="152400"/>
            </a:xfrm>
            <a:prstGeom prst="rect">
              <a:avLst/>
            </a:prstGeom>
            <a:solidFill>
              <a:schemeClr val="accent1"/>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781800" y="4038600"/>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781800" y="3810000"/>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781800" y="4495800"/>
              <a:ext cx="180000" cy="152400"/>
            </a:xfrm>
            <a:prstGeom prst="rect">
              <a:avLst/>
            </a:prstGeom>
            <a:solidFill>
              <a:schemeClr val="accent1"/>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781800" y="4267200"/>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6477002" y="14902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56" name="TextBox 55"/>
            <p:cNvSpPr txBox="1"/>
            <p:nvPr/>
          </p:nvSpPr>
          <p:spPr>
            <a:xfrm>
              <a:off x="6477002" y="17188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57" name="TextBox 56"/>
            <p:cNvSpPr txBox="1"/>
            <p:nvPr/>
          </p:nvSpPr>
          <p:spPr>
            <a:xfrm>
              <a:off x="6477002" y="19474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58" name="TextBox 57"/>
            <p:cNvSpPr txBox="1"/>
            <p:nvPr/>
          </p:nvSpPr>
          <p:spPr>
            <a:xfrm>
              <a:off x="6483146" y="21760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59" name="TextBox 58"/>
            <p:cNvSpPr txBox="1"/>
            <p:nvPr/>
          </p:nvSpPr>
          <p:spPr>
            <a:xfrm>
              <a:off x="6470857" y="25570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60" name="TextBox 59"/>
            <p:cNvSpPr txBox="1"/>
            <p:nvPr/>
          </p:nvSpPr>
          <p:spPr>
            <a:xfrm>
              <a:off x="6470857" y="27856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61" name="TextBox 60"/>
            <p:cNvSpPr txBox="1"/>
            <p:nvPr/>
          </p:nvSpPr>
          <p:spPr>
            <a:xfrm>
              <a:off x="6470857" y="30142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62" name="TextBox 61"/>
            <p:cNvSpPr txBox="1"/>
            <p:nvPr/>
          </p:nvSpPr>
          <p:spPr>
            <a:xfrm>
              <a:off x="6477002" y="32428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63" name="TextBox 62"/>
            <p:cNvSpPr txBox="1"/>
            <p:nvPr/>
          </p:nvSpPr>
          <p:spPr>
            <a:xfrm>
              <a:off x="6477002" y="37000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64" name="TextBox 63"/>
            <p:cNvSpPr txBox="1"/>
            <p:nvPr/>
          </p:nvSpPr>
          <p:spPr>
            <a:xfrm>
              <a:off x="6477002" y="39286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65" name="TextBox 64"/>
            <p:cNvSpPr txBox="1"/>
            <p:nvPr/>
          </p:nvSpPr>
          <p:spPr>
            <a:xfrm>
              <a:off x="6477002" y="41572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66" name="TextBox 65"/>
            <p:cNvSpPr txBox="1"/>
            <p:nvPr/>
          </p:nvSpPr>
          <p:spPr>
            <a:xfrm>
              <a:off x="6483146" y="43858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cxnSp>
          <p:nvCxnSpPr>
            <p:cNvPr id="71" name="Straight Arrow Connector 70"/>
            <p:cNvCxnSpPr/>
            <p:nvPr/>
          </p:nvCxnSpPr>
          <p:spPr>
            <a:xfrm>
              <a:off x="5715000" y="3124200"/>
              <a:ext cx="457200" cy="1588"/>
            </a:xfrm>
            <a:prstGeom prst="straightConnector1">
              <a:avLst/>
            </a:prstGeom>
            <a:ln w="34925" cap="flat" cmpd="sng" algn="ctr">
              <a:solidFill>
                <a:schemeClr val="tx1">
                  <a:lumMod val="50000"/>
                  <a:lumOff val="50000"/>
                </a:schemeClr>
              </a:solidFill>
              <a:prstDash val="dash"/>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flipH="1" flipV="1">
              <a:off x="5638800" y="2286000"/>
              <a:ext cx="685800" cy="533400"/>
            </a:xfrm>
            <a:prstGeom prst="straightConnector1">
              <a:avLst/>
            </a:prstGeom>
            <a:ln w="34925" cap="flat" cmpd="sng" algn="ctr">
              <a:solidFill>
                <a:schemeClr val="tx1">
                  <a:lumMod val="50000"/>
                  <a:lumOff val="50000"/>
                </a:schemeClr>
              </a:solidFill>
              <a:prstDash val="dash"/>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16200000" flipH="1">
              <a:off x="5638800" y="3429000"/>
              <a:ext cx="685800" cy="533400"/>
            </a:xfrm>
            <a:prstGeom prst="straightConnector1">
              <a:avLst/>
            </a:prstGeom>
            <a:ln w="34925" cap="flat" cmpd="sng" algn="ctr">
              <a:solidFill>
                <a:schemeClr val="tx1">
                  <a:lumMod val="50000"/>
                  <a:lumOff val="50000"/>
                </a:schemeClr>
              </a:solidFill>
              <a:prstDash val="dash"/>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a:t>Probabilistic </a:t>
            </a:r>
            <a:r>
              <a:rPr lang="en-US" dirty="0" smtClean="0"/>
              <a:t>Interleaving (2)</a:t>
            </a:r>
            <a:endParaRPr lang="en-GB" dirty="0"/>
          </a:p>
        </p:txBody>
      </p:sp>
      <p:sp>
        <p:nvSpPr>
          <p:cNvPr id="68" name="Rectangle 67"/>
          <p:cNvSpPr/>
          <p:nvPr/>
        </p:nvSpPr>
        <p:spPr>
          <a:xfrm>
            <a:off x="6434242" y="6393418"/>
            <a:ext cx="2701765" cy="369332"/>
          </a:xfrm>
          <a:prstGeom prst="rect">
            <a:avLst/>
          </a:prstGeom>
        </p:spPr>
        <p:txBody>
          <a:bodyPr wrap="none">
            <a:spAutoFit/>
          </a:bodyPr>
          <a:lstStyle/>
          <a:p>
            <a:pPr lvl="1"/>
            <a:r>
              <a:rPr lang="en-US" dirty="0" smtClean="0"/>
              <a:t>[Hofmann et al. 2011]</a:t>
            </a:r>
            <a:endParaRPr lang="en-US" dirty="0"/>
          </a:p>
        </p:txBody>
      </p:sp>
    </p:spTree>
    <p:extLst>
      <p:ext uri="{BB962C8B-B14F-4D97-AF65-F5344CB8AC3E}">
        <p14:creationId xmlns:p14="http://schemas.microsoft.com/office/powerpoint/2010/main" val="409151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Probabilistic Interleaving (3)</a:t>
            </a:r>
          </a:p>
        </p:txBody>
      </p:sp>
      <p:sp>
        <p:nvSpPr>
          <p:cNvPr id="25605" name="Slide Number Placeholder 4"/>
          <p:cNvSpPr>
            <a:spLocks noGrp="1"/>
          </p:cNvSpPr>
          <p:nvPr>
            <p:ph type="sldNum" sz="quarter" idx="12"/>
          </p:nvPr>
        </p:nvSpPr>
        <p:spPr>
          <a:noFill/>
        </p:spPr>
        <p:txBody>
          <a:bodyPr/>
          <a:lstStyle/>
          <a:p>
            <a:fld id="{13A5AFCB-BED9-E549-A858-379FE10BA89E}" type="slidenum">
              <a:rPr lang="en-US"/>
              <a:pPr/>
              <a:t>139</a:t>
            </a:fld>
            <a:endParaRPr lang="en-US">
              <a:solidFill>
                <a:schemeClr val="tx1"/>
              </a:solidFill>
            </a:endParaRPr>
          </a:p>
        </p:txBody>
      </p:sp>
      <p:sp>
        <p:nvSpPr>
          <p:cNvPr id="8" name="Content Placeholder 2"/>
          <p:cNvSpPr>
            <a:spLocks noGrp="1"/>
          </p:cNvSpPr>
          <p:nvPr>
            <p:ph idx="1"/>
          </p:nvPr>
        </p:nvSpPr>
        <p:spPr>
          <a:xfrm>
            <a:off x="381000" y="3124200"/>
            <a:ext cx="2362200" cy="3429000"/>
          </a:xfrm>
        </p:spPr>
        <p:txBody>
          <a:bodyPr/>
          <a:lstStyle/>
          <a:p>
            <a:pPr eaLnBrk="1" hangingPunct="1">
              <a:spcBef>
                <a:spcPts val="600"/>
              </a:spcBef>
              <a:spcAft>
                <a:spcPts val="600"/>
              </a:spcAft>
            </a:pPr>
            <a:r>
              <a:rPr lang="en-US" sz="2000" dirty="0" smtClean="0"/>
              <a:t>Observe interleaved list </a:t>
            </a:r>
            <a:br>
              <a:rPr lang="en-US" sz="2000" dirty="0" smtClean="0"/>
            </a:br>
            <a:r>
              <a:rPr lang="en-US" sz="2000" dirty="0" smtClean="0"/>
              <a:t>+ clicks</a:t>
            </a:r>
          </a:p>
          <a:p>
            <a:pPr eaLnBrk="1" hangingPunct="1">
              <a:spcBef>
                <a:spcPts val="600"/>
              </a:spcBef>
              <a:spcAft>
                <a:spcPts val="600"/>
              </a:spcAft>
            </a:pPr>
            <a:r>
              <a:rPr lang="en-US" sz="2000" dirty="0" smtClean="0"/>
              <a:t>Compute probabilities for </a:t>
            </a:r>
            <a:br>
              <a:rPr lang="en-US" sz="2000" dirty="0" smtClean="0"/>
            </a:br>
            <a:r>
              <a:rPr lang="en-US" sz="2000" dirty="0" smtClean="0"/>
              <a:t>outcome for all possible input sequences</a:t>
            </a:r>
          </a:p>
        </p:txBody>
      </p:sp>
      <p:sp>
        <p:nvSpPr>
          <p:cNvPr id="7" name="Rectangle 6"/>
          <p:cNvSpPr/>
          <p:nvPr/>
        </p:nvSpPr>
        <p:spPr>
          <a:xfrm>
            <a:off x="1295400" y="2286000"/>
            <a:ext cx="1066800" cy="152400"/>
          </a:xfrm>
          <a:prstGeom prst="rect">
            <a:avLst/>
          </a:prstGeom>
          <a:solidFill>
            <a:srgbClr val="7F7F7F"/>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95400" y="2057400"/>
            <a:ext cx="1066800" cy="152400"/>
          </a:xfrm>
          <a:prstGeom prst="rect">
            <a:avLst/>
          </a:prstGeom>
          <a:solidFill>
            <a:srgbClr val="7F7F7F"/>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2743200"/>
            <a:ext cx="1066800" cy="152400"/>
          </a:xfrm>
          <a:prstGeom prst="rect">
            <a:avLst/>
          </a:prstGeom>
          <a:solidFill>
            <a:srgbClr val="7F7F7F"/>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95400" y="2514600"/>
            <a:ext cx="1066800" cy="152400"/>
          </a:xfrm>
          <a:prstGeom prst="rect">
            <a:avLst/>
          </a:prstGeom>
          <a:solidFill>
            <a:srgbClr val="7F7F7F"/>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90602" y="19474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13" name="TextBox 12"/>
          <p:cNvSpPr txBox="1"/>
          <p:nvPr/>
        </p:nvSpPr>
        <p:spPr>
          <a:xfrm>
            <a:off x="990602" y="21760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14" name="TextBox 13"/>
          <p:cNvSpPr txBox="1"/>
          <p:nvPr/>
        </p:nvSpPr>
        <p:spPr>
          <a:xfrm>
            <a:off x="990602" y="24046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15" name="TextBox 14"/>
          <p:cNvSpPr txBox="1"/>
          <p:nvPr/>
        </p:nvSpPr>
        <p:spPr>
          <a:xfrm>
            <a:off x="996746" y="26332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20" name="TextBox 19"/>
          <p:cNvSpPr txBox="1"/>
          <p:nvPr/>
        </p:nvSpPr>
        <p:spPr>
          <a:xfrm>
            <a:off x="2667002" y="19474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36" name="TextBox 35"/>
          <p:cNvSpPr txBox="1"/>
          <p:nvPr/>
        </p:nvSpPr>
        <p:spPr>
          <a:xfrm>
            <a:off x="4191002" y="19474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52" name="TextBox 51"/>
          <p:cNvSpPr txBox="1"/>
          <p:nvPr/>
        </p:nvSpPr>
        <p:spPr>
          <a:xfrm>
            <a:off x="5791202" y="19474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68" name="TextBox 67"/>
          <p:cNvSpPr txBox="1"/>
          <p:nvPr/>
        </p:nvSpPr>
        <p:spPr>
          <a:xfrm>
            <a:off x="7391402" y="1947446"/>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16" name="Rectangle 15"/>
          <p:cNvSpPr/>
          <p:nvPr/>
        </p:nvSpPr>
        <p:spPr>
          <a:xfrm>
            <a:off x="2971800" y="2286000"/>
            <a:ext cx="324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971800" y="2057400"/>
            <a:ext cx="10668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971800" y="2743200"/>
            <a:ext cx="108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971800" y="2514600"/>
            <a:ext cx="180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667002" y="21760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22" name="TextBox 21"/>
          <p:cNvSpPr txBox="1"/>
          <p:nvPr/>
        </p:nvSpPr>
        <p:spPr>
          <a:xfrm>
            <a:off x="2667002" y="24046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23" name="TextBox 22"/>
          <p:cNvSpPr txBox="1"/>
          <p:nvPr/>
        </p:nvSpPr>
        <p:spPr>
          <a:xfrm>
            <a:off x="2673146" y="26332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24" name="Rectangle 23"/>
          <p:cNvSpPr/>
          <p:nvPr/>
        </p:nvSpPr>
        <p:spPr>
          <a:xfrm>
            <a:off x="2971800" y="3386554"/>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971800" y="3157954"/>
            <a:ext cx="10668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971800" y="3843754"/>
            <a:ext cx="108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971800" y="3615154"/>
            <a:ext cx="180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667002" y="30480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29" name="TextBox 28"/>
          <p:cNvSpPr txBox="1"/>
          <p:nvPr/>
        </p:nvSpPr>
        <p:spPr>
          <a:xfrm>
            <a:off x="2667002" y="32766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30" name="TextBox 29"/>
          <p:cNvSpPr txBox="1"/>
          <p:nvPr/>
        </p:nvSpPr>
        <p:spPr>
          <a:xfrm>
            <a:off x="2667002" y="35052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31" name="TextBox 30"/>
          <p:cNvSpPr txBox="1"/>
          <p:nvPr/>
        </p:nvSpPr>
        <p:spPr>
          <a:xfrm>
            <a:off x="2673146" y="37338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32" name="Rectangle 31"/>
          <p:cNvSpPr/>
          <p:nvPr/>
        </p:nvSpPr>
        <p:spPr>
          <a:xfrm>
            <a:off x="4495800" y="2286000"/>
            <a:ext cx="324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495800" y="2057400"/>
            <a:ext cx="10668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95800" y="2743200"/>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495800" y="2514600"/>
            <a:ext cx="180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191002" y="21760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38" name="TextBox 37"/>
          <p:cNvSpPr txBox="1"/>
          <p:nvPr/>
        </p:nvSpPr>
        <p:spPr>
          <a:xfrm>
            <a:off x="4191002" y="24046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39" name="TextBox 38"/>
          <p:cNvSpPr txBox="1"/>
          <p:nvPr/>
        </p:nvSpPr>
        <p:spPr>
          <a:xfrm>
            <a:off x="4197146" y="26332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40" name="Rectangle 39"/>
          <p:cNvSpPr/>
          <p:nvPr/>
        </p:nvSpPr>
        <p:spPr>
          <a:xfrm>
            <a:off x="4495800" y="3386554"/>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495800" y="3157954"/>
            <a:ext cx="10668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495800" y="3843754"/>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495800" y="3615154"/>
            <a:ext cx="180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4191002" y="30480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45" name="TextBox 44"/>
          <p:cNvSpPr txBox="1"/>
          <p:nvPr/>
        </p:nvSpPr>
        <p:spPr>
          <a:xfrm>
            <a:off x="4191002" y="32766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46" name="TextBox 45"/>
          <p:cNvSpPr txBox="1"/>
          <p:nvPr/>
        </p:nvSpPr>
        <p:spPr>
          <a:xfrm>
            <a:off x="4191002" y="35052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47" name="TextBox 46"/>
          <p:cNvSpPr txBox="1"/>
          <p:nvPr/>
        </p:nvSpPr>
        <p:spPr>
          <a:xfrm>
            <a:off x="4197146" y="37338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48" name="Rectangle 47"/>
          <p:cNvSpPr/>
          <p:nvPr/>
        </p:nvSpPr>
        <p:spPr>
          <a:xfrm>
            <a:off x="6096000" y="2286000"/>
            <a:ext cx="324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096000" y="2057400"/>
            <a:ext cx="10668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96000" y="2743200"/>
            <a:ext cx="108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096000" y="2514600"/>
            <a:ext cx="324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5791202" y="21760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54" name="TextBox 53"/>
          <p:cNvSpPr txBox="1"/>
          <p:nvPr/>
        </p:nvSpPr>
        <p:spPr>
          <a:xfrm>
            <a:off x="5791202" y="24046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55" name="TextBox 54"/>
          <p:cNvSpPr txBox="1"/>
          <p:nvPr/>
        </p:nvSpPr>
        <p:spPr>
          <a:xfrm>
            <a:off x="5797346" y="26332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56" name="Rectangle 55"/>
          <p:cNvSpPr/>
          <p:nvPr/>
        </p:nvSpPr>
        <p:spPr>
          <a:xfrm>
            <a:off x="6096000" y="3386554"/>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096000" y="3157954"/>
            <a:ext cx="10668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096000" y="3843754"/>
            <a:ext cx="108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096000" y="3615154"/>
            <a:ext cx="324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5791202" y="30480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61" name="TextBox 60"/>
          <p:cNvSpPr txBox="1"/>
          <p:nvPr/>
        </p:nvSpPr>
        <p:spPr>
          <a:xfrm>
            <a:off x="5791202" y="32766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62" name="TextBox 61"/>
          <p:cNvSpPr txBox="1"/>
          <p:nvPr/>
        </p:nvSpPr>
        <p:spPr>
          <a:xfrm>
            <a:off x="5791202" y="35052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63" name="TextBox 62"/>
          <p:cNvSpPr txBox="1"/>
          <p:nvPr/>
        </p:nvSpPr>
        <p:spPr>
          <a:xfrm>
            <a:off x="5797346" y="37338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64" name="Rectangle 63"/>
          <p:cNvSpPr/>
          <p:nvPr/>
        </p:nvSpPr>
        <p:spPr>
          <a:xfrm>
            <a:off x="7696200" y="2286000"/>
            <a:ext cx="324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7696200" y="2057400"/>
            <a:ext cx="10668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7696200" y="2743200"/>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96200" y="2514600"/>
            <a:ext cx="324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391402" y="2176046"/>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70" name="TextBox 69"/>
          <p:cNvSpPr txBox="1"/>
          <p:nvPr/>
        </p:nvSpPr>
        <p:spPr>
          <a:xfrm>
            <a:off x="7391402" y="2404646"/>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71" name="TextBox 70"/>
          <p:cNvSpPr txBox="1"/>
          <p:nvPr/>
        </p:nvSpPr>
        <p:spPr>
          <a:xfrm>
            <a:off x="7397546" y="2633246"/>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72" name="Rectangle 71"/>
          <p:cNvSpPr/>
          <p:nvPr/>
        </p:nvSpPr>
        <p:spPr>
          <a:xfrm>
            <a:off x="7696200" y="3386554"/>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696200" y="3157954"/>
            <a:ext cx="10668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7696200" y="3843754"/>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7696200" y="3615154"/>
            <a:ext cx="324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7391402" y="30480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77" name="TextBox 76"/>
          <p:cNvSpPr txBox="1"/>
          <p:nvPr/>
        </p:nvSpPr>
        <p:spPr>
          <a:xfrm>
            <a:off x="7391402" y="32766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78" name="TextBox 77"/>
          <p:cNvSpPr txBox="1"/>
          <p:nvPr/>
        </p:nvSpPr>
        <p:spPr>
          <a:xfrm>
            <a:off x="7391402" y="35052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79" name="TextBox 78"/>
          <p:cNvSpPr txBox="1"/>
          <p:nvPr/>
        </p:nvSpPr>
        <p:spPr>
          <a:xfrm>
            <a:off x="7397546" y="37338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80" name="Rectangle 79"/>
          <p:cNvSpPr/>
          <p:nvPr/>
        </p:nvSpPr>
        <p:spPr>
          <a:xfrm>
            <a:off x="2971800" y="4453354"/>
            <a:ext cx="324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971800" y="4224754"/>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971800" y="4910554"/>
            <a:ext cx="108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971800" y="4681954"/>
            <a:ext cx="180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2667002" y="41148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85" name="TextBox 84"/>
          <p:cNvSpPr txBox="1"/>
          <p:nvPr/>
        </p:nvSpPr>
        <p:spPr>
          <a:xfrm>
            <a:off x="2667002" y="43434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86" name="TextBox 85"/>
          <p:cNvSpPr txBox="1"/>
          <p:nvPr/>
        </p:nvSpPr>
        <p:spPr>
          <a:xfrm>
            <a:off x="2667002" y="45720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87" name="TextBox 86"/>
          <p:cNvSpPr txBox="1"/>
          <p:nvPr/>
        </p:nvSpPr>
        <p:spPr>
          <a:xfrm>
            <a:off x="2673146" y="48006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88" name="Rectangle 87"/>
          <p:cNvSpPr/>
          <p:nvPr/>
        </p:nvSpPr>
        <p:spPr>
          <a:xfrm>
            <a:off x="2971800" y="5520154"/>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2971800" y="5291554"/>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2971800" y="5977354"/>
            <a:ext cx="108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2971800" y="5748754"/>
            <a:ext cx="180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2667002" y="51816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93" name="TextBox 92"/>
          <p:cNvSpPr txBox="1"/>
          <p:nvPr/>
        </p:nvSpPr>
        <p:spPr>
          <a:xfrm>
            <a:off x="2667002" y="54102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94" name="TextBox 93"/>
          <p:cNvSpPr txBox="1"/>
          <p:nvPr/>
        </p:nvSpPr>
        <p:spPr>
          <a:xfrm>
            <a:off x="2667002" y="56388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95" name="TextBox 94"/>
          <p:cNvSpPr txBox="1"/>
          <p:nvPr/>
        </p:nvSpPr>
        <p:spPr>
          <a:xfrm>
            <a:off x="2673146" y="58674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96" name="Rectangle 95"/>
          <p:cNvSpPr/>
          <p:nvPr/>
        </p:nvSpPr>
        <p:spPr>
          <a:xfrm>
            <a:off x="4495800" y="4453354"/>
            <a:ext cx="324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4495800" y="4224754"/>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495800" y="4910554"/>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4495800" y="4681954"/>
            <a:ext cx="180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p:cNvSpPr txBox="1"/>
          <p:nvPr/>
        </p:nvSpPr>
        <p:spPr>
          <a:xfrm>
            <a:off x="4191002" y="41148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101" name="TextBox 100"/>
          <p:cNvSpPr txBox="1"/>
          <p:nvPr/>
        </p:nvSpPr>
        <p:spPr>
          <a:xfrm>
            <a:off x="4191002" y="43434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102" name="TextBox 101"/>
          <p:cNvSpPr txBox="1"/>
          <p:nvPr/>
        </p:nvSpPr>
        <p:spPr>
          <a:xfrm>
            <a:off x="4191002" y="45720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103" name="TextBox 102"/>
          <p:cNvSpPr txBox="1"/>
          <p:nvPr/>
        </p:nvSpPr>
        <p:spPr>
          <a:xfrm>
            <a:off x="4197146" y="48006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104" name="Rectangle 103"/>
          <p:cNvSpPr/>
          <p:nvPr/>
        </p:nvSpPr>
        <p:spPr>
          <a:xfrm>
            <a:off x="4495800" y="5520154"/>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495800" y="5291554"/>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495800" y="5977354"/>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495800" y="5748754"/>
            <a:ext cx="180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4191002" y="51816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109" name="TextBox 108"/>
          <p:cNvSpPr txBox="1"/>
          <p:nvPr/>
        </p:nvSpPr>
        <p:spPr>
          <a:xfrm>
            <a:off x="4191002" y="54102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110" name="TextBox 109"/>
          <p:cNvSpPr txBox="1"/>
          <p:nvPr/>
        </p:nvSpPr>
        <p:spPr>
          <a:xfrm>
            <a:off x="4191002" y="56388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111" name="TextBox 110"/>
          <p:cNvSpPr txBox="1"/>
          <p:nvPr/>
        </p:nvSpPr>
        <p:spPr>
          <a:xfrm>
            <a:off x="4197146" y="58674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112" name="Rectangle 111"/>
          <p:cNvSpPr/>
          <p:nvPr/>
        </p:nvSpPr>
        <p:spPr>
          <a:xfrm>
            <a:off x="6096000" y="4453354"/>
            <a:ext cx="324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096000" y="4224754"/>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096000" y="4910554"/>
            <a:ext cx="108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5791202" y="41148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117" name="TextBox 116"/>
          <p:cNvSpPr txBox="1"/>
          <p:nvPr/>
        </p:nvSpPr>
        <p:spPr>
          <a:xfrm>
            <a:off x="5791202" y="43434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118" name="TextBox 117"/>
          <p:cNvSpPr txBox="1"/>
          <p:nvPr/>
        </p:nvSpPr>
        <p:spPr>
          <a:xfrm>
            <a:off x="5791202" y="45720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119" name="TextBox 118"/>
          <p:cNvSpPr txBox="1"/>
          <p:nvPr/>
        </p:nvSpPr>
        <p:spPr>
          <a:xfrm>
            <a:off x="5797346" y="48006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120" name="Rectangle 119"/>
          <p:cNvSpPr/>
          <p:nvPr/>
        </p:nvSpPr>
        <p:spPr>
          <a:xfrm>
            <a:off x="6096000" y="5520154"/>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6096000" y="5291554"/>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6096000" y="5977354"/>
            <a:ext cx="108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6096000" y="5748754"/>
            <a:ext cx="324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5791202" y="51816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125" name="TextBox 124"/>
          <p:cNvSpPr txBox="1"/>
          <p:nvPr/>
        </p:nvSpPr>
        <p:spPr>
          <a:xfrm>
            <a:off x="5791202" y="54102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126" name="TextBox 125"/>
          <p:cNvSpPr txBox="1"/>
          <p:nvPr/>
        </p:nvSpPr>
        <p:spPr>
          <a:xfrm>
            <a:off x="5791202" y="56388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127" name="TextBox 126"/>
          <p:cNvSpPr txBox="1"/>
          <p:nvPr/>
        </p:nvSpPr>
        <p:spPr>
          <a:xfrm>
            <a:off x="5797346" y="58674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128" name="Rectangle 127"/>
          <p:cNvSpPr/>
          <p:nvPr/>
        </p:nvSpPr>
        <p:spPr>
          <a:xfrm>
            <a:off x="7696200" y="4453354"/>
            <a:ext cx="324000" cy="152400"/>
          </a:xfrm>
          <a:prstGeom prst="rect">
            <a:avLst/>
          </a:prstGeom>
          <a:solidFill>
            <a:srgbClr val="4F81BD"/>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7696200" y="4224754"/>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7696200" y="4910554"/>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7391402" y="41148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133" name="TextBox 132"/>
          <p:cNvSpPr txBox="1"/>
          <p:nvPr/>
        </p:nvSpPr>
        <p:spPr>
          <a:xfrm>
            <a:off x="7391402" y="43434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134" name="TextBox 133"/>
          <p:cNvSpPr txBox="1"/>
          <p:nvPr/>
        </p:nvSpPr>
        <p:spPr>
          <a:xfrm>
            <a:off x="7391402" y="45720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135" name="TextBox 134"/>
          <p:cNvSpPr txBox="1"/>
          <p:nvPr/>
        </p:nvSpPr>
        <p:spPr>
          <a:xfrm>
            <a:off x="7397546" y="48006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136" name="Rectangle 135"/>
          <p:cNvSpPr/>
          <p:nvPr/>
        </p:nvSpPr>
        <p:spPr>
          <a:xfrm>
            <a:off x="7696200" y="5520154"/>
            <a:ext cx="10668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696200" y="5291554"/>
            <a:ext cx="108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96200" y="5977354"/>
            <a:ext cx="180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7696200" y="5748754"/>
            <a:ext cx="324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7391402" y="5181600"/>
            <a:ext cx="374855" cy="338554"/>
          </a:xfrm>
          <a:prstGeom prst="rect">
            <a:avLst/>
          </a:prstGeom>
          <a:noFill/>
        </p:spPr>
        <p:txBody>
          <a:bodyPr wrap="none" rtlCol="0">
            <a:spAutoFit/>
          </a:bodyPr>
          <a:lstStyle/>
          <a:p>
            <a:r>
              <a:rPr lang="en-US" sz="1600" dirty="0" smtClean="0"/>
              <a:t>d</a:t>
            </a:r>
            <a:r>
              <a:rPr lang="en-US" sz="1600" baseline="-25000" dirty="0" smtClean="0"/>
              <a:t>1</a:t>
            </a:r>
            <a:endParaRPr lang="en-US" sz="1600" baseline="-25000" dirty="0"/>
          </a:p>
        </p:txBody>
      </p:sp>
      <p:sp>
        <p:nvSpPr>
          <p:cNvPr id="141" name="TextBox 140"/>
          <p:cNvSpPr txBox="1"/>
          <p:nvPr/>
        </p:nvSpPr>
        <p:spPr>
          <a:xfrm>
            <a:off x="7391402" y="5410200"/>
            <a:ext cx="374855" cy="338554"/>
          </a:xfrm>
          <a:prstGeom prst="rect">
            <a:avLst/>
          </a:prstGeom>
          <a:noFill/>
        </p:spPr>
        <p:txBody>
          <a:bodyPr wrap="none" rtlCol="0">
            <a:spAutoFit/>
          </a:bodyPr>
          <a:lstStyle/>
          <a:p>
            <a:r>
              <a:rPr lang="en-US" sz="1600" dirty="0" smtClean="0"/>
              <a:t>d</a:t>
            </a:r>
            <a:r>
              <a:rPr lang="en-US" sz="1600" baseline="-25000" dirty="0" smtClean="0"/>
              <a:t>2</a:t>
            </a:r>
            <a:endParaRPr lang="en-US" sz="1600" baseline="-25000" dirty="0"/>
          </a:p>
        </p:txBody>
      </p:sp>
      <p:sp>
        <p:nvSpPr>
          <p:cNvPr id="142" name="TextBox 141"/>
          <p:cNvSpPr txBox="1"/>
          <p:nvPr/>
        </p:nvSpPr>
        <p:spPr>
          <a:xfrm>
            <a:off x="7391402" y="5638800"/>
            <a:ext cx="374855" cy="338554"/>
          </a:xfrm>
          <a:prstGeom prst="rect">
            <a:avLst/>
          </a:prstGeom>
          <a:noFill/>
        </p:spPr>
        <p:txBody>
          <a:bodyPr wrap="none" rtlCol="0">
            <a:spAutoFit/>
          </a:bodyPr>
          <a:lstStyle/>
          <a:p>
            <a:r>
              <a:rPr lang="en-US" sz="1600" dirty="0" smtClean="0"/>
              <a:t>d</a:t>
            </a:r>
            <a:r>
              <a:rPr lang="en-US" sz="1600" baseline="-25000" dirty="0" smtClean="0"/>
              <a:t>3</a:t>
            </a:r>
            <a:endParaRPr lang="en-US" sz="1600" baseline="-25000" dirty="0"/>
          </a:p>
        </p:txBody>
      </p:sp>
      <p:sp>
        <p:nvSpPr>
          <p:cNvPr id="143" name="TextBox 142"/>
          <p:cNvSpPr txBox="1"/>
          <p:nvPr/>
        </p:nvSpPr>
        <p:spPr>
          <a:xfrm>
            <a:off x="7397546" y="5867400"/>
            <a:ext cx="374855" cy="338554"/>
          </a:xfrm>
          <a:prstGeom prst="rect">
            <a:avLst/>
          </a:prstGeom>
          <a:noFill/>
        </p:spPr>
        <p:txBody>
          <a:bodyPr wrap="none" rtlCol="0">
            <a:spAutoFit/>
          </a:bodyPr>
          <a:lstStyle/>
          <a:p>
            <a:r>
              <a:rPr lang="en-US" sz="1600" dirty="0" smtClean="0"/>
              <a:t>d</a:t>
            </a:r>
            <a:r>
              <a:rPr lang="en-US" sz="1600" baseline="-25000" dirty="0" smtClean="0"/>
              <a:t>4</a:t>
            </a:r>
            <a:endParaRPr lang="en-US" sz="1600" baseline="-25000" dirty="0"/>
          </a:p>
        </p:txBody>
      </p:sp>
      <p:sp>
        <p:nvSpPr>
          <p:cNvPr id="145" name="Right Arrow 144"/>
          <p:cNvSpPr>
            <a:spLocks noChangeAspect="1"/>
          </p:cNvSpPr>
          <p:nvPr/>
        </p:nvSpPr>
        <p:spPr>
          <a:xfrm rot="20163256">
            <a:off x="379488" y="2511902"/>
            <a:ext cx="653803" cy="402275"/>
          </a:xfrm>
          <a:prstGeom prst="rightArrow">
            <a:avLst>
              <a:gd name="adj1" fmla="val 39318"/>
              <a:gd name="adj2" fmla="val 109257"/>
            </a:avLst>
          </a:prstGeom>
          <a:solidFill>
            <a:schemeClr val="bg1">
              <a:lumMod val="50000"/>
            </a:schemeClr>
          </a:solidFill>
          <a:ln w="22225" cap="flat" cmpd="sng" algn="ctr">
            <a:solidFill>
              <a:schemeClr val="bg1"/>
            </a:solidFill>
            <a:prstDash val="solid"/>
            <a:round/>
            <a:headEnd type="none" w="med" len="med"/>
            <a:tailEnd type="none" w="med" len="med"/>
          </a:ln>
          <a:effectLst>
            <a:outerShdw blurRad="127000" dist="35687" dir="4260000" rotWithShape="0">
              <a:srgbClr val="000000">
                <a:alpha val="53000"/>
              </a:srgbClr>
            </a:outerShdw>
          </a:effectLst>
        </p:spPr>
        <p:style>
          <a:lnRef idx="1">
            <a:schemeClr val="accent1"/>
          </a:lnRef>
          <a:fillRef idx="3">
            <a:schemeClr val="accent1"/>
          </a:fillRef>
          <a:effectRef idx="2">
            <a:schemeClr val="accent1"/>
          </a:effectRef>
          <a:fontRef idx="minor">
            <a:schemeClr val="lt1"/>
          </a:fontRef>
        </p:style>
      </p:sp>
      <p:sp>
        <p:nvSpPr>
          <p:cNvPr id="165" name="Rectangle 164"/>
          <p:cNvSpPr/>
          <p:nvPr/>
        </p:nvSpPr>
        <p:spPr>
          <a:xfrm>
            <a:off x="6100308" y="4679511"/>
            <a:ext cx="324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7695567" y="4679723"/>
            <a:ext cx="324000" cy="152400"/>
          </a:xfrm>
          <a:prstGeom prst="rect">
            <a:avLst/>
          </a:prstGeom>
          <a:solidFill>
            <a:srgbClr val="751B68"/>
          </a:solidFill>
          <a:ln>
            <a:solidFill>
              <a:srgbClr val="EBED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2987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Evaluation</a:t>
            </a:r>
            <a:endParaRPr lang="en-GB" dirty="0"/>
          </a:p>
        </p:txBody>
      </p:sp>
      <p:sp>
        <p:nvSpPr>
          <p:cNvPr id="3" name="Content Placeholder 2"/>
          <p:cNvSpPr>
            <a:spLocks noGrp="1"/>
          </p:cNvSpPr>
          <p:nvPr>
            <p:ph idx="1"/>
          </p:nvPr>
        </p:nvSpPr>
        <p:spPr>
          <a:xfrm>
            <a:off x="323528" y="1628800"/>
            <a:ext cx="8591872" cy="4824536"/>
          </a:xfrm>
        </p:spPr>
        <p:txBody>
          <a:bodyPr>
            <a:normAutofit/>
          </a:bodyPr>
          <a:lstStyle/>
          <a:p>
            <a:pPr marL="0" indent="0">
              <a:buNone/>
            </a:pPr>
            <a:r>
              <a:rPr lang="en-US" sz="2600" b="1" dirty="0"/>
              <a:t>Key Assumption: Observable user behavior reflects relevance</a:t>
            </a:r>
          </a:p>
          <a:p>
            <a:endParaRPr lang="en-US" sz="2400" dirty="0"/>
          </a:p>
          <a:p>
            <a:r>
              <a:rPr lang="en-US" sz="2800" dirty="0"/>
              <a:t>Implicit in this: Users </a:t>
            </a:r>
            <a:r>
              <a:rPr lang="en-US" sz="2800"/>
              <a:t>behave </a:t>
            </a:r>
            <a:r>
              <a:rPr lang="en-US" sz="2800" dirty="0"/>
              <a:t>(</a:t>
            </a:r>
            <a:r>
              <a:rPr lang="en-US" sz="2800"/>
              <a:t>somewhat) rationally</a:t>
            </a:r>
            <a:endParaRPr lang="en-US" sz="2800" dirty="0"/>
          </a:p>
          <a:p>
            <a:endParaRPr lang="en-US" sz="1000" dirty="0"/>
          </a:p>
          <a:p>
            <a:pPr lvl="1"/>
            <a:r>
              <a:rPr lang="en-US" sz="2400" dirty="0"/>
              <a:t>Real users have a goal when they use an IR system</a:t>
            </a:r>
          </a:p>
          <a:p>
            <a:pPr lvl="2"/>
            <a:r>
              <a:rPr lang="en-US" sz="2000" dirty="0"/>
              <a:t>They aren’t just bored, typing and clicking pseudo-randomly</a:t>
            </a:r>
          </a:p>
          <a:p>
            <a:pPr lvl="2"/>
            <a:endParaRPr lang="en-US" sz="1400" dirty="0"/>
          </a:p>
          <a:p>
            <a:pPr lvl="1"/>
            <a:r>
              <a:rPr lang="en-US" sz="2400" dirty="0"/>
              <a:t>They consistently work towards that goal</a:t>
            </a:r>
            <a:endParaRPr lang="en-US" sz="2000" dirty="0"/>
          </a:p>
          <a:p>
            <a:pPr lvl="2"/>
            <a:r>
              <a:rPr lang="en-US" sz="2000" dirty="0"/>
              <a:t>An irrelevant result doesn’t draw most users away from their goal</a:t>
            </a:r>
          </a:p>
          <a:p>
            <a:pPr lvl="2"/>
            <a:endParaRPr lang="en-US" sz="1400" dirty="0"/>
          </a:p>
          <a:p>
            <a:pPr lvl="1"/>
            <a:r>
              <a:rPr lang="en-US" sz="2400" dirty="0"/>
              <a:t>They aren’t trying to confuse you</a:t>
            </a:r>
          </a:p>
          <a:p>
            <a:pPr lvl="2"/>
            <a:r>
              <a:rPr lang="en-US" sz="2000" dirty="0"/>
              <a:t>Most users are not trying to provide malicious data to the system</a:t>
            </a:r>
          </a:p>
        </p:txBody>
      </p:sp>
    </p:spTree>
    <p:extLst>
      <p:ext uri="{BB962C8B-B14F-4D97-AF65-F5344CB8AC3E}">
        <p14:creationId xmlns:p14="http://schemas.microsoft.com/office/powerpoint/2010/main" val="3291943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Biases: </a:t>
            </a:r>
            <a:br>
              <a:rPr lang="en-US" dirty="0" smtClean="0"/>
            </a:br>
            <a:r>
              <a:rPr lang="en-US" dirty="0" smtClean="0"/>
              <a:t>Optimized Interleaving</a:t>
            </a:r>
            <a:endParaRPr lang="en-GB" dirty="0"/>
          </a:p>
        </p:txBody>
      </p:sp>
      <p:sp>
        <p:nvSpPr>
          <p:cNvPr id="3" name="Content Placeholder 2"/>
          <p:cNvSpPr>
            <a:spLocks noGrp="1"/>
          </p:cNvSpPr>
          <p:nvPr>
            <p:ph idx="1"/>
          </p:nvPr>
        </p:nvSpPr>
        <p:spPr>
          <a:xfrm>
            <a:off x="457200" y="1309254"/>
            <a:ext cx="8229600" cy="1143001"/>
          </a:xfrm>
        </p:spPr>
        <p:txBody>
          <a:bodyPr>
            <a:normAutofit lnSpcReduction="10000"/>
          </a:bodyPr>
          <a:lstStyle/>
          <a:p>
            <a:r>
              <a:rPr lang="en-US" dirty="0" smtClean="0"/>
              <a:t>Another alternative interleaving algorithm</a:t>
            </a:r>
          </a:p>
          <a:p>
            <a:r>
              <a:rPr lang="en-US" dirty="0" smtClean="0"/>
              <a:t>Not a “constructive” approach</a:t>
            </a:r>
          </a:p>
        </p:txBody>
      </p:sp>
      <p:sp>
        <p:nvSpPr>
          <p:cNvPr id="4" name="Rectangle 3"/>
          <p:cNvSpPr/>
          <p:nvPr/>
        </p:nvSpPr>
        <p:spPr>
          <a:xfrm>
            <a:off x="1377888" y="3792504"/>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5" name="Rectangle 4"/>
          <p:cNvSpPr/>
          <p:nvPr/>
        </p:nvSpPr>
        <p:spPr>
          <a:xfrm>
            <a:off x="2137909" y="3792504"/>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6" name="Rectangle 5"/>
          <p:cNvSpPr/>
          <p:nvPr/>
        </p:nvSpPr>
        <p:spPr>
          <a:xfrm>
            <a:off x="2897930" y="3792504"/>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7" name="Rectangle 6"/>
          <p:cNvSpPr/>
          <p:nvPr/>
        </p:nvSpPr>
        <p:spPr>
          <a:xfrm>
            <a:off x="1375908" y="4788052"/>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8" name="Rectangle 7"/>
          <p:cNvSpPr/>
          <p:nvPr/>
        </p:nvSpPr>
        <p:spPr>
          <a:xfrm>
            <a:off x="2135929" y="4788052"/>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9" name="Rectangle 8"/>
          <p:cNvSpPr/>
          <p:nvPr/>
        </p:nvSpPr>
        <p:spPr>
          <a:xfrm>
            <a:off x="2895950" y="4788052"/>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nvGrpSpPr>
          <p:cNvPr id="10" name="Group 9"/>
          <p:cNvGrpSpPr/>
          <p:nvPr/>
        </p:nvGrpSpPr>
        <p:grpSpPr>
          <a:xfrm>
            <a:off x="5129288" y="2706585"/>
            <a:ext cx="2211641" cy="457200"/>
            <a:chOff x="5211639" y="4097276"/>
            <a:chExt cx="2211641" cy="457200"/>
          </a:xfrm>
        </p:grpSpPr>
        <p:sp>
          <p:nvSpPr>
            <p:cNvPr id="11" name="Rectangle 10"/>
            <p:cNvSpPr/>
            <p:nvPr/>
          </p:nvSpPr>
          <p:spPr>
            <a:xfrm>
              <a:off x="5211639"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2" name="Rectangle 11"/>
            <p:cNvSpPr/>
            <p:nvPr/>
          </p:nvSpPr>
          <p:spPr>
            <a:xfrm>
              <a:off x="5971660"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3" name="Rectangle 12"/>
            <p:cNvSpPr/>
            <p:nvPr/>
          </p:nvSpPr>
          <p:spPr>
            <a:xfrm>
              <a:off x="6731681" y="4097276"/>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sp>
        <p:nvSpPr>
          <p:cNvPr id="14" name="TextBox 13"/>
          <p:cNvSpPr txBox="1"/>
          <p:nvPr/>
        </p:nvSpPr>
        <p:spPr>
          <a:xfrm>
            <a:off x="211777" y="4797660"/>
            <a:ext cx="1146468" cy="369332"/>
          </a:xfrm>
          <a:prstGeom prst="rect">
            <a:avLst/>
          </a:prstGeom>
          <a:noFill/>
        </p:spPr>
        <p:txBody>
          <a:bodyPr wrap="none" rtlCol="0">
            <a:spAutoFit/>
          </a:bodyPr>
          <a:lstStyle/>
          <a:p>
            <a:r>
              <a:rPr lang="en-US" dirty="0" smtClean="0"/>
              <a:t>Ranker B</a:t>
            </a:r>
            <a:endParaRPr lang="en-GB" dirty="0"/>
          </a:p>
        </p:txBody>
      </p:sp>
      <p:sp>
        <p:nvSpPr>
          <p:cNvPr id="15" name="Right Arrow 14"/>
          <p:cNvSpPr/>
          <p:nvPr/>
        </p:nvSpPr>
        <p:spPr>
          <a:xfrm>
            <a:off x="3683324" y="4027744"/>
            <a:ext cx="1270659" cy="997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5144339" y="3510222"/>
            <a:ext cx="2211641" cy="457200"/>
            <a:chOff x="5211639" y="4097276"/>
            <a:chExt cx="2211641" cy="457200"/>
          </a:xfrm>
        </p:grpSpPr>
        <p:sp>
          <p:nvSpPr>
            <p:cNvPr id="17" name="Rectangle 16"/>
            <p:cNvSpPr/>
            <p:nvPr/>
          </p:nvSpPr>
          <p:spPr>
            <a:xfrm>
              <a:off x="5211639"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8" name="Rectangle 17"/>
            <p:cNvSpPr/>
            <p:nvPr/>
          </p:nvSpPr>
          <p:spPr>
            <a:xfrm>
              <a:off x="5971660"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9" name="Rectangle 18"/>
            <p:cNvSpPr/>
            <p:nvPr/>
          </p:nvSpPr>
          <p:spPr>
            <a:xfrm>
              <a:off x="6731681" y="4097276"/>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grpSp>
        <p:nvGrpSpPr>
          <p:cNvPr id="20" name="Group 19"/>
          <p:cNvGrpSpPr/>
          <p:nvPr/>
        </p:nvGrpSpPr>
        <p:grpSpPr>
          <a:xfrm>
            <a:off x="5144339" y="4313859"/>
            <a:ext cx="2211641" cy="457200"/>
            <a:chOff x="5211639" y="4097276"/>
            <a:chExt cx="2211641" cy="457200"/>
          </a:xfrm>
        </p:grpSpPr>
        <p:sp>
          <p:nvSpPr>
            <p:cNvPr id="21" name="Rectangle 20"/>
            <p:cNvSpPr/>
            <p:nvPr/>
          </p:nvSpPr>
          <p:spPr>
            <a:xfrm>
              <a:off x="5211639"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2" name="Rectangle 21"/>
            <p:cNvSpPr/>
            <p:nvPr/>
          </p:nvSpPr>
          <p:spPr>
            <a:xfrm>
              <a:off x="5971660" y="4097276"/>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23" name="Rectangle 22"/>
            <p:cNvSpPr/>
            <p:nvPr/>
          </p:nvSpPr>
          <p:spPr>
            <a:xfrm>
              <a:off x="6731681"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grpSp>
        <p:nvGrpSpPr>
          <p:cNvPr id="24" name="Group 23"/>
          <p:cNvGrpSpPr/>
          <p:nvPr/>
        </p:nvGrpSpPr>
        <p:grpSpPr>
          <a:xfrm>
            <a:off x="5144339" y="5117496"/>
            <a:ext cx="2211641" cy="457200"/>
            <a:chOff x="5211639" y="4097276"/>
            <a:chExt cx="2211641" cy="457200"/>
          </a:xfrm>
        </p:grpSpPr>
        <p:sp>
          <p:nvSpPr>
            <p:cNvPr id="25" name="Rectangle 24"/>
            <p:cNvSpPr/>
            <p:nvPr/>
          </p:nvSpPr>
          <p:spPr>
            <a:xfrm>
              <a:off x="5211639" y="4097276"/>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6" name="Rectangle 25"/>
            <p:cNvSpPr/>
            <p:nvPr/>
          </p:nvSpPr>
          <p:spPr>
            <a:xfrm>
              <a:off x="5971660"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27" name="Rectangle 26"/>
            <p:cNvSpPr/>
            <p:nvPr/>
          </p:nvSpPr>
          <p:spPr>
            <a:xfrm>
              <a:off x="6731681"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grpSp>
        <p:nvGrpSpPr>
          <p:cNvPr id="28" name="Group 27"/>
          <p:cNvGrpSpPr/>
          <p:nvPr/>
        </p:nvGrpSpPr>
        <p:grpSpPr>
          <a:xfrm>
            <a:off x="5144339" y="5921134"/>
            <a:ext cx="2211641" cy="457200"/>
            <a:chOff x="5211639" y="4097276"/>
            <a:chExt cx="2211641" cy="457200"/>
          </a:xfrm>
        </p:grpSpPr>
        <p:sp>
          <p:nvSpPr>
            <p:cNvPr id="29" name="Rectangle 28"/>
            <p:cNvSpPr/>
            <p:nvPr/>
          </p:nvSpPr>
          <p:spPr>
            <a:xfrm>
              <a:off x="5211639" y="4097276"/>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30" name="Rectangle 29"/>
            <p:cNvSpPr/>
            <p:nvPr/>
          </p:nvSpPr>
          <p:spPr>
            <a:xfrm>
              <a:off x="5971660"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1" name="Rectangle 30"/>
            <p:cNvSpPr/>
            <p:nvPr/>
          </p:nvSpPr>
          <p:spPr>
            <a:xfrm>
              <a:off x="6731681"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mc:AlternateContent xmlns:mc="http://schemas.openxmlformats.org/markup-compatibility/2006" xmlns:a14="http://schemas.microsoft.com/office/drawing/2010/main">
        <mc:Choice Requires="a14">
          <p:sp>
            <p:nvSpPr>
              <p:cNvPr id="32" name="TextBox 31"/>
              <p:cNvSpPr txBox="1"/>
              <p:nvPr/>
            </p:nvSpPr>
            <p:spPr>
              <a:xfrm>
                <a:off x="7299364" y="2336475"/>
                <a:ext cx="651754" cy="4411967"/>
              </a:xfrm>
              <a:prstGeom prst="rect">
                <a:avLst/>
              </a:prstGeom>
              <a:noFill/>
            </p:spPr>
            <p:txBody>
              <a:bodyPr wrap="square" rtlCol="0">
                <a:noAutofit/>
              </a:bodyPr>
              <a:lstStyle/>
              <a:p>
                <a:pPr>
                  <a:lnSpc>
                    <a:spcPct val="220000"/>
                  </a:lnSpc>
                </a:pPr>
                <a14:m>
                  <m:oMathPara xmlns:m="http://schemas.openxmlformats.org/officeDocument/2006/math" xmlns="">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𝑝</m:t>
                          </m:r>
                        </m:e>
                        <m:sub>
                          <m:r>
                            <a:rPr lang="en-US" sz="2400" b="0" i="1" smtClean="0">
                              <a:latin typeface="Cambria Math"/>
                            </a:rPr>
                            <m:t>1</m:t>
                          </m:r>
                        </m:sub>
                      </m:sSub>
                    </m:oMath>
                  </m:oMathPara>
                </a14:m>
                <a:endParaRPr lang="en-US" sz="2400" b="0" dirty="0" smtClean="0"/>
              </a:p>
              <a:p>
                <a:pPr>
                  <a:lnSpc>
                    <a:spcPct val="220000"/>
                  </a:lnSpc>
                </a:pPr>
                <a14:m>
                  <m:oMathPara xmlns:m="http://schemas.openxmlformats.org/officeDocument/2006/math" xmlns="">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𝑝</m:t>
                          </m:r>
                        </m:e>
                        <m:sub>
                          <m:r>
                            <a:rPr lang="en-US" sz="2400" b="0" i="1" smtClean="0">
                              <a:latin typeface="Cambria Math"/>
                            </a:rPr>
                            <m:t>2</m:t>
                          </m:r>
                        </m:sub>
                      </m:sSub>
                    </m:oMath>
                  </m:oMathPara>
                </a14:m>
                <a:endParaRPr lang="en-US" sz="2400" dirty="0" smtClean="0"/>
              </a:p>
              <a:p>
                <a:pPr>
                  <a:lnSpc>
                    <a:spcPct val="220000"/>
                  </a:lnSpc>
                </a:pPr>
                <a14:m>
                  <m:oMathPara xmlns:m="http://schemas.openxmlformats.org/officeDocument/2006/math" xmlns="">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𝑝</m:t>
                          </m:r>
                        </m:e>
                        <m:sub>
                          <m:r>
                            <a:rPr lang="en-US" sz="2400" b="0" i="1" smtClean="0">
                              <a:latin typeface="Cambria Math"/>
                            </a:rPr>
                            <m:t>3</m:t>
                          </m:r>
                        </m:sub>
                      </m:sSub>
                    </m:oMath>
                  </m:oMathPara>
                </a14:m>
                <a:endParaRPr lang="en-US" sz="2400" dirty="0" smtClean="0"/>
              </a:p>
              <a:p>
                <a:pPr>
                  <a:lnSpc>
                    <a:spcPct val="220000"/>
                  </a:lnSpc>
                </a:pPr>
                <a14:m>
                  <m:oMathPara xmlns:m="http://schemas.openxmlformats.org/officeDocument/2006/math" xmlns="">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𝑝</m:t>
                          </m:r>
                        </m:e>
                        <m:sub>
                          <m:r>
                            <a:rPr lang="en-US" sz="2400" b="0" i="1" smtClean="0">
                              <a:latin typeface="Cambria Math"/>
                            </a:rPr>
                            <m:t>4</m:t>
                          </m:r>
                        </m:sub>
                      </m:sSub>
                    </m:oMath>
                  </m:oMathPara>
                </a14:m>
                <a:endParaRPr lang="en-US" sz="2400" dirty="0" smtClean="0"/>
              </a:p>
              <a:p>
                <a:pPr>
                  <a:lnSpc>
                    <a:spcPct val="220000"/>
                  </a:lnSpc>
                </a:pPr>
                <a14:m>
                  <m:oMathPara xmlns:m="http://schemas.openxmlformats.org/officeDocument/2006/math" xmlns="">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𝑝</m:t>
                          </m:r>
                        </m:e>
                        <m:sub>
                          <m:r>
                            <a:rPr lang="en-US" sz="2400" b="0" i="1" smtClean="0">
                              <a:latin typeface="Cambria Math"/>
                            </a:rPr>
                            <m:t>5</m:t>
                          </m:r>
                        </m:sub>
                      </m:sSub>
                    </m:oMath>
                  </m:oMathPara>
                </a14:m>
                <a:endParaRPr lang="en-US" sz="2400" dirty="0" smtClean="0"/>
              </a:p>
            </p:txBody>
          </p:sp>
        </mc:Choice>
        <mc:Fallback xmlns="">
          <p:sp>
            <p:nvSpPr>
              <p:cNvPr id="32" name="TextBox 31"/>
              <p:cNvSpPr txBox="1">
                <a:spLocks noRot="1" noChangeAspect="1" noMove="1" noResize="1" noEditPoints="1" noAdjustHandles="1" noChangeArrowheads="1" noChangeShapeType="1" noTextEdit="1"/>
              </p:cNvSpPr>
              <p:nvPr/>
            </p:nvSpPr>
            <p:spPr>
              <a:xfrm>
                <a:off x="7299364" y="2336475"/>
                <a:ext cx="651754" cy="4411967"/>
              </a:xfrm>
              <a:prstGeom prst="rect">
                <a:avLst/>
              </a:prstGeom>
              <a:blipFill rotWithShape="0">
                <a:blip r:embed="rId2"/>
                <a:stretch>
                  <a:fillRect/>
                </a:stretch>
              </a:blipFill>
            </p:spPr>
            <p:txBody>
              <a:bodyPr/>
              <a:lstStyle/>
              <a:p>
                <a:r>
                  <a:rPr lang="en-GB">
                    <a:noFill/>
                  </a:rPr>
                  <a:t> </a:t>
                </a:r>
              </a:p>
            </p:txBody>
          </p:sp>
        </mc:Fallback>
      </mc:AlternateContent>
      <p:sp>
        <p:nvSpPr>
          <p:cNvPr id="33" name="TextBox 32"/>
          <p:cNvSpPr txBox="1"/>
          <p:nvPr/>
        </p:nvSpPr>
        <p:spPr>
          <a:xfrm>
            <a:off x="209969" y="3836438"/>
            <a:ext cx="1133708" cy="369332"/>
          </a:xfrm>
          <a:prstGeom prst="rect">
            <a:avLst/>
          </a:prstGeom>
          <a:noFill/>
        </p:spPr>
        <p:txBody>
          <a:bodyPr wrap="none" rtlCol="0">
            <a:spAutoFit/>
          </a:bodyPr>
          <a:lstStyle/>
          <a:p>
            <a:r>
              <a:rPr lang="en-US" dirty="0" smtClean="0"/>
              <a:t>Ranker A</a:t>
            </a:r>
            <a:endParaRPr lang="en-GB" dirty="0"/>
          </a:p>
        </p:txBody>
      </p:sp>
      <p:sp>
        <p:nvSpPr>
          <p:cNvPr id="35" name="Down Arrow Callout 34"/>
          <p:cNvSpPr/>
          <p:nvPr/>
        </p:nvSpPr>
        <p:spPr>
          <a:xfrm>
            <a:off x="6301957" y="492358"/>
            <a:ext cx="2646568" cy="212830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Solve for these based on desired scoring properties</a:t>
            </a:r>
            <a:endParaRPr lang="en-GB" sz="2400" dirty="0"/>
          </a:p>
        </p:txBody>
      </p:sp>
      <p:sp>
        <p:nvSpPr>
          <p:cNvPr id="36" name="TextBox 35"/>
          <p:cNvSpPr txBox="1"/>
          <p:nvPr/>
        </p:nvSpPr>
        <p:spPr>
          <a:xfrm>
            <a:off x="7818626" y="4085423"/>
            <a:ext cx="1354538" cy="1569660"/>
          </a:xfrm>
          <a:prstGeom prst="rect">
            <a:avLst/>
          </a:prstGeom>
          <a:noFill/>
        </p:spPr>
        <p:txBody>
          <a:bodyPr wrap="none" rtlCol="0">
            <a:spAutoFit/>
          </a:bodyPr>
          <a:lstStyle/>
          <a:p>
            <a:pPr algn="ctr"/>
            <a:r>
              <a:rPr lang="en-GB" sz="2000" b="1" dirty="0" smtClean="0"/>
              <a:t>Team Draft</a:t>
            </a:r>
          </a:p>
          <a:p>
            <a:pPr algn="ctr"/>
            <a:r>
              <a:rPr lang="en-GB" sz="2000" b="1" dirty="0" smtClean="0"/>
              <a:t>50%</a:t>
            </a:r>
            <a:endParaRPr lang="en-GB" sz="2000" b="1" dirty="0"/>
          </a:p>
          <a:p>
            <a:pPr algn="ctr"/>
            <a:endParaRPr lang="en-GB" sz="3600" b="1" dirty="0"/>
          </a:p>
          <a:p>
            <a:pPr algn="ctr"/>
            <a:r>
              <a:rPr lang="en-GB" sz="2000" b="1" dirty="0" smtClean="0"/>
              <a:t>50%</a:t>
            </a:r>
            <a:endParaRPr lang="en-GB" sz="2000" b="1" dirty="0"/>
          </a:p>
        </p:txBody>
      </p:sp>
      <p:sp>
        <p:nvSpPr>
          <p:cNvPr id="37" name="Rectangle 36"/>
          <p:cNvSpPr/>
          <p:nvPr/>
        </p:nvSpPr>
        <p:spPr>
          <a:xfrm>
            <a:off x="5892747" y="6393418"/>
            <a:ext cx="3243260" cy="369332"/>
          </a:xfrm>
          <a:prstGeom prst="rect">
            <a:avLst/>
          </a:prstGeom>
        </p:spPr>
        <p:txBody>
          <a:bodyPr wrap="none">
            <a:spAutoFit/>
          </a:bodyPr>
          <a:lstStyle/>
          <a:p>
            <a:pPr lvl="1" algn="r"/>
            <a:r>
              <a:rPr lang="en-US" dirty="0" smtClean="0"/>
              <a:t>[Radlinski &amp; Craswell, 2013]</a:t>
            </a:r>
            <a:endParaRPr lang="en-US" dirty="0"/>
          </a:p>
        </p:txBody>
      </p:sp>
    </p:spTree>
    <p:extLst>
      <p:ext uri="{BB962C8B-B14F-4D97-AF65-F5344CB8AC3E}">
        <p14:creationId xmlns:p14="http://schemas.microsoft.com/office/powerpoint/2010/main" val="3364126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animBg="1"/>
      <p:bldP spid="3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dirty="0" smtClean="0"/>
              <a:t>Click Weight Beyond Presentation Bias</a:t>
            </a:r>
          </a:p>
        </p:txBody>
      </p:sp>
      <p:sp>
        <p:nvSpPr>
          <p:cNvPr id="21507" name="Content Placeholder 2"/>
          <p:cNvSpPr>
            <a:spLocks noGrp="1"/>
          </p:cNvSpPr>
          <p:nvPr>
            <p:ph idx="1"/>
          </p:nvPr>
        </p:nvSpPr>
        <p:spPr>
          <a:xfrm>
            <a:off x="457200" y="1600200"/>
            <a:ext cx="8229600" cy="5069160"/>
          </a:xfrm>
        </p:spPr>
        <p:txBody>
          <a:bodyPr>
            <a:normAutofit/>
          </a:bodyPr>
          <a:lstStyle/>
          <a:p>
            <a:r>
              <a:rPr lang="en-US" sz="2800" dirty="0"/>
              <a:t>Clicks need not be weighted equally in Interleaving evaluation</a:t>
            </a:r>
          </a:p>
          <a:p>
            <a:endParaRPr lang="en-US" sz="900" dirty="0"/>
          </a:p>
          <a:p>
            <a:r>
              <a:rPr lang="en-US" sz="2800" dirty="0"/>
              <a:t>Take this Team Draft interleaving:</a:t>
            </a:r>
          </a:p>
          <a:p>
            <a:pPr marL="0" indent="0">
              <a:buNone/>
            </a:pPr>
            <a:r>
              <a:rPr lang="en-US" sz="2800" dirty="0"/>
              <a:t>			  (this click was very likely)</a:t>
            </a:r>
          </a:p>
          <a:p>
            <a:pPr marL="0" indent="0">
              <a:buNone/>
            </a:pPr>
            <a:endParaRPr lang="en-US" sz="4000" dirty="0"/>
          </a:p>
          <a:p>
            <a:pPr marL="0" indent="0">
              <a:buNone/>
            </a:pPr>
            <a:endParaRPr lang="en-US" sz="2800" dirty="0"/>
          </a:p>
          <a:p>
            <a:pPr marL="0" indent="0">
              <a:buNone/>
            </a:pPr>
            <a:r>
              <a:rPr lang="en-US" sz="2800" dirty="0"/>
              <a:t>  			  (yet the user clicked again)</a:t>
            </a:r>
          </a:p>
          <a:p>
            <a:pPr marL="0" indent="0">
              <a:buNone/>
            </a:pPr>
            <a:endParaRPr lang="en-US" sz="1050" dirty="0"/>
          </a:p>
          <a:p>
            <a:r>
              <a:rPr lang="en-US" sz="2800" dirty="0"/>
              <a:t>Is this a tie, or should </a:t>
            </a:r>
            <a:r>
              <a:rPr lang="en-US" sz="2800" dirty="0" smtClean="0"/>
              <a:t>Ranking </a:t>
            </a:r>
            <a:r>
              <a:rPr lang="en-US" sz="2800" dirty="0"/>
              <a:t>B actually win here?</a:t>
            </a:r>
          </a:p>
          <a:p>
            <a:pPr lvl="1"/>
            <a:r>
              <a:rPr lang="en-US" sz="2400" dirty="0"/>
              <a:t>Rather than making something up, lets look at some data</a:t>
            </a:r>
          </a:p>
        </p:txBody>
      </p:sp>
      <p:grpSp>
        <p:nvGrpSpPr>
          <p:cNvPr id="2" name="Group 1"/>
          <p:cNvGrpSpPr/>
          <p:nvPr/>
        </p:nvGrpSpPr>
        <p:grpSpPr>
          <a:xfrm>
            <a:off x="1619672" y="3248520"/>
            <a:ext cx="1746071" cy="2268712"/>
            <a:chOff x="3052307" y="3353002"/>
            <a:chExt cx="1746071" cy="2268712"/>
          </a:xfrm>
        </p:grpSpPr>
        <p:sp>
          <p:nvSpPr>
            <p:cNvPr id="4" name="Rectangle 3"/>
            <p:cNvSpPr/>
            <p:nvPr/>
          </p:nvSpPr>
          <p:spPr>
            <a:xfrm>
              <a:off x="3052308" y="3385477"/>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5" name="Rectangle 4"/>
            <p:cNvSpPr/>
            <p:nvPr/>
          </p:nvSpPr>
          <p:spPr>
            <a:xfrm>
              <a:off x="3052308" y="3967665"/>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6" name="Rectangle 5"/>
            <p:cNvSpPr/>
            <p:nvPr/>
          </p:nvSpPr>
          <p:spPr>
            <a:xfrm>
              <a:off x="3052308" y="4549853"/>
              <a:ext cx="691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7" name="Rectangle 6"/>
            <p:cNvSpPr/>
            <p:nvPr/>
          </p:nvSpPr>
          <p:spPr>
            <a:xfrm>
              <a:off x="3052307" y="5132040"/>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8" name="Explosion 1 7"/>
            <p:cNvSpPr/>
            <p:nvPr/>
          </p:nvSpPr>
          <p:spPr>
            <a:xfrm rot="-1200000">
              <a:off x="3863348" y="3353002"/>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sp>
          <p:nvSpPr>
            <p:cNvPr id="9" name="Explosion 1 8"/>
            <p:cNvSpPr/>
            <p:nvPr/>
          </p:nvSpPr>
          <p:spPr>
            <a:xfrm rot="-1200000">
              <a:off x="3863347" y="5099565"/>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grpSp>
    </p:spTree>
    <p:extLst>
      <p:ext uri="{BB962C8B-B14F-4D97-AF65-F5344CB8AC3E}">
        <p14:creationId xmlns:p14="http://schemas.microsoft.com/office/powerpoint/2010/main" val="2224295901"/>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Weighting</a:t>
            </a:r>
            <a:endParaRPr lang="en-GB" dirty="0"/>
          </a:p>
        </p:txBody>
      </p:sp>
      <p:sp>
        <p:nvSpPr>
          <p:cNvPr id="3" name="Content Placeholder 2"/>
          <p:cNvSpPr>
            <a:spLocks noGrp="1"/>
          </p:cNvSpPr>
          <p:nvPr>
            <p:ph idx="1"/>
          </p:nvPr>
        </p:nvSpPr>
        <p:spPr>
          <a:xfrm>
            <a:off x="467543" y="1273357"/>
            <a:ext cx="6236429" cy="5584643"/>
          </a:xfrm>
        </p:spPr>
        <p:txBody>
          <a:bodyPr>
            <a:noAutofit/>
          </a:bodyPr>
          <a:lstStyle/>
          <a:p>
            <a:r>
              <a:rPr lang="en-US" dirty="0" smtClean="0"/>
              <a:t>A simple test:</a:t>
            </a:r>
          </a:p>
          <a:p>
            <a:pPr lvl="1"/>
            <a:r>
              <a:rPr lang="en-US" dirty="0" smtClean="0"/>
              <a:t>Suppose you saw many queries</a:t>
            </a:r>
          </a:p>
          <a:p>
            <a:pPr lvl="1"/>
            <a:r>
              <a:rPr lang="en-US" dirty="0" smtClean="0"/>
              <a:t>How often does a small subsample agree on the experiment outcome?</a:t>
            </a:r>
          </a:p>
          <a:p>
            <a:pPr lvl="1"/>
            <a:endParaRPr lang="en-US" dirty="0"/>
          </a:p>
          <a:p>
            <a:pPr lvl="1"/>
            <a:endParaRPr lang="en-US" dirty="0" smtClean="0"/>
          </a:p>
          <a:p>
            <a:pPr lvl="1"/>
            <a:endParaRPr lang="en-US" dirty="0"/>
          </a:p>
          <a:p>
            <a:pPr lvl="1"/>
            <a:endParaRPr lang="en-US" dirty="0" smtClean="0"/>
          </a:p>
          <a:p>
            <a:pPr lvl="1"/>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546" y="4175740"/>
            <a:ext cx="61055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74122" y="6265526"/>
            <a:ext cx="3353867" cy="369332"/>
          </a:xfrm>
          <a:prstGeom prst="rect">
            <a:avLst/>
          </a:prstGeom>
        </p:spPr>
        <p:txBody>
          <a:bodyPr wrap="none">
            <a:spAutoFit/>
          </a:bodyPr>
          <a:lstStyle/>
          <a:p>
            <a:pPr lvl="1" algn="r"/>
            <a:r>
              <a:rPr lang="en-US" dirty="0" smtClean="0"/>
              <a:t>[Radlinski &amp; Craswell, 2010]</a:t>
            </a:r>
            <a:endParaRPr lang="en-US" dirty="0"/>
          </a:p>
        </p:txBody>
      </p:sp>
      <p:grpSp>
        <p:nvGrpSpPr>
          <p:cNvPr id="7" name="Group 6"/>
          <p:cNvGrpSpPr/>
          <p:nvPr/>
        </p:nvGrpSpPr>
        <p:grpSpPr>
          <a:xfrm>
            <a:off x="6732240" y="1240882"/>
            <a:ext cx="1746071" cy="2268712"/>
            <a:chOff x="3052307" y="3353002"/>
            <a:chExt cx="1746071" cy="2268712"/>
          </a:xfrm>
        </p:grpSpPr>
        <p:sp>
          <p:nvSpPr>
            <p:cNvPr id="8" name="Rectangle 7"/>
            <p:cNvSpPr/>
            <p:nvPr/>
          </p:nvSpPr>
          <p:spPr>
            <a:xfrm>
              <a:off x="3052308" y="3385477"/>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9" name="Rectangle 8"/>
            <p:cNvSpPr/>
            <p:nvPr/>
          </p:nvSpPr>
          <p:spPr>
            <a:xfrm>
              <a:off x="3052308" y="3967665"/>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0" name="Rectangle 9"/>
            <p:cNvSpPr/>
            <p:nvPr/>
          </p:nvSpPr>
          <p:spPr>
            <a:xfrm>
              <a:off x="3052308" y="4549853"/>
              <a:ext cx="691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1" name="Rectangle 10"/>
            <p:cNvSpPr/>
            <p:nvPr/>
          </p:nvSpPr>
          <p:spPr>
            <a:xfrm>
              <a:off x="3052307" y="5132040"/>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2" name="Explosion 1 11"/>
            <p:cNvSpPr/>
            <p:nvPr/>
          </p:nvSpPr>
          <p:spPr>
            <a:xfrm rot="-1200000">
              <a:off x="3863348" y="3353002"/>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sp>
          <p:nvSpPr>
            <p:cNvPr id="13" name="Explosion 1 12"/>
            <p:cNvSpPr/>
            <p:nvPr/>
          </p:nvSpPr>
          <p:spPr>
            <a:xfrm rot="-1200000">
              <a:off x="3863347" y="5099565"/>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grpSp>
      <p:sp>
        <p:nvSpPr>
          <p:cNvPr id="14" name="Rectangle 13"/>
          <p:cNvSpPr/>
          <p:nvPr/>
        </p:nvSpPr>
        <p:spPr>
          <a:xfrm>
            <a:off x="1608551" y="4959421"/>
            <a:ext cx="6069520" cy="261713"/>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608551" y="5464968"/>
            <a:ext cx="6069520" cy="261713"/>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608551" y="5985369"/>
            <a:ext cx="6069520" cy="261713"/>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Callout 14"/>
          <p:cNvSpPr/>
          <p:nvPr/>
        </p:nvSpPr>
        <p:spPr>
          <a:xfrm>
            <a:off x="1572546" y="2803895"/>
            <a:ext cx="1261533" cy="139700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Amount of data</a:t>
            </a:r>
            <a:endParaRPr lang="en-GB" dirty="0">
              <a:solidFill>
                <a:schemeClr val="tx1"/>
              </a:solidFill>
            </a:endParaRPr>
          </a:p>
        </p:txBody>
      </p:sp>
      <p:sp>
        <p:nvSpPr>
          <p:cNvPr id="19" name="Down Arrow Callout 18"/>
          <p:cNvSpPr/>
          <p:nvPr/>
        </p:nvSpPr>
        <p:spPr>
          <a:xfrm>
            <a:off x="3396091" y="3052994"/>
            <a:ext cx="1736244" cy="139700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 the “right” outcome sooner</a:t>
            </a:r>
            <a:endParaRPr lang="en-GB" dirty="0">
              <a:solidFill>
                <a:schemeClr val="tx1"/>
              </a:solidFill>
            </a:endParaRPr>
          </a:p>
        </p:txBody>
      </p:sp>
      <p:sp>
        <p:nvSpPr>
          <p:cNvPr id="4" name="Explosion 1 3"/>
          <p:cNvSpPr/>
          <p:nvPr/>
        </p:nvSpPr>
        <p:spPr>
          <a:xfrm>
            <a:off x="5343573" y="4122886"/>
            <a:ext cx="3468931" cy="242706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 just for interleaving!</a:t>
            </a:r>
            <a:endParaRPr lang="en-GB" dirty="0"/>
          </a:p>
        </p:txBody>
      </p:sp>
    </p:spTree>
    <p:extLst>
      <p:ext uri="{BB962C8B-B14F-4D97-AF65-F5344CB8AC3E}">
        <p14:creationId xmlns:p14="http://schemas.microsoft.com/office/powerpoint/2010/main" val="23899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rmAutofit/>
          </a:bodyPr>
          <a:lstStyle/>
          <a:p>
            <a:r>
              <a:rPr lang="en-US" dirty="0" smtClean="0"/>
              <a:t>Learning a Better Click Weighting</a:t>
            </a:r>
          </a:p>
        </p:txBody>
      </p:sp>
      <p:sp>
        <p:nvSpPr>
          <p:cNvPr id="1028" name="Content Placeholder 2"/>
          <p:cNvSpPr>
            <a:spLocks noGrp="1"/>
          </p:cNvSpPr>
          <p:nvPr>
            <p:ph idx="1"/>
          </p:nvPr>
        </p:nvSpPr>
        <p:spPr>
          <a:xfrm>
            <a:off x="457200" y="1600200"/>
            <a:ext cx="8229600" cy="4853136"/>
          </a:xfrm>
        </p:spPr>
        <p:txBody>
          <a:bodyPr>
            <a:normAutofit/>
          </a:bodyPr>
          <a:lstStyle/>
          <a:p>
            <a:r>
              <a:rPr lang="en-US" sz="2800" dirty="0" smtClean="0"/>
              <a:t>Represent each click as a feature vector </a:t>
            </a:r>
          </a:p>
          <a:p>
            <a:endParaRPr lang="en-US" sz="2800" dirty="0" smtClean="0"/>
          </a:p>
          <a:p>
            <a:endParaRPr lang="en-US" sz="2800" dirty="0" smtClean="0"/>
          </a:p>
          <a:p>
            <a:endParaRPr lang="en-US" sz="2800" dirty="0" smtClean="0"/>
          </a:p>
          <a:p>
            <a:endParaRPr lang="en-US" sz="2800" dirty="0" smtClean="0"/>
          </a:p>
          <a:p>
            <a:endParaRPr lang="en-US" sz="2800" dirty="0" smtClean="0"/>
          </a:p>
          <a:p>
            <a:pPr>
              <a:buFontTx/>
              <a:buNone/>
            </a:pPr>
            <a:endParaRPr lang="en-US" sz="2800" dirty="0" smtClean="0"/>
          </a:p>
          <a:p>
            <a:r>
              <a:rPr lang="en-US" sz="2800" dirty="0" smtClean="0"/>
              <a:t>The score of a click is</a:t>
            </a:r>
          </a:p>
          <a:p>
            <a:pPr lvl="1"/>
            <a:r>
              <a:rPr lang="en-US" sz="2400" dirty="0" smtClean="0"/>
              <a:t>How do we learn the optimal      ? </a:t>
            </a:r>
          </a:p>
        </p:txBody>
      </p:sp>
      <p:graphicFrame>
        <p:nvGraphicFramePr>
          <p:cNvPr id="1026" name="Object 4"/>
          <p:cNvGraphicFramePr>
            <a:graphicFrameLocks noChangeAspect="1"/>
          </p:cNvGraphicFramePr>
          <p:nvPr>
            <p:extLst>
              <p:ext uri="{D42A27DB-BD31-4B8C-83A1-F6EECF244321}">
                <p14:modId xmlns:p14="http://schemas.microsoft.com/office/powerpoint/2010/main" val="781639903"/>
              </p:ext>
            </p:extLst>
          </p:nvPr>
        </p:nvGraphicFramePr>
        <p:xfrm>
          <a:off x="1600200" y="2495550"/>
          <a:ext cx="5899150" cy="2381250"/>
        </p:xfrm>
        <a:graphic>
          <a:graphicData uri="http://schemas.openxmlformats.org/presentationml/2006/ole">
            <mc:AlternateContent xmlns:mc="http://schemas.openxmlformats.org/markup-compatibility/2006">
              <mc:Choice xmlns:v="urn:schemas-microsoft-com:vml" Requires="v">
                <p:oleObj spid="_x0000_s106501" name="Equation" r:id="rId3" imgW="2831388" imgH="1142587" progId="Equation.3">
                  <p:embed/>
                </p:oleObj>
              </mc:Choice>
              <mc:Fallback>
                <p:oleObj name="Equation" r:id="rId3" imgW="2831388" imgH="114258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495550"/>
                        <a:ext cx="5899150" cy="238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835000" y="6436429"/>
            <a:ext cx="4309000" cy="369332"/>
          </a:xfrm>
          <a:prstGeom prst="rect">
            <a:avLst/>
          </a:prstGeom>
        </p:spPr>
        <p:txBody>
          <a:bodyPr wrap="none">
            <a:spAutoFit/>
          </a:bodyPr>
          <a:lstStyle/>
          <a:p>
            <a:pPr lvl="1"/>
            <a:r>
              <a:rPr lang="en-US" dirty="0" smtClean="0"/>
              <a:t>[</a:t>
            </a:r>
            <a:r>
              <a:rPr lang="en-US" dirty="0" err="1" smtClean="0"/>
              <a:t>Yue</a:t>
            </a:r>
            <a:r>
              <a:rPr lang="en-US" dirty="0" smtClean="0"/>
              <a:t> et al. 2010b;  Chapelle et al. 2012]</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192986849"/>
              </p:ext>
            </p:extLst>
          </p:nvPr>
        </p:nvGraphicFramePr>
        <p:xfrm>
          <a:off x="6696236" y="1628800"/>
          <a:ext cx="1116124" cy="476116"/>
        </p:xfrm>
        <a:graphic>
          <a:graphicData uri="http://schemas.openxmlformats.org/presentationml/2006/ole">
            <mc:AlternateContent xmlns:mc="http://schemas.openxmlformats.org/markup-compatibility/2006">
              <mc:Choice xmlns:v="urn:schemas-microsoft-com:vml" Requires="v">
                <p:oleObj spid="_x0000_s106502" name="Equation" r:id="rId5" imgW="456924" imgH="203384" progId="Equation.3">
                  <p:embed/>
                </p:oleObj>
              </mc:Choice>
              <mc:Fallback>
                <p:oleObj name="Equation" r:id="rId5" imgW="456924" imgH="20338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6236" y="1628800"/>
                        <a:ext cx="1116124" cy="476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47167906"/>
              </p:ext>
            </p:extLst>
          </p:nvPr>
        </p:nvGraphicFramePr>
        <p:xfrm>
          <a:off x="3959932" y="5229225"/>
          <a:ext cx="1611313" cy="476250"/>
        </p:xfrm>
        <a:graphic>
          <a:graphicData uri="http://schemas.openxmlformats.org/presentationml/2006/ole">
            <mc:AlternateContent xmlns:mc="http://schemas.openxmlformats.org/markup-compatibility/2006">
              <mc:Choice xmlns:v="urn:schemas-microsoft-com:vml" Requires="v">
                <p:oleObj spid="_x0000_s106503" name="Equation" r:id="rId7" imgW="659910" imgH="203261" progId="Equation.3">
                  <p:embed/>
                </p:oleObj>
              </mc:Choice>
              <mc:Fallback>
                <p:oleObj name="Equation" r:id="rId7" imgW="659910" imgH="20326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932" y="5229225"/>
                        <a:ext cx="1611313"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93526020"/>
              </p:ext>
            </p:extLst>
          </p:nvPr>
        </p:nvGraphicFramePr>
        <p:xfrm>
          <a:off x="4932040" y="5661248"/>
          <a:ext cx="364232" cy="424937"/>
        </p:xfrm>
        <a:graphic>
          <a:graphicData uri="http://schemas.openxmlformats.org/presentationml/2006/ole">
            <mc:AlternateContent xmlns:mc="http://schemas.openxmlformats.org/markup-compatibility/2006">
              <mc:Choice xmlns:v="urn:schemas-microsoft-com:vml" Requires="v">
                <p:oleObj spid="_x0000_s106504" name="Equation" r:id="rId9" imgW="151941" imgH="177815" progId="Equation.3">
                  <p:embed/>
                </p:oleObj>
              </mc:Choice>
              <mc:Fallback>
                <p:oleObj name="Equation" r:id="rId9" imgW="151941" imgH="17781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0" y="5661248"/>
                        <a:ext cx="364232" cy="424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5668073"/>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ormAutofit/>
          </a:bodyPr>
          <a:lstStyle/>
          <a:p>
            <a:r>
              <a:rPr lang="en-US" dirty="0" smtClean="0"/>
              <a:t>Learning a Better Click Weighting</a:t>
            </a:r>
          </a:p>
        </p:txBody>
      </p:sp>
      <p:sp>
        <p:nvSpPr>
          <p:cNvPr id="2052" name="Content Placeholder 2"/>
          <p:cNvSpPr>
            <a:spLocks noGrp="1"/>
          </p:cNvSpPr>
          <p:nvPr>
            <p:ph idx="1"/>
          </p:nvPr>
        </p:nvSpPr>
        <p:spPr>
          <a:xfrm>
            <a:off x="457200" y="1320058"/>
            <a:ext cx="8229600" cy="4830763"/>
          </a:xfrm>
        </p:spPr>
        <p:txBody>
          <a:bodyPr/>
          <a:lstStyle/>
          <a:p>
            <a:pPr marL="0" indent="0">
              <a:buNone/>
            </a:pPr>
            <a:endParaRPr lang="en-US" sz="3600" dirty="0" smtClean="0"/>
          </a:p>
          <a:p>
            <a:endParaRPr lang="en-US" sz="2000" dirty="0" smtClean="0"/>
          </a:p>
          <a:p>
            <a:r>
              <a:rPr lang="en-US" sz="2400" dirty="0" smtClean="0"/>
              <a:t>                     differentiates last clicks and other clicks</a:t>
            </a:r>
          </a:p>
          <a:p>
            <a:endParaRPr lang="en-US" sz="500" dirty="0" smtClean="0"/>
          </a:p>
          <a:p>
            <a:endParaRPr lang="en-US" sz="500" dirty="0" smtClean="0"/>
          </a:p>
          <a:p>
            <a:endParaRPr lang="en-US" sz="500" dirty="0" smtClean="0"/>
          </a:p>
          <a:p>
            <a:endParaRPr lang="en-US" sz="500" dirty="0" smtClean="0"/>
          </a:p>
          <a:p>
            <a:pPr lvl="1"/>
            <a:endParaRPr lang="en-US" sz="500" dirty="0" smtClean="0"/>
          </a:p>
          <a:p>
            <a:pPr lvl="1"/>
            <a:endParaRPr lang="en-US" sz="500" dirty="0" smtClean="0"/>
          </a:p>
          <a:p>
            <a:pPr lvl="1"/>
            <a:endParaRPr lang="en-US" sz="500" dirty="0" smtClean="0"/>
          </a:p>
          <a:p>
            <a:pPr lvl="1"/>
            <a:endParaRPr lang="en-US" sz="500" dirty="0" smtClean="0"/>
          </a:p>
          <a:p>
            <a:endParaRPr lang="en-US" sz="2400" dirty="0" smtClean="0"/>
          </a:p>
        </p:txBody>
      </p:sp>
      <p:pic>
        <p:nvPicPr>
          <p:cNvPr id="6" name="Picture 5"/>
          <p:cNvPicPr>
            <a:picLocks noChangeAspect="1" noChangeArrowheads="1"/>
          </p:cNvPicPr>
          <p:nvPr/>
        </p:nvPicPr>
        <p:blipFill>
          <a:blip r:embed="rId3" cstate="print"/>
          <a:srcRect/>
          <a:stretch>
            <a:fillRect/>
          </a:stretch>
        </p:blipFill>
        <p:spPr bwMode="auto">
          <a:xfrm>
            <a:off x="5867400" y="2971800"/>
            <a:ext cx="2756459" cy="1802036"/>
          </a:xfrm>
          <a:prstGeom prst="rect">
            <a:avLst/>
          </a:prstGeom>
          <a:noFill/>
          <a:ln w="15875">
            <a:solidFill>
              <a:schemeClr val="tx1"/>
            </a:solid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967146155"/>
              </p:ext>
            </p:extLst>
          </p:nvPr>
        </p:nvGraphicFramePr>
        <p:xfrm>
          <a:off x="1412875" y="1344613"/>
          <a:ext cx="5564188" cy="941387"/>
        </p:xfrm>
        <a:graphic>
          <a:graphicData uri="http://schemas.openxmlformats.org/presentationml/2006/ole">
            <mc:AlternateContent xmlns:mc="http://schemas.openxmlformats.org/markup-compatibility/2006">
              <mc:Choice xmlns:v="urn:schemas-microsoft-com:vml" Requires="v">
                <p:oleObj spid="_x0000_s100875" name="Equation" r:id="rId4" imgW="2704618" imgH="456924" progId="Equation.3">
                  <p:embed/>
                </p:oleObj>
              </mc:Choice>
              <mc:Fallback>
                <p:oleObj name="Equation" r:id="rId4" imgW="2704618" imgH="4569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1344613"/>
                        <a:ext cx="5564188"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16039657"/>
              </p:ext>
            </p:extLst>
          </p:nvPr>
        </p:nvGraphicFramePr>
        <p:xfrm>
          <a:off x="683568" y="2312876"/>
          <a:ext cx="1611313" cy="476250"/>
        </p:xfrm>
        <a:graphic>
          <a:graphicData uri="http://schemas.openxmlformats.org/presentationml/2006/ole">
            <mc:AlternateContent xmlns:mc="http://schemas.openxmlformats.org/markup-compatibility/2006">
              <mc:Choice xmlns:v="urn:schemas-microsoft-com:vml" Requires="v">
                <p:oleObj spid="_x0000_s100876" name="Equation" r:id="rId6" imgW="659910" imgH="203261" progId="Equation.3">
                  <p:embed/>
                </p:oleObj>
              </mc:Choice>
              <mc:Fallback>
                <p:oleObj name="Equation" r:id="rId6" imgW="659910" imgH="20326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2312876"/>
                        <a:ext cx="1611313"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835000" y="6436429"/>
            <a:ext cx="4309000" cy="369332"/>
          </a:xfrm>
          <a:prstGeom prst="rect">
            <a:avLst/>
          </a:prstGeom>
        </p:spPr>
        <p:txBody>
          <a:bodyPr wrap="none">
            <a:spAutoFit/>
          </a:bodyPr>
          <a:lstStyle/>
          <a:p>
            <a:pPr lvl="1"/>
            <a:r>
              <a:rPr lang="en-US" dirty="0" smtClean="0"/>
              <a:t>[</a:t>
            </a:r>
            <a:r>
              <a:rPr lang="en-US" dirty="0" err="1" smtClean="0"/>
              <a:t>Yue</a:t>
            </a:r>
            <a:r>
              <a:rPr lang="en-US" dirty="0" smtClean="0"/>
              <a:t> et al. 2010b;  Chapelle et al. 2012]</a:t>
            </a:r>
            <a:endParaRPr lang="en-US" dirty="0"/>
          </a:p>
        </p:txBody>
      </p:sp>
    </p:spTree>
    <p:extLst>
      <p:ext uri="{BB962C8B-B14F-4D97-AF65-F5344CB8AC3E}">
        <p14:creationId xmlns:p14="http://schemas.microsoft.com/office/powerpoint/2010/main" val="734339416"/>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a:bodyPr>
          <a:lstStyle/>
          <a:p>
            <a:r>
              <a:rPr lang="en-US" dirty="0" smtClean="0"/>
              <a:t>Learning a Better Click Weighting</a:t>
            </a:r>
          </a:p>
        </p:txBody>
      </p:sp>
      <p:sp>
        <p:nvSpPr>
          <p:cNvPr id="3076" name="Content Placeholder 2"/>
          <p:cNvSpPr>
            <a:spLocks noGrp="1"/>
          </p:cNvSpPr>
          <p:nvPr>
            <p:ph idx="1"/>
          </p:nvPr>
        </p:nvSpPr>
        <p:spPr>
          <a:xfrm>
            <a:off x="457200" y="1320058"/>
            <a:ext cx="8229600" cy="4830763"/>
          </a:xfrm>
        </p:spPr>
        <p:txBody>
          <a:bodyPr/>
          <a:lstStyle/>
          <a:p>
            <a:endParaRPr lang="en-US" sz="3600" dirty="0" smtClean="0"/>
          </a:p>
          <a:p>
            <a:endParaRPr lang="en-US" sz="2000" dirty="0" smtClean="0"/>
          </a:p>
          <a:p>
            <a:r>
              <a:rPr lang="en-US" sz="2400" dirty="0" smtClean="0"/>
              <a:t>                     differentiates last clicks and other clicks</a:t>
            </a:r>
          </a:p>
          <a:p>
            <a:endParaRPr lang="en-US" sz="500" dirty="0" smtClean="0"/>
          </a:p>
          <a:p>
            <a:endParaRPr lang="en-US" sz="500" dirty="0" smtClean="0"/>
          </a:p>
          <a:p>
            <a:endParaRPr lang="en-US" sz="500" dirty="0" smtClean="0"/>
          </a:p>
          <a:p>
            <a:endParaRPr lang="en-US" sz="500" dirty="0" smtClean="0"/>
          </a:p>
          <a:p>
            <a:r>
              <a:rPr lang="en-US" sz="2400" dirty="0" smtClean="0"/>
              <a:t>Suppose we interleave A </a:t>
            </a:r>
            <a:r>
              <a:rPr lang="en-US" sz="2400" dirty="0" err="1" smtClean="0"/>
              <a:t>vs</a:t>
            </a:r>
            <a:r>
              <a:rPr lang="en-US" sz="2400" dirty="0" smtClean="0"/>
              <a:t> B</a:t>
            </a:r>
          </a:p>
          <a:p>
            <a:r>
              <a:rPr lang="en-US" sz="2400" dirty="0" smtClean="0"/>
              <a:t>Lets suppose that:</a:t>
            </a:r>
          </a:p>
          <a:p>
            <a:pPr lvl="1"/>
            <a:r>
              <a:rPr lang="en-US" sz="2000" dirty="0" smtClean="0"/>
              <a:t>On average there are 3 clicks per session</a:t>
            </a:r>
          </a:p>
          <a:p>
            <a:pPr lvl="1"/>
            <a:r>
              <a:rPr lang="en-US" sz="2000" dirty="0" smtClean="0"/>
              <a:t>The last click is on A 60% of the time</a:t>
            </a:r>
          </a:p>
          <a:p>
            <a:pPr lvl="1"/>
            <a:r>
              <a:rPr lang="en-US" sz="2000" dirty="0" smtClean="0"/>
              <a:t>The other 2 clicks split 50/50 random</a:t>
            </a:r>
          </a:p>
          <a:p>
            <a:pPr lvl="1"/>
            <a:endParaRPr lang="en-US" sz="500" dirty="0" smtClean="0"/>
          </a:p>
          <a:p>
            <a:pPr lvl="1"/>
            <a:endParaRPr lang="en-US" sz="500" dirty="0" smtClean="0"/>
          </a:p>
          <a:p>
            <a:pPr lvl="1"/>
            <a:endParaRPr lang="en-US" sz="500" dirty="0" smtClean="0"/>
          </a:p>
          <a:p>
            <a:pPr lvl="1"/>
            <a:endParaRPr lang="en-US" sz="500" dirty="0" smtClean="0"/>
          </a:p>
          <a:p>
            <a:endParaRPr lang="en-US" sz="2400" dirty="0" smtClean="0"/>
          </a:p>
        </p:txBody>
      </p:sp>
      <p:pic>
        <p:nvPicPr>
          <p:cNvPr id="7" name="Picture 6"/>
          <p:cNvPicPr>
            <a:picLocks noChangeAspect="1" noChangeArrowheads="1"/>
          </p:cNvPicPr>
          <p:nvPr/>
        </p:nvPicPr>
        <p:blipFill>
          <a:blip r:embed="rId3" cstate="print"/>
          <a:srcRect/>
          <a:stretch>
            <a:fillRect/>
          </a:stretch>
        </p:blipFill>
        <p:spPr bwMode="auto">
          <a:xfrm>
            <a:off x="5867400" y="2971800"/>
            <a:ext cx="2756459" cy="1802036"/>
          </a:xfrm>
          <a:prstGeom prst="rect">
            <a:avLst/>
          </a:prstGeom>
          <a:noFill/>
          <a:ln w="15875">
            <a:solidFill>
              <a:schemeClr val="tx1"/>
            </a:solid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2592592983"/>
              </p:ext>
            </p:extLst>
          </p:nvPr>
        </p:nvGraphicFramePr>
        <p:xfrm>
          <a:off x="1412875" y="1344613"/>
          <a:ext cx="5564188" cy="941387"/>
        </p:xfrm>
        <a:graphic>
          <a:graphicData uri="http://schemas.openxmlformats.org/presentationml/2006/ole">
            <mc:AlternateContent xmlns:mc="http://schemas.openxmlformats.org/markup-compatibility/2006">
              <mc:Choice xmlns:v="urn:schemas-microsoft-com:vml" Requires="v">
                <p:oleObj spid="_x0000_s101899" name="Equation" r:id="rId4" imgW="2704618" imgH="456924" progId="Equation.3">
                  <p:embed/>
                </p:oleObj>
              </mc:Choice>
              <mc:Fallback>
                <p:oleObj name="Equation" r:id="rId4" imgW="2704618" imgH="4569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1344613"/>
                        <a:ext cx="5564188"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114628474"/>
              </p:ext>
            </p:extLst>
          </p:nvPr>
        </p:nvGraphicFramePr>
        <p:xfrm>
          <a:off x="684213" y="2312988"/>
          <a:ext cx="1611312" cy="476250"/>
        </p:xfrm>
        <a:graphic>
          <a:graphicData uri="http://schemas.openxmlformats.org/presentationml/2006/ole">
            <mc:AlternateContent xmlns:mc="http://schemas.openxmlformats.org/markup-compatibility/2006">
              <mc:Choice xmlns:v="urn:schemas-microsoft-com:vml" Requires="v">
                <p:oleObj spid="_x0000_s101900" name="Equation" r:id="rId6" imgW="659910" imgH="203261" progId="Equation.3">
                  <p:embed/>
                </p:oleObj>
              </mc:Choice>
              <mc:Fallback>
                <p:oleObj name="Equation" r:id="rId6" imgW="659910" imgH="20326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312988"/>
                        <a:ext cx="1611312"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835000" y="6436429"/>
            <a:ext cx="4309000" cy="369332"/>
          </a:xfrm>
          <a:prstGeom prst="rect">
            <a:avLst/>
          </a:prstGeom>
        </p:spPr>
        <p:txBody>
          <a:bodyPr wrap="none">
            <a:spAutoFit/>
          </a:bodyPr>
          <a:lstStyle/>
          <a:p>
            <a:pPr lvl="1"/>
            <a:r>
              <a:rPr lang="en-US" dirty="0" smtClean="0"/>
              <a:t>[</a:t>
            </a:r>
            <a:r>
              <a:rPr lang="en-US" dirty="0" err="1" smtClean="0"/>
              <a:t>Yue</a:t>
            </a:r>
            <a:r>
              <a:rPr lang="en-US" dirty="0" smtClean="0"/>
              <a:t> et al. 2010b;  Chapelle et al. 2012]</a:t>
            </a:r>
            <a:endParaRPr lang="en-US" dirty="0"/>
          </a:p>
        </p:txBody>
      </p:sp>
    </p:spTree>
    <p:extLst>
      <p:ext uri="{BB962C8B-B14F-4D97-AF65-F5344CB8AC3E}">
        <p14:creationId xmlns:p14="http://schemas.microsoft.com/office/powerpoint/2010/main" val="1740817988"/>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a:bodyPr>
          <a:lstStyle/>
          <a:p>
            <a:r>
              <a:rPr lang="en-US" dirty="0" smtClean="0"/>
              <a:t>Learning a Better Click Weighting</a:t>
            </a:r>
          </a:p>
        </p:txBody>
      </p:sp>
      <p:sp>
        <p:nvSpPr>
          <p:cNvPr id="3076" name="Content Placeholder 2"/>
          <p:cNvSpPr>
            <a:spLocks noGrp="1"/>
          </p:cNvSpPr>
          <p:nvPr>
            <p:ph idx="1"/>
          </p:nvPr>
        </p:nvSpPr>
        <p:spPr>
          <a:xfrm>
            <a:off x="457200" y="1575542"/>
            <a:ext cx="8229600" cy="4909066"/>
          </a:xfrm>
        </p:spPr>
        <p:txBody>
          <a:bodyPr>
            <a:normAutofit/>
          </a:bodyPr>
          <a:lstStyle/>
          <a:p>
            <a:endParaRPr lang="en-US" sz="2000" dirty="0" smtClean="0"/>
          </a:p>
          <a:p>
            <a:endParaRPr lang="en-US" sz="2000" dirty="0" smtClean="0"/>
          </a:p>
          <a:p>
            <a:r>
              <a:rPr lang="en-US" sz="2400" dirty="0" smtClean="0"/>
              <a:t>                     differentiates last clicks and other clicks</a:t>
            </a:r>
          </a:p>
          <a:p>
            <a:endParaRPr lang="en-US" sz="500" dirty="0" smtClean="0"/>
          </a:p>
          <a:p>
            <a:endParaRPr lang="en-US" sz="500" dirty="0" smtClean="0"/>
          </a:p>
          <a:p>
            <a:endParaRPr lang="en-US" sz="500" dirty="0" smtClean="0"/>
          </a:p>
          <a:p>
            <a:endParaRPr lang="en-US" sz="500" dirty="0" smtClean="0"/>
          </a:p>
          <a:p>
            <a:r>
              <a:rPr lang="en-US" sz="2400" dirty="0" smtClean="0"/>
              <a:t>Suppose we interleave A </a:t>
            </a:r>
            <a:r>
              <a:rPr lang="en-US" sz="2400" dirty="0" err="1" smtClean="0"/>
              <a:t>vs</a:t>
            </a:r>
            <a:r>
              <a:rPr lang="en-US" sz="2400" dirty="0" smtClean="0"/>
              <a:t> B</a:t>
            </a:r>
          </a:p>
          <a:p>
            <a:r>
              <a:rPr lang="en-US" sz="2400" dirty="0" smtClean="0"/>
              <a:t>Lets suppose that:</a:t>
            </a:r>
          </a:p>
          <a:p>
            <a:pPr lvl="1"/>
            <a:r>
              <a:rPr lang="en-US" sz="2000" dirty="0" smtClean="0"/>
              <a:t>On average there are 3 clicks per session</a:t>
            </a:r>
          </a:p>
          <a:p>
            <a:pPr lvl="1"/>
            <a:r>
              <a:rPr lang="en-US" sz="2000" dirty="0" smtClean="0"/>
              <a:t>The last click is on A 60% of the time</a:t>
            </a:r>
          </a:p>
          <a:p>
            <a:pPr lvl="1"/>
            <a:r>
              <a:rPr lang="en-US" sz="2000" dirty="0" smtClean="0"/>
              <a:t>The other 2 clicks split 50/50 random</a:t>
            </a:r>
          </a:p>
          <a:p>
            <a:pPr lvl="1"/>
            <a:endParaRPr lang="en-US" sz="1200" dirty="0" smtClean="0"/>
          </a:p>
          <a:p>
            <a:r>
              <a:rPr lang="en-US" sz="2400" dirty="0" smtClean="0"/>
              <a:t>Normal weighting corresponds to w = [1   1]</a:t>
            </a:r>
          </a:p>
          <a:p>
            <a:r>
              <a:rPr lang="en-US" sz="2400" dirty="0" smtClean="0"/>
              <a:t>A weighting vector w = [1   0] has much lower variance</a:t>
            </a:r>
          </a:p>
        </p:txBody>
      </p:sp>
      <p:pic>
        <p:nvPicPr>
          <p:cNvPr id="7" name="Picture 6"/>
          <p:cNvPicPr>
            <a:picLocks noChangeAspect="1" noChangeArrowheads="1"/>
          </p:cNvPicPr>
          <p:nvPr/>
        </p:nvPicPr>
        <p:blipFill>
          <a:blip r:embed="rId4" cstate="print"/>
          <a:srcRect/>
          <a:stretch>
            <a:fillRect/>
          </a:stretch>
        </p:blipFill>
        <p:spPr bwMode="auto">
          <a:xfrm>
            <a:off x="5867400" y="2971800"/>
            <a:ext cx="2756459" cy="1802036"/>
          </a:xfrm>
          <a:prstGeom prst="rect">
            <a:avLst/>
          </a:prstGeom>
          <a:noFill/>
          <a:ln w="15875">
            <a:solidFill>
              <a:schemeClr val="tx1"/>
            </a:solid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4218116160"/>
              </p:ext>
            </p:extLst>
          </p:nvPr>
        </p:nvGraphicFramePr>
        <p:xfrm>
          <a:off x="1412875" y="1344613"/>
          <a:ext cx="5564188" cy="941387"/>
        </p:xfrm>
        <a:graphic>
          <a:graphicData uri="http://schemas.openxmlformats.org/presentationml/2006/ole">
            <mc:AlternateContent xmlns:mc="http://schemas.openxmlformats.org/markup-compatibility/2006">
              <mc:Choice xmlns:v="urn:schemas-microsoft-com:vml" Requires="v">
                <p:oleObj spid="_x0000_s102923" name="Equation" r:id="rId5" imgW="2704618" imgH="456924" progId="Equation.3">
                  <p:embed/>
                </p:oleObj>
              </mc:Choice>
              <mc:Fallback>
                <p:oleObj name="Equation" r:id="rId5" imgW="2704618" imgH="4569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75" y="1344613"/>
                        <a:ext cx="5564188"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1955238"/>
              </p:ext>
            </p:extLst>
          </p:nvPr>
        </p:nvGraphicFramePr>
        <p:xfrm>
          <a:off x="684213" y="2312988"/>
          <a:ext cx="1611312" cy="476250"/>
        </p:xfrm>
        <a:graphic>
          <a:graphicData uri="http://schemas.openxmlformats.org/presentationml/2006/ole">
            <mc:AlternateContent xmlns:mc="http://schemas.openxmlformats.org/markup-compatibility/2006">
              <mc:Choice xmlns:v="urn:schemas-microsoft-com:vml" Requires="v">
                <p:oleObj spid="_x0000_s102924" name="Equation" r:id="rId7" imgW="659910" imgH="203261" progId="Equation.3">
                  <p:embed/>
                </p:oleObj>
              </mc:Choice>
              <mc:Fallback>
                <p:oleObj name="Equation" r:id="rId7" imgW="659910" imgH="20326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2312988"/>
                        <a:ext cx="1611312"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835000" y="6436429"/>
            <a:ext cx="4309000" cy="369332"/>
          </a:xfrm>
          <a:prstGeom prst="rect">
            <a:avLst/>
          </a:prstGeom>
        </p:spPr>
        <p:txBody>
          <a:bodyPr wrap="none">
            <a:spAutoFit/>
          </a:bodyPr>
          <a:lstStyle/>
          <a:p>
            <a:pPr lvl="1"/>
            <a:r>
              <a:rPr lang="en-US" dirty="0" smtClean="0"/>
              <a:t>[</a:t>
            </a:r>
            <a:r>
              <a:rPr lang="en-US" dirty="0" err="1" smtClean="0"/>
              <a:t>Yue</a:t>
            </a:r>
            <a:r>
              <a:rPr lang="en-US" dirty="0" smtClean="0"/>
              <a:t> et al. 2010b;  Chapelle et al. 2012]</a:t>
            </a:r>
            <a:endParaRPr lang="en-US" dirty="0"/>
          </a:p>
        </p:txBody>
      </p:sp>
    </p:spTree>
    <p:extLst>
      <p:ext uri="{BB962C8B-B14F-4D97-AF65-F5344CB8AC3E}">
        <p14:creationId xmlns:p14="http://schemas.microsoft.com/office/powerpoint/2010/main" val="1705971432"/>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Experimental Test</a:t>
            </a:r>
            <a:endParaRPr lang="en-US" dirty="0"/>
          </a:p>
        </p:txBody>
      </p:sp>
      <p:sp>
        <p:nvSpPr>
          <p:cNvPr id="9" name="Content Placeholder 2"/>
          <p:cNvSpPr>
            <a:spLocks noGrp="1"/>
          </p:cNvSpPr>
          <p:nvPr>
            <p:ph idx="1"/>
          </p:nvPr>
        </p:nvSpPr>
        <p:spPr>
          <a:xfrm>
            <a:off x="457200" y="4638808"/>
            <a:ext cx="8397477" cy="2088467"/>
          </a:xfrm>
        </p:spPr>
        <p:txBody>
          <a:bodyPr>
            <a:normAutofit fontScale="70000" lnSpcReduction="20000"/>
          </a:bodyPr>
          <a:lstStyle/>
          <a:p>
            <a:r>
              <a:rPr lang="en-US" dirty="0"/>
              <a:t>Click data collected from </a:t>
            </a:r>
            <a:r>
              <a:rPr lang="en-US" dirty="0" smtClean="0"/>
              <a:t>ArXiv.org with two known rankers</a:t>
            </a:r>
          </a:p>
          <a:p>
            <a:r>
              <a:rPr lang="en-US" dirty="0" smtClean="0"/>
              <a:t>Solve for optimal weight vector: Maximize the sensitivity, i.e. the ratio of the metric mean to the variance </a:t>
            </a:r>
          </a:p>
          <a:p>
            <a:r>
              <a:rPr lang="en-US" dirty="0" smtClean="0"/>
              <a:t>On average ~50% less data is required to reach statistical significance</a:t>
            </a:r>
          </a:p>
          <a:p>
            <a:r>
              <a:rPr lang="en-US" dirty="0" smtClean="0"/>
              <a:t>However, the calibration results from Part 2 no longer hold</a:t>
            </a:r>
          </a:p>
          <a:p>
            <a:endParaRPr lang="en-US" dirty="0" smtClean="0"/>
          </a:p>
        </p:txBody>
      </p:sp>
      <p:pic>
        <p:nvPicPr>
          <p:cNvPr id="23554" name="Picture 2"/>
          <p:cNvPicPr>
            <a:picLocks noChangeAspect="1" noChangeArrowheads="1"/>
          </p:cNvPicPr>
          <p:nvPr/>
        </p:nvPicPr>
        <p:blipFill>
          <a:blip r:embed="rId2" cstate="print"/>
          <a:srcRect/>
          <a:stretch>
            <a:fillRect/>
          </a:stretch>
        </p:blipFill>
        <p:spPr bwMode="auto">
          <a:xfrm>
            <a:off x="1905000" y="1143000"/>
            <a:ext cx="5219918" cy="2819400"/>
          </a:xfrm>
          <a:prstGeom prst="rect">
            <a:avLst/>
          </a:prstGeom>
          <a:noFill/>
          <a:ln w="9525">
            <a:noFill/>
            <a:miter lim="800000"/>
            <a:headEnd/>
            <a:tailEnd/>
          </a:ln>
        </p:spPr>
      </p:pic>
      <p:sp>
        <p:nvSpPr>
          <p:cNvPr id="6" name="TextBox 5"/>
          <p:cNvSpPr txBox="1"/>
          <p:nvPr/>
        </p:nvSpPr>
        <p:spPr>
          <a:xfrm rot="16200000">
            <a:off x="616801" y="2274334"/>
            <a:ext cx="1962332" cy="461665"/>
          </a:xfrm>
          <a:prstGeom prst="rect">
            <a:avLst/>
          </a:prstGeom>
          <a:noFill/>
        </p:spPr>
        <p:txBody>
          <a:bodyPr wrap="none" rtlCol="0">
            <a:spAutoFit/>
          </a:bodyPr>
          <a:lstStyle/>
          <a:p>
            <a:r>
              <a:rPr lang="en-US" sz="2400" dirty="0" smtClean="0"/>
              <a:t>Data Required</a:t>
            </a:r>
            <a:endParaRPr lang="en-US" sz="2400" dirty="0"/>
          </a:p>
        </p:txBody>
      </p:sp>
      <p:sp>
        <p:nvSpPr>
          <p:cNvPr id="7" name="TextBox 6"/>
          <p:cNvSpPr txBox="1"/>
          <p:nvPr/>
        </p:nvSpPr>
        <p:spPr>
          <a:xfrm>
            <a:off x="3762350" y="3962400"/>
            <a:ext cx="1952650" cy="461665"/>
          </a:xfrm>
          <a:prstGeom prst="rect">
            <a:avLst/>
          </a:prstGeom>
          <a:noFill/>
        </p:spPr>
        <p:txBody>
          <a:bodyPr wrap="none" rtlCol="0">
            <a:spAutoFit/>
          </a:bodyPr>
          <a:lstStyle/>
          <a:p>
            <a:r>
              <a:rPr lang="en-US" sz="2400" dirty="0" smtClean="0"/>
              <a:t>Target p-value</a:t>
            </a:r>
            <a:endParaRPr lang="en-US" sz="2400" dirty="0"/>
          </a:p>
        </p:txBody>
      </p:sp>
      <p:cxnSp>
        <p:nvCxnSpPr>
          <p:cNvPr id="11" name="Straight Arrow Connector 10"/>
          <p:cNvCxnSpPr>
            <a:stCxn id="12" idx="2"/>
          </p:cNvCxnSpPr>
          <p:nvPr/>
        </p:nvCxnSpPr>
        <p:spPr>
          <a:xfrm rot="16200000" flipH="1">
            <a:off x="5082493" y="1729695"/>
            <a:ext cx="575848" cy="84156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79470" y="1524000"/>
            <a:ext cx="2140330" cy="338554"/>
          </a:xfrm>
          <a:prstGeom prst="rect">
            <a:avLst/>
          </a:prstGeom>
          <a:noFill/>
          <a:ln>
            <a:solidFill>
              <a:srgbClr val="FF0000"/>
            </a:solidFill>
          </a:ln>
        </p:spPr>
        <p:txBody>
          <a:bodyPr wrap="none" rtlCol="0">
            <a:spAutoFit/>
          </a:bodyPr>
          <a:lstStyle/>
          <a:p>
            <a:r>
              <a:rPr lang="en-US" sz="1600" dirty="0" smtClean="0">
                <a:solidFill>
                  <a:srgbClr val="FF0000"/>
                </a:solidFill>
              </a:rPr>
              <a:t>Uniform click weighting</a:t>
            </a:r>
            <a:endParaRPr lang="en-US" sz="1600" dirty="0">
              <a:solidFill>
                <a:srgbClr val="FF0000"/>
              </a:solidFill>
            </a:endParaRPr>
          </a:p>
        </p:txBody>
      </p:sp>
      <p:sp>
        <p:nvSpPr>
          <p:cNvPr id="15" name="TextBox 14"/>
          <p:cNvSpPr txBox="1"/>
          <p:nvPr/>
        </p:nvSpPr>
        <p:spPr>
          <a:xfrm>
            <a:off x="2819400" y="2209800"/>
            <a:ext cx="1912575" cy="338554"/>
          </a:xfrm>
          <a:prstGeom prst="rect">
            <a:avLst/>
          </a:prstGeom>
          <a:noFill/>
          <a:ln>
            <a:solidFill>
              <a:schemeClr val="tx1"/>
            </a:solidFill>
          </a:ln>
        </p:spPr>
        <p:txBody>
          <a:bodyPr wrap="none" rtlCol="0">
            <a:spAutoFit/>
          </a:bodyPr>
          <a:lstStyle/>
          <a:p>
            <a:r>
              <a:rPr lang="en-US" sz="1600" dirty="0" smtClean="0"/>
              <a:t>Learning approaches</a:t>
            </a:r>
            <a:endParaRPr lang="en-US" sz="1600" dirty="0"/>
          </a:p>
        </p:txBody>
      </p:sp>
      <p:cxnSp>
        <p:nvCxnSpPr>
          <p:cNvPr id="18" name="Straight Arrow Connector 17"/>
          <p:cNvCxnSpPr>
            <a:stCxn id="15" idx="2"/>
          </p:cNvCxnSpPr>
          <p:nvPr/>
        </p:nvCxnSpPr>
        <p:spPr>
          <a:xfrm rot="16200000" flipH="1">
            <a:off x="3885921" y="2438121"/>
            <a:ext cx="575846" cy="79631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835000" y="6436429"/>
            <a:ext cx="4309000" cy="369332"/>
          </a:xfrm>
          <a:prstGeom prst="rect">
            <a:avLst/>
          </a:prstGeom>
        </p:spPr>
        <p:txBody>
          <a:bodyPr wrap="none">
            <a:spAutoFit/>
          </a:bodyPr>
          <a:lstStyle/>
          <a:p>
            <a:pPr lvl="1"/>
            <a:r>
              <a:rPr lang="en-US" dirty="0" smtClean="0"/>
              <a:t>[</a:t>
            </a:r>
            <a:r>
              <a:rPr lang="en-US" dirty="0" err="1" smtClean="0"/>
              <a:t>Yue</a:t>
            </a:r>
            <a:r>
              <a:rPr lang="en-US" dirty="0" smtClean="0"/>
              <a:t> et al. 2010b;  Chapelle et al. 2012]</a:t>
            </a:r>
            <a:endParaRPr lang="en-US" dirty="0"/>
          </a:p>
        </p:txBody>
      </p:sp>
    </p:spTree>
    <p:extLst>
      <p:ext uri="{BB962C8B-B14F-4D97-AF65-F5344CB8AC3E}">
        <p14:creationId xmlns:p14="http://schemas.microsoft.com/office/powerpoint/2010/main" val="2626670070"/>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Credit Assignment</a:t>
            </a:r>
            <a:endParaRPr lang="en-GB" dirty="0"/>
          </a:p>
        </p:txBody>
      </p:sp>
      <p:sp>
        <p:nvSpPr>
          <p:cNvPr id="3" name="Content Placeholder 2"/>
          <p:cNvSpPr>
            <a:spLocks noGrp="1"/>
          </p:cNvSpPr>
          <p:nvPr>
            <p:ph idx="1"/>
          </p:nvPr>
        </p:nvSpPr>
        <p:spPr>
          <a:xfrm>
            <a:off x="457200" y="1295400"/>
            <a:ext cx="8229600" cy="5449401"/>
          </a:xfrm>
        </p:spPr>
        <p:txBody>
          <a:bodyPr>
            <a:normAutofit/>
          </a:bodyPr>
          <a:lstStyle/>
          <a:p>
            <a:r>
              <a:rPr lang="en-US" dirty="0" smtClean="0"/>
              <a:t>All the techniques we’ve presented:</a:t>
            </a:r>
          </a:p>
          <a:p>
            <a:pPr lvl="1"/>
            <a:r>
              <a:rPr lang="en-US" dirty="0" smtClean="0"/>
              <a:t>Documents are assigned to one ranker (perhaps probabilistically)</a:t>
            </a:r>
          </a:p>
          <a:p>
            <a:pPr lvl="1"/>
            <a:r>
              <a:rPr lang="en-US" dirty="0" smtClean="0"/>
              <a:t>When clicked, they give 1, or P(click), credit</a:t>
            </a:r>
          </a:p>
          <a:p>
            <a:pPr lvl="1"/>
            <a:r>
              <a:rPr lang="en-US" dirty="0" smtClean="0"/>
              <a:t>The ranker with more credit wins</a:t>
            </a:r>
          </a:p>
          <a:p>
            <a:r>
              <a:rPr lang="en-US" dirty="0" smtClean="0"/>
              <a:t>What if I want to be explicit about the importance of a click? E.g.</a:t>
            </a:r>
          </a:p>
          <a:p>
            <a:pPr lvl="1"/>
            <a:r>
              <a:rPr lang="en-US" dirty="0" smtClean="0"/>
              <a:t>If a document moves further between rankers, it gives more credit.</a:t>
            </a:r>
          </a:p>
          <a:p>
            <a:pPr lvl="1"/>
            <a:r>
              <a:rPr lang="en-US" dirty="0" smtClean="0"/>
              <a:t>If a click is higher, it has bigger experimental effect</a:t>
            </a:r>
          </a:p>
          <a:p>
            <a:pPr marL="457200" lvl="1" indent="0">
              <a:buNone/>
            </a:pPr>
            <a:endParaRPr lang="en-GB" dirty="0"/>
          </a:p>
        </p:txBody>
      </p:sp>
      <p:sp>
        <p:nvSpPr>
          <p:cNvPr id="4" name="Rectangle 3"/>
          <p:cNvSpPr/>
          <p:nvPr/>
        </p:nvSpPr>
        <p:spPr>
          <a:xfrm>
            <a:off x="5958448" y="6375469"/>
            <a:ext cx="3185552" cy="369332"/>
          </a:xfrm>
          <a:prstGeom prst="rect">
            <a:avLst/>
          </a:prstGeom>
        </p:spPr>
        <p:txBody>
          <a:bodyPr wrap="none">
            <a:spAutoFit/>
          </a:bodyPr>
          <a:lstStyle/>
          <a:p>
            <a:pPr lvl="1"/>
            <a:r>
              <a:rPr lang="en-US" dirty="0" smtClean="0"/>
              <a:t>[Radlinski &amp; Craswell 2013]</a:t>
            </a:r>
            <a:endParaRPr lang="en-US" dirty="0"/>
          </a:p>
        </p:txBody>
      </p:sp>
    </p:spTree>
    <p:extLst>
      <p:ext uri="{BB962C8B-B14F-4D97-AF65-F5344CB8AC3E}">
        <p14:creationId xmlns:p14="http://schemas.microsoft.com/office/powerpoint/2010/main" val="303070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2"/>
            <a:ext cx="8229600" cy="868362"/>
          </a:xfrm>
        </p:spPr>
        <p:txBody>
          <a:bodyPr/>
          <a:lstStyle/>
          <a:p>
            <a:r>
              <a:rPr lang="en-US" dirty="0" smtClean="0"/>
              <a:t>Explicit Credit Assignment</a:t>
            </a:r>
            <a:endParaRPr lang="en-GB" dirty="0"/>
          </a:p>
        </p:txBody>
      </p:sp>
      <p:sp>
        <p:nvSpPr>
          <p:cNvPr id="3" name="Content Placeholder 2"/>
          <p:cNvSpPr>
            <a:spLocks noGrp="1"/>
          </p:cNvSpPr>
          <p:nvPr>
            <p:ph idx="1"/>
          </p:nvPr>
        </p:nvSpPr>
        <p:spPr>
          <a:xfrm>
            <a:off x="277091" y="3524287"/>
            <a:ext cx="8603673" cy="3237349"/>
          </a:xfrm>
        </p:spPr>
        <p:txBody>
          <a:bodyPr>
            <a:normAutofit/>
          </a:bodyPr>
          <a:lstStyle/>
          <a:p>
            <a:r>
              <a:rPr lang="en-US" dirty="0" smtClean="0"/>
              <a:t>Suppose clicks on                                                      get more credit that clicks on</a:t>
            </a:r>
          </a:p>
          <a:p>
            <a:r>
              <a:rPr lang="en-US" dirty="0" smtClean="0"/>
              <a:t>Then we need to show          first more often than we show          first.</a:t>
            </a:r>
          </a:p>
          <a:p>
            <a:r>
              <a:rPr lang="en-US" dirty="0" smtClean="0"/>
              <a:t>Given a user model, this can be written as an optimization problem.</a:t>
            </a:r>
            <a:endParaRPr lang="en-GB" dirty="0"/>
          </a:p>
        </p:txBody>
      </p:sp>
      <p:sp>
        <p:nvSpPr>
          <p:cNvPr id="4" name="Rectangle 3"/>
          <p:cNvSpPr/>
          <p:nvPr/>
        </p:nvSpPr>
        <p:spPr>
          <a:xfrm>
            <a:off x="1805234" y="1437207"/>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5" name="Rectangle 4"/>
          <p:cNvSpPr/>
          <p:nvPr/>
        </p:nvSpPr>
        <p:spPr>
          <a:xfrm>
            <a:off x="2565255" y="1437207"/>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6" name="Rectangle 5"/>
          <p:cNvSpPr/>
          <p:nvPr/>
        </p:nvSpPr>
        <p:spPr>
          <a:xfrm>
            <a:off x="3325276" y="1437207"/>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7" name="Rectangle 6"/>
          <p:cNvSpPr/>
          <p:nvPr/>
        </p:nvSpPr>
        <p:spPr>
          <a:xfrm>
            <a:off x="1803254" y="2432755"/>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8" name="Rectangle 7"/>
          <p:cNvSpPr/>
          <p:nvPr/>
        </p:nvSpPr>
        <p:spPr>
          <a:xfrm>
            <a:off x="2563275" y="2432755"/>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9" name="Rectangle 8"/>
          <p:cNvSpPr/>
          <p:nvPr/>
        </p:nvSpPr>
        <p:spPr>
          <a:xfrm>
            <a:off x="3323296" y="2432755"/>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nvGrpSpPr>
          <p:cNvPr id="10" name="Group 9"/>
          <p:cNvGrpSpPr/>
          <p:nvPr/>
        </p:nvGrpSpPr>
        <p:grpSpPr>
          <a:xfrm>
            <a:off x="5556634" y="766928"/>
            <a:ext cx="2211641" cy="457200"/>
            <a:chOff x="5211639" y="4097276"/>
            <a:chExt cx="2211641" cy="457200"/>
          </a:xfrm>
        </p:grpSpPr>
        <p:sp>
          <p:nvSpPr>
            <p:cNvPr id="11" name="Rectangle 10"/>
            <p:cNvSpPr/>
            <p:nvPr/>
          </p:nvSpPr>
          <p:spPr>
            <a:xfrm>
              <a:off x="5211639"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2" name="Rectangle 11"/>
            <p:cNvSpPr/>
            <p:nvPr/>
          </p:nvSpPr>
          <p:spPr>
            <a:xfrm>
              <a:off x="5971660"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3" name="Rectangle 12"/>
            <p:cNvSpPr/>
            <p:nvPr/>
          </p:nvSpPr>
          <p:spPr>
            <a:xfrm>
              <a:off x="6731681" y="4097276"/>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sp>
        <p:nvSpPr>
          <p:cNvPr id="14" name="TextBox 13"/>
          <p:cNvSpPr txBox="1"/>
          <p:nvPr/>
        </p:nvSpPr>
        <p:spPr>
          <a:xfrm>
            <a:off x="639123" y="2442363"/>
            <a:ext cx="1146468" cy="369332"/>
          </a:xfrm>
          <a:prstGeom prst="rect">
            <a:avLst/>
          </a:prstGeom>
          <a:noFill/>
        </p:spPr>
        <p:txBody>
          <a:bodyPr wrap="none" rtlCol="0">
            <a:spAutoFit/>
          </a:bodyPr>
          <a:lstStyle/>
          <a:p>
            <a:r>
              <a:rPr lang="en-US" dirty="0" smtClean="0"/>
              <a:t>Ranker B</a:t>
            </a:r>
            <a:endParaRPr lang="en-GB" dirty="0"/>
          </a:p>
        </p:txBody>
      </p:sp>
      <p:sp>
        <p:nvSpPr>
          <p:cNvPr id="15" name="Right Arrow 14"/>
          <p:cNvSpPr/>
          <p:nvPr/>
        </p:nvSpPr>
        <p:spPr>
          <a:xfrm>
            <a:off x="4110670" y="1672447"/>
            <a:ext cx="1270659" cy="997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5571685" y="1376602"/>
            <a:ext cx="2211641" cy="457200"/>
            <a:chOff x="5211639" y="4097276"/>
            <a:chExt cx="2211641" cy="457200"/>
          </a:xfrm>
        </p:grpSpPr>
        <p:sp>
          <p:nvSpPr>
            <p:cNvPr id="17" name="Rectangle 16"/>
            <p:cNvSpPr/>
            <p:nvPr/>
          </p:nvSpPr>
          <p:spPr>
            <a:xfrm>
              <a:off x="5211639"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8" name="Rectangle 17"/>
            <p:cNvSpPr/>
            <p:nvPr/>
          </p:nvSpPr>
          <p:spPr>
            <a:xfrm>
              <a:off x="5971660"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9" name="Rectangle 18"/>
            <p:cNvSpPr/>
            <p:nvPr/>
          </p:nvSpPr>
          <p:spPr>
            <a:xfrm>
              <a:off x="6731681" y="4097276"/>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grpSp>
        <p:nvGrpSpPr>
          <p:cNvPr id="20" name="Group 19"/>
          <p:cNvGrpSpPr/>
          <p:nvPr/>
        </p:nvGrpSpPr>
        <p:grpSpPr>
          <a:xfrm>
            <a:off x="5571685" y="1986276"/>
            <a:ext cx="2211641" cy="457200"/>
            <a:chOff x="5211639" y="4097276"/>
            <a:chExt cx="2211641" cy="457200"/>
          </a:xfrm>
        </p:grpSpPr>
        <p:sp>
          <p:nvSpPr>
            <p:cNvPr id="21" name="Rectangle 20"/>
            <p:cNvSpPr/>
            <p:nvPr/>
          </p:nvSpPr>
          <p:spPr>
            <a:xfrm>
              <a:off x="5211639"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2" name="Rectangle 21"/>
            <p:cNvSpPr/>
            <p:nvPr/>
          </p:nvSpPr>
          <p:spPr>
            <a:xfrm>
              <a:off x="5971660" y="4097276"/>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23" name="Rectangle 22"/>
            <p:cNvSpPr/>
            <p:nvPr/>
          </p:nvSpPr>
          <p:spPr>
            <a:xfrm>
              <a:off x="6731681"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grpSp>
        <p:nvGrpSpPr>
          <p:cNvPr id="24" name="Group 23"/>
          <p:cNvGrpSpPr/>
          <p:nvPr/>
        </p:nvGrpSpPr>
        <p:grpSpPr>
          <a:xfrm>
            <a:off x="5571685" y="2595950"/>
            <a:ext cx="2211641" cy="457200"/>
            <a:chOff x="5211639" y="4097276"/>
            <a:chExt cx="2211641" cy="457200"/>
          </a:xfrm>
        </p:grpSpPr>
        <p:sp>
          <p:nvSpPr>
            <p:cNvPr id="25" name="Rectangle 24"/>
            <p:cNvSpPr/>
            <p:nvPr/>
          </p:nvSpPr>
          <p:spPr>
            <a:xfrm>
              <a:off x="5211639" y="4097276"/>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6" name="Rectangle 25"/>
            <p:cNvSpPr/>
            <p:nvPr/>
          </p:nvSpPr>
          <p:spPr>
            <a:xfrm>
              <a:off x="5971660"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27" name="Rectangle 26"/>
            <p:cNvSpPr/>
            <p:nvPr/>
          </p:nvSpPr>
          <p:spPr>
            <a:xfrm>
              <a:off x="6731681"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grpSp>
        <p:nvGrpSpPr>
          <p:cNvPr id="28" name="Group 27"/>
          <p:cNvGrpSpPr/>
          <p:nvPr/>
        </p:nvGrpSpPr>
        <p:grpSpPr>
          <a:xfrm>
            <a:off x="5571685" y="3205624"/>
            <a:ext cx="2211641" cy="457200"/>
            <a:chOff x="5211639" y="4097276"/>
            <a:chExt cx="2211641" cy="457200"/>
          </a:xfrm>
        </p:grpSpPr>
        <p:sp>
          <p:nvSpPr>
            <p:cNvPr id="29" name="Rectangle 28"/>
            <p:cNvSpPr/>
            <p:nvPr/>
          </p:nvSpPr>
          <p:spPr>
            <a:xfrm>
              <a:off x="5211639" y="4097276"/>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30" name="Rectangle 29"/>
            <p:cNvSpPr/>
            <p:nvPr/>
          </p:nvSpPr>
          <p:spPr>
            <a:xfrm>
              <a:off x="5971660" y="4097276"/>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1" name="Rectangle 30"/>
            <p:cNvSpPr/>
            <p:nvPr/>
          </p:nvSpPr>
          <p:spPr>
            <a:xfrm>
              <a:off x="6731681" y="4097276"/>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mc:AlternateContent xmlns:mc="http://schemas.openxmlformats.org/markup-compatibility/2006" xmlns:a14="http://schemas.microsoft.com/office/drawing/2010/main">
        <mc:Choice Requires="a14">
          <p:sp>
            <p:nvSpPr>
              <p:cNvPr id="32" name="TextBox 31"/>
              <p:cNvSpPr txBox="1"/>
              <p:nvPr/>
            </p:nvSpPr>
            <p:spPr>
              <a:xfrm>
                <a:off x="7755297" y="537596"/>
                <a:ext cx="651754" cy="3083588"/>
              </a:xfrm>
              <a:prstGeom prst="rect">
                <a:avLst/>
              </a:prstGeom>
              <a:noFill/>
            </p:spPr>
            <p:txBody>
              <a:bodyPr wrap="square" rtlCol="0">
                <a:noAutofit/>
              </a:bodyPr>
              <a:lstStyle/>
              <a:p>
                <a:pPr>
                  <a:lnSpc>
                    <a:spcPct val="170000"/>
                  </a:lnSpc>
                </a:pPr>
                <a14:m>
                  <m:oMathPara xmlns:m="http://schemas.openxmlformats.org/officeDocument/2006/math" xmlns="">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𝑝</m:t>
                          </m:r>
                        </m:e>
                        <m:sub>
                          <m:r>
                            <a:rPr lang="en-US" sz="2400" b="0" i="1" smtClean="0">
                              <a:latin typeface="Cambria Math"/>
                            </a:rPr>
                            <m:t>1</m:t>
                          </m:r>
                        </m:sub>
                      </m:sSub>
                    </m:oMath>
                  </m:oMathPara>
                </a14:m>
                <a:endParaRPr lang="en-US" sz="2400" b="0" dirty="0" smtClean="0"/>
              </a:p>
              <a:p>
                <a:pPr>
                  <a:lnSpc>
                    <a:spcPct val="170000"/>
                  </a:lnSpc>
                </a:pPr>
                <a14:m>
                  <m:oMathPara xmlns:m="http://schemas.openxmlformats.org/officeDocument/2006/math" xmlns="">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𝑝</m:t>
                          </m:r>
                        </m:e>
                        <m:sub>
                          <m:r>
                            <a:rPr lang="en-US" sz="2400" b="0" i="1" smtClean="0">
                              <a:latin typeface="Cambria Math"/>
                            </a:rPr>
                            <m:t>2</m:t>
                          </m:r>
                        </m:sub>
                      </m:sSub>
                    </m:oMath>
                  </m:oMathPara>
                </a14:m>
                <a:endParaRPr lang="en-US" sz="2400" dirty="0" smtClean="0"/>
              </a:p>
              <a:p>
                <a:pPr>
                  <a:lnSpc>
                    <a:spcPct val="170000"/>
                  </a:lnSpc>
                </a:pPr>
                <a14:m>
                  <m:oMathPara xmlns:m="http://schemas.openxmlformats.org/officeDocument/2006/math" xmlns="">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𝑝</m:t>
                          </m:r>
                        </m:e>
                        <m:sub>
                          <m:r>
                            <a:rPr lang="en-US" sz="2400" b="0" i="1" smtClean="0">
                              <a:latin typeface="Cambria Math"/>
                            </a:rPr>
                            <m:t>3</m:t>
                          </m:r>
                        </m:sub>
                      </m:sSub>
                    </m:oMath>
                  </m:oMathPara>
                </a14:m>
                <a:endParaRPr lang="en-US" sz="2400" dirty="0" smtClean="0"/>
              </a:p>
              <a:p>
                <a:pPr>
                  <a:lnSpc>
                    <a:spcPct val="170000"/>
                  </a:lnSpc>
                </a:pPr>
                <a14:m>
                  <m:oMathPara xmlns:m="http://schemas.openxmlformats.org/officeDocument/2006/math" xmlns="">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𝑝</m:t>
                          </m:r>
                        </m:e>
                        <m:sub>
                          <m:r>
                            <a:rPr lang="en-US" sz="2400" b="0" i="1" smtClean="0">
                              <a:latin typeface="Cambria Math"/>
                            </a:rPr>
                            <m:t>4</m:t>
                          </m:r>
                        </m:sub>
                      </m:sSub>
                    </m:oMath>
                  </m:oMathPara>
                </a14:m>
                <a:endParaRPr lang="en-US" sz="2400" dirty="0" smtClean="0"/>
              </a:p>
              <a:p>
                <a:pPr>
                  <a:lnSpc>
                    <a:spcPct val="170000"/>
                  </a:lnSpc>
                </a:pPr>
                <a14:m>
                  <m:oMathPara xmlns:m="http://schemas.openxmlformats.org/officeDocument/2006/math" xmlns="">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𝑝</m:t>
                          </m:r>
                        </m:e>
                        <m:sub>
                          <m:r>
                            <a:rPr lang="en-US" sz="2400" b="0" i="1" smtClean="0">
                              <a:latin typeface="Cambria Math"/>
                            </a:rPr>
                            <m:t>5</m:t>
                          </m:r>
                        </m:sub>
                      </m:sSub>
                    </m:oMath>
                  </m:oMathPara>
                </a14:m>
                <a:endParaRPr lang="en-US" sz="2400" dirty="0" smtClean="0"/>
              </a:p>
            </p:txBody>
          </p:sp>
        </mc:Choice>
        <mc:Fallback xmlns="">
          <p:sp>
            <p:nvSpPr>
              <p:cNvPr id="32" name="TextBox 31"/>
              <p:cNvSpPr txBox="1">
                <a:spLocks noRot="1" noChangeAspect="1" noMove="1" noResize="1" noEditPoints="1" noAdjustHandles="1" noChangeArrowheads="1" noChangeShapeType="1" noTextEdit="1"/>
              </p:cNvSpPr>
              <p:nvPr/>
            </p:nvSpPr>
            <p:spPr>
              <a:xfrm>
                <a:off x="7755297" y="537596"/>
                <a:ext cx="651754" cy="3083588"/>
              </a:xfrm>
              <a:prstGeom prst="rect">
                <a:avLst/>
              </a:prstGeom>
              <a:blipFill rotWithShape="0">
                <a:blip r:embed="rId3"/>
                <a:stretch>
                  <a:fillRect/>
                </a:stretch>
              </a:blipFill>
            </p:spPr>
            <p:txBody>
              <a:bodyPr/>
              <a:lstStyle/>
              <a:p>
                <a:r>
                  <a:rPr lang="en-GB">
                    <a:noFill/>
                  </a:rPr>
                  <a:t> </a:t>
                </a:r>
              </a:p>
            </p:txBody>
          </p:sp>
        </mc:Fallback>
      </mc:AlternateContent>
      <p:sp>
        <p:nvSpPr>
          <p:cNvPr id="33" name="TextBox 32"/>
          <p:cNvSpPr txBox="1"/>
          <p:nvPr/>
        </p:nvSpPr>
        <p:spPr>
          <a:xfrm>
            <a:off x="637315" y="1481141"/>
            <a:ext cx="1133708" cy="369332"/>
          </a:xfrm>
          <a:prstGeom prst="rect">
            <a:avLst/>
          </a:prstGeom>
          <a:noFill/>
        </p:spPr>
        <p:txBody>
          <a:bodyPr wrap="none" rtlCol="0">
            <a:spAutoFit/>
          </a:bodyPr>
          <a:lstStyle/>
          <a:p>
            <a:r>
              <a:rPr lang="en-US" dirty="0" smtClean="0"/>
              <a:t>Ranker A</a:t>
            </a:r>
            <a:endParaRPr lang="en-GB" dirty="0"/>
          </a:p>
        </p:txBody>
      </p:sp>
      <p:sp>
        <p:nvSpPr>
          <p:cNvPr id="34" name="Rectangle 33"/>
          <p:cNvSpPr/>
          <p:nvPr/>
        </p:nvSpPr>
        <p:spPr>
          <a:xfrm>
            <a:off x="5892747" y="6393418"/>
            <a:ext cx="3243260" cy="369332"/>
          </a:xfrm>
          <a:prstGeom prst="rect">
            <a:avLst/>
          </a:prstGeom>
        </p:spPr>
        <p:txBody>
          <a:bodyPr wrap="none">
            <a:spAutoFit/>
          </a:bodyPr>
          <a:lstStyle/>
          <a:p>
            <a:pPr lvl="1" algn="r"/>
            <a:r>
              <a:rPr lang="en-US" dirty="0" smtClean="0"/>
              <a:t>[Radlinski &amp; Craswell, 2013]</a:t>
            </a:r>
            <a:endParaRPr lang="en-US" dirty="0"/>
          </a:p>
        </p:txBody>
      </p:sp>
      <p:sp>
        <p:nvSpPr>
          <p:cNvPr id="37" name="Rectangle 36"/>
          <p:cNvSpPr/>
          <p:nvPr/>
        </p:nvSpPr>
        <p:spPr>
          <a:xfrm>
            <a:off x="3670392" y="3608149"/>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38" name="Rectangle 37"/>
          <p:cNvSpPr/>
          <p:nvPr/>
        </p:nvSpPr>
        <p:spPr>
          <a:xfrm>
            <a:off x="5588512" y="4120107"/>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39" name="Rectangle 38"/>
          <p:cNvSpPr/>
          <p:nvPr/>
        </p:nvSpPr>
        <p:spPr>
          <a:xfrm>
            <a:off x="4537362" y="4690101"/>
            <a:ext cx="69159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40" name="Rectangle 39"/>
          <p:cNvSpPr/>
          <p:nvPr/>
        </p:nvSpPr>
        <p:spPr>
          <a:xfrm>
            <a:off x="3136813" y="5162405"/>
            <a:ext cx="691599"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Tree>
    <p:extLst>
      <p:ext uri="{BB962C8B-B14F-4D97-AF65-F5344CB8AC3E}">
        <p14:creationId xmlns:p14="http://schemas.microsoft.com/office/powerpoint/2010/main" val="6644041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Evaluation</a:t>
            </a:r>
            <a:endParaRPr lang="en-GB" dirty="0"/>
          </a:p>
        </p:txBody>
      </p:sp>
      <p:sp>
        <p:nvSpPr>
          <p:cNvPr id="3" name="Content Placeholder 2"/>
          <p:cNvSpPr>
            <a:spLocks noGrp="1"/>
          </p:cNvSpPr>
          <p:nvPr>
            <p:ph idx="1"/>
          </p:nvPr>
        </p:nvSpPr>
        <p:spPr>
          <a:xfrm>
            <a:off x="323528" y="1628800"/>
            <a:ext cx="8591872" cy="4824536"/>
          </a:xfrm>
        </p:spPr>
        <p:txBody>
          <a:bodyPr>
            <a:normAutofit fontScale="92500"/>
          </a:bodyPr>
          <a:lstStyle/>
          <a:p>
            <a:pPr marL="0" indent="0">
              <a:buNone/>
            </a:pPr>
            <a:r>
              <a:rPr lang="en-US" sz="2800" b="1" dirty="0" smtClean="0"/>
              <a:t>Key Assumption: Observable </a:t>
            </a:r>
            <a:r>
              <a:rPr lang="en-US" sz="2800" b="1" dirty="0"/>
              <a:t>u</a:t>
            </a:r>
            <a:r>
              <a:rPr lang="en-US" sz="2800" b="1" dirty="0" smtClean="0"/>
              <a:t>ser behavior reflects relevance</a:t>
            </a:r>
            <a:endParaRPr lang="en-US" sz="2200" dirty="0" smtClean="0"/>
          </a:p>
          <a:p>
            <a:endParaRPr lang="en-US" sz="1700" dirty="0" smtClean="0"/>
          </a:p>
          <a:p>
            <a:r>
              <a:rPr lang="en-US" sz="2800" dirty="0" smtClean="0"/>
              <a:t>This assumption gives us “high fidelity” </a:t>
            </a:r>
            <a:endParaRPr lang="en-US" sz="2800" dirty="0"/>
          </a:p>
          <a:p>
            <a:pPr marL="457200" lvl="1" indent="0">
              <a:buNone/>
            </a:pPr>
            <a:r>
              <a:rPr lang="en-US" sz="2400" dirty="0"/>
              <a:t>Real users </a:t>
            </a:r>
            <a:r>
              <a:rPr lang="en-US" sz="2400" dirty="0" smtClean="0"/>
              <a:t>replace the judges: </a:t>
            </a:r>
            <a:r>
              <a:rPr lang="en-US" sz="2400" dirty="0"/>
              <a:t>No ambiguity in information need; U</a:t>
            </a:r>
            <a:r>
              <a:rPr lang="en-US" sz="2400" dirty="0" smtClean="0"/>
              <a:t>sers actually want results; Measure performance </a:t>
            </a:r>
            <a:r>
              <a:rPr lang="en-US" sz="2400" dirty="0"/>
              <a:t>on </a:t>
            </a:r>
            <a:r>
              <a:rPr lang="en-US" sz="2400" dirty="0" smtClean="0"/>
              <a:t>real queries</a:t>
            </a:r>
          </a:p>
          <a:p>
            <a:pPr marL="457200" lvl="1" indent="0">
              <a:buNone/>
            </a:pPr>
            <a:endParaRPr lang="en-US" sz="1200" dirty="0"/>
          </a:p>
          <a:p>
            <a:r>
              <a:rPr lang="en-US" sz="2800" dirty="0" smtClean="0"/>
              <a:t>But introduces a major challenge</a:t>
            </a:r>
          </a:p>
          <a:p>
            <a:pPr marL="457200" lvl="1" indent="0">
              <a:buNone/>
            </a:pPr>
            <a:r>
              <a:rPr lang="en-US" sz="2400" dirty="0" smtClean="0"/>
              <a:t>We can’t train the users: How do we know when they are happy?  Real user behavior requires careful design and evaluation</a:t>
            </a:r>
          </a:p>
          <a:p>
            <a:endParaRPr lang="en-US" sz="1100" dirty="0" smtClean="0"/>
          </a:p>
          <a:p>
            <a:r>
              <a:rPr lang="en-US" sz="2800" dirty="0" smtClean="0"/>
              <a:t>And a noticeable drawback</a:t>
            </a:r>
          </a:p>
          <a:p>
            <a:pPr marL="457200" lvl="1" indent="0">
              <a:buNone/>
            </a:pPr>
            <a:r>
              <a:rPr lang="en-US" sz="2400" dirty="0" smtClean="0"/>
              <a:t>Data isn’t trivially reusable later</a:t>
            </a:r>
            <a:endParaRPr lang="en-US" sz="2400" dirty="0"/>
          </a:p>
        </p:txBody>
      </p:sp>
    </p:spTree>
    <p:extLst>
      <p:ext uri="{BB962C8B-B14F-4D97-AF65-F5344CB8AC3E}">
        <p14:creationId xmlns:p14="http://schemas.microsoft.com/office/powerpoint/2010/main" val="3782446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Online Data</a:t>
            </a:r>
            <a:endParaRPr lang="en-US" dirty="0"/>
          </a:p>
        </p:txBody>
      </p:sp>
      <p:sp>
        <p:nvSpPr>
          <p:cNvPr id="3" name="Content Placeholder 2"/>
          <p:cNvSpPr>
            <a:spLocks noGrp="1"/>
          </p:cNvSpPr>
          <p:nvPr>
            <p:ph idx="1"/>
          </p:nvPr>
        </p:nvSpPr>
        <p:spPr>
          <a:xfrm>
            <a:off x="457200" y="1600200"/>
            <a:ext cx="8229600" cy="4961148"/>
          </a:xfrm>
        </p:spPr>
        <p:txBody>
          <a:bodyPr>
            <a:normAutofit/>
          </a:bodyPr>
          <a:lstStyle/>
          <a:p>
            <a:pPr marL="0" indent="0">
              <a:buNone/>
            </a:pPr>
            <a:endParaRPr lang="en-US" sz="1000" dirty="0" smtClean="0"/>
          </a:p>
          <a:p>
            <a:r>
              <a:rPr lang="en-US" sz="2800" dirty="0"/>
              <a:t>B</a:t>
            </a:r>
            <a:r>
              <a:rPr lang="en-US" sz="2800" dirty="0" smtClean="0"/>
              <a:t>rowsing data</a:t>
            </a:r>
          </a:p>
          <a:p>
            <a:pPr lvl="1"/>
            <a:r>
              <a:rPr lang="en-US" sz="2400" dirty="0" smtClean="0"/>
              <a:t>“The documents users browse to after issuing a query are relevant documents for that query.”</a:t>
            </a:r>
          </a:p>
          <a:p>
            <a:pPr lvl="1"/>
            <a:r>
              <a:rPr lang="en-US" sz="2000" dirty="0" err="1" smtClean="0"/>
              <a:t>Teevan</a:t>
            </a:r>
            <a:r>
              <a:rPr lang="en-US" sz="2000" dirty="0" smtClean="0"/>
              <a:t> et al. 2005;  Liu et al. 2008; </a:t>
            </a:r>
            <a:r>
              <a:rPr lang="en-US" sz="2000" dirty="0" err="1" smtClean="0"/>
              <a:t>Bilenko</a:t>
            </a:r>
            <a:r>
              <a:rPr lang="en-US" sz="2000" dirty="0" smtClean="0"/>
              <a:t> &amp; White 2008</a:t>
            </a:r>
          </a:p>
          <a:p>
            <a:pPr marL="457200" lvl="1" indent="0">
              <a:buNone/>
            </a:pPr>
            <a:endParaRPr lang="en-US" sz="1800" dirty="0"/>
          </a:p>
          <a:p>
            <a:r>
              <a:rPr lang="en-US" sz="2800" dirty="0" smtClean="0"/>
              <a:t>Mouse movements</a:t>
            </a:r>
          </a:p>
          <a:p>
            <a:pPr lvl="1"/>
            <a:r>
              <a:rPr lang="en-US" sz="2400" dirty="0" smtClean="0"/>
              <a:t>“The search results that users mouse over often are relevant documents for that query”</a:t>
            </a:r>
          </a:p>
          <a:p>
            <a:pPr lvl="1"/>
            <a:r>
              <a:rPr lang="en-US" sz="2000" dirty="0" err="1" smtClean="0"/>
              <a:t>Guo</a:t>
            </a:r>
            <a:r>
              <a:rPr lang="en-US" sz="2000" dirty="0" smtClean="0"/>
              <a:t> et al. 2006a; 2006b; Huang et al. 2011</a:t>
            </a:r>
            <a:endParaRPr lang="en-US" sz="2000" dirty="0"/>
          </a:p>
          <a:p>
            <a:pPr lvl="1"/>
            <a:endParaRPr lang="en-US" sz="1800" dirty="0" smtClean="0"/>
          </a:p>
        </p:txBody>
      </p:sp>
    </p:spTree>
    <p:extLst>
      <p:ext uri="{BB962C8B-B14F-4D97-AF65-F5344CB8AC3E}">
        <p14:creationId xmlns:p14="http://schemas.microsoft.com/office/powerpoint/2010/main" val="2440214276"/>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Summary</a:t>
            </a:r>
            <a:endParaRPr lang="en-US" dirty="0"/>
          </a:p>
        </p:txBody>
      </p:sp>
      <p:sp>
        <p:nvSpPr>
          <p:cNvPr id="3" name="Content Placeholder 2"/>
          <p:cNvSpPr>
            <a:spLocks noGrp="1"/>
          </p:cNvSpPr>
          <p:nvPr>
            <p:ph idx="1"/>
          </p:nvPr>
        </p:nvSpPr>
        <p:spPr>
          <a:xfrm>
            <a:off x="152400" y="1219200"/>
            <a:ext cx="8763000" cy="5486400"/>
          </a:xfrm>
        </p:spPr>
        <p:txBody>
          <a:bodyPr>
            <a:normAutofit fontScale="77500" lnSpcReduction="20000"/>
          </a:bodyPr>
          <a:lstStyle/>
          <a:p>
            <a:r>
              <a:rPr lang="en-US" b="1" dirty="0" smtClean="0"/>
              <a:t>Provided an overview of online evaluation </a:t>
            </a:r>
          </a:p>
          <a:p>
            <a:pPr lvl="1"/>
            <a:r>
              <a:rPr lang="en-US" dirty="0"/>
              <a:t>Online metrics: What works when </a:t>
            </a:r>
            <a:r>
              <a:rPr lang="en-US" dirty="0" smtClean="0"/>
              <a:t>(if </a:t>
            </a:r>
            <a:r>
              <a:rPr lang="en-US" dirty="0"/>
              <a:t>you’re an academic)</a:t>
            </a:r>
          </a:p>
          <a:p>
            <a:pPr lvl="1"/>
            <a:r>
              <a:rPr lang="en-US" dirty="0" smtClean="0"/>
              <a:t>Interpreting user actions at the Document or Ranking level</a:t>
            </a:r>
          </a:p>
          <a:p>
            <a:pPr lvl="1"/>
            <a:r>
              <a:rPr lang="en-US" dirty="0" smtClean="0"/>
              <a:t>Experiment Design: Opportunities, biases</a:t>
            </a:r>
            <a:r>
              <a:rPr lang="en-US" dirty="0"/>
              <a:t> </a:t>
            </a:r>
            <a:r>
              <a:rPr lang="en-US" dirty="0" smtClean="0"/>
              <a:t>and challenges</a:t>
            </a:r>
          </a:p>
          <a:p>
            <a:pPr lvl="1"/>
            <a:endParaRPr lang="en-US" sz="1700" dirty="0" smtClean="0"/>
          </a:p>
          <a:p>
            <a:r>
              <a:rPr lang="en-US" b="1" dirty="0" smtClean="0"/>
              <a:t>Showed how to get started obtaining your own online data</a:t>
            </a:r>
          </a:p>
          <a:p>
            <a:pPr lvl="1"/>
            <a:r>
              <a:rPr lang="en-US" dirty="0" smtClean="0"/>
              <a:t>How to realistically “be the search engine”</a:t>
            </a:r>
          </a:p>
          <a:p>
            <a:pPr lvl="1"/>
            <a:r>
              <a:rPr lang="en-US" dirty="0" smtClean="0"/>
              <a:t>End-to-End: Design, Implementation, Recruitment and Analysis</a:t>
            </a:r>
          </a:p>
          <a:p>
            <a:pPr lvl="1"/>
            <a:r>
              <a:rPr lang="en-US" dirty="0" smtClean="0"/>
              <a:t>Overview of alternative approaches</a:t>
            </a:r>
          </a:p>
          <a:p>
            <a:pPr lvl="1"/>
            <a:endParaRPr lang="en-US" sz="1700" dirty="0" smtClean="0"/>
          </a:p>
          <a:p>
            <a:r>
              <a:rPr lang="en-US" b="1" dirty="0" smtClean="0"/>
              <a:t>Presented interleaving for retrieval evaluation</a:t>
            </a:r>
          </a:p>
          <a:p>
            <a:pPr lvl="1"/>
            <a:r>
              <a:rPr lang="en-US" dirty="0" smtClean="0"/>
              <a:t>Described one particular online evaluation approach in depth</a:t>
            </a:r>
          </a:p>
          <a:p>
            <a:pPr lvl="1"/>
            <a:r>
              <a:rPr lang="en-US" dirty="0" smtClean="0"/>
              <a:t>How it works, why it works and what to watch out for</a:t>
            </a:r>
          </a:p>
          <a:p>
            <a:pPr lvl="1"/>
            <a:r>
              <a:rPr lang="en-US" dirty="0" smtClean="0"/>
              <a:t>Provide a reference implementation</a:t>
            </a:r>
          </a:p>
          <a:p>
            <a:pPr lvl="1"/>
            <a:r>
              <a:rPr lang="en-US" dirty="0" smtClean="0"/>
              <a:t>Describe a number of open challenges</a:t>
            </a:r>
          </a:p>
          <a:p>
            <a:pPr lvl="1"/>
            <a:endParaRPr lang="en-US" sz="1700" dirty="0" smtClean="0"/>
          </a:p>
        </p:txBody>
      </p:sp>
    </p:spTree>
    <p:extLst>
      <p:ext uri="{BB962C8B-B14F-4D97-AF65-F5344CB8AC3E}">
        <p14:creationId xmlns:p14="http://schemas.microsoft.com/office/powerpoint/2010/main" val="405924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GB" dirty="0"/>
          </a:p>
        </p:txBody>
      </p:sp>
    </p:spTree>
    <p:extLst>
      <p:ext uri="{BB962C8B-B14F-4D97-AF65-F5344CB8AC3E}">
        <p14:creationId xmlns:p14="http://schemas.microsoft.com/office/powerpoint/2010/main" val="3192211472"/>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2"/>
            <a:ext cx="8229600" cy="868362"/>
          </a:xfrm>
        </p:spPr>
        <p:txBody>
          <a:bodyPr>
            <a:normAutofit/>
          </a:bodyPr>
          <a:lstStyle/>
          <a:p>
            <a:r>
              <a:rPr lang="en-US" sz="2800" dirty="0" smtClean="0"/>
              <a:t>Bibliography</a:t>
            </a:r>
            <a:endParaRPr lang="en-US" sz="2800" dirty="0"/>
          </a:p>
        </p:txBody>
      </p:sp>
      <p:sp>
        <p:nvSpPr>
          <p:cNvPr id="3" name="Content Placeholder 2"/>
          <p:cNvSpPr>
            <a:spLocks noGrp="1"/>
          </p:cNvSpPr>
          <p:nvPr>
            <p:ph idx="1"/>
          </p:nvPr>
        </p:nvSpPr>
        <p:spPr>
          <a:xfrm>
            <a:off x="457200" y="539750"/>
            <a:ext cx="8229600" cy="6318250"/>
          </a:xfrm>
        </p:spPr>
        <p:txBody>
          <a:bodyPr>
            <a:normAutofit/>
          </a:bodyPr>
          <a:lstStyle/>
          <a:p>
            <a:r>
              <a:rPr lang="en-US" sz="1800" b="1" dirty="0"/>
              <a:t>1	Interleaving Algorithms  </a:t>
            </a:r>
            <a:r>
              <a:rPr lang="en-US" sz="1800" b="1"/>
              <a:t>&amp; Evaluation</a:t>
            </a:r>
            <a:endParaRPr lang="en-US" sz="1800" b="1" dirty="0"/>
          </a:p>
          <a:p>
            <a:pPr lvl="1"/>
            <a:r>
              <a:rPr lang="en-US" sz="1500" b="1" dirty="0"/>
              <a:t>1.1	Producing interleaved rankings</a:t>
            </a:r>
          </a:p>
          <a:p>
            <a:pPr lvl="2"/>
            <a:r>
              <a:rPr lang="en-US" sz="1300" dirty="0"/>
              <a:t>HOFMANN</a:t>
            </a:r>
            <a:r>
              <a:rPr lang="en-US" sz="1300"/>
              <a:t>, K., WHITESON, S., DE RIJKE, M., Fidelity, Soundness, and Efficiency of Interleaved Comparison Methods. ACM Transactions on Information Systems (TOIS) </a:t>
            </a:r>
            <a:r>
              <a:rPr lang="en-US" sz="1300" i="1"/>
              <a:t>(to appear).</a:t>
            </a:r>
            <a:endParaRPr lang="en-US" sz="1300" dirty="0"/>
          </a:p>
          <a:p>
            <a:pPr lvl="2"/>
            <a:r>
              <a:rPr lang="en-US" sz="1300"/>
              <a:t>JOACHIMS</a:t>
            </a:r>
            <a:r>
              <a:rPr lang="en-US" sz="1300" dirty="0"/>
              <a:t>, T. 2002. Optimizing Search Engines Using </a:t>
            </a:r>
            <a:r>
              <a:rPr lang="en-US" sz="1300" dirty="0" err="1"/>
              <a:t>Clickthrough</a:t>
            </a:r>
            <a:r>
              <a:rPr lang="en-US" sz="1300" dirty="0"/>
              <a:t> Data. In Proceedings of the ACM International Conference on Knowledge Discovery and Data Mining (KDD).</a:t>
            </a:r>
            <a:r>
              <a:rPr lang="en-US" sz="1300" dirty="0" err="1"/>
              <a:t>pp</a:t>
            </a:r>
            <a:r>
              <a:rPr lang="en-US" sz="1300" dirty="0"/>
              <a:t> 132–142.</a:t>
            </a:r>
          </a:p>
          <a:p>
            <a:pPr lvl="2"/>
            <a:r>
              <a:rPr lang="en-US" sz="1300" dirty="0"/>
              <a:t>JOACHIMS, T. 2003. Evaluating Retrieval Performance using </a:t>
            </a:r>
            <a:r>
              <a:rPr lang="en-US" sz="1300" dirty="0" err="1"/>
              <a:t>Clickthrough</a:t>
            </a:r>
            <a:r>
              <a:rPr lang="en-US" sz="1300" dirty="0"/>
              <a:t> Data. In Text Mining, J. </a:t>
            </a:r>
            <a:r>
              <a:rPr lang="en-US" sz="1300" dirty="0" err="1"/>
              <a:t>Franke</a:t>
            </a:r>
            <a:r>
              <a:rPr lang="en-US" sz="1300" dirty="0"/>
              <a:t>, G. </a:t>
            </a:r>
            <a:r>
              <a:rPr lang="en-US" sz="1300" dirty="0" err="1"/>
              <a:t>Nakhaeizadeh</a:t>
            </a:r>
            <a:r>
              <a:rPr lang="en-US" sz="1300" dirty="0"/>
              <a:t>, and I. </a:t>
            </a:r>
            <a:r>
              <a:rPr lang="en-US" sz="1300" dirty="0" err="1"/>
              <a:t>Renz</a:t>
            </a:r>
            <a:r>
              <a:rPr lang="en-US" sz="1300" dirty="0"/>
              <a:t>, Eds. </a:t>
            </a:r>
            <a:r>
              <a:rPr lang="en-US" sz="1300" dirty="0" err="1"/>
              <a:t>Physica</a:t>
            </a:r>
            <a:r>
              <a:rPr lang="en-US" sz="1300" dirty="0"/>
              <a:t>/Springer </a:t>
            </a:r>
            <a:r>
              <a:rPr lang="en-US" sz="1300" dirty="0" err="1"/>
              <a:t>Verlag</a:t>
            </a:r>
            <a:r>
              <a:rPr lang="en-US" sz="1300" dirty="0"/>
              <a:t>, 7996.</a:t>
            </a:r>
          </a:p>
          <a:p>
            <a:pPr lvl="2"/>
            <a:r>
              <a:rPr lang="en-US" sz="1300" dirty="0"/>
              <a:t>RADLINSKI, F., KURUP, M., AND JOACHIMS, T. 2008. How Does </a:t>
            </a:r>
            <a:r>
              <a:rPr lang="en-US" sz="1300" dirty="0" err="1"/>
              <a:t>Clickthrough</a:t>
            </a:r>
            <a:r>
              <a:rPr lang="en-US" sz="1300" dirty="0"/>
              <a:t> Data Reflect Retrieval Quality. In Proceedings of the ACM Conference on Information and Knowledge Management (CIKM).</a:t>
            </a:r>
          </a:p>
          <a:p>
            <a:pPr lvl="2"/>
            <a:r>
              <a:rPr lang="en-US" sz="1300" dirty="0"/>
              <a:t>RADLINSKI, F., KURUP, M., AND JOACHIMS, T. 2010. Evaluating search engine relevance with click-based metrics. In Preference Learning, J</a:t>
            </a:r>
            <a:r>
              <a:rPr lang="en-US" sz="1300"/>
              <a:t>. </a:t>
            </a:r>
            <a:r>
              <a:rPr lang="en-US" sz="1300" err="1"/>
              <a:t>Fürnkranz</a:t>
            </a:r>
            <a:r>
              <a:rPr lang="en-US" sz="1300"/>
              <a:t> </a:t>
            </a:r>
            <a:r>
              <a:rPr lang="en-US" sz="1300" smtClean="0"/>
              <a:t>and </a:t>
            </a:r>
            <a:r>
              <a:rPr lang="en-US" sz="1300" dirty="0"/>
              <a:t>E</a:t>
            </a:r>
            <a:r>
              <a:rPr lang="en-US" sz="1300"/>
              <a:t>. </a:t>
            </a:r>
            <a:r>
              <a:rPr lang="en-US" sz="1300" smtClean="0"/>
              <a:t>Hüllermeier, </a:t>
            </a:r>
            <a:r>
              <a:rPr lang="en-US" sz="1300" dirty="0"/>
              <a:t>Eds. Springer, </a:t>
            </a:r>
            <a:r>
              <a:rPr lang="en-US" sz="1300" dirty="0" err="1"/>
              <a:t>pp</a:t>
            </a:r>
            <a:r>
              <a:rPr lang="en-US" sz="1300" dirty="0"/>
              <a:t> 337–362.</a:t>
            </a:r>
          </a:p>
          <a:p>
            <a:pPr lvl="2"/>
            <a:r>
              <a:rPr lang="en-US" sz="1300" dirty="0"/>
              <a:t>CHAPELLE, O., JOACHIMS, T., RADLINSKI, F., YUE, Y</a:t>
            </a:r>
            <a:r>
              <a:rPr lang="en-US" sz="1300"/>
              <a:t>. </a:t>
            </a:r>
            <a:r>
              <a:rPr lang="en-US" sz="1300" dirty="0"/>
              <a:t>2012</a:t>
            </a:r>
            <a:r>
              <a:rPr lang="en-US" sz="1300"/>
              <a:t>. </a:t>
            </a:r>
            <a:r>
              <a:rPr lang="en-US" sz="1300" smtClean="0"/>
              <a:t>Large </a:t>
            </a:r>
            <a:r>
              <a:rPr lang="en-US" sz="1300" dirty="0"/>
              <a:t>Scale Validation and Analysis of Interleaved </a:t>
            </a:r>
            <a:r>
              <a:rPr lang="en-US" sz="1300"/>
              <a:t>Search Evaluation. ACM Transactions on Information Systems (TOIS) Vol. 30 (1). Article 6. </a:t>
            </a:r>
            <a:endParaRPr lang="en-US" sz="1300" dirty="0"/>
          </a:p>
          <a:p>
            <a:pPr lvl="1"/>
            <a:r>
              <a:rPr lang="en-US" sz="1500" b="1" dirty="0"/>
              <a:t>1.2	Alternative scoring approaches &amp; Statistical tests</a:t>
            </a:r>
          </a:p>
          <a:p>
            <a:pPr lvl="2"/>
            <a:r>
              <a:rPr lang="en-US" sz="1300" smtClean="0"/>
              <a:t>EFRON</a:t>
            </a:r>
            <a:r>
              <a:rPr lang="en-US" sz="1300" dirty="0"/>
              <a:t>, B., TIBSHIRANI, R. 1993. An Introduction to the Bootstrap. Chapman &amp; Hall, CRC Monographs on Statistics &amp; Applied Probability.</a:t>
            </a:r>
          </a:p>
          <a:p>
            <a:pPr lvl="2"/>
            <a:r>
              <a:rPr lang="en-US" sz="1300" dirty="0"/>
              <a:t>HOFMANN</a:t>
            </a:r>
            <a:r>
              <a:rPr lang="en-US" sz="1300"/>
              <a:t>, K., BEHR, F., RADLINSKI, F. 2012. On Caption Bias in Interleaving Experiments. ACM Conference on Information and Knowledge Management, pp. 115—124 (CIKM).</a:t>
            </a:r>
            <a:endParaRPr lang="en-US" sz="1300" dirty="0"/>
          </a:p>
          <a:p>
            <a:pPr lvl="2"/>
            <a:r>
              <a:rPr lang="en-US" sz="1300"/>
              <a:t>RADLINSKI</a:t>
            </a:r>
            <a:r>
              <a:rPr lang="en-US" sz="1300" dirty="0"/>
              <a:t>, F. AND CRASWELL, N. 2010. Comparing the sensitivity of information retrieval metrics. In Proceedings of the ACM International Conference on Research and Development in Information Retrieval (SIGIR).</a:t>
            </a:r>
            <a:r>
              <a:rPr lang="en-US" sz="1300" dirty="0" err="1"/>
              <a:t>pp</a:t>
            </a:r>
            <a:r>
              <a:rPr lang="en-US" sz="1300" dirty="0"/>
              <a:t> 667–674.</a:t>
            </a:r>
          </a:p>
          <a:p>
            <a:pPr lvl="2"/>
            <a:r>
              <a:rPr lang="en-US" sz="1300" dirty="0"/>
              <a:t>SMUCKER, M. AND ALLAN, J. AND CARTERETTE, B. 2009. Agreement Among Statistical Significance Tests for Information Retrieval Evaluation at Varying Sample Sizes. In Proceedings of the ACM International Conference on Research and Development in Information Retrieval (SIGIR).</a:t>
            </a:r>
          </a:p>
          <a:p>
            <a:pPr lvl="2"/>
            <a:r>
              <a:rPr lang="en-US" sz="1300" dirty="0"/>
              <a:t>YUE, Y. AND GAO, Y. AND CHAPELLE, O., ZHANG, Y., AND JOACHIMS, T. 2010. Click-Based Retrieval Evaluation. In Proceedings of the ACM International Conference on Research and Development in Information Retrieval (SIGIR).</a:t>
            </a:r>
          </a:p>
        </p:txBody>
      </p:sp>
    </p:spTree>
    <p:extLst>
      <p:ext uri="{BB962C8B-B14F-4D97-AF65-F5344CB8AC3E}">
        <p14:creationId xmlns:p14="http://schemas.microsoft.com/office/powerpoint/2010/main" val="970050311"/>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746875"/>
          </a:xfrm>
        </p:spPr>
        <p:txBody>
          <a:bodyPr>
            <a:normAutofit/>
          </a:bodyPr>
          <a:lstStyle/>
          <a:p>
            <a:pPr lvl="1"/>
            <a:r>
              <a:rPr lang="en-US" sz="1500" b="1" dirty="0" smtClean="0"/>
              <a:t>1.3	Examples of other work that uses interleaving to evaluate rankings</a:t>
            </a:r>
            <a:endParaRPr lang="en-US" sz="1500" b="1" dirty="0"/>
          </a:p>
          <a:p>
            <a:pPr lvl="2"/>
            <a:r>
              <a:rPr lang="en-US" sz="1300" dirty="0"/>
              <a:t>RADLINSKI, F. AND JOACHIMS, T. 2005. Query chains: Learning to rank from implicit feedback. In Proceedings of the ACM International Conference on Knowledge Discovery and Data Mining (KDD).</a:t>
            </a:r>
          </a:p>
          <a:p>
            <a:pPr lvl="2"/>
            <a:r>
              <a:rPr lang="en-US" sz="1300" dirty="0"/>
              <a:t>MATTHIJS, N. AND RADLINSKI, F. 2011. Personalizing Web Search using Long Term Browsing History. In Proceedings of the ACM International Conference on Web Search and Data Mining (WSDM).</a:t>
            </a:r>
          </a:p>
          <a:p>
            <a:pPr lvl="2"/>
            <a:r>
              <a:rPr lang="en-US" sz="1300" dirty="0"/>
              <a:t>HE, J. AND ZHAI, C. AND LI, X. 2009. Evaluation of methods for relative comparison of retrieval systems based on </a:t>
            </a:r>
            <a:r>
              <a:rPr lang="en-US" sz="1300" dirty="0" err="1"/>
              <a:t>clickthroughs</a:t>
            </a:r>
            <a:r>
              <a:rPr lang="en-US" sz="1300" dirty="0"/>
              <a:t>. In Proceedings of the ACM Conference on Information and Knowledge Management (CIKM).</a:t>
            </a:r>
          </a:p>
          <a:p>
            <a:pPr lvl="2"/>
            <a:r>
              <a:rPr lang="en-US" sz="1300" dirty="0"/>
              <a:t>HOFMANN, K. AND WHITESON, S. AND DE RIJKE, M. 2011. A Probabilistic Method for Inferring Preferences from Clicks. In Proceedings of the ACM Conference on Information and Knowledge Management (CIKM)</a:t>
            </a:r>
            <a:r>
              <a:rPr lang="en-US" sz="1300" dirty="0" smtClean="0"/>
              <a:t>.</a:t>
            </a:r>
          </a:p>
          <a:p>
            <a:r>
              <a:rPr lang="en-US" sz="1800" b="1" dirty="0"/>
              <a:t>2	Clicks in General </a:t>
            </a:r>
          </a:p>
          <a:p>
            <a:pPr lvl="1"/>
            <a:r>
              <a:rPr lang="en-US" sz="1500" b="1" dirty="0"/>
              <a:t>2.1	Click based evaluation</a:t>
            </a:r>
          </a:p>
          <a:p>
            <a:pPr lvl="2"/>
            <a:r>
              <a:rPr lang="en-US" sz="1300" dirty="0"/>
              <a:t>AGICHTEIN, E., BRILL, E., DUMAIS, S., AND RAGNO, R. 2006. Learning user inter- action models for prediction web search results preferences. In Proceedings of the ACM International Conference on Research and Development in Information Retrieval (SIGIR).</a:t>
            </a:r>
          </a:p>
          <a:p>
            <a:pPr lvl="2"/>
            <a:r>
              <a:rPr lang="en-US" sz="1300" dirty="0"/>
              <a:t>BENNETT, P., RADLINSKI, F., WHITE, R., YILMAZ, E. 2011.	Inferring and Using Location Metadata to Personalize Web Search. In Proceedings of the ACM International Conference on Research and Development in Information Retrieval (SIGIR).</a:t>
            </a:r>
          </a:p>
          <a:p>
            <a:pPr lvl="2"/>
            <a:r>
              <a:rPr lang="en-US" sz="1300" dirty="0"/>
              <a:t>CARTERETTE, B. AND JONES, R. 2007. Evaluating search engines by modeling the relationship between relevance and clicks. In Proceedings of the International Conference on Advances in Neural Information Processing Systems (NIPS).</a:t>
            </a:r>
          </a:p>
          <a:p>
            <a:pPr lvl="2"/>
            <a:r>
              <a:rPr lang="en-US" sz="1300" dirty="0"/>
              <a:t>CHAPELLE, O., ZHANG, Y., METZLER, D., AND GRINSPAN, P. 2009. Expected </a:t>
            </a:r>
            <a:r>
              <a:rPr lang="en-US" sz="1300" dirty="0" smtClean="0"/>
              <a:t>Reciprocal </a:t>
            </a:r>
            <a:r>
              <a:rPr lang="en-US" sz="1300" dirty="0"/>
              <a:t>Rank for Graded Relevance. In Proceedings of the ACM Conference on Information and Knowledge Management (CIKM).</a:t>
            </a:r>
          </a:p>
          <a:p>
            <a:pPr lvl="2"/>
            <a:r>
              <a:rPr lang="en-US" sz="1300" dirty="0"/>
              <a:t>CHAPELLE, O. AND ZHANG, Y. 2009. A dynamic </a:t>
            </a:r>
            <a:r>
              <a:rPr lang="en-US" sz="1300" dirty="0" err="1"/>
              <a:t>bayesian</a:t>
            </a:r>
            <a:r>
              <a:rPr lang="en-US" sz="1300" dirty="0"/>
              <a:t> network click model for web search ranking. In Proceedings of the International Conference on the World Wide Web (WWW).</a:t>
            </a:r>
            <a:r>
              <a:rPr lang="en-US" sz="1300" dirty="0" err="1"/>
              <a:t>pp</a:t>
            </a:r>
            <a:r>
              <a:rPr lang="en-US" sz="1300" dirty="0"/>
              <a:t> 1–10.</a:t>
            </a:r>
          </a:p>
          <a:p>
            <a:pPr lvl="2"/>
            <a:r>
              <a:rPr lang="en-US" sz="1300" dirty="0"/>
              <a:t>CRASWELL, N., ZOETER, O., TAYLOR, M., AND RAMSEY, B. 2008. An </a:t>
            </a:r>
            <a:r>
              <a:rPr lang="en-US" sz="1300" dirty="0" smtClean="0"/>
              <a:t>experimental </a:t>
            </a:r>
            <a:r>
              <a:rPr lang="en-US" sz="1300" dirty="0"/>
              <a:t>comparison of click position-bias models. In Proceedings of the ACM International Conference on Web Search and Data Mining (WSDM).</a:t>
            </a:r>
          </a:p>
          <a:p>
            <a:pPr lvl="2"/>
            <a:endParaRPr lang="en-US" sz="1300" dirty="0"/>
          </a:p>
          <a:p>
            <a:endParaRPr lang="en-US" sz="1300" dirty="0"/>
          </a:p>
        </p:txBody>
      </p:sp>
    </p:spTree>
    <p:extLst>
      <p:ext uri="{BB962C8B-B14F-4D97-AF65-F5344CB8AC3E}">
        <p14:creationId xmlns:p14="http://schemas.microsoft.com/office/powerpoint/2010/main" val="3160279163"/>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651625"/>
          </a:xfrm>
        </p:spPr>
        <p:txBody>
          <a:bodyPr>
            <a:noAutofit/>
          </a:bodyPr>
          <a:lstStyle/>
          <a:p>
            <a:pPr lvl="2"/>
            <a:r>
              <a:rPr lang="en-US" sz="1300" dirty="0"/>
              <a:t>DUPRET, G., AND LIAO, C., 2010. A model to estimate intrinsic document relevance from the </a:t>
            </a:r>
            <a:r>
              <a:rPr lang="en-US" sz="1300" dirty="0" err="1"/>
              <a:t>clickthrough</a:t>
            </a:r>
            <a:r>
              <a:rPr lang="en-US" sz="1300" dirty="0"/>
              <a:t> logs of a web search engine. In Proceedings of the ACM International Conference on Web Search and Data Mining (WSDM).</a:t>
            </a:r>
          </a:p>
          <a:p>
            <a:pPr lvl="2"/>
            <a:r>
              <a:rPr lang="en-US" sz="1300" dirty="0"/>
              <a:t>DUPRET, G., AND PIWOWARSKI, B. 2008. A User Browsing Model to Predict Search Engine Click Data from Past Observations. In Proceedings of the ACM International Conference on Research and Development in Information Retrieval (SIGIR).</a:t>
            </a:r>
          </a:p>
          <a:p>
            <a:pPr lvl="2"/>
            <a:r>
              <a:rPr lang="en-US" sz="1300" dirty="0"/>
              <a:t>JOACHIMS, T., GRANKA, L., PAN, B., HEMBROOKE, H., RADLINSKI, F., AND GAY, G. 2007. Evaluating the accuracy of implicit feedback from clicks and query reformulations in web search. ACM Transactions on Information Science (TOIS) 25 (2). Article 7.</a:t>
            </a:r>
          </a:p>
          <a:p>
            <a:pPr lvl="2"/>
            <a:r>
              <a:rPr lang="en-US" sz="1300" dirty="0"/>
              <a:t>JOACHIMS, T., GRANKA, L., PAN, B., HEMBROOKE, H., GAY, G. 2005. Accurately Interpreting </a:t>
            </a:r>
            <a:r>
              <a:rPr lang="en-US" sz="1300" dirty="0" err="1"/>
              <a:t>Clickthrough</a:t>
            </a:r>
            <a:r>
              <a:rPr lang="en-US" sz="1300" dirty="0"/>
              <a:t> Data as Implicit Feedback. In Proceedings of the ACM International Conference on Research and Development in Information Retrieval (SIGIR).</a:t>
            </a:r>
          </a:p>
          <a:p>
            <a:pPr lvl="2"/>
            <a:r>
              <a:rPr lang="en-US" sz="1300" dirty="0"/>
              <a:t>RADLINSKI, F., BENNETT, P., AND YILMAZ, E. 2011. Detecting Duplicate Web Documents using </a:t>
            </a:r>
            <a:r>
              <a:rPr lang="en-US" sz="1300" dirty="0" err="1"/>
              <a:t>Clickthrough</a:t>
            </a:r>
            <a:r>
              <a:rPr lang="en-US" sz="1300" dirty="0"/>
              <a:t> Data. In Proceedings of the ACM International Conference on Web Search and Data Mining (WSDM).</a:t>
            </a:r>
          </a:p>
          <a:p>
            <a:pPr lvl="2"/>
            <a:r>
              <a:rPr lang="en-US" sz="1300" dirty="0"/>
              <a:t>RADLINSKI, F., JOACHIMS, T. 2007. Active Exploration for Learning Rankings from </a:t>
            </a:r>
            <a:r>
              <a:rPr lang="en-US" sz="1300" dirty="0" err="1"/>
              <a:t>Clickthrough</a:t>
            </a:r>
            <a:r>
              <a:rPr lang="en-US" sz="1300" dirty="0"/>
              <a:t> Data. In Proceedings of the ACM International Conference on Knowledge Discovery and Data Mining (KDD).</a:t>
            </a:r>
          </a:p>
          <a:p>
            <a:pPr lvl="2"/>
            <a:r>
              <a:rPr lang="en-US" sz="1300" dirty="0"/>
              <a:t>THOMAS, P., HAWKING, D. 2008. Experiences evaluating personal </a:t>
            </a:r>
            <a:r>
              <a:rPr lang="en-US" sz="1300" dirty="0" err="1"/>
              <a:t>metasearch</a:t>
            </a:r>
            <a:r>
              <a:rPr lang="en-US" sz="1300" dirty="0"/>
              <a:t>. In Proceedings of the Information Interaction in Context Conference (</a:t>
            </a:r>
            <a:r>
              <a:rPr lang="en-US" sz="1300" dirty="0" err="1"/>
              <a:t>IIiX</a:t>
            </a:r>
            <a:r>
              <a:rPr lang="en-US" sz="1300" dirty="0"/>
              <a:t>).</a:t>
            </a:r>
          </a:p>
          <a:p>
            <a:pPr lvl="2"/>
            <a:r>
              <a:rPr lang="en-US" sz="1300" dirty="0"/>
              <a:t>WANG, K., WALKER, T., AND ZHENG, Z. 2009. </a:t>
            </a:r>
            <a:r>
              <a:rPr lang="en-US" sz="1300" dirty="0" err="1"/>
              <a:t>PSkip</a:t>
            </a:r>
            <a:r>
              <a:rPr lang="en-US" sz="1300" dirty="0"/>
              <a:t>: estimating relevance ranking quality from web search </a:t>
            </a:r>
            <a:r>
              <a:rPr lang="en-US" sz="1300" dirty="0" err="1"/>
              <a:t>clickthrough</a:t>
            </a:r>
            <a:r>
              <a:rPr lang="en-US" sz="1300" dirty="0"/>
              <a:t> data. In Proceedings of the ACM International Conference on Knowledge Discovery and Data Mining (KDD).</a:t>
            </a:r>
            <a:r>
              <a:rPr lang="en-US" sz="1300" dirty="0" err="1"/>
              <a:t>pp</a:t>
            </a:r>
            <a:r>
              <a:rPr lang="en-US" sz="1300" dirty="0"/>
              <a:t> 1355–1364.</a:t>
            </a:r>
          </a:p>
          <a:p>
            <a:pPr lvl="2"/>
            <a:r>
              <a:rPr lang="en-US" sz="1300" dirty="0"/>
              <a:t>YUE, Y., PATEL, R., AND ROEHRIG, H. 2010a. Beyond Position Bias: Examining Result Attractiveness as a Source of Presentation Bias in </a:t>
            </a:r>
            <a:r>
              <a:rPr lang="en-US" sz="1300" dirty="0" err="1"/>
              <a:t>Clickthrough</a:t>
            </a:r>
            <a:r>
              <a:rPr lang="en-US" sz="1300" dirty="0"/>
              <a:t> Data. In Proceedings of the International Conference on the World Wide Web (WWW).</a:t>
            </a:r>
          </a:p>
          <a:p>
            <a:pPr lvl="2"/>
            <a:r>
              <a:rPr lang="en-US" sz="1300" dirty="0"/>
              <a:t>ZHANG, W., JONES, R. 2007. Comparing Click Logs and Editorial Labels for Training Query Rewriting. In Proceedings of the International Conference on the World Wide Web (WWW).</a:t>
            </a:r>
          </a:p>
          <a:p>
            <a:pPr lvl="2"/>
            <a:r>
              <a:rPr lang="en-US" sz="1300" dirty="0"/>
              <a:t>ZHONG, F., WANG, D., WANG, G., WEIZHU, C., ZHANG, Y., CHEN, Z., WANG, H. 2010. Incorporating Post-Click Behaviors into a Click Model. In Proceedings of the ACM International Conference on Research and Development in Information Retrieval (SIGIR).</a:t>
            </a:r>
          </a:p>
          <a:p>
            <a:pPr lvl="2"/>
            <a:r>
              <a:rPr lang="en-US" sz="1300" dirty="0"/>
              <a:t>ZHU</a:t>
            </a:r>
            <a:r>
              <a:rPr lang="en-US" sz="1300"/>
              <a:t>, Z, CHEN, W., MINKA, T., ZHU, C., AND CHEN, Z. 2010. A novel click model and its applications to online advertising. ACM international conference on Web search and data mining (WSDM '10).</a:t>
            </a:r>
            <a:endParaRPr lang="en-US" sz="1300" dirty="0"/>
          </a:p>
          <a:p>
            <a:pPr lvl="2"/>
            <a:endParaRPr lang="en-US" sz="1300" dirty="0"/>
          </a:p>
        </p:txBody>
      </p:sp>
    </p:spTree>
    <p:extLst>
      <p:ext uri="{BB962C8B-B14F-4D97-AF65-F5344CB8AC3E}">
        <p14:creationId xmlns:p14="http://schemas.microsoft.com/office/powerpoint/2010/main" val="3503953549"/>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572250"/>
          </a:xfrm>
        </p:spPr>
        <p:txBody>
          <a:bodyPr>
            <a:normAutofit/>
          </a:bodyPr>
          <a:lstStyle/>
          <a:p>
            <a:pPr lvl="1"/>
            <a:r>
              <a:rPr lang="en-US" sz="1500" b="1" dirty="0" smtClean="0"/>
              <a:t>2.2</a:t>
            </a:r>
            <a:r>
              <a:rPr lang="en-US" sz="1500" b="1" dirty="0"/>
              <a:t>	Limitations of clicks</a:t>
            </a:r>
          </a:p>
          <a:p>
            <a:pPr lvl="2"/>
            <a:r>
              <a:rPr lang="en-US" sz="1300" dirty="0"/>
              <a:t>YUE, Y., PATEL, R., AND ROEHRIG, H. 2010a. Beyond Position Bias: Examining </a:t>
            </a:r>
            <a:r>
              <a:rPr lang="en-US" sz="1300" dirty="0" smtClean="0"/>
              <a:t>Result </a:t>
            </a:r>
            <a:r>
              <a:rPr lang="en-US" sz="1300" dirty="0"/>
              <a:t>Attractiveness as a Source of Presentation Bias in </a:t>
            </a:r>
            <a:r>
              <a:rPr lang="en-US" sz="1300" dirty="0" err="1"/>
              <a:t>Clickthrough</a:t>
            </a:r>
            <a:r>
              <a:rPr lang="en-US" sz="1300" dirty="0"/>
              <a:t> Data. In Proceedings of the International Conference on the World Wide Web (WWW).</a:t>
            </a:r>
          </a:p>
          <a:p>
            <a:pPr lvl="2"/>
            <a:r>
              <a:rPr lang="en-US" sz="1300" dirty="0"/>
              <a:t>LI, J., HUFFMAN, S., TOKUDA, A. 2009. Good Abandonment in Mobile and PC Internet Search. In Proceedings of the ACM International Conference on Research and Development in Information Retrieval (SIGIR).</a:t>
            </a:r>
          </a:p>
          <a:p>
            <a:pPr lvl="1"/>
            <a:r>
              <a:rPr lang="en-US" sz="1500" b="1" dirty="0"/>
              <a:t>2.3	Clicks as features</a:t>
            </a:r>
          </a:p>
          <a:p>
            <a:pPr lvl="2"/>
            <a:r>
              <a:rPr lang="en-US" sz="1300" dirty="0"/>
              <a:t>AGICHTEIN, E., BRILL, E., DUMAIS, S., AND RAGNO, R. 2006a. Learning user </a:t>
            </a:r>
            <a:r>
              <a:rPr lang="en-US" sz="1300" dirty="0" smtClean="0"/>
              <a:t>interaction </a:t>
            </a:r>
            <a:r>
              <a:rPr lang="en-US" sz="1300" dirty="0"/>
              <a:t>models for prediction web search results preferences. In Proceedings of the ACM International Conference on Research and Development in Information Retrieval (SIGIR).</a:t>
            </a:r>
          </a:p>
          <a:p>
            <a:pPr lvl="2"/>
            <a:r>
              <a:rPr lang="en-US" sz="1300" dirty="0"/>
              <a:t>AGICHTEIN, E., BRILL, E., AND DUMAIS, S. 2006b. Improving Web Search Ranking by Incorporating User Behavior Information. In Proceedings of the ACM International Conference on Research and Development in Information Retrieval (SIGIR).</a:t>
            </a:r>
          </a:p>
          <a:p>
            <a:pPr lvl="2"/>
            <a:r>
              <a:rPr lang="en-US" sz="1300" dirty="0"/>
              <a:t>CHAPELLE, O. AND ZHANG, Y. 2009. A dynamic </a:t>
            </a:r>
            <a:r>
              <a:rPr lang="en-US" sz="1300" dirty="0" err="1"/>
              <a:t>bayesian</a:t>
            </a:r>
            <a:r>
              <a:rPr lang="en-US" sz="1300" dirty="0"/>
              <a:t> network click model for web search ranking. In Proceedings of the International Conference on the World Wide Web (WWW).</a:t>
            </a:r>
            <a:r>
              <a:rPr lang="en-US" sz="1300" dirty="0" err="1"/>
              <a:t>pp</a:t>
            </a:r>
            <a:r>
              <a:rPr lang="en-US" sz="1300" dirty="0"/>
              <a:t> 1–10.</a:t>
            </a:r>
          </a:p>
          <a:p>
            <a:pPr lvl="2"/>
            <a:r>
              <a:rPr lang="en-US" sz="1300" dirty="0"/>
              <a:t>GAO, J., YUAN, W., LI, X., DENG, K., AND NIE, J. 2009. Smoothing </a:t>
            </a:r>
            <a:r>
              <a:rPr lang="en-US" sz="1300" dirty="0" err="1"/>
              <a:t>clickthrough</a:t>
            </a:r>
            <a:r>
              <a:rPr lang="en-US" sz="1300" dirty="0"/>
              <a:t> data for web search ranking. In Proceedings of the ACM International Conference on Research and Development in Information Retrieval (SIGIR).</a:t>
            </a:r>
          </a:p>
          <a:p>
            <a:pPr lvl="2"/>
            <a:r>
              <a:rPr lang="en-US" sz="1300" dirty="0"/>
              <a:t>JI, S., ZHOU, K., LIAO, C., ZHENG, Z., XUE, G., CHAPELLE, O., SUN, G., AND ZHA, H. 2009. Global Ranking by Exploiting User Clicks. In Proceedings of the ACM International Conference on Research and Development in Information Retrieval (SIGIR).</a:t>
            </a:r>
          </a:p>
          <a:p>
            <a:pPr lvl="2"/>
            <a:r>
              <a:rPr lang="en-US" sz="1300" dirty="0"/>
              <a:t>TEEVAN, J., DUMAIS, S., LIEBLING, D. 2008. To Personalize or Not to Personalize: Modeling Queries with Variation in User Intent. In Proceedings of the ACM International Conference on Research and Development in Information Retrieval (SIGIR).</a:t>
            </a:r>
          </a:p>
          <a:p>
            <a:pPr lvl="2"/>
            <a:r>
              <a:rPr lang="en-US" sz="1300" dirty="0"/>
              <a:t>WANG, K., WALKER, T., AND ZHENG, Z. 2009. </a:t>
            </a:r>
            <a:r>
              <a:rPr lang="en-US" sz="1300" dirty="0" err="1"/>
              <a:t>PSkip</a:t>
            </a:r>
            <a:r>
              <a:rPr lang="en-US" sz="1300" dirty="0"/>
              <a:t>: estimating relevance rank- </a:t>
            </a:r>
            <a:r>
              <a:rPr lang="en-US" sz="1300" dirty="0" err="1"/>
              <a:t>ing</a:t>
            </a:r>
            <a:r>
              <a:rPr lang="en-US" sz="1300" dirty="0"/>
              <a:t> quality from web search </a:t>
            </a:r>
            <a:r>
              <a:rPr lang="en-US" sz="1300" dirty="0" err="1"/>
              <a:t>clickthrough</a:t>
            </a:r>
            <a:r>
              <a:rPr lang="en-US" sz="1300" dirty="0"/>
              <a:t> data. In Proceedings of the ACM International Conference on Knowledge Discovery and Data Mining (KDD).</a:t>
            </a:r>
            <a:r>
              <a:rPr lang="en-US" sz="1300" dirty="0" err="1"/>
              <a:t>pp</a:t>
            </a:r>
            <a:r>
              <a:rPr lang="en-US" sz="1300" dirty="0"/>
              <a:t> 1355–1364.</a:t>
            </a:r>
          </a:p>
          <a:p>
            <a:pPr lvl="1"/>
            <a:endParaRPr lang="en-US" sz="1700" dirty="0"/>
          </a:p>
          <a:p>
            <a:endParaRPr lang="en-US" dirty="0"/>
          </a:p>
        </p:txBody>
      </p:sp>
    </p:spTree>
    <p:extLst>
      <p:ext uri="{BB962C8B-B14F-4D97-AF65-F5344CB8AC3E}">
        <p14:creationId xmlns:p14="http://schemas.microsoft.com/office/powerpoint/2010/main" val="2052505032"/>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0"/>
            <a:ext cx="8420026" cy="6126163"/>
          </a:xfrm>
        </p:spPr>
        <p:txBody>
          <a:bodyPr>
            <a:noAutofit/>
          </a:bodyPr>
          <a:lstStyle/>
          <a:p>
            <a:pPr lvl="1"/>
            <a:r>
              <a:rPr lang="en-US" sz="1500" b="1" dirty="0"/>
              <a:t>2.4	Learning from Clicks</a:t>
            </a:r>
          </a:p>
          <a:p>
            <a:pPr lvl="2"/>
            <a:r>
              <a:rPr lang="en-US" sz="1300" dirty="0"/>
              <a:t>AGRAWAL, R., HALVERSON, A., KENTHAPADI, K., MISHRA, N., AND TSAPARAS, P. 2009. Generating labels from clicks. In Proceedings of the ACM International Conference on Web Search and Data Mining (WSDM).</a:t>
            </a:r>
            <a:r>
              <a:rPr lang="en-US" sz="1300" dirty="0" err="1"/>
              <a:t>pp</a:t>
            </a:r>
            <a:r>
              <a:rPr lang="en-US" sz="1300" dirty="0"/>
              <a:t> 172–181.</a:t>
            </a:r>
          </a:p>
          <a:p>
            <a:pPr lvl="2"/>
            <a:r>
              <a:rPr lang="en-US" sz="1300" dirty="0"/>
              <a:t>BOYAN, J., FREITAG, D., AND JOACHIMS, T. 1996. A Machine Learning Architecture for Optimizing Web Search Engines. Proceedings of the AAAI Workshop on Internet Based Information Systems.</a:t>
            </a:r>
          </a:p>
          <a:p>
            <a:pPr lvl="2"/>
            <a:r>
              <a:rPr lang="en-US" sz="1300" dirty="0"/>
              <a:t>EL-ARINI, K., VEDA, G., SHAHAF, D., GUESTRIN, C. 2009. Turning down the noise in the blogosphere. In Proceedings of the ACM International Conference on Knowledge Discovery and Data Mining (KDD).</a:t>
            </a:r>
          </a:p>
          <a:p>
            <a:pPr lvl="2"/>
            <a:r>
              <a:rPr lang="en-US" sz="1300" dirty="0"/>
              <a:t>FEIGE, U., RAGHAVAN, P., PELEG, D., UPFAL. E. 1994. Computing with Noisy Information. SIAM Journal on Computing 23(5):1001-1018.</a:t>
            </a:r>
          </a:p>
          <a:p>
            <a:pPr lvl="2"/>
            <a:r>
              <a:rPr lang="en-US" sz="1300" dirty="0"/>
              <a:t>HOFMANN</a:t>
            </a:r>
            <a:r>
              <a:rPr lang="en-US" sz="1300"/>
              <a:t>, K</a:t>
            </a:r>
            <a:r>
              <a:rPr lang="en-US" sz="1300" dirty="0"/>
              <a:t>.,</a:t>
            </a:r>
            <a:r>
              <a:rPr lang="en-US" sz="1300"/>
              <a:t> SCHUTH, A., </a:t>
            </a:r>
            <a:r>
              <a:rPr lang="en-US" sz="1300" smtClean="0"/>
              <a:t>WHITESON</a:t>
            </a:r>
            <a:r>
              <a:rPr lang="en-US" sz="1300"/>
              <a:t>, S., </a:t>
            </a:r>
            <a:r>
              <a:rPr lang="en-US" sz="1300" smtClean="0"/>
              <a:t>DE </a:t>
            </a:r>
            <a:r>
              <a:rPr lang="en-US" sz="1300" dirty="0"/>
              <a:t>RIJKE, M</a:t>
            </a:r>
            <a:r>
              <a:rPr lang="en-US" sz="1300"/>
              <a:t>. </a:t>
            </a:r>
            <a:r>
              <a:rPr lang="en-US" sz="1300" smtClean="0"/>
              <a:t>2013. </a:t>
            </a:r>
            <a:r>
              <a:rPr lang="en-US" sz="1300" dirty="0"/>
              <a:t>Reusing</a:t>
            </a:r>
            <a:r>
              <a:rPr lang="en-US" sz="1300"/>
              <a:t> Historical Interaction Data for Faster Online </a:t>
            </a:r>
            <a:r>
              <a:rPr lang="en-US" sz="1300" smtClean="0"/>
              <a:t>Learning </a:t>
            </a:r>
            <a:r>
              <a:rPr lang="en-US" sz="1300" dirty="0"/>
              <a:t>to </a:t>
            </a:r>
            <a:r>
              <a:rPr lang="en-US" sz="1300"/>
              <a:t>Rank for </a:t>
            </a:r>
            <a:r>
              <a:rPr lang="en-US" sz="1300" smtClean="0"/>
              <a:t>IR. </a:t>
            </a:r>
            <a:r>
              <a:rPr lang="en-US" sz="1300"/>
              <a:t>International </a:t>
            </a:r>
            <a:r>
              <a:rPr lang="en-US" sz="1300" smtClean="0"/>
              <a:t>Conference </a:t>
            </a:r>
            <a:r>
              <a:rPr lang="en-US" sz="1300"/>
              <a:t>on </a:t>
            </a:r>
            <a:r>
              <a:rPr lang="en-US" sz="1300" dirty="0"/>
              <a:t>Web</a:t>
            </a:r>
            <a:r>
              <a:rPr lang="en-US" sz="1300"/>
              <a:t> Search and Data Mining </a:t>
            </a:r>
            <a:r>
              <a:rPr lang="en-US" sz="1300" smtClean="0"/>
              <a:t>(WSDM).</a:t>
            </a:r>
            <a:endParaRPr lang="en-US" sz="1300" dirty="0"/>
          </a:p>
          <a:p>
            <a:pPr lvl="2"/>
            <a:r>
              <a:rPr lang="en-US" sz="1300" dirty="0"/>
              <a:t>JOACHIMS, T. 2002. Optimizing Search Engines Using </a:t>
            </a:r>
            <a:r>
              <a:rPr lang="en-US" sz="1300" dirty="0" err="1"/>
              <a:t>Clickthrough</a:t>
            </a:r>
            <a:r>
              <a:rPr lang="en-US" sz="1300" dirty="0"/>
              <a:t> Data. In Proceedings of the ACM International Conference on Knowledge Discovery and Data Mining (KDD).</a:t>
            </a:r>
            <a:r>
              <a:rPr lang="en-US" sz="1300" dirty="0" err="1"/>
              <a:t>pp</a:t>
            </a:r>
            <a:r>
              <a:rPr lang="en-US" sz="1300" dirty="0"/>
              <a:t> 132–142.</a:t>
            </a:r>
          </a:p>
          <a:p>
            <a:pPr lvl="2"/>
            <a:r>
              <a:rPr lang="en-US" sz="1300" dirty="0"/>
              <a:t>LI, L., CHU, W., LANGFORD, J., SCHAPIRE, R. 2010. A contextual-bandit approach to personalized news article recommendation. In Proceedings of the International Conference on the World Wide Web (WWW).</a:t>
            </a:r>
          </a:p>
          <a:p>
            <a:pPr lvl="2"/>
            <a:r>
              <a:rPr lang="en-US" sz="1300" dirty="0"/>
              <a:t>RADLINSKI, F. AND JOACHIMS, T. 2005. Query chains: Learning to rank from implicit feedback. In Proceedings of the ACM International Conference on Knowledge Discovery and Data Mining (KDD).</a:t>
            </a:r>
          </a:p>
          <a:p>
            <a:pPr lvl="2"/>
            <a:r>
              <a:rPr lang="en-US" sz="1300" dirty="0"/>
              <a:t>RADLINSKI, F., JOACHIMS, J. 2007. Active Exploration for Learning Rankings from </a:t>
            </a:r>
            <a:r>
              <a:rPr lang="en-US" sz="1300" dirty="0" err="1"/>
              <a:t>Clickthrough</a:t>
            </a:r>
            <a:r>
              <a:rPr lang="en-US" sz="1300" dirty="0"/>
              <a:t> Data. In Proceedings of the ACM International Conference on Knowledge Discovery and Data Mining (KDD).</a:t>
            </a:r>
          </a:p>
          <a:p>
            <a:pPr lvl="2"/>
            <a:r>
              <a:rPr lang="en-US" sz="1300" dirty="0"/>
              <a:t>RADLINSKI, F., KLEINBERG, R., AND JOACHIMS, T. 2008. Learning Diverse Rankings with Multi-Armed Bandits. In Proceedings of the International Conference on Machine Learning (ICML).</a:t>
            </a:r>
          </a:p>
          <a:p>
            <a:pPr lvl="2"/>
            <a:r>
              <a:rPr lang="en-US" sz="1300" dirty="0"/>
              <a:t>SLIVKINS, A., RADLINSKI, F., GOLLAPUDI, S. 2010. Learning optimally diverse rankings over large document collections. In Proceedings of the International Conference on Machine Learning (ICML).</a:t>
            </a:r>
          </a:p>
          <a:p>
            <a:pPr lvl="2"/>
            <a:r>
              <a:rPr lang="en-US" sz="1300" dirty="0"/>
              <a:t>YUE, Y., JOACHIMS, T. 2009. Interactively Optimizing Information Retrieval Systems as a Dueling Bandits Problem. In Proceedings of the International Conference on Machine Learning (ICML).</a:t>
            </a:r>
          </a:p>
          <a:p>
            <a:pPr lvl="2"/>
            <a:r>
              <a:rPr lang="en-US" sz="1300" dirty="0"/>
              <a:t>YUE, Y., BRODER, J., KLEINBERG, R., JOACHIMS, T.. 2009. The K-Armed Dueling Bandits Problem. In Proceedings of the International Conference on Learning Theory (COLT).</a:t>
            </a:r>
          </a:p>
          <a:p>
            <a:pPr lvl="2"/>
            <a:r>
              <a:rPr lang="en-US" sz="1300" dirty="0"/>
              <a:t>YUE, Y., JOACHIMS, T. 2011. Beat the Mean Bandit. In Proceedings of the International Conference on Machine Learning (ICML).</a:t>
            </a:r>
          </a:p>
        </p:txBody>
      </p:sp>
    </p:spTree>
    <p:extLst>
      <p:ext uri="{BB962C8B-B14F-4D97-AF65-F5344CB8AC3E}">
        <p14:creationId xmlns:p14="http://schemas.microsoft.com/office/powerpoint/2010/main" val="1299184591"/>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667500"/>
          </a:xfrm>
        </p:spPr>
        <p:txBody>
          <a:bodyPr>
            <a:noAutofit/>
          </a:bodyPr>
          <a:lstStyle/>
          <a:p>
            <a:r>
              <a:rPr lang="en-US" sz="1800" b="1" dirty="0"/>
              <a:t>3	Online Usage Data Beyond Search Clicks </a:t>
            </a:r>
          </a:p>
          <a:p>
            <a:pPr lvl="1"/>
            <a:r>
              <a:rPr lang="en-US" sz="1500" b="1" dirty="0"/>
              <a:t>3.1	Non-click based metrics</a:t>
            </a:r>
          </a:p>
          <a:p>
            <a:pPr lvl="2"/>
            <a:r>
              <a:rPr lang="en-US" sz="1300" dirty="0"/>
              <a:t>BUSCHER, G., DENGEL, A., AND VAN ELST, L. 2008. Eye movements as implicit relevance feedback. In Proceedings of the ACM Conference on Human Factors in Computing Systems (CHI).</a:t>
            </a:r>
            <a:r>
              <a:rPr lang="en-US" sz="1300" dirty="0" err="1"/>
              <a:t>pp</a:t>
            </a:r>
            <a:r>
              <a:rPr lang="en-US" sz="1300" dirty="0"/>
              <a:t> 2991–2996.</a:t>
            </a:r>
          </a:p>
          <a:p>
            <a:pPr lvl="2"/>
            <a:r>
              <a:rPr lang="en-US" sz="1300" dirty="0"/>
              <a:t>DUPRET</a:t>
            </a:r>
            <a:r>
              <a:rPr lang="en-US" sz="1300"/>
              <a:t>, G. AND LALMAS, M. 2013. Absence time and user engagement: evaluating ranking functions. In Proceedings of the sixth ACM international conference on Web search and data mining, pp. 173—182 (WSDM '13).</a:t>
            </a:r>
            <a:endParaRPr lang="en-US" sz="1300" dirty="0"/>
          </a:p>
          <a:p>
            <a:pPr lvl="2"/>
            <a:r>
              <a:rPr lang="en-US" sz="1300"/>
              <a:t>GRANKA</a:t>
            </a:r>
            <a:r>
              <a:rPr lang="en-US" sz="1300" dirty="0"/>
              <a:t>, L., JOACHIMS, T. AND GAY, G. 2004. Eye-Tracking Analysis of User Behavior in WWW-Search, Poster Abstract, In Proceedings of the ACM International Conference on Research and Development in Information Retrieval (SIGIR).</a:t>
            </a:r>
          </a:p>
          <a:p>
            <a:pPr lvl="2"/>
            <a:r>
              <a:rPr lang="en-US" sz="1300" dirty="0"/>
              <a:t>GUO</a:t>
            </a:r>
            <a:r>
              <a:rPr lang="en-US" sz="1300"/>
              <a:t>, Q., AGICHTEIN, E., 2010. Ready to Buy or Just Browsing? Detecting Web Searcher Goals from Interaction Data. In Proceedings of the ACM International Conference on Research and Development in Information Retrieval (SIGIR).</a:t>
            </a:r>
            <a:endParaRPr lang="en-US" sz="1300" dirty="0"/>
          </a:p>
          <a:p>
            <a:pPr lvl="2"/>
            <a:r>
              <a:rPr lang="en-US" sz="1300"/>
              <a:t>GUO, Q., AGICHTEIN, E., 2010. Towards Predicting Web Searcher Gaze Position from Mouse Movements. In Proceedings of the ACM Conference on Human Factors in Computing Systems (CHI).</a:t>
            </a:r>
            <a:endParaRPr lang="en-US" sz="1300" dirty="0"/>
          </a:p>
          <a:p>
            <a:pPr lvl="2"/>
            <a:r>
              <a:rPr lang="en-US" sz="1300"/>
              <a:t>HUANG</a:t>
            </a:r>
            <a:r>
              <a:rPr lang="en-US" sz="1300" dirty="0"/>
              <a:t>, J., WHITE, R., DUMAIS, S. 2011. No Clicks, No Problem: Using Cursor Movements to Understand and Improve Search. In Proceedings of the ACM Conference on Human Factors in Computing Systems (CHI).</a:t>
            </a:r>
          </a:p>
          <a:p>
            <a:pPr lvl="2"/>
            <a:r>
              <a:rPr lang="en-US" sz="1300" dirty="0"/>
              <a:t>KELLY, D. AND TEEVAN, J. 2003. Implicit feedback for inferring user preference: A bibliography. ACM SIGIR Forum 37, 2, </a:t>
            </a:r>
            <a:r>
              <a:rPr lang="en-US" sz="1300" dirty="0" err="1"/>
              <a:t>pp</a:t>
            </a:r>
            <a:r>
              <a:rPr lang="en-US" sz="1300" dirty="0"/>
              <a:t> 18–28.</a:t>
            </a:r>
          </a:p>
          <a:p>
            <a:pPr lvl="2"/>
            <a:r>
              <a:rPr lang="en-US" sz="1300" smtClean="0"/>
              <a:t>KELLY, </a:t>
            </a:r>
            <a:r>
              <a:rPr lang="en-US" sz="1300" dirty="0"/>
              <a:t>D</a:t>
            </a:r>
            <a:r>
              <a:rPr lang="en-US" sz="1300"/>
              <a:t>. </a:t>
            </a:r>
            <a:r>
              <a:rPr lang="en-US" sz="1300" smtClean="0"/>
              <a:t>2009. </a:t>
            </a:r>
            <a:r>
              <a:rPr lang="en-US" sz="1300" dirty="0"/>
              <a:t>Methods</a:t>
            </a:r>
            <a:r>
              <a:rPr lang="en-US" sz="1300"/>
              <a:t> for evaluating interactive information retrieval systems with </a:t>
            </a:r>
            <a:r>
              <a:rPr lang="en-US" sz="1300" smtClean="0"/>
              <a:t>users. </a:t>
            </a:r>
            <a:r>
              <a:rPr lang="en-US" sz="1300"/>
              <a:t>Foundations </a:t>
            </a:r>
            <a:r>
              <a:rPr lang="en-US" sz="1300" smtClean="0"/>
              <a:t>and </a:t>
            </a:r>
            <a:r>
              <a:rPr lang="en-US" sz="1300"/>
              <a:t>Trends </a:t>
            </a:r>
            <a:r>
              <a:rPr lang="en-US" sz="1300" smtClean="0"/>
              <a:t>in </a:t>
            </a:r>
            <a:r>
              <a:rPr lang="en-US" sz="1300"/>
              <a:t>Information Retrieval</a:t>
            </a:r>
            <a:r>
              <a:rPr lang="en-US" sz="1300" dirty="0"/>
              <a:t>,</a:t>
            </a:r>
            <a:r>
              <a:rPr lang="en-US" sz="1300"/>
              <a:t> 3(1-2), 1-224. </a:t>
            </a:r>
            <a:endParaRPr lang="en-US" sz="1300" dirty="0"/>
          </a:p>
          <a:p>
            <a:pPr lvl="2"/>
            <a:r>
              <a:rPr lang="en-US" sz="1300" smtClean="0"/>
              <a:t>KELLY, </a:t>
            </a:r>
            <a:r>
              <a:rPr lang="en-US" sz="1300" dirty="0"/>
              <a:t>D</a:t>
            </a:r>
            <a:r>
              <a:rPr lang="en-US" sz="1300"/>
              <a:t>. AND </a:t>
            </a:r>
            <a:r>
              <a:rPr lang="en-US" sz="1300" smtClean="0"/>
              <a:t>SUGIMOTO, </a:t>
            </a:r>
            <a:r>
              <a:rPr lang="en-US" sz="1300" dirty="0"/>
              <a:t>C</a:t>
            </a:r>
            <a:r>
              <a:rPr lang="en-US" sz="1300"/>
              <a:t>. </a:t>
            </a:r>
            <a:r>
              <a:rPr lang="en-US" sz="1300" smtClean="0"/>
              <a:t>2013. </a:t>
            </a:r>
            <a:r>
              <a:rPr lang="en-US" sz="1300" dirty="0"/>
              <a:t>A</a:t>
            </a:r>
            <a:r>
              <a:rPr lang="en-US" sz="1300"/>
              <a:t> systematic review of interactive information retrieval evaluation studies, </a:t>
            </a:r>
            <a:r>
              <a:rPr lang="en-US" sz="1300" smtClean="0"/>
              <a:t>1967–2006. </a:t>
            </a:r>
            <a:r>
              <a:rPr lang="en-US" sz="1300"/>
              <a:t>Journal </a:t>
            </a:r>
            <a:r>
              <a:rPr lang="en-US" sz="1300" smtClean="0"/>
              <a:t>of </a:t>
            </a:r>
            <a:r>
              <a:rPr lang="en-US" sz="1300"/>
              <a:t>the </a:t>
            </a:r>
            <a:r>
              <a:rPr lang="en-US" sz="1300" dirty="0"/>
              <a:t>American</a:t>
            </a:r>
            <a:r>
              <a:rPr lang="en-US" sz="1300"/>
              <a:t> Society for Information Science and Technology, Vol. 64 (4), pp. 745–770 </a:t>
            </a:r>
            <a:r>
              <a:rPr lang="en-US" sz="1300" smtClean="0"/>
              <a:t>(JASIS&amp;T).</a:t>
            </a:r>
            <a:endParaRPr lang="en-US" sz="1300" dirty="0"/>
          </a:p>
        </p:txBody>
      </p:sp>
    </p:spTree>
    <p:extLst>
      <p:ext uri="{BB962C8B-B14F-4D97-AF65-F5344CB8AC3E}">
        <p14:creationId xmlns:p14="http://schemas.microsoft.com/office/powerpoint/2010/main" val="1789263782"/>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lvl="1"/>
            <a:r>
              <a:rPr lang="en-US" sz="1500" b="1" dirty="0"/>
              <a:t>3.2	Clicks outside of search</a:t>
            </a:r>
          </a:p>
          <a:p>
            <a:pPr lvl="2"/>
            <a:r>
              <a:rPr lang="en-US" sz="1300" dirty="0"/>
              <a:t>BILENKO, M., WHITE, R., RICHARDSON, M., AND Murray, C. 2008. Talking the talk vs. walking the walk: salience of information needs in querying vs. browsing. In </a:t>
            </a:r>
            <a:r>
              <a:rPr lang="en-US" sz="1300" dirty="0" smtClean="0"/>
              <a:t>Proceedings </a:t>
            </a:r>
            <a:r>
              <a:rPr lang="en-US" sz="1300" dirty="0"/>
              <a:t>of the ACM International Conference on Research and Development in Information Retrieval (SIGIR).</a:t>
            </a:r>
          </a:p>
          <a:p>
            <a:pPr lvl="2"/>
            <a:r>
              <a:rPr lang="en-US" sz="1300" dirty="0"/>
              <a:t>BILENKO, M., WHITE, R. 2008. Mining the Search Trails of Surfing Crowds: </a:t>
            </a:r>
            <a:r>
              <a:rPr lang="en-US" sz="1300" dirty="0" smtClean="0"/>
              <a:t>Identifying </a:t>
            </a:r>
            <a:r>
              <a:rPr lang="en-US" sz="1300" dirty="0"/>
              <a:t>Relevant Websites From User Activity. In Proceedings of the ACM International Conference on Research and Development in Information Retrieval (SIGIR).</a:t>
            </a:r>
          </a:p>
          <a:p>
            <a:pPr lvl="2"/>
            <a:r>
              <a:rPr lang="en-US" sz="1300" dirty="0"/>
              <a:t>LIU, Y., GAO, B., LIU, T., ZHANG, Y., Ma, Z., HE, S., AND LI, H. 2008. </a:t>
            </a:r>
            <a:r>
              <a:rPr lang="en-US" sz="1300" dirty="0" err="1"/>
              <a:t>BrowseRank</a:t>
            </a:r>
            <a:r>
              <a:rPr lang="en-US" sz="1300" dirty="0"/>
              <a:t>: letting web users vote for page importance. In Proceedings of the ACM International Conference on Research and Development in Information Retrieval (SIGIR).</a:t>
            </a:r>
          </a:p>
          <a:p>
            <a:pPr lvl="2"/>
            <a:r>
              <a:rPr lang="en-US" sz="1300" dirty="0"/>
              <a:t>MATTHIJS, N. AND RADLINSKI, F. 2011. Personalizing Web Search using Long Term Browsing History. In Proceedings of the ACM International Conference on Web Search and Data Mining (WSDM).</a:t>
            </a:r>
          </a:p>
          <a:p>
            <a:pPr lvl="2"/>
            <a:r>
              <a:rPr lang="en-US" sz="1300" dirty="0"/>
              <a:t>TEEVAN, J., DUMAIS, S., HORVITZ, E., 1995. Personalizing Search via Automated Analysis of Interests and Activities. In Proceedings of the ACM International Conference on Research and Development in Information Retrieval (SIGIR)</a:t>
            </a:r>
            <a:r>
              <a:rPr lang="en-US" sz="1300" dirty="0" smtClean="0"/>
              <a:t>.</a:t>
            </a:r>
            <a:endParaRPr lang="en-US" sz="1300" dirty="0"/>
          </a:p>
        </p:txBody>
      </p:sp>
    </p:spTree>
    <p:extLst>
      <p:ext uri="{BB962C8B-B14F-4D97-AF65-F5344CB8AC3E}">
        <p14:creationId xmlns:p14="http://schemas.microsoft.com/office/powerpoint/2010/main" val="36569569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Feedback</a:t>
            </a:r>
            <a:endParaRPr lang="en-US" dirty="0"/>
          </a:p>
        </p:txBody>
      </p:sp>
      <p:sp>
        <p:nvSpPr>
          <p:cNvPr id="3" name="Content Placeholder 2"/>
          <p:cNvSpPr>
            <a:spLocks noGrp="1"/>
          </p:cNvSpPr>
          <p:nvPr>
            <p:ph idx="1"/>
          </p:nvPr>
        </p:nvSpPr>
        <p:spPr>
          <a:xfrm>
            <a:off x="457200" y="1295400"/>
            <a:ext cx="8229600" cy="5244378"/>
          </a:xfrm>
        </p:spPr>
        <p:txBody>
          <a:bodyPr/>
          <a:lstStyle/>
          <a:p>
            <a:r>
              <a:rPr lang="en-US" sz="3000" dirty="0" smtClean="0"/>
              <a:t>A variety of data can describe online behavior:</a:t>
            </a:r>
          </a:p>
          <a:p>
            <a:pPr lvl="1"/>
            <a:r>
              <a:rPr lang="en-US" sz="2600" dirty="0" smtClean="0"/>
              <a:t>URLs, Queries</a:t>
            </a:r>
            <a:r>
              <a:rPr lang="en-US" sz="2600" dirty="0"/>
              <a:t> </a:t>
            </a:r>
            <a:r>
              <a:rPr lang="en-US" sz="2600" dirty="0" smtClean="0"/>
              <a:t>and Clicks (easiest)</a:t>
            </a:r>
          </a:p>
          <a:p>
            <a:pPr lvl="2"/>
            <a:r>
              <a:rPr lang="en-US" sz="2200" dirty="0" smtClean="0"/>
              <a:t>Browsing Stream: Sequence of URLs users visit</a:t>
            </a:r>
          </a:p>
          <a:p>
            <a:pPr lvl="2"/>
            <a:r>
              <a:rPr lang="en-US" sz="2200" dirty="0" smtClean="0"/>
              <a:t>In IR: Queries, Results and Clicks</a:t>
            </a:r>
          </a:p>
          <a:p>
            <a:pPr lvl="1"/>
            <a:r>
              <a:rPr lang="en-US" sz="2600" dirty="0"/>
              <a:t>Mouse </a:t>
            </a:r>
            <a:r>
              <a:rPr lang="en-US" sz="2600" dirty="0" smtClean="0"/>
              <a:t>movement, selections and hovering, scrolling, dwell time, bookmarking, …</a:t>
            </a:r>
          </a:p>
          <a:p>
            <a:pPr>
              <a:spcBef>
                <a:spcPts val="1200"/>
              </a:spcBef>
            </a:pPr>
            <a:r>
              <a:rPr lang="en-US" sz="3000" dirty="0" smtClean="0"/>
              <a:t>The line between online and offline is fuzzy</a:t>
            </a:r>
          </a:p>
          <a:p>
            <a:pPr lvl="1"/>
            <a:r>
              <a:rPr lang="en-US" sz="2600" dirty="0" smtClean="0"/>
              <a:t>Purchase decisions: Ad clicks to online purchases</a:t>
            </a:r>
          </a:p>
          <a:p>
            <a:pPr lvl="1"/>
            <a:r>
              <a:rPr lang="en-US" sz="2600" dirty="0" smtClean="0"/>
              <a:t>Eye tracking</a:t>
            </a:r>
          </a:p>
          <a:p>
            <a:pPr lvl="1"/>
            <a:r>
              <a:rPr lang="en-US" sz="2600" dirty="0" smtClean="0"/>
              <a:t>Offline evaluation using historical online data</a:t>
            </a:r>
          </a:p>
        </p:txBody>
      </p:sp>
    </p:spTree>
    <p:extLst>
      <p:ext uri="{BB962C8B-B14F-4D97-AF65-F5344CB8AC3E}">
        <p14:creationId xmlns:p14="http://schemas.microsoft.com/office/powerpoint/2010/main" val="1561144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r>
              <a:rPr lang="en-US" sz="1800" b="1" dirty="0"/>
              <a:t>4	Learning from Pairwise Feedback</a:t>
            </a:r>
          </a:p>
          <a:p>
            <a:pPr lvl="2"/>
            <a:r>
              <a:rPr lang="en-US" sz="1300" dirty="0"/>
              <a:t>BURGES, C., SHAKED, T., RENSHAW, E., LAZIER, A., DEEDS, M., HAMILTON, N., HULLENDER, G. 2005. Learning to Rank using Gradient Descent. In Proceedings of the International Conference on Machine Learning (ICML).</a:t>
            </a:r>
          </a:p>
          <a:p>
            <a:pPr lvl="2"/>
            <a:r>
              <a:rPr lang="en-US" sz="1300" dirty="0" smtClean="0"/>
              <a:t>FREUND</a:t>
            </a:r>
            <a:r>
              <a:rPr lang="en-US" sz="1300" dirty="0"/>
              <a:t>, Y., IYER, R., SCHAPIRE, R., SINGER, Y. 2003. An Efficient Boosting Algorithm for Combining Preferences. Journal of Machine Learning Research (JMLR), </a:t>
            </a:r>
            <a:r>
              <a:rPr lang="en-US" sz="1300" dirty="0" err="1"/>
              <a:t>Vol</a:t>
            </a:r>
            <a:r>
              <a:rPr lang="en-US" sz="1300" dirty="0"/>
              <a:t> 4, </a:t>
            </a:r>
            <a:r>
              <a:rPr lang="en-US" sz="1300" dirty="0" err="1"/>
              <a:t>pp</a:t>
            </a:r>
            <a:r>
              <a:rPr lang="en-US" sz="1300" dirty="0"/>
              <a:t> 933–969</a:t>
            </a:r>
          </a:p>
          <a:p>
            <a:pPr lvl="2"/>
            <a:r>
              <a:rPr lang="en-US" sz="1300" dirty="0"/>
              <a:t>HOFMANN, K. AND WHITESON, S. AND DE RIJKE, M. 2011. Balancing Exploration and Exploitation in Learning to Rank Online. In Proceedings of the European Conference on Information Retrieval (ECIR).</a:t>
            </a:r>
          </a:p>
          <a:p>
            <a:pPr lvl="2"/>
            <a:r>
              <a:rPr lang="en-US" sz="1300" dirty="0"/>
              <a:t>JOACHIMS, T. 2005. A Support Vector Method for Multivariate Performance Measures. In Proceedings of the International Conference on Machine Learning (ICML).</a:t>
            </a:r>
          </a:p>
          <a:p>
            <a:pPr lvl="2"/>
            <a:r>
              <a:rPr lang="en-US" sz="1300" dirty="0"/>
              <a:t>RADLINSKI, F., JOACHIMS, J. 2007. Active Exploration for Learning Rankings from </a:t>
            </a:r>
            <a:r>
              <a:rPr lang="en-US" sz="1300" dirty="0" err="1"/>
              <a:t>Clickthrough</a:t>
            </a:r>
            <a:r>
              <a:rPr lang="en-US" sz="1300" dirty="0"/>
              <a:t> Data. In Proceedings of the ACM International Conference on Knowledge</a:t>
            </a:r>
          </a:p>
          <a:p>
            <a:pPr lvl="2"/>
            <a:r>
              <a:rPr lang="en-US" sz="1300" dirty="0"/>
              <a:t>Discovery and Data Mining (KDD)</a:t>
            </a:r>
            <a:r>
              <a:rPr lang="en-US" sz="1300" dirty="0" smtClean="0"/>
              <a:t>.</a:t>
            </a:r>
          </a:p>
          <a:p>
            <a:r>
              <a:rPr lang="en-US" sz="1800" b="1" dirty="0" smtClean="0"/>
              <a:t>5</a:t>
            </a:r>
            <a:r>
              <a:rPr lang="en-US" sz="1800" b="1" dirty="0"/>
              <a:t>	</a:t>
            </a:r>
            <a:r>
              <a:rPr lang="en-US" sz="1800" b="1" dirty="0" smtClean="0"/>
              <a:t>Efficient Offline Evaluation</a:t>
            </a:r>
            <a:endParaRPr lang="en-US" sz="1300" dirty="0"/>
          </a:p>
          <a:p>
            <a:pPr lvl="2"/>
            <a:r>
              <a:rPr lang="en-US" sz="1300" dirty="0"/>
              <a:t>CARTERETTE, B., ALLAN, J., SITARAMA, R. 2006. Minimal Test Collections for Retrieval Evaluation. In Proceedings of the ACM International Conference on Research and Development in Information Retrieval (SIGIR)</a:t>
            </a:r>
            <a:endParaRPr lang="en-US" sz="1300" dirty="0" smtClean="0"/>
          </a:p>
          <a:p>
            <a:pPr lvl="2"/>
            <a:r>
              <a:rPr lang="en-US" sz="1300" dirty="0" smtClean="0"/>
              <a:t>CARTERETTE</a:t>
            </a:r>
            <a:r>
              <a:rPr lang="en-US" sz="1300" dirty="0"/>
              <a:t>, B., BENNETT, P. N., CHICKERING, D. M., AND DUMAIS, S. T. 2008. Here or there: Preference judgments for relevance. In Proceedings of the European Conference on Information Retrieval (ECIR).</a:t>
            </a:r>
          </a:p>
          <a:p>
            <a:pPr lvl="2"/>
            <a:r>
              <a:rPr lang="en-US" sz="1400" dirty="0"/>
              <a:t>CARTERETTE, B., SMUCKER, M. 2007. Hypothesis Testing with Incomplete Relevance Judgments. In Proceedings of the ACM Conference on Information and Knowledge </a:t>
            </a:r>
            <a:r>
              <a:rPr lang="en-US" sz="1400" dirty="0" smtClean="0"/>
              <a:t>Management </a:t>
            </a:r>
            <a:r>
              <a:rPr lang="en-US" sz="1400" dirty="0"/>
              <a:t>(CIKM)</a:t>
            </a:r>
            <a:r>
              <a:rPr lang="en-US" sz="1400" dirty="0" smtClean="0"/>
              <a:t>.</a:t>
            </a:r>
          </a:p>
          <a:p>
            <a:endParaRPr lang="en-US" sz="500" dirty="0"/>
          </a:p>
          <a:p>
            <a:endParaRPr lang="en-US" sz="1300" dirty="0"/>
          </a:p>
          <a:p>
            <a:endParaRPr lang="en-US" dirty="0"/>
          </a:p>
          <a:p>
            <a:endParaRPr lang="en-US" dirty="0"/>
          </a:p>
        </p:txBody>
      </p:sp>
    </p:spTree>
    <p:extLst>
      <p:ext uri="{BB962C8B-B14F-4D97-AF65-F5344CB8AC3E}">
        <p14:creationId xmlns:p14="http://schemas.microsoft.com/office/powerpoint/2010/main" val="42107045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Interpreting Clicks</a:t>
            </a:r>
            <a:endParaRPr lang="en-US" dirty="0"/>
          </a:p>
        </p:txBody>
      </p:sp>
      <p:pic>
        <p:nvPicPr>
          <p:cNvPr id="921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296" y="1239934"/>
            <a:ext cx="8460532" cy="527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xplosion 1 3"/>
          <p:cNvSpPr/>
          <p:nvPr/>
        </p:nvSpPr>
        <p:spPr>
          <a:xfrm rot="20400000">
            <a:off x="6976197" y="2794273"/>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Tree>
    <p:extLst>
      <p:ext uri="{BB962C8B-B14F-4D97-AF65-F5344CB8AC3E}">
        <p14:creationId xmlns:p14="http://schemas.microsoft.com/office/powerpoint/2010/main" val="2354909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sz="2800" b="1" dirty="0">
                <a:solidFill>
                  <a:srgbClr val="0070C0"/>
                </a:solidFill>
              </a:rPr>
              <a:t>Part 1: Overview of Online Evaluation (Katja)</a:t>
            </a:r>
          </a:p>
          <a:p>
            <a:pPr lvl="1"/>
            <a:r>
              <a:rPr lang="en-US" sz="2400" dirty="0"/>
              <a:t>Experiment </a:t>
            </a:r>
            <a:r>
              <a:rPr lang="en-US" sz="2400" dirty="0" smtClean="0"/>
              <a:t>design</a:t>
            </a:r>
          </a:p>
          <a:p>
            <a:pPr lvl="1"/>
            <a:r>
              <a:rPr lang="en-US" sz="2400" b="1" dirty="0" smtClean="0"/>
              <a:t>Assumptions about user (click) behavior</a:t>
            </a:r>
            <a:endParaRPr lang="en-US" sz="2400" b="1" dirty="0"/>
          </a:p>
          <a:p>
            <a:pPr lvl="1"/>
            <a:r>
              <a:rPr lang="en-US" sz="2400" dirty="0" smtClean="0"/>
              <a:t>Interpreting user behavior</a:t>
            </a:r>
            <a:endParaRPr lang="en-US" sz="2400" dirty="0"/>
          </a:p>
          <a:p>
            <a:pPr lvl="1"/>
            <a:endParaRPr lang="en-US" sz="2000" dirty="0"/>
          </a:p>
          <a:p>
            <a:r>
              <a:rPr lang="en-US" sz="2800" b="1" dirty="0">
                <a:solidFill>
                  <a:srgbClr val="0070C0"/>
                </a:solidFill>
              </a:rPr>
              <a:t>Part 2: Focus on Interleaving (Filip)</a:t>
            </a:r>
          </a:p>
          <a:p>
            <a:endParaRPr lang="en-US" sz="2800" b="1" dirty="0">
              <a:solidFill>
                <a:srgbClr val="0070C0"/>
              </a:solidFill>
            </a:endParaRPr>
          </a:p>
          <a:p>
            <a:r>
              <a:rPr lang="en-US" sz="2800" b="1" dirty="0">
                <a:solidFill>
                  <a:srgbClr val="0070C0"/>
                </a:solidFill>
              </a:rPr>
              <a:t>Part 3: End-to-End, From Design to Analysis (Katja)</a:t>
            </a:r>
          </a:p>
          <a:p>
            <a:pPr marL="0" indent="0">
              <a:buNone/>
            </a:pPr>
            <a:endParaRPr lang="en-US" sz="2000" b="1" dirty="0">
              <a:solidFill>
                <a:srgbClr val="0070C0"/>
              </a:solidFill>
            </a:endParaRPr>
          </a:p>
          <a:p>
            <a:r>
              <a:rPr lang="en-US" sz="2800" b="1" dirty="0">
                <a:solidFill>
                  <a:srgbClr val="0070C0"/>
                </a:solidFill>
              </a:rPr>
              <a:t>Part 4: Extensions and Open Problems in Click Evaluation (Filip)</a:t>
            </a:r>
          </a:p>
          <a:p>
            <a:endParaRPr lang="en-US" sz="2000" b="1" dirty="0">
              <a:solidFill>
                <a:srgbClr val="0070C0"/>
              </a:solidFill>
            </a:endParaRPr>
          </a:p>
        </p:txBody>
      </p:sp>
    </p:spTree>
    <p:extLst>
      <p:ext uri="{BB962C8B-B14F-4D97-AF65-F5344CB8AC3E}">
        <p14:creationId xmlns:p14="http://schemas.microsoft.com/office/powerpoint/2010/main" val="14464990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Users View / Click?</a:t>
            </a:r>
            <a:endParaRPr lang="en-US" dirty="0"/>
          </a:p>
        </p:txBody>
      </p:sp>
      <p:pic>
        <p:nvPicPr>
          <p:cNvPr id="7" name="Picture 6"/>
          <p:cNvPicPr>
            <a:picLocks noChangeAspect="1"/>
          </p:cNvPicPr>
          <p:nvPr/>
        </p:nvPicPr>
        <p:blipFill>
          <a:blip r:embed="rId2"/>
          <a:stretch>
            <a:fillRect/>
          </a:stretch>
        </p:blipFill>
        <p:spPr>
          <a:xfrm>
            <a:off x="392839" y="1214554"/>
            <a:ext cx="7904319" cy="4260922"/>
          </a:xfrm>
          <a:prstGeom prst="rect">
            <a:avLst/>
          </a:prstGeom>
        </p:spPr>
      </p:pic>
      <p:sp>
        <p:nvSpPr>
          <p:cNvPr id="9" name="TextBox 8"/>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
        <p:nvSpPr>
          <p:cNvPr id="10" name="TextBox 9"/>
          <p:cNvSpPr txBox="1"/>
          <p:nvPr/>
        </p:nvSpPr>
        <p:spPr>
          <a:xfrm>
            <a:off x="450626" y="5543762"/>
            <a:ext cx="8247865" cy="1015663"/>
          </a:xfrm>
          <a:prstGeom prst="rect">
            <a:avLst/>
          </a:prstGeom>
          <a:noFill/>
        </p:spPr>
        <p:txBody>
          <a:bodyPr wrap="square" rtlCol="0">
            <a:spAutoFit/>
          </a:bodyPr>
          <a:lstStyle/>
          <a:p>
            <a:pPr marL="285750" indent="-285750">
              <a:buFont typeface="Arial"/>
              <a:buChar char="•"/>
            </a:pPr>
            <a:r>
              <a:rPr lang="en-US" sz="2000" dirty="0" smtClean="0"/>
              <a:t>Lab study of web search</a:t>
            </a:r>
          </a:p>
          <a:p>
            <a:pPr marL="285750" indent="-285750">
              <a:buFont typeface="Arial"/>
              <a:buChar char="•"/>
            </a:pPr>
            <a:r>
              <a:rPr lang="en-US" sz="2000" dirty="0" smtClean="0"/>
              <a:t>16 subjects (phase II), 5 navigational and 5 informational search tasks each</a:t>
            </a:r>
          </a:p>
          <a:p>
            <a:pPr marL="285750" indent="-285750">
              <a:buFont typeface="Arial"/>
              <a:buChar char="•"/>
            </a:pPr>
            <a:r>
              <a:rPr lang="en-US" sz="2000" dirty="0" smtClean="0"/>
              <a:t>Behavior recorded using eye-tracking, proxy</a:t>
            </a:r>
            <a:endParaRPr lang="en-US" sz="2000" dirty="0"/>
          </a:p>
        </p:txBody>
      </p:sp>
    </p:spTree>
    <p:extLst>
      <p:ext uri="{BB962C8B-B14F-4D97-AF65-F5344CB8AC3E}">
        <p14:creationId xmlns:p14="http://schemas.microsoft.com/office/powerpoint/2010/main" val="11922268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a:bodyPr>
          <a:lstStyle/>
          <a:p>
            <a:r>
              <a:rPr lang="en-US" sz="2000" dirty="0" smtClean="0"/>
              <a:t>We thank Yisong Yue. These slides and the code were initially prepared by him and Filip Radlinski for a SIGIR 2011 tutorial. They were revised by Katja Hofmann and Filip Radlinski for this tutorial.</a:t>
            </a:r>
          </a:p>
          <a:p>
            <a:endParaRPr lang="en-US" sz="2000" dirty="0"/>
          </a:p>
          <a:p>
            <a:r>
              <a:rPr lang="en-US" sz="2000" dirty="0" smtClean="0"/>
              <a:t>We thank Thorsten Joachims, Nick Craswell, Matt Lease, Yi Zhang, and the anonymous reviewers for providing valuable feedback.</a:t>
            </a:r>
          </a:p>
          <a:p>
            <a:endParaRPr lang="en-US" sz="2000" dirty="0"/>
          </a:p>
          <a:p>
            <a:r>
              <a:rPr lang="en-US" sz="2000" dirty="0" smtClean="0"/>
              <a:t>We thank Eugene </a:t>
            </a:r>
            <a:r>
              <a:rPr lang="en-US" sz="2000" dirty="0" err="1" smtClean="0"/>
              <a:t>Agichtein</a:t>
            </a:r>
            <a:r>
              <a:rPr lang="en-US" sz="2000" dirty="0" smtClean="0"/>
              <a:t>, Ben Carterette, Olivier Chapelle, Nick Craswell, and Thorsten Joachims</a:t>
            </a:r>
            <a:r>
              <a:rPr lang="en-US" sz="2000" dirty="0"/>
              <a:t> </a:t>
            </a:r>
            <a:r>
              <a:rPr lang="en-US" sz="2000" dirty="0" smtClean="0"/>
              <a:t>for providing slide material.</a:t>
            </a:r>
          </a:p>
        </p:txBody>
      </p:sp>
    </p:spTree>
    <p:extLst>
      <p:ext uri="{BB962C8B-B14F-4D97-AF65-F5344CB8AC3E}">
        <p14:creationId xmlns:p14="http://schemas.microsoft.com/office/powerpoint/2010/main" val="15150822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Clicks Affected by Relevance?</a:t>
            </a:r>
            <a:endParaRPr lang="en-US" dirty="0"/>
          </a:p>
        </p:txBody>
      </p:sp>
      <p:pic>
        <p:nvPicPr>
          <p:cNvPr id="7" name="Picture 6"/>
          <p:cNvPicPr>
            <a:picLocks noChangeAspect="1"/>
          </p:cNvPicPr>
          <p:nvPr/>
        </p:nvPicPr>
        <p:blipFill>
          <a:blip r:embed="rId2"/>
          <a:stretch>
            <a:fillRect/>
          </a:stretch>
        </p:blipFill>
        <p:spPr>
          <a:xfrm>
            <a:off x="242628" y="1118972"/>
            <a:ext cx="5201920" cy="2804160"/>
          </a:xfrm>
          <a:prstGeom prst="rect">
            <a:avLst/>
          </a:prstGeom>
        </p:spPr>
      </p:pic>
      <p:pic>
        <p:nvPicPr>
          <p:cNvPr id="8" name="Picture 7"/>
          <p:cNvPicPr>
            <a:picLocks noChangeAspect="1"/>
          </p:cNvPicPr>
          <p:nvPr/>
        </p:nvPicPr>
        <p:blipFill>
          <a:blip r:embed="rId3"/>
          <a:stretch>
            <a:fillRect/>
          </a:stretch>
        </p:blipFill>
        <p:spPr>
          <a:xfrm>
            <a:off x="242627" y="3916116"/>
            <a:ext cx="5201920" cy="2804160"/>
          </a:xfrm>
          <a:prstGeom prst="rect">
            <a:avLst/>
          </a:prstGeom>
        </p:spPr>
      </p:pic>
      <p:sp>
        <p:nvSpPr>
          <p:cNvPr id="9" name="TextBox 8"/>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
        <p:nvSpPr>
          <p:cNvPr id="10" name="TextBox 9"/>
          <p:cNvSpPr txBox="1"/>
          <p:nvPr/>
        </p:nvSpPr>
        <p:spPr>
          <a:xfrm>
            <a:off x="5735272" y="1706817"/>
            <a:ext cx="3058811" cy="830997"/>
          </a:xfrm>
          <a:prstGeom prst="rect">
            <a:avLst/>
          </a:prstGeom>
          <a:noFill/>
        </p:spPr>
        <p:txBody>
          <a:bodyPr wrap="square" rtlCol="0">
            <a:spAutoFit/>
          </a:bodyPr>
          <a:lstStyle/>
          <a:p>
            <a:pPr algn="ctr">
              <a:spcBef>
                <a:spcPts val="600"/>
              </a:spcBef>
              <a:spcAft>
                <a:spcPts val="600"/>
              </a:spcAft>
            </a:pPr>
            <a:r>
              <a:rPr lang="en-US" sz="2400" dirty="0" smtClean="0"/>
              <a:t>Average rank of click:</a:t>
            </a:r>
            <a:br>
              <a:rPr lang="en-US" sz="2400" dirty="0" smtClean="0"/>
            </a:br>
            <a:r>
              <a:rPr lang="en-US" sz="2400" b="1" dirty="0" smtClean="0"/>
              <a:t>2.66</a:t>
            </a:r>
            <a:endParaRPr lang="en-US" sz="2400" b="1" dirty="0"/>
          </a:p>
        </p:txBody>
      </p:sp>
      <p:sp>
        <p:nvSpPr>
          <p:cNvPr id="11" name="TextBox 10"/>
          <p:cNvSpPr txBox="1"/>
          <p:nvPr/>
        </p:nvSpPr>
        <p:spPr>
          <a:xfrm>
            <a:off x="5737461" y="4385311"/>
            <a:ext cx="3058811" cy="830997"/>
          </a:xfrm>
          <a:prstGeom prst="rect">
            <a:avLst/>
          </a:prstGeom>
          <a:noFill/>
        </p:spPr>
        <p:txBody>
          <a:bodyPr wrap="square" rtlCol="0">
            <a:spAutoFit/>
          </a:bodyPr>
          <a:lstStyle/>
          <a:p>
            <a:pPr algn="ctr">
              <a:spcBef>
                <a:spcPts val="600"/>
              </a:spcBef>
              <a:spcAft>
                <a:spcPts val="600"/>
              </a:spcAft>
            </a:pPr>
            <a:r>
              <a:rPr lang="en-US" sz="2400" dirty="0" smtClean="0"/>
              <a:t>Average rank of click:</a:t>
            </a:r>
            <a:br>
              <a:rPr lang="en-US" sz="2400" dirty="0" smtClean="0"/>
            </a:br>
            <a:r>
              <a:rPr lang="en-US" sz="2400" dirty="0" smtClean="0"/>
              <a:t> </a:t>
            </a:r>
            <a:r>
              <a:rPr lang="en-US" sz="2400" b="1" dirty="0" smtClean="0"/>
              <a:t>4.03*</a:t>
            </a:r>
            <a:endParaRPr lang="en-US" sz="2400" b="1" dirty="0"/>
          </a:p>
        </p:txBody>
      </p:sp>
    </p:spTree>
    <p:extLst>
      <p:ext uri="{BB962C8B-B14F-4D97-AF65-F5344CB8AC3E}">
        <p14:creationId xmlns:p14="http://schemas.microsoft.com/office/powerpoint/2010/main" val="31465293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pPr eaLnBrk="1" hangingPunct="1"/>
            <a:r>
              <a:rPr lang="en-US" dirty="0" smtClean="0"/>
              <a:t>Position Bias</a:t>
            </a:r>
          </a:p>
        </p:txBody>
      </p:sp>
      <p:sp>
        <p:nvSpPr>
          <p:cNvPr id="5124" name="Rectangle 4"/>
          <p:cNvSpPr>
            <a:spLocks noGrp="1" noChangeArrowheads="1"/>
          </p:cNvSpPr>
          <p:nvPr>
            <p:ph type="body" sz="half" idx="1"/>
          </p:nvPr>
        </p:nvSpPr>
        <p:spPr>
          <a:xfrm>
            <a:off x="609600" y="1189038"/>
            <a:ext cx="7942263" cy="4983162"/>
          </a:xfrm>
        </p:spPr>
        <p:txBody>
          <a:bodyPr>
            <a:normAutofit/>
          </a:bodyPr>
          <a:lstStyle/>
          <a:p>
            <a:pPr eaLnBrk="1" hangingPunct="1">
              <a:buFontTx/>
              <a:buNone/>
            </a:pPr>
            <a:r>
              <a:rPr lang="en-US" sz="2400" dirty="0" smtClean="0"/>
              <a:t>Hypothesis: 	Order of presentation influences where users 		look, but not where they click!</a:t>
            </a:r>
          </a:p>
        </p:txBody>
      </p:sp>
      <p:grpSp>
        <p:nvGrpSpPr>
          <p:cNvPr id="2" name="Group 5"/>
          <p:cNvGrpSpPr>
            <a:grpSpLocks/>
          </p:cNvGrpSpPr>
          <p:nvPr/>
        </p:nvGrpSpPr>
        <p:grpSpPr bwMode="auto">
          <a:xfrm>
            <a:off x="609600" y="1219200"/>
            <a:ext cx="7772400" cy="838200"/>
            <a:chOff x="384" y="768"/>
            <a:chExt cx="4896" cy="528"/>
          </a:xfrm>
        </p:grpSpPr>
        <p:sp>
          <p:nvSpPr>
            <p:cNvPr id="5134" name="Line 6"/>
            <p:cNvSpPr>
              <a:spLocks noChangeShapeType="1"/>
            </p:cNvSpPr>
            <p:nvPr/>
          </p:nvSpPr>
          <p:spPr bwMode="auto">
            <a:xfrm>
              <a:off x="384" y="768"/>
              <a:ext cx="4896" cy="528"/>
            </a:xfrm>
            <a:prstGeom prst="line">
              <a:avLst/>
            </a:prstGeom>
            <a:noFill/>
            <a:ln w="57150">
              <a:solidFill>
                <a:srgbClr val="CC0000"/>
              </a:solidFill>
              <a:round/>
              <a:headEnd/>
              <a:tailEnd/>
            </a:ln>
          </p:spPr>
          <p:txBody>
            <a:bodyPr/>
            <a:lstStyle/>
            <a:p>
              <a:endParaRPr lang="en-US"/>
            </a:p>
          </p:txBody>
        </p:sp>
        <p:sp>
          <p:nvSpPr>
            <p:cNvPr id="5135" name="Line 7"/>
            <p:cNvSpPr>
              <a:spLocks noChangeShapeType="1"/>
            </p:cNvSpPr>
            <p:nvPr/>
          </p:nvSpPr>
          <p:spPr bwMode="auto">
            <a:xfrm flipH="1">
              <a:off x="384" y="768"/>
              <a:ext cx="4896" cy="528"/>
            </a:xfrm>
            <a:prstGeom prst="line">
              <a:avLst/>
            </a:prstGeom>
            <a:noFill/>
            <a:ln w="57150">
              <a:solidFill>
                <a:srgbClr val="CC0000"/>
              </a:solidFill>
              <a:round/>
              <a:headEnd/>
              <a:tailEnd/>
            </a:ln>
          </p:spPr>
          <p:txBody>
            <a:bodyPr/>
            <a:lstStyle/>
            <a:p>
              <a:endParaRPr lang="en-US"/>
            </a:p>
          </p:txBody>
        </p:sp>
      </p:grpSp>
      <p:sp>
        <p:nvSpPr>
          <p:cNvPr id="146442" name="Text Box 10"/>
          <p:cNvSpPr txBox="1">
            <a:spLocks noChangeArrowheads="1"/>
          </p:cNvSpPr>
          <p:nvPr/>
        </p:nvSpPr>
        <p:spPr bwMode="auto">
          <a:xfrm>
            <a:off x="1143000" y="5105400"/>
            <a:ext cx="7086600" cy="1015663"/>
          </a:xfrm>
          <a:prstGeom prst="rect">
            <a:avLst/>
          </a:prstGeom>
          <a:noFill/>
          <a:ln w="9525">
            <a:noFill/>
            <a:miter lim="800000"/>
            <a:headEnd/>
            <a:tailEnd/>
          </a:ln>
        </p:spPr>
        <p:txBody>
          <a:bodyPr>
            <a:spAutoFit/>
          </a:bodyPr>
          <a:lstStyle/>
          <a:p>
            <a:pPr algn="l">
              <a:spcBef>
                <a:spcPct val="50000"/>
              </a:spcBef>
            </a:pPr>
            <a:r>
              <a:rPr lang="en-US" sz="3600" b="1" dirty="0" smtClean="0"/>
              <a:t>→</a:t>
            </a:r>
            <a:r>
              <a:rPr lang="en-US" sz="2400" dirty="0" smtClean="0"/>
              <a:t>	Users </a:t>
            </a:r>
            <a:r>
              <a:rPr lang="en-US" sz="2400" dirty="0"/>
              <a:t>appear to have trust in Google’s ability to</a:t>
            </a:r>
            <a:br>
              <a:rPr lang="en-US" sz="2400" dirty="0"/>
            </a:br>
            <a:r>
              <a:rPr lang="en-US" sz="2400" dirty="0"/>
              <a:t>	rank the most relevant result first.</a:t>
            </a:r>
          </a:p>
        </p:txBody>
      </p:sp>
      <p:graphicFrame>
        <p:nvGraphicFramePr>
          <p:cNvPr id="5122" name="Object 15"/>
          <p:cNvGraphicFramePr>
            <a:graphicFrameLocks noGrp="1" noChangeAspect="1"/>
          </p:cNvGraphicFramePr>
          <p:nvPr>
            <p:ph sz="half" idx="2"/>
          </p:nvPr>
        </p:nvGraphicFramePr>
        <p:xfrm>
          <a:off x="825500" y="2062163"/>
          <a:ext cx="6945313" cy="3136900"/>
        </p:xfrm>
        <a:graphic>
          <a:graphicData uri="http://schemas.openxmlformats.org/presentationml/2006/ole">
            <mc:AlternateContent xmlns:mc="http://schemas.openxmlformats.org/markup-compatibility/2006">
              <mc:Choice xmlns:v="urn:schemas-microsoft-com:vml" Requires="v">
                <p:oleObj spid="_x0000_s105718" name="Worksheet" r:id="rId6" imgW="4533990" imgH="2047824" progId="Excel.Sheet.8">
                  <p:embed/>
                </p:oleObj>
              </mc:Choice>
              <mc:Fallback>
                <p:oleObj name="Worksheet" r:id="rId6" imgW="4533990" imgH="2047824" progId="Excel.Sheet.8">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00" y="2062163"/>
                        <a:ext cx="6945313"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8" name="Line 18"/>
          <p:cNvSpPr>
            <a:spLocks noChangeShapeType="1"/>
          </p:cNvSpPr>
          <p:nvPr/>
        </p:nvSpPr>
        <p:spPr bwMode="auto">
          <a:xfrm>
            <a:off x="5334000" y="2828475"/>
            <a:ext cx="1196975" cy="1054549"/>
          </a:xfrm>
          <a:prstGeom prst="line">
            <a:avLst/>
          </a:prstGeom>
          <a:noFill/>
          <a:ln w="63500">
            <a:solidFill>
              <a:schemeClr val="tx1"/>
            </a:solidFill>
            <a:round/>
            <a:headEnd/>
            <a:tailEnd type="triangle" w="med" len="med"/>
          </a:ln>
        </p:spPr>
        <p:txBody>
          <a:bodyPr wrap="none" anchor="ctr"/>
          <a:lstStyle/>
          <a:p>
            <a:endParaRPr lang="en-US"/>
          </a:p>
        </p:txBody>
      </p:sp>
      <p:sp>
        <p:nvSpPr>
          <p:cNvPr id="5130" name="Text Box 20"/>
          <p:cNvSpPr txBox="1">
            <a:spLocks noChangeArrowheads="1"/>
          </p:cNvSpPr>
          <p:nvPr/>
        </p:nvSpPr>
        <p:spPr bwMode="auto">
          <a:xfrm>
            <a:off x="2692400" y="4618038"/>
            <a:ext cx="260350" cy="274637"/>
          </a:xfrm>
          <a:prstGeom prst="rect">
            <a:avLst/>
          </a:prstGeom>
          <a:noFill/>
          <a:ln w="9525" algn="ctr">
            <a:noFill/>
            <a:miter lim="800000"/>
            <a:headEnd/>
            <a:tailEnd/>
          </a:ln>
        </p:spPr>
        <p:txBody>
          <a:bodyPr wrap="none">
            <a:spAutoFit/>
          </a:bodyPr>
          <a:lstStyle/>
          <a:p>
            <a:r>
              <a:rPr lang="en-US"/>
              <a:t>1</a:t>
            </a:r>
          </a:p>
        </p:txBody>
      </p:sp>
      <p:sp>
        <p:nvSpPr>
          <p:cNvPr id="5131" name="Text Box 21"/>
          <p:cNvSpPr txBox="1">
            <a:spLocks noChangeArrowheads="1"/>
          </p:cNvSpPr>
          <p:nvPr/>
        </p:nvSpPr>
        <p:spPr bwMode="auto">
          <a:xfrm>
            <a:off x="3524250" y="4618038"/>
            <a:ext cx="260350" cy="274637"/>
          </a:xfrm>
          <a:prstGeom prst="rect">
            <a:avLst/>
          </a:prstGeom>
          <a:noFill/>
          <a:ln w="9525" algn="ctr">
            <a:noFill/>
            <a:miter lim="800000"/>
            <a:headEnd/>
            <a:tailEnd/>
          </a:ln>
        </p:spPr>
        <p:txBody>
          <a:bodyPr wrap="none">
            <a:spAutoFit/>
          </a:bodyPr>
          <a:lstStyle/>
          <a:p>
            <a:r>
              <a:rPr lang="en-US"/>
              <a:t>2</a:t>
            </a:r>
          </a:p>
        </p:txBody>
      </p:sp>
      <p:sp>
        <p:nvSpPr>
          <p:cNvPr id="5132" name="Text Box 22"/>
          <p:cNvSpPr txBox="1">
            <a:spLocks noChangeArrowheads="1"/>
          </p:cNvSpPr>
          <p:nvPr/>
        </p:nvSpPr>
        <p:spPr bwMode="auto">
          <a:xfrm>
            <a:off x="5586413" y="4619625"/>
            <a:ext cx="260350" cy="274638"/>
          </a:xfrm>
          <a:prstGeom prst="rect">
            <a:avLst/>
          </a:prstGeom>
          <a:noFill/>
          <a:ln w="9525" algn="ctr">
            <a:noFill/>
            <a:miter lim="800000"/>
            <a:headEnd/>
            <a:tailEnd/>
          </a:ln>
        </p:spPr>
        <p:txBody>
          <a:bodyPr wrap="none">
            <a:spAutoFit/>
          </a:bodyPr>
          <a:lstStyle/>
          <a:p>
            <a:r>
              <a:rPr lang="en-US"/>
              <a:t>1</a:t>
            </a:r>
          </a:p>
        </p:txBody>
      </p:sp>
      <p:sp>
        <p:nvSpPr>
          <p:cNvPr id="5133" name="Text Box 23"/>
          <p:cNvSpPr txBox="1">
            <a:spLocks noChangeArrowheads="1"/>
          </p:cNvSpPr>
          <p:nvPr/>
        </p:nvSpPr>
        <p:spPr bwMode="auto">
          <a:xfrm>
            <a:off x="6418263" y="4619625"/>
            <a:ext cx="260350" cy="274638"/>
          </a:xfrm>
          <a:prstGeom prst="rect">
            <a:avLst/>
          </a:prstGeom>
          <a:noFill/>
          <a:ln w="9525" algn="ctr">
            <a:noFill/>
            <a:miter lim="800000"/>
            <a:headEnd/>
            <a:tailEnd/>
          </a:ln>
        </p:spPr>
        <p:txBody>
          <a:bodyPr wrap="none">
            <a:spAutoFit/>
          </a:bodyPr>
          <a:lstStyle/>
          <a:p>
            <a:r>
              <a:rPr lang="en-US"/>
              <a:t>2</a:t>
            </a:r>
          </a:p>
        </p:txBody>
      </p:sp>
      <p:sp>
        <p:nvSpPr>
          <p:cNvPr id="17" name="TextBox 16"/>
          <p:cNvSpPr txBox="1"/>
          <p:nvPr/>
        </p:nvSpPr>
        <p:spPr>
          <a:xfrm>
            <a:off x="1047750" y="5136220"/>
            <a:ext cx="1905000" cy="1015663"/>
          </a:xfrm>
          <a:prstGeom prst="rect">
            <a:avLst/>
          </a:prstGeom>
          <a:solidFill>
            <a:schemeClr val="bg1">
              <a:lumMod val="85000"/>
            </a:schemeClr>
          </a:solidFill>
          <a:ln>
            <a:solidFill>
              <a:schemeClr val="bg1">
                <a:lumMod val="65000"/>
              </a:schemeClr>
            </a:solidFill>
          </a:ln>
        </p:spPr>
        <p:txBody>
          <a:bodyPr wrap="square" rtlCol="0">
            <a:spAutoFit/>
          </a:bodyPr>
          <a:lstStyle/>
          <a:p>
            <a:r>
              <a:rPr lang="en-US" sz="2000" dirty="0" smtClean="0"/>
              <a:t>Normal: Google’s order of results</a:t>
            </a:r>
            <a:endParaRPr lang="en-US" dirty="0"/>
          </a:p>
        </p:txBody>
      </p:sp>
      <p:cxnSp>
        <p:nvCxnSpPr>
          <p:cNvPr id="19" name="Straight Arrow Connector 18"/>
          <p:cNvCxnSpPr>
            <a:stCxn id="17" idx="0"/>
          </p:cNvCxnSpPr>
          <p:nvPr/>
        </p:nvCxnSpPr>
        <p:spPr bwMode="auto">
          <a:xfrm rot="5400000" flipH="1" flipV="1">
            <a:off x="2286001" y="4621869"/>
            <a:ext cx="228601" cy="8001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6477000" y="5181600"/>
            <a:ext cx="1905000" cy="1015663"/>
          </a:xfrm>
          <a:prstGeom prst="rect">
            <a:avLst/>
          </a:prstGeom>
          <a:solidFill>
            <a:schemeClr val="bg1">
              <a:lumMod val="85000"/>
            </a:schemeClr>
          </a:solidFill>
          <a:ln>
            <a:solidFill>
              <a:schemeClr val="bg1">
                <a:lumMod val="65000"/>
              </a:schemeClr>
            </a:solidFill>
          </a:ln>
        </p:spPr>
        <p:txBody>
          <a:bodyPr wrap="square" rtlCol="0">
            <a:spAutoFit/>
          </a:bodyPr>
          <a:lstStyle/>
          <a:p>
            <a:r>
              <a:rPr lang="en-US" sz="2000" dirty="0" smtClean="0"/>
              <a:t>Swapped: </a:t>
            </a:r>
            <a:br>
              <a:rPr lang="en-US" sz="2000" dirty="0" smtClean="0"/>
            </a:br>
            <a:r>
              <a:rPr lang="en-US" sz="2000" dirty="0" smtClean="0"/>
              <a:t>Order of top 2 results swapped</a:t>
            </a:r>
            <a:endParaRPr lang="en-US" dirty="0"/>
          </a:p>
        </p:txBody>
      </p:sp>
      <p:cxnSp>
        <p:nvCxnSpPr>
          <p:cNvPr id="21" name="Straight Arrow Connector 20"/>
          <p:cNvCxnSpPr>
            <a:stCxn id="20" idx="0"/>
          </p:cNvCxnSpPr>
          <p:nvPr/>
        </p:nvCxnSpPr>
        <p:spPr bwMode="auto">
          <a:xfrm rot="16200000" flipV="1">
            <a:off x="6877050" y="4629150"/>
            <a:ext cx="228600" cy="876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a:xfrm>
            <a:off x="4667248" y="2228850"/>
            <a:ext cx="3162299" cy="287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4667248" y="2459144"/>
            <a:ext cx="0" cy="2160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27" name="Text Box 17"/>
          <p:cNvSpPr txBox="1">
            <a:spLocks noChangeArrowheads="1"/>
          </p:cNvSpPr>
          <p:nvPr/>
        </p:nvSpPr>
        <p:spPr bwMode="auto">
          <a:xfrm>
            <a:off x="4309270" y="2459144"/>
            <a:ext cx="1537493" cy="369332"/>
          </a:xfrm>
          <a:prstGeom prst="rect">
            <a:avLst/>
          </a:prstGeom>
          <a:solidFill>
            <a:srgbClr val="DDDDDD"/>
          </a:solidFill>
          <a:ln w="9525" algn="ctr">
            <a:solidFill>
              <a:schemeClr val="tx1"/>
            </a:solidFill>
            <a:miter lim="800000"/>
            <a:headEnd/>
            <a:tailEnd/>
          </a:ln>
        </p:spPr>
        <p:txBody>
          <a:bodyPr wrap="square">
            <a:spAutoFit/>
          </a:bodyPr>
          <a:lstStyle/>
          <a:p>
            <a:r>
              <a:rPr lang="en-US"/>
              <a:t>More relevant</a:t>
            </a:r>
          </a:p>
        </p:txBody>
      </p:sp>
      <p:sp>
        <p:nvSpPr>
          <p:cNvPr id="5129" name="Line 19"/>
          <p:cNvSpPr>
            <a:spLocks noChangeShapeType="1"/>
          </p:cNvSpPr>
          <p:nvPr/>
        </p:nvSpPr>
        <p:spPr bwMode="auto">
          <a:xfrm flipH="1">
            <a:off x="3254012" y="2828476"/>
            <a:ext cx="1432288" cy="516323"/>
          </a:xfrm>
          <a:prstGeom prst="line">
            <a:avLst/>
          </a:prstGeom>
          <a:noFill/>
          <a:ln w="63500">
            <a:solidFill>
              <a:schemeClr val="tx1"/>
            </a:solidFill>
            <a:round/>
            <a:headEnd/>
            <a:tailEnd type="triangle" w="med" len="med"/>
          </a:ln>
        </p:spPr>
        <p:txBody>
          <a:bodyPr wrap="none" anchor="ctr"/>
          <a:lstStyle/>
          <a:p>
            <a:endParaRPr lang="en-US"/>
          </a:p>
        </p:txBody>
      </p:sp>
      <p:sp>
        <p:nvSpPr>
          <p:cNvPr id="23" name="TextBox 22"/>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Tree>
    <p:custDataLst>
      <p:tags r:id="rId2"/>
    </p:custDataLst>
    <p:extLst>
      <p:ext uri="{BB962C8B-B14F-4D97-AF65-F5344CB8AC3E}">
        <p14:creationId xmlns:p14="http://schemas.microsoft.com/office/powerpoint/2010/main" val="17879533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par>
                          <p:cTn id="27" fill="hold">
                            <p:stCondLst>
                              <p:cond delay="500"/>
                            </p:stCondLst>
                            <p:childTnLst>
                              <p:par>
                                <p:cTn id="28" presetID="8"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amond(in)">
                                      <p:cBhvr>
                                        <p:cTn id="30" dur="1000"/>
                                        <p:tgtEl>
                                          <p:spTgt spid="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6442"/>
                                        </p:tgtEl>
                                        <p:attrNameLst>
                                          <p:attrName>style.visibility</p:attrName>
                                        </p:attrNameLst>
                                      </p:cBhvr>
                                      <p:to>
                                        <p:strVal val="visible"/>
                                      </p:to>
                                    </p:set>
                                    <p:animEffect transition="in" filter="blinds(horizontal)">
                                      <p:cBhvr>
                                        <p:cTn id="33" dur="500"/>
                                        <p:tgtEl>
                                          <p:spTgt spid="146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p:bldP spid="17" grpId="0" animBg="1"/>
      <p:bldP spid="20" grpId="0" animBg="1"/>
      <p:bldP spid="20" grpId="1"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a:off x="393700" y="381000"/>
            <a:ext cx="8372475" cy="914400"/>
          </a:xfrm>
        </p:spPr>
        <p:txBody>
          <a:bodyPr>
            <a:normAutofit fontScale="90000"/>
          </a:bodyPr>
          <a:lstStyle/>
          <a:p>
            <a:pPr eaLnBrk="1" hangingPunct="1"/>
            <a:r>
              <a:rPr lang="en-US" dirty="0" smtClean="0"/>
              <a:t>Which Results are Viewed Before Click?</a:t>
            </a:r>
          </a:p>
        </p:txBody>
      </p:sp>
      <p:graphicFrame>
        <p:nvGraphicFramePr>
          <p:cNvPr id="4098" name="Object 5"/>
          <p:cNvGraphicFramePr>
            <a:graphicFrameLocks noGrp="1" noChangeAspect="1"/>
          </p:cNvGraphicFramePr>
          <p:nvPr>
            <p:ph idx="1"/>
            <p:extLst>
              <p:ext uri="{D42A27DB-BD31-4B8C-83A1-F6EECF244321}">
                <p14:modId xmlns:p14="http://schemas.microsoft.com/office/powerpoint/2010/main" val="1814663292"/>
              </p:ext>
            </p:extLst>
          </p:nvPr>
        </p:nvGraphicFramePr>
        <p:xfrm>
          <a:off x="620713" y="1143000"/>
          <a:ext cx="7521575" cy="4953000"/>
        </p:xfrm>
        <a:graphic>
          <a:graphicData uri="http://schemas.openxmlformats.org/presentationml/2006/ole">
            <mc:AlternateContent xmlns:mc="http://schemas.openxmlformats.org/markup-compatibility/2006">
              <mc:Choice xmlns:v="urn:schemas-microsoft-com:vml" Requires="v">
                <p:oleObj spid="_x0000_s89490" name="Chart" r:id="rId6" imgW="4267200" imgH="2809875" progId="Excel.Sheet.8">
                  <p:embed/>
                </p:oleObj>
              </mc:Choice>
              <mc:Fallback>
                <p:oleObj name="Chart" r:id="rId6" imgW="4267200" imgH="2809875" progId="Excel.Sheet.8">
                  <p:embed/>
                  <p:pic>
                    <p:nvPicPr>
                      <p:cNvPr id="0" name="Picture 4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3" y="1143000"/>
                        <a:ext cx="7521575"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8"/>
          <p:cNvSpPr txBox="1">
            <a:spLocks noChangeArrowheads="1"/>
          </p:cNvSpPr>
          <p:nvPr/>
        </p:nvSpPr>
        <p:spPr bwMode="auto">
          <a:xfrm>
            <a:off x="3271838" y="1225550"/>
            <a:ext cx="1384300" cy="366713"/>
          </a:xfrm>
          <a:prstGeom prst="rect">
            <a:avLst/>
          </a:prstGeom>
          <a:noFill/>
          <a:ln w="9525" algn="ctr">
            <a:noFill/>
            <a:miter lim="800000"/>
            <a:headEnd/>
            <a:tailEnd/>
          </a:ln>
        </p:spPr>
        <p:txBody>
          <a:bodyPr wrap="none">
            <a:spAutoFit/>
          </a:bodyPr>
          <a:lstStyle/>
          <a:p>
            <a:r>
              <a:rPr lang="en-US" sz="1800"/>
              <a:t>Clicked Link</a:t>
            </a:r>
          </a:p>
        </p:txBody>
      </p:sp>
      <p:sp>
        <p:nvSpPr>
          <p:cNvPr id="4101" name="Line 9"/>
          <p:cNvSpPr>
            <a:spLocks noChangeShapeType="1"/>
          </p:cNvSpPr>
          <p:nvPr/>
        </p:nvSpPr>
        <p:spPr bwMode="auto">
          <a:xfrm flipH="1">
            <a:off x="3275013" y="1508125"/>
            <a:ext cx="100012" cy="315913"/>
          </a:xfrm>
          <a:prstGeom prst="line">
            <a:avLst/>
          </a:prstGeom>
          <a:noFill/>
          <a:ln w="38100">
            <a:solidFill>
              <a:srgbClr val="CC0000"/>
            </a:solidFill>
            <a:round/>
            <a:headEnd/>
            <a:tailEnd type="triangle" w="med" len="med"/>
          </a:ln>
        </p:spPr>
        <p:txBody>
          <a:bodyPr wrap="none" anchor="ctr"/>
          <a:lstStyle/>
          <a:p>
            <a:endParaRPr lang="en-US"/>
          </a:p>
        </p:txBody>
      </p:sp>
      <p:sp>
        <p:nvSpPr>
          <p:cNvPr id="4102" name="Rectangle 10"/>
          <p:cNvSpPr>
            <a:spLocks noChangeArrowheads="1"/>
          </p:cNvSpPr>
          <p:nvPr/>
        </p:nvSpPr>
        <p:spPr bwMode="auto">
          <a:xfrm>
            <a:off x="685800" y="5627132"/>
            <a:ext cx="7924800" cy="1066800"/>
          </a:xfrm>
          <a:prstGeom prst="rect">
            <a:avLst/>
          </a:prstGeom>
          <a:noFill/>
          <a:ln w="9525">
            <a:noFill/>
            <a:miter lim="800000"/>
            <a:headEnd/>
            <a:tailEnd/>
          </a:ln>
        </p:spPr>
        <p:txBody>
          <a:bodyPr/>
          <a:lstStyle/>
          <a:p>
            <a:pPr marL="342900" indent="-342900">
              <a:spcBef>
                <a:spcPct val="20000"/>
              </a:spcBef>
            </a:pPr>
            <a:r>
              <a:rPr lang="en-US" sz="3200" b="1" dirty="0"/>
              <a:t>→</a:t>
            </a:r>
            <a:r>
              <a:rPr lang="en-US" sz="2400" dirty="0" smtClean="0"/>
              <a:t> </a:t>
            </a:r>
            <a:r>
              <a:rPr lang="en-US" sz="2400" dirty="0"/>
              <a:t>Users typically do not look at lower results before they </a:t>
            </a:r>
            <a:r>
              <a:rPr lang="en-US" sz="2400" dirty="0" smtClean="0"/>
              <a:t>  click </a:t>
            </a:r>
            <a:r>
              <a:rPr lang="en-US" sz="2400" dirty="0"/>
              <a:t>(except maybe the next result)</a:t>
            </a:r>
          </a:p>
        </p:txBody>
      </p:sp>
      <p:sp>
        <p:nvSpPr>
          <p:cNvPr id="8" name="TextBox 7"/>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Tree>
    <p:custDataLst>
      <p:tags r:id="rId2"/>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Quality-of-Context Bias</a:t>
            </a:r>
          </a:p>
        </p:txBody>
      </p:sp>
      <p:sp>
        <p:nvSpPr>
          <p:cNvPr id="20483" name="Rectangle 3"/>
          <p:cNvSpPr>
            <a:spLocks noGrp="1" noChangeArrowheads="1"/>
          </p:cNvSpPr>
          <p:nvPr>
            <p:ph idx="1"/>
          </p:nvPr>
        </p:nvSpPr>
        <p:spPr>
          <a:xfrm>
            <a:off x="609600" y="1371600"/>
            <a:ext cx="7924800" cy="1447800"/>
          </a:xfrm>
        </p:spPr>
        <p:txBody>
          <a:bodyPr>
            <a:normAutofit/>
          </a:bodyPr>
          <a:lstStyle/>
          <a:p>
            <a:pPr eaLnBrk="1" hangingPunct="1">
              <a:buFontTx/>
              <a:buNone/>
            </a:pPr>
            <a:r>
              <a:rPr lang="en-US" sz="2400" dirty="0" smtClean="0"/>
              <a:t>Hypothesis: 	Clicking depends only on the result itself, but 		not on other results.</a:t>
            </a:r>
          </a:p>
        </p:txBody>
      </p:sp>
      <p:graphicFrame>
        <p:nvGraphicFramePr>
          <p:cNvPr id="105513" name="Group 41"/>
          <p:cNvGraphicFramePr>
            <a:graphicFrameLocks noGrp="1"/>
          </p:cNvGraphicFramePr>
          <p:nvPr/>
        </p:nvGraphicFramePr>
        <p:xfrm>
          <a:off x="1295400" y="2438400"/>
          <a:ext cx="6629400" cy="1737360"/>
        </p:xfrm>
        <a:graphic>
          <a:graphicData uri="http://schemas.openxmlformats.org/drawingml/2006/table">
            <a:tbl>
              <a:tblPr/>
              <a:tblGrid>
                <a:gridCol w="2990850"/>
                <a:gridCol w="3638550"/>
              </a:tblGrid>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Rank of clicked link as sorted by relevance judges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Normal + Swapped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2.67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Reversed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3.27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5"/>
          <p:cNvGrpSpPr>
            <a:grpSpLocks/>
          </p:cNvGrpSpPr>
          <p:nvPr/>
        </p:nvGrpSpPr>
        <p:grpSpPr bwMode="auto">
          <a:xfrm>
            <a:off x="609600" y="1371600"/>
            <a:ext cx="7772400" cy="838200"/>
            <a:chOff x="384" y="768"/>
            <a:chExt cx="4896" cy="528"/>
          </a:xfrm>
        </p:grpSpPr>
        <p:sp>
          <p:nvSpPr>
            <p:cNvPr id="20501" name="Line 36"/>
            <p:cNvSpPr>
              <a:spLocks noChangeShapeType="1"/>
            </p:cNvSpPr>
            <p:nvPr/>
          </p:nvSpPr>
          <p:spPr bwMode="auto">
            <a:xfrm>
              <a:off x="384" y="768"/>
              <a:ext cx="4896" cy="528"/>
            </a:xfrm>
            <a:prstGeom prst="line">
              <a:avLst/>
            </a:prstGeom>
            <a:noFill/>
            <a:ln w="57150">
              <a:solidFill>
                <a:srgbClr val="CC0000"/>
              </a:solidFill>
              <a:round/>
              <a:headEnd/>
              <a:tailEnd/>
            </a:ln>
          </p:spPr>
          <p:txBody>
            <a:bodyPr/>
            <a:lstStyle/>
            <a:p>
              <a:endParaRPr lang="en-US"/>
            </a:p>
          </p:txBody>
        </p:sp>
        <p:sp>
          <p:nvSpPr>
            <p:cNvPr id="20502" name="Line 37"/>
            <p:cNvSpPr>
              <a:spLocks noChangeShapeType="1"/>
            </p:cNvSpPr>
            <p:nvPr/>
          </p:nvSpPr>
          <p:spPr bwMode="auto">
            <a:xfrm flipH="1">
              <a:off x="384" y="768"/>
              <a:ext cx="4896" cy="528"/>
            </a:xfrm>
            <a:prstGeom prst="line">
              <a:avLst/>
            </a:prstGeom>
            <a:noFill/>
            <a:ln w="57150">
              <a:solidFill>
                <a:srgbClr val="CC0000"/>
              </a:solidFill>
              <a:round/>
              <a:headEnd/>
              <a:tailEnd/>
            </a:ln>
          </p:spPr>
          <p:txBody>
            <a:bodyPr/>
            <a:lstStyle/>
            <a:p>
              <a:endParaRPr lang="en-US"/>
            </a:p>
          </p:txBody>
        </p:sp>
      </p:grpSp>
      <p:sp>
        <p:nvSpPr>
          <p:cNvPr id="105510" name="Text Box 38"/>
          <p:cNvSpPr txBox="1">
            <a:spLocks noChangeArrowheads="1"/>
          </p:cNvSpPr>
          <p:nvPr/>
        </p:nvSpPr>
        <p:spPr bwMode="auto">
          <a:xfrm>
            <a:off x="1143000" y="4800600"/>
            <a:ext cx="7086600" cy="1015663"/>
          </a:xfrm>
          <a:prstGeom prst="rect">
            <a:avLst/>
          </a:prstGeom>
          <a:noFill/>
          <a:ln w="9525">
            <a:noFill/>
            <a:miter lim="800000"/>
            <a:headEnd/>
            <a:tailEnd/>
          </a:ln>
        </p:spPr>
        <p:txBody>
          <a:bodyPr>
            <a:spAutoFit/>
          </a:bodyPr>
          <a:lstStyle/>
          <a:p>
            <a:pPr>
              <a:spcBef>
                <a:spcPct val="50000"/>
              </a:spcBef>
            </a:pPr>
            <a:r>
              <a:rPr lang="en-US" sz="3600" b="1" dirty="0"/>
              <a:t>→</a:t>
            </a:r>
            <a:r>
              <a:rPr lang="en-US" sz="2400" dirty="0" smtClean="0"/>
              <a:t> </a:t>
            </a:r>
            <a:r>
              <a:rPr lang="en-US" sz="2400" dirty="0"/>
              <a:t>	Users click on less relevant results, if they are 	embedded between irrelevant results.</a:t>
            </a:r>
          </a:p>
        </p:txBody>
      </p:sp>
      <p:sp>
        <p:nvSpPr>
          <p:cNvPr id="10" name="TextBox 9"/>
          <p:cNvSpPr txBox="1"/>
          <p:nvPr/>
        </p:nvSpPr>
        <p:spPr>
          <a:xfrm>
            <a:off x="2590800" y="4876800"/>
            <a:ext cx="1905000" cy="1015663"/>
          </a:xfrm>
          <a:prstGeom prst="rect">
            <a:avLst/>
          </a:prstGeom>
          <a:solidFill>
            <a:schemeClr val="bg1">
              <a:lumMod val="85000"/>
            </a:schemeClr>
          </a:solidFill>
          <a:ln>
            <a:solidFill>
              <a:schemeClr val="bg1">
                <a:lumMod val="65000"/>
              </a:schemeClr>
            </a:solidFill>
          </a:ln>
        </p:spPr>
        <p:txBody>
          <a:bodyPr wrap="square" rtlCol="0">
            <a:spAutoFit/>
          </a:bodyPr>
          <a:lstStyle/>
          <a:p>
            <a:r>
              <a:rPr lang="en-US" sz="2000" dirty="0" smtClean="0"/>
              <a:t>Reversed: </a:t>
            </a:r>
            <a:br>
              <a:rPr lang="en-US" sz="2000" dirty="0" smtClean="0"/>
            </a:br>
            <a:r>
              <a:rPr lang="en-US" sz="2000" dirty="0" smtClean="0"/>
              <a:t>Top 10 results in reversed order.</a:t>
            </a:r>
            <a:endParaRPr lang="en-US" dirty="0"/>
          </a:p>
        </p:txBody>
      </p:sp>
      <p:cxnSp>
        <p:nvCxnSpPr>
          <p:cNvPr id="11" name="Straight Arrow Connector 10"/>
          <p:cNvCxnSpPr>
            <a:stCxn id="10" idx="0"/>
          </p:cNvCxnSpPr>
          <p:nvPr/>
        </p:nvCxnSpPr>
        <p:spPr bwMode="auto">
          <a:xfrm rot="16200000" flipV="1">
            <a:off x="2762250" y="4095750"/>
            <a:ext cx="762000" cy="800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Tree>
    <p:custDataLst>
      <p:tags r:id="rId1"/>
    </p:custDataLst>
    <p:extLst>
      <p:ext uri="{BB962C8B-B14F-4D97-AF65-F5344CB8AC3E}">
        <p14:creationId xmlns:p14="http://schemas.microsoft.com/office/powerpoint/2010/main" val="37936713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05510"/>
                                        </p:tgtEl>
                                        <p:attrNameLst>
                                          <p:attrName>style.visibility</p:attrName>
                                        </p:attrNameLst>
                                      </p:cBhvr>
                                      <p:to>
                                        <p:strVal val="visible"/>
                                      </p:to>
                                    </p:set>
                                    <p:animEffect transition="in" filter="blinds(horizontal)">
                                      <p:cBhvr>
                                        <p:cTn id="14" dur="500"/>
                                        <p:tgtEl>
                                          <p:spTgt spid="105510"/>
                                        </p:tgtEl>
                                      </p:cBhvr>
                                    </p:animEffect>
                                  </p:childTnLst>
                                </p:cTn>
                              </p:par>
                            </p:childTnLst>
                          </p:cTn>
                        </p:par>
                        <p:par>
                          <p:cTn id="15" fill="hold">
                            <p:stCondLst>
                              <p:cond delay="1000"/>
                            </p:stCondLst>
                            <p:childTnLst>
                              <p:par>
                                <p:cTn id="16" presetID="8" presetClass="entr" presetSubtype="16" fill="hold" nodeType="after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0"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 Relevant?</a:t>
            </a:r>
            <a:endParaRPr lang="en-US" dirty="0"/>
          </a:p>
        </p:txBody>
      </p:sp>
      <p:sp>
        <p:nvSpPr>
          <p:cNvPr id="3" name="Content Placeholder 2"/>
          <p:cNvSpPr>
            <a:spLocks noGrp="1"/>
          </p:cNvSpPr>
          <p:nvPr>
            <p:ph idx="1"/>
          </p:nvPr>
        </p:nvSpPr>
        <p:spPr>
          <a:xfrm>
            <a:off x="457200" y="1295400"/>
            <a:ext cx="8229600" cy="5186771"/>
          </a:xfrm>
        </p:spPr>
        <p:txBody>
          <a:bodyPr>
            <a:normAutofit fontScale="85000" lnSpcReduction="10000"/>
          </a:bodyPr>
          <a:lstStyle/>
          <a:p>
            <a:r>
              <a:rPr lang="en-US" dirty="0" smtClean="0"/>
              <a:t>Can we simply interpret clicked results as relevant?</a:t>
            </a:r>
          </a:p>
          <a:p>
            <a:pPr lvl="1"/>
            <a:r>
              <a:rPr lang="en-US" dirty="0" smtClean="0"/>
              <a:t>This would provide a relevance dataset, after which we run a </a:t>
            </a:r>
            <a:r>
              <a:rPr lang="en-US" dirty="0" err="1" smtClean="0"/>
              <a:t>Cranfield</a:t>
            </a:r>
            <a:r>
              <a:rPr lang="en-US" dirty="0" smtClean="0"/>
              <a:t> style evaluation</a:t>
            </a:r>
          </a:p>
          <a:p>
            <a:endParaRPr lang="en-US" dirty="0" smtClean="0"/>
          </a:p>
          <a:p>
            <a:r>
              <a:rPr lang="en-US" dirty="0" smtClean="0"/>
              <a:t>A variety of biases make this difficult</a:t>
            </a:r>
          </a:p>
          <a:p>
            <a:pPr lvl="1"/>
            <a:endParaRPr lang="en-US" sz="700" dirty="0"/>
          </a:p>
          <a:p>
            <a:pPr lvl="1"/>
            <a:r>
              <a:rPr lang="en-US" dirty="0" smtClean="0"/>
              <a:t>Position Bias: </a:t>
            </a:r>
          </a:p>
          <a:p>
            <a:pPr marL="914400" lvl="2" indent="0">
              <a:buNone/>
            </a:pPr>
            <a:r>
              <a:rPr lang="en-US" dirty="0" smtClean="0"/>
              <a:t>Users are more inclined to examine and click on higher-ranked results</a:t>
            </a:r>
          </a:p>
          <a:p>
            <a:pPr marL="914400" lvl="2" indent="0">
              <a:buNone/>
            </a:pPr>
            <a:endParaRPr lang="en-US" sz="1600" dirty="0" smtClean="0"/>
          </a:p>
          <a:p>
            <a:pPr lvl="1"/>
            <a:r>
              <a:rPr lang="en-US" dirty="0" smtClean="0"/>
              <a:t>Contextual Bias:</a:t>
            </a:r>
          </a:p>
          <a:p>
            <a:pPr marL="914400" lvl="2" indent="0">
              <a:buNone/>
            </a:pPr>
            <a:r>
              <a:rPr lang="en-US" dirty="0" smtClean="0"/>
              <a:t>Whether users click on a result depends on other nearby results</a:t>
            </a:r>
          </a:p>
          <a:p>
            <a:pPr marL="914400" lvl="2" indent="0">
              <a:buNone/>
            </a:pPr>
            <a:endParaRPr lang="en-US" sz="1800" dirty="0" smtClean="0"/>
          </a:p>
          <a:p>
            <a:pPr lvl="1"/>
            <a:r>
              <a:rPr lang="en-US" dirty="0" smtClean="0"/>
              <a:t>Attention Bias:</a:t>
            </a:r>
          </a:p>
          <a:p>
            <a:pPr marL="914400" lvl="2" indent="0">
              <a:buNone/>
            </a:pPr>
            <a:r>
              <a:rPr lang="en-US" dirty="0" smtClean="0"/>
              <a:t>Users click more on results which draw attention to themselves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sz="2800" b="1" dirty="0">
                <a:solidFill>
                  <a:srgbClr val="0070C0"/>
                </a:solidFill>
              </a:rPr>
              <a:t>Part 1: Overview of Online Evaluation (Katja)</a:t>
            </a:r>
          </a:p>
          <a:p>
            <a:pPr lvl="1"/>
            <a:r>
              <a:rPr lang="en-US" sz="2400" dirty="0"/>
              <a:t>Experiment </a:t>
            </a:r>
            <a:r>
              <a:rPr lang="en-US" sz="2400" dirty="0" smtClean="0"/>
              <a:t>design</a:t>
            </a:r>
          </a:p>
          <a:p>
            <a:pPr lvl="1"/>
            <a:r>
              <a:rPr lang="en-US" sz="2400" dirty="0" smtClean="0"/>
              <a:t>Assumptions about user (click) behavior</a:t>
            </a:r>
            <a:endParaRPr lang="en-US" sz="2400" dirty="0"/>
          </a:p>
          <a:p>
            <a:pPr lvl="1"/>
            <a:r>
              <a:rPr lang="en-US" sz="2400" b="1" dirty="0" smtClean="0"/>
              <a:t>Interpreting user behavior</a:t>
            </a:r>
            <a:endParaRPr lang="en-US" sz="2400" b="1" dirty="0"/>
          </a:p>
          <a:p>
            <a:pPr lvl="1"/>
            <a:endParaRPr lang="en-US" sz="2000" dirty="0"/>
          </a:p>
          <a:p>
            <a:r>
              <a:rPr lang="en-US" sz="2800" b="1" dirty="0">
                <a:solidFill>
                  <a:srgbClr val="0070C0"/>
                </a:solidFill>
              </a:rPr>
              <a:t>Part 2: Focus on Interleaving (Filip)</a:t>
            </a:r>
          </a:p>
          <a:p>
            <a:endParaRPr lang="en-US" sz="2800" b="1" dirty="0">
              <a:solidFill>
                <a:srgbClr val="0070C0"/>
              </a:solidFill>
            </a:endParaRPr>
          </a:p>
          <a:p>
            <a:r>
              <a:rPr lang="en-US" sz="2800" b="1" dirty="0">
                <a:solidFill>
                  <a:srgbClr val="0070C0"/>
                </a:solidFill>
              </a:rPr>
              <a:t>Part 3: End-to-End, From Design to Analysis (Katja)</a:t>
            </a:r>
          </a:p>
          <a:p>
            <a:pPr marL="0" indent="0">
              <a:buNone/>
            </a:pPr>
            <a:endParaRPr lang="en-US" sz="2000" b="1" dirty="0">
              <a:solidFill>
                <a:srgbClr val="0070C0"/>
              </a:solidFill>
            </a:endParaRPr>
          </a:p>
          <a:p>
            <a:r>
              <a:rPr lang="en-US" sz="2800" b="1" dirty="0">
                <a:solidFill>
                  <a:srgbClr val="0070C0"/>
                </a:solidFill>
              </a:rPr>
              <a:t>Part 4: Extensions and Open Problems in Click Evaluation (Filip)</a:t>
            </a:r>
          </a:p>
          <a:p>
            <a:endParaRPr lang="en-US" sz="2000" b="1" dirty="0">
              <a:solidFill>
                <a:srgbClr val="0070C0"/>
              </a:solidFill>
            </a:endParaRPr>
          </a:p>
        </p:txBody>
      </p:sp>
    </p:spTree>
    <p:extLst>
      <p:ext uri="{BB962C8B-B14F-4D97-AF65-F5344CB8AC3E}">
        <p14:creationId xmlns:p14="http://schemas.microsoft.com/office/powerpoint/2010/main" val="18350011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Online Evaluation Designs</a:t>
            </a:r>
            <a:endParaRPr lang="en-US" dirty="0"/>
          </a:p>
        </p:txBody>
      </p:sp>
      <p:pic>
        <p:nvPicPr>
          <p:cNvPr id="921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296" y="1239934"/>
            <a:ext cx="8460532" cy="527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xplosion 1 3"/>
          <p:cNvSpPr/>
          <p:nvPr/>
        </p:nvSpPr>
        <p:spPr>
          <a:xfrm rot="20400000">
            <a:off x="6976197" y="2794273"/>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
        <p:nvSpPr>
          <p:cNvPr id="3" name="TextBox 2"/>
          <p:cNvSpPr txBox="1"/>
          <p:nvPr/>
        </p:nvSpPr>
        <p:spPr>
          <a:xfrm>
            <a:off x="1634043" y="4054684"/>
            <a:ext cx="6279163" cy="2677656"/>
          </a:xfrm>
          <a:prstGeom prst="rect">
            <a:avLst/>
          </a:prstGeom>
          <a:solidFill>
            <a:schemeClr val="accent2">
              <a:lumMod val="20000"/>
              <a:lumOff val="80000"/>
            </a:schemeClr>
          </a:solidFill>
          <a:ln w="25400">
            <a:solidFill>
              <a:schemeClr val="tx1"/>
            </a:solidFill>
          </a:ln>
        </p:spPr>
        <p:txBody>
          <a:bodyPr wrap="square" rtlCol="0">
            <a:spAutoFit/>
          </a:bodyPr>
          <a:lstStyle/>
          <a:p>
            <a:pPr marL="457200" indent="-457200">
              <a:buFont typeface="Arial"/>
              <a:buChar char="•"/>
            </a:pPr>
            <a:r>
              <a:rPr lang="en-US" sz="2400" dirty="0" smtClean="0"/>
              <a:t>Document-Level feedback</a:t>
            </a:r>
          </a:p>
          <a:p>
            <a:pPr marL="914400" lvl="1" indent="-457200">
              <a:buFont typeface="Arial"/>
              <a:buChar char="•"/>
            </a:pPr>
            <a:r>
              <a:rPr lang="en-US" sz="2000" dirty="0" smtClean="0"/>
              <a:t>E.g., click indicates document is relevant</a:t>
            </a:r>
          </a:p>
          <a:p>
            <a:pPr marL="914400" lvl="1" indent="-457200">
              <a:buFont typeface="Arial"/>
              <a:buChar char="•"/>
            </a:pPr>
            <a:r>
              <a:rPr lang="en-US" sz="2000" dirty="0" smtClean="0"/>
              <a:t>Document-level feedback often used to define retrieval evaluation metrics.</a:t>
            </a:r>
          </a:p>
          <a:p>
            <a:pPr marL="914400" lvl="1" indent="-457200">
              <a:buFont typeface="Arial"/>
              <a:buChar char="•"/>
            </a:pPr>
            <a:endParaRPr lang="en-US" sz="2000" dirty="0" smtClean="0"/>
          </a:p>
          <a:p>
            <a:pPr marL="457200" indent="-457200">
              <a:buFont typeface="Arial"/>
              <a:buChar char="•"/>
            </a:pPr>
            <a:r>
              <a:rPr lang="en-US" sz="2400" dirty="0" smtClean="0"/>
              <a:t>Ranking-level feedback</a:t>
            </a:r>
          </a:p>
          <a:p>
            <a:pPr marL="914400" lvl="1" indent="-457200">
              <a:buFont typeface="Arial"/>
              <a:buChar char="•"/>
            </a:pPr>
            <a:r>
              <a:rPr lang="en-US" sz="2000" dirty="0" smtClean="0"/>
              <a:t>E.g., </a:t>
            </a:r>
            <a:r>
              <a:rPr lang="en-US" sz="2000" dirty="0"/>
              <a:t>c</a:t>
            </a:r>
            <a:r>
              <a:rPr lang="en-US" sz="2000" dirty="0" smtClean="0"/>
              <a:t>lick indicates result-set is good</a:t>
            </a:r>
          </a:p>
          <a:p>
            <a:pPr marL="914400" lvl="1" indent="-457200">
              <a:buFont typeface="Arial"/>
              <a:buChar char="•"/>
            </a:pPr>
            <a:r>
              <a:rPr lang="en-US" sz="2000" dirty="0" smtClean="0"/>
              <a:t>Directly define evaluation metric for a result-set.</a:t>
            </a:r>
          </a:p>
        </p:txBody>
      </p:sp>
    </p:spTree>
    <p:extLst>
      <p:ext uri="{BB962C8B-B14F-4D97-AF65-F5344CB8AC3E}">
        <p14:creationId xmlns:p14="http://schemas.microsoft.com/office/powerpoint/2010/main" val="418021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Evaluation Designs</a:t>
            </a:r>
            <a:endParaRPr lang="en-US" dirty="0"/>
          </a:p>
        </p:txBody>
      </p:sp>
      <p:sp>
        <p:nvSpPr>
          <p:cNvPr id="3" name="Content Placeholder 2"/>
          <p:cNvSpPr>
            <a:spLocks noGrp="1"/>
          </p:cNvSpPr>
          <p:nvPr>
            <p:ph idx="1"/>
          </p:nvPr>
        </p:nvSpPr>
        <p:spPr/>
        <p:txBody>
          <a:bodyPr/>
          <a:lstStyle/>
          <a:p>
            <a:r>
              <a:rPr lang="en-US" dirty="0" smtClean="0"/>
              <a:t>We have some key choices to make:</a:t>
            </a:r>
          </a:p>
          <a:p>
            <a:pPr marL="971550" lvl="1" indent="-514350">
              <a:buFont typeface="+mj-lt"/>
              <a:buAutoNum type="arabicPeriod"/>
            </a:pPr>
            <a:r>
              <a:rPr lang="en-US" dirty="0"/>
              <a:t>Document Level or Ranking Level?</a:t>
            </a:r>
          </a:p>
          <a:p>
            <a:pPr lvl="1"/>
            <a:endParaRPr lang="en-US" dirty="0" smtClean="0"/>
          </a:p>
          <a:p>
            <a:pPr lvl="1"/>
            <a:endParaRPr lang="en-US" dirty="0"/>
          </a:p>
          <a:p>
            <a:pPr lvl="1"/>
            <a:endParaRPr lang="en-US" dirty="0" smtClean="0"/>
          </a:p>
          <a:p>
            <a:pPr lvl="1"/>
            <a:endParaRPr lang="en-US" sz="2000" dirty="0"/>
          </a:p>
          <a:p>
            <a:pPr marL="971550" lvl="1" indent="-514350">
              <a:buFont typeface="+mj-lt"/>
              <a:buAutoNum type="arabicPeriod" startAt="2"/>
            </a:pPr>
            <a:r>
              <a:rPr lang="en-US" dirty="0" smtClean="0"/>
              <a:t>Absolute or Relative?</a:t>
            </a:r>
          </a:p>
          <a:p>
            <a:pPr lvl="1"/>
            <a:endParaRPr lang="en-US" dirty="0">
              <a:latin typeface="Arial"/>
            </a:endParaRPr>
          </a:p>
          <a:p>
            <a:pPr lvl="1"/>
            <a:endParaRPr lang="en-US" dirty="0"/>
          </a:p>
          <a:p>
            <a:pPr lvl="1"/>
            <a:endParaRPr lang="en-US" dirty="0" smtClean="0"/>
          </a:p>
          <a:p>
            <a:pPr lvl="1"/>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056919666"/>
              </p:ext>
            </p:extLst>
          </p:nvPr>
        </p:nvGraphicFramePr>
        <p:xfrm>
          <a:off x="481901" y="2392074"/>
          <a:ext cx="8237802" cy="1872228"/>
        </p:xfrm>
        <a:graphic>
          <a:graphicData uri="http://schemas.openxmlformats.org/drawingml/2006/table">
            <a:tbl>
              <a:tblPr firstRow="1" bandRow="1">
                <a:tableStyleId>{5C22544A-7EE6-4342-B048-85BDC9FD1C3A}</a:tableStyleId>
              </a:tblPr>
              <a:tblGrid>
                <a:gridCol w="4147706"/>
                <a:gridCol w="4090096"/>
              </a:tblGrid>
              <a:tr h="403249">
                <a:tc>
                  <a:txBody>
                    <a:bodyPr/>
                    <a:lstStyle/>
                    <a:p>
                      <a:pPr algn="ctr"/>
                      <a:r>
                        <a:rPr lang="en-US" dirty="0" smtClean="0"/>
                        <a:t>Document Level</a:t>
                      </a:r>
                      <a:endParaRPr lang="en-US" dirty="0"/>
                    </a:p>
                  </a:txBody>
                  <a:tcPr>
                    <a:lnR w="57150" cap="flat" cmpd="sng" algn="ctr">
                      <a:solidFill>
                        <a:schemeClr val="bg1"/>
                      </a:solidFill>
                      <a:prstDash val="solid"/>
                      <a:round/>
                      <a:headEnd type="none" w="med" len="med"/>
                      <a:tailEnd type="none" w="med" len="med"/>
                    </a:lnR>
                  </a:tcPr>
                </a:tc>
                <a:tc>
                  <a:txBody>
                    <a:bodyPr/>
                    <a:lstStyle/>
                    <a:p>
                      <a:pPr algn="ctr"/>
                      <a:r>
                        <a:rPr lang="en-US" dirty="0" smtClean="0"/>
                        <a:t>Ranking</a:t>
                      </a:r>
                      <a:r>
                        <a:rPr lang="en-US" baseline="0" dirty="0" smtClean="0"/>
                        <a:t> Level</a:t>
                      </a:r>
                      <a:endParaRPr lang="en-US" dirty="0"/>
                    </a:p>
                  </a:txBody>
                  <a:tcPr>
                    <a:lnL w="57150" cap="flat" cmpd="sng" algn="ctr">
                      <a:solidFill>
                        <a:schemeClr val="bg1"/>
                      </a:solidFill>
                      <a:prstDash val="solid"/>
                      <a:round/>
                      <a:headEnd type="none" w="med" len="med"/>
                      <a:tailEnd type="none" w="med" len="med"/>
                    </a:lnL>
                  </a:tcPr>
                </a:tc>
              </a:tr>
              <a:tr h="1468979">
                <a:tc>
                  <a:txBody>
                    <a:bodyPr/>
                    <a:lstStyle/>
                    <a:p>
                      <a:r>
                        <a:rPr lang="en-US" b="1" dirty="0" smtClean="0"/>
                        <a:t>I</a:t>
                      </a:r>
                      <a:r>
                        <a:rPr lang="en-US" b="1" baseline="0" dirty="0" smtClean="0"/>
                        <a:t> want to know about the </a:t>
                      </a:r>
                      <a:r>
                        <a:rPr lang="en-US" b="1" i="1" baseline="0" dirty="0" smtClean="0"/>
                        <a:t>documents</a:t>
                      </a:r>
                    </a:p>
                    <a:p>
                      <a:endParaRPr lang="en-US" b="0" i="0" dirty="0" smtClean="0"/>
                    </a:p>
                    <a:p>
                      <a:r>
                        <a:rPr lang="en-US" b="0" i="0" dirty="0" smtClean="0"/>
                        <a:t>Similar</a:t>
                      </a:r>
                      <a:r>
                        <a:rPr lang="en-US" b="0" i="0" baseline="0" dirty="0" smtClean="0"/>
                        <a:t> to the </a:t>
                      </a:r>
                      <a:r>
                        <a:rPr lang="en-US" b="0" i="0" baseline="0" dirty="0" err="1" smtClean="0"/>
                        <a:t>Cranfield</a:t>
                      </a:r>
                      <a:r>
                        <a:rPr lang="en-US" b="0" i="0" baseline="0" dirty="0" smtClean="0"/>
                        <a:t> approach, I’d like to find out the quality of each document.</a:t>
                      </a:r>
                      <a:endParaRPr lang="en-US" b="0" i="0" dirty="0" smtClean="0"/>
                    </a:p>
                  </a:txBody>
                  <a:tcPr>
                    <a:lnR w="57150" cap="flat" cmpd="sng" algn="ctr">
                      <a:solidFill>
                        <a:schemeClr val="bg1"/>
                      </a:solidFill>
                      <a:prstDash val="solid"/>
                      <a:round/>
                      <a:headEnd type="none" w="med" len="med"/>
                      <a:tailEnd type="none" w="med" len="med"/>
                    </a:lnR>
                  </a:tcPr>
                </a:tc>
                <a:tc>
                  <a:txBody>
                    <a:bodyPr/>
                    <a:lstStyle/>
                    <a:p>
                      <a:r>
                        <a:rPr lang="en-US" b="1" dirty="0" smtClean="0"/>
                        <a:t>I am</a:t>
                      </a:r>
                      <a:r>
                        <a:rPr lang="en-US" b="1" baseline="0" dirty="0" smtClean="0"/>
                        <a:t> mostly interested in the </a:t>
                      </a:r>
                      <a:r>
                        <a:rPr lang="en-US" b="1" i="1" baseline="0" dirty="0" smtClean="0"/>
                        <a:t>rankings</a:t>
                      </a:r>
                    </a:p>
                    <a:p>
                      <a:endParaRPr lang="en-US" baseline="0" dirty="0" smtClean="0"/>
                    </a:p>
                    <a:p>
                      <a:r>
                        <a:rPr lang="en-US" baseline="0" dirty="0" smtClean="0"/>
                        <a:t>I’m trying to evaluate retrieval functions. </a:t>
                      </a:r>
                      <a:br>
                        <a:rPr lang="en-US" baseline="0" dirty="0" smtClean="0"/>
                      </a:br>
                      <a:r>
                        <a:rPr lang="en-US" baseline="0" dirty="0" smtClean="0"/>
                        <a:t>I don’t need to be able to drill down to individual documents.</a:t>
                      </a:r>
                      <a:endParaRPr lang="en-US" dirty="0"/>
                    </a:p>
                  </a:txBody>
                  <a:tcPr>
                    <a:lnL w="57150" cap="flat" cmpd="sng" algn="ctr">
                      <a:solidFill>
                        <a:schemeClr val="bg1"/>
                      </a:solidFill>
                      <a:prstDash val="solid"/>
                      <a:round/>
                      <a:headEnd type="none" w="med" len="med"/>
                      <a:tailEnd type="none" w="med" len="med"/>
                    </a:ln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4544135"/>
              </p:ext>
            </p:extLst>
          </p:nvPr>
        </p:nvGraphicFramePr>
        <p:xfrm>
          <a:off x="481903" y="4869175"/>
          <a:ext cx="8237802" cy="1834739"/>
        </p:xfrm>
        <a:graphic>
          <a:graphicData uri="http://schemas.openxmlformats.org/drawingml/2006/table">
            <a:tbl>
              <a:tblPr firstRow="1" bandRow="1">
                <a:tableStyleId>{F5AB1C69-6EDB-4FF4-983F-18BD219EF322}</a:tableStyleId>
              </a:tblPr>
              <a:tblGrid>
                <a:gridCol w="4147704"/>
                <a:gridCol w="4090098"/>
              </a:tblGrid>
              <a:tr h="0">
                <a:tc>
                  <a:txBody>
                    <a:bodyPr/>
                    <a:lstStyle/>
                    <a:p>
                      <a:pPr algn="ctr"/>
                      <a:r>
                        <a:rPr lang="en-US" dirty="0" smtClean="0"/>
                        <a:t>Absolute Judgments</a:t>
                      </a:r>
                      <a:endParaRPr lang="en-US" dirty="0"/>
                    </a:p>
                  </a:txBody>
                  <a:tcPr>
                    <a:lnL w="12700" cmpd="sng">
                      <a:noFill/>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dirty="0" smtClean="0"/>
                        <a:t>Relative Judgments</a:t>
                      </a:r>
                      <a:endParaRPr lang="en-US" dirty="0"/>
                    </a:p>
                  </a:txBody>
                  <a:tcP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r>
              <a:tr h="1468979">
                <a:tc>
                  <a:txBody>
                    <a:bodyPr/>
                    <a:lstStyle/>
                    <a:p>
                      <a:r>
                        <a:rPr lang="en-US" b="1" dirty="0" smtClean="0"/>
                        <a:t>I</a:t>
                      </a:r>
                      <a:r>
                        <a:rPr lang="en-US" b="1" baseline="0" dirty="0" smtClean="0"/>
                        <a:t> want a score on an absolute scale</a:t>
                      </a:r>
                    </a:p>
                    <a:p>
                      <a:endParaRPr lang="en-US" dirty="0" smtClean="0"/>
                    </a:p>
                    <a:p>
                      <a:r>
                        <a:rPr lang="en-US" dirty="0" smtClean="0"/>
                        <a:t>Similar</a:t>
                      </a:r>
                      <a:r>
                        <a:rPr lang="en-US" baseline="0" dirty="0" smtClean="0"/>
                        <a:t> to the </a:t>
                      </a:r>
                      <a:r>
                        <a:rPr lang="en-US" baseline="0" dirty="0" err="1" smtClean="0"/>
                        <a:t>Cranfield</a:t>
                      </a:r>
                      <a:r>
                        <a:rPr lang="en-US" baseline="0" dirty="0" smtClean="0"/>
                        <a:t> approach, I’d like a number that I can compare to many methods, over time.</a:t>
                      </a:r>
                      <a:endParaRPr lang="en-US" b="0" i="0" dirty="0" smtClean="0"/>
                    </a:p>
                  </a:txBody>
                  <a:tcPr>
                    <a:lnL w="12700" cmpd="sng">
                      <a:noFill/>
                    </a:lnL>
                    <a:lnR w="571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b="1" dirty="0" smtClean="0"/>
                        <a:t>I am</a:t>
                      </a:r>
                      <a:r>
                        <a:rPr lang="en-US" b="1" baseline="0" dirty="0" smtClean="0"/>
                        <a:t> mostly interested in a comparison</a:t>
                      </a:r>
                    </a:p>
                    <a:p>
                      <a:endParaRPr lang="en-US" baseline="0" dirty="0" smtClean="0"/>
                    </a:p>
                    <a:p>
                      <a:r>
                        <a:rPr lang="en-US" baseline="0" dirty="0" smtClean="0"/>
                        <a:t>It’s enough if I know which document, or which ranking, is better. Its not necessary to know the absolute value.</a:t>
                      </a:r>
                      <a:endParaRPr lang="en-US" dirty="0"/>
                    </a:p>
                  </a:txBody>
                  <a:tcP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58734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Choices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47952381"/>
              </p:ext>
            </p:extLst>
          </p:nvPr>
        </p:nvGraphicFramePr>
        <p:xfrm>
          <a:off x="1691650" y="1527969"/>
          <a:ext cx="6096000" cy="4394199"/>
        </p:xfrm>
        <a:graphic>
          <a:graphicData uri="http://schemas.openxmlformats.org/drawingml/2006/table">
            <a:tbl>
              <a:tblPr>
                <a:tableStyleId>{5C22544A-7EE6-4342-B048-85BDC9FD1C3A}</a:tableStyleId>
              </a:tblPr>
              <a:tblGrid>
                <a:gridCol w="2032000"/>
                <a:gridCol w="2032000"/>
                <a:gridCol w="2032000"/>
              </a:tblGrid>
              <a:tr h="370840">
                <a:tc>
                  <a:txBody>
                    <a:bodyPr/>
                    <a:lstStyle/>
                    <a:p>
                      <a:endParaRPr 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Absolute</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b="1" dirty="0" smtClean="0"/>
                        <a:t>Relative</a:t>
                      </a:r>
                      <a:endParaRPr lang="en-US" b="1" dirty="0"/>
                    </a:p>
                  </a:txBody>
                  <a:tcPr>
                    <a:lnL w="38100" cap="flat" cmpd="sng" algn="ctr">
                      <a:solidFill>
                        <a:schemeClr val="bg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370840">
                <a:tc>
                  <a:txBody>
                    <a:bodyPr/>
                    <a:lstStyle/>
                    <a:p>
                      <a:endParaRPr lang="en-US" dirty="0" smtClean="0"/>
                    </a:p>
                    <a:p>
                      <a:pPr algn="ctr"/>
                      <a:endParaRPr lang="en-US" dirty="0" smtClean="0"/>
                    </a:p>
                    <a:p>
                      <a:pPr algn="ctr"/>
                      <a:endParaRPr lang="en-US" dirty="0" smtClean="0"/>
                    </a:p>
                    <a:p>
                      <a:pPr algn="ctr"/>
                      <a:r>
                        <a:rPr lang="en-US" b="1" dirty="0" smtClean="0"/>
                        <a:t>Document Level</a:t>
                      </a:r>
                    </a:p>
                    <a:p>
                      <a:endParaRPr lang="en-US" dirty="0" smtClean="0"/>
                    </a:p>
                    <a:p>
                      <a:endParaRPr lang="en-US" dirty="0" smtClean="0"/>
                    </a:p>
                    <a:p>
                      <a:endParaRPr lang="en-US" dirty="0" smtClean="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t>Click</a:t>
                      </a:r>
                      <a:r>
                        <a:rPr lang="en-US" baseline="0" dirty="0" smtClean="0"/>
                        <a:t> Rate, </a:t>
                      </a:r>
                    </a:p>
                    <a:p>
                      <a:pPr algn="ctr"/>
                      <a:r>
                        <a:rPr lang="en-US" baseline="0" dirty="0" smtClean="0"/>
                        <a:t>Cascade Models,</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t>Click-Skip,</a:t>
                      </a:r>
                    </a:p>
                    <a:p>
                      <a:pPr algn="ctr"/>
                      <a:r>
                        <a:rPr lang="en-US" dirty="0" err="1" smtClean="0"/>
                        <a:t>FairPairs</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70840">
                <a:tc>
                  <a:txBody>
                    <a:bodyPr/>
                    <a:lstStyle/>
                    <a:p>
                      <a:endParaRPr lang="en-US" dirty="0" smtClean="0"/>
                    </a:p>
                    <a:p>
                      <a:endParaRPr lang="en-US" dirty="0" smtClean="0"/>
                    </a:p>
                    <a:p>
                      <a:pPr algn="ctr"/>
                      <a:endParaRPr lang="en-US" dirty="0" smtClean="0"/>
                    </a:p>
                    <a:p>
                      <a:pPr algn="ctr"/>
                      <a:r>
                        <a:rPr lang="en-US" b="1" dirty="0" smtClean="0"/>
                        <a:t>Ranking Level</a:t>
                      </a:r>
                    </a:p>
                    <a:p>
                      <a:pPr algn="ctr"/>
                      <a:endParaRPr lang="en-US" dirty="0" smtClean="0"/>
                    </a:p>
                    <a:p>
                      <a:pPr algn="ctr"/>
                      <a:endParaRPr lang="en-US" dirty="0" smtClean="0"/>
                    </a:p>
                    <a:p>
                      <a:endParaRPr lang="en-US" dirty="0" smtClean="0"/>
                    </a:p>
                  </a:txBody>
                  <a:tcPr>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Abandonment,</a:t>
                      </a:r>
                      <a:r>
                        <a:rPr lang="en-US" baseline="0" dirty="0" smtClean="0"/>
                        <a:t> Reciprocal Rank, </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Time to Click, </a:t>
                      </a:r>
                      <a:r>
                        <a:rPr lang="en-US" baseline="0" dirty="0" err="1" smtClean="0"/>
                        <a:t>PSkip</a:t>
                      </a:r>
                      <a:r>
                        <a:rPr lang="en-US" baseline="0" dirty="0" smtClean="0"/>
                        <a:t>, </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Side by Side,</a:t>
                      </a:r>
                    </a:p>
                    <a:p>
                      <a:pPr algn="ctr"/>
                      <a:r>
                        <a:rPr lang="en-US" dirty="0" smtClean="0"/>
                        <a:t>Interleaving</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4119085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Choices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14498617"/>
              </p:ext>
            </p:extLst>
          </p:nvPr>
        </p:nvGraphicFramePr>
        <p:xfrm>
          <a:off x="1691650" y="1527969"/>
          <a:ext cx="6096000" cy="4394199"/>
        </p:xfrm>
        <a:graphic>
          <a:graphicData uri="http://schemas.openxmlformats.org/drawingml/2006/table">
            <a:tbl>
              <a:tblPr>
                <a:tableStyleId>{5C22544A-7EE6-4342-B048-85BDC9FD1C3A}</a:tableStyleId>
              </a:tblPr>
              <a:tblGrid>
                <a:gridCol w="2032000"/>
                <a:gridCol w="2032000"/>
                <a:gridCol w="2032000"/>
              </a:tblGrid>
              <a:tr h="370840">
                <a:tc>
                  <a:txBody>
                    <a:bodyPr/>
                    <a:lstStyle/>
                    <a:p>
                      <a:endParaRPr 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Absolute</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b="1" dirty="0" smtClean="0"/>
                        <a:t>Relative</a:t>
                      </a:r>
                      <a:endParaRPr lang="en-US" b="1" dirty="0"/>
                    </a:p>
                  </a:txBody>
                  <a:tcPr>
                    <a:lnL w="38100" cap="flat" cmpd="sng" algn="ctr">
                      <a:solidFill>
                        <a:schemeClr val="bg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370840">
                <a:tc>
                  <a:txBody>
                    <a:bodyPr/>
                    <a:lstStyle/>
                    <a:p>
                      <a:endParaRPr lang="en-US" dirty="0" smtClean="0"/>
                    </a:p>
                    <a:p>
                      <a:pPr algn="ctr"/>
                      <a:endParaRPr lang="en-US" dirty="0" smtClean="0"/>
                    </a:p>
                    <a:p>
                      <a:pPr algn="ctr"/>
                      <a:endParaRPr lang="en-US" dirty="0" smtClean="0"/>
                    </a:p>
                    <a:p>
                      <a:pPr algn="ctr"/>
                      <a:r>
                        <a:rPr lang="en-US" b="1" dirty="0" smtClean="0"/>
                        <a:t>Document Level</a:t>
                      </a:r>
                    </a:p>
                    <a:p>
                      <a:endParaRPr lang="en-US" dirty="0" smtClean="0"/>
                    </a:p>
                    <a:p>
                      <a:endParaRPr lang="en-US" dirty="0" smtClean="0"/>
                    </a:p>
                    <a:p>
                      <a:endParaRPr lang="en-US" dirty="0" smtClean="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t>Click</a:t>
                      </a:r>
                      <a:r>
                        <a:rPr lang="en-US" baseline="0" dirty="0" smtClean="0"/>
                        <a:t> Rate, </a:t>
                      </a:r>
                    </a:p>
                    <a:p>
                      <a:pPr algn="ctr"/>
                      <a:r>
                        <a:rPr lang="en-US" baseline="0" dirty="0" smtClean="0"/>
                        <a:t>Cascade Models,</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t>Click-Skip,</a:t>
                      </a:r>
                    </a:p>
                    <a:p>
                      <a:pPr algn="ctr"/>
                      <a:r>
                        <a:rPr lang="en-US" dirty="0" err="1" smtClean="0"/>
                        <a:t>FairPairs</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70840">
                <a:tc>
                  <a:txBody>
                    <a:bodyPr/>
                    <a:lstStyle/>
                    <a:p>
                      <a:endParaRPr lang="en-US" dirty="0" smtClean="0"/>
                    </a:p>
                    <a:p>
                      <a:endParaRPr lang="en-US" dirty="0" smtClean="0"/>
                    </a:p>
                    <a:p>
                      <a:pPr algn="ctr"/>
                      <a:endParaRPr lang="en-US" dirty="0" smtClean="0"/>
                    </a:p>
                    <a:p>
                      <a:pPr algn="ctr"/>
                      <a:r>
                        <a:rPr lang="en-US" b="1" dirty="0" smtClean="0"/>
                        <a:t>Ranking Level</a:t>
                      </a:r>
                    </a:p>
                    <a:p>
                      <a:pPr algn="ctr"/>
                      <a:endParaRPr lang="en-US" dirty="0" smtClean="0"/>
                    </a:p>
                    <a:p>
                      <a:pPr algn="ctr"/>
                      <a:endParaRPr lang="en-US" dirty="0" smtClean="0"/>
                    </a:p>
                    <a:p>
                      <a:endParaRPr lang="en-US" dirty="0" smtClean="0"/>
                    </a:p>
                  </a:txBody>
                  <a:tcPr>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Abandonment,</a:t>
                      </a:r>
                      <a:r>
                        <a:rPr lang="en-US" baseline="0" dirty="0" smtClean="0"/>
                        <a:t> Reciprocal Rank, </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Time to Click, </a:t>
                      </a:r>
                      <a:r>
                        <a:rPr lang="en-US" baseline="0" dirty="0" err="1" smtClean="0"/>
                        <a:t>PSkip</a:t>
                      </a:r>
                      <a:r>
                        <a:rPr lang="en-US" baseline="0" dirty="0" smtClean="0"/>
                        <a:t>, </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Side by Side,</a:t>
                      </a:r>
                    </a:p>
                    <a:p>
                      <a:pPr algn="ctr"/>
                      <a:r>
                        <a:rPr lang="en-US" dirty="0" smtClean="0"/>
                        <a:t>Interleaving</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bl>
          </a:graphicData>
        </a:graphic>
      </p:graphicFrame>
      <p:sp>
        <p:nvSpPr>
          <p:cNvPr id="3" name="Notched Right Arrow 2"/>
          <p:cNvSpPr/>
          <p:nvPr/>
        </p:nvSpPr>
        <p:spPr>
          <a:xfrm rot="7830775">
            <a:off x="7358780" y="1544063"/>
            <a:ext cx="859147" cy="585250"/>
          </a:xfrm>
          <a:prstGeom prst="notch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1651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Retrieval Evaluation Goals</a:t>
            </a:r>
            <a:endParaRPr lang="en-US" dirty="0"/>
          </a:p>
        </p:txBody>
      </p:sp>
      <p:sp>
        <p:nvSpPr>
          <p:cNvPr id="3" name="Content Placeholder 2"/>
          <p:cNvSpPr>
            <a:spLocks noGrp="1"/>
          </p:cNvSpPr>
          <p:nvPr>
            <p:ph idx="1"/>
          </p:nvPr>
        </p:nvSpPr>
        <p:spPr>
          <a:xfrm>
            <a:off x="457200" y="6248400"/>
            <a:ext cx="8229600" cy="533400"/>
          </a:xfrm>
        </p:spPr>
        <p:txBody>
          <a:bodyPr>
            <a:normAutofit lnSpcReduction="10000"/>
          </a:bodyPr>
          <a:lstStyle/>
          <a:p>
            <a:pPr marL="0" indent="0" algn="ctr">
              <a:buNone/>
            </a:pPr>
            <a:r>
              <a:rPr lang="en-US" dirty="0" smtClean="0"/>
              <a:t>Goals: Correctness</a:t>
            </a:r>
            <a:r>
              <a:rPr lang="en-US" dirty="0"/>
              <a:t>, </a:t>
            </a:r>
            <a:r>
              <a:rPr lang="en-US" dirty="0" smtClean="0"/>
              <a:t>Practicality, Efficiency</a:t>
            </a:r>
            <a:endParaRPr lang="en-US" sz="1900" dirty="0" smtClean="0"/>
          </a:p>
          <a:p>
            <a:pPr marL="0" indent="0">
              <a:buNone/>
            </a:pPr>
            <a:endParaRPr lang="en-US" dirty="0"/>
          </a:p>
        </p:txBody>
      </p:sp>
      <p:sp>
        <p:nvSpPr>
          <p:cNvPr id="4" name="TextBox 3"/>
          <p:cNvSpPr txBox="1"/>
          <p:nvPr/>
        </p:nvSpPr>
        <p:spPr>
          <a:xfrm>
            <a:off x="695942" y="1219200"/>
            <a:ext cx="3114058" cy="400110"/>
          </a:xfrm>
          <a:prstGeom prst="rect">
            <a:avLst/>
          </a:prstGeom>
          <a:noFill/>
        </p:spPr>
        <p:txBody>
          <a:bodyPr wrap="none" rtlCol="0">
            <a:spAutoFit/>
          </a:bodyPr>
          <a:lstStyle/>
          <a:p>
            <a:r>
              <a:rPr lang="en-US" sz="2000" b="1" dirty="0" smtClean="0">
                <a:solidFill>
                  <a:srgbClr val="FF0000"/>
                </a:solidFill>
              </a:rPr>
              <a:t>Baseline Ranking Algorithm</a:t>
            </a:r>
            <a:endParaRPr lang="en-GB" sz="2000" b="1" dirty="0">
              <a:solidFill>
                <a:srgbClr val="FF0000"/>
              </a:solidFill>
            </a:endParaRPr>
          </a:p>
        </p:txBody>
      </p:sp>
      <p:sp>
        <p:nvSpPr>
          <p:cNvPr id="9" name="TextBox 8"/>
          <p:cNvSpPr txBox="1"/>
          <p:nvPr/>
        </p:nvSpPr>
        <p:spPr>
          <a:xfrm>
            <a:off x="5334000" y="1219200"/>
            <a:ext cx="2362185" cy="400110"/>
          </a:xfrm>
          <a:prstGeom prst="rect">
            <a:avLst/>
          </a:prstGeom>
          <a:noFill/>
        </p:spPr>
        <p:txBody>
          <a:bodyPr wrap="none" rtlCol="0">
            <a:spAutoFit/>
          </a:bodyPr>
          <a:lstStyle/>
          <a:p>
            <a:r>
              <a:rPr lang="en-US" sz="2000" b="1" dirty="0" smtClean="0">
                <a:solidFill>
                  <a:srgbClr val="FF0000"/>
                </a:solidFill>
              </a:rPr>
              <a:t>My Research Project</a:t>
            </a:r>
            <a:endParaRPr lang="en-GB" sz="2000" b="1" dirty="0">
              <a:solidFill>
                <a:srgbClr val="FF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38539"/>
            <a:ext cx="4460920" cy="438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662040"/>
            <a:ext cx="4851071" cy="446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Right Arrow 4"/>
          <p:cNvSpPr/>
          <p:nvPr/>
        </p:nvSpPr>
        <p:spPr>
          <a:xfrm>
            <a:off x="3332651" y="2133600"/>
            <a:ext cx="2514600" cy="137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Which is better?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 Level Comparisons</a:t>
            </a:r>
            <a:endParaRPr lang="en-US" dirty="0"/>
          </a:p>
        </p:txBody>
      </p:sp>
      <p:pic>
        <p:nvPicPr>
          <p:cNvPr id="962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112" y="2334467"/>
            <a:ext cx="50387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xplosion 1 4"/>
          <p:cNvSpPr/>
          <p:nvPr/>
        </p:nvSpPr>
        <p:spPr>
          <a:xfrm rot="20400000">
            <a:off x="5879466" y="2967094"/>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pic>
        <p:nvPicPr>
          <p:cNvPr id="96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728" y="1873611"/>
            <a:ext cx="3657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712331" y="3043164"/>
            <a:ext cx="1324961" cy="633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a:t>
            </a:r>
            <a:endParaRPr lang="en-GB" dirty="0"/>
          </a:p>
        </p:txBody>
      </p:sp>
      <p:sp>
        <p:nvSpPr>
          <p:cNvPr id="7" name="Right Arrow 6"/>
          <p:cNvSpPr/>
          <p:nvPr/>
        </p:nvSpPr>
        <p:spPr>
          <a:xfrm>
            <a:off x="309082" y="2104040"/>
            <a:ext cx="1728210" cy="939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Is probably </a:t>
            </a:r>
          </a:p>
          <a:p>
            <a:pPr algn="ctr"/>
            <a:r>
              <a:rPr lang="en-US" dirty="0" smtClean="0"/>
              <a:t>better than that</a:t>
            </a:r>
            <a:endParaRPr lang="en-GB" dirty="0"/>
          </a:p>
        </p:txBody>
      </p:sp>
      <p:sp>
        <p:nvSpPr>
          <p:cNvPr id="11" name="TextBox 10"/>
          <p:cNvSpPr txBox="1"/>
          <p:nvPr/>
        </p:nvSpPr>
        <p:spPr>
          <a:xfrm flipH="1">
            <a:off x="6705598" y="6324600"/>
            <a:ext cx="2209802" cy="369332"/>
          </a:xfrm>
          <a:prstGeom prst="rect">
            <a:avLst/>
          </a:prstGeom>
          <a:noFill/>
        </p:spPr>
        <p:txBody>
          <a:bodyPr wrap="square" rtlCol="0">
            <a:spAutoFit/>
          </a:bodyPr>
          <a:lstStyle/>
          <a:p>
            <a:pPr algn="r"/>
            <a:r>
              <a:rPr lang="en-US" dirty="0" smtClean="0"/>
              <a:t>[Joachims, 2002]</a:t>
            </a:r>
            <a:endParaRPr lang="en-US" dirty="0"/>
          </a:p>
        </p:txBody>
      </p:sp>
    </p:spTree>
    <p:extLst>
      <p:ext uri="{BB962C8B-B14F-4D97-AF65-F5344CB8AC3E}">
        <p14:creationId xmlns:p14="http://schemas.microsoft.com/office/powerpoint/2010/main" val="35701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 Level Comparisons</a:t>
            </a:r>
            <a:endParaRPr lang="en-US" dirty="0"/>
          </a:p>
        </p:txBody>
      </p:sp>
      <p:sp>
        <p:nvSpPr>
          <p:cNvPr id="9" name="Content Placeholder 8"/>
          <p:cNvSpPr>
            <a:spLocks noGrp="1"/>
          </p:cNvSpPr>
          <p:nvPr>
            <p:ph idx="1"/>
          </p:nvPr>
        </p:nvSpPr>
        <p:spPr/>
        <p:txBody>
          <a:bodyPr/>
          <a:lstStyle/>
          <a:p>
            <a:r>
              <a:rPr lang="en-US" dirty="0" smtClean="0"/>
              <a:t>There are other alternatives</a:t>
            </a:r>
          </a:p>
          <a:p>
            <a:pPr lvl="1"/>
            <a:r>
              <a:rPr lang="en-US" dirty="0" smtClean="0"/>
              <a:t>Click &gt; Earlier Click</a:t>
            </a:r>
          </a:p>
          <a:p>
            <a:pPr lvl="1"/>
            <a:r>
              <a:rPr lang="en-US" dirty="0" smtClean="0"/>
              <a:t>Last Click &gt; Skip Above</a:t>
            </a:r>
          </a:p>
          <a:p>
            <a:pPr lvl="1"/>
            <a:r>
              <a:rPr lang="en-US" dirty="0" smtClean="0"/>
              <a:t>…</a:t>
            </a:r>
          </a:p>
          <a:p>
            <a:r>
              <a:rPr lang="en-US" dirty="0" smtClean="0"/>
              <a:t>How accurate are they?</a:t>
            </a:r>
            <a:endParaRPr lang="en-GB" dirty="0"/>
          </a:p>
        </p:txBody>
      </p:sp>
      <p:sp>
        <p:nvSpPr>
          <p:cNvPr id="11" name="TextBox 10"/>
          <p:cNvSpPr txBox="1"/>
          <p:nvPr/>
        </p:nvSpPr>
        <p:spPr>
          <a:xfrm flipH="1">
            <a:off x="6705598" y="6324600"/>
            <a:ext cx="2209802" cy="369332"/>
          </a:xfrm>
          <a:prstGeom prst="rect">
            <a:avLst/>
          </a:prstGeom>
          <a:noFill/>
        </p:spPr>
        <p:txBody>
          <a:bodyPr wrap="square" rtlCol="0">
            <a:spAutoFit/>
          </a:bodyPr>
          <a:lstStyle/>
          <a:p>
            <a:pPr algn="r"/>
            <a:r>
              <a:rPr lang="en-US" dirty="0" smtClean="0"/>
              <a:t>[Joachims et al, 2005]</a:t>
            </a:r>
            <a:endParaRPr lang="en-US" dirty="0"/>
          </a:p>
        </p:txBody>
      </p:sp>
      <p:grpSp>
        <p:nvGrpSpPr>
          <p:cNvPr id="4" name="Group 3"/>
          <p:cNvGrpSpPr/>
          <p:nvPr/>
        </p:nvGrpSpPr>
        <p:grpSpPr>
          <a:xfrm>
            <a:off x="2898173" y="4109035"/>
            <a:ext cx="3927969" cy="1819275"/>
            <a:chOff x="2535708" y="3442006"/>
            <a:chExt cx="3927969" cy="1819275"/>
          </a:xfrm>
        </p:grpSpPr>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227" y="3697144"/>
              <a:ext cx="13144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708" y="3442006"/>
              <a:ext cx="27051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764" y="3459019"/>
              <a:ext cx="10953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798428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&gt; Skip Heuristics</a:t>
            </a:r>
            <a:endParaRPr lang="en-US" dirty="0"/>
          </a:p>
        </p:txBody>
      </p:sp>
      <p:sp>
        <p:nvSpPr>
          <p:cNvPr id="3" name="Content Placeholder 2"/>
          <p:cNvSpPr>
            <a:spLocks noGrp="1"/>
          </p:cNvSpPr>
          <p:nvPr>
            <p:ph idx="1"/>
          </p:nvPr>
        </p:nvSpPr>
        <p:spPr>
          <a:xfrm>
            <a:off x="457200" y="1199816"/>
            <a:ext cx="8229600" cy="520656"/>
          </a:xfrm>
        </p:spPr>
        <p:txBody>
          <a:bodyPr>
            <a:normAutofit/>
          </a:bodyPr>
          <a:lstStyle/>
          <a:p>
            <a:pPr marL="0" indent="0">
              <a:buNone/>
            </a:pPr>
            <a:r>
              <a:rPr lang="en-US" sz="2400" dirty="0" smtClean="0"/>
              <a:t>Proposed interpretations of clicks as relative preferences:</a:t>
            </a:r>
            <a:endParaRPr lang="en-US" sz="2400" dirty="0"/>
          </a:p>
        </p:txBody>
      </p:sp>
      <p:pic>
        <p:nvPicPr>
          <p:cNvPr id="4" name="Picture 3" descr="google-screensh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27" y="1791102"/>
            <a:ext cx="4519939" cy="4916698"/>
          </a:xfrm>
          <a:prstGeom prst="rect">
            <a:avLst/>
          </a:prstGeom>
          <a:ln w="6350">
            <a:solidFill>
              <a:schemeClr val="tx1">
                <a:lumMod val="50000"/>
                <a:lumOff val="50000"/>
              </a:schemeClr>
            </a:solidFill>
          </a:ln>
        </p:spPr>
      </p:pic>
      <p:sp>
        <p:nvSpPr>
          <p:cNvPr id="5" name="Rectangle 4"/>
          <p:cNvSpPr/>
          <p:nvPr/>
        </p:nvSpPr>
        <p:spPr>
          <a:xfrm>
            <a:off x="5317500" y="1789134"/>
            <a:ext cx="3517547" cy="2246769"/>
          </a:xfrm>
          <a:prstGeom prst="rect">
            <a:avLst/>
          </a:prstGeom>
        </p:spPr>
        <p:txBody>
          <a:bodyPr wrap="square">
            <a:spAutoFit/>
          </a:bodyPr>
          <a:lstStyle/>
          <a:p>
            <a:pPr marL="285750" indent="-285750">
              <a:spcBef>
                <a:spcPts val="600"/>
              </a:spcBef>
              <a:spcAft>
                <a:spcPts val="600"/>
              </a:spcAft>
              <a:buFont typeface="Arial"/>
              <a:buChar char="•"/>
            </a:pPr>
            <a:r>
              <a:rPr lang="en-US" sz="2000" dirty="0"/>
              <a:t>CLICK &gt; SKIP ABOVE </a:t>
            </a:r>
            <a:endParaRPr lang="en-US" sz="2000" dirty="0" smtClean="0"/>
          </a:p>
          <a:p>
            <a:pPr marL="285750" indent="-285750">
              <a:spcBef>
                <a:spcPts val="600"/>
              </a:spcBef>
              <a:spcAft>
                <a:spcPts val="600"/>
              </a:spcAft>
              <a:buFont typeface="Arial"/>
              <a:buChar char="•"/>
            </a:pPr>
            <a:r>
              <a:rPr lang="en-US" sz="2000" dirty="0" smtClean="0"/>
              <a:t>LAST </a:t>
            </a:r>
            <a:r>
              <a:rPr lang="en-US" sz="2000" dirty="0"/>
              <a:t>CLICK &gt; </a:t>
            </a:r>
            <a:r>
              <a:rPr lang="en-US" sz="2000" dirty="0" smtClean="0"/>
              <a:t>SKIP ABOVE</a:t>
            </a:r>
          </a:p>
          <a:p>
            <a:pPr marL="285750" indent="-285750">
              <a:spcBef>
                <a:spcPts val="600"/>
              </a:spcBef>
              <a:spcAft>
                <a:spcPts val="600"/>
              </a:spcAft>
              <a:buFont typeface="Arial"/>
              <a:buChar char="•"/>
            </a:pPr>
            <a:r>
              <a:rPr lang="en-US" sz="2000" dirty="0" smtClean="0"/>
              <a:t>CLICK </a:t>
            </a:r>
            <a:r>
              <a:rPr lang="en-US" sz="2000" dirty="0"/>
              <a:t>&gt; EARLIER CLICK</a:t>
            </a:r>
          </a:p>
          <a:p>
            <a:pPr marL="285750" indent="-285750">
              <a:spcBef>
                <a:spcPts val="600"/>
              </a:spcBef>
              <a:spcAft>
                <a:spcPts val="600"/>
              </a:spcAft>
              <a:buFont typeface="Arial"/>
              <a:buChar char="•"/>
            </a:pPr>
            <a:r>
              <a:rPr lang="en-US" sz="2000" dirty="0" smtClean="0"/>
              <a:t>LAST </a:t>
            </a:r>
            <a:r>
              <a:rPr lang="en-US" sz="2000" dirty="0"/>
              <a:t>CLICK &gt; SKIP PREVIOUS</a:t>
            </a:r>
          </a:p>
          <a:p>
            <a:pPr marL="285750" indent="-285750">
              <a:spcBef>
                <a:spcPts val="600"/>
              </a:spcBef>
              <a:spcAft>
                <a:spcPts val="600"/>
              </a:spcAft>
              <a:buFont typeface="Arial"/>
              <a:buChar char="•"/>
            </a:pPr>
            <a:r>
              <a:rPr lang="en-US" sz="2000" dirty="0" smtClean="0"/>
              <a:t>CLICK </a:t>
            </a:r>
            <a:r>
              <a:rPr lang="en-US" sz="2000" dirty="0"/>
              <a:t>&gt; NO-CLICK NEXT</a:t>
            </a:r>
          </a:p>
        </p:txBody>
      </p:sp>
      <p:sp>
        <p:nvSpPr>
          <p:cNvPr id="6" name="TextBox 5"/>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Tree>
    <p:extLst>
      <p:ext uri="{BB962C8B-B14F-4D97-AF65-F5344CB8AC3E}">
        <p14:creationId xmlns:p14="http://schemas.microsoft.com/office/powerpoint/2010/main" val="27261653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&gt; Skip Heuristics</a:t>
            </a:r>
            <a:endParaRPr lang="en-US" dirty="0"/>
          </a:p>
        </p:txBody>
      </p:sp>
      <p:sp>
        <p:nvSpPr>
          <p:cNvPr id="3" name="Content Placeholder 2"/>
          <p:cNvSpPr>
            <a:spLocks noGrp="1"/>
          </p:cNvSpPr>
          <p:nvPr>
            <p:ph idx="1"/>
          </p:nvPr>
        </p:nvSpPr>
        <p:spPr>
          <a:xfrm>
            <a:off x="457200" y="1199816"/>
            <a:ext cx="8229600" cy="520656"/>
          </a:xfrm>
        </p:spPr>
        <p:txBody>
          <a:bodyPr>
            <a:normAutofit/>
          </a:bodyPr>
          <a:lstStyle/>
          <a:p>
            <a:pPr marL="0" indent="0">
              <a:buNone/>
            </a:pPr>
            <a:r>
              <a:rPr lang="en-US" sz="2400" dirty="0" smtClean="0"/>
              <a:t>Proposed interpretations of clicks as relative preferences:</a:t>
            </a:r>
            <a:endParaRPr lang="en-US" sz="2400" dirty="0"/>
          </a:p>
        </p:txBody>
      </p:sp>
      <p:pic>
        <p:nvPicPr>
          <p:cNvPr id="4" name="Picture 3" descr="google-screensh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27" y="1791102"/>
            <a:ext cx="4519939" cy="4916698"/>
          </a:xfrm>
          <a:prstGeom prst="rect">
            <a:avLst/>
          </a:prstGeom>
          <a:ln w="6350">
            <a:solidFill>
              <a:schemeClr val="tx1">
                <a:lumMod val="50000"/>
                <a:lumOff val="50000"/>
              </a:schemeClr>
            </a:solidFill>
          </a:ln>
        </p:spPr>
      </p:pic>
      <p:sp>
        <p:nvSpPr>
          <p:cNvPr id="5" name="Rectangle 4"/>
          <p:cNvSpPr/>
          <p:nvPr/>
        </p:nvSpPr>
        <p:spPr>
          <a:xfrm>
            <a:off x="5317500" y="1789134"/>
            <a:ext cx="3517547" cy="2246769"/>
          </a:xfrm>
          <a:prstGeom prst="rect">
            <a:avLst/>
          </a:prstGeom>
        </p:spPr>
        <p:txBody>
          <a:bodyPr wrap="square">
            <a:spAutoFit/>
          </a:bodyPr>
          <a:lstStyle/>
          <a:p>
            <a:pPr marL="285750" indent="-285750">
              <a:spcBef>
                <a:spcPts val="600"/>
              </a:spcBef>
              <a:spcAft>
                <a:spcPts val="600"/>
              </a:spcAft>
              <a:buFont typeface="Arial"/>
              <a:buChar char="•"/>
            </a:pPr>
            <a:r>
              <a:rPr lang="en-US" sz="2000" b="1" dirty="0">
                <a:solidFill>
                  <a:srgbClr val="FF0000"/>
                </a:solidFill>
              </a:rPr>
              <a:t>CLICK &gt; SKIP ABOVE </a:t>
            </a:r>
            <a:endParaRPr lang="en-US" sz="2000" b="1" dirty="0" smtClean="0">
              <a:solidFill>
                <a:srgbClr val="FF0000"/>
              </a:solidFill>
            </a:endParaRPr>
          </a:p>
          <a:p>
            <a:pPr marL="285750" indent="-285750">
              <a:spcBef>
                <a:spcPts val="600"/>
              </a:spcBef>
              <a:spcAft>
                <a:spcPts val="600"/>
              </a:spcAft>
              <a:buFont typeface="Arial"/>
              <a:buChar char="•"/>
            </a:pPr>
            <a:r>
              <a:rPr lang="en-US" sz="2000" dirty="0" smtClean="0"/>
              <a:t>LAST </a:t>
            </a:r>
            <a:r>
              <a:rPr lang="en-US" sz="2000" dirty="0"/>
              <a:t>CLICK &gt; </a:t>
            </a:r>
            <a:r>
              <a:rPr lang="en-US" sz="2000" dirty="0" smtClean="0"/>
              <a:t>SKIP ABOVE</a:t>
            </a:r>
          </a:p>
          <a:p>
            <a:pPr marL="285750" indent="-285750">
              <a:spcBef>
                <a:spcPts val="600"/>
              </a:spcBef>
              <a:spcAft>
                <a:spcPts val="600"/>
              </a:spcAft>
              <a:buFont typeface="Arial"/>
              <a:buChar char="•"/>
            </a:pPr>
            <a:r>
              <a:rPr lang="en-US" sz="2000" dirty="0" smtClean="0"/>
              <a:t>CLICK </a:t>
            </a:r>
            <a:r>
              <a:rPr lang="en-US" sz="2000" dirty="0"/>
              <a:t>&gt; EARLIER CLICK</a:t>
            </a:r>
          </a:p>
          <a:p>
            <a:pPr marL="285750" indent="-285750">
              <a:spcBef>
                <a:spcPts val="600"/>
              </a:spcBef>
              <a:spcAft>
                <a:spcPts val="600"/>
              </a:spcAft>
              <a:buFont typeface="Arial"/>
              <a:buChar char="•"/>
            </a:pPr>
            <a:r>
              <a:rPr lang="en-US" sz="2000" dirty="0" smtClean="0"/>
              <a:t>LAST </a:t>
            </a:r>
            <a:r>
              <a:rPr lang="en-US" sz="2000" dirty="0"/>
              <a:t>CLICK &gt; SKIP PREVIOUS</a:t>
            </a:r>
          </a:p>
          <a:p>
            <a:pPr marL="285750" indent="-285750">
              <a:spcBef>
                <a:spcPts val="600"/>
              </a:spcBef>
              <a:spcAft>
                <a:spcPts val="600"/>
              </a:spcAft>
              <a:buFont typeface="Arial"/>
              <a:buChar char="•"/>
            </a:pPr>
            <a:r>
              <a:rPr lang="en-US" sz="2000" dirty="0" smtClean="0"/>
              <a:t>CLICK </a:t>
            </a:r>
            <a:r>
              <a:rPr lang="en-US" sz="2000" dirty="0"/>
              <a:t>&gt; NO-CLICK NEXT</a:t>
            </a:r>
          </a:p>
        </p:txBody>
      </p:sp>
      <p:sp>
        <p:nvSpPr>
          <p:cNvPr id="6" name="TextBox 5"/>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
        <p:nvSpPr>
          <p:cNvPr id="8" name="TextBox 7"/>
          <p:cNvSpPr txBox="1"/>
          <p:nvPr/>
        </p:nvSpPr>
        <p:spPr>
          <a:xfrm>
            <a:off x="226407" y="2826492"/>
            <a:ext cx="301660" cy="369332"/>
          </a:xfrm>
          <a:prstGeom prst="rect">
            <a:avLst/>
          </a:prstGeom>
          <a:noFill/>
        </p:spPr>
        <p:txBody>
          <a:bodyPr wrap="none" rtlCol="0">
            <a:spAutoFit/>
          </a:bodyPr>
          <a:lstStyle/>
          <a:p>
            <a:r>
              <a:rPr lang="en-US" dirty="0" smtClean="0"/>
              <a:t>1</a:t>
            </a:r>
            <a:endParaRPr lang="en-US" dirty="0"/>
          </a:p>
        </p:txBody>
      </p:sp>
      <p:sp>
        <p:nvSpPr>
          <p:cNvPr id="9" name="TextBox 8"/>
          <p:cNvSpPr txBox="1"/>
          <p:nvPr/>
        </p:nvSpPr>
        <p:spPr>
          <a:xfrm>
            <a:off x="226407" y="3716237"/>
            <a:ext cx="301660" cy="369332"/>
          </a:xfrm>
          <a:prstGeom prst="rect">
            <a:avLst/>
          </a:prstGeom>
          <a:noFill/>
        </p:spPr>
        <p:txBody>
          <a:bodyPr wrap="none" rtlCol="0">
            <a:spAutoFit/>
          </a:bodyPr>
          <a:lstStyle/>
          <a:p>
            <a:r>
              <a:rPr lang="en-US" dirty="0" smtClean="0"/>
              <a:t>2</a:t>
            </a:r>
            <a:endParaRPr lang="en-US" dirty="0"/>
          </a:p>
        </p:txBody>
      </p:sp>
      <p:sp>
        <p:nvSpPr>
          <p:cNvPr id="10" name="TextBox 9"/>
          <p:cNvSpPr txBox="1"/>
          <p:nvPr/>
        </p:nvSpPr>
        <p:spPr>
          <a:xfrm>
            <a:off x="226407" y="4713020"/>
            <a:ext cx="301660" cy="369332"/>
          </a:xfrm>
          <a:prstGeom prst="rect">
            <a:avLst/>
          </a:prstGeom>
          <a:noFill/>
        </p:spPr>
        <p:txBody>
          <a:bodyPr wrap="none" rtlCol="0">
            <a:spAutoFit/>
          </a:bodyPr>
          <a:lstStyle/>
          <a:p>
            <a:r>
              <a:rPr lang="en-US" dirty="0"/>
              <a:t>3</a:t>
            </a:r>
          </a:p>
        </p:txBody>
      </p:sp>
      <p:sp>
        <p:nvSpPr>
          <p:cNvPr id="11" name="TextBox 10"/>
          <p:cNvSpPr txBox="1"/>
          <p:nvPr/>
        </p:nvSpPr>
        <p:spPr>
          <a:xfrm>
            <a:off x="226407" y="5300164"/>
            <a:ext cx="301660"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226407" y="6187713"/>
            <a:ext cx="301660" cy="369332"/>
          </a:xfrm>
          <a:prstGeom prst="rect">
            <a:avLst/>
          </a:prstGeom>
          <a:noFill/>
        </p:spPr>
        <p:txBody>
          <a:bodyPr wrap="none" rtlCol="0">
            <a:spAutoFit/>
          </a:bodyPr>
          <a:lstStyle/>
          <a:p>
            <a:r>
              <a:rPr lang="en-US" dirty="0" smtClean="0"/>
              <a:t>5</a:t>
            </a:r>
            <a:endParaRPr lang="en-US" dirty="0"/>
          </a:p>
        </p:txBody>
      </p:sp>
      <p:sp>
        <p:nvSpPr>
          <p:cNvPr id="14" name="Explosion 1 13"/>
          <p:cNvSpPr/>
          <p:nvPr/>
        </p:nvSpPr>
        <p:spPr>
          <a:xfrm rot="20400000">
            <a:off x="4171418" y="4694457"/>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Tree>
    <p:extLst>
      <p:ext uri="{BB962C8B-B14F-4D97-AF65-F5344CB8AC3E}">
        <p14:creationId xmlns:p14="http://schemas.microsoft.com/office/powerpoint/2010/main" val="3716467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&gt; Skip Heuristics</a:t>
            </a:r>
            <a:endParaRPr lang="en-US" dirty="0"/>
          </a:p>
        </p:txBody>
      </p:sp>
      <p:sp>
        <p:nvSpPr>
          <p:cNvPr id="3" name="Content Placeholder 2"/>
          <p:cNvSpPr>
            <a:spLocks noGrp="1"/>
          </p:cNvSpPr>
          <p:nvPr>
            <p:ph idx="1"/>
          </p:nvPr>
        </p:nvSpPr>
        <p:spPr>
          <a:xfrm>
            <a:off x="457200" y="1199816"/>
            <a:ext cx="8229600" cy="520656"/>
          </a:xfrm>
        </p:spPr>
        <p:txBody>
          <a:bodyPr>
            <a:normAutofit/>
          </a:bodyPr>
          <a:lstStyle/>
          <a:p>
            <a:pPr marL="0" indent="0">
              <a:buNone/>
            </a:pPr>
            <a:r>
              <a:rPr lang="en-US" sz="2400" dirty="0" smtClean="0"/>
              <a:t>Proposed interpretations of clicks as relative preferences:</a:t>
            </a:r>
            <a:endParaRPr lang="en-US" sz="2400" dirty="0"/>
          </a:p>
        </p:txBody>
      </p:sp>
      <p:pic>
        <p:nvPicPr>
          <p:cNvPr id="4" name="Picture 3" descr="google-screensh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27" y="1791102"/>
            <a:ext cx="4519939" cy="4916698"/>
          </a:xfrm>
          <a:prstGeom prst="rect">
            <a:avLst/>
          </a:prstGeom>
          <a:ln w="6350">
            <a:solidFill>
              <a:schemeClr val="tx1">
                <a:lumMod val="50000"/>
                <a:lumOff val="50000"/>
              </a:schemeClr>
            </a:solidFill>
          </a:ln>
        </p:spPr>
      </p:pic>
      <p:sp>
        <p:nvSpPr>
          <p:cNvPr id="5" name="Rectangle 4"/>
          <p:cNvSpPr/>
          <p:nvPr/>
        </p:nvSpPr>
        <p:spPr>
          <a:xfrm>
            <a:off x="5317500" y="1789134"/>
            <a:ext cx="3517547" cy="2246769"/>
          </a:xfrm>
          <a:prstGeom prst="rect">
            <a:avLst/>
          </a:prstGeom>
        </p:spPr>
        <p:txBody>
          <a:bodyPr wrap="square">
            <a:spAutoFit/>
          </a:bodyPr>
          <a:lstStyle/>
          <a:p>
            <a:pPr marL="285750" indent="-285750">
              <a:spcBef>
                <a:spcPts val="600"/>
              </a:spcBef>
              <a:spcAft>
                <a:spcPts val="600"/>
              </a:spcAft>
              <a:buFont typeface="Arial"/>
              <a:buChar char="•"/>
            </a:pPr>
            <a:r>
              <a:rPr lang="en-US" sz="2000" dirty="0"/>
              <a:t>CLICK &gt; SKIP ABOVE </a:t>
            </a:r>
            <a:endParaRPr lang="en-US" sz="2000" dirty="0" smtClean="0"/>
          </a:p>
          <a:p>
            <a:pPr marL="285750" indent="-285750">
              <a:spcBef>
                <a:spcPts val="600"/>
              </a:spcBef>
              <a:spcAft>
                <a:spcPts val="600"/>
              </a:spcAft>
              <a:buFont typeface="Arial"/>
              <a:buChar char="•"/>
            </a:pPr>
            <a:r>
              <a:rPr lang="en-US" sz="2000" b="1" dirty="0" smtClean="0">
                <a:solidFill>
                  <a:srgbClr val="FF0000"/>
                </a:solidFill>
              </a:rPr>
              <a:t>LAST </a:t>
            </a:r>
            <a:r>
              <a:rPr lang="en-US" sz="2000" b="1" dirty="0">
                <a:solidFill>
                  <a:srgbClr val="FF0000"/>
                </a:solidFill>
              </a:rPr>
              <a:t>CLICK &gt; </a:t>
            </a:r>
            <a:r>
              <a:rPr lang="en-US" sz="2000" b="1" dirty="0" smtClean="0">
                <a:solidFill>
                  <a:srgbClr val="FF0000"/>
                </a:solidFill>
              </a:rPr>
              <a:t>SKIP ABOVE</a:t>
            </a:r>
          </a:p>
          <a:p>
            <a:pPr marL="285750" indent="-285750">
              <a:spcBef>
                <a:spcPts val="600"/>
              </a:spcBef>
              <a:spcAft>
                <a:spcPts val="600"/>
              </a:spcAft>
              <a:buFont typeface="Arial"/>
              <a:buChar char="•"/>
            </a:pPr>
            <a:r>
              <a:rPr lang="en-US" sz="2000" dirty="0" smtClean="0"/>
              <a:t>CLICK </a:t>
            </a:r>
            <a:r>
              <a:rPr lang="en-US" sz="2000" dirty="0"/>
              <a:t>&gt; EARLIER CLICK</a:t>
            </a:r>
          </a:p>
          <a:p>
            <a:pPr marL="285750" indent="-285750">
              <a:spcBef>
                <a:spcPts val="600"/>
              </a:spcBef>
              <a:spcAft>
                <a:spcPts val="600"/>
              </a:spcAft>
              <a:buFont typeface="Arial"/>
              <a:buChar char="•"/>
            </a:pPr>
            <a:r>
              <a:rPr lang="en-US" sz="2000" dirty="0" smtClean="0"/>
              <a:t>LAST </a:t>
            </a:r>
            <a:r>
              <a:rPr lang="en-US" sz="2000" dirty="0"/>
              <a:t>CLICK &gt; SKIP PREVIOUS</a:t>
            </a:r>
          </a:p>
          <a:p>
            <a:pPr marL="285750" indent="-285750">
              <a:spcBef>
                <a:spcPts val="600"/>
              </a:spcBef>
              <a:spcAft>
                <a:spcPts val="600"/>
              </a:spcAft>
              <a:buFont typeface="Arial"/>
              <a:buChar char="•"/>
            </a:pPr>
            <a:r>
              <a:rPr lang="en-US" sz="2000" dirty="0" smtClean="0"/>
              <a:t>CLICK </a:t>
            </a:r>
            <a:r>
              <a:rPr lang="en-US" sz="2000" dirty="0"/>
              <a:t>&gt; NO-CLICK NEXT</a:t>
            </a:r>
          </a:p>
        </p:txBody>
      </p:sp>
      <p:sp>
        <p:nvSpPr>
          <p:cNvPr id="6" name="TextBox 5"/>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
        <p:nvSpPr>
          <p:cNvPr id="8" name="TextBox 7"/>
          <p:cNvSpPr txBox="1"/>
          <p:nvPr/>
        </p:nvSpPr>
        <p:spPr>
          <a:xfrm>
            <a:off x="226407" y="2826492"/>
            <a:ext cx="301660" cy="369332"/>
          </a:xfrm>
          <a:prstGeom prst="rect">
            <a:avLst/>
          </a:prstGeom>
          <a:noFill/>
        </p:spPr>
        <p:txBody>
          <a:bodyPr wrap="none" rtlCol="0">
            <a:spAutoFit/>
          </a:bodyPr>
          <a:lstStyle/>
          <a:p>
            <a:r>
              <a:rPr lang="en-US" dirty="0" smtClean="0"/>
              <a:t>1</a:t>
            </a:r>
            <a:endParaRPr lang="en-US" dirty="0"/>
          </a:p>
        </p:txBody>
      </p:sp>
      <p:sp>
        <p:nvSpPr>
          <p:cNvPr id="9" name="TextBox 8"/>
          <p:cNvSpPr txBox="1"/>
          <p:nvPr/>
        </p:nvSpPr>
        <p:spPr>
          <a:xfrm>
            <a:off x="226407" y="3716237"/>
            <a:ext cx="301660" cy="369332"/>
          </a:xfrm>
          <a:prstGeom prst="rect">
            <a:avLst/>
          </a:prstGeom>
          <a:noFill/>
        </p:spPr>
        <p:txBody>
          <a:bodyPr wrap="none" rtlCol="0">
            <a:spAutoFit/>
          </a:bodyPr>
          <a:lstStyle/>
          <a:p>
            <a:r>
              <a:rPr lang="en-US" dirty="0" smtClean="0"/>
              <a:t>2</a:t>
            </a:r>
            <a:endParaRPr lang="en-US" dirty="0"/>
          </a:p>
        </p:txBody>
      </p:sp>
      <p:sp>
        <p:nvSpPr>
          <p:cNvPr id="10" name="TextBox 9"/>
          <p:cNvSpPr txBox="1"/>
          <p:nvPr/>
        </p:nvSpPr>
        <p:spPr>
          <a:xfrm>
            <a:off x="226407" y="4713020"/>
            <a:ext cx="301660" cy="369332"/>
          </a:xfrm>
          <a:prstGeom prst="rect">
            <a:avLst/>
          </a:prstGeom>
          <a:noFill/>
        </p:spPr>
        <p:txBody>
          <a:bodyPr wrap="none" rtlCol="0">
            <a:spAutoFit/>
          </a:bodyPr>
          <a:lstStyle/>
          <a:p>
            <a:r>
              <a:rPr lang="en-US" dirty="0"/>
              <a:t>3</a:t>
            </a:r>
          </a:p>
        </p:txBody>
      </p:sp>
      <p:sp>
        <p:nvSpPr>
          <p:cNvPr id="11" name="TextBox 10"/>
          <p:cNvSpPr txBox="1"/>
          <p:nvPr/>
        </p:nvSpPr>
        <p:spPr>
          <a:xfrm>
            <a:off x="226407" y="5300164"/>
            <a:ext cx="301660"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226407" y="6187713"/>
            <a:ext cx="301660" cy="369332"/>
          </a:xfrm>
          <a:prstGeom prst="rect">
            <a:avLst/>
          </a:prstGeom>
          <a:noFill/>
        </p:spPr>
        <p:txBody>
          <a:bodyPr wrap="none" rtlCol="0">
            <a:spAutoFit/>
          </a:bodyPr>
          <a:lstStyle/>
          <a:p>
            <a:r>
              <a:rPr lang="en-US" dirty="0" smtClean="0"/>
              <a:t>5</a:t>
            </a:r>
            <a:endParaRPr lang="en-US" dirty="0"/>
          </a:p>
        </p:txBody>
      </p:sp>
      <p:sp>
        <p:nvSpPr>
          <p:cNvPr id="14" name="Explosion 1 13"/>
          <p:cNvSpPr/>
          <p:nvPr/>
        </p:nvSpPr>
        <p:spPr>
          <a:xfrm rot="20400000">
            <a:off x="4169227" y="5279401"/>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
        <p:nvSpPr>
          <p:cNvPr id="15" name="Explosion 1 14"/>
          <p:cNvSpPr/>
          <p:nvPr/>
        </p:nvSpPr>
        <p:spPr>
          <a:xfrm rot="20400000">
            <a:off x="4171418" y="3697674"/>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Tree>
    <p:extLst>
      <p:ext uri="{BB962C8B-B14F-4D97-AF65-F5344CB8AC3E}">
        <p14:creationId xmlns:p14="http://schemas.microsoft.com/office/powerpoint/2010/main" val="3716467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&gt; Skip Heuristics</a:t>
            </a:r>
            <a:endParaRPr lang="en-US" dirty="0"/>
          </a:p>
        </p:txBody>
      </p:sp>
      <p:sp>
        <p:nvSpPr>
          <p:cNvPr id="3" name="Content Placeholder 2"/>
          <p:cNvSpPr>
            <a:spLocks noGrp="1"/>
          </p:cNvSpPr>
          <p:nvPr>
            <p:ph idx="1"/>
          </p:nvPr>
        </p:nvSpPr>
        <p:spPr>
          <a:xfrm>
            <a:off x="457200" y="1199816"/>
            <a:ext cx="8229600" cy="520656"/>
          </a:xfrm>
        </p:spPr>
        <p:txBody>
          <a:bodyPr>
            <a:normAutofit/>
          </a:bodyPr>
          <a:lstStyle/>
          <a:p>
            <a:pPr marL="0" indent="0">
              <a:buNone/>
            </a:pPr>
            <a:r>
              <a:rPr lang="en-US" sz="2400" dirty="0" smtClean="0"/>
              <a:t>Proposed interpretations of clicks as relative preferences:</a:t>
            </a:r>
            <a:endParaRPr lang="en-US" sz="2400" dirty="0"/>
          </a:p>
        </p:txBody>
      </p:sp>
      <p:pic>
        <p:nvPicPr>
          <p:cNvPr id="4" name="Picture 3" descr="google-screensh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27" y="1791102"/>
            <a:ext cx="4519939" cy="4916698"/>
          </a:xfrm>
          <a:prstGeom prst="rect">
            <a:avLst/>
          </a:prstGeom>
          <a:ln w="6350">
            <a:solidFill>
              <a:schemeClr val="tx1">
                <a:lumMod val="50000"/>
                <a:lumOff val="50000"/>
              </a:schemeClr>
            </a:solidFill>
          </a:ln>
        </p:spPr>
      </p:pic>
      <p:sp>
        <p:nvSpPr>
          <p:cNvPr id="5" name="Rectangle 4"/>
          <p:cNvSpPr/>
          <p:nvPr/>
        </p:nvSpPr>
        <p:spPr>
          <a:xfrm>
            <a:off x="5317500" y="1789134"/>
            <a:ext cx="3517547" cy="2246769"/>
          </a:xfrm>
          <a:prstGeom prst="rect">
            <a:avLst/>
          </a:prstGeom>
        </p:spPr>
        <p:txBody>
          <a:bodyPr wrap="square">
            <a:spAutoFit/>
          </a:bodyPr>
          <a:lstStyle/>
          <a:p>
            <a:pPr marL="285750" indent="-285750">
              <a:spcBef>
                <a:spcPts val="600"/>
              </a:spcBef>
              <a:spcAft>
                <a:spcPts val="600"/>
              </a:spcAft>
              <a:buFont typeface="Arial"/>
              <a:buChar char="•"/>
            </a:pPr>
            <a:r>
              <a:rPr lang="en-US" sz="2000" dirty="0"/>
              <a:t>CLICK &gt; SKIP ABOVE </a:t>
            </a:r>
            <a:endParaRPr lang="en-US" sz="2000" dirty="0" smtClean="0"/>
          </a:p>
          <a:p>
            <a:pPr marL="285750" indent="-285750">
              <a:spcBef>
                <a:spcPts val="600"/>
              </a:spcBef>
              <a:spcAft>
                <a:spcPts val="600"/>
              </a:spcAft>
              <a:buFont typeface="Arial"/>
              <a:buChar char="•"/>
            </a:pPr>
            <a:r>
              <a:rPr lang="en-US" sz="2000" dirty="0" smtClean="0"/>
              <a:t>LAST </a:t>
            </a:r>
            <a:r>
              <a:rPr lang="en-US" sz="2000" dirty="0"/>
              <a:t>CLICK &gt; </a:t>
            </a:r>
            <a:r>
              <a:rPr lang="en-US" sz="2000" dirty="0" smtClean="0"/>
              <a:t>SKIP ABOVE</a:t>
            </a:r>
          </a:p>
          <a:p>
            <a:pPr marL="285750" indent="-285750">
              <a:spcBef>
                <a:spcPts val="600"/>
              </a:spcBef>
              <a:spcAft>
                <a:spcPts val="600"/>
              </a:spcAft>
              <a:buFont typeface="Arial"/>
              <a:buChar char="•"/>
            </a:pPr>
            <a:r>
              <a:rPr lang="en-US" sz="2000" b="1" dirty="0" smtClean="0">
                <a:solidFill>
                  <a:srgbClr val="FF0000"/>
                </a:solidFill>
              </a:rPr>
              <a:t>CLICK </a:t>
            </a:r>
            <a:r>
              <a:rPr lang="en-US" sz="2000" b="1" dirty="0">
                <a:solidFill>
                  <a:srgbClr val="FF0000"/>
                </a:solidFill>
              </a:rPr>
              <a:t>&gt; EARLIER CLICK</a:t>
            </a:r>
          </a:p>
          <a:p>
            <a:pPr marL="285750" indent="-285750">
              <a:spcBef>
                <a:spcPts val="600"/>
              </a:spcBef>
              <a:spcAft>
                <a:spcPts val="600"/>
              </a:spcAft>
              <a:buFont typeface="Arial"/>
              <a:buChar char="•"/>
            </a:pPr>
            <a:r>
              <a:rPr lang="en-US" sz="2000" dirty="0" smtClean="0"/>
              <a:t>LAST </a:t>
            </a:r>
            <a:r>
              <a:rPr lang="en-US" sz="2000" dirty="0"/>
              <a:t>CLICK &gt; SKIP PREVIOUS</a:t>
            </a:r>
          </a:p>
          <a:p>
            <a:pPr marL="285750" indent="-285750">
              <a:spcBef>
                <a:spcPts val="600"/>
              </a:spcBef>
              <a:spcAft>
                <a:spcPts val="600"/>
              </a:spcAft>
              <a:buFont typeface="Arial"/>
              <a:buChar char="•"/>
            </a:pPr>
            <a:r>
              <a:rPr lang="en-US" sz="2000" dirty="0" smtClean="0"/>
              <a:t>CLICK </a:t>
            </a:r>
            <a:r>
              <a:rPr lang="en-US" sz="2000" dirty="0"/>
              <a:t>&gt; NO-CLICK NEXT</a:t>
            </a:r>
          </a:p>
        </p:txBody>
      </p:sp>
      <p:sp>
        <p:nvSpPr>
          <p:cNvPr id="6" name="TextBox 5"/>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
        <p:nvSpPr>
          <p:cNvPr id="8" name="TextBox 7"/>
          <p:cNvSpPr txBox="1"/>
          <p:nvPr/>
        </p:nvSpPr>
        <p:spPr>
          <a:xfrm>
            <a:off x="226407" y="2826492"/>
            <a:ext cx="301660" cy="369332"/>
          </a:xfrm>
          <a:prstGeom prst="rect">
            <a:avLst/>
          </a:prstGeom>
          <a:noFill/>
        </p:spPr>
        <p:txBody>
          <a:bodyPr wrap="none" rtlCol="0">
            <a:spAutoFit/>
          </a:bodyPr>
          <a:lstStyle/>
          <a:p>
            <a:r>
              <a:rPr lang="en-US" dirty="0" smtClean="0"/>
              <a:t>1</a:t>
            </a:r>
            <a:endParaRPr lang="en-US" dirty="0"/>
          </a:p>
        </p:txBody>
      </p:sp>
      <p:sp>
        <p:nvSpPr>
          <p:cNvPr id="9" name="TextBox 8"/>
          <p:cNvSpPr txBox="1"/>
          <p:nvPr/>
        </p:nvSpPr>
        <p:spPr>
          <a:xfrm>
            <a:off x="226407" y="3716237"/>
            <a:ext cx="301660" cy="369332"/>
          </a:xfrm>
          <a:prstGeom prst="rect">
            <a:avLst/>
          </a:prstGeom>
          <a:noFill/>
        </p:spPr>
        <p:txBody>
          <a:bodyPr wrap="none" rtlCol="0">
            <a:spAutoFit/>
          </a:bodyPr>
          <a:lstStyle/>
          <a:p>
            <a:r>
              <a:rPr lang="en-US" dirty="0" smtClean="0"/>
              <a:t>2</a:t>
            </a:r>
            <a:endParaRPr lang="en-US" dirty="0"/>
          </a:p>
        </p:txBody>
      </p:sp>
      <p:sp>
        <p:nvSpPr>
          <p:cNvPr id="10" name="TextBox 9"/>
          <p:cNvSpPr txBox="1"/>
          <p:nvPr/>
        </p:nvSpPr>
        <p:spPr>
          <a:xfrm>
            <a:off x="226407" y="4713020"/>
            <a:ext cx="301660" cy="369332"/>
          </a:xfrm>
          <a:prstGeom prst="rect">
            <a:avLst/>
          </a:prstGeom>
          <a:noFill/>
        </p:spPr>
        <p:txBody>
          <a:bodyPr wrap="none" rtlCol="0">
            <a:spAutoFit/>
          </a:bodyPr>
          <a:lstStyle/>
          <a:p>
            <a:r>
              <a:rPr lang="en-US" dirty="0"/>
              <a:t>3</a:t>
            </a:r>
          </a:p>
        </p:txBody>
      </p:sp>
      <p:sp>
        <p:nvSpPr>
          <p:cNvPr id="11" name="TextBox 10"/>
          <p:cNvSpPr txBox="1"/>
          <p:nvPr/>
        </p:nvSpPr>
        <p:spPr>
          <a:xfrm>
            <a:off x="226407" y="5300164"/>
            <a:ext cx="301660"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226407" y="6187713"/>
            <a:ext cx="301660" cy="369332"/>
          </a:xfrm>
          <a:prstGeom prst="rect">
            <a:avLst/>
          </a:prstGeom>
          <a:noFill/>
        </p:spPr>
        <p:txBody>
          <a:bodyPr wrap="none" rtlCol="0">
            <a:spAutoFit/>
          </a:bodyPr>
          <a:lstStyle/>
          <a:p>
            <a:r>
              <a:rPr lang="en-US" dirty="0" smtClean="0"/>
              <a:t>5</a:t>
            </a:r>
            <a:endParaRPr lang="en-US" dirty="0"/>
          </a:p>
        </p:txBody>
      </p:sp>
      <p:sp>
        <p:nvSpPr>
          <p:cNvPr id="14" name="Explosion 1 13"/>
          <p:cNvSpPr/>
          <p:nvPr/>
        </p:nvSpPr>
        <p:spPr>
          <a:xfrm rot="20400000">
            <a:off x="4169228" y="6166948"/>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
        <p:nvSpPr>
          <p:cNvPr id="15" name="Explosion 1 14"/>
          <p:cNvSpPr/>
          <p:nvPr/>
        </p:nvSpPr>
        <p:spPr>
          <a:xfrm rot="20400000">
            <a:off x="4171419" y="4694456"/>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Tree>
    <p:extLst>
      <p:ext uri="{BB962C8B-B14F-4D97-AF65-F5344CB8AC3E}">
        <p14:creationId xmlns:p14="http://schemas.microsoft.com/office/powerpoint/2010/main" val="3716467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&gt; Skip Heuristics</a:t>
            </a:r>
            <a:endParaRPr lang="en-US" dirty="0"/>
          </a:p>
        </p:txBody>
      </p:sp>
      <p:sp>
        <p:nvSpPr>
          <p:cNvPr id="3" name="Content Placeholder 2"/>
          <p:cNvSpPr>
            <a:spLocks noGrp="1"/>
          </p:cNvSpPr>
          <p:nvPr>
            <p:ph idx="1"/>
          </p:nvPr>
        </p:nvSpPr>
        <p:spPr>
          <a:xfrm>
            <a:off x="457200" y="1199816"/>
            <a:ext cx="8229600" cy="520656"/>
          </a:xfrm>
        </p:spPr>
        <p:txBody>
          <a:bodyPr>
            <a:normAutofit/>
          </a:bodyPr>
          <a:lstStyle/>
          <a:p>
            <a:pPr marL="0" indent="0">
              <a:buNone/>
            </a:pPr>
            <a:r>
              <a:rPr lang="en-US" sz="2400" dirty="0" smtClean="0"/>
              <a:t>Proposed interpretations of clicks as relative preferences:</a:t>
            </a:r>
            <a:endParaRPr lang="en-US" sz="2400" dirty="0"/>
          </a:p>
        </p:txBody>
      </p:sp>
      <p:pic>
        <p:nvPicPr>
          <p:cNvPr id="4" name="Picture 3" descr="google-screensh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27" y="1791102"/>
            <a:ext cx="4519939" cy="4916698"/>
          </a:xfrm>
          <a:prstGeom prst="rect">
            <a:avLst/>
          </a:prstGeom>
          <a:ln w="6350">
            <a:solidFill>
              <a:schemeClr val="tx1">
                <a:lumMod val="50000"/>
                <a:lumOff val="50000"/>
              </a:schemeClr>
            </a:solidFill>
          </a:ln>
        </p:spPr>
      </p:pic>
      <p:sp>
        <p:nvSpPr>
          <p:cNvPr id="5" name="Rectangle 4"/>
          <p:cNvSpPr/>
          <p:nvPr/>
        </p:nvSpPr>
        <p:spPr>
          <a:xfrm>
            <a:off x="5317500" y="1789134"/>
            <a:ext cx="3517547" cy="2246769"/>
          </a:xfrm>
          <a:prstGeom prst="rect">
            <a:avLst/>
          </a:prstGeom>
        </p:spPr>
        <p:txBody>
          <a:bodyPr wrap="square">
            <a:spAutoFit/>
          </a:bodyPr>
          <a:lstStyle/>
          <a:p>
            <a:pPr marL="285750" indent="-285750">
              <a:spcBef>
                <a:spcPts val="600"/>
              </a:spcBef>
              <a:spcAft>
                <a:spcPts val="600"/>
              </a:spcAft>
              <a:buFont typeface="Arial"/>
              <a:buChar char="•"/>
            </a:pPr>
            <a:r>
              <a:rPr lang="en-US" sz="2000" dirty="0"/>
              <a:t>CLICK &gt; SKIP ABOVE </a:t>
            </a:r>
            <a:endParaRPr lang="en-US" sz="2000" dirty="0" smtClean="0"/>
          </a:p>
          <a:p>
            <a:pPr marL="285750" indent="-285750">
              <a:spcBef>
                <a:spcPts val="600"/>
              </a:spcBef>
              <a:spcAft>
                <a:spcPts val="600"/>
              </a:spcAft>
              <a:buFont typeface="Arial"/>
              <a:buChar char="•"/>
            </a:pPr>
            <a:r>
              <a:rPr lang="en-US" sz="2000" dirty="0" smtClean="0"/>
              <a:t>LAST </a:t>
            </a:r>
            <a:r>
              <a:rPr lang="en-US" sz="2000" dirty="0"/>
              <a:t>CLICK &gt; </a:t>
            </a:r>
            <a:r>
              <a:rPr lang="en-US" sz="2000" dirty="0" smtClean="0"/>
              <a:t>SKIP ABOVE</a:t>
            </a:r>
          </a:p>
          <a:p>
            <a:pPr marL="285750" indent="-285750">
              <a:spcBef>
                <a:spcPts val="600"/>
              </a:spcBef>
              <a:spcAft>
                <a:spcPts val="600"/>
              </a:spcAft>
              <a:buFont typeface="Arial"/>
              <a:buChar char="•"/>
            </a:pPr>
            <a:r>
              <a:rPr lang="en-US" sz="2000" dirty="0" smtClean="0"/>
              <a:t>CLICK </a:t>
            </a:r>
            <a:r>
              <a:rPr lang="en-US" sz="2000" dirty="0"/>
              <a:t>&gt; EARLIER CLICK</a:t>
            </a:r>
          </a:p>
          <a:p>
            <a:pPr marL="285750" indent="-285750">
              <a:spcBef>
                <a:spcPts val="600"/>
              </a:spcBef>
              <a:spcAft>
                <a:spcPts val="600"/>
              </a:spcAft>
              <a:buFont typeface="Arial"/>
              <a:buChar char="•"/>
            </a:pPr>
            <a:r>
              <a:rPr lang="en-US" sz="2000" b="1" dirty="0" smtClean="0">
                <a:solidFill>
                  <a:srgbClr val="FF0000"/>
                </a:solidFill>
              </a:rPr>
              <a:t>LAST </a:t>
            </a:r>
            <a:r>
              <a:rPr lang="en-US" sz="2000" b="1" dirty="0">
                <a:solidFill>
                  <a:srgbClr val="FF0000"/>
                </a:solidFill>
              </a:rPr>
              <a:t>CLICK &gt; SKIP PREVIOUS</a:t>
            </a:r>
          </a:p>
          <a:p>
            <a:pPr marL="285750" indent="-285750">
              <a:spcBef>
                <a:spcPts val="600"/>
              </a:spcBef>
              <a:spcAft>
                <a:spcPts val="600"/>
              </a:spcAft>
              <a:buFont typeface="Arial"/>
              <a:buChar char="•"/>
            </a:pPr>
            <a:r>
              <a:rPr lang="en-US" sz="2000" dirty="0" smtClean="0"/>
              <a:t>CLICK </a:t>
            </a:r>
            <a:r>
              <a:rPr lang="en-US" sz="2000" dirty="0"/>
              <a:t>&gt; NO-CLICK NEXT</a:t>
            </a:r>
          </a:p>
        </p:txBody>
      </p:sp>
      <p:sp>
        <p:nvSpPr>
          <p:cNvPr id="6" name="TextBox 5"/>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
        <p:nvSpPr>
          <p:cNvPr id="8" name="TextBox 7"/>
          <p:cNvSpPr txBox="1"/>
          <p:nvPr/>
        </p:nvSpPr>
        <p:spPr>
          <a:xfrm>
            <a:off x="226407" y="2826492"/>
            <a:ext cx="301660" cy="369332"/>
          </a:xfrm>
          <a:prstGeom prst="rect">
            <a:avLst/>
          </a:prstGeom>
          <a:noFill/>
        </p:spPr>
        <p:txBody>
          <a:bodyPr wrap="none" rtlCol="0">
            <a:spAutoFit/>
          </a:bodyPr>
          <a:lstStyle/>
          <a:p>
            <a:r>
              <a:rPr lang="en-US" dirty="0" smtClean="0"/>
              <a:t>1</a:t>
            </a:r>
            <a:endParaRPr lang="en-US" dirty="0"/>
          </a:p>
        </p:txBody>
      </p:sp>
      <p:sp>
        <p:nvSpPr>
          <p:cNvPr id="9" name="TextBox 8"/>
          <p:cNvSpPr txBox="1"/>
          <p:nvPr/>
        </p:nvSpPr>
        <p:spPr>
          <a:xfrm>
            <a:off x="226407" y="3716237"/>
            <a:ext cx="301660" cy="369332"/>
          </a:xfrm>
          <a:prstGeom prst="rect">
            <a:avLst/>
          </a:prstGeom>
          <a:noFill/>
        </p:spPr>
        <p:txBody>
          <a:bodyPr wrap="none" rtlCol="0">
            <a:spAutoFit/>
          </a:bodyPr>
          <a:lstStyle/>
          <a:p>
            <a:r>
              <a:rPr lang="en-US" dirty="0" smtClean="0"/>
              <a:t>2</a:t>
            </a:r>
            <a:endParaRPr lang="en-US" dirty="0"/>
          </a:p>
        </p:txBody>
      </p:sp>
      <p:sp>
        <p:nvSpPr>
          <p:cNvPr id="10" name="TextBox 9"/>
          <p:cNvSpPr txBox="1"/>
          <p:nvPr/>
        </p:nvSpPr>
        <p:spPr>
          <a:xfrm>
            <a:off x="226407" y="4713020"/>
            <a:ext cx="301660" cy="369332"/>
          </a:xfrm>
          <a:prstGeom prst="rect">
            <a:avLst/>
          </a:prstGeom>
          <a:noFill/>
        </p:spPr>
        <p:txBody>
          <a:bodyPr wrap="none" rtlCol="0">
            <a:spAutoFit/>
          </a:bodyPr>
          <a:lstStyle/>
          <a:p>
            <a:r>
              <a:rPr lang="en-US" dirty="0"/>
              <a:t>3</a:t>
            </a:r>
          </a:p>
        </p:txBody>
      </p:sp>
      <p:sp>
        <p:nvSpPr>
          <p:cNvPr id="11" name="TextBox 10"/>
          <p:cNvSpPr txBox="1"/>
          <p:nvPr/>
        </p:nvSpPr>
        <p:spPr>
          <a:xfrm>
            <a:off x="226407" y="5300164"/>
            <a:ext cx="301660"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226407" y="6187713"/>
            <a:ext cx="301660" cy="369332"/>
          </a:xfrm>
          <a:prstGeom prst="rect">
            <a:avLst/>
          </a:prstGeom>
          <a:noFill/>
        </p:spPr>
        <p:txBody>
          <a:bodyPr wrap="none" rtlCol="0">
            <a:spAutoFit/>
          </a:bodyPr>
          <a:lstStyle/>
          <a:p>
            <a:r>
              <a:rPr lang="en-US" dirty="0" smtClean="0"/>
              <a:t>5</a:t>
            </a:r>
            <a:endParaRPr lang="en-US" dirty="0"/>
          </a:p>
        </p:txBody>
      </p:sp>
      <p:sp>
        <p:nvSpPr>
          <p:cNvPr id="13" name="Explosion 1 12"/>
          <p:cNvSpPr/>
          <p:nvPr/>
        </p:nvSpPr>
        <p:spPr>
          <a:xfrm rot="20400000">
            <a:off x="4169227" y="5279401"/>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
        <p:nvSpPr>
          <p:cNvPr id="14" name="Explosion 1 13"/>
          <p:cNvSpPr/>
          <p:nvPr/>
        </p:nvSpPr>
        <p:spPr>
          <a:xfrm rot="20400000">
            <a:off x="4171418" y="3697674"/>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Tree>
    <p:extLst>
      <p:ext uri="{BB962C8B-B14F-4D97-AF65-F5344CB8AC3E}">
        <p14:creationId xmlns:p14="http://schemas.microsoft.com/office/powerpoint/2010/main" val="3716467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&gt; Skip Heuristics</a:t>
            </a:r>
            <a:endParaRPr lang="en-US" dirty="0"/>
          </a:p>
        </p:txBody>
      </p:sp>
      <p:sp>
        <p:nvSpPr>
          <p:cNvPr id="3" name="Content Placeholder 2"/>
          <p:cNvSpPr>
            <a:spLocks noGrp="1"/>
          </p:cNvSpPr>
          <p:nvPr>
            <p:ph idx="1"/>
          </p:nvPr>
        </p:nvSpPr>
        <p:spPr>
          <a:xfrm>
            <a:off x="457200" y="1199816"/>
            <a:ext cx="8229600" cy="520656"/>
          </a:xfrm>
        </p:spPr>
        <p:txBody>
          <a:bodyPr>
            <a:normAutofit/>
          </a:bodyPr>
          <a:lstStyle/>
          <a:p>
            <a:pPr marL="0" indent="0">
              <a:buNone/>
            </a:pPr>
            <a:r>
              <a:rPr lang="en-US" sz="2400" dirty="0" smtClean="0"/>
              <a:t>Proposed interpretations of clicks as relative preferences:</a:t>
            </a:r>
            <a:endParaRPr lang="en-US" sz="2400" dirty="0"/>
          </a:p>
        </p:txBody>
      </p:sp>
      <p:pic>
        <p:nvPicPr>
          <p:cNvPr id="4" name="Picture 3" descr="google-screensh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27" y="1791102"/>
            <a:ext cx="4519939" cy="4916698"/>
          </a:xfrm>
          <a:prstGeom prst="rect">
            <a:avLst/>
          </a:prstGeom>
          <a:ln w="6350">
            <a:solidFill>
              <a:schemeClr val="tx1">
                <a:lumMod val="50000"/>
                <a:lumOff val="50000"/>
              </a:schemeClr>
            </a:solidFill>
          </a:ln>
        </p:spPr>
      </p:pic>
      <p:sp>
        <p:nvSpPr>
          <p:cNvPr id="5" name="Rectangle 4"/>
          <p:cNvSpPr/>
          <p:nvPr/>
        </p:nvSpPr>
        <p:spPr>
          <a:xfrm>
            <a:off x="5317500" y="1789134"/>
            <a:ext cx="3517547" cy="2246769"/>
          </a:xfrm>
          <a:prstGeom prst="rect">
            <a:avLst/>
          </a:prstGeom>
        </p:spPr>
        <p:txBody>
          <a:bodyPr wrap="square">
            <a:spAutoFit/>
          </a:bodyPr>
          <a:lstStyle/>
          <a:p>
            <a:pPr marL="285750" indent="-285750">
              <a:spcBef>
                <a:spcPts val="600"/>
              </a:spcBef>
              <a:spcAft>
                <a:spcPts val="600"/>
              </a:spcAft>
              <a:buFont typeface="Arial"/>
              <a:buChar char="•"/>
            </a:pPr>
            <a:r>
              <a:rPr lang="en-US" sz="2000" dirty="0"/>
              <a:t>CLICK &gt; SKIP ABOVE </a:t>
            </a:r>
            <a:endParaRPr lang="en-US" sz="2000" dirty="0" smtClean="0"/>
          </a:p>
          <a:p>
            <a:pPr marL="285750" indent="-285750">
              <a:spcBef>
                <a:spcPts val="600"/>
              </a:spcBef>
              <a:spcAft>
                <a:spcPts val="600"/>
              </a:spcAft>
              <a:buFont typeface="Arial"/>
              <a:buChar char="•"/>
            </a:pPr>
            <a:r>
              <a:rPr lang="en-US" sz="2000" dirty="0" smtClean="0"/>
              <a:t>LAST </a:t>
            </a:r>
            <a:r>
              <a:rPr lang="en-US" sz="2000" dirty="0"/>
              <a:t>CLICK &gt; </a:t>
            </a:r>
            <a:r>
              <a:rPr lang="en-US" sz="2000" dirty="0" smtClean="0"/>
              <a:t>SKIP ABOVE</a:t>
            </a:r>
          </a:p>
          <a:p>
            <a:pPr marL="285750" indent="-285750">
              <a:spcBef>
                <a:spcPts val="600"/>
              </a:spcBef>
              <a:spcAft>
                <a:spcPts val="600"/>
              </a:spcAft>
              <a:buFont typeface="Arial"/>
              <a:buChar char="•"/>
            </a:pPr>
            <a:r>
              <a:rPr lang="en-US" sz="2000" dirty="0" smtClean="0"/>
              <a:t>CLICK </a:t>
            </a:r>
            <a:r>
              <a:rPr lang="en-US" sz="2000" dirty="0"/>
              <a:t>&gt; EARLIER CLICK</a:t>
            </a:r>
          </a:p>
          <a:p>
            <a:pPr marL="285750" indent="-285750">
              <a:spcBef>
                <a:spcPts val="600"/>
              </a:spcBef>
              <a:spcAft>
                <a:spcPts val="600"/>
              </a:spcAft>
              <a:buFont typeface="Arial"/>
              <a:buChar char="•"/>
            </a:pPr>
            <a:r>
              <a:rPr lang="en-US" sz="2000" dirty="0" smtClean="0"/>
              <a:t>LAST </a:t>
            </a:r>
            <a:r>
              <a:rPr lang="en-US" sz="2000" dirty="0"/>
              <a:t>CLICK &gt; SKIP PREVIOUS</a:t>
            </a:r>
          </a:p>
          <a:p>
            <a:pPr marL="285750" indent="-285750">
              <a:spcBef>
                <a:spcPts val="600"/>
              </a:spcBef>
              <a:spcAft>
                <a:spcPts val="600"/>
              </a:spcAft>
              <a:buFont typeface="Arial"/>
              <a:buChar char="•"/>
            </a:pPr>
            <a:r>
              <a:rPr lang="en-US" sz="2000" b="1" dirty="0" smtClean="0">
                <a:solidFill>
                  <a:srgbClr val="FF0000"/>
                </a:solidFill>
              </a:rPr>
              <a:t>CLICK </a:t>
            </a:r>
            <a:r>
              <a:rPr lang="en-US" sz="2000" b="1" dirty="0">
                <a:solidFill>
                  <a:srgbClr val="FF0000"/>
                </a:solidFill>
              </a:rPr>
              <a:t>&gt; NO-CLICK NEXT</a:t>
            </a:r>
          </a:p>
        </p:txBody>
      </p:sp>
      <p:sp>
        <p:nvSpPr>
          <p:cNvPr id="6" name="TextBox 5"/>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sp>
        <p:nvSpPr>
          <p:cNvPr id="7" name="Explosion 1 6"/>
          <p:cNvSpPr/>
          <p:nvPr/>
        </p:nvSpPr>
        <p:spPr>
          <a:xfrm rot="20400000">
            <a:off x="4169227" y="4501091"/>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
        <p:nvSpPr>
          <p:cNvPr id="8" name="TextBox 7"/>
          <p:cNvSpPr txBox="1"/>
          <p:nvPr/>
        </p:nvSpPr>
        <p:spPr>
          <a:xfrm>
            <a:off x="226407" y="2826492"/>
            <a:ext cx="301660" cy="369332"/>
          </a:xfrm>
          <a:prstGeom prst="rect">
            <a:avLst/>
          </a:prstGeom>
          <a:noFill/>
        </p:spPr>
        <p:txBody>
          <a:bodyPr wrap="none" rtlCol="0">
            <a:spAutoFit/>
          </a:bodyPr>
          <a:lstStyle/>
          <a:p>
            <a:r>
              <a:rPr lang="en-US" dirty="0" smtClean="0"/>
              <a:t>1</a:t>
            </a:r>
            <a:endParaRPr lang="en-US" dirty="0"/>
          </a:p>
        </p:txBody>
      </p:sp>
      <p:sp>
        <p:nvSpPr>
          <p:cNvPr id="9" name="TextBox 8"/>
          <p:cNvSpPr txBox="1"/>
          <p:nvPr/>
        </p:nvSpPr>
        <p:spPr>
          <a:xfrm>
            <a:off x="226407" y="3716237"/>
            <a:ext cx="301660" cy="369332"/>
          </a:xfrm>
          <a:prstGeom prst="rect">
            <a:avLst/>
          </a:prstGeom>
          <a:noFill/>
        </p:spPr>
        <p:txBody>
          <a:bodyPr wrap="none" rtlCol="0">
            <a:spAutoFit/>
          </a:bodyPr>
          <a:lstStyle/>
          <a:p>
            <a:r>
              <a:rPr lang="en-US" dirty="0" smtClean="0"/>
              <a:t>2</a:t>
            </a:r>
            <a:endParaRPr lang="en-US" dirty="0"/>
          </a:p>
        </p:txBody>
      </p:sp>
      <p:sp>
        <p:nvSpPr>
          <p:cNvPr id="10" name="TextBox 9"/>
          <p:cNvSpPr txBox="1"/>
          <p:nvPr/>
        </p:nvSpPr>
        <p:spPr>
          <a:xfrm>
            <a:off x="226407" y="4713020"/>
            <a:ext cx="301660" cy="369332"/>
          </a:xfrm>
          <a:prstGeom prst="rect">
            <a:avLst/>
          </a:prstGeom>
          <a:noFill/>
        </p:spPr>
        <p:txBody>
          <a:bodyPr wrap="none" rtlCol="0">
            <a:spAutoFit/>
          </a:bodyPr>
          <a:lstStyle/>
          <a:p>
            <a:r>
              <a:rPr lang="en-US" dirty="0"/>
              <a:t>3</a:t>
            </a:r>
          </a:p>
        </p:txBody>
      </p:sp>
      <p:sp>
        <p:nvSpPr>
          <p:cNvPr id="11" name="TextBox 10"/>
          <p:cNvSpPr txBox="1"/>
          <p:nvPr/>
        </p:nvSpPr>
        <p:spPr>
          <a:xfrm>
            <a:off x="226407" y="5300164"/>
            <a:ext cx="301660"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226407" y="6187713"/>
            <a:ext cx="301660"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3716467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&gt; Skip </a:t>
            </a:r>
            <a:r>
              <a:rPr lang="en-US" dirty="0" smtClean="0"/>
              <a:t>Heuristics - Evaluation</a:t>
            </a:r>
            <a:endParaRPr lang="en-US" dirty="0"/>
          </a:p>
        </p:txBody>
      </p:sp>
      <p:sp>
        <p:nvSpPr>
          <p:cNvPr id="3" name="Content Placeholder 2"/>
          <p:cNvSpPr>
            <a:spLocks noGrp="1"/>
          </p:cNvSpPr>
          <p:nvPr>
            <p:ph idx="1"/>
          </p:nvPr>
        </p:nvSpPr>
        <p:spPr>
          <a:xfrm>
            <a:off x="457200" y="1420074"/>
            <a:ext cx="8229600" cy="614455"/>
          </a:xfrm>
        </p:spPr>
        <p:txBody>
          <a:bodyPr>
            <a:normAutofit/>
          </a:bodyPr>
          <a:lstStyle/>
          <a:p>
            <a:pPr marL="0" indent="0">
              <a:buNone/>
            </a:pPr>
            <a:r>
              <a:rPr lang="en-US" sz="2600" dirty="0" smtClean="0"/>
              <a:t>Evaluation against explicit manual preference judgments:</a:t>
            </a:r>
            <a:endParaRPr lang="en-US" sz="2600" dirty="0"/>
          </a:p>
        </p:txBody>
      </p:sp>
      <p:sp>
        <p:nvSpPr>
          <p:cNvPr id="6" name="TextBox 5"/>
          <p:cNvSpPr txBox="1"/>
          <p:nvPr/>
        </p:nvSpPr>
        <p:spPr>
          <a:xfrm>
            <a:off x="591749" y="5178407"/>
            <a:ext cx="4185761" cy="830997"/>
          </a:xfrm>
          <a:prstGeom prst="rect">
            <a:avLst/>
          </a:prstGeom>
          <a:noFill/>
        </p:spPr>
        <p:txBody>
          <a:bodyPr wrap="none" rtlCol="0">
            <a:spAutoFit/>
          </a:bodyPr>
          <a:lstStyle/>
          <a:p>
            <a:pPr marL="342900" indent="-342900">
              <a:buFont typeface="Arial"/>
              <a:buChar char="•"/>
            </a:pPr>
            <a:r>
              <a:rPr lang="en-US" sz="2400" dirty="0" smtClean="0"/>
              <a:t>High accuracy (up to 80%)</a:t>
            </a:r>
          </a:p>
          <a:p>
            <a:pPr marL="342900" indent="-342900">
              <a:buFont typeface="Arial"/>
              <a:buChar char="•"/>
            </a:pPr>
            <a:r>
              <a:rPr lang="en-US" sz="2400" dirty="0" smtClean="0"/>
              <a:t>May suffer from position bias</a:t>
            </a:r>
          </a:p>
        </p:txBody>
      </p:sp>
      <p:sp>
        <p:nvSpPr>
          <p:cNvPr id="8" name="TextBox 7"/>
          <p:cNvSpPr txBox="1"/>
          <p:nvPr/>
        </p:nvSpPr>
        <p:spPr>
          <a:xfrm flipH="1">
            <a:off x="6193776" y="6324600"/>
            <a:ext cx="2819402" cy="369332"/>
          </a:xfrm>
          <a:prstGeom prst="rect">
            <a:avLst/>
          </a:prstGeom>
          <a:noFill/>
        </p:spPr>
        <p:txBody>
          <a:bodyPr wrap="square" rtlCol="0">
            <a:spAutoFit/>
          </a:bodyPr>
          <a:lstStyle/>
          <a:p>
            <a:pPr algn="r"/>
            <a:r>
              <a:rPr lang="en-US" dirty="0" smtClean="0"/>
              <a:t>[Joachims et al. 2005, 2007]</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19872634"/>
              </p:ext>
            </p:extLst>
          </p:nvPr>
        </p:nvGraphicFramePr>
        <p:xfrm>
          <a:off x="587469" y="2179489"/>
          <a:ext cx="4595522" cy="2773680"/>
        </p:xfrm>
        <a:graphic>
          <a:graphicData uri="http://schemas.openxmlformats.org/drawingml/2006/table">
            <a:tbl>
              <a:tblPr firstRow="1" bandRow="1">
                <a:tableStyleId>{69C7853C-536D-4A76-A0AE-DD22124D55A5}</a:tableStyleId>
              </a:tblPr>
              <a:tblGrid>
                <a:gridCol w="3048000"/>
                <a:gridCol w="1547522"/>
              </a:tblGrid>
              <a:tr h="370840">
                <a:tc>
                  <a:txBody>
                    <a:bodyPr/>
                    <a:lstStyle/>
                    <a:p>
                      <a:r>
                        <a:rPr lang="en-US" sz="2000" dirty="0" smtClean="0"/>
                        <a:t>Method</a:t>
                      </a:r>
                      <a:endParaRPr lang="en-US" sz="2000" dirty="0"/>
                    </a:p>
                  </a:txBody>
                  <a:tcPr/>
                </a:tc>
                <a:tc>
                  <a:txBody>
                    <a:bodyPr/>
                    <a:lstStyle/>
                    <a:p>
                      <a:r>
                        <a:rPr lang="en-US" sz="2000" dirty="0" smtClean="0"/>
                        <a:t>Accuracy</a:t>
                      </a:r>
                      <a:endParaRPr lang="en-US" sz="2000" dirty="0"/>
                    </a:p>
                  </a:txBody>
                  <a:tcPr/>
                </a:tc>
              </a:tr>
              <a:tr h="370840">
                <a:tc>
                  <a:txBody>
                    <a:bodyPr/>
                    <a:lstStyle/>
                    <a:p>
                      <a:r>
                        <a:rPr lang="en-US" sz="2000" dirty="0" smtClean="0"/>
                        <a:t>Click &gt; Skip Above</a:t>
                      </a:r>
                      <a:endParaRPr lang="en-US" sz="2000" dirty="0"/>
                    </a:p>
                  </a:txBody>
                  <a:tcPr/>
                </a:tc>
                <a:tc>
                  <a:txBody>
                    <a:bodyPr/>
                    <a:lstStyle/>
                    <a:p>
                      <a:r>
                        <a:rPr lang="en-US" sz="2000" b="1" dirty="0" smtClean="0"/>
                        <a:t>78.2</a:t>
                      </a:r>
                      <a:r>
                        <a:rPr lang="en-US" sz="2000" dirty="0" smtClean="0"/>
                        <a:t> ±  5.6</a:t>
                      </a:r>
                      <a:endParaRPr lang="en-US" sz="2000" dirty="0"/>
                    </a:p>
                  </a:txBody>
                  <a:tcPr/>
                </a:tc>
              </a:tr>
              <a:tr h="370840">
                <a:tc>
                  <a:txBody>
                    <a:bodyPr/>
                    <a:lstStyle/>
                    <a:p>
                      <a:r>
                        <a:rPr lang="en-US" sz="2000" dirty="0" smtClean="0"/>
                        <a:t>Last Click</a:t>
                      </a:r>
                      <a:r>
                        <a:rPr lang="en-US" sz="2000" baseline="0" dirty="0" smtClean="0"/>
                        <a:t> &gt; Skip Above</a:t>
                      </a:r>
                      <a:endParaRPr lang="en-US" sz="2000" dirty="0"/>
                    </a:p>
                  </a:txBody>
                  <a:tcPr/>
                </a:tc>
                <a:tc>
                  <a:txBody>
                    <a:bodyPr/>
                    <a:lstStyle/>
                    <a:p>
                      <a:r>
                        <a:rPr lang="en-US" sz="2000" b="1" dirty="0" smtClean="0"/>
                        <a:t>80.9</a:t>
                      </a:r>
                      <a:r>
                        <a:rPr lang="en-US" sz="2000" dirty="0" smtClean="0"/>
                        <a:t> ±  5.1</a:t>
                      </a:r>
                      <a:endParaRPr lang="en-US" sz="2000" dirty="0"/>
                    </a:p>
                  </a:txBody>
                  <a:tcPr/>
                </a:tc>
              </a:tr>
              <a:tr h="370840">
                <a:tc>
                  <a:txBody>
                    <a:bodyPr/>
                    <a:lstStyle/>
                    <a:p>
                      <a:r>
                        <a:rPr lang="en-US" sz="2000" dirty="0" smtClean="0"/>
                        <a:t>Click &gt; Earlier</a:t>
                      </a:r>
                      <a:r>
                        <a:rPr lang="en-US" sz="2000" baseline="0" dirty="0" smtClean="0"/>
                        <a:t> Click</a:t>
                      </a:r>
                      <a:endParaRPr lang="en-US" sz="2000" dirty="0"/>
                    </a:p>
                  </a:txBody>
                  <a:tcPr/>
                </a:tc>
                <a:tc>
                  <a:txBody>
                    <a:bodyPr/>
                    <a:lstStyle/>
                    <a:p>
                      <a:r>
                        <a:rPr lang="en-US" sz="2000" b="1" dirty="0" smtClean="0"/>
                        <a:t>64.3</a:t>
                      </a:r>
                      <a:r>
                        <a:rPr lang="en-US" sz="2000" dirty="0" smtClean="0"/>
                        <a:t> ± 15.4</a:t>
                      </a:r>
                      <a:endParaRPr lang="en-US" sz="2000" dirty="0"/>
                    </a:p>
                  </a:txBody>
                  <a:tcPr/>
                </a:tc>
              </a:tr>
              <a:tr h="370840">
                <a:tc>
                  <a:txBody>
                    <a:bodyPr/>
                    <a:lstStyle/>
                    <a:p>
                      <a:r>
                        <a:rPr lang="en-US" sz="2000" dirty="0" smtClean="0"/>
                        <a:t>Click &gt; Skip Previous</a:t>
                      </a:r>
                      <a:endParaRPr lang="en-US" sz="2000" dirty="0"/>
                    </a:p>
                  </a:txBody>
                  <a:tcPr/>
                </a:tc>
                <a:tc>
                  <a:txBody>
                    <a:bodyPr/>
                    <a:lstStyle/>
                    <a:p>
                      <a:r>
                        <a:rPr lang="en-US" sz="2000" b="1" dirty="0" smtClean="0"/>
                        <a:t>80.7</a:t>
                      </a:r>
                      <a:r>
                        <a:rPr lang="en-US" sz="2000" dirty="0" smtClean="0"/>
                        <a:t> ±  9.6</a:t>
                      </a:r>
                      <a:endParaRPr lang="en-US" sz="2000" dirty="0"/>
                    </a:p>
                  </a:txBody>
                  <a:tcPr/>
                </a:tc>
              </a:tr>
              <a:tr h="370840">
                <a:tc>
                  <a:txBody>
                    <a:bodyPr/>
                    <a:lstStyle/>
                    <a:p>
                      <a:r>
                        <a:rPr lang="en-US" sz="2000" dirty="0" smtClean="0"/>
                        <a:t>Click &gt; No</a:t>
                      </a:r>
                      <a:r>
                        <a:rPr lang="en-US" sz="2000" baseline="0" dirty="0" smtClean="0"/>
                        <a:t> Click Next</a:t>
                      </a:r>
                      <a:endParaRPr lang="en-US" sz="2000" dirty="0"/>
                    </a:p>
                  </a:txBody>
                  <a:tcPr>
                    <a:lnB w="28575" cap="flat" cmpd="sng" algn="ctr">
                      <a:solidFill>
                        <a:prstClr val="white"/>
                      </a:solidFill>
                      <a:prstDash val="solid"/>
                      <a:round/>
                      <a:headEnd type="none" w="med" len="med"/>
                      <a:tailEnd type="none" w="med" len="med"/>
                    </a:lnB>
                  </a:tcPr>
                </a:tc>
                <a:tc>
                  <a:txBody>
                    <a:bodyPr/>
                    <a:lstStyle/>
                    <a:p>
                      <a:r>
                        <a:rPr lang="en-US" sz="2000" b="1" dirty="0" smtClean="0"/>
                        <a:t>67.4</a:t>
                      </a:r>
                      <a:r>
                        <a:rPr lang="en-US" sz="2000" dirty="0" smtClean="0"/>
                        <a:t> ±  8.2</a:t>
                      </a:r>
                    </a:p>
                  </a:txBody>
                  <a:tcPr>
                    <a:lnB w="28575" cap="flat" cmpd="sng" algn="ctr">
                      <a:solidFill>
                        <a:prstClr val="white"/>
                      </a:solidFill>
                      <a:prstDash val="solid"/>
                      <a:round/>
                      <a:headEnd type="none" w="med" len="med"/>
                      <a:tailEnd type="none" w="med" len="med"/>
                    </a:lnB>
                  </a:tcPr>
                </a:tc>
              </a:tr>
              <a:tr h="370840">
                <a:tc>
                  <a:txBody>
                    <a:bodyPr/>
                    <a:lstStyle/>
                    <a:p>
                      <a:r>
                        <a:rPr lang="en-US" sz="2000" b="1" dirty="0" smtClean="0">
                          <a:solidFill>
                            <a:schemeClr val="bg1"/>
                          </a:solidFill>
                        </a:rPr>
                        <a:t>Inter-Judge Agreement</a:t>
                      </a:r>
                      <a:endParaRPr lang="en-US" sz="2000" b="1" dirty="0">
                        <a:solidFill>
                          <a:schemeClr val="bg1"/>
                        </a:solidFill>
                      </a:endParaRPr>
                    </a:p>
                  </a:txBody>
                  <a:tcPr>
                    <a:lnT w="28575" cap="flat" cmpd="sng" algn="ctr">
                      <a:solidFill>
                        <a:prstClr val="white"/>
                      </a:solidFill>
                      <a:prstDash val="solid"/>
                      <a:round/>
                      <a:headEnd type="none" w="med" len="med"/>
                      <a:tailEnd type="none" w="med" len="med"/>
                    </a:lnT>
                    <a:solidFill>
                      <a:schemeClr val="accent3"/>
                    </a:solidFill>
                  </a:tcPr>
                </a:tc>
                <a:tc>
                  <a:txBody>
                    <a:bodyPr/>
                    <a:lstStyle/>
                    <a:p>
                      <a:r>
                        <a:rPr lang="en-US" sz="2000" b="1" dirty="0" smtClean="0">
                          <a:solidFill>
                            <a:schemeClr val="bg1"/>
                          </a:solidFill>
                        </a:rPr>
                        <a:t>86.4</a:t>
                      </a:r>
                    </a:p>
                  </a:txBody>
                  <a:tcPr>
                    <a:lnT w="28575" cap="flat" cmpd="sng" algn="ctr">
                      <a:solidFill>
                        <a:prstClr val="white"/>
                      </a:solidFill>
                      <a:prstDash val="solid"/>
                      <a:round/>
                      <a:headEnd type="none" w="med" len="med"/>
                      <a:tailEnd type="none" w="med" len="med"/>
                    </a:lnT>
                    <a:solidFill>
                      <a:schemeClr val="accent3"/>
                    </a:solidFill>
                  </a:tcPr>
                </a:tc>
              </a:tr>
            </a:tbl>
          </a:graphicData>
        </a:graphic>
      </p:graphicFrame>
    </p:spTree>
    <p:extLst>
      <p:ext uri="{BB962C8B-B14F-4D97-AF65-F5344CB8AC3E}">
        <p14:creationId xmlns:p14="http://schemas.microsoft.com/office/powerpoint/2010/main" val="13158175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FairPairs</a:t>
            </a:r>
            <a:endParaRPr lang="en-GB" dirty="0"/>
          </a:p>
        </p:txBody>
      </p:sp>
      <p:sp>
        <p:nvSpPr>
          <p:cNvPr id="3" name="Content Placeholder 2"/>
          <p:cNvSpPr>
            <a:spLocks noGrp="1"/>
          </p:cNvSpPr>
          <p:nvPr>
            <p:ph idx="1"/>
          </p:nvPr>
        </p:nvSpPr>
        <p:spPr>
          <a:xfrm>
            <a:off x="457200" y="1295400"/>
            <a:ext cx="8229600" cy="4991100"/>
          </a:xfrm>
        </p:spPr>
        <p:txBody>
          <a:bodyPr>
            <a:normAutofit lnSpcReduction="10000"/>
          </a:bodyPr>
          <a:lstStyle/>
          <a:p>
            <a:r>
              <a:rPr lang="en-US"/>
              <a:t>We </a:t>
            </a:r>
            <a:r>
              <a:rPr lang="en-US" smtClean="0"/>
              <a:t>can </a:t>
            </a:r>
            <a:r>
              <a:rPr lang="en-US" dirty="0"/>
              <a:t>only observe that lower &gt; higher</a:t>
            </a:r>
          </a:p>
          <a:p>
            <a:r>
              <a:rPr lang="en-US" dirty="0"/>
              <a:t>So randomly reorder pairs of documents</a:t>
            </a:r>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0" indent="0">
              <a:buNone/>
            </a:pPr>
            <a:endParaRPr lang="en-US" dirty="0"/>
          </a:p>
          <a:p>
            <a:endParaRPr lang="en-US" dirty="0"/>
          </a:p>
          <a:p>
            <a:endParaRPr lang="en-US" dirty="0"/>
          </a:p>
          <a:p>
            <a:endParaRPr lang="en-US" dirty="0"/>
          </a:p>
          <a:p>
            <a:endParaRPr lang="en-US" dirty="0"/>
          </a:p>
          <a:p>
            <a:endParaRPr lang="en-US" dirty="0"/>
          </a:p>
        </p:txBody>
      </p:sp>
      <p:sp>
        <p:nvSpPr>
          <p:cNvPr id="7" name="Rectangle 6"/>
          <p:cNvSpPr/>
          <p:nvPr/>
        </p:nvSpPr>
        <p:spPr>
          <a:xfrm>
            <a:off x="4802428" y="2860936"/>
            <a:ext cx="1555389" cy="4608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2</a:t>
            </a:r>
            <a:endParaRPr lang="en-GB" dirty="0"/>
          </a:p>
        </p:txBody>
      </p:sp>
      <p:sp>
        <p:nvSpPr>
          <p:cNvPr id="8" name="Rectangle 7"/>
          <p:cNvSpPr/>
          <p:nvPr/>
        </p:nvSpPr>
        <p:spPr>
          <a:xfrm>
            <a:off x="4802427" y="3474300"/>
            <a:ext cx="1555389" cy="46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1</a:t>
            </a:r>
            <a:endParaRPr lang="en-GB" dirty="0"/>
          </a:p>
        </p:txBody>
      </p:sp>
      <p:sp>
        <p:nvSpPr>
          <p:cNvPr id="11" name="Rectangle 10"/>
          <p:cNvSpPr/>
          <p:nvPr/>
        </p:nvSpPr>
        <p:spPr>
          <a:xfrm>
            <a:off x="4796042" y="4087664"/>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810840" y="4701028"/>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1518829" y="2852930"/>
            <a:ext cx="1555389" cy="46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1</a:t>
            </a:r>
            <a:endParaRPr lang="en-GB" dirty="0"/>
          </a:p>
        </p:txBody>
      </p:sp>
      <p:sp>
        <p:nvSpPr>
          <p:cNvPr id="21" name="Rectangle 20"/>
          <p:cNvSpPr/>
          <p:nvPr/>
        </p:nvSpPr>
        <p:spPr>
          <a:xfrm>
            <a:off x="1504031" y="4081880"/>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1518829" y="4696354"/>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514063" y="3467405"/>
            <a:ext cx="1555389" cy="4608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2</a:t>
            </a:r>
            <a:endParaRPr lang="en-GB" dirty="0"/>
          </a:p>
        </p:txBody>
      </p:sp>
      <p:sp>
        <p:nvSpPr>
          <p:cNvPr id="24" name="TextBox 23"/>
          <p:cNvSpPr txBox="1"/>
          <p:nvPr/>
        </p:nvSpPr>
        <p:spPr>
          <a:xfrm>
            <a:off x="1314972" y="2448943"/>
            <a:ext cx="2083327" cy="369332"/>
          </a:xfrm>
          <a:prstGeom prst="rect">
            <a:avLst/>
          </a:prstGeom>
          <a:noFill/>
        </p:spPr>
        <p:txBody>
          <a:bodyPr wrap="none" rtlCol="0">
            <a:spAutoFit/>
          </a:bodyPr>
          <a:lstStyle/>
          <a:p>
            <a:r>
              <a:rPr lang="en-US" dirty="0" smtClean="0"/>
              <a:t>Half the time, show:</a:t>
            </a:r>
            <a:endParaRPr lang="en-GB" dirty="0"/>
          </a:p>
        </p:txBody>
      </p:sp>
      <p:sp>
        <p:nvSpPr>
          <p:cNvPr id="25" name="TextBox 24"/>
          <p:cNvSpPr txBox="1"/>
          <p:nvPr/>
        </p:nvSpPr>
        <p:spPr>
          <a:xfrm>
            <a:off x="4592185" y="2483598"/>
            <a:ext cx="2168542" cy="369332"/>
          </a:xfrm>
          <a:prstGeom prst="rect">
            <a:avLst/>
          </a:prstGeom>
          <a:noFill/>
        </p:spPr>
        <p:txBody>
          <a:bodyPr wrap="none" rtlCol="0">
            <a:spAutoFit/>
          </a:bodyPr>
          <a:lstStyle/>
          <a:p>
            <a:r>
              <a:rPr lang="en-US" dirty="0" smtClean="0"/>
              <a:t>The other half, show:</a:t>
            </a:r>
            <a:endParaRPr lang="en-GB" dirty="0"/>
          </a:p>
        </p:txBody>
      </p:sp>
      <p:grpSp>
        <p:nvGrpSpPr>
          <p:cNvPr id="29" name="Group 28"/>
          <p:cNvGrpSpPr/>
          <p:nvPr/>
        </p:nvGrpSpPr>
        <p:grpSpPr>
          <a:xfrm>
            <a:off x="2997236" y="3375199"/>
            <a:ext cx="4128846" cy="555225"/>
            <a:chOff x="2997236" y="3375199"/>
            <a:chExt cx="4128846" cy="555225"/>
          </a:xfrm>
        </p:grpSpPr>
        <p:sp>
          <p:nvSpPr>
            <p:cNvPr id="26" name="Explosion 1 25"/>
            <p:cNvSpPr/>
            <p:nvPr/>
          </p:nvSpPr>
          <p:spPr>
            <a:xfrm rot="20400000">
              <a:off x="2997236" y="3375199"/>
              <a:ext cx="813047" cy="5552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Click</a:t>
              </a:r>
              <a:endParaRPr lang="en-GB" sz="1100" b="1" dirty="0">
                <a:solidFill>
                  <a:schemeClr val="tx1"/>
                </a:solidFill>
              </a:endParaRPr>
            </a:p>
          </p:txBody>
        </p:sp>
        <p:sp>
          <p:nvSpPr>
            <p:cNvPr id="28" name="Explosion 1 27"/>
            <p:cNvSpPr/>
            <p:nvPr/>
          </p:nvSpPr>
          <p:spPr>
            <a:xfrm rot="20400000">
              <a:off x="6313035" y="3375200"/>
              <a:ext cx="813047" cy="5552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Click</a:t>
              </a:r>
              <a:endParaRPr lang="en-GB" sz="1100" b="1" dirty="0">
                <a:solidFill>
                  <a:schemeClr val="tx1"/>
                </a:solidFill>
              </a:endParaRPr>
            </a:p>
          </p:txBody>
        </p:sp>
      </p:grpSp>
      <p:sp>
        <p:nvSpPr>
          <p:cNvPr id="30" name="Left-Right Arrow 29"/>
          <p:cNvSpPr/>
          <p:nvPr/>
        </p:nvSpPr>
        <p:spPr>
          <a:xfrm>
            <a:off x="3905661" y="3066650"/>
            <a:ext cx="2111274" cy="1172322"/>
          </a:xfrm>
          <a:prstGeom prst="leftRightArrow">
            <a:avLst>
              <a:gd name="adj1" fmla="val 62648"/>
              <a:gd name="adj2" fmla="val 3805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happens more often?</a:t>
            </a:r>
            <a:endParaRPr lang="en-GB" dirty="0"/>
          </a:p>
        </p:txBody>
      </p:sp>
      <p:sp>
        <p:nvSpPr>
          <p:cNvPr id="31" name="TextBox 30"/>
          <p:cNvSpPr txBox="1"/>
          <p:nvPr/>
        </p:nvSpPr>
        <p:spPr>
          <a:xfrm>
            <a:off x="6377088" y="5173407"/>
            <a:ext cx="2618024" cy="369332"/>
          </a:xfrm>
          <a:prstGeom prst="rect">
            <a:avLst/>
          </a:prstGeom>
          <a:noFill/>
        </p:spPr>
        <p:txBody>
          <a:bodyPr wrap="none" rtlCol="0">
            <a:spAutoFit/>
          </a:bodyPr>
          <a:lstStyle/>
          <a:p>
            <a:r>
              <a:rPr lang="en-US" dirty="0" smtClean="0"/>
              <a:t>[Radlinski &amp; Joachims ‘07]</a:t>
            </a:r>
            <a:endParaRPr lang="en-GB" dirty="0"/>
          </a:p>
        </p:txBody>
      </p:sp>
    </p:spTree>
    <p:extLst>
      <p:ext uri="{BB962C8B-B14F-4D97-AF65-F5344CB8AC3E}">
        <p14:creationId xmlns:p14="http://schemas.microsoft.com/office/powerpoint/2010/main" val="393201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Evaluation Goals</a:t>
            </a:r>
            <a:endParaRPr lang="en-US" dirty="0"/>
          </a:p>
        </p:txBody>
      </p:sp>
      <p:sp>
        <p:nvSpPr>
          <p:cNvPr id="3" name="Content Placeholder 2"/>
          <p:cNvSpPr>
            <a:spLocks noGrp="1"/>
          </p:cNvSpPr>
          <p:nvPr>
            <p:ph idx="1"/>
          </p:nvPr>
        </p:nvSpPr>
        <p:spPr>
          <a:xfrm>
            <a:off x="457200" y="1476910"/>
            <a:ext cx="8229600" cy="5181600"/>
          </a:xfrm>
        </p:spPr>
        <p:txBody>
          <a:bodyPr>
            <a:noAutofit/>
          </a:bodyPr>
          <a:lstStyle/>
          <a:p>
            <a:r>
              <a:rPr lang="en-US" sz="2800" dirty="0" smtClean="0"/>
              <a:t>Correctness</a:t>
            </a:r>
          </a:p>
          <a:p>
            <a:pPr lvl="1"/>
            <a:r>
              <a:rPr lang="en-US" sz="2400" dirty="0" smtClean="0"/>
              <a:t>If my evaluation says that my ranking method is better than a baseline, would users really agree?</a:t>
            </a:r>
          </a:p>
          <a:p>
            <a:pPr lvl="1"/>
            <a:r>
              <a:rPr lang="en-US" sz="2400" dirty="0" smtClean="0"/>
              <a:t>If my evaluation says that my ranking method isn’t better than the baseline, is that true?</a:t>
            </a:r>
          </a:p>
          <a:p>
            <a:pPr>
              <a:spcBef>
                <a:spcPts val="1200"/>
              </a:spcBef>
            </a:pPr>
            <a:r>
              <a:rPr lang="en-US" sz="2800" dirty="0"/>
              <a:t>Practicality</a:t>
            </a:r>
          </a:p>
          <a:p>
            <a:pPr lvl="1"/>
            <a:r>
              <a:rPr lang="en-US" sz="2400" dirty="0"/>
              <a:t>If I’m a researcher with a small group, can I really use this evaluation method in practice?</a:t>
            </a:r>
          </a:p>
          <a:p>
            <a:pPr>
              <a:spcBef>
                <a:spcPts val="1200"/>
              </a:spcBef>
            </a:pPr>
            <a:r>
              <a:rPr lang="en-US" sz="2800" dirty="0" smtClean="0"/>
              <a:t>Efficiency</a:t>
            </a:r>
          </a:p>
          <a:p>
            <a:pPr lvl="1"/>
            <a:r>
              <a:rPr lang="en-US" sz="2400" dirty="0" smtClean="0"/>
              <a:t>I want to make the best use of my resources: How do  I best trade off time/cost and sensitivity to changes?</a:t>
            </a:r>
          </a:p>
          <a:p>
            <a:pPr lvl="1"/>
            <a:endParaRPr lang="en-US" sz="1900" dirty="0" smtClean="0"/>
          </a:p>
          <a:p>
            <a:endParaRPr lang="en-US" dirty="0"/>
          </a:p>
        </p:txBody>
      </p:sp>
    </p:spTree>
    <p:extLst>
      <p:ext uri="{BB962C8B-B14F-4D97-AF65-F5344CB8AC3E}">
        <p14:creationId xmlns:p14="http://schemas.microsoft.com/office/powerpoint/2010/main" val="3999420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FairPairs</a:t>
            </a:r>
            <a:endParaRPr lang="en-GB" dirty="0"/>
          </a:p>
        </p:txBody>
      </p:sp>
      <p:sp>
        <p:nvSpPr>
          <p:cNvPr id="3" name="Content Placeholder 2"/>
          <p:cNvSpPr>
            <a:spLocks noGrp="1"/>
          </p:cNvSpPr>
          <p:nvPr>
            <p:ph idx="1"/>
          </p:nvPr>
        </p:nvSpPr>
        <p:spPr>
          <a:xfrm>
            <a:off x="457200" y="1295400"/>
            <a:ext cx="8229600" cy="5244378"/>
          </a:xfrm>
        </p:spPr>
        <p:txBody>
          <a:bodyPr>
            <a:normAutofit lnSpcReduction="10000"/>
          </a:bodyPr>
          <a:lstStyle/>
          <a:p>
            <a:r>
              <a:rPr lang="en-US" dirty="0" smtClean="0"/>
              <a:t>We can only observe that lower &gt; higher</a:t>
            </a:r>
          </a:p>
          <a:p>
            <a:r>
              <a:rPr lang="en-US" dirty="0" smtClean="0"/>
              <a:t>So randomly reorder pairs of documents</a:t>
            </a:r>
          </a:p>
          <a:p>
            <a:endParaRPr lang="en-US" dirty="0" smtClean="0"/>
          </a:p>
          <a:p>
            <a:pPr marL="0" indent="0">
              <a:buNone/>
            </a:pPr>
            <a:endParaRPr lang="en-US" dirty="0" smtClean="0"/>
          </a:p>
          <a:p>
            <a:endParaRPr lang="en-US" dirty="0"/>
          </a:p>
          <a:p>
            <a:endParaRPr lang="en-US" dirty="0" smtClean="0"/>
          </a:p>
          <a:p>
            <a:endParaRPr lang="en-US" dirty="0" smtClean="0"/>
          </a:p>
          <a:p>
            <a:endParaRPr lang="en-US" dirty="0"/>
          </a:p>
          <a:p>
            <a:r>
              <a:rPr lang="en-US" dirty="0" smtClean="0"/>
              <a:t>Hybrid approach: Convert pairs to absolute</a:t>
            </a:r>
            <a:endParaRPr lang="en-US" dirty="0"/>
          </a:p>
        </p:txBody>
      </p:sp>
      <p:sp>
        <p:nvSpPr>
          <p:cNvPr id="4" name="TextBox 3"/>
          <p:cNvSpPr txBox="1"/>
          <p:nvPr/>
        </p:nvSpPr>
        <p:spPr>
          <a:xfrm>
            <a:off x="7049101" y="6309350"/>
            <a:ext cx="1883336" cy="369332"/>
          </a:xfrm>
          <a:prstGeom prst="rect">
            <a:avLst/>
          </a:prstGeom>
          <a:noFill/>
        </p:spPr>
        <p:txBody>
          <a:bodyPr wrap="none" rtlCol="0">
            <a:spAutoFit/>
          </a:bodyPr>
          <a:lstStyle/>
          <a:p>
            <a:r>
              <a:rPr lang="en-US" dirty="0"/>
              <a:t>[Agrawal et al ‘09]</a:t>
            </a:r>
            <a:endParaRPr lang="en-GB" dirty="0"/>
          </a:p>
        </p:txBody>
      </p:sp>
      <p:sp>
        <p:nvSpPr>
          <p:cNvPr id="7" name="Rectangle 6"/>
          <p:cNvSpPr/>
          <p:nvPr/>
        </p:nvSpPr>
        <p:spPr>
          <a:xfrm>
            <a:off x="4802428" y="2860936"/>
            <a:ext cx="1555389" cy="4608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2</a:t>
            </a:r>
            <a:endParaRPr lang="en-GB" dirty="0"/>
          </a:p>
        </p:txBody>
      </p:sp>
      <p:sp>
        <p:nvSpPr>
          <p:cNvPr id="8" name="Rectangle 7"/>
          <p:cNvSpPr/>
          <p:nvPr/>
        </p:nvSpPr>
        <p:spPr>
          <a:xfrm>
            <a:off x="4802427" y="3474300"/>
            <a:ext cx="1555389" cy="46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1</a:t>
            </a:r>
            <a:endParaRPr lang="en-GB" dirty="0"/>
          </a:p>
        </p:txBody>
      </p:sp>
      <p:sp>
        <p:nvSpPr>
          <p:cNvPr id="11" name="Rectangle 10"/>
          <p:cNvSpPr/>
          <p:nvPr/>
        </p:nvSpPr>
        <p:spPr>
          <a:xfrm>
            <a:off x="4796042" y="4087664"/>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810840" y="4701028"/>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1518829" y="2852930"/>
            <a:ext cx="1555389" cy="46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1</a:t>
            </a:r>
            <a:endParaRPr lang="en-GB" dirty="0"/>
          </a:p>
        </p:txBody>
      </p:sp>
      <p:sp>
        <p:nvSpPr>
          <p:cNvPr id="21" name="Rectangle 20"/>
          <p:cNvSpPr/>
          <p:nvPr/>
        </p:nvSpPr>
        <p:spPr>
          <a:xfrm>
            <a:off x="1504031" y="4081880"/>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1518829" y="4696354"/>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514063" y="3467405"/>
            <a:ext cx="1555389" cy="4608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2</a:t>
            </a:r>
            <a:endParaRPr lang="en-GB" dirty="0"/>
          </a:p>
        </p:txBody>
      </p:sp>
      <p:sp>
        <p:nvSpPr>
          <p:cNvPr id="24" name="TextBox 23"/>
          <p:cNvSpPr txBox="1"/>
          <p:nvPr/>
        </p:nvSpPr>
        <p:spPr>
          <a:xfrm>
            <a:off x="1314972" y="2448943"/>
            <a:ext cx="2083327" cy="369332"/>
          </a:xfrm>
          <a:prstGeom prst="rect">
            <a:avLst/>
          </a:prstGeom>
          <a:noFill/>
        </p:spPr>
        <p:txBody>
          <a:bodyPr wrap="none" rtlCol="0">
            <a:spAutoFit/>
          </a:bodyPr>
          <a:lstStyle/>
          <a:p>
            <a:r>
              <a:rPr lang="en-US" dirty="0" smtClean="0"/>
              <a:t>Half the time, show:</a:t>
            </a:r>
            <a:endParaRPr lang="en-GB" dirty="0"/>
          </a:p>
        </p:txBody>
      </p:sp>
      <p:sp>
        <p:nvSpPr>
          <p:cNvPr id="25" name="TextBox 24"/>
          <p:cNvSpPr txBox="1"/>
          <p:nvPr/>
        </p:nvSpPr>
        <p:spPr>
          <a:xfrm>
            <a:off x="4592185" y="2483598"/>
            <a:ext cx="2168542" cy="369332"/>
          </a:xfrm>
          <a:prstGeom prst="rect">
            <a:avLst/>
          </a:prstGeom>
          <a:noFill/>
        </p:spPr>
        <p:txBody>
          <a:bodyPr wrap="none" rtlCol="0">
            <a:spAutoFit/>
          </a:bodyPr>
          <a:lstStyle/>
          <a:p>
            <a:r>
              <a:rPr lang="en-US" dirty="0" smtClean="0"/>
              <a:t>The other half, show:</a:t>
            </a:r>
            <a:endParaRPr lang="en-GB" dirty="0"/>
          </a:p>
        </p:txBody>
      </p:sp>
      <p:grpSp>
        <p:nvGrpSpPr>
          <p:cNvPr id="29" name="Group 28"/>
          <p:cNvGrpSpPr/>
          <p:nvPr/>
        </p:nvGrpSpPr>
        <p:grpSpPr>
          <a:xfrm>
            <a:off x="2997236" y="3375199"/>
            <a:ext cx="4128846" cy="555225"/>
            <a:chOff x="2997236" y="3375199"/>
            <a:chExt cx="4128846" cy="555225"/>
          </a:xfrm>
        </p:grpSpPr>
        <p:sp>
          <p:nvSpPr>
            <p:cNvPr id="26" name="Explosion 1 25"/>
            <p:cNvSpPr/>
            <p:nvPr/>
          </p:nvSpPr>
          <p:spPr>
            <a:xfrm rot="20400000">
              <a:off x="2997236" y="3375199"/>
              <a:ext cx="813047" cy="5552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Click</a:t>
              </a:r>
              <a:endParaRPr lang="en-GB" sz="1100" b="1" dirty="0">
                <a:solidFill>
                  <a:schemeClr val="tx1"/>
                </a:solidFill>
              </a:endParaRPr>
            </a:p>
          </p:txBody>
        </p:sp>
        <p:sp>
          <p:nvSpPr>
            <p:cNvPr id="28" name="Explosion 1 27"/>
            <p:cNvSpPr/>
            <p:nvPr/>
          </p:nvSpPr>
          <p:spPr>
            <a:xfrm rot="20400000">
              <a:off x="6313035" y="3375200"/>
              <a:ext cx="813047" cy="5552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Click</a:t>
              </a:r>
              <a:endParaRPr lang="en-GB" sz="1100" b="1" dirty="0">
                <a:solidFill>
                  <a:schemeClr val="tx1"/>
                </a:solidFill>
              </a:endParaRPr>
            </a:p>
          </p:txBody>
        </p:sp>
      </p:grpSp>
      <p:sp>
        <p:nvSpPr>
          <p:cNvPr id="30" name="Left-Right Arrow 29"/>
          <p:cNvSpPr/>
          <p:nvPr/>
        </p:nvSpPr>
        <p:spPr>
          <a:xfrm>
            <a:off x="3905661" y="3066650"/>
            <a:ext cx="2111274" cy="1172322"/>
          </a:xfrm>
          <a:prstGeom prst="leftRightArrow">
            <a:avLst>
              <a:gd name="adj1" fmla="val 62648"/>
              <a:gd name="adj2" fmla="val 3805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happens more often?</a:t>
            </a:r>
            <a:endParaRPr lang="en-GB" dirty="0"/>
          </a:p>
        </p:txBody>
      </p:sp>
      <p:sp>
        <p:nvSpPr>
          <p:cNvPr id="31" name="TextBox 30"/>
          <p:cNvSpPr txBox="1"/>
          <p:nvPr/>
        </p:nvSpPr>
        <p:spPr>
          <a:xfrm>
            <a:off x="6377088" y="5173407"/>
            <a:ext cx="2618024" cy="369332"/>
          </a:xfrm>
          <a:prstGeom prst="rect">
            <a:avLst/>
          </a:prstGeom>
          <a:noFill/>
        </p:spPr>
        <p:txBody>
          <a:bodyPr wrap="none" rtlCol="0">
            <a:spAutoFit/>
          </a:bodyPr>
          <a:lstStyle/>
          <a:p>
            <a:r>
              <a:rPr lang="en-US" dirty="0" smtClean="0"/>
              <a:t>[Radlinski &amp; Joachims ‘07]</a:t>
            </a:r>
            <a:endParaRPr lang="en-GB" dirty="0"/>
          </a:p>
        </p:txBody>
      </p:sp>
    </p:spTree>
    <p:extLst>
      <p:ext uri="{BB962C8B-B14F-4D97-AF65-F5344CB8AC3E}">
        <p14:creationId xmlns:p14="http://schemas.microsoft.com/office/powerpoint/2010/main" val="224785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FairPairs</a:t>
            </a:r>
            <a:endParaRPr lang="en-US" dirty="0"/>
          </a:p>
        </p:txBody>
      </p:sp>
      <p:sp>
        <p:nvSpPr>
          <p:cNvPr id="3" name="Content Placeholder 2"/>
          <p:cNvSpPr>
            <a:spLocks noGrp="1"/>
          </p:cNvSpPr>
          <p:nvPr>
            <p:ph idx="1"/>
          </p:nvPr>
        </p:nvSpPr>
        <p:spPr>
          <a:xfrm>
            <a:off x="457200" y="1295401"/>
            <a:ext cx="8229600" cy="520655"/>
          </a:xfrm>
        </p:spPr>
        <p:txBody>
          <a:bodyPr>
            <a:normAutofit/>
          </a:bodyPr>
          <a:lstStyle/>
          <a:p>
            <a:pPr marL="0" indent="0">
              <a:buNone/>
            </a:pPr>
            <a:r>
              <a:rPr lang="en-US" sz="2100" dirty="0" smtClean="0"/>
              <a:t>Idea: remove position bias from relevance estimates using randomization</a:t>
            </a:r>
          </a:p>
        </p:txBody>
      </p:sp>
      <p:sp>
        <p:nvSpPr>
          <p:cNvPr id="9" name="TextBox 8"/>
          <p:cNvSpPr txBox="1"/>
          <p:nvPr/>
        </p:nvSpPr>
        <p:spPr>
          <a:xfrm>
            <a:off x="450627" y="1993560"/>
            <a:ext cx="7824548" cy="1061829"/>
          </a:xfrm>
          <a:prstGeom prst="rect">
            <a:avLst/>
          </a:prstGeom>
          <a:noFill/>
        </p:spPr>
        <p:txBody>
          <a:bodyPr wrap="square" rtlCol="0">
            <a:spAutoFit/>
          </a:bodyPr>
          <a:lstStyle/>
          <a:p>
            <a:pPr>
              <a:spcAft>
                <a:spcPts val="600"/>
              </a:spcAft>
            </a:pPr>
            <a:r>
              <a:rPr lang="en-US" sz="2200" b="1" dirty="0" smtClean="0"/>
              <a:t>Evaluation:</a:t>
            </a:r>
          </a:p>
          <a:p>
            <a:pPr marL="285750" indent="-285750">
              <a:buFont typeface="Arial"/>
              <a:buChar char="•"/>
            </a:pPr>
            <a:r>
              <a:rPr lang="en-US" dirty="0" smtClean="0"/>
              <a:t>Analytically: provably removes position bias under reasonable assumptions</a:t>
            </a:r>
          </a:p>
          <a:p>
            <a:pPr marL="285750" indent="-285750">
              <a:buFont typeface="Arial"/>
              <a:buChar char="•"/>
            </a:pPr>
            <a:r>
              <a:rPr lang="en-US" dirty="0" smtClean="0"/>
              <a:t>On </a:t>
            </a:r>
            <a:r>
              <a:rPr lang="en-US" dirty="0" err="1" smtClean="0"/>
              <a:t>arxiv.org</a:t>
            </a:r>
            <a:r>
              <a:rPr lang="en-US" dirty="0" smtClean="0"/>
              <a:t>, assume that 1</a:t>
            </a:r>
            <a:r>
              <a:rPr lang="en-US" baseline="30000" dirty="0" smtClean="0"/>
              <a:t>st</a:t>
            </a:r>
            <a:r>
              <a:rPr lang="en-US" dirty="0" smtClean="0"/>
              <a:t> result is better than 2</a:t>
            </a:r>
            <a:r>
              <a:rPr lang="en-US" baseline="30000" dirty="0" smtClean="0"/>
              <a:t>nd</a:t>
            </a:r>
            <a:r>
              <a:rPr lang="en-US" dirty="0" smtClean="0"/>
              <a:t>, etc., on average:</a:t>
            </a:r>
            <a:endParaRPr lang="en-US" dirty="0"/>
          </a:p>
        </p:txBody>
      </p:sp>
      <p:pic>
        <p:nvPicPr>
          <p:cNvPr id="4" name="Picture 3"/>
          <p:cNvPicPr>
            <a:picLocks noChangeAspect="1"/>
          </p:cNvPicPr>
          <p:nvPr/>
        </p:nvPicPr>
        <p:blipFill>
          <a:blip r:embed="rId2"/>
          <a:stretch>
            <a:fillRect/>
          </a:stretch>
        </p:blipFill>
        <p:spPr>
          <a:xfrm>
            <a:off x="444874" y="3208820"/>
            <a:ext cx="6286466" cy="3185901"/>
          </a:xfrm>
          <a:prstGeom prst="rect">
            <a:avLst/>
          </a:prstGeom>
        </p:spPr>
      </p:pic>
      <p:sp>
        <p:nvSpPr>
          <p:cNvPr id="19" name="TextBox 18"/>
          <p:cNvSpPr txBox="1"/>
          <p:nvPr/>
        </p:nvSpPr>
        <p:spPr>
          <a:xfrm flipH="1">
            <a:off x="6193776" y="6324600"/>
            <a:ext cx="2819402" cy="369332"/>
          </a:xfrm>
          <a:prstGeom prst="rect">
            <a:avLst/>
          </a:prstGeom>
          <a:noFill/>
        </p:spPr>
        <p:txBody>
          <a:bodyPr wrap="square" rtlCol="0">
            <a:spAutoFit/>
          </a:bodyPr>
          <a:lstStyle/>
          <a:p>
            <a:r>
              <a:rPr lang="en-US" dirty="0"/>
              <a:t>[</a:t>
            </a:r>
            <a:r>
              <a:rPr lang="en-US" dirty="0" err="1"/>
              <a:t>Radlinski</a:t>
            </a:r>
            <a:r>
              <a:rPr lang="en-US" dirty="0"/>
              <a:t> &amp; </a:t>
            </a:r>
            <a:r>
              <a:rPr lang="en-US" dirty="0" err="1"/>
              <a:t>Joachims</a:t>
            </a:r>
            <a:r>
              <a:rPr lang="en-US" dirty="0"/>
              <a:t> 2006]</a:t>
            </a:r>
          </a:p>
        </p:txBody>
      </p:sp>
    </p:spTree>
    <p:extLst>
      <p:ext uri="{BB962C8B-B14F-4D97-AF65-F5344CB8AC3E}">
        <p14:creationId xmlns:p14="http://schemas.microsoft.com/office/powerpoint/2010/main" val="35433192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Choices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78322713"/>
              </p:ext>
            </p:extLst>
          </p:nvPr>
        </p:nvGraphicFramePr>
        <p:xfrm>
          <a:off x="1691650" y="1527969"/>
          <a:ext cx="6096000" cy="4394199"/>
        </p:xfrm>
        <a:graphic>
          <a:graphicData uri="http://schemas.openxmlformats.org/drawingml/2006/table">
            <a:tbl>
              <a:tblPr>
                <a:tableStyleId>{5C22544A-7EE6-4342-B048-85BDC9FD1C3A}</a:tableStyleId>
              </a:tblPr>
              <a:tblGrid>
                <a:gridCol w="2032000"/>
                <a:gridCol w="2032000"/>
                <a:gridCol w="2032000"/>
              </a:tblGrid>
              <a:tr h="370840">
                <a:tc>
                  <a:txBody>
                    <a:bodyPr/>
                    <a:lstStyle/>
                    <a:p>
                      <a:endParaRPr 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Absolute</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b="1" dirty="0" smtClean="0"/>
                        <a:t>Relative</a:t>
                      </a:r>
                      <a:endParaRPr lang="en-US" b="1" dirty="0"/>
                    </a:p>
                  </a:txBody>
                  <a:tcPr>
                    <a:lnL w="38100" cap="flat" cmpd="sng" algn="ctr">
                      <a:solidFill>
                        <a:schemeClr val="bg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370840">
                <a:tc>
                  <a:txBody>
                    <a:bodyPr/>
                    <a:lstStyle/>
                    <a:p>
                      <a:endParaRPr lang="en-US" dirty="0" smtClean="0"/>
                    </a:p>
                    <a:p>
                      <a:pPr algn="ctr"/>
                      <a:endParaRPr lang="en-US" dirty="0" smtClean="0"/>
                    </a:p>
                    <a:p>
                      <a:pPr algn="ctr"/>
                      <a:endParaRPr lang="en-US" dirty="0" smtClean="0"/>
                    </a:p>
                    <a:p>
                      <a:pPr algn="ctr"/>
                      <a:r>
                        <a:rPr lang="en-US" b="1" dirty="0" smtClean="0"/>
                        <a:t>Document Level</a:t>
                      </a:r>
                    </a:p>
                    <a:p>
                      <a:endParaRPr lang="en-US" dirty="0" smtClean="0"/>
                    </a:p>
                    <a:p>
                      <a:endParaRPr lang="en-US" dirty="0" smtClean="0"/>
                    </a:p>
                    <a:p>
                      <a:endParaRPr lang="en-US" dirty="0" smtClean="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err="1" smtClean="0"/>
                        <a:t>Clickthrough</a:t>
                      </a:r>
                      <a:r>
                        <a:rPr lang="en-US" baseline="0" dirty="0" smtClean="0"/>
                        <a:t> Rate, </a:t>
                      </a:r>
                    </a:p>
                    <a:p>
                      <a:pPr algn="ctr"/>
                      <a:r>
                        <a:rPr lang="en-US" baseline="0" dirty="0" smtClean="0"/>
                        <a:t>Click Models,</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t>Click-Skip,</a:t>
                      </a:r>
                    </a:p>
                    <a:p>
                      <a:pPr algn="ctr"/>
                      <a:r>
                        <a:rPr lang="en-US" dirty="0" err="1" smtClean="0"/>
                        <a:t>FairPairs</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70840">
                <a:tc>
                  <a:txBody>
                    <a:bodyPr/>
                    <a:lstStyle/>
                    <a:p>
                      <a:endParaRPr lang="en-US" dirty="0" smtClean="0"/>
                    </a:p>
                    <a:p>
                      <a:endParaRPr lang="en-US" dirty="0" smtClean="0"/>
                    </a:p>
                    <a:p>
                      <a:pPr algn="ctr"/>
                      <a:endParaRPr lang="en-US" dirty="0" smtClean="0"/>
                    </a:p>
                    <a:p>
                      <a:pPr algn="ctr"/>
                      <a:r>
                        <a:rPr lang="en-US" b="1" dirty="0" smtClean="0"/>
                        <a:t>Ranking Level</a:t>
                      </a:r>
                    </a:p>
                    <a:p>
                      <a:pPr algn="ctr"/>
                      <a:endParaRPr lang="en-US" dirty="0" smtClean="0"/>
                    </a:p>
                    <a:p>
                      <a:pPr algn="ctr"/>
                      <a:endParaRPr lang="en-US" dirty="0" smtClean="0"/>
                    </a:p>
                    <a:p>
                      <a:endParaRPr lang="en-US" dirty="0" smtClean="0"/>
                    </a:p>
                  </a:txBody>
                  <a:tcPr>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Abandonment,</a:t>
                      </a:r>
                      <a:r>
                        <a:rPr lang="en-US" baseline="0" dirty="0" smtClean="0"/>
                        <a:t> Reciprocal Rank, </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Time to Click, </a:t>
                      </a:r>
                      <a:r>
                        <a:rPr lang="en-US" baseline="0" dirty="0" err="1" smtClean="0"/>
                        <a:t>PSkip</a:t>
                      </a:r>
                      <a:r>
                        <a:rPr lang="en-US" baseline="0" dirty="0" smtClean="0"/>
                        <a:t>, </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Side by Side,</a:t>
                      </a:r>
                    </a:p>
                    <a:p>
                      <a:pPr algn="ctr"/>
                      <a:r>
                        <a:rPr lang="en-US" dirty="0" smtClean="0"/>
                        <a:t>Interleaving</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bl>
          </a:graphicData>
        </a:graphic>
      </p:graphicFrame>
      <p:sp>
        <p:nvSpPr>
          <p:cNvPr id="3" name="Notched Right Arrow 2"/>
          <p:cNvSpPr/>
          <p:nvPr/>
        </p:nvSpPr>
        <p:spPr>
          <a:xfrm rot="7830775">
            <a:off x="5304298" y="1544064"/>
            <a:ext cx="859147" cy="585250"/>
          </a:xfrm>
          <a:prstGeom prst="notch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17639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Document Relevance</a:t>
            </a:r>
            <a:endParaRPr lang="en-US" dirty="0"/>
          </a:p>
        </p:txBody>
      </p:sp>
      <p:sp>
        <p:nvSpPr>
          <p:cNvPr id="3" name="Content Placeholder 2"/>
          <p:cNvSpPr>
            <a:spLocks noGrp="1"/>
          </p:cNvSpPr>
          <p:nvPr>
            <p:ph idx="1"/>
          </p:nvPr>
        </p:nvSpPr>
        <p:spPr/>
        <p:txBody>
          <a:bodyPr/>
          <a:lstStyle/>
          <a:p>
            <a:r>
              <a:rPr lang="en-US" dirty="0" smtClean="0"/>
              <a:t>Straightforward interpretation of clicks: use click-through rate</a:t>
            </a:r>
          </a:p>
          <a:p>
            <a:pPr lvl="1"/>
            <a:r>
              <a:rPr lang="en-US" dirty="0"/>
              <a:t>M</a:t>
            </a:r>
            <a:r>
              <a:rPr lang="en-US" dirty="0" smtClean="0"/>
              <a:t>ay be biased</a:t>
            </a:r>
          </a:p>
          <a:p>
            <a:pPr lvl="1"/>
            <a:endParaRPr lang="en-US" dirty="0" smtClean="0"/>
          </a:p>
          <a:p>
            <a:r>
              <a:rPr lang="en-US" dirty="0" smtClean="0"/>
              <a:t>Can absolute document relevance be recovered from clicks under position bias?</a:t>
            </a:r>
          </a:p>
          <a:p>
            <a:pPr lvl="1"/>
            <a:r>
              <a:rPr lang="en-US" dirty="0" smtClean="0"/>
              <a:t>Examination hypothesis</a:t>
            </a:r>
          </a:p>
          <a:p>
            <a:pPr lvl="1"/>
            <a:r>
              <a:rPr lang="en-US" dirty="0" smtClean="0"/>
              <a:t>Cascade model</a:t>
            </a:r>
          </a:p>
          <a:p>
            <a:pPr lvl="1"/>
            <a:r>
              <a:rPr lang="en-US" dirty="0" smtClean="0"/>
              <a:t>More complex click models</a:t>
            </a:r>
            <a:endParaRPr lang="en-US" dirty="0"/>
          </a:p>
        </p:txBody>
      </p:sp>
    </p:spTree>
    <p:extLst>
      <p:ext uri="{BB962C8B-B14F-4D97-AF65-F5344CB8AC3E}">
        <p14:creationId xmlns:p14="http://schemas.microsoft.com/office/powerpoint/2010/main" val="1271089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200" y="1527969"/>
            <a:ext cx="8229600" cy="46003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How to model position bias?</a:t>
            </a:r>
          </a:p>
          <a:p>
            <a:endParaRPr lang="en-US" sz="2600" dirty="0" smtClean="0"/>
          </a:p>
          <a:p>
            <a:endParaRPr lang="en-US" sz="2600" dirty="0"/>
          </a:p>
          <a:p>
            <a:endParaRPr lang="en-US" sz="2600" dirty="0" smtClean="0"/>
          </a:p>
          <a:p>
            <a:pPr marL="0" indent="0">
              <a:buNone/>
            </a:pPr>
            <a:endParaRPr lang="en-US" sz="2400" dirty="0" smtClean="0"/>
          </a:p>
          <a:p>
            <a:r>
              <a:rPr lang="en-US" sz="2400" dirty="0" smtClean="0"/>
              <a:t>What is the primary modeling goal?</a:t>
            </a:r>
            <a:endParaRPr lang="en-US" sz="2400" dirty="0"/>
          </a:p>
        </p:txBody>
      </p:sp>
      <p:sp>
        <p:nvSpPr>
          <p:cNvPr id="2" name="Title 1"/>
          <p:cNvSpPr>
            <a:spLocks noGrp="1"/>
          </p:cNvSpPr>
          <p:nvPr>
            <p:ph type="title"/>
          </p:nvPr>
        </p:nvSpPr>
        <p:spPr>
          <a:xfrm>
            <a:off x="457200" y="145402"/>
            <a:ext cx="8229600" cy="1209746"/>
          </a:xfrm>
        </p:spPr>
        <p:txBody>
          <a:bodyPr>
            <a:noAutofit/>
          </a:bodyPr>
          <a:lstStyle/>
          <a:p>
            <a:r>
              <a:rPr lang="en-US" sz="4000" dirty="0" smtClean="0"/>
              <a:t>Correcting for Position </a:t>
            </a:r>
            <a:br>
              <a:rPr lang="en-US" sz="4000" dirty="0" smtClean="0"/>
            </a:br>
            <a:r>
              <a:rPr lang="en-US" sz="3200" dirty="0" smtClean="0"/>
              <a:t>(Absolute / Document-Level)</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938409805"/>
              </p:ext>
            </p:extLst>
          </p:nvPr>
        </p:nvGraphicFramePr>
        <p:xfrm>
          <a:off x="424295" y="2017628"/>
          <a:ext cx="8410622" cy="1699407"/>
        </p:xfrm>
        <a:graphic>
          <a:graphicData uri="http://schemas.openxmlformats.org/drawingml/2006/table">
            <a:tbl>
              <a:tblPr firstRow="1" bandRow="1">
                <a:tableStyleId>{5C22544A-7EE6-4342-B048-85BDC9FD1C3A}</a:tableStyleId>
              </a:tblPr>
              <a:tblGrid>
                <a:gridCol w="4205311"/>
                <a:gridCol w="4205311"/>
              </a:tblGrid>
              <a:tr h="366026">
                <a:tc>
                  <a:txBody>
                    <a:bodyPr/>
                    <a:lstStyle/>
                    <a:p>
                      <a:pPr algn="ctr"/>
                      <a:r>
                        <a:rPr lang="en-US" sz="1800" dirty="0" smtClean="0"/>
                        <a:t>Position Models</a:t>
                      </a:r>
                      <a:endParaRPr lang="en-US" sz="1800" dirty="0"/>
                    </a:p>
                  </a:txBody>
                  <a:tcPr>
                    <a:lnR w="38100" cap="flat" cmpd="sng" algn="ctr">
                      <a:solidFill>
                        <a:schemeClr val="bg1"/>
                      </a:solidFill>
                      <a:prstDash val="solid"/>
                      <a:round/>
                      <a:headEnd type="none" w="med" len="med"/>
                      <a:tailEnd type="none" w="med" len="med"/>
                    </a:lnR>
                  </a:tcPr>
                </a:tc>
                <a:tc>
                  <a:txBody>
                    <a:bodyPr/>
                    <a:lstStyle/>
                    <a:p>
                      <a:pPr algn="ctr"/>
                      <a:r>
                        <a:rPr lang="en-US" sz="1800" dirty="0" smtClean="0"/>
                        <a:t>Cascade Models</a:t>
                      </a:r>
                      <a:endParaRPr lang="en-US" sz="1800" dirty="0"/>
                    </a:p>
                  </a:txBody>
                  <a:tcP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tcPr>
                </a:tc>
              </a:tr>
              <a:tr h="1333381">
                <a:tc>
                  <a:txBody>
                    <a:bodyPr/>
                    <a:lstStyle/>
                    <a:p>
                      <a:r>
                        <a:rPr lang="en-US" sz="1800" b="1" i="0" dirty="0" smtClean="0"/>
                        <a:t>Clicks</a:t>
                      </a:r>
                      <a:r>
                        <a:rPr lang="en-US" sz="1800" b="1" i="0" baseline="0" dirty="0" smtClean="0"/>
                        <a:t> depend on relevance and position</a:t>
                      </a:r>
                    </a:p>
                    <a:p>
                      <a:endParaRPr lang="en-US" sz="1800" b="1" i="0" baseline="0" dirty="0" smtClean="0"/>
                    </a:p>
                    <a:p>
                      <a:r>
                        <a:rPr lang="en-US" sz="1800" b="0" i="0" baseline="0" dirty="0" smtClean="0"/>
                        <a:t>Each rank position has some independent probability of being examined.</a:t>
                      </a:r>
                      <a:endParaRPr lang="en-US" sz="1800" b="0" i="0" dirty="0" smtClean="0"/>
                    </a:p>
                  </a:txBody>
                  <a:tcPr>
                    <a:lnR w="38100" cap="flat" cmpd="sng" algn="ctr">
                      <a:solidFill>
                        <a:schemeClr val="bg1"/>
                      </a:solidFill>
                      <a:prstDash val="solid"/>
                      <a:round/>
                      <a:headEnd type="none" w="med" len="med"/>
                      <a:tailEnd type="none" w="med" len="med"/>
                    </a:lnR>
                  </a:tcPr>
                </a:tc>
                <a:tc>
                  <a:txBody>
                    <a:bodyPr/>
                    <a:lstStyle/>
                    <a:p>
                      <a:r>
                        <a:rPr lang="en-US" sz="1800" b="1" dirty="0" smtClean="0"/>
                        <a:t>Users ex</a:t>
                      </a:r>
                      <a:r>
                        <a:rPr lang="en-US" sz="1800" b="1" i="0" dirty="0" smtClean="0"/>
                        <a:t>amine</a:t>
                      </a:r>
                      <a:r>
                        <a:rPr lang="en-US" sz="1800" b="1" i="0" baseline="0" dirty="0" smtClean="0"/>
                        <a:t> ranking sequentially</a:t>
                      </a:r>
                      <a:endParaRPr lang="en-US" sz="1800" b="1" i="1" baseline="0" dirty="0" smtClean="0"/>
                    </a:p>
                    <a:p>
                      <a:endParaRPr lang="en-US" sz="1800" baseline="0" dirty="0" smtClean="0"/>
                    </a:p>
                    <a:p>
                      <a:r>
                        <a:rPr lang="en-US" sz="1800" baseline="0" dirty="0" smtClean="0"/>
                        <a:t>Users scan down the ranking until finding a relevant document to click on.</a:t>
                      </a:r>
                      <a:endParaRPr lang="en-US" sz="1800" dirty="0"/>
                    </a:p>
                  </a:txBody>
                  <a:tcP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tcPr>
                </a:tc>
              </a:tr>
            </a:tbl>
          </a:graphicData>
        </a:graphic>
      </p:graphicFrame>
      <p:graphicFrame>
        <p:nvGraphicFramePr>
          <p:cNvPr id="9" name="Table 4"/>
          <p:cNvGraphicFramePr>
            <a:graphicFrameLocks noGrp="1"/>
          </p:cNvGraphicFramePr>
          <p:nvPr>
            <p:extLst>
              <p:ext uri="{D42A27DB-BD31-4B8C-83A1-F6EECF244321}">
                <p14:modId xmlns:p14="http://schemas.microsoft.com/office/powerpoint/2010/main" val="2476930961"/>
              </p:ext>
            </p:extLst>
          </p:nvPr>
        </p:nvGraphicFramePr>
        <p:xfrm>
          <a:off x="424296" y="4350712"/>
          <a:ext cx="8410622" cy="2103119"/>
        </p:xfrm>
        <a:graphic>
          <a:graphicData uri="http://schemas.openxmlformats.org/drawingml/2006/table">
            <a:tbl>
              <a:tblPr firstRow="1" bandRow="1">
                <a:tableStyleId>{21E4AEA4-8DFA-4A89-87EB-49C32662AFE0}</a:tableStyleId>
              </a:tblPr>
              <a:tblGrid>
                <a:gridCol w="4205311"/>
                <a:gridCol w="4205311"/>
              </a:tblGrid>
              <a:tr h="0">
                <a:tc>
                  <a:txBody>
                    <a:bodyPr/>
                    <a:lstStyle/>
                    <a:p>
                      <a:pPr algn="ctr"/>
                      <a:r>
                        <a:rPr lang="en-US" sz="1800" dirty="0" smtClean="0"/>
                        <a:t>Insight</a:t>
                      </a:r>
                      <a:r>
                        <a:rPr lang="en-US" sz="1800" baseline="0" dirty="0" smtClean="0"/>
                        <a:t> into User Behavior</a:t>
                      </a:r>
                      <a:endParaRPr lang="en-US" sz="1800" dirty="0"/>
                    </a:p>
                  </a:txBody>
                  <a:tcPr>
                    <a:lnR w="38100" cap="flat" cmpd="sng" algn="ctr">
                      <a:solidFill>
                        <a:schemeClr val="bg1"/>
                      </a:solidFill>
                      <a:prstDash val="solid"/>
                      <a:round/>
                      <a:headEnd type="none" w="med" len="med"/>
                      <a:tailEnd type="none" w="med" len="med"/>
                    </a:lnR>
                  </a:tcPr>
                </a:tc>
                <a:tc>
                  <a:txBody>
                    <a:bodyPr/>
                    <a:lstStyle/>
                    <a:p>
                      <a:pPr algn="ctr"/>
                      <a:r>
                        <a:rPr lang="en-US" sz="1800" dirty="0" smtClean="0"/>
                        <a:t>Estimating Relevance</a:t>
                      </a:r>
                      <a:endParaRPr lang="en-US" sz="1800" dirty="0"/>
                    </a:p>
                  </a:txBody>
                  <a:tcPr>
                    <a:lnL w="38100" cap="flat" cmpd="sng" algn="ctr">
                      <a:solidFill>
                        <a:schemeClr val="bg1"/>
                      </a:solidFill>
                      <a:prstDash val="solid"/>
                      <a:round/>
                      <a:headEnd type="none" w="med" len="med"/>
                      <a:tailEnd type="none" w="med" len="med"/>
                    </a:lnL>
                  </a:tcPr>
                </a:tc>
              </a:tr>
              <a:tr h="0">
                <a:tc>
                  <a:txBody>
                    <a:bodyPr/>
                    <a:lstStyle/>
                    <a:p>
                      <a:r>
                        <a:rPr lang="en-US" sz="1800" b="1" baseline="0" dirty="0" smtClean="0"/>
                        <a:t>Model parameters can be used to interpret how users behave</a:t>
                      </a:r>
                    </a:p>
                    <a:p>
                      <a:endParaRPr lang="en-US" sz="1800" baseline="0" dirty="0" smtClean="0"/>
                    </a:p>
                    <a:p>
                      <a:r>
                        <a:rPr lang="en-US" sz="1800" baseline="0" dirty="0" smtClean="0"/>
                        <a:t>“Position bias generally affects users X amount at rank 1”.  Indirectly enables relevance estimation of documents.</a:t>
                      </a:r>
                      <a:endParaRPr lang="en-US" sz="1800" b="0" i="0" dirty="0" smtClean="0"/>
                    </a:p>
                  </a:txBody>
                  <a:tcPr>
                    <a:lnR w="38100" cap="flat" cmpd="sng" algn="ctr">
                      <a:solidFill>
                        <a:schemeClr val="bg1"/>
                      </a:solidFill>
                      <a:prstDash val="solid"/>
                      <a:round/>
                      <a:headEnd type="none" w="med" len="med"/>
                      <a:tailEnd type="none" w="med" len="med"/>
                    </a:lnR>
                  </a:tcPr>
                </a:tc>
                <a:tc>
                  <a:txBody>
                    <a:bodyPr/>
                    <a:lstStyle/>
                    <a:p>
                      <a:r>
                        <a:rPr lang="en-US" sz="1800" b="1" dirty="0" smtClean="0"/>
                        <a:t>Directly</a:t>
                      </a:r>
                      <a:r>
                        <a:rPr lang="en-US" sz="1800" b="1" baseline="0" dirty="0" smtClean="0"/>
                        <a:t> estimate the relevance of documents (or quality of rankings)</a:t>
                      </a:r>
                    </a:p>
                    <a:p>
                      <a:endParaRPr lang="en-US" sz="1800" baseline="0" dirty="0" smtClean="0"/>
                    </a:p>
                    <a:p>
                      <a:r>
                        <a:rPr lang="en-US" sz="1800" baseline="0" dirty="0" smtClean="0"/>
                        <a:t>“A clicked document corresponds to X% probability of being relevant”.  Does not directly give insight on user behavior.</a:t>
                      </a:r>
                      <a:endParaRPr lang="en-US" sz="1800" dirty="0"/>
                    </a:p>
                  </a:txBody>
                  <a:tcPr>
                    <a:lnL w="38100" cap="flat" cmpd="sng" algn="ctr">
                      <a:solidFill>
                        <a:schemeClr val="bg1"/>
                      </a:solidFill>
                      <a:prstDash val="solid"/>
                      <a:round/>
                      <a:headEnd type="none" w="med" len="med"/>
                      <a:tailEnd type="none" w="med" len="med"/>
                    </a:lnL>
                  </a:tcPr>
                </a:tc>
              </a:tr>
            </a:tbl>
          </a:graphicData>
        </a:graphic>
      </p:graphicFrame>
      <p:sp>
        <p:nvSpPr>
          <p:cNvPr id="7" name="TextBox 6"/>
          <p:cNvSpPr txBox="1"/>
          <p:nvPr/>
        </p:nvSpPr>
        <p:spPr>
          <a:xfrm>
            <a:off x="2728576" y="5272424"/>
            <a:ext cx="3835886" cy="525886"/>
          </a:xfrm>
          <a:prstGeom prst="rect">
            <a:avLst/>
          </a:prstGeom>
          <a:solidFill>
            <a:srgbClr val="FF0000"/>
          </a:solidFill>
          <a:ln w="19050">
            <a:solidFill>
              <a:schemeClr val="tx1"/>
            </a:solidFill>
          </a:ln>
        </p:spPr>
        <p:txBody>
          <a:bodyPr wrap="none" lIns="144000" tIns="108000" rIns="144000" bIns="108000" rtlCol="0">
            <a:spAutoFit/>
          </a:bodyPr>
          <a:lstStyle/>
          <a:p>
            <a:r>
              <a:rPr lang="en-US" sz="2000" b="1" dirty="0" smtClean="0"/>
              <a:t>Also: Some </a:t>
            </a:r>
            <a:r>
              <a:rPr lang="en-US" sz="2000" b="1" dirty="0"/>
              <a:t>j</a:t>
            </a:r>
            <a:r>
              <a:rPr lang="en-US" sz="2000" b="1" dirty="0" smtClean="0"/>
              <a:t>oint models do both!</a:t>
            </a:r>
            <a:endParaRPr lang="en-US" sz="2000" b="1" dirty="0"/>
          </a:p>
        </p:txBody>
      </p:sp>
    </p:spTree>
    <p:extLst>
      <p:ext uri="{BB962C8B-B14F-4D97-AF65-F5344CB8AC3E}">
        <p14:creationId xmlns:p14="http://schemas.microsoft.com/office/powerpoint/2010/main" val="308246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89" y="1248375"/>
            <a:ext cx="71913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11138"/>
            <a:ext cx="8229600" cy="1195724"/>
          </a:xfrm>
        </p:spPr>
        <p:txBody>
          <a:bodyPr>
            <a:normAutofit/>
          </a:bodyPr>
          <a:lstStyle/>
          <a:p>
            <a:r>
              <a:rPr lang="en-US" sz="4000" dirty="0" smtClean="0"/>
              <a:t>Relative Click Frequency</a:t>
            </a:r>
            <a:br>
              <a:rPr lang="en-US" sz="4000" dirty="0" smtClean="0"/>
            </a:br>
            <a:r>
              <a:rPr lang="en-US" sz="3200" dirty="0" smtClean="0"/>
              <a:t>(Position Model)</a:t>
            </a:r>
            <a:endParaRPr lang="en-US" sz="3200" dirty="0"/>
          </a:p>
        </p:txBody>
      </p:sp>
      <p:sp>
        <p:nvSpPr>
          <p:cNvPr id="4" name="TextBox 3"/>
          <p:cNvSpPr txBox="1"/>
          <p:nvPr/>
        </p:nvSpPr>
        <p:spPr>
          <a:xfrm>
            <a:off x="2358881" y="6311154"/>
            <a:ext cx="6562764" cy="369332"/>
          </a:xfrm>
          <a:prstGeom prst="rect">
            <a:avLst/>
          </a:prstGeom>
          <a:noFill/>
        </p:spPr>
        <p:txBody>
          <a:bodyPr wrap="none" rtlCol="0">
            <a:spAutoFit/>
          </a:bodyPr>
          <a:lstStyle/>
          <a:p>
            <a:r>
              <a:rPr lang="en-US" dirty="0" smtClean="0"/>
              <a:t>[</a:t>
            </a:r>
            <a:r>
              <a:rPr lang="en-US" b="1" dirty="0" err="1" smtClean="0"/>
              <a:t>Agichtein</a:t>
            </a:r>
            <a:r>
              <a:rPr lang="en-US" b="1" dirty="0" smtClean="0"/>
              <a:t> et al 2006a</a:t>
            </a:r>
            <a:r>
              <a:rPr lang="en-US" dirty="0" smtClean="0"/>
              <a:t>; Zhang &amp; Jones 2007; </a:t>
            </a:r>
            <a:r>
              <a:rPr lang="en-US" dirty="0" err="1" smtClean="0"/>
              <a:t>Chapelle</a:t>
            </a:r>
            <a:r>
              <a:rPr lang="en-US" dirty="0" smtClean="0"/>
              <a:t> &amp; Zhang 2009]</a:t>
            </a:r>
            <a:endParaRPr lang="en-US" dirty="0"/>
          </a:p>
        </p:txBody>
      </p:sp>
      <p:pic>
        <p:nvPicPr>
          <p:cNvPr id="96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02" y="1532539"/>
            <a:ext cx="73914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952" y="1367439"/>
            <a:ext cx="733425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6750" y="5461000"/>
            <a:ext cx="7173759" cy="707886"/>
          </a:xfrm>
          <a:prstGeom prst="rect">
            <a:avLst/>
          </a:prstGeom>
          <a:noFill/>
        </p:spPr>
        <p:txBody>
          <a:bodyPr wrap="none" rtlCol="0">
            <a:spAutoFit/>
          </a:bodyPr>
          <a:lstStyle/>
          <a:p>
            <a:r>
              <a:rPr lang="en-US" sz="2000" dirty="0" smtClean="0"/>
              <a:t>Can also use ratio of click frequencies </a:t>
            </a:r>
          </a:p>
          <a:p>
            <a:pPr marL="342900" indent="-342900">
              <a:buFont typeface="Arial"/>
              <a:buChar char="•"/>
            </a:pPr>
            <a:r>
              <a:rPr lang="en-US" sz="2000" dirty="0" smtClean="0"/>
              <a:t>called </a:t>
            </a:r>
            <a:r>
              <a:rPr lang="en-US" sz="2000" b="1" dirty="0" smtClean="0"/>
              <a:t>Clicks Over Expected Clicks </a:t>
            </a:r>
            <a:r>
              <a:rPr lang="en-US" sz="2000" dirty="0" smtClean="0"/>
              <a:t>(COEC)  [Zhang &amp; Jones 2007]</a:t>
            </a:r>
            <a:endParaRPr lang="en-US" sz="2000" dirty="0"/>
          </a:p>
        </p:txBody>
      </p:sp>
    </p:spTree>
    <p:extLst>
      <p:ext uri="{BB962C8B-B14F-4D97-AF65-F5344CB8AC3E}">
        <p14:creationId xmlns:p14="http://schemas.microsoft.com/office/powerpoint/2010/main" val="4039918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Clicks: Models</a:t>
            </a:r>
            <a:endParaRPr lang="en-US" dirty="0"/>
          </a:p>
        </p:txBody>
      </p:sp>
      <p:sp>
        <p:nvSpPr>
          <p:cNvPr id="3" name="Content Placeholder 2"/>
          <p:cNvSpPr>
            <a:spLocks noGrp="1"/>
          </p:cNvSpPr>
          <p:nvPr>
            <p:ph idx="1"/>
          </p:nvPr>
        </p:nvSpPr>
        <p:spPr>
          <a:xfrm>
            <a:off x="457200" y="1295400"/>
            <a:ext cx="8229600" cy="5054600"/>
          </a:xfrm>
        </p:spPr>
        <p:txBody>
          <a:bodyPr>
            <a:noAutofit/>
          </a:bodyPr>
          <a:lstStyle/>
          <a:p>
            <a:pPr>
              <a:spcBef>
                <a:spcPts val="1200"/>
              </a:spcBef>
            </a:pPr>
            <a:r>
              <a:rPr lang="en-US" sz="2300" b="1" dirty="0" smtClean="0"/>
              <a:t>Baseline </a:t>
            </a:r>
            <a:r>
              <a:rPr lang="en-US" sz="2300" b="1" dirty="0"/>
              <a:t>hypothesis:</a:t>
            </a:r>
            <a:r>
              <a:rPr lang="en-US" sz="2300" dirty="0"/>
              <a:t> no position </a:t>
            </a:r>
            <a:r>
              <a:rPr lang="en-US" sz="2300" dirty="0" smtClean="0"/>
              <a:t>bias</a:t>
            </a:r>
            <a:br>
              <a:rPr lang="en-US" sz="2300" dirty="0" smtClean="0"/>
            </a:br>
            <a:r>
              <a:rPr lang="en-US" sz="2300" dirty="0" smtClean="0"/>
              <a:t>c</a:t>
            </a:r>
            <a:r>
              <a:rPr lang="en-US" sz="2300" baseline="-25000" dirty="0" smtClean="0"/>
              <a:t>di</a:t>
            </a:r>
            <a:r>
              <a:rPr lang="en-US" sz="2300" dirty="0" smtClean="0"/>
              <a:t> = </a:t>
            </a:r>
            <a:r>
              <a:rPr lang="en-US" sz="2300" dirty="0" err="1" smtClean="0"/>
              <a:t>r</a:t>
            </a:r>
            <a:r>
              <a:rPr lang="en-US" sz="2300" baseline="-25000" dirty="0" err="1" smtClean="0"/>
              <a:t>d</a:t>
            </a:r>
            <a:r>
              <a:rPr lang="en-US" sz="2300" dirty="0" smtClean="0"/>
              <a:t> = </a:t>
            </a:r>
            <a:r>
              <a:rPr lang="en-US" sz="2300" dirty="0" err="1" smtClean="0"/>
              <a:t>c</a:t>
            </a:r>
            <a:r>
              <a:rPr lang="en-US" sz="2300" baseline="-25000" dirty="0" err="1" smtClean="0"/>
              <a:t>dj</a:t>
            </a:r>
            <a:endParaRPr lang="en-US" sz="2300" dirty="0" smtClean="0"/>
          </a:p>
          <a:p>
            <a:pPr>
              <a:spcBef>
                <a:spcPts val="1200"/>
              </a:spcBef>
            </a:pPr>
            <a:r>
              <a:rPr lang="en-US" sz="2300" b="1" dirty="0" smtClean="0"/>
              <a:t>Mixture hypothesis: </a:t>
            </a:r>
            <a:r>
              <a:rPr lang="en-US" sz="2300" dirty="0" smtClean="0"/>
              <a:t>some users click based on position, some based on relevance </a:t>
            </a:r>
            <a:br>
              <a:rPr lang="en-US" sz="2300" dirty="0" smtClean="0"/>
            </a:br>
            <a:r>
              <a:rPr lang="en-US" sz="2300" dirty="0" smtClean="0"/>
              <a:t>c</a:t>
            </a:r>
            <a:r>
              <a:rPr lang="en-US" sz="2300" baseline="-25000" dirty="0" smtClean="0"/>
              <a:t>di</a:t>
            </a:r>
            <a:r>
              <a:rPr lang="en-US" sz="2300" dirty="0" smtClean="0"/>
              <a:t> = </a:t>
            </a:r>
            <a:r>
              <a:rPr lang="en-US" sz="2300" dirty="0" err="1" smtClean="0"/>
              <a:t>λ</a:t>
            </a:r>
            <a:r>
              <a:rPr lang="en-US" sz="2300" dirty="0" smtClean="0"/>
              <a:t> </a:t>
            </a:r>
            <a:r>
              <a:rPr lang="en-US" sz="2300" dirty="0" err="1" smtClean="0"/>
              <a:t>r</a:t>
            </a:r>
            <a:r>
              <a:rPr lang="en-US" sz="2300" baseline="-25000" dirty="0" err="1" smtClean="0"/>
              <a:t>d</a:t>
            </a:r>
            <a:r>
              <a:rPr lang="en-US" sz="2300" dirty="0" smtClean="0"/>
              <a:t> + ( 1 − </a:t>
            </a:r>
            <a:r>
              <a:rPr lang="en-US" sz="2300" dirty="0" err="1" smtClean="0"/>
              <a:t>λ</a:t>
            </a:r>
            <a:r>
              <a:rPr lang="en-US" sz="2300" dirty="0" smtClean="0"/>
              <a:t> ) c</a:t>
            </a:r>
            <a:r>
              <a:rPr lang="en-US" sz="2300" baseline="-25000" dirty="0" smtClean="0"/>
              <a:t>i</a:t>
            </a:r>
          </a:p>
          <a:p>
            <a:pPr>
              <a:spcBef>
                <a:spcPts val="1200"/>
              </a:spcBef>
            </a:pPr>
            <a:r>
              <a:rPr lang="en-US" sz="2300" b="1" dirty="0" smtClean="0"/>
              <a:t>Examination </a:t>
            </a:r>
            <a:r>
              <a:rPr lang="en-US" sz="2300" b="1" dirty="0"/>
              <a:t>hypothesis:</a:t>
            </a:r>
            <a:r>
              <a:rPr lang="en-US" sz="2300" dirty="0"/>
              <a:t> clicked documents need to be examined and clicked [Richardson et al. 2007; </a:t>
            </a:r>
            <a:r>
              <a:rPr lang="en-US" sz="2300" dirty="0" err="1"/>
              <a:t>Craswell</a:t>
            </a:r>
            <a:r>
              <a:rPr lang="en-US" sz="2300" dirty="0"/>
              <a:t> et al. 2008]</a:t>
            </a:r>
            <a:r>
              <a:rPr lang="en-US" sz="2300" dirty="0" smtClean="0"/>
              <a:t/>
            </a:r>
            <a:br>
              <a:rPr lang="en-US" sz="2300" dirty="0" smtClean="0"/>
            </a:br>
            <a:r>
              <a:rPr lang="en-US" sz="2300" dirty="0" smtClean="0"/>
              <a:t>c</a:t>
            </a:r>
            <a:r>
              <a:rPr lang="en-US" sz="2300" baseline="-25000" dirty="0" smtClean="0"/>
              <a:t>di</a:t>
            </a:r>
            <a:r>
              <a:rPr lang="en-US" sz="2300" dirty="0" smtClean="0"/>
              <a:t> </a:t>
            </a:r>
            <a:r>
              <a:rPr lang="en-US" sz="2300" dirty="0"/>
              <a:t>= </a:t>
            </a:r>
            <a:r>
              <a:rPr lang="en-US" sz="2300" dirty="0" err="1" smtClean="0"/>
              <a:t>r</a:t>
            </a:r>
            <a:r>
              <a:rPr lang="en-US" sz="2300" baseline="-25000" dirty="0" err="1" smtClean="0"/>
              <a:t>d</a:t>
            </a:r>
            <a:r>
              <a:rPr lang="en-US" sz="2300" baseline="-25000" dirty="0" smtClean="0"/>
              <a:t> </a:t>
            </a:r>
            <a:r>
              <a:rPr lang="en-US" sz="2300" dirty="0" smtClean="0"/>
              <a:t>x</a:t>
            </a:r>
            <a:r>
              <a:rPr lang="en-US" sz="2300" baseline="-25000" dirty="0" smtClean="0"/>
              <a:t>i</a:t>
            </a:r>
            <a:endParaRPr lang="en-US" sz="2300" baseline="-25000" dirty="0"/>
          </a:p>
          <a:p>
            <a:pPr>
              <a:spcBef>
                <a:spcPts val="1200"/>
              </a:spcBef>
            </a:pPr>
            <a:r>
              <a:rPr lang="en-US" sz="2300" b="1" dirty="0" smtClean="0"/>
              <a:t>Cascade model:</a:t>
            </a:r>
            <a:r>
              <a:rPr lang="en-US" sz="2300" dirty="0" smtClean="0"/>
              <a:t> </a:t>
            </a:r>
            <a:r>
              <a:rPr lang="en-US" sz="2300" dirty="0"/>
              <a:t>users examine </a:t>
            </a:r>
            <a:r>
              <a:rPr lang="en-US" sz="2300" dirty="0" smtClean="0"/>
              <a:t>documents one by one, </a:t>
            </a:r>
            <a:r>
              <a:rPr lang="en-US" sz="2300" dirty="0"/>
              <a:t>click </a:t>
            </a:r>
            <a:r>
              <a:rPr lang="en-US" sz="2300" dirty="0" smtClean="0"/>
              <a:t>first relevant [</a:t>
            </a:r>
            <a:r>
              <a:rPr lang="en-US" sz="2300" dirty="0" err="1" smtClean="0"/>
              <a:t>Craswell</a:t>
            </a:r>
            <a:r>
              <a:rPr lang="en-US" sz="2300" dirty="0" smtClean="0"/>
              <a:t> et al. 2008]</a:t>
            </a:r>
            <a:br>
              <a:rPr lang="en-US" sz="2300" dirty="0" smtClean="0"/>
            </a:br>
            <a:r>
              <a:rPr lang="tr-TR" sz="2300" dirty="0" smtClean="0"/>
              <a:t>c</a:t>
            </a:r>
            <a:r>
              <a:rPr lang="tr-TR" sz="2300" baseline="-25000" dirty="0" smtClean="0"/>
              <a:t>di</a:t>
            </a:r>
            <a:r>
              <a:rPr lang="tr-TR" sz="2300" dirty="0" smtClean="0"/>
              <a:t> </a:t>
            </a:r>
            <a:r>
              <a:rPr lang="tr-TR" sz="2300" dirty="0"/>
              <a:t>= </a:t>
            </a:r>
            <a:r>
              <a:rPr lang="tr-TR" sz="2300" dirty="0" err="1"/>
              <a:t>r</a:t>
            </a:r>
            <a:r>
              <a:rPr lang="tr-TR" sz="2300" baseline="-25000" dirty="0" err="1"/>
              <a:t>d</a:t>
            </a:r>
            <a:r>
              <a:rPr lang="tr-TR" sz="2300" dirty="0"/>
              <a:t> </a:t>
            </a:r>
            <a:r>
              <a:rPr lang="tr-TR" sz="2300" dirty="0" err="1" smtClean="0"/>
              <a:t>Π</a:t>
            </a:r>
            <a:r>
              <a:rPr lang="tr-TR" sz="2300" baseline="-25000" dirty="0" err="1" smtClean="0"/>
              <a:t>i</a:t>
            </a:r>
            <a:r>
              <a:rPr lang="tr-TR" sz="2300" baseline="-25000" dirty="0" smtClean="0"/>
              <a:t>&lt;j </a:t>
            </a:r>
            <a:r>
              <a:rPr lang="tr-TR" sz="2300" dirty="0" smtClean="0"/>
              <a:t>(</a:t>
            </a:r>
            <a:r>
              <a:rPr lang="tr-TR" sz="2300" dirty="0"/>
              <a:t>1 − </a:t>
            </a:r>
            <a:r>
              <a:rPr lang="tr-TR" sz="2300" dirty="0" err="1" smtClean="0"/>
              <a:t>r</a:t>
            </a:r>
            <a:r>
              <a:rPr lang="tr-TR" sz="2300" baseline="-25000" dirty="0" err="1" smtClean="0"/>
              <a:t>docinrank:j</a:t>
            </a:r>
            <a:r>
              <a:rPr lang="tr-TR" sz="2300" dirty="0" smtClean="0"/>
              <a:t>)</a:t>
            </a:r>
            <a:endParaRPr lang="en-US" sz="2300" dirty="0"/>
          </a:p>
        </p:txBody>
      </p:sp>
      <p:sp>
        <p:nvSpPr>
          <p:cNvPr id="5" name="TextBox 4"/>
          <p:cNvSpPr txBox="1"/>
          <p:nvPr/>
        </p:nvSpPr>
        <p:spPr>
          <a:xfrm>
            <a:off x="817503" y="6292278"/>
            <a:ext cx="7912271" cy="523220"/>
          </a:xfrm>
          <a:prstGeom prst="rect">
            <a:avLst/>
          </a:prstGeom>
          <a:noFill/>
        </p:spPr>
        <p:txBody>
          <a:bodyPr wrap="square" rtlCol="0">
            <a:spAutoFit/>
          </a:bodyPr>
          <a:lstStyle/>
          <a:p>
            <a:r>
              <a:rPr lang="en-US" sz="1400" dirty="0"/>
              <a:t>c</a:t>
            </a:r>
            <a:r>
              <a:rPr lang="en-US" sz="1400" baseline="-25000" dirty="0"/>
              <a:t>di</a:t>
            </a:r>
            <a:r>
              <a:rPr lang="en-US" sz="1400" dirty="0"/>
              <a:t> </a:t>
            </a:r>
            <a:r>
              <a:rPr lang="en-US" sz="1400" dirty="0" smtClean="0"/>
              <a:t>: probability of a click on document d at rank I; </a:t>
            </a:r>
            <a:r>
              <a:rPr lang="en-US" sz="1400" dirty="0" err="1" smtClean="0"/>
              <a:t>r</a:t>
            </a:r>
            <a:r>
              <a:rPr lang="en-US" sz="1400" baseline="-25000" dirty="0" err="1" smtClean="0"/>
              <a:t>d</a:t>
            </a:r>
            <a:r>
              <a:rPr lang="en-US" sz="1400" dirty="0" smtClean="0"/>
              <a:t> </a:t>
            </a:r>
            <a:r>
              <a:rPr lang="en-US" sz="1400" dirty="0"/>
              <a:t>= </a:t>
            </a:r>
            <a:r>
              <a:rPr lang="en-US" sz="1400" dirty="0" smtClean="0"/>
              <a:t>probability of relevance for d; </a:t>
            </a:r>
            <a:br>
              <a:rPr lang="en-US" sz="1400" dirty="0" smtClean="0"/>
            </a:br>
            <a:r>
              <a:rPr lang="en-US" sz="1400" dirty="0" smtClean="0"/>
              <a:t>x</a:t>
            </a:r>
            <a:r>
              <a:rPr lang="en-US" sz="1400" baseline="-25000" dirty="0" smtClean="0"/>
              <a:t>i</a:t>
            </a:r>
            <a:r>
              <a:rPr lang="en-US" sz="1400" dirty="0" smtClean="0"/>
              <a:t> = probability of examining documents at rank </a:t>
            </a:r>
            <a:r>
              <a:rPr lang="en-US" sz="1400" dirty="0" err="1" smtClean="0"/>
              <a:t>i</a:t>
            </a:r>
            <a:endParaRPr lang="en-US" sz="1400" dirty="0"/>
          </a:p>
        </p:txBody>
      </p:sp>
    </p:spTree>
    <p:extLst>
      <p:ext uri="{BB962C8B-B14F-4D97-AF65-F5344CB8AC3E}">
        <p14:creationId xmlns:p14="http://schemas.microsoft.com/office/powerpoint/2010/main" val="1865674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Clicks: Properties</a:t>
            </a:r>
            <a:endParaRPr lang="en-US" dirty="0"/>
          </a:p>
        </p:txBody>
      </p:sp>
      <p:sp>
        <p:nvSpPr>
          <p:cNvPr id="3" name="Content Placeholder 2"/>
          <p:cNvSpPr>
            <a:spLocks noGrp="1"/>
          </p:cNvSpPr>
          <p:nvPr>
            <p:ph idx="1"/>
          </p:nvPr>
        </p:nvSpPr>
        <p:spPr>
          <a:xfrm>
            <a:off x="457200" y="2058495"/>
            <a:ext cx="8229600" cy="4291504"/>
          </a:xfrm>
        </p:spPr>
        <p:txBody>
          <a:bodyPr>
            <a:noAutofit/>
          </a:bodyPr>
          <a:lstStyle/>
          <a:p>
            <a:pPr>
              <a:spcBef>
                <a:spcPts val="1200"/>
              </a:spcBef>
            </a:pPr>
            <a:r>
              <a:rPr lang="en-US" sz="2800" smtClean="0"/>
              <a:t>Train </a:t>
            </a:r>
            <a:r>
              <a:rPr lang="en-US" sz="2800" dirty="0" smtClean="0"/>
              <a:t>on click data: choose parameters to maximize probability of observed data</a:t>
            </a:r>
          </a:p>
          <a:p>
            <a:pPr>
              <a:spcBef>
                <a:spcPts val="1200"/>
              </a:spcBef>
            </a:pPr>
            <a:r>
              <a:rPr lang="en-US" sz="2800" dirty="0" smtClean="0"/>
              <a:t>Probability of relevance can be recovered</a:t>
            </a:r>
          </a:p>
          <a:p>
            <a:pPr>
              <a:spcBef>
                <a:spcPts val="1200"/>
              </a:spcBef>
            </a:pPr>
            <a:r>
              <a:rPr lang="en-US" sz="2800" dirty="0" smtClean="0"/>
              <a:t>Require multiple impressions per query / document pair (ideally with different rankings)</a:t>
            </a:r>
            <a:endParaRPr lang="en-US" sz="2800" dirty="0"/>
          </a:p>
        </p:txBody>
      </p:sp>
    </p:spTree>
    <p:extLst>
      <p:ext uri="{BB962C8B-B14F-4D97-AF65-F5344CB8AC3E}">
        <p14:creationId xmlns:p14="http://schemas.microsoft.com/office/powerpoint/2010/main" val="3983649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Clicks: Evaluation</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Evaluated on data collected using </a:t>
            </a:r>
            <a:r>
              <a:rPr lang="en-US" sz="2600" dirty="0" err="1" smtClean="0"/>
              <a:t>FairPairs</a:t>
            </a:r>
            <a:r>
              <a:rPr lang="en-US" sz="2600" dirty="0"/>
              <a:t/>
            </a:r>
            <a:br>
              <a:rPr lang="en-US" sz="2600" dirty="0"/>
            </a:br>
            <a:r>
              <a:rPr lang="en-US" sz="2600" dirty="0" smtClean="0"/>
              <a:t>Task: given CTR on ordering AB, predict CTR on BA</a:t>
            </a:r>
            <a:endParaRPr lang="en-US" sz="2600" dirty="0"/>
          </a:p>
        </p:txBody>
      </p:sp>
      <p:pic>
        <p:nvPicPr>
          <p:cNvPr id="4" name="Picture 3"/>
          <p:cNvPicPr>
            <a:picLocks noChangeAspect="1"/>
          </p:cNvPicPr>
          <p:nvPr/>
        </p:nvPicPr>
        <p:blipFill>
          <a:blip r:embed="rId2"/>
          <a:stretch>
            <a:fillRect/>
          </a:stretch>
        </p:blipFill>
        <p:spPr>
          <a:xfrm>
            <a:off x="1426516" y="2269832"/>
            <a:ext cx="5186186" cy="3787122"/>
          </a:xfrm>
          <a:prstGeom prst="rect">
            <a:avLst/>
          </a:prstGeom>
        </p:spPr>
      </p:pic>
      <p:sp>
        <p:nvSpPr>
          <p:cNvPr id="5" name="Rectangle 4"/>
          <p:cNvSpPr/>
          <p:nvPr/>
        </p:nvSpPr>
        <p:spPr>
          <a:xfrm>
            <a:off x="1370321" y="5957166"/>
            <a:ext cx="5403283" cy="769441"/>
          </a:xfrm>
          <a:prstGeom prst="rect">
            <a:avLst/>
          </a:prstGeom>
        </p:spPr>
        <p:txBody>
          <a:bodyPr wrap="square">
            <a:spAutoFit/>
          </a:bodyPr>
          <a:lstStyle/>
          <a:p>
            <a:r>
              <a:rPr lang="en-US" sz="2200" dirty="0" smtClean="0"/>
              <a:t>Good explanation of position bias for top-ranked documents (cascade model)</a:t>
            </a:r>
            <a:endParaRPr lang="en-US" sz="2200" dirty="0"/>
          </a:p>
        </p:txBody>
      </p:sp>
      <p:sp>
        <p:nvSpPr>
          <p:cNvPr id="6" name="TextBox 5"/>
          <p:cNvSpPr txBox="1"/>
          <p:nvPr/>
        </p:nvSpPr>
        <p:spPr>
          <a:xfrm>
            <a:off x="6798124" y="6326319"/>
            <a:ext cx="2154969" cy="369332"/>
          </a:xfrm>
          <a:prstGeom prst="rect">
            <a:avLst/>
          </a:prstGeom>
          <a:noFill/>
        </p:spPr>
        <p:txBody>
          <a:bodyPr wrap="none" rtlCol="0">
            <a:spAutoFit/>
          </a:bodyPr>
          <a:lstStyle/>
          <a:p>
            <a:r>
              <a:rPr lang="en-US" dirty="0" smtClean="0"/>
              <a:t>[</a:t>
            </a:r>
            <a:r>
              <a:rPr lang="en-US" dirty="0" err="1" smtClean="0"/>
              <a:t>Craswell</a:t>
            </a:r>
            <a:r>
              <a:rPr lang="en-US" dirty="0" smtClean="0"/>
              <a:t> et al. 2008]</a:t>
            </a:r>
            <a:endParaRPr lang="en-US" dirty="0"/>
          </a:p>
        </p:txBody>
      </p:sp>
    </p:spTree>
    <p:extLst>
      <p:ext uri="{BB962C8B-B14F-4D97-AF65-F5344CB8AC3E}">
        <p14:creationId xmlns:p14="http://schemas.microsoft.com/office/powerpoint/2010/main" val="5729562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10939"/>
          </a:xfrm>
        </p:spPr>
        <p:txBody>
          <a:bodyPr>
            <a:normAutofit/>
          </a:bodyPr>
          <a:lstStyle/>
          <a:p>
            <a:r>
              <a:rPr lang="en-US" sz="4000" dirty="0" smtClean="0"/>
              <a:t>Dynamic Bayesian Network</a:t>
            </a:r>
            <a:br>
              <a:rPr lang="en-US" sz="4000" dirty="0" smtClean="0"/>
            </a:br>
            <a:r>
              <a:rPr lang="en-US" sz="3200" dirty="0" smtClean="0"/>
              <a:t>(Extended Cascade Model)</a:t>
            </a:r>
            <a:endParaRPr lang="en-US" sz="3200" dirty="0"/>
          </a:p>
        </p:txBody>
      </p:sp>
      <p:sp>
        <p:nvSpPr>
          <p:cNvPr id="3" name="Content Placeholder 2"/>
          <p:cNvSpPr>
            <a:spLocks noGrp="1"/>
          </p:cNvSpPr>
          <p:nvPr>
            <p:ph idx="1"/>
          </p:nvPr>
        </p:nvSpPr>
        <p:spPr>
          <a:xfrm>
            <a:off x="457200" y="1700790"/>
            <a:ext cx="8229600" cy="4425373"/>
          </a:xfrm>
        </p:spPr>
        <p:txBody>
          <a:bodyPr>
            <a:normAutofit fontScale="92500" lnSpcReduction="20000"/>
          </a:bodyPr>
          <a:lstStyle/>
          <a:p>
            <a:r>
              <a:rPr lang="en-US" dirty="0" smtClean="0"/>
              <a:t>Like cascade model, but with added steps</a:t>
            </a:r>
          </a:p>
          <a:p>
            <a:pPr marL="971550" lvl="1" indent="-514350">
              <a:buFont typeface="+mj-lt"/>
              <a:buAutoNum type="arabicPeriod"/>
            </a:pPr>
            <a:r>
              <a:rPr lang="en-US" dirty="0" smtClean="0"/>
              <a:t>Examines result at rank j</a:t>
            </a:r>
          </a:p>
          <a:p>
            <a:pPr marL="971550" lvl="1" indent="-514350">
              <a:buFont typeface="+mj-lt"/>
              <a:buAutoNum type="arabicPeriod"/>
            </a:pPr>
            <a:r>
              <a:rPr lang="en-US" dirty="0" smtClean="0"/>
              <a:t>If attracted to result at rank j:</a:t>
            </a:r>
          </a:p>
          <a:p>
            <a:pPr marL="1371600" lvl="2" indent="-514350"/>
            <a:r>
              <a:rPr lang="en-US" dirty="0" smtClean="0"/>
              <a:t>Clicks on result</a:t>
            </a:r>
          </a:p>
          <a:p>
            <a:pPr marL="1371600" lvl="2" indent="-514350"/>
            <a:r>
              <a:rPr lang="en-US" dirty="0" smtClean="0"/>
              <a:t>If user is satisfied, ends session</a:t>
            </a:r>
          </a:p>
          <a:p>
            <a:pPr marL="971550" lvl="1" indent="-514350">
              <a:buFont typeface="+mj-lt"/>
              <a:buAutoNum type="arabicPeriod"/>
            </a:pPr>
            <a:r>
              <a:rPr lang="en-US" dirty="0" smtClean="0"/>
              <a:t>Otherwise, decide whether to abandon session</a:t>
            </a:r>
          </a:p>
          <a:p>
            <a:pPr marL="971550" lvl="1" indent="-514350">
              <a:buFont typeface="+mj-lt"/>
              <a:buAutoNum type="arabicPeriod"/>
            </a:pPr>
            <a:r>
              <a:rPr lang="en-US" dirty="0" smtClean="0"/>
              <a:t>If not, j </a:t>
            </a:r>
            <a:r>
              <a:rPr lang="en-US" dirty="0" smtClean="0">
                <a:sym typeface="Wingdings" pitchFamily="2" charset="2"/>
              </a:rPr>
              <a:t> </a:t>
            </a:r>
            <a:r>
              <a:rPr lang="en-US" dirty="0" smtClean="0"/>
              <a:t>j + 1, go to step 1</a:t>
            </a:r>
          </a:p>
          <a:p>
            <a:pPr marL="971550" lvl="1" indent="-514350">
              <a:buFont typeface="+mj-lt"/>
              <a:buAutoNum type="arabicPeriod"/>
            </a:pPr>
            <a:endParaRPr lang="en-US" dirty="0"/>
          </a:p>
          <a:p>
            <a:pPr lvl="1"/>
            <a:r>
              <a:rPr lang="en-US" dirty="0" smtClean="0"/>
              <a:t>Can model multiple clicks per session</a:t>
            </a:r>
          </a:p>
          <a:p>
            <a:pPr lvl="1"/>
            <a:r>
              <a:rPr lang="en-US" dirty="0" smtClean="0"/>
              <a:t>Distinguishes clicks from relevance</a:t>
            </a:r>
          </a:p>
          <a:p>
            <a:pPr lvl="1"/>
            <a:r>
              <a:rPr lang="en-US" dirty="0" smtClean="0"/>
              <a:t>Requires multiple query/doc impressions</a:t>
            </a:r>
          </a:p>
          <a:p>
            <a:pPr lvl="1"/>
            <a:endParaRPr lang="en-US" dirty="0"/>
          </a:p>
        </p:txBody>
      </p:sp>
      <p:sp>
        <p:nvSpPr>
          <p:cNvPr id="4" name="TextBox 3"/>
          <p:cNvSpPr txBox="1"/>
          <p:nvPr/>
        </p:nvSpPr>
        <p:spPr>
          <a:xfrm>
            <a:off x="6184996" y="6136529"/>
            <a:ext cx="2547542" cy="369332"/>
          </a:xfrm>
          <a:prstGeom prst="rect">
            <a:avLst/>
          </a:prstGeom>
          <a:noFill/>
        </p:spPr>
        <p:txBody>
          <a:bodyPr wrap="none" rtlCol="0">
            <a:spAutoFit/>
          </a:bodyPr>
          <a:lstStyle/>
          <a:p>
            <a:r>
              <a:rPr lang="en-US" dirty="0" smtClean="0"/>
              <a:t>[</a:t>
            </a:r>
            <a:r>
              <a:rPr lang="en-US" dirty="0" err="1" smtClean="0"/>
              <a:t>Chapelle</a:t>
            </a:r>
            <a:r>
              <a:rPr lang="en-US" dirty="0" smtClean="0"/>
              <a:t> &amp; Zhang 2009]</a:t>
            </a:r>
            <a:endParaRPr lang="en-US" dirty="0"/>
          </a:p>
        </p:txBody>
      </p:sp>
    </p:spTree>
    <p:extLst>
      <p:ext uri="{BB962C8B-B14F-4D97-AF65-F5344CB8AC3E}">
        <p14:creationId xmlns:p14="http://schemas.microsoft.com/office/powerpoint/2010/main" val="2487041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Two types of retrieval evaluation:</a:t>
            </a:r>
          </a:p>
          <a:p>
            <a:pPr marL="0" indent="0">
              <a:buNone/>
            </a:pPr>
            <a:endParaRPr lang="en-US" sz="1200" dirty="0"/>
          </a:p>
          <a:p>
            <a:r>
              <a:rPr lang="en-US" dirty="0">
                <a:solidFill>
                  <a:srgbClr val="0070C0"/>
                </a:solidFill>
              </a:rPr>
              <a:t>“Offline evaluation”</a:t>
            </a:r>
          </a:p>
          <a:p>
            <a:pPr marL="457200" lvl="1" indent="0">
              <a:buNone/>
            </a:pPr>
            <a:r>
              <a:rPr lang="en-US" dirty="0"/>
              <a:t>Ask experts or users to explicitly evaluate your retrieval system. This dominates evaluation today.</a:t>
            </a:r>
          </a:p>
          <a:p>
            <a:pPr marL="457200" lvl="1" indent="0">
              <a:buNone/>
            </a:pPr>
            <a:endParaRPr lang="en-US" dirty="0"/>
          </a:p>
          <a:p>
            <a:r>
              <a:rPr lang="en-US" dirty="0">
                <a:solidFill>
                  <a:srgbClr val="0070C0"/>
                </a:solidFill>
              </a:rPr>
              <a:t>“Online evaluation”</a:t>
            </a:r>
          </a:p>
          <a:p>
            <a:pPr marL="457200" lvl="1" indent="0">
              <a:buNone/>
            </a:pPr>
            <a:r>
              <a:rPr lang="en-US" dirty="0"/>
              <a:t>See how normal users interact with your retrieval system when just using it.</a:t>
            </a:r>
          </a:p>
          <a:p>
            <a:pPr marL="457200" lvl="1" indent="0">
              <a:buNone/>
            </a:pPr>
            <a:endParaRPr lang="en-US" dirty="0"/>
          </a:p>
          <a:p>
            <a:r>
              <a:rPr lang="en-US" dirty="0">
                <a:solidFill>
                  <a:srgbClr val="0070C0"/>
                </a:solidFill>
              </a:rPr>
              <a:t>… Hybrid approaches</a:t>
            </a:r>
          </a:p>
          <a:p>
            <a:pPr marL="457200" lvl="1" indent="0">
              <a:buNone/>
            </a:pPr>
            <a:r>
              <a:rPr lang="en-US" dirty="0"/>
              <a:t>Combine data collected using online and offline approaches (beyond the scope of </a:t>
            </a:r>
            <a:r>
              <a:rPr lang="en-US"/>
              <a:t>this tutorial</a:t>
            </a:r>
            <a:r>
              <a:rPr lang="en-US" dirty="0"/>
              <a:t>,</a:t>
            </a:r>
            <a:r>
              <a:rPr lang="en-US"/>
              <a:t> see e.g., [Carterette and Jones 2007; Chapelle et al. 2009]) </a:t>
            </a: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608550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148281"/>
            <a:ext cx="8229600" cy="1210963"/>
          </a:xfrm>
        </p:spPr>
        <p:txBody>
          <a:bodyPr>
            <a:normAutofit/>
          </a:bodyPr>
          <a:lstStyle/>
          <a:p>
            <a:r>
              <a:rPr lang="en-US" sz="4000" dirty="0" smtClean="0"/>
              <a:t>Dynamic Bayesian Network</a:t>
            </a:r>
            <a:r>
              <a:rPr lang="en-US" sz="4000" smtClean="0"/>
              <a:t/>
            </a:r>
            <a:br>
              <a:rPr lang="en-US" sz="4000" smtClean="0"/>
            </a:br>
            <a:endParaRPr lang="en-US" sz="3200" dirty="0"/>
          </a:p>
        </p:txBody>
      </p:sp>
      <p:sp>
        <p:nvSpPr>
          <p:cNvPr id="14" name="TextBox 13"/>
          <p:cNvSpPr txBox="1"/>
          <p:nvPr/>
        </p:nvSpPr>
        <p:spPr>
          <a:xfrm>
            <a:off x="6473559" y="6379432"/>
            <a:ext cx="2547542" cy="369332"/>
          </a:xfrm>
          <a:prstGeom prst="rect">
            <a:avLst/>
          </a:prstGeom>
          <a:noFill/>
        </p:spPr>
        <p:txBody>
          <a:bodyPr wrap="none" rtlCol="0">
            <a:spAutoFit/>
          </a:bodyPr>
          <a:lstStyle/>
          <a:p>
            <a:r>
              <a:rPr lang="en-US" dirty="0" smtClean="0"/>
              <a:t>[</a:t>
            </a:r>
            <a:r>
              <a:rPr lang="en-US" dirty="0" err="1" smtClean="0"/>
              <a:t>Chapelle</a:t>
            </a:r>
            <a:r>
              <a:rPr lang="en-US" dirty="0" smtClean="0"/>
              <a:t> &amp; Zhang 2009]</a:t>
            </a:r>
            <a:endParaRPr lang="en-US" dirty="0"/>
          </a:p>
        </p:txBody>
      </p:sp>
      <p:pic>
        <p:nvPicPr>
          <p:cNvPr id="4" name="Picture 3" descr="chapelle-2009-figur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81" y="1692220"/>
            <a:ext cx="6511149" cy="5014635"/>
          </a:xfrm>
          <a:prstGeom prst="rect">
            <a:avLst/>
          </a:prstGeom>
        </p:spPr>
      </p:pic>
      <p:pic>
        <p:nvPicPr>
          <p:cNvPr id="2" name="Picture 1"/>
          <p:cNvPicPr>
            <a:picLocks noChangeAspect="1"/>
          </p:cNvPicPr>
          <p:nvPr/>
        </p:nvPicPr>
        <p:blipFill>
          <a:blip r:embed="rId4"/>
          <a:stretch>
            <a:fillRect/>
          </a:stretch>
        </p:blipFill>
        <p:spPr>
          <a:xfrm>
            <a:off x="4936639" y="3270233"/>
            <a:ext cx="4092443" cy="2345669"/>
          </a:xfrm>
          <a:prstGeom prst="rect">
            <a:avLst/>
          </a:prstGeom>
        </p:spPr>
      </p:pic>
    </p:spTree>
    <p:extLst>
      <p:ext uri="{BB962C8B-B14F-4D97-AF65-F5344CB8AC3E}">
        <p14:creationId xmlns:p14="http://schemas.microsoft.com/office/powerpoint/2010/main" val="164334340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94"/>
            <a:ext cx="8229600" cy="868362"/>
          </a:xfrm>
        </p:spPr>
        <p:txBody>
          <a:bodyPr/>
          <a:lstStyle/>
          <a:p>
            <a:r>
              <a:rPr lang="en-US" dirty="0" smtClean="0"/>
              <a:t>Performance Comparison</a:t>
            </a:r>
            <a:endParaRPr lang="en-US" dirty="0"/>
          </a:p>
        </p:txBody>
      </p:sp>
      <p:sp>
        <p:nvSpPr>
          <p:cNvPr id="8" name="TextBox 7"/>
          <p:cNvSpPr txBox="1"/>
          <p:nvPr/>
        </p:nvSpPr>
        <p:spPr>
          <a:xfrm>
            <a:off x="6508154" y="6424564"/>
            <a:ext cx="2547542" cy="369332"/>
          </a:xfrm>
          <a:prstGeom prst="rect">
            <a:avLst/>
          </a:prstGeom>
          <a:noFill/>
        </p:spPr>
        <p:txBody>
          <a:bodyPr wrap="none" rtlCol="0">
            <a:spAutoFit/>
          </a:bodyPr>
          <a:lstStyle/>
          <a:p>
            <a:r>
              <a:rPr lang="en-US" dirty="0" smtClean="0"/>
              <a:t>[</a:t>
            </a:r>
            <a:r>
              <a:rPr lang="en-US" dirty="0" err="1" smtClean="0"/>
              <a:t>Chapelle</a:t>
            </a:r>
            <a:r>
              <a:rPr lang="en-US" dirty="0" smtClean="0"/>
              <a:t> &amp; Zhang 2009]</a:t>
            </a:r>
            <a:endParaRPr lang="en-US" dirty="0"/>
          </a:p>
        </p:txBody>
      </p:sp>
      <p:sp>
        <p:nvSpPr>
          <p:cNvPr id="5" name="TextBox 4"/>
          <p:cNvSpPr txBox="1"/>
          <p:nvPr/>
        </p:nvSpPr>
        <p:spPr>
          <a:xfrm>
            <a:off x="1173187" y="5560459"/>
            <a:ext cx="6455613" cy="707886"/>
          </a:xfrm>
          <a:prstGeom prst="rect">
            <a:avLst/>
          </a:prstGeom>
          <a:noFill/>
        </p:spPr>
        <p:txBody>
          <a:bodyPr wrap="none" rtlCol="0">
            <a:spAutoFit/>
          </a:bodyPr>
          <a:lstStyle/>
          <a:p>
            <a:pPr marL="285750" indent="-285750">
              <a:buFont typeface="Arial"/>
              <a:buChar char="•"/>
            </a:pPr>
            <a:r>
              <a:rPr lang="en-US" sz="2000" dirty="0" smtClean="0"/>
              <a:t>Predicting </a:t>
            </a:r>
            <a:r>
              <a:rPr lang="en-US" sz="2000" dirty="0" err="1" smtClean="0"/>
              <a:t>clickthrough</a:t>
            </a:r>
            <a:r>
              <a:rPr lang="en-US" sz="2000" dirty="0" smtClean="0"/>
              <a:t> rate (CTR) on top result</a:t>
            </a:r>
          </a:p>
          <a:p>
            <a:pPr marL="285750" indent="-285750">
              <a:buFont typeface="Arial"/>
              <a:buChar char="•"/>
            </a:pPr>
            <a:r>
              <a:rPr lang="en-US" sz="2000" dirty="0" smtClean="0"/>
              <a:t>Models trained on query logs of large-scale search engine</a:t>
            </a:r>
            <a:endParaRPr lang="en-US" sz="2000" dirty="0"/>
          </a:p>
        </p:txBody>
      </p:sp>
      <p:pic>
        <p:nvPicPr>
          <p:cNvPr id="3" name="Picture 2" descr="chapelle-2009-result-ct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370" y="1098305"/>
            <a:ext cx="5508620" cy="4322553"/>
          </a:xfrm>
          <a:prstGeom prst="rect">
            <a:avLst/>
          </a:prstGeom>
        </p:spPr>
      </p:pic>
    </p:spTree>
    <p:extLst>
      <p:ext uri="{BB962C8B-B14F-4D97-AF65-F5344CB8AC3E}">
        <p14:creationId xmlns:p14="http://schemas.microsoft.com/office/powerpoint/2010/main" val="310932806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Click-Models: Extensions</a:t>
            </a:r>
            <a:endParaRPr lang="en-US" dirty="0"/>
          </a:p>
        </p:txBody>
      </p:sp>
      <p:sp>
        <p:nvSpPr>
          <p:cNvPr id="3" name="Content Placeholder 2"/>
          <p:cNvSpPr>
            <a:spLocks noGrp="1"/>
          </p:cNvSpPr>
          <p:nvPr>
            <p:ph idx="1"/>
          </p:nvPr>
        </p:nvSpPr>
        <p:spPr>
          <a:xfrm>
            <a:off x="457200" y="1788747"/>
            <a:ext cx="8229600" cy="4337416"/>
          </a:xfrm>
        </p:spPr>
        <p:txBody>
          <a:bodyPr>
            <a:noAutofit/>
          </a:bodyPr>
          <a:lstStyle/>
          <a:p>
            <a:pPr>
              <a:spcBef>
                <a:spcPts val="600"/>
              </a:spcBef>
              <a:spcAft>
                <a:spcPts val="600"/>
              </a:spcAft>
            </a:pPr>
            <a:r>
              <a:rPr lang="en-US" sz="2600" dirty="0"/>
              <a:t>Model differences between navigational and informational intent queries [</a:t>
            </a:r>
            <a:r>
              <a:rPr lang="en-US" sz="2600" dirty="0" err="1"/>
              <a:t>Guo</a:t>
            </a:r>
            <a:r>
              <a:rPr lang="en-US" sz="2600" dirty="0"/>
              <a:t> et al. 2009]</a:t>
            </a:r>
          </a:p>
          <a:p>
            <a:pPr>
              <a:spcBef>
                <a:spcPts val="600"/>
              </a:spcBef>
              <a:spcAft>
                <a:spcPts val="600"/>
              </a:spcAft>
            </a:pPr>
            <a:r>
              <a:rPr lang="en-US" sz="2600" dirty="0"/>
              <a:t>Model relevance contributions of several documents per query session [</a:t>
            </a:r>
            <a:r>
              <a:rPr lang="en-US" sz="2600" dirty="0" err="1"/>
              <a:t>Dupret</a:t>
            </a:r>
            <a:r>
              <a:rPr lang="en-US" sz="2600" dirty="0"/>
              <a:t> &amp; Liao 2010]</a:t>
            </a:r>
          </a:p>
          <a:p>
            <a:pPr>
              <a:spcBef>
                <a:spcPts val="600"/>
              </a:spcBef>
              <a:spcAft>
                <a:spcPts val="600"/>
              </a:spcAft>
            </a:pPr>
            <a:r>
              <a:rPr lang="en-US" sz="2600" dirty="0"/>
              <a:t>Integrate additional, post-click, behaviors [</a:t>
            </a:r>
            <a:r>
              <a:rPr lang="en-US" sz="2600" dirty="0" err="1"/>
              <a:t>Zhong</a:t>
            </a:r>
            <a:r>
              <a:rPr lang="en-US" sz="2600" dirty="0"/>
              <a:t> et al. 2010]</a:t>
            </a:r>
          </a:p>
          <a:p>
            <a:pPr>
              <a:spcBef>
                <a:spcPts val="600"/>
              </a:spcBef>
              <a:spcAft>
                <a:spcPts val="600"/>
              </a:spcAft>
            </a:pPr>
            <a:r>
              <a:rPr lang="en-US" sz="2600" dirty="0"/>
              <a:t>Model URL-revisits [</a:t>
            </a:r>
            <a:r>
              <a:rPr lang="en-US" sz="2600" dirty="0" err="1"/>
              <a:t>Xu</a:t>
            </a:r>
            <a:r>
              <a:rPr lang="en-US" sz="2600" dirty="0"/>
              <a:t> et al. 2012]</a:t>
            </a:r>
          </a:p>
          <a:p>
            <a:pPr>
              <a:spcBef>
                <a:spcPts val="600"/>
              </a:spcBef>
              <a:spcAft>
                <a:spcPts val="600"/>
              </a:spcAft>
            </a:pPr>
            <a:r>
              <a:rPr lang="en-US" sz="2600" dirty="0"/>
              <a:t>Generalize</a:t>
            </a:r>
            <a:r>
              <a:rPr lang="en-US" sz="2600"/>
              <a:t> across queries (application to online advertising) [Zhu et al. 2010]</a:t>
            </a:r>
            <a:endParaRPr lang="en-US" sz="2600" dirty="0"/>
          </a:p>
        </p:txBody>
      </p:sp>
    </p:spTree>
    <p:extLst>
      <p:ext uri="{BB962C8B-B14F-4D97-AF65-F5344CB8AC3E}">
        <p14:creationId xmlns:p14="http://schemas.microsoft.com/office/powerpoint/2010/main" val="81161514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335"/>
            <a:ext cx="8229600" cy="1112813"/>
          </a:xfrm>
        </p:spPr>
        <p:txBody>
          <a:bodyPr>
            <a:normAutofit/>
          </a:bodyPr>
          <a:lstStyle/>
          <a:p>
            <a:r>
              <a:rPr lang="en-US" sz="3600" dirty="0" smtClean="0"/>
              <a:t>Absolute Document Judgments (Summary)</a:t>
            </a:r>
            <a:endParaRPr lang="en-US" sz="3600" dirty="0"/>
          </a:p>
        </p:txBody>
      </p:sp>
      <p:sp>
        <p:nvSpPr>
          <p:cNvPr id="3" name="Content Placeholder 2"/>
          <p:cNvSpPr>
            <a:spLocks noGrp="1"/>
          </p:cNvSpPr>
          <p:nvPr>
            <p:ph idx="1"/>
          </p:nvPr>
        </p:nvSpPr>
        <p:spPr>
          <a:xfrm>
            <a:off x="457200" y="1470362"/>
            <a:ext cx="8229600" cy="5129031"/>
          </a:xfrm>
        </p:spPr>
        <p:txBody>
          <a:bodyPr>
            <a:noAutofit/>
          </a:bodyPr>
          <a:lstStyle/>
          <a:p>
            <a:r>
              <a:rPr lang="en-US" sz="2800" dirty="0" smtClean="0"/>
              <a:t>Joint model of user behavior and relevance</a:t>
            </a:r>
          </a:p>
          <a:p>
            <a:pPr lvl="1"/>
            <a:r>
              <a:rPr lang="en-US" sz="2400" dirty="0" smtClean="0"/>
              <a:t>E.g., how often a user examines results at rank 3</a:t>
            </a:r>
          </a:p>
          <a:p>
            <a:pPr lvl="1"/>
            <a:endParaRPr lang="en-US" sz="500" dirty="0" smtClean="0"/>
          </a:p>
          <a:p>
            <a:r>
              <a:rPr lang="en-US" sz="2800" dirty="0" smtClean="0"/>
              <a:t>Straightforward to infer relevance of documents</a:t>
            </a:r>
          </a:p>
          <a:p>
            <a:endParaRPr lang="en-US" sz="500" dirty="0" smtClean="0"/>
          </a:p>
          <a:p>
            <a:pPr lvl="1"/>
            <a:r>
              <a:rPr lang="en-US" sz="2400" dirty="0" smtClean="0"/>
              <a:t>Need to convert document relevance to evaluation metric</a:t>
            </a:r>
          </a:p>
          <a:p>
            <a:pPr lvl="1"/>
            <a:endParaRPr lang="en-US" sz="500" dirty="0" smtClean="0"/>
          </a:p>
          <a:p>
            <a:r>
              <a:rPr lang="en-US" sz="2800" dirty="0" smtClean="0"/>
              <a:t>Requires additional assumptions 	</a:t>
            </a:r>
          </a:p>
          <a:p>
            <a:pPr lvl="1"/>
            <a:r>
              <a:rPr lang="en-US" sz="2400" dirty="0" smtClean="0"/>
              <a:t>E.g., cascading user examination assumption</a:t>
            </a:r>
          </a:p>
          <a:p>
            <a:pPr lvl="1"/>
            <a:endParaRPr lang="en-US" sz="500" dirty="0" smtClean="0"/>
          </a:p>
          <a:p>
            <a:r>
              <a:rPr lang="en-US" sz="2800" dirty="0" smtClean="0"/>
              <a:t>Requires multiple impressions of doc/query pair</a:t>
            </a:r>
          </a:p>
          <a:p>
            <a:pPr lvl="1"/>
            <a:r>
              <a:rPr lang="en-US" sz="2400" dirty="0" smtClean="0"/>
              <a:t>A special case of “Enhancing Web Search by Mining Search and Browse Logs” tutorial this morning</a:t>
            </a:r>
            <a:endParaRPr lang="en-US" sz="2400" dirty="0" smtClean="0">
              <a:solidFill>
                <a:srgbClr val="FF0000"/>
              </a:solidFill>
            </a:endParaRPr>
          </a:p>
          <a:p>
            <a:pPr lvl="1"/>
            <a:r>
              <a:rPr lang="en-US" sz="2400" dirty="0" smtClean="0"/>
              <a:t>Often impractical at small scales</a:t>
            </a:r>
          </a:p>
          <a:p>
            <a:pPr lvl="1"/>
            <a:endParaRPr lang="en-US" sz="2400" dirty="0"/>
          </a:p>
        </p:txBody>
      </p:sp>
    </p:spTree>
    <p:extLst>
      <p:ext uri="{BB962C8B-B14F-4D97-AF65-F5344CB8AC3E}">
        <p14:creationId xmlns:p14="http://schemas.microsoft.com/office/powerpoint/2010/main" val="2058558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Choices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90975957"/>
              </p:ext>
            </p:extLst>
          </p:nvPr>
        </p:nvGraphicFramePr>
        <p:xfrm>
          <a:off x="1691650" y="1527969"/>
          <a:ext cx="6096000" cy="4394199"/>
        </p:xfrm>
        <a:graphic>
          <a:graphicData uri="http://schemas.openxmlformats.org/drawingml/2006/table">
            <a:tbl>
              <a:tblPr>
                <a:tableStyleId>{5C22544A-7EE6-4342-B048-85BDC9FD1C3A}</a:tableStyleId>
              </a:tblPr>
              <a:tblGrid>
                <a:gridCol w="2032000"/>
                <a:gridCol w="2032000"/>
                <a:gridCol w="2032000"/>
              </a:tblGrid>
              <a:tr h="370840">
                <a:tc>
                  <a:txBody>
                    <a:bodyPr/>
                    <a:lstStyle/>
                    <a:p>
                      <a:endParaRPr 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Absolute</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b="1" dirty="0" smtClean="0"/>
                        <a:t>Relative</a:t>
                      </a:r>
                      <a:endParaRPr lang="en-US" b="1" dirty="0"/>
                    </a:p>
                  </a:txBody>
                  <a:tcPr>
                    <a:lnL w="38100" cap="flat" cmpd="sng" algn="ctr">
                      <a:solidFill>
                        <a:schemeClr val="bg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370840">
                <a:tc>
                  <a:txBody>
                    <a:bodyPr/>
                    <a:lstStyle/>
                    <a:p>
                      <a:endParaRPr lang="en-US" dirty="0" smtClean="0"/>
                    </a:p>
                    <a:p>
                      <a:pPr algn="ctr"/>
                      <a:endParaRPr lang="en-US" dirty="0" smtClean="0"/>
                    </a:p>
                    <a:p>
                      <a:pPr algn="ctr"/>
                      <a:endParaRPr lang="en-US" dirty="0" smtClean="0"/>
                    </a:p>
                    <a:p>
                      <a:pPr algn="ctr"/>
                      <a:r>
                        <a:rPr lang="en-US" b="1" dirty="0" smtClean="0"/>
                        <a:t>Document Level</a:t>
                      </a:r>
                    </a:p>
                    <a:p>
                      <a:endParaRPr lang="en-US" dirty="0" smtClean="0"/>
                    </a:p>
                    <a:p>
                      <a:endParaRPr lang="en-US" dirty="0" smtClean="0"/>
                    </a:p>
                    <a:p>
                      <a:endParaRPr lang="en-US" dirty="0" smtClean="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err="1" smtClean="0"/>
                        <a:t>Clickthrough</a:t>
                      </a:r>
                      <a:r>
                        <a:rPr lang="en-US" baseline="0" dirty="0" smtClean="0"/>
                        <a:t> Rate, </a:t>
                      </a:r>
                    </a:p>
                    <a:p>
                      <a:pPr algn="ctr"/>
                      <a:r>
                        <a:rPr lang="en-US" baseline="0" dirty="0" smtClean="0"/>
                        <a:t>Click Models,</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t>Click-Skip,</a:t>
                      </a:r>
                    </a:p>
                    <a:p>
                      <a:pPr algn="ctr"/>
                      <a:r>
                        <a:rPr lang="en-US" dirty="0" err="1" smtClean="0"/>
                        <a:t>FairPairs</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70840">
                <a:tc>
                  <a:txBody>
                    <a:bodyPr/>
                    <a:lstStyle/>
                    <a:p>
                      <a:endParaRPr lang="en-US" dirty="0" smtClean="0"/>
                    </a:p>
                    <a:p>
                      <a:endParaRPr lang="en-US" dirty="0" smtClean="0"/>
                    </a:p>
                    <a:p>
                      <a:pPr algn="ctr"/>
                      <a:endParaRPr lang="en-US" dirty="0" smtClean="0"/>
                    </a:p>
                    <a:p>
                      <a:pPr algn="ctr"/>
                      <a:r>
                        <a:rPr lang="en-US" b="1" dirty="0" smtClean="0"/>
                        <a:t>Ranking Level</a:t>
                      </a:r>
                    </a:p>
                    <a:p>
                      <a:pPr algn="ctr"/>
                      <a:endParaRPr lang="en-US" dirty="0" smtClean="0"/>
                    </a:p>
                    <a:p>
                      <a:pPr algn="ctr"/>
                      <a:endParaRPr lang="en-US" dirty="0" smtClean="0"/>
                    </a:p>
                    <a:p>
                      <a:endParaRPr lang="en-US" dirty="0" smtClean="0"/>
                    </a:p>
                  </a:txBody>
                  <a:tcPr>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Abandonment,</a:t>
                      </a:r>
                      <a:r>
                        <a:rPr lang="en-US" baseline="0" dirty="0" smtClean="0"/>
                        <a:t> Reciprocal Rank, </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Time to Click, </a:t>
                      </a:r>
                      <a:r>
                        <a:rPr lang="en-US" baseline="0" dirty="0" err="1" smtClean="0"/>
                        <a:t>PSkip</a:t>
                      </a:r>
                      <a:r>
                        <a:rPr lang="en-US" baseline="0" dirty="0" smtClean="0"/>
                        <a:t>, </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Side by Side,</a:t>
                      </a:r>
                    </a:p>
                    <a:p>
                      <a:pPr algn="ctr"/>
                      <a:r>
                        <a:rPr lang="en-US" dirty="0" smtClean="0"/>
                        <a:t>Interleaving</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bl>
          </a:graphicData>
        </a:graphic>
      </p:graphicFrame>
      <p:sp>
        <p:nvSpPr>
          <p:cNvPr id="3" name="Notched Right Arrow 2"/>
          <p:cNvSpPr/>
          <p:nvPr/>
        </p:nvSpPr>
        <p:spPr>
          <a:xfrm rot="7830775">
            <a:off x="5304299" y="3636019"/>
            <a:ext cx="859147" cy="585250"/>
          </a:xfrm>
          <a:prstGeom prst="notch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16021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Ranking-Level Judgments</a:t>
            </a:r>
            <a:endParaRPr lang="en-US" dirty="0"/>
          </a:p>
        </p:txBody>
      </p:sp>
      <p:sp>
        <p:nvSpPr>
          <p:cNvPr id="3" name="Content Placeholder 2"/>
          <p:cNvSpPr>
            <a:spLocks noGrp="1"/>
          </p:cNvSpPr>
          <p:nvPr>
            <p:ph idx="1"/>
          </p:nvPr>
        </p:nvSpPr>
        <p:spPr/>
        <p:txBody>
          <a:bodyPr/>
          <a:lstStyle/>
          <a:p>
            <a:r>
              <a:rPr lang="en-US" dirty="0" smtClean="0"/>
              <a:t>Document-level feedback requires converting judgments to evaluation metric (of a ranking)</a:t>
            </a:r>
          </a:p>
          <a:p>
            <a:endParaRPr lang="en-US" sz="1600" dirty="0"/>
          </a:p>
          <a:p>
            <a:r>
              <a:rPr lang="en-US" dirty="0" smtClean="0"/>
              <a:t>Ranking-level judgments directly define such a metric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82095564"/>
              </p:ext>
            </p:extLst>
          </p:nvPr>
        </p:nvGraphicFramePr>
        <p:xfrm>
          <a:off x="1634043" y="3774642"/>
          <a:ext cx="6096000" cy="2219960"/>
        </p:xfrm>
        <a:graphic>
          <a:graphicData uri="http://schemas.openxmlformats.org/drawingml/2006/table">
            <a:tbl>
              <a:tblPr firstRow="1" bandRow="1">
                <a:tableStyleId>{5C22544A-7EE6-4342-B048-85BDC9FD1C3A}</a:tableStyleId>
              </a:tblPr>
              <a:tblGrid>
                <a:gridCol w="3048000"/>
                <a:gridCol w="3048000"/>
              </a:tblGrid>
              <a:tr h="0">
                <a:tc gridSpan="2">
                  <a:txBody>
                    <a:bodyPr/>
                    <a:lstStyle/>
                    <a:p>
                      <a:pPr algn="ctr"/>
                      <a:r>
                        <a:rPr lang="en-US" dirty="0" smtClean="0"/>
                        <a:t>Some Absolute Metrics</a:t>
                      </a:r>
                      <a:endParaRPr lang="en-US" dirty="0"/>
                    </a:p>
                  </a:txBody>
                  <a:tcPr/>
                </a:tc>
                <a:tc hMerge="1">
                  <a:txBody>
                    <a:bodyPr/>
                    <a:lstStyle/>
                    <a:p>
                      <a:endParaRPr lang="en-US" dirty="0"/>
                    </a:p>
                  </a:txBody>
                  <a:tcPr/>
                </a:tc>
              </a:tr>
              <a:tr h="370840">
                <a:tc>
                  <a:txBody>
                    <a:bodyPr/>
                    <a:lstStyle/>
                    <a:p>
                      <a:pPr algn="ctr"/>
                      <a:r>
                        <a:rPr lang="en-US" dirty="0" smtClean="0"/>
                        <a:t>Abandonment Rate</a:t>
                      </a:r>
                      <a:endParaRPr lang="en-US" dirty="0"/>
                    </a:p>
                  </a:txBody>
                  <a:tcPr/>
                </a:tc>
                <a:tc>
                  <a:txBody>
                    <a:bodyPr/>
                    <a:lstStyle/>
                    <a:p>
                      <a:pPr algn="ctr"/>
                      <a:r>
                        <a:rPr lang="en-US" dirty="0" smtClean="0"/>
                        <a:t>Reformulation</a:t>
                      </a:r>
                      <a:r>
                        <a:rPr lang="en-US" baseline="0" dirty="0" smtClean="0"/>
                        <a:t> Rate</a:t>
                      </a:r>
                      <a:endParaRPr lang="en-US" dirty="0"/>
                    </a:p>
                  </a:txBody>
                  <a:tcPr/>
                </a:tc>
              </a:tr>
              <a:tr h="370840">
                <a:tc>
                  <a:txBody>
                    <a:bodyPr/>
                    <a:lstStyle/>
                    <a:p>
                      <a:pPr algn="ctr"/>
                      <a:r>
                        <a:rPr lang="en-US" dirty="0" smtClean="0"/>
                        <a:t>Queries per Session</a:t>
                      </a:r>
                      <a:endParaRPr lang="en-US" dirty="0"/>
                    </a:p>
                  </a:txBody>
                  <a:tcPr/>
                </a:tc>
                <a:tc>
                  <a:txBody>
                    <a:bodyPr/>
                    <a:lstStyle/>
                    <a:p>
                      <a:pPr algn="ctr"/>
                      <a:r>
                        <a:rPr lang="en-US" dirty="0" smtClean="0"/>
                        <a:t>Clicks per Query</a:t>
                      </a:r>
                      <a:endParaRPr lang="en-US" dirty="0"/>
                    </a:p>
                  </a:txBody>
                  <a:tcPr/>
                </a:tc>
              </a:tr>
              <a:tr h="370840">
                <a:tc>
                  <a:txBody>
                    <a:bodyPr/>
                    <a:lstStyle/>
                    <a:p>
                      <a:pPr algn="ctr"/>
                      <a:r>
                        <a:rPr lang="en-US" dirty="0" smtClean="0"/>
                        <a:t>Click</a:t>
                      </a:r>
                      <a:r>
                        <a:rPr lang="en-US" baseline="0" dirty="0" smtClean="0"/>
                        <a:t> rate</a:t>
                      </a:r>
                      <a:r>
                        <a:rPr lang="en-US" dirty="0" smtClean="0"/>
                        <a:t> on first</a:t>
                      </a:r>
                      <a:r>
                        <a:rPr lang="en-US" baseline="0" dirty="0" smtClean="0"/>
                        <a:t> result</a:t>
                      </a:r>
                      <a:endParaRPr lang="en-US" dirty="0"/>
                    </a:p>
                  </a:txBody>
                  <a:tcPr/>
                </a:tc>
                <a:tc>
                  <a:txBody>
                    <a:bodyPr/>
                    <a:lstStyle/>
                    <a:p>
                      <a:pPr algn="ctr"/>
                      <a:r>
                        <a:rPr lang="en-US" dirty="0" smtClean="0"/>
                        <a:t>Max Reciprocal Rank</a:t>
                      </a:r>
                      <a:endParaRPr lang="en-US" dirty="0"/>
                    </a:p>
                  </a:txBody>
                  <a:tcPr/>
                </a:tc>
              </a:tr>
              <a:tr h="370840">
                <a:tc>
                  <a:txBody>
                    <a:bodyPr/>
                    <a:lstStyle/>
                    <a:p>
                      <a:pPr algn="ctr"/>
                      <a:r>
                        <a:rPr lang="en-US" dirty="0" smtClean="0"/>
                        <a:t>Time to first click</a:t>
                      </a:r>
                      <a:endParaRPr lang="en-US" dirty="0"/>
                    </a:p>
                  </a:txBody>
                  <a:tcPr/>
                </a:tc>
                <a:tc>
                  <a:txBody>
                    <a:bodyPr/>
                    <a:lstStyle/>
                    <a:p>
                      <a:pPr algn="ctr"/>
                      <a:r>
                        <a:rPr lang="en-US" dirty="0" smtClean="0"/>
                        <a:t>Time to last click</a:t>
                      </a:r>
                      <a:endParaRPr lang="en-US" dirty="0"/>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of viewed documents skipped (</a:t>
                      </a:r>
                      <a:r>
                        <a:rPr lang="en-US" dirty="0" err="1" smtClean="0"/>
                        <a:t>pSkip</a:t>
                      </a:r>
                      <a:r>
                        <a:rPr lang="en-US" dirty="0" smtClean="0"/>
                        <a:t>)</a:t>
                      </a:r>
                    </a:p>
                  </a:txBody>
                  <a:tcPr/>
                </a:tc>
                <a:tc hMerge="1">
                  <a:txBody>
                    <a:bodyPr/>
                    <a:lstStyle/>
                    <a:p>
                      <a:endParaRPr lang="en-US" dirty="0"/>
                    </a:p>
                  </a:txBody>
                  <a:tcPr/>
                </a:tc>
              </a:tr>
            </a:tbl>
          </a:graphicData>
        </a:graphic>
      </p:graphicFrame>
      <p:sp>
        <p:nvSpPr>
          <p:cNvPr id="5" name="TextBox 4"/>
          <p:cNvSpPr txBox="1"/>
          <p:nvPr/>
        </p:nvSpPr>
        <p:spPr>
          <a:xfrm>
            <a:off x="5147601" y="6436409"/>
            <a:ext cx="3889976" cy="369332"/>
          </a:xfrm>
          <a:prstGeom prst="rect">
            <a:avLst/>
          </a:prstGeom>
          <a:noFill/>
        </p:spPr>
        <p:txBody>
          <a:bodyPr wrap="none" rtlCol="0">
            <a:spAutoFit/>
          </a:bodyPr>
          <a:lstStyle/>
          <a:p>
            <a:r>
              <a:rPr lang="en-US" dirty="0" smtClean="0"/>
              <a:t>[Radlinski et al. 2008; Wang et al. 2009]</a:t>
            </a:r>
            <a:endParaRPr lang="en-US" dirty="0"/>
          </a:p>
        </p:txBody>
      </p:sp>
    </p:spTree>
    <p:extLst>
      <p:ext uri="{BB962C8B-B14F-4D97-AF65-F5344CB8AC3E}">
        <p14:creationId xmlns:p14="http://schemas.microsoft.com/office/powerpoint/2010/main" val="167810412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Ranking-Level Judgments</a:t>
            </a:r>
            <a:endParaRPr lang="en-US" dirty="0"/>
          </a:p>
        </p:txBody>
      </p:sp>
      <p:sp>
        <p:nvSpPr>
          <p:cNvPr id="3" name="Content Placeholder 2"/>
          <p:cNvSpPr>
            <a:spLocks noGrp="1"/>
          </p:cNvSpPr>
          <p:nvPr>
            <p:ph idx="1"/>
          </p:nvPr>
        </p:nvSpPr>
        <p:spPr>
          <a:xfrm>
            <a:off x="457200" y="1295400"/>
            <a:ext cx="8229600" cy="5301985"/>
          </a:xfrm>
        </p:spPr>
        <p:txBody>
          <a:bodyPr>
            <a:normAutofit fontScale="92500" lnSpcReduction="20000"/>
          </a:bodyPr>
          <a:lstStyle/>
          <a:p>
            <a:r>
              <a:rPr lang="en-US" dirty="0" smtClean="0"/>
              <a:t>Benefits</a:t>
            </a:r>
          </a:p>
          <a:p>
            <a:pPr lvl="1"/>
            <a:r>
              <a:rPr lang="en-US" dirty="0" smtClean="0"/>
              <a:t>Often much simpler than document click models</a:t>
            </a:r>
          </a:p>
          <a:p>
            <a:pPr lvl="1"/>
            <a:r>
              <a:rPr lang="en-US" dirty="0" smtClean="0"/>
              <a:t>Directly measure ranking quality: Simpler task requires less data, hopefully</a:t>
            </a:r>
          </a:p>
          <a:p>
            <a:endParaRPr lang="en-US" sz="1400" dirty="0"/>
          </a:p>
          <a:p>
            <a:r>
              <a:rPr lang="en-US" dirty="0" smtClean="0"/>
              <a:t>Downsides</a:t>
            </a:r>
          </a:p>
          <a:p>
            <a:pPr lvl="1"/>
            <a:r>
              <a:rPr lang="en-US" dirty="0" smtClean="0"/>
              <a:t>Can’t really explain the outcome: </a:t>
            </a:r>
          </a:p>
          <a:p>
            <a:pPr lvl="2"/>
            <a:r>
              <a:rPr lang="en-US" dirty="0" smtClean="0"/>
              <a:t>Never get examples of inferred ranking quality</a:t>
            </a:r>
          </a:p>
          <a:p>
            <a:pPr lvl="2"/>
            <a:r>
              <a:rPr lang="en-US" dirty="0"/>
              <a:t>D</a:t>
            </a:r>
            <a:r>
              <a:rPr lang="en-US" dirty="0" smtClean="0"/>
              <a:t>ifferent queries may naturally differ on metrics: counting on the average being informative</a:t>
            </a:r>
          </a:p>
          <a:p>
            <a:pPr lvl="1"/>
            <a:r>
              <a:rPr lang="en-US" dirty="0" smtClean="0"/>
              <a:t>Evaluations over time need not necessarily be  comparable. Need to ensure:</a:t>
            </a:r>
          </a:p>
          <a:p>
            <a:pPr lvl="2"/>
            <a:r>
              <a:rPr lang="en-US" dirty="0"/>
              <a:t>D</a:t>
            </a:r>
            <a:r>
              <a:rPr lang="en-US" dirty="0" smtClean="0"/>
              <a:t>one over the same user population</a:t>
            </a:r>
          </a:p>
          <a:p>
            <a:pPr lvl="2"/>
            <a:r>
              <a:rPr lang="en-US" dirty="0" smtClean="0"/>
              <a:t>Performed with the same query distribution</a:t>
            </a:r>
          </a:p>
          <a:p>
            <a:pPr lvl="2"/>
            <a:r>
              <a:rPr lang="en-US" dirty="0" smtClean="0"/>
              <a:t>Performed with the same document distribution</a:t>
            </a:r>
            <a:endParaRPr lang="en-US" dirty="0"/>
          </a:p>
        </p:txBody>
      </p:sp>
    </p:spTree>
    <p:extLst>
      <p:ext uri="{BB962C8B-B14F-4D97-AF65-F5344CB8AC3E}">
        <p14:creationId xmlns:p14="http://schemas.microsoft.com/office/powerpoint/2010/main" val="2858362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Monotonicity Assumption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Consider </a:t>
            </a:r>
            <a:r>
              <a:rPr lang="en-US" smtClean="0"/>
              <a:t>two sets </a:t>
            </a:r>
            <a:r>
              <a:rPr lang="en-US" dirty="0" smtClean="0"/>
              <a:t>of results: A &amp; B</a:t>
            </a:r>
          </a:p>
          <a:p>
            <a:pPr lvl="1"/>
            <a:r>
              <a:rPr lang="en-US" dirty="0" smtClean="0"/>
              <a:t>A is high quality</a:t>
            </a:r>
          </a:p>
          <a:p>
            <a:pPr lvl="1"/>
            <a:r>
              <a:rPr lang="en-US" dirty="0" smtClean="0"/>
              <a:t>B is medium quality</a:t>
            </a:r>
          </a:p>
          <a:p>
            <a:pPr lvl="1"/>
            <a:endParaRPr lang="en-US" sz="2400" dirty="0" smtClean="0"/>
          </a:p>
          <a:p>
            <a:r>
              <a:rPr lang="en-US" dirty="0" smtClean="0"/>
              <a:t>Which will get more clicks from users, A or B?</a:t>
            </a:r>
          </a:p>
          <a:p>
            <a:pPr lvl="1"/>
            <a:r>
              <a:rPr lang="en-US" dirty="0" smtClean="0"/>
              <a:t>A has more good results: Users may be </a:t>
            </a:r>
            <a:r>
              <a:rPr lang="en-US" b="1" dirty="0" smtClean="0">
                <a:solidFill>
                  <a:srgbClr val="00B050"/>
                </a:solidFill>
              </a:rPr>
              <a:t>more</a:t>
            </a:r>
            <a:r>
              <a:rPr lang="en-US" dirty="0" smtClean="0"/>
              <a:t> likely to click when presented results from A. </a:t>
            </a:r>
          </a:p>
          <a:p>
            <a:pPr lvl="1"/>
            <a:r>
              <a:rPr lang="en-US" dirty="0" smtClean="0"/>
              <a:t>B has fewer good results: Users may need to click on </a:t>
            </a:r>
            <a:r>
              <a:rPr lang="en-US" b="1" dirty="0" smtClean="0">
                <a:solidFill>
                  <a:srgbClr val="00B050"/>
                </a:solidFill>
              </a:rPr>
              <a:t>more</a:t>
            </a:r>
            <a:r>
              <a:rPr lang="en-US" dirty="0" smtClean="0"/>
              <a:t> results from ranking B to be satisfied.</a:t>
            </a:r>
          </a:p>
          <a:p>
            <a:pPr lvl="1"/>
            <a:endParaRPr lang="en-US" sz="2400" dirty="0" smtClean="0"/>
          </a:p>
          <a:p>
            <a:r>
              <a:rPr lang="en-US" dirty="0" smtClean="0"/>
              <a:t>Need to test with real data</a:t>
            </a:r>
          </a:p>
          <a:p>
            <a:pPr lvl="1"/>
            <a:r>
              <a:rPr lang="en-US" dirty="0" smtClean="0"/>
              <a:t>If either direction happens consistently, with a reasonable amount of data, we can use this to evaluate online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Monotonicity on ArXiv.org</a:t>
            </a:r>
            <a:endParaRPr lang="en-US" dirty="0"/>
          </a:p>
        </p:txBody>
      </p:sp>
      <p:sp>
        <p:nvSpPr>
          <p:cNvPr id="3" name="Content Placeholder 2"/>
          <p:cNvSpPr>
            <a:spLocks noGrp="1"/>
          </p:cNvSpPr>
          <p:nvPr>
            <p:ph idx="1"/>
          </p:nvPr>
        </p:nvSpPr>
        <p:spPr>
          <a:xfrm>
            <a:off x="457200" y="1295400"/>
            <a:ext cx="8229600" cy="5213866"/>
          </a:xfrm>
        </p:spPr>
        <p:txBody>
          <a:bodyPr>
            <a:normAutofit/>
          </a:bodyPr>
          <a:lstStyle/>
          <a:p>
            <a:pPr marL="515938" lvl="1" indent="-457200">
              <a:buFont typeface="Arial" pitchFamily="34" charset="0"/>
              <a:buChar char="•"/>
            </a:pPr>
            <a:r>
              <a:rPr lang="en-US" dirty="0" smtClean="0"/>
              <a:t>This is an academic search engine, similar to ACM digital library but mostly for physics.</a:t>
            </a:r>
          </a:p>
          <a:p>
            <a:pPr marL="515938" lvl="1" indent="-457200">
              <a:buFont typeface="Arial" pitchFamily="34" charset="0"/>
              <a:buChar char="•"/>
            </a:pPr>
            <a:r>
              <a:rPr lang="en-US" dirty="0" smtClean="0"/>
              <a:t>Real users looking for real documents.</a:t>
            </a:r>
          </a:p>
          <a:p>
            <a:pPr marL="515938" lvl="1" indent="-457200">
              <a:buFont typeface="Arial" pitchFamily="34" charset="0"/>
              <a:buChar char="•"/>
            </a:pPr>
            <a:r>
              <a:rPr lang="en-US" dirty="0" smtClean="0"/>
              <a:t>Relevance direction known by construction</a:t>
            </a:r>
          </a:p>
          <a:p>
            <a:pPr marL="739775" lvl="1" indent="-333375">
              <a:buNone/>
            </a:pPr>
            <a:r>
              <a:rPr lang="en-US" sz="2000" b="1" cap="small" dirty="0" err="1">
                <a:solidFill>
                  <a:srgbClr val="0070C0"/>
                </a:solidFill>
              </a:rPr>
              <a:t>Orig</a:t>
            </a:r>
            <a:r>
              <a:rPr lang="en-US" sz="2000" b="1" dirty="0">
                <a:solidFill>
                  <a:srgbClr val="0070C0"/>
                </a:solidFill>
              </a:rPr>
              <a:t>  &gt;  </a:t>
            </a:r>
            <a:r>
              <a:rPr lang="en-US" sz="2000" b="1" cap="small" dirty="0">
                <a:solidFill>
                  <a:srgbClr val="0070C0"/>
                </a:solidFill>
              </a:rPr>
              <a:t>Swap2  &gt;  Swap4</a:t>
            </a:r>
            <a:endParaRPr lang="en-US" sz="2000" cap="small" dirty="0" smtClean="0"/>
          </a:p>
          <a:p>
            <a:pPr marL="739775" lvl="2" indent="-173038"/>
            <a:r>
              <a:rPr lang="en-US" sz="1800" cap="small" dirty="0" err="1" smtClean="0"/>
              <a:t>Orig</a:t>
            </a:r>
            <a:r>
              <a:rPr lang="en-US" sz="1800" dirty="0" smtClean="0"/>
              <a:t>: Hand-tuned ranking function</a:t>
            </a:r>
          </a:p>
          <a:p>
            <a:pPr marL="739775" lvl="2" indent="-173038"/>
            <a:r>
              <a:rPr lang="en-US" sz="1800" cap="small" dirty="0" smtClean="0"/>
              <a:t>Swap2</a:t>
            </a:r>
            <a:r>
              <a:rPr lang="en-US" sz="1800" dirty="0" smtClean="0"/>
              <a:t>: </a:t>
            </a:r>
            <a:r>
              <a:rPr lang="en-US" sz="1800" cap="small" dirty="0" err="1" smtClean="0"/>
              <a:t>Orig</a:t>
            </a:r>
            <a:r>
              <a:rPr lang="en-US" sz="1800" dirty="0" smtClean="0"/>
              <a:t> with 2 pairs swapped</a:t>
            </a:r>
          </a:p>
          <a:p>
            <a:pPr marL="739775" lvl="2" indent="-173038"/>
            <a:r>
              <a:rPr lang="en-US" sz="1800" cap="small" dirty="0" smtClean="0"/>
              <a:t>Swap4</a:t>
            </a:r>
            <a:r>
              <a:rPr lang="en-US" sz="1800" dirty="0" smtClean="0"/>
              <a:t>: </a:t>
            </a:r>
            <a:r>
              <a:rPr lang="en-US" sz="1800" cap="small" dirty="0" err="1" smtClean="0"/>
              <a:t>Orig</a:t>
            </a:r>
            <a:r>
              <a:rPr lang="en-US" sz="1800" dirty="0" smtClean="0"/>
              <a:t> with 4 pairs swapped</a:t>
            </a:r>
            <a:endParaRPr lang="en-US" dirty="0" smtClean="0"/>
          </a:p>
          <a:p>
            <a:pPr marL="739775" lvl="1" indent="-333375">
              <a:buNone/>
            </a:pPr>
            <a:r>
              <a:rPr lang="en-US" sz="2000" b="1" cap="small" dirty="0" err="1">
                <a:solidFill>
                  <a:srgbClr val="0070C0"/>
                </a:solidFill>
              </a:rPr>
              <a:t>Orig</a:t>
            </a:r>
            <a:r>
              <a:rPr lang="en-US" sz="2000" b="1" dirty="0">
                <a:solidFill>
                  <a:srgbClr val="0070C0"/>
                </a:solidFill>
              </a:rPr>
              <a:t>  &gt;  </a:t>
            </a:r>
            <a:r>
              <a:rPr lang="en-US" sz="2000" b="1" cap="small" dirty="0">
                <a:solidFill>
                  <a:srgbClr val="0070C0"/>
                </a:solidFill>
              </a:rPr>
              <a:t>Flat</a:t>
            </a:r>
            <a:r>
              <a:rPr lang="en-US" sz="2000" b="1" dirty="0">
                <a:solidFill>
                  <a:srgbClr val="0070C0"/>
                </a:solidFill>
              </a:rPr>
              <a:t> &gt;  </a:t>
            </a:r>
            <a:r>
              <a:rPr lang="en-US" sz="2000" b="1" cap="small" dirty="0">
                <a:solidFill>
                  <a:srgbClr val="0070C0"/>
                </a:solidFill>
              </a:rPr>
              <a:t>Rand</a:t>
            </a:r>
            <a:endParaRPr lang="en-US" sz="2000" cap="small" dirty="0" smtClean="0"/>
          </a:p>
          <a:p>
            <a:pPr marL="739775" lvl="2" indent="-173038"/>
            <a:r>
              <a:rPr lang="en-US" sz="1800" cap="small" dirty="0" err="1" smtClean="0"/>
              <a:t>Orig</a:t>
            </a:r>
            <a:r>
              <a:rPr lang="en-US" sz="1800" dirty="0" smtClean="0"/>
              <a:t>: Hand-tuned ranking function, over many fields</a:t>
            </a:r>
          </a:p>
          <a:p>
            <a:pPr marL="739775" lvl="2" indent="-173038"/>
            <a:r>
              <a:rPr lang="en-US" sz="1800" cap="small" dirty="0" smtClean="0"/>
              <a:t>Flat</a:t>
            </a:r>
            <a:r>
              <a:rPr lang="en-US" sz="1800" dirty="0" smtClean="0"/>
              <a:t>: No field weights</a:t>
            </a:r>
          </a:p>
          <a:p>
            <a:pPr marL="739775" lvl="2" indent="-173038"/>
            <a:r>
              <a:rPr lang="en-US" sz="1800" cap="small" dirty="0" smtClean="0"/>
              <a:t>Rand </a:t>
            </a:r>
            <a:r>
              <a:rPr lang="en-US" sz="1800" dirty="0" smtClean="0"/>
              <a:t>: Top 10 of </a:t>
            </a:r>
            <a:r>
              <a:rPr lang="en-US" sz="1800" cap="small" dirty="0" smtClean="0"/>
              <a:t>Flat</a:t>
            </a:r>
            <a:r>
              <a:rPr lang="en-US" sz="1800" dirty="0" smtClean="0"/>
              <a:t> randomly reordered shuffled</a:t>
            </a:r>
          </a:p>
          <a:p>
            <a:pPr marL="0" indent="-233363"/>
            <a:r>
              <a:rPr lang="en-US" sz="2600" dirty="0" smtClean="0"/>
              <a:t>Evaluation on 3500 x 6 queries</a:t>
            </a:r>
          </a:p>
        </p:txBody>
      </p:sp>
      <p:sp>
        <p:nvSpPr>
          <p:cNvPr id="4" name="TextBox 3"/>
          <p:cNvSpPr txBox="1"/>
          <p:nvPr/>
        </p:nvSpPr>
        <p:spPr>
          <a:xfrm flipH="1">
            <a:off x="6705598" y="6324600"/>
            <a:ext cx="2209802" cy="369332"/>
          </a:xfrm>
          <a:prstGeom prst="rect">
            <a:avLst/>
          </a:prstGeom>
          <a:noFill/>
        </p:spPr>
        <p:txBody>
          <a:bodyPr wrap="square" rtlCol="0">
            <a:spAutoFit/>
          </a:bodyPr>
          <a:lstStyle/>
          <a:p>
            <a:r>
              <a:rPr lang="en-US" dirty="0" smtClean="0"/>
              <a:t>[</a:t>
            </a:r>
            <a:r>
              <a:rPr lang="en-US" dirty="0" err="1" smtClean="0"/>
              <a:t>Radlinski</a:t>
            </a:r>
            <a:r>
              <a:rPr lang="en-US" dirty="0" smtClean="0"/>
              <a:t> et al. 2008]</a:t>
            </a:r>
            <a:endParaRPr lang="en-US" dirty="0"/>
          </a:p>
        </p:txBody>
      </p:sp>
      <p:sp>
        <p:nvSpPr>
          <p:cNvPr id="5" name="TextBox 4"/>
          <p:cNvSpPr txBox="1"/>
          <p:nvPr/>
        </p:nvSpPr>
        <p:spPr>
          <a:xfrm>
            <a:off x="5368524" y="3544214"/>
            <a:ext cx="3053171" cy="1200329"/>
          </a:xfrm>
          <a:prstGeom prst="rect">
            <a:avLst/>
          </a:prstGeom>
          <a:noFill/>
        </p:spPr>
        <p:txBody>
          <a:bodyPr wrap="square" rtlCol="0">
            <a:spAutoFit/>
          </a:bodyPr>
          <a:lstStyle/>
          <a:p>
            <a:r>
              <a:rPr lang="en-US" sz="2400" dirty="0" smtClean="0"/>
              <a:t>Do all pairwise tests: Each retrieval function used half the time.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Metrics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2956398"/>
              </p:ext>
            </p:extLst>
          </p:nvPr>
        </p:nvGraphicFramePr>
        <p:xfrm>
          <a:off x="533400" y="1209040"/>
          <a:ext cx="8001000" cy="4886960"/>
        </p:xfrm>
        <a:graphic>
          <a:graphicData uri="http://schemas.openxmlformats.org/drawingml/2006/table">
            <a:tbl>
              <a:tblPr firstRow="1" bandRow="1">
                <a:tableStyleId>{5C22544A-7EE6-4342-B048-85BDC9FD1C3A}</a:tableStyleId>
              </a:tblPr>
              <a:tblGrid>
                <a:gridCol w="2695989"/>
                <a:gridCol w="3043858"/>
                <a:gridCol w="2261153"/>
              </a:tblGrid>
              <a:tr h="370840">
                <a:tc>
                  <a:txBody>
                    <a:bodyPr/>
                    <a:lstStyle/>
                    <a:p>
                      <a:r>
                        <a:rPr lang="en-US" dirty="0" smtClean="0"/>
                        <a:t>Name</a:t>
                      </a:r>
                      <a:endParaRPr lang="en-US" dirty="0"/>
                    </a:p>
                  </a:txBody>
                  <a:tcPr/>
                </a:tc>
                <a:tc>
                  <a:txBody>
                    <a:bodyPr/>
                    <a:lstStyle/>
                    <a:p>
                      <a:r>
                        <a:rPr lang="en-US" dirty="0" smtClean="0"/>
                        <a:t>Description</a:t>
                      </a:r>
                      <a:endParaRPr lang="en-US" dirty="0"/>
                    </a:p>
                  </a:txBody>
                  <a:tcPr/>
                </a:tc>
                <a:tc>
                  <a:txBody>
                    <a:bodyPr/>
                    <a:lstStyle/>
                    <a:p>
                      <a:r>
                        <a:rPr lang="en-US" dirty="0" smtClean="0"/>
                        <a:t>Hypothesized</a:t>
                      </a:r>
                      <a:r>
                        <a:rPr lang="en-US" baseline="0" dirty="0" smtClean="0"/>
                        <a:t> Change as Quality Falls</a:t>
                      </a:r>
                      <a:endParaRPr lang="en-US" dirty="0"/>
                    </a:p>
                  </a:txBody>
                  <a:tcPr/>
                </a:tc>
              </a:tr>
              <a:tr h="370840">
                <a:tc>
                  <a:txBody>
                    <a:bodyPr/>
                    <a:lstStyle/>
                    <a:p>
                      <a:r>
                        <a:rPr lang="en-US" dirty="0" smtClean="0"/>
                        <a:t>Abandonment Rate</a:t>
                      </a:r>
                      <a:endParaRPr lang="en-US" dirty="0"/>
                    </a:p>
                  </a:txBody>
                  <a:tcPr/>
                </a:tc>
                <a:tc>
                  <a:txBody>
                    <a:bodyPr/>
                    <a:lstStyle/>
                    <a:p>
                      <a:r>
                        <a:rPr lang="en-US" dirty="0" smtClean="0"/>
                        <a:t>%</a:t>
                      </a:r>
                      <a:r>
                        <a:rPr lang="en-US" baseline="0" dirty="0" smtClean="0"/>
                        <a:t> of queries with no click</a:t>
                      </a:r>
                      <a:endParaRPr lang="en-US" dirty="0"/>
                    </a:p>
                  </a:txBody>
                  <a:tcPr/>
                </a:tc>
                <a:tc>
                  <a:txBody>
                    <a:bodyPr/>
                    <a:lstStyle/>
                    <a:p>
                      <a:r>
                        <a:rPr lang="en-US" dirty="0" smtClean="0"/>
                        <a:t>Increase</a:t>
                      </a:r>
                      <a:endParaRPr lang="en-US" dirty="0"/>
                    </a:p>
                  </a:txBody>
                  <a:tcPr/>
                </a:tc>
              </a:tr>
              <a:tr h="370840">
                <a:tc>
                  <a:txBody>
                    <a:bodyPr/>
                    <a:lstStyle/>
                    <a:p>
                      <a:r>
                        <a:rPr lang="en-US" dirty="0" smtClean="0"/>
                        <a:t>Reformulation Rate</a:t>
                      </a:r>
                      <a:endParaRPr lang="en-US" dirty="0"/>
                    </a:p>
                  </a:txBody>
                  <a:tcPr/>
                </a:tc>
                <a:tc>
                  <a:txBody>
                    <a:bodyPr/>
                    <a:lstStyle/>
                    <a:p>
                      <a:r>
                        <a:rPr lang="en-US" dirty="0" smtClean="0"/>
                        <a:t>% of queries that are followed by reformulation</a:t>
                      </a:r>
                      <a:endParaRPr lang="en-US" dirty="0"/>
                    </a:p>
                  </a:txBody>
                  <a:tcPr/>
                </a:tc>
                <a:tc>
                  <a:txBody>
                    <a:bodyPr/>
                    <a:lstStyle/>
                    <a:p>
                      <a:r>
                        <a:rPr lang="en-US" dirty="0" smtClean="0"/>
                        <a:t>Increase</a:t>
                      </a:r>
                      <a:endParaRPr lang="en-US" dirty="0"/>
                    </a:p>
                  </a:txBody>
                  <a:tcPr/>
                </a:tc>
              </a:tr>
              <a:tr h="370840">
                <a:tc>
                  <a:txBody>
                    <a:bodyPr/>
                    <a:lstStyle/>
                    <a:p>
                      <a:r>
                        <a:rPr lang="en-US" dirty="0" smtClean="0"/>
                        <a:t>Queries per</a:t>
                      </a:r>
                      <a:r>
                        <a:rPr lang="en-US" baseline="0" dirty="0" smtClean="0"/>
                        <a:t> Session</a:t>
                      </a:r>
                      <a:endParaRPr lang="en-US" dirty="0"/>
                    </a:p>
                  </a:txBody>
                  <a:tcPr/>
                </a:tc>
                <a:tc>
                  <a:txBody>
                    <a:bodyPr/>
                    <a:lstStyle/>
                    <a:p>
                      <a:r>
                        <a:rPr lang="en-US" dirty="0" smtClean="0"/>
                        <a:t>Session = no</a:t>
                      </a:r>
                      <a:r>
                        <a:rPr lang="en-US" baseline="0" dirty="0" smtClean="0"/>
                        <a:t> interruption of more than 30 minutes</a:t>
                      </a:r>
                      <a:endParaRPr lang="en-US" dirty="0"/>
                    </a:p>
                  </a:txBody>
                  <a:tcPr/>
                </a:tc>
                <a:tc>
                  <a:txBody>
                    <a:bodyPr/>
                    <a:lstStyle/>
                    <a:p>
                      <a:r>
                        <a:rPr lang="en-US" dirty="0" smtClean="0"/>
                        <a:t>Increase</a:t>
                      </a:r>
                      <a:endParaRPr lang="en-US" dirty="0"/>
                    </a:p>
                  </a:txBody>
                  <a:tcPr/>
                </a:tc>
              </a:tr>
              <a:tr h="370840">
                <a:tc>
                  <a:txBody>
                    <a:bodyPr/>
                    <a:lstStyle/>
                    <a:p>
                      <a:r>
                        <a:rPr lang="en-US" dirty="0" smtClean="0"/>
                        <a:t>Clicks per Query</a:t>
                      </a:r>
                      <a:endParaRPr lang="en-US" dirty="0"/>
                    </a:p>
                  </a:txBody>
                  <a:tcPr/>
                </a:tc>
                <a:tc>
                  <a:txBody>
                    <a:bodyPr/>
                    <a:lstStyle/>
                    <a:p>
                      <a:r>
                        <a:rPr lang="en-US" dirty="0" smtClean="0"/>
                        <a:t>Number of clicks</a:t>
                      </a:r>
                      <a:endParaRPr lang="en-US" dirty="0"/>
                    </a:p>
                  </a:txBody>
                  <a:tcPr/>
                </a:tc>
                <a:tc>
                  <a:txBody>
                    <a:bodyPr/>
                    <a:lstStyle/>
                    <a:p>
                      <a:r>
                        <a:rPr lang="en-US" dirty="0" smtClean="0"/>
                        <a:t>Decrease</a:t>
                      </a:r>
                      <a:endParaRPr lang="en-US" dirty="0"/>
                    </a:p>
                  </a:txBody>
                  <a:tcPr/>
                </a:tc>
              </a:tr>
              <a:tr h="370840">
                <a:tc>
                  <a:txBody>
                    <a:bodyPr/>
                    <a:lstStyle/>
                    <a:p>
                      <a:r>
                        <a:rPr lang="en-US" dirty="0" smtClean="0"/>
                        <a:t>Clicks @ 1</a:t>
                      </a:r>
                      <a:endParaRPr lang="en-US" dirty="0"/>
                    </a:p>
                  </a:txBody>
                  <a:tcPr/>
                </a:tc>
                <a:tc>
                  <a:txBody>
                    <a:bodyPr/>
                    <a:lstStyle/>
                    <a:p>
                      <a:r>
                        <a:rPr lang="en-US" dirty="0" smtClean="0"/>
                        <a:t>Clicks</a:t>
                      </a:r>
                      <a:r>
                        <a:rPr lang="en-US" baseline="0" dirty="0" smtClean="0"/>
                        <a:t> on top results</a:t>
                      </a:r>
                      <a:endParaRPr lang="en-US" dirty="0"/>
                    </a:p>
                  </a:txBody>
                  <a:tcPr/>
                </a:tc>
                <a:tc>
                  <a:txBody>
                    <a:bodyPr/>
                    <a:lstStyle/>
                    <a:p>
                      <a:r>
                        <a:rPr lang="en-US" dirty="0" smtClean="0"/>
                        <a:t>Decrease</a:t>
                      </a:r>
                      <a:endParaRPr lang="en-US" dirty="0"/>
                    </a:p>
                  </a:txBody>
                  <a:tcPr/>
                </a:tc>
              </a:tr>
              <a:tr h="370840">
                <a:tc>
                  <a:txBody>
                    <a:bodyPr/>
                    <a:lstStyle/>
                    <a:p>
                      <a:r>
                        <a:rPr lang="en-US" dirty="0" err="1" smtClean="0"/>
                        <a:t>pSkip</a:t>
                      </a:r>
                      <a:r>
                        <a:rPr lang="en-US" dirty="0" smtClean="0"/>
                        <a:t> [Wang</a:t>
                      </a:r>
                      <a:r>
                        <a:rPr lang="en-US" baseline="0" dirty="0" smtClean="0"/>
                        <a:t> et al ’09]</a:t>
                      </a:r>
                      <a:endParaRPr lang="en-US" dirty="0"/>
                    </a:p>
                  </a:txBody>
                  <a:tcPr/>
                </a:tc>
                <a:tc>
                  <a:txBody>
                    <a:bodyPr/>
                    <a:lstStyle/>
                    <a:p>
                      <a:r>
                        <a:rPr lang="en-US" dirty="0" smtClean="0"/>
                        <a:t>Probability</a:t>
                      </a:r>
                      <a:r>
                        <a:rPr lang="en-US" baseline="0" dirty="0" smtClean="0"/>
                        <a:t> of skipping</a:t>
                      </a:r>
                      <a:endParaRPr lang="en-US" dirty="0"/>
                    </a:p>
                  </a:txBody>
                  <a:tcPr/>
                </a:tc>
                <a:tc>
                  <a:txBody>
                    <a:bodyPr/>
                    <a:lstStyle/>
                    <a:p>
                      <a:r>
                        <a:rPr lang="en-US" dirty="0" smtClean="0"/>
                        <a:t>Increase</a:t>
                      </a:r>
                      <a:endParaRPr lang="en-US" dirty="0"/>
                    </a:p>
                  </a:txBody>
                  <a:tcPr/>
                </a:tc>
              </a:tr>
              <a:tr h="370840">
                <a:tc>
                  <a:txBody>
                    <a:bodyPr/>
                    <a:lstStyle/>
                    <a:p>
                      <a:r>
                        <a:rPr lang="en-US" dirty="0" smtClean="0"/>
                        <a:t>Max Reciprocal Rank*</a:t>
                      </a:r>
                      <a:endParaRPr lang="en-US" dirty="0"/>
                    </a:p>
                  </a:txBody>
                  <a:tcPr/>
                </a:tc>
                <a:tc>
                  <a:txBody>
                    <a:bodyPr/>
                    <a:lstStyle/>
                    <a:p>
                      <a:r>
                        <a:rPr lang="en-US" dirty="0" smtClean="0"/>
                        <a:t>1/rank for highest click</a:t>
                      </a:r>
                      <a:endParaRPr lang="en-US" dirty="0"/>
                    </a:p>
                  </a:txBody>
                  <a:tcPr/>
                </a:tc>
                <a:tc>
                  <a:txBody>
                    <a:bodyPr/>
                    <a:lstStyle/>
                    <a:p>
                      <a:r>
                        <a:rPr lang="en-US" dirty="0" smtClean="0"/>
                        <a:t>Decrease</a:t>
                      </a:r>
                      <a:endParaRPr lang="en-US" dirty="0"/>
                    </a:p>
                  </a:txBody>
                  <a:tcPr/>
                </a:tc>
              </a:tr>
              <a:tr h="370840">
                <a:tc>
                  <a:txBody>
                    <a:bodyPr/>
                    <a:lstStyle/>
                    <a:p>
                      <a:r>
                        <a:rPr lang="en-US" dirty="0" smtClean="0"/>
                        <a:t>Mean Reciprocal Rank*</a:t>
                      </a:r>
                      <a:endParaRPr lang="en-US" dirty="0"/>
                    </a:p>
                  </a:txBody>
                  <a:tcPr/>
                </a:tc>
                <a:tc>
                  <a:txBody>
                    <a:bodyPr/>
                    <a:lstStyle/>
                    <a:p>
                      <a:r>
                        <a:rPr lang="en-US" dirty="0" smtClean="0"/>
                        <a:t>Mean of 1/rank for</a:t>
                      </a:r>
                      <a:r>
                        <a:rPr lang="en-US" baseline="0" dirty="0" smtClean="0"/>
                        <a:t> all clicks</a:t>
                      </a:r>
                      <a:endParaRPr lang="en-US" dirty="0"/>
                    </a:p>
                  </a:txBody>
                  <a:tcPr/>
                </a:tc>
                <a:tc>
                  <a:txBody>
                    <a:bodyPr/>
                    <a:lstStyle/>
                    <a:p>
                      <a:r>
                        <a:rPr lang="en-US" dirty="0" smtClean="0"/>
                        <a:t>Decrease</a:t>
                      </a:r>
                      <a:endParaRPr lang="en-US" dirty="0"/>
                    </a:p>
                  </a:txBody>
                  <a:tcPr/>
                </a:tc>
              </a:tr>
              <a:tr h="370840">
                <a:tc>
                  <a:txBody>
                    <a:bodyPr/>
                    <a:lstStyle/>
                    <a:p>
                      <a:r>
                        <a:rPr lang="en-US" dirty="0" smtClean="0"/>
                        <a:t>Time to First Click*</a:t>
                      </a:r>
                      <a:endParaRPr lang="en-US" dirty="0"/>
                    </a:p>
                  </a:txBody>
                  <a:tcPr/>
                </a:tc>
                <a:tc>
                  <a:txBody>
                    <a:bodyPr/>
                    <a:lstStyle/>
                    <a:p>
                      <a:r>
                        <a:rPr lang="en-US" dirty="0" smtClean="0"/>
                        <a:t>Seconds</a:t>
                      </a:r>
                      <a:r>
                        <a:rPr lang="en-US" baseline="0" dirty="0" smtClean="0"/>
                        <a:t> before first click</a:t>
                      </a:r>
                      <a:endParaRPr lang="en-US" dirty="0"/>
                    </a:p>
                  </a:txBody>
                  <a:tcPr/>
                </a:tc>
                <a:tc>
                  <a:txBody>
                    <a:bodyPr/>
                    <a:lstStyle/>
                    <a:p>
                      <a:r>
                        <a:rPr lang="en-US" dirty="0" smtClean="0"/>
                        <a:t>Increase</a:t>
                      </a:r>
                      <a:endParaRPr lang="en-US" dirty="0"/>
                    </a:p>
                  </a:txBody>
                  <a:tcPr/>
                </a:tc>
              </a:tr>
              <a:tr h="370840">
                <a:tc>
                  <a:txBody>
                    <a:bodyPr/>
                    <a:lstStyle/>
                    <a:p>
                      <a:r>
                        <a:rPr lang="en-US" dirty="0" smtClean="0"/>
                        <a:t>Time to Last</a:t>
                      </a:r>
                      <a:r>
                        <a:rPr lang="en-US" baseline="0" dirty="0" smtClean="0"/>
                        <a:t> Click*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Seconds</a:t>
                      </a:r>
                      <a:r>
                        <a:rPr lang="en-US" baseline="0" dirty="0" smtClean="0"/>
                        <a:t> before final click</a:t>
                      </a:r>
                      <a:endParaRPr lang="en-US" dirty="0" smtClean="0"/>
                    </a:p>
                  </a:txBody>
                  <a:tcPr/>
                </a:tc>
                <a:tc>
                  <a:txBody>
                    <a:bodyPr/>
                    <a:lstStyle/>
                    <a:p>
                      <a:r>
                        <a:rPr lang="en-US" dirty="0" smtClean="0"/>
                        <a:t>Decrease</a:t>
                      </a:r>
                      <a:endParaRPr lang="en-US" dirty="0"/>
                    </a:p>
                  </a:txBody>
                  <a:tcPr/>
                </a:tc>
              </a:tr>
            </a:tbl>
          </a:graphicData>
        </a:graphic>
      </p:graphicFrame>
      <p:sp>
        <p:nvSpPr>
          <p:cNvPr id="5" name="TextBox 4"/>
          <p:cNvSpPr txBox="1"/>
          <p:nvPr/>
        </p:nvSpPr>
        <p:spPr>
          <a:xfrm>
            <a:off x="4953000" y="6172200"/>
            <a:ext cx="3842720" cy="338554"/>
          </a:xfrm>
          <a:prstGeom prst="rect">
            <a:avLst/>
          </a:prstGeom>
          <a:noFill/>
        </p:spPr>
        <p:txBody>
          <a:bodyPr wrap="none" rtlCol="0">
            <a:spAutoFit/>
          </a:bodyPr>
          <a:lstStyle/>
          <a:p>
            <a:r>
              <a:rPr lang="en-US" sz="1600" dirty="0" smtClean="0"/>
              <a:t>(*) only queries with at least one click count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need online evaluation?</a:t>
            </a:r>
            <a:endParaRPr lang="en-GB" dirty="0"/>
          </a:p>
        </p:txBody>
      </p:sp>
      <p:sp>
        <p:nvSpPr>
          <p:cNvPr id="3" name="Content Placeholder 2"/>
          <p:cNvSpPr>
            <a:spLocks noGrp="1"/>
          </p:cNvSpPr>
          <p:nvPr>
            <p:ph idx="1"/>
          </p:nvPr>
        </p:nvSpPr>
        <p:spPr>
          <a:xfrm>
            <a:off x="532561" y="4424076"/>
            <a:ext cx="8070344" cy="2334928"/>
          </a:xfrm>
        </p:spPr>
        <p:txBody>
          <a:bodyPr>
            <a:noAutofit/>
          </a:bodyPr>
          <a:lstStyle/>
          <a:p>
            <a:pPr>
              <a:spcBef>
                <a:spcPts val="1200"/>
              </a:spcBef>
              <a:spcAft>
                <a:spcPts val="600"/>
              </a:spcAft>
            </a:pPr>
            <a:r>
              <a:rPr lang="en-US" sz="2600" dirty="0" smtClean="0"/>
              <a:t>More often: Assume that somebody else has done this</a:t>
            </a:r>
          </a:p>
          <a:p>
            <a:pPr lvl="1">
              <a:spcBef>
                <a:spcPts val="0"/>
              </a:spcBef>
            </a:pPr>
            <a:r>
              <a:rPr lang="en-US" sz="2200" dirty="0" smtClean="0"/>
              <a:t>Many groups have: TREC, OHSUMED</a:t>
            </a:r>
            <a:r>
              <a:rPr lang="en-US" sz="2200" smtClean="0"/>
              <a:t>, CLEF, NTCIR, </a:t>
            </a:r>
            <a:r>
              <a:rPr lang="en-US" sz="2200" dirty="0" smtClean="0"/>
              <a:t>LETOR, …</a:t>
            </a:r>
          </a:p>
          <a:p>
            <a:pPr>
              <a:spcBef>
                <a:spcPts val="1200"/>
              </a:spcBef>
              <a:spcAft>
                <a:spcPts val="600"/>
              </a:spcAft>
            </a:pPr>
            <a:r>
              <a:rPr lang="en-US" sz="2600" dirty="0" smtClean="0"/>
              <a:t>Basic evaluation method:</a:t>
            </a:r>
            <a:endParaRPr lang="en-US" sz="2600" dirty="0"/>
          </a:p>
          <a:p>
            <a:pPr lvl="1">
              <a:spcBef>
                <a:spcPts val="0"/>
              </a:spcBef>
            </a:pPr>
            <a:r>
              <a:rPr lang="en-US" sz="2200" dirty="0" smtClean="0"/>
              <a:t>For my new approach, rank a collection &amp; combine the judgments into a summary number. Hope it goes up</a:t>
            </a:r>
          </a:p>
        </p:txBody>
      </p:sp>
      <p:pic>
        <p:nvPicPr>
          <p:cNvPr id="4" name="Picture 3" descr="cleverd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98" y="1212927"/>
            <a:ext cx="2794000" cy="2844800"/>
          </a:xfrm>
          <a:prstGeom prst="rect">
            <a:avLst/>
          </a:prstGeom>
        </p:spPr>
      </p:pic>
      <p:sp>
        <p:nvSpPr>
          <p:cNvPr id="6" name="Content Placeholder 2"/>
          <p:cNvSpPr txBox="1">
            <a:spLocks/>
          </p:cNvSpPr>
          <p:nvPr/>
        </p:nvSpPr>
        <p:spPr>
          <a:xfrm>
            <a:off x="3495783" y="1219200"/>
            <a:ext cx="5107122" cy="3163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600"/>
              </a:spcAft>
            </a:pPr>
            <a:r>
              <a:rPr lang="en-US" sz="2600" dirty="0" smtClean="0"/>
              <a:t>Traditional offline evaluation: </a:t>
            </a:r>
            <a:br>
              <a:rPr lang="en-US" sz="2600" dirty="0" smtClean="0"/>
            </a:br>
            <a:r>
              <a:rPr lang="en-US" sz="2600" dirty="0" smtClean="0"/>
              <a:t>The </a:t>
            </a:r>
            <a:r>
              <a:rPr lang="en-US" sz="2600" dirty="0" err="1" smtClean="0"/>
              <a:t>Cranfield</a:t>
            </a:r>
            <a:r>
              <a:rPr lang="en-US" sz="2600" dirty="0" smtClean="0"/>
              <a:t> approach</a:t>
            </a:r>
          </a:p>
          <a:p>
            <a:pPr lvl="1">
              <a:spcBef>
                <a:spcPts val="400"/>
              </a:spcBef>
            </a:pPr>
            <a:r>
              <a:rPr lang="en-US" sz="2200" dirty="0" smtClean="0"/>
              <a:t>Sample representative queries</a:t>
            </a:r>
          </a:p>
          <a:p>
            <a:pPr lvl="1">
              <a:spcBef>
                <a:spcPts val="400"/>
              </a:spcBef>
            </a:pPr>
            <a:r>
              <a:rPr lang="en-US" sz="2200" dirty="0" smtClean="0"/>
              <a:t>Run them against a number of systems</a:t>
            </a:r>
          </a:p>
          <a:p>
            <a:pPr lvl="1">
              <a:spcBef>
                <a:spcPts val="400"/>
              </a:spcBef>
            </a:pPr>
            <a:r>
              <a:rPr lang="en-US" sz="2200" dirty="0" smtClean="0"/>
              <a:t>Judge the relevance of (top) documents versus (inferred) information needs</a:t>
            </a:r>
          </a:p>
        </p:txBody>
      </p:sp>
      <p:sp>
        <p:nvSpPr>
          <p:cNvPr id="7" name="Rectangle 6"/>
          <p:cNvSpPr/>
          <p:nvPr/>
        </p:nvSpPr>
        <p:spPr>
          <a:xfrm>
            <a:off x="551764" y="4032390"/>
            <a:ext cx="2780155" cy="393954"/>
          </a:xfrm>
          <a:prstGeom prst="rect">
            <a:avLst/>
          </a:prstGeom>
        </p:spPr>
        <p:txBody>
          <a:bodyPr wrap="square" lIns="0" rIns="0">
            <a:spAutoFit/>
          </a:bodyPr>
          <a:lstStyle/>
          <a:p>
            <a:r>
              <a:rPr lang="en-US" sz="980" dirty="0">
                <a:hlinkClick r:id="rId4"/>
              </a:rPr>
              <a:t>http://wwwhome.cs.utwente.nl/~hiemstra/2008/how-cyril-cleverdon-set-the-stage-for-ir-</a:t>
            </a:r>
            <a:r>
              <a:rPr lang="en-US" sz="980" dirty="0" smtClean="0">
                <a:hlinkClick r:id="rId4"/>
              </a:rPr>
              <a:t>research.html</a:t>
            </a:r>
            <a:r>
              <a:rPr lang="en-US" sz="980" dirty="0" smtClean="0"/>
              <a:t> </a:t>
            </a:r>
            <a:endParaRPr lang="en-US" sz="980" dirty="0"/>
          </a:p>
        </p:txBody>
      </p:sp>
    </p:spTree>
    <p:extLst>
      <p:ext uri="{BB962C8B-B14F-4D97-AF65-F5344CB8AC3E}">
        <p14:creationId xmlns:p14="http://schemas.microsoft.com/office/powerpoint/2010/main" val="1372931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Evaluation of Absolute Metrics on ArXiv.org</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1447763"/>
              </p:ext>
            </p:extLst>
          </p:nvPr>
        </p:nvGraphicFramePr>
        <p:xfrm>
          <a:off x="609600" y="1371599"/>
          <a:ext cx="9012072" cy="509743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5410200" y="1600200"/>
            <a:ext cx="1066800" cy="990600"/>
          </a:xfrm>
          <a:prstGeom prst="rect">
            <a:avLst/>
          </a:prstGeom>
          <a:solidFill>
            <a:schemeClr val="tx1">
              <a:alpha val="11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410200" y="2590800"/>
            <a:ext cx="1066800" cy="990600"/>
          </a:xfrm>
          <a:prstGeom prst="rect">
            <a:avLst/>
          </a:prstGeom>
          <a:solidFill>
            <a:schemeClr val="tx1">
              <a:alpha val="11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nvGrpSpPr>
          <p:cNvPr id="3" name="Group 9"/>
          <p:cNvGrpSpPr/>
          <p:nvPr/>
        </p:nvGrpSpPr>
        <p:grpSpPr>
          <a:xfrm>
            <a:off x="1371600" y="3581400"/>
            <a:ext cx="762000" cy="152400"/>
            <a:chOff x="1371600" y="3581400"/>
            <a:chExt cx="762000" cy="152400"/>
          </a:xfrm>
        </p:grpSpPr>
        <p:cxnSp>
          <p:nvCxnSpPr>
            <p:cNvPr id="8" name="Straight Connector 7"/>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 name="Group 10"/>
          <p:cNvGrpSpPr/>
          <p:nvPr/>
        </p:nvGrpSpPr>
        <p:grpSpPr>
          <a:xfrm>
            <a:off x="2286000" y="4191000"/>
            <a:ext cx="762000" cy="152400"/>
            <a:chOff x="1371600" y="3581400"/>
            <a:chExt cx="762000" cy="152400"/>
          </a:xfrm>
        </p:grpSpPr>
        <p:cxnSp>
          <p:nvCxnSpPr>
            <p:cNvPr id="12" name="Straight Connector 11"/>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13"/>
          <p:cNvGrpSpPr/>
          <p:nvPr/>
        </p:nvGrpSpPr>
        <p:grpSpPr>
          <a:xfrm>
            <a:off x="3200400" y="1905000"/>
            <a:ext cx="762000" cy="152400"/>
            <a:chOff x="1371600" y="3581400"/>
            <a:chExt cx="762000" cy="152400"/>
          </a:xfrm>
        </p:grpSpPr>
        <p:cxnSp>
          <p:nvCxnSpPr>
            <p:cNvPr id="15" name="Straight Connector 14"/>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 name="Group 16"/>
          <p:cNvGrpSpPr/>
          <p:nvPr/>
        </p:nvGrpSpPr>
        <p:grpSpPr>
          <a:xfrm flipV="1">
            <a:off x="4038600" y="3505200"/>
            <a:ext cx="762000" cy="152400"/>
            <a:chOff x="1371600" y="3581400"/>
            <a:chExt cx="762000" cy="152400"/>
          </a:xfrm>
        </p:grpSpPr>
        <p:cxnSp>
          <p:nvCxnSpPr>
            <p:cNvPr id="18" name="Straight Connector 17"/>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 name="Group 19"/>
          <p:cNvGrpSpPr/>
          <p:nvPr/>
        </p:nvGrpSpPr>
        <p:grpSpPr>
          <a:xfrm flipV="1">
            <a:off x="4876800" y="3810000"/>
            <a:ext cx="762000" cy="152400"/>
            <a:chOff x="1371600" y="3581400"/>
            <a:chExt cx="762000" cy="152400"/>
          </a:xfrm>
        </p:grpSpPr>
        <p:cxnSp>
          <p:nvCxnSpPr>
            <p:cNvPr id="21" name="Straight Connector 20"/>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 name="Group 22"/>
          <p:cNvGrpSpPr/>
          <p:nvPr/>
        </p:nvGrpSpPr>
        <p:grpSpPr>
          <a:xfrm flipV="1">
            <a:off x="5791200" y="3886200"/>
            <a:ext cx="762000" cy="152400"/>
            <a:chOff x="1371600" y="3581400"/>
            <a:chExt cx="762000" cy="152400"/>
          </a:xfrm>
        </p:grpSpPr>
        <p:cxnSp>
          <p:nvCxnSpPr>
            <p:cNvPr id="24" name="Straight Connector 23"/>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0" name="Group 28"/>
          <p:cNvGrpSpPr/>
          <p:nvPr/>
        </p:nvGrpSpPr>
        <p:grpSpPr>
          <a:xfrm>
            <a:off x="6705600" y="3810000"/>
            <a:ext cx="762000" cy="152400"/>
            <a:chOff x="1371600" y="3581400"/>
            <a:chExt cx="762000" cy="152400"/>
          </a:xfrm>
        </p:grpSpPr>
        <p:cxnSp>
          <p:nvCxnSpPr>
            <p:cNvPr id="30" name="Straight Connector 29"/>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 name="Group 34"/>
          <p:cNvGrpSpPr/>
          <p:nvPr/>
        </p:nvGrpSpPr>
        <p:grpSpPr>
          <a:xfrm flipV="1">
            <a:off x="7543800" y="2971800"/>
            <a:ext cx="762000" cy="152400"/>
            <a:chOff x="1371600" y="3581400"/>
            <a:chExt cx="762000" cy="152400"/>
          </a:xfrm>
        </p:grpSpPr>
        <p:cxnSp>
          <p:nvCxnSpPr>
            <p:cNvPr id="36" name="Straight Connector 35"/>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2" name="TextBox 31"/>
          <p:cNvSpPr txBox="1"/>
          <p:nvPr/>
        </p:nvSpPr>
        <p:spPr>
          <a:xfrm flipH="1">
            <a:off x="6705598" y="6324600"/>
            <a:ext cx="2209802" cy="369332"/>
          </a:xfrm>
          <a:prstGeom prst="rect">
            <a:avLst/>
          </a:prstGeom>
          <a:noFill/>
        </p:spPr>
        <p:txBody>
          <a:bodyPr wrap="square" rtlCol="0">
            <a:spAutoFit/>
          </a:bodyPr>
          <a:lstStyle/>
          <a:p>
            <a:r>
              <a:rPr lang="en-US" dirty="0" smtClean="0"/>
              <a:t>[</a:t>
            </a:r>
            <a:r>
              <a:rPr lang="en-US" dirty="0" err="1" smtClean="0"/>
              <a:t>Radlinski</a:t>
            </a:r>
            <a:r>
              <a:rPr lang="en-US" dirty="0" smtClean="0"/>
              <a:t> et al. 2008]</a:t>
            </a:r>
            <a:endParaRPr lang="en-US" dirty="0"/>
          </a:p>
        </p:txBody>
      </p:sp>
    </p:spTree>
    <p:extLst>
      <p:ext uri="{BB962C8B-B14F-4D97-AF65-F5344CB8AC3E}">
        <p14:creationId xmlns:p14="http://schemas.microsoft.com/office/powerpoint/2010/main" val="11664158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626683881"/>
              </p:ext>
            </p:extLst>
          </p:nvPr>
        </p:nvGraphicFramePr>
        <p:xfrm>
          <a:off x="762000" y="1905000"/>
          <a:ext cx="7571739" cy="3606800"/>
        </p:xfrm>
        <a:graphic>
          <a:graphicData uri="http://schemas.openxmlformats.org/drawingml/2006/table">
            <a:tbl>
              <a:tblPr firstRow="1">
                <a:tableStyleId>{EB344D84-9AFB-497E-A393-DC336BA19D2E}</a:tableStyleId>
              </a:tblPr>
              <a:tblGrid>
                <a:gridCol w="2294192"/>
                <a:gridCol w="1238948"/>
                <a:gridCol w="1447800"/>
                <a:gridCol w="1219200"/>
                <a:gridCol w="1371599"/>
              </a:tblGrid>
              <a:tr h="370840">
                <a:tc>
                  <a:txBody>
                    <a:bodyPr/>
                    <a:lstStyle/>
                    <a:p>
                      <a:r>
                        <a:rPr lang="en-US" dirty="0" smtClean="0"/>
                        <a:t>Evaluation Metric</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r>
                        <a:rPr lang="en-US" dirty="0" smtClean="0"/>
                        <a:t>Consistent (weak)</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r>
                        <a:rPr lang="en-US" dirty="0" smtClean="0"/>
                        <a:t>Inconsistent (weak)</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r>
                        <a:rPr lang="en-US" dirty="0" smtClean="0"/>
                        <a:t>Consistent (strong)</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r>
                        <a:rPr lang="en-US" dirty="0" smtClean="0"/>
                        <a:t>Inconsistent (strong)</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Abandonment</a:t>
                      </a:r>
                      <a:r>
                        <a:rPr lang="en-US" baseline="0" dirty="0" smtClean="0"/>
                        <a:t> Rate</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no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Clicks per Query</a:t>
                      </a:r>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Clicks</a:t>
                      </a:r>
                      <a:r>
                        <a:rPr lang="en-US" baseline="0" dirty="0" smtClean="0"/>
                        <a:t> @ 1</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err="1" smtClean="0"/>
                        <a:t>pSkip</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5</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Max Reciprocal Rank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5</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3</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Mean Reciprocal Rank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5</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Time to First Click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Time to Last Click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c>
                  <a:txBody>
                    <a:bodyPr/>
                    <a:lstStyle/>
                    <a:p>
                      <a:r>
                        <a:rPr lang="en-US" dirty="0" smtClean="0"/>
                        <a:t>3</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c>
                  <a:txBody>
                    <a:bodyPr/>
                    <a:lstStyle/>
                    <a:p>
                      <a:r>
                        <a:rPr lang="en-US" dirty="0" smtClean="0"/>
                        <a:t>3</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c>
                  <a:txBody>
                    <a:bodyPr/>
                    <a:lstStyle/>
                    <a:p>
                      <a:r>
                        <a:rPr lang="en-US" dirty="0" smtClean="0"/>
                        <a:t>1</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normAutofit/>
          </a:bodyPr>
          <a:lstStyle/>
          <a:p>
            <a:r>
              <a:rPr lang="en-US" sz="3600" dirty="0" smtClean="0"/>
              <a:t>Evaluation of Absolute Metrics on ArXiv.org</a:t>
            </a:r>
            <a:endParaRPr lang="en-US" sz="3600" dirty="0"/>
          </a:p>
        </p:txBody>
      </p:sp>
      <p:sp>
        <p:nvSpPr>
          <p:cNvPr id="6" name="Content Placeholder 5"/>
          <p:cNvSpPr>
            <a:spLocks noGrp="1"/>
          </p:cNvSpPr>
          <p:nvPr>
            <p:ph idx="1"/>
          </p:nvPr>
        </p:nvSpPr>
        <p:spPr>
          <a:xfrm>
            <a:off x="-36560" y="1295400"/>
            <a:ext cx="8229600" cy="4830763"/>
          </a:xfrm>
        </p:spPr>
        <p:txBody>
          <a:bodyPr>
            <a:normAutofit/>
          </a:bodyPr>
          <a:lstStyle/>
          <a:p>
            <a:r>
              <a:rPr lang="en-US" sz="2400" dirty="0" smtClean="0"/>
              <a:t>How well do statistics reflect the known quality order?</a:t>
            </a:r>
            <a:endParaRPr lang="en-US" sz="2400" dirty="0"/>
          </a:p>
        </p:txBody>
      </p:sp>
      <p:sp>
        <p:nvSpPr>
          <p:cNvPr id="7" name="TextBox 6"/>
          <p:cNvSpPr txBox="1"/>
          <p:nvPr/>
        </p:nvSpPr>
        <p:spPr>
          <a:xfrm flipH="1">
            <a:off x="4756436" y="6357492"/>
            <a:ext cx="4235164" cy="369332"/>
          </a:xfrm>
          <a:prstGeom prst="rect">
            <a:avLst/>
          </a:prstGeom>
          <a:noFill/>
        </p:spPr>
        <p:txBody>
          <a:bodyPr wrap="square" rtlCol="0">
            <a:spAutoFit/>
          </a:bodyPr>
          <a:lstStyle/>
          <a:p>
            <a:r>
              <a:rPr lang="en-US" dirty="0" smtClean="0"/>
              <a:t>[Radlinski et al. 2008; </a:t>
            </a:r>
            <a:r>
              <a:rPr lang="en-US" dirty="0" err="1" smtClean="0"/>
              <a:t>Chapelle</a:t>
            </a:r>
            <a:r>
              <a:rPr lang="en-US" dirty="0" smtClean="0"/>
              <a:t> et al.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75176153"/>
              </p:ext>
            </p:extLst>
          </p:nvPr>
        </p:nvGraphicFramePr>
        <p:xfrm>
          <a:off x="762000" y="1905000"/>
          <a:ext cx="7571739" cy="3606800"/>
        </p:xfrm>
        <a:graphic>
          <a:graphicData uri="http://schemas.openxmlformats.org/drawingml/2006/table">
            <a:tbl>
              <a:tblPr firstRow="1">
                <a:tableStyleId>{EB344D84-9AFB-497E-A393-DC336BA19D2E}</a:tableStyleId>
              </a:tblPr>
              <a:tblGrid>
                <a:gridCol w="2294192"/>
                <a:gridCol w="1238948"/>
                <a:gridCol w="1447800"/>
                <a:gridCol w="1219200"/>
                <a:gridCol w="1371599"/>
              </a:tblGrid>
              <a:tr h="370840">
                <a:tc>
                  <a:txBody>
                    <a:bodyPr/>
                    <a:lstStyle/>
                    <a:p>
                      <a:r>
                        <a:rPr lang="en-US" dirty="0" smtClean="0"/>
                        <a:t>Evaluation Metric</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r>
                        <a:rPr lang="en-US" dirty="0" smtClean="0"/>
                        <a:t>Consistent (weak)</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r>
                        <a:rPr lang="en-US" dirty="0" smtClean="0"/>
                        <a:t>Inconsistent (weak)</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r>
                        <a:rPr lang="en-US" dirty="0" smtClean="0"/>
                        <a:t>Consistent (strong)</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r>
                        <a:rPr lang="en-US" dirty="0" smtClean="0"/>
                        <a:t>Inconsistent (strong)</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Abandonment</a:t>
                      </a:r>
                      <a:r>
                        <a:rPr lang="en-US" baseline="0" dirty="0" smtClean="0"/>
                        <a:t> Rate</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no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Clicks per Query</a:t>
                      </a:r>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Clicks</a:t>
                      </a:r>
                      <a:r>
                        <a:rPr lang="en-US" baseline="0" dirty="0" smtClean="0"/>
                        <a:t> @ 1</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err="1" smtClean="0"/>
                        <a:t>pSkip</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5</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Max Reciprocal Rank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5</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3</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Mean Reciprocal Rank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5</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Time to First Click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Time to Last Click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c>
                  <a:txBody>
                    <a:bodyPr/>
                    <a:lstStyle/>
                    <a:p>
                      <a:r>
                        <a:rPr lang="en-US" dirty="0" smtClean="0"/>
                        <a:t>3</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c>
                  <a:txBody>
                    <a:bodyPr/>
                    <a:lstStyle/>
                    <a:p>
                      <a:r>
                        <a:rPr lang="en-US" dirty="0" smtClean="0"/>
                        <a:t>3</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c>
                  <a:txBody>
                    <a:bodyPr/>
                    <a:lstStyle/>
                    <a:p>
                      <a:r>
                        <a:rPr lang="en-US" dirty="0" smtClean="0"/>
                        <a:t>1</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c>
                  <a:txBody>
                    <a:bodyPr/>
                    <a:lstStyle/>
                    <a:p>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rgbClr val="EEECE1">
                          <a:lumMod val="10000"/>
                        </a:srgbClr>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normAutofit/>
          </a:bodyPr>
          <a:lstStyle/>
          <a:p>
            <a:r>
              <a:rPr lang="en-US" sz="3600" dirty="0" smtClean="0"/>
              <a:t>Evaluation of Absolute Metrics on ArXiv.org</a:t>
            </a:r>
            <a:endParaRPr lang="en-US" sz="3600" dirty="0"/>
          </a:p>
        </p:txBody>
      </p:sp>
      <p:sp>
        <p:nvSpPr>
          <p:cNvPr id="6" name="Content Placeholder 5"/>
          <p:cNvSpPr>
            <a:spLocks noGrp="1"/>
          </p:cNvSpPr>
          <p:nvPr>
            <p:ph idx="1"/>
          </p:nvPr>
        </p:nvSpPr>
        <p:spPr>
          <a:xfrm>
            <a:off x="-36560" y="1295400"/>
            <a:ext cx="8229600" cy="4830763"/>
          </a:xfrm>
        </p:spPr>
        <p:txBody>
          <a:bodyPr>
            <a:normAutofit/>
          </a:bodyPr>
          <a:lstStyle/>
          <a:p>
            <a:r>
              <a:rPr lang="en-US" sz="2400" dirty="0" smtClean="0"/>
              <a:t>How well do statistics reflect the known quality order?</a:t>
            </a:r>
            <a:endParaRPr lang="en-US" sz="2400" dirty="0"/>
          </a:p>
        </p:txBody>
      </p:sp>
      <p:sp>
        <p:nvSpPr>
          <p:cNvPr id="8" name="TextBox 7"/>
          <p:cNvSpPr txBox="1"/>
          <p:nvPr/>
        </p:nvSpPr>
        <p:spPr>
          <a:xfrm>
            <a:off x="1762352" y="2094327"/>
            <a:ext cx="5753100" cy="3985706"/>
          </a:xfrm>
          <a:prstGeom prst="rect">
            <a:avLst/>
          </a:prstGeom>
          <a:solidFill>
            <a:schemeClr val="accent1">
              <a:lumMod val="40000"/>
              <a:lumOff val="60000"/>
            </a:schemeClr>
          </a:solidFill>
          <a:ln w="38100">
            <a:solidFill>
              <a:schemeClr val="tx1"/>
            </a:solidFill>
          </a:ln>
        </p:spPr>
        <p:txBody>
          <a:bodyPr wrap="square" lIns="274320" tIns="182880" rIns="274320" bIns="182880" rtlCol="0">
            <a:spAutoFit/>
          </a:bodyPr>
          <a:lstStyle/>
          <a:p>
            <a:r>
              <a:rPr lang="en-US" sz="2800" b="1" dirty="0" smtClean="0"/>
              <a:t>Absolute Metric Summary</a:t>
            </a:r>
          </a:p>
          <a:p>
            <a:endParaRPr lang="en-US" b="1" dirty="0" smtClean="0"/>
          </a:p>
          <a:p>
            <a:pPr marL="342900" indent="-342900">
              <a:buFont typeface="Arial" pitchFamily="34" charset="0"/>
              <a:buChar char="•"/>
            </a:pPr>
            <a:r>
              <a:rPr lang="en-US" sz="2400" dirty="0" smtClean="0"/>
              <a:t>None of the absolute metrics reliably reflect expected order.</a:t>
            </a:r>
          </a:p>
          <a:p>
            <a:pPr marL="171450" indent="-171450">
              <a:buFont typeface="Arial" pitchFamily="34" charset="0"/>
              <a:buChar char="•"/>
            </a:pPr>
            <a:endParaRPr lang="en-US" sz="1050" dirty="0" smtClean="0"/>
          </a:p>
          <a:p>
            <a:pPr marL="342900" indent="-342900">
              <a:buFont typeface="Arial" pitchFamily="34" charset="0"/>
              <a:buChar char="•"/>
            </a:pPr>
            <a:r>
              <a:rPr lang="en-US" sz="2400" dirty="0" smtClean="0"/>
              <a:t>Most differences not significant with thousands of queries.</a:t>
            </a:r>
          </a:p>
          <a:p>
            <a:pPr marL="171450" indent="-171450">
              <a:buFont typeface="Arial" pitchFamily="34" charset="0"/>
              <a:buChar char="•"/>
            </a:pPr>
            <a:endParaRPr lang="en-US" sz="1050" dirty="0" smtClean="0"/>
          </a:p>
          <a:p>
            <a:pPr marL="342900" indent="-342900">
              <a:buFont typeface="Wingdings" pitchFamily="2" charset="2"/>
              <a:buChar char="Ø"/>
            </a:pPr>
            <a:r>
              <a:rPr lang="en-US" sz="2400" dirty="0" smtClean="0"/>
              <a:t>(These) absolute metrics not suitable for </a:t>
            </a:r>
            <a:r>
              <a:rPr lang="en-US" sz="2400" dirty="0" err="1" smtClean="0"/>
              <a:t>ArXiv</a:t>
            </a:r>
            <a:r>
              <a:rPr lang="en-US" sz="2400" dirty="0" smtClean="0"/>
              <a:t>-sized search engines with these retrieval quality differences.</a:t>
            </a:r>
            <a:endParaRPr lang="en-US" sz="2400" dirty="0"/>
          </a:p>
        </p:txBody>
      </p:sp>
      <p:sp>
        <p:nvSpPr>
          <p:cNvPr id="10" name="TextBox 9"/>
          <p:cNvSpPr txBox="1"/>
          <p:nvPr/>
        </p:nvSpPr>
        <p:spPr>
          <a:xfrm flipH="1">
            <a:off x="4756436" y="6357492"/>
            <a:ext cx="4235164" cy="369332"/>
          </a:xfrm>
          <a:prstGeom prst="rect">
            <a:avLst/>
          </a:prstGeom>
          <a:noFill/>
        </p:spPr>
        <p:txBody>
          <a:bodyPr wrap="square" rtlCol="0">
            <a:spAutoFit/>
          </a:bodyPr>
          <a:lstStyle/>
          <a:p>
            <a:r>
              <a:rPr lang="en-US" dirty="0" smtClean="0"/>
              <a:t>[Radlinski et al. 2008; </a:t>
            </a:r>
            <a:r>
              <a:rPr lang="en-US" dirty="0" err="1" smtClean="0"/>
              <a:t>Chapelle</a:t>
            </a:r>
            <a:r>
              <a:rPr lang="en-US" dirty="0" smtClean="0"/>
              <a:t> et al. 2012]</a:t>
            </a:r>
            <a:endParaRPr lang="en-US" dirty="0"/>
          </a:p>
        </p:txBody>
      </p:sp>
    </p:spTree>
    <p:extLst>
      <p:ext uri="{BB962C8B-B14F-4D97-AF65-F5344CB8AC3E}">
        <p14:creationId xmlns:p14="http://schemas.microsoft.com/office/powerpoint/2010/main" val="148812364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Choices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71315931"/>
              </p:ext>
            </p:extLst>
          </p:nvPr>
        </p:nvGraphicFramePr>
        <p:xfrm>
          <a:off x="1691650" y="1527969"/>
          <a:ext cx="6096000" cy="4394199"/>
        </p:xfrm>
        <a:graphic>
          <a:graphicData uri="http://schemas.openxmlformats.org/drawingml/2006/table">
            <a:tbl>
              <a:tblPr>
                <a:tableStyleId>{5C22544A-7EE6-4342-B048-85BDC9FD1C3A}</a:tableStyleId>
              </a:tblPr>
              <a:tblGrid>
                <a:gridCol w="2032000"/>
                <a:gridCol w="2032000"/>
                <a:gridCol w="2032000"/>
              </a:tblGrid>
              <a:tr h="370840">
                <a:tc>
                  <a:txBody>
                    <a:bodyPr/>
                    <a:lstStyle/>
                    <a:p>
                      <a:endParaRPr 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Absolute</a:t>
                      </a:r>
                      <a:endParaRPr lang="en-US" dirty="0"/>
                    </a:p>
                  </a:txBody>
                  <a:tcP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dirty="0" smtClean="0"/>
                        <a:t>Relative</a:t>
                      </a:r>
                      <a:endParaRPr lang="en-US" dirty="0"/>
                    </a:p>
                  </a:txBody>
                  <a:tcPr>
                    <a:lnL w="38100" cap="flat" cmpd="sng" algn="ctr">
                      <a:solidFill>
                        <a:schemeClr val="bg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370840">
                <a:tc>
                  <a:txBody>
                    <a:bodyPr/>
                    <a:lstStyle/>
                    <a:p>
                      <a:endParaRPr lang="en-US" dirty="0" smtClean="0"/>
                    </a:p>
                    <a:p>
                      <a:pPr algn="ctr"/>
                      <a:endParaRPr lang="en-US" dirty="0" smtClean="0"/>
                    </a:p>
                    <a:p>
                      <a:pPr algn="ctr"/>
                      <a:endParaRPr lang="en-US" dirty="0" smtClean="0"/>
                    </a:p>
                    <a:p>
                      <a:pPr algn="ctr"/>
                      <a:r>
                        <a:rPr lang="en-US" dirty="0" smtClean="0"/>
                        <a:t>Document Level</a:t>
                      </a:r>
                    </a:p>
                    <a:p>
                      <a:endParaRPr lang="en-US" dirty="0" smtClean="0"/>
                    </a:p>
                    <a:p>
                      <a:endParaRPr lang="en-US" dirty="0" smtClean="0"/>
                    </a:p>
                    <a:p>
                      <a:endParaRPr lang="en-US" dirty="0" smtClean="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t>Click</a:t>
                      </a:r>
                      <a:r>
                        <a:rPr lang="en-US" baseline="0" dirty="0" smtClean="0"/>
                        <a:t> Rate, </a:t>
                      </a:r>
                    </a:p>
                    <a:p>
                      <a:pPr algn="ctr"/>
                      <a:r>
                        <a:rPr lang="en-US" baseline="0" dirty="0" smtClean="0"/>
                        <a:t>Cascade Model,</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t>Click/Skip,</a:t>
                      </a:r>
                    </a:p>
                    <a:p>
                      <a:pPr algn="ctr"/>
                      <a:r>
                        <a:rPr lang="en-US" dirty="0" err="1" smtClean="0"/>
                        <a:t>FairPairs</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70840">
                <a:tc>
                  <a:txBody>
                    <a:bodyPr/>
                    <a:lstStyle/>
                    <a:p>
                      <a:endParaRPr lang="en-US" dirty="0" smtClean="0"/>
                    </a:p>
                    <a:p>
                      <a:endParaRPr lang="en-US" dirty="0" smtClean="0"/>
                    </a:p>
                    <a:p>
                      <a:pPr algn="ctr"/>
                      <a:endParaRPr lang="en-US" dirty="0" smtClean="0"/>
                    </a:p>
                    <a:p>
                      <a:pPr algn="ctr"/>
                      <a:r>
                        <a:rPr lang="en-US" dirty="0" smtClean="0"/>
                        <a:t>Ranking Level</a:t>
                      </a:r>
                    </a:p>
                    <a:p>
                      <a:pPr algn="ctr"/>
                      <a:endParaRPr lang="en-US" dirty="0" smtClean="0"/>
                    </a:p>
                    <a:p>
                      <a:pPr algn="ctr"/>
                      <a:endParaRPr lang="en-US" dirty="0" smtClean="0"/>
                    </a:p>
                    <a:p>
                      <a:endParaRPr lang="en-US" dirty="0" smtClean="0"/>
                    </a:p>
                  </a:txBody>
                  <a:tcPr>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Abandonment,</a:t>
                      </a:r>
                      <a:r>
                        <a:rPr lang="en-US" baseline="0" dirty="0" smtClean="0"/>
                        <a:t> Reciprocal Rank, </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Time to Click, </a:t>
                      </a:r>
                      <a:r>
                        <a:rPr lang="en-US" baseline="0" dirty="0" err="1" smtClean="0"/>
                        <a:t>PSkip</a:t>
                      </a:r>
                      <a:r>
                        <a:rPr lang="en-US" baseline="0" dirty="0" smtClean="0"/>
                        <a:t>, </a:t>
                      </a:r>
                    </a:p>
                    <a:p>
                      <a:pPr algn="ctr"/>
                      <a:r>
                        <a:rPr lang="en-US" baseline="0" dirty="0" smtClean="0"/>
                        <a:t>…</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smtClean="0"/>
                        <a:t>Side by Side,</a:t>
                      </a:r>
                    </a:p>
                    <a:p>
                      <a:pPr algn="ctr"/>
                      <a:r>
                        <a:rPr lang="en-US" dirty="0" smtClean="0"/>
                        <a:t>Interleaving</a:t>
                      </a:r>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bl>
          </a:graphicData>
        </a:graphic>
      </p:graphicFrame>
      <p:sp>
        <p:nvSpPr>
          <p:cNvPr id="4" name="Down Arrow Callout 3"/>
          <p:cNvSpPr/>
          <p:nvPr/>
        </p:nvSpPr>
        <p:spPr>
          <a:xfrm>
            <a:off x="5839354" y="203008"/>
            <a:ext cx="1843424" cy="1324961"/>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Often more </a:t>
            </a:r>
            <a:r>
              <a:rPr lang="en-US" dirty="0">
                <a:solidFill>
                  <a:schemeClr val="tx1"/>
                </a:solidFill>
              </a:rPr>
              <a:t>r</a:t>
            </a:r>
            <a:r>
              <a:rPr lang="en-US" dirty="0" smtClean="0">
                <a:solidFill>
                  <a:schemeClr val="tx1"/>
                </a:solidFill>
              </a:rPr>
              <a:t>eliable &amp; sensitive</a:t>
            </a:r>
            <a:endParaRPr lang="en-US" dirty="0">
              <a:solidFill>
                <a:schemeClr val="tx1"/>
              </a:solidFill>
            </a:endParaRPr>
          </a:p>
        </p:txBody>
      </p:sp>
      <p:sp>
        <p:nvSpPr>
          <p:cNvPr id="7" name="Right Arrow Callout 6"/>
          <p:cNvSpPr/>
          <p:nvPr/>
        </p:nvSpPr>
        <p:spPr>
          <a:xfrm>
            <a:off x="251475" y="2219253"/>
            <a:ext cx="1612996" cy="1382568"/>
          </a:xfrm>
          <a:prstGeom prst="rightArrowCallout">
            <a:avLst>
              <a:gd name="adj1" fmla="val 25000"/>
              <a:gd name="adj2" fmla="val 25000"/>
              <a:gd name="adj3" fmla="val 25000"/>
              <a:gd name="adj4" fmla="val 670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Often more reusable</a:t>
            </a:r>
            <a:endParaRPr lang="en-US" dirty="0">
              <a:solidFill>
                <a:schemeClr val="tx1"/>
              </a:solidFill>
            </a:endParaRPr>
          </a:p>
        </p:txBody>
      </p:sp>
      <p:sp>
        <p:nvSpPr>
          <p:cNvPr id="9" name="Right Arrow Callout 8"/>
          <p:cNvSpPr/>
          <p:nvPr/>
        </p:nvSpPr>
        <p:spPr>
          <a:xfrm>
            <a:off x="241532" y="4293105"/>
            <a:ext cx="1612996" cy="1382568"/>
          </a:xfrm>
          <a:prstGeom prst="rightArrowCallout">
            <a:avLst>
              <a:gd name="adj1" fmla="val 25000"/>
              <a:gd name="adj2" fmla="val 25000"/>
              <a:gd name="adj3" fmla="val 25000"/>
              <a:gd name="adj4" fmla="val 670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Often what you actually want</a:t>
            </a:r>
            <a:endParaRPr lang="en-US" dirty="0">
              <a:solidFill>
                <a:schemeClr val="tx1"/>
              </a:solidFill>
            </a:endParaRPr>
          </a:p>
        </p:txBody>
      </p:sp>
      <p:sp>
        <p:nvSpPr>
          <p:cNvPr id="12" name="Up Arrow Callout 11"/>
          <p:cNvSpPr/>
          <p:nvPr/>
        </p:nvSpPr>
        <p:spPr>
          <a:xfrm>
            <a:off x="3823109" y="3198572"/>
            <a:ext cx="1843424" cy="1094533"/>
          </a:xfrm>
          <a:prstGeom prst="up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Best understood &amp; most reusable</a:t>
            </a:r>
            <a:endParaRPr lang="en-US" dirty="0">
              <a:solidFill>
                <a:schemeClr val="tx1"/>
              </a:solidFill>
            </a:endParaRPr>
          </a:p>
        </p:txBody>
      </p:sp>
    </p:spTree>
    <p:extLst>
      <p:ext uri="{BB962C8B-B14F-4D97-AF65-F5344CB8AC3E}">
        <p14:creationId xmlns:p14="http://schemas.microsoft.com/office/powerpoint/2010/main" val="2214740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In-Depth Analysis</a:t>
            </a:r>
            <a:endParaRPr lang="en-US" dirty="0"/>
          </a:p>
        </p:txBody>
      </p:sp>
      <p:sp>
        <p:nvSpPr>
          <p:cNvPr id="3" name="Content Placeholder 2"/>
          <p:cNvSpPr>
            <a:spLocks noGrp="1"/>
          </p:cNvSpPr>
          <p:nvPr>
            <p:ph idx="1"/>
          </p:nvPr>
        </p:nvSpPr>
        <p:spPr>
          <a:xfrm>
            <a:off x="96981" y="1108364"/>
            <a:ext cx="8866909" cy="5555672"/>
          </a:xfrm>
        </p:spPr>
        <p:txBody>
          <a:bodyPr>
            <a:normAutofit fontScale="85000" lnSpcReduction="20000"/>
          </a:bodyPr>
          <a:lstStyle/>
          <a:p>
            <a:r>
              <a:rPr lang="en-US" dirty="0" smtClean="0"/>
              <a:t>Other usage patterns reflect more than relevance</a:t>
            </a:r>
          </a:p>
          <a:p>
            <a:pPr lvl="1"/>
            <a:r>
              <a:rPr lang="en-US" dirty="0" smtClean="0"/>
              <a:t>Click entropy for personalization </a:t>
            </a:r>
            <a:r>
              <a:rPr lang="en-US" sz="2000" dirty="0" smtClean="0"/>
              <a:t>[</a:t>
            </a:r>
            <a:r>
              <a:rPr lang="en-US" sz="2000" dirty="0" err="1" smtClean="0"/>
              <a:t>Teevan</a:t>
            </a:r>
            <a:r>
              <a:rPr lang="en-US" sz="2000" dirty="0" smtClean="0"/>
              <a:t> et al. 2008]</a:t>
            </a:r>
            <a:endParaRPr lang="en-US" sz="2000" dirty="0"/>
          </a:p>
          <a:p>
            <a:pPr lvl="1"/>
            <a:r>
              <a:rPr lang="en-US" dirty="0" err="1" smtClean="0"/>
              <a:t>Revisitations</a:t>
            </a:r>
            <a:r>
              <a:rPr lang="en-US" dirty="0" smtClean="0"/>
              <a:t> to detect “bookmarking” and long-term interests </a:t>
            </a:r>
            <a:r>
              <a:rPr lang="en-US" sz="2000" dirty="0" smtClean="0"/>
              <a:t>[Adar et al. 2008]</a:t>
            </a:r>
          </a:p>
          <a:p>
            <a:pPr lvl="1"/>
            <a:r>
              <a:rPr lang="en-US" dirty="0" smtClean="0"/>
              <a:t>Good or bad abandonment </a:t>
            </a:r>
            <a:r>
              <a:rPr lang="en-US" sz="2000" dirty="0" smtClean="0"/>
              <a:t>[Huang et al. 2011]</a:t>
            </a:r>
          </a:p>
          <a:p>
            <a:pPr lvl="1"/>
            <a:r>
              <a:rPr lang="en-US" dirty="0" smtClean="0"/>
              <a:t>Long term behavior for estimating user engagement </a:t>
            </a:r>
            <a:r>
              <a:rPr lang="en-US" sz="2000" dirty="0" smtClean="0"/>
              <a:t>[</a:t>
            </a:r>
            <a:r>
              <a:rPr lang="en-US" sz="2000" dirty="0" err="1" smtClean="0"/>
              <a:t>Dupret</a:t>
            </a:r>
            <a:r>
              <a:rPr lang="en-US" sz="2000" dirty="0" smtClean="0"/>
              <a:t> and </a:t>
            </a:r>
            <a:r>
              <a:rPr lang="en-US" sz="2000" dirty="0" err="1" smtClean="0"/>
              <a:t>Lalmas</a:t>
            </a:r>
            <a:r>
              <a:rPr lang="en-US" sz="2000" dirty="0" smtClean="0"/>
              <a:t> 2013]</a:t>
            </a:r>
          </a:p>
          <a:p>
            <a:pPr lvl="1"/>
            <a:endParaRPr lang="en-US" sz="1700" dirty="0"/>
          </a:p>
          <a:p>
            <a:r>
              <a:rPr lang="en-US" dirty="0" smtClean="0"/>
              <a:t>This enables more detailed understanding of users</a:t>
            </a:r>
          </a:p>
          <a:p>
            <a:pPr lvl="1"/>
            <a:r>
              <a:rPr lang="en-US" dirty="0" smtClean="0"/>
              <a:t>Can design specific changes to better service such specific types of information needs</a:t>
            </a:r>
          </a:p>
          <a:p>
            <a:pPr lvl="1"/>
            <a:r>
              <a:rPr lang="en-US" dirty="0" smtClean="0"/>
              <a:t>Typically requires larger scale usage data</a:t>
            </a:r>
          </a:p>
          <a:p>
            <a:pPr lvl="1"/>
            <a:r>
              <a:rPr lang="en-US" dirty="0" smtClean="0"/>
              <a:t>Requires more careful experimental design</a:t>
            </a:r>
          </a:p>
          <a:p>
            <a:pPr lvl="1"/>
            <a:endParaRPr lang="en-US" dirty="0" smtClean="0"/>
          </a:p>
          <a:p>
            <a:r>
              <a:rPr lang="en-US" dirty="0"/>
              <a:t>Related tutorial: “Design of Large Scale Log Analysis </a:t>
            </a:r>
            <a:r>
              <a:rPr lang="en-US" dirty="0" smtClean="0"/>
              <a:t>Studies” by Dumais et al, at HCIC 2010</a:t>
            </a:r>
            <a:endParaRPr lang="en-US" dirty="0"/>
          </a:p>
        </p:txBody>
      </p:sp>
    </p:spTree>
    <p:extLst>
      <p:ext uri="{BB962C8B-B14F-4D97-AF65-F5344CB8AC3E}">
        <p14:creationId xmlns:p14="http://schemas.microsoft.com/office/powerpoint/2010/main" val="3828992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Part 1</a:t>
            </a:r>
            <a:endParaRPr lang="en-US" dirty="0"/>
          </a:p>
        </p:txBody>
      </p:sp>
      <p:sp>
        <p:nvSpPr>
          <p:cNvPr id="3" name="Content Placeholder 2"/>
          <p:cNvSpPr>
            <a:spLocks noGrp="1"/>
          </p:cNvSpPr>
          <p:nvPr>
            <p:ph idx="1"/>
          </p:nvPr>
        </p:nvSpPr>
        <p:spPr>
          <a:xfrm>
            <a:off x="457200" y="1295400"/>
            <a:ext cx="8382000" cy="5334000"/>
          </a:xfrm>
        </p:spPr>
        <p:txBody>
          <a:bodyPr>
            <a:normAutofit/>
          </a:bodyPr>
          <a:lstStyle/>
          <a:p>
            <a:r>
              <a:rPr lang="en-US" dirty="0"/>
              <a:t>Considered online versus offline evaluation</a:t>
            </a:r>
          </a:p>
          <a:p>
            <a:pPr lvl="1"/>
            <a:r>
              <a:rPr lang="en-US" dirty="0"/>
              <a:t>Under which conditions is each better</a:t>
            </a:r>
          </a:p>
          <a:p>
            <a:pPr lvl="1"/>
            <a:endParaRPr lang="en-US" sz="1600" dirty="0"/>
          </a:p>
          <a:p>
            <a:r>
              <a:rPr lang="en-US" dirty="0"/>
              <a:t>With </a:t>
            </a:r>
            <a:r>
              <a:rPr lang="en-US"/>
              <a:t>online data</a:t>
            </a:r>
            <a:r>
              <a:rPr lang="en-US" dirty="0"/>
              <a:t>:</a:t>
            </a:r>
            <a:r>
              <a:rPr lang="en-US"/>
              <a:t> focus on clicks</a:t>
            </a:r>
            <a:endParaRPr lang="en-US" dirty="0"/>
          </a:p>
          <a:p>
            <a:pPr lvl="1"/>
            <a:r>
              <a:rPr lang="en-US" dirty="0"/>
              <a:t>Compared absolute &amp; relative interpretations</a:t>
            </a:r>
          </a:p>
          <a:p>
            <a:pPr lvl="1"/>
            <a:r>
              <a:rPr lang="en-US" dirty="0"/>
              <a:t>Compared document level &amp; ranking level interpretations</a:t>
            </a:r>
          </a:p>
          <a:p>
            <a:endParaRPr lang="en-US" dirty="0"/>
          </a:p>
          <a:p>
            <a:r>
              <a:rPr lang="en-US" dirty="0"/>
              <a:t>Part 2 will focus on interleaving</a:t>
            </a:r>
          </a:p>
        </p:txBody>
      </p:sp>
    </p:spTree>
    <p:extLst>
      <p:ext uri="{BB962C8B-B14F-4D97-AF65-F5344CB8AC3E}">
        <p14:creationId xmlns:p14="http://schemas.microsoft.com/office/powerpoint/2010/main" val="270499617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en-US" dirty="0" smtClean="0">
                <a:solidFill>
                  <a:srgbClr val="0070C0"/>
                </a:solidFill>
              </a:rPr>
              <a:t>Practical Online Retrieval Evaluation</a:t>
            </a:r>
            <a:br>
              <a:rPr lang="en-US" dirty="0" smtClean="0">
                <a:solidFill>
                  <a:srgbClr val="0070C0"/>
                </a:solidFill>
              </a:rPr>
            </a:br>
            <a:r>
              <a:rPr lang="en-US" dirty="0" smtClean="0">
                <a:solidFill>
                  <a:srgbClr val="0070C0"/>
                </a:solidFill>
              </a:rPr>
              <a:t>Part </a:t>
            </a:r>
            <a:r>
              <a:rPr lang="en-US" dirty="0"/>
              <a:t>2</a:t>
            </a:r>
            <a:endParaRPr lang="en-US" dirty="0">
              <a:solidFill>
                <a:srgbClr val="0070C0"/>
              </a:solidFill>
            </a:endParaRPr>
          </a:p>
        </p:txBody>
      </p:sp>
      <p:sp>
        <p:nvSpPr>
          <p:cNvPr id="3" name="Subtitle 2"/>
          <p:cNvSpPr>
            <a:spLocks noGrp="1"/>
          </p:cNvSpPr>
          <p:nvPr>
            <p:ph type="subTitle" idx="1"/>
          </p:nvPr>
        </p:nvSpPr>
        <p:spPr>
          <a:xfrm>
            <a:off x="915100" y="3886200"/>
            <a:ext cx="7320803" cy="1752600"/>
          </a:xfrm>
        </p:spPr>
        <p:txBody>
          <a:bodyPr/>
          <a:lstStyle/>
          <a:p>
            <a:r>
              <a:rPr lang="en-US" dirty="0" err="1" smtClean="0"/>
              <a:t>Filip</a:t>
            </a:r>
            <a:r>
              <a:rPr lang="en-US" dirty="0" smtClean="0"/>
              <a:t> </a:t>
            </a:r>
            <a:r>
              <a:rPr lang="en-US" dirty="0" err="1" smtClean="0"/>
              <a:t>Radlinski</a:t>
            </a:r>
            <a:r>
              <a:rPr lang="en-US" dirty="0" smtClean="0"/>
              <a:t> (Microsoft)</a:t>
            </a:r>
          </a:p>
          <a:p>
            <a:r>
              <a:rPr lang="en-US" dirty="0" smtClean="0"/>
              <a:t>Katja Hofmann (University of Amsterdam)</a:t>
            </a:r>
            <a:endParaRPr lang="en-US" dirty="0"/>
          </a:p>
        </p:txBody>
      </p:sp>
    </p:spTree>
    <p:extLst>
      <p:ext uri="{BB962C8B-B14F-4D97-AF65-F5344CB8AC3E}">
        <p14:creationId xmlns:p14="http://schemas.microsoft.com/office/powerpoint/2010/main" val="279684311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Outline</a:t>
            </a:r>
            <a:endParaRPr lang="en-US" dirty="0">
              <a:solidFill>
                <a:srgbClr val="0070C0"/>
              </a:solidFill>
            </a:endParaRPr>
          </a:p>
        </p:txBody>
      </p:sp>
      <p:sp>
        <p:nvSpPr>
          <p:cNvPr id="3" name="Content Placeholder 2"/>
          <p:cNvSpPr>
            <a:spLocks noGrp="1"/>
          </p:cNvSpPr>
          <p:nvPr>
            <p:ph idx="1"/>
          </p:nvPr>
        </p:nvSpPr>
        <p:spPr/>
        <p:txBody>
          <a:bodyPr>
            <a:noAutofit/>
          </a:bodyPr>
          <a:lstStyle/>
          <a:p>
            <a:r>
              <a:rPr lang="en-US" sz="2600" b="1" dirty="0" smtClean="0">
                <a:solidFill>
                  <a:srgbClr val="0070C0"/>
                </a:solidFill>
              </a:rPr>
              <a:t>Part 1: Overview of Online Evaluation</a:t>
            </a:r>
          </a:p>
          <a:p>
            <a:pPr marL="0" indent="0">
              <a:buNone/>
            </a:pPr>
            <a:endParaRPr lang="en-US" sz="1900" dirty="0" smtClean="0"/>
          </a:p>
          <a:p>
            <a:r>
              <a:rPr lang="en-US" sz="2600" b="1" dirty="0" smtClean="0">
                <a:solidFill>
                  <a:srgbClr val="0070C0"/>
                </a:solidFill>
              </a:rPr>
              <a:t>Part 2: Relative Ranking Level Evaluation</a:t>
            </a:r>
          </a:p>
          <a:p>
            <a:pPr lvl="1"/>
            <a:r>
              <a:rPr lang="en-US" sz="2200" dirty="0" smtClean="0"/>
              <a:t>Relative =&gt; Interleaving algorithms</a:t>
            </a:r>
            <a:endParaRPr lang="en-US" sz="2200" dirty="0"/>
          </a:p>
          <a:p>
            <a:pPr lvl="1"/>
            <a:r>
              <a:rPr lang="en-US" sz="2200" dirty="0" smtClean="0"/>
              <a:t>Evaluating the evaluation algorithm</a:t>
            </a:r>
          </a:p>
          <a:p>
            <a:pPr lvl="1"/>
            <a:r>
              <a:rPr lang="en-US" sz="2200" dirty="0" smtClean="0"/>
              <a:t>Back to Clicks versus Relevance</a:t>
            </a:r>
            <a:endParaRPr lang="en-US" sz="2200" dirty="0"/>
          </a:p>
          <a:p>
            <a:endParaRPr lang="en-US" sz="2600" b="1" dirty="0" smtClean="0">
              <a:solidFill>
                <a:srgbClr val="0070C0"/>
              </a:solidFill>
            </a:endParaRPr>
          </a:p>
          <a:p>
            <a:r>
              <a:rPr lang="en-US" sz="2600" b="1" dirty="0" smtClean="0">
                <a:solidFill>
                  <a:srgbClr val="0070C0"/>
                </a:solidFill>
              </a:rPr>
              <a:t>Part 3: End-to-End, From Design to Analysis</a:t>
            </a:r>
          </a:p>
          <a:p>
            <a:pPr marL="0" indent="0">
              <a:buNone/>
            </a:pPr>
            <a:endParaRPr lang="en-US" sz="1900" b="1" dirty="0" smtClean="0">
              <a:solidFill>
                <a:srgbClr val="0070C0"/>
              </a:solidFill>
            </a:endParaRPr>
          </a:p>
          <a:p>
            <a:r>
              <a:rPr lang="en-US" sz="2600" b="1" dirty="0" smtClean="0">
                <a:solidFill>
                  <a:srgbClr val="0070C0"/>
                </a:solidFill>
              </a:rPr>
              <a:t>Part 4: Extensions and Open Problems</a:t>
            </a:r>
          </a:p>
        </p:txBody>
      </p:sp>
    </p:spTree>
    <p:extLst>
      <p:ext uri="{BB962C8B-B14F-4D97-AF65-F5344CB8AC3E}">
        <p14:creationId xmlns:p14="http://schemas.microsoft.com/office/powerpoint/2010/main" val="393717968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Rankings Efficiently</a:t>
            </a:r>
            <a:endParaRPr lang="en-GB" dirty="0"/>
          </a:p>
        </p:txBody>
      </p:sp>
      <p:sp>
        <p:nvSpPr>
          <p:cNvPr id="3" name="Content Placeholder 2"/>
          <p:cNvSpPr>
            <a:spLocks noGrp="1"/>
          </p:cNvSpPr>
          <p:nvPr>
            <p:ph idx="1"/>
          </p:nvPr>
        </p:nvSpPr>
        <p:spPr>
          <a:xfrm>
            <a:off x="385008" y="1126952"/>
            <a:ext cx="8506326" cy="5454316"/>
          </a:xfrm>
        </p:spPr>
        <p:txBody>
          <a:bodyPr>
            <a:noAutofit/>
          </a:bodyPr>
          <a:lstStyle/>
          <a:p>
            <a:r>
              <a:rPr lang="en-US" dirty="0" smtClean="0"/>
              <a:t>Suppose you want to compare two rankings</a:t>
            </a:r>
          </a:p>
          <a:p>
            <a:endParaRPr lang="en-US" dirty="0"/>
          </a:p>
          <a:p>
            <a:endParaRPr lang="en-US" dirty="0" smtClean="0"/>
          </a:p>
          <a:p>
            <a:endParaRPr lang="en-US" dirty="0" smtClean="0"/>
          </a:p>
          <a:p>
            <a:endParaRPr lang="en-US" dirty="0"/>
          </a:p>
          <a:p>
            <a:endParaRPr lang="en-US" dirty="0" smtClean="0"/>
          </a:p>
          <a:p>
            <a:r>
              <a:rPr lang="en-US" dirty="0" smtClean="0"/>
              <a:t>So far, we’ve  only considered things we can measure when showing A to users, or B to users</a:t>
            </a:r>
          </a:p>
          <a:p>
            <a:r>
              <a:rPr lang="en-US" dirty="0" smtClean="0"/>
              <a:t>What if we can show something different? Can we learn more about ranking quality?</a:t>
            </a:r>
          </a:p>
          <a:p>
            <a:pPr marL="0" indent="0">
              <a:buNone/>
            </a:pPr>
            <a:endParaRPr lang="en-GB" dirty="0"/>
          </a:p>
        </p:txBody>
      </p:sp>
      <p:grpSp>
        <p:nvGrpSpPr>
          <p:cNvPr id="11" name="Group 10"/>
          <p:cNvGrpSpPr/>
          <p:nvPr/>
        </p:nvGrpSpPr>
        <p:grpSpPr>
          <a:xfrm>
            <a:off x="4657534" y="1740167"/>
            <a:ext cx="2277694" cy="2834278"/>
            <a:chOff x="5988976" y="1865680"/>
            <a:chExt cx="2277694" cy="2834278"/>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9271" t="6761" b="16652"/>
            <a:stretch/>
          </p:blipFill>
          <p:spPr bwMode="auto">
            <a:xfrm>
              <a:off x="5988976" y="1865680"/>
              <a:ext cx="2277694" cy="211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68765" y="4268085"/>
              <a:ext cx="1918115" cy="431873"/>
            </a:xfrm>
            <a:prstGeom prst="rect">
              <a:avLst/>
            </a:prstGeom>
            <a:noFill/>
          </p:spPr>
          <p:txBody>
            <a:bodyPr wrap="square" rtlCol="0">
              <a:spAutoFit/>
            </a:bodyPr>
            <a:lstStyle/>
            <a:p>
              <a:pPr algn="ctr"/>
              <a:r>
                <a:rPr lang="en-US" sz="2400" dirty="0" smtClean="0"/>
                <a:t>Ranking B</a:t>
              </a:r>
              <a:endParaRPr lang="en-GB" sz="2400" dirty="0"/>
            </a:p>
          </p:txBody>
        </p:sp>
        <p:sp>
          <p:nvSpPr>
            <p:cNvPr id="8" name="Down Arrow 7"/>
            <p:cNvSpPr/>
            <p:nvPr/>
          </p:nvSpPr>
          <p:spPr>
            <a:xfrm flipV="1">
              <a:off x="6785303" y="4025266"/>
              <a:ext cx="685041" cy="310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1817308" y="1759050"/>
            <a:ext cx="2204253" cy="2839455"/>
            <a:chOff x="457200" y="1963594"/>
            <a:chExt cx="2204253" cy="2839455"/>
          </a:xfrm>
        </p:grpSpPr>
        <p:sp>
          <p:nvSpPr>
            <p:cNvPr id="5" name="TextBox 4"/>
            <p:cNvSpPr txBox="1"/>
            <p:nvPr/>
          </p:nvSpPr>
          <p:spPr>
            <a:xfrm>
              <a:off x="559956" y="4371176"/>
              <a:ext cx="1712603" cy="431873"/>
            </a:xfrm>
            <a:prstGeom prst="rect">
              <a:avLst/>
            </a:prstGeom>
            <a:noFill/>
          </p:spPr>
          <p:txBody>
            <a:bodyPr wrap="square" rtlCol="0">
              <a:spAutoFit/>
            </a:bodyPr>
            <a:lstStyle/>
            <a:p>
              <a:pPr algn="ctr"/>
              <a:r>
                <a:rPr lang="en-US" sz="2400" dirty="0" smtClean="0"/>
                <a:t>Ranking A</a:t>
              </a:r>
              <a:endParaRPr lang="en-GB" sz="2400" dirty="0"/>
            </a:p>
          </p:txBody>
        </p:sp>
        <p:sp>
          <p:nvSpPr>
            <p:cNvPr id="7" name="Down Arrow 6"/>
            <p:cNvSpPr/>
            <p:nvPr/>
          </p:nvSpPr>
          <p:spPr>
            <a:xfrm flipV="1">
              <a:off x="1073737" y="4121521"/>
              <a:ext cx="685041" cy="310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6384" t="6762" r="33878" b="28113"/>
            <a:stretch/>
          </p:blipFill>
          <p:spPr bwMode="auto">
            <a:xfrm>
              <a:off x="457200" y="1963594"/>
              <a:ext cx="2204253" cy="179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3674164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Taste-test analogy</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sz="2800" dirty="0" smtClean="0"/>
              <a:t>Suppose we conduct taste experiment:            </a:t>
            </a:r>
            <a:r>
              <a:rPr lang="en-US" sz="2800" dirty="0" err="1" smtClean="0"/>
              <a:t>vs</a:t>
            </a:r>
            <a:r>
              <a:rPr lang="en-US" sz="2800" dirty="0" smtClean="0"/>
              <a:t> </a:t>
            </a:r>
          </a:p>
          <a:p>
            <a:pPr lvl="1"/>
            <a:r>
              <a:rPr lang="en-US" sz="2400" dirty="0" smtClean="0"/>
              <a:t>Want to maintain a natural usage context</a:t>
            </a:r>
          </a:p>
          <a:p>
            <a:pPr lvl="1"/>
            <a:endParaRPr lang="en-US" sz="1000" dirty="0" smtClean="0"/>
          </a:p>
          <a:p>
            <a:pPr lvl="1"/>
            <a:endParaRPr lang="en-US" sz="1000" dirty="0"/>
          </a:p>
          <a:p>
            <a:r>
              <a:rPr lang="en-US" sz="2800" dirty="0" smtClean="0"/>
              <a:t>Experiment 1: absolute metrics</a:t>
            </a:r>
          </a:p>
          <a:p>
            <a:pPr lvl="1"/>
            <a:r>
              <a:rPr lang="en-US" sz="2400" dirty="0" smtClean="0"/>
              <a:t>Each participant’s refrigerator randomly stocked </a:t>
            </a:r>
          </a:p>
          <a:p>
            <a:pPr lvl="2"/>
            <a:r>
              <a:rPr lang="en-US" sz="2000" dirty="0" smtClean="0"/>
              <a:t>Either Pepsi or Coke (</a:t>
            </a:r>
            <a:r>
              <a:rPr lang="en-US" sz="2000" dirty="0" err="1" smtClean="0"/>
              <a:t>anonymized</a:t>
            </a:r>
            <a:r>
              <a:rPr lang="en-US" sz="2000" dirty="0" smtClean="0"/>
              <a:t>) </a:t>
            </a:r>
          </a:p>
          <a:p>
            <a:pPr lvl="1"/>
            <a:r>
              <a:rPr lang="en-US" sz="2400" dirty="0" smtClean="0"/>
              <a:t>Measure how much participant drinks</a:t>
            </a:r>
          </a:p>
          <a:p>
            <a:endParaRPr lang="en-US" sz="1000" dirty="0" smtClean="0"/>
          </a:p>
          <a:p>
            <a:endParaRPr lang="en-US" sz="1000" dirty="0"/>
          </a:p>
          <a:p>
            <a:r>
              <a:rPr lang="en-US" sz="2800" dirty="0" smtClean="0"/>
              <a:t>Issues:</a:t>
            </a:r>
          </a:p>
          <a:p>
            <a:pPr lvl="1"/>
            <a:r>
              <a:rPr lang="en-US" sz="2400" dirty="0" smtClean="0"/>
              <a:t>Calibration (person’s thirst, other confounding variables…)</a:t>
            </a:r>
          </a:p>
          <a:p>
            <a:pPr lvl="1"/>
            <a:r>
              <a:rPr lang="en-US" sz="2400" dirty="0" smtClean="0"/>
              <a:t>Higher variance</a:t>
            </a:r>
          </a:p>
          <a:p>
            <a:endParaRPr lang="en-US" dirty="0"/>
          </a:p>
        </p:txBody>
      </p:sp>
      <p:pic>
        <p:nvPicPr>
          <p:cNvPr id="6" name="Picture 2" descr="http://www.heyokamagazine.com/coke.14.jpg"/>
          <p:cNvPicPr>
            <a:picLocks noChangeAspect="1" noChangeArrowheads="1"/>
          </p:cNvPicPr>
          <p:nvPr/>
        </p:nvPicPr>
        <p:blipFill>
          <a:blip r:embed="rId2" cstate="print"/>
          <a:srcRect/>
          <a:stretch>
            <a:fillRect/>
          </a:stretch>
        </p:blipFill>
        <p:spPr bwMode="auto">
          <a:xfrm>
            <a:off x="7848600" y="1371600"/>
            <a:ext cx="691043" cy="1085698"/>
          </a:xfrm>
          <a:prstGeom prst="rect">
            <a:avLst/>
          </a:prstGeom>
          <a:noFill/>
        </p:spPr>
      </p:pic>
      <p:pic>
        <p:nvPicPr>
          <p:cNvPr id="7" name="Picture 2" descr="http://blogs.abcnews.com/photos/uncategorized/2009/01/12/pepsi_can.jpg"/>
          <p:cNvPicPr>
            <a:picLocks noChangeAspect="1" noChangeArrowheads="1"/>
          </p:cNvPicPr>
          <p:nvPr/>
        </p:nvPicPr>
        <p:blipFill>
          <a:blip r:embed="rId3" cstate="print"/>
          <a:srcRect/>
          <a:stretch>
            <a:fillRect/>
          </a:stretch>
        </p:blipFill>
        <p:spPr bwMode="auto">
          <a:xfrm>
            <a:off x="6705600" y="1387366"/>
            <a:ext cx="685800" cy="1051034"/>
          </a:xfrm>
          <a:prstGeom prst="rect">
            <a:avLst/>
          </a:prstGeom>
          <a:noFill/>
        </p:spPr>
      </p:pic>
    </p:spTree>
    <p:extLst>
      <p:ext uri="{BB962C8B-B14F-4D97-AF65-F5344CB8AC3E}">
        <p14:creationId xmlns:p14="http://schemas.microsoft.com/office/powerpoint/2010/main" val="3578738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need online evaluation?</a:t>
            </a:r>
            <a:endParaRPr lang="en-US" dirty="0"/>
          </a:p>
        </p:txBody>
      </p:sp>
      <p:sp>
        <p:nvSpPr>
          <p:cNvPr id="3" name="Content Placeholder 2"/>
          <p:cNvSpPr>
            <a:spLocks noGrp="1"/>
          </p:cNvSpPr>
          <p:nvPr>
            <p:ph idx="1"/>
          </p:nvPr>
        </p:nvSpPr>
        <p:spPr>
          <a:xfrm>
            <a:off x="457200" y="1529310"/>
            <a:ext cx="8229600" cy="5023890"/>
          </a:xfrm>
        </p:spPr>
        <p:txBody>
          <a:bodyPr>
            <a:noAutofit/>
          </a:bodyPr>
          <a:lstStyle/>
          <a:p>
            <a:r>
              <a:rPr lang="en-US" sz="2800" dirty="0" smtClean="0"/>
              <a:t>The </a:t>
            </a:r>
            <a:r>
              <a:rPr lang="en-US" sz="2800" dirty="0" err="1" smtClean="0"/>
              <a:t>Cranfield</a:t>
            </a:r>
            <a:r>
              <a:rPr lang="en-US" sz="2800" dirty="0" smtClean="0"/>
              <a:t> approach is </a:t>
            </a:r>
            <a:r>
              <a:rPr lang="en-US" sz="2800" dirty="0"/>
              <a:t>a good idea when</a:t>
            </a:r>
          </a:p>
          <a:p>
            <a:pPr lvl="1"/>
            <a:r>
              <a:rPr lang="en-US" sz="2400" dirty="0" smtClean="0"/>
              <a:t>Query set is representative of cases </a:t>
            </a:r>
            <a:r>
              <a:rPr lang="en-US" sz="2400" dirty="0"/>
              <a:t>that my research </a:t>
            </a:r>
            <a:r>
              <a:rPr lang="en-US" sz="2400" dirty="0" smtClean="0"/>
              <a:t>tries to </a:t>
            </a:r>
            <a:r>
              <a:rPr lang="en-US" sz="2400" dirty="0"/>
              <a:t>address</a:t>
            </a:r>
          </a:p>
          <a:p>
            <a:pPr lvl="1"/>
            <a:r>
              <a:rPr lang="en-US" sz="2400" dirty="0"/>
              <a:t>J</a:t>
            </a:r>
            <a:r>
              <a:rPr lang="en-US" sz="2400" dirty="0" smtClean="0"/>
              <a:t>udges </a:t>
            </a:r>
            <a:r>
              <a:rPr lang="en-US" sz="2400" dirty="0"/>
              <a:t>can give accurate judgments in my setting</a:t>
            </a:r>
          </a:p>
          <a:p>
            <a:pPr lvl="1"/>
            <a:r>
              <a:rPr lang="en-US" sz="2400" dirty="0"/>
              <a:t>I trust </a:t>
            </a:r>
            <a:r>
              <a:rPr lang="en-US" sz="2400" dirty="0" smtClean="0"/>
              <a:t>a particular </a:t>
            </a:r>
            <a:r>
              <a:rPr lang="en-US" sz="2400" dirty="0"/>
              <a:t>summary </a:t>
            </a:r>
            <a:r>
              <a:rPr lang="en-US" sz="2400" dirty="0" smtClean="0"/>
              <a:t>value (e.g., MAP</a:t>
            </a:r>
            <a:r>
              <a:rPr lang="en-US" sz="2400" dirty="0"/>
              <a:t>, NDCG, </a:t>
            </a:r>
            <a:r>
              <a:rPr lang="en-US" sz="2400" dirty="0" smtClean="0"/>
              <a:t>ERR) </a:t>
            </a:r>
            <a:r>
              <a:rPr lang="en-US" sz="2400" dirty="0"/>
              <a:t>to accurately reflects my </a:t>
            </a:r>
            <a:r>
              <a:rPr lang="en-US" sz="2400" dirty="0" smtClean="0"/>
              <a:t>users’ perceptions</a:t>
            </a:r>
          </a:p>
          <a:p>
            <a:pPr lvl="1"/>
            <a:endParaRPr lang="en-US" sz="1800" dirty="0" smtClean="0"/>
          </a:p>
          <a:p>
            <a:r>
              <a:rPr lang="en-US" sz="2800" dirty="0" smtClean="0"/>
              <a:t>If these aren’t the case: </a:t>
            </a:r>
            <a:r>
              <a:rPr lang="en-US" sz="2800" dirty="0"/>
              <a:t>E</a:t>
            </a:r>
            <a:r>
              <a:rPr lang="en-US" sz="2800" dirty="0" smtClean="0"/>
              <a:t>ven if my approach is valid, the number might not go up</a:t>
            </a:r>
          </a:p>
          <a:p>
            <a:pPr lvl="1"/>
            <a:r>
              <a:rPr lang="en-US" sz="2400" dirty="0" smtClean="0"/>
              <a:t>Or worse: The number might go up despite my approach producing worse rankings in practice</a:t>
            </a:r>
            <a:endParaRPr lang="en-US" sz="2400" dirty="0"/>
          </a:p>
        </p:txBody>
      </p:sp>
    </p:spTree>
    <p:extLst>
      <p:ext uri="{BB962C8B-B14F-4D97-AF65-F5344CB8AC3E}">
        <p14:creationId xmlns:p14="http://schemas.microsoft.com/office/powerpoint/2010/main" val="17353243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Taste-test analogy</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sz="2800" dirty="0" smtClean="0"/>
              <a:t>Suppose we conduct taste experiment:            </a:t>
            </a:r>
            <a:r>
              <a:rPr lang="en-US" sz="2800" dirty="0" err="1" smtClean="0"/>
              <a:t>vs</a:t>
            </a:r>
            <a:r>
              <a:rPr lang="en-US" sz="2800" dirty="0" smtClean="0"/>
              <a:t> </a:t>
            </a:r>
          </a:p>
          <a:p>
            <a:pPr lvl="1"/>
            <a:r>
              <a:rPr lang="en-US" sz="2400" dirty="0" smtClean="0"/>
              <a:t>Want to maintain natural usage context</a:t>
            </a:r>
          </a:p>
          <a:p>
            <a:pPr lvl="1"/>
            <a:endParaRPr lang="en-US" sz="1000" dirty="0" smtClean="0"/>
          </a:p>
          <a:p>
            <a:pPr lvl="1"/>
            <a:endParaRPr lang="en-US" sz="1000" dirty="0"/>
          </a:p>
          <a:p>
            <a:r>
              <a:rPr lang="en-US" sz="2800" dirty="0" smtClean="0"/>
              <a:t>Experiment 2: relative metrics</a:t>
            </a:r>
          </a:p>
          <a:p>
            <a:pPr lvl="1"/>
            <a:r>
              <a:rPr lang="en-US" sz="2400" dirty="0" smtClean="0"/>
              <a:t>Each participant’s refrigerator randomly stocked </a:t>
            </a:r>
          </a:p>
          <a:p>
            <a:pPr lvl="2"/>
            <a:r>
              <a:rPr lang="en-US" sz="2000" dirty="0" smtClean="0"/>
              <a:t>Some Pepsi </a:t>
            </a:r>
            <a:r>
              <a:rPr lang="en-US" sz="2000" b="1" dirty="0" smtClean="0">
                <a:solidFill>
                  <a:schemeClr val="tx2">
                    <a:lumMod val="60000"/>
                    <a:lumOff val="40000"/>
                  </a:schemeClr>
                </a:solidFill>
              </a:rPr>
              <a:t>(A)</a:t>
            </a:r>
            <a:r>
              <a:rPr lang="en-US" sz="2000" dirty="0" smtClean="0"/>
              <a:t> and some Coke </a:t>
            </a:r>
            <a:r>
              <a:rPr lang="en-US" sz="2000" b="1" dirty="0" smtClean="0">
                <a:solidFill>
                  <a:srgbClr val="FF0000"/>
                </a:solidFill>
              </a:rPr>
              <a:t>(B)</a:t>
            </a:r>
          </a:p>
          <a:p>
            <a:pPr lvl="1"/>
            <a:r>
              <a:rPr lang="en-US" sz="2400" dirty="0" smtClean="0"/>
              <a:t>Measure how much participant drinks of each</a:t>
            </a:r>
          </a:p>
          <a:p>
            <a:pPr lvl="2"/>
            <a:r>
              <a:rPr lang="en-US" sz="2000" dirty="0" smtClean="0"/>
              <a:t>(Assumes people drink rationally!)</a:t>
            </a:r>
          </a:p>
          <a:p>
            <a:endParaRPr lang="en-US" sz="1000" dirty="0" smtClean="0"/>
          </a:p>
          <a:p>
            <a:endParaRPr lang="en-US" sz="1000" dirty="0"/>
          </a:p>
          <a:p>
            <a:r>
              <a:rPr lang="en-US" sz="2800" dirty="0" smtClean="0"/>
              <a:t>Issues solved:</a:t>
            </a:r>
          </a:p>
          <a:p>
            <a:pPr lvl="1"/>
            <a:r>
              <a:rPr lang="en-US" sz="2400" dirty="0" smtClean="0"/>
              <a:t>Controls for each individual participant</a:t>
            </a:r>
          </a:p>
          <a:p>
            <a:pPr lvl="1"/>
            <a:r>
              <a:rPr lang="en-US" sz="2400" dirty="0"/>
              <a:t>L</a:t>
            </a:r>
            <a:r>
              <a:rPr lang="en-US" sz="2400" dirty="0" smtClean="0"/>
              <a:t>ower variance</a:t>
            </a:r>
          </a:p>
          <a:p>
            <a:endParaRPr lang="en-US" dirty="0"/>
          </a:p>
        </p:txBody>
      </p:sp>
      <p:pic>
        <p:nvPicPr>
          <p:cNvPr id="7" name="Picture 2" descr="http://www.heyokamagazine.com/coke.14.jpg"/>
          <p:cNvPicPr>
            <a:picLocks noChangeAspect="1" noChangeArrowheads="1"/>
          </p:cNvPicPr>
          <p:nvPr/>
        </p:nvPicPr>
        <p:blipFill>
          <a:blip r:embed="rId2" cstate="print"/>
          <a:srcRect/>
          <a:stretch>
            <a:fillRect/>
          </a:stretch>
        </p:blipFill>
        <p:spPr bwMode="auto">
          <a:xfrm>
            <a:off x="7848600" y="1371600"/>
            <a:ext cx="691043" cy="1085698"/>
          </a:xfrm>
          <a:prstGeom prst="rect">
            <a:avLst/>
          </a:prstGeom>
          <a:noFill/>
        </p:spPr>
      </p:pic>
      <p:pic>
        <p:nvPicPr>
          <p:cNvPr id="8" name="Picture 2" descr="http://blogs.abcnews.com/photos/uncategorized/2009/01/12/pepsi_can.jpg"/>
          <p:cNvPicPr>
            <a:picLocks noChangeAspect="1" noChangeArrowheads="1"/>
          </p:cNvPicPr>
          <p:nvPr/>
        </p:nvPicPr>
        <p:blipFill>
          <a:blip r:embed="rId3" cstate="print"/>
          <a:srcRect/>
          <a:stretch>
            <a:fillRect/>
          </a:stretch>
        </p:blipFill>
        <p:spPr bwMode="auto">
          <a:xfrm>
            <a:off x="6705600" y="1387366"/>
            <a:ext cx="685800" cy="1051034"/>
          </a:xfrm>
          <a:prstGeom prst="rect">
            <a:avLst/>
          </a:prstGeom>
          <a:noFill/>
        </p:spPr>
      </p:pic>
      <p:sp>
        <p:nvSpPr>
          <p:cNvPr id="4" name="Rectangle 3"/>
          <p:cNvSpPr/>
          <p:nvPr/>
        </p:nvSpPr>
        <p:spPr>
          <a:xfrm>
            <a:off x="6781800" y="1524000"/>
            <a:ext cx="533400" cy="685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9" name="Rectangle 8"/>
          <p:cNvSpPr/>
          <p:nvPr/>
        </p:nvSpPr>
        <p:spPr>
          <a:xfrm>
            <a:off x="7924800" y="1524000"/>
            <a:ext cx="533400" cy="685800"/>
          </a:xfrm>
          <a:prstGeom prst="rect">
            <a:avLst/>
          </a:prstGeom>
          <a:solidFill>
            <a:schemeClr val="accent2"/>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Tree>
    <p:extLst>
      <p:ext uri="{BB962C8B-B14F-4D97-AF65-F5344CB8AC3E}">
        <p14:creationId xmlns:p14="http://schemas.microsoft.com/office/powerpoint/2010/main" val="2922308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1798" y="1872490"/>
            <a:ext cx="7961711" cy="4071109"/>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solidFill>
                  <a:srgbClr val="0070C0"/>
                </a:solidFill>
              </a:rPr>
              <a:t>A Taste Test in Retrieval:</a:t>
            </a:r>
            <a:br>
              <a:rPr lang="en-US" dirty="0" smtClean="0">
                <a:solidFill>
                  <a:srgbClr val="0070C0"/>
                </a:solidFill>
              </a:rPr>
            </a:br>
            <a:r>
              <a:rPr lang="en-US" dirty="0" smtClean="0"/>
              <a:t>Ranking Level Comparisons</a:t>
            </a:r>
            <a:endParaRPr lang="en-US" dirty="0">
              <a:solidFill>
                <a:srgbClr val="0070C0"/>
              </a:solidFill>
            </a:endParaRPr>
          </a:p>
        </p:txBody>
      </p:sp>
      <p:sp>
        <p:nvSpPr>
          <p:cNvPr id="6" name="Content Placeholder 2"/>
          <p:cNvSpPr>
            <a:spLocks noGrp="1"/>
          </p:cNvSpPr>
          <p:nvPr>
            <p:ph idx="1"/>
          </p:nvPr>
        </p:nvSpPr>
        <p:spPr>
          <a:xfrm>
            <a:off x="434900" y="5773972"/>
            <a:ext cx="8229600" cy="985172"/>
          </a:xfrm>
        </p:spPr>
        <p:txBody>
          <a:bodyPr>
            <a:normAutofit fontScale="77500" lnSpcReduction="20000"/>
          </a:bodyPr>
          <a:lstStyle/>
          <a:p>
            <a:r>
              <a:rPr lang="en-US" dirty="0" smtClean="0"/>
              <a:t>Not </a:t>
            </a:r>
            <a:r>
              <a:rPr lang="en-US" i="1" dirty="0" smtClean="0">
                <a:solidFill>
                  <a:srgbClr val="00B050"/>
                </a:solidFill>
              </a:rPr>
              <a:t>natural</a:t>
            </a:r>
            <a:r>
              <a:rPr lang="en-US" dirty="0" smtClean="0"/>
              <a:t> (even getting rid of the “vote” button) </a:t>
            </a:r>
          </a:p>
          <a:p>
            <a:r>
              <a:rPr lang="en-US" dirty="0" smtClean="0"/>
              <a:t>If you’re an expert, maybe you can guess which is which</a:t>
            </a:r>
          </a:p>
          <a:p>
            <a:endParaRPr lang="en-US" dirty="0"/>
          </a:p>
          <a:p>
            <a:endParaRPr lang="en-US" dirty="0" smtClean="0"/>
          </a:p>
          <a:p>
            <a:endParaRPr lang="en-US" dirty="0"/>
          </a:p>
          <a:p>
            <a:endParaRPr lang="en-US" dirty="0" smtClean="0"/>
          </a:p>
          <a:p>
            <a:endParaRPr lang="en-US" dirty="0"/>
          </a:p>
        </p:txBody>
      </p:sp>
      <p:sp>
        <p:nvSpPr>
          <p:cNvPr id="5" name="Content Placeholder 2"/>
          <p:cNvSpPr txBox="1">
            <a:spLocks/>
          </p:cNvSpPr>
          <p:nvPr/>
        </p:nvSpPr>
        <p:spPr>
          <a:xfrm>
            <a:off x="438150" y="1346234"/>
            <a:ext cx="8468344" cy="9851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What about obtaining a preference between rankings?</a:t>
            </a:r>
          </a:p>
        </p:txBody>
      </p:sp>
      <p:sp>
        <p:nvSpPr>
          <p:cNvPr id="7" name="TextBox 6"/>
          <p:cNvSpPr txBox="1"/>
          <p:nvPr/>
        </p:nvSpPr>
        <p:spPr>
          <a:xfrm>
            <a:off x="6031994" y="6488668"/>
            <a:ext cx="3112006" cy="369332"/>
          </a:xfrm>
          <a:prstGeom prst="rect">
            <a:avLst/>
          </a:prstGeom>
          <a:noFill/>
        </p:spPr>
        <p:txBody>
          <a:bodyPr wrap="none" rtlCol="0">
            <a:spAutoFit/>
          </a:bodyPr>
          <a:lstStyle/>
          <a:p>
            <a:pPr algn="r"/>
            <a:r>
              <a:rPr lang="en-US" dirty="0" smtClean="0"/>
              <a:t>e.g. [Thomas &amp; Hawking</a:t>
            </a:r>
            <a:r>
              <a:rPr lang="en-US" smtClean="0"/>
              <a:t>, 2008</a:t>
            </a:r>
            <a:r>
              <a:rPr lang="en-US" dirty="0" smtClean="0"/>
              <a:t>]</a:t>
            </a:r>
            <a:endParaRPr lang="en-GB" dirty="0"/>
          </a:p>
        </p:txBody>
      </p:sp>
    </p:spTree>
    <p:extLst>
      <p:ext uri="{BB962C8B-B14F-4D97-AF65-F5344CB8AC3E}">
        <p14:creationId xmlns:p14="http://schemas.microsoft.com/office/powerpoint/2010/main" val="322283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Evaluation with Interleaving</a:t>
            </a:r>
            <a:endParaRPr lang="en-GB" dirty="0"/>
          </a:p>
        </p:txBody>
      </p:sp>
      <p:sp>
        <p:nvSpPr>
          <p:cNvPr id="3" name="Content Placeholder 2"/>
          <p:cNvSpPr>
            <a:spLocks noGrp="1"/>
          </p:cNvSpPr>
          <p:nvPr>
            <p:ph idx="1"/>
          </p:nvPr>
        </p:nvSpPr>
        <p:spPr>
          <a:xfrm>
            <a:off x="247135" y="1300330"/>
            <a:ext cx="8748584" cy="2093742"/>
          </a:xfrm>
        </p:spPr>
        <p:txBody>
          <a:bodyPr>
            <a:noAutofit/>
          </a:bodyPr>
          <a:lstStyle/>
          <a:p>
            <a:r>
              <a:rPr lang="en-US" dirty="0" smtClean="0"/>
              <a:t>A within-user online ranker comparison</a:t>
            </a:r>
          </a:p>
          <a:p>
            <a:pPr lvl="1">
              <a:spcAft>
                <a:spcPts val="500"/>
              </a:spcAft>
            </a:pPr>
            <a:r>
              <a:rPr lang="en-US" sz="2200" dirty="0" smtClean="0"/>
              <a:t>Presents results from both rankings to every user</a:t>
            </a:r>
          </a:p>
          <a:p>
            <a:pPr lvl="1">
              <a:spcAft>
                <a:spcPts val="500"/>
              </a:spcAft>
            </a:pPr>
            <a:endParaRPr lang="en-US" sz="2200" dirty="0"/>
          </a:p>
          <a:p>
            <a:pPr lvl="1">
              <a:spcAft>
                <a:spcPts val="500"/>
              </a:spcAft>
            </a:pPr>
            <a:endParaRPr lang="en-US" sz="2200" dirty="0" smtClean="0"/>
          </a:p>
          <a:p>
            <a:pPr lvl="1">
              <a:spcAft>
                <a:spcPts val="500"/>
              </a:spcAft>
            </a:pPr>
            <a:endParaRPr lang="en-US" sz="2200" dirty="0" smtClean="0"/>
          </a:p>
          <a:p>
            <a:pPr lvl="1">
              <a:spcAft>
                <a:spcPts val="500"/>
              </a:spcAft>
            </a:pPr>
            <a:endParaRPr lang="en-US" sz="2200" dirty="0" smtClean="0"/>
          </a:p>
          <a:p>
            <a:pPr lvl="1">
              <a:spcAft>
                <a:spcPts val="500"/>
              </a:spcAft>
            </a:pPr>
            <a:endParaRPr lang="en-US" sz="2200" dirty="0"/>
          </a:p>
          <a:p>
            <a:pPr lvl="1">
              <a:spcAft>
                <a:spcPts val="500"/>
              </a:spcAft>
            </a:pPr>
            <a:endParaRPr lang="en-US" sz="2200" dirty="0" smtClean="0"/>
          </a:p>
          <a:p>
            <a:pPr lvl="1">
              <a:spcAft>
                <a:spcPts val="500"/>
              </a:spcAft>
            </a:pPr>
            <a:endParaRPr lang="en-US" sz="1600" dirty="0"/>
          </a:p>
          <a:p>
            <a:pPr lvl="1">
              <a:spcAft>
                <a:spcPts val="500"/>
              </a:spcAft>
            </a:pPr>
            <a:endParaRPr lang="en-US" sz="1400" dirty="0" smtClean="0"/>
          </a:p>
        </p:txBody>
      </p:sp>
      <p:grpSp>
        <p:nvGrpSpPr>
          <p:cNvPr id="4" name="Group 3"/>
          <p:cNvGrpSpPr/>
          <p:nvPr/>
        </p:nvGrpSpPr>
        <p:grpSpPr>
          <a:xfrm>
            <a:off x="580767" y="2845882"/>
            <a:ext cx="7809470" cy="3843765"/>
            <a:chOff x="539552" y="2996952"/>
            <a:chExt cx="8208912" cy="4108922"/>
          </a:xfrm>
        </p:grpSpPr>
        <p:pic>
          <p:nvPicPr>
            <p:cNvPr id="1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69271" t="6761" b="16652"/>
            <a:stretch/>
          </p:blipFill>
          <p:spPr bwMode="auto">
            <a:xfrm>
              <a:off x="6354270" y="3252324"/>
              <a:ext cx="2394194" cy="226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47564" y="6162173"/>
              <a:ext cx="1800200" cy="461665"/>
            </a:xfrm>
            <a:prstGeom prst="rect">
              <a:avLst/>
            </a:prstGeom>
            <a:noFill/>
          </p:spPr>
          <p:txBody>
            <a:bodyPr wrap="square" rtlCol="0">
              <a:spAutoFit/>
            </a:bodyPr>
            <a:lstStyle/>
            <a:p>
              <a:pPr algn="ctr"/>
              <a:r>
                <a:rPr lang="en-US" sz="2400" dirty="0" smtClean="0"/>
                <a:t>Ranking A</a:t>
              </a:r>
              <a:endParaRPr lang="en-GB" sz="2400" dirty="0"/>
            </a:p>
          </p:txBody>
        </p:sp>
        <p:sp>
          <p:nvSpPr>
            <p:cNvPr id="17" name="TextBox 16"/>
            <p:cNvSpPr txBox="1"/>
            <p:nvPr/>
          </p:nvSpPr>
          <p:spPr>
            <a:xfrm>
              <a:off x="6543255" y="6077690"/>
              <a:ext cx="2016224" cy="461665"/>
            </a:xfrm>
            <a:prstGeom prst="rect">
              <a:avLst/>
            </a:prstGeom>
            <a:noFill/>
          </p:spPr>
          <p:txBody>
            <a:bodyPr wrap="square" rtlCol="0">
              <a:spAutoFit/>
            </a:bodyPr>
            <a:lstStyle/>
            <a:p>
              <a:pPr algn="ctr"/>
              <a:r>
                <a:rPr lang="en-US" sz="2400" dirty="0" smtClean="0"/>
                <a:t>Ranking B</a:t>
              </a:r>
              <a:endParaRPr lang="en-GB" sz="2400" dirty="0"/>
            </a:p>
          </p:txBody>
        </p:sp>
        <p:sp>
          <p:nvSpPr>
            <p:cNvPr id="18" name="TextBox 17"/>
            <p:cNvSpPr txBox="1"/>
            <p:nvPr/>
          </p:nvSpPr>
          <p:spPr>
            <a:xfrm>
              <a:off x="3544334" y="6349155"/>
              <a:ext cx="2049124" cy="756719"/>
            </a:xfrm>
            <a:prstGeom prst="rect">
              <a:avLst/>
            </a:prstGeom>
            <a:noFill/>
          </p:spPr>
          <p:txBody>
            <a:bodyPr wrap="square" rtlCol="0">
              <a:spAutoFit/>
            </a:bodyPr>
            <a:lstStyle/>
            <a:p>
              <a:pPr algn="ctr"/>
              <a:r>
                <a:rPr lang="en-US" sz="2000" dirty="0" smtClean="0"/>
                <a:t>Shown to users (randomized)</a:t>
              </a:r>
              <a:endParaRPr lang="en-GB" sz="2000" dirty="0"/>
            </a:p>
          </p:txBody>
        </p:sp>
        <p:sp>
          <p:nvSpPr>
            <p:cNvPr id="19" name="Down Arrow 18"/>
            <p:cNvSpPr/>
            <p:nvPr/>
          </p:nvSpPr>
          <p:spPr>
            <a:xfrm flipV="1">
              <a:off x="1187624" y="5805262"/>
              <a:ext cx="720080" cy="332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flipV="1">
              <a:off x="4208857" y="5743479"/>
              <a:ext cx="720080" cy="332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p:cNvSpPr/>
            <p:nvPr/>
          </p:nvSpPr>
          <p:spPr>
            <a:xfrm flipV="1">
              <a:off x="7191327" y="5805263"/>
              <a:ext cx="720080" cy="332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noChangeArrowheads="1"/>
            </p:cNvPicPr>
            <p:nvPr/>
          </p:nvPicPr>
          <p:blipFill rotWithShape="1">
            <a:blip r:embed="rId2">
              <a:extLst>
                <a:ext uri="{28A0092B-C50C-407E-A947-70E740481C1C}">
                  <a14:useLocalDpi xmlns:a14="http://schemas.microsoft.com/office/drawing/2010/main" val="0"/>
                </a:ext>
              </a:extLst>
            </a:blip>
            <a:srcRect l="36384" t="6762" r="33878" b="28113"/>
            <a:stretch/>
          </p:blipFill>
          <p:spPr bwMode="auto">
            <a:xfrm>
              <a:off x="539552" y="3356992"/>
              <a:ext cx="2316997" cy="192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rotWithShape="1">
            <a:blip r:embed="rId2">
              <a:extLst>
                <a:ext uri="{28A0092B-C50C-407E-A947-70E740481C1C}">
                  <a14:useLocalDpi xmlns:a14="http://schemas.microsoft.com/office/drawing/2010/main" val="0"/>
                </a:ext>
              </a:extLst>
            </a:blip>
            <a:srcRect l="1806" t="6762" r="67362"/>
            <a:stretch/>
          </p:blipFill>
          <p:spPr bwMode="auto">
            <a:xfrm>
              <a:off x="3367778" y="2996952"/>
              <a:ext cx="2402238" cy="275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flipV="1">
              <a:off x="2856549" y="3329394"/>
              <a:ext cx="511229" cy="3600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56548" y="3573016"/>
              <a:ext cx="511229" cy="3600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56549" y="4311249"/>
              <a:ext cx="511227"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56549" y="4653136"/>
              <a:ext cx="511229" cy="4465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764436" y="3072304"/>
              <a:ext cx="589834" cy="28468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764435" y="3573016"/>
              <a:ext cx="589835" cy="3600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764434" y="4581128"/>
              <a:ext cx="589836" cy="6412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764433" y="4941168"/>
              <a:ext cx="589837" cy="50405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670742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Why might mixing rankings help?</a:t>
            </a:r>
            <a:endParaRPr lang="en-US" dirty="0"/>
          </a:p>
        </p:txBody>
      </p:sp>
      <p:sp>
        <p:nvSpPr>
          <p:cNvPr id="5" name="Content Placeholder 4"/>
          <p:cNvSpPr>
            <a:spLocks noGrp="1"/>
          </p:cNvSpPr>
          <p:nvPr>
            <p:ph idx="1"/>
          </p:nvPr>
        </p:nvSpPr>
        <p:spPr>
          <a:xfrm>
            <a:off x="457200" y="1295400"/>
            <a:ext cx="8229600" cy="5321968"/>
          </a:xfrm>
        </p:spPr>
        <p:txBody>
          <a:bodyPr>
            <a:normAutofit fontScale="92500" lnSpcReduction="10000"/>
          </a:bodyPr>
          <a:lstStyle/>
          <a:p>
            <a:r>
              <a:rPr lang="en-GB" dirty="0" smtClean="0"/>
              <a:t>Say results are worth money. For a certain query:</a:t>
            </a:r>
          </a:p>
          <a:p>
            <a:pPr lvl="1"/>
            <a:r>
              <a:rPr lang="en-GB" dirty="0" smtClean="0"/>
              <a:t>Ranker A: Offers $11, $10 or $2</a:t>
            </a:r>
            <a:br>
              <a:rPr lang="en-GB" dirty="0" smtClean="0"/>
            </a:br>
            <a:r>
              <a:rPr lang="en-GB" dirty="0" smtClean="0"/>
              <a:t>	</a:t>
            </a:r>
            <a:r>
              <a:rPr lang="en-GB" dirty="0" smtClean="0">
                <a:sym typeface="Wingdings" pitchFamily="2" charset="2"/>
              </a:rPr>
              <a:t> User clicks</a:t>
            </a:r>
            <a:endParaRPr lang="en-GB" dirty="0" smtClean="0"/>
          </a:p>
          <a:p>
            <a:pPr lvl="1"/>
            <a:r>
              <a:rPr lang="en-GB" dirty="0" smtClean="0"/>
              <a:t>Ranker B: Offers $250, $250 or $95</a:t>
            </a:r>
            <a:br>
              <a:rPr lang="en-GB" dirty="0" smtClean="0"/>
            </a:br>
            <a:r>
              <a:rPr lang="en-GB" dirty="0" smtClean="0"/>
              <a:t>	</a:t>
            </a:r>
            <a:r>
              <a:rPr lang="en-GB" dirty="0" smtClean="0">
                <a:sym typeface="Wingdings" pitchFamily="2" charset="2"/>
              </a:rPr>
              <a:t> User also clicks</a:t>
            </a:r>
            <a:endParaRPr lang="en-GB" dirty="0" smtClean="0"/>
          </a:p>
          <a:p>
            <a:r>
              <a:rPr lang="en-GB" dirty="0" smtClean="0">
                <a:sym typeface="Wingdings" pitchFamily="2" charset="2"/>
              </a:rPr>
              <a:t>Users of A may not know what they’re missing</a:t>
            </a:r>
          </a:p>
          <a:p>
            <a:r>
              <a:rPr lang="en-GB" dirty="0" smtClean="0">
                <a:sym typeface="Wingdings" pitchFamily="2" charset="2"/>
              </a:rPr>
              <a:t>Difference in </a:t>
            </a:r>
            <a:r>
              <a:rPr lang="en-GB" dirty="0" err="1" smtClean="0">
                <a:sym typeface="Wingdings" pitchFamily="2" charset="2"/>
              </a:rPr>
              <a:t>behavior</a:t>
            </a:r>
            <a:r>
              <a:rPr lang="en-GB" dirty="0" smtClean="0">
                <a:sym typeface="Wingdings" pitchFamily="2" charset="2"/>
              </a:rPr>
              <a:t> is small, hard to discern</a:t>
            </a:r>
          </a:p>
          <a:p>
            <a:endParaRPr lang="en-GB" sz="1700" dirty="0" smtClean="0">
              <a:sym typeface="Wingdings" pitchFamily="2" charset="2"/>
            </a:endParaRPr>
          </a:p>
          <a:p>
            <a:r>
              <a:rPr lang="en-GB" dirty="0" smtClean="0"/>
              <a:t>But if we can mix up results from A &amp; B </a:t>
            </a:r>
          </a:p>
          <a:p>
            <a:pPr lvl="1">
              <a:buFont typeface="Wingdings" panose="05000000000000000000" pitchFamily="2" charset="2"/>
              <a:buChar char="è"/>
            </a:pPr>
            <a:r>
              <a:rPr lang="en-GB" dirty="0" smtClean="0">
                <a:sym typeface="Wingdings" pitchFamily="2" charset="2"/>
              </a:rPr>
              <a:t>S</a:t>
            </a:r>
            <a:r>
              <a:rPr lang="en-GB" dirty="0" smtClean="0"/>
              <a:t>trong preference for B</a:t>
            </a:r>
          </a:p>
          <a:p>
            <a:pPr marL="457200" lvl="1" indent="0">
              <a:buNone/>
            </a:pPr>
            <a:endParaRPr lang="en-GB" sz="1700" dirty="0" smtClean="0"/>
          </a:p>
          <a:p>
            <a:r>
              <a:rPr lang="en-US" dirty="0" smtClean="0"/>
              <a:t>Challenge: Mix in a way to avoid biases</a:t>
            </a:r>
            <a:endParaRPr lang="en-GB" dirty="0" smtClean="0"/>
          </a:p>
        </p:txBody>
      </p:sp>
    </p:spTree>
    <p:extLst>
      <p:ext uri="{BB962C8B-B14F-4D97-AF65-F5344CB8AC3E}">
        <p14:creationId xmlns:p14="http://schemas.microsoft.com/office/powerpoint/2010/main" val="344665531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Evaluation with Interleaving</a:t>
            </a:r>
            <a:endParaRPr lang="en-GB" dirty="0"/>
          </a:p>
        </p:txBody>
      </p:sp>
      <p:sp>
        <p:nvSpPr>
          <p:cNvPr id="3" name="Content Placeholder 2"/>
          <p:cNvSpPr>
            <a:spLocks noGrp="1"/>
          </p:cNvSpPr>
          <p:nvPr>
            <p:ph idx="1"/>
          </p:nvPr>
        </p:nvSpPr>
        <p:spPr>
          <a:xfrm>
            <a:off x="247135" y="1300329"/>
            <a:ext cx="8748584" cy="5445225"/>
          </a:xfrm>
        </p:spPr>
        <p:txBody>
          <a:bodyPr>
            <a:noAutofit/>
          </a:bodyPr>
          <a:lstStyle/>
          <a:p>
            <a:r>
              <a:rPr lang="en-US" dirty="0" smtClean="0"/>
              <a:t>A within-user online ranker comparison</a:t>
            </a:r>
          </a:p>
          <a:p>
            <a:pPr lvl="1">
              <a:spcAft>
                <a:spcPts val="500"/>
              </a:spcAft>
            </a:pPr>
            <a:r>
              <a:rPr lang="en-US" sz="2200" dirty="0" smtClean="0"/>
              <a:t>Presents results from both rankings to every user</a:t>
            </a:r>
          </a:p>
          <a:p>
            <a:pPr lvl="1">
              <a:spcAft>
                <a:spcPts val="500"/>
              </a:spcAft>
            </a:pPr>
            <a:endParaRPr lang="en-US" sz="2200" dirty="0"/>
          </a:p>
          <a:p>
            <a:pPr lvl="1">
              <a:spcAft>
                <a:spcPts val="500"/>
              </a:spcAft>
            </a:pPr>
            <a:endParaRPr lang="en-US" sz="2200" dirty="0" smtClean="0"/>
          </a:p>
          <a:p>
            <a:pPr lvl="1">
              <a:spcAft>
                <a:spcPts val="500"/>
              </a:spcAft>
            </a:pPr>
            <a:endParaRPr lang="en-US" sz="2200" dirty="0" smtClean="0"/>
          </a:p>
          <a:p>
            <a:pPr lvl="1">
              <a:spcAft>
                <a:spcPts val="500"/>
              </a:spcAft>
            </a:pPr>
            <a:endParaRPr lang="en-US" sz="2200" dirty="0" smtClean="0"/>
          </a:p>
          <a:p>
            <a:pPr lvl="1">
              <a:spcAft>
                <a:spcPts val="500"/>
              </a:spcAft>
            </a:pPr>
            <a:endParaRPr lang="en-US" sz="2200" dirty="0"/>
          </a:p>
          <a:p>
            <a:pPr lvl="1">
              <a:spcAft>
                <a:spcPts val="500"/>
              </a:spcAft>
            </a:pPr>
            <a:endParaRPr lang="en-US" sz="2200" dirty="0" smtClean="0"/>
          </a:p>
          <a:p>
            <a:pPr lvl="1">
              <a:spcAft>
                <a:spcPts val="500"/>
              </a:spcAft>
            </a:pPr>
            <a:endParaRPr lang="en-US" sz="1600" dirty="0"/>
          </a:p>
          <a:p>
            <a:pPr lvl="1">
              <a:spcAft>
                <a:spcPts val="500"/>
              </a:spcAft>
            </a:pPr>
            <a:endParaRPr lang="en-US" sz="1400" dirty="0" smtClean="0"/>
          </a:p>
          <a:p>
            <a:pPr>
              <a:spcAft>
                <a:spcPts val="0"/>
              </a:spcAft>
            </a:pPr>
            <a:r>
              <a:rPr lang="en-US" dirty="0" smtClean="0"/>
              <a:t>The ranking that gets more of the clicks wins</a:t>
            </a:r>
          </a:p>
        </p:txBody>
      </p:sp>
      <p:grpSp>
        <p:nvGrpSpPr>
          <p:cNvPr id="4" name="Group 3"/>
          <p:cNvGrpSpPr/>
          <p:nvPr/>
        </p:nvGrpSpPr>
        <p:grpSpPr>
          <a:xfrm>
            <a:off x="580767" y="2228367"/>
            <a:ext cx="7809470" cy="3511258"/>
            <a:chOff x="539552" y="2996952"/>
            <a:chExt cx="8208912" cy="3753476"/>
          </a:xfrm>
        </p:grpSpPr>
        <p:pic>
          <p:nvPicPr>
            <p:cNvPr id="1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69271" t="6761" b="16652"/>
            <a:stretch/>
          </p:blipFill>
          <p:spPr bwMode="auto">
            <a:xfrm>
              <a:off x="6354270" y="3252324"/>
              <a:ext cx="2394194" cy="226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47564" y="6162173"/>
              <a:ext cx="1800200" cy="461665"/>
            </a:xfrm>
            <a:prstGeom prst="rect">
              <a:avLst/>
            </a:prstGeom>
            <a:noFill/>
          </p:spPr>
          <p:txBody>
            <a:bodyPr wrap="square" rtlCol="0">
              <a:spAutoFit/>
            </a:bodyPr>
            <a:lstStyle/>
            <a:p>
              <a:pPr algn="ctr"/>
              <a:r>
                <a:rPr lang="en-US" sz="2400" dirty="0" smtClean="0"/>
                <a:t>Ranking A</a:t>
              </a:r>
              <a:endParaRPr lang="en-GB" sz="2400" dirty="0"/>
            </a:p>
          </p:txBody>
        </p:sp>
        <p:sp>
          <p:nvSpPr>
            <p:cNvPr id="17" name="TextBox 16"/>
            <p:cNvSpPr txBox="1"/>
            <p:nvPr/>
          </p:nvSpPr>
          <p:spPr>
            <a:xfrm>
              <a:off x="6543255" y="6077690"/>
              <a:ext cx="2016224" cy="461665"/>
            </a:xfrm>
            <a:prstGeom prst="rect">
              <a:avLst/>
            </a:prstGeom>
            <a:noFill/>
          </p:spPr>
          <p:txBody>
            <a:bodyPr wrap="square" rtlCol="0">
              <a:spAutoFit/>
            </a:bodyPr>
            <a:lstStyle/>
            <a:p>
              <a:pPr algn="ctr"/>
              <a:r>
                <a:rPr lang="en-US" sz="2400" dirty="0" smtClean="0"/>
                <a:t>Ranking B</a:t>
              </a:r>
              <a:endParaRPr lang="en-GB" sz="2400" dirty="0"/>
            </a:p>
          </p:txBody>
        </p:sp>
        <p:sp>
          <p:nvSpPr>
            <p:cNvPr id="18" name="TextBox 17"/>
            <p:cNvSpPr txBox="1"/>
            <p:nvPr/>
          </p:nvSpPr>
          <p:spPr>
            <a:xfrm>
              <a:off x="3544334" y="5993710"/>
              <a:ext cx="2049124" cy="756718"/>
            </a:xfrm>
            <a:prstGeom prst="rect">
              <a:avLst/>
            </a:prstGeom>
            <a:noFill/>
          </p:spPr>
          <p:txBody>
            <a:bodyPr wrap="square" rtlCol="0">
              <a:spAutoFit/>
            </a:bodyPr>
            <a:lstStyle/>
            <a:p>
              <a:pPr algn="ctr"/>
              <a:r>
                <a:rPr lang="en-US" sz="2000" dirty="0" smtClean="0"/>
                <a:t>Shown to users (randomized)</a:t>
              </a:r>
              <a:endParaRPr lang="en-GB" sz="2000" dirty="0"/>
            </a:p>
          </p:txBody>
        </p:sp>
        <p:sp>
          <p:nvSpPr>
            <p:cNvPr id="19" name="Down Arrow 18"/>
            <p:cNvSpPr/>
            <p:nvPr/>
          </p:nvSpPr>
          <p:spPr>
            <a:xfrm flipV="1">
              <a:off x="1187624" y="5805262"/>
              <a:ext cx="720080" cy="332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flipV="1">
              <a:off x="4208857" y="5743479"/>
              <a:ext cx="720080" cy="332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p:cNvSpPr/>
            <p:nvPr/>
          </p:nvSpPr>
          <p:spPr>
            <a:xfrm flipV="1">
              <a:off x="7191327" y="5805263"/>
              <a:ext cx="720080" cy="332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noChangeArrowheads="1"/>
            </p:cNvPicPr>
            <p:nvPr/>
          </p:nvPicPr>
          <p:blipFill rotWithShape="1">
            <a:blip r:embed="rId2">
              <a:extLst>
                <a:ext uri="{28A0092B-C50C-407E-A947-70E740481C1C}">
                  <a14:useLocalDpi xmlns:a14="http://schemas.microsoft.com/office/drawing/2010/main" val="0"/>
                </a:ext>
              </a:extLst>
            </a:blip>
            <a:srcRect l="36384" t="6762" r="33878" b="28113"/>
            <a:stretch/>
          </p:blipFill>
          <p:spPr bwMode="auto">
            <a:xfrm>
              <a:off x="539552" y="3356992"/>
              <a:ext cx="2316997" cy="192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rotWithShape="1">
            <a:blip r:embed="rId2">
              <a:extLst>
                <a:ext uri="{28A0092B-C50C-407E-A947-70E740481C1C}">
                  <a14:useLocalDpi xmlns:a14="http://schemas.microsoft.com/office/drawing/2010/main" val="0"/>
                </a:ext>
              </a:extLst>
            </a:blip>
            <a:srcRect l="1806" t="6762" r="67362"/>
            <a:stretch/>
          </p:blipFill>
          <p:spPr bwMode="auto">
            <a:xfrm>
              <a:off x="3367778" y="2996952"/>
              <a:ext cx="2402238" cy="275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flipV="1">
              <a:off x="2856549" y="3329394"/>
              <a:ext cx="511229" cy="3600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56548" y="3573016"/>
              <a:ext cx="511229" cy="3600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56549" y="4311249"/>
              <a:ext cx="511227"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56549" y="4653136"/>
              <a:ext cx="511229" cy="4465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764436" y="3072304"/>
              <a:ext cx="589834" cy="28468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764435" y="3573016"/>
              <a:ext cx="589835" cy="3600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764434" y="4581128"/>
              <a:ext cx="589836" cy="6412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764433" y="4941168"/>
              <a:ext cx="589837" cy="50405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68909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44" y="1142984"/>
            <a:ext cx="4000528" cy="3293209"/>
          </a:xfrm>
          <a:prstGeom prst="rect">
            <a:avLst/>
          </a:prstGeom>
          <a:solidFill>
            <a:srgbClr val="92D050"/>
          </a:solidFill>
          <a:ln>
            <a:solidFill>
              <a:schemeClr val="tx1"/>
            </a:solidFill>
          </a:ln>
        </p:spPr>
        <p:txBody>
          <a:bodyPr wrap="square" rtlCol="0">
            <a:spAutoFit/>
          </a:bodyPr>
          <a:lstStyle/>
          <a:p>
            <a:pPr algn="ctr"/>
            <a:r>
              <a:rPr lang="en-GB" sz="1600" b="1" dirty="0" smtClean="0">
                <a:latin typeface="Calibri" pitchFamily="34" charset="0"/>
              </a:rPr>
              <a:t>Ranking A</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buAutoNum type="arabicPeriod" startAt="2"/>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buAutoNum type="arabicPeriod" startAt="3"/>
            </a:pPr>
            <a:r>
              <a:rPr lang="en-GB" sz="1600" dirty="0" smtClean="0">
                <a:latin typeface="Calibri" pitchFamily="34" charset="0"/>
              </a:rPr>
              <a:t>Napa Valley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4.	Been There | Tips | Napa Valley</a:t>
            </a:r>
          </a:p>
          <a:p>
            <a:pPr marL="342900" indent="-342900"/>
            <a:r>
              <a:rPr lang="en-GB" sz="1600" dirty="0" smtClean="0">
                <a:latin typeface="Calibri" pitchFamily="34" charset="0"/>
              </a:rPr>
              <a:t>	www.ivebeenthere.co.uk/tips/16681</a:t>
            </a:r>
          </a:p>
          <a:p>
            <a:pPr marL="342900" indent="-342900"/>
            <a:r>
              <a:rPr lang="en-GB" sz="1600" dirty="0" smtClean="0">
                <a:latin typeface="Calibri" pitchFamily="34" charset="0"/>
              </a:rPr>
              <a:t>5.	Napa Valley Wineries and Wine</a:t>
            </a:r>
          </a:p>
          <a:p>
            <a:pPr marL="342900" indent="-342900"/>
            <a:r>
              <a:rPr lang="en-GB" sz="1600" dirty="0" smtClean="0">
                <a:latin typeface="Calibri" pitchFamily="34" charset="0"/>
              </a:rPr>
              <a:t>	www.napavintners.com</a:t>
            </a:r>
          </a:p>
          <a:p>
            <a:pPr marL="342900" indent="-342900"/>
            <a:r>
              <a:rPr lang="en-GB" sz="1600" dirty="0" smtClean="0">
                <a:latin typeface="Calibri" pitchFamily="34" charset="0"/>
              </a:rPr>
              <a:t>6.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p:txBody>
      </p:sp>
      <p:sp>
        <p:nvSpPr>
          <p:cNvPr id="7" name="TextBox 6"/>
          <p:cNvSpPr txBox="1"/>
          <p:nvPr/>
        </p:nvSpPr>
        <p:spPr>
          <a:xfrm>
            <a:off x="4929190" y="1142984"/>
            <a:ext cx="3929122" cy="3293209"/>
          </a:xfrm>
          <a:prstGeom prst="rect">
            <a:avLst/>
          </a:prstGeom>
          <a:solidFill>
            <a:schemeClr val="accent1"/>
          </a:solidFill>
          <a:ln>
            <a:solidFill>
              <a:schemeClr val="tx1"/>
            </a:solidFill>
          </a:ln>
        </p:spPr>
        <p:txBody>
          <a:bodyPr wrap="square" rtlCol="0">
            <a:spAutoFit/>
          </a:bodyPr>
          <a:lstStyle/>
          <a:p>
            <a:pPr algn="ctr"/>
            <a:r>
              <a:rPr lang="en-GB" sz="1600" b="1" dirty="0" smtClean="0">
                <a:latin typeface="Calibri" pitchFamily="34" charset="0"/>
              </a:rPr>
              <a:t>Ranking B</a:t>
            </a:r>
          </a:p>
          <a:p>
            <a:pPr marL="342900" indent="-342900"/>
            <a:r>
              <a:rPr lang="en-GB" sz="1600" dirty="0" smtClean="0">
                <a:latin typeface="Calibri" pitchFamily="34" charset="0"/>
              </a:rPr>
              <a:t>1.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r>
              <a:rPr lang="en-GB" sz="1600" dirty="0" smtClean="0">
                <a:latin typeface="Calibri" pitchFamily="34" charset="0"/>
              </a:rPr>
              <a:t>2.	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3.	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r>
              <a:rPr lang="en-GB" sz="1600" dirty="0" smtClean="0">
                <a:latin typeface="Calibri" pitchFamily="34" charset="0"/>
              </a:rPr>
              <a:t>4.	Napa Valley Hotels – Bed and Breakfast...</a:t>
            </a:r>
          </a:p>
          <a:p>
            <a:pPr marL="342900" indent="-342900"/>
            <a:r>
              <a:rPr lang="en-GB" sz="1600" dirty="0" smtClean="0">
                <a:latin typeface="Calibri" pitchFamily="34" charset="0"/>
              </a:rPr>
              <a:t>	www.napalinks.com</a:t>
            </a:r>
          </a:p>
          <a:p>
            <a:pPr marL="342900" indent="-342900"/>
            <a:r>
              <a:rPr lang="en-GB" sz="1600" dirty="0" smtClean="0">
                <a:latin typeface="Calibri" pitchFamily="34" charset="0"/>
              </a:rPr>
              <a:t>5.	NapaValley.org</a:t>
            </a:r>
          </a:p>
          <a:p>
            <a:pPr marL="342900" indent="-342900"/>
            <a:r>
              <a:rPr lang="en-GB" sz="1600" dirty="0" smtClean="0">
                <a:latin typeface="Calibri" pitchFamily="34" charset="0"/>
              </a:rPr>
              <a:t>	www.napavalley.org</a:t>
            </a:r>
          </a:p>
          <a:p>
            <a:pPr marL="342900" indent="-342900"/>
            <a:r>
              <a:rPr lang="en-GB" sz="1600" dirty="0" smtClean="0">
                <a:latin typeface="Calibri" pitchFamily="34" charset="0"/>
              </a:rPr>
              <a:t>6.	The Napa Valley Marathon</a:t>
            </a:r>
          </a:p>
          <a:p>
            <a:pPr marL="342900" indent="-342900"/>
            <a:r>
              <a:rPr lang="en-GB" sz="1600" dirty="0" smtClean="0">
                <a:latin typeface="Calibri" pitchFamily="34" charset="0"/>
              </a:rPr>
              <a:t>	www.napavalleymarathon.org</a:t>
            </a:r>
            <a:endParaRPr lang="en-GB" sz="1600" dirty="0">
              <a:latin typeface="Calibri" pitchFamily="34" charset="0"/>
            </a:endParaRPr>
          </a:p>
        </p:txBody>
      </p:sp>
      <p:sp>
        <p:nvSpPr>
          <p:cNvPr id="14" name="Rectangle 13"/>
          <p:cNvSpPr/>
          <p:nvPr/>
        </p:nvSpPr>
        <p:spPr>
          <a:xfrm>
            <a:off x="2581976" y="3143248"/>
            <a:ext cx="4000528" cy="371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588864" y="3969155"/>
            <a:ext cx="2592288" cy="252028"/>
            <a:chOff x="467544" y="368660"/>
            <a:chExt cx="2592288" cy="252028"/>
          </a:xfrm>
        </p:grpSpPr>
        <p:cxnSp>
          <p:nvCxnSpPr>
            <p:cNvPr id="35" name="Straight Connector 34"/>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2587419" y="3465513"/>
            <a:ext cx="3979917" cy="33924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588653" y="3966693"/>
            <a:ext cx="3979571" cy="940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586507" y="5368343"/>
            <a:ext cx="3979571" cy="530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01622" y="5400702"/>
            <a:ext cx="693747" cy="69374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584361" y="6387921"/>
            <a:ext cx="3979571" cy="470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84615" y="3143248"/>
            <a:ext cx="4000528" cy="3785652"/>
          </a:xfrm>
          <a:prstGeom prst="rect">
            <a:avLst/>
          </a:prstGeom>
          <a:noFill/>
          <a:ln>
            <a:solidFill>
              <a:schemeClr val="tx1"/>
            </a:solidFill>
          </a:ln>
        </p:spPr>
        <p:txBody>
          <a:bodyPr wrap="square" rtlCol="0">
            <a:spAutoFit/>
          </a:bodyPr>
          <a:lstStyle/>
          <a:p>
            <a:pPr algn="ctr"/>
            <a:r>
              <a:rPr lang="en-GB" sz="1600" b="1" dirty="0" smtClean="0">
                <a:latin typeface="Calibri" pitchFamily="34" charset="0"/>
              </a:rPr>
              <a:t>Presented Ranking</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2.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r>
              <a:rPr lang="en-GB" sz="1600" dirty="0" smtClean="0">
                <a:latin typeface="Calibri" pitchFamily="34" charset="0"/>
              </a:rPr>
              <a:t>3.	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buAutoNum type="arabicPeriod" startAt="4"/>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r>
              <a:rPr lang="en-GB" sz="1600" dirty="0" smtClean="0">
                <a:latin typeface="Calibri" pitchFamily="34" charset="0"/>
              </a:rPr>
              <a:t>5.	Napa Valley Hotels – Bed and Breakfast...</a:t>
            </a:r>
          </a:p>
          <a:p>
            <a:pPr marL="342900" indent="-342900"/>
            <a:r>
              <a:rPr lang="en-GB" sz="1600" dirty="0" smtClean="0">
                <a:latin typeface="Calibri" pitchFamily="34" charset="0"/>
              </a:rPr>
              <a:t>	www.napalinks.com </a:t>
            </a:r>
          </a:p>
          <a:p>
            <a:pPr marL="342900" indent="-342900">
              <a:buAutoNum type="arabicPeriod" startAt="6"/>
            </a:pPr>
            <a:r>
              <a:rPr lang="en-GB" sz="1600" dirty="0" smtClean="0">
                <a:latin typeface="Calibri" pitchFamily="34" charset="0"/>
              </a:rPr>
              <a:t>Napa </a:t>
            </a:r>
            <a:r>
              <a:rPr lang="en-GB" sz="1600" dirty="0">
                <a:latin typeface="Calibri" pitchFamily="34" charset="0"/>
              </a:rPr>
              <a:t>V</a:t>
            </a:r>
            <a:r>
              <a:rPr lang="en-GB" sz="1600" dirty="0" smtClean="0">
                <a:latin typeface="Calibri" pitchFamily="34" charset="0"/>
              </a:rPr>
              <a:t>alley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7	NapaValley.org</a:t>
            </a:r>
          </a:p>
          <a:p>
            <a:pPr marL="342900" indent="-342900"/>
            <a:r>
              <a:rPr lang="en-GB" sz="1600" dirty="0" smtClean="0">
                <a:latin typeface="Calibri" pitchFamily="34" charset="0"/>
              </a:rPr>
              <a:t>	www.napavalley.org</a:t>
            </a:r>
          </a:p>
        </p:txBody>
      </p:sp>
      <p:sp>
        <p:nvSpPr>
          <p:cNvPr id="21" name="Rectangle 20"/>
          <p:cNvSpPr/>
          <p:nvPr/>
        </p:nvSpPr>
        <p:spPr>
          <a:xfrm>
            <a:off x="2592125" y="3429000"/>
            <a:ext cx="3983301" cy="97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589757" y="4389773"/>
            <a:ext cx="3988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592000" y="5373216"/>
            <a:ext cx="3987276" cy="1539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888643" y="5525036"/>
            <a:ext cx="296214" cy="369332"/>
          </a:xfrm>
          <a:prstGeom prst="rect">
            <a:avLst/>
          </a:prstGeom>
          <a:noFill/>
        </p:spPr>
        <p:txBody>
          <a:bodyPr wrap="square" rtlCol="0">
            <a:spAutoFit/>
          </a:bodyPr>
          <a:lstStyle/>
          <a:p>
            <a:r>
              <a:rPr lang="en-GB" dirty="0" smtClean="0"/>
              <a:t>A</a:t>
            </a:r>
            <a:endParaRPr lang="en-GB" dirty="0"/>
          </a:p>
        </p:txBody>
      </p:sp>
      <p:sp>
        <p:nvSpPr>
          <p:cNvPr id="25" name="TextBox 24"/>
          <p:cNvSpPr txBox="1"/>
          <p:nvPr/>
        </p:nvSpPr>
        <p:spPr>
          <a:xfrm>
            <a:off x="888642" y="5537916"/>
            <a:ext cx="321972" cy="369332"/>
          </a:xfrm>
          <a:prstGeom prst="rect">
            <a:avLst/>
          </a:prstGeom>
          <a:noFill/>
        </p:spPr>
        <p:txBody>
          <a:bodyPr wrap="square" rtlCol="0">
            <a:spAutoFit/>
          </a:bodyPr>
          <a:lstStyle/>
          <a:p>
            <a:r>
              <a:rPr lang="en-GB" dirty="0" smtClean="0"/>
              <a:t>B</a:t>
            </a:r>
            <a:endParaRPr lang="en-GB" dirty="0"/>
          </a:p>
        </p:txBody>
      </p:sp>
      <p:grpSp>
        <p:nvGrpSpPr>
          <p:cNvPr id="27" name="Group 26"/>
          <p:cNvGrpSpPr/>
          <p:nvPr/>
        </p:nvGrpSpPr>
        <p:grpSpPr>
          <a:xfrm>
            <a:off x="611560" y="1556792"/>
            <a:ext cx="2592288" cy="252028"/>
            <a:chOff x="467544" y="368660"/>
            <a:chExt cx="2592288" cy="252028"/>
          </a:xfrm>
        </p:grpSpPr>
        <p:cxnSp>
          <p:nvCxnSpPr>
            <p:cNvPr id="4" name="Straight Connector 3"/>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436096" y="1556792"/>
            <a:ext cx="2592288" cy="252028"/>
            <a:chOff x="467544" y="368660"/>
            <a:chExt cx="2592288" cy="252028"/>
          </a:xfrm>
        </p:grpSpPr>
        <p:cxnSp>
          <p:nvCxnSpPr>
            <p:cNvPr id="29" name="Straight Connector 28"/>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436096" y="2060848"/>
            <a:ext cx="2592288" cy="252028"/>
            <a:chOff x="467544" y="368660"/>
            <a:chExt cx="2592288" cy="252028"/>
          </a:xfrm>
        </p:grpSpPr>
        <p:cxnSp>
          <p:nvCxnSpPr>
            <p:cNvPr id="32" name="Straight Connector 31"/>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88864" y="2060848"/>
            <a:ext cx="2592288" cy="252028"/>
            <a:chOff x="467544" y="368660"/>
            <a:chExt cx="2592288" cy="252028"/>
          </a:xfrm>
        </p:grpSpPr>
        <p:cxnSp>
          <p:nvCxnSpPr>
            <p:cNvPr id="38" name="Straight Connector 37"/>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36096" y="2543966"/>
            <a:ext cx="2592288" cy="252028"/>
            <a:chOff x="467544" y="368660"/>
            <a:chExt cx="2592288" cy="252028"/>
          </a:xfrm>
        </p:grpSpPr>
        <p:cxnSp>
          <p:nvCxnSpPr>
            <p:cNvPr id="41" name="Straight Connector 40"/>
            <p:cNvCxnSpPr/>
            <p:nvPr/>
          </p:nvCxnSpPr>
          <p:spPr>
            <a:xfrm>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67544" y="368660"/>
              <a:ext cx="2592288" cy="2520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434242" y="6393418"/>
            <a:ext cx="2197349" cy="369332"/>
          </a:xfrm>
          <a:prstGeom prst="rect">
            <a:avLst/>
          </a:prstGeom>
        </p:spPr>
        <p:txBody>
          <a:bodyPr wrap="none">
            <a:spAutoFit/>
          </a:bodyPr>
          <a:lstStyle/>
          <a:p>
            <a:pPr lvl="1"/>
            <a:r>
              <a:rPr lang="en-US" dirty="0" smtClean="0"/>
              <a:t>[Radlinski et al. 2008]</a:t>
            </a:r>
            <a:endParaRPr lang="en-US" dirty="0"/>
          </a:p>
        </p:txBody>
      </p:sp>
      <p:cxnSp>
        <p:nvCxnSpPr>
          <p:cNvPr id="43" name="Straight Arrow Connector 42"/>
          <p:cNvCxnSpPr/>
          <p:nvPr/>
        </p:nvCxnSpPr>
        <p:spPr>
          <a:xfrm>
            <a:off x="3589096" y="1736812"/>
            <a:ext cx="127807" cy="172870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860032" y="1736812"/>
            <a:ext cx="432048" cy="223234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419872" y="2186862"/>
            <a:ext cx="360934" cy="284921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929190" y="2789588"/>
            <a:ext cx="362891" cy="160909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itle 1"/>
          <p:cNvSpPr>
            <a:spLocks noGrp="1"/>
          </p:cNvSpPr>
          <p:nvPr>
            <p:ph type="title"/>
          </p:nvPr>
        </p:nvSpPr>
        <p:spPr>
          <a:xfrm>
            <a:off x="457200" y="0"/>
            <a:ext cx="8229600" cy="1143000"/>
          </a:xfrm>
        </p:spPr>
        <p:txBody>
          <a:bodyPr/>
          <a:lstStyle/>
          <a:p>
            <a:r>
              <a:rPr lang="en-GB" dirty="0" smtClean="0">
                <a:solidFill>
                  <a:srgbClr val="0070C0"/>
                </a:solidFill>
              </a:rPr>
              <a:t>Team Draft Interleaving</a:t>
            </a:r>
            <a:endParaRPr lang="en-GB" dirty="0">
              <a:solidFill>
                <a:srgbClr val="0070C0"/>
              </a:solidFill>
            </a:endParaRPr>
          </a:p>
        </p:txBody>
      </p:sp>
    </p:spTree>
    <p:extLst>
      <p:ext uri="{BB962C8B-B14F-4D97-AF65-F5344CB8AC3E}">
        <p14:creationId xmlns:p14="http://schemas.microsoft.com/office/powerpoint/2010/main" val="838454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autoRev="1" fill="hold" grpId="1" nodeType="clickEffect">
                                  <p:stCondLst>
                                    <p:cond delay="0"/>
                                  </p:stCondLst>
                                  <p:childTnLst>
                                    <p:animMotion origin="layout" path="M 0 0  L 0 -0.33302  E" pathEditMode="relative" ptsTypes="">
                                      <p:cBhvr>
                                        <p:cTn id="6" dur="520" fill="hold"/>
                                        <p:tgtEl>
                                          <p:spTgt spid="12"/>
                                        </p:tgtEl>
                                        <p:attrNameLst>
                                          <p:attrName>ppt_x</p:attrName>
                                          <p:attrName>ppt_y</p:attrName>
                                        </p:attrNameLst>
                                      </p:cBhvr>
                                    </p:animMotion>
                                  </p:childTnLst>
                                </p:cTn>
                              </p:par>
                              <p:par>
                                <p:cTn id="7" presetID="6" presetClass="emph" presetSubtype="0" repeatCount="4000" autoRev="1" fill="hold" grpId="0" nodeType="withEffect">
                                  <p:stCondLst>
                                    <p:cond delay="0"/>
                                  </p:stCondLst>
                                  <p:childTnLst>
                                    <p:animScale>
                                      <p:cBhvr>
                                        <p:cTn id="8" dur="130" fill="hold"/>
                                        <p:tgtEl>
                                          <p:spTgt spid="12"/>
                                        </p:tgtEl>
                                      </p:cBhvr>
                                      <p:by x="100000" y="0"/>
                                    </p:animScale>
                                  </p:childTnLst>
                                </p:cTn>
                              </p:par>
                            </p:childTnLst>
                          </p:cTn>
                        </p:par>
                        <p:par>
                          <p:cTn id="9" fill="hold">
                            <p:stCondLst>
                              <p:cond delay="1040"/>
                            </p:stCondLst>
                            <p:childTnLst>
                              <p:par>
                                <p:cTn id="10" presetID="1"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1040"/>
                            </p:stCondLst>
                            <p:childTnLst>
                              <p:par>
                                <p:cTn id="13" presetID="1" presetClass="exit"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par>
                          <p:cTn id="15" fill="hold">
                            <p:stCondLst>
                              <p:cond delay="1040"/>
                            </p:stCondLst>
                            <p:childTnLst>
                              <p:par>
                                <p:cTn id="16" presetID="1"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par>
                          <p:cTn id="18" fill="hold">
                            <p:stCondLst>
                              <p:cond delay="1040"/>
                            </p:stCondLst>
                            <p:childTnLst>
                              <p:par>
                                <p:cTn id="19" presetID="1"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autoRev="1" fill="hold" grpId="2" nodeType="clickEffect">
                                  <p:stCondLst>
                                    <p:cond delay="0"/>
                                  </p:stCondLst>
                                  <p:childTnLst>
                                    <p:animMotion origin="layout" path="M 0 0  L 0 -0.33302  E" pathEditMode="relative" ptsTypes="">
                                      <p:cBhvr>
                                        <p:cTn id="38" dur="520" fill="hold"/>
                                        <p:tgtEl>
                                          <p:spTgt spid="12"/>
                                        </p:tgtEl>
                                        <p:attrNameLst>
                                          <p:attrName>ppt_x</p:attrName>
                                          <p:attrName>ppt_y</p:attrName>
                                        </p:attrNameLst>
                                      </p:cBhvr>
                                    </p:animMotion>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6" presetClass="emph" presetSubtype="0" repeatCount="4000" autoRev="1" fill="hold" grpId="4" nodeType="withEffect">
                                  <p:stCondLst>
                                    <p:cond delay="0"/>
                                  </p:stCondLst>
                                  <p:childTnLst>
                                    <p:animScale>
                                      <p:cBhvr>
                                        <p:cTn id="42" dur="125" fill="hold"/>
                                        <p:tgtEl>
                                          <p:spTgt spid="12"/>
                                        </p:tgtEl>
                                      </p:cBhvr>
                                      <p:by x="100000" y="0"/>
                                    </p:animScale>
                                  </p:childTnLst>
                                </p:cTn>
                              </p:par>
                            </p:childTnLst>
                          </p:cTn>
                        </p:par>
                        <p:par>
                          <p:cTn id="43" fill="hold">
                            <p:stCondLst>
                              <p:cond delay="1040"/>
                            </p:stCondLst>
                            <p:childTnLst>
                              <p:par>
                                <p:cTn id="44" presetID="1"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par>
                          <p:cTn id="46" fill="hold">
                            <p:stCondLst>
                              <p:cond delay="1040"/>
                            </p:stCondLst>
                            <p:childTnLst>
                              <p:par>
                                <p:cTn id="47" presetID="1" presetClass="exit"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hidden"/>
                                      </p:to>
                                    </p:set>
                                  </p:childTnLst>
                                </p:cTn>
                              </p:par>
                            </p:childTnLst>
                          </p:cTn>
                        </p:par>
                        <p:par>
                          <p:cTn id="49" fill="hold">
                            <p:stCondLst>
                              <p:cond delay="1040"/>
                            </p:stCondLst>
                            <p:childTnLst>
                              <p:par>
                                <p:cTn id="50" presetID="1" presetClass="entr" presetSubtype="0"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childTnLst>
                                </p:cTn>
                              </p:par>
                            </p:childTnLst>
                          </p:cTn>
                        </p:par>
                        <p:par>
                          <p:cTn id="52" fill="hold">
                            <p:stCondLst>
                              <p:cond delay="1040"/>
                            </p:stCondLst>
                            <p:childTnLst>
                              <p:par>
                                <p:cTn id="53" presetID="1"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46"/>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autoRev="1" fill="hold" grpId="3" nodeType="clickEffect">
                                  <p:stCondLst>
                                    <p:cond delay="0"/>
                                  </p:stCondLst>
                                  <p:childTnLst>
                                    <p:animMotion origin="layout" path="M 0 0  L 0 -0.33302  E" pathEditMode="relative" ptsTypes="">
                                      <p:cBhvr>
                                        <p:cTn id="68" dur="520" fill="hold"/>
                                        <p:tgtEl>
                                          <p:spTgt spid="12"/>
                                        </p:tgtEl>
                                        <p:attrNameLst>
                                          <p:attrName>ppt_x</p:attrName>
                                          <p:attrName>ppt_y</p:attrName>
                                        </p:attrNameLst>
                                      </p:cBhvr>
                                    </p:animMotion>
                                  </p:childTnLst>
                                </p:cTn>
                              </p:par>
                              <p:par>
                                <p:cTn id="69" presetID="1" presetClass="exit"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par>
                                <p:cTn id="71" presetID="6" presetClass="emph" presetSubtype="0" repeatCount="4000" autoRev="1" fill="hold" grpId="5" nodeType="withEffect">
                                  <p:stCondLst>
                                    <p:cond delay="0"/>
                                  </p:stCondLst>
                                  <p:childTnLst>
                                    <p:animScale>
                                      <p:cBhvr>
                                        <p:cTn id="72" dur="130" fill="hold"/>
                                        <p:tgtEl>
                                          <p:spTgt spid="12"/>
                                        </p:tgtEl>
                                      </p:cBhvr>
                                      <p:by x="100000" y="0"/>
                                    </p:animScale>
                                  </p:childTnLst>
                                </p:cTn>
                              </p:par>
                            </p:childTnLst>
                          </p:cTn>
                        </p:par>
                        <p:par>
                          <p:cTn id="73" fill="hold">
                            <p:stCondLst>
                              <p:cond delay="1040"/>
                            </p:stCondLst>
                            <p:childTnLst>
                              <p:par>
                                <p:cTn id="74" presetID="1" presetClass="entr" presetSubtype="0" fill="hold" grpId="2" nodeType="afterEffect">
                                  <p:stCondLst>
                                    <p:cond delay="0"/>
                                  </p:stCondLst>
                                  <p:childTnLst>
                                    <p:set>
                                      <p:cBhvr>
                                        <p:cTn id="75" dur="1" fill="hold">
                                          <p:stCondLst>
                                            <p:cond delay="0"/>
                                          </p:stCondLst>
                                        </p:cTn>
                                        <p:tgtEl>
                                          <p:spTgt spid="25"/>
                                        </p:tgtEl>
                                        <p:attrNameLst>
                                          <p:attrName>style.visibility</p:attrName>
                                        </p:attrNameLst>
                                      </p:cBhvr>
                                      <p:to>
                                        <p:strVal val="visible"/>
                                      </p:to>
                                    </p:set>
                                  </p:childTnLst>
                                </p:cTn>
                              </p:par>
                            </p:childTnLst>
                          </p:cTn>
                        </p:par>
                        <p:par>
                          <p:cTn id="76" fill="hold">
                            <p:stCondLst>
                              <p:cond delay="1040"/>
                            </p:stCondLst>
                            <p:childTnLst>
                              <p:par>
                                <p:cTn id="77" presetID="1" presetClass="exit"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2" grpId="4" animBg="1"/>
      <p:bldP spid="12" grpId="5" animBg="1"/>
      <p:bldP spid="21" grpId="0" animBg="1"/>
      <p:bldP spid="18" grpId="0" animBg="1"/>
      <p:bldP spid="22" grpId="0" animBg="1"/>
      <p:bldP spid="23" grpId="0"/>
      <p:bldP spid="23" grpId="1"/>
      <p:bldP spid="25" grpId="0"/>
      <p:bldP spid="25" grpId="1"/>
      <p:bldP spid="25" grpId="2"/>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solidFill>
                  <a:srgbClr val="0070C0"/>
                </a:solidFill>
              </a:rPr>
              <a:t>Team Draft Interleaving</a:t>
            </a:r>
            <a:endParaRPr lang="en-GB" dirty="0">
              <a:solidFill>
                <a:srgbClr val="0070C0"/>
              </a:solidFill>
            </a:endParaRPr>
          </a:p>
        </p:txBody>
      </p:sp>
      <p:sp>
        <p:nvSpPr>
          <p:cNvPr id="6" name="TextBox 5"/>
          <p:cNvSpPr txBox="1"/>
          <p:nvPr/>
        </p:nvSpPr>
        <p:spPr>
          <a:xfrm>
            <a:off x="142844" y="1142984"/>
            <a:ext cx="4000528" cy="3293209"/>
          </a:xfrm>
          <a:prstGeom prst="rect">
            <a:avLst/>
          </a:prstGeom>
          <a:solidFill>
            <a:srgbClr val="92D050"/>
          </a:solidFill>
          <a:ln>
            <a:solidFill>
              <a:schemeClr val="tx1"/>
            </a:solidFill>
          </a:ln>
        </p:spPr>
        <p:txBody>
          <a:bodyPr wrap="square" rtlCol="0">
            <a:spAutoFit/>
          </a:bodyPr>
          <a:lstStyle/>
          <a:p>
            <a:pPr algn="ctr"/>
            <a:r>
              <a:rPr lang="en-GB" sz="1600" b="1" dirty="0" smtClean="0">
                <a:latin typeface="Calibri" pitchFamily="34" charset="0"/>
              </a:rPr>
              <a:t>Ranking A</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buAutoNum type="arabicPeriod" startAt="2"/>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buAutoNum type="arabicPeriod" startAt="3"/>
            </a:pPr>
            <a:r>
              <a:rPr lang="en-GB" sz="1600" dirty="0" smtClean="0">
                <a:latin typeface="Calibri" pitchFamily="34" charset="0"/>
              </a:rPr>
              <a:t>Napa Valley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4.	Been There | Tips | Napa Valley</a:t>
            </a:r>
          </a:p>
          <a:p>
            <a:pPr marL="342900" indent="-342900"/>
            <a:r>
              <a:rPr lang="en-GB" sz="1600" dirty="0" smtClean="0">
                <a:latin typeface="Calibri" pitchFamily="34" charset="0"/>
              </a:rPr>
              <a:t>	www.ivebeenthere.co.uk/tips/16681</a:t>
            </a:r>
          </a:p>
          <a:p>
            <a:pPr marL="342900" indent="-342900"/>
            <a:r>
              <a:rPr lang="en-GB" sz="1600" dirty="0" smtClean="0">
                <a:latin typeface="Calibri" pitchFamily="34" charset="0"/>
              </a:rPr>
              <a:t>5.	Napa Valley Wineries and Wine</a:t>
            </a:r>
          </a:p>
          <a:p>
            <a:pPr marL="342900" indent="-342900"/>
            <a:r>
              <a:rPr lang="en-GB" sz="1600" dirty="0" smtClean="0">
                <a:latin typeface="Calibri" pitchFamily="34" charset="0"/>
              </a:rPr>
              <a:t>	www.napavintners.com</a:t>
            </a:r>
          </a:p>
          <a:p>
            <a:pPr marL="342900" indent="-342900"/>
            <a:r>
              <a:rPr lang="en-GB" sz="1600" dirty="0" smtClean="0">
                <a:latin typeface="Calibri" pitchFamily="34" charset="0"/>
              </a:rPr>
              <a:t>6.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p:txBody>
      </p:sp>
      <p:sp>
        <p:nvSpPr>
          <p:cNvPr id="7" name="TextBox 6"/>
          <p:cNvSpPr txBox="1"/>
          <p:nvPr/>
        </p:nvSpPr>
        <p:spPr>
          <a:xfrm>
            <a:off x="4929190" y="1142984"/>
            <a:ext cx="3929122" cy="3293209"/>
          </a:xfrm>
          <a:prstGeom prst="rect">
            <a:avLst/>
          </a:prstGeom>
          <a:solidFill>
            <a:schemeClr val="accent1"/>
          </a:solidFill>
          <a:ln>
            <a:solidFill>
              <a:schemeClr val="tx1"/>
            </a:solidFill>
          </a:ln>
        </p:spPr>
        <p:txBody>
          <a:bodyPr wrap="square" rtlCol="0">
            <a:spAutoFit/>
          </a:bodyPr>
          <a:lstStyle/>
          <a:p>
            <a:pPr algn="ctr"/>
            <a:r>
              <a:rPr lang="en-GB" sz="1600" b="1" dirty="0" smtClean="0">
                <a:latin typeface="Calibri" pitchFamily="34" charset="0"/>
              </a:rPr>
              <a:t>Ranking B</a:t>
            </a:r>
          </a:p>
          <a:p>
            <a:pPr marL="342900" indent="-342900"/>
            <a:r>
              <a:rPr lang="en-GB" sz="1600" dirty="0" smtClean="0">
                <a:latin typeface="Calibri" pitchFamily="34" charset="0"/>
              </a:rPr>
              <a:t>1.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r>
              <a:rPr lang="en-GB" sz="1600" dirty="0" smtClean="0">
                <a:latin typeface="Calibri" pitchFamily="34" charset="0"/>
              </a:rPr>
              <a:t>2.	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3.	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r>
              <a:rPr lang="en-GB" sz="1600" dirty="0" smtClean="0">
                <a:latin typeface="Calibri" pitchFamily="34" charset="0"/>
              </a:rPr>
              <a:t>4.	Napa Valley Hotels – Bed and Breakfast...</a:t>
            </a:r>
          </a:p>
          <a:p>
            <a:pPr marL="342900" indent="-342900"/>
            <a:r>
              <a:rPr lang="en-GB" sz="1600" dirty="0" smtClean="0">
                <a:latin typeface="Calibri" pitchFamily="34" charset="0"/>
              </a:rPr>
              <a:t>	www.napalinks.com</a:t>
            </a:r>
          </a:p>
          <a:p>
            <a:pPr marL="342900" indent="-342900"/>
            <a:r>
              <a:rPr lang="en-GB" sz="1600" dirty="0" smtClean="0">
                <a:latin typeface="Calibri" pitchFamily="34" charset="0"/>
              </a:rPr>
              <a:t>5.	NapaValley.org</a:t>
            </a:r>
          </a:p>
          <a:p>
            <a:pPr marL="342900" indent="-342900"/>
            <a:r>
              <a:rPr lang="en-GB" sz="1600" dirty="0" smtClean="0">
                <a:latin typeface="Calibri" pitchFamily="34" charset="0"/>
              </a:rPr>
              <a:t>	www.napavalley.org</a:t>
            </a:r>
          </a:p>
          <a:p>
            <a:pPr marL="342900" indent="-342900"/>
            <a:r>
              <a:rPr lang="en-GB" sz="1600" dirty="0" smtClean="0">
                <a:latin typeface="Calibri" pitchFamily="34" charset="0"/>
              </a:rPr>
              <a:t>6.	The Napa Valley Marathon</a:t>
            </a:r>
          </a:p>
          <a:p>
            <a:pPr marL="342900" indent="-342900"/>
            <a:r>
              <a:rPr lang="en-GB" sz="1600" dirty="0" smtClean="0">
                <a:latin typeface="Calibri" pitchFamily="34" charset="0"/>
              </a:rPr>
              <a:t>	www.napavalleymarathon.org</a:t>
            </a:r>
            <a:endParaRPr lang="en-GB" sz="1600" dirty="0">
              <a:latin typeface="Calibri" pitchFamily="34" charset="0"/>
            </a:endParaRPr>
          </a:p>
        </p:txBody>
      </p:sp>
      <p:sp>
        <p:nvSpPr>
          <p:cNvPr id="14" name="Rectangle 13"/>
          <p:cNvSpPr/>
          <p:nvPr/>
        </p:nvSpPr>
        <p:spPr>
          <a:xfrm>
            <a:off x="2578000" y="3143248"/>
            <a:ext cx="4000528" cy="371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587419" y="3465513"/>
            <a:ext cx="3979917" cy="33924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588653" y="3966693"/>
            <a:ext cx="3979571" cy="940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586507" y="5368343"/>
            <a:ext cx="3979571" cy="530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584361" y="6387921"/>
            <a:ext cx="3979571" cy="470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84615" y="3143248"/>
            <a:ext cx="4000528" cy="3785652"/>
          </a:xfrm>
          <a:prstGeom prst="rect">
            <a:avLst/>
          </a:prstGeom>
          <a:noFill/>
          <a:ln>
            <a:solidFill>
              <a:schemeClr val="tx1"/>
            </a:solidFill>
          </a:ln>
        </p:spPr>
        <p:txBody>
          <a:bodyPr wrap="square" rtlCol="0">
            <a:spAutoFit/>
          </a:bodyPr>
          <a:lstStyle/>
          <a:p>
            <a:pPr algn="ctr"/>
            <a:r>
              <a:rPr lang="en-GB" sz="1600" b="1" dirty="0" smtClean="0">
                <a:latin typeface="Calibri" pitchFamily="34" charset="0"/>
              </a:rPr>
              <a:t>Presented Ranking</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2.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r>
              <a:rPr lang="en-GB" sz="1600" dirty="0" smtClean="0">
                <a:latin typeface="Calibri" pitchFamily="34" charset="0"/>
              </a:rPr>
              <a:t>3.	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buAutoNum type="arabicPeriod" startAt="4"/>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r>
              <a:rPr lang="en-GB" sz="1600" dirty="0" smtClean="0">
                <a:latin typeface="Calibri" pitchFamily="34" charset="0"/>
              </a:rPr>
              <a:t>5.	Napa Valley Hotels – Bed and Breakfast...</a:t>
            </a:r>
          </a:p>
          <a:p>
            <a:pPr marL="342900" indent="-342900"/>
            <a:r>
              <a:rPr lang="en-GB" sz="1600" dirty="0" smtClean="0">
                <a:latin typeface="Calibri" pitchFamily="34" charset="0"/>
              </a:rPr>
              <a:t>	www.napalinks.com </a:t>
            </a:r>
          </a:p>
          <a:p>
            <a:pPr marL="342900" indent="-342900">
              <a:buAutoNum type="arabicPeriod" startAt="6"/>
            </a:pPr>
            <a:r>
              <a:rPr lang="en-GB" sz="1600" dirty="0" smtClean="0">
                <a:latin typeface="Calibri" pitchFamily="34" charset="0"/>
              </a:rPr>
              <a:t>Napa </a:t>
            </a:r>
            <a:r>
              <a:rPr lang="en-GB" sz="1600" dirty="0" err="1" smtClean="0">
                <a:latin typeface="Calibri" pitchFamily="34" charset="0"/>
              </a:rPr>
              <a:t>Balley</a:t>
            </a:r>
            <a:r>
              <a:rPr lang="en-GB" sz="1600" dirty="0" smtClean="0">
                <a:latin typeface="Calibri" pitchFamily="34" charset="0"/>
              </a:rPr>
              <a:t>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7	NapaValley.org</a:t>
            </a:r>
          </a:p>
          <a:p>
            <a:pPr marL="342900" indent="-342900"/>
            <a:r>
              <a:rPr lang="en-GB" sz="1600" dirty="0" smtClean="0">
                <a:latin typeface="Calibri" pitchFamily="34" charset="0"/>
              </a:rPr>
              <a:t>	www.napavalley.org</a:t>
            </a:r>
          </a:p>
        </p:txBody>
      </p:sp>
      <p:sp>
        <p:nvSpPr>
          <p:cNvPr id="24" name="Rectangle 23"/>
          <p:cNvSpPr/>
          <p:nvPr/>
        </p:nvSpPr>
        <p:spPr>
          <a:xfrm>
            <a:off x="2571736" y="5398784"/>
            <a:ext cx="4000528" cy="483856"/>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563785" y="3429000"/>
            <a:ext cx="4000528" cy="500066"/>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xplosion 1 26"/>
          <p:cNvSpPr/>
          <p:nvPr/>
        </p:nvSpPr>
        <p:spPr>
          <a:xfrm>
            <a:off x="7234590" y="4484970"/>
            <a:ext cx="1679598" cy="912825"/>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Tie!</a:t>
            </a:r>
            <a:endParaRPr lang="en-GB" dirty="0">
              <a:solidFill>
                <a:schemeClr val="tx1"/>
              </a:solidFill>
            </a:endParaRPr>
          </a:p>
        </p:txBody>
      </p:sp>
      <p:sp>
        <p:nvSpPr>
          <p:cNvPr id="19" name="Explosion 1 18"/>
          <p:cNvSpPr/>
          <p:nvPr/>
        </p:nvSpPr>
        <p:spPr>
          <a:xfrm rot="-1200000">
            <a:off x="6357950" y="5072074"/>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
        <p:nvSpPr>
          <p:cNvPr id="20" name="Explosion 1 19"/>
          <p:cNvSpPr/>
          <p:nvPr/>
        </p:nvSpPr>
        <p:spPr>
          <a:xfrm rot="-1200000">
            <a:off x="6314991" y="3172143"/>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
        <p:nvSpPr>
          <p:cNvPr id="18" name="Rectangle 17"/>
          <p:cNvSpPr/>
          <p:nvPr/>
        </p:nvSpPr>
        <p:spPr>
          <a:xfrm>
            <a:off x="6434242" y="6393418"/>
            <a:ext cx="2197349" cy="369332"/>
          </a:xfrm>
          <a:prstGeom prst="rect">
            <a:avLst/>
          </a:prstGeom>
        </p:spPr>
        <p:txBody>
          <a:bodyPr wrap="none">
            <a:spAutoFit/>
          </a:bodyPr>
          <a:lstStyle/>
          <a:p>
            <a:pPr lvl="1"/>
            <a:r>
              <a:rPr lang="en-US" dirty="0" smtClean="0"/>
              <a:t>[Radlinski et al. 2008]</a:t>
            </a:r>
            <a:endParaRPr lang="en-US" dirty="0"/>
          </a:p>
        </p:txBody>
      </p:sp>
    </p:spTree>
    <p:extLst>
      <p:ext uri="{BB962C8B-B14F-4D97-AF65-F5344CB8AC3E}">
        <p14:creationId xmlns:p14="http://schemas.microsoft.com/office/powerpoint/2010/main" val="1463636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Quantitative Analysis</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800" dirty="0"/>
              <a:t>Can we quantify how well Interleaving performs?</a:t>
            </a:r>
          </a:p>
          <a:p>
            <a:pPr lvl="1"/>
            <a:r>
              <a:rPr lang="en-US" sz="2400" dirty="0" smtClean="0"/>
              <a:t>Compared to Absolute </a:t>
            </a:r>
            <a:r>
              <a:rPr lang="en-US" sz="2400" dirty="0"/>
              <a:t>Ranking-level Metrics</a:t>
            </a:r>
          </a:p>
          <a:p>
            <a:pPr lvl="1"/>
            <a:r>
              <a:rPr lang="en-US" sz="2400" dirty="0"/>
              <a:t>Compared </a:t>
            </a:r>
            <a:r>
              <a:rPr lang="en-US" sz="2400" dirty="0" smtClean="0"/>
              <a:t>to Offline </a:t>
            </a:r>
            <a:r>
              <a:rPr lang="en-US" sz="2400" dirty="0"/>
              <a:t>Judgments</a:t>
            </a:r>
          </a:p>
          <a:p>
            <a:endParaRPr lang="en-US" sz="1600" dirty="0"/>
          </a:p>
          <a:p>
            <a:r>
              <a:rPr lang="en-US" sz="2800" dirty="0"/>
              <a:t>How reliable is it? </a:t>
            </a:r>
          </a:p>
          <a:p>
            <a:pPr lvl="1"/>
            <a:r>
              <a:rPr lang="en-US" sz="2400" dirty="0"/>
              <a:t>Does Interleaving </a:t>
            </a:r>
            <a:r>
              <a:rPr lang="en-US" sz="2400" dirty="0" smtClean="0"/>
              <a:t>correctly identify </a:t>
            </a:r>
            <a:r>
              <a:rPr lang="en-US" sz="2400" dirty="0"/>
              <a:t>the better retrieval function?</a:t>
            </a:r>
          </a:p>
          <a:p>
            <a:pPr lvl="1"/>
            <a:endParaRPr lang="en-US" sz="500" dirty="0"/>
          </a:p>
          <a:p>
            <a:r>
              <a:rPr lang="en-US" sz="2800" dirty="0"/>
              <a:t>How sensitive is it</a:t>
            </a:r>
            <a:r>
              <a:rPr lang="en-US" sz="2800" dirty="0" smtClean="0"/>
              <a:t>?</a:t>
            </a:r>
            <a:endParaRPr lang="en-US" sz="2800" dirty="0"/>
          </a:p>
          <a:p>
            <a:pPr lvl="1"/>
            <a:r>
              <a:rPr lang="en-US" sz="2400" dirty="0"/>
              <a:t>How much data is required to achieve a target </a:t>
            </a:r>
            <a:r>
              <a:rPr lang="en-US" sz="2400" dirty="0" smtClean="0"/>
              <a:t>confidence level (p-value)?</a:t>
            </a:r>
            <a:endParaRPr lang="en-US" sz="2400" dirty="0"/>
          </a:p>
          <a:p>
            <a:pPr lvl="1"/>
            <a:endParaRPr lang="en-US" sz="1600" dirty="0"/>
          </a:p>
        </p:txBody>
      </p:sp>
      <p:sp>
        <p:nvSpPr>
          <p:cNvPr id="5" name="Rectangle 4"/>
          <p:cNvSpPr/>
          <p:nvPr/>
        </p:nvSpPr>
        <p:spPr>
          <a:xfrm>
            <a:off x="4446111" y="6278563"/>
            <a:ext cx="4697889" cy="369332"/>
          </a:xfrm>
          <a:prstGeom prst="rect">
            <a:avLst/>
          </a:prstGeom>
        </p:spPr>
        <p:txBody>
          <a:bodyPr wrap="none">
            <a:spAutoFit/>
          </a:bodyPr>
          <a:lstStyle/>
          <a:p>
            <a:pPr lvl="1"/>
            <a:r>
              <a:rPr lang="en-US" dirty="0" smtClean="0"/>
              <a:t>[</a:t>
            </a:r>
            <a:r>
              <a:rPr lang="en-US" dirty="0" err="1" smtClean="0"/>
              <a:t>Radlinski</a:t>
            </a:r>
            <a:r>
              <a:rPr lang="en-US" dirty="0" smtClean="0"/>
              <a:t> et al. 2008; Chapelle et al.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Experimental Setup</a:t>
            </a:r>
            <a:endParaRPr lang="en-US" dirty="0">
              <a:solidFill>
                <a:srgbClr val="0070C0"/>
              </a:solidFill>
            </a:endParaRPr>
          </a:p>
        </p:txBody>
      </p:sp>
      <p:sp>
        <p:nvSpPr>
          <p:cNvPr id="3" name="Content Placeholder 2"/>
          <p:cNvSpPr>
            <a:spLocks noGrp="1"/>
          </p:cNvSpPr>
          <p:nvPr>
            <p:ph idx="1"/>
          </p:nvPr>
        </p:nvSpPr>
        <p:spPr>
          <a:xfrm>
            <a:off x="457200" y="1295400"/>
            <a:ext cx="8437418" cy="5352495"/>
          </a:xfrm>
        </p:spPr>
        <p:txBody>
          <a:bodyPr>
            <a:normAutofit fontScale="92500"/>
          </a:bodyPr>
          <a:lstStyle/>
          <a:p>
            <a:r>
              <a:rPr lang="en-US" sz="2800" dirty="0" smtClean="0"/>
              <a:t>Selected 4-6 pairs of ranking functions to compare in different settings</a:t>
            </a:r>
          </a:p>
          <a:p>
            <a:pPr lvl="1"/>
            <a:r>
              <a:rPr lang="en-US" sz="2400" dirty="0" smtClean="0"/>
              <a:t>Known retrieval quality, by construction or by judged evaluation</a:t>
            </a:r>
          </a:p>
          <a:p>
            <a:endParaRPr lang="en-US" sz="1600" dirty="0" smtClean="0"/>
          </a:p>
          <a:p>
            <a:r>
              <a:rPr lang="en-US" sz="2800" dirty="0" smtClean="0"/>
              <a:t>Observed user behavior in two experimental conditions</a:t>
            </a:r>
          </a:p>
          <a:p>
            <a:pPr lvl="1"/>
            <a:r>
              <a:rPr lang="en-US" sz="2400" dirty="0" smtClean="0"/>
              <a:t>Randomly used one of the two individual ranking functions</a:t>
            </a:r>
          </a:p>
          <a:p>
            <a:pPr lvl="1"/>
            <a:r>
              <a:rPr lang="en-US" sz="2400" dirty="0" smtClean="0"/>
              <a:t>Presented an interleaving of the two ranking functions</a:t>
            </a:r>
          </a:p>
          <a:p>
            <a:endParaRPr lang="en-US" sz="1600" dirty="0" smtClean="0"/>
          </a:p>
          <a:p>
            <a:r>
              <a:rPr lang="en-US" sz="2800" dirty="0" smtClean="0"/>
              <a:t>Evaluation performed on three different search platforms</a:t>
            </a:r>
          </a:p>
          <a:p>
            <a:pPr lvl="1"/>
            <a:r>
              <a:rPr lang="en-US" sz="2400" dirty="0" smtClean="0"/>
              <a:t>arXiv.org (academic paper repository)</a:t>
            </a:r>
          </a:p>
          <a:p>
            <a:pPr lvl="1"/>
            <a:r>
              <a:rPr lang="en-US" sz="2400" dirty="0"/>
              <a:t>Bing Web </a:t>
            </a:r>
            <a:r>
              <a:rPr lang="en-US" sz="2400" dirty="0" smtClean="0"/>
              <a:t>search</a:t>
            </a:r>
          </a:p>
          <a:p>
            <a:pPr lvl="1"/>
            <a:r>
              <a:rPr lang="en-US" sz="2400" dirty="0" smtClean="0"/>
              <a:t>Yahoo! Web search</a:t>
            </a:r>
          </a:p>
        </p:txBody>
      </p:sp>
      <p:sp>
        <p:nvSpPr>
          <p:cNvPr id="7" name="Rectangle 6"/>
          <p:cNvSpPr/>
          <p:nvPr/>
        </p:nvSpPr>
        <p:spPr>
          <a:xfrm>
            <a:off x="2214183" y="6278563"/>
            <a:ext cx="6680435" cy="369332"/>
          </a:xfrm>
          <a:prstGeom prst="rect">
            <a:avLst/>
          </a:prstGeom>
        </p:spPr>
        <p:txBody>
          <a:bodyPr wrap="none">
            <a:spAutoFit/>
          </a:bodyPr>
          <a:lstStyle/>
          <a:p>
            <a:pPr lvl="1" algn="r"/>
            <a:r>
              <a:rPr lang="en-US" dirty="0" smtClean="0"/>
              <a:t>[</a:t>
            </a:r>
            <a:r>
              <a:rPr lang="en-US" dirty="0" err="1" smtClean="0"/>
              <a:t>Radlinski</a:t>
            </a:r>
            <a:r>
              <a:rPr lang="en-US" dirty="0" smtClean="0"/>
              <a:t> et al. 2008; Radlinski &amp; </a:t>
            </a:r>
            <a:r>
              <a:rPr lang="en-US" dirty="0" err="1" smtClean="0"/>
              <a:t>Craswell</a:t>
            </a:r>
            <a:r>
              <a:rPr lang="en-US" dirty="0" smtClean="0"/>
              <a:t> 2010; </a:t>
            </a:r>
            <a:r>
              <a:rPr lang="en-US" dirty="0" err="1" smtClean="0"/>
              <a:t>Chapelle</a:t>
            </a:r>
            <a:r>
              <a:rPr lang="en-US" dirty="0" smtClean="0"/>
              <a:t> et al.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15304" y="925794"/>
            <a:ext cx="6880896" cy="3967774"/>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a:bodyPr>
          <a:lstStyle/>
          <a:p>
            <a:r>
              <a:rPr lang="en-US" sz="3200" dirty="0" smtClean="0">
                <a:solidFill>
                  <a:srgbClr val="0070C0"/>
                </a:solidFill>
              </a:rPr>
              <a:t>Comparison with Offline Judgments</a:t>
            </a:r>
            <a:endParaRPr lang="en-US" sz="3200" dirty="0">
              <a:solidFill>
                <a:srgbClr val="0070C0"/>
              </a:solidFill>
            </a:endParaRPr>
          </a:p>
        </p:txBody>
      </p:sp>
      <p:sp>
        <p:nvSpPr>
          <p:cNvPr id="7" name="TextBox 6"/>
          <p:cNvSpPr txBox="1"/>
          <p:nvPr/>
        </p:nvSpPr>
        <p:spPr>
          <a:xfrm>
            <a:off x="366286" y="5262900"/>
            <a:ext cx="6668685" cy="1015663"/>
          </a:xfrm>
          <a:prstGeom prst="rect">
            <a:avLst/>
          </a:prstGeom>
          <a:noFill/>
        </p:spPr>
        <p:txBody>
          <a:bodyPr wrap="none" rtlCol="0">
            <a:spAutoFit/>
          </a:bodyPr>
          <a:lstStyle/>
          <a:p>
            <a:pPr>
              <a:buFont typeface="Arial" pitchFamily="34" charset="0"/>
              <a:buChar char="•"/>
            </a:pPr>
            <a:r>
              <a:rPr lang="en-US" sz="2000" dirty="0"/>
              <a:t> Experiments on Bing (large scale experiment)</a:t>
            </a:r>
            <a:endParaRPr lang="en-US" dirty="0"/>
          </a:p>
          <a:p>
            <a:pPr>
              <a:buFont typeface="Arial" pitchFamily="34" charset="0"/>
              <a:buChar char="•"/>
            </a:pPr>
            <a:r>
              <a:rPr lang="en-US" sz="2000" dirty="0"/>
              <a:t> Plotted interleaving preference </a:t>
            </a:r>
            <a:r>
              <a:rPr lang="en-US" sz="2000" dirty="0" err="1"/>
              <a:t>vs</a:t>
            </a:r>
            <a:r>
              <a:rPr lang="en-US" sz="2000" dirty="0"/>
              <a:t> NDCG difference</a:t>
            </a:r>
            <a:endParaRPr lang="en-US" dirty="0"/>
          </a:p>
          <a:p>
            <a:pPr>
              <a:buFont typeface="Arial" pitchFamily="34" charset="0"/>
              <a:buChar char="•"/>
            </a:pPr>
            <a:r>
              <a:rPr lang="en-US" sz="2000" dirty="0"/>
              <a:t> Good calibration between expert judgments and </a:t>
            </a:r>
            <a:r>
              <a:rPr lang="en-US" sz="2000" dirty="0" smtClean="0"/>
              <a:t>interleaving</a:t>
            </a:r>
            <a:endParaRPr lang="en-US" dirty="0"/>
          </a:p>
        </p:txBody>
      </p:sp>
      <p:sp>
        <p:nvSpPr>
          <p:cNvPr id="8" name="Rectangle 7"/>
          <p:cNvSpPr/>
          <p:nvPr/>
        </p:nvSpPr>
        <p:spPr>
          <a:xfrm>
            <a:off x="3970555" y="6278563"/>
            <a:ext cx="4695366" cy="369332"/>
          </a:xfrm>
          <a:prstGeom prst="rect">
            <a:avLst/>
          </a:prstGeom>
        </p:spPr>
        <p:txBody>
          <a:bodyPr wrap="none">
            <a:spAutoFit/>
          </a:bodyPr>
          <a:lstStyle/>
          <a:p>
            <a:pPr lvl="1" algn="r"/>
            <a:r>
              <a:rPr lang="en-US" dirty="0" smtClean="0"/>
              <a:t>[Radlinski &amp; </a:t>
            </a:r>
            <a:r>
              <a:rPr lang="en-US" dirty="0" err="1" smtClean="0"/>
              <a:t>Craswell</a:t>
            </a:r>
            <a:r>
              <a:rPr lang="en-US" dirty="0" smtClean="0"/>
              <a:t> 2010; Chapelle et al. 2012]</a:t>
            </a:r>
            <a:endParaRPr lang="en-US" dirty="0"/>
          </a:p>
        </p:txBody>
      </p:sp>
    </p:spTree>
    <p:extLst>
      <p:ext uri="{BB962C8B-B14F-4D97-AF65-F5344CB8AC3E}">
        <p14:creationId xmlns:p14="http://schemas.microsoft.com/office/powerpoint/2010/main" val="3059589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89" y="274638"/>
            <a:ext cx="8295408" cy="868362"/>
          </a:xfrm>
        </p:spPr>
        <p:txBody>
          <a:bodyPr>
            <a:normAutofit/>
          </a:bodyPr>
          <a:lstStyle/>
          <a:p>
            <a:r>
              <a:rPr lang="en-US" dirty="0" smtClean="0"/>
              <a:t>Challenges with Offline Evaluation</a:t>
            </a:r>
            <a:endParaRPr lang="en-US" dirty="0"/>
          </a:p>
        </p:txBody>
      </p:sp>
      <p:sp>
        <p:nvSpPr>
          <p:cNvPr id="3" name="Content Placeholder 2"/>
          <p:cNvSpPr>
            <a:spLocks noGrp="1"/>
          </p:cNvSpPr>
          <p:nvPr>
            <p:ph idx="1"/>
          </p:nvPr>
        </p:nvSpPr>
        <p:spPr>
          <a:xfrm>
            <a:off x="628148" y="1365455"/>
            <a:ext cx="7756269" cy="5492545"/>
          </a:xfrm>
        </p:spPr>
        <p:txBody>
          <a:bodyPr>
            <a:noAutofit/>
          </a:bodyPr>
          <a:lstStyle/>
          <a:p>
            <a:pPr>
              <a:lnSpc>
                <a:spcPct val="110000"/>
              </a:lnSpc>
              <a:spcBef>
                <a:spcPts val="600"/>
              </a:spcBef>
              <a:spcAft>
                <a:spcPts val="600"/>
              </a:spcAft>
            </a:pPr>
            <a:r>
              <a:rPr lang="en-US" sz="2400" dirty="0" smtClean="0"/>
              <a:t>Do users and judges agree on relevance?</a:t>
            </a:r>
          </a:p>
          <a:p>
            <a:pPr lvl="1">
              <a:spcBef>
                <a:spcPts val="0"/>
              </a:spcBef>
            </a:pPr>
            <a:r>
              <a:rPr lang="en-US" sz="1800" dirty="0" smtClean="0"/>
              <a:t>Particularly difficult for personalized search</a:t>
            </a:r>
          </a:p>
          <a:p>
            <a:pPr lvl="1">
              <a:spcBef>
                <a:spcPts val="400"/>
              </a:spcBef>
            </a:pPr>
            <a:r>
              <a:rPr lang="en-US" sz="1800" dirty="0" smtClean="0"/>
              <a:t>Particularly difficult for specialized documents </a:t>
            </a:r>
          </a:p>
          <a:p>
            <a:pPr lvl="1">
              <a:spcBef>
                <a:spcPts val="400"/>
              </a:spcBef>
            </a:pPr>
            <a:r>
              <a:rPr lang="en-US" sz="1800" dirty="0" smtClean="0"/>
              <a:t>Particularly difficult for ambiguous queries</a:t>
            </a:r>
            <a:endParaRPr lang="en-US" sz="1800" dirty="0"/>
          </a:p>
          <a:p>
            <a:pPr>
              <a:lnSpc>
                <a:spcPct val="110000"/>
              </a:lnSpc>
              <a:spcBef>
                <a:spcPts val="1200"/>
              </a:spcBef>
              <a:spcAft>
                <a:spcPts val="600"/>
              </a:spcAft>
            </a:pPr>
            <a:r>
              <a:rPr lang="en-US" sz="2400" dirty="0"/>
              <a:t>Judges need to correctly appreciate uncertainty</a:t>
            </a:r>
          </a:p>
          <a:p>
            <a:pPr lvl="1">
              <a:spcBef>
                <a:spcPts val="0"/>
              </a:spcBef>
            </a:pPr>
            <a:r>
              <a:rPr lang="en-US" sz="1800" dirty="0"/>
              <a:t>If you want to diversify web results to satisfy multiple intents, how do judges know what is most likely to be relevant?</a:t>
            </a:r>
          </a:p>
          <a:p>
            <a:pPr>
              <a:spcBef>
                <a:spcPts val="1200"/>
              </a:spcBef>
              <a:spcAft>
                <a:spcPts val="600"/>
              </a:spcAft>
            </a:pPr>
            <a:r>
              <a:rPr lang="en-US" sz="2400" dirty="0" smtClean="0"/>
              <a:t>How do you identify when relevance changes?</a:t>
            </a:r>
            <a:endParaRPr lang="en-US" sz="2400" dirty="0"/>
          </a:p>
          <a:p>
            <a:pPr lvl="1">
              <a:spcBef>
                <a:spcPts val="0"/>
              </a:spcBef>
            </a:pPr>
            <a:r>
              <a:rPr lang="en-US" sz="1800" dirty="0"/>
              <a:t>Temporal changes: Document changes; Query intent </a:t>
            </a:r>
            <a:r>
              <a:rPr lang="en-US" sz="1800" dirty="0" smtClean="0"/>
              <a:t>changes</a:t>
            </a:r>
            <a:endParaRPr lang="en-US" sz="1800" dirty="0"/>
          </a:p>
          <a:p>
            <a:pPr>
              <a:spcBef>
                <a:spcPts val="1200"/>
              </a:spcBef>
              <a:spcAft>
                <a:spcPts val="600"/>
              </a:spcAft>
            </a:pPr>
            <a:r>
              <a:rPr lang="en-US" sz="2400" dirty="0" smtClean="0"/>
              <a:t>It’s expensive and slow to collect new data</a:t>
            </a:r>
          </a:p>
          <a:p>
            <a:pPr lvl="1">
              <a:spcBef>
                <a:spcPts val="0"/>
              </a:spcBef>
            </a:pPr>
            <a:r>
              <a:rPr lang="en-US" sz="1800" dirty="0" smtClean="0"/>
              <a:t>Cheaper crowdsourcing is sometimes an alternative</a:t>
            </a:r>
            <a:endParaRPr lang="en-US" sz="1800" dirty="0"/>
          </a:p>
          <a:p>
            <a:pPr>
              <a:spcBef>
                <a:spcPts val="1200"/>
              </a:spcBef>
              <a:spcAft>
                <a:spcPts val="600"/>
              </a:spcAft>
            </a:pPr>
            <a:r>
              <a:rPr lang="en-US" sz="2400" dirty="0" smtClean="0"/>
              <a:t>Summary </a:t>
            </a:r>
            <a:r>
              <a:rPr lang="en-US" sz="2400" dirty="0"/>
              <a:t>aggregate score must agree with users </a:t>
            </a:r>
          </a:p>
          <a:p>
            <a:pPr lvl="1">
              <a:spcBef>
                <a:spcPts val="0"/>
              </a:spcBef>
            </a:pPr>
            <a:r>
              <a:rPr lang="en-US" sz="1800" dirty="0"/>
              <a:t>Do real users agree with MAP@1000? NDCG@5? </a:t>
            </a:r>
            <a:r>
              <a:rPr lang="en-US" sz="1800" dirty="0" smtClean="0"/>
              <a:t>ERR?</a:t>
            </a:r>
            <a:endParaRPr lang="en-US" sz="1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838200"/>
            <a:ext cx="6686550" cy="3722838"/>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a:bodyPr>
          <a:lstStyle/>
          <a:p>
            <a:r>
              <a:rPr lang="en-US" sz="3200" dirty="0" smtClean="0">
                <a:solidFill>
                  <a:srgbClr val="0070C0"/>
                </a:solidFill>
              </a:rPr>
              <a:t>Comparison with Offline Judgments</a:t>
            </a:r>
            <a:endParaRPr lang="en-US" sz="3200" dirty="0">
              <a:solidFill>
                <a:srgbClr val="0070C0"/>
              </a:solidFill>
            </a:endParaRPr>
          </a:p>
        </p:txBody>
      </p:sp>
      <p:sp>
        <p:nvSpPr>
          <p:cNvPr id="6" name="TextBox 5"/>
          <p:cNvSpPr txBox="1"/>
          <p:nvPr/>
        </p:nvSpPr>
        <p:spPr>
          <a:xfrm>
            <a:off x="402381" y="4819471"/>
            <a:ext cx="8392041" cy="1323439"/>
          </a:xfrm>
          <a:prstGeom prst="rect">
            <a:avLst/>
          </a:prstGeom>
          <a:noFill/>
        </p:spPr>
        <p:txBody>
          <a:bodyPr wrap="none" rtlCol="0">
            <a:spAutoFit/>
          </a:bodyPr>
          <a:lstStyle/>
          <a:p>
            <a:pPr>
              <a:buFont typeface="Arial" pitchFamily="34" charset="0"/>
              <a:buChar char="•"/>
            </a:pPr>
            <a:r>
              <a:rPr lang="en-US" sz="2000" dirty="0"/>
              <a:t> Experiments on Bing (large-scale experiment)</a:t>
            </a:r>
            <a:endParaRPr lang="en-US" dirty="0"/>
          </a:p>
          <a:p>
            <a:pPr>
              <a:buFont typeface="Arial" pitchFamily="34" charset="0"/>
              <a:buChar char="•"/>
            </a:pPr>
            <a:r>
              <a:rPr lang="en-US" sz="2000" dirty="0"/>
              <a:t> Plotted queries required </a:t>
            </a:r>
            <a:r>
              <a:rPr lang="en-US" sz="2000" dirty="0" err="1"/>
              <a:t>vs</a:t>
            </a:r>
            <a:r>
              <a:rPr lang="en-US" sz="2000" dirty="0"/>
              <a:t> expert judgments required (for different </a:t>
            </a:r>
            <a:r>
              <a:rPr lang="en-US" sz="2000" dirty="0" smtClean="0"/>
              <a:t>p</a:t>
            </a:r>
            <a:r>
              <a:rPr lang="en-US" sz="2000" dirty="0"/>
              <a:t>-values)</a:t>
            </a:r>
            <a:endParaRPr lang="en-US" dirty="0"/>
          </a:p>
          <a:p>
            <a:pPr>
              <a:buFont typeface="Arial" pitchFamily="34" charset="0"/>
              <a:buChar char="•"/>
            </a:pPr>
            <a:r>
              <a:rPr lang="en-US" sz="2000" dirty="0"/>
              <a:t> Linear relationship between queries and expert judgments required</a:t>
            </a:r>
            <a:endParaRPr lang="en-US" dirty="0"/>
          </a:p>
          <a:p>
            <a:pPr>
              <a:buFont typeface="Arial" pitchFamily="34" charset="0"/>
              <a:buChar char="•"/>
            </a:pPr>
            <a:r>
              <a:rPr lang="en-US" sz="2000" dirty="0"/>
              <a:t> One expert </a:t>
            </a:r>
            <a:r>
              <a:rPr lang="en-US" sz="2000" dirty="0" smtClean="0"/>
              <a:t>judged query </a:t>
            </a:r>
            <a:r>
              <a:rPr lang="en-US" sz="2000" dirty="0"/>
              <a:t>is worth ~10 </a:t>
            </a:r>
            <a:r>
              <a:rPr lang="en-US" sz="2000" dirty="0" smtClean="0"/>
              <a:t>queries with clicks</a:t>
            </a:r>
            <a:endParaRPr lang="en-US" dirty="0"/>
          </a:p>
        </p:txBody>
      </p:sp>
      <p:sp>
        <p:nvSpPr>
          <p:cNvPr id="7" name="Rectangle 6"/>
          <p:cNvSpPr/>
          <p:nvPr/>
        </p:nvSpPr>
        <p:spPr>
          <a:xfrm>
            <a:off x="4448634" y="6278563"/>
            <a:ext cx="4695366" cy="369332"/>
          </a:xfrm>
          <a:prstGeom prst="rect">
            <a:avLst/>
          </a:prstGeom>
        </p:spPr>
        <p:txBody>
          <a:bodyPr wrap="none">
            <a:spAutoFit/>
          </a:bodyPr>
          <a:lstStyle/>
          <a:p>
            <a:pPr lvl="1" algn="r"/>
            <a:r>
              <a:rPr lang="en-US" dirty="0" smtClean="0"/>
              <a:t>[Radlinski &amp; </a:t>
            </a:r>
            <a:r>
              <a:rPr lang="en-US" dirty="0" err="1" smtClean="0"/>
              <a:t>Craswell</a:t>
            </a:r>
            <a:r>
              <a:rPr lang="en-US" dirty="0" smtClean="0"/>
              <a:t> 2010; Chapelle et al. 2012]</a:t>
            </a:r>
            <a:endParaRPr lang="en-US" dirty="0"/>
          </a:p>
        </p:txBody>
      </p:sp>
    </p:spTree>
    <p:extLst>
      <p:ext uri="{BB962C8B-B14F-4D97-AF65-F5344CB8AC3E}">
        <p14:creationId xmlns:p14="http://schemas.microsoft.com/office/powerpoint/2010/main" val="423584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solidFill>
                  <a:srgbClr val="0070C0"/>
                </a:solidFill>
              </a:rPr>
              <a:t>Comparison with Absolute Metrics (Online)</a:t>
            </a:r>
            <a:endParaRPr lang="en-US" sz="3200" dirty="0">
              <a:solidFill>
                <a:srgbClr val="0070C0"/>
              </a:solidFill>
            </a:endParaRPr>
          </a:p>
        </p:txBody>
      </p:sp>
      <p:pic>
        <p:nvPicPr>
          <p:cNvPr id="3074" name="Picture 2"/>
          <p:cNvPicPr>
            <a:picLocks noChangeAspect="1" noChangeArrowheads="1"/>
          </p:cNvPicPr>
          <p:nvPr/>
        </p:nvPicPr>
        <p:blipFill>
          <a:blip r:embed="rId2" cstate="print"/>
          <a:srcRect/>
          <a:stretch>
            <a:fillRect/>
          </a:stretch>
        </p:blipFill>
        <p:spPr bwMode="auto">
          <a:xfrm>
            <a:off x="4800599" y="1172802"/>
            <a:ext cx="3962401" cy="330797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9600" y="1143000"/>
            <a:ext cx="4038600" cy="3306402"/>
          </a:xfrm>
          <a:prstGeom prst="rect">
            <a:avLst/>
          </a:prstGeom>
          <a:noFill/>
          <a:ln w="9525">
            <a:noFill/>
            <a:miter lim="800000"/>
            <a:headEnd/>
            <a:tailEnd/>
          </a:ln>
        </p:spPr>
      </p:pic>
      <p:sp>
        <p:nvSpPr>
          <p:cNvPr id="7" name="TextBox 6"/>
          <p:cNvSpPr txBox="1"/>
          <p:nvPr/>
        </p:nvSpPr>
        <p:spPr>
          <a:xfrm rot="16200000">
            <a:off x="-102221" y="2418023"/>
            <a:ext cx="878574" cy="369332"/>
          </a:xfrm>
          <a:prstGeom prst="rect">
            <a:avLst/>
          </a:prstGeom>
          <a:noFill/>
        </p:spPr>
        <p:txBody>
          <a:bodyPr wrap="none" rtlCol="0">
            <a:spAutoFit/>
          </a:bodyPr>
          <a:lstStyle/>
          <a:p>
            <a:r>
              <a:rPr lang="en-US" dirty="0" smtClean="0"/>
              <a:t>p-value</a:t>
            </a:r>
            <a:endParaRPr lang="en-US" dirty="0"/>
          </a:p>
        </p:txBody>
      </p:sp>
      <p:sp>
        <p:nvSpPr>
          <p:cNvPr id="8" name="TextBox 7"/>
          <p:cNvSpPr txBox="1"/>
          <p:nvPr/>
        </p:nvSpPr>
        <p:spPr>
          <a:xfrm>
            <a:off x="4038600" y="4495800"/>
            <a:ext cx="1493870" cy="369332"/>
          </a:xfrm>
          <a:prstGeom prst="rect">
            <a:avLst/>
          </a:prstGeom>
          <a:noFill/>
        </p:spPr>
        <p:txBody>
          <a:bodyPr wrap="none" rtlCol="0">
            <a:spAutoFit/>
          </a:bodyPr>
          <a:lstStyle/>
          <a:p>
            <a:r>
              <a:rPr lang="en-US" dirty="0" smtClean="0"/>
              <a:t>Query set size</a:t>
            </a:r>
            <a:endParaRPr lang="en-US" dirty="0"/>
          </a:p>
        </p:txBody>
      </p:sp>
      <p:sp>
        <p:nvSpPr>
          <p:cNvPr id="9" name="TextBox 8"/>
          <p:cNvSpPr txBox="1"/>
          <p:nvPr/>
        </p:nvSpPr>
        <p:spPr>
          <a:xfrm>
            <a:off x="402381" y="5181600"/>
            <a:ext cx="4703019" cy="923330"/>
          </a:xfrm>
          <a:prstGeom prst="rect">
            <a:avLst/>
          </a:prstGeom>
          <a:noFill/>
        </p:spPr>
        <p:txBody>
          <a:bodyPr wrap="none" rtlCol="0">
            <a:spAutoFit/>
          </a:bodyPr>
          <a:lstStyle/>
          <a:p>
            <a:pPr>
              <a:buFont typeface="Arial" pitchFamily="34" charset="0"/>
              <a:buChar char="•"/>
            </a:pPr>
            <a:r>
              <a:rPr lang="en-US" dirty="0" smtClean="0"/>
              <a:t>Experiments on arXiv.org</a:t>
            </a:r>
          </a:p>
          <a:p>
            <a:pPr>
              <a:buFont typeface="Arial" pitchFamily="34" charset="0"/>
              <a:buChar char="•"/>
            </a:pPr>
            <a:r>
              <a:rPr lang="en-US" dirty="0" smtClean="0"/>
              <a:t>About 1000 queries per experiment</a:t>
            </a:r>
          </a:p>
          <a:p>
            <a:pPr>
              <a:buFont typeface="Arial" pitchFamily="34" charset="0"/>
              <a:buChar char="•"/>
            </a:pPr>
            <a:r>
              <a:rPr lang="en-US" dirty="0" smtClean="0"/>
              <a:t>Interleaving is more sensitive and more reliable</a:t>
            </a:r>
            <a:endParaRPr lang="en-US" dirty="0"/>
          </a:p>
        </p:txBody>
      </p:sp>
      <p:cxnSp>
        <p:nvCxnSpPr>
          <p:cNvPr id="11" name="Straight Arrow Connector 10"/>
          <p:cNvCxnSpPr>
            <a:stCxn id="12" idx="0"/>
          </p:cNvCxnSpPr>
          <p:nvPr/>
        </p:nvCxnSpPr>
        <p:spPr>
          <a:xfrm rot="16200000" flipV="1">
            <a:off x="6808807" y="3478193"/>
            <a:ext cx="2057400" cy="28261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34200" y="4648200"/>
            <a:ext cx="2089226" cy="646331"/>
          </a:xfrm>
          <a:prstGeom prst="rect">
            <a:avLst/>
          </a:prstGeom>
          <a:noFill/>
          <a:ln w="15875">
            <a:solidFill>
              <a:schemeClr val="tx1"/>
            </a:solidFill>
          </a:ln>
        </p:spPr>
        <p:txBody>
          <a:bodyPr wrap="none" rtlCol="0">
            <a:spAutoFit/>
          </a:bodyPr>
          <a:lstStyle/>
          <a:p>
            <a:r>
              <a:rPr lang="en-US" dirty="0" smtClean="0"/>
              <a:t>Clicks@1 diverges in</a:t>
            </a:r>
          </a:p>
          <a:p>
            <a:r>
              <a:rPr lang="en-US" dirty="0" smtClean="0"/>
              <a:t>preference estimate</a:t>
            </a:r>
          </a:p>
        </p:txBody>
      </p:sp>
      <p:sp>
        <p:nvSpPr>
          <p:cNvPr id="16" name="TextBox 15"/>
          <p:cNvSpPr txBox="1"/>
          <p:nvPr/>
        </p:nvSpPr>
        <p:spPr>
          <a:xfrm>
            <a:off x="5715000" y="5562600"/>
            <a:ext cx="2152512" cy="646331"/>
          </a:xfrm>
          <a:prstGeom prst="rect">
            <a:avLst/>
          </a:prstGeom>
          <a:noFill/>
          <a:ln w="15875">
            <a:solidFill>
              <a:schemeClr val="tx1"/>
            </a:solidFill>
          </a:ln>
        </p:spPr>
        <p:txBody>
          <a:bodyPr wrap="none" rtlCol="0">
            <a:spAutoFit/>
          </a:bodyPr>
          <a:lstStyle/>
          <a:p>
            <a:r>
              <a:rPr lang="en-US" dirty="0" smtClean="0"/>
              <a:t>Interleaving achieves</a:t>
            </a:r>
          </a:p>
          <a:p>
            <a:r>
              <a:rPr lang="en-US" dirty="0" smtClean="0"/>
              <a:t>significance faster</a:t>
            </a:r>
          </a:p>
        </p:txBody>
      </p:sp>
      <p:cxnSp>
        <p:nvCxnSpPr>
          <p:cNvPr id="17" name="Straight Arrow Connector 16"/>
          <p:cNvCxnSpPr>
            <a:stCxn id="16" idx="0"/>
          </p:cNvCxnSpPr>
          <p:nvPr/>
        </p:nvCxnSpPr>
        <p:spPr>
          <a:xfrm rot="16200000" flipV="1">
            <a:off x="5681628" y="4452972"/>
            <a:ext cx="1524000" cy="69525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31878" y="839824"/>
            <a:ext cx="1760803" cy="400110"/>
          </a:xfrm>
          <a:prstGeom prst="rect">
            <a:avLst/>
          </a:prstGeom>
          <a:noFill/>
        </p:spPr>
        <p:txBody>
          <a:bodyPr wrap="none" rtlCol="0">
            <a:spAutoFit/>
          </a:bodyPr>
          <a:lstStyle/>
          <a:p>
            <a:r>
              <a:rPr lang="en-US" sz="2000" dirty="0" smtClean="0"/>
              <a:t>ArXiv.org Pair 1</a:t>
            </a:r>
            <a:endParaRPr lang="en-US" sz="2000" dirty="0"/>
          </a:p>
        </p:txBody>
      </p:sp>
      <p:sp>
        <p:nvSpPr>
          <p:cNvPr id="14" name="TextBox 13"/>
          <p:cNvSpPr txBox="1"/>
          <p:nvPr/>
        </p:nvSpPr>
        <p:spPr>
          <a:xfrm>
            <a:off x="6012175" y="836685"/>
            <a:ext cx="1785817" cy="400110"/>
          </a:xfrm>
          <a:prstGeom prst="rect">
            <a:avLst/>
          </a:prstGeom>
          <a:noFill/>
        </p:spPr>
        <p:txBody>
          <a:bodyPr wrap="square" rtlCol="0">
            <a:spAutoFit/>
          </a:bodyPr>
          <a:lstStyle/>
          <a:p>
            <a:r>
              <a:rPr lang="en-US" sz="2000" dirty="0" smtClean="0"/>
              <a:t>ArXiv.org Pair 2</a:t>
            </a:r>
            <a:endParaRPr lang="en-US" sz="2000" dirty="0"/>
          </a:p>
        </p:txBody>
      </p:sp>
      <p:sp>
        <p:nvSpPr>
          <p:cNvPr id="15" name="TextBox 14"/>
          <p:cNvSpPr txBox="1"/>
          <p:nvPr/>
        </p:nvSpPr>
        <p:spPr>
          <a:xfrm rot="16200000">
            <a:off x="-987695" y="2479105"/>
            <a:ext cx="2532809" cy="400110"/>
          </a:xfrm>
          <a:prstGeom prst="rect">
            <a:avLst/>
          </a:prstGeom>
          <a:solidFill>
            <a:schemeClr val="bg1"/>
          </a:solidFill>
        </p:spPr>
        <p:txBody>
          <a:bodyPr wrap="none" rtlCol="0">
            <a:spAutoFit/>
          </a:bodyPr>
          <a:lstStyle/>
          <a:p>
            <a:r>
              <a:rPr lang="en-US" sz="2000" dirty="0" smtClean="0"/>
              <a:t>Agreement Probability</a:t>
            </a:r>
            <a:endParaRPr lang="en-US" sz="2000" dirty="0"/>
          </a:p>
        </p:txBody>
      </p:sp>
      <p:sp>
        <p:nvSpPr>
          <p:cNvPr id="18" name="Rectangle 17"/>
          <p:cNvSpPr/>
          <p:nvPr/>
        </p:nvSpPr>
        <p:spPr>
          <a:xfrm>
            <a:off x="4446111" y="6278563"/>
            <a:ext cx="4697889" cy="369332"/>
          </a:xfrm>
          <a:prstGeom prst="rect">
            <a:avLst/>
          </a:prstGeom>
        </p:spPr>
        <p:txBody>
          <a:bodyPr wrap="none">
            <a:spAutoFit/>
          </a:bodyPr>
          <a:lstStyle/>
          <a:p>
            <a:pPr lvl="1"/>
            <a:r>
              <a:rPr lang="en-US" dirty="0" smtClean="0"/>
              <a:t>[</a:t>
            </a:r>
            <a:r>
              <a:rPr lang="en-US" dirty="0" err="1" smtClean="0"/>
              <a:t>Radlinski</a:t>
            </a:r>
            <a:r>
              <a:rPr lang="en-US" dirty="0" smtClean="0"/>
              <a:t> et al. 2008; Chapelle et al.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solidFill>
                  <a:srgbClr val="0070C0"/>
                </a:solidFill>
              </a:rPr>
              <a:t>Comparison with Absolute Metrics (Online)</a:t>
            </a:r>
            <a:endParaRPr lang="en-US" sz="3200" dirty="0">
              <a:solidFill>
                <a:srgbClr val="0070C0"/>
              </a:solidFill>
            </a:endParaRPr>
          </a:p>
        </p:txBody>
      </p:sp>
      <p:pic>
        <p:nvPicPr>
          <p:cNvPr id="2050" name="Picture 2"/>
          <p:cNvPicPr>
            <a:picLocks noChangeAspect="1" noChangeArrowheads="1"/>
          </p:cNvPicPr>
          <p:nvPr/>
        </p:nvPicPr>
        <p:blipFill>
          <a:blip r:embed="rId2" cstate="print"/>
          <a:srcRect/>
          <a:stretch>
            <a:fillRect/>
          </a:stretch>
        </p:blipFill>
        <p:spPr bwMode="auto">
          <a:xfrm>
            <a:off x="609600" y="1156238"/>
            <a:ext cx="4038600" cy="333703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724400" y="1191147"/>
            <a:ext cx="4038600" cy="3333228"/>
          </a:xfrm>
          <a:prstGeom prst="rect">
            <a:avLst/>
          </a:prstGeom>
          <a:noFill/>
          <a:ln w="9525">
            <a:noFill/>
            <a:miter lim="800000"/>
            <a:headEnd/>
            <a:tailEnd/>
          </a:ln>
        </p:spPr>
      </p:pic>
      <p:sp>
        <p:nvSpPr>
          <p:cNvPr id="7" name="TextBox 6"/>
          <p:cNvSpPr txBox="1"/>
          <p:nvPr/>
        </p:nvSpPr>
        <p:spPr>
          <a:xfrm rot="16200000">
            <a:off x="-102221" y="2418023"/>
            <a:ext cx="878574" cy="369332"/>
          </a:xfrm>
          <a:prstGeom prst="rect">
            <a:avLst/>
          </a:prstGeom>
          <a:noFill/>
        </p:spPr>
        <p:txBody>
          <a:bodyPr wrap="none" rtlCol="0">
            <a:spAutoFit/>
          </a:bodyPr>
          <a:lstStyle/>
          <a:p>
            <a:r>
              <a:rPr lang="en-US" dirty="0" smtClean="0"/>
              <a:t>p-value</a:t>
            </a:r>
            <a:endParaRPr lang="en-US" dirty="0"/>
          </a:p>
        </p:txBody>
      </p:sp>
      <p:sp>
        <p:nvSpPr>
          <p:cNvPr id="8" name="TextBox 7"/>
          <p:cNvSpPr txBox="1"/>
          <p:nvPr/>
        </p:nvSpPr>
        <p:spPr>
          <a:xfrm>
            <a:off x="4038600" y="4495800"/>
            <a:ext cx="1493870" cy="369332"/>
          </a:xfrm>
          <a:prstGeom prst="rect">
            <a:avLst/>
          </a:prstGeom>
          <a:noFill/>
        </p:spPr>
        <p:txBody>
          <a:bodyPr wrap="none" rtlCol="0">
            <a:spAutoFit/>
          </a:bodyPr>
          <a:lstStyle/>
          <a:p>
            <a:r>
              <a:rPr lang="en-US" dirty="0" smtClean="0"/>
              <a:t>Query set size</a:t>
            </a:r>
            <a:endParaRPr lang="en-US" dirty="0"/>
          </a:p>
        </p:txBody>
      </p:sp>
      <p:sp>
        <p:nvSpPr>
          <p:cNvPr id="11" name="TextBox 10"/>
          <p:cNvSpPr txBox="1"/>
          <p:nvPr/>
        </p:nvSpPr>
        <p:spPr>
          <a:xfrm>
            <a:off x="0" y="4958011"/>
            <a:ext cx="9212778" cy="1200328"/>
          </a:xfrm>
          <a:prstGeom prst="rect">
            <a:avLst/>
          </a:prstGeom>
          <a:noFill/>
        </p:spPr>
        <p:txBody>
          <a:bodyPr wrap="none" rtlCol="0">
            <a:spAutoFit/>
          </a:bodyPr>
          <a:lstStyle/>
          <a:p>
            <a:pPr>
              <a:buFont typeface="Arial" pitchFamily="34" charset="0"/>
              <a:buChar char="•"/>
            </a:pPr>
            <a:r>
              <a:rPr lang="en-US" sz="2400" dirty="0"/>
              <a:t>Experiments on Yahoo</a:t>
            </a:r>
            <a:r>
              <a:rPr lang="en-US" sz="2400"/>
              <a:t>!  (</a:t>
            </a:r>
            <a:r>
              <a:rPr lang="en-US" sz="2400" dirty="0"/>
              <a:t>much</a:t>
            </a:r>
            <a:r>
              <a:rPr lang="en-US" sz="2400"/>
              <a:t> smaller </a:t>
            </a:r>
            <a:r>
              <a:rPr lang="en-US" sz="2400" dirty="0"/>
              <a:t>differences </a:t>
            </a:r>
            <a:r>
              <a:rPr lang="en-US" sz="2400"/>
              <a:t>in </a:t>
            </a:r>
            <a:r>
              <a:rPr lang="en-US" sz="2400" smtClean="0"/>
              <a:t>relevance)</a:t>
            </a:r>
            <a:endParaRPr lang="en-US" dirty="0"/>
          </a:p>
          <a:p>
            <a:pPr>
              <a:buFont typeface="Arial" pitchFamily="34" charset="0"/>
              <a:buChar char="•"/>
            </a:pPr>
            <a:r>
              <a:rPr lang="en-US" sz="2400" dirty="0"/>
              <a:t>Large scale experiment</a:t>
            </a:r>
            <a:endParaRPr lang="en-US" dirty="0"/>
          </a:p>
          <a:p>
            <a:pPr>
              <a:buFont typeface="Arial" pitchFamily="34" charset="0"/>
              <a:buChar char="•"/>
            </a:pPr>
            <a:r>
              <a:rPr lang="en-US" sz="2400" dirty="0"/>
              <a:t>Interleaving is sensitive and more reliable  (~7K queries for significance)</a:t>
            </a:r>
            <a:endParaRPr lang="en-US" dirty="0"/>
          </a:p>
        </p:txBody>
      </p:sp>
      <p:sp>
        <p:nvSpPr>
          <p:cNvPr id="14" name="TextBox 13"/>
          <p:cNvSpPr txBox="1"/>
          <p:nvPr/>
        </p:nvSpPr>
        <p:spPr>
          <a:xfrm>
            <a:off x="1831878" y="839824"/>
            <a:ext cx="1548950" cy="400110"/>
          </a:xfrm>
          <a:prstGeom prst="rect">
            <a:avLst/>
          </a:prstGeom>
          <a:noFill/>
        </p:spPr>
        <p:txBody>
          <a:bodyPr wrap="none" rtlCol="0">
            <a:spAutoFit/>
          </a:bodyPr>
          <a:lstStyle/>
          <a:p>
            <a:r>
              <a:rPr lang="en-US" sz="2000" dirty="0" smtClean="0"/>
              <a:t>Yahoo! Pair 1</a:t>
            </a:r>
            <a:endParaRPr lang="en-US" sz="2000" dirty="0"/>
          </a:p>
        </p:txBody>
      </p:sp>
      <p:sp>
        <p:nvSpPr>
          <p:cNvPr id="15" name="TextBox 14"/>
          <p:cNvSpPr txBox="1"/>
          <p:nvPr/>
        </p:nvSpPr>
        <p:spPr>
          <a:xfrm>
            <a:off x="6069782" y="836685"/>
            <a:ext cx="1785817" cy="400110"/>
          </a:xfrm>
          <a:prstGeom prst="rect">
            <a:avLst/>
          </a:prstGeom>
          <a:noFill/>
        </p:spPr>
        <p:txBody>
          <a:bodyPr wrap="square" rtlCol="0">
            <a:spAutoFit/>
          </a:bodyPr>
          <a:lstStyle/>
          <a:p>
            <a:r>
              <a:rPr lang="en-US" sz="2000" dirty="0" smtClean="0"/>
              <a:t>Yahoo! Pair 2</a:t>
            </a:r>
            <a:endParaRPr lang="en-US" sz="2000" dirty="0"/>
          </a:p>
        </p:txBody>
      </p:sp>
      <p:sp>
        <p:nvSpPr>
          <p:cNvPr id="16" name="TextBox 15"/>
          <p:cNvSpPr txBox="1"/>
          <p:nvPr/>
        </p:nvSpPr>
        <p:spPr>
          <a:xfrm rot="16200000">
            <a:off x="-987695" y="2479105"/>
            <a:ext cx="2532809" cy="400110"/>
          </a:xfrm>
          <a:prstGeom prst="rect">
            <a:avLst/>
          </a:prstGeom>
          <a:solidFill>
            <a:schemeClr val="bg1"/>
          </a:solidFill>
        </p:spPr>
        <p:txBody>
          <a:bodyPr wrap="none" rtlCol="0">
            <a:spAutoFit/>
          </a:bodyPr>
          <a:lstStyle/>
          <a:p>
            <a:r>
              <a:rPr lang="en-US" sz="2000" dirty="0" smtClean="0"/>
              <a:t>Agreement Probability</a:t>
            </a:r>
            <a:endParaRPr lang="en-US" sz="2000" dirty="0"/>
          </a:p>
        </p:txBody>
      </p:sp>
      <p:sp>
        <p:nvSpPr>
          <p:cNvPr id="12" name="Rectangle 11"/>
          <p:cNvSpPr/>
          <p:nvPr/>
        </p:nvSpPr>
        <p:spPr>
          <a:xfrm>
            <a:off x="6547403" y="6278563"/>
            <a:ext cx="2176610" cy="369332"/>
          </a:xfrm>
          <a:prstGeom prst="rect">
            <a:avLst/>
          </a:prstGeom>
        </p:spPr>
        <p:txBody>
          <a:bodyPr wrap="none">
            <a:spAutoFit/>
          </a:bodyPr>
          <a:lstStyle/>
          <a:p>
            <a:pPr lvl="1" algn="r"/>
            <a:r>
              <a:rPr lang="en-US" dirty="0" smtClean="0"/>
              <a:t>[</a:t>
            </a:r>
            <a:r>
              <a:rPr lang="en-US" dirty="0" err="1" smtClean="0"/>
              <a:t>Chapelle</a:t>
            </a:r>
            <a:r>
              <a:rPr lang="en-US" dirty="0" smtClean="0"/>
              <a:t> et al.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sz="3200" dirty="0" smtClean="0">
                <a:solidFill>
                  <a:srgbClr val="0070C0"/>
                </a:solidFill>
              </a:rPr>
              <a:t>Comparative Summary</a:t>
            </a:r>
            <a:endParaRPr lang="en-US" sz="3200" dirty="0">
              <a:solidFill>
                <a:srgbClr val="0070C0"/>
              </a:solidFill>
            </a:endParaRPr>
          </a:p>
        </p:txBody>
      </p:sp>
      <p:graphicFrame>
        <p:nvGraphicFramePr>
          <p:cNvPr id="5" name="Table 4"/>
          <p:cNvGraphicFramePr>
            <a:graphicFrameLocks noGrp="1"/>
          </p:cNvGraphicFramePr>
          <p:nvPr>
            <p:extLst/>
          </p:nvPr>
        </p:nvGraphicFramePr>
        <p:xfrm>
          <a:off x="762000" y="1280160"/>
          <a:ext cx="7571739" cy="3977640"/>
        </p:xfrm>
        <a:graphic>
          <a:graphicData uri="http://schemas.openxmlformats.org/drawingml/2006/table">
            <a:tbl>
              <a:tblPr firstRow="1">
                <a:tableStyleId>{EB344D84-9AFB-497E-A393-DC336BA19D2E}</a:tableStyleId>
              </a:tblPr>
              <a:tblGrid>
                <a:gridCol w="2294192"/>
                <a:gridCol w="1238948"/>
                <a:gridCol w="1447800"/>
                <a:gridCol w="1219200"/>
                <a:gridCol w="1371599"/>
              </a:tblGrid>
              <a:tr h="370840">
                <a:tc>
                  <a:txBody>
                    <a:bodyPr/>
                    <a:lstStyle/>
                    <a:p>
                      <a:pPr algn="ctr"/>
                      <a:r>
                        <a:rPr lang="en-US" dirty="0" smtClean="0"/>
                        <a:t>Method</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pPr algn="ctr"/>
                      <a:r>
                        <a:rPr lang="en-US" dirty="0" smtClean="0"/>
                        <a:t>Consistent (weak)</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pPr algn="ctr"/>
                      <a:r>
                        <a:rPr lang="en-US" dirty="0" smtClean="0"/>
                        <a:t>Inconsistent (weak)</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pPr algn="ctr"/>
                      <a:r>
                        <a:rPr lang="en-US" dirty="0" smtClean="0"/>
                        <a:t>Consistent (strong)</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pPr algn="ctr"/>
                      <a:r>
                        <a:rPr lang="en-US" dirty="0" smtClean="0"/>
                        <a:t>Inconsistent (strong)</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Abandonment</a:t>
                      </a:r>
                      <a:r>
                        <a:rPr lang="en-US" baseline="0" dirty="0" smtClean="0"/>
                        <a:t> Rate</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2</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Clicks per Query</a:t>
                      </a:r>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2</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Clicks</a:t>
                      </a:r>
                      <a:r>
                        <a:rPr lang="en-US" baseline="0" dirty="0" smtClean="0"/>
                        <a:t> @ 1</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2</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err="1" smtClean="0"/>
                        <a:t>pSkip</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5</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Max Reciprocal Rank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5</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3</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Mean Reciprocal Rank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5</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2</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Time to First Click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4</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1</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0</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dirty="0" smtClean="0"/>
                        <a:t>Time to Last Click</a:t>
                      </a:r>
                      <a:endParaRPr lang="en-US" dirty="0"/>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3</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3</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1</a:t>
                      </a:r>
                      <a:endParaRPr lang="en-US" dirty="0"/>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ctr"/>
                      <a:r>
                        <a:rPr lang="en-US" dirty="0" smtClean="0"/>
                        <a:t>0</a:t>
                      </a:r>
                      <a:endParaRPr lang="en-US" dirty="0"/>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r>
              <a:tr h="370840">
                <a:tc>
                  <a:txBody>
                    <a:bodyPr/>
                    <a:lstStyle/>
                    <a:p>
                      <a:r>
                        <a:rPr lang="en-US" b="1" dirty="0" smtClean="0">
                          <a:solidFill>
                            <a:srgbClr val="C00000"/>
                          </a:solidFill>
                        </a:rPr>
                        <a:t>Interleaving</a:t>
                      </a:r>
                      <a:endParaRPr lang="en-US" b="1" dirty="0">
                        <a:solidFill>
                          <a:srgbClr val="C00000"/>
                        </a:solidFill>
                      </a:endParaRPr>
                    </a:p>
                  </a:txBody>
                  <a:tcPr>
                    <a:lnL w="3810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pPr algn="ctr"/>
                      <a:r>
                        <a:rPr lang="en-US" b="1" dirty="0" smtClean="0">
                          <a:solidFill>
                            <a:srgbClr val="C00000"/>
                          </a:solidFill>
                        </a:rPr>
                        <a:t>6</a:t>
                      </a:r>
                      <a:endParaRPr lang="en-US" b="1" dirty="0">
                        <a:solidFill>
                          <a:srgbClr val="C00000"/>
                        </a:solidFill>
                      </a:endParaRPr>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pPr algn="ctr"/>
                      <a:r>
                        <a:rPr lang="en-US" b="1" dirty="0" smtClean="0">
                          <a:solidFill>
                            <a:srgbClr val="C00000"/>
                          </a:solidFill>
                        </a:rPr>
                        <a:t>0</a:t>
                      </a:r>
                      <a:endParaRPr lang="en-US" b="1" dirty="0">
                        <a:solidFill>
                          <a:srgbClr val="C00000"/>
                        </a:solidFill>
                      </a:endParaRPr>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pPr algn="ctr"/>
                      <a:r>
                        <a:rPr lang="en-US" b="1" dirty="0" smtClean="0">
                          <a:solidFill>
                            <a:srgbClr val="C00000"/>
                          </a:solidFill>
                        </a:rPr>
                        <a:t>6</a:t>
                      </a:r>
                      <a:endParaRPr lang="en-US" b="1" dirty="0">
                        <a:solidFill>
                          <a:srgbClr val="C00000"/>
                        </a:solidFill>
                      </a:endParaRPr>
                    </a:p>
                  </a:txBody>
                  <a:tcPr>
                    <a:lnL w="3810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c>
                  <a:txBody>
                    <a:bodyPr/>
                    <a:lstStyle/>
                    <a:p>
                      <a:pPr algn="ctr"/>
                      <a:r>
                        <a:rPr lang="en-US" b="1" dirty="0" smtClean="0">
                          <a:solidFill>
                            <a:srgbClr val="C00000"/>
                          </a:solidFill>
                        </a:rPr>
                        <a:t>0</a:t>
                      </a:r>
                      <a:endParaRPr lang="en-US" b="1" dirty="0">
                        <a:solidFill>
                          <a:srgbClr val="C00000"/>
                        </a:solidFill>
                      </a:endParaRPr>
                    </a:p>
                  </a:txBody>
                  <a:tcPr>
                    <a:lnL w="6350" cap="flat" cmpd="sng" algn="ctr">
                      <a:solidFill>
                        <a:schemeClr val="bg2">
                          <a:lumMod val="25000"/>
                        </a:schemeClr>
                      </a:solidFill>
                      <a:prstDash val="solid"/>
                      <a:round/>
                      <a:headEnd type="none" w="med" len="med"/>
                      <a:tailEnd type="none" w="med" len="med"/>
                    </a:lnL>
                    <a:lnR w="3810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tr>
            </a:tbl>
          </a:graphicData>
        </a:graphic>
      </p:graphicFrame>
      <p:sp>
        <p:nvSpPr>
          <p:cNvPr id="6" name="TextBox 5"/>
          <p:cNvSpPr txBox="1"/>
          <p:nvPr/>
        </p:nvSpPr>
        <p:spPr>
          <a:xfrm>
            <a:off x="304800" y="5638800"/>
            <a:ext cx="4015138"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Comparison on arXiv.org experiments</a:t>
            </a:r>
          </a:p>
          <a:p>
            <a:pPr marL="285750" indent="-285750">
              <a:buFont typeface="Arial" panose="020B0604020202020204" pitchFamily="34" charset="0"/>
              <a:buChar char="•"/>
            </a:pPr>
            <a:r>
              <a:rPr lang="en-US" dirty="0" smtClean="0"/>
              <a:t>Results on Yahoo! qualitatively similar</a:t>
            </a:r>
            <a:endParaRPr lang="en-US" dirty="0"/>
          </a:p>
        </p:txBody>
      </p:sp>
      <p:sp>
        <p:nvSpPr>
          <p:cNvPr id="7" name="Rectangle 6"/>
          <p:cNvSpPr/>
          <p:nvPr/>
        </p:nvSpPr>
        <p:spPr>
          <a:xfrm>
            <a:off x="4323116" y="6324600"/>
            <a:ext cx="4697889" cy="369332"/>
          </a:xfrm>
          <a:prstGeom prst="rect">
            <a:avLst/>
          </a:prstGeom>
        </p:spPr>
        <p:txBody>
          <a:bodyPr wrap="none">
            <a:spAutoFit/>
          </a:bodyPr>
          <a:lstStyle/>
          <a:p>
            <a:pPr lvl="1" algn="r"/>
            <a:r>
              <a:rPr lang="en-US" dirty="0" smtClean="0"/>
              <a:t>[</a:t>
            </a:r>
            <a:r>
              <a:rPr lang="en-US" dirty="0" err="1" smtClean="0"/>
              <a:t>Radlinski</a:t>
            </a:r>
            <a:r>
              <a:rPr lang="en-US" dirty="0" smtClean="0"/>
              <a:t> et al. 2008; Chapelle et al. 2012]</a:t>
            </a:r>
            <a:endParaRPr lang="en-US" dirty="0"/>
          </a:p>
        </p:txBody>
      </p:sp>
    </p:spTree>
    <p:extLst>
      <p:ext uri="{BB962C8B-B14F-4D97-AF65-F5344CB8AC3E}">
        <p14:creationId xmlns:p14="http://schemas.microsoft.com/office/powerpoint/2010/main" val="109037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63"/>
            <a:ext cx="8229600" cy="868362"/>
          </a:xfrm>
        </p:spPr>
        <p:txBody>
          <a:bodyPr>
            <a:normAutofit fontScale="90000"/>
          </a:bodyPr>
          <a:lstStyle/>
          <a:p>
            <a:r>
              <a:rPr lang="en-US" dirty="0" smtClean="0"/>
              <a:t>Benefits &amp; Drawbacks of Interleaving</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sz="3000" dirty="0"/>
              <a:t>Benefits</a:t>
            </a:r>
          </a:p>
          <a:p>
            <a:pPr lvl="1"/>
            <a:r>
              <a:rPr lang="en-US" sz="2600" dirty="0"/>
              <a:t>A direct way to elicit user preferences</a:t>
            </a:r>
          </a:p>
          <a:p>
            <a:pPr lvl="1"/>
            <a:r>
              <a:rPr lang="en-US" sz="2600" dirty="0"/>
              <a:t>More sensitive than many other online metrics</a:t>
            </a:r>
          </a:p>
          <a:p>
            <a:pPr lvl="1"/>
            <a:r>
              <a:rPr lang="en-US" sz="2600" dirty="0"/>
              <a:t>Deals with issues of position bias and calibration</a:t>
            </a:r>
          </a:p>
          <a:p>
            <a:pPr lvl="1"/>
            <a:r>
              <a:rPr lang="en-US" sz="2600" dirty="0"/>
              <a:t>Roughly 10 clicked queries =~ 1 </a:t>
            </a:r>
            <a:r>
              <a:rPr lang="en-US" sz="2600"/>
              <a:t>judged query(on </a:t>
            </a:r>
            <a:r>
              <a:rPr lang="en-US" sz="2600" smtClean="0"/>
              <a:t>Bing</a:t>
            </a:r>
            <a:r>
              <a:rPr lang="en-US" sz="2600" dirty="0"/>
              <a:t>) </a:t>
            </a:r>
          </a:p>
          <a:p>
            <a:pPr lvl="1"/>
            <a:endParaRPr lang="en-US" sz="1000" dirty="0"/>
          </a:p>
          <a:p>
            <a:r>
              <a:rPr lang="en-US" sz="3000" dirty="0"/>
              <a:t>Drawbacks</a:t>
            </a:r>
          </a:p>
          <a:p>
            <a:pPr lvl="1"/>
            <a:r>
              <a:rPr lang="en-US" sz="2600" dirty="0"/>
              <a:t>Reusability: Not easy to reuse judgment data collected</a:t>
            </a:r>
          </a:p>
          <a:p>
            <a:pPr lvl="2"/>
            <a:r>
              <a:rPr lang="en-US" sz="2200" dirty="0"/>
              <a:t>Similar to some offline settings </a:t>
            </a:r>
            <a:r>
              <a:rPr lang="en-US" sz="1800" dirty="0"/>
              <a:t>[</a:t>
            </a:r>
            <a:r>
              <a:rPr lang="en-US" sz="1800" dirty="0" err="1"/>
              <a:t>Carterette</a:t>
            </a:r>
            <a:r>
              <a:rPr lang="en-US" sz="1800" dirty="0"/>
              <a:t> &amp; </a:t>
            </a:r>
            <a:r>
              <a:rPr lang="en-US" sz="1800" dirty="0" err="1"/>
              <a:t>Smucker</a:t>
            </a:r>
            <a:r>
              <a:rPr lang="en-US" sz="1800" dirty="0"/>
              <a:t>, 2007]</a:t>
            </a:r>
          </a:p>
          <a:p>
            <a:pPr lvl="1"/>
            <a:r>
              <a:rPr lang="en-US" sz="2600" dirty="0"/>
              <a:t>Benchmark: No absolute number for benchmarking</a:t>
            </a:r>
          </a:p>
          <a:p>
            <a:pPr lvl="1"/>
            <a:r>
              <a:rPr lang="en-US" sz="2600" dirty="0"/>
              <a:t>Interpretation: Unable to interpret much at the document-level, or about user behavior</a:t>
            </a:r>
          </a:p>
        </p:txBody>
      </p:sp>
    </p:spTree>
    <p:extLst>
      <p:ext uri="{BB962C8B-B14F-4D97-AF65-F5344CB8AC3E}">
        <p14:creationId xmlns:p14="http://schemas.microsoft.com/office/powerpoint/2010/main" val="3365676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Clicking is subtle</a:t>
            </a:r>
            <a:endParaRPr lang="en-US" dirty="0"/>
          </a:p>
        </p:txBody>
      </p:sp>
      <p:sp>
        <p:nvSpPr>
          <p:cNvPr id="5" name="TextBox 4"/>
          <p:cNvSpPr txBox="1"/>
          <p:nvPr/>
        </p:nvSpPr>
        <p:spPr>
          <a:xfrm>
            <a:off x="2987823" y="3789040"/>
            <a:ext cx="3105017" cy="461665"/>
          </a:xfrm>
          <a:prstGeom prst="rect">
            <a:avLst/>
          </a:prstGeom>
          <a:noFill/>
        </p:spPr>
        <p:txBody>
          <a:bodyPr wrap="none" rtlCol="0">
            <a:spAutoFit/>
          </a:bodyPr>
          <a:lstStyle/>
          <a:p>
            <a:r>
              <a:rPr lang="en-US" sz="2400" dirty="0" smtClean="0"/>
              <a:t>Team Draft Interleaving</a:t>
            </a:r>
            <a:endParaRPr lang="en-US" sz="2400" dirty="0"/>
          </a:p>
        </p:txBody>
      </p:sp>
      <p:sp>
        <p:nvSpPr>
          <p:cNvPr id="32" name="Rectangle 31"/>
          <p:cNvSpPr/>
          <p:nvPr/>
        </p:nvSpPr>
        <p:spPr>
          <a:xfrm>
            <a:off x="2015716" y="1922361"/>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49 %</a:t>
            </a:r>
            <a:endParaRPr lang="en-US" dirty="0"/>
          </a:p>
        </p:txBody>
      </p:sp>
      <p:sp>
        <p:nvSpPr>
          <p:cNvPr id="33" name="Rectangle 32"/>
          <p:cNvSpPr/>
          <p:nvPr/>
        </p:nvSpPr>
        <p:spPr>
          <a:xfrm>
            <a:off x="2015716" y="2512589"/>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49 %</a:t>
            </a:r>
            <a:endParaRPr lang="en-US" dirty="0"/>
          </a:p>
        </p:txBody>
      </p:sp>
      <p:sp>
        <p:nvSpPr>
          <p:cNvPr id="34" name="Rectangle 33"/>
          <p:cNvSpPr/>
          <p:nvPr/>
        </p:nvSpPr>
        <p:spPr>
          <a:xfrm>
            <a:off x="2015715" y="3102677"/>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a:t>
            </a:r>
            <a:endParaRPr lang="en-US" dirty="0"/>
          </a:p>
        </p:txBody>
      </p:sp>
      <p:sp>
        <p:nvSpPr>
          <p:cNvPr id="37" name="TextBox 36"/>
          <p:cNvSpPr txBox="1"/>
          <p:nvPr/>
        </p:nvSpPr>
        <p:spPr>
          <a:xfrm>
            <a:off x="899592" y="1356632"/>
            <a:ext cx="3331425" cy="461665"/>
          </a:xfrm>
          <a:prstGeom prst="rect">
            <a:avLst/>
          </a:prstGeom>
          <a:noFill/>
        </p:spPr>
        <p:txBody>
          <a:bodyPr wrap="none" rtlCol="0">
            <a:spAutoFit/>
          </a:bodyPr>
          <a:lstStyle/>
          <a:p>
            <a:r>
              <a:rPr lang="en-US" sz="2400" dirty="0" smtClean="0"/>
              <a:t>One Query, Three Intents</a:t>
            </a:r>
            <a:endParaRPr lang="en-US" sz="2400" dirty="0"/>
          </a:p>
        </p:txBody>
      </p:sp>
      <p:grpSp>
        <p:nvGrpSpPr>
          <p:cNvPr id="56" name="Group 55"/>
          <p:cNvGrpSpPr/>
          <p:nvPr/>
        </p:nvGrpSpPr>
        <p:grpSpPr>
          <a:xfrm>
            <a:off x="1820674" y="4604746"/>
            <a:ext cx="699098" cy="1468406"/>
            <a:chOff x="2512275" y="4521965"/>
            <a:chExt cx="699098" cy="1468406"/>
          </a:xfrm>
        </p:grpSpPr>
        <p:sp>
          <p:nvSpPr>
            <p:cNvPr id="39" name="Rectangle 38"/>
            <p:cNvSpPr/>
            <p:nvPr/>
          </p:nvSpPr>
          <p:spPr>
            <a:xfrm>
              <a:off x="2519774" y="4521965"/>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40" name="Rectangle 39"/>
            <p:cNvSpPr/>
            <p:nvPr/>
          </p:nvSpPr>
          <p:spPr>
            <a:xfrm>
              <a:off x="2512275" y="5533171"/>
              <a:ext cx="691599"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1" name="Rectangle 40"/>
            <p:cNvSpPr/>
            <p:nvPr/>
          </p:nvSpPr>
          <p:spPr>
            <a:xfrm>
              <a:off x="2519774" y="5029115"/>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grpSp>
      <p:grpSp>
        <p:nvGrpSpPr>
          <p:cNvPr id="59" name="Group 58"/>
          <p:cNvGrpSpPr/>
          <p:nvPr/>
        </p:nvGrpSpPr>
        <p:grpSpPr>
          <a:xfrm>
            <a:off x="6501235" y="4618876"/>
            <a:ext cx="699497" cy="1431399"/>
            <a:chOff x="5976156" y="4521965"/>
            <a:chExt cx="699497" cy="1431399"/>
          </a:xfrm>
        </p:grpSpPr>
        <p:sp>
          <p:nvSpPr>
            <p:cNvPr id="42" name="Rectangle 41"/>
            <p:cNvSpPr/>
            <p:nvPr/>
          </p:nvSpPr>
          <p:spPr>
            <a:xfrm>
              <a:off x="5982881" y="5013176"/>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43" name="Rectangle 42"/>
            <p:cNvSpPr/>
            <p:nvPr/>
          </p:nvSpPr>
          <p:spPr>
            <a:xfrm>
              <a:off x="5976156" y="4521965"/>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44" name="Rectangle 43"/>
            <p:cNvSpPr/>
            <p:nvPr/>
          </p:nvSpPr>
          <p:spPr>
            <a:xfrm>
              <a:off x="5984054" y="5496164"/>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grpSp>
      <p:grpSp>
        <p:nvGrpSpPr>
          <p:cNvPr id="57" name="Group 56"/>
          <p:cNvGrpSpPr/>
          <p:nvPr/>
        </p:nvGrpSpPr>
        <p:grpSpPr>
          <a:xfrm>
            <a:off x="3385858" y="4620685"/>
            <a:ext cx="691602" cy="1452467"/>
            <a:chOff x="3680746" y="4521965"/>
            <a:chExt cx="691602" cy="1452467"/>
          </a:xfrm>
        </p:grpSpPr>
        <p:sp>
          <p:nvSpPr>
            <p:cNvPr id="45" name="Rectangle 44"/>
            <p:cNvSpPr/>
            <p:nvPr/>
          </p:nvSpPr>
          <p:spPr>
            <a:xfrm>
              <a:off x="3680749" y="4521965"/>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46" name="Rectangle 45"/>
            <p:cNvSpPr/>
            <p:nvPr/>
          </p:nvSpPr>
          <p:spPr>
            <a:xfrm>
              <a:off x="3680746" y="5517232"/>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47" name="Rectangle 46"/>
            <p:cNvSpPr/>
            <p:nvPr/>
          </p:nvSpPr>
          <p:spPr>
            <a:xfrm>
              <a:off x="3680749" y="5024028"/>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grpSp>
      <p:grpSp>
        <p:nvGrpSpPr>
          <p:cNvPr id="58" name="Group 57"/>
          <p:cNvGrpSpPr/>
          <p:nvPr/>
        </p:nvGrpSpPr>
        <p:grpSpPr>
          <a:xfrm>
            <a:off x="4943547" y="4618876"/>
            <a:ext cx="691602" cy="1431399"/>
            <a:chOff x="4860029" y="4521965"/>
            <a:chExt cx="691602" cy="1431399"/>
          </a:xfrm>
        </p:grpSpPr>
        <p:sp>
          <p:nvSpPr>
            <p:cNvPr id="48" name="Rectangle 47"/>
            <p:cNvSpPr/>
            <p:nvPr/>
          </p:nvSpPr>
          <p:spPr>
            <a:xfrm>
              <a:off x="4860032" y="5013176"/>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49" name="Rectangle 48"/>
            <p:cNvSpPr/>
            <p:nvPr/>
          </p:nvSpPr>
          <p:spPr>
            <a:xfrm>
              <a:off x="4860029" y="4521965"/>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50" name="Rectangle 49"/>
            <p:cNvSpPr/>
            <p:nvPr/>
          </p:nvSpPr>
          <p:spPr>
            <a:xfrm>
              <a:off x="4860030" y="5496164"/>
              <a:ext cx="691599"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grpSp>
      <p:grpSp>
        <p:nvGrpSpPr>
          <p:cNvPr id="54" name="Group 53"/>
          <p:cNvGrpSpPr/>
          <p:nvPr/>
        </p:nvGrpSpPr>
        <p:grpSpPr>
          <a:xfrm>
            <a:off x="4998232" y="1394245"/>
            <a:ext cx="3254587" cy="2165632"/>
            <a:chOff x="4998232" y="1394245"/>
            <a:chExt cx="3254587" cy="2165632"/>
          </a:xfrm>
        </p:grpSpPr>
        <p:sp>
          <p:nvSpPr>
            <p:cNvPr id="4" name="Rectangle 3"/>
            <p:cNvSpPr/>
            <p:nvPr/>
          </p:nvSpPr>
          <p:spPr>
            <a:xfrm>
              <a:off x="5350749" y="1879308"/>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50749" y="2470238"/>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00767" y="2512589"/>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00767" y="3102677"/>
              <a:ext cx="691599"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35" name="TextBox 34"/>
            <p:cNvSpPr txBox="1"/>
            <p:nvPr/>
          </p:nvSpPr>
          <p:spPr>
            <a:xfrm>
              <a:off x="4998232" y="1394245"/>
              <a:ext cx="1423788" cy="461665"/>
            </a:xfrm>
            <a:prstGeom prst="rect">
              <a:avLst/>
            </a:prstGeom>
            <a:noFill/>
          </p:spPr>
          <p:txBody>
            <a:bodyPr wrap="none" rtlCol="0">
              <a:spAutoFit/>
            </a:bodyPr>
            <a:lstStyle/>
            <a:p>
              <a:r>
                <a:rPr lang="en-US" sz="2400" dirty="0" smtClean="0"/>
                <a:t>Ranking A</a:t>
              </a:r>
              <a:endParaRPr lang="en-US" sz="2400" dirty="0"/>
            </a:p>
          </p:txBody>
        </p:sp>
        <p:sp>
          <p:nvSpPr>
            <p:cNvPr id="36" name="TextBox 35"/>
            <p:cNvSpPr txBox="1"/>
            <p:nvPr/>
          </p:nvSpPr>
          <p:spPr>
            <a:xfrm>
              <a:off x="6840252" y="1394245"/>
              <a:ext cx="1412567" cy="461665"/>
            </a:xfrm>
            <a:prstGeom prst="rect">
              <a:avLst/>
            </a:prstGeom>
            <a:noFill/>
          </p:spPr>
          <p:txBody>
            <a:bodyPr wrap="none" rtlCol="0">
              <a:spAutoFit/>
            </a:bodyPr>
            <a:lstStyle/>
            <a:p>
              <a:pPr algn="ctr"/>
              <a:r>
                <a:rPr lang="en-US" sz="2400" dirty="0" smtClean="0"/>
                <a:t>Ranking B</a:t>
              </a:r>
              <a:endParaRPr lang="en-US" sz="2400" dirty="0"/>
            </a:p>
          </p:txBody>
        </p:sp>
        <p:sp>
          <p:nvSpPr>
            <p:cNvPr id="51" name="Rectangle 50"/>
            <p:cNvSpPr/>
            <p:nvPr/>
          </p:nvSpPr>
          <p:spPr>
            <a:xfrm>
              <a:off x="5350748" y="3102677"/>
              <a:ext cx="691599"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53" name="Rectangle 52"/>
            <p:cNvSpPr/>
            <p:nvPr/>
          </p:nvSpPr>
          <p:spPr>
            <a:xfrm>
              <a:off x="7192834" y="1879308"/>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1561148" y="6074712"/>
            <a:ext cx="1210652" cy="369332"/>
          </a:xfrm>
          <a:prstGeom prst="rect">
            <a:avLst/>
          </a:prstGeom>
          <a:noFill/>
        </p:spPr>
        <p:txBody>
          <a:bodyPr wrap="none" rtlCol="0">
            <a:spAutoFit/>
          </a:bodyPr>
          <a:lstStyle/>
          <a:p>
            <a:r>
              <a:rPr lang="en-US" dirty="0" smtClean="0"/>
              <a:t>A gets 50%</a:t>
            </a:r>
            <a:endParaRPr lang="en-US" dirty="0"/>
          </a:p>
        </p:txBody>
      </p:sp>
      <p:sp>
        <p:nvSpPr>
          <p:cNvPr id="60" name="TextBox 59"/>
          <p:cNvSpPr txBox="1"/>
          <p:nvPr/>
        </p:nvSpPr>
        <p:spPr>
          <a:xfrm>
            <a:off x="3126332" y="6084004"/>
            <a:ext cx="1210652" cy="369332"/>
          </a:xfrm>
          <a:prstGeom prst="rect">
            <a:avLst/>
          </a:prstGeom>
          <a:noFill/>
        </p:spPr>
        <p:txBody>
          <a:bodyPr wrap="none" rtlCol="0">
            <a:spAutoFit/>
          </a:bodyPr>
          <a:lstStyle/>
          <a:p>
            <a:r>
              <a:rPr lang="en-US" dirty="0" smtClean="0"/>
              <a:t>A gets 49%</a:t>
            </a:r>
            <a:endParaRPr lang="en-US" dirty="0"/>
          </a:p>
        </p:txBody>
      </p:sp>
      <p:sp>
        <p:nvSpPr>
          <p:cNvPr id="61" name="TextBox 60"/>
          <p:cNvSpPr txBox="1"/>
          <p:nvPr/>
        </p:nvSpPr>
        <p:spPr>
          <a:xfrm>
            <a:off x="4684020" y="6084004"/>
            <a:ext cx="1210652" cy="369332"/>
          </a:xfrm>
          <a:prstGeom prst="rect">
            <a:avLst/>
          </a:prstGeom>
          <a:noFill/>
        </p:spPr>
        <p:txBody>
          <a:bodyPr wrap="none" rtlCol="0">
            <a:spAutoFit/>
          </a:bodyPr>
          <a:lstStyle/>
          <a:p>
            <a:r>
              <a:rPr lang="en-US" dirty="0" smtClean="0"/>
              <a:t>A gets 50%</a:t>
            </a:r>
            <a:endParaRPr lang="en-US" dirty="0"/>
          </a:p>
        </p:txBody>
      </p:sp>
      <p:sp>
        <p:nvSpPr>
          <p:cNvPr id="62" name="TextBox 61"/>
          <p:cNvSpPr txBox="1"/>
          <p:nvPr/>
        </p:nvSpPr>
        <p:spPr>
          <a:xfrm>
            <a:off x="6249606" y="6074712"/>
            <a:ext cx="1210652" cy="369332"/>
          </a:xfrm>
          <a:prstGeom prst="rect">
            <a:avLst/>
          </a:prstGeom>
          <a:noFill/>
        </p:spPr>
        <p:txBody>
          <a:bodyPr wrap="none" rtlCol="0">
            <a:spAutoFit/>
          </a:bodyPr>
          <a:lstStyle/>
          <a:p>
            <a:r>
              <a:rPr lang="en-US" dirty="0" smtClean="0"/>
              <a:t>A gets 49%</a:t>
            </a:r>
            <a:endParaRPr lang="en-US" dirty="0"/>
          </a:p>
        </p:txBody>
      </p:sp>
      <p:sp>
        <p:nvSpPr>
          <p:cNvPr id="63" name="TextBox 62"/>
          <p:cNvSpPr txBox="1"/>
          <p:nvPr/>
        </p:nvSpPr>
        <p:spPr>
          <a:xfrm>
            <a:off x="3211391" y="6345324"/>
            <a:ext cx="2656753" cy="461665"/>
          </a:xfrm>
          <a:prstGeom prst="rect">
            <a:avLst/>
          </a:prstGeom>
          <a:noFill/>
        </p:spPr>
        <p:txBody>
          <a:bodyPr wrap="none" rtlCol="0">
            <a:spAutoFit/>
          </a:bodyPr>
          <a:lstStyle/>
          <a:p>
            <a:r>
              <a:rPr lang="en-US" sz="2400" dirty="0" smtClean="0"/>
              <a:t>Ranking B is better?</a:t>
            </a:r>
            <a:endParaRPr lang="en-US" sz="2400" dirty="0"/>
          </a:p>
        </p:txBody>
      </p:sp>
      <p:grpSp>
        <p:nvGrpSpPr>
          <p:cNvPr id="88" name="Group 87"/>
          <p:cNvGrpSpPr/>
          <p:nvPr/>
        </p:nvGrpSpPr>
        <p:grpSpPr>
          <a:xfrm>
            <a:off x="242838" y="4169785"/>
            <a:ext cx="6957929" cy="369332"/>
            <a:chOff x="242838" y="4169785"/>
            <a:chExt cx="6957929" cy="369332"/>
          </a:xfrm>
        </p:grpSpPr>
        <p:grpSp>
          <p:nvGrpSpPr>
            <p:cNvPr id="77" name="Group 76"/>
            <p:cNvGrpSpPr/>
            <p:nvPr/>
          </p:nvGrpSpPr>
          <p:grpSpPr>
            <a:xfrm>
              <a:off x="1792193" y="4222195"/>
              <a:ext cx="720080" cy="309228"/>
              <a:chOff x="1792193" y="4222195"/>
              <a:chExt cx="720080" cy="309228"/>
            </a:xfrm>
          </p:grpSpPr>
          <p:sp>
            <p:nvSpPr>
              <p:cNvPr id="64" name="Oval 63"/>
              <p:cNvSpPr/>
              <p:nvPr/>
            </p:nvSpPr>
            <p:spPr>
              <a:xfrm>
                <a:off x="1792193" y="4222195"/>
                <a:ext cx="324036" cy="30922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65" name="Oval 64"/>
              <p:cNvSpPr/>
              <p:nvPr/>
            </p:nvSpPr>
            <p:spPr>
              <a:xfrm>
                <a:off x="2188237" y="4222195"/>
                <a:ext cx="324036" cy="30922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grpSp>
          <p:nvGrpSpPr>
            <p:cNvPr id="78" name="Group 77"/>
            <p:cNvGrpSpPr/>
            <p:nvPr/>
          </p:nvGrpSpPr>
          <p:grpSpPr>
            <a:xfrm>
              <a:off x="3341851" y="4222195"/>
              <a:ext cx="720080" cy="309228"/>
              <a:chOff x="1792193" y="4222195"/>
              <a:chExt cx="720080" cy="309228"/>
            </a:xfrm>
          </p:grpSpPr>
          <p:sp>
            <p:nvSpPr>
              <p:cNvPr id="79" name="Oval 78"/>
              <p:cNvSpPr/>
              <p:nvPr/>
            </p:nvSpPr>
            <p:spPr>
              <a:xfrm>
                <a:off x="1792193" y="4222195"/>
                <a:ext cx="324036" cy="30922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80" name="Oval 79"/>
              <p:cNvSpPr/>
              <p:nvPr/>
            </p:nvSpPr>
            <p:spPr>
              <a:xfrm>
                <a:off x="2188237" y="4222195"/>
                <a:ext cx="324036" cy="30922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grpSp>
        <p:grpSp>
          <p:nvGrpSpPr>
            <p:cNvPr id="81" name="Group 80"/>
            <p:cNvGrpSpPr/>
            <p:nvPr/>
          </p:nvGrpSpPr>
          <p:grpSpPr>
            <a:xfrm>
              <a:off x="4905283" y="4222195"/>
              <a:ext cx="720080" cy="309228"/>
              <a:chOff x="1792193" y="4222195"/>
              <a:chExt cx="720080" cy="309228"/>
            </a:xfrm>
          </p:grpSpPr>
          <p:sp>
            <p:nvSpPr>
              <p:cNvPr id="82" name="Oval 81"/>
              <p:cNvSpPr/>
              <p:nvPr/>
            </p:nvSpPr>
            <p:spPr>
              <a:xfrm>
                <a:off x="1792193" y="4222195"/>
                <a:ext cx="324036" cy="30922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3" name="Oval 82"/>
              <p:cNvSpPr/>
              <p:nvPr/>
            </p:nvSpPr>
            <p:spPr>
              <a:xfrm>
                <a:off x="2188237" y="4222195"/>
                <a:ext cx="324036" cy="30922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grpSp>
          <p:nvGrpSpPr>
            <p:cNvPr id="84" name="Group 83"/>
            <p:cNvGrpSpPr/>
            <p:nvPr/>
          </p:nvGrpSpPr>
          <p:grpSpPr>
            <a:xfrm>
              <a:off x="6480687" y="4219981"/>
              <a:ext cx="720080" cy="309228"/>
              <a:chOff x="1792193" y="4222195"/>
              <a:chExt cx="720080" cy="309228"/>
            </a:xfrm>
          </p:grpSpPr>
          <p:sp>
            <p:nvSpPr>
              <p:cNvPr id="85" name="Oval 84"/>
              <p:cNvSpPr/>
              <p:nvPr/>
            </p:nvSpPr>
            <p:spPr>
              <a:xfrm>
                <a:off x="1792193" y="4222195"/>
                <a:ext cx="324036" cy="30922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6" name="Oval 85"/>
              <p:cNvSpPr/>
              <p:nvPr/>
            </p:nvSpPr>
            <p:spPr>
              <a:xfrm>
                <a:off x="2188237" y="4222195"/>
                <a:ext cx="324036" cy="30922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grpSp>
        <p:sp>
          <p:nvSpPr>
            <p:cNvPr id="87" name="TextBox 86"/>
            <p:cNvSpPr txBox="1"/>
            <p:nvPr/>
          </p:nvSpPr>
          <p:spPr>
            <a:xfrm>
              <a:off x="242838" y="4169785"/>
              <a:ext cx="1318310" cy="369332"/>
            </a:xfrm>
            <a:prstGeom prst="rect">
              <a:avLst/>
            </a:prstGeom>
            <a:noFill/>
          </p:spPr>
          <p:txBody>
            <a:bodyPr wrap="none" rtlCol="0">
              <a:spAutoFit/>
            </a:bodyPr>
            <a:lstStyle/>
            <a:p>
              <a:r>
                <a:rPr lang="en-US" dirty="0" smtClean="0"/>
                <a:t>Coin Tosses:</a:t>
              </a:r>
              <a:endParaRPr lang="en-US" dirty="0"/>
            </a:p>
          </p:txBody>
        </p:sp>
      </p:grpSp>
      <p:grpSp>
        <p:nvGrpSpPr>
          <p:cNvPr id="6" name="Group 5"/>
          <p:cNvGrpSpPr/>
          <p:nvPr/>
        </p:nvGrpSpPr>
        <p:grpSpPr>
          <a:xfrm>
            <a:off x="5976156" y="2915652"/>
            <a:ext cx="3088054" cy="371691"/>
            <a:chOff x="5976156" y="2915652"/>
            <a:chExt cx="3088054" cy="371691"/>
          </a:xfrm>
        </p:grpSpPr>
        <p:sp>
          <p:nvSpPr>
            <p:cNvPr id="3" name="TextBox 2"/>
            <p:cNvSpPr txBox="1"/>
            <p:nvPr/>
          </p:nvSpPr>
          <p:spPr>
            <a:xfrm>
              <a:off x="5976156" y="2918011"/>
              <a:ext cx="1215846" cy="369332"/>
            </a:xfrm>
            <a:prstGeom prst="rect">
              <a:avLst/>
            </a:prstGeom>
            <a:noFill/>
          </p:spPr>
          <p:txBody>
            <a:bodyPr wrap="none" rtlCol="0">
              <a:spAutoFit/>
            </a:bodyPr>
            <a:lstStyle/>
            <a:p>
              <a:r>
                <a:rPr lang="en-US" dirty="0" smtClean="0"/>
                <a:t>98% happy</a:t>
              </a:r>
              <a:endParaRPr lang="en-US" dirty="0"/>
            </a:p>
          </p:txBody>
        </p:sp>
        <p:sp>
          <p:nvSpPr>
            <p:cNvPr id="66" name="TextBox 65"/>
            <p:cNvSpPr txBox="1"/>
            <p:nvPr/>
          </p:nvSpPr>
          <p:spPr>
            <a:xfrm>
              <a:off x="7848364" y="2915652"/>
              <a:ext cx="1215846" cy="369332"/>
            </a:xfrm>
            <a:prstGeom prst="rect">
              <a:avLst/>
            </a:prstGeom>
            <a:noFill/>
          </p:spPr>
          <p:txBody>
            <a:bodyPr wrap="none" rtlCol="0">
              <a:spAutoFit/>
            </a:bodyPr>
            <a:lstStyle/>
            <a:p>
              <a:r>
                <a:rPr lang="en-US" dirty="0" smtClean="0"/>
                <a:t>51% happy</a:t>
              </a:r>
              <a:endParaRPr lang="en-US" dirty="0"/>
            </a:p>
          </p:txBody>
        </p:sp>
      </p:grpSp>
    </p:spTree>
    <p:extLst>
      <p:ext uri="{BB962C8B-B14F-4D97-AF65-F5344CB8AC3E}">
        <p14:creationId xmlns:p14="http://schemas.microsoft.com/office/powerpoint/2010/main" val="4175445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 grpId="0"/>
      <p:bldP spid="60" grpId="0"/>
      <p:bldP spid="61" grpId="0"/>
      <p:bldP spid="62" grpId="0"/>
      <p:bldP spid="6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 Interleaving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Goals of interleaving</a:t>
            </a:r>
          </a:p>
          <a:p>
            <a:pPr lvl="1"/>
            <a:r>
              <a:rPr lang="en-US" dirty="0" smtClean="0"/>
              <a:t>Paired test to maximize sensitivity</a:t>
            </a:r>
          </a:p>
          <a:p>
            <a:pPr lvl="1"/>
            <a:r>
              <a:rPr lang="en-US" dirty="0" smtClean="0"/>
              <a:t>Fair comparison to maximize reliability</a:t>
            </a:r>
          </a:p>
          <a:p>
            <a:pPr lvl="1"/>
            <a:endParaRPr lang="en-US" sz="1900" dirty="0"/>
          </a:p>
          <a:p>
            <a:r>
              <a:rPr lang="en-US" dirty="0" smtClean="0"/>
              <a:t>There are multiple ways to interleave rankings</a:t>
            </a:r>
            <a:endParaRPr lang="en-US" dirty="0"/>
          </a:p>
          <a:p>
            <a:pPr lvl="1"/>
            <a:r>
              <a:rPr lang="en-US" dirty="0" smtClean="0"/>
              <a:t>We saw Team-Draft </a:t>
            </a:r>
            <a:r>
              <a:rPr lang="en-US" smtClean="0"/>
              <a:t>Interleaving earlier</a:t>
            </a:r>
            <a:endParaRPr lang="en-US" dirty="0" smtClean="0"/>
          </a:p>
          <a:p>
            <a:pPr lvl="1"/>
            <a:r>
              <a:rPr lang="en-US" dirty="0" smtClean="0"/>
              <a:t>Another way is Balanced Interleaving</a:t>
            </a:r>
          </a:p>
          <a:p>
            <a:pPr marL="457200" lvl="1" indent="0">
              <a:buNone/>
            </a:pPr>
            <a:r>
              <a:rPr lang="en-US" sz="2200" dirty="0"/>
              <a:t> </a:t>
            </a:r>
            <a:r>
              <a:rPr lang="en-US" sz="2200" dirty="0" smtClean="0"/>
              <a:t>    Other methods exist, e.g., [He et al. 2009;  Hofmann et al. 2011b]</a:t>
            </a:r>
          </a:p>
          <a:p>
            <a:pPr lvl="1"/>
            <a:endParaRPr lang="en-US" sz="1900" dirty="0" smtClean="0"/>
          </a:p>
          <a:p>
            <a:r>
              <a:rPr lang="en-US" dirty="0" smtClean="0"/>
              <a:t>There are multiple ways to assign credit for clicks</a:t>
            </a:r>
          </a:p>
          <a:p>
            <a:pPr lvl="1"/>
            <a:r>
              <a:rPr lang="en-US" dirty="0" smtClean="0"/>
              <a:t>We’ll see what the parameters are</a:t>
            </a:r>
          </a:p>
          <a:p>
            <a:pPr lvl="1"/>
            <a:endParaRPr lang="en-US" dirty="0"/>
          </a:p>
        </p:txBody>
      </p:sp>
    </p:spTree>
    <p:extLst>
      <p:ext uri="{BB962C8B-B14F-4D97-AF65-F5344CB8AC3E}">
        <p14:creationId xmlns:p14="http://schemas.microsoft.com/office/powerpoint/2010/main" val="73969888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Balanced Interleaving</a:t>
            </a:r>
            <a:endParaRPr lang="en-GB" dirty="0"/>
          </a:p>
        </p:txBody>
      </p:sp>
      <p:sp>
        <p:nvSpPr>
          <p:cNvPr id="6" name="TextBox 5"/>
          <p:cNvSpPr txBox="1"/>
          <p:nvPr/>
        </p:nvSpPr>
        <p:spPr>
          <a:xfrm>
            <a:off x="142844" y="1142984"/>
            <a:ext cx="4000528" cy="3293209"/>
          </a:xfrm>
          <a:prstGeom prst="rect">
            <a:avLst/>
          </a:prstGeom>
          <a:solidFill>
            <a:srgbClr val="92D050"/>
          </a:solidFill>
          <a:ln>
            <a:solidFill>
              <a:schemeClr val="tx1"/>
            </a:solidFill>
          </a:ln>
        </p:spPr>
        <p:txBody>
          <a:bodyPr wrap="square" rtlCol="0">
            <a:spAutoFit/>
          </a:bodyPr>
          <a:lstStyle/>
          <a:p>
            <a:pPr algn="ctr"/>
            <a:r>
              <a:rPr lang="en-GB" sz="1600" b="1" dirty="0" smtClean="0">
                <a:latin typeface="Calibri" pitchFamily="34" charset="0"/>
              </a:rPr>
              <a:t>Ranking A</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buAutoNum type="arabicPeriod" startAt="2"/>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buAutoNum type="arabicPeriod" startAt="3"/>
            </a:pPr>
            <a:r>
              <a:rPr lang="en-GB" sz="1600" dirty="0" smtClean="0">
                <a:latin typeface="Calibri" pitchFamily="34" charset="0"/>
              </a:rPr>
              <a:t>Napa Valley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4.	Been There | Tips | Napa Valley</a:t>
            </a:r>
          </a:p>
          <a:p>
            <a:pPr marL="342900" indent="-342900"/>
            <a:r>
              <a:rPr lang="en-GB" sz="1600" dirty="0" smtClean="0">
                <a:latin typeface="Calibri" pitchFamily="34" charset="0"/>
              </a:rPr>
              <a:t>	www.ivebeenthere.co.uk/tips/16681</a:t>
            </a:r>
          </a:p>
          <a:p>
            <a:pPr marL="342900" indent="-342900"/>
            <a:r>
              <a:rPr lang="en-GB" sz="1600" dirty="0" smtClean="0">
                <a:latin typeface="Calibri" pitchFamily="34" charset="0"/>
              </a:rPr>
              <a:t>5.	Napa Valley Wineries and Wine</a:t>
            </a:r>
          </a:p>
          <a:p>
            <a:pPr marL="342900" indent="-342900"/>
            <a:r>
              <a:rPr lang="en-GB" sz="1600" dirty="0" smtClean="0">
                <a:latin typeface="Calibri" pitchFamily="34" charset="0"/>
              </a:rPr>
              <a:t>	www.napavintners.com</a:t>
            </a:r>
          </a:p>
          <a:p>
            <a:pPr marL="342900" indent="-342900"/>
            <a:r>
              <a:rPr lang="en-GB" sz="1600" dirty="0" smtClean="0">
                <a:latin typeface="Calibri" pitchFamily="34" charset="0"/>
              </a:rPr>
              <a:t>6.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p:txBody>
      </p:sp>
      <p:sp>
        <p:nvSpPr>
          <p:cNvPr id="7" name="TextBox 6"/>
          <p:cNvSpPr txBox="1"/>
          <p:nvPr/>
        </p:nvSpPr>
        <p:spPr>
          <a:xfrm>
            <a:off x="4929190" y="1142984"/>
            <a:ext cx="3929122" cy="3293209"/>
          </a:xfrm>
          <a:prstGeom prst="rect">
            <a:avLst/>
          </a:prstGeom>
          <a:solidFill>
            <a:schemeClr val="accent1"/>
          </a:solidFill>
          <a:ln>
            <a:solidFill>
              <a:schemeClr val="tx1"/>
            </a:solidFill>
          </a:ln>
        </p:spPr>
        <p:txBody>
          <a:bodyPr wrap="square" rtlCol="0">
            <a:spAutoFit/>
          </a:bodyPr>
          <a:lstStyle/>
          <a:p>
            <a:pPr algn="ctr"/>
            <a:r>
              <a:rPr lang="en-GB" sz="1600" b="1" dirty="0" smtClean="0">
                <a:latin typeface="Calibri" pitchFamily="34" charset="0"/>
              </a:rPr>
              <a:t>Ranking B</a:t>
            </a:r>
          </a:p>
          <a:p>
            <a:pPr marL="342900" indent="-342900"/>
            <a:r>
              <a:rPr lang="en-GB" sz="1600" dirty="0" smtClean="0">
                <a:latin typeface="Calibri" pitchFamily="34" charset="0"/>
              </a:rPr>
              <a:t>1.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r>
              <a:rPr lang="en-GB" sz="1600" dirty="0" smtClean="0">
                <a:latin typeface="Calibri" pitchFamily="34" charset="0"/>
              </a:rPr>
              <a:t>2.	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3.	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r>
              <a:rPr lang="en-GB" sz="1600" dirty="0" smtClean="0">
                <a:latin typeface="Calibri" pitchFamily="34" charset="0"/>
              </a:rPr>
              <a:t>4.	Napa Valley Hotels – Bed and Breakfast...</a:t>
            </a:r>
          </a:p>
          <a:p>
            <a:pPr marL="342900" indent="-342900"/>
            <a:r>
              <a:rPr lang="en-GB" sz="1600" dirty="0" smtClean="0">
                <a:latin typeface="Calibri" pitchFamily="34" charset="0"/>
              </a:rPr>
              <a:t>	www.napalinks.com</a:t>
            </a:r>
          </a:p>
          <a:p>
            <a:pPr marL="342900" indent="-342900"/>
            <a:r>
              <a:rPr lang="en-GB" sz="1600" dirty="0" smtClean="0">
                <a:latin typeface="Calibri" pitchFamily="34" charset="0"/>
              </a:rPr>
              <a:t>5.	NapaValley.org</a:t>
            </a:r>
          </a:p>
          <a:p>
            <a:pPr marL="342900" indent="-342900"/>
            <a:r>
              <a:rPr lang="en-GB" sz="1600" dirty="0" smtClean="0">
                <a:latin typeface="Calibri" pitchFamily="34" charset="0"/>
              </a:rPr>
              <a:t>	www.napavalley.org</a:t>
            </a:r>
          </a:p>
          <a:p>
            <a:pPr marL="342900" indent="-342900"/>
            <a:r>
              <a:rPr lang="en-GB" sz="1600" dirty="0" smtClean="0">
                <a:latin typeface="Calibri" pitchFamily="34" charset="0"/>
              </a:rPr>
              <a:t>6.	The Napa Valley Marathon</a:t>
            </a:r>
          </a:p>
          <a:p>
            <a:pPr marL="342900" indent="-342900"/>
            <a:r>
              <a:rPr lang="en-GB" sz="1600" dirty="0" smtClean="0">
                <a:latin typeface="Calibri" pitchFamily="34" charset="0"/>
              </a:rPr>
              <a:t>	www.napavalleymarathon.org</a:t>
            </a:r>
            <a:endParaRPr lang="en-GB" sz="1600" dirty="0">
              <a:latin typeface="Calibri" pitchFamily="34" charset="0"/>
            </a:endParaRPr>
          </a:p>
        </p:txBody>
      </p:sp>
      <p:sp>
        <p:nvSpPr>
          <p:cNvPr id="14" name="Rectangle 13"/>
          <p:cNvSpPr/>
          <p:nvPr/>
        </p:nvSpPr>
        <p:spPr>
          <a:xfrm>
            <a:off x="2571736" y="3143248"/>
            <a:ext cx="4000528" cy="371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643174" y="3429000"/>
            <a:ext cx="3857652" cy="5000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71736" y="3143248"/>
            <a:ext cx="4000528" cy="3785652"/>
          </a:xfrm>
          <a:prstGeom prst="rect">
            <a:avLst/>
          </a:prstGeom>
          <a:noFill/>
          <a:ln>
            <a:solidFill>
              <a:schemeClr val="tx1"/>
            </a:solidFill>
          </a:ln>
        </p:spPr>
        <p:txBody>
          <a:bodyPr wrap="square" rtlCol="0">
            <a:spAutoFit/>
          </a:bodyPr>
          <a:lstStyle/>
          <a:p>
            <a:pPr algn="ctr"/>
            <a:r>
              <a:rPr lang="en-GB" sz="1600" b="1" dirty="0" smtClean="0">
                <a:latin typeface="Calibri" pitchFamily="34" charset="0"/>
              </a:rPr>
              <a:t>Presented Ranking</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2.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buAutoNum type="arabicPeriod" startAt="3"/>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buAutoNum type="arabicPeriod" startAt="4"/>
            </a:pPr>
            <a:r>
              <a:rPr lang="en-GB" sz="1600" dirty="0" smtClean="0">
                <a:latin typeface="Calibri" pitchFamily="34" charset="0"/>
              </a:rPr>
              <a:t>Napa Valley College</a:t>
            </a:r>
          </a:p>
          <a:p>
            <a:pPr marL="342900" indent="-342900"/>
            <a:r>
              <a:rPr lang="en-GB" sz="1600" dirty="0" smtClean="0">
                <a:latin typeface="Calibri" pitchFamily="34" charset="0"/>
              </a:rPr>
              <a:t>	www.napavalley.edu/homex.asp</a:t>
            </a:r>
          </a:p>
          <a:p>
            <a:pPr marL="342900" indent="-342900">
              <a:buAutoNum type="arabicPeriod" startAt="5"/>
            </a:pPr>
            <a:r>
              <a:rPr lang="en-GB" sz="1600" dirty="0" smtClean="0">
                <a:latin typeface="Calibri" pitchFamily="34" charset="0"/>
              </a:rPr>
              <a:t>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buAutoNum type="arabicPeriod" startAt="6"/>
            </a:pPr>
            <a:r>
              <a:rPr lang="en-GB" sz="1600" dirty="0" smtClean="0">
                <a:latin typeface="Calibri" pitchFamily="34" charset="0"/>
              </a:rPr>
              <a:t>Been There | Tips | Napa Valley</a:t>
            </a:r>
          </a:p>
          <a:p>
            <a:pPr marL="342900" indent="-342900"/>
            <a:r>
              <a:rPr lang="en-GB" sz="1600" dirty="0" smtClean="0">
                <a:latin typeface="Calibri" pitchFamily="34" charset="0"/>
              </a:rPr>
              <a:t>	www.ivebeenthere.co.uk/tips/16681</a:t>
            </a:r>
          </a:p>
          <a:p>
            <a:pPr marL="342900" indent="-342900">
              <a:buAutoNum type="arabicPeriod" startAt="7"/>
            </a:pPr>
            <a:r>
              <a:rPr lang="en-GB" sz="1600" dirty="0" smtClean="0">
                <a:latin typeface="Calibri" pitchFamily="34" charset="0"/>
              </a:rPr>
              <a:t>Napa Valley Hotels – Bed and Breakfast...</a:t>
            </a:r>
          </a:p>
          <a:p>
            <a:pPr marL="342900" indent="-342900"/>
            <a:r>
              <a:rPr lang="en-GB" sz="1600" dirty="0" smtClean="0">
                <a:latin typeface="Calibri" pitchFamily="34" charset="0"/>
              </a:rPr>
              <a:t>	www.napalinks.com	</a:t>
            </a:r>
          </a:p>
        </p:txBody>
      </p:sp>
      <p:sp>
        <p:nvSpPr>
          <p:cNvPr id="19" name="Right Arrow 18"/>
          <p:cNvSpPr/>
          <p:nvPr/>
        </p:nvSpPr>
        <p:spPr>
          <a:xfrm>
            <a:off x="4643438" y="1142984"/>
            <a:ext cx="500066" cy="4286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10800000">
            <a:off x="4000496" y="1142984"/>
            <a:ext cx="500066" cy="4286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643174" y="3429000"/>
            <a:ext cx="3857652"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607700" y="6459959"/>
            <a:ext cx="1523174" cy="369332"/>
          </a:xfrm>
          <a:prstGeom prst="rect">
            <a:avLst/>
          </a:prstGeom>
          <a:noFill/>
        </p:spPr>
        <p:txBody>
          <a:bodyPr wrap="none" rtlCol="0">
            <a:spAutoFit/>
          </a:bodyPr>
          <a:lstStyle/>
          <a:p>
            <a:r>
              <a:rPr lang="en-US" dirty="0" smtClean="0"/>
              <a:t>[</a:t>
            </a:r>
            <a:r>
              <a:rPr lang="en-US" dirty="0" err="1" smtClean="0"/>
              <a:t>Joachims</a:t>
            </a:r>
            <a:r>
              <a:rPr lang="en-US" dirty="0" smtClean="0"/>
              <a:t> ‘02]</a:t>
            </a:r>
            <a:endParaRPr lang="en-US" dirty="0"/>
          </a:p>
        </p:txBody>
      </p:sp>
    </p:spTree>
    <p:extLst>
      <p:ext uri="{BB962C8B-B14F-4D97-AF65-F5344CB8AC3E}">
        <p14:creationId xmlns:p14="http://schemas.microsoft.com/office/powerpoint/2010/main" val="284569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1.66512E-7 L -0.00034 0.05805 " pathEditMode="relative" rAng="0" ptsTypes="AA">
                                      <p:cBhvr>
                                        <p:cTn id="6" dur="1000" fill="hold"/>
                                        <p:tgtEl>
                                          <p:spTgt spid="20"/>
                                        </p:tgtEl>
                                        <p:attrNameLst>
                                          <p:attrName>ppt_x</p:attrName>
                                          <p:attrName>ppt_y</p:attrName>
                                        </p:attrNameLst>
                                      </p:cBhvr>
                                      <p:rCtr x="0" y="29"/>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0 3.80204E-6 L 0 0.07539 " pathEditMode="relative" rAng="0" ptsTypes="AA">
                                      <p:cBhvr>
                                        <p:cTn id="9" dur="1000" fill="hold"/>
                                        <p:tgtEl>
                                          <p:spTgt spid="21"/>
                                        </p:tgtEl>
                                        <p:attrNameLst>
                                          <p:attrName>ppt_x</p:attrName>
                                          <p:attrName>ppt_y</p:attrName>
                                        </p:attrNameLst>
                                      </p:cBhvr>
                                      <p:rCtr x="0" y="38"/>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5.55556E-7 1.66512E-7 L 5.55556E-7 0.05805 " pathEditMode="relative" rAng="0" ptsTypes="AA">
                                      <p:cBhvr>
                                        <p:cTn id="13" dur="1000" fill="hold"/>
                                        <p:tgtEl>
                                          <p:spTgt spid="19"/>
                                        </p:tgtEl>
                                        <p:attrNameLst>
                                          <p:attrName>ppt_x</p:attrName>
                                          <p:attrName>ppt_y</p:attrName>
                                        </p:attrNameLst>
                                      </p:cBhvr>
                                      <p:rCtr x="0" y="29"/>
                                    </p:animMotion>
                                  </p:childTnLst>
                                </p:cTn>
                              </p:par>
                            </p:childTnLst>
                          </p:cTn>
                        </p:par>
                        <p:par>
                          <p:cTn id="14" fill="hold">
                            <p:stCondLst>
                              <p:cond delay="1000"/>
                            </p:stCondLst>
                            <p:childTnLst>
                              <p:par>
                                <p:cTn id="15" presetID="42" presetClass="path" presetSubtype="0" accel="50000" decel="50000" fill="hold" grpId="1" nodeType="afterEffect">
                                  <p:stCondLst>
                                    <p:cond delay="0"/>
                                  </p:stCondLst>
                                  <p:childTnLst>
                                    <p:animMotion origin="layout" path="M 0 0.07539 L 0 0.14893 " pathEditMode="relative" rAng="0" ptsTypes="AA">
                                      <p:cBhvr>
                                        <p:cTn id="16" dur="1000" fill="hold"/>
                                        <p:tgtEl>
                                          <p:spTgt spid="21"/>
                                        </p:tgtEl>
                                        <p:attrNameLst>
                                          <p:attrName>ppt_x</p:attrName>
                                          <p:attrName>ppt_y</p:attrName>
                                        </p:attrNameLst>
                                      </p:cBhvr>
                                      <p:rCtr x="0" y="37"/>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0.00034 0.05804 L -0.00034 0.12904 " pathEditMode="relative" rAng="0" ptsTypes="AA">
                                      <p:cBhvr>
                                        <p:cTn id="20" dur="1000" fill="hold"/>
                                        <p:tgtEl>
                                          <p:spTgt spid="20"/>
                                        </p:tgtEl>
                                        <p:attrNameLst>
                                          <p:attrName>ppt_x</p:attrName>
                                          <p:attrName>ppt_y</p:attrName>
                                        </p:attrNameLst>
                                      </p:cBhvr>
                                      <p:rCtr x="0" y="35"/>
                                    </p:animMotion>
                                  </p:childTnLst>
                                </p:cTn>
                              </p:par>
                            </p:childTnLst>
                          </p:cTn>
                        </p:par>
                        <p:par>
                          <p:cTn id="21" fill="hold">
                            <p:stCondLst>
                              <p:cond delay="1000"/>
                            </p:stCondLst>
                            <p:childTnLst>
                              <p:par>
                                <p:cTn id="22" presetID="42" presetClass="path" presetSubtype="0" accel="50000" decel="50000" fill="hold" grpId="2" nodeType="afterEffect">
                                  <p:stCondLst>
                                    <p:cond delay="0"/>
                                  </p:stCondLst>
                                  <p:childTnLst>
                                    <p:animMotion origin="layout" path="M 0 0.14893 L 0 0.21184 " pathEditMode="relative" rAng="0" ptsTypes="AA">
                                      <p:cBhvr>
                                        <p:cTn id="23" dur="1000" fill="hold"/>
                                        <p:tgtEl>
                                          <p:spTgt spid="21"/>
                                        </p:tgtEl>
                                        <p:attrNameLst>
                                          <p:attrName>ppt_x</p:attrName>
                                          <p:attrName>ppt_y</p:attrName>
                                        </p:attrNameLst>
                                      </p:cBhvr>
                                      <p:rCtr x="0" y="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1" nodeType="clickEffect">
                                  <p:stCondLst>
                                    <p:cond delay="0"/>
                                  </p:stCondLst>
                                  <p:childTnLst>
                                    <p:animMotion origin="layout" path="M 5.55556E-7 0.05804 L 5.55556E-7 0.12904 " pathEditMode="relative" rAng="0" ptsTypes="AA">
                                      <p:cBhvr>
                                        <p:cTn id="27" dur="1000" fill="hold"/>
                                        <p:tgtEl>
                                          <p:spTgt spid="19"/>
                                        </p:tgtEl>
                                        <p:attrNameLst>
                                          <p:attrName>ppt_x</p:attrName>
                                          <p:attrName>ppt_y</p:attrName>
                                        </p:attrNameLst>
                                      </p:cBhvr>
                                      <p:rCtr x="0" y="35"/>
                                    </p:animMotion>
                                  </p:childTnLst>
                                </p:cTn>
                              </p:par>
                            </p:childTnLst>
                          </p:cTn>
                        </p:par>
                        <p:par>
                          <p:cTn id="28" fill="hold">
                            <p:stCondLst>
                              <p:cond delay="1000"/>
                            </p:stCondLst>
                            <p:childTnLst>
                              <p:par>
                                <p:cTn id="29" presetID="4"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childTnLst>
                          </p:cTn>
                        </p:par>
                        <p:par>
                          <p:cTn id="32" fill="hold">
                            <p:stCondLst>
                              <p:cond delay="1500"/>
                            </p:stCondLst>
                            <p:childTnLst>
                              <p:par>
                                <p:cTn id="33" presetID="4" presetClass="exit" presetSubtype="16" fill="hold" grpId="1" nodeType="afterEffect">
                                  <p:stCondLst>
                                    <p:cond delay="0"/>
                                  </p:stCondLst>
                                  <p:childTnLst>
                                    <p:animEffect transition="out" filter="box(in)">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2" nodeType="clickEffect">
                                  <p:stCondLst>
                                    <p:cond delay="0"/>
                                  </p:stCondLst>
                                  <p:childTnLst>
                                    <p:animMotion origin="layout" path="M -0.00035 0.12905 L -0.00035 0.19681 " pathEditMode="relative" rAng="0" ptsTypes="AA">
                                      <p:cBhvr>
                                        <p:cTn id="39" dur="1000" fill="hold"/>
                                        <p:tgtEl>
                                          <p:spTgt spid="20"/>
                                        </p:tgtEl>
                                        <p:attrNameLst>
                                          <p:attrName>ppt_x</p:attrName>
                                          <p:attrName>ppt_y</p:attrName>
                                        </p:attrNameLst>
                                      </p:cBhvr>
                                      <p:rCtr x="0" y="34"/>
                                    </p:animMotion>
                                  </p:childTnLst>
                                </p:cTn>
                              </p:par>
                            </p:childTnLst>
                          </p:cTn>
                        </p:par>
                        <p:par>
                          <p:cTn id="40" fill="hold">
                            <p:stCondLst>
                              <p:cond delay="1000"/>
                            </p:stCondLst>
                            <p:childTnLst>
                              <p:par>
                                <p:cTn id="41" presetID="42" presetClass="path" presetSubtype="0" accel="50000" decel="50000" fill="hold" grpId="3" nodeType="afterEffect">
                                  <p:stCondLst>
                                    <p:cond delay="0"/>
                                  </p:stCondLst>
                                  <p:childTnLst>
                                    <p:animMotion origin="layout" path="M 0 0.21184 L 0 0.28515 " pathEditMode="relative" rAng="0" ptsTypes="AA">
                                      <p:cBhvr>
                                        <p:cTn id="42" dur="1000" fill="hold"/>
                                        <p:tgtEl>
                                          <p:spTgt spid="21"/>
                                        </p:tgtEl>
                                        <p:attrNameLst>
                                          <p:attrName>ppt_x</p:attrName>
                                          <p:attrName>ppt_y</p:attrName>
                                        </p:attrNameLst>
                                      </p:cBhvr>
                                      <p:rCtr x="0" y="3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2" nodeType="clickEffect">
                                  <p:stCondLst>
                                    <p:cond delay="0"/>
                                  </p:stCondLst>
                                  <p:childTnLst>
                                    <p:animMotion origin="layout" path="M 5.55556E-7 0.12905 L 5.55556E-7 0.19681 " pathEditMode="relative" rAng="0" ptsTypes="AA">
                                      <p:cBhvr>
                                        <p:cTn id="46" dur="1000" fill="hold"/>
                                        <p:tgtEl>
                                          <p:spTgt spid="19"/>
                                        </p:tgtEl>
                                        <p:attrNameLst>
                                          <p:attrName>ppt_x</p:attrName>
                                          <p:attrName>ppt_y</p:attrName>
                                        </p:attrNameLst>
                                      </p:cBhvr>
                                      <p:rCtr x="0" y="34"/>
                                    </p:animMotion>
                                  </p:childTnLst>
                                </p:cTn>
                              </p:par>
                            </p:childTnLst>
                          </p:cTn>
                        </p:par>
                        <p:par>
                          <p:cTn id="47" fill="hold">
                            <p:stCondLst>
                              <p:cond delay="1000"/>
                            </p:stCondLst>
                            <p:childTnLst>
                              <p:par>
                                <p:cTn id="48" presetID="42" presetClass="path" presetSubtype="0" accel="50000" decel="50000" fill="hold" grpId="4" nodeType="afterEffect">
                                  <p:stCondLst>
                                    <p:cond delay="0"/>
                                  </p:stCondLst>
                                  <p:childTnLst>
                                    <p:animMotion origin="layout" path="M 0 0.28515 L 0 0.35869 " pathEditMode="relative" rAng="0" ptsTypes="AA">
                                      <p:cBhvr>
                                        <p:cTn id="49" dur="1000" fill="hold"/>
                                        <p:tgtEl>
                                          <p:spTgt spid="21"/>
                                        </p:tgtEl>
                                        <p:attrNameLst>
                                          <p:attrName>ppt_x</p:attrName>
                                          <p:attrName>ppt_y</p:attrName>
                                        </p:attrNameLst>
                                      </p:cBhvr>
                                      <p:rCtr x="0" y="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19" grpId="0" animBg="1"/>
      <p:bldP spid="19" grpId="1" animBg="1"/>
      <p:bldP spid="19" grpId="2" animBg="1"/>
      <p:bldP spid="20" grpId="0" animBg="1"/>
      <p:bldP spid="20" grpId="1" animBg="1"/>
      <p:bldP spid="20" grpId="2" animBg="1"/>
      <p:bldP spid="21" grpId="0" animBg="1"/>
      <p:bldP spid="21" grpId="1" animBg="1"/>
      <p:bldP spid="21" grpId="2" animBg="1"/>
      <p:bldP spid="21" grpId="3" animBg="1"/>
      <p:bldP spid="21" grpId="4"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Balanced Interleaving</a:t>
            </a:r>
            <a:endParaRPr lang="en-GB" dirty="0"/>
          </a:p>
        </p:txBody>
      </p:sp>
      <p:sp>
        <p:nvSpPr>
          <p:cNvPr id="6" name="TextBox 5"/>
          <p:cNvSpPr txBox="1"/>
          <p:nvPr/>
        </p:nvSpPr>
        <p:spPr>
          <a:xfrm>
            <a:off x="142844" y="1142984"/>
            <a:ext cx="4000528" cy="3293209"/>
          </a:xfrm>
          <a:prstGeom prst="rect">
            <a:avLst/>
          </a:prstGeom>
          <a:solidFill>
            <a:srgbClr val="92D050"/>
          </a:solidFill>
          <a:ln>
            <a:solidFill>
              <a:schemeClr val="tx1"/>
            </a:solidFill>
          </a:ln>
        </p:spPr>
        <p:txBody>
          <a:bodyPr wrap="square" rtlCol="0">
            <a:spAutoFit/>
          </a:bodyPr>
          <a:lstStyle/>
          <a:p>
            <a:pPr algn="ctr"/>
            <a:r>
              <a:rPr lang="en-GB" sz="1600" b="1" dirty="0" smtClean="0">
                <a:latin typeface="Calibri" pitchFamily="34" charset="0"/>
              </a:rPr>
              <a:t>Ranking A</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buAutoNum type="arabicPeriod" startAt="2"/>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buAutoNum type="arabicPeriod" startAt="3"/>
            </a:pPr>
            <a:r>
              <a:rPr lang="en-GB" sz="1600" dirty="0" smtClean="0">
                <a:latin typeface="Calibri" pitchFamily="34" charset="0"/>
              </a:rPr>
              <a:t>Napa Valley College</a:t>
            </a:r>
          </a:p>
          <a:p>
            <a:pPr marL="342900" indent="-342900"/>
            <a:r>
              <a:rPr lang="en-GB" sz="1600" dirty="0" smtClean="0">
                <a:latin typeface="Calibri" pitchFamily="34" charset="0"/>
              </a:rPr>
              <a:t>	www.napavalley.edu/homex.asp</a:t>
            </a:r>
          </a:p>
          <a:p>
            <a:pPr marL="342900" indent="-342900"/>
            <a:r>
              <a:rPr lang="en-GB" sz="1600" dirty="0" smtClean="0">
                <a:latin typeface="Calibri" pitchFamily="34" charset="0"/>
              </a:rPr>
              <a:t>4.	Been There | Tips | Napa Valley</a:t>
            </a:r>
          </a:p>
          <a:p>
            <a:pPr marL="342900" indent="-342900"/>
            <a:r>
              <a:rPr lang="en-GB" sz="1600" dirty="0" smtClean="0">
                <a:latin typeface="Calibri" pitchFamily="34" charset="0"/>
              </a:rPr>
              <a:t>	www.ivebeenthere.co.uk/tips/16681</a:t>
            </a:r>
          </a:p>
          <a:p>
            <a:pPr marL="342900" indent="-342900"/>
            <a:r>
              <a:rPr lang="en-GB" sz="1600" dirty="0" smtClean="0">
                <a:latin typeface="Calibri" pitchFamily="34" charset="0"/>
              </a:rPr>
              <a:t>5.	Napa Valley Wineries and Wine</a:t>
            </a:r>
          </a:p>
          <a:p>
            <a:pPr marL="342900" indent="-342900"/>
            <a:r>
              <a:rPr lang="en-GB" sz="1600" dirty="0" smtClean="0">
                <a:latin typeface="Calibri" pitchFamily="34" charset="0"/>
              </a:rPr>
              <a:t>	www.napavintners.com</a:t>
            </a:r>
          </a:p>
          <a:p>
            <a:pPr marL="342900" indent="-342900"/>
            <a:r>
              <a:rPr lang="en-GB" sz="1600" dirty="0" smtClean="0">
                <a:latin typeface="Calibri" pitchFamily="34" charset="0"/>
              </a:rPr>
              <a:t>6.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p:txBody>
      </p:sp>
      <p:sp>
        <p:nvSpPr>
          <p:cNvPr id="7" name="TextBox 6"/>
          <p:cNvSpPr txBox="1"/>
          <p:nvPr/>
        </p:nvSpPr>
        <p:spPr>
          <a:xfrm>
            <a:off x="4929190" y="1142984"/>
            <a:ext cx="3929122" cy="3293209"/>
          </a:xfrm>
          <a:prstGeom prst="rect">
            <a:avLst/>
          </a:prstGeom>
          <a:solidFill>
            <a:schemeClr val="accent1"/>
          </a:solidFill>
          <a:ln>
            <a:solidFill>
              <a:schemeClr val="tx1"/>
            </a:solidFill>
          </a:ln>
        </p:spPr>
        <p:txBody>
          <a:bodyPr wrap="square" rtlCol="0">
            <a:spAutoFit/>
          </a:bodyPr>
          <a:lstStyle/>
          <a:p>
            <a:pPr algn="ctr"/>
            <a:r>
              <a:rPr lang="en-GB" sz="1600" b="1" dirty="0" smtClean="0">
                <a:latin typeface="Calibri" pitchFamily="34" charset="0"/>
              </a:rPr>
              <a:t>Ranking B</a:t>
            </a:r>
          </a:p>
          <a:p>
            <a:pPr marL="342900" indent="-342900"/>
            <a:r>
              <a:rPr lang="en-GB" sz="1600" dirty="0" smtClean="0">
                <a:latin typeface="Calibri" pitchFamily="34" charset="0"/>
              </a:rPr>
              <a:t>1.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r>
              <a:rPr lang="en-GB" sz="1600" dirty="0" smtClean="0">
                <a:latin typeface="Calibri" pitchFamily="34" charset="0"/>
              </a:rPr>
              <a:t>2.	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3.	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r>
              <a:rPr lang="en-GB" sz="1600" dirty="0" smtClean="0">
                <a:latin typeface="Calibri" pitchFamily="34" charset="0"/>
              </a:rPr>
              <a:t>4.	Napa Valley Hotels – Bed and Breakfast...</a:t>
            </a:r>
          </a:p>
          <a:p>
            <a:pPr marL="342900" indent="-342900"/>
            <a:r>
              <a:rPr lang="en-GB" sz="1600" dirty="0" smtClean="0">
                <a:latin typeface="Calibri" pitchFamily="34" charset="0"/>
              </a:rPr>
              <a:t>	www.napalinks.com</a:t>
            </a:r>
          </a:p>
          <a:p>
            <a:pPr marL="342900" indent="-342900"/>
            <a:r>
              <a:rPr lang="en-GB" sz="1600" dirty="0" smtClean="0">
                <a:latin typeface="Calibri" pitchFamily="34" charset="0"/>
              </a:rPr>
              <a:t>5.	NapaValley.org</a:t>
            </a:r>
          </a:p>
          <a:p>
            <a:pPr marL="342900" indent="-342900"/>
            <a:r>
              <a:rPr lang="en-GB" sz="1600" dirty="0" smtClean="0">
                <a:latin typeface="Calibri" pitchFamily="34" charset="0"/>
              </a:rPr>
              <a:t>	www.napavalley.org</a:t>
            </a:r>
          </a:p>
          <a:p>
            <a:pPr marL="342900" indent="-342900"/>
            <a:r>
              <a:rPr lang="en-GB" sz="1600" dirty="0" smtClean="0">
                <a:latin typeface="Calibri" pitchFamily="34" charset="0"/>
              </a:rPr>
              <a:t>6.	The Napa Valley Marathon</a:t>
            </a:r>
          </a:p>
          <a:p>
            <a:pPr marL="342900" indent="-342900"/>
            <a:r>
              <a:rPr lang="en-GB" sz="1600" dirty="0" smtClean="0">
                <a:latin typeface="Calibri" pitchFamily="34" charset="0"/>
              </a:rPr>
              <a:t>	www.napavalleymarathon.org</a:t>
            </a:r>
            <a:endParaRPr lang="en-GB" sz="1600" dirty="0">
              <a:latin typeface="Calibri" pitchFamily="34" charset="0"/>
            </a:endParaRPr>
          </a:p>
        </p:txBody>
      </p:sp>
      <p:cxnSp>
        <p:nvCxnSpPr>
          <p:cNvPr id="11" name="Straight Connector 10"/>
          <p:cNvCxnSpPr/>
          <p:nvPr/>
        </p:nvCxnSpPr>
        <p:spPr>
          <a:xfrm>
            <a:off x="0" y="2916230"/>
            <a:ext cx="421481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14876" y="2928934"/>
            <a:ext cx="428628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63785" y="3143248"/>
            <a:ext cx="4000528" cy="2805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5" name="Rectangle 14"/>
          <p:cNvSpPr/>
          <p:nvPr/>
        </p:nvSpPr>
        <p:spPr>
          <a:xfrm>
            <a:off x="2571736" y="4429132"/>
            <a:ext cx="4000528" cy="5000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571736" y="3929066"/>
            <a:ext cx="4000528" cy="500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571736" y="5357826"/>
            <a:ext cx="4000528" cy="500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571736" y="4929198"/>
            <a:ext cx="4000528" cy="5000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71736" y="6357958"/>
            <a:ext cx="4000528"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571736" y="3429000"/>
            <a:ext cx="4000528" cy="500066"/>
          </a:xfrm>
          <a:prstGeom prst="rect">
            <a:avLst/>
          </a:prstGeom>
          <a:gradFill flip="none" rotWithShape="1">
            <a:gsLst>
              <a:gs pos="51000">
                <a:schemeClr val="accent1"/>
              </a:gs>
              <a:gs pos="49000">
                <a:srgbClr val="92D050"/>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63785" y="3148596"/>
            <a:ext cx="4000528" cy="3785652"/>
          </a:xfrm>
          <a:prstGeom prst="rect">
            <a:avLst/>
          </a:prstGeom>
          <a:noFill/>
          <a:ln>
            <a:solidFill>
              <a:schemeClr val="tx1"/>
            </a:solidFill>
          </a:ln>
        </p:spPr>
        <p:txBody>
          <a:bodyPr wrap="square" rtlCol="0">
            <a:spAutoFit/>
          </a:bodyPr>
          <a:lstStyle/>
          <a:p>
            <a:pPr algn="ctr"/>
            <a:r>
              <a:rPr lang="en-GB" sz="1600" b="1" dirty="0" smtClean="0">
                <a:latin typeface="Calibri" pitchFamily="34" charset="0"/>
              </a:rPr>
              <a:t>Presented Ranking</a:t>
            </a:r>
          </a:p>
          <a:p>
            <a:pPr marL="342900" indent="-342900">
              <a:buAutoNum type="arabicPeriod"/>
            </a:pPr>
            <a:r>
              <a:rPr lang="en-GB" sz="1600" dirty="0" smtClean="0">
                <a:latin typeface="Calibri" pitchFamily="34" charset="0"/>
              </a:rPr>
              <a:t>Napa Valley – The authority for lodging...</a:t>
            </a:r>
          </a:p>
          <a:p>
            <a:pPr marL="342900" indent="-342900"/>
            <a:r>
              <a:rPr lang="en-GB" sz="1600" dirty="0" smtClean="0">
                <a:latin typeface="Calibri" pitchFamily="34" charset="0"/>
              </a:rPr>
              <a:t>	www.napavalley.com</a:t>
            </a:r>
          </a:p>
          <a:p>
            <a:pPr marL="342900" indent="-342900"/>
            <a:r>
              <a:rPr lang="en-GB" sz="1600" dirty="0" smtClean="0">
                <a:latin typeface="Calibri" pitchFamily="34" charset="0"/>
              </a:rPr>
              <a:t>2.	Napa Country, California – Wikipedia</a:t>
            </a:r>
          </a:p>
          <a:p>
            <a:pPr marL="342900" indent="-342900"/>
            <a:r>
              <a:rPr lang="en-GB" sz="1600" dirty="0" smtClean="0">
                <a:latin typeface="Calibri" pitchFamily="34" charset="0"/>
              </a:rPr>
              <a:t>	en.wikipedia.org/wiki/</a:t>
            </a:r>
            <a:r>
              <a:rPr lang="en-GB" sz="1600" dirty="0" err="1" smtClean="0">
                <a:latin typeface="Calibri" pitchFamily="34" charset="0"/>
              </a:rPr>
              <a:t>Napa_Valley</a:t>
            </a:r>
            <a:endParaRPr lang="en-GB" sz="1600" dirty="0" smtClean="0">
              <a:latin typeface="Calibri" pitchFamily="34" charset="0"/>
            </a:endParaRPr>
          </a:p>
          <a:p>
            <a:pPr marL="342900" indent="-342900">
              <a:buAutoNum type="arabicPeriod" startAt="3"/>
            </a:pPr>
            <a:r>
              <a:rPr lang="en-GB" sz="1600" dirty="0" smtClean="0">
                <a:latin typeface="Calibri" pitchFamily="34" charset="0"/>
              </a:rPr>
              <a:t>Napa Valley Wineries – Plan your wine...</a:t>
            </a:r>
          </a:p>
          <a:p>
            <a:pPr marL="342900" indent="-342900"/>
            <a:r>
              <a:rPr lang="en-GB" sz="1600" dirty="0" smtClean="0">
                <a:latin typeface="Calibri" pitchFamily="34" charset="0"/>
              </a:rPr>
              <a:t>	www.napavalley.com/wineries</a:t>
            </a:r>
          </a:p>
          <a:p>
            <a:pPr marL="342900" indent="-342900">
              <a:buAutoNum type="arabicPeriod" startAt="4"/>
            </a:pPr>
            <a:r>
              <a:rPr lang="en-GB" sz="1600" dirty="0" smtClean="0">
                <a:latin typeface="Calibri" pitchFamily="34" charset="0"/>
              </a:rPr>
              <a:t>Napa Valley College</a:t>
            </a:r>
          </a:p>
          <a:p>
            <a:pPr marL="342900" indent="-342900"/>
            <a:r>
              <a:rPr lang="en-GB" sz="1600" dirty="0" smtClean="0">
                <a:latin typeface="Calibri" pitchFamily="34" charset="0"/>
              </a:rPr>
              <a:t>	www.napavalley.edu/homex.asp</a:t>
            </a:r>
          </a:p>
          <a:p>
            <a:pPr marL="342900" indent="-342900">
              <a:buAutoNum type="arabicPeriod" startAt="5"/>
            </a:pPr>
            <a:r>
              <a:rPr lang="en-GB" sz="1600" dirty="0" smtClean="0">
                <a:latin typeface="Calibri" pitchFamily="34" charset="0"/>
              </a:rPr>
              <a:t>Napa: The Story of an American Eden...</a:t>
            </a:r>
          </a:p>
          <a:p>
            <a:pPr marL="342900" indent="-342900"/>
            <a:r>
              <a:rPr lang="en-GB" sz="1600" dirty="0" smtClean="0">
                <a:latin typeface="Calibri" pitchFamily="34" charset="0"/>
              </a:rPr>
              <a:t>	books.google.co.uk/</a:t>
            </a:r>
            <a:r>
              <a:rPr lang="en-GB" sz="1600" dirty="0" err="1" smtClean="0">
                <a:latin typeface="Calibri" pitchFamily="34" charset="0"/>
              </a:rPr>
              <a:t>books?isbn</a:t>
            </a:r>
            <a:r>
              <a:rPr lang="en-GB" sz="1600" dirty="0" smtClean="0">
                <a:latin typeface="Calibri" pitchFamily="34" charset="0"/>
              </a:rPr>
              <a:t>=...</a:t>
            </a:r>
          </a:p>
          <a:p>
            <a:pPr marL="342900" indent="-342900">
              <a:buAutoNum type="arabicPeriod" startAt="6"/>
            </a:pPr>
            <a:r>
              <a:rPr lang="en-GB" sz="1600" dirty="0" smtClean="0">
                <a:latin typeface="Calibri" pitchFamily="34" charset="0"/>
              </a:rPr>
              <a:t>Been There | Tips | Napa Valley</a:t>
            </a:r>
          </a:p>
          <a:p>
            <a:pPr marL="342900" indent="-342900"/>
            <a:r>
              <a:rPr lang="en-GB" sz="1600" dirty="0" smtClean="0">
                <a:latin typeface="Calibri" pitchFamily="34" charset="0"/>
              </a:rPr>
              <a:t>	www.ivebeenthere.co.uk/tips/16681</a:t>
            </a:r>
          </a:p>
          <a:p>
            <a:pPr marL="342900" indent="-342900">
              <a:buAutoNum type="arabicPeriod" startAt="7"/>
            </a:pPr>
            <a:r>
              <a:rPr lang="en-GB" sz="1600" dirty="0" smtClean="0">
                <a:latin typeface="Calibri" pitchFamily="34" charset="0"/>
              </a:rPr>
              <a:t>Napa Valley Hotels – Bed and Breakfast...</a:t>
            </a:r>
          </a:p>
          <a:p>
            <a:pPr marL="342900" indent="-342900"/>
            <a:r>
              <a:rPr lang="en-GB" sz="1600" dirty="0" smtClean="0">
                <a:latin typeface="Calibri" pitchFamily="34" charset="0"/>
              </a:rPr>
              <a:t>	www.napalinks.com	</a:t>
            </a:r>
          </a:p>
        </p:txBody>
      </p:sp>
      <p:cxnSp>
        <p:nvCxnSpPr>
          <p:cNvPr id="10" name="Straight Connector 9"/>
          <p:cNvCxnSpPr/>
          <p:nvPr/>
        </p:nvCxnSpPr>
        <p:spPr>
          <a:xfrm>
            <a:off x="2214546" y="5857892"/>
            <a:ext cx="464347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563785" y="3429000"/>
            <a:ext cx="4000528" cy="500066"/>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571736" y="5429264"/>
            <a:ext cx="4000528" cy="428628"/>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563785" y="3429000"/>
            <a:ext cx="4000528" cy="500066"/>
          </a:xfrm>
          <a:prstGeom prst="rect">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xplosion 1 26"/>
          <p:cNvSpPr/>
          <p:nvPr/>
        </p:nvSpPr>
        <p:spPr>
          <a:xfrm>
            <a:off x="6929454" y="873090"/>
            <a:ext cx="1878054" cy="912825"/>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Winner!</a:t>
            </a:r>
            <a:endParaRPr lang="en-GB" dirty="0">
              <a:solidFill>
                <a:schemeClr val="tx1"/>
              </a:solidFill>
            </a:endParaRPr>
          </a:p>
        </p:txBody>
      </p:sp>
      <p:sp>
        <p:nvSpPr>
          <p:cNvPr id="21" name="Explosion 1 20"/>
          <p:cNvSpPr/>
          <p:nvPr/>
        </p:nvSpPr>
        <p:spPr>
          <a:xfrm rot="-1200000">
            <a:off x="6357950" y="5072074"/>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
        <p:nvSpPr>
          <p:cNvPr id="20" name="Explosion 1 19"/>
          <p:cNvSpPr/>
          <p:nvPr/>
        </p:nvSpPr>
        <p:spPr>
          <a:xfrm rot="-1200000">
            <a:off x="6314991" y="3172143"/>
            <a:ext cx="1143008" cy="7858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a:t>
            </a:r>
            <a:endParaRPr lang="en-GB" dirty="0">
              <a:solidFill>
                <a:schemeClr val="tx1"/>
              </a:solidFill>
            </a:endParaRPr>
          </a:p>
        </p:txBody>
      </p:sp>
      <p:sp>
        <p:nvSpPr>
          <p:cNvPr id="25" name="TextBox 24"/>
          <p:cNvSpPr txBox="1"/>
          <p:nvPr/>
        </p:nvSpPr>
        <p:spPr>
          <a:xfrm>
            <a:off x="7607700" y="6459959"/>
            <a:ext cx="1523174" cy="369332"/>
          </a:xfrm>
          <a:prstGeom prst="rect">
            <a:avLst/>
          </a:prstGeom>
          <a:noFill/>
        </p:spPr>
        <p:txBody>
          <a:bodyPr wrap="none" rtlCol="0">
            <a:spAutoFit/>
          </a:bodyPr>
          <a:lstStyle/>
          <a:p>
            <a:r>
              <a:rPr lang="en-US" dirty="0" smtClean="0"/>
              <a:t>[</a:t>
            </a:r>
            <a:r>
              <a:rPr lang="en-US" dirty="0" err="1" smtClean="0"/>
              <a:t>Joachims</a:t>
            </a:r>
            <a:r>
              <a:rPr lang="en-US" dirty="0" smtClean="0"/>
              <a:t> ‘02]</a:t>
            </a:r>
            <a:endParaRPr lang="en-US" dirty="0"/>
          </a:p>
        </p:txBody>
      </p:sp>
    </p:spTree>
    <p:extLst>
      <p:ext uri="{BB962C8B-B14F-4D97-AF65-F5344CB8AC3E}">
        <p14:creationId xmlns:p14="http://schemas.microsoft.com/office/powerpoint/2010/main" val="3828366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grpId="1" nodeType="clickEffect">
                                  <p:stCondLst>
                                    <p:cond delay="0"/>
                                  </p:stCondLst>
                                  <p:childTnLst>
                                    <p:animMotion origin="layout" path="M 0 3.56152E-6 L 0.2559 -0.21994 " pathEditMode="relative" rAng="0" ptsTypes="AA">
                                      <p:cBhvr>
                                        <p:cTn id="40" dur="2000" fill="hold"/>
                                        <p:tgtEl>
                                          <p:spTgt spid="24"/>
                                        </p:tgtEl>
                                        <p:attrNameLst>
                                          <p:attrName>ppt_x</p:attrName>
                                          <p:attrName>ppt_y</p:attrName>
                                        </p:attrNameLst>
                                      </p:cBhvr>
                                      <p:rCtr x="12800" y="-11000"/>
                                    </p:animMotion>
                                  </p:childTnLst>
                                </p:cTn>
                              </p:par>
                              <p:par>
                                <p:cTn id="41" presetID="56" presetClass="path" presetSubtype="0" accel="50000" decel="50000" fill="hold" grpId="1" nodeType="withEffect">
                                  <p:stCondLst>
                                    <p:cond delay="0"/>
                                  </p:stCondLst>
                                  <p:childTnLst>
                                    <p:animMotion origin="layout" path="M 0 3.56152E-6 L -0.26389 -0.28816 " pathEditMode="relative" rAng="0" ptsTypes="AA">
                                      <p:cBhvr>
                                        <p:cTn id="42" dur="2000" fill="hold"/>
                                        <p:tgtEl>
                                          <p:spTgt spid="22"/>
                                        </p:tgtEl>
                                        <p:attrNameLst>
                                          <p:attrName>ppt_x</p:attrName>
                                          <p:attrName>ppt_y</p:attrName>
                                        </p:attrNameLst>
                                      </p:cBhvr>
                                      <p:rCtr x="-13200" y="-14400"/>
                                    </p:animMotion>
                                  </p:childTnLst>
                                </p:cTn>
                              </p:par>
                              <p:par>
                                <p:cTn id="43" presetID="56" presetClass="path" presetSubtype="0" accel="50000" decel="50000" fill="hold" grpId="1" nodeType="withEffect">
                                  <p:stCondLst>
                                    <p:cond delay="0"/>
                                  </p:stCondLst>
                                  <p:childTnLst>
                                    <p:animMotion origin="layout" path="M 0 4.58834E-6 L 0.2559 -0.43271 " pathEditMode="relative" rAng="0" ptsTypes="AA">
                                      <p:cBhvr>
                                        <p:cTn id="44" dur="2000" fill="hold"/>
                                        <p:tgtEl>
                                          <p:spTgt spid="23"/>
                                        </p:tgtEl>
                                        <p:attrNameLst>
                                          <p:attrName>ppt_x</p:attrName>
                                          <p:attrName>ppt_y</p:attrName>
                                        </p:attrNameLst>
                                      </p:cBhvr>
                                      <p:rCtr x="12800" y="-21600"/>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2" grpId="0" animBg="1"/>
      <p:bldP spid="22" grpId="0" animBg="1"/>
      <p:bldP spid="22" grpId="1" animBg="1"/>
      <p:bldP spid="23" grpId="0" animBg="1"/>
      <p:bldP spid="23" grpId="1" animBg="1"/>
      <p:bldP spid="24" grpId="0" animBg="1"/>
      <p:bldP spid="24" grpId="1" animBg="1"/>
      <p:bldP spid="27" grpId="0" animBg="1"/>
      <p:bldP spid="21" grpId="0" animBg="1"/>
      <p:bldP spid="2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Clicking is subtle</a:t>
            </a:r>
            <a:endParaRPr lang="en-US" dirty="0"/>
          </a:p>
        </p:txBody>
      </p:sp>
      <p:sp>
        <p:nvSpPr>
          <p:cNvPr id="5" name="Rectangle 4"/>
          <p:cNvSpPr/>
          <p:nvPr/>
        </p:nvSpPr>
        <p:spPr>
          <a:xfrm>
            <a:off x="3052309" y="1717819"/>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99792" y="1232756"/>
            <a:ext cx="1423788" cy="461665"/>
          </a:xfrm>
          <a:prstGeom prst="rect">
            <a:avLst/>
          </a:prstGeom>
          <a:noFill/>
        </p:spPr>
        <p:txBody>
          <a:bodyPr wrap="none" rtlCol="0">
            <a:spAutoFit/>
          </a:bodyPr>
          <a:lstStyle/>
          <a:p>
            <a:r>
              <a:rPr lang="en-US" sz="2400" dirty="0" smtClean="0"/>
              <a:t>Ranking A</a:t>
            </a:r>
            <a:endParaRPr lang="en-US" sz="2400" dirty="0"/>
          </a:p>
        </p:txBody>
      </p:sp>
      <p:sp>
        <p:nvSpPr>
          <p:cNvPr id="12" name="TextBox 11"/>
          <p:cNvSpPr txBox="1"/>
          <p:nvPr/>
        </p:nvSpPr>
        <p:spPr>
          <a:xfrm>
            <a:off x="4541812" y="1232756"/>
            <a:ext cx="1412567" cy="461665"/>
          </a:xfrm>
          <a:prstGeom prst="rect">
            <a:avLst/>
          </a:prstGeom>
          <a:noFill/>
        </p:spPr>
        <p:txBody>
          <a:bodyPr wrap="none" rtlCol="0">
            <a:spAutoFit/>
          </a:bodyPr>
          <a:lstStyle/>
          <a:p>
            <a:pPr algn="ctr"/>
            <a:r>
              <a:rPr lang="en-US" sz="2400" dirty="0" smtClean="0"/>
              <a:t>Ranking B</a:t>
            </a:r>
            <a:endParaRPr lang="en-US" sz="2400" dirty="0"/>
          </a:p>
        </p:txBody>
      </p:sp>
      <p:sp>
        <p:nvSpPr>
          <p:cNvPr id="14" name="TextBox 13"/>
          <p:cNvSpPr txBox="1"/>
          <p:nvPr/>
        </p:nvSpPr>
        <p:spPr>
          <a:xfrm>
            <a:off x="2879812" y="3501008"/>
            <a:ext cx="2872774" cy="461665"/>
          </a:xfrm>
          <a:prstGeom prst="rect">
            <a:avLst/>
          </a:prstGeom>
          <a:noFill/>
        </p:spPr>
        <p:txBody>
          <a:bodyPr wrap="none" rtlCol="0">
            <a:spAutoFit/>
          </a:bodyPr>
          <a:lstStyle/>
          <a:p>
            <a:r>
              <a:rPr lang="en-US" sz="2400" dirty="0" smtClean="0"/>
              <a:t>Balanced Interleaving</a:t>
            </a:r>
            <a:endParaRPr lang="en-US" sz="2400" dirty="0"/>
          </a:p>
        </p:txBody>
      </p:sp>
      <p:sp>
        <p:nvSpPr>
          <p:cNvPr id="15" name="Right Arrow 14"/>
          <p:cNvSpPr/>
          <p:nvPr/>
        </p:nvSpPr>
        <p:spPr>
          <a:xfrm>
            <a:off x="2487758" y="1723023"/>
            <a:ext cx="500066" cy="4286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052309" y="2308749"/>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52309" y="2888940"/>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02294" y="2308749"/>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337744" y="1728227"/>
            <a:ext cx="500066" cy="4286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902295" y="2888940"/>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02295" y="1723023"/>
            <a:ext cx="691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02498" y="4039508"/>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02498" y="4593704"/>
            <a:ext cx="691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02497" y="5132040"/>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 28"/>
          <p:cNvSpPr/>
          <p:nvPr/>
        </p:nvSpPr>
        <p:spPr>
          <a:xfrm rot="-1200000">
            <a:off x="4920574" y="3986832"/>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grpSp>
        <p:nvGrpSpPr>
          <p:cNvPr id="39" name="Group 38"/>
          <p:cNvGrpSpPr/>
          <p:nvPr/>
        </p:nvGrpSpPr>
        <p:grpSpPr>
          <a:xfrm>
            <a:off x="5840348" y="4056871"/>
            <a:ext cx="1900004" cy="369332"/>
            <a:chOff x="5840348" y="4272895"/>
            <a:chExt cx="1900004" cy="369332"/>
          </a:xfrm>
        </p:grpSpPr>
        <p:sp>
          <p:nvSpPr>
            <p:cNvPr id="28" name="Right Arrow 27"/>
            <p:cNvSpPr/>
            <p:nvPr/>
          </p:nvSpPr>
          <p:spPr>
            <a:xfrm>
              <a:off x="5840348" y="4384609"/>
              <a:ext cx="274250" cy="1738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141837" y="4272895"/>
              <a:ext cx="1598515" cy="369332"/>
            </a:xfrm>
            <a:prstGeom prst="rect">
              <a:avLst/>
            </a:prstGeom>
            <a:noFill/>
          </p:spPr>
          <p:txBody>
            <a:bodyPr wrap="none" rtlCol="0">
              <a:spAutoFit/>
            </a:bodyPr>
            <a:lstStyle/>
            <a:p>
              <a:r>
                <a:rPr lang="en-US" dirty="0" smtClean="0"/>
                <a:t>Ranking A wins</a:t>
              </a:r>
              <a:endParaRPr lang="en-US" dirty="0"/>
            </a:p>
          </p:txBody>
        </p:sp>
      </p:grpSp>
      <p:sp>
        <p:nvSpPr>
          <p:cNvPr id="32" name="Explosion 1 31"/>
          <p:cNvSpPr/>
          <p:nvPr/>
        </p:nvSpPr>
        <p:spPr>
          <a:xfrm rot="-1200000">
            <a:off x="4921882" y="4562896"/>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grpSp>
        <p:nvGrpSpPr>
          <p:cNvPr id="40" name="Group 39"/>
          <p:cNvGrpSpPr/>
          <p:nvPr/>
        </p:nvGrpSpPr>
        <p:grpSpPr>
          <a:xfrm>
            <a:off x="5841656" y="4632935"/>
            <a:ext cx="1891989" cy="369332"/>
            <a:chOff x="5841656" y="4848959"/>
            <a:chExt cx="1891989" cy="369332"/>
          </a:xfrm>
        </p:grpSpPr>
        <p:sp>
          <p:nvSpPr>
            <p:cNvPr id="31" name="Right Arrow 30"/>
            <p:cNvSpPr/>
            <p:nvPr/>
          </p:nvSpPr>
          <p:spPr>
            <a:xfrm>
              <a:off x="5841656" y="4960673"/>
              <a:ext cx="274250" cy="1738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143145" y="4848959"/>
              <a:ext cx="1590500" cy="369332"/>
            </a:xfrm>
            <a:prstGeom prst="rect">
              <a:avLst/>
            </a:prstGeom>
            <a:noFill/>
          </p:spPr>
          <p:txBody>
            <a:bodyPr wrap="none" rtlCol="0">
              <a:spAutoFit/>
            </a:bodyPr>
            <a:lstStyle/>
            <a:p>
              <a:r>
                <a:rPr lang="en-US" dirty="0" smtClean="0"/>
                <a:t>Ranking B wins</a:t>
              </a:r>
              <a:endParaRPr lang="en-US" dirty="0"/>
            </a:p>
          </p:txBody>
        </p:sp>
      </p:grpSp>
      <p:sp>
        <p:nvSpPr>
          <p:cNvPr id="35" name="Explosion 1 34"/>
          <p:cNvSpPr/>
          <p:nvPr/>
        </p:nvSpPr>
        <p:spPr>
          <a:xfrm rot="-1200000">
            <a:off x="4927763" y="5099729"/>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grpSp>
        <p:nvGrpSpPr>
          <p:cNvPr id="41" name="Group 40"/>
          <p:cNvGrpSpPr/>
          <p:nvPr/>
        </p:nvGrpSpPr>
        <p:grpSpPr>
          <a:xfrm>
            <a:off x="5847537" y="5169768"/>
            <a:ext cx="1900004" cy="369332"/>
            <a:chOff x="5847537" y="5385792"/>
            <a:chExt cx="1900004" cy="369332"/>
          </a:xfrm>
        </p:grpSpPr>
        <p:sp>
          <p:nvSpPr>
            <p:cNvPr id="34" name="Right Arrow 33"/>
            <p:cNvSpPr/>
            <p:nvPr/>
          </p:nvSpPr>
          <p:spPr>
            <a:xfrm>
              <a:off x="5847537" y="5497506"/>
              <a:ext cx="274250" cy="1738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149026" y="5385792"/>
              <a:ext cx="1598515" cy="369332"/>
            </a:xfrm>
            <a:prstGeom prst="rect">
              <a:avLst/>
            </a:prstGeom>
            <a:noFill/>
          </p:spPr>
          <p:txBody>
            <a:bodyPr wrap="none" rtlCol="0">
              <a:spAutoFit/>
            </a:bodyPr>
            <a:lstStyle/>
            <a:p>
              <a:r>
                <a:rPr lang="en-US" dirty="0" smtClean="0"/>
                <a:t>Ranking A wins</a:t>
              </a:r>
              <a:endParaRPr lang="en-US" dirty="0"/>
            </a:p>
          </p:txBody>
        </p:sp>
      </p:grpSp>
      <p:cxnSp>
        <p:nvCxnSpPr>
          <p:cNvPr id="37" name="Straight Connector 36"/>
          <p:cNvCxnSpPr/>
          <p:nvPr/>
        </p:nvCxnSpPr>
        <p:spPr>
          <a:xfrm>
            <a:off x="2193394" y="2239280"/>
            <a:ext cx="421481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193394" y="2815344"/>
            <a:ext cx="421481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85502" y="5949280"/>
            <a:ext cx="5417189" cy="461665"/>
          </a:xfrm>
          <a:prstGeom prst="rect">
            <a:avLst/>
          </a:prstGeom>
          <a:noFill/>
        </p:spPr>
        <p:txBody>
          <a:bodyPr wrap="none" rtlCol="0">
            <a:spAutoFit/>
          </a:bodyPr>
          <a:lstStyle/>
          <a:p>
            <a:r>
              <a:rPr lang="en-US" sz="2400" dirty="0" smtClean="0"/>
              <a:t>Random clicks          A wins 2/3 of the time</a:t>
            </a:r>
            <a:endParaRPr lang="en-US" sz="2400" dirty="0"/>
          </a:p>
        </p:txBody>
      </p:sp>
      <p:sp>
        <p:nvSpPr>
          <p:cNvPr id="43" name="Right Arrow 42"/>
          <p:cNvSpPr/>
          <p:nvPr/>
        </p:nvSpPr>
        <p:spPr>
          <a:xfrm>
            <a:off x="4026549" y="6093205"/>
            <a:ext cx="274250" cy="1738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43"/>
          <p:cNvSpPr/>
          <p:nvPr/>
        </p:nvSpPr>
        <p:spPr>
          <a:xfrm>
            <a:off x="1627510" y="4341820"/>
            <a:ext cx="923437" cy="923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tx1"/>
                </a:solidFill>
              </a:rPr>
              <a:t>A</a:t>
            </a:r>
            <a:endParaRPr lang="en-GB" sz="4800" dirty="0">
              <a:solidFill>
                <a:schemeClr val="tx1"/>
              </a:solidFill>
            </a:endParaRPr>
          </a:p>
        </p:txBody>
      </p:sp>
    </p:spTree>
    <p:extLst>
      <p:ext uri="{BB962C8B-B14F-4D97-AF65-F5344CB8AC3E}">
        <p14:creationId xmlns:p14="http://schemas.microsoft.com/office/powerpoint/2010/main" val="3591026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1.06176E-6 L -0.00156 0.08628 " pathEditMode="relative" rAng="0" ptsTypes="AA">
                                      <p:cBhvr>
                                        <p:cTn id="6" dur="1000" fill="hold"/>
                                        <p:tgtEl>
                                          <p:spTgt spid="15"/>
                                        </p:tgtEl>
                                        <p:attrNameLst>
                                          <p:attrName>ppt_x</p:attrName>
                                          <p:attrName>ppt_y</p:attrName>
                                        </p:attrNameLst>
                                      </p:cBhvr>
                                      <p:rCtr x="-87" y="4303"/>
                                    </p:animMotion>
                                  </p:childTnLst>
                                </p:cTn>
                              </p:par>
                              <p:par>
                                <p:cTn id="7" presetID="1" presetClass="entr" presetSubtype="0" fill="hold" grpId="0" nodeType="withEffect">
                                  <p:stCondLst>
                                    <p:cond delay="50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5E-6 -1.06176E-6 L -0.00156 0.08628 " pathEditMode="relative" rAng="0" ptsTypes="AA">
                                      <p:cBhvr>
                                        <p:cTn id="12" dur="1000" fill="hold"/>
                                        <p:tgtEl>
                                          <p:spTgt spid="21"/>
                                        </p:tgtEl>
                                        <p:attrNameLst>
                                          <p:attrName>ppt_x</p:attrName>
                                          <p:attrName>ppt_y</p:attrName>
                                        </p:attrNameLst>
                                      </p:cBhvr>
                                      <p:rCtr x="-87" y="4303"/>
                                    </p:animMotion>
                                  </p:childTnLst>
                                </p:cTn>
                              </p:par>
                              <p:par>
                                <p:cTn id="13" presetID="1" presetClass="entr" presetSubtype="0"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00156 0.08628 L -0.00156 0.16493 " pathEditMode="relative" rAng="0" ptsTypes="AA">
                                      <p:cBhvr>
                                        <p:cTn id="18" dur="1000" fill="hold"/>
                                        <p:tgtEl>
                                          <p:spTgt spid="15"/>
                                        </p:tgtEl>
                                        <p:attrNameLst>
                                          <p:attrName>ppt_x</p:attrName>
                                          <p:attrName>ppt_y</p:attrName>
                                        </p:attrNameLst>
                                      </p:cBhvr>
                                      <p:rCtr x="0" y="3932"/>
                                    </p:animMotion>
                                  </p:childTnLst>
                                </p:cTn>
                              </p:par>
                              <p:par>
                                <p:cTn id="19" presetID="1" presetClass="entr" presetSubtype="0" fill="hold" grpId="0" nodeType="withEffect">
                                  <p:stCondLst>
                                    <p:cond delay="50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00156 0.08628 L -0.00156 0.16493 " pathEditMode="relative" rAng="0" ptsTypes="AA">
                                      <p:cBhvr>
                                        <p:cTn id="24" dur="1000" fill="hold"/>
                                        <p:tgtEl>
                                          <p:spTgt spid="21"/>
                                        </p:tgtEl>
                                        <p:attrNameLst>
                                          <p:attrName>ppt_x</p:attrName>
                                          <p:attrName>ppt_y</p:attrName>
                                        </p:attrNameLst>
                                      </p:cBhvr>
                                      <p:rCtr x="0" y="3932"/>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3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21" grpId="0" animBg="1"/>
      <p:bldP spid="21" grpId="1" animBg="1"/>
      <p:bldP spid="21" grpId="2" animBg="1"/>
      <p:bldP spid="24" grpId="0" animBg="1"/>
      <p:bldP spid="25" grpId="0" animBg="1"/>
      <p:bldP spid="26" grpId="0" animBg="1"/>
      <p:bldP spid="29" grpId="0" animBg="1"/>
      <p:bldP spid="29" grpId="1" animBg="1"/>
      <p:bldP spid="29" grpId="2" animBg="1"/>
      <p:bldP spid="32" grpId="0" animBg="1"/>
      <p:bldP spid="32" grpId="1" animBg="1"/>
      <p:bldP spid="32" grpId="2" animBg="1"/>
      <p:bldP spid="35" grpId="0" animBg="1"/>
      <p:bldP spid="35" grpId="1" animBg="1"/>
      <p:bldP spid="42" grpId="0"/>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Offline Evaluation</a:t>
            </a:r>
            <a:endParaRPr lang="en-US" dirty="0"/>
          </a:p>
        </p:txBody>
      </p:sp>
      <p:pic>
        <p:nvPicPr>
          <p:cNvPr id="921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20" y="1371600"/>
            <a:ext cx="75438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74709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Clicking is subtle</a:t>
            </a:r>
            <a:endParaRPr lang="en-US" dirty="0"/>
          </a:p>
        </p:txBody>
      </p:sp>
      <p:sp>
        <p:nvSpPr>
          <p:cNvPr id="5" name="Rectangle 4"/>
          <p:cNvSpPr/>
          <p:nvPr/>
        </p:nvSpPr>
        <p:spPr>
          <a:xfrm>
            <a:off x="3052309" y="1717819"/>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99792" y="1232756"/>
            <a:ext cx="1423788" cy="461665"/>
          </a:xfrm>
          <a:prstGeom prst="rect">
            <a:avLst/>
          </a:prstGeom>
          <a:noFill/>
        </p:spPr>
        <p:txBody>
          <a:bodyPr wrap="none" rtlCol="0">
            <a:spAutoFit/>
          </a:bodyPr>
          <a:lstStyle/>
          <a:p>
            <a:r>
              <a:rPr lang="en-US" sz="2400" dirty="0" smtClean="0"/>
              <a:t>Ranking A</a:t>
            </a:r>
            <a:endParaRPr lang="en-US" sz="2400" dirty="0"/>
          </a:p>
        </p:txBody>
      </p:sp>
      <p:sp>
        <p:nvSpPr>
          <p:cNvPr id="12" name="TextBox 11"/>
          <p:cNvSpPr txBox="1"/>
          <p:nvPr/>
        </p:nvSpPr>
        <p:spPr>
          <a:xfrm>
            <a:off x="4541812" y="1232756"/>
            <a:ext cx="1412567" cy="461665"/>
          </a:xfrm>
          <a:prstGeom prst="rect">
            <a:avLst/>
          </a:prstGeom>
          <a:noFill/>
        </p:spPr>
        <p:txBody>
          <a:bodyPr wrap="none" rtlCol="0">
            <a:spAutoFit/>
          </a:bodyPr>
          <a:lstStyle/>
          <a:p>
            <a:pPr algn="ctr"/>
            <a:r>
              <a:rPr lang="en-US" sz="2400" dirty="0" smtClean="0"/>
              <a:t>Ranking B</a:t>
            </a:r>
            <a:endParaRPr lang="en-US" sz="2400" dirty="0"/>
          </a:p>
        </p:txBody>
      </p:sp>
      <p:sp>
        <p:nvSpPr>
          <p:cNvPr id="14" name="TextBox 13"/>
          <p:cNvSpPr txBox="1"/>
          <p:nvPr/>
        </p:nvSpPr>
        <p:spPr>
          <a:xfrm>
            <a:off x="2879812" y="3501008"/>
            <a:ext cx="2872774" cy="461665"/>
          </a:xfrm>
          <a:prstGeom prst="rect">
            <a:avLst/>
          </a:prstGeom>
          <a:noFill/>
        </p:spPr>
        <p:txBody>
          <a:bodyPr wrap="none" rtlCol="0">
            <a:spAutoFit/>
          </a:bodyPr>
          <a:lstStyle/>
          <a:p>
            <a:r>
              <a:rPr lang="en-US" sz="2400" dirty="0" smtClean="0"/>
              <a:t>Balanced Interleaving</a:t>
            </a:r>
            <a:endParaRPr lang="en-US" sz="2400" dirty="0"/>
          </a:p>
        </p:txBody>
      </p:sp>
      <p:sp>
        <p:nvSpPr>
          <p:cNvPr id="15" name="Right Arrow 14"/>
          <p:cNvSpPr/>
          <p:nvPr/>
        </p:nvSpPr>
        <p:spPr>
          <a:xfrm>
            <a:off x="2487758" y="1723023"/>
            <a:ext cx="500066" cy="4286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052309" y="2308749"/>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52309" y="2888940"/>
            <a:ext cx="6915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02294" y="2308749"/>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337744" y="1728227"/>
            <a:ext cx="500066" cy="4286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902295" y="2888940"/>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02295" y="1723023"/>
            <a:ext cx="691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02498" y="4589001"/>
            <a:ext cx="6915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02498" y="4044777"/>
            <a:ext cx="691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02497" y="5132040"/>
            <a:ext cx="691599"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 28"/>
          <p:cNvSpPr/>
          <p:nvPr/>
        </p:nvSpPr>
        <p:spPr>
          <a:xfrm rot="-1200000">
            <a:off x="4920574" y="4519104"/>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grpSp>
        <p:nvGrpSpPr>
          <p:cNvPr id="39" name="Group 38"/>
          <p:cNvGrpSpPr/>
          <p:nvPr/>
        </p:nvGrpSpPr>
        <p:grpSpPr>
          <a:xfrm>
            <a:off x="5840348" y="4589143"/>
            <a:ext cx="1900004" cy="369332"/>
            <a:chOff x="5840348" y="4272895"/>
            <a:chExt cx="1900004" cy="369332"/>
          </a:xfrm>
        </p:grpSpPr>
        <p:sp>
          <p:nvSpPr>
            <p:cNvPr id="28" name="Right Arrow 27"/>
            <p:cNvSpPr/>
            <p:nvPr/>
          </p:nvSpPr>
          <p:spPr>
            <a:xfrm>
              <a:off x="5840348" y="4384609"/>
              <a:ext cx="274250" cy="1738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141837" y="4272895"/>
              <a:ext cx="1598515" cy="369332"/>
            </a:xfrm>
            <a:prstGeom prst="rect">
              <a:avLst/>
            </a:prstGeom>
            <a:noFill/>
          </p:spPr>
          <p:txBody>
            <a:bodyPr wrap="none" rtlCol="0">
              <a:spAutoFit/>
            </a:bodyPr>
            <a:lstStyle/>
            <a:p>
              <a:r>
                <a:rPr lang="en-US" dirty="0" smtClean="0"/>
                <a:t>Ranking A wins</a:t>
              </a:r>
              <a:endParaRPr lang="en-US" dirty="0"/>
            </a:p>
          </p:txBody>
        </p:sp>
      </p:grpSp>
      <p:sp>
        <p:nvSpPr>
          <p:cNvPr id="32" name="Explosion 1 31"/>
          <p:cNvSpPr/>
          <p:nvPr/>
        </p:nvSpPr>
        <p:spPr>
          <a:xfrm rot="-1200000">
            <a:off x="4921882" y="3948736"/>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grpSp>
        <p:nvGrpSpPr>
          <p:cNvPr id="40" name="Group 39"/>
          <p:cNvGrpSpPr/>
          <p:nvPr/>
        </p:nvGrpSpPr>
        <p:grpSpPr>
          <a:xfrm>
            <a:off x="5841656" y="4018775"/>
            <a:ext cx="1891989" cy="369332"/>
            <a:chOff x="5841656" y="4848959"/>
            <a:chExt cx="1891989" cy="369332"/>
          </a:xfrm>
        </p:grpSpPr>
        <p:sp>
          <p:nvSpPr>
            <p:cNvPr id="31" name="Right Arrow 30"/>
            <p:cNvSpPr/>
            <p:nvPr/>
          </p:nvSpPr>
          <p:spPr>
            <a:xfrm>
              <a:off x="5841656" y="4960673"/>
              <a:ext cx="274250" cy="1738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143145" y="4848959"/>
              <a:ext cx="1590500" cy="369332"/>
            </a:xfrm>
            <a:prstGeom prst="rect">
              <a:avLst/>
            </a:prstGeom>
            <a:noFill/>
          </p:spPr>
          <p:txBody>
            <a:bodyPr wrap="none" rtlCol="0">
              <a:spAutoFit/>
            </a:bodyPr>
            <a:lstStyle/>
            <a:p>
              <a:r>
                <a:rPr lang="en-US" dirty="0" smtClean="0"/>
                <a:t>Ranking B wins</a:t>
              </a:r>
              <a:endParaRPr lang="en-US" dirty="0"/>
            </a:p>
          </p:txBody>
        </p:sp>
      </p:grpSp>
      <p:sp>
        <p:nvSpPr>
          <p:cNvPr id="35" name="Explosion 1 34"/>
          <p:cNvSpPr/>
          <p:nvPr/>
        </p:nvSpPr>
        <p:spPr>
          <a:xfrm rot="-1200000">
            <a:off x="4927763" y="5099729"/>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grpSp>
        <p:nvGrpSpPr>
          <p:cNvPr id="41" name="Group 40"/>
          <p:cNvGrpSpPr/>
          <p:nvPr/>
        </p:nvGrpSpPr>
        <p:grpSpPr>
          <a:xfrm>
            <a:off x="5847537" y="5169768"/>
            <a:ext cx="1900004" cy="369332"/>
            <a:chOff x="5847537" y="5385792"/>
            <a:chExt cx="1900004" cy="369332"/>
          </a:xfrm>
        </p:grpSpPr>
        <p:sp>
          <p:nvSpPr>
            <p:cNvPr id="34" name="Right Arrow 33"/>
            <p:cNvSpPr/>
            <p:nvPr/>
          </p:nvSpPr>
          <p:spPr>
            <a:xfrm>
              <a:off x="5847537" y="5497506"/>
              <a:ext cx="274250" cy="1738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149026" y="5385792"/>
              <a:ext cx="1598515" cy="369332"/>
            </a:xfrm>
            <a:prstGeom prst="rect">
              <a:avLst/>
            </a:prstGeom>
            <a:noFill/>
          </p:spPr>
          <p:txBody>
            <a:bodyPr wrap="none" rtlCol="0">
              <a:spAutoFit/>
            </a:bodyPr>
            <a:lstStyle/>
            <a:p>
              <a:r>
                <a:rPr lang="en-US" dirty="0" smtClean="0"/>
                <a:t>Ranking A wins</a:t>
              </a:r>
              <a:endParaRPr lang="en-US" dirty="0"/>
            </a:p>
          </p:txBody>
        </p:sp>
      </p:grpSp>
      <p:cxnSp>
        <p:nvCxnSpPr>
          <p:cNvPr id="37" name="Straight Connector 36"/>
          <p:cNvCxnSpPr/>
          <p:nvPr/>
        </p:nvCxnSpPr>
        <p:spPr>
          <a:xfrm>
            <a:off x="2193394" y="2239280"/>
            <a:ext cx="421481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193394" y="2815344"/>
            <a:ext cx="421481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85502" y="5949280"/>
            <a:ext cx="6229013" cy="461665"/>
          </a:xfrm>
          <a:prstGeom prst="rect">
            <a:avLst/>
          </a:prstGeom>
          <a:noFill/>
        </p:spPr>
        <p:txBody>
          <a:bodyPr wrap="none" rtlCol="0">
            <a:spAutoFit/>
          </a:bodyPr>
          <a:lstStyle/>
          <a:p>
            <a:r>
              <a:rPr lang="en-US" sz="2400" dirty="0" smtClean="0"/>
              <a:t>Random clicks          A wins 2/3 of the time, again</a:t>
            </a:r>
            <a:endParaRPr lang="en-US" sz="2400" dirty="0"/>
          </a:p>
        </p:txBody>
      </p:sp>
      <p:sp>
        <p:nvSpPr>
          <p:cNvPr id="43" name="Right Arrow 42"/>
          <p:cNvSpPr/>
          <p:nvPr/>
        </p:nvSpPr>
        <p:spPr>
          <a:xfrm>
            <a:off x="4026549" y="6093205"/>
            <a:ext cx="274250" cy="1738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44"/>
          <p:cNvSpPr/>
          <p:nvPr/>
        </p:nvSpPr>
        <p:spPr>
          <a:xfrm>
            <a:off x="1627510" y="4341820"/>
            <a:ext cx="923437" cy="923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B</a:t>
            </a:r>
            <a:endParaRPr lang="en-GB" sz="4800" dirty="0">
              <a:solidFill>
                <a:schemeClr val="tx1"/>
              </a:solidFill>
            </a:endParaRPr>
          </a:p>
        </p:txBody>
      </p:sp>
    </p:spTree>
    <p:extLst>
      <p:ext uri="{BB962C8B-B14F-4D97-AF65-F5344CB8AC3E}">
        <p14:creationId xmlns:p14="http://schemas.microsoft.com/office/powerpoint/2010/main" val="1038958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1.06176E-6 L -0.00156 0.08628 " pathEditMode="relative" rAng="0" ptsTypes="AA">
                                      <p:cBhvr>
                                        <p:cTn id="6" dur="1000" fill="hold"/>
                                        <p:tgtEl>
                                          <p:spTgt spid="21"/>
                                        </p:tgtEl>
                                        <p:attrNameLst>
                                          <p:attrName>ppt_x</p:attrName>
                                          <p:attrName>ppt_y</p:attrName>
                                        </p:attrNameLst>
                                      </p:cBhvr>
                                      <p:rCtr x="-87" y="4303"/>
                                    </p:animMotion>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5E-6 -1.06176E-6 L -0.00156 0.08628 " pathEditMode="relative" rAng="0" ptsTypes="AA">
                                      <p:cBhvr>
                                        <p:cTn id="12" dur="1000" fill="hold"/>
                                        <p:tgtEl>
                                          <p:spTgt spid="15"/>
                                        </p:tgtEl>
                                        <p:attrNameLst>
                                          <p:attrName>ppt_x</p:attrName>
                                          <p:attrName>ppt_y</p:attrName>
                                        </p:attrNameLst>
                                      </p:cBhvr>
                                      <p:rCtr x="-87" y="4303"/>
                                    </p:animMotion>
                                  </p:childTnLst>
                                </p:cTn>
                              </p:par>
                              <p:par>
                                <p:cTn id="13" presetID="1" presetClass="entr" presetSubtype="0" fill="hold" grpId="0" nodeType="withEffect">
                                  <p:stCondLst>
                                    <p:cond delay="50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00156 0.08628 L -0.00156 0.16493 " pathEditMode="relative" rAng="0" ptsTypes="AA">
                                      <p:cBhvr>
                                        <p:cTn id="18" dur="1000" fill="hold"/>
                                        <p:tgtEl>
                                          <p:spTgt spid="21"/>
                                        </p:tgtEl>
                                        <p:attrNameLst>
                                          <p:attrName>ppt_x</p:attrName>
                                          <p:attrName>ppt_y</p:attrName>
                                        </p:attrNameLst>
                                      </p:cBhvr>
                                      <p:rCtr x="0" y="39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156 0.08628 L -0.00156 0.16493 " pathEditMode="relative" rAng="0" ptsTypes="AA">
                                      <p:cBhvr>
                                        <p:cTn id="22" dur="1000" fill="hold"/>
                                        <p:tgtEl>
                                          <p:spTgt spid="15"/>
                                        </p:tgtEl>
                                        <p:attrNameLst>
                                          <p:attrName>ppt_x</p:attrName>
                                          <p:attrName>ppt_y</p:attrName>
                                        </p:attrNameLst>
                                      </p:cBhvr>
                                      <p:rCtr x="0" y="3932"/>
                                    </p:animMotion>
                                  </p:childTnLst>
                                </p:cTn>
                              </p:par>
                              <p:par>
                                <p:cTn id="23" presetID="1" presetClass="entr" presetSubtype="0" fill="hold" grpId="0" nodeType="withEffect">
                                  <p:stCondLst>
                                    <p:cond delay="50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7"/>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3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21" grpId="0" animBg="1"/>
      <p:bldP spid="21" grpId="1" animBg="1"/>
      <p:bldP spid="21" grpId="2" animBg="1"/>
      <p:bldP spid="24" grpId="0" animBg="1"/>
      <p:bldP spid="25" grpId="0" animBg="1"/>
      <p:bldP spid="26" grpId="0" animBg="1"/>
      <p:bldP spid="29" grpId="0" animBg="1"/>
      <p:bldP spid="29" grpId="1" animBg="1"/>
      <p:bldP spid="29" grpId="2" animBg="1"/>
      <p:bldP spid="32" grpId="0" animBg="1"/>
      <p:bldP spid="32" grpId="1" animBg="1"/>
      <p:bldP spid="32" grpId="2" animBg="1"/>
      <p:bldP spid="35" grpId="0" animBg="1"/>
      <p:bldP spid="35" grpId="1" animBg="1"/>
      <p:bldP spid="42" grpId="0"/>
      <p:bldP spid="4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Biases in Interleaving</a:t>
            </a:r>
            <a:endParaRPr lang="en-US" dirty="0"/>
          </a:p>
        </p:txBody>
      </p:sp>
      <p:sp>
        <p:nvSpPr>
          <p:cNvPr id="3" name="Content Placeholder 2"/>
          <p:cNvSpPr>
            <a:spLocks noGrp="1"/>
          </p:cNvSpPr>
          <p:nvPr>
            <p:ph idx="1"/>
          </p:nvPr>
        </p:nvSpPr>
        <p:spPr>
          <a:xfrm>
            <a:off x="359532" y="1349829"/>
            <a:ext cx="8206952" cy="5211519"/>
          </a:xfrm>
        </p:spPr>
        <p:txBody>
          <a:bodyPr>
            <a:noAutofit/>
          </a:bodyPr>
          <a:lstStyle/>
          <a:p>
            <a:r>
              <a:rPr lang="en-US" dirty="0"/>
              <a:t>Both </a:t>
            </a:r>
            <a:r>
              <a:rPr lang="en-US" dirty="0" smtClean="0"/>
              <a:t>algorithms so far can </a:t>
            </a:r>
            <a:r>
              <a:rPr lang="en-US" dirty="0"/>
              <a:t>be broken</a:t>
            </a:r>
          </a:p>
          <a:p>
            <a:pPr lvl="1"/>
            <a:r>
              <a:rPr lang="en-US" dirty="0"/>
              <a:t>These are contrived edge cases</a:t>
            </a:r>
          </a:p>
          <a:p>
            <a:pPr lvl="1"/>
            <a:r>
              <a:rPr lang="en-US" dirty="0"/>
              <a:t>If each edge case prefers for each ranker equally often, it doesn’t affect the outcome</a:t>
            </a:r>
          </a:p>
          <a:p>
            <a:pPr lvl="1"/>
            <a:endParaRPr lang="en-US" sz="1800" dirty="0"/>
          </a:p>
          <a:p>
            <a:r>
              <a:rPr lang="en-US" dirty="0"/>
              <a:t>These cases seem to have </a:t>
            </a:r>
            <a:r>
              <a:rPr lang="en-US" dirty="0" smtClean="0"/>
              <a:t>no/low </a:t>
            </a:r>
            <a:r>
              <a:rPr lang="en-US" dirty="0"/>
              <a:t>impact across many real </a:t>
            </a:r>
            <a:r>
              <a:rPr lang="en-US" dirty="0" smtClean="0"/>
              <a:t>experiments</a:t>
            </a:r>
          </a:p>
          <a:p>
            <a:pPr marL="457200" lvl="1" indent="0">
              <a:buNone/>
            </a:pPr>
            <a:endParaRPr lang="en-US" dirty="0" smtClean="0"/>
          </a:p>
          <a:p>
            <a:pPr marL="457200" lvl="1" indent="0">
              <a:buNone/>
            </a:pPr>
            <a:r>
              <a:rPr lang="en-US" sz="3200" dirty="0" smtClean="0"/>
              <a:t>But can we avoid them completely?                              	</a:t>
            </a:r>
            <a:r>
              <a:rPr lang="en-US" sz="3200" dirty="0" smtClean="0">
                <a:sym typeface="Wingdings" panose="05000000000000000000" pitchFamily="2" charset="2"/>
              </a:rPr>
              <a:t> </a:t>
            </a:r>
            <a:r>
              <a:rPr lang="en-US" sz="3200" dirty="0" smtClean="0"/>
              <a:t>We’ll answer that question in Part 4</a:t>
            </a:r>
            <a:endParaRPr lang="en-US" sz="3200" dirty="0"/>
          </a:p>
          <a:p>
            <a:endParaRPr lang="en-US" sz="1800" dirty="0"/>
          </a:p>
          <a:p>
            <a:pPr marL="457200" lvl="1" indent="0">
              <a:buNone/>
            </a:pPr>
            <a:endParaRPr lang="en-US" dirty="0"/>
          </a:p>
          <a:p>
            <a:pPr lvl="1"/>
            <a:endParaRPr lang="en-US" dirty="0"/>
          </a:p>
        </p:txBody>
      </p:sp>
    </p:spTree>
    <p:extLst>
      <p:ext uri="{BB962C8B-B14F-4D97-AF65-F5344CB8AC3E}">
        <p14:creationId xmlns:p14="http://schemas.microsoft.com/office/powerpoint/2010/main" val="1430795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Outline</a:t>
            </a:r>
            <a:endParaRPr lang="en-US" dirty="0">
              <a:solidFill>
                <a:srgbClr val="0070C0"/>
              </a:solidFill>
            </a:endParaRPr>
          </a:p>
        </p:txBody>
      </p:sp>
      <p:sp>
        <p:nvSpPr>
          <p:cNvPr id="3" name="Content Placeholder 2"/>
          <p:cNvSpPr>
            <a:spLocks noGrp="1"/>
          </p:cNvSpPr>
          <p:nvPr>
            <p:ph idx="1"/>
          </p:nvPr>
        </p:nvSpPr>
        <p:spPr/>
        <p:txBody>
          <a:bodyPr>
            <a:noAutofit/>
          </a:bodyPr>
          <a:lstStyle/>
          <a:p>
            <a:r>
              <a:rPr lang="en-US" sz="2600" b="1" dirty="0" smtClean="0">
                <a:solidFill>
                  <a:srgbClr val="0070C0"/>
                </a:solidFill>
              </a:rPr>
              <a:t>Part 1: Overview of Online Evaluation</a:t>
            </a:r>
          </a:p>
          <a:p>
            <a:pPr marL="0" indent="0">
              <a:buNone/>
            </a:pPr>
            <a:endParaRPr lang="en-US" sz="1900" dirty="0" smtClean="0"/>
          </a:p>
          <a:p>
            <a:r>
              <a:rPr lang="en-US" sz="2600" b="1" dirty="0" smtClean="0">
                <a:solidFill>
                  <a:srgbClr val="0070C0"/>
                </a:solidFill>
              </a:rPr>
              <a:t>Part 2: Relative Ranking Level Evaluation</a:t>
            </a:r>
          </a:p>
          <a:p>
            <a:pPr lvl="1"/>
            <a:r>
              <a:rPr lang="en-US" sz="2200" dirty="0" smtClean="0"/>
              <a:t>Relative =&gt; Interleaving algorithms</a:t>
            </a:r>
            <a:endParaRPr lang="en-US" sz="2200" dirty="0"/>
          </a:p>
          <a:p>
            <a:pPr lvl="1"/>
            <a:r>
              <a:rPr lang="en-US" sz="2200" dirty="0" smtClean="0"/>
              <a:t>Evaluating the evaluation algorithm</a:t>
            </a:r>
          </a:p>
          <a:p>
            <a:pPr lvl="1"/>
            <a:r>
              <a:rPr lang="en-US" sz="2200" b="1" dirty="0" smtClean="0"/>
              <a:t>Back to Clicks versus Relevance</a:t>
            </a:r>
            <a:endParaRPr lang="en-US" sz="2200" b="1" dirty="0"/>
          </a:p>
          <a:p>
            <a:endParaRPr lang="en-US" sz="2600" b="1" dirty="0" smtClean="0">
              <a:solidFill>
                <a:srgbClr val="0070C0"/>
              </a:solidFill>
            </a:endParaRPr>
          </a:p>
          <a:p>
            <a:r>
              <a:rPr lang="en-US" sz="2600" b="1" dirty="0" smtClean="0">
                <a:solidFill>
                  <a:srgbClr val="0070C0"/>
                </a:solidFill>
              </a:rPr>
              <a:t>Part 3: End-to-End, From Design to Analysis</a:t>
            </a:r>
          </a:p>
          <a:p>
            <a:pPr marL="0" indent="0">
              <a:buNone/>
            </a:pPr>
            <a:endParaRPr lang="en-US" sz="1900" b="1" dirty="0" smtClean="0">
              <a:solidFill>
                <a:srgbClr val="0070C0"/>
              </a:solidFill>
            </a:endParaRPr>
          </a:p>
          <a:p>
            <a:r>
              <a:rPr lang="en-US" sz="2600" b="1" dirty="0" smtClean="0">
                <a:solidFill>
                  <a:srgbClr val="0070C0"/>
                </a:solidFill>
              </a:rPr>
              <a:t>Part 4: Extensions and Open Problems</a:t>
            </a:r>
          </a:p>
        </p:txBody>
      </p:sp>
    </p:spTree>
    <p:extLst>
      <p:ext uri="{BB962C8B-B14F-4D97-AF65-F5344CB8AC3E}">
        <p14:creationId xmlns:p14="http://schemas.microsoft.com/office/powerpoint/2010/main" val="940907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Clicks versus Relevance</a:t>
            </a:r>
            <a:endParaRPr lang="en-US" dirty="0"/>
          </a:p>
        </p:txBody>
      </p:sp>
      <p:sp>
        <p:nvSpPr>
          <p:cNvPr id="3" name="Content Placeholder 2"/>
          <p:cNvSpPr>
            <a:spLocks noGrp="1"/>
          </p:cNvSpPr>
          <p:nvPr>
            <p:ph idx="1"/>
          </p:nvPr>
        </p:nvSpPr>
        <p:spPr>
          <a:xfrm>
            <a:off x="457200" y="1412776"/>
            <a:ext cx="8229600" cy="5445224"/>
          </a:xfrm>
        </p:spPr>
        <p:txBody>
          <a:bodyPr>
            <a:normAutofit fontScale="92500" lnSpcReduction="10000"/>
          </a:bodyPr>
          <a:lstStyle/>
          <a:p>
            <a:r>
              <a:rPr lang="en-US" dirty="0" smtClean="0"/>
              <a:t>Presentation bias affects clicks</a:t>
            </a:r>
          </a:p>
          <a:p>
            <a:pPr lvl="1"/>
            <a:r>
              <a:rPr lang="en-US" dirty="0" smtClean="0"/>
              <a:t>Interleaving addresses position bias</a:t>
            </a:r>
          </a:p>
          <a:p>
            <a:pPr lvl="1"/>
            <a:r>
              <a:rPr lang="en-US" dirty="0" smtClean="0"/>
              <a:t>Are there other important biasing effects?</a:t>
            </a:r>
          </a:p>
          <a:p>
            <a:pPr marL="457200" lvl="1" indent="0">
              <a:buNone/>
            </a:pPr>
            <a:r>
              <a:rPr lang="en-US" dirty="0"/>
              <a:t>	</a:t>
            </a:r>
            <a:r>
              <a:rPr lang="en-US" dirty="0" smtClean="0"/>
              <a:t>(these affect all online evaluations)</a:t>
            </a:r>
          </a:p>
          <a:p>
            <a:endParaRPr lang="en-US" sz="1900" dirty="0" smtClean="0"/>
          </a:p>
          <a:p>
            <a:r>
              <a:rPr lang="en-US" dirty="0" smtClean="0"/>
              <a:t>Sometimes clicks ≠ relevance</a:t>
            </a:r>
          </a:p>
          <a:p>
            <a:pPr lvl="1"/>
            <a:r>
              <a:rPr lang="en-US" dirty="0" smtClean="0"/>
              <a:t>Sometimes the answer is in the snippet</a:t>
            </a:r>
          </a:p>
          <a:p>
            <a:pPr lvl="1"/>
            <a:r>
              <a:rPr lang="en-US" dirty="0" smtClean="0"/>
              <a:t>Otherwise, a click is the expectation of relevance</a:t>
            </a:r>
          </a:p>
          <a:p>
            <a:pPr lvl="2"/>
            <a:r>
              <a:rPr lang="en-US" dirty="0" smtClean="0"/>
              <a:t>Some snippets draw more attention </a:t>
            </a:r>
          </a:p>
          <a:p>
            <a:pPr lvl="2"/>
            <a:r>
              <a:rPr lang="en-US" dirty="0" smtClean="0"/>
              <a:t>Some are even misleading</a:t>
            </a:r>
          </a:p>
          <a:p>
            <a:pPr lvl="1"/>
            <a:r>
              <a:rPr lang="en-US" dirty="0" smtClean="0"/>
              <a:t>How do we define relevance?</a:t>
            </a:r>
          </a:p>
          <a:p>
            <a:pPr lvl="2"/>
            <a:r>
              <a:rPr lang="en-US" dirty="0" smtClean="0"/>
              <a:t>What people click on, or what the query means? </a:t>
            </a:r>
          </a:p>
        </p:txBody>
      </p:sp>
      <p:pic>
        <p:nvPicPr>
          <p:cNvPr id="4" name="Picture 3"/>
          <p:cNvPicPr>
            <a:picLocks noChangeAspect="1"/>
          </p:cNvPicPr>
          <p:nvPr/>
        </p:nvPicPr>
        <p:blipFill>
          <a:blip r:embed="rId3"/>
          <a:stretch>
            <a:fillRect/>
          </a:stretch>
        </p:blipFill>
        <p:spPr>
          <a:xfrm>
            <a:off x="457200" y="4598232"/>
            <a:ext cx="8126243" cy="12791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4"/>
          <a:stretch>
            <a:fillRect/>
          </a:stretch>
        </p:blipFill>
        <p:spPr>
          <a:xfrm>
            <a:off x="382123" y="3132920"/>
            <a:ext cx="8379753" cy="29306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5"/>
          <a:stretch>
            <a:fillRect/>
          </a:stretch>
        </p:blipFill>
        <p:spPr>
          <a:xfrm>
            <a:off x="559158" y="2832414"/>
            <a:ext cx="8099362" cy="26136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55392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500" fill="hold"/>
                                        <p:tgtEl>
                                          <p:spTgt spid="4"/>
                                        </p:tgtEl>
                                      </p:cBhvr>
                                      <p:by x="25000" y="25000"/>
                                    </p:animScale>
                                  </p:childTnLst>
                                </p:cTn>
                              </p:par>
                              <p:par>
                                <p:cTn id="37" presetID="42" presetClass="path" presetSubtype="0" accel="50000" decel="50000" fill="hold" nodeType="withEffect">
                                  <p:stCondLst>
                                    <p:cond delay="0"/>
                                  </p:stCondLst>
                                  <p:childTnLst>
                                    <p:animMotion origin="layout" path="M -8.33333E-7 2.59259E-6 L 0.35851 -0.15486 " pathEditMode="relative" rAng="0" ptsTypes="AA">
                                      <p:cBhvr>
                                        <p:cTn id="38" dur="500" fill="hold"/>
                                        <p:tgtEl>
                                          <p:spTgt spid="4"/>
                                        </p:tgtEl>
                                        <p:attrNameLst>
                                          <p:attrName>ppt_x</p:attrName>
                                          <p:attrName>ppt_y</p:attrName>
                                        </p:attrNameLst>
                                      </p:cBhvr>
                                      <p:rCtr x="17917" y="-7755"/>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500" fill="hold"/>
                                        <p:tgtEl>
                                          <p:spTgt spid="5"/>
                                        </p:tgtEl>
                                      </p:cBhvr>
                                      <p:by x="25000" y="25000"/>
                                    </p:animScale>
                                  </p:childTnLst>
                                </p:cTn>
                              </p:par>
                              <p:par>
                                <p:cTn id="47" presetID="42" presetClass="path" presetSubtype="0" accel="50000" decel="50000" fill="hold" nodeType="withEffect">
                                  <p:stCondLst>
                                    <p:cond delay="0"/>
                                  </p:stCondLst>
                                  <p:childTnLst>
                                    <p:animMotion origin="layout" path="M 0 -3.7037E-7 L 0.34149 0.1044 " pathEditMode="relative" rAng="0" ptsTypes="AA">
                                      <p:cBhvr>
                                        <p:cTn id="48" dur="500" fill="hold"/>
                                        <p:tgtEl>
                                          <p:spTgt spid="5"/>
                                        </p:tgtEl>
                                        <p:attrNameLst>
                                          <p:attrName>ppt_x</p:attrName>
                                          <p:attrName>ppt_y</p:attrName>
                                        </p:attrNameLst>
                                      </p:cBhvr>
                                      <p:rCtr x="17066" y="5208"/>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371600" y="1304764"/>
            <a:ext cx="6686550" cy="3160713"/>
          </a:xfrm>
          <a:prstGeom prst="rect">
            <a:avLst/>
          </a:prstGeom>
          <a:noFill/>
          <a:ln w="9525">
            <a:noFill/>
            <a:miter lim="800000"/>
            <a:headEnd/>
            <a:tailEnd/>
          </a:ln>
        </p:spPr>
      </p:pic>
      <p:sp>
        <p:nvSpPr>
          <p:cNvPr id="6" name="Rectangle 5"/>
          <p:cNvSpPr/>
          <p:nvPr/>
        </p:nvSpPr>
        <p:spPr>
          <a:xfrm>
            <a:off x="6553200" y="6324600"/>
            <a:ext cx="2276008" cy="369332"/>
          </a:xfrm>
          <a:prstGeom prst="rect">
            <a:avLst/>
          </a:prstGeom>
        </p:spPr>
        <p:txBody>
          <a:bodyPr wrap="none">
            <a:spAutoFit/>
          </a:bodyPr>
          <a:lstStyle/>
          <a:p>
            <a:pPr lvl="1"/>
            <a:r>
              <a:rPr lang="en-US" dirty="0" smtClean="0"/>
              <a:t>[</a:t>
            </a:r>
            <a:r>
              <a:rPr lang="en-US" dirty="0" err="1" smtClean="0"/>
              <a:t>Yue</a:t>
            </a:r>
            <a:r>
              <a:rPr lang="en-US" dirty="0" smtClean="0"/>
              <a:t> et al. 2010a]</a:t>
            </a:r>
            <a:endParaRPr lang="en-US" dirty="0"/>
          </a:p>
        </p:txBody>
      </p:sp>
      <p:sp>
        <p:nvSpPr>
          <p:cNvPr id="7" name="Explosion 1 6"/>
          <p:cNvSpPr/>
          <p:nvPr/>
        </p:nvSpPr>
        <p:spPr>
          <a:xfrm rot="-1200000">
            <a:off x="7621431" y="3465143"/>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sp>
        <p:nvSpPr>
          <p:cNvPr id="8" name="Explosion 1 7"/>
          <p:cNvSpPr/>
          <p:nvPr/>
        </p:nvSpPr>
        <p:spPr>
          <a:xfrm rot="-1200000">
            <a:off x="7585427" y="1458404"/>
            <a:ext cx="935030" cy="52214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a:t>
            </a:r>
            <a:endParaRPr lang="en-GB" dirty="0">
              <a:solidFill>
                <a:schemeClr val="tx1"/>
              </a:solidFill>
            </a:endParaRPr>
          </a:p>
        </p:txBody>
      </p:sp>
      <p:sp>
        <p:nvSpPr>
          <p:cNvPr id="2" name="Title 1"/>
          <p:cNvSpPr>
            <a:spLocks noGrp="1"/>
          </p:cNvSpPr>
          <p:nvPr>
            <p:ph type="title"/>
          </p:nvPr>
        </p:nvSpPr>
        <p:spPr/>
        <p:txBody>
          <a:bodyPr/>
          <a:lstStyle/>
          <a:p>
            <a:r>
              <a:rPr lang="en-US" smtClean="0"/>
              <a:t>Attractiveness Bias</a:t>
            </a:r>
            <a:endParaRPr lang="en-US" dirty="0"/>
          </a:p>
        </p:txBody>
      </p:sp>
      <p:sp>
        <p:nvSpPr>
          <p:cNvPr id="3" name="Content Placeholder 2"/>
          <p:cNvSpPr>
            <a:spLocks noGrp="1"/>
          </p:cNvSpPr>
          <p:nvPr>
            <p:ph idx="1"/>
          </p:nvPr>
        </p:nvSpPr>
        <p:spPr>
          <a:xfrm>
            <a:off x="457200" y="4620269"/>
            <a:ext cx="8229600" cy="1797063"/>
          </a:xfrm>
        </p:spPr>
        <p:txBody>
          <a:bodyPr>
            <a:normAutofit fontScale="85000" lnSpcReduction="20000"/>
          </a:bodyPr>
          <a:lstStyle/>
          <a:p>
            <a:r>
              <a:rPr lang="en-US" dirty="0" smtClean="0"/>
              <a:t>Does the third result look more relevant?</a:t>
            </a:r>
          </a:p>
          <a:p>
            <a:pPr lvl="1"/>
            <a:r>
              <a:rPr lang="en-US" dirty="0" smtClean="0"/>
              <a:t>i.e., judging a book by its cover</a:t>
            </a:r>
            <a:endParaRPr lang="en-US" dirty="0"/>
          </a:p>
          <a:p>
            <a:pPr lvl="1"/>
            <a:endParaRPr lang="en-US" sz="1800" dirty="0" smtClean="0"/>
          </a:p>
          <a:p>
            <a:r>
              <a:rPr lang="en-US" dirty="0" smtClean="0"/>
              <a:t>Maybe 3rd result attracted more attention</a:t>
            </a:r>
          </a:p>
          <a:p>
            <a:pPr lvl="1"/>
            <a:r>
              <a:rPr lang="en-US" dirty="0" smtClean="0"/>
              <a:t>It contains more words, more bolded query terms</a:t>
            </a:r>
          </a:p>
          <a:p>
            <a:pPr marL="0" indent="0">
              <a:buNone/>
            </a:pPr>
            <a:endParaRPr lang="en-US" dirty="0"/>
          </a:p>
        </p:txBody>
      </p:sp>
    </p:spTree>
    <p:extLst>
      <p:ext uri="{BB962C8B-B14F-4D97-AF65-F5344CB8AC3E}">
        <p14:creationId xmlns:p14="http://schemas.microsoft.com/office/powerpoint/2010/main" val="326633487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Document Level Comparisons</a:t>
            </a:r>
            <a:endParaRPr lang="en-GB" dirty="0"/>
          </a:p>
        </p:txBody>
      </p:sp>
      <p:sp>
        <p:nvSpPr>
          <p:cNvPr id="3" name="Content Placeholder 2"/>
          <p:cNvSpPr>
            <a:spLocks noGrp="1"/>
          </p:cNvSpPr>
          <p:nvPr>
            <p:ph idx="1"/>
          </p:nvPr>
        </p:nvSpPr>
        <p:spPr>
          <a:xfrm>
            <a:off x="457200" y="1295400"/>
            <a:ext cx="8229600" cy="1957502"/>
          </a:xfrm>
        </p:spPr>
        <p:txBody>
          <a:bodyPr>
            <a:normAutofit/>
          </a:bodyPr>
          <a:lstStyle/>
          <a:p>
            <a:r>
              <a:rPr lang="en-US" dirty="0" smtClean="0"/>
              <a:t>Randomly reorder pairs of documents</a:t>
            </a:r>
          </a:p>
          <a:p>
            <a:r>
              <a:rPr lang="en-US" dirty="0" smtClean="0"/>
              <a:t>Measure which is clicked more frequently when shown at lower rank</a:t>
            </a:r>
          </a:p>
          <a:p>
            <a:pPr marL="0" indent="0">
              <a:buNone/>
            </a:pPr>
            <a:endParaRPr lang="en-US" dirty="0" smtClean="0"/>
          </a:p>
          <a:p>
            <a:endParaRPr lang="en-US" dirty="0"/>
          </a:p>
          <a:p>
            <a:endParaRPr lang="en-US" dirty="0" smtClean="0"/>
          </a:p>
          <a:p>
            <a:endParaRPr lang="en-US" dirty="0" smtClean="0"/>
          </a:p>
          <a:p>
            <a:endParaRPr lang="en-US" dirty="0"/>
          </a:p>
          <a:p>
            <a:endParaRPr lang="en-US" dirty="0"/>
          </a:p>
        </p:txBody>
      </p:sp>
      <p:sp>
        <p:nvSpPr>
          <p:cNvPr id="7" name="Rectangle 6"/>
          <p:cNvSpPr/>
          <p:nvPr/>
        </p:nvSpPr>
        <p:spPr>
          <a:xfrm>
            <a:off x="4802428" y="3844641"/>
            <a:ext cx="1555389" cy="4608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2</a:t>
            </a:r>
            <a:endParaRPr lang="en-GB" dirty="0"/>
          </a:p>
        </p:txBody>
      </p:sp>
      <p:sp>
        <p:nvSpPr>
          <p:cNvPr id="8" name="Rectangle 7"/>
          <p:cNvSpPr/>
          <p:nvPr/>
        </p:nvSpPr>
        <p:spPr>
          <a:xfrm>
            <a:off x="4802427" y="4458005"/>
            <a:ext cx="1555389" cy="46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1</a:t>
            </a:r>
            <a:endParaRPr lang="en-GB" dirty="0"/>
          </a:p>
        </p:txBody>
      </p:sp>
      <p:sp>
        <p:nvSpPr>
          <p:cNvPr id="11" name="Rectangle 10"/>
          <p:cNvSpPr/>
          <p:nvPr/>
        </p:nvSpPr>
        <p:spPr>
          <a:xfrm>
            <a:off x="4796042" y="5071369"/>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810840" y="5684733"/>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1518829" y="3836635"/>
            <a:ext cx="1555389" cy="46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1</a:t>
            </a:r>
            <a:endParaRPr lang="en-GB" dirty="0"/>
          </a:p>
        </p:txBody>
      </p:sp>
      <p:sp>
        <p:nvSpPr>
          <p:cNvPr id="21" name="Rectangle 20"/>
          <p:cNvSpPr/>
          <p:nvPr/>
        </p:nvSpPr>
        <p:spPr>
          <a:xfrm>
            <a:off x="1504031" y="5065585"/>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1518829" y="5680059"/>
            <a:ext cx="1555389" cy="46085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514063" y="4451110"/>
            <a:ext cx="1555389" cy="4608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 2</a:t>
            </a:r>
            <a:endParaRPr lang="en-GB" dirty="0"/>
          </a:p>
        </p:txBody>
      </p:sp>
      <p:sp>
        <p:nvSpPr>
          <p:cNvPr id="24" name="TextBox 23"/>
          <p:cNvSpPr txBox="1"/>
          <p:nvPr/>
        </p:nvSpPr>
        <p:spPr>
          <a:xfrm>
            <a:off x="1314972" y="3432648"/>
            <a:ext cx="2083327" cy="369332"/>
          </a:xfrm>
          <a:prstGeom prst="rect">
            <a:avLst/>
          </a:prstGeom>
          <a:noFill/>
        </p:spPr>
        <p:txBody>
          <a:bodyPr wrap="none" rtlCol="0">
            <a:spAutoFit/>
          </a:bodyPr>
          <a:lstStyle/>
          <a:p>
            <a:r>
              <a:rPr lang="en-US" dirty="0" smtClean="0"/>
              <a:t>Half the time, show:</a:t>
            </a:r>
            <a:endParaRPr lang="en-GB" dirty="0"/>
          </a:p>
        </p:txBody>
      </p:sp>
      <p:sp>
        <p:nvSpPr>
          <p:cNvPr id="25" name="TextBox 24"/>
          <p:cNvSpPr txBox="1"/>
          <p:nvPr/>
        </p:nvSpPr>
        <p:spPr>
          <a:xfrm>
            <a:off x="4592185" y="3467303"/>
            <a:ext cx="2168542" cy="369332"/>
          </a:xfrm>
          <a:prstGeom prst="rect">
            <a:avLst/>
          </a:prstGeom>
          <a:noFill/>
        </p:spPr>
        <p:txBody>
          <a:bodyPr wrap="none" rtlCol="0">
            <a:spAutoFit/>
          </a:bodyPr>
          <a:lstStyle/>
          <a:p>
            <a:r>
              <a:rPr lang="en-US" dirty="0" smtClean="0"/>
              <a:t>The other half, show:</a:t>
            </a:r>
            <a:endParaRPr lang="en-GB" dirty="0"/>
          </a:p>
        </p:txBody>
      </p:sp>
      <p:grpSp>
        <p:nvGrpSpPr>
          <p:cNvPr id="29" name="Group 28"/>
          <p:cNvGrpSpPr/>
          <p:nvPr/>
        </p:nvGrpSpPr>
        <p:grpSpPr>
          <a:xfrm>
            <a:off x="2997236" y="4358904"/>
            <a:ext cx="4128846" cy="555225"/>
            <a:chOff x="2997236" y="3375199"/>
            <a:chExt cx="4128846" cy="555225"/>
          </a:xfrm>
        </p:grpSpPr>
        <p:sp>
          <p:nvSpPr>
            <p:cNvPr id="26" name="Explosion 1 25"/>
            <p:cNvSpPr/>
            <p:nvPr/>
          </p:nvSpPr>
          <p:spPr>
            <a:xfrm rot="20400000">
              <a:off x="2997236" y="3375199"/>
              <a:ext cx="813047" cy="5552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Click</a:t>
              </a:r>
              <a:endParaRPr lang="en-GB" sz="1100" b="1" dirty="0">
                <a:solidFill>
                  <a:schemeClr val="tx1"/>
                </a:solidFill>
              </a:endParaRPr>
            </a:p>
          </p:txBody>
        </p:sp>
        <p:sp>
          <p:nvSpPr>
            <p:cNvPr id="28" name="Explosion 1 27"/>
            <p:cNvSpPr/>
            <p:nvPr/>
          </p:nvSpPr>
          <p:spPr>
            <a:xfrm rot="20400000">
              <a:off x="6313035" y="3375200"/>
              <a:ext cx="813047" cy="5552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Click</a:t>
              </a:r>
              <a:endParaRPr lang="en-GB" sz="1100" b="1" dirty="0">
                <a:solidFill>
                  <a:schemeClr val="tx1"/>
                </a:solidFill>
              </a:endParaRPr>
            </a:p>
          </p:txBody>
        </p:sp>
      </p:grpSp>
      <p:sp>
        <p:nvSpPr>
          <p:cNvPr id="30" name="Left-Right Arrow 29"/>
          <p:cNvSpPr/>
          <p:nvPr/>
        </p:nvSpPr>
        <p:spPr>
          <a:xfrm>
            <a:off x="3905661" y="4050355"/>
            <a:ext cx="2111274" cy="1172322"/>
          </a:xfrm>
          <a:prstGeom prst="leftRightArrow">
            <a:avLst>
              <a:gd name="adj1" fmla="val 62648"/>
              <a:gd name="adj2" fmla="val 3805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happens more often?</a:t>
            </a:r>
            <a:endParaRPr lang="en-GB" dirty="0"/>
          </a:p>
        </p:txBody>
      </p:sp>
      <p:sp>
        <p:nvSpPr>
          <p:cNvPr id="31" name="TextBox 30"/>
          <p:cNvSpPr txBox="1"/>
          <p:nvPr/>
        </p:nvSpPr>
        <p:spPr>
          <a:xfrm>
            <a:off x="6377088" y="6157112"/>
            <a:ext cx="2618024" cy="369332"/>
          </a:xfrm>
          <a:prstGeom prst="rect">
            <a:avLst/>
          </a:prstGeom>
          <a:noFill/>
        </p:spPr>
        <p:txBody>
          <a:bodyPr wrap="none" rtlCol="0">
            <a:spAutoFit/>
          </a:bodyPr>
          <a:lstStyle/>
          <a:p>
            <a:r>
              <a:rPr lang="en-US" dirty="0" smtClean="0"/>
              <a:t>[Radlinski &amp; Joachims ‘07]</a:t>
            </a:r>
            <a:endParaRPr lang="en-GB" dirty="0"/>
          </a:p>
        </p:txBody>
      </p:sp>
    </p:spTree>
    <p:extLst>
      <p:ext uri="{BB962C8B-B14F-4D97-AF65-F5344CB8AC3E}">
        <p14:creationId xmlns:p14="http://schemas.microsoft.com/office/powerpoint/2010/main" val="387193003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normAutofit/>
          </a:bodyPr>
          <a:lstStyle/>
          <a:p>
            <a:r>
              <a:rPr lang="en-US" sz="4000" dirty="0" smtClean="0"/>
              <a:t>Bias due to title bolding</a:t>
            </a:r>
          </a:p>
        </p:txBody>
      </p:sp>
      <p:sp>
        <p:nvSpPr>
          <p:cNvPr id="27651" name="Content Placeholder 2"/>
          <p:cNvSpPr>
            <a:spLocks noGrp="1"/>
          </p:cNvSpPr>
          <p:nvPr>
            <p:ph idx="1"/>
          </p:nvPr>
        </p:nvSpPr>
        <p:spPr>
          <a:xfrm>
            <a:off x="457200" y="1566638"/>
            <a:ext cx="8229600" cy="4830763"/>
          </a:xfrm>
        </p:spPr>
        <p:txBody>
          <a:bodyPr>
            <a:noAutofit/>
          </a:bodyPr>
          <a:lstStyle/>
          <a:p>
            <a:endParaRPr lang="en-US" sz="3100" dirty="0" smtClean="0"/>
          </a:p>
          <a:p>
            <a:endParaRPr lang="en-US" sz="3100" dirty="0" smtClean="0"/>
          </a:p>
          <a:p>
            <a:endParaRPr lang="en-US" sz="3100" dirty="0" smtClean="0"/>
          </a:p>
          <a:p>
            <a:endParaRPr lang="en-US" sz="3100" dirty="0" smtClean="0"/>
          </a:p>
          <a:p>
            <a:endParaRPr lang="en-US" sz="2800" dirty="0" smtClean="0"/>
          </a:p>
          <a:p>
            <a:r>
              <a:rPr lang="en-US" sz="2400" dirty="0" smtClean="0"/>
              <a:t>Click frequency on adjacent results (randomly swapped)</a:t>
            </a:r>
          </a:p>
          <a:p>
            <a:r>
              <a:rPr lang="en-US" sz="2400" dirty="0" smtClean="0"/>
              <a:t>Click data collected from Google web search</a:t>
            </a:r>
          </a:p>
          <a:p>
            <a:r>
              <a:rPr lang="en-US" sz="2400" dirty="0" smtClean="0"/>
              <a:t>Bars should be equal if not biased by bolding</a:t>
            </a:r>
          </a:p>
          <a:p>
            <a:endParaRPr lang="en-US" sz="1400" dirty="0" smtClean="0"/>
          </a:p>
          <a:p>
            <a:pPr>
              <a:buFont typeface="Wingdings" pitchFamily="2" charset="2"/>
              <a:buChar char="Ø"/>
            </a:pPr>
            <a:r>
              <a:rPr lang="en-US" sz="2400" dirty="0" smtClean="0"/>
              <a:t>Suggests a method to correct for attractiveness bias</a:t>
            </a:r>
          </a:p>
        </p:txBody>
      </p:sp>
      <p:pic>
        <p:nvPicPr>
          <p:cNvPr id="27652" name="Picture 4"/>
          <p:cNvPicPr>
            <a:picLocks noChangeAspect="1" noChangeArrowheads="1"/>
          </p:cNvPicPr>
          <p:nvPr/>
        </p:nvPicPr>
        <p:blipFill>
          <a:blip r:embed="rId2" cstate="print"/>
          <a:srcRect/>
          <a:stretch>
            <a:fillRect/>
          </a:stretch>
        </p:blipFill>
        <p:spPr bwMode="auto">
          <a:xfrm>
            <a:off x="1371600" y="914400"/>
            <a:ext cx="6248400" cy="3350731"/>
          </a:xfrm>
          <a:prstGeom prst="rect">
            <a:avLst/>
          </a:prstGeom>
          <a:noFill/>
          <a:ln w="9525">
            <a:noFill/>
            <a:miter lim="800000"/>
            <a:headEnd/>
            <a:tailEnd/>
          </a:ln>
        </p:spPr>
      </p:pic>
      <p:sp>
        <p:nvSpPr>
          <p:cNvPr id="5" name="Rectangle 4"/>
          <p:cNvSpPr/>
          <p:nvPr/>
        </p:nvSpPr>
        <p:spPr>
          <a:xfrm>
            <a:off x="6553200" y="6324600"/>
            <a:ext cx="2276008" cy="369332"/>
          </a:xfrm>
          <a:prstGeom prst="rect">
            <a:avLst/>
          </a:prstGeom>
        </p:spPr>
        <p:txBody>
          <a:bodyPr wrap="none">
            <a:spAutoFit/>
          </a:bodyPr>
          <a:lstStyle/>
          <a:p>
            <a:pPr lvl="1"/>
            <a:r>
              <a:rPr lang="en-US" dirty="0" smtClean="0"/>
              <a:t>[</a:t>
            </a:r>
            <a:r>
              <a:rPr lang="en-US" dirty="0" err="1" smtClean="0"/>
              <a:t>Yue</a:t>
            </a:r>
            <a:r>
              <a:rPr lang="en-US" dirty="0" smtClean="0"/>
              <a:t> et al. 2010a]</a:t>
            </a:r>
            <a:endParaRPr lang="en-US" dirty="0"/>
          </a:p>
        </p:txBody>
      </p:sp>
      <p:sp>
        <p:nvSpPr>
          <p:cNvPr id="6" name="TextBox 5"/>
          <p:cNvSpPr txBox="1"/>
          <p:nvPr/>
        </p:nvSpPr>
        <p:spPr>
          <a:xfrm>
            <a:off x="3200400" y="4038600"/>
            <a:ext cx="2819400" cy="338554"/>
          </a:xfrm>
          <a:prstGeom prst="rect">
            <a:avLst/>
          </a:prstGeom>
          <a:solidFill>
            <a:schemeClr val="bg1"/>
          </a:solidFill>
        </p:spPr>
        <p:txBody>
          <a:bodyPr wrap="square" rtlCol="0">
            <a:spAutoFit/>
          </a:bodyPr>
          <a:lstStyle/>
          <a:p>
            <a:pPr algn="ctr"/>
            <a:r>
              <a:rPr lang="en-US" sz="1600" dirty="0" smtClean="0"/>
              <a:t>Rank  Pair</a:t>
            </a:r>
            <a:endParaRPr lang="en-US" sz="1600" dirty="0"/>
          </a:p>
        </p:txBody>
      </p:sp>
    </p:spTree>
    <p:extLst>
      <p:ext uri="{BB962C8B-B14F-4D97-AF65-F5344CB8AC3E}">
        <p14:creationId xmlns:p14="http://schemas.microsoft.com/office/powerpoint/2010/main" val="129475716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attractiveness </a:t>
            </a:r>
            <a:r>
              <a:rPr lang="en-US" dirty="0"/>
              <a:t>b</a:t>
            </a:r>
            <a:r>
              <a:rPr lang="en-US" dirty="0" smtClean="0"/>
              <a:t>ias</a:t>
            </a:r>
            <a:endParaRPr lang="en-GB" dirty="0"/>
          </a:p>
        </p:txBody>
      </p:sp>
      <p:sp>
        <p:nvSpPr>
          <p:cNvPr id="3" name="Content Placeholder 2"/>
          <p:cNvSpPr>
            <a:spLocks noGrp="1"/>
          </p:cNvSpPr>
          <p:nvPr>
            <p:ph idx="1"/>
          </p:nvPr>
        </p:nvSpPr>
        <p:spPr>
          <a:xfrm>
            <a:off x="457200" y="3223849"/>
            <a:ext cx="8229600" cy="2902314"/>
          </a:xfrm>
        </p:spPr>
        <p:txBody>
          <a:bodyPr/>
          <a:lstStyle/>
          <a:p>
            <a:r>
              <a:rPr lang="en-US" dirty="0" smtClean="0"/>
              <a:t>How can we model the probability of a click?</a:t>
            </a:r>
            <a:endParaRPr lang="en-GB" dirty="0"/>
          </a:p>
        </p:txBody>
      </p:sp>
      <p:grpSp>
        <p:nvGrpSpPr>
          <p:cNvPr id="53" name="Group 4"/>
          <p:cNvGrpSpPr/>
          <p:nvPr/>
        </p:nvGrpSpPr>
        <p:grpSpPr>
          <a:xfrm>
            <a:off x="1321160" y="1171624"/>
            <a:ext cx="2952328" cy="1836201"/>
            <a:chOff x="467544" y="3861048"/>
            <a:chExt cx="2952328" cy="1836201"/>
          </a:xfrm>
        </p:grpSpPr>
        <p:sp>
          <p:nvSpPr>
            <p:cNvPr id="32" name="Rectangle 31"/>
            <p:cNvSpPr/>
            <p:nvPr/>
          </p:nvSpPr>
          <p:spPr>
            <a:xfrm>
              <a:off x="467544" y="3861048"/>
              <a:ext cx="2952328" cy="1836201"/>
            </a:xfrm>
            <a:prstGeom prst="rect">
              <a:avLst/>
            </a:prstGeom>
            <a:solidFill>
              <a:schemeClr val="bg1"/>
            </a:solidFill>
            <a:ln w="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33" name="Rectangle 32"/>
            <p:cNvSpPr/>
            <p:nvPr/>
          </p:nvSpPr>
          <p:spPr>
            <a:xfrm>
              <a:off x="611555" y="4005066"/>
              <a:ext cx="1944143" cy="215999"/>
            </a:xfrm>
            <a:prstGeom prst="rect">
              <a:avLst/>
            </a:prstGeom>
            <a:solidFill>
              <a:srgbClr val="6187D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34" name="Rectangle 33"/>
            <p:cNvSpPr/>
            <p:nvPr/>
          </p:nvSpPr>
          <p:spPr>
            <a:xfrm>
              <a:off x="611561" y="4005068"/>
              <a:ext cx="719999" cy="215997"/>
            </a:xfrm>
            <a:prstGeom prst="rect">
              <a:avLst/>
            </a:prstGeom>
            <a:solidFill>
              <a:srgbClr val="122F9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35" name="Rectangle 34"/>
            <p:cNvSpPr/>
            <p:nvPr/>
          </p:nvSpPr>
          <p:spPr>
            <a:xfrm>
              <a:off x="611560" y="4473130"/>
              <a:ext cx="1440296" cy="108000"/>
            </a:xfrm>
            <a:prstGeom prst="rect">
              <a:avLst/>
            </a:prstGeom>
            <a:solidFill>
              <a:schemeClr val="bg1">
                <a:lumMod val="6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36" name="Rectangle 35"/>
            <p:cNvSpPr/>
            <p:nvPr/>
          </p:nvSpPr>
          <p:spPr>
            <a:xfrm>
              <a:off x="1196008" y="4473130"/>
              <a:ext cx="351656"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37" name="Rectangle 36"/>
            <p:cNvSpPr/>
            <p:nvPr/>
          </p:nvSpPr>
          <p:spPr>
            <a:xfrm>
              <a:off x="611558" y="5085186"/>
              <a:ext cx="791990" cy="108000"/>
            </a:xfrm>
            <a:prstGeom prst="rect">
              <a:avLst/>
            </a:prstGeom>
            <a:solidFill>
              <a:srgbClr val="64C461">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38" name="Rectangle 37"/>
            <p:cNvSpPr/>
            <p:nvPr/>
          </p:nvSpPr>
          <p:spPr>
            <a:xfrm>
              <a:off x="755577" y="5085186"/>
              <a:ext cx="215997" cy="108000"/>
            </a:xfrm>
            <a:prstGeom prst="rect">
              <a:avLst/>
            </a:prstGeom>
            <a:solidFill>
              <a:srgbClr val="386F37">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39" name="Rectangle 38"/>
            <p:cNvSpPr/>
            <p:nvPr/>
          </p:nvSpPr>
          <p:spPr>
            <a:xfrm>
              <a:off x="611560" y="5265218"/>
              <a:ext cx="2700296" cy="108000"/>
            </a:xfrm>
            <a:prstGeom prst="rect">
              <a:avLst/>
            </a:prstGeom>
            <a:solidFill>
              <a:schemeClr val="bg1">
                <a:lumMod val="6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40" name="Rectangle 39"/>
            <p:cNvSpPr/>
            <p:nvPr/>
          </p:nvSpPr>
          <p:spPr>
            <a:xfrm>
              <a:off x="611561" y="5265218"/>
              <a:ext cx="287999"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41" name="Rectangle 40"/>
            <p:cNvSpPr/>
            <p:nvPr/>
          </p:nvSpPr>
          <p:spPr>
            <a:xfrm>
              <a:off x="611560" y="5453610"/>
              <a:ext cx="2304296" cy="108000"/>
            </a:xfrm>
            <a:prstGeom prst="rect">
              <a:avLst/>
            </a:prstGeom>
            <a:solidFill>
              <a:schemeClr val="bg1">
                <a:lumMod val="6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42" name="Rectangle 41"/>
            <p:cNvSpPr/>
            <p:nvPr/>
          </p:nvSpPr>
          <p:spPr>
            <a:xfrm>
              <a:off x="1907704" y="5445226"/>
              <a:ext cx="287999"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43" name="Rectangle 42"/>
            <p:cNvSpPr/>
            <p:nvPr/>
          </p:nvSpPr>
          <p:spPr>
            <a:xfrm>
              <a:off x="611558" y="4293098"/>
              <a:ext cx="2160000" cy="108000"/>
            </a:xfrm>
            <a:prstGeom prst="rect">
              <a:avLst/>
            </a:prstGeom>
            <a:solidFill>
              <a:srgbClr val="64C461">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44" name="Rectangle 43"/>
            <p:cNvSpPr/>
            <p:nvPr/>
          </p:nvSpPr>
          <p:spPr>
            <a:xfrm>
              <a:off x="755577" y="4293098"/>
              <a:ext cx="360000" cy="108000"/>
            </a:xfrm>
            <a:prstGeom prst="rect">
              <a:avLst/>
            </a:prstGeom>
            <a:solidFill>
              <a:srgbClr val="386F37">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45" name="Rectangle 44"/>
            <p:cNvSpPr/>
            <p:nvPr/>
          </p:nvSpPr>
          <p:spPr>
            <a:xfrm>
              <a:off x="611561" y="4797154"/>
              <a:ext cx="576144" cy="215999"/>
            </a:xfrm>
            <a:prstGeom prst="rect">
              <a:avLst/>
            </a:prstGeom>
            <a:solidFill>
              <a:srgbClr val="6187D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46" name="Rectangle 45"/>
            <p:cNvSpPr/>
            <p:nvPr/>
          </p:nvSpPr>
          <p:spPr>
            <a:xfrm>
              <a:off x="611565" y="4797156"/>
              <a:ext cx="251996" cy="215997"/>
            </a:xfrm>
            <a:prstGeom prst="rect">
              <a:avLst/>
            </a:prstGeom>
            <a:solidFill>
              <a:srgbClr val="122F9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grpSp>
      <p:grpSp>
        <p:nvGrpSpPr>
          <p:cNvPr id="54" name="Group 5"/>
          <p:cNvGrpSpPr/>
          <p:nvPr/>
        </p:nvGrpSpPr>
        <p:grpSpPr>
          <a:xfrm>
            <a:off x="4489512" y="1171626"/>
            <a:ext cx="2952328" cy="1836200"/>
            <a:chOff x="3635896" y="3861050"/>
            <a:chExt cx="2952328" cy="1836200"/>
          </a:xfrm>
        </p:grpSpPr>
        <p:sp>
          <p:nvSpPr>
            <p:cNvPr id="7" name="Rectangle 6"/>
            <p:cNvSpPr/>
            <p:nvPr/>
          </p:nvSpPr>
          <p:spPr>
            <a:xfrm>
              <a:off x="3635896" y="3861050"/>
              <a:ext cx="2952328" cy="1836200"/>
            </a:xfrm>
            <a:prstGeom prst="rect">
              <a:avLst/>
            </a:prstGeom>
            <a:solidFill>
              <a:schemeClr val="bg1"/>
            </a:solidFill>
            <a:ln w="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8" name="Rectangle 7"/>
            <p:cNvSpPr/>
            <p:nvPr/>
          </p:nvSpPr>
          <p:spPr>
            <a:xfrm>
              <a:off x="3779910" y="4005066"/>
              <a:ext cx="1872144" cy="215999"/>
            </a:xfrm>
            <a:prstGeom prst="rect">
              <a:avLst/>
            </a:prstGeom>
            <a:solidFill>
              <a:srgbClr val="6187D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9" name="Rectangle 8"/>
            <p:cNvSpPr/>
            <p:nvPr/>
          </p:nvSpPr>
          <p:spPr>
            <a:xfrm>
              <a:off x="3779917" y="4005068"/>
              <a:ext cx="359997" cy="215997"/>
            </a:xfrm>
            <a:prstGeom prst="rect">
              <a:avLst/>
            </a:prstGeom>
            <a:solidFill>
              <a:srgbClr val="122F9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10" name="Rectangle 9"/>
            <p:cNvSpPr/>
            <p:nvPr/>
          </p:nvSpPr>
          <p:spPr>
            <a:xfrm>
              <a:off x="3779915" y="4473130"/>
              <a:ext cx="2304296" cy="108000"/>
            </a:xfrm>
            <a:prstGeom prst="rect">
              <a:avLst/>
            </a:prstGeom>
            <a:solidFill>
              <a:schemeClr val="bg1">
                <a:lumMod val="6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11" name="Rectangle 10"/>
            <p:cNvSpPr/>
            <p:nvPr/>
          </p:nvSpPr>
          <p:spPr>
            <a:xfrm>
              <a:off x="4364363" y="4473130"/>
              <a:ext cx="351656"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12" name="Rectangle 11"/>
            <p:cNvSpPr/>
            <p:nvPr/>
          </p:nvSpPr>
          <p:spPr>
            <a:xfrm>
              <a:off x="3779913" y="5085186"/>
              <a:ext cx="935992" cy="108000"/>
            </a:xfrm>
            <a:prstGeom prst="rect">
              <a:avLst/>
            </a:prstGeom>
            <a:solidFill>
              <a:srgbClr val="64C461">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13" name="Rectangle 12"/>
            <p:cNvSpPr/>
            <p:nvPr/>
          </p:nvSpPr>
          <p:spPr>
            <a:xfrm>
              <a:off x="3923932" y="5085186"/>
              <a:ext cx="179997" cy="108000"/>
            </a:xfrm>
            <a:prstGeom prst="rect">
              <a:avLst/>
            </a:prstGeom>
            <a:solidFill>
              <a:srgbClr val="386F37">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14" name="Rectangle 13"/>
            <p:cNvSpPr/>
            <p:nvPr/>
          </p:nvSpPr>
          <p:spPr>
            <a:xfrm>
              <a:off x="3779915" y="5265218"/>
              <a:ext cx="2700296" cy="108000"/>
            </a:xfrm>
            <a:prstGeom prst="rect">
              <a:avLst/>
            </a:prstGeom>
            <a:solidFill>
              <a:schemeClr val="bg1">
                <a:lumMod val="6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15" name="Rectangle 14"/>
            <p:cNvSpPr/>
            <p:nvPr/>
          </p:nvSpPr>
          <p:spPr>
            <a:xfrm>
              <a:off x="3779915" y="5265218"/>
              <a:ext cx="351656"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16" name="Rectangle 15"/>
            <p:cNvSpPr/>
            <p:nvPr/>
          </p:nvSpPr>
          <p:spPr>
            <a:xfrm>
              <a:off x="3779915" y="5453610"/>
              <a:ext cx="2304296" cy="108000"/>
            </a:xfrm>
            <a:prstGeom prst="rect">
              <a:avLst/>
            </a:prstGeom>
            <a:solidFill>
              <a:schemeClr val="bg1">
                <a:lumMod val="6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17" name="Rectangle 16"/>
            <p:cNvSpPr/>
            <p:nvPr/>
          </p:nvSpPr>
          <p:spPr>
            <a:xfrm>
              <a:off x="4364364" y="5453610"/>
              <a:ext cx="287999"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18" name="Rectangle 17"/>
            <p:cNvSpPr/>
            <p:nvPr/>
          </p:nvSpPr>
          <p:spPr>
            <a:xfrm>
              <a:off x="4572004" y="5265218"/>
              <a:ext cx="611999"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19" name="Rectangle 18"/>
            <p:cNvSpPr/>
            <p:nvPr/>
          </p:nvSpPr>
          <p:spPr>
            <a:xfrm>
              <a:off x="3779912" y="4293098"/>
              <a:ext cx="1871984" cy="108000"/>
            </a:xfrm>
            <a:prstGeom prst="rect">
              <a:avLst/>
            </a:prstGeom>
            <a:solidFill>
              <a:srgbClr val="64C461">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5076059" y="5445226"/>
              <a:ext cx="287999"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21" name="Rectangle 20"/>
            <p:cNvSpPr/>
            <p:nvPr/>
          </p:nvSpPr>
          <p:spPr>
            <a:xfrm>
              <a:off x="3923932" y="4293098"/>
              <a:ext cx="360000" cy="108000"/>
            </a:xfrm>
            <a:prstGeom prst="rect">
              <a:avLst/>
            </a:prstGeom>
            <a:solidFill>
              <a:srgbClr val="386F37">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22" name="Rectangle 21"/>
            <p:cNvSpPr/>
            <p:nvPr/>
          </p:nvSpPr>
          <p:spPr>
            <a:xfrm>
              <a:off x="3779915" y="4797154"/>
              <a:ext cx="1296147" cy="215999"/>
            </a:xfrm>
            <a:prstGeom prst="rect">
              <a:avLst/>
            </a:prstGeom>
            <a:solidFill>
              <a:srgbClr val="6187D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23" name="Rectangle 22"/>
            <p:cNvSpPr/>
            <p:nvPr/>
          </p:nvSpPr>
          <p:spPr>
            <a:xfrm>
              <a:off x="3779919" y="4797156"/>
              <a:ext cx="719999" cy="215997"/>
            </a:xfrm>
            <a:prstGeom prst="rect">
              <a:avLst/>
            </a:prstGeom>
            <a:solidFill>
              <a:srgbClr val="122F9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24" name="Rectangle 23"/>
            <p:cNvSpPr/>
            <p:nvPr/>
          </p:nvSpPr>
          <p:spPr>
            <a:xfrm>
              <a:off x="4211960" y="5085186"/>
              <a:ext cx="359996" cy="108000"/>
            </a:xfrm>
            <a:prstGeom prst="rect">
              <a:avLst/>
            </a:prstGeom>
            <a:solidFill>
              <a:srgbClr val="386F37">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25" name="Rectangle 24"/>
            <p:cNvSpPr/>
            <p:nvPr/>
          </p:nvSpPr>
          <p:spPr>
            <a:xfrm>
              <a:off x="4427986" y="4293098"/>
              <a:ext cx="143997" cy="108000"/>
            </a:xfrm>
            <a:prstGeom prst="rect">
              <a:avLst/>
            </a:prstGeom>
            <a:solidFill>
              <a:srgbClr val="386F37">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26" name="Rectangle 25"/>
            <p:cNvSpPr/>
            <p:nvPr/>
          </p:nvSpPr>
          <p:spPr>
            <a:xfrm>
              <a:off x="4932080" y="4293098"/>
              <a:ext cx="360000" cy="108000"/>
            </a:xfrm>
            <a:prstGeom prst="rect">
              <a:avLst/>
            </a:prstGeom>
            <a:solidFill>
              <a:srgbClr val="386F37">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27" name="Rectangle 26"/>
            <p:cNvSpPr/>
            <p:nvPr/>
          </p:nvSpPr>
          <p:spPr>
            <a:xfrm>
              <a:off x="4284011" y="4005066"/>
              <a:ext cx="287997" cy="215997"/>
            </a:xfrm>
            <a:prstGeom prst="rect">
              <a:avLst/>
            </a:prstGeom>
            <a:solidFill>
              <a:srgbClr val="122F9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28" name="Rectangle 27"/>
            <p:cNvSpPr/>
            <p:nvPr/>
          </p:nvSpPr>
          <p:spPr>
            <a:xfrm>
              <a:off x="4644008" y="4005066"/>
              <a:ext cx="395997" cy="215997"/>
            </a:xfrm>
            <a:prstGeom prst="rect">
              <a:avLst/>
            </a:prstGeom>
            <a:solidFill>
              <a:srgbClr val="122F9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29" name="Rectangle 28"/>
            <p:cNvSpPr/>
            <p:nvPr/>
          </p:nvSpPr>
          <p:spPr>
            <a:xfrm>
              <a:off x="5292080" y="5265218"/>
              <a:ext cx="287999"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30" name="Rectangle 29"/>
            <p:cNvSpPr/>
            <p:nvPr/>
          </p:nvSpPr>
          <p:spPr>
            <a:xfrm>
              <a:off x="4788026" y="4473130"/>
              <a:ext cx="215997"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sp>
          <p:nvSpPr>
            <p:cNvPr id="31" name="Rectangle 30"/>
            <p:cNvSpPr/>
            <p:nvPr/>
          </p:nvSpPr>
          <p:spPr>
            <a:xfrm>
              <a:off x="5724155" y="4473130"/>
              <a:ext cx="215997" cy="108000"/>
            </a:xfrm>
            <a:prstGeom prst="rect">
              <a:avLst/>
            </a:prstGeom>
            <a:solidFill>
              <a:schemeClr val="tx1">
                <a:lumMod val="75000"/>
                <a:lumOff val="2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solidFill>
                  <a:srgbClr val="A6A6A6"/>
                </a:solidFill>
              </a:endParaRPr>
            </a:p>
          </p:txBody>
        </p:sp>
      </p:grpSp>
      <p:pic>
        <p:nvPicPr>
          <p:cNvPr id="55" name="Picture 46" descr="latex-image-1.pdf"/>
          <p:cNvPicPr>
            <a:picLocks noChangeAspect="1"/>
          </p:cNvPicPr>
          <p:nvPr/>
        </p:nvPicPr>
        <p:blipFill>
          <a:blip r:embed="rId2"/>
          <a:stretch>
            <a:fillRect/>
          </a:stretch>
        </p:blipFill>
        <p:spPr>
          <a:xfrm>
            <a:off x="1068731" y="3935082"/>
            <a:ext cx="7129589" cy="701460"/>
          </a:xfrm>
          <a:prstGeom prst="rect">
            <a:avLst/>
          </a:prstGeom>
        </p:spPr>
      </p:pic>
      <p:pic>
        <p:nvPicPr>
          <p:cNvPr id="56" name="Picture 47" descr="latex-image-1.pdf"/>
          <p:cNvPicPr>
            <a:picLocks noChangeAspect="1"/>
          </p:cNvPicPr>
          <p:nvPr/>
        </p:nvPicPr>
        <p:blipFill>
          <a:blip r:embed="rId3"/>
          <a:srcRect l="-1767" t="-5328" r="-1767" b="-5328"/>
          <a:stretch>
            <a:fillRect/>
          </a:stretch>
        </p:blipFill>
        <p:spPr>
          <a:xfrm>
            <a:off x="1861169" y="4852566"/>
            <a:ext cx="5352800" cy="1897495"/>
          </a:xfrm>
          <a:prstGeom prst="rect">
            <a:avLst/>
          </a:prstGeom>
          <a:solidFill>
            <a:schemeClr val="bg1">
              <a:lumMod val="95000"/>
            </a:schemeClr>
          </a:solidFill>
          <a:ln>
            <a:solidFill>
              <a:schemeClr val="bg1">
                <a:lumMod val="85000"/>
              </a:schemeClr>
            </a:solidFill>
          </a:ln>
        </p:spPr>
      </p:pic>
      <p:sp>
        <p:nvSpPr>
          <p:cNvPr id="49" name="Rectangle 48"/>
          <p:cNvSpPr/>
          <p:nvPr/>
        </p:nvSpPr>
        <p:spPr>
          <a:xfrm>
            <a:off x="6433695" y="6380729"/>
            <a:ext cx="2701765" cy="369332"/>
          </a:xfrm>
          <a:prstGeom prst="rect">
            <a:avLst/>
          </a:prstGeom>
        </p:spPr>
        <p:txBody>
          <a:bodyPr wrap="none">
            <a:spAutoFit/>
          </a:bodyPr>
          <a:lstStyle/>
          <a:p>
            <a:pPr lvl="1"/>
            <a:r>
              <a:rPr lang="en-US" dirty="0" smtClean="0"/>
              <a:t>[Hofmann et al. 2012]</a:t>
            </a:r>
            <a:endParaRPr lang="en-US" dirty="0"/>
          </a:p>
        </p:txBody>
      </p:sp>
    </p:spTree>
    <p:extLst>
      <p:ext uri="{BB962C8B-B14F-4D97-AF65-F5344CB8AC3E}">
        <p14:creationId xmlns:p14="http://schemas.microsoft.com/office/powerpoint/2010/main" val="959451332"/>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t>
            </a:r>
            <a:r>
              <a:rPr lang="en-US" dirty="0" smtClean="0"/>
              <a:t>e-weighting Clicks</a:t>
            </a:r>
            <a:endParaRPr lang="en-US" dirty="0"/>
          </a:p>
        </p:txBody>
      </p:sp>
      <p:sp>
        <p:nvSpPr>
          <p:cNvPr id="5" name="Content Placeholder 4"/>
          <p:cNvSpPr>
            <a:spLocks noGrp="1"/>
          </p:cNvSpPr>
          <p:nvPr>
            <p:ph idx="1"/>
          </p:nvPr>
        </p:nvSpPr>
        <p:spPr>
          <a:xfrm>
            <a:off x="457200" y="1431747"/>
            <a:ext cx="8229600" cy="848960"/>
          </a:xfrm>
        </p:spPr>
        <p:txBody>
          <a:bodyPr>
            <a:normAutofit/>
          </a:bodyPr>
          <a:lstStyle/>
          <a:p>
            <a:r>
              <a:rPr lang="en-US" sz="2400" b="1" dirty="0" smtClean="0"/>
              <a:t>Idea: </a:t>
            </a:r>
            <a:r>
              <a:rPr lang="en-US" sz="2400" dirty="0" smtClean="0"/>
              <a:t>re-weight clicks in interleaving experiments by the documents probability of being clicked, given its caption</a:t>
            </a:r>
            <a:endParaRPr lang="en-US" sz="2400" dirty="0"/>
          </a:p>
        </p:txBody>
      </p:sp>
      <p:pic>
        <p:nvPicPr>
          <p:cNvPr id="6" name="Picture 5" descr="latex-image-1.pdf"/>
          <p:cNvPicPr>
            <a:picLocks noChangeAspect="1"/>
          </p:cNvPicPr>
          <p:nvPr/>
        </p:nvPicPr>
        <p:blipFill>
          <a:blip r:embed="rId3"/>
          <a:stretch>
            <a:fillRect/>
          </a:stretch>
        </p:blipFill>
        <p:spPr>
          <a:xfrm>
            <a:off x="903128" y="2833768"/>
            <a:ext cx="7129589" cy="701460"/>
          </a:xfrm>
          <a:prstGeom prst="rect">
            <a:avLst/>
          </a:prstGeom>
        </p:spPr>
      </p:pic>
      <p:sp>
        <p:nvSpPr>
          <p:cNvPr id="7" name="TextBox 6"/>
          <p:cNvSpPr txBox="1"/>
          <p:nvPr/>
        </p:nvSpPr>
        <p:spPr>
          <a:xfrm>
            <a:off x="781562" y="2301848"/>
            <a:ext cx="4439587" cy="461665"/>
          </a:xfrm>
          <a:prstGeom prst="rect">
            <a:avLst/>
          </a:prstGeom>
          <a:noFill/>
        </p:spPr>
        <p:txBody>
          <a:bodyPr wrap="none" rtlCol="0">
            <a:spAutoFit/>
          </a:bodyPr>
          <a:lstStyle/>
          <a:p>
            <a:r>
              <a:rPr lang="en-US" sz="2400" dirty="0" smtClean="0">
                <a:latin typeface="Calibri"/>
                <a:cs typeface="Calibri"/>
              </a:rPr>
              <a:t>From the trained model, we have:</a:t>
            </a:r>
            <a:endParaRPr lang="en-US" sz="2400" dirty="0">
              <a:latin typeface="Calibri"/>
              <a:cs typeface="Calibri"/>
            </a:endParaRPr>
          </a:p>
        </p:txBody>
      </p:sp>
      <p:sp>
        <p:nvSpPr>
          <p:cNvPr id="8" name="Oval 7"/>
          <p:cNvSpPr/>
          <p:nvPr/>
        </p:nvSpPr>
        <p:spPr>
          <a:xfrm>
            <a:off x="6914649" y="2856509"/>
            <a:ext cx="1280893" cy="975969"/>
          </a:xfrm>
          <a:prstGeom prst="ellipse">
            <a:avLst/>
          </a:prstGeom>
          <a:noFill/>
          <a:ln w="317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pic>
        <p:nvPicPr>
          <p:cNvPr id="9" name="Picture 8" descr="latex-image-1.pdf"/>
          <p:cNvPicPr>
            <a:picLocks noChangeAspect="1"/>
          </p:cNvPicPr>
          <p:nvPr/>
        </p:nvPicPr>
        <p:blipFill>
          <a:blip r:embed="rId4"/>
          <a:stretch>
            <a:fillRect/>
          </a:stretch>
        </p:blipFill>
        <p:spPr>
          <a:xfrm>
            <a:off x="903128" y="4040623"/>
            <a:ext cx="2540000" cy="762000"/>
          </a:xfrm>
          <a:prstGeom prst="rect">
            <a:avLst/>
          </a:prstGeom>
        </p:spPr>
      </p:pic>
      <p:sp>
        <p:nvSpPr>
          <p:cNvPr id="10" name="TextBox 9"/>
          <p:cNvSpPr txBox="1"/>
          <p:nvPr/>
        </p:nvSpPr>
        <p:spPr>
          <a:xfrm>
            <a:off x="781050" y="3536567"/>
            <a:ext cx="2785889" cy="461665"/>
          </a:xfrm>
          <a:prstGeom prst="rect">
            <a:avLst/>
          </a:prstGeom>
          <a:noFill/>
        </p:spPr>
        <p:txBody>
          <a:bodyPr wrap="none" rtlCol="0">
            <a:spAutoFit/>
          </a:bodyPr>
          <a:lstStyle/>
          <a:p>
            <a:r>
              <a:rPr lang="en-US" sz="2400" dirty="0" smtClean="0">
                <a:latin typeface="Calibri"/>
                <a:cs typeface="Calibri"/>
              </a:rPr>
              <a:t>then the click weight</a:t>
            </a:r>
            <a:endParaRPr lang="en-US" sz="2400" dirty="0">
              <a:latin typeface="Calibri"/>
              <a:cs typeface="Calibri"/>
            </a:endParaRPr>
          </a:p>
        </p:txBody>
      </p:sp>
      <p:sp>
        <p:nvSpPr>
          <p:cNvPr id="11" name="TextBox 10"/>
          <p:cNvSpPr txBox="1"/>
          <p:nvPr/>
        </p:nvSpPr>
        <p:spPr>
          <a:xfrm>
            <a:off x="781050" y="4813763"/>
            <a:ext cx="7642042" cy="461665"/>
          </a:xfrm>
          <a:prstGeom prst="rect">
            <a:avLst/>
          </a:prstGeom>
          <a:noFill/>
        </p:spPr>
        <p:txBody>
          <a:bodyPr wrap="square" rtlCol="0">
            <a:spAutoFit/>
          </a:bodyPr>
          <a:lstStyle/>
          <a:p>
            <a:r>
              <a:rPr lang="en-US" sz="2400" dirty="0" smtClean="0">
                <a:latin typeface="Calibri"/>
                <a:cs typeface="Calibri"/>
              </a:rPr>
              <a:t>estimates a document’s change in click odds given </a:t>
            </a:r>
            <a:endParaRPr lang="en-US" sz="2400" dirty="0">
              <a:latin typeface="Calibri"/>
              <a:cs typeface="Calibri"/>
            </a:endParaRPr>
          </a:p>
        </p:txBody>
      </p:sp>
      <p:pic>
        <p:nvPicPr>
          <p:cNvPr id="14" name="Picture 13" descr="latex-image-1.pdf"/>
          <p:cNvPicPr>
            <a:picLocks noChangeAspect="1"/>
          </p:cNvPicPr>
          <p:nvPr/>
        </p:nvPicPr>
        <p:blipFill>
          <a:blip r:embed="rId5"/>
          <a:stretch>
            <a:fillRect/>
          </a:stretch>
        </p:blipFill>
        <p:spPr>
          <a:xfrm>
            <a:off x="7202636" y="4944652"/>
            <a:ext cx="393700" cy="292100"/>
          </a:xfrm>
          <a:prstGeom prst="rect">
            <a:avLst/>
          </a:prstGeom>
        </p:spPr>
      </p:pic>
      <p:cxnSp>
        <p:nvCxnSpPr>
          <p:cNvPr id="16" name="Elbow Connector 15"/>
          <p:cNvCxnSpPr>
            <a:stCxn id="8" idx="4"/>
          </p:cNvCxnSpPr>
          <p:nvPr/>
        </p:nvCxnSpPr>
        <p:spPr>
          <a:xfrm rot="5400000">
            <a:off x="5291971" y="2176405"/>
            <a:ext cx="607052" cy="3919199"/>
          </a:xfrm>
          <a:prstGeom prst="bentConnector2">
            <a:avLst/>
          </a:pr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433695" y="6380737"/>
            <a:ext cx="2701765" cy="369332"/>
          </a:xfrm>
          <a:prstGeom prst="rect">
            <a:avLst/>
          </a:prstGeom>
        </p:spPr>
        <p:txBody>
          <a:bodyPr wrap="none">
            <a:spAutoFit/>
          </a:bodyPr>
          <a:lstStyle/>
          <a:p>
            <a:pPr lvl="1"/>
            <a:r>
              <a:rPr lang="en-US" dirty="0" smtClean="0"/>
              <a:t>[Hofmann et al. 2012]</a:t>
            </a:r>
            <a:endParaRPr lang="en-US" dirty="0"/>
          </a:p>
        </p:txBody>
      </p:sp>
    </p:spTree>
    <p:extLst>
      <p:ext uri="{BB962C8B-B14F-4D97-AF65-F5344CB8AC3E}">
        <p14:creationId xmlns:p14="http://schemas.microsoft.com/office/powerpoint/2010/main" val="331233845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388"/>
            <a:ext cx="8229600" cy="868362"/>
          </a:xfrm>
        </p:spPr>
        <p:txBody>
          <a:bodyPr/>
          <a:lstStyle/>
          <a:p>
            <a:r>
              <a:rPr lang="en-US" dirty="0" smtClean="0"/>
              <a:t>Removing the </a:t>
            </a:r>
            <a:r>
              <a:rPr lang="en-US" dirty="0"/>
              <a:t>b</a:t>
            </a:r>
            <a:r>
              <a:rPr lang="en-US" dirty="0" smtClean="0"/>
              <a:t>ias</a:t>
            </a:r>
            <a:endParaRPr lang="en-GB" dirty="0"/>
          </a:p>
        </p:txBody>
      </p:sp>
      <p:sp>
        <p:nvSpPr>
          <p:cNvPr id="3" name="Content Placeholder 2"/>
          <p:cNvSpPr>
            <a:spLocks noGrp="1"/>
          </p:cNvSpPr>
          <p:nvPr>
            <p:ph idx="1"/>
          </p:nvPr>
        </p:nvSpPr>
        <p:spPr>
          <a:xfrm>
            <a:off x="360479" y="1012374"/>
            <a:ext cx="8617265" cy="5607061"/>
          </a:xfrm>
        </p:spPr>
        <p:txBody>
          <a:bodyPr>
            <a:normAutofit/>
          </a:bodyPr>
          <a:lstStyle/>
          <a:p>
            <a:r>
              <a:rPr lang="en-US" dirty="0" smtClean="0"/>
              <a:t>Weight future clicks by P ( Click | Caption ): More likely clicks given less weight</a:t>
            </a:r>
          </a:p>
          <a:p>
            <a:endParaRPr lang="en-US" dirty="0" smtClean="0"/>
          </a:p>
          <a:p>
            <a:pPr marL="0" indent="0">
              <a:buNone/>
            </a:pPr>
            <a:endParaRPr lang="en-US" dirty="0" smtClean="0"/>
          </a:p>
          <a:p>
            <a:endParaRPr lang="en-US" dirty="0"/>
          </a:p>
          <a:p>
            <a:endParaRPr lang="en-US" dirty="0" smtClean="0"/>
          </a:p>
          <a:p>
            <a:endParaRPr lang="en-US" dirty="0" smtClean="0"/>
          </a:p>
          <a:p>
            <a:pPr>
              <a:buFont typeface="Calibri" panose="020F0502020204030204" pitchFamily="34" charset="0"/>
              <a:buChar char="→"/>
            </a:pPr>
            <a:r>
              <a:rPr lang="en-US" dirty="0" smtClean="0"/>
              <a:t> In real online evaluations experiments, slight change in outcome of interleaving experiments, </a:t>
            </a:r>
          </a:p>
        </p:txBody>
      </p:sp>
      <p:grpSp>
        <p:nvGrpSpPr>
          <p:cNvPr id="13" name="Group 12"/>
          <p:cNvGrpSpPr/>
          <p:nvPr/>
        </p:nvGrpSpPr>
        <p:grpSpPr>
          <a:xfrm>
            <a:off x="360479" y="2282259"/>
            <a:ext cx="8208910" cy="2336583"/>
            <a:chOff x="467545" y="2260709"/>
            <a:chExt cx="8208910" cy="2336583"/>
          </a:xfrm>
        </p:grpSpPr>
        <p:pic>
          <p:nvPicPr>
            <p:cNvPr id="6" name="table"/>
            <p:cNvPicPr>
              <a:picLocks noChangeAspect="1"/>
            </p:cNvPicPr>
            <p:nvPr/>
          </p:nvPicPr>
          <p:blipFill>
            <a:blip r:embed="rId3"/>
            <a:stretch>
              <a:fillRect/>
            </a:stretch>
          </p:blipFill>
          <p:spPr>
            <a:xfrm>
              <a:off x="467545" y="2260709"/>
              <a:ext cx="8208910" cy="2336583"/>
            </a:xfrm>
            <a:prstGeom prst="rect">
              <a:avLst/>
            </a:prstGeom>
          </p:spPr>
        </p:pic>
        <p:pic>
          <p:nvPicPr>
            <p:cNvPr id="7" name="Picture 6"/>
            <p:cNvPicPr>
              <a:picLocks noChangeAspect="1"/>
            </p:cNvPicPr>
            <p:nvPr/>
          </p:nvPicPr>
          <p:blipFill>
            <a:blip r:embed="rId4"/>
            <a:stretch>
              <a:fillRect/>
            </a:stretch>
          </p:blipFill>
          <p:spPr>
            <a:xfrm>
              <a:off x="539552" y="2749352"/>
              <a:ext cx="4323001" cy="807501"/>
            </a:xfrm>
            <a:prstGeom prst="rect">
              <a:avLst/>
            </a:prstGeom>
            <a:ln>
              <a:solidFill>
                <a:schemeClr val="bg1">
                  <a:lumMod val="85000"/>
                </a:schemeClr>
              </a:solidFill>
            </a:ln>
          </p:spPr>
        </p:pic>
        <p:pic>
          <p:nvPicPr>
            <p:cNvPr id="8" name="Picture 7"/>
            <p:cNvPicPr>
              <a:picLocks noChangeAspect="1"/>
            </p:cNvPicPr>
            <p:nvPr/>
          </p:nvPicPr>
          <p:blipFill>
            <a:blip r:embed="rId5"/>
            <a:stretch>
              <a:fillRect/>
            </a:stretch>
          </p:blipFill>
          <p:spPr>
            <a:xfrm>
              <a:off x="539552" y="3809628"/>
              <a:ext cx="4320000" cy="611321"/>
            </a:xfrm>
            <a:prstGeom prst="rect">
              <a:avLst/>
            </a:prstGeom>
            <a:ln>
              <a:solidFill>
                <a:srgbClr val="D9D9D9"/>
              </a:solidFill>
            </a:ln>
          </p:spPr>
        </p:pic>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8384" y="2701513"/>
              <a:ext cx="596900" cy="495300"/>
            </a:xfrm>
            <a:prstGeom prst="rect">
              <a:avLst/>
            </a:prstGeom>
          </p:spPr>
        </p:pic>
        <p:pic>
          <p:nvPicPr>
            <p:cNvPr id="10" name="Picture 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8384" y="3781633"/>
              <a:ext cx="596900" cy="495300"/>
            </a:xfrm>
            <a:prstGeom prst="rect">
              <a:avLst/>
            </a:prstGeom>
          </p:spPr>
        </p:pic>
        <p:cxnSp>
          <p:nvCxnSpPr>
            <p:cNvPr id="11" name="Straight Connector 10"/>
            <p:cNvCxnSpPr/>
            <p:nvPr/>
          </p:nvCxnSpPr>
          <p:spPr>
            <a:xfrm>
              <a:off x="8028384" y="3268821"/>
              <a:ext cx="576064" cy="0"/>
            </a:xfrm>
            <a:prstGeom prst="line">
              <a:avLst/>
            </a:prstGeom>
            <a:ln w="38100" cmpd="dbl">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028384" y="4348941"/>
              <a:ext cx="576064" cy="0"/>
            </a:xfrm>
            <a:prstGeom prst="line">
              <a:avLst/>
            </a:prstGeom>
            <a:ln w="38100" cmpd="dbl">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6433695" y="6380729"/>
            <a:ext cx="2701765" cy="369332"/>
          </a:xfrm>
          <a:prstGeom prst="rect">
            <a:avLst/>
          </a:prstGeom>
        </p:spPr>
        <p:txBody>
          <a:bodyPr wrap="none">
            <a:spAutoFit/>
          </a:bodyPr>
          <a:lstStyle/>
          <a:p>
            <a:pPr lvl="1"/>
            <a:r>
              <a:rPr lang="en-US" dirty="0" smtClean="0"/>
              <a:t>[Hofmann et al. 2012]</a:t>
            </a:r>
            <a:endParaRPr lang="en-US" dirty="0"/>
          </a:p>
        </p:txBody>
      </p:sp>
    </p:spTree>
    <p:extLst>
      <p:ext uri="{BB962C8B-B14F-4D97-AF65-F5344CB8AC3E}">
        <p14:creationId xmlns:p14="http://schemas.microsoft.com/office/powerpoint/2010/main" val="412235772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4"/>
</p:tagLst>
</file>

<file path=ppt/tags/tag2.xml><?xml version="1.0" encoding="utf-8"?>
<p:tagLst xmlns:a="http://schemas.openxmlformats.org/drawingml/2006/main" xmlns:r="http://schemas.openxmlformats.org/officeDocument/2006/relationships" xmlns:p="http://schemas.openxmlformats.org/presentationml/2006/main">
  <p:tag name="TIMING" val="|84.9"/>
</p:tagLst>
</file>

<file path=ppt/tags/tag3.xml><?xml version="1.0" encoding="utf-8"?>
<p:tagLst xmlns:a="http://schemas.openxmlformats.org/drawingml/2006/main" xmlns:r="http://schemas.openxmlformats.org/officeDocument/2006/relationships" xmlns:p="http://schemas.openxmlformats.org/presentationml/2006/main">
  <p:tag name="TIMING" val="|21.9|56.5"/>
</p:tagLst>
</file>

<file path=ppt/theme/theme1.xml><?xml version="1.0" encoding="utf-8"?>
<a:theme xmlns:a="http://schemas.openxmlformats.org/drawingml/2006/main" name="1_Office Theme">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74994"/>
      </a:hlink>
      <a:folHlink>
        <a:srgbClr val="0B35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9104</Words>
  <Application>Microsoft Macintosh PowerPoint</Application>
  <PresentationFormat>On-screen Show (4:3)</PresentationFormat>
  <Paragraphs>2329</Paragraphs>
  <Slides>160</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160</vt:i4>
      </vt:variant>
    </vt:vector>
  </HeadingPairs>
  <TitlesOfParts>
    <vt:vector size="164" baseType="lpstr">
      <vt:lpstr>1_Office Theme</vt:lpstr>
      <vt:lpstr>Worksheet</vt:lpstr>
      <vt:lpstr>Chart</vt:lpstr>
      <vt:lpstr>Equation</vt:lpstr>
      <vt:lpstr>Practical Online Retrieval Evaluation ECIR 2013 Tutorial</vt:lpstr>
      <vt:lpstr>Acknowledgments</vt:lpstr>
      <vt:lpstr>Retrieval Evaluation Goals</vt:lpstr>
      <vt:lpstr>Retrieval Evaluation Goals</vt:lpstr>
      <vt:lpstr>Evaluation</vt:lpstr>
      <vt:lpstr>Do we need online evaluation?</vt:lpstr>
      <vt:lpstr>Do we need online evaluation?</vt:lpstr>
      <vt:lpstr>Challenges with Offline Evaluation</vt:lpstr>
      <vt:lpstr>Challenges with Offline Evaluation</vt:lpstr>
      <vt:lpstr>Challenges with Offline Evaluation</vt:lpstr>
      <vt:lpstr>Tutorial Goals</vt:lpstr>
      <vt:lpstr>Outline</vt:lpstr>
      <vt:lpstr>Experiment Design</vt:lpstr>
      <vt:lpstr>Online Evaluation</vt:lpstr>
      <vt:lpstr>Online Evaluation</vt:lpstr>
      <vt:lpstr>Implicit Feedback</vt:lpstr>
      <vt:lpstr>Interpreting Clicks</vt:lpstr>
      <vt:lpstr>Outline</vt:lpstr>
      <vt:lpstr>What do Users View / Click?</vt:lpstr>
      <vt:lpstr>Are Clicks Affected by Relevance?</vt:lpstr>
      <vt:lpstr>Position Bias</vt:lpstr>
      <vt:lpstr>Which Results are Viewed Before Click?</vt:lpstr>
      <vt:lpstr>Quality-of-Context Bias</vt:lpstr>
      <vt:lpstr>Click = Relevant?</vt:lpstr>
      <vt:lpstr>Outline</vt:lpstr>
      <vt:lpstr>Online Evaluation Designs</vt:lpstr>
      <vt:lpstr>Online Evaluation Designs</vt:lpstr>
      <vt:lpstr>Interpretation Choices</vt:lpstr>
      <vt:lpstr>Interpretation Choices</vt:lpstr>
      <vt:lpstr>Document Level Comparisons</vt:lpstr>
      <vt:lpstr>Document Level Comparisons</vt:lpstr>
      <vt:lpstr>Click &gt; Skip Heuristics</vt:lpstr>
      <vt:lpstr>Click &gt; Skip Heuristics</vt:lpstr>
      <vt:lpstr>Click &gt; Skip Heuristics</vt:lpstr>
      <vt:lpstr>Click &gt; Skip Heuristics</vt:lpstr>
      <vt:lpstr>Click &gt; Skip Heuristics</vt:lpstr>
      <vt:lpstr>Click &gt; Skip Heuristics</vt:lpstr>
      <vt:lpstr>Click &gt; Skip Heuristics - Evaluation</vt:lpstr>
      <vt:lpstr>FairPairs</vt:lpstr>
      <vt:lpstr>FairPairs</vt:lpstr>
      <vt:lpstr>FairPairs</vt:lpstr>
      <vt:lpstr>Interpretation Choices</vt:lpstr>
      <vt:lpstr>Absolute Document Relevance</vt:lpstr>
      <vt:lpstr>Correcting for Position  (Absolute / Document-Level)</vt:lpstr>
      <vt:lpstr>Relative Click Frequency (Position Model)</vt:lpstr>
      <vt:lpstr>Explaining Clicks: Models</vt:lpstr>
      <vt:lpstr>Explaining Clicks: Properties</vt:lpstr>
      <vt:lpstr>Explaining Clicks: Evaluation</vt:lpstr>
      <vt:lpstr>Dynamic Bayesian Network (Extended Cascade Model)</vt:lpstr>
      <vt:lpstr>Dynamic Bayesian Network </vt:lpstr>
      <vt:lpstr>Performance Comparison</vt:lpstr>
      <vt:lpstr>Click-Models: Extensions</vt:lpstr>
      <vt:lpstr>Absolute Document Judgments (Summary)</vt:lpstr>
      <vt:lpstr>Interpretation Choices</vt:lpstr>
      <vt:lpstr>Absolute Ranking-Level Judgments</vt:lpstr>
      <vt:lpstr>Absolute Ranking-Level Judgments</vt:lpstr>
      <vt:lpstr>Monotonicity Assumption</vt:lpstr>
      <vt:lpstr>Testing Monotonicity on ArXiv.org</vt:lpstr>
      <vt:lpstr>Absolute Metrics</vt:lpstr>
      <vt:lpstr>Evaluation of Absolute Metrics on ArXiv.org</vt:lpstr>
      <vt:lpstr>Evaluation of Absolute Metrics on ArXiv.org</vt:lpstr>
      <vt:lpstr>Evaluation of Absolute Metrics on ArXiv.org</vt:lpstr>
      <vt:lpstr>Interpretation Choices</vt:lpstr>
      <vt:lpstr>More In-Depth Analysis</vt:lpstr>
      <vt:lpstr>Summary of Part 1</vt:lpstr>
      <vt:lpstr>Practical Online Retrieval Evaluation Part 2</vt:lpstr>
      <vt:lpstr>Outline</vt:lpstr>
      <vt:lpstr>Comparing Rankings Efficiently</vt:lpstr>
      <vt:lpstr>Taste-test analogy</vt:lpstr>
      <vt:lpstr>Taste-test analogy</vt:lpstr>
      <vt:lpstr>A Taste Test in Retrieval: Ranking Level Comparisons</vt:lpstr>
      <vt:lpstr>Online Evaluation with Interleaving</vt:lpstr>
      <vt:lpstr>Why might mixing rankings help?</vt:lpstr>
      <vt:lpstr>Online Evaluation with Interleaving</vt:lpstr>
      <vt:lpstr>Team Draft Interleaving</vt:lpstr>
      <vt:lpstr>Team Draft Interleaving</vt:lpstr>
      <vt:lpstr>Quantitative Analysis</vt:lpstr>
      <vt:lpstr>Experimental Setup</vt:lpstr>
      <vt:lpstr>Comparison with Offline Judgments</vt:lpstr>
      <vt:lpstr>Comparison with Offline Judgments</vt:lpstr>
      <vt:lpstr>Comparison with Absolute Metrics (Online)</vt:lpstr>
      <vt:lpstr>Comparison with Absolute Metrics (Online)</vt:lpstr>
      <vt:lpstr>Comparative Summary</vt:lpstr>
      <vt:lpstr>Benefits &amp; Drawbacks of Interleaving</vt:lpstr>
      <vt:lpstr>Rational Clicking is subtle</vt:lpstr>
      <vt:lpstr>Alternative Interleaving Algorithms</vt:lpstr>
      <vt:lpstr>Balanced Interleaving</vt:lpstr>
      <vt:lpstr>Balanced Interleaving</vt:lpstr>
      <vt:lpstr>Random Clicking is subtle</vt:lpstr>
      <vt:lpstr>Random Clicking is subtle</vt:lpstr>
      <vt:lpstr>Biases in Interleaving</vt:lpstr>
      <vt:lpstr>Outline</vt:lpstr>
      <vt:lpstr>Back to Clicks versus Relevance</vt:lpstr>
      <vt:lpstr>Attractiveness Bias</vt:lpstr>
      <vt:lpstr>Recall: Document Level Comparisons</vt:lpstr>
      <vt:lpstr>Bias due to title bolding</vt:lpstr>
      <vt:lpstr>General attractiveness bias</vt:lpstr>
      <vt:lpstr>Re-weighting Clicks</vt:lpstr>
      <vt:lpstr>Removing the bias</vt:lpstr>
      <vt:lpstr>Part 2 Summary</vt:lpstr>
      <vt:lpstr>Practical Online Retrieval Evaluation Part 3</vt:lpstr>
      <vt:lpstr>Outline</vt:lpstr>
      <vt:lpstr>PowerPoint Presentation</vt:lpstr>
      <vt:lpstr>A Recipe</vt:lpstr>
      <vt:lpstr>User behavior we can record</vt:lpstr>
      <vt:lpstr>Being the Search Engine</vt:lpstr>
      <vt:lpstr>A spectrum of possible approaches</vt:lpstr>
      <vt:lpstr>A spectrum of possible approaches</vt:lpstr>
      <vt:lpstr>Demo Application</vt:lpstr>
      <vt:lpstr>Building a Proxy</vt:lpstr>
      <vt:lpstr>Intercepting search engine requests</vt:lpstr>
      <vt:lpstr>Logging clicks</vt:lpstr>
      <vt:lpstr>Logging queries &amp; results</vt:lpstr>
      <vt:lpstr>Modifying results</vt:lpstr>
      <vt:lpstr>Demo!</vt:lpstr>
      <vt:lpstr>Other approaches</vt:lpstr>
      <vt:lpstr>Designing interleaving experiment</vt:lpstr>
      <vt:lpstr>PowerPoint Presentation</vt:lpstr>
      <vt:lpstr>Demo!</vt:lpstr>
      <vt:lpstr>So far in our recipe</vt:lpstr>
      <vt:lpstr>Recruiting Users</vt:lpstr>
      <vt:lpstr>What to ask of your users </vt:lpstr>
      <vt:lpstr>Analyzing the Results</vt:lpstr>
      <vt:lpstr>Significance Testing</vt:lpstr>
      <vt:lpstr>Significance Testing</vt:lpstr>
      <vt:lpstr>Significance Testing</vt:lpstr>
      <vt:lpstr>Significance Testing</vt:lpstr>
      <vt:lpstr>Significance Testing</vt:lpstr>
      <vt:lpstr>Significance Testing</vt:lpstr>
      <vt:lpstr>Evaluation Demo</vt:lpstr>
      <vt:lpstr>Summary of Part 3</vt:lpstr>
      <vt:lpstr>Practical Online Retrieval Evaluation Part 4</vt:lpstr>
      <vt:lpstr>Outline</vt:lpstr>
      <vt:lpstr>Reminder: Biases in Interleaving</vt:lpstr>
      <vt:lpstr>Avoiding Biases:  Probabilistic Interleaving</vt:lpstr>
      <vt:lpstr>Probabilistic Interleaving (1)</vt:lpstr>
      <vt:lpstr>Probabilistic Interleaving (2)</vt:lpstr>
      <vt:lpstr>Probabilistic Interleaving (2)</vt:lpstr>
      <vt:lpstr>Probabilistic Interleaving (3)</vt:lpstr>
      <vt:lpstr>Avoiding Biases:  Optimized Interleaving</vt:lpstr>
      <vt:lpstr>Click Weight Beyond Presentation Bias</vt:lpstr>
      <vt:lpstr>Click Weighting</vt:lpstr>
      <vt:lpstr>Learning a Better Click Weighting</vt:lpstr>
      <vt:lpstr>Learning a Better Click Weighting</vt:lpstr>
      <vt:lpstr>Learning a Better Click Weighting</vt:lpstr>
      <vt:lpstr>Learning a Better Click Weighting</vt:lpstr>
      <vt:lpstr>Experimental Test</vt:lpstr>
      <vt:lpstr>Explicit Credit Assignment</vt:lpstr>
      <vt:lpstr>Explicit Credit Assignment</vt:lpstr>
      <vt:lpstr>Other Online Data</vt:lpstr>
      <vt:lpstr>Tutorial Summary</vt:lpstr>
      <vt:lpstr>Questions?</vt:lpstr>
      <vt:lpstr>Bibliography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Online Retrieval Evaluation</dc:title>
  <dc:creator>Yisong Yue</dc:creator>
  <cp:lastModifiedBy>Katja Hofmann</cp:lastModifiedBy>
  <cp:revision>558</cp:revision>
  <dcterms:created xsi:type="dcterms:W3CDTF">2011-04-22T03:08:20Z</dcterms:created>
  <dcterms:modified xsi:type="dcterms:W3CDTF">2013-03-24T21:22:30Z</dcterms:modified>
</cp:coreProperties>
</file>