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89dc57a59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189dc57a59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8ba89898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8ba8989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89dc57a5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89dc57a5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189dc57a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189dc57a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189dc57a59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189dc57a5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189dc57a5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189dc57a5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189dc57a59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189dc57a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189dc57a59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189dc57a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189dc57a5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189dc57a5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89dc57a59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189dc57a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infrastruktura pro AI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Masarykova univerzita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Vyhodnocení změny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Ustavení základních týmů</a:t>
            </a:r>
            <a:r>
              <a:rPr lang="en"/>
              <a:t> - ukončená výběrová řízení, kick-off meeting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Datová a výpočetní infrastruktura</a:t>
            </a:r>
            <a:r>
              <a:rPr lang="en"/>
              <a:t> - IT benchmarking výkonu a spolehlivosti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2184525"/>
            <a:ext cx="6667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Datová správa</a:t>
            </a:r>
            <a:r>
              <a:rPr lang="en"/>
              <a:t> - uživatelský test </a:t>
            </a:r>
            <a:br>
              <a:rPr lang="en"/>
            </a:br>
            <a:r>
              <a:rPr lang="en" sz="1500"/>
              <a:t>čas a přívětivost ukládání dat a vyhledávání v datech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Správa AI modelů</a:t>
            </a:r>
            <a:r>
              <a:rPr lang="en"/>
              <a:t> - uživatelský test </a:t>
            </a:r>
            <a:br>
              <a:rPr lang="en"/>
            </a:br>
            <a:r>
              <a:rPr lang="en" sz="1500"/>
              <a:t>dostupnost, spolehlivost a efektivita celého systému AI vývoje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Dlouhodobé vyhodnocení funkčnosti v provozu</a:t>
            </a:r>
            <a:endParaRPr/>
          </a:p>
        </p:txBody>
      </p:sp>
      <p:pic>
        <p:nvPicPr>
          <p:cNvPr id="113" name="Google Shape;113;p22"/>
          <p:cNvPicPr preferRelativeResize="0"/>
          <p:nvPr/>
        </p:nvPicPr>
        <p:blipFill rotWithShape="1">
          <a:blip r:embed="rId3">
            <a:alphaModFix/>
          </a:blip>
          <a:srcRect b="29303" l="0" r="0" t="0"/>
          <a:stretch/>
        </p:blipFill>
        <p:spPr>
          <a:xfrm>
            <a:off x="6784175" y="2424550"/>
            <a:ext cx="2249751" cy="1700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Financování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Infrastrukturní projekty pro vybudování systému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Rozpočet MU pro udržitelnost</a:t>
            </a:r>
            <a:br>
              <a:rPr lang="en"/>
            </a:br>
            <a:r>
              <a:rPr lang="en" sz="1500"/>
              <a:t>MU musí akceptovat, že AI je nezbytná IT služba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Příjmy z pronájmu AI infrastruktury mimo MU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Popis systému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5589600" cy="226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Budování infrastruktury na UVT MU pro uložení velkých dat a trénink AI modelů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Systém by měl být nabízen v rámci univerzity i (potenciálně) firmám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Klienty jsou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Vědecké týmy vyvíjející AI pro velká data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Firmy používající AI v rámci vývoje produktů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26165" l="20649" r="23220" t="13349"/>
          <a:stretch/>
        </p:blipFill>
        <p:spPr>
          <a:xfrm>
            <a:off x="5950425" y="1069525"/>
            <a:ext cx="3005775" cy="32391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4044050"/>
            <a:ext cx="5589600" cy="8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MU = Masarykova univerzita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/>
              <a:t>UVT = </a:t>
            </a:r>
            <a:r>
              <a:rPr lang="en" sz="1500"/>
              <a:t>Ústav výpočetní techniky na MU</a:t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Analýza situace - důvody ke změně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73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65"/>
              <a:buChar char="●"/>
            </a:pPr>
            <a:r>
              <a:rPr lang="en" sz="1765"/>
              <a:t>Několik GPU serverů, nakoupeno ad hoc na základě požadavků jednotlivců</a:t>
            </a:r>
            <a:endParaRPr sz="1565"/>
          </a:p>
          <a:p>
            <a:pPr indent="-34067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65"/>
              <a:buChar char="●"/>
            </a:pPr>
            <a:r>
              <a:rPr lang="en" sz="1765"/>
              <a:t>Systém není srozumitelně nabízen mimo UVT</a:t>
            </a:r>
            <a:endParaRPr sz="1565"/>
          </a:p>
          <a:p>
            <a:pPr indent="-34067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65"/>
              <a:buChar char="●"/>
            </a:pPr>
            <a:r>
              <a:rPr lang="en" sz="1765"/>
              <a:t>Finanční ohodnocení služeb neexistuje, systém využíván interně na UVT, financován z infrastrukturních projektů</a:t>
            </a:r>
            <a:br>
              <a:rPr lang="en" sz="1765"/>
            </a:br>
            <a:endParaRPr sz="1765"/>
          </a:p>
          <a:p>
            <a:pPr indent="-34067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65"/>
              <a:buChar char="●"/>
            </a:pPr>
            <a:r>
              <a:rPr lang="en" sz="1765"/>
              <a:t>Systém v podstatě spravují dva lidé, jen jeden je stálým zaměstnancem MU</a:t>
            </a:r>
            <a:endParaRPr sz="1565"/>
          </a:p>
          <a:p>
            <a:pPr indent="-34067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65"/>
              <a:buChar char="●"/>
            </a:pPr>
            <a:r>
              <a:rPr lang="en" sz="1765"/>
              <a:t>Nejasné řízení: Správci podléhají vedení UVT, vedení Cerit-SC, vedoucím pro jednotlivé oblasti (data, výpočetní infra), atd.</a:t>
            </a:r>
            <a:br>
              <a:rPr lang="en" sz="1765"/>
            </a:br>
            <a:endParaRPr sz="1765"/>
          </a:p>
          <a:p>
            <a:pPr indent="-34067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65"/>
              <a:buChar char="●"/>
            </a:pPr>
            <a:r>
              <a:rPr lang="en" sz="1765"/>
              <a:t>Vývoj AI systémů na UVT je možný pouze experty na infrastrukturu</a:t>
            </a:r>
            <a:br>
              <a:rPr lang="en" sz="1765"/>
            </a:br>
            <a:r>
              <a:rPr lang="en" sz="1565"/>
              <a:t>nejasný interface mezi výzkumníky, AI vývojáři a správci infrastruktury</a:t>
            </a:r>
            <a:endParaRPr sz="156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Cílový stav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81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Datový a výpočetní systém pro AI vývoj na MU s dostatečnou kapacitou pro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Uložení dat výzkumných pracovišť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Trénink AI modelů nad těmito daty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Jasná nabídka služeb pro klienty, zejména z řad vědců na MU i mimo MU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Škálované rozhraní pro experty i pro neexperty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Technické i lidské zdroje pro správu metadat a AI systémů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</a:t>
            </a:r>
            <a:r>
              <a:rPr lang="en"/>
              <a:t>inanční ohodnocení služeb uvnitř MU i vně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Stabilní a průhledné řízení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Řízení několika týmů: </a:t>
            </a:r>
            <a:r>
              <a:rPr b="1" lang="en"/>
              <a:t>Infrastruktura, data, AI vývoj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Koordinace těchto týmů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Síly působící pro změnu a proti změně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 změnu: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Výzkumné týmy na MU. Nutnost zapojení AI do výzkumu ve všech oblastech.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Vedení UVT - zájem budovat funkční služby v AI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Proti změně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Fakulta informatiky MU - vzájemná nedůvěra s UVT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Správci systému na UVT - více práce, obavy z velké změny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Vedení univerzity - finanční náklady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Nejasná</a:t>
            </a:r>
            <a:r>
              <a:rPr lang="en"/>
              <a:t> organizace na UVT - nejasný ownership a odpovědnost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Ceny HW pro AI - rostoucí poptávka zvyšuje ceny a snižuje dostupnost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Plán změny řízení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Ustavení struktury týmů a řízení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Správa infrastruktury</a:t>
            </a:r>
            <a:r>
              <a:rPr lang="en"/>
              <a:t> - lze rozšířit aktuální pracoviště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Správa dat pro AI</a:t>
            </a:r>
            <a:r>
              <a:rPr lang="en"/>
              <a:t> - </a:t>
            </a:r>
            <a:r>
              <a:rPr i="1" lang="en"/>
              <a:t>datoví správci</a:t>
            </a:r>
            <a:r>
              <a:rPr lang="en"/>
              <a:t>, sjednocují přístup k datům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Správa AI systémů</a:t>
            </a:r>
            <a:r>
              <a:rPr lang="en"/>
              <a:t> - trénink modelů, jejich registrace a prezentace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Vedení nadřízené těmto týmům</a:t>
            </a:r>
            <a:r>
              <a:rPr lang="en"/>
              <a:t> - odpovědný koordinátor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Právní podpora</a:t>
            </a:r>
            <a:r>
              <a:rPr lang="en"/>
              <a:t> - ošetřování citlivých dat a AI modelů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Nutno zajistit škálování s počtem klientů!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Plán technologické změny 1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Datová a výpočetní infrastruktura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Sběr informací o potenciálních uživatelích na MU </a:t>
            </a:r>
            <a:br>
              <a:rPr lang="en"/>
            </a:br>
            <a:r>
              <a:rPr lang="en" sz="1500"/>
              <a:t>Objemy dat, nároky na výpočetní infrastrukturu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Vyhodnocení informací a plán struktury IT zařízení </a:t>
            </a:r>
            <a:br>
              <a:rPr lang="en"/>
            </a:br>
            <a:r>
              <a:rPr lang="en" sz="1500"/>
              <a:t>Rozšíření stávajícího cloudu, ne kompletní změna přístupu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Výběrové řízení na dodavatele techniky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Nákup techniky, instalace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Plán technologické změny 2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Datová správa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Segmentace potenciálních uživatelů dle požadavků na datovou infrastrukturu</a:t>
            </a:r>
            <a:br>
              <a:rPr lang="en"/>
            </a:br>
            <a:r>
              <a:rPr lang="en" sz="1500"/>
              <a:t>Typy dat, různé zdroje (fyzika, chemie, sociologie, medicína, atd.)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Selekce software pro správu metadat pro jednotlivé segmenty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500"/>
              <a:t>Rozhodnutí, zda jednotný systém nebo více systémů pro různé segmenty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Identifikace bodu spojení systémů datových toků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Instalace SW a propojení s infrastrukturou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Propojení správců dat se správou infrastruktury</a:t>
            </a:r>
            <a:br>
              <a:rPr lang="en"/>
            </a:br>
            <a:r>
              <a:rPr lang="en" sz="1700"/>
              <a:t>Vymezení</a:t>
            </a:r>
            <a:r>
              <a:rPr b="1" lang="en" sz="1700"/>
              <a:t> hranic odpovědnosti </a:t>
            </a:r>
            <a:r>
              <a:rPr lang="en" sz="1700"/>
              <a:t>správců infrastruktury a správců dat!</a:t>
            </a:r>
            <a:endParaRPr sz="1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Plán technologické změny 3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Správa AI systémů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Zjištění požadavků uživatelů na AI systémy</a:t>
            </a:r>
            <a:br>
              <a:rPr lang="en"/>
            </a:br>
            <a:r>
              <a:rPr lang="en" sz="1500"/>
              <a:t>Analýza malých dat vs trénink jednoúčelových neuronových sítí vs trénink velkých modelů</a:t>
            </a:r>
            <a:endParaRPr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Selekce softwarových nástrojů dle požadavků, nákup pokud je nutný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Instalace SW a propojení s infrastrukturou</a:t>
            </a:r>
            <a:br>
              <a:rPr lang="en"/>
            </a:b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Propojení správců AI systémů se správou infrastruktury</a:t>
            </a:r>
            <a:br>
              <a:rPr lang="en"/>
            </a:br>
            <a:r>
              <a:rPr lang="en" sz="1700"/>
              <a:t>Vymezení</a:t>
            </a:r>
            <a:r>
              <a:rPr b="1" lang="en" sz="1700"/>
              <a:t> hranic odpovědnosti </a:t>
            </a:r>
            <a:r>
              <a:rPr lang="en" sz="1700"/>
              <a:t>správců infrastruktury a správců AI systémů!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