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ncompleteideas.net/book/ebook/node12.html" TargetMode="External"/><Relationship Id="rId3" Type="http://schemas.openxmlformats.org/officeDocument/2006/relationships/hyperlink" Target="https://www.linkedin.com/pulse/evolution-word-embeddings-journey-through-nlp-history-rany-pzmjc/" TargetMode="External"/><Relationship Id="rId4" Type="http://schemas.openxmlformats.org/officeDocument/2006/relationships/hyperlink" Target="https://medium.com/@david-de-villiers/mastering-the-multi-armed-bandit-problem-in-reinforcement-learning-b4206700b779" TargetMode="External"/><Relationship Id="rId11" Type="http://schemas.openxmlformats.org/officeDocument/2006/relationships/hyperlink" Target="https://www.springboard.com/blog/data-science/machine-learning-gpt-3-open-ai/" TargetMode="External"/><Relationship Id="rId10" Type="http://schemas.openxmlformats.org/officeDocument/2006/relationships/hyperlink" Target="https://privacyinternational.org/explainer/5357/humans-ai-loop-data-labelers-behind-some-most-powerful-llms-training-datasets" TargetMode="External"/><Relationship Id="rId12" Type="http://schemas.openxmlformats.org/officeDocument/2006/relationships/hyperlink" Target="https://dugas.ch/artificial_curiosity/GPT_architecture.html" TargetMode="External"/><Relationship Id="rId9" Type="http://schemas.openxmlformats.org/officeDocument/2006/relationships/hyperlink" Target="https://masteringllm.medium.com/llm-training-a-simple-3-step-guide-you-wont-find-anywhere-else-98ee218809e5" TargetMode="External"/><Relationship Id="rId5" Type="http://schemas.openxmlformats.org/officeDocument/2006/relationships/hyperlink" Target="https://www.verses.ai/blog/mastering-atari-games-with-natural-intelligence" TargetMode="External"/><Relationship Id="rId6" Type="http://schemas.openxmlformats.org/officeDocument/2006/relationships/hyperlink" Target="http://incompleteideas.net/book/ebook/node12.html" TargetMode="External"/><Relationship Id="rId7" Type="http://schemas.openxmlformats.org/officeDocument/2006/relationships/hyperlink" Target="https://saurabhharak.medium.com/self-supervised-learning-in-the-context-of-llms-5ae7fb729a38" TargetMode="External"/><Relationship Id="rId8" Type="http://schemas.openxmlformats.org/officeDocument/2006/relationships/hyperlink" Target="https://snorkel.ai/blog/large-language-model-training-three-phases-shape-llm-train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istoryof.ai/snarc/"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epmind.com/blog/alphastar-grandmaster-level-in-starcraft-ii-using-multi-agent-reinforcement-learnin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http://incompleteideas.net/book/ebook/node12.html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https://www.linkedin.com/pulse/evolution-word-embeddings-journey-through-nlp-history-rany-pzmjc/</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https://medium.com/@david-de-villiers/mastering-the-multi-armed-bandit-problem-in-reinforcement-learning-b4206700b779</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5"/>
              </a:rPr>
              <a:t>https://www.verses.ai/blog/mastering-atari-games-with-natural-intelligence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6"/>
              </a:rPr>
              <a:t>http://incompleteideas.net/book/ebook/node12.html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7"/>
              </a:rPr>
              <a:t>https://saurabhharak.medium.com/self-supervised-learning-in-the-context-of-llms-5ae7fb729a38</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8"/>
              </a:rPr>
              <a:t>https://snorkel.ai/blog/large-language-model-training-three-phases-shape-llm-training/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9"/>
              </a:rPr>
              <a:t>https://masteringllm.medium.com/llm-training-a-simple-3-step-guide-you-wont-find-anywhere-else-98ee218809e5</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0"/>
              </a:rPr>
              <a:t>https://privacyinternational.org/explainer/5357/humans-ai-loop-data-labelers-behind-some-most-powerful-llms-training-datasets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1"/>
              </a:rPr>
              <a:t>https://www.springboard.com/blog/data-science/machine-learning-gpt-3-open-ai/</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2"/>
              </a:rPr>
              <a:t>https://dugas.ch/artificial_curiosity/GPT_architecture.html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b525224e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8b525224e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a0a87209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8a0a87209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https://historyof.ai/snarc/</a:t>
            </a:r>
            <a:r>
              <a:rPr lang="en"/>
              <a:t> pouzili soucastky z B-24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a0a87209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8a0a87209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https://analyticsindiamag.com/perceptron-is-the-only-neural-network-without-any-hidden-layer/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a0a87209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a0a87209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a0a87209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8a0a87209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https://www.youtube.com/watch?v=FwFduRA_L6Q</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8b525224e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8b525224e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8a0a87209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8a0a87209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a875228b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8a875228b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a0a87209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a0a87209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a0a87209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8a0a87209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8a0a87209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8a0a87209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a875228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8a875228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a875228b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8a875228b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60 milionu parametru, gpt-4 je 30 000 krat vetsi</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a875228b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8a875228b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a875228b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8a875228b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8a875228b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8a875228b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8a875228b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8a875228b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5807d0fbf5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5807d0fbf5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8b525224e6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8b525224e6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http://incompleteideas.net/book/ebook/node12.html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5807d0fbf5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5807d0fbf5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5807d0fbf5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5807d0fbf5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8a0a87209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8a0a87209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593f23f7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593f23f7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5807d0fbf5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5807d0fbf5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5807d0fbf5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5807d0fbf5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http://www.incompleteideas.net/book/ebook/node108.html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b525224e6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8b525224e6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b525224e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8b525224e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8b525224e6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8b525224e6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8b525224e6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8b525224e6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b525224e6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8b525224e6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https://www.deepmind.com/blog/alphastar-grandmaster-level-in-starcraft-ii-using-multi-agent-reinforcement-learning</a:t>
            </a:r>
            <a:endParaRPr/>
          </a:p>
          <a:p>
            <a:pPr indent="0" lvl="0" marL="0" rtl="0" algn="l">
              <a:spcBef>
                <a:spcPts val="0"/>
              </a:spcBef>
              <a:spcAft>
                <a:spcPts val="0"/>
              </a:spcAft>
              <a:buNone/>
            </a:pPr>
            <a:r>
              <a:rPr lang="en"/>
              <a:t>https://www.verses.ai/blog/mastering-atari-games-with-natural-intelligence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https://www.docdroid.net/0wPSW4y/19na-alphastar-grandmaster-level-in-starcraft-ii-using-multi-agent-reinforcement-learning-pdf#page=5</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5807d0fbf5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5807d0fbf5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57716ad4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57716ad4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a0a87209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a0a87209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57716ad45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57716ad45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57716ad45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57716ad45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57716ad45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57716ad45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57716ad45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57716ad45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57716ad45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57716ad45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https://towardsdatascience.com/word2vec-explained-49c52b4ccb71/</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57716ad45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57716ad45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https://www.appliedaicourse.com/blog/what-is-recurrent-neural-network-rnn/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57716ad45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57716ad45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5807d0fbf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5807d0fbf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57716ad4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57716ad4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57716ad45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57716ad45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8b525224e6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8b525224e6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57716ad45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57716ad4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5807d0fbf5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5807d0fbf5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5807d0fbf5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5807d0fbf5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https://masteringllm.medium.com/llm-training-a-simple-3-step-guide-you-wont-find-anywhere-else-98ee218809e5</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5807d0fbf5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5807d0fbf5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5807d0fbf5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5807d0fbf5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590a89af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590a89af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5807d0fbf5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5807d0fbf5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5807d0fbf5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5807d0fbf5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590a89afa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590a89afa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https://www.assemblyai.com/blog/how-rlhf-preference-model-tuning-works-and-how-things-may-go-wrong</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593f23f73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593f23f73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8b525224e6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8b525224e6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5807d0fbf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5807d0fbf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5807d0fbf5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5807d0fbf5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5807d0fbf5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5807d0fbf5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5807d0fbf5_1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5807d0fbf5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5807d0fbf5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5807d0fbf5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8b525224e6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8b525224e6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8b525224e6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8b525224e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a875228b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a875228b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8b525224e6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8b525224e6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8.jp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FwFduRA_L6Q" TargetMode="Externa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21.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2KMAAmkz9go" TargetMode="Externa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23.png"/><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jp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71.png"/><Relationship Id="rId5"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V1eYniJ0Rnk" TargetMode="Externa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6.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pJPdW8WWAso" TargetMode="Externa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k7DK5fnJH94" TargetMode="External"/><Relationship Id="rId4" Type="http://schemas.openxmlformats.org/officeDocument/2006/relationships/image" Target="../media/image51.jpg"/><Relationship Id="rId5"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9.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8.png"/><Relationship Id="rId4" Type="http://schemas.openxmlformats.org/officeDocument/2006/relationships/image" Target="../media/image81.png"/><Relationship Id="rId5"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4.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7.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9.png"/><Relationship Id="rId4" Type="http://schemas.openxmlformats.org/officeDocument/2006/relationships/image" Target="../media/image90.png"/><Relationship Id="rId5" Type="http://schemas.openxmlformats.org/officeDocument/2006/relationships/image" Target="../media/image9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9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8.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97.png"/><Relationship Id="rId4" Type="http://schemas.openxmlformats.org/officeDocument/2006/relationships/image" Target="../media/image89.png"/><Relationship Id="rId5" Type="http://schemas.openxmlformats.org/officeDocument/2006/relationships/image" Target="../media/image9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94.png"/><Relationship Id="rId4" Type="http://schemas.openxmlformats.org/officeDocument/2006/relationships/image" Target="../media/image6.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s://xbrazdil-jake-kom.hf.space" TargetMode="External"/><Relationship Id="rId4" Type="http://schemas.openxmlformats.org/officeDocument/2006/relationships/image" Target="../media/image91.png"/><Relationship Id="rId5" Type="http://schemas.openxmlformats.org/officeDocument/2006/relationships/hyperlink" Target="https://xbrazdil-jake-kom.hf.spac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www.youtube.com/watch?v=D6zHWQP15K8" TargetMode="External"/><Relationship Id="rId4" Type="http://schemas.openxmlformats.org/officeDocument/2006/relationships/image" Target="../media/image9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jpg"/><Relationship Id="rId5" Type="http://schemas.openxmlformats.org/officeDocument/2006/relationships/image" Target="../media/image18.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1928850" y="3125550"/>
            <a:ext cx="52863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1018"/>
              <a:buNone/>
            </a:pPr>
            <a:r>
              <a:rPr lang="en" sz="3010">
                <a:solidFill>
                  <a:schemeClr val="dk1"/>
                </a:solidFill>
              </a:rPr>
              <a:t>Tomáš Brázdil</a:t>
            </a:r>
            <a:endParaRPr sz="790"/>
          </a:p>
        </p:txBody>
      </p:sp>
      <p:pic>
        <p:nvPicPr>
          <p:cNvPr id="55" name="Google Shape;55;p13"/>
          <p:cNvPicPr preferRelativeResize="0"/>
          <p:nvPr/>
        </p:nvPicPr>
        <p:blipFill>
          <a:blip r:embed="rId3">
            <a:alphaModFix/>
          </a:blip>
          <a:stretch>
            <a:fillRect/>
          </a:stretch>
        </p:blipFill>
        <p:spPr>
          <a:xfrm>
            <a:off x="371050" y="4105350"/>
            <a:ext cx="3164674" cy="757050"/>
          </a:xfrm>
          <a:prstGeom prst="rect">
            <a:avLst/>
          </a:prstGeom>
          <a:noFill/>
          <a:ln>
            <a:noFill/>
          </a:ln>
        </p:spPr>
      </p:pic>
      <p:pic>
        <p:nvPicPr>
          <p:cNvPr id="56" name="Google Shape;56;p13"/>
          <p:cNvPicPr preferRelativeResize="0"/>
          <p:nvPr/>
        </p:nvPicPr>
        <p:blipFill>
          <a:blip r:embed="rId4">
            <a:alphaModFix/>
          </a:blip>
          <a:stretch>
            <a:fillRect/>
          </a:stretch>
        </p:blipFill>
        <p:spPr>
          <a:xfrm>
            <a:off x="6755075" y="3977021"/>
            <a:ext cx="2145050" cy="1013700"/>
          </a:xfrm>
          <a:prstGeom prst="rect">
            <a:avLst/>
          </a:prstGeom>
          <a:noFill/>
          <a:ln>
            <a:noFill/>
          </a:ln>
        </p:spPr>
      </p:pic>
      <p:sp>
        <p:nvSpPr>
          <p:cNvPr id="57" name="Google Shape;57;p13"/>
          <p:cNvSpPr txBox="1"/>
          <p:nvPr/>
        </p:nvSpPr>
        <p:spPr>
          <a:xfrm>
            <a:off x="311683" y="0"/>
            <a:ext cx="8520600" cy="20526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4400"/>
              <a:t>Historie neuronových sítí</a:t>
            </a:r>
            <a:endParaRPr sz="4800">
              <a:solidFill>
                <a:srgbClr val="000000"/>
              </a:solidFill>
            </a:endParaRPr>
          </a:p>
        </p:txBody>
      </p:sp>
      <p:sp>
        <p:nvSpPr>
          <p:cNvPr id="58" name="Google Shape;58;p13"/>
          <p:cNvSpPr txBox="1"/>
          <p:nvPr/>
        </p:nvSpPr>
        <p:spPr>
          <a:xfrm>
            <a:off x="311675" y="2089550"/>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80000"/>
              </a:lnSpc>
              <a:spcBef>
                <a:spcPts val="0"/>
              </a:spcBef>
              <a:spcAft>
                <a:spcPts val="0"/>
              </a:spcAft>
              <a:buNone/>
            </a:pPr>
            <a:r>
              <a:rPr lang="en" sz="3409"/>
              <a:t>Od neuronů k umělé inteligenci</a:t>
            </a:r>
            <a:endParaRPr sz="1190">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Historie neuronových sítí</a:t>
            </a:r>
            <a:r>
              <a:rPr lang="en"/>
              <a:t> </a:t>
            </a:r>
            <a:endParaRPr/>
          </a:p>
        </p:txBody>
      </p:sp>
      <p:sp>
        <p:nvSpPr>
          <p:cNvPr id="121" name="Google Shape;121;p22"/>
          <p:cNvSpPr txBox="1"/>
          <p:nvPr/>
        </p:nvSpPr>
        <p:spPr>
          <a:xfrm>
            <a:off x="900725" y="3230225"/>
            <a:ext cx="7609800" cy="11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 a</a:t>
            </a:r>
            <a:r>
              <a:rPr lang="en" sz="1800"/>
              <a:t>neb variace na frustrační kompozici Járy Cimrmana</a:t>
            </a:r>
            <a:endParaRPr sz="1800"/>
          </a:p>
          <a:p>
            <a:pPr indent="0" lvl="0" marL="0" rtl="0" algn="l">
              <a:spcBef>
                <a:spcPts val="0"/>
              </a:spcBef>
              <a:spcAft>
                <a:spcPts val="0"/>
              </a:spcAft>
              <a:buNone/>
            </a:pPr>
            <a:r>
              <a:t/>
            </a:r>
            <a:endParaRPr sz="1800"/>
          </a:p>
          <a:p>
            <a:pPr indent="0" lvl="0" marL="0" rtl="0" algn="ctr">
              <a:spcBef>
                <a:spcPts val="0"/>
              </a:spcBef>
              <a:spcAft>
                <a:spcPts val="0"/>
              </a:spcAft>
              <a:buNone/>
            </a:pPr>
            <a:r>
              <a:rPr lang="en" sz="1800"/>
              <a:t>Střídají se prvky očekávání a zklamání</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Padesátá léta</a:t>
            </a:r>
            <a:endParaRPr/>
          </a:p>
        </p:txBody>
      </p:sp>
      <p:pic>
        <p:nvPicPr>
          <p:cNvPr id="127" name="Google Shape;127;p23"/>
          <p:cNvPicPr preferRelativeResize="0"/>
          <p:nvPr/>
        </p:nvPicPr>
        <p:blipFill>
          <a:blip r:embed="rId3">
            <a:alphaModFix/>
          </a:blip>
          <a:stretch>
            <a:fillRect/>
          </a:stretch>
        </p:blipFill>
        <p:spPr>
          <a:xfrm>
            <a:off x="7019175" y="269750"/>
            <a:ext cx="1946150" cy="1094700"/>
          </a:xfrm>
          <a:prstGeom prst="rect">
            <a:avLst/>
          </a:prstGeom>
          <a:noFill/>
          <a:ln>
            <a:noFill/>
          </a:ln>
        </p:spPr>
      </p:pic>
      <p:pic>
        <p:nvPicPr>
          <p:cNvPr id="128" name="Google Shape;128;p23"/>
          <p:cNvPicPr preferRelativeResize="0"/>
          <p:nvPr/>
        </p:nvPicPr>
        <p:blipFill>
          <a:blip r:embed="rId4">
            <a:alphaModFix/>
          </a:blip>
          <a:stretch>
            <a:fillRect/>
          </a:stretch>
        </p:blipFill>
        <p:spPr>
          <a:xfrm>
            <a:off x="538325" y="2364675"/>
            <a:ext cx="3923975" cy="1817175"/>
          </a:xfrm>
          <a:prstGeom prst="rect">
            <a:avLst/>
          </a:prstGeom>
          <a:noFill/>
          <a:ln>
            <a:noFill/>
          </a:ln>
        </p:spPr>
      </p:pic>
      <p:sp>
        <p:nvSpPr>
          <p:cNvPr id="129" name="Google Shape;129;p23"/>
          <p:cNvSpPr txBox="1"/>
          <p:nvPr/>
        </p:nvSpPr>
        <p:spPr>
          <a:xfrm>
            <a:off x="771525" y="1857375"/>
            <a:ext cx="2207400" cy="5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SNARC - neuron</a:t>
            </a:r>
            <a:endParaRPr/>
          </a:p>
        </p:txBody>
      </p:sp>
      <p:pic>
        <p:nvPicPr>
          <p:cNvPr id="130" name="Google Shape;130;p23"/>
          <p:cNvPicPr preferRelativeResize="0"/>
          <p:nvPr/>
        </p:nvPicPr>
        <p:blipFill>
          <a:blip r:embed="rId5">
            <a:alphaModFix/>
          </a:blip>
          <a:stretch>
            <a:fillRect/>
          </a:stretch>
        </p:blipFill>
        <p:spPr>
          <a:xfrm>
            <a:off x="5447675" y="3443279"/>
            <a:ext cx="2470000" cy="1383200"/>
          </a:xfrm>
          <a:prstGeom prst="rect">
            <a:avLst/>
          </a:prstGeom>
          <a:noFill/>
          <a:ln>
            <a:noFill/>
          </a:ln>
        </p:spPr>
      </p:pic>
      <p:sp>
        <p:nvSpPr>
          <p:cNvPr id="131" name="Google Shape;131;p23"/>
          <p:cNvSpPr txBox="1"/>
          <p:nvPr/>
        </p:nvSpPr>
        <p:spPr>
          <a:xfrm>
            <a:off x="5072075" y="2214550"/>
            <a:ext cx="3664800" cy="11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Krysa implementovaná pomocí žárovek hledala cestu z bludiště</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Posilované učení (reinforcement learning)</a:t>
            </a:r>
            <a:endParaRPr/>
          </a:p>
        </p:txBody>
      </p:sp>
      <p:sp>
        <p:nvSpPr>
          <p:cNvPr id="132" name="Google Shape;132;p23"/>
          <p:cNvSpPr txBox="1"/>
          <p:nvPr/>
        </p:nvSpPr>
        <p:spPr>
          <a:xfrm>
            <a:off x="435775" y="1193000"/>
            <a:ext cx="4714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 Minski - hardwarová implementace neuronových sítí</a:t>
            </a:r>
            <a:endParaRPr/>
          </a:p>
        </p:txBody>
      </p:sp>
      <p:sp>
        <p:nvSpPr>
          <p:cNvPr id="133" name="Google Shape;133;p23"/>
          <p:cNvSpPr txBox="1"/>
          <p:nvPr/>
        </p:nvSpPr>
        <p:spPr>
          <a:xfrm>
            <a:off x="6979500" y="-94450"/>
            <a:ext cx="18528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U nás</a:t>
            </a:r>
            <a:endParaRPr sz="1600"/>
          </a:p>
        </p:txBody>
      </p:sp>
      <p:sp>
        <p:nvSpPr>
          <p:cNvPr id="134" name="Google Shape;134;p23"/>
          <p:cNvSpPr/>
          <p:nvPr/>
        </p:nvSpPr>
        <p:spPr>
          <a:xfrm>
            <a:off x="6958025" y="21425"/>
            <a:ext cx="2114700" cy="1383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Šedesátá léta</a:t>
            </a:r>
            <a:endParaRPr/>
          </a:p>
        </p:txBody>
      </p:sp>
      <p:pic>
        <p:nvPicPr>
          <p:cNvPr id="140" name="Google Shape;140;p24"/>
          <p:cNvPicPr preferRelativeResize="0"/>
          <p:nvPr/>
        </p:nvPicPr>
        <p:blipFill>
          <a:blip r:embed="rId3">
            <a:alphaModFix/>
          </a:blip>
          <a:stretch>
            <a:fillRect/>
          </a:stretch>
        </p:blipFill>
        <p:spPr>
          <a:xfrm>
            <a:off x="604575" y="1762503"/>
            <a:ext cx="2396025" cy="2942494"/>
          </a:xfrm>
          <a:prstGeom prst="rect">
            <a:avLst/>
          </a:prstGeom>
          <a:noFill/>
          <a:ln>
            <a:noFill/>
          </a:ln>
        </p:spPr>
      </p:pic>
      <p:sp>
        <p:nvSpPr>
          <p:cNvPr id="141" name="Google Shape;141;p24"/>
          <p:cNvSpPr txBox="1"/>
          <p:nvPr/>
        </p:nvSpPr>
        <p:spPr>
          <a:xfrm>
            <a:off x="450050" y="1128725"/>
            <a:ext cx="5014800" cy="5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Perceptron (</a:t>
            </a:r>
            <a:r>
              <a:rPr lang="en"/>
              <a:t>Rosenblatt) - jednovrstvá neuronová síť</a:t>
            </a:r>
            <a:endParaRPr/>
          </a:p>
        </p:txBody>
      </p:sp>
      <p:pic>
        <p:nvPicPr>
          <p:cNvPr id="142" name="Google Shape;142;p24"/>
          <p:cNvPicPr preferRelativeResize="0"/>
          <p:nvPr/>
        </p:nvPicPr>
        <p:blipFill>
          <a:blip r:embed="rId4">
            <a:alphaModFix/>
          </a:blip>
          <a:stretch>
            <a:fillRect/>
          </a:stretch>
        </p:blipFill>
        <p:spPr>
          <a:xfrm>
            <a:off x="4922075" y="3362175"/>
            <a:ext cx="2749225" cy="1583975"/>
          </a:xfrm>
          <a:prstGeom prst="rect">
            <a:avLst/>
          </a:prstGeom>
          <a:noFill/>
          <a:ln>
            <a:noFill/>
          </a:ln>
        </p:spPr>
      </p:pic>
      <p:sp>
        <p:nvSpPr>
          <p:cNvPr id="143" name="Google Shape;143;p24"/>
          <p:cNvSpPr txBox="1"/>
          <p:nvPr/>
        </p:nvSpPr>
        <p:spPr>
          <a:xfrm>
            <a:off x="4110738" y="1870450"/>
            <a:ext cx="4371900" cy="13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Veřejná demonstrace rozpoznávání znaků</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Znaky reprezentovány foto-diodami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Váhy pomocí motorů ovládaných potenciometry</a:t>
            </a:r>
            <a:endParaRPr/>
          </a:p>
        </p:txBody>
      </p:sp>
      <p:sp>
        <p:nvSpPr>
          <p:cNvPr id="144" name="Google Shape;144;p24"/>
          <p:cNvSpPr/>
          <p:nvPr/>
        </p:nvSpPr>
        <p:spPr>
          <a:xfrm>
            <a:off x="6972300" y="0"/>
            <a:ext cx="2171700" cy="1393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4"/>
          <p:cNvSpPr txBox="1"/>
          <p:nvPr/>
        </p:nvSpPr>
        <p:spPr>
          <a:xfrm>
            <a:off x="6925350" y="-10097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pic>
        <p:nvPicPr>
          <p:cNvPr id="146" name="Google Shape;146;p24"/>
          <p:cNvPicPr preferRelativeResize="0"/>
          <p:nvPr/>
        </p:nvPicPr>
        <p:blipFill>
          <a:blip r:embed="rId5">
            <a:alphaModFix/>
          </a:blip>
          <a:stretch>
            <a:fillRect/>
          </a:stretch>
        </p:blipFill>
        <p:spPr>
          <a:xfrm>
            <a:off x="7043175" y="199225"/>
            <a:ext cx="2049000" cy="1152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423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Sedmdesátá léta</a:t>
            </a:r>
            <a:endParaRPr/>
          </a:p>
        </p:txBody>
      </p:sp>
      <p:pic>
        <p:nvPicPr>
          <p:cNvPr id="152" name="Google Shape;152;p25"/>
          <p:cNvPicPr preferRelativeResize="0"/>
          <p:nvPr/>
        </p:nvPicPr>
        <p:blipFill>
          <a:blip r:embed="rId3">
            <a:alphaModFix/>
          </a:blip>
          <a:stretch>
            <a:fillRect/>
          </a:stretch>
        </p:blipFill>
        <p:spPr>
          <a:xfrm>
            <a:off x="5486829" y="2386075"/>
            <a:ext cx="3491271" cy="2605025"/>
          </a:xfrm>
          <a:prstGeom prst="rect">
            <a:avLst/>
          </a:prstGeom>
          <a:noFill/>
          <a:ln>
            <a:noFill/>
          </a:ln>
        </p:spPr>
      </p:pic>
      <p:sp>
        <p:nvSpPr>
          <p:cNvPr id="153" name="Google Shape;153;p25"/>
          <p:cNvSpPr/>
          <p:nvPr/>
        </p:nvSpPr>
        <p:spPr>
          <a:xfrm>
            <a:off x="6980950" y="27850"/>
            <a:ext cx="2128200" cy="1454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 name="Google Shape;154;p25"/>
          <p:cNvSpPr txBox="1"/>
          <p:nvPr/>
        </p:nvSpPr>
        <p:spPr>
          <a:xfrm>
            <a:off x="3036125" y="996300"/>
            <a:ext cx="3614700" cy="10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t>AI Winter!</a:t>
            </a:r>
            <a:endParaRPr sz="5000"/>
          </a:p>
        </p:txBody>
      </p:sp>
      <p:sp>
        <p:nvSpPr>
          <p:cNvPr id="155" name="Google Shape;155;p25"/>
          <p:cNvSpPr txBox="1"/>
          <p:nvPr/>
        </p:nvSpPr>
        <p:spPr>
          <a:xfrm>
            <a:off x="5486825" y="1971775"/>
            <a:ext cx="31005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Minski &amp; Pappert</a:t>
            </a:r>
            <a:endParaRPr/>
          </a:p>
        </p:txBody>
      </p:sp>
      <p:sp>
        <p:nvSpPr>
          <p:cNvPr id="156" name="Google Shape;156;p25"/>
          <p:cNvSpPr txBox="1"/>
          <p:nvPr/>
        </p:nvSpPr>
        <p:spPr>
          <a:xfrm>
            <a:off x="7027325" y="-5057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pic>
        <p:nvPicPr>
          <p:cNvPr id="157" name="Google Shape;157;p25"/>
          <p:cNvPicPr preferRelativeResize="0"/>
          <p:nvPr/>
        </p:nvPicPr>
        <p:blipFill>
          <a:blip r:embed="rId4">
            <a:alphaModFix/>
          </a:blip>
          <a:stretch>
            <a:fillRect/>
          </a:stretch>
        </p:blipFill>
        <p:spPr>
          <a:xfrm>
            <a:off x="7027325" y="292325"/>
            <a:ext cx="2054026" cy="1155375"/>
          </a:xfrm>
          <a:prstGeom prst="rect">
            <a:avLst/>
          </a:prstGeom>
          <a:noFill/>
          <a:ln>
            <a:noFill/>
          </a:ln>
        </p:spPr>
      </p:pic>
      <p:pic>
        <p:nvPicPr>
          <p:cNvPr id="158" name="Google Shape;158;p25"/>
          <p:cNvPicPr preferRelativeResize="0"/>
          <p:nvPr/>
        </p:nvPicPr>
        <p:blipFill>
          <a:blip r:embed="rId5">
            <a:alphaModFix/>
          </a:blip>
          <a:stretch>
            <a:fillRect/>
          </a:stretch>
        </p:blipFill>
        <p:spPr>
          <a:xfrm>
            <a:off x="152400" y="1802575"/>
            <a:ext cx="2157221" cy="3188525"/>
          </a:xfrm>
          <a:prstGeom prst="rect">
            <a:avLst/>
          </a:prstGeom>
          <a:noFill/>
          <a:ln>
            <a:noFill/>
          </a:ln>
        </p:spPr>
      </p:pic>
      <p:sp>
        <p:nvSpPr>
          <p:cNvPr id="159" name="Google Shape;159;p25"/>
          <p:cNvSpPr txBox="1"/>
          <p:nvPr/>
        </p:nvSpPr>
        <p:spPr>
          <a:xfrm>
            <a:off x="2400700" y="2799175"/>
            <a:ext cx="25173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Jedna vrstva nestačí!</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Víc se neumí trénovat!</a:t>
            </a:r>
            <a:endParaRPr b="1"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Osmdesátá léta</a:t>
            </a:r>
            <a:endParaRPr/>
          </a:p>
        </p:txBody>
      </p:sp>
      <p:sp>
        <p:nvSpPr>
          <p:cNvPr id="165" name="Google Shape;165;p26"/>
          <p:cNvSpPr txBox="1"/>
          <p:nvPr/>
        </p:nvSpPr>
        <p:spPr>
          <a:xfrm>
            <a:off x="1735925" y="3379000"/>
            <a:ext cx="1428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txBox="1"/>
          <p:nvPr/>
        </p:nvSpPr>
        <p:spPr>
          <a:xfrm>
            <a:off x="1172900" y="3548875"/>
            <a:ext cx="4085400" cy="11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t>Neuronové sítě se vyvíjejí v sw i hw verzích</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solidFill>
                  <a:schemeClr val="dk1"/>
                </a:solidFill>
              </a:rPr>
              <a:t>Končí AI zimou, krachem AI firem</a:t>
            </a:r>
            <a:endParaRPr sz="1500">
              <a:solidFill>
                <a:schemeClr val="dk1"/>
              </a:solidFill>
            </a:endParaRPr>
          </a:p>
          <a:p>
            <a:pPr indent="0" lvl="0" marL="0" rtl="0" algn="l">
              <a:spcBef>
                <a:spcPts val="0"/>
              </a:spcBef>
              <a:spcAft>
                <a:spcPts val="0"/>
              </a:spcAft>
              <a:buNone/>
            </a:pPr>
            <a:r>
              <a:rPr lang="en" sz="900">
                <a:solidFill>
                  <a:schemeClr val="dk1"/>
                </a:solidFill>
              </a:rPr>
              <a:t>Konec financování, akademici však statečně pokračují dál!</a:t>
            </a:r>
            <a:endParaRPr sz="900">
              <a:solidFill>
                <a:schemeClr val="dk1"/>
              </a:solidFill>
            </a:endParaRPr>
          </a:p>
        </p:txBody>
      </p:sp>
      <p:sp>
        <p:nvSpPr>
          <p:cNvPr id="167" name="Google Shape;167;p26"/>
          <p:cNvSpPr txBox="1"/>
          <p:nvPr/>
        </p:nvSpPr>
        <p:spPr>
          <a:xfrm>
            <a:off x="5503000" y="1704413"/>
            <a:ext cx="3283500" cy="9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Umí se trénovat dvě vrstvy!</a:t>
            </a:r>
            <a:endParaRPr b="1" sz="1800"/>
          </a:p>
          <a:p>
            <a:pPr indent="0" lvl="0" marL="0" rtl="0" algn="l">
              <a:spcBef>
                <a:spcPts val="0"/>
              </a:spcBef>
              <a:spcAft>
                <a:spcPts val="0"/>
              </a:spcAft>
              <a:buNone/>
            </a:pPr>
            <a:r>
              <a:t/>
            </a:r>
            <a:endParaRPr sz="1600"/>
          </a:p>
          <a:p>
            <a:pPr indent="0" lvl="0" marL="0" rtl="0" algn="l">
              <a:spcBef>
                <a:spcPts val="0"/>
              </a:spcBef>
              <a:spcAft>
                <a:spcPts val="0"/>
              </a:spcAft>
              <a:buNone/>
            </a:pPr>
            <a:r>
              <a:rPr lang="en" sz="1600"/>
              <a:t>Gradientní sestup &amp; backprop</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8" name="Google Shape;168;p26"/>
          <p:cNvPicPr preferRelativeResize="0"/>
          <p:nvPr/>
        </p:nvPicPr>
        <p:blipFill>
          <a:blip r:embed="rId3">
            <a:alphaModFix/>
          </a:blip>
          <a:stretch>
            <a:fillRect/>
          </a:stretch>
        </p:blipFill>
        <p:spPr>
          <a:xfrm>
            <a:off x="6495150" y="3035475"/>
            <a:ext cx="1942195" cy="1921400"/>
          </a:xfrm>
          <a:prstGeom prst="rect">
            <a:avLst/>
          </a:prstGeom>
          <a:noFill/>
          <a:ln>
            <a:noFill/>
          </a:ln>
        </p:spPr>
      </p:pic>
      <p:pic>
        <p:nvPicPr>
          <p:cNvPr id="169" name="Google Shape;169;p26"/>
          <p:cNvPicPr preferRelativeResize="0"/>
          <p:nvPr/>
        </p:nvPicPr>
        <p:blipFill>
          <a:blip r:embed="rId4">
            <a:alphaModFix/>
          </a:blip>
          <a:stretch>
            <a:fillRect/>
          </a:stretch>
        </p:blipFill>
        <p:spPr>
          <a:xfrm>
            <a:off x="152400" y="1170125"/>
            <a:ext cx="4352225" cy="2056475"/>
          </a:xfrm>
          <a:prstGeom prst="rect">
            <a:avLst/>
          </a:prstGeom>
          <a:noFill/>
          <a:ln>
            <a:noFill/>
          </a:ln>
        </p:spPr>
      </p:pic>
      <p:pic>
        <p:nvPicPr>
          <p:cNvPr id="170" name="Google Shape;170;p26"/>
          <p:cNvPicPr preferRelativeResize="0"/>
          <p:nvPr/>
        </p:nvPicPr>
        <p:blipFill>
          <a:blip r:embed="rId5">
            <a:alphaModFix/>
          </a:blip>
          <a:stretch>
            <a:fillRect/>
          </a:stretch>
        </p:blipFill>
        <p:spPr>
          <a:xfrm>
            <a:off x="7233700" y="292322"/>
            <a:ext cx="1840700" cy="1225906"/>
          </a:xfrm>
          <a:prstGeom prst="rect">
            <a:avLst/>
          </a:prstGeom>
          <a:noFill/>
          <a:ln>
            <a:noFill/>
          </a:ln>
        </p:spPr>
      </p:pic>
      <p:sp>
        <p:nvSpPr>
          <p:cNvPr id="171" name="Google Shape;171;p26"/>
          <p:cNvSpPr txBox="1"/>
          <p:nvPr/>
        </p:nvSpPr>
        <p:spPr>
          <a:xfrm>
            <a:off x="7180425" y="-5057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sp>
        <p:nvSpPr>
          <p:cNvPr id="172" name="Google Shape;172;p26"/>
          <p:cNvSpPr/>
          <p:nvPr/>
        </p:nvSpPr>
        <p:spPr>
          <a:xfrm>
            <a:off x="7233700" y="27850"/>
            <a:ext cx="1875600" cy="1454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Konvoluční sítě (LeNet-1)</a:t>
            </a:r>
            <a:endParaRPr/>
          </a:p>
        </p:txBody>
      </p:sp>
      <p:pic>
        <p:nvPicPr>
          <p:cNvPr descr="This is a demo of &quot;LeNet 1&quot;, the first convolutional network that could recognize handwritten digits with good speed and accuracy.&#10;&#10;It was developed in early 1989 in the Adaptive System Research Department, headed by Larry Jackel, at Bell Labs in Holmdel, NJ.&#10;&#10;This &quot;real time&quot; demo ran on a DSP card sitting in a 486 PC with a video camera and frame grabber card. The DSP card had an AT&amp;T DSP32C chip, which was the first 32-bit floating-point DSP and could reach an amazing 12.5 million multiply-accumulate operations per second.&#10;&#10;The network was trained using the SN environment (a Lisp-based neural net simulator, the predecessor of Lush, itself a kind of ancestor to Torch7, itself the ancestor of PyTorch).&#10;We wrote a kind of &quot;compiler&quot; in SN that produced a self-contained piece of C code that could run the network. The network weights were array literals inside the C source code. &#10;&#10;The network architecture was a ConvNet with 2 layers of 5x5 convolution with stride 2, and two fully-connected layers on top. There were no separate pooling layer (it was too expensive).&#10;It had 9760 parameters and 64,660 connections.&#10;&#10;Shortly after this demo was put together, we started working with a development group and a product group at NCR (then a subsidiary of AT&amp;T). NCR soon deployed ATM machines that could read the numerical amounts on checks, initially in Europe and then in the US. The ConvNet was running on the DSP32C card sitting in a PC inside the ATM. Later, NCR deployed a similar system in large check reading machines that banks use in their back offices. At some point in the late 90's these machines were processing 10 to 20% of all the checks in the US. &#10;&#10;The network shown in this demo is described in our NIPS 1989 paper &quot;Handwritten digit recognition with a back-propagation network&quot;.&#10;https://direct.mit.edu/neco/article-abstract/1/4/541/5515/Backpropagation-Applied-to-Handwritten-Zip-Code&#10;&#10;&#10;The check reading system is described in our 1998 Proc. IEEE paper &quot;Gradient-Based Learning Applied to Document Recognition&quot; and in various shorter papers before that.&#10;&#10;Thanks to Larry Jackel for digitizing and editing the old VHS tape (and for holding the camera). There are cameo appearances by Donnie Henderson (who put together much of the demo) and Rich Howard, our lab director." id="178" name="Google Shape;178;p27" title="Convolutional Network Demo from 1989">
            <a:hlinkClick r:id="rId3"/>
          </p:cNvPr>
          <p:cNvPicPr preferRelativeResize="0"/>
          <p:nvPr/>
        </p:nvPicPr>
        <p:blipFill>
          <a:blip r:embed="rId4">
            <a:alphaModFix/>
          </a:blip>
          <a:stretch>
            <a:fillRect/>
          </a:stretch>
        </p:blipFill>
        <p:spPr>
          <a:xfrm>
            <a:off x="1081500" y="1216700"/>
            <a:ext cx="6981000" cy="392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311700" y="466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Devadesátá léta</a:t>
            </a:r>
            <a:endParaRPr/>
          </a:p>
        </p:txBody>
      </p:sp>
      <p:pic>
        <p:nvPicPr>
          <p:cNvPr id="184" name="Google Shape;184;p28"/>
          <p:cNvPicPr preferRelativeResize="0"/>
          <p:nvPr/>
        </p:nvPicPr>
        <p:blipFill rotWithShape="1">
          <a:blip r:embed="rId3">
            <a:alphaModFix/>
          </a:blip>
          <a:srcRect b="4227" l="8520" r="6532" t="6198"/>
          <a:stretch/>
        </p:blipFill>
        <p:spPr>
          <a:xfrm>
            <a:off x="6792400" y="285525"/>
            <a:ext cx="2234851" cy="1571398"/>
          </a:xfrm>
          <a:prstGeom prst="rect">
            <a:avLst/>
          </a:prstGeom>
          <a:noFill/>
          <a:ln>
            <a:noFill/>
          </a:ln>
        </p:spPr>
      </p:pic>
      <p:pic>
        <p:nvPicPr>
          <p:cNvPr id="185" name="Google Shape;185;p28"/>
          <p:cNvPicPr preferRelativeResize="0"/>
          <p:nvPr/>
        </p:nvPicPr>
        <p:blipFill>
          <a:blip r:embed="rId4">
            <a:alphaModFix/>
          </a:blip>
          <a:stretch>
            <a:fillRect/>
          </a:stretch>
        </p:blipFill>
        <p:spPr>
          <a:xfrm>
            <a:off x="192425" y="1551125"/>
            <a:ext cx="2695575" cy="3221701"/>
          </a:xfrm>
          <a:prstGeom prst="rect">
            <a:avLst/>
          </a:prstGeom>
          <a:noFill/>
          <a:ln>
            <a:noFill/>
          </a:ln>
        </p:spPr>
      </p:pic>
      <p:sp>
        <p:nvSpPr>
          <p:cNvPr id="186" name="Google Shape;186;p28"/>
          <p:cNvSpPr txBox="1"/>
          <p:nvPr/>
        </p:nvSpPr>
        <p:spPr>
          <a:xfrm>
            <a:off x="373450" y="1158125"/>
            <a:ext cx="28932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ALVINN - self-driving car</a:t>
            </a:r>
            <a:endParaRPr/>
          </a:p>
        </p:txBody>
      </p:sp>
      <p:sp>
        <p:nvSpPr>
          <p:cNvPr id="187" name="Google Shape;187;p28"/>
          <p:cNvSpPr txBox="1"/>
          <p:nvPr/>
        </p:nvSpPr>
        <p:spPr>
          <a:xfrm>
            <a:off x="3182100" y="1773150"/>
            <a:ext cx="5650200" cy="18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Hardware se zlepšuje, oživení neuronek</a:t>
            </a:r>
            <a:endParaRPr/>
          </a:p>
          <a:p>
            <a:pPr indent="0" lvl="0" marL="0" rtl="0" algn="l">
              <a:spcBef>
                <a:spcPts val="0"/>
              </a:spcBef>
              <a:spcAft>
                <a:spcPts val="0"/>
              </a:spcAft>
              <a:buNone/>
            </a:pPr>
            <a:r>
              <a:t/>
            </a:r>
            <a:endParaRPr/>
          </a:p>
          <a:p>
            <a:pPr indent="457200" lvl="0" marL="0" rtl="0" algn="l">
              <a:spcBef>
                <a:spcPts val="0"/>
              </a:spcBef>
              <a:spcAft>
                <a:spcPts val="0"/>
              </a:spcAft>
              <a:buNone/>
            </a:pPr>
            <a:r>
              <a:rPr b="1" lang="en" sz="1500"/>
              <a:t>Stále se umí jen </a:t>
            </a:r>
            <a:r>
              <a:rPr b="1" lang="en" sz="1700"/>
              <a:t>dvě vrstvy</a:t>
            </a:r>
            <a:r>
              <a:rPr lang="en"/>
              <a:t>, </a:t>
            </a:r>
            <a:endParaRPr/>
          </a:p>
          <a:p>
            <a:pPr indent="457200" lvl="0" marL="457200" rtl="0" algn="l">
              <a:spcBef>
                <a:spcPts val="0"/>
              </a:spcBef>
              <a:spcAft>
                <a:spcPts val="0"/>
              </a:spcAft>
              <a:buNone/>
            </a:pPr>
            <a:r>
              <a:rPr lang="en"/>
              <a:t>neuronky nejsou lepší než jiné metody!</a:t>
            </a:r>
            <a:endParaRPr/>
          </a:p>
        </p:txBody>
      </p:sp>
      <p:sp>
        <p:nvSpPr>
          <p:cNvPr id="188" name="Google Shape;188;p28"/>
          <p:cNvSpPr/>
          <p:nvPr/>
        </p:nvSpPr>
        <p:spPr>
          <a:xfrm>
            <a:off x="6733375" y="61250"/>
            <a:ext cx="2352900" cy="1839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9" name="Google Shape;189;p28"/>
          <p:cNvPicPr preferRelativeResize="0"/>
          <p:nvPr/>
        </p:nvPicPr>
        <p:blipFill>
          <a:blip r:embed="rId5">
            <a:alphaModFix/>
          </a:blip>
          <a:stretch>
            <a:fillRect/>
          </a:stretch>
        </p:blipFill>
        <p:spPr>
          <a:xfrm>
            <a:off x="3266638" y="3206375"/>
            <a:ext cx="2152657" cy="1614500"/>
          </a:xfrm>
          <a:prstGeom prst="rect">
            <a:avLst/>
          </a:prstGeom>
          <a:noFill/>
          <a:ln>
            <a:noFill/>
          </a:ln>
        </p:spPr>
      </p:pic>
      <p:sp>
        <p:nvSpPr>
          <p:cNvPr id="190" name="Google Shape;190;p28"/>
          <p:cNvSpPr txBox="1"/>
          <p:nvPr/>
        </p:nvSpPr>
        <p:spPr>
          <a:xfrm>
            <a:off x="5891850" y="3874075"/>
            <a:ext cx="3008100" cy="9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Jak trénovat </a:t>
            </a:r>
            <a:endParaRPr b="1" sz="1800"/>
          </a:p>
          <a:p>
            <a:pPr indent="0" lvl="0" marL="914400" rtl="0" algn="l">
              <a:spcBef>
                <a:spcPts val="0"/>
              </a:spcBef>
              <a:spcAft>
                <a:spcPts val="0"/>
              </a:spcAft>
              <a:buNone/>
            </a:pPr>
            <a:r>
              <a:rPr b="1" i="1" lang="en" sz="2000"/>
              <a:t>hluboké</a:t>
            </a:r>
            <a:r>
              <a:rPr b="1" lang="en" sz="2000"/>
              <a:t> sítě</a:t>
            </a:r>
            <a:r>
              <a:rPr b="1" lang="en" sz="1800"/>
              <a:t>??</a:t>
            </a:r>
            <a:endParaRPr b="1" sz="1800"/>
          </a:p>
        </p:txBody>
      </p:sp>
      <p:sp>
        <p:nvSpPr>
          <p:cNvPr id="191" name="Google Shape;191;p28"/>
          <p:cNvSpPr txBox="1"/>
          <p:nvPr/>
        </p:nvSpPr>
        <p:spPr>
          <a:xfrm>
            <a:off x="6792400" y="-2952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ALVINN - self driving long long time ago</a:t>
            </a:r>
            <a:endParaRPr/>
          </a:p>
        </p:txBody>
      </p:sp>
      <p:pic>
        <p:nvPicPr>
          <p:cNvPr descr="Time Machine From 1998. Features Red Whittaker, Chuck Thorpe and gets a bit more into the vision systems of the ALVINN and RALPH neural networks running behind the scenes. Courtesy of The History Channel." id="197" name="Google Shape;197;p29" title="History Channel 1998 : Driverless Car Technology Overview at Carnegie Mellon University">
            <a:hlinkClick r:id="rId3"/>
          </p:cNvPr>
          <p:cNvPicPr preferRelativeResize="0"/>
          <p:nvPr/>
        </p:nvPicPr>
        <p:blipFill>
          <a:blip r:embed="rId4">
            <a:alphaModFix/>
          </a:blip>
          <a:stretch>
            <a:fillRect/>
          </a:stretch>
        </p:blipFill>
        <p:spPr>
          <a:xfrm>
            <a:off x="1104888" y="1155800"/>
            <a:ext cx="6848475" cy="3852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Nultá (???) léta</a:t>
            </a:r>
            <a:endParaRPr/>
          </a:p>
        </p:txBody>
      </p:sp>
      <p:pic>
        <p:nvPicPr>
          <p:cNvPr id="203" name="Google Shape;203;p30"/>
          <p:cNvPicPr preferRelativeResize="0"/>
          <p:nvPr/>
        </p:nvPicPr>
        <p:blipFill>
          <a:blip r:embed="rId3">
            <a:alphaModFix/>
          </a:blip>
          <a:stretch>
            <a:fillRect/>
          </a:stretch>
        </p:blipFill>
        <p:spPr>
          <a:xfrm>
            <a:off x="7352675" y="114300"/>
            <a:ext cx="1682400" cy="2457450"/>
          </a:xfrm>
          <a:prstGeom prst="rect">
            <a:avLst/>
          </a:prstGeom>
          <a:noFill/>
          <a:ln>
            <a:noFill/>
          </a:ln>
        </p:spPr>
      </p:pic>
      <p:pic>
        <p:nvPicPr>
          <p:cNvPr id="204" name="Google Shape;204;p30"/>
          <p:cNvPicPr preferRelativeResize="0"/>
          <p:nvPr/>
        </p:nvPicPr>
        <p:blipFill>
          <a:blip r:embed="rId4">
            <a:alphaModFix/>
          </a:blip>
          <a:stretch>
            <a:fillRect/>
          </a:stretch>
        </p:blipFill>
        <p:spPr>
          <a:xfrm>
            <a:off x="350050" y="1681750"/>
            <a:ext cx="1941399" cy="3345050"/>
          </a:xfrm>
          <a:prstGeom prst="rect">
            <a:avLst/>
          </a:prstGeom>
          <a:noFill/>
          <a:ln>
            <a:noFill/>
          </a:ln>
        </p:spPr>
      </p:pic>
      <p:sp>
        <p:nvSpPr>
          <p:cNvPr id="205" name="Google Shape;205;p30"/>
          <p:cNvSpPr txBox="1"/>
          <p:nvPr/>
        </p:nvSpPr>
        <p:spPr>
          <a:xfrm>
            <a:off x="350050" y="1200150"/>
            <a:ext cx="53649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Hinton et al - Deep Belief Network - pokus o hlubokou síť</a:t>
            </a:r>
            <a:endParaRPr/>
          </a:p>
        </p:txBody>
      </p:sp>
      <p:sp>
        <p:nvSpPr>
          <p:cNvPr id="206" name="Google Shape;206;p30"/>
          <p:cNvSpPr txBox="1"/>
          <p:nvPr/>
        </p:nvSpPr>
        <p:spPr>
          <a:xfrm>
            <a:off x="3314700" y="3283800"/>
            <a:ext cx="5584800" cy="17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Neuronové sítě udolány jinými metodami</a:t>
            </a:r>
            <a:r>
              <a:rPr lang="en"/>
              <a:t> (SVM)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Málo peněz, pokračují převážně akademici</a:t>
            </a:r>
            <a:endParaRPr/>
          </a:p>
          <a:p>
            <a:pPr indent="0" lvl="0" marL="0" rtl="0" algn="l">
              <a:spcBef>
                <a:spcPts val="0"/>
              </a:spcBef>
              <a:spcAft>
                <a:spcPts val="0"/>
              </a:spcAft>
              <a:buNone/>
            </a:pPr>
            <a:r>
              <a:rPr lang="en" sz="800"/>
              <a:t>Ti pracují na všem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en" sz="1800"/>
              <a:t>Prudký rozvoj </a:t>
            </a:r>
            <a:r>
              <a:rPr b="1" lang="en" sz="1800"/>
              <a:t>grafických karet</a:t>
            </a:r>
            <a:r>
              <a:rPr lang="en" sz="1800"/>
              <a:t> v herním průmyslu!</a:t>
            </a:r>
            <a:endParaRPr sz="1800"/>
          </a:p>
        </p:txBody>
      </p:sp>
      <p:sp>
        <p:nvSpPr>
          <p:cNvPr id="207" name="Google Shape;207;p30"/>
          <p:cNvSpPr txBox="1"/>
          <p:nvPr/>
        </p:nvSpPr>
        <p:spPr>
          <a:xfrm>
            <a:off x="3314700" y="1885950"/>
            <a:ext cx="3700500" cy="8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NN Winter!</a:t>
            </a:r>
            <a:endParaRPr sz="3500"/>
          </a:p>
        </p:txBody>
      </p:sp>
      <p:sp>
        <p:nvSpPr>
          <p:cNvPr id="208" name="Google Shape;208;p30"/>
          <p:cNvSpPr txBox="1"/>
          <p:nvPr/>
        </p:nvSpPr>
        <p:spPr>
          <a:xfrm>
            <a:off x="3314700" y="2713000"/>
            <a:ext cx="47916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a:t>
            </a:r>
            <a:r>
              <a:rPr lang="en" sz="1800"/>
              <a:t>naha o více než dvě vrstvy!</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Desátá léta</a:t>
            </a:r>
            <a:endParaRPr/>
          </a:p>
        </p:txBody>
      </p:sp>
      <p:pic>
        <p:nvPicPr>
          <p:cNvPr id="214" name="Google Shape;214;p31"/>
          <p:cNvPicPr preferRelativeResize="0"/>
          <p:nvPr/>
        </p:nvPicPr>
        <p:blipFill>
          <a:blip r:embed="rId3">
            <a:alphaModFix/>
          </a:blip>
          <a:stretch>
            <a:fillRect/>
          </a:stretch>
        </p:blipFill>
        <p:spPr>
          <a:xfrm>
            <a:off x="138100" y="1191550"/>
            <a:ext cx="3598074" cy="2698550"/>
          </a:xfrm>
          <a:prstGeom prst="rect">
            <a:avLst/>
          </a:prstGeom>
          <a:noFill/>
          <a:ln>
            <a:noFill/>
          </a:ln>
        </p:spPr>
      </p:pic>
      <p:sp>
        <p:nvSpPr>
          <p:cNvPr id="215" name="Google Shape;215;p31"/>
          <p:cNvSpPr txBox="1"/>
          <p:nvPr/>
        </p:nvSpPr>
        <p:spPr>
          <a:xfrm>
            <a:off x="3971925" y="3500400"/>
            <a:ext cx="5064900" cy="16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Konečně někdo zkusil použít</a:t>
            </a:r>
            <a:br>
              <a:rPr lang="en"/>
            </a:br>
            <a:r>
              <a:rPr b="1" lang="en" sz="1800"/>
              <a:t>		</a:t>
            </a:r>
            <a:r>
              <a:rPr b="1" lang="en" sz="1800"/>
              <a:t>grafické karty pro trénink sítí!!</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Ztrhující výsledky v mnoha oblastech!</a:t>
            </a:r>
            <a:endParaRPr/>
          </a:p>
          <a:p>
            <a:pPr indent="0" lvl="0" marL="0" rtl="0" algn="l">
              <a:spcBef>
                <a:spcPts val="0"/>
              </a:spcBef>
              <a:spcAft>
                <a:spcPts val="0"/>
              </a:spcAft>
              <a:buNone/>
            </a:pPr>
            <a:r>
              <a:rPr lang="en" sz="800"/>
              <a:t>Prakticky použitelné je minimum, ale jsou prostě úžasné</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b="1" lang="en"/>
              <a:t>Šílenství kolem sítí začíná a roste!</a:t>
            </a:r>
            <a:endParaRPr b="1"/>
          </a:p>
        </p:txBody>
      </p:sp>
      <p:pic>
        <p:nvPicPr>
          <p:cNvPr id="216" name="Google Shape;216;p31"/>
          <p:cNvPicPr preferRelativeResize="0"/>
          <p:nvPr/>
        </p:nvPicPr>
        <p:blipFill>
          <a:blip r:embed="rId4">
            <a:alphaModFix/>
          </a:blip>
          <a:stretch>
            <a:fillRect/>
          </a:stretch>
        </p:blipFill>
        <p:spPr>
          <a:xfrm>
            <a:off x="3845727" y="387191"/>
            <a:ext cx="3598074" cy="1439234"/>
          </a:xfrm>
          <a:prstGeom prst="rect">
            <a:avLst/>
          </a:prstGeom>
          <a:noFill/>
          <a:ln>
            <a:noFill/>
          </a:ln>
        </p:spPr>
      </p:pic>
      <p:pic>
        <p:nvPicPr>
          <p:cNvPr id="217" name="Google Shape;217;p31"/>
          <p:cNvPicPr preferRelativeResize="0"/>
          <p:nvPr/>
        </p:nvPicPr>
        <p:blipFill>
          <a:blip r:embed="rId5">
            <a:alphaModFix/>
          </a:blip>
          <a:stretch>
            <a:fillRect/>
          </a:stretch>
        </p:blipFill>
        <p:spPr>
          <a:xfrm>
            <a:off x="4060826" y="1964250"/>
            <a:ext cx="2243899" cy="1331400"/>
          </a:xfrm>
          <a:prstGeom prst="rect">
            <a:avLst/>
          </a:prstGeom>
          <a:noFill/>
          <a:ln>
            <a:noFill/>
          </a:ln>
        </p:spPr>
      </p:pic>
      <p:pic>
        <p:nvPicPr>
          <p:cNvPr id="218" name="Google Shape;218;p31"/>
          <p:cNvPicPr preferRelativeResize="0"/>
          <p:nvPr/>
        </p:nvPicPr>
        <p:blipFill>
          <a:blip r:embed="rId6">
            <a:alphaModFix/>
          </a:blip>
          <a:stretch>
            <a:fillRect/>
          </a:stretch>
        </p:blipFill>
        <p:spPr>
          <a:xfrm>
            <a:off x="6329375" y="1399875"/>
            <a:ext cx="2368125" cy="1331400"/>
          </a:xfrm>
          <a:prstGeom prst="rect">
            <a:avLst/>
          </a:prstGeom>
          <a:noFill/>
          <a:ln>
            <a:noFill/>
          </a:ln>
        </p:spPr>
      </p:pic>
      <p:sp>
        <p:nvSpPr>
          <p:cNvPr id="219" name="Google Shape;219;p31"/>
          <p:cNvSpPr txBox="1"/>
          <p:nvPr/>
        </p:nvSpPr>
        <p:spPr>
          <a:xfrm>
            <a:off x="377900" y="4125100"/>
            <a:ext cx="26775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a:t>
            </a:r>
            <a:r>
              <a:rPr lang="en">
                <a:solidFill>
                  <a:schemeClr val="dk1"/>
                </a:solidFill>
              </a:rPr>
              <a:t>brovské sítě!</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infrastruktura pro AI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jsou neuronové sítě?</a:t>
            </a:r>
            <a:endParaRPr/>
          </a:p>
        </p:txBody>
      </p:sp>
      <p:pic>
        <p:nvPicPr>
          <p:cNvPr id="64" name="Google Shape;64;p14"/>
          <p:cNvPicPr preferRelativeResize="0"/>
          <p:nvPr/>
        </p:nvPicPr>
        <p:blipFill>
          <a:blip r:embed="rId3">
            <a:alphaModFix/>
          </a:blip>
          <a:stretch>
            <a:fillRect/>
          </a:stretch>
        </p:blipFill>
        <p:spPr>
          <a:xfrm>
            <a:off x="152400" y="1170125"/>
            <a:ext cx="3032520" cy="3820975"/>
          </a:xfrm>
          <a:prstGeom prst="rect">
            <a:avLst/>
          </a:prstGeom>
          <a:noFill/>
          <a:ln>
            <a:noFill/>
          </a:ln>
        </p:spPr>
      </p:pic>
      <p:pic>
        <p:nvPicPr>
          <p:cNvPr id="65" name="Google Shape;65;p14"/>
          <p:cNvPicPr preferRelativeResize="0"/>
          <p:nvPr/>
        </p:nvPicPr>
        <p:blipFill>
          <a:blip r:embed="rId4">
            <a:alphaModFix/>
          </a:blip>
          <a:stretch>
            <a:fillRect/>
          </a:stretch>
        </p:blipFill>
        <p:spPr>
          <a:xfrm>
            <a:off x="5871238" y="663374"/>
            <a:ext cx="3129651" cy="4327724"/>
          </a:xfrm>
          <a:prstGeom prst="rect">
            <a:avLst/>
          </a:prstGeom>
          <a:noFill/>
          <a:ln>
            <a:noFill/>
          </a:ln>
        </p:spPr>
      </p:pic>
      <p:sp>
        <p:nvSpPr>
          <p:cNvPr id="66" name="Google Shape;66;p14"/>
          <p:cNvSpPr txBox="1"/>
          <p:nvPr/>
        </p:nvSpPr>
        <p:spPr>
          <a:xfrm>
            <a:off x="3808650" y="2622975"/>
            <a:ext cx="2062500" cy="5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Pravé vs umělé</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Proč revoluce v AI? ILSVRC 2012</a:t>
            </a:r>
            <a:endParaRPr/>
          </a:p>
        </p:txBody>
      </p:sp>
      <p:sp>
        <p:nvSpPr>
          <p:cNvPr id="225" name="Google Shape;225;p32"/>
          <p:cNvSpPr txBox="1"/>
          <p:nvPr/>
        </p:nvSpPr>
        <p:spPr>
          <a:xfrm>
            <a:off x="365650" y="1433788"/>
            <a:ext cx="3542700" cy="10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Soutěž v rozpoznávání obrázků</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1 200 000 obrázků pro trénink</a:t>
            </a:r>
            <a:endParaRPr/>
          </a:p>
          <a:p>
            <a:pPr indent="-317500" lvl="0" marL="457200" rtl="0" algn="l">
              <a:spcBef>
                <a:spcPts val="0"/>
              </a:spcBef>
              <a:spcAft>
                <a:spcPts val="0"/>
              </a:spcAft>
              <a:buSzPts val="1400"/>
              <a:buChar char="●"/>
            </a:pPr>
            <a:r>
              <a:rPr lang="en"/>
              <a:t>1 000 tříd (židle, pes,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6" name="Google Shape;226;p32"/>
          <p:cNvSpPr txBox="1"/>
          <p:nvPr/>
        </p:nvSpPr>
        <p:spPr>
          <a:xfrm>
            <a:off x="800400" y="4586700"/>
            <a:ext cx="63336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0000"/>
                </a:solidFill>
              </a:rPr>
              <a:t>Top 5</a:t>
            </a:r>
            <a:r>
              <a:rPr lang="en" sz="1600"/>
              <a:t> vyhodnocení = správná třída mezi prvními pěti</a:t>
            </a:r>
            <a:endParaRPr sz="1600"/>
          </a:p>
        </p:txBody>
      </p:sp>
      <p:pic>
        <p:nvPicPr>
          <p:cNvPr id="227" name="Google Shape;227;p32"/>
          <p:cNvPicPr preferRelativeResize="0"/>
          <p:nvPr/>
        </p:nvPicPr>
        <p:blipFill rotWithShape="1">
          <a:blip r:embed="rId3">
            <a:alphaModFix/>
          </a:blip>
          <a:srcRect b="40026" l="0" r="34832" t="0"/>
          <a:stretch/>
        </p:blipFill>
        <p:spPr>
          <a:xfrm>
            <a:off x="6586200" y="220825"/>
            <a:ext cx="2308775" cy="2124725"/>
          </a:xfrm>
          <a:prstGeom prst="rect">
            <a:avLst/>
          </a:prstGeom>
          <a:noFill/>
          <a:ln>
            <a:noFill/>
          </a:ln>
        </p:spPr>
      </p:pic>
      <p:pic>
        <p:nvPicPr>
          <p:cNvPr id="228" name="Google Shape;228;p32"/>
          <p:cNvPicPr preferRelativeResize="0"/>
          <p:nvPr/>
        </p:nvPicPr>
        <p:blipFill>
          <a:blip r:embed="rId4">
            <a:alphaModFix/>
          </a:blip>
          <a:stretch>
            <a:fillRect/>
          </a:stretch>
        </p:blipFill>
        <p:spPr>
          <a:xfrm>
            <a:off x="152400" y="2631088"/>
            <a:ext cx="6655100" cy="18032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Vítěz roku 2012</a:t>
            </a:r>
            <a:endParaRPr/>
          </a:p>
        </p:txBody>
      </p:sp>
      <p:pic>
        <p:nvPicPr>
          <p:cNvPr id="234" name="Google Shape;234;p33"/>
          <p:cNvPicPr preferRelativeResize="0"/>
          <p:nvPr/>
        </p:nvPicPr>
        <p:blipFill>
          <a:blip r:embed="rId3">
            <a:alphaModFix/>
          </a:blip>
          <a:stretch>
            <a:fillRect/>
          </a:stretch>
        </p:blipFill>
        <p:spPr>
          <a:xfrm>
            <a:off x="382800" y="1533992"/>
            <a:ext cx="8475850" cy="2688065"/>
          </a:xfrm>
          <a:prstGeom prst="rect">
            <a:avLst/>
          </a:prstGeom>
          <a:noFill/>
          <a:ln>
            <a:noFill/>
          </a:ln>
        </p:spPr>
      </p:pic>
      <p:sp>
        <p:nvSpPr>
          <p:cNvPr id="235" name="Google Shape;235;p33"/>
          <p:cNvSpPr txBox="1"/>
          <p:nvPr/>
        </p:nvSpPr>
        <p:spPr>
          <a:xfrm>
            <a:off x="382800" y="1099700"/>
            <a:ext cx="21576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AlexNet</a:t>
            </a:r>
            <a:endParaRPr/>
          </a:p>
        </p:txBody>
      </p:sp>
      <p:sp>
        <p:nvSpPr>
          <p:cNvPr id="236" name="Google Shape;236;p33"/>
          <p:cNvSpPr txBox="1"/>
          <p:nvPr/>
        </p:nvSpPr>
        <p:spPr>
          <a:xfrm>
            <a:off x="528950" y="4189975"/>
            <a:ext cx="7621200" cy="8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Chyboval v </a:t>
            </a:r>
            <a:r>
              <a:rPr b="1" lang="en" sz="1600"/>
              <a:t>15.3</a:t>
            </a:r>
            <a:r>
              <a:rPr lang="en" sz="1600"/>
              <a:t> procentech testovacích případů!</a:t>
            </a:r>
            <a:endParaRPr sz="1600"/>
          </a:p>
          <a:p>
            <a:pPr indent="0" lvl="0" marL="0" rtl="0" algn="l">
              <a:spcBef>
                <a:spcPts val="0"/>
              </a:spcBef>
              <a:spcAft>
                <a:spcPts val="0"/>
              </a:spcAft>
              <a:buNone/>
            </a:pPr>
            <a:r>
              <a:t/>
            </a:r>
            <a:endParaRPr/>
          </a:p>
          <a:p>
            <a:pPr indent="0" lvl="0" marL="0" rtl="0" algn="l">
              <a:spcBef>
                <a:spcPts val="0"/>
              </a:spcBef>
              <a:spcAft>
                <a:spcPts val="0"/>
              </a:spcAft>
              <a:buNone/>
            </a:pPr>
            <a:r>
              <a:rPr lang="en"/>
              <a:t>Model na druhém místě chyboval v 26.2 procentech!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Soutěž ILSVRC</a:t>
            </a:r>
            <a:endParaRPr/>
          </a:p>
        </p:txBody>
      </p:sp>
      <p:pic>
        <p:nvPicPr>
          <p:cNvPr id="242" name="Google Shape;242;p34"/>
          <p:cNvPicPr preferRelativeResize="0"/>
          <p:nvPr/>
        </p:nvPicPr>
        <p:blipFill>
          <a:blip r:embed="rId3">
            <a:alphaModFix/>
          </a:blip>
          <a:stretch>
            <a:fillRect/>
          </a:stretch>
        </p:blipFill>
        <p:spPr>
          <a:xfrm>
            <a:off x="1389925" y="1071850"/>
            <a:ext cx="6746776" cy="3432825"/>
          </a:xfrm>
          <a:prstGeom prst="rect">
            <a:avLst/>
          </a:prstGeom>
          <a:noFill/>
          <a:ln>
            <a:noFill/>
          </a:ln>
        </p:spPr>
      </p:pic>
      <p:sp>
        <p:nvSpPr>
          <p:cNvPr id="243" name="Google Shape;243;p34"/>
          <p:cNvSpPr txBox="1"/>
          <p:nvPr/>
        </p:nvSpPr>
        <p:spPr>
          <a:xfrm>
            <a:off x="1085775" y="4705025"/>
            <a:ext cx="60900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2016: Chyba pod tři procenta … a dál už to moc nešlo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pro ILVSRC</a:t>
            </a:r>
            <a:endParaRPr/>
          </a:p>
        </p:txBody>
      </p:sp>
      <p:sp>
        <p:nvSpPr>
          <p:cNvPr id="249" name="Google Shape;249;p35"/>
          <p:cNvSpPr txBox="1"/>
          <p:nvPr/>
        </p:nvSpPr>
        <p:spPr>
          <a:xfrm>
            <a:off x="452400" y="1461625"/>
            <a:ext cx="7864800" cy="33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Ruční značení 1 000 tisíce tříd pro 1 200 000 obrázků!</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Andrej Karpathy (šéf týmu pro přípravu dat):</a:t>
            </a:r>
            <a:endParaRPr/>
          </a:p>
          <a:p>
            <a:pPr indent="0" lvl="0" marL="0" rtl="0" algn="l">
              <a:spcBef>
                <a:spcPts val="0"/>
              </a:spcBef>
              <a:spcAft>
                <a:spcPts val="0"/>
              </a:spcAft>
              <a:buNone/>
            </a:pPr>
            <a:r>
              <a:t/>
            </a:r>
            <a:endParaRPr/>
          </a:p>
          <a:p>
            <a:pPr indent="457200" lvl="0" marL="0" rtl="0" algn="l">
              <a:spcBef>
                <a:spcPts val="0"/>
              </a:spcBef>
              <a:spcAft>
                <a:spcPts val="0"/>
              </a:spcAft>
              <a:buNone/>
            </a:pPr>
            <a:r>
              <a:rPr lang="en"/>
              <a:t>“Uvažovali jsme zapojení Amazon Mechanical Turk nebo využití studentů”</a:t>
            </a:r>
            <a:endParaRPr/>
          </a:p>
          <a:p>
            <a:pPr indent="0" lvl="0" marL="0" rtl="0" algn="l">
              <a:spcBef>
                <a:spcPts val="0"/>
              </a:spcBef>
              <a:spcAft>
                <a:spcPts val="0"/>
              </a:spcAft>
              <a:buNone/>
            </a:pPr>
            <a:r>
              <a:t/>
            </a:r>
            <a:endParaRPr/>
          </a:p>
          <a:p>
            <a:pPr indent="457200" lvl="0" marL="457200" rtl="0" algn="l">
              <a:spcBef>
                <a:spcPts val="0"/>
              </a:spcBef>
              <a:spcAft>
                <a:spcPts val="0"/>
              </a:spcAft>
              <a:buNone/>
            </a:pPr>
            <a:r>
              <a:rPr lang="en"/>
              <a:t>  “Automaticky jsme omezili možnosti na 100 tříd z 1000”</a:t>
            </a:r>
            <a:endParaRPr/>
          </a:p>
          <a:p>
            <a:pPr indent="0" lvl="0" marL="0" rtl="0" algn="l">
              <a:spcBef>
                <a:spcPts val="0"/>
              </a:spcBef>
              <a:spcAft>
                <a:spcPts val="0"/>
              </a:spcAft>
              <a:buNone/>
            </a:pPr>
            <a:r>
              <a:t/>
            </a:r>
            <a:endParaRPr/>
          </a:p>
          <a:p>
            <a:pPr indent="457200" lvl="0" marL="914400" rtl="0" algn="l">
              <a:spcBef>
                <a:spcPts val="0"/>
              </a:spcBef>
              <a:spcAft>
                <a:spcPts val="0"/>
              </a:spcAft>
              <a:buNone/>
            </a:pPr>
            <a:r>
              <a:rPr lang="en"/>
              <a:t>  “I tak to bylo moc, studenti (i mechaničtí Turci) měli chybu 13 - 15 procent”</a:t>
            </a:r>
            <a:endParaRPr/>
          </a:p>
          <a:p>
            <a:pPr indent="0" lvl="0" marL="0" rtl="0" algn="l">
              <a:spcBef>
                <a:spcPts val="0"/>
              </a:spcBef>
              <a:spcAft>
                <a:spcPts val="0"/>
              </a:spcAft>
              <a:buNone/>
            </a:pPr>
            <a:r>
              <a:t/>
            </a:r>
            <a:endParaRPr/>
          </a:p>
          <a:p>
            <a:pPr indent="457200" lvl="0" marL="1371600" rtl="0" algn="l">
              <a:spcBef>
                <a:spcPts val="0"/>
              </a:spcBef>
              <a:spcAft>
                <a:spcPts val="0"/>
              </a:spcAft>
              <a:buNone/>
            </a:pPr>
            <a:r>
              <a:rPr lang="en"/>
              <a:t>  “Já osobně jsem chyboval v cca 7 procentech případů”</a:t>
            </a:r>
            <a:endParaRPr/>
          </a:p>
          <a:p>
            <a:pPr indent="0" lvl="0" marL="0" rtl="0" algn="l">
              <a:spcBef>
                <a:spcPts val="0"/>
              </a:spcBef>
              <a:spcAft>
                <a:spcPts val="0"/>
              </a:spcAft>
              <a:buNone/>
            </a:pPr>
            <a:r>
              <a:t/>
            </a:r>
            <a:endParaRPr/>
          </a:p>
          <a:p>
            <a:pPr indent="457200" lvl="0" marL="1828800" rtl="0" algn="l">
              <a:spcBef>
                <a:spcPts val="0"/>
              </a:spcBef>
              <a:spcAft>
                <a:spcPts val="0"/>
              </a:spcAft>
              <a:buNone/>
            </a:pPr>
            <a:r>
              <a:rPr lang="en"/>
              <a:t>  “Stal jsem se expertem na plementa psů, ptáků a opic”</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
        <p:nvSpPr>
          <p:cNvPr id="250" name="Google Shape;250;p35"/>
          <p:cNvSpPr txBox="1"/>
          <p:nvPr/>
        </p:nvSpPr>
        <p:spPr>
          <a:xfrm>
            <a:off x="2606400" y="4572725"/>
            <a:ext cx="3556800" cy="3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Otázka</a:t>
            </a:r>
            <a:r>
              <a:rPr lang="en"/>
              <a:t>: Jsou ta data vůbec dost kvalitní??</a:t>
            </a:r>
            <a:endParaRPr/>
          </a:p>
        </p:txBody>
      </p:sp>
      <p:pic>
        <p:nvPicPr>
          <p:cNvPr id="251" name="Google Shape;251;p35"/>
          <p:cNvPicPr preferRelativeResize="0"/>
          <p:nvPr/>
        </p:nvPicPr>
        <p:blipFill rotWithShape="1">
          <a:blip r:embed="rId3">
            <a:alphaModFix/>
          </a:blip>
          <a:srcRect b="40026" l="0" r="34832" t="0"/>
          <a:stretch/>
        </p:blipFill>
        <p:spPr>
          <a:xfrm>
            <a:off x="6704525" y="116425"/>
            <a:ext cx="2308775" cy="2124725"/>
          </a:xfrm>
          <a:prstGeom prst="rect">
            <a:avLst/>
          </a:prstGeom>
          <a:noFill/>
          <a:ln>
            <a:noFill/>
          </a:ln>
        </p:spPr>
      </p:pic>
      <p:pic>
        <p:nvPicPr>
          <p:cNvPr id="252" name="Google Shape;252;p35"/>
          <p:cNvPicPr preferRelativeResize="0"/>
          <p:nvPr/>
        </p:nvPicPr>
        <p:blipFill>
          <a:blip r:embed="rId4">
            <a:alphaModFix/>
          </a:blip>
          <a:stretch>
            <a:fillRect/>
          </a:stretch>
        </p:blipFill>
        <p:spPr>
          <a:xfrm>
            <a:off x="66375" y="3591400"/>
            <a:ext cx="2254027" cy="1502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txBox="1"/>
          <p:nvPr>
            <p:ph type="title"/>
          </p:nvPr>
        </p:nvSpPr>
        <p:spPr>
          <a:xfrm>
            <a:off x="94275" y="103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ILSVRC Data</a:t>
            </a:r>
            <a:endParaRPr/>
          </a:p>
        </p:txBody>
      </p:sp>
      <p:pic>
        <p:nvPicPr>
          <p:cNvPr id="258" name="Google Shape;258;p36"/>
          <p:cNvPicPr preferRelativeResize="0"/>
          <p:nvPr/>
        </p:nvPicPr>
        <p:blipFill>
          <a:blip r:embed="rId3">
            <a:alphaModFix/>
          </a:blip>
          <a:stretch>
            <a:fillRect/>
          </a:stretch>
        </p:blipFill>
        <p:spPr>
          <a:xfrm>
            <a:off x="1370163" y="676050"/>
            <a:ext cx="7773836" cy="4467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94300" y="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ILSVRC Data</a:t>
            </a:r>
            <a:endParaRPr/>
          </a:p>
        </p:txBody>
      </p:sp>
      <p:pic>
        <p:nvPicPr>
          <p:cNvPr id="264" name="Google Shape;264;p37"/>
          <p:cNvPicPr preferRelativeResize="0"/>
          <p:nvPr/>
        </p:nvPicPr>
        <p:blipFill>
          <a:blip r:embed="rId3">
            <a:alphaModFix/>
          </a:blip>
          <a:stretch>
            <a:fillRect/>
          </a:stretch>
        </p:blipFill>
        <p:spPr>
          <a:xfrm>
            <a:off x="2276692" y="665725"/>
            <a:ext cx="6867308" cy="4477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nvSpPr>
        <p:spPr>
          <a:xfrm>
            <a:off x="1001775" y="1071900"/>
            <a:ext cx="2736000" cy="4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2"/>
                </a:solidFill>
              </a:rPr>
              <a:t>Velký problém:</a:t>
            </a:r>
            <a:endParaRPr sz="2800">
              <a:solidFill>
                <a:schemeClr val="dk2"/>
              </a:solidFill>
            </a:endParaRPr>
          </a:p>
        </p:txBody>
      </p:sp>
      <p:sp>
        <p:nvSpPr>
          <p:cNvPr id="270" name="Google Shape;270;p38"/>
          <p:cNvSpPr txBox="1"/>
          <p:nvPr/>
        </p:nvSpPr>
        <p:spPr>
          <a:xfrm>
            <a:off x="2416000" y="1781450"/>
            <a:ext cx="3050700" cy="9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rPr>
              <a:t>Kde vzít další </a:t>
            </a:r>
            <a:r>
              <a:rPr i="1" lang="en" sz="2400">
                <a:solidFill>
                  <a:schemeClr val="dk2"/>
                </a:solidFill>
              </a:rPr>
              <a:t>použitelná</a:t>
            </a:r>
            <a:r>
              <a:rPr lang="en" sz="2400">
                <a:solidFill>
                  <a:schemeClr val="dk2"/>
                </a:solidFill>
              </a:rPr>
              <a:t> data?</a:t>
            </a:r>
            <a:endParaRPr sz="2400">
              <a:solidFill>
                <a:schemeClr val="dk2"/>
              </a:solidFill>
            </a:endParaRPr>
          </a:p>
        </p:txBody>
      </p:sp>
      <p:sp>
        <p:nvSpPr>
          <p:cNvPr id="271" name="Google Shape;271;p38"/>
          <p:cNvSpPr txBox="1"/>
          <p:nvPr/>
        </p:nvSpPr>
        <p:spPr>
          <a:xfrm>
            <a:off x="4023900" y="2797650"/>
            <a:ext cx="4310100" cy="1565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Větší datasety už ručně dělat nelze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Jak trénovat bez jasné a správné zpětné vazby?</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Jak modelovat myšlení a rozhodování?</a:t>
            </a:r>
            <a:endParaRPr sz="1800">
              <a:solidFill>
                <a:schemeClr val="dk2"/>
              </a:solidFill>
            </a:endParaRPr>
          </a:p>
        </p:txBody>
      </p:sp>
      <p:pic>
        <p:nvPicPr>
          <p:cNvPr id="272" name="Google Shape;272;p38"/>
          <p:cNvPicPr preferRelativeResize="0"/>
          <p:nvPr/>
        </p:nvPicPr>
        <p:blipFill>
          <a:blip r:embed="rId3">
            <a:alphaModFix/>
          </a:blip>
          <a:stretch>
            <a:fillRect/>
          </a:stretch>
        </p:blipFill>
        <p:spPr>
          <a:xfrm>
            <a:off x="5510225" y="107550"/>
            <a:ext cx="3633775" cy="2425500"/>
          </a:xfrm>
          <a:prstGeom prst="rect">
            <a:avLst/>
          </a:prstGeom>
          <a:noFill/>
          <a:ln>
            <a:noFill/>
          </a:ln>
        </p:spPr>
      </p:pic>
      <p:pic>
        <p:nvPicPr>
          <p:cNvPr id="273" name="Google Shape;273;p38"/>
          <p:cNvPicPr preferRelativeResize="0"/>
          <p:nvPr/>
        </p:nvPicPr>
        <p:blipFill>
          <a:blip r:embed="rId4">
            <a:alphaModFix/>
          </a:blip>
          <a:stretch>
            <a:fillRect/>
          </a:stretch>
        </p:blipFill>
        <p:spPr>
          <a:xfrm>
            <a:off x="459800" y="3145971"/>
            <a:ext cx="3050576" cy="1525279"/>
          </a:xfrm>
          <a:prstGeom prst="rect">
            <a:avLst/>
          </a:prstGeom>
          <a:noFill/>
          <a:ln>
            <a:noFill/>
          </a:ln>
        </p:spPr>
      </p:pic>
      <p:sp>
        <p:nvSpPr>
          <p:cNvPr id="274" name="Google Shape;274;p38"/>
          <p:cNvSpPr txBox="1"/>
          <p:nvPr/>
        </p:nvSpPr>
        <p:spPr>
          <a:xfrm>
            <a:off x="492300" y="4744675"/>
            <a:ext cx="31893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Toto je ilustrace bince v datech, aby bylo jasno</a:t>
            </a:r>
            <a:endParaRPr sz="11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Posilované učení</a:t>
            </a:r>
            <a:endParaRPr/>
          </a:p>
        </p:txBody>
      </p:sp>
      <p:sp>
        <p:nvSpPr>
          <p:cNvPr id="280" name="Google Shape;280;p3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Clr>
                <a:schemeClr val="dk1"/>
              </a:buClr>
              <a:buSzPts val="1018"/>
              <a:buFont typeface="Arial"/>
              <a:buNone/>
            </a:pPr>
            <a:r>
              <a:rPr lang="en" sz="4009">
                <a:solidFill>
                  <a:schemeClr val="dk1"/>
                </a:solidFill>
              </a:rPr>
              <a:t>… a hry</a:t>
            </a:r>
            <a:endParaRPr sz="179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0"/>
          <p:cNvPicPr preferRelativeResize="0"/>
          <p:nvPr/>
        </p:nvPicPr>
        <p:blipFill>
          <a:blip r:embed="rId3">
            <a:alphaModFix/>
          </a:blip>
          <a:stretch>
            <a:fillRect/>
          </a:stretch>
        </p:blipFill>
        <p:spPr>
          <a:xfrm>
            <a:off x="1347775" y="91200"/>
            <a:ext cx="6948325" cy="4961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počítač hraje piškvorky?</a:t>
            </a:r>
            <a:endParaRPr/>
          </a:p>
        </p:txBody>
      </p:sp>
      <p:pic>
        <p:nvPicPr>
          <p:cNvPr id="291" name="Google Shape;291;p41"/>
          <p:cNvPicPr preferRelativeResize="0"/>
          <p:nvPr/>
        </p:nvPicPr>
        <p:blipFill>
          <a:blip r:embed="rId3">
            <a:alphaModFix/>
          </a:blip>
          <a:stretch>
            <a:fillRect/>
          </a:stretch>
        </p:blipFill>
        <p:spPr>
          <a:xfrm>
            <a:off x="3334475" y="1017725"/>
            <a:ext cx="5352276" cy="844625"/>
          </a:xfrm>
          <a:prstGeom prst="rect">
            <a:avLst/>
          </a:prstGeom>
          <a:noFill/>
          <a:ln>
            <a:noFill/>
          </a:ln>
        </p:spPr>
      </p:pic>
      <p:sp>
        <p:nvSpPr>
          <p:cNvPr id="292" name="Google Shape;292;p41"/>
          <p:cNvSpPr txBox="1"/>
          <p:nvPr/>
        </p:nvSpPr>
        <p:spPr>
          <a:xfrm>
            <a:off x="252550" y="1046650"/>
            <a:ext cx="37041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Zcela náhodná volba tahů:</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Neuronová síť</a:t>
            </a:r>
            <a:endParaRPr/>
          </a:p>
        </p:txBody>
      </p:sp>
      <p:pic>
        <p:nvPicPr>
          <p:cNvPr id="72" name="Google Shape;72;p15"/>
          <p:cNvPicPr preferRelativeResize="0"/>
          <p:nvPr/>
        </p:nvPicPr>
        <p:blipFill>
          <a:blip r:embed="rId3">
            <a:alphaModFix/>
          </a:blip>
          <a:stretch>
            <a:fillRect/>
          </a:stretch>
        </p:blipFill>
        <p:spPr>
          <a:xfrm>
            <a:off x="347400" y="1492800"/>
            <a:ext cx="3447774" cy="2582725"/>
          </a:xfrm>
          <a:prstGeom prst="rect">
            <a:avLst/>
          </a:prstGeom>
          <a:noFill/>
          <a:ln>
            <a:noFill/>
          </a:ln>
        </p:spPr>
      </p:pic>
      <p:pic>
        <p:nvPicPr>
          <p:cNvPr id="73" name="Google Shape;73;p15"/>
          <p:cNvPicPr preferRelativeResize="0"/>
          <p:nvPr/>
        </p:nvPicPr>
        <p:blipFill>
          <a:blip r:embed="rId4">
            <a:alphaModFix/>
          </a:blip>
          <a:stretch>
            <a:fillRect/>
          </a:stretch>
        </p:blipFill>
        <p:spPr>
          <a:xfrm>
            <a:off x="4801350" y="1774976"/>
            <a:ext cx="3988074" cy="2018375"/>
          </a:xfrm>
          <a:prstGeom prst="rect">
            <a:avLst/>
          </a:prstGeom>
          <a:noFill/>
          <a:ln>
            <a:noFill/>
          </a:ln>
        </p:spPr>
      </p:pic>
      <p:sp>
        <p:nvSpPr>
          <p:cNvPr id="74" name="Google Shape;74;p15"/>
          <p:cNvSpPr txBox="1"/>
          <p:nvPr/>
        </p:nvSpPr>
        <p:spPr>
          <a:xfrm>
            <a:off x="6020188" y="4421925"/>
            <a:ext cx="15504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Co to umí?</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počítač hraje piškvorky?</a:t>
            </a:r>
            <a:endParaRPr/>
          </a:p>
        </p:txBody>
      </p:sp>
      <p:pic>
        <p:nvPicPr>
          <p:cNvPr id="298" name="Google Shape;298;p42"/>
          <p:cNvPicPr preferRelativeResize="0"/>
          <p:nvPr/>
        </p:nvPicPr>
        <p:blipFill>
          <a:blip r:embed="rId3">
            <a:alphaModFix/>
          </a:blip>
          <a:stretch>
            <a:fillRect/>
          </a:stretch>
        </p:blipFill>
        <p:spPr>
          <a:xfrm>
            <a:off x="3334475" y="1017725"/>
            <a:ext cx="5352276" cy="844625"/>
          </a:xfrm>
          <a:prstGeom prst="rect">
            <a:avLst/>
          </a:prstGeom>
          <a:noFill/>
          <a:ln>
            <a:noFill/>
          </a:ln>
        </p:spPr>
      </p:pic>
      <p:sp>
        <p:nvSpPr>
          <p:cNvPr id="299" name="Google Shape;299;p42"/>
          <p:cNvSpPr txBox="1"/>
          <p:nvPr/>
        </p:nvSpPr>
        <p:spPr>
          <a:xfrm>
            <a:off x="252550" y="1046650"/>
            <a:ext cx="37041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Zcela náhodná volba tahů:</a:t>
            </a:r>
            <a:endParaRPr sz="1800">
              <a:solidFill>
                <a:schemeClr val="dk2"/>
              </a:solidFill>
            </a:endParaRPr>
          </a:p>
        </p:txBody>
      </p:sp>
      <p:pic>
        <p:nvPicPr>
          <p:cNvPr id="300" name="Google Shape;300;p42"/>
          <p:cNvPicPr preferRelativeResize="0"/>
          <p:nvPr/>
        </p:nvPicPr>
        <p:blipFill>
          <a:blip r:embed="rId4">
            <a:alphaModFix/>
          </a:blip>
          <a:stretch>
            <a:fillRect/>
          </a:stretch>
        </p:blipFill>
        <p:spPr>
          <a:xfrm>
            <a:off x="3298975" y="2141028"/>
            <a:ext cx="5295170" cy="1979048"/>
          </a:xfrm>
          <a:prstGeom prst="rect">
            <a:avLst/>
          </a:prstGeom>
          <a:noFill/>
          <a:ln>
            <a:noFill/>
          </a:ln>
        </p:spPr>
      </p:pic>
      <p:sp>
        <p:nvSpPr>
          <p:cNvPr id="301" name="Google Shape;301;p42"/>
          <p:cNvSpPr txBox="1"/>
          <p:nvPr/>
        </p:nvSpPr>
        <p:spPr>
          <a:xfrm>
            <a:off x="378825" y="2141025"/>
            <a:ext cx="2719200" cy="8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Člověk (o) proti stroji (x)</a:t>
            </a:r>
            <a:endParaRPr sz="1800">
              <a:solidFill>
                <a:schemeClr val="dk2"/>
              </a:solidFill>
            </a:endParaRPr>
          </a:p>
        </p:txBody>
      </p:sp>
      <p:sp>
        <p:nvSpPr>
          <p:cNvPr id="302" name="Google Shape;302;p42"/>
          <p:cNvSpPr txBox="1"/>
          <p:nvPr/>
        </p:nvSpPr>
        <p:spPr>
          <a:xfrm>
            <a:off x="378825" y="4108825"/>
            <a:ext cx="8520600" cy="10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Učení:</a:t>
            </a:r>
            <a:endParaRPr b="1"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Stroj hraje za oba hráče, začne s nulou na všech tazích (náhodná volba)</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 vyhrané/prohrané partii systém zvýší/sníží hodnoty tahů v odehrané partii </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3"/>
          <p:cNvSpPr txBox="1"/>
          <p:nvPr>
            <p:ph type="title"/>
          </p:nvPr>
        </p:nvSpPr>
        <p:spPr>
          <a:xfrm>
            <a:off x="311700" y="445025"/>
            <a:ext cx="7323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to implementovat v roce 1961? MENACE!</a:t>
            </a:r>
            <a:endParaRPr/>
          </a:p>
        </p:txBody>
      </p:sp>
      <p:pic>
        <p:nvPicPr>
          <p:cNvPr id="308" name="Google Shape;308;p43"/>
          <p:cNvPicPr preferRelativeResize="0"/>
          <p:nvPr/>
        </p:nvPicPr>
        <p:blipFill>
          <a:blip r:embed="rId3">
            <a:alphaModFix/>
          </a:blip>
          <a:stretch>
            <a:fillRect/>
          </a:stretch>
        </p:blipFill>
        <p:spPr>
          <a:xfrm>
            <a:off x="152400" y="1170125"/>
            <a:ext cx="1910488" cy="3820976"/>
          </a:xfrm>
          <a:prstGeom prst="rect">
            <a:avLst/>
          </a:prstGeom>
          <a:noFill/>
          <a:ln>
            <a:noFill/>
          </a:ln>
        </p:spPr>
      </p:pic>
      <p:sp>
        <p:nvSpPr>
          <p:cNvPr id="309" name="Google Shape;309;p43"/>
          <p:cNvSpPr txBox="1"/>
          <p:nvPr/>
        </p:nvSpPr>
        <p:spPr>
          <a:xfrm>
            <a:off x="3013700" y="1349725"/>
            <a:ext cx="5934900" cy="3535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Jedna krabička pro každou pozici</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Zatřeseme, jedna kulička “vypadne”</a:t>
            </a:r>
            <a:br>
              <a:rPr lang="en" sz="1800">
                <a:solidFill>
                  <a:schemeClr val="dk2"/>
                </a:solidFill>
              </a:rPr>
            </a:br>
            <a:r>
              <a:rPr lang="en" sz="1800">
                <a:solidFill>
                  <a:schemeClr val="dk2"/>
                </a:solidFill>
              </a:rPr>
              <a:t>Táhneme podle ní</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Použité krabičky a vybrané kuličky si dáváme stranou během hry</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Učení:</a:t>
            </a:r>
            <a:endParaRPr sz="1800">
              <a:solidFill>
                <a:schemeClr val="dk2"/>
              </a:solidFill>
            </a:endParaRPr>
          </a:p>
          <a:p>
            <a:pPr indent="-336550" lvl="1" marL="914400" rtl="0" algn="l">
              <a:spcBef>
                <a:spcPts val="0"/>
              </a:spcBef>
              <a:spcAft>
                <a:spcPts val="0"/>
              </a:spcAft>
              <a:buClr>
                <a:schemeClr val="dk2"/>
              </a:buClr>
              <a:buSzPts val="1700"/>
              <a:buChar char="○"/>
            </a:pPr>
            <a:r>
              <a:rPr lang="en" sz="1700">
                <a:solidFill>
                  <a:schemeClr val="dk2"/>
                </a:solidFill>
              </a:rPr>
              <a:t>Na začátku je v každé krabičce stejný počet kuliček všech barev odpovídajících volným polím</a:t>
            </a:r>
            <a:endParaRPr sz="1700">
              <a:solidFill>
                <a:schemeClr val="dk2"/>
              </a:solidFill>
            </a:endParaRPr>
          </a:p>
          <a:p>
            <a:pPr indent="-336550" lvl="1" marL="914400" rtl="0" algn="l">
              <a:spcBef>
                <a:spcPts val="0"/>
              </a:spcBef>
              <a:spcAft>
                <a:spcPts val="0"/>
              </a:spcAft>
              <a:buClr>
                <a:schemeClr val="dk2"/>
              </a:buClr>
              <a:buSzPts val="1700"/>
              <a:buChar char="○"/>
            </a:pPr>
            <a:r>
              <a:rPr lang="en" sz="1700">
                <a:solidFill>
                  <a:schemeClr val="dk2"/>
                </a:solidFill>
              </a:rPr>
              <a:t>Opakovaně hrajeme hru od začátku do konce</a:t>
            </a:r>
            <a:endParaRPr sz="1700">
              <a:solidFill>
                <a:schemeClr val="dk2"/>
              </a:solidFill>
            </a:endParaRPr>
          </a:p>
          <a:p>
            <a:pPr indent="-330200" lvl="2" marL="1371600" rtl="0" algn="l">
              <a:spcBef>
                <a:spcPts val="0"/>
              </a:spcBef>
              <a:spcAft>
                <a:spcPts val="0"/>
              </a:spcAft>
              <a:buClr>
                <a:schemeClr val="dk2"/>
              </a:buClr>
              <a:buSzPts val="1600"/>
              <a:buChar char="■"/>
            </a:pPr>
            <a:r>
              <a:rPr lang="en" sz="1600">
                <a:solidFill>
                  <a:schemeClr val="dk2"/>
                </a:solidFill>
              </a:rPr>
              <a:t>Pokud MENACE vyhraje, vrátíme kuličky zpět a přidáme 3 další stejné barvy jako byly vybrané</a:t>
            </a:r>
            <a:endParaRPr sz="1600">
              <a:solidFill>
                <a:schemeClr val="dk2"/>
              </a:solidFill>
            </a:endParaRPr>
          </a:p>
          <a:p>
            <a:pPr indent="-330200" lvl="2" marL="1371600" rtl="0" algn="l">
              <a:spcBef>
                <a:spcPts val="0"/>
              </a:spcBef>
              <a:spcAft>
                <a:spcPts val="0"/>
              </a:spcAft>
              <a:buClr>
                <a:schemeClr val="dk2"/>
              </a:buClr>
              <a:buSzPts val="1600"/>
              <a:buChar char="■"/>
            </a:pPr>
            <a:r>
              <a:rPr lang="en" sz="1600">
                <a:solidFill>
                  <a:schemeClr val="dk2"/>
                </a:solidFill>
              </a:rPr>
              <a:t>Pokud MENACE prohraje, nevrátíme vybrané kuličky</a:t>
            </a:r>
            <a:endParaRPr sz="1600">
              <a:solidFill>
                <a:schemeClr val="dk2"/>
              </a:solidFill>
            </a:endParaRPr>
          </a:p>
        </p:txBody>
      </p:sp>
      <p:pic>
        <p:nvPicPr>
          <p:cNvPr id="310" name="Google Shape;310;p43"/>
          <p:cNvPicPr preferRelativeResize="0"/>
          <p:nvPr/>
        </p:nvPicPr>
        <p:blipFill>
          <a:blip r:embed="rId4">
            <a:alphaModFix/>
          </a:blip>
          <a:stretch>
            <a:fillRect/>
          </a:stretch>
        </p:blipFill>
        <p:spPr>
          <a:xfrm>
            <a:off x="7264900" y="67403"/>
            <a:ext cx="1833525" cy="11363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Přidáme neuronku - TD-Gammon (Tesauro, 1992)</a:t>
            </a:r>
            <a:endParaRPr/>
          </a:p>
        </p:txBody>
      </p:sp>
      <p:pic>
        <p:nvPicPr>
          <p:cNvPr id="316" name="Google Shape;316;p44"/>
          <p:cNvPicPr preferRelativeResize="0"/>
          <p:nvPr/>
        </p:nvPicPr>
        <p:blipFill>
          <a:blip r:embed="rId3">
            <a:alphaModFix/>
          </a:blip>
          <a:stretch>
            <a:fillRect/>
          </a:stretch>
        </p:blipFill>
        <p:spPr>
          <a:xfrm>
            <a:off x="355522" y="1141200"/>
            <a:ext cx="4037550" cy="2430925"/>
          </a:xfrm>
          <a:prstGeom prst="rect">
            <a:avLst/>
          </a:prstGeom>
          <a:noFill/>
          <a:ln>
            <a:noFill/>
          </a:ln>
        </p:spPr>
      </p:pic>
      <p:pic>
        <p:nvPicPr>
          <p:cNvPr id="317" name="Google Shape;317;p44"/>
          <p:cNvPicPr preferRelativeResize="0"/>
          <p:nvPr/>
        </p:nvPicPr>
        <p:blipFill>
          <a:blip r:embed="rId4">
            <a:alphaModFix/>
          </a:blip>
          <a:stretch>
            <a:fillRect/>
          </a:stretch>
        </p:blipFill>
        <p:spPr>
          <a:xfrm>
            <a:off x="5261350" y="2339200"/>
            <a:ext cx="3092175" cy="2702400"/>
          </a:xfrm>
          <a:prstGeom prst="rect">
            <a:avLst/>
          </a:prstGeom>
          <a:noFill/>
          <a:ln>
            <a:noFill/>
          </a:ln>
        </p:spPr>
      </p:pic>
      <p:sp>
        <p:nvSpPr>
          <p:cNvPr id="318" name="Google Shape;318;p44"/>
          <p:cNvSpPr txBox="1"/>
          <p:nvPr/>
        </p:nvSpPr>
        <p:spPr>
          <a:xfrm>
            <a:off x="420900" y="3689975"/>
            <a:ext cx="4268100" cy="11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Neuronka hraje sama proti sobě</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Dosahuje mistrovské úrovně</a:t>
            </a:r>
            <a:endParaRPr sz="1800">
              <a:solidFill>
                <a:schemeClr val="dk2"/>
              </a:solidFill>
            </a:endParaRPr>
          </a:p>
        </p:txBody>
      </p:sp>
      <p:pic>
        <p:nvPicPr>
          <p:cNvPr id="319" name="Google Shape;319;p44"/>
          <p:cNvPicPr preferRelativeResize="0"/>
          <p:nvPr/>
        </p:nvPicPr>
        <p:blipFill>
          <a:blip r:embed="rId5">
            <a:alphaModFix/>
          </a:blip>
          <a:stretch>
            <a:fillRect/>
          </a:stretch>
        </p:blipFill>
        <p:spPr>
          <a:xfrm>
            <a:off x="7283575" y="1063963"/>
            <a:ext cx="1674000" cy="114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Atari 2600</a:t>
            </a:r>
            <a:endParaRPr/>
          </a:p>
        </p:txBody>
      </p:sp>
      <p:pic>
        <p:nvPicPr>
          <p:cNvPr id="325" name="Google Shape;325;p45"/>
          <p:cNvPicPr preferRelativeResize="0"/>
          <p:nvPr/>
        </p:nvPicPr>
        <p:blipFill>
          <a:blip r:embed="rId3">
            <a:alphaModFix/>
          </a:blip>
          <a:stretch>
            <a:fillRect/>
          </a:stretch>
        </p:blipFill>
        <p:spPr>
          <a:xfrm>
            <a:off x="152400" y="1170125"/>
            <a:ext cx="5262350" cy="3506050"/>
          </a:xfrm>
          <a:prstGeom prst="rect">
            <a:avLst/>
          </a:prstGeom>
          <a:noFill/>
          <a:ln>
            <a:noFill/>
          </a:ln>
        </p:spPr>
      </p:pic>
      <p:pic>
        <p:nvPicPr>
          <p:cNvPr id="326" name="Google Shape;326;p45"/>
          <p:cNvPicPr preferRelativeResize="0"/>
          <p:nvPr/>
        </p:nvPicPr>
        <p:blipFill>
          <a:blip r:embed="rId4">
            <a:alphaModFix/>
          </a:blip>
          <a:stretch>
            <a:fillRect/>
          </a:stretch>
        </p:blipFill>
        <p:spPr>
          <a:xfrm>
            <a:off x="5777125" y="445023"/>
            <a:ext cx="1775375" cy="1867001"/>
          </a:xfrm>
          <a:prstGeom prst="rect">
            <a:avLst/>
          </a:prstGeom>
          <a:noFill/>
          <a:ln>
            <a:noFill/>
          </a:ln>
        </p:spPr>
      </p:pic>
      <p:pic>
        <p:nvPicPr>
          <p:cNvPr id="327" name="Google Shape;327;p45"/>
          <p:cNvPicPr preferRelativeResize="0"/>
          <p:nvPr/>
        </p:nvPicPr>
        <p:blipFill>
          <a:blip r:embed="rId5">
            <a:alphaModFix/>
          </a:blip>
          <a:stretch>
            <a:fillRect/>
          </a:stretch>
        </p:blipFill>
        <p:spPr>
          <a:xfrm>
            <a:off x="6693900" y="2029226"/>
            <a:ext cx="2339125" cy="1315750"/>
          </a:xfrm>
          <a:prstGeom prst="rect">
            <a:avLst/>
          </a:prstGeom>
          <a:noFill/>
          <a:ln>
            <a:noFill/>
          </a:ln>
        </p:spPr>
      </p:pic>
      <p:pic>
        <p:nvPicPr>
          <p:cNvPr id="328" name="Google Shape;328;p45"/>
          <p:cNvPicPr preferRelativeResize="0"/>
          <p:nvPr/>
        </p:nvPicPr>
        <p:blipFill>
          <a:blip r:embed="rId6">
            <a:alphaModFix/>
          </a:blip>
          <a:stretch>
            <a:fillRect/>
          </a:stretch>
        </p:blipFill>
        <p:spPr>
          <a:xfrm>
            <a:off x="5839250" y="3197299"/>
            <a:ext cx="2567336" cy="1315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2015: Neuronová síť hraje na Atari 2600</a:t>
            </a:r>
            <a:endParaRPr/>
          </a:p>
        </p:txBody>
      </p:sp>
      <p:pic>
        <p:nvPicPr>
          <p:cNvPr id="334" name="Google Shape;334;p46"/>
          <p:cNvPicPr preferRelativeResize="0"/>
          <p:nvPr/>
        </p:nvPicPr>
        <p:blipFill>
          <a:blip r:embed="rId3">
            <a:alphaModFix/>
          </a:blip>
          <a:stretch>
            <a:fillRect/>
          </a:stretch>
        </p:blipFill>
        <p:spPr>
          <a:xfrm>
            <a:off x="2892750" y="1242400"/>
            <a:ext cx="6251250" cy="3631925"/>
          </a:xfrm>
          <a:prstGeom prst="rect">
            <a:avLst/>
          </a:prstGeom>
          <a:noFill/>
          <a:ln>
            <a:noFill/>
          </a:ln>
        </p:spPr>
      </p:pic>
      <p:sp>
        <p:nvSpPr>
          <p:cNvPr id="335" name="Google Shape;335;p46"/>
          <p:cNvSpPr txBox="1"/>
          <p:nvPr/>
        </p:nvSpPr>
        <p:spPr>
          <a:xfrm>
            <a:off x="0" y="2308775"/>
            <a:ext cx="2764200" cy="7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Učí se jen na základě úspěchu/neúspěchu ve hře</a:t>
            </a:r>
            <a:endParaRPr/>
          </a:p>
        </p:txBody>
      </p:sp>
      <p:sp>
        <p:nvSpPr>
          <p:cNvPr id="336" name="Google Shape;336;p46"/>
          <p:cNvSpPr txBox="1"/>
          <p:nvPr/>
        </p:nvSpPr>
        <p:spPr>
          <a:xfrm>
            <a:off x="31050" y="1449450"/>
            <a:ext cx="2702100" cy="7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Vidí obrazovku Atari 2600</a:t>
            </a:r>
            <a:endParaRPr/>
          </a:p>
          <a:p>
            <a:pPr indent="0" lvl="0" marL="0" rtl="0" algn="l">
              <a:spcBef>
                <a:spcPts val="0"/>
              </a:spcBef>
              <a:spcAft>
                <a:spcPts val="0"/>
              </a:spcAft>
              <a:buNone/>
            </a:pPr>
            <a:r>
              <a:rPr lang="en"/>
              <a:t>Tahá za joystick</a:t>
            </a:r>
            <a:endParaRPr/>
          </a:p>
        </p:txBody>
      </p:sp>
      <p:sp>
        <p:nvSpPr>
          <p:cNvPr id="337" name="Google Shape;337;p46"/>
          <p:cNvSpPr txBox="1"/>
          <p:nvPr/>
        </p:nvSpPr>
        <p:spPr>
          <a:xfrm>
            <a:off x="0" y="3271625"/>
            <a:ext cx="24849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Posilované učení</a:t>
            </a:r>
            <a:endParaRPr/>
          </a:p>
          <a:p>
            <a:pPr indent="0" lvl="0" marL="0" rtl="0" algn="l">
              <a:spcBef>
                <a:spcPts val="0"/>
              </a:spcBef>
              <a:spcAft>
                <a:spcPts val="0"/>
              </a:spcAft>
              <a:buNone/>
            </a:pPr>
            <a:r>
              <a:rPr lang="en"/>
              <a:t>(jako krysa v roce 1950)</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7"/>
          <p:cNvSpPr txBox="1"/>
          <p:nvPr>
            <p:ph type="title"/>
          </p:nvPr>
        </p:nvSpPr>
        <p:spPr>
          <a:xfrm>
            <a:off x="311700" y="445025"/>
            <a:ext cx="394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dobře to hrálo</a:t>
            </a:r>
            <a:endParaRPr/>
          </a:p>
        </p:txBody>
      </p:sp>
      <p:pic>
        <p:nvPicPr>
          <p:cNvPr id="343" name="Google Shape;343;p47"/>
          <p:cNvPicPr preferRelativeResize="0"/>
          <p:nvPr/>
        </p:nvPicPr>
        <p:blipFill>
          <a:blip r:embed="rId3">
            <a:alphaModFix/>
          </a:blip>
          <a:stretch>
            <a:fillRect/>
          </a:stretch>
        </p:blipFill>
        <p:spPr>
          <a:xfrm>
            <a:off x="4929649" y="0"/>
            <a:ext cx="4119626" cy="5143499"/>
          </a:xfrm>
          <a:prstGeom prst="rect">
            <a:avLst/>
          </a:prstGeom>
          <a:noFill/>
          <a:ln>
            <a:noFill/>
          </a:ln>
        </p:spPr>
      </p:pic>
      <p:sp>
        <p:nvSpPr>
          <p:cNvPr id="344" name="Google Shape;344;p47"/>
          <p:cNvSpPr txBox="1"/>
          <p:nvPr/>
        </p:nvSpPr>
        <p:spPr>
          <a:xfrm>
            <a:off x="610850" y="1418400"/>
            <a:ext cx="3116400" cy="3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Velkou část her nadlidsky dobře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Některé hry hodně špatně</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Později vylepšeno o různé druhy paměti … dnes už hraje AI nadlidsky všechny Atari 2600 hry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Breakout</a:t>
            </a:r>
            <a:endParaRPr/>
          </a:p>
        </p:txBody>
      </p:sp>
      <p:pic>
        <p:nvPicPr>
          <p:cNvPr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10;&#10;______________________&#10;&#10;Recommended for you:&#10;1. How DeepMind's AlphaGo Defeated Lee Sedol - https://www.youtube.com/watch?v=a-ovvd_ZrmA&amp;index=58&amp;list=PLujxSBD-JXgnqDD1n-V30pKtp6Q886x7e&#10;2. How DeepMind Conquered Go With Deep Learning (AlphaGo) - https://www.youtube.com/watch?v=IFmj5M5Q5jg&amp;index=42&amp;list=PLujxSBD-JXgnqDD1n-V30pKtp6Q886x7e&#10;3. Google DeepMind's Deep Q-Learning &amp; Superhuman Atari Gameplays - &#10;https://www.youtube.com/watch?v=Ih8EfvOzBOY&amp;index=14&amp;list=PLujxSBD-JXgnqDD1n-V30pKtp6Q886x7e&#10;&#10;Subscribe if you would like to see more content like this: http://www.youtube.com/subscription_center?add_user=keeroyz&#10;&#10;- Original DeepMind code: https://sites.google.com/a/deepmind.com/dqn/&#10;&#10;- Ilya Kuzovkin's fork with visualization:&#10;https://github.com/kuz/DeepMind-Atari-Deep-Q-Learner&#10;&#10;- This patch fixes the visualization when reloading a pre-trained network. The window will appear after the first evaluation batch is done (typically a few minutes):&#10;http://cg.tuwien.ac.at/~zsolnai/wp/wp-content/uploads/2015/03/train_agent.patch&#10;&#10;- This configuration file will run Ilya Kuzovkin's version with less than 1GB of VRAM:&#10;http://cg.tuwien.ac.at/~zsolnai/wp/wp-content/uploads/2015/03/run_gpu&#10;&#10;- The original Nature paper on this deep learning technique is available here:&#10;http://www.nature.com/nature/journal/v518/n7540/full/nature14236.html&#10;&#10;- And some mirrors that are not behind a paywall:&#10;http://www.cs.swarthmore.edu/~meeden/cs63/s15/nature15b.pdf&#10;http://diyhpl.us/~nmz787/pdf/Human-level_control_through_deep_reinforcement_learning.pdf&#10;&#10;Web → https://cg.tuwien.ac.at/~zsolnai/&#10;Twitter → https://twitter.com/karoly_zsolnai" id="350" name="Google Shape;350;p48" title="Google DeepMind's Deep Q-learning playing Atari Breakout!">
            <a:hlinkClick r:id="rId3"/>
          </p:cNvPr>
          <p:cNvPicPr preferRelativeResize="0"/>
          <p:nvPr/>
        </p:nvPicPr>
        <p:blipFill>
          <a:blip r:embed="rId4">
            <a:alphaModFix/>
          </a:blip>
          <a:stretch>
            <a:fillRect/>
          </a:stretch>
        </p:blipFill>
        <p:spPr>
          <a:xfrm>
            <a:off x="1040100" y="1170125"/>
            <a:ext cx="7063778" cy="397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9"/>
          <p:cNvSpPr txBox="1"/>
          <p:nvPr>
            <p:ph type="title"/>
          </p:nvPr>
        </p:nvSpPr>
        <p:spPr>
          <a:xfrm>
            <a:off x="311700" y="445025"/>
            <a:ext cx="177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Další hry</a:t>
            </a:r>
            <a:endParaRPr/>
          </a:p>
        </p:txBody>
      </p:sp>
      <p:sp>
        <p:nvSpPr>
          <p:cNvPr id="356" name="Google Shape;356;p49"/>
          <p:cNvSpPr txBox="1"/>
          <p:nvPr>
            <p:ph idx="1" type="body"/>
          </p:nvPr>
        </p:nvSpPr>
        <p:spPr>
          <a:xfrm>
            <a:off x="311700" y="1152475"/>
            <a:ext cx="4461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GO - AlphaGo 2016</a:t>
            </a:r>
            <a:endParaRPr/>
          </a:p>
          <a:p>
            <a:pPr indent="-317500" lvl="1" marL="914400" rtl="0" algn="l">
              <a:spcBef>
                <a:spcPts val="0"/>
              </a:spcBef>
              <a:spcAft>
                <a:spcPts val="0"/>
              </a:spcAft>
              <a:buSzPts val="1400"/>
              <a:buChar char="○"/>
            </a:pPr>
            <a:r>
              <a:rPr lang="en"/>
              <a:t>Naučilo se hrát samo proti sobě</a:t>
            </a:r>
            <a:endParaRPr/>
          </a:p>
          <a:p>
            <a:pPr indent="-317500" lvl="1" marL="914400" rtl="0" algn="l">
              <a:spcBef>
                <a:spcPts val="0"/>
              </a:spcBef>
              <a:spcAft>
                <a:spcPts val="0"/>
              </a:spcAft>
              <a:buSzPts val="1400"/>
              <a:buChar char="○"/>
            </a:pPr>
            <a:r>
              <a:rPr lang="en"/>
              <a:t>Vykleplo to velmistra</a:t>
            </a:r>
            <a:endParaRPr/>
          </a:p>
          <a:p>
            <a:pPr indent="-342900" lvl="0" marL="457200" rtl="0" algn="l">
              <a:spcBef>
                <a:spcPts val="0"/>
              </a:spcBef>
              <a:spcAft>
                <a:spcPts val="0"/>
              </a:spcAft>
              <a:buSzPts val="1800"/>
              <a:buChar char="●"/>
            </a:pPr>
            <a:r>
              <a:rPr lang="en"/>
              <a:t>StarCraft 2 - AlphaStar 2019</a:t>
            </a:r>
            <a:endParaRPr/>
          </a:p>
          <a:p>
            <a:pPr indent="-317500" lvl="1" marL="914400" rtl="0" algn="l">
              <a:spcBef>
                <a:spcPts val="0"/>
              </a:spcBef>
              <a:spcAft>
                <a:spcPts val="0"/>
              </a:spcAft>
              <a:buSzPts val="1400"/>
              <a:buChar char="○"/>
            </a:pPr>
            <a:r>
              <a:rPr lang="en"/>
              <a:t>Kouká na “svět” stejně jako člověk (kamera), omezení na rychlost reakce</a:t>
            </a:r>
            <a:endParaRPr/>
          </a:p>
          <a:p>
            <a:pPr indent="-317500" lvl="1" marL="914400" rtl="0" algn="l">
              <a:spcBef>
                <a:spcPts val="0"/>
              </a:spcBef>
              <a:spcAft>
                <a:spcPts val="0"/>
              </a:spcAft>
              <a:buSzPts val="1400"/>
              <a:buChar char="○"/>
            </a:pPr>
            <a:r>
              <a:rPr lang="en"/>
              <a:t>Učil se od lidí (jen hraní proti sobě nestačilo)</a:t>
            </a:r>
            <a:endParaRPr/>
          </a:p>
          <a:p>
            <a:pPr indent="-317500" lvl="1" marL="914400" rtl="0" algn="l">
              <a:spcBef>
                <a:spcPts val="0"/>
              </a:spcBef>
              <a:spcAft>
                <a:spcPts val="0"/>
              </a:spcAft>
              <a:buSzPts val="1400"/>
              <a:buChar char="○"/>
            </a:pPr>
            <a:r>
              <a:rPr lang="en"/>
              <a:t>AI agent hrál anonymně na platformě Batlle.net, dosáhl levelu Grandmaster</a:t>
            </a:r>
            <a:endParaRPr/>
          </a:p>
          <a:p>
            <a:pPr indent="-342900" lvl="0" marL="457200" rtl="0" algn="l">
              <a:spcBef>
                <a:spcPts val="0"/>
              </a:spcBef>
              <a:spcAft>
                <a:spcPts val="0"/>
              </a:spcAft>
              <a:buSzPts val="1800"/>
              <a:buChar char="●"/>
            </a:pPr>
            <a:r>
              <a:rPr lang="en"/>
              <a:t>Poker, Bridge …</a:t>
            </a:r>
            <a:endParaRPr/>
          </a:p>
        </p:txBody>
      </p:sp>
      <p:pic>
        <p:nvPicPr>
          <p:cNvPr id="357" name="Google Shape;357;p49"/>
          <p:cNvPicPr preferRelativeResize="0"/>
          <p:nvPr/>
        </p:nvPicPr>
        <p:blipFill>
          <a:blip r:embed="rId3">
            <a:alphaModFix/>
          </a:blip>
          <a:stretch>
            <a:fillRect/>
          </a:stretch>
        </p:blipFill>
        <p:spPr>
          <a:xfrm>
            <a:off x="5449225" y="496950"/>
            <a:ext cx="2904449" cy="1633750"/>
          </a:xfrm>
          <a:prstGeom prst="rect">
            <a:avLst/>
          </a:prstGeom>
          <a:noFill/>
          <a:ln>
            <a:noFill/>
          </a:ln>
        </p:spPr>
      </p:pic>
      <p:pic>
        <p:nvPicPr>
          <p:cNvPr id="358" name="Google Shape;358;p49"/>
          <p:cNvPicPr preferRelativeResize="0"/>
          <p:nvPr/>
        </p:nvPicPr>
        <p:blipFill>
          <a:blip r:embed="rId4">
            <a:alphaModFix/>
          </a:blip>
          <a:stretch>
            <a:fillRect/>
          </a:stretch>
        </p:blipFill>
        <p:spPr>
          <a:xfrm>
            <a:off x="4773000" y="2837446"/>
            <a:ext cx="3694774" cy="20783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AI Competes in a 100m Dash!&#10;&#10;In this video 5 AI Warehouse agents compete to learn how to run 100m the fastest. The AI were trained using Deep Reinforcement Learning, a method of Machine Learning which involves rewarding the agent for doing something correctly, and punishing it for doing anything incorrectly. Each agent's actions are controlled by a Neural Network that's updated after each attempt in order to try to give the agents more rewards and less punishments over time. Check the pinned comment for more information on how the AI was trained!&#10;&#10;Current Subscribers: 264,870" id="363" name="Google Shape;363;p50" title="AI Olympics (multi-agent reinforcement learning)">
            <a:hlinkClick r:id="rId3"/>
          </p:cNvPr>
          <p:cNvPicPr preferRelativeResize="0"/>
          <p:nvPr/>
        </p:nvPicPr>
        <p:blipFill>
          <a:blip r:embed="rId4">
            <a:alphaModFix/>
          </a:blip>
          <a:stretch>
            <a:fillRect/>
          </a:stretch>
        </p:blipFill>
        <p:spPr>
          <a:xfrm>
            <a:off x="152400" y="152400"/>
            <a:ext cx="8873066" cy="499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Jazykové modely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146025" y="175850"/>
            <a:ext cx="1365600" cy="766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t>Biologický</a:t>
            </a:r>
            <a:endParaRPr sz="2200"/>
          </a:p>
          <a:p>
            <a:pPr indent="0" lvl="0" marL="0" rtl="0" algn="l">
              <a:spcBef>
                <a:spcPts val="0"/>
              </a:spcBef>
              <a:spcAft>
                <a:spcPts val="0"/>
              </a:spcAft>
              <a:buNone/>
            </a:pPr>
            <a:r>
              <a:rPr lang="en" sz="2200"/>
              <a:t>Neuron</a:t>
            </a:r>
            <a:endParaRPr sz="2200"/>
          </a:p>
        </p:txBody>
      </p:sp>
      <p:pic>
        <p:nvPicPr>
          <p:cNvPr id="80" name="Google Shape;80;p16"/>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s přirozeným jazykem?</a:t>
            </a:r>
            <a:endParaRPr/>
          </a:p>
        </p:txBody>
      </p:sp>
      <p:sp>
        <p:nvSpPr>
          <p:cNvPr id="374" name="Google Shape;374;p52"/>
          <p:cNvSpPr txBox="1"/>
          <p:nvPr>
            <p:ph idx="1" type="body"/>
          </p:nvPr>
        </p:nvSpPr>
        <p:spPr>
          <a:xfrm>
            <a:off x="311700" y="1152475"/>
            <a:ext cx="8081100" cy="3623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Jak zak</a:t>
            </a:r>
            <a:r>
              <a:rPr lang="en"/>
              <a:t>ódovat slova do vektorů?</a:t>
            </a:r>
            <a:br>
              <a:rPr lang="en"/>
            </a:br>
            <a:br>
              <a:rPr lang="en"/>
            </a:br>
            <a:r>
              <a:rPr lang="en"/>
              <a:t>“a word is characterized by the company it keeps” John R. Firth (1957)</a:t>
            </a:r>
            <a:br>
              <a:rPr lang="en"/>
            </a:br>
            <a:endParaRPr/>
          </a:p>
          <a:p>
            <a:pPr indent="-342900" lvl="0" marL="457200" rtl="0" algn="l">
              <a:spcBef>
                <a:spcPts val="0"/>
              </a:spcBef>
              <a:spcAft>
                <a:spcPts val="0"/>
              </a:spcAft>
              <a:buSzPts val="1800"/>
              <a:buChar char="●"/>
            </a:pPr>
            <a:r>
              <a:rPr lang="en"/>
              <a:t>Jak zachytit složitější jazykové konstrukce?</a:t>
            </a:r>
            <a:br>
              <a:rPr lang="en"/>
            </a:br>
            <a:endParaRPr/>
          </a:p>
          <a:p>
            <a:pPr indent="-342900" lvl="0" marL="457200" rtl="0" algn="l">
              <a:spcBef>
                <a:spcPts val="0"/>
              </a:spcBef>
              <a:spcAft>
                <a:spcPts val="0"/>
              </a:spcAft>
              <a:buSzPts val="1800"/>
              <a:buChar char="●"/>
            </a:pPr>
            <a:r>
              <a:rPr lang="en"/>
              <a:t>Bude neuronka fakt rozumět?</a:t>
            </a:r>
            <a:br>
              <a:rPr lang="en"/>
            </a:br>
            <a:r>
              <a:rPr lang="en"/>
              <a:t>… co to vlastně znamená?</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Kohonenovy mapy (1995)</a:t>
            </a:r>
            <a:endParaRPr/>
          </a:p>
        </p:txBody>
      </p:sp>
      <p:sp>
        <p:nvSpPr>
          <p:cNvPr id="380" name="Google Shape;380;p53"/>
          <p:cNvSpPr txBox="1"/>
          <p:nvPr>
            <p:ph idx="1" type="body"/>
          </p:nvPr>
        </p:nvSpPr>
        <p:spPr>
          <a:xfrm>
            <a:off x="311700" y="1152475"/>
            <a:ext cx="3598200" cy="10425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Pohádky bratří Grimmů</a:t>
            </a:r>
            <a:endParaRPr/>
          </a:p>
          <a:p>
            <a:pPr indent="-342900" lvl="0" marL="457200" rtl="0" algn="l">
              <a:spcBef>
                <a:spcPts val="0"/>
              </a:spcBef>
              <a:spcAft>
                <a:spcPts val="0"/>
              </a:spcAft>
              <a:buSzPts val="1800"/>
              <a:buChar char="●"/>
            </a:pPr>
            <a:r>
              <a:rPr lang="en"/>
              <a:t>250 000 slov celkem, </a:t>
            </a:r>
            <a:endParaRPr/>
          </a:p>
          <a:p>
            <a:pPr indent="-342900" lvl="0" marL="457200" rtl="0" algn="l">
              <a:spcBef>
                <a:spcPts val="0"/>
              </a:spcBef>
              <a:spcAft>
                <a:spcPts val="0"/>
              </a:spcAft>
              <a:buSzPts val="1800"/>
              <a:buChar char="●"/>
            </a:pPr>
            <a:r>
              <a:rPr lang="en"/>
              <a:t>7000 různých slov</a:t>
            </a:r>
            <a:endParaRPr/>
          </a:p>
        </p:txBody>
      </p:sp>
      <p:pic>
        <p:nvPicPr>
          <p:cNvPr descr="This video accompanies the B-IT lecture on Game AI:  http://www.youtube.com/watch?v=sZ4Bb0nCddw &#10;&#10;It demonstrates how a self organizing map of grid topology learns a representation of player trajectory data &#10;recorded on the Quake III map q3dm1.&#10;&#10;References:&#10;&#10;C. Thurau, C. Bauckhage, G. Sagerer: Combining Self Organizing Maps and Multilayer Perceptrons to Learn Bot-Behaviour for a Commercial Game, Proc. GAME-ON, 2003&#10;&#10;C. Bauckhage, C. Thurau, Exploiting the Fascination: Video Games in Machine Learning Research and Education, Proc. ACM Int. Workshop in Computer Game Design and Technology, 2004." id="381" name="Google Shape;381;p53" title="self organizing map (grid topology)">
            <a:hlinkClick r:id="rId3"/>
          </p:cNvPr>
          <p:cNvPicPr preferRelativeResize="0"/>
          <p:nvPr/>
        </p:nvPicPr>
        <p:blipFill>
          <a:blip r:embed="rId4">
            <a:alphaModFix/>
          </a:blip>
          <a:stretch>
            <a:fillRect/>
          </a:stretch>
        </p:blipFill>
        <p:spPr>
          <a:xfrm>
            <a:off x="4711450" y="605250"/>
            <a:ext cx="4031778" cy="2267875"/>
          </a:xfrm>
          <a:prstGeom prst="rect">
            <a:avLst/>
          </a:prstGeom>
          <a:noFill/>
          <a:ln>
            <a:noFill/>
          </a:ln>
        </p:spPr>
      </p:pic>
      <p:pic>
        <p:nvPicPr>
          <p:cNvPr id="382" name="Google Shape;382;p53"/>
          <p:cNvPicPr preferRelativeResize="0"/>
          <p:nvPr/>
        </p:nvPicPr>
        <p:blipFill>
          <a:blip r:embed="rId5">
            <a:alphaModFix/>
          </a:blip>
          <a:stretch>
            <a:fillRect/>
          </a:stretch>
        </p:blipFill>
        <p:spPr>
          <a:xfrm>
            <a:off x="209475" y="2819805"/>
            <a:ext cx="4362524" cy="1847466"/>
          </a:xfrm>
          <a:prstGeom prst="rect">
            <a:avLst/>
          </a:prstGeom>
          <a:noFill/>
          <a:ln>
            <a:noFill/>
          </a:ln>
        </p:spPr>
      </p:pic>
      <p:sp>
        <p:nvSpPr>
          <p:cNvPr id="383" name="Google Shape;383;p53"/>
          <p:cNvSpPr txBox="1"/>
          <p:nvPr/>
        </p:nvSpPr>
        <p:spPr>
          <a:xfrm>
            <a:off x="308925" y="2306600"/>
            <a:ext cx="38835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Slovo =&gt; 90-dim vektor</a:t>
            </a:r>
            <a:endParaRPr sz="1800">
              <a:solidFill>
                <a:schemeClr val="dk2"/>
              </a:solidFill>
            </a:endParaRPr>
          </a:p>
        </p:txBody>
      </p:sp>
      <p:sp>
        <p:nvSpPr>
          <p:cNvPr id="384" name="Google Shape;384;p53"/>
          <p:cNvSpPr txBox="1"/>
          <p:nvPr/>
        </p:nvSpPr>
        <p:spPr>
          <a:xfrm>
            <a:off x="4859725" y="3350450"/>
            <a:ext cx="38835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Vektory inicializovány náhodně</a:t>
            </a:r>
            <a:endParaRPr sz="1800">
              <a:solidFill>
                <a:schemeClr val="dk2"/>
              </a:solidFill>
            </a:endParaRPr>
          </a:p>
        </p:txBody>
      </p:sp>
      <p:sp>
        <p:nvSpPr>
          <p:cNvPr id="385" name="Google Shape;385;p53"/>
          <p:cNvSpPr txBox="1"/>
          <p:nvPr/>
        </p:nvSpPr>
        <p:spPr>
          <a:xfrm>
            <a:off x="4859725" y="3791750"/>
            <a:ext cx="4107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2D mapa 270-dim prostoru </a:t>
            </a:r>
            <a:r>
              <a:rPr b="1" lang="en" sz="1800">
                <a:solidFill>
                  <a:schemeClr val="dk2"/>
                </a:solidFill>
              </a:rPr>
              <a:t>trojic</a:t>
            </a:r>
            <a:r>
              <a:rPr lang="en" sz="1800">
                <a:solidFill>
                  <a:schemeClr val="dk2"/>
                </a:solidFill>
              </a:rPr>
              <a:t> slov</a:t>
            </a:r>
            <a:br>
              <a:rPr lang="en" sz="1800">
                <a:solidFill>
                  <a:schemeClr val="dk2"/>
                </a:solidFill>
              </a:rPr>
            </a:br>
            <a:endParaRPr sz="1800">
              <a:solidFill>
                <a:schemeClr val="dk2"/>
              </a:solidFill>
            </a:endParaRPr>
          </a:p>
          <a:p>
            <a:pPr indent="0" lvl="0" marL="0" rtl="0" algn="l">
              <a:spcBef>
                <a:spcPts val="0"/>
              </a:spcBef>
              <a:spcAft>
                <a:spcPts val="0"/>
              </a:spcAft>
              <a:buNone/>
            </a:pPr>
            <a:r>
              <a:rPr lang="en" sz="1800">
                <a:solidFill>
                  <a:schemeClr val="dk2"/>
                </a:solidFill>
              </a:rPr>
              <a:t>Kterým slovům jsou červené uzly nejblíže po skončení učení?</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4"/>
          <p:cNvPicPr preferRelativeResize="0"/>
          <p:nvPr/>
        </p:nvPicPr>
        <p:blipFill>
          <a:blip r:embed="rId3">
            <a:alphaModFix/>
          </a:blip>
          <a:stretch>
            <a:fillRect/>
          </a:stretch>
        </p:blipFill>
        <p:spPr>
          <a:xfrm>
            <a:off x="840863" y="152400"/>
            <a:ext cx="7462280" cy="48386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5"/>
          <p:cNvPicPr preferRelativeResize="0"/>
          <p:nvPr/>
        </p:nvPicPr>
        <p:blipFill>
          <a:blip r:embed="rId3">
            <a:alphaModFix/>
          </a:blip>
          <a:stretch>
            <a:fillRect/>
          </a:stretch>
        </p:blipFill>
        <p:spPr>
          <a:xfrm>
            <a:off x="840863" y="152400"/>
            <a:ext cx="7462280" cy="48386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a:t>
            </a:r>
            <a:r>
              <a:rPr lang="en"/>
              <a:t>ódování slov: </a:t>
            </a:r>
            <a:r>
              <a:rPr lang="en"/>
              <a:t>Word2Vec (2013)</a:t>
            </a:r>
            <a:endParaRPr/>
          </a:p>
        </p:txBody>
      </p:sp>
      <p:sp>
        <p:nvSpPr>
          <p:cNvPr id="401" name="Google Shape;401;p56"/>
          <p:cNvSpPr txBox="1"/>
          <p:nvPr/>
        </p:nvSpPr>
        <p:spPr>
          <a:xfrm>
            <a:off x="785550" y="4266025"/>
            <a:ext cx="78024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Naivní kódování slov: (0,...,1,...0) </a:t>
            </a:r>
            <a:r>
              <a:rPr b="1" lang="en" sz="1800">
                <a:solidFill>
                  <a:schemeClr val="dk2"/>
                </a:solidFill>
              </a:rPr>
              <a:t>-&gt;</a:t>
            </a:r>
            <a:r>
              <a:rPr lang="en" sz="1800">
                <a:solidFill>
                  <a:schemeClr val="dk2"/>
                </a:solidFill>
              </a:rPr>
              <a:t> “chytré” kódování slov: (3.14, 2.71, …)</a:t>
            </a:r>
            <a:endParaRPr sz="1800">
              <a:solidFill>
                <a:schemeClr val="dk2"/>
              </a:solidFill>
            </a:endParaRPr>
          </a:p>
        </p:txBody>
      </p:sp>
      <p:pic>
        <p:nvPicPr>
          <p:cNvPr id="402" name="Google Shape;402;p56"/>
          <p:cNvPicPr preferRelativeResize="0"/>
          <p:nvPr/>
        </p:nvPicPr>
        <p:blipFill>
          <a:blip r:embed="rId3">
            <a:alphaModFix/>
          </a:blip>
          <a:stretch>
            <a:fillRect/>
          </a:stretch>
        </p:blipFill>
        <p:spPr>
          <a:xfrm>
            <a:off x="1667534" y="1017725"/>
            <a:ext cx="5439465" cy="3095900"/>
          </a:xfrm>
          <a:prstGeom prst="rect">
            <a:avLst/>
          </a:prstGeom>
          <a:noFill/>
          <a:ln>
            <a:noFill/>
          </a:ln>
        </p:spPr>
      </p:pic>
      <p:pic>
        <p:nvPicPr>
          <p:cNvPr id="403" name="Google Shape;403;p56"/>
          <p:cNvPicPr preferRelativeResize="0"/>
          <p:nvPr/>
        </p:nvPicPr>
        <p:blipFill>
          <a:blip r:embed="rId4">
            <a:alphaModFix/>
          </a:blip>
          <a:stretch>
            <a:fillRect/>
          </a:stretch>
        </p:blipFill>
        <p:spPr>
          <a:xfrm>
            <a:off x="7241325" y="241525"/>
            <a:ext cx="1812874" cy="129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7"/>
          <p:cNvSpPr txBox="1"/>
          <p:nvPr>
            <p:ph type="title"/>
          </p:nvPr>
        </p:nvSpPr>
        <p:spPr>
          <a:xfrm>
            <a:off x="311700" y="445025"/>
            <a:ext cx="3351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Čtení, psaní, počítání</a:t>
            </a:r>
            <a:endParaRPr/>
          </a:p>
        </p:txBody>
      </p:sp>
      <p:sp>
        <p:nvSpPr>
          <p:cNvPr id="409" name="Google Shape;409;p57"/>
          <p:cNvSpPr txBox="1"/>
          <p:nvPr>
            <p:ph idx="1" type="body"/>
          </p:nvPr>
        </p:nvSpPr>
        <p:spPr>
          <a:xfrm>
            <a:off x="311700" y="1152475"/>
            <a:ext cx="8179200" cy="83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Zásadní otázka: </a:t>
            </a:r>
            <a:r>
              <a:rPr lang="en"/>
              <a:t>Jak číst různě dlouhé věty?</a:t>
            </a:r>
            <a:br>
              <a:rPr lang="en"/>
            </a:br>
            <a:r>
              <a:rPr lang="en"/>
              <a:t>… tedy různě dlouhé posloupnosti slov zakódovaných do vektorů.</a:t>
            </a:r>
            <a:endParaRPr/>
          </a:p>
        </p:txBody>
      </p:sp>
      <p:sp>
        <p:nvSpPr>
          <p:cNvPr id="410" name="Google Shape;410;p57"/>
          <p:cNvSpPr txBox="1"/>
          <p:nvPr/>
        </p:nvSpPr>
        <p:spPr>
          <a:xfrm>
            <a:off x="935575" y="2747900"/>
            <a:ext cx="3963000" cy="6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“Standardní” neuronová síť:</a:t>
            </a:r>
            <a:endParaRPr sz="1800">
              <a:solidFill>
                <a:schemeClr val="dk2"/>
              </a:solidFill>
            </a:endParaRPr>
          </a:p>
        </p:txBody>
      </p:sp>
      <p:pic>
        <p:nvPicPr>
          <p:cNvPr id="411" name="Google Shape;411;p57"/>
          <p:cNvPicPr preferRelativeResize="0"/>
          <p:nvPr/>
        </p:nvPicPr>
        <p:blipFill>
          <a:blip r:embed="rId3">
            <a:alphaModFix/>
          </a:blip>
          <a:stretch>
            <a:fillRect/>
          </a:stretch>
        </p:blipFill>
        <p:spPr>
          <a:xfrm>
            <a:off x="5050975" y="2141275"/>
            <a:ext cx="2437936" cy="2849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Rekurentní sítě (Rosenblatt 1960)</a:t>
            </a:r>
            <a:endParaRPr/>
          </a:p>
        </p:txBody>
      </p:sp>
      <p:sp>
        <p:nvSpPr>
          <p:cNvPr id="417" name="Google Shape;417;p58"/>
          <p:cNvSpPr txBox="1"/>
          <p:nvPr/>
        </p:nvSpPr>
        <p:spPr>
          <a:xfrm>
            <a:off x="2831425" y="3768125"/>
            <a:ext cx="36630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      Ahoj	    jak 	 se	     daří</a:t>
            </a:r>
            <a:endParaRPr sz="1800">
              <a:solidFill>
                <a:schemeClr val="dk2"/>
              </a:solidFill>
            </a:endParaRPr>
          </a:p>
        </p:txBody>
      </p:sp>
      <p:pic>
        <p:nvPicPr>
          <p:cNvPr id="418" name="Google Shape;418;p58"/>
          <p:cNvPicPr preferRelativeResize="0"/>
          <p:nvPr/>
        </p:nvPicPr>
        <p:blipFill>
          <a:blip r:embed="rId3">
            <a:alphaModFix/>
          </a:blip>
          <a:stretch>
            <a:fillRect/>
          </a:stretch>
        </p:blipFill>
        <p:spPr>
          <a:xfrm>
            <a:off x="6646175" y="47075"/>
            <a:ext cx="2427225" cy="1618150"/>
          </a:xfrm>
          <a:prstGeom prst="rect">
            <a:avLst/>
          </a:prstGeom>
          <a:noFill/>
          <a:ln>
            <a:noFill/>
          </a:ln>
        </p:spPr>
      </p:pic>
      <p:sp>
        <p:nvSpPr>
          <p:cNvPr id="419" name="Google Shape;419;p58"/>
          <p:cNvSpPr txBox="1"/>
          <p:nvPr/>
        </p:nvSpPr>
        <p:spPr>
          <a:xfrm>
            <a:off x="1221350" y="4414925"/>
            <a:ext cx="57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Tato neuronka velice rychle zapomíná, co viděla …</a:t>
            </a:r>
            <a:endParaRPr sz="1800">
              <a:solidFill>
                <a:schemeClr val="dk2"/>
              </a:solidFill>
            </a:endParaRPr>
          </a:p>
        </p:txBody>
      </p:sp>
      <p:pic>
        <p:nvPicPr>
          <p:cNvPr id="420" name="Google Shape;420;p58"/>
          <p:cNvPicPr preferRelativeResize="0"/>
          <p:nvPr/>
        </p:nvPicPr>
        <p:blipFill>
          <a:blip r:embed="rId4">
            <a:alphaModFix/>
          </a:blip>
          <a:stretch>
            <a:fillRect/>
          </a:stretch>
        </p:blipFill>
        <p:spPr>
          <a:xfrm>
            <a:off x="3263850" y="1170125"/>
            <a:ext cx="2616295" cy="2445599"/>
          </a:xfrm>
          <a:prstGeom prst="rect">
            <a:avLst/>
          </a:prstGeom>
          <a:noFill/>
          <a:ln>
            <a:noFill/>
          </a:ln>
        </p:spPr>
      </p:pic>
      <p:pic>
        <p:nvPicPr>
          <p:cNvPr id="421" name="Google Shape;421;p58"/>
          <p:cNvPicPr preferRelativeResize="0"/>
          <p:nvPr/>
        </p:nvPicPr>
        <p:blipFill>
          <a:blip r:embed="rId5">
            <a:alphaModFix/>
          </a:blip>
          <a:stretch>
            <a:fillRect/>
          </a:stretch>
        </p:blipFill>
        <p:spPr>
          <a:xfrm>
            <a:off x="847475" y="1170124"/>
            <a:ext cx="865003" cy="2445600"/>
          </a:xfrm>
          <a:prstGeom prst="rect">
            <a:avLst/>
          </a:prstGeom>
          <a:noFill/>
          <a:ln>
            <a:noFill/>
          </a:ln>
        </p:spPr>
      </p:pic>
      <p:sp>
        <p:nvSpPr>
          <p:cNvPr id="422" name="Google Shape;422;p58"/>
          <p:cNvSpPr txBox="1"/>
          <p:nvPr/>
        </p:nvSpPr>
        <p:spPr>
          <a:xfrm>
            <a:off x="2258025" y="2233025"/>
            <a:ext cx="6063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t>
            </a:r>
            <a:endParaRPr sz="18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LSTM aneb </a:t>
            </a:r>
            <a:r>
              <a:rPr lang="en"/>
              <a:t>забудка</a:t>
            </a:r>
            <a:r>
              <a:rPr lang="en"/>
              <a:t> i </a:t>
            </a:r>
            <a:r>
              <a:rPr lang="en"/>
              <a:t>незабудка (1995)</a:t>
            </a:r>
            <a:endParaRPr/>
          </a:p>
        </p:txBody>
      </p:sp>
      <p:pic>
        <p:nvPicPr>
          <p:cNvPr id="428" name="Google Shape;428;p59"/>
          <p:cNvPicPr preferRelativeResize="0"/>
          <p:nvPr/>
        </p:nvPicPr>
        <p:blipFill>
          <a:blip r:embed="rId3">
            <a:alphaModFix/>
          </a:blip>
          <a:stretch>
            <a:fillRect/>
          </a:stretch>
        </p:blipFill>
        <p:spPr>
          <a:xfrm>
            <a:off x="1852875" y="1591025"/>
            <a:ext cx="5886450" cy="2200275"/>
          </a:xfrm>
          <a:prstGeom prst="rect">
            <a:avLst/>
          </a:prstGeom>
          <a:noFill/>
          <a:ln>
            <a:noFill/>
          </a:ln>
        </p:spPr>
      </p:pic>
      <p:sp>
        <p:nvSpPr>
          <p:cNvPr id="429" name="Google Shape;429;p59"/>
          <p:cNvSpPr txBox="1"/>
          <p:nvPr/>
        </p:nvSpPr>
        <p:spPr>
          <a:xfrm>
            <a:off x="3417725" y="1082675"/>
            <a:ext cx="12039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rPr>
              <a:t>Zapomeň</a:t>
            </a:r>
            <a:endParaRPr sz="1800">
              <a:solidFill>
                <a:srgbClr val="FF0000"/>
              </a:solidFill>
            </a:endParaRPr>
          </a:p>
        </p:txBody>
      </p:sp>
      <p:cxnSp>
        <p:nvCxnSpPr>
          <p:cNvPr id="430" name="Google Shape;430;p59"/>
          <p:cNvCxnSpPr>
            <a:stCxn id="429" idx="2"/>
          </p:cNvCxnSpPr>
          <p:nvPr/>
        </p:nvCxnSpPr>
        <p:spPr>
          <a:xfrm>
            <a:off x="4019675" y="1526075"/>
            <a:ext cx="54600" cy="749700"/>
          </a:xfrm>
          <a:prstGeom prst="straightConnector1">
            <a:avLst/>
          </a:prstGeom>
          <a:noFill/>
          <a:ln cap="flat" cmpd="sng" w="19050">
            <a:solidFill>
              <a:srgbClr val="FF0000"/>
            </a:solidFill>
            <a:prstDash val="solid"/>
            <a:round/>
            <a:headEnd len="med" w="med" type="none"/>
            <a:tailEnd len="med" w="med" type="triangle"/>
          </a:ln>
        </p:spPr>
      </p:cxnSp>
      <p:sp>
        <p:nvSpPr>
          <p:cNvPr id="431" name="Google Shape;431;p59"/>
          <p:cNvSpPr txBox="1"/>
          <p:nvPr/>
        </p:nvSpPr>
        <p:spPr>
          <a:xfrm>
            <a:off x="4621625" y="1017725"/>
            <a:ext cx="12039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rPr>
              <a:t>Pamatuj</a:t>
            </a:r>
            <a:endParaRPr sz="1800">
              <a:solidFill>
                <a:srgbClr val="FF0000"/>
              </a:solidFill>
            </a:endParaRPr>
          </a:p>
        </p:txBody>
      </p:sp>
      <p:cxnSp>
        <p:nvCxnSpPr>
          <p:cNvPr id="432" name="Google Shape;432;p59"/>
          <p:cNvCxnSpPr>
            <a:stCxn id="431" idx="2"/>
          </p:cNvCxnSpPr>
          <p:nvPr/>
        </p:nvCxnSpPr>
        <p:spPr>
          <a:xfrm flipH="1">
            <a:off x="4663775" y="1461125"/>
            <a:ext cx="559800" cy="814500"/>
          </a:xfrm>
          <a:prstGeom prst="straightConnector1">
            <a:avLst/>
          </a:prstGeom>
          <a:noFill/>
          <a:ln cap="flat" cmpd="sng" w="19050">
            <a:solidFill>
              <a:srgbClr val="FF0000"/>
            </a:solidFill>
            <a:prstDash val="solid"/>
            <a:round/>
            <a:headEnd len="med" w="med" type="none"/>
            <a:tailEnd len="med" w="med" type="triangle"/>
          </a:ln>
        </p:spPr>
      </p:cxnSp>
      <p:sp>
        <p:nvSpPr>
          <p:cNvPr id="433" name="Google Shape;433;p59"/>
          <p:cNvSpPr txBox="1"/>
          <p:nvPr/>
        </p:nvSpPr>
        <p:spPr>
          <a:xfrm>
            <a:off x="766050" y="4018275"/>
            <a:ext cx="6928200" cy="8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Výsledek (později): Google translate, který fakt překládá - viz. dále</a:t>
            </a:r>
            <a:br>
              <a:rPr lang="en" sz="1800">
                <a:solidFill>
                  <a:schemeClr val="dk2"/>
                </a:solidFill>
              </a:rPr>
            </a:br>
            <a:br>
              <a:rPr lang="en" sz="1100">
                <a:solidFill>
                  <a:schemeClr val="dk2"/>
                </a:solidFill>
              </a:rPr>
            </a:br>
            <a:r>
              <a:rPr lang="en" sz="1100">
                <a:solidFill>
                  <a:schemeClr val="dk2"/>
                </a:solidFill>
              </a:rPr>
              <a:t>Kdysi jsem zkusil přeložit “Markov chain Monte Carlo” a dostal “Markov sváže Montea Carla” </a:t>
            </a:r>
            <a:endParaRPr sz="1100">
              <a:solidFill>
                <a:schemeClr val="dk2"/>
              </a:solidFill>
            </a:endParaRPr>
          </a:p>
        </p:txBody>
      </p:sp>
      <p:pic>
        <p:nvPicPr>
          <p:cNvPr id="434" name="Google Shape;434;p59"/>
          <p:cNvPicPr preferRelativeResize="0"/>
          <p:nvPr/>
        </p:nvPicPr>
        <p:blipFill>
          <a:blip r:embed="rId4">
            <a:alphaModFix/>
          </a:blip>
          <a:stretch>
            <a:fillRect/>
          </a:stretch>
        </p:blipFill>
        <p:spPr>
          <a:xfrm>
            <a:off x="8165447" y="79800"/>
            <a:ext cx="919924" cy="1226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0"/>
          <p:cNvSpPr txBox="1"/>
          <p:nvPr>
            <p:ph type="title"/>
          </p:nvPr>
        </p:nvSpPr>
        <p:spPr>
          <a:xfrm>
            <a:off x="311700" y="445025"/>
            <a:ext cx="8520600" cy="895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Rekurentní sítě </a:t>
            </a:r>
            <a:br>
              <a:rPr lang="en"/>
            </a:br>
            <a:r>
              <a:rPr lang="en"/>
              <a:t>strojový překlad (2016)</a:t>
            </a:r>
            <a:endParaRPr/>
          </a:p>
        </p:txBody>
      </p:sp>
      <p:pic>
        <p:nvPicPr>
          <p:cNvPr id="440" name="Google Shape;440;p60"/>
          <p:cNvPicPr preferRelativeResize="0"/>
          <p:nvPr/>
        </p:nvPicPr>
        <p:blipFill>
          <a:blip r:embed="rId3">
            <a:alphaModFix/>
          </a:blip>
          <a:stretch>
            <a:fillRect/>
          </a:stretch>
        </p:blipFill>
        <p:spPr>
          <a:xfrm>
            <a:off x="152400" y="1601125"/>
            <a:ext cx="8839204" cy="1739355"/>
          </a:xfrm>
          <a:prstGeom prst="rect">
            <a:avLst/>
          </a:prstGeom>
          <a:noFill/>
          <a:ln>
            <a:noFill/>
          </a:ln>
        </p:spPr>
      </p:pic>
      <p:sp>
        <p:nvSpPr>
          <p:cNvPr id="441" name="Google Shape;441;p60"/>
          <p:cNvSpPr txBox="1"/>
          <p:nvPr/>
        </p:nvSpPr>
        <p:spPr>
          <a:xfrm>
            <a:off x="822250" y="3755725"/>
            <a:ext cx="6936300" cy="12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Překlad sekvence na sekvenci</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Nejprve se načte překládaná věta/sekvence do skrytého stavu</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Pak se vygeneruje nová věta/sekvence ze skrytého stavu</a:t>
            </a:r>
            <a:endParaRPr sz="1800">
              <a:solidFill>
                <a:schemeClr val="dk2"/>
              </a:solidFill>
            </a:endParaRPr>
          </a:p>
        </p:txBody>
      </p:sp>
      <p:pic>
        <p:nvPicPr>
          <p:cNvPr id="442" name="Google Shape;442;p60"/>
          <p:cNvPicPr preferRelativeResize="0"/>
          <p:nvPr/>
        </p:nvPicPr>
        <p:blipFill>
          <a:blip r:embed="rId4">
            <a:alphaModFix/>
          </a:blip>
          <a:stretch>
            <a:fillRect/>
          </a:stretch>
        </p:blipFill>
        <p:spPr>
          <a:xfrm>
            <a:off x="5631525" y="111250"/>
            <a:ext cx="3439326" cy="846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Attention is </a:t>
            </a:r>
            <a:r>
              <a:rPr b="1" lang="en"/>
              <a:t>what</a:t>
            </a:r>
            <a:r>
              <a:rPr lang="en"/>
              <a:t> you need</a:t>
            </a:r>
            <a:endParaRPr/>
          </a:p>
        </p:txBody>
      </p:sp>
      <p:pic>
        <p:nvPicPr>
          <p:cNvPr id="448" name="Google Shape;448;p61"/>
          <p:cNvPicPr preferRelativeResize="0"/>
          <p:nvPr/>
        </p:nvPicPr>
        <p:blipFill>
          <a:blip r:embed="rId3">
            <a:alphaModFix/>
          </a:blip>
          <a:stretch>
            <a:fillRect/>
          </a:stretch>
        </p:blipFill>
        <p:spPr>
          <a:xfrm>
            <a:off x="7564125" y="82150"/>
            <a:ext cx="1438675" cy="1438675"/>
          </a:xfrm>
          <a:prstGeom prst="rect">
            <a:avLst/>
          </a:prstGeom>
          <a:noFill/>
          <a:ln>
            <a:noFill/>
          </a:ln>
        </p:spPr>
      </p:pic>
      <p:sp>
        <p:nvSpPr>
          <p:cNvPr id="449" name="Google Shape;449;p61"/>
          <p:cNvSpPr txBox="1"/>
          <p:nvPr/>
        </p:nvSpPr>
        <p:spPr>
          <a:xfrm>
            <a:off x="167250" y="1153850"/>
            <a:ext cx="3583500" cy="10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Problémy s pamětí</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Zapomíná začátek věty</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Nepamatuje si kontext</a:t>
            </a:r>
            <a:endParaRPr sz="1800">
              <a:solidFill>
                <a:schemeClr val="dk2"/>
              </a:solidFill>
            </a:endParaRPr>
          </a:p>
        </p:txBody>
      </p:sp>
      <p:sp>
        <p:nvSpPr>
          <p:cNvPr id="450" name="Google Shape;450;p61"/>
          <p:cNvSpPr txBox="1"/>
          <p:nvPr/>
        </p:nvSpPr>
        <p:spPr>
          <a:xfrm>
            <a:off x="5523025" y="4333450"/>
            <a:ext cx="3583500" cy="6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Je nutné se soustředit na správný kontext!</a:t>
            </a:r>
            <a:endParaRPr sz="1800">
              <a:solidFill>
                <a:schemeClr val="dk2"/>
              </a:solidFill>
            </a:endParaRPr>
          </a:p>
        </p:txBody>
      </p:sp>
      <p:pic>
        <p:nvPicPr>
          <p:cNvPr id="451" name="Google Shape;451;p61"/>
          <p:cNvPicPr preferRelativeResize="0"/>
          <p:nvPr/>
        </p:nvPicPr>
        <p:blipFill>
          <a:blip r:embed="rId4">
            <a:alphaModFix/>
          </a:blip>
          <a:stretch>
            <a:fillRect/>
          </a:stretch>
        </p:blipFill>
        <p:spPr>
          <a:xfrm>
            <a:off x="167250" y="2139900"/>
            <a:ext cx="8325226" cy="2193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146025" y="175850"/>
            <a:ext cx="1728000" cy="13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000000"/>
                </a:solidFill>
              </a:rPr>
              <a:t>Biologicko</a:t>
            </a:r>
            <a:endParaRPr sz="2200">
              <a:solidFill>
                <a:srgbClr val="000000"/>
              </a:solidFill>
            </a:endParaRPr>
          </a:p>
          <a:p>
            <a:pPr indent="0" lvl="0" marL="0" rtl="0" algn="l">
              <a:spcBef>
                <a:spcPts val="0"/>
              </a:spcBef>
              <a:spcAft>
                <a:spcPts val="0"/>
              </a:spcAft>
              <a:buNone/>
            </a:pPr>
            <a:r>
              <a:rPr lang="en" sz="2200">
                <a:solidFill>
                  <a:srgbClr val="000000"/>
                </a:solidFill>
              </a:rPr>
              <a:t>Matematický</a:t>
            </a:r>
            <a:endParaRPr sz="2200">
              <a:solidFill>
                <a:srgbClr val="000000"/>
              </a:solidFill>
            </a:endParaRPr>
          </a:p>
          <a:p>
            <a:pPr indent="0" lvl="0" marL="0" rtl="0" algn="l">
              <a:spcBef>
                <a:spcPts val="0"/>
              </a:spcBef>
              <a:spcAft>
                <a:spcPts val="0"/>
              </a:spcAft>
              <a:buNone/>
            </a:pPr>
            <a:r>
              <a:rPr lang="en" sz="2200">
                <a:solidFill>
                  <a:srgbClr val="000000"/>
                </a:solidFill>
              </a:rPr>
              <a:t>Neuron</a:t>
            </a:r>
            <a:endParaRPr sz="2200">
              <a:solidFill>
                <a:srgbClr val="000000"/>
              </a:solidFill>
            </a:endParaRPr>
          </a:p>
          <a:p>
            <a:pPr indent="0" lvl="0" marL="0" rtl="0" algn="l">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2"/>
          <p:cNvSpPr txBox="1"/>
          <p:nvPr>
            <p:ph type="title"/>
          </p:nvPr>
        </p:nvSpPr>
        <p:spPr>
          <a:xfrm>
            <a:off x="311700" y="445025"/>
            <a:ext cx="4419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Attention is </a:t>
            </a:r>
            <a:r>
              <a:rPr b="1" lang="en"/>
              <a:t>ALL </a:t>
            </a:r>
            <a:r>
              <a:rPr lang="en"/>
              <a:t>you need</a:t>
            </a:r>
            <a:endParaRPr/>
          </a:p>
        </p:txBody>
      </p:sp>
      <p:sp>
        <p:nvSpPr>
          <p:cNvPr id="457" name="Google Shape;457;p62"/>
          <p:cNvSpPr txBox="1"/>
          <p:nvPr>
            <p:ph idx="1" type="body"/>
          </p:nvPr>
        </p:nvSpPr>
        <p:spPr>
          <a:xfrm>
            <a:off x="311700" y="3996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Zaho</a:t>
            </a:r>
            <a:r>
              <a:rPr lang="en"/>
              <a:t>ďme neuronku a nechme jen attention modul -&gt; </a:t>
            </a:r>
            <a:r>
              <a:rPr b="1" lang="en"/>
              <a:t>funguje to lépe!</a:t>
            </a:r>
            <a:endParaRPr b="1"/>
          </a:p>
        </p:txBody>
      </p:sp>
      <p:pic>
        <p:nvPicPr>
          <p:cNvPr id="458" name="Google Shape;458;p62"/>
          <p:cNvPicPr preferRelativeResize="0"/>
          <p:nvPr/>
        </p:nvPicPr>
        <p:blipFill>
          <a:blip r:embed="rId3">
            <a:alphaModFix/>
          </a:blip>
          <a:stretch>
            <a:fillRect/>
          </a:stretch>
        </p:blipFill>
        <p:spPr>
          <a:xfrm>
            <a:off x="6337275" y="100438"/>
            <a:ext cx="2692001" cy="1261875"/>
          </a:xfrm>
          <a:prstGeom prst="rect">
            <a:avLst/>
          </a:prstGeom>
          <a:noFill/>
          <a:ln>
            <a:noFill/>
          </a:ln>
        </p:spPr>
      </p:pic>
      <p:pic>
        <p:nvPicPr>
          <p:cNvPr id="459" name="Google Shape;459;p62"/>
          <p:cNvPicPr preferRelativeResize="0"/>
          <p:nvPr/>
        </p:nvPicPr>
        <p:blipFill>
          <a:blip r:embed="rId4">
            <a:alphaModFix/>
          </a:blip>
          <a:stretch>
            <a:fillRect/>
          </a:stretch>
        </p:blipFill>
        <p:spPr>
          <a:xfrm>
            <a:off x="152400" y="1362325"/>
            <a:ext cx="6007132" cy="2481450"/>
          </a:xfrm>
          <a:prstGeom prst="rect">
            <a:avLst/>
          </a:prstGeom>
          <a:noFill/>
          <a:ln>
            <a:noFill/>
          </a:ln>
        </p:spPr>
      </p:pic>
      <p:pic>
        <p:nvPicPr>
          <p:cNvPr id="460" name="Google Shape;460;p62"/>
          <p:cNvPicPr preferRelativeResize="0"/>
          <p:nvPr/>
        </p:nvPicPr>
        <p:blipFill>
          <a:blip r:embed="rId5">
            <a:alphaModFix/>
          </a:blip>
          <a:stretch>
            <a:fillRect/>
          </a:stretch>
        </p:blipFill>
        <p:spPr>
          <a:xfrm>
            <a:off x="6272312" y="1733488"/>
            <a:ext cx="2821925" cy="1739125"/>
          </a:xfrm>
          <a:prstGeom prst="rect">
            <a:avLst/>
          </a:prstGeom>
          <a:noFill/>
          <a:ln>
            <a:noFill/>
          </a:ln>
        </p:spPr>
      </p:pic>
      <p:sp>
        <p:nvSpPr>
          <p:cNvPr id="461" name="Google Shape;461;p62"/>
          <p:cNvSpPr txBox="1"/>
          <p:nvPr/>
        </p:nvSpPr>
        <p:spPr>
          <a:xfrm>
            <a:off x="503100" y="4486675"/>
            <a:ext cx="6858000" cy="5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Výsledek: </a:t>
            </a:r>
            <a:r>
              <a:rPr b="1" lang="en" sz="1800">
                <a:solidFill>
                  <a:schemeClr val="dk2"/>
                </a:solidFill>
              </a:rPr>
              <a:t>GPT </a:t>
            </a:r>
            <a:r>
              <a:rPr lang="en" sz="1800">
                <a:solidFill>
                  <a:schemeClr val="dk2"/>
                </a:solidFill>
              </a:rPr>
              <a:t>model, začátek éry velkých modelů!</a:t>
            </a:r>
            <a:endParaRPr sz="18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VELK</a:t>
            </a:r>
            <a:r>
              <a:rPr lang="en"/>
              <a:t>É</a:t>
            </a:r>
            <a:r>
              <a:rPr lang="en"/>
              <a:t> jazykové modely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Trénink velkých jazykových modelů</a:t>
            </a:r>
            <a:endParaRPr/>
          </a:p>
        </p:txBody>
      </p:sp>
      <p:sp>
        <p:nvSpPr>
          <p:cNvPr id="472" name="Google Shape;472;p64"/>
          <p:cNvSpPr txBox="1"/>
          <p:nvPr>
            <p:ph idx="1" type="body"/>
          </p:nvPr>
        </p:nvSpPr>
        <p:spPr>
          <a:xfrm>
            <a:off x="2159450" y="2309075"/>
            <a:ext cx="1094100" cy="4413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t>Samouka</a:t>
            </a:r>
            <a:endParaRPr/>
          </a:p>
        </p:txBody>
      </p:sp>
      <p:sp>
        <p:nvSpPr>
          <p:cNvPr id="473" name="Google Shape;473;p64"/>
          <p:cNvSpPr txBox="1"/>
          <p:nvPr>
            <p:ph idx="1" type="body"/>
          </p:nvPr>
        </p:nvSpPr>
        <p:spPr>
          <a:xfrm>
            <a:off x="1853100" y="3186225"/>
            <a:ext cx="2718900" cy="4413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t>Učení s učitelem</a:t>
            </a:r>
            <a:endParaRPr/>
          </a:p>
        </p:txBody>
      </p:sp>
      <p:sp>
        <p:nvSpPr>
          <p:cNvPr id="474" name="Google Shape;474;p64"/>
          <p:cNvSpPr/>
          <p:nvPr/>
        </p:nvSpPr>
        <p:spPr>
          <a:xfrm>
            <a:off x="1948850" y="2201375"/>
            <a:ext cx="1515300" cy="656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64"/>
          <p:cNvSpPr txBox="1"/>
          <p:nvPr>
            <p:ph idx="1" type="body"/>
          </p:nvPr>
        </p:nvSpPr>
        <p:spPr>
          <a:xfrm>
            <a:off x="1853100" y="4056125"/>
            <a:ext cx="2718900" cy="4413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t>Posilované učení</a:t>
            </a:r>
            <a:endParaRPr/>
          </a:p>
        </p:txBody>
      </p:sp>
      <p:sp>
        <p:nvSpPr>
          <p:cNvPr id="476" name="Google Shape;476;p64"/>
          <p:cNvSpPr/>
          <p:nvPr/>
        </p:nvSpPr>
        <p:spPr>
          <a:xfrm>
            <a:off x="1725800" y="3078525"/>
            <a:ext cx="1961400" cy="656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7" name="Google Shape;477;p64"/>
          <p:cNvSpPr/>
          <p:nvPr/>
        </p:nvSpPr>
        <p:spPr>
          <a:xfrm>
            <a:off x="1725800" y="3955675"/>
            <a:ext cx="1961400" cy="656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78" name="Google Shape;478;p64"/>
          <p:cNvCxnSpPr>
            <a:stCxn id="474" idx="2"/>
            <a:endCxn id="476" idx="0"/>
          </p:cNvCxnSpPr>
          <p:nvPr/>
        </p:nvCxnSpPr>
        <p:spPr>
          <a:xfrm>
            <a:off x="2706500" y="2858075"/>
            <a:ext cx="0" cy="220500"/>
          </a:xfrm>
          <a:prstGeom prst="straightConnector1">
            <a:avLst/>
          </a:prstGeom>
          <a:noFill/>
          <a:ln cap="flat" cmpd="sng" w="9525">
            <a:solidFill>
              <a:schemeClr val="dk2"/>
            </a:solidFill>
            <a:prstDash val="solid"/>
            <a:round/>
            <a:headEnd len="med" w="med" type="none"/>
            <a:tailEnd len="med" w="med" type="triangle"/>
          </a:ln>
        </p:spPr>
      </p:cxnSp>
      <p:cxnSp>
        <p:nvCxnSpPr>
          <p:cNvPr id="479" name="Google Shape;479;p64"/>
          <p:cNvCxnSpPr>
            <a:stCxn id="476" idx="2"/>
            <a:endCxn id="477" idx="0"/>
          </p:cNvCxnSpPr>
          <p:nvPr/>
        </p:nvCxnSpPr>
        <p:spPr>
          <a:xfrm>
            <a:off x="2706500" y="3735225"/>
            <a:ext cx="0" cy="220500"/>
          </a:xfrm>
          <a:prstGeom prst="straightConnector1">
            <a:avLst/>
          </a:prstGeom>
          <a:noFill/>
          <a:ln cap="flat" cmpd="sng" w="9525">
            <a:solidFill>
              <a:schemeClr val="dk2"/>
            </a:solidFill>
            <a:prstDash val="solid"/>
            <a:round/>
            <a:headEnd len="med" w="med" type="none"/>
            <a:tailEnd len="med" w="med" type="triangle"/>
          </a:ln>
        </p:spPr>
      </p:cxnSp>
      <p:sp>
        <p:nvSpPr>
          <p:cNvPr id="480" name="Google Shape;480;p64"/>
          <p:cNvSpPr txBox="1"/>
          <p:nvPr/>
        </p:nvSpPr>
        <p:spPr>
          <a:xfrm>
            <a:off x="663550" y="1255725"/>
            <a:ext cx="350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Tři fáze učení velkých modelů:</a:t>
            </a:r>
            <a:endParaRPr sz="1800">
              <a:solidFill>
                <a:schemeClr val="dk2"/>
              </a:solidFill>
            </a:endParaRPr>
          </a:p>
        </p:txBody>
      </p:sp>
      <p:pic>
        <p:nvPicPr>
          <p:cNvPr id="481" name="Google Shape;481;p64"/>
          <p:cNvPicPr preferRelativeResize="0"/>
          <p:nvPr/>
        </p:nvPicPr>
        <p:blipFill>
          <a:blip r:embed="rId3">
            <a:alphaModFix/>
          </a:blip>
          <a:stretch>
            <a:fillRect/>
          </a:stretch>
        </p:blipFill>
        <p:spPr>
          <a:xfrm>
            <a:off x="5244825" y="1674050"/>
            <a:ext cx="1724076" cy="1126401"/>
          </a:xfrm>
          <a:prstGeom prst="rect">
            <a:avLst/>
          </a:prstGeom>
          <a:noFill/>
          <a:ln>
            <a:noFill/>
          </a:ln>
        </p:spPr>
      </p:pic>
      <p:pic>
        <p:nvPicPr>
          <p:cNvPr id="482" name="Google Shape;482;p64"/>
          <p:cNvPicPr preferRelativeResize="0"/>
          <p:nvPr/>
        </p:nvPicPr>
        <p:blipFill>
          <a:blip r:embed="rId4">
            <a:alphaModFix/>
          </a:blip>
          <a:stretch>
            <a:fillRect/>
          </a:stretch>
        </p:blipFill>
        <p:spPr>
          <a:xfrm>
            <a:off x="6371194" y="2677800"/>
            <a:ext cx="2348004" cy="1320751"/>
          </a:xfrm>
          <a:prstGeom prst="rect">
            <a:avLst/>
          </a:prstGeom>
          <a:noFill/>
          <a:ln>
            <a:noFill/>
          </a:ln>
        </p:spPr>
      </p:pic>
      <p:pic>
        <p:nvPicPr>
          <p:cNvPr id="483" name="Google Shape;483;p64"/>
          <p:cNvPicPr preferRelativeResize="0"/>
          <p:nvPr/>
        </p:nvPicPr>
        <p:blipFill>
          <a:blip r:embed="rId5">
            <a:alphaModFix/>
          </a:blip>
          <a:stretch>
            <a:fillRect/>
          </a:stretch>
        </p:blipFill>
        <p:spPr>
          <a:xfrm>
            <a:off x="4755425" y="3497649"/>
            <a:ext cx="1615775" cy="15542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Samouka LLM</a:t>
            </a:r>
            <a:endParaRPr/>
          </a:p>
        </p:txBody>
      </p:sp>
      <p:sp>
        <p:nvSpPr>
          <p:cNvPr id="489" name="Google Shape;489;p65"/>
          <p:cNvSpPr txBox="1"/>
          <p:nvPr>
            <p:ph idx="1" type="body"/>
          </p:nvPr>
        </p:nvSpPr>
        <p:spPr>
          <a:xfrm>
            <a:off x="311700" y="1152475"/>
            <a:ext cx="7130100" cy="466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Self-supervised learning … uhádni následující slovo</a:t>
            </a:r>
            <a:endParaRPr/>
          </a:p>
        </p:txBody>
      </p:sp>
      <p:sp>
        <p:nvSpPr>
          <p:cNvPr id="490" name="Google Shape;490;p65"/>
          <p:cNvSpPr txBox="1"/>
          <p:nvPr/>
        </p:nvSpPr>
        <p:spPr>
          <a:xfrm>
            <a:off x="6254700" y="2107350"/>
            <a:ext cx="2761200" cy="28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Trénuje se na obrovských korpusech </a:t>
            </a:r>
            <a:r>
              <a:rPr lang="en" sz="1800">
                <a:solidFill>
                  <a:schemeClr val="dk2"/>
                </a:solidFill>
              </a:rPr>
              <a:t>nasbíraných</a:t>
            </a:r>
            <a:r>
              <a:rPr lang="en" sz="1800">
                <a:solidFill>
                  <a:schemeClr val="dk2"/>
                </a:solidFill>
              </a:rPr>
              <a:t> z internetu</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Trénink vyžaduje obrovské zdroje </a:t>
            </a:r>
            <a:br>
              <a:rPr lang="en" sz="1800">
                <a:solidFill>
                  <a:schemeClr val="dk2"/>
                </a:solidFill>
              </a:rPr>
            </a:br>
            <a:r>
              <a:rPr lang="en" sz="1800">
                <a:solidFill>
                  <a:schemeClr val="dk2"/>
                </a:solidFill>
              </a:rPr>
              <a:t>(stovky GPU)</a:t>
            </a:r>
            <a:endParaRPr sz="1800">
              <a:solidFill>
                <a:schemeClr val="dk2"/>
              </a:solidFill>
            </a:endParaRPr>
          </a:p>
        </p:txBody>
      </p:sp>
      <p:pic>
        <p:nvPicPr>
          <p:cNvPr id="491" name="Google Shape;491;p65"/>
          <p:cNvPicPr preferRelativeResize="0"/>
          <p:nvPr/>
        </p:nvPicPr>
        <p:blipFill>
          <a:blip r:embed="rId3">
            <a:alphaModFix/>
          </a:blip>
          <a:stretch>
            <a:fillRect/>
          </a:stretch>
        </p:blipFill>
        <p:spPr>
          <a:xfrm>
            <a:off x="901300" y="1753725"/>
            <a:ext cx="4803815" cy="32197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Samouka GPT-3</a:t>
            </a:r>
            <a:endParaRPr/>
          </a:p>
        </p:txBody>
      </p:sp>
      <p:sp>
        <p:nvSpPr>
          <p:cNvPr id="497" name="Google Shape;497;p66"/>
          <p:cNvSpPr txBox="1"/>
          <p:nvPr/>
        </p:nvSpPr>
        <p:spPr>
          <a:xfrm>
            <a:off x="311700" y="1164500"/>
            <a:ext cx="5530500" cy="13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 ano již zastaralý model, ale stále čistě textový:</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175 miliard parametrů (vah)</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Trénováno na 45TB dat </a:t>
            </a:r>
            <a:endParaRPr sz="1800">
              <a:solidFill>
                <a:schemeClr val="dk2"/>
              </a:solidFill>
            </a:endParaRPr>
          </a:p>
        </p:txBody>
      </p:sp>
      <p:pic>
        <p:nvPicPr>
          <p:cNvPr id="498" name="Google Shape;498;p66"/>
          <p:cNvPicPr preferRelativeResize="0"/>
          <p:nvPr/>
        </p:nvPicPr>
        <p:blipFill>
          <a:blip r:embed="rId3">
            <a:alphaModFix/>
          </a:blip>
          <a:stretch>
            <a:fillRect/>
          </a:stretch>
        </p:blipFill>
        <p:spPr>
          <a:xfrm>
            <a:off x="757625" y="2867625"/>
            <a:ext cx="8006675" cy="1878275"/>
          </a:xfrm>
          <a:prstGeom prst="rect">
            <a:avLst/>
          </a:prstGeom>
          <a:noFill/>
          <a:ln>
            <a:noFill/>
          </a:ln>
        </p:spPr>
      </p:pic>
      <p:pic>
        <p:nvPicPr>
          <p:cNvPr id="499" name="Google Shape;499;p66"/>
          <p:cNvPicPr preferRelativeResize="0"/>
          <p:nvPr/>
        </p:nvPicPr>
        <p:blipFill>
          <a:blip r:embed="rId4">
            <a:alphaModFix/>
          </a:blip>
          <a:stretch>
            <a:fillRect/>
          </a:stretch>
        </p:blipFill>
        <p:spPr>
          <a:xfrm>
            <a:off x="6799109" y="147625"/>
            <a:ext cx="1410016" cy="2627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7"/>
          <p:cNvSpPr txBox="1"/>
          <p:nvPr>
            <p:ph type="title"/>
          </p:nvPr>
        </p:nvSpPr>
        <p:spPr>
          <a:xfrm>
            <a:off x="311700" y="47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LLM - Učení s učitelem - motivace</a:t>
            </a:r>
            <a:endParaRPr/>
          </a:p>
        </p:txBody>
      </p:sp>
      <p:pic>
        <p:nvPicPr>
          <p:cNvPr id="505" name="Google Shape;505;p67"/>
          <p:cNvPicPr preferRelativeResize="0"/>
          <p:nvPr/>
        </p:nvPicPr>
        <p:blipFill>
          <a:blip r:embed="rId3">
            <a:alphaModFix/>
          </a:blip>
          <a:stretch>
            <a:fillRect/>
          </a:stretch>
        </p:blipFill>
        <p:spPr>
          <a:xfrm>
            <a:off x="202925" y="1136425"/>
            <a:ext cx="8257352" cy="2967475"/>
          </a:xfrm>
          <a:prstGeom prst="rect">
            <a:avLst/>
          </a:prstGeom>
          <a:noFill/>
          <a:ln>
            <a:noFill/>
          </a:ln>
        </p:spPr>
      </p:pic>
      <p:sp>
        <p:nvSpPr>
          <p:cNvPr id="506" name="Google Shape;506;p67"/>
          <p:cNvSpPr txBox="1"/>
          <p:nvPr/>
        </p:nvSpPr>
        <p:spPr>
          <a:xfrm>
            <a:off x="926000" y="4380250"/>
            <a:ext cx="7290000" cy="4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Tréninková data mohou obsahovat sekvence otázek bez odpovědí</a:t>
            </a:r>
            <a:endParaRPr sz="1800">
              <a:solidFill>
                <a:schemeClr val="dk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LLM - Učení s učitelem</a:t>
            </a:r>
            <a:endParaRPr/>
          </a:p>
        </p:txBody>
      </p:sp>
      <p:sp>
        <p:nvSpPr>
          <p:cNvPr id="512" name="Google Shape;512;p68"/>
          <p:cNvSpPr txBox="1"/>
          <p:nvPr/>
        </p:nvSpPr>
        <p:spPr>
          <a:xfrm>
            <a:off x="429325" y="1055075"/>
            <a:ext cx="6978600" cy="4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 aneb neplácej zjevné kraviny, i když je často slyšíš od druhých </a:t>
            </a:r>
            <a:endParaRPr sz="1800">
              <a:solidFill>
                <a:schemeClr val="dk2"/>
              </a:solidFill>
            </a:endParaRPr>
          </a:p>
        </p:txBody>
      </p:sp>
      <p:pic>
        <p:nvPicPr>
          <p:cNvPr id="513" name="Google Shape;513;p68"/>
          <p:cNvPicPr preferRelativeResize="0"/>
          <p:nvPr/>
        </p:nvPicPr>
        <p:blipFill>
          <a:blip r:embed="rId3">
            <a:alphaModFix/>
          </a:blip>
          <a:stretch>
            <a:fillRect/>
          </a:stretch>
        </p:blipFill>
        <p:spPr>
          <a:xfrm>
            <a:off x="43175" y="1972850"/>
            <a:ext cx="3630374" cy="2415174"/>
          </a:xfrm>
          <a:prstGeom prst="rect">
            <a:avLst/>
          </a:prstGeom>
          <a:noFill/>
          <a:ln>
            <a:noFill/>
          </a:ln>
        </p:spPr>
      </p:pic>
      <p:pic>
        <p:nvPicPr>
          <p:cNvPr id="514" name="Google Shape;514;p68"/>
          <p:cNvPicPr preferRelativeResize="0"/>
          <p:nvPr/>
        </p:nvPicPr>
        <p:blipFill>
          <a:blip r:embed="rId4">
            <a:alphaModFix/>
          </a:blip>
          <a:stretch>
            <a:fillRect/>
          </a:stretch>
        </p:blipFill>
        <p:spPr>
          <a:xfrm>
            <a:off x="607575" y="2714875"/>
            <a:ext cx="727200" cy="470725"/>
          </a:xfrm>
          <a:prstGeom prst="rect">
            <a:avLst/>
          </a:prstGeom>
          <a:noFill/>
          <a:ln>
            <a:noFill/>
          </a:ln>
        </p:spPr>
      </p:pic>
      <p:pic>
        <p:nvPicPr>
          <p:cNvPr id="515" name="Google Shape;515;p68"/>
          <p:cNvPicPr preferRelativeResize="0"/>
          <p:nvPr/>
        </p:nvPicPr>
        <p:blipFill>
          <a:blip r:embed="rId5">
            <a:alphaModFix/>
          </a:blip>
          <a:stretch>
            <a:fillRect/>
          </a:stretch>
        </p:blipFill>
        <p:spPr>
          <a:xfrm>
            <a:off x="3891074" y="2034813"/>
            <a:ext cx="5165653" cy="2241875"/>
          </a:xfrm>
          <a:prstGeom prst="rect">
            <a:avLst/>
          </a:prstGeom>
          <a:noFill/>
          <a:ln>
            <a:noFill/>
          </a:ln>
        </p:spPr>
      </p:pic>
      <p:cxnSp>
        <p:nvCxnSpPr>
          <p:cNvPr id="516" name="Google Shape;516;p68"/>
          <p:cNvCxnSpPr/>
          <p:nvPr/>
        </p:nvCxnSpPr>
        <p:spPr>
          <a:xfrm>
            <a:off x="3774213" y="1735100"/>
            <a:ext cx="16200" cy="28413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Posilované učení LLM - motivace</a:t>
            </a:r>
            <a:endParaRPr/>
          </a:p>
        </p:txBody>
      </p:sp>
      <p:pic>
        <p:nvPicPr>
          <p:cNvPr id="522" name="Google Shape;522;p69"/>
          <p:cNvPicPr preferRelativeResize="0"/>
          <p:nvPr/>
        </p:nvPicPr>
        <p:blipFill>
          <a:blip r:embed="rId3">
            <a:alphaModFix/>
          </a:blip>
          <a:stretch>
            <a:fillRect/>
          </a:stretch>
        </p:blipFill>
        <p:spPr>
          <a:xfrm>
            <a:off x="2841975" y="1450750"/>
            <a:ext cx="6179249" cy="2749375"/>
          </a:xfrm>
          <a:prstGeom prst="rect">
            <a:avLst/>
          </a:prstGeom>
          <a:noFill/>
          <a:ln>
            <a:noFill/>
          </a:ln>
        </p:spPr>
      </p:pic>
      <p:sp>
        <p:nvSpPr>
          <p:cNvPr id="523" name="Google Shape;523;p69"/>
          <p:cNvSpPr txBox="1"/>
          <p:nvPr/>
        </p:nvSpPr>
        <p:spPr>
          <a:xfrm>
            <a:off x="126275" y="1417050"/>
            <a:ext cx="2441400" cy="21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Je nutné model učit: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Užitečnosti</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Poctivosti</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Neškodnosti</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Od masy lidí se to zjevně nenaučil</a:t>
            </a:r>
            <a:endParaRPr sz="1800">
              <a:solidFill>
                <a:schemeClr val="dk2"/>
              </a:solidFill>
            </a:endParaRPr>
          </a:p>
        </p:txBody>
      </p:sp>
      <p:sp>
        <p:nvSpPr>
          <p:cNvPr id="524" name="Google Shape;524;p69"/>
          <p:cNvSpPr txBox="1"/>
          <p:nvPr/>
        </p:nvSpPr>
        <p:spPr>
          <a:xfrm>
            <a:off x="2841975" y="1017725"/>
            <a:ext cx="35739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Ukázka chyb:</a:t>
            </a:r>
            <a:endParaRPr sz="1800">
              <a:solidFill>
                <a:schemeClr val="dk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Doladění pomocí posilovaného učení (RLHF)</a:t>
            </a:r>
            <a:endParaRPr/>
          </a:p>
        </p:txBody>
      </p:sp>
      <p:pic>
        <p:nvPicPr>
          <p:cNvPr id="530" name="Google Shape;530;p70"/>
          <p:cNvPicPr preferRelativeResize="0"/>
          <p:nvPr/>
        </p:nvPicPr>
        <p:blipFill>
          <a:blip r:embed="rId3">
            <a:alphaModFix/>
          </a:blip>
          <a:stretch>
            <a:fillRect/>
          </a:stretch>
        </p:blipFill>
        <p:spPr>
          <a:xfrm>
            <a:off x="635375" y="1100425"/>
            <a:ext cx="7351225" cy="1836450"/>
          </a:xfrm>
          <a:prstGeom prst="rect">
            <a:avLst/>
          </a:prstGeom>
          <a:noFill/>
          <a:ln>
            <a:noFill/>
          </a:ln>
        </p:spPr>
      </p:pic>
      <p:sp>
        <p:nvSpPr>
          <p:cNvPr id="531" name="Google Shape;531;p70"/>
          <p:cNvSpPr txBox="1"/>
          <p:nvPr/>
        </p:nvSpPr>
        <p:spPr>
          <a:xfrm>
            <a:off x="557675" y="3346025"/>
            <a:ext cx="8360100" cy="5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Base model = trénovaný LLM - zadává </a:t>
            </a:r>
            <a:r>
              <a:rPr b="1" lang="en" sz="1800">
                <a:solidFill>
                  <a:schemeClr val="dk2"/>
                </a:solidFill>
              </a:rPr>
              <a:t>strategii</a:t>
            </a:r>
            <a:r>
              <a:rPr lang="en" sz="1800">
                <a:solidFill>
                  <a:schemeClr val="dk2"/>
                </a:solidFill>
              </a:rPr>
              <a:t>, která volí odpovědi jako </a:t>
            </a:r>
            <a:r>
              <a:rPr b="1" lang="en" sz="1800">
                <a:solidFill>
                  <a:schemeClr val="dk2"/>
                </a:solidFill>
              </a:rPr>
              <a:t>akce</a:t>
            </a:r>
            <a:endParaRPr b="1" sz="1800">
              <a:solidFill>
                <a:schemeClr val="dk2"/>
              </a:solidFill>
            </a:endParaRPr>
          </a:p>
        </p:txBody>
      </p:sp>
      <p:sp>
        <p:nvSpPr>
          <p:cNvPr id="532" name="Google Shape;532;p70"/>
          <p:cNvSpPr txBox="1"/>
          <p:nvPr/>
        </p:nvSpPr>
        <p:spPr>
          <a:xfrm>
            <a:off x="557675" y="3956475"/>
            <a:ext cx="84996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Preference</a:t>
            </a:r>
            <a:r>
              <a:rPr lang="en" sz="1800">
                <a:solidFill>
                  <a:schemeClr val="dk2"/>
                </a:solidFill>
              </a:rPr>
              <a:t> model = </a:t>
            </a:r>
            <a:r>
              <a:rPr b="1" lang="en" sz="1800">
                <a:solidFill>
                  <a:schemeClr val="dk2"/>
                </a:solidFill>
              </a:rPr>
              <a:t>ohodnocuje</a:t>
            </a:r>
            <a:r>
              <a:rPr lang="en" sz="1800">
                <a:solidFill>
                  <a:schemeClr val="dk2"/>
                </a:solidFill>
              </a:rPr>
              <a:t> odpovědi (</a:t>
            </a:r>
            <a:r>
              <a:rPr i="1" lang="en" sz="1800">
                <a:solidFill>
                  <a:schemeClr val="dk2"/>
                </a:solidFill>
              </a:rPr>
              <a:t>akce</a:t>
            </a:r>
            <a:r>
              <a:rPr lang="en" sz="1800">
                <a:solidFill>
                  <a:schemeClr val="dk2"/>
                </a:solidFill>
              </a:rPr>
              <a:t>) volené LLM</a:t>
            </a:r>
            <a:endParaRPr sz="1800">
              <a:solidFill>
                <a:schemeClr val="dk2"/>
              </a:solidFill>
            </a:endParaRPr>
          </a:p>
          <a:p>
            <a:pPr indent="0" lvl="0" marL="0" rtl="0" algn="l">
              <a:spcBef>
                <a:spcPts val="0"/>
              </a:spcBef>
              <a:spcAft>
                <a:spcPts val="0"/>
              </a:spcAft>
              <a:buNone/>
            </a:pPr>
            <a:r>
              <a:rPr lang="en" sz="1800">
                <a:solidFill>
                  <a:schemeClr val="dk2"/>
                </a:solidFill>
              </a:rPr>
              <a:t>… trénovaný na základě “lidských” preferencí jednotlivých odpovědí base modelu</a:t>
            </a:r>
            <a:endParaRPr sz="1800">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71"/>
          <p:cNvPicPr preferRelativeResize="0"/>
          <p:nvPr/>
        </p:nvPicPr>
        <p:blipFill>
          <a:blip r:embed="rId3">
            <a:alphaModFix/>
          </a:blip>
          <a:stretch>
            <a:fillRect/>
          </a:stretch>
        </p:blipFill>
        <p:spPr>
          <a:xfrm>
            <a:off x="152400" y="143100"/>
            <a:ext cx="4381500" cy="2476500"/>
          </a:xfrm>
          <a:prstGeom prst="rect">
            <a:avLst/>
          </a:prstGeom>
          <a:noFill/>
          <a:ln>
            <a:noFill/>
          </a:ln>
        </p:spPr>
      </p:pic>
      <p:sp>
        <p:nvSpPr>
          <p:cNvPr id="538" name="Google Shape;538;p71"/>
          <p:cNvSpPr txBox="1"/>
          <p:nvPr/>
        </p:nvSpPr>
        <p:spPr>
          <a:xfrm>
            <a:off x="303050" y="2999675"/>
            <a:ext cx="3737700" cy="16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9. generální tajemník ÚV KSČ</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Ve funkci: </a:t>
            </a:r>
            <a:endParaRPr sz="1800">
              <a:solidFill>
                <a:schemeClr val="dk2"/>
              </a:solidFill>
            </a:endParaRPr>
          </a:p>
          <a:p>
            <a:pPr indent="0" lvl="0" marL="0" rtl="0" algn="l">
              <a:spcBef>
                <a:spcPts val="0"/>
              </a:spcBef>
              <a:spcAft>
                <a:spcPts val="0"/>
              </a:spcAft>
              <a:buNone/>
            </a:pPr>
            <a:r>
              <a:rPr lang="en" sz="1800">
                <a:solidFill>
                  <a:schemeClr val="dk2"/>
                </a:solidFill>
              </a:rPr>
              <a:t>17. 12. 1987 – 24. 11. 1989</a:t>
            </a:r>
            <a:endParaRPr sz="1800">
              <a:solidFill>
                <a:schemeClr val="dk2"/>
              </a:solidFill>
            </a:endParaRPr>
          </a:p>
        </p:txBody>
      </p:sp>
      <p:sp>
        <p:nvSpPr>
          <p:cNvPr id="539" name="Google Shape;539;p71"/>
          <p:cNvSpPr txBox="1"/>
          <p:nvPr/>
        </p:nvSpPr>
        <p:spPr>
          <a:xfrm>
            <a:off x="303050" y="4335350"/>
            <a:ext cx="676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https://chatgpt.com/g/g-a6ZuaAY0x-jakesgpt-soudruzsky-jazykovy-transformator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146025" y="175850"/>
            <a:ext cx="1728000" cy="13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000000"/>
                </a:solidFill>
              </a:rPr>
              <a:t>Biologicko</a:t>
            </a:r>
            <a:endParaRPr sz="2200">
              <a:solidFill>
                <a:srgbClr val="000000"/>
              </a:solidFill>
            </a:endParaRPr>
          </a:p>
          <a:p>
            <a:pPr indent="0" lvl="0" marL="0" rtl="0" algn="l">
              <a:spcBef>
                <a:spcPts val="0"/>
              </a:spcBef>
              <a:spcAft>
                <a:spcPts val="0"/>
              </a:spcAft>
              <a:buNone/>
            </a:pPr>
            <a:r>
              <a:rPr lang="en" sz="2200">
                <a:solidFill>
                  <a:srgbClr val="000000"/>
                </a:solidFill>
              </a:rPr>
              <a:t>Matematický</a:t>
            </a:r>
            <a:endParaRPr sz="2200">
              <a:solidFill>
                <a:srgbClr val="000000"/>
              </a:solidFill>
            </a:endParaRPr>
          </a:p>
          <a:p>
            <a:pPr indent="0" lvl="0" marL="0" rtl="0" algn="l">
              <a:spcBef>
                <a:spcPts val="0"/>
              </a:spcBef>
              <a:spcAft>
                <a:spcPts val="0"/>
              </a:spcAft>
              <a:buNone/>
            </a:pPr>
            <a:r>
              <a:rPr lang="en" sz="2200">
                <a:solidFill>
                  <a:srgbClr val="000000"/>
                </a:solidFill>
              </a:rPr>
              <a:t>Neuron</a:t>
            </a:r>
            <a:endParaRPr sz="2200">
              <a:solidFill>
                <a:srgbClr val="000000"/>
              </a:solidFill>
            </a:endParaRPr>
          </a:p>
          <a:p>
            <a:pPr indent="0" lvl="0" marL="0" rtl="0" algn="l">
              <a:spcBef>
                <a:spcPts val="0"/>
              </a:spcBef>
              <a:spcAft>
                <a:spcPts val="0"/>
              </a:spcAft>
              <a:buNone/>
            </a:pPr>
            <a:r>
              <a:t/>
            </a:r>
            <a:endParaRPr/>
          </a:p>
        </p:txBody>
      </p:sp>
      <p:pic>
        <p:nvPicPr>
          <p:cNvPr id="92" name="Google Shape;92;p18"/>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Agenti</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Agentní umělá inteligence v kostce</a:t>
            </a:r>
            <a:endParaRPr/>
          </a:p>
        </p:txBody>
      </p:sp>
      <p:pic>
        <p:nvPicPr>
          <p:cNvPr id="550" name="Google Shape;550;p73"/>
          <p:cNvPicPr preferRelativeResize="0"/>
          <p:nvPr/>
        </p:nvPicPr>
        <p:blipFill>
          <a:blip r:embed="rId3">
            <a:alphaModFix/>
          </a:blip>
          <a:stretch>
            <a:fillRect/>
          </a:stretch>
        </p:blipFill>
        <p:spPr>
          <a:xfrm>
            <a:off x="867950" y="1161675"/>
            <a:ext cx="6944123" cy="3390675"/>
          </a:xfrm>
          <a:prstGeom prst="rect">
            <a:avLst/>
          </a:prstGeom>
          <a:noFill/>
          <a:ln>
            <a:noFill/>
          </a:ln>
        </p:spPr>
      </p:pic>
      <p:sp>
        <p:nvSpPr>
          <p:cNvPr id="551" name="Google Shape;551;p73"/>
          <p:cNvSpPr txBox="1"/>
          <p:nvPr/>
        </p:nvSpPr>
        <p:spPr>
          <a:xfrm>
            <a:off x="1060700" y="4683300"/>
            <a:ext cx="76101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Dejme agentovi LLM jako mozek … a nechme ho učit se ze zkušenosti</a:t>
            </a:r>
            <a:endParaRPr sz="1800">
              <a:solidFill>
                <a:schemeClr val="dk2"/>
              </a:solidFill>
            </a:endParaRPr>
          </a:p>
        </p:txBody>
      </p:sp>
      <p:pic>
        <p:nvPicPr>
          <p:cNvPr id="552" name="Google Shape;552;p73"/>
          <p:cNvPicPr preferRelativeResize="0"/>
          <p:nvPr/>
        </p:nvPicPr>
        <p:blipFill>
          <a:blip r:embed="rId4">
            <a:alphaModFix/>
          </a:blip>
          <a:stretch>
            <a:fillRect/>
          </a:stretch>
        </p:blipFill>
        <p:spPr>
          <a:xfrm>
            <a:off x="910050" y="1195350"/>
            <a:ext cx="1037824" cy="1307651"/>
          </a:xfrm>
          <a:prstGeom prst="rect">
            <a:avLst/>
          </a:prstGeom>
          <a:noFill/>
          <a:ln>
            <a:noFill/>
          </a:ln>
        </p:spPr>
      </p:pic>
      <p:pic>
        <p:nvPicPr>
          <p:cNvPr id="553" name="Google Shape;553;p73"/>
          <p:cNvPicPr preferRelativeResize="0"/>
          <p:nvPr/>
        </p:nvPicPr>
        <p:blipFill>
          <a:blip r:embed="rId5">
            <a:alphaModFix/>
          </a:blip>
          <a:stretch>
            <a:fillRect/>
          </a:stretch>
        </p:blipFill>
        <p:spPr>
          <a:xfrm>
            <a:off x="2613399" y="1131612"/>
            <a:ext cx="1037824" cy="143513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4">
            <a:hlinkClick r:id="rId3"/>
          </p:cNvPr>
          <p:cNvSpPr txBox="1"/>
          <p:nvPr/>
        </p:nvSpPr>
        <p:spPr>
          <a:xfrm>
            <a:off x="211575" y="4564800"/>
            <a:ext cx="8636700" cy="2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https://medium.com/@honeyricky1m3/giving-your-ai-a-mind-exploring-memory-frameworks-for-agentic-language-models-c92af355df06</a:t>
            </a:r>
            <a:endParaRPr sz="1000">
              <a:solidFill>
                <a:schemeClr val="dk2"/>
              </a:solidFill>
            </a:endParaRPr>
          </a:p>
        </p:txBody>
      </p:sp>
      <p:pic>
        <p:nvPicPr>
          <p:cNvPr id="559" name="Google Shape;559;p74"/>
          <p:cNvPicPr preferRelativeResize="0"/>
          <p:nvPr/>
        </p:nvPicPr>
        <p:blipFill>
          <a:blip r:embed="rId4">
            <a:alphaModFix/>
          </a:blip>
          <a:stretch>
            <a:fillRect/>
          </a:stretch>
        </p:blipFill>
        <p:spPr>
          <a:xfrm>
            <a:off x="152400" y="152400"/>
            <a:ext cx="8837500" cy="4412400"/>
          </a:xfrm>
          <a:prstGeom prst="rect">
            <a:avLst/>
          </a:prstGeom>
          <a:noFill/>
          <a:ln>
            <a:noFill/>
          </a:ln>
        </p:spPr>
      </p:pic>
      <p:sp>
        <p:nvSpPr>
          <p:cNvPr id="560" name="Google Shape;560;p74">
            <a:hlinkClick r:id="rId5"/>
          </p:cNvPr>
          <p:cNvSpPr txBox="1"/>
          <p:nvPr/>
        </p:nvSpPr>
        <p:spPr>
          <a:xfrm>
            <a:off x="3978400" y="4998250"/>
            <a:ext cx="517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I agents are progressing from simple task execution to complex cross-organizational collaboration, all conducted by human vision and expertise. Learn more about this vision for the future of enterprise AI from Salesforce Chief Scientist Silvio Savarese here: https://sforce.co/4fQku8a&#10;&#10;#Agentforce #AI #SalesforceAI &#10;&#10;Subscribe to Salesforce’s YouTube Channel: http://bit.ly/SalesforceSubscribe&#10;&#10;Learn more about Salesforce: https://www.salesforce.com&#10;Facebook: https://www.facebook.com/salesforce&#10;Twitter: https://www.twitter.com/salesforce&#10;Instagram: https://www.instagram.com/salesforce&#10;LinkedIn: https://www.linkedin.com/company/salesforce&#10;&#10;About Salesforce:&#10;Improve customer relationships with Salesforce, the #1 AI CRM where humans with agents drive customer success together. Our integrated platform pairs your unified customer data with trusted agents that can assist, take action autonomously, and hand off seamlessly to your employees in sales, service, marketing, commerce, and more.&#10;&#10;Disclaimer: This video is for demonstration purposes only. All account data depicted is fictional and does not contain personally identifiable information (PII). This content is intended solely to illustrate product functionality in a simulated environment." id="565" name="Google Shape;565;p75" title="The Agentic AI Era | Salesforce AI Research">
            <a:hlinkClick r:id="rId3"/>
          </p:cNvPr>
          <p:cNvPicPr preferRelativeResize="0"/>
          <p:nvPr/>
        </p:nvPicPr>
        <p:blipFill>
          <a:blip r:embed="rId4">
            <a:alphaModFix/>
          </a:blip>
          <a:stretch>
            <a:fillRect/>
          </a:stretch>
        </p:blipFill>
        <p:spPr>
          <a:xfrm>
            <a:off x="206763" y="232600"/>
            <a:ext cx="8730475" cy="4910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 te</a:t>
            </a:r>
            <a:r>
              <a:rPr lang="en"/>
              <a:t>ď nás to už akorát zlikviduje</a:t>
            </a:r>
            <a:endParaRPr/>
          </a:p>
        </p:txBody>
      </p:sp>
      <p:sp>
        <p:nvSpPr>
          <p:cNvPr id="571" name="Google Shape;571;p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Hlavní dnešní problémy:</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Nasazení v praxi: Experimenty s AI jsou úžasné, ale jak dostat systémy do reálného provozu?</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Adopce: AI dělá divné chyby. I když chybuje méně často, “nelidské” chyby vedou k odmítnutí a (často naprosto dementní) kritice ze strany lidí</a:t>
            </a:r>
            <a:br>
              <a:rPr lang="en">
                <a:solidFill>
                  <a:schemeClr val="dk1"/>
                </a:solidFill>
              </a:rPr>
            </a:b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Robotika a “fyzické” technologie zaostávají</a:t>
            </a:r>
            <a:br>
              <a:rPr lang="en">
                <a:solidFill>
                  <a:schemeClr val="dk1"/>
                </a:solidFill>
              </a:rPr>
            </a:b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Bezpečnost: AI je snadné ošálit a přimět k nepředvídatelnému chování</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Etika: V našich datech je spousta špíny, diskriminace, násilí … zkrátka lidské historie</a:t>
            </a:r>
            <a:endParaRPr>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Závěr</a:t>
            </a:r>
            <a:endParaRPr/>
          </a:p>
        </p:txBody>
      </p:sp>
      <p:sp>
        <p:nvSpPr>
          <p:cNvPr id="577" name="Google Shape;577;p77"/>
          <p:cNvSpPr txBox="1"/>
          <p:nvPr>
            <p:ph idx="1" type="body"/>
          </p:nvPr>
        </p:nvSpPr>
        <p:spPr>
          <a:xfrm>
            <a:off x="311700" y="1152475"/>
            <a:ext cx="8520600" cy="2119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Neuronové sítě jsou základním modelem strojového učení a umělé inteligence</a:t>
            </a:r>
            <a:endParaRPr/>
          </a:p>
          <a:p>
            <a:pPr indent="-342900" lvl="0" marL="457200" rtl="0" algn="l">
              <a:spcBef>
                <a:spcPts val="0"/>
              </a:spcBef>
              <a:spcAft>
                <a:spcPts val="0"/>
              </a:spcAft>
              <a:buSzPts val="1800"/>
              <a:buChar char="●"/>
            </a:pPr>
            <a:r>
              <a:rPr lang="en"/>
              <a:t>Historicky vychází z modelů mozku</a:t>
            </a:r>
            <a:endParaRPr/>
          </a:p>
          <a:p>
            <a:pPr indent="-342900" lvl="0" marL="457200" rtl="0" algn="l">
              <a:spcBef>
                <a:spcPts val="0"/>
              </a:spcBef>
              <a:spcAft>
                <a:spcPts val="0"/>
              </a:spcAft>
              <a:buSzPts val="1800"/>
              <a:buChar char="●"/>
            </a:pPr>
            <a:r>
              <a:rPr lang="en"/>
              <a:t>Umí se naučit vzory opakující se v datech, umí generalizovat</a:t>
            </a:r>
            <a:endParaRPr/>
          </a:p>
          <a:p>
            <a:pPr indent="-342900" lvl="0" marL="457200" rtl="0" algn="l">
              <a:spcBef>
                <a:spcPts val="0"/>
              </a:spcBef>
              <a:spcAft>
                <a:spcPts val="0"/>
              </a:spcAft>
              <a:buSzPts val="1800"/>
              <a:buChar char="●"/>
            </a:pPr>
            <a:r>
              <a:rPr lang="en"/>
              <a:t>Opakovaně hrozí, že přehnaná očekávání mohou zabít výzkum</a:t>
            </a:r>
            <a:endParaRPr/>
          </a:p>
        </p:txBody>
      </p:sp>
      <p:sp>
        <p:nvSpPr>
          <p:cNvPr id="578" name="Google Shape;578;p77"/>
          <p:cNvSpPr txBox="1"/>
          <p:nvPr/>
        </p:nvSpPr>
        <p:spPr>
          <a:xfrm>
            <a:off x="1605325" y="3417575"/>
            <a:ext cx="5929200" cy="9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rPr>
              <a:t>Ale je to prostě </a:t>
            </a:r>
            <a:r>
              <a:rPr b="1" lang="en" sz="3200">
                <a:solidFill>
                  <a:schemeClr val="dk2"/>
                </a:solidFill>
              </a:rPr>
              <a:t>úžasné!</a:t>
            </a:r>
            <a:endParaRPr b="1" sz="32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146025" y="175850"/>
            <a:ext cx="1728000" cy="13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000000"/>
                </a:solidFill>
              </a:rPr>
              <a:t>Matematický</a:t>
            </a:r>
            <a:endParaRPr sz="2200">
              <a:solidFill>
                <a:srgbClr val="000000"/>
              </a:solidFill>
            </a:endParaRPr>
          </a:p>
          <a:p>
            <a:pPr indent="0" lvl="0" marL="0" rtl="0" algn="l">
              <a:spcBef>
                <a:spcPts val="0"/>
              </a:spcBef>
              <a:spcAft>
                <a:spcPts val="0"/>
              </a:spcAft>
              <a:buNone/>
            </a:pPr>
            <a:r>
              <a:rPr lang="en" sz="2200">
                <a:solidFill>
                  <a:srgbClr val="000000"/>
                </a:solidFill>
              </a:rPr>
              <a:t>Neuron</a:t>
            </a:r>
            <a:endParaRPr sz="2200">
              <a:solidFill>
                <a:srgbClr val="000000"/>
              </a:solidFill>
            </a:endParaRPr>
          </a:p>
          <a:p>
            <a:pPr indent="0" lvl="0" marL="0" rtl="0" algn="l">
              <a:spcBef>
                <a:spcPts val="0"/>
              </a:spcBef>
              <a:spcAft>
                <a:spcPts val="0"/>
              </a:spcAft>
              <a:buNone/>
            </a:pPr>
            <a:r>
              <a:t/>
            </a:r>
            <a:endParaRPr/>
          </a:p>
        </p:txBody>
      </p:sp>
      <p:pic>
        <p:nvPicPr>
          <p:cNvPr id="98" name="Google Shape;98;p19"/>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to umí: </a:t>
            </a:r>
            <a:r>
              <a:rPr lang="en" sz="2750"/>
              <a:t>Rozpoznávat psy! (i jiná zvířátka)</a:t>
            </a:r>
            <a:endParaRPr sz="2750"/>
          </a:p>
        </p:txBody>
      </p:sp>
      <p:pic>
        <p:nvPicPr>
          <p:cNvPr id="104" name="Google Shape;104;p20"/>
          <p:cNvPicPr preferRelativeResize="0"/>
          <p:nvPr/>
        </p:nvPicPr>
        <p:blipFill>
          <a:blip r:embed="rId3">
            <a:alphaModFix/>
          </a:blip>
          <a:stretch>
            <a:fillRect/>
          </a:stretch>
        </p:blipFill>
        <p:spPr>
          <a:xfrm>
            <a:off x="152400" y="1170125"/>
            <a:ext cx="7940151" cy="215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to umí: </a:t>
            </a:r>
            <a:r>
              <a:rPr lang="en" sz="2750"/>
              <a:t>Rozpoznávat psy! (i jiná zvířátka a věci)</a:t>
            </a:r>
            <a:endParaRPr sz="2750"/>
          </a:p>
        </p:txBody>
      </p:sp>
      <p:sp>
        <p:nvSpPr>
          <p:cNvPr id="110" name="Google Shape;110;p21"/>
          <p:cNvSpPr txBox="1"/>
          <p:nvPr/>
        </p:nvSpPr>
        <p:spPr>
          <a:xfrm>
            <a:off x="293525" y="3473925"/>
            <a:ext cx="7748100" cy="4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Síť se samostatně učí na obrovském množství dat tvaru: </a:t>
            </a:r>
            <a:endParaRPr/>
          </a:p>
        </p:txBody>
      </p:sp>
      <p:pic>
        <p:nvPicPr>
          <p:cNvPr id="111" name="Google Shape;111;p21"/>
          <p:cNvPicPr preferRelativeResize="0"/>
          <p:nvPr/>
        </p:nvPicPr>
        <p:blipFill>
          <a:blip r:embed="rId3">
            <a:alphaModFix/>
          </a:blip>
          <a:stretch>
            <a:fillRect/>
          </a:stretch>
        </p:blipFill>
        <p:spPr>
          <a:xfrm>
            <a:off x="357649" y="4094100"/>
            <a:ext cx="1041600" cy="782925"/>
          </a:xfrm>
          <a:prstGeom prst="rect">
            <a:avLst/>
          </a:prstGeom>
          <a:noFill/>
          <a:ln>
            <a:noFill/>
          </a:ln>
        </p:spPr>
      </p:pic>
      <p:sp>
        <p:nvSpPr>
          <p:cNvPr id="112" name="Google Shape;112;p21"/>
          <p:cNvSpPr txBox="1"/>
          <p:nvPr/>
        </p:nvSpPr>
        <p:spPr>
          <a:xfrm>
            <a:off x="79200" y="4059300"/>
            <a:ext cx="8985600" cy="10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t>[        , Dog], [        , Cat], [     , chair] …</a:t>
            </a:r>
            <a:endParaRPr sz="4000"/>
          </a:p>
        </p:txBody>
      </p:sp>
      <p:pic>
        <p:nvPicPr>
          <p:cNvPr id="113" name="Google Shape;113;p21"/>
          <p:cNvPicPr preferRelativeResize="0"/>
          <p:nvPr/>
        </p:nvPicPr>
        <p:blipFill>
          <a:blip r:embed="rId4">
            <a:alphaModFix/>
          </a:blip>
          <a:stretch>
            <a:fillRect/>
          </a:stretch>
        </p:blipFill>
        <p:spPr>
          <a:xfrm>
            <a:off x="3259275" y="4142562"/>
            <a:ext cx="1041600" cy="686010"/>
          </a:xfrm>
          <a:prstGeom prst="rect">
            <a:avLst/>
          </a:prstGeom>
          <a:noFill/>
          <a:ln>
            <a:noFill/>
          </a:ln>
        </p:spPr>
      </p:pic>
      <p:pic>
        <p:nvPicPr>
          <p:cNvPr id="114" name="Google Shape;114;p21"/>
          <p:cNvPicPr preferRelativeResize="0"/>
          <p:nvPr/>
        </p:nvPicPr>
        <p:blipFill>
          <a:blip r:embed="rId5">
            <a:alphaModFix/>
          </a:blip>
          <a:stretch>
            <a:fillRect/>
          </a:stretch>
        </p:blipFill>
        <p:spPr>
          <a:xfrm>
            <a:off x="6016578" y="4064062"/>
            <a:ext cx="564626" cy="842999"/>
          </a:xfrm>
          <a:prstGeom prst="rect">
            <a:avLst/>
          </a:prstGeom>
          <a:noFill/>
          <a:ln>
            <a:noFill/>
          </a:ln>
        </p:spPr>
      </p:pic>
      <p:pic>
        <p:nvPicPr>
          <p:cNvPr id="115" name="Google Shape;115;p21"/>
          <p:cNvPicPr preferRelativeResize="0"/>
          <p:nvPr/>
        </p:nvPicPr>
        <p:blipFill>
          <a:blip r:embed="rId6">
            <a:alphaModFix/>
          </a:blip>
          <a:stretch>
            <a:fillRect/>
          </a:stretch>
        </p:blipFill>
        <p:spPr>
          <a:xfrm>
            <a:off x="152400" y="1170125"/>
            <a:ext cx="7940151" cy="2151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