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08ed593de4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g208ed593de4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a49ee55e2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a49ee55e2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a49ee55e2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5a49ee55e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66f3076ee8_3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66f3076ee8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Hlavním cílem projektu je dokončit vývoj a certifikaci aplikace </a:t>
            </a:r>
            <a:r>
              <a:rPr b="1" lang="en" sz="1800">
                <a:solidFill>
                  <a:srgbClr val="595959"/>
                </a:solidFill>
              </a:rPr>
              <a:t>AigoPath Viewer</a:t>
            </a:r>
            <a:endParaRPr b="1"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595959"/>
                </a:solidFill>
              </a:rPr>
              <a:t>AigoPath Viewer</a:t>
            </a:r>
            <a:r>
              <a:rPr lang="en" sz="1800">
                <a:solidFill>
                  <a:srgbClr val="595959"/>
                </a:solidFill>
              </a:rPr>
              <a:t> je webový prohlížeč snímků v digitální patologii s platformou pro AI asistenci, který zefektivňuje diagnostiku a zvyšuje její přesnost v patologických laboratořích.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Certifikace je nezbytná pro expanzi na evropský trh.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679f726d1b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679f726d1b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66f3076ee8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66f3076ee8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66f3076ee8_3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66f3076ee8_3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6f3076ee8_3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6f3076ee8_3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6f3076ee8_3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66f3076ee8_3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792da362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6792da362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6792da3625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6792da362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6f3076ee8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66f3076ee8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66f3076ee8_3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66f3076ee8_3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66f3076ee8_3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66f3076ee8_3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6792da3625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6792da362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c1a085ae5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c1a085ae5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6f3076ee8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66f3076ee8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a49ee55e2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a49ee55e2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b7ab3da7c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b7ab3da7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792da362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792da362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6792da362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6792da362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6792da362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6792da362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_AND_BOD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>
            <p:ph idx="2" type="pic"/>
          </p:nvPr>
        </p:nvSpPr>
        <p:spPr>
          <a:xfrm>
            <a:off x="-433387" y="-485775"/>
            <a:ext cx="10029900" cy="60072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452438" y="2671763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452884" y="414801"/>
            <a:ext cx="82383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1" sz="1400"/>
            </a:lvl1pPr>
            <a:lvl2pPr indent="-279400" lvl="1" marL="914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indent="-279400" lvl="2" marL="1371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indent="-279400" lvl="3" marL="1828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indent="-279400" lvl="4" marL="22860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3" type="body"/>
          </p:nvPr>
        </p:nvSpPr>
        <p:spPr>
          <a:xfrm>
            <a:off x="452438" y="4353716"/>
            <a:ext cx="82392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452438" y="404813"/>
            <a:ext cx="8239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452438" y="889861"/>
            <a:ext cx="82392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indent="-279400" lvl="2" marL="1371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indent="-279400" lvl="3" marL="1828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indent="-279400" lvl="4" marL="22860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2" type="body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2pPr>
            <a:lvl3pPr indent="-22860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3pPr>
            <a:lvl4pPr indent="-2286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4pPr>
            <a:lvl5pPr indent="-228600" lvl="4" marL="22860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452438" y="404813"/>
            <a:ext cx="8239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452438" y="889861"/>
            <a:ext cx="82392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indent="-279400" lvl="2" marL="1371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indent="-279400" lvl="3" marL="1828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indent="-279400" lvl="4" marL="22860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indent="-279400" lvl="5" marL="27432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image" Target="../media/image9.png"/><Relationship Id="rId8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2023-02-15 at 15.59.50.png" id="69" name="Google Shape;69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2531" l="4362" r="20551" t="17144"/>
          <a:stretch/>
        </p:blipFill>
        <p:spPr>
          <a:xfrm>
            <a:off x="2824450" y="255650"/>
            <a:ext cx="6129750" cy="359374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>
            <p:ph type="title"/>
          </p:nvPr>
        </p:nvSpPr>
        <p:spPr>
          <a:xfrm>
            <a:off x="549025" y="3193275"/>
            <a:ext cx="4287300" cy="1179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</a:pPr>
            <a:r>
              <a:rPr b="1" lang="en" sz="2600">
                <a:highlight>
                  <a:srgbClr val="FAFAFA"/>
                </a:highlight>
              </a:rPr>
              <a:t>Artificial Intelligence in Digital Pathology from a Computer Scientist’s Perspective</a:t>
            </a:r>
            <a:endParaRPr b="1" sz="5400"/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525" y="76175"/>
            <a:ext cx="2326249" cy="5564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/>
        </p:nvSpPr>
        <p:spPr>
          <a:xfrm>
            <a:off x="473275" y="4517100"/>
            <a:ext cx="37305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Tomáš Brázdil</a:t>
            </a:r>
            <a:endParaRPr sz="2200"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9725" y="4053250"/>
            <a:ext cx="2143025" cy="9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 title="logo-transparent-fille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523" y="867250"/>
            <a:ext cx="2447850" cy="7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Solved by AI?</a:t>
            </a:r>
            <a:endParaRPr/>
          </a:p>
        </p:txBody>
      </p:sp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311700" y="1152475"/>
            <a:ext cx="8520600" cy="3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Pathologist’s view</a:t>
            </a:r>
            <a:r>
              <a:rPr b="1" lang="en"/>
              <a:t>: </a:t>
            </a:r>
            <a:r>
              <a:rPr lang="en"/>
              <a:t>It does not bother me and sometimes it’s helpful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IT </a:t>
            </a:r>
            <a:r>
              <a:rPr b="1" lang="en"/>
              <a:t>expert’s view</a:t>
            </a:r>
            <a:r>
              <a:rPr b="1" lang="en"/>
              <a:t>: </a:t>
            </a:r>
            <a:r>
              <a:rPr lang="en"/>
              <a:t>In</a:t>
            </a:r>
            <a:r>
              <a:rPr lang="en"/>
              <a:t> 2018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endParaRPr/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900" y="2329950"/>
            <a:ext cx="8578100" cy="146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/>
          <p:nvPr/>
        </p:nvSpPr>
        <p:spPr>
          <a:xfrm>
            <a:off x="495150" y="4145125"/>
            <a:ext cx="8337000" cy="6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Bychkov et al (2018). Deep learning based tissue analysis predicts outcome in colorectal cancer. </a:t>
            </a:r>
            <a:r>
              <a:rPr i="1" lang="en" sz="1200">
                <a:solidFill>
                  <a:schemeClr val="dk1"/>
                </a:solidFill>
              </a:rPr>
              <a:t>Scientific Reports</a:t>
            </a:r>
            <a:r>
              <a:rPr lang="en" sz="1200">
                <a:solidFill>
                  <a:schemeClr val="dk1"/>
                </a:solidFill>
              </a:rPr>
              <a:t>, 8</a:t>
            </a:r>
            <a:endParaRPr sz="1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Solved by AI?</a:t>
            </a:r>
            <a:endParaRPr/>
          </a:p>
        </p:txBody>
      </p:sp>
      <p:sp>
        <p:nvSpPr>
          <p:cNvPr id="163" name="Google Shape;16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IT expert’s view</a:t>
            </a:r>
            <a:r>
              <a:rPr b="1" lang="en"/>
              <a:t>: </a:t>
            </a:r>
            <a:r>
              <a:rPr lang="en"/>
              <a:t>In</a:t>
            </a:r>
            <a:r>
              <a:rPr lang="en"/>
              <a:t> 2024 (and still  in 2025)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975" y="1684738"/>
            <a:ext cx="8020050" cy="25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/>
          <p:nvPr/>
        </p:nvSpPr>
        <p:spPr>
          <a:xfrm>
            <a:off x="444625" y="4417950"/>
            <a:ext cx="8245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Zerbe et al (2024). Joining forces for pathology diagnostics with AI assistance: The EMPAIA initiative. </a:t>
            </a:r>
            <a:r>
              <a:rPr i="1" lang="en" sz="1200">
                <a:solidFill>
                  <a:schemeClr val="dk1"/>
                </a:solidFill>
              </a:rPr>
              <a:t>Journal of Pathology Informatics</a:t>
            </a:r>
            <a:r>
              <a:rPr lang="en" sz="1200">
                <a:solidFill>
                  <a:schemeClr val="dk1"/>
                </a:solidFill>
              </a:rPr>
              <a:t>, 15</a:t>
            </a:r>
            <a:endParaRPr sz="1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/>
              <a:t>Prototype deployment: </a:t>
            </a:r>
            <a:br>
              <a:rPr lang="en" sz="2300"/>
            </a:br>
            <a:r>
              <a:rPr lang="en" sz="2300"/>
              <a:t>What is expected from a clinical solution?</a:t>
            </a:r>
            <a:endParaRPr/>
          </a:p>
        </p:txBody>
      </p:sp>
      <p:sp>
        <p:nvSpPr>
          <p:cNvPr id="171" name="Google Shape;171;p27"/>
          <p:cNvSpPr txBox="1"/>
          <p:nvPr>
            <p:ph idx="1" type="body"/>
          </p:nvPr>
        </p:nvSpPr>
        <p:spPr>
          <a:xfrm>
            <a:off x="311700" y="1330925"/>
            <a:ext cx="8520600" cy="37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solidFill>
                  <a:srgbClr val="FF0000"/>
                </a:solidFill>
              </a:rPr>
              <a:t>End users</a:t>
            </a:r>
            <a:r>
              <a:rPr lang="en" sz="2300"/>
              <a:t> (pathologists, lab technicians) usually need </a:t>
            </a:r>
            <a:endParaRPr sz="2300"/>
          </a:p>
          <a:p>
            <a:pPr indent="-341788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FF"/>
              </a:buClr>
              <a:buSzPct val="100000"/>
              <a:buChar char="-"/>
            </a:pPr>
            <a:r>
              <a:rPr lang="en" sz="2300">
                <a:solidFill>
                  <a:srgbClr val="0000FF"/>
                </a:solidFill>
              </a:rPr>
              <a:t>“Invisible” connection between scanner and the user interface</a:t>
            </a:r>
            <a:br>
              <a:rPr lang="en" sz="2300">
                <a:solidFill>
                  <a:srgbClr val="0000FF"/>
                </a:solidFill>
              </a:rPr>
            </a:br>
            <a:r>
              <a:rPr b="1" lang="en" sz="1867">
                <a:solidFill>
                  <a:srgbClr val="666666"/>
                </a:solidFill>
              </a:rPr>
              <a:t>Quickly</a:t>
            </a:r>
            <a:r>
              <a:rPr lang="en" sz="1867">
                <a:solidFill>
                  <a:srgbClr val="666666"/>
                </a:solidFill>
              </a:rPr>
              <a:t> </a:t>
            </a:r>
            <a:endParaRPr sz="1867">
              <a:solidFill>
                <a:srgbClr val="666666"/>
              </a:solidFill>
            </a:endParaRPr>
          </a:p>
          <a:p>
            <a:pPr indent="-341788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23154"/>
              <a:buChar char="-"/>
            </a:pPr>
            <a:r>
              <a:rPr lang="en" sz="1867">
                <a:solidFill>
                  <a:srgbClr val="666666"/>
                </a:solidFill>
              </a:rPr>
              <a:t>get images from the scanner to storage</a:t>
            </a:r>
            <a:endParaRPr sz="1867">
              <a:solidFill>
                <a:srgbClr val="666666"/>
              </a:solidFill>
            </a:endParaRPr>
          </a:p>
          <a:p>
            <a:pPr indent="-341788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23154"/>
              <a:buChar char="-"/>
            </a:pPr>
            <a:r>
              <a:rPr lang="en" sz="1867">
                <a:solidFill>
                  <a:srgbClr val="666666"/>
                </a:solidFill>
              </a:rPr>
              <a:t>process them (using AI)</a:t>
            </a:r>
            <a:endParaRPr sz="1867">
              <a:solidFill>
                <a:srgbClr val="666666"/>
              </a:solidFill>
            </a:endParaRPr>
          </a:p>
          <a:p>
            <a:pPr indent="-335998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16855"/>
              <a:buChar char="-"/>
            </a:pPr>
            <a:r>
              <a:rPr lang="en" sz="1867">
                <a:solidFill>
                  <a:srgbClr val="666666"/>
                </a:solidFill>
              </a:rPr>
              <a:t>visualize results</a:t>
            </a:r>
            <a:r>
              <a:rPr lang="en" sz="2417">
                <a:solidFill>
                  <a:srgbClr val="666666"/>
                </a:solidFill>
              </a:rPr>
              <a:t> </a:t>
            </a:r>
            <a:endParaRPr sz="2417">
              <a:solidFill>
                <a:srgbClr val="666666"/>
              </a:solidFill>
            </a:endParaRPr>
          </a:p>
          <a:p>
            <a:pPr indent="-34178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300">
                <a:solidFill>
                  <a:srgbClr val="0000FF"/>
                </a:solidFill>
              </a:rPr>
              <a:t>Ergonomy, clarity, reliability of the user interface (UX classics)</a:t>
            </a:r>
            <a:r>
              <a:rPr lang="en" sz="2300"/>
              <a:t> </a:t>
            </a:r>
            <a:endParaRPr sz="2300"/>
          </a:p>
          <a:p>
            <a:pPr indent="-341788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30721"/>
              <a:buChar char="-"/>
            </a:pPr>
            <a:r>
              <a:rPr lang="en" sz="1759">
                <a:solidFill>
                  <a:srgbClr val="666666"/>
                </a:solidFill>
              </a:rPr>
              <a:t>Single system for everything - LIS integration</a:t>
            </a:r>
            <a:endParaRPr sz="1759">
              <a:solidFill>
                <a:srgbClr val="666666"/>
              </a:solidFill>
            </a:endParaRPr>
          </a:p>
          <a:p>
            <a:pPr indent="-335998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24035"/>
              <a:buChar char="-"/>
            </a:pPr>
            <a:r>
              <a:rPr lang="en" sz="1759">
                <a:solidFill>
                  <a:srgbClr val="666666"/>
                </a:solidFill>
              </a:rPr>
              <a:t>Images rendered quickly</a:t>
            </a:r>
            <a:r>
              <a:rPr lang="en" sz="1975">
                <a:solidFill>
                  <a:srgbClr val="666666"/>
                </a:solidFill>
              </a:rPr>
              <a:t> </a:t>
            </a:r>
            <a:endParaRPr sz="1975">
              <a:solidFill>
                <a:srgbClr val="666666"/>
              </a:solidFill>
            </a:endParaRPr>
          </a:p>
          <a:p>
            <a:pPr indent="-341788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-"/>
            </a:pPr>
            <a:r>
              <a:rPr lang="en" sz="2300">
                <a:solidFill>
                  <a:srgbClr val="0000FF"/>
                </a:solidFill>
              </a:rPr>
              <a:t>Necessary tools at hand</a:t>
            </a:r>
            <a:endParaRPr sz="2300">
              <a:solidFill>
                <a:srgbClr val="0000FF"/>
              </a:solidFill>
            </a:endParaRPr>
          </a:p>
          <a:p>
            <a:pPr indent="-312658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93555"/>
              <a:buChar char="-"/>
            </a:pPr>
            <a:r>
              <a:rPr lang="en" sz="1825">
                <a:solidFill>
                  <a:srgbClr val="666666"/>
                </a:solidFill>
              </a:rPr>
              <a:t>Annotation, morphometry, area measurement tools</a:t>
            </a:r>
            <a:endParaRPr sz="1825">
              <a:solidFill>
                <a:srgbClr val="666666"/>
              </a:solidFill>
            </a:endParaRPr>
          </a:p>
          <a:p>
            <a:pPr indent="-312658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93555"/>
              <a:buChar char="-"/>
            </a:pPr>
            <a:r>
              <a:rPr lang="en" sz="1825">
                <a:solidFill>
                  <a:srgbClr val="666666"/>
                </a:solidFill>
              </a:rPr>
              <a:t>Reporting system (possibly </a:t>
            </a:r>
            <a:r>
              <a:rPr lang="en" sz="1825">
                <a:solidFill>
                  <a:srgbClr val="666666"/>
                </a:solidFill>
              </a:rPr>
              <a:t>pre filled</a:t>
            </a:r>
            <a:r>
              <a:rPr lang="en" sz="1825">
                <a:solidFill>
                  <a:srgbClr val="666666"/>
                </a:solidFill>
              </a:rPr>
              <a:t> by the AI system)</a:t>
            </a:r>
            <a:endParaRPr sz="1825">
              <a:solidFill>
                <a:srgbClr val="666666"/>
              </a:solidFill>
            </a:endParaRPr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0225" y="146725"/>
            <a:ext cx="1228525" cy="14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title"/>
          </p:nvPr>
        </p:nvSpPr>
        <p:spPr>
          <a:xfrm>
            <a:off x="4572000" y="215900"/>
            <a:ext cx="4503300" cy="505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deployment at MMCI</a:t>
            </a:r>
            <a:endParaRPr/>
          </a:p>
        </p:txBody>
      </p:sp>
      <p:sp>
        <p:nvSpPr>
          <p:cNvPr id="178" name="Google Shape;178;p28"/>
          <p:cNvSpPr txBox="1"/>
          <p:nvPr>
            <p:ph idx="2" type="body"/>
          </p:nvPr>
        </p:nvSpPr>
        <p:spPr>
          <a:xfrm>
            <a:off x="4572008" y="948474"/>
            <a:ext cx="4026000" cy="1390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" sz="1600"/>
              <a:t>Case browser</a:t>
            </a:r>
            <a:r>
              <a:rPr lang="en" sz="1600"/>
              <a:t> </a:t>
            </a:r>
            <a:endParaRPr sz="1600"/>
          </a:p>
          <a:p>
            <a:pPr indent="-330200" lvl="0" marL="457200" rtl="0" algn="l">
              <a:spcBef>
                <a:spcPts val="7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Execution of AI models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Metadata examination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Can be substituted by LIS</a:t>
            </a:r>
            <a:endParaRPr sz="1600"/>
          </a:p>
        </p:txBody>
      </p:sp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5425" y="2376800"/>
            <a:ext cx="5202601" cy="25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/>
          <p:nvPr>
            <p:ph idx="2" type="body"/>
          </p:nvPr>
        </p:nvSpPr>
        <p:spPr>
          <a:xfrm>
            <a:off x="252088" y="3263317"/>
            <a:ext cx="3369600" cy="1390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" sz="1600"/>
              <a:t>xOpat viewer</a:t>
            </a:r>
            <a:endParaRPr b="1" sz="1600"/>
          </a:p>
          <a:p>
            <a:pPr indent="-330200" lvl="0" marL="457200" rtl="0" algn="l">
              <a:spcBef>
                <a:spcPts val="7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Fast and reliable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Advance visualization of AI outputs, annotations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Mesurements, morphomentry</a:t>
            </a:r>
            <a:endParaRPr sz="1600"/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90750"/>
            <a:ext cx="4163348" cy="198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43612"/>
              <a:buFont typeface="Arial"/>
              <a:buNone/>
            </a:pPr>
            <a:r>
              <a:rPr lang="en" sz="2522"/>
              <a:t>Prototype d</a:t>
            </a:r>
            <a:r>
              <a:rPr lang="en" sz="2522"/>
              <a:t>eployment: </a:t>
            </a:r>
            <a:br>
              <a:rPr lang="en" sz="2522"/>
            </a:br>
            <a:r>
              <a:rPr lang="en" sz="2522"/>
              <a:t>What is expected from a clinical solution?</a:t>
            </a:r>
            <a:endParaRPr sz="3022"/>
          </a:p>
        </p:txBody>
      </p:sp>
      <p:sp>
        <p:nvSpPr>
          <p:cNvPr id="187" name="Google Shape;187;p29"/>
          <p:cNvSpPr txBox="1"/>
          <p:nvPr>
            <p:ph idx="1" type="body"/>
          </p:nvPr>
        </p:nvSpPr>
        <p:spPr>
          <a:xfrm>
            <a:off x="311700" y="15513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Institutional needs (laboratory, hospital)</a:t>
            </a:r>
            <a:endParaRPr sz="2300"/>
          </a:p>
          <a:p>
            <a:pPr indent="-374650" lvl="0" marL="457200" rtl="0" algn="l">
              <a:spcBef>
                <a:spcPts val="1200"/>
              </a:spcBef>
              <a:spcAft>
                <a:spcPts val="0"/>
              </a:spcAft>
              <a:buSzPts val="2300"/>
              <a:buChar char="-"/>
            </a:pPr>
            <a:r>
              <a:rPr lang="en" sz="2000">
                <a:solidFill>
                  <a:srgbClr val="0000FF"/>
                </a:solidFill>
              </a:rPr>
              <a:t>Security of processed data and access control</a:t>
            </a:r>
            <a:br>
              <a:rPr lang="en" sz="2000"/>
            </a:br>
            <a:r>
              <a:rPr lang="en" sz="1500">
                <a:solidFill>
                  <a:srgbClr val="666666"/>
                </a:solidFill>
              </a:rPr>
              <a:t>Dependent on the solution: Cloud vs on-premise (next slide)</a:t>
            </a:r>
            <a:endParaRPr sz="2000">
              <a:solidFill>
                <a:srgbClr val="666666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" sz="2000">
                <a:solidFill>
                  <a:srgbClr val="0000FF"/>
                </a:solidFill>
              </a:rPr>
              <a:t>Certification (ISO, MDR, IVDR)</a:t>
            </a:r>
            <a:br>
              <a:rPr lang="en" sz="2000"/>
            </a:br>
            <a:r>
              <a:rPr lang="en" sz="1500">
                <a:solidFill>
                  <a:srgbClr val="666666"/>
                </a:solidFill>
              </a:rPr>
              <a:t>For small startup: Expensive, complicated, opaque</a:t>
            </a:r>
            <a:r>
              <a:rPr lang="en" sz="2000"/>
              <a:t> </a:t>
            </a:r>
            <a:endParaRPr sz="20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" sz="2000">
                <a:solidFill>
                  <a:srgbClr val="0000FF"/>
                </a:solidFill>
              </a:rPr>
              <a:t>Integration with existing processes</a:t>
            </a:r>
            <a:br>
              <a:rPr lang="en" sz="2000"/>
            </a:br>
            <a:r>
              <a:rPr lang="en" sz="1500">
                <a:solidFill>
                  <a:srgbClr val="666666"/>
                </a:solidFill>
              </a:rPr>
              <a:t>Typically the most complicated part: User education, integration with other software solutions, cooperation of IT departments, etc.</a:t>
            </a:r>
            <a:endParaRPr sz="1500">
              <a:solidFill>
                <a:srgbClr val="666666"/>
              </a:solidFill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5796" y="336200"/>
            <a:ext cx="1268700" cy="121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deployment: Infrastructure setup</a:t>
            </a:r>
            <a:endParaRPr/>
          </a:p>
        </p:txBody>
      </p:sp>
      <p:pic>
        <p:nvPicPr>
          <p:cNvPr id="194" name="Google Shape;194;p30" title="DP LIS setup.draw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200" y="1036925"/>
            <a:ext cx="5783600" cy="3647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 txBox="1"/>
          <p:nvPr/>
        </p:nvSpPr>
        <p:spPr>
          <a:xfrm>
            <a:off x="692800" y="4707125"/>
            <a:ext cx="57102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Question: Have all this on-premise or in cloud?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/>
              <a:t>Prototype deployment: </a:t>
            </a:r>
            <a:r>
              <a:rPr lang="en" sz="2120"/>
              <a:t>Self-managed vs cloud-based infrastructure</a:t>
            </a:r>
            <a:endParaRPr sz="2120"/>
          </a:p>
        </p:txBody>
      </p:sp>
      <p:sp>
        <p:nvSpPr>
          <p:cNvPr id="201" name="Google Shape;201;p31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Self-managed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en">
                <a:solidFill>
                  <a:srgbClr val="38761D"/>
                </a:solidFill>
              </a:rPr>
              <a:t>Complete control over the data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en">
                <a:solidFill>
                  <a:srgbClr val="38761D"/>
                </a:solidFill>
              </a:rPr>
              <a:t>Easier security measures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en">
                <a:solidFill>
                  <a:srgbClr val="38761D"/>
                </a:solidFill>
              </a:rPr>
              <a:t>Fast access to the data </a:t>
            </a:r>
            <a:br>
              <a:rPr lang="en">
                <a:solidFill>
                  <a:srgbClr val="38761D"/>
                </a:solidFill>
              </a:rPr>
            </a:br>
            <a:r>
              <a:rPr lang="en">
                <a:solidFill>
                  <a:srgbClr val="38761D"/>
                </a:solidFill>
              </a:rPr>
              <a:t>(short network travel time)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en">
                <a:solidFill>
                  <a:srgbClr val="38761D"/>
                </a:solidFill>
              </a:rPr>
              <a:t>Possible to optimize costs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800"/>
              <a:buChar char="-"/>
            </a:pPr>
            <a:r>
              <a:rPr lang="en">
                <a:solidFill>
                  <a:srgbClr val="980000"/>
                </a:solidFill>
              </a:rPr>
              <a:t>Requires </a:t>
            </a:r>
            <a:r>
              <a:rPr lang="en">
                <a:solidFill>
                  <a:srgbClr val="980000"/>
                </a:solidFill>
              </a:rPr>
              <a:t>dedicated</a:t>
            </a:r>
            <a:r>
              <a:rPr lang="en">
                <a:solidFill>
                  <a:srgbClr val="980000"/>
                </a:solidFill>
              </a:rPr>
              <a:t> personnel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02" name="Google Shape;202;p31"/>
          <p:cNvSpPr txBox="1"/>
          <p:nvPr>
            <p:ph idx="1" type="body"/>
          </p:nvPr>
        </p:nvSpPr>
        <p:spPr>
          <a:xfrm>
            <a:off x="4387700" y="1977175"/>
            <a:ext cx="4713000" cy="25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Cloud-based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en">
                <a:solidFill>
                  <a:srgbClr val="38761D"/>
                </a:solidFill>
              </a:rPr>
              <a:t>Hardware managed for you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en">
                <a:solidFill>
                  <a:srgbClr val="38761D"/>
                </a:solidFill>
              </a:rPr>
              <a:t>Dedicated technicians not needed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-"/>
            </a:pPr>
            <a:r>
              <a:rPr lang="en">
                <a:solidFill>
                  <a:srgbClr val="38761D"/>
                </a:solidFill>
              </a:rPr>
              <a:t>Complex services such as backups, disaster recovery, etc.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800"/>
              <a:buChar char="-"/>
            </a:pPr>
            <a:r>
              <a:rPr lang="en">
                <a:solidFill>
                  <a:srgbClr val="980000"/>
                </a:solidFill>
              </a:rPr>
              <a:t>Secure clouds are expensive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203" name="Google Shape;20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8050" y="4026550"/>
            <a:ext cx="1408123" cy="93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3925" y="1106675"/>
            <a:ext cx="2098374" cy="113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Smooth integration</a:t>
            </a:r>
            <a:endParaRPr/>
          </a:p>
        </p:txBody>
      </p:sp>
      <p:sp>
        <p:nvSpPr>
          <p:cNvPr id="210" name="Google Shape;210;p32"/>
          <p:cNvSpPr txBox="1"/>
          <p:nvPr>
            <p:ph idx="1" type="body"/>
          </p:nvPr>
        </p:nvSpPr>
        <p:spPr>
          <a:xfrm>
            <a:off x="311700" y="1152475"/>
            <a:ext cx="8520600" cy="36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Multiple separate applications</a:t>
            </a:r>
            <a:r>
              <a:rPr lang="en"/>
              <a:t>: C</a:t>
            </a:r>
            <a:r>
              <a:rPr lang="en"/>
              <a:t>umbersome, annoying, and potentially dangerous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Few providers manage to deliver smooth integration with LIS/NIS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xOpat viewer</a:t>
            </a:r>
            <a:r>
              <a:rPr lang="en"/>
              <a:t> is </a:t>
            </a:r>
            <a:r>
              <a:rPr b="1" i="1" lang="en"/>
              <a:t>lightweight and web-based</a:t>
            </a:r>
            <a:r>
              <a:rPr lang="en"/>
              <a:t> </a:t>
            </a:r>
            <a:br>
              <a:rPr lang="en"/>
            </a:br>
            <a:r>
              <a:rPr lang="en"/>
              <a:t>-&gt; ready for integration with larger systems</a:t>
            </a:r>
            <a:br>
              <a:rPr lang="en"/>
            </a:br>
            <a:br>
              <a:rPr lang="en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First integrated solution with DS Soft Olomouc was developed in </a:t>
            </a:r>
            <a:r>
              <a:rPr b="1" lang="en">
                <a:solidFill>
                  <a:srgbClr val="980000"/>
                </a:solidFill>
              </a:rPr>
              <a:t>two weeks</a:t>
            </a:r>
            <a:r>
              <a:rPr lang="en"/>
              <a:t>!</a:t>
            </a:r>
            <a:endParaRPr/>
          </a:p>
        </p:txBody>
      </p:sp>
      <p:pic>
        <p:nvPicPr>
          <p:cNvPr id="211" name="Google Shape;211;p32" title="logo-transparent-fill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4448" y="247925"/>
            <a:ext cx="2447850" cy="7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7675" y="2187875"/>
            <a:ext cx="3504627" cy="172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in Digital Pathology</a:t>
            </a:r>
            <a:endParaRPr/>
          </a:p>
        </p:txBody>
      </p:sp>
      <p:sp>
        <p:nvSpPr>
          <p:cNvPr id="218" name="Google Shape;218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Needs to be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Developed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Trained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Deployed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Monetized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How to do the above in a university research group and a small startup?</a:t>
            </a:r>
            <a:endParaRPr/>
          </a:p>
        </p:txBody>
      </p:sp>
      <p:pic>
        <p:nvPicPr>
          <p:cNvPr id="219" name="Google Shape;21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7400" y="949200"/>
            <a:ext cx="1616749" cy="10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5925" y="1823600"/>
            <a:ext cx="1711000" cy="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5200" y="2394434"/>
            <a:ext cx="1711001" cy="93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6300" y="3066100"/>
            <a:ext cx="1724391" cy="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67313" y="1627263"/>
            <a:ext cx="399786" cy="39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67325" y="2201525"/>
            <a:ext cx="399786" cy="39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67325" y="2786050"/>
            <a:ext cx="399786" cy="399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market - AI company view</a:t>
            </a:r>
            <a:endParaRPr/>
          </a:p>
        </p:txBody>
      </p:sp>
      <p:sp>
        <p:nvSpPr>
          <p:cNvPr id="231" name="Google Shape;231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usual </a:t>
            </a:r>
            <a:r>
              <a:rPr b="1" lang="en">
                <a:solidFill>
                  <a:srgbClr val="FF0000"/>
                </a:solidFill>
              </a:rPr>
              <a:t>clients</a:t>
            </a:r>
            <a:endParaRPr b="1">
              <a:solidFill>
                <a:srgbClr val="FF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Hospitals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Private labs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usual </a:t>
            </a:r>
            <a:r>
              <a:rPr b="1" lang="en">
                <a:solidFill>
                  <a:srgbClr val="0000FF"/>
                </a:solidFill>
              </a:rPr>
              <a:t>providers</a:t>
            </a:r>
            <a:endParaRPr b="1"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Scanner </a:t>
            </a:r>
            <a:r>
              <a:rPr lang="en"/>
              <a:t>manufacturers (Roche, Leica)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Companies from related disciplines (Sectra, Dedalus, Fujifilm)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Startups and dedicated companies (Ibex, Proscia, Smart In Media, Pathozoom)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Majority of LIS/NIS providers did NOT jump in yet!</a:t>
            </a:r>
            <a:br>
              <a:rPr lang="en"/>
            </a:b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</a:t>
            </a:r>
            <a:r>
              <a:rPr b="1" lang="en"/>
              <a:t>market</a:t>
            </a:r>
            <a:r>
              <a:rPr lang="en"/>
              <a:t> is relatively </a:t>
            </a:r>
            <a:r>
              <a:rPr b="1" lang="en"/>
              <a:t>small</a:t>
            </a:r>
            <a:r>
              <a:rPr lang="en"/>
              <a:t> - compared, e.g., with radiology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"/>
              <a:t>Specialized</a:t>
            </a:r>
            <a:r>
              <a:rPr lang="en"/>
              <a:t> - only larger institutions have pathology departments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Tender based acquisition in state-owned hospitals</a:t>
            </a:r>
            <a:endParaRPr/>
          </a:p>
        </p:txBody>
      </p:sp>
      <p:pic>
        <p:nvPicPr>
          <p:cNvPr id="232" name="Google Shape;2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5500" y="1152475"/>
            <a:ext cx="487680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We Are</a:t>
            </a:r>
            <a:endParaRPr/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1152475"/>
            <a:ext cx="6039000" cy="37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RationAI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research group at Masaryk University (in Brno)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8 senior members, approx. 20 students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Research in AI in digital pathology, especially explainable methods and clinically relevant problems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Collaboration with MMCI, IKEM, Med Uni Graz, FN Brno, etc.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AigoPath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startup closely related to RationAI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"/>
              <a:t>Product</a:t>
            </a:r>
            <a:r>
              <a:rPr lang="en"/>
              <a:t>: xOpat viewer enhanced with AI tools</a:t>
            </a:r>
            <a:endParaRPr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2525" y="1682175"/>
            <a:ext cx="2326249" cy="55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 title="logo-transparent-fille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0923" y="4079325"/>
            <a:ext cx="2447850" cy="7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Institutional issues when buying DP (AI) solution</a:t>
            </a:r>
            <a:endParaRPr/>
          </a:p>
        </p:txBody>
      </p:sp>
      <p:sp>
        <p:nvSpPr>
          <p:cNvPr id="238" name="Google Shape;238;p35"/>
          <p:cNvSpPr txBox="1"/>
          <p:nvPr>
            <p:ph idx="1" type="body"/>
          </p:nvPr>
        </p:nvSpPr>
        <p:spPr>
          <a:xfrm>
            <a:off x="311700" y="1152475"/>
            <a:ext cx="8520600" cy="35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495">
                <a:solidFill>
                  <a:srgbClr val="0000FF"/>
                </a:solidFill>
              </a:rPr>
              <a:t>Which scanner to get</a:t>
            </a:r>
            <a:r>
              <a:rPr lang="en" sz="1495">
                <a:solidFill>
                  <a:srgbClr val="0000FF"/>
                </a:solidFill>
              </a:rPr>
              <a:t>?</a:t>
            </a:r>
            <a:endParaRPr sz="1495">
              <a:solidFill>
                <a:srgbClr val="0000FF"/>
              </a:solidFill>
            </a:endParaRPr>
          </a:p>
          <a:p>
            <a:pPr indent="-32353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-"/>
            </a:pPr>
            <a:r>
              <a:rPr lang="en" sz="1495"/>
              <a:t>Expensive, long-term purchase</a:t>
            </a:r>
            <a:endParaRPr sz="1495"/>
          </a:p>
          <a:p>
            <a:pPr indent="-32353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-"/>
            </a:pPr>
            <a:r>
              <a:rPr lang="en" sz="1495"/>
              <a:t>Can be borrowed for a trial</a:t>
            </a:r>
            <a:endParaRPr sz="1495"/>
          </a:p>
          <a:p>
            <a:pPr indent="-32353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-"/>
            </a:pPr>
            <a:r>
              <a:rPr lang="en" sz="1495"/>
              <a:t>Who will operate it</a:t>
            </a:r>
            <a:endParaRPr sz="149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495">
                <a:solidFill>
                  <a:srgbClr val="0000FF"/>
                </a:solidFill>
              </a:rPr>
              <a:t>How much data will we work with?</a:t>
            </a:r>
            <a:endParaRPr sz="1495">
              <a:solidFill>
                <a:srgbClr val="0000FF"/>
              </a:solidFill>
            </a:endParaRPr>
          </a:p>
          <a:p>
            <a:pPr indent="-32353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-"/>
            </a:pPr>
            <a:r>
              <a:rPr lang="en" sz="1495"/>
              <a:t>Slides per day, gigabytes</a:t>
            </a:r>
            <a:endParaRPr sz="1495"/>
          </a:p>
          <a:p>
            <a:pPr indent="-32353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-"/>
            </a:pPr>
            <a:r>
              <a:rPr lang="en" sz="1495"/>
              <a:t>Scanner and storage space</a:t>
            </a:r>
            <a:endParaRPr sz="1495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495">
                <a:solidFill>
                  <a:srgbClr val="0000FF"/>
                </a:solidFill>
              </a:rPr>
              <a:t>Where to keep the digital images?</a:t>
            </a:r>
            <a:endParaRPr sz="1495">
              <a:solidFill>
                <a:srgbClr val="0000FF"/>
              </a:solidFill>
            </a:endParaRPr>
          </a:p>
          <a:p>
            <a:pPr indent="-32353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-"/>
            </a:pPr>
            <a:r>
              <a:rPr lang="en" sz="1495"/>
              <a:t>Self-managed in-house servers</a:t>
            </a:r>
            <a:endParaRPr sz="1495"/>
          </a:p>
          <a:p>
            <a:pPr indent="-32353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-"/>
            </a:pPr>
            <a:r>
              <a:rPr lang="en" sz="1495"/>
              <a:t>Cloud storage (or even compute)</a:t>
            </a:r>
            <a:endParaRPr sz="149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495">
                <a:solidFill>
                  <a:srgbClr val="0000FF"/>
                </a:solidFill>
              </a:rPr>
              <a:t>How users will access the digital slides?</a:t>
            </a:r>
            <a:endParaRPr sz="1495">
              <a:solidFill>
                <a:srgbClr val="0000FF"/>
              </a:solidFill>
            </a:endParaRPr>
          </a:p>
          <a:p>
            <a:pPr indent="-32353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-"/>
            </a:pPr>
            <a:r>
              <a:rPr lang="en" sz="1495"/>
              <a:t>Access from home or purely on-site?</a:t>
            </a:r>
            <a:endParaRPr sz="1495"/>
          </a:p>
          <a:p>
            <a:pPr indent="-32353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-"/>
            </a:pPr>
            <a:r>
              <a:rPr lang="en" sz="1495"/>
              <a:t>On-site network capacity must be sufficient</a:t>
            </a:r>
            <a:endParaRPr sz="1495"/>
          </a:p>
          <a:p>
            <a:pPr indent="-32353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95"/>
              <a:buChar char="-"/>
            </a:pPr>
            <a:r>
              <a:rPr lang="en" sz="1495"/>
              <a:t>Hospital security allowing remote access </a:t>
            </a:r>
            <a:endParaRPr sz="1495"/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6100" y="1295625"/>
            <a:ext cx="2350074" cy="132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Institutional issues when buying DP (AI) solution</a:t>
            </a:r>
            <a:endParaRPr/>
          </a:p>
        </p:txBody>
      </p:sp>
      <p:sp>
        <p:nvSpPr>
          <p:cNvPr id="245" name="Google Shape;245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FF"/>
                </a:solidFill>
              </a:rPr>
              <a:t>From whom to get the software?</a:t>
            </a:r>
            <a:endParaRPr sz="1500">
              <a:solidFill>
                <a:srgbClr val="0000FF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Large differences in service and products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Scanner manufacturers vs sw only companies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Large companies often less amenable to customizations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Localization, customer support</a:t>
            </a:r>
            <a:endParaRPr sz="15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FF"/>
                </a:solidFill>
              </a:rPr>
              <a:t>Is LIS/NIS integration desirable?</a:t>
            </a:r>
            <a:endParaRPr sz="1500">
              <a:solidFill>
                <a:srgbClr val="0000FF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W</a:t>
            </a:r>
            <a:r>
              <a:rPr lang="en" sz="1500"/>
              <a:t>illingness of vendors to </a:t>
            </a:r>
            <a:r>
              <a:rPr lang="en" sz="1500"/>
              <a:t>accommodate</a:t>
            </a:r>
            <a:r>
              <a:rPr lang="en" sz="1500"/>
              <a:t> other vendors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Smaller providers usually more flexible and cheaper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Larger providers offer more complex services</a:t>
            </a:r>
            <a:endParaRPr sz="1500"/>
          </a:p>
        </p:txBody>
      </p:sp>
      <p:pic>
        <p:nvPicPr>
          <p:cNvPr id="246" name="Google Shape;2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6100" y="1295625"/>
            <a:ext cx="2350074" cy="132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252" name="Google Shape;252;p37"/>
          <p:cNvSpPr txBox="1"/>
          <p:nvPr>
            <p:ph idx="1" type="body"/>
          </p:nvPr>
        </p:nvSpPr>
        <p:spPr>
          <a:xfrm>
            <a:off x="311700" y="1152475"/>
            <a:ext cx="8390400" cy="15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18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95"/>
              <a:buChar char="●"/>
            </a:pPr>
            <a:r>
              <a:rPr lang="en" sz="1395"/>
              <a:t>We have considered </a:t>
            </a:r>
            <a:r>
              <a:rPr b="1" lang="en" sz="1395"/>
              <a:t>challenges</a:t>
            </a:r>
            <a:r>
              <a:rPr lang="en" sz="1395"/>
              <a:t> and </a:t>
            </a:r>
            <a:r>
              <a:rPr b="1" lang="en" sz="1395"/>
              <a:t>opportunities</a:t>
            </a:r>
            <a:r>
              <a:rPr lang="en" sz="1395"/>
              <a:t> encountered by a small research group and a small </a:t>
            </a:r>
            <a:r>
              <a:rPr lang="en" sz="1395"/>
              <a:t>company</a:t>
            </a:r>
            <a:r>
              <a:rPr lang="en" sz="1395"/>
              <a:t> in AI in digital pathology</a:t>
            </a:r>
            <a:endParaRPr sz="1395"/>
          </a:p>
          <a:p>
            <a:pPr indent="-31718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95"/>
              <a:buChar char="●"/>
            </a:pPr>
            <a:r>
              <a:rPr lang="en" sz="1395"/>
              <a:t>The </a:t>
            </a:r>
            <a:r>
              <a:rPr lang="en" sz="1395">
                <a:solidFill>
                  <a:srgbClr val="980000"/>
                </a:solidFill>
              </a:rPr>
              <a:t>research</a:t>
            </a:r>
            <a:r>
              <a:rPr lang="en" sz="1395"/>
              <a:t> in the area is much faster than </a:t>
            </a:r>
            <a:r>
              <a:rPr lang="en" sz="1395">
                <a:solidFill>
                  <a:srgbClr val="0000FF"/>
                </a:solidFill>
              </a:rPr>
              <a:t>testing, deployment, certification, and market release</a:t>
            </a:r>
            <a:endParaRPr sz="1395">
              <a:solidFill>
                <a:srgbClr val="0000FF"/>
              </a:solidFill>
            </a:endParaRPr>
          </a:p>
          <a:p>
            <a:pPr indent="-31718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95"/>
              <a:buChar char="●"/>
            </a:pPr>
            <a:r>
              <a:rPr lang="en" sz="1395"/>
              <a:t>AI will assist digital pathology only when sensibly integrated within processes of pathology departments and labs</a:t>
            </a:r>
            <a:endParaRPr sz="1627"/>
          </a:p>
        </p:txBody>
      </p:sp>
      <p:sp>
        <p:nvSpPr>
          <p:cNvPr id="253" name="Google Shape;253;p37"/>
          <p:cNvSpPr txBox="1"/>
          <p:nvPr/>
        </p:nvSpPr>
        <p:spPr>
          <a:xfrm>
            <a:off x="1259625" y="3323738"/>
            <a:ext cx="3000000" cy="8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Now comes LLM based </a:t>
            </a:r>
            <a:r>
              <a:rPr b="1" lang="en" sz="2100">
                <a:solidFill>
                  <a:schemeClr val="dk2"/>
                </a:solidFill>
              </a:rPr>
              <a:t>Agentic AI</a:t>
            </a:r>
            <a:r>
              <a:rPr lang="en" sz="2100">
                <a:solidFill>
                  <a:schemeClr val="dk2"/>
                </a:solidFill>
              </a:rPr>
              <a:t> !</a:t>
            </a:r>
            <a:endParaRPr/>
          </a:p>
        </p:txBody>
      </p:sp>
      <p:pic>
        <p:nvPicPr>
          <p:cNvPr id="254" name="Google Shape;25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2150" y="3086225"/>
            <a:ext cx="2709299" cy="135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412750" y="263125"/>
            <a:ext cx="182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AI in DP</a:t>
            </a:r>
            <a:endParaRPr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038" y="1184950"/>
            <a:ext cx="2114976" cy="2348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2437" y="181325"/>
            <a:ext cx="5995524" cy="4356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18"/>
          <p:cNvCxnSpPr/>
          <p:nvPr/>
        </p:nvCxnSpPr>
        <p:spPr>
          <a:xfrm flipH="1">
            <a:off x="1875788" y="2199650"/>
            <a:ext cx="1705500" cy="1431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91" name="Google Shape;91;p18"/>
          <p:cNvSpPr txBox="1"/>
          <p:nvPr/>
        </p:nvSpPr>
        <p:spPr>
          <a:xfrm>
            <a:off x="192000" y="4642375"/>
            <a:ext cx="8639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AI </a:t>
            </a:r>
            <a:r>
              <a:rPr lang="en" sz="1800"/>
              <a:t>learns from data</a:t>
            </a:r>
            <a:r>
              <a:rPr lang="en" sz="1800"/>
              <a:t>: Here microscopic images (WSI) of tissue labeled with cancer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in Digital Pathology</a:t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Needs to be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Trained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Deployed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Monetized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How to do the above in a university research group and a small startup?</a:t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7400" y="949200"/>
            <a:ext cx="1616749" cy="10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5925" y="1823600"/>
            <a:ext cx="1711000" cy="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5200" y="2394434"/>
            <a:ext cx="1711001" cy="93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6300" y="3066100"/>
            <a:ext cx="1724391" cy="9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Typical AI training workflow - the research group</a:t>
            </a:r>
            <a:endParaRPr/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311700" y="1017725"/>
            <a:ext cx="8520600" cy="41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8571"/>
              <a:buChar char="●"/>
            </a:pPr>
            <a:r>
              <a:rPr lang="en"/>
              <a:t>The </a:t>
            </a:r>
            <a:r>
              <a:rPr b="1" lang="en">
                <a:solidFill>
                  <a:srgbClr val="980000"/>
                </a:solidFill>
              </a:rPr>
              <a:t>pathologist</a:t>
            </a:r>
            <a:r>
              <a:rPr lang="en">
                <a:solidFill>
                  <a:srgbClr val="980000"/>
                </a:solidFill>
              </a:rPr>
              <a:t> </a:t>
            </a:r>
            <a:r>
              <a:rPr b="1" lang="en">
                <a:solidFill>
                  <a:srgbClr val="980000"/>
                </a:solidFill>
              </a:rPr>
              <a:t>formulates</a:t>
            </a:r>
            <a:r>
              <a:rPr lang="en"/>
              <a:t> the </a:t>
            </a:r>
            <a:r>
              <a:rPr b="1" lang="en">
                <a:solidFill>
                  <a:srgbClr val="980000"/>
                </a:solidFill>
              </a:rPr>
              <a:t>medical problem</a:t>
            </a:r>
            <a:br>
              <a:rPr lang="en"/>
            </a:br>
            <a:r>
              <a:rPr lang="en" sz="1400"/>
              <a:t>E.g. detect prostate cancer in whole-slide images (WSI) of prostate needle biopsies</a:t>
            </a:r>
            <a:endParaRPr sz="1400"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6993"/>
              <a:buChar char="●"/>
            </a:pPr>
            <a:r>
              <a:rPr lang="en"/>
              <a:t>The </a:t>
            </a:r>
            <a:r>
              <a:rPr b="1" lang="en">
                <a:solidFill>
                  <a:srgbClr val="980000"/>
                </a:solidFill>
              </a:rPr>
              <a:t>pathologist selects</a:t>
            </a:r>
            <a:r>
              <a:rPr lang="en"/>
              <a:t> the appropriate </a:t>
            </a:r>
            <a:r>
              <a:rPr b="1" lang="en">
                <a:solidFill>
                  <a:srgbClr val="980000"/>
                </a:solidFill>
              </a:rPr>
              <a:t>cases/slides</a:t>
            </a:r>
            <a:r>
              <a:rPr lang="en"/>
              <a:t> for AI training</a:t>
            </a:r>
            <a:br>
              <a:rPr lang="en"/>
            </a:br>
            <a:r>
              <a:rPr lang="en" sz="1682">
                <a:solidFill>
                  <a:srgbClr val="0000FF"/>
                </a:solidFill>
              </a:rPr>
              <a:t>Cooperation of IT experts and pathologists … </a:t>
            </a:r>
            <a:br>
              <a:rPr lang="en" sz="1682">
                <a:solidFill>
                  <a:srgbClr val="0000FF"/>
                </a:solidFill>
              </a:rPr>
            </a:br>
            <a:r>
              <a:rPr lang="en" sz="1682">
                <a:solidFill>
                  <a:srgbClr val="0000FF"/>
                </a:solidFill>
              </a:rPr>
              <a:t>IT experts do not understand pathology the pathologists are short of time</a:t>
            </a:r>
            <a:endParaRPr sz="1682">
              <a:solidFill>
                <a:srgbClr val="0000FF"/>
              </a:solidFill>
            </a:endParaRPr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</a:t>
            </a:r>
            <a:r>
              <a:rPr lang="en">
                <a:solidFill>
                  <a:srgbClr val="980000"/>
                </a:solidFill>
              </a:rPr>
              <a:t>slides</a:t>
            </a:r>
            <a:r>
              <a:rPr lang="en"/>
              <a:t> are </a:t>
            </a:r>
            <a:r>
              <a:rPr b="1" lang="en">
                <a:solidFill>
                  <a:srgbClr val="980000"/>
                </a:solidFill>
              </a:rPr>
              <a:t>scanned</a:t>
            </a:r>
            <a:r>
              <a:rPr lang="en"/>
              <a:t> </a:t>
            </a:r>
            <a:endParaRPr/>
          </a:p>
          <a:p>
            <a:pPr indent="-323532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16"/>
              <a:t>No standard of WSI format (DICOM, MIRAX, SVS, NDPI, VSI, new proprietary formats)</a:t>
            </a:r>
            <a:br>
              <a:rPr lang="en" sz="1616"/>
            </a:br>
            <a:r>
              <a:rPr lang="en" sz="1616">
                <a:solidFill>
                  <a:srgbClr val="0000FF"/>
                </a:solidFill>
              </a:rPr>
              <a:t>small group/company does not have official access to the formats</a:t>
            </a:r>
            <a:endParaRPr>
              <a:solidFill>
                <a:srgbClr val="0000FF"/>
              </a:solidFill>
            </a:endParaRPr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resulting data transfered to safe storage</a:t>
            </a:r>
            <a:endParaRPr/>
          </a:p>
          <a:p>
            <a:pPr indent="-310832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smaller projects = thousands of WSI (</a:t>
            </a:r>
            <a:r>
              <a:rPr b="1" lang="en"/>
              <a:t>terabytes</a:t>
            </a:r>
            <a:r>
              <a:rPr lang="en"/>
              <a:t>)</a:t>
            </a:r>
            <a:endParaRPr/>
          </a:p>
          <a:p>
            <a:pPr indent="-310832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large projects = hundreds of thousands/millions of WSI (</a:t>
            </a:r>
            <a:r>
              <a:rPr b="1" lang="en"/>
              <a:t>petabytes</a:t>
            </a:r>
            <a:r>
              <a:rPr lang="en"/>
              <a:t>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AI </a:t>
            </a:r>
            <a:r>
              <a:rPr i="1" lang="en"/>
              <a:t>trained, evaluated, visualized</a:t>
            </a:r>
            <a:r>
              <a:rPr lang="en"/>
              <a:t> -&gt; feedback from the </a:t>
            </a:r>
            <a:r>
              <a:rPr b="1" lang="en">
                <a:solidFill>
                  <a:srgbClr val="980000"/>
                </a:solidFill>
              </a:rPr>
              <a:t>pathologist</a:t>
            </a:r>
            <a:endParaRPr i="1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1688" y="1107100"/>
            <a:ext cx="6019800" cy="315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 rotWithShape="1">
          <a:blip r:embed="rId4">
            <a:alphaModFix/>
          </a:blip>
          <a:srcRect b="30671" l="17018" r="16399" t="31152"/>
          <a:stretch/>
        </p:blipFill>
        <p:spPr>
          <a:xfrm>
            <a:off x="5752025" y="4265700"/>
            <a:ext cx="2016726" cy="7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8888" y="4246513"/>
            <a:ext cx="1509975" cy="80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 rotWithShape="1">
          <a:blip r:embed="rId6">
            <a:alphaModFix/>
          </a:blip>
          <a:srcRect b="23085" l="8511" r="9088" t="23723"/>
          <a:stretch/>
        </p:blipFill>
        <p:spPr>
          <a:xfrm>
            <a:off x="3390575" y="133825"/>
            <a:ext cx="1253471" cy="80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 rotWithShape="1">
          <a:blip r:embed="rId7">
            <a:alphaModFix/>
          </a:blip>
          <a:srcRect b="42124" l="32849" r="25778" t="28295"/>
          <a:stretch/>
        </p:blipFill>
        <p:spPr>
          <a:xfrm>
            <a:off x="4871925" y="85800"/>
            <a:ext cx="979325" cy="90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 rotWithShape="1">
          <a:blip r:embed="rId8">
            <a:alphaModFix/>
          </a:blip>
          <a:srcRect b="8479" l="15851" r="15940" t="9834"/>
          <a:stretch/>
        </p:blipFill>
        <p:spPr>
          <a:xfrm>
            <a:off x="6615207" y="68938"/>
            <a:ext cx="1153542" cy="93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 rotWithShape="1">
          <a:blip r:embed="rId9">
            <a:alphaModFix/>
          </a:blip>
          <a:srcRect b="20302" l="8862" r="10126" t="20592"/>
          <a:stretch/>
        </p:blipFill>
        <p:spPr>
          <a:xfrm>
            <a:off x="759988" y="2749200"/>
            <a:ext cx="1240719" cy="90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3575" y="1675228"/>
            <a:ext cx="1153550" cy="79777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/>
          <p:nvPr/>
        </p:nvSpPr>
        <p:spPr>
          <a:xfrm>
            <a:off x="95725" y="4616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  <a:highlight>
                  <a:srgbClr val="FAFAFA"/>
                </a:highlight>
              </a:rPr>
              <a:t>BioMedAI TWINNING project</a:t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7225" y="386575"/>
            <a:ext cx="2326249" cy="55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452438" y="404813"/>
            <a:ext cx="8239200" cy="538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results of RationAI</a:t>
            </a:r>
            <a:endParaRPr/>
          </a:p>
        </p:txBody>
      </p:sp>
      <p:sp>
        <p:nvSpPr>
          <p:cNvPr id="127" name="Google Shape;127;p22"/>
          <p:cNvSpPr txBox="1"/>
          <p:nvPr>
            <p:ph idx="2" type="body"/>
          </p:nvPr>
        </p:nvSpPr>
        <p:spPr>
          <a:xfrm>
            <a:off x="452450" y="1106675"/>
            <a:ext cx="8239200" cy="3957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 lnSpcReduction="1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783"/>
              <a:t>Cancer segmentation</a:t>
            </a:r>
            <a:endParaRPr sz="1783"/>
          </a:p>
          <a:p>
            <a:pPr indent="-34187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1784"/>
              <a:buChar char="●"/>
            </a:pPr>
            <a:r>
              <a:rPr i="1" lang="en" sz="1783"/>
              <a:t>Prostate, breast, colon </a:t>
            </a:r>
            <a:r>
              <a:rPr lang="en" sz="1783"/>
              <a:t>tumor segmentation</a:t>
            </a:r>
            <a:endParaRPr sz="1783"/>
          </a:p>
          <a:p>
            <a:pPr indent="-3418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84"/>
              <a:buChar char="●"/>
            </a:pPr>
            <a:r>
              <a:rPr lang="en" sz="1783"/>
              <a:t>Explainable</a:t>
            </a:r>
            <a:endParaRPr sz="1783"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1783"/>
              <a:t>Using foundation models </a:t>
            </a:r>
            <a:br>
              <a:rPr lang="en" sz="1783"/>
            </a:br>
            <a:r>
              <a:rPr lang="en" sz="1459"/>
              <a:t>Prov-GigaPath, etc.</a:t>
            </a:r>
            <a:endParaRPr sz="1459"/>
          </a:p>
          <a:p>
            <a:pPr indent="-3418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84"/>
              <a:buChar char="●"/>
            </a:pPr>
            <a:r>
              <a:rPr lang="en" sz="1783"/>
              <a:t>Tested on multi-centric data</a:t>
            </a:r>
            <a:endParaRPr sz="1783"/>
          </a:p>
          <a:p>
            <a:pPr indent="0" lvl="0" marL="0" rtl="0" algn="l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700"/>
              <a:t>Epithelium segmentation</a:t>
            </a:r>
            <a:endParaRPr sz="1700"/>
          </a:p>
          <a:p>
            <a:pPr indent="-361950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2100"/>
              <a:buChar char="●"/>
            </a:pPr>
            <a:r>
              <a:rPr lang="en" sz="1700"/>
              <a:t>Trained on double stained WSI </a:t>
            </a:r>
            <a:br>
              <a:rPr lang="en" sz="1700"/>
            </a:br>
            <a:r>
              <a:rPr lang="en" sz="1375"/>
              <a:t>H&amp;E, </a:t>
            </a:r>
            <a:r>
              <a:rPr lang="en" sz="1375"/>
              <a:t>cytokeratin</a:t>
            </a:r>
            <a:endParaRPr sz="1375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Various types of tissue, reliable, (relatively) precise</a:t>
            </a:r>
            <a:endParaRPr sz="1700"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3441" y="943025"/>
            <a:ext cx="2568210" cy="21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9850" y="2902434"/>
            <a:ext cx="2568201" cy="1926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452438" y="404813"/>
            <a:ext cx="8239200" cy="5382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results of RationAI</a:t>
            </a:r>
            <a:endParaRPr/>
          </a:p>
        </p:txBody>
      </p:sp>
      <p:sp>
        <p:nvSpPr>
          <p:cNvPr id="135" name="Google Shape;135;p23"/>
          <p:cNvSpPr txBox="1"/>
          <p:nvPr>
            <p:ph idx="2" type="body"/>
          </p:nvPr>
        </p:nvSpPr>
        <p:spPr>
          <a:xfrm>
            <a:off x="452450" y="1106677"/>
            <a:ext cx="8239200" cy="35826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 sz="1800"/>
              <a:t>Ki-67 proliferation index estimator in ROI</a:t>
            </a:r>
            <a:endParaRPr sz="1800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Trained on clinical data </a:t>
            </a:r>
            <a:br>
              <a:rPr lang="en" sz="1800"/>
            </a:br>
            <a:r>
              <a:rPr lang="en" sz="1800"/>
              <a:t>no manual annotation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More precise than usual </a:t>
            </a:r>
            <a:br>
              <a:rPr lang="en" sz="1800"/>
            </a:br>
            <a:r>
              <a:rPr lang="en" sz="1800"/>
              <a:t>“working estimates”</a:t>
            </a:r>
            <a:endParaRPr sz="1800"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 sz="1800"/>
              <a:t>Perineural invasions detection in </a:t>
            </a:r>
            <a:endParaRPr sz="1800"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 sz="1800"/>
              <a:t>pancreatic resections</a:t>
            </a:r>
            <a:endParaRPr sz="1800"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5214" y="404825"/>
            <a:ext cx="2796435" cy="20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4420" y="2948844"/>
            <a:ext cx="2911851" cy="1942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in Digital Pathology</a:t>
            </a:r>
            <a:endParaRPr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Needs to be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Developed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Trained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Deployed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Monetized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How to do the above in a university research group and a small startup?</a:t>
            </a:r>
            <a:endParaRPr/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7400" y="949200"/>
            <a:ext cx="1616749" cy="10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5925" y="1823600"/>
            <a:ext cx="1711000" cy="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5200" y="2394434"/>
            <a:ext cx="1711001" cy="93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6300" y="3066100"/>
            <a:ext cx="1724391" cy="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67313" y="1627263"/>
            <a:ext cx="399786" cy="39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67325" y="2201525"/>
            <a:ext cx="399786" cy="399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