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64f85300b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64f85300b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f4488d7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ff4488d7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41eb0baca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41eb0baca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41eb0baca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41eb0baca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1eb0baca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41eb0baca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64f85300b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64f85300b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f4488d74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f4488d74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f4488d74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f4488d74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d3487f8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d3487f8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hyperlink" Target="https://www.mou.cz/histopatologicke-vysetreni/t142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hyperlink" Target="https://rationai-vis.ics.muni.cz/visualization-demo/client/index.php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690000"/>
            <a:ext cx="8520600" cy="93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RationAI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684175"/>
            <a:ext cx="8520600" cy="6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Digitální patologie pomocí umělé inteligence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163" y="3242475"/>
            <a:ext cx="197167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362363"/>
            <a:ext cx="2201675" cy="14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8880" y="3236638"/>
            <a:ext cx="1743425" cy="16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type="ctrTitle"/>
          </p:nvPr>
        </p:nvSpPr>
        <p:spPr>
          <a:xfrm>
            <a:off x="3090913" y="2371750"/>
            <a:ext cx="2962200" cy="4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Doc. RNDr. Tomáš Brázdil, Ph.D.</a:t>
            </a:r>
            <a:endParaRPr b="1"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Spolupráce MOÚ a MU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9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Masarykův onkologický ústav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Úsek diagnostické bioptické patologie</a:t>
            </a:r>
            <a:endParaRPr b="1" sz="15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MUDr. Rudolf Nenutil, CSc., MUDr. Michal Tichý, Ph.D.</a:t>
            </a:r>
            <a:endParaRPr sz="1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Masarykova univerzita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Fakulta informatiky</a:t>
            </a:r>
            <a:endParaRPr b="1" sz="15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Doc. RNDr. Tomáš Brázdil, Ph.D., Mgr. Matej Gallo, </a:t>
            </a:r>
            <a:endParaRPr sz="14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Bc. Jiří Horák, Bc. Adam Bajger, …</a:t>
            </a:r>
            <a:endParaRPr sz="1400"/>
          </a:p>
          <a:p>
            <a:pPr indent="-323850" lvl="1" marL="914400" rtl="0" algn="l">
              <a:spcBef>
                <a:spcPts val="120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Ústav výpočetní techniky</a:t>
            </a:r>
            <a:endParaRPr b="1" sz="15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Doc. RNDr. Petr Holub, Ph.D.</a:t>
            </a:r>
            <a:endParaRPr sz="1400"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4137" y="1017725"/>
            <a:ext cx="1978150" cy="12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1505" y="2646275"/>
            <a:ext cx="1743425" cy="16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Problém, který řešíme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244350" y="3726575"/>
            <a:ext cx="8520600" cy="13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Pracné a časově náročné histopatologické vyšetření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Velké množství případů na jednoho patologa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Náchylnost na lidskou chybu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Nedostatek zkušených expertů na menších pracovištích, nedostatek prostorových kapacit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175" y="1110275"/>
            <a:ext cx="2268451" cy="226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3651" y="1110275"/>
            <a:ext cx="3559384" cy="226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1077500" y="3372150"/>
            <a:ext cx="8590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Obrázky: MOU, </a:t>
            </a:r>
            <a:r>
              <a:rPr lang="en" sz="800" u="sng">
                <a:solidFill>
                  <a:schemeClr val="hlink"/>
                </a:solidFill>
                <a:hlinkClick r:id="rId5"/>
              </a:rPr>
              <a:t>https://www.mou.cz/histopatologicke-vysetreni/t1421</a:t>
            </a:r>
            <a:r>
              <a:rPr lang="en" sz="800"/>
              <a:t> a https://myokarditida.cz/cs_CZ/prof-verze/myokarditida/histopatologie/</a:t>
            </a:r>
            <a:endParaRPr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248975" y="277775"/>
            <a:ext cx="39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Detekce nádoru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050" y="355075"/>
            <a:ext cx="5951951" cy="443335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248975" y="949925"/>
            <a:ext cx="3214800" cy="3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Mikroskopický snímek tkáně</a:t>
            </a:r>
            <a:endParaRPr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Zvětšení 20x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0.172 𝜇m / pixel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105,185 px × 221,772 px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Barvení hematoxylin-eosin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248975" y="277775"/>
            <a:ext cx="39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Detekce nádoru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248975" y="949925"/>
            <a:ext cx="3138300" cy="3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Mikroskopický snímek tkáně</a:t>
            </a:r>
            <a:endParaRPr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Zvětšení 20x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0.172 𝜇m / pixel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105,185 px × 221,772 px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Barvení hematoxylin-eosin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6D9EEB"/>
                </a:solidFill>
              </a:rPr>
              <a:t>Anotace</a:t>
            </a:r>
            <a:r>
              <a:rPr lang="en">
                <a:solidFill>
                  <a:schemeClr val="dk1"/>
                </a:solidFill>
              </a:rPr>
              <a:t> nádoru od patologa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850" y="289224"/>
            <a:ext cx="5592500" cy="45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248975" y="235925"/>
            <a:ext cx="393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Detekce nádoru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214125" y="949925"/>
            <a:ext cx="3082500" cy="38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Mikroskopický snímek tkáně</a:t>
            </a:r>
            <a:endParaRPr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Zvětšení 20x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0.172 𝜇m / pixel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105,185 px × 221,772 px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Barvení hematoxylin-eosin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</a:rPr>
              <a:t>Anotace</a:t>
            </a:r>
            <a:r>
              <a:rPr lang="en">
                <a:solidFill>
                  <a:schemeClr val="dk1"/>
                </a:solidFill>
              </a:rPr>
              <a:t> nádoru od patologa</a:t>
            </a:r>
            <a:endParaRPr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1C232"/>
                </a:solidFill>
              </a:rPr>
              <a:t>Predikce </a:t>
            </a:r>
            <a:r>
              <a:rPr lang="en">
                <a:solidFill>
                  <a:schemeClr val="dk1"/>
                </a:solidFill>
              </a:rPr>
              <a:t>nádoru pomocí UI modelu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6625" y="355075"/>
            <a:ext cx="5715051" cy="44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150600"/>
            <a:ext cx="3214800" cy="70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Interpretace predikcí</a:t>
            </a:r>
            <a:endParaRPr sz="2500"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25083"/>
            <a:ext cx="5005051" cy="406601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>
            <p:ph idx="4294967295" type="body"/>
          </p:nvPr>
        </p:nvSpPr>
        <p:spPr>
          <a:xfrm>
            <a:off x="5877950" y="1038850"/>
            <a:ext cx="2752200" cy="26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</a:rPr>
              <a:t>Predikce </a:t>
            </a:r>
            <a:r>
              <a:rPr lang="en">
                <a:solidFill>
                  <a:schemeClr val="dk1"/>
                </a:solidFill>
              </a:rPr>
              <a:t>nádoru pomocí UI modelu</a:t>
            </a:r>
            <a:r>
              <a:rPr lang="en">
                <a:solidFill>
                  <a:srgbClr val="6D9EEB"/>
                </a:solidFill>
              </a:rPr>
              <a:t> </a:t>
            </a:r>
            <a:endParaRPr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Oblasti </a:t>
            </a:r>
            <a:r>
              <a:rPr lang="en">
                <a:solidFill>
                  <a:schemeClr val="dk1"/>
                </a:solidFill>
              </a:rPr>
              <a:t>s pozitivním vlivem na predikci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E06666"/>
                </a:solidFill>
              </a:rPr>
              <a:t>Oblasti </a:t>
            </a:r>
            <a:r>
              <a:rPr lang="en">
                <a:solidFill>
                  <a:schemeClr val="dk1"/>
                </a:solidFill>
              </a:rPr>
              <a:t>s negativním vlivem na predikci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555600"/>
            <a:ext cx="3417000" cy="49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/>
              <a:t>Interpretace predikcí</a:t>
            </a:r>
            <a:endParaRPr sz="2500"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6550" y="535801"/>
            <a:ext cx="5691675" cy="43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2014200"/>
            <a:ext cx="3507600" cy="17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500"/>
              <a:t>Většina vyznačených oblastí (&gt; 90 %) má zřejmou biologickou podstatu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en" sz="1500"/>
              <a:t>UI se rozhoduje podle stejných charakteristik jako patolog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Nástroj Pathopus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99050"/>
            <a:ext cx="6609899" cy="372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7161075" y="1806600"/>
            <a:ext cx="1908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UI</a:t>
            </a:r>
            <a:r>
              <a:rPr b="1" lang="en" sz="1200"/>
              <a:t> diagnostika a vysvětlení</a:t>
            </a:r>
            <a:r>
              <a:rPr lang="en" sz="1200"/>
              <a:t> ve vizualizaci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Efektivní zobrazení, rychlá orientace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Rychlá adaptace na zobrazení různých řešení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Možnosti anotace skenů v interakci s UI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Webové rozhraní, snadná integrace s NIS</a:t>
            </a:r>
            <a:endParaRPr sz="1200"/>
          </a:p>
        </p:txBody>
      </p:sp>
      <p:sp>
        <p:nvSpPr>
          <p:cNvPr id="111" name="Google Shape;111;p20"/>
          <p:cNvSpPr txBox="1"/>
          <p:nvPr/>
        </p:nvSpPr>
        <p:spPr>
          <a:xfrm>
            <a:off x="311700" y="4827400"/>
            <a:ext cx="6356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4"/>
              </a:rPr>
              <a:t>https://rationai-vis.ics.muni.cz/visualization-demo/client/index.php</a:t>
            </a:r>
            <a:endParaRPr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Dosavadní výsledky spolupráce s MOÚ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334150"/>
            <a:ext cx="8520600" cy="3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Rozsáhlý archiv skenů vzorků z MOÚ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Tisíce případů v tkáňové bance (13.780 WSI)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Další WSI specificky pro trénink AI modelů - s anotacemi, duálním imuno barvením, etc.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Diagnostika nádoru prostaty </a:t>
            </a:r>
            <a:endParaRPr/>
          </a:p>
          <a:p>
            <a:pPr indent="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jednoduché, interpretovatelné, reprodukovatelné, rozšiřitelné řešení</a:t>
            </a:r>
            <a:endParaRPr b="1"/>
          </a:p>
          <a:p>
            <a:pPr indent="-3302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Vybrané výsledky publikovány v </a:t>
            </a:r>
            <a:r>
              <a:rPr b="1" i="1" lang="en" sz="1600">
                <a:solidFill>
                  <a:srgbClr val="1C1D1E"/>
                </a:solidFill>
                <a:highlight>
                  <a:srgbClr val="FFFFFF"/>
                </a:highlight>
              </a:rPr>
              <a:t>The Journal of Pathology: Clinical Research</a:t>
            </a:r>
            <a:endParaRPr b="1" i="1" sz="1600">
              <a:solidFill>
                <a:srgbClr val="1C1D1E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C1D1E"/>
              </a:buClr>
              <a:buSzPts val="1800"/>
              <a:buChar char="●"/>
            </a:pPr>
            <a:r>
              <a:rPr lang="en">
                <a:solidFill>
                  <a:srgbClr val="1C1D1E"/>
                </a:solidFill>
                <a:highlight>
                  <a:srgbClr val="FFFFFF"/>
                </a:highlight>
              </a:rPr>
              <a:t>Aktuálně pracujeme na klinické validaci</a:t>
            </a:r>
            <a:endParaRPr>
              <a:solidFill>
                <a:srgbClr val="1C1D1E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