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2" Type="http://schemas.openxmlformats.org/officeDocument/2006/relationships/slide" Target="slides/slide47.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historyof.ai/snarc/"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eepmind.com/blog/alphastar-grandmaster-level-in-starcraft-ii-using-multi-agent-reinforcement-learning"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8b525224e6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8b525224e6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8a0a872097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8a0a872097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https://historyof.ai/snarc/</a:t>
            </a:r>
            <a:r>
              <a:rPr lang="en"/>
              <a:t> pouzili soucastky z B-24</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8a0a872097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8a0a872097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https://analyticsindiamag.com/perceptron-is-the-only-neural-network-without-any-hidden-layer/</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8a0a872097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8a0a872097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8a0a872097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8a0a872097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https://www.youtube.com/watch?v=FwFduRA_L6Q</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8b525224e6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8b525224e6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8a0a872097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8a0a872097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8a875228b3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8a875228b3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8a0a872097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8a0a872097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8a0a872097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8a0a872097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28a0a872097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28a0a872097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8a875228b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8a875228b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8a875228b3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28a875228b3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60 milionu parametru, gpt-4 je 30 000 krat vetsi</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8a875228b3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8a875228b3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8a875228b3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8a875228b3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8a875228b3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8a875228b3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8a875228b3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8a875228b3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8b525224e6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8b525224e6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8b525224e6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28b525224e6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8b525224e6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28b525224e6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8b525224e6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28b525224e6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28a0a872097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8a0a872097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8b525224e6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28b525224e6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8b525224e6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28b525224e6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https://www.deepmind.com/blog/alphastar-grandmaster-level-in-starcraft-ii-using-multi-agent-reinforcement-learning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https://www.docdroid.net/0wPSW4y/19na-alphastar-grandmaster-level-in-starcraft-ii-using-multi-agent-reinforcement-learning-pdf#page=5</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8b525224e6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8b525224e6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8b525224e6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8b525224e6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8bb9de30e4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28bb9de30e4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8bb9de30e4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28bb9de30e4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8b525224e6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8b525224e6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8b525224e6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28b525224e6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8b525224e6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28b525224e6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8b525224e6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28b525224e6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8a0a872097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8a0a872097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8b525224e6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28b525224e6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8b525224e6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28b525224e6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8bb9de30e4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28bb9de30e4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8bb9de30e4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28bb9de30e4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8bc2b0fe69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28bc2b0fe69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8b525224e6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28b525224e6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8b525224e6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28b525224e6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8b525224e6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28b525224e6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8b525224e6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28b525224e6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8b525224e6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8b525224e6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8b525224e6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28b525224e6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8a875228b3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8a875228b3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8b525224e6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8b525224e6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8.jpg"/><Relationship Id="rId5"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46.png"/><Relationship Id="rId5"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9.png"/><Relationship Id="rId4" Type="http://schemas.openxmlformats.org/officeDocument/2006/relationships/image" Target="../media/image37.png"/><Relationship Id="rId5"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www.youtube.com/watch?v=FwFduRA_L6Q" TargetMode="Externa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21.png"/><Relationship Id="rId5"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www.youtube.com/watch?v=2KMAAmkz9go" TargetMode="External"/><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4.png"/><Relationship Id="rId6"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8.jp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8.jpg"/><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6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6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www.youtube.com/watch?v=V1eYniJ0Rnk" TargetMode="External"/><Relationship Id="rId4" Type="http://schemas.openxmlformats.org/officeDocument/2006/relationships/image" Target="../media/image3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2.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6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5.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5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6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5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64.png"/><Relationship Id="rId4" Type="http://schemas.openxmlformats.org/officeDocument/2006/relationships/image" Target="../media/image60.png"/><Relationship Id="rId5" Type="http://schemas.openxmlformats.org/officeDocument/2006/relationships/image" Target="../media/image56.png"/><Relationship Id="rId6" Type="http://schemas.openxmlformats.org/officeDocument/2006/relationships/image" Target="../media/image5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6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6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0.jpg"/><Relationship Id="rId4" Type="http://schemas.openxmlformats.org/officeDocument/2006/relationships/image" Target="../media/image7.jpg"/><Relationship Id="rId5" Type="http://schemas.openxmlformats.org/officeDocument/2006/relationships/image" Target="../media/image43.png"/><Relationship Id="rId6"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683" y="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4400"/>
              <a:t>Neuronové sítě a </a:t>
            </a:r>
            <a:br>
              <a:rPr lang="en" sz="4400"/>
            </a:br>
            <a:r>
              <a:rPr lang="en" sz="4400"/>
              <a:t>rozpoznávání obrázků:</a:t>
            </a:r>
            <a:r>
              <a:rPr lang="en" sz="4800"/>
              <a:t> </a:t>
            </a:r>
            <a:endParaRPr sz="4800"/>
          </a:p>
        </p:txBody>
      </p:sp>
      <p:sp>
        <p:nvSpPr>
          <p:cNvPr id="55" name="Google Shape;55;p13"/>
          <p:cNvSpPr txBox="1"/>
          <p:nvPr>
            <p:ph idx="1" type="subTitle"/>
          </p:nvPr>
        </p:nvSpPr>
        <p:spPr>
          <a:xfrm>
            <a:off x="311675" y="2089550"/>
            <a:ext cx="8520600" cy="792600"/>
          </a:xfrm>
          <a:prstGeom prst="rect">
            <a:avLst/>
          </a:prstGeom>
        </p:spPr>
        <p:txBody>
          <a:bodyPr anchorCtr="0" anchor="t" bIns="91425" lIns="91425" spcFirstLastPara="1" rIns="91425" wrap="square" tIns="91425">
            <a:normAutofit/>
          </a:bodyPr>
          <a:lstStyle/>
          <a:p>
            <a:pPr indent="0" lvl="0" marL="0" rtl="0" algn="ctr">
              <a:lnSpc>
                <a:spcPct val="80000"/>
              </a:lnSpc>
              <a:spcBef>
                <a:spcPts val="0"/>
              </a:spcBef>
              <a:spcAft>
                <a:spcPts val="0"/>
              </a:spcAft>
              <a:buClr>
                <a:schemeClr val="dk1"/>
              </a:buClr>
              <a:buSzPts val="1018"/>
              <a:buFont typeface="Arial"/>
              <a:buNone/>
            </a:pPr>
            <a:r>
              <a:rPr lang="en" sz="3409">
                <a:solidFill>
                  <a:schemeClr val="dk1"/>
                </a:solidFill>
              </a:rPr>
              <a:t>Dějepisný výlet s překvapením</a:t>
            </a:r>
            <a:endParaRPr sz="1190"/>
          </a:p>
        </p:txBody>
      </p:sp>
      <p:sp>
        <p:nvSpPr>
          <p:cNvPr id="56" name="Google Shape;56;p13"/>
          <p:cNvSpPr txBox="1"/>
          <p:nvPr>
            <p:ph idx="1" type="subTitle"/>
          </p:nvPr>
        </p:nvSpPr>
        <p:spPr>
          <a:xfrm>
            <a:off x="1928850" y="3125550"/>
            <a:ext cx="5286300" cy="792600"/>
          </a:xfrm>
          <a:prstGeom prst="rect">
            <a:avLst/>
          </a:prstGeom>
        </p:spPr>
        <p:txBody>
          <a:bodyPr anchorCtr="0" anchor="t" bIns="91425" lIns="91425" spcFirstLastPara="1" rIns="91425" wrap="square" tIns="91425">
            <a:normAutofit/>
          </a:bodyPr>
          <a:lstStyle/>
          <a:p>
            <a:pPr indent="0" lvl="0" marL="0" rtl="0" algn="ctr">
              <a:lnSpc>
                <a:spcPct val="80000"/>
              </a:lnSpc>
              <a:spcBef>
                <a:spcPts val="0"/>
              </a:spcBef>
              <a:spcAft>
                <a:spcPts val="0"/>
              </a:spcAft>
              <a:buSzPts val="1018"/>
              <a:buNone/>
            </a:pPr>
            <a:r>
              <a:rPr lang="en" sz="3010">
                <a:solidFill>
                  <a:schemeClr val="dk1"/>
                </a:solidFill>
              </a:rPr>
              <a:t>Tomáš Brázdil</a:t>
            </a:r>
            <a:endParaRPr sz="790"/>
          </a:p>
        </p:txBody>
      </p:sp>
      <p:pic>
        <p:nvPicPr>
          <p:cNvPr id="57" name="Google Shape;57;p13"/>
          <p:cNvPicPr preferRelativeResize="0"/>
          <p:nvPr/>
        </p:nvPicPr>
        <p:blipFill>
          <a:blip r:embed="rId3">
            <a:alphaModFix/>
          </a:blip>
          <a:stretch>
            <a:fillRect/>
          </a:stretch>
        </p:blipFill>
        <p:spPr>
          <a:xfrm>
            <a:off x="371050" y="4105350"/>
            <a:ext cx="3164674" cy="757050"/>
          </a:xfrm>
          <a:prstGeom prst="rect">
            <a:avLst/>
          </a:prstGeom>
          <a:noFill/>
          <a:ln>
            <a:noFill/>
          </a:ln>
        </p:spPr>
      </p:pic>
      <p:pic>
        <p:nvPicPr>
          <p:cNvPr id="58" name="Google Shape;58;p13"/>
          <p:cNvPicPr preferRelativeResize="0"/>
          <p:nvPr/>
        </p:nvPicPr>
        <p:blipFill>
          <a:blip r:embed="rId4">
            <a:alphaModFix/>
          </a:blip>
          <a:stretch>
            <a:fillRect/>
          </a:stretch>
        </p:blipFill>
        <p:spPr>
          <a:xfrm>
            <a:off x="6755075" y="3977021"/>
            <a:ext cx="2145050" cy="1013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Historie neuronových sítí</a:t>
            </a:r>
            <a:r>
              <a:rPr lang="en"/>
              <a:t> </a:t>
            </a:r>
            <a:endParaRPr/>
          </a:p>
        </p:txBody>
      </p:sp>
      <p:sp>
        <p:nvSpPr>
          <p:cNvPr id="121" name="Google Shape;121;p22"/>
          <p:cNvSpPr txBox="1"/>
          <p:nvPr/>
        </p:nvSpPr>
        <p:spPr>
          <a:xfrm>
            <a:off x="900725" y="3230225"/>
            <a:ext cx="7609800" cy="113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 a</a:t>
            </a:r>
            <a:r>
              <a:rPr lang="en" sz="1800"/>
              <a:t>neb variace na frustrační kompozici Járy Cimrmana</a:t>
            </a:r>
            <a:endParaRPr sz="1800"/>
          </a:p>
          <a:p>
            <a:pPr indent="0" lvl="0" marL="0" rtl="0" algn="l">
              <a:spcBef>
                <a:spcPts val="0"/>
              </a:spcBef>
              <a:spcAft>
                <a:spcPts val="0"/>
              </a:spcAft>
              <a:buNone/>
            </a:pPr>
            <a:r>
              <a:t/>
            </a:r>
            <a:endParaRPr sz="1800"/>
          </a:p>
          <a:p>
            <a:pPr indent="0" lvl="0" marL="0" rtl="0" algn="ctr">
              <a:spcBef>
                <a:spcPts val="0"/>
              </a:spcBef>
              <a:spcAft>
                <a:spcPts val="0"/>
              </a:spcAft>
              <a:buNone/>
            </a:pPr>
            <a:r>
              <a:rPr lang="en" sz="1800"/>
              <a:t>Střídají se prvky očekávání a zklamání</a:t>
            </a:r>
            <a:endParaRPr sz="1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Padesátá léta</a:t>
            </a:r>
            <a:endParaRPr/>
          </a:p>
        </p:txBody>
      </p:sp>
      <p:pic>
        <p:nvPicPr>
          <p:cNvPr id="127" name="Google Shape;127;p23"/>
          <p:cNvPicPr preferRelativeResize="0"/>
          <p:nvPr/>
        </p:nvPicPr>
        <p:blipFill>
          <a:blip r:embed="rId3">
            <a:alphaModFix/>
          </a:blip>
          <a:stretch>
            <a:fillRect/>
          </a:stretch>
        </p:blipFill>
        <p:spPr>
          <a:xfrm>
            <a:off x="7019175" y="269750"/>
            <a:ext cx="1946150" cy="1094700"/>
          </a:xfrm>
          <a:prstGeom prst="rect">
            <a:avLst/>
          </a:prstGeom>
          <a:noFill/>
          <a:ln>
            <a:noFill/>
          </a:ln>
        </p:spPr>
      </p:pic>
      <p:pic>
        <p:nvPicPr>
          <p:cNvPr id="128" name="Google Shape;128;p23"/>
          <p:cNvPicPr preferRelativeResize="0"/>
          <p:nvPr/>
        </p:nvPicPr>
        <p:blipFill>
          <a:blip r:embed="rId4">
            <a:alphaModFix/>
          </a:blip>
          <a:stretch>
            <a:fillRect/>
          </a:stretch>
        </p:blipFill>
        <p:spPr>
          <a:xfrm>
            <a:off x="538325" y="2364675"/>
            <a:ext cx="3923975" cy="1817175"/>
          </a:xfrm>
          <a:prstGeom prst="rect">
            <a:avLst/>
          </a:prstGeom>
          <a:noFill/>
          <a:ln>
            <a:noFill/>
          </a:ln>
        </p:spPr>
      </p:pic>
      <p:sp>
        <p:nvSpPr>
          <p:cNvPr id="129" name="Google Shape;129;p23"/>
          <p:cNvSpPr txBox="1"/>
          <p:nvPr/>
        </p:nvSpPr>
        <p:spPr>
          <a:xfrm>
            <a:off x="771525" y="1857375"/>
            <a:ext cx="2207400" cy="50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SNARC - neuron</a:t>
            </a:r>
            <a:endParaRPr/>
          </a:p>
        </p:txBody>
      </p:sp>
      <p:pic>
        <p:nvPicPr>
          <p:cNvPr id="130" name="Google Shape;130;p23"/>
          <p:cNvPicPr preferRelativeResize="0"/>
          <p:nvPr/>
        </p:nvPicPr>
        <p:blipFill>
          <a:blip r:embed="rId5">
            <a:alphaModFix/>
          </a:blip>
          <a:stretch>
            <a:fillRect/>
          </a:stretch>
        </p:blipFill>
        <p:spPr>
          <a:xfrm>
            <a:off x="5447675" y="3443279"/>
            <a:ext cx="2470000" cy="1383200"/>
          </a:xfrm>
          <a:prstGeom prst="rect">
            <a:avLst/>
          </a:prstGeom>
          <a:noFill/>
          <a:ln>
            <a:noFill/>
          </a:ln>
        </p:spPr>
      </p:pic>
      <p:sp>
        <p:nvSpPr>
          <p:cNvPr id="131" name="Google Shape;131;p23"/>
          <p:cNvSpPr txBox="1"/>
          <p:nvPr/>
        </p:nvSpPr>
        <p:spPr>
          <a:xfrm>
            <a:off x="5072075" y="2214550"/>
            <a:ext cx="3664800" cy="116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Krysa implementovaná pomocí žárovek hledala cestu z bludiště</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Posilované učení (reinforcement learning)</a:t>
            </a:r>
            <a:endParaRPr/>
          </a:p>
        </p:txBody>
      </p:sp>
      <p:sp>
        <p:nvSpPr>
          <p:cNvPr id="132" name="Google Shape;132;p23"/>
          <p:cNvSpPr txBox="1"/>
          <p:nvPr/>
        </p:nvSpPr>
        <p:spPr>
          <a:xfrm>
            <a:off x="435775" y="1193000"/>
            <a:ext cx="47148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M. Minski - hardwarová implementace neuronových sítí</a:t>
            </a:r>
            <a:endParaRPr/>
          </a:p>
        </p:txBody>
      </p:sp>
      <p:sp>
        <p:nvSpPr>
          <p:cNvPr id="133" name="Google Shape;133;p23"/>
          <p:cNvSpPr txBox="1"/>
          <p:nvPr/>
        </p:nvSpPr>
        <p:spPr>
          <a:xfrm>
            <a:off x="6979500" y="-94450"/>
            <a:ext cx="1852800" cy="36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t>U nás</a:t>
            </a:r>
            <a:endParaRPr sz="1600"/>
          </a:p>
        </p:txBody>
      </p:sp>
      <p:sp>
        <p:nvSpPr>
          <p:cNvPr id="134" name="Google Shape;134;p23"/>
          <p:cNvSpPr/>
          <p:nvPr/>
        </p:nvSpPr>
        <p:spPr>
          <a:xfrm>
            <a:off x="6958025" y="21425"/>
            <a:ext cx="2114700" cy="13833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Šedesátá léta</a:t>
            </a:r>
            <a:endParaRPr/>
          </a:p>
        </p:txBody>
      </p:sp>
      <p:pic>
        <p:nvPicPr>
          <p:cNvPr id="140" name="Google Shape;140;p24"/>
          <p:cNvPicPr preferRelativeResize="0"/>
          <p:nvPr/>
        </p:nvPicPr>
        <p:blipFill>
          <a:blip r:embed="rId3">
            <a:alphaModFix/>
          </a:blip>
          <a:stretch>
            <a:fillRect/>
          </a:stretch>
        </p:blipFill>
        <p:spPr>
          <a:xfrm>
            <a:off x="604575" y="1762503"/>
            <a:ext cx="2396025" cy="2942494"/>
          </a:xfrm>
          <a:prstGeom prst="rect">
            <a:avLst/>
          </a:prstGeom>
          <a:noFill/>
          <a:ln>
            <a:noFill/>
          </a:ln>
        </p:spPr>
      </p:pic>
      <p:sp>
        <p:nvSpPr>
          <p:cNvPr id="141" name="Google Shape;141;p24"/>
          <p:cNvSpPr txBox="1"/>
          <p:nvPr/>
        </p:nvSpPr>
        <p:spPr>
          <a:xfrm>
            <a:off x="450050" y="1128725"/>
            <a:ext cx="5014800" cy="50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Perceptron (</a:t>
            </a:r>
            <a:r>
              <a:rPr lang="en"/>
              <a:t>Rosenblatt) - jednovrstvá neuronová síť</a:t>
            </a:r>
            <a:endParaRPr/>
          </a:p>
        </p:txBody>
      </p:sp>
      <p:pic>
        <p:nvPicPr>
          <p:cNvPr id="142" name="Google Shape;142;p24"/>
          <p:cNvPicPr preferRelativeResize="0"/>
          <p:nvPr/>
        </p:nvPicPr>
        <p:blipFill>
          <a:blip r:embed="rId4">
            <a:alphaModFix/>
          </a:blip>
          <a:stretch>
            <a:fillRect/>
          </a:stretch>
        </p:blipFill>
        <p:spPr>
          <a:xfrm>
            <a:off x="4922075" y="3362175"/>
            <a:ext cx="2749225" cy="1583975"/>
          </a:xfrm>
          <a:prstGeom prst="rect">
            <a:avLst/>
          </a:prstGeom>
          <a:noFill/>
          <a:ln>
            <a:noFill/>
          </a:ln>
        </p:spPr>
      </p:pic>
      <p:sp>
        <p:nvSpPr>
          <p:cNvPr id="143" name="Google Shape;143;p24"/>
          <p:cNvSpPr txBox="1"/>
          <p:nvPr/>
        </p:nvSpPr>
        <p:spPr>
          <a:xfrm>
            <a:off x="4110738" y="1870450"/>
            <a:ext cx="4371900" cy="132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Veřejná demonstrace rozpoznávání znaků</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Znaky reprezentovány foto-diodami</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Váhy pomocí motorů ovládaných potenciometry</a:t>
            </a:r>
            <a:endParaRPr/>
          </a:p>
        </p:txBody>
      </p:sp>
      <p:sp>
        <p:nvSpPr>
          <p:cNvPr id="144" name="Google Shape;144;p24"/>
          <p:cNvSpPr/>
          <p:nvPr/>
        </p:nvSpPr>
        <p:spPr>
          <a:xfrm>
            <a:off x="6972300" y="0"/>
            <a:ext cx="2171700" cy="13938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5" name="Google Shape;145;p24"/>
          <p:cNvSpPr txBox="1"/>
          <p:nvPr/>
        </p:nvSpPr>
        <p:spPr>
          <a:xfrm>
            <a:off x="6925350" y="-100975"/>
            <a:ext cx="1557300" cy="3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U nás</a:t>
            </a:r>
            <a:endParaRPr/>
          </a:p>
        </p:txBody>
      </p:sp>
      <p:pic>
        <p:nvPicPr>
          <p:cNvPr id="146" name="Google Shape;146;p24"/>
          <p:cNvPicPr preferRelativeResize="0"/>
          <p:nvPr/>
        </p:nvPicPr>
        <p:blipFill>
          <a:blip r:embed="rId5">
            <a:alphaModFix/>
          </a:blip>
          <a:stretch>
            <a:fillRect/>
          </a:stretch>
        </p:blipFill>
        <p:spPr>
          <a:xfrm>
            <a:off x="7043175" y="199225"/>
            <a:ext cx="2049000" cy="11525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5"/>
          <p:cNvSpPr txBox="1"/>
          <p:nvPr>
            <p:ph type="title"/>
          </p:nvPr>
        </p:nvSpPr>
        <p:spPr>
          <a:xfrm>
            <a:off x="311700" y="423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Sedmdesátá léta</a:t>
            </a:r>
            <a:endParaRPr/>
          </a:p>
        </p:txBody>
      </p:sp>
      <p:pic>
        <p:nvPicPr>
          <p:cNvPr id="152" name="Google Shape;152;p25"/>
          <p:cNvPicPr preferRelativeResize="0"/>
          <p:nvPr/>
        </p:nvPicPr>
        <p:blipFill>
          <a:blip r:embed="rId3">
            <a:alphaModFix/>
          </a:blip>
          <a:stretch>
            <a:fillRect/>
          </a:stretch>
        </p:blipFill>
        <p:spPr>
          <a:xfrm>
            <a:off x="5486829" y="2386075"/>
            <a:ext cx="3491271" cy="2605025"/>
          </a:xfrm>
          <a:prstGeom prst="rect">
            <a:avLst/>
          </a:prstGeom>
          <a:noFill/>
          <a:ln>
            <a:noFill/>
          </a:ln>
        </p:spPr>
      </p:pic>
      <p:sp>
        <p:nvSpPr>
          <p:cNvPr id="153" name="Google Shape;153;p25"/>
          <p:cNvSpPr/>
          <p:nvPr/>
        </p:nvSpPr>
        <p:spPr>
          <a:xfrm>
            <a:off x="6980950" y="27850"/>
            <a:ext cx="2128200" cy="1454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4" name="Google Shape;154;p25"/>
          <p:cNvSpPr txBox="1"/>
          <p:nvPr/>
        </p:nvSpPr>
        <p:spPr>
          <a:xfrm>
            <a:off x="3036125" y="996300"/>
            <a:ext cx="3614700" cy="10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0"/>
              <a:t>AI Winter!</a:t>
            </a:r>
            <a:endParaRPr sz="5000"/>
          </a:p>
        </p:txBody>
      </p:sp>
      <p:sp>
        <p:nvSpPr>
          <p:cNvPr id="155" name="Google Shape;155;p25"/>
          <p:cNvSpPr txBox="1"/>
          <p:nvPr/>
        </p:nvSpPr>
        <p:spPr>
          <a:xfrm>
            <a:off x="5486825" y="1971775"/>
            <a:ext cx="3100500" cy="41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Minski &amp; Pappert</a:t>
            </a:r>
            <a:endParaRPr/>
          </a:p>
        </p:txBody>
      </p:sp>
      <p:sp>
        <p:nvSpPr>
          <p:cNvPr id="156" name="Google Shape;156;p25"/>
          <p:cNvSpPr txBox="1"/>
          <p:nvPr/>
        </p:nvSpPr>
        <p:spPr>
          <a:xfrm>
            <a:off x="7027325" y="-50575"/>
            <a:ext cx="1557300" cy="3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U nás</a:t>
            </a:r>
            <a:endParaRPr/>
          </a:p>
        </p:txBody>
      </p:sp>
      <p:pic>
        <p:nvPicPr>
          <p:cNvPr id="157" name="Google Shape;157;p25"/>
          <p:cNvPicPr preferRelativeResize="0"/>
          <p:nvPr/>
        </p:nvPicPr>
        <p:blipFill>
          <a:blip r:embed="rId4">
            <a:alphaModFix/>
          </a:blip>
          <a:stretch>
            <a:fillRect/>
          </a:stretch>
        </p:blipFill>
        <p:spPr>
          <a:xfrm>
            <a:off x="7027325" y="292325"/>
            <a:ext cx="2054026" cy="1155375"/>
          </a:xfrm>
          <a:prstGeom prst="rect">
            <a:avLst/>
          </a:prstGeom>
          <a:noFill/>
          <a:ln>
            <a:noFill/>
          </a:ln>
        </p:spPr>
      </p:pic>
      <p:pic>
        <p:nvPicPr>
          <p:cNvPr id="158" name="Google Shape;158;p25"/>
          <p:cNvPicPr preferRelativeResize="0"/>
          <p:nvPr/>
        </p:nvPicPr>
        <p:blipFill>
          <a:blip r:embed="rId5">
            <a:alphaModFix/>
          </a:blip>
          <a:stretch>
            <a:fillRect/>
          </a:stretch>
        </p:blipFill>
        <p:spPr>
          <a:xfrm>
            <a:off x="152400" y="1802575"/>
            <a:ext cx="2157221" cy="3188525"/>
          </a:xfrm>
          <a:prstGeom prst="rect">
            <a:avLst/>
          </a:prstGeom>
          <a:noFill/>
          <a:ln>
            <a:noFill/>
          </a:ln>
        </p:spPr>
      </p:pic>
      <p:sp>
        <p:nvSpPr>
          <p:cNvPr id="159" name="Google Shape;159;p25"/>
          <p:cNvSpPr txBox="1"/>
          <p:nvPr/>
        </p:nvSpPr>
        <p:spPr>
          <a:xfrm>
            <a:off x="2400700" y="2799175"/>
            <a:ext cx="2517300" cy="16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t>Jedna vrstva nestačí!</a:t>
            </a:r>
            <a:endParaRPr b="1" sz="1600"/>
          </a:p>
          <a:p>
            <a:pPr indent="0" lvl="0" marL="0" rtl="0" algn="l">
              <a:spcBef>
                <a:spcPts val="0"/>
              </a:spcBef>
              <a:spcAft>
                <a:spcPts val="0"/>
              </a:spcAft>
              <a:buNone/>
            </a:pPr>
            <a:r>
              <a:t/>
            </a:r>
            <a:endParaRPr sz="1600"/>
          </a:p>
          <a:p>
            <a:pPr indent="0" lvl="0" marL="0" rtl="0" algn="l">
              <a:spcBef>
                <a:spcPts val="0"/>
              </a:spcBef>
              <a:spcAft>
                <a:spcPts val="0"/>
              </a:spcAft>
              <a:buNone/>
            </a:pPr>
            <a:r>
              <a:rPr b="1" lang="en" sz="1600"/>
              <a:t>Víc se neumí trénovat!</a:t>
            </a:r>
            <a:endParaRPr b="1" sz="16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Osmdesátá léta</a:t>
            </a:r>
            <a:endParaRPr/>
          </a:p>
        </p:txBody>
      </p:sp>
      <p:sp>
        <p:nvSpPr>
          <p:cNvPr id="165" name="Google Shape;165;p26"/>
          <p:cNvSpPr txBox="1"/>
          <p:nvPr/>
        </p:nvSpPr>
        <p:spPr>
          <a:xfrm>
            <a:off x="1735925" y="3379000"/>
            <a:ext cx="142800" cy="45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6"/>
          <p:cNvSpPr txBox="1"/>
          <p:nvPr/>
        </p:nvSpPr>
        <p:spPr>
          <a:xfrm>
            <a:off x="1172900" y="3548875"/>
            <a:ext cx="4085400" cy="118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t>Neuronové sítě se vyvíjejí v sw i hw verzích</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solidFill>
                  <a:schemeClr val="dk1"/>
                </a:solidFill>
              </a:rPr>
              <a:t>Končí AI zimou, krachem AI firem</a:t>
            </a:r>
            <a:endParaRPr sz="1500">
              <a:solidFill>
                <a:schemeClr val="dk1"/>
              </a:solidFill>
            </a:endParaRPr>
          </a:p>
          <a:p>
            <a:pPr indent="0" lvl="0" marL="0" rtl="0" algn="l">
              <a:spcBef>
                <a:spcPts val="0"/>
              </a:spcBef>
              <a:spcAft>
                <a:spcPts val="0"/>
              </a:spcAft>
              <a:buNone/>
            </a:pPr>
            <a:r>
              <a:rPr lang="en" sz="900">
                <a:solidFill>
                  <a:schemeClr val="dk1"/>
                </a:solidFill>
              </a:rPr>
              <a:t>Konec financování, akademici však statečně pokračují dál!</a:t>
            </a:r>
            <a:endParaRPr sz="900">
              <a:solidFill>
                <a:schemeClr val="dk1"/>
              </a:solidFill>
            </a:endParaRPr>
          </a:p>
        </p:txBody>
      </p:sp>
      <p:sp>
        <p:nvSpPr>
          <p:cNvPr id="167" name="Google Shape;167;p26"/>
          <p:cNvSpPr txBox="1"/>
          <p:nvPr/>
        </p:nvSpPr>
        <p:spPr>
          <a:xfrm>
            <a:off x="5503000" y="1704413"/>
            <a:ext cx="3283500" cy="98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Umí se trénovat dvě vrstvy!</a:t>
            </a:r>
            <a:endParaRPr b="1" sz="1800"/>
          </a:p>
          <a:p>
            <a:pPr indent="0" lvl="0" marL="0" rtl="0" algn="l">
              <a:spcBef>
                <a:spcPts val="0"/>
              </a:spcBef>
              <a:spcAft>
                <a:spcPts val="0"/>
              </a:spcAft>
              <a:buNone/>
            </a:pPr>
            <a:r>
              <a:t/>
            </a:r>
            <a:endParaRPr sz="1600"/>
          </a:p>
          <a:p>
            <a:pPr indent="0" lvl="0" marL="0" rtl="0" algn="l">
              <a:spcBef>
                <a:spcPts val="0"/>
              </a:spcBef>
              <a:spcAft>
                <a:spcPts val="0"/>
              </a:spcAft>
              <a:buNone/>
            </a:pPr>
            <a:r>
              <a:rPr lang="en" sz="1600"/>
              <a:t>Gradientní sestup &amp; backprop</a:t>
            </a:r>
            <a:endParaRPr sz="16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168" name="Google Shape;168;p26"/>
          <p:cNvPicPr preferRelativeResize="0"/>
          <p:nvPr/>
        </p:nvPicPr>
        <p:blipFill>
          <a:blip r:embed="rId3">
            <a:alphaModFix/>
          </a:blip>
          <a:stretch>
            <a:fillRect/>
          </a:stretch>
        </p:blipFill>
        <p:spPr>
          <a:xfrm>
            <a:off x="6495150" y="3035475"/>
            <a:ext cx="1942195" cy="1921400"/>
          </a:xfrm>
          <a:prstGeom prst="rect">
            <a:avLst/>
          </a:prstGeom>
          <a:noFill/>
          <a:ln>
            <a:noFill/>
          </a:ln>
        </p:spPr>
      </p:pic>
      <p:pic>
        <p:nvPicPr>
          <p:cNvPr id="169" name="Google Shape;169;p26"/>
          <p:cNvPicPr preferRelativeResize="0"/>
          <p:nvPr/>
        </p:nvPicPr>
        <p:blipFill>
          <a:blip r:embed="rId4">
            <a:alphaModFix/>
          </a:blip>
          <a:stretch>
            <a:fillRect/>
          </a:stretch>
        </p:blipFill>
        <p:spPr>
          <a:xfrm>
            <a:off x="152400" y="1170125"/>
            <a:ext cx="4352225" cy="2056475"/>
          </a:xfrm>
          <a:prstGeom prst="rect">
            <a:avLst/>
          </a:prstGeom>
          <a:noFill/>
          <a:ln>
            <a:noFill/>
          </a:ln>
        </p:spPr>
      </p:pic>
      <p:pic>
        <p:nvPicPr>
          <p:cNvPr id="170" name="Google Shape;170;p26"/>
          <p:cNvPicPr preferRelativeResize="0"/>
          <p:nvPr/>
        </p:nvPicPr>
        <p:blipFill>
          <a:blip r:embed="rId5">
            <a:alphaModFix/>
          </a:blip>
          <a:stretch>
            <a:fillRect/>
          </a:stretch>
        </p:blipFill>
        <p:spPr>
          <a:xfrm>
            <a:off x="7233700" y="292322"/>
            <a:ext cx="1840700" cy="1225906"/>
          </a:xfrm>
          <a:prstGeom prst="rect">
            <a:avLst/>
          </a:prstGeom>
          <a:noFill/>
          <a:ln>
            <a:noFill/>
          </a:ln>
        </p:spPr>
      </p:pic>
      <p:sp>
        <p:nvSpPr>
          <p:cNvPr id="171" name="Google Shape;171;p26"/>
          <p:cNvSpPr txBox="1"/>
          <p:nvPr/>
        </p:nvSpPr>
        <p:spPr>
          <a:xfrm>
            <a:off x="7180425" y="-50575"/>
            <a:ext cx="1557300" cy="3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U nás</a:t>
            </a:r>
            <a:endParaRPr/>
          </a:p>
        </p:txBody>
      </p:sp>
      <p:sp>
        <p:nvSpPr>
          <p:cNvPr id="172" name="Google Shape;172;p26"/>
          <p:cNvSpPr/>
          <p:nvPr/>
        </p:nvSpPr>
        <p:spPr>
          <a:xfrm>
            <a:off x="7233700" y="27850"/>
            <a:ext cx="1875600" cy="1454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Konvoluční sítě (LeNet-1)</a:t>
            </a:r>
            <a:endParaRPr/>
          </a:p>
        </p:txBody>
      </p:sp>
      <p:pic>
        <p:nvPicPr>
          <p:cNvPr descr="This is a demo of &quot;LeNet 1&quot;, the first convolutional network that could recognize handwritten digits with good speed and accuracy.&#10;&#10;It was developed in early 1989 in the Adaptive System Research Department, headed by Larry Jackel, at Bell Labs in Holmdel, NJ.&#10;&#10;This &quot;real time&quot; demo ran on a DSP card sitting in a 486 PC with a video camera and frame grabber card. The DSP card had an AT&amp;T DSP32C chip, which was the first 32-bit floating-point DSP and could reach an amazing 12.5 million multiply-accumulate operations per second.&#10;&#10;The network was trained using the SN environment (a Lisp-based neural net simulator, the predecessor of Lush, itself a kind of ancestor to Torch7, itself the ancestor of PyTorch).&#10;We wrote a kind of &quot;compiler&quot; in SN that produced a self-contained piece of C code that could run the network. The network weights were array literals inside the C source code. &#10;&#10;The network architecture was a ConvNet with 2 layers of 5x5 convolution with stride 2, and two fully-connected layers on top. There were no separate pooling layer (it was too expensive).&#10;It had 9760 parameters and 64,660 connections.&#10;&#10;Shortly after this demo was put together, we started working with a development group and a product group at NCR (then a subsidiary of AT&amp;T). NCR soon deployed ATM machines that could read the numerical amounts on checks, initially in Europe and then in the US. The ConvNet was running on the DSP32C card sitting in a PC inside the ATM. Later, NCR deployed a similar system in large check reading machines that banks use in their back offices. At some point in the late 90's these machines were processing 10 to 20% of all the checks in the US. &#10;&#10;The network shown in this demo is described in our NIPS 1989 paper &quot;Handwritten digit recognition with a back-propagation network&quot;.&#10;https://direct.mit.edu/neco/article-abstract/1/4/541/5515/Backpropagation-Applied-to-Handwritten-Zip-Code&#10;&#10;&#10;The check reading system is described in our 1998 Proc. IEEE paper &quot;Gradient-Based Learning Applied to Document Recognition&quot; and in various shorter papers before that.&#10;&#10;Thanks to Larry Jackel for digitizing and editing the old VHS tape (and for holding the camera). There are cameo appearances by Donnie Henderson (who put together much of the demo) and Rich Howard, our lab director." id="178" name="Google Shape;178;p27" title="Convolutional Network Demo from 1989">
            <a:hlinkClick r:id="rId3"/>
          </p:cNvPr>
          <p:cNvPicPr preferRelativeResize="0"/>
          <p:nvPr/>
        </p:nvPicPr>
        <p:blipFill>
          <a:blip r:embed="rId4">
            <a:alphaModFix/>
          </a:blip>
          <a:stretch>
            <a:fillRect/>
          </a:stretch>
        </p:blipFill>
        <p:spPr>
          <a:xfrm>
            <a:off x="1081500" y="1216700"/>
            <a:ext cx="6981000" cy="3926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1000"/>
                                        <p:tgtEl>
                                          <p:spTgt spid="1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8"/>
          <p:cNvSpPr txBox="1"/>
          <p:nvPr>
            <p:ph type="title"/>
          </p:nvPr>
        </p:nvSpPr>
        <p:spPr>
          <a:xfrm>
            <a:off x="311700" y="466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Devadesátá léta</a:t>
            </a:r>
            <a:endParaRPr/>
          </a:p>
        </p:txBody>
      </p:sp>
      <p:pic>
        <p:nvPicPr>
          <p:cNvPr id="184" name="Google Shape;184;p28"/>
          <p:cNvPicPr preferRelativeResize="0"/>
          <p:nvPr/>
        </p:nvPicPr>
        <p:blipFill rotWithShape="1">
          <a:blip r:embed="rId3">
            <a:alphaModFix/>
          </a:blip>
          <a:srcRect b="4227" l="8520" r="6532" t="6198"/>
          <a:stretch/>
        </p:blipFill>
        <p:spPr>
          <a:xfrm>
            <a:off x="6792400" y="285525"/>
            <a:ext cx="2234851" cy="1571398"/>
          </a:xfrm>
          <a:prstGeom prst="rect">
            <a:avLst/>
          </a:prstGeom>
          <a:noFill/>
          <a:ln>
            <a:noFill/>
          </a:ln>
        </p:spPr>
      </p:pic>
      <p:pic>
        <p:nvPicPr>
          <p:cNvPr id="185" name="Google Shape;185;p28"/>
          <p:cNvPicPr preferRelativeResize="0"/>
          <p:nvPr/>
        </p:nvPicPr>
        <p:blipFill>
          <a:blip r:embed="rId4">
            <a:alphaModFix/>
          </a:blip>
          <a:stretch>
            <a:fillRect/>
          </a:stretch>
        </p:blipFill>
        <p:spPr>
          <a:xfrm>
            <a:off x="192425" y="1551125"/>
            <a:ext cx="2695575" cy="3221701"/>
          </a:xfrm>
          <a:prstGeom prst="rect">
            <a:avLst/>
          </a:prstGeom>
          <a:noFill/>
          <a:ln>
            <a:noFill/>
          </a:ln>
        </p:spPr>
      </p:pic>
      <p:sp>
        <p:nvSpPr>
          <p:cNvPr id="186" name="Google Shape;186;p28"/>
          <p:cNvSpPr txBox="1"/>
          <p:nvPr/>
        </p:nvSpPr>
        <p:spPr>
          <a:xfrm>
            <a:off x="373450" y="1158125"/>
            <a:ext cx="2893200" cy="39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ALVINN - self-driving car</a:t>
            </a:r>
            <a:endParaRPr/>
          </a:p>
        </p:txBody>
      </p:sp>
      <p:sp>
        <p:nvSpPr>
          <p:cNvPr id="187" name="Google Shape;187;p28"/>
          <p:cNvSpPr txBox="1"/>
          <p:nvPr/>
        </p:nvSpPr>
        <p:spPr>
          <a:xfrm>
            <a:off x="3182100" y="1773150"/>
            <a:ext cx="5650200" cy="18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Hardware se zlepšuje, oživení neuronek</a:t>
            </a:r>
            <a:endParaRPr/>
          </a:p>
          <a:p>
            <a:pPr indent="0" lvl="0" marL="0" rtl="0" algn="l">
              <a:spcBef>
                <a:spcPts val="0"/>
              </a:spcBef>
              <a:spcAft>
                <a:spcPts val="0"/>
              </a:spcAft>
              <a:buNone/>
            </a:pPr>
            <a:r>
              <a:t/>
            </a:r>
            <a:endParaRPr/>
          </a:p>
          <a:p>
            <a:pPr indent="457200" lvl="0" marL="0" rtl="0" algn="l">
              <a:spcBef>
                <a:spcPts val="0"/>
              </a:spcBef>
              <a:spcAft>
                <a:spcPts val="0"/>
              </a:spcAft>
              <a:buNone/>
            </a:pPr>
            <a:r>
              <a:rPr b="1" lang="en" sz="1500"/>
              <a:t>Stále se umí jen </a:t>
            </a:r>
            <a:r>
              <a:rPr b="1" lang="en" sz="1700"/>
              <a:t>dvě vrstvy</a:t>
            </a:r>
            <a:r>
              <a:rPr lang="en"/>
              <a:t>, </a:t>
            </a:r>
            <a:endParaRPr/>
          </a:p>
          <a:p>
            <a:pPr indent="457200" lvl="0" marL="457200" rtl="0" algn="l">
              <a:spcBef>
                <a:spcPts val="0"/>
              </a:spcBef>
              <a:spcAft>
                <a:spcPts val="0"/>
              </a:spcAft>
              <a:buNone/>
            </a:pPr>
            <a:r>
              <a:rPr lang="en"/>
              <a:t>neuronky nejsou lepší než jiné metody!</a:t>
            </a:r>
            <a:endParaRPr/>
          </a:p>
        </p:txBody>
      </p:sp>
      <p:sp>
        <p:nvSpPr>
          <p:cNvPr id="188" name="Google Shape;188;p28"/>
          <p:cNvSpPr/>
          <p:nvPr/>
        </p:nvSpPr>
        <p:spPr>
          <a:xfrm>
            <a:off x="6733375" y="61250"/>
            <a:ext cx="2352900" cy="18390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89" name="Google Shape;189;p28"/>
          <p:cNvPicPr preferRelativeResize="0"/>
          <p:nvPr/>
        </p:nvPicPr>
        <p:blipFill>
          <a:blip r:embed="rId5">
            <a:alphaModFix/>
          </a:blip>
          <a:stretch>
            <a:fillRect/>
          </a:stretch>
        </p:blipFill>
        <p:spPr>
          <a:xfrm>
            <a:off x="3266638" y="3206375"/>
            <a:ext cx="2152657" cy="1614500"/>
          </a:xfrm>
          <a:prstGeom prst="rect">
            <a:avLst/>
          </a:prstGeom>
          <a:noFill/>
          <a:ln>
            <a:noFill/>
          </a:ln>
        </p:spPr>
      </p:pic>
      <p:sp>
        <p:nvSpPr>
          <p:cNvPr id="190" name="Google Shape;190;p28"/>
          <p:cNvSpPr txBox="1"/>
          <p:nvPr/>
        </p:nvSpPr>
        <p:spPr>
          <a:xfrm>
            <a:off x="5891850" y="3874075"/>
            <a:ext cx="3008100" cy="94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Jak trénovat </a:t>
            </a:r>
            <a:endParaRPr b="1" sz="1800"/>
          </a:p>
          <a:p>
            <a:pPr indent="0" lvl="0" marL="914400" rtl="0" algn="l">
              <a:spcBef>
                <a:spcPts val="0"/>
              </a:spcBef>
              <a:spcAft>
                <a:spcPts val="0"/>
              </a:spcAft>
              <a:buNone/>
            </a:pPr>
            <a:r>
              <a:rPr b="1" i="1" lang="en" sz="2000"/>
              <a:t>hluboké</a:t>
            </a:r>
            <a:r>
              <a:rPr b="1" lang="en" sz="2000"/>
              <a:t> sítě</a:t>
            </a:r>
            <a:r>
              <a:rPr b="1" lang="en" sz="1800"/>
              <a:t>??</a:t>
            </a:r>
            <a:endParaRPr b="1" sz="1800"/>
          </a:p>
        </p:txBody>
      </p:sp>
      <p:sp>
        <p:nvSpPr>
          <p:cNvPr id="191" name="Google Shape;191;p28"/>
          <p:cNvSpPr txBox="1"/>
          <p:nvPr/>
        </p:nvSpPr>
        <p:spPr>
          <a:xfrm>
            <a:off x="6792400" y="-29525"/>
            <a:ext cx="1557300" cy="3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U nás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ALVINN - self driving long long time ago</a:t>
            </a:r>
            <a:endParaRPr/>
          </a:p>
        </p:txBody>
      </p:sp>
      <p:pic>
        <p:nvPicPr>
          <p:cNvPr descr="Time Machine From 1998. Features Red Whittaker, Chuck Thorpe and gets a bit more into the vision systems of the ALVINN and RALPH neural networks running behind the scenes. Courtesy of The History Channel." id="197" name="Google Shape;197;p29" title="History Channel 1998 : Driverless Car Technology Overview at Carnegie Mellon University">
            <a:hlinkClick r:id="rId3"/>
          </p:cNvPr>
          <p:cNvPicPr preferRelativeResize="0"/>
          <p:nvPr/>
        </p:nvPicPr>
        <p:blipFill>
          <a:blip r:embed="rId4">
            <a:alphaModFix/>
          </a:blip>
          <a:stretch>
            <a:fillRect/>
          </a:stretch>
        </p:blipFill>
        <p:spPr>
          <a:xfrm>
            <a:off x="1104888" y="1155800"/>
            <a:ext cx="6848475" cy="3852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Nultá (???) léta</a:t>
            </a:r>
            <a:endParaRPr/>
          </a:p>
        </p:txBody>
      </p:sp>
      <p:pic>
        <p:nvPicPr>
          <p:cNvPr id="203" name="Google Shape;203;p30"/>
          <p:cNvPicPr preferRelativeResize="0"/>
          <p:nvPr/>
        </p:nvPicPr>
        <p:blipFill>
          <a:blip r:embed="rId3">
            <a:alphaModFix/>
          </a:blip>
          <a:stretch>
            <a:fillRect/>
          </a:stretch>
        </p:blipFill>
        <p:spPr>
          <a:xfrm>
            <a:off x="7352675" y="114300"/>
            <a:ext cx="1682400" cy="2457450"/>
          </a:xfrm>
          <a:prstGeom prst="rect">
            <a:avLst/>
          </a:prstGeom>
          <a:noFill/>
          <a:ln>
            <a:noFill/>
          </a:ln>
        </p:spPr>
      </p:pic>
      <p:pic>
        <p:nvPicPr>
          <p:cNvPr id="204" name="Google Shape;204;p30"/>
          <p:cNvPicPr preferRelativeResize="0"/>
          <p:nvPr/>
        </p:nvPicPr>
        <p:blipFill>
          <a:blip r:embed="rId4">
            <a:alphaModFix/>
          </a:blip>
          <a:stretch>
            <a:fillRect/>
          </a:stretch>
        </p:blipFill>
        <p:spPr>
          <a:xfrm>
            <a:off x="350050" y="1681750"/>
            <a:ext cx="1941399" cy="3345050"/>
          </a:xfrm>
          <a:prstGeom prst="rect">
            <a:avLst/>
          </a:prstGeom>
          <a:noFill/>
          <a:ln>
            <a:noFill/>
          </a:ln>
        </p:spPr>
      </p:pic>
      <p:sp>
        <p:nvSpPr>
          <p:cNvPr id="205" name="Google Shape;205;p30"/>
          <p:cNvSpPr txBox="1"/>
          <p:nvPr/>
        </p:nvSpPr>
        <p:spPr>
          <a:xfrm>
            <a:off x="350050" y="1200150"/>
            <a:ext cx="5364900" cy="45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Hinton et al - Deep Belief Network - pokus o hlubokou síť</a:t>
            </a:r>
            <a:endParaRPr/>
          </a:p>
        </p:txBody>
      </p:sp>
      <p:sp>
        <p:nvSpPr>
          <p:cNvPr id="206" name="Google Shape;206;p30"/>
          <p:cNvSpPr txBox="1"/>
          <p:nvPr/>
        </p:nvSpPr>
        <p:spPr>
          <a:xfrm>
            <a:off x="3314700" y="3283800"/>
            <a:ext cx="5584800" cy="17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Neuronové sítě udolány jinými metodami</a:t>
            </a:r>
            <a:r>
              <a:rPr lang="en"/>
              <a:t> (SVM)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Málo peněz, pokračují převážně akademici</a:t>
            </a:r>
            <a:endParaRPr/>
          </a:p>
          <a:p>
            <a:pPr indent="0" lvl="0" marL="0" rtl="0" algn="l">
              <a:spcBef>
                <a:spcPts val="0"/>
              </a:spcBef>
              <a:spcAft>
                <a:spcPts val="0"/>
              </a:spcAft>
              <a:buNone/>
            </a:pPr>
            <a:r>
              <a:rPr lang="en" sz="800"/>
              <a:t>Ti pracují na všem …</a:t>
            </a:r>
            <a:endParaRPr sz="800"/>
          </a:p>
          <a:p>
            <a:pPr indent="0" lvl="0" marL="0" rtl="0" algn="l">
              <a:spcBef>
                <a:spcPts val="0"/>
              </a:spcBef>
              <a:spcAft>
                <a:spcPts val="0"/>
              </a:spcAft>
              <a:buNone/>
            </a:pPr>
            <a:r>
              <a:t/>
            </a:r>
            <a:endParaRPr sz="800"/>
          </a:p>
          <a:p>
            <a:pPr indent="0" lvl="0" marL="0" rtl="0" algn="l">
              <a:spcBef>
                <a:spcPts val="0"/>
              </a:spcBef>
              <a:spcAft>
                <a:spcPts val="0"/>
              </a:spcAft>
              <a:buNone/>
            </a:pPr>
            <a:r>
              <a:t/>
            </a:r>
            <a:endParaRPr sz="800"/>
          </a:p>
          <a:p>
            <a:pPr indent="0" lvl="0" marL="0" rtl="0" algn="l">
              <a:spcBef>
                <a:spcPts val="0"/>
              </a:spcBef>
              <a:spcAft>
                <a:spcPts val="0"/>
              </a:spcAft>
              <a:buNone/>
            </a:pPr>
            <a:r>
              <a:t/>
            </a:r>
            <a:endParaRPr sz="800"/>
          </a:p>
          <a:p>
            <a:pPr indent="0" lvl="0" marL="0" rtl="0" algn="l">
              <a:spcBef>
                <a:spcPts val="0"/>
              </a:spcBef>
              <a:spcAft>
                <a:spcPts val="0"/>
              </a:spcAft>
              <a:buNone/>
            </a:pPr>
            <a:r>
              <a:rPr lang="en" sz="1800"/>
              <a:t>Prudký rozvoj </a:t>
            </a:r>
            <a:r>
              <a:rPr b="1" lang="en" sz="1800"/>
              <a:t>grafických karet</a:t>
            </a:r>
            <a:r>
              <a:rPr lang="en" sz="1800"/>
              <a:t> v herním průmyslu!</a:t>
            </a:r>
            <a:endParaRPr sz="1800"/>
          </a:p>
        </p:txBody>
      </p:sp>
      <p:sp>
        <p:nvSpPr>
          <p:cNvPr id="207" name="Google Shape;207;p30"/>
          <p:cNvSpPr txBox="1"/>
          <p:nvPr/>
        </p:nvSpPr>
        <p:spPr>
          <a:xfrm>
            <a:off x="3314700" y="1885950"/>
            <a:ext cx="3700500" cy="87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t>NN Winter!</a:t>
            </a:r>
            <a:endParaRPr sz="3500"/>
          </a:p>
        </p:txBody>
      </p:sp>
      <p:sp>
        <p:nvSpPr>
          <p:cNvPr id="208" name="Google Shape;208;p30"/>
          <p:cNvSpPr txBox="1"/>
          <p:nvPr/>
        </p:nvSpPr>
        <p:spPr>
          <a:xfrm>
            <a:off x="3314700" y="2713000"/>
            <a:ext cx="4791600" cy="43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S</a:t>
            </a:r>
            <a:r>
              <a:rPr lang="en" sz="1800"/>
              <a:t>naha o více než dvě vrstvy!</a:t>
            </a:r>
            <a:endParaRPr sz="18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Desátá léta</a:t>
            </a:r>
            <a:endParaRPr/>
          </a:p>
        </p:txBody>
      </p:sp>
      <p:pic>
        <p:nvPicPr>
          <p:cNvPr id="214" name="Google Shape;214;p31"/>
          <p:cNvPicPr preferRelativeResize="0"/>
          <p:nvPr/>
        </p:nvPicPr>
        <p:blipFill>
          <a:blip r:embed="rId3">
            <a:alphaModFix/>
          </a:blip>
          <a:stretch>
            <a:fillRect/>
          </a:stretch>
        </p:blipFill>
        <p:spPr>
          <a:xfrm>
            <a:off x="138100" y="1191550"/>
            <a:ext cx="3598074" cy="2698550"/>
          </a:xfrm>
          <a:prstGeom prst="rect">
            <a:avLst/>
          </a:prstGeom>
          <a:noFill/>
          <a:ln>
            <a:noFill/>
          </a:ln>
        </p:spPr>
      </p:pic>
      <p:sp>
        <p:nvSpPr>
          <p:cNvPr id="215" name="Google Shape;215;p31"/>
          <p:cNvSpPr txBox="1"/>
          <p:nvPr/>
        </p:nvSpPr>
        <p:spPr>
          <a:xfrm>
            <a:off x="3971925" y="3500400"/>
            <a:ext cx="5064900" cy="164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Konečně někdo zkusil použít</a:t>
            </a:r>
            <a:br>
              <a:rPr lang="en"/>
            </a:br>
            <a:r>
              <a:rPr b="1" lang="en" sz="1800"/>
              <a:t>		</a:t>
            </a:r>
            <a:r>
              <a:rPr b="1" lang="en" sz="1800"/>
              <a:t>grafické karty pro trénink sítí!!</a:t>
            </a:r>
            <a:endParaRPr b="1" sz="1800"/>
          </a:p>
          <a:p>
            <a:pPr indent="0" lvl="0" marL="0" rtl="0" algn="l">
              <a:spcBef>
                <a:spcPts val="0"/>
              </a:spcBef>
              <a:spcAft>
                <a:spcPts val="0"/>
              </a:spcAft>
              <a:buNone/>
            </a:pPr>
            <a:r>
              <a:t/>
            </a:r>
            <a:endParaRPr/>
          </a:p>
          <a:p>
            <a:pPr indent="0" lvl="0" marL="0" rtl="0" algn="l">
              <a:spcBef>
                <a:spcPts val="0"/>
              </a:spcBef>
              <a:spcAft>
                <a:spcPts val="0"/>
              </a:spcAft>
              <a:buNone/>
            </a:pPr>
            <a:r>
              <a:rPr lang="en"/>
              <a:t>Ztrhující výsledky v mnoha oblastech!</a:t>
            </a:r>
            <a:endParaRPr/>
          </a:p>
          <a:p>
            <a:pPr indent="0" lvl="0" marL="0" rtl="0" algn="l">
              <a:spcBef>
                <a:spcPts val="0"/>
              </a:spcBef>
              <a:spcAft>
                <a:spcPts val="0"/>
              </a:spcAft>
              <a:buNone/>
            </a:pPr>
            <a:r>
              <a:rPr lang="en" sz="800"/>
              <a:t>Prakticky použitelné je minimum, ale jsou prostě úžasné</a:t>
            </a:r>
            <a:endParaRPr sz="800"/>
          </a:p>
          <a:p>
            <a:pPr indent="0" lvl="0" marL="0" rtl="0" algn="l">
              <a:spcBef>
                <a:spcPts val="0"/>
              </a:spcBef>
              <a:spcAft>
                <a:spcPts val="0"/>
              </a:spcAft>
              <a:buNone/>
            </a:pPr>
            <a:r>
              <a:t/>
            </a:r>
            <a:endParaRPr sz="800"/>
          </a:p>
          <a:p>
            <a:pPr indent="0" lvl="0" marL="0" rtl="0" algn="l">
              <a:spcBef>
                <a:spcPts val="0"/>
              </a:spcBef>
              <a:spcAft>
                <a:spcPts val="0"/>
              </a:spcAft>
              <a:buNone/>
            </a:pPr>
            <a:r>
              <a:rPr b="1" lang="en"/>
              <a:t>Šílenství kolem sítí začíná a roste!</a:t>
            </a:r>
            <a:endParaRPr b="1"/>
          </a:p>
        </p:txBody>
      </p:sp>
      <p:pic>
        <p:nvPicPr>
          <p:cNvPr id="216" name="Google Shape;216;p31"/>
          <p:cNvPicPr preferRelativeResize="0"/>
          <p:nvPr/>
        </p:nvPicPr>
        <p:blipFill>
          <a:blip r:embed="rId4">
            <a:alphaModFix/>
          </a:blip>
          <a:stretch>
            <a:fillRect/>
          </a:stretch>
        </p:blipFill>
        <p:spPr>
          <a:xfrm>
            <a:off x="3845727" y="387191"/>
            <a:ext cx="3598074" cy="1439234"/>
          </a:xfrm>
          <a:prstGeom prst="rect">
            <a:avLst/>
          </a:prstGeom>
          <a:noFill/>
          <a:ln>
            <a:noFill/>
          </a:ln>
        </p:spPr>
      </p:pic>
      <p:pic>
        <p:nvPicPr>
          <p:cNvPr id="217" name="Google Shape;217;p31"/>
          <p:cNvPicPr preferRelativeResize="0"/>
          <p:nvPr/>
        </p:nvPicPr>
        <p:blipFill>
          <a:blip r:embed="rId5">
            <a:alphaModFix/>
          </a:blip>
          <a:stretch>
            <a:fillRect/>
          </a:stretch>
        </p:blipFill>
        <p:spPr>
          <a:xfrm>
            <a:off x="4060826" y="1964250"/>
            <a:ext cx="2243899" cy="1331400"/>
          </a:xfrm>
          <a:prstGeom prst="rect">
            <a:avLst/>
          </a:prstGeom>
          <a:noFill/>
          <a:ln>
            <a:noFill/>
          </a:ln>
        </p:spPr>
      </p:pic>
      <p:pic>
        <p:nvPicPr>
          <p:cNvPr id="218" name="Google Shape;218;p31"/>
          <p:cNvPicPr preferRelativeResize="0"/>
          <p:nvPr/>
        </p:nvPicPr>
        <p:blipFill>
          <a:blip r:embed="rId6">
            <a:alphaModFix/>
          </a:blip>
          <a:stretch>
            <a:fillRect/>
          </a:stretch>
        </p:blipFill>
        <p:spPr>
          <a:xfrm>
            <a:off x="6329375" y="1399875"/>
            <a:ext cx="2368125" cy="1331400"/>
          </a:xfrm>
          <a:prstGeom prst="rect">
            <a:avLst/>
          </a:prstGeom>
          <a:noFill/>
          <a:ln>
            <a:noFill/>
          </a:ln>
        </p:spPr>
      </p:pic>
      <p:sp>
        <p:nvSpPr>
          <p:cNvPr id="219" name="Google Shape;219;p31"/>
          <p:cNvSpPr txBox="1"/>
          <p:nvPr/>
        </p:nvSpPr>
        <p:spPr>
          <a:xfrm>
            <a:off x="377900" y="4125100"/>
            <a:ext cx="2677500" cy="79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O</a:t>
            </a:r>
            <a:r>
              <a:rPr lang="en">
                <a:solidFill>
                  <a:schemeClr val="dk1"/>
                </a:solidFill>
              </a:rPr>
              <a:t>brovské sítě!</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IT infrastruktura pro AI</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 jsou neuronové sítě?</a:t>
            </a:r>
            <a:endParaRPr/>
          </a:p>
        </p:txBody>
      </p:sp>
      <p:pic>
        <p:nvPicPr>
          <p:cNvPr id="64" name="Google Shape;64;p14"/>
          <p:cNvPicPr preferRelativeResize="0"/>
          <p:nvPr/>
        </p:nvPicPr>
        <p:blipFill>
          <a:blip r:embed="rId3">
            <a:alphaModFix/>
          </a:blip>
          <a:stretch>
            <a:fillRect/>
          </a:stretch>
        </p:blipFill>
        <p:spPr>
          <a:xfrm>
            <a:off x="152400" y="1170125"/>
            <a:ext cx="3032520" cy="3820975"/>
          </a:xfrm>
          <a:prstGeom prst="rect">
            <a:avLst/>
          </a:prstGeom>
          <a:noFill/>
          <a:ln>
            <a:noFill/>
          </a:ln>
        </p:spPr>
      </p:pic>
      <p:pic>
        <p:nvPicPr>
          <p:cNvPr id="65" name="Google Shape;65;p14"/>
          <p:cNvPicPr preferRelativeResize="0"/>
          <p:nvPr/>
        </p:nvPicPr>
        <p:blipFill>
          <a:blip r:embed="rId4">
            <a:alphaModFix/>
          </a:blip>
          <a:stretch>
            <a:fillRect/>
          </a:stretch>
        </p:blipFill>
        <p:spPr>
          <a:xfrm>
            <a:off x="5871238" y="663374"/>
            <a:ext cx="3129651" cy="4327724"/>
          </a:xfrm>
          <a:prstGeom prst="rect">
            <a:avLst/>
          </a:prstGeom>
          <a:noFill/>
          <a:ln>
            <a:noFill/>
          </a:ln>
        </p:spPr>
      </p:pic>
      <p:sp>
        <p:nvSpPr>
          <p:cNvPr id="66" name="Google Shape;66;p14"/>
          <p:cNvSpPr txBox="1"/>
          <p:nvPr/>
        </p:nvSpPr>
        <p:spPr>
          <a:xfrm>
            <a:off x="3808650" y="2622975"/>
            <a:ext cx="2062500" cy="52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t>Pravé vs umělé</a:t>
            </a:r>
            <a:endParaRPr sz="20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Proč revoluce v AI? ILSVRC 2012</a:t>
            </a:r>
            <a:endParaRPr/>
          </a:p>
        </p:txBody>
      </p:sp>
      <p:sp>
        <p:nvSpPr>
          <p:cNvPr id="225" name="Google Shape;225;p32"/>
          <p:cNvSpPr txBox="1"/>
          <p:nvPr/>
        </p:nvSpPr>
        <p:spPr>
          <a:xfrm>
            <a:off x="365650" y="1433788"/>
            <a:ext cx="3542700" cy="10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Soutěž v rozpoznávání obrázků</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1 200 000 obrázků pro trénink</a:t>
            </a:r>
            <a:endParaRPr/>
          </a:p>
          <a:p>
            <a:pPr indent="-317500" lvl="0" marL="457200" rtl="0" algn="l">
              <a:spcBef>
                <a:spcPts val="0"/>
              </a:spcBef>
              <a:spcAft>
                <a:spcPts val="0"/>
              </a:spcAft>
              <a:buSzPts val="1400"/>
              <a:buChar char="●"/>
            </a:pPr>
            <a:r>
              <a:rPr lang="en"/>
              <a:t>1 000 tříd (židle, pes,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26" name="Google Shape;226;p32"/>
          <p:cNvSpPr txBox="1"/>
          <p:nvPr/>
        </p:nvSpPr>
        <p:spPr>
          <a:xfrm>
            <a:off x="800400" y="4586700"/>
            <a:ext cx="6333600" cy="48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FF0000"/>
                </a:solidFill>
              </a:rPr>
              <a:t>Top 5</a:t>
            </a:r>
            <a:r>
              <a:rPr lang="en" sz="1600"/>
              <a:t> vyhodnocení = správná třída mezi prvními pěti</a:t>
            </a:r>
            <a:endParaRPr sz="1600"/>
          </a:p>
        </p:txBody>
      </p:sp>
      <p:pic>
        <p:nvPicPr>
          <p:cNvPr id="227" name="Google Shape;227;p32"/>
          <p:cNvPicPr preferRelativeResize="0"/>
          <p:nvPr/>
        </p:nvPicPr>
        <p:blipFill rotWithShape="1">
          <a:blip r:embed="rId3">
            <a:alphaModFix/>
          </a:blip>
          <a:srcRect b="40026" l="0" r="34832" t="0"/>
          <a:stretch/>
        </p:blipFill>
        <p:spPr>
          <a:xfrm>
            <a:off x="6586200" y="220825"/>
            <a:ext cx="2308775" cy="2124725"/>
          </a:xfrm>
          <a:prstGeom prst="rect">
            <a:avLst/>
          </a:prstGeom>
          <a:noFill/>
          <a:ln>
            <a:noFill/>
          </a:ln>
        </p:spPr>
      </p:pic>
      <p:pic>
        <p:nvPicPr>
          <p:cNvPr id="228" name="Google Shape;228;p32"/>
          <p:cNvPicPr preferRelativeResize="0"/>
          <p:nvPr/>
        </p:nvPicPr>
        <p:blipFill>
          <a:blip r:embed="rId4">
            <a:alphaModFix/>
          </a:blip>
          <a:stretch>
            <a:fillRect/>
          </a:stretch>
        </p:blipFill>
        <p:spPr>
          <a:xfrm>
            <a:off x="152400" y="2631088"/>
            <a:ext cx="6655100" cy="180321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Vítěz roku 2012</a:t>
            </a:r>
            <a:endParaRPr/>
          </a:p>
        </p:txBody>
      </p:sp>
      <p:pic>
        <p:nvPicPr>
          <p:cNvPr id="234" name="Google Shape;234;p33"/>
          <p:cNvPicPr preferRelativeResize="0"/>
          <p:nvPr/>
        </p:nvPicPr>
        <p:blipFill>
          <a:blip r:embed="rId3">
            <a:alphaModFix/>
          </a:blip>
          <a:stretch>
            <a:fillRect/>
          </a:stretch>
        </p:blipFill>
        <p:spPr>
          <a:xfrm>
            <a:off x="382800" y="1533992"/>
            <a:ext cx="8475850" cy="2688065"/>
          </a:xfrm>
          <a:prstGeom prst="rect">
            <a:avLst/>
          </a:prstGeom>
          <a:noFill/>
          <a:ln>
            <a:noFill/>
          </a:ln>
        </p:spPr>
      </p:pic>
      <p:sp>
        <p:nvSpPr>
          <p:cNvPr id="235" name="Google Shape;235;p33"/>
          <p:cNvSpPr txBox="1"/>
          <p:nvPr/>
        </p:nvSpPr>
        <p:spPr>
          <a:xfrm>
            <a:off x="382800" y="1099700"/>
            <a:ext cx="2157600" cy="33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AlexNet</a:t>
            </a:r>
            <a:endParaRPr/>
          </a:p>
        </p:txBody>
      </p:sp>
      <p:sp>
        <p:nvSpPr>
          <p:cNvPr id="236" name="Google Shape;236;p33"/>
          <p:cNvSpPr txBox="1"/>
          <p:nvPr/>
        </p:nvSpPr>
        <p:spPr>
          <a:xfrm>
            <a:off x="528950" y="4189975"/>
            <a:ext cx="7621200" cy="86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t>Chyboval v </a:t>
            </a:r>
            <a:r>
              <a:rPr b="1" lang="en" sz="1600"/>
              <a:t>15.3</a:t>
            </a:r>
            <a:r>
              <a:rPr lang="en" sz="1600"/>
              <a:t> procentech testovacích případů!</a:t>
            </a:r>
            <a:endParaRPr sz="1600"/>
          </a:p>
          <a:p>
            <a:pPr indent="0" lvl="0" marL="0" rtl="0" algn="l">
              <a:spcBef>
                <a:spcPts val="0"/>
              </a:spcBef>
              <a:spcAft>
                <a:spcPts val="0"/>
              </a:spcAft>
              <a:buNone/>
            </a:pPr>
            <a:r>
              <a:t/>
            </a:r>
            <a:endParaRPr/>
          </a:p>
          <a:p>
            <a:pPr indent="0" lvl="0" marL="0" rtl="0" algn="l">
              <a:spcBef>
                <a:spcPts val="0"/>
              </a:spcBef>
              <a:spcAft>
                <a:spcPts val="0"/>
              </a:spcAft>
              <a:buNone/>
            </a:pPr>
            <a:r>
              <a:rPr lang="en"/>
              <a:t>Model na druhém místě chyboval v 26.2 procentech!</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Soutěž ILSVRC</a:t>
            </a:r>
            <a:endParaRPr/>
          </a:p>
        </p:txBody>
      </p:sp>
      <p:pic>
        <p:nvPicPr>
          <p:cNvPr id="242" name="Google Shape;242;p34"/>
          <p:cNvPicPr preferRelativeResize="0"/>
          <p:nvPr/>
        </p:nvPicPr>
        <p:blipFill>
          <a:blip r:embed="rId3">
            <a:alphaModFix/>
          </a:blip>
          <a:stretch>
            <a:fillRect/>
          </a:stretch>
        </p:blipFill>
        <p:spPr>
          <a:xfrm>
            <a:off x="1389925" y="1071850"/>
            <a:ext cx="6746776" cy="3432825"/>
          </a:xfrm>
          <a:prstGeom prst="rect">
            <a:avLst/>
          </a:prstGeom>
          <a:noFill/>
          <a:ln>
            <a:noFill/>
          </a:ln>
        </p:spPr>
      </p:pic>
      <p:sp>
        <p:nvSpPr>
          <p:cNvPr id="243" name="Google Shape;243;p34"/>
          <p:cNvSpPr txBox="1"/>
          <p:nvPr/>
        </p:nvSpPr>
        <p:spPr>
          <a:xfrm>
            <a:off x="1085775" y="4705025"/>
            <a:ext cx="6090000" cy="37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2016: Chyba pod tři procenta … a dál už to moc nešlo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Data pro ILVSRC</a:t>
            </a:r>
            <a:endParaRPr/>
          </a:p>
        </p:txBody>
      </p:sp>
      <p:sp>
        <p:nvSpPr>
          <p:cNvPr id="249" name="Google Shape;249;p35"/>
          <p:cNvSpPr txBox="1"/>
          <p:nvPr/>
        </p:nvSpPr>
        <p:spPr>
          <a:xfrm>
            <a:off x="452400" y="1461625"/>
            <a:ext cx="7864800" cy="338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Ruční značení 1 000 tisíce tříd pro 1 200 000 obrázků!</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Andrej Karpathy (šéf týmu pro přípravu dat):</a:t>
            </a:r>
            <a:endParaRPr/>
          </a:p>
          <a:p>
            <a:pPr indent="0" lvl="0" marL="0" rtl="0" algn="l">
              <a:spcBef>
                <a:spcPts val="0"/>
              </a:spcBef>
              <a:spcAft>
                <a:spcPts val="0"/>
              </a:spcAft>
              <a:buNone/>
            </a:pPr>
            <a:r>
              <a:t/>
            </a:r>
            <a:endParaRPr/>
          </a:p>
          <a:p>
            <a:pPr indent="457200" lvl="0" marL="0" rtl="0" algn="l">
              <a:spcBef>
                <a:spcPts val="0"/>
              </a:spcBef>
              <a:spcAft>
                <a:spcPts val="0"/>
              </a:spcAft>
              <a:buNone/>
            </a:pPr>
            <a:r>
              <a:rPr lang="en"/>
              <a:t>“Uvažovali jsme zapojení Amazon Mechanical Turk nebo využití studentů”</a:t>
            </a:r>
            <a:endParaRPr/>
          </a:p>
          <a:p>
            <a:pPr indent="0" lvl="0" marL="0" rtl="0" algn="l">
              <a:spcBef>
                <a:spcPts val="0"/>
              </a:spcBef>
              <a:spcAft>
                <a:spcPts val="0"/>
              </a:spcAft>
              <a:buNone/>
            </a:pPr>
            <a:r>
              <a:t/>
            </a:r>
            <a:endParaRPr/>
          </a:p>
          <a:p>
            <a:pPr indent="457200" lvl="0" marL="457200" rtl="0" algn="l">
              <a:spcBef>
                <a:spcPts val="0"/>
              </a:spcBef>
              <a:spcAft>
                <a:spcPts val="0"/>
              </a:spcAft>
              <a:buNone/>
            </a:pPr>
            <a:r>
              <a:rPr lang="en"/>
              <a:t>  “Automaticky jsme omezili možnosti na 100 tříd z 1000”</a:t>
            </a:r>
            <a:endParaRPr/>
          </a:p>
          <a:p>
            <a:pPr indent="0" lvl="0" marL="0" rtl="0" algn="l">
              <a:spcBef>
                <a:spcPts val="0"/>
              </a:spcBef>
              <a:spcAft>
                <a:spcPts val="0"/>
              </a:spcAft>
              <a:buNone/>
            </a:pPr>
            <a:r>
              <a:t/>
            </a:r>
            <a:endParaRPr/>
          </a:p>
          <a:p>
            <a:pPr indent="457200" lvl="0" marL="914400" rtl="0" algn="l">
              <a:spcBef>
                <a:spcPts val="0"/>
              </a:spcBef>
              <a:spcAft>
                <a:spcPts val="0"/>
              </a:spcAft>
              <a:buNone/>
            </a:pPr>
            <a:r>
              <a:rPr lang="en"/>
              <a:t>  “I tak to bylo moc, studenti (i mechaničtí Turci) měli chybu 13 - 15 procent”</a:t>
            </a:r>
            <a:endParaRPr/>
          </a:p>
          <a:p>
            <a:pPr indent="0" lvl="0" marL="0" rtl="0" algn="l">
              <a:spcBef>
                <a:spcPts val="0"/>
              </a:spcBef>
              <a:spcAft>
                <a:spcPts val="0"/>
              </a:spcAft>
              <a:buNone/>
            </a:pPr>
            <a:r>
              <a:t/>
            </a:r>
            <a:endParaRPr/>
          </a:p>
          <a:p>
            <a:pPr indent="457200" lvl="0" marL="1371600" rtl="0" algn="l">
              <a:spcBef>
                <a:spcPts val="0"/>
              </a:spcBef>
              <a:spcAft>
                <a:spcPts val="0"/>
              </a:spcAft>
              <a:buNone/>
            </a:pPr>
            <a:r>
              <a:rPr lang="en"/>
              <a:t>  “Já osobně jsem chyboval v cca 7 procentech případů”</a:t>
            </a:r>
            <a:endParaRPr/>
          </a:p>
          <a:p>
            <a:pPr indent="0" lvl="0" marL="0" rtl="0" algn="l">
              <a:spcBef>
                <a:spcPts val="0"/>
              </a:spcBef>
              <a:spcAft>
                <a:spcPts val="0"/>
              </a:spcAft>
              <a:buNone/>
            </a:pPr>
            <a:r>
              <a:t/>
            </a:r>
            <a:endParaRPr/>
          </a:p>
          <a:p>
            <a:pPr indent="457200" lvl="0" marL="1828800" rtl="0" algn="l">
              <a:spcBef>
                <a:spcPts val="0"/>
              </a:spcBef>
              <a:spcAft>
                <a:spcPts val="0"/>
              </a:spcAft>
              <a:buNone/>
            </a:pPr>
            <a:r>
              <a:rPr lang="en"/>
              <a:t>  “Stal jsem se expertem na plementa psů, ptáků a opic”</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p:txBody>
      </p:sp>
      <p:sp>
        <p:nvSpPr>
          <p:cNvPr id="250" name="Google Shape;250;p35"/>
          <p:cNvSpPr txBox="1"/>
          <p:nvPr/>
        </p:nvSpPr>
        <p:spPr>
          <a:xfrm>
            <a:off x="2606400" y="4572725"/>
            <a:ext cx="3556800" cy="38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Otázka</a:t>
            </a:r>
            <a:r>
              <a:rPr lang="en"/>
              <a:t>: Jsou ta data vůbec dost kvalitní??</a:t>
            </a:r>
            <a:endParaRPr/>
          </a:p>
        </p:txBody>
      </p:sp>
      <p:pic>
        <p:nvPicPr>
          <p:cNvPr id="251" name="Google Shape;251;p35"/>
          <p:cNvPicPr preferRelativeResize="0"/>
          <p:nvPr/>
        </p:nvPicPr>
        <p:blipFill rotWithShape="1">
          <a:blip r:embed="rId3">
            <a:alphaModFix/>
          </a:blip>
          <a:srcRect b="40026" l="0" r="34832" t="0"/>
          <a:stretch/>
        </p:blipFill>
        <p:spPr>
          <a:xfrm>
            <a:off x="6704525" y="116425"/>
            <a:ext cx="2308775" cy="2124725"/>
          </a:xfrm>
          <a:prstGeom prst="rect">
            <a:avLst/>
          </a:prstGeom>
          <a:noFill/>
          <a:ln>
            <a:noFill/>
          </a:ln>
        </p:spPr>
      </p:pic>
      <p:pic>
        <p:nvPicPr>
          <p:cNvPr id="252" name="Google Shape;252;p35"/>
          <p:cNvPicPr preferRelativeResize="0"/>
          <p:nvPr/>
        </p:nvPicPr>
        <p:blipFill>
          <a:blip r:embed="rId4">
            <a:alphaModFix/>
          </a:blip>
          <a:stretch>
            <a:fillRect/>
          </a:stretch>
        </p:blipFill>
        <p:spPr>
          <a:xfrm>
            <a:off x="66375" y="3591400"/>
            <a:ext cx="2254027" cy="15026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6"/>
          <p:cNvSpPr txBox="1"/>
          <p:nvPr>
            <p:ph type="title"/>
          </p:nvPr>
        </p:nvSpPr>
        <p:spPr>
          <a:xfrm>
            <a:off x="94275" y="1033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ILSVRC Data</a:t>
            </a:r>
            <a:endParaRPr/>
          </a:p>
        </p:txBody>
      </p:sp>
      <p:pic>
        <p:nvPicPr>
          <p:cNvPr id="258" name="Google Shape;258;p36"/>
          <p:cNvPicPr preferRelativeResize="0"/>
          <p:nvPr/>
        </p:nvPicPr>
        <p:blipFill>
          <a:blip r:embed="rId3">
            <a:alphaModFix/>
          </a:blip>
          <a:stretch>
            <a:fillRect/>
          </a:stretch>
        </p:blipFill>
        <p:spPr>
          <a:xfrm>
            <a:off x="1370163" y="676050"/>
            <a:ext cx="7773836" cy="44674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7"/>
          <p:cNvSpPr txBox="1"/>
          <p:nvPr>
            <p:ph type="title"/>
          </p:nvPr>
        </p:nvSpPr>
        <p:spPr>
          <a:xfrm>
            <a:off x="94300" y="93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ILSVRC Data</a:t>
            </a:r>
            <a:endParaRPr/>
          </a:p>
        </p:txBody>
      </p:sp>
      <p:pic>
        <p:nvPicPr>
          <p:cNvPr id="264" name="Google Shape;264;p37"/>
          <p:cNvPicPr preferRelativeResize="0"/>
          <p:nvPr/>
        </p:nvPicPr>
        <p:blipFill>
          <a:blip r:embed="rId3">
            <a:alphaModFix/>
          </a:blip>
          <a:stretch>
            <a:fillRect/>
          </a:stretch>
        </p:blipFill>
        <p:spPr>
          <a:xfrm>
            <a:off x="2276692" y="665725"/>
            <a:ext cx="6867308" cy="44777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Odbočka</a:t>
            </a:r>
            <a:endParaRPr/>
          </a:p>
        </p:txBody>
      </p:sp>
      <p:sp>
        <p:nvSpPr>
          <p:cNvPr id="270" name="Google Shape;270;p3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lnSpc>
                <a:spcPct val="80000"/>
              </a:lnSpc>
              <a:spcBef>
                <a:spcPts val="0"/>
              </a:spcBef>
              <a:spcAft>
                <a:spcPts val="0"/>
              </a:spcAft>
              <a:buClr>
                <a:schemeClr val="dk1"/>
              </a:buClr>
              <a:buSzPts val="1018"/>
              <a:buFont typeface="Arial"/>
              <a:buNone/>
            </a:pPr>
            <a:r>
              <a:rPr lang="en" sz="4009">
                <a:solidFill>
                  <a:schemeClr val="dk1"/>
                </a:solidFill>
              </a:rPr>
              <a:t>Počítačové hry</a:t>
            </a:r>
            <a:endParaRPr sz="179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Atari 2600</a:t>
            </a:r>
            <a:endParaRPr/>
          </a:p>
        </p:txBody>
      </p:sp>
      <p:pic>
        <p:nvPicPr>
          <p:cNvPr id="276" name="Google Shape;276;p39"/>
          <p:cNvPicPr preferRelativeResize="0"/>
          <p:nvPr/>
        </p:nvPicPr>
        <p:blipFill>
          <a:blip r:embed="rId3">
            <a:alphaModFix/>
          </a:blip>
          <a:stretch>
            <a:fillRect/>
          </a:stretch>
        </p:blipFill>
        <p:spPr>
          <a:xfrm>
            <a:off x="152400" y="1170125"/>
            <a:ext cx="5262350" cy="3506050"/>
          </a:xfrm>
          <a:prstGeom prst="rect">
            <a:avLst/>
          </a:prstGeom>
          <a:noFill/>
          <a:ln>
            <a:noFill/>
          </a:ln>
        </p:spPr>
      </p:pic>
      <p:pic>
        <p:nvPicPr>
          <p:cNvPr id="277" name="Google Shape;277;p39"/>
          <p:cNvPicPr preferRelativeResize="0"/>
          <p:nvPr/>
        </p:nvPicPr>
        <p:blipFill>
          <a:blip r:embed="rId4">
            <a:alphaModFix/>
          </a:blip>
          <a:stretch>
            <a:fillRect/>
          </a:stretch>
        </p:blipFill>
        <p:spPr>
          <a:xfrm>
            <a:off x="5777125" y="445023"/>
            <a:ext cx="1775375" cy="1867001"/>
          </a:xfrm>
          <a:prstGeom prst="rect">
            <a:avLst/>
          </a:prstGeom>
          <a:noFill/>
          <a:ln>
            <a:noFill/>
          </a:ln>
        </p:spPr>
      </p:pic>
      <p:pic>
        <p:nvPicPr>
          <p:cNvPr id="278" name="Google Shape;278;p39"/>
          <p:cNvPicPr preferRelativeResize="0"/>
          <p:nvPr/>
        </p:nvPicPr>
        <p:blipFill>
          <a:blip r:embed="rId5">
            <a:alphaModFix/>
          </a:blip>
          <a:stretch>
            <a:fillRect/>
          </a:stretch>
        </p:blipFill>
        <p:spPr>
          <a:xfrm>
            <a:off x="6693900" y="2029226"/>
            <a:ext cx="2339125" cy="1315750"/>
          </a:xfrm>
          <a:prstGeom prst="rect">
            <a:avLst/>
          </a:prstGeom>
          <a:noFill/>
          <a:ln>
            <a:noFill/>
          </a:ln>
        </p:spPr>
      </p:pic>
      <p:pic>
        <p:nvPicPr>
          <p:cNvPr id="279" name="Google Shape;279;p39"/>
          <p:cNvPicPr preferRelativeResize="0"/>
          <p:nvPr/>
        </p:nvPicPr>
        <p:blipFill>
          <a:blip r:embed="rId6">
            <a:alphaModFix/>
          </a:blip>
          <a:stretch>
            <a:fillRect/>
          </a:stretch>
        </p:blipFill>
        <p:spPr>
          <a:xfrm>
            <a:off x="5839250" y="3197299"/>
            <a:ext cx="2567336" cy="13157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2015: Neuronová síť hraje na Atari 2600</a:t>
            </a:r>
            <a:endParaRPr/>
          </a:p>
        </p:txBody>
      </p:sp>
      <p:pic>
        <p:nvPicPr>
          <p:cNvPr id="285" name="Google Shape;285;p40"/>
          <p:cNvPicPr preferRelativeResize="0"/>
          <p:nvPr/>
        </p:nvPicPr>
        <p:blipFill>
          <a:blip r:embed="rId3">
            <a:alphaModFix/>
          </a:blip>
          <a:stretch>
            <a:fillRect/>
          </a:stretch>
        </p:blipFill>
        <p:spPr>
          <a:xfrm>
            <a:off x="2892750" y="1242400"/>
            <a:ext cx="6251250" cy="3631925"/>
          </a:xfrm>
          <a:prstGeom prst="rect">
            <a:avLst/>
          </a:prstGeom>
          <a:noFill/>
          <a:ln>
            <a:noFill/>
          </a:ln>
        </p:spPr>
      </p:pic>
      <p:sp>
        <p:nvSpPr>
          <p:cNvPr id="286" name="Google Shape;286;p40"/>
          <p:cNvSpPr txBox="1"/>
          <p:nvPr/>
        </p:nvSpPr>
        <p:spPr>
          <a:xfrm>
            <a:off x="0" y="2308775"/>
            <a:ext cx="2764200" cy="74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Učí se jen na základě úspěchu/neúspěchu ve hře</a:t>
            </a:r>
            <a:endParaRPr/>
          </a:p>
        </p:txBody>
      </p:sp>
      <p:sp>
        <p:nvSpPr>
          <p:cNvPr id="287" name="Google Shape;287;p40"/>
          <p:cNvSpPr txBox="1"/>
          <p:nvPr/>
        </p:nvSpPr>
        <p:spPr>
          <a:xfrm>
            <a:off x="31050" y="1449450"/>
            <a:ext cx="2702100" cy="7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Vidí obrazovku Atari 2600</a:t>
            </a:r>
            <a:endParaRPr/>
          </a:p>
          <a:p>
            <a:pPr indent="0" lvl="0" marL="0" rtl="0" algn="l">
              <a:spcBef>
                <a:spcPts val="0"/>
              </a:spcBef>
              <a:spcAft>
                <a:spcPts val="0"/>
              </a:spcAft>
              <a:buNone/>
            </a:pPr>
            <a:r>
              <a:rPr lang="en"/>
              <a:t>Tahá za joystick</a:t>
            </a:r>
            <a:endParaRPr/>
          </a:p>
        </p:txBody>
      </p:sp>
      <p:sp>
        <p:nvSpPr>
          <p:cNvPr id="288" name="Google Shape;288;p40"/>
          <p:cNvSpPr txBox="1"/>
          <p:nvPr/>
        </p:nvSpPr>
        <p:spPr>
          <a:xfrm>
            <a:off x="0" y="3271625"/>
            <a:ext cx="2484900" cy="52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Posilované učení</a:t>
            </a:r>
            <a:endParaRPr/>
          </a:p>
          <a:p>
            <a:pPr indent="0" lvl="0" marL="0" rtl="0" algn="l">
              <a:spcBef>
                <a:spcPts val="0"/>
              </a:spcBef>
              <a:spcAft>
                <a:spcPts val="0"/>
              </a:spcAft>
              <a:buNone/>
            </a:pPr>
            <a:r>
              <a:rPr lang="en"/>
              <a:t>(jako krysa v roce 1950)</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1"/>
          <p:cNvSpPr txBox="1"/>
          <p:nvPr>
            <p:ph type="title"/>
          </p:nvPr>
        </p:nvSpPr>
        <p:spPr>
          <a:xfrm>
            <a:off x="311700" y="445025"/>
            <a:ext cx="3943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Jak dobře to hrálo</a:t>
            </a:r>
            <a:endParaRPr/>
          </a:p>
        </p:txBody>
      </p:sp>
      <p:pic>
        <p:nvPicPr>
          <p:cNvPr id="294" name="Google Shape;294;p41"/>
          <p:cNvPicPr preferRelativeResize="0"/>
          <p:nvPr/>
        </p:nvPicPr>
        <p:blipFill>
          <a:blip r:embed="rId3">
            <a:alphaModFix/>
          </a:blip>
          <a:stretch>
            <a:fillRect/>
          </a:stretch>
        </p:blipFill>
        <p:spPr>
          <a:xfrm>
            <a:off x="4929649" y="0"/>
            <a:ext cx="4119626" cy="5143499"/>
          </a:xfrm>
          <a:prstGeom prst="rect">
            <a:avLst/>
          </a:prstGeom>
          <a:noFill/>
          <a:ln>
            <a:noFill/>
          </a:ln>
        </p:spPr>
      </p:pic>
      <p:sp>
        <p:nvSpPr>
          <p:cNvPr id="295" name="Google Shape;295;p41"/>
          <p:cNvSpPr txBox="1"/>
          <p:nvPr/>
        </p:nvSpPr>
        <p:spPr>
          <a:xfrm>
            <a:off x="610850" y="1418400"/>
            <a:ext cx="3116400" cy="3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Velkou část her nadlidsky dobře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Některé hry hodně špatně</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Později vylepšeno o různé druhy paměti … dnes už hraje AI nadlidsky všechny Atari 2600 hry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Neuronová síť</a:t>
            </a:r>
            <a:endParaRPr/>
          </a:p>
        </p:txBody>
      </p:sp>
      <p:pic>
        <p:nvPicPr>
          <p:cNvPr id="72" name="Google Shape;72;p15"/>
          <p:cNvPicPr preferRelativeResize="0"/>
          <p:nvPr/>
        </p:nvPicPr>
        <p:blipFill>
          <a:blip r:embed="rId3">
            <a:alphaModFix/>
          </a:blip>
          <a:stretch>
            <a:fillRect/>
          </a:stretch>
        </p:blipFill>
        <p:spPr>
          <a:xfrm>
            <a:off x="347400" y="1492800"/>
            <a:ext cx="3447774" cy="2582725"/>
          </a:xfrm>
          <a:prstGeom prst="rect">
            <a:avLst/>
          </a:prstGeom>
          <a:noFill/>
          <a:ln>
            <a:noFill/>
          </a:ln>
        </p:spPr>
      </p:pic>
      <p:pic>
        <p:nvPicPr>
          <p:cNvPr id="73" name="Google Shape;73;p15"/>
          <p:cNvPicPr preferRelativeResize="0"/>
          <p:nvPr/>
        </p:nvPicPr>
        <p:blipFill>
          <a:blip r:embed="rId4">
            <a:alphaModFix/>
          </a:blip>
          <a:stretch>
            <a:fillRect/>
          </a:stretch>
        </p:blipFill>
        <p:spPr>
          <a:xfrm>
            <a:off x="4801350" y="1774976"/>
            <a:ext cx="3988074" cy="2018375"/>
          </a:xfrm>
          <a:prstGeom prst="rect">
            <a:avLst/>
          </a:prstGeom>
          <a:noFill/>
          <a:ln>
            <a:noFill/>
          </a:ln>
        </p:spPr>
      </p:pic>
      <p:sp>
        <p:nvSpPr>
          <p:cNvPr id="74" name="Google Shape;74;p15"/>
          <p:cNvSpPr txBox="1"/>
          <p:nvPr/>
        </p:nvSpPr>
        <p:spPr>
          <a:xfrm>
            <a:off x="6020188" y="4421925"/>
            <a:ext cx="1550400" cy="49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t>Co to umí?</a:t>
            </a:r>
            <a:endParaRPr sz="20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Breakout</a:t>
            </a:r>
            <a:endParaRPr/>
          </a:p>
        </p:txBody>
      </p:sp>
      <p:pic>
        <p:nvPicPr>
          <p:cNvPr descr="Google DeepMind created an artificial intelligence program using deep reinforcement learning that plays Atari games and improves itself to a superhuman level. It is capable of playing many Atari games and uses a combination of deep artificial neural networks and reinforcement learning. After presenting their initial results with the algorithm, Google almost immediately acquired the company for several hundred million dollars, hence the name Google DeepMind. Please enjoy the footage and let me know if you have any questions regarding deep learning!&#10;&#10;______________________&#10;&#10;Recommended for you:&#10;1. How DeepMind's AlphaGo Defeated Lee Sedol - https://www.youtube.com/watch?v=a-ovvd_ZrmA&amp;index=58&amp;list=PLujxSBD-JXgnqDD1n-V30pKtp6Q886x7e&#10;2. How DeepMind Conquered Go With Deep Learning (AlphaGo) - https://www.youtube.com/watch?v=IFmj5M5Q5jg&amp;index=42&amp;list=PLujxSBD-JXgnqDD1n-V30pKtp6Q886x7e&#10;3. Google DeepMind's Deep Q-Learning &amp; Superhuman Atari Gameplays - &#10;https://www.youtube.com/watch?v=Ih8EfvOzBOY&amp;index=14&amp;list=PLujxSBD-JXgnqDD1n-V30pKtp6Q886x7e&#10;&#10;Subscribe if you would like to see more content like this: http://www.youtube.com/subscription_center?add_user=keeroyz&#10;&#10;- Original DeepMind code: https://sites.google.com/a/deepmind.com/dqn/&#10;&#10;- Ilya Kuzovkin's fork with visualization:&#10;https://github.com/kuz/DeepMind-Atari-Deep-Q-Learner&#10;&#10;- This patch fixes the visualization when reloading a pre-trained network. The window will appear after the first evaluation batch is done (typically a few minutes):&#10;http://cg.tuwien.ac.at/~zsolnai/wp/wp-content/uploads/2015/03/train_agent.patch&#10;&#10;- This configuration file will run Ilya Kuzovkin's version with less than 1GB of VRAM:&#10;http://cg.tuwien.ac.at/~zsolnai/wp/wp-content/uploads/2015/03/run_gpu&#10;&#10;- The original Nature paper on this deep learning technique is available here:&#10;http://www.nature.com/nature/journal/v518/n7540/full/nature14236.html&#10;&#10;- And some mirrors that are not behind a paywall:&#10;http://www.cs.swarthmore.edu/~meeden/cs63/s15/nature15b.pdf&#10;http://diyhpl.us/~nmz787/pdf/Human-level_control_through_deep_reinforcement_learning.pdf&#10;&#10;Web → https://cg.tuwien.ac.at/~zsolnai/&#10;Twitter → https://twitter.com/karoly_zsolnai" id="301" name="Google Shape;301;p42" title="Google DeepMind's Deep Q-learning playing Atari Breakout!">
            <a:hlinkClick r:id="rId3"/>
          </p:cNvPr>
          <p:cNvPicPr preferRelativeResize="0"/>
          <p:nvPr/>
        </p:nvPicPr>
        <p:blipFill>
          <a:blip r:embed="rId4">
            <a:alphaModFix/>
          </a:blip>
          <a:stretch>
            <a:fillRect/>
          </a:stretch>
        </p:blipFill>
        <p:spPr>
          <a:xfrm>
            <a:off x="1040100" y="1170125"/>
            <a:ext cx="7063778" cy="3973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1000"/>
                                        <p:tgtEl>
                                          <p:spTgt spid="3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3"/>
          <p:cNvSpPr txBox="1"/>
          <p:nvPr>
            <p:ph type="title"/>
          </p:nvPr>
        </p:nvSpPr>
        <p:spPr>
          <a:xfrm>
            <a:off x="311700" y="445025"/>
            <a:ext cx="177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Další hry</a:t>
            </a:r>
            <a:endParaRPr/>
          </a:p>
        </p:txBody>
      </p:sp>
      <p:sp>
        <p:nvSpPr>
          <p:cNvPr id="307" name="Google Shape;307;p43"/>
          <p:cNvSpPr txBox="1"/>
          <p:nvPr>
            <p:ph idx="1" type="body"/>
          </p:nvPr>
        </p:nvSpPr>
        <p:spPr>
          <a:xfrm>
            <a:off x="311700" y="1152475"/>
            <a:ext cx="44613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GO - AlphaGo 2016</a:t>
            </a:r>
            <a:endParaRPr/>
          </a:p>
          <a:p>
            <a:pPr indent="-317500" lvl="1" marL="914400" rtl="0" algn="l">
              <a:spcBef>
                <a:spcPts val="0"/>
              </a:spcBef>
              <a:spcAft>
                <a:spcPts val="0"/>
              </a:spcAft>
              <a:buSzPts val="1400"/>
              <a:buChar char="○"/>
            </a:pPr>
            <a:r>
              <a:rPr lang="en"/>
              <a:t>Naučilo se hrát samo proti sobě</a:t>
            </a:r>
            <a:endParaRPr/>
          </a:p>
          <a:p>
            <a:pPr indent="-317500" lvl="1" marL="914400" rtl="0" algn="l">
              <a:spcBef>
                <a:spcPts val="0"/>
              </a:spcBef>
              <a:spcAft>
                <a:spcPts val="0"/>
              </a:spcAft>
              <a:buSzPts val="1400"/>
              <a:buChar char="○"/>
            </a:pPr>
            <a:r>
              <a:rPr lang="en"/>
              <a:t>Vykleplo to velmistra</a:t>
            </a:r>
            <a:endParaRPr/>
          </a:p>
          <a:p>
            <a:pPr indent="-342900" lvl="0" marL="457200" rtl="0" algn="l">
              <a:spcBef>
                <a:spcPts val="0"/>
              </a:spcBef>
              <a:spcAft>
                <a:spcPts val="0"/>
              </a:spcAft>
              <a:buSzPts val="1800"/>
              <a:buChar char="●"/>
            </a:pPr>
            <a:r>
              <a:rPr lang="en"/>
              <a:t>StarCraft 2 - AlphaStar 2019</a:t>
            </a:r>
            <a:endParaRPr/>
          </a:p>
          <a:p>
            <a:pPr indent="-317500" lvl="1" marL="914400" rtl="0" algn="l">
              <a:spcBef>
                <a:spcPts val="0"/>
              </a:spcBef>
              <a:spcAft>
                <a:spcPts val="0"/>
              </a:spcAft>
              <a:buSzPts val="1400"/>
              <a:buChar char="○"/>
            </a:pPr>
            <a:r>
              <a:rPr lang="en"/>
              <a:t>Kouká na “svět” stejně jako člověk (kamera), omezení na rychlost reakce</a:t>
            </a:r>
            <a:endParaRPr/>
          </a:p>
          <a:p>
            <a:pPr indent="-317500" lvl="1" marL="914400" rtl="0" algn="l">
              <a:spcBef>
                <a:spcPts val="0"/>
              </a:spcBef>
              <a:spcAft>
                <a:spcPts val="0"/>
              </a:spcAft>
              <a:buSzPts val="1400"/>
              <a:buChar char="○"/>
            </a:pPr>
            <a:r>
              <a:rPr lang="en"/>
              <a:t>Učil se od lidí (jen hraní proti sobě nestačilo)</a:t>
            </a:r>
            <a:endParaRPr/>
          </a:p>
          <a:p>
            <a:pPr indent="-317500" lvl="1" marL="914400" rtl="0" algn="l">
              <a:spcBef>
                <a:spcPts val="0"/>
              </a:spcBef>
              <a:spcAft>
                <a:spcPts val="0"/>
              </a:spcAft>
              <a:buSzPts val="1400"/>
              <a:buChar char="○"/>
            </a:pPr>
            <a:r>
              <a:rPr lang="en"/>
              <a:t>AI agent hrál anonymně na platformě Batlle.net, dosáhl levelu Grandmaster</a:t>
            </a:r>
            <a:endParaRPr/>
          </a:p>
          <a:p>
            <a:pPr indent="-342900" lvl="0" marL="457200" rtl="0" algn="l">
              <a:spcBef>
                <a:spcPts val="0"/>
              </a:spcBef>
              <a:spcAft>
                <a:spcPts val="0"/>
              </a:spcAft>
              <a:buSzPts val="1800"/>
              <a:buChar char="●"/>
            </a:pPr>
            <a:r>
              <a:rPr lang="en"/>
              <a:t>Poker …</a:t>
            </a:r>
            <a:endParaRPr/>
          </a:p>
        </p:txBody>
      </p:sp>
      <p:pic>
        <p:nvPicPr>
          <p:cNvPr id="308" name="Google Shape;308;p43"/>
          <p:cNvPicPr preferRelativeResize="0"/>
          <p:nvPr/>
        </p:nvPicPr>
        <p:blipFill>
          <a:blip r:embed="rId3">
            <a:alphaModFix/>
          </a:blip>
          <a:stretch>
            <a:fillRect/>
          </a:stretch>
        </p:blipFill>
        <p:spPr>
          <a:xfrm>
            <a:off x="5449225" y="496950"/>
            <a:ext cx="2904449" cy="1633750"/>
          </a:xfrm>
          <a:prstGeom prst="rect">
            <a:avLst/>
          </a:prstGeom>
          <a:noFill/>
          <a:ln>
            <a:noFill/>
          </a:ln>
        </p:spPr>
      </p:pic>
      <p:pic>
        <p:nvPicPr>
          <p:cNvPr id="309" name="Google Shape;309;p43"/>
          <p:cNvPicPr preferRelativeResize="0"/>
          <p:nvPr/>
        </p:nvPicPr>
        <p:blipFill>
          <a:blip r:embed="rId4">
            <a:alphaModFix/>
          </a:blip>
          <a:stretch>
            <a:fillRect/>
          </a:stretch>
        </p:blipFill>
        <p:spPr>
          <a:xfrm>
            <a:off x="4773000" y="2837446"/>
            <a:ext cx="3694774" cy="207830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Digitální patologie</a:t>
            </a:r>
            <a:r>
              <a:rPr lang="en"/>
              <a:t> </a:t>
            </a:r>
            <a:endParaRPr/>
          </a:p>
        </p:txBody>
      </p:sp>
      <p:sp>
        <p:nvSpPr>
          <p:cNvPr id="315" name="Google Shape;315;p4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lnSpc>
                <a:spcPct val="80000"/>
              </a:lnSpc>
              <a:spcBef>
                <a:spcPts val="0"/>
              </a:spcBef>
              <a:spcAft>
                <a:spcPts val="0"/>
              </a:spcAft>
              <a:buClr>
                <a:schemeClr val="dk1"/>
              </a:buClr>
              <a:buSzPts val="1018"/>
              <a:buFont typeface="Arial"/>
              <a:buNone/>
            </a:pPr>
            <a:r>
              <a:rPr lang="en" sz="4009">
                <a:solidFill>
                  <a:schemeClr val="dk1"/>
                </a:solidFill>
              </a:rPr>
              <a:t>Aplikace neuronových sítí</a:t>
            </a:r>
            <a:endParaRPr sz="179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Vývoj patologie</a:t>
            </a:r>
            <a:endParaRPr/>
          </a:p>
        </p:txBody>
      </p:sp>
      <p:pic>
        <p:nvPicPr>
          <p:cNvPr id="321" name="Google Shape;321;p45"/>
          <p:cNvPicPr preferRelativeResize="0"/>
          <p:nvPr/>
        </p:nvPicPr>
        <p:blipFill>
          <a:blip r:embed="rId3">
            <a:alphaModFix/>
          </a:blip>
          <a:stretch>
            <a:fillRect/>
          </a:stretch>
        </p:blipFill>
        <p:spPr>
          <a:xfrm>
            <a:off x="152400" y="1170125"/>
            <a:ext cx="8839199" cy="3107067"/>
          </a:xfrm>
          <a:prstGeom prst="rect">
            <a:avLst/>
          </a:prstGeom>
          <a:noFill/>
          <a:ln>
            <a:noFill/>
          </a:ln>
        </p:spPr>
      </p:pic>
      <p:sp>
        <p:nvSpPr>
          <p:cNvPr id="322" name="Google Shape;322;p45"/>
          <p:cNvSpPr txBox="1"/>
          <p:nvPr/>
        </p:nvSpPr>
        <p:spPr>
          <a:xfrm>
            <a:off x="508075" y="4503175"/>
            <a:ext cx="7329000" cy="4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 od řezání mrtvých těl po diagnostiku nádorových (i jiných) onemocnění</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p46"/>
          <p:cNvPicPr preferRelativeResize="0"/>
          <p:nvPr/>
        </p:nvPicPr>
        <p:blipFill>
          <a:blip r:embed="rId3">
            <a:alphaModFix/>
          </a:blip>
          <a:stretch>
            <a:fillRect/>
          </a:stretch>
        </p:blipFill>
        <p:spPr>
          <a:xfrm>
            <a:off x="0" y="0"/>
            <a:ext cx="9143999" cy="5068656"/>
          </a:xfrm>
          <a:prstGeom prst="rect">
            <a:avLst/>
          </a:prstGeom>
          <a:noFill/>
          <a:ln>
            <a:noFill/>
          </a:ln>
        </p:spPr>
      </p:pic>
      <p:sp>
        <p:nvSpPr>
          <p:cNvPr id="328" name="Google Shape;328;p46"/>
          <p:cNvSpPr/>
          <p:nvPr/>
        </p:nvSpPr>
        <p:spPr>
          <a:xfrm>
            <a:off x="230050" y="448300"/>
            <a:ext cx="2802000" cy="59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9" name="Google Shape;329;p46"/>
          <p:cNvSpPr txBox="1"/>
          <p:nvPr>
            <p:ph type="title"/>
          </p:nvPr>
        </p:nvSpPr>
        <p:spPr>
          <a:xfrm>
            <a:off x="230050" y="460900"/>
            <a:ext cx="3542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 dělá patolog?</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47"/>
          <p:cNvPicPr preferRelativeResize="0"/>
          <p:nvPr/>
        </p:nvPicPr>
        <p:blipFill>
          <a:blip r:embed="rId3">
            <a:alphaModFix/>
          </a:blip>
          <a:stretch>
            <a:fillRect/>
          </a:stretch>
        </p:blipFill>
        <p:spPr>
          <a:xfrm>
            <a:off x="-110050" y="6933"/>
            <a:ext cx="9254050" cy="512963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Na co kouká patolog …</a:t>
            </a:r>
            <a:endParaRPr/>
          </a:p>
        </p:txBody>
      </p:sp>
      <p:pic>
        <p:nvPicPr>
          <p:cNvPr id="340" name="Google Shape;340;p48"/>
          <p:cNvPicPr preferRelativeResize="0"/>
          <p:nvPr/>
        </p:nvPicPr>
        <p:blipFill>
          <a:blip r:embed="rId3">
            <a:alphaModFix/>
          </a:blip>
          <a:stretch>
            <a:fillRect/>
          </a:stretch>
        </p:blipFill>
        <p:spPr>
          <a:xfrm>
            <a:off x="108200" y="1017725"/>
            <a:ext cx="8927600" cy="402637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id="345" name="Google Shape;345;p49"/>
          <p:cNvPicPr preferRelativeResize="0"/>
          <p:nvPr/>
        </p:nvPicPr>
        <p:blipFill>
          <a:blip r:embed="rId3">
            <a:alphaModFix/>
          </a:blip>
          <a:stretch>
            <a:fillRect/>
          </a:stretch>
        </p:blipFill>
        <p:spPr>
          <a:xfrm>
            <a:off x="162750" y="1519025"/>
            <a:ext cx="2114976" cy="2348818"/>
          </a:xfrm>
          <a:prstGeom prst="rect">
            <a:avLst/>
          </a:prstGeom>
          <a:noFill/>
          <a:ln>
            <a:noFill/>
          </a:ln>
        </p:spPr>
      </p:pic>
      <p:pic>
        <p:nvPicPr>
          <p:cNvPr id="346" name="Google Shape;346;p49"/>
          <p:cNvPicPr preferRelativeResize="0"/>
          <p:nvPr/>
        </p:nvPicPr>
        <p:blipFill>
          <a:blip r:embed="rId4">
            <a:alphaModFix/>
          </a:blip>
          <a:stretch>
            <a:fillRect/>
          </a:stretch>
        </p:blipFill>
        <p:spPr>
          <a:xfrm>
            <a:off x="3059150" y="515400"/>
            <a:ext cx="5995524" cy="4356074"/>
          </a:xfrm>
          <a:prstGeom prst="rect">
            <a:avLst/>
          </a:prstGeom>
          <a:noFill/>
          <a:ln>
            <a:noFill/>
          </a:ln>
        </p:spPr>
      </p:pic>
      <p:cxnSp>
        <p:nvCxnSpPr>
          <p:cNvPr id="347" name="Google Shape;347;p49"/>
          <p:cNvCxnSpPr/>
          <p:nvPr/>
        </p:nvCxnSpPr>
        <p:spPr>
          <a:xfrm flipH="1">
            <a:off x="1912500" y="2533725"/>
            <a:ext cx="1705500" cy="143100"/>
          </a:xfrm>
          <a:prstGeom prst="straightConnector1">
            <a:avLst/>
          </a:prstGeom>
          <a:noFill/>
          <a:ln cap="flat" cmpd="sng" w="76200">
            <a:solidFill>
              <a:srgbClr val="FF0000"/>
            </a:solidFill>
            <a:prstDash val="solid"/>
            <a:round/>
            <a:headEnd len="med" w="med" type="none"/>
            <a:tailEnd len="med" w="med" type="stealth"/>
          </a:ln>
        </p:spPr>
      </p:cxnSp>
      <p:sp>
        <p:nvSpPr>
          <p:cNvPr id="348" name="Google Shape;348;p49"/>
          <p:cNvSpPr txBox="1"/>
          <p:nvPr/>
        </p:nvSpPr>
        <p:spPr>
          <a:xfrm>
            <a:off x="251050" y="435650"/>
            <a:ext cx="2584200" cy="65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700"/>
              <a:t>AI power!!</a:t>
            </a:r>
            <a:endParaRPr sz="27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5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Data</a:t>
            </a:r>
            <a:endParaRPr/>
          </a:p>
        </p:txBody>
      </p:sp>
      <p:pic>
        <p:nvPicPr>
          <p:cNvPr id="354" name="Google Shape;354;p50"/>
          <p:cNvPicPr preferRelativeResize="0"/>
          <p:nvPr/>
        </p:nvPicPr>
        <p:blipFill>
          <a:blip r:embed="rId3">
            <a:alphaModFix/>
          </a:blip>
          <a:stretch>
            <a:fillRect/>
          </a:stretch>
        </p:blipFill>
        <p:spPr>
          <a:xfrm>
            <a:off x="3328982" y="0"/>
            <a:ext cx="5765167" cy="5143500"/>
          </a:xfrm>
          <a:prstGeom prst="rect">
            <a:avLst/>
          </a:prstGeom>
          <a:noFill/>
          <a:ln>
            <a:noFill/>
          </a:ln>
        </p:spPr>
      </p:pic>
      <p:sp>
        <p:nvSpPr>
          <p:cNvPr id="355" name="Google Shape;355;p50"/>
          <p:cNvSpPr txBox="1"/>
          <p:nvPr/>
        </p:nvSpPr>
        <p:spPr>
          <a:xfrm>
            <a:off x="900725" y="2215600"/>
            <a:ext cx="2256900" cy="66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Kde je nádor?</a:t>
            </a:r>
            <a:endParaRPr sz="1800"/>
          </a:p>
        </p:txBody>
      </p:sp>
      <p:sp>
        <p:nvSpPr>
          <p:cNvPr id="356" name="Google Shape;356;p50"/>
          <p:cNvSpPr txBox="1"/>
          <p:nvPr/>
        </p:nvSpPr>
        <p:spPr>
          <a:xfrm>
            <a:off x="414125" y="3168100"/>
            <a:ext cx="2629800" cy="45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Pozor, obrovský obrázek!</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51"/>
          <p:cNvSpPr txBox="1"/>
          <p:nvPr>
            <p:ph type="title"/>
          </p:nvPr>
        </p:nvSpPr>
        <p:spPr>
          <a:xfrm>
            <a:off x="311700" y="445025"/>
            <a:ext cx="3394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Data</a:t>
            </a:r>
            <a:endParaRPr/>
          </a:p>
        </p:txBody>
      </p:sp>
      <p:pic>
        <p:nvPicPr>
          <p:cNvPr id="362" name="Google Shape;362;p51"/>
          <p:cNvPicPr preferRelativeResize="0"/>
          <p:nvPr/>
        </p:nvPicPr>
        <p:blipFill>
          <a:blip r:embed="rId3">
            <a:alphaModFix/>
          </a:blip>
          <a:stretch>
            <a:fillRect/>
          </a:stretch>
        </p:blipFill>
        <p:spPr>
          <a:xfrm>
            <a:off x="3313105" y="0"/>
            <a:ext cx="5728292" cy="5143501"/>
          </a:xfrm>
          <a:prstGeom prst="rect">
            <a:avLst/>
          </a:prstGeom>
          <a:noFill/>
          <a:ln>
            <a:noFill/>
          </a:ln>
        </p:spPr>
      </p:pic>
      <p:sp>
        <p:nvSpPr>
          <p:cNvPr id="363" name="Google Shape;363;p51"/>
          <p:cNvSpPr txBox="1"/>
          <p:nvPr/>
        </p:nvSpPr>
        <p:spPr>
          <a:xfrm>
            <a:off x="590125" y="2225950"/>
            <a:ext cx="26298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Tu je podle patologa</a:t>
            </a:r>
            <a:endParaRPr sz="18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6"/>
          <p:cNvSpPr txBox="1"/>
          <p:nvPr>
            <p:ph type="title"/>
          </p:nvPr>
        </p:nvSpPr>
        <p:spPr>
          <a:xfrm>
            <a:off x="146025" y="175850"/>
            <a:ext cx="1365600" cy="766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200"/>
              <a:t>Biologický</a:t>
            </a:r>
            <a:endParaRPr sz="2200"/>
          </a:p>
          <a:p>
            <a:pPr indent="0" lvl="0" marL="0" rtl="0" algn="l">
              <a:spcBef>
                <a:spcPts val="0"/>
              </a:spcBef>
              <a:spcAft>
                <a:spcPts val="0"/>
              </a:spcAft>
              <a:buNone/>
            </a:pPr>
            <a:r>
              <a:rPr lang="en" sz="2200"/>
              <a:t>Neuron</a:t>
            </a:r>
            <a:endParaRPr sz="2200"/>
          </a:p>
        </p:txBody>
      </p:sp>
      <p:pic>
        <p:nvPicPr>
          <p:cNvPr id="80" name="Google Shape;80;p16"/>
          <p:cNvPicPr preferRelativeResize="0"/>
          <p:nvPr/>
        </p:nvPicPr>
        <p:blipFill>
          <a:blip r:embed="rId3">
            <a:alphaModFix/>
          </a:blip>
          <a:stretch>
            <a:fillRect/>
          </a:stretch>
        </p:blipFill>
        <p:spPr>
          <a:xfrm>
            <a:off x="2267371" y="0"/>
            <a:ext cx="6876630" cy="51434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5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Data</a:t>
            </a:r>
            <a:endParaRPr/>
          </a:p>
        </p:txBody>
      </p:sp>
      <p:pic>
        <p:nvPicPr>
          <p:cNvPr id="369" name="Google Shape;369;p52"/>
          <p:cNvPicPr preferRelativeResize="0"/>
          <p:nvPr/>
        </p:nvPicPr>
        <p:blipFill>
          <a:blip r:embed="rId3">
            <a:alphaModFix/>
          </a:blip>
          <a:stretch>
            <a:fillRect/>
          </a:stretch>
        </p:blipFill>
        <p:spPr>
          <a:xfrm>
            <a:off x="3321500" y="1728975"/>
            <a:ext cx="5562601" cy="2454551"/>
          </a:xfrm>
          <a:prstGeom prst="rect">
            <a:avLst/>
          </a:prstGeom>
          <a:noFill/>
          <a:ln>
            <a:noFill/>
          </a:ln>
        </p:spPr>
      </p:pic>
      <p:sp>
        <p:nvSpPr>
          <p:cNvPr id="370" name="Google Shape;370;p52"/>
          <p:cNvSpPr txBox="1"/>
          <p:nvPr/>
        </p:nvSpPr>
        <p:spPr>
          <a:xfrm>
            <a:off x="311700" y="2257400"/>
            <a:ext cx="2805600" cy="13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Nasekáme obrázek na dlaždičky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Síť bude hledat nádor v každé dlaždičce</a:t>
            </a:r>
            <a:endParaRPr/>
          </a:p>
        </p:txBody>
      </p:sp>
      <p:sp>
        <p:nvSpPr>
          <p:cNvPr id="371" name="Google Shape;371;p52"/>
          <p:cNvSpPr txBox="1"/>
          <p:nvPr/>
        </p:nvSpPr>
        <p:spPr>
          <a:xfrm>
            <a:off x="2225950" y="4472600"/>
            <a:ext cx="5787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Kde vzít vhodnou neuronovou síť?</a:t>
            </a:r>
            <a:endParaRPr sz="18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5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Jak se vytvoří neuronová síť pro patologii?</a:t>
            </a:r>
            <a:endParaRPr/>
          </a:p>
        </p:txBody>
      </p:sp>
      <p:pic>
        <p:nvPicPr>
          <p:cNvPr id="377" name="Google Shape;377;p53"/>
          <p:cNvPicPr preferRelativeResize="0"/>
          <p:nvPr/>
        </p:nvPicPr>
        <p:blipFill>
          <a:blip r:embed="rId3">
            <a:alphaModFix/>
          </a:blip>
          <a:stretch>
            <a:fillRect/>
          </a:stretch>
        </p:blipFill>
        <p:spPr>
          <a:xfrm>
            <a:off x="152400" y="1170125"/>
            <a:ext cx="8839198" cy="239499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5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Jak se vytvoří neuronová síť pro patologii?</a:t>
            </a:r>
            <a:endParaRPr/>
          </a:p>
        </p:txBody>
      </p:sp>
      <p:pic>
        <p:nvPicPr>
          <p:cNvPr id="383" name="Google Shape;383;p54"/>
          <p:cNvPicPr preferRelativeResize="0"/>
          <p:nvPr/>
        </p:nvPicPr>
        <p:blipFill>
          <a:blip r:embed="rId3">
            <a:alphaModFix/>
          </a:blip>
          <a:stretch>
            <a:fillRect/>
          </a:stretch>
        </p:blipFill>
        <p:spPr>
          <a:xfrm>
            <a:off x="152400" y="1170125"/>
            <a:ext cx="8839198" cy="2394998"/>
          </a:xfrm>
          <a:prstGeom prst="rect">
            <a:avLst/>
          </a:prstGeom>
          <a:noFill/>
          <a:ln>
            <a:noFill/>
          </a:ln>
        </p:spPr>
      </p:pic>
      <p:cxnSp>
        <p:nvCxnSpPr>
          <p:cNvPr id="384" name="Google Shape;384;p54"/>
          <p:cNvCxnSpPr/>
          <p:nvPr/>
        </p:nvCxnSpPr>
        <p:spPr>
          <a:xfrm>
            <a:off x="70125" y="1172600"/>
            <a:ext cx="2153400" cy="2246700"/>
          </a:xfrm>
          <a:prstGeom prst="straightConnector1">
            <a:avLst/>
          </a:prstGeom>
          <a:noFill/>
          <a:ln cap="flat" cmpd="sng" w="76200">
            <a:solidFill>
              <a:srgbClr val="FF0000"/>
            </a:solidFill>
            <a:prstDash val="solid"/>
            <a:round/>
            <a:headEnd len="med" w="med" type="none"/>
            <a:tailEnd len="med" w="med" type="none"/>
          </a:ln>
        </p:spPr>
      </p:cxnSp>
      <p:cxnSp>
        <p:nvCxnSpPr>
          <p:cNvPr id="385" name="Google Shape;385;p54"/>
          <p:cNvCxnSpPr/>
          <p:nvPr/>
        </p:nvCxnSpPr>
        <p:spPr>
          <a:xfrm flipH="1">
            <a:off x="6863175" y="1087563"/>
            <a:ext cx="1998300" cy="2008500"/>
          </a:xfrm>
          <a:prstGeom prst="straightConnector1">
            <a:avLst/>
          </a:prstGeom>
          <a:noFill/>
          <a:ln cap="flat" cmpd="sng" w="76200">
            <a:solidFill>
              <a:srgbClr val="FF0000"/>
            </a:solidFill>
            <a:prstDash val="solid"/>
            <a:round/>
            <a:headEnd len="med" w="med" type="none"/>
            <a:tailEnd len="med" w="med" type="none"/>
          </a:ln>
        </p:spPr>
      </p:cxnSp>
      <p:cxnSp>
        <p:nvCxnSpPr>
          <p:cNvPr id="386" name="Google Shape;386;p54"/>
          <p:cNvCxnSpPr/>
          <p:nvPr/>
        </p:nvCxnSpPr>
        <p:spPr>
          <a:xfrm>
            <a:off x="6908350" y="978813"/>
            <a:ext cx="2132700" cy="2226000"/>
          </a:xfrm>
          <a:prstGeom prst="straightConnector1">
            <a:avLst/>
          </a:prstGeom>
          <a:noFill/>
          <a:ln cap="flat" cmpd="sng" w="76200">
            <a:solidFill>
              <a:srgbClr val="FF0000"/>
            </a:solidFill>
            <a:prstDash val="solid"/>
            <a:round/>
            <a:headEnd len="med" w="med" type="none"/>
            <a:tailEnd len="med" w="med" type="none"/>
          </a:ln>
        </p:spPr>
      </p:cxnSp>
      <p:sp>
        <p:nvSpPr>
          <p:cNvPr id="387" name="Google Shape;387;p54"/>
          <p:cNvSpPr txBox="1"/>
          <p:nvPr/>
        </p:nvSpPr>
        <p:spPr>
          <a:xfrm>
            <a:off x="1977475" y="4099900"/>
            <a:ext cx="6263700" cy="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Nahradíme pejsky, kočičky a opičky lidským masem …</a:t>
            </a:r>
            <a:endParaRPr/>
          </a:p>
        </p:txBody>
      </p:sp>
      <p:cxnSp>
        <p:nvCxnSpPr>
          <p:cNvPr id="388" name="Google Shape;388;p54"/>
          <p:cNvCxnSpPr/>
          <p:nvPr/>
        </p:nvCxnSpPr>
        <p:spPr>
          <a:xfrm flipH="1">
            <a:off x="70125" y="1208888"/>
            <a:ext cx="2060400" cy="2174100"/>
          </a:xfrm>
          <a:prstGeom prst="straightConnector1">
            <a:avLst/>
          </a:prstGeom>
          <a:noFill/>
          <a:ln cap="flat" cmpd="sng" w="76200">
            <a:solidFill>
              <a:srgbClr val="FF0000"/>
            </a:solidFill>
            <a:prstDash val="solid"/>
            <a:round/>
            <a:headEnd len="med" w="med" type="none"/>
            <a:tailEnd len="med" w="med" type="none"/>
          </a:ln>
        </p:spPr>
      </p:cxn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5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Jak se vytvoří neuronová síť pro patologii?</a:t>
            </a:r>
            <a:endParaRPr/>
          </a:p>
          <a:p>
            <a:pPr indent="0" lvl="0" marL="0" rtl="0" algn="l">
              <a:spcBef>
                <a:spcPts val="0"/>
              </a:spcBef>
              <a:spcAft>
                <a:spcPts val="0"/>
              </a:spcAft>
              <a:buNone/>
            </a:pPr>
            <a:r>
              <a:t/>
            </a:r>
            <a:endParaRPr/>
          </a:p>
        </p:txBody>
      </p:sp>
      <p:pic>
        <p:nvPicPr>
          <p:cNvPr id="394" name="Google Shape;394;p55"/>
          <p:cNvPicPr preferRelativeResize="0"/>
          <p:nvPr/>
        </p:nvPicPr>
        <p:blipFill>
          <a:blip r:embed="rId3">
            <a:alphaModFix/>
          </a:blip>
          <a:stretch>
            <a:fillRect/>
          </a:stretch>
        </p:blipFill>
        <p:spPr>
          <a:xfrm>
            <a:off x="152400" y="1170125"/>
            <a:ext cx="8839198" cy="239499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Jak se vytvoří neuronová síť pro patologii?</a:t>
            </a:r>
            <a:endParaRPr/>
          </a:p>
          <a:p>
            <a:pPr indent="0" lvl="0" marL="0" rtl="0" algn="l">
              <a:spcBef>
                <a:spcPts val="0"/>
              </a:spcBef>
              <a:spcAft>
                <a:spcPts val="0"/>
              </a:spcAft>
              <a:buNone/>
            </a:pPr>
            <a:r>
              <a:t/>
            </a:r>
            <a:endParaRPr/>
          </a:p>
        </p:txBody>
      </p:sp>
      <p:sp>
        <p:nvSpPr>
          <p:cNvPr id="400" name="Google Shape;400;p56"/>
          <p:cNvSpPr txBox="1"/>
          <p:nvPr/>
        </p:nvSpPr>
        <p:spPr>
          <a:xfrm>
            <a:off x="79200" y="4188250"/>
            <a:ext cx="8985600" cy="102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t>[        , Yes], [        , No], [       , Yes] …</a:t>
            </a:r>
            <a:endParaRPr sz="4000"/>
          </a:p>
        </p:txBody>
      </p:sp>
      <p:sp>
        <p:nvSpPr>
          <p:cNvPr id="401" name="Google Shape;401;p56"/>
          <p:cNvSpPr txBox="1"/>
          <p:nvPr/>
        </p:nvSpPr>
        <p:spPr>
          <a:xfrm>
            <a:off x="293525" y="3602875"/>
            <a:ext cx="7748100" cy="43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Síť se </a:t>
            </a:r>
            <a:r>
              <a:rPr b="1" lang="en"/>
              <a:t>dotrénuje</a:t>
            </a:r>
            <a:r>
              <a:rPr lang="en"/>
              <a:t> na datech tvaru: </a:t>
            </a:r>
            <a:endParaRPr/>
          </a:p>
        </p:txBody>
      </p:sp>
      <p:pic>
        <p:nvPicPr>
          <p:cNvPr id="402" name="Google Shape;402;p56"/>
          <p:cNvPicPr preferRelativeResize="0"/>
          <p:nvPr/>
        </p:nvPicPr>
        <p:blipFill>
          <a:blip r:embed="rId3">
            <a:alphaModFix/>
          </a:blip>
          <a:stretch>
            <a:fillRect/>
          </a:stretch>
        </p:blipFill>
        <p:spPr>
          <a:xfrm>
            <a:off x="348650" y="4144875"/>
            <a:ext cx="976400" cy="902075"/>
          </a:xfrm>
          <a:prstGeom prst="rect">
            <a:avLst/>
          </a:prstGeom>
          <a:noFill/>
          <a:ln>
            <a:noFill/>
          </a:ln>
        </p:spPr>
      </p:pic>
      <p:pic>
        <p:nvPicPr>
          <p:cNvPr id="403" name="Google Shape;403;p56"/>
          <p:cNvPicPr preferRelativeResize="0"/>
          <p:nvPr/>
        </p:nvPicPr>
        <p:blipFill>
          <a:blip r:embed="rId4">
            <a:alphaModFix/>
          </a:blip>
          <a:stretch>
            <a:fillRect/>
          </a:stretch>
        </p:blipFill>
        <p:spPr>
          <a:xfrm>
            <a:off x="3145721" y="4144875"/>
            <a:ext cx="920308" cy="902075"/>
          </a:xfrm>
          <a:prstGeom prst="rect">
            <a:avLst/>
          </a:prstGeom>
          <a:noFill/>
          <a:ln>
            <a:noFill/>
          </a:ln>
        </p:spPr>
      </p:pic>
      <p:pic>
        <p:nvPicPr>
          <p:cNvPr id="404" name="Google Shape;404;p56"/>
          <p:cNvPicPr preferRelativeResize="0"/>
          <p:nvPr/>
        </p:nvPicPr>
        <p:blipFill>
          <a:blip r:embed="rId5">
            <a:alphaModFix/>
          </a:blip>
          <a:stretch>
            <a:fillRect/>
          </a:stretch>
        </p:blipFill>
        <p:spPr>
          <a:xfrm>
            <a:off x="5781275" y="4144895"/>
            <a:ext cx="920300" cy="902042"/>
          </a:xfrm>
          <a:prstGeom prst="rect">
            <a:avLst/>
          </a:prstGeom>
          <a:noFill/>
          <a:ln>
            <a:noFill/>
          </a:ln>
        </p:spPr>
      </p:pic>
      <p:pic>
        <p:nvPicPr>
          <p:cNvPr id="405" name="Google Shape;405;p56"/>
          <p:cNvPicPr preferRelativeResize="0"/>
          <p:nvPr/>
        </p:nvPicPr>
        <p:blipFill>
          <a:blip r:embed="rId6">
            <a:alphaModFix/>
          </a:blip>
          <a:stretch>
            <a:fillRect/>
          </a:stretch>
        </p:blipFill>
        <p:spPr>
          <a:xfrm>
            <a:off x="152400" y="1170125"/>
            <a:ext cx="8839198" cy="239499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5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Voila …</a:t>
            </a:r>
            <a:endParaRPr/>
          </a:p>
        </p:txBody>
      </p:sp>
      <p:pic>
        <p:nvPicPr>
          <p:cNvPr id="411" name="Google Shape;411;p57"/>
          <p:cNvPicPr preferRelativeResize="0"/>
          <p:nvPr/>
        </p:nvPicPr>
        <p:blipFill>
          <a:blip r:embed="rId3">
            <a:alphaModFix/>
          </a:blip>
          <a:stretch>
            <a:fillRect/>
          </a:stretch>
        </p:blipFill>
        <p:spPr>
          <a:xfrm>
            <a:off x="2984431" y="0"/>
            <a:ext cx="6159568" cy="5143500"/>
          </a:xfrm>
          <a:prstGeom prst="rect">
            <a:avLst/>
          </a:prstGeom>
          <a:noFill/>
          <a:ln>
            <a:noFill/>
          </a:ln>
        </p:spPr>
      </p:pic>
      <p:sp>
        <p:nvSpPr>
          <p:cNvPr id="412" name="Google Shape;412;p57"/>
          <p:cNvSpPr txBox="1"/>
          <p:nvPr/>
        </p:nvSpPr>
        <p:spPr>
          <a:xfrm>
            <a:off x="414125" y="2319125"/>
            <a:ext cx="2381400" cy="104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Co síť vlastně hledá?</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Proč se občas splete?</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58"/>
          <p:cNvSpPr txBox="1"/>
          <p:nvPr>
            <p:ph type="title"/>
          </p:nvPr>
        </p:nvSpPr>
        <p:spPr>
          <a:xfrm>
            <a:off x="311700" y="445025"/>
            <a:ext cx="3042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Vysvětlení</a:t>
            </a:r>
            <a:endParaRPr/>
          </a:p>
        </p:txBody>
      </p:sp>
      <p:sp>
        <p:nvSpPr>
          <p:cNvPr id="418" name="Google Shape;418;p58"/>
          <p:cNvSpPr txBox="1"/>
          <p:nvPr/>
        </p:nvSpPr>
        <p:spPr>
          <a:xfrm>
            <a:off x="352000" y="1490875"/>
            <a:ext cx="2702100" cy="65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Na zelených místech vidí </a:t>
            </a:r>
            <a:r>
              <a:rPr b="1" lang="en"/>
              <a:t>důvod </a:t>
            </a:r>
            <a:r>
              <a:rPr lang="en"/>
              <a:t>pro odpověď Yes</a:t>
            </a:r>
            <a:endParaRPr/>
          </a:p>
        </p:txBody>
      </p:sp>
      <p:pic>
        <p:nvPicPr>
          <p:cNvPr id="419" name="Google Shape;419;p58"/>
          <p:cNvPicPr preferRelativeResize="0"/>
          <p:nvPr/>
        </p:nvPicPr>
        <p:blipFill>
          <a:blip r:embed="rId3">
            <a:alphaModFix/>
          </a:blip>
          <a:stretch>
            <a:fillRect/>
          </a:stretch>
        </p:blipFill>
        <p:spPr>
          <a:xfrm>
            <a:off x="3264600" y="152400"/>
            <a:ext cx="5727001" cy="4827525"/>
          </a:xfrm>
          <a:prstGeom prst="rect">
            <a:avLst/>
          </a:prstGeom>
          <a:noFill/>
          <a:ln>
            <a:noFill/>
          </a:ln>
        </p:spPr>
      </p:pic>
      <p:sp>
        <p:nvSpPr>
          <p:cNvPr id="420" name="Google Shape;420;p58"/>
          <p:cNvSpPr txBox="1"/>
          <p:nvPr/>
        </p:nvSpPr>
        <p:spPr>
          <a:xfrm>
            <a:off x="352000" y="2526200"/>
            <a:ext cx="2163900" cy="137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Hledá tvary “vypadlé” z učebnice patologie</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5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Závěr</a:t>
            </a:r>
            <a:endParaRPr/>
          </a:p>
        </p:txBody>
      </p:sp>
      <p:sp>
        <p:nvSpPr>
          <p:cNvPr id="426" name="Google Shape;426;p59"/>
          <p:cNvSpPr txBox="1"/>
          <p:nvPr>
            <p:ph idx="1" type="body"/>
          </p:nvPr>
        </p:nvSpPr>
        <p:spPr>
          <a:xfrm>
            <a:off x="311700" y="1152475"/>
            <a:ext cx="8520600" cy="2119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Neuronové sítě jsou základním modelem strojového učení a umělé inteligence</a:t>
            </a:r>
            <a:endParaRPr/>
          </a:p>
          <a:p>
            <a:pPr indent="-342900" lvl="0" marL="457200" rtl="0" algn="l">
              <a:spcBef>
                <a:spcPts val="0"/>
              </a:spcBef>
              <a:spcAft>
                <a:spcPts val="0"/>
              </a:spcAft>
              <a:buSzPts val="1800"/>
              <a:buChar char="●"/>
            </a:pPr>
            <a:r>
              <a:rPr lang="en"/>
              <a:t>Historicky vychází z modelů mozku</a:t>
            </a:r>
            <a:endParaRPr/>
          </a:p>
          <a:p>
            <a:pPr indent="-342900" lvl="0" marL="457200" rtl="0" algn="l">
              <a:spcBef>
                <a:spcPts val="0"/>
              </a:spcBef>
              <a:spcAft>
                <a:spcPts val="0"/>
              </a:spcAft>
              <a:buSzPts val="1800"/>
              <a:buChar char="●"/>
            </a:pPr>
            <a:r>
              <a:rPr lang="en"/>
              <a:t>Umí se naučit rozpoznávat rozmanité obrázky, což má mnoho aplikací</a:t>
            </a:r>
            <a:endParaRPr/>
          </a:p>
          <a:p>
            <a:pPr indent="-342900" lvl="0" marL="457200" rtl="0" algn="l">
              <a:spcBef>
                <a:spcPts val="0"/>
              </a:spcBef>
              <a:spcAft>
                <a:spcPts val="0"/>
              </a:spcAft>
              <a:buSzPts val="1800"/>
              <a:buChar char="●"/>
            </a:pPr>
            <a:r>
              <a:rPr lang="en"/>
              <a:t>… například v digitální patologii</a:t>
            </a:r>
            <a:endParaRPr/>
          </a:p>
          <a:p>
            <a:pPr indent="-342900" lvl="0" marL="457200" rtl="0" algn="l">
              <a:spcBef>
                <a:spcPts val="0"/>
              </a:spcBef>
              <a:spcAft>
                <a:spcPts val="0"/>
              </a:spcAft>
              <a:buSzPts val="1800"/>
              <a:buChar char="●"/>
            </a:pPr>
            <a:r>
              <a:rPr lang="en"/>
              <a:t>Opakovaně hrozí, že přehnaná očekávání mohou zabít výzkum</a:t>
            </a:r>
            <a:endParaRPr/>
          </a:p>
        </p:txBody>
      </p:sp>
      <p:sp>
        <p:nvSpPr>
          <p:cNvPr id="427" name="Google Shape;427;p59"/>
          <p:cNvSpPr txBox="1"/>
          <p:nvPr/>
        </p:nvSpPr>
        <p:spPr>
          <a:xfrm>
            <a:off x="311700" y="3623650"/>
            <a:ext cx="8778600" cy="118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t>Doporučení pro zájemce o seriózní práci:</a:t>
            </a:r>
            <a:endParaRPr sz="1600"/>
          </a:p>
          <a:p>
            <a:pPr indent="-330200" lvl="0" marL="457200" rtl="0" algn="l">
              <a:spcBef>
                <a:spcPts val="0"/>
              </a:spcBef>
              <a:spcAft>
                <a:spcPts val="0"/>
              </a:spcAft>
              <a:buSzPts val="1600"/>
              <a:buChar char="●"/>
            </a:pPr>
            <a:r>
              <a:rPr lang="en" sz="1600"/>
              <a:t>Naučte se: Matematiku a informatiku (pořádně, ne jenom krátké skripty v Pythonu)</a:t>
            </a:r>
            <a:endParaRPr sz="1600"/>
          </a:p>
          <a:p>
            <a:pPr indent="-330200" lvl="0" marL="457200" rtl="0" algn="l">
              <a:spcBef>
                <a:spcPts val="0"/>
              </a:spcBef>
              <a:spcAft>
                <a:spcPts val="0"/>
              </a:spcAft>
              <a:buSzPts val="1600"/>
              <a:buChar char="●"/>
            </a:pPr>
            <a:r>
              <a:rPr lang="en" sz="1600"/>
              <a:t>Nevěřte většině keců kolem umělé inteligence</a:t>
            </a:r>
            <a:endParaRPr sz="1600"/>
          </a:p>
          <a:p>
            <a:pPr indent="-330200" lvl="0" marL="457200" rtl="0" algn="l">
              <a:spcBef>
                <a:spcPts val="0"/>
              </a:spcBef>
              <a:spcAft>
                <a:spcPts val="0"/>
              </a:spcAft>
              <a:buSzPts val="1600"/>
              <a:buChar char="●"/>
            </a:pPr>
            <a:r>
              <a:rPr lang="en" sz="1600"/>
              <a:t>Snažte se pochopit vnitřní princip fungování metod, ne jenom vnější chování!</a:t>
            </a:r>
            <a:endParaRPr sz="16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7"/>
          <p:cNvSpPr txBox="1"/>
          <p:nvPr>
            <p:ph type="title"/>
          </p:nvPr>
        </p:nvSpPr>
        <p:spPr>
          <a:xfrm>
            <a:off x="146025" y="175850"/>
            <a:ext cx="1728000" cy="134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200">
                <a:solidFill>
                  <a:srgbClr val="000000"/>
                </a:solidFill>
              </a:rPr>
              <a:t>Biologicko</a:t>
            </a:r>
            <a:endParaRPr sz="2200">
              <a:solidFill>
                <a:srgbClr val="000000"/>
              </a:solidFill>
            </a:endParaRPr>
          </a:p>
          <a:p>
            <a:pPr indent="0" lvl="0" marL="0" rtl="0" algn="l">
              <a:spcBef>
                <a:spcPts val="0"/>
              </a:spcBef>
              <a:spcAft>
                <a:spcPts val="0"/>
              </a:spcAft>
              <a:buNone/>
            </a:pPr>
            <a:r>
              <a:rPr lang="en" sz="2200">
                <a:solidFill>
                  <a:srgbClr val="000000"/>
                </a:solidFill>
              </a:rPr>
              <a:t>Matematický</a:t>
            </a:r>
            <a:endParaRPr sz="2200">
              <a:solidFill>
                <a:srgbClr val="000000"/>
              </a:solidFill>
            </a:endParaRPr>
          </a:p>
          <a:p>
            <a:pPr indent="0" lvl="0" marL="0" rtl="0" algn="l">
              <a:spcBef>
                <a:spcPts val="0"/>
              </a:spcBef>
              <a:spcAft>
                <a:spcPts val="0"/>
              </a:spcAft>
              <a:buNone/>
            </a:pPr>
            <a:r>
              <a:rPr lang="en" sz="2200">
                <a:solidFill>
                  <a:srgbClr val="000000"/>
                </a:solidFill>
              </a:rPr>
              <a:t>Neuron</a:t>
            </a:r>
            <a:endParaRPr sz="2200">
              <a:solidFill>
                <a:srgbClr val="000000"/>
              </a:solidFill>
            </a:endParaRPr>
          </a:p>
          <a:p>
            <a:pPr indent="0" lvl="0" marL="0" rtl="0" algn="l">
              <a:spcBef>
                <a:spcPts val="0"/>
              </a:spcBef>
              <a:spcAft>
                <a:spcPts val="0"/>
              </a:spcAft>
              <a:buNone/>
            </a:pPr>
            <a:r>
              <a:t/>
            </a:r>
            <a:endParaRPr/>
          </a:p>
        </p:txBody>
      </p:sp>
      <p:pic>
        <p:nvPicPr>
          <p:cNvPr id="86" name="Google Shape;86;p17"/>
          <p:cNvPicPr preferRelativeResize="0"/>
          <p:nvPr/>
        </p:nvPicPr>
        <p:blipFill>
          <a:blip r:embed="rId3">
            <a:alphaModFix/>
          </a:blip>
          <a:stretch>
            <a:fillRect/>
          </a:stretch>
        </p:blipFill>
        <p:spPr>
          <a:xfrm>
            <a:off x="2267371" y="0"/>
            <a:ext cx="6876630" cy="51434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8"/>
          <p:cNvSpPr txBox="1"/>
          <p:nvPr>
            <p:ph type="title"/>
          </p:nvPr>
        </p:nvSpPr>
        <p:spPr>
          <a:xfrm>
            <a:off x="146025" y="175850"/>
            <a:ext cx="1728000" cy="134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200">
                <a:solidFill>
                  <a:srgbClr val="000000"/>
                </a:solidFill>
              </a:rPr>
              <a:t>Biologicko</a:t>
            </a:r>
            <a:endParaRPr sz="2200">
              <a:solidFill>
                <a:srgbClr val="000000"/>
              </a:solidFill>
            </a:endParaRPr>
          </a:p>
          <a:p>
            <a:pPr indent="0" lvl="0" marL="0" rtl="0" algn="l">
              <a:spcBef>
                <a:spcPts val="0"/>
              </a:spcBef>
              <a:spcAft>
                <a:spcPts val="0"/>
              </a:spcAft>
              <a:buNone/>
            </a:pPr>
            <a:r>
              <a:rPr lang="en" sz="2200">
                <a:solidFill>
                  <a:srgbClr val="000000"/>
                </a:solidFill>
              </a:rPr>
              <a:t>Matematický</a:t>
            </a:r>
            <a:endParaRPr sz="2200">
              <a:solidFill>
                <a:srgbClr val="000000"/>
              </a:solidFill>
            </a:endParaRPr>
          </a:p>
          <a:p>
            <a:pPr indent="0" lvl="0" marL="0" rtl="0" algn="l">
              <a:spcBef>
                <a:spcPts val="0"/>
              </a:spcBef>
              <a:spcAft>
                <a:spcPts val="0"/>
              </a:spcAft>
              <a:buNone/>
            </a:pPr>
            <a:r>
              <a:rPr lang="en" sz="2200">
                <a:solidFill>
                  <a:srgbClr val="000000"/>
                </a:solidFill>
              </a:rPr>
              <a:t>Neuron</a:t>
            </a:r>
            <a:endParaRPr sz="2200">
              <a:solidFill>
                <a:srgbClr val="000000"/>
              </a:solidFill>
            </a:endParaRPr>
          </a:p>
          <a:p>
            <a:pPr indent="0" lvl="0" marL="0" rtl="0" algn="l">
              <a:spcBef>
                <a:spcPts val="0"/>
              </a:spcBef>
              <a:spcAft>
                <a:spcPts val="0"/>
              </a:spcAft>
              <a:buNone/>
            </a:pPr>
            <a:r>
              <a:t/>
            </a:r>
            <a:endParaRPr/>
          </a:p>
        </p:txBody>
      </p:sp>
      <p:pic>
        <p:nvPicPr>
          <p:cNvPr id="92" name="Google Shape;92;p18"/>
          <p:cNvPicPr preferRelativeResize="0"/>
          <p:nvPr/>
        </p:nvPicPr>
        <p:blipFill>
          <a:blip r:embed="rId3">
            <a:alphaModFix/>
          </a:blip>
          <a:stretch>
            <a:fillRect/>
          </a:stretch>
        </p:blipFill>
        <p:spPr>
          <a:xfrm>
            <a:off x="2267371" y="0"/>
            <a:ext cx="6876630" cy="51434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9"/>
          <p:cNvSpPr txBox="1"/>
          <p:nvPr>
            <p:ph type="title"/>
          </p:nvPr>
        </p:nvSpPr>
        <p:spPr>
          <a:xfrm>
            <a:off x="146025" y="175850"/>
            <a:ext cx="1728000" cy="134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200">
                <a:solidFill>
                  <a:srgbClr val="000000"/>
                </a:solidFill>
              </a:rPr>
              <a:t>Matematický</a:t>
            </a:r>
            <a:endParaRPr sz="2200">
              <a:solidFill>
                <a:srgbClr val="000000"/>
              </a:solidFill>
            </a:endParaRPr>
          </a:p>
          <a:p>
            <a:pPr indent="0" lvl="0" marL="0" rtl="0" algn="l">
              <a:spcBef>
                <a:spcPts val="0"/>
              </a:spcBef>
              <a:spcAft>
                <a:spcPts val="0"/>
              </a:spcAft>
              <a:buNone/>
            </a:pPr>
            <a:r>
              <a:rPr lang="en" sz="2200">
                <a:solidFill>
                  <a:srgbClr val="000000"/>
                </a:solidFill>
              </a:rPr>
              <a:t>Neuron</a:t>
            </a:r>
            <a:endParaRPr sz="2200">
              <a:solidFill>
                <a:srgbClr val="000000"/>
              </a:solidFill>
            </a:endParaRPr>
          </a:p>
          <a:p>
            <a:pPr indent="0" lvl="0" marL="0" rtl="0" algn="l">
              <a:spcBef>
                <a:spcPts val="0"/>
              </a:spcBef>
              <a:spcAft>
                <a:spcPts val="0"/>
              </a:spcAft>
              <a:buNone/>
            </a:pPr>
            <a:r>
              <a:t/>
            </a:r>
            <a:endParaRPr/>
          </a:p>
        </p:txBody>
      </p:sp>
      <p:pic>
        <p:nvPicPr>
          <p:cNvPr id="98" name="Google Shape;98;p19"/>
          <p:cNvPicPr preferRelativeResize="0"/>
          <p:nvPr/>
        </p:nvPicPr>
        <p:blipFill>
          <a:blip r:embed="rId3">
            <a:alphaModFix/>
          </a:blip>
          <a:stretch>
            <a:fillRect/>
          </a:stretch>
        </p:blipFill>
        <p:spPr>
          <a:xfrm>
            <a:off x="2267371" y="0"/>
            <a:ext cx="6876630" cy="51434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 to umí: </a:t>
            </a:r>
            <a:r>
              <a:rPr lang="en" sz="2750"/>
              <a:t>Rozpoznávat psy! (i jiná zvířátka)</a:t>
            </a:r>
            <a:endParaRPr sz="2750"/>
          </a:p>
        </p:txBody>
      </p:sp>
      <p:pic>
        <p:nvPicPr>
          <p:cNvPr id="104" name="Google Shape;104;p20"/>
          <p:cNvPicPr preferRelativeResize="0"/>
          <p:nvPr/>
        </p:nvPicPr>
        <p:blipFill>
          <a:blip r:embed="rId3">
            <a:alphaModFix/>
          </a:blip>
          <a:stretch>
            <a:fillRect/>
          </a:stretch>
        </p:blipFill>
        <p:spPr>
          <a:xfrm>
            <a:off x="152400" y="1170125"/>
            <a:ext cx="7940151" cy="2151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 to umí: </a:t>
            </a:r>
            <a:r>
              <a:rPr lang="en" sz="2750"/>
              <a:t>Rozpoznávat psy! (i jiná zvířátka a věci)</a:t>
            </a:r>
            <a:endParaRPr sz="2750"/>
          </a:p>
        </p:txBody>
      </p:sp>
      <p:sp>
        <p:nvSpPr>
          <p:cNvPr id="110" name="Google Shape;110;p21"/>
          <p:cNvSpPr txBox="1"/>
          <p:nvPr/>
        </p:nvSpPr>
        <p:spPr>
          <a:xfrm>
            <a:off x="293525" y="3473925"/>
            <a:ext cx="7748100" cy="43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Síť se samostatně učí na obrovském množství dat tvaru: </a:t>
            </a:r>
            <a:endParaRPr/>
          </a:p>
        </p:txBody>
      </p:sp>
      <p:pic>
        <p:nvPicPr>
          <p:cNvPr id="111" name="Google Shape;111;p21"/>
          <p:cNvPicPr preferRelativeResize="0"/>
          <p:nvPr/>
        </p:nvPicPr>
        <p:blipFill>
          <a:blip r:embed="rId3">
            <a:alphaModFix/>
          </a:blip>
          <a:stretch>
            <a:fillRect/>
          </a:stretch>
        </p:blipFill>
        <p:spPr>
          <a:xfrm>
            <a:off x="357649" y="4094100"/>
            <a:ext cx="1041600" cy="782925"/>
          </a:xfrm>
          <a:prstGeom prst="rect">
            <a:avLst/>
          </a:prstGeom>
          <a:noFill/>
          <a:ln>
            <a:noFill/>
          </a:ln>
        </p:spPr>
      </p:pic>
      <p:sp>
        <p:nvSpPr>
          <p:cNvPr id="112" name="Google Shape;112;p21"/>
          <p:cNvSpPr txBox="1"/>
          <p:nvPr/>
        </p:nvSpPr>
        <p:spPr>
          <a:xfrm>
            <a:off x="79200" y="4059300"/>
            <a:ext cx="8985600" cy="102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t>[        , Dog], [        , Cat], [     , chair] …</a:t>
            </a:r>
            <a:endParaRPr sz="4000"/>
          </a:p>
        </p:txBody>
      </p:sp>
      <p:pic>
        <p:nvPicPr>
          <p:cNvPr id="113" name="Google Shape;113;p21"/>
          <p:cNvPicPr preferRelativeResize="0"/>
          <p:nvPr/>
        </p:nvPicPr>
        <p:blipFill>
          <a:blip r:embed="rId4">
            <a:alphaModFix/>
          </a:blip>
          <a:stretch>
            <a:fillRect/>
          </a:stretch>
        </p:blipFill>
        <p:spPr>
          <a:xfrm>
            <a:off x="3259275" y="4142562"/>
            <a:ext cx="1041600" cy="686010"/>
          </a:xfrm>
          <a:prstGeom prst="rect">
            <a:avLst/>
          </a:prstGeom>
          <a:noFill/>
          <a:ln>
            <a:noFill/>
          </a:ln>
        </p:spPr>
      </p:pic>
      <p:pic>
        <p:nvPicPr>
          <p:cNvPr id="114" name="Google Shape;114;p21"/>
          <p:cNvPicPr preferRelativeResize="0"/>
          <p:nvPr/>
        </p:nvPicPr>
        <p:blipFill>
          <a:blip r:embed="rId5">
            <a:alphaModFix/>
          </a:blip>
          <a:stretch>
            <a:fillRect/>
          </a:stretch>
        </p:blipFill>
        <p:spPr>
          <a:xfrm>
            <a:off x="6016578" y="4064062"/>
            <a:ext cx="564626" cy="842999"/>
          </a:xfrm>
          <a:prstGeom prst="rect">
            <a:avLst/>
          </a:prstGeom>
          <a:noFill/>
          <a:ln>
            <a:noFill/>
          </a:ln>
        </p:spPr>
      </p:pic>
      <p:pic>
        <p:nvPicPr>
          <p:cNvPr id="115" name="Google Shape;115;p21"/>
          <p:cNvPicPr preferRelativeResize="0"/>
          <p:nvPr/>
        </p:nvPicPr>
        <p:blipFill>
          <a:blip r:embed="rId6">
            <a:alphaModFix/>
          </a:blip>
          <a:stretch>
            <a:fillRect/>
          </a:stretch>
        </p:blipFill>
        <p:spPr>
          <a:xfrm>
            <a:off x="152400" y="1170125"/>
            <a:ext cx="7940151" cy="21514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